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96"/>
  </p:notesMasterIdLst>
  <p:handoutMasterIdLst>
    <p:handoutMasterId r:id="rId97"/>
  </p:handoutMasterIdLst>
  <p:sldIdLst>
    <p:sldId id="410" r:id="rId2"/>
    <p:sldId id="258" r:id="rId3"/>
    <p:sldId id="256" r:id="rId4"/>
    <p:sldId id="257" r:id="rId5"/>
    <p:sldId id="260" r:id="rId6"/>
    <p:sldId id="358" r:id="rId7"/>
    <p:sldId id="263" r:id="rId8"/>
    <p:sldId id="264" r:id="rId9"/>
    <p:sldId id="265" r:id="rId10"/>
    <p:sldId id="266" r:id="rId11"/>
    <p:sldId id="270" r:id="rId12"/>
    <p:sldId id="361" r:id="rId13"/>
    <p:sldId id="363" r:id="rId14"/>
    <p:sldId id="267" r:id="rId15"/>
    <p:sldId id="364" r:id="rId16"/>
    <p:sldId id="278" r:id="rId17"/>
    <p:sldId id="279" r:id="rId18"/>
    <p:sldId id="280" r:id="rId19"/>
    <p:sldId id="281" r:id="rId20"/>
    <p:sldId id="365" r:id="rId21"/>
    <p:sldId id="366" r:id="rId22"/>
    <p:sldId id="285" r:id="rId23"/>
    <p:sldId id="287" r:id="rId24"/>
    <p:sldId id="286" r:id="rId25"/>
    <p:sldId id="288" r:id="rId26"/>
    <p:sldId id="293" r:id="rId27"/>
    <p:sldId id="294" r:id="rId28"/>
    <p:sldId id="296" r:id="rId29"/>
    <p:sldId id="297" r:id="rId30"/>
    <p:sldId id="295" r:id="rId31"/>
    <p:sldId id="302" r:id="rId32"/>
    <p:sldId id="300" r:id="rId33"/>
    <p:sldId id="303" r:id="rId34"/>
    <p:sldId id="304" r:id="rId35"/>
    <p:sldId id="305" r:id="rId36"/>
    <p:sldId id="369" r:id="rId37"/>
    <p:sldId id="370" r:id="rId38"/>
    <p:sldId id="308" r:id="rId39"/>
    <p:sldId id="309" r:id="rId40"/>
    <p:sldId id="311" r:id="rId41"/>
    <p:sldId id="310" r:id="rId42"/>
    <p:sldId id="312" r:id="rId43"/>
    <p:sldId id="316" r:id="rId44"/>
    <p:sldId id="321" r:id="rId45"/>
    <p:sldId id="317" r:id="rId46"/>
    <p:sldId id="324" r:id="rId47"/>
    <p:sldId id="319" r:id="rId48"/>
    <p:sldId id="323" r:id="rId49"/>
    <p:sldId id="318" r:id="rId50"/>
    <p:sldId id="320" r:id="rId51"/>
    <p:sldId id="322" r:id="rId52"/>
    <p:sldId id="325" r:id="rId53"/>
    <p:sldId id="367" r:id="rId54"/>
    <p:sldId id="368" r:id="rId55"/>
    <p:sldId id="371" r:id="rId56"/>
    <p:sldId id="372" r:id="rId57"/>
    <p:sldId id="373" r:id="rId58"/>
    <p:sldId id="374" r:id="rId59"/>
    <p:sldId id="377" r:id="rId60"/>
    <p:sldId id="376" r:id="rId61"/>
    <p:sldId id="378" r:id="rId62"/>
    <p:sldId id="379" r:id="rId63"/>
    <p:sldId id="380" r:id="rId64"/>
    <p:sldId id="381" r:id="rId65"/>
    <p:sldId id="382" r:id="rId66"/>
    <p:sldId id="383" r:id="rId67"/>
    <p:sldId id="384" r:id="rId68"/>
    <p:sldId id="334" r:id="rId69"/>
    <p:sldId id="333" r:id="rId70"/>
    <p:sldId id="335" r:id="rId71"/>
    <p:sldId id="375" r:id="rId72"/>
    <p:sldId id="336" r:id="rId73"/>
    <p:sldId id="337" r:id="rId74"/>
    <p:sldId id="355" r:id="rId75"/>
    <p:sldId id="385" r:id="rId76"/>
    <p:sldId id="386" r:id="rId77"/>
    <p:sldId id="387" r:id="rId78"/>
    <p:sldId id="388" r:id="rId79"/>
    <p:sldId id="389" r:id="rId80"/>
    <p:sldId id="390" r:id="rId81"/>
    <p:sldId id="391" r:id="rId82"/>
    <p:sldId id="392" r:id="rId83"/>
    <p:sldId id="403" r:id="rId84"/>
    <p:sldId id="404" r:id="rId85"/>
    <p:sldId id="405" r:id="rId86"/>
    <p:sldId id="406" r:id="rId87"/>
    <p:sldId id="393" r:id="rId88"/>
    <p:sldId id="395" r:id="rId89"/>
    <p:sldId id="396" r:id="rId90"/>
    <p:sldId id="397" r:id="rId91"/>
    <p:sldId id="398" r:id="rId92"/>
    <p:sldId id="399" r:id="rId93"/>
    <p:sldId id="408" r:id="rId94"/>
    <p:sldId id="411"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63249" autoAdjust="0"/>
  </p:normalViewPr>
  <p:slideViewPr>
    <p:cSldViewPr>
      <p:cViewPr varScale="1">
        <p:scale>
          <a:sx n="80" d="100"/>
          <a:sy n="80" d="100"/>
        </p:scale>
        <p:origin x="30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391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6896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6896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6896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AEFD6DAE-4F1A-AC45-B84C-B52F6F3E2E42}" type="slidenum">
              <a:rPr lang="en-US" altLang="en-US"/>
              <a:pPr/>
              <a:t>‹#›</a:t>
            </a:fld>
            <a:endParaRPr lang="en-US" altLang="en-US"/>
          </a:p>
        </p:txBody>
      </p:sp>
    </p:spTree>
    <p:extLst>
      <p:ext uri="{BB962C8B-B14F-4D97-AF65-F5344CB8AC3E}">
        <p14:creationId xmlns:p14="http://schemas.microsoft.com/office/powerpoint/2010/main" val="1191058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972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728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972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1FBC91B1-7B31-1747-8740-3584C4097789}" type="slidenum">
              <a:rPr lang="en-US" altLang="en-US"/>
              <a:pPr/>
              <a:t>‹#›</a:t>
            </a:fld>
            <a:endParaRPr lang="en-US" altLang="en-US"/>
          </a:p>
        </p:txBody>
      </p:sp>
    </p:spTree>
    <p:extLst>
      <p:ext uri="{BB962C8B-B14F-4D97-AF65-F5344CB8AC3E}">
        <p14:creationId xmlns:p14="http://schemas.microsoft.com/office/powerpoint/2010/main" val="14813452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 Id="rId3" Type="http://schemas.openxmlformats.org/officeDocument/2006/relationships/hyperlink" Target="http://www.suddenoakdeath.org/"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 Id="rId3" Type="http://schemas.openxmlformats.org/officeDocument/2006/relationships/hyperlink" Target="http://www.forestryimages.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EE071-E164-814E-9A33-11E07A68D9A9}" type="slidenum">
              <a:rPr lang="en-US" altLang="en-US"/>
              <a:pPr/>
              <a:t>1</a:t>
            </a:fld>
            <a:endParaRPr lang="en-US" altLang="en-US"/>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t>After you have selected the right tree for the right place, using the correct planting methods is very important. Correct planting procedures can determine the trees long term health, increase life expectancy of the tree, reduce the need for corrective tree maintenance, and increase the tree’s ability to become established more quickly and with less stress. </a:t>
            </a:r>
          </a:p>
          <a:p>
            <a:r>
              <a:rPr lang="en-US" altLang="en-US" b="1"/>
              <a:t>DON</a:t>
            </a:r>
            <a:r>
              <a:rPr lang="en-US" altLang="en-US" b="1">
                <a:sym typeface="WP TypographicSymbols" charset="0"/>
              </a:rPr>
              <a:t></a:t>
            </a:r>
            <a:r>
              <a:rPr lang="en-US" altLang="en-US" b="1"/>
              <a:t>T BE FOOLED - DO NOT ASSUME THAT ALL SIGNS AND SYMPTOMS THAT ARE OBSERVED ARE CAUSED BY A DISEASE ORGANISM!</a:t>
            </a:r>
            <a:endParaRPr lang="en-US" altLang="en-US"/>
          </a:p>
          <a:p>
            <a:r>
              <a:rPr lang="en-US" altLang="en-US"/>
              <a:t>The broad subject of tree diseases is broken down into two subgroups based on the causal agents involved. There are diseases caused by </a:t>
            </a:r>
            <a:r>
              <a:rPr lang="en-US" altLang="en-US" b="1" u="sng"/>
              <a:t>biotic or living organisms.</a:t>
            </a:r>
            <a:r>
              <a:rPr lang="en-US" altLang="en-US"/>
              <a:t>  These include: bacteria, virus, fungi and others. Then there are diseases or disease-like symptoms that are caused by</a:t>
            </a:r>
            <a:r>
              <a:rPr lang="en-US" altLang="en-US" b="1" u="sng"/>
              <a:t> abiotic or non-living agents</a:t>
            </a:r>
            <a:r>
              <a:rPr lang="en-US" altLang="en-US"/>
              <a:t>. Abiotic or non-living factors include: light, temperature, water, gases, etc.</a:t>
            </a:r>
            <a:endParaRPr lang="en-US" altLang="en-US" b="1" u="sng"/>
          </a:p>
          <a:p>
            <a:r>
              <a:rPr lang="en-US" altLang="en-US" b="1" u="sng"/>
              <a:t>Signs</a:t>
            </a:r>
            <a:r>
              <a:rPr lang="en-US" altLang="en-US"/>
              <a:t> of disease are either vegetative or fruiting (reproductive) structures of the organism that is causing the disease. These signs can become apparent either on or near the infected plant especially if it is the plant</a:t>
            </a:r>
            <a:r>
              <a:rPr lang="en-US" altLang="en-US">
                <a:sym typeface="WP TypographicSymbols" charset="0"/>
              </a:rPr>
              <a:t></a:t>
            </a:r>
            <a:r>
              <a:rPr lang="en-US" altLang="en-US"/>
              <a:t>s root system that has become infected.</a:t>
            </a:r>
            <a:endParaRPr lang="en-US" altLang="en-US" b="1" u="sng"/>
          </a:p>
          <a:p>
            <a:r>
              <a:rPr lang="en-US" altLang="en-US" b="1" u="sng"/>
              <a:t>Symptoms</a:t>
            </a:r>
            <a:r>
              <a:rPr lang="en-US" altLang="en-US"/>
              <a:t> are the plant</a:t>
            </a:r>
            <a:r>
              <a:rPr lang="en-US" altLang="en-US">
                <a:sym typeface="WP TypographicSymbols" charset="0"/>
              </a:rPr>
              <a:t></a:t>
            </a:r>
            <a:r>
              <a:rPr lang="en-US" altLang="en-US"/>
              <a:t>s expressions of disease initiation and it differentiates them from healthy plants nearby. Expressions of symptoms could be: yellowing or chlorosis, root rot, wilting, tip browning, early leaf drop, twig dieback, etc.</a:t>
            </a:r>
            <a:endParaRPr lang="en-US" altLang="en-US" b="1"/>
          </a:p>
          <a:p>
            <a:r>
              <a:rPr lang="en-US" altLang="en-US" b="1"/>
              <a:t>ASSUMPTION #2: DO NOT ASSUME THAT JUST BECAUSE YOU FIND AN INSECT OR A DISEASE THAT THEY ARE THE SOLE REASON FOR THE PLANT</a:t>
            </a:r>
            <a:r>
              <a:rPr lang="en-US" altLang="en-US" b="1">
                <a:sym typeface="WP TypographicSymbols" charset="0"/>
              </a:rPr>
              <a:t></a:t>
            </a:r>
            <a:r>
              <a:rPr lang="en-US" altLang="en-US" b="1"/>
              <a:t>S DECLINE!</a:t>
            </a:r>
            <a:r>
              <a:rPr lang="en-US" altLang="en-US"/>
              <a:t> </a:t>
            </a:r>
          </a:p>
          <a:p>
            <a:r>
              <a:rPr lang="en-US" altLang="en-US"/>
              <a:t> Many organisms are secondary pests that only attack after the plants are weakened or damaged.</a:t>
            </a:r>
          </a:p>
          <a:p>
            <a:r>
              <a:rPr lang="en-US" altLang="en-US"/>
              <a:t>It is our job to then determine why the plant was that weak or what damaged the plant? Ask yourself these kinds of questions?</a:t>
            </a:r>
          </a:p>
          <a:p>
            <a:r>
              <a:rPr lang="en-US" altLang="en-US"/>
              <a:t>Was the tree planted correctly?</a:t>
            </a:r>
          </a:p>
          <a:p>
            <a:r>
              <a:rPr lang="en-US" altLang="en-US"/>
              <a:t>Was the tree pruned and cared for correctly?</a:t>
            </a:r>
          </a:p>
          <a:p>
            <a:r>
              <a:rPr lang="en-US" altLang="en-US"/>
              <a:t>What were the environmental conditions over the last 3-4 years? Was there a drought?</a:t>
            </a:r>
          </a:p>
          <a:p>
            <a:r>
              <a:rPr lang="en-US" altLang="en-US"/>
              <a:t>Was the tree hit by lightning?</a:t>
            </a:r>
          </a:p>
          <a:p>
            <a:r>
              <a:rPr lang="en-US" altLang="en-US"/>
              <a:t>Did the tree get root and/or trunk damage from construction, including home improvement or landscape renovations?</a:t>
            </a:r>
          </a:p>
          <a:p>
            <a:r>
              <a:rPr lang="en-US" altLang="en-US"/>
              <a:t>Many of these secondary attackers especially the fungi are weak </a:t>
            </a:r>
            <a:r>
              <a:rPr lang="en-US" altLang="en-US" u="sng"/>
              <a:t>saprophytes</a:t>
            </a:r>
            <a:r>
              <a:rPr lang="en-US" altLang="en-US"/>
              <a:t> that grow on and secure food from dead or declining plants like our trees. These are decay fungi that are vital to nature</a:t>
            </a:r>
            <a:r>
              <a:rPr lang="en-US" altLang="en-US">
                <a:sym typeface="WP TypographicSymbols" charset="0"/>
              </a:rPr>
              <a:t></a:t>
            </a:r>
            <a:r>
              <a:rPr lang="en-US" altLang="en-US"/>
              <a:t>s recycling process. Other fungi are more aggressive and can become the primary cause of tree decline and they are most often referred to as </a:t>
            </a:r>
            <a:r>
              <a:rPr lang="en-US" altLang="en-US" u="sng"/>
              <a:t>parasites</a:t>
            </a:r>
            <a:r>
              <a:rPr lang="en-US" altLang="en-US"/>
              <a:t>. The tricky part is that there are also fungi that spend part of their life cycles as saprophytes before they develop a more parasitic phase.</a:t>
            </a:r>
          </a:p>
          <a:p>
            <a:r>
              <a:rPr lang="en-US" altLang="en-US"/>
              <a:t>This presentation on tree diseases will emphasize biotic diseases caused by fungi because they are easier to identify (visible signs and symptoms) and there is a greater chance of getting some effective control.</a:t>
            </a:r>
          </a:p>
          <a:p>
            <a:r>
              <a:rPr lang="en-US" altLang="en-US"/>
              <a:t>General Background Information: There are over 100,000 species of identified fungi all of which have been separated out into 5 phyla. This separation or classification is based on the type of fruiting body or reproductive organs present. What does the word Phyla mean to you?  Nothing, unless you remember back to basic plant and animal classification or taxonomy?</a:t>
            </a:r>
            <a:endParaRPr lang="en-US" altLang="en-US" b="1"/>
          </a:p>
          <a:p>
            <a:r>
              <a:rPr lang="en-US" altLang="en-US" b="1"/>
              <a:t>Kingdom	Phylum	Class	Order	Family		Genus		Species</a:t>
            </a:r>
            <a:endParaRPr lang="en-US" altLang="en-US"/>
          </a:p>
          <a:p>
            <a:r>
              <a:rPr lang="en-US" altLang="en-US"/>
              <a:t>A simple lyric to help you remember is as follows: </a:t>
            </a:r>
            <a:r>
              <a:rPr lang="en-US" altLang="en-US" u="sng"/>
              <a:t>King Phillip Came Over From Genoa Spain</a:t>
            </a:r>
            <a:endParaRPr lang="en-US" altLang="en-US"/>
          </a:p>
          <a:p>
            <a:r>
              <a:rPr lang="en-US" altLang="en-US"/>
              <a:t>Take the first letter of each word to develop your classification scheme.</a:t>
            </a:r>
          </a:p>
          <a:p>
            <a:r>
              <a:rPr lang="en-US" altLang="en-US"/>
              <a:t>Example: Kingdom - Fungus</a:t>
            </a:r>
          </a:p>
          <a:p>
            <a:r>
              <a:rPr lang="en-US" altLang="en-US"/>
              <a:t>Phylum - five - </a:t>
            </a:r>
            <a:r>
              <a:rPr lang="en-US" altLang="en-US" i="1"/>
              <a:t>Basidiomycota</a:t>
            </a:r>
            <a:r>
              <a:rPr lang="en-US" altLang="en-US"/>
              <a:t>, </a:t>
            </a:r>
            <a:r>
              <a:rPr lang="en-US" altLang="en-US" i="1"/>
              <a:t>Ascomycota, Mycophycophyta, Zygomycota and Deuteromycota</a:t>
            </a:r>
            <a:endParaRPr lang="en-US" altLang="en-US" b="1" i="1"/>
          </a:p>
          <a:p>
            <a:r>
              <a:rPr lang="en-US" altLang="en-US" b="1" i="1"/>
              <a:t>Basidiomycota</a:t>
            </a:r>
            <a:r>
              <a:rPr lang="en-US" altLang="en-US"/>
              <a:t> - 25,000 species that include most of the ones that have large umbrella shaped fruiting structures. Their spores are stored in club-like structures called basidium.</a:t>
            </a:r>
            <a:endParaRPr lang="en-US" altLang="en-US" b="1" i="1"/>
          </a:p>
          <a:p>
            <a:r>
              <a:rPr lang="en-US" altLang="en-US" b="1" i="1"/>
              <a:t>Ascomycota</a:t>
            </a:r>
            <a:r>
              <a:rPr lang="en-US" altLang="en-US"/>
              <a:t> - 25,000 species that include morels, truffles and yeasts. These fungi all produce spores in pods or sac-like structures called asci.</a:t>
            </a:r>
            <a:endParaRPr lang="en-US" altLang="en-US" b="1" i="1"/>
          </a:p>
          <a:p>
            <a:r>
              <a:rPr lang="en-US" altLang="en-US" b="1" i="1"/>
              <a:t>Mycophycophyta</a:t>
            </a:r>
            <a:r>
              <a:rPr lang="en-US" altLang="en-US"/>
              <a:t> - 25,000 species of lichens which are a symbiotic relationship between a fungus and an algae.</a:t>
            </a:r>
            <a:endParaRPr lang="en-US" altLang="en-US" b="1" i="1"/>
          </a:p>
          <a:p>
            <a:r>
              <a:rPr lang="en-US" altLang="en-US" b="1" i="1"/>
              <a:t>Zygomycota</a:t>
            </a:r>
            <a:r>
              <a:rPr lang="en-US" altLang="en-US"/>
              <a:t> - These are called the conjugation fungi and the best known of this group are 600 species of bread molds. </a:t>
            </a:r>
            <a:endParaRPr lang="en-US" altLang="en-US" b="1" i="1"/>
          </a:p>
          <a:p>
            <a:r>
              <a:rPr lang="en-US" altLang="en-US" b="1" i="1"/>
              <a:t>Deuteromycota</a:t>
            </a:r>
            <a:r>
              <a:rPr lang="en-US" altLang="en-US"/>
              <a:t> (Imperfect Fungi) - 25,000 fungi that do not fit in any of the other groups.</a:t>
            </a:r>
          </a:p>
          <a:p>
            <a:r>
              <a:rPr lang="en-US" altLang="en-US"/>
              <a:t>This group includes athlete's foot fungus, </a:t>
            </a:r>
            <a:r>
              <a:rPr lang="en-US" altLang="en-US" i="1"/>
              <a:t>Penicillium</a:t>
            </a:r>
            <a:r>
              <a:rPr lang="en-US" altLang="en-US"/>
              <a:t>, and </a:t>
            </a:r>
            <a:r>
              <a:rPr lang="en-US" altLang="en-US" i="1"/>
              <a:t>Candida</a:t>
            </a:r>
            <a:r>
              <a:rPr lang="en-US" altLang="en-US"/>
              <a:t> that commonly cause yeast infections in humans.</a:t>
            </a:r>
          </a:p>
        </p:txBody>
      </p:sp>
    </p:spTree>
    <p:extLst>
      <p:ext uri="{BB962C8B-B14F-4D97-AF65-F5344CB8AC3E}">
        <p14:creationId xmlns:p14="http://schemas.microsoft.com/office/powerpoint/2010/main" val="142367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CA905-8815-B94F-85F9-77CDE9606B59}" type="slidenum">
              <a:rPr lang="en-US" altLang="en-US"/>
              <a:pPr/>
              <a:t>10</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ltLang="en-US"/>
              <a:t>Anthracnose – symptoms seen on leaves </a:t>
            </a:r>
          </a:p>
        </p:txBody>
      </p:sp>
    </p:spTree>
    <p:extLst>
      <p:ext uri="{BB962C8B-B14F-4D97-AF65-F5344CB8AC3E}">
        <p14:creationId xmlns:p14="http://schemas.microsoft.com/office/powerpoint/2010/main" val="60485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3AB71-B27C-3444-A97E-AB835B7613A1}" type="slidenum">
              <a:rPr lang="en-US" altLang="en-US"/>
              <a:pPr/>
              <a:t>11</a:t>
            </a:fld>
            <a:endParaRPr lang="en-US" altLang="en-US"/>
          </a:p>
        </p:txBody>
      </p:sp>
      <p:sp>
        <p:nvSpPr>
          <p:cNvPr id="109570" name="Rectangle 2"/>
          <p:cNvSpPr>
            <a:spLocks noRo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a:t>Anthracnose –climatic conditions that favor its development.</a:t>
            </a:r>
          </a:p>
        </p:txBody>
      </p:sp>
    </p:spTree>
    <p:extLst>
      <p:ext uri="{BB962C8B-B14F-4D97-AF65-F5344CB8AC3E}">
        <p14:creationId xmlns:p14="http://schemas.microsoft.com/office/powerpoint/2010/main" val="171213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25DB1-0008-C748-B2FA-4B72357CE686}" type="slidenum">
              <a:rPr lang="en-US" altLang="en-US"/>
              <a:pPr/>
              <a:t>12</a:t>
            </a:fld>
            <a:endParaRPr lang="en-US" altLang="en-US"/>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n-US" altLang="en-US"/>
              <a:t>Dogwood Anthracnose also called Dogwood Blight because it causes rapid dieback of twigs and tree decline.</a:t>
            </a:r>
          </a:p>
        </p:txBody>
      </p:sp>
    </p:spTree>
    <p:extLst>
      <p:ext uri="{BB962C8B-B14F-4D97-AF65-F5344CB8AC3E}">
        <p14:creationId xmlns:p14="http://schemas.microsoft.com/office/powerpoint/2010/main" val="172115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EBAC5-AC8F-7243-869F-5E887D55E6D3}" type="slidenum">
              <a:rPr lang="en-US" altLang="en-US"/>
              <a:pPr/>
              <a:t>13</a:t>
            </a:fld>
            <a:endParaRPr lang="en-US" altLang="en-US"/>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altLang="en-US"/>
              <a:t>Dogwood Anthracnose symptoms include: leaf spots, petal spots, twig dieback, tree thinning out and death</a:t>
            </a:r>
          </a:p>
        </p:txBody>
      </p:sp>
    </p:spTree>
    <p:extLst>
      <p:ext uri="{BB962C8B-B14F-4D97-AF65-F5344CB8AC3E}">
        <p14:creationId xmlns:p14="http://schemas.microsoft.com/office/powerpoint/2010/main" val="855965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D3CCC-B7FF-2745-A761-8A65C96C9214}" type="slidenum">
              <a:rPr lang="en-US" altLang="en-US"/>
              <a:pPr/>
              <a:t>14</a:t>
            </a:fld>
            <a:endParaRPr lang="en-US" alt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ltLang="en-US"/>
              <a:t>Anthracnose control measures </a:t>
            </a:r>
          </a:p>
        </p:txBody>
      </p:sp>
    </p:spTree>
    <p:extLst>
      <p:ext uri="{BB962C8B-B14F-4D97-AF65-F5344CB8AC3E}">
        <p14:creationId xmlns:p14="http://schemas.microsoft.com/office/powerpoint/2010/main" val="212383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09787-3A4C-5B4C-80F5-E0677D58D0C4}" type="slidenum">
              <a:rPr lang="en-US" altLang="en-US"/>
              <a:pPr/>
              <a:t>15</a:t>
            </a:fld>
            <a:endParaRPr lang="en-US" altLang="en-US"/>
          </a:p>
        </p:txBody>
      </p:sp>
      <p:sp>
        <p:nvSpPr>
          <p:cNvPr id="285698" name="Rectangle 2"/>
          <p:cNvSpPr>
            <a:spLocks noRo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altLang="en-US" i="1"/>
              <a:t>Septoria</a:t>
            </a:r>
            <a:r>
              <a:rPr lang="en-US" altLang="en-US"/>
              <a:t> Leaf Spots are circular spots formed when a fungus attacks at bud break. Control should therefore be attempted at that time. </a:t>
            </a:r>
            <a:r>
              <a:rPr lang="en-US" altLang="en-US" i="1"/>
              <a:t>Septoria</a:t>
            </a:r>
            <a:r>
              <a:rPr lang="en-US" altLang="en-US"/>
              <a:t> species attack a wide variety of trees. </a:t>
            </a:r>
          </a:p>
        </p:txBody>
      </p:sp>
    </p:spTree>
    <p:extLst>
      <p:ext uri="{BB962C8B-B14F-4D97-AF65-F5344CB8AC3E}">
        <p14:creationId xmlns:p14="http://schemas.microsoft.com/office/powerpoint/2010/main" val="41342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7B15C-018D-BA4C-A837-09EBD8CA2432}" type="slidenum">
              <a:rPr lang="en-US" altLang="en-US"/>
              <a:pPr/>
              <a:t>16</a:t>
            </a:fld>
            <a:endParaRPr lang="en-US" alt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altLang="en-US"/>
              <a:t>Oak Leaf Blister (caused by a fungus) and it is much more common during cool, wet springs. It can attack most oak species but the leaves remain attached to the tree so there is little long term effect on tree health.</a:t>
            </a:r>
          </a:p>
        </p:txBody>
      </p:sp>
    </p:spTree>
    <p:extLst>
      <p:ext uri="{BB962C8B-B14F-4D97-AF65-F5344CB8AC3E}">
        <p14:creationId xmlns:p14="http://schemas.microsoft.com/office/powerpoint/2010/main" val="137347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EF3E4-F5D8-1A4C-B1CA-B684084B5B3A}" type="slidenum">
              <a:rPr lang="en-US" altLang="en-US"/>
              <a:pPr/>
              <a:t>17</a:t>
            </a:fld>
            <a:endParaRPr lang="en-US" altLang="en-US"/>
          </a:p>
        </p:txBody>
      </p:sp>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US" altLang="en-US"/>
              <a:t>Oak Leaf Blister – fungal cause </a:t>
            </a:r>
          </a:p>
        </p:txBody>
      </p:sp>
    </p:spTree>
    <p:extLst>
      <p:ext uri="{BB962C8B-B14F-4D97-AF65-F5344CB8AC3E}">
        <p14:creationId xmlns:p14="http://schemas.microsoft.com/office/powerpoint/2010/main" val="61196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E4FD2-E1A3-8841-9A79-AB4BC80E0F6F}" type="slidenum">
              <a:rPr lang="en-US" altLang="en-US"/>
              <a:pPr/>
              <a:t>18</a:t>
            </a:fld>
            <a:endParaRPr lang="en-US" alt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ltLang="en-US"/>
              <a:t>Oak Leaf Blister – symptoms </a:t>
            </a:r>
          </a:p>
        </p:txBody>
      </p:sp>
    </p:spTree>
    <p:extLst>
      <p:ext uri="{BB962C8B-B14F-4D97-AF65-F5344CB8AC3E}">
        <p14:creationId xmlns:p14="http://schemas.microsoft.com/office/powerpoint/2010/main" val="969863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89E85-B7D1-164A-B7D7-417B49E0485A}" type="slidenum">
              <a:rPr lang="en-US" altLang="en-US"/>
              <a:pPr/>
              <a:t>19</a:t>
            </a:fld>
            <a:endParaRPr lang="en-US" altLang="en-US"/>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a:t>Oak Leaf Blister – control</a:t>
            </a:r>
          </a:p>
        </p:txBody>
      </p:sp>
    </p:spTree>
    <p:extLst>
      <p:ext uri="{BB962C8B-B14F-4D97-AF65-F5344CB8AC3E}">
        <p14:creationId xmlns:p14="http://schemas.microsoft.com/office/powerpoint/2010/main" val="108982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1FD428-F83E-DE4E-9D1F-F681AC963B42}" type="slidenum">
              <a:rPr lang="en-US" altLang="en-US"/>
              <a:pPr/>
              <a:t>2</a:t>
            </a:fld>
            <a:endParaRPr lang="en-US" altLang="en-US"/>
          </a:p>
        </p:txBody>
      </p:sp>
      <p:sp>
        <p:nvSpPr>
          <p:cNvPr id="100354" name="Rectangle 2"/>
          <p:cNvSpPr>
            <a:spLocks noRo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ltLang="en-US"/>
              <a:t>self explanatory </a:t>
            </a:r>
          </a:p>
        </p:txBody>
      </p:sp>
    </p:spTree>
    <p:extLst>
      <p:ext uri="{BB962C8B-B14F-4D97-AF65-F5344CB8AC3E}">
        <p14:creationId xmlns:p14="http://schemas.microsoft.com/office/powerpoint/2010/main" val="419467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E77A0-5761-554A-B1C4-E31F6AB00B0F}" type="slidenum">
              <a:rPr lang="en-US" altLang="en-US"/>
              <a:pPr/>
              <a:t>20</a:t>
            </a:fld>
            <a:endParaRPr lang="en-US" altLang="en-US"/>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altLang="en-US"/>
              <a:t>Target Spot – these spots cause the leaf tissue to die and it often drops out to form shot holes. Again, this fungus reduces plant health very little. Only time to treat is as the leaves are unfurling (opening) from the buds.</a:t>
            </a:r>
          </a:p>
        </p:txBody>
      </p:sp>
    </p:spTree>
    <p:extLst>
      <p:ext uri="{BB962C8B-B14F-4D97-AF65-F5344CB8AC3E}">
        <p14:creationId xmlns:p14="http://schemas.microsoft.com/office/powerpoint/2010/main" val="730630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7C392-86A7-4C40-93A8-038F1EA13632}" type="slidenum">
              <a:rPr lang="en-US" altLang="en-US"/>
              <a:pPr/>
              <a:t>21</a:t>
            </a:fld>
            <a:endParaRPr lang="en-US" altLang="en-US"/>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ltLang="en-US" i="1"/>
              <a:t>Gloeosporium </a:t>
            </a:r>
            <a:r>
              <a:rPr lang="en-US" altLang="en-US"/>
              <a:t>also called Maple Anthracnose is a serious problem of sugar, silver maple and boxelder during rainy seasons. It causes symptoms on other maples but less damage.</a:t>
            </a:r>
          </a:p>
          <a:p>
            <a:r>
              <a:rPr lang="en-US" altLang="en-US"/>
              <a:t>As the leaf spots expand and run together (in serious cases) the whole leaves may die. Leaves that are only partially killed look scorched. The only effective time to treat is as the leaves first open.</a:t>
            </a:r>
          </a:p>
        </p:txBody>
      </p:sp>
    </p:spTree>
    <p:extLst>
      <p:ext uri="{BB962C8B-B14F-4D97-AF65-F5344CB8AC3E}">
        <p14:creationId xmlns:p14="http://schemas.microsoft.com/office/powerpoint/2010/main" val="402597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9AF9B-62F1-224A-8437-952105F59F77}" type="slidenum">
              <a:rPr lang="en-US" altLang="en-US"/>
              <a:pPr/>
              <a:t>22</a:t>
            </a:fld>
            <a:endParaRPr lang="en-US" alt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ltLang="en-US"/>
              <a:t>Needle Cast caused by fungi rarely cause enough needle drop to warrant protective sprays.</a:t>
            </a:r>
          </a:p>
          <a:p>
            <a:r>
              <a:rPr lang="en-US" altLang="en-US"/>
              <a:t>If you do need to treat, it should be accomplished at bud break with two timed applications. </a:t>
            </a:r>
          </a:p>
        </p:txBody>
      </p:sp>
    </p:spTree>
    <p:extLst>
      <p:ext uri="{BB962C8B-B14F-4D97-AF65-F5344CB8AC3E}">
        <p14:creationId xmlns:p14="http://schemas.microsoft.com/office/powerpoint/2010/main" val="1880761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E1FEA-8BD8-024D-9B08-515B1DB027D6}" type="slidenum">
              <a:rPr lang="en-US" altLang="en-US"/>
              <a:pPr/>
              <a:t>23</a:t>
            </a:fld>
            <a:endParaRPr lang="en-US" altLang="en-US"/>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ltLang="en-US"/>
              <a:t>Needle Cast – of pines and only a problem in nurseries or Christmas tree production areas.</a:t>
            </a:r>
          </a:p>
        </p:txBody>
      </p:sp>
    </p:spTree>
    <p:extLst>
      <p:ext uri="{BB962C8B-B14F-4D97-AF65-F5344CB8AC3E}">
        <p14:creationId xmlns:p14="http://schemas.microsoft.com/office/powerpoint/2010/main" val="1149167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BDDC0-4024-6647-8481-003F728AED71}" type="slidenum">
              <a:rPr lang="en-US" altLang="en-US"/>
              <a:pPr/>
              <a:t>24</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Needle Cast – symptoms to look for.</a:t>
            </a:r>
          </a:p>
        </p:txBody>
      </p:sp>
    </p:spTree>
    <p:extLst>
      <p:ext uri="{BB962C8B-B14F-4D97-AF65-F5344CB8AC3E}">
        <p14:creationId xmlns:p14="http://schemas.microsoft.com/office/powerpoint/2010/main" val="1734743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585A6-0429-B947-9A2A-1472E36BE1BE}" type="slidenum">
              <a:rPr lang="en-US" altLang="en-US"/>
              <a:pPr/>
              <a:t>25</a:t>
            </a:fld>
            <a:endParaRPr lang="en-US" altLang="en-US"/>
          </a:p>
        </p:txBody>
      </p:sp>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a:t>Needle Cast – close up of fungal spots on needles that result in needle death. </a:t>
            </a:r>
          </a:p>
        </p:txBody>
      </p:sp>
    </p:spTree>
    <p:extLst>
      <p:ext uri="{BB962C8B-B14F-4D97-AF65-F5344CB8AC3E}">
        <p14:creationId xmlns:p14="http://schemas.microsoft.com/office/powerpoint/2010/main" val="159404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44394-3870-F04A-9D67-AB155EE1281B}" type="slidenum">
              <a:rPr lang="en-US" altLang="en-US"/>
              <a:pPr/>
              <a:t>26</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en-US" i="1"/>
              <a:t>Phomopsis</a:t>
            </a:r>
            <a:r>
              <a:rPr lang="en-US" altLang="en-US"/>
              <a:t> Tip Blight is a common fungal disease of conifers. </a:t>
            </a:r>
          </a:p>
        </p:txBody>
      </p:sp>
    </p:spTree>
    <p:extLst>
      <p:ext uri="{BB962C8B-B14F-4D97-AF65-F5344CB8AC3E}">
        <p14:creationId xmlns:p14="http://schemas.microsoft.com/office/powerpoint/2010/main" val="1279499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2F67C-FF2E-9149-B1AC-F28476D57884}" type="slidenum">
              <a:rPr lang="en-US" altLang="en-US"/>
              <a:pPr/>
              <a:t>27</a:t>
            </a:fld>
            <a:endParaRPr lang="en-US" altLang="en-US"/>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ltLang="en-US" i="1"/>
              <a:t>Phomopsis</a:t>
            </a:r>
            <a:r>
              <a:rPr lang="en-US" altLang="en-US"/>
              <a:t> – hosts and symptoms </a:t>
            </a:r>
          </a:p>
        </p:txBody>
      </p:sp>
    </p:spTree>
    <p:extLst>
      <p:ext uri="{BB962C8B-B14F-4D97-AF65-F5344CB8AC3E}">
        <p14:creationId xmlns:p14="http://schemas.microsoft.com/office/powerpoint/2010/main" val="1798339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8A9F7-1F68-DC46-8133-DC82DA3365B0}" type="slidenum">
              <a:rPr lang="en-US" altLang="en-US"/>
              <a:pPr/>
              <a:t>28</a:t>
            </a:fld>
            <a:endParaRPr lang="en-US" alt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n-US" i="1"/>
              <a:t>Phomopsis</a:t>
            </a:r>
            <a:r>
              <a:rPr lang="en-US" altLang="en-US"/>
              <a:t> and how it spreads. </a:t>
            </a:r>
          </a:p>
        </p:txBody>
      </p:sp>
    </p:spTree>
    <p:extLst>
      <p:ext uri="{BB962C8B-B14F-4D97-AF65-F5344CB8AC3E}">
        <p14:creationId xmlns:p14="http://schemas.microsoft.com/office/powerpoint/2010/main" val="1001330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B6FB6-8137-B646-9B38-94AB068C7E50}" type="slidenum">
              <a:rPr lang="en-US" altLang="en-US"/>
              <a:pPr/>
              <a:t>29</a:t>
            </a:fld>
            <a:endParaRPr lang="en-US" altLang="en-US"/>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i="1"/>
              <a:t>Phomopsis</a:t>
            </a:r>
            <a:r>
              <a:rPr lang="en-US" altLang="en-US"/>
              <a:t> </a:t>
            </a:r>
          </a:p>
        </p:txBody>
      </p:sp>
    </p:spTree>
    <p:extLst>
      <p:ext uri="{BB962C8B-B14F-4D97-AF65-F5344CB8AC3E}">
        <p14:creationId xmlns:p14="http://schemas.microsoft.com/office/powerpoint/2010/main" val="167493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37BBC-A36B-6D47-A0D4-BB1A0F091AD9}" type="slidenum">
              <a:rPr lang="en-US" altLang="en-US"/>
              <a:pPr/>
              <a:t>3</a:t>
            </a:fld>
            <a:endParaRPr lang="en-US" altLang="en-US"/>
          </a:p>
        </p:txBody>
      </p:sp>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Powdery Mildew </a:t>
            </a:r>
          </a:p>
        </p:txBody>
      </p:sp>
    </p:spTree>
    <p:extLst>
      <p:ext uri="{BB962C8B-B14F-4D97-AF65-F5344CB8AC3E}">
        <p14:creationId xmlns:p14="http://schemas.microsoft.com/office/powerpoint/2010/main" val="1949850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EE9B3-1B24-B245-9618-5F8794A7A490}" type="slidenum">
              <a:rPr lang="en-US" altLang="en-US"/>
              <a:pPr/>
              <a:t>30</a:t>
            </a:fld>
            <a:endParaRPr lang="en-US" altLang="en-US"/>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altLang="en-US" i="1"/>
              <a:t>Phomopsis</a:t>
            </a:r>
            <a:r>
              <a:rPr lang="en-US" altLang="en-US"/>
              <a:t> – control measures </a:t>
            </a:r>
          </a:p>
        </p:txBody>
      </p:sp>
    </p:spTree>
    <p:extLst>
      <p:ext uri="{BB962C8B-B14F-4D97-AF65-F5344CB8AC3E}">
        <p14:creationId xmlns:p14="http://schemas.microsoft.com/office/powerpoint/2010/main" val="1352310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9FB06-651C-5D4A-9991-B8404C3B3DEF}" type="slidenum">
              <a:rPr lang="en-US" altLang="en-US"/>
              <a:pPr/>
              <a:t>31</a:t>
            </a:fld>
            <a:endParaRPr lang="en-US" altLang="en-US"/>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ltLang="en-US"/>
              <a:t>OAK LEAF SCORCH (Bacterial Leaf Spot)</a:t>
            </a:r>
          </a:p>
          <a:p>
            <a:r>
              <a:rPr lang="en-US" altLang="en-US"/>
              <a:t>Infection occurs in the spring and the bacteria block the plants ability to carry water which results in a wilted and scorched appearance. As more leaf tissue dies the growth of the tree is greatly reduced.</a:t>
            </a:r>
          </a:p>
        </p:txBody>
      </p:sp>
    </p:spTree>
    <p:extLst>
      <p:ext uri="{BB962C8B-B14F-4D97-AF65-F5344CB8AC3E}">
        <p14:creationId xmlns:p14="http://schemas.microsoft.com/office/powerpoint/2010/main" val="1468565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EC511-0C0D-6C46-B1FF-5D5E018F6894}" type="slidenum">
              <a:rPr lang="en-US" altLang="en-US"/>
              <a:pPr/>
              <a:t>32</a:t>
            </a:fld>
            <a:endParaRPr lang="en-US" alt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a:t>Oak Leaf Scorch – insects act as the carriers to move it around from tree to tree.</a:t>
            </a:r>
          </a:p>
        </p:txBody>
      </p:sp>
    </p:spTree>
    <p:extLst>
      <p:ext uri="{BB962C8B-B14F-4D97-AF65-F5344CB8AC3E}">
        <p14:creationId xmlns:p14="http://schemas.microsoft.com/office/powerpoint/2010/main" val="1158534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B42B9-4AD7-B14D-8AB1-48401018FA81}" type="slidenum">
              <a:rPr lang="en-US" altLang="en-US"/>
              <a:pPr/>
              <a:t>33</a:t>
            </a:fld>
            <a:endParaRPr lang="en-US" alt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ltLang="en-US"/>
              <a:t>Oak Leaf Scorch – symptoms </a:t>
            </a:r>
          </a:p>
        </p:txBody>
      </p:sp>
    </p:spTree>
    <p:extLst>
      <p:ext uri="{BB962C8B-B14F-4D97-AF65-F5344CB8AC3E}">
        <p14:creationId xmlns:p14="http://schemas.microsoft.com/office/powerpoint/2010/main" val="259299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BBBFE4-7F64-C746-9671-6E3AAE8B3D40}" type="slidenum">
              <a:rPr lang="en-US" altLang="en-US"/>
              <a:pPr/>
              <a:t>34</a:t>
            </a:fld>
            <a:endParaRPr lang="en-US" altLang="en-US"/>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a:t>Oak Leaf Scorch – disease can not be completed eliminated but tree decline and death can be slowed with good care.</a:t>
            </a:r>
          </a:p>
        </p:txBody>
      </p:sp>
    </p:spTree>
    <p:extLst>
      <p:ext uri="{BB962C8B-B14F-4D97-AF65-F5344CB8AC3E}">
        <p14:creationId xmlns:p14="http://schemas.microsoft.com/office/powerpoint/2010/main" val="795553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7E5C3-4569-4543-93A9-3F0A335BE722}" type="slidenum">
              <a:rPr lang="en-US" altLang="en-US"/>
              <a:pPr/>
              <a:t>35</a:t>
            </a:fld>
            <a:endParaRPr lang="en-US" altLang="en-US"/>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a:t>Oak Leaf Scorch – can result in rapid tree death if not properly diagnosed and good cultural methods are not initiated – pruning, mulching, watering, etc.</a:t>
            </a:r>
          </a:p>
        </p:txBody>
      </p:sp>
    </p:spTree>
    <p:extLst>
      <p:ext uri="{BB962C8B-B14F-4D97-AF65-F5344CB8AC3E}">
        <p14:creationId xmlns:p14="http://schemas.microsoft.com/office/powerpoint/2010/main" val="627681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FA113-9117-1B46-91A1-844E6F3ACCED}" type="slidenum">
              <a:rPr lang="en-US" altLang="en-US"/>
              <a:pPr/>
              <a:t>36</a:t>
            </a:fld>
            <a:endParaRPr lang="en-US" altLang="en-US"/>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tLang="en-US"/>
              <a:t>Needle Rust – hosts are most often pitch pines and the alternate hosts are asters and goldenrod. When severely infected it can cause defoliation and branch dieback.</a:t>
            </a:r>
          </a:p>
        </p:txBody>
      </p:sp>
    </p:spTree>
    <p:extLst>
      <p:ext uri="{BB962C8B-B14F-4D97-AF65-F5344CB8AC3E}">
        <p14:creationId xmlns:p14="http://schemas.microsoft.com/office/powerpoint/2010/main" val="1002338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7BD31-378A-6643-B022-4F00ADA0F776}" type="slidenum">
              <a:rPr lang="en-US" altLang="en-US"/>
              <a:pPr/>
              <a:t>37</a:t>
            </a:fld>
            <a:endParaRPr lang="en-US" altLang="en-US"/>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altLang="en-US"/>
              <a:t>Needle Rust – close up of spores that look like globs of sap or gum attached to the needles.</a:t>
            </a:r>
          </a:p>
        </p:txBody>
      </p:sp>
    </p:spTree>
    <p:extLst>
      <p:ext uri="{BB962C8B-B14F-4D97-AF65-F5344CB8AC3E}">
        <p14:creationId xmlns:p14="http://schemas.microsoft.com/office/powerpoint/2010/main" val="1440383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1F6F4-59C4-3E4F-A4A9-C6FA6788FC6D}" type="slidenum">
              <a:rPr lang="en-US" altLang="en-US"/>
              <a:pPr/>
              <a:t>38</a:t>
            </a:fld>
            <a:endParaRPr lang="en-US" alt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Fire Blight (Bacterial Disease) which is common to several </a:t>
            </a:r>
            <a:r>
              <a:rPr lang="en-US" altLang="en-US" i="1"/>
              <a:t>Prunus species</a:t>
            </a:r>
            <a:r>
              <a:rPr lang="en-US" altLang="en-US"/>
              <a:t> but does its greatest damage on apples, crabapples and pears. It is often initiated at the buds and branch spurs </a:t>
            </a:r>
          </a:p>
        </p:txBody>
      </p:sp>
    </p:spTree>
    <p:extLst>
      <p:ext uri="{BB962C8B-B14F-4D97-AF65-F5344CB8AC3E}">
        <p14:creationId xmlns:p14="http://schemas.microsoft.com/office/powerpoint/2010/main" val="209134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91765-D4CB-0E48-8759-FBCC927F1189}" type="slidenum">
              <a:rPr lang="en-US" altLang="en-US"/>
              <a:pPr/>
              <a:t>39</a:t>
            </a:fld>
            <a:endParaRPr lang="en-US" altLang="en-US"/>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Fire Blight – symptoms visible on the plant. </a:t>
            </a:r>
          </a:p>
        </p:txBody>
      </p:sp>
    </p:spTree>
    <p:extLst>
      <p:ext uri="{BB962C8B-B14F-4D97-AF65-F5344CB8AC3E}">
        <p14:creationId xmlns:p14="http://schemas.microsoft.com/office/powerpoint/2010/main" val="136977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FC399-E2F8-3F4B-8401-52BBEB1F3573}" type="slidenum">
              <a:rPr lang="en-US" altLang="en-US"/>
              <a:pPr/>
              <a:t>4</a:t>
            </a:fld>
            <a:endParaRPr lang="en-US" altLang="en-US"/>
          </a:p>
        </p:txBody>
      </p:sp>
      <p:sp>
        <p:nvSpPr>
          <p:cNvPr id="99330" name="Rectangle 2"/>
          <p:cNvSpPr>
            <a:spLocks noRo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a:t>Powdery Mildew and the many fungal species that can cause this problem.</a:t>
            </a:r>
          </a:p>
        </p:txBody>
      </p:sp>
    </p:spTree>
    <p:extLst>
      <p:ext uri="{BB962C8B-B14F-4D97-AF65-F5344CB8AC3E}">
        <p14:creationId xmlns:p14="http://schemas.microsoft.com/office/powerpoint/2010/main" val="538984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2EC56-0C0B-DB48-AF2F-30BB46375459}" type="slidenum">
              <a:rPr lang="en-US" altLang="en-US"/>
              <a:pPr/>
              <a:t>40</a:t>
            </a:fld>
            <a:endParaRPr lang="en-US" altLang="en-US"/>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a:t>Fire Blight – branch dies back to the original point of infection which is often a wound or canker.</a:t>
            </a:r>
          </a:p>
        </p:txBody>
      </p:sp>
    </p:spTree>
    <p:extLst>
      <p:ext uri="{BB962C8B-B14F-4D97-AF65-F5344CB8AC3E}">
        <p14:creationId xmlns:p14="http://schemas.microsoft.com/office/powerpoint/2010/main" val="777376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40FD9-CF44-C34C-A3A6-623D56C854C6}" type="slidenum">
              <a:rPr lang="en-US" altLang="en-US"/>
              <a:pPr/>
              <a:t>41</a:t>
            </a:fld>
            <a:endParaRPr lang="en-US" alt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Fire Blight – favorable conditions like a wet spring enable it to spread around a tree very fast.</a:t>
            </a:r>
          </a:p>
        </p:txBody>
      </p:sp>
    </p:spTree>
    <p:extLst>
      <p:ext uri="{BB962C8B-B14F-4D97-AF65-F5344CB8AC3E}">
        <p14:creationId xmlns:p14="http://schemas.microsoft.com/office/powerpoint/2010/main" val="69839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E2519-81A0-D04A-B2E3-87C88BE019DB}" type="slidenum">
              <a:rPr lang="en-US" altLang="en-US"/>
              <a:pPr/>
              <a:t>42</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a:t>Fire Blight – life cycle </a:t>
            </a:r>
          </a:p>
        </p:txBody>
      </p:sp>
    </p:spTree>
    <p:extLst>
      <p:ext uri="{BB962C8B-B14F-4D97-AF65-F5344CB8AC3E}">
        <p14:creationId xmlns:p14="http://schemas.microsoft.com/office/powerpoint/2010/main" val="1268926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80C8F-35C3-F746-B9AD-498A05025627}" type="slidenum">
              <a:rPr lang="en-US" altLang="en-US"/>
              <a:pPr/>
              <a:t>43</a:t>
            </a:fld>
            <a:endParaRPr lang="en-US" altLang="en-US"/>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ltLang="en-US"/>
              <a:t>Fire Blight – controls. Sprayed on antibiotics are also recommended but they are very costly and the coverage and timing are the keys to any success.</a:t>
            </a:r>
          </a:p>
        </p:txBody>
      </p:sp>
    </p:spTree>
    <p:extLst>
      <p:ext uri="{BB962C8B-B14F-4D97-AF65-F5344CB8AC3E}">
        <p14:creationId xmlns:p14="http://schemas.microsoft.com/office/powerpoint/2010/main" val="184024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CB7DBD-5B89-A149-B7D2-B9ABAB632202}" type="slidenum">
              <a:rPr lang="en-US" altLang="en-US"/>
              <a:pPr/>
              <a:t>44</a:t>
            </a:fld>
            <a:endParaRPr lang="en-US" alt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Fusiform Rust – a disease of Southern pine species.</a:t>
            </a:r>
          </a:p>
        </p:txBody>
      </p:sp>
    </p:spTree>
    <p:extLst>
      <p:ext uri="{BB962C8B-B14F-4D97-AF65-F5344CB8AC3E}">
        <p14:creationId xmlns:p14="http://schemas.microsoft.com/office/powerpoint/2010/main" val="515907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92545-6615-CF4A-AF9A-F26B1D25CBEF}" type="slidenum">
              <a:rPr lang="en-US" altLang="en-US"/>
              <a:pPr/>
              <a:t>45</a:t>
            </a:fld>
            <a:endParaRPr lang="en-US" altLang="en-US"/>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ltLang="en-US"/>
              <a:t>Fusiform Rust </a:t>
            </a:r>
          </a:p>
        </p:txBody>
      </p:sp>
    </p:spTree>
    <p:extLst>
      <p:ext uri="{BB962C8B-B14F-4D97-AF65-F5344CB8AC3E}">
        <p14:creationId xmlns:p14="http://schemas.microsoft.com/office/powerpoint/2010/main" val="1473146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5AA85-7DE8-2F48-B1A2-725E077F9820}" type="slidenum">
              <a:rPr lang="en-US" altLang="en-US"/>
              <a:pPr/>
              <a:t>46</a:t>
            </a:fld>
            <a:endParaRPr lang="en-US" alt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ltLang="en-US"/>
              <a:t>Fusiform Rust – how to ID it on the leaves of its alternate hosts (the oaks). Does little to no damage and causes a minor leaf spot.</a:t>
            </a:r>
          </a:p>
        </p:txBody>
      </p:sp>
    </p:spTree>
    <p:extLst>
      <p:ext uri="{BB962C8B-B14F-4D97-AF65-F5344CB8AC3E}">
        <p14:creationId xmlns:p14="http://schemas.microsoft.com/office/powerpoint/2010/main" val="842528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745E8-6058-7A4A-AED6-7EE5412D9233}" type="slidenum">
              <a:rPr lang="en-US" altLang="en-US"/>
              <a:pPr/>
              <a:t>47</a:t>
            </a:fld>
            <a:endParaRPr lang="en-US" altLang="en-US"/>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altLang="en-US"/>
              <a:t>Fusiform Rust – alternate hosts are all oaks especially the black oaks </a:t>
            </a:r>
          </a:p>
        </p:txBody>
      </p:sp>
    </p:spTree>
    <p:extLst>
      <p:ext uri="{BB962C8B-B14F-4D97-AF65-F5344CB8AC3E}">
        <p14:creationId xmlns:p14="http://schemas.microsoft.com/office/powerpoint/2010/main" val="2013134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D425F-1761-3A44-AFA1-877768CE906F}" type="slidenum">
              <a:rPr lang="en-US" altLang="en-US"/>
              <a:pPr/>
              <a:t>48</a:t>
            </a:fld>
            <a:endParaRPr lang="en-US" alt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a:t>Fusiform Rust – from the oaks it spreads back to the pines and enters through trunk openings or wounds. </a:t>
            </a:r>
          </a:p>
        </p:txBody>
      </p:sp>
    </p:spTree>
    <p:extLst>
      <p:ext uri="{BB962C8B-B14F-4D97-AF65-F5344CB8AC3E}">
        <p14:creationId xmlns:p14="http://schemas.microsoft.com/office/powerpoint/2010/main" val="1139892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8B916-369C-DF41-B23F-0923DB5D1782}" type="slidenum">
              <a:rPr lang="en-US" altLang="en-US"/>
              <a:pPr/>
              <a:t>49</a:t>
            </a:fld>
            <a:endParaRPr lang="en-US" altLang="en-US"/>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a:t>Fusiform Rust – primary hosts are Loblolly and Slash Pines </a:t>
            </a:r>
          </a:p>
        </p:txBody>
      </p:sp>
    </p:spTree>
    <p:extLst>
      <p:ext uri="{BB962C8B-B14F-4D97-AF65-F5344CB8AC3E}">
        <p14:creationId xmlns:p14="http://schemas.microsoft.com/office/powerpoint/2010/main" val="47981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BC17E-234E-304A-B737-189AB59D93B6}" type="slidenum">
              <a:rPr lang="en-US" altLang="en-US"/>
              <a:pPr/>
              <a:t>5</a:t>
            </a:fld>
            <a:endParaRPr lang="en-US" altLang="en-US"/>
          </a:p>
        </p:txBody>
      </p:sp>
      <p:sp>
        <p:nvSpPr>
          <p:cNvPr id="101378" name="Rectangle 2"/>
          <p:cNvSpPr>
            <a:spLocks noRo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ltLang="en-US"/>
              <a:t>Powdery Mildew symptoms and how they progress.</a:t>
            </a:r>
          </a:p>
        </p:txBody>
      </p:sp>
    </p:spTree>
    <p:extLst>
      <p:ext uri="{BB962C8B-B14F-4D97-AF65-F5344CB8AC3E}">
        <p14:creationId xmlns:p14="http://schemas.microsoft.com/office/powerpoint/2010/main" val="623913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3A163C-5542-3048-9840-95B46F15F803}" type="slidenum">
              <a:rPr lang="en-US" altLang="en-US"/>
              <a:pPr/>
              <a:t>50</a:t>
            </a:fld>
            <a:endParaRPr lang="en-US" alt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a:t>Rust – over winters on the pines until they can sporulate in the spring and be dispersed to again attack nearby oaks.</a:t>
            </a:r>
          </a:p>
        </p:txBody>
      </p:sp>
    </p:spTree>
    <p:extLst>
      <p:ext uri="{BB962C8B-B14F-4D97-AF65-F5344CB8AC3E}">
        <p14:creationId xmlns:p14="http://schemas.microsoft.com/office/powerpoint/2010/main" val="493678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FAE5A-260F-2444-AD65-68F77CA5D197}" type="slidenum">
              <a:rPr lang="en-US" altLang="en-US"/>
              <a:pPr/>
              <a:t>51</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Rust – favorable conditions for its growth and spread are…..</a:t>
            </a:r>
          </a:p>
        </p:txBody>
      </p:sp>
    </p:spTree>
    <p:extLst>
      <p:ext uri="{BB962C8B-B14F-4D97-AF65-F5344CB8AC3E}">
        <p14:creationId xmlns:p14="http://schemas.microsoft.com/office/powerpoint/2010/main" val="1524700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C1FA7-BB8A-4846-A6A6-755B25C2262C}" type="slidenum">
              <a:rPr lang="en-US" altLang="en-US"/>
              <a:pPr/>
              <a:t>52</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a:t>Rust – review of its life cycle with the two hosts – pine and oak.</a:t>
            </a:r>
          </a:p>
        </p:txBody>
      </p:sp>
    </p:spTree>
    <p:extLst>
      <p:ext uri="{BB962C8B-B14F-4D97-AF65-F5344CB8AC3E}">
        <p14:creationId xmlns:p14="http://schemas.microsoft.com/office/powerpoint/2010/main" val="1860074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3D1F0-37DF-2143-A043-A9C3153D9678}" type="slidenum">
              <a:rPr lang="en-US" altLang="en-US"/>
              <a:pPr/>
              <a:t>53</a:t>
            </a:fld>
            <a:endParaRPr lang="en-US" altLang="en-US"/>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altLang="en-US" b="1"/>
              <a:t>WITCHES BROOM </a:t>
            </a:r>
            <a:r>
              <a:rPr lang="en-US" altLang="en-US"/>
              <a:t>– is a growth problem that results when terminal buds are damaged or destroyed and a bunch of lower buds are released. You get a whole bunch of weak shoots sprouting out that resembles a medusa head or a witches’ broom. What kills buds – disease, insects, frost, drought, etc.?</a:t>
            </a:r>
          </a:p>
        </p:txBody>
      </p:sp>
    </p:spTree>
    <p:extLst>
      <p:ext uri="{BB962C8B-B14F-4D97-AF65-F5344CB8AC3E}">
        <p14:creationId xmlns:p14="http://schemas.microsoft.com/office/powerpoint/2010/main" val="1351831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DE86D-01FB-3249-B31E-4C637B1FCEC2}" type="slidenum">
              <a:rPr lang="en-US" altLang="en-US"/>
              <a:pPr/>
              <a:t>54</a:t>
            </a:fld>
            <a:endParaRPr lang="en-US" alt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altLang="en-US"/>
              <a:t>Witches Broom symptoms expressed on a hackberry that has had mildew and a heavy mite infestation which killed lots of terminal buds.</a:t>
            </a:r>
          </a:p>
          <a:p>
            <a:r>
              <a:rPr lang="en-US" altLang="en-US"/>
              <a:t>Witches broom can be commonly seen in many tree species including: cedars, junipers, ash, quince, serviceberry, and hackberry.</a:t>
            </a:r>
          </a:p>
        </p:txBody>
      </p:sp>
    </p:spTree>
    <p:extLst>
      <p:ext uri="{BB962C8B-B14F-4D97-AF65-F5344CB8AC3E}">
        <p14:creationId xmlns:p14="http://schemas.microsoft.com/office/powerpoint/2010/main" val="20070735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ECA09-165E-3E41-A0E7-D455F678B946}" type="slidenum">
              <a:rPr lang="en-US" altLang="en-US"/>
              <a:pPr/>
              <a:t>55</a:t>
            </a:fld>
            <a:endParaRPr lang="en-US" altLang="en-US"/>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en-US" i="1"/>
              <a:t>Seiridium</a:t>
            </a:r>
            <a:r>
              <a:rPr lang="en-US" altLang="en-US"/>
              <a:t> Cankers – cause dieback and death of branches and trees of primarily cypress species like the Leyland Cypress. </a:t>
            </a:r>
          </a:p>
        </p:txBody>
      </p:sp>
    </p:spTree>
    <p:extLst>
      <p:ext uri="{BB962C8B-B14F-4D97-AF65-F5344CB8AC3E}">
        <p14:creationId xmlns:p14="http://schemas.microsoft.com/office/powerpoint/2010/main" val="212599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00A7EC-3347-6743-B3E7-06C63033BCB8}" type="slidenum">
              <a:rPr lang="en-US" altLang="en-US"/>
              <a:pPr/>
              <a:t>56</a:t>
            </a:fld>
            <a:endParaRPr lang="en-US" alt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ltLang="en-US" i="1"/>
              <a:t>Seiridium</a:t>
            </a:r>
            <a:r>
              <a:rPr lang="en-US" altLang="en-US"/>
              <a:t> Canker – symptoms are listed</a:t>
            </a:r>
          </a:p>
        </p:txBody>
      </p:sp>
    </p:spTree>
    <p:extLst>
      <p:ext uri="{BB962C8B-B14F-4D97-AF65-F5344CB8AC3E}">
        <p14:creationId xmlns:p14="http://schemas.microsoft.com/office/powerpoint/2010/main" val="1889651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646A7-5A64-AB4D-A182-6857A88975BE}" type="slidenum">
              <a:rPr lang="en-US" altLang="en-US"/>
              <a:pPr/>
              <a:t>57</a:t>
            </a:fld>
            <a:endParaRPr lang="en-US" alt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ltLang="en-US" i="1"/>
              <a:t>Seiridium</a:t>
            </a:r>
            <a:r>
              <a:rPr lang="en-US" altLang="en-US"/>
              <a:t> Canker causes branches to die from the inside of the plant and progress towards the branch tips </a:t>
            </a:r>
          </a:p>
        </p:txBody>
      </p:sp>
    </p:spTree>
    <p:extLst>
      <p:ext uri="{BB962C8B-B14F-4D97-AF65-F5344CB8AC3E}">
        <p14:creationId xmlns:p14="http://schemas.microsoft.com/office/powerpoint/2010/main" val="230768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2D3D3-BDAC-E24E-8B37-717AA40C75AE}" type="slidenum">
              <a:rPr lang="en-US" altLang="en-US"/>
              <a:pPr/>
              <a:t>58</a:t>
            </a:fld>
            <a:endParaRPr lang="en-US" altLang="en-US"/>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ltLang="en-US" i="1"/>
              <a:t>Seiridium</a:t>
            </a:r>
            <a:r>
              <a:rPr lang="en-US" altLang="en-US"/>
              <a:t> Canker – controls </a:t>
            </a:r>
          </a:p>
        </p:txBody>
      </p:sp>
    </p:spTree>
    <p:extLst>
      <p:ext uri="{BB962C8B-B14F-4D97-AF65-F5344CB8AC3E}">
        <p14:creationId xmlns:p14="http://schemas.microsoft.com/office/powerpoint/2010/main" val="175385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091A6-ADB4-5E48-8A5C-DC492FE1B6E6}" type="slidenum">
              <a:rPr lang="en-US" altLang="en-US"/>
              <a:pPr/>
              <a:t>59</a:t>
            </a:fld>
            <a:endParaRPr lang="en-US" altLang="en-US"/>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n-US" altLang="en-US"/>
              <a:t>Cedar Apple Rust is a fungus that attacks Southern Red Cedars and other junipers.</a:t>
            </a:r>
          </a:p>
          <a:p>
            <a:r>
              <a:rPr lang="en-US" altLang="en-US"/>
              <a:t>It does very little damage to the cedar but it does lots of damage to its alternate hosts which are apples and crabapples. So much damage, that old fruit orchard recommendations included clearing all cedars away from the nursery area.</a:t>
            </a:r>
          </a:p>
        </p:txBody>
      </p:sp>
    </p:spTree>
    <p:extLst>
      <p:ext uri="{BB962C8B-B14F-4D97-AF65-F5344CB8AC3E}">
        <p14:creationId xmlns:p14="http://schemas.microsoft.com/office/powerpoint/2010/main" val="135424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201AB-43E0-504B-9726-4A98F33F7DA8}" type="slidenum">
              <a:rPr lang="en-US" altLang="en-US"/>
              <a:pPr/>
              <a:t>6</a:t>
            </a:fld>
            <a:endParaRPr lang="en-US" altLang="en-US"/>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ltLang="en-US"/>
              <a:t>Powdery Mildew of dogwood and pecan </a:t>
            </a:r>
          </a:p>
        </p:txBody>
      </p:sp>
    </p:spTree>
    <p:extLst>
      <p:ext uri="{BB962C8B-B14F-4D97-AF65-F5344CB8AC3E}">
        <p14:creationId xmlns:p14="http://schemas.microsoft.com/office/powerpoint/2010/main" val="2103903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3E182-A416-0349-93C5-91C1AE910356}" type="slidenum">
              <a:rPr lang="en-US" altLang="en-US"/>
              <a:pPr/>
              <a:t>60</a:t>
            </a:fld>
            <a:endParaRPr lang="en-US" altLang="en-US"/>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altLang="en-US"/>
              <a:t>Cedar Apple Rust – mature galls hang on the trees for years.</a:t>
            </a:r>
          </a:p>
          <a:p>
            <a:r>
              <a:rPr lang="en-US" altLang="en-US"/>
              <a:t>			Young galls produce the long, orange colored horns and spores in the spring.</a:t>
            </a:r>
          </a:p>
        </p:txBody>
      </p:sp>
    </p:spTree>
    <p:extLst>
      <p:ext uri="{BB962C8B-B14F-4D97-AF65-F5344CB8AC3E}">
        <p14:creationId xmlns:p14="http://schemas.microsoft.com/office/powerpoint/2010/main" val="18323277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24DBE7-03EE-9047-9878-563C4FE7A2B7}" type="slidenum">
              <a:rPr lang="en-US" altLang="en-US"/>
              <a:pPr/>
              <a:t>61</a:t>
            </a:fld>
            <a:endParaRPr lang="en-US" altLang="en-US"/>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altLang="en-US"/>
              <a:t>Cedar Apple Rust – how it looks on apple and crabapple as leaf spots. </a:t>
            </a:r>
          </a:p>
        </p:txBody>
      </p:sp>
    </p:spTree>
    <p:extLst>
      <p:ext uri="{BB962C8B-B14F-4D97-AF65-F5344CB8AC3E}">
        <p14:creationId xmlns:p14="http://schemas.microsoft.com/office/powerpoint/2010/main" val="1016861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D0D4F-7F44-5A4C-8470-C818484E7128}" type="slidenum">
              <a:rPr lang="en-US" altLang="en-US"/>
              <a:pPr/>
              <a:t>62</a:t>
            </a:fld>
            <a:endParaRPr lang="en-US" altLang="en-US"/>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US" altLang="en-US"/>
              <a:t>Black Knot Fungus or Black Knot Gall</a:t>
            </a:r>
          </a:p>
          <a:p>
            <a:r>
              <a:rPr lang="en-US" altLang="en-US"/>
              <a:t>	No chemical control.</a:t>
            </a:r>
          </a:p>
        </p:txBody>
      </p:sp>
    </p:spTree>
    <p:extLst>
      <p:ext uri="{BB962C8B-B14F-4D97-AF65-F5344CB8AC3E}">
        <p14:creationId xmlns:p14="http://schemas.microsoft.com/office/powerpoint/2010/main" val="721645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AADD7-A45F-1D4B-8A2D-5321DB09624A}" type="slidenum">
              <a:rPr lang="en-US" altLang="en-US"/>
              <a:pPr/>
              <a:t>63</a:t>
            </a:fld>
            <a:endParaRPr lang="en-US" altLang="en-US"/>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ltLang="en-US" i="1"/>
              <a:t>Nectria</a:t>
            </a:r>
            <a:r>
              <a:rPr lang="en-US" altLang="en-US"/>
              <a:t> Cankers – target pattern, multi-layered and causes loss of stem or trunk strength.</a:t>
            </a:r>
          </a:p>
        </p:txBody>
      </p:sp>
    </p:spTree>
    <p:extLst>
      <p:ext uri="{BB962C8B-B14F-4D97-AF65-F5344CB8AC3E}">
        <p14:creationId xmlns:p14="http://schemas.microsoft.com/office/powerpoint/2010/main" val="18485704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045EB-924C-8F41-B85C-5F1DE815802B}" type="slidenum">
              <a:rPr lang="en-US" altLang="en-US"/>
              <a:pPr/>
              <a:t>64</a:t>
            </a:fld>
            <a:endParaRPr lang="en-US" altLang="en-US"/>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ltLang="en-US" i="1"/>
              <a:t>Nectria</a:t>
            </a:r>
            <a:r>
              <a:rPr lang="en-US" altLang="en-US"/>
              <a:t> Cankers	 - hosts are all hardwoods, conifers are not affected.</a:t>
            </a:r>
          </a:p>
        </p:txBody>
      </p:sp>
    </p:spTree>
    <p:extLst>
      <p:ext uri="{BB962C8B-B14F-4D97-AF65-F5344CB8AC3E}">
        <p14:creationId xmlns:p14="http://schemas.microsoft.com/office/powerpoint/2010/main" val="12783883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8FC85-C7B1-F54C-AD0E-E043E2843B21}" type="slidenum">
              <a:rPr lang="en-US" altLang="en-US"/>
              <a:pPr/>
              <a:t>65</a:t>
            </a:fld>
            <a:endParaRPr lang="en-US" alt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ltLang="en-US" i="1"/>
              <a:t>Botryosphaeria</a:t>
            </a:r>
            <a:r>
              <a:rPr lang="en-US" altLang="en-US"/>
              <a:t> Cankers -</a:t>
            </a:r>
            <a:r>
              <a:rPr lang="en-US" altLang="en-US" b="1"/>
              <a:t>  </a:t>
            </a:r>
            <a:r>
              <a:rPr lang="en-US" altLang="en-US"/>
              <a:t>list of most common hosts</a:t>
            </a:r>
          </a:p>
        </p:txBody>
      </p:sp>
    </p:spTree>
    <p:extLst>
      <p:ext uri="{BB962C8B-B14F-4D97-AF65-F5344CB8AC3E}">
        <p14:creationId xmlns:p14="http://schemas.microsoft.com/office/powerpoint/2010/main" val="298538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5A5D6-C8B0-0D4F-8435-2E1DC9B97B22}" type="slidenum">
              <a:rPr lang="en-US" altLang="en-US"/>
              <a:pPr/>
              <a:t>66</a:t>
            </a:fld>
            <a:endParaRPr lang="en-US" altLang="en-US"/>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ltLang="en-US"/>
              <a:t>B</a:t>
            </a:r>
            <a:r>
              <a:rPr lang="en-US" altLang="en-US" i="1"/>
              <a:t>otryosphaeria</a:t>
            </a:r>
            <a:r>
              <a:rPr lang="en-US" altLang="en-US"/>
              <a:t> Cankers – most effective control is to prune out where feasible.</a:t>
            </a:r>
          </a:p>
        </p:txBody>
      </p:sp>
    </p:spTree>
    <p:extLst>
      <p:ext uri="{BB962C8B-B14F-4D97-AF65-F5344CB8AC3E}">
        <p14:creationId xmlns:p14="http://schemas.microsoft.com/office/powerpoint/2010/main" val="1019425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5C0A3-0555-5648-8C6E-3461D1404298}" type="slidenum">
              <a:rPr lang="en-US" altLang="en-US"/>
              <a:pPr/>
              <a:t>67</a:t>
            </a:fld>
            <a:endParaRPr lang="en-US" altLang="en-US"/>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altLang="en-US"/>
              <a:t>Pitch Canker – a disease of Southern pines caused by the fungus </a:t>
            </a:r>
            <a:r>
              <a:rPr lang="en-US" altLang="en-US" i="1"/>
              <a:t>Fusarium</a:t>
            </a:r>
            <a:r>
              <a:rPr lang="en-US" altLang="en-US"/>
              <a:t>.</a:t>
            </a:r>
          </a:p>
          <a:p>
            <a:r>
              <a:rPr lang="en-US" altLang="en-US"/>
              <a:t>		Control – remove heavily infected or dead trees and prune out diseased branches </a:t>
            </a:r>
          </a:p>
        </p:txBody>
      </p:sp>
    </p:spTree>
    <p:extLst>
      <p:ext uri="{BB962C8B-B14F-4D97-AF65-F5344CB8AC3E}">
        <p14:creationId xmlns:p14="http://schemas.microsoft.com/office/powerpoint/2010/main" val="862313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24BBC-9E4E-384A-AE72-3CFCD7357BCC}" type="slidenum">
              <a:rPr lang="en-US" altLang="en-US"/>
              <a:pPr/>
              <a:t>68</a:t>
            </a:fld>
            <a:endParaRPr lang="en-US" altLang="en-US"/>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ltLang="en-US"/>
              <a:t>Wood Decay Fungi – often attack weakened trees as secondary invaders. Pictured is the </a:t>
            </a:r>
            <a:r>
              <a:rPr lang="en-US" altLang="en-US" i="1"/>
              <a:t>Hypoxylon </a:t>
            </a:r>
            <a:r>
              <a:rPr lang="en-US" altLang="en-US"/>
              <a:t>fungus commonly found on declining oaks, beeches, etc.   Infected trees should be removed. These types of cankers often kill the host trees within 3-8 years (or less) as the cankers girdle a tree’s trunk and open them up to breakage at these points of decay. Many of these fungi get initiated through branch or trunk wounds.</a:t>
            </a:r>
          </a:p>
        </p:txBody>
      </p:sp>
    </p:spTree>
    <p:extLst>
      <p:ext uri="{BB962C8B-B14F-4D97-AF65-F5344CB8AC3E}">
        <p14:creationId xmlns:p14="http://schemas.microsoft.com/office/powerpoint/2010/main" val="1681041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35587-58EE-D64C-B893-126C1F42C805}" type="slidenum">
              <a:rPr lang="en-US" altLang="en-US"/>
              <a:pPr/>
              <a:t>69</a:t>
            </a:fld>
            <a:endParaRPr lang="en-US" altLang="en-US"/>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i="1"/>
              <a:t>Hypoxylon</a:t>
            </a:r>
            <a:r>
              <a:rPr lang="en-US" altLang="en-US"/>
              <a:t> - Attacking weakened trees like ones that have been damaged by drought, ice or lightning.</a:t>
            </a:r>
          </a:p>
        </p:txBody>
      </p:sp>
    </p:spTree>
    <p:extLst>
      <p:ext uri="{BB962C8B-B14F-4D97-AF65-F5344CB8AC3E}">
        <p14:creationId xmlns:p14="http://schemas.microsoft.com/office/powerpoint/2010/main" val="97778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B5B1A-364D-DD42-B9DC-1C0AB312C831}" type="slidenum">
              <a:rPr lang="en-US" altLang="en-US"/>
              <a:pPr/>
              <a:t>7</a:t>
            </a:fld>
            <a:endParaRPr lang="en-US" altLang="en-US"/>
          </a:p>
        </p:txBody>
      </p:sp>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altLang="en-US"/>
              <a:t>Powdery Mildew – control methods </a:t>
            </a:r>
          </a:p>
        </p:txBody>
      </p:sp>
    </p:spTree>
    <p:extLst>
      <p:ext uri="{BB962C8B-B14F-4D97-AF65-F5344CB8AC3E}">
        <p14:creationId xmlns:p14="http://schemas.microsoft.com/office/powerpoint/2010/main" val="19941960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92DB4-30C1-BA44-A2EF-72B5A8E345AF}" type="slidenum">
              <a:rPr lang="en-US" altLang="en-US"/>
              <a:pPr/>
              <a:t>70</a:t>
            </a:fld>
            <a:endParaRPr lang="en-US" altLang="en-US"/>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ltLang="en-US" i="1"/>
              <a:t>Hypoxylon</a:t>
            </a:r>
            <a:r>
              <a:rPr lang="en-US" altLang="en-US"/>
              <a:t> – symptoms</a:t>
            </a:r>
          </a:p>
        </p:txBody>
      </p:sp>
    </p:spTree>
    <p:extLst>
      <p:ext uri="{BB962C8B-B14F-4D97-AF65-F5344CB8AC3E}">
        <p14:creationId xmlns:p14="http://schemas.microsoft.com/office/powerpoint/2010/main" val="10365852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EDB9E8-3EED-AC4B-BFEB-EA136612EB92}" type="slidenum">
              <a:rPr lang="en-US" altLang="en-US"/>
              <a:pPr/>
              <a:t>71</a:t>
            </a:fld>
            <a:endParaRPr lang="en-US" altLang="en-US"/>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altLang="en-US" i="1"/>
              <a:t>Hypoxylon</a:t>
            </a:r>
            <a:r>
              <a:rPr lang="en-US" altLang="en-US"/>
              <a:t> – common hosts and control.</a:t>
            </a:r>
          </a:p>
          <a:p>
            <a:r>
              <a:rPr lang="en-US" altLang="en-US"/>
              <a:t>	Controls are stop gap to slow the disease spread and try to increase tree longevity.</a:t>
            </a:r>
          </a:p>
        </p:txBody>
      </p:sp>
    </p:spTree>
    <p:extLst>
      <p:ext uri="{BB962C8B-B14F-4D97-AF65-F5344CB8AC3E}">
        <p14:creationId xmlns:p14="http://schemas.microsoft.com/office/powerpoint/2010/main" val="15017422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998EC-3A57-0249-8988-93D4408B6115}" type="slidenum">
              <a:rPr lang="en-US" altLang="en-US"/>
              <a:pPr/>
              <a:t>72</a:t>
            </a:fld>
            <a:endParaRPr lang="en-US" alt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en-US" i="1"/>
              <a:t>Hispidus</a:t>
            </a:r>
            <a:r>
              <a:rPr lang="en-US" altLang="en-US"/>
              <a:t> Canker -  best control is to limit it from getting started by pruning off branch stubs, pruning correctly and by encouraging rapid wound closure.</a:t>
            </a:r>
          </a:p>
        </p:txBody>
      </p:sp>
    </p:spTree>
    <p:extLst>
      <p:ext uri="{BB962C8B-B14F-4D97-AF65-F5344CB8AC3E}">
        <p14:creationId xmlns:p14="http://schemas.microsoft.com/office/powerpoint/2010/main" val="406104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53EB6-A614-E64A-B003-6CC0F5349804}" type="slidenum">
              <a:rPr lang="en-US" altLang="en-US"/>
              <a:pPr/>
              <a:t>73</a:t>
            </a:fld>
            <a:endParaRPr lang="en-US" altLang="en-US"/>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US" altLang="en-US" i="1"/>
              <a:t>Hispidus</a:t>
            </a:r>
            <a:r>
              <a:rPr lang="en-US" altLang="en-US"/>
              <a:t> Canker – like other decay fungi once it gains entry into the wood of trunks or stems it is impossible to eliminate.</a:t>
            </a:r>
          </a:p>
        </p:txBody>
      </p:sp>
    </p:spTree>
    <p:extLst>
      <p:ext uri="{BB962C8B-B14F-4D97-AF65-F5344CB8AC3E}">
        <p14:creationId xmlns:p14="http://schemas.microsoft.com/office/powerpoint/2010/main" val="692175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17D0B-DFB8-DE4F-88EF-783AA897FE86}" type="slidenum">
              <a:rPr lang="en-US" altLang="en-US"/>
              <a:pPr/>
              <a:t>74</a:t>
            </a:fld>
            <a:endParaRPr lang="en-US" alt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ltLang="en-US"/>
              <a:t>Vascular Wilts – Wilts are caused by fungi that attack trees and get into their vascular systems (xylem and phloem) blocking the movement of water and nutrients. Once this flow is blocked, trees wilt, yellow and die quickly.</a:t>
            </a:r>
          </a:p>
        </p:txBody>
      </p:sp>
    </p:spTree>
    <p:extLst>
      <p:ext uri="{BB962C8B-B14F-4D97-AF65-F5344CB8AC3E}">
        <p14:creationId xmlns:p14="http://schemas.microsoft.com/office/powerpoint/2010/main" val="470208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B72FC0-544C-1F47-B2BE-2954FB7FD7FD}" type="slidenum">
              <a:rPr lang="en-US" altLang="en-US"/>
              <a:pPr/>
              <a:t>75</a:t>
            </a:fld>
            <a:endParaRPr lang="en-US" altLang="en-US"/>
          </a:p>
        </p:txBody>
      </p:sp>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altLang="en-US" i="1"/>
              <a:t>Verticillium</a:t>
            </a:r>
            <a:r>
              <a:rPr lang="en-US" altLang="en-US"/>
              <a:t> Wilt – a fungal disease that often gets into trees through damaged or declining root systems. Symptoms and common hosts are listed.</a:t>
            </a:r>
          </a:p>
        </p:txBody>
      </p:sp>
    </p:spTree>
    <p:extLst>
      <p:ext uri="{BB962C8B-B14F-4D97-AF65-F5344CB8AC3E}">
        <p14:creationId xmlns:p14="http://schemas.microsoft.com/office/powerpoint/2010/main" val="531780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52245-58CB-124E-9DF4-F2207B0CD4BC}" type="slidenum">
              <a:rPr lang="en-US" altLang="en-US"/>
              <a:pPr/>
              <a:t>76</a:t>
            </a:fld>
            <a:endParaRPr lang="en-US" altLang="en-US"/>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en-US" altLang="en-US"/>
              <a:t>Dutch Elm Disease (DED) is a vascular wilt caused by the fungus, </a:t>
            </a:r>
            <a:r>
              <a:rPr lang="en-US" altLang="en-US" i="1"/>
              <a:t>Ceratocystis ulmi.</a:t>
            </a:r>
          </a:p>
          <a:p>
            <a:r>
              <a:rPr lang="en-US" altLang="en-US" i="1"/>
              <a:t>	</a:t>
            </a:r>
            <a:r>
              <a:rPr lang="en-US" altLang="en-US"/>
              <a:t>Symptoms are listed.</a:t>
            </a:r>
          </a:p>
        </p:txBody>
      </p:sp>
    </p:spTree>
    <p:extLst>
      <p:ext uri="{BB962C8B-B14F-4D97-AF65-F5344CB8AC3E}">
        <p14:creationId xmlns:p14="http://schemas.microsoft.com/office/powerpoint/2010/main" val="4097009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91DE61-99BE-CB4E-8736-8715D533BFD4}" type="slidenum">
              <a:rPr lang="en-US" altLang="en-US"/>
              <a:pPr/>
              <a:t>77</a:t>
            </a:fld>
            <a:endParaRPr lang="en-US" altLang="en-US"/>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US" altLang="en-US"/>
              <a:t>Dutch Elm Disease – controls are listed but all should involve improving tree vigor. </a:t>
            </a:r>
          </a:p>
        </p:txBody>
      </p:sp>
    </p:spTree>
    <p:extLst>
      <p:ext uri="{BB962C8B-B14F-4D97-AF65-F5344CB8AC3E}">
        <p14:creationId xmlns:p14="http://schemas.microsoft.com/office/powerpoint/2010/main" val="10113447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C0D058-9093-F24B-885B-408C2BBC0178}" type="slidenum">
              <a:rPr lang="en-US" altLang="en-US"/>
              <a:pPr/>
              <a:t>78</a:t>
            </a:fld>
            <a:endParaRPr lang="en-US" altLang="en-US"/>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US" altLang="en-US"/>
              <a:t>Wetwood/Slime Flux – are trunk and root flare oozing caused by bacterial infection.</a:t>
            </a:r>
          </a:p>
        </p:txBody>
      </p:sp>
    </p:spTree>
    <p:extLst>
      <p:ext uri="{BB962C8B-B14F-4D97-AF65-F5344CB8AC3E}">
        <p14:creationId xmlns:p14="http://schemas.microsoft.com/office/powerpoint/2010/main" val="338802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16031-6E9B-FB44-B3AA-192CBBF8F11E}" type="slidenum">
              <a:rPr lang="en-US" altLang="en-US"/>
              <a:pPr/>
              <a:t>79</a:t>
            </a:fld>
            <a:endParaRPr lang="en-US" altLang="en-US"/>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a:t>Wetwood – expensive attempts at control are not warranted </a:t>
            </a:r>
          </a:p>
        </p:txBody>
      </p:sp>
    </p:spTree>
    <p:extLst>
      <p:ext uri="{BB962C8B-B14F-4D97-AF65-F5344CB8AC3E}">
        <p14:creationId xmlns:p14="http://schemas.microsoft.com/office/powerpoint/2010/main" val="127813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D0574-DFE3-AC48-A033-F9A25AE4612D}" type="slidenum">
              <a:rPr lang="en-US" altLang="en-US"/>
              <a:pPr/>
              <a:t>8</a:t>
            </a:fld>
            <a:endParaRPr lang="en-US" altLang="en-US"/>
          </a:p>
        </p:txBody>
      </p:sp>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ltLang="en-US"/>
              <a:t>Anthracnose – symptoms of these types of fungal diseases </a:t>
            </a:r>
          </a:p>
        </p:txBody>
      </p:sp>
    </p:spTree>
    <p:extLst>
      <p:ext uri="{BB962C8B-B14F-4D97-AF65-F5344CB8AC3E}">
        <p14:creationId xmlns:p14="http://schemas.microsoft.com/office/powerpoint/2010/main" val="6761874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981A-E907-EB4F-BA26-B6CCCACA4ED5}" type="slidenum">
              <a:rPr lang="en-US" altLang="en-US"/>
              <a:pPr/>
              <a:t>80</a:t>
            </a:fld>
            <a:endParaRPr lang="en-US" altLang="en-US"/>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US" altLang="en-US"/>
              <a:t>Other decay fungi that you may encounter and what their fruiting structures look like.</a:t>
            </a:r>
          </a:p>
        </p:txBody>
      </p:sp>
    </p:spTree>
    <p:extLst>
      <p:ext uri="{BB962C8B-B14F-4D97-AF65-F5344CB8AC3E}">
        <p14:creationId xmlns:p14="http://schemas.microsoft.com/office/powerpoint/2010/main" val="3062588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C9742-43DA-1045-B276-37B325CAF416}" type="slidenum">
              <a:rPr lang="en-US" altLang="en-US"/>
              <a:pPr/>
              <a:t>81</a:t>
            </a:fld>
            <a:endParaRPr lang="en-US" alt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ltLang="en-US" i="1"/>
              <a:t>Ganoderma sp. – </a:t>
            </a:r>
            <a:r>
              <a:rPr lang="en-US" altLang="en-US"/>
              <a:t>common hosts are listed but it is not usually a problem unless the plant has been weakened by environmental stress and/or wounding. </a:t>
            </a:r>
          </a:p>
        </p:txBody>
      </p:sp>
    </p:spTree>
    <p:extLst>
      <p:ext uri="{BB962C8B-B14F-4D97-AF65-F5344CB8AC3E}">
        <p14:creationId xmlns:p14="http://schemas.microsoft.com/office/powerpoint/2010/main" val="1921875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D0AC7-1AD2-9F44-85E1-3D6C0F8290EC}" type="slidenum">
              <a:rPr lang="en-US" altLang="en-US"/>
              <a:pPr/>
              <a:t>82</a:t>
            </a:fld>
            <a:endParaRPr lang="en-US" altLang="en-US"/>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p:txBody>
          <a:bodyPr/>
          <a:lstStyle/>
          <a:p>
            <a:r>
              <a:rPr lang="en-US" altLang="en-US" i="1"/>
              <a:t>Annosum</a:t>
            </a:r>
            <a:r>
              <a:rPr lang="en-US" altLang="en-US"/>
              <a:t> Root Rot – is a common conifer problem that attacks stumps and live trees. </a:t>
            </a:r>
          </a:p>
        </p:txBody>
      </p:sp>
    </p:spTree>
    <p:extLst>
      <p:ext uri="{BB962C8B-B14F-4D97-AF65-F5344CB8AC3E}">
        <p14:creationId xmlns:p14="http://schemas.microsoft.com/office/powerpoint/2010/main" val="6586830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430E17-CF3D-BA46-B776-665D31D5B10F}" type="slidenum">
              <a:rPr lang="en-US" altLang="en-US"/>
              <a:pPr/>
              <a:t>83</a:t>
            </a:fld>
            <a:endParaRPr lang="en-US" altLang="en-US"/>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altLang="en-US" i="1"/>
              <a:t>Armillaria sp. – </a:t>
            </a:r>
            <a:r>
              <a:rPr lang="en-US" altLang="en-US"/>
              <a:t>this fungus lays in wait for weakened trees then it becomes an active parasite.</a:t>
            </a:r>
          </a:p>
          <a:p>
            <a:r>
              <a:rPr lang="en-US" altLang="en-US"/>
              <a:t>	Symptoms at top of tree include: smaller leaves, fewer leaves and branch dieback.</a:t>
            </a:r>
          </a:p>
        </p:txBody>
      </p:sp>
    </p:spTree>
    <p:extLst>
      <p:ext uri="{BB962C8B-B14F-4D97-AF65-F5344CB8AC3E}">
        <p14:creationId xmlns:p14="http://schemas.microsoft.com/office/powerpoint/2010/main" val="207434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CD9A5-546B-3C47-9986-EA6CAF3046E9}" type="slidenum">
              <a:rPr lang="en-US" altLang="en-US"/>
              <a:pPr/>
              <a:t>84</a:t>
            </a:fld>
            <a:endParaRPr lang="en-US" altLang="en-US"/>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altLang="en-US"/>
              <a:t>Wilt Disease – should be aware that there are a variety of treatments including trunk injection and there is still a lot of question as to how effective these treatments are.</a:t>
            </a:r>
          </a:p>
        </p:txBody>
      </p:sp>
    </p:spTree>
    <p:extLst>
      <p:ext uri="{BB962C8B-B14F-4D97-AF65-F5344CB8AC3E}">
        <p14:creationId xmlns:p14="http://schemas.microsoft.com/office/powerpoint/2010/main" val="9857496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FBC68-8E6C-984E-947A-C42A4EFABAC2}" type="slidenum">
              <a:rPr lang="en-US" altLang="en-US"/>
              <a:pPr/>
              <a:t>85</a:t>
            </a:fld>
            <a:endParaRPr lang="en-US" altLang="en-US"/>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altLang="en-US"/>
              <a:t>Trunk &amp; Root Problems – once diagnosed these trees pose a great threat or liability to property and lives. Do not stick your neck out and say a tree is healthy unless you know for sure that is a fact. Refer them to certified arborists who can physically examine the trees. </a:t>
            </a:r>
          </a:p>
        </p:txBody>
      </p:sp>
    </p:spTree>
    <p:extLst>
      <p:ext uri="{BB962C8B-B14F-4D97-AF65-F5344CB8AC3E}">
        <p14:creationId xmlns:p14="http://schemas.microsoft.com/office/powerpoint/2010/main" val="18054641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71B7F-DC49-E24B-963D-16FA340E8C9A}" type="slidenum">
              <a:rPr lang="en-US" altLang="en-US"/>
              <a:pPr/>
              <a:t>86</a:t>
            </a:fld>
            <a:endParaRPr lang="en-US" altLang="en-US"/>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ltLang="en-US"/>
              <a:t>New Diseases – Sudden Oak Death, SOD</a:t>
            </a:r>
          </a:p>
          <a:p>
            <a:r>
              <a:rPr lang="en-US" altLang="en-US"/>
              <a:t>	Resources: Dr. Coder handouts, web site    </a:t>
            </a:r>
            <a:r>
              <a:rPr lang="en-US" altLang="en-US">
                <a:hlinkClick r:id="rId3"/>
              </a:rPr>
              <a:t>www.suddenoakdeath.org</a:t>
            </a:r>
            <a:r>
              <a:rPr lang="en-US" altLang="en-US"/>
              <a:t>       </a:t>
            </a:r>
          </a:p>
          <a:p>
            <a:r>
              <a:rPr lang="en-US" altLang="en-US"/>
              <a:t>Provides updates and background on the disease and its spread on the west coast.</a:t>
            </a:r>
          </a:p>
        </p:txBody>
      </p:sp>
    </p:spTree>
    <p:extLst>
      <p:ext uri="{BB962C8B-B14F-4D97-AF65-F5344CB8AC3E}">
        <p14:creationId xmlns:p14="http://schemas.microsoft.com/office/powerpoint/2010/main" val="4923898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4668D-096E-724B-8742-4155F723E2D0}" type="slidenum">
              <a:rPr lang="en-US" altLang="en-US"/>
              <a:pPr/>
              <a:t>87</a:t>
            </a:fld>
            <a:endParaRPr lang="en-US" altLang="en-US"/>
          </a:p>
        </p:txBody>
      </p:sp>
      <p:sp>
        <p:nvSpPr>
          <p:cNvPr id="321538" name="Rectangle 2"/>
          <p:cNvSpPr>
            <a:spLocks noRot="1" noChangeArrowheads="1" noTextEdit="1"/>
          </p:cNvSpPr>
          <p:nvPr>
            <p:ph type="sldImg"/>
          </p:nvPr>
        </p:nvSpPr>
        <p:spPr>
          <a:ln/>
        </p:spPr>
      </p:sp>
      <p:sp>
        <p:nvSpPr>
          <p:cNvPr id="321539" name="Rectangle 3"/>
          <p:cNvSpPr>
            <a:spLocks noGrp="1" noChangeArrowheads="1"/>
          </p:cNvSpPr>
          <p:nvPr>
            <p:ph type="body" idx="1"/>
          </p:nvPr>
        </p:nvSpPr>
        <p:spPr/>
        <p:txBody>
          <a:bodyPr/>
          <a:lstStyle/>
          <a:p>
            <a:r>
              <a:rPr lang="en-US" altLang="en-US"/>
              <a:t>Pollution Damage</a:t>
            </a:r>
          </a:p>
        </p:txBody>
      </p:sp>
    </p:spTree>
    <p:extLst>
      <p:ext uri="{BB962C8B-B14F-4D97-AF65-F5344CB8AC3E}">
        <p14:creationId xmlns:p14="http://schemas.microsoft.com/office/powerpoint/2010/main" val="13423389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DDCFD-F2A5-3948-9FEE-F84FE064302F}" type="slidenum">
              <a:rPr lang="en-US" altLang="en-US"/>
              <a:pPr/>
              <a:t>88</a:t>
            </a:fld>
            <a:endParaRPr lang="en-US" alt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ltLang="en-US"/>
              <a:t>Mechanical Damage – that leaves open wounds for decay to later enter these areas.</a:t>
            </a:r>
          </a:p>
        </p:txBody>
      </p:sp>
    </p:spTree>
    <p:extLst>
      <p:ext uri="{BB962C8B-B14F-4D97-AF65-F5344CB8AC3E}">
        <p14:creationId xmlns:p14="http://schemas.microsoft.com/office/powerpoint/2010/main" val="13744830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F3567-7941-7447-85CF-EAD9F3E83CE5}" type="slidenum">
              <a:rPr lang="en-US" altLang="en-US"/>
              <a:pPr/>
              <a:t>89</a:t>
            </a:fld>
            <a:endParaRPr lang="en-US" alt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en-US"/>
              <a:t>Herbicide Injury</a:t>
            </a:r>
          </a:p>
        </p:txBody>
      </p:sp>
    </p:spTree>
    <p:extLst>
      <p:ext uri="{BB962C8B-B14F-4D97-AF65-F5344CB8AC3E}">
        <p14:creationId xmlns:p14="http://schemas.microsoft.com/office/powerpoint/2010/main" val="45571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FEA5-10C4-5944-B9F4-C68E7B7C3BA0}" type="slidenum">
              <a:rPr lang="en-US" altLang="en-US"/>
              <a:pPr/>
              <a:t>9</a:t>
            </a:fld>
            <a:endParaRPr lang="en-US" altLang="en-US"/>
          </a:p>
        </p:txBody>
      </p:sp>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en-US"/>
              <a:t>Anthracnose – several fungi that cause similar problems. Some are leaf spots and some are more severe and they cause branch dieback and tree decline.</a:t>
            </a:r>
          </a:p>
        </p:txBody>
      </p:sp>
    </p:spTree>
    <p:extLst>
      <p:ext uri="{BB962C8B-B14F-4D97-AF65-F5344CB8AC3E}">
        <p14:creationId xmlns:p14="http://schemas.microsoft.com/office/powerpoint/2010/main" val="198339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FCA3D-BD03-7B4F-B686-D8D4E8D680A2}" type="slidenum">
              <a:rPr lang="en-US" altLang="en-US"/>
              <a:pPr/>
              <a:t>90</a:t>
            </a:fld>
            <a:endParaRPr lang="en-US" alt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r>
              <a:rPr lang="en-US" altLang="en-US"/>
              <a:t>Parasites like mistletoe weaken trees and cause them to thin out and dieback.</a:t>
            </a:r>
          </a:p>
        </p:txBody>
      </p:sp>
    </p:spTree>
    <p:extLst>
      <p:ext uri="{BB962C8B-B14F-4D97-AF65-F5344CB8AC3E}">
        <p14:creationId xmlns:p14="http://schemas.microsoft.com/office/powerpoint/2010/main" val="13536068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B6696-87BA-694F-934D-5F1AC9FD73A0}" type="slidenum">
              <a:rPr lang="en-US" altLang="en-US"/>
              <a:pPr/>
              <a:t>91</a:t>
            </a:fld>
            <a:endParaRPr lang="en-US" altLang="en-US"/>
          </a:p>
        </p:txBody>
      </p:sp>
      <p:sp>
        <p:nvSpPr>
          <p:cNvPr id="325634" name="Rectangle 2"/>
          <p:cNvSpPr>
            <a:spLocks noRo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altLang="en-US"/>
              <a:t>Drought stress causes wilt, early leaf drop and branch dieback just like some diseases </a:t>
            </a:r>
          </a:p>
        </p:txBody>
      </p:sp>
    </p:spTree>
    <p:extLst>
      <p:ext uri="{BB962C8B-B14F-4D97-AF65-F5344CB8AC3E}">
        <p14:creationId xmlns:p14="http://schemas.microsoft.com/office/powerpoint/2010/main" val="1775282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D0E4C-2476-1249-8336-EFEF8F297D2E}" type="slidenum">
              <a:rPr lang="en-US" altLang="en-US"/>
              <a:pPr/>
              <a:t>92</a:t>
            </a:fld>
            <a:endParaRPr lang="en-US" altLang="en-US"/>
          </a:p>
        </p:txBody>
      </p:sp>
      <p:sp>
        <p:nvSpPr>
          <p:cNvPr id="326658" name="Rectangle 2"/>
          <p:cNvSpPr>
            <a:spLocks noRo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altLang="en-US"/>
              <a:t>Insect Galls unless you know what they are can look like a disease problem.</a:t>
            </a:r>
          </a:p>
        </p:txBody>
      </p:sp>
    </p:spTree>
    <p:extLst>
      <p:ext uri="{BB962C8B-B14F-4D97-AF65-F5344CB8AC3E}">
        <p14:creationId xmlns:p14="http://schemas.microsoft.com/office/powerpoint/2010/main" val="29421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B1677-CE25-E24B-9607-35CBA9F0220F}" type="slidenum">
              <a:rPr lang="en-US" altLang="en-US"/>
              <a:pPr/>
              <a:t>93</a:t>
            </a:fld>
            <a:endParaRPr lang="en-US" altLang="en-US"/>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en-US"/>
              <a:t>Credits – Thanks to Dr. Jean Woodward, UGA Pathology for allowing me to utilize her base program developed for winter school 2004 </a:t>
            </a:r>
          </a:p>
        </p:txBody>
      </p:sp>
    </p:spTree>
    <p:extLst>
      <p:ext uri="{BB962C8B-B14F-4D97-AF65-F5344CB8AC3E}">
        <p14:creationId xmlns:p14="http://schemas.microsoft.com/office/powerpoint/2010/main" val="5622309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2BA7D-81AE-774D-935E-14DCA408EDB0}" type="slidenum">
              <a:rPr lang="en-US" altLang="en-US"/>
              <a:pPr/>
              <a:t>94</a:t>
            </a:fld>
            <a:endParaRPr lang="en-US" alt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ltLang="en-US"/>
              <a:t>Special Thanks to Mila Pearce, IPM Lab, for her assistance with slides and the organization of the power point presentation. This was developed through an Urban Forestry Grant submitted through the Urban Ag Center, Griffin.</a:t>
            </a:r>
          </a:p>
          <a:p>
            <a:r>
              <a:rPr lang="en-US" altLang="en-US"/>
              <a:t>Scripted by: Gary Peiffer, CEA DeKalb County, 1/12/05</a:t>
            </a:r>
          </a:p>
          <a:p>
            <a:r>
              <a:rPr lang="en-US" altLang="en-US"/>
              <a:t>Source of good tree disease images:     </a:t>
            </a:r>
            <a:r>
              <a:rPr lang="en-US" altLang="en-US">
                <a:hlinkClick r:id="rId3"/>
              </a:rPr>
              <a:t>www.forestryimages.org</a:t>
            </a:r>
            <a:r>
              <a:rPr lang="en-US" altLang="en-US"/>
              <a:t> </a:t>
            </a:r>
          </a:p>
        </p:txBody>
      </p:sp>
    </p:spTree>
    <p:extLst>
      <p:ext uri="{BB962C8B-B14F-4D97-AF65-F5344CB8AC3E}">
        <p14:creationId xmlns:p14="http://schemas.microsoft.com/office/powerpoint/2010/main" val="48764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5458" name="Group 2"/>
          <p:cNvGrpSpPr>
            <a:grpSpLocks/>
          </p:cNvGrpSpPr>
          <p:nvPr/>
        </p:nvGrpSpPr>
        <p:grpSpPr bwMode="auto">
          <a:xfrm>
            <a:off x="-31750" y="0"/>
            <a:ext cx="9178925" cy="6924675"/>
            <a:chOff x="-20" y="0"/>
            <a:chExt cx="5782" cy="4362"/>
          </a:xfrm>
        </p:grpSpPr>
        <p:sp>
          <p:nvSpPr>
            <p:cNvPr id="275459" name="Rectangle 3" descr="Stonbk"/>
            <p:cNvSpPr>
              <a:spLocks noChangeArrowheads="1"/>
            </p:cNvSpPr>
            <p:nvPr userDrawn="1"/>
          </p:nvSpPr>
          <p:spPr bwMode="white">
            <a:xfrm>
              <a:off x="-15" y="5"/>
              <a:ext cx="5775" cy="4311"/>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0" name="Rectangle 4"/>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1" name="Rectangle 5"/>
            <p:cNvSpPr>
              <a:spLocks noChangeArrowheads="1"/>
            </p:cNvSpPr>
            <p:nvPr userDrawn="1"/>
          </p:nvSpPr>
          <p:spPr bwMode="hidden">
            <a:xfrm>
              <a:off x="695" y="0"/>
              <a:ext cx="50" cy="43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75462" name="Picture 6" descr="Astonbnr"/>
            <p:cNvPicPr>
              <a:picLocks noChangeAspect="1" noChangeArrowheads="1"/>
            </p:cNvPicPr>
            <p:nvPr userDrawn="1"/>
          </p:nvPicPr>
          <p:blipFill>
            <a:blip r:embed="rId3">
              <a:extLst>
                <a:ext uri="{28A0092B-C50C-407E-A947-70E740481C1C}">
                  <a14:useLocalDpi xmlns:a14="http://schemas.microsoft.com/office/drawing/2010/main" val="0"/>
                </a:ext>
              </a:extLst>
            </a:blip>
            <a:srcRect t="15163"/>
            <a:stretch>
              <a:fillRect/>
            </a:stretch>
          </p:blipFill>
          <p:spPr bwMode="gray">
            <a:xfrm>
              <a:off x="0" y="1705"/>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275463" name="Rectangle 7"/>
            <p:cNvSpPr>
              <a:spLocks noChangeArrowheads="1"/>
            </p:cNvSpPr>
            <p:nvPr userDrawn="1"/>
          </p:nvSpPr>
          <p:spPr bwMode="hidden">
            <a:xfrm rot="5400000">
              <a:off x="3204" y="-396"/>
              <a:ext cx="47" cy="506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4" name="Rectangle 8"/>
            <p:cNvSpPr>
              <a:spLocks noChangeArrowheads="1"/>
            </p:cNvSpPr>
            <p:nvPr userDrawn="1"/>
          </p:nvSpPr>
          <p:spPr bwMode="hidden">
            <a:xfrm rot="5400000">
              <a:off x="3204" y="-852"/>
              <a:ext cx="47" cy="506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5" name="Rectangle 9"/>
            <p:cNvSpPr>
              <a:spLocks noChangeArrowheads="1"/>
            </p:cNvSpPr>
            <p:nvPr userDrawn="1"/>
          </p:nvSpPr>
          <p:spPr bwMode="hidden">
            <a:xfrm>
              <a:off x="-20" y="0"/>
              <a:ext cx="47" cy="434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6" name="Line 10"/>
            <p:cNvSpPr>
              <a:spLocks noChangeShapeType="1"/>
            </p:cNvSpPr>
            <p:nvPr userDrawn="1"/>
          </p:nvSpPr>
          <p:spPr bwMode="auto">
            <a:xfrm>
              <a:off x="414" y="2118"/>
              <a:ext cx="281"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7" name="Line 11"/>
            <p:cNvSpPr>
              <a:spLocks noChangeShapeType="1"/>
            </p:cNvSpPr>
            <p:nvPr userDrawn="1"/>
          </p:nvSpPr>
          <p:spPr bwMode="auto">
            <a:xfrm flipV="1">
              <a:off x="27" y="2116"/>
              <a:ext cx="230" cy="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8" name="Freeform 12"/>
            <p:cNvSpPr>
              <a:spLocks/>
            </p:cNvSpPr>
            <p:nvPr userDrawn="1"/>
          </p:nvSpPr>
          <p:spPr bwMode="auto">
            <a:xfrm>
              <a:off x="255" y="2115"/>
              <a:ext cx="65" cy="86"/>
            </a:xfrm>
            <a:custGeom>
              <a:avLst/>
              <a:gdLst>
                <a:gd name="T0" fmla="*/ 0 w 65"/>
                <a:gd name="T1" fmla="*/ 0 h 86"/>
                <a:gd name="T2" fmla="*/ 15 w 65"/>
                <a:gd name="T3" fmla="*/ 12 h 86"/>
                <a:gd name="T4" fmla="*/ 27 w 65"/>
                <a:gd name="T5" fmla="*/ 23 h 86"/>
                <a:gd name="T6" fmla="*/ 36 w 65"/>
                <a:gd name="T7" fmla="*/ 35 h 86"/>
                <a:gd name="T8" fmla="*/ 47 w 65"/>
                <a:gd name="T9" fmla="*/ 45 h 86"/>
                <a:gd name="T10" fmla="*/ 56 w 65"/>
                <a:gd name="T11" fmla="*/ 66 h 86"/>
                <a:gd name="T12" fmla="*/ 63 w 65"/>
                <a:gd name="T13" fmla="*/ 80 h 86"/>
                <a:gd name="T14" fmla="*/ 65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5469" name="Freeform 13"/>
            <p:cNvSpPr>
              <a:spLocks/>
            </p:cNvSpPr>
            <p:nvPr userDrawn="1"/>
          </p:nvSpPr>
          <p:spPr bwMode="auto">
            <a:xfrm>
              <a:off x="344" y="2118"/>
              <a:ext cx="71" cy="84"/>
            </a:xfrm>
            <a:custGeom>
              <a:avLst/>
              <a:gdLst>
                <a:gd name="T0" fmla="*/ 69 w 71"/>
                <a:gd name="T1" fmla="*/ 0 h 84"/>
                <a:gd name="T2" fmla="*/ 61 w 71"/>
                <a:gd name="T3" fmla="*/ 27 h 84"/>
                <a:gd name="T4" fmla="*/ 52 w 71"/>
                <a:gd name="T5" fmla="*/ 57 h 84"/>
                <a:gd name="T6" fmla="*/ 46 w 71"/>
                <a:gd name="T7" fmla="*/ 72 h 84"/>
                <a:gd name="T8" fmla="*/ 33 w 71"/>
                <a:gd name="T9" fmla="*/ 63 h 84"/>
                <a:gd name="T10" fmla="*/ 25 w 71"/>
                <a:gd name="T11" fmla="*/ 51 h 84"/>
                <a:gd name="T12" fmla="*/ 10 w 71"/>
                <a:gd name="T13" fmla="*/ 39 h 84"/>
                <a:gd name="T14" fmla="*/ 4 w 71"/>
                <a:gd name="T15" fmla="*/ 77 h 84"/>
                <a:gd name="T16" fmla="*/ 1 w 71"/>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5470" name="Rectangle 14"/>
          <p:cNvSpPr>
            <a:spLocks noGrp="1" noChangeArrowheads="1"/>
          </p:cNvSpPr>
          <p:nvPr>
            <p:ph type="ctrTitle"/>
          </p:nvPr>
        </p:nvSpPr>
        <p:spPr>
          <a:xfrm>
            <a:off x="1244600" y="1247775"/>
            <a:ext cx="7772400" cy="1143000"/>
          </a:xfrm>
        </p:spPr>
        <p:txBody>
          <a:bodyPr anchor="b"/>
          <a:lstStyle>
            <a:lvl1pPr algn="ctr">
              <a:defRPr/>
            </a:lvl1pPr>
          </a:lstStyle>
          <a:p>
            <a:pPr lvl="0"/>
            <a:r>
              <a:rPr lang="en-US" altLang="en-US" noProof="0" smtClean="0"/>
              <a:t>Click to edit Master title style</a:t>
            </a:r>
          </a:p>
        </p:txBody>
      </p:sp>
      <p:sp>
        <p:nvSpPr>
          <p:cNvPr id="275471" name="Rectangle 15"/>
          <p:cNvSpPr>
            <a:spLocks noGrp="1" noChangeArrowheads="1"/>
          </p:cNvSpPr>
          <p:nvPr>
            <p:ph type="subTitle" idx="1"/>
          </p:nvPr>
        </p:nvSpPr>
        <p:spPr>
          <a:xfrm>
            <a:off x="19304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275472" name="Rectangle 16"/>
          <p:cNvSpPr>
            <a:spLocks noGrp="1" noChangeArrowheads="1"/>
          </p:cNvSpPr>
          <p:nvPr>
            <p:ph type="dt" sz="half" idx="2"/>
          </p:nvPr>
        </p:nvSpPr>
        <p:spPr>
          <a:xfrm>
            <a:off x="1262063" y="6248400"/>
            <a:ext cx="1905000" cy="457200"/>
          </a:xfrm>
        </p:spPr>
        <p:txBody>
          <a:bodyPr/>
          <a:lstStyle>
            <a:lvl1pPr>
              <a:defRPr/>
            </a:lvl1pPr>
          </a:lstStyle>
          <a:p>
            <a:endParaRPr lang="en-US" altLang="en-US"/>
          </a:p>
        </p:txBody>
      </p:sp>
      <p:sp>
        <p:nvSpPr>
          <p:cNvPr id="275473" name="Rectangle 17"/>
          <p:cNvSpPr>
            <a:spLocks noGrp="1" noChangeArrowheads="1"/>
          </p:cNvSpPr>
          <p:nvPr>
            <p:ph type="ftr" sz="quarter" idx="3"/>
          </p:nvPr>
        </p:nvSpPr>
        <p:spPr>
          <a:xfrm>
            <a:off x="3700463" y="6248400"/>
            <a:ext cx="2895600" cy="457200"/>
          </a:xfrm>
        </p:spPr>
        <p:txBody>
          <a:bodyPr/>
          <a:lstStyle>
            <a:lvl1pPr>
              <a:defRPr/>
            </a:lvl1pPr>
          </a:lstStyle>
          <a:p>
            <a:endParaRPr lang="en-US" altLang="en-US"/>
          </a:p>
        </p:txBody>
      </p:sp>
      <p:sp>
        <p:nvSpPr>
          <p:cNvPr id="275474" name="Rectangle 18"/>
          <p:cNvSpPr>
            <a:spLocks noGrp="1" noChangeArrowheads="1"/>
          </p:cNvSpPr>
          <p:nvPr>
            <p:ph type="sldNum" sz="quarter" idx="4"/>
          </p:nvPr>
        </p:nvSpPr>
        <p:spPr>
          <a:xfrm>
            <a:off x="7129463" y="6248400"/>
            <a:ext cx="1905000" cy="457200"/>
          </a:xfrm>
        </p:spPr>
        <p:txBody>
          <a:bodyPr/>
          <a:lstStyle>
            <a:lvl1pPr>
              <a:defRPr/>
            </a:lvl1pPr>
          </a:lstStyle>
          <a:p>
            <a:fld id="{039B2337-F739-204D-964D-602CEA033F2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778B95-75F1-B94A-BAD3-72CBA8A40696}" type="slidenum">
              <a:rPr lang="en-US" altLang="en-US"/>
              <a:pPr/>
              <a:t>‹#›</a:t>
            </a:fld>
            <a:endParaRPr lang="en-US" altLang="en-US"/>
          </a:p>
        </p:txBody>
      </p:sp>
    </p:spTree>
    <p:extLst>
      <p:ext uri="{BB962C8B-B14F-4D97-AF65-F5344CB8AC3E}">
        <p14:creationId xmlns:p14="http://schemas.microsoft.com/office/powerpoint/2010/main" val="54267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AB98797-6935-7B44-AC6E-930D0AA23E1A}" type="slidenum">
              <a:rPr lang="en-US" altLang="en-US"/>
              <a:pPr/>
              <a:t>‹#›</a:t>
            </a:fld>
            <a:endParaRPr lang="en-US" altLang="en-US"/>
          </a:p>
        </p:txBody>
      </p:sp>
    </p:spTree>
    <p:extLst>
      <p:ext uri="{BB962C8B-B14F-4D97-AF65-F5344CB8AC3E}">
        <p14:creationId xmlns:p14="http://schemas.microsoft.com/office/powerpoint/2010/main" val="360953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icture Placeholder 3"/>
          <p:cNvSpPr>
            <a:spLocks noGrp="1"/>
          </p:cNvSpPr>
          <p:nvPr>
            <p:ph type="clipArt" sz="half" idx="2"/>
          </p:nvPr>
        </p:nvSpPr>
        <p:spPr>
          <a:xfrm>
            <a:off x="5219700" y="1981200"/>
            <a:ext cx="3810000" cy="4114800"/>
          </a:xfrm>
        </p:spPr>
        <p:txBody>
          <a:bodyPr/>
          <a:lstStyle/>
          <a:p>
            <a:endParaRPr lang="en-US"/>
          </a:p>
        </p:txBody>
      </p:sp>
      <p:sp>
        <p:nvSpPr>
          <p:cNvPr id="5" name="Date Placeholder 4"/>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124700" y="6248400"/>
            <a:ext cx="1905000" cy="457200"/>
          </a:xfrm>
        </p:spPr>
        <p:txBody>
          <a:bodyPr/>
          <a:lstStyle>
            <a:lvl1pPr>
              <a:defRPr/>
            </a:lvl1pPr>
          </a:lstStyle>
          <a:p>
            <a:fld id="{1E16A1DA-8179-FA46-A0EB-AE84B6E8EF67}" type="slidenum">
              <a:rPr lang="en-US" altLang="en-US"/>
              <a:pPr/>
              <a:t>‹#›</a:t>
            </a:fld>
            <a:endParaRPr lang="en-US" altLang="en-US"/>
          </a:p>
        </p:txBody>
      </p:sp>
    </p:spTree>
    <p:extLst>
      <p:ext uri="{BB962C8B-B14F-4D97-AF65-F5344CB8AC3E}">
        <p14:creationId xmlns:p14="http://schemas.microsoft.com/office/powerpoint/2010/main" val="204760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C36A98-434E-064A-9E92-97F4C41A3D15}" type="slidenum">
              <a:rPr lang="en-US" altLang="en-US"/>
              <a:pPr/>
              <a:t>‹#›</a:t>
            </a:fld>
            <a:endParaRPr lang="en-US" altLang="en-US"/>
          </a:p>
        </p:txBody>
      </p:sp>
    </p:spTree>
    <p:extLst>
      <p:ext uri="{BB962C8B-B14F-4D97-AF65-F5344CB8AC3E}">
        <p14:creationId xmlns:p14="http://schemas.microsoft.com/office/powerpoint/2010/main" val="8291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D73358-047A-2348-BA88-DA62A897295A}" type="slidenum">
              <a:rPr lang="en-US" altLang="en-US"/>
              <a:pPr/>
              <a:t>‹#›</a:t>
            </a:fld>
            <a:endParaRPr lang="en-US" altLang="en-US"/>
          </a:p>
        </p:txBody>
      </p:sp>
    </p:spTree>
    <p:extLst>
      <p:ext uri="{BB962C8B-B14F-4D97-AF65-F5344CB8AC3E}">
        <p14:creationId xmlns:p14="http://schemas.microsoft.com/office/powerpoint/2010/main" val="203846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1716F4C-B84B-1840-98BB-374F07F60B39}" type="slidenum">
              <a:rPr lang="en-US" altLang="en-US"/>
              <a:pPr/>
              <a:t>‹#›</a:t>
            </a:fld>
            <a:endParaRPr lang="en-US" altLang="en-US"/>
          </a:p>
        </p:txBody>
      </p:sp>
    </p:spTree>
    <p:extLst>
      <p:ext uri="{BB962C8B-B14F-4D97-AF65-F5344CB8AC3E}">
        <p14:creationId xmlns:p14="http://schemas.microsoft.com/office/powerpoint/2010/main" val="167201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2AE1D45-A30F-6246-A692-2AE0468CA515}" type="slidenum">
              <a:rPr lang="en-US" altLang="en-US"/>
              <a:pPr/>
              <a:t>‹#›</a:t>
            </a:fld>
            <a:endParaRPr lang="en-US" altLang="en-US"/>
          </a:p>
        </p:txBody>
      </p:sp>
    </p:spTree>
    <p:extLst>
      <p:ext uri="{BB962C8B-B14F-4D97-AF65-F5344CB8AC3E}">
        <p14:creationId xmlns:p14="http://schemas.microsoft.com/office/powerpoint/2010/main" val="169085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75259F3-418D-E846-86BB-A83FE4108315}" type="slidenum">
              <a:rPr lang="en-US" altLang="en-US"/>
              <a:pPr/>
              <a:t>‹#›</a:t>
            </a:fld>
            <a:endParaRPr lang="en-US" altLang="en-US"/>
          </a:p>
        </p:txBody>
      </p:sp>
    </p:spTree>
    <p:extLst>
      <p:ext uri="{BB962C8B-B14F-4D97-AF65-F5344CB8AC3E}">
        <p14:creationId xmlns:p14="http://schemas.microsoft.com/office/powerpoint/2010/main" val="50222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059DECA-B6AB-7443-9BC5-14ED33162DA0}" type="slidenum">
              <a:rPr lang="en-US" altLang="en-US"/>
              <a:pPr/>
              <a:t>‹#›</a:t>
            </a:fld>
            <a:endParaRPr lang="en-US" altLang="en-US"/>
          </a:p>
        </p:txBody>
      </p:sp>
    </p:spTree>
    <p:extLst>
      <p:ext uri="{BB962C8B-B14F-4D97-AF65-F5344CB8AC3E}">
        <p14:creationId xmlns:p14="http://schemas.microsoft.com/office/powerpoint/2010/main" val="133554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17FFEA0-8831-4143-ABCB-A79680B844C6}" type="slidenum">
              <a:rPr lang="en-US" altLang="en-US"/>
              <a:pPr/>
              <a:t>‹#›</a:t>
            </a:fld>
            <a:endParaRPr lang="en-US" altLang="en-US"/>
          </a:p>
        </p:txBody>
      </p:sp>
    </p:spTree>
    <p:extLst>
      <p:ext uri="{BB962C8B-B14F-4D97-AF65-F5344CB8AC3E}">
        <p14:creationId xmlns:p14="http://schemas.microsoft.com/office/powerpoint/2010/main" val="107311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9E1B3F2-D099-2D45-92FD-D6383B8B4EF9}" type="slidenum">
              <a:rPr lang="en-US" altLang="en-US"/>
              <a:pPr/>
              <a:t>‹#›</a:t>
            </a:fld>
            <a:endParaRPr lang="en-US" altLang="en-US"/>
          </a:p>
        </p:txBody>
      </p:sp>
    </p:spTree>
    <p:extLst>
      <p:ext uri="{BB962C8B-B14F-4D97-AF65-F5344CB8AC3E}">
        <p14:creationId xmlns:p14="http://schemas.microsoft.com/office/powerpoint/2010/main" val="12899024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74434" name="Group 2"/>
          <p:cNvGrpSpPr>
            <a:grpSpLocks/>
          </p:cNvGrpSpPr>
          <p:nvPr/>
        </p:nvGrpSpPr>
        <p:grpSpPr bwMode="auto">
          <a:xfrm>
            <a:off x="0" y="0"/>
            <a:ext cx="9144000" cy="6869113"/>
            <a:chOff x="0" y="0"/>
            <a:chExt cx="5760" cy="4327"/>
          </a:xfrm>
        </p:grpSpPr>
        <p:sp>
          <p:nvSpPr>
            <p:cNvPr id="274435" name="Rectangle 3"/>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74436" name="Picture 4" descr="Astonbnr"/>
            <p:cNvPicPr>
              <a:picLocks noChangeAspect="1" noChangeArrowheads="1"/>
            </p:cNvPicPr>
            <p:nvPr userDrawn="1"/>
          </p:nvPicPr>
          <p:blipFill>
            <a:blip r:embed="rId14">
              <a:extLst>
                <a:ext uri="{28A0092B-C50C-407E-A947-70E740481C1C}">
                  <a14:useLocalDpi xmlns:a14="http://schemas.microsoft.com/office/drawing/2010/main" val="0"/>
                </a:ext>
              </a:extLst>
            </a:blip>
            <a:srcRect t="15163"/>
            <a:stretch>
              <a:fillRect/>
            </a:stretch>
          </p:blipFill>
          <p:spPr bwMode="gray">
            <a:xfrm>
              <a:off x="0" y="0"/>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274437" name="Rectangle 5"/>
            <p:cNvSpPr>
              <a:spLocks noChangeArrowheads="1"/>
            </p:cNvSpPr>
            <p:nvPr userDrawn="1"/>
          </p:nvSpPr>
          <p:spPr bwMode="white">
            <a:xfrm>
              <a:off x="704" y="181"/>
              <a:ext cx="5056" cy="38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438" name="Rectangle 6" descr="Stonbk"/>
            <p:cNvSpPr>
              <a:spLocks noChangeArrowheads="1"/>
            </p:cNvSpPr>
            <p:nvPr userDrawn="1"/>
          </p:nvSpPr>
          <p:spPr bwMode="white">
            <a:xfrm>
              <a:off x="747" y="224"/>
              <a:ext cx="5013" cy="4092"/>
            </a:xfrm>
            <a:prstGeom prst="rect">
              <a:avLst/>
            </a:prstGeom>
            <a:blipFill dpi="0" rotWithShape="0">
              <a:blip r:embed="rId1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439" name="Rectangle 7"/>
            <p:cNvSpPr>
              <a:spLocks noChangeArrowheads="1"/>
            </p:cNvSpPr>
            <p:nvPr userDrawn="1"/>
          </p:nvSpPr>
          <p:spPr bwMode="white">
            <a:xfrm>
              <a:off x="703" y="186"/>
              <a:ext cx="46" cy="413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440" name="Line 8"/>
            <p:cNvSpPr>
              <a:spLocks noChangeShapeType="1"/>
            </p:cNvSpPr>
            <p:nvPr userDrawn="1"/>
          </p:nvSpPr>
          <p:spPr bwMode="hidden">
            <a:xfrm>
              <a:off x="0" y="415"/>
              <a:ext cx="257"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441" name="Line 9"/>
            <p:cNvSpPr>
              <a:spLocks noChangeShapeType="1"/>
            </p:cNvSpPr>
            <p:nvPr userDrawn="1"/>
          </p:nvSpPr>
          <p:spPr bwMode="hidden">
            <a:xfrm>
              <a:off x="421" y="412"/>
              <a:ext cx="282"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442" name="Rectangle 10"/>
            <p:cNvSpPr>
              <a:spLocks noChangeArrowheads="1"/>
            </p:cNvSpPr>
            <p:nvPr userDrawn="1"/>
          </p:nvSpPr>
          <p:spPr bwMode="hidden">
            <a:xfrm>
              <a:off x="0" y="0"/>
              <a:ext cx="27" cy="43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74443" name="Rectangle 11"/>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4444" name="Rectangle 12"/>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4445" name="Rectangle 13"/>
          <p:cNvSpPr>
            <a:spLocks noGrp="1" noChangeArrowheads="1"/>
          </p:cNvSpPr>
          <p:nvPr>
            <p:ph type="dt" sz="half" idx="2"/>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bg2"/>
                </a:solidFill>
              </a:defRPr>
            </a:lvl1pPr>
          </a:lstStyle>
          <a:p>
            <a:endParaRPr lang="en-US" altLang="en-US"/>
          </a:p>
        </p:txBody>
      </p:sp>
      <p:sp>
        <p:nvSpPr>
          <p:cNvPr id="274446" name="Rectangle 14"/>
          <p:cNvSpPr>
            <a:spLocks noGrp="1" noChangeArrowheads="1"/>
          </p:cNvSpPr>
          <p:nvPr>
            <p:ph type="ftr" sz="quarter" idx="3"/>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bg2"/>
                </a:solidFill>
              </a:defRPr>
            </a:lvl1pPr>
          </a:lstStyle>
          <a:p>
            <a:endParaRPr lang="en-US" altLang="en-US"/>
          </a:p>
        </p:txBody>
      </p:sp>
      <p:sp>
        <p:nvSpPr>
          <p:cNvPr id="274447" name="Rectangle 15"/>
          <p:cNvSpPr>
            <a:spLocks noGrp="1" noChangeArrowheads="1"/>
          </p:cNvSpPr>
          <p:nvPr>
            <p:ph type="sldNum" sz="quarter" idx="4"/>
          </p:nvPr>
        </p:nvSpPr>
        <p:spPr bwMode="auto">
          <a:xfrm>
            <a:off x="71247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bg2"/>
                </a:solidFill>
              </a:defRPr>
            </a:lvl1pPr>
          </a:lstStyle>
          <a:p>
            <a:fld id="{A6DAD519-0B87-9C40-A96B-5B06130E9590}" type="slidenum">
              <a:rPr lang="en-US" altLang="en-US"/>
              <a:pPr/>
              <a:t>‹#›</a:t>
            </a:fld>
            <a:endParaRPr lang="en-US" altLang="en-US"/>
          </a:p>
        </p:txBody>
      </p:sp>
      <p:sp>
        <p:nvSpPr>
          <p:cNvPr id="274448" name="Rectangle 16"/>
          <p:cNvSpPr>
            <a:spLocks noChangeArrowheads="1"/>
          </p:cNvSpPr>
          <p:nvPr/>
        </p:nvSpPr>
        <p:spPr bwMode="auto">
          <a:xfrm>
            <a:off x="1117600" y="268288"/>
            <a:ext cx="8026400" cy="746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kumimoji="1" lang="en-US" alt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buClr>
        <a:buSzPct val="85000"/>
        <a:buFont typeface="Wingdings"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0000"/>
        <a:buFont typeface="Wingdings"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70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5.jpeg"/><Relationship Id="rId5" Type="http://schemas.openxmlformats.org/officeDocument/2006/relationships/oleObject" Target="../embeddings/oleObject1.bin"/><Relationship Id="rId6"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6.jpeg"/><Relationship Id="rId5" Type="http://schemas.openxmlformats.org/officeDocument/2006/relationships/oleObject" Target="../embeddings/oleObject2.bin"/><Relationship Id="rId6"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www.forestryimages.org/images/768x512/1436138.jpg" TargetMode="External"/><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85.jpeg"/><Relationship Id="rId5" Type="http://schemas.openxmlformats.org/officeDocument/2006/relationships/oleObject" Target="../embeddings/oleObject3.bin"/><Relationship Id="rId6" Type="http://schemas.openxmlformats.org/officeDocument/2006/relationships/image" Target="../media/image8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4.bin"/><Relationship Id="rId5" Type="http://schemas.openxmlformats.org/officeDocument/2006/relationships/image" Target="../media/image86.png"/><Relationship Id="rId6" Type="http://schemas.openxmlformats.org/officeDocument/2006/relationships/oleObject" Target="../embeddings/oleObject5.bin"/><Relationship Id="rId7" Type="http://schemas.openxmlformats.org/officeDocument/2006/relationships/image" Target="../media/image8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9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9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6.bin"/><Relationship Id="rId5" Type="http://schemas.openxmlformats.org/officeDocument/2006/relationships/image" Target="../media/image98.png"/><Relationship Id="rId6" Type="http://schemas.openxmlformats.org/officeDocument/2006/relationships/oleObject" Target="../embeddings/oleObject7.bin"/><Relationship Id="rId7" Type="http://schemas.openxmlformats.org/officeDocument/2006/relationships/image" Target="../media/image99.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0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0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8.bin"/><Relationship Id="rId5" Type="http://schemas.openxmlformats.org/officeDocument/2006/relationships/image" Target="../media/image105.png"/><Relationship Id="rId6" Type="http://schemas.openxmlformats.org/officeDocument/2006/relationships/image" Target="../media/image106.jpeg"/><Relationship Id="rId7" Type="http://schemas.openxmlformats.org/officeDocument/2006/relationships/image" Target="../media/image107.jpe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0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0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oleObject" Target="../embeddings/oleObject9.bin"/><Relationship Id="rId5" Type="http://schemas.openxmlformats.org/officeDocument/2006/relationships/image" Target="../media/image111.png"/><Relationship Id="rId6" Type="http://schemas.openxmlformats.org/officeDocument/2006/relationships/oleObject" Target="../embeddings/oleObject10.bin"/><Relationship Id="rId7" Type="http://schemas.openxmlformats.org/officeDocument/2006/relationships/image" Target="../media/image112.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hyperlink" Target="http://www.isa-arbor.com/" TargetMode="External"/><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122.jpeg"/><Relationship Id="rId1" Type="http://schemas.openxmlformats.org/officeDocument/2006/relationships/slideLayout" Target="../slideLayouts/slideLayout1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1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oleObject" Target="../embeddings/oleObject11.bin"/><Relationship Id="rId5" Type="http://schemas.openxmlformats.org/officeDocument/2006/relationships/image" Target="../media/image126.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12.bin"/><Relationship Id="rId5" Type="http://schemas.openxmlformats.org/officeDocument/2006/relationships/image" Target="../media/image127.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13.bin"/><Relationship Id="rId5" Type="http://schemas.openxmlformats.org/officeDocument/2006/relationships/image" Target="../media/image128.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14.bin"/><Relationship Id="rId5" Type="http://schemas.openxmlformats.org/officeDocument/2006/relationships/image" Target="../media/image129.png"/><Relationship Id="rId6" Type="http://schemas.openxmlformats.org/officeDocument/2006/relationships/image" Target="../media/image130.jpe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oleObject" Target="../embeddings/oleObject15.bin"/><Relationship Id="rId5" Type="http://schemas.openxmlformats.org/officeDocument/2006/relationships/image" Target="../media/image133.png"/><Relationship Id="rId6" Type="http://schemas.openxmlformats.org/officeDocument/2006/relationships/image" Target="../media/image134.jpe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3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ctrTitle"/>
          </p:nvPr>
        </p:nvSpPr>
        <p:spPr/>
        <p:txBody>
          <a:bodyPr/>
          <a:lstStyle/>
          <a:p>
            <a:r>
              <a:rPr lang="en-US" altLang="en-US" sz="4000">
                <a:latin typeface="Arial Black" charset="0"/>
              </a:rPr>
              <a:t>Urban Trees </a:t>
            </a:r>
            <a:br>
              <a:rPr lang="en-US" altLang="en-US" sz="4000">
                <a:latin typeface="Arial Black" charset="0"/>
              </a:rPr>
            </a:br>
            <a:r>
              <a:rPr lang="en-US" altLang="en-US" sz="4000">
                <a:latin typeface="Arial Black" charset="0"/>
              </a:rPr>
              <a:t> </a:t>
            </a:r>
            <a:r>
              <a:rPr lang="en-US" altLang="en-US" sz="4000"/>
              <a:t>Diseases</a:t>
            </a:r>
          </a:p>
        </p:txBody>
      </p:sp>
      <p:sp>
        <p:nvSpPr>
          <p:cNvPr id="272387" name="Rectangle 3"/>
          <p:cNvSpPr>
            <a:spLocks noGrp="1" noChangeArrowheads="1"/>
          </p:cNvSpPr>
          <p:nvPr>
            <p:ph type="subTitle" idx="1"/>
          </p:nvPr>
        </p:nvSpPr>
        <p:spPr>
          <a:xfrm>
            <a:off x="1371600" y="3581400"/>
            <a:ext cx="7772400" cy="3048000"/>
          </a:xfrm>
        </p:spPr>
        <p:txBody>
          <a:bodyPr/>
          <a:lstStyle/>
          <a:p>
            <a:pPr>
              <a:lnSpc>
                <a:spcPct val="80000"/>
              </a:lnSpc>
            </a:pPr>
            <a:r>
              <a:rPr lang="en-US" altLang="en-US" sz="2800"/>
              <a:t>Developed by:</a:t>
            </a:r>
          </a:p>
          <a:p>
            <a:pPr>
              <a:lnSpc>
                <a:spcPct val="80000"/>
              </a:lnSpc>
            </a:pPr>
            <a:r>
              <a:rPr lang="en-US" altLang="en-US" sz="2800"/>
              <a:t>Mila Pearce, IPM Diagnostic Lab, Griffin</a:t>
            </a:r>
          </a:p>
          <a:p>
            <a:pPr>
              <a:lnSpc>
                <a:spcPct val="80000"/>
              </a:lnSpc>
            </a:pPr>
            <a:r>
              <a:rPr lang="en-US" altLang="en-US" sz="2800"/>
              <a:t>Gary Peiffer, County Extension Agent, DeKalb </a:t>
            </a:r>
          </a:p>
          <a:p>
            <a:pPr>
              <a:lnSpc>
                <a:spcPct val="80000"/>
              </a:lnSpc>
            </a:pPr>
            <a:r>
              <a:rPr lang="en-US" altLang="en-US" sz="2800"/>
              <a:t>In Cooperation with</a:t>
            </a:r>
          </a:p>
          <a:p>
            <a:pPr>
              <a:lnSpc>
                <a:spcPct val="80000"/>
              </a:lnSpc>
            </a:pPr>
            <a:r>
              <a:rPr lang="en-US" altLang="en-US" sz="2800"/>
              <a:t>The University of Georgia</a:t>
            </a:r>
          </a:p>
          <a:p>
            <a:pPr>
              <a:lnSpc>
                <a:spcPct val="80000"/>
              </a:lnSpc>
            </a:pPr>
            <a:r>
              <a:rPr lang="en-US" altLang="en-US" sz="2800"/>
              <a:t>Cooperative Extension Service</a:t>
            </a:r>
          </a:p>
          <a:p>
            <a:pPr>
              <a:lnSpc>
                <a:spcPct val="80000"/>
              </a:lnSpc>
            </a:pPr>
            <a:r>
              <a:rPr lang="en-US" altLang="en-US" sz="2800"/>
              <a:t>Urban Forestry Issue Team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4215015"/>
          <p:cNvPicPr>
            <a:picLocks noChangeAspect="1" noChangeArrowheads="1"/>
          </p:cNvPicPr>
          <p:nvPr/>
        </p:nvPicPr>
        <p:blipFill>
          <a:blip r:embed="rId3">
            <a:extLst>
              <a:ext uri="{28A0092B-C50C-407E-A947-70E740481C1C}">
                <a14:useLocalDpi xmlns:a14="http://schemas.microsoft.com/office/drawing/2010/main" val="0"/>
              </a:ext>
            </a:extLst>
          </a:blip>
          <a:srcRect b="6250"/>
          <a:stretch>
            <a:fillRect/>
          </a:stretch>
        </p:blipFill>
        <p:spPr bwMode="auto">
          <a:xfrm>
            <a:off x="4267200" y="3352800"/>
            <a:ext cx="4876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0364038"/>
          <p:cNvPicPr>
            <a:picLocks noChangeAspect="1" noChangeArrowheads="1"/>
          </p:cNvPicPr>
          <p:nvPr/>
        </p:nvPicPr>
        <p:blipFill>
          <a:blip r:embed="rId4">
            <a:extLst>
              <a:ext uri="{28A0092B-C50C-407E-A947-70E740481C1C}">
                <a14:useLocalDpi xmlns:a14="http://schemas.microsoft.com/office/drawing/2010/main" val="0"/>
              </a:ext>
            </a:extLst>
          </a:blip>
          <a:srcRect b="6250"/>
          <a:stretch>
            <a:fillRect/>
          </a:stretch>
        </p:blipFill>
        <p:spPr bwMode="auto">
          <a:xfrm>
            <a:off x="4267200" y="0"/>
            <a:ext cx="4876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3319" name="Rectangle 7"/>
          <p:cNvSpPr>
            <a:spLocks noChangeArrowheads="1"/>
          </p:cNvSpPr>
          <p:nvPr/>
        </p:nvSpPr>
        <p:spPr bwMode="auto">
          <a:xfrm>
            <a:off x="4419600" y="3886200"/>
            <a:ext cx="472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solidFill>
                  <a:schemeClr val="bg1"/>
                </a:solidFill>
              </a:rPr>
              <a:t>* Small necrotic spots</a:t>
            </a:r>
          </a:p>
          <a:p>
            <a:r>
              <a:rPr lang="en-US" altLang="en-US" sz="2000" b="1">
                <a:solidFill>
                  <a:schemeClr val="bg1"/>
                </a:solidFill>
              </a:rPr>
              <a:t>* Irregular lesions along leaf margins</a:t>
            </a:r>
          </a:p>
          <a:p>
            <a:r>
              <a:rPr lang="en-US" altLang="en-US" sz="2000" b="1">
                <a:solidFill>
                  <a:schemeClr val="bg1"/>
                </a:solidFill>
              </a:rPr>
              <a:t>* Premature defoliation</a:t>
            </a:r>
          </a:p>
        </p:txBody>
      </p:sp>
      <p:pic>
        <p:nvPicPr>
          <p:cNvPr id="13322" name="Picture 10" descr="2251077"/>
          <p:cNvPicPr>
            <a:picLocks noChangeAspect="1" noChangeArrowheads="1"/>
          </p:cNvPicPr>
          <p:nvPr/>
        </p:nvPicPr>
        <p:blipFill>
          <a:blip r:embed="rId5">
            <a:extLst>
              <a:ext uri="{28A0092B-C50C-407E-A947-70E740481C1C}">
                <a14:useLocalDpi xmlns:a14="http://schemas.microsoft.com/office/drawing/2010/main" val="0"/>
              </a:ext>
            </a:extLst>
          </a:blip>
          <a:srcRect r="1666" b="7500"/>
          <a:stretch>
            <a:fillRect/>
          </a:stretch>
        </p:blipFill>
        <p:spPr bwMode="auto">
          <a:xfrm>
            <a:off x="0" y="3352800"/>
            <a:ext cx="4419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4212082"/>
          <p:cNvPicPr>
            <a:picLocks noChangeAspect="1" noChangeArrowheads="1"/>
          </p:cNvPicPr>
          <p:nvPr/>
        </p:nvPicPr>
        <p:blipFill>
          <a:blip r:embed="rId6">
            <a:extLst>
              <a:ext uri="{28A0092B-C50C-407E-A947-70E740481C1C}">
                <a14:useLocalDpi xmlns:a14="http://schemas.microsoft.com/office/drawing/2010/main" val="0"/>
              </a:ext>
            </a:extLst>
          </a:blip>
          <a:srcRect b="5556"/>
          <a:stretch>
            <a:fillRect/>
          </a:stretch>
        </p:blipFill>
        <p:spPr bwMode="auto">
          <a:xfrm>
            <a:off x="0" y="0"/>
            <a:ext cx="44196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3318" name="Text Box 6"/>
          <p:cNvSpPr txBox="1">
            <a:spLocks noChangeArrowheads="1"/>
          </p:cNvSpPr>
          <p:nvPr/>
        </p:nvSpPr>
        <p:spPr bwMode="auto">
          <a:xfrm>
            <a:off x="685800" y="711200"/>
            <a:ext cx="27543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a:solidFill>
                  <a:schemeClr val="bg1"/>
                </a:solidFill>
              </a:rPr>
              <a:t>Symptomology</a:t>
            </a:r>
          </a:p>
          <a:p>
            <a:r>
              <a:rPr lang="en-US" altLang="en-US" sz="2400">
                <a:solidFill>
                  <a:schemeClr val="bg1"/>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0364009"/>
          <p:cNvPicPr>
            <a:picLocks noChangeAspect="1" noChangeArrowheads="1"/>
          </p:cNvPicPr>
          <p:nvPr/>
        </p:nvPicPr>
        <p:blipFill>
          <a:blip r:embed="rId3">
            <a:extLst>
              <a:ext uri="{28A0092B-C50C-407E-A947-70E740481C1C}">
                <a14:useLocalDpi xmlns:a14="http://schemas.microsoft.com/office/drawing/2010/main" val="0"/>
              </a:ext>
            </a:extLst>
          </a:blip>
          <a:srcRect b="555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533400" y="1828800"/>
            <a:ext cx="4076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Favorable conditions</a:t>
            </a:r>
            <a:r>
              <a:rPr lang="en-US" altLang="en-US" sz="2400">
                <a:solidFill>
                  <a:schemeClr val="bg1"/>
                </a:solidFill>
              </a:rPr>
              <a:t>:</a:t>
            </a:r>
          </a:p>
          <a:p>
            <a:r>
              <a:rPr lang="en-US" altLang="en-US" sz="2400">
                <a:solidFill>
                  <a:schemeClr val="bg1"/>
                </a:solidFill>
              </a:rPr>
              <a:t>	</a:t>
            </a:r>
            <a:r>
              <a:rPr lang="en-US" altLang="en-US" sz="2400" b="1">
                <a:solidFill>
                  <a:schemeClr val="bg1"/>
                </a:solidFill>
              </a:rPr>
              <a:t>* Warm, wet weather</a:t>
            </a:r>
          </a:p>
          <a:p>
            <a:r>
              <a:rPr lang="en-US" altLang="en-US" sz="2400" b="1">
                <a:solidFill>
                  <a:schemeClr val="bg1"/>
                </a:solidFill>
              </a:rPr>
              <a:t>	* High humidity</a:t>
            </a:r>
          </a:p>
          <a:p>
            <a:r>
              <a:rPr lang="en-US" altLang="en-US" sz="2400" b="1">
                <a:solidFill>
                  <a:schemeClr val="bg1"/>
                </a:solidFill>
              </a:rPr>
              <a:t>	* Poor air circulation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8" name="Picture 6" descr="0590046"/>
          <p:cNvPicPr>
            <a:picLocks noChangeAspect="1" noChangeArrowheads="1"/>
          </p:cNvPicPr>
          <p:nvPr/>
        </p:nvPicPr>
        <p:blipFill>
          <a:blip r:embed="rId3">
            <a:extLst>
              <a:ext uri="{28A0092B-C50C-407E-A947-70E740481C1C}">
                <a14:useLocalDpi xmlns:a14="http://schemas.microsoft.com/office/drawing/2010/main" val="0"/>
              </a:ext>
            </a:extLst>
          </a:blip>
          <a:srcRect r="1563" b="5208"/>
          <a:stretch>
            <a:fillRect/>
          </a:stretch>
        </p:blipFill>
        <p:spPr bwMode="auto">
          <a:xfrm>
            <a:off x="4495800" y="0"/>
            <a:ext cx="464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880" name="Picture 8" descr="0590057"/>
          <p:cNvPicPr>
            <a:picLocks noChangeAspect="1" noChangeArrowheads="1"/>
          </p:cNvPicPr>
          <p:nvPr/>
        </p:nvPicPr>
        <p:blipFill>
          <a:blip r:embed="rId4">
            <a:extLst>
              <a:ext uri="{28A0092B-C50C-407E-A947-70E740481C1C}">
                <a14:useLocalDpi xmlns:a14="http://schemas.microsoft.com/office/drawing/2010/main" val="0"/>
              </a:ext>
            </a:extLst>
          </a:blip>
          <a:srcRect r="7813"/>
          <a:stretch>
            <a:fillRect/>
          </a:stretch>
        </p:blipFill>
        <p:spPr bwMode="auto">
          <a:xfrm>
            <a:off x="0"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7881" name="Text Box 9"/>
          <p:cNvSpPr txBox="1">
            <a:spLocks noChangeArrowheads="1"/>
          </p:cNvSpPr>
          <p:nvPr/>
        </p:nvSpPr>
        <p:spPr bwMode="auto">
          <a:xfrm>
            <a:off x="5486400" y="460375"/>
            <a:ext cx="319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Discula on Dogwood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5" name="Picture 5" descr="0590047"/>
          <p:cNvPicPr>
            <a:picLocks noChangeAspect="1" noChangeArrowheads="1"/>
          </p:cNvPicPr>
          <p:nvPr/>
        </p:nvPicPr>
        <p:blipFill>
          <a:blip r:embed="rId3">
            <a:extLst>
              <a:ext uri="{28A0092B-C50C-407E-A947-70E740481C1C}">
                <a14:useLocalDpi xmlns:a14="http://schemas.microsoft.com/office/drawing/2010/main" val="0"/>
              </a:ext>
            </a:extLst>
          </a:blip>
          <a:srcRect r="-1563" b="6250"/>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9926" name="Picture 6" descr="1436152"/>
          <p:cNvPicPr>
            <a:picLocks noChangeAspect="1" noChangeArrowheads="1"/>
          </p:cNvPicPr>
          <p:nvPr/>
        </p:nvPicPr>
        <p:blipFill>
          <a:blip r:embed="rId4">
            <a:extLst>
              <a:ext uri="{28A0092B-C50C-407E-A947-70E740481C1C}">
                <a14:useLocalDpi xmlns:a14="http://schemas.microsoft.com/office/drawing/2010/main" val="0"/>
              </a:ext>
            </a:extLst>
          </a:blip>
          <a:srcRect l="6250" b="1042"/>
          <a:stretch>
            <a:fillRect/>
          </a:stretch>
        </p:blipFill>
        <p:spPr bwMode="auto">
          <a:xfrm>
            <a:off x="4267200" y="0"/>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9927" name="Text Box 7"/>
          <p:cNvSpPr txBox="1">
            <a:spLocks noChangeArrowheads="1"/>
          </p:cNvSpPr>
          <p:nvPr/>
        </p:nvSpPr>
        <p:spPr bwMode="auto">
          <a:xfrm>
            <a:off x="609600" y="6324600"/>
            <a:ext cx="311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Dieback caused by Discula</a:t>
            </a:r>
          </a:p>
        </p:txBody>
      </p:sp>
      <p:sp>
        <p:nvSpPr>
          <p:cNvPr id="209928" name="Text Box 8"/>
          <p:cNvSpPr txBox="1">
            <a:spLocks noChangeArrowheads="1"/>
          </p:cNvSpPr>
          <p:nvPr/>
        </p:nvSpPr>
        <p:spPr bwMode="auto">
          <a:xfrm>
            <a:off x="6689725" y="6208713"/>
            <a:ext cx="227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Discula petal blight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0364036"/>
          <p:cNvPicPr>
            <a:picLocks noChangeAspect="1" noChangeArrowheads="1"/>
          </p:cNvPicPr>
          <p:nvPr/>
        </p:nvPicPr>
        <p:blipFill>
          <a:blip r:embed="rId3">
            <a:extLst>
              <a:ext uri="{28A0092B-C50C-407E-A947-70E740481C1C}">
                <a14:useLocalDpi xmlns:a14="http://schemas.microsoft.com/office/drawing/2010/main" val="0"/>
              </a:ext>
            </a:extLst>
          </a:blip>
          <a:srcRect b="444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p:cNvSpPr txBox="1">
            <a:spLocks noChangeArrowheads="1"/>
          </p:cNvSpPr>
          <p:nvPr/>
        </p:nvSpPr>
        <p:spPr bwMode="auto">
          <a:xfrm>
            <a:off x="0" y="304800"/>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solidFill>
                  <a:schemeClr val="bg1"/>
                </a:solidFill>
              </a:rPr>
              <a:t>Control:</a:t>
            </a:r>
            <a:r>
              <a:rPr lang="en-US" altLang="en-US">
                <a:solidFill>
                  <a:schemeClr val="bg1"/>
                </a:solidFill>
              </a:rPr>
              <a:t> </a:t>
            </a:r>
            <a:r>
              <a:rPr lang="en-US" altLang="en-US" b="1">
                <a:solidFill>
                  <a:schemeClr val="bg1"/>
                </a:solidFill>
              </a:rPr>
              <a:t>Anthracnose on some species is not warranted because of location or </a:t>
            </a:r>
          </a:p>
          <a:p>
            <a:r>
              <a:rPr lang="en-US" altLang="en-US" b="1">
                <a:solidFill>
                  <a:schemeClr val="bg1"/>
                </a:solidFill>
              </a:rPr>
              <a:t>the disease presents no long term damage.  Maintain tree vigor with proper watering, fertilization, good drainage, etc</a:t>
            </a:r>
            <a:r>
              <a:rPr lang="en-US" altLang="en-US"/>
              <a:t>.</a:t>
            </a:r>
            <a:r>
              <a:rPr lang="en-US" altLang="en-US" b="1">
                <a:solidFill>
                  <a:schemeClr val="bg1"/>
                </a:solidFill>
              </a:rPr>
              <a:t>Valuable shade trees may be pruned to reduce severity and increase life span of the tree.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descr="sep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264636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10950" name="Picture 6" descr="1503067"/>
          <p:cNvPicPr>
            <a:picLocks noChangeAspect="1" noChangeArrowheads="1"/>
          </p:cNvPicPr>
          <p:nvPr/>
        </p:nvPicPr>
        <p:blipFill>
          <a:blip r:embed="rId4">
            <a:extLst>
              <a:ext uri="{28A0092B-C50C-407E-A947-70E740481C1C}">
                <a14:useLocalDpi xmlns:a14="http://schemas.microsoft.com/office/drawing/2010/main" val="0"/>
              </a:ext>
            </a:extLst>
          </a:blip>
          <a:srcRect t="6250" r="4688" b="9375"/>
          <a:stretch>
            <a:fillRect/>
          </a:stretch>
        </p:blipFill>
        <p:spPr bwMode="auto">
          <a:xfrm>
            <a:off x="3962400" y="533400"/>
            <a:ext cx="4648200" cy="6172200"/>
          </a:xfrm>
          <a:prstGeom prst="rect">
            <a:avLst/>
          </a:prstGeom>
          <a:noFill/>
          <a:extLst>
            <a:ext uri="{909E8E84-426E-40DD-AFC4-6F175D3DCCD1}">
              <a14:hiddenFill xmlns:a14="http://schemas.microsoft.com/office/drawing/2010/main">
                <a:solidFill>
                  <a:srgbClr val="FFFFFF"/>
                </a:solidFill>
              </a14:hiddenFill>
            </a:ext>
          </a:extLst>
        </p:spPr>
      </p:pic>
      <p:sp>
        <p:nvSpPr>
          <p:cNvPr id="210951" name="Text Box 7"/>
          <p:cNvSpPr txBox="1">
            <a:spLocks noChangeArrowheads="1"/>
          </p:cNvSpPr>
          <p:nvPr/>
        </p:nvSpPr>
        <p:spPr bwMode="auto">
          <a:xfrm>
            <a:off x="609600" y="51816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Septoria leaf spot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cd172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extLst>
            <a:ext uri="{909E8E84-426E-40DD-AFC4-6F175D3DCCD1}">
              <a14:hiddenFill xmlns:a14="http://schemas.microsoft.com/office/drawing/2010/main">
                <a:solidFill>
                  <a:srgbClr val="FFFFFF"/>
                </a:solidFill>
              </a14:hiddenFill>
            </a:ext>
          </a:extLst>
        </p:spPr>
      </p:pic>
      <p:sp>
        <p:nvSpPr>
          <p:cNvPr id="28678" name="Text Box 6"/>
          <p:cNvSpPr txBox="1">
            <a:spLocks noChangeArrowheads="1"/>
          </p:cNvSpPr>
          <p:nvPr/>
        </p:nvSpPr>
        <p:spPr bwMode="auto">
          <a:xfrm>
            <a:off x="609600" y="6324600"/>
            <a:ext cx="80010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solidFill>
                  <a:schemeClr val="bg1"/>
                </a:solidFill>
              </a:rPr>
              <a:t>                 Upper leaf surfaces bubble up to form blisters</a:t>
            </a:r>
          </a:p>
        </p:txBody>
      </p:sp>
      <p:graphicFrame>
        <p:nvGraphicFramePr>
          <p:cNvPr id="28679" name="Object 7"/>
          <p:cNvGraphicFramePr>
            <a:graphicFrameLocks noChangeAspect="1"/>
          </p:cNvGraphicFramePr>
          <p:nvPr/>
        </p:nvGraphicFramePr>
        <p:xfrm>
          <a:off x="5943600" y="2209800"/>
          <a:ext cx="2362200" cy="1587500"/>
        </p:xfrm>
        <a:graphic>
          <a:graphicData uri="http://schemas.openxmlformats.org/presentationml/2006/ole">
            <mc:AlternateContent xmlns:mc="http://schemas.openxmlformats.org/markup-compatibility/2006">
              <mc:Choice xmlns:v="urn:schemas-microsoft-com:vml" Requires="v">
                <p:oleObj spid="_x0000_s28680" name="Photo Editor Photo" r:id="rId5" imgW="2467319" imgH="1657581" progId="MSPhotoEd.3">
                  <p:embed/>
                </p:oleObj>
              </mc:Choice>
              <mc:Fallback>
                <p:oleObj name="Photo Editor Photo" r:id="rId5" imgW="2467319" imgH="1657581"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209800"/>
                        <a:ext cx="2362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0364004"/>
          <p:cNvPicPr>
            <a:picLocks noChangeAspect="1" noChangeArrowheads="1"/>
          </p:cNvPicPr>
          <p:nvPr/>
        </p:nvPicPr>
        <p:blipFill>
          <a:blip r:embed="rId3">
            <a:extLst>
              <a:ext uri="{28A0092B-C50C-407E-A947-70E740481C1C}">
                <a14:useLocalDpi xmlns:a14="http://schemas.microsoft.com/office/drawing/2010/main" val="0"/>
              </a:ext>
            </a:extLst>
          </a:blip>
          <a:srcRect r="1666" b="555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702" name="Text Box 6"/>
          <p:cNvSpPr txBox="1">
            <a:spLocks noChangeArrowheads="1"/>
          </p:cNvSpPr>
          <p:nvPr/>
        </p:nvSpPr>
        <p:spPr bwMode="auto">
          <a:xfrm>
            <a:off x="3886200" y="965200"/>
            <a:ext cx="4400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Primary causal agent: </a:t>
            </a:r>
            <a:r>
              <a:rPr lang="en-US" altLang="en-US" sz="2000" b="1" i="1">
                <a:solidFill>
                  <a:schemeClr val="bg1"/>
                </a:solidFill>
              </a:rPr>
              <a:t>Taphrina sp.</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1436140"/>
          <p:cNvPicPr>
            <a:picLocks noChangeAspect="1" noChangeArrowheads="1"/>
          </p:cNvPicPr>
          <p:nvPr/>
        </p:nvPicPr>
        <p:blipFill>
          <a:blip r:embed="rId3">
            <a:extLst>
              <a:ext uri="{28A0092B-C50C-407E-A947-70E740481C1C}">
                <a14:useLocalDpi xmlns:a14="http://schemas.microsoft.com/office/drawing/2010/main" val="0"/>
              </a:ext>
            </a:extLst>
          </a:blip>
          <a:srcRect r="1666"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6" name="Text Box 6"/>
          <p:cNvSpPr txBox="1">
            <a:spLocks noChangeArrowheads="1"/>
          </p:cNvSpPr>
          <p:nvPr/>
        </p:nvSpPr>
        <p:spPr bwMode="auto">
          <a:xfrm>
            <a:off x="3962400" y="1095375"/>
            <a:ext cx="52609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Symptomology:</a:t>
            </a:r>
          </a:p>
          <a:p>
            <a:r>
              <a:rPr lang="en-US" altLang="en-US" sz="2400"/>
              <a:t>	- </a:t>
            </a:r>
            <a:r>
              <a:rPr lang="en-US" altLang="en-US" sz="2400" b="1"/>
              <a:t>distinct local raised lesions</a:t>
            </a:r>
          </a:p>
          <a:p>
            <a:r>
              <a:rPr lang="en-US" altLang="en-US" sz="2400" b="1"/>
              <a:t>	- light green to brown</a:t>
            </a:r>
          </a:p>
          <a:p>
            <a:r>
              <a:rPr lang="en-US" altLang="en-US" sz="2400" b="1"/>
              <a:t>	- lesions may coalesce</a:t>
            </a:r>
          </a:p>
          <a:p>
            <a:r>
              <a:rPr lang="en-US" altLang="en-US" sz="2400" b="1"/>
              <a:t>	- premature defoliation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0010133"/>
          <p:cNvPicPr>
            <a:picLocks noChangeAspect="1" noChangeArrowheads="1"/>
          </p:cNvPicPr>
          <p:nvPr/>
        </p:nvPicPr>
        <p:blipFill>
          <a:blip r:embed="rId3">
            <a:extLst>
              <a:ext uri="{28A0092B-C50C-407E-A947-70E740481C1C}">
                <a14:useLocalDpi xmlns:a14="http://schemas.microsoft.com/office/drawing/2010/main" val="0"/>
              </a:ext>
            </a:extLst>
          </a:blip>
          <a:srcRect r="2499"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50" name="Text Box 6"/>
          <p:cNvSpPr txBox="1">
            <a:spLocks noChangeArrowheads="1"/>
          </p:cNvSpPr>
          <p:nvPr/>
        </p:nvSpPr>
        <p:spPr bwMode="auto">
          <a:xfrm>
            <a:off x="0" y="609600"/>
            <a:ext cx="9144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solidFill>
                  <a:schemeClr val="bg1"/>
                </a:solidFill>
              </a:rPr>
              <a:t>Control:</a:t>
            </a:r>
          </a:p>
          <a:p>
            <a:endParaRPr lang="en-US" altLang="en-US" sz="2000" b="1">
              <a:solidFill>
                <a:schemeClr val="bg1"/>
              </a:solidFill>
            </a:endParaRPr>
          </a:p>
          <a:p>
            <a:r>
              <a:rPr lang="en-US" altLang="en-US" sz="2000" b="1">
                <a:solidFill>
                  <a:schemeClr val="bg1"/>
                </a:solidFill>
              </a:rPr>
              <a:t>Chemical control on  trees is neither practical nor necessary.</a:t>
            </a:r>
          </a:p>
          <a:p>
            <a:r>
              <a:rPr lang="en-US" altLang="en-US" sz="2000" b="1">
                <a:solidFill>
                  <a:schemeClr val="bg1"/>
                </a:solidFill>
              </a:rPr>
              <a:t>Consider raking and removing fallen leaves and composting.</a:t>
            </a:r>
          </a:p>
          <a:p>
            <a:endParaRPr lang="en-US" altLang="en-US" sz="2000" b="1">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4822070"/>
          <p:cNvPicPr>
            <a:picLocks noChangeAspect="1" noChangeArrowheads="1"/>
          </p:cNvPicPr>
          <p:nvPr/>
        </p:nvPicPr>
        <p:blipFill>
          <a:blip r:embed="rId3">
            <a:extLst>
              <a:ext uri="{28A0092B-C50C-407E-A947-70E740481C1C}">
                <a14:useLocalDpi xmlns:a14="http://schemas.microsoft.com/office/drawing/2010/main" val="0"/>
              </a:ext>
            </a:extLst>
          </a:blip>
          <a:srcRect r="2499"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685800" y="2590800"/>
            <a:ext cx="53514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Powdery mildews</a:t>
            </a:r>
            <a:r>
              <a:rPr lang="en-US" altLang="en-US" sz="2400">
                <a:solidFill>
                  <a:schemeClr val="bg1"/>
                </a:solidFill>
              </a:rPr>
              <a:t>:</a:t>
            </a:r>
          </a:p>
          <a:p>
            <a:r>
              <a:rPr lang="en-US" altLang="en-US" sz="2400">
                <a:solidFill>
                  <a:schemeClr val="bg1"/>
                </a:solidFill>
              </a:rPr>
              <a:t>	 Found world wide</a:t>
            </a:r>
          </a:p>
          <a:p>
            <a:r>
              <a:rPr lang="en-US" altLang="en-US" sz="2400">
                <a:solidFill>
                  <a:schemeClr val="bg1"/>
                </a:solidFill>
              </a:rPr>
              <a:t>	 Over 7000 species</a:t>
            </a:r>
          </a:p>
          <a:p>
            <a:r>
              <a:rPr lang="en-US" altLang="en-US" sz="2400">
                <a:solidFill>
                  <a:schemeClr val="bg1"/>
                </a:solidFill>
              </a:rPr>
              <a:t>	 Gymnosperms are not infected</a:t>
            </a:r>
          </a:p>
          <a:p>
            <a:r>
              <a:rPr lang="en-US" altLang="en-US" sz="2400">
                <a:solidFill>
                  <a:schemeClr val="bg1"/>
                </a:solidFill>
              </a:rPr>
              <a:t>	 Obligate parasites</a:t>
            </a:r>
          </a:p>
        </p:txBody>
      </p:sp>
      <p:pic>
        <p:nvPicPr>
          <p:cNvPr id="4103" name="Picture 7" descr="Brasiliomyces%20on%20lea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p:cNvSpPr txBox="1">
            <a:spLocks noChangeArrowheads="1"/>
          </p:cNvSpPr>
          <p:nvPr/>
        </p:nvSpPr>
        <p:spPr bwMode="auto">
          <a:xfrm>
            <a:off x="152400" y="685800"/>
            <a:ext cx="578961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Powdery mildews:</a:t>
            </a:r>
          </a:p>
          <a:p>
            <a:r>
              <a:rPr lang="en-US" altLang="en-US" sz="2400" b="1">
                <a:solidFill>
                  <a:schemeClr val="bg1"/>
                </a:solidFill>
              </a:rPr>
              <a:t>	 *Found world wide</a:t>
            </a:r>
          </a:p>
          <a:p>
            <a:r>
              <a:rPr lang="en-US" altLang="en-US" sz="2400" b="1">
                <a:solidFill>
                  <a:schemeClr val="bg1"/>
                </a:solidFill>
              </a:rPr>
              <a:t>	 *Over 7000 species</a:t>
            </a:r>
          </a:p>
          <a:p>
            <a:r>
              <a:rPr lang="en-US" altLang="en-US" sz="2400" b="1">
                <a:solidFill>
                  <a:schemeClr val="bg1"/>
                </a:solidFill>
              </a:rPr>
              <a:t>	 *Gymnosperms are not infected</a:t>
            </a:r>
          </a:p>
          <a:p>
            <a:r>
              <a:rPr lang="en-US" altLang="en-US" sz="2400" b="1">
                <a:solidFill>
                  <a:schemeClr val="bg1"/>
                </a:solidFill>
              </a:rPr>
              <a:t>	 *Obligate parasites</a:t>
            </a:r>
            <a:endParaRPr lang="en-US" altLang="en-US" b="1"/>
          </a:p>
        </p:txBody>
      </p:sp>
      <p:sp>
        <p:nvSpPr>
          <p:cNvPr id="4105" name="Text Box 9"/>
          <p:cNvSpPr txBox="1">
            <a:spLocks noChangeArrowheads="1"/>
          </p:cNvSpPr>
          <p:nvPr/>
        </p:nvSpPr>
        <p:spPr bwMode="auto">
          <a:xfrm>
            <a:off x="3962400" y="3886200"/>
            <a:ext cx="51911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Favorable conditions</a:t>
            </a:r>
            <a:r>
              <a:rPr lang="en-US" altLang="en-US" sz="2400">
                <a:solidFill>
                  <a:schemeClr val="bg1"/>
                </a:solidFill>
              </a:rPr>
              <a:t>:</a:t>
            </a:r>
          </a:p>
          <a:p>
            <a:r>
              <a:rPr lang="en-US" altLang="en-US" sz="2400">
                <a:solidFill>
                  <a:schemeClr val="bg1"/>
                </a:solidFill>
              </a:rPr>
              <a:t>	</a:t>
            </a:r>
            <a:r>
              <a:rPr lang="en-US" altLang="en-US" sz="2400" b="1">
                <a:solidFill>
                  <a:schemeClr val="bg1"/>
                </a:solidFill>
              </a:rPr>
              <a:t>*Dry, warm days</a:t>
            </a:r>
          </a:p>
          <a:p>
            <a:r>
              <a:rPr lang="en-US" altLang="en-US" sz="2400" b="1">
                <a:solidFill>
                  <a:schemeClr val="bg1"/>
                </a:solidFill>
              </a:rPr>
              <a:t>	*Cool nights</a:t>
            </a:r>
          </a:p>
          <a:p>
            <a:r>
              <a:rPr lang="en-US" altLang="en-US" sz="2400" b="1">
                <a:solidFill>
                  <a:schemeClr val="bg1"/>
                </a:solidFill>
              </a:rPr>
              <a:t>	*Water inhibits germination,</a:t>
            </a:r>
          </a:p>
          <a:p>
            <a:r>
              <a:rPr lang="en-US" altLang="en-US" sz="2400" b="1">
                <a:solidFill>
                  <a:schemeClr val="bg1"/>
                </a:solidFill>
              </a:rPr>
              <a:t>		but humidity does not</a:t>
            </a:r>
          </a:p>
        </p:txBody>
      </p:sp>
      <p:sp>
        <p:nvSpPr>
          <p:cNvPr id="4106" name="Text Box 10"/>
          <p:cNvSpPr txBox="1">
            <a:spLocks noChangeArrowheads="1"/>
          </p:cNvSpPr>
          <p:nvPr/>
        </p:nvSpPr>
        <p:spPr bwMode="auto">
          <a:xfrm>
            <a:off x="4953000" y="5334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3" name="Picture 5" descr="Fig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3429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11975" name="Picture 7" descr="Fig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3467100" cy="2681288"/>
          </a:xfrm>
          <a:prstGeom prst="rect">
            <a:avLst/>
          </a:prstGeom>
          <a:noFill/>
          <a:extLst>
            <a:ext uri="{909E8E84-426E-40DD-AFC4-6F175D3DCCD1}">
              <a14:hiddenFill xmlns:a14="http://schemas.microsoft.com/office/drawing/2010/main">
                <a:solidFill>
                  <a:srgbClr val="FFFFFF"/>
                </a:solidFill>
              </a14:hiddenFill>
            </a:ext>
          </a:extLst>
        </p:spPr>
      </p:pic>
      <p:pic>
        <p:nvPicPr>
          <p:cNvPr id="211977" name="Picture 9" descr="FHA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33800"/>
            <a:ext cx="3276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11978" name="Text Box 10"/>
          <p:cNvSpPr txBox="1">
            <a:spLocks noChangeArrowheads="1"/>
          </p:cNvSpPr>
          <p:nvPr/>
        </p:nvSpPr>
        <p:spPr bwMode="auto">
          <a:xfrm>
            <a:off x="4479925" y="4887913"/>
            <a:ext cx="351155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u="sng"/>
              <a:t>Purple Eye Target Spot</a:t>
            </a:r>
            <a:r>
              <a:rPr lang="en-US" altLang="en-US"/>
              <a:t> </a:t>
            </a:r>
          </a:p>
          <a:p>
            <a:r>
              <a:rPr lang="en-US" altLang="en-US"/>
              <a:t>on maple caused by Phyllosticta.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7" name="Picture 5" descr="005224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0005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12999" name="Picture 7" descr="005188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29000"/>
            <a:ext cx="4000500" cy="2647950"/>
          </a:xfrm>
          <a:prstGeom prst="rect">
            <a:avLst/>
          </a:prstGeom>
          <a:noFill/>
          <a:extLst>
            <a:ext uri="{909E8E84-426E-40DD-AFC4-6F175D3DCCD1}">
              <a14:hiddenFill xmlns:a14="http://schemas.microsoft.com/office/drawing/2010/main">
                <a:solidFill>
                  <a:srgbClr val="FFFFFF"/>
                </a:solidFill>
              </a14:hiddenFill>
            </a:ext>
          </a:extLst>
        </p:spPr>
      </p:pic>
      <p:sp>
        <p:nvSpPr>
          <p:cNvPr id="213000" name="Text Box 8"/>
          <p:cNvSpPr txBox="1">
            <a:spLocks noChangeArrowheads="1"/>
          </p:cNvSpPr>
          <p:nvPr/>
        </p:nvSpPr>
        <p:spPr bwMode="auto">
          <a:xfrm>
            <a:off x="381000" y="1295400"/>
            <a:ext cx="381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Gleoesporium leaf spot</a:t>
            </a:r>
          </a:p>
          <a:p>
            <a:r>
              <a:rPr lang="en-US" altLang="en-US"/>
              <a:t> Maple</a:t>
            </a:r>
          </a:p>
          <a:p>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2251056"/>
          <p:cNvPicPr>
            <a:picLocks noChangeAspect="1" noChangeArrowheads="1"/>
          </p:cNvPicPr>
          <p:nvPr/>
        </p:nvPicPr>
        <p:blipFill>
          <a:blip r:embed="rId3">
            <a:extLst>
              <a:ext uri="{28A0092B-C50C-407E-A947-70E740481C1C}">
                <a14:useLocalDpi xmlns:a14="http://schemas.microsoft.com/office/drawing/2010/main" val="0"/>
              </a:ext>
            </a:extLst>
          </a:blip>
          <a:srcRect b="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6" name="Text Box 6"/>
          <p:cNvSpPr txBox="1">
            <a:spLocks noChangeArrowheads="1"/>
          </p:cNvSpPr>
          <p:nvPr/>
        </p:nvSpPr>
        <p:spPr bwMode="auto">
          <a:xfrm>
            <a:off x="288925" y="573088"/>
            <a:ext cx="862965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Needle Cast: premature senescence and casting of needle</a:t>
            </a:r>
          </a:p>
          <a:p>
            <a:r>
              <a:rPr lang="en-US" altLang="en-US" sz="2400" b="1"/>
              <a:t>Causal Agents: Lophodermium and other related genera</a:t>
            </a:r>
          </a:p>
        </p:txBody>
      </p:sp>
      <p:sp>
        <p:nvSpPr>
          <p:cNvPr id="35847" name="Text Box 7"/>
          <p:cNvSpPr txBox="1">
            <a:spLocks noChangeArrowheads="1"/>
          </p:cNvSpPr>
          <p:nvPr/>
        </p:nvSpPr>
        <p:spPr bwMode="auto">
          <a:xfrm>
            <a:off x="457200" y="6035675"/>
            <a:ext cx="3756025"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Host:</a:t>
            </a:r>
          </a:p>
          <a:p>
            <a:r>
              <a:rPr lang="en-US" altLang="en-US" sz="2400" b="1"/>
              <a:t>Primarily southern pines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4823057"/>
          <p:cNvPicPr>
            <a:picLocks noChangeAspect="1" noChangeArrowheads="1"/>
          </p:cNvPicPr>
          <p:nvPr/>
        </p:nvPicPr>
        <p:blipFill>
          <a:blip r:embed="rId4">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4" name="Text Box 6"/>
          <p:cNvSpPr txBox="1">
            <a:spLocks noChangeArrowheads="1"/>
          </p:cNvSpPr>
          <p:nvPr/>
        </p:nvSpPr>
        <p:spPr bwMode="auto">
          <a:xfrm>
            <a:off x="152400" y="4343400"/>
            <a:ext cx="5105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solidFill>
                  <a:schemeClr val="bg1"/>
                </a:solidFill>
              </a:rPr>
              <a:t>Destructive epidemics are cyclic and appear dependent on climatic conditions that favor both fungal growth during the growing season and  inoculum development during the dormant season. This disease is more important in Christmas tree operations.</a:t>
            </a:r>
          </a:p>
        </p:txBody>
      </p:sp>
      <p:graphicFrame>
        <p:nvGraphicFramePr>
          <p:cNvPr id="37895" name="Object 7"/>
          <p:cNvGraphicFramePr>
            <a:graphicFrameLocks noChangeAspect="1"/>
          </p:cNvGraphicFramePr>
          <p:nvPr/>
        </p:nvGraphicFramePr>
        <p:xfrm>
          <a:off x="5181600" y="762000"/>
          <a:ext cx="2552700" cy="1685925"/>
        </p:xfrm>
        <a:graphic>
          <a:graphicData uri="http://schemas.openxmlformats.org/presentationml/2006/ole">
            <mc:AlternateContent xmlns:mc="http://schemas.openxmlformats.org/markup-compatibility/2006">
              <mc:Choice xmlns:v="urn:schemas-microsoft-com:vml" Requires="v">
                <p:oleObj spid="_x0000_s37896" name="Photo Editor Photo" r:id="rId5" imgW="2553056" imgH="1685714" progId="MSPhotoEd.3">
                  <p:embed/>
                </p:oleObj>
              </mc:Choice>
              <mc:Fallback>
                <p:oleObj name="Photo Editor Photo" r:id="rId5" imgW="2553056" imgH="1685714"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762000"/>
                        <a:ext cx="25527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2251055"/>
          <p:cNvPicPr>
            <a:picLocks noChangeAspect="1" noChangeArrowheads="1"/>
          </p:cNvPicPr>
          <p:nvPr/>
        </p:nvPicPr>
        <p:blipFill>
          <a:blip r:embed="rId3">
            <a:extLst>
              <a:ext uri="{28A0092B-C50C-407E-A947-70E740481C1C}">
                <a14:useLocalDpi xmlns:a14="http://schemas.microsoft.com/office/drawing/2010/main" val="0"/>
              </a:ext>
            </a:extLst>
          </a:blip>
          <a:srcRect r="3334" b="6250"/>
          <a:stretch>
            <a:fillRect/>
          </a:stretch>
        </p:blipFill>
        <p:spPr bwMode="auto">
          <a:xfrm>
            <a:off x="0" y="-304800"/>
            <a:ext cx="9144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36870" name="Text Box 6"/>
          <p:cNvSpPr txBox="1">
            <a:spLocks noChangeArrowheads="1"/>
          </p:cNvSpPr>
          <p:nvPr/>
        </p:nvSpPr>
        <p:spPr bwMode="auto">
          <a:xfrm>
            <a:off x="381000" y="307975"/>
            <a:ext cx="7797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Symptomology:</a:t>
            </a:r>
          </a:p>
          <a:p>
            <a:r>
              <a:rPr lang="en-US" altLang="en-US" sz="2400" b="1">
                <a:solidFill>
                  <a:schemeClr val="bg1"/>
                </a:solidFill>
              </a:rPr>
              <a:t>	- light green  to red or brown spots</a:t>
            </a:r>
          </a:p>
          <a:p>
            <a:r>
              <a:rPr lang="en-US" altLang="en-US" sz="2400" b="1">
                <a:solidFill>
                  <a:schemeClr val="bg1"/>
                </a:solidFill>
              </a:rPr>
              <a:t>	- spots enlarge killing tissue beyond the spots</a:t>
            </a:r>
          </a:p>
          <a:p>
            <a:r>
              <a:rPr lang="en-US" altLang="en-US" sz="2400" b="1">
                <a:solidFill>
                  <a:schemeClr val="bg1"/>
                </a:solidFill>
              </a:rPr>
              <a:t>	- shedding usually follows</a:t>
            </a:r>
          </a:p>
          <a:p>
            <a:r>
              <a:rPr lang="en-US" altLang="en-US" sz="2400" b="1">
                <a:solidFill>
                  <a:schemeClr val="bg1"/>
                </a:solidFill>
              </a:rPr>
              <a:t>	- tiny elongated fruiting bodies</a:t>
            </a:r>
            <a:r>
              <a:rPr lang="en-US" altLang="en-US" sz="2400" b="1"/>
              <a:t> </a:t>
            </a:r>
          </a:p>
        </p:txBody>
      </p:sp>
      <p:sp>
        <p:nvSpPr>
          <p:cNvPr id="36872" name="Text Box 8"/>
          <p:cNvSpPr txBox="1">
            <a:spLocks noChangeArrowheads="1"/>
          </p:cNvSpPr>
          <p:nvPr/>
        </p:nvSpPr>
        <p:spPr bwMode="auto">
          <a:xfrm>
            <a:off x="381000" y="6019800"/>
            <a:ext cx="31242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Control not practical or advised in urban situations.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0364019"/>
          <p:cNvPicPr>
            <a:picLocks noChangeAspect="1" noChangeArrowheads="1"/>
          </p:cNvPicPr>
          <p:nvPr/>
        </p:nvPicPr>
        <p:blipFill>
          <a:blip r:embed="rId3">
            <a:extLst>
              <a:ext uri="{28A0092B-C50C-407E-A947-70E740481C1C}">
                <a14:useLocalDpi xmlns:a14="http://schemas.microsoft.com/office/drawing/2010/main" val="0"/>
              </a:ext>
            </a:extLst>
          </a:blip>
          <a:srcRect r="2499" b="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8" name="Text Box 6"/>
          <p:cNvSpPr txBox="1">
            <a:spLocks noChangeArrowheads="1"/>
          </p:cNvSpPr>
          <p:nvPr/>
        </p:nvSpPr>
        <p:spPr bwMode="auto">
          <a:xfrm>
            <a:off x="3603625" y="1066800"/>
            <a:ext cx="3559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38919" name="Text Box 7"/>
          <p:cNvSpPr txBox="1">
            <a:spLocks noChangeArrowheads="1"/>
          </p:cNvSpPr>
          <p:nvPr/>
        </p:nvSpPr>
        <p:spPr bwMode="auto">
          <a:xfrm>
            <a:off x="3527425" y="457200"/>
            <a:ext cx="47021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t>Close up of spotting on needles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disease%20phomopsis%20b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8" name="Text Box 6"/>
          <p:cNvSpPr txBox="1">
            <a:spLocks noChangeArrowheads="1"/>
          </p:cNvSpPr>
          <p:nvPr/>
        </p:nvSpPr>
        <p:spPr bwMode="auto">
          <a:xfrm>
            <a:off x="5334000" y="1323975"/>
            <a:ext cx="3635375" cy="167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u="sng">
                <a:solidFill>
                  <a:schemeClr val="bg1"/>
                </a:solidFill>
              </a:rPr>
              <a:t>Phomopsis Tip Blight </a:t>
            </a:r>
            <a:r>
              <a:rPr lang="en-US" altLang="en-US" sz="2400">
                <a:solidFill>
                  <a:schemeClr val="bg1"/>
                </a:solidFill>
              </a:rPr>
              <a:t>–</a:t>
            </a:r>
            <a:r>
              <a:rPr lang="en-US" altLang="en-US" sz="2000" b="1">
                <a:solidFill>
                  <a:schemeClr val="bg1"/>
                </a:solidFill>
              </a:rPr>
              <a:t> </a:t>
            </a:r>
          </a:p>
          <a:p>
            <a:r>
              <a:rPr lang="en-US" altLang="en-US" sz="2000" b="1">
                <a:solidFill>
                  <a:schemeClr val="bg1"/>
                </a:solidFill>
              </a:rPr>
              <a:t>Disease of conifers causing </a:t>
            </a:r>
          </a:p>
          <a:p>
            <a:r>
              <a:rPr lang="en-US" altLang="en-US" sz="2000" b="1">
                <a:solidFill>
                  <a:schemeClr val="bg1"/>
                </a:solidFill>
              </a:rPr>
              <a:t>needle cast, dieback, and </a:t>
            </a:r>
          </a:p>
          <a:p>
            <a:r>
              <a:rPr lang="en-US" altLang="en-US" sz="2000" b="1">
                <a:solidFill>
                  <a:schemeClr val="bg1"/>
                </a:solidFill>
              </a:rPr>
              <a:t>death of highly susceptible</a:t>
            </a:r>
          </a:p>
          <a:p>
            <a:r>
              <a:rPr lang="en-US" altLang="en-US" sz="2000" b="1">
                <a:solidFill>
                  <a:schemeClr val="bg1"/>
                </a:solidFill>
              </a:rPr>
              <a:t>trees.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junip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2" name="Text Box 6"/>
          <p:cNvSpPr txBox="1">
            <a:spLocks noChangeArrowheads="1"/>
          </p:cNvSpPr>
          <p:nvPr/>
        </p:nvSpPr>
        <p:spPr bwMode="auto">
          <a:xfrm>
            <a:off x="593725" y="573088"/>
            <a:ext cx="6035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Hosts:</a:t>
            </a:r>
          </a:p>
          <a:p>
            <a:r>
              <a:rPr lang="en-US" altLang="en-US" sz="2400" b="1">
                <a:solidFill>
                  <a:schemeClr val="bg1"/>
                </a:solidFill>
              </a:rPr>
              <a:t>Pine, juniper, leylands, Cryptomeria, etc</a:t>
            </a:r>
            <a:r>
              <a:rPr lang="en-US" altLang="en-US">
                <a:solidFill>
                  <a:schemeClr val="bg1"/>
                </a:solidFill>
              </a:rPr>
              <a:t>.</a:t>
            </a:r>
          </a:p>
        </p:txBody>
      </p:sp>
      <p:sp>
        <p:nvSpPr>
          <p:cNvPr id="45063" name="Text Box 7"/>
          <p:cNvSpPr txBox="1">
            <a:spLocks noChangeArrowheads="1"/>
          </p:cNvSpPr>
          <p:nvPr/>
        </p:nvSpPr>
        <p:spPr bwMode="auto">
          <a:xfrm>
            <a:off x="3048000" y="4165600"/>
            <a:ext cx="60340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Symptomology:</a:t>
            </a:r>
          </a:p>
          <a:p>
            <a:r>
              <a:rPr lang="en-US" altLang="en-US" sz="2000" b="1">
                <a:solidFill>
                  <a:schemeClr val="bg1"/>
                </a:solidFill>
              </a:rPr>
              <a:t>   - discoloration appears in current year needles</a:t>
            </a:r>
          </a:p>
          <a:p>
            <a:r>
              <a:rPr lang="en-US" altLang="en-US" sz="2000" b="1">
                <a:solidFill>
                  <a:schemeClr val="bg1"/>
                </a:solidFill>
              </a:rPr>
              <a:t>   - needles droop, shrivel, and cast</a:t>
            </a:r>
          </a:p>
          <a:p>
            <a:r>
              <a:rPr lang="en-US" altLang="en-US" sz="2000" b="1">
                <a:solidFill>
                  <a:schemeClr val="bg1"/>
                </a:solidFill>
              </a:rPr>
              <a:t>   - dieback of shoot tips</a:t>
            </a:r>
          </a:p>
          <a:p>
            <a:r>
              <a:rPr lang="en-US" altLang="en-US" sz="2000" b="1">
                <a:solidFill>
                  <a:schemeClr val="bg1"/>
                </a:solidFill>
              </a:rPr>
              <a:t>   - black fruiting structures</a:t>
            </a:r>
            <a:r>
              <a:rPr lang="en-US" altLang="en-US" sz="200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29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111" name="Picture 7" descr="01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112" name="Text Box 8"/>
          <p:cNvSpPr txBox="1">
            <a:spLocks noChangeArrowheads="1"/>
          </p:cNvSpPr>
          <p:nvPr/>
        </p:nvSpPr>
        <p:spPr bwMode="auto">
          <a:xfrm>
            <a:off x="0" y="3657600"/>
            <a:ext cx="47085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Conidia are spread primarily by water</a:t>
            </a:r>
          </a:p>
          <a:p>
            <a:r>
              <a:rPr lang="en-US" altLang="en-US" sz="2000" b="1">
                <a:solidFill>
                  <a:schemeClr val="bg1"/>
                </a:solidFill>
              </a:rPr>
              <a:t> and germinates on needles. It soon </a:t>
            </a:r>
          </a:p>
          <a:p>
            <a:r>
              <a:rPr lang="en-US" altLang="en-US" sz="2000" b="1">
                <a:solidFill>
                  <a:schemeClr val="bg1"/>
                </a:solidFill>
              </a:rPr>
              <a:t>moves into shoots and stems where </a:t>
            </a:r>
          </a:p>
          <a:p>
            <a:r>
              <a:rPr lang="en-US" altLang="en-US" sz="2000" b="1">
                <a:solidFill>
                  <a:schemeClr val="bg1"/>
                </a:solidFill>
              </a:rPr>
              <a:t>cankers may form</a:t>
            </a:r>
            <a:r>
              <a:rPr lang="en-US" altLang="en-US" sz="2000" b="1"/>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junip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2001-49-2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09963" cy="4343400"/>
          </a:xfrm>
          <a:prstGeom prst="rect">
            <a:avLst/>
          </a:prstGeom>
          <a:noFill/>
          <a:extLst>
            <a:ext uri="{909E8E84-426E-40DD-AFC4-6F175D3DCCD1}">
              <a14:hiddenFill xmlns:a14="http://schemas.microsoft.com/office/drawing/2010/main">
                <a:solidFill>
                  <a:srgbClr val="FFFFFF"/>
                </a:solidFill>
              </a14:hiddenFill>
            </a:ext>
          </a:extLst>
        </p:spPr>
      </p:pic>
      <p:sp>
        <p:nvSpPr>
          <p:cNvPr id="48135" name="Text Box 7"/>
          <p:cNvSpPr txBox="1">
            <a:spLocks noChangeArrowheads="1"/>
          </p:cNvSpPr>
          <p:nvPr/>
        </p:nvSpPr>
        <p:spPr bwMode="auto">
          <a:xfrm>
            <a:off x="3505200" y="228600"/>
            <a:ext cx="57531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Pycnidia develop releasing conidia in tendrils.</a:t>
            </a:r>
          </a:p>
          <a:p>
            <a:r>
              <a:rPr lang="en-US" altLang="en-US" sz="2000" b="1">
                <a:solidFill>
                  <a:schemeClr val="bg1"/>
                </a:solidFill>
              </a:rPr>
              <a:t>The fungus can remain viable for at least 2 </a:t>
            </a:r>
          </a:p>
          <a:p>
            <a:r>
              <a:rPr lang="en-US" altLang="en-US" sz="2000" b="1">
                <a:solidFill>
                  <a:schemeClr val="bg1"/>
                </a:solidFill>
              </a:rPr>
              <a:t>years in dead tissue.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owdery mildew, Erysiphaceae: Microsphaera penicillata (Wallr.) Lév.">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3305" b="5556"/>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0" y="0"/>
            <a:ext cx="36893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chemeClr val="bg1"/>
                </a:solidFill>
              </a:rPr>
              <a:t>Powdery</a:t>
            </a:r>
            <a:r>
              <a:rPr lang="en-US" altLang="en-US" sz="2000" b="1">
                <a:solidFill>
                  <a:schemeClr val="bg1"/>
                </a:solidFill>
              </a:rPr>
              <a:t> </a:t>
            </a:r>
            <a:r>
              <a:rPr lang="en-US" altLang="en-US" sz="2400" b="1">
                <a:solidFill>
                  <a:schemeClr val="bg1"/>
                </a:solidFill>
              </a:rPr>
              <a:t>Mildew</a:t>
            </a:r>
            <a:r>
              <a:rPr lang="en-US" altLang="en-US" sz="2000" b="1">
                <a:solidFill>
                  <a:schemeClr val="bg1"/>
                </a:solidFill>
              </a:rPr>
              <a:t> – </a:t>
            </a:r>
          </a:p>
          <a:p>
            <a:r>
              <a:rPr lang="en-US" altLang="en-US" sz="2000" b="1">
                <a:solidFill>
                  <a:schemeClr val="bg1"/>
                </a:solidFill>
              </a:rPr>
              <a:t>Fungal disease of leaves of most broad-leaved trees and shrubs causing little lasting damage except possible dwarfing or distortion on heavily infected leaves.</a:t>
            </a:r>
          </a:p>
          <a:p>
            <a:endParaRPr lang="en-US" altLang="en-US" sz="2000" b="1">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30370041"/>
          <p:cNvPicPr>
            <a:picLocks noChangeAspect="1" noChangeArrowheads="1"/>
          </p:cNvPicPr>
          <p:nvPr/>
        </p:nvPicPr>
        <p:blipFill>
          <a:blip r:embed="rId3">
            <a:extLst>
              <a:ext uri="{28A0092B-C50C-407E-A947-70E740481C1C}">
                <a14:useLocalDpi xmlns:a14="http://schemas.microsoft.com/office/drawing/2010/main" val="0"/>
              </a:ext>
            </a:extLst>
          </a:blip>
          <a:srcRect r="847" b="593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86" name="Text Box 6"/>
          <p:cNvSpPr txBox="1">
            <a:spLocks noChangeArrowheads="1"/>
          </p:cNvSpPr>
          <p:nvPr/>
        </p:nvSpPr>
        <p:spPr bwMode="auto">
          <a:xfrm>
            <a:off x="0" y="381000"/>
            <a:ext cx="4737100" cy="2225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t>Control:</a:t>
            </a:r>
          </a:p>
          <a:p>
            <a:r>
              <a:rPr lang="en-US" altLang="en-US" sz="2000" b="1"/>
              <a:t>Fungicides can be effective if </a:t>
            </a:r>
          </a:p>
          <a:p>
            <a:r>
              <a:rPr lang="en-US" altLang="en-US" sz="2000" b="1"/>
              <a:t>applied according to label directions. </a:t>
            </a:r>
          </a:p>
          <a:p>
            <a:r>
              <a:rPr lang="en-US" altLang="en-US" sz="2000" b="1"/>
              <a:t>Pruning branches will limit inoculum </a:t>
            </a:r>
          </a:p>
          <a:p>
            <a:r>
              <a:rPr lang="en-US" altLang="en-US" sz="2000" b="1"/>
              <a:t>build-up.</a:t>
            </a:r>
          </a:p>
          <a:p>
            <a:endParaRPr lang="en-US" altLang="en-US" sz="2000" b="1"/>
          </a:p>
          <a:p>
            <a:endParaRPr lang="en-US" altLang="en-US" sz="2000" b="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5" name="Picture 7" descr="oak-bact_scrch_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6" name="Text Box 8"/>
          <p:cNvSpPr txBox="1">
            <a:spLocks noChangeArrowheads="1"/>
          </p:cNvSpPr>
          <p:nvPr/>
        </p:nvSpPr>
        <p:spPr bwMode="auto">
          <a:xfrm>
            <a:off x="1050925" y="5654675"/>
            <a:ext cx="3386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chemeClr val="bg1"/>
                </a:solidFill>
              </a:rPr>
              <a:t>Oak Leaf Scorch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4" name="Picture 14" descr="3046072"/>
          <p:cNvPicPr>
            <a:picLocks noChangeAspect="1" noChangeArrowheads="1"/>
          </p:cNvPicPr>
          <p:nvPr/>
        </p:nvPicPr>
        <p:blipFill>
          <a:blip r:embed="rId3">
            <a:extLst>
              <a:ext uri="{28A0092B-C50C-407E-A947-70E740481C1C}">
                <a14:useLocalDpi xmlns:a14="http://schemas.microsoft.com/office/drawing/2010/main" val="0"/>
              </a:ext>
            </a:extLst>
          </a:blip>
          <a:srcRect r="2542" b="593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15" name="Text Box 15"/>
          <p:cNvSpPr txBox="1">
            <a:spLocks noChangeArrowheads="1"/>
          </p:cNvSpPr>
          <p:nvPr/>
        </p:nvSpPr>
        <p:spPr bwMode="auto">
          <a:xfrm>
            <a:off x="228600" y="155575"/>
            <a:ext cx="52784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Causal agent : Xylella fastidiosa</a:t>
            </a:r>
          </a:p>
          <a:p>
            <a:endParaRPr lang="en-US" altLang="en-US" sz="2400" b="1">
              <a:solidFill>
                <a:schemeClr val="bg1"/>
              </a:solidFill>
            </a:endParaRPr>
          </a:p>
          <a:p>
            <a:endParaRPr lang="en-US" altLang="en-US" sz="2400" b="1">
              <a:solidFill>
                <a:schemeClr val="bg1"/>
              </a:solidFill>
            </a:endParaRPr>
          </a:p>
          <a:p>
            <a:r>
              <a:rPr lang="en-US" altLang="en-US" sz="2400" b="1">
                <a:solidFill>
                  <a:schemeClr val="bg1"/>
                </a:solidFill>
              </a:rPr>
              <a:t>Infection through xylem feeding</a:t>
            </a:r>
          </a:p>
          <a:p>
            <a:r>
              <a:rPr lang="en-US" altLang="en-US" sz="2400" b="1">
                <a:solidFill>
                  <a:schemeClr val="bg1"/>
                </a:solidFill>
              </a:rPr>
              <a:t>insects such as sharpshooters</a:t>
            </a:r>
          </a:p>
          <a:p>
            <a:r>
              <a:rPr lang="en-US" altLang="en-US" sz="2400" b="1">
                <a:solidFill>
                  <a:schemeClr val="bg1"/>
                </a:solidFill>
              </a:rPr>
              <a:t>and treehoppers. Adults can infect </a:t>
            </a:r>
          </a:p>
          <a:p>
            <a:r>
              <a:rPr lang="en-US" altLang="en-US" sz="2400" b="1">
                <a:solidFill>
                  <a:schemeClr val="bg1"/>
                </a:solidFill>
              </a:rPr>
              <a:t>Throughout their lives.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7" descr="4822045"/>
          <p:cNvPicPr>
            <a:picLocks noChangeAspect="1" noChangeArrowheads="1"/>
          </p:cNvPicPr>
          <p:nvPr/>
        </p:nvPicPr>
        <p:blipFill>
          <a:blip r:embed="rId3">
            <a:extLst>
              <a:ext uri="{28A0092B-C50C-407E-A947-70E740481C1C}">
                <a14:useLocalDpi xmlns:a14="http://schemas.microsoft.com/office/drawing/2010/main" val="0"/>
              </a:ext>
            </a:extLst>
          </a:blip>
          <a:srcRect b="5208"/>
          <a:stretch>
            <a:fillRect/>
          </a:stretch>
        </p:blipFill>
        <p:spPr bwMode="auto">
          <a:xfrm>
            <a:off x="4267200" y="0"/>
            <a:ext cx="487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81" name="Picture 9" descr="3046077"/>
          <p:cNvPicPr>
            <a:picLocks noChangeAspect="1" noChangeArrowheads="1"/>
          </p:cNvPicPr>
          <p:nvPr/>
        </p:nvPicPr>
        <p:blipFill>
          <a:blip r:embed="rId4">
            <a:extLst>
              <a:ext uri="{28A0092B-C50C-407E-A947-70E740481C1C}">
                <a14:useLocalDpi xmlns:a14="http://schemas.microsoft.com/office/drawing/2010/main" val="0"/>
              </a:ext>
            </a:extLst>
          </a:blip>
          <a:srcRect b="5208"/>
          <a:stretch>
            <a:fillRect/>
          </a:stretch>
        </p:blipFill>
        <p:spPr bwMode="auto">
          <a:xfrm>
            <a:off x="0" y="0"/>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82" name="Text Box 10"/>
          <p:cNvSpPr txBox="1">
            <a:spLocks noChangeArrowheads="1"/>
          </p:cNvSpPr>
          <p:nvPr/>
        </p:nvSpPr>
        <p:spPr bwMode="auto">
          <a:xfrm>
            <a:off x="457200" y="231775"/>
            <a:ext cx="62944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Symptomology:</a:t>
            </a:r>
          </a:p>
          <a:p>
            <a:r>
              <a:rPr lang="en-US" altLang="en-US" sz="2400" b="1">
                <a:solidFill>
                  <a:schemeClr val="bg1"/>
                </a:solidFill>
              </a:rPr>
              <a:t>Dieback and browning due to water stress</a:t>
            </a:r>
          </a:p>
          <a:p>
            <a:r>
              <a:rPr lang="en-US" altLang="en-US" sz="2400" b="1">
                <a:solidFill>
                  <a:schemeClr val="bg1"/>
                </a:solidFill>
              </a:rPr>
              <a:t>Scorching of leaf margins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4822046"/>
          <p:cNvPicPr>
            <a:picLocks noChangeAspect="1" noChangeArrowheads="1"/>
          </p:cNvPicPr>
          <p:nvPr/>
        </p:nvPicPr>
        <p:blipFill>
          <a:blip r:embed="rId3">
            <a:extLst>
              <a:ext uri="{28A0092B-C50C-407E-A947-70E740481C1C}">
                <a14:useLocalDpi xmlns:a14="http://schemas.microsoft.com/office/drawing/2010/main" val="0"/>
              </a:ext>
            </a:extLst>
          </a:blip>
          <a:srcRect r="2499"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302" name="Text Box 6"/>
          <p:cNvSpPr txBox="1">
            <a:spLocks noChangeArrowheads="1"/>
          </p:cNvSpPr>
          <p:nvPr/>
        </p:nvSpPr>
        <p:spPr bwMode="auto">
          <a:xfrm>
            <a:off x="5699125" y="569913"/>
            <a:ext cx="2670175" cy="1200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Control:</a:t>
            </a:r>
          </a:p>
          <a:p>
            <a:r>
              <a:rPr lang="en-US" altLang="en-US"/>
              <a:t>Maintain plant vigor</a:t>
            </a:r>
          </a:p>
          <a:p>
            <a:r>
              <a:rPr lang="en-US" altLang="en-US"/>
              <a:t>Prune infected branches</a:t>
            </a:r>
          </a:p>
          <a:p>
            <a:r>
              <a:rPr lang="en-US" altLang="en-US"/>
              <a:t>No chemicals available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4822048"/>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4937125" y="5983288"/>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rPr>
              <a:t>Final stages of decline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9" name="Picture 5" descr="4213001"/>
          <p:cNvPicPr>
            <a:picLocks noChangeAspect="1" noChangeArrowheads="1"/>
          </p:cNvPicPr>
          <p:nvPr/>
        </p:nvPicPr>
        <p:blipFill>
          <a:blip r:embed="rId3">
            <a:extLst>
              <a:ext uri="{28A0092B-C50C-407E-A947-70E740481C1C}">
                <a14:useLocalDpi xmlns:a14="http://schemas.microsoft.com/office/drawing/2010/main" val="0"/>
              </a:ext>
            </a:extLst>
          </a:blip>
          <a:srcRect r="1563" b="3125"/>
          <a:stretch>
            <a:fillRect/>
          </a:stretch>
        </p:blipFill>
        <p:spPr bwMode="auto">
          <a:xfrm>
            <a:off x="4343400" y="0"/>
            <a:ext cx="480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6071" name="Picture 7" descr="2250097"/>
          <p:cNvPicPr>
            <a:picLocks noChangeAspect="1" noChangeArrowheads="1"/>
          </p:cNvPicPr>
          <p:nvPr/>
        </p:nvPicPr>
        <p:blipFill>
          <a:blip r:embed="rId4">
            <a:extLst>
              <a:ext uri="{28A0092B-C50C-407E-A947-70E740481C1C}">
                <a14:useLocalDpi xmlns:a14="http://schemas.microsoft.com/office/drawing/2010/main" val="0"/>
              </a:ext>
            </a:extLst>
          </a:blip>
          <a:srcRect r="2083"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6072" name="Text Box 8"/>
          <p:cNvSpPr txBox="1">
            <a:spLocks noChangeArrowheads="1"/>
          </p:cNvSpPr>
          <p:nvPr/>
        </p:nvSpPr>
        <p:spPr bwMode="auto">
          <a:xfrm>
            <a:off x="0" y="5537200"/>
            <a:ext cx="43243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Needle Rust</a:t>
            </a:r>
          </a:p>
          <a:p>
            <a:r>
              <a:rPr lang="en-US" altLang="en-US" b="1">
                <a:solidFill>
                  <a:schemeClr val="bg1"/>
                </a:solidFill>
              </a:rPr>
              <a:t>Common on two to three needle pines</a:t>
            </a:r>
          </a:p>
          <a:p>
            <a:r>
              <a:rPr lang="en-US" altLang="en-US" b="1">
                <a:solidFill>
                  <a:schemeClr val="bg1"/>
                </a:solidFill>
              </a:rPr>
              <a:t>and white pines in N. Georgia</a:t>
            </a:r>
            <a:r>
              <a:rPr lang="en-US" altLang="en-US"/>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3" name="Picture 5" descr="1436144"/>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7094" name="Text Box 6"/>
          <p:cNvSpPr txBox="1">
            <a:spLocks noChangeArrowheads="1"/>
          </p:cNvSpPr>
          <p:nvPr/>
        </p:nvSpPr>
        <p:spPr bwMode="auto">
          <a:xfrm>
            <a:off x="228600" y="4038600"/>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1"/>
                </a:solidFill>
              </a:rPr>
              <a:t>Close up of rust spores</a:t>
            </a:r>
            <a:r>
              <a:rPr lang="en-US" altLang="en-US"/>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4213005"/>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3352800" y="533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59399" name="Text Box 7"/>
          <p:cNvSpPr txBox="1">
            <a:spLocks noChangeArrowheads="1"/>
          </p:cNvSpPr>
          <p:nvPr/>
        </p:nvSpPr>
        <p:spPr bwMode="auto">
          <a:xfrm>
            <a:off x="4343400" y="509588"/>
            <a:ext cx="4722813" cy="579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b="1">
                <a:effectLst>
                  <a:outerShdw blurRad="38100" dist="38100" dir="2700000" algn="tl">
                    <a:srgbClr val="000000"/>
                  </a:outerShdw>
                </a:effectLst>
              </a:rPr>
              <a:t>Branch and/or Trunk:</a:t>
            </a:r>
          </a:p>
        </p:txBody>
      </p:sp>
      <p:sp>
        <p:nvSpPr>
          <p:cNvPr id="59401" name="Text Box 9"/>
          <p:cNvSpPr txBox="1">
            <a:spLocks noChangeArrowheads="1"/>
          </p:cNvSpPr>
          <p:nvPr/>
        </p:nvSpPr>
        <p:spPr bwMode="auto">
          <a:xfrm>
            <a:off x="4876800" y="6019800"/>
            <a:ext cx="1676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t>Fire blight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1234045"/>
          <p:cNvPicPr>
            <a:picLocks noChangeAspect="1" noChangeArrowheads="1"/>
          </p:cNvPicPr>
          <p:nvPr/>
        </p:nvPicPr>
        <p:blipFill>
          <a:blip r:embed="rId3">
            <a:extLst>
              <a:ext uri="{28A0092B-C50C-407E-A947-70E740481C1C}">
                <a14:useLocalDpi xmlns:a14="http://schemas.microsoft.com/office/drawing/2010/main" val="0"/>
              </a:ext>
            </a:extLst>
          </a:blip>
          <a:srcRect r="-2083" b="6250"/>
          <a:stretch>
            <a:fillRect/>
          </a:stretch>
        </p:blipFill>
        <p:spPr bwMode="auto">
          <a:xfrm>
            <a:off x="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22" name="Text Box 6"/>
          <p:cNvSpPr txBox="1">
            <a:spLocks noChangeArrowheads="1"/>
          </p:cNvSpPr>
          <p:nvPr/>
        </p:nvSpPr>
        <p:spPr bwMode="auto">
          <a:xfrm>
            <a:off x="4784725" y="4267200"/>
            <a:ext cx="435927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Symptomology:</a:t>
            </a:r>
          </a:p>
          <a:p>
            <a:r>
              <a:rPr lang="en-US" altLang="en-US" sz="2000" b="1"/>
              <a:t>Sudden blighting, death of blooms</a:t>
            </a:r>
          </a:p>
          <a:p>
            <a:r>
              <a:rPr lang="en-US" altLang="en-US" sz="2000" b="1"/>
              <a:t>Bacterial ooze may be visible</a:t>
            </a:r>
          </a:p>
          <a:p>
            <a:r>
              <a:rPr lang="en-US" altLang="en-US" sz="2000" b="1"/>
              <a:t>Blighted leaves stay attached</a:t>
            </a:r>
          </a:p>
          <a:p>
            <a:r>
              <a:rPr lang="en-US" altLang="en-US" sz="2000" b="1"/>
              <a:t>Forms shepard’s crook</a:t>
            </a:r>
          </a:p>
          <a:p>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4822069"/>
          <p:cNvPicPr>
            <a:picLocks noChangeAspect="1" noChangeArrowheads="1"/>
          </p:cNvPicPr>
          <p:nvPr/>
        </p:nvPicPr>
        <p:blipFill>
          <a:blip r:embed="rId3">
            <a:extLst>
              <a:ext uri="{28A0092B-C50C-407E-A947-70E740481C1C}">
                <a14:useLocalDpi xmlns:a14="http://schemas.microsoft.com/office/drawing/2010/main" val="0"/>
              </a:ext>
            </a:extLst>
          </a:blip>
          <a:srcRect r="3334"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8" name="Text Box 6"/>
          <p:cNvSpPr txBox="1">
            <a:spLocks noChangeArrowheads="1"/>
          </p:cNvSpPr>
          <p:nvPr/>
        </p:nvSpPr>
        <p:spPr bwMode="auto">
          <a:xfrm>
            <a:off x="0" y="431800"/>
            <a:ext cx="72755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Primary causal agents – Species of </a:t>
            </a:r>
            <a:r>
              <a:rPr lang="en-US" altLang="en-US" sz="2000" b="1" i="1"/>
              <a:t>Phyllactinia, Erysiphe</a:t>
            </a:r>
          </a:p>
          <a:p>
            <a:r>
              <a:rPr lang="en-US" altLang="en-US" sz="2000" b="1" i="1"/>
              <a:t>Microsphaeria, Uncinula, Podosphaera, and Sphaerotheca</a:t>
            </a:r>
            <a:r>
              <a:rPr lang="en-US" altLang="en-US"/>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1029" descr="1436075"/>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1234046"/>
          <p:cNvPicPr>
            <a:picLocks noChangeAspect="1" noChangeArrowheads="1"/>
          </p:cNvPicPr>
          <p:nvPr/>
        </p:nvPicPr>
        <p:blipFill>
          <a:blip r:embed="rId3">
            <a:extLst>
              <a:ext uri="{28A0092B-C50C-407E-A947-70E740481C1C}">
                <a14:useLocalDpi xmlns:a14="http://schemas.microsoft.com/office/drawing/2010/main" val="0"/>
              </a:ext>
            </a:extLst>
          </a:blip>
          <a:srcRect r="1042" b="520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3827463" y="228600"/>
            <a:ext cx="53165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Causal agent: Erwinia amylovora</a:t>
            </a:r>
          </a:p>
          <a:p>
            <a:endParaRPr lang="en-US" altLang="en-US" sz="2000" b="1"/>
          </a:p>
          <a:p>
            <a:r>
              <a:rPr lang="en-US" altLang="en-US" sz="2000" b="1"/>
              <a:t>Favorable conditions:</a:t>
            </a:r>
          </a:p>
          <a:p>
            <a:r>
              <a:rPr lang="en-US" altLang="en-US" sz="2000" b="1"/>
              <a:t>Infection in Spring when there is abundant</a:t>
            </a:r>
          </a:p>
          <a:p>
            <a:r>
              <a:rPr lang="en-US" altLang="en-US" sz="2000" b="1"/>
              <a:t>moisture and temperatures 65-86 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5" name="Picture 7" descr="300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01675"/>
            <a:ext cx="5791200" cy="531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Picture 8" descr="Photo"/>
          <p:cNvPicPr>
            <a:picLocks noChangeAspect="1" noChangeArrowheads="1"/>
          </p:cNvPicPr>
          <p:nvPr/>
        </p:nvPicPr>
        <p:blipFill>
          <a:blip r:embed="rId3">
            <a:extLst>
              <a:ext uri="{28A0092B-C50C-407E-A947-70E740481C1C}">
                <a14:useLocalDpi xmlns:a14="http://schemas.microsoft.com/office/drawing/2010/main" val="0"/>
              </a:ext>
            </a:extLst>
          </a:blip>
          <a:srcRect b="869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7593" name="Rectangle 9"/>
          <p:cNvSpPr>
            <a:spLocks noChangeArrowheads="1"/>
          </p:cNvSpPr>
          <p:nvPr/>
        </p:nvSpPr>
        <p:spPr bwMode="auto">
          <a:xfrm>
            <a:off x="304800" y="533400"/>
            <a:ext cx="3276600" cy="20240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t>Control:</a:t>
            </a:r>
          </a:p>
          <a:p>
            <a:r>
              <a:rPr lang="en-US" altLang="en-US" b="1"/>
              <a:t> Plant tolerant varieties</a:t>
            </a:r>
          </a:p>
          <a:p>
            <a:r>
              <a:rPr lang="en-US" altLang="en-US" b="1"/>
              <a:t> Prune infected branches</a:t>
            </a:r>
          </a:p>
          <a:p>
            <a:r>
              <a:rPr lang="en-US" altLang="en-US" b="1"/>
              <a:t> Disinfect pruning tools</a:t>
            </a:r>
          </a:p>
          <a:p>
            <a:r>
              <a:rPr lang="en-US" altLang="en-US"/>
              <a:t> </a:t>
            </a:r>
            <a:r>
              <a:rPr lang="en-US" altLang="en-US" b="1"/>
              <a:t>Maintain plant vigor</a:t>
            </a:r>
          </a:p>
          <a:p>
            <a:r>
              <a:rPr lang="en-US" altLang="en-US" b="1"/>
              <a:t> Control insect vectors</a:t>
            </a:r>
          </a:p>
          <a:p>
            <a:endParaRPr lang="en-US" altLang="en-US"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descr="1236062"/>
          <p:cNvPicPr>
            <a:picLocks noChangeAspect="1" noChangeArrowheads="1"/>
          </p:cNvPicPr>
          <p:nvPr/>
        </p:nvPicPr>
        <p:blipFill>
          <a:blip r:embed="rId3">
            <a:extLst>
              <a:ext uri="{28A0092B-C50C-407E-A947-70E740481C1C}">
                <a14:useLocalDpi xmlns:a14="http://schemas.microsoft.com/office/drawing/2010/main" val="0"/>
              </a:ext>
            </a:extLst>
          </a:blip>
          <a:srcRect r="1042" b="312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10" name="Text Box 6"/>
          <p:cNvSpPr txBox="1">
            <a:spLocks noChangeArrowheads="1"/>
          </p:cNvSpPr>
          <p:nvPr/>
        </p:nvSpPr>
        <p:spPr bwMode="auto">
          <a:xfrm>
            <a:off x="3641725" y="5602288"/>
            <a:ext cx="225901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Fusiform </a:t>
            </a:r>
            <a:r>
              <a:rPr lang="en-US" altLang="en-US" sz="2400" b="1">
                <a:effectLst>
                  <a:outerShdw blurRad="38100" dist="38100" dir="2700000" algn="tl">
                    <a:srgbClr val="000000"/>
                  </a:outerShdw>
                </a:effectLst>
              </a:rPr>
              <a:t>Rust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0355027"/>
          <p:cNvPicPr>
            <a:picLocks noChangeAspect="1" noChangeArrowheads="1"/>
          </p:cNvPicPr>
          <p:nvPr/>
        </p:nvPicPr>
        <p:blipFill>
          <a:blip r:embed="rId3">
            <a:extLst>
              <a:ext uri="{28A0092B-C50C-407E-A947-70E740481C1C}">
                <a14:useLocalDpi xmlns:a14="http://schemas.microsoft.com/office/drawing/2010/main" val="0"/>
              </a:ext>
            </a:extLst>
          </a:blip>
          <a:srcRect b="5208"/>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8615" name="Picture 7" descr="0355057"/>
          <p:cNvPicPr>
            <a:picLocks noChangeAspect="1" noChangeArrowheads="1"/>
          </p:cNvPicPr>
          <p:nvPr/>
        </p:nvPicPr>
        <p:blipFill>
          <a:blip r:embed="rId4">
            <a:extLst>
              <a:ext uri="{28A0092B-C50C-407E-A947-70E740481C1C}">
                <a14:useLocalDpi xmlns:a14="http://schemas.microsoft.com/office/drawing/2010/main" val="0"/>
              </a:ext>
            </a:extLst>
          </a:blip>
          <a:srcRect r="2263" b="4224"/>
          <a:stretch>
            <a:fillRect/>
          </a:stretch>
        </p:blipFill>
        <p:spPr bwMode="auto">
          <a:xfrm>
            <a:off x="4619625" y="0"/>
            <a:ext cx="4524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6" name="Text Box 8"/>
          <p:cNvSpPr txBox="1">
            <a:spLocks noChangeArrowheads="1"/>
          </p:cNvSpPr>
          <p:nvPr/>
        </p:nvSpPr>
        <p:spPr bwMode="auto">
          <a:xfrm>
            <a:off x="5622925" y="6208713"/>
            <a:ext cx="6889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Telia</a:t>
            </a:r>
          </a:p>
        </p:txBody>
      </p:sp>
      <p:sp>
        <p:nvSpPr>
          <p:cNvPr id="68617" name="Text Box 9"/>
          <p:cNvSpPr txBox="1">
            <a:spLocks noChangeArrowheads="1"/>
          </p:cNvSpPr>
          <p:nvPr/>
        </p:nvSpPr>
        <p:spPr bwMode="auto">
          <a:xfrm>
            <a:off x="381000" y="6019800"/>
            <a:ext cx="7651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Aecia</a:t>
            </a:r>
          </a:p>
        </p:txBody>
      </p:sp>
      <p:sp>
        <p:nvSpPr>
          <p:cNvPr id="68618" name="Text Box 10"/>
          <p:cNvSpPr txBox="1">
            <a:spLocks noChangeArrowheads="1"/>
          </p:cNvSpPr>
          <p:nvPr/>
        </p:nvSpPr>
        <p:spPr bwMode="auto">
          <a:xfrm>
            <a:off x="2209800" y="431800"/>
            <a:ext cx="4194175" cy="6810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u="sng"/>
              <a:t>Fusiform Rust</a:t>
            </a:r>
            <a:r>
              <a:rPr lang="en-US" altLang="en-US" sz="2000" b="1"/>
              <a:t> </a:t>
            </a:r>
          </a:p>
          <a:p>
            <a:r>
              <a:rPr lang="en-US" altLang="en-US" b="1"/>
              <a:t>Causal Agent: Cronartium quercuum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3" name="Picture 1031" descr="0364005"/>
          <p:cNvPicPr>
            <a:picLocks noChangeAspect="1" noChangeArrowheads="1"/>
          </p:cNvPicPr>
          <p:nvPr/>
        </p:nvPicPr>
        <p:blipFill>
          <a:blip r:embed="rId3">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784" name="Text Box 1032"/>
          <p:cNvSpPr txBox="1">
            <a:spLocks noChangeArrowheads="1"/>
          </p:cNvSpPr>
          <p:nvPr/>
        </p:nvSpPr>
        <p:spPr bwMode="auto">
          <a:xfrm>
            <a:off x="2041525" y="5980113"/>
            <a:ext cx="14382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Telia on oak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descr="0355065"/>
          <p:cNvPicPr>
            <a:picLocks noChangeAspect="1" noChangeArrowheads="1"/>
          </p:cNvPicPr>
          <p:nvPr/>
        </p:nvPicPr>
        <p:blipFill>
          <a:blip r:embed="rId3">
            <a:extLst>
              <a:ext uri="{28A0092B-C50C-407E-A947-70E740481C1C}">
                <a14:useLocalDpi xmlns:a14="http://schemas.microsoft.com/office/drawing/2010/main" val="0"/>
              </a:ext>
            </a:extLst>
          </a:blip>
          <a:srcRect r="4311" b="560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2" name="Text Box 6"/>
          <p:cNvSpPr txBox="1">
            <a:spLocks noChangeArrowheads="1"/>
          </p:cNvSpPr>
          <p:nvPr/>
        </p:nvSpPr>
        <p:spPr bwMode="auto">
          <a:xfrm>
            <a:off x="898525" y="5980113"/>
            <a:ext cx="17430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Uredinia &amp; telia</a:t>
            </a:r>
          </a:p>
        </p:txBody>
      </p:sp>
      <p:sp>
        <p:nvSpPr>
          <p:cNvPr id="70663" name="Text Box 7"/>
          <p:cNvSpPr txBox="1">
            <a:spLocks noChangeArrowheads="1"/>
          </p:cNvSpPr>
          <p:nvPr/>
        </p:nvSpPr>
        <p:spPr bwMode="auto">
          <a:xfrm>
            <a:off x="4556125" y="496888"/>
            <a:ext cx="266700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Alternate hosts:</a:t>
            </a:r>
          </a:p>
          <a:p>
            <a:r>
              <a:rPr lang="en-US" altLang="en-US" sz="2400"/>
              <a:t>Red &amp; Black Oaks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1" name="Picture 9" descr="3036001"/>
          <p:cNvPicPr>
            <a:picLocks noChangeAspect="1" noChangeArrowheads="1"/>
          </p:cNvPicPr>
          <p:nvPr/>
        </p:nvPicPr>
        <p:blipFill>
          <a:blip r:embed="rId3">
            <a:extLst>
              <a:ext uri="{28A0092B-C50C-407E-A947-70E740481C1C}">
                <a14:useLocalDpi xmlns:a14="http://schemas.microsoft.com/office/drawing/2010/main" val="0"/>
              </a:ext>
            </a:extLst>
          </a:blip>
          <a:srcRect r="3334" b="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4758" name="Text Box 6"/>
          <p:cNvSpPr txBox="1">
            <a:spLocks noChangeArrowheads="1"/>
          </p:cNvSpPr>
          <p:nvPr/>
        </p:nvSpPr>
        <p:spPr bwMode="auto">
          <a:xfrm>
            <a:off x="838200" y="1066800"/>
            <a:ext cx="7051675"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Needles and stems are infected in spring by basidiospores released</a:t>
            </a:r>
          </a:p>
          <a:p>
            <a:r>
              <a:rPr lang="en-US" altLang="en-US"/>
              <a:t>from telia on oaks.</a:t>
            </a:r>
          </a:p>
        </p:txBody>
      </p:sp>
      <p:sp>
        <p:nvSpPr>
          <p:cNvPr id="74759" name="Text Box 7"/>
          <p:cNvSpPr txBox="1">
            <a:spLocks noChangeArrowheads="1"/>
          </p:cNvSpPr>
          <p:nvPr/>
        </p:nvSpPr>
        <p:spPr bwMode="auto">
          <a:xfrm>
            <a:off x="4419600" y="6096000"/>
            <a:ext cx="31273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Galls form 4 – 6 months later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0355063"/>
          <p:cNvPicPr>
            <a:picLocks noChangeAspect="1" noChangeArrowheads="1"/>
          </p:cNvPicPr>
          <p:nvPr/>
        </p:nvPicPr>
        <p:blipFill>
          <a:blip r:embed="rId3">
            <a:extLst>
              <a:ext uri="{28A0092B-C50C-407E-A947-70E740481C1C}">
                <a14:useLocalDpi xmlns:a14="http://schemas.microsoft.com/office/drawing/2010/main" val="0"/>
              </a:ext>
            </a:extLst>
          </a:blip>
          <a:srcRect r="3125" b="3125"/>
          <a:stretch>
            <a:fillRect/>
          </a:stretch>
        </p:blipFill>
        <p:spPr bwMode="auto">
          <a:xfrm>
            <a:off x="0" y="0"/>
            <a:ext cx="472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descr="0355066"/>
          <p:cNvPicPr>
            <a:picLocks noChangeAspect="1" noChangeArrowheads="1"/>
          </p:cNvPicPr>
          <p:nvPr/>
        </p:nvPicPr>
        <p:blipFill>
          <a:blip r:embed="rId4">
            <a:extLst>
              <a:ext uri="{28A0092B-C50C-407E-A947-70E740481C1C}">
                <a14:useLocalDpi xmlns:a14="http://schemas.microsoft.com/office/drawing/2010/main" val="0"/>
              </a:ext>
            </a:extLst>
          </a:blip>
          <a:srcRect r="4688" b="6250"/>
          <a:stretch>
            <a:fillRect/>
          </a:stretch>
        </p:blipFill>
        <p:spPr bwMode="auto">
          <a:xfrm>
            <a:off x="44958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9640" name="Text Box 8"/>
          <p:cNvSpPr txBox="1">
            <a:spLocks noChangeArrowheads="1"/>
          </p:cNvSpPr>
          <p:nvPr/>
        </p:nvSpPr>
        <p:spPr bwMode="auto">
          <a:xfrm>
            <a:off x="5775325" y="5827713"/>
            <a:ext cx="10572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Pycnidia</a:t>
            </a:r>
          </a:p>
        </p:txBody>
      </p:sp>
      <p:sp>
        <p:nvSpPr>
          <p:cNvPr id="69641" name="Text Box 9"/>
          <p:cNvSpPr txBox="1">
            <a:spLocks noChangeArrowheads="1"/>
          </p:cNvSpPr>
          <p:nvPr/>
        </p:nvSpPr>
        <p:spPr bwMode="auto">
          <a:xfrm>
            <a:off x="746125" y="1154113"/>
            <a:ext cx="4832350"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Most severe on loblolly and slash pine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Brasiliomyces%20on%20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669925" y="417513"/>
            <a:ext cx="49974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Symptomology:</a:t>
            </a:r>
          </a:p>
          <a:p>
            <a:r>
              <a:rPr lang="en-US" altLang="en-US">
                <a:solidFill>
                  <a:schemeClr val="bg1"/>
                </a:solidFill>
              </a:rPr>
              <a:t>	Mid to late summer</a:t>
            </a:r>
          </a:p>
          <a:p>
            <a:r>
              <a:rPr lang="en-US" altLang="en-US">
                <a:solidFill>
                  <a:schemeClr val="bg1"/>
                </a:solidFill>
              </a:rPr>
              <a:t>	Appear dusted with powder</a:t>
            </a:r>
          </a:p>
          <a:p>
            <a:r>
              <a:rPr lang="en-US" altLang="en-US">
                <a:solidFill>
                  <a:schemeClr val="bg1"/>
                </a:solidFill>
              </a:rPr>
              <a:t>	Some chlorosis</a:t>
            </a:r>
          </a:p>
          <a:p>
            <a:r>
              <a:rPr lang="en-US" altLang="en-US">
                <a:solidFill>
                  <a:schemeClr val="bg1"/>
                </a:solidFill>
              </a:rPr>
              <a:t>	In fall, black cleistothecia may be seen</a:t>
            </a:r>
          </a:p>
          <a:p>
            <a:r>
              <a:rPr lang="en-US" altLang="en-US">
                <a:solidFill>
                  <a:schemeClr val="bg1"/>
                </a:solidFill>
              </a:rPr>
              <a:t>	Occasionally, discoloration, dwarfing</a:t>
            </a:r>
          </a:p>
          <a:p>
            <a:r>
              <a:rPr lang="en-US" altLang="en-US">
                <a:solidFill>
                  <a:schemeClr val="bg1"/>
                </a:solidFill>
              </a:rPr>
              <a:t>		and distortion</a:t>
            </a:r>
          </a:p>
        </p:txBody>
      </p:sp>
      <p:pic>
        <p:nvPicPr>
          <p:cNvPr id="6152" name="Picture 8" descr="4822070"/>
          <p:cNvPicPr>
            <a:picLocks noChangeAspect="1" noChangeArrowheads="1"/>
          </p:cNvPicPr>
          <p:nvPr/>
        </p:nvPicPr>
        <p:blipFill>
          <a:blip r:embed="rId4">
            <a:extLst>
              <a:ext uri="{28A0092B-C50C-407E-A947-70E740481C1C}">
                <a14:useLocalDpi xmlns:a14="http://schemas.microsoft.com/office/drawing/2010/main" val="0"/>
              </a:ext>
            </a:extLst>
          </a:blip>
          <a:srcRect r="2499"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55" name="Text Box 11"/>
          <p:cNvSpPr txBox="1">
            <a:spLocks noChangeArrowheads="1"/>
          </p:cNvSpPr>
          <p:nvPr/>
        </p:nvSpPr>
        <p:spPr bwMode="auto">
          <a:xfrm>
            <a:off x="3395663" y="4191000"/>
            <a:ext cx="57483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Symptomology:</a:t>
            </a:r>
          </a:p>
          <a:p>
            <a:r>
              <a:rPr lang="en-US" altLang="en-US" sz="2000" b="1">
                <a:solidFill>
                  <a:schemeClr val="bg1"/>
                </a:solidFill>
              </a:rPr>
              <a:t>	Mid to late summer</a:t>
            </a:r>
          </a:p>
          <a:p>
            <a:r>
              <a:rPr lang="en-US" altLang="en-US" sz="2000" b="1">
                <a:solidFill>
                  <a:schemeClr val="bg1"/>
                </a:solidFill>
              </a:rPr>
              <a:t>	Appear dusted with powder</a:t>
            </a:r>
          </a:p>
          <a:p>
            <a:r>
              <a:rPr lang="en-US" altLang="en-US" sz="2000" b="1">
                <a:solidFill>
                  <a:schemeClr val="bg1"/>
                </a:solidFill>
              </a:rPr>
              <a:t>	Some chlorosis</a:t>
            </a:r>
          </a:p>
          <a:p>
            <a:r>
              <a:rPr lang="en-US" altLang="en-US" sz="2000" b="1">
                <a:solidFill>
                  <a:schemeClr val="bg1"/>
                </a:solidFill>
              </a:rPr>
              <a:t>	In fall, black cleistothecia may be seen</a:t>
            </a:r>
          </a:p>
          <a:p>
            <a:r>
              <a:rPr lang="en-US" altLang="en-US" sz="2000" b="1">
                <a:solidFill>
                  <a:schemeClr val="bg1"/>
                </a:solidFill>
              </a:rPr>
              <a:t>	Occasionally, discoloration, dwarfing</a:t>
            </a:r>
          </a:p>
          <a:p>
            <a:r>
              <a:rPr lang="en-US" altLang="en-US" sz="2000" b="1">
                <a:solidFill>
                  <a:schemeClr val="bg1"/>
                </a:solidFill>
              </a:rPr>
              <a:t>		and distortion</a:t>
            </a:r>
            <a:endParaRPr lang="en-US" altLang="en-US" sz="2000" b="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1236061"/>
          <p:cNvPicPr>
            <a:picLocks noChangeAspect="1" noChangeArrowheads="1"/>
          </p:cNvPicPr>
          <p:nvPr/>
        </p:nvPicPr>
        <p:blipFill>
          <a:blip r:embed="rId3">
            <a:extLst>
              <a:ext uri="{28A0092B-C50C-407E-A947-70E740481C1C}">
                <a14:useLocalDpi xmlns:a14="http://schemas.microsoft.com/office/drawing/2010/main" val="0"/>
              </a:ext>
            </a:extLst>
          </a:blip>
          <a:srcRect r="1042" b="312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687" name="Text Box 7"/>
          <p:cNvSpPr txBox="1">
            <a:spLocks noChangeArrowheads="1"/>
          </p:cNvSpPr>
          <p:nvPr/>
        </p:nvSpPr>
        <p:spPr bwMode="auto">
          <a:xfrm>
            <a:off x="1736725" y="5065713"/>
            <a:ext cx="5502275" cy="9255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Rust over winters in the pine.</a:t>
            </a:r>
          </a:p>
          <a:p>
            <a:r>
              <a:rPr lang="en-US" altLang="en-US"/>
              <a:t>One year later, spermagonia form in Oct-Dec.</a:t>
            </a:r>
          </a:p>
          <a:p>
            <a:r>
              <a:rPr lang="en-US" altLang="en-US"/>
              <a:t>Yellow aecia break through the bark and infect oaks.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descr="1436134"/>
          <p:cNvPicPr>
            <a:picLocks noChangeAspect="1" noChangeArrowheads="1"/>
          </p:cNvPicPr>
          <p:nvPr/>
        </p:nvPicPr>
        <p:blipFill>
          <a:blip r:embed="rId3">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735" name="Text Box 7"/>
          <p:cNvSpPr txBox="1">
            <a:spLocks noChangeArrowheads="1"/>
          </p:cNvSpPr>
          <p:nvPr/>
        </p:nvSpPr>
        <p:spPr bwMode="auto">
          <a:xfrm>
            <a:off x="2667000" y="5181600"/>
            <a:ext cx="4486275" cy="1200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Favorable conditions:</a:t>
            </a:r>
          </a:p>
          <a:p>
            <a:r>
              <a:rPr lang="en-US" altLang="en-US"/>
              <a:t>59- 80 F</a:t>
            </a:r>
          </a:p>
          <a:p>
            <a:r>
              <a:rPr lang="en-US" altLang="en-US"/>
              <a:t>Wet and humid</a:t>
            </a:r>
          </a:p>
          <a:p>
            <a:r>
              <a:rPr lang="en-US" altLang="en-US"/>
              <a:t>18 hours of moisture sufficient for infection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22288"/>
            <a:ext cx="5867400" cy="5738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1325065"/>
          <p:cNvPicPr>
            <a:picLocks noChangeAspect="1" noChangeArrowheads="1"/>
          </p:cNvPicPr>
          <p:nvPr/>
        </p:nvPicPr>
        <p:blipFill>
          <a:blip r:embed="rId3">
            <a:extLst>
              <a:ext uri="{28A0092B-C50C-407E-A947-70E740481C1C}">
                <a14:useLocalDpi xmlns:a14="http://schemas.microsoft.com/office/drawing/2010/main" val="0"/>
              </a:ext>
            </a:extLst>
          </a:blip>
          <a:srcRect b="555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4019" name="Text Box 3"/>
          <p:cNvSpPr txBox="1">
            <a:spLocks noChangeArrowheads="1"/>
          </p:cNvSpPr>
          <p:nvPr/>
        </p:nvSpPr>
        <p:spPr bwMode="auto">
          <a:xfrm>
            <a:off x="457200" y="5791200"/>
            <a:ext cx="806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rPr>
              <a:t>Witches’ Broom caused by powdery mildew on Witchhazel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1325069"/>
          <p:cNvPicPr>
            <a:picLocks noChangeAspect="1" noChangeArrowheads="1"/>
          </p:cNvPicPr>
          <p:nvPr/>
        </p:nvPicPr>
        <p:blipFill>
          <a:blip r:embed="rId3">
            <a:extLst>
              <a:ext uri="{28A0092B-C50C-407E-A947-70E740481C1C}">
                <a14:useLocalDpi xmlns:a14="http://schemas.microsoft.com/office/drawing/2010/main" val="0"/>
              </a:ext>
            </a:extLst>
          </a:blip>
          <a:srcRect b="50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43" name="Text Box 3"/>
          <p:cNvSpPr txBox="1">
            <a:spLocks noChangeArrowheads="1"/>
          </p:cNvSpPr>
          <p:nvPr/>
        </p:nvSpPr>
        <p:spPr bwMode="auto">
          <a:xfrm>
            <a:off x="5410200" y="5105400"/>
            <a:ext cx="3438525" cy="1016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Witches’ Broom caused by</a:t>
            </a:r>
          </a:p>
          <a:p>
            <a:r>
              <a:rPr lang="en-US" altLang="en-US" sz="2000" b="1"/>
              <a:t> mites and powdery</a:t>
            </a:r>
          </a:p>
          <a:p>
            <a:r>
              <a:rPr lang="en-US" altLang="en-US" sz="2000" b="1"/>
              <a:t>mildew on Hackberry tree.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Seiridium canker on arborvit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3784600"/>
          </a:xfrm>
          <a:prstGeom prst="rect">
            <a:avLst/>
          </a:prstGeom>
          <a:noFill/>
          <a:extLst>
            <a:ext uri="{909E8E84-426E-40DD-AFC4-6F175D3DCCD1}">
              <a14:hiddenFill xmlns:a14="http://schemas.microsoft.com/office/drawing/2010/main">
                <a:solidFill>
                  <a:srgbClr val="FFFFFF"/>
                </a:solidFill>
              </a14:hiddenFill>
            </a:ext>
          </a:extLst>
        </p:spPr>
      </p:pic>
      <p:pic>
        <p:nvPicPr>
          <p:cNvPr id="224259" name="Picture 3" descr="Seiridium canker on arborvit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124200"/>
            <a:ext cx="5638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24260" name="Picture 4" descr="seiridoo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3505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24261" name="Picture 5" descr="seird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0"/>
            <a:ext cx="3429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24262" name="Text Box 6"/>
          <p:cNvSpPr txBox="1">
            <a:spLocks noChangeArrowheads="1"/>
          </p:cNvSpPr>
          <p:nvPr/>
        </p:nvSpPr>
        <p:spPr bwMode="auto">
          <a:xfrm>
            <a:off x="0" y="2819400"/>
            <a:ext cx="91440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t>Cankers and Galls on trunks/branches - Seiridium Canker</a:t>
            </a:r>
          </a:p>
        </p:txBody>
      </p:sp>
      <p:sp>
        <p:nvSpPr>
          <p:cNvPr id="224263" name="Text Box 7"/>
          <p:cNvSpPr txBox="1">
            <a:spLocks noChangeArrowheads="1"/>
          </p:cNvSpPr>
          <p:nvPr/>
        </p:nvSpPr>
        <p:spPr bwMode="auto">
          <a:xfrm>
            <a:off x="4403725" y="5675313"/>
            <a:ext cx="4321175"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Distinct, sunken lesions which lead to</a:t>
            </a:r>
          </a:p>
          <a:p>
            <a:r>
              <a:rPr lang="en-US" altLang="en-US" b="1"/>
              <a:t>dieback and death</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sei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6307" name="Text Box 3"/>
          <p:cNvSpPr txBox="1">
            <a:spLocks noChangeArrowheads="1"/>
          </p:cNvSpPr>
          <p:nvPr/>
        </p:nvSpPr>
        <p:spPr bwMode="auto">
          <a:xfrm>
            <a:off x="746125" y="341313"/>
            <a:ext cx="60864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Flattened cankers are associated with bleeding and resin.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026" descr="seir"/>
          <p:cNvPicPr>
            <a:picLocks noChangeAspect="1" noChangeArrowheads="1"/>
          </p:cNvPicPr>
          <p:nvPr/>
        </p:nvPicPr>
        <p:blipFill>
          <a:blip r:embed="rId3">
            <a:extLst>
              <a:ext uri="{28A0092B-C50C-407E-A947-70E740481C1C}">
                <a14:useLocalDpi xmlns:a14="http://schemas.microsoft.com/office/drawing/2010/main" val="0"/>
              </a:ext>
            </a:extLst>
          </a:blip>
          <a:srcRect b="2666"/>
          <a:stretch>
            <a:fillRect/>
          </a:stretch>
        </p:blipFill>
        <p:spPr bwMode="auto">
          <a:xfrm>
            <a:off x="0" y="0"/>
            <a:ext cx="5348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28355" name="Text Box 1027"/>
          <p:cNvSpPr txBox="1">
            <a:spLocks noChangeArrowheads="1"/>
          </p:cNvSpPr>
          <p:nvPr/>
        </p:nvSpPr>
        <p:spPr bwMode="auto">
          <a:xfrm>
            <a:off x="6003925" y="493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228356" name="Text Box 1028"/>
          <p:cNvSpPr txBox="1">
            <a:spLocks noChangeArrowheads="1"/>
          </p:cNvSpPr>
          <p:nvPr/>
        </p:nvSpPr>
        <p:spPr bwMode="auto">
          <a:xfrm>
            <a:off x="5546725" y="417513"/>
            <a:ext cx="3562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Spores are dispersed throughout</a:t>
            </a:r>
          </a:p>
          <a:p>
            <a:r>
              <a:rPr lang="en-US" altLang="en-US"/>
              <a:t>the summer, but infection periods</a:t>
            </a:r>
          </a:p>
          <a:p>
            <a:r>
              <a:rPr lang="en-US" altLang="en-US"/>
              <a:t>are unknown</a:t>
            </a:r>
          </a:p>
        </p:txBody>
      </p:sp>
      <p:sp>
        <p:nvSpPr>
          <p:cNvPr id="228357" name="Text Box 1029"/>
          <p:cNvSpPr txBox="1">
            <a:spLocks noChangeArrowheads="1"/>
          </p:cNvSpPr>
          <p:nvPr/>
        </p:nvSpPr>
        <p:spPr bwMode="auto">
          <a:xfrm>
            <a:off x="5638800" y="2209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228358" name="Text Box 1030"/>
          <p:cNvSpPr txBox="1">
            <a:spLocks noChangeArrowheads="1"/>
          </p:cNvSpPr>
          <p:nvPr/>
        </p:nvSpPr>
        <p:spPr bwMode="auto">
          <a:xfrm>
            <a:off x="5638800" y="4038600"/>
            <a:ext cx="20637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Hosts include :</a:t>
            </a:r>
          </a:p>
          <a:p>
            <a:r>
              <a:rPr lang="en-US" altLang="en-US"/>
              <a:t>Oriental arborvitae</a:t>
            </a:r>
          </a:p>
          <a:p>
            <a:r>
              <a:rPr lang="en-US" altLang="en-US"/>
              <a:t>Baldcypress</a:t>
            </a:r>
          </a:p>
          <a:p>
            <a:r>
              <a:rPr lang="en-US" altLang="en-US"/>
              <a:t>Arizona cypress</a:t>
            </a:r>
          </a:p>
          <a:p>
            <a:r>
              <a:rPr lang="en-US" altLang="en-US"/>
              <a:t>Italian cypress</a:t>
            </a:r>
          </a:p>
          <a:p>
            <a:r>
              <a:rPr lang="en-US" altLang="en-US"/>
              <a:t>Leyland cypress</a:t>
            </a:r>
          </a:p>
          <a:p>
            <a:r>
              <a:rPr lang="en-US" altLang="en-US"/>
              <a:t>Junipers</a:t>
            </a:r>
          </a:p>
        </p:txBody>
      </p:sp>
      <p:sp>
        <p:nvSpPr>
          <p:cNvPr id="228359" name="Text Box 1031"/>
          <p:cNvSpPr txBox="1">
            <a:spLocks noChangeArrowheads="1"/>
          </p:cNvSpPr>
          <p:nvPr/>
        </p:nvSpPr>
        <p:spPr bwMode="auto">
          <a:xfrm>
            <a:off x="5638800" y="1828800"/>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Dieback is from the inside out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e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953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0403" name="Text Box 3"/>
          <p:cNvSpPr txBox="1">
            <a:spLocks noChangeArrowheads="1"/>
          </p:cNvSpPr>
          <p:nvPr/>
        </p:nvSpPr>
        <p:spPr bwMode="auto">
          <a:xfrm>
            <a:off x="593725" y="569913"/>
            <a:ext cx="3067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Control:</a:t>
            </a:r>
          </a:p>
          <a:p>
            <a:endParaRPr lang="en-US" altLang="en-US"/>
          </a:p>
          <a:p>
            <a:r>
              <a:rPr lang="en-US" altLang="en-US"/>
              <a:t>Remove cankers in winter</a:t>
            </a:r>
          </a:p>
          <a:p>
            <a:r>
              <a:rPr lang="en-US" altLang="en-US"/>
              <a:t>Do not prune in May or June</a:t>
            </a:r>
          </a:p>
          <a:p>
            <a:r>
              <a:rPr lang="en-US" altLang="en-US"/>
              <a:t>Increase plant health</a:t>
            </a:r>
          </a:p>
          <a:p>
            <a:r>
              <a:rPr lang="en-US" altLang="en-US"/>
              <a:t>No chemicals available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1" name="Picture 5" descr="4823038"/>
          <p:cNvPicPr>
            <a:picLocks noChangeAspect="1" noChangeArrowheads="1"/>
          </p:cNvPicPr>
          <p:nvPr/>
        </p:nvPicPr>
        <p:blipFill>
          <a:blip r:embed="rId3">
            <a:extLst>
              <a:ext uri="{28A0092B-C50C-407E-A947-70E740481C1C}">
                <a14:useLocalDpi xmlns:a14="http://schemas.microsoft.com/office/drawing/2010/main" val="0"/>
              </a:ext>
            </a:extLst>
          </a:blip>
          <a:srcRect r="2083" b="781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4502" name="Text Box 6"/>
          <p:cNvSpPr txBox="1">
            <a:spLocks noChangeArrowheads="1"/>
          </p:cNvSpPr>
          <p:nvPr/>
        </p:nvSpPr>
        <p:spPr bwMode="auto">
          <a:xfrm>
            <a:off x="304800" y="5410200"/>
            <a:ext cx="67151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a:solidFill>
                  <a:schemeClr val="bg1"/>
                </a:solidFill>
              </a:rPr>
              <a:t>Galls are abnormal growth responses</a:t>
            </a:r>
          </a:p>
          <a:p>
            <a:r>
              <a:rPr lang="en-US" altLang="en-US" sz="2800" b="1">
                <a:solidFill>
                  <a:schemeClr val="bg1"/>
                </a:solidFill>
              </a:rPr>
              <a:t> caused by fungi, insects, and bacteria</a:t>
            </a:r>
          </a:p>
        </p:txBody>
      </p:sp>
      <p:sp>
        <p:nvSpPr>
          <p:cNvPr id="234503" name="Text Box 7"/>
          <p:cNvSpPr txBox="1">
            <a:spLocks noChangeArrowheads="1"/>
          </p:cNvSpPr>
          <p:nvPr/>
        </p:nvSpPr>
        <p:spPr bwMode="auto">
          <a:xfrm>
            <a:off x="2117725" y="268288"/>
            <a:ext cx="274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Cedar Apple Rust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50031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2759" name="Picture 7" descr="1436059"/>
          <p:cNvPicPr>
            <a:picLocks noChangeAspect="1" noChangeArrowheads="1"/>
          </p:cNvPicPr>
          <p:nvPr/>
        </p:nvPicPr>
        <p:blipFill>
          <a:blip r:embed="rId4">
            <a:extLst>
              <a:ext uri="{28A0092B-C50C-407E-A947-70E740481C1C}">
                <a14:useLocalDpi xmlns:a14="http://schemas.microsoft.com/office/drawing/2010/main" val="0"/>
              </a:ext>
            </a:extLst>
          </a:blip>
          <a:srcRect b="4839"/>
          <a:stretch>
            <a:fillRect/>
          </a:stretch>
        </p:blipFill>
        <p:spPr bwMode="auto">
          <a:xfrm>
            <a:off x="3733800" y="2133600"/>
            <a:ext cx="4953000" cy="3913188"/>
          </a:xfrm>
          <a:prstGeom prst="rect">
            <a:avLst/>
          </a:prstGeom>
          <a:noFill/>
          <a:extLst>
            <a:ext uri="{909E8E84-426E-40DD-AFC4-6F175D3DCCD1}">
              <a14:hiddenFill xmlns:a14="http://schemas.microsoft.com/office/drawing/2010/main">
                <a:solidFill>
                  <a:srgbClr val="FFFFFF"/>
                </a:solidFill>
              </a14:hiddenFill>
            </a:ext>
          </a:extLst>
        </p:spPr>
      </p:pic>
      <p:sp>
        <p:nvSpPr>
          <p:cNvPr id="202767" name="Text Box 15"/>
          <p:cNvSpPr txBox="1">
            <a:spLocks noChangeArrowheads="1"/>
          </p:cNvSpPr>
          <p:nvPr/>
        </p:nvSpPr>
        <p:spPr bwMode="auto">
          <a:xfrm>
            <a:off x="1524000" y="6858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Powdery Mildew</a:t>
            </a:r>
            <a:r>
              <a:rPr lang="en-US" altLang="en-US" sz="3600"/>
              <a:t> </a:t>
            </a:r>
            <a:r>
              <a:rPr lang="en-US" altLang="en-US" sz="2400"/>
              <a:t>of Dogwood and Pecan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1029" descr="4214092"/>
          <p:cNvPicPr>
            <a:picLocks noChangeAspect="1" noChangeArrowheads="1"/>
          </p:cNvPicPr>
          <p:nvPr/>
        </p:nvPicPr>
        <p:blipFill>
          <a:blip r:embed="rId3">
            <a:extLst>
              <a:ext uri="{28A0092B-C50C-407E-A947-70E740481C1C}">
                <a14:useLocalDpi xmlns:a14="http://schemas.microsoft.com/office/drawing/2010/main" val="0"/>
              </a:ext>
            </a:extLst>
          </a:blip>
          <a:srcRect r="3125" b="8333"/>
          <a:stretch>
            <a:fillRect/>
          </a:stretch>
        </p:blipFill>
        <p:spPr bwMode="auto">
          <a:xfrm>
            <a:off x="4343400" y="0"/>
            <a:ext cx="480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3479" name="Picture 1031" descr="4823039"/>
          <p:cNvPicPr>
            <a:picLocks noChangeAspect="1" noChangeArrowheads="1"/>
          </p:cNvPicPr>
          <p:nvPr/>
        </p:nvPicPr>
        <p:blipFill>
          <a:blip r:embed="rId4">
            <a:extLst>
              <a:ext uri="{28A0092B-C50C-407E-A947-70E740481C1C}">
                <a14:useLocalDpi xmlns:a14="http://schemas.microsoft.com/office/drawing/2010/main" val="0"/>
              </a:ext>
            </a:extLst>
          </a:blip>
          <a:srcRect r="9375"/>
          <a:stretch>
            <a:fillRect/>
          </a:stretch>
        </p:blipFill>
        <p:spPr bwMode="auto">
          <a:xfrm>
            <a:off x="0"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3480" name="Text Box 1032"/>
          <p:cNvSpPr txBox="1">
            <a:spLocks noChangeArrowheads="1"/>
          </p:cNvSpPr>
          <p:nvPr/>
        </p:nvSpPr>
        <p:spPr bwMode="auto">
          <a:xfrm>
            <a:off x="517525" y="265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233481" name="Text Box 1033"/>
          <p:cNvSpPr txBox="1">
            <a:spLocks noChangeArrowheads="1"/>
          </p:cNvSpPr>
          <p:nvPr/>
        </p:nvSpPr>
        <p:spPr bwMode="auto">
          <a:xfrm>
            <a:off x="0" y="228600"/>
            <a:ext cx="1855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a:t>
            </a:r>
            <a:r>
              <a:rPr lang="en-US" altLang="en-US" sz="2400" b="1">
                <a:solidFill>
                  <a:schemeClr val="bg1"/>
                </a:solidFill>
              </a:rPr>
              <a:t>Mature gall</a:t>
            </a:r>
          </a:p>
        </p:txBody>
      </p:sp>
      <p:sp>
        <p:nvSpPr>
          <p:cNvPr id="233482" name="Text Box 1034"/>
          <p:cNvSpPr txBox="1">
            <a:spLocks noChangeArrowheads="1"/>
          </p:cNvSpPr>
          <p:nvPr/>
        </p:nvSpPr>
        <p:spPr bwMode="auto">
          <a:xfrm>
            <a:off x="5943600" y="5715000"/>
            <a:ext cx="3095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Actively sporulating</a:t>
            </a:r>
          </a:p>
          <a:p>
            <a:r>
              <a:rPr lang="en-US" altLang="en-US" sz="2400" b="1">
                <a:solidFill>
                  <a:schemeClr val="bg1"/>
                </a:solidFill>
              </a:rPr>
              <a:t>galls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5" name="Picture 5" descr="1234145"/>
          <p:cNvPicPr>
            <a:picLocks noChangeAspect="1" noChangeArrowheads="1"/>
          </p:cNvPicPr>
          <p:nvPr/>
        </p:nvPicPr>
        <p:blipFill>
          <a:blip r:embed="rId4">
            <a:extLst>
              <a:ext uri="{28A0092B-C50C-407E-A947-70E740481C1C}">
                <a14:useLocalDpi xmlns:a14="http://schemas.microsoft.com/office/drawing/2010/main" val="0"/>
              </a:ext>
            </a:extLst>
          </a:blip>
          <a:srcRect t="3125" r="3125" b="520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5526" name="Object 6"/>
          <p:cNvGraphicFramePr>
            <a:graphicFrameLocks noChangeAspect="1"/>
          </p:cNvGraphicFramePr>
          <p:nvPr/>
        </p:nvGraphicFramePr>
        <p:xfrm>
          <a:off x="5715000" y="228600"/>
          <a:ext cx="3276600" cy="2403475"/>
        </p:xfrm>
        <a:graphic>
          <a:graphicData uri="http://schemas.openxmlformats.org/presentationml/2006/ole">
            <mc:AlternateContent xmlns:mc="http://schemas.openxmlformats.org/markup-compatibility/2006">
              <mc:Choice xmlns:v="urn:schemas-microsoft-com:vml" Requires="v">
                <p:oleObj spid="_x0000_s235528" name="Photo Editor Photo" r:id="rId5" imgW="2647619" imgH="1943371" progId="MSPhotoEd.3">
                  <p:embed/>
                </p:oleObj>
              </mc:Choice>
              <mc:Fallback>
                <p:oleObj name="Photo Editor Photo" r:id="rId5" imgW="2647619" imgH="1943371"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28600"/>
                        <a:ext cx="3276600"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527" name="Text Box 7"/>
          <p:cNvSpPr txBox="1">
            <a:spLocks noChangeArrowheads="1"/>
          </p:cNvSpPr>
          <p:nvPr/>
        </p:nvSpPr>
        <p:spPr bwMode="auto">
          <a:xfrm>
            <a:off x="4800600" y="5486400"/>
            <a:ext cx="39639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t>Alternate host leaf spot.</a:t>
            </a:r>
          </a:p>
          <a:p>
            <a:r>
              <a:rPr lang="en-US" altLang="en-US" sz="2000" b="1"/>
              <a:t>Most often seen on apples and </a:t>
            </a:r>
          </a:p>
          <a:p>
            <a:r>
              <a:rPr lang="en-US" altLang="en-US" sz="2000" b="1"/>
              <a:t>crabapples</a:t>
            </a:r>
            <a:r>
              <a:rPr lang="en-US" altLang="en-US"/>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548" name="Object 4"/>
          <p:cNvGraphicFramePr>
            <a:graphicFrameLocks noChangeAspect="1"/>
          </p:cNvGraphicFramePr>
          <p:nvPr/>
        </p:nvGraphicFramePr>
        <p:xfrm>
          <a:off x="838200" y="609600"/>
          <a:ext cx="2192338" cy="3090863"/>
        </p:xfrm>
        <a:graphic>
          <a:graphicData uri="http://schemas.openxmlformats.org/presentationml/2006/ole">
            <mc:AlternateContent xmlns:mc="http://schemas.openxmlformats.org/markup-compatibility/2006">
              <mc:Choice xmlns:v="urn:schemas-microsoft-com:vml" Requires="v">
                <p:oleObj spid="_x0000_s236552" name="Photo Editor Photo" r:id="rId4" imgW="1790476" imgH="2523810" progId="MSPhotoEd.3">
                  <p:embed/>
                </p:oleObj>
              </mc:Choice>
              <mc:Fallback>
                <p:oleObj name="Photo Editor Photo" r:id="rId4" imgW="1790476" imgH="2523810"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2192338"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6549" name="Object 5"/>
          <p:cNvGraphicFramePr>
            <a:graphicFrameLocks noChangeAspect="1"/>
          </p:cNvGraphicFramePr>
          <p:nvPr/>
        </p:nvGraphicFramePr>
        <p:xfrm>
          <a:off x="6400800" y="3657600"/>
          <a:ext cx="2100263" cy="2971800"/>
        </p:xfrm>
        <a:graphic>
          <a:graphicData uri="http://schemas.openxmlformats.org/presentationml/2006/ole">
            <mc:AlternateContent xmlns:mc="http://schemas.openxmlformats.org/markup-compatibility/2006">
              <mc:Choice xmlns:v="urn:schemas-microsoft-com:vml" Requires="v">
                <p:oleObj spid="_x0000_s236553" name="Photo Editor Photo" r:id="rId6" imgW="1790476" imgH="2534004" progId="MSPhotoEd.3">
                  <p:embed/>
                </p:oleObj>
              </mc:Choice>
              <mc:Fallback>
                <p:oleObj name="Photo Editor Photo" r:id="rId6" imgW="1790476" imgH="2534004"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657600"/>
                        <a:ext cx="210026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6550" name="Text Box 6"/>
          <p:cNvSpPr txBox="1">
            <a:spLocks noChangeArrowheads="1"/>
          </p:cNvSpPr>
          <p:nvPr/>
        </p:nvSpPr>
        <p:spPr bwMode="auto">
          <a:xfrm>
            <a:off x="4022725" y="877888"/>
            <a:ext cx="471805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u="sng"/>
              <a:t>Black Knot</a:t>
            </a:r>
            <a:endParaRPr lang="en-US" altLang="en-US" b="1" u="sng"/>
          </a:p>
          <a:p>
            <a:r>
              <a:rPr lang="en-US" altLang="en-US"/>
              <a:t>Common gall on cherries,</a:t>
            </a:r>
          </a:p>
          <a:p>
            <a:r>
              <a:rPr lang="en-US" altLang="en-US"/>
              <a:t>plums, and peaches.</a:t>
            </a:r>
          </a:p>
          <a:p>
            <a:endParaRPr lang="en-US" altLang="en-US"/>
          </a:p>
          <a:p>
            <a:r>
              <a:rPr lang="en-US" altLang="en-US"/>
              <a:t>Symptoms include dieback of branches, thin </a:t>
            </a:r>
          </a:p>
          <a:p>
            <a:r>
              <a:rPr lang="en-US" altLang="en-US"/>
              <a:t>crowns, and gnarly black galls on trunk</a:t>
            </a:r>
          </a:p>
          <a:p>
            <a:r>
              <a:rPr lang="en-US" altLang="en-US"/>
              <a:t>or branches.</a:t>
            </a:r>
          </a:p>
          <a:p>
            <a:endParaRPr lang="en-US" altLang="en-US"/>
          </a:p>
          <a:p>
            <a:endParaRPr lang="en-US" altLang="en-US"/>
          </a:p>
          <a:p>
            <a:endParaRPr lang="en-US" altLang="en-US"/>
          </a:p>
          <a:p>
            <a:endParaRPr lang="en-US" altLang="en-US"/>
          </a:p>
        </p:txBody>
      </p:sp>
      <p:sp>
        <p:nvSpPr>
          <p:cNvPr id="236551" name="Text Box 7"/>
          <p:cNvSpPr txBox="1">
            <a:spLocks noChangeArrowheads="1"/>
          </p:cNvSpPr>
          <p:nvPr/>
        </p:nvSpPr>
        <p:spPr bwMode="auto">
          <a:xfrm>
            <a:off x="1143000" y="4648200"/>
            <a:ext cx="4984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Control: Prune branch galls six to eight inches</a:t>
            </a:r>
          </a:p>
          <a:p>
            <a:r>
              <a:rPr lang="en-US" altLang="en-US"/>
              <a:t>below infection. It is impractical to remove trunk</a:t>
            </a:r>
          </a:p>
          <a:p>
            <a:r>
              <a:rPr lang="en-US" altLang="en-US"/>
              <a:t>galls.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3" name="Picture 5" descr="4213069"/>
          <p:cNvPicPr>
            <a:picLocks noChangeAspect="1" noChangeArrowheads="1"/>
          </p:cNvPicPr>
          <p:nvPr/>
        </p:nvPicPr>
        <p:blipFill>
          <a:blip r:embed="rId3">
            <a:extLst>
              <a:ext uri="{28A0092B-C50C-407E-A947-70E740481C1C}">
                <a14:useLocalDpi xmlns:a14="http://schemas.microsoft.com/office/drawing/2010/main" val="0"/>
              </a:ext>
            </a:extLst>
          </a:blip>
          <a:srcRect r="-1563" b="11458"/>
          <a:stretch>
            <a:fillRect/>
          </a:stretch>
        </p:blipFill>
        <p:spPr bwMode="auto">
          <a:xfrm>
            <a:off x="3962400" y="0"/>
            <a:ext cx="563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7574" name="Text Box 6"/>
          <p:cNvSpPr txBox="1">
            <a:spLocks noChangeArrowheads="1"/>
          </p:cNvSpPr>
          <p:nvPr/>
        </p:nvSpPr>
        <p:spPr bwMode="auto">
          <a:xfrm>
            <a:off x="860425" y="381000"/>
            <a:ext cx="1577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237575" name="Text Box 7"/>
          <p:cNvSpPr txBox="1">
            <a:spLocks noChangeArrowheads="1"/>
          </p:cNvSpPr>
          <p:nvPr/>
        </p:nvSpPr>
        <p:spPr bwMode="auto">
          <a:xfrm>
            <a:off x="381000" y="685800"/>
            <a:ext cx="35052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b="1" u="sng"/>
              <a:t>NECTRIA CANKERS:</a:t>
            </a:r>
          </a:p>
          <a:p>
            <a:pPr>
              <a:spcBef>
                <a:spcPct val="50000"/>
              </a:spcBef>
            </a:pPr>
            <a:r>
              <a:rPr lang="en-US" altLang="en-US"/>
              <a:t>Are multi-layered and become weak points on branches and trunks.</a:t>
            </a:r>
          </a:p>
        </p:txBody>
      </p:sp>
      <p:sp>
        <p:nvSpPr>
          <p:cNvPr id="237576" name="Text Box 8"/>
          <p:cNvSpPr txBox="1">
            <a:spLocks noChangeArrowheads="1"/>
          </p:cNvSpPr>
          <p:nvPr/>
        </p:nvSpPr>
        <p:spPr bwMode="auto">
          <a:xfrm>
            <a:off x="304800" y="46482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Canker wounds are often points where branches or trunks break off in ice and/or wind.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7" name="Picture 5" descr="4822088"/>
          <p:cNvPicPr>
            <a:picLocks noChangeAspect="1" noChangeArrowheads="1"/>
          </p:cNvPicPr>
          <p:nvPr/>
        </p:nvPicPr>
        <p:blipFill>
          <a:blip r:embed="rId3">
            <a:extLst>
              <a:ext uri="{28A0092B-C50C-407E-A947-70E740481C1C}">
                <a14:useLocalDpi xmlns:a14="http://schemas.microsoft.com/office/drawing/2010/main" val="0"/>
              </a:ext>
            </a:extLst>
          </a:blip>
          <a:srcRect r="2083" b="9375"/>
          <a:stretch>
            <a:fillRect/>
          </a:stretch>
        </p:blipFill>
        <p:spPr bwMode="auto">
          <a:xfrm>
            <a:off x="-685800" y="0"/>
            <a:ext cx="982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8598" name="Text Box 6"/>
          <p:cNvSpPr txBox="1">
            <a:spLocks noChangeArrowheads="1"/>
          </p:cNvSpPr>
          <p:nvPr/>
        </p:nvSpPr>
        <p:spPr bwMode="auto">
          <a:xfrm>
            <a:off x="1600200" y="609600"/>
            <a:ext cx="23622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u="sng">
                <a:solidFill>
                  <a:schemeClr val="bg1"/>
                </a:solidFill>
              </a:rPr>
              <a:t>Nectria Cankers</a:t>
            </a:r>
          </a:p>
          <a:p>
            <a:endParaRPr lang="en-US" altLang="en-US" b="1">
              <a:solidFill>
                <a:schemeClr val="bg1"/>
              </a:solidFill>
            </a:endParaRPr>
          </a:p>
          <a:p>
            <a:r>
              <a:rPr lang="en-US" altLang="en-US" b="1">
                <a:solidFill>
                  <a:schemeClr val="bg1"/>
                </a:solidFill>
              </a:rPr>
              <a:t>Hosts:</a:t>
            </a:r>
          </a:p>
          <a:p>
            <a:r>
              <a:rPr lang="en-US" altLang="en-US" b="1">
                <a:solidFill>
                  <a:schemeClr val="bg1"/>
                </a:solidFill>
              </a:rPr>
              <a:t>Oak</a:t>
            </a:r>
          </a:p>
          <a:p>
            <a:r>
              <a:rPr lang="en-US" altLang="en-US" b="1">
                <a:solidFill>
                  <a:schemeClr val="bg1"/>
                </a:solidFill>
              </a:rPr>
              <a:t>Maple</a:t>
            </a:r>
          </a:p>
          <a:p>
            <a:r>
              <a:rPr lang="en-US" altLang="en-US" b="1">
                <a:solidFill>
                  <a:schemeClr val="bg1"/>
                </a:solidFill>
              </a:rPr>
              <a:t>Yellow popular</a:t>
            </a:r>
          </a:p>
          <a:p>
            <a:r>
              <a:rPr lang="en-US" altLang="en-US" b="1">
                <a:solidFill>
                  <a:schemeClr val="bg1"/>
                </a:solidFill>
              </a:rPr>
              <a:t>Cherries</a:t>
            </a:r>
          </a:p>
          <a:p>
            <a:r>
              <a:rPr lang="en-US" altLang="en-US" b="1">
                <a:solidFill>
                  <a:schemeClr val="bg1"/>
                </a:solidFill>
              </a:rPr>
              <a:t>Dogwoods</a:t>
            </a:r>
          </a:p>
          <a:p>
            <a:r>
              <a:rPr lang="en-US" altLang="en-US" b="1">
                <a:solidFill>
                  <a:schemeClr val="bg1"/>
                </a:solidFill>
              </a:rPr>
              <a:t>Elms</a:t>
            </a:r>
          </a:p>
          <a:p>
            <a:r>
              <a:rPr lang="en-US" altLang="en-US" b="1">
                <a:solidFill>
                  <a:schemeClr val="bg1"/>
                </a:solidFill>
              </a:rPr>
              <a:t>Hickory</a:t>
            </a:r>
          </a:p>
          <a:p>
            <a:r>
              <a:rPr lang="en-US" altLang="en-US" b="1">
                <a:solidFill>
                  <a:schemeClr val="bg1"/>
                </a:solidFill>
              </a:rPr>
              <a:t>Redbuds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1" name="Picture 5" descr="0590017"/>
          <p:cNvPicPr>
            <a:picLocks noChangeAspect="1" noChangeArrowheads="1"/>
          </p:cNvPicPr>
          <p:nvPr/>
        </p:nvPicPr>
        <p:blipFill>
          <a:blip r:embed="rId3">
            <a:extLst>
              <a:ext uri="{28A0092B-C50C-407E-A947-70E740481C1C}">
                <a14:useLocalDpi xmlns:a14="http://schemas.microsoft.com/office/drawing/2010/main" val="0"/>
              </a:ext>
            </a:extLst>
          </a:blip>
          <a:srcRect r="1563" b="6250"/>
          <a:stretch>
            <a:fillRect/>
          </a:stretch>
        </p:blipFill>
        <p:spPr bwMode="auto">
          <a:xfrm>
            <a:off x="0" y="0"/>
            <a:ext cx="480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Picture 7" descr="0590018"/>
          <p:cNvPicPr>
            <a:picLocks noChangeAspect="1" noChangeArrowheads="1"/>
          </p:cNvPicPr>
          <p:nvPr/>
        </p:nvPicPr>
        <p:blipFill>
          <a:blip r:embed="rId4">
            <a:extLst>
              <a:ext uri="{28A0092B-C50C-407E-A947-70E740481C1C}">
                <a14:useLocalDpi xmlns:a14="http://schemas.microsoft.com/office/drawing/2010/main" val="0"/>
              </a:ext>
            </a:extLst>
          </a:blip>
          <a:srcRect r="7813" b="5208"/>
          <a:stretch>
            <a:fillRect/>
          </a:stretch>
        </p:blipFill>
        <p:spPr bwMode="auto">
          <a:xfrm>
            <a:off x="4648200"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9624" name="Text Box 8"/>
          <p:cNvSpPr txBox="1">
            <a:spLocks noChangeArrowheads="1"/>
          </p:cNvSpPr>
          <p:nvPr/>
        </p:nvSpPr>
        <p:spPr bwMode="auto">
          <a:xfrm>
            <a:off x="1066800" y="152400"/>
            <a:ext cx="3962400" cy="23891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Botryosphaeria Canker</a:t>
            </a:r>
          </a:p>
          <a:p>
            <a:r>
              <a:rPr lang="en-US" altLang="en-US"/>
              <a:t>on Leyland Cypress</a:t>
            </a:r>
          </a:p>
          <a:p>
            <a:endParaRPr lang="en-US" altLang="en-US"/>
          </a:p>
          <a:p>
            <a:r>
              <a:rPr lang="en-US" altLang="en-US"/>
              <a:t>Other hosts include:</a:t>
            </a:r>
          </a:p>
          <a:p>
            <a:r>
              <a:rPr lang="en-US" altLang="en-US"/>
              <a:t>Hickory	Holly</a:t>
            </a:r>
          </a:p>
          <a:p>
            <a:r>
              <a:rPr lang="en-US" altLang="en-US"/>
              <a:t>Lindens	Maples</a:t>
            </a:r>
          </a:p>
          <a:p>
            <a:r>
              <a:rPr lang="en-US" altLang="en-US"/>
              <a:t>Oak	Pecan</a:t>
            </a:r>
          </a:p>
          <a:p>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5" name="Picture 5" descr="3046063"/>
          <p:cNvPicPr>
            <a:picLocks noChangeAspect="1" noChangeArrowheads="1"/>
          </p:cNvPicPr>
          <p:nvPr/>
        </p:nvPicPr>
        <p:blipFill>
          <a:blip r:embed="rId3">
            <a:extLst>
              <a:ext uri="{28A0092B-C50C-407E-A947-70E740481C1C}">
                <a14:useLocalDpi xmlns:a14="http://schemas.microsoft.com/office/drawing/2010/main" val="0"/>
              </a:ext>
            </a:extLst>
          </a:blip>
          <a:srcRect r="2083" b="781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0646" name="Text Box 6"/>
          <p:cNvSpPr txBox="1">
            <a:spLocks noChangeArrowheads="1"/>
          </p:cNvSpPr>
          <p:nvPr/>
        </p:nvSpPr>
        <p:spPr bwMode="auto">
          <a:xfrm>
            <a:off x="3200400" y="1295400"/>
            <a:ext cx="3733800" cy="925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Control:</a:t>
            </a:r>
          </a:p>
          <a:p>
            <a:r>
              <a:rPr lang="en-US" altLang="en-US"/>
              <a:t>Prune branches six to eight inches</a:t>
            </a:r>
          </a:p>
          <a:p>
            <a:r>
              <a:rPr lang="en-US" altLang="en-US"/>
              <a:t>below the canker wound.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9" name="Picture 5" descr="3036018"/>
          <p:cNvPicPr>
            <a:picLocks noChangeAspect="1" noChangeArrowheads="1"/>
          </p:cNvPicPr>
          <p:nvPr/>
        </p:nvPicPr>
        <p:blipFill>
          <a:blip r:embed="rId3">
            <a:extLst>
              <a:ext uri="{28A0092B-C50C-407E-A947-70E740481C1C}">
                <a14:useLocalDpi xmlns:a14="http://schemas.microsoft.com/office/drawing/2010/main" val="0"/>
              </a:ext>
            </a:extLst>
          </a:blip>
          <a:srcRect r="4688" b="5208"/>
          <a:stretch>
            <a:fillRect/>
          </a:stretch>
        </p:blipFill>
        <p:spPr bwMode="auto">
          <a:xfrm>
            <a:off x="4389438" y="0"/>
            <a:ext cx="47545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41670" name="Text Box 6"/>
          <p:cNvSpPr txBox="1">
            <a:spLocks noChangeArrowheads="1"/>
          </p:cNvSpPr>
          <p:nvPr/>
        </p:nvSpPr>
        <p:spPr bwMode="auto">
          <a:xfrm>
            <a:off x="228600" y="536575"/>
            <a:ext cx="4095750"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u="sng"/>
              <a:t>Pitch Canker</a:t>
            </a:r>
          </a:p>
          <a:p>
            <a:r>
              <a:rPr lang="en-US" altLang="en-US"/>
              <a:t>Hosts:</a:t>
            </a:r>
          </a:p>
          <a:p>
            <a:r>
              <a:rPr lang="en-US" altLang="en-US" u="sng"/>
              <a:t>Pinus</a:t>
            </a:r>
            <a:r>
              <a:rPr lang="en-US" altLang="en-US"/>
              <a:t> species</a:t>
            </a:r>
          </a:p>
          <a:p>
            <a:r>
              <a:rPr lang="en-US" altLang="en-US"/>
              <a:t>Loblolly</a:t>
            </a:r>
          </a:p>
          <a:p>
            <a:r>
              <a:rPr lang="en-US" altLang="en-US"/>
              <a:t>Longleaf</a:t>
            </a:r>
          </a:p>
          <a:p>
            <a:r>
              <a:rPr lang="en-US" altLang="en-US"/>
              <a:t>Pitch</a:t>
            </a:r>
          </a:p>
          <a:p>
            <a:r>
              <a:rPr lang="en-US" altLang="en-US"/>
              <a:t>Virginia </a:t>
            </a:r>
          </a:p>
          <a:p>
            <a:r>
              <a:rPr lang="en-US" altLang="en-US"/>
              <a:t>White</a:t>
            </a:r>
          </a:p>
          <a:p>
            <a:endParaRPr lang="en-US" altLang="en-US"/>
          </a:p>
          <a:p>
            <a:endParaRPr lang="en-US" altLang="en-US"/>
          </a:p>
          <a:p>
            <a:r>
              <a:rPr lang="en-US" altLang="en-US"/>
              <a:t>Infection occurs in wounds caused</a:t>
            </a:r>
          </a:p>
          <a:p>
            <a:r>
              <a:rPr lang="en-US" altLang="en-US"/>
              <a:t>by various agents on stems of all sizes</a:t>
            </a:r>
          </a:p>
          <a:p>
            <a:r>
              <a:rPr lang="en-US" altLang="en-US"/>
              <a:t>at any time of the year.</a:t>
            </a:r>
          </a:p>
          <a:p>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0886029"/>
          <p:cNvPicPr>
            <a:picLocks noChangeAspect="1" noChangeArrowheads="1"/>
          </p:cNvPicPr>
          <p:nvPr/>
        </p:nvPicPr>
        <p:blipFill>
          <a:blip r:embed="rId3">
            <a:extLst>
              <a:ext uri="{28A0092B-C50C-407E-A947-70E740481C1C}">
                <a14:useLocalDpi xmlns:a14="http://schemas.microsoft.com/office/drawing/2010/main" val="0"/>
              </a:ext>
            </a:extLst>
          </a:blip>
          <a:srcRect r="3125" b="781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7046" name="Text Box 6"/>
          <p:cNvSpPr txBox="1">
            <a:spLocks noChangeArrowheads="1"/>
          </p:cNvSpPr>
          <p:nvPr/>
        </p:nvSpPr>
        <p:spPr bwMode="auto">
          <a:xfrm>
            <a:off x="304800" y="993775"/>
            <a:ext cx="2901950"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Wood Decay</a:t>
            </a:r>
            <a:r>
              <a:rPr lang="en-US" altLang="en-US" b="1">
                <a:solidFill>
                  <a:schemeClr val="bg1"/>
                </a:solidFill>
              </a:rPr>
              <a:t> </a:t>
            </a:r>
            <a:r>
              <a:rPr lang="en-US" altLang="en-US" sz="2400" b="1">
                <a:solidFill>
                  <a:schemeClr val="bg1"/>
                </a:solidFill>
              </a:rPr>
              <a:t>Fungi</a:t>
            </a:r>
          </a:p>
          <a:p>
            <a:r>
              <a:rPr lang="en-US" altLang="en-US" b="1">
                <a:solidFill>
                  <a:schemeClr val="bg1"/>
                </a:solidFill>
              </a:rPr>
              <a:t>Ganoderma</a:t>
            </a:r>
          </a:p>
          <a:p>
            <a:r>
              <a:rPr lang="en-US" altLang="en-US" b="1">
                <a:solidFill>
                  <a:schemeClr val="bg1"/>
                </a:solidFill>
              </a:rPr>
              <a:t>Inonotus</a:t>
            </a:r>
          </a:p>
          <a:p>
            <a:r>
              <a:rPr lang="en-US" altLang="en-US" b="1">
                <a:solidFill>
                  <a:schemeClr val="bg1"/>
                </a:solidFill>
              </a:rPr>
              <a:t>Hypoxylon</a:t>
            </a:r>
          </a:p>
          <a:p>
            <a:r>
              <a:rPr lang="en-US" altLang="en-US" b="1">
                <a:solidFill>
                  <a:schemeClr val="bg1"/>
                </a:solidFill>
              </a:rPr>
              <a:t>Hispidus Canker</a:t>
            </a:r>
          </a:p>
          <a:p>
            <a:r>
              <a:rPr lang="en-US" altLang="en-US" b="1">
                <a:solidFill>
                  <a:schemeClr val="bg1"/>
                </a:solidFill>
              </a:rPr>
              <a:t>Irpex  Canker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descr="0590005"/>
          <p:cNvPicPr>
            <a:picLocks noChangeAspect="1" noChangeArrowheads="1"/>
          </p:cNvPicPr>
          <p:nvPr/>
        </p:nvPicPr>
        <p:blipFill>
          <a:blip r:embed="rId3">
            <a:extLst>
              <a:ext uri="{28A0092B-C50C-407E-A947-70E740481C1C}">
                <a14:useLocalDpi xmlns:a14="http://schemas.microsoft.com/office/drawing/2010/main" val="0"/>
              </a:ext>
            </a:extLst>
          </a:blip>
          <a:srcRect r="4688" b="3125"/>
          <a:stretch>
            <a:fillRect/>
          </a:stretch>
        </p:blipFill>
        <p:spPr bwMode="auto">
          <a:xfrm>
            <a:off x="0" y="0"/>
            <a:ext cx="464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descr="4213068"/>
          <p:cNvPicPr>
            <a:picLocks noChangeAspect="1" noChangeArrowheads="1"/>
          </p:cNvPicPr>
          <p:nvPr/>
        </p:nvPicPr>
        <p:blipFill>
          <a:blip r:embed="rId4">
            <a:extLst>
              <a:ext uri="{28A0092B-C50C-407E-A947-70E740481C1C}">
                <a14:useLocalDpi xmlns:a14="http://schemas.microsoft.com/office/drawing/2010/main" val="0"/>
              </a:ext>
            </a:extLst>
          </a:blip>
          <a:srcRect l="3125" t="1042" r="3125" b="5208"/>
          <a:stretch>
            <a:fillRect/>
          </a:stretch>
        </p:blipFill>
        <p:spPr bwMode="auto">
          <a:xfrm>
            <a:off x="434340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6024" name="Text Box 8"/>
          <p:cNvSpPr txBox="1">
            <a:spLocks noChangeArrowheads="1"/>
          </p:cNvSpPr>
          <p:nvPr/>
        </p:nvSpPr>
        <p:spPr bwMode="auto">
          <a:xfrm>
            <a:off x="5165725" y="5675313"/>
            <a:ext cx="20605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Hypoxylon Canker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leaf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10248" name="Text Box 8"/>
          <p:cNvSpPr txBox="1">
            <a:spLocks noChangeArrowheads="1"/>
          </p:cNvSpPr>
          <p:nvPr/>
        </p:nvSpPr>
        <p:spPr bwMode="auto">
          <a:xfrm>
            <a:off x="228600" y="4953000"/>
            <a:ext cx="8763000" cy="1200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t>Control: Because damage is usually slight, control is seldom warranted. Destroy fallen leaves, increase sunlight and improve air flow. Surface applications of certain fungicides can be used to control the disease.</a:t>
            </a:r>
          </a:p>
          <a:p>
            <a:endParaRPr lang="en-US" altLang="en-US" b="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5" descr="4822025"/>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70" name="Text Box 6"/>
          <p:cNvSpPr txBox="1">
            <a:spLocks noChangeArrowheads="1"/>
          </p:cNvSpPr>
          <p:nvPr/>
        </p:nvSpPr>
        <p:spPr bwMode="auto">
          <a:xfrm>
            <a:off x="1050925" y="4583113"/>
            <a:ext cx="783431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effectLst>
                  <a:outerShdw blurRad="38100" dist="38100" dir="2700000" algn="tl">
                    <a:srgbClr val="000000"/>
                  </a:outerShdw>
                </a:effectLst>
              </a:rPr>
              <a:t>Symptomolgy:</a:t>
            </a:r>
          </a:p>
          <a:p>
            <a:r>
              <a:rPr lang="en-US" altLang="en-US" sz="2000" b="1">
                <a:solidFill>
                  <a:schemeClr val="bg1"/>
                </a:solidFill>
                <a:effectLst>
                  <a:outerShdw blurRad="38100" dist="38100" dir="2700000" algn="tl">
                    <a:srgbClr val="000000"/>
                  </a:outerShdw>
                </a:effectLst>
              </a:rPr>
              <a:t>Slighty sunken irregular areas on bark</a:t>
            </a:r>
          </a:p>
          <a:p>
            <a:r>
              <a:rPr lang="en-US" altLang="en-US" sz="2000" b="1">
                <a:solidFill>
                  <a:schemeClr val="bg1"/>
                </a:solidFill>
                <a:effectLst>
                  <a:outerShdw blurRad="38100" dist="38100" dir="2700000" algn="tl">
                    <a:srgbClr val="000000"/>
                  </a:outerShdw>
                </a:effectLst>
              </a:rPr>
              <a:t>Canker becomes blistered with clusters of perithecia </a:t>
            </a:r>
          </a:p>
          <a:p>
            <a:r>
              <a:rPr lang="en-US" altLang="en-US" sz="2000" b="1">
                <a:solidFill>
                  <a:schemeClr val="bg1"/>
                </a:solidFill>
                <a:effectLst>
                  <a:outerShdw blurRad="38100" dist="38100" dir="2700000" algn="tl">
                    <a:srgbClr val="000000"/>
                  </a:outerShdw>
                </a:effectLst>
              </a:rPr>
              <a:t>	immersed in stromata causing the tree bark to exfoliate.</a:t>
            </a:r>
          </a:p>
          <a:p>
            <a:r>
              <a:rPr lang="en-US" altLang="en-US" sz="2000" b="1">
                <a:solidFill>
                  <a:schemeClr val="bg1"/>
                </a:solidFill>
                <a:effectLst>
                  <a:outerShdw blurRad="38100" dist="38100" dir="2700000" algn="tl">
                    <a:srgbClr val="000000"/>
                  </a:outerShdw>
                </a:effectLst>
              </a:rPr>
              <a:t>Colors vary from black, gray  to tan.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452" name="Object 4"/>
          <p:cNvGraphicFramePr>
            <a:graphicFrameLocks noChangeAspect="1"/>
          </p:cNvGraphicFramePr>
          <p:nvPr/>
        </p:nvGraphicFramePr>
        <p:xfrm>
          <a:off x="381000" y="304800"/>
          <a:ext cx="3352800" cy="2209800"/>
        </p:xfrm>
        <a:graphic>
          <a:graphicData uri="http://schemas.openxmlformats.org/presentationml/2006/ole">
            <mc:AlternateContent xmlns:mc="http://schemas.openxmlformats.org/markup-compatibility/2006">
              <mc:Choice xmlns:v="urn:schemas-microsoft-com:vml" Requires="v">
                <p:oleObj spid="_x0000_s232456" name="Photo Editor Photo" r:id="rId4" imgW="2523810" imgH="1724266" progId="MSPhotoEd.3">
                  <p:embed/>
                </p:oleObj>
              </mc:Choice>
              <mc:Fallback>
                <p:oleObj name="Photo Editor Photo" r:id="rId4" imgW="2523810" imgH="1724266"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3352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2453" name="Object 5"/>
          <p:cNvGraphicFramePr>
            <a:graphicFrameLocks noChangeAspect="1"/>
          </p:cNvGraphicFramePr>
          <p:nvPr/>
        </p:nvGraphicFramePr>
        <p:xfrm>
          <a:off x="381000" y="2590800"/>
          <a:ext cx="3352800" cy="4114800"/>
        </p:xfrm>
        <a:graphic>
          <a:graphicData uri="http://schemas.openxmlformats.org/presentationml/2006/ole">
            <mc:AlternateContent xmlns:mc="http://schemas.openxmlformats.org/markup-compatibility/2006">
              <mc:Choice xmlns:v="urn:schemas-microsoft-com:vml" Requires="v">
                <p:oleObj spid="_x0000_s232457" name="Photo Editor Photo" r:id="rId6" imgW="1781424" imgH="2467319" progId="MSPhotoEd.3">
                  <p:embed/>
                </p:oleObj>
              </mc:Choice>
              <mc:Fallback>
                <p:oleObj name="Photo Editor Photo" r:id="rId6" imgW="1781424" imgH="2467319"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590800"/>
                        <a:ext cx="335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2454" name="Text Box 6"/>
          <p:cNvSpPr txBox="1">
            <a:spLocks noChangeArrowheads="1"/>
          </p:cNvSpPr>
          <p:nvPr/>
        </p:nvSpPr>
        <p:spPr bwMode="auto">
          <a:xfrm>
            <a:off x="4724400" y="1066800"/>
            <a:ext cx="409575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Hypoxylon canker is most prevalent in </a:t>
            </a:r>
          </a:p>
          <a:p>
            <a:r>
              <a:rPr lang="en-US" altLang="en-US"/>
              <a:t>situations of weakened or stressed </a:t>
            </a:r>
          </a:p>
          <a:p>
            <a:r>
              <a:rPr lang="en-US" altLang="en-US"/>
              <a:t>hardwoods.</a:t>
            </a:r>
          </a:p>
          <a:p>
            <a:endParaRPr lang="en-US" altLang="en-US"/>
          </a:p>
          <a:p>
            <a:r>
              <a:rPr lang="en-US" altLang="en-US"/>
              <a:t>Hosts:</a:t>
            </a:r>
          </a:p>
          <a:p>
            <a:r>
              <a:rPr lang="en-US" altLang="en-US"/>
              <a:t>Oak</a:t>
            </a:r>
          </a:p>
          <a:p>
            <a:r>
              <a:rPr lang="en-US" altLang="en-US"/>
              <a:t>Beech</a:t>
            </a:r>
          </a:p>
          <a:p>
            <a:r>
              <a:rPr lang="en-US" altLang="en-US"/>
              <a:t>Hickory</a:t>
            </a:r>
          </a:p>
          <a:p>
            <a:r>
              <a:rPr lang="en-US" altLang="en-US"/>
              <a:t>Maples</a:t>
            </a:r>
          </a:p>
          <a:p>
            <a:r>
              <a:rPr lang="en-US" altLang="en-US"/>
              <a:t>Tupelo</a:t>
            </a:r>
          </a:p>
          <a:p>
            <a:endParaRPr lang="en-US" altLang="en-US"/>
          </a:p>
          <a:p>
            <a:endParaRPr lang="en-US" altLang="en-US"/>
          </a:p>
          <a:p>
            <a:endParaRPr lang="en-US" altLang="en-US"/>
          </a:p>
        </p:txBody>
      </p:sp>
      <p:sp>
        <p:nvSpPr>
          <p:cNvPr id="232455" name="Text Box 7"/>
          <p:cNvSpPr txBox="1">
            <a:spLocks noChangeArrowheads="1"/>
          </p:cNvSpPr>
          <p:nvPr/>
        </p:nvSpPr>
        <p:spPr bwMode="auto">
          <a:xfrm>
            <a:off x="4191000" y="4343400"/>
            <a:ext cx="4648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Control measures include pruning out branch cankers, surgically removing small trunk cankers, fertilizing and watering to improve tree vigor. These controls can slow disease spread but do not often totally eliminate it!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descr="2252010"/>
          <p:cNvPicPr>
            <a:picLocks noChangeAspect="1" noChangeArrowheads="1"/>
          </p:cNvPicPr>
          <p:nvPr/>
        </p:nvPicPr>
        <p:blipFill>
          <a:blip r:embed="rId3">
            <a:extLst>
              <a:ext uri="{28A0092B-C50C-407E-A947-70E740481C1C}">
                <a14:useLocalDpi xmlns:a14="http://schemas.microsoft.com/office/drawing/2010/main" val="0"/>
              </a:ext>
            </a:extLst>
          </a:blip>
          <a:srcRect r="3125" b="6250"/>
          <a:stretch>
            <a:fillRect/>
          </a:stretch>
        </p:blipFill>
        <p:spPr bwMode="auto">
          <a:xfrm>
            <a:off x="0" y="0"/>
            <a:ext cx="472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9095" name="Picture 7" descr="4823016"/>
          <p:cNvPicPr>
            <a:picLocks noChangeAspect="1" noChangeArrowheads="1"/>
          </p:cNvPicPr>
          <p:nvPr/>
        </p:nvPicPr>
        <p:blipFill>
          <a:blip r:embed="rId4">
            <a:extLst>
              <a:ext uri="{28A0092B-C50C-407E-A947-70E740481C1C}">
                <a14:useLocalDpi xmlns:a14="http://schemas.microsoft.com/office/drawing/2010/main" val="0"/>
              </a:ext>
            </a:extLst>
          </a:blip>
          <a:srcRect r="3125" b="5208"/>
          <a:stretch>
            <a:fillRect/>
          </a:stretch>
        </p:blipFill>
        <p:spPr bwMode="auto">
          <a:xfrm>
            <a:off x="4419600" y="0"/>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9096" name="Text Box 8"/>
          <p:cNvSpPr txBox="1">
            <a:spLocks noChangeArrowheads="1"/>
          </p:cNvSpPr>
          <p:nvPr/>
        </p:nvSpPr>
        <p:spPr bwMode="auto">
          <a:xfrm>
            <a:off x="4953000" y="838200"/>
            <a:ext cx="24336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Hispidus Canker</a:t>
            </a:r>
          </a:p>
        </p:txBody>
      </p:sp>
      <p:sp>
        <p:nvSpPr>
          <p:cNvPr id="89097" name="Text Box 9"/>
          <p:cNvSpPr txBox="1">
            <a:spLocks noChangeArrowheads="1"/>
          </p:cNvSpPr>
          <p:nvPr/>
        </p:nvSpPr>
        <p:spPr bwMode="auto">
          <a:xfrm>
            <a:off x="304800" y="5867400"/>
            <a:ext cx="480060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Entry point for this fungus is usually through old branch stubs or wounds. Causes a soft, white heart rot.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3047016"/>
          <p:cNvPicPr>
            <a:picLocks noChangeAspect="1" noChangeArrowheads="1"/>
          </p:cNvPicPr>
          <p:nvPr/>
        </p:nvPicPr>
        <p:blipFill>
          <a:blip r:embed="rId3">
            <a:extLst>
              <a:ext uri="{28A0092B-C50C-407E-A947-70E740481C1C}">
                <a14:useLocalDpi xmlns:a14="http://schemas.microsoft.com/office/drawing/2010/main" val="0"/>
              </a:ext>
            </a:extLst>
          </a:blip>
          <a:srcRect r="2083" b="468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118" name="Text Box 6"/>
          <p:cNvSpPr txBox="1">
            <a:spLocks noChangeArrowheads="1"/>
          </p:cNvSpPr>
          <p:nvPr/>
        </p:nvSpPr>
        <p:spPr bwMode="auto">
          <a:xfrm>
            <a:off x="0" y="384175"/>
            <a:ext cx="3581400" cy="741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Hispidus Canker</a:t>
            </a:r>
          </a:p>
          <a:p>
            <a:r>
              <a:rPr lang="en-US" altLang="en-US"/>
              <a:t>Primarily found on oak species</a:t>
            </a:r>
          </a:p>
        </p:txBody>
      </p:sp>
      <p:sp>
        <p:nvSpPr>
          <p:cNvPr id="90119" name="Text Box 7"/>
          <p:cNvSpPr txBox="1">
            <a:spLocks noChangeArrowheads="1"/>
          </p:cNvSpPr>
          <p:nvPr/>
        </p:nvSpPr>
        <p:spPr bwMode="auto">
          <a:xfrm>
            <a:off x="457200" y="6019800"/>
            <a:ext cx="60960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Once trunk decay fungi are actively growing, there is no control. Improve tree vigor  to add to its lifespan!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5" name="Picture 7" descr="2251099"/>
          <p:cNvPicPr>
            <a:picLocks noChangeAspect="1" noChangeArrowheads="1"/>
          </p:cNvPicPr>
          <p:nvPr/>
        </p:nvPicPr>
        <p:blipFill>
          <a:blip r:embed="rId3">
            <a:extLst>
              <a:ext uri="{28A0092B-C50C-407E-A947-70E740481C1C}">
                <a14:useLocalDpi xmlns:a14="http://schemas.microsoft.com/office/drawing/2010/main" val="0"/>
              </a:ext>
            </a:extLst>
          </a:blip>
          <a:srcRect r="3334" b="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1496" name="Text Box 8"/>
          <p:cNvSpPr txBox="1">
            <a:spLocks noChangeArrowheads="1"/>
          </p:cNvSpPr>
          <p:nvPr/>
        </p:nvSpPr>
        <p:spPr bwMode="auto">
          <a:xfrm>
            <a:off x="4953000" y="4600575"/>
            <a:ext cx="40020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Vascular Wilts</a:t>
            </a:r>
          </a:p>
          <a:p>
            <a:r>
              <a:rPr lang="en-US" altLang="en-US" sz="2000" b="1">
                <a:solidFill>
                  <a:schemeClr val="bg1"/>
                </a:solidFill>
              </a:rPr>
              <a:t>Diseases  that interfere with the</a:t>
            </a:r>
          </a:p>
          <a:p>
            <a:r>
              <a:rPr lang="en-US" altLang="en-US" sz="2000" b="1">
                <a:solidFill>
                  <a:schemeClr val="bg1"/>
                </a:solidFill>
              </a:rPr>
              <a:t>uptake and flow of water</a:t>
            </a:r>
          </a:p>
          <a:p>
            <a:r>
              <a:rPr lang="en-US" altLang="en-US" sz="2000" b="1">
                <a:solidFill>
                  <a:schemeClr val="bg1"/>
                </a:solidFill>
              </a:rPr>
              <a:t>and nutrients.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0355037"/>
          <p:cNvPicPr>
            <a:picLocks noChangeAspect="1" noChangeArrowheads="1"/>
          </p:cNvPicPr>
          <p:nvPr/>
        </p:nvPicPr>
        <p:blipFill>
          <a:blip r:embed="rId3">
            <a:extLst>
              <a:ext uri="{28A0092B-C50C-407E-A947-70E740481C1C}">
                <a14:useLocalDpi xmlns:a14="http://schemas.microsoft.com/office/drawing/2010/main" val="0"/>
              </a:ext>
            </a:extLst>
          </a:blip>
          <a:srcRect t="14583" r="1563" b="3125"/>
          <a:stretch>
            <a:fillRect/>
          </a:stretch>
        </p:blipFill>
        <p:spPr bwMode="auto">
          <a:xfrm>
            <a:off x="3675063" y="0"/>
            <a:ext cx="5468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42694" name="Text Box 6"/>
          <p:cNvSpPr txBox="1">
            <a:spLocks noChangeArrowheads="1"/>
          </p:cNvSpPr>
          <p:nvPr/>
        </p:nvSpPr>
        <p:spPr bwMode="auto">
          <a:xfrm>
            <a:off x="304800" y="685800"/>
            <a:ext cx="3276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Verticillium Wilt</a:t>
            </a:r>
          </a:p>
          <a:p>
            <a:r>
              <a:rPr lang="en-US" altLang="en-US"/>
              <a:t>Sample Hosts:</a:t>
            </a:r>
          </a:p>
          <a:p>
            <a:r>
              <a:rPr lang="en-US" altLang="en-US"/>
              <a:t>Maple</a:t>
            </a:r>
          </a:p>
          <a:p>
            <a:r>
              <a:rPr lang="en-US" altLang="en-US"/>
              <a:t>Ash</a:t>
            </a:r>
          </a:p>
          <a:p>
            <a:r>
              <a:rPr lang="en-US" altLang="en-US"/>
              <a:t>Elms</a:t>
            </a:r>
          </a:p>
          <a:p>
            <a:r>
              <a:rPr lang="en-US" altLang="en-US"/>
              <a:t>Magnolia</a:t>
            </a:r>
          </a:p>
          <a:p>
            <a:r>
              <a:rPr lang="en-US" altLang="en-US"/>
              <a:t>Redbud</a:t>
            </a:r>
          </a:p>
          <a:p>
            <a:r>
              <a:rPr lang="en-US" altLang="en-US"/>
              <a:t>Yellowwood</a:t>
            </a:r>
          </a:p>
          <a:p>
            <a:r>
              <a:rPr lang="en-US" altLang="en-US"/>
              <a:t>Tuliptree, Yellow Poplar</a:t>
            </a:r>
          </a:p>
        </p:txBody>
      </p:sp>
      <p:sp>
        <p:nvSpPr>
          <p:cNvPr id="242695" name="Text Box 7"/>
          <p:cNvSpPr txBox="1">
            <a:spLocks noChangeArrowheads="1"/>
          </p:cNvSpPr>
          <p:nvPr/>
        </p:nvSpPr>
        <p:spPr bwMode="auto">
          <a:xfrm>
            <a:off x="685800" y="4114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242696" name="Text Box 8"/>
          <p:cNvSpPr txBox="1">
            <a:spLocks noChangeArrowheads="1"/>
          </p:cNvSpPr>
          <p:nvPr/>
        </p:nvSpPr>
        <p:spPr bwMode="auto">
          <a:xfrm>
            <a:off x="304800" y="3810000"/>
            <a:ext cx="343535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Symptoms include curling,</a:t>
            </a:r>
          </a:p>
          <a:p>
            <a:r>
              <a:rPr lang="en-US" altLang="en-US"/>
              <a:t>drying, interveinal chlorosis or</a:t>
            </a:r>
          </a:p>
          <a:p>
            <a:r>
              <a:rPr lang="en-US" altLang="en-US"/>
              <a:t>reddening, defoliation, wilting, </a:t>
            </a:r>
          </a:p>
          <a:p>
            <a:r>
              <a:rPr lang="en-US" altLang="en-US"/>
              <a:t>dieback and death.</a:t>
            </a:r>
          </a:p>
          <a:p>
            <a:endParaRPr lang="en-US" altLang="en-US"/>
          </a:p>
          <a:p>
            <a:r>
              <a:rPr lang="en-US" altLang="en-US"/>
              <a:t>Infection occurs on stressed</a:t>
            </a:r>
          </a:p>
          <a:p>
            <a:r>
              <a:rPr lang="en-US" altLang="en-US"/>
              <a:t>trees and is initiated through the</a:t>
            </a:r>
          </a:p>
          <a:p>
            <a:r>
              <a:rPr lang="en-US" altLang="en-US"/>
              <a:t>roots and wounds.</a:t>
            </a:r>
          </a:p>
          <a:p>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6" name="Object 4"/>
          <p:cNvGraphicFramePr>
            <a:graphicFrameLocks noChangeAspect="1"/>
          </p:cNvGraphicFramePr>
          <p:nvPr/>
        </p:nvGraphicFramePr>
        <p:xfrm>
          <a:off x="304800" y="304800"/>
          <a:ext cx="2952750" cy="2155825"/>
        </p:xfrm>
        <a:graphic>
          <a:graphicData uri="http://schemas.openxmlformats.org/presentationml/2006/ole">
            <mc:AlternateContent xmlns:mc="http://schemas.openxmlformats.org/markup-compatibility/2006">
              <mc:Choice xmlns:v="urn:schemas-microsoft-com:vml" Requires="v">
                <p:oleObj spid="_x0000_s243725" name="Photo Editor Photo" r:id="rId4" imgW="2400635" imgH="1752381" progId="MSPhotoEd.3">
                  <p:embed/>
                </p:oleObj>
              </mc:Choice>
              <mc:Fallback>
                <p:oleObj name="Photo Editor Photo" r:id="rId4" imgW="2400635" imgH="175238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2952750"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43718" name="Picture 6" descr="4822040"/>
          <p:cNvPicPr>
            <a:picLocks noChangeAspect="1" noChangeArrowheads="1"/>
          </p:cNvPicPr>
          <p:nvPr/>
        </p:nvPicPr>
        <p:blipFill>
          <a:blip r:embed="rId6">
            <a:extLst>
              <a:ext uri="{28A0092B-C50C-407E-A947-70E740481C1C}">
                <a14:useLocalDpi xmlns:a14="http://schemas.microsoft.com/office/drawing/2010/main" val="0"/>
              </a:ext>
            </a:extLst>
          </a:blip>
          <a:srcRect r="3125" b="6250"/>
          <a:stretch>
            <a:fillRect/>
          </a:stretch>
        </p:blipFill>
        <p:spPr bwMode="auto">
          <a:xfrm>
            <a:off x="4419600" y="0"/>
            <a:ext cx="472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3720" name="Picture 8" descr="2733034"/>
          <p:cNvPicPr>
            <a:picLocks noChangeAspect="1" noChangeArrowheads="1"/>
          </p:cNvPicPr>
          <p:nvPr/>
        </p:nvPicPr>
        <p:blipFill>
          <a:blip r:embed="rId7">
            <a:extLst>
              <a:ext uri="{28A0092B-C50C-407E-A947-70E740481C1C}">
                <a14:useLocalDpi xmlns:a14="http://schemas.microsoft.com/office/drawing/2010/main" val="0"/>
              </a:ext>
            </a:extLst>
          </a:blip>
          <a:srcRect l="43750" t="17188" r="13542" b="21875"/>
          <a:stretch>
            <a:fillRect/>
          </a:stretch>
        </p:blipFill>
        <p:spPr bwMode="auto">
          <a:xfrm>
            <a:off x="304800" y="2971800"/>
            <a:ext cx="3657600" cy="3479800"/>
          </a:xfrm>
          <a:prstGeom prst="rect">
            <a:avLst/>
          </a:prstGeom>
          <a:noFill/>
          <a:extLst>
            <a:ext uri="{909E8E84-426E-40DD-AFC4-6F175D3DCCD1}">
              <a14:hiddenFill xmlns:a14="http://schemas.microsoft.com/office/drawing/2010/main">
                <a:solidFill>
                  <a:srgbClr val="FFFFFF"/>
                </a:solidFill>
              </a14:hiddenFill>
            </a:ext>
          </a:extLst>
        </p:spPr>
      </p:pic>
      <p:sp>
        <p:nvSpPr>
          <p:cNvPr id="243722" name="Text Box 10"/>
          <p:cNvSpPr txBox="1">
            <a:spLocks noChangeArrowheads="1"/>
          </p:cNvSpPr>
          <p:nvPr/>
        </p:nvSpPr>
        <p:spPr bwMode="auto">
          <a:xfrm>
            <a:off x="5089525" y="304800"/>
            <a:ext cx="3041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Dutch Elm Disease     DED</a:t>
            </a:r>
          </a:p>
          <a:p>
            <a:r>
              <a:rPr lang="en-US" altLang="en-US" b="1">
                <a:solidFill>
                  <a:schemeClr val="bg1"/>
                </a:solidFill>
              </a:rPr>
              <a:t>Yellowing, flagging and</a:t>
            </a:r>
          </a:p>
          <a:p>
            <a:r>
              <a:rPr lang="en-US" altLang="en-US" b="1">
                <a:solidFill>
                  <a:schemeClr val="bg1"/>
                </a:solidFill>
              </a:rPr>
              <a:t> branch dieback</a:t>
            </a:r>
          </a:p>
        </p:txBody>
      </p:sp>
      <p:sp>
        <p:nvSpPr>
          <p:cNvPr id="243724" name="Text Box 12"/>
          <p:cNvSpPr txBox="1">
            <a:spLocks noChangeArrowheads="1"/>
          </p:cNvSpPr>
          <p:nvPr/>
        </p:nvSpPr>
        <p:spPr bwMode="auto">
          <a:xfrm>
            <a:off x="898525" y="3505200"/>
            <a:ext cx="237807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Staining under bark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1" name="Picture 5" descr="1301078"/>
          <p:cNvPicPr>
            <a:picLocks noChangeAspect="1" noChangeArrowheads="1"/>
          </p:cNvPicPr>
          <p:nvPr/>
        </p:nvPicPr>
        <p:blipFill>
          <a:blip r:embed="rId3">
            <a:extLst>
              <a:ext uri="{28A0092B-C50C-407E-A947-70E740481C1C}">
                <a14:useLocalDpi xmlns:a14="http://schemas.microsoft.com/office/drawing/2010/main" val="0"/>
              </a:ext>
            </a:extLst>
          </a:blip>
          <a:srcRect r="1042"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4742" name="Text Box 6"/>
          <p:cNvSpPr txBox="1">
            <a:spLocks noChangeArrowheads="1"/>
          </p:cNvSpPr>
          <p:nvPr/>
        </p:nvSpPr>
        <p:spPr bwMode="auto">
          <a:xfrm>
            <a:off x="914400" y="685800"/>
            <a:ext cx="7356475" cy="14747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Control:</a:t>
            </a:r>
          </a:p>
          <a:p>
            <a:r>
              <a:rPr lang="en-US" altLang="en-US"/>
              <a:t>Prune infected branches and monitor insect vectors (elm bark beetles).</a:t>
            </a:r>
          </a:p>
          <a:p>
            <a:r>
              <a:rPr lang="en-US" altLang="en-US"/>
              <a:t>Prevent root grafts through appropriate use of trenching methods.</a:t>
            </a:r>
          </a:p>
          <a:p>
            <a:r>
              <a:rPr lang="en-US" altLang="en-US"/>
              <a:t>Plant resistant varieties such as Chinese Elms and Zelkova Elms.</a:t>
            </a:r>
          </a:p>
          <a:p>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5" name="Picture 5" descr="4215046"/>
          <p:cNvPicPr>
            <a:picLocks noChangeAspect="1" noChangeArrowheads="1"/>
          </p:cNvPicPr>
          <p:nvPr/>
        </p:nvPicPr>
        <p:blipFill>
          <a:blip r:embed="rId3">
            <a:extLst>
              <a:ext uri="{28A0092B-C50C-407E-A947-70E740481C1C}">
                <a14:useLocalDpi xmlns:a14="http://schemas.microsoft.com/office/drawing/2010/main" val="0"/>
              </a:ext>
            </a:extLst>
          </a:blip>
          <a:srcRect r="6250" b="6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766" name="Text Box 6"/>
          <p:cNvSpPr txBox="1">
            <a:spLocks noChangeArrowheads="1"/>
          </p:cNvSpPr>
          <p:nvPr/>
        </p:nvSpPr>
        <p:spPr bwMode="auto">
          <a:xfrm>
            <a:off x="304800" y="3849688"/>
            <a:ext cx="3657600" cy="18399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Wetwood and Slimeflux</a:t>
            </a:r>
          </a:p>
          <a:p>
            <a:r>
              <a:rPr lang="en-US" altLang="en-US"/>
              <a:t>Caused by bacteria.</a:t>
            </a:r>
          </a:p>
          <a:p>
            <a:r>
              <a:rPr lang="en-US" altLang="en-US"/>
              <a:t>Hosts:</a:t>
            </a:r>
          </a:p>
          <a:p>
            <a:r>
              <a:rPr lang="en-US" altLang="en-US"/>
              <a:t>Oaks</a:t>
            </a:r>
          </a:p>
          <a:p>
            <a:r>
              <a:rPr lang="en-US" altLang="en-US"/>
              <a:t>Popular</a:t>
            </a:r>
          </a:p>
          <a:p>
            <a:r>
              <a:rPr lang="en-US" altLang="en-US"/>
              <a:t>Elms</a:t>
            </a:r>
          </a:p>
        </p:txBody>
      </p:sp>
      <p:sp>
        <p:nvSpPr>
          <p:cNvPr id="245767" name="Text Box 7"/>
          <p:cNvSpPr txBox="1">
            <a:spLocks noChangeArrowheads="1"/>
          </p:cNvSpPr>
          <p:nvPr/>
        </p:nvSpPr>
        <p:spPr bwMode="auto">
          <a:xfrm>
            <a:off x="5486400" y="5715000"/>
            <a:ext cx="365760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Other symptoms:</a:t>
            </a:r>
          </a:p>
          <a:p>
            <a:r>
              <a:rPr lang="en-US" altLang="en-US"/>
              <a:t>fermentation smell, swarming insects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9" name="Picture 5" descr="4823026"/>
          <p:cNvPicPr>
            <a:picLocks noChangeAspect="1" noChangeArrowheads="1"/>
          </p:cNvPicPr>
          <p:nvPr/>
        </p:nvPicPr>
        <p:blipFill>
          <a:blip r:embed="rId3">
            <a:extLst>
              <a:ext uri="{28A0092B-C50C-407E-A947-70E740481C1C}">
                <a14:useLocalDpi xmlns:a14="http://schemas.microsoft.com/office/drawing/2010/main" val="0"/>
              </a:ext>
            </a:extLst>
          </a:blip>
          <a:srcRect r="3125" b="6250"/>
          <a:stretch>
            <a:fillRect/>
          </a:stretch>
        </p:blipFill>
        <p:spPr bwMode="auto">
          <a:xfrm>
            <a:off x="4419600" y="0"/>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6791" name="Text Box 7"/>
          <p:cNvSpPr txBox="1">
            <a:spLocks noChangeArrowheads="1"/>
          </p:cNvSpPr>
          <p:nvPr/>
        </p:nvSpPr>
        <p:spPr bwMode="auto">
          <a:xfrm>
            <a:off x="228600" y="1219200"/>
            <a:ext cx="4267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t>Wetwood</a:t>
            </a:r>
            <a:r>
              <a:rPr lang="en-US" altLang="en-US"/>
              <a:t> is a bacterial infection initiated through root and/or trunk wounds. Oozing occurs when bacterial</a:t>
            </a:r>
          </a:p>
          <a:p>
            <a:r>
              <a:rPr lang="en-US" altLang="en-US"/>
              <a:t>pressure builds up in the trunk.</a:t>
            </a:r>
          </a:p>
          <a:p>
            <a:r>
              <a:rPr lang="en-US" altLang="en-US"/>
              <a:t>Trunk and bark staining usually results. </a:t>
            </a:r>
          </a:p>
          <a:p>
            <a:r>
              <a:rPr lang="en-US" altLang="en-US"/>
              <a:t>Wetwood or slime flux weakens trees but does not directly cause their death.</a:t>
            </a:r>
          </a:p>
        </p:txBody>
      </p:sp>
      <p:sp>
        <p:nvSpPr>
          <p:cNvPr id="246792" name="Text Box 8"/>
          <p:cNvSpPr txBox="1">
            <a:spLocks noChangeArrowheads="1"/>
          </p:cNvSpPr>
          <p:nvPr/>
        </p:nvSpPr>
        <p:spPr bwMode="auto">
          <a:xfrm>
            <a:off x="381000" y="3886200"/>
            <a:ext cx="33464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Control:</a:t>
            </a:r>
          </a:p>
          <a:p>
            <a:endParaRPr lang="en-US" altLang="en-US"/>
          </a:p>
          <a:p>
            <a:r>
              <a:rPr lang="en-US" altLang="en-US"/>
              <a:t>Cosmetic only.</a:t>
            </a:r>
          </a:p>
          <a:p>
            <a:r>
              <a:rPr lang="en-US" altLang="en-US"/>
              <a:t>Use 10-20% solution of bleach</a:t>
            </a:r>
          </a:p>
          <a:p>
            <a:r>
              <a:rPr lang="en-US" altLang="en-US"/>
              <a:t>clean the bark surface.</a:t>
            </a:r>
          </a:p>
          <a:p>
            <a:r>
              <a:rPr lang="en-US" altLang="en-US"/>
              <a:t>Do not drill to insert drain tubes</a:t>
            </a:r>
          </a:p>
          <a:p>
            <a:r>
              <a:rPr lang="en-US" altLang="en-US"/>
              <a:t>because it spreads infection.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disease%20anthracnose%20of%20ma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70" name="Text Box 6"/>
          <p:cNvSpPr txBox="1">
            <a:spLocks noChangeArrowheads="1"/>
          </p:cNvSpPr>
          <p:nvPr/>
        </p:nvSpPr>
        <p:spPr bwMode="auto">
          <a:xfrm>
            <a:off x="1919288" y="3048000"/>
            <a:ext cx="71802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u="sng">
                <a:solidFill>
                  <a:schemeClr val="bg1"/>
                </a:solidFill>
              </a:rPr>
              <a:t>Anthracnose</a:t>
            </a:r>
            <a:r>
              <a:rPr lang="en-US" altLang="en-US" sz="2400">
                <a:solidFill>
                  <a:schemeClr val="bg1"/>
                </a:solidFill>
              </a:rPr>
              <a:t>: </a:t>
            </a:r>
            <a:r>
              <a:rPr lang="en-US" altLang="en-US" sz="2400" b="1">
                <a:solidFill>
                  <a:schemeClr val="bg1"/>
                </a:solidFill>
              </a:rPr>
              <a:t>Fungal disease of a wide </a:t>
            </a:r>
          </a:p>
          <a:p>
            <a:r>
              <a:rPr lang="en-US" altLang="en-US" sz="2400" b="1">
                <a:solidFill>
                  <a:schemeClr val="bg1"/>
                </a:solidFill>
              </a:rPr>
              <a:t>variety of broad-leaved trees causing symptoms</a:t>
            </a:r>
          </a:p>
          <a:p>
            <a:r>
              <a:rPr lang="en-US" altLang="en-US" sz="2400" b="1">
                <a:solidFill>
                  <a:schemeClr val="bg1"/>
                </a:solidFill>
              </a:rPr>
              <a:t>      that vary from small necrotic leaf spots to </a:t>
            </a:r>
          </a:p>
          <a:p>
            <a:r>
              <a:rPr lang="en-US" altLang="en-US" sz="2400" b="1">
                <a:solidFill>
                  <a:schemeClr val="bg1"/>
                </a:solidFill>
              </a:rPr>
              <a:t>          blight of leaves.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Text Box 4"/>
          <p:cNvSpPr txBox="1">
            <a:spLocks noChangeArrowheads="1"/>
          </p:cNvSpPr>
          <p:nvPr/>
        </p:nvSpPr>
        <p:spPr bwMode="auto">
          <a:xfrm>
            <a:off x="2438400" y="533400"/>
            <a:ext cx="410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Miscellaneous Trunk Fungi</a:t>
            </a:r>
          </a:p>
        </p:txBody>
      </p:sp>
      <p:graphicFrame>
        <p:nvGraphicFramePr>
          <p:cNvPr id="247813" name="Object 5"/>
          <p:cNvGraphicFramePr>
            <a:graphicFrameLocks noChangeAspect="1"/>
          </p:cNvGraphicFramePr>
          <p:nvPr/>
        </p:nvGraphicFramePr>
        <p:xfrm>
          <a:off x="685800" y="1676400"/>
          <a:ext cx="2224088" cy="2743200"/>
        </p:xfrm>
        <a:graphic>
          <a:graphicData uri="http://schemas.openxmlformats.org/presentationml/2006/ole">
            <mc:AlternateContent xmlns:mc="http://schemas.openxmlformats.org/markup-compatibility/2006">
              <mc:Choice xmlns:v="urn:schemas-microsoft-com:vml" Requires="v">
                <p:oleObj spid="_x0000_s247819" name="Photo Editor Photo" r:id="rId4" imgW="6552381" imgH="7887801" progId="MSPhotoEd.3">
                  <p:embed/>
                </p:oleObj>
              </mc:Choice>
              <mc:Fallback>
                <p:oleObj name="Photo Editor Photo" r:id="rId4" imgW="6552381" imgH="7887801"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9429" t="12070" b="25862"/>
                      <a:stretch>
                        <a:fillRect/>
                      </a:stretch>
                    </p:blipFill>
                    <p:spPr bwMode="auto">
                      <a:xfrm>
                        <a:off x="685800" y="1676400"/>
                        <a:ext cx="222408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7814" name="Object 6"/>
          <p:cNvGraphicFramePr>
            <a:graphicFrameLocks noChangeAspect="1"/>
          </p:cNvGraphicFramePr>
          <p:nvPr/>
        </p:nvGraphicFramePr>
        <p:xfrm>
          <a:off x="6248400" y="3429000"/>
          <a:ext cx="1981200" cy="2971800"/>
        </p:xfrm>
        <a:graphic>
          <a:graphicData uri="http://schemas.openxmlformats.org/presentationml/2006/ole">
            <mc:AlternateContent xmlns:mc="http://schemas.openxmlformats.org/markup-compatibility/2006">
              <mc:Choice xmlns:v="urn:schemas-microsoft-com:vml" Requires="v">
                <p:oleObj spid="_x0000_s247820" name="Photo Editor Photo" r:id="rId6" imgW="5238095" imgH="7602011" progId="MSPhotoEd.3">
                  <p:embed/>
                </p:oleObj>
              </mc:Choice>
              <mc:Fallback>
                <p:oleObj name="Photo Editor Photo" r:id="rId6" imgW="5238095" imgH="7602011"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l="15561" b="17021"/>
                      <a:stretch>
                        <a:fillRect/>
                      </a:stretch>
                    </p:blipFill>
                    <p:spPr bwMode="auto">
                      <a:xfrm>
                        <a:off x="6248400" y="3429000"/>
                        <a:ext cx="1981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7816" name="Text Box 8"/>
          <p:cNvSpPr txBox="1">
            <a:spLocks noChangeArrowheads="1"/>
          </p:cNvSpPr>
          <p:nvPr/>
        </p:nvSpPr>
        <p:spPr bwMode="auto">
          <a:xfrm>
            <a:off x="3184525" y="2093913"/>
            <a:ext cx="23558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u="sng"/>
              <a:t>Hericium</a:t>
            </a:r>
            <a:r>
              <a:rPr lang="en-US" altLang="en-US"/>
              <a:t> </a:t>
            </a:r>
            <a:r>
              <a:rPr lang="en-US" altLang="en-US" u="sng"/>
              <a:t>erinaceus</a:t>
            </a:r>
          </a:p>
          <a:p>
            <a:r>
              <a:rPr lang="en-US" altLang="en-US"/>
              <a:t>tooth fungus or</a:t>
            </a:r>
          </a:p>
          <a:p>
            <a:r>
              <a:rPr lang="en-US" altLang="en-US"/>
              <a:t>hedgehog fungus</a:t>
            </a:r>
          </a:p>
          <a:p>
            <a:r>
              <a:rPr lang="en-US" altLang="en-US"/>
              <a:t>In wounds or scars of</a:t>
            </a:r>
          </a:p>
          <a:p>
            <a:r>
              <a:rPr lang="en-US" altLang="en-US"/>
              <a:t>oak trees.</a:t>
            </a:r>
          </a:p>
        </p:txBody>
      </p:sp>
      <p:sp>
        <p:nvSpPr>
          <p:cNvPr id="247817" name="Text Box 9"/>
          <p:cNvSpPr txBox="1">
            <a:spLocks noChangeArrowheads="1"/>
          </p:cNvSpPr>
          <p:nvPr/>
        </p:nvSpPr>
        <p:spPr bwMode="auto">
          <a:xfrm>
            <a:off x="3581400" y="5257800"/>
            <a:ext cx="2590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u="sng"/>
              <a:t>Clitocybe sp.</a:t>
            </a:r>
          </a:p>
          <a:p>
            <a:r>
              <a:rPr lang="en-US" altLang="en-US"/>
              <a:t>Root and trunk rots of</a:t>
            </a:r>
          </a:p>
          <a:p>
            <a:r>
              <a:rPr lang="en-US" altLang="en-US"/>
              <a:t>oak and maple.</a:t>
            </a:r>
          </a:p>
        </p:txBody>
      </p:sp>
      <p:sp>
        <p:nvSpPr>
          <p:cNvPr id="247818" name="Text Box 10"/>
          <p:cNvSpPr txBox="1">
            <a:spLocks noChangeArrowheads="1"/>
          </p:cNvSpPr>
          <p:nvPr/>
        </p:nvSpPr>
        <p:spPr bwMode="auto">
          <a:xfrm>
            <a:off x="2514600" y="990600"/>
            <a:ext cx="384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Secondary fungi you may encounter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8838" name="Text Box 6"/>
          <p:cNvSpPr txBox="1">
            <a:spLocks noChangeArrowheads="1"/>
          </p:cNvSpPr>
          <p:nvPr/>
        </p:nvSpPr>
        <p:spPr bwMode="auto">
          <a:xfrm>
            <a:off x="914400" y="533400"/>
            <a:ext cx="6981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chemeClr val="bg1"/>
                </a:solidFill>
              </a:rPr>
              <a:t>Ganoderma – secondary fungi causing root and butt rot.</a:t>
            </a:r>
          </a:p>
        </p:txBody>
      </p:sp>
      <p:sp>
        <p:nvSpPr>
          <p:cNvPr id="248839" name="Text Box 7"/>
          <p:cNvSpPr txBox="1">
            <a:spLocks noChangeArrowheads="1"/>
          </p:cNvSpPr>
          <p:nvPr/>
        </p:nvSpPr>
        <p:spPr bwMode="auto">
          <a:xfrm>
            <a:off x="1355725" y="1027113"/>
            <a:ext cx="14287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1"/>
                </a:solidFill>
              </a:rPr>
              <a:t>Hosts:</a:t>
            </a:r>
          </a:p>
          <a:p>
            <a:r>
              <a:rPr lang="en-US" altLang="en-US">
                <a:solidFill>
                  <a:schemeClr val="bg1"/>
                </a:solidFill>
              </a:rPr>
              <a:t>Maple</a:t>
            </a:r>
          </a:p>
          <a:p>
            <a:r>
              <a:rPr lang="en-US" altLang="en-US">
                <a:solidFill>
                  <a:schemeClr val="bg1"/>
                </a:solidFill>
              </a:rPr>
              <a:t>Beech</a:t>
            </a:r>
          </a:p>
          <a:p>
            <a:r>
              <a:rPr lang="en-US" altLang="en-US">
                <a:solidFill>
                  <a:schemeClr val="bg1"/>
                </a:solidFill>
              </a:rPr>
              <a:t>Hickory</a:t>
            </a:r>
          </a:p>
          <a:p>
            <a:r>
              <a:rPr lang="en-US" altLang="en-US">
                <a:solidFill>
                  <a:schemeClr val="bg1"/>
                </a:solidFill>
              </a:rPr>
              <a:t>Ash</a:t>
            </a:r>
          </a:p>
          <a:p>
            <a:r>
              <a:rPr lang="en-US" altLang="en-US">
                <a:solidFill>
                  <a:schemeClr val="bg1"/>
                </a:solidFill>
              </a:rPr>
              <a:t>Walnut</a:t>
            </a:r>
          </a:p>
          <a:p>
            <a:r>
              <a:rPr lang="en-US" altLang="en-US">
                <a:solidFill>
                  <a:schemeClr val="bg1"/>
                </a:solidFill>
              </a:rPr>
              <a:t>Sweetgum</a:t>
            </a:r>
          </a:p>
          <a:p>
            <a:r>
              <a:rPr lang="en-US" altLang="en-US">
                <a:solidFill>
                  <a:schemeClr val="bg1"/>
                </a:solidFill>
              </a:rPr>
              <a:t>Sycamore</a:t>
            </a:r>
          </a:p>
          <a:p>
            <a:r>
              <a:rPr lang="en-US" altLang="en-US">
                <a:solidFill>
                  <a:schemeClr val="bg1"/>
                </a:solidFill>
              </a:rPr>
              <a:t>Oak</a:t>
            </a:r>
          </a:p>
          <a:p>
            <a:r>
              <a:rPr lang="en-US" altLang="en-US">
                <a:solidFill>
                  <a:schemeClr val="bg1"/>
                </a:solidFill>
              </a:rPr>
              <a:t>Baldcypress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5" name="Picture 5" descr="0364057"/>
          <p:cNvPicPr>
            <a:picLocks noChangeAspect="1" noChangeArrowheads="1"/>
          </p:cNvPicPr>
          <p:nvPr/>
        </p:nvPicPr>
        <p:blipFill>
          <a:blip r:embed="rId3">
            <a:extLst>
              <a:ext uri="{28A0092B-C50C-407E-A947-70E740481C1C}">
                <a14:useLocalDpi xmlns:a14="http://schemas.microsoft.com/office/drawing/2010/main" val="0"/>
              </a:ext>
            </a:extLst>
          </a:blip>
          <a:srcRect r="3125" b="12500"/>
          <a:stretch>
            <a:fillRect/>
          </a:stretch>
        </p:blipFill>
        <p:spPr bwMode="auto">
          <a:xfrm>
            <a:off x="4419600" y="0"/>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0886" name="Text Box 6"/>
          <p:cNvSpPr txBox="1">
            <a:spLocks noChangeArrowheads="1"/>
          </p:cNvSpPr>
          <p:nvPr/>
        </p:nvSpPr>
        <p:spPr bwMode="auto">
          <a:xfrm>
            <a:off x="914400" y="765175"/>
            <a:ext cx="304165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Annosum Root Rot</a:t>
            </a:r>
          </a:p>
          <a:p>
            <a:r>
              <a:rPr lang="en-US" altLang="en-US"/>
              <a:t>PrimaryHosts:</a:t>
            </a:r>
          </a:p>
          <a:p>
            <a:r>
              <a:rPr lang="en-US" altLang="en-US"/>
              <a:t>Cedar</a:t>
            </a:r>
          </a:p>
          <a:p>
            <a:r>
              <a:rPr lang="en-US" altLang="en-US"/>
              <a:t>Hemlock</a:t>
            </a:r>
          </a:p>
          <a:p>
            <a:r>
              <a:rPr lang="en-US" altLang="en-US"/>
              <a:t>Pines</a:t>
            </a:r>
          </a:p>
          <a:p>
            <a:endParaRPr lang="en-US" altLang="en-US"/>
          </a:p>
          <a:p>
            <a:r>
              <a:rPr lang="en-US" altLang="en-US"/>
              <a:t>Symptoms include general</a:t>
            </a:r>
          </a:p>
          <a:p>
            <a:r>
              <a:rPr lang="en-US" altLang="en-US"/>
              <a:t>tree decline and wind-throw.</a:t>
            </a:r>
          </a:p>
          <a:p>
            <a:r>
              <a:rPr lang="en-US" altLang="en-US"/>
              <a:t>Wind throw is blow over due</a:t>
            </a:r>
          </a:p>
          <a:p>
            <a:r>
              <a:rPr lang="en-US" altLang="en-US"/>
              <a:t>to heavy wind or ice.</a:t>
            </a:r>
          </a:p>
          <a:p>
            <a:endParaRPr lang="en-US" altLang="en-US"/>
          </a:p>
        </p:txBody>
      </p:sp>
      <p:pic>
        <p:nvPicPr>
          <p:cNvPr id="250888" name="Picture 8" descr="0364049"/>
          <p:cNvPicPr>
            <a:picLocks noChangeAspect="1" noChangeArrowheads="1"/>
          </p:cNvPicPr>
          <p:nvPr/>
        </p:nvPicPr>
        <p:blipFill>
          <a:blip r:embed="rId4">
            <a:extLst>
              <a:ext uri="{28A0092B-C50C-407E-A947-70E740481C1C}">
                <a14:useLocalDpi xmlns:a14="http://schemas.microsoft.com/office/drawing/2010/main" val="0"/>
              </a:ext>
            </a:extLst>
          </a:blip>
          <a:srcRect l="27083" t="26563" r="11458" b="14063"/>
          <a:stretch>
            <a:fillRect/>
          </a:stretch>
        </p:blipFill>
        <p:spPr bwMode="auto">
          <a:xfrm>
            <a:off x="152400" y="3962400"/>
            <a:ext cx="41910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ltLang="en-US" sz="2400" b="1" u="sng"/>
              <a:t>Armillaria sp. </a:t>
            </a:r>
            <a:r>
              <a:rPr lang="en-US" altLang="en-US" sz="2400" b="1"/>
              <a:t>Honey Mushroom or Shoestring Root Rot</a:t>
            </a:r>
          </a:p>
        </p:txBody>
      </p:sp>
      <p:sp>
        <p:nvSpPr>
          <p:cNvPr id="262147" name="Rectangle 3"/>
          <p:cNvSpPr>
            <a:spLocks noGrp="1" noChangeArrowheads="1"/>
          </p:cNvSpPr>
          <p:nvPr>
            <p:ph type="body" idx="1"/>
          </p:nvPr>
        </p:nvSpPr>
        <p:spPr/>
        <p:txBody>
          <a:bodyPr/>
          <a:lstStyle/>
          <a:p>
            <a:r>
              <a:rPr lang="en-US" altLang="en-US" sz="1800"/>
              <a:t>Rot of roots and lower trunk that makes the trees susceptible to windthrow. They are opportunistic in that they attack already weakened plants. Commonly found on eastern oak species.</a:t>
            </a:r>
            <a:r>
              <a:rPr lang="en-US" altLang="en-US"/>
              <a:t> </a:t>
            </a:r>
          </a:p>
        </p:txBody>
      </p:sp>
      <p:pic>
        <p:nvPicPr>
          <p:cNvPr id="262148" name="Picture 4" descr="Armillaria root ro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1800"/>
            <a:ext cx="384016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62149" name="Picture 5" descr="Armillaria mushrooms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048000"/>
            <a:ext cx="3078163"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ltLang="en-US" sz="2400" b="1" u="sng"/>
              <a:t>Wilt Diseases</a:t>
            </a:r>
          </a:p>
        </p:txBody>
      </p:sp>
      <p:sp>
        <p:nvSpPr>
          <p:cNvPr id="265219" name="Rectangle 3"/>
          <p:cNvSpPr>
            <a:spLocks noGrp="1" noChangeArrowheads="1"/>
          </p:cNvSpPr>
          <p:nvPr>
            <p:ph type="body" sz="half" idx="1"/>
          </p:nvPr>
        </p:nvSpPr>
        <p:spPr>
          <a:xfrm>
            <a:off x="1257300" y="2327275"/>
            <a:ext cx="3670300" cy="3768725"/>
          </a:xfrm>
        </p:spPr>
        <p:txBody>
          <a:bodyPr/>
          <a:lstStyle/>
          <a:p>
            <a:r>
              <a:rPr lang="en-US" altLang="en-US" sz="1800"/>
              <a:t>Using trunk injection control methods should be considered</a:t>
            </a:r>
          </a:p>
          <a:p>
            <a:pPr>
              <a:buFont typeface="Wingdings" charset="2"/>
              <a:buNone/>
            </a:pPr>
            <a:r>
              <a:rPr lang="en-US" altLang="en-US" sz="1800"/>
              <a:t>	only as a last option after all other methods have been tried. </a:t>
            </a:r>
          </a:p>
          <a:p>
            <a:pPr>
              <a:buFont typeface="Wingdings" charset="2"/>
              <a:buNone/>
            </a:pPr>
            <a:r>
              <a:rPr lang="en-US" altLang="en-US" sz="1800"/>
              <a:t>	Why?</a:t>
            </a:r>
          </a:p>
          <a:p>
            <a:r>
              <a:rPr lang="en-US" altLang="en-US" sz="1800"/>
              <a:t>Wounding by these methods may induce disease spread or initiate trunk decay.</a:t>
            </a:r>
          </a:p>
        </p:txBody>
      </p:sp>
      <p:pic>
        <p:nvPicPr>
          <p:cNvPr id="265222" name="Picture 6" descr="injection6"/>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572000" y="3276600"/>
            <a:ext cx="4038600" cy="316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65223" name="Picture 7" descr="injection for t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211513" cy="1508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ltLang="en-US" sz="2400" b="1"/>
              <a:t>Dealing with Trunk and/or Root Decay Problems</a:t>
            </a:r>
          </a:p>
        </p:txBody>
      </p:sp>
      <p:sp>
        <p:nvSpPr>
          <p:cNvPr id="266243" name="Rectangle 3"/>
          <p:cNvSpPr>
            <a:spLocks noGrp="1" noChangeArrowheads="1"/>
          </p:cNvSpPr>
          <p:nvPr>
            <p:ph type="body" sz="half" idx="1"/>
          </p:nvPr>
        </p:nvSpPr>
        <p:spPr>
          <a:xfrm>
            <a:off x="1257300" y="1981200"/>
            <a:ext cx="3814763" cy="4114800"/>
          </a:xfrm>
        </p:spPr>
        <p:txBody>
          <a:bodyPr/>
          <a:lstStyle/>
          <a:p>
            <a:r>
              <a:rPr lang="en-US" altLang="en-US" sz="1800"/>
              <a:t>In most cases, refer clients to certified arborists for a proper,</a:t>
            </a:r>
          </a:p>
          <a:p>
            <a:pPr>
              <a:buFont typeface="Wingdings" charset="2"/>
              <a:buNone/>
            </a:pPr>
            <a:r>
              <a:rPr lang="en-US" altLang="en-US" sz="1800"/>
              <a:t>	on-site evaluation.</a:t>
            </a:r>
          </a:p>
          <a:p>
            <a:r>
              <a:rPr lang="en-US" altLang="en-US" sz="1800"/>
              <a:t>Certified arborists can</a:t>
            </a:r>
          </a:p>
          <a:p>
            <a:pPr>
              <a:buFont typeface="Wingdings" charset="2"/>
              <a:buNone/>
            </a:pPr>
            <a:r>
              <a:rPr lang="en-US" altLang="en-US" sz="1800"/>
              <a:t>	be located by using the ISA web site:</a:t>
            </a:r>
          </a:p>
          <a:p>
            <a:pPr>
              <a:buFont typeface="Wingdings" charset="2"/>
              <a:buNone/>
            </a:pPr>
            <a:r>
              <a:rPr lang="en-US" altLang="en-US" sz="1800"/>
              <a:t>	</a:t>
            </a:r>
            <a:r>
              <a:rPr lang="en-US" altLang="en-US" sz="1800">
                <a:hlinkClick r:id="rId3"/>
              </a:rPr>
              <a:t>www.isa-arbor.com</a:t>
            </a:r>
            <a:endParaRPr lang="en-US" altLang="en-US" sz="1800"/>
          </a:p>
          <a:p>
            <a:pPr>
              <a:buFont typeface="Wingdings" charset="2"/>
              <a:buNone/>
            </a:pPr>
            <a:endParaRPr lang="en-US" altLang="en-US" sz="1800"/>
          </a:p>
          <a:p>
            <a:pPr>
              <a:buFont typeface="Wingdings" charset="2"/>
              <a:buNone/>
            </a:pPr>
            <a:r>
              <a:rPr lang="en-US" altLang="en-US" sz="1800"/>
              <a:t>	Visual examinations of soft spots, wounds or actual decay fungi are</a:t>
            </a:r>
          </a:p>
          <a:p>
            <a:pPr>
              <a:buFont typeface="Wingdings" charset="2"/>
              <a:buNone/>
            </a:pPr>
            <a:r>
              <a:rPr lang="en-US" altLang="en-US" sz="1800"/>
              <a:t>	only indicators. Devices that take actual cores or use other methods to evaluate the extent of fungal damage are preferred.</a:t>
            </a:r>
          </a:p>
          <a:p>
            <a:endParaRPr lang="en-US" altLang="en-US" sz="1800"/>
          </a:p>
        </p:txBody>
      </p:sp>
      <p:pic>
        <p:nvPicPr>
          <p:cNvPr id="266246" name="Picture 6" descr="Increment borer"/>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019800" y="1371600"/>
            <a:ext cx="25146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66247" name="Picture 7" descr="Resistograph for tree de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191000"/>
            <a:ext cx="2819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66248" name="Picture 8" descr="Shigometer for Dec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43840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ltLang="en-US" sz="2400" b="1" u="sng"/>
              <a:t>NEW DISEASES ON THE HORIZON</a:t>
            </a:r>
            <a:br>
              <a:rPr lang="en-US" altLang="en-US" sz="2400" b="1" u="sng"/>
            </a:br>
            <a:r>
              <a:rPr lang="en-US" altLang="en-US" sz="2400" b="1" u="sng"/>
              <a:t>Sudden Oak Death, SOD, Phythophthora ramorum</a:t>
            </a:r>
          </a:p>
        </p:txBody>
      </p:sp>
      <p:sp>
        <p:nvSpPr>
          <p:cNvPr id="267267" name="Rectangle 3"/>
          <p:cNvSpPr>
            <a:spLocks noGrp="1" noChangeArrowheads="1"/>
          </p:cNvSpPr>
          <p:nvPr>
            <p:ph type="body" sz="half" idx="1"/>
          </p:nvPr>
        </p:nvSpPr>
        <p:spPr>
          <a:xfrm>
            <a:off x="1257300" y="1981200"/>
            <a:ext cx="3814763" cy="4114800"/>
          </a:xfrm>
        </p:spPr>
        <p:txBody>
          <a:bodyPr/>
          <a:lstStyle/>
          <a:p>
            <a:pPr>
              <a:lnSpc>
                <a:spcPct val="90000"/>
              </a:lnSpc>
            </a:pPr>
            <a:r>
              <a:rPr lang="en-US" altLang="en-US" sz="1800"/>
              <a:t>Phythophthora ramorum is a soil-borne fungal pathogen that was accidentally shipped to the Eastern USA  in nursery stock from the west (CA, OR, WA). This pathogen has been shown to affect over 60 different ornamental plants. At this point, we are primarily examining and testing camellias, rhododendrons, azaleas, viburnums and mountain laurels all of which seem to be very susceptible to attack. </a:t>
            </a:r>
          </a:p>
          <a:p>
            <a:pPr>
              <a:lnSpc>
                <a:spcPct val="90000"/>
              </a:lnSpc>
            </a:pPr>
            <a:r>
              <a:rPr lang="en-US" altLang="en-US" sz="1800"/>
              <a:t>This virulent pathogen has damaged and/or killed many western tree species but we do not know what it will do to eastern varieties, especially our oaks.</a:t>
            </a:r>
          </a:p>
        </p:txBody>
      </p:sp>
      <p:pic>
        <p:nvPicPr>
          <p:cNvPr id="267270" name="Picture 6" descr="SOD oozing wounds"/>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705600" y="2133600"/>
            <a:ext cx="2133600" cy="188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67271" name="Picture 7" descr="SOD Disease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20574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67272" name="Picture 8" descr="camellia S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267200"/>
            <a:ext cx="34290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1908"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1911" name="Photo Editor Photo" r:id="rId4" imgW="7561905" imgH="4896533" progId="MSPhotoEd.3">
                  <p:embed/>
                </p:oleObj>
              </mc:Choice>
              <mc:Fallback>
                <p:oleObj name="Photo Editor Photo" r:id="rId4" imgW="7561905" imgH="4896533"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1909" name="Text Box 5"/>
          <p:cNvSpPr txBox="1">
            <a:spLocks noChangeArrowheads="1"/>
          </p:cNvSpPr>
          <p:nvPr/>
        </p:nvSpPr>
        <p:spPr bwMode="auto">
          <a:xfrm>
            <a:off x="6858000" y="6146800"/>
            <a:ext cx="1838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Ozone </a:t>
            </a:r>
            <a:r>
              <a:rPr lang="en-US" altLang="en-US" sz="2000"/>
              <a:t>damage</a:t>
            </a:r>
          </a:p>
        </p:txBody>
      </p:sp>
      <p:sp>
        <p:nvSpPr>
          <p:cNvPr id="251910" name="Text Box 6"/>
          <p:cNvSpPr txBox="1">
            <a:spLocks noChangeArrowheads="1"/>
          </p:cNvSpPr>
          <p:nvPr/>
        </p:nvSpPr>
        <p:spPr bwMode="auto">
          <a:xfrm>
            <a:off x="1524000" y="609600"/>
            <a:ext cx="6054725" cy="46672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Symptoms that Mimic Disease Problems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6"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3958" name="Photo Editor Photo" r:id="rId4" imgW="7295238" imgH="5353797" progId="MSPhotoEd.3">
                  <p:embed/>
                </p:oleObj>
              </mc:Choice>
              <mc:Fallback>
                <p:oleObj name="Photo Editor Photo" r:id="rId4" imgW="7295238" imgH="5353797" progId="MSPhotoEd.3">
                  <p:embed/>
                  <p:pic>
                    <p:nvPicPr>
                      <p:cNvPr id="0" name="Object 4"/>
                      <p:cNvPicPr>
                        <a:picLocks noChangeAspect="1" noChangeArrowheads="1"/>
                      </p:cNvPicPr>
                      <p:nvPr/>
                    </p:nvPicPr>
                    <p:blipFill>
                      <a:blip r:embed="rId5">
                        <a:lum bright="-6000" contras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3957" name="Text Box 5"/>
          <p:cNvSpPr txBox="1">
            <a:spLocks noChangeArrowheads="1"/>
          </p:cNvSpPr>
          <p:nvPr/>
        </p:nvSpPr>
        <p:spPr bwMode="auto">
          <a:xfrm>
            <a:off x="990600" y="5791200"/>
            <a:ext cx="7772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t>Mechanical damage – weed eaters and lawnmowers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8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4982" name="Photo Editor Photo" r:id="rId4" imgW="7561905" imgH="4896533" progId="MSPhotoEd.3">
                  <p:embed/>
                </p:oleObj>
              </mc:Choice>
              <mc:Fallback>
                <p:oleObj name="Photo Editor Photo" r:id="rId4" imgW="7561905" imgH="4896533"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4981" name="Text Box 5"/>
          <p:cNvSpPr txBox="1">
            <a:spLocks noChangeArrowheads="1"/>
          </p:cNvSpPr>
          <p:nvPr/>
        </p:nvSpPr>
        <p:spPr bwMode="auto">
          <a:xfrm>
            <a:off x="3962400" y="5486400"/>
            <a:ext cx="457200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t>Bromacil herbicide injury</a:t>
            </a:r>
          </a:p>
          <a:p>
            <a:r>
              <a:rPr lang="en-US" altLang="en-US" sz="2400"/>
              <a:t>on willow oak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Anthracnose%20fol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365125" y="268288"/>
            <a:ext cx="3505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Primary causal agents</a:t>
            </a:r>
            <a:r>
              <a:rPr lang="en-US" altLang="en-US" sz="2400">
                <a:solidFill>
                  <a:schemeClr val="bg1"/>
                </a:solidFill>
              </a:rPr>
              <a:t>:</a:t>
            </a:r>
          </a:p>
          <a:p>
            <a:r>
              <a:rPr lang="en-US" altLang="en-US" sz="2400">
                <a:solidFill>
                  <a:schemeClr val="bg1"/>
                </a:solidFill>
              </a:rPr>
              <a:t>	</a:t>
            </a:r>
            <a:r>
              <a:rPr lang="en-US" altLang="en-US" sz="2400" b="1">
                <a:solidFill>
                  <a:schemeClr val="bg1"/>
                </a:solidFill>
              </a:rPr>
              <a:t>Colletotrichum</a:t>
            </a:r>
          </a:p>
          <a:p>
            <a:r>
              <a:rPr lang="en-US" altLang="en-US" sz="2400" b="1">
                <a:solidFill>
                  <a:schemeClr val="bg1"/>
                </a:solidFill>
              </a:rPr>
              <a:t>	Kabetiella</a:t>
            </a:r>
          </a:p>
          <a:p>
            <a:r>
              <a:rPr lang="en-US" altLang="en-US" sz="2400" b="1">
                <a:solidFill>
                  <a:schemeClr val="bg1"/>
                </a:solidFill>
              </a:rPr>
              <a:t>	Phyllosticta</a:t>
            </a:r>
          </a:p>
          <a:p>
            <a:r>
              <a:rPr lang="en-US" altLang="en-US" sz="2400" b="1">
                <a:solidFill>
                  <a:schemeClr val="bg1"/>
                </a:solidFill>
              </a:rPr>
              <a:t>	Gloeosporium</a:t>
            </a:r>
          </a:p>
          <a:p>
            <a:r>
              <a:rPr lang="en-US" altLang="en-US" sz="2400" b="1">
                <a:solidFill>
                  <a:schemeClr val="bg1"/>
                </a:solidFill>
              </a:rPr>
              <a:t>	Discula</a:t>
            </a:r>
          </a:p>
          <a:p>
            <a:r>
              <a:rPr lang="en-US" altLang="en-US" sz="2400" b="1">
                <a:solidFill>
                  <a:schemeClr val="bg1"/>
                </a:solidFill>
              </a:rPr>
              <a:t>	many more…..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4" name="Object 4"/>
          <p:cNvGraphicFramePr>
            <a:graphicFrameLocks noChangeAspect="1"/>
          </p:cNvGraphicFramePr>
          <p:nvPr/>
        </p:nvGraphicFramePr>
        <p:xfrm>
          <a:off x="5105400" y="2057400"/>
          <a:ext cx="3238500" cy="4114800"/>
        </p:xfrm>
        <a:graphic>
          <a:graphicData uri="http://schemas.openxmlformats.org/presentationml/2006/ole">
            <mc:AlternateContent xmlns:mc="http://schemas.openxmlformats.org/markup-compatibility/2006">
              <mc:Choice xmlns:v="urn:schemas-microsoft-com:vml" Requires="v">
                <p:oleObj spid="_x0000_s256011" name="Photo Editor Photo" r:id="rId4" imgW="5238095" imgH="7602011" progId="MSPhotoEd.3">
                  <p:embed/>
                </p:oleObj>
              </mc:Choice>
              <mc:Fallback>
                <p:oleObj name="Photo Editor Photo" r:id="rId4" imgW="5238095" imgH="760201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57400"/>
                        <a:ext cx="32385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006" name="Picture 6" descr="1241495"/>
          <p:cNvPicPr>
            <a:picLocks noChangeAspect="1" noChangeArrowheads="1"/>
          </p:cNvPicPr>
          <p:nvPr/>
        </p:nvPicPr>
        <p:blipFill>
          <a:blip r:embed="rId6">
            <a:extLst>
              <a:ext uri="{28A0092B-C50C-407E-A947-70E740481C1C}">
                <a14:useLocalDpi xmlns:a14="http://schemas.microsoft.com/office/drawing/2010/main" val="0"/>
              </a:ext>
            </a:extLst>
          </a:blip>
          <a:srcRect r="13237" b="31866"/>
          <a:stretch>
            <a:fillRect/>
          </a:stretch>
        </p:blipFill>
        <p:spPr bwMode="auto">
          <a:xfrm>
            <a:off x="609600" y="304800"/>
            <a:ext cx="3581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56007" name="Text Box 7"/>
          <p:cNvSpPr txBox="1">
            <a:spLocks noChangeArrowheads="1"/>
          </p:cNvSpPr>
          <p:nvPr/>
        </p:nvSpPr>
        <p:spPr bwMode="auto">
          <a:xfrm>
            <a:off x="4572000" y="304800"/>
            <a:ext cx="42672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Eastern Mistletoe</a:t>
            </a:r>
            <a:r>
              <a:rPr lang="en-US" altLang="en-US"/>
              <a:t> –</a:t>
            </a:r>
          </a:p>
          <a:p>
            <a:r>
              <a:rPr lang="en-US" altLang="en-US"/>
              <a:t>parasitic plants that reduce tree vigor. They are primarily spread from tree to tree by bird droppings.</a:t>
            </a:r>
          </a:p>
        </p:txBody>
      </p:sp>
      <p:sp>
        <p:nvSpPr>
          <p:cNvPr id="256009" name="Text Box 9"/>
          <p:cNvSpPr txBox="1">
            <a:spLocks noChangeArrowheads="1"/>
          </p:cNvSpPr>
          <p:nvPr/>
        </p:nvSpPr>
        <p:spPr bwMode="auto">
          <a:xfrm>
            <a:off x="609600" y="4572000"/>
            <a:ext cx="22034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Hosts:</a:t>
            </a:r>
          </a:p>
          <a:p>
            <a:r>
              <a:rPr lang="en-US" altLang="en-US"/>
              <a:t>Ash	Dogwood</a:t>
            </a:r>
          </a:p>
          <a:p>
            <a:r>
              <a:rPr lang="en-US" altLang="en-US"/>
              <a:t>Elm	Maple</a:t>
            </a:r>
          </a:p>
          <a:p>
            <a:r>
              <a:rPr lang="en-US" altLang="en-US"/>
              <a:t>Oak	Pecan</a:t>
            </a:r>
          </a:p>
          <a:p>
            <a:r>
              <a:rPr lang="en-US" altLang="en-US"/>
              <a:t>Walnut   River Birch</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9" name="Picture 5" descr="0014295"/>
          <p:cNvPicPr>
            <a:picLocks noChangeAspect="1" noChangeArrowheads="1"/>
          </p:cNvPicPr>
          <p:nvPr/>
        </p:nvPicPr>
        <p:blipFill>
          <a:blip r:embed="rId3">
            <a:extLst>
              <a:ext uri="{28A0092B-C50C-407E-A947-70E740481C1C}">
                <a14:useLocalDpi xmlns:a14="http://schemas.microsoft.com/office/drawing/2010/main" val="0"/>
              </a:ext>
            </a:extLst>
          </a:blip>
          <a:srcRect r="4167" b="7813"/>
          <a:stretch>
            <a:fillRect/>
          </a:stretch>
        </p:blipFill>
        <p:spPr bwMode="auto">
          <a:xfrm>
            <a:off x="381000" y="533400"/>
            <a:ext cx="3352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57031" name="Picture 7" descr="1146028"/>
          <p:cNvPicPr>
            <a:picLocks noChangeAspect="1" noChangeArrowheads="1"/>
          </p:cNvPicPr>
          <p:nvPr/>
        </p:nvPicPr>
        <p:blipFill>
          <a:blip r:embed="rId4">
            <a:extLst>
              <a:ext uri="{28A0092B-C50C-407E-A947-70E740481C1C}">
                <a14:useLocalDpi xmlns:a14="http://schemas.microsoft.com/office/drawing/2010/main" val="0"/>
              </a:ext>
            </a:extLst>
          </a:blip>
          <a:srcRect l="12500" t="7813" r="13542" b="10938"/>
          <a:stretch>
            <a:fillRect/>
          </a:stretch>
        </p:blipFill>
        <p:spPr bwMode="auto">
          <a:xfrm>
            <a:off x="4114800" y="2667000"/>
            <a:ext cx="4191000" cy="3482975"/>
          </a:xfrm>
          <a:prstGeom prst="rect">
            <a:avLst/>
          </a:prstGeom>
          <a:noFill/>
          <a:extLst>
            <a:ext uri="{909E8E84-426E-40DD-AFC4-6F175D3DCCD1}">
              <a14:hiddenFill xmlns:a14="http://schemas.microsoft.com/office/drawing/2010/main">
                <a:solidFill>
                  <a:srgbClr val="FFFFFF"/>
                </a:solidFill>
              </a14:hiddenFill>
            </a:ext>
          </a:extLst>
        </p:spPr>
      </p:pic>
      <p:sp>
        <p:nvSpPr>
          <p:cNvPr id="257032" name="Text Box 8"/>
          <p:cNvSpPr txBox="1">
            <a:spLocks noChangeArrowheads="1"/>
          </p:cNvSpPr>
          <p:nvPr/>
        </p:nvSpPr>
        <p:spPr bwMode="auto">
          <a:xfrm>
            <a:off x="4800600" y="10668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u="sng"/>
              <a:t>Drought Stress –</a:t>
            </a:r>
          </a:p>
          <a:p>
            <a:r>
              <a:rPr lang="en-US" altLang="en-US" sz="2400"/>
              <a:t>on Maple  and Pine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52" name="Object 4"/>
          <p:cNvGraphicFramePr>
            <a:graphicFrameLocks noChangeAspect="1"/>
          </p:cNvGraphicFramePr>
          <p:nvPr/>
        </p:nvGraphicFramePr>
        <p:xfrm>
          <a:off x="381000" y="381000"/>
          <a:ext cx="3962400" cy="6248400"/>
        </p:xfrm>
        <a:graphic>
          <a:graphicData uri="http://schemas.openxmlformats.org/presentationml/2006/ole">
            <mc:AlternateContent xmlns:mc="http://schemas.openxmlformats.org/markup-compatibility/2006">
              <mc:Choice xmlns:v="urn:schemas-microsoft-com:vml" Requires="v">
                <p:oleObj spid="_x0000_s258056" name="Photo Editor Photo" r:id="rId4" imgW="5334745" imgH="6668431" progId="MSPhotoEd.3">
                  <p:embed/>
                </p:oleObj>
              </mc:Choice>
              <mc:Fallback>
                <p:oleObj name="Photo Editor Photo" r:id="rId4" imgW="5334745" imgH="6668431" progId="MSPhotoEd.3">
                  <p:embed/>
                  <p:pic>
                    <p:nvPicPr>
                      <p:cNvPr id="0" name="Object 4"/>
                      <p:cNvPicPr>
                        <a:picLocks noChangeAspect="1" noChangeArrowheads="1"/>
                      </p:cNvPicPr>
                      <p:nvPr/>
                    </p:nvPicPr>
                    <p:blipFill>
                      <a:blip r:embed="rId5">
                        <a:lum bright="24000" contrast="18000"/>
                        <a:extLst>
                          <a:ext uri="{28A0092B-C50C-407E-A947-70E740481C1C}">
                            <a14:useLocalDpi xmlns:a14="http://schemas.microsoft.com/office/drawing/2010/main" val="0"/>
                          </a:ext>
                        </a:extLst>
                      </a:blip>
                      <a:srcRect l="42857" t="13164"/>
                      <a:stretch>
                        <a:fillRect/>
                      </a:stretch>
                    </p:blipFill>
                    <p:spPr bwMode="auto">
                      <a:xfrm>
                        <a:off x="381000" y="381000"/>
                        <a:ext cx="3962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8054" name="Picture 6" descr="1626091"/>
          <p:cNvPicPr>
            <a:picLocks noChangeAspect="1" noChangeArrowheads="1"/>
          </p:cNvPicPr>
          <p:nvPr/>
        </p:nvPicPr>
        <p:blipFill>
          <a:blip r:embed="rId6">
            <a:extLst>
              <a:ext uri="{28A0092B-C50C-407E-A947-70E740481C1C}">
                <a14:useLocalDpi xmlns:a14="http://schemas.microsoft.com/office/drawing/2010/main" val="0"/>
              </a:ext>
            </a:extLst>
          </a:blip>
          <a:srcRect l="9375" b="4167"/>
          <a:stretch>
            <a:fillRect/>
          </a:stretch>
        </p:blipFill>
        <p:spPr bwMode="auto">
          <a:xfrm>
            <a:off x="4572000" y="381000"/>
            <a:ext cx="4179888" cy="6248400"/>
          </a:xfrm>
          <a:prstGeom prst="rect">
            <a:avLst/>
          </a:prstGeom>
          <a:noFill/>
          <a:extLst>
            <a:ext uri="{909E8E84-426E-40DD-AFC4-6F175D3DCCD1}">
              <a14:hiddenFill xmlns:a14="http://schemas.microsoft.com/office/drawing/2010/main">
                <a:solidFill>
                  <a:srgbClr val="FFFFFF"/>
                </a:solidFill>
              </a14:hiddenFill>
            </a:ext>
          </a:extLst>
        </p:spPr>
      </p:pic>
      <p:sp>
        <p:nvSpPr>
          <p:cNvPr id="258055" name="Text Box 7"/>
          <p:cNvSpPr txBox="1">
            <a:spLocks noChangeArrowheads="1"/>
          </p:cNvSpPr>
          <p:nvPr/>
        </p:nvSpPr>
        <p:spPr bwMode="auto">
          <a:xfrm>
            <a:off x="5410200" y="5870575"/>
            <a:ext cx="24542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u="sng"/>
              <a:t>Insect Leaf Galls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40" name="Picture 4" descr="ShagbarkHick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0341" name="Text Box 5"/>
          <p:cNvSpPr txBox="1">
            <a:spLocks noChangeArrowheads="1"/>
          </p:cNvSpPr>
          <p:nvPr/>
        </p:nvSpPr>
        <p:spPr bwMode="auto">
          <a:xfrm>
            <a:off x="533400" y="5105400"/>
            <a:ext cx="4724400" cy="1604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Credits: Bugwood Network for Images</a:t>
            </a:r>
          </a:p>
          <a:p>
            <a:pPr>
              <a:spcBef>
                <a:spcPct val="50000"/>
              </a:spcBef>
            </a:pPr>
            <a:r>
              <a:rPr lang="en-US" altLang="en-US"/>
              <a:t>	Dr. Jean Williams-Woodward,</a:t>
            </a:r>
          </a:p>
          <a:p>
            <a:pPr>
              <a:spcBef>
                <a:spcPct val="50000"/>
              </a:spcBef>
            </a:pPr>
            <a:r>
              <a:rPr lang="en-US" altLang="en-US"/>
              <a:t>	UGA, Extension – Pathology</a:t>
            </a:r>
          </a:p>
          <a:p>
            <a:pPr>
              <a:spcBef>
                <a:spcPct val="50000"/>
              </a:spcBef>
            </a:pPr>
            <a:r>
              <a:rPr lang="en-US" altLang="en-US"/>
              <a:t>	for background research</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en-US" altLang="en-US"/>
              <a:t>Acknowledgements</a:t>
            </a:r>
          </a:p>
        </p:txBody>
      </p:sp>
      <p:sp>
        <p:nvSpPr>
          <p:cNvPr id="280579" name="Rectangle 3"/>
          <p:cNvSpPr>
            <a:spLocks noGrp="1" noChangeArrowheads="1"/>
          </p:cNvSpPr>
          <p:nvPr>
            <p:ph type="body" idx="1"/>
          </p:nvPr>
        </p:nvSpPr>
        <p:spPr>
          <a:xfrm>
            <a:off x="1257300" y="1981200"/>
            <a:ext cx="7772400" cy="2743200"/>
          </a:xfrm>
        </p:spPr>
        <p:txBody>
          <a:bodyPr/>
          <a:lstStyle/>
          <a:p>
            <a:pPr>
              <a:lnSpc>
                <a:spcPct val="80000"/>
              </a:lnSpc>
            </a:pPr>
            <a:r>
              <a:rPr lang="en-US" altLang="en-US"/>
              <a:t>This publication/training was funded in full or in part by the USDA Forest Service Urban and Community Forestry Program as recommended by the National Urban and Community Forestry Advisory Council (NUCFAC).  </a:t>
            </a:r>
          </a:p>
        </p:txBody>
      </p:sp>
    </p:spTree>
  </p:cSld>
  <p:clrMapOvr>
    <a:masterClrMapping/>
  </p:clrMapOvr>
</p:sld>
</file>

<file path=ppt/theme/theme1.xml><?xml version="1.0" encoding="utf-8"?>
<a:theme xmlns:a="http://schemas.openxmlformats.org/drawingml/2006/main" name="Sandstone">
  <a:themeElements>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Sandst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4153</Words>
  <Application>Microsoft Macintosh PowerPoint</Application>
  <PresentationFormat>On-screen Show (4:3)</PresentationFormat>
  <Paragraphs>639</Paragraphs>
  <Slides>94</Slides>
  <Notes>94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0" baseType="lpstr">
      <vt:lpstr>Arial</vt:lpstr>
      <vt:lpstr>Wingdings</vt:lpstr>
      <vt:lpstr>Arial Black</vt:lpstr>
      <vt:lpstr>WP TypographicSymbols</vt:lpstr>
      <vt:lpstr>Sandstone</vt:lpstr>
      <vt:lpstr>Microsoft Photo Editor 3.0 Photo</vt:lpstr>
      <vt:lpstr>Urban Trees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Armillaria sp. Honey Mushroom or Shoestring Root Rot</vt:lpstr>
      <vt:lpstr>Wilt Diseases</vt:lpstr>
      <vt:lpstr>Dealing with Trunk and/or Root Decay Problems</vt:lpstr>
      <vt:lpstr>NEW DISEASES ON THE HORIZON Sudden Oak Death, SOD, Phythophthora ramorum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Trees   Diseases</dc:title>
  <dc:creator>George Braman</dc:creator>
  <cp:lastModifiedBy>George Braman</cp:lastModifiedBy>
  <cp:revision>1</cp:revision>
  <dcterms:created xsi:type="dcterms:W3CDTF">2015-09-08T00:31:56Z</dcterms:created>
  <dcterms:modified xsi:type="dcterms:W3CDTF">2015-09-08T00:34:08Z</dcterms:modified>
</cp:coreProperties>
</file>