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25"/>
  </p:notesMasterIdLst>
  <p:handoutMasterIdLst>
    <p:handoutMasterId r:id="rId26"/>
  </p:handoutMasterIdLst>
  <p:sldIdLst>
    <p:sldId id="256" r:id="rId2"/>
    <p:sldId id="257" r:id="rId3"/>
    <p:sldId id="258" r:id="rId4"/>
    <p:sldId id="259" r:id="rId5"/>
    <p:sldId id="275" r:id="rId6"/>
    <p:sldId id="276" r:id="rId7"/>
    <p:sldId id="277" r:id="rId8"/>
    <p:sldId id="278" r:id="rId9"/>
    <p:sldId id="279" r:id="rId10"/>
    <p:sldId id="280" r:id="rId11"/>
    <p:sldId id="281" r:id="rId12"/>
    <p:sldId id="282" r:id="rId13"/>
    <p:sldId id="261" r:id="rId14"/>
    <p:sldId id="283" r:id="rId15"/>
    <p:sldId id="262" r:id="rId16"/>
    <p:sldId id="263" r:id="rId17"/>
    <p:sldId id="264" r:id="rId18"/>
    <p:sldId id="273" r:id="rId19"/>
    <p:sldId id="266" r:id="rId20"/>
    <p:sldId id="267" r:id="rId21"/>
    <p:sldId id="271" r:id="rId22"/>
    <p:sldId id="265" r:id="rId23"/>
    <p:sldId id="274" r:id="rId24"/>
  </p:sldIdLst>
  <p:sldSz cx="9144000" cy="6858000" type="screen4x3"/>
  <p:notesSz cx="6924675" cy="92106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510" autoAdjust="0"/>
  </p:normalViewPr>
  <p:slideViewPr>
    <p:cSldViewPr>
      <p:cViewPr varScale="1">
        <p:scale>
          <a:sx n="86" d="100"/>
          <a:sy n="86" d="100"/>
        </p:scale>
        <p:origin x="294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7827" name="Rectangle 3"/>
          <p:cNvSpPr>
            <a:spLocks noGrp="1" noChangeArrowheads="1"/>
          </p:cNvSpPr>
          <p:nvPr>
            <p:ph type="dt" sz="quarter" idx="1"/>
          </p:nvPr>
        </p:nvSpPr>
        <p:spPr bwMode="auto">
          <a:xfrm>
            <a:off x="3922713" y="0"/>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7828" name="Rectangle 4"/>
          <p:cNvSpPr>
            <a:spLocks noGrp="1" noChangeArrowheads="1"/>
          </p:cNvSpPr>
          <p:nvPr>
            <p:ph type="ftr" sz="quarter" idx="2"/>
          </p:nvPr>
        </p:nvSpPr>
        <p:spPr bwMode="auto">
          <a:xfrm>
            <a:off x="0" y="8748713"/>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7829" name="Rectangle 5"/>
          <p:cNvSpPr>
            <a:spLocks noGrp="1" noChangeArrowheads="1"/>
          </p:cNvSpPr>
          <p:nvPr>
            <p:ph type="sldNum" sz="quarter" idx="3"/>
          </p:nvPr>
        </p:nvSpPr>
        <p:spPr bwMode="auto">
          <a:xfrm>
            <a:off x="3922713" y="8748713"/>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18BE0AF-D93C-4C40-B8B0-7D64799D0BD0}" type="slidenum">
              <a:rPr lang="en-US" altLang="en-US"/>
              <a:pPr/>
              <a:t>‹#›</a:t>
            </a:fld>
            <a:endParaRPr lang="en-US" altLang="en-US"/>
          </a:p>
        </p:txBody>
      </p:sp>
    </p:spTree>
    <p:extLst>
      <p:ext uri="{BB962C8B-B14F-4D97-AF65-F5344CB8AC3E}">
        <p14:creationId xmlns:p14="http://schemas.microsoft.com/office/powerpoint/2010/main" val="906530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99" tIns="46099" rIns="92199" bIns="46099" numCol="1" anchor="t" anchorCtr="0" compatLnSpc="1">
            <a:prstTxWarp prst="textNoShape">
              <a:avLst/>
            </a:prstTxWarp>
          </a:bodyPr>
          <a:lstStyle>
            <a:lvl1pPr defTabSz="922338">
              <a:defRPr sz="1200"/>
            </a:lvl1pPr>
          </a:lstStyle>
          <a:p>
            <a:endParaRPr lang="en-US" altLang="en-US"/>
          </a:p>
        </p:txBody>
      </p:sp>
      <p:sp>
        <p:nvSpPr>
          <p:cNvPr id="38915" name="Rectangle 3"/>
          <p:cNvSpPr>
            <a:spLocks noGrp="1" noChangeArrowheads="1"/>
          </p:cNvSpPr>
          <p:nvPr>
            <p:ph type="dt" idx="1"/>
          </p:nvPr>
        </p:nvSpPr>
        <p:spPr bwMode="auto">
          <a:xfrm>
            <a:off x="3922713" y="0"/>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99" tIns="46099" rIns="92199" bIns="46099" numCol="1" anchor="t" anchorCtr="0" compatLnSpc="1">
            <a:prstTxWarp prst="textNoShape">
              <a:avLst/>
            </a:prstTxWarp>
          </a:bodyPr>
          <a:lstStyle>
            <a:lvl1pPr algn="r" defTabSz="922338">
              <a:defRPr sz="1200"/>
            </a:lvl1pPr>
          </a:lstStyle>
          <a:p>
            <a:endParaRPr lang="en-US" altLang="en-US"/>
          </a:p>
        </p:txBody>
      </p:sp>
      <p:sp>
        <p:nvSpPr>
          <p:cNvPr id="38916" name="Rectangle 4"/>
          <p:cNvSpPr>
            <a:spLocks noRot="1" noChangeArrowheads="1" noTextEdit="1"/>
          </p:cNvSpPr>
          <p:nvPr>
            <p:ph type="sldImg" idx="2"/>
          </p:nvPr>
        </p:nvSpPr>
        <p:spPr bwMode="auto">
          <a:xfrm>
            <a:off x="1160463" y="690563"/>
            <a:ext cx="4605337" cy="34544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92150" y="4375150"/>
            <a:ext cx="5540375"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99" tIns="46099" rIns="92199" bIns="460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918" name="Rectangle 6"/>
          <p:cNvSpPr>
            <a:spLocks noGrp="1" noChangeArrowheads="1"/>
          </p:cNvSpPr>
          <p:nvPr>
            <p:ph type="ftr" sz="quarter" idx="4"/>
          </p:nvPr>
        </p:nvSpPr>
        <p:spPr bwMode="auto">
          <a:xfrm>
            <a:off x="0" y="8748713"/>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99" tIns="46099" rIns="92199" bIns="46099" numCol="1" anchor="b" anchorCtr="0" compatLnSpc="1">
            <a:prstTxWarp prst="textNoShape">
              <a:avLst/>
            </a:prstTxWarp>
          </a:bodyPr>
          <a:lstStyle>
            <a:lvl1pPr defTabSz="922338">
              <a:defRPr sz="1200"/>
            </a:lvl1pPr>
          </a:lstStyle>
          <a:p>
            <a:endParaRPr lang="en-US" altLang="en-US"/>
          </a:p>
        </p:txBody>
      </p:sp>
      <p:sp>
        <p:nvSpPr>
          <p:cNvPr id="38919" name="Rectangle 7"/>
          <p:cNvSpPr>
            <a:spLocks noGrp="1" noChangeArrowheads="1"/>
          </p:cNvSpPr>
          <p:nvPr>
            <p:ph type="sldNum" sz="quarter" idx="5"/>
          </p:nvPr>
        </p:nvSpPr>
        <p:spPr bwMode="auto">
          <a:xfrm>
            <a:off x="3922713" y="8748713"/>
            <a:ext cx="3000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199" tIns="46099" rIns="92199" bIns="46099" numCol="1" anchor="b" anchorCtr="0" compatLnSpc="1">
            <a:prstTxWarp prst="textNoShape">
              <a:avLst/>
            </a:prstTxWarp>
          </a:bodyPr>
          <a:lstStyle>
            <a:lvl1pPr algn="r" defTabSz="922338">
              <a:defRPr sz="1200"/>
            </a:lvl1pPr>
          </a:lstStyle>
          <a:p>
            <a:fld id="{66DDBCB0-F3A5-AE44-A620-C7051FF4B5A3}" type="slidenum">
              <a:rPr lang="en-US" altLang="en-US"/>
              <a:pPr/>
              <a:t>‹#›</a:t>
            </a:fld>
            <a:endParaRPr lang="en-US" altLang="en-US"/>
          </a:p>
        </p:txBody>
      </p:sp>
    </p:spTree>
    <p:extLst>
      <p:ext uri="{BB962C8B-B14F-4D97-AF65-F5344CB8AC3E}">
        <p14:creationId xmlns:p14="http://schemas.microsoft.com/office/powerpoint/2010/main" val="6886235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C59D41-4E64-2846-98F9-9764236F88AF}" type="slidenum">
              <a:rPr lang="en-US" altLang="en-US"/>
              <a:pPr/>
              <a:t>2</a:t>
            </a:fld>
            <a:endParaRPr lang="en-US" altLang="en-US"/>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ltLang="en-US"/>
              <a:t>The study of tree biology is the study of structure and function, and the relationship between them. Anatomy is the study of the component parts of the tree (leaves, stem, roots etc). Physiology is the study of the biological and chemical processes within these structures, providing the basis for function (photosynthesis, transpiration etc).</a:t>
            </a:r>
          </a:p>
        </p:txBody>
      </p:sp>
    </p:spTree>
    <p:extLst>
      <p:ext uri="{BB962C8B-B14F-4D97-AF65-F5344CB8AC3E}">
        <p14:creationId xmlns:p14="http://schemas.microsoft.com/office/powerpoint/2010/main" val="180618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5C650-24C5-0B4D-8BC7-578320177721}" type="slidenum">
              <a:rPr lang="en-US" altLang="en-US"/>
              <a:pPr/>
              <a:t>11</a:t>
            </a:fld>
            <a:endParaRPr lang="en-US" altLang="en-US"/>
          </a:p>
        </p:txBody>
      </p:sp>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a:t>The outer covering of a tree’s branches and stems is the bark. It is a protective tissue that moderates temperatures inside the stem, offers defense against injury, and reduces water loss. Outer bark is composed of non-functioning phloem and corky tissues. The cell walls are impregnated with wax  and oil that minimizes water loss. Lenticels, small openings in the bark, allow for gas exchange. Many types of bark develop in trees from smooth to furrowed to corky.</a:t>
            </a:r>
          </a:p>
        </p:txBody>
      </p:sp>
    </p:spTree>
    <p:extLst>
      <p:ext uri="{BB962C8B-B14F-4D97-AF65-F5344CB8AC3E}">
        <p14:creationId xmlns:p14="http://schemas.microsoft.com/office/powerpoint/2010/main" val="157288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4655B-B121-1449-8D6C-9B10AE667420}" type="slidenum">
              <a:rPr lang="en-US" altLang="en-US"/>
              <a:pPr/>
              <a:t>13</a:t>
            </a:fld>
            <a:endParaRPr lang="en-US" altLang="en-US"/>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ltLang="en-US" sz="1000"/>
              <a:t>Stems can be broken down into three types: twigs, branches and the trunk. Twigs are small stems that provide support structure for leaves, flowers and fruit. Branches support twigs, and the trunk supports the entire crown.</a:t>
            </a:r>
          </a:p>
          <a:p>
            <a:endParaRPr lang="en-US" altLang="en-US" sz="1000"/>
          </a:p>
          <a:p>
            <a:r>
              <a:rPr lang="en-US" altLang="en-US" sz="1000"/>
              <a:t>Buds can occur along the twig, at the base of each leaf, just underneath the bark, or at the tip of each twig. The bud located at the end of a shoot is called the terminal or apical bud. The buds that occur along the stem are called lateral or axillary buds. Normally, the terminal bud is the most active on each branch or twig. Axillary, or lateral buds are often dormant. Their growth may be inhibited by the apical dominance of the terminal bud. That is, the terminal bud inhibits the growth and development of the laterals in the same shoot. Removing the terminal bud in pruning can release dormant buds near the cut, leading to new shoot development.</a:t>
            </a:r>
          </a:p>
          <a:p>
            <a:endParaRPr lang="en-US" altLang="en-US" sz="1000"/>
          </a:p>
          <a:p>
            <a:r>
              <a:rPr lang="en-US" altLang="en-US" sz="1000"/>
              <a:t>Adventitious buds are produced along stems or roots where primary meristems are not normally found.  They are usually produced in response to the loss of normal buds and the growth regulators they produce. Dormant buds are suppressed beneath the bark until such time as growth is triggered. When adventitious or dormant buds elongate and produce shoots, these shoots are termed epicormic.</a:t>
            </a:r>
          </a:p>
          <a:p>
            <a:endParaRPr lang="en-US" altLang="en-US" sz="1000"/>
          </a:p>
          <a:p>
            <a:r>
              <a:rPr lang="en-US" altLang="en-US" sz="1000"/>
              <a:t>A node is a slightly enlarged portion of the twig where leaves and buds arise. The internode is the area between the nodes. </a:t>
            </a:r>
          </a:p>
          <a:p>
            <a:endParaRPr lang="en-US" altLang="en-US" sz="1000"/>
          </a:p>
          <a:p>
            <a:endParaRPr lang="en-US" altLang="en-US" sz="1000"/>
          </a:p>
        </p:txBody>
      </p:sp>
    </p:spTree>
    <p:extLst>
      <p:ext uri="{BB962C8B-B14F-4D97-AF65-F5344CB8AC3E}">
        <p14:creationId xmlns:p14="http://schemas.microsoft.com/office/powerpoint/2010/main" val="202949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FDB7A-BC3B-4941-B3C7-68B7124A3CF0}" type="slidenum">
              <a:rPr lang="en-US" altLang="en-US"/>
              <a:pPr/>
              <a:t>14</a:t>
            </a:fld>
            <a:endParaRPr lang="en-US" altLang="en-US"/>
          </a:p>
        </p:txBody>
      </p:sp>
      <p:sp>
        <p:nvSpPr>
          <p:cNvPr id="69634" name="Rectangle 2"/>
          <p:cNvSpPr>
            <a:spLocks noRo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en-US"/>
              <a:t>Each branch of the tree is similar in structure and function to the entire tree crown. Yet branches are not simply outgrowth of the trunk.  Each branch of the tree is autonomous, producing and storing enough carbohydrates to sustain itself and exporting some to the trunk and the roots. Branches normally do not import sugars from other parts of the tree.</a:t>
            </a:r>
          </a:p>
          <a:p>
            <a:endParaRPr lang="en-US" altLang="en-US"/>
          </a:p>
          <a:p>
            <a:r>
              <a:rPr lang="en-US" altLang="en-US"/>
              <a:t>Branches and trunks have a unique attachment from, which is critical to the application of arboricultural practices such as pruning. Branches are strongly attached to the wood and bark beneath the branch but weakly attached to the wood and bark above the branch.</a:t>
            </a:r>
          </a:p>
          <a:p>
            <a:endParaRPr lang="en-US" altLang="en-US"/>
          </a:p>
          <a:p>
            <a:r>
              <a:rPr lang="en-US" altLang="en-US"/>
              <a:t>The annual production of layers of tissue at the junction of the branch to the stem is apparent, forming a shoulder or bulge around the branch base called the branch collar. In the crotch, the branch and trunk expand against each other. As a result the bark is pushed up forming the branch bark ridge.</a:t>
            </a:r>
          </a:p>
          <a:p>
            <a:endParaRPr lang="en-US" altLang="en-US"/>
          </a:p>
          <a:p>
            <a:r>
              <a:rPr lang="en-US" altLang="en-US"/>
              <a:t>If bark in the crotch is surrounded by wood, it is called included bark. Included bark weakens the crotch since the normal branch to trunk attachment is not formed.</a:t>
            </a:r>
          </a:p>
          <a:p>
            <a:endParaRPr lang="en-US" altLang="en-US"/>
          </a:p>
        </p:txBody>
      </p:sp>
    </p:spTree>
    <p:extLst>
      <p:ext uri="{BB962C8B-B14F-4D97-AF65-F5344CB8AC3E}">
        <p14:creationId xmlns:p14="http://schemas.microsoft.com/office/powerpoint/2010/main" val="124786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CB95-A39A-E345-9868-A3D5F202990F}" type="slidenum">
              <a:rPr lang="en-US" altLang="en-US"/>
              <a:pPr/>
              <a:t>15</a:t>
            </a:fld>
            <a:endParaRPr lang="en-US" altLang="en-US"/>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ltLang="en-US"/>
              <a:t>Leaves have two main functions.  The first and foremost function is photosynthesis.  Through photosynthesis leaves become the food producers of the tree. Photosynthesis takes place inside the leave inside cells called chloroplasts. </a:t>
            </a:r>
          </a:p>
          <a:p>
            <a:endParaRPr lang="en-US" altLang="en-US"/>
          </a:p>
          <a:p>
            <a:r>
              <a:rPr lang="en-US" altLang="en-US"/>
              <a:t>The second rolew od leaves is transpiration. Transpiration is the loss of water through the foliage in the form of water vapor. The structure of leaves is uniquely adapted to carry out the roles of photosynthesis and transpiration. </a:t>
            </a:r>
          </a:p>
          <a:p>
            <a:endParaRPr lang="en-US" altLang="en-US"/>
          </a:p>
          <a:p>
            <a:r>
              <a:rPr lang="en-US" altLang="en-US"/>
              <a:t>The outer surface of the leaf is covered by a waxy layer called the cuticle. The cuticle functions to minimize dessication of the leaf. Stomata, small openings in the leaf surface, control the loss of water vapor and the exchange of gases. Guard cells regulate the opening and closing of the stomata in response to environmental stimuli such as light, temperature and humidity. </a:t>
            </a:r>
          </a:p>
          <a:p>
            <a:endParaRPr lang="en-US" altLang="en-US"/>
          </a:p>
          <a:p>
            <a:r>
              <a:rPr lang="en-US" altLang="en-US"/>
              <a:t>Decidious trees generally lose their leaves in the fall. Leaf drop is caused by cell changes and growth regulators that combine to form an abscission zone at the base of the leaf stalk or petiole. The abscission zone has two functions: 1) To enable leaf drop in the fall, 2) to protect the region of the stem from which the leaf has fallen against dessication, insect or disease damage.</a:t>
            </a:r>
          </a:p>
        </p:txBody>
      </p:sp>
    </p:spTree>
    <p:extLst>
      <p:ext uri="{BB962C8B-B14F-4D97-AF65-F5344CB8AC3E}">
        <p14:creationId xmlns:p14="http://schemas.microsoft.com/office/powerpoint/2010/main" val="59051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91F549-5687-8C4B-AFEF-1C36FF2E819A}" type="slidenum">
              <a:rPr lang="en-US" altLang="en-US"/>
              <a:pPr/>
              <a:t>16</a:t>
            </a:fld>
            <a:endParaRPr lang="en-US" altLang="en-US"/>
          </a:p>
        </p:txBody>
      </p:sp>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ltLang="en-US"/>
              <a:t>The roots of the trees serve four primary functions: anchorage, storage, absorption and conduction. Structural roots are larger roots and are similar to the trunk and branches in structure. The main function of large roots are anchorage and conduction. Absorption roots are the small fibrous, primary tissues that grow at the ends of the main, woody roots. The absorbing roots have epidermal cells that are modified into root hairs, which aid in the uptake of water and minerals. As with shoot tips, root tips and contain a meristematic zone, where the calls divide and grow in length.</a:t>
            </a:r>
          </a:p>
          <a:p>
            <a:endParaRPr lang="en-US" altLang="en-US"/>
          </a:p>
          <a:p>
            <a:r>
              <a:rPr lang="en-US" altLang="en-US"/>
              <a:t>Roots grow where moisture and oxygen are available. Most absorbing roots are found in the upper 12 inches of soil. Horizontal, lateral roots are usually near the soil surface. Sinker roots grow vertically downward off the lateral roots, providing anchorage and increasing the depth of soil exploited by the root system. These sinkers are usually found within a few feet of the trunk. </a:t>
            </a:r>
          </a:p>
          <a:p>
            <a:endParaRPr lang="en-US" altLang="en-US"/>
          </a:p>
          <a:p>
            <a:r>
              <a:rPr lang="en-US" altLang="en-US"/>
              <a:t>Root of trees may extend laterally for considerable distances, depending upon the plant and soil conditions. Roots of trees grown in the open often extend 2 to 5 times the height of the tree.</a:t>
            </a:r>
          </a:p>
        </p:txBody>
      </p:sp>
    </p:spTree>
    <p:extLst>
      <p:ext uri="{BB962C8B-B14F-4D97-AF65-F5344CB8AC3E}">
        <p14:creationId xmlns:p14="http://schemas.microsoft.com/office/powerpoint/2010/main" val="127215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65695-9783-1845-917F-7D6F4DCF3011}" type="slidenum">
              <a:rPr lang="en-US" altLang="en-US"/>
              <a:pPr/>
              <a:t>17</a:t>
            </a:fld>
            <a:endParaRPr lang="en-US" alt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a:t>The first of three physiological process in trees is photosynthesis. Photosynthesis is the process by which green plants use light energy to build sugar molecules. Literally, photosynthesis means “putting together with light”. </a:t>
            </a:r>
          </a:p>
          <a:p>
            <a:endParaRPr lang="en-US" altLang="en-US"/>
          </a:p>
          <a:p>
            <a:r>
              <a:rPr lang="en-US" altLang="en-US"/>
              <a:t>Photosynthesis takes place within cells that contain chloroplasts. Chloroplasts contain molecules of the light absorbing pigment, chlorophyll. The raw materials necessary for photosynthesis are carbon dioxide and water. The tree absorbs carbon dioxide from thr atmosphere through stomata in the leaves. Light energy is absorbed and trapped in the chloroplasts. The light energy is converted to chemical energy and stored in the form of sugars and starches called photosynthate or carbohydrates. </a:t>
            </a:r>
          </a:p>
          <a:p>
            <a:endParaRPr lang="en-US" altLang="en-US"/>
          </a:p>
          <a:p>
            <a:r>
              <a:rPr lang="en-US" altLang="en-US"/>
              <a:t>Photosynthates are building blocks for may other compounds required by the plant. Proteins, starch, fat, vitamins, amino acids and other important compounds are produced from photosynthate when combined with other elements such as nitrogen, potassium, sulfur and iron.</a:t>
            </a:r>
          </a:p>
          <a:p>
            <a:endParaRPr lang="en-US" altLang="en-US"/>
          </a:p>
          <a:p>
            <a:r>
              <a:rPr lang="en-US" altLang="en-US"/>
              <a:t>Much of the photosynthate is stored by the tree in the from of sugar or starch for later energy requiements.</a:t>
            </a:r>
          </a:p>
        </p:txBody>
      </p:sp>
    </p:spTree>
    <p:extLst>
      <p:ext uri="{BB962C8B-B14F-4D97-AF65-F5344CB8AC3E}">
        <p14:creationId xmlns:p14="http://schemas.microsoft.com/office/powerpoint/2010/main" val="84169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F78D6-1983-5D4E-AD2E-29C9145FA022}" type="slidenum">
              <a:rPr lang="en-US" altLang="en-US"/>
              <a:pPr/>
              <a:t>18</a:t>
            </a:fld>
            <a:endParaRPr lang="en-US" altLang="en-US"/>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en-US"/>
              <a:t>Respiration is the process by which the chemical energy generated by photosynthesis, and stored as starch or sugar, is used by the tree. Sugars and starches are actually chains of carbon, hydrogen and oxygen molecules chemically bonded together. When the bonds are broken, energy is released, and carbon dioxide and water are given off. The energy released is used by the tree for biological functions.</a:t>
            </a:r>
          </a:p>
          <a:p>
            <a:endParaRPr lang="en-US" altLang="en-US"/>
          </a:p>
          <a:p>
            <a:r>
              <a:rPr lang="en-US" altLang="en-US"/>
              <a:t>Respirations is a constant process of converting food into energy. Only plants produce their own food, however. Thus it is important that the overall photosynthesis exceeds respiration.  When respiration takes place in the absence of photosynthesis, the tree must rely on stored energy reserves. If this happens over a extended period of time, the tree will eventually run out of energy and die.</a:t>
            </a:r>
          </a:p>
          <a:p>
            <a:endParaRPr lang="en-US" altLang="en-US"/>
          </a:p>
          <a:p>
            <a:r>
              <a:rPr lang="en-US" altLang="en-US"/>
              <a:t>Oxygen is required for normal aerobic respiration. Trees are not capable of respiration in the absence of free oxygen.  Under flooded conditions or with soil compaction, oxygen is scarce and respiration can not be completed.</a:t>
            </a:r>
          </a:p>
        </p:txBody>
      </p:sp>
    </p:spTree>
    <p:extLst>
      <p:ext uri="{BB962C8B-B14F-4D97-AF65-F5344CB8AC3E}">
        <p14:creationId xmlns:p14="http://schemas.microsoft.com/office/powerpoint/2010/main" val="89483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74B82-F2B5-EF43-BF5F-541C787F6B37}" type="slidenum">
              <a:rPr lang="en-US" altLang="en-US"/>
              <a:pPr/>
              <a:t>19</a:t>
            </a:fld>
            <a:endParaRPr lang="en-US" alt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en-US"/>
              <a:t>Transpiration is the loss of water in the form of water vapor from the leaf surfaces. The evaporation of water cools the leaves and creates a “transpirational pull” that moves water up through the xylem from the roots to the leaves. </a:t>
            </a:r>
          </a:p>
          <a:p>
            <a:endParaRPr lang="en-US" altLang="en-US"/>
          </a:p>
          <a:p>
            <a:r>
              <a:rPr lang="en-US" altLang="en-US"/>
              <a:t>The rate of transpiration is affected by temperature, humidity and available water. Transpiration is also affected by anatomical features such as cuticle thickness, the presence of hairs on the leaf surface, and the number  and location of stomata. Arborists sometimes use antitranspirants to artificially close stomata thus reducing water loss during transplanting or during a drought. However the use of these materials reduces evaporative cooling of leaves and can reduce the rate of photosynthesis.</a:t>
            </a:r>
          </a:p>
          <a:p>
            <a:endParaRPr lang="en-US" altLang="en-US"/>
          </a:p>
        </p:txBody>
      </p:sp>
    </p:spTree>
    <p:extLst>
      <p:ext uri="{BB962C8B-B14F-4D97-AF65-F5344CB8AC3E}">
        <p14:creationId xmlns:p14="http://schemas.microsoft.com/office/powerpoint/2010/main" val="58216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3F2DB7-9F94-064F-AA9B-4004EBC76BCC}" type="slidenum">
              <a:rPr lang="en-US" altLang="en-US"/>
              <a:pPr/>
              <a:t>20</a:t>
            </a:fld>
            <a:endParaRPr lang="en-US" altLang="en-US"/>
          </a:p>
        </p:txBody>
      </p:sp>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p:txBody>
          <a:bodyPr/>
          <a:lstStyle/>
          <a:p>
            <a:pPr>
              <a:lnSpc>
                <a:spcPct val="90000"/>
              </a:lnSpc>
            </a:pPr>
            <a:r>
              <a:rPr lang="en-US" altLang="en-US"/>
              <a:t>Water enters the roots by a process called osmosis. Osmosis is the movement of water through a membrane from a region of high potential water concentration to a region with lower concentration. Water will normally move into roots where the water potentially is lower than in the surrounding soil.</a:t>
            </a:r>
          </a:p>
          <a:p>
            <a:pPr>
              <a:lnSpc>
                <a:spcPct val="90000"/>
              </a:lnSpc>
            </a:pPr>
            <a:endParaRPr lang="en-US" altLang="en-US"/>
          </a:p>
          <a:p>
            <a:pPr>
              <a:lnSpc>
                <a:spcPct val="90000"/>
              </a:lnSpc>
            </a:pPr>
            <a:r>
              <a:rPr lang="en-US" altLang="en-US"/>
              <a:t>Phloem transport is the movement of photosynthate  and other compounds in the phloem. The phloem is composed of sieve cells and companion cells. The carbohydrate products  of photosynthesis are actively pumped through the phloem, a process that requires energy.</a:t>
            </a:r>
          </a:p>
          <a:p>
            <a:pPr>
              <a:lnSpc>
                <a:spcPct val="90000"/>
              </a:lnSpc>
            </a:pPr>
            <a:endParaRPr lang="en-US" altLang="en-US"/>
          </a:p>
          <a:p>
            <a:pPr>
              <a:lnSpc>
                <a:spcPct val="90000"/>
              </a:lnSpc>
            </a:pPr>
            <a:r>
              <a:rPr lang="en-US" altLang="en-US"/>
              <a:t>In discussing phloem transport the terms source an sink are often used. Leaves are the source of photosynthate. The photosynthate moves through the phloem in a direction from source to sink, from areas high in sugar concentration, to areas where more is required. Sinks are plant parts  that utilize more energy than they produce. Almost all plant parts are sinks at some time including young leaves. </a:t>
            </a:r>
          </a:p>
          <a:p>
            <a:pPr>
              <a:lnSpc>
                <a:spcPct val="90000"/>
              </a:lnSpc>
            </a:pPr>
            <a:endParaRPr lang="en-US" altLang="en-US"/>
          </a:p>
          <a:p>
            <a:pPr>
              <a:lnSpc>
                <a:spcPct val="90000"/>
              </a:lnSpc>
            </a:pPr>
            <a:r>
              <a:rPr lang="en-US" altLang="en-US"/>
              <a:t>The movement of water in the xylem and photosynthate in the phloem are examples of longitudinal or axial transport. Radial transport is the horizontal movement of water and nutrients within the tree between cells of different ages, mostly through ray cells. </a:t>
            </a:r>
          </a:p>
        </p:txBody>
      </p:sp>
    </p:spTree>
    <p:extLst>
      <p:ext uri="{BB962C8B-B14F-4D97-AF65-F5344CB8AC3E}">
        <p14:creationId xmlns:p14="http://schemas.microsoft.com/office/powerpoint/2010/main" val="532365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A8681-3FE1-2B40-AEDE-5622C931EE47}" type="slidenum">
              <a:rPr lang="en-US" altLang="en-US"/>
              <a:pPr/>
              <a:t>21</a:t>
            </a:fld>
            <a:endParaRPr lang="en-US" altLang="en-US"/>
          </a:p>
        </p:txBody>
      </p:sp>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en-US"/>
              <a:t>The coordination of processes in trees is controlled in part by plant growth substances or hormones. Plant hormones are naturally occurring compounds which act in small qualities to regulate plant growth and development. The major hormone groups include auxins, gibberellins, cytokinins, ethylene and abscissic acid. Hormones control such things as cell division, cell elongation, fruit ripening, leaf drop and root development. </a:t>
            </a:r>
          </a:p>
        </p:txBody>
      </p:sp>
    </p:spTree>
    <p:extLst>
      <p:ext uri="{BB962C8B-B14F-4D97-AF65-F5344CB8AC3E}">
        <p14:creationId xmlns:p14="http://schemas.microsoft.com/office/powerpoint/2010/main" val="104995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731A6-A5A8-4B4B-9E74-3F7F454D81D0}" type="slidenum">
              <a:rPr lang="en-US" altLang="en-US"/>
              <a:pPr/>
              <a:t>3</a:t>
            </a:fld>
            <a:endParaRPr lang="en-US" altLang="en-US"/>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a:t>All living organisms share a basic organizational theme based upon cells, tissues and organs. </a:t>
            </a:r>
          </a:p>
          <a:p>
            <a:endParaRPr lang="en-US" altLang="en-US"/>
          </a:p>
          <a:p>
            <a:r>
              <a:rPr lang="en-US" altLang="en-US"/>
              <a:t>Cells are the basic building blocks of structure. New cells arise from the division of existing cells. In trees this process occurs in specialized zones called meristems. </a:t>
            </a:r>
          </a:p>
          <a:p>
            <a:endParaRPr lang="en-US" altLang="en-US"/>
          </a:p>
          <a:p>
            <a:r>
              <a:rPr lang="en-US" altLang="en-US"/>
              <a:t>Following division cells undergo differentiation, which changes their structure and permits cells to assume a wide variety of specific functions.  </a:t>
            </a:r>
          </a:p>
          <a:p>
            <a:endParaRPr lang="en-US" altLang="en-US"/>
          </a:p>
          <a:p>
            <a:r>
              <a:rPr lang="en-US" altLang="en-US"/>
              <a:t>Cells with similar structure and function are arranged into tissues such as bark or wood. Tissues are then organized into organs, of which trees have five: leaves, stems, roots, flowers and fruit. Finally organs are organized as intact, fully functioning organisms – trees.</a:t>
            </a:r>
          </a:p>
        </p:txBody>
      </p:sp>
    </p:spTree>
    <p:extLst>
      <p:ext uri="{BB962C8B-B14F-4D97-AF65-F5344CB8AC3E}">
        <p14:creationId xmlns:p14="http://schemas.microsoft.com/office/powerpoint/2010/main" val="179359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B0A96-36DB-8C4D-9D4E-D09FCDF6D7FA}" type="slidenum">
              <a:rPr lang="en-US" altLang="en-US"/>
              <a:pPr/>
              <a:t>4</a:t>
            </a:fld>
            <a:endParaRPr lang="en-US" altLang="en-US"/>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ltLang="en-US"/>
              <a:t>There are two types of meristems:</a:t>
            </a:r>
          </a:p>
          <a:p>
            <a:r>
              <a:rPr lang="en-US" altLang="en-US"/>
              <a:t>1). Primary which produce the cells that result in elongation of shoots and roots.</a:t>
            </a:r>
          </a:p>
          <a:p>
            <a:r>
              <a:rPr lang="en-US" altLang="en-US"/>
              <a:t>2). Secondary (also know as lateral meristems), which produce cells that result in increased diameter.  The presence of secondary meristems, growing within the stems and branches and producing wood, is what allows trees to grow so large. </a:t>
            </a:r>
          </a:p>
          <a:p>
            <a:endParaRPr lang="en-US" altLang="en-US"/>
          </a:p>
        </p:txBody>
      </p:sp>
    </p:spTree>
    <p:extLst>
      <p:ext uri="{BB962C8B-B14F-4D97-AF65-F5344CB8AC3E}">
        <p14:creationId xmlns:p14="http://schemas.microsoft.com/office/powerpoint/2010/main" val="64680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6404C-86E2-5D4F-A846-960BDA6CCEA6}" type="slidenum">
              <a:rPr lang="en-US" altLang="en-US"/>
              <a:pPr/>
              <a:t>5</a:t>
            </a:fld>
            <a:endParaRPr lang="en-US" altLang="en-US"/>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a:t>Meristems located at the ends of shoots and roots are called apical meristems. In shoots they are found inside the buds. In shoots they are found inside buds. The overlapping scales or modified leaves of buds protect both the meristematic region and the newly developed shoot. </a:t>
            </a:r>
          </a:p>
          <a:p>
            <a:endParaRPr lang="en-US" altLang="en-US"/>
          </a:p>
          <a:p>
            <a:r>
              <a:rPr lang="en-US" altLang="en-US"/>
              <a:t>In roots, the meristem is protected by the root cap.</a:t>
            </a:r>
          </a:p>
          <a:p>
            <a:endParaRPr lang="en-US" altLang="en-US"/>
          </a:p>
        </p:txBody>
      </p:sp>
    </p:spTree>
    <p:extLst>
      <p:ext uri="{BB962C8B-B14F-4D97-AF65-F5344CB8AC3E}">
        <p14:creationId xmlns:p14="http://schemas.microsoft.com/office/powerpoint/2010/main" val="33040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ED32B-7B8A-9840-B7E7-EF500BA6F1EC}" type="slidenum">
              <a:rPr lang="en-US" altLang="en-US"/>
              <a:pPr/>
              <a:t>6</a:t>
            </a:fld>
            <a:endParaRPr lang="en-US" altLang="en-US"/>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en-US"/>
              <a:t>Trees have tow lateral meristems. </a:t>
            </a:r>
          </a:p>
          <a:p>
            <a:endParaRPr lang="en-US" altLang="en-US"/>
          </a:p>
          <a:p>
            <a:r>
              <a:rPr lang="en-US" altLang="en-US"/>
              <a:t>The first lateral meristem is called the cambium. The cambium is a this, continuous sheath of dividing cells that produces the cells that will become the vascular system of the tree. It produces two kinds of tissue:</a:t>
            </a:r>
          </a:p>
          <a:p>
            <a:r>
              <a:rPr lang="en-US" altLang="en-US"/>
              <a:t>Xylem to the inside </a:t>
            </a:r>
          </a:p>
          <a:p>
            <a:r>
              <a:rPr lang="en-US" altLang="en-US"/>
              <a:t>Pholem to the outside</a:t>
            </a:r>
          </a:p>
        </p:txBody>
      </p:sp>
    </p:spTree>
    <p:extLst>
      <p:ext uri="{BB962C8B-B14F-4D97-AF65-F5344CB8AC3E}">
        <p14:creationId xmlns:p14="http://schemas.microsoft.com/office/powerpoint/2010/main" val="189108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2E9A55-8EC4-944F-90D7-6795F1D3323A}" type="slidenum">
              <a:rPr lang="en-US" altLang="en-US"/>
              <a:pPr/>
              <a:t>7</a:t>
            </a:fld>
            <a:endParaRPr lang="en-US" alt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The xylem is the wood of the tree, composed of dead and living cells. It has four functions: </a:t>
            </a:r>
          </a:p>
          <a:p>
            <a:pPr>
              <a:buFontTx/>
              <a:buChar char="•"/>
            </a:pPr>
            <a:r>
              <a:rPr lang="en-US" altLang="en-US"/>
              <a:t>Conduction of water and mineral elements</a:t>
            </a:r>
          </a:p>
          <a:p>
            <a:pPr>
              <a:buFontTx/>
              <a:buChar char="•"/>
            </a:pPr>
            <a:r>
              <a:rPr lang="en-US" altLang="en-US"/>
              <a:t>Support of the weight of the tree</a:t>
            </a:r>
          </a:p>
          <a:p>
            <a:pPr>
              <a:buFontTx/>
              <a:buChar char="•"/>
            </a:pPr>
            <a:r>
              <a:rPr lang="en-US" altLang="en-US"/>
              <a:t>Storage of carbohydrate reserves</a:t>
            </a:r>
          </a:p>
          <a:p>
            <a:pPr>
              <a:buFontTx/>
              <a:buChar char="•"/>
            </a:pPr>
            <a:r>
              <a:rPr lang="en-US" altLang="en-US"/>
              <a:t>Defense against the spread of disease and decay</a:t>
            </a:r>
          </a:p>
          <a:p>
            <a:pPr>
              <a:buFontTx/>
              <a:buChar char="•"/>
            </a:pPr>
            <a:endParaRPr lang="en-US" altLang="en-US"/>
          </a:p>
          <a:p>
            <a:endParaRPr lang="en-US" altLang="en-US"/>
          </a:p>
        </p:txBody>
      </p:sp>
    </p:spTree>
    <p:extLst>
      <p:ext uri="{BB962C8B-B14F-4D97-AF65-F5344CB8AC3E}">
        <p14:creationId xmlns:p14="http://schemas.microsoft.com/office/powerpoint/2010/main" val="73817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4AA10-0F7E-3347-9BA9-B22E8D75CA7E}" type="slidenum">
              <a:rPr lang="en-US" altLang="en-US"/>
              <a:pPr/>
              <a:t>8</a:t>
            </a:fld>
            <a:endParaRPr lang="en-US" altLang="en-US"/>
          </a:p>
        </p:txBody>
      </p:sp>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ltLang="en-US"/>
              <a:t>When a tree has been cut, and can be viewd in cross section, growth rings are visible in the xylem. These rings are the annual production of xylem by the cambium. They are seen as rings because the relative size and density of the vascular tissues change throughout the growing season. As the season progresses, cells become smaller in diameter. A contrast is formed between earlywood (larger cells) and latewood (smaller cells) allowing the diameter increase within an individual year to be seen.</a:t>
            </a:r>
          </a:p>
          <a:p>
            <a:endParaRPr lang="en-US" altLang="en-US"/>
          </a:p>
          <a:p>
            <a:r>
              <a:rPr lang="en-US" altLang="en-US"/>
              <a:t>Not all of the conducting elements in the xylem transoport water. In conifers, 8-12 rings may actually conduct water. In trees like elm, only the outermost 1-2 rings do so. Xylem which transports water is called sapwood, non-conducting tissue farther inside the tree is called heartwood.</a:t>
            </a:r>
          </a:p>
        </p:txBody>
      </p:sp>
    </p:spTree>
    <p:extLst>
      <p:ext uri="{BB962C8B-B14F-4D97-AF65-F5344CB8AC3E}">
        <p14:creationId xmlns:p14="http://schemas.microsoft.com/office/powerpoint/2010/main" val="48622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DDCD66-424C-4044-9A85-109370B6B6F8}" type="slidenum">
              <a:rPr lang="en-US" altLang="en-US"/>
              <a:pPr/>
              <a:t>9</a:t>
            </a:fld>
            <a:endParaRPr lang="en-US" altLang="en-US"/>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a:t>The phloem is responsible for the movement of sugars, produced in the leaves, to other plant parts. The phloem carries sugar to the roots, but also throughout the plant for storage or consumption.</a:t>
            </a:r>
          </a:p>
          <a:p>
            <a:r>
              <a:rPr lang="en-US" altLang="en-US"/>
              <a:t>Movement of sugars in the phloem is slow and occurs across pressure gradients. </a:t>
            </a:r>
          </a:p>
          <a:p>
            <a:r>
              <a:rPr lang="en-US" altLang="en-US"/>
              <a:t>Also phloem transport requires energy to drive the process.</a:t>
            </a:r>
          </a:p>
          <a:p>
            <a:endParaRPr lang="en-US" altLang="en-US"/>
          </a:p>
          <a:p>
            <a:r>
              <a:rPr lang="en-US" altLang="en-US"/>
              <a:t>Unlike the hollow vessel elements of the xylem, the phloem is composed primarily of living cells. These can be sieve cells in conifers and sieve tube elements and companion cells in hardwoods.</a:t>
            </a:r>
          </a:p>
          <a:p>
            <a:endParaRPr lang="en-US" altLang="en-US"/>
          </a:p>
          <a:p>
            <a:r>
              <a:rPr lang="en-US" altLang="en-US"/>
              <a:t>And unlike old nonfunctioning xylem, which constitutes the wood of the tree and contributes ot diameter increase, old phloem becomes crushed and  may be reabsorbed into the tree or incorporated into the bark.</a:t>
            </a:r>
          </a:p>
        </p:txBody>
      </p:sp>
    </p:spTree>
    <p:extLst>
      <p:ext uri="{BB962C8B-B14F-4D97-AF65-F5344CB8AC3E}">
        <p14:creationId xmlns:p14="http://schemas.microsoft.com/office/powerpoint/2010/main" val="88834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D26A8-94D8-704E-9BE9-A126B1CAC301}" type="slidenum">
              <a:rPr lang="en-US" altLang="en-US"/>
              <a:pPr/>
              <a:t>10</a:t>
            </a:fld>
            <a:endParaRPr lang="en-US" altLang="en-US"/>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ltLang="en-US"/>
              <a:t>In addition to the xylem and phloem, the vascular system of the tree also contains ray cells. Ray cells grow in small layers known as rays that cross through several years of phloem and xylem. They function to transport sugars and other compounds through the trunk, store starches and assist in restricting decay in wood tissue.</a:t>
            </a:r>
          </a:p>
        </p:txBody>
      </p:sp>
    </p:spTree>
    <p:extLst>
      <p:ext uri="{BB962C8B-B14F-4D97-AF65-F5344CB8AC3E}">
        <p14:creationId xmlns:p14="http://schemas.microsoft.com/office/powerpoint/2010/main" val="119055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31750" y="0"/>
            <a:ext cx="9178925" cy="6924675"/>
            <a:chOff x="-20" y="0"/>
            <a:chExt cx="5782" cy="4362"/>
          </a:xfrm>
        </p:grpSpPr>
        <p:sp>
          <p:nvSpPr>
            <p:cNvPr id="4099" name="Rectangle 3" descr="Stonbk"/>
            <p:cNvSpPr>
              <a:spLocks noChangeArrowheads="1"/>
            </p:cNvSpPr>
            <p:nvPr userDrawn="1"/>
          </p:nvSpPr>
          <p:spPr bwMode="white">
            <a:xfrm>
              <a:off x="-15" y="5"/>
              <a:ext cx="5775" cy="4311"/>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 name="Rectangle 4"/>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 name="Rectangle 5"/>
            <p:cNvSpPr>
              <a:spLocks noChangeArrowheads="1"/>
            </p:cNvSpPr>
            <p:nvPr userDrawn="1"/>
          </p:nvSpPr>
          <p:spPr bwMode="hidden">
            <a:xfrm>
              <a:off x="695" y="0"/>
              <a:ext cx="50" cy="43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102" name="Picture 6" descr="Astonbnr"/>
            <p:cNvPicPr>
              <a:picLocks noChangeAspect="1" noChangeArrowheads="1"/>
            </p:cNvPicPr>
            <p:nvPr userDrawn="1"/>
          </p:nvPicPr>
          <p:blipFill>
            <a:blip r:embed="rId3">
              <a:extLst>
                <a:ext uri="{28A0092B-C50C-407E-A947-70E740481C1C}">
                  <a14:useLocalDpi xmlns:a14="http://schemas.microsoft.com/office/drawing/2010/main" val="0"/>
                </a:ext>
              </a:extLst>
            </a:blip>
            <a:srcRect t="15163"/>
            <a:stretch>
              <a:fillRect/>
            </a:stretch>
          </p:blipFill>
          <p:spPr bwMode="gray">
            <a:xfrm>
              <a:off x="0" y="1705"/>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7"/>
            <p:cNvSpPr>
              <a:spLocks noChangeArrowheads="1"/>
            </p:cNvSpPr>
            <p:nvPr userDrawn="1"/>
          </p:nvSpPr>
          <p:spPr bwMode="hidden">
            <a:xfrm rot="5400000">
              <a:off x="3204" y="-396"/>
              <a:ext cx="47" cy="506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 name="Rectangle 8"/>
            <p:cNvSpPr>
              <a:spLocks noChangeArrowheads="1"/>
            </p:cNvSpPr>
            <p:nvPr userDrawn="1"/>
          </p:nvSpPr>
          <p:spPr bwMode="hidden">
            <a:xfrm rot="5400000">
              <a:off x="3204" y="-852"/>
              <a:ext cx="47" cy="506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 name="Rectangle 9"/>
            <p:cNvSpPr>
              <a:spLocks noChangeArrowheads="1"/>
            </p:cNvSpPr>
            <p:nvPr userDrawn="1"/>
          </p:nvSpPr>
          <p:spPr bwMode="hidden">
            <a:xfrm>
              <a:off x="-20" y="0"/>
              <a:ext cx="47" cy="434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 name="Line 10"/>
            <p:cNvSpPr>
              <a:spLocks noChangeShapeType="1"/>
            </p:cNvSpPr>
            <p:nvPr userDrawn="1"/>
          </p:nvSpPr>
          <p:spPr bwMode="auto">
            <a:xfrm>
              <a:off x="414" y="2118"/>
              <a:ext cx="281"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 name="Line 11"/>
            <p:cNvSpPr>
              <a:spLocks noChangeShapeType="1"/>
            </p:cNvSpPr>
            <p:nvPr userDrawn="1"/>
          </p:nvSpPr>
          <p:spPr bwMode="auto">
            <a:xfrm flipV="1">
              <a:off x="27" y="2116"/>
              <a:ext cx="230" cy="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 name="Freeform 12"/>
            <p:cNvSpPr>
              <a:spLocks/>
            </p:cNvSpPr>
            <p:nvPr userDrawn="1"/>
          </p:nvSpPr>
          <p:spPr bwMode="auto">
            <a:xfrm>
              <a:off x="255" y="2115"/>
              <a:ext cx="65" cy="86"/>
            </a:xfrm>
            <a:custGeom>
              <a:avLst/>
              <a:gdLst>
                <a:gd name="T0" fmla="*/ 0 w 65"/>
                <a:gd name="T1" fmla="*/ 0 h 86"/>
                <a:gd name="T2" fmla="*/ 15 w 65"/>
                <a:gd name="T3" fmla="*/ 12 h 86"/>
                <a:gd name="T4" fmla="*/ 27 w 65"/>
                <a:gd name="T5" fmla="*/ 23 h 86"/>
                <a:gd name="T6" fmla="*/ 36 w 65"/>
                <a:gd name="T7" fmla="*/ 35 h 86"/>
                <a:gd name="T8" fmla="*/ 47 w 65"/>
                <a:gd name="T9" fmla="*/ 45 h 86"/>
                <a:gd name="T10" fmla="*/ 56 w 65"/>
                <a:gd name="T11" fmla="*/ 66 h 86"/>
                <a:gd name="T12" fmla="*/ 63 w 65"/>
                <a:gd name="T13" fmla="*/ 80 h 86"/>
                <a:gd name="T14" fmla="*/ 65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 name="Freeform 13"/>
            <p:cNvSpPr>
              <a:spLocks/>
            </p:cNvSpPr>
            <p:nvPr userDrawn="1"/>
          </p:nvSpPr>
          <p:spPr bwMode="auto">
            <a:xfrm>
              <a:off x="344" y="2118"/>
              <a:ext cx="71" cy="84"/>
            </a:xfrm>
            <a:custGeom>
              <a:avLst/>
              <a:gdLst>
                <a:gd name="T0" fmla="*/ 69 w 71"/>
                <a:gd name="T1" fmla="*/ 0 h 84"/>
                <a:gd name="T2" fmla="*/ 61 w 71"/>
                <a:gd name="T3" fmla="*/ 27 h 84"/>
                <a:gd name="T4" fmla="*/ 52 w 71"/>
                <a:gd name="T5" fmla="*/ 57 h 84"/>
                <a:gd name="T6" fmla="*/ 46 w 71"/>
                <a:gd name="T7" fmla="*/ 72 h 84"/>
                <a:gd name="T8" fmla="*/ 33 w 71"/>
                <a:gd name="T9" fmla="*/ 63 h 84"/>
                <a:gd name="T10" fmla="*/ 25 w 71"/>
                <a:gd name="T11" fmla="*/ 51 h 84"/>
                <a:gd name="T12" fmla="*/ 10 w 71"/>
                <a:gd name="T13" fmla="*/ 39 h 84"/>
                <a:gd name="T14" fmla="*/ 4 w 71"/>
                <a:gd name="T15" fmla="*/ 77 h 84"/>
                <a:gd name="T16" fmla="*/ 1 w 71"/>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10" name="Rectangle 14"/>
          <p:cNvSpPr>
            <a:spLocks noGrp="1" noChangeArrowheads="1"/>
          </p:cNvSpPr>
          <p:nvPr>
            <p:ph type="ctrTitle"/>
          </p:nvPr>
        </p:nvSpPr>
        <p:spPr>
          <a:xfrm>
            <a:off x="1244600" y="1247775"/>
            <a:ext cx="7772400" cy="1143000"/>
          </a:xfrm>
        </p:spPr>
        <p:txBody>
          <a:bodyPr anchor="b"/>
          <a:lstStyle>
            <a:lvl1pPr algn="ctr">
              <a:defRPr/>
            </a:lvl1pPr>
          </a:lstStyle>
          <a:p>
            <a:pPr lvl="0"/>
            <a:r>
              <a:rPr lang="en-US" altLang="en-US" noProof="0" smtClean="0"/>
              <a:t>Click to edit Master title style</a:t>
            </a:r>
          </a:p>
        </p:txBody>
      </p:sp>
      <p:sp>
        <p:nvSpPr>
          <p:cNvPr id="4111" name="Rectangle 15"/>
          <p:cNvSpPr>
            <a:spLocks noGrp="1" noChangeArrowheads="1"/>
          </p:cNvSpPr>
          <p:nvPr>
            <p:ph type="subTitle" idx="1"/>
          </p:nvPr>
        </p:nvSpPr>
        <p:spPr>
          <a:xfrm>
            <a:off x="19304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4112" name="Rectangle 16"/>
          <p:cNvSpPr>
            <a:spLocks noGrp="1" noChangeArrowheads="1"/>
          </p:cNvSpPr>
          <p:nvPr>
            <p:ph type="dt" sz="half" idx="2"/>
          </p:nvPr>
        </p:nvSpPr>
        <p:spPr>
          <a:xfrm>
            <a:off x="1262063" y="6248400"/>
            <a:ext cx="1905000" cy="457200"/>
          </a:xfrm>
        </p:spPr>
        <p:txBody>
          <a:bodyPr/>
          <a:lstStyle>
            <a:lvl1pPr>
              <a:defRPr/>
            </a:lvl1pPr>
          </a:lstStyle>
          <a:p>
            <a:endParaRPr lang="en-US" altLang="en-US"/>
          </a:p>
        </p:txBody>
      </p:sp>
      <p:sp>
        <p:nvSpPr>
          <p:cNvPr id="4113" name="Rectangle 17"/>
          <p:cNvSpPr>
            <a:spLocks noGrp="1" noChangeArrowheads="1"/>
          </p:cNvSpPr>
          <p:nvPr>
            <p:ph type="ftr" sz="quarter" idx="3"/>
          </p:nvPr>
        </p:nvSpPr>
        <p:spPr>
          <a:xfrm>
            <a:off x="3700463" y="6248400"/>
            <a:ext cx="2895600" cy="457200"/>
          </a:xfrm>
        </p:spPr>
        <p:txBody>
          <a:bodyPr/>
          <a:lstStyle>
            <a:lvl1pPr>
              <a:defRPr/>
            </a:lvl1pPr>
          </a:lstStyle>
          <a:p>
            <a:endParaRPr lang="en-US" altLang="en-US"/>
          </a:p>
        </p:txBody>
      </p:sp>
      <p:sp>
        <p:nvSpPr>
          <p:cNvPr id="4114" name="Rectangle 18"/>
          <p:cNvSpPr>
            <a:spLocks noGrp="1" noChangeArrowheads="1"/>
          </p:cNvSpPr>
          <p:nvPr>
            <p:ph type="sldNum" sz="quarter" idx="4"/>
          </p:nvPr>
        </p:nvSpPr>
        <p:spPr>
          <a:xfrm>
            <a:off x="7129463" y="6248400"/>
            <a:ext cx="1905000" cy="457200"/>
          </a:xfrm>
        </p:spPr>
        <p:txBody>
          <a:bodyPr/>
          <a:lstStyle>
            <a:lvl1pPr>
              <a:defRPr/>
            </a:lvl1pPr>
          </a:lstStyle>
          <a:p>
            <a:fld id="{832D493F-4FF7-5049-8F44-505ED1F7FFAD}"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68A577-6A88-ED4B-B35C-0484DD7E88BB}" type="slidenum">
              <a:rPr lang="en-US" altLang="en-US"/>
              <a:pPr/>
              <a:t>‹#›</a:t>
            </a:fld>
            <a:endParaRPr lang="en-US" altLang="en-US"/>
          </a:p>
        </p:txBody>
      </p:sp>
    </p:spTree>
    <p:extLst>
      <p:ext uri="{BB962C8B-B14F-4D97-AF65-F5344CB8AC3E}">
        <p14:creationId xmlns:p14="http://schemas.microsoft.com/office/powerpoint/2010/main" val="1353838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B29DB8C-286E-1443-A8D4-2D260094A14F}" type="slidenum">
              <a:rPr lang="en-US" altLang="en-US"/>
              <a:pPr/>
              <a:t>‹#›</a:t>
            </a:fld>
            <a:endParaRPr lang="en-US" altLang="en-US"/>
          </a:p>
        </p:txBody>
      </p:sp>
    </p:spTree>
    <p:extLst>
      <p:ext uri="{BB962C8B-B14F-4D97-AF65-F5344CB8AC3E}">
        <p14:creationId xmlns:p14="http://schemas.microsoft.com/office/powerpoint/2010/main" val="1382127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124700" y="6248400"/>
            <a:ext cx="1905000" cy="457200"/>
          </a:xfrm>
        </p:spPr>
        <p:txBody>
          <a:bodyPr/>
          <a:lstStyle>
            <a:lvl1pPr>
              <a:defRPr/>
            </a:lvl1pPr>
          </a:lstStyle>
          <a:p>
            <a:fld id="{D6A0B9C8-3236-2C42-94A9-A5D9E3F28142}" type="slidenum">
              <a:rPr lang="en-US" altLang="en-US"/>
              <a:pPr/>
              <a:t>‹#›</a:t>
            </a:fld>
            <a:endParaRPr lang="en-US" altLang="en-US"/>
          </a:p>
        </p:txBody>
      </p:sp>
    </p:spTree>
    <p:extLst>
      <p:ext uri="{BB962C8B-B14F-4D97-AF65-F5344CB8AC3E}">
        <p14:creationId xmlns:p14="http://schemas.microsoft.com/office/powerpoint/2010/main" val="8024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124700" y="6248400"/>
            <a:ext cx="1905000" cy="457200"/>
          </a:xfrm>
        </p:spPr>
        <p:txBody>
          <a:bodyPr/>
          <a:lstStyle>
            <a:lvl1pPr>
              <a:defRPr/>
            </a:lvl1pPr>
          </a:lstStyle>
          <a:p>
            <a:fld id="{E175E0C7-3091-574D-BA1E-D745696AAD87}" type="slidenum">
              <a:rPr lang="en-US" altLang="en-US"/>
              <a:pPr/>
              <a:t>‹#›</a:t>
            </a:fld>
            <a:endParaRPr lang="en-US" altLang="en-US"/>
          </a:p>
        </p:txBody>
      </p:sp>
    </p:spTree>
    <p:extLst>
      <p:ext uri="{BB962C8B-B14F-4D97-AF65-F5344CB8AC3E}">
        <p14:creationId xmlns:p14="http://schemas.microsoft.com/office/powerpoint/2010/main" val="12837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5F23C91-B627-CB4B-AC7A-D9C6F92D1546}" type="slidenum">
              <a:rPr lang="en-US" altLang="en-US"/>
              <a:pPr/>
              <a:t>‹#›</a:t>
            </a:fld>
            <a:endParaRPr lang="en-US" altLang="en-US"/>
          </a:p>
        </p:txBody>
      </p:sp>
    </p:spTree>
    <p:extLst>
      <p:ext uri="{BB962C8B-B14F-4D97-AF65-F5344CB8AC3E}">
        <p14:creationId xmlns:p14="http://schemas.microsoft.com/office/powerpoint/2010/main" val="205615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3A6085-983A-F94D-82DA-D947DCB1934B}" type="slidenum">
              <a:rPr lang="en-US" altLang="en-US"/>
              <a:pPr/>
              <a:t>‹#›</a:t>
            </a:fld>
            <a:endParaRPr lang="en-US" altLang="en-US"/>
          </a:p>
        </p:txBody>
      </p:sp>
    </p:spTree>
    <p:extLst>
      <p:ext uri="{BB962C8B-B14F-4D97-AF65-F5344CB8AC3E}">
        <p14:creationId xmlns:p14="http://schemas.microsoft.com/office/powerpoint/2010/main" val="55185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28217D-7395-1840-85BF-AEBB8261102D}" type="slidenum">
              <a:rPr lang="en-US" altLang="en-US"/>
              <a:pPr/>
              <a:t>‹#›</a:t>
            </a:fld>
            <a:endParaRPr lang="en-US" altLang="en-US"/>
          </a:p>
        </p:txBody>
      </p:sp>
    </p:spTree>
    <p:extLst>
      <p:ext uri="{BB962C8B-B14F-4D97-AF65-F5344CB8AC3E}">
        <p14:creationId xmlns:p14="http://schemas.microsoft.com/office/powerpoint/2010/main" val="214113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CCE783E-83F4-814B-B5C8-C28CDCACD19C}" type="slidenum">
              <a:rPr lang="en-US" altLang="en-US"/>
              <a:pPr/>
              <a:t>‹#›</a:t>
            </a:fld>
            <a:endParaRPr lang="en-US" altLang="en-US"/>
          </a:p>
        </p:txBody>
      </p:sp>
    </p:spTree>
    <p:extLst>
      <p:ext uri="{BB962C8B-B14F-4D97-AF65-F5344CB8AC3E}">
        <p14:creationId xmlns:p14="http://schemas.microsoft.com/office/powerpoint/2010/main" val="65936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1FF10CB-2772-2C45-AAB9-EC8946C5D482}" type="slidenum">
              <a:rPr lang="en-US" altLang="en-US"/>
              <a:pPr/>
              <a:t>‹#›</a:t>
            </a:fld>
            <a:endParaRPr lang="en-US" altLang="en-US"/>
          </a:p>
        </p:txBody>
      </p:sp>
    </p:spTree>
    <p:extLst>
      <p:ext uri="{BB962C8B-B14F-4D97-AF65-F5344CB8AC3E}">
        <p14:creationId xmlns:p14="http://schemas.microsoft.com/office/powerpoint/2010/main" val="89430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98F4A77-1A58-CD40-BC5F-A702A993CFB9}" type="slidenum">
              <a:rPr lang="en-US" altLang="en-US"/>
              <a:pPr/>
              <a:t>‹#›</a:t>
            </a:fld>
            <a:endParaRPr lang="en-US" altLang="en-US"/>
          </a:p>
        </p:txBody>
      </p:sp>
    </p:spTree>
    <p:extLst>
      <p:ext uri="{BB962C8B-B14F-4D97-AF65-F5344CB8AC3E}">
        <p14:creationId xmlns:p14="http://schemas.microsoft.com/office/powerpoint/2010/main" val="35629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2A1E30-F8C0-374C-BCB0-2345D139B0F2}" type="slidenum">
              <a:rPr lang="en-US" altLang="en-US"/>
              <a:pPr/>
              <a:t>‹#›</a:t>
            </a:fld>
            <a:endParaRPr lang="en-US" altLang="en-US"/>
          </a:p>
        </p:txBody>
      </p:sp>
    </p:spTree>
    <p:extLst>
      <p:ext uri="{BB962C8B-B14F-4D97-AF65-F5344CB8AC3E}">
        <p14:creationId xmlns:p14="http://schemas.microsoft.com/office/powerpoint/2010/main" val="100676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F7B0813-B9D5-6640-BD73-D073C57CFB63}" type="slidenum">
              <a:rPr lang="en-US" altLang="en-US"/>
              <a:pPr/>
              <a:t>‹#›</a:t>
            </a:fld>
            <a:endParaRPr lang="en-US" altLang="en-US"/>
          </a:p>
        </p:txBody>
      </p:sp>
    </p:spTree>
    <p:extLst>
      <p:ext uri="{BB962C8B-B14F-4D97-AF65-F5344CB8AC3E}">
        <p14:creationId xmlns:p14="http://schemas.microsoft.com/office/powerpoint/2010/main" val="683028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69113"/>
            <a:chOff x="0" y="0"/>
            <a:chExt cx="5760" cy="4327"/>
          </a:xfrm>
        </p:grpSpPr>
        <p:sp>
          <p:nvSpPr>
            <p:cNvPr id="3075" name="Rectangle 3"/>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076" name="Picture 4" descr="Astonbnr"/>
            <p:cNvPicPr>
              <a:picLocks noChangeAspect="1" noChangeArrowheads="1"/>
            </p:cNvPicPr>
            <p:nvPr userDrawn="1"/>
          </p:nvPicPr>
          <p:blipFill>
            <a:blip r:embed="rId15">
              <a:extLst>
                <a:ext uri="{28A0092B-C50C-407E-A947-70E740481C1C}">
                  <a14:useLocalDpi xmlns:a14="http://schemas.microsoft.com/office/drawing/2010/main" val="0"/>
                </a:ext>
              </a:extLst>
            </a:blip>
            <a:srcRect t="15163"/>
            <a:stretch>
              <a:fillRect/>
            </a:stretch>
          </p:blipFill>
          <p:spPr bwMode="gray">
            <a:xfrm>
              <a:off x="0" y="0"/>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5"/>
            <p:cNvSpPr>
              <a:spLocks noChangeArrowheads="1"/>
            </p:cNvSpPr>
            <p:nvPr userDrawn="1"/>
          </p:nvSpPr>
          <p:spPr bwMode="white">
            <a:xfrm>
              <a:off x="704" y="181"/>
              <a:ext cx="5056" cy="38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8" name="Rectangle 6" descr="Stonbk"/>
            <p:cNvSpPr>
              <a:spLocks noChangeArrowheads="1"/>
            </p:cNvSpPr>
            <p:nvPr userDrawn="1"/>
          </p:nvSpPr>
          <p:spPr bwMode="white">
            <a:xfrm>
              <a:off x="747" y="224"/>
              <a:ext cx="5013" cy="4092"/>
            </a:xfrm>
            <a:prstGeom prst="rect">
              <a:avLst/>
            </a:prstGeom>
            <a:blipFill dpi="0" rotWithShape="0">
              <a:blip r:embed="rId1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9" name="Rectangle 7"/>
            <p:cNvSpPr>
              <a:spLocks noChangeArrowheads="1"/>
            </p:cNvSpPr>
            <p:nvPr userDrawn="1"/>
          </p:nvSpPr>
          <p:spPr bwMode="white">
            <a:xfrm>
              <a:off x="703" y="186"/>
              <a:ext cx="46" cy="413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0" name="Line 8"/>
            <p:cNvSpPr>
              <a:spLocks noChangeShapeType="1"/>
            </p:cNvSpPr>
            <p:nvPr userDrawn="1"/>
          </p:nvSpPr>
          <p:spPr bwMode="hidden">
            <a:xfrm>
              <a:off x="0" y="415"/>
              <a:ext cx="257"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1" name="Line 9"/>
            <p:cNvSpPr>
              <a:spLocks noChangeShapeType="1"/>
            </p:cNvSpPr>
            <p:nvPr userDrawn="1"/>
          </p:nvSpPr>
          <p:spPr bwMode="hidden">
            <a:xfrm>
              <a:off x="421" y="412"/>
              <a:ext cx="282"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 name="Rectangle 10"/>
            <p:cNvSpPr>
              <a:spLocks noChangeArrowheads="1"/>
            </p:cNvSpPr>
            <p:nvPr userDrawn="1"/>
          </p:nvSpPr>
          <p:spPr bwMode="hidden">
            <a:xfrm>
              <a:off x="0" y="0"/>
              <a:ext cx="27" cy="43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83" name="Rectangle 11"/>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5" name="Rectangle 13"/>
          <p:cNvSpPr>
            <a:spLocks noGrp="1" noChangeArrowheads="1"/>
          </p:cNvSpPr>
          <p:nvPr>
            <p:ph type="dt" sz="half" idx="2"/>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bg2"/>
                </a:solidFill>
              </a:defRPr>
            </a:lvl1pPr>
          </a:lstStyle>
          <a:p>
            <a:endParaRPr lang="en-US" altLang="en-US"/>
          </a:p>
        </p:txBody>
      </p:sp>
      <p:sp>
        <p:nvSpPr>
          <p:cNvPr id="3086" name="Rectangle 14"/>
          <p:cNvSpPr>
            <a:spLocks noGrp="1" noChangeArrowheads="1"/>
          </p:cNvSpPr>
          <p:nvPr>
            <p:ph type="ftr" sz="quarter" idx="3"/>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bg2"/>
                </a:solidFill>
              </a:defRPr>
            </a:lvl1pPr>
          </a:lstStyle>
          <a:p>
            <a:endParaRPr lang="en-US" altLang="en-US"/>
          </a:p>
        </p:txBody>
      </p:sp>
      <p:sp>
        <p:nvSpPr>
          <p:cNvPr id="3087" name="Rectangle 15"/>
          <p:cNvSpPr>
            <a:spLocks noGrp="1" noChangeArrowheads="1"/>
          </p:cNvSpPr>
          <p:nvPr>
            <p:ph type="sldNum" sz="quarter" idx="4"/>
          </p:nvPr>
        </p:nvSpPr>
        <p:spPr bwMode="auto">
          <a:xfrm>
            <a:off x="71247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bg2"/>
                </a:solidFill>
              </a:defRPr>
            </a:lvl1pPr>
          </a:lstStyle>
          <a:p>
            <a:fld id="{D458BB09-5763-9A45-8744-33946F240A43}" type="slidenum">
              <a:rPr lang="en-US" altLang="en-US"/>
              <a:pPr/>
              <a:t>‹#›</a:t>
            </a:fld>
            <a:endParaRPr lang="en-US" altLang="en-US"/>
          </a:p>
        </p:txBody>
      </p:sp>
      <p:sp>
        <p:nvSpPr>
          <p:cNvPr id="3088" name="Rectangle 16"/>
          <p:cNvSpPr>
            <a:spLocks noChangeArrowheads="1"/>
          </p:cNvSpPr>
          <p:nvPr/>
        </p:nvSpPr>
        <p:spPr bwMode="auto">
          <a:xfrm>
            <a:off x="1117600" y="268288"/>
            <a:ext cx="8026400" cy="746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kumimoji="1" lang="en-US" alt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buClr>
        <a:buSzPct val="85000"/>
        <a:buFont typeface="Wingdings"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0000"/>
        <a:buFont typeface="Wingdings"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70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sz="4000">
                <a:latin typeface="Arial Black" charset="0"/>
              </a:rPr>
              <a:t>Urban Tree</a:t>
            </a:r>
            <a:br>
              <a:rPr lang="en-US" altLang="en-US" sz="4000">
                <a:latin typeface="Arial Black" charset="0"/>
              </a:rPr>
            </a:br>
            <a:r>
              <a:rPr lang="en-US" altLang="en-US" sz="4000"/>
              <a:t>Biology</a:t>
            </a:r>
            <a:endParaRPr lang="en-US" altLang="en-US" sz="4000">
              <a:latin typeface="Arial Black" charset="0"/>
            </a:endParaRPr>
          </a:p>
        </p:txBody>
      </p:sp>
      <p:sp>
        <p:nvSpPr>
          <p:cNvPr id="2051" name="Rectangle 3"/>
          <p:cNvSpPr>
            <a:spLocks noGrp="1" noChangeArrowheads="1"/>
          </p:cNvSpPr>
          <p:nvPr>
            <p:ph type="subTitle" idx="1"/>
          </p:nvPr>
        </p:nvSpPr>
        <p:spPr>
          <a:xfrm>
            <a:off x="1143000" y="3581400"/>
            <a:ext cx="8001000" cy="3048000"/>
          </a:xfrm>
        </p:spPr>
        <p:txBody>
          <a:bodyPr/>
          <a:lstStyle/>
          <a:p>
            <a:pPr>
              <a:lnSpc>
                <a:spcPct val="80000"/>
              </a:lnSpc>
            </a:pPr>
            <a:r>
              <a:rPr lang="en-US" altLang="en-US" sz="2800"/>
              <a:t>Developed by:</a:t>
            </a:r>
          </a:p>
          <a:p>
            <a:pPr>
              <a:lnSpc>
                <a:spcPct val="80000"/>
              </a:lnSpc>
            </a:pPr>
            <a:r>
              <a:rPr lang="en-US" altLang="en-US" sz="2800"/>
              <a:t>Sheldon Hammond, Northwest District ANR Program Development Coordinator</a:t>
            </a:r>
          </a:p>
          <a:p>
            <a:pPr>
              <a:lnSpc>
                <a:spcPct val="80000"/>
              </a:lnSpc>
            </a:pPr>
            <a:r>
              <a:rPr lang="en-US" altLang="en-US" sz="2800"/>
              <a:t>In Cooperation with</a:t>
            </a:r>
          </a:p>
          <a:p>
            <a:pPr>
              <a:lnSpc>
                <a:spcPct val="80000"/>
              </a:lnSpc>
            </a:pPr>
            <a:r>
              <a:rPr lang="en-US" altLang="en-US" sz="2800"/>
              <a:t>The University of Georgia</a:t>
            </a:r>
          </a:p>
          <a:p>
            <a:pPr>
              <a:lnSpc>
                <a:spcPct val="80000"/>
              </a:lnSpc>
            </a:pPr>
            <a:r>
              <a:rPr lang="en-US" altLang="en-US" sz="2800"/>
              <a:t>Cooperative Extension Service</a:t>
            </a:r>
          </a:p>
          <a:p>
            <a:pPr>
              <a:lnSpc>
                <a:spcPct val="80000"/>
              </a:lnSpc>
            </a:pPr>
            <a:r>
              <a:rPr lang="en-US" altLang="en-US" sz="2800"/>
              <a:t>Urban Forestry Issue Team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Rays</a:t>
            </a:r>
          </a:p>
        </p:txBody>
      </p:sp>
      <p:sp>
        <p:nvSpPr>
          <p:cNvPr id="59395" name="Rectangle 3"/>
          <p:cNvSpPr>
            <a:spLocks noGrp="1" noChangeArrowheads="1"/>
          </p:cNvSpPr>
          <p:nvPr>
            <p:ph type="body" sz="half" idx="1"/>
          </p:nvPr>
        </p:nvSpPr>
        <p:spPr>
          <a:xfrm>
            <a:off x="1295400" y="2133600"/>
            <a:ext cx="3810000" cy="4114800"/>
          </a:xfrm>
        </p:spPr>
        <p:txBody>
          <a:bodyPr/>
          <a:lstStyle/>
          <a:p>
            <a:r>
              <a:rPr lang="en-US" altLang="en-US" sz="2800"/>
              <a:t>Transport sugars and other compounds throughout the trunk</a:t>
            </a:r>
          </a:p>
          <a:p>
            <a:r>
              <a:rPr lang="en-US" altLang="en-US" sz="2800"/>
              <a:t>Store starch </a:t>
            </a:r>
          </a:p>
          <a:p>
            <a:r>
              <a:rPr lang="en-US" altLang="en-US" sz="2800"/>
              <a:t>Aid in restricting decay in wood tissue</a:t>
            </a:r>
          </a:p>
        </p:txBody>
      </p:sp>
      <p:pic>
        <p:nvPicPr>
          <p:cNvPr id="59396"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59000" t="34000" r="3000" b="18001"/>
          <a:stretch>
            <a:fillRect/>
          </a:stretch>
        </p:blipFill>
        <p:spPr>
          <a:xfrm>
            <a:off x="5715000" y="2438400"/>
            <a:ext cx="3200400" cy="3032125"/>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Bark</a:t>
            </a:r>
          </a:p>
        </p:txBody>
      </p:sp>
      <p:sp>
        <p:nvSpPr>
          <p:cNvPr id="62467" name="Rectangle 3"/>
          <p:cNvSpPr>
            <a:spLocks noGrp="1" noChangeArrowheads="1"/>
          </p:cNvSpPr>
          <p:nvPr>
            <p:ph type="body" sz="half" idx="1"/>
          </p:nvPr>
        </p:nvSpPr>
        <p:spPr/>
        <p:txBody>
          <a:bodyPr/>
          <a:lstStyle/>
          <a:p>
            <a:r>
              <a:rPr lang="en-US" altLang="en-US" sz="2800"/>
              <a:t>Protective tissue</a:t>
            </a:r>
          </a:p>
          <a:p>
            <a:pPr lvl="1"/>
            <a:r>
              <a:rPr lang="en-US" altLang="en-US" sz="2400"/>
              <a:t>Moderates temperatures</a:t>
            </a:r>
          </a:p>
          <a:p>
            <a:pPr lvl="1"/>
            <a:r>
              <a:rPr lang="en-US" altLang="en-US" sz="2400"/>
              <a:t>Offers defense</a:t>
            </a:r>
          </a:p>
          <a:p>
            <a:pPr lvl="1"/>
            <a:r>
              <a:rPr lang="en-US" altLang="en-US" sz="2400"/>
              <a:t>Reduces water loss</a:t>
            </a:r>
          </a:p>
          <a:p>
            <a:r>
              <a:rPr lang="en-US" altLang="en-US" sz="2800"/>
              <a:t>Composed of non-functional phloem and corky tissues</a:t>
            </a:r>
          </a:p>
          <a:p>
            <a:r>
              <a:rPr lang="en-US" altLang="en-US" sz="2800"/>
              <a:t>Contains lenticels</a:t>
            </a:r>
          </a:p>
        </p:txBody>
      </p:sp>
      <p:pic>
        <p:nvPicPr>
          <p:cNvPr id="62468" name="Picture 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58063" t="31429" r="531" b="17491"/>
          <a:stretch>
            <a:fillRect/>
          </a:stretch>
        </p:blipFill>
        <p:spPr>
          <a:xfrm>
            <a:off x="5334000" y="2590800"/>
            <a:ext cx="3492500" cy="2619375"/>
          </a:xfrm>
          <a:noFill/>
          <a:ln/>
        </p:spPr>
      </p:pic>
      <p:pic>
        <p:nvPicPr>
          <p:cNvPr id="62470" name="Picture 6"/>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l="49142" t="42667" r="22285" b="20763"/>
          <a:stretch>
            <a:fillRect/>
          </a:stretch>
        </p:blipFill>
        <p:spPr>
          <a:xfrm>
            <a:off x="5334000" y="2667000"/>
            <a:ext cx="3492500" cy="2619375"/>
          </a:xfrm>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246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2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Structure</a:t>
            </a:r>
          </a:p>
        </p:txBody>
      </p:sp>
      <p:sp>
        <p:nvSpPr>
          <p:cNvPr id="67587" name="Rectangle 3"/>
          <p:cNvSpPr>
            <a:spLocks noGrp="1" noChangeArrowheads="1"/>
          </p:cNvSpPr>
          <p:nvPr>
            <p:ph type="body" idx="1"/>
          </p:nvPr>
        </p:nvSpPr>
        <p:spPr>
          <a:xfrm>
            <a:off x="1257300" y="1981200"/>
            <a:ext cx="4000500" cy="3048000"/>
          </a:xfrm>
        </p:spPr>
        <p:txBody>
          <a:bodyPr/>
          <a:lstStyle/>
          <a:p>
            <a:r>
              <a:rPr lang="en-US" altLang="en-US"/>
              <a:t>Basic tree structure</a:t>
            </a:r>
          </a:p>
          <a:p>
            <a:pPr lvl="1"/>
            <a:r>
              <a:rPr lang="en-US" altLang="en-US"/>
              <a:t>Stems </a:t>
            </a:r>
          </a:p>
          <a:p>
            <a:pPr lvl="1"/>
            <a:r>
              <a:rPr lang="en-US" altLang="en-US"/>
              <a:t>Leaves</a:t>
            </a:r>
          </a:p>
          <a:p>
            <a:pPr lvl="1"/>
            <a:r>
              <a:rPr lang="en-US" altLang="en-US"/>
              <a:t>Roots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Stems</a:t>
            </a:r>
          </a:p>
        </p:txBody>
      </p:sp>
      <p:sp>
        <p:nvSpPr>
          <p:cNvPr id="9219" name="Rectangle 3"/>
          <p:cNvSpPr>
            <a:spLocks noGrp="1" noChangeArrowheads="1"/>
          </p:cNvSpPr>
          <p:nvPr>
            <p:ph type="body" sz="half" idx="1"/>
          </p:nvPr>
        </p:nvSpPr>
        <p:spPr/>
        <p:txBody>
          <a:bodyPr/>
          <a:lstStyle/>
          <a:p>
            <a:r>
              <a:rPr lang="en-US" altLang="en-US" sz="2400"/>
              <a:t>Twigs, braches, trunk</a:t>
            </a:r>
          </a:p>
          <a:p>
            <a:r>
              <a:rPr lang="en-US" altLang="en-US" sz="2400"/>
              <a:t>Twigs</a:t>
            </a:r>
          </a:p>
          <a:p>
            <a:pPr lvl="1"/>
            <a:r>
              <a:rPr lang="en-US" altLang="en-US" sz="2000"/>
              <a:t> Terminal bud or apical bud</a:t>
            </a:r>
          </a:p>
          <a:p>
            <a:pPr lvl="1"/>
            <a:r>
              <a:rPr lang="en-US" altLang="en-US" sz="2000"/>
              <a:t> Lateral or axillary bud</a:t>
            </a:r>
          </a:p>
          <a:p>
            <a:pPr lvl="1"/>
            <a:r>
              <a:rPr lang="en-US" altLang="en-US" sz="2000"/>
              <a:t> Adventitious buds (epicormic)</a:t>
            </a:r>
          </a:p>
          <a:p>
            <a:pPr lvl="1"/>
            <a:r>
              <a:rPr lang="en-US" altLang="en-US" sz="2000"/>
              <a:t> Node</a:t>
            </a:r>
          </a:p>
          <a:p>
            <a:pPr lvl="1"/>
            <a:r>
              <a:rPr lang="en-US" altLang="en-US" sz="2000"/>
              <a:t> Internode</a:t>
            </a:r>
          </a:p>
          <a:p>
            <a:pPr lvl="1">
              <a:buFont typeface="Wingdings" charset="2"/>
              <a:buNone/>
            </a:pPr>
            <a:endParaRPr lang="en-US" altLang="en-US" sz="2000"/>
          </a:p>
        </p:txBody>
      </p:sp>
      <p:pic>
        <p:nvPicPr>
          <p:cNvPr id="9220"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9001" t="41782" r="21909" b="20622"/>
          <a:stretch>
            <a:fillRect/>
          </a:stretch>
        </p:blipFill>
        <p:spPr>
          <a:xfrm>
            <a:off x="5334000" y="2519363"/>
            <a:ext cx="3429000" cy="3322637"/>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Stems</a:t>
            </a:r>
          </a:p>
        </p:txBody>
      </p:sp>
      <p:sp>
        <p:nvSpPr>
          <p:cNvPr id="68611" name="Rectangle 3"/>
          <p:cNvSpPr>
            <a:spLocks noGrp="1" noChangeArrowheads="1"/>
          </p:cNvSpPr>
          <p:nvPr>
            <p:ph type="body" idx="1"/>
          </p:nvPr>
        </p:nvSpPr>
        <p:spPr>
          <a:xfrm>
            <a:off x="1257300" y="1981200"/>
            <a:ext cx="4000500" cy="4876800"/>
          </a:xfrm>
        </p:spPr>
        <p:txBody>
          <a:bodyPr/>
          <a:lstStyle/>
          <a:p>
            <a:r>
              <a:rPr lang="en-US" altLang="en-US"/>
              <a:t>Branches &amp; Trunk</a:t>
            </a:r>
          </a:p>
          <a:p>
            <a:pPr lvl="1"/>
            <a:r>
              <a:rPr lang="en-US" altLang="en-US"/>
              <a:t>similar in structure and function but autonomous </a:t>
            </a:r>
          </a:p>
          <a:p>
            <a:pPr lvl="1"/>
            <a:r>
              <a:rPr lang="en-US" altLang="en-US"/>
              <a:t>Each branch self sustaining</a:t>
            </a:r>
          </a:p>
          <a:p>
            <a:pPr lvl="1"/>
            <a:r>
              <a:rPr lang="en-US" altLang="en-US"/>
              <a:t>Attachment terms</a:t>
            </a:r>
          </a:p>
          <a:p>
            <a:pPr lvl="2"/>
            <a:r>
              <a:rPr lang="en-US" altLang="en-US"/>
              <a:t>Branch collar</a:t>
            </a:r>
          </a:p>
          <a:p>
            <a:pPr lvl="2"/>
            <a:r>
              <a:rPr lang="en-US" altLang="en-US"/>
              <a:t> Branch bark ridge</a:t>
            </a:r>
          </a:p>
          <a:p>
            <a:pPr lvl="2"/>
            <a:r>
              <a:rPr lang="en-US" altLang="en-US"/>
              <a:t>Included bark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Leaves</a:t>
            </a:r>
          </a:p>
        </p:txBody>
      </p:sp>
      <p:sp>
        <p:nvSpPr>
          <p:cNvPr id="10243" name="Rectangle 3"/>
          <p:cNvSpPr>
            <a:spLocks noGrp="1" noChangeArrowheads="1"/>
          </p:cNvSpPr>
          <p:nvPr>
            <p:ph type="body" sz="half" idx="1"/>
          </p:nvPr>
        </p:nvSpPr>
        <p:spPr>
          <a:xfrm>
            <a:off x="1257300" y="1981200"/>
            <a:ext cx="4762500" cy="4343400"/>
          </a:xfrm>
        </p:spPr>
        <p:txBody>
          <a:bodyPr/>
          <a:lstStyle/>
          <a:p>
            <a:r>
              <a:rPr lang="en-US" altLang="en-US" sz="2800"/>
              <a:t>Function </a:t>
            </a:r>
            <a:r>
              <a:rPr lang="en-US" altLang="en-US" sz="2400"/>
              <a:t>- </a:t>
            </a:r>
          </a:p>
          <a:p>
            <a:pPr lvl="1"/>
            <a:r>
              <a:rPr lang="en-US" altLang="en-US" sz="2000"/>
              <a:t> </a:t>
            </a:r>
            <a:r>
              <a:rPr lang="en-US" altLang="en-US" sz="2400"/>
              <a:t>photosynthesis</a:t>
            </a:r>
          </a:p>
          <a:p>
            <a:pPr lvl="1"/>
            <a:r>
              <a:rPr lang="en-US" altLang="en-US" sz="2400"/>
              <a:t> Transpiration</a:t>
            </a:r>
          </a:p>
          <a:p>
            <a:r>
              <a:rPr lang="en-US" altLang="en-US" sz="2400"/>
              <a:t> </a:t>
            </a:r>
            <a:r>
              <a:rPr lang="en-US" altLang="en-US" sz="2800"/>
              <a:t>Structure</a:t>
            </a:r>
          </a:p>
          <a:p>
            <a:pPr lvl="1"/>
            <a:r>
              <a:rPr lang="en-US" altLang="en-US" sz="2000"/>
              <a:t> </a:t>
            </a:r>
            <a:r>
              <a:rPr lang="en-US" altLang="en-US" sz="2400"/>
              <a:t>Chloroplasts</a:t>
            </a:r>
          </a:p>
          <a:p>
            <a:pPr lvl="1"/>
            <a:r>
              <a:rPr lang="en-US" altLang="en-US" sz="2400"/>
              <a:t> Cuticle</a:t>
            </a:r>
          </a:p>
          <a:p>
            <a:pPr lvl="1"/>
            <a:r>
              <a:rPr lang="en-US" altLang="en-US" sz="2400"/>
              <a:t> Stomata</a:t>
            </a:r>
          </a:p>
          <a:p>
            <a:pPr lvl="1"/>
            <a:r>
              <a:rPr lang="en-US" altLang="en-US" sz="2400"/>
              <a:t> Guard Cells</a:t>
            </a:r>
          </a:p>
          <a:p>
            <a:pPr lvl="1"/>
            <a:r>
              <a:rPr lang="en-US" altLang="en-US" sz="2400"/>
              <a:t> Abscission zone</a:t>
            </a:r>
          </a:p>
        </p:txBody>
      </p:sp>
      <p:pic>
        <p:nvPicPr>
          <p:cNvPr id="10244"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000" t="32681" r="22961" b="31296"/>
          <a:stretch>
            <a:fillRect/>
          </a:stretch>
        </p:blipFill>
        <p:spPr>
          <a:xfrm>
            <a:off x="5105400" y="2133600"/>
            <a:ext cx="3733800" cy="3146425"/>
          </a:xfr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l="45673" t="34616" r="25481" b="30769"/>
          <a:stretch>
            <a:fillRect/>
          </a:stretch>
        </p:blipFill>
        <p:spPr>
          <a:xfrm>
            <a:off x="6324600" y="3657600"/>
            <a:ext cx="2590800" cy="2332038"/>
          </a:xfrm>
          <a:noFill/>
          <a:ln/>
        </p:spPr>
      </p:pic>
      <p:sp>
        <p:nvSpPr>
          <p:cNvPr id="11266"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Roots</a:t>
            </a:r>
          </a:p>
        </p:txBody>
      </p:sp>
      <p:sp>
        <p:nvSpPr>
          <p:cNvPr id="11267" name="Rectangle 3"/>
          <p:cNvSpPr>
            <a:spLocks noGrp="1" noChangeArrowheads="1"/>
          </p:cNvSpPr>
          <p:nvPr>
            <p:ph type="body" sz="half" idx="1"/>
          </p:nvPr>
        </p:nvSpPr>
        <p:spPr/>
        <p:txBody>
          <a:bodyPr/>
          <a:lstStyle/>
          <a:p>
            <a:pPr>
              <a:lnSpc>
                <a:spcPct val="90000"/>
              </a:lnSpc>
            </a:pPr>
            <a:r>
              <a:rPr lang="en-US" altLang="en-US" sz="2800"/>
              <a:t>Primary functions</a:t>
            </a:r>
          </a:p>
          <a:p>
            <a:pPr lvl="1">
              <a:lnSpc>
                <a:spcPct val="90000"/>
              </a:lnSpc>
            </a:pPr>
            <a:r>
              <a:rPr lang="en-US" altLang="en-US" sz="2400"/>
              <a:t> Anchorage</a:t>
            </a:r>
          </a:p>
          <a:p>
            <a:pPr lvl="1">
              <a:lnSpc>
                <a:spcPct val="90000"/>
              </a:lnSpc>
            </a:pPr>
            <a:r>
              <a:rPr lang="en-US" altLang="en-US" sz="2400"/>
              <a:t> Absorption</a:t>
            </a:r>
          </a:p>
          <a:p>
            <a:pPr lvl="1">
              <a:lnSpc>
                <a:spcPct val="90000"/>
              </a:lnSpc>
            </a:pPr>
            <a:r>
              <a:rPr lang="en-US" altLang="en-US" sz="2400"/>
              <a:t> Storage</a:t>
            </a:r>
          </a:p>
          <a:p>
            <a:pPr lvl="1">
              <a:lnSpc>
                <a:spcPct val="90000"/>
              </a:lnSpc>
            </a:pPr>
            <a:r>
              <a:rPr lang="en-US" altLang="en-US" sz="2400"/>
              <a:t> Conduction</a:t>
            </a:r>
          </a:p>
          <a:p>
            <a:pPr>
              <a:lnSpc>
                <a:spcPct val="90000"/>
              </a:lnSpc>
            </a:pPr>
            <a:r>
              <a:rPr lang="en-US" altLang="en-US" sz="2800"/>
              <a:t> Structural Roots</a:t>
            </a:r>
          </a:p>
          <a:p>
            <a:pPr>
              <a:lnSpc>
                <a:spcPct val="90000"/>
              </a:lnSpc>
            </a:pPr>
            <a:r>
              <a:rPr lang="en-US" altLang="en-US" sz="2800"/>
              <a:t> Absorbing roots</a:t>
            </a:r>
          </a:p>
          <a:p>
            <a:pPr>
              <a:lnSpc>
                <a:spcPct val="90000"/>
              </a:lnSpc>
            </a:pPr>
            <a:r>
              <a:rPr lang="en-US" altLang="en-US" sz="2800"/>
              <a:t> Lateral roots</a:t>
            </a:r>
          </a:p>
          <a:p>
            <a:pPr>
              <a:lnSpc>
                <a:spcPct val="90000"/>
              </a:lnSpc>
            </a:pPr>
            <a:r>
              <a:rPr lang="en-US" altLang="en-US" sz="2800"/>
              <a:t> Sinker roots</a:t>
            </a:r>
          </a:p>
        </p:txBody>
      </p:sp>
      <p:pic>
        <p:nvPicPr>
          <p:cNvPr id="11268" name="Picture 4"/>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l="46364" t="33720" r="25000" b="31296"/>
          <a:stretch>
            <a:fillRect/>
          </a:stretch>
        </p:blipFill>
        <p:spPr>
          <a:xfrm>
            <a:off x="4724400" y="2133600"/>
            <a:ext cx="2641600" cy="1981200"/>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en-US" altLang="en-US" sz="4000"/>
              <a:t>Tree Physiology</a:t>
            </a:r>
            <a:br>
              <a:rPr lang="en-US" altLang="en-US" sz="4000"/>
            </a:br>
            <a:r>
              <a:rPr lang="en-US" altLang="en-US" sz="2800"/>
              <a:t>Photosynthesis</a:t>
            </a:r>
          </a:p>
        </p:txBody>
      </p:sp>
      <p:sp>
        <p:nvSpPr>
          <p:cNvPr id="12291" name="Rectangle 3"/>
          <p:cNvSpPr>
            <a:spLocks noGrp="1" noChangeArrowheads="1"/>
          </p:cNvSpPr>
          <p:nvPr>
            <p:ph type="body" sz="half" idx="1"/>
          </p:nvPr>
        </p:nvSpPr>
        <p:spPr>
          <a:xfrm>
            <a:off x="1257300" y="1981200"/>
            <a:ext cx="4305300" cy="4648200"/>
          </a:xfrm>
        </p:spPr>
        <p:txBody>
          <a:bodyPr/>
          <a:lstStyle/>
          <a:p>
            <a:pPr>
              <a:lnSpc>
                <a:spcPct val="80000"/>
              </a:lnSpc>
            </a:pPr>
            <a:r>
              <a:rPr lang="en-US" altLang="en-US" sz="2000"/>
              <a:t>Photosynthesis - the process by which green plants use light energy to build sugar molecules.</a:t>
            </a:r>
          </a:p>
          <a:p>
            <a:pPr lvl="1">
              <a:lnSpc>
                <a:spcPct val="80000"/>
              </a:lnSpc>
            </a:pPr>
            <a:r>
              <a:rPr lang="en-US" altLang="en-US" sz="1400"/>
              <a:t> </a:t>
            </a:r>
            <a:r>
              <a:rPr lang="en-US" altLang="en-US" sz="1800"/>
              <a:t>Takes place within cells that contain chloroplasts</a:t>
            </a:r>
          </a:p>
          <a:p>
            <a:pPr lvl="1">
              <a:lnSpc>
                <a:spcPct val="80000"/>
              </a:lnSpc>
            </a:pPr>
            <a:r>
              <a:rPr lang="en-US" altLang="en-US" sz="1800"/>
              <a:t> Produces sugars or photosynthate or carbohydrate</a:t>
            </a:r>
          </a:p>
          <a:p>
            <a:pPr lvl="1">
              <a:lnSpc>
                <a:spcPct val="80000"/>
              </a:lnSpc>
            </a:pPr>
            <a:r>
              <a:rPr lang="en-US" altLang="en-US" sz="1800"/>
              <a:t> Proteins, starch,fat, vitamins, amino acids and others are produced from photosynthate when combined with N,P,K,Ca, Fe.</a:t>
            </a:r>
          </a:p>
          <a:p>
            <a:pPr lvl="1">
              <a:lnSpc>
                <a:spcPct val="80000"/>
              </a:lnSpc>
            </a:pPr>
            <a:r>
              <a:rPr lang="en-US" altLang="en-US" sz="1800"/>
              <a:t> Much of the photosynthate stored by tree in from of sugar or starch for later use</a:t>
            </a:r>
          </a:p>
        </p:txBody>
      </p:sp>
      <p:pic>
        <p:nvPicPr>
          <p:cNvPr id="12294" name="Picture 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717" t="33333" r="25000" b="29630"/>
          <a:stretch>
            <a:fillRect/>
          </a:stretch>
        </p:blipFill>
        <p:spPr>
          <a:xfrm>
            <a:off x="5791200" y="2057400"/>
            <a:ext cx="3108325" cy="3352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altLang="en-US" sz="4000"/>
              <a:t>Tree Physiology</a:t>
            </a:r>
            <a:br>
              <a:rPr lang="en-US" altLang="en-US" sz="4000"/>
            </a:br>
            <a:r>
              <a:rPr lang="en-US" altLang="en-US" sz="2800"/>
              <a:t>Respiration</a:t>
            </a:r>
          </a:p>
        </p:txBody>
      </p:sp>
      <p:sp>
        <p:nvSpPr>
          <p:cNvPr id="21507" name="Rectangle 3"/>
          <p:cNvSpPr>
            <a:spLocks noGrp="1" noChangeArrowheads="1"/>
          </p:cNvSpPr>
          <p:nvPr>
            <p:ph type="body" sz="half" idx="1"/>
          </p:nvPr>
        </p:nvSpPr>
        <p:spPr/>
        <p:txBody>
          <a:bodyPr/>
          <a:lstStyle/>
          <a:p>
            <a:pPr>
              <a:lnSpc>
                <a:spcPct val="90000"/>
              </a:lnSpc>
            </a:pPr>
            <a:r>
              <a:rPr lang="en-US" altLang="en-US" sz="2000"/>
              <a:t>Respiration- the process by which the chemical energy generated by photosynthesis, and stored as starch or sugar, is used by the tree.</a:t>
            </a:r>
          </a:p>
          <a:p>
            <a:pPr lvl="1">
              <a:lnSpc>
                <a:spcPct val="90000"/>
              </a:lnSpc>
            </a:pPr>
            <a:r>
              <a:rPr lang="en-US" altLang="en-US" sz="1800"/>
              <a:t> Energy produced by breaking the chain of molecules</a:t>
            </a:r>
          </a:p>
          <a:p>
            <a:pPr lvl="1">
              <a:lnSpc>
                <a:spcPct val="90000"/>
              </a:lnSpc>
            </a:pPr>
            <a:r>
              <a:rPr lang="en-US" altLang="en-US" sz="1800"/>
              <a:t> Constant process</a:t>
            </a:r>
          </a:p>
          <a:p>
            <a:pPr lvl="1">
              <a:lnSpc>
                <a:spcPct val="90000"/>
              </a:lnSpc>
            </a:pPr>
            <a:r>
              <a:rPr lang="en-US" altLang="en-US" sz="1800"/>
              <a:t> Plants are only organisms that produce own food</a:t>
            </a:r>
          </a:p>
          <a:p>
            <a:pPr lvl="1">
              <a:lnSpc>
                <a:spcPct val="90000"/>
              </a:lnSpc>
            </a:pPr>
            <a:r>
              <a:rPr lang="en-US" altLang="en-US" sz="1800"/>
              <a:t> Oxygen is required</a:t>
            </a:r>
          </a:p>
        </p:txBody>
      </p:sp>
      <p:pic>
        <p:nvPicPr>
          <p:cNvPr id="21508"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1000" t="31351" r="25000" b="28627"/>
          <a:stretch>
            <a:fillRect/>
          </a:stretch>
        </p:blipFill>
        <p:spPr>
          <a:xfrm>
            <a:off x="5486400" y="2362200"/>
            <a:ext cx="3429000" cy="3025775"/>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en-US" altLang="en-US" sz="4000"/>
              <a:t>Tree Physiology</a:t>
            </a:r>
            <a:br>
              <a:rPr lang="en-US" altLang="en-US" sz="4000"/>
            </a:br>
            <a:r>
              <a:rPr lang="en-US" altLang="en-US" sz="2800"/>
              <a:t>Transpiration</a:t>
            </a:r>
          </a:p>
        </p:txBody>
      </p:sp>
      <p:sp>
        <p:nvSpPr>
          <p:cNvPr id="14339" name="Rectangle 3"/>
          <p:cNvSpPr>
            <a:spLocks noGrp="1" noChangeArrowheads="1"/>
          </p:cNvSpPr>
          <p:nvPr>
            <p:ph type="body" sz="half" idx="1"/>
          </p:nvPr>
        </p:nvSpPr>
        <p:spPr>
          <a:xfrm>
            <a:off x="1257300" y="1981200"/>
            <a:ext cx="4305300" cy="4572000"/>
          </a:xfrm>
        </p:spPr>
        <p:txBody>
          <a:bodyPr/>
          <a:lstStyle/>
          <a:p>
            <a:r>
              <a:rPr lang="en-US" altLang="en-US" sz="2400"/>
              <a:t>Transpiration - loss of water in the form of water vapor from leaf surfaces</a:t>
            </a:r>
          </a:p>
          <a:p>
            <a:pPr lvl="1"/>
            <a:r>
              <a:rPr lang="en-US" altLang="en-US" sz="2000"/>
              <a:t> Water movement in xylem from root to leaf</a:t>
            </a:r>
          </a:p>
          <a:p>
            <a:r>
              <a:rPr lang="en-US" altLang="en-US" sz="2400"/>
              <a:t> Factors affecting transpiration</a:t>
            </a:r>
          </a:p>
          <a:p>
            <a:pPr lvl="1"/>
            <a:r>
              <a:rPr lang="en-US" altLang="en-US" sz="2000"/>
              <a:t> Light, temperature, humidity, available water, cuticle thickness, #of stomata, antitranspirants</a:t>
            </a:r>
          </a:p>
        </p:txBody>
      </p:sp>
      <p:pic>
        <p:nvPicPr>
          <p:cNvPr id="14341" name="Picture 5"/>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4000" t="34966" r="26768" b="30629"/>
          <a:stretch>
            <a:fillRect/>
          </a:stretch>
        </p:blipFill>
        <p:spPr>
          <a:xfrm>
            <a:off x="5715000" y="2514600"/>
            <a:ext cx="2895600" cy="2555875"/>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altLang="en-US"/>
              <a:t>Tree Biology</a:t>
            </a:r>
          </a:p>
        </p:txBody>
      </p:sp>
      <p:sp>
        <p:nvSpPr>
          <p:cNvPr id="5123" name="Rectangle 3"/>
          <p:cNvSpPr>
            <a:spLocks noGrp="1" noChangeArrowheads="1"/>
          </p:cNvSpPr>
          <p:nvPr>
            <p:ph type="body" sz="half" idx="1"/>
          </p:nvPr>
        </p:nvSpPr>
        <p:spPr/>
        <p:txBody>
          <a:bodyPr/>
          <a:lstStyle/>
          <a:p>
            <a:r>
              <a:rPr lang="en-US" altLang="en-US" sz="2400"/>
              <a:t>Tree Anatomy - study of component parts of the tree</a:t>
            </a:r>
          </a:p>
          <a:p>
            <a:endParaRPr lang="en-US" altLang="en-US" sz="2400"/>
          </a:p>
          <a:p>
            <a:r>
              <a:rPr lang="en-US" altLang="en-US" sz="2400"/>
              <a:t> Tree Physiology - study of the biological and chemical processes within these structures, providing the basis of function</a:t>
            </a:r>
          </a:p>
        </p:txBody>
      </p:sp>
      <p:pic>
        <p:nvPicPr>
          <p:cNvPr id="5124"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57001" t="33130" r="25000" b="28627"/>
          <a:stretch>
            <a:fillRect/>
          </a:stretch>
        </p:blipFill>
        <p:spPr>
          <a:xfrm>
            <a:off x="5665788" y="1905000"/>
            <a:ext cx="2487612" cy="3962400"/>
          </a:xfrm>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en-US" altLang="en-US" sz="4000"/>
              <a:t>Tree Physiology</a:t>
            </a:r>
            <a:br>
              <a:rPr lang="en-US" altLang="en-US" sz="4000"/>
            </a:br>
            <a:r>
              <a:rPr lang="en-US" altLang="en-US" sz="2400"/>
              <a:t>Absorption, Translocation, and the Vascular System</a:t>
            </a:r>
          </a:p>
        </p:txBody>
      </p:sp>
      <p:sp>
        <p:nvSpPr>
          <p:cNvPr id="15363" name="Rectangle 3"/>
          <p:cNvSpPr>
            <a:spLocks noGrp="1" noChangeArrowheads="1"/>
          </p:cNvSpPr>
          <p:nvPr>
            <p:ph type="body" sz="half" idx="1"/>
          </p:nvPr>
        </p:nvSpPr>
        <p:spPr/>
        <p:txBody>
          <a:bodyPr/>
          <a:lstStyle/>
          <a:p>
            <a:r>
              <a:rPr lang="en-US" altLang="en-US" sz="2800"/>
              <a:t>Terms</a:t>
            </a:r>
          </a:p>
          <a:p>
            <a:pPr lvl="1"/>
            <a:r>
              <a:rPr lang="en-US" altLang="en-US" sz="2400"/>
              <a:t> Osmosis - movement of water from higher concentration to lower concentration</a:t>
            </a:r>
          </a:p>
          <a:p>
            <a:pPr lvl="1"/>
            <a:r>
              <a:rPr lang="en-US" altLang="en-US" sz="2400"/>
              <a:t> Phloem transport</a:t>
            </a:r>
          </a:p>
          <a:p>
            <a:pPr lvl="1"/>
            <a:r>
              <a:rPr lang="en-US" altLang="en-US" sz="2400"/>
              <a:t> Source and sink</a:t>
            </a:r>
          </a:p>
          <a:p>
            <a:pPr lvl="1"/>
            <a:r>
              <a:rPr lang="en-US" altLang="en-US" sz="2400"/>
              <a:t> Longitudinal and axial transport</a:t>
            </a:r>
          </a:p>
        </p:txBody>
      </p:sp>
      <p:pic>
        <p:nvPicPr>
          <p:cNvPr id="15365" name="Picture 5"/>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7000" t="32417" r="25000" b="28093"/>
          <a:stretch>
            <a:fillRect/>
          </a:stretch>
        </p:blipFill>
        <p:spPr>
          <a:xfrm>
            <a:off x="5438775" y="2286000"/>
            <a:ext cx="3387725" cy="3581400"/>
          </a:xfr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en-US" sz="4000"/>
              <a:t>Tree Physiology</a:t>
            </a:r>
            <a:br>
              <a:rPr lang="en-US" altLang="en-US" sz="4000"/>
            </a:br>
            <a:r>
              <a:rPr lang="en-US" altLang="en-US" sz="2800"/>
              <a:t>Other terms and functions</a:t>
            </a:r>
          </a:p>
        </p:txBody>
      </p:sp>
      <p:sp>
        <p:nvSpPr>
          <p:cNvPr id="19459" name="Rectangle 3"/>
          <p:cNvSpPr>
            <a:spLocks noGrp="1" noChangeArrowheads="1"/>
          </p:cNvSpPr>
          <p:nvPr>
            <p:ph type="body" sz="half" idx="1"/>
          </p:nvPr>
        </p:nvSpPr>
        <p:spPr/>
        <p:txBody>
          <a:bodyPr/>
          <a:lstStyle/>
          <a:p>
            <a:pPr>
              <a:lnSpc>
                <a:spcPct val="90000"/>
              </a:lnSpc>
            </a:pPr>
            <a:r>
              <a:rPr lang="en-US" altLang="en-US" sz="2800"/>
              <a:t>Hormones</a:t>
            </a:r>
          </a:p>
          <a:p>
            <a:pPr lvl="1">
              <a:lnSpc>
                <a:spcPct val="90000"/>
              </a:lnSpc>
            </a:pPr>
            <a:r>
              <a:rPr lang="en-US" altLang="en-US" sz="2400"/>
              <a:t> Auxins, gibberellins, cytokinins, ethylene and abscissic acid</a:t>
            </a:r>
          </a:p>
          <a:p>
            <a:pPr lvl="1">
              <a:lnSpc>
                <a:spcPct val="90000"/>
              </a:lnSpc>
            </a:pPr>
            <a:r>
              <a:rPr lang="en-US" altLang="en-US" sz="2400"/>
              <a:t> Control such things as cell division, cell elongation, fruit ripening, leaf drop and root development</a:t>
            </a:r>
          </a:p>
          <a:p>
            <a:pPr>
              <a:lnSpc>
                <a:spcPct val="90000"/>
              </a:lnSpc>
            </a:pPr>
            <a:r>
              <a:rPr lang="en-US" altLang="en-US" sz="2800"/>
              <a:t> </a:t>
            </a:r>
          </a:p>
        </p:txBody>
      </p:sp>
      <p:pic>
        <p:nvPicPr>
          <p:cNvPr id="19460"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50999" t="34019" r="24501" b="28627"/>
          <a:stretch>
            <a:fillRect/>
          </a:stretch>
        </p:blipFill>
        <p:spPr>
          <a:xfrm>
            <a:off x="5972175" y="2362200"/>
            <a:ext cx="2867025" cy="3276600"/>
          </a:xfr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Credits</a:t>
            </a:r>
          </a:p>
        </p:txBody>
      </p:sp>
      <p:sp>
        <p:nvSpPr>
          <p:cNvPr id="13315" name="Rectangle 3"/>
          <p:cNvSpPr>
            <a:spLocks noGrp="1" noChangeArrowheads="1"/>
          </p:cNvSpPr>
          <p:nvPr>
            <p:ph type="body" idx="1"/>
          </p:nvPr>
        </p:nvSpPr>
        <p:spPr/>
        <p:txBody>
          <a:bodyPr/>
          <a:lstStyle/>
          <a:p>
            <a:r>
              <a:rPr lang="en-US" altLang="en-US"/>
              <a:t>Pictures and diagrams</a:t>
            </a:r>
          </a:p>
          <a:p>
            <a:pPr lvl="1"/>
            <a:r>
              <a:rPr lang="en-US" altLang="en-US" u="sng"/>
              <a:t>Introduction to Arboriculture – Tree Biology CD-ROM; </a:t>
            </a:r>
            <a:r>
              <a:rPr lang="en-US" altLang="en-US"/>
              <a:t>International Society of Arboriculture, 2003.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Acknowledgements</a:t>
            </a:r>
          </a:p>
        </p:txBody>
      </p:sp>
      <p:sp>
        <p:nvSpPr>
          <p:cNvPr id="37891" name="Rectangle 3"/>
          <p:cNvSpPr>
            <a:spLocks noGrp="1" noChangeArrowheads="1"/>
          </p:cNvSpPr>
          <p:nvPr>
            <p:ph type="body" idx="1"/>
          </p:nvPr>
        </p:nvSpPr>
        <p:spPr>
          <a:xfrm>
            <a:off x="1257300" y="1981200"/>
            <a:ext cx="7772400" cy="2286000"/>
          </a:xfrm>
        </p:spPr>
        <p:txBody>
          <a:bodyPr/>
          <a:lstStyle/>
          <a:p>
            <a:pPr>
              <a:lnSpc>
                <a:spcPct val="80000"/>
              </a:lnSpc>
            </a:pPr>
            <a:r>
              <a:rPr lang="en-US" altLang="en-US" sz="2800"/>
              <a:t>This publication/training was funded in full or in part by the USDA Forest Service Urban and Community Forestry Program as recommended by the National Urban and Community Forestry Advisory Council (NUCFAC).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en-US" altLang="en-US" sz="3600"/>
              <a:t>Tree Anatomy</a:t>
            </a:r>
            <a:br>
              <a:rPr lang="en-US" altLang="en-US" sz="3600"/>
            </a:br>
            <a:r>
              <a:rPr lang="en-US" altLang="en-US" sz="4000"/>
              <a:t> </a:t>
            </a:r>
            <a:r>
              <a:rPr lang="en-US" altLang="en-US" sz="2800"/>
              <a:t>Basic Structures - Cells and Tissues</a:t>
            </a:r>
          </a:p>
        </p:txBody>
      </p:sp>
      <p:sp>
        <p:nvSpPr>
          <p:cNvPr id="6147" name="Rectangle 3"/>
          <p:cNvSpPr>
            <a:spLocks noGrp="1" noChangeArrowheads="1"/>
          </p:cNvSpPr>
          <p:nvPr>
            <p:ph type="body" sz="half" idx="1"/>
          </p:nvPr>
        </p:nvSpPr>
        <p:spPr>
          <a:xfrm>
            <a:off x="1257300" y="1981200"/>
            <a:ext cx="4991100" cy="4876800"/>
          </a:xfrm>
        </p:spPr>
        <p:txBody>
          <a:bodyPr/>
          <a:lstStyle/>
          <a:p>
            <a:pPr>
              <a:lnSpc>
                <a:spcPct val="90000"/>
              </a:lnSpc>
            </a:pPr>
            <a:r>
              <a:rPr lang="en-US" altLang="en-US" sz="2400"/>
              <a:t>Trees made up of cells, tissues and organs</a:t>
            </a:r>
          </a:p>
          <a:p>
            <a:pPr>
              <a:lnSpc>
                <a:spcPct val="90000"/>
              </a:lnSpc>
            </a:pPr>
            <a:r>
              <a:rPr lang="en-US" altLang="en-US" sz="2400"/>
              <a:t> Cells come from meristems</a:t>
            </a:r>
          </a:p>
          <a:p>
            <a:pPr lvl="1">
              <a:lnSpc>
                <a:spcPct val="90000"/>
              </a:lnSpc>
            </a:pPr>
            <a:r>
              <a:rPr lang="en-US" altLang="en-US" sz="2000"/>
              <a:t> Meristems - undifferentiated tissue where cell division takes place</a:t>
            </a:r>
          </a:p>
          <a:p>
            <a:pPr lvl="1">
              <a:lnSpc>
                <a:spcPct val="90000"/>
              </a:lnSpc>
            </a:pPr>
            <a:r>
              <a:rPr lang="en-US" altLang="en-US" sz="2000"/>
              <a:t> Cells then undergo differentiation (development of cells in which they become specialized for various reasons)</a:t>
            </a:r>
          </a:p>
          <a:p>
            <a:pPr>
              <a:lnSpc>
                <a:spcPct val="90000"/>
              </a:lnSpc>
            </a:pPr>
            <a:r>
              <a:rPr lang="en-US" altLang="en-US" sz="2400"/>
              <a:t> Cells similar are arranged into tissues</a:t>
            </a:r>
          </a:p>
          <a:p>
            <a:pPr>
              <a:lnSpc>
                <a:spcPct val="90000"/>
              </a:lnSpc>
            </a:pPr>
            <a:r>
              <a:rPr lang="en-US" altLang="en-US" sz="2400"/>
              <a:t>Tissues are organized into organs (leaves, stems, roots, flowers and fruits</a:t>
            </a:r>
          </a:p>
        </p:txBody>
      </p:sp>
      <p:pic>
        <p:nvPicPr>
          <p:cNvPr id="6148"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33000" t="36687" r="39000" b="25958"/>
          <a:stretch>
            <a:fillRect/>
          </a:stretch>
        </p:blipFill>
        <p:spPr>
          <a:xfrm>
            <a:off x="6248400" y="2438400"/>
            <a:ext cx="2667000" cy="2667000"/>
          </a:xfrm>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Meristems</a:t>
            </a:r>
          </a:p>
        </p:txBody>
      </p:sp>
      <p:sp>
        <p:nvSpPr>
          <p:cNvPr id="7171" name="Rectangle 3"/>
          <p:cNvSpPr>
            <a:spLocks noGrp="1" noChangeArrowheads="1"/>
          </p:cNvSpPr>
          <p:nvPr>
            <p:ph type="body" sz="half" idx="1"/>
          </p:nvPr>
        </p:nvSpPr>
        <p:spPr>
          <a:xfrm>
            <a:off x="1257300" y="1981200"/>
            <a:ext cx="4229100" cy="4419600"/>
          </a:xfrm>
        </p:spPr>
        <p:txBody>
          <a:bodyPr/>
          <a:lstStyle/>
          <a:p>
            <a:r>
              <a:rPr lang="en-US" altLang="en-US" sz="2400"/>
              <a:t>Two Types</a:t>
            </a:r>
          </a:p>
          <a:p>
            <a:r>
              <a:rPr lang="en-US" altLang="en-US" sz="2400"/>
              <a:t> Primary or Apical meristems- produce the cells that result in elongation of shoots and roots</a:t>
            </a:r>
          </a:p>
          <a:p>
            <a:r>
              <a:rPr lang="en-US" altLang="en-US" sz="2400"/>
              <a:t> Secondary or lateral meristems - which produce cells that result in increase in diameter</a:t>
            </a:r>
          </a:p>
        </p:txBody>
      </p:sp>
      <p:pic>
        <p:nvPicPr>
          <p:cNvPr id="7172" name="Picture 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18463" t="58032" r="53000" b="13594"/>
          <a:stretch>
            <a:fillRect/>
          </a:stretch>
        </p:blipFill>
        <p:spPr>
          <a:xfrm>
            <a:off x="5867400" y="1981200"/>
            <a:ext cx="2578100" cy="1933575"/>
          </a:xfrm>
          <a:noFill/>
          <a:ln/>
        </p:spPr>
      </p:pic>
      <p:pic>
        <p:nvPicPr>
          <p:cNvPr id="7174" name="Picture 6"/>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l="19711" t="53847" r="52373" b="8932"/>
          <a:stretch>
            <a:fillRect/>
          </a:stretch>
        </p:blipFill>
        <p:spPr>
          <a:xfrm>
            <a:off x="5867400" y="4267200"/>
            <a:ext cx="2590800" cy="228600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p:txBody>
          <a:bodyPr/>
          <a:lstStyle/>
          <a:p>
            <a:pPr algn="ctr"/>
            <a:r>
              <a:rPr lang="en-US" altLang="en-US" sz="4000"/>
              <a:t>Tree Anatomy</a:t>
            </a:r>
            <a:br>
              <a:rPr lang="en-US" altLang="en-US" sz="4000"/>
            </a:br>
            <a:r>
              <a:rPr lang="en-US" altLang="en-US" sz="2800"/>
              <a:t>Apical</a:t>
            </a:r>
            <a:r>
              <a:rPr lang="en-US" altLang="en-US" sz="4000"/>
              <a:t> </a:t>
            </a:r>
            <a:r>
              <a:rPr lang="en-US" altLang="en-US" sz="2800"/>
              <a:t>Meristems</a:t>
            </a:r>
          </a:p>
        </p:txBody>
      </p:sp>
      <p:pic>
        <p:nvPicPr>
          <p:cNvPr id="43011" name="Picture 3"/>
          <p:cNvPicPr>
            <a:picLocks noChangeAspect="1" noChangeArrowheads="1"/>
          </p:cNvPicPr>
          <p:nvPr>
            <p:ph type="body" idx="4294967295"/>
          </p:nvPr>
        </p:nvPicPr>
        <p:blipFill>
          <a:blip r:embed="rId3">
            <a:extLst>
              <a:ext uri="{28A0092B-C50C-407E-A947-70E740481C1C}">
                <a14:useLocalDpi xmlns:a14="http://schemas.microsoft.com/office/drawing/2010/main" val="0"/>
              </a:ext>
            </a:extLst>
          </a:blip>
          <a:srcRect l="42647" t="27272" r="4411" b="19481"/>
          <a:stretch>
            <a:fillRect/>
          </a:stretch>
        </p:blipFill>
        <p:spPr>
          <a:xfrm>
            <a:off x="1752600" y="2057400"/>
            <a:ext cx="3352800" cy="2546350"/>
          </a:xfrm>
        </p:spPr>
      </p:pic>
      <p:pic>
        <p:nvPicPr>
          <p:cNvPr id="43012" name="Picture 4"/>
          <p:cNvPicPr>
            <a:picLocks noChangeAspect="1" noChangeArrowheads="1"/>
          </p:cNvPicPr>
          <p:nvPr>
            <p:ph idx="1"/>
          </p:nvPr>
        </p:nvPicPr>
        <p:blipFill>
          <a:blip r:embed="rId4">
            <a:extLst>
              <a:ext uri="{28A0092B-C50C-407E-A947-70E740481C1C}">
                <a14:useLocalDpi xmlns:a14="http://schemas.microsoft.com/office/drawing/2010/main" val="0"/>
              </a:ext>
            </a:extLst>
          </a:blip>
          <a:srcRect l="43750" t="25926" r="13194" b="20370"/>
          <a:stretch>
            <a:fillRect/>
          </a:stretch>
        </p:blipFill>
        <p:spPr>
          <a:xfrm>
            <a:off x="4876800" y="3581400"/>
            <a:ext cx="3124200" cy="2922588"/>
          </a:xfrm>
          <a:noFill/>
          <a:ln/>
        </p:spPr>
      </p:pic>
      <p:sp>
        <p:nvSpPr>
          <p:cNvPr id="43015" name="Text Box 7"/>
          <p:cNvSpPr txBox="1">
            <a:spLocks noChangeArrowheads="1"/>
          </p:cNvSpPr>
          <p:nvPr/>
        </p:nvSpPr>
        <p:spPr bwMode="auto">
          <a:xfrm>
            <a:off x="1508125" y="2474913"/>
            <a:ext cx="3749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a:p>
        </p:txBody>
      </p:sp>
      <p:sp>
        <p:nvSpPr>
          <p:cNvPr id="43016" name="Text Box 8"/>
          <p:cNvSpPr txBox="1">
            <a:spLocks noChangeArrowheads="1"/>
          </p:cNvSpPr>
          <p:nvPr/>
        </p:nvSpPr>
        <p:spPr bwMode="auto">
          <a:xfrm>
            <a:off x="1660525" y="232251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a:p>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Lateral Meristems</a:t>
            </a:r>
          </a:p>
        </p:txBody>
      </p:sp>
      <p:sp>
        <p:nvSpPr>
          <p:cNvPr id="46083" name="Rectangle 3"/>
          <p:cNvSpPr>
            <a:spLocks noGrp="1" noChangeArrowheads="1"/>
          </p:cNvSpPr>
          <p:nvPr>
            <p:ph type="body" sz="half" idx="1"/>
          </p:nvPr>
        </p:nvSpPr>
        <p:spPr/>
        <p:txBody>
          <a:bodyPr/>
          <a:lstStyle/>
          <a:p>
            <a:pPr algn="ctr">
              <a:buFont typeface="Wingdings" charset="2"/>
              <a:buNone/>
            </a:pPr>
            <a:r>
              <a:rPr lang="en-US" altLang="en-US" sz="2800" u="sng"/>
              <a:t>Two Types</a:t>
            </a:r>
          </a:p>
          <a:p>
            <a:r>
              <a:rPr lang="en-US" altLang="en-US" sz="2800"/>
              <a:t>Cambium </a:t>
            </a:r>
          </a:p>
          <a:p>
            <a:pPr lvl="1"/>
            <a:r>
              <a:rPr lang="en-US" altLang="en-US" sz="2400"/>
              <a:t> xylem to the inside</a:t>
            </a:r>
          </a:p>
          <a:p>
            <a:pPr lvl="1"/>
            <a:r>
              <a:rPr lang="en-US" altLang="en-US" sz="2400"/>
              <a:t> Phloem to the outside</a:t>
            </a:r>
          </a:p>
          <a:p>
            <a:r>
              <a:rPr lang="en-US" altLang="en-US" sz="2800"/>
              <a:t> Cork Cambium </a:t>
            </a:r>
          </a:p>
          <a:p>
            <a:pPr lvl="1"/>
            <a:r>
              <a:rPr lang="en-US" altLang="en-US" sz="2400"/>
              <a:t> Bark to outside</a:t>
            </a:r>
          </a:p>
        </p:txBody>
      </p:sp>
      <p:pic>
        <p:nvPicPr>
          <p:cNvPr id="46084" name="Picture 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37000" t="25380" r="14999" b="20667"/>
          <a:stretch>
            <a:fillRect/>
          </a:stretch>
        </p:blipFill>
        <p:spPr>
          <a:xfrm>
            <a:off x="5562600" y="2743200"/>
            <a:ext cx="3352800" cy="2514600"/>
          </a:xfrm>
          <a:noFill/>
          <a:ln/>
        </p:spPr>
      </p:pic>
      <p:pic>
        <p:nvPicPr>
          <p:cNvPr id="46086" name="Picture 6"/>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l="42789" t="25775" r="13721" b="19231"/>
          <a:stretch>
            <a:fillRect/>
          </a:stretch>
        </p:blipFill>
        <p:spPr>
          <a:xfrm>
            <a:off x="5562600" y="2286000"/>
            <a:ext cx="3276600" cy="3106738"/>
          </a:xfrm>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608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Xylem</a:t>
            </a:r>
          </a:p>
        </p:txBody>
      </p:sp>
      <p:sp>
        <p:nvSpPr>
          <p:cNvPr id="50179" name="Rectangle 3"/>
          <p:cNvSpPr>
            <a:spLocks noGrp="1" noChangeArrowheads="1"/>
          </p:cNvSpPr>
          <p:nvPr>
            <p:ph type="body" sz="half" idx="1"/>
          </p:nvPr>
        </p:nvSpPr>
        <p:spPr>
          <a:xfrm>
            <a:off x="1257300" y="1981200"/>
            <a:ext cx="4305300" cy="4495800"/>
          </a:xfrm>
        </p:spPr>
        <p:txBody>
          <a:bodyPr/>
          <a:lstStyle/>
          <a:p>
            <a:r>
              <a:rPr lang="en-US" altLang="en-US" sz="2800"/>
              <a:t>Conduction of water &amp; mineral elements</a:t>
            </a:r>
          </a:p>
          <a:p>
            <a:r>
              <a:rPr lang="en-US" altLang="en-US" sz="2800"/>
              <a:t>Support of the weight of the tree</a:t>
            </a:r>
          </a:p>
          <a:p>
            <a:r>
              <a:rPr lang="en-US" altLang="en-US" sz="2800"/>
              <a:t>Storage of carbohydrate reserves</a:t>
            </a:r>
          </a:p>
          <a:p>
            <a:r>
              <a:rPr lang="en-US" altLang="en-US" sz="2800"/>
              <a:t>Defense against the spread of disease and decay</a:t>
            </a:r>
          </a:p>
          <a:p>
            <a:pPr>
              <a:buFont typeface="Wingdings" charset="2"/>
              <a:buNone/>
            </a:pPr>
            <a:endParaRPr lang="en-US" altLang="en-US" sz="2800"/>
          </a:p>
          <a:p>
            <a:pPr lvl="1"/>
            <a:endParaRPr lang="en-US" altLang="en-US" sz="2400"/>
          </a:p>
        </p:txBody>
      </p:sp>
      <p:pic>
        <p:nvPicPr>
          <p:cNvPr id="50180"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3999" t="27333" r="17000" b="22000"/>
          <a:stretch>
            <a:fillRect/>
          </a:stretch>
        </p:blipFill>
        <p:spPr>
          <a:xfrm>
            <a:off x="5562600" y="2286000"/>
            <a:ext cx="3352800" cy="3489325"/>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ChangeAspect="1" noChangeArrowheads="1"/>
          </p:cNvSpPr>
          <p:nvPr>
            <p:ph type="title"/>
          </p:nvPr>
        </p:nvSpPr>
        <p:spPr/>
        <p:txBody>
          <a:bodyPr/>
          <a:lstStyle/>
          <a:p>
            <a:pPr algn="ctr"/>
            <a:r>
              <a:rPr lang="en-US" altLang="en-US" sz="4000"/>
              <a:t>Tree Anatomy</a:t>
            </a:r>
            <a:br>
              <a:rPr lang="en-US" altLang="en-US" sz="4000"/>
            </a:br>
            <a:r>
              <a:rPr lang="en-US" altLang="en-US" sz="2800"/>
              <a:t>Xylem</a:t>
            </a:r>
          </a:p>
        </p:txBody>
      </p:sp>
      <p:sp>
        <p:nvSpPr>
          <p:cNvPr id="53251" name="Rectangle 3"/>
          <p:cNvSpPr>
            <a:spLocks noGrp="1" noChangeArrowheads="1"/>
          </p:cNvSpPr>
          <p:nvPr>
            <p:ph type="body" sz="half" idx="1"/>
          </p:nvPr>
        </p:nvSpPr>
        <p:spPr>
          <a:xfrm>
            <a:off x="1257300" y="1981200"/>
            <a:ext cx="4229100" cy="4419600"/>
          </a:xfrm>
        </p:spPr>
        <p:txBody>
          <a:bodyPr/>
          <a:lstStyle/>
          <a:p>
            <a:r>
              <a:rPr lang="en-US" altLang="en-US"/>
              <a:t>Terms</a:t>
            </a:r>
          </a:p>
          <a:p>
            <a:pPr lvl="1"/>
            <a:r>
              <a:rPr lang="en-US" altLang="en-US"/>
              <a:t>Growth Rings</a:t>
            </a:r>
          </a:p>
          <a:p>
            <a:pPr lvl="2"/>
            <a:r>
              <a:rPr lang="en-US" altLang="en-US"/>
              <a:t>Earlywood</a:t>
            </a:r>
          </a:p>
          <a:p>
            <a:pPr lvl="2"/>
            <a:r>
              <a:rPr lang="en-US" altLang="en-US"/>
              <a:t>Latewood</a:t>
            </a:r>
          </a:p>
          <a:p>
            <a:pPr lvl="1"/>
            <a:r>
              <a:rPr lang="en-US" altLang="en-US"/>
              <a:t>Sapwood</a:t>
            </a:r>
          </a:p>
          <a:p>
            <a:pPr lvl="1"/>
            <a:r>
              <a:rPr lang="en-US" altLang="en-US"/>
              <a:t>Heartwood</a:t>
            </a:r>
          </a:p>
        </p:txBody>
      </p:sp>
      <p:pic>
        <p:nvPicPr>
          <p:cNvPr id="53252"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1000" t="25999" r="13000" b="20667"/>
          <a:stretch>
            <a:fillRect/>
          </a:stretch>
        </p:blipFill>
        <p:spPr>
          <a:xfrm>
            <a:off x="5181600" y="2359025"/>
            <a:ext cx="3352800" cy="2914650"/>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a:r>
              <a:rPr lang="en-US" altLang="en-US" sz="4000"/>
              <a:t>Tree Anatomy</a:t>
            </a:r>
            <a:br>
              <a:rPr lang="en-US" altLang="en-US" sz="4000"/>
            </a:br>
            <a:r>
              <a:rPr lang="en-US" altLang="en-US" sz="2800"/>
              <a:t>Phloem</a:t>
            </a:r>
          </a:p>
        </p:txBody>
      </p:sp>
      <p:sp>
        <p:nvSpPr>
          <p:cNvPr id="56323" name="Rectangle 3"/>
          <p:cNvSpPr>
            <a:spLocks noGrp="1" noChangeArrowheads="1"/>
          </p:cNvSpPr>
          <p:nvPr>
            <p:ph type="body" sz="half" idx="1"/>
          </p:nvPr>
        </p:nvSpPr>
        <p:spPr/>
        <p:txBody>
          <a:bodyPr/>
          <a:lstStyle/>
          <a:p>
            <a:pPr>
              <a:lnSpc>
                <a:spcPct val="80000"/>
              </a:lnSpc>
            </a:pPr>
            <a:r>
              <a:rPr lang="en-US" altLang="en-US" sz="2800"/>
              <a:t>Responsible for the movement of sugars, produced in the leaves </a:t>
            </a:r>
          </a:p>
          <a:p>
            <a:pPr>
              <a:lnSpc>
                <a:spcPct val="80000"/>
              </a:lnSpc>
            </a:pPr>
            <a:r>
              <a:rPr lang="en-US" altLang="en-US" sz="2800"/>
              <a:t>Process is slow</a:t>
            </a:r>
          </a:p>
          <a:p>
            <a:pPr>
              <a:lnSpc>
                <a:spcPct val="80000"/>
              </a:lnSpc>
            </a:pPr>
            <a:r>
              <a:rPr lang="en-US" altLang="en-US" sz="2800"/>
              <a:t>Requires energy</a:t>
            </a:r>
          </a:p>
          <a:p>
            <a:pPr>
              <a:lnSpc>
                <a:spcPct val="80000"/>
              </a:lnSpc>
            </a:pPr>
            <a:r>
              <a:rPr lang="en-US" altLang="en-US" sz="2800"/>
              <a:t>Composed of sieve tubes</a:t>
            </a:r>
          </a:p>
          <a:p>
            <a:pPr>
              <a:lnSpc>
                <a:spcPct val="80000"/>
              </a:lnSpc>
            </a:pPr>
            <a:r>
              <a:rPr lang="en-US" altLang="en-US" sz="2800"/>
              <a:t>Incorporated into bark</a:t>
            </a:r>
          </a:p>
        </p:txBody>
      </p:sp>
      <p:pic>
        <p:nvPicPr>
          <p:cNvPr id="56324"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59000" t="34000" r="5000" b="18001"/>
          <a:stretch>
            <a:fillRect/>
          </a:stretch>
        </p:blipFill>
        <p:spPr>
          <a:xfrm>
            <a:off x="5638800" y="2362200"/>
            <a:ext cx="3124200" cy="3124200"/>
          </a:xfrm>
          <a:noFill/>
          <a:ln/>
        </p:spPr>
      </p:pic>
    </p:spTree>
  </p:cSld>
  <p:clrMapOvr>
    <a:masterClrMapping/>
  </p:clrMapOvr>
</p:sld>
</file>

<file path=ppt/theme/theme1.xml><?xml version="1.0" encoding="utf-8"?>
<a:theme xmlns:a="http://schemas.openxmlformats.org/drawingml/2006/main" name="Sandstone">
  <a:themeElements>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Sandst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3230</Words>
  <Application>Microsoft Macintosh PowerPoint</Application>
  <PresentationFormat>On-screen Show (4:3)</PresentationFormat>
  <Paragraphs>237</Paragraphs>
  <Slides>23</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Wingdings</vt:lpstr>
      <vt:lpstr>Arial Black</vt:lpstr>
      <vt:lpstr>Sandstone</vt:lpstr>
      <vt:lpstr>Urban Tree Biology</vt:lpstr>
      <vt:lpstr>Tree Biology</vt:lpstr>
      <vt:lpstr>Tree Anatomy  Basic Structures - Cells and Tissues</vt:lpstr>
      <vt:lpstr>Tree Anatomy Meristems</vt:lpstr>
      <vt:lpstr>Tree Anatomy Apical Meristems</vt:lpstr>
      <vt:lpstr>Tree Anatomy Lateral Meristems</vt:lpstr>
      <vt:lpstr>Tree Anatomy Xylem</vt:lpstr>
      <vt:lpstr>Tree Anatomy Xylem</vt:lpstr>
      <vt:lpstr>Tree Anatomy Phloem</vt:lpstr>
      <vt:lpstr>Tree Anatomy Rays</vt:lpstr>
      <vt:lpstr>Tree Anatomy Bark</vt:lpstr>
      <vt:lpstr>Tree Anatomy Structure</vt:lpstr>
      <vt:lpstr>Tree Anatomy Stems</vt:lpstr>
      <vt:lpstr>Tree Anatomy Stems</vt:lpstr>
      <vt:lpstr>Tree Anatomy Leaves</vt:lpstr>
      <vt:lpstr>Tree Anatomy Roots</vt:lpstr>
      <vt:lpstr>Tree Physiology Photosynthesis</vt:lpstr>
      <vt:lpstr>Tree Physiology Respiration</vt:lpstr>
      <vt:lpstr>Tree Physiology Transpiration</vt:lpstr>
      <vt:lpstr>Tree Physiology Absorption, Translocation, and the Vascular System</vt:lpstr>
      <vt:lpstr>Tree Physiology Other terms and functions</vt:lpstr>
      <vt:lpstr>Credits</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Tree Biology</dc:title>
  <dc:creator>George Braman</dc:creator>
  <cp:lastModifiedBy>George Braman</cp:lastModifiedBy>
  <cp:revision>1</cp:revision>
  <dcterms:created xsi:type="dcterms:W3CDTF">2015-09-08T00:31:55Z</dcterms:created>
  <dcterms:modified xsi:type="dcterms:W3CDTF">2015-09-08T00:34:23Z</dcterms:modified>
</cp:coreProperties>
</file>