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4" r:id="rId1"/>
  </p:sldMasterIdLst>
  <p:sldIdLst>
    <p:sldId id="256" r:id="rId2"/>
    <p:sldId id="258" r:id="rId3"/>
    <p:sldId id="267" r:id="rId4"/>
    <p:sldId id="272" r:id="rId5"/>
    <p:sldId id="283" r:id="rId6"/>
    <p:sldId id="287" r:id="rId7"/>
    <p:sldId id="393" r:id="rId8"/>
    <p:sldId id="300" r:id="rId9"/>
    <p:sldId id="306" r:id="rId10"/>
    <p:sldId id="320" r:id="rId11"/>
    <p:sldId id="325" r:id="rId12"/>
    <p:sldId id="330" r:id="rId13"/>
    <p:sldId id="335" r:id="rId14"/>
    <p:sldId id="394" r:id="rId15"/>
    <p:sldId id="395" r:id="rId16"/>
    <p:sldId id="396" r:id="rId17"/>
    <p:sldId id="374" r:id="rId18"/>
    <p:sldId id="382" r:id="rId19"/>
    <p:sldId id="397" r:id="rId20"/>
    <p:sldId id="39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34819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2" name="Picture 6" descr="Astonb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>
                <a:gd name="T0" fmla="*/ 0 w 65"/>
                <a:gd name="T1" fmla="*/ 0 h 86"/>
                <a:gd name="T2" fmla="*/ 15 w 65"/>
                <a:gd name="T3" fmla="*/ 12 h 86"/>
                <a:gd name="T4" fmla="*/ 27 w 65"/>
                <a:gd name="T5" fmla="*/ 23 h 86"/>
                <a:gd name="T6" fmla="*/ 36 w 65"/>
                <a:gd name="T7" fmla="*/ 35 h 86"/>
                <a:gd name="T8" fmla="*/ 47 w 65"/>
                <a:gd name="T9" fmla="*/ 45 h 86"/>
                <a:gd name="T10" fmla="*/ 56 w 65"/>
                <a:gd name="T11" fmla="*/ 66 h 86"/>
                <a:gd name="T12" fmla="*/ 63 w 65"/>
                <a:gd name="T13" fmla="*/ 80 h 86"/>
                <a:gd name="T14" fmla="*/ 65 w 6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>
                <a:gd name="T0" fmla="*/ 69 w 71"/>
                <a:gd name="T1" fmla="*/ 0 h 84"/>
                <a:gd name="T2" fmla="*/ 61 w 71"/>
                <a:gd name="T3" fmla="*/ 27 h 84"/>
                <a:gd name="T4" fmla="*/ 52 w 71"/>
                <a:gd name="T5" fmla="*/ 57 h 84"/>
                <a:gd name="T6" fmla="*/ 46 w 71"/>
                <a:gd name="T7" fmla="*/ 72 h 84"/>
                <a:gd name="T8" fmla="*/ 33 w 71"/>
                <a:gd name="T9" fmla="*/ 63 h 84"/>
                <a:gd name="T10" fmla="*/ 25 w 71"/>
                <a:gd name="T11" fmla="*/ 51 h 84"/>
                <a:gd name="T12" fmla="*/ 10 w 71"/>
                <a:gd name="T13" fmla="*/ 39 h 84"/>
                <a:gd name="T14" fmla="*/ 4 w 71"/>
                <a:gd name="T15" fmla="*/ 77 h 84"/>
                <a:gd name="T16" fmla="*/ 1 w 71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62FE87-E330-E244-A70F-7D3A8A4462AA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8600CA-01E8-3D41-B50A-8333F1FAE4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75CE6-1208-7C4D-AB20-F25FD36530E3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03FAC-E200-E342-91A7-922128F23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8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503D0-BB8B-234F-A189-CB9938277300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74536-95D9-C142-BF54-23CA46271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3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71B3A-459F-0346-A9B3-2C7AAB99E61C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7874-EC34-7246-B184-21CE6B6D0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681434-4705-A44E-ACFC-3EC914590585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A4CA0-F450-5540-9C40-0D75B621A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93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166AE-E007-6A4A-9EEB-4BE9239A4D62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8F0EA-93E6-754A-BE7F-EA654B108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2E2B68-05BA-914C-B79E-74F487A315D9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5304A-5B5D-5343-B540-FE23A29F8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57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6C55F-9F08-6441-9174-1FF731CFD108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A3322-04FA-E745-8F04-76A39E2E7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95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7EF18-7CBB-1243-9339-C70899C8E5D8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C997C-F32B-0741-A999-2938235DD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6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881D8-3476-2B45-88C1-73DCDEF2B1D9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98A23-49B8-604B-B5E4-EFC781B62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1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3C2CBC-F94A-FE45-BCE1-5B8B388EEE34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C923A-8266-6144-991F-AB19ED9A2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82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796" name="Picture 4" descr="Astonbnr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7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7BFE73EB-1714-9B40-BC2F-8AA8F05422CD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16EC8AD7-26A4-E542-87F4-B44989E9E7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 sz="2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609600"/>
            <a:ext cx="7772400" cy="1736725"/>
          </a:xfrm>
        </p:spPr>
        <p:txBody>
          <a:bodyPr anchor="b" anchorCtr="1"/>
          <a:lstStyle/>
          <a:p>
            <a:pPr algn="ctr"/>
            <a:r>
              <a:rPr lang="en-US" altLang="en-US" sz="5400"/>
              <a:t>Urban Tree Appraisal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20900" y="3227388"/>
            <a:ext cx="6045200" cy="1590675"/>
          </a:xfrm>
        </p:spPr>
        <p:txBody>
          <a:bodyPr/>
          <a:lstStyle/>
          <a:p>
            <a:pPr marL="457200" lvl="1" indent="0" algn="ctr">
              <a:buFont typeface="Wingdings" charset="2"/>
              <a:buNone/>
            </a:pPr>
            <a:r>
              <a:rPr lang="en-US" altLang="en-US"/>
              <a:t>Concepts and applications used to derive specific dollar values for urban and community trees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19600" y="6308725"/>
            <a:ext cx="472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Bill Hubbard</a:t>
            </a:r>
          </a:p>
          <a:p>
            <a:pPr algn="r">
              <a:spcBef>
                <a:spcPct val="50000"/>
              </a:spcBef>
            </a:pPr>
            <a:r>
              <a:rPr lang="en-US" altLang="en-US" sz="1200"/>
              <a:t>Southern Regional Extension Forester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>
                <a:solidFill>
                  <a:schemeClr val="tx1"/>
                </a:solidFill>
              </a:rPr>
              <a:t>TREE SIZE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Font typeface="Wingdings" charset="2"/>
              <a:buNone/>
            </a:pPr>
            <a:r>
              <a:rPr lang="en-US" altLang="en-US"/>
              <a:t>When diameters are greater than 30 inches use an adjusted trunk area formula to bring size more closely in line with value</a:t>
            </a:r>
          </a:p>
          <a:p>
            <a:r>
              <a:rPr lang="en-US" altLang="en-US"/>
              <a:t>        = -0.335d</a:t>
            </a:r>
            <a:r>
              <a:rPr lang="en-US" altLang="en-US" baseline="30000"/>
              <a:t>2</a:t>
            </a:r>
            <a:r>
              <a:rPr lang="en-US" altLang="en-US"/>
              <a:t> + 69.3d - 1087</a:t>
            </a:r>
          </a:p>
          <a:p>
            <a:pPr>
              <a:buFont typeface="Wingdings" charset="2"/>
              <a:buNone/>
            </a:pPr>
            <a:r>
              <a:rPr lang="en-US" altLang="en-US"/>
              <a:t>           = -0.0333c</a:t>
            </a:r>
            <a:r>
              <a:rPr lang="en-US" altLang="en-US" baseline="30000"/>
              <a:t>2</a:t>
            </a:r>
            <a:r>
              <a:rPr lang="en-US" altLang="en-US"/>
              <a:t> + 221.c - 1087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263842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>
                <a:solidFill>
                  <a:schemeClr val="tx1"/>
                </a:solidFill>
              </a:rPr>
              <a:t>Some examples: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sz="2400"/>
              <a:t>What is the size of a 14" live oak (Quercus virginiana)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sz="2000" b="1"/>
              <a:t>Area = 0.785(14)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= 153.86 square inches</a:t>
            </a:r>
          </a:p>
          <a:p>
            <a:pPr>
              <a:lnSpc>
                <a:spcPct val="90000"/>
              </a:lnSpc>
            </a:pPr>
            <a:endParaRPr lang="en-US" altLang="en-US" sz="2400" b="1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/>
              <a:t>    What is the size of a 35" laurel oak (Quercus laurifolia)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/>
              <a:t>	</a:t>
            </a:r>
            <a:r>
              <a:rPr lang="en-US" altLang="en-US" sz="2000" b="1"/>
              <a:t>Area = -0.335(35)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+ 69.3(35) - 1087 = 928.13 square inches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/>
              <a:t>     (Vs. 961.63 “actual” square inches)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240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>
                <a:solidFill>
                  <a:schemeClr val="tx1"/>
                </a:solidFill>
              </a:rPr>
              <a:t>Other size factors to consider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7300" y="1981200"/>
            <a:ext cx="7772400" cy="2836863"/>
          </a:xfrm>
        </p:spPr>
        <p:txBody>
          <a:bodyPr/>
          <a:lstStyle/>
          <a:p>
            <a:r>
              <a:rPr lang="en-US" altLang="en-US" sz="2000"/>
              <a:t>Elliptical Cross Sections: (0.785 × largest d × smallest d)</a:t>
            </a:r>
          </a:p>
          <a:p>
            <a:r>
              <a:rPr lang="en-US" altLang="en-US" sz="2000"/>
              <a:t>Bark thickness (may want to reduce based on bark thickness</a:t>
            </a:r>
          </a:p>
          <a:p>
            <a:r>
              <a:rPr lang="en-US" altLang="en-US" sz="2000"/>
              <a:t>Leaning trees, trees on slopes</a:t>
            </a:r>
          </a:p>
          <a:p>
            <a:r>
              <a:rPr lang="en-US" altLang="en-US" sz="2000"/>
              <a:t>Low branching, multi-stems, excessive trunk flare &amp; trees cut off below 4.5 feet</a:t>
            </a:r>
          </a:p>
        </p:txBody>
      </p:sp>
      <p:pic>
        <p:nvPicPr>
          <p:cNvPr id="14340" name="Picture 2" descr="clas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743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lass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>
                <a:solidFill>
                  <a:schemeClr val="tx1"/>
                </a:solidFill>
              </a:rPr>
              <a:t>SPECIES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Font typeface="Wingdings" charset="2"/>
              <a:buNone/>
            </a:pPr>
            <a:r>
              <a:rPr lang="en-US" altLang="en-US" sz="2400"/>
              <a:t>Some species are more desirable than others:</a:t>
            </a:r>
          </a:p>
          <a:p>
            <a:r>
              <a:rPr lang="en-US" altLang="en-US" sz="2400"/>
              <a:t>Aesthetics</a:t>
            </a:r>
          </a:p>
          <a:p>
            <a:r>
              <a:rPr lang="en-US" altLang="en-US" sz="2400"/>
              <a:t>Climatic and soil tolerance</a:t>
            </a:r>
          </a:p>
          <a:p>
            <a:r>
              <a:rPr lang="en-US" altLang="en-US" sz="2400"/>
              <a:t>Resistance to insects and diseases</a:t>
            </a:r>
          </a:p>
          <a:p>
            <a:r>
              <a:rPr lang="en-US" altLang="en-US" sz="2400"/>
              <a:t>Growth characteristics</a:t>
            </a:r>
          </a:p>
          <a:p>
            <a:r>
              <a:rPr lang="en-US" altLang="en-US" sz="2400"/>
              <a:t>Maintenance requirements</a:t>
            </a:r>
          </a:p>
          <a:p>
            <a:r>
              <a:rPr lang="en-US" altLang="en-US" sz="2400"/>
              <a:t>Allergenic properties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1981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>
                <a:solidFill>
                  <a:schemeClr val="tx1"/>
                </a:solidFill>
              </a:rPr>
              <a:t>The Trunk Formula Method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Font typeface="Wingdings" charset="2"/>
              <a:buNone/>
            </a:pPr>
            <a:r>
              <a:rPr lang="en-US" altLang="en-US" sz="2400"/>
              <a:t>Old method: (Base Price per square inch) x (square inches) x (species rating) x (condition rating) x (location rating)</a:t>
            </a:r>
          </a:p>
          <a:p>
            <a:r>
              <a:rPr lang="en-US" altLang="en-US" sz="2400"/>
              <a:t>The size equals 0.785(15)</a:t>
            </a:r>
            <a:r>
              <a:rPr lang="en-US" altLang="en-US" sz="2400" baseline="30000"/>
              <a:t>2</a:t>
            </a:r>
            <a:r>
              <a:rPr lang="en-US" altLang="en-US" sz="2400"/>
              <a:t> = 176.6 square inches</a:t>
            </a:r>
          </a:p>
          <a:p>
            <a:r>
              <a:rPr lang="en-US" altLang="en-US" sz="2400"/>
              <a:t>The unadjusted value = $4,768.9</a:t>
            </a:r>
          </a:p>
          <a:p>
            <a:r>
              <a:rPr lang="en-US" altLang="en-US" sz="2400"/>
              <a:t>The species rating = .55</a:t>
            </a:r>
          </a:p>
          <a:p>
            <a:r>
              <a:rPr lang="en-US" altLang="en-US" sz="2400"/>
              <a:t>The location rating = .80</a:t>
            </a:r>
          </a:p>
          <a:p>
            <a:r>
              <a:rPr lang="en-US" altLang="en-US" sz="2400"/>
              <a:t>The condition rating = .50</a:t>
            </a:r>
          </a:p>
          <a:p>
            <a:r>
              <a:rPr lang="en-US" altLang="en-US" sz="2400"/>
              <a:t>The adjusted value = $4,768.9 x .55 x .80 x .50 = $1,049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 anchorCtr="1"/>
          <a:lstStyle/>
          <a:p>
            <a:r>
              <a:rPr lang="en-US" altLang="en-US">
                <a:solidFill>
                  <a:schemeClr val="tx1"/>
                </a:solidFill>
              </a:rPr>
              <a:t>The new method: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371600"/>
            <a:ext cx="7391400" cy="495300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sz="2400"/>
              <a:t>Takes into account local prices of largest available transplantable trees and their replacement costs: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1600"/>
              <a:t>Determine replacement cost:                                                   $750.00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Determine the basic price per square inch:        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$550.00/28.26 = $19.46 (.785 x 6 x 6 = 28.26)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Determine the difference in trunk areas between replacement tree and original tree   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176 - 28.26 = 148.4 sq. In.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Multiply base price by difference                    $19.46 x 148.4 = $2,887.2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Adjust for species rating (.55)                                                    $1,587.9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Basic value                                                     $750 + 1,587.9 = $2,337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.Adjust for condition (.50)                                                           $1,168.9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Adjust for location (.80)                                                              $935.16                                						  (appraised value)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00200"/>
            <a:ext cx="7010400" cy="2743200"/>
          </a:xfrm>
        </p:spPr>
        <p:txBody>
          <a:bodyPr/>
          <a:lstStyle/>
          <a:p>
            <a:r>
              <a:rPr lang="en-US" altLang="en-US" sz="2400"/>
              <a:t>Urban tree appraisal is a difficult assignment</a:t>
            </a:r>
          </a:p>
          <a:p>
            <a:r>
              <a:rPr lang="en-US" altLang="en-US" sz="2400"/>
              <a:t>Urban tree appraisal is both an art and science</a:t>
            </a:r>
          </a:p>
          <a:p>
            <a:r>
              <a:rPr lang="en-US" altLang="en-US" sz="2400"/>
              <a:t>Professional expertise should be sought</a:t>
            </a:r>
          </a:p>
          <a:p>
            <a:r>
              <a:rPr lang="en-US" altLang="en-US" sz="2400"/>
              <a:t>The ultimate value is basically determined by what holds up legally (in court, with the IRS, etc).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1907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/>
              <a:t>Trees have value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7300" y="1981200"/>
            <a:ext cx="7772400" cy="2906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Architectural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Engineering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Environmental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Timber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Fruit and nut production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Wildlife habitat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Recreational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Others (carbon storage, etc.)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7241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6670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Acknowledgements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7772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This publication/training was funded in full or in part by the USDA Forest Service Urban and Community Forestry Program as recommended by the National Urban and Community Forestry Advisory Council (NUCFAC).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/>
              <a:t>Trees: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400"/>
              <a:t>Enhance property values</a:t>
            </a:r>
          </a:p>
          <a:p>
            <a:r>
              <a:rPr lang="en-US" altLang="en-US" sz="2400"/>
              <a:t>Increase a city’s asset value</a:t>
            </a:r>
          </a:p>
          <a:p>
            <a:r>
              <a:rPr lang="en-US" altLang="en-US" sz="2400"/>
              <a:t>Reduce heating and cooling requirements</a:t>
            </a:r>
          </a:p>
          <a:p>
            <a:r>
              <a:rPr lang="en-US" altLang="en-US" sz="2400"/>
              <a:t>Enhance human sociability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But.......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371600"/>
            <a:ext cx="4876800" cy="3505200"/>
          </a:xfrm>
        </p:spPr>
        <p:txBody>
          <a:bodyPr/>
          <a:lstStyle/>
          <a:p>
            <a:pPr lvl="1">
              <a:buFont typeface="Wingdings" charset="2"/>
              <a:buNone/>
            </a:pPr>
            <a:r>
              <a:rPr lang="en-US" altLang="en-US" sz="2000" b="1"/>
              <a:t>Why do we need to quantify these values?</a:t>
            </a:r>
          </a:p>
          <a:p>
            <a:r>
              <a:rPr lang="en-US" altLang="en-US" sz="2000" b="1"/>
              <a:t>Settlement for damage or death of trees</a:t>
            </a:r>
          </a:p>
          <a:p>
            <a:r>
              <a:rPr lang="en-US" altLang="en-US" sz="2000" b="1"/>
              <a:t>Insurance claims or direct payment</a:t>
            </a:r>
          </a:p>
          <a:p>
            <a:r>
              <a:rPr lang="en-US" altLang="en-US" sz="2000" b="1"/>
              <a:t>Loss of property value for income tax deductions</a:t>
            </a:r>
          </a:p>
          <a:p>
            <a:r>
              <a:rPr lang="en-US" altLang="en-US" sz="2000" b="1"/>
              <a:t>Agency budget justification</a:t>
            </a:r>
          </a:p>
          <a:p>
            <a:r>
              <a:rPr lang="en-US" altLang="en-US" sz="2000" b="1"/>
              <a:t>Condemnation proceedings</a:t>
            </a:r>
          </a:p>
          <a:p>
            <a:r>
              <a:rPr lang="en-US" altLang="en-US" sz="2000" b="1"/>
              <a:t>Sale of nursery property</a:t>
            </a:r>
          </a:p>
          <a:p>
            <a:r>
              <a:rPr lang="en-US" altLang="en-US" sz="2000" b="1"/>
              <a:t>Establish values in case of damage/destruction</a:t>
            </a:r>
          </a:p>
          <a:p>
            <a:r>
              <a:rPr lang="en-US" altLang="en-US" sz="2000" b="1"/>
              <a:t>Personal satisfaction</a:t>
            </a:r>
          </a:p>
          <a:p>
            <a:r>
              <a:rPr lang="en-US" altLang="en-US" sz="2000" b="1"/>
              <a:t>Promotion of urban forestry program/tree</a:t>
            </a:r>
            <a:r>
              <a:rPr lang="en-US" altLang="en-US" sz="2400" b="1"/>
              <a:t> </a:t>
            </a:r>
            <a:r>
              <a:rPr lang="en-US" altLang="en-US" sz="2000" b="1"/>
              <a:t>care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514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/>
              <a:t>Valuation vs.  Appraisal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7300" y="1981200"/>
            <a:ext cx="4991100" cy="2906713"/>
          </a:xfrm>
        </p:spPr>
        <p:txBody>
          <a:bodyPr/>
          <a:lstStyle/>
          <a:p>
            <a:r>
              <a:rPr lang="en-US" altLang="en-US" sz="2400"/>
              <a:t>Valuation: Determining appropriate concepts and methodologies for estimating the values of trees.</a:t>
            </a:r>
          </a:p>
          <a:p>
            <a:endParaRPr lang="en-US" altLang="en-US" sz="2400"/>
          </a:p>
          <a:p>
            <a:r>
              <a:rPr lang="en-US" altLang="en-US" sz="2400"/>
              <a:t>Appraisal: The application of these concepts and methods to make a specific estimate of the value of a particular item to a particular individual at a point in time.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2938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435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/>
              <a:t>Methods of Appraisal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7300" y="1981200"/>
            <a:ext cx="7772400" cy="3182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Replacement cost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Trunk formula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Compounded replacement cost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Linear trunk measurement of palms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Cost of repair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Cost of cure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Crop value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Forest appraisal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Felt-Spicer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Amenity tree valuation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0"/>
            <a:ext cx="7315200" cy="1219200"/>
          </a:xfrm>
        </p:spPr>
        <p:txBody>
          <a:bodyPr anchorCtr="1"/>
          <a:lstStyle/>
          <a:p>
            <a:r>
              <a:rPr lang="en-US" altLang="en-US" sz="4000" b="1"/>
              <a:t>Appraisal procedures and</a:t>
            </a:r>
            <a:br>
              <a:rPr lang="en-US" altLang="en-US" sz="4000" b="1"/>
            </a:br>
            <a:r>
              <a:rPr lang="en-US" altLang="en-US" sz="4000" b="1"/>
              <a:t>diagnostic tools</a:t>
            </a:r>
            <a:br>
              <a:rPr lang="en-US" altLang="en-US" sz="4000" b="1"/>
            </a:br>
            <a:endParaRPr lang="en-US" altLang="en-US" sz="4000" b="1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57300" y="1981200"/>
            <a:ext cx="6134100" cy="352901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2400"/>
              <a:t>A systematic procedure is essential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Need to examine: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 Canopy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Trunk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And Roots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Need to determine presence of insects, disease, deadwood and decay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Need to investigate history of the tree (photos, discussion with neighbors)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Need proper equipment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Need to keep accurate field records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Need to maintain objectivity</a:t>
            </a:r>
          </a:p>
          <a:p>
            <a:pPr>
              <a:lnSpc>
                <a:spcPct val="80000"/>
              </a:lnSpc>
            </a:pPr>
            <a:endParaRPr lang="en-US" alt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143986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/>
              <a:t>Factors in appraisal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Font typeface="Wingdings" charset="2"/>
              <a:buNone/>
            </a:pPr>
            <a:r>
              <a:rPr lang="en-US" altLang="en-US" sz="2400"/>
              <a:t>Four primary factors that determine the value of landscape trees are:</a:t>
            </a:r>
          </a:p>
          <a:p>
            <a:r>
              <a:rPr lang="en-US" altLang="en-US" sz="2400"/>
              <a:t>Size</a:t>
            </a:r>
          </a:p>
          <a:p>
            <a:r>
              <a:rPr lang="en-US" altLang="en-US" sz="2400"/>
              <a:t>Species</a:t>
            </a:r>
          </a:p>
          <a:p>
            <a:r>
              <a:rPr lang="en-US" altLang="en-US" sz="2400"/>
              <a:t>Condition</a:t>
            </a:r>
          </a:p>
          <a:p>
            <a:r>
              <a:rPr lang="en-US" altLang="en-US" sz="2400"/>
              <a:t>Location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0200" y="5257800"/>
            <a:ext cx="685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r>
              <a:rPr lang="en-US" altLang="en-US" sz="2400"/>
              <a:t>These are most commonly used to determine the trunk formula which we will concentrate on from here out.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en-US" altLang="en-US"/>
              <a:t>TREE SIZE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Font typeface="Wingdings" charset="2"/>
              <a:buNone/>
            </a:pPr>
            <a:r>
              <a:rPr lang="en-US" altLang="en-US"/>
              <a:t>Expressed by the dimension of its above-ground parts</a:t>
            </a:r>
          </a:p>
          <a:p>
            <a:r>
              <a:rPr lang="en-US" altLang="en-US" sz="1800"/>
              <a:t>For valuation purposes, size is expressed by trunk area as determined from trunk diameter or circumference (cross-sectional area)</a:t>
            </a:r>
          </a:p>
          <a:p>
            <a:r>
              <a:rPr lang="en-US" altLang="en-US" sz="1800"/>
              <a:t>Assumed to be a circle for valuation purposes.</a:t>
            </a:r>
          </a:p>
          <a:p>
            <a:r>
              <a:rPr lang="en-US" altLang="en-US" sz="1800"/>
              <a:t>Area of a circle:</a:t>
            </a:r>
          </a:p>
          <a:p>
            <a:r>
              <a:rPr lang="en-US" altLang="en-US" sz="1800"/>
              <a:t>.          </a:t>
            </a:r>
            <a:r>
              <a:rPr lang="en-US" altLang="en-US" sz="1800">
                <a:latin typeface="Times New Roman" charset="0"/>
              </a:rPr>
              <a:t>π</a:t>
            </a:r>
            <a:r>
              <a:rPr lang="en-US" altLang="en-US" sz="1800"/>
              <a:t>r</a:t>
            </a:r>
            <a:r>
              <a:rPr lang="en-US" altLang="en-US" sz="1800" baseline="30000"/>
              <a:t>2</a:t>
            </a:r>
            <a:r>
              <a:rPr lang="en-US" altLang="en-US" sz="1800"/>
              <a:t> = 3.14r</a:t>
            </a:r>
            <a:r>
              <a:rPr lang="en-US" altLang="en-US" sz="1800" baseline="30000"/>
              <a:t>2</a:t>
            </a:r>
            <a:endParaRPr lang="en-US" altLang="en-US" sz="1800"/>
          </a:p>
          <a:p>
            <a:r>
              <a:rPr lang="en-US" altLang="en-US" sz="1800"/>
              <a:t>.               = </a:t>
            </a:r>
            <a:r>
              <a:rPr lang="en-US" altLang="en-US" sz="1800">
                <a:latin typeface="Times New Roman" charset="0"/>
              </a:rPr>
              <a:t>π</a:t>
            </a:r>
            <a:r>
              <a:rPr lang="en-US" altLang="en-US" sz="1800"/>
              <a:t>((d</a:t>
            </a:r>
            <a:r>
              <a:rPr lang="en-US" altLang="en-US" sz="1800" baseline="30000"/>
              <a:t>2</a:t>
            </a:r>
            <a:r>
              <a:rPr lang="en-US" altLang="en-US" sz="1800"/>
              <a:t>)/(2</a:t>
            </a:r>
            <a:r>
              <a:rPr lang="en-US" altLang="en-US" sz="1800" baseline="30000"/>
              <a:t>2</a:t>
            </a:r>
            <a:r>
              <a:rPr lang="en-US" altLang="en-US" sz="1800"/>
              <a:t>))  = 0.785d</a:t>
            </a:r>
            <a:r>
              <a:rPr lang="en-US" altLang="en-US" sz="1800" baseline="30000"/>
              <a:t>2</a:t>
            </a:r>
          </a:p>
          <a:p>
            <a:r>
              <a:rPr lang="en-US" altLang="en-US" sz="1800"/>
              <a:t>.</a:t>
            </a:r>
            <a:r>
              <a:rPr lang="en-US" altLang="en-US" sz="1800" baseline="30000"/>
              <a:t>                     </a:t>
            </a:r>
            <a:r>
              <a:rPr lang="en-US" altLang="en-US" sz="1800"/>
              <a:t> = </a:t>
            </a:r>
            <a:r>
              <a:rPr lang="en-US" altLang="en-US" sz="1800">
                <a:latin typeface="Times New Roman" charset="0"/>
              </a:rPr>
              <a:t>π</a:t>
            </a:r>
            <a:r>
              <a:rPr lang="en-US" altLang="en-US" sz="1800"/>
              <a:t>(c)</a:t>
            </a:r>
            <a:r>
              <a:rPr lang="en-US" altLang="en-US" sz="1800" baseline="30000"/>
              <a:t>2</a:t>
            </a:r>
            <a:r>
              <a:rPr lang="en-US" altLang="en-US" sz="1800"/>
              <a:t>/(2×</a:t>
            </a:r>
            <a:r>
              <a:rPr lang="en-US" altLang="en-US" sz="1800">
                <a:latin typeface="Times New Roman" charset="0"/>
              </a:rPr>
              <a:t>π</a:t>
            </a:r>
            <a:r>
              <a:rPr lang="en-US" altLang="en-US" sz="1800"/>
              <a:t>)</a:t>
            </a:r>
            <a:r>
              <a:rPr lang="en-US" altLang="en-US" sz="1800" baseline="30000"/>
              <a:t>2</a:t>
            </a:r>
            <a:r>
              <a:rPr lang="en-US" altLang="en-US" sz="1800"/>
              <a:t> = 0.080c</a:t>
            </a:r>
            <a:r>
              <a:rPr lang="en-US" altLang="en-US" sz="1800" baseline="30000"/>
              <a:t>2</a:t>
            </a:r>
            <a:endParaRPr lang="en-US" altLang="en-US" sz="1800"/>
          </a:p>
          <a:p>
            <a:r>
              <a:rPr lang="en-US" altLang="en-US" sz="1800"/>
              <a:t>.     Where r = radius, d=diameter, and c=circumference</a:t>
            </a:r>
          </a:p>
          <a:p>
            <a:r>
              <a:rPr lang="en-US" altLang="en-US" sz="2400">
                <a:solidFill>
                  <a:srgbClr val="B0FFB0"/>
                </a:solidFill>
              </a:rPr>
              <a:t>Use this for trunk diameters less than 30 inches</a:t>
            </a: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9513"/>
            <a:ext cx="1600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stone">
  <a:themeElements>
    <a:clrScheme name="Sandstone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Sandst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ndstone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803</Words>
  <Application>Microsoft Macintosh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Verdana</vt:lpstr>
      <vt:lpstr>Arial</vt:lpstr>
      <vt:lpstr>Wingdings</vt:lpstr>
      <vt:lpstr>Calibri</vt:lpstr>
      <vt:lpstr>Times New Roman</vt:lpstr>
      <vt:lpstr>Sandstone</vt:lpstr>
      <vt:lpstr>Urban Tree Appraisal</vt:lpstr>
      <vt:lpstr>Trees have value</vt:lpstr>
      <vt:lpstr>Trees:</vt:lpstr>
      <vt:lpstr>But.......</vt:lpstr>
      <vt:lpstr>Valuation vs.  Appraisal</vt:lpstr>
      <vt:lpstr>Methods of Appraisal</vt:lpstr>
      <vt:lpstr>Appraisal procedures and diagnostic tools </vt:lpstr>
      <vt:lpstr>Factors in appraisal</vt:lpstr>
      <vt:lpstr>TREE SIZE</vt:lpstr>
      <vt:lpstr>TREE SIZE</vt:lpstr>
      <vt:lpstr>Some examples:</vt:lpstr>
      <vt:lpstr>Other size factors to consider</vt:lpstr>
      <vt:lpstr>SPECIES</vt:lpstr>
      <vt:lpstr>PowerPoint Presentation</vt:lpstr>
      <vt:lpstr>PowerPoint Presentation</vt:lpstr>
      <vt:lpstr>PowerPoint Presentation</vt:lpstr>
      <vt:lpstr>The Trunk Formula Method</vt:lpstr>
      <vt:lpstr>The new method:</vt:lpstr>
      <vt:lpstr>Conclusions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Tree Appraisal</dc:title>
  <dc:creator>George Braman</dc:creator>
  <cp:lastModifiedBy>George Braman</cp:lastModifiedBy>
  <cp:revision>1</cp:revision>
  <dcterms:created xsi:type="dcterms:W3CDTF">2015-09-08T00:31:54Z</dcterms:created>
  <dcterms:modified xsi:type="dcterms:W3CDTF">2015-09-08T00:34:32Z</dcterms:modified>
</cp:coreProperties>
</file>