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9" r:id="rId1"/>
  </p:sldMasterIdLst>
  <p:notesMasterIdLst>
    <p:notesMasterId r:id="rId32"/>
  </p:notesMasterIdLst>
  <p:sldIdLst>
    <p:sldId id="260" r:id="rId2"/>
    <p:sldId id="257" r:id="rId3"/>
    <p:sldId id="323" r:id="rId4"/>
    <p:sldId id="324" r:id="rId5"/>
    <p:sldId id="346" r:id="rId6"/>
    <p:sldId id="353" r:id="rId7"/>
    <p:sldId id="352" r:id="rId8"/>
    <p:sldId id="349" r:id="rId9"/>
    <p:sldId id="350" r:id="rId10"/>
    <p:sldId id="358" r:id="rId11"/>
    <p:sldId id="347" r:id="rId12"/>
    <p:sldId id="326" r:id="rId13"/>
    <p:sldId id="327" r:id="rId14"/>
    <p:sldId id="328" r:id="rId15"/>
    <p:sldId id="335" r:id="rId16"/>
    <p:sldId id="332" r:id="rId17"/>
    <p:sldId id="337" r:id="rId18"/>
    <p:sldId id="338" r:id="rId19"/>
    <p:sldId id="341" r:id="rId20"/>
    <p:sldId id="269" r:id="rId21"/>
    <p:sldId id="340" r:id="rId22"/>
    <p:sldId id="344" r:id="rId23"/>
    <p:sldId id="333" r:id="rId24"/>
    <p:sldId id="354" r:id="rId25"/>
    <p:sldId id="339" r:id="rId26"/>
    <p:sldId id="329" r:id="rId27"/>
    <p:sldId id="345" r:id="rId28"/>
    <p:sldId id="357" r:id="rId29"/>
    <p:sldId id="342" r:id="rId30"/>
    <p:sldId id="356" r:id="rId31"/>
  </p:sldIdLst>
  <p:sldSz cx="9144000" cy="6858000" type="screen4x3"/>
  <p:notesSz cx="6858000" cy="9144000"/>
  <p:defaultTextStyle>
    <a:defPPr>
      <a:defRPr lang="en-US"/>
    </a:defPPr>
    <a:lvl1pPr algn="l" rtl="0" eaLnBrk="0" fontAlgn="base" hangingPunct="0">
      <a:spcBef>
        <a:spcPct val="0"/>
      </a:spcBef>
      <a:spcAft>
        <a:spcPct val="0"/>
      </a:spcAft>
      <a:defRPr i="1" kern="1200">
        <a:solidFill>
          <a:schemeClr val="tx1"/>
        </a:solidFill>
        <a:latin typeface="Verdana" charset="0"/>
        <a:ea typeface="+mn-ea"/>
        <a:cs typeface="+mn-cs"/>
      </a:defRPr>
    </a:lvl1pPr>
    <a:lvl2pPr marL="457200" algn="l" rtl="0" eaLnBrk="0" fontAlgn="base" hangingPunct="0">
      <a:spcBef>
        <a:spcPct val="0"/>
      </a:spcBef>
      <a:spcAft>
        <a:spcPct val="0"/>
      </a:spcAft>
      <a:defRPr i="1" kern="1200">
        <a:solidFill>
          <a:schemeClr val="tx1"/>
        </a:solidFill>
        <a:latin typeface="Verdana" charset="0"/>
        <a:ea typeface="+mn-ea"/>
        <a:cs typeface="+mn-cs"/>
      </a:defRPr>
    </a:lvl2pPr>
    <a:lvl3pPr marL="914400" algn="l" rtl="0" eaLnBrk="0" fontAlgn="base" hangingPunct="0">
      <a:spcBef>
        <a:spcPct val="0"/>
      </a:spcBef>
      <a:spcAft>
        <a:spcPct val="0"/>
      </a:spcAft>
      <a:defRPr i="1" kern="1200">
        <a:solidFill>
          <a:schemeClr val="tx1"/>
        </a:solidFill>
        <a:latin typeface="Verdana" charset="0"/>
        <a:ea typeface="+mn-ea"/>
        <a:cs typeface="+mn-cs"/>
      </a:defRPr>
    </a:lvl3pPr>
    <a:lvl4pPr marL="1371600" algn="l" rtl="0" eaLnBrk="0" fontAlgn="base" hangingPunct="0">
      <a:spcBef>
        <a:spcPct val="0"/>
      </a:spcBef>
      <a:spcAft>
        <a:spcPct val="0"/>
      </a:spcAft>
      <a:defRPr i="1" kern="1200">
        <a:solidFill>
          <a:schemeClr val="tx1"/>
        </a:solidFill>
        <a:latin typeface="Verdana" charset="0"/>
        <a:ea typeface="+mn-ea"/>
        <a:cs typeface="+mn-cs"/>
      </a:defRPr>
    </a:lvl4pPr>
    <a:lvl5pPr marL="1828800" algn="l" rtl="0" eaLnBrk="0" fontAlgn="base" hangingPunct="0">
      <a:spcBef>
        <a:spcPct val="0"/>
      </a:spcBef>
      <a:spcAft>
        <a:spcPct val="0"/>
      </a:spcAft>
      <a:defRPr i="1" kern="1200">
        <a:solidFill>
          <a:schemeClr val="tx1"/>
        </a:solidFill>
        <a:latin typeface="Verdana" charset="0"/>
        <a:ea typeface="+mn-ea"/>
        <a:cs typeface="+mn-cs"/>
      </a:defRPr>
    </a:lvl5pPr>
    <a:lvl6pPr marL="2286000" algn="l" defTabSz="914400" rtl="0" eaLnBrk="1" latinLnBrk="0" hangingPunct="1">
      <a:defRPr i="1" kern="1200">
        <a:solidFill>
          <a:schemeClr val="tx1"/>
        </a:solidFill>
        <a:latin typeface="Verdana" charset="0"/>
        <a:ea typeface="+mn-ea"/>
        <a:cs typeface="+mn-cs"/>
      </a:defRPr>
    </a:lvl6pPr>
    <a:lvl7pPr marL="2743200" algn="l" defTabSz="914400" rtl="0" eaLnBrk="1" latinLnBrk="0" hangingPunct="1">
      <a:defRPr i="1" kern="1200">
        <a:solidFill>
          <a:schemeClr val="tx1"/>
        </a:solidFill>
        <a:latin typeface="Verdana" charset="0"/>
        <a:ea typeface="+mn-ea"/>
        <a:cs typeface="+mn-cs"/>
      </a:defRPr>
    </a:lvl7pPr>
    <a:lvl8pPr marL="3200400" algn="l" defTabSz="914400" rtl="0" eaLnBrk="1" latinLnBrk="0" hangingPunct="1">
      <a:defRPr i="1" kern="1200">
        <a:solidFill>
          <a:schemeClr val="tx1"/>
        </a:solidFill>
        <a:latin typeface="Verdana" charset="0"/>
        <a:ea typeface="+mn-ea"/>
        <a:cs typeface="+mn-cs"/>
      </a:defRPr>
    </a:lvl8pPr>
    <a:lvl9pPr marL="3657600" algn="l" defTabSz="914400" rtl="0" eaLnBrk="1" latinLnBrk="0" hangingPunct="1">
      <a:defRPr i="1" kern="1200">
        <a:solidFill>
          <a:schemeClr val="tx1"/>
        </a:solidFill>
        <a:latin typeface="Verdan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CCCCFF"/>
    <a:srgbClr val="CC0000"/>
    <a:srgbClr val="EAEAEA"/>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2810" autoAdjust="0"/>
  </p:normalViewPr>
  <p:slideViewPr>
    <p:cSldViewPr>
      <p:cViewPr varScale="1">
        <p:scale>
          <a:sx n="121" d="100"/>
          <a:sy n="121" d="100"/>
        </p:scale>
        <p:origin x="888"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0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i="0">
                <a:latin typeface="Arial" charset="0"/>
              </a:defRPr>
            </a:lvl1pPr>
          </a:lstStyle>
          <a:p>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i="0">
                <a:latin typeface="Arial" charset="0"/>
              </a:defRPr>
            </a:lvl1pPr>
          </a:lstStyle>
          <a:p>
            <a:endParaRPr lang="en-US" altLang="en-US"/>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i="0">
                <a:latin typeface="Arial" charset="0"/>
              </a:defRPr>
            </a:lvl1pPr>
          </a:lstStyle>
          <a:p>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i="0">
                <a:latin typeface="Arial" charset="0"/>
              </a:defRPr>
            </a:lvl1pPr>
          </a:lstStyle>
          <a:p>
            <a:fld id="{1E0EEACB-C87C-F34B-A143-78D3F3255793}" type="slidenum">
              <a:rPr lang="en-US" altLang="en-US"/>
              <a:pPr/>
              <a:t>‹#›</a:t>
            </a:fld>
            <a:endParaRPr lang="en-US" altLang="en-US"/>
          </a:p>
        </p:txBody>
      </p:sp>
    </p:spTree>
    <p:extLst>
      <p:ext uri="{BB962C8B-B14F-4D97-AF65-F5344CB8AC3E}">
        <p14:creationId xmlns:p14="http://schemas.microsoft.com/office/powerpoint/2010/main" val="15594537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F92350-A877-C94B-B7BB-3EC77A09AD80}" type="slidenum">
              <a:rPr lang="en-US" altLang="en-US"/>
              <a:pPr/>
              <a:t>1</a:t>
            </a:fld>
            <a:endParaRPr lang="en-US" altLang="en-US"/>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48714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8B685E-058D-C740-ACB2-C69AFDDAB5E7}" type="slidenum">
              <a:rPr lang="en-US" altLang="en-US"/>
              <a:pPr/>
              <a:t>10</a:t>
            </a:fld>
            <a:endParaRPr lang="en-US" altLang="en-US"/>
          </a:p>
        </p:txBody>
      </p:sp>
      <p:sp>
        <p:nvSpPr>
          <p:cNvPr id="242690" name="Rectangle 2"/>
          <p:cNvSpPr>
            <a:spLocks noRo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26356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8AAB9B-011C-1A43-9246-8F2A02EEBFAE}" type="slidenum">
              <a:rPr lang="en-US" altLang="en-US"/>
              <a:pPr/>
              <a:t>11</a:t>
            </a:fld>
            <a:endParaRPr lang="en-US" altLang="en-US"/>
          </a:p>
        </p:txBody>
      </p:sp>
      <p:sp>
        <p:nvSpPr>
          <p:cNvPr id="220162" name="Rectangle 2"/>
          <p:cNvSpPr>
            <a:spLocks noRo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0527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1FA43B-CD31-3049-B4B3-0E94CC69F8DD}" type="slidenum">
              <a:rPr lang="en-US" altLang="en-US"/>
              <a:pPr/>
              <a:t>12</a:t>
            </a:fld>
            <a:endParaRPr lang="en-US" altLang="en-US"/>
          </a:p>
        </p:txBody>
      </p:sp>
      <p:sp>
        <p:nvSpPr>
          <p:cNvPr id="176130" name="Rectangle 2"/>
          <p:cNvSpPr>
            <a:spLocks noRo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6470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BF2C9B-2C79-4F42-9ECA-45A12FC6163D}" type="slidenum">
              <a:rPr lang="en-US" altLang="en-US"/>
              <a:pPr/>
              <a:t>13</a:t>
            </a:fld>
            <a:endParaRPr lang="en-US" altLang="en-US"/>
          </a:p>
        </p:txBody>
      </p:sp>
      <p:sp>
        <p:nvSpPr>
          <p:cNvPr id="178178" name="Rectangle 2"/>
          <p:cNvSpPr>
            <a:spLocks noRo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72908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ED3CCF-533A-8A44-AE18-A87EE7521586}" type="slidenum">
              <a:rPr lang="en-US" altLang="en-US"/>
              <a:pPr/>
              <a:t>14</a:t>
            </a:fld>
            <a:endParaRPr lang="en-US" altLang="en-US"/>
          </a:p>
        </p:txBody>
      </p:sp>
      <p:sp>
        <p:nvSpPr>
          <p:cNvPr id="180226" name="Rectangle 2"/>
          <p:cNvSpPr>
            <a:spLocks noRo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26536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6EF25-77CF-AA48-ABF3-5C2EA96DF93A}" type="slidenum">
              <a:rPr lang="en-US" altLang="en-US"/>
              <a:pPr/>
              <a:t>15</a:t>
            </a:fld>
            <a:endParaRPr lang="en-US" altLang="en-US"/>
          </a:p>
        </p:txBody>
      </p:sp>
      <p:sp>
        <p:nvSpPr>
          <p:cNvPr id="194562" name="Rectangle 2"/>
          <p:cNvSpPr>
            <a:spLocks noRo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0081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95E2C-83FC-0449-A448-D1044B8187F7}" type="slidenum">
              <a:rPr lang="en-US" altLang="en-US"/>
              <a:pPr/>
              <a:t>16</a:t>
            </a:fld>
            <a:endParaRPr lang="en-US" altLang="en-US"/>
          </a:p>
        </p:txBody>
      </p:sp>
      <p:sp>
        <p:nvSpPr>
          <p:cNvPr id="188418" name="Rectangle 2"/>
          <p:cNvSpPr>
            <a:spLocks noRo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45568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4563FF-EB9A-D040-9ED8-28756DB00A15}" type="slidenum">
              <a:rPr lang="en-US" altLang="en-US"/>
              <a:pPr/>
              <a:t>17</a:t>
            </a:fld>
            <a:endParaRPr lang="en-US" altLang="en-US"/>
          </a:p>
        </p:txBody>
      </p:sp>
      <p:sp>
        <p:nvSpPr>
          <p:cNvPr id="198658" name="Rectangle 2"/>
          <p:cNvSpPr>
            <a:spLocks noRo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03190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AF0050-4387-2B4F-8211-DE1DE6D14666}" type="slidenum">
              <a:rPr lang="en-US" altLang="en-US"/>
              <a:pPr/>
              <a:t>18</a:t>
            </a:fld>
            <a:endParaRPr lang="en-US" altLang="en-US"/>
          </a:p>
        </p:txBody>
      </p:sp>
      <p:sp>
        <p:nvSpPr>
          <p:cNvPr id="200706" name="Rectangle 2"/>
          <p:cNvSpPr>
            <a:spLocks noRo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29662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A067E7-E9C5-CC45-A094-CF00DDB9FB46}" type="slidenum">
              <a:rPr lang="en-US" altLang="en-US"/>
              <a:pPr/>
              <a:t>19</a:t>
            </a:fld>
            <a:endParaRPr lang="en-US" altLang="en-US"/>
          </a:p>
        </p:txBody>
      </p:sp>
      <p:sp>
        <p:nvSpPr>
          <p:cNvPr id="206850" name="Rectangle 2"/>
          <p:cNvSpPr>
            <a:spLocks noRo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13357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BF6260-C8FF-9142-BF9A-52DD1ADD4E1A}" type="slidenum">
              <a:rPr lang="en-US" altLang="en-US"/>
              <a:pPr/>
              <a:t>2</a:t>
            </a:fld>
            <a:endParaRPr lang="en-US" altLang="en-US"/>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53684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CC6E57-95EF-5E40-A3E2-E301989A485E}" type="slidenum">
              <a:rPr lang="en-US" altLang="en-US"/>
              <a:pPr/>
              <a:t>20</a:t>
            </a:fld>
            <a:endParaRPr lang="en-US" altLang="en-US"/>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67435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DF1AE-4FFE-C54D-9EC5-CA6B533E6DCB}" type="slidenum">
              <a:rPr lang="en-US" altLang="en-US"/>
              <a:pPr/>
              <a:t>21</a:t>
            </a:fld>
            <a:endParaRPr lang="en-US" altLang="en-US"/>
          </a:p>
        </p:txBody>
      </p:sp>
      <p:sp>
        <p:nvSpPr>
          <p:cNvPr id="204802" name="Rectangle 2"/>
          <p:cNvSpPr>
            <a:spLocks noRo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00643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00281D-0D36-D94A-914F-BCC319BFE96E}" type="slidenum">
              <a:rPr lang="en-US" altLang="en-US"/>
              <a:pPr/>
              <a:t>22</a:t>
            </a:fld>
            <a:endParaRPr lang="en-US" altLang="en-US"/>
          </a:p>
        </p:txBody>
      </p:sp>
      <p:sp>
        <p:nvSpPr>
          <p:cNvPr id="212994" name="Rectangle 2"/>
          <p:cNvSpPr>
            <a:spLocks noRot="1"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en-US" altLang="en-US"/>
              <a:t>Feel like I am feeding a tree chipper. They are sucking the information in! These are nothing but urban farmers! </a:t>
            </a:r>
          </a:p>
        </p:txBody>
      </p:sp>
    </p:spTree>
    <p:extLst>
      <p:ext uri="{BB962C8B-B14F-4D97-AF65-F5344CB8AC3E}">
        <p14:creationId xmlns:p14="http://schemas.microsoft.com/office/powerpoint/2010/main" val="675816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CDD838-5EA7-E44A-A04B-AC7B4B50BECD}" type="slidenum">
              <a:rPr lang="en-US" altLang="en-US"/>
              <a:pPr/>
              <a:t>23</a:t>
            </a:fld>
            <a:endParaRPr lang="en-US" altLang="en-US"/>
          </a:p>
        </p:txBody>
      </p:sp>
      <p:sp>
        <p:nvSpPr>
          <p:cNvPr id="190466" name="Rectangle 2"/>
          <p:cNvSpPr>
            <a:spLocks noRo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2738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82B4B4-DACA-5C46-AAAF-C50C20843C58}" type="slidenum">
              <a:rPr lang="en-US" altLang="en-US"/>
              <a:pPr/>
              <a:t>24</a:t>
            </a:fld>
            <a:endParaRPr lang="en-US" altLang="en-US"/>
          </a:p>
        </p:txBody>
      </p:sp>
      <p:sp>
        <p:nvSpPr>
          <p:cNvPr id="234498" name="Rectangle 2"/>
          <p:cNvSpPr>
            <a:spLocks noRo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02997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D8A0E-9DAE-964B-A41B-C2D49F61BBAF}" type="slidenum">
              <a:rPr lang="en-US" altLang="en-US"/>
              <a:pPr/>
              <a:t>25</a:t>
            </a:fld>
            <a:endParaRPr lang="en-US" altLang="en-US"/>
          </a:p>
        </p:txBody>
      </p:sp>
      <p:sp>
        <p:nvSpPr>
          <p:cNvPr id="202754" name="Rectangle 2"/>
          <p:cNvSpPr>
            <a:spLocks noRo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97658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EB2917-798B-274C-BE9B-0FC0464C9337}" type="slidenum">
              <a:rPr lang="en-US" altLang="en-US"/>
              <a:pPr/>
              <a:t>26</a:t>
            </a:fld>
            <a:endParaRPr lang="en-US" altLang="en-US"/>
          </a:p>
        </p:txBody>
      </p:sp>
      <p:sp>
        <p:nvSpPr>
          <p:cNvPr id="182274" name="Rectangle 2"/>
          <p:cNvSpPr>
            <a:spLocks noRo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1652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32F852-A326-4240-A2CF-4816D1C31D23}" type="slidenum">
              <a:rPr lang="en-US" altLang="en-US"/>
              <a:pPr/>
              <a:t>27</a:t>
            </a:fld>
            <a:endParaRPr lang="en-US" altLang="en-US"/>
          </a:p>
        </p:txBody>
      </p:sp>
      <p:sp>
        <p:nvSpPr>
          <p:cNvPr id="221186" name="Rectangle 2"/>
          <p:cNvSpPr>
            <a:spLocks noRo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37565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2F6846-807D-4945-9EC5-8B4E8E46A7BE}" type="slidenum">
              <a:rPr lang="en-US" altLang="en-US"/>
              <a:pPr/>
              <a:t>28</a:t>
            </a:fld>
            <a:endParaRPr lang="en-US" altLang="en-US"/>
          </a:p>
        </p:txBody>
      </p:sp>
      <p:sp>
        <p:nvSpPr>
          <p:cNvPr id="240642" name="Rectangle 2"/>
          <p:cNvSpPr>
            <a:spLocks noRo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85598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0E3E1E-335C-9B47-ADF6-EB36B7B432DE}" type="slidenum">
              <a:rPr lang="en-US" altLang="en-US"/>
              <a:pPr/>
              <a:t>29</a:t>
            </a:fld>
            <a:endParaRPr lang="en-US" altLang="en-US"/>
          </a:p>
        </p:txBody>
      </p:sp>
      <p:sp>
        <p:nvSpPr>
          <p:cNvPr id="208898" name="Rectangle 2"/>
          <p:cNvSpPr>
            <a:spLocks noRo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44212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E08D8B-5562-5447-9EC4-B84E9CEEE0B3}" type="slidenum">
              <a:rPr lang="en-US" altLang="en-US"/>
              <a:pPr/>
              <a:t>3</a:t>
            </a:fld>
            <a:endParaRPr lang="en-US" altLang="en-US"/>
          </a:p>
        </p:txBody>
      </p:sp>
      <p:sp>
        <p:nvSpPr>
          <p:cNvPr id="169986" name="Rectangle 2"/>
          <p:cNvSpPr>
            <a:spLocks noRo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15677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F79887-A889-2145-8A4A-EB30D0737335}" type="slidenum">
              <a:rPr lang="en-US" altLang="en-US"/>
              <a:pPr/>
              <a:t>30</a:t>
            </a:fld>
            <a:endParaRPr lang="en-US" altLang="en-US"/>
          </a:p>
        </p:txBody>
      </p:sp>
      <p:sp>
        <p:nvSpPr>
          <p:cNvPr id="238594" name="Rectangle 2"/>
          <p:cNvSpPr>
            <a:spLocks noRo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21893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7589F9-4708-8941-9EAA-B3F1480D346D}" type="slidenum">
              <a:rPr lang="en-US" altLang="en-US"/>
              <a:pPr/>
              <a:t>4</a:t>
            </a:fld>
            <a:endParaRPr lang="en-US" altLang="en-US"/>
          </a:p>
        </p:txBody>
      </p:sp>
      <p:sp>
        <p:nvSpPr>
          <p:cNvPr id="172034" name="Rectangle 2"/>
          <p:cNvSpPr>
            <a:spLocks noRo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34116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82088E-9C92-FD4B-92C8-B6911DEEF921}" type="slidenum">
              <a:rPr lang="en-US" altLang="en-US"/>
              <a:pPr/>
              <a:t>5</a:t>
            </a:fld>
            <a:endParaRPr lang="en-US" altLang="en-US"/>
          </a:p>
        </p:txBody>
      </p:sp>
      <p:sp>
        <p:nvSpPr>
          <p:cNvPr id="219138" name="Rectangle 2"/>
          <p:cNvSpPr>
            <a:spLocks noRo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6639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677E75-D0D0-BC4B-8A2C-F4AC6622DC0B}" type="slidenum">
              <a:rPr lang="en-US" altLang="en-US"/>
              <a:pPr/>
              <a:t>6</a:t>
            </a:fld>
            <a:endParaRPr lang="en-US" altLang="en-US"/>
          </a:p>
        </p:txBody>
      </p:sp>
      <p:sp>
        <p:nvSpPr>
          <p:cNvPr id="232450" name="Rectangle 2"/>
          <p:cNvSpPr>
            <a:spLocks noRo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7153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05597B-97CC-1842-90EE-D44C82B8D952}" type="slidenum">
              <a:rPr lang="en-US" altLang="en-US"/>
              <a:pPr/>
              <a:t>7</a:t>
            </a:fld>
            <a:endParaRPr lang="en-US" altLang="en-US"/>
          </a:p>
        </p:txBody>
      </p:sp>
      <p:sp>
        <p:nvSpPr>
          <p:cNvPr id="230402" name="Rectangle 2"/>
          <p:cNvSpPr>
            <a:spLocks noRo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9440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63C95F-FED4-3644-A063-3A5DFFF00A62}" type="slidenum">
              <a:rPr lang="en-US" altLang="en-US"/>
              <a:pPr/>
              <a:t>8</a:t>
            </a:fld>
            <a:endParaRPr lang="en-US" altLang="en-US"/>
          </a:p>
        </p:txBody>
      </p:sp>
      <p:sp>
        <p:nvSpPr>
          <p:cNvPr id="224258" name="Rectangle 2"/>
          <p:cNvSpPr>
            <a:spLocks noRo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6041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5609D-8C51-6B44-8630-D7F617C8E895}" type="slidenum">
              <a:rPr lang="en-US" altLang="en-US"/>
              <a:pPr/>
              <a:t>9</a:t>
            </a:fld>
            <a:endParaRPr lang="en-US" altLang="en-US"/>
          </a:p>
        </p:txBody>
      </p:sp>
      <p:sp>
        <p:nvSpPr>
          <p:cNvPr id="226306" name="Rectangle 2"/>
          <p:cNvSpPr>
            <a:spLocks noRo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2179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0"/>
            <a:ext cx="9148763" cy="6851650"/>
            <a:chOff x="1" y="0"/>
            <a:chExt cx="5763" cy="4316"/>
          </a:xfrm>
        </p:grpSpPr>
        <p:sp>
          <p:nvSpPr>
            <p:cNvPr id="10243"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4"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5"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46" name="Group 6"/>
            <p:cNvGrpSpPr>
              <a:grpSpLocks/>
            </p:cNvGrpSpPr>
            <p:nvPr/>
          </p:nvGrpSpPr>
          <p:grpSpPr bwMode="auto">
            <a:xfrm>
              <a:off x="288" y="0"/>
              <a:ext cx="5098" cy="4316"/>
              <a:chOff x="288" y="0"/>
              <a:chExt cx="5098" cy="4316"/>
            </a:xfrm>
          </p:grpSpPr>
          <p:sp>
            <p:nvSpPr>
              <p:cNvPr id="10247"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8"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60"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4"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5"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6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7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10271" name="Group 31"/>
            <p:cNvGrpSpPr>
              <a:grpSpLocks/>
            </p:cNvGrpSpPr>
            <p:nvPr/>
          </p:nvGrpSpPr>
          <p:grpSpPr bwMode="auto">
            <a:xfrm>
              <a:off x="1" y="392"/>
              <a:ext cx="5758" cy="1571"/>
              <a:chOff x="1" y="392"/>
              <a:chExt cx="5758" cy="1571"/>
            </a:xfrm>
          </p:grpSpPr>
          <p:sp>
            <p:nvSpPr>
              <p:cNvPr id="10272"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73"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74"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75"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76"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0277"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78"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0279"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smtClean="0"/>
              <a:t>Click to edit Master title style</a:t>
            </a:r>
          </a:p>
        </p:txBody>
      </p:sp>
      <p:sp>
        <p:nvSpPr>
          <p:cNvPr id="1028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pPr lvl="0"/>
            <a:r>
              <a:rPr lang="en-US" altLang="en-US" noProof="0" smtClean="0"/>
              <a:t>Click to edit Master subtitle style</a:t>
            </a:r>
          </a:p>
        </p:txBody>
      </p:sp>
      <p:sp>
        <p:nvSpPr>
          <p:cNvPr id="10281" name="Rectangle 41"/>
          <p:cNvSpPr>
            <a:spLocks noGrp="1" noChangeArrowheads="1"/>
          </p:cNvSpPr>
          <p:nvPr>
            <p:ph type="dt" sz="quarter" idx="2"/>
          </p:nvPr>
        </p:nvSpPr>
        <p:spPr/>
        <p:txBody>
          <a:bodyPr/>
          <a:lstStyle>
            <a:lvl1pPr>
              <a:defRPr/>
            </a:lvl1pPr>
          </a:lstStyle>
          <a:p>
            <a:endParaRPr lang="en-US" altLang="en-US"/>
          </a:p>
        </p:txBody>
      </p:sp>
      <p:sp>
        <p:nvSpPr>
          <p:cNvPr id="10282" name="Rectangle 42"/>
          <p:cNvSpPr>
            <a:spLocks noGrp="1" noChangeArrowheads="1"/>
          </p:cNvSpPr>
          <p:nvPr>
            <p:ph type="ftr" sz="quarter" idx="3"/>
          </p:nvPr>
        </p:nvSpPr>
        <p:spPr/>
        <p:txBody>
          <a:bodyPr/>
          <a:lstStyle>
            <a:lvl1pPr>
              <a:defRPr/>
            </a:lvl1pPr>
          </a:lstStyle>
          <a:p>
            <a:endParaRPr lang="en-US" altLang="en-US"/>
          </a:p>
        </p:txBody>
      </p:sp>
      <p:sp>
        <p:nvSpPr>
          <p:cNvPr id="10283" name="Rectangle 43"/>
          <p:cNvSpPr>
            <a:spLocks noGrp="1" noChangeArrowheads="1"/>
          </p:cNvSpPr>
          <p:nvPr>
            <p:ph type="sldNum" sz="quarter" idx="4"/>
          </p:nvPr>
        </p:nvSpPr>
        <p:spPr/>
        <p:txBody>
          <a:bodyPr/>
          <a:lstStyle>
            <a:lvl1pPr>
              <a:defRPr/>
            </a:lvl1pPr>
          </a:lstStyle>
          <a:p>
            <a:fld id="{F5A0A15D-6D9D-804C-9FBE-3F7300C985D3}"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7D949B5-E605-6B49-B1CD-9C59C30E831F}" type="slidenum">
              <a:rPr lang="en-US" altLang="en-US"/>
              <a:pPr/>
              <a:t>‹#›</a:t>
            </a:fld>
            <a:endParaRPr lang="en-US" altLang="en-US"/>
          </a:p>
        </p:txBody>
      </p:sp>
    </p:spTree>
    <p:extLst>
      <p:ext uri="{BB962C8B-B14F-4D97-AF65-F5344CB8AC3E}">
        <p14:creationId xmlns:p14="http://schemas.microsoft.com/office/powerpoint/2010/main" val="599556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33BAAF3-3991-E34A-8804-5640D4840E12}" type="slidenum">
              <a:rPr lang="en-US" altLang="en-US"/>
              <a:pPr/>
              <a:t>‹#›</a:t>
            </a:fld>
            <a:endParaRPr lang="en-US" altLang="en-US"/>
          </a:p>
        </p:txBody>
      </p:sp>
    </p:spTree>
    <p:extLst>
      <p:ext uri="{BB962C8B-B14F-4D97-AF65-F5344CB8AC3E}">
        <p14:creationId xmlns:p14="http://schemas.microsoft.com/office/powerpoint/2010/main" val="756807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A6EA269-7C03-334E-B0E7-F1D3DA6DEA0A}" type="slidenum">
              <a:rPr lang="en-US" altLang="en-US"/>
              <a:pPr/>
              <a:t>‹#›</a:t>
            </a:fld>
            <a:endParaRPr lang="en-US" altLang="en-US"/>
          </a:p>
        </p:txBody>
      </p:sp>
    </p:spTree>
    <p:extLst>
      <p:ext uri="{BB962C8B-B14F-4D97-AF65-F5344CB8AC3E}">
        <p14:creationId xmlns:p14="http://schemas.microsoft.com/office/powerpoint/2010/main" val="2125085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B98E5DC-0171-B643-9683-299BBF31DFEC}" type="slidenum">
              <a:rPr lang="en-US" altLang="en-US"/>
              <a:pPr/>
              <a:t>‹#›</a:t>
            </a:fld>
            <a:endParaRPr lang="en-US" altLang="en-US"/>
          </a:p>
        </p:txBody>
      </p:sp>
    </p:spTree>
    <p:extLst>
      <p:ext uri="{BB962C8B-B14F-4D97-AF65-F5344CB8AC3E}">
        <p14:creationId xmlns:p14="http://schemas.microsoft.com/office/powerpoint/2010/main" val="1515599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0652636-D605-4644-A7CA-3D5960D2B15D}" type="slidenum">
              <a:rPr lang="en-US" altLang="en-US"/>
              <a:pPr/>
              <a:t>‹#›</a:t>
            </a:fld>
            <a:endParaRPr lang="en-US" altLang="en-US"/>
          </a:p>
        </p:txBody>
      </p:sp>
    </p:spTree>
    <p:extLst>
      <p:ext uri="{BB962C8B-B14F-4D97-AF65-F5344CB8AC3E}">
        <p14:creationId xmlns:p14="http://schemas.microsoft.com/office/powerpoint/2010/main" val="1381713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E870426-E087-EE40-BA3F-C4F013EF8AE5}" type="slidenum">
              <a:rPr lang="en-US" altLang="en-US"/>
              <a:pPr/>
              <a:t>‹#›</a:t>
            </a:fld>
            <a:endParaRPr lang="en-US" altLang="en-US"/>
          </a:p>
        </p:txBody>
      </p:sp>
    </p:spTree>
    <p:extLst>
      <p:ext uri="{BB962C8B-B14F-4D97-AF65-F5344CB8AC3E}">
        <p14:creationId xmlns:p14="http://schemas.microsoft.com/office/powerpoint/2010/main" val="1714556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310C7C0-141E-E24D-9DC7-B33856E6780F}" type="slidenum">
              <a:rPr lang="en-US" altLang="en-US"/>
              <a:pPr/>
              <a:t>‹#›</a:t>
            </a:fld>
            <a:endParaRPr lang="en-US" altLang="en-US"/>
          </a:p>
        </p:txBody>
      </p:sp>
    </p:spTree>
    <p:extLst>
      <p:ext uri="{BB962C8B-B14F-4D97-AF65-F5344CB8AC3E}">
        <p14:creationId xmlns:p14="http://schemas.microsoft.com/office/powerpoint/2010/main" val="1613923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623AC46-99EE-9044-8CD1-26F4B9D4DBDB}" type="slidenum">
              <a:rPr lang="en-US" altLang="en-US"/>
              <a:pPr/>
              <a:t>‹#›</a:t>
            </a:fld>
            <a:endParaRPr lang="en-US" altLang="en-US"/>
          </a:p>
        </p:txBody>
      </p:sp>
    </p:spTree>
    <p:extLst>
      <p:ext uri="{BB962C8B-B14F-4D97-AF65-F5344CB8AC3E}">
        <p14:creationId xmlns:p14="http://schemas.microsoft.com/office/powerpoint/2010/main" val="34445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C351D9D-9424-AB43-B955-8D12912974A1}" type="slidenum">
              <a:rPr lang="en-US" altLang="en-US"/>
              <a:pPr/>
              <a:t>‹#›</a:t>
            </a:fld>
            <a:endParaRPr lang="en-US" altLang="en-US"/>
          </a:p>
        </p:txBody>
      </p:sp>
    </p:spTree>
    <p:extLst>
      <p:ext uri="{BB962C8B-B14F-4D97-AF65-F5344CB8AC3E}">
        <p14:creationId xmlns:p14="http://schemas.microsoft.com/office/powerpoint/2010/main" val="1764335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3309E90-C161-9247-AA44-E39096FC563B}" type="slidenum">
              <a:rPr lang="en-US" altLang="en-US"/>
              <a:pPr/>
              <a:t>‹#›</a:t>
            </a:fld>
            <a:endParaRPr lang="en-US" altLang="en-US"/>
          </a:p>
        </p:txBody>
      </p:sp>
    </p:spTree>
    <p:extLst>
      <p:ext uri="{BB962C8B-B14F-4D97-AF65-F5344CB8AC3E}">
        <p14:creationId xmlns:p14="http://schemas.microsoft.com/office/powerpoint/2010/main" val="7375424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1588" y="0"/>
            <a:ext cx="9148762" cy="6851650"/>
            <a:chOff x="1" y="0"/>
            <a:chExt cx="5763" cy="4316"/>
          </a:xfrm>
        </p:grpSpPr>
        <p:sp>
          <p:nvSpPr>
            <p:cNvPr id="9219"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0"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1"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222" name="Group 6"/>
            <p:cNvGrpSpPr>
              <a:grpSpLocks/>
            </p:cNvGrpSpPr>
            <p:nvPr/>
          </p:nvGrpSpPr>
          <p:grpSpPr bwMode="auto">
            <a:xfrm>
              <a:off x="288" y="0"/>
              <a:ext cx="5098" cy="4316"/>
              <a:chOff x="288" y="0"/>
              <a:chExt cx="5098" cy="4316"/>
            </a:xfrm>
          </p:grpSpPr>
          <p:sp>
            <p:nvSpPr>
              <p:cNvPr id="9223"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4"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5"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6"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7"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8"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9"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0"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1"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2"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3"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4"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5"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236"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7"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8"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9" name="Freeform 23"/>
            <p:cNvSpPr>
              <a:spLocks/>
            </p:cNvSpPr>
            <p:nvPr/>
          </p:nvSpPr>
          <p:spPr bwMode="hidden">
            <a:xfrm>
              <a:off x="5041" y="0"/>
              <a:ext cx="719" cy="845"/>
            </a:xfrm>
            <a:custGeom>
              <a:avLst/>
              <a:gdLst>
                <a:gd name="T0" fmla="*/ 717 w 717"/>
                <a:gd name="T1" fmla="*/ 845 h 845"/>
                <a:gd name="T2" fmla="*/ 717 w 717"/>
                <a:gd name="T3" fmla="*/ 821 h 845"/>
                <a:gd name="T4" fmla="*/ 574 w 717"/>
                <a:gd name="T5" fmla="*/ 605 h 845"/>
                <a:gd name="T6" fmla="*/ 406 w 717"/>
                <a:gd name="T7" fmla="*/ 396 h 845"/>
                <a:gd name="T8" fmla="*/ 221 w 717"/>
                <a:gd name="T9" fmla="*/ 192 h 845"/>
                <a:gd name="T10" fmla="*/ 17 w 717"/>
                <a:gd name="T11" fmla="*/ 0 h 845"/>
                <a:gd name="T12" fmla="*/ 0 w 717"/>
                <a:gd name="T13" fmla="*/ 0 h 845"/>
                <a:gd name="T14" fmla="*/ 209 w 717"/>
                <a:gd name="T15" fmla="*/ 198 h 845"/>
                <a:gd name="T16" fmla="*/ 400 w 717"/>
                <a:gd name="T17" fmla="*/ 408 h 845"/>
                <a:gd name="T18" fmla="*/ 568 w 717"/>
                <a:gd name="T19" fmla="*/ 623 h 845"/>
                <a:gd name="T20" fmla="*/ 717 w 717"/>
                <a:gd name="T21" fmla="*/ 845 h 845"/>
                <a:gd name="T22" fmla="*/ 717 w 717"/>
                <a:gd name="T2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0" name="Freeform 24"/>
            <p:cNvSpPr>
              <a:spLocks/>
            </p:cNvSpPr>
            <p:nvPr/>
          </p:nvSpPr>
          <p:spPr bwMode="hidden">
            <a:xfrm>
              <a:off x="5352" y="0"/>
              <a:ext cx="408" cy="414"/>
            </a:xfrm>
            <a:custGeom>
              <a:avLst/>
              <a:gdLst>
                <a:gd name="T0" fmla="*/ 407 w 407"/>
                <a:gd name="T1" fmla="*/ 414 h 414"/>
                <a:gd name="T2" fmla="*/ 407 w 407"/>
                <a:gd name="T3" fmla="*/ 396 h 414"/>
                <a:gd name="T4" fmla="*/ 222 w 407"/>
                <a:gd name="T5" fmla="*/ 192 h 414"/>
                <a:gd name="T6" fmla="*/ 12 w 407"/>
                <a:gd name="T7" fmla="*/ 0 h 414"/>
                <a:gd name="T8" fmla="*/ 0 w 407"/>
                <a:gd name="T9" fmla="*/ 0 h 414"/>
                <a:gd name="T10" fmla="*/ 108 w 407"/>
                <a:gd name="T11" fmla="*/ 102 h 414"/>
                <a:gd name="T12" fmla="*/ 216 w 407"/>
                <a:gd name="T13" fmla="*/ 204 h 414"/>
                <a:gd name="T14" fmla="*/ 407 w 407"/>
                <a:gd name="T15" fmla="*/ 414 h 414"/>
                <a:gd name="T16" fmla="*/ 407 w 407"/>
                <a:gd name="T17"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1"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2" name="Freeform 26"/>
            <p:cNvSpPr>
              <a:spLocks/>
            </p:cNvSpPr>
            <p:nvPr/>
          </p:nvSpPr>
          <p:spPr bwMode="hidden">
            <a:xfrm>
              <a:off x="6" y="0"/>
              <a:ext cx="588" cy="599"/>
            </a:xfrm>
            <a:custGeom>
              <a:avLst/>
              <a:gdLst>
                <a:gd name="T0" fmla="*/ 586 w 586"/>
                <a:gd name="T1" fmla="*/ 0 h 599"/>
                <a:gd name="T2" fmla="*/ 568 w 586"/>
                <a:gd name="T3" fmla="*/ 0 h 599"/>
                <a:gd name="T4" fmla="*/ 407 w 586"/>
                <a:gd name="T5" fmla="*/ 132 h 599"/>
                <a:gd name="T6" fmla="*/ 257 w 586"/>
                <a:gd name="T7" fmla="*/ 270 h 599"/>
                <a:gd name="T8" fmla="*/ 120 w 586"/>
                <a:gd name="T9" fmla="*/ 420 h 599"/>
                <a:gd name="T10" fmla="*/ 0 w 586"/>
                <a:gd name="T11" fmla="*/ 575 h 599"/>
                <a:gd name="T12" fmla="*/ 0 w 586"/>
                <a:gd name="T13" fmla="*/ 599 h 599"/>
                <a:gd name="T14" fmla="*/ 120 w 586"/>
                <a:gd name="T15" fmla="*/ 432 h 599"/>
                <a:gd name="T16" fmla="*/ 257 w 586"/>
                <a:gd name="T17" fmla="*/ 282 h 599"/>
                <a:gd name="T18" fmla="*/ 413 w 586"/>
                <a:gd name="T19" fmla="*/ 138 h 599"/>
                <a:gd name="T20" fmla="*/ 586 w 586"/>
                <a:gd name="T21" fmla="*/ 0 h 599"/>
                <a:gd name="T22" fmla="*/ 586 w 586"/>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3" name="Freeform 27"/>
            <p:cNvSpPr>
              <a:spLocks/>
            </p:cNvSpPr>
            <p:nvPr/>
          </p:nvSpPr>
          <p:spPr bwMode="hidden">
            <a:xfrm>
              <a:off x="6" y="0"/>
              <a:ext cx="270" cy="252"/>
            </a:xfrm>
            <a:custGeom>
              <a:avLst/>
              <a:gdLst>
                <a:gd name="T0" fmla="*/ 269 w 269"/>
                <a:gd name="T1" fmla="*/ 0 h 252"/>
                <a:gd name="T2" fmla="*/ 25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69 w 269"/>
                <a:gd name="T15" fmla="*/ 0 h 252"/>
                <a:gd name="T16" fmla="*/ 269 w 269"/>
                <a:gd name="T1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2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2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9247" name="Group 31"/>
            <p:cNvGrpSpPr>
              <a:grpSpLocks/>
            </p:cNvGrpSpPr>
            <p:nvPr/>
          </p:nvGrpSpPr>
          <p:grpSpPr bwMode="auto">
            <a:xfrm>
              <a:off x="1" y="392"/>
              <a:ext cx="5758" cy="1571"/>
              <a:chOff x="1" y="392"/>
              <a:chExt cx="5758" cy="1571"/>
            </a:xfrm>
          </p:grpSpPr>
          <p:sp>
            <p:nvSpPr>
              <p:cNvPr id="924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24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25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25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25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9253"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254"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9255"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9256"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000" i="0">
                <a:effectLst>
                  <a:outerShdw blurRad="38100" dist="38100" dir="2700000" algn="tl">
                    <a:srgbClr val="000000"/>
                  </a:outerShdw>
                </a:effectLst>
              </a:defRPr>
            </a:lvl1pPr>
          </a:lstStyle>
          <a:p>
            <a:endParaRPr lang="en-US" altLang="en-US"/>
          </a:p>
        </p:txBody>
      </p:sp>
      <p:sp>
        <p:nvSpPr>
          <p:cNvPr id="9257"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i="0">
                <a:effectLst>
                  <a:outerShdw blurRad="38100" dist="38100" dir="2700000" algn="tl">
                    <a:srgbClr val="000000"/>
                  </a:outerShdw>
                </a:effectLst>
              </a:defRPr>
            </a:lvl1pPr>
          </a:lstStyle>
          <a:p>
            <a:endParaRPr lang="en-US" altLang="en-US"/>
          </a:p>
        </p:txBody>
      </p:sp>
      <p:sp>
        <p:nvSpPr>
          <p:cNvPr id="9258"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000" i="0">
                <a:effectLst>
                  <a:outerShdw blurRad="38100" dist="38100" dir="2700000" algn="tl">
                    <a:srgbClr val="000000"/>
                  </a:outerShdw>
                </a:effectLst>
              </a:defRPr>
            </a:lvl1pPr>
          </a:lstStyle>
          <a:p>
            <a:fld id="{9CBF0CDD-33A4-E141-9987-98BE2564F5C6}" type="slidenum">
              <a:rPr lang="en-US" altLang="en-US"/>
              <a:pPr/>
              <a:t>‹#›</a:t>
            </a:fld>
            <a:endParaRPr lang="en-US" altLang="en-US"/>
          </a:p>
        </p:txBody>
      </p:sp>
      <p:sp>
        <p:nvSpPr>
          <p:cNvPr id="925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60000"/>
        <a:buFont typeface="Wingdings"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2"/>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0000"/>
        <a:buFont typeface="Wingdings"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w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77813"/>
            <a:ext cx="9144000" cy="1139825"/>
          </a:xfrm>
        </p:spPr>
        <p:txBody>
          <a:bodyPr/>
          <a:lstStyle/>
          <a:p>
            <a:r>
              <a:rPr lang="en-US" altLang="en-US" sz="3600" b="1" dirty="0">
                <a:solidFill>
                  <a:srgbClr val="FFCC00"/>
                </a:solidFill>
              </a:rPr>
              <a:t>Why do we need to change the way we deliver agricultural and environmental education to urban Georgia?</a:t>
            </a:r>
          </a:p>
        </p:txBody>
      </p:sp>
      <p:pic>
        <p:nvPicPr>
          <p:cNvPr id="31747" name="Picture 3" descr="xeri1"/>
          <p:cNvPicPr>
            <a:picLocks noChangeAspect="1" noChangeArrowheads="1"/>
          </p:cNvPicPr>
          <p:nvPr>
            <p:ph idx="1"/>
          </p:nvPr>
        </p:nvPicPr>
        <p:blipFill>
          <a:blip r:embed="rId3">
            <a:lum contrast="6000"/>
            <a:extLst>
              <a:ext uri="{28A0092B-C50C-407E-A947-70E740481C1C}">
                <a14:useLocalDpi xmlns:a14="http://schemas.microsoft.com/office/drawing/2010/main" val="0"/>
              </a:ext>
            </a:extLst>
          </a:blip>
          <a:srcRect/>
          <a:stretch>
            <a:fillRect/>
          </a:stretch>
        </p:blipFill>
        <p:spPr>
          <a:xfrm>
            <a:off x="990600" y="1862138"/>
            <a:ext cx="7543800" cy="4778375"/>
          </a:xfr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0" y="228600"/>
            <a:ext cx="9144000" cy="1139825"/>
          </a:xfrm>
        </p:spPr>
        <p:txBody>
          <a:bodyPr/>
          <a:lstStyle/>
          <a:p>
            <a:r>
              <a:rPr lang="en-US" altLang="en-US" sz="4000">
                <a:solidFill>
                  <a:schemeClr val="folHlink"/>
                </a:solidFill>
              </a:rPr>
              <a:t>New Clients, New Delivery System </a:t>
            </a:r>
            <a:br>
              <a:rPr lang="en-US" altLang="en-US" sz="4000">
                <a:solidFill>
                  <a:schemeClr val="folHlink"/>
                </a:solidFill>
              </a:rPr>
            </a:br>
            <a:r>
              <a:rPr lang="en-US" altLang="en-US" sz="2400"/>
              <a:t>Information delivery 24/7 in the format that works best</a:t>
            </a:r>
            <a:r>
              <a:rPr lang="en-US" altLang="en-US" sz="2400">
                <a:effectLst/>
              </a:rPr>
              <a:t> for them!</a:t>
            </a:r>
          </a:p>
        </p:txBody>
      </p:sp>
      <p:sp>
        <p:nvSpPr>
          <p:cNvPr id="241667" name="Rectangle 3"/>
          <p:cNvSpPr>
            <a:spLocks noGrp="1" noChangeArrowheads="1"/>
          </p:cNvSpPr>
          <p:nvPr>
            <p:ph type="body" idx="1"/>
          </p:nvPr>
        </p:nvSpPr>
        <p:spPr/>
        <p:txBody>
          <a:bodyPr/>
          <a:lstStyle/>
          <a:p>
            <a:pPr>
              <a:lnSpc>
                <a:spcPct val="80000"/>
              </a:lnSpc>
            </a:pPr>
            <a:r>
              <a:rPr lang="en-US" altLang="en-US">
                <a:effectLst/>
              </a:rPr>
              <a:t>traditional media (TV, radio, newspaper)</a:t>
            </a:r>
          </a:p>
          <a:p>
            <a:pPr>
              <a:lnSpc>
                <a:spcPct val="80000"/>
              </a:lnSpc>
            </a:pPr>
            <a:r>
              <a:rPr lang="en-US" altLang="en-US">
                <a:effectLst/>
              </a:rPr>
              <a:t>web or e-newsletter</a:t>
            </a:r>
          </a:p>
          <a:p>
            <a:pPr>
              <a:lnSpc>
                <a:spcPct val="80000"/>
              </a:lnSpc>
            </a:pPr>
            <a:r>
              <a:rPr lang="en-US" altLang="en-US">
                <a:effectLst/>
              </a:rPr>
              <a:t>pod-cast</a:t>
            </a:r>
          </a:p>
          <a:p>
            <a:pPr>
              <a:lnSpc>
                <a:spcPct val="80000"/>
              </a:lnSpc>
            </a:pPr>
            <a:r>
              <a:rPr lang="en-US" altLang="en-US">
                <a:effectLst/>
              </a:rPr>
              <a:t>streaming video</a:t>
            </a:r>
          </a:p>
          <a:p>
            <a:pPr>
              <a:lnSpc>
                <a:spcPct val="80000"/>
              </a:lnSpc>
            </a:pPr>
            <a:r>
              <a:rPr lang="en-US" altLang="en-US">
                <a:effectLst/>
              </a:rPr>
              <a:t>online class</a:t>
            </a:r>
          </a:p>
          <a:p>
            <a:pPr>
              <a:lnSpc>
                <a:spcPct val="80000"/>
              </a:lnSpc>
            </a:pPr>
            <a:r>
              <a:rPr lang="en-US" altLang="en-US">
                <a:effectLst/>
              </a:rPr>
              <a:t>paper copy</a:t>
            </a:r>
          </a:p>
          <a:p>
            <a:pPr>
              <a:lnSpc>
                <a:spcPct val="80000"/>
              </a:lnSpc>
            </a:pPr>
            <a:r>
              <a:rPr lang="en-US" altLang="en-US">
                <a:effectLst/>
              </a:rPr>
              <a:t>or whatever new technology that becomes useful to teaching!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3" name="Rectangle 5"/>
          <p:cNvSpPr>
            <a:spLocks noChangeArrowheads="1"/>
          </p:cNvSpPr>
          <p:nvPr/>
        </p:nvSpPr>
        <p:spPr bwMode="auto">
          <a:xfrm>
            <a:off x="762000" y="990600"/>
            <a:ext cx="7772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charset="0"/>
              </a:defRPr>
            </a:lvl1pPr>
            <a:lvl2pPr algn="ctr">
              <a:defRPr sz="4400">
                <a:solidFill>
                  <a:schemeClr val="tx2"/>
                </a:solidFill>
                <a:effectLst>
                  <a:outerShdw blurRad="38100" dist="38100" dir="2700000" algn="tl">
                    <a:srgbClr val="000000"/>
                  </a:outerShdw>
                </a:effectLst>
                <a:latin typeface="Arial" charset="0"/>
              </a:defRPr>
            </a:lvl2pPr>
            <a:lvl3pPr algn="ctr">
              <a:defRPr sz="4400">
                <a:solidFill>
                  <a:schemeClr val="tx2"/>
                </a:solidFill>
                <a:effectLst>
                  <a:outerShdw blurRad="38100" dist="38100" dir="2700000" algn="tl">
                    <a:srgbClr val="000000"/>
                  </a:outerShdw>
                </a:effectLst>
                <a:latin typeface="Arial" charset="0"/>
              </a:defRPr>
            </a:lvl3pPr>
            <a:lvl4pPr algn="ctr">
              <a:defRPr sz="4400">
                <a:solidFill>
                  <a:schemeClr val="tx2"/>
                </a:solidFill>
                <a:effectLst>
                  <a:outerShdw blurRad="38100" dist="38100" dir="2700000" algn="tl">
                    <a:srgbClr val="000000"/>
                  </a:outerShdw>
                </a:effectLst>
                <a:latin typeface="Arial" charset="0"/>
              </a:defRPr>
            </a:lvl4pPr>
            <a:lvl5pPr algn="ctr">
              <a:defRPr sz="4400">
                <a:solidFill>
                  <a:schemeClr val="tx2"/>
                </a:solidFill>
                <a:effectLst>
                  <a:outerShdw blurRad="38100" dist="38100" dir="2700000" algn="tl">
                    <a:srgbClr val="000000"/>
                  </a:outerShdw>
                </a:effectLst>
                <a:latin typeface="Arial"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US" altLang="en-US" sz="5400">
                <a:solidFill>
                  <a:schemeClr val="tx1"/>
                </a:solidFill>
                <a:effectLst/>
                <a:latin typeface="Verdana" charset="0"/>
              </a:rPr>
              <a:t>”It is not necessary to change.  Survival is not mandatory.”</a:t>
            </a:r>
            <a:br>
              <a:rPr lang="en-US" altLang="en-US" sz="5400">
                <a:solidFill>
                  <a:schemeClr val="tx1"/>
                </a:solidFill>
                <a:effectLst/>
                <a:latin typeface="Verdana" charset="0"/>
              </a:rPr>
            </a:br>
            <a:r>
              <a:rPr lang="en-US" altLang="en-US" sz="5400">
                <a:solidFill>
                  <a:schemeClr val="tx1"/>
                </a:solidFill>
                <a:effectLst/>
                <a:latin typeface="Verdana" charset="0"/>
              </a:rPr>
              <a:t/>
            </a:r>
            <a:br>
              <a:rPr lang="en-US" altLang="en-US" sz="5400">
                <a:solidFill>
                  <a:schemeClr val="tx1"/>
                </a:solidFill>
                <a:effectLst/>
                <a:latin typeface="Verdana" charset="0"/>
              </a:rPr>
            </a:br>
            <a:r>
              <a:rPr lang="en-US" altLang="en-US" sz="5400" i="0">
                <a:solidFill>
                  <a:schemeClr val="tx1"/>
                </a:solidFill>
                <a:effectLst/>
                <a:latin typeface="Verdana" charset="0"/>
              </a:rPr>
              <a:t>- W. Edwards Deming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1" name="Text Box 7"/>
          <p:cNvSpPr txBox="1">
            <a:spLocks noChangeArrowheads="1"/>
          </p:cNvSpPr>
          <p:nvPr/>
        </p:nvSpPr>
        <p:spPr bwMode="auto">
          <a:xfrm>
            <a:off x="152400" y="3733800"/>
            <a:ext cx="2209800" cy="609600"/>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pPr algn="ctr"/>
            <a:r>
              <a:rPr lang="en-US" altLang="en-US" sz="2400" i="0">
                <a:solidFill>
                  <a:srgbClr val="000000"/>
                </a:solidFill>
                <a:latin typeface="Arial" charset="0"/>
              </a:rPr>
              <a:t>UGA Media</a:t>
            </a:r>
            <a:endParaRPr lang="en-US" altLang="en-US" sz="2400">
              <a:latin typeface="Arial" charset="0"/>
            </a:endParaRPr>
          </a:p>
        </p:txBody>
      </p:sp>
      <p:sp>
        <p:nvSpPr>
          <p:cNvPr id="175113" name="Text Box 9"/>
          <p:cNvSpPr txBox="1">
            <a:spLocks noChangeArrowheads="1"/>
          </p:cNvSpPr>
          <p:nvPr/>
        </p:nvSpPr>
        <p:spPr bwMode="auto">
          <a:xfrm>
            <a:off x="152400" y="1905000"/>
            <a:ext cx="2209800" cy="533400"/>
          </a:xfrm>
          <a:prstGeom prst="rect">
            <a:avLst/>
          </a:prstGeom>
          <a:solidFill>
            <a:srgbClr val="EAEAE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pPr algn="ctr"/>
            <a:r>
              <a:rPr lang="en-US" altLang="en-US" sz="2400" i="0">
                <a:solidFill>
                  <a:srgbClr val="000000"/>
                </a:solidFill>
                <a:latin typeface="Arial" charset="0"/>
              </a:rPr>
              <a:t>Govt. Agencies</a:t>
            </a:r>
            <a:endParaRPr lang="en-US" altLang="en-US" sz="2400">
              <a:latin typeface="Arial" charset="0"/>
            </a:endParaRPr>
          </a:p>
        </p:txBody>
      </p:sp>
      <p:sp>
        <p:nvSpPr>
          <p:cNvPr id="175114" name="Text Box 10"/>
          <p:cNvSpPr txBox="1">
            <a:spLocks noChangeArrowheads="1"/>
          </p:cNvSpPr>
          <p:nvPr/>
        </p:nvSpPr>
        <p:spPr bwMode="auto">
          <a:xfrm>
            <a:off x="152400" y="5638800"/>
            <a:ext cx="2209800" cy="8382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pPr algn="ctr"/>
            <a:r>
              <a:rPr lang="en-US" altLang="en-US" sz="2400" i="0">
                <a:solidFill>
                  <a:srgbClr val="000000"/>
                </a:solidFill>
                <a:latin typeface="Arial" charset="0"/>
              </a:rPr>
              <a:t>Industry Leaders</a:t>
            </a:r>
            <a:endParaRPr lang="en-US" altLang="en-US" sz="2400">
              <a:latin typeface="Arial" charset="0"/>
            </a:endParaRPr>
          </a:p>
        </p:txBody>
      </p:sp>
      <p:sp>
        <p:nvSpPr>
          <p:cNvPr id="175136" name="Text Box 32"/>
          <p:cNvSpPr txBox="1">
            <a:spLocks noChangeArrowheads="1"/>
          </p:cNvSpPr>
          <p:nvPr/>
        </p:nvSpPr>
        <p:spPr bwMode="auto">
          <a:xfrm>
            <a:off x="152400" y="4572000"/>
            <a:ext cx="2209800" cy="762000"/>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pPr algn="ctr"/>
            <a:r>
              <a:rPr lang="en-US" altLang="en-US" sz="2000" i="0">
                <a:solidFill>
                  <a:srgbClr val="000000"/>
                </a:solidFill>
                <a:latin typeface="Arial" charset="0"/>
              </a:rPr>
              <a:t>Research &amp; Teaching Faculty</a:t>
            </a:r>
            <a:endParaRPr lang="en-US" altLang="en-US" sz="2000">
              <a:latin typeface="Arial" charset="0"/>
            </a:endParaRPr>
          </a:p>
        </p:txBody>
      </p:sp>
      <p:sp>
        <p:nvSpPr>
          <p:cNvPr id="175137" name="Text Box 33"/>
          <p:cNvSpPr txBox="1">
            <a:spLocks noChangeArrowheads="1"/>
          </p:cNvSpPr>
          <p:nvPr/>
        </p:nvSpPr>
        <p:spPr bwMode="auto">
          <a:xfrm>
            <a:off x="152400" y="2667000"/>
            <a:ext cx="2209800" cy="838200"/>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pPr algn="ctr"/>
            <a:r>
              <a:rPr lang="en-US" altLang="en-US" sz="2400" i="0">
                <a:solidFill>
                  <a:srgbClr val="000000"/>
                </a:solidFill>
                <a:latin typeface="Arial" charset="0"/>
              </a:rPr>
              <a:t>Agents &amp; Specialists</a:t>
            </a:r>
            <a:endParaRPr lang="en-US" altLang="en-US" sz="2400">
              <a:latin typeface="Arial" charset="0"/>
            </a:endParaRPr>
          </a:p>
        </p:txBody>
      </p:sp>
      <p:sp>
        <p:nvSpPr>
          <p:cNvPr id="175138" name="Text Box 34"/>
          <p:cNvSpPr txBox="1">
            <a:spLocks noChangeArrowheads="1"/>
          </p:cNvSpPr>
          <p:nvPr/>
        </p:nvSpPr>
        <p:spPr bwMode="auto">
          <a:xfrm>
            <a:off x="3200400" y="2438400"/>
            <a:ext cx="2514600" cy="2819400"/>
          </a:xfrm>
          <a:prstGeom prst="rect">
            <a:avLst/>
          </a:prstGeom>
          <a:solidFill>
            <a:srgbClr val="990000"/>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pPr algn="ctr"/>
            <a:r>
              <a:rPr lang="en-US" altLang="en-US" sz="2200">
                <a:effectLst>
                  <a:outerShdw blurRad="38100" dist="38100" dir="2700000" algn="tl">
                    <a:srgbClr val="000000"/>
                  </a:outerShdw>
                </a:effectLst>
                <a:latin typeface="Arial Rounded MT Bold" charset="0"/>
              </a:rPr>
              <a:t>UGA Extension </a:t>
            </a:r>
          </a:p>
          <a:p>
            <a:pPr algn="ctr"/>
            <a:r>
              <a:rPr lang="en-US" altLang="en-US" sz="2200">
                <a:effectLst>
                  <a:outerShdw blurRad="38100" dist="38100" dir="2700000" algn="tl">
                    <a:srgbClr val="000000"/>
                  </a:outerShdw>
                </a:effectLst>
                <a:latin typeface="Arial Rounded MT Bold" charset="0"/>
              </a:rPr>
              <a:t>Urban Agriculture </a:t>
            </a:r>
          </a:p>
          <a:p>
            <a:pPr algn="ctr"/>
            <a:r>
              <a:rPr lang="en-US" altLang="en-US" sz="2200">
                <a:effectLst>
                  <a:outerShdw blurRad="38100" dist="38100" dir="2700000" algn="tl">
                    <a:srgbClr val="000000"/>
                  </a:outerShdw>
                </a:effectLst>
                <a:latin typeface="Arial Rounded MT Bold" charset="0"/>
              </a:rPr>
              <a:t>Delivery</a:t>
            </a:r>
            <a:r>
              <a:rPr lang="en-US" altLang="en-US" sz="2200">
                <a:solidFill>
                  <a:srgbClr val="000000"/>
                </a:solidFill>
                <a:latin typeface="Arial Rounded MT Bold" charset="0"/>
              </a:rPr>
              <a:t> </a:t>
            </a:r>
            <a:endParaRPr lang="en-US" altLang="en-US" sz="2200">
              <a:latin typeface="Arial Rounded MT Bold" charset="0"/>
            </a:endParaRPr>
          </a:p>
        </p:txBody>
      </p:sp>
      <p:sp>
        <p:nvSpPr>
          <p:cNvPr id="175139" name="AutoShape 35"/>
          <p:cNvSpPr>
            <a:spLocks noChangeArrowheads="1"/>
          </p:cNvSpPr>
          <p:nvPr/>
        </p:nvSpPr>
        <p:spPr bwMode="auto">
          <a:xfrm>
            <a:off x="2438400" y="3771900"/>
            <a:ext cx="1447800" cy="1409700"/>
          </a:xfrm>
          <a:prstGeom prst="rightArrow">
            <a:avLst>
              <a:gd name="adj1" fmla="val 50000"/>
              <a:gd name="adj2" fmla="val 25676"/>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r>
              <a:rPr lang="en-US" altLang="en-US" b="1" i="0">
                <a:solidFill>
                  <a:srgbClr val="000000"/>
                </a:solidFill>
                <a:latin typeface="Times New Roman" charset="0"/>
              </a:rPr>
              <a:t>Sharing </a:t>
            </a:r>
          </a:p>
          <a:p>
            <a:r>
              <a:rPr lang="en-US" altLang="en-US" b="1" i="0">
                <a:solidFill>
                  <a:srgbClr val="000000"/>
                </a:solidFill>
                <a:latin typeface="Times New Roman" charset="0"/>
              </a:rPr>
              <a:t>Info.</a:t>
            </a:r>
            <a:endParaRPr lang="en-US" altLang="en-US"/>
          </a:p>
        </p:txBody>
      </p:sp>
      <p:sp>
        <p:nvSpPr>
          <p:cNvPr id="175140" name="AutoShape 36"/>
          <p:cNvSpPr>
            <a:spLocks noChangeArrowheads="1"/>
          </p:cNvSpPr>
          <p:nvPr/>
        </p:nvSpPr>
        <p:spPr bwMode="auto">
          <a:xfrm>
            <a:off x="5105400" y="3733800"/>
            <a:ext cx="1600200" cy="1447800"/>
          </a:xfrm>
          <a:prstGeom prst="rightArrow">
            <a:avLst>
              <a:gd name="adj1" fmla="val 50000"/>
              <a:gd name="adj2" fmla="val 27632"/>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r>
              <a:rPr lang="en-US" altLang="en-US" sz="1600" b="1" i="0">
                <a:solidFill>
                  <a:srgbClr val="000000"/>
                </a:solidFill>
                <a:latin typeface="Times New Roman" charset="0"/>
              </a:rPr>
              <a:t>Collaborative Education</a:t>
            </a:r>
            <a:endParaRPr lang="en-US" altLang="en-US" sz="1600"/>
          </a:p>
        </p:txBody>
      </p:sp>
      <p:sp>
        <p:nvSpPr>
          <p:cNvPr id="175141" name="Text Box 37"/>
          <p:cNvSpPr txBox="1">
            <a:spLocks noChangeArrowheads="1"/>
          </p:cNvSpPr>
          <p:nvPr/>
        </p:nvSpPr>
        <p:spPr bwMode="auto">
          <a:xfrm>
            <a:off x="152400" y="228600"/>
            <a:ext cx="2209800" cy="533400"/>
          </a:xfrm>
          <a:prstGeom prst="rect">
            <a:avLst/>
          </a:prstGeom>
          <a:solidFill>
            <a:srgbClr val="00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pPr algn="ctr"/>
            <a:r>
              <a:rPr lang="en-US" altLang="en-US" sz="2400" i="0">
                <a:solidFill>
                  <a:srgbClr val="000000"/>
                </a:solidFill>
                <a:latin typeface="Arial" charset="0"/>
              </a:rPr>
              <a:t>Associations</a:t>
            </a:r>
            <a:endParaRPr lang="en-US" altLang="en-US" sz="2400">
              <a:latin typeface="Arial" charset="0"/>
            </a:endParaRPr>
          </a:p>
        </p:txBody>
      </p:sp>
      <p:sp>
        <p:nvSpPr>
          <p:cNvPr id="175142" name="Text Box 38"/>
          <p:cNvSpPr txBox="1">
            <a:spLocks noChangeArrowheads="1"/>
          </p:cNvSpPr>
          <p:nvPr/>
        </p:nvSpPr>
        <p:spPr bwMode="auto">
          <a:xfrm>
            <a:off x="152400" y="914400"/>
            <a:ext cx="2209800" cy="838200"/>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pPr algn="ctr"/>
            <a:r>
              <a:rPr lang="en-US" altLang="en-US" sz="2400" i="0">
                <a:solidFill>
                  <a:srgbClr val="000000"/>
                </a:solidFill>
                <a:latin typeface="Arial" charset="0"/>
              </a:rPr>
              <a:t>Colleges and Universities</a:t>
            </a:r>
            <a:endParaRPr lang="en-US" altLang="en-US" sz="2400">
              <a:latin typeface="Arial" charset="0"/>
            </a:endParaRPr>
          </a:p>
        </p:txBody>
      </p:sp>
      <p:pic>
        <p:nvPicPr>
          <p:cNvPr id="175143" name="Picture 39" descr="Arches in circle 1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114800"/>
            <a:ext cx="871538" cy="914400"/>
          </a:xfrm>
          <a:prstGeom prst="rect">
            <a:avLst/>
          </a:prstGeom>
          <a:noFill/>
          <a:extLst>
            <a:ext uri="{909E8E84-426E-40DD-AFC4-6F175D3DCCD1}">
              <a14:hiddenFill xmlns:a14="http://schemas.microsoft.com/office/drawing/2010/main">
                <a:solidFill>
                  <a:srgbClr val="FFFFFF"/>
                </a:solidFill>
              </a14:hiddenFill>
            </a:ext>
          </a:extLst>
        </p:spPr>
      </p:pic>
      <p:sp>
        <p:nvSpPr>
          <p:cNvPr id="175148" name="Text Box 44"/>
          <p:cNvSpPr txBox="1">
            <a:spLocks noChangeArrowheads="1"/>
          </p:cNvSpPr>
          <p:nvPr/>
        </p:nvSpPr>
        <p:spPr bwMode="auto">
          <a:xfrm>
            <a:off x="6781800" y="3886200"/>
            <a:ext cx="2209800" cy="609600"/>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pPr algn="ctr"/>
            <a:r>
              <a:rPr lang="en-US" altLang="en-US" sz="2400" i="0">
                <a:latin typeface="Arial" charset="0"/>
              </a:rPr>
              <a:t>UGA Media</a:t>
            </a:r>
            <a:endParaRPr lang="en-US" altLang="en-US" sz="2400">
              <a:latin typeface="Arial" charset="0"/>
            </a:endParaRPr>
          </a:p>
        </p:txBody>
      </p:sp>
      <p:sp>
        <p:nvSpPr>
          <p:cNvPr id="175149" name="Text Box 45"/>
          <p:cNvSpPr txBox="1">
            <a:spLocks noChangeArrowheads="1"/>
          </p:cNvSpPr>
          <p:nvPr/>
        </p:nvSpPr>
        <p:spPr bwMode="auto">
          <a:xfrm>
            <a:off x="6781800" y="2057400"/>
            <a:ext cx="2209800" cy="533400"/>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pPr algn="ctr"/>
            <a:r>
              <a:rPr lang="en-US" altLang="en-US" sz="2400" i="0">
                <a:latin typeface="Arial" charset="0"/>
              </a:rPr>
              <a:t>Govt. Agencies</a:t>
            </a:r>
          </a:p>
        </p:txBody>
      </p:sp>
      <p:sp>
        <p:nvSpPr>
          <p:cNvPr id="175150" name="Text Box 46"/>
          <p:cNvSpPr txBox="1">
            <a:spLocks noChangeArrowheads="1"/>
          </p:cNvSpPr>
          <p:nvPr/>
        </p:nvSpPr>
        <p:spPr bwMode="auto">
          <a:xfrm>
            <a:off x="6781800" y="5791200"/>
            <a:ext cx="2209800" cy="838200"/>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pPr algn="ctr"/>
            <a:r>
              <a:rPr lang="en-US" altLang="en-US" sz="2400" i="0">
                <a:latin typeface="Arial" charset="0"/>
              </a:rPr>
              <a:t>Industry Leaders</a:t>
            </a:r>
          </a:p>
        </p:txBody>
      </p:sp>
      <p:sp>
        <p:nvSpPr>
          <p:cNvPr id="175151" name="Text Box 47"/>
          <p:cNvSpPr txBox="1">
            <a:spLocks noChangeArrowheads="1"/>
          </p:cNvSpPr>
          <p:nvPr/>
        </p:nvSpPr>
        <p:spPr bwMode="auto">
          <a:xfrm>
            <a:off x="6781800" y="4724400"/>
            <a:ext cx="2209800" cy="762000"/>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pPr algn="ctr"/>
            <a:r>
              <a:rPr lang="en-US" altLang="en-US" sz="2000" i="0">
                <a:latin typeface="Arial" charset="0"/>
              </a:rPr>
              <a:t>Research &amp; Teaching Faculty</a:t>
            </a:r>
            <a:endParaRPr lang="en-US" altLang="en-US" sz="2000">
              <a:latin typeface="Arial" charset="0"/>
            </a:endParaRPr>
          </a:p>
        </p:txBody>
      </p:sp>
      <p:sp>
        <p:nvSpPr>
          <p:cNvPr id="175152" name="Text Box 48"/>
          <p:cNvSpPr txBox="1">
            <a:spLocks noChangeArrowheads="1"/>
          </p:cNvSpPr>
          <p:nvPr/>
        </p:nvSpPr>
        <p:spPr bwMode="auto">
          <a:xfrm>
            <a:off x="6781800" y="2819400"/>
            <a:ext cx="2209800" cy="838200"/>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pPr algn="ctr"/>
            <a:r>
              <a:rPr lang="en-US" altLang="en-US" sz="2400" i="0">
                <a:latin typeface="Arial" charset="0"/>
              </a:rPr>
              <a:t>Agents &amp; Specialists</a:t>
            </a:r>
            <a:endParaRPr lang="en-US" altLang="en-US" sz="2400">
              <a:latin typeface="Arial" charset="0"/>
            </a:endParaRPr>
          </a:p>
        </p:txBody>
      </p:sp>
      <p:sp>
        <p:nvSpPr>
          <p:cNvPr id="175153" name="Text Box 49"/>
          <p:cNvSpPr txBox="1">
            <a:spLocks noChangeArrowheads="1"/>
          </p:cNvSpPr>
          <p:nvPr/>
        </p:nvSpPr>
        <p:spPr bwMode="auto">
          <a:xfrm>
            <a:off x="6781800" y="304800"/>
            <a:ext cx="2209800" cy="533400"/>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pPr algn="ctr"/>
            <a:r>
              <a:rPr lang="en-US" altLang="en-US" sz="2400" i="0">
                <a:latin typeface="Arial" charset="0"/>
              </a:rPr>
              <a:t>Associations</a:t>
            </a:r>
            <a:endParaRPr lang="en-US" altLang="en-US" sz="2400">
              <a:latin typeface="Arial" charset="0"/>
            </a:endParaRPr>
          </a:p>
        </p:txBody>
      </p:sp>
      <p:sp>
        <p:nvSpPr>
          <p:cNvPr id="175154" name="Text Box 50"/>
          <p:cNvSpPr txBox="1">
            <a:spLocks noChangeArrowheads="1"/>
          </p:cNvSpPr>
          <p:nvPr/>
        </p:nvSpPr>
        <p:spPr bwMode="auto">
          <a:xfrm>
            <a:off x="6781800" y="1066800"/>
            <a:ext cx="2209800" cy="838200"/>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pPr algn="ctr"/>
            <a:r>
              <a:rPr lang="en-US" altLang="en-US" sz="2400" i="0">
                <a:latin typeface="Arial" charset="0"/>
              </a:rPr>
              <a:t>Colleges and Universities</a:t>
            </a:r>
            <a:endParaRPr lang="en-US" altLang="en-US" sz="2400">
              <a:latin typeface="Arial" charset="0"/>
            </a:endParaRPr>
          </a:p>
        </p:txBody>
      </p:sp>
      <p:sp>
        <p:nvSpPr>
          <p:cNvPr id="175155" name="Text Box 51"/>
          <p:cNvSpPr txBox="1">
            <a:spLocks noChangeArrowheads="1"/>
          </p:cNvSpPr>
          <p:nvPr/>
        </p:nvSpPr>
        <p:spPr bwMode="auto">
          <a:xfrm>
            <a:off x="2362200" y="228600"/>
            <a:ext cx="441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3600" b="1">
                <a:solidFill>
                  <a:schemeClr val="folHlink"/>
                </a:solidFill>
              </a:rPr>
              <a:t>Current Opportunities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Text Box 4"/>
          <p:cNvSpPr txBox="1">
            <a:spLocks noChangeArrowheads="1"/>
          </p:cNvSpPr>
          <p:nvPr/>
        </p:nvSpPr>
        <p:spPr bwMode="auto">
          <a:xfrm>
            <a:off x="533400" y="1600200"/>
            <a:ext cx="8153400" cy="628650"/>
          </a:xfrm>
          <a:prstGeom prst="rect">
            <a:avLst/>
          </a:prstGeom>
          <a:solidFill>
            <a:srgbClr val="99CCFF">
              <a:alpha val="95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pPr algn="ctr"/>
            <a:r>
              <a:rPr lang="en-US" altLang="en-US" sz="1600" i="0">
                <a:solidFill>
                  <a:srgbClr val="000000"/>
                </a:solidFill>
                <a:latin typeface="Times New Roman" charset="0"/>
              </a:rPr>
              <a:t>Capstone article written by a state agency or association eg. </a:t>
            </a:r>
          </a:p>
          <a:p>
            <a:pPr algn="ctr"/>
            <a:r>
              <a:rPr lang="en-US" altLang="en-US" b="1">
                <a:solidFill>
                  <a:srgbClr val="000000"/>
                </a:solidFill>
                <a:latin typeface="Times New Roman" charset="0"/>
              </a:rPr>
              <a:t>See the New State Water Plan to be Voted on in 2008! - </a:t>
            </a:r>
            <a:r>
              <a:rPr lang="en-US" altLang="en-US" sz="1400" i="0">
                <a:solidFill>
                  <a:srgbClr val="000000"/>
                </a:solidFill>
                <a:latin typeface="Times New Roman" charset="0"/>
              </a:rPr>
              <a:t>Mary Kay Woodworth, MALTA</a:t>
            </a:r>
            <a:endParaRPr lang="en-US" altLang="en-US" sz="1400"/>
          </a:p>
        </p:txBody>
      </p:sp>
      <p:pic>
        <p:nvPicPr>
          <p:cNvPr id="1771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350"/>
            <a:ext cx="6134100" cy="145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pic>
      <p:sp>
        <p:nvSpPr>
          <p:cNvPr id="177158" name="Text Box 6"/>
          <p:cNvSpPr txBox="1">
            <a:spLocks noChangeArrowheads="1"/>
          </p:cNvSpPr>
          <p:nvPr/>
        </p:nvSpPr>
        <p:spPr bwMode="auto">
          <a:xfrm>
            <a:off x="533400" y="2400300"/>
            <a:ext cx="3581400" cy="2324100"/>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pPr algn="ctr"/>
            <a:r>
              <a:rPr lang="en-US" altLang="en-US" b="1">
                <a:solidFill>
                  <a:srgbClr val="000000"/>
                </a:solidFill>
                <a:latin typeface="Times New Roman" charset="0"/>
              </a:rPr>
              <a:t>Regional Update</a:t>
            </a:r>
          </a:p>
          <a:p>
            <a:pPr algn="ctr"/>
            <a:r>
              <a:rPr lang="en-US" altLang="en-US" sz="1600" i="0">
                <a:solidFill>
                  <a:srgbClr val="000000"/>
                </a:solidFill>
                <a:latin typeface="Times New Roman" charset="0"/>
              </a:rPr>
              <a:t>(Written by a County Agent eg.)</a:t>
            </a:r>
          </a:p>
          <a:p>
            <a:pPr algn="ctr"/>
            <a:endParaRPr lang="en-US" altLang="en-US" sz="1600" i="0">
              <a:solidFill>
                <a:srgbClr val="000000"/>
              </a:solidFill>
              <a:latin typeface="Times New Roman" charset="0"/>
            </a:endParaRPr>
          </a:p>
          <a:p>
            <a:pPr algn="ctr"/>
            <a:r>
              <a:rPr lang="en-US" altLang="en-US" b="1">
                <a:solidFill>
                  <a:srgbClr val="000000"/>
                </a:solidFill>
                <a:latin typeface="Times New Roman" charset="0"/>
              </a:rPr>
              <a:t>Chinch Bugs Take Over Central Georgia</a:t>
            </a:r>
            <a:r>
              <a:rPr lang="en-US" altLang="en-US" i="0">
                <a:solidFill>
                  <a:srgbClr val="000000"/>
                </a:solidFill>
                <a:latin typeface="Times New Roman" charset="0"/>
              </a:rPr>
              <a:t> - </a:t>
            </a:r>
            <a:r>
              <a:rPr lang="en-US" altLang="en-US">
                <a:solidFill>
                  <a:srgbClr val="000000"/>
                </a:solidFill>
                <a:latin typeface="Times New Roman" charset="0"/>
              </a:rPr>
              <a:t>Sid Mullis</a:t>
            </a:r>
            <a:r>
              <a:rPr lang="en-US" altLang="en-US" i="0">
                <a:solidFill>
                  <a:srgbClr val="000000"/>
                </a:solidFill>
                <a:latin typeface="Times New Roman" charset="0"/>
              </a:rPr>
              <a:t> </a:t>
            </a:r>
          </a:p>
          <a:p>
            <a:pPr algn="ctr"/>
            <a:r>
              <a:rPr lang="en-US" altLang="en-US" sz="1200" i="0">
                <a:solidFill>
                  <a:srgbClr val="000000"/>
                </a:solidFill>
                <a:latin typeface="Times New Roman" charset="0"/>
              </a:rPr>
              <a:t>or</a:t>
            </a:r>
          </a:p>
          <a:p>
            <a:pPr algn="ctr"/>
            <a:r>
              <a:rPr lang="en-US" altLang="en-US" b="1">
                <a:solidFill>
                  <a:srgbClr val="000000"/>
                </a:solidFill>
                <a:latin typeface="Times New Roman" charset="0"/>
              </a:rPr>
              <a:t>New North Georgia Landscape Association Begins -</a:t>
            </a:r>
            <a:r>
              <a:rPr lang="en-US" altLang="en-US" i="0">
                <a:solidFill>
                  <a:srgbClr val="000000"/>
                </a:solidFill>
                <a:latin typeface="Times New Roman" charset="0"/>
              </a:rPr>
              <a:t> Billy Skaggs</a:t>
            </a:r>
            <a:endParaRPr lang="en-US" altLang="en-US"/>
          </a:p>
        </p:txBody>
      </p:sp>
      <p:sp>
        <p:nvSpPr>
          <p:cNvPr id="177159" name="Text Box 7"/>
          <p:cNvSpPr txBox="1">
            <a:spLocks noChangeArrowheads="1"/>
          </p:cNvSpPr>
          <p:nvPr/>
        </p:nvSpPr>
        <p:spPr bwMode="auto">
          <a:xfrm>
            <a:off x="4419600" y="2400300"/>
            <a:ext cx="4343400" cy="1714500"/>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pPr algn="ctr"/>
            <a:r>
              <a:rPr lang="en-US" altLang="en-US" b="1">
                <a:solidFill>
                  <a:srgbClr val="000000"/>
                </a:solidFill>
                <a:latin typeface="Times New Roman" charset="0"/>
              </a:rPr>
              <a:t>Industry Update</a:t>
            </a:r>
          </a:p>
          <a:p>
            <a:pPr algn="ctr"/>
            <a:r>
              <a:rPr lang="en-US" altLang="en-US" sz="1600" i="0">
                <a:solidFill>
                  <a:srgbClr val="000000"/>
                </a:solidFill>
                <a:latin typeface="Times New Roman" charset="0"/>
              </a:rPr>
              <a:t>(Industry specific &amp; written by specialists </a:t>
            </a:r>
          </a:p>
          <a:p>
            <a:pPr algn="ctr"/>
            <a:r>
              <a:rPr lang="en-US" altLang="en-US" sz="1600" i="0">
                <a:solidFill>
                  <a:srgbClr val="000000"/>
                </a:solidFill>
                <a:latin typeface="Times New Roman" charset="0"/>
              </a:rPr>
              <a:t>or researchers eg.)</a:t>
            </a:r>
          </a:p>
          <a:p>
            <a:pPr algn="ctr"/>
            <a:endParaRPr lang="en-US" altLang="en-US" sz="1600" i="0">
              <a:solidFill>
                <a:srgbClr val="000000"/>
              </a:solidFill>
              <a:latin typeface="Times New Roman" charset="0"/>
            </a:endParaRPr>
          </a:p>
          <a:p>
            <a:pPr algn="ctr"/>
            <a:r>
              <a:rPr lang="en-US" altLang="en-US" b="1">
                <a:solidFill>
                  <a:srgbClr val="000000"/>
                </a:solidFill>
                <a:latin typeface="Times New Roman" charset="0"/>
              </a:rPr>
              <a:t>New E&amp;SC Rules Affect Landscape </a:t>
            </a:r>
          </a:p>
          <a:p>
            <a:pPr algn="ctr"/>
            <a:r>
              <a:rPr lang="en-US" altLang="en-US" b="1">
                <a:solidFill>
                  <a:srgbClr val="000000"/>
                </a:solidFill>
                <a:latin typeface="Times New Roman" charset="0"/>
              </a:rPr>
              <a:t>Industry </a:t>
            </a:r>
            <a:r>
              <a:rPr lang="en-US" altLang="en-US" i="0">
                <a:solidFill>
                  <a:srgbClr val="000000"/>
                </a:solidFill>
                <a:latin typeface="Times New Roman" charset="0"/>
              </a:rPr>
              <a:t>- Dr. Rose Mary Seymour</a:t>
            </a:r>
          </a:p>
          <a:p>
            <a:endParaRPr lang="en-US" altLang="en-US"/>
          </a:p>
        </p:txBody>
      </p:sp>
      <p:sp>
        <p:nvSpPr>
          <p:cNvPr id="177160" name="Text Box 8"/>
          <p:cNvSpPr txBox="1">
            <a:spLocks noChangeArrowheads="1"/>
          </p:cNvSpPr>
          <p:nvPr/>
        </p:nvSpPr>
        <p:spPr bwMode="auto">
          <a:xfrm>
            <a:off x="4419600" y="4191000"/>
            <a:ext cx="4343400" cy="914400"/>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pPr algn="ctr"/>
            <a:r>
              <a:rPr lang="en-US" altLang="en-US" b="1">
                <a:solidFill>
                  <a:srgbClr val="000000"/>
                </a:solidFill>
                <a:latin typeface="Times New Roman" charset="0"/>
              </a:rPr>
              <a:t>Research Update!</a:t>
            </a:r>
          </a:p>
          <a:p>
            <a:pPr algn="ctr"/>
            <a:endParaRPr lang="en-US" altLang="en-US" sz="1200" i="0">
              <a:solidFill>
                <a:srgbClr val="000000"/>
              </a:solidFill>
              <a:latin typeface="Times New Roman" charset="0"/>
            </a:endParaRPr>
          </a:p>
          <a:p>
            <a:pPr algn="ctr"/>
            <a:r>
              <a:rPr lang="en-US" altLang="en-US" b="1">
                <a:solidFill>
                  <a:srgbClr val="000000"/>
                </a:solidFill>
                <a:latin typeface="Times New Roman" charset="0"/>
              </a:rPr>
              <a:t>Finding Pest Resistant Shrubs -</a:t>
            </a:r>
            <a:r>
              <a:rPr lang="en-US" altLang="en-US">
                <a:solidFill>
                  <a:srgbClr val="000000"/>
                </a:solidFill>
                <a:latin typeface="Times New Roman" charset="0"/>
              </a:rPr>
              <a:t> Kris Braman</a:t>
            </a:r>
            <a:endParaRPr lang="en-US" altLang="en-US"/>
          </a:p>
        </p:txBody>
      </p:sp>
      <p:sp>
        <p:nvSpPr>
          <p:cNvPr id="177161" name="Text Box 9"/>
          <p:cNvSpPr txBox="1">
            <a:spLocks noChangeArrowheads="1"/>
          </p:cNvSpPr>
          <p:nvPr/>
        </p:nvSpPr>
        <p:spPr bwMode="auto">
          <a:xfrm>
            <a:off x="533400" y="5791200"/>
            <a:ext cx="8229600" cy="876300"/>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r>
              <a:rPr lang="en-US" altLang="en-US" sz="1600" i="0">
                <a:solidFill>
                  <a:srgbClr val="000000"/>
                </a:solidFill>
                <a:latin typeface="Times New Roman" charset="0"/>
              </a:rPr>
              <a:t>Readers subscribe based upon their specific area of Georgia (north, south, coastal) and their industry (landscape, green house, nursery, golf course, garden center). The newsletter would be tailored to their area and industry. </a:t>
            </a:r>
            <a:endParaRPr lang="en-US" altLang="en-US" sz="1600"/>
          </a:p>
        </p:txBody>
      </p:sp>
      <p:sp>
        <p:nvSpPr>
          <p:cNvPr id="177162" name="Text Box 10"/>
          <p:cNvSpPr txBox="1">
            <a:spLocks noChangeArrowheads="1"/>
          </p:cNvSpPr>
          <p:nvPr/>
        </p:nvSpPr>
        <p:spPr bwMode="auto">
          <a:xfrm>
            <a:off x="4419600" y="5257800"/>
            <a:ext cx="4343400" cy="381000"/>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pPr algn="ctr"/>
            <a:r>
              <a:rPr lang="en-US" altLang="en-US" b="1">
                <a:solidFill>
                  <a:srgbClr val="000000"/>
                </a:solidFill>
                <a:latin typeface="Times New Roman" charset="0"/>
              </a:rPr>
              <a:t>Current Topics Podcast</a:t>
            </a:r>
          </a:p>
        </p:txBody>
      </p:sp>
      <p:sp>
        <p:nvSpPr>
          <p:cNvPr id="177163" name="Text Box 11"/>
          <p:cNvSpPr txBox="1">
            <a:spLocks noChangeArrowheads="1"/>
          </p:cNvSpPr>
          <p:nvPr/>
        </p:nvSpPr>
        <p:spPr bwMode="auto">
          <a:xfrm>
            <a:off x="533400" y="4876800"/>
            <a:ext cx="3581400" cy="685800"/>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CCCCCC">
                      <a:alpha val="74998"/>
                    </a:srgbClr>
                  </a:outerShdw>
                </a:effectLst>
              </a14:hiddenEffects>
            </a:ext>
          </a:extLst>
        </p:spPr>
        <p:txBody>
          <a:bodyPr lIns="36576" tIns="36576" rIns="36576" bIns="36576"/>
          <a:lstStyle/>
          <a:p>
            <a:pPr algn="ctr"/>
            <a:r>
              <a:rPr lang="en-US" altLang="en-US" b="1">
                <a:solidFill>
                  <a:srgbClr val="000000"/>
                </a:solidFill>
                <a:latin typeface="Times New Roman" charset="0"/>
              </a:rPr>
              <a:t>Other Contributions </a:t>
            </a:r>
          </a:p>
          <a:p>
            <a:pPr algn="ctr"/>
            <a:r>
              <a:rPr lang="en-US" altLang="en-US" sz="1600" i="0">
                <a:solidFill>
                  <a:srgbClr val="000000"/>
                </a:solidFill>
                <a:latin typeface="Times New Roman" charset="0"/>
              </a:rPr>
              <a:t>From other &amp; new partners</a:t>
            </a:r>
            <a:endParaRPr lang="en-US" altLang="en-US" sz="16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0" y="228600"/>
            <a:ext cx="9144000" cy="1139825"/>
          </a:xfrm>
        </p:spPr>
        <p:txBody>
          <a:bodyPr/>
          <a:lstStyle/>
          <a:p>
            <a:r>
              <a:rPr lang="en-US" altLang="en-US" sz="3200" i="1">
                <a:solidFill>
                  <a:schemeClr val="folHlink"/>
                </a:solidFill>
              </a:rPr>
              <a:t>Get UGA supported gardening information delivered to your computer!</a:t>
            </a:r>
            <a:r>
              <a:rPr lang="en-US" altLang="en-US"/>
              <a:t> </a:t>
            </a:r>
          </a:p>
        </p:txBody>
      </p:sp>
      <p:sp>
        <p:nvSpPr>
          <p:cNvPr id="179203" name="Rectangle 3"/>
          <p:cNvSpPr>
            <a:spLocks noGrp="1" noChangeArrowheads="1"/>
          </p:cNvSpPr>
          <p:nvPr>
            <p:ph type="body" idx="1"/>
          </p:nvPr>
        </p:nvSpPr>
        <p:spPr>
          <a:xfrm>
            <a:off x="228600" y="1524000"/>
            <a:ext cx="8915400" cy="609600"/>
          </a:xfrm>
        </p:spPr>
        <p:txBody>
          <a:bodyPr/>
          <a:lstStyle/>
          <a:p>
            <a:pPr algn="ctr">
              <a:buFont typeface="Wingdings" charset="2"/>
              <a:buNone/>
            </a:pPr>
            <a:r>
              <a:rPr lang="en-US" altLang="en-US" sz="2000">
                <a:solidFill>
                  <a:schemeClr val="tx2"/>
                </a:solidFill>
              </a:rPr>
              <a:t>Click on the newsletter closest to your area!</a:t>
            </a:r>
          </a:p>
          <a:p>
            <a:pPr>
              <a:buFont typeface="Wingdings" charset="2"/>
              <a:buNone/>
            </a:pPr>
            <a:endParaRPr lang="en-US" altLang="en-US" sz="2000">
              <a:solidFill>
                <a:schemeClr val="tx2"/>
              </a:solidFill>
            </a:endParaRPr>
          </a:p>
        </p:txBody>
      </p:sp>
      <p:sp>
        <p:nvSpPr>
          <p:cNvPr id="179204" name="Text Box 4"/>
          <p:cNvSpPr txBox="1">
            <a:spLocks noChangeArrowheads="1"/>
          </p:cNvSpPr>
          <p:nvPr/>
        </p:nvSpPr>
        <p:spPr bwMode="auto">
          <a:xfrm>
            <a:off x="304800" y="2057400"/>
            <a:ext cx="8686800" cy="518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i="0">
                <a:solidFill>
                  <a:schemeClr val="folHlink"/>
                </a:solidFill>
              </a:rPr>
              <a:t>North Georgia</a:t>
            </a:r>
            <a:r>
              <a:rPr lang="en-US" altLang="en-US" i="0"/>
              <a:t> - </a:t>
            </a:r>
            <a:r>
              <a:rPr lang="en-US" altLang="en-US" b="1"/>
              <a:t>In The Roman Garden</a:t>
            </a:r>
            <a:r>
              <a:rPr lang="en-US" altLang="en-US" i="0"/>
              <a:t> from Floyd County Extension</a:t>
            </a:r>
          </a:p>
          <a:p>
            <a:pPr>
              <a:spcBef>
                <a:spcPct val="50000"/>
              </a:spcBef>
            </a:pPr>
            <a:r>
              <a:rPr lang="en-US" altLang="en-US" b="1"/>
              <a:t>Gardening with the Masters</a:t>
            </a:r>
            <a:r>
              <a:rPr lang="en-US" altLang="en-US"/>
              <a:t> </a:t>
            </a:r>
            <a:r>
              <a:rPr lang="en-US" altLang="en-US" i="0"/>
              <a:t>from Cherokee County Master Gardeners</a:t>
            </a:r>
          </a:p>
          <a:p>
            <a:pPr>
              <a:spcBef>
                <a:spcPct val="50000"/>
              </a:spcBef>
            </a:pPr>
            <a:r>
              <a:rPr lang="en-US" altLang="en-US" b="1"/>
              <a:t>The Paulding Vine</a:t>
            </a:r>
            <a:r>
              <a:rPr lang="en-US" altLang="en-US" i="0"/>
              <a:t> published by Paulding County Master Gardeners</a:t>
            </a:r>
          </a:p>
          <a:p>
            <a:pPr>
              <a:spcBef>
                <a:spcPct val="50000"/>
              </a:spcBef>
            </a:pPr>
            <a:r>
              <a:rPr lang="en-US" altLang="en-US" b="1"/>
              <a:t>The New Leaf</a:t>
            </a:r>
            <a:r>
              <a:rPr lang="en-US" altLang="en-US" i="0"/>
              <a:t> published by the Coweta County Master Gardeners</a:t>
            </a:r>
          </a:p>
          <a:p>
            <a:pPr>
              <a:spcBef>
                <a:spcPct val="50000"/>
              </a:spcBef>
            </a:pPr>
            <a:r>
              <a:rPr lang="en-US" altLang="en-US" b="1"/>
              <a:t>Dibble </a:t>
            </a:r>
            <a:r>
              <a:rPr lang="en-US" altLang="en-US"/>
              <a:t>produced by Cobb County Master Gardeners</a:t>
            </a:r>
            <a:endParaRPr lang="en-US" altLang="en-US" i="0"/>
          </a:p>
          <a:p>
            <a:pPr>
              <a:spcBef>
                <a:spcPct val="50000"/>
              </a:spcBef>
            </a:pPr>
            <a:r>
              <a:rPr lang="en-US" altLang="en-US" b="1" i="0">
                <a:solidFill>
                  <a:schemeClr val="folHlink"/>
                </a:solidFill>
              </a:rPr>
              <a:t>Central Georgia</a:t>
            </a:r>
            <a:r>
              <a:rPr lang="en-US" altLang="en-US" i="0"/>
              <a:t> – </a:t>
            </a:r>
            <a:r>
              <a:rPr lang="en-US" altLang="en-US" b="1"/>
              <a:t>The Garden Bench</a:t>
            </a:r>
            <a:r>
              <a:rPr lang="en-US" altLang="en-US" i="0"/>
              <a:t>, published bimonthly in English &amp; Spanish from the Houston County Master Gardeners</a:t>
            </a:r>
          </a:p>
          <a:p>
            <a:pPr>
              <a:spcBef>
                <a:spcPct val="50000"/>
              </a:spcBef>
            </a:pPr>
            <a:r>
              <a:rPr lang="en-US" altLang="en-US" b="1" i="0">
                <a:solidFill>
                  <a:schemeClr val="folHlink"/>
                </a:solidFill>
              </a:rPr>
              <a:t>South Georgia</a:t>
            </a:r>
            <a:r>
              <a:rPr lang="en-US" altLang="en-US" i="0"/>
              <a:t> - </a:t>
            </a:r>
            <a:r>
              <a:rPr lang="en-US" altLang="en-US" b="1"/>
              <a:t>Horticulture Depot</a:t>
            </a:r>
            <a:r>
              <a:rPr lang="en-US" altLang="en-US"/>
              <a:t> produced monthly by Dougherty County Extension</a:t>
            </a:r>
            <a:endParaRPr lang="en-US" altLang="en-US" i="0"/>
          </a:p>
          <a:p>
            <a:pPr>
              <a:spcBef>
                <a:spcPct val="50000"/>
              </a:spcBef>
            </a:pPr>
            <a:r>
              <a:rPr lang="en-US" altLang="en-US" b="1" i="0">
                <a:solidFill>
                  <a:schemeClr val="folHlink"/>
                </a:solidFill>
              </a:rPr>
              <a:t>Coastal Georgia</a:t>
            </a:r>
            <a:r>
              <a:rPr lang="en-US" altLang="en-US" i="0"/>
              <a:t> - </a:t>
            </a:r>
            <a:r>
              <a:rPr lang="en-US" altLang="en-US" b="1"/>
              <a:t>Coastal Homeowner Landscape &amp; Turf Update</a:t>
            </a:r>
            <a:r>
              <a:rPr lang="en-US" altLang="en-US" i="0"/>
              <a:t> edited by David Linville, Chatham County Extension Agent</a:t>
            </a:r>
          </a:p>
          <a:p>
            <a:pPr>
              <a:spcBef>
                <a:spcPct val="50000"/>
              </a:spcBef>
            </a:pPr>
            <a:r>
              <a:rPr lang="en-US" altLang="en-US" b="1" i="0">
                <a:solidFill>
                  <a:schemeClr val="folHlink"/>
                </a:solidFill>
              </a:rPr>
              <a:t>All Georgia Gardeners </a:t>
            </a:r>
            <a:r>
              <a:rPr lang="en-US" altLang="en-US" b="1" i="0"/>
              <a:t>-</a:t>
            </a:r>
            <a:r>
              <a:rPr lang="en-US" altLang="en-US" i="0"/>
              <a:t> subscribe to Walter Reeve’s gardening newsletter </a:t>
            </a:r>
            <a:r>
              <a:rPr lang="en-US" altLang="en-US" b="1"/>
              <a:t>The Georgia Gardener</a:t>
            </a:r>
          </a:p>
          <a:p>
            <a:pPr>
              <a:spcBef>
                <a:spcPct val="50000"/>
              </a:spcBef>
            </a:pPr>
            <a:endParaRPr lang="en-US" altLang="en-US"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ltLang="en-US" b="1" i="1">
                <a:solidFill>
                  <a:schemeClr val="folHlink"/>
                </a:solidFill>
              </a:rPr>
              <a:t>Feeding the Commercial Landscape Industry</a:t>
            </a:r>
          </a:p>
        </p:txBody>
      </p:sp>
      <p:sp>
        <p:nvSpPr>
          <p:cNvPr id="193539" name="Rectangle 3"/>
          <p:cNvSpPr>
            <a:spLocks noGrp="1" noChangeArrowheads="1"/>
          </p:cNvSpPr>
          <p:nvPr>
            <p:ph type="body" idx="1"/>
          </p:nvPr>
        </p:nvSpPr>
        <p:spPr/>
        <p:txBody>
          <a:bodyPr/>
          <a:lstStyle/>
          <a:p>
            <a:r>
              <a:rPr lang="en-US" altLang="en-US" sz="2800" b="1" i="1"/>
              <a:t>The Landscape Line</a:t>
            </a:r>
            <a:r>
              <a:rPr lang="en-US" altLang="en-US" sz="2800"/>
              <a:t>, quarterly online newsletter, statewide</a:t>
            </a:r>
          </a:p>
          <a:p>
            <a:r>
              <a:rPr lang="en-US" altLang="en-US" sz="2800" b="1" i="1"/>
              <a:t>Commercial Horticulture Update</a:t>
            </a:r>
            <a:r>
              <a:rPr lang="en-US" altLang="en-US" sz="2800"/>
              <a:t> – Jeff Webb, Coastal Gardens, Savannah</a:t>
            </a:r>
          </a:p>
          <a:p>
            <a:r>
              <a:rPr lang="en-US" altLang="en-US" sz="2800" b="1" i="1"/>
              <a:t>Muscogee Green Industry</a:t>
            </a:r>
            <a:r>
              <a:rPr lang="en-US" altLang="en-US" sz="2800"/>
              <a:t> – Jennifer Davidson, Columbus</a:t>
            </a:r>
          </a:p>
          <a:p>
            <a:r>
              <a:rPr lang="en-US" altLang="en-US" sz="2800" b="1" i="1"/>
              <a:t>West Georgia Green Industry News</a:t>
            </a:r>
            <a:r>
              <a:rPr lang="en-US" altLang="en-US" sz="2800"/>
              <a:t> – Paulding County Extension</a:t>
            </a:r>
          </a:p>
          <a:p>
            <a:r>
              <a:rPr lang="en-US" altLang="en-US" sz="2800" b="1" i="1"/>
              <a:t>The Landscape Alert</a:t>
            </a:r>
            <a:r>
              <a:rPr lang="en-US" altLang="en-US" sz="2800"/>
              <a:t>, central Georgia as needed email updates</a:t>
            </a:r>
          </a:p>
          <a:p>
            <a:endParaRPr lang="en-US" altLang="en-US" sz="2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228600" y="277813"/>
            <a:ext cx="8763000" cy="1139825"/>
          </a:xfrm>
        </p:spPr>
        <p:txBody>
          <a:bodyPr/>
          <a:lstStyle/>
          <a:p>
            <a:r>
              <a:rPr lang="en-US" altLang="en-US" sz="3200" b="1">
                <a:solidFill>
                  <a:schemeClr val="folHlink"/>
                </a:solidFill>
              </a:rPr>
              <a:t>Other UGA Extension Newsletters </a:t>
            </a:r>
            <a:br>
              <a:rPr lang="en-US" altLang="en-US" sz="3200" b="1">
                <a:solidFill>
                  <a:schemeClr val="folHlink"/>
                </a:solidFill>
              </a:rPr>
            </a:br>
            <a:r>
              <a:rPr lang="en-US" altLang="en-US" sz="3200" b="1">
                <a:solidFill>
                  <a:schemeClr val="folHlink"/>
                </a:solidFill>
              </a:rPr>
              <a:t>Georgians need to know about!</a:t>
            </a:r>
          </a:p>
        </p:txBody>
      </p:sp>
      <p:sp>
        <p:nvSpPr>
          <p:cNvPr id="187395" name="Rectangle 3"/>
          <p:cNvSpPr>
            <a:spLocks noGrp="1" noChangeArrowheads="1"/>
          </p:cNvSpPr>
          <p:nvPr>
            <p:ph type="body" idx="1"/>
          </p:nvPr>
        </p:nvSpPr>
        <p:spPr>
          <a:xfrm>
            <a:off x="533400" y="1793875"/>
            <a:ext cx="8077200" cy="4530725"/>
          </a:xfrm>
        </p:spPr>
        <p:txBody>
          <a:bodyPr/>
          <a:lstStyle/>
          <a:p>
            <a:r>
              <a:rPr lang="en-US" altLang="en-US" sz="2800"/>
              <a:t>Forage Notes – Dennis Hancock</a:t>
            </a:r>
          </a:p>
          <a:p>
            <a:r>
              <a:rPr lang="en-US" altLang="en-US" sz="2800"/>
              <a:t>Pecan Newsletter – Dr. Lenny Wells</a:t>
            </a:r>
          </a:p>
          <a:p>
            <a:r>
              <a:rPr lang="en-US" altLang="en-US" sz="2800"/>
              <a:t>Homeowner IPM News – Holly Thornton</a:t>
            </a:r>
          </a:p>
          <a:p>
            <a:r>
              <a:rPr lang="en-US" altLang="en-US" sz="2800"/>
              <a:t>Georgia Pest Management Newsletter </a:t>
            </a:r>
          </a:p>
          <a:p>
            <a:endParaRPr lang="en-US" altLang="en-US" sz="2800"/>
          </a:p>
          <a:p>
            <a:r>
              <a:rPr lang="en-US" altLang="en-US" sz="2800"/>
              <a:t>Bodie Pennisi, Bob Westerfield, Gary Wade, Steven Patrick</a:t>
            </a:r>
          </a:p>
          <a:p>
            <a:endParaRPr lang="en-US" altLang="en-US" sz="2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0"/>
            <a:ext cx="8229600" cy="1139825"/>
          </a:xfrm>
        </p:spPr>
        <p:txBody>
          <a:bodyPr/>
          <a:lstStyle/>
          <a:p>
            <a:r>
              <a:rPr lang="en-US" altLang="en-US">
                <a:solidFill>
                  <a:schemeClr val="folHlink"/>
                </a:solidFill>
              </a:rPr>
              <a:t>Other Urban Ag Info Sources</a:t>
            </a:r>
          </a:p>
        </p:txBody>
      </p:sp>
      <p:pic>
        <p:nvPicPr>
          <p:cNvPr id="197636" name="Picture 4"/>
          <p:cNvPicPr>
            <a:picLocks noChangeAspect="1" noChangeArrowheads="1"/>
          </p:cNvPicPr>
          <p:nvPr/>
        </p:nvPicPr>
        <p:blipFill>
          <a:blip r:embed="rId3">
            <a:extLst>
              <a:ext uri="{28A0092B-C50C-407E-A947-70E740481C1C}">
                <a14:useLocalDpi xmlns:a14="http://schemas.microsoft.com/office/drawing/2010/main" val="0"/>
              </a:ext>
            </a:extLst>
          </a:blip>
          <a:srcRect l="12189" t="18753" r="13127" b="7501"/>
          <a:stretch>
            <a:fillRect/>
          </a:stretch>
        </p:blipFill>
        <p:spPr bwMode="auto">
          <a:xfrm>
            <a:off x="3200400" y="990600"/>
            <a:ext cx="5943600" cy="440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97638" name="Picture 6"/>
          <p:cNvPicPr>
            <a:picLocks noChangeAspect="1" noChangeArrowheads="1"/>
          </p:cNvPicPr>
          <p:nvPr/>
        </p:nvPicPr>
        <p:blipFill>
          <a:blip r:embed="rId4">
            <a:extLst>
              <a:ext uri="{28A0092B-C50C-407E-A947-70E740481C1C}">
                <a14:useLocalDpi xmlns:a14="http://schemas.microsoft.com/office/drawing/2010/main" val="0"/>
              </a:ext>
            </a:extLst>
          </a:blip>
          <a:srcRect l="14064" t="18753" r="15939" b="7501"/>
          <a:stretch>
            <a:fillRect/>
          </a:stretch>
        </p:blipFill>
        <p:spPr bwMode="auto">
          <a:xfrm>
            <a:off x="-273050" y="2438400"/>
            <a:ext cx="6826250" cy="539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457200" y="0"/>
            <a:ext cx="8229600" cy="1139825"/>
          </a:xfrm>
        </p:spPr>
        <p:txBody>
          <a:bodyPr/>
          <a:lstStyle/>
          <a:p>
            <a:r>
              <a:rPr lang="en-US" altLang="en-US" sz="3600">
                <a:solidFill>
                  <a:schemeClr val="folHlink"/>
                </a:solidFill>
              </a:rPr>
              <a:t>What do we have to offer ?</a:t>
            </a:r>
          </a:p>
        </p:txBody>
      </p:sp>
      <p:pic>
        <p:nvPicPr>
          <p:cNvPr id="199685" name="Picture 5"/>
          <p:cNvPicPr>
            <a:picLocks noChangeAspect="1" noChangeArrowheads="1"/>
          </p:cNvPicPr>
          <p:nvPr/>
        </p:nvPicPr>
        <p:blipFill>
          <a:blip r:embed="rId3">
            <a:extLst>
              <a:ext uri="{28A0092B-C50C-407E-A947-70E740481C1C}">
                <a14:useLocalDpi xmlns:a14="http://schemas.microsoft.com/office/drawing/2010/main" val="0"/>
              </a:ext>
            </a:extLst>
          </a:blip>
          <a:srcRect l="5626" t="17502" r="3751" b="7501"/>
          <a:stretch>
            <a:fillRect/>
          </a:stretch>
        </p:blipFill>
        <p:spPr bwMode="auto">
          <a:xfrm>
            <a:off x="150813" y="1449388"/>
            <a:ext cx="8840787" cy="548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endParaRPr lang="en-US" altLang="en-US"/>
          </a:p>
        </p:txBody>
      </p:sp>
      <p:pic>
        <p:nvPicPr>
          <p:cNvPr id="205827"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l="4688" t="17502" r="3751" b="7501"/>
          <a:stretch>
            <a:fillRect/>
          </a:stretch>
        </p:blipFill>
        <p:spPr>
          <a:xfrm>
            <a:off x="1371600" y="228600"/>
            <a:ext cx="7535863" cy="3397250"/>
          </a:xfrm>
          <a:noFill/>
          <a:ln/>
        </p:spPr>
      </p:pic>
      <p:pic>
        <p:nvPicPr>
          <p:cNvPr id="2058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630488"/>
            <a:ext cx="6553200" cy="422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1143000" y="1066800"/>
            <a:ext cx="2071688" cy="685800"/>
          </a:xfrm>
          <a:prstGeom prst="flowChartAlternateProces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lang="en-US" altLang="en-US" sz="1400" b="1" i="0">
                <a:solidFill>
                  <a:srgbClr val="111111"/>
                </a:solidFill>
                <a:latin typeface="Arial" charset="0"/>
              </a:rPr>
              <a:t>Landscape</a:t>
            </a:r>
          </a:p>
          <a:p>
            <a:pPr algn="ctr" eaLnBrk="1" hangingPunct="1"/>
            <a:r>
              <a:rPr lang="en-US" altLang="en-US" sz="900" i="0">
                <a:solidFill>
                  <a:srgbClr val="111111"/>
                </a:solidFill>
                <a:latin typeface="Arial" charset="0"/>
              </a:rPr>
              <a:t>(Installation &amp; Maintenance)</a:t>
            </a:r>
          </a:p>
          <a:p>
            <a:pPr algn="ctr" eaLnBrk="1" hangingPunct="1"/>
            <a:r>
              <a:rPr lang="en-US" altLang="en-US" sz="1400" b="1" i="0">
                <a:solidFill>
                  <a:srgbClr val="111111"/>
                </a:solidFill>
                <a:latin typeface="Arial" charset="0"/>
              </a:rPr>
              <a:t>$3,644,000,000</a:t>
            </a:r>
          </a:p>
        </p:txBody>
      </p:sp>
      <p:sp>
        <p:nvSpPr>
          <p:cNvPr id="3075" name="AutoShape 3"/>
          <p:cNvSpPr>
            <a:spLocks noChangeArrowheads="1"/>
          </p:cNvSpPr>
          <p:nvPr/>
        </p:nvSpPr>
        <p:spPr bwMode="auto">
          <a:xfrm>
            <a:off x="2133600" y="3200400"/>
            <a:ext cx="2073275" cy="762000"/>
          </a:xfrm>
          <a:prstGeom prst="flowChartAlternateProces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lang="en-US" altLang="en-US" sz="1400" b="1" i="0">
                <a:solidFill>
                  <a:srgbClr val="111111"/>
                </a:solidFill>
                <a:latin typeface="Arial" charset="0"/>
              </a:rPr>
              <a:t>Re-Wholesalers</a:t>
            </a:r>
          </a:p>
          <a:p>
            <a:pPr algn="ctr" eaLnBrk="1" hangingPunct="1"/>
            <a:r>
              <a:rPr lang="en-US" altLang="en-US" sz="1400" b="1" i="0">
                <a:solidFill>
                  <a:srgbClr val="111111"/>
                </a:solidFill>
                <a:latin typeface="Arial" charset="0"/>
              </a:rPr>
              <a:t>$105,000,000</a:t>
            </a:r>
          </a:p>
        </p:txBody>
      </p:sp>
      <p:sp>
        <p:nvSpPr>
          <p:cNvPr id="3076" name="Text Box 4"/>
          <p:cNvSpPr txBox="1">
            <a:spLocks noChangeArrowheads="1"/>
          </p:cNvSpPr>
          <p:nvPr/>
        </p:nvSpPr>
        <p:spPr bwMode="auto">
          <a:xfrm>
            <a:off x="533400" y="4584700"/>
            <a:ext cx="772160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50000"/>
                    </a:schemeClr>
                  </a:outerShdw>
                </a:effectLst>
              </a14:hiddenEffects>
            </a:ext>
          </a:extLst>
        </p:spPr>
        <p:txBody>
          <a:bodyPr>
            <a:spAutoFit/>
          </a:bodyPr>
          <a:lstStyle/>
          <a:p>
            <a:pPr algn="ctr" eaLnBrk="1" hangingPunct="1"/>
            <a:r>
              <a:rPr lang="en-US" altLang="en-US" sz="4000" b="1" i="0">
                <a:solidFill>
                  <a:srgbClr val="FF9900"/>
                </a:solidFill>
                <a:latin typeface="Arial Rounded MT Bold" charset="0"/>
              </a:rPr>
              <a:t>$8.12 Billion</a:t>
            </a:r>
          </a:p>
          <a:p>
            <a:pPr algn="ctr" eaLnBrk="1" hangingPunct="1"/>
            <a:r>
              <a:rPr lang="en-US" altLang="en-US" sz="3600" i="0">
                <a:solidFill>
                  <a:srgbClr val="FF9900"/>
                </a:solidFill>
                <a:latin typeface="Arial Rounded MT Bold" charset="0"/>
              </a:rPr>
              <a:t>7,000</a:t>
            </a:r>
            <a:r>
              <a:rPr lang="en-US" altLang="en-US" sz="3600" i="0">
                <a:solidFill>
                  <a:srgbClr val="FF9900"/>
                </a:solidFill>
                <a:latin typeface="Arial" charset="0"/>
              </a:rPr>
              <a:t> Firms</a:t>
            </a:r>
          </a:p>
          <a:p>
            <a:pPr algn="ctr" eaLnBrk="1" hangingPunct="1"/>
            <a:r>
              <a:rPr lang="en-US" altLang="en-US" sz="3600" i="0">
                <a:solidFill>
                  <a:srgbClr val="FF9900"/>
                </a:solidFill>
                <a:latin typeface="Arial Rounded MT Bold" charset="0"/>
              </a:rPr>
              <a:t>80,000</a:t>
            </a:r>
            <a:r>
              <a:rPr lang="en-US" altLang="en-US" sz="3600" i="0">
                <a:solidFill>
                  <a:srgbClr val="FF9900"/>
                </a:solidFill>
                <a:latin typeface="Arial" charset="0"/>
              </a:rPr>
              <a:t> Employees</a:t>
            </a:r>
          </a:p>
          <a:p>
            <a:pPr algn="ctr" eaLnBrk="1" hangingPunct="1"/>
            <a:endParaRPr lang="en-US" altLang="en-US" sz="3600" i="0">
              <a:solidFill>
                <a:srgbClr val="FF9900"/>
              </a:solidFill>
              <a:latin typeface="Arial" charset="0"/>
            </a:endParaRPr>
          </a:p>
        </p:txBody>
      </p:sp>
      <p:sp>
        <p:nvSpPr>
          <p:cNvPr id="3077" name="AutoShape 5"/>
          <p:cNvSpPr>
            <a:spLocks noChangeArrowheads="1"/>
          </p:cNvSpPr>
          <p:nvPr/>
        </p:nvSpPr>
        <p:spPr bwMode="auto">
          <a:xfrm>
            <a:off x="4800600" y="3254375"/>
            <a:ext cx="1995488" cy="708025"/>
          </a:xfrm>
          <a:prstGeom prst="flowChartAlternateProces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lang="en-US" altLang="en-US" sz="1400" b="1" i="0">
                <a:solidFill>
                  <a:srgbClr val="111111"/>
                </a:solidFill>
                <a:latin typeface="Arial" charset="0"/>
              </a:rPr>
              <a:t>Turfgrass Farm Gate</a:t>
            </a:r>
          </a:p>
          <a:p>
            <a:pPr algn="ctr" eaLnBrk="1" hangingPunct="1"/>
            <a:r>
              <a:rPr lang="en-US" altLang="en-US" sz="1400" b="1" i="0">
                <a:solidFill>
                  <a:srgbClr val="111111"/>
                </a:solidFill>
                <a:latin typeface="Arial" charset="0"/>
              </a:rPr>
              <a:t>$141,000,000</a:t>
            </a:r>
          </a:p>
        </p:txBody>
      </p:sp>
      <p:sp>
        <p:nvSpPr>
          <p:cNvPr id="3078" name="AutoShape 6"/>
          <p:cNvSpPr>
            <a:spLocks noChangeArrowheads="1"/>
          </p:cNvSpPr>
          <p:nvPr/>
        </p:nvSpPr>
        <p:spPr bwMode="auto">
          <a:xfrm>
            <a:off x="5638800" y="1044575"/>
            <a:ext cx="2438400" cy="784225"/>
          </a:xfrm>
          <a:prstGeom prst="flowChartAlternateProces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lang="en-US" altLang="en-US" sz="1400" b="1" i="0">
                <a:solidFill>
                  <a:srgbClr val="111111"/>
                </a:solidFill>
                <a:latin typeface="Arial" charset="0"/>
              </a:rPr>
              <a:t>Retail Garden </a:t>
            </a:r>
          </a:p>
          <a:p>
            <a:pPr algn="ctr" eaLnBrk="1" hangingPunct="1"/>
            <a:r>
              <a:rPr lang="en-US" altLang="en-US" sz="1400" b="1" i="0">
                <a:solidFill>
                  <a:srgbClr val="111111"/>
                </a:solidFill>
                <a:latin typeface="Arial" charset="0"/>
              </a:rPr>
              <a:t>Centers</a:t>
            </a:r>
          </a:p>
          <a:p>
            <a:pPr algn="ctr" eaLnBrk="1" hangingPunct="1"/>
            <a:r>
              <a:rPr lang="en-US" altLang="en-US" sz="1400" b="1" i="0">
                <a:solidFill>
                  <a:srgbClr val="111111"/>
                </a:solidFill>
                <a:latin typeface="Arial" charset="0"/>
              </a:rPr>
              <a:t>$510,000,000</a:t>
            </a:r>
          </a:p>
        </p:txBody>
      </p:sp>
      <p:sp>
        <p:nvSpPr>
          <p:cNvPr id="3079" name="AutoShape 7"/>
          <p:cNvSpPr>
            <a:spLocks noChangeArrowheads="1"/>
          </p:cNvSpPr>
          <p:nvPr/>
        </p:nvSpPr>
        <p:spPr bwMode="auto">
          <a:xfrm>
            <a:off x="5715000" y="2133600"/>
            <a:ext cx="2209800" cy="762000"/>
          </a:xfrm>
          <a:prstGeom prst="flowChartAlternateProces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lang="en-US" altLang="en-US" sz="1400" b="1" i="0">
                <a:solidFill>
                  <a:srgbClr val="111111"/>
                </a:solidFill>
                <a:latin typeface="Arial" charset="0"/>
              </a:rPr>
              <a:t>Nursery Farm Gate</a:t>
            </a:r>
          </a:p>
          <a:p>
            <a:pPr algn="ctr" eaLnBrk="1" hangingPunct="1"/>
            <a:r>
              <a:rPr lang="en-US" altLang="en-US" sz="1400" b="1" i="0">
                <a:solidFill>
                  <a:srgbClr val="111111"/>
                </a:solidFill>
                <a:latin typeface="Arial" charset="0"/>
              </a:rPr>
              <a:t>$278,000,000</a:t>
            </a:r>
          </a:p>
        </p:txBody>
      </p:sp>
      <p:sp>
        <p:nvSpPr>
          <p:cNvPr id="3080" name="AutoShape 8"/>
          <p:cNvSpPr>
            <a:spLocks noChangeArrowheads="1"/>
          </p:cNvSpPr>
          <p:nvPr/>
        </p:nvSpPr>
        <p:spPr bwMode="auto">
          <a:xfrm>
            <a:off x="3505200" y="2209800"/>
            <a:ext cx="1995488" cy="762000"/>
          </a:xfrm>
          <a:prstGeom prst="flowChartAlternateProces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lang="en-US" altLang="en-US" sz="1400" b="1" i="0">
                <a:solidFill>
                  <a:srgbClr val="111111"/>
                </a:solidFill>
                <a:latin typeface="Arial" charset="0"/>
              </a:rPr>
              <a:t>Landscape </a:t>
            </a:r>
          </a:p>
          <a:p>
            <a:pPr algn="ctr" eaLnBrk="1" hangingPunct="1"/>
            <a:r>
              <a:rPr lang="en-US" altLang="en-US" sz="1400" b="1" i="0">
                <a:solidFill>
                  <a:srgbClr val="111111"/>
                </a:solidFill>
                <a:latin typeface="Arial" charset="0"/>
              </a:rPr>
              <a:t>Architects</a:t>
            </a:r>
          </a:p>
          <a:p>
            <a:pPr algn="ctr" eaLnBrk="1" hangingPunct="1"/>
            <a:r>
              <a:rPr lang="en-US" altLang="en-US" sz="1400" b="1" i="0">
                <a:solidFill>
                  <a:srgbClr val="111111"/>
                </a:solidFill>
                <a:latin typeface="Arial" charset="0"/>
              </a:rPr>
              <a:t>$340,000,000</a:t>
            </a:r>
          </a:p>
        </p:txBody>
      </p:sp>
      <p:sp>
        <p:nvSpPr>
          <p:cNvPr id="3081" name="AutoShape 9"/>
          <p:cNvSpPr>
            <a:spLocks noChangeArrowheads="1"/>
          </p:cNvSpPr>
          <p:nvPr/>
        </p:nvSpPr>
        <p:spPr bwMode="auto">
          <a:xfrm>
            <a:off x="1143000" y="2114550"/>
            <a:ext cx="2173288" cy="704850"/>
          </a:xfrm>
          <a:prstGeom prst="flowChartAlternateProces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lang="en-US" altLang="en-US" sz="1400" b="1" i="0">
                <a:solidFill>
                  <a:srgbClr val="111111"/>
                </a:solidFill>
                <a:latin typeface="Arial" charset="0"/>
              </a:rPr>
              <a:t>Floriculture</a:t>
            </a:r>
          </a:p>
          <a:p>
            <a:pPr algn="ctr" eaLnBrk="1" hangingPunct="1"/>
            <a:r>
              <a:rPr lang="en-US" altLang="en-US" sz="1400" b="1" i="0">
                <a:solidFill>
                  <a:srgbClr val="111111"/>
                </a:solidFill>
                <a:latin typeface="Arial" charset="0"/>
              </a:rPr>
              <a:t>$413,000,000</a:t>
            </a:r>
          </a:p>
        </p:txBody>
      </p:sp>
      <p:sp>
        <p:nvSpPr>
          <p:cNvPr id="3082" name="AutoShape 10"/>
          <p:cNvSpPr>
            <a:spLocks noChangeArrowheads="1"/>
          </p:cNvSpPr>
          <p:nvPr/>
        </p:nvSpPr>
        <p:spPr bwMode="auto">
          <a:xfrm>
            <a:off x="3429000" y="1066800"/>
            <a:ext cx="2057400" cy="685800"/>
          </a:xfrm>
          <a:prstGeom prst="flowChartAlternateProces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r>
              <a:rPr lang="en-US" altLang="en-US" sz="1400" b="1" i="0">
                <a:solidFill>
                  <a:srgbClr val="111111"/>
                </a:solidFill>
                <a:latin typeface="Arial" charset="0"/>
              </a:rPr>
              <a:t>Golf Courses</a:t>
            </a:r>
            <a:r>
              <a:rPr lang="en-US" altLang="en-US" b="1" i="0">
                <a:solidFill>
                  <a:srgbClr val="111111"/>
                </a:solidFill>
                <a:latin typeface="Arial" charset="0"/>
              </a:rPr>
              <a:t> </a:t>
            </a:r>
          </a:p>
          <a:p>
            <a:pPr algn="ctr" eaLnBrk="1" hangingPunct="1"/>
            <a:r>
              <a:rPr lang="en-US" altLang="en-US" sz="1000" i="0">
                <a:solidFill>
                  <a:srgbClr val="111111"/>
                </a:solidFill>
                <a:latin typeface="Arial" charset="0"/>
              </a:rPr>
              <a:t>and Related Businesses</a:t>
            </a:r>
          </a:p>
          <a:p>
            <a:pPr algn="ctr" eaLnBrk="1" hangingPunct="1"/>
            <a:r>
              <a:rPr lang="en-US" altLang="en-US" sz="1400" b="1" i="0">
                <a:solidFill>
                  <a:srgbClr val="111111"/>
                </a:solidFill>
                <a:latin typeface="Arial" charset="0"/>
              </a:rPr>
              <a:t>$2,690,000,000</a:t>
            </a:r>
          </a:p>
        </p:txBody>
      </p:sp>
      <p:sp>
        <p:nvSpPr>
          <p:cNvPr id="3083" name="Text Box 11"/>
          <p:cNvSpPr txBox="1">
            <a:spLocks noChangeArrowheads="1"/>
          </p:cNvSpPr>
          <p:nvPr/>
        </p:nvSpPr>
        <p:spPr bwMode="auto">
          <a:xfrm>
            <a:off x="152400" y="228600"/>
            <a:ext cx="883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ltLang="en-US" sz="3600" b="1" i="0">
                <a:solidFill>
                  <a:srgbClr val="FFCC00"/>
                </a:solidFill>
                <a:latin typeface="Garamond" charset="0"/>
              </a:rPr>
              <a:t>Georgia’s Horticulture &amp; Turfgrass Industry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b="1" i="1">
                <a:solidFill>
                  <a:schemeClr val="folHlink"/>
                </a:solidFill>
              </a:rPr>
              <a:t>Is There a Need?</a:t>
            </a:r>
          </a:p>
        </p:txBody>
      </p:sp>
      <p:pic>
        <p:nvPicPr>
          <p:cNvPr id="50180" name="Picture 4"/>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l="43124" t="14999" r="2812" b="10001"/>
          <a:stretch>
            <a:fillRect/>
          </a:stretch>
        </p:blipFill>
        <p:spPr>
          <a:xfrm>
            <a:off x="609600" y="1565275"/>
            <a:ext cx="6040438" cy="4835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0182" name="Text Box 6"/>
          <p:cNvSpPr txBox="1">
            <a:spLocks noChangeArrowheads="1"/>
          </p:cNvSpPr>
          <p:nvPr/>
        </p:nvSpPr>
        <p:spPr bwMode="auto">
          <a:xfrm>
            <a:off x="6248400" y="1600200"/>
            <a:ext cx="2514600" cy="2171700"/>
          </a:xfrm>
          <a:prstGeom prst="rect">
            <a:avLst/>
          </a:prstGeom>
          <a:solidFill>
            <a:srgbClr val="FFFF00"/>
          </a:solidFill>
          <a:ln w="9525">
            <a:solidFill>
              <a:srgbClr val="000000"/>
            </a:solidFill>
            <a:miter lim="800000"/>
            <a:headEnd/>
            <a:tailEnd/>
          </a:ln>
        </p:spPr>
        <p:txBody>
          <a:bodyPr/>
          <a:lstStyle/>
          <a:p>
            <a:pPr algn="ctr"/>
            <a:r>
              <a:rPr lang="en-US" altLang="en-US" sz="1600" b="1" i="0">
                <a:solidFill>
                  <a:srgbClr val="111111"/>
                </a:solidFill>
              </a:rPr>
              <a:t>“Thank you so much for the e-mails - they are very informative and helpful.  The recent ones on army worms came in very handy.”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altLang="en-US" b="1" i="1">
                <a:solidFill>
                  <a:schemeClr val="folHlink"/>
                </a:solidFill>
              </a:rPr>
              <a:t>Impact? </a:t>
            </a:r>
          </a:p>
        </p:txBody>
      </p:sp>
      <p:sp>
        <p:nvSpPr>
          <p:cNvPr id="203779" name="Rectangle 3"/>
          <p:cNvSpPr>
            <a:spLocks noGrp="1" noChangeArrowheads="1"/>
          </p:cNvSpPr>
          <p:nvPr>
            <p:ph type="body" idx="1"/>
          </p:nvPr>
        </p:nvSpPr>
        <p:spPr/>
        <p:txBody>
          <a:bodyPr/>
          <a:lstStyle/>
          <a:p>
            <a:pPr>
              <a:lnSpc>
                <a:spcPct val="80000"/>
              </a:lnSpc>
              <a:buFont typeface="Wingdings" charset="2"/>
              <a:buNone/>
            </a:pPr>
            <a:r>
              <a:rPr lang="en-US" altLang="en-US" sz="2000"/>
              <a:t>	</a:t>
            </a:r>
            <a:r>
              <a:rPr lang="en-US" altLang="en-US">
                <a:latin typeface="Arial Rounded MT Bold" charset="0"/>
              </a:rPr>
              <a:t>Thanks for this one.  I am seeing alot of St. Augustine lawns starting to look bad with the onset of 90 degree plus temperatures and late afternoon showers.  Keep on e-mailing me the alerts.  I am doing alot of maintenance and need your help.</a:t>
            </a:r>
          </a:p>
          <a:p>
            <a:pPr>
              <a:lnSpc>
                <a:spcPct val="80000"/>
              </a:lnSpc>
              <a:buFont typeface="Wingdings" charset="2"/>
              <a:buNone/>
            </a:pPr>
            <a:endParaRPr lang="en-US" altLang="en-US">
              <a:latin typeface="Arial Rounded MT Bold" charset="0"/>
            </a:endParaRPr>
          </a:p>
          <a:p>
            <a:pPr>
              <a:lnSpc>
                <a:spcPct val="80000"/>
              </a:lnSpc>
              <a:buFont typeface="Wingdings" charset="2"/>
              <a:buNone/>
            </a:pPr>
            <a:r>
              <a:rPr lang="en-US" altLang="en-US" sz="1600" b="1" i="1"/>
              <a:t>Mark G. Callahan</a:t>
            </a:r>
            <a:r>
              <a:rPr lang="en-US" altLang="en-US" sz="1600" i="1"/>
              <a:t>, Callahan Enterprises, Inc., Hazlehurst, GA 31539</a:t>
            </a:r>
            <a:r>
              <a:rPr lang="en-US" altLang="en-US" sz="1600" b="1"/>
              <a:t/>
            </a:r>
            <a:br>
              <a:rPr lang="en-US" altLang="en-US" sz="1600" b="1"/>
            </a:br>
            <a:endParaRPr lang="en-US" altLang="en-US" sz="1600" b="1"/>
          </a:p>
          <a:p>
            <a:pPr>
              <a:lnSpc>
                <a:spcPct val="80000"/>
              </a:lnSpc>
              <a:buFont typeface="Wingdings" charset="2"/>
              <a:buNone/>
            </a:pPr>
            <a:r>
              <a:rPr lang="en-US" altLang="en-US" sz="2000" b="1"/>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altLang="en-US" b="1" i="1">
                <a:solidFill>
                  <a:schemeClr val="folHlink"/>
                </a:solidFill>
              </a:rPr>
              <a:t>More impact!</a:t>
            </a:r>
          </a:p>
        </p:txBody>
      </p:sp>
      <p:sp>
        <p:nvSpPr>
          <p:cNvPr id="211971" name="Rectangle 3"/>
          <p:cNvSpPr>
            <a:spLocks noGrp="1" noChangeArrowheads="1"/>
          </p:cNvSpPr>
          <p:nvPr>
            <p:ph type="body" idx="1"/>
          </p:nvPr>
        </p:nvSpPr>
        <p:spPr>
          <a:xfrm>
            <a:off x="457200" y="1447800"/>
            <a:ext cx="8229600" cy="4530725"/>
          </a:xfrm>
        </p:spPr>
        <p:txBody>
          <a:bodyPr/>
          <a:lstStyle/>
          <a:p>
            <a:pPr>
              <a:lnSpc>
                <a:spcPct val="80000"/>
              </a:lnSpc>
              <a:buFont typeface="Wingdings" charset="2"/>
              <a:buNone/>
            </a:pPr>
            <a:r>
              <a:rPr lang="en-US" altLang="en-US" sz="2400"/>
              <a:t>	</a:t>
            </a:r>
            <a:endParaRPr lang="en-US" altLang="en-US" sz="2400" b="1"/>
          </a:p>
          <a:p>
            <a:pPr>
              <a:lnSpc>
                <a:spcPct val="80000"/>
              </a:lnSpc>
              <a:buFont typeface="Wingdings" charset="2"/>
              <a:buNone/>
            </a:pPr>
            <a:r>
              <a:rPr lang="en-US" altLang="en-US" sz="2400" b="1"/>
              <a:t>	</a:t>
            </a:r>
            <a:r>
              <a:rPr lang="en-US" altLang="en-US">
                <a:latin typeface="Arial Rounded MT Bold" charset="0"/>
              </a:rPr>
              <a:t>This is EXCELLENT information! It is very relevant to the green industry, and I agree with your timing on this. I’m forwarding this to my branches and our other Region Technical Managers, as I’m sure we aren’t the only ones affected. Thanks for this type of support! </a:t>
            </a:r>
          </a:p>
          <a:p>
            <a:pPr>
              <a:lnSpc>
                <a:spcPct val="80000"/>
              </a:lnSpc>
              <a:buFont typeface="Wingdings" charset="2"/>
              <a:buNone/>
            </a:pPr>
            <a:r>
              <a:rPr lang="en-US" altLang="en-US" sz="2400" b="1"/>
              <a:t> </a:t>
            </a:r>
          </a:p>
          <a:p>
            <a:pPr>
              <a:lnSpc>
                <a:spcPct val="80000"/>
              </a:lnSpc>
              <a:buFont typeface="Wingdings" charset="2"/>
              <a:buNone/>
            </a:pPr>
            <a:r>
              <a:rPr lang="en-US" altLang="en-US" sz="1600" b="1" i="1"/>
              <a:t>Mike Jackson</a:t>
            </a:r>
            <a:r>
              <a:rPr lang="en-US" altLang="en-US" sz="1600" i="1"/>
              <a:t>, Region Technical Manager, Southeast Region TruGreen ChemLawn, TruGreen LandCare, Roswell, Ga. 30076</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type="body" idx="1"/>
          </p:nvPr>
        </p:nvSpPr>
        <p:spPr>
          <a:xfrm>
            <a:off x="381000" y="1295400"/>
            <a:ext cx="8534400" cy="3463925"/>
          </a:xfrm>
        </p:spPr>
        <p:txBody>
          <a:bodyPr/>
          <a:lstStyle/>
          <a:p>
            <a:pPr eaLnBrk="0" hangingPunct="0">
              <a:lnSpc>
                <a:spcPct val="80000"/>
              </a:lnSpc>
              <a:spcBef>
                <a:spcPct val="0"/>
              </a:spcBef>
              <a:buClrTx/>
              <a:buSzTx/>
              <a:buFontTx/>
              <a:buNone/>
            </a:pPr>
            <a:r>
              <a:rPr lang="en-US" altLang="en-US" sz="1600" b="1" i="1"/>
              <a:t>Christy Page - Association Administrator, Georgia Turfgrass Association</a:t>
            </a:r>
            <a:r>
              <a:rPr lang="en-US" altLang="en-US" sz="1600" b="1"/>
              <a:t> </a:t>
            </a:r>
          </a:p>
          <a:p>
            <a:pPr>
              <a:lnSpc>
                <a:spcPct val="80000"/>
              </a:lnSpc>
              <a:buFont typeface="Wingdings" charset="2"/>
              <a:buNone/>
            </a:pPr>
            <a:endParaRPr lang="en-US" altLang="en-US" sz="1600" b="1"/>
          </a:p>
          <a:p>
            <a:pPr>
              <a:lnSpc>
                <a:spcPct val="80000"/>
              </a:lnSpc>
              <a:buFont typeface="Wingdings" charset="2"/>
              <a:buNone/>
            </a:pPr>
            <a:r>
              <a:rPr lang="en-US" altLang="en-US" sz="1600" b="1"/>
              <a:t>“. . . the following topics were suggested by the GTA Board of Directors as article of interest for this time of year:”</a:t>
            </a:r>
          </a:p>
          <a:p>
            <a:pPr>
              <a:lnSpc>
                <a:spcPct val="80000"/>
              </a:lnSpc>
              <a:buFont typeface="Wingdings" charset="2"/>
              <a:buNone/>
            </a:pPr>
            <a:endParaRPr lang="en-US" altLang="en-US" sz="1600" b="1"/>
          </a:p>
          <a:p>
            <a:pPr>
              <a:lnSpc>
                <a:spcPct val="80000"/>
              </a:lnSpc>
            </a:pPr>
            <a:r>
              <a:rPr lang="en-US" altLang="en-US" sz="2000">
                <a:latin typeface="Arial Rounded MT Bold" charset="0"/>
              </a:rPr>
              <a:t>Army worms – May/June and/or July/August</a:t>
            </a:r>
          </a:p>
          <a:p>
            <a:pPr>
              <a:lnSpc>
                <a:spcPct val="80000"/>
              </a:lnSpc>
            </a:pPr>
            <a:r>
              <a:rPr lang="en-US" altLang="en-US" sz="2000">
                <a:latin typeface="Arial Rounded MT Bold" charset="0"/>
              </a:rPr>
              <a:t> Warm season turf aeration – May/June</a:t>
            </a:r>
          </a:p>
          <a:p>
            <a:pPr>
              <a:lnSpc>
                <a:spcPct val="80000"/>
              </a:lnSpc>
            </a:pPr>
            <a:r>
              <a:rPr lang="en-US" altLang="en-US" sz="2000">
                <a:latin typeface="Arial Rounded MT Bold" charset="0"/>
              </a:rPr>
              <a:t>GCLP – Any time</a:t>
            </a:r>
          </a:p>
          <a:p>
            <a:pPr>
              <a:lnSpc>
                <a:spcPct val="80000"/>
              </a:lnSpc>
            </a:pPr>
            <a:r>
              <a:rPr lang="en-US" altLang="en-US" sz="2000" i="1">
                <a:latin typeface="Arial Rounded MT Bold" charset="0"/>
              </a:rPr>
              <a:t>How to contact your County Extension Agent – any time</a:t>
            </a:r>
          </a:p>
          <a:p>
            <a:pPr>
              <a:lnSpc>
                <a:spcPct val="80000"/>
              </a:lnSpc>
            </a:pPr>
            <a:r>
              <a:rPr lang="en-US" altLang="en-US" sz="2000" i="1">
                <a:latin typeface="Arial Rounded MT Bold" charset="0"/>
              </a:rPr>
              <a:t>How do you get your county agent involved with the homeowner; services provided by county agents, communications offered by county agents – any time </a:t>
            </a:r>
          </a:p>
          <a:p>
            <a:pPr>
              <a:lnSpc>
                <a:spcPct val="80000"/>
              </a:lnSpc>
            </a:pPr>
            <a:r>
              <a:rPr lang="en-US" altLang="en-US" sz="2000">
                <a:latin typeface="Arial Rounded MT Bold" charset="0"/>
              </a:rPr>
              <a:t>Soil testing – why, how, etc. – May/June or September/October</a:t>
            </a:r>
          </a:p>
          <a:p>
            <a:pPr>
              <a:lnSpc>
                <a:spcPct val="80000"/>
              </a:lnSpc>
            </a:pPr>
            <a:r>
              <a:rPr lang="en-US" altLang="en-US" sz="2000">
                <a:latin typeface="Arial Rounded MT Bold" charset="0"/>
              </a:rPr>
              <a:t>Any safety articles involving industry – any time, Pesticide safety – anytime</a:t>
            </a:r>
          </a:p>
          <a:p>
            <a:pPr>
              <a:lnSpc>
                <a:spcPct val="80000"/>
              </a:lnSpc>
            </a:pPr>
            <a:r>
              <a:rPr lang="en-US" altLang="en-US" sz="2000">
                <a:latin typeface="Arial Rounded MT Bold" charset="0"/>
              </a:rPr>
              <a:t>Water saving tips – summer issues</a:t>
            </a:r>
          </a:p>
          <a:p>
            <a:pPr>
              <a:lnSpc>
                <a:spcPct val="80000"/>
              </a:lnSpc>
              <a:buFont typeface="Wingdings" charset="2"/>
              <a:buNone/>
            </a:pPr>
            <a:endParaRPr lang="en-US" altLang="en-US" sz="2000">
              <a:latin typeface="Arial Rounded MT Bold" charset="0"/>
            </a:endParaRPr>
          </a:p>
          <a:p>
            <a:pPr>
              <a:lnSpc>
                <a:spcPct val="80000"/>
              </a:lnSpc>
            </a:pPr>
            <a:endParaRPr lang="en-US" altLang="en-US" sz="2000">
              <a:latin typeface="Arial Rounded MT Bold" charset="0"/>
            </a:endParaRPr>
          </a:p>
          <a:p>
            <a:pPr>
              <a:lnSpc>
                <a:spcPct val="80000"/>
              </a:lnSpc>
            </a:pPr>
            <a:endParaRPr lang="en-US" altLang="en-US" sz="2000" i="1">
              <a:latin typeface="Arial Rounded MT Bold" charset="0"/>
            </a:endParaRPr>
          </a:p>
          <a:p>
            <a:pPr>
              <a:lnSpc>
                <a:spcPct val="80000"/>
              </a:lnSpc>
            </a:pPr>
            <a:endParaRPr lang="en-US" altLang="en-US" sz="2000"/>
          </a:p>
        </p:txBody>
      </p:sp>
      <p:sp>
        <p:nvSpPr>
          <p:cNvPr id="189444" name="Rectangle 4"/>
          <p:cNvSpPr>
            <a:spLocks noGrp="1" noChangeArrowheads="1"/>
          </p:cNvSpPr>
          <p:nvPr>
            <p:ph type="title"/>
          </p:nvPr>
        </p:nvSpPr>
        <p:spPr>
          <a:xfrm>
            <a:off x="457200" y="304800"/>
            <a:ext cx="8229600" cy="1139825"/>
          </a:xfrm>
          <a:noFill/>
          <a:ln/>
        </p:spPr>
        <p:txBody>
          <a:bodyPr/>
          <a:lstStyle/>
          <a:p>
            <a:r>
              <a:rPr lang="en-US" altLang="en-US" b="1" i="1">
                <a:solidFill>
                  <a:schemeClr val="folHlink"/>
                </a:solidFill>
              </a:rPr>
              <a:t>A plea for help from GTA!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6" name="Rectangle 4"/>
          <p:cNvSpPr>
            <a:spLocks noChangeArrowheads="1"/>
          </p:cNvSpPr>
          <p:nvPr>
            <p:ph type="body" idx="1"/>
          </p:nvPr>
        </p:nvSpPr>
        <p:spPr>
          <a:xfrm>
            <a:off x="457200" y="914400"/>
            <a:ext cx="8229600" cy="5216525"/>
          </a:xfrm>
          <a:noFill/>
          <a:ln/>
        </p:spPr>
        <p:txBody>
          <a:bodyPr/>
          <a:lstStyle/>
          <a:p>
            <a:pPr algn="ctr">
              <a:buFont typeface="Wingdings" charset="2"/>
              <a:buNone/>
            </a:pPr>
            <a:r>
              <a:rPr lang="en-US" altLang="en-US" sz="4800"/>
              <a:t>“Don’t let slip an opportunity; it may never come again.”</a:t>
            </a:r>
            <a:br>
              <a:rPr lang="en-US" altLang="en-US" sz="4800"/>
            </a:br>
            <a:r>
              <a:rPr lang="en-US" altLang="en-US" sz="4800"/>
              <a:t/>
            </a:r>
            <a:br>
              <a:rPr lang="en-US" altLang="en-US" sz="4800"/>
            </a:br>
            <a:r>
              <a:rPr lang="en-US" altLang="en-US" sz="4800"/>
              <a:t>- Chinese Proverb</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altLang="en-US" b="1" i="1">
                <a:solidFill>
                  <a:schemeClr val="folHlink"/>
                </a:solidFill>
              </a:rPr>
              <a:t>GGIA’s BHAG</a:t>
            </a:r>
          </a:p>
        </p:txBody>
      </p:sp>
      <p:sp>
        <p:nvSpPr>
          <p:cNvPr id="201731" name="Rectangle 3"/>
          <p:cNvSpPr>
            <a:spLocks noGrp="1" noChangeArrowheads="1"/>
          </p:cNvSpPr>
          <p:nvPr>
            <p:ph type="body" idx="1"/>
          </p:nvPr>
        </p:nvSpPr>
        <p:spPr>
          <a:xfrm>
            <a:off x="457200" y="1676400"/>
            <a:ext cx="8229600" cy="4038600"/>
          </a:xfrm>
        </p:spPr>
        <p:txBody>
          <a:bodyPr/>
          <a:lstStyle/>
          <a:p>
            <a:pPr>
              <a:buFont typeface="Wingdings" charset="2"/>
              <a:buNone/>
            </a:pPr>
            <a:r>
              <a:rPr lang="en-US" altLang="en-US" sz="3600"/>
              <a:t>“Our commitment is to position GGIA as the primary source to which our industry members, legislators, and consumers can turn for information and guidance in every aspect of life that involves horticulture.”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ltLang="en-US" b="1" i="1">
                <a:solidFill>
                  <a:schemeClr val="folHlink"/>
                </a:solidFill>
              </a:rPr>
              <a:t>Other Possible Projects</a:t>
            </a:r>
            <a:r>
              <a:rPr lang="en-US" altLang="en-US" b="1">
                <a:solidFill>
                  <a:schemeClr val="folHlink"/>
                </a:solidFill>
              </a:rPr>
              <a:t/>
            </a:r>
            <a:br>
              <a:rPr lang="en-US" altLang="en-US" b="1">
                <a:solidFill>
                  <a:schemeClr val="folHlink"/>
                </a:solidFill>
              </a:rPr>
            </a:br>
            <a:endParaRPr lang="en-US" altLang="en-US" b="1">
              <a:solidFill>
                <a:schemeClr val="folHlink"/>
              </a:solidFill>
            </a:endParaRPr>
          </a:p>
        </p:txBody>
      </p:sp>
      <p:sp>
        <p:nvSpPr>
          <p:cNvPr id="181251" name="Rectangle 3"/>
          <p:cNvSpPr>
            <a:spLocks noGrp="1" noChangeArrowheads="1"/>
          </p:cNvSpPr>
          <p:nvPr>
            <p:ph type="body" idx="1"/>
          </p:nvPr>
        </p:nvSpPr>
        <p:spPr>
          <a:xfrm>
            <a:off x="228600" y="914400"/>
            <a:ext cx="8763000" cy="5562600"/>
          </a:xfrm>
        </p:spPr>
        <p:txBody>
          <a:bodyPr/>
          <a:lstStyle/>
          <a:p>
            <a:pPr>
              <a:buFont typeface="Wingdings" charset="2"/>
              <a:buNone/>
            </a:pPr>
            <a:r>
              <a:rPr lang="en-US" altLang="en-US" sz="1400" b="1"/>
              <a:t>  </a:t>
            </a:r>
          </a:p>
          <a:p>
            <a:r>
              <a:rPr lang="en-US" altLang="en-US" sz="1600" b="1"/>
              <a:t>Coordinate CAES faculty to make media appearances—particularly television. Highlight Extension information, programs, the new teaching programs or selected research projects.</a:t>
            </a:r>
          </a:p>
          <a:p>
            <a:endParaRPr lang="en-US" altLang="en-US" sz="1600" b="1"/>
          </a:p>
          <a:p>
            <a:r>
              <a:rPr lang="en-US" altLang="en-US" sz="1600" b="1"/>
              <a:t>Prepare a slick, colorful urban ag impact calendar for policy makers</a:t>
            </a:r>
          </a:p>
          <a:p>
            <a:endParaRPr lang="en-US" altLang="en-US" sz="1600" b="1"/>
          </a:p>
          <a:p>
            <a:r>
              <a:rPr lang="en-US" altLang="en-US" sz="1600" b="1"/>
              <a:t>Engaging urban agents in research projects, grants, etc. with specialists and researchers. </a:t>
            </a:r>
          </a:p>
          <a:p>
            <a:endParaRPr lang="en-US" altLang="en-US" sz="1600" b="1"/>
          </a:p>
          <a:p>
            <a:r>
              <a:rPr lang="en-US" altLang="en-US" sz="1600" b="1"/>
              <a:t>Develop agent skills in using information technology. Form partnerships (EITS, ETTC) to use information technology to educate more efficiently.</a:t>
            </a:r>
          </a:p>
          <a:p>
            <a:endParaRPr lang="en-US" altLang="en-US" sz="1600" b="1"/>
          </a:p>
          <a:p>
            <a:r>
              <a:rPr lang="en-US" altLang="en-US" sz="1600" b="1"/>
              <a:t>Position Extension as an informational resource with professional assocaitions and governmental agencies. Then use this position to collaborate on projects.</a:t>
            </a:r>
          </a:p>
          <a:p>
            <a:endParaRPr lang="en-US" altLang="en-US" sz="1600" b="1"/>
          </a:p>
          <a:p>
            <a:r>
              <a:rPr lang="en-US" altLang="en-US" sz="1600" b="1"/>
              <a:t>Recovering publications lost due to loss of specialists.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altLang="en-US" sz="4000">
                <a:solidFill>
                  <a:schemeClr val="folHlink"/>
                </a:solidFill>
              </a:rPr>
              <a:t>Not just communication – Information packaging and delivery</a:t>
            </a:r>
          </a:p>
        </p:txBody>
      </p:sp>
      <p:sp>
        <p:nvSpPr>
          <p:cNvPr id="214019" name="Rectangle 3"/>
          <p:cNvSpPr>
            <a:spLocks noGrp="1" noChangeArrowheads="1"/>
          </p:cNvSpPr>
          <p:nvPr>
            <p:ph type="body" idx="1"/>
          </p:nvPr>
        </p:nvSpPr>
        <p:spPr>
          <a:xfrm>
            <a:off x="152400" y="1600200"/>
            <a:ext cx="8991600" cy="4530725"/>
          </a:xfrm>
        </p:spPr>
        <p:txBody>
          <a:bodyPr/>
          <a:lstStyle/>
          <a:p>
            <a:pPr>
              <a:buFont typeface="Wingdings" charset="2"/>
              <a:buNone/>
            </a:pPr>
            <a:r>
              <a:rPr lang="en-US" altLang="en-US" i="1">
                <a:solidFill>
                  <a:schemeClr val="tx2"/>
                </a:solidFill>
              </a:rPr>
              <a:t>We need to hire a person to . . .</a:t>
            </a:r>
            <a:r>
              <a:rPr lang="en-US" altLang="en-US"/>
              <a:t> </a:t>
            </a:r>
          </a:p>
          <a:p>
            <a:r>
              <a:rPr lang="en-US" altLang="en-US"/>
              <a:t>Coordinate CAES teams to better use information delivery </a:t>
            </a:r>
          </a:p>
          <a:p>
            <a:r>
              <a:rPr lang="en-US" altLang="en-US"/>
              <a:t>Bringing new technologies to bear on existing successful programs</a:t>
            </a:r>
          </a:p>
          <a:p>
            <a:r>
              <a:rPr lang="en-US" altLang="en-US"/>
              <a:t>Facilitating faculty training in information delivery methods</a:t>
            </a:r>
          </a:p>
          <a:p>
            <a:r>
              <a:rPr lang="en-US" altLang="en-US"/>
              <a:t>Help to create and cast a vision for what a new urban ag delivery model could do</a:t>
            </a:r>
          </a:p>
          <a:p>
            <a:endParaRPr lang="en-US" altLang="en-US"/>
          </a:p>
          <a:p>
            <a:endParaRPr lang="en-US" altLang="en-US"/>
          </a:p>
          <a:p>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457200" y="0"/>
            <a:ext cx="8229600" cy="1139825"/>
          </a:xfrm>
        </p:spPr>
        <p:txBody>
          <a:bodyPr/>
          <a:lstStyle/>
          <a:p>
            <a:r>
              <a:rPr lang="en-US" altLang="en-US">
                <a:solidFill>
                  <a:schemeClr val="folHlink"/>
                </a:solidFill>
              </a:rPr>
              <a:t>Mission and Vision</a:t>
            </a:r>
          </a:p>
        </p:txBody>
      </p:sp>
      <p:sp>
        <p:nvSpPr>
          <p:cNvPr id="239619" name="Rectangle 3"/>
          <p:cNvSpPr>
            <a:spLocks noGrp="1" noChangeArrowheads="1"/>
          </p:cNvSpPr>
          <p:nvPr>
            <p:ph type="body" idx="1"/>
          </p:nvPr>
        </p:nvSpPr>
        <p:spPr>
          <a:xfrm>
            <a:off x="0" y="1143000"/>
            <a:ext cx="8991600" cy="4683125"/>
          </a:xfrm>
        </p:spPr>
        <p:txBody>
          <a:bodyPr/>
          <a:lstStyle/>
          <a:p>
            <a:r>
              <a:rPr lang="en-US" altLang="en-US">
                <a:solidFill>
                  <a:schemeClr val="accent2"/>
                </a:solidFill>
              </a:rPr>
              <a:t>Mission</a:t>
            </a:r>
            <a:r>
              <a:rPr lang="en-US" altLang="en-US"/>
              <a:t> </a:t>
            </a:r>
            <a:r>
              <a:rPr lang="en-US" altLang="en-US" sz="2800"/>
              <a:t>To be </a:t>
            </a:r>
            <a:r>
              <a:rPr lang="en-US" altLang="en-US" sz="2800" b="1" i="1"/>
              <a:t>the</a:t>
            </a:r>
            <a:r>
              <a:rPr lang="en-US" altLang="en-US" sz="2800"/>
              <a:t> ANR information source for the urban area (for these new learners)</a:t>
            </a:r>
          </a:p>
          <a:p>
            <a:r>
              <a:rPr lang="en-US" altLang="en-US">
                <a:solidFill>
                  <a:schemeClr val="accent2"/>
                </a:solidFill>
              </a:rPr>
              <a:t>Vision </a:t>
            </a:r>
          </a:p>
          <a:p>
            <a:pPr>
              <a:buFont typeface="Wingdings" charset="2"/>
              <a:buNone/>
            </a:pPr>
            <a:r>
              <a:rPr lang="en-US" altLang="en-US"/>
              <a:t>One article on Brown Widow spiders</a:t>
            </a:r>
          </a:p>
          <a:p>
            <a:pPr lvl="1"/>
            <a:r>
              <a:rPr lang="en-US" altLang="en-US"/>
              <a:t>FACES and Georgia Net &gt; Media</a:t>
            </a:r>
          </a:p>
          <a:p>
            <a:pPr lvl="1"/>
            <a:r>
              <a:rPr lang="en-US" altLang="en-US"/>
              <a:t>Listservs &gt; Journals</a:t>
            </a:r>
          </a:p>
          <a:p>
            <a:pPr lvl="1"/>
            <a:r>
              <a:rPr lang="en-US" altLang="en-US"/>
              <a:t>Podcast &gt; Television media</a:t>
            </a:r>
          </a:p>
          <a:p>
            <a:pPr lvl="1"/>
            <a:r>
              <a:rPr lang="en-US" altLang="en-US"/>
              <a:t>Farmer’s &amp; Consumer’s Market Bulletin</a:t>
            </a:r>
          </a:p>
          <a:p>
            <a:pPr lvl="1"/>
            <a:r>
              <a:rPr lang="en-US" altLang="en-US"/>
              <a:t>TGCL – 160,000 customers</a:t>
            </a:r>
          </a:p>
          <a:p>
            <a:pPr lvl="1"/>
            <a:r>
              <a:rPr lang="en-US" altLang="en-US"/>
              <a:t>Research project &gt; Agents &gt; Posters etc.</a:t>
            </a:r>
          </a:p>
          <a:p>
            <a:pPr lvl="1"/>
            <a:endParaRPr lang="en-US" altLang="en-US"/>
          </a:p>
          <a:p>
            <a:pPr lvl="1"/>
            <a:endParaRPr lang="en-US" altLang="en-US"/>
          </a:p>
          <a:p>
            <a:pPr lvl="1"/>
            <a:endParaRPr lang="en-US" altLang="en-US"/>
          </a:p>
          <a:p>
            <a:pPr lvl="1"/>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457200" y="0"/>
            <a:ext cx="8229600" cy="1139825"/>
          </a:xfrm>
        </p:spPr>
        <p:txBody>
          <a:bodyPr/>
          <a:lstStyle/>
          <a:p>
            <a:r>
              <a:rPr lang="en-US" altLang="en-US" b="1" i="1">
                <a:solidFill>
                  <a:schemeClr val="folHlink"/>
                </a:solidFill>
              </a:rPr>
              <a:t>Summary</a:t>
            </a:r>
          </a:p>
        </p:txBody>
      </p:sp>
      <p:sp>
        <p:nvSpPr>
          <p:cNvPr id="207875" name="Rectangle 3"/>
          <p:cNvSpPr>
            <a:spLocks noGrp="1" noChangeArrowheads="1"/>
          </p:cNvSpPr>
          <p:nvPr>
            <p:ph type="body" idx="1"/>
          </p:nvPr>
        </p:nvSpPr>
        <p:spPr>
          <a:xfrm>
            <a:off x="381000" y="1066800"/>
            <a:ext cx="8534400" cy="4530725"/>
          </a:xfrm>
        </p:spPr>
        <p:txBody>
          <a:bodyPr/>
          <a:lstStyle/>
          <a:p>
            <a:r>
              <a:rPr lang="en-US" altLang="en-US" sz="1600" b="1">
                <a:effectLst/>
              </a:rPr>
              <a:t>Urban ANR programming is great, but often limited in distribution. </a:t>
            </a:r>
          </a:p>
          <a:p>
            <a:endParaRPr lang="en-US" altLang="en-US" sz="1600" b="1">
              <a:effectLst/>
            </a:endParaRPr>
          </a:p>
          <a:p>
            <a:r>
              <a:rPr lang="en-US" altLang="en-US" sz="1600" b="1">
                <a:effectLst/>
              </a:rPr>
              <a:t>We must package and deliver Extension information so that anyone, at any time can get &amp; use UGA information in the format that works best for them.</a:t>
            </a:r>
          </a:p>
          <a:p>
            <a:endParaRPr lang="en-US" altLang="en-US" sz="1600" b="1">
              <a:effectLst/>
            </a:endParaRPr>
          </a:p>
          <a:p>
            <a:r>
              <a:rPr lang="en-US" altLang="en-US" sz="1600" b="1">
                <a:effectLst/>
              </a:rPr>
              <a:t>Many CAES educators do not have the time or do not perceive that it is worth the time to package and deliver our material in an urban-efficient manner.</a:t>
            </a:r>
          </a:p>
          <a:p>
            <a:endParaRPr lang="en-US" altLang="en-US" sz="1600" b="1">
              <a:effectLst/>
            </a:endParaRPr>
          </a:p>
          <a:p>
            <a:r>
              <a:rPr lang="en-US" altLang="en-US" sz="1600" b="1">
                <a:effectLst/>
              </a:rPr>
              <a:t>We have a phenomenal opportunity now to partner with a rapidly growing industry. This opportunity may not always be here.</a:t>
            </a:r>
          </a:p>
          <a:p>
            <a:endParaRPr lang="en-US" altLang="en-US" sz="1600" b="1">
              <a:effectLst/>
            </a:endParaRPr>
          </a:p>
          <a:p>
            <a:r>
              <a:rPr lang="en-US" altLang="en-US" sz="1600" b="1">
                <a:effectLst/>
              </a:rPr>
              <a:t>We need to hire a person to help us to move forward efficiently in urban ANR education. </a:t>
            </a:r>
          </a:p>
          <a:p>
            <a:endParaRPr lang="en-US" altLang="en-US" sz="1600" b="1">
              <a:effectLst/>
            </a:endParaRPr>
          </a:p>
          <a:p>
            <a:r>
              <a:rPr lang="en-US" altLang="en-US" sz="1600" b="1">
                <a:effectLst/>
              </a:rPr>
              <a:t>This Urban Ag Delivery system can become a conduit for UGA information into the homes, businesses and lives of our urban ag industry and users. It may become a template for FCS &amp; 4-H.</a:t>
            </a:r>
          </a:p>
          <a:p>
            <a:endParaRPr lang="en-US" altLang="en-US" sz="160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304800" y="277813"/>
            <a:ext cx="8610600" cy="1139825"/>
          </a:xfrm>
        </p:spPr>
        <p:txBody>
          <a:bodyPr/>
          <a:lstStyle/>
          <a:p>
            <a:r>
              <a:rPr lang="en-US" altLang="en-US">
                <a:solidFill>
                  <a:schemeClr val="folHlink"/>
                </a:solidFill>
              </a:rPr>
              <a:t>Georgia is Growing – But How?</a:t>
            </a:r>
          </a:p>
        </p:txBody>
      </p:sp>
      <p:sp>
        <p:nvSpPr>
          <p:cNvPr id="168963" name="Rectangle 3"/>
          <p:cNvSpPr>
            <a:spLocks noGrp="1" noChangeArrowheads="1"/>
          </p:cNvSpPr>
          <p:nvPr>
            <p:ph type="body" idx="1"/>
          </p:nvPr>
        </p:nvSpPr>
        <p:spPr/>
        <p:txBody>
          <a:bodyPr/>
          <a:lstStyle/>
          <a:p>
            <a:r>
              <a:rPr lang="en-US" altLang="en-US" sz="2800"/>
              <a:t>From 2000 to 2005 – population in incorporated areas grew 12.8 % while unincorporated population grew 7.9 %</a:t>
            </a:r>
          </a:p>
          <a:p>
            <a:r>
              <a:rPr lang="en-US" altLang="en-US" sz="2800"/>
              <a:t>Metropolitan Areas (MSAs) grew 12.3 % from 6,526,852 to 7,328,309 </a:t>
            </a:r>
          </a:p>
          <a:p>
            <a:r>
              <a:rPr lang="en-US" altLang="en-US" sz="2800"/>
              <a:t>Total GA population in 2005 (est.) was 8,186,816. 89 % of the population lived in one of the MSAs</a:t>
            </a:r>
          </a:p>
          <a:p>
            <a:pPr>
              <a:buFont typeface="Wingdings" charset="2"/>
              <a:buNone/>
            </a:pPr>
            <a:r>
              <a:rPr lang="en-US" altLang="en-US" sz="2400"/>
              <a:t>Source – </a:t>
            </a:r>
            <a:r>
              <a:rPr lang="en-US" altLang="en-US" sz="2400" i="1"/>
              <a:t>The Georgia County Guide</a:t>
            </a:r>
          </a:p>
          <a:p>
            <a:endParaRPr lang="en-US" altLang="en-US" sz="2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altLang="en-US">
                <a:solidFill>
                  <a:schemeClr val="folHlink"/>
                </a:solidFill>
              </a:rPr>
              <a:t>Examples</a:t>
            </a:r>
          </a:p>
        </p:txBody>
      </p:sp>
      <p:sp>
        <p:nvSpPr>
          <p:cNvPr id="237571" name="Rectangle 3"/>
          <p:cNvSpPr>
            <a:spLocks noGrp="1" noChangeArrowheads="1"/>
          </p:cNvSpPr>
          <p:nvPr>
            <p:ph type="body" idx="1"/>
          </p:nvPr>
        </p:nvSpPr>
        <p:spPr/>
        <p:txBody>
          <a:bodyPr/>
          <a:lstStyle/>
          <a:p>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ltLang="en-US">
                <a:solidFill>
                  <a:schemeClr val="folHlink"/>
                </a:solidFill>
              </a:rPr>
              <a:t>Population is Shifting</a:t>
            </a:r>
          </a:p>
        </p:txBody>
      </p:sp>
      <p:sp>
        <p:nvSpPr>
          <p:cNvPr id="171011" name="Rectangle 3"/>
          <p:cNvSpPr>
            <a:spLocks noGrp="1" noChangeArrowheads="1"/>
          </p:cNvSpPr>
          <p:nvPr>
            <p:ph type="body" idx="1"/>
          </p:nvPr>
        </p:nvSpPr>
        <p:spPr/>
        <p:txBody>
          <a:bodyPr/>
          <a:lstStyle/>
          <a:p>
            <a:pPr marL="609600" indent="-609600">
              <a:buFont typeface="Wingdings" charset="2"/>
              <a:buNone/>
            </a:pPr>
            <a:r>
              <a:rPr lang="en-US" altLang="en-US"/>
              <a:t>				</a:t>
            </a:r>
            <a:r>
              <a:rPr lang="en-US" altLang="en-US">
                <a:solidFill>
                  <a:schemeClr val="hlink"/>
                </a:solidFill>
              </a:rPr>
              <a:t>Rural		Urban</a:t>
            </a:r>
          </a:p>
          <a:p>
            <a:pPr marL="609600" indent="-609600">
              <a:buFont typeface="Wingdings" charset="2"/>
              <a:buNone/>
            </a:pPr>
            <a:endParaRPr lang="en-US" altLang="en-US">
              <a:solidFill>
                <a:schemeClr val="hlink"/>
              </a:solidFill>
            </a:endParaRPr>
          </a:p>
          <a:p>
            <a:pPr marL="609600" indent="-609600">
              <a:buFont typeface="Wingdings" charset="2"/>
              <a:buNone/>
            </a:pPr>
            <a:r>
              <a:rPr lang="en-US" altLang="en-US">
                <a:solidFill>
                  <a:schemeClr val="hlink"/>
                </a:solidFill>
              </a:rPr>
              <a:t>1990</a:t>
            </a:r>
            <a:r>
              <a:rPr lang="en-US" altLang="en-US"/>
              <a:t>		36.8 %		63.2 %</a:t>
            </a:r>
          </a:p>
          <a:p>
            <a:pPr marL="609600" indent="-609600">
              <a:buFont typeface="Wingdings" charset="2"/>
              <a:buNone/>
            </a:pPr>
            <a:endParaRPr lang="en-US" altLang="en-US"/>
          </a:p>
          <a:p>
            <a:pPr marL="609600" indent="-609600">
              <a:buFont typeface="Wingdings" charset="2"/>
              <a:buNone/>
            </a:pPr>
            <a:r>
              <a:rPr lang="en-US" altLang="en-US">
                <a:solidFill>
                  <a:schemeClr val="hlink"/>
                </a:solidFill>
              </a:rPr>
              <a:t>2000</a:t>
            </a:r>
            <a:r>
              <a:rPr lang="en-US" altLang="en-US"/>
              <a:t> 		28.3 % 		71.7 %  </a:t>
            </a:r>
          </a:p>
          <a:p>
            <a:pPr marL="609600" indent="-609600">
              <a:buFont typeface="Wingdings" charset="2"/>
              <a:buNone/>
            </a:pPr>
            <a:endParaRPr lang="en-US" altLang="en-US"/>
          </a:p>
          <a:p>
            <a:pPr marL="609600" indent="-609600">
              <a:buFont typeface="Wingdings" charset="2"/>
              <a:buNone/>
            </a:pPr>
            <a:r>
              <a:rPr lang="en-US" altLang="en-US" sz="2800"/>
              <a:t>Source – </a:t>
            </a:r>
            <a:r>
              <a:rPr lang="en-US" altLang="en-US" sz="2800" i="1"/>
              <a:t>The Georgia County Guide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Rectangle 4"/>
          <p:cNvSpPr>
            <a:spLocks noGrp="1" noChangeArrowheads="1"/>
          </p:cNvSpPr>
          <p:nvPr>
            <p:ph type="ctrTitle"/>
          </p:nvPr>
        </p:nvSpPr>
        <p:spPr>
          <a:xfrm>
            <a:off x="762000" y="1006475"/>
            <a:ext cx="7772400" cy="1736725"/>
          </a:xfrm>
        </p:spPr>
        <p:txBody>
          <a:bodyPr/>
          <a:lstStyle/>
          <a:p>
            <a:r>
              <a:rPr lang="en-US" altLang="en-US" sz="4800">
                <a:solidFill>
                  <a:schemeClr val="folHlink"/>
                </a:solidFill>
              </a:rPr>
              <a:t>CAES must be as relevant to the Urban population as it is to the Rural population</a:t>
            </a:r>
          </a:p>
        </p:txBody>
      </p:sp>
      <p:sp>
        <p:nvSpPr>
          <p:cNvPr id="215049" name="Rectangle 9"/>
          <p:cNvSpPr>
            <a:spLocks noGrp="1" noChangeArrowheads="1"/>
          </p:cNvSpPr>
          <p:nvPr>
            <p:ph type="subTitle" idx="1"/>
          </p:nvPr>
        </p:nvSpPr>
        <p:spPr/>
        <p:txBody>
          <a:bodyPr/>
          <a:lstStyle/>
          <a:p>
            <a:r>
              <a:rPr lang="en-US" altLang="en-US"/>
              <a:t>We are not just dealing with a population shift! We are dealing with a generational shift!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altLang="en-US">
                <a:solidFill>
                  <a:schemeClr val="folHlink"/>
                </a:solidFill>
              </a:rPr>
              <a:t>Our Future Students</a:t>
            </a:r>
          </a:p>
        </p:txBody>
      </p:sp>
      <p:pic>
        <p:nvPicPr>
          <p:cNvPr id="231429" name="Picture 5"/>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143000" y="1016000"/>
            <a:ext cx="6934200" cy="5137150"/>
          </a:xfrm>
          <a:noFill/>
          <a:ln/>
        </p:spPr>
      </p:pic>
      <p:sp>
        <p:nvSpPr>
          <p:cNvPr id="231430" name="Text Box 6"/>
          <p:cNvSpPr txBox="1">
            <a:spLocks noChangeArrowheads="1"/>
          </p:cNvSpPr>
          <p:nvPr/>
        </p:nvSpPr>
        <p:spPr bwMode="auto">
          <a:xfrm>
            <a:off x="0" y="62484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1400"/>
              <a:t>http://nkilkenny.wordpress.com/2006/08/30/generational-learning-styles-and-methods/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457200" y="76200"/>
            <a:ext cx="8229600" cy="1139825"/>
          </a:xfrm>
        </p:spPr>
        <p:txBody>
          <a:bodyPr/>
          <a:lstStyle/>
          <a:p>
            <a:r>
              <a:rPr lang="en-US" altLang="en-US">
                <a:solidFill>
                  <a:schemeClr val="folHlink"/>
                </a:solidFill>
              </a:rPr>
              <a:t>Understanding the New Student</a:t>
            </a:r>
          </a:p>
        </p:txBody>
      </p:sp>
      <p:sp>
        <p:nvSpPr>
          <p:cNvPr id="229379" name="Rectangle 3"/>
          <p:cNvSpPr>
            <a:spLocks noGrp="1" noChangeArrowheads="1"/>
          </p:cNvSpPr>
          <p:nvPr>
            <p:ph type="body" idx="1"/>
          </p:nvPr>
        </p:nvSpPr>
        <p:spPr>
          <a:xfrm>
            <a:off x="609600" y="1219200"/>
            <a:ext cx="7924800" cy="4530725"/>
          </a:xfrm>
        </p:spPr>
        <p:txBody>
          <a:bodyPr/>
          <a:lstStyle/>
          <a:p>
            <a:r>
              <a:rPr lang="en-US" altLang="en-US" sz="2800"/>
              <a:t>Computers are not technology – they are a way of life</a:t>
            </a:r>
          </a:p>
          <a:p>
            <a:r>
              <a:rPr lang="en-US" altLang="en-US" sz="2800"/>
              <a:t>Internet is better than TV – interactive!</a:t>
            </a:r>
          </a:p>
          <a:p>
            <a:r>
              <a:rPr lang="en-US" altLang="en-US" sz="2800"/>
              <a:t>“Reality is not real”</a:t>
            </a:r>
          </a:p>
          <a:p>
            <a:r>
              <a:rPr lang="en-US" altLang="en-US" sz="2800"/>
              <a:t>Doing is better than knowing</a:t>
            </a:r>
          </a:p>
          <a:p>
            <a:r>
              <a:rPr lang="en-US" altLang="en-US" sz="2800"/>
              <a:t>Learning is more like Nintendo</a:t>
            </a:r>
          </a:p>
          <a:p>
            <a:r>
              <a:rPr lang="en-US" altLang="en-US" sz="2800"/>
              <a:t>Multi-tasking is a way of life</a:t>
            </a:r>
          </a:p>
          <a:p>
            <a:r>
              <a:rPr lang="en-US" altLang="en-US" sz="2800"/>
              <a:t>Gotta’ stay connected!</a:t>
            </a:r>
          </a:p>
          <a:p>
            <a:r>
              <a:rPr lang="en-US" altLang="en-US" sz="2800"/>
              <a:t>Zero tolerance for delays</a:t>
            </a:r>
          </a:p>
          <a:p>
            <a:pPr>
              <a:buFont typeface="Wingdings" charset="2"/>
              <a:buNone/>
            </a:pPr>
            <a:endParaRPr lang="en-US" altLang="en-US" sz="1800"/>
          </a:p>
          <a:p>
            <a:pPr>
              <a:buFont typeface="Wingdings" charset="2"/>
              <a:buNone/>
            </a:pPr>
            <a:r>
              <a:rPr lang="en-US" altLang="en-US" sz="1800"/>
              <a:t>http://www.educause.edu/ir/library/pdf/erm0342.pdf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0" y="152400"/>
            <a:ext cx="9144000" cy="1139825"/>
          </a:xfrm>
        </p:spPr>
        <p:txBody>
          <a:bodyPr/>
          <a:lstStyle/>
          <a:p>
            <a:r>
              <a:rPr lang="en-US" altLang="en-US" sz="4000">
                <a:solidFill>
                  <a:schemeClr val="folHlink"/>
                </a:solidFill>
              </a:rPr>
              <a:t>Change Teaching Styles for CAES Extension Urban (Future) Learners</a:t>
            </a:r>
          </a:p>
        </p:txBody>
      </p:sp>
      <p:sp>
        <p:nvSpPr>
          <p:cNvPr id="223235" name="Rectangle 3"/>
          <p:cNvSpPr>
            <a:spLocks noGrp="1" noChangeArrowheads="1"/>
          </p:cNvSpPr>
          <p:nvPr>
            <p:ph type="body" idx="1"/>
          </p:nvPr>
        </p:nvSpPr>
        <p:spPr/>
        <p:txBody>
          <a:bodyPr/>
          <a:lstStyle/>
          <a:p>
            <a:r>
              <a:rPr lang="en-US" altLang="en-US"/>
              <a:t>Will we make them learn where we want to teach or teach where they want to learn?</a:t>
            </a:r>
          </a:p>
          <a:p>
            <a:r>
              <a:rPr lang="en-US" altLang="en-US"/>
              <a:t>Will we teach the way we want them to learn or let them learn the way they want to be taught?</a:t>
            </a:r>
          </a:p>
          <a:p>
            <a:r>
              <a:rPr lang="en-US" altLang="en-US"/>
              <a:t>In other words – will we change so as to impact the next generation?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altLang="en-US">
                <a:solidFill>
                  <a:schemeClr val="folHlink"/>
                </a:solidFill>
              </a:rPr>
              <a:t>Teaching the Way They Want to Learn!</a:t>
            </a:r>
          </a:p>
        </p:txBody>
      </p:sp>
      <p:sp>
        <p:nvSpPr>
          <p:cNvPr id="225283" name="Rectangle 3"/>
          <p:cNvSpPr>
            <a:spLocks noGrp="1" noChangeArrowheads="1"/>
          </p:cNvSpPr>
          <p:nvPr>
            <p:ph type="body" idx="1"/>
          </p:nvPr>
        </p:nvSpPr>
        <p:spPr>
          <a:xfrm>
            <a:off x="228600" y="1600200"/>
            <a:ext cx="8763000" cy="4530725"/>
          </a:xfrm>
        </p:spPr>
        <p:txBody>
          <a:bodyPr/>
          <a:lstStyle/>
          <a:p>
            <a:r>
              <a:rPr lang="en-US" altLang="en-US" sz="2800"/>
              <a:t>Feed me the information!</a:t>
            </a:r>
          </a:p>
          <a:p>
            <a:endParaRPr lang="en-US" altLang="en-US" sz="2800"/>
          </a:p>
          <a:p>
            <a:r>
              <a:rPr lang="en-US" altLang="en-US" sz="2800"/>
              <a:t>Let me have it when I want it!</a:t>
            </a:r>
          </a:p>
          <a:p>
            <a:endParaRPr lang="en-US" altLang="en-US" sz="2800"/>
          </a:p>
          <a:p>
            <a:r>
              <a:rPr lang="en-US" altLang="en-US" sz="2800"/>
              <a:t>Let me have it the way I want it!</a:t>
            </a:r>
          </a:p>
          <a:p>
            <a:pPr lvl="1">
              <a:buFontTx/>
              <a:buNone/>
            </a:pPr>
            <a:endParaRPr lang="en-US" altLang="en-US"/>
          </a:p>
          <a:p>
            <a:r>
              <a:rPr lang="en-US" altLang="en-US" sz="2800"/>
              <a:t>Interactive </a:t>
            </a:r>
          </a:p>
          <a:p>
            <a:pPr lvl="1">
              <a:buFontTx/>
              <a:buNone/>
            </a:pPr>
            <a:r>
              <a:rPr lang="en-US" altLang="en-US" sz="2400"/>
              <a:t>(Blogs, Discussions, Wikipedia)</a:t>
            </a:r>
          </a:p>
        </p:txBody>
      </p:sp>
    </p:spTree>
  </p:cSld>
  <p:clrMapOvr>
    <a:masterClrMapping/>
  </p:clrMapOvr>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1"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1" u="none" strike="noStrike" cap="none" normalizeH="0" baseline="0">
            <a:ln>
              <a:noFill/>
            </a:ln>
            <a:solidFill>
              <a:schemeClr val="tx1"/>
            </a:solidFill>
            <a:effectLst/>
            <a:latin typeface="Verdana"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Maple</Template>
  <TotalTime>0</TotalTime>
  <Words>1336</Words>
  <Application>Microsoft Macintosh PowerPoint</Application>
  <PresentationFormat>On-screen Show (4:3)</PresentationFormat>
  <Paragraphs>249</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Times New Roman</vt:lpstr>
      <vt:lpstr>Verdana</vt:lpstr>
      <vt:lpstr>Wingdings</vt:lpstr>
      <vt:lpstr>Arial Rounded MT Bold</vt:lpstr>
      <vt:lpstr>Garamond</vt:lpstr>
      <vt:lpstr>Globe</vt:lpstr>
      <vt:lpstr>Why do we need to change the way we deliver agricultural and environmental education to urban Georgia?</vt:lpstr>
      <vt:lpstr>PowerPoint Presentation</vt:lpstr>
      <vt:lpstr>Georgia is Growing – But How?</vt:lpstr>
      <vt:lpstr>Population is Shifting</vt:lpstr>
      <vt:lpstr>CAES must be as relevant to the Urban population as it is to the Rural population</vt:lpstr>
      <vt:lpstr>Our Future Students</vt:lpstr>
      <vt:lpstr>Understanding the New Student</vt:lpstr>
      <vt:lpstr>Change Teaching Styles for CAES Extension Urban (Future) Learners</vt:lpstr>
      <vt:lpstr>Teaching the Way They Want to Learn!</vt:lpstr>
      <vt:lpstr>New Clients, New Delivery System  Information delivery 24/7 in the format that works best for them!</vt:lpstr>
      <vt:lpstr>PowerPoint Presentation</vt:lpstr>
      <vt:lpstr>PowerPoint Presentation</vt:lpstr>
      <vt:lpstr>PowerPoint Presentation</vt:lpstr>
      <vt:lpstr>Get UGA supported gardening information delivered to your computer! </vt:lpstr>
      <vt:lpstr>Feeding the Commercial Landscape Industry</vt:lpstr>
      <vt:lpstr>Other UGA Extension Newsletters  Georgians need to know about!</vt:lpstr>
      <vt:lpstr>Other Urban Ag Info Sources</vt:lpstr>
      <vt:lpstr>What do we have to offer ?</vt:lpstr>
      <vt:lpstr>PowerPoint Presentation</vt:lpstr>
      <vt:lpstr>Is There a Need?</vt:lpstr>
      <vt:lpstr>Impact? </vt:lpstr>
      <vt:lpstr>More impact!</vt:lpstr>
      <vt:lpstr>A plea for help from GTA!</vt:lpstr>
      <vt:lpstr>PowerPoint Presentation</vt:lpstr>
      <vt:lpstr>GGIA’s BHAG</vt:lpstr>
      <vt:lpstr>Other Possible Projects </vt:lpstr>
      <vt:lpstr>Not just communication – Information packaging and delivery</vt:lpstr>
      <vt:lpstr>Mission and Vision</vt:lpstr>
      <vt:lpstr>Summary</vt:lpstr>
      <vt:lpstr>Examples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we need to change the way we deliver agricultural and environmental education to urban Georgia?</dc:title>
  <dc:creator>George Braman</dc:creator>
  <cp:lastModifiedBy>George Braman</cp:lastModifiedBy>
  <cp:revision>1</cp:revision>
  <dcterms:created xsi:type="dcterms:W3CDTF">2015-09-08T05:07:38Z</dcterms:created>
  <dcterms:modified xsi:type="dcterms:W3CDTF">2015-09-08T05:08:15Z</dcterms:modified>
</cp:coreProperties>
</file>