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3"/>
  </p:notesMasterIdLst>
  <p:sldIdLst>
    <p:sldId id="263" r:id="rId2"/>
    <p:sldId id="267" r:id="rId3"/>
    <p:sldId id="266" r:id="rId4"/>
    <p:sldId id="268" r:id="rId5"/>
    <p:sldId id="265" r:id="rId6"/>
    <p:sldId id="264" r:id="rId7"/>
    <p:sldId id="257" r:id="rId8"/>
    <p:sldId id="259" r:id="rId9"/>
    <p:sldId id="262" r:id="rId10"/>
    <p:sldId id="258" r:id="rId11"/>
    <p:sldId id="25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883" autoAdjust="0"/>
  </p:normalViewPr>
  <p:slideViewPr>
    <p:cSldViewPr>
      <p:cViewPr varScale="1">
        <p:scale>
          <a:sx n="114" d="100"/>
          <a:sy n="114" d="100"/>
        </p:scale>
        <p:origin x="21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705F6752-C18A-714B-A3A1-E5C5151D3C9C}" type="slidenum">
              <a:rPr lang="en-US" altLang="en-US"/>
              <a:pPr/>
              <a:t>‹#›</a:t>
            </a:fld>
            <a:endParaRPr lang="en-US" altLang="en-US"/>
          </a:p>
        </p:txBody>
      </p:sp>
    </p:spTree>
    <p:extLst>
      <p:ext uri="{BB962C8B-B14F-4D97-AF65-F5344CB8AC3E}">
        <p14:creationId xmlns:p14="http://schemas.microsoft.com/office/powerpoint/2010/main" val="10988761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D05BD-A540-D04C-8001-5A748B292BE1}" type="slidenum">
              <a:rPr lang="en-US" altLang="en-US"/>
              <a:pPr/>
              <a:t>3</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r>
              <a:rPr lang="en-US" altLang="en-US"/>
              <a:t>PROJECTED WATER DEMAND IN NE Georgia.  Increasing water demand is not limited to large urban counties.  All counties in Georgia project an increasing demand for water in the years ahead.   This graph shows the projected demand for water in Barrow, Clarke, Jackson and Oconee counties in the years 2000, 2020 and 2050.   This increasing demand parallels projected increases in population and industrial development.</a:t>
            </a:r>
          </a:p>
          <a:p>
            <a:endParaRPr lang="en-US" altLang="en-US"/>
          </a:p>
        </p:txBody>
      </p:sp>
    </p:spTree>
    <p:extLst>
      <p:ext uri="{BB962C8B-B14F-4D97-AF65-F5344CB8AC3E}">
        <p14:creationId xmlns:p14="http://schemas.microsoft.com/office/powerpoint/2010/main" val="45161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C7804-2583-9542-AD35-0ECD051E5F4F}" type="slidenum">
              <a:rPr lang="en-US" altLang="en-US"/>
              <a:pPr/>
              <a:t>4</a:t>
            </a:fld>
            <a:endParaRPr lang="en-US" alt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It is probably a good idea to figure out what to do with excess water that ranbarrels will not hold</a:t>
            </a:r>
          </a:p>
        </p:txBody>
      </p:sp>
    </p:spTree>
    <p:extLst>
      <p:ext uri="{BB962C8B-B14F-4D97-AF65-F5344CB8AC3E}">
        <p14:creationId xmlns:p14="http://schemas.microsoft.com/office/powerpoint/2010/main" val="114078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DFCEE-8790-3C4F-A17F-7112AD63156F}" type="slidenum">
              <a:rPr lang="en-US" altLang="en-US"/>
              <a:pPr/>
              <a:t>6</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You can connect rainbarrels together or simply divert excess water</a:t>
            </a:r>
          </a:p>
        </p:txBody>
      </p:sp>
    </p:spTree>
    <p:extLst>
      <p:ext uri="{BB962C8B-B14F-4D97-AF65-F5344CB8AC3E}">
        <p14:creationId xmlns:p14="http://schemas.microsoft.com/office/powerpoint/2010/main" val="46436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893D6-1805-B34A-B7C8-8B793D57B0B6}" type="slidenum">
              <a:rPr lang="en-US" altLang="en-US"/>
              <a:pPr/>
              <a:t>7</a:t>
            </a:fld>
            <a:endParaRPr lang="en-US" alt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a:t>Place rubber washer on plastic hose  bib, insert bib though sidewall of barrel and screw it into threaded elbow</a:t>
            </a:r>
          </a:p>
          <a:p>
            <a:r>
              <a:rPr lang="en-US" altLang="en-US"/>
              <a:t>A small length of pvc pipe inserted into the elbow on the interior side of the barrel will allow water to be siphoned</a:t>
            </a:r>
          </a:p>
          <a:p>
            <a:endParaRPr lang="en-US" altLang="en-US"/>
          </a:p>
        </p:txBody>
      </p:sp>
    </p:spTree>
    <p:extLst>
      <p:ext uri="{BB962C8B-B14F-4D97-AF65-F5344CB8AC3E}">
        <p14:creationId xmlns:p14="http://schemas.microsoft.com/office/powerpoint/2010/main" val="69326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D66D9-7A9B-E44D-ACC5-3B2D68F1F0DE}" type="slidenum">
              <a:rPr lang="en-US" altLang="en-US"/>
              <a:pPr/>
              <a:t>8</a:t>
            </a:fld>
            <a:endParaRPr lang="en-US" alt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Mosquito netting in drains prevent mosquitoes from landing on water to lay their eggs</a:t>
            </a:r>
          </a:p>
          <a:p>
            <a:r>
              <a:rPr lang="en-US" altLang="en-US"/>
              <a:t>Drains can easily be removed to clear trash and debris</a:t>
            </a:r>
          </a:p>
          <a:p>
            <a:endParaRPr lang="en-US" altLang="en-US"/>
          </a:p>
          <a:p>
            <a:endParaRPr lang="en-US" altLang="en-US"/>
          </a:p>
          <a:p>
            <a:r>
              <a:rPr lang="en-US" altLang="en-US"/>
              <a:t>Snap in drains should be available wherever French drains are sold</a:t>
            </a:r>
          </a:p>
          <a:p>
            <a:r>
              <a:rPr lang="en-US" altLang="en-US"/>
              <a:t>Mosquito netting prevents mosquitoes from laying their eggs on water surface</a:t>
            </a:r>
          </a:p>
        </p:txBody>
      </p:sp>
    </p:spTree>
    <p:extLst>
      <p:ext uri="{BB962C8B-B14F-4D97-AF65-F5344CB8AC3E}">
        <p14:creationId xmlns:p14="http://schemas.microsoft.com/office/powerpoint/2010/main" val="166674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552D1B-5F80-6F48-8628-C43EF633411D}" type="slidenum">
              <a:rPr lang="en-US" altLang="en-US"/>
              <a:pPr/>
              <a:t>‹#›</a:t>
            </a:fld>
            <a:endParaRPr lang="en-US" altLang="en-US"/>
          </a:p>
        </p:txBody>
      </p:sp>
    </p:spTree>
    <p:extLst>
      <p:ext uri="{BB962C8B-B14F-4D97-AF65-F5344CB8AC3E}">
        <p14:creationId xmlns:p14="http://schemas.microsoft.com/office/powerpoint/2010/main" val="93391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5670D7-F5C6-0546-872B-16D2A58BAAD4}" type="slidenum">
              <a:rPr lang="en-US" altLang="en-US"/>
              <a:pPr/>
              <a:t>‹#›</a:t>
            </a:fld>
            <a:endParaRPr lang="en-US" altLang="en-US"/>
          </a:p>
        </p:txBody>
      </p:sp>
    </p:spTree>
    <p:extLst>
      <p:ext uri="{BB962C8B-B14F-4D97-AF65-F5344CB8AC3E}">
        <p14:creationId xmlns:p14="http://schemas.microsoft.com/office/powerpoint/2010/main" val="98244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13B99F1-018F-D545-9396-1722E1656BD0}" type="slidenum">
              <a:rPr lang="en-US" altLang="en-US"/>
              <a:pPr/>
              <a:t>‹#›</a:t>
            </a:fld>
            <a:endParaRPr lang="en-US" altLang="en-US"/>
          </a:p>
        </p:txBody>
      </p:sp>
    </p:spTree>
    <p:extLst>
      <p:ext uri="{BB962C8B-B14F-4D97-AF65-F5344CB8AC3E}">
        <p14:creationId xmlns:p14="http://schemas.microsoft.com/office/powerpoint/2010/main" val="2177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5ECCFE-3D28-5346-84C1-9C3F6DD50004}" type="slidenum">
              <a:rPr lang="en-US" altLang="en-US"/>
              <a:pPr/>
              <a:t>‹#›</a:t>
            </a:fld>
            <a:endParaRPr lang="en-US" altLang="en-US"/>
          </a:p>
        </p:txBody>
      </p:sp>
    </p:spTree>
    <p:extLst>
      <p:ext uri="{BB962C8B-B14F-4D97-AF65-F5344CB8AC3E}">
        <p14:creationId xmlns:p14="http://schemas.microsoft.com/office/powerpoint/2010/main" val="28835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B290F8-3438-894F-8C89-CBE294BED077}" type="slidenum">
              <a:rPr lang="en-US" altLang="en-US"/>
              <a:pPr/>
              <a:t>‹#›</a:t>
            </a:fld>
            <a:endParaRPr lang="en-US" altLang="en-US"/>
          </a:p>
        </p:txBody>
      </p:sp>
    </p:spTree>
    <p:extLst>
      <p:ext uri="{BB962C8B-B14F-4D97-AF65-F5344CB8AC3E}">
        <p14:creationId xmlns:p14="http://schemas.microsoft.com/office/powerpoint/2010/main" val="161578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E52136-1267-3540-A456-4DAD7C8B5473}" type="slidenum">
              <a:rPr lang="en-US" altLang="en-US"/>
              <a:pPr/>
              <a:t>‹#›</a:t>
            </a:fld>
            <a:endParaRPr lang="en-US" altLang="en-US"/>
          </a:p>
        </p:txBody>
      </p:sp>
    </p:spTree>
    <p:extLst>
      <p:ext uri="{BB962C8B-B14F-4D97-AF65-F5344CB8AC3E}">
        <p14:creationId xmlns:p14="http://schemas.microsoft.com/office/powerpoint/2010/main" val="148391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92A1FDD-8797-AE46-BBC7-72849C82DEDB}" type="slidenum">
              <a:rPr lang="en-US" altLang="en-US"/>
              <a:pPr/>
              <a:t>‹#›</a:t>
            </a:fld>
            <a:endParaRPr lang="en-US" altLang="en-US"/>
          </a:p>
        </p:txBody>
      </p:sp>
    </p:spTree>
    <p:extLst>
      <p:ext uri="{BB962C8B-B14F-4D97-AF65-F5344CB8AC3E}">
        <p14:creationId xmlns:p14="http://schemas.microsoft.com/office/powerpoint/2010/main" val="137727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FFA0A56-73FD-434B-A4A1-8868EB11DD59}" type="slidenum">
              <a:rPr lang="en-US" altLang="en-US"/>
              <a:pPr/>
              <a:t>‹#›</a:t>
            </a:fld>
            <a:endParaRPr lang="en-US" altLang="en-US"/>
          </a:p>
        </p:txBody>
      </p:sp>
    </p:spTree>
    <p:extLst>
      <p:ext uri="{BB962C8B-B14F-4D97-AF65-F5344CB8AC3E}">
        <p14:creationId xmlns:p14="http://schemas.microsoft.com/office/powerpoint/2010/main" val="11240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0CF7A07-9C50-534E-AE0A-981C952DD030}" type="slidenum">
              <a:rPr lang="en-US" altLang="en-US"/>
              <a:pPr/>
              <a:t>‹#›</a:t>
            </a:fld>
            <a:endParaRPr lang="en-US" altLang="en-US"/>
          </a:p>
        </p:txBody>
      </p:sp>
    </p:spTree>
    <p:extLst>
      <p:ext uri="{BB962C8B-B14F-4D97-AF65-F5344CB8AC3E}">
        <p14:creationId xmlns:p14="http://schemas.microsoft.com/office/powerpoint/2010/main" val="16015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69D30E1-8391-BD4C-A8B6-3C8450D54378}" type="slidenum">
              <a:rPr lang="en-US" altLang="en-US"/>
              <a:pPr/>
              <a:t>‹#›</a:t>
            </a:fld>
            <a:endParaRPr lang="en-US" altLang="en-US"/>
          </a:p>
        </p:txBody>
      </p:sp>
    </p:spTree>
    <p:extLst>
      <p:ext uri="{BB962C8B-B14F-4D97-AF65-F5344CB8AC3E}">
        <p14:creationId xmlns:p14="http://schemas.microsoft.com/office/powerpoint/2010/main" val="4155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684682-8C78-5D44-B0E2-75D4DF4C558E}" type="slidenum">
              <a:rPr lang="en-US" altLang="en-US"/>
              <a:pPr/>
              <a:t>‹#›</a:t>
            </a:fld>
            <a:endParaRPr lang="en-US" altLang="en-US"/>
          </a:p>
        </p:txBody>
      </p:sp>
    </p:spTree>
    <p:extLst>
      <p:ext uri="{BB962C8B-B14F-4D97-AF65-F5344CB8AC3E}">
        <p14:creationId xmlns:p14="http://schemas.microsoft.com/office/powerpoint/2010/main" val="5901149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5A60BA2B-E189-024A-87BF-B635AB255A5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28600" y="30480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t>  </a:t>
            </a:r>
          </a:p>
        </p:txBody>
      </p:sp>
      <p:sp>
        <p:nvSpPr>
          <p:cNvPr id="9221" name="Text Box 5"/>
          <p:cNvSpPr txBox="1">
            <a:spLocks noChangeArrowheads="1"/>
          </p:cNvSpPr>
          <p:nvPr/>
        </p:nvSpPr>
        <p:spPr bwMode="auto">
          <a:xfrm>
            <a:off x="914400" y="228600"/>
            <a:ext cx="720407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800" dirty="0"/>
              <a:t>Turning Recycled Barrels </a:t>
            </a:r>
          </a:p>
          <a:p>
            <a:pPr algn="ctr"/>
            <a:r>
              <a:rPr lang="en-US" altLang="en-US" sz="4800" dirty="0"/>
              <a:t>Into </a:t>
            </a:r>
            <a:r>
              <a:rPr lang="en-US" altLang="en-US" sz="4800" dirty="0" err="1"/>
              <a:t>Rainbarrels</a:t>
            </a:r>
            <a:endParaRPr lang="en-US" altLang="en-US" sz="4800" dirty="0"/>
          </a:p>
        </p:txBody>
      </p:sp>
      <p:pic>
        <p:nvPicPr>
          <p:cNvPr id="9222" name="Picture 6" descr="DSC00005"/>
          <p:cNvPicPr>
            <a:picLocks noChangeAspect="1" noChangeArrowheads="1"/>
          </p:cNvPicPr>
          <p:nvPr/>
        </p:nvPicPr>
        <p:blipFill>
          <a:blip r:embed="rId2">
            <a:extLst>
              <a:ext uri="{28A0092B-C50C-407E-A947-70E740481C1C}">
                <a14:useLocalDpi xmlns:a14="http://schemas.microsoft.com/office/drawing/2010/main" val="0"/>
              </a:ext>
            </a:extLst>
          </a:blip>
          <a:srcRect l="7826" r="4782"/>
          <a:stretch>
            <a:fillRect/>
          </a:stretch>
        </p:blipFill>
        <p:spPr bwMode="auto">
          <a:xfrm>
            <a:off x="1828800" y="2057400"/>
            <a:ext cx="5105400" cy="438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12500" t="44792" r="60156" b="22917"/>
          <a:stretch>
            <a:fillRect/>
          </a:stretch>
        </p:blipFill>
        <p:spPr bwMode="auto">
          <a:xfrm>
            <a:off x="4800600" y="228600"/>
            <a:ext cx="2514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l="18849" t="31796" r="50223" b="32726"/>
          <a:stretch>
            <a:fillRect/>
          </a:stretch>
        </p:blipFill>
        <p:spPr bwMode="auto">
          <a:xfrm>
            <a:off x="4800600" y="4191000"/>
            <a:ext cx="25146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l="12500" t="46875" r="41406" b="9375"/>
          <a:stretch>
            <a:fillRect/>
          </a:stretch>
        </p:blipFill>
        <p:spPr bwMode="auto">
          <a:xfrm>
            <a:off x="4800600" y="2438400"/>
            <a:ext cx="2514600"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01" name="Text Box 5"/>
          <p:cNvSpPr txBox="1">
            <a:spLocks noChangeArrowheads="1"/>
          </p:cNvSpPr>
          <p:nvPr/>
        </p:nvSpPr>
        <p:spPr bwMode="auto">
          <a:xfrm>
            <a:off x="1371600" y="914400"/>
            <a:ext cx="27638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a:t>Hose Bibb</a:t>
            </a:r>
          </a:p>
        </p:txBody>
      </p:sp>
      <p:sp>
        <p:nvSpPr>
          <p:cNvPr id="4102" name="Text Box 6"/>
          <p:cNvSpPr txBox="1">
            <a:spLocks noChangeArrowheads="1"/>
          </p:cNvSpPr>
          <p:nvPr/>
        </p:nvSpPr>
        <p:spPr bwMode="auto">
          <a:xfrm>
            <a:off x="1905000" y="1981200"/>
            <a:ext cx="1317625"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2800"/>
              <a:t> Drill</a:t>
            </a:r>
          </a:p>
          <a:p>
            <a:pPr>
              <a:buFontTx/>
              <a:buChar char="•"/>
            </a:pPr>
            <a:endParaRPr lang="en-US" altLang="en-US" sz="2800"/>
          </a:p>
          <a:p>
            <a:pPr>
              <a:buFontTx/>
              <a:buChar char="•"/>
            </a:pPr>
            <a:r>
              <a:rPr lang="en-US" altLang="en-US" sz="2800"/>
              <a:t> Tape</a:t>
            </a:r>
          </a:p>
          <a:p>
            <a:pPr>
              <a:buFontTx/>
              <a:buChar char="•"/>
            </a:pPr>
            <a:endParaRPr lang="en-US" altLang="en-US" sz="2800"/>
          </a:p>
          <a:p>
            <a:pPr>
              <a:buFontTx/>
              <a:buChar char="•"/>
            </a:pPr>
            <a:r>
              <a:rPr lang="en-US" altLang="en-US" sz="2800"/>
              <a:t> Caulk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l="54688" t="35417" r="14844" b="8333"/>
          <a:stretch>
            <a:fillRect/>
          </a:stretch>
        </p:blipFill>
        <p:spPr bwMode="auto">
          <a:xfrm>
            <a:off x="5257800" y="1371600"/>
            <a:ext cx="335756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3" name="Text Box 5"/>
          <p:cNvSpPr txBox="1">
            <a:spLocks noChangeArrowheads="1"/>
          </p:cNvSpPr>
          <p:nvPr/>
        </p:nvSpPr>
        <p:spPr bwMode="auto">
          <a:xfrm>
            <a:off x="1203325" y="1493838"/>
            <a:ext cx="35750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a:t>Install Barrel</a:t>
            </a:r>
          </a:p>
        </p:txBody>
      </p:sp>
      <p:sp>
        <p:nvSpPr>
          <p:cNvPr id="2054" name="Text Box 6"/>
          <p:cNvSpPr txBox="1">
            <a:spLocks noChangeArrowheads="1"/>
          </p:cNvSpPr>
          <p:nvPr/>
        </p:nvSpPr>
        <p:spPr bwMode="auto">
          <a:xfrm>
            <a:off x="1066800" y="2514600"/>
            <a:ext cx="35353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2800"/>
              <a:t> Shorten Downspout</a:t>
            </a:r>
          </a:p>
          <a:p>
            <a:pPr>
              <a:buFontTx/>
              <a:buChar char="•"/>
            </a:pPr>
            <a:r>
              <a:rPr lang="en-US" altLang="en-US" sz="2800"/>
              <a:t> Place barrel</a:t>
            </a:r>
          </a:p>
          <a:p>
            <a:pPr>
              <a:buFontTx/>
              <a:buChar char="•"/>
            </a:pPr>
            <a:r>
              <a:rPr lang="en-US" altLang="en-US" sz="2800"/>
              <a:t> Cut overflow notch</a:t>
            </a:r>
          </a:p>
          <a:p>
            <a:pPr>
              <a:buFontTx/>
              <a:buChar char="•"/>
            </a:pPr>
            <a:r>
              <a:rPr lang="en-US" altLang="en-US" sz="2800"/>
              <a:t> Divert excess water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b="1"/>
              <a:t>Purpose of a Rainbarrel</a:t>
            </a:r>
          </a:p>
        </p:txBody>
      </p:sp>
      <p:sp>
        <p:nvSpPr>
          <p:cNvPr id="22531" name="Rectangle 3"/>
          <p:cNvSpPr>
            <a:spLocks noGrp="1" noChangeArrowheads="1"/>
          </p:cNvSpPr>
          <p:nvPr>
            <p:ph type="body" idx="1"/>
          </p:nvPr>
        </p:nvSpPr>
        <p:spPr>
          <a:xfrm>
            <a:off x="457200" y="1600200"/>
            <a:ext cx="8229600" cy="2514600"/>
          </a:xfrm>
        </p:spPr>
        <p:txBody>
          <a:bodyPr/>
          <a:lstStyle/>
          <a:p>
            <a:r>
              <a:rPr lang="en-US" altLang="en-US"/>
              <a:t>Captures water from impervious roof area</a:t>
            </a:r>
          </a:p>
          <a:p>
            <a:r>
              <a:rPr lang="en-US" altLang="en-US"/>
              <a:t>Reduce runoff leaving landscape to become stormwater</a:t>
            </a:r>
          </a:p>
          <a:p>
            <a:r>
              <a:rPr lang="en-US" altLang="en-US"/>
              <a:t>Reduce household water use </a:t>
            </a:r>
          </a:p>
        </p:txBody>
      </p:sp>
      <p:pic>
        <p:nvPicPr>
          <p:cNvPr id="22533" name="Picture 5" descr="strea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14800"/>
            <a:ext cx="3805238" cy="2547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483" name="Chart" r:id="rId4" imgW="7258123" imgH="4067323" progId="MSGraph.Chart.8">
                  <p:embed followColorScheme="full"/>
                </p:oleObj>
              </mc:Choice>
              <mc:Fallback>
                <p:oleObj name="Chart" r:id="rId4" imgW="7258123" imgH="4067323"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8229600" cy="715963"/>
          </a:xfrm>
        </p:spPr>
        <p:txBody>
          <a:bodyPr/>
          <a:lstStyle/>
          <a:p>
            <a:r>
              <a:rPr lang="en-US" altLang="en-US" sz="4000" b="1">
                <a:solidFill>
                  <a:schemeClr val="tx1"/>
                </a:solidFill>
              </a:rPr>
              <a:t>Rain Facts</a:t>
            </a:r>
          </a:p>
        </p:txBody>
      </p:sp>
      <p:sp>
        <p:nvSpPr>
          <p:cNvPr id="27651" name="Text Box 3"/>
          <p:cNvSpPr txBox="1">
            <a:spLocks noChangeArrowheads="1"/>
          </p:cNvSpPr>
          <p:nvPr/>
        </p:nvSpPr>
        <p:spPr bwMode="auto">
          <a:xfrm>
            <a:off x="1127125" y="4989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a:p>
        </p:txBody>
      </p:sp>
      <p:sp>
        <p:nvSpPr>
          <p:cNvPr id="27674" name="Text Box 26"/>
          <p:cNvSpPr txBox="1">
            <a:spLocks noChangeArrowheads="1"/>
          </p:cNvSpPr>
          <p:nvPr/>
        </p:nvSpPr>
        <p:spPr bwMode="auto">
          <a:xfrm>
            <a:off x="2590800" y="54864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800" u="sng">
                <a:latin typeface="Times New Roman" charset="0"/>
              </a:rPr>
              <a:t> </a:t>
            </a:r>
            <a:endParaRPr lang="en-US" altLang="en-US" sz="2800">
              <a:latin typeface="Times New Roman" charset="0"/>
            </a:endParaRPr>
          </a:p>
        </p:txBody>
      </p:sp>
      <p:sp>
        <p:nvSpPr>
          <p:cNvPr id="27675" name="Text Box 27"/>
          <p:cNvSpPr txBox="1">
            <a:spLocks noChangeArrowheads="1"/>
          </p:cNvSpPr>
          <p:nvPr/>
        </p:nvSpPr>
        <p:spPr bwMode="auto">
          <a:xfrm>
            <a:off x="1981200" y="48768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sz="3200">
              <a:latin typeface="Times New Roman" charset="0"/>
            </a:endParaRPr>
          </a:p>
        </p:txBody>
      </p:sp>
      <p:sp>
        <p:nvSpPr>
          <p:cNvPr id="27676" name="Text Box 28"/>
          <p:cNvSpPr txBox="1">
            <a:spLocks noChangeArrowheads="1"/>
          </p:cNvSpPr>
          <p:nvPr/>
        </p:nvSpPr>
        <p:spPr bwMode="auto">
          <a:xfrm>
            <a:off x="304800" y="914400"/>
            <a:ext cx="8769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2800"/>
              <a:t> The price of water + sewer in Athens-Clarke County  </a:t>
            </a:r>
          </a:p>
          <a:p>
            <a:r>
              <a:rPr lang="en-US" altLang="en-US" sz="2800"/>
              <a:t>   is $5.06/1000</a:t>
            </a:r>
            <a:r>
              <a:rPr lang="en-US" altLang="en-US" sz="2800" b="1"/>
              <a:t> </a:t>
            </a:r>
            <a:r>
              <a:rPr lang="en-US" altLang="en-US" sz="2800"/>
              <a:t>gal.</a:t>
            </a:r>
          </a:p>
        </p:txBody>
      </p:sp>
      <p:sp>
        <p:nvSpPr>
          <p:cNvPr id="27677" name="Text Box 29"/>
          <p:cNvSpPr txBox="1">
            <a:spLocks noChangeArrowheads="1"/>
          </p:cNvSpPr>
          <p:nvPr/>
        </p:nvSpPr>
        <p:spPr bwMode="auto">
          <a:xfrm>
            <a:off x="304800" y="3276600"/>
            <a:ext cx="59483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2800"/>
              <a:t> A one inch rain on 1,000 sq. ft. roof</a:t>
            </a:r>
          </a:p>
          <a:p>
            <a:r>
              <a:rPr lang="en-US" altLang="en-US" sz="2800"/>
              <a:t>  would fill over 11 rainbarrels</a:t>
            </a:r>
          </a:p>
        </p:txBody>
      </p:sp>
      <p:sp>
        <p:nvSpPr>
          <p:cNvPr id="27678" name="Text Box 30"/>
          <p:cNvSpPr txBox="1">
            <a:spLocks noChangeArrowheads="1"/>
          </p:cNvSpPr>
          <p:nvPr/>
        </p:nvSpPr>
        <p:spPr bwMode="auto">
          <a:xfrm>
            <a:off x="304800" y="1905000"/>
            <a:ext cx="847883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2800"/>
              <a:t> Since a 1” rainfall = 624 gal./1000 sq. ft., it takes</a:t>
            </a:r>
          </a:p>
          <a:p>
            <a:r>
              <a:rPr lang="en-US" altLang="en-US" sz="2800"/>
              <a:t> 1,603 sq. ft. of roof area to produce 1,000 gal. water</a:t>
            </a:r>
          </a:p>
          <a:p>
            <a:r>
              <a:rPr lang="en-US" altLang="en-US" sz="2800"/>
              <a:t>  from a 1” rain (an area 40’ x 40’)</a:t>
            </a:r>
          </a:p>
        </p:txBody>
      </p:sp>
      <p:sp>
        <p:nvSpPr>
          <p:cNvPr id="27679" name="Text Box 31"/>
          <p:cNvSpPr txBox="1">
            <a:spLocks noChangeArrowheads="1"/>
          </p:cNvSpPr>
          <p:nvPr/>
        </p:nvSpPr>
        <p:spPr bwMode="auto">
          <a:xfrm>
            <a:off x="304800" y="4267200"/>
            <a:ext cx="7000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2800"/>
              <a:t> One rainbarrel holds 55 gal. of water, with</a:t>
            </a:r>
          </a:p>
          <a:p>
            <a:r>
              <a:rPr lang="en-US" altLang="en-US" sz="2800"/>
              <a:t>  a value of $0.28 </a:t>
            </a:r>
          </a:p>
        </p:txBody>
      </p:sp>
      <p:sp>
        <p:nvSpPr>
          <p:cNvPr id="27680" name="Text Box 32"/>
          <p:cNvSpPr txBox="1">
            <a:spLocks noChangeArrowheads="1"/>
          </p:cNvSpPr>
          <p:nvPr/>
        </p:nvSpPr>
        <p:spPr bwMode="auto">
          <a:xfrm>
            <a:off x="457200" y="4724400"/>
            <a:ext cx="273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latin typeface="Times New Roman" charset="0"/>
              </a:rPr>
              <a:t> </a:t>
            </a:r>
            <a:endParaRPr lang="en-US" altLang="en-US" sz="2400"/>
          </a:p>
        </p:txBody>
      </p:sp>
      <p:sp>
        <p:nvSpPr>
          <p:cNvPr id="27681" name="Text Box 33"/>
          <p:cNvSpPr txBox="1">
            <a:spLocks noChangeArrowheads="1"/>
          </p:cNvSpPr>
          <p:nvPr/>
        </p:nvSpPr>
        <p:spPr bwMode="auto">
          <a:xfrm>
            <a:off x="381000" y="5257800"/>
            <a:ext cx="81645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2800"/>
              <a:t> One tenth of an inch of rain on a 1,000 sq. ft. roof</a:t>
            </a:r>
          </a:p>
          <a:p>
            <a:r>
              <a:rPr lang="en-US" altLang="en-US" sz="2800"/>
              <a:t>  is more than enough to fill a rainbarrel</a:t>
            </a: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229600" cy="1143000"/>
          </a:xfrm>
        </p:spPr>
        <p:txBody>
          <a:bodyPr/>
          <a:lstStyle/>
          <a:p>
            <a:r>
              <a:rPr lang="en-US" altLang="en-US" sz="4000" b="1"/>
              <a:t>How much Rainwater</a:t>
            </a:r>
            <a:br>
              <a:rPr lang="en-US" altLang="en-US" sz="4000" b="1"/>
            </a:br>
            <a:r>
              <a:rPr lang="en-US" altLang="en-US" sz="4000" b="1"/>
              <a:t>can you collect?</a:t>
            </a:r>
          </a:p>
        </p:txBody>
      </p:sp>
      <p:sp>
        <p:nvSpPr>
          <p:cNvPr id="16387" name="Rectangle 3"/>
          <p:cNvSpPr>
            <a:spLocks noGrp="1" noChangeArrowheads="1"/>
          </p:cNvSpPr>
          <p:nvPr>
            <p:ph type="body" idx="1"/>
          </p:nvPr>
        </p:nvSpPr>
        <p:spPr>
          <a:xfrm>
            <a:off x="457200" y="1600200"/>
            <a:ext cx="4800600" cy="4525963"/>
          </a:xfrm>
        </p:spPr>
        <p:txBody>
          <a:bodyPr/>
          <a:lstStyle/>
          <a:p>
            <a:pPr>
              <a:lnSpc>
                <a:spcPct val="80000"/>
              </a:lnSpc>
            </a:pPr>
            <a:r>
              <a:rPr lang="en-US" altLang="en-US" sz="2800"/>
              <a:t>Figure out the size of the area that will have runoff going to the rain garden</a:t>
            </a:r>
          </a:p>
          <a:p>
            <a:pPr>
              <a:lnSpc>
                <a:spcPct val="80000"/>
              </a:lnSpc>
            </a:pPr>
            <a:r>
              <a:rPr lang="en-US" altLang="en-US" sz="2800"/>
              <a:t>For a house, draw a footprint </a:t>
            </a:r>
          </a:p>
          <a:p>
            <a:pPr>
              <a:lnSpc>
                <a:spcPct val="80000"/>
              </a:lnSpc>
            </a:pPr>
            <a:r>
              <a:rPr lang="en-US" altLang="en-US" sz="2800"/>
              <a:t>Break whole roof into areas going to each gutter</a:t>
            </a:r>
          </a:p>
          <a:p>
            <a:pPr>
              <a:lnSpc>
                <a:spcPct val="80000"/>
              </a:lnSpc>
            </a:pPr>
            <a:r>
              <a:rPr lang="en-US" altLang="en-US" sz="2800"/>
              <a:t>Figure areas for each gutter</a:t>
            </a:r>
          </a:p>
          <a:p>
            <a:pPr>
              <a:lnSpc>
                <a:spcPct val="80000"/>
              </a:lnSpc>
            </a:pPr>
            <a:r>
              <a:rPr lang="en-US" altLang="en-US" sz="2800"/>
              <a:t>Each Rainbarrel holds </a:t>
            </a:r>
          </a:p>
          <a:p>
            <a:pPr>
              <a:lnSpc>
                <a:spcPct val="80000"/>
              </a:lnSpc>
              <a:buFontTx/>
              <a:buNone/>
            </a:pPr>
            <a:r>
              <a:rPr lang="en-US" altLang="en-US" sz="2800"/>
              <a:t>    ~55 gal.</a:t>
            </a:r>
          </a:p>
        </p:txBody>
      </p:sp>
      <p:grpSp>
        <p:nvGrpSpPr>
          <p:cNvPr id="16388" name="Group 4"/>
          <p:cNvGrpSpPr>
            <a:grpSpLocks/>
          </p:cNvGrpSpPr>
          <p:nvPr/>
        </p:nvGrpSpPr>
        <p:grpSpPr bwMode="auto">
          <a:xfrm rot="5400000">
            <a:off x="4533900" y="3162300"/>
            <a:ext cx="4572000" cy="1600200"/>
            <a:chOff x="1620" y="6300"/>
            <a:chExt cx="7200" cy="2520"/>
          </a:xfrm>
        </p:grpSpPr>
        <p:sp>
          <p:nvSpPr>
            <p:cNvPr id="16389" name="Rectangle 5"/>
            <p:cNvSpPr>
              <a:spLocks noChangeArrowheads="1"/>
            </p:cNvSpPr>
            <p:nvPr/>
          </p:nvSpPr>
          <p:spPr bwMode="auto">
            <a:xfrm>
              <a:off x="6480" y="6480"/>
              <a:ext cx="1080" cy="2340"/>
            </a:xfrm>
            <a:prstGeom prst="rect">
              <a:avLst/>
            </a:prstGeom>
            <a:solidFill>
              <a:srgbClr val="CCFFFF"/>
            </a:solidFill>
            <a:ln w="9525">
              <a:solidFill>
                <a:srgbClr val="000000"/>
              </a:solidFill>
              <a:miter lim="800000"/>
              <a:headEnd/>
              <a:tailEnd/>
            </a:ln>
          </p:spPr>
          <p:txBody>
            <a:bodyPr/>
            <a:lstStyle/>
            <a:p>
              <a:endParaRPr lang="en-US"/>
            </a:p>
          </p:txBody>
        </p:sp>
        <p:grpSp>
          <p:nvGrpSpPr>
            <p:cNvPr id="16390" name="Group 6"/>
            <p:cNvGrpSpPr>
              <a:grpSpLocks/>
            </p:cNvGrpSpPr>
            <p:nvPr/>
          </p:nvGrpSpPr>
          <p:grpSpPr bwMode="auto">
            <a:xfrm>
              <a:off x="1620" y="6300"/>
              <a:ext cx="7200" cy="2520"/>
              <a:chOff x="1620" y="6300"/>
              <a:chExt cx="7200" cy="2520"/>
            </a:xfrm>
          </p:grpSpPr>
          <p:sp>
            <p:nvSpPr>
              <p:cNvPr id="16391" name="AutoShape 7"/>
              <p:cNvSpPr>
                <a:spLocks noChangeArrowheads="1"/>
              </p:cNvSpPr>
              <p:nvPr/>
            </p:nvSpPr>
            <p:spPr bwMode="auto">
              <a:xfrm>
                <a:off x="1620" y="6480"/>
                <a:ext cx="180" cy="180"/>
              </a:xfrm>
              <a:prstGeom prst="roundRect">
                <a:avLst>
                  <a:gd name="adj" fmla="val 16667"/>
                </a:avLst>
              </a:prstGeom>
              <a:solidFill>
                <a:srgbClr val="CC99FF">
                  <a:alpha val="52000"/>
                </a:srgbClr>
              </a:solidFill>
              <a:ln w="9525">
                <a:solidFill>
                  <a:srgbClr val="000000"/>
                </a:solidFill>
                <a:round/>
                <a:headEnd/>
                <a:tailEnd/>
              </a:ln>
            </p:spPr>
            <p:txBody>
              <a:bodyPr/>
              <a:lstStyle/>
              <a:p>
                <a:endParaRPr lang="en-US"/>
              </a:p>
            </p:txBody>
          </p:sp>
          <p:sp>
            <p:nvSpPr>
              <p:cNvPr id="16392" name="AutoShape 8"/>
              <p:cNvSpPr>
                <a:spLocks noChangeArrowheads="1"/>
              </p:cNvSpPr>
              <p:nvPr/>
            </p:nvSpPr>
            <p:spPr bwMode="auto">
              <a:xfrm>
                <a:off x="8640" y="6480"/>
                <a:ext cx="180" cy="180"/>
              </a:xfrm>
              <a:prstGeom prst="roundRect">
                <a:avLst>
                  <a:gd name="adj" fmla="val 16667"/>
                </a:avLst>
              </a:prstGeom>
              <a:solidFill>
                <a:srgbClr val="FFFFCC">
                  <a:alpha val="60001"/>
                </a:srgbClr>
              </a:solidFill>
              <a:ln w="9525">
                <a:solidFill>
                  <a:srgbClr val="000000"/>
                </a:solidFill>
                <a:round/>
                <a:headEnd/>
                <a:tailEnd/>
              </a:ln>
            </p:spPr>
            <p:txBody>
              <a:bodyPr/>
              <a:lstStyle/>
              <a:p>
                <a:endParaRPr lang="en-US"/>
              </a:p>
            </p:txBody>
          </p:sp>
          <p:sp>
            <p:nvSpPr>
              <p:cNvPr id="16393" name="AutoShape 9"/>
              <p:cNvSpPr>
                <a:spLocks noChangeArrowheads="1"/>
              </p:cNvSpPr>
              <p:nvPr/>
            </p:nvSpPr>
            <p:spPr bwMode="auto">
              <a:xfrm>
                <a:off x="6300" y="8280"/>
                <a:ext cx="180" cy="180"/>
              </a:xfrm>
              <a:prstGeom prst="roundRect">
                <a:avLst>
                  <a:gd name="adj" fmla="val 16667"/>
                </a:avLst>
              </a:prstGeom>
              <a:solidFill>
                <a:srgbClr val="CCFFFF">
                  <a:alpha val="50000"/>
                </a:srgbClr>
              </a:solidFill>
              <a:ln w="9525">
                <a:solidFill>
                  <a:srgbClr val="000000"/>
                </a:solidFill>
                <a:round/>
                <a:headEnd/>
                <a:tailEnd/>
              </a:ln>
            </p:spPr>
            <p:txBody>
              <a:bodyPr/>
              <a:lstStyle/>
              <a:p>
                <a:endParaRPr lang="en-US"/>
              </a:p>
            </p:txBody>
          </p:sp>
          <p:sp>
            <p:nvSpPr>
              <p:cNvPr id="16394" name="Rectangle 10"/>
              <p:cNvSpPr>
                <a:spLocks noChangeArrowheads="1"/>
              </p:cNvSpPr>
              <p:nvPr/>
            </p:nvSpPr>
            <p:spPr bwMode="auto">
              <a:xfrm>
                <a:off x="1800" y="6480"/>
                <a:ext cx="900" cy="2340"/>
              </a:xfrm>
              <a:prstGeom prst="rect">
                <a:avLst/>
              </a:prstGeom>
              <a:solidFill>
                <a:srgbClr val="CC99FF"/>
              </a:solidFill>
              <a:ln w="9525">
                <a:solidFill>
                  <a:srgbClr val="000000"/>
                </a:solidFill>
                <a:miter lim="800000"/>
                <a:headEnd/>
                <a:tailEnd/>
              </a:ln>
            </p:spPr>
            <p:txBody>
              <a:bodyPr/>
              <a:lstStyle/>
              <a:p>
                <a:endParaRPr lang="en-US"/>
              </a:p>
            </p:txBody>
          </p:sp>
          <p:sp>
            <p:nvSpPr>
              <p:cNvPr id="16395" name="Rectangle 11"/>
              <p:cNvSpPr>
                <a:spLocks noChangeArrowheads="1"/>
              </p:cNvSpPr>
              <p:nvPr/>
            </p:nvSpPr>
            <p:spPr bwMode="auto">
              <a:xfrm>
                <a:off x="2700" y="6480"/>
                <a:ext cx="900" cy="2340"/>
              </a:xfrm>
              <a:prstGeom prst="rect">
                <a:avLst/>
              </a:prstGeom>
              <a:solidFill>
                <a:srgbClr val="CCFFFF"/>
              </a:solidFill>
              <a:ln w="9525">
                <a:solidFill>
                  <a:srgbClr val="000000"/>
                </a:solidFill>
                <a:miter lim="800000"/>
                <a:headEnd/>
                <a:tailEnd/>
              </a:ln>
            </p:spPr>
            <p:txBody>
              <a:bodyPr/>
              <a:lstStyle/>
              <a:p>
                <a:endParaRPr lang="en-US"/>
              </a:p>
            </p:txBody>
          </p:sp>
          <p:sp>
            <p:nvSpPr>
              <p:cNvPr id="16396" name="Rectangle 12"/>
              <p:cNvSpPr>
                <a:spLocks noChangeArrowheads="1"/>
              </p:cNvSpPr>
              <p:nvPr/>
            </p:nvSpPr>
            <p:spPr bwMode="auto">
              <a:xfrm>
                <a:off x="2700" y="6480"/>
                <a:ext cx="4860" cy="900"/>
              </a:xfrm>
              <a:prstGeom prst="rect">
                <a:avLst/>
              </a:prstGeom>
              <a:solidFill>
                <a:srgbClr val="C0C0C0"/>
              </a:solidFill>
              <a:ln w="9525">
                <a:solidFill>
                  <a:srgbClr val="000000"/>
                </a:solidFill>
                <a:miter lim="800000"/>
                <a:headEnd/>
                <a:tailEnd/>
              </a:ln>
            </p:spPr>
            <p:txBody>
              <a:bodyPr/>
              <a:lstStyle/>
              <a:p>
                <a:endParaRPr lang="en-US"/>
              </a:p>
            </p:txBody>
          </p:sp>
          <p:sp>
            <p:nvSpPr>
              <p:cNvPr id="16397" name="Rectangle 13"/>
              <p:cNvSpPr>
                <a:spLocks noChangeArrowheads="1"/>
              </p:cNvSpPr>
              <p:nvPr/>
            </p:nvSpPr>
            <p:spPr bwMode="auto">
              <a:xfrm>
                <a:off x="2700" y="7380"/>
                <a:ext cx="4860" cy="900"/>
              </a:xfrm>
              <a:prstGeom prst="rect">
                <a:avLst/>
              </a:prstGeom>
              <a:solidFill>
                <a:srgbClr val="CCFFFF"/>
              </a:solidFill>
              <a:ln w="9525">
                <a:solidFill>
                  <a:srgbClr val="000000"/>
                </a:solidFill>
                <a:miter lim="800000"/>
                <a:headEnd/>
                <a:tailEnd/>
              </a:ln>
            </p:spPr>
            <p:txBody>
              <a:bodyPr/>
              <a:lstStyle/>
              <a:p>
                <a:endParaRPr lang="en-US"/>
              </a:p>
            </p:txBody>
          </p:sp>
          <p:sp>
            <p:nvSpPr>
              <p:cNvPr id="16398" name="Rectangle 14"/>
              <p:cNvSpPr>
                <a:spLocks noChangeArrowheads="1"/>
              </p:cNvSpPr>
              <p:nvPr/>
            </p:nvSpPr>
            <p:spPr bwMode="auto">
              <a:xfrm>
                <a:off x="7560" y="6480"/>
                <a:ext cx="1080" cy="2340"/>
              </a:xfrm>
              <a:prstGeom prst="rect">
                <a:avLst/>
              </a:prstGeom>
              <a:solidFill>
                <a:srgbClr val="FFFFCC"/>
              </a:solidFill>
              <a:ln w="9525">
                <a:solidFill>
                  <a:srgbClr val="000000"/>
                </a:solidFill>
                <a:miter lim="800000"/>
                <a:headEnd/>
                <a:tailEnd/>
              </a:ln>
            </p:spPr>
            <p:txBody>
              <a:bodyPr/>
              <a:lstStyle/>
              <a:p>
                <a:endParaRPr lang="en-US"/>
              </a:p>
            </p:txBody>
          </p:sp>
          <p:sp>
            <p:nvSpPr>
              <p:cNvPr id="16399" name="AutoShape 15"/>
              <p:cNvSpPr>
                <a:spLocks noChangeArrowheads="1"/>
              </p:cNvSpPr>
              <p:nvPr/>
            </p:nvSpPr>
            <p:spPr bwMode="auto">
              <a:xfrm>
                <a:off x="3600" y="6300"/>
                <a:ext cx="180" cy="180"/>
              </a:xfrm>
              <a:prstGeom prst="roundRect">
                <a:avLst>
                  <a:gd name="adj" fmla="val 16667"/>
                </a:avLst>
              </a:prstGeom>
              <a:solidFill>
                <a:srgbClr val="C0C0C0">
                  <a:alpha val="53999"/>
                </a:srgbClr>
              </a:solidFill>
              <a:ln w="9525">
                <a:solidFill>
                  <a:srgbClr val="000000"/>
                </a:solidFill>
                <a:round/>
                <a:headEnd/>
                <a:tailEnd/>
              </a:ln>
            </p:spPr>
            <p:txBody>
              <a:bodyPr/>
              <a:lstStyle/>
              <a:p>
                <a:endParaRPr lang="en-US"/>
              </a:p>
            </p:txBody>
          </p:sp>
          <p:sp>
            <p:nvSpPr>
              <p:cNvPr id="16400" name="Line 16"/>
              <p:cNvSpPr>
                <a:spLocks noChangeShapeType="1"/>
              </p:cNvSpPr>
              <p:nvPr/>
            </p:nvSpPr>
            <p:spPr bwMode="auto">
              <a:xfrm>
                <a:off x="2700" y="7380"/>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17"/>
              <p:cNvSpPr>
                <a:spLocks noChangeShapeType="1"/>
              </p:cNvSpPr>
              <p:nvPr/>
            </p:nvSpPr>
            <p:spPr bwMode="auto">
              <a:xfrm flipV="1">
                <a:off x="2700" y="6480"/>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18"/>
              <p:cNvSpPr>
                <a:spLocks noChangeShapeType="1"/>
              </p:cNvSpPr>
              <p:nvPr/>
            </p:nvSpPr>
            <p:spPr bwMode="auto">
              <a:xfrm>
                <a:off x="6480" y="6480"/>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457200" y="990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a:t>Area = Length x Width</a:t>
            </a:r>
          </a:p>
          <a:p>
            <a:r>
              <a:rPr lang="en-US" altLang="en-US" sz="3200"/>
              <a:t>1 inch rainfall = 624 gal./1,000 sq. feet</a:t>
            </a:r>
          </a:p>
        </p:txBody>
      </p:sp>
      <p:sp>
        <p:nvSpPr>
          <p:cNvPr id="15365" name="Text Box 5"/>
          <p:cNvSpPr txBox="1">
            <a:spLocks noChangeArrowheads="1"/>
          </p:cNvSpPr>
          <p:nvPr/>
        </p:nvSpPr>
        <p:spPr bwMode="auto">
          <a:xfrm>
            <a:off x="2514600" y="228600"/>
            <a:ext cx="3203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b="1"/>
              <a:t>Calculations</a:t>
            </a:r>
          </a:p>
        </p:txBody>
      </p:sp>
      <p:sp>
        <p:nvSpPr>
          <p:cNvPr id="15366" name="Text Box 6"/>
          <p:cNvSpPr txBox="1">
            <a:spLocks noChangeArrowheads="1"/>
          </p:cNvSpPr>
          <p:nvPr/>
        </p:nvSpPr>
        <p:spPr bwMode="auto">
          <a:xfrm>
            <a:off x="381000" y="2133600"/>
            <a:ext cx="1989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b="1"/>
              <a:t>Example:</a:t>
            </a:r>
          </a:p>
          <a:p>
            <a:endParaRPr lang="en-US" altLang="en-US" sz="3200"/>
          </a:p>
        </p:txBody>
      </p:sp>
      <p:grpSp>
        <p:nvGrpSpPr>
          <p:cNvPr id="15367" name="Group 7"/>
          <p:cNvGrpSpPr>
            <a:grpSpLocks/>
          </p:cNvGrpSpPr>
          <p:nvPr/>
        </p:nvGrpSpPr>
        <p:grpSpPr bwMode="auto">
          <a:xfrm rot="5400000">
            <a:off x="5067300" y="3619500"/>
            <a:ext cx="4572000" cy="1600200"/>
            <a:chOff x="1620" y="6300"/>
            <a:chExt cx="7200" cy="2520"/>
          </a:xfrm>
        </p:grpSpPr>
        <p:sp>
          <p:nvSpPr>
            <p:cNvPr id="15368" name="Rectangle 8"/>
            <p:cNvSpPr>
              <a:spLocks noChangeArrowheads="1"/>
            </p:cNvSpPr>
            <p:nvPr/>
          </p:nvSpPr>
          <p:spPr bwMode="auto">
            <a:xfrm>
              <a:off x="6480" y="6480"/>
              <a:ext cx="1080" cy="2340"/>
            </a:xfrm>
            <a:prstGeom prst="rect">
              <a:avLst/>
            </a:prstGeom>
            <a:solidFill>
              <a:srgbClr val="CCFFFF"/>
            </a:solidFill>
            <a:ln w="9525">
              <a:solidFill>
                <a:srgbClr val="000000"/>
              </a:solidFill>
              <a:miter lim="800000"/>
              <a:headEnd/>
              <a:tailEnd/>
            </a:ln>
          </p:spPr>
          <p:txBody>
            <a:bodyPr/>
            <a:lstStyle/>
            <a:p>
              <a:endParaRPr lang="en-US"/>
            </a:p>
          </p:txBody>
        </p:sp>
        <p:grpSp>
          <p:nvGrpSpPr>
            <p:cNvPr id="15369" name="Group 9"/>
            <p:cNvGrpSpPr>
              <a:grpSpLocks/>
            </p:cNvGrpSpPr>
            <p:nvPr/>
          </p:nvGrpSpPr>
          <p:grpSpPr bwMode="auto">
            <a:xfrm>
              <a:off x="1620" y="6300"/>
              <a:ext cx="7200" cy="2520"/>
              <a:chOff x="1620" y="6300"/>
              <a:chExt cx="7200" cy="2520"/>
            </a:xfrm>
          </p:grpSpPr>
          <p:sp>
            <p:nvSpPr>
              <p:cNvPr id="15370" name="AutoShape 10"/>
              <p:cNvSpPr>
                <a:spLocks noChangeArrowheads="1"/>
              </p:cNvSpPr>
              <p:nvPr/>
            </p:nvSpPr>
            <p:spPr bwMode="auto">
              <a:xfrm>
                <a:off x="1620" y="6480"/>
                <a:ext cx="180" cy="180"/>
              </a:xfrm>
              <a:prstGeom prst="roundRect">
                <a:avLst>
                  <a:gd name="adj" fmla="val 16667"/>
                </a:avLst>
              </a:prstGeom>
              <a:solidFill>
                <a:srgbClr val="CC99FF">
                  <a:alpha val="52000"/>
                </a:srgbClr>
              </a:solidFill>
              <a:ln w="9525">
                <a:solidFill>
                  <a:srgbClr val="000000"/>
                </a:solidFill>
                <a:round/>
                <a:headEnd/>
                <a:tailEnd/>
              </a:ln>
            </p:spPr>
            <p:txBody>
              <a:bodyPr/>
              <a:lstStyle/>
              <a:p>
                <a:endParaRPr lang="en-US"/>
              </a:p>
            </p:txBody>
          </p:sp>
          <p:sp>
            <p:nvSpPr>
              <p:cNvPr id="15371" name="AutoShape 11"/>
              <p:cNvSpPr>
                <a:spLocks noChangeArrowheads="1"/>
              </p:cNvSpPr>
              <p:nvPr/>
            </p:nvSpPr>
            <p:spPr bwMode="auto">
              <a:xfrm>
                <a:off x="8640" y="6480"/>
                <a:ext cx="180" cy="180"/>
              </a:xfrm>
              <a:prstGeom prst="roundRect">
                <a:avLst>
                  <a:gd name="adj" fmla="val 16667"/>
                </a:avLst>
              </a:prstGeom>
              <a:solidFill>
                <a:srgbClr val="FFFFCC">
                  <a:alpha val="60001"/>
                </a:srgbClr>
              </a:solidFill>
              <a:ln w="9525">
                <a:solidFill>
                  <a:srgbClr val="000000"/>
                </a:solidFill>
                <a:round/>
                <a:headEnd/>
                <a:tailEnd/>
              </a:ln>
            </p:spPr>
            <p:txBody>
              <a:bodyPr/>
              <a:lstStyle/>
              <a:p>
                <a:endParaRPr lang="en-US"/>
              </a:p>
            </p:txBody>
          </p:sp>
          <p:sp>
            <p:nvSpPr>
              <p:cNvPr id="15372" name="AutoShape 12"/>
              <p:cNvSpPr>
                <a:spLocks noChangeArrowheads="1"/>
              </p:cNvSpPr>
              <p:nvPr/>
            </p:nvSpPr>
            <p:spPr bwMode="auto">
              <a:xfrm>
                <a:off x="6300" y="8280"/>
                <a:ext cx="180" cy="180"/>
              </a:xfrm>
              <a:prstGeom prst="roundRect">
                <a:avLst>
                  <a:gd name="adj" fmla="val 16667"/>
                </a:avLst>
              </a:prstGeom>
              <a:solidFill>
                <a:srgbClr val="CCFFFF">
                  <a:alpha val="50000"/>
                </a:srgbClr>
              </a:solidFill>
              <a:ln w="9525">
                <a:solidFill>
                  <a:srgbClr val="000000"/>
                </a:solidFill>
                <a:round/>
                <a:headEnd/>
                <a:tailEnd/>
              </a:ln>
            </p:spPr>
            <p:txBody>
              <a:bodyPr/>
              <a:lstStyle/>
              <a:p>
                <a:endParaRPr lang="en-US"/>
              </a:p>
            </p:txBody>
          </p:sp>
          <p:sp>
            <p:nvSpPr>
              <p:cNvPr id="15373" name="Rectangle 13"/>
              <p:cNvSpPr>
                <a:spLocks noChangeArrowheads="1"/>
              </p:cNvSpPr>
              <p:nvPr/>
            </p:nvSpPr>
            <p:spPr bwMode="auto">
              <a:xfrm>
                <a:off x="1800" y="6480"/>
                <a:ext cx="900" cy="2340"/>
              </a:xfrm>
              <a:prstGeom prst="rect">
                <a:avLst/>
              </a:prstGeom>
              <a:solidFill>
                <a:srgbClr val="CC99FF"/>
              </a:solidFill>
              <a:ln w="9525">
                <a:solidFill>
                  <a:srgbClr val="000000"/>
                </a:solidFill>
                <a:miter lim="800000"/>
                <a:headEnd/>
                <a:tailEnd/>
              </a:ln>
            </p:spPr>
            <p:txBody>
              <a:bodyPr/>
              <a:lstStyle/>
              <a:p>
                <a:endParaRPr lang="en-US"/>
              </a:p>
            </p:txBody>
          </p:sp>
          <p:sp>
            <p:nvSpPr>
              <p:cNvPr id="15374" name="Rectangle 14"/>
              <p:cNvSpPr>
                <a:spLocks noChangeArrowheads="1"/>
              </p:cNvSpPr>
              <p:nvPr/>
            </p:nvSpPr>
            <p:spPr bwMode="auto">
              <a:xfrm>
                <a:off x="2700" y="6480"/>
                <a:ext cx="900" cy="2340"/>
              </a:xfrm>
              <a:prstGeom prst="rect">
                <a:avLst/>
              </a:prstGeom>
              <a:solidFill>
                <a:srgbClr val="CCFFFF"/>
              </a:solidFill>
              <a:ln w="9525">
                <a:solidFill>
                  <a:srgbClr val="000000"/>
                </a:solidFill>
                <a:miter lim="800000"/>
                <a:headEnd/>
                <a:tailEnd/>
              </a:ln>
            </p:spPr>
            <p:txBody>
              <a:bodyPr/>
              <a:lstStyle/>
              <a:p>
                <a:endParaRPr lang="en-US"/>
              </a:p>
            </p:txBody>
          </p:sp>
          <p:sp>
            <p:nvSpPr>
              <p:cNvPr id="15375" name="Rectangle 15"/>
              <p:cNvSpPr>
                <a:spLocks noChangeArrowheads="1"/>
              </p:cNvSpPr>
              <p:nvPr/>
            </p:nvSpPr>
            <p:spPr bwMode="auto">
              <a:xfrm>
                <a:off x="2700" y="6480"/>
                <a:ext cx="4860" cy="900"/>
              </a:xfrm>
              <a:prstGeom prst="rect">
                <a:avLst/>
              </a:prstGeom>
              <a:solidFill>
                <a:srgbClr val="C0C0C0"/>
              </a:solidFill>
              <a:ln w="9525">
                <a:solidFill>
                  <a:srgbClr val="000000"/>
                </a:solidFill>
                <a:miter lim="800000"/>
                <a:headEnd/>
                <a:tailEnd/>
              </a:ln>
            </p:spPr>
            <p:txBody>
              <a:bodyPr/>
              <a:lstStyle/>
              <a:p>
                <a:endParaRPr lang="en-US" altLang="en-US"/>
              </a:p>
            </p:txBody>
          </p:sp>
          <p:sp>
            <p:nvSpPr>
              <p:cNvPr id="15376" name="Rectangle 16"/>
              <p:cNvSpPr>
                <a:spLocks noChangeArrowheads="1"/>
              </p:cNvSpPr>
              <p:nvPr/>
            </p:nvSpPr>
            <p:spPr bwMode="auto">
              <a:xfrm>
                <a:off x="2700" y="7380"/>
                <a:ext cx="4860" cy="900"/>
              </a:xfrm>
              <a:prstGeom prst="rect">
                <a:avLst/>
              </a:prstGeom>
              <a:solidFill>
                <a:srgbClr val="CCFFFF"/>
              </a:solidFill>
              <a:ln w="9525">
                <a:solidFill>
                  <a:srgbClr val="000000"/>
                </a:solidFill>
                <a:miter lim="800000"/>
                <a:headEnd/>
                <a:tailEnd/>
              </a:ln>
            </p:spPr>
            <p:txBody>
              <a:bodyPr/>
              <a:lstStyle/>
              <a:p>
                <a:endParaRPr lang="en-US"/>
              </a:p>
            </p:txBody>
          </p:sp>
          <p:sp>
            <p:nvSpPr>
              <p:cNvPr id="15377" name="Rectangle 17"/>
              <p:cNvSpPr>
                <a:spLocks noChangeArrowheads="1"/>
              </p:cNvSpPr>
              <p:nvPr/>
            </p:nvSpPr>
            <p:spPr bwMode="auto">
              <a:xfrm>
                <a:off x="7560" y="6480"/>
                <a:ext cx="1080" cy="2340"/>
              </a:xfrm>
              <a:prstGeom prst="rect">
                <a:avLst/>
              </a:prstGeom>
              <a:solidFill>
                <a:srgbClr val="FFFFCC"/>
              </a:solidFill>
              <a:ln w="9525">
                <a:solidFill>
                  <a:srgbClr val="000000"/>
                </a:solidFill>
                <a:miter lim="800000"/>
                <a:headEnd/>
                <a:tailEnd/>
              </a:ln>
            </p:spPr>
            <p:txBody>
              <a:bodyPr/>
              <a:lstStyle/>
              <a:p>
                <a:endParaRPr lang="en-US"/>
              </a:p>
            </p:txBody>
          </p:sp>
          <p:sp>
            <p:nvSpPr>
              <p:cNvPr id="15378" name="AutoShape 18"/>
              <p:cNvSpPr>
                <a:spLocks noChangeArrowheads="1"/>
              </p:cNvSpPr>
              <p:nvPr/>
            </p:nvSpPr>
            <p:spPr bwMode="auto">
              <a:xfrm>
                <a:off x="3600" y="6300"/>
                <a:ext cx="180" cy="180"/>
              </a:xfrm>
              <a:prstGeom prst="roundRect">
                <a:avLst>
                  <a:gd name="adj" fmla="val 16667"/>
                </a:avLst>
              </a:prstGeom>
              <a:solidFill>
                <a:srgbClr val="C0C0C0">
                  <a:alpha val="53999"/>
                </a:srgbClr>
              </a:solidFill>
              <a:ln w="9525">
                <a:solidFill>
                  <a:srgbClr val="000000"/>
                </a:solidFill>
                <a:round/>
                <a:headEnd/>
                <a:tailEnd/>
              </a:ln>
            </p:spPr>
            <p:txBody>
              <a:bodyPr/>
              <a:lstStyle/>
              <a:p>
                <a:endParaRPr lang="en-US"/>
              </a:p>
            </p:txBody>
          </p:sp>
          <p:sp>
            <p:nvSpPr>
              <p:cNvPr id="15379" name="Line 19"/>
              <p:cNvSpPr>
                <a:spLocks noChangeShapeType="1"/>
              </p:cNvSpPr>
              <p:nvPr/>
            </p:nvSpPr>
            <p:spPr bwMode="auto">
              <a:xfrm>
                <a:off x="2700" y="7380"/>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20"/>
              <p:cNvSpPr>
                <a:spLocks noChangeShapeType="1"/>
              </p:cNvSpPr>
              <p:nvPr/>
            </p:nvSpPr>
            <p:spPr bwMode="auto">
              <a:xfrm flipV="1">
                <a:off x="2700" y="6480"/>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21"/>
              <p:cNvSpPr>
                <a:spLocks noChangeShapeType="1"/>
              </p:cNvSpPr>
              <p:nvPr/>
            </p:nvSpPr>
            <p:spPr bwMode="auto">
              <a:xfrm>
                <a:off x="6480" y="6480"/>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5382" name="Text Box 22"/>
          <p:cNvSpPr txBox="1">
            <a:spLocks noChangeArrowheads="1"/>
          </p:cNvSpPr>
          <p:nvPr/>
        </p:nvSpPr>
        <p:spPr bwMode="auto">
          <a:xfrm>
            <a:off x="8077200" y="4267200"/>
            <a:ext cx="48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50’</a:t>
            </a:r>
          </a:p>
        </p:txBody>
      </p:sp>
      <p:sp>
        <p:nvSpPr>
          <p:cNvPr id="15384" name="Text Box 24"/>
          <p:cNvSpPr txBox="1">
            <a:spLocks noChangeArrowheads="1"/>
          </p:cNvSpPr>
          <p:nvPr/>
        </p:nvSpPr>
        <p:spPr bwMode="auto">
          <a:xfrm>
            <a:off x="7543800" y="5562600"/>
            <a:ext cx="48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15’</a:t>
            </a:r>
          </a:p>
        </p:txBody>
      </p:sp>
      <p:sp>
        <p:nvSpPr>
          <p:cNvPr id="15385" name="Text Box 25"/>
          <p:cNvSpPr txBox="1">
            <a:spLocks noChangeArrowheads="1"/>
          </p:cNvSpPr>
          <p:nvPr/>
        </p:nvSpPr>
        <p:spPr bwMode="auto">
          <a:xfrm>
            <a:off x="304800" y="2667000"/>
            <a:ext cx="5686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t>A roof area with a length of 50’</a:t>
            </a:r>
          </a:p>
          <a:p>
            <a:r>
              <a:rPr lang="en-US" altLang="en-US" sz="3200"/>
              <a:t>&amp; width of 15’ = 750 sq. ft.</a:t>
            </a:r>
          </a:p>
        </p:txBody>
      </p:sp>
      <p:sp>
        <p:nvSpPr>
          <p:cNvPr id="15386" name="Text Box 26"/>
          <p:cNvSpPr txBox="1">
            <a:spLocks noChangeArrowheads="1"/>
          </p:cNvSpPr>
          <p:nvPr/>
        </p:nvSpPr>
        <p:spPr bwMode="auto">
          <a:xfrm>
            <a:off x="838200" y="3657600"/>
            <a:ext cx="4756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en-US" sz="3200" u="sng"/>
              <a:t> 624 gal. </a:t>
            </a:r>
            <a:r>
              <a:rPr lang="en-US" altLang="en-US" sz="3200"/>
              <a:t>    =     </a:t>
            </a:r>
            <a:r>
              <a:rPr lang="en-US" altLang="en-US" sz="3200" u="sng"/>
              <a:t> X gal.  </a:t>
            </a:r>
          </a:p>
          <a:p>
            <a:r>
              <a:rPr lang="en-US" altLang="en-US" sz="3200"/>
              <a:t>1,000 ft</a:t>
            </a:r>
            <a:r>
              <a:rPr lang="en-US" altLang="en-US" sz="3200" baseline="30000"/>
              <a:t>2</a:t>
            </a:r>
            <a:r>
              <a:rPr lang="en-US" altLang="en-US" sz="3200"/>
              <a:t>             750 ft</a:t>
            </a:r>
            <a:r>
              <a:rPr lang="en-US" altLang="en-US" sz="3200" baseline="30000"/>
              <a:t>2</a:t>
            </a:r>
            <a:r>
              <a:rPr lang="en-US" altLang="en-US" sz="3200"/>
              <a:t>  	</a:t>
            </a:r>
            <a:endParaRPr lang="en-US" altLang="en-US" sz="3200" u="sng"/>
          </a:p>
        </p:txBody>
      </p:sp>
      <p:sp>
        <p:nvSpPr>
          <p:cNvPr id="15387" name="Text Box 27"/>
          <p:cNvSpPr txBox="1">
            <a:spLocks noChangeArrowheads="1"/>
          </p:cNvSpPr>
          <p:nvPr/>
        </p:nvSpPr>
        <p:spPr bwMode="auto">
          <a:xfrm>
            <a:off x="381000" y="4724400"/>
            <a:ext cx="5178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t>= </a:t>
            </a:r>
            <a:r>
              <a:rPr lang="en-US" altLang="en-US" sz="3200" b="1"/>
              <a:t>468 gal</a:t>
            </a:r>
            <a:r>
              <a:rPr lang="en-US" altLang="en-US" sz="3200"/>
              <a:t>., or enough water</a:t>
            </a:r>
          </a:p>
          <a:p>
            <a:r>
              <a:rPr lang="en-US" altLang="en-US" sz="3200"/>
              <a:t>   to fill 8½ barrels (468/55)</a:t>
            </a:r>
          </a:p>
        </p:txBody>
      </p:sp>
      <p:sp>
        <p:nvSpPr>
          <p:cNvPr id="15388" name="Text Box 28"/>
          <p:cNvSpPr txBox="1">
            <a:spLocks noChangeArrowheads="1"/>
          </p:cNvSpPr>
          <p:nvPr/>
        </p:nvSpPr>
        <p:spPr bwMode="auto">
          <a:xfrm>
            <a:off x="762000" y="5867400"/>
            <a:ext cx="505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t>How much water do you want?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l="15625" t="37500" r="57813" b="14583"/>
          <a:stretch>
            <a:fillRect/>
          </a:stretch>
        </p:blipFill>
        <p:spPr bwMode="auto">
          <a:xfrm>
            <a:off x="4648200" y="1219200"/>
            <a:ext cx="37734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5" name="Text Box 3"/>
          <p:cNvSpPr txBox="1">
            <a:spLocks noChangeArrowheads="1"/>
          </p:cNvSpPr>
          <p:nvPr/>
        </p:nvSpPr>
        <p:spPr bwMode="auto">
          <a:xfrm>
            <a:off x="152400" y="2057400"/>
            <a:ext cx="43783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2400"/>
              <a:t> 55 gallon barrels (food grade)</a:t>
            </a:r>
          </a:p>
          <a:p>
            <a:pPr>
              <a:buFontTx/>
              <a:buChar char="•"/>
            </a:pPr>
            <a:r>
              <a:rPr lang="en-US" altLang="en-US" sz="2400"/>
              <a:t> Snap-in 4-inch drains (x 2)</a:t>
            </a:r>
          </a:p>
          <a:p>
            <a:pPr>
              <a:buFontTx/>
              <a:buChar char="•"/>
            </a:pPr>
            <a:r>
              <a:rPr lang="en-US" altLang="en-US" sz="2400"/>
              <a:t> Mosquito netting</a:t>
            </a:r>
          </a:p>
          <a:p>
            <a:pPr>
              <a:buFontTx/>
              <a:buChar char="•"/>
            </a:pPr>
            <a:r>
              <a:rPr lang="en-US" altLang="en-US" sz="2400"/>
              <a:t> ½ inch plastic hose bibb</a:t>
            </a:r>
          </a:p>
          <a:p>
            <a:pPr>
              <a:buFontTx/>
              <a:buChar char="•"/>
            </a:pPr>
            <a:r>
              <a:rPr lang="en-US" altLang="en-US" sz="2400"/>
              <a:t> ½ inch pvc elbow (threaded)</a:t>
            </a:r>
          </a:p>
          <a:p>
            <a:pPr>
              <a:buFontTx/>
              <a:buChar char="•"/>
            </a:pPr>
            <a:r>
              <a:rPr lang="en-US" altLang="en-US" sz="2400"/>
              <a:t> Garden hose washer</a:t>
            </a:r>
          </a:p>
          <a:p>
            <a:pPr>
              <a:buFontTx/>
              <a:buChar char="•"/>
            </a:pPr>
            <a:r>
              <a:rPr lang="en-US" altLang="en-US" sz="2400"/>
              <a:t> ½ inch rubber stopper</a:t>
            </a:r>
          </a:p>
          <a:p>
            <a:pPr>
              <a:buFontTx/>
              <a:buChar char="•"/>
            </a:pPr>
            <a:r>
              <a:rPr lang="en-US" altLang="en-US" sz="2400"/>
              <a:t> Clear Lexel caulk/adhesive</a:t>
            </a:r>
          </a:p>
          <a:p>
            <a:pPr>
              <a:buFontTx/>
              <a:buChar char="•"/>
            </a:pPr>
            <a:r>
              <a:rPr lang="en-US" altLang="en-US" sz="2400"/>
              <a:t> Teflon tape</a:t>
            </a:r>
          </a:p>
        </p:txBody>
      </p:sp>
      <p:sp>
        <p:nvSpPr>
          <p:cNvPr id="3076" name="Text Box 4"/>
          <p:cNvSpPr txBox="1">
            <a:spLocks noChangeArrowheads="1"/>
          </p:cNvSpPr>
          <p:nvPr/>
        </p:nvSpPr>
        <p:spPr bwMode="auto">
          <a:xfrm>
            <a:off x="228600" y="381000"/>
            <a:ext cx="42545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800"/>
              <a:t>How to Make a</a:t>
            </a:r>
          </a:p>
          <a:p>
            <a:pPr algn="ctr"/>
            <a:r>
              <a:rPr lang="en-US" altLang="en-US" sz="4800"/>
              <a:t>Rainbarrel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l="11719" t="36458" r="55469" b="18750"/>
          <a:stretch>
            <a:fillRect/>
          </a:stretch>
        </p:blipFill>
        <p:spPr bwMode="auto">
          <a:xfrm>
            <a:off x="3962400" y="2057400"/>
            <a:ext cx="40195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3" name="Text Box 3"/>
          <p:cNvSpPr txBox="1">
            <a:spLocks noChangeArrowheads="1"/>
          </p:cNvSpPr>
          <p:nvPr/>
        </p:nvSpPr>
        <p:spPr bwMode="auto">
          <a:xfrm>
            <a:off x="1676400" y="762000"/>
            <a:ext cx="51546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400"/>
              <a:t>Snap-in Drains (x 2)</a:t>
            </a:r>
          </a:p>
        </p:txBody>
      </p:sp>
      <p:sp>
        <p:nvSpPr>
          <p:cNvPr id="5124" name="Text Box 4"/>
          <p:cNvSpPr txBox="1">
            <a:spLocks noChangeArrowheads="1"/>
          </p:cNvSpPr>
          <p:nvPr/>
        </p:nvSpPr>
        <p:spPr bwMode="auto">
          <a:xfrm>
            <a:off x="441325" y="20462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sz="2800"/>
          </a:p>
        </p:txBody>
      </p:sp>
      <p:sp>
        <p:nvSpPr>
          <p:cNvPr id="5125" name="Text Box 5"/>
          <p:cNvSpPr txBox="1">
            <a:spLocks noChangeArrowheads="1"/>
          </p:cNvSpPr>
          <p:nvPr/>
        </p:nvSpPr>
        <p:spPr bwMode="auto">
          <a:xfrm>
            <a:off x="1143000" y="3124200"/>
            <a:ext cx="129698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2800"/>
              <a:t> Cut </a:t>
            </a:r>
          </a:p>
          <a:p>
            <a:pPr>
              <a:buFontTx/>
              <a:buChar char="•"/>
            </a:pPr>
            <a:r>
              <a:rPr lang="en-US" altLang="en-US" sz="2800"/>
              <a:t> Insert</a:t>
            </a:r>
          </a:p>
          <a:p>
            <a:pPr>
              <a:buFontTx/>
              <a:buChar char="•"/>
            </a:pPr>
            <a:r>
              <a:rPr lang="en-US" altLang="en-US" sz="2800"/>
              <a:t> Glue</a:t>
            </a:r>
          </a:p>
        </p:txBody>
      </p:sp>
      <p:sp>
        <p:nvSpPr>
          <p:cNvPr id="5126" name="Text Box 6"/>
          <p:cNvSpPr txBox="1">
            <a:spLocks noChangeArrowheads="1"/>
          </p:cNvSpPr>
          <p:nvPr/>
        </p:nvSpPr>
        <p:spPr bwMode="auto">
          <a:xfrm>
            <a:off x="381000" y="2438400"/>
            <a:ext cx="3228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t>Mosquito Netting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11719" t="35416" r="56250" b="14583"/>
          <a:stretch>
            <a:fillRect/>
          </a:stretch>
        </p:blipFill>
        <p:spPr bwMode="auto">
          <a:xfrm>
            <a:off x="2362200" y="1219200"/>
            <a:ext cx="423068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6" name="Text Box 4"/>
          <p:cNvSpPr txBox="1">
            <a:spLocks noChangeArrowheads="1"/>
          </p:cNvSpPr>
          <p:nvPr/>
        </p:nvSpPr>
        <p:spPr bwMode="auto">
          <a:xfrm>
            <a:off x="3505200" y="304800"/>
            <a:ext cx="19462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a:t>Drains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567</Words>
  <Application>Microsoft Macintosh PowerPoint</Application>
  <PresentationFormat>On-screen Show (4:3)</PresentationFormat>
  <Paragraphs>85</Paragraphs>
  <Slides>11</Slides>
  <Notes>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Arial</vt:lpstr>
      <vt:lpstr>Times New Roman</vt:lpstr>
      <vt:lpstr>Default Design</vt:lpstr>
      <vt:lpstr>Microsoft Graph Chart</vt:lpstr>
      <vt:lpstr>PowerPoint Presentation</vt:lpstr>
      <vt:lpstr>Purpose of a Rainbarrel</vt:lpstr>
      <vt:lpstr>PowerPoint Presentation</vt:lpstr>
      <vt:lpstr>Rain Facts</vt:lpstr>
      <vt:lpstr>How much Rainwater can you collect?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2015-09-08T00:49:37Z</dcterms:created>
  <dcterms:modified xsi:type="dcterms:W3CDTF">2015-09-08T00:54:17Z</dcterms:modified>
</cp:coreProperties>
</file>