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50" r:id="rId2"/>
  </p:sldMasterIdLst>
  <p:notesMasterIdLst>
    <p:notesMasterId r:id="rId139"/>
  </p:notesMasterIdLst>
  <p:sldIdLst>
    <p:sldId id="554" r:id="rId3"/>
    <p:sldId id="555" r:id="rId4"/>
    <p:sldId id="556" r:id="rId5"/>
    <p:sldId id="256" r:id="rId6"/>
    <p:sldId id="557" r:id="rId7"/>
    <p:sldId id="558" r:id="rId8"/>
    <p:sldId id="458" r:id="rId9"/>
    <p:sldId id="477" r:id="rId10"/>
    <p:sldId id="421" r:id="rId11"/>
    <p:sldId id="349" r:id="rId12"/>
    <p:sldId id="411" r:id="rId13"/>
    <p:sldId id="419" r:id="rId14"/>
    <p:sldId id="420" r:id="rId15"/>
    <p:sldId id="520" r:id="rId16"/>
    <p:sldId id="521" r:id="rId17"/>
    <p:sldId id="522" r:id="rId18"/>
    <p:sldId id="490" r:id="rId19"/>
    <p:sldId id="422" r:id="rId20"/>
    <p:sldId id="423" r:id="rId21"/>
    <p:sldId id="484" r:id="rId22"/>
    <p:sldId id="485" r:id="rId23"/>
    <p:sldId id="486" r:id="rId24"/>
    <p:sldId id="487" r:id="rId25"/>
    <p:sldId id="488" r:id="rId26"/>
    <p:sldId id="559" r:id="rId27"/>
    <p:sldId id="561" r:id="rId28"/>
    <p:sldId id="489" r:id="rId29"/>
    <p:sldId id="412" r:id="rId30"/>
    <p:sldId id="413" r:id="rId31"/>
    <p:sldId id="414" r:id="rId32"/>
    <p:sldId id="415" r:id="rId33"/>
    <p:sldId id="416" r:id="rId34"/>
    <p:sldId id="417" r:id="rId35"/>
    <p:sldId id="465" r:id="rId36"/>
    <p:sldId id="418" r:id="rId37"/>
    <p:sldId id="471" r:id="rId38"/>
    <p:sldId id="474" r:id="rId39"/>
    <p:sldId id="475" r:id="rId40"/>
    <p:sldId id="476" r:id="rId41"/>
    <p:sldId id="565" r:id="rId42"/>
    <p:sldId id="598" r:id="rId43"/>
    <p:sldId id="444" r:id="rId44"/>
    <p:sldId id="445" r:id="rId45"/>
    <p:sldId id="448" r:id="rId46"/>
    <p:sldId id="495" r:id="rId47"/>
    <p:sldId id="496" r:id="rId48"/>
    <p:sldId id="497" r:id="rId49"/>
    <p:sldId id="498" r:id="rId50"/>
    <p:sldId id="499" r:id="rId51"/>
    <p:sldId id="500" r:id="rId52"/>
    <p:sldId id="501" r:id="rId53"/>
    <p:sldId id="568" r:id="rId54"/>
    <p:sldId id="566" r:id="rId55"/>
    <p:sldId id="599" r:id="rId56"/>
    <p:sldId id="600" r:id="rId57"/>
    <p:sldId id="601" r:id="rId58"/>
    <p:sldId id="504" r:id="rId59"/>
    <p:sldId id="502" r:id="rId60"/>
    <p:sldId id="425" r:id="rId61"/>
    <p:sldId id="518" r:id="rId62"/>
    <p:sldId id="426" r:id="rId63"/>
    <p:sldId id="427" r:id="rId64"/>
    <p:sldId id="429" r:id="rId65"/>
    <p:sldId id="428" r:id="rId66"/>
    <p:sldId id="552" r:id="rId67"/>
    <p:sldId id="551" r:id="rId68"/>
    <p:sldId id="431" r:id="rId69"/>
    <p:sldId id="432" r:id="rId70"/>
    <p:sldId id="430" r:id="rId71"/>
    <p:sldId id="523" r:id="rId72"/>
    <p:sldId id="524" r:id="rId73"/>
    <p:sldId id="570" r:id="rId74"/>
    <p:sldId id="571" r:id="rId75"/>
    <p:sldId id="527" r:id="rId76"/>
    <p:sldId id="588" r:id="rId77"/>
    <p:sldId id="526" r:id="rId78"/>
    <p:sldId id="529" r:id="rId79"/>
    <p:sldId id="573" r:id="rId80"/>
    <p:sldId id="530" r:id="rId81"/>
    <p:sldId id="531" r:id="rId82"/>
    <p:sldId id="532" r:id="rId83"/>
    <p:sldId id="533" r:id="rId84"/>
    <p:sldId id="443" r:id="rId85"/>
    <p:sldId id="576" r:id="rId86"/>
    <p:sldId id="539" r:id="rId87"/>
    <p:sldId id="540" r:id="rId88"/>
    <p:sldId id="541" r:id="rId89"/>
    <p:sldId id="542" r:id="rId90"/>
    <p:sldId id="543" r:id="rId91"/>
    <p:sldId id="544" r:id="rId92"/>
    <p:sldId id="545" r:id="rId93"/>
    <p:sldId id="546" r:id="rId94"/>
    <p:sldId id="577" r:id="rId95"/>
    <p:sldId id="575" r:id="rId96"/>
    <p:sldId id="574" r:id="rId97"/>
    <p:sldId id="587" r:id="rId98"/>
    <p:sldId id="491" r:id="rId99"/>
    <p:sldId id="535" r:id="rId100"/>
    <p:sldId id="472" r:id="rId101"/>
    <p:sldId id="589" r:id="rId102"/>
    <p:sldId id="590" r:id="rId103"/>
    <p:sldId id="591" r:id="rId104"/>
    <p:sldId id="537" r:id="rId105"/>
    <p:sldId id="452" r:id="rId106"/>
    <p:sldId id="506" r:id="rId107"/>
    <p:sldId id="507" r:id="rId108"/>
    <p:sldId id="508" r:id="rId109"/>
    <p:sldId id="453" r:id="rId110"/>
    <p:sldId id="581" r:id="rId111"/>
    <p:sldId id="450" r:id="rId112"/>
    <p:sldId id="582" r:id="rId113"/>
    <p:sldId id="516" r:id="rId114"/>
    <p:sldId id="451" r:id="rId115"/>
    <p:sldId id="454" r:id="rId116"/>
    <p:sldId id="455" r:id="rId117"/>
    <p:sldId id="456" r:id="rId118"/>
    <p:sldId id="593" r:id="rId119"/>
    <p:sldId id="594" r:id="rId120"/>
    <p:sldId id="595" r:id="rId121"/>
    <p:sldId id="492" r:id="rId122"/>
    <p:sldId id="493" r:id="rId123"/>
    <p:sldId id="494" r:id="rId124"/>
    <p:sldId id="505" r:id="rId125"/>
    <p:sldId id="482" r:id="rId126"/>
    <p:sldId id="560" r:id="rId127"/>
    <p:sldId id="592" r:id="rId128"/>
    <p:sldId id="596" r:id="rId129"/>
    <p:sldId id="602" r:id="rId130"/>
    <p:sldId id="597" r:id="rId131"/>
    <p:sldId id="584" r:id="rId132"/>
    <p:sldId id="466" r:id="rId133"/>
    <p:sldId id="470" r:id="rId134"/>
    <p:sldId id="586" r:id="rId135"/>
    <p:sldId id="387" r:id="rId136"/>
    <p:sldId id="583" r:id="rId137"/>
    <p:sldId id="347" r:id="rId138"/>
  </p:sldIdLst>
  <p:sldSz cx="10287000" cy="6858000" type="35mm"/>
  <p:notesSz cx="6248400" cy="9601200"/>
  <p:custShowLst>
    <p:custShow name="Basic MG Presentation" id="0">
      <p:sldLst>
        <p:sld r:id="rId6"/>
        <p:sld r:id="rId10"/>
        <p:sld r:id="rId11"/>
        <p:sld r:id="rId12"/>
        <p:sld r:id="rId13"/>
        <p:sld r:id="rId14"/>
        <p:sld r:id="rId15"/>
        <p:sld r:id="rId29"/>
        <p:sld r:id="rId30"/>
        <p:sld r:id="rId31"/>
        <p:sld r:id="rId32"/>
        <p:sld r:id="rId33"/>
        <p:sld r:id="rId34"/>
        <p:sld r:id="rId35"/>
        <p:sld r:id="rId37"/>
        <p:sld r:id="rId36"/>
        <p:sld r:id="rId133"/>
        <p:sld r:id="rId38"/>
        <p:sld r:id="rId101"/>
        <p:sld r:id="rId39"/>
        <p:sld r:id="rId40"/>
        <p:sld r:id="rId41"/>
        <p:sld r:id="rId19"/>
        <p:sld r:id="rId20"/>
        <p:sld r:id="rId21"/>
        <p:sld r:id="rId126"/>
        <p:sld r:id="rId22"/>
        <p:sld r:id="rId23"/>
        <p:sld r:id="rId24"/>
        <p:sld r:id="rId25"/>
        <p:sld r:id="rId26"/>
        <p:sld r:id="rId47"/>
        <p:sld r:id="rId48"/>
        <p:sld r:id="rId49"/>
        <p:sld r:id="rId50"/>
        <p:sld r:id="rId51"/>
        <p:sld r:id="rId52"/>
        <p:sld r:id="rId53"/>
        <p:sld r:id="rId60"/>
        <p:sld r:id="rId59"/>
        <p:sld r:id="rId16"/>
        <p:sld r:id="rId17"/>
        <p:sld r:id="rId18"/>
        <p:sld r:id="rId61"/>
        <p:sld r:id="rId62"/>
        <p:sld r:id="rId63"/>
        <p:sld r:id="rId64"/>
        <p:sld r:id="rId66"/>
        <p:sld r:id="rId65"/>
        <p:sld r:id="rId71"/>
        <p:sld r:id="rId69"/>
        <p:sld r:id="rId70"/>
        <p:sld r:id="rId72"/>
        <p:sld r:id="rId73"/>
        <p:sld r:id="rId78"/>
        <p:sld r:id="rId76"/>
        <p:sld r:id="rId79"/>
        <p:sld r:id="rId81"/>
        <p:sld r:id="rId82"/>
        <p:sld r:id="rId136"/>
        <p:sld r:id="rId138"/>
      </p:sldLst>
    </p:custShow>
  </p:custShowLst>
  <p:defaultTextStyle>
    <a:defPPr>
      <a:defRPr lang="en-US"/>
    </a:defPPr>
    <a:lvl1pPr algn="ctr" rtl="0" fontAlgn="base">
      <a:spcBef>
        <a:spcPct val="0"/>
      </a:spcBef>
      <a:spcAft>
        <a:spcPct val="0"/>
      </a:spcAft>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1pPr>
    <a:lvl2pPr marL="457200" algn="ctr" rtl="0" fontAlgn="base">
      <a:spcBef>
        <a:spcPct val="0"/>
      </a:spcBef>
      <a:spcAft>
        <a:spcPct val="0"/>
      </a:spcAft>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2pPr>
    <a:lvl3pPr marL="914400" algn="ctr" rtl="0" fontAlgn="base">
      <a:spcBef>
        <a:spcPct val="0"/>
      </a:spcBef>
      <a:spcAft>
        <a:spcPct val="0"/>
      </a:spcAft>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3pPr>
    <a:lvl4pPr marL="1371600" algn="ctr" rtl="0" fontAlgn="base">
      <a:spcBef>
        <a:spcPct val="0"/>
      </a:spcBef>
      <a:spcAft>
        <a:spcPct val="0"/>
      </a:spcAft>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4pPr>
    <a:lvl5pPr marL="1828800" algn="ctr" rtl="0" fontAlgn="base">
      <a:spcBef>
        <a:spcPct val="0"/>
      </a:spcBef>
      <a:spcAft>
        <a:spcPct val="0"/>
      </a:spcAft>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5pPr>
    <a:lvl6pPr marL="2286000" algn="l" defTabSz="914400" rtl="0" eaLnBrk="1" latinLnBrk="0" hangingPunct="1">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6pPr>
    <a:lvl7pPr marL="2743200" algn="l" defTabSz="914400" rtl="0" eaLnBrk="1" latinLnBrk="0" hangingPunct="1">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7pPr>
    <a:lvl8pPr marL="3200400" algn="l" defTabSz="914400" rtl="0" eaLnBrk="1" latinLnBrk="0" hangingPunct="1">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8pPr>
    <a:lvl9pPr marL="3657600" algn="l" defTabSz="914400" rtl="0" eaLnBrk="1" latinLnBrk="0" hangingPunct="1">
      <a:defRPr sz="5400" kern="1200">
        <a:solidFill>
          <a:srgbClr val="FFFF99"/>
        </a:solidFill>
        <a:effectLst>
          <a:outerShdw blurRad="38100" dist="38100" dir="2700000" algn="tl">
            <a:srgbClr val="000000">
              <a:alpha val="43137"/>
            </a:srgbClr>
          </a:outerShdw>
        </a:effectLst>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66FF33"/>
    <a:srgbClr val="FFFF99"/>
    <a:srgbClr val="00FF99"/>
    <a:srgbClr val="FF99CC"/>
    <a:srgbClr val="FFFF00"/>
    <a:srgbClr val="FF3300"/>
    <a:srgbClr val="00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53529" autoAdjust="0"/>
  </p:normalViewPr>
  <p:slideViewPr>
    <p:cSldViewPr>
      <p:cViewPr>
        <p:scale>
          <a:sx n="33" d="100"/>
          <a:sy n="33" d="100"/>
        </p:scale>
        <p:origin x="4312" y="92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40" Type="http://schemas.openxmlformats.org/officeDocument/2006/relationships/presProps" Target="presProps.xml"/><Relationship Id="rId141" Type="http://schemas.openxmlformats.org/officeDocument/2006/relationships/viewProps" Target="viewProps.xml"/><Relationship Id="rId142" Type="http://schemas.openxmlformats.org/officeDocument/2006/relationships/theme" Target="theme/theme1.xml"/><Relationship Id="rId1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7082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effectLst/>
              </a:defRPr>
            </a:lvl1pPr>
          </a:lstStyle>
          <a:p>
            <a:endParaRPr lang="en-US" altLang="en-US"/>
          </a:p>
        </p:txBody>
      </p:sp>
      <p:sp>
        <p:nvSpPr>
          <p:cNvPr id="219139" name="Rectangle 3"/>
          <p:cNvSpPr>
            <a:spLocks noGrp="1" noChangeArrowheads="1"/>
          </p:cNvSpPr>
          <p:nvPr>
            <p:ph type="dt" idx="1"/>
          </p:nvPr>
        </p:nvSpPr>
        <p:spPr bwMode="auto">
          <a:xfrm>
            <a:off x="3538538" y="0"/>
            <a:ext cx="27082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ffectLst/>
              </a:defRPr>
            </a:lvl1pPr>
          </a:lstStyle>
          <a:p>
            <a:endParaRPr lang="en-US" altLang="en-US"/>
          </a:p>
        </p:txBody>
      </p:sp>
      <p:sp>
        <p:nvSpPr>
          <p:cNvPr id="219140" name="Rectangle 4"/>
          <p:cNvSpPr>
            <a:spLocks noRot="1" noChangeArrowheads="1" noTextEdit="1"/>
          </p:cNvSpPr>
          <p:nvPr>
            <p:ph type="sldImg" idx="2"/>
          </p:nvPr>
        </p:nvSpPr>
        <p:spPr bwMode="auto">
          <a:xfrm>
            <a:off x="423863" y="720725"/>
            <a:ext cx="5400675"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19141" name="Rectangle 5"/>
          <p:cNvSpPr>
            <a:spLocks noGrp="1" noChangeArrowheads="1"/>
          </p:cNvSpPr>
          <p:nvPr>
            <p:ph type="body" sz="quarter" idx="3"/>
          </p:nvPr>
        </p:nvSpPr>
        <p:spPr bwMode="auto">
          <a:xfrm>
            <a:off x="625475" y="4560888"/>
            <a:ext cx="49974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9142" name="Rectangle 6"/>
          <p:cNvSpPr>
            <a:spLocks noGrp="1" noChangeArrowheads="1"/>
          </p:cNvSpPr>
          <p:nvPr>
            <p:ph type="ftr" sz="quarter" idx="4"/>
          </p:nvPr>
        </p:nvSpPr>
        <p:spPr bwMode="auto">
          <a:xfrm>
            <a:off x="0" y="9120188"/>
            <a:ext cx="27082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effectLst/>
              </a:defRPr>
            </a:lvl1pPr>
          </a:lstStyle>
          <a:p>
            <a:endParaRPr lang="en-US" altLang="en-US"/>
          </a:p>
        </p:txBody>
      </p:sp>
      <p:sp>
        <p:nvSpPr>
          <p:cNvPr id="219143" name="Rectangle 7"/>
          <p:cNvSpPr>
            <a:spLocks noGrp="1" noChangeArrowheads="1"/>
          </p:cNvSpPr>
          <p:nvPr>
            <p:ph type="sldNum" sz="quarter" idx="5"/>
          </p:nvPr>
        </p:nvSpPr>
        <p:spPr bwMode="auto">
          <a:xfrm>
            <a:off x="3538538" y="9120188"/>
            <a:ext cx="27082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effectLst/>
              </a:defRPr>
            </a:lvl1pPr>
          </a:lstStyle>
          <a:p>
            <a:fld id="{319BDB2B-FC4C-254E-B277-D7667A78D0AE}" type="slidenum">
              <a:rPr lang="en-US" altLang="en-US"/>
              <a:pPr/>
              <a:t>‹#›</a:t>
            </a:fld>
            <a:endParaRPr lang="en-US" altLang="en-US"/>
          </a:p>
        </p:txBody>
      </p:sp>
    </p:spTree>
    <p:extLst>
      <p:ext uri="{BB962C8B-B14F-4D97-AF65-F5344CB8AC3E}">
        <p14:creationId xmlns:p14="http://schemas.microsoft.com/office/powerpoint/2010/main" val="957244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en.wikipedia.org/wiki/Infiltration" TargetMode="External"/><Relationship Id="rId4" Type="http://schemas.openxmlformats.org/officeDocument/2006/relationships/hyperlink" Target="http://en.wikipedia.org/wiki/Runoff" TargetMode="External"/><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3E3F0-523B-984B-8171-5AF72F8817F1}" type="slidenum">
              <a:rPr lang="en-US" altLang="en-US"/>
              <a:pPr/>
              <a:t>1</a:t>
            </a:fld>
            <a:endParaRPr lang="en-US" altLang="en-US"/>
          </a:p>
        </p:txBody>
      </p:sp>
      <p:sp>
        <p:nvSpPr>
          <p:cNvPr id="440322" name="Rectangle 2"/>
          <p:cNvSpPr>
            <a:spLocks noRot="1" noChangeArrowheads="1" noTextEdit="1"/>
          </p:cNvSpPr>
          <p:nvPr>
            <p:ph type="sldImg"/>
          </p:nvPr>
        </p:nvSpPr>
        <p:spPr>
          <a:xfrm>
            <a:off x="425450" y="720725"/>
            <a:ext cx="5400675" cy="3600450"/>
          </a:xfrm>
          <a:ln/>
        </p:spPr>
      </p:sp>
      <p:sp>
        <p:nvSpPr>
          <p:cNvPr id="440323" name="Rectangle 3"/>
          <p:cNvSpPr>
            <a:spLocks noGrp="1" noChangeArrowheads="1"/>
          </p:cNvSpPr>
          <p:nvPr>
            <p:ph type="body" idx="1"/>
          </p:nvPr>
        </p:nvSpPr>
        <p:spPr>
          <a:xfrm>
            <a:off x="831850" y="4560888"/>
            <a:ext cx="4584700" cy="4319587"/>
          </a:xfrm>
        </p:spPr>
        <p:txBody>
          <a:bodyPr/>
          <a:lstStyle/>
          <a:p>
            <a:r>
              <a:rPr lang="en-US" altLang="en-US"/>
              <a:t>1. UGA Logo</a:t>
            </a:r>
          </a:p>
        </p:txBody>
      </p:sp>
    </p:spTree>
    <p:extLst>
      <p:ext uri="{BB962C8B-B14F-4D97-AF65-F5344CB8AC3E}">
        <p14:creationId xmlns:p14="http://schemas.microsoft.com/office/powerpoint/2010/main" val="160121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01547-7CBA-5945-BAAF-F55820D1F4A3}" type="slidenum">
              <a:rPr lang="en-US" altLang="en-US"/>
              <a:pPr/>
              <a:t>12</a:t>
            </a:fld>
            <a:endParaRPr lang="en-US" altLang="en-US"/>
          </a:p>
        </p:txBody>
      </p:sp>
      <p:sp>
        <p:nvSpPr>
          <p:cNvPr id="229378" name="Rectangle 2"/>
          <p:cNvSpPr>
            <a:spLocks noRo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altLang="en-US"/>
              <a:t>Average annual minimum temperatures are an important factor is selecting turf grasses. Trying to grow turfgrass in a zone in which it is not adapted can lead to homeowner frustration and failure.</a:t>
            </a:r>
          </a:p>
        </p:txBody>
      </p:sp>
    </p:spTree>
    <p:extLst>
      <p:ext uri="{BB962C8B-B14F-4D97-AF65-F5344CB8AC3E}">
        <p14:creationId xmlns:p14="http://schemas.microsoft.com/office/powerpoint/2010/main" val="8332826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16674-176E-1A4E-AC38-398679B0E6D5}" type="slidenum">
              <a:rPr lang="en-US" altLang="en-US"/>
              <a:pPr/>
              <a:t>104</a:t>
            </a:fld>
            <a:endParaRPr lang="en-US" altLang="en-US"/>
          </a:p>
        </p:txBody>
      </p:sp>
      <p:sp>
        <p:nvSpPr>
          <p:cNvPr id="612354" name="Rectangle 2"/>
          <p:cNvSpPr>
            <a:spLocks noRot="1" noChangeArrowheads="1" noTextEdit="1"/>
          </p:cNvSpPr>
          <p:nvPr>
            <p:ph type="sldImg"/>
          </p:nvPr>
        </p:nvSpPr>
        <p:spPr>
          <a:ln/>
        </p:spPr>
      </p:sp>
      <p:sp>
        <p:nvSpPr>
          <p:cNvPr id="612355" name="Rectangle 3"/>
          <p:cNvSpPr>
            <a:spLocks noGrp="1" noChangeArrowheads="1"/>
          </p:cNvSpPr>
          <p:nvPr>
            <p:ph type="body" idx="1"/>
          </p:nvPr>
        </p:nvSpPr>
        <p:spPr/>
        <p:txBody>
          <a:bodyPr/>
          <a:lstStyle/>
          <a:p>
            <a:r>
              <a:rPr lang="en-US" altLang="en-US"/>
              <a:t>A “thatch layer” is an accumulation of dead plant material at the soil surface. Thatch is composed of turfgrass stems, rhizomes, stolons, and roots. </a:t>
            </a:r>
          </a:p>
        </p:txBody>
      </p:sp>
    </p:spTree>
    <p:extLst>
      <p:ext uri="{BB962C8B-B14F-4D97-AF65-F5344CB8AC3E}">
        <p14:creationId xmlns:p14="http://schemas.microsoft.com/office/powerpoint/2010/main" val="17021555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CB5BD-0F03-8148-A73D-DAE27C5F204E}" type="slidenum">
              <a:rPr lang="en-US" altLang="en-US"/>
              <a:pPr/>
              <a:t>105</a:t>
            </a:fld>
            <a:endParaRPr lang="en-US" altLang="en-US"/>
          </a:p>
        </p:txBody>
      </p:sp>
      <p:sp>
        <p:nvSpPr>
          <p:cNvPr id="614402" name="Rectangle 2"/>
          <p:cNvSpPr>
            <a:spLocks noRot="1" noChangeArrowheads="1" noTextEdit="1"/>
          </p:cNvSpPr>
          <p:nvPr>
            <p:ph type="sldImg"/>
          </p:nvPr>
        </p:nvSpPr>
        <p:spPr>
          <a:ln/>
        </p:spPr>
      </p:sp>
      <p:sp>
        <p:nvSpPr>
          <p:cNvPr id="614403" name="Rectangle 3"/>
          <p:cNvSpPr>
            <a:spLocks noGrp="1" noChangeArrowheads="1"/>
          </p:cNvSpPr>
          <p:nvPr>
            <p:ph type="body" idx="1"/>
          </p:nvPr>
        </p:nvSpPr>
        <p:spPr/>
        <p:txBody>
          <a:bodyPr/>
          <a:lstStyle/>
          <a:p>
            <a:r>
              <a:rPr lang="en-US" altLang="en-US"/>
              <a:t>A thatch layer of ½ inch or less is desirable because it does add resiliency to the turf and it also increases impact absorption. The turf with a thin layer of thatch will feel softer and tolerate traffic better than turf with absolutely no thatch.</a:t>
            </a:r>
          </a:p>
        </p:txBody>
      </p:sp>
    </p:spTree>
    <p:extLst>
      <p:ext uri="{BB962C8B-B14F-4D97-AF65-F5344CB8AC3E}">
        <p14:creationId xmlns:p14="http://schemas.microsoft.com/office/powerpoint/2010/main" val="14992890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2B4FC-4126-3646-B1E0-9A2F6405BAA1}" type="slidenum">
              <a:rPr lang="en-US" altLang="en-US"/>
              <a:pPr/>
              <a:t>106</a:t>
            </a:fld>
            <a:endParaRPr lang="en-US" altLang="en-US"/>
          </a:p>
        </p:txBody>
      </p:sp>
      <p:sp>
        <p:nvSpPr>
          <p:cNvPr id="613378" name="Rectangle 2"/>
          <p:cNvSpPr>
            <a:spLocks noRot="1" noChangeArrowheads="1" noTextEdit="1"/>
          </p:cNvSpPr>
          <p:nvPr>
            <p:ph type="sldImg"/>
          </p:nvPr>
        </p:nvSpPr>
        <p:spPr>
          <a:ln/>
        </p:spPr>
      </p:sp>
      <p:sp>
        <p:nvSpPr>
          <p:cNvPr id="613379" name="Rectangle 3"/>
          <p:cNvSpPr>
            <a:spLocks noGrp="1" noChangeArrowheads="1"/>
          </p:cNvSpPr>
          <p:nvPr>
            <p:ph type="body" idx="1"/>
          </p:nvPr>
        </p:nvSpPr>
        <p:spPr/>
        <p:txBody>
          <a:bodyPr/>
          <a:lstStyle/>
          <a:p>
            <a:r>
              <a:rPr lang="en-US" altLang="en-US"/>
              <a:t>Accumulations of thatch over ½ inch prevents penetration of water into the soil, harbors insects and disease organisms, and leads to a shallow rooted grass which is heat, cold, and drought susceptible. Many people like a dense, soft mat of turf, but this is usually a sign of excessive thatch and generally leads to problems. </a:t>
            </a:r>
          </a:p>
          <a:p>
            <a:endParaRPr lang="en-US" altLang="en-US"/>
          </a:p>
        </p:txBody>
      </p:sp>
    </p:spTree>
    <p:extLst>
      <p:ext uri="{BB962C8B-B14F-4D97-AF65-F5344CB8AC3E}">
        <p14:creationId xmlns:p14="http://schemas.microsoft.com/office/powerpoint/2010/main" val="21249625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18442-33A8-184E-9870-1B6A5FEEF220}" type="slidenum">
              <a:rPr lang="en-US" altLang="en-US"/>
              <a:pPr/>
              <a:t>107</a:t>
            </a:fld>
            <a:endParaRPr lang="en-US" altLang="en-US"/>
          </a:p>
        </p:txBody>
      </p:sp>
      <p:sp>
        <p:nvSpPr>
          <p:cNvPr id="353282" name="Rectangle 2"/>
          <p:cNvSpPr>
            <a:spLocks noRo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ltLang="en-US"/>
              <a:t>Some turfgrasses, because of their growing habit, accumulate thatch faster than others. Poor maintenance practices such as over fertilization, infrequent mowing and improper irrigation contribute to thatch development.</a:t>
            </a:r>
          </a:p>
        </p:txBody>
      </p:sp>
    </p:spTree>
    <p:extLst>
      <p:ext uri="{BB962C8B-B14F-4D97-AF65-F5344CB8AC3E}">
        <p14:creationId xmlns:p14="http://schemas.microsoft.com/office/powerpoint/2010/main" val="15917383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2F439-C0DB-6B4E-86B3-84B602ECF2D0}" type="slidenum">
              <a:rPr lang="en-US" altLang="en-US"/>
              <a:pPr/>
              <a:t>108</a:t>
            </a:fld>
            <a:endParaRPr lang="en-US" altLang="en-US"/>
          </a:p>
        </p:txBody>
      </p:sp>
      <p:sp>
        <p:nvSpPr>
          <p:cNvPr id="615426" name="Rectangle 2"/>
          <p:cNvSpPr>
            <a:spLocks noRo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altLang="en-US"/>
              <a:t>Thatch can be reduced through cultural practices </a:t>
            </a:r>
            <a:r>
              <a:rPr lang="en-US" altLang="en-US" sz="2000"/>
              <a:t>such as aerification, vertical mowing, or topdressing. Thatch removal should only be done when the turf is actively growing as these methods do damage turf in the process.</a:t>
            </a:r>
          </a:p>
          <a:p>
            <a:pPr lvl="2">
              <a:buClr>
                <a:srgbClr val="FFFF00"/>
              </a:buClr>
              <a:buFont typeface="Wingdings" charset="2"/>
              <a:buNone/>
            </a:pPr>
            <a:endParaRPr lang="en-US" altLang="en-US"/>
          </a:p>
        </p:txBody>
      </p:sp>
    </p:spTree>
    <p:extLst>
      <p:ext uri="{BB962C8B-B14F-4D97-AF65-F5344CB8AC3E}">
        <p14:creationId xmlns:p14="http://schemas.microsoft.com/office/powerpoint/2010/main" val="11420022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A6812-4073-4643-AB4B-EDBEA8EC0B78}" type="slidenum">
              <a:rPr lang="en-US" altLang="en-US"/>
              <a:pPr/>
              <a:t>109</a:t>
            </a:fld>
            <a:endParaRPr lang="en-US" altLang="en-US"/>
          </a:p>
        </p:txBody>
      </p:sp>
      <p:sp>
        <p:nvSpPr>
          <p:cNvPr id="622594" name="Rectangle 2"/>
          <p:cNvSpPr>
            <a:spLocks noRot="1" noChangeArrowheads="1" noTextEdit="1"/>
          </p:cNvSpPr>
          <p:nvPr>
            <p:ph type="sldImg"/>
          </p:nvPr>
        </p:nvSpPr>
        <p:spPr>
          <a:ln/>
        </p:spPr>
      </p:sp>
      <p:sp>
        <p:nvSpPr>
          <p:cNvPr id="622595" name="Rectangle 3"/>
          <p:cNvSpPr>
            <a:spLocks noGrp="1" noChangeArrowheads="1"/>
          </p:cNvSpPr>
          <p:nvPr>
            <p:ph type="body" idx="1"/>
          </p:nvPr>
        </p:nvSpPr>
        <p:spPr/>
        <p:txBody>
          <a:bodyPr/>
          <a:lstStyle/>
          <a:p>
            <a:r>
              <a:rPr lang="en-US" altLang="en-US"/>
              <a:t>Homeowners often overlook problems associated with soil compaction. Insects, diseases, nematodes, improper watering and a lack of fertilizer are often blamed for a lawns decline when the real culprit is compaction. The problem starts when the top 4 inches of the soil become compressed, impeding the movement of air, water and nutrients to the grass roots. This stresses the grass plants, making them less able to compete with weeds and slow to recuperate from injury. In time a compacted lawn needs renovation.</a:t>
            </a:r>
          </a:p>
          <a:p>
            <a:r>
              <a:rPr lang="en-US" altLang="en-US"/>
              <a:t>	Compacted soil also contributes to the accumulation of thatch because restricted oxygen levels in highly compacted soils impair the activity of earthworms and other thatch-decomposing organisms. Left unmanaged, thatch can lead to serious maintenance and pest problems. Thatch accumulates faster on compacted soils and heavy clay soils than on well-aerified soils. Therefore, some lawns may require frequent aerification to aid in thatch control.</a:t>
            </a:r>
          </a:p>
          <a:p>
            <a:endParaRPr lang="en-US" altLang="en-US"/>
          </a:p>
        </p:txBody>
      </p:sp>
    </p:spTree>
    <p:extLst>
      <p:ext uri="{BB962C8B-B14F-4D97-AF65-F5344CB8AC3E}">
        <p14:creationId xmlns:p14="http://schemas.microsoft.com/office/powerpoint/2010/main" val="15712692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D4CA0-5709-6E41-BA7D-697214F40CB2}" type="slidenum">
              <a:rPr lang="en-US" altLang="en-US"/>
              <a:pPr/>
              <a:t>110</a:t>
            </a:fld>
            <a:endParaRPr lang="en-US" altLang="en-US"/>
          </a:p>
        </p:txBody>
      </p:sp>
      <p:sp>
        <p:nvSpPr>
          <p:cNvPr id="620546" name="Rectangle 2"/>
          <p:cNvSpPr>
            <a:spLocks noRot="1" noChangeArrowheads="1" noTextEdit="1"/>
          </p:cNvSpPr>
          <p:nvPr>
            <p:ph type="sldImg"/>
          </p:nvPr>
        </p:nvSpPr>
        <p:spPr>
          <a:ln/>
        </p:spPr>
      </p:sp>
      <p:sp>
        <p:nvSpPr>
          <p:cNvPr id="620547" name="Rectangle 3"/>
          <p:cNvSpPr>
            <a:spLocks noGrp="1" noChangeArrowheads="1"/>
          </p:cNvSpPr>
          <p:nvPr>
            <p:ph type="body" idx="1"/>
          </p:nvPr>
        </p:nvSpPr>
        <p:spPr/>
        <p:txBody>
          <a:bodyPr/>
          <a:lstStyle/>
          <a:p>
            <a:r>
              <a:rPr lang="en-US" altLang="en-US"/>
              <a:t>If soil is compacted, the solution is straightforward: aerify. The practice of physically removing cores of soil and leaving holes or cavities in the lawn is defined as core aeration or aerification.</a:t>
            </a:r>
          </a:p>
          <a:p>
            <a:endParaRPr lang="en-US" altLang="en-US"/>
          </a:p>
          <a:p>
            <a:endParaRPr lang="en-US" altLang="en-US"/>
          </a:p>
        </p:txBody>
      </p:sp>
    </p:spTree>
    <p:extLst>
      <p:ext uri="{BB962C8B-B14F-4D97-AF65-F5344CB8AC3E}">
        <p14:creationId xmlns:p14="http://schemas.microsoft.com/office/powerpoint/2010/main" val="71582717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DBD39-BFDB-EF46-8C89-6CA2B6596524}" type="slidenum">
              <a:rPr lang="en-US" altLang="en-US"/>
              <a:pPr/>
              <a:t>111</a:t>
            </a:fld>
            <a:endParaRPr lang="en-US" altLang="en-US"/>
          </a:p>
        </p:txBody>
      </p:sp>
      <p:sp>
        <p:nvSpPr>
          <p:cNvPr id="624642" name="Rectangle 2"/>
          <p:cNvSpPr>
            <a:spLocks noRot="1" noChangeArrowheads="1" noTextEdit="1"/>
          </p:cNvSpPr>
          <p:nvPr>
            <p:ph type="sldImg"/>
          </p:nvPr>
        </p:nvSpPr>
        <p:spPr>
          <a:ln/>
        </p:spPr>
      </p:sp>
      <p:sp>
        <p:nvSpPr>
          <p:cNvPr id="624643" name="Rectangle 3"/>
          <p:cNvSpPr>
            <a:spLocks noGrp="1" noChangeArrowheads="1"/>
          </p:cNvSpPr>
          <p:nvPr>
            <p:ph type="body" idx="1"/>
          </p:nvPr>
        </p:nvSpPr>
        <p:spPr/>
        <p:txBody>
          <a:bodyPr/>
          <a:lstStyle/>
          <a:p>
            <a:r>
              <a:rPr lang="en-US" altLang="en-US" b="1"/>
              <a:t>Benefits of Core Aerification</a:t>
            </a:r>
          </a:p>
          <a:p>
            <a:pPr>
              <a:buFontTx/>
              <a:buChar char="•"/>
            </a:pPr>
            <a:r>
              <a:rPr lang="en-US" altLang="en-US"/>
              <a:t>Loosens compacted soil and increases the availability of water and nutrients. </a:t>
            </a:r>
          </a:p>
          <a:p>
            <a:pPr>
              <a:buFontTx/>
              <a:buChar char="•"/>
            </a:pPr>
            <a:r>
              <a:rPr lang="en-US" altLang="en-US"/>
              <a:t>Enhances oxygen levels in the soil, stimulating root growth and enhancing the activity of thatch-decomposing organisms. </a:t>
            </a:r>
          </a:p>
          <a:p>
            <a:pPr>
              <a:buFontTx/>
              <a:buChar char="•"/>
            </a:pPr>
            <a:r>
              <a:rPr lang="en-US" altLang="en-US"/>
              <a:t>While removing cores of soil, the spoons or tines also sever roots, rhizomes and stolons. Grass plants are stimulated to produce new shoots and roots that "fill up" the holes in the lawn and increase the density of the turf. </a:t>
            </a:r>
          </a:p>
          <a:p>
            <a:pPr>
              <a:buFontTx/>
              <a:buChar char="•"/>
            </a:pPr>
            <a:r>
              <a:rPr lang="en-US" altLang="en-US"/>
              <a:t>Reduces water runoff. </a:t>
            </a:r>
          </a:p>
          <a:p>
            <a:pPr>
              <a:buFontTx/>
              <a:buChar char="•"/>
            </a:pPr>
            <a:r>
              <a:rPr lang="en-US" altLang="en-US"/>
              <a:t>Increases the lawn's drought tolerance and improves its overall health. </a:t>
            </a:r>
          </a:p>
          <a:p>
            <a:endParaRPr lang="en-US" altLang="en-US"/>
          </a:p>
        </p:txBody>
      </p:sp>
    </p:spTree>
    <p:extLst>
      <p:ext uri="{BB962C8B-B14F-4D97-AF65-F5344CB8AC3E}">
        <p14:creationId xmlns:p14="http://schemas.microsoft.com/office/powerpoint/2010/main" val="70385569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74ECE-D838-A947-B9AD-259048C57E63}" type="slidenum">
              <a:rPr lang="en-US" altLang="en-US"/>
              <a:pPr/>
              <a:t>112</a:t>
            </a:fld>
            <a:endParaRPr lang="en-US" altLang="en-US"/>
          </a:p>
        </p:txBody>
      </p:sp>
      <p:sp>
        <p:nvSpPr>
          <p:cNvPr id="625666" name="Rectangle 2"/>
          <p:cNvSpPr>
            <a:spLocks noRot="1" noChangeArrowheads="1" noTextEdit="1"/>
          </p:cNvSpPr>
          <p:nvPr>
            <p:ph type="sldImg"/>
          </p:nvPr>
        </p:nvSpPr>
        <p:spPr>
          <a:ln/>
        </p:spPr>
      </p:sp>
      <p:sp>
        <p:nvSpPr>
          <p:cNvPr id="625667" name="Rectangle 3"/>
          <p:cNvSpPr>
            <a:spLocks noGrp="1" noChangeArrowheads="1"/>
          </p:cNvSpPr>
          <p:nvPr>
            <p:ph type="body" idx="1"/>
          </p:nvPr>
        </p:nvSpPr>
        <p:spPr/>
        <p:txBody>
          <a:bodyPr/>
          <a:lstStyle/>
          <a:p>
            <a:r>
              <a:rPr lang="en-US" altLang="en-US"/>
              <a:t>Aerifying larger lawns requires a power-driven core aerator or aerifier, which can be rented at lawn and garden supply centers. The working parts of these machines are spoon-shaped tines or hollow tubes. As the tubes are driven into the lawn, cores of soil are removed from the ground and strewn across the lawn. Both types of tines work equally well, but the hollow tine makes a somewhat cleaner hole than the spoon type and brings up less soil. The tine size varies up to three-quarters of an inch and in depth of penetration up to 3 inches, depending on the manufacturer’s specifications. The closer tine placement removes more soil, exposes more soil surface area for water and fertilizer movement and alleviates compaction quicker than the wider tine spacing.</a:t>
            </a:r>
          </a:p>
          <a:p>
            <a:r>
              <a:rPr lang="en-US" altLang="en-US"/>
              <a:t>Penetration depth depends on soil type, soil moisture, tine diameter, and the weight and power of the aerifier. Soil cores should be left on the lawn to be broken up by rainfall and traffic. If their appearance bothers you, you can speed up their disappearance by raking them into the grass. Whichever machine you use, go over the lawn twice, once in one direction, and then in a perpendicular direction for best results.</a:t>
            </a:r>
          </a:p>
        </p:txBody>
      </p:sp>
    </p:spTree>
    <p:extLst>
      <p:ext uri="{BB962C8B-B14F-4D97-AF65-F5344CB8AC3E}">
        <p14:creationId xmlns:p14="http://schemas.microsoft.com/office/powerpoint/2010/main" val="136275499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4FB76-8669-8541-9407-371C81C77980}" type="slidenum">
              <a:rPr lang="en-US" altLang="en-US"/>
              <a:pPr/>
              <a:t>113</a:t>
            </a:fld>
            <a:endParaRPr lang="en-US" altLang="en-US"/>
          </a:p>
        </p:txBody>
      </p:sp>
      <p:sp>
        <p:nvSpPr>
          <p:cNvPr id="626690" name="Rectangle 2"/>
          <p:cNvSpPr>
            <a:spLocks noRot="1" noChangeArrowheads="1" noTextEdit="1"/>
          </p:cNvSpPr>
          <p:nvPr>
            <p:ph type="sldImg"/>
          </p:nvPr>
        </p:nvSpPr>
        <p:spPr>
          <a:ln/>
        </p:spPr>
      </p:sp>
      <p:sp>
        <p:nvSpPr>
          <p:cNvPr id="626691" name="Rectangle 3"/>
          <p:cNvSpPr>
            <a:spLocks noGrp="1" noChangeArrowheads="1"/>
          </p:cNvSpPr>
          <p:nvPr>
            <p:ph type="body" idx="1"/>
          </p:nvPr>
        </p:nvSpPr>
        <p:spPr/>
        <p:txBody>
          <a:bodyPr/>
          <a:lstStyle/>
          <a:p>
            <a:r>
              <a:rPr lang="en-US" altLang="en-US"/>
              <a:t>The best answer to the question, "How often should I aerify?" is, "As often as needed." One way to determine if aeration is needed is by scouting the lawn. Take a screwdriver and probe the soil. If the screwdriver penetrates the soil with little resistance, then you probably don’t need to aerify. If it is difficult to penetrate the soil with the screwdriver, then you may need to aerify. Make sure the soil is moist when testing the areas since dry soil can also be more difficult to penetrate.</a:t>
            </a:r>
          </a:p>
          <a:p>
            <a:r>
              <a:rPr lang="en-US" altLang="en-US"/>
              <a:t>Turfgrass in high traffic areas may need aerification more often than the rest of the lawn. Turfgrasses with low traffic tolerance such as centipedegrass and St. Augustinegrass may need aerifying more often than turfgrasses with good traffic tolerance, such as bermudagrass and zoysiagrass. </a:t>
            </a:r>
          </a:p>
          <a:p>
            <a:r>
              <a:rPr lang="en-US" altLang="en-US"/>
              <a:t>For severely compacted soils, it may be necessary to irrigate a few days prior to aerification.</a:t>
            </a:r>
          </a:p>
        </p:txBody>
      </p:sp>
    </p:spTree>
    <p:extLst>
      <p:ext uri="{BB962C8B-B14F-4D97-AF65-F5344CB8AC3E}">
        <p14:creationId xmlns:p14="http://schemas.microsoft.com/office/powerpoint/2010/main" val="91012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01822-55EF-FA4B-9FD0-5678345B31E1}" type="slidenum">
              <a:rPr lang="en-US" altLang="en-US"/>
              <a:pPr/>
              <a:t>13</a:t>
            </a:fld>
            <a:endParaRPr lang="en-US" altLang="en-US"/>
          </a:p>
        </p:txBody>
      </p:sp>
      <p:sp>
        <p:nvSpPr>
          <p:cNvPr id="231426" name="Rectangle 2"/>
          <p:cNvSpPr>
            <a:spLocks noRo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ltLang="en-US"/>
              <a:t>Conditions which may affect turfgrass adaptability include microclimates and soil. These conditions may be influenced by the amount of rainfall an area receives in contrast to other areas around it or the amount of direct sun and area receives. Soil factors may affect success as well. </a:t>
            </a:r>
          </a:p>
        </p:txBody>
      </p:sp>
    </p:spTree>
    <p:extLst>
      <p:ext uri="{BB962C8B-B14F-4D97-AF65-F5344CB8AC3E}">
        <p14:creationId xmlns:p14="http://schemas.microsoft.com/office/powerpoint/2010/main" val="12409557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A3B75-51E6-A548-868A-B992530C7A90}" type="slidenum">
              <a:rPr lang="en-US" altLang="en-US"/>
              <a:pPr/>
              <a:t>114</a:t>
            </a:fld>
            <a:endParaRPr lang="en-US" altLang="en-US"/>
          </a:p>
        </p:txBody>
      </p:sp>
      <p:sp>
        <p:nvSpPr>
          <p:cNvPr id="630786" name="Rectangle 2"/>
          <p:cNvSpPr>
            <a:spLocks noRot="1" noChangeArrowheads="1" noTextEdit="1"/>
          </p:cNvSpPr>
          <p:nvPr>
            <p:ph type="sldImg"/>
          </p:nvPr>
        </p:nvSpPr>
        <p:spPr>
          <a:ln/>
        </p:spPr>
      </p:sp>
      <p:sp>
        <p:nvSpPr>
          <p:cNvPr id="630787" name="Rectangle 3"/>
          <p:cNvSpPr>
            <a:spLocks noGrp="1" noChangeArrowheads="1"/>
          </p:cNvSpPr>
          <p:nvPr>
            <p:ph type="body" idx="1"/>
          </p:nvPr>
        </p:nvSpPr>
        <p:spPr/>
        <p:txBody>
          <a:bodyPr/>
          <a:lstStyle/>
          <a:p>
            <a:r>
              <a:rPr lang="en-US" altLang="en-US"/>
              <a:t>Topdressing is another important practice in keeping turf healthy. It helps reduce thatch, reduce soil compaction and improve drainage. Surface leveling is another important benefit of topdressing, as is soil amendment. In conjunction with overseeding, topdressing helps the seed become established more quickly. </a:t>
            </a:r>
          </a:p>
        </p:txBody>
      </p:sp>
    </p:spTree>
    <p:extLst>
      <p:ext uri="{BB962C8B-B14F-4D97-AF65-F5344CB8AC3E}">
        <p14:creationId xmlns:p14="http://schemas.microsoft.com/office/powerpoint/2010/main" val="20506092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ADB7F-B324-1F4C-ADEC-1E35AFDDD516}" type="slidenum">
              <a:rPr lang="en-US" altLang="en-US"/>
              <a:pPr/>
              <a:t>115</a:t>
            </a:fld>
            <a:endParaRPr lang="en-US" altLang="en-US"/>
          </a:p>
        </p:txBody>
      </p:sp>
      <p:sp>
        <p:nvSpPr>
          <p:cNvPr id="629762" name="Rectangle 2"/>
          <p:cNvSpPr>
            <a:spLocks noRo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altLang="en-US"/>
              <a:t>Applications of a good topdressing material should be done lightly and frequently; no more than 3/8” of material should be applied at one time. Mow the turf a bit lower before application. After application, broom or rub the material in to make good soil contact.</a:t>
            </a:r>
          </a:p>
        </p:txBody>
      </p:sp>
    </p:spTree>
    <p:extLst>
      <p:ext uri="{BB962C8B-B14F-4D97-AF65-F5344CB8AC3E}">
        <p14:creationId xmlns:p14="http://schemas.microsoft.com/office/powerpoint/2010/main" val="17726859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28769-D9B1-4B4A-9F86-9FEA50CF58B8}" type="slidenum">
              <a:rPr lang="en-US" altLang="en-US"/>
              <a:pPr/>
              <a:t>116</a:t>
            </a:fld>
            <a:endParaRPr lang="en-US" altLang="en-US"/>
          </a:p>
        </p:txBody>
      </p:sp>
      <p:sp>
        <p:nvSpPr>
          <p:cNvPr id="631810" name="Rectangle 2"/>
          <p:cNvSpPr>
            <a:spLocks noRot="1" noChangeArrowheads="1" noTextEdit="1"/>
          </p:cNvSpPr>
          <p:nvPr>
            <p:ph type="sldImg"/>
          </p:nvPr>
        </p:nvSpPr>
        <p:spPr>
          <a:ln/>
        </p:spPr>
      </p:sp>
      <p:sp>
        <p:nvSpPr>
          <p:cNvPr id="631811" name="Rectangle 3"/>
          <p:cNvSpPr>
            <a:spLocks noGrp="1" noChangeArrowheads="1"/>
          </p:cNvSpPr>
          <p:nvPr>
            <p:ph type="body" idx="1"/>
          </p:nvPr>
        </p:nvSpPr>
        <p:spPr/>
        <p:txBody>
          <a:bodyPr/>
          <a:lstStyle/>
          <a:p>
            <a:r>
              <a:rPr lang="en-US" altLang="en-US"/>
              <a:t>It is important to match the topdressing material with the existing soil as much as possible. Spreading sand on top of clay can create layers. For heavy clay a good topdressing material might consist of 2 parts native soil to 1 part humus.</a:t>
            </a:r>
          </a:p>
        </p:txBody>
      </p:sp>
    </p:spTree>
    <p:extLst>
      <p:ext uri="{BB962C8B-B14F-4D97-AF65-F5344CB8AC3E}">
        <p14:creationId xmlns:p14="http://schemas.microsoft.com/office/powerpoint/2010/main" val="14919419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96527-12B2-D34C-9EE5-982E6C72FBF8}" type="slidenum">
              <a:rPr lang="en-US" altLang="en-US"/>
              <a:pPr/>
              <a:t>117</a:t>
            </a:fld>
            <a:endParaRPr lang="en-US" altLang="en-US"/>
          </a:p>
        </p:txBody>
      </p:sp>
      <p:sp>
        <p:nvSpPr>
          <p:cNvPr id="658434" name="Rectangle 2"/>
          <p:cNvSpPr>
            <a:spLocks noRot="1" noChangeArrowheads="1" noTextEdit="1"/>
          </p:cNvSpPr>
          <p:nvPr>
            <p:ph type="sldImg"/>
          </p:nvPr>
        </p:nvSpPr>
        <p:spPr>
          <a:ln/>
        </p:spPr>
      </p:sp>
      <p:sp>
        <p:nvSpPr>
          <p:cNvPr id="658435" name="Rectangle 3"/>
          <p:cNvSpPr>
            <a:spLocks noGrp="1" noChangeArrowheads="1"/>
          </p:cNvSpPr>
          <p:nvPr>
            <p:ph type="body" idx="1"/>
          </p:nvPr>
        </p:nvSpPr>
        <p:spPr/>
        <p:txBody>
          <a:bodyPr/>
          <a:lstStyle/>
          <a:p>
            <a:r>
              <a:rPr lang="en-US" altLang="en-US"/>
              <a:t>Occasionally a lawn will become thin and spotty and, in some cases, large dead areas may appear. These areas are eventually filled in by undesirable plant species (weeds). At this point, the homeowner must decide: (1) if the lawn can be brought back to desired appearance through normal maintenance, (2) if the lawn requires renovation, or (3) if the lawn has to be completely re-established.</a:t>
            </a:r>
          </a:p>
          <a:p>
            <a:r>
              <a:rPr lang="en-US" altLang="en-US"/>
              <a:t>First, the cause of the problem must be determined and corrected. Normal decline causes are: (a) improper maintenance practices, (b) use of a grass not adapted to the area, (c) excessive thatch accumulation, (d) severely compacted soil, or (e) disease or insect problems. Your county extension agent can help solve this problem. Once this is resolved, one of the above procedures can be used to improve the lawn. In most cases, renovation is the answer.</a:t>
            </a:r>
          </a:p>
          <a:p>
            <a:endParaRPr lang="en-US" altLang="en-US"/>
          </a:p>
        </p:txBody>
      </p:sp>
    </p:spTree>
    <p:extLst>
      <p:ext uri="{BB962C8B-B14F-4D97-AF65-F5344CB8AC3E}">
        <p14:creationId xmlns:p14="http://schemas.microsoft.com/office/powerpoint/2010/main" val="10491568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382A2-0241-4849-ACF4-DC8E3848BA37}" type="slidenum">
              <a:rPr lang="en-US" altLang="en-US"/>
              <a:pPr/>
              <a:t>118</a:t>
            </a:fld>
            <a:endParaRPr lang="en-US" altLang="en-US"/>
          </a:p>
        </p:txBody>
      </p:sp>
      <p:sp>
        <p:nvSpPr>
          <p:cNvPr id="660482" name="Rectangle 2"/>
          <p:cNvSpPr>
            <a:spLocks noRot="1" noChangeArrowheads="1" noTextEdit="1"/>
          </p:cNvSpPr>
          <p:nvPr>
            <p:ph type="sldImg"/>
          </p:nvPr>
        </p:nvSpPr>
        <p:spPr>
          <a:ln/>
        </p:spPr>
      </p:sp>
      <p:sp>
        <p:nvSpPr>
          <p:cNvPr id="660483" name="Rectangle 3"/>
          <p:cNvSpPr>
            <a:spLocks noGrp="1" noChangeArrowheads="1"/>
          </p:cNvSpPr>
          <p:nvPr>
            <p:ph type="body" idx="1"/>
          </p:nvPr>
        </p:nvSpPr>
        <p:spPr/>
        <p:txBody>
          <a:bodyPr/>
          <a:lstStyle/>
          <a:p>
            <a:pPr>
              <a:lnSpc>
                <a:spcPct val="90000"/>
              </a:lnSpc>
            </a:pPr>
            <a:r>
              <a:rPr lang="en-US" altLang="en-US"/>
              <a:t>Lawns with cool-season grasses should be renovated in early fall (August-September), while lawns with warm-season grasses should be renovated in early spring.</a:t>
            </a:r>
          </a:p>
          <a:p>
            <a:pPr>
              <a:lnSpc>
                <a:spcPct val="90000"/>
              </a:lnSpc>
            </a:pPr>
            <a:r>
              <a:rPr lang="en-US" altLang="en-US"/>
              <a:t>Steps for renovating a lawn:</a:t>
            </a:r>
          </a:p>
          <a:p>
            <a:pPr>
              <a:lnSpc>
                <a:spcPct val="90000"/>
              </a:lnSpc>
            </a:pPr>
            <a:r>
              <a:rPr lang="en-US" altLang="en-US" b="1"/>
              <a:t>Step 1. </a:t>
            </a:r>
            <a:r>
              <a:rPr lang="en-US" altLang="en-US"/>
              <a:t>Eliminate all undesirable weeds and/or excessive thatch. Weeds can be removed by either chemical or mechanical means, while thatch will require some mechanical means of removal.</a:t>
            </a:r>
            <a:endParaRPr lang="en-US" altLang="en-US" b="1"/>
          </a:p>
          <a:p>
            <a:pPr>
              <a:lnSpc>
                <a:spcPct val="90000"/>
              </a:lnSpc>
            </a:pPr>
            <a:r>
              <a:rPr lang="en-US" altLang="en-US" b="1"/>
              <a:t>Step 2. </a:t>
            </a:r>
            <a:r>
              <a:rPr lang="en-US" altLang="en-US"/>
              <a:t>Cultivate the soil by aerifying, coring, slicing and/or spiking.</a:t>
            </a:r>
            <a:endParaRPr lang="en-US" altLang="en-US" b="1"/>
          </a:p>
          <a:p>
            <a:pPr>
              <a:lnSpc>
                <a:spcPct val="90000"/>
              </a:lnSpc>
            </a:pPr>
            <a:r>
              <a:rPr lang="en-US" altLang="en-US" b="1"/>
              <a:t>Step 3. </a:t>
            </a:r>
            <a:r>
              <a:rPr lang="en-US" altLang="en-US"/>
              <a:t>Correct the soil pH and/or salinity (salt accumulation) problem if one exists. If the pH is not suitable for plant growth, it must be changed. Soil test should be taken to determine the pH and fertility level of the soil.</a:t>
            </a:r>
            <a:endParaRPr lang="en-US" altLang="en-US" b="1"/>
          </a:p>
          <a:p>
            <a:pPr>
              <a:lnSpc>
                <a:spcPct val="90000"/>
              </a:lnSpc>
            </a:pPr>
            <a:r>
              <a:rPr lang="en-US" altLang="en-US" b="1"/>
              <a:t>Step 4. </a:t>
            </a:r>
            <a:r>
              <a:rPr lang="en-US" altLang="en-US"/>
              <a:t>Apply fertilizer as recommended to the area and water. Use a starter fertilizer such as 6-12-12 or 5-10-15 unless soil test shows otherwise. Apply about 20 pounds per 1000 square feet.</a:t>
            </a:r>
            <a:endParaRPr lang="en-US" altLang="en-US" b="1"/>
          </a:p>
          <a:p>
            <a:pPr>
              <a:lnSpc>
                <a:spcPct val="90000"/>
              </a:lnSpc>
            </a:pPr>
            <a:r>
              <a:rPr lang="en-US" altLang="en-US" b="1"/>
              <a:t>Step 5. </a:t>
            </a:r>
            <a:r>
              <a:rPr lang="en-US" altLang="en-US"/>
              <a:t>If the lawn is overseeded drag, rake or brush the seed down to contact the soil. If the area is planted with vegetative material, place the sprigs in a furrow and lightly topdress.</a:t>
            </a:r>
            <a:endParaRPr lang="en-US" altLang="en-US" b="1"/>
          </a:p>
          <a:p>
            <a:pPr>
              <a:lnSpc>
                <a:spcPct val="90000"/>
              </a:lnSpc>
            </a:pPr>
            <a:r>
              <a:rPr lang="en-US" altLang="en-US" b="1"/>
              <a:t>Step 6. </a:t>
            </a:r>
            <a:r>
              <a:rPr lang="en-US" altLang="en-US"/>
              <a:t>Whether the lawn is reseeded or planted with vegetative stock, water as soon as possible after planting. Do not allow the newly planted material to become dry. At 3 to 4 weeks after planting, apply 2 to 3 pounds of ammonium nitrate per 1000 square feet to enhance the growth of the new grass. Continue normal mowing practices once the grass reaches 1.5 times its normal mowing height.</a:t>
            </a:r>
          </a:p>
        </p:txBody>
      </p:sp>
    </p:spTree>
    <p:extLst>
      <p:ext uri="{BB962C8B-B14F-4D97-AF65-F5344CB8AC3E}">
        <p14:creationId xmlns:p14="http://schemas.microsoft.com/office/powerpoint/2010/main" val="1904818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B4CB9-D6AC-0B4F-A01C-C5C99A89EC18}" type="slidenum">
              <a:rPr lang="en-US" altLang="en-US"/>
              <a:pPr/>
              <a:t>119</a:t>
            </a:fld>
            <a:endParaRPr lang="en-US" altLang="en-US"/>
          </a:p>
        </p:txBody>
      </p:sp>
      <p:sp>
        <p:nvSpPr>
          <p:cNvPr id="663554" name="Rectangle 2"/>
          <p:cNvSpPr>
            <a:spLocks noRot="1" noChangeArrowheads="1" noTextEdit="1"/>
          </p:cNvSpPr>
          <p:nvPr>
            <p:ph type="sldImg"/>
          </p:nvPr>
        </p:nvSpPr>
        <p:spPr>
          <a:ln/>
        </p:spPr>
      </p:sp>
      <p:sp>
        <p:nvSpPr>
          <p:cNvPr id="663555" name="Rectangle 3"/>
          <p:cNvSpPr>
            <a:spLocks noGrp="1" noChangeArrowheads="1"/>
          </p:cNvSpPr>
          <p:nvPr>
            <p:ph type="body" idx="1"/>
          </p:nvPr>
        </p:nvSpPr>
        <p:spPr/>
        <p:txBody>
          <a:bodyPr/>
          <a:lstStyle/>
          <a:p>
            <a:r>
              <a:rPr lang="en-US" altLang="en-US"/>
              <a:t>Often the terms interseeding and overseeding are used interchangeably. Overseeding is usually defined as seeding onto an existing turf, usually with a temporary cool-season turfgrass (i.e. annual or perennial ryegrass), to provide green active grass growth during dormancy of the warm season turfgrass (i.e. bermudagrass). </a:t>
            </a:r>
            <a:r>
              <a:rPr lang="en-US" altLang="en-US" sz="1400"/>
              <a:t>Interseeding could be defined as seeding into an actively growing turf where the two will be managed at the same time as to thicken the stand of turf. Interseeding is a renovation process and overseeding is a cosmetic practice on a home lawn that does not improve the stand of turf on a long term basis. </a:t>
            </a:r>
            <a:endParaRPr lang="en-US" altLang="en-US"/>
          </a:p>
        </p:txBody>
      </p:sp>
    </p:spTree>
    <p:extLst>
      <p:ext uri="{BB962C8B-B14F-4D97-AF65-F5344CB8AC3E}">
        <p14:creationId xmlns:p14="http://schemas.microsoft.com/office/powerpoint/2010/main" val="16776004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99F6F-65AC-8949-A9D9-7A45BAEBF94E}" type="slidenum">
              <a:rPr lang="en-US" altLang="en-US"/>
              <a:pPr/>
              <a:t>120</a:t>
            </a:fld>
            <a:endParaRPr lang="en-US" altLang="en-US"/>
          </a:p>
        </p:txBody>
      </p:sp>
      <p:sp>
        <p:nvSpPr>
          <p:cNvPr id="652290" name="Rectangle 2"/>
          <p:cNvSpPr>
            <a:spLocks noRot="1" noChangeArrowheads="1" noTextEdit="1"/>
          </p:cNvSpPr>
          <p:nvPr>
            <p:ph type="sldImg"/>
          </p:nvPr>
        </p:nvSpPr>
        <p:spPr>
          <a:ln/>
        </p:spPr>
      </p:sp>
      <p:sp>
        <p:nvSpPr>
          <p:cNvPr id="652291" name="Rectangle 3"/>
          <p:cNvSpPr>
            <a:spLocks noGrp="1" noChangeArrowheads="1"/>
          </p:cNvSpPr>
          <p:nvPr>
            <p:ph type="body" idx="1"/>
          </p:nvPr>
        </p:nvSpPr>
        <p:spPr/>
        <p:txBody>
          <a:bodyPr/>
          <a:lstStyle/>
          <a:p>
            <a:r>
              <a:rPr lang="en-US" altLang="en-US"/>
              <a:t>Whether you are overseeding or interseeding, good soil-to-seed contact is essential for success. Seeds that germinate in thatch or above the soil are more likely to dry out and die.  Seedbed preparation generally consists of close mowing or scalping, with some light vertical mowing, and sweeping or vacuuming up the loose plant debris. Fescue and bluegrass grasses are commonly aerified and lightly topdressed prior to interseeding. Generally, the more the turf is opened, the better the establishment rate, but in the case of overseeding, the more competitive the cool-season turf will be in the spring, competing with the warm season turf as it comes out of dormancy. </a:t>
            </a:r>
          </a:p>
        </p:txBody>
      </p:sp>
    </p:spTree>
    <p:extLst>
      <p:ext uri="{BB962C8B-B14F-4D97-AF65-F5344CB8AC3E}">
        <p14:creationId xmlns:p14="http://schemas.microsoft.com/office/powerpoint/2010/main" val="111760874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E2C47-A311-794F-BB4C-3F6212CEA51F}" type="slidenum">
              <a:rPr lang="en-US" altLang="en-US"/>
              <a:pPr/>
              <a:t>121</a:t>
            </a:fld>
            <a:endParaRPr lang="en-US" altLang="en-US"/>
          </a:p>
        </p:txBody>
      </p:sp>
      <p:sp>
        <p:nvSpPr>
          <p:cNvPr id="653314" name="Rectangle 2"/>
          <p:cNvSpPr>
            <a:spLocks noRot="1" noChangeArrowheads="1" noTextEdit="1"/>
          </p:cNvSpPr>
          <p:nvPr>
            <p:ph type="sldImg"/>
          </p:nvPr>
        </p:nvSpPr>
        <p:spPr>
          <a:ln/>
        </p:spPr>
      </p:sp>
      <p:sp>
        <p:nvSpPr>
          <p:cNvPr id="653315" name="Rectangle 3"/>
          <p:cNvSpPr>
            <a:spLocks noGrp="1" noChangeArrowheads="1"/>
          </p:cNvSpPr>
          <p:nvPr>
            <p:ph type="body" idx="1"/>
          </p:nvPr>
        </p:nvSpPr>
        <p:spPr/>
        <p:txBody>
          <a:bodyPr/>
          <a:lstStyle/>
          <a:p>
            <a:r>
              <a:rPr lang="en-US" altLang="en-US"/>
              <a:t>Some common indicators for timing when to interseed or overseed include:</a:t>
            </a:r>
          </a:p>
          <a:p>
            <a:r>
              <a:rPr lang="en-US" altLang="en-US"/>
              <a:t>Cooling temperatures</a:t>
            </a:r>
          </a:p>
          <a:p>
            <a:r>
              <a:rPr lang="en-US" altLang="en-US"/>
              <a:t>* Soil temperatures at a 4-inch depth approaching 70 degrees Fahrenheit.</a:t>
            </a:r>
          </a:p>
          <a:p>
            <a:r>
              <a:rPr lang="en-US" altLang="en-US"/>
              <a:t>* Night temperatures consistently in the 50s.</a:t>
            </a:r>
          </a:p>
          <a:p>
            <a:r>
              <a:rPr lang="en-US" altLang="en-US"/>
              <a:t>* Average midday temperature below 70, or two to four weeks before the average annual first killing frost.</a:t>
            </a:r>
          </a:p>
        </p:txBody>
      </p:sp>
    </p:spTree>
    <p:extLst>
      <p:ext uri="{BB962C8B-B14F-4D97-AF65-F5344CB8AC3E}">
        <p14:creationId xmlns:p14="http://schemas.microsoft.com/office/powerpoint/2010/main" val="17581165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B7AC9-7D97-A04D-86D0-F777D45EBAC5}" type="slidenum">
              <a:rPr lang="en-US" altLang="en-US"/>
              <a:pPr/>
              <a:t>122</a:t>
            </a:fld>
            <a:endParaRPr lang="en-US" altLang="en-US"/>
          </a:p>
        </p:txBody>
      </p:sp>
      <p:sp>
        <p:nvSpPr>
          <p:cNvPr id="661506" name="Rectangle 2"/>
          <p:cNvSpPr>
            <a:spLocks noRot="1" noChangeArrowheads="1" noTextEdit="1"/>
          </p:cNvSpPr>
          <p:nvPr>
            <p:ph type="sldImg"/>
          </p:nvPr>
        </p:nvSpPr>
        <p:spPr>
          <a:ln/>
        </p:spPr>
      </p:sp>
      <p:sp>
        <p:nvSpPr>
          <p:cNvPr id="661507" name="Rectangle 3"/>
          <p:cNvSpPr>
            <a:spLocks noGrp="1" noChangeArrowheads="1"/>
          </p:cNvSpPr>
          <p:nvPr>
            <p:ph type="body" idx="1"/>
          </p:nvPr>
        </p:nvSpPr>
        <p:spPr/>
        <p:txBody>
          <a:bodyPr/>
          <a:lstStyle/>
          <a:p>
            <a:r>
              <a:rPr lang="en-US" altLang="en-US"/>
              <a:t>Whether you are overseeding or interseeding, the disadvantages of early seeding usually outweigh the advantages of early seeding. The seeds generally will germinate faster but the success rate will be reduced. </a:t>
            </a:r>
            <a:r>
              <a:rPr lang="en-US" altLang="en-US" sz="2000"/>
              <a:t>Warmer temperatures mean that it will be harder to keep the seedlings watered and disease-free; many diseases that affect seedlings favor warmer temperatures and free moisture. </a:t>
            </a:r>
            <a:r>
              <a:rPr lang="en-US" altLang="en-US"/>
              <a:t>In the case of overseeding, the w</a:t>
            </a:r>
            <a:r>
              <a:rPr lang="en-US" altLang="en-US" sz="2000"/>
              <a:t>arm-season grasses may still be actively growing, and will provide competition for the seedlings. </a:t>
            </a:r>
          </a:p>
        </p:txBody>
      </p:sp>
    </p:spTree>
    <p:extLst>
      <p:ext uri="{BB962C8B-B14F-4D97-AF65-F5344CB8AC3E}">
        <p14:creationId xmlns:p14="http://schemas.microsoft.com/office/powerpoint/2010/main" val="14368189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94EBB-AE1E-B748-BE75-330F64BF4212}" type="slidenum">
              <a:rPr lang="en-US" altLang="en-US"/>
              <a:pPr/>
              <a:t>123</a:t>
            </a:fld>
            <a:endParaRPr lang="en-US" altLang="en-US"/>
          </a:p>
        </p:txBody>
      </p:sp>
      <p:sp>
        <p:nvSpPr>
          <p:cNvPr id="664578" name="Rectangle 2"/>
          <p:cNvSpPr>
            <a:spLocks noRo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en-US" altLang="en-US"/>
              <a:t>After dragging the seed into the soil, lightly irrigate three to five times per day until the seedlings are well established. Irrigate without causing puddling on the soil surface, because free water encourages disease. After the seeds germinate, gradually cut back on the frequency and increase the time of watering until you can establish a normal irrigation program. Begin mowing when the seedlings are 30 percent higher than you want. Use a mower with sharp blades and mow when the grass is dry to reduce seedling injury. Wait to fertilize until after the seedlings emerge. That's usually three weeks after seeding. Earlier fertilizing may encourage warm-season turf competition. Generally, 1 pound of N per 1,000 sq. ft. per month is adequate. </a:t>
            </a:r>
          </a:p>
        </p:txBody>
      </p:sp>
    </p:spTree>
    <p:extLst>
      <p:ext uri="{BB962C8B-B14F-4D97-AF65-F5344CB8AC3E}">
        <p14:creationId xmlns:p14="http://schemas.microsoft.com/office/powerpoint/2010/main" val="16253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D2E9A-F3E7-9B4E-B46C-B0EB7D606E18}" type="slidenum">
              <a:rPr lang="en-US" altLang="en-US"/>
              <a:pPr/>
              <a:t>14</a:t>
            </a:fld>
            <a:endParaRPr lang="en-US" altLang="en-US"/>
          </a:p>
        </p:txBody>
      </p:sp>
      <p:sp>
        <p:nvSpPr>
          <p:cNvPr id="545794" name="Rectangle 2"/>
          <p:cNvSpPr>
            <a:spLocks noRot="1" noChangeArrowheads="1" noTextEdit="1"/>
          </p:cNvSpPr>
          <p:nvPr>
            <p:ph type="sldImg"/>
          </p:nvPr>
        </p:nvSpPr>
        <p:spPr>
          <a:ln/>
        </p:spPr>
      </p:sp>
      <p:sp>
        <p:nvSpPr>
          <p:cNvPr id="545795" name="Rectangle 3"/>
          <p:cNvSpPr>
            <a:spLocks noGrp="1" noChangeArrowheads="1"/>
          </p:cNvSpPr>
          <p:nvPr>
            <p:ph type="body" idx="1"/>
          </p:nvPr>
        </p:nvSpPr>
        <p:spPr/>
        <p:txBody>
          <a:bodyPr/>
          <a:lstStyle/>
          <a:p>
            <a:r>
              <a:rPr lang="en-US" altLang="en-US"/>
              <a:t>Water use, also called evapotranspiration, is the total amount of water needed for turfgrass growth plus the quantity evaporated from the soil surface. Turfgrass water use rates depend on soil type, grass species and/or cultivar, management level and atmospheric conditions. Atmospheric water loss increases as temperature and solar radiation increase. Water loss also increases with increasing winds up to 4 miles per hour and as humidity decreases. In general, most turfgrasses grown in Georgia use about 1 inch of water per week to maintain normal growth and color. But under some conditions such as shallow rooting and high nitrogen levels, water use may be 2 inches per week. Water usage will become an important factor in turf selection as Georgia’s population continues to grow.</a:t>
            </a:r>
          </a:p>
        </p:txBody>
      </p:sp>
    </p:spTree>
    <p:extLst>
      <p:ext uri="{BB962C8B-B14F-4D97-AF65-F5344CB8AC3E}">
        <p14:creationId xmlns:p14="http://schemas.microsoft.com/office/powerpoint/2010/main" val="38288370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0CBF8-B208-FB44-91B6-5812593000A6}" type="slidenum">
              <a:rPr lang="en-US" altLang="en-US"/>
              <a:pPr/>
              <a:t>124</a:t>
            </a:fld>
            <a:endParaRPr lang="en-US" altLang="en-US"/>
          </a:p>
        </p:txBody>
      </p:sp>
      <p:sp>
        <p:nvSpPr>
          <p:cNvPr id="484354" name="Rectangle 2"/>
          <p:cNvSpPr>
            <a:spLocks noRot="1" noChangeArrowheads="1" noTextEdit="1"/>
          </p:cNvSpPr>
          <p:nvPr>
            <p:ph type="sldImg"/>
          </p:nvPr>
        </p:nvSpPr>
        <p:spPr>
          <a:ln/>
        </p:spPr>
      </p:sp>
      <p:sp>
        <p:nvSpPr>
          <p:cNvPr id="484355" name="Rectangle 3"/>
          <p:cNvSpPr>
            <a:spLocks noGrp="1" noChangeArrowheads="1"/>
          </p:cNvSpPr>
          <p:nvPr>
            <p:ph type="body" idx="1"/>
          </p:nvPr>
        </p:nvSpPr>
        <p:spPr/>
        <p:txBody>
          <a:bodyPr/>
          <a:lstStyle/>
          <a:p>
            <a:r>
              <a:rPr lang="en-US" altLang="en-US"/>
              <a:t>September and October are generally the best time to plant tall fescue. Earlier seeding tends to undergo excessive heat stress and seedling diseases, and later planting may not be fully established prior to winter. Seeding in December and early spring is generally not recommended because the plant does not have time to develop the deep root system needed to survive the hot summer.</a:t>
            </a:r>
          </a:p>
        </p:txBody>
      </p:sp>
    </p:spTree>
    <p:extLst>
      <p:ext uri="{BB962C8B-B14F-4D97-AF65-F5344CB8AC3E}">
        <p14:creationId xmlns:p14="http://schemas.microsoft.com/office/powerpoint/2010/main" val="854697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0DB8D-9236-D34D-B551-70F8B8266D1C}" type="slidenum">
              <a:rPr lang="en-US" altLang="en-US"/>
              <a:pPr/>
              <a:t>125</a:t>
            </a:fld>
            <a:endParaRPr lang="en-US" altLang="en-US"/>
          </a:p>
        </p:txBody>
      </p:sp>
      <p:sp>
        <p:nvSpPr>
          <p:cNvPr id="489474" name="Rectangle 2"/>
          <p:cNvSpPr>
            <a:spLocks noRot="1" noChangeArrowheads="1" noTextEdit="1"/>
          </p:cNvSpPr>
          <p:nvPr>
            <p:ph type="sldImg"/>
          </p:nvPr>
        </p:nvSpPr>
        <p:spPr>
          <a:ln/>
        </p:spPr>
      </p:sp>
      <p:sp>
        <p:nvSpPr>
          <p:cNvPr id="489475" name="Rectangle 3"/>
          <p:cNvSpPr>
            <a:spLocks noGrp="1" noChangeArrowheads="1"/>
          </p:cNvSpPr>
          <p:nvPr>
            <p:ph type="body" idx="1"/>
          </p:nvPr>
        </p:nvSpPr>
        <p:spPr/>
        <p:txBody>
          <a:bodyPr/>
          <a:lstStyle/>
          <a:p>
            <a:pPr>
              <a:lnSpc>
                <a:spcPct val="80000"/>
              </a:lnSpc>
            </a:pPr>
            <a:r>
              <a:rPr lang="en-US" altLang="en-US" sz="800"/>
              <a:t>For successful overseeding, </a:t>
            </a:r>
          </a:p>
          <a:p>
            <a:pPr>
              <a:lnSpc>
                <a:spcPct val="80000"/>
              </a:lnSpc>
            </a:pPr>
            <a:r>
              <a:rPr lang="en-US" altLang="en-US" sz="800"/>
              <a:t>* Choose the proper seed.</a:t>
            </a:r>
          </a:p>
          <a:p>
            <a:pPr>
              <a:lnSpc>
                <a:spcPct val="80000"/>
              </a:lnSpc>
            </a:pPr>
            <a:r>
              <a:rPr lang="en-US" altLang="en-US" sz="800"/>
              <a:t>* Properly prepare for and time the overseeding.</a:t>
            </a:r>
          </a:p>
          <a:p>
            <a:pPr>
              <a:lnSpc>
                <a:spcPct val="80000"/>
              </a:lnSpc>
            </a:pPr>
            <a:r>
              <a:rPr lang="en-US" altLang="en-US" sz="800"/>
              <a:t>* Carefully maintain the overseeded grass.</a:t>
            </a:r>
          </a:p>
          <a:p>
            <a:pPr>
              <a:lnSpc>
                <a:spcPct val="80000"/>
              </a:lnSpc>
            </a:pPr>
            <a:r>
              <a:rPr lang="en-US" altLang="en-US" sz="800"/>
              <a:t>* And attentively manage the spring transition back to the warm-season grass.</a:t>
            </a:r>
          </a:p>
          <a:p>
            <a:pPr>
              <a:lnSpc>
                <a:spcPct val="80000"/>
              </a:lnSpc>
            </a:pPr>
            <a:r>
              <a:rPr lang="en-US" altLang="en-US" sz="800"/>
              <a:t>It is important to maintain a healthy warm-season turf all year. It's particularly important to keep the soil fertile, relieve soil compaction and prevent excessive thatch. Careful management during spring transition is important. Most warm-season turf grasses resume growth when soil and night temperatures approach 60 degrees.</a:t>
            </a:r>
          </a:p>
          <a:p>
            <a:pPr>
              <a:lnSpc>
                <a:spcPct val="80000"/>
              </a:lnSpc>
            </a:pPr>
            <a:endParaRPr lang="en-US" altLang="en-US" sz="800"/>
          </a:p>
          <a:p>
            <a:pPr>
              <a:lnSpc>
                <a:spcPct val="80000"/>
              </a:lnSpc>
            </a:pPr>
            <a:r>
              <a:rPr lang="en-US" altLang="en-US" sz="800"/>
              <a:t>Annual ryegrass has fast been replaced by perennial ryegrasses because of their improved quality, stress and pest tolerance and manageability. A new intermediate ryegrass sold for overseeding is the result of crossbreeding between annual and perennial ryegrasses.</a:t>
            </a:r>
          </a:p>
          <a:p>
            <a:pPr>
              <a:lnSpc>
                <a:spcPct val="80000"/>
              </a:lnSpc>
            </a:pPr>
            <a:endParaRPr lang="en-US" altLang="en-US" sz="800"/>
          </a:p>
        </p:txBody>
      </p:sp>
    </p:spTree>
    <p:extLst>
      <p:ext uri="{BB962C8B-B14F-4D97-AF65-F5344CB8AC3E}">
        <p14:creationId xmlns:p14="http://schemas.microsoft.com/office/powerpoint/2010/main" val="19703061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130D1-6C66-774A-98DC-5A0FA4C2DB8E}" type="slidenum">
              <a:rPr lang="en-US" altLang="en-US"/>
              <a:pPr/>
              <a:t>126</a:t>
            </a:fld>
            <a:endParaRPr lang="en-US" altLang="en-US"/>
          </a:p>
        </p:txBody>
      </p:sp>
      <p:sp>
        <p:nvSpPr>
          <p:cNvPr id="655362" name="Rectangle 2"/>
          <p:cNvSpPr>
            <a:spLocks noRot="1" noChangeArrowheads="1" noTextEdit="1"/>
          </p:cNvSpPr>
          <p:nvPr>
            <p:ph type="sldImg"/>
          </p:nvPr>
        </p:nvSpPr>
        <p:spPr>
          <a:ln/>
        </p:spPr>
      </p:sp>
      <p:sp>
        <p:nvSpPr>
          <p:cNvPr id="655363" name="Rectangle 3"/>
          <p:cNvSpPr>
            <a:spLocks noGrp="1" noChangeArrowheads="1"/>
          </p:cNvSpPr>
          <p:nvPr>
            <p:ph type="body" idx="1"/>
          </p:nvPr>
        </p:nvSpPr>
        <p:spPr/>
        <p:txBody>
          <a:bodyPr/>
          <a:lstStyle/>
          <a:p>
            <a:r>
              <a:rPr lang="en-US" altLang="en-US"/>
              <a:t>Overseeding rates in lawns range between 5 and 10 pounds per 1,000 square feet. Use high-quality, "Certified" (blue tag) seed that's free of annual bluegrass (</a:t>
            </a:r>
            <a:r>
              <a:rPr lang="en-US" altLang="en-US" i="1"/>
              <a:t>Poa annua</a:t>
            </a:r>
            <a:r>
              <a:rPr lang="en-US" altLang="en-US"/>
              <a:t>) to maintain weed-free turf. Use seed treated with fungicides, since seedling blight diseases can be a problem. A 10-pound over seeding rate provides a fast stand for fall. The 5-pound rate provides a thinner stand that doesn't provide much coverage until spring. Higher-traffic areas need higher seeding rates. However, higher seeding rates may also mean a more difficult spring transition.</a:t>
            </a:r>
          </a:p>
          <a:p>
            <a:endParaRPr lang="en-US" altLang="en-US"/>
          </a:p>
        </p:txBody>
      </p:sp>
    </p:spTree>
    <p:extLst>
      <p:ext uri="{BB962C8B-B14F-4D97-AF65-F5344CB8AC3E}">
        <p14:creationId xmlns:p14="http://schemas.microsoft.com/office/powerpoint/2010/main" val="7377943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689E9-1ED6-4D48-B7FB-5D7312A30F00}" type="slidenum">
              <a:rPr lang="en-US" altLang="en-US"/>
              <a:pPr/>
              <a:t>127</a:t>
            </a:fld>
            <a:endParaRPr lang="en-US" altLang="en-US"/>
          </a:p>
        </p:txBody>
      </p:sp>
      <p:sp>
        <p:nvSpPr>
          <p:cNvPr id="666626" name="Rectangle 2"/>
          <p:cNvSpPr>
            <a:spLocks noRot="1" noChangeArrowheads="1" noTextEdit="1"/>
          </p:cNvSpPr>
          <p:nvPr>
            <p:ph type="sldImg"/>
          </p:nvPr>
        </p:nvSpPr>
        <p:spPr>
          <a:ln/>
        </p:spPr>
      </p:sp>
      <p:sp>
        <p:nvSpPr>
          <p:cNvPr id="666627" name="Rectangle 3"/>
          <p:cNvSpPr>
            <a:spLocks noGrp="1" noChangeArrowheads="1"/>
          </p:cNvSpPr>
          <p:nvPr>
            <p:ph type="body" idx="1"/>
          </p:nvPr>
        </p:nvSpPr>
        <p:spPr/>
        <p:txBody>
          <a:bodyPr/>
          <a:lstStyle/>
          <a:p>
            <a:r>
              <a:rPr lang="en-US" altLang="en-US"/>
              <a:t>In spring the turf management should focus on a smooth transition back to the warm season grass. Change mowing heights; maintaining a mowing height that prevents the overseeded grass from shading out the warm-season grass is critical. Lowering the mowing height as the soil warms will stress the cool-season turf and aid in soil warming. When temperatures are high enough, applying soluble nitrogen can encourage warm-season growth and encourage cool-season decline. After the greenup is complete and the warm season turf is actively growing, focus on management practices to keep the turf healthy and encourage growth. </a:t>
            </a:r>
          </a:p>
          <a:p>
            <a:endParaRPr lang="en-US" altLang="en-US"/>
          </a:p>
        </p:txBody>
      </p:sp>
    </p:spTree>
    <p:extLst>
      <p:ext uri="{BB962C8B-B14F-4D97-AF65-F5344CB8AC3E}">
        <p14:creationId xmlns:p14="http://schemas.microsoft.com/office/powerpoint/2010/main" val="53956688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171EF-35C0-AF46-AE5E-ABD63401DE32}" type="slidenum">
              <a:rPr lang="en-US" altLang="en-US"/>
              <a:pPr/>
              <a:t>129</a:t>
            </a:fld>
            <a:endParaRPr lang="en-US" altLang="en-US"/>
          </a:p>
        </p:txBody>
      </p:sp>
      <p:sp>
        <p:nvSpPr>
          <p:cNvPr id="681986" name="Rectangle 2"/>
          <p:cNvSpPr>
            <a:spLocks noRot="1" noChangeArrowheads="1" noTextEdit="1"/>
          </p:cNvSpPr>
          <p:nvPr>
            <p:ph type="sldImg"/>
          </p:nvPr>
        </p:nvSpPr>
        <p:spPr>
          <a:ln/>
        </p:spPr>
      </p:sp>
      <p:sp>
        <p:nvSpPr>
          <p:cNvPr id="681987" name="Rectangle 3"/>
          <p:cNvSpPr>
            <a:spLocks noGrp="1" noChangeArrowheads="1"/>
          </p:cNvSpPr>
          <p:nvPr>
            <p:ph type="body" idx="1"/>
          </p:nvPr>
        </p:nvSpPr>
        <p:spPr/>
        <p:txBody>
          <a:bodyPr/>
          <a:lstStyle/>
          <a:p>
            <a:r>
              <a:rPr lang="en-US" altLang="en-US"/>
              <a:t>Algae are unicellular or multicellular, thread-like green plants that can form a dense coating or scum over the soil surface. This scum can form a tough black crust on the soil when it becomes dry, and will act as a barrier to water movement into the soil. Algal scum can be found on soils that are waterlogged and compacted, especially during sunny, warm and humid conditions. </a:t>
            </a:r>
          </a:p>
          <a:p>
            <a:r>
              <a:rPr lang="en-US" altLang="en-US"/>
              <a:t>Poor Drainage: Excessively wet soil is one of the more difficult conditions to alter. Possible solutions include:</a:t>
            </a:r>
          </a:p>
          <a:p>
            <a:r>
              <a:rPr lang="en-US" altLang="en-US"/>
              <a:t>    * Altering the contour of or trenching the area to drain water.</a:t>
            </a:r>
          </a:p>
          <a:p>
            <a:r>
              <a:rPr lang="en-US" altLang="en-US"/>
              <a:t>    * Altering the elevation of the area (if the wet area is small) by adding sand or soil.</a:t>
            </a:r>
          </a:p>
          <a:p>
            <a:r>
              <a:rPr lang="en-US" altLang="en-US"/>
              <a:t>    * Installing French or tile drains (if the wet area is more extensive).</a:t>
            </a:r>
          </a:p>
          <a:p>
            <a:r>
              <a:rPr lang="en-US" altLang="en-US"/>
              <a:t>    * Digging a sump (a pit that receives drainage) in the low spots, backfilling with sand.</a:t>
            </a:r>
          </a:p>
          <a:p>
            <a:endParaRPr lang="en-US" altLang="en-US"/>
          </a:p>
          <a:p>
            <a:endParaRPr lang="en-US" altLang="en-US"/>
          </a:p>
          <a:p>
            <a:r>
              <a:rPr lang="en-US" altLang="en-US"/>
              <a:t>Aerification will help alleviate soil compaction and improve growing conditions for the grass. </a:t>
            </a:r>
          </a:p>
        </p:txBody>
      </p:sp>
    </p:spTree>
    <p:extLst>
      <p:ext uri="{BB962C8B-B14F-4D97-AF65-F5344CB8AC3E}">
        <p14:creationId xmlns:p14="http://schemas.microsoft.com/office/powerpoint/2010/main" val="182462814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F6E15-6125-6941-8509-F2B5707640B2}" type="slidenum">
              <a:rPr lang="en-US" altLang="en-US"/>
              <a:pPr/>
              <a:t>130</a:t>
            </a:fld>
            <a:endParaRPr lang="en-US" altLang="en-US"/>
          </a:p>
        </p:txBody>
      </p:sp>
      <p:sp>
        <p:nvSpPr>
          <p:cNvPr id="635906" name="Rectangle 2"/>
          <p:cNvSpPr>
            <a:spLocks noRot="1"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US" altLang="en-US"/>
              <a:t>For effective control of moss and algae it is important to carefully consider the reasons why it began to grow in the lawn. Efforts to remove moss or algae from a lawn are rarely effective unless provisions are made for a dense, actively-growing turf to take its place. Encroachment these invaders into lawns is usually the result of conditions that are not conducive to good growth of turf:  shallow, rocky soils; poor soil fertility; low soil pH (acid soils); heavy shade for moss; sun and humidity for algae and excessive moisture. If any of these factors are limiting turf growth, they can invade the lawn.</a:t>
            </a:r>
          </a:p>
          <a:p>
            <a:r>
              <a:rPr lang="en-US" altLang="en-US"/>
              <a:t>The first step in a control program is to test the soil for nutrient content and pH. If the soil is deficient in nutrients or in need of liming, the soil test report will indicate how much fertilizer and lime to apply and when to apply them. Over time, the improved soil conditions resulting from fertilizer and lime applications will help the turfgrasses compete with the moss. Aerification can help improve soil and sometimes pruning trees and shrubs that are creating shade can increase sunlight and air circulation. In extremely poorly drained soils, regrading or installation of French or tile drains may help alleviate poor growing conditions.</a:t>
            </a:r>
          </a:p>
        </p:txBody>
      </p:sp>
    </p:spTree>
    <p:extLst>
      <p:ext uri="{BB962C8B-B14F-4D97-AF65-F5344CB8AC3E}">
        <p14:creationId xmlns:p14="http://schemas.microsoft.com/office/powerpoint/2010/main" val="4586698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BAD80-333D-2B4A-A8C1-0662CCCBB0D5}" type="slidenum">
              <a:rPr lang="en-US" altLang="en-US"/>
              <a:pPr/>
              <a:t>131</a:t>
            </a:fld>
            <a:endParaRPr lang="en-US" altLang="en-US"/>
          </a:p>
        </p:txBody>
      </p:sp>
      <p:sp>
        <p:nvSpPr>
          <p:cNvPr id="505858" name="Rectangle 2"/>
          <p:cNvSpPr>
            <a:spLocks noRo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n-US" altLang="en-US"/>
              <a:t>Centipede decline is often a problem of centipede lawns. Large dead or very chlorotic yellow patches are evident in spring. Lawns may green up and die out or simply never come out of dormancy. The cause is often not known but it is clear that some maintenance practices contribute to centipede decline. Over-fertilization is an important contributing cause. The excessive thatch created by over-fertilization and improper mowing practices is shown to be a factor in centipede decline.  Fertilizing too early in the spring or using a fertilizer too high in phosphorus may also contribute to centipede problems. </a:t>
            </a:r>
          </a:p>
        </p:txBody>
      </p:sp>
    </p:spTree>
    <p:extLst>
      <p:ext uri="{BB962C8B-B14F-4D97-AF65-F5344CB8AC3E}">
        <p14:creationId xmlns:p14="http://schemas.microsoft.com/office/powerpoint/2010/main" val="15448556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581DE-61C8-BF43-B464-1C1E7C606F2E}" type="slidenum">
              <a:rPr lang="en-US" altLang="en-US"/>
              <a:pPr/>
              <a:t>132</a:t>
            </a:fld>
            <a:endParaRPr lang="en-US" altLang="en-US"/>
          </a:p>
        </p:txBody>
      </p:sp>
      <p:sp>
        <p:nvSpPr>
          <p:cNvPr id="303106" name="Rectangle 2"/>
          <p:cNvSpPr>
            <a:spLocks noRo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ltLang="en-US"/>
              <a:t>Iron chlorosis can be temporarily overcome by spraying 2 ounces of ferrous sulfate per 1000 square feet or a chelated iron material according to label rates. An excessive application of iron will appear within a few hours as blackening of the leaves. The grass may take a few weeks to fully recover from such high rates of iron. However, the real solution is to determine and correct the cause of chlorosis. </a:t>
            </a:r>
          </a:p>
          <a:p>
            <a:endParaRPr lang="en-US" altLang="en-US"/>
          </a:p>
        </p:txBody>
      </p:sp>
    </p:spTree>
    <p:extLst>
      <p:ext uri="{BB962C8B-B14F-4D97-AF65-F5344CB8AC3E}">
        <p14:creationId xmlns:p14="http://schemas.microsoft.com/office/powerpoint/2010/main" val="131173496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FD722-9719-104A-9C62-244AC13489D5}" type="slidenum">
              <a:rPr lang="en-US" altLang="en-US"/>
              <a:pPr/>
              <a:t>133</a:t>
            </a:fld>
            <a:endParaRPr lang="en-US" altLang="en-US"/>
          </a:p>
        </p:txBody>
      </p:sp>
      <p:sp>
        <p:nvSpPr>
          <p:cNvPr id="684034" name="Rectangle 2"/>
          <p:cNvSpPr>
            <a:spLocks noRot="1" noChangeArrowheads="1" noTextEdit="1"/>
          </p:cNvSpPr>
          <p:nvPr>
            <p:ph type="sldImg"/>
          </p:nvPr>
        </p:nvSpPr>
        <p:spPr>
          <a:ln/>
        </p:spPr>
      </p:sp>
      <p:sp>
        <p:nvSpPr>
          <p:cNvPr id="684035" name="Rectangle 3"/>
          <p:cNvSpPr>
            <a:spLocks noGrp="1" noChangeArrowheads="1"/>
          </p:cNvSpPr>
          <p:nvPr>
            <p:ph type="body" idx="1"/>
          </p:nvPr>
        </p:nvSpPr>
        <p:spPr/>
        <p:txBody>
          <a:bodyPr/>
          <a:lstStyle/>
          <a:p>
            <a:r>
              <a:rPr lang="en-US" altLang="en-US"/>
              <a:t>A healthy stand of turfgrass is the best defense against weeds in the lawn. By selecting a turf that is adapted to the site and using good turf management practices, you can prevent weeds from becoming established. If weeds have been a problem in past seasons, use a pre-emergent at the proper time. For mature weeds, spot treat to prevent seed formation.</a:t>
            </a:r>
          </a:p>
        </p:txBody>
      </p:sp>
    </p:spTree>
    <p:extLst>
      <p:ext uri="{BB962C8B-B14F-4D97-AF65-F5344CB8AC3E}">
        <p14:creationId xmlns:p14="http://schemas.microsoft.com/office/powerpoint/2010/main" val="26250388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0BAD8-A509-7641-B4E1-1C84D00BBF58}" type="slidenum">
              <a:rPr lang="en-US" altLang="en-US"/>
              <a:pPr/>
              <a:t>134</a:t>
            </a:fld>
            <a:endParaRPr lang="en-US" altLang="en-US"/>
          </a:p>
        </p:txBody>
      </p:sp>
      <p:sp>
        <p:nvSpPr>
          <p:cNvPr id="667650" name="Rectangle 2"/>
          <p:cNvSpPr>
            <a:spLocks noRot="1" noChangeArrowheads="1" noTextEdit="1"/>
          </p:cNvSpPr>
          <p:nvPr>
            <p:ph type="sldImg"/>
          </p:nvPr>
        </p:nvSpPr>
        <p:spPr>
          <a:ln/>
        </p:spPr>
      </p:sp>
      <p:sp>
        <p:nvSpPr>
          <p:cNvPr id="667651" name="Rectangle 3"/>
          <p:cNvSpPr>
            <a:spLocks noGrp="1" noChangeArrowheads="1"/>
          </p:cNvSpPr>
          <p:nvPr>
            <p:ph type="body" idx="1"/>
          </p:nvPr>
        </p:nvSpPr>
        <p:spPr/>
        <p:txBody>
          <a:bodyPr/>
          <a:lstStyle/>
          <a:p>
            <a:pPr>
              <a:lnSpc>
                <a:spcPct val="90000"/>
              </a:lnSpc>
            </a:pPr>
            <a:r>
              <a:rPr lang="en-US" altLang="en-US" sz="1800"/>
              <a:t>What to do during in the off-season? </a:t>
            </a:r>
          </a:p>
          <a:p>
            <a:pPr>
              <a:lnSpc>
                <a:spcPct val="90000"/>
              </a:lnSpc>
            </a:pPr>
            <a:r>
              <a:rPr lang="en-US" altLang="en-US" sz="2800">
                <a:solidFill>
                  <a:srgbClr val="00FF00"/>
                </a:solidFill>
              </a:rPr>
              <a:t>Planning</a:t>
            </a:r>
          </a:p>
          <a:p>
            <a:pPr lvl="1">
              <a:lnSpc>
                <a:spcPct val="90000"/>
              </a:lnSpc>
              <a:buClr>
                <a:srgbClr val="FFFF00"/>
              </a:buClr>
              <a:buFont typeface="Wingdings 2" charset="2"/>
              <a:buNone/>
            </a:pPr>
            <a:r>
              <a:rPr lang="en-US" altLang="en-US" sz="1800"/>
              <a:t> </a:t>
            </a:r>
            <a:r>
              <a:rPr lang="en-US" altLang="en-US" sz="2000"/>
              <a:t>learn / read about best management practices for lawns</a:t>
            </a:r>
          </a:p>
          <a:p>
            <a:pPr lvl="1">
              <a:lnSpc>
                <a:spcPct val="90000"/>
              </a:lnSpc>
              <a:buClr>
                <a:srgbClr val="FFFF00"/>
              </a:buClr>
              <a:buFont typeface="Wingdings 2" charset="2"/>
              <a:buNone/>
            </a:pPr>
            <a:r>
              <a:rPr lang="en-US" altLang="en-US" sz="2000"/>
              <a:t> mower repair-keep your mower in good working order</a:t>
            </a:r>
          </a:p>
          <a:p>
            <a:pPr lvl="1">
              <a:lnSpc>
                <a:spcPct val="90000"/>
              </a:lnSpc>
              <a:buClr>
                <a:srgbClr val="FFFF00"/>
              </a:buClr>
              <a:buFont typeface="Wingdings 2" charset="2"/>
              <a:buNone/>
            </a:pPr>
            <a:r>
              <a:rPr lang="en-US" altLang="en-US" sz="2000"/>
              <a:t> calibration- clean and calibrate spreaders and other equipment</a:t>
            </a:r>
          </a:p>
          <a:p>
            <a:pPr lvl="1">
              <a:lnSpc>
                <a:spcPct val="90000"/>
              </a:lnSpc>
              <a:buClr>
                <a:srgbClr val="FFFF00"/>
              </a:buClr>
              <a:buFont typeface="Wingdings 2" charset="2"/>
              <a:buNone/>
            </a:pPr>
            <a:r>
              <a:rPr lang="en-US" altLang="en-US" sz="2000"/>
              <a:t> scouting-keep an eye on weed, insect and disease development</a:t>
            </a:r>
          </a:p>
          <a:p>
            <a:pPr lvl="1">
              <a:lnSpc>
                <a:spcPct val="90000"/>
              </a:lnSpc>
              <a:buClr>
                <a:srgbClr val="FFFF00"/>
              </a:buClr>
              <a:buFont typeface="Wingdings 2" charset="2"/>
              <a:buNone/>
            </a:pPr>
            <a:r>
              <a:rPr lang="en-US" altLang="en-US" sz="2000"/>
              <a:t> soil sampling-get ready for the next season by having your soil tested</a:t>
            </a:r>
          </a:p>
        </p:txBody>
      </p:sp>
    </p:spTree>
    <p:extLst>
      <p:ext uri="{BB962C8B-B14F-4D97-AF65-F5344CB8AC3E}">
        <p14:creationId xmlns:p14="http://schemas.microsoft.com/office/powerpoint/2010/main" val="97131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56BB9-B22B-F647-9092-A8189F6F0C32}" type="slidenum">
              <a:rPr lang="en-US" altLang="en-US"/>
              <a:pPr/>
              <a:t>15</a:t>
            </a:fld>
            <a:endParaRPr lang="en-US" altLang="en-US"/>
          </a:p>
        </p:txBody>
      </p:sp>
      <p:sp>
        <p:nvSpPr>
          <p:cNvPr id="384002" name="Rectangle 2"/>
          <p:cNvSpPr>
            <a:spLocks noRo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altLang="en-US"/>
              <a:t>The water use rate and drought resistance ranking is based on the amount of water used through evapotranspiration and the relative rate the turf begins to show drought stress. The days between irrigations are for mid-summer high evaporative conditions. The differences between grasses reflect differences in daily evapotranspiration, root depth, viability and quality, and turfgrass drought resistance. Under non-irrigated conditions, the relative drought tolerance (or ability to survive without water) becomes more important. Generally, turfgrasses with high water use rates tend to have low drought tolerance. </a:t>
            </a:r>
          </a:p>
        </p:txBody>
      </p:sp>
    </p:spTree>
    <p:extLst>
      <p:ext uri="{BB962C8B-B14F-4D97-AF65-F5344CB8AC3E}">
        <p14:creationId xmlns:p14="http://schemas.microsoft.com/office/powerpoint/2010/main" val="126547394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421B5-4DF3-884E-BA29-C618575FBFD3}" type="slidenum">
              <a:rPr lang="en-US" altLang="en-US"/>
              <a:pPr/>
              <a:t>135</a:t>
            </a:fld>
            <a:endParaRPr lang="en-US" altLang="en-US"/>
          </a:p>
        </p:txBody>
      </p:sp>
      <p:sp>
        <p:nvSpPr>
          <p:cNvPr id="628738" name="Rectangle 2"/>
          <p:cNvSpPr>
            <a:spLocks noRot="1" noChangeArrowheads="1" noTextEdit="1"/>
          </p:cNvSpPr>
          <p:nvPr>
            <p:ph type="sldImg"/>
          </p:nvPr>
        </p:nvSpPr>
        <p:spPr>
          <a:ln/>
        </p:spPr>
      </p:sp>
      <p:sp>
        <p:nvSpPr>
          <p:cNvPr id="628739" name="Rectangle 3"/>
          <p:cNvSpPr>
            <a:spLocks noGrp="1" noChangeArrowheads="1"/>
          </p:cNvSpPr>
          <p:nvPr>
            <p:ph type="body" idx="1"/>
          </p:nvPr>
        </p:nvSpPr>
        <p:spPr/>
        <p:txBody>
          <a:bodyPr/>
          <a:lstStyle/>
          <a:p>
            <a:r>
              <a:rPr lang="en-US" altLang="en-US"/>
              <a:t>DISCUSSION QUESTIONS</a:t>
            </a:r>
          </a:p>
          <a:p>
            <a:r>
              <a:rPr lang="en-US" altLang="en-US"/>
              <a:t>1.List the names and important characteristics of cool‑season turfgrasses commonly grown in Georgia.</a:t>
            </a:r>
          </a:p>
          <a:p>
            <a:r>
              <a:rPr lang="en-US" altLang="en-US"/>
              <a:t>2. List the names and important characteristics of warm‑season turfgrasses commonly grown in Georgia.</a:t>
            </a:r>
          </a:p>
          <a:p>
            <a:r>
              <a:rPr lang="en-US" altLang="en-US"/>
              <a:t>3. Why is it important to select a turfgrass suited to the site?</a:t>
            </a:r>
          </a:p>
          <a:p>
            <a:r>
              <a:rPr lang="en-US" altLang="en-US"/>
              <a:t>4. What are the advantages of selecting Georgia Certified Turfgrasses?</a:t>
            </a:r>
          </a:p>
          <a:p>
            <a:r>
              <a:rPr lang="en-US" altLang="en-US"/>
              <a:t>5. List the steps in turfgrass establishment.</a:t>
            </a:r>
          </a:p>
          <a:p>
            <a:r>
              <a:rPr lang="en-US" altLang="en-US"/>
              <a:t>6. Discuss the differences between seeding, sodding, sprigging and stolonizing in turfgrass establishment.</a:t>
            </a:r>
          </a:p>
          <a:p>
            <a:r>
              <a:rPr lang="en-US" altLang="en-US"/>
              <a:t>7. In what instances would sodding be preferable in lawn establishment?</a:t>
            </a:r>
          </a:p>
          <a:p>
            <a:r>
              <a:rPr lang="en-US" altLang="en-US"/>
              <a:t>8. Discuss proper maintenance practices with respect to fertilization, irrigation and mowing of warm and cool season turfgrasses.</a:t>
            </a:r>
          </a:p>
          <a:p>
            <a:r>
              <a:rPr lang="en-US" altLang="en-US"/>
              <a:t>9. How does cultivation help produce healthy turfgrass?</a:t>
            </a:r>
          </a:p>
          <a:p>
            <a:r>
              <a:rPr lang="en-US" altLang="en-US"/>
              <a:t>10. Discuss how proper timing is important when renovating a lawn </a:t>
            </a:r>
          </a:p>
        </p:txBody>
      </p:sp>
    </p:spTree>
    <p:extLst>
      <p:ext uri="{BB962C8B-B14F-4D97-AF65-F5344CB8AC3E}">
        <p14:creationId xmlns:p14="http://schemas.microsoft.com/office/powerpoint/2010/main" val="190210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BEB33-F6F7-5A47-839A-BE4EBE3EE1AA}" type="slidenum">
              <a:rPr lang="en-US" altLang="en-US"/>
              <a:pPr/>
              <a:t>16</a:t>
            </a:fld>
            <a:endParaRPr lang="en-US" altLang="en-US"/>
          </a:p>
        </p:txBody>
      </p:sp>
      <p:sp>
        <p:nvSpPr>
          <p:cNvPr id="386050" name="Rectangle 2"/>
          <p:cNvSpPr>
            <a:spLocks noRo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altLang="en-US"/>
              <a:t>Most turfgrasses grown in Georgia need about 1 inch of water per week during the summer to remain green and growing. Some turfgrasses, like bermudagrass, develop deep root systems to obtain the needed water. Other turfgrasses, like some Zoysiagrasses, have shallow root systems and need weekly irrigation to remain green. </a:t>
            </a:r>
          </a:p>
        </p:txBody>
      </p:sp>
    </p:spTree>
    <p:extLst>
      <p:ext uri="{BB962C8B-B14F-4D97-AF65-F5344CB8AC3E}">
        <p14:creationId xmlns:p14="http://schemas.microsoft.com/office/powerpoint/2010/main" val="14253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04364-6A5B-C148-A8A9-921BD597E64F}" type="slidenum">
              <a:rPr lang="en-US" altLang="en-US"/>
              <a:pPr/>
              <a:t>17</a:t>
            </a:fld>
            <a:endParaRPr lang="en-US" altLang="en-US"/>
          </a:p>
        </p:txBody>
      </p:sp>
      <p:sp>
        <p:nvSpPr>
          <p:cNvPr id="485378" name="Rectangle 2"/>
          <p:cNvSpPr>
            <a:spLocks noRot="1" noChangeArrowheads="1" noTextEdit="1"/>
          </p:cNvSpPr>
          <p:nvPr>
            <p:ph type="sldImg"/>
          </p:nvPr>
        </p:nvSpPr>
        <p:spPr>
          <a:ln/>
        </p:spPr>
      </p:sp>
      <p:sp>
        <p:nvSpPr>
          <p:cNvPr id="485379" name="Rectangle 3"/>
          <p:cNvSpPr>
            <a:spLocks noGrp="1" noChangeArrowheads="1"/>
          </p:cNvSpPr>
          <p:nvPr>
            <p:ph type="body" idx="1"/>
          </p:nvPr>
        </p:nvSpPr>
        <p:spPr/>
        <p:txBody>
          <a:bodyPr/>
          <a:lstStyle/>
          <a:p>
            <a:r>
              <a:rPr lang="en-US" altLang="en-US"/>
              <a:t>Cool-season grasses grow well during the cool months (60-75 degrees F) of the year. They may undergo stress during the hot months of summer. Common cool season turfgrasses adapted to many areas of Georgia are: </a:t>
            </a:r>
          </a:p>
          <a:p>
            <a:r>
              <a:rPr lang="en-US" altLang="en-US"/>
              <a:t>Fescues</a:t>
            </a:r>
          </a:p>
          <a:p>
            <a:r>
              <a:rPr lang="en-US" altLang="en-US"/>
              <a:t>Kentucky Bluegrass</a:t>
            </a:r>
          </a:p>
          <a:p>
            <a:r>
              <a:rPr lang="en-US" altLang="en-US"/>
              <a:t>Ryegrasses</a:t>
            </a:r>
          </a:p>
          <a:p>
            <a:endParaRPr lang="en-US" altLang="en-US"/>
          </a:p>
          <a:p>
            <a:r>
              <a:rPr lang="en-US" altLang="en-US"/>
              <a:t> </a:t>
            </a:r>
          </a:p>
        </p:txBody>
      </p:sp>
    </p:spTree>
    <p:extLst>
      <p:ext uri="{BB962C8B-B14F-4D97-AF65-F5344CB8AC3E}">
        <p14:creationId xmlns:p14="http://schemas.microsoft.com/office/powerpoint/2010/main" val="117374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3F923-78E3-C34A-B9C3-ABF48E0ED9AF}" type="slidenum">
              <a:rPr lang="en-US" altLang="en-US"/>
              <a:pPr/>
              <a:t>18</a:t>
            </a:fld>
            <a:endParaRPr lang="en-US" altLang="en-US"/>
          </a:p>
        </p:txBody>
      </p:sp>
      <p:sp>
        <p:nvSpPr>
          <p:cNvPr id="486402" name="Rectangle 2"/>
          <p:cNvSpPr>
            <a:spLocks noRo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altLang="en-US"/>
              <a:t>Cool season grasses are used for commercial landscapes and home lawns mostly in the upper half of the state. Cool season grasses are often seeded over warm season home lawns and golf courses to maintain the green color year- round. </a:t>
            </a:r>
          </a:p>
        </p:txBody>
      </p:sp>
    </p:spTree>
    <p:extLst>
      <p:ext uri="{BB962C8B-B14F-4D97-AF65-F5344CB8AC3E}">
        <p14:creationId xmlns:p14="http://schemas.microsoft.com/office/powerpoint/2010/main" val="398442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394D2-966D-4B43-AFDD-ED9D75A87F1B}" type="slidenum">
              <a:rPr lang="en-US" altLang="en-US"/>
              <a:pPr/>
              <a:t>19</a:t>
            </a:fld>
            <a:endParaRPr lang="en-US" altLang="en-US"/>
          </a:p>
        </p:txBody>
      </p:sp>
      <p:sp>
        <p:nvSpPr>
          <p:cNvPr id="482306" name="Rectangle 2"/>
          <p:cNvSpPr>
            <a:spLocks noRot="1" noChangeArrowheads="1" noTextEdit="1"/>
          </p:cNvSpPr>
          <p:nvPr>
            <p:ph type="sldImg"/>
          </p:nvPr>
        </p:nvSpPr>
        <p:spPr>
          <a:ln/>
        </p:spPr>
      </p:sp>
      <p:sp>
        <p:nvSpPr>
          <p:cNvPr id="482307" name="Rectangle 3"/>
          <p:cNvSpPr>
            <a:spLocks noGrp="1" noChangeArrowheads="1"/>
          </p:cNvSpPr>
          <p:nvPr>
            <p:ph type="body" idx="1"/>
          </p:nvPr>
        </p:nvSpPr>
        <p:spPr/>
        <p:txBody>
          <a:bodyPr/>
          <a:lstStyle/>
          <a:p>
            <a:pPr marL="228600" indent="-228600"/>
            <a:r>
              <a:rPr lang="en-US" altLang="en-US"/>
              <a:t>The </a:t>
            </a:r>
            <a:r>
              <a:rPr lang="en-US" altLang="en-US" b="1"/>
              <a:t>fine fescues</a:t>
            </a:r>
            <a:r>
              <a:rPr lang="en-US" altLang="en-US"/>
              <a:t> are comprised of a group of lawn grasses that includes creeping red fescue, Chewings fescue, hard fescue, and sheep fescue. Fine fescues are suited to infertile, acidic soils and tolerate shade but they do not do as well as tall fescue grasses in Georgia. Fine fescues are often sold in Georgia as part of ‘shade mix’ seed. They are not particularly good for high traffic areas because they do not tolerate abrasion, and like other bunch grasses, they are slow to fill in damaged spots. Fine fescues should be mowed at 2 inches or higher. </a:t>
            </a:r>
          </a:p>
          <a:p>
            <a:pPr marL="228600" indent="-228600"/>
            <a:r>
              <a:rPr lang="en-US" altLang="en-US"/>
              <a:t>	</a:t>
            </a:r>
            <a:r>
              <a:rPr lang="en-US" altLang="en-US" b="1"/>
              <a:t>Tall fescue</a:t>
            </a:r>
            <a:r>
              <a:rPr lang="en-US" altLang="en-US"/>
              <a:t> is perhaps the most popular grass in the mountain and upper Piedmont areas of Georgia which extends south to Atlanta.  It remains green during most of the summer and winter but grows little during periods of extreme heat or cold. Tall fescue is quickly established and tolerates both sun and shade. It is adapted to a wide range of soil conditions but often needs irrigation to remain attractive during the summer. Often, turf type tall fescues are promoted as fine leafed which can be confusing. It is important to know the difference between tall fescue and fine fescue.</a:t>
            </a:r>
          </a:p>
          <a:p>
            <a:pPr marL="228600" indent="-228600"/>
            <a:endParaRPr lang="en-US" altLang="en-US"/>
          </a:p>
        </p:txBody>
      </p:sp>
    </p:spTree>
    <p:extLst>
      <p:ext uri="{BB962C8B-B14F-4D97-AF65-F5344CB8AC3E}">
        <p14:creationId xmlns:p14="http://schemas.microsoft.com/office/powerpoint/2010/main" val="775859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28310-E457-C547-A75D-D49C5629CB2F}" type="slidenum">
              <a:rPr lang="en-US" altLang="en-US"/>
              <a:pPr/>
              <a:t>20</a:t>
            </a:fld>
            <a:endParaRPr lang="en-US" altLang="en-US"/>
          </a:p>
        </p:txBody>
      </p:sp>
      <p:sp>
        <p:nvSpPr>
          <p:cNvPr id="487426" name="Rectangle 2"/>
          <p:cNvSpPr>
            <a:spLocks noRot="1" noChangeArrowheads="1" noTextEdit="1"/>
          </p:cNvSpPr>
          <p:nvPr>
            <p:ph type="sldImg"/>
          </p:nvPr>
        </p:nvSpPr>
        <p:spPr>
          <a:ln/>
        </p:spPr>
      </p:sp>
      <p:sp>
        <p:nvSpPr>
          <p:cNvPr id="487427" name="Rectangle 3"/>
          <p:cNvSpPr>
            <a:spLocks noGrp="1" noChangeArrowheads="1"/>
          </p:cNvSpPr>
          <p:nvPr>
            <p:ph type="body" idx="1"/>
          </p:nvPr>
        </p:nvSpPr>
        <p:spPr/>
        <p:txBody>
          <a:bodyPr/>
          <a:lstStyle/>
          <a:p>
            <a:r>
              <a:rPr lang="en-US" altLang="en-US"/>
              <a:t>There are numerous Tall fescue varieties available and many homeowners may be confused about which one to choose. This table shows the </a:t>
            </a:r>
            <a:r>
              <a:rPr lang="en-US" altLang="en-US" b="1"/>
              <a:t>top performing cultivars</a:t>
            </a:r>
            <a:r>
              <a:rPr lang="en-US" altLang="en-US"/>
              <a:t> of Turf-type tall fescue at UGA in recent trials. The National Turfgrass Evaluation Program (NTEP) is designed to develop and coordinate uniform evaluation trials of turfgrass varieties and promising selections in the United States and Canada. Test results can be used by national companies and plant breeders to determine the broad picture of the adaptation of a cultivar. UGA evaluations are conducted at Griffin and Savannah. </a:t>
            </a:r>
          </a:p>
        </p:txBody>
      </p:sp>
    </p:spTree>
    <p:extLst>
      <p:ext uri="{BB962C8B-B14F-4D97-AF65-F5344CB8AC3E}">
        <p14:creationId xmlns:p14="http://schemas.microsoft.com/office/powerpoint/2010/main" val="34781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CFB34-18AE-9C4A-AA8B-11436E54D95A}" type="slidenum">
              <a:rPr lang="en-US" altLang="en-US"/>
              <a:pPr/>
              <a:t>21</a:t>
            </a:fld>
            <a:endParaRPr lang="en-US" altLang="en-US"/>
          </a:p>
        </p:txBody>
      </p:sp>
      <p:sp>
        <p:nvSpPr>
          <p:cNvPr id="497666" name="Rectangle 2"/>
          <p:cNvSpPr>
            <a:spLocks noRot="1" noChangeArrowheads="1" noTextEdit="1"/>
          </p:cNvSpPr>
          <p:nvPr>
            <p:ph type="sldImg"/>
          </p:nvPr>
        </p:nvSpPr>
        <p:spPr>
          <a:ln/>
        </p:spPr>
      </p:sp>
      <p:sp>
        <p:nvSpPr>
          <p:cNvPr id="497667" name="Rectangle 3"/>
          <p:cNvSpPr>
            <a:spLocks noGrp="1" noChangeArrowheads="1"/>
          </p:cNvSpPr>
          <p:nvPr>
            <p:ph type="body" idx="1"/>
          </p:nvPr>
        </p:nvSpPr>
        <p:spPr/>
        <p:txBody>
          <a:bodyPr/>
          <a:lstStyle/>
          <a:p>
            <a:r>
              <a:rPr lang="en-US" altLang="en-US"/>
              <a:t>Seed companies often spend thousands of dollars on marketing grass seed. Sometimes the claims made in such advertising may not be tested or even applicable in a particular area. Extension specialists use can use research such as the NTEP trials to evaluate seed varieties to determine if a cultivar is well adapted to a local area or level of turf maintenance. This group’s performance </a:t>
            </a:r>
            <a:r>
              <a:rPr lang="en-US" altLang="en-US" b="1"/>
              <a:t>ranked in the second tier</a:t>
            </a:r>
            <a:r>
              <a:rPr lang="en-US" altLang="en-US"/>
              <a:t> of turfgrass evaluations for turf type tall fescue.</a:t>
            </a:r>
          </a:p>
        </p:txBody>
      </p:sp>
    </p:spTree>
    <p:extLst>
      <p:ext uri="{BB962C8B-B14F-4D97-AF65-F5344CB8AC3E}">
        <p14:creationId xmlns:p14="http://schemas.microsoft.com/office/powerpoint/2010/main" val="20967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E5C51-6A61-2247-94DA-DCA9B2A0D48B}" type="slidenum">
              <a:rPr lang="en-US" altLang="en-US"/>
              <a:pPr/>
              <a:t>2</a:t>
            </a:fld>
            <a:endParaRPr lang="en-US" altLang="en-US"/>
          </a:p>
        </p:txBody>
      </p:sp>
      <p:sp>
        <p:nvSpPr>
          <p:cNvPr id="442370" name="Rectangle 2"/>
          <p:cNvSpPr>
            <a:spLocks noRot="1" noChangeArrowheads="1" noTextEdit="1"/>
          </p:cNvSpPr>
          <p:nvPr>
            <p:ph type="sldImg"/>
          </p:nvPr>
        </p:nvSpPr>
        <p:spPr>
          <a:xfrm>
            <a:off x="425450" y="720725"/>
            <a:ext cx="5400675" cy="3600450"/>
          </a:xfrm>
          <a:ln/>
        </p:spPr>
      </p:sp>
      <p:sp>
        <p:nvSpPr>
          <p:cNvPr id="442371" name="Rectangle 3"/>
          <p:cNvSpPr>
            <a:spLocks noGrp="1" noChangeArrowheads="1"/>
          </p:cNvSpPr>
          <p:nvPr>
            <p:ph type="body" idx="1"/>
          </p:nvPr>
        </p:nvSpPr>
        <p:spPr>
          <a:xfrm>
            <a:off x="831850" y="4560888"/>
            <a:ext cx="4584700" cy="4319587"/>
          </a:xfrm>
        </p:spPr>
        <p:txBody>
          <a:bodyPr/>
          <a:lstStyle/>
          <a:p>
            <a:r>
              <a:rPr lang="en-US" altLang="en-US"/>
              <a:t>2. UGA Cooperative Extension Web address</a:t>
            </a:r>
          </a:p>
        </p:txBody>
      </p:sp>
    </p:spTree>
    <p:extLst>
      <p:ext uri="{BB962C8B-B14F-4D97-AF65-F5344CB8AC3E}">
        <p14:creationId xmlns:p14="http://schemas.microsoft.com/office/powerpoint/2010/main" val="157467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B725C-417A-524F-84F9-6B8F76FEECEE}" type="slidenum">
              <a:rPr lang="en-US" altLang="en-US"/>
              <a:pPr/>
              <a:t>22</a:t>
            </a:fld>
            <a:endParaRPr lang="en-US" altLang="en-US"/>
          </a:p>
        </p:txBody>
      </p:sp>
      <p:sp>
        <p:nvSpPr>
          <p:cNvPr id="498690" name="Rectangle 2"/>
          <p:cNvSpPr>
            <a:spLocks noRo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a:t>In the NTEP trials, these tall fescue cultivars performed much like Kentucky 31. Kentucky-31 (K-31) is the old, common cultivar or variety of tall fescue. Dark green, coarse and clumpy, Kentucky-31 is generally no longer recommended for home lawns. Most of the new and more attractive "turf-type" tall cultivars have a slightly finer leaf blade, lower growth habit, darker green color, and greater density and shade tolerance than K-31. These likely have </a:t>
            </a:r>
            <a:r>
              <a:rPr lang="en-US" altLang="en-US" b="1"/>
              <a:t>no significant advantage over K-31. </a:t>
            </a:r>
          </a:p>
          <a:p>
            <a:endParaRPr lang="en-US" altLang="en-US" b="1"/>
          </a:p>
        </p:txBody>
      </p:sp>
    </p:spTree>
    <p:extLst>
      <p:ext uri="{BB962C8B-B14F-4D97-AF65-F5344CB8AC3E}">
        <p14:creationId xmlns:p14="http://schemas.microsoft.com/office/powerpoint/2010/main" val="53498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AEB9A-7F94-8044-B845-B51936CCB42B}" type="slidenum">
              <a:rPr lang="en-US" altLang="en-US"/>
              <a:pPr/>
              <a:t>23</a:t>
            </a:fld>
            <a:endParaRPr lang="en-US" altLang="en-US"/>
          </a:p>
        </p:txBody>
      </p:sp>
      <p:sp>
        <p:nvSpPr>
          <p:cNvPr id="499714" name="Rectangle 2"/>
          <p:cNvSpPr>
            <a:spLocks noRo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a:t>In the past, tall fescue varieties have not persisted well in the Deep South due to heat and related summer disease issues. </a:t>
            </a:r>
            <a:r>
              <a:rPr lang="en-US" altLang="en-US" b="1"/>
              <a:t>‘Southeast’ was developed to perform and persist under Georgia conditions</a:t>
            </a:r>
            <a:r>
              <a:rPr lang="en-US" altLang="en-US"/>
              <a:t> - as well as the southeastern and southern sections of the United States. It should be popular for home lawns, sport fields, and golf course roughs in the future. With ‘Southeast’ tall fescue, it won't be necessary to reseed every fall, as is customary with other varieties now available.</a:t>
            </a:r>
          </a:p>
          <a:p>
            <a:r>
              <a:rPr lang="en-US" altLang="en-US"/>
              <a:t>	Agronomically, ‘Southeast’ has approximately 70% better density than the old Kentucky 31 tall fescue. It should survive under water restrictions that may occur in the summer months in the Southeastern United States. If irrigated and fertilized, it will take on the qualities of a turf type tall fescue. </a:t>
            </a:r>
          </a:p>
        </p:txBody>
      </p:sp>
    </p:spTree>
    <p:extLst>
      <p:ext uri="{BB962C8B-B14F-4D97-AF65-F5344CB8AC3E}">
        <p14:creationId xmlns:p14="http://schemas.microsoft.com/office/powerpoint/2010/main" val="1498503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2D201-B1A4-FD44-9EC5-51CE08749E29}" type="slidenum">
              <a:rPr lang="en-US" altLang="en-US"/>
              <a:pPr/>
              <a:t>24</a:t>
            </a:fld>
            <a:endParaRPr lang="en-US" altLang="en-US"/>
          </a:p>
        </p:txBody>
      </p:sp>
      <p:sp>
        <p:nvSpPr>
          <p:cNvPr id="500738" name="Rectangle 2"/>
          <p:cNvSpPr>
            <a:spLocks noRot="1" noChangeArrowheads="1" noTextEdit="1"/>
          </p:cNvSpPr>
          <p:nvPr>
            <p:ph type="sldImg"/>
          </p:nvPr>
        </p:nvSpPr>
        <p:spPr>
          <a:ln/>
        </p:spPr>
      </p:sp>
      <p:sp>
        <p:nvSpPr>
          <p:cNvPr id="500739" name="Rectangle 3"/>
          <p:cNvSpPr>
            <a:spLocks noGrp="1" noChangeArrowheads="1"/>
          </p:cNvSpPr>
          <p:nvPr>
            <p:ph type="body" idx="1"/>
          </p:nvPr>
        </p:nvSpPr>
        <p:spPr/>
        <p:txBody>
          <a:bodyPr/>
          <a:lstStyle/>
          <a:p>
            <a:r>
              <a:rPr lang="en-US" altLang="en-US"/>
              <a:t>‘Southeast’ is a turf-type tall fescue exhibiting shoot density, color, and quality traits that are intermediate between the forage-types and the most dark green, highest shoot density turf-types. Relative to the darkest green and highest shoot density turf-type tall fescues, Southeast exhibits a moderately dark green color and moderately high to high shoot density. These traits are believed by the UGA scientists to be more appropriate for southern conditions due to: a) reduced heat load in response to less absorption of solar radiation by the moderate dark green versus darkest green turf-types, and b) a somewhat less dense canopy may help reduce high humidity within the canopy that could favor certain diseases prevalent under hot, humid conditions.</a:t>
            </a:r>
          </a:p>
          <a:p>
            <a:endParaRPr lang="en-US" altLang="en-US"/>
          </a:p>
          <a:p>
            <a:r>
              <a:rPr lang="en-US" altLang="en-US"/>
              <a:t>Although it will tolerate low maintenance sites well (such as forage areas), ‘Southeast’ will produce better quality turf on moderate to high maintenance sites (i.e., where turf-types have been used). This adaptability arises from the combination of drought resistance, high temperature tolerance, plus turf-type quality traits and maintenance of a viable root system. These characteristics also allow Southeast to exhibit high persistence or survival.</a:t>
            </a:r>
          </a:p>
        </p:txBody>
      </p:sp>
    </p:spTree>
    <p:extLst>
      <p:ext uri="{BB962C8B-B14F-4D97-AF65-F5344CB8AC3E}">
        <p14:creationId xmlns:p14="http://schemas.microsoft.com/office/powerpoint/2010/main" val="180191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38F47-86AB-E249-AC54-B0CCC4328CE1}" type="slidenum">
              <a:rPr lang="en-US" altLang="en-US"/>
              <a:pPr/>
              <a:t>25</a:t>
            </a:fld>
            <a:endParaRPr lang="en-US" altLang="en-US"/>
          </a:p>
        </p:txBody>
      </p:sp>
      <p:sp>
        <p:nvSpPr>
          <p:cNvPr id="492546" name="Rectangle 2"/>
          <p:cNvSpPr>
            <a:spLocks noRo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altLang="en-US"/>
              <a:t>Kentucky bluegrass has a medium leaf texture and bright color.  Although it does not perform as well as tall fescue it </a:t>
            </a:r>
            <a:r>
              <a:rPr lang="en-US" altLang="en-US" b="1"/>
              <a:t>can be used in the mountain areas of north Georgia</a:t>
            </a:r>
            <a:r>
              <a:rPr lang="en-US" altLang="en-US"/>
              <a:t>. A major attribute of Kentucky bluegrass is its rhizomatous or creeping growth habit. Kentucky bluegrass can become semi-dormant during hot weather, and grows best in a fertile soil with a pH of 6 to 7.  While it does best in partial shade, it will grow in open sun if adequate moisture is present.</a:t>
            </a:r>
          </a:p>
        </p:txBody>
      </p:sp>
    </p:spTree>
    <p:extLst>
      <p:ext uri="{BB962C8B-B14F-4D97-AF65-F5344CB8AC3E}">
        <p14:creationId xmlns:p14="http://schemas.microsoft.com/office/powerpoint/2010/main" val="977149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032A6-C8FA-2646-8273-5B24585CEEC1}" type="slidenum">
              <a:rPr lang="en-US" altLang="en-US"/>
              <a:pPr/>
              <a:t>26</a:t>
            </a:fld>
            <a:endParaRPr lang="en-US" altLang="en-US"/>
          </a:p>
        </p:txBody>
      </p:sp>
      <p:sp>
        <p:nvSpPr>
          <p:cNvPr id="494594" name="Rectangle 2"/>
          <p:cNvSpPr>
            <a:spLocks noRot="1" noChangeArrowheads="1" noTextEdit="1"/>
          </p:cNvSpPr>
          <p:nvPr>
            <p:ph type="sldImg"/>
          </p:nvPr>
        </p:nvSpPr>
        <p:spPr>
          <a:ln/>
        </p:spPr>
      </p:sp>
      <p:sp>
        <p:nvSpPr>
          <p:cNvPr id="494595" name="Rectangle 3"/>
          <p:cNvSpPr>
            <a:spLocks noGrp="1" noChangeArrowheads="1"/>
          </p:cNvSpPr>
          <p:nvPr>
            <p:ph type="body" idx="1"/>
          </p:nvPr>
        </p:nvSpPr>
        <p:spPr/>
        <p:txBody>
          <a:bodyPr/>
          <a:lstStyle/>
          <a:p>
            <a:r>
              <a:rPr lang="en-US" altLang="en-US"/>
              <a:t>Perennial ryegrass and annual ryegrass are </a:t>
            </a:r>
            <a:r>
              <a:rPr lang="en-US" altLang="en-US" b="1"/>
              <a:t>suited as temporary, cool season turfgrasses</a:t>
            </a:r>
            <a:r>
              <a:rPr lang="en-US" altLang="en-US"/>
              <a:t> throughout Georgia.  They can be used as a temporary winter cover on new lawns where the base grass has not been established or for overseeding, or to provide a green cover on a warm season grass during winter.  However, overseeding may damage the warm season grass unless managed correctly in the spring because the ryegrass competes for moisture, sunlight, and nutrients.</a:t>
            </a:r>
          </a:p>
          <a:p>
            <a:r>
              <a:rPr lang="en-US" altLang="en-US"/>
              <a:t>	Other cool season grasses include creeping bentgrass, which is used on golf greens and can be a seed contaminant, and annual bluegrass which is a very common winter annual weed that has a light green color and produces a golden seedhead</a:t>
            </a:r>
          </a:p>
        </p:txBody>
      </p:sp>
    </p:spTree>
    <p:extLst>
      <p:ext uri="{BB962C8B-B14F-4D97-AF65-F5344CB8AC3E}">
        <p14:creationId xmlns:p14="http://schemas.microsoft.com/office/powerpoint/2010/main" val="1145223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64D98-E2C9-E548-855D-42BBAF842156}" type="slidenum">
              <a:rPr lang="en-US" altLang="en-US"/>
              <a:pPr/>
              <a:t>27</a:t>
            </a:fld>
            <a:endParaRPr lang="en-US" altLang="en-US"/>
          </a:p>
        </p:txBody>
      </p:sp>
      <p:sp>
        <p:nvSpPr>
          <p:cNvPr id="454658" name="Rectangle 2"/>
          <p:cNvSpPr>
            <a:spLocks noRo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ltLang="en-US"/>
              <a:t>Many warm season turfgrasses are well-suited to Georgia. Although many are vegetatively propagated, some improved varieties are available from seed. </a:t>
            </a:r>
          </a:p>
          <a:p>
            <a:r>
              <a:rPr lang="en-US" altLang="en-US" sz="1400"/>
              <a:t>Bermudagrass</a:t>
            </a:r>
          </a:p>
          <a:p>
            <a:r>
              <a:rPr lang="en-US" altLang="en-US" sz="1400"/>
              <a:t>Centipedegrass</a:t>
            </a:r>
          </a:p>
          <a:p>
            <a:r>
              <a:rPr lang="en-US" altLang="en-US" sz="1400"/>
              <a:t>Zoysiagrass</a:t>
            </a:r>
          </a:p>
          <a:p>
            <a:r>
              <a:rPr lang="en-US" altLang="en-US" sz="1400"/>
              <a:t>Seashore Paspalum</a:t>
            </a:r>
          </a:p>
          <a:p>
            <a:r>
              <a:rPr lang="en-US" altLang="en-US" sz="1400"/>
              <a:t>St Augustinegrass</a:t>
            </a:r>
          </a:p>
          <a:p>
            <a:r>
              <a:rPr lang="en-US" altLang="en-US" sz="1400"/>
              <a:t>Bahiagrass</a:t>
            </a:r>
          </a:p>
          <a:p>
            <a:r>
              <a:rPr lang="en-US" altLang="en-US"/>
              <a:t>  </a:t>
            </a:r>
          </a:p>
        </p:txBody>
      </p:sp>
    </p:spTree>
    <p:extLst>
      <p:ext uri="{BB962C8B-B14F-4D97-AF65-F5344CB8AC3E}">
        <p14:creationId xmlns:p14="http://schemas.microsoft.com/office/powerpoint/2010/main" val="2016499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563EE-8EB0-9948-A4D9-FE418E349277}" type="slidenum">
              <a:rPr lang="en-US" altLang="en-US"/>
              <a:pPr/>
              <a:t>28</a:t>
            </a:fld>
            <a:endParaRPr lang="en-US" altLang="en-US"/>
          </a:p>
        </p:txBody>
      </p:sp>
      <p:sp>
        <p:nvSpPr>
          <p:cNvPr id="453634" name="Rectangle 2"/>
          <p:cNvSpPr>
            <a:spLocks noRot="1" noChangeArrowheads="1" noTextEdit="1"/>
          </p:cNvSpPr>
          <p:nvPr>
            <p:ph type="sldImg"/>
          </p:nvPr>
        </p:nvSpPr>
        <p:spPr>
          <a:ln/>
        </p:spPr>
      </p:sp>
      <p:sp>
        <p:nvSpPr>
          <p:cNvPr id="453635" name="Rectangle 3"/>
          <p:cNvSpPr>
            <a:spLocks noGrp="1" noChangeArrowheads="1"/>
          </p:cNvSpPr>
          <p:nvPr>
            <p:ph type="body" idx="1"/>
          </p:nvPr>
        </p:nvSpPr>
        <p:spPr/>
        <p:txBody>
          <a:bodyPr/>
          <a:lstStyle/>
          <a:p>
            <a:pPr>
              <a:lnSpc>
                <a:spcPct val="90000"/>
              </a:lnSpc>
            </a:pPr>
            <a:r>
              <a:rPr lang="en-US" altLang="en-US" sz="900"/>
              <a:t>Compared with common bermudagrass, vegetatively produced bermudagrasses have more disease resistance, greater turf density, better weed resistance, fewer seedheads, finer and softer texture, and more favorable color. They also produce no viable seed and must be planted by vegetative means.</a:t>
            </a:r>
          </a:p>
          <a:p>
            <a:pPr>
              <a:lnSpc>
                <a:spcPct val="90000"/>
              </a:lnSpc>
            </a:pPr>
            <a:endParaRPr lang="en-US" altLang="en-US" sz="900"/>
          </a:p>
          <a:p>
            <a:pPr>
              <a:lnSpc>
                <a:spcPct val="90000"/>
              </a:lnSpc>
            </a:pPr>
            <a:r>
              <a:rPr lang="en-US" altLang="en-US" sz="900"/>
              <a:t>These vegetatively produced bermudagrasses were developed and released cooperatively by The University of Georgia and the U.S. Department of Agriculture.</a:t>
            </a:r>
          </a:p>
          <a:p>
            <a:pPr>
              <a:lnSpc>
                <a:spcPct val="90000"/>
              </a:lnSpc>
            </a:pPr>
            <a:endParaRPr lang="en-US" altLang="en-US" sz="900"/>
          </a:p>
          <a:p>
            <a:pPr>
              <a:lnSpc>
                <a:spcPct val="90000"/>
              </a:lnSpc>
            </a:pPr>
            <a:r>
              <a:rPr lang="en-US" altLang="en-US" sz="900"/>
              <a:t>‘Tifway’ (Tifton 419) Bermudagrass—‘Tifway’ (Tifton 419) Bermudagrass grass is the most popular hybrid used because of its outstanding features that make it an ideal turf for lawns, golf fairways and tees, football fields, and other recreational areas. It has a darker green color and stiffer leaves than ‘Tifgreen’, and is more frost resistant than the other bermudagrasses. Therefore, it usually remains green longer in the fall and begins growing earlier in the spring. ‘Tifway’ can generally be identified by its reddish purple seedheads.</a:t>
            </a:r>
          </a:p>
          <a:p>
            <a:pPr>
              <a:lnSpc>
                <a:spcPct val="90000"/>
              </a:lnSpc>
            </a:pPr>
            <a:endParaRPr lang="en-US" altLang="en-US" sz="900"/>
          </a:p>
          <a:p>
            <a:pPr>
              <a:lnSpc>
                <a:spcPct val="90000"/>
              </a:lnSpc>
            </a:pPr>
            <a:r>
              <a:rPr lang="en-US" altLang="en-US" sz="900"/>
              <a:t>‘Tifway II’ Bermudagrass—‘Tifway II’ is an improved mutant of ‘Tifway’. ‘Tifway II’ looks like ‘Tifway’ and has the same desirable characteristics but it makes a denser turf, is more frost tolerant, often greens up earlier in the spring, and provides slightly better quality. Interestingly, there are relatively few lawns planted in ‘Tifway II’, and sod production of this grass is low compared to ‘Tifway’.</a:t>
            </a:r>
          </a:p>
          <a:p>
            <a:pPr>
              <a:lnSpc>
                <a:spcPct val="90000"/>
              </a:lnSpc>
            </a:pPr>
            <a:endParaRPr lang="en-US" altLang="en-US" sz="900"/>
          </a:p>
          <a:p>
            <a:pPr>
              <a:lnSpc>
                <a:spcPct val="90000"/>
              </a:lnSpc>
            </a:pPr>
            <a:r>
              <a:rPr lang="en-US" altLang="en-US" sz="900"/>
              <a:t>‘TifSport’ Bermudagrass—‘TifSport’ is the latest released (1997) Bermudagrass and is an irradiated mutant from ‘Midiron’ bermudagrass that looks similar to ‘Tifway’. However, when compared to ‘Tifway’, ‘TifSport’ has slightly better cold tolerance, greater density, tolerates lower mowing, is more drought tolerant, and is preferred by mole crickets.</a:t>
            </a:r>
          </a:p>
          <a:p>
            <a:pPr>
              <a:lnSpc>
                <a:spcPct val="90000"/>
              </a:lnSpc>
            </a:pPr>
            <a:endParaRPr lang="en-US" altLang="en-US" sz="900"/>
          </a:p>
          <a:p>
            <a:pPr>
              <a:lnSpc>
                <a:spcPct val="90000"/>
              </a:lnSpc>
            </a:pPr>
            <a:r>
              <a:rPr lang="en-US" altLang="en-US" sz="900"/>
              <a:t>‘Tifgreen’ (Tifton 328) Bermudagrass—‘Tifgreen’ is a low growing, rapidly spreading grass. It is relatively disease resistant and makes a dense, weed resistant turf when properly managed. Its fine texture (leaf width) and soft, green leaves are largely responsible for its excellent putting qualities on golf greens. ‘Tifgreen’ can easily be identified by its golden seedheads. ‘Tifgreen’ also tolerates overseeding better than most bermudagrasses.</a:t>
            </a:r>
          </a:p>
          <a:p>
            <a:pPr>
              <a:lnSpc>
                <a:spcPct val="90000"/>
              </a:lnSpc>
            </a:pPr>
            <a:endParaRPr lang="en-US" altLang="en-US" sz="900"/>
          </a:p>
        </p:txBody>
      </p:sp>
    </p:spTree>
    <p:extLst>
      <p:ext uri="{BB962C8B-B14F-4D97-AF65-F5344CB8AC3E}">
        <p14:creationId xmlns:p14="http://schemas.microsoft.com/office/powerpoint/2010/main" val="1872906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9E522-1D9C-D548-82CF-EB3E2F70C18C}" type="slidenum">
              <a:rPr lang="en-US" altLang="en-US"/>
              <a:pPr/>
              <a:t>29</a:t>
            </a:fld>
            <a:endParaRPr lang="en-US" altLang="en-US"/>
          </a:p>
        </p:txBody>
      </p:sp>
      <p:sp>
        <p:nvSpPr>
          <p:cNvPr id="477186" name="Rectangle 2"/>
          <p:cNvSpPr>
            <a:spLocks noRot="1" noChangeArrowheads="1" noTextEdit="1"/>
          </p:cNvSpPr>
          <p:nvPr>
            <p:ph type="sldImg"/>
          </p:nvPr>
        </p:nvSpPr>
        <p:spPr>
          <a:ln/>
        </p:spPr>
      </p:sp>
      <p:sp>
        <p:nvSpPr>
          <p:cNvPr id="477187" name="Rectangle 3"/>
          <p:cNvSpPr>
            <a:spLocks noGrp="1" noChangeArrowheads="1"/>
          </p:cNvSpPr>
          <p:nvPr>
            <p:ph type="body" idx="1"/>
          </p:nvPr>
        </p:nvSpPr>
        <p:spPr/>
        <p:txBody>
          <a:bodyPr/>
          <a:lstStyle/>
          <a:p>
            <a:r>
              <a:rPr lang="en-US" altLang="en-US"/>
              <a:t>‘Tifgreen’ (Tifton 328) Bermudagrass—‘Tifgreen’ is a low growing, rapidly spreading grass. It is relatively disease resistant and makes a dense, weed resistant turf when properly managed. Its fine texture (leaf width) and soft, green leaves are largely responsible for its excellent putting qualities on golf greens. ‘Tifgreen’ can easily be identified by its golden seedheads. ‘Tifgreen’ also tolerates overseeding better than most bermudagrasses.</a:t>
            </a:r>
          </a:p>
          <a:p>
            <a:endParaRPr lang="en-US" altLang="en-US"/>
          </a:p>
          <a:p>
            <a:r>
              <a:rPr lang="en-US" altLang="en-US"/>
              <a:t>‘Tifton 10’—‘Tifton 10’ has a coarse leaf texture similar to common bermudagrass but has a natural dark bluish green color. It establishes rapidly from stolons and performs well in low maintenance conditions. This grass will produce a good quality turf when maintained with 2.5 pounds of N per 1000 square feet and a mowing height of 1.5 inches. It has a relatively low growing habit which may reduce the need for mowing.</a:t>
            </a:r>
          </a:p>
          <a:p>
            <a:r>
              <a:rPr lang="en-US" altLang="en-US"/>
              <a:t> </a:t>
            </a:r>
          </a:p>
          <a:p>
            <a:r>
              <a:rPr lang="en-US" altLang="en-US"/>
              <a:t>Other vegetatively produced types that have performed well in Georgia include ‘Patriot’, ‘Midlawn’, and ‘Mini Verde’.</a:t>
            </a:r>
          </a:p>
          <a:p>
            <a:endParaRPr lang="en-US" altLang="en-US"/>
          </a:p>
          <a:p>
            <a:endParaRPr lang="en-US" altLang="en-US"/>
          </a:p>
        </p:txBody>
      </p:sp>
    </p:spTree>
    <p:extLst>
      <p:ext uri="{BB962C8B-B14F-4D97-AF65-F5344CB8AC3E}">
        <p14:creationId xmlns:p14="http://schemas.microsoft.com/office/powerpoint/2010/main" val="132264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41C6F-272A-B747-A816-D492F3A8D002}" type="slidenum">
              <a:rPr lang="en-US" altLang="en-US"/>
              <a:pPr/>
              <a:t>30</a:t>
            </a:fld>
            <a:endParaRPr lang="en-US" altLang="en-US"/>
          </a:p>
        </p:txBody>
      </p:sp>
      <p:sp>
        <p:nvSpPr>
          <p:cNvPr id="478210" name="Rectangle 2"/>
          <p:cNvSpPr>
            <a:spLocks noRot="1" noChangeArrowheads="1" noTextEdit="1"/>
          </p:cNvSpPr>
          <p:nvPr>
            <p:ph type="sldImg"/>
          </p:nvPr>
        </p:nvSpPr>
        <p:spPr>
          <a:ln/>
        </p:spPr>
      </p:sp>
      <p:sp>
        <p:nvSpPr>
          <p:cNvPr id="478211" name="Rectangle 3"/>
          <p:cNvSpPr>
            <a:spLocks noGrp="1" noChangeArrowheads="1"/>
          </p:cNvSpPr>
          <p:nvPr>
            <p:ph type="body" idx="1"/>
          </p:nvPr>
        </p:nvSpPr>
        <p:spPr/>
        <p:txBody>
          <a:bodyPr/>
          <a:lstStyle/>
          <a:p>
            <a:r>
              <a:rPr lang="en-US" altLang="en-US"/>
              <a:t>Common Bermudagrass is adapted to many soil conditions and makes a good turf if fertilized and mowed correctly.  Although common bermuda does produce many unsightly seedheads, it is often used on home lawns because it can be seeded. All bermudas thrive in hot weather but perform poorly in shade. They spread so rapidly that they are difficult to control around flower beds, and walks and need frequent mowing. The bermudagrasses are adapted to the entire state. Use caution when overseeding an existing bermuda lawn with bermuda seed unless you are sure of the original variety.</a:t>
            </a:r>
          </a:p>
          <a:p>
            <a:endParaRPr lang="en-US" altLang="en-US"/>
          </a:p>
        </p:txBody>
      </p:sp>
    </p:spTree>
    <p:extLst>
      <p:ext uri="{BB962C8B-B14F-4D97-AF65-F5344CB8AC3E}">
        <p14:creationId xmlns:p14="http://schemas.microsoft.com/office/powerpoint/2010/main" val="327456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C5A6B-5D6F-D84F-8455-50AE660BFA18}" type="slidenum">
              <a:rPr lang="en-US" altLang="en-US"/>
              <a:pPr/>
              <a:t>31</a:t>
            </a:fld>
            <a:endParaRPr lang="en-US" altLang="en-US"/>
          </a:p>
        </p:txBody>
      </p:sp>
      <p:sp>
        <p:nvSpPr>
          <p:cNvPr id="501762" name="Rectangle 2"/>
          <p:cNvSpPr>
            <a:spLocks noRot="1" noChangeArrowheads="1" noTextEdit="1"/>
          </p:cNvSpPr>
          <p:nvPr>
            <p:ph type="sldImg"/>
          </p:nvPr>
        </p:nvSpPr>
        <p:spPr>
          <a:ln/>
        </p:spPr>
      </p:sp>
      <p:sp>
        <p:nvSpPr>
          <p:cNvPr id="501763" name="Rectangle 3"/>
          <p:cNvSpPr>
            <a:spLocks noGrp="1" noChangeArrowheads="1"/>
          </p:cNvSpPr>
          <p:nvPr>
            <p:ph type="body" idx="1"/>
          </p:nvPr>
        </p:nvSpPr>
        <p:spPr/>
        <p:txBody>
          <a:bodyPr/>
          <a:lstStyle/>
          <a:p>
            <a:r>
              <a:rPr lang="en-US" altLang="en-US" sz="1000"/>
              <a:t>Zoysiagrass is a medium to fine perennial that spreads by short rhizomes and stolons. It develops into a desirable turf in warm areas but turns brown with frost in cooler areas. It is nearly always planted vegetatively. Zoysiagrass can be grown as far north as Connecticut west to Nebraska and then California. For the best appearance, zoysias require cutting with a reel mower, periodic thinning or dethatching, and frequent irrigation.  The zoysias form a dense, attractive turf in full sun and partial shade, but often thin out in dense shade.  Most zoysiagrasses grow very slowly compared to other grasses and usually are established by sprigging or plugging, although there are seeded types.  Sprigs or plugs, 2 inches in diameter planted on 6-inch centers will cover completely in 12 months if watered and fertilized properly.  However, it may require several years to cover if not properly maintained.</a:t>
            </a:r>
          </a:p>
          <a:p>
            <a:r>
              <a:rPr lang="en-US" altLang="en-US" sz="1000" b="1"/>
              <a:t>	Meyer zoysia</a:t>
            </a:r>
            <a:r>
              <a:rPr lang="en-US" altLang="en-US" sz="1000"/>
              <a:t>, also called "Z-52," is an improved selection of Zoysia japonica.  It has medium leaf texture, good cold tolerance, and spreads more rapidly than most other zoysiagrasses.  This is the zoysia often advertised as the "super" grass in newspapers and magazines.</a:t>
            </a:r>
          </a:p>
          <a:p>
            <a:r>
              <a:rPr lang="en-US" altLang="en-US" sz="1000"/>
              <a:t>	</a:t>
            </a:r>
            <a:r>
              <a:rPr lang="en-US" altLang="en-US" sz="1000" b="1"/>
              <a:t>Emerald zoysia</a:t>
            </a:r>
            <a:r>
              <a:rPr lang="en-US" altLang="en-US" sz="1000"/>
              <a:t> is a fine-textured hybrid that is possibly the most attractive zoysia.  It is well suited for top quality lawns where a good maintenance program is provided.  Emerald zoysia has less winter hardiness but more shade tolerance than Meyer.  It has a dark green color, a very fine leaf texture, good shade tolerance, high shoot density, and a low growth habit.  Emerald will develop excess thatch rather quickly if over fertilized and is prone to winter injury from the Atlanta area and north. Emerald Zoysia is a hybrid between Japanese lawn grass and Mascarene grass.</a:t>
            </a:r>
          </a:p>
          <a:p>
            <a:r>
              <a:rPr lang="en-US" altLang="en-US" sz="1000"/>
              <a:t>	</a:t>
            </a:r>
            <a:r>
              <a:rPr lang="en-US" altLang="en-US" sz="1000" b="1"/>
              <a:t>El Toro </a:t>
            </a:r>
            <a:r>
              <a:rPr lang="en-US" altLang="en-US" sz="1000"/>
              <a:t>is a relatively new zoysia that was developed in California and looks like Meyer zoysia.  It is the fastest growing zoysia, tolerates mowing with a rotary mower, and produces less thatch than Meyer. The winter hardiness of this grass is not well established although it can be found growing in the Atlanta area.</a:t>
            </a:r>
          </a:p>
          <a:p>
            <a:r>
              <a:rPr lang="en-US" altLang="en-US" sz="1000"/>
              <a:t>	</a:t>
            </a:r>
          </a:p>
        </p:txBody>
      </p:sp>
    </p:spTree>
    <p:extLst>
      <p:ext uri="{BB962C8B-B14F-4D97-AF65-F5344CB8AC3E}">
        <p14:creationId xmlns:p14="http://schemas.microsoft.com/office/powerpoint/2010/main" val="171242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10E82-9800-CF43-8E44-B3CDA8755DD1}" type="slidenum">
              <a:rPr lang="en-US" altLang="en-US"/>
              <a:pPr/>
              <a:t>3</a:t>
            </a:fld>
            <a:endParaRPr lang="en-US" altLang="en-US"/>
          </a:p>
        </p:txBody>
      </p:sp>
      <p:sp>
        <p:nvSpPr>
          <p:cNvPr id="444418" name="Rectangle 2"/>
          <p:cNvSpPr>
            <a:spLocks noRot="1" noChangeArrowheads="1" noTextEdit="1"/>
          </p:cNvSpPr>
          <p:nvPr>
            <p:ph type="sldImg"/>
          </p:nvPr>
        </p:nvSpPr>
        <p:spPr>
          <a:xfrm>
            <a:off x="425450" y="720725"/>
            <a:ext cx="5400675" cy="3600450"/>
          </a:xfrm>
          <a:ln/>
        </p:spPr>
      </p:sp>
      <p:sp>
        <p:nvSpPr>
          <p:cNvPr id="444419" name="Rectangle 3"/>
          <p:cNvSpPr>
            <a:spLocks noGrp="1" noChangeArrowheads="1"/>
          </p:cNvSpPr>
          <p:nvPr>
            <p:ph type="body" idx="1"/>
          </p:nvPr>
        </p:nvSpPr>
        <p:spPr>
          <a:xfrm>
            <a:off x="831850" y="4560888"/>
            <a:ext cx="4584700" cy="4319587"/>
          </a:xfrm>
        </p:spPr>
        <p:txBody>
          <a:bodyPr/>
          <a:lstStyle/>
          <a:p>
            <a:r>
              <a:rPr lang="en-US" altLang="en-US"/>
              <a:t>3. Georgia Master Gardener Logo</a:t>
            </a:r>
          </a:p>
        </p:txBody>
      </p:sp>
    </p:spTree>
    <p:extLst>
      <p:ext uri="{BB962C8B-B14F-4D97-AF65-F5344CB8AC3E}">
        <p14:creationId xmlns:p14="http://schemas.microsoft.com/office/powerpoint/2010/main" val="2096969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61B55-A545-804A-A359-7FD37D1EBD74}" type="slidenum">
              <a:rPr lang="en-US" altLang="en-US"/>
              <a:pPr/>
              <a:t>32</a:t>
            </a:fld>
            <a:endParaRPr lang="en-US" altLang="en-US"/>
          </a:p>
        </p:txBody>
      </p:sp>
      <p:sp>
        <p:nvSpPr>
          <p:cNvPr id="502786" name="Rectangle 2"/>
          <p:cNvSpPr>
            <a:spLocks noRot="1" noChangeArrowheads="1" noTextEdit="1"/>
          </p:cNvSpPr>
          <p:nvPr>
            <p:ph type="sldImg"/>
          </p:nvPr>
        </p:nvSpPr>
        <p:spPr>
          <a:ln/>
        </p:spPr>
      </p:sp>
      <p:sp>
        <p:nvSpPr>
          <p:cNvPr id="502787" name="Rectangle 3"/>
          <p:cNvSpPr>
            <a:spLocks noGrp="1" noChangeArrowheads="1"/>
          </p:cNvSpPr>
          <p:nvPr>
            <p:ph type="body" idx="1"/>
          </p:nvPr>
        </p:nvSpPr>
        <p:spPr/>
        <p:txBody>
          <a:bodyPr/>
          <a:lstStyle/>
          <a:p>
            <a:r>
              <a:rPr lang="en-US" altLang="en-US" b="1"/>
              <a:t>Empire’:</a:t>
            </a:r>
            <a:r>
              <a:rPr lang="en-US" altLang="en-US"/>
              <a:t> has broader leaves and is more aggressive than Meyer or El Toro thrives in hot, humid conditions, it shows good drought tolerance once established. </a:t>
            </a:r>
            <a:r>
              <a:rPr lang="en-US" altLang="en-US" b="1"/>
              <a:t>‘Empress’:</a:t>
            </a:r>
            <a:r>
              <a:rPr lang="en-US" altLang="en-US"/>
              <a:t> has small leaves, soft texture, tight growth habit. The cultivar is fine bladed, but not as fine as Emerald Zoysia and is well suited for use in home lawns, golf courses, parks, and sport fields. </a:t>
            </a:r>
            <a:r>
              <a:rPr lang="en-US" altLang="en-US" b="1"/>
              <a:t>‘Zeon’:</a:t>
            </a:r>
            <a:r>
              <a:rPr lang="en-US" altLang="en-US"/>
              <a:t> Zoysia is a vegetatively produced Zoysia marketed as an Emerald Zoysia-type with less thatch produced. Zeon’s texture is similar to that of Emerald and more fine leafed than Meyer. The area of adaptation is the same as Emerald. </a:t>
            </a:r>
          </a:p>
        </p:txBody>
      </p:sp>
    </p:spTree>
    <p:extLst>
      <p:ext uri="{BB962C8B-B14F-4D97-AF65-F5344CB8AC3E}">
        <p14:creationId xmlns:p14="http://schemas.microsoft.com/office/powerpoint/2010/main" val="174802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01189-3CC4-9F48-BD52-FFA2881C1263}" type="slidenum">
              <a:rPr lang="en-US" altLang="en-US"/>
              <a:pPr/>
              <a:t>33</a:t>
            </a:fld>
            <a:endParaRPr lang="en-US" altLang="en-US"/>
          </a:p>
        </p:txBody>
      </p:sp>
      <p:sp>
        <p:nvSpPr>
          <p:cNvPr id="503810" name="Rectangle 2"/>
          <p:cNvSpPr>
            <a:spLocks noRo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b="1"/>
              <a:t>J-36</a:t>
            </a:r>
            <a:r>
              <a:rPr lang="en-US" altLang="en-US"/>
              <a:t> is a uniform, seed-propagated Zoysia cultivar that has medium-dark-green color, medium density, medium-broad texture, and is moderately rhizomatous under turf conditions. Approximately 10% of the plants in the cultivar have purple pigmentation (visible on seedheads and stolons) while the rest of the plants have yellowish coloration. </a:t>
            </a:r>
            <a:r>
              <a:rPr lang="en-US" altLang="en-US" b="1"/>
              <a:t>Zenith</a:t>
            </a:r>
            <a:r>
              <a:rPr lang="en-US" altLang="en-US"/>
              <a:t> plants have yellow-green stems (stolons) and flowers in contrast to other Zoysia grasses that have purple stems and flowers. Five percent or less of Zenith may have purple stems and flowers. Leaf texture is medium to coarse. Zenith is intermediate in growth habit, taller than Meyer and shorter than the taller common types. It is adapted for golf course, athletic field and residential uses. Zenith can be seeded with a cool-season grass or over seeded, however, it will produce a higher quality turf in monoculture than common types of seeded Zoysia Japonica. </a:t>
            </a:r>
            <a:r>
              <a:rPr lang="en-US" altLang="en-US" b="1"/>
              <a:t>Zenith II</a:t>
            </a:r>
            <a:r>
              <a:rPr lang="en-US" altLang="en-US"/>
              <a:t> is a seeded turf type Zoysia Japonica that appears most similar to J-36 under field situations. Zenith II is a single-clone, seed propagated variety that originated from a vegetative selection from an old turf site in Annapolis, Maryland. An obvious difference between ZenithII and J-36 is the stolon internode length of Zenith II is shorter than J-36. Up to 5% of plants with purple pigmentation are tolerated and this is the most obvious off-type. Zenith II has increased texture and color uniformity over that of common. It has a medium dark green color, medium density and a medium broad texture under turf conditions</a:t>
            </a:r>
          </a:p>
        </p:txBody>
      </p:sp>
    </p:spTree>
    <p:extLst>
      <p:ext uri="{BB962C8B-B14F-4D97-AF65-F5344CB8AC3E}">
        <p14:creationId xmlns:p14="http://schemas.microsoft.com/office/powerpoint/2010/main" val="142307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0ECF9-5EB7-564F-9AFC-254B55B9BFB2}" type="slidenum">
              <a:rPr lang="en-US" altLang="en-US"/>
              <a:pPr/>
              <a:t>34</a:t>
            </a:fld>
            <a:endParaRPr lang="en-US" altLang="en-US"/>
          </a:p>
        </p:txBody>
      </p:sp>
      <p:sp>
        <p:nvSpPr>
          <p:cNvPr id="479234" name="Rectangle 2"/>
          <p:cNvSpPr>
            <a:spLocks noRo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ltLang="en-US"/>
              <a:t>Centipedegrass is a low growing, medium textured, light green, slow growing but aggressive grass that can produce a dense, attractive, weed-free turf.  It is more shade tolerant than bermudagrass but less tolerant than St. Augustine and zoysiagrass.  It is well adapted as far north as Atlanta an Athens.</a:t>
            </a:r>
          </a:p>
          <a:p>
            <a:endParaRPr lang="en-US" altLang="en-US"/>
          </a:p>
        </p:txBody>
      </p:sp>
    </p:spTree>
    <p:extLst>
      <p:ext uri="{BB962C8B-B14F-4D97-AF65-F5344CB8AC3E}">
        <p14:creationId xmlns:p14="http://schemas.microsoft.com/office/powerpoint/2010/main" val="1615172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C7573-2C6F-3F47-AA62-01857A95FE95}" type="slidenum">
              <a:rPr lang="en-US" altLang="en-US"/>
              <a:pPr/>
              <a:t>35</a:t>
            </a:fld>
            <a:endParaRPr lang="en-US" altLang="en-US"/>
          </a:p>
        </p:txBody>
      </p:sp>
      <p:sp>
        <p:nvSpPr>
          <p:cNvPr id="504834" name="Rectangle 2"/>
          <p:cNvSpPr>
            <a:spLocks noRo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ltLang="en-US"/>
              <a:t>Used primarily for home lawns, centipede grass spreads by above ground runners. </a:t>
            </a:r>
            <a:r>
              <a:rPr lang="en-US" altLang="en-US" b="1"/>
              <a:t>Common centipede</a:t>
            </a:r>
            <a:r>
              <a:rPr lang="en-US" altLang="en-US"/>
              <a:t> does not perform well in north Georgia, however a new variety, </a:t>
            </a:r>
            <a:r>
              <a:rPr lang="en-US" altLang="en-US" b="1"/>
              <a:t>‘TifBlair’</a:t>
            </a:r>
            <a:r>
              <a:rPr lang="en-US" altLang="en-US"/>
              <a:t> does excellent in North Georgia. Certified seed and sod of this new variety are available. ‘TifBlair’ is an improved, cold hardy, centipede lawn grass. ‘TifBlair’ has similar color, leaf texture and growth as common centipede, but has much improved cold hardiness. ‘TifBlair’ has survived temperature of -10° F with little stand loss. This variety has the ability to grow dense turf at pH 4.2 where common centipede produces little growth and poor density. ‘TifBlair’ is a low maintenance grass. </a:t>
            </a:r>
          </a:p>
        </p:txBody>
      </p:sp>
    </p:spTree>
    <p:extLst>
      <p:ext uri="{BB962C8B-B14F-4D97-AF65-F5344CB8AC3E}">
        <p14:creationId xmlns:p14="http://schemas.microsoft.com/office/powerpoint/2010/main" val="201519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43D18-6B68-CC48-86D6-B164EE76BF16}" type="slidenum">
              <a:rPr lang="en-US" altLang="en-US"/>
              <a:pPr/>
              <a:t>36</a:t>
            </a:fld>
            <a:endParaRPr lang="en-US" altLang="en-US"/>
          </a:p>
        </p:txBody>
      </p:sp>
      <p:sp>
        <p:nvSpPr>
          <p:cNvPr id="506882" name="Rectangle 2"/>
          <p:cNvSpPr>
            <a:spLocks noRo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ltLang="en-US"/>
              <a:t>St. Augustinegrass (</a:t>
            </a:r>
            <a:r>
              <a:rPr lang="en-US" altLang="en-US" i="1"/>
              <a:t>Stenotaphrum secundatum</a:t>
            </a:r>
            <a:r>
              <a:rPr lang="en-US" altLang="en-US"/>
              <a:t>) is an attractive turfgrass with blue-green color and broad coarse leaves somewhat similar to centipede. It has large flat stems and forms a deep, fairly dense turf. It spreads by long, above-ground runners or stolons. While it is aggressive, it is easily controlled around borders. Because of seed viability problems, it is commonly planted by vegetative means.</a:t>
            </a:r>
          </a:p>
          <a:p>
            <a:r>
              <a:rPr lang="en-US" altLang="en-US"/>
              <a:t>Of the warm season grasses available, St. Augustine is the most shade-tolerant . It is very susceptible to winter injury, especially if planted north of Atlanta or Athens. It is well-suited for the coastal plain, though. Other than adaptation, perhaps the greatest disadvantage of this grass is its sensitivity to chinch bugs. Grey leaf spot disease and St Augustine Decline virus can also be a problem. </a:t>
            </a:r>
          </a:p>
        </p:txBody>
      </p:sp>
    </p:spTree>
    <p:extLst>
      <p:ext uri="{BB962C8B-B14F-4D97-AF65-F5344CB8AC3E}">
        <p14:creationId xmlns:p14="http://schemas.microsoft.com/office/powerpoint/2010/main" val="1421213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5517D-DA16-5C4A-BAF2-57779A91259C}" type="slidenum">
              <a:rPr lang="en-US" altLang="en-US"/>
              <a:pPr/>
              <a:t>37</a:t>
            </a:fld>
            <a:endParaRPr lang="en-US" altLang="en-US"/>
          </a:p>
        </p:txBody>
      </p:sp>
      <p:sp>
        <p:nvSpPr>
          <p:cNvPr id="507906" name="Rectangle 2"/>
          <p:cNvSpPr>
            <a:spLocks noRot="1" noChangeArrowheads="1" noTextEdit="1"/>
          </p:cNvSpPr>
          <p:nvPr>
            <p:ph type="sldImg"/>
          </p:nvPr>
        </p:nvSpPr>
        <p:spPr>
          <a:ln/>
        </p:spPr>
      </p:sp>
      <p:sp>
        <p:nvSpPr>
          <p:cNvPr id="507907" name="Rectangle 3"/>
          <p:cNvSpPr>
            <a:spLocks noGrp="1" noChangeArrowheads="1"/>
          </p:cNvSpPr>
          <p:nvPr>
            <p:ph type="body" idx="1"/>
          </p:nvPr>
        </p:nvSpPr>
        <p:spPr/>
        <p:txBody>
          <a:bodyPr/>
          <a:lstStyle/>
          <a:p>
            <a:r>
              <a:rPr lang="en-US" altLang="en-US"/>
              <a:t>Some common St. Augustine grass cultivars available are Bitterblue, Floratine, Floratam, Raleigh, Jade and Seville. Floratam is an improved type of St. Augustine that has chinch bug and SADV (St. Augustine decline virus) resistance, and reddish stolons (runners). It has a very coarse texture and poor cold and shade tolerance. It will thin in direct relation to the amount of shade received. Its winter and early spring color is lower as it goes into a deeper semi-dormancy period and sheds its leaves more than other cultivars. Spring green-up is also slow. Floratam is one of the preferred cultivars to plant in open sunny areas where chinch bugs are a problem; however, research has identified a strain of chinch bugs which can damage Floratam. </a:t>
            </a:r>
          </a:p>
          <a:p>
            <a:endParaRPr lang="en-US" altLang="en-US"/>
          </a:p>
        </p:txBody>
      </p:sp>
    </p:spTree>
    <p:extLst>
      <p:ext uri="{BB962C8B-B14F-4D97-AF65-F5344CB8AC3E}">
        <p14:creationId xmlns:p14="http://schemas.microsoft.com/office/powerpoint/2010/main" val="2023819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67C80-1C6A-DF44-83FD-44141A03FC5C}" type="slidenum">
              <a:rPr lang="en-US" altLang="en-US"/>
              <a:pPr/>
              <a:t>38</a:t>
            </a:fld>
            <a:endParaRPr lang="en-US" altLang="en-US"/>
          </a:p>
        </p:txBody>
      </p:sp>
      <p:sp>
        <p:nvSpPr>
          <p:cNvPr id="508930" name="Rectangle 2"/>
          <p:cNvSpPr>
            <a:spLocks noRot="1" noChangeArrowheads="1" noTextEdit="1"/>
          </p:cNvSpPr>
          <p:nvPr>
            <p:ph type="sldImg"/>
          </p:nvPr>
        </p:nvSpPr>
        <p:spPr>
          <a:ln/>
        </p:spPr>
      </p:sp>
      <p:sp>
        <p:nvSpPr>
          <p:cNvPr id="508931" name="Rectangle 3"/>
          <p:cNvSpPr>
            <a:spLocks noGrp="1" noChangeArrowheads="1"/>
          </p:cNvSpPr>
          <p:nvPr>
            <p:ph type="body" idx="1"/>
          </p:nvPr>
        </p:nvSpPr>
        <p:spPr/>
        <p:txBody>
          <a:bodyPr/>
          <a:lstStyle/>
          <a:p>
            <a:r>
              <a:rPr lang="en-US" altLang="en-US" b="1"/>
              <a:t>Bitterblue</a:t>
            </a:r>
            <a:r>
              <a:rPr lang="en-US" altLang="en-US"/>
              <a:t> has a finer, denser texture and darker blue-green color than common St. Augustine. It also has the best shade tolerance but is not resistant to chinch bugs or gray leaf spot disease. The Bitterblue, Floratine and Floratam varieties are less tolerant of cold. </a:t>
            </a:r>
            <a:r>
              <a:rPr lang="en-US" altLang="en-US" b="1"/>
              <a:t>Floratine</a:t>
            </a:r>
            <a:r>
              <a:rPr lang="en-US" altLang="en-US"/>
              <a:t> is an improved selection from Bitterblue that has a finer leaf texture and lower, denser growth habit that allows closer mowing than with common St. Augustine. It is not resistant to chinch bugs but tolerates light to moderate shade. Floratine’s other characteristics are similar to Bitterblue’s. </a:t>
            </a:r>
          </a:p>
          <a:p>
            <a:endParaRPr lang="en-US" altLang="en-US"/>
          </a:p>
        </p:txBody>
      </p:sp>
    </p:spTree>
    <p:extLst>
      <p:ext uri="{BB962C8B-B14F-4D97-AF65-F5344CB8AC3E}">
        <p14:creationId xmlns:p14="http://schemas.microsoft.com/office/powerpoint/2010/main" val="343406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809E2-89EF-9C40-B89A-C85E01137598}" type="slidenum">
              <a:rPr lang="en-US" altLang="en-US"/>
              <a:pPr/>
              <a:t>39</a:t>
            </a:fld>
            <a:endParaRPr lang="en-US" altLang="en-US"/>
          </a:p>
        </p:txBody>
      </p:sp>
      <p:sp>
        <p:nvSpPr>
          <p:cNvPr id="509954" name="Rectangle 2"/>
          <p:cNvSpPr>
            <a:spLocks noRot="1" noChangeArrowheads="1" noTextEdit="1"/>
          </p:cNvSpPr>
          <p:nvPr>
            <p:ph type="sldImg"/>
          </p:nvPr>
        </p:nvSpPr>
        <p:spPr>
          <a:ln/>
        </p:spPr>
      </p:sp>
      <p:sp>
        <p:nvSpPr>
          <p:cNvPr id="509955" name="Rectangle 3"/>
          <p:cNvSpPr>
            <a:spLocks noGrp="1" noChangeArrowheads="1"/>
          </p:cNvSpPr>
          <p:nvPr>
            <p:ph type="body" idx="1"/>
          </p:nvPr>
        </p:nvSpPr>
        <p:spPr/>
        <p:txBody>
          <a:bodyPr/>
          <a:lstStyle/>
          <a:p>
            <a:r>
              <a:rPr lang="en-US" altLang="en-US" b="1"/>
              <a:t>Raleigh</a:t>
            </a:r>
            <a:r>
              <a:rPr lang="en-US" altLang="en-US"/>
              <a:t> is a cold-hardy cultivar that has a medium green color with a coarse texture. It is susceptible to chinch bugs and brown patch disease. During peak summertime heat, Raleigh has been noted to yellow and not spread as aggressively as during cooler temperatures. Supplemental iron applications are needed to reduce this yellowing tendency. Raleigh is best adapted to heavier, organic, clayey soils with a medium to low soil pH. </a:t>
            </a:r>
          </a:p>
          <a:p>
            <a:r>
              <a:rPr lang="en-US" altLang="en-US"/>
              <a:t>	One of the newest selections of St. Augustinegrass on the market is </a:t>
            </a:r>
            <a:r>
              <a:rPr lang="en-US" altLang="en-US" b="1"/>
              <a:t>Palmetto</a:t>
            </a:r>
            <a:r>
              <a:rPr lang="en-US" altLang="en-US"/>
              <a:t>. There is little research data available yet but it is noted for its rapid spread and dark green color. It has finer leaf blade density compared to Floratam and a lower growth habit. Palmetto appears to have good cold-tolerance, some resistance to gray-leaf spot disease, but no notable chinch bug resistance.</a:t>
            </a:r>
          </a:p>
        </p:txBody>
      </p:sp>
    </p:spTree>
    <p:extLst>
      <p:ext uri="{BB962C8B-B14F-4D97-AF65-F5344CB8AC3E}">
        <p14:creationId xmlns:p14="http://schemas.microsoft.com/office/powerpoint/2010/main" val="1341645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42C8E-517B-154E-8FA0-E959AB4334B7}" type="slidenum">
              <a:rPr lang="en-US" altLang="en-US"/>
              <a:pPr/>
              <a:t>40</a:t>
            </a:fld>
            <a:endParaRPr lang="en-US" altLang="en-US"/>
          </a:p>
        </p:txBody>
      </p:sp>
      <p:sp>
        <p:nvSpPr>
          <p:cNvPr id="529410" name="Rectangle 2"/>
          <p:cNvSpPr>
            <a:spLocks noRo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a:t>A soil test to determine lime and fertilizer requirements provides the best guide for proper turfgrass establishment. Recommendations for liming and fertilizer will be returned to you along with the test results.  Rough grading involves removing all debris, including large stones or wood left by construction work. Till the soil and bring the area to a rough grade before liming or fertilizing. Where topsoil is to be replaced or brought in, grade the area to the contour of the desired finished grade to facilitate uniform distribution of topsoil.</a:t>
            </a:r>
          </a:p>
          <a:p>
            <a:r>
              <a:rPr lang="en-US" altLang="en-US"/>
              <a:t>	If organic matter is needed, work in 1 to 3 cubic yards per 1000 square feet of lawn of organic matter into the soil to a 2- to 4-inch depth before applying the fertilizer. Well-rotted sawdust, well-rotted manure, mushroom compost, or compost may be used as sources of organic matter. Till the seed bed to a 6- to 8-inch depth, making sure the lime and fertilizer are uniformly mixed throughout the soil. If you will not be planting right away, save final grading and fertilizer until right before planting. Puddles of water that form during a rain or irrigation indicate low spots that should be filled or drained prior to planting. Good surface drainage is a must! The final seedbed should be firm and free of large clods, rocks, and discarded building materials. Preparation is similar regardless of which planting method is used on a new lawn. </a:t>
            </a:r>
          </a:p>
        </p:txBody>
      </p:sp>
    </p:spTree>
    <p:extLst>
      <p:ext uri="{BB962C8B-B14F-4D97-AF65-F5344CB8AC3E}">
        <p14:creationId xmlns:p14="http://schemas.microsoft.com/office/powerpoint/2010/main" val="459776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4459D-3033-B04F-A8B8-D8D62839D17F}" type="slidenum">
              <a:rPr lang="en-US" altLang="en-US"/>
              <a:pPr/>
              <a:t>42</a:t>
            </a:fld>
            <a:endParaRPr lang="en-US" alt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ltLang="en-US"/>
              <a:t>Phosphorus (P) is an essential nutrient contained in every living grass plant cell. The amount of P needed by the grass plant is significantly less than nitrogen or potassium. It has positive effects on turfgrass establishment, rooting, and root branching. Phosphorus is particularly important during early grass seedling growth and development stages. Phosphorus is held well in fine and clay soils so it is usually not necessary to add large quantities of P to lawns. </a:t>
            </a:r>
            <a:br>
              <a:rPr lang="en-US" altLang="en-US"/>
            </a:br>
            <a:r>
              <a:rPr lang="en-US" altLang="en-US"/>
              <a:t>Generally, starter fertilizers should be applied to turfgrass soils before establishment, after overseeding, or during a renovation process. A starter fertilizer is usually one which is high in phosphorous (P). It may or may not contain other elements as well. Usually, contents of 20% (P) or more are termed starter fertilizers. Superphosphate (0_27_0), triple superphosphate (0_45_0), and ammonium phosphate (16_20_0) qualify as starter fertilizers. </a:t>
            </a:r>
          </a:p>
        </p:txBody>
      </p:sp>
    </p:spTree>
    <p:extLst>
      <p:ext uri="{BB962C8B-B14F-4D97-AF65-F5344CB8AC3E}">
        <p14:creationId xmlns:p14="http://schemas.microsoft.com/office/powerpoint/2010/main" val="81404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87E85-DA07-A243-9A97-1DE64E792E9A}" type="slidenum">
              <a:rPr lang="en-US" altLang="en-US"/>
              <a:pPr/>
              <a:t>5</a:t>
            </a:fld>
            <a:endParaRPr lang="en-US" altLang="en-US"/>
          </a:p>
        </p:txBody>
      </p:sp>
      <p:sp>
        <p:nvSpPr>
          <p:cNvPr id="462850" name="Rectangle 2"/>
          <p:cNvSpPr>
            <a:spLocks noRo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en-US" altLang="en-US"/>
              <a:t>Understand the basic function of turfgrass in Georgia.</a:t>
            </a:r>
          </a:p>
          <a:p>
            <a:r>
              <a:rPr lang="en-US" altLang="en-US"/>
              <a:t>Know the names and important characteristics of the recommended cool-season and warm-season turfgrasses for Georgia.</a:t>
            </a:r>
          </a:p>
          <a:p>
            <a:r>
              <a:rPr lang="en-US" altLang="en-US"/>
              <a:t>Learn how to select the most appropriate turfgrass for the site.</a:t>
            </a:r>
          </a:p>
          <a:p>
            <a:r>
              <a:rPr lang="en-US" altLang="en-US"/>
              <a:t>Know the basic establishment procedures for commonly used turfgrasses</a:t>
            </a:r>
          </a:p>
          <a:p>
            <a:r>
              <a:rPr lang="en-US" altLang="en-US"/>
              <a:t>Understand the basics of turfgrass fertilization</a:t>
            </a:r>
          </a:p>
          <a:p>
            <a:r>
              <a:rPr lang="en-US" altLang="en-US"/>
              <a:t>Be familiar with the recommended turfgrass maintenance practices including: mowing, aerating, dethatching, irrigation and weed control</a:t>
            </a:r>
          </a:p>
          <a:p>
            <a:r>
              <a:rPr lang="en-US" altLang="en-US"/>
              <a:t>Learn the basic steps for renovating an existing lawn</a:t>
            </a:r>
          </a:p>
          <a:p>
            <a:r>
              <a:rPr lang="en-US" altLang="en-US"/>
              <a:t> </a:t>
            </a:r>
          </a:p>
        </p:txBody>
      </p:sp>
    </p:spTree>
    <p:extLst>
      <p:ext uri="{BB962C8B-B14F-4D97-AF65-F5344CB8AC3E}">
        <p14:creationId xmlns:p14="http://schemas.microsoft.com/office/powerpoint/2010/main" val="1412272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429AC-782E-7848-B458-52692F10F17A}" type="slidenum">
              <a:rPr lang="en-US" altLang="en-US"/>
              <a:pPr/>
              <a:t>43</a:t>
            </a:fld>
            <a:endParaRPr lang="en-US" altLang="en-US"/>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ltLang="en-US"/>
              <a:t>More emphasis is being placed on potassium or potash (K) fertilization for establishing turfgrass. Potassium should be applied in at least 50% of the amount of nitrogen. K is beneficial for food storage, root growth, and minimizing many plant stress factors. </a:t>
            </a:r>
          </a:p>
        </p:txBody>
      </p:sp>
    </p:spTree>
    <p:extLst>
      <p:ext uri="{BB962C8B-B14F-4D97-AF65-F5344CB8AC3E}">
        <p14:creationId xmlns:p14="http://schemas.microsoft.com/office/powerpoint/2010/main" val="35428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BA5E8-D96E-C846-ABD0-4A0F0AE17A2F}" type="slidenum">
              <a:rPr lang="en-US" altLang="en-US"/>
              <a:pPr/>
              <a:t>44</a:t>
            </a:fld>
            <a:endParaRPr lang="en-US" alt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a:t>Most turfgrasses grow best in soils with a pH between 6.0 and 6.5. Most soils in Georgia, however, are more acid than this, and lime is often needed to obtain good grass growth. A soil test is the best way to find your soil's lime requirements. Lime should be incorporated into the soil before planting. A soil pH of 6.0-6.5 is best for St Augustine, Bermudagrass, Tall Fescue, and Zoysiagrass. Centipede and Bahiagrass prefer a slightly more acid soil. </a:t>
            </a:r>
          </a:p>
        </p:txBody>
      </p:sp>
    </p:spTree>
    <p:extLst>
      <p:ext uri="{BB962C8B-B14F-4D97-AF65-F5344CB8AC3E}">
        <p14:creationId xmlns:p14="http://schemas.microsoft.com/office/powerpoint/2010/main" val="594249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C2382-5636-604B-A615-B92BCFA7C4B5}" type="slidenum">
              <a:rPr lang="en-US" altLang="en-US"/>
              <a:pPr/>
              <a:t>45</a:t>
            </a:fld>
            <a:endParaRPr lang="en-US" altLang="en-US"/>
          </a:p>
        </p:txBody>
      </p:sp>
      <p:sp>
        <p:nvSpPr>
          <p:cNvPr id="332802" name="Rectangle 2"/>
          <p:cNvSpPr>
            <a:spLocks noRo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ltLang="en-US" b="1"/>
              <a:t>Vegetative planting</a:t>
            </a:r>
            <a:r>
              <a:rPr lang="en-US" altLang="en-US"/>
              <a:t> is simply the transplanting of large or small pieces of grass. Solid sodding covers the entire seedbed with vegetation. Spot sodding, plugging, sprigging or stolonizing refer to the planting of pieces of sod or individual stems or underground runners called stolons or rhizomes. Most warm-season turfgrasses are established by planting vegetative plant parts. Exceptions to this include centipedegrass, carpetgrass, common bermudagrass and Japanese lawngrass (Zoysia japonica), which can be established from seed. </a:t>
            </a:r>
            <a:r>
              <a:rPr lang="en-US" altLang="en-US" b="1"/>
              <a:t>Sodding:</a:t>
            </a:r>
            <a:r>
              <a:rPr lang="en-US" altLang="en-US"/>
              <a:t> Sodding is more expensive than sprigging or plugging, but it produces a so-called "instant" lawn. It is recommended where quick cover is desired for aesthetic reasons or to prevent soil erosion. Establishment procedures for sod include soil preparation, obtaining sod of high quality, transplanting and postplanting care.</a:t>
            </a:r>
          </a:p>
          <a:p>
            <a:r>
              <a:rPr lang="en-US" altLang="en-US" b="1"/>
              <a:t>Sprigging:</a:t>
            </a:r>
            <a:r>
              <a:rPr lang="en-US" altLang="en-US"/>
              <a:t> Sprigging is the planting of stolons or rhizomes in furrows or small holes. A sprig is an individual stem or piece of stem of grass without any adhering soil. A suitable sprig should have two to four nodes from which roots can develop. Soil preparation for sprigging should be the same as for the other methods of planting. </a:t>
            </a:r>
          </a:p>
          <a:p>
            <a:r>
              <a:rPr lang="en-US" altLang="en-US" b="1"/>
              <a:t>Plugging:</a:t>
            </a:r>
            <a:r>
              <a:rPr lang="en-US" altLang="en-US"/>
              <a:t> The planting of 2- to 4-inch diameter square, circular or block-shaped pieces of sod at regular intervals is called plugging. Three to 10 times as much planting material is necessary for plugging as sprigging. The most common turfgrasses that are started by the use of plugs are St. Augustinegrass, zoysiagrass and centipedegrass. These plugs are planted into prepared soil on 6- to 12-inch centers. The closer the plugs are planted together, the faster the sod will cover. However, the closer the plugs are planted together, the more sod it will take to provide plugs to cover the lawn area. </a:t>
            </a:r>
            <a:r>
              <a:rPr lang="en-US" altLang="en-US" b="1"/>
              <a:t>Seeding:</a:t>
            </a:r>
            <a:r>
              <a:rPr lang="en-US" altLang="en-US"/>
              <a:t> Many seeding methods are used, ranging from planting by hand to using mechanical equipment for large turf areas. Evenness of seed distribution is important from the standpoint of overall uniformity. </a:t>
            </a:r>
          </a:p>
        </p:txBody>
      </p:sp>
    </p:spTree>
    <p:extLst>
      <p:ext uri="{BB962C8B-B14F-4D97-AF65-F5344CB8AC3E}">
        <p14:creationId xmlns:p14="http://schemas.microsoft.com/office/powerpoint/2010/main" val="1751648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B5D47-7DA1-D944-A133-C4DB06C05DB0}" type="slidenum">
              <a:rPr lang="en-US" altLang="en-US"/>
              <a:pPr/>
              <a:t>46</a:t>
            </a:fld>
            <a:endParaRPr lang="en-US" altLang="en-US"/>
          </a:p>
        </p:txBody>
      </p:sp>
      <p:sp>
        <p:nvSpPr>
          <p:cNvPr id="530434" name="Rectangle 2"/>
          <p:cNvSpPr>
            <a:spLocks noRot="1"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en-US" altLang="en-US"/>
              <a:t>The time of year is crucial in successful establishment of turfgrasses. Don't waste time and money by planting at the wrong time of year. The best time to vegetatively establish a warm-season lawn is during late spring to early summer when the soil is warm, over 55 degrees. Late Fall plantings may not allow sufficient time for complete establishment making turf more susceptible to winter injury. Plugs and sprigs can be planted between late April and June. Sod can be laid as late as September as long as temperatures are warm enough for the sod to root into the soil. Sod of Kentucky bluegrass and tall fescue can be installed throughout the year except in mid-winter when the ground is frozen. Sod should not be placed during extreme heat or drought conditions and sod dealers may not have cool season sod available in the summer months.</a:t>
            </a:r>
          </a:p>
        </p:txBody>
      </p:sp>
    </p:spTree>
    <p:extLst>
      <p:ext uri="{BB962C8B-B14F-4D97-AF65-F5344CB8AC3E}">
        <p14:creationId xmlns:p14="http://schemas.microsoft.com/office/powerpoint/2010/main" val="102047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D0E85-18BE-764A-B68D-988821820228}" type="slidenum">
              <a:rPr lang="en-US" altLang="en-US"/>
              <a:pPr/>
              <a:t>47</a:t>
            </a:fld>
            <a:endParaRPr lang="en-US" altLang="en-US"/>
          </a:p>
        </p:txBody>
      </p:sp>
      <p:sp>
        <p:nvSpPr>
          <p:cNvPr id="335874" name="Rectangle 2"/>
          <p:cNvSpPr>
            <a:spLocks noRot="1" noChangeArrowheads="1" noTextEdit="1"/>
          </p:cNvSpPr>
          <p:nvPr>
            <p:ph type="sldImg"/>
          </p:nvPr>
        </p:nvSpPr>
        <p:spPr>
          <a:ln/>
        </p:spPr>
      </p:sp>
      <p:sp>
        <p:nvSpPr>
          <p:cNvPr id="335875" name="Rectangle 3"/>
          <p:cNvSpPr>
            <a:spLocks noGrp="1" noChangeArrowheads="1"/>
          </p:cNvSpPr>
          <p:nvPr>
            <p:ph type="body" idx="1"/>
          </p:nvPr>
        </p:nvSpPr>
        <p:spPr/>
        <p:txBody>
          <a:bodyPr/>
          <a:lstStyle/>
          <a:p>
            <a:r>
              <a:rPr lang="en-US" altLang="en-US"/>
              <a:t>Sodding is more expensive but provides an instant lawn. Use a high quality sod that is free of weeds, disease and insects. Sod provides better soil stabilization during establishment than seeding or sprigging. The cost of sod is greater than other methods of establishment but cost should never be the primary factor in deciding on a turfgrass. Look for two new lightweight sods in the near future. In washed sod, which is used for golf courses though rarely by homeowners, the grower washes all the soil from the roots of conventionally grown sod. The result looks like a carpet with a fibrous bottom and a green top. This eliminates the problem of layering as occurs when sod grown in sandy soul is placed over a clay base. The other ‘new’ sod is grown on a lightweight material on a perforated plastic base and then cut off in as-needed sizes.</a:t>
            </a:r>
          </a:p>
        </p:txBody>
      </p:sp>
    </p:spTree>
    <p:extLst>
      <p:ext uri="{BB962C8B-B14F-4D97-AF65-F5344CB8AC3E}">
        <p14:creationId xmlns:p14="http://schemas.microsoft.com/office/powerpoint/2010/main" val="1428298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C54A8-E0FA-2746-BD24-6AB57F371ABA}" type="slidenum">
              <a:rPr lang="en-US" altLang="en-US"/>
              <a:pPr/>
              <a:t>48</a:t>
            </a:fld>
            <a:endParaRPr lang="en-US" altLang="en-US"/>
          </a:p>
        </p:txBody>
      </p:sp>
      <p:sp>
        <p:nvSpPr>
          <p:cNvPr id="337922" name="Rectangle 2"/>
          <p:cNvSpPr>
            <a:spLocks noRo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ltLang="en-US"/>
              <a:t>Sod is available for purchase in strips 10 to 16 inches wide and 1 to 2 feet long. Sod is stacked on wooden pallets either in rolls or as flat slabs. Approximately 400 to 500 sq. ft. of sod is stacked per pallet with a forklift required for placing pallets on transport trucks. A tractor-trailer load typically consists of 10,000 sq. ft. of sod. Forklifts that are rear-mounted on tractor-trailers provide a quick and easy method for unloading. Recently, improvements allow larger rolls to be harvested. "Big Roll Sod" typically is cut as a continuous roll 30 to 48 inches wide and up to 100 feet long. This allows up to 24 100-foot rolls to be hauled on a semi-trailer totaling 8,400 sq. ft. of grass. The roll lies like a carpet and generally is more stable and requires less water for establishment compared to traditional slab sod since fewer cut edges are exposed. Currently, the big rolls are being used for stabilization of roadsides and landfills. Less labor is involved in installing the big rolls on large area jobs but are more cumbersome on smaller sod installation jobs such a lawns.</a:t>
            </a:r>
          </a:p>
        </p:txBody>
      </p:sp>
    </p:spTree>
    <p:extLst>
      <p:ext uri="{BB962C8B-B14F-4D97-AF65-F5344CB8AC3E}">
        <p14:creationId xmlns:p14="http://schemas.microsoft.com/office/powerpoint/2010/main" val="837170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5955C-D67E-8E4F-BF48-86F020D18FE8}" type="slidenum">
              <a:rPr lang="en-US" altLang="en-US"/>
              <a:pPr/>
              <a:t>49</a:t>
            </a:fld>
            <a:endParaRPr lang="en-US" altLang="en-US"/>
          </a:p>
        </p:txBody>
      </p:sp>
      <p:sp>
        <p:nvSpPr>
          <p:cNvPr id="339970" name="Rectangle 2"/>
          <p:cNvSpPr>
            <a:spLocks noRot="1" noChangeArrowheads="1" noTextEdit="1"/>
          </p:cNvSpPr>
          <p:nvPr>
            <p:ph type="sldImg"/>
          </p:nvPr>
        </p:nvSpPr>
        <p:spPr>
          <a:ln/>
        </p:spPr>
      </p:sp>
      <p:sp>
        <p:nvSpPr>
          <p:cNvPr id="339971" name="Rectangle 3"/>
          <p:cNvSpPr>
            <a:spLocks noGrp="1" noChangeArrowheads="1"/>
          </p:cNvSpPr>
          <p:nvPr>
            <p:ph type="body" idx="1"/>
          </p:nvPr>
        </p:nvSpPr>
        <p:spPr/>
        <p:txBody>
          <a:bodyPr/>
          <a:lstStyle/>
          <a:p>
            <a:r>
              <a:rPr lang="en-US" altLang="en-US"/>
              <a:t>Planting turfgrass using sprigs is as effective as seeding but requires more labor and time. Sprigging refers to the planting of individual stolons, or "runners," which are basically stems of the turf grass plants. Sprigging generally requires more irrigation or watering than plugging does since the sprigs have no soil attached. Sprigging can be done by hand or using mechanical sprigging machines. Sprigs are usually broadcast-applied to the soil surface. Hand-shake the recommended amount of sprigs per 1,000 square feet of lawn area. If possible, "cut-in" the sprigs, using a small disc harrow, to place the sprigs in a furrow in the soil. Next, apply a light topdressing of soil and/or sand over the top of the sprigs, and roll it to ensure good soil-to-sprig contact. After sprigging, keep the lawn moist until the grass has initiated new growth and become established or rooted.</a:t>
            </a:r>
          </a:p>
          <a:p>
            <a:endParaRPr lang="en-US" altLang="en-US"/>
          </a:p>
        </p:txBody>
      </p:sp>
    </p:spTree>
    <p:extLst>
      <p:ext uri="{BB962C8B-B14F-4D97-AF65-F5344CB8AC3E}">
        <p14:creationId xmlns:p14="http://schemas.microsoft.com/office/powerpoint/2010/main" val="146123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6A259-215E-8449-8721-AC9325D541B9}" type="slidenum">
              <a:rPr lang="en-US" altLang="en-US"/>
              <a:pPr/>
              <a:t>50</a:t>
            </a:fld>
            <a:endParaRPr lang="en-US" altLang="en-US"/>
          </a:p>
        </p:txBody>
      </p:sp>
      <p:sp>
        <p:nvSpPr>
          <p:cNvPr id="342018" name="Rectangle 2"/>
          <p:cNvSpPr>
            <a:spLocks noRo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altLang="en-US"/>
              <a:t>A standard bushel has a volume equal to 1.244 cubic feet and is referred to as a U.S. bushel. Because the U.S. bushel is not used as the standard measurement in all parts of the country, however, there is confusion from time to time regarding the wording of some sprigging recommendations. For example, a Georgia bushel is approximately five times and a Texas bushel is approximately two times the volume of a U.S. bushel. Furthermore, for some fine-textured varieties, such as Tifdwarf and Tifeagle, the small stolon size can also increase the number of sprigs in a bushel by as much as 25%. To avoid problems during establishment, it goes without saying that the measurement of a bushel should be clearly defined in all construction contracts. When working with a contractor, maybe the best way to avoid confusion is to simply state the sprigging rate in terms of live sprigs per square foot, for example,  a minimum of seven to ten live sprigs per square foot.</a:t>
            </a:r>
          </a:p>
        </p:txBody>
      </p:sp>
    </p:spTree>
    <p:extLst>
      <p:ext uri="{BB962C8B-B14F-4D97-AF65-F5344CB8AC3E}">
        <p14:creationId xmlns:p14="http://schemas.microsoft.com/office/powerpoint/2010/main" val="776681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B9874-3308-B644-927A-63ED6373D4AF}" type="slidenum">
              <a:rPr lang="en-US" altLang="en-US"/>
              <a:pPr/>
              <a:t>51</a:t>
            </a:fld>
            <a:endParaRPr lang="en-US" altLang="en-US"/>
          </a:p>
        </p:txBody>
      </p:sp>
      <p:sp>
        <p:nvSpPr>
          <p:cNvPr id="344066" name="Rectangle 2"/>
          <p:cNvSpPr>
            <a:spLocks noRo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a:t>Plugging refers to the planting of pieces of grass sod. In plugging, sod is cut into circular or rectangular pieces that are 2 to 4 inches in diameter. These "plugs" are typically set or planted in rows that are spaced 6 to 12 inches apart. The distance between plugs can vary, but remember that the distance between the plugs will affect the length of time required for grow-in and establishment of the turfgrass. As with sprigging, water as soon as the plugs have been planted, and keep the soil moist until the grass has become well rooted and established.</a:t>
            </a:r>
          </a:p>
          <a:p>
            <a:endParaRPr lang="en-US" altLang="en-US"/>
          </a:p>
        </p:txBody>
      </p:sp>
    </p:spTree>
    <p:extLst>
      <p:ext uri="{BB962C8B-B14F-4D97-AF65-F5344CB8AC3E}">
        <p14:creationId xmlns:p14="http://schemas.microsoft.com/office/powerpoint/2010/main" val="1273859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C9575-D04D-8243-9C9D-DDA5896822ED}" type="slidenum">
              <a:rPr lang="en-US" altLang="en-US"/>
              <a:pPr/>
              <a:t>52</a:t>
            </a:fld>
            <a:endParaRPr lang="en-US" altLang="en-US"/>
          </a:p>
        </p:txBody>
      </p:sp>
      <p:sp>
        <p:nvSpPr>
          <p:cNvPr id="616450" name="Rectangle 2"/>
          <p:cNvSpPr>
            <a:spLocks noRot="1" noChangeArrowheads="1" noTextEdit="1"/>
          </p:cNvSpPr>
          <p:nvPr>
            <p:ph type="sldImg"/>
          </p:nvPr>
        </p:nvSpPr>
        <p:spPr>
          <a:ln/>
        </p:spPr>
      </p:sp>
      <p:sp>
        <p:nvSpPr>
          <p:cNvPr id="616451" name="Rectangle 3"/>
          <p:cNvSpPr>
            <a:spLocks noGrp="1" noChangeArrowheads="1"/>
          </p:cNvSpPr>
          <p:nvPr>
            <p:ph type="body" idx="1"/>
          </p:nvPr>
        </p:nvSpPr>
        <p:spPr/>
        <p:txBody>
          <a:bodyPr/>
          <a:lstStyle/>
          <a:p>
            <a:r>
              <a:rPr lang="en-US" altLang="en-US"/>
              <a:t>High quality, true-to-type and variety turf is the hallmark of the Georgia certified turf program. The blue certificate certifies that the turf, grown under rigid specifications, is true to type and variety. The certifying organization, Georgia Crop Improvement Association which is a part of the University of Georgia, can provide more information including a list of certified turf growers.  Don’t be confused by general terms like “certified” or “blue tag quality.” Neither these nor the Georgia Department of Agriculture’s turf certification program guarantee genetic trueness.</a:t>
            </a:r>
          </a:p>
        </p:txBody>
      </p:sp>
    </p:spTree>
    <p:extLst>
      <p:ext uri="{BB962C8B-B14F-4D97-AF65-F5344CB8AC3E}">
        <p14:creationId xmlns:p14="http://schemas.microsoft.com/office/powerpoint/2010/main" val="149592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8A59-5C71-7046-9F0A-F5F6806E4116}" type="slidenum">
              <a:rPr lang="en-US" altLang="en-US"/>
              <a:pPr/>
              <a:t>6</a:t>
            </a:fld>
            <a:endParaRPr lang="en-US" altLang="en-US"/>
          </a:p>
        </p:txBody>
      </p:sp>
      <p:sp>
        <p:nvSpPr>
          <p:cNvPr id="476162" name="Rectangle 2"/>
          <p:cNvSpPr>
            <a:spLocks noRot="1" noChangeArrowheads="1" noTextEdit="1"/>
          </p:cNvSpPr>
          <p:nvPr>
            <p:ph type="sldImg"/>
          </p:nvPr>
        </p:nvSpPr>
        <p:spPr>
          <a:ln/>
        </p:spPr>
      </p:sp>
      <p:sp>
        <p:nvSpPr>
          <p:cNvPr id="476163" name="Rectangle 3"/>
          <p:cNvSpPr>
            <a:spLocks noGrp="1" noChangeArrowheads="1"/>
          </p:cNvSpPr>
          <p:nvPr>
            <p:ph type="body" idx="1"/>
          </p:nvPr>
        </p:nvSpPr>
        <p:spPr/>
        <p:txBody>
          <a:bodyPr/>
          <a:lstStyle/>
          <a:p>
            <a:r>
              <a:rPr lang="en-US" altLang="en-US"/>
              <a:t>An attractive lawn adds beauty and value to your property. Lawns also can have a very beneficial effect on the environment. For example, lawns reduce dust, glare and heat, muffle noise, help prevent erosion and surface runoff, and provide a good play area.	Establishing and maintaining an attractive turf area requires time, effort and money.</a:t>
            </a:r>
          </a:p>
          <a:p>
            <a:r>
              <a:rPr lang="en-US" altLang="en-US"/>
              <a:t> </a:t>
            </a:r>
          </a:p>
        </p:txBody>
      </p:sp>
    </p:spTree>
    <p:extLst>
      <p:ext uri="{BB962C8B-B14F-4D97-AF65-F5344CB8AC3E}">
        <p14:creationId xmlns:p14="http://schemas.microsoft.com/office/powerpoint/2010/main" val="2072792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C12BD-85C8-5F48-BDBD-163E86655D40}" type="slidenum">
              <a:rPr lang="en-US" altLang="en-US"/>
              <a:pPr/>
              <a:t>53</a:t>
            </a:fld>
            <a:endParaRPr lang="en-US" altLang="en-US"/>
          </a:p>
        </p:txBody>
      </p:sp>
      <p:sp>
        <p:nvSpPr>
          <p:cNvPr id="544770" name="Rectangle 2"/>
          <p:cNvSpPr>
            <a:spLocks noRot="1" noChangeArrowheads="1" noTextEdit="1"/>
          </p:cNvSpPr>
          <p:nvPr>
            <p:ph type="sldImg"/>
          </p:nvPr>
        </p:nvSpPr>
        <p:spPr>
          <a:ln/>
        </p:spPr>
      </p:sp>
      <p:sp>
        <p:nvSpPr>
          <p:cNvPr id="544771" name="Rectangle 3"/>
          <p:cNvSpPr>
            <a:spLocks noGrp="1" noChangeArrowheads="1"/>
          </p:cNvSpPr>
          <p:nvPr>
            <p:ph type="body" idx="1"/>
          </p:nvPr>
        </p:nvSpPr>
        <p:spPr/>
        <p:txBody>
          <a:bodyPr/>
          <a:lstStyle/>
          <a:p>
            <a:pPr>
              <a:lnSpc>
                <a:spcPct val="90000"/>
              </a:lnSpc>
            </a:pPr>
            <a:r>
              <a:rPr lang="en-US" altLang="en-US" sz="900"/>
              <a:t>One of the most important steps in turfgrass establishment is the selection of high quality seed or a seed mixture that is adapted to the site conditions and intended use of the turf. Poor quality seed may be low in viability and contain weed seeds as well as undesirable grass species. Consequently, the use of poor quality seed may result in unsatisfactory turf establishment, thus, wasted time, effort, and money. Also, If the species in the seed mixture are not adapted to the conditions at the site, the resulting stand may become thin and subject to soil erosion and weed encroachment.</a:t>
            </a:r>
          </a:p>
          <a:p>
            <a:pPr>
              <a:lnSpc>
                <a:spcPct val="90000"/>
              </a:lnSpc>
            </a:pPr>
            <a:r>
              <a:rPr lang="en-US" altLang="en-US" sz="900"/>
              <a:t>When purchasing turfgrass seed it is important to read the label to determine the kind, amount, and quality of seed in the container. All seed sold in Georgia is required by law to bear a tag or label indicating basic information about the quality of the seed. The basic information that should appear on the label is as follows.</a:t>
            </a:r>
          </a:p>
          <a:p>
            <a:pPr>
              <a:lnSpc>
                <a:spcPct val="90000"/>
              </a:lnSpc>
            </a:pPr>
            <a:r>
              <a:rPr lang="en-US" altLang="en-US" sz="900"/>
              <a:t>   1. Name and address of labeler</a:t>
            </a:r>
          </a:p>
          <a:p>
            <a:pPr>
              <a:lnSpc>
                <a:spcPct val="90000"/>
              </a:lnSpc>
            </a:pPr>
            <a:r>
              <a:rPr lang="en-US" altLang="en-US" sz="900"/>
              <a:t>   2. Lot number</a:t>
            </a:r>
          </a:p>
          <a:p>
            <a:pPr>
              <a:lnSpc>
                <a:spcPct val="90000"/>
              </a:lnSpc>
            </a:pPr>
            <a:r>
              <a:rPr lang="en-US" altLang="en-US" sz="900"/>
              <a:t>   3. Kind and variety of turfgrass seed listed in order of predominance</a:t>
            </a:r>
          </a:p>
          <a:p>
            <a:pPr>
              <a:lnSpc>
                <a:spcPct val="90000"/>
              </a:lnSpc>
            </a:pPr>
            <a:r>
              <a:rPr lang="en-US" altLang="en-US" sz="900"/>
              <a:t>   4. Percent by weight of pure seed of each species and variety (percent purity)</a:t>
            </a:r>
          </a:p>
          <a:p>
            <a:pPr>
              <a:lnSpc>
                <a:spcPct val="90000"/>
              </a:lnSpc>
            </a:pPr>
            <a:r>
              <a:rPr lang="en-US" altLang="en-US" sz="900"/>
              <a:t>   5. Germination percentage (percent viable seed)</a:t>
            </a:r>
          </a:p>
          <a:p>
            <a:pPr>
              <a:lnSpc>
                <a:spcPct val="90000"/>
              </a:lnSpc>
            </a:pPr>
            <a:r>
              <a:rPr lang="en-US" altLang="en-US" sz="900"/>
              <a:t>   6. Percent by weight of other crop seed</a:t>
            </a:r>
          </a:p>
          <a:p>
            <a:pPr>
              <a:lnSpc>
                <a:spcPct val="90000"/>
              </a:lnSpc>
            </a:pPr>
            <a:r>
              <a:rPr lang="en-US" altLang="en-US" sz="900"/>
              <a:t>   7. Percent by weight of weed seed</a:t>
            </a:r>
          </a:p>
          <a:p>
            <a:pPr>
              <a:lnSpc>
                <a:spcPct val="90000"/>
              </a:lnSpc>
            </a:pPr>
            <a:r>
              <a:rPr lang="en-US" altLang="en-US" sz="900"/>
              <a:t>   8. Percent undesirable grass seed</a:t>
            </a:r>
          </a:p>
          <a:p>
            <a:pPr>
              <a:lnSpc>
                <a:spcPct val="90000"/>
              </a:lnSpc>
            </a:pPr>
            <a:r>
              <a:rPr lang="en-US" altLang="en-US" sz="900"/>
              <a:t>   9. Percent by weight of inert matter</a:t>
            </a:r>
          </a:p>
          <a:p>
            <a:pPr>
              <a:lnSpc>
                <a:spcPct val="90000"/>
              </a:lnSpc>
            </a:pPr>
            <a:r>
              <a:rPr lang="en-US" altLang="en-US" sz="900"/>
              <a:t>  10. Date on which the germination test was conducted</a:t>
            </a:r>
          </a:p>
          <a:p>
            <a:pPr>
              <a:lnSpc>
                <a:spcPct val="90000"/>
              </a:lnSpc>
            </a:pPr>
            <a:endParaRPr lang="en-US" altLang="en-US" sz="900"/>
          </a:p>
          <a:p>
            <a:pPr>
              <a:lnSpc>
                <a:spcPct val="90000"/>
              </a:lnSpc>
            </a:pPr>
            <a:r>
              <a:rPr lang="en-US" altLang="en-US" sz="900"/>
              <a:t>Each label lists the species (kind) or species and varieties of turfgrasses in the seed container. By law, the label must contain the commonly accepted name of the turfgrass species or species and variety in order of predominance when present in excess of 5.0% by weight of the contents of the container. In addition to listing the individual turfgrasses, the label must also provide the percent by weight of pure seed of each species.</a:t>
            </a:r>
          </a:p>
          <a:p>
            <a:pPr>
              <a:lnSpc>
                <a:spcPct val="90000"/>
              </a:lnSpc>
            </a:pPr>
            <a:r>
              <a:rPr lang="en-US" altLang="en-US" sz="900"/>
              <a:t>The percent germination that is listed on the label for each turfgrass indicates the viability of the seed. Germination percentages are based on the numbers of seed that germinate in a test sample. </a:t>
            </a:r>
          </a:p>
          <a:p>
            <a:pPr>
              <a:lnSpc>
                <a:spcPct val="90000"/>
              </a:lnSpc>
            </a:pPr>
            <a:endParaRPr lang="en-US" altLang="en-US" sz="900"/>
          </a:p>
        </p:txBody>
      </p:sp>
    </p:spTree>
    <p:extLst>
      <p:ext uri="{BB962C8B-B14F-4D97-AF65-F5344CB8AC3E}">
        <p14:creationId xmlns:p14="http://schemas.microsoft.com/office/powerpoint/2010/main" val="13554100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D6371-1FEC-8040-94CB-7127BE769D16}" type="slidenum">
              <a:rPr lang="en-US" altLang="en-US"/>
              <a:pPr/>
              <a:t>54</a:t>
            </a:fld>
            <a:endParaRPr lang="en-US" altLang="en-US"/>
          </a:p>
        </p:txBody>
      </p:sp>
      <p:sp>
        <p:nvSpPr>
          <p:cNvPr id="672770" name="Rectangle 2"/>
          <p:cNvSpPr>
            <a:spLocks noRot="1" noChangeArrowheads="1" noTextEdit="1"/>
          </p:cNvSpPr>
          <p:nvPr>
            <p:ph type="sldImg"/>
          </p:nvPr>
        </p:nvSpPr>
        <p:spPr>
          <a:ln/>
        </p:spPr>
      </p:sp>
      <p:sp>
        <p:nvSpPr>
          <p:cNvPr id="672771" name="Rectangle 3"/>
          <p:cNvSpPr>
            <a:spLocks noGrp="1" noChangeArrowheads="1"/>
          </p:cNvSpPr>
          <p:nvPr>
            <p:ph type="body" idx="1"/>
          </p:nvPr>
        </p:nvSpPr>
        <p:spPr/>
        <p:txBody>
          <a:bodyPr/>
          <a:lstStyle/>
          <a:p>
            <a:r>
              <a:rPr lang="en-US" altLang="en-US"/>
              <a:t>Spread the seed evenly, using a mechanical spreader. For small seeds such as centipede, mixing the seed with a carrier, such as sand, at the rate of 1/4 pound of seed per gallon of sand is recommended. Divide the mix into two equal parts and spread half in one direction and the other half at a right angle to the first direction. The soil should be raked or dragged to cover the seed to a depth of about 1/4 inch. The area should then be rolled with a lightweight roller to ensure good seed/soil contact. Applying a straw mulch at one bale per 1,000 square feet helps retain soil moisture for more rapid germination and reduces soil erosion. The seed must be kept moist, so daily, light irrigations are needed for the first three weeks. Germination should occur in two weeks if the seeds are kept moist. As the seedlings develop, decrease the watering frequency and increase the amount of water applied until normal practices can be followed. Begin mowing to a height of 11/2 inches when the seedlings reach 2 inches. Be sure the mower blades are sharp, and do not mow when the grass and/or soil is wet. Weedy grasses like crabgrass and goosegrass can be controlled in the second year with applications of preemergence herbicides. </a:t>
            </a:r>
          </a:p>
        </p:txBody>
      </p:sp>
    </p:spTree>
    <p:extLst>
      <p:ext uri="{BB962C8B-B14F-4D97-AF65-F5344CB8AC3E}">
        <p14:creationId xmlns:p14="http://schemas.microsoft.com/office/powerpoint/2010/main" val="2018422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9025-16F5-604D-A8F0-A612063C4815}" type="slidenum">
              <a:rPr lang="en-US" altLang="en-US"/>
              <a:pPr/>
              <a:t>55</a:t>
            </a:fld>
            <a:endParaRPr lang="en-US" altLang="en-US"/>
          </a:p>
        </p:txBody>
      </p:sp>
      <p:sp>
        <p:nvSpPr>
          <p:cNvPr id="674818" name="Rectangle 2"/>
          <p:cNvSpPr>
            <a:spLocks noRot="1" noChangeArrowheads="1" noTextEdit="1"/>
          </p:cNvSpPr>
          <p:nvPr>
            <p:ph type="sldImg"/>
          </p:nvPr>
        </p:nvSpPr>
        <p:spPr>
          <a:ln/>
        </p:spPr>
      </p:sp>
      <p:sp>
        <p:nvSpPr>
          <p:cNvPr id="674819" name="Rectangle 3"/>
          <p:cNvSpPr>
            <a:spLocks noGrp="1" noChangeArrowheads="1"/>
          </p:cNvSpPr>
          <p:nvPr>
            <p:ph type="body" idx="1"/>
          </p:nvPr>
        </p:nvSpPr>
        <p:spPr/>
        <p:txBody>
          <a:bodyPr/>
          <a:lstStyle/>
          <a:p>
            <a:r>
              <a:rPr lang="en-US" altLang="en-US"/>
              <a:t>Planting a lawn from seed at the proper time will help ensure successful establishment. Sometimes there are circumstances in which a lawn must be established at a less than optimal time. The homeowner can sometimes choose to sod or establish a temporary lawn until the time is right for planting the desired type of turfgrass. Cool season seed should be planted in September or October and possibly Late February to March. Warm season grasses can be seeded from May through June. April planting generally results in more weed problems, and July or later plantings need more water and are more prone to winter injury. </a:t>
            </a:r>
          </a:p>
        </p:txBody>
      </p:sp>
    </p:spTree>
    <p:extLst>
      <p:ext uri="{BB962C8B-B14F-4D97-AF65-F5344CB8AC3E}">
        <p14:creationId xmlns:p14="http://schemas.microsoft.com/office/powerpoint/2010/main" val="1982597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78033-BF28-234E-BC20-D5F7F9139938}" type="slidenum">
              <a:rPr lang="en-US" altLang="en-US"/>
              <a:pPr/>
              <a:t>56</a:t>
            </a:fld>
            <a:endParaRPr lang="en-US" altLang="en-US"/>
          </a:p>
        </p:txBody>
      </p:sp>
      <p:sp>
        <p:nvSpPr>
          <p:cNvPr id="677890" name="Rectangle 2"/>
          <p:cNvSpPr>
            <a:spLocks noRot="1" noChangeArrowheads="1" noTextEdit="1"/>
          </p:cNvSpPr>
          <p:nvPr>
            <p:ph type="sldImg"/>
          </p:nvPr>
        </p:nvSpPr>
        <p:spPr>
          <a:ln/>
        </p:spPr>
      </p:sp>
      <p:sp>
        <p:nvSpPr>
          <p:cNvPr id="677891" name="Rectangle 3"/>
          <p:cNvSpPr>
            <a:spLocks noGrp="1" noChangeArrowheads="1"/>
          </p:cNvSpPr>
          <p:nvPr>
            <p:ph type="body" idx="1"/>
          </p:nvPr>
        </p:nvSpPr>
        <p:spPr/>
        <p:txBody>
          <a:bodyPr/>
          <a:lstStyle/>
          <a:p>
            <a:r>
              <a:rPr lang="en-US" altLang="en-US"/>
              <a:t>It is important to apply seed at the proper rate. Too little seed applied will not give a good stand of turf to adequately cover the bare soil. Too much will result in disease-prone seedlings that compete for resources like water and nutrients.</a:t>
            </a:r>
          </a:p>
        </p:txBody>
      </p:sp>
    </p:spTree>
    <p:extLst>
      <p:ext uri="{BB962C8B-B14F-4D97-AF65-F5344CB8AC3E}">
        <p14:creationId xmlns:p14="http://schemas.microsoft.com/office/powerpoint/2010/main" val="1157226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1B387-7225-AA4C-A768-94B619FDC2A2}" type="slidenum">
              <a:rPr lang="en-US" altLang="en-US"/>
              <a:pPr/>
              <a:t>57</a:t>
            </a:fld>
            <a:endParaRPr lang="en-US" altLang="en-US"/>
          </a:p>
        </p:txBody>
      </p:sp>
      <p:sp>
        <p:nvSpPr>
          <p:cNvPr id="542722" name="Rectangle 2"/>
          <p:cNvSpPr>
            <a:spLocks noRot="1" noChangeArrowheads="1" noTextEdit="1"/>
          </p:cNvSpPr>
          <p:nvPr>
            <p:ph type="sldImg"/>
          </p:nvPr>
        </p:nvSpPr>
        <p:spPr>
          <a:ln/>
        </p:spPr>
      </p:sp>
      <p:sp>
        <p:nvSpPr>
          <p:cNvPr id="542723" name="Rectangle 3"/>
          <p:cNvSpPr>
            <a:spLocks noGrp="1" noChangeArrowheads="1"/>
          </p:cNvSpPr>
          <p:nvPr>
            <p:ph type="body" idx="1"/>
          </p:nvPr>
        </p:nvSpPr>
        <p:spPr/>
        <p:txBody>
          <a:bodyPr/>
          <a:lstStyle/>
          <a:p>
            <a:r>
              <a:rPr lang="en-US" altLang="en-US"/>
              <a:t>Turfgrass blends and mixtures are commonly found at garden centers and home improvement stores. A blend refers to a grass seed that contains two or more cultivars from the same species. A mixture contains seed of two or more different species of turfgrass. </a:t>
            </a:r>
          </a:p>
        </p:txBody>
      </p:sp>
    </p:spTree>
    <p:extLst>
      <p:ext uri="{BB962C8B-B14F-4D97-AF65-F5344CB8AC3E}">
        <p14:creationId xmlns:p14="http://schemas.microsoft.com/office/powerpoint/2010/main" val="1894348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5C110-0246-A14F-8574-352D4666A64B}" type="slidenum">
              <a:rPr lang="en-US" altLang="en-US"/>
              <a:pPr/>
              <a:t>58</a:t>
            </a:fld>
            <a:endParaRPr lang="en-US" altLang="en-US"/>
          </a:p>
        </p:txBody>
      </p:sp>
      <p:sp>
        <p:nvSpPr>
          <p:cNvPr id="346114" name="Rectangle 2"/>
          <p:cNvSpPr>
            <a:spLocks noRo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a:t>Starting immediately after seeding or sodding, </a:t>
            </a:r>
            <a:r>
              <a:rPr lang="en-US" altLang="en-US" b="1"/>
              <a:t>maintain turfgrass areas during the grow-in period by irrigating, fertilizing and mowing</a:t>
            </a:r>
            <a:r>
              <a:rPr lang="en-US" altLang="en-US"/>
              <a:t>. These measures are </a:t>
            </a:r>
            <a:r>
              <a:rPr lang="en-US" altLang="en-US" u="sng"/>
              <a:t>the</a:t>
            </a:r>
            <a:r>
              <a:rPr lang="en-US" altLang="en-US"/>
              <a:t> three crucial components to ensure a dense and weed-free turf stand in the shortest time possible. Irrigation is the most important cultural practice for promoting seed germination and sod establishment. Insufficient watering is the main reason turf fails to establish. Seedlings are very susceptible to desiccation, and the soil around the seed should not be allowed to dry out. A newly seeded area should be irrigated to provide moisture to the whole seedbed. Apply enough water to moisten the soil around the seed but avoid  overwatering and puddles. Irrigating during predawn hours ensures that soil moisture remains the longest possible time. As the seedlings develop and reach a height of about 2 inches, the frequency of irrigation should be reduced, and the area must be watered more deeply. After the lawn has been mowed several times, irrigate deeply and infrequently. Adequate fertilization is essential. Newly seeded or sodded turf plants have poorly developed root systems and cannot take up nutrients from the soil effectively so it is important to fertilize frequently to encourage establishment. Nitrogen and other nutrients should be applied sufficiently but not abundantly since high rates of fertilizer can injure the plants and/or restrict root and shoot growth. Apply 1.0 lb N per 1,000 square feet at planting time followed by another application after the 2</a:t>
            </a:r>
            <a:r>
              <a:rPr lang="en-US" altLang="en-US" baseline="30000"/>
              <a:t>nd</a:t>
            </a:r>
            <a:r>
              <a:rPr lang="en-US" altLang="en-US"/>
              <a:t> mowing. Follow general fertilization recommendations for the particular turfgrass after that.  All other nutrients, such as phosphorous, potassium, magnesium, calcium and iron, should be applied according to soil test results.</a:t>
            </a:r>
          </a:p>
        </p:txBody>
      </p:sp>
    </p:spTree>
    <p:extLst>
      <p:ext uri="{BB962C8B-B14F-4D97-AF65-F5344CB8AC3E}">
        <p14:creationId xmlns:p14="http://schemas.microsoft.com/office/powerpoint/2010/main" val="1876290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7748B-36CB-C24B-9698-84773ED088E3}" type="slidenum">
              <a:rPr lang="en-US" altLang="en-US"/>
              <a:pPr/>
              <a:t>59</a:t>
            </a:fld>
            <a:endParaRPr lang="en-US" altLang="en-US"/>
          </a:p>
        </p:txBody>
      </p:sp>
      <p:sp>
        <p:nvSpPr>
          <p:cNvPr id="556034" name="Rectangle 2"/>
          <p:cNvSpPr>
            <a:spLocks noRot="1" noChangeArrowheads="1" noTextEdit="1"/>
          </p:cNvSpPr>
          <p:nvPr>
            <p:ph type="sldImg"/>
          </p:nvPr>
        </p:nvSpPr>
        <p:spPr>
          <a:ln/>
        </p:spPr>
      </p:sp>
      <p:sp>
        <p:nvSpPr>
          <p:cNvPr id="556035" name="Rectangle 3"/>
          <p:cNvSpPr>
            <a:spLocks noGrp="1" noChangeArrowheads="1"/>
          </p:cNvSpPr>
          <p:nvPr>
            <p:ph type="body" idx="1"/>
          </p:nvPr>
        </p:nvSpPr>
        <p:spPr/>
        <p:txBody>
          <a:bodyPr/>
          <a:lstStyle/>
          <a:p>
            <a:r>
              <a:rPr lang="en-US" altLang="en-US"/>
              <a:t>After turf selection, cultural practices are the most important factor in turf survival and success.</a:t>
            </a:r>
          </a:p>
        </p:txBody>
      </p:sp>
    </p:spTree>
    <p:extLst>
      <p:ext uri="{BB962C8B-B14F-4D97-AF65-F5344CB8AC3E}">
        <p14:creationId xmlns:p14="http://schemas.microsoft.com/office/powerpoint/2010/main" val="11641071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901BA-7743-F446-980E-2410BB3ACA34}" type="slidenum">
              <a:rPr lang="en-US" altLang="en-US"/>
              <a:pPr/>
              <a:t>60</a:t>
            </a:fld>
            <a:endParaRPr lang="en-US" altLang="en-US"/>
          </a:p>
        </p:txBody>
      </p:sp>
      <p:sp>
        <p:nvSpPr>
          <p:cNvPr id="546818" name="Rectangle 2"/>
          <p:cNvSpPr>
            <a:spLocks noRo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altLang="en-US"/>
              <a:t>Mowing is one of the most important aspects for maintenance of a good quality lawn. </a:t>
            </a:r>
          </a:p>
        </p:txBody>
      </p:sp>
    </p:spTree>
    <p:extLst>
      <p:ext uri="{BB962C8B-B14F-4D97-AF65-F5344CB8AC3E}">
        <p14:creationId xmlns:p14="http://schemas.microsoft.com/office/powerpoint/2010/main" val="15730643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4FEE2-440F-164F-87C1-0EE19AA8985E}" type="slidenum">
              <a:rPr lang="en-US" altLang="en-US"/>
              <a:pPr/>
              <a:t>61</a:t>
            </a:fld>
            <a:endParaRPr lang="en-US" altLang="en-US"/>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altLang="en-US"/>
              <a:t>Mowing increases turfgrass density, producing a tighter lawn that is resistant to weeds. When done properly, mowing produces a uniform lawn with an attractive appearance.</a:t>
            </a:r>
          </a:p>
        </p:txBody>
      </p:sp>
    </p:spTree>
    <p:extLst>
      <p:ext uri="{BB962C8B-B14F-4D97-AF65-F5344CB8AC3E}">
        <p14:creationId xmlns:p14="http://schemas.microsoft.com/office/powerpoint/2010/main" val="821705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F6DCB-4C67-D848-BF1A-85B0E0483AD5}" type="slidenum">
              <a:rPr lang="en-US" altLang="en-US"/>
              <a:pPr/>
              <a:t>62</a:t>
            </a:fld>
            <a:endParaRPr lang="en-US" alt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ltLang="en-US"/>
              <a:t>Though mowing is a regular practice on many turf areas, it is considered a stress to the turfgrass plant. Mowing removes photosynthetic potential in the form of leaf area. The plant must regenerate this material and it uses reserve carbohydrates to do this. Lowering the mowing height tends to increase density of turf but also tends to decrease the depth of rooting. Poor mowing habits reduce vigor, reduce the stress tolerance of the individual grass plants, and provides the opportunity for weeds and diseases to take hold.</a:t>
            </a:r>
          </a:p>
        </p:txBody>
      </p:sp>
    </p:spTree>
    <p:extLst>
      <p:ext uri="{BB962C8B-B14F-4D97-AF65-F5344CB8AC3E}">
        <p14:creationId xmlns:p14="http://schemas.microsoft.com/office/powerpoint/2010/main" val="207911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6C49D-951A-4F41-808C-AD3B2A914172}" type="slidenum">
              <a:rPr lang="en-US" altLang="en-US"/>
              <a:pPr/>
              <a:t>7</a:t>
            </a:fld>
            <a:endParaRPr lang="en-US" altLang="en-US"/>
          </a:p>
        </p:txBody>
      </p:sp>
      <p:sp>
        <p:nvSpPr>
          <p:cNvPr id="449538" name="Rectangle 2"/>
          <p:cNvSpPr>
            <a:spLocks noRot="1" noChangeArrowheads="1" noTextEdit="1"/>
          </p:cNvSpPr>
          <p:nvPr>
            <p:ph type="sldImg"/>
          </p:nvPr>
        </p:nvSpPr>
        <p:spPr>
          <a:ln/>
        </p:spPr>
      </p:sp>
      <p:sp>
        <p:nvSpPr>
          <p:cNvPr id="449539" name="Rectangle 3"/>
          <p:cNvSpPr>
            <a:spLocks noGrp="1" noChangeArrowheads="1"/>
          </p:cNvSpPr>
          <p:nvPr>
            <p:ph type="body" idx="1"/>
          </p:nvPr>
        </p:nvSpPr>
        <p:spPr/>
        <p:txBody>
          <a:bodyPr/>
          <a:lstStyle/>
          <a:p>
            <a:r>
              <a:rPr lang="en-US" altLang="en-US"/>
              <a:t>Economically speaking, turfgrass is an important industry in Georgia. 1.65 billion dollars is spent annually on turf maintenance. With 1.6 million acres under cultivation that comes out to just about $660 per acre. Home lawns are a big part of that turf maintenance industry. </a:t>
            </a:r>
          </a:p>
          <a:p>
            <a:endParaRPr lang="en-US" altLang="en-US"/>
          </a:p>
        </p:txBody>
      </p:sp>
    </p:spTree>
    <p:extLst>
      <p:ext uri="{BB962C8B-B14F-4D97-AF65-F5344CB8AC3E}">
        <p14:creationId xmlns:p14="http://schemas.microsoft.com/office/powerpoint/2010/main" val="9368677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02A65-B567-CC46-A59F-829D8B7AC8E0}" type="slidenum">
              <a:rPr lang="en-US" altLang="en-US"/>
              <a:pPr/>
              <a:t>63</a:t>
            </a:fld>
            <a:endParaRPr lang="en-US" altLang="en-US"/>
          </a:p>
        </p:txBody>
      </p:sp>
      <p:sp>
        <p:nvSpPr>
          <p:cNvPr id="548866" name="Rectangle 2"/>
          <p:cNvSpPr>
            <a:spLocks noRot="1" noChangeArrowheads="1" noTextEdit="1"/>
          </p:cNvSpPr>
          <p:nvPr>
            <p:ph type="sldImg"/>
          </p:nvPr>
        </p:nvSpPr>
        <p:spPr>
          <a:ln/>
        </p:spPr>
      </p:sp>
      <p:sp>
        <p:nvSpPr>
          <p:cNvPr id="548867" name="Rectangle 3"/>
          <p:cNvSpPr>
            <a:spLocks noGrp="1" noChangeArrowheads="1"/>
          </p:cNvSpPr>
          <p:nvPr>
            <p:ph type="body" idx="1"/>
          </p:nvPr>
        </p:nvSpPr>
        <p:spPr/>
        <p:txBody>
          <a:bodyPr/>
          <a:lstStyle/>
          <a:p>
            <a:r>
              <a:rPr lang="en-US" altLang="en-US"/>
              <a:t>The lawn should be mowed frequently enough so that no more than 1/3 of the leaf blade length is removed during any one mowing. During periods of active turfgrass growth, many lawns will require mowing more than once per week. Many turfgrasses benefit from a slightly shorter cutting height the first and last 2 cuttings of the year. Raise the mower height to the high end of the recommended range during periods of drought stress. If extended periods of rain or vacation prevent mowing, gradually lower the mower back to the recommended height. Don’t bag grass clippings; they can be recycled and returned to the lawn in the form of compost or by using a mulching mower. Either way, the lawn benefits. The direction of mowing should be altered every few mowings. Mowing at right angles (90 degrees) to the previous direction will help prevent the grass from repeatedly being pushed in one direction and laying over, an important consideration at high mowing heights. Also if scalping areas of the lawn is a problem, the different mowing directions will help minimize continual scalping in any one area. Keep the mower in good working order with a sharp blade and all of the wheels are at the correct height. Be sure the mower’s safety equipment is in good working order as well.</a:t>
            </a:r>
          </a:p>
        </p:txBody>
      </p:sp>
    </p:spTree>
    <p:extLst>
      <p:ext uri="{BB962C8B-B14F-4D97-AF65-F5344CB8AC3E}">
        <p14:creationId xmlns:p14="http://schemas.microsoft.com/office/powerpoint/2010/main" val="18961900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B3350-109A-0246-8E65-531BB452E647}" type="slidenum">
              <a:rPr lang="en-US" altLang="en-US"/>
              <a:pPr/>
              <a:t>64</a:t>
            </a:fld>
            <a:endParaRPr lang="en-US" alt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ltLang="en-US"/>
              <a:t>Research at the University of Nebraska showed that disease incidence on susceptible grasses actually increased when mowed with a dull rotary mower blade compared to the same turfs mowed with a sharp blade. Dull mower blades did not impact disease susceptibility of resistant grasses. It was speculated that the dull mower resulted in additional wounding of leaf tissue that allowed pathogens to enter the plant tissue more easily than those turfs cut with a sharp blade, resulting in greater disease incidence. </a:t>
            </a:r>
          </a:p>
          <a:p>
            <a:r>
              <a:rPr lang="en-US" altLang="en-US"/>
              <a:t>The Nebraska researchers found that turfs mowed with a sharp mower blade used 33% more water than those mowed with the dull mower. Mowing with a dull mower blade actually slowed the growth rate of the turf, resulting in less water use. However, before we start thinking that dull mowing is a benefit, the slowed growth rate, decreased turf quality and increased susceptibility to diseases, like leaf spot, far outweighs the potential benefit of reduced water use. </a:t>
            </a:r>
          </a:p>
          <a:p>
            <a:r>
              <a:rPr lang="en-US" altLang="en-US"/>
              <a:t>Mower fuel consumption was greater for the turf mowed with a dull mower blade than that mowed with a sharp one. It required 22% less fuel to mow with a sharp blade than with the dull one. This likely occurred as a result of increased resistance, causing the engine to work less efficiently when the mower blade was dull. </a:t>
            </a:r>
          </a:p>
        </p:txBody>
      </p:sp>
    </p:spTree>
    <p:extLst>
      <p:ext uri="{BB962C8B-B14F-4D97-AF65-F5344CB8AC3E}">
        <p14:creationId xmlns:p14="http://schemas.microsoft.com/office/powerpoint/2010/main" val="608227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18A1F-2A69-7A49-A879-A1C99E8B65D6}" type="slidenum">
              <a:rPr lang="en-US" altLang="en-US"/>
              <a:pPr/>
              <a:t>65</a:t>
            </a:fld>
            <a:endParaRPr lang="en-US" altLang="en-US"/>
          </a:p>
        </p:txBody>
      </p:sp>
      <p:sp>
        <p:nvSpPr>
          <p:cNvPr id="551938" name="Rectangle 2"/>
          <p:cNvSpPr>
            <a:spLocks noRot="1" noChangeArrowheads="1" noTextEdit="1"/>
          </p:cNvSpPr>
          <p:nvPr>
            <p:ph type="sldImg"/>
          </p:nvPr>
        </p:nvSpPr>
        <p:spPr>
          <a:ln/>
        </p:spPr>
      </p:sp>
      <p:sp>
        <p:nvSpPr>
          <p:cNvPr id="551939" name="Rectangle 3"/>
          <p:cNvSpPr>
            <a:spLocks noGrp="1" noChangeArrowheads="1"/>
          </p:cNvSpPr>
          <p:nvPr>
            <p:ph type="body" idx="1"/>
          </p:nvPr>
        </p:nvSpPr>
        <p:spPr/>
        <p:txBody>
          <a:bodyPr/>
          <a:lstStyle/>
          <a:p>
            <a:r>
              <a:rPr lang="en-US" altLang="en-US"/>
              <a:t>The primary type of mower used on most home lawns is the rotary mower. This mower uses an engine (gasoline or electric powered) to horizontally rotate a blade. The blade is designed to create a vacuum resulting in the grass being lifted then sharp edges of the blade cut the leaf blades. Rotary mowers are constructed to trim close and are useful for mowing at higher mowing heights. Height adjustments of rotary mowers is relatively easy. Many sizes and models are currently on the market ranging from small push models to large riding units capable of mowing large areas in a short period of time.</a:t>
            </a:r>
          </a:p>
        </p:txBody>
      </p:sp>
    </p:spTree>
    <p:extLst>
      <p:ext uri="{BB962C8B-B14F-4D97-AF65-F5344CB8AC3E}">
        <p14:creationId xmlns:p14="http://schemas.microsoft.com/office/powerpoint/2010/main" val="449214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4FB3C-CDD7-6A40-85F5-A37159D6AF34}" type="slidenum">
              <a:rPr lang="en-US" altLang="en-US"/>
              <a:pPr/>
              <a:t>66</a:t>
            </a:fld>
            <a:endParaRPr lang="en-US" altLang="en-US"/>
          </a:p>
        </p:txBody>
      </p:sp>
      <p:sp>
        <p:nvSpPr>
          <p:cNvPr id="552962" name="Rectangle 2"/>
          <p:cNvSpPr>
            <a:spLocks noRot="1" noChangeArrowheads="1" noTextEdit="1"/>
          </p:cNvSpPr>
          <p:nvPr>
            <p:ph type="sldImg"/>
          </p:nvPr>
        </p:nvSpPr>
        <p:spPr>
          <a:ln/>
        </p:spPr>
      </p:sp>
      <p:sp>
        <p:nvSpPr>
          <p:cNvPr id="552963" name="Rectangle 3"/>
          <p:cNvSpPr>
            <a:spLocks noGrp="1" noChangeArrowheads="1"/>
          </p:cNvSpPr>
          <p:nvPr>
            <p:ph type="body" idx="1"/>
          </p:nvPr>
        </p:nvSpPr>
        <p:spPr/>
        <p:txBody>
          <a:bodyPr/>
          <a:lstStyle/>
          <a:p>
            <a:r>
              <a:rPr lang="en-US" altLang="en-US"/>
              <a:t>Reel mowers are used by a limited number of homeowners. If properly adjusted, reel mowers provide a higher quality cut than rotary mowers. The advantage is most apparent at close mowing heights. A reel mower is also better at following the contour giving a uniform height of cut. Reel mowers have limited popularity due to high purchase cost, difficulty in sharpening and maintenance. Reel mowers are not well suited to higher mowing heights. Additionally, the current marketing emphasis of most manufacturers is on the rotary models.</a:t>
            </a:r>
          </a:p>
        </p:txBody>
      </p:sp>
    </p:spTree>
    <p:extLst>
      <p:ext uri="{BB962C8B-B14F-4D97-AF65-F5344CB8AC3E}">
        <p14:creationId xmlns:p14="http://schemas.microsoft.com/office/powerpoint/2010/main" val="15373174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47E21-4369-2946-B437-32059AD6308F}" type="slidenum">
              <a:rPr lang="en-US" altLang="en-US"/>
              <a:pPr/>
              <a:t>67</a:t>
            </a:fld>
            <a:endParaRPr lang="en-US" altLang="en-US"/>
          </a:p>
        </p:txBody>
      </p:sp>
      <p:sp>
        <p:nvSpPr>
          <p:cNvPr id="251906" name="Rectangle 2"/>
          <p:cNvSpPr>
            <a:spLocks noRo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ltLang="en-US"/>
              <a:t>Newly established turfgrass should be mowed when it reaches 1.5 times its recommended mowing height. Do not mow young grass when it is wet. </a:t>
            </a:r>
          </a:p>
        </p:txBody>
      </p:sp>
    </p:spTree>
    <p:extLst>
      <p:ext uri="{BB962C8B-B14F-4D97-AF65-F5344CB8AC3E}">
        <p14:creationId xmlns:p14="http://schemas.microsoft.com/office/powerpoint/2010/main" val="13193646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D0BD9-CF7C-5243-9442-E50ECC79A672}" type="slidenum">
              <a:rPr lang="en-US" altLang="en-US"/>
              <a:pPr/>
              <a:t>68</a:t>
            </a:fld>
            <a:endParaRPr lang="en-US" altLang="en-US"/>
          </a:p>
        </p:txBody>
      </p:sp>
      <p:sp>
        <p:nvSpPr>
          <p:cNvPr id="253954" name="Rectangle 2"/>
          <p:cNvSpPr>
            <a:spLocks noRo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altLang="en-US" sz="1400"/>
              <a:t>Common Bermuda	can be mowed with either rotary or reel mower; height should be 1 to 2 inches and mowed every 5 to 7 days. Hybrid Bermuda is best mowed with a reel or rotary mower to 0.5 to 1.5 inches and cut every 3 to 4 days. Centipede may be cut with either type of mower at 1 to 2 inches every 5 to 10 days. St. Augustine is best cut with a rotary mower every 5 to 7 days at 2 to 3 inches. Zoysia requires a reel mower ti cut  it to 0.5 to 2 inches; zoysia needs to be cut every 3 to 7 days depending on the variety and growing conditions. Tall Fescue has a less stiff blade and benefits from the vacuum action of a rotary mower; it should be cut to 1.5 to 3 inches tall every 5 to 7 days.</a:t>
            </a:r>
          </a:p>
        </p:txBody>
      </p:sp>
    </p:spTree>
    <p:extLst>
      <p:ext uri="{BB962C8B-B14F-4D97-AF65-F5344CB8AC3E}">
        <p14:creationId xmlns:p14="http://schemas.microsoft.com/office/powerpoint/2010/main" val="1792193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4DAFF-93EE-184C-9086-D406D3A19E88}" type="slidenum">
              <a:rPr lang="en-US" altLang="en-US"/>
              <a:pPr/>
              <a:t>69</a:t>
            </a:fld>
            <a:endParaRPr lang="en-US" altLang="en-US"/>
          </a:p>
        </p:txBody>
      </p:sp>
      <p:sp>
        <p:nvSpPr>
          <p:cNvPr id="249858" name="Rectangle 2"/>
          <p:cNvSpPr>
            <a:spLocks noRo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ltLang="en-US"/>
              <a:t>If the desired height of the turfgrass is to be at the desired at 2 inches, it should be cut when it is at 2 5/8 inches to avoid removing too much of the leaf blade.</a:t>
            </a:r>
          </a:p>
        </p:txBody>
      </p:sp>
    </p:spTree>
    <p:extLst>
      <p:ext uri="{BB962C8B-B14F-4D97-AF65-F5344CB8AC3E}">
        <p14:creationId xmlns:p14="http://schemas.microsoft.com/office/powerpoint/2010/main" val="7944209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CCA40-C91F-F74E-809A-BEF6B8B397B5}" type="slidenum">
              <a:rPr lang="en-US" altLang="en-US"/>
              <a:pPr/>
              <a:t>71</a:t>
            </a:fld>
            <a:endParaRPr lang="en-US" altLang="en-US"/>
          </a:p>
        </p:txBody>
      </p:sp>
      <p:sp>
        <p:nvSpPr>
          <p:cNvPr id="561154" name="Rectangle 2"/>
          <p:cNvSpPr>
            <a:spLocks noRot="1" noChangeArrowheads="1" noTextEdit="1"/>
          </p:cNvSpPr>
          <p:nvPr>
            <p:ph type="sldImg"/>
          </p:nvPr>
        </p:nvSpPr>
        <p:spPr>
          <a:ln/>
        </p:spPr>
      </p:sp>
      <p:sp>
        <p:nvSpPr>
          <p:cNvPr id="561155" name="Rectangle 3"/>
          <p:cNvSpPr>
            <a:spLocks noGrp="1" noChangeArrowheads="1"/>
          </p:cNvSpPr>
          <p:nvPr>
            <p:ph type="body" idx="1"/>
          </p:nvPr>
        </p:nvSpPr>
        <p:spPr/>
        <p:txBody>
          <a:bodyPr/>
          <a:lstStyle/>
          <a:p>
            <a:r>
              <a:rPr lang="en-US" altLang="en-US"/>
              <a:t>Although many homes and commercial landscapes are equipped with automatic watering systems, they are often improperly irrigated. Many irrigation systems are programmed to run regardless of the amount of natural rainfall received. Many factors should influence whether turf should be watered instead of just relying on the day of the week.</a:t>
            </a:r>
          </a:p>
        </p:txBody>
      </p:sp>
    </p:spTree>
    <p:extLst>
      <p:ext uri="{BB962C8B-B14F-4D97-AF65-F5344CB8AC3E}">
        <p14:creationId xmlns:p14="http://schemas.microsoft.com/office/powerpoint/2010/main" val="9262665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A3449-483E-874A-AF23-1E320E630A2F}" type="slidenum">
              <a:rPr lang="en-US" altLang="en-US"/>
              <a:pPr/>
              <a:t>72</a:t>
            </a:fld>
            <a:endParaRPr lang="en-US" altLang="en-US"/>
          </a:p>
        </p:txBody>
      </p:sp>
      <p:sp>
        <p:nvSpPr>
          <p:cNvPr id="565250" name="Rectangle 2"/>
          <p:cNvSpPr>
            <a:spLocks noRot="1" noChangeArrowheads="1" noTextEdit="1"/>
          </p:cNvSpPr>
          <p:nvPr>
            <p:ph type="sldImg"/>
          </p:nvPr>
        </p:nvSpPr>
        <p:spPr>
          <a:ln/>
        </p:spPr>
      </p:sp>
      <p:sp>
        <p:nvSpPr>
          <p:cNvPr id="565251" name="Rectangle 3"/>
          <p:cNvSpPr>
            <a:spLocks noGrp="1" noChangeArrowheads="1"/>
          </p:cNvSpPr>
          <p:nvPr>
            <p:ph type="body" idx="1"/>
          </p:nvPr>
        </p:nvSpPr>
        <p:spPr/>
        <p:txBody>
          <a:bodyPr/>
          <a:lstStyle/>
          <a:p>
            <a:r>
              <a:rPr lang="en-US" altLang="en-US" b="1"/>
              <a:t>Evapotranspiration</a:t>
            </a:r>
            <a:r>
              <a:rPr lang="en-US" altLang="en-US"/>
              <a:t> (ET) is the loss of water to the atmosphere by the combined processes of evaporation (from soil and plant surfaces) and transpiration (from plant tissues). It is an indicator of how much water your crops, lawn, garden, and trees need for healthy growth and productivity. </a:t>
            </a:r>
          </a:p>
        </p:txBody>
      </p:sp>
    </p:spTree>
    <p:extLst>
      <p:ext uri="{BB962C8B-B14F-4D97-AF65-F5344CB8AC3E}">
        <p14:creationId xmlns:p14="http://schemas.microsoft.com/office/powerpoint/2010/main" val="6523605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D0A28-ACBE-FD4A-8E00-A0663E085ABB}" type="slidenum">
              <a:rPr lang="en-US" altLang="en-US"/>
              <a:pPr/>
              <a:t>73</a:t>
            </a:fld>
            <a:endParaRPr lang="en-US" altLang="en-US"/>
          </a:p>
        </p:txBody>
      </p:sp>
      <p:sp>
        <p:nvSpPr>
          <p:cNvPr id="568322" name="Rectangle 2"/>
          <p:cNvSpPr>
            <a:spLocks noRot="1" noChangeArrowheads="1" noTextEdit="1"/>
          </p:cNvSpPr>
          <p:nvPr>
            <p:ph type="sldImg"/>
          </p:nvPr>
        </p:nvSpPr>
        <p:spPr>
          <a:ln/>
        </p:spPr>
      </p:sp>
      <p:sp>
        <p:nvSpPr>
          <p:cNvPr id="568323" name="Rectangle 3"/>
          <p:cNvSpPr>
            <a:spLocks noGrp="1" noChangeArrowheads="1"/>
          </p:cNvSpPr>
          <p:nvPr>
            <p:ph type="body" idx="1"/>
          </p:nvPr>
        </p:nvSpPr>
        <p:spPr/>
        <p:txBody>
          <a:bodyPr/>
          <a:lstStyle/>
          <a:p>
            <a:r>
              <a:rPr lang="en-US" altLang="en-US"/>
              <a:t>For evapotranspiration to take place, the following conditions have to be met. First, water has to be present at the surface. Second, there must be some form of energy to convert the liquid water into a water vapor. Third, there must be a mechanism to transport the water vapor away from the evaporating surface. Precipitation and irrigation are the two primary sources of water that plants use. </a:t>
            </a:r>
          </a:p>
          <a:p>
            <a:r>
              <a:rPr lang="en-US" altLang="en-US"/>
              <a:t>	 ( More info…Plant leaves and soil surfaces temporarily retain some part of the water applied to the field. This part is readily available for evaporation. The remaining part infiltrates into the soil. Plants extract the infiltrated water through their roots and transport it up to their leaves for photosynthesis, a process by which plants produce glucose (sugar). In addition to water, plants also need carbon dioxide (CO2) and light for photosynthesis. The light comes from the sun and CO2 comes from the atmosphere. In order to take in CO2 from the atmosphere, plants open their stomates, the microscopic pores on plant leaf surfaces. It is during this process that they lose their water to the atmosphere.)</a:t>
            </a:r>
          </a:p>
        </p:txBody>
      </p:sp>
    </p:spTree>
    <p:extLst>
      <p:ext uri="{BB962C8B-B14F-4D97-AF65-F5344CB8AC3E}">
        <p14:creationId xmlns:p14="http://schemas.microsoft.com/office/powerpoint/2010/main" val="131893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CEBA7-F7A3-4844-98CA-98F0A86F6558}" type="slidenum">
              <a:rPr lang="en-US" altLang="en-US"/>
              <a:pPr/>
              <a:t>9</a:t>
            </a:fld>
            <a:endParaRPr lang="en-US" altLang="en-US"/>
          </a:p>
        </p:txBody>
      </p:sp>
      <p:sp>
        <p:nvSpPr>
          <p:cNvPr id="235522" name="Rectangle 2"/>
          <p:cNvSpPr>
            <a:spLocks noRo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ltLang="en-US"/>
              <a:t>Selecting the right turfgrass begins with evaluating environmental conditions, turf quality or appearance desired, and maintenance requirements. Some questions to ask before beginning might include: “How much traffic is the lawn expected to get?” or “Will sports be played on the lawn?” Ask questions about expectations “Is the turf needed for soil stabilization as on slopes?” “What kind of turf quality is desired?” (Putting green or the Rough)</a:t>
            </a:r>
          </a:p>
        </p:txBody>
      </p:sp>
    </p:spTree>
    <p:extLst>
      <p:ext uri="{BB962C8B-B14F-4D97-AF65-F5344CB8AC3E}">
        <p14:creationId xmlns:p14="http://schemas.microsoft.com/office/powerpoint/2010/main" val="5864769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E37E3-7799-9346-BAEE-2E04181CE63E}" type="slidenum">
              <a:rPr lang="en-US" altLang="en-US"/>
              <a:pPr/>
              <a:t>74</a:t>
            </a:fld>
            <a:endParaRPr lang="en-US" altLang="en-US"/>
          </a:p>
        </p:txBody>
      </p:sp>
      <p:sp>
        <p:nvSpPr>
          <p:cNvPr id="562178" name="Rectangle 2"/>
          <p:cNvSpPr>
            <a:spLocks noRot="1" noChangeArrowheads="1" noTextEdit="1"/>
          </p:cNvSpPr>
          <p:nvPr>
            <p:ph type="sldImg"/>
          </p:nvPr>
        </p:nvSpPr>
        <p:spPr>
          <a:ln/>
        </p:spPr>
      </p:sp>
      <p:sp>
        <p:nvSpPr>
          <p:cNvPr id="562179" name="Rectangle 3"/>
          <p:cNvSpPr>
            <a:spLocks noGrp="1" noChangeArrowheads="1"/>
          </p:cNvSpPr>
          <p:nvPr>
            <p:ph type="body" idx="1"/>
          </p:nvPr>
        </p:nvSpPr>
        <p:spPr/>
        <p:txBody>
          <a:bodyPr/>
          <a:lstStyle/>
          <a:p>
            <a:r>
              <a:rPr lang="en-US" altLang="en-US"/>
              <a:t>A water balance states that the amount water entering the soil must be equal to the amount of water leaving the soil plus the amount of water stored in the soil. The water balance has four main components: </a:t>
            </a:r>
            <a:r>
              <a:rPr lang="en-US" altLang="en-US">
                <a:hlinkClick r:id="rId3" tooltip="Infiltration"/>
              </a:rPr>
              <a:t>infiltration</a:t>
            </a:r>
            <a:r>
              <a:rPr lang="en-US" altLang="en-US"/>
              <a:t> of precipitation into the soil, Evapotranspiration, leakage of water into deeper portions of the soil not accessible to the plant, and </a:t>
            </a:r>
            <a:r>
              <a:rPr lang="en-US" altLang="en-US">
                <a:hlinkClick r:id="rId4" tooltip="Runoff"/>
              </a:rPr>
              <a:t>runoff</a:t>
            </a:r>
            <a:r>
              <a:rPr lang="en-US" altLang="en-US"/>
              <a:t> from the ground surface. </a:t>
            </a:r>
          </a:p>
        </p:txBody>
      </p:sp>
    </p:spTree>
    <p:extLst>
      <p:ext uri="{BB962C8B-B14F-4D97-AF65-F5344CB8AC3E}">
        <p14:creationId xmlns:p14="http://schemas.microsoft.com/office/powerpoint/2010/main" val="1084577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F6C14-FB81-D94E-92D7-7F03CDBCA373}" type="slidenum">
              <a:rPr lang="en-US" altLang="en-US"/>
              <a:pPr/>
              <a:t>75</a:t>
            </a:fld>
            <a:endParaRPr lang="en-US" alt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r>
              <a:rPr lang="en-US" altLang="en-US"/>
              <a:t>The objective of irrigation should be to maintain the water balance.</a:t>
            </a:r>
          </a:p>
          <a:p>
            <a:endParaRPr lang="en-US" altLang="en-US"/>
          </a:p>
        </p:txBody>
      </p:sp>
    </p:spTree>
    <p:extLst>
      <p:ext uri="{BB962C8B-B14F-4D97-AF65-F5344CB8AC3E}">
        <p14:creationId xmlns:p14="http://schemas.microsoft.com/office/powerpoint/2010/main" val="6464432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26EC1-4EAB-D543-8577-DC6B81F5C7C3}" type="slidenum">
              <a:rPr lang="en-US" altLang="en-US"/>
              <a:pPr/>
              <a:t>76</a:t>
            </a:fld>
            <a:endParaRPr lang="en-US" altLang="en-US"/>
          </a:p>
        </p:txBody>
      </p:sp>
      <p:sp>
        <p:nvSpPr>
          <p:cNvPr id="566274" name="Rectangle 2"/>
          <p:cNvSpPr>
            <a:spLocks noRot="1" noChangeArrowheads="1" noTextEdit="1"/>
          </p:cNvSpPr>
          <p:nvPr>
            <p:ph type="sldImg"/>
          </p:nvPr>
        </p:nvSpPr>
        <p:spPr>
          <a:ln/>
        </p:spPr>
      </p:sp>
      <p:sp>
        <p:nvSpPr>
          <p:cNvPr id="566275" name="Rectangle 3"/>
          <p:cNvSpPr>
            <a:spLocks noGrp="1" noChangeArrowheads="1"/>
          </p:cNvSpPr>
          <p:nvPr>
            <p:ph type="body" idx="1"/>
          </p:nvPr>
        </p:nvSpPr>
        <p:spPr/>
        <p:txBody>
          <a:bodyPr/>
          <a:lstStyle/>
          <a:p>
            <a:r>
              <a:rPr lang="en-US" altLang="en-US"/>
              <a:t>Many factors affect ET including: weather parameters such as solar radiation, air temperature, relative humidity, and wind speed; soil factors such as soil texture, structure, density, and chemistry; and plant factors such as plant type, root depth and foliar density, height, and stage of growth. Most ET equations were developed by correlating measured ET to measured weather parameters that directly or indirectly affect ET. Since there are so many factors affecting ET, it is extremely difficult to formulate an equation that can produce estimates of ET under different sets of conditions. New technologies coming into use combine weather data from satellites with computer data to calculate when and how much to water. These services work with irrigation system controllers already available.</a:t>
            </a:r>
          </a:p>
        </p:txBody>
      </p:sp>
    </p:spTree>
    <p:extLst>
      <p:ext uri="{BB962C8B-B14F-4D97-AF65-F5344CB8AC3E}">
        <p14:creationId xmlns:p14="http://schemas.microsoft.com/office/powerpoint/2010/main" val="6527225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D234F-ABC1-FD41-B030-875D3588C5FD}" type="slidenum">
              <a:rPr lang="en-US" altLang="en-US"/>
              <a:pPr/>
              <a:t>77</a:t>
            </a:fld>
            <a:endParaRPr lang="en-US" altLang="en-US"/>
          </a:p>
        </p:txBody>
      </p:sp>
      <p:sp>
        <p:nvSpPr>
          <p:cNvPr id="575490" name="Rectangle 2"/>
          <p:cNvSpPr>
            <a:spLocks noRot="1" noChangeArrowheads="1" noTextEdit="1"/>
          </p:cNvSpPr>
          <p:nvPr>
            <p:ph type="sldImg"/>
          </p:nvPr>
        </p:nvSpPr>
        <p:spPr>
          <a:ln/>
        </p:spPr>
      </p:sp>
      <p:sp>
        <p:nvSpPr>
          <p:cNvPr id="575491" name="Rectangle 3"/>
          <p:cNvSpPr>
            <a:spLocks noGrp="1" noChangeArrowheads="1"/>
          </p:cNvSpPr>
          <p:nvPr>
            <p:ph type="body" idx="1"/>
          </p:nvPr>
        </p:nvSpPr>
        <p:spPr/>
        <p:txBody>
          <a:bodyPr/>
          <a:lstStyle/>
          <a:p>
            <a:r>
              <a:rPr lang="en-US" altLang="en-US"/>
              <a:t>Unless you are using an ET irrigation controller, you will likely have to make visual inspections to help determine when it’s time to irrigate your turf. The best time to apply water is just before wilt occurs. Most grasses appear dark and dull, the leaf blades begin to fold or roll, and footprints remain after walking over the area when the grass is under water stress.  Observe that portion of the lawn which first exhibits these signs to begin irrigation.</a:t>
            </a:r>
          </a:p>
        </p:txBody>
      </p:sp>
    </p:spTree>
    <p:extLst>
      <p:ext uri="{BB962C8B-B14F-4D97-AF65-F5344CB8AC3E}">
        <p14:creationId xmlns:p14="http://schemas.microsoft.com/office/powerpoint/2010/main" val="9606894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81DC3-A5AA-BF49-A547-E735A9681E7F}" type="slidenum">
              <a:rPr lang="en-US" altLang="en-US"/>
              <a:pPr/>
              <a:t>78</a:t>
            </a:fld>
            <a:endParaRPr lang="en-US" altLang="en-US"/>
          </a:p>
        </p:txBody>
      </p:sp>
      <p:sp>
        <p:nvSpPr>
          <p:cNvPr id="577538" name="Rectangle 2"/>
          <p:cNvSpPr>
            <a:spLocks noRot="1" noChangeArrowheads="1" noTextEdit="1"/>
          </p:cNvSpPr>
          <p:nvPr>
            <p:ph type="sldImg"/>
          </p:nvPr>
        </p:nvSpPr>
        <p:spPr>
          <a:ln/>
        </p:spPr>
      </p:sp>
      <p:sp>
        <p:nvSpPr>
          <p:cNvPr id="577539" name="Rectangle 3"/>
          <p:cNvSpPr>
            <a:spLocks noGrp="1" noChangeArrowheads="1"/>
          </p:cNvSpPr>
          <p:nvPr>
            <p:ph type="body" idx="1"/>
          </p:nvPr>
        </p:nvSpPr>
        <p:spPr/>
        <p:txBody>
          <a:bodyPr/>
          <a:lstStyle/>
          <a:p>
            <a:r>
              <a:rPr lang="en-US" altLang="en-US"/>
              <a:t>The time of day when water is applied also influences its effectiveness. Before sunrise is considered the best time to irrigate because of low wind and temperature. Research shows water losses at night from irrigation are 50 percent less than from midday irrigation. Studies also indicate that irrigating after dew develops on a turf will not increase disease problems. However, irrigating prior to dew formation or after the dew has dried from the morning sun and/or wind extends the period of free surface moisture and may enhance disease development.</a:t>
            </a:r>
          </a:p>
        </p:txBody>
      </p:sp>
    </p:spTree>
    <p:extLst>
      <p:ext uri="{BB962C8B-B14F-4D97-AF65-F5344CB8AC3E}">
        <p14:creationId xmlns:p14="http://schemas.microsoft.com/office/powerpoint/2010/main" val="15257969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9BCFB-107E-FA43-8F89-C17FE70C3C29}" type="slidenum">
              <a:rPr lang="en-US" altLang="en-US"/>
              <a:pPr/>
              <a:t>79</a:t>
            </a:fld>
            <a:endParaRPr lang="en-US" altLang="en-US"/>
          </a:p>
        </p:txBody>
      </p:sp>
      <p:sp>
        <p:nvSpPr>
          <p:cNvPr id="578562" name="Rectangle 2"/>
          <p:cNvSpPr>
            <a:spLocks noRot="1" noChangeArrowheads="1" noTextEdit="1"/>
          </p:cNvSpPr>
          <p:nvPr>
            <p:ph type="sldImg"/>
          </p:nvPr>
        </p:nvSpPr>
        <p:spPr>
          <a:ln/>
        </p:spPr>
      </p:sp>
      <p:sp>
        <p:nvSpPr>
          <p:cNvPr id="578563" name="Rectangle 3"/>
          <p:cNvSpPr>
            <a:spLocks noGrp="1" noChangeArrowheads="1"/>
          </p:cNvSpPr>
          <p:nvPr>
            <p:ph type="body" idx="1"/>
          </p:nvPr>
        </p:nvSpPr>
        <p:spPr/>
        <p:txBody>
          <a:bodyPr/>
          <a:lstStyle/>
          <a:p>
            <a:r>
              <a:rPr lang="en-US" altLang="en-US"/>
              <a:t>Applying the proper amount of water is one maintenance practice often done wrong. Light, frequent irrigations produce shallow, weak root systems The shallow root system prevents efficient use of plant nutrients and water in the soil. Roots generally grow where the soil is moist, and some turfgrass roots do seek out water deeper in the soil as the surface moisture is depleted. Apply enough water to soak the soil to a depth of 6 to 8 inches. This is usually equivalent to about 1 inch of rainfall or 600 gallons per 1000 square feet, but this will vary with different soils. </a:t>
            </a:r>
          </a:p>
        </p:txBody>
      </p:sp>
    </p:spTree>
    <p:extLst>
      <p:ext uri="{BB962C8B-B14F-4D97-AF65-F5344CB8AC3E}">
        <p14:creationId xmlns:p14="http://schemas.microsoft.com/office/powerpoint/2010/main" val="9665383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CB3DA-3E95-A245-8649-5B38AC7A1DC7}" type="slidenum">
              <a:rPr lang="en-US" altLang="en-US"/>
              <a:pPr/>
              <a:t>80</a:t>
            </a:fld>
            <a:endParaRPr lang="en-US" altLang="en-US"/>
          </a:p>
        </p:txBody>
      </p:sp>
      <p:sp>
        <p:nvSpPr>
          <p:cNvPr id="407554" name="Rectangle 2"/>
          <p:cNvSpPr>
            <a:spLocks noRot="1"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en-US" altLang="en-US"/>
              <a:t>A sandy soil would require 0.5 inch of water while a clay soil would need 1.75 inches to wet the soil to an 8-inch depth . Most sprinklers apply about ¼ inch of water per hour and so must be on in one spot for 2 to 4 hours to apply 1 inch of water. This is usually  equivalent to about 1 inch of rainfall or 600 gallons per 1000 square feet, but this will vary with different soils. </a:t>
            </a:r>
          </a:p>
        </p:txBody>
      </p:sp>
    </p:spTree>
    <p:extLst>
      <p:ext uri="{BB962C8B-B14F-4D97-AF65-F5344CB8AC3E}">
        <p14:creationId xmlns:p14="http://schemas.microsoft.com/office/powerpoint/2010/main" val="1044330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ABA8A-C65F-2146-AE5A-EC9AB7256763}" type="slidenum">
              <a:rPr lang="en-US" altLang="en-US"/>
              <a:pPr/>
              <a:t>81</a:t>
            </a:fld>
            <a:endParaRPr lang="en-US" altLang="en-US"/>
          </a:p>
        </p:txBody>
      </p:sp>
      <p:sp>
        <p:nvSpPr>
          <p:cNvPr id="579586" name="Rectangle 2"/>
          <p:cNvSpPr>
            <a:spLocks noRot="1" noChangeArrowheads="1" noTextEdit="1"/>
          </p:cNvSpPr>
          <p:nvPr>
            <p:ph type="sldImg"/>
          </p:nvPr>
        </p:nvSpPr>
        <p:spPr>
          <a:ln/>
        </p:spPr>
      </p:sp>
      <p:sp>
        <p:nvSpPr>
          <p:cNvPr id="579587" name="Rectangle 3"/>
          <p:cNvSpPr>
            <a:spLocks noGrp="1" noChangeArrowheads="1"/>
          </p:cNvSpPr>
          <p:nvPr>
            <p:ph type="body" idx="1"/>
          </p:nvPr>
        </p:nvSpPr>
        <p:spPr/>
        <p:txBody>
          <a:bodyPr/>
          <a:lstStyle/>
          <a:p>
            <a:r>
              <a:rPr lang="en-US" altLang="en-US"/>
              <a:t>Proper irrigation wets only the turfgrass rootzone. Do not irrigate until run-off occurs. If water is being applied faster than the soil can absorb it, either move the sprinkler to a new location or turn it off and allow the water to soak into the soil. If water runs on sidewalks, driveways or gutters, the sprinkler heads may need to be adjusted for proper spray pattern or flow.</a:t>
            </a:r>
          </a:p>
        </p:txBody>
      </p:sp>
    </p:spTree>
    <p:extLst>
      <p:ext uri="{BB962C8B-B14F-4D97-AF65-F5344CB8AC3E}">
        <p14:creationId xmlns:p14="http://schemas.microsoft.com/office/powerpoint/2010/main" val="6836901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A60DF-15AA-F244-AFFB-F70F59233642}" type="slidenum">
              <a:rPr lang="en-US" altLang="en-US"/>
              <a:pPr/>
              <a:t>82</a:t>
            </a:fld>
            <a:endParaRPr lang="en-US" altLang="en-US"/>
          </a:p>
        </p:txBody>
      </p:sp>
      <p:sp>
        <p:nvSpPr>
          <p:cNvPr id="583682" name="Rectangle 2"/>
          <p:cNvSpPr>
            <a:spLocks noRot="1" noChangeArrowheads="1" noTextEdit="1"/>
          </p:cNvSpPr>
          <p:nvPr>
            <p:ph type="sldImg"/>
          </p:nvPr>
        </p:nvSpPr>
        <p:spPr>
          <a:ln/>
        </p:spPr>
      </p:sp>
      <p:sp>
        <p:nvSpPr>
          <p:cNvPr id="583683" name="Rectangle 3"/>
          <p:cNvSpPr>
            <a:spLocks noGrp="1" noChangeArrowheads="1"/>
          </p:cNvSpPr>
          <p:nvPr>
            <p:ph type="body" idx="1"/>
          </p:nvPr>
        </p:nvSpPr>
        <p:spPr/>
        <p:txBody>
          <a:bodyPr/>
          <a:lstStyle/>
          <a:p>
            <a:r>
              <a:rPr lang="en-US" altLang="en-US"/>
              <a:t>Turf needs a higher level of fertility to maintain growth than some other plants in the landscape. Fertilization programs should be based on turfgrass requirements, soil tests, maintenance practices, and desired appearance.  Applying fertilizer at the right time is as important as knowing what fertilizer to apply.  Generally, spring and fall fertilization with a complete fertilizer (contains N, P and K) is recommended for the warm-season grasses.  The spring application should be made about the time the grass begins to green-up.  The fall application should be made about 6 weeks before the average first frost date. In between, applications of nitrogen will keep the grass healthy and growing. Generally, cool season turfgrasses should not be fertilized during the hot dry months as excess nutrients can contribute to drought stress and increases water needs.</a:t>
            </a:r>
          </a:p>
          <a:p>
            <a:endParaRPr lang="en-US" altLang="en-US"/>
          </a:p>
        </p:txBody>
      </p:sp>
    </p:spTree>
    <p:extLst>
      <p:ext uri="{BB962C8B-B14F-4D97-AF65-F5344CB8AC3E}">
        <p14:creationId xmlns:p14="http://schemas.microsoft.com/office/powerpoint/2010/main" val="17433101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38E3F-5C21-EF4B-9FFF-0B5205826810}" type="slidenum">
              <a:rPr lang="en-US" altLang="en-US"/>
              <a:pPr/>
              <a:t>83</a:t>
            </a:fld>
            <a:endParaRPr lang="en-US" altLang="en-US"/>
          </a:p>
        </p:txBody>
      </p:sp>
      <p:sp>
        <p:nvSpPr>
          <p:cNvPr id="582658" name="Rectangle 2"/>
          <p:cNvSpPr>
            <a:spLocks noRot="1" noChangeArrowheads="1" noTextEdit="1"/>
          </p:cNvSpPr>
          <p:nvPr>
            <p:ph type="sldImg"/>
          </p:nvPr>
        </p:nvSpPr>
        <p:spPr>
          <a:ln/>
        </p:spPr>
      </p:sp>
      <p:sp>
        <p:nvSpPr>
          <p:cNvPr id="582659" name="Rectangle 3"/>
          <p:cNvSpPr>
            <a:spLocks noGrp="1" noChangeArrowheads="1"/>
          </p:cNvSpPr>
          <p:nvPr>
            <p:ph type="body" idx="1"/>
          </p:nvPr>
        </p:nvSpPr>
        <p:spPr/>
        <p:txBody>
          <a:bodyPr/>
          <a:lstStyle/>
          <a:p>
            <a:r>
              <a:rPr lang="en-US" altLang="en-US"/>
              <a:t>The first step in maintaining a quality lawn is to determine the fertility level of the soil you're working with. A soil test is the best way to do this. The results of a soil test include recommendations for the fertilizer type, amount and application timing for your lawn. Generally, total nitrogen applied should not exceed 1 pound of nitrogen per 1000 square feet. Excessive nitrogen will increase mowing, water demand, thatch buildup and plant susceptibility to insects and diseases. The recommended method of application is to use a mechanical spreader and apply in 2 directions at right angles.</a:t>
            </a:r>
          </a:p>
        </p:txBody>
      </p:sp>
    </p:spTree>
    <p:extLst>
      <p:ext uri="{BB962C8B-B14F-4D97-AF65-F5344CB8AC3E}">
        <p14:creationId xmlns:p14="http://schemas.microsoft.com/office/powerpoint/2010/main" val="169506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42663-3276-524B-AA2C-A2A58D62E160}" type="slidenum">
              <a:rPr lang="en-US" altLang="en-US"/>
              <a:pPr/>
              <a:t>10</a:t>
            </a:fld>
            <a:endParaRPr lang="en-US" altLang="en-US"/>
          </a:p>
        </p:txBody>
      </p:sp>
      <p:sp>
        <p:nvSpPr>
          <p:cNvPr id="452610" name="Rectangle 2"/>
          <p:cNvSpPr>
            <a:spLocks noRot="1" noChangeArrowheads="1" noTextEdit="1"/>
          </p:cNvSpPr>
          <p:nvPr>
            <p:ph type="sldImg"/>
          </p:nvPr>
        </p:nvSpPr>
        <p:spPr>
          <a:ln/>
        </p:spPr>
      </p:sp>
      <p:sp>
        <p:nvSpPr>
          <p:cNvPr id="452611" name="Rectangle 3"/>
          <p:cNvSpPr>
            <a:spLocks noGrp="1" noChangeArrowheads="1"/>
          </p:cNvSpPr>
          <p:nvPr>
            <p:ph type="body" idx="1"/>
          </p:nvPr>
        </p:nvSpPr>
        <p:spPr/>
        <p:txBody>
          <a:bodyPr/>
          <a:lstStyle/>
          <a:p>
            <a:r>
              <a:rPr lang="en-US" altLang="en-US"/>
              <a:t>Adaptation is an important consideration in choosing a turfgrass. Warm season grasses grow best during the warm months when temperatures reach 80 – 95 ̊ F in the spring, summer, and early fall. They grow vigorously during this time and become brown and dormant in winter. Cool season grasses grow well during the cool months of spring and fall when temperatures average 60 – 75 ̊ F. They may undergo stress, become dormant, or be injured during the hot months of summer and may require significantly more water than the warm season grasses. </a:t>
            </a:r>
          </a:p>
        </p:txBody>
      </p:sp>
    </p:spTree>
    <p:extLst>
      <p:ext uri="{BB962C8B-B14F-4D97-AF65-F5344CB8AC3E}">
        <p14:creationId xmlns:p14="http://schemas.microsoft.com/office/powerpoint/2010/main" val="21160123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DD6AB-CD60-FD4C-A2B2-68B515CEAFC6}" type="slidenum">
              <a:rPr lang="en-US" altLang="en-US"/>
              <a:pPr/>
              <a:t>84</a:t>
            </a:fld>
            <a:endParaRPr lang="en-US" altLang="en-US"/>
          </a:p>
        </p:txBody>
      </p:sp>
      <p:sp>
        <p:nvSpPr>
          <p:cNvPr id="603138" name="Rectangle 2"/>
          <p:cNvSpPr>
            <a:spLocks noRot="1" noChangeArrowheads="1" noTextEdit="1"/>
          </p:cNvSpPr>
          <p:nvPr>
            <p:ph type="sldImg"/>
          </p:nvPr>
        </p:nvSpPr>
        <p:spPr>
          <a:ln/>
        </p:spPr>
      </p:sp>
      <p:sp>
        <p:nvSpPr>
          <p:cNvPr id="603139" name="Rectangle 3"/>
          <p:cNvSpPr>
            <a:spLocks noGrp="1" noChangeArrowheads="1"/>
          </p:cNvSpPr>
          <p:nvPr>
            <p:ph type="body" idx="1"/>
          </p:nvPr>
        </p:nvSpPr>
        <p:spPr/>
        <p:txBody>
          <a:bodyPr/>
          <a:lstStyle/>
          <a:p>
            <a:r>
              <a:rPr lang="en-US" altLang="en-US"/>
              <a:t>Few soils have enough natural nitrogen (N) to maintain desired turfgrass quality and recuperative ability throughout the growing season. Shortages can cause slow growth, yellowing of the plants, thinning out of the turf, and increased incidence of some diseases. However, an overabundance of N can lead to excessive shoot and leaf growth, reduced root growth, low plant carbohydrate (food) reserves, increased susceptibility to environmental stresses, and some diseases. A primary consideration in using N fertilizers responsibility is to match the site conditions and the desired maintenance program with the proper N fertilizer sources. </a:t>
            </a:r>
          </a:p>
        </p:txBody>
      </p:sp>
    </p:spTree>
    <p:extLst>
      <p:ext uri="{BB962C8B-B14F-4D97-AF65-F5344CB8AC3E}">
        <p14:creationId xmlns:p14="http://schemas.microsoft.com/office/powerpoint/2010/main" val="4923527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D6D22-B189-E240-B939-D9888AAB3FDB}" type="slidenum">
              <a:rPr lang="en-US" altLang="en-US"/>
              <a:pPr/>
              <a:t>85</a:t>
            </a:fld>
            <a:endParaRPr lang="en-US" altLang="en-US"/>
          </a:p>
        </p:txBody>
      </p:sp>
      <p:sp>
        <p:nvSpPr>
          <p:cNvPr id="585730" name="Rectangle 2"/>
          <p:cNvSpPr>
            <a:spLocks noRo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n-US" altLang="en-US"/>
              <a:t>Inorganic fertilizers are sometimes referred to as </a:t>
            </a:r>
            <a:r>
              <a:rPr lang="en-US" altLang="en-US" i="1"/>
              <a:t>chemical fertilizers.</a:t>
            </a:r>
            <a:r>
              <a:rPr lang="en-US" altLang="en-US"/>
              <a:t> They are derived primarily from chemical compounds such as ammonium nitrate, ammonium phosphates and potassium chloride. It should be understood that whether nutrients come from organic or inorganic sources, the nutrients are chemicals. There are advantages and disadvantages to both organic and inorganic fertilizers. Plants -- including turfgrasses -- absorb fertilizer elements such as nitrogen primarily in the inorganic form. Elements in organic fertilizers must therefore be converted to the inorganic form before being absorbed. For nutrients to be taken up by the grass they must be present in a form that the plant can use. Nitrogen is taken into the plant as nitrate (NO3-) or ammonium (NH4+) from the soil. </a:t>
            </a:r>
          </a:p>
          <a:p>
            <a:endParaRPr lang="en-US" altLang="en-US"/>
          </a:p>
        </p:txBody>
      </p:sp>
    </p:spTree>
    <p:extLst>
      <p:ext uri="{BB962C8B-B14F-4D97-AF65-F5344CB8AC3E}">
        <p14:creationId xmlns:p14="http://schemas.microsoft.com/office/powerpoint/2010/main" val="7182613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8C164-FA78-424C-8042-58F7DB59F983}" type="slidenum">
              <a:rPr lang="en-US" altLang="en-US"/>
              <a:pPr/>
              <a:t>86</a:t>
            </a:fld>
            <a:endParaRPr lang="en-US" altLang="en-US"/>
          </a:p>
        </p:txBody>
      </p:sp>
      <p:sp>
        <p:nvSpPr>
          <p:cNvPr id="586754" name="Rectangle 2"/>
          <p:cNvSpPr>
            <a:spLocks noRot="1" noChangeArrowheads="1" noTextEdit="1"/>
          </p:cNvSpPr>
          <p:nvPr>
            <p:ph type="sldImg"/>
          </p:nvPr>
        </p:nvSpPr>
        <p:spPr>
          <a:ln/>
        </p:spPr>
      </p:sp>
      <p:sp>
        <p:nvSpPr>
          <p:cNvPr id="586755" name="Rectangle 3"/>
          <p:cNvSpPr>
            <a:spLocks noGrp="1" noChangeArrowheads="1"/>
          </p:cNvSpPr>
          <p:nvPr>
            <p:ph type="body" idx="1"/>
          </p:nvPr>
        </p:nvSpPr>
        <p:spPr/>
        <p:txBody>
          <a:bodyPr/>
          <a:lstStyle/>
          <a:p>
            <a:r>
              <a:rPr lang="en-US" altLang="en-US"/>
              <a:t>The oldest sources of nitrogen used for turfgrass fertilization are the natural organic materials-manure, composted crop residues, animal by-products, sludges and humus.</a:t>
            </a:r>
            <a:br>
              <a:rPr lang="en-US" altLang="en-US"/>
            </a:br>
            <a:endParaRPr lang="en-US" altLang="en-US"/>
          </a:p>
        </p:txBody>
      </p:sp>
    </p:spTree>
    <p:extLst>
      <p:ext uri="{BB962C8B-B14F-4D97-AF65-F5344CB8AC3E}">
        <p14:creationId xmlns:p14="http://schemas.microsoft.com/office/powerpoint/2010/main" val="8136691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FDECD-F24B-704C-9987-5F5BE8FF89AF}" type="slidenum">
              <a:rPr lang="en-US" altLang="en-US"/>
              <a:pPr/>
              <a:t>87</a:t>
            </a:fld>
            <a:endParaRPr lang="en-US" altLang="en-US"/>
          </a:p>
        </p:txBody>
      </p:sp>
      <p:sp>
        <p:nvSpPr>
          <p:cNvPr id="587778" name="Rectangle 2"/>
          <p:cNvSpPr>
            <a:spLocks noRot="1" noChangeArrowheads="1" noTextEdit="1"/>
          </p:cNvSpPr>
          <p:nvPr>
            <p:ph type="sldImg"/>
          </p:nvPr>
        </p:nvSpPr>
        <p:spPr>
          <a:ln/>
        </p:spPr>
      </p:sp>
      <p:sp>
        <p:nvSpPr>
          <p:cNvPr id="587779" name="Rectangle 3"/>
          <p:cNvSpPr>
            <a:spLocks noGrp="1" noChangeArrowheads="1"/>
          </p:cNvSpPr>
          <p:nvPr>
            <p:ph type="body" idx="1"/>
          </p:nvPr>
        </p:nvSpPr>
        <p:spPr/>
        <p:txBody>
          <a:bodyPr/>
          <a:lstStyle/>
          <a:p>
            <a:r>
              <a:rPr lang="en-US" altLang="en-US"/>
              <a:t>Organic nitrogen sources can be effectively used in many turf maintenance programs. Nitrogen release from organic sources is dependent on microorganisms; thus, factors that favor microbial activity increase the rate of nitrogen release from these materials. Organic sources have the advantage that they will not "burn" the grass, and have little effect on pH.  Organically derived plant nutrients are slow to leach from the soil making them less likely to contribute to water pollution than synthetic fertilizers. </a:t>
            </a:r>
          </a:p>
        </p:txBody>
      </p:sp>
    </p:spTree>
    <p:extLst>
      <p:ext uri="{BB962C8B-B14F-4D97-AF65-F5344CB8AC3E}">
        <p14:creationId xmlns:p14="http://schemas.microsoft.com/office/powerpoint/2010/main" val="1618929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A45CD-5941-F541-ABF6-C82CEFBF6884}" type="slidenum">
              <a:rPr lang="en-US" altLang="en-US"/>
              <a:pPr/>
              <a:t>88</a:t>
            </a:fld>
            <a:endParaRPr lang="en-US" altLang="en-US"/>
          </a:p>
        </p:txBody>
      </p:sp>
      <p:sp>
        <p:nvSpPr>
          <p:cNvPr id="588802" name="Rectangle 2"/>
          <p:cNvSpPr>
            <a:spLocks noRot="1" noChangeArrowheads="1" noTextEdit="1"/>
          </p:cNvSpPr>
          <p:nvPr>
            <p:ph type="sldImg"/>
          </p:nvPr>
        </p:nvSpPr>
        <p:spPr>
          <a:ln/>
        </p:spPr>
      </p:sp>
      <p:sp>
        <p:nvSpPr>
          <p:cNvPr id="588803" name="Rectangle 3"/>
          <p:cNvSpPr>
            <a:spLocks noGrp="1" noChangeArrowheads="1"/>
          </p:cNvSpPr>
          <p:nvPr>
            <p:ph type="body" idx="1"/>
          </p:nvPr>
        </p:nvSpPr>
        <p:spPr/>
        <p:txBody>
          <a:bodyPr/>
          <a:lstStyle/>
          <a:p>
            <a:r>
              <a:rPr lang="en-US" altLang="en-US"/>
              <a:t>Organic sources of nitrogen may have benefits for turf in that they contain "nutrients" other than nitrogen and may raise soil temperatures during cool periods. Also, some of these materials such as manures, sludges and composts may improve the physical condition of soils. </a:t>
            </a:r>
          </a:p>
          <a:p>
            <a:endParaRPr lang="en-US" altLang="en-US"/>
          </a:p>
        </p:txBody>
      </p:sp>
    </p:spTree>
    <p:extLst>
      <p:ext uri="{BB962C8B-B14F-4D97-AF65-F5344CB8AC3E}">
        <p14:creationId xmlns:p14="http://schemas.microsoft.com/office/powerpoint/2010/main" val="722063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0D7BC-AAF4-494B-B432-BED7E0F0231F}" type="slidenum">
              <a:rPr lang="en-US" altLang="en-US"/>
              <a:pPr/>
              <a:t>89</a:t>
            </a:fld>
            <a:endParaRPr lang="en-US" altLang="en-US"/>
          </a:p>
        </p:txBody>
      </p:sp>
      <p:sp>
        <p:nvSpPr>
          <p:cNvPr id="589826" name="Rectangle 2"/>
          <p:cNvSpPr>
            <a:spLocks noRot="1"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altLang="en-US"/>
              <a:t>The disadvantages of organic sources of nitrogen are that per pound the percent of nitrogen is low, about 1 to 8%. Generally organic N is more expensive on a per-pound of nutrient basis.  Organic materials are not considered good nitrogen sources for winter months because of the low activity of microbes but during other seasons organic sources are very effective.</a:t>
            </a:r>
          </a:p>
        </p:txBody>
      </p:sp>
    </p:spTree>
    <p:extLst>
      <p:ext uri="{BB962C8B-B14F-4D97-AF65-F5344CB8AC3E}">
        <p14:creationId xmlns:p14="http://schemas.microsoft.com/office/powerpoint/2010/main" val="2439983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D8C05-571D-DB4E-BBE9-D1E9D98DAD5E}" type="slidenum">
              <a:rPr lang="en-US" altLang="en-US"/>
              <a:pPr/>
              <a:t>90</a:t>
            </a:fld>
            <a:endParaRPr lang="en-US" altLang="en-US"/>
          </a:p>
        </p:txBody>
      </p:sp>
      <p:sp>
        <p:nvSpPr>
          <p:cNvPr id="590850" name="Rectangle 2"/>
          <p:cNvSpPr>
            <a:spLocks noRot="1" noChangeArrowheads="1" noTextEdit="1"/>
          </p:cNvSpPr>
          <p:nvPr>
            <p:ph type="sldImg"/>
          </p:nvPr>
        </p:nvSpPr>
        <p:spPr>
          <a:ln/>
        </p:spPr>
      </p:sp>
      <p:sp>
        <p:nvSpPr>
          <p:cNvPr id="590851" name="Rectangle 3"/>
          <p:cNvSpPr>
            <a:spLocks noGrp="1" noChangeArrowheads="1"/>
          </p:cNvSpPr>
          <p:nvPr>
            <p:ph type="body" idx="1"/>
          </p:nvPr>
        </p:nvSpPr>
        <p:spPr/>
        <p:txBody>
          <a:bodyPr/>
          <a:lstStyle/>
          <a:p>
            <a:r>
              <a:rPr lang="en-US" altLang="en-US"/>
              <a:t>Sources of organic nitrogen can be difficult to store and apply. In some cases, manure and sludge products may contain undesirable substances such as salts, heavy metals and weed seeds. They often have an objectionable odor and may support increased pest populations such as the </a:t>
            </a:r>
            <a:r>
              <a:rPr lang="en-US" altLang="en-US" sz="1800"/>
              <a:t>black turfgrass ataenius. </a:t>
            </a:r>
          </a:p>
        </p:txBody>
      </p:sp>
    </p:spTree>
    <p:extLst>
      <p:ext uri="{BB962C8B-B14F-4D97-AF65-F5344CB8AC3E}">
        <p14:creationId xmlns:p14="http://schemas.microsoft.com/office/powerpoint/2010/main" val="13340031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B9E4F-C068-8B42-9FA9-74D9DF7E4C13}" type="slidenum">
              <a:rPr lang="en-US" altLang="en-US"/>
              <a:pPr/>
              <a:t>91</a:t>
            </a:fld>
            <a:endParaRPr lang="en-US" altLang="en-US"/>
          </a:p>
        </p:txBody>
      </p:sp>
      <p:sp>
        <p:nvSpPr>
          <p:cNvPr id="591874" name="Rectangle 2"/>
          <p:cNvSpPr>
            <a:spLocks noRot="1"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altLang="en-US"/>
              <a:t>Synthetic organics are organic compounds which are chemically synthesized such as Urea Nitrogen. Synthetic organic nitrogen is identified in the guaranteed analysis as “Water Soluble organic nitrogen” and/or “Urea Nitrogen.” Several kinds of fertilizers are produced by combining urea, a common form of nitrogen, with formaldehyde. These are called urea formaldehyde or methylene urea fertilizers. One example is light blue nitroform, a 38-0-0 nitrogen fertilizer that is 70 percent "water insoluble nitrogen" (abbreviated WIN on product labels). The release rate is determined largely by bacterial activity rather than by temperature and water. Depending upon the manufacturer, nutrients may last weeks or months. A similar product is isobutylidene-diurea (IBDU), a 32-0-0 fertilizer, which is 90 percent WIN. Nutrient release is controlled by moisture, pH, and fertilizer particle size (smaller ones release nutrients more quickly). </a:t>
            </a:r>
          </a:p>
        </p:txBody>
      </p:sp>
    </p:spTree>
    <p:extLst>
      <p:ext uri="{BB962C8B-B14F-4D97-AF65-F5344CB8AC3E}">
        <p14:creationId xmlns:p14="http://schemas.microsoft.com/office/powerpoint/2010/main" val="8613984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915BF-2D92-A04C-A840-E2A62D090118}" type="slidenum">
              <a:rPr lang="en-US" altLang="en-US"/>
              <a:pPr/>
              <a:t>92</a:t>
            </a:fld>
            <a:endParaRPr lang="en-US" altLang="en-US"/>
          </a:p>
        </p:txBody>
      </p:sp>
      <p:sp>
        <p:nvSpPr>
          <p:cNvPr id="592898" name="Rectangle 2"/>
          <p:cNvSpPr>
            <a:spLocks noRo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altLang="en-US"/>
              <a:t>Synthetic inorganic nitrogen is developed by the combination of N2 found in the atmosphere with other substances, primarily H2, through forced chemical reactions.  The primary synthetic inorganic nitrogen carriers used for turfgrass fertilization are ammonium sulfate (NH4)2SO4, ammonium nitrate NH4NO3, calcium nitrate Ca(NO3) 2, and potassium nitrate (KNO3).   These all produce a relatively short-lived flush of growth (often four weeks or shorter) and can burn grass leaves when applied incorrectly. Nitrate is readily absorbed and used by the turfgrass plant.</a:t>
            </a:r>
          </a:p>
        </p:txBody>
      </p:sp>
    </p:spTree>
    <p:extLst>
      <p:ext uri="{BB962C8B-B14F-4D97-AF65-F5344CB8AC3E}">
        <p14:creationId xmlns:p14="http://schemas.microsoft.com/office/powerpoint/2010/main" val="13366191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3CFBC-6FA9-2944-963E-0F684B24CBED}" type="slidenum">
              <a:rPr lang="en-US" altLang="en-US"/>
              <a:pPr/>
              <a:t>93</a:t>
            </a:fld>
            <a:endParaRPr lang="en-US" altLang="en-US"/>
          </a:p>
        </p:txBody>
      </p:sp>
      <p:sp>
        <p:nvSpPr>
          <p:cNvPr id="607234" name="Rectangle 2"/>
          <p:cNvSpPr>
            <a:spLocks noRot="1" noChangeArrowheads="1" noTextEdit="1"/>
          </p:cNvSpPr>
          <p:nvPr>
            <p:ph type="sldImg"/>
          </p:nvPr>
        </p:nvSpPr>
        <p:spPr>
          <a:ln/>
        </p:spPr>
      </p:sp>
      <p:sp>
        <p:nvSpPr>
          <p:cNvPr id="607235" name="Rectangle 3"/>
          <p:cNvSpPr>
            <a:spLocks noGrp="1" noChangeArrowheads="1"/>
          </p:cNvSpPr>
          <p:nvPr>
            <p:ph type="body" idx="1"/>
          </p:nvPr>
        </p:nvSpPr>
        <p:spPr/>
        <p:txBody>
          <a:bodyPr/>
          <a:lstStyle/>
          <a:p>
            <a:r>
              <a:rPr lang="en-US" altLang="en-US"/>
              <a:t>A 100-pound bag of 12-4-8 fertilizer contains 12 pounds of actual nitrogen (100 lb x 12 percent nitrogen = 12 lb), four pounds of actual phosphorus (100 lb x 4 percent phosphorus = 4 lb), and eight pounds of actual potassium (100 lb x 8 percent potassium = 8 lb). The amount of nutrients in any other fertilizer can be determined in the same way. The amount of fertilizer product to apply is based on the percentage of nitrogen, the first number in the analysis.</a:t>
            </a:r>
          </a:p>
        </p:txBody>
      </p:sp>
    </p:spTree>
    <p:extLst>
      <p:ext uri="{BB962C8B-B14F-4D97-AF65-F5344CB8AC3E}">
        <p14:creationId xmlns:p14="http://schemas.microsoft.com/office/powerpoint/2010/main" val="187959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F756B-C0A6-ED4C-948F-43AE0E5FDD4B}" type="slidenum">
              <a:rPr lang="en-US" altLang="en-US"/>
              <a:pPr/>
              <a:t>11</a:t>
            </a:fld>
            <a:endParaRPr lang="en-US" alt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ltLang="en-US"/>
              <a:t> Most of coastal and South Georgia is located in the Warm Humid Zone:</a:t>
            </a:r>
          </a:p>
          <a:p>
            <a:r>
              <a:rPr lang="en-US" altLang="en-US"/>
              <a:t>	- Average July temp for entire zone is 80</a:t>
            </a:r>
            <a:r>
              <a:rPr lang="en-US" altLang="en-US" sz="1800" b="1">
                <a:solidFill>
                  <a:schemeClr val="bg1"/>
                </a:solidFill>
                <a:sym typeface="Symbol" charset="2"/>
              </a:rPr>
              <a:t></a:t>
            </a:r>
            <a:r>
              <a:rPr lang="en-US" altLang="en-US"/>
              <a:t> F</a:t>
            </a:r>
          </a:p>
          <a:p>
            <a:r>
              <a:rPr lang="en-US" altLang="en-US"/>
              <a:t>	- High humidity and adequate rainfall (30”)</a:t>
            </a:r>
          </a:p>
          <a:p>
            <a:r>
              <a:rPr lang="en-US" altLang="en-US"/>
              <a:t>	- Bermuda, Zoysia, Bahia, St. Augustine, Centipedegrass, Carpetgrass, &amp; Seashore Paspalum</a:t>
            </a:r>
          </a:p>
          <a:p>
            <a:r>
              <a:rPr lang="en-US" altLang="en-US"/>
              <a:t>The Northern two thirds of Georgia is located in the Transition Zone:</a:t>
            </a:r>
          </a:p>
          <a:p>
            <a:r>
              <a:rPr lang="en-US" altLang="en-US"/>
              <a:t>	- Too hot for cool-seasons &amp; too cold for warm-seasons, therefore both are prevalent</a:t>
            </a:r>
          </a:p>
          <a:p>
            <a:r>
              <a:rPr lang="en-US" altLang="en-US"/>
              <a:t>	- Bermuda, Zoysia, Tall Fescue, bentgrass, &amp; Kentucky Blue</a:t>
            </a:r>
          </a:p>
        </p:txBody>
      </p:sp>
    </p:spTree>
    <p:extLst>
      <p:ext uri="{BB962C8B-B14F-4D97-AF65-F5344CB8AC3E}">
        <p14:creationId xmlns:p14="http://schemas.microsoft.com/office/powerpoint/2010/main" val="14898847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12F4E-90DC-424E-80E0-FE2EA95AC17F}" type="slidenum">
              <a:rPr lang="en-US" altLang="en-US"/>
              <a:pPr/>
              <a:t>94</a:t>
            </a:fld>
            <a:endParaRPr lang="en-US" altLang="en-US"/>
          </a:p>
        </p:txBody>
      </p:sp>
      <p:sp>
        <p:nvSpPr>
          <p:cNvPr id="600066" name="Rectangle 2"/>
          <p:cNvSpPr>
            <a:spLocks noRot="1" noChangeArrowheads="1" noTextEdit="1"/>
          </p:cNvSpPr>
          <p:nvPr>
            <p:ph type="sldImg"/>
          </p:nvPr>
        </p:nvSpPr>
        <p:spPr>
          <a:ln/>
        </p:spPr>
      </p:sp>
      <p:sp>
        <p:nvSpPr>
          <p:cNvPr id="600067" name="Rectangle 3"/>
          <p:cNvSpPr>
            <a:spLocks noGrp="1" noChangeArrowheads="1"/>
          </p:cNvSpPr>
          <p:nvPr>
            <p:ph type="body" idx="1"/>
          </p:nvPr>
        </p:nvSpPr>
        <p:spPr/>
        <p:txBody>
          <a:bodyPr/>
          <a:lstStyle/>
          <a:p>
            <a:r>
              <a:rPr lang="en-US" altLang="en-US" sz="1600"/>
              <a:t>Let’s say you want to apply 1.0 lb of nitrogen per 1000 square feet. Your lawn is about 5000 square feet in area.</a:t>
            </a:r>
          </a:p>
          <a:p>
            <a:r>
              <a:rPr lang="en-US" altLang="en-US" sz="1600"/>
              <a:t>How much 16 - 4 - 8 fertilizer would you need to buy?</a:t>
            </a:r>
          </a:p>
          <a:p>
            <a:endParaRPr lang="en-US" altLang="en-US"/>
          </a:p>
        </p:txBody>
      </p:sp>
    </p:spTree>
    <p:extLst>
      <p:ext uri="{BB962C8B-B14F-4D97-AF65-F5344CB8AC3E}">
        <p14:creationId xmlns:p14="http://schemas.microsoft.com/office/powerpoint/2010/main" val="8491038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A6067-E75C-5542-BCBD-9E154B3534C2}" type="slidenum">
              <a:rPr lang="en-US" altLang="en-US"/>
              <a:pPr/>
              <a:t>95</a:t>
            </a:fld>
            <a:endParaRPr lang="en-US" altLang="en-US"/>
          </a:p>
        </p:txBody>
      </p:sp>
      <p:sp>
        <p:nvSpPr>
          <p:cNvPr id="605186" name="Rectangle 2"/>
          <p:cNvSpPr>
            <a:spLocks noRot="1" noChangeArrowheads="1" noTextEdit="1"/>
          </p:cNvSpPr>
          <p:nvPr>
            <p:ph type="sldImg"/>
          </p:nvPr>
        </p:nvSpPr>
        <p:spPr>
          <a:ln/>
        </p:spPr>
      </p:sp>
      <p:sp>
        <p:nvSpPr>
          <p:cNvPr id="605187" name="Rectangle 3"/>
          <p:cNvSpPr>
            <a:spLocks noGrp="1" noChangeArrowheads="1"/>
          </p:cNvSpPr>
          <p:nvPr>
            <p:ph type="body" idx="1"/>
          </p:nvPr>
        </p:nvSpPr>
        <p:spPr/>
        <p:txBody>
          <a:bodyPr/>
          <a:lstStyle/>
          <a:p>
            <a:r>
              <a:rPr lang="en-US" altLang="en-US"/>
              <a:t>To calculate </a:t>
            </a:r>
            <a:r>
              <a:rPr lang="en-US" altLang="en-US">
                <a:effectLst>
                  <a:outerShdw blurRad="38100" dist="38100" dir="2700000" algn="tl">
                    <a:srgbClr val="C0C0C0"/>
                  </a:outerShdw>
                </a:effectLst>
              </a:rPr>
              <a:t>pounds of fertilizer needed to apply the desired N RATE, </a:t>
            </a:r>
            <a:r>
              <a:rPr lang="en-US" altLang="en-US"/>
              <a:t> divide the nitrogen rate (1 lb in this case) by the NITROGEN ANALYSIS (16% in this case) </a:t>
            </a:r>
            <a:r>
              <a:rPr lang="en-US" altLang="en-US">
                <a:effectLst>
                  <a:outerShdw blurRad="38100" dist="38100" dir="2700000" algn="tl">
                    <a:srgbClr val="C0C0C0"/>
                  </a:outerShdw>
                </a:effectLst>
              </a:rPr>
              <a:t>the correct amount would be 6.25 lbs of </a:t>
            </a:r>
            <a:r>
              <a:rPr lang="en-US" altLang="en-US" sz="1600"/>
              <a:t>16 - 4 – 8 per</a:t>
            </a:r>
            <a:r>
              <a:rPr lang="en-US" altLang="en-US">
                <a:effectLst>
                  <a:outerShdw blurRad="38100" dist="38100" dir="2700000" algn="tl">
                    <a:srgbClr val="C0C0C0"/>
                  </a:outerShdw>
                </a:effectLst>
              </a:rPr>
              <a:t> 1,000 square feet. Multiply 6.25 by 5 to get 31.25 lbs total.</a:t>
            </a:r>
          </a:p>
        </p:txBody>
      </p:sp>
    </p:spTree>
    <p:extLst>
      <p:ext uri="{BB962C8B-B14F-4D97-AF65-F5344CB8AC3E}">
        <p14:creationId xmlns:p14="http://schemas.microsoft.com/office/powerpoint/2010/main" val="8597575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020C5-C6F5-F747-946E-76529D0A3CA7}" type="slidenum">
              <a:rPr lang="en-US" altLang="en-US"/>
              <a:pPr/>
              <a:t>96</a:t>
            </a:fld>
            <a:endParaRPr lang="en-US" alt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p:txBody>
          <a:bodyPr/>
          <a:lstStyle/>
          <a:p>
            <a:r>
              <a:rPr lang="en-US" altLang="en-US"/>
              <a:t>Although lime is usually incorporated pre-plant, Georgia’s abundant rainfall and the use of fertilizers changes soil acidity.  Most turfgrasses, including centipedegrass, grow best at a pH 6.0 to 6.5. A pH either too low to too high will reduce the availability of plant nutrients. Therefore, it is very important to maintain the proper pH using a good agricultural grade of limestone. In most cases a dolomitic source of limestone should be used because it supplies magnesium as well as calcium. Base lime applications on soil test results.</a:t>
            </a:r>
          </a:p>
        </p:txBody>
      </p:sp>
    </p:spTree>
    <p:extLst>
      <p:ext uri="{BB962C8B-B14F-4D97-AF65-F5344CB8AC3E}">
        <p14:creationId xmlns:p14="http://schemas.microsoft.com/office/powerpoint/2010/main" val="16745271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610CE-75DD-DC41-B159-325E8A221F19}" type="slidenum">
              <a:rPr lang="en-US" altLang="en-US"/>
              <a:pPr/>
              <a:t>97</a:t>
            </a:fld>
            <a:endParaRPr lang="en-US" altLang="en-US"/>
          </a:p>
        </p:txBody>
      </p:sp>
      <p:sp>
        <p:nvSpPr>
          <p:cNvPr id="584706" name="Rectangle 2"/>
          <p:cNvSpPr>
            <a:spLocks noRot="1"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altLang="en-US"/>
              <a:t>A Tall fescue fertilization program should be based on soil tests and desired appearance. Tall fescue will tolerate low fertility levels, but 2 to 4 pounds of nitrogen per 1,000 square feet per year is generally recommended in Georgia. A complete fertilizer is normally applied at the rate of 1 pound of nitrogen per 1,000 square feet two or three times in the fall and winter (September to February) at four- to six-week intervals. Additional nitrogen can be applied at a similar, monthly interval if you want more color and growth, but take care not to over-fertilize. If you use a slow-release nitrogen fertilizer, follow label recommendations or use this rule of thumb: If 50 percent or more of the nitrogen is in a slow-release form, apply twice the recommended amount of fertilizer half as frequently. A summer application of 1/2 pound of nitrogen per 1,000 square feet may improve color, but avoid over-fertilization during summer months because this only adds to heat and drought stress. </a:t>
            </a:r>
          </a:p>
        </p:txBody>
      </p:sp>
    </p:spTree>
    <p:extLst>
      <p:ext uri="{BB962C8B-B14F-4D97-AF65-F5344CB8AC3E}">
        <p14:creationId xmlns:p14="http://schemas.microsoft.com/office/powerpoint/2010/main" val="10049186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3EF2D-B615-8445-A4DB-3376C4162F77}" type="slidenum">
              <a:rPr lang="en-US" altLang="en-US"/>
              <a:pPr/>
              <a:t>98</a:t>
            </a:fld>
            <a:endParaRPr lang="en-US" altLang="en-US"/>
          </a:p>
        </p:txBody>
      </p:sp>
      <p:sp>
        <p:nvSpPr>
          <p:cNvPr id="617474" name="Rectangle 2"/>
          <p:cNvSpPr>
            <a:spLocks noRot="1" noChangeArrowheads="1" noTextEdit="1"/>
          </p:cNvSpPr>
          <p:nvPr>
            <p:ph type="sldImg"/>
          </p:nvPr>
        </p:nvSpPr>
        <p:spPr>
          <a:ln/>
        </p:spPr>
      </p:sp>
      <p:sp>
        <p:nvSpPr>
          <p:cNvPr id="617475" name="Rectangle 3"/>
          <p:cNvSpPr>
            <a:spLocks noGrp="1" noChangeArrowheads="1"/>
          </p:cNvSpPr>
          <p:nvPr>
            <p:ph type="body" idx="1"/>
          </p:nvPr>
        </p:nvSpPr>
        <p:spPr/>
        <p:txBody>
          <a:bodyPr/>
          <a:lstStyle/>
          <a:p>
            <a:r>
              <a:rPr lang="en-US" altLang="en-US"/>
              <a:t>Bermudagrass requires ample nitrogen to grow and maintain a healthy appearance. Apply a complete fertilizer containing about 1/2 pound of nitrogen in April or May (around green up) and September and then ½ to 1 pound of a water soluble nitrogen once a month in June, July and August.</a:t>
            </a:r>
          </a:p>
        </p:txBody>
      </p:sp>
    </p:spTree>
    <p:extLst>
      <p:ext uri="{BB962C8B-B14F-4D97-AF65-F5344CB8AC3E}">
        <p14:creationId xmlns:p14="http://schemas.microsoft.com/office/powerpoint/2010/main" val="18561992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4D6C8-3B74-A548-A89A-07DA8C0C702F}" type="slidenum">
              <a:rPr lang="en-US" altLang="en-US"/>
              <a:pPr/>
              <a:t>99</a:t>
            </a:fld>
            <a:endParaRPr lang="en-US" altLang="en-US"/>
          </a:p>
        </p:txBody>
      </p:sp>
      <p:sp>
        <p:nvSpPr>
          <p:cNvPr id="531458" name="Rectangle 2"/>
          <p:cNvSpPr>
            <a:spLocks noRo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a:t>	St. Augustine grass is responsive to nitrogen fertilizer in terms of color and growth rate. St. Augustine grass requires about 1 pound of nitrogen per 1,000 square feet per month during the growing season to maintain satisfactory color and density. At rates above 1 pound per 1,000 square feet, St. Augustine grass produces lush growth that is highly susceptible to insects and diseases. Thatch accumulation is also a problem when nitrogen fertilization exceeds the required rate. Potassium requirements for St. Augustine grass are about the same as for other grasses. About half as much potassium as nitrogen is required to maintain growth. Potassium has been shown to increase root growth, cold tolerance and drought tolerance in St. Augustine grass.</a:t>
            </a:r>
          </a:p>
          <a:p>
            <a:r>
              <a:rPr lang="en-US" altLang="en-US"/>
              <a:t>Phosphorous requirements for established St. Augustine grass are very low and generally met from the soil. Occasional applications of a phosphorous fertilizer material may be required. Newly planted St. Augustine grass will respond to phosphorous fertilizers in terms of an increased rate of spread.</a:t>
            </a:r>
          </a:p>
          <a:p>
            <a:endParaRPr lang="en-US" altLang="en-US"/>
          </a:p>
        </p:txBody>
      </p:sp>
    </p:spTree>
    <p:extLst>
      <p:ext uri="{BB962C8B-B14F-4D97-AF65-F5344CB8AC3E}">
        <p14:creationId xmlns:p14="http://schemas.microsoft.com/office/powerpoint/2010/main" val="6463421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D0A20-0ECE-6549-A12D-7385FF4F9ED3}" type="slidenum">
              <a:rPr lang="en-US" altLang="en-US"/>
              <a:pPr/>
              <a:t>100</a:t>
            </a:fld>
            <a:endParaRPr lang="en-US" altLang="en-US"/>
          </a:p>
        </p:txBody>
      </p:sp>
      <p:sp>
        <p:nvSpPr>
          <p:cNvPr id="645122" name="Rectangle 2"/>
          <p:cNvSpPr>
            <a:spLocks noRot="1" noChangeArrowheads="1" noTextEdit="1"/>
          </p:cNvSpPr>
          <p:nvPr>
            <p:ph type="sldImg"/>
          </p:nvPr>
        </p:nvSpPr>
        <p:spPr>
          <a:ln/>
        </p:spPr>
      </p:sp>
      <p:sp>
        <p:nvSpPr>
          <p:cNvPr id="645123" name="Rectangle 3"/>
          <p:cNvSpPr>
            <a:spLocks noGrp="1" noChangeArrowheads="1"/>
          </p:cNvSpPr>
          <p:nvPr>
            <p:ph type="body" idx="1"/>
          </p:nvPr>
        </p:nvSpPr>
        <p:spPr/>
        <p:txBody>
          <a:bodyPr/>
          <a:lstStyle/>
          <a:p>
            <a:r>
              <a:rPr lang="en-US" altLang="en-US"/>
              <a:t>A fertilization program should be based on soil test analyses. Centipede has a natural light green color and is suited to acid soils (pH 5.0 to 6.0) but grows best at a higher pH. High rates of fertilizer, especially nitrogen, will produce a dark green color but will also lead to growth problems. One to two pounds of nitrogen per 1000 square feet per year is generally good for centipede, although it will grow well without any fertilizer. The 2-pound rate may be preferable on sandy soils. Apply nitrogen in split applications. Apply the first two to three weeks after spring green-up and the second in midsummer (July - August). Determine phosphorus and potassium needs by soil testing. If soil testing is not used, a general purpose fertilizer with a 3-1-2 nitrogen-phosphorus-potassium (N-P2-O5-K2O) ratio such as 12-4-8 is good. Avoid excessive fertilization and avoid early spring and fall applications of Nitrogen.</a:t>
            </a:r>
          </a:p>
        </p:txBody>
      </p:sp>
    </p:spTree>
    <p:extLst>
      <p:ext uri="{BB962C8B-B14F-4D97-AF65-F5344CB8AC3E}">
        <p14:creationId xmlns:p14="http://schemas.microsoft.com/office/powerpoint/2010/main" val="11007999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B5A2A-0806-814D-B8E8-C87ED8DA5D94}" type="slidenum">
              <a:rPr lang="en-US" altLang="en-US"/>
              <a:pPr/>
              <a:t>101</a:t>
            </a:fld>
            <a:endParaRPr lang="en-US" altLang="en-US"/>
          </a:p>
        </p:txBody>
      </p:sp>
      <p:sp>
        <p:nvSpPr>
          <p:cNvPr id="648194" name="Rectangle 2"/>
          <p:cNvSpPr>
            <a:spLocks noRot="1" noChangeArrowheads="1" noTextEdit="1"/>
          </p:cNvSpPr>
          <p:nvPr>
            <p:ph type="sldImg"/>
          </p:nvPr>
        </p:nvSpPr>
        <p:spPr>
          <a:ln/>
        </p:spPr>
      </p:sp>
      <p:sp>
        <p:nvSpPr>
          <p:cNvPr id="648195" name="Rectangle 3"/>
          <p:cNvSpPr>
            <a:spLocks noGrp="1" noChangeArrowheads="1"/>
          </p:cNvSpPr>
          <p:nvPr>
            <p:ph type="body" idx="1"/>
          </p:nvPr>
        </p:nvSpPr>
        <p:spPr/>
        <p:txBody>
          <a:bodyPr/>
          <a:lstStyle/>
          <a:p>
            <a:pPr marL="228600" indent="-228600"/>
            <a:r>
              <a:rPr lang="en-US" altLang="en-US"/>
              <a:t>Centipede is susceptible to yellowing or iron chlorosis. The chlorosis may be caused by one or more of the following factors: </a:t>
            </a:r>
          </a:p>
          <a:p>
            <a:pPr marL="228600" indent="-228600"/>
            <a:r>
              <a:rPr lang="en-US" altLang="en-US"/>
              <a:t>Excessive nitrogen or nitrogen applied </a:t>
            </a:r>
            <a:r>
              <a:rPr lang="en-US" altLang="en-US" b="1"/>
              <a:t>during</a:t>
            </a:r>
            <a:r>
              <a:rPr lang="en-US" altLang="en-US"/>
              <a:t> spring green-up. </a:t>
            </a:r>
          </a:p>
          <a:p>
            <a:pPr marL="228600" indent="-228600"/>
            <a:r>
              <a:rPr lang="en-US" altLang="en-US"/>
              <a:t>High soil pH, phosphorus or potassium levels. </a:t>
            </a:r>
          </a:p>
          <a:p>
            <a:pPr marL="228600" indent="-228600"/>
            <a:r>
              <a:rPr lang="en-US" altLang="en-US"/>
              <a:t>An excessive thatch caused by over-fertilization, irrigation or pesticide use, or by poor mowing. </a:t>
            </a:r>
          </a:p>
          <a:p>
            <a:pPr marL="228600" indent="-228600"/>
            <a:r>
              <a:rPr lang="en-US" altLang="en-US"/>
              <a:t>Iron chlorosis can be temporarily overcome by spraying 2 ounces of ferrous sulfate per 1000 square feet or a chelated iron material according to label rates. An excessive application of iron will appear within a few hours as blackening of the leaves. The grass may take a few weeks to fully recover from such high rates of iron. However, the real solution is to determine and correct the cause of chlorosis. </a:t>
            </a:r>
          </a:p>
        </p:txBody>
      </p:sp>
    </p:spTree>
    <p:extLst>
      <p:ext uri="{BB962C8B-B14F-4D97-AF65-F5344CB8AC3E}">
        <p14:creationId xmlns:p14="http://schemas.microsoft.com/office/powerpoint/2010/main" val="5733424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1379F-8547-5C4E-AA1A-9C6111531428}" type="slidenum">
              <a:rPr lang="en-US" altLang="en-US"/>
              <a:pPr/>
              <a:t>102</a:t>
            </a:fld>
            <a:endParaRPr lang="en-US" altLang="en-US"/>
          </a:p>
        </p:txBody>
      </p:sp>
      <p:sp>
        <p:nvSpPr>
          <p:cNvPr id="651266" name="Rectangle 2"/>
          <p:cNvSpPr>
            <a:spLocks noRot="1" noChangeArrowheads="1" noTextEdit="1"/>
          </p:cNvSpPr>
          <p:nvPr>
            <p:ph type="sldImg"/>
          </p:nvPr>
        </p:nvSpPr>
        <p:spPr>
          <a:ln/>
        </p:spPr>
      </p:sp>
      <p:sp>
        <p:nvSpPr>
          <p:cNvPr id="651267" name="Rectangle 3"/>
          <p:cNvSpPr>
            <a:spLocks noGrp="1" noChangeArrowheads="1"/>
          </p:cNvSpPr>
          <p:nvPr>
            <p:ph type="body" idx="1"/>
          </p:nvPr>
        </p:nvSpPr>
        <p:spPr/>
        <p:txBody>
          <a:bodyPr/>
          <a:lstStyle/>
          <a:p>
            <a:r>
              <a:rPr lang="en-US" altLang="en-US"/>
              <a:t>Specialty fertilizers are produced for particular situations. These products are usually good if used according to directions on their labels. Generally, they cost more than ordinary commercial fertilizers of the same grade.</a:t>
            </a:r>
          </a:p>
          <a:p>
            <a:r>
              <a:rPr lang="en-US" altLang="en-US"/>
              <a:t>Many fertilizer-pesticide combinations, especially those containing herbicides, are available to homeowners. Some problems associated with fertilizer-herbicide materials include:</a:t>
            </a:r>
          </a:p>
          <a:p>
            <a:r>
              <a:rPr lang="en-US" altLang="en-US"/>
              <a:t>Chemicals are often applied that would normally be used less frequently or not at all. One example is applying a material with spring weed killer in the fall. </a:t>
            </a:r>
          </a:p>
          <a:p>
            <a:r>
              <a:rPr lang="en-US" altLang="en-US"/>
              <a:t>Often application is made based on pesticide needs and not nutrient needs. </a:t>
            </a:r>
          </a:p>
          <a:p>
            <a:r>
              <a:rPr lang="en-US" altLang="en-US"/>
              <a:t>The material is limited to a specific use. </a:t>
            </a:r>
          </a:p>
          <a:p>
            <a:r>
              <a:rPr lang="en-US" altLang="en-US"/>
              <a:t>There are potential problems when applying these materials. They are convenient and may be effective, but proper handling is very important.</a:t>
            </a:r>
          </a:p>
        </p:txBody>
      </p:sp>
    </p:spTree>
    <p:extLst>
      <p:ext uri="{BB962C8B-B14F-4D97-AF65-F5344CB8AC3E}">
        <p14:creationId xmlns:p14="http://schemas.microsoft.com/office/powerpoint/2010/main" val="4070801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B60CC-5FCF-7C41-8D58-8B482375A3B9}" type="slidenum">
              <a:rPr lang="en-US" altLang="en-US"/>
              <a:pPr/>
              <a:t>103</a:t>
            </a:fld>
            <a:endParaRPr lang="en-US" altLang="en-US"/>
          </a:p>
        </p:txBody>
      </p:sp>
      <p:sp>
        <p:nvSpPr>
          <p:cNvPr id="649218" name="Rectangle 2"/>
          <p:cNvSpPr>
            <a:spLocks noRot="1" noChangeArrowheads="1" noTextEdit="1"/>
          </p:cNvSpPr>
          <p:nvPr>
            <p:ph type="sldImg"/>
          </p:nvPr>
        </p:nvSpPr>
        <p:spPr>
          <a:ln/>
        </p:spPr>
      </p:sp>
      <p:sp>
        <p:nvSpPr>
          <p:cNvPr id="649219" name="Rectangle 3"/>
          <p:cNvSpPr>
            <a:spLocks noGrp="1" noChangeArrowheads="1"/>
          </p:cNvSpPr>
          <p:nvPr>
            <p:ph type="body" idx="1"/>
          </p:nvPr>
        </p:nvSpPr>
        <p:spPr/>
        <p:txBody>
          <a:bodyPr/>
          <a:lstStyle/>
          <a:p>
            <a:r>
              <a:rPr lang="en-US" altLang="en-US"/>
              <a:t>Apply the fertilizer evenly over the area when the grass leaves are dry. Use a mechanical spreader and use the two-direction application procedures as described for seeding. Use instructions that come with the spreader to set the rate of application.  Always sweep fertilizer granules that land on driveways or sidewalks back onto the lawn. Avoid applying fertilizer right before heavy rains are expected. </a:t>
            </a:r>
          </a:p>
        </p:txBody>
      </p:sp>
    </p:spTree>
    <p:extLst>
      <p:ext uri="{BB962C8B-B14F-4D97-AF65-F5344CB8AC3E}">
        <p14:creationId xmlns:p14="http://schemas.microsoft.com/office/powerpoint/2010/main" val="206006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1122363"/>
            <a:ext cx="771525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0306A0-FDE1-ED44-891D-AF739D7FE7BF}" type="slidenum">
              <a:rPr lang="en-US" altLang="en-US"/>
              <a:pPr/>
              <a:t>‹#›</a:t>
            </a:fld>
            <a:endParaRPr lang="en-US" altLang="en-US"/>
          </a:p>
        </p:txBody>
      </p:sp>
    </p:spTree>
    <p:extLst>
      <p:ext uri="{BB962C8B-B14F-4D97-AF65-F5344CB8AC3E}">
        <p14:creationId xmlns:p14="http://schemas.microsoft.com/office/powerpoint/2010/main" val="124651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E92F3E-0368-394D-8B95-756B8DC917DE}" type="slidenum">
              <a:rPr lang="en-US" altLang="en-US"/>
              <a:pPr/>
              <a:t>‹#›</a:t>
            </a:fld>
            <a:endParaRPr lang="en-US" altLang="en-US"/>
          </a:p>
        </p:txBody>
      </p:sp>
    </p:spTree>
    <p:extLst>
      <p:ext uri="{BB962C8B-B14F-4D97-AF65-F5344CB8AC3E}">
        <p14:creationId xmlns:p14="http://schemas.microsoft.com/office/powerpoint/2010/main" val="112265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81FC2F-079E-3E40-A366-EB25CD25397B}" type="slidenum">
              <a:rPr lang="en-US" altLang="en-US"/>
              <a:pPr/>
              <a:t>‹#›</a:t>
            </a:fld>
            <a:endParaRPr lang="en-US" altLang="en-US"/>
          </a:p>
        </p:txBody>
      </p:sp>
    </p:spTree>
    <p:extLst>
      <p:ext uri="{BB962C8B-B14F-4D97-AF65-F5344CB8AC3E}">
        <p14:creationId xmlns:p14="http://schemas.microsoft.com/office/powerpoint/2010/main" val="71082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E1A85FC1-47B9-AA45-9094-6DD64D04959B}" type="slidenum">
              <a:rPr lang="en-US" altLang="en-US"/>
              <a:pPr/>
              <a:t>‹#›</a:t>
            </a:fld>
            <a:endParaRPr lang="en-US" altLang="en-US"/>
          </a:p>
        </p:txBody>
      </p:sp>
    </p:spTree>
    <p:extLst>
      <p:ext uri="{BB962C8B-B14F-4D97-AF65-F5344CB8AC3E}">
        <p14:creationId xmlns:p14="http://schemas.microsoft.com/office/powerpoint/2010/main" val="191145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5219700" y="1981200"/>
            <a:ext cx="4295775" cy="4114800"/>
          </a:xfrm>
        </p:spPr>
        <p:txBody>
          <a:bodyPr/>
          <a:lstStyle/>
          <a:p>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EBAD5592-BC28-9C4A-95F9-831EB8A9EC1E}" type="slidenum">
              <a:rPr lang="en-US" altLang="en-US"/>
              <a:pPr/>
              <a:t>‹#›</a:t>
            </a:fld>
            <a:endParaRPr lang="en-US" altLang="en-US"/>
          </a:p>
        </p:txBody>
      </p:sp>
    </p:spTree>
    <p:extLst>
      <p:ext uri="{BB962C8B-B14F-4D97-AF65-F5344CB8AC3E}">
        <p14:creationId xmlns:p14="http://schemas.microsoft.com/office/powerpoint/2010/main" val="1572392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71525" y="6248400"/>
            <a:ext cx="2143125"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514725" y="6248400"/>
            <a:ext cx="325755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372350" y="6248400"/>
            <a:ext cx="2143125" cy="457200"/>
          </a:xfrm>
        </p:spPr>
        <p:txBody>
          <a:bodyPr/>
          <a:lstStyle>
            <a:lvl1pPr>
              <a:defRPr/>
            </a:lvl1pPr>
          </a:lstStyle>
          <a:p>
            <a:fld id="{2067DC81-D8EA-3B47-8664-5BA739F207F9}" type="slidenum">
              <a:rPr lang="en-US" altLang="en-US"/>
              <a:pPr/>
              <a:t>‹#›</a:t>
            </a:fld>
            <a:endParaRPr lang="en-US" altLang="en-US"/>
          </a:p>
        </p:txBody>
      </p:sp>
    </p:spTree>
    <p:extLst>
      <p:ext uri="{BB962C8B-B14F-4D97-AF65-F5344CB8AC3E}">
        <p14:creationId xmlns:p14="http://schemas.microsoft.com/office/powerpoint/2010/main" val="27263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3874" name="Rectangle 2"/>
          <p:cNvSpPr>
            <a:spLocks noGrp="1" noChangeArrowheads="1"/>
          </p:cNvSpPr>
          <p:nvPr>
            <p:ph type="ctrTitle"/>
          </p:nvPr>
        </p:nvSpPr>
        <p:spPr>
          <a:xfrm>
            <a:off x="771525" y="2130425"/>
            <a:ext cx="8743950" cy="1470025"/>
          </a:xfrm>
          <a:solidFill>
            <a:srgbClr val="CBEFB9">
              <a:alpha val="41000"/>
            </a:srgbClr>
          </a:solidFill>
        </p:spPr>
        <p:txBody>
          <a:bodyPr/>
          <a:lstStyle>
            <a:lvl1pPr>
              <a:defRPr sz="5400">
                <a:effectLst>
                  <a:outerShdw blurRad="38100" dist="38100" dir="2700000" algn="tl">
                    <a:srgbClr val="000000"/>
                  </a:outerShdw>
                </a:effectLst>
              </a:defRPr>
            </a:lvl1pPr>
          </a:lstStyle>
          <a:p>
            <a:pPr lvl="0"/>
            <a:r>
              <a:rPr lang="en-US" altLang="en-US" noProof="0" smtClean="0"/>
              <a:t>Click to edit Master title style</a:t>
            </a:r>
          </a:p>
        </p:txBody>
      </p:sp>
      <p:sp>
        <p:nvSpPr>
          <p:cNvPr id="463875" name="Rectangle 3"/>
          <p:cNvSpPr>
            <a:spLocks noGrp="1" noChangeArrowheads="1"/>
          </p:cNvSpPr>
          <p:nvPr>
            <p:ph type="subTitle" idx="1"/>
          </p:nvPr>
        </p:nvSpPr>
        <p:spPr>
          <a:xfrm>
            <a:off x="1543050" y="3886200"/>
            <a:ext cx="7200900" cy="1752600"/>
          </a:xfrm>
        </p:spPr>
        <p:txBody>
          <a:bodyPr/>
          <a:lstStyle>
            <a:lvl1pPr marL="0" indent="0" algn="ctr">
              <a:buFontTx/>
              <a:buNone/>
              <a:defRPr sz="4000">
                <a:effectLst>
                  <a:outerShdw blurRad="38100" dist="38100" dir="2700000" algn="tl">
                    <a:srgbClr val="C0C0C0"/>
                  </a:outerShdw>
                </a:effectLst>
              </a:defRPr>
            </a:lvl1pPr>
          </a:lstStyle>
          <a:p>
            <a:pPr lvl="0"/>
            <a:r>
              <a:rPr lang="en-US" altLang="en-US" noProof="0" smtClean="0"/>
              <a:t>Click to edit Master subtitle style</a:t>
            </a:r>
          </a:p>
        </p:txBody>
      </p:sp>
      <p:sp>
        <p:nvSpPr>
          <p:cNvPr id="463876" name="Rectangle 4"/>
          <p:cNvSpPr>
            <a:spLocks noGrp="1" noChangeArrowheads="1"/>
          </p:cNvSpPr>
          <p:nvPr>
            <p:ph type="dt" sz="half" idx="2"/>
          </p:nvPr>
        </p:nvSpPr>
        <p:spPr>
          <a:xfrm>
            <a:off x="514350" y="6245225"/>
            <a:ext cx="2400300" cy="476250"/>
          </a:xfrm>
        </p:spPr>
        <p:txBody>
          <a:bodyPr/>
          <a:lstStyle>
            <a:lvl1pPr>
              <a:defRPr/>
            </a:lvl1pPr>
          </a:lstStyle>
          <a:p>
            <a:endParaRPr lang="en-US" altLang="en-US"/>
          </a:p>
        </p:txBody>
      </p:sp>
      <p:sp>
        <p:nvSpPr>
          <p:cNvPr id="463877" name="Rectangle 5"/>
          <p:cNvSpPr>
            <a:spLocks noGrp="1" noChangeArrowheads="1"/>
          </p:cNvSpPr>
          <p:nvPr>
            <p:ph type="ftr" sz="quarter" idx="3"/>
          </p:nvPr>
        </p:nvSpPr>
        <p:spPr>
          <a:xfrm>
            <a:off x="3514725" y="6245225"/>
            <a:ext cx="3257550" cy="476250"/>
          </a:xfrm>
        </p:spPr>
        <p:txBody>
          <a:bodyPr/>
          <a:lstStyle>
            <a:lvl1pPr>
              <a:defRPr/>
            </a:lvl1pPr>
          </a:lstStyle>
          <a:p>
            <a:endParaRPr lang="en-US" altLang="en-US"/>
          </a:p>
        </p:txBody>
      </p:sp>
      <p:sp>
        <p:nvSpPr>
          <p:cNvPr id="463878" name="Rectangle 6"/>
          <p:cNvSpPr>
            <a:spLocks noGrp="1" noChangeArrowheads="1"/>
          </p:cNvSpPr>
          <p:nvPr>
            <p:ph type="sldNum" sz="quarter" idx="4"/>
          </p:nvPr>
        </p:nvSpPr>
        <p:spPr>
          <a:xfrm>
            <a:off x="7372350" y="6245225"/>
            <a:ext cx="2400300" cy="476250"/>
          </a:xfrm>
        </p:spPr>
        <p:txBody>
          <a:bodyPr/>
          <a:lstStyle>
            <a:lvl1pPr>
              <a:defRPr/>
            </a:lvl1pPr>
          </a:lstStyle>
          <a:p>
            <a:fld id="{55919F4E-5D6D-2D4B-B1D6-D933AB7C02E3}"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36C7D7-2D1C-AA4F-A54D-AD724C65922B}" type="slidenum">
              <a:rPr lang="en-US" altLang="en-US"/>
              <a:pPr/>
              <a:t>‹#›</a:t>
            </a:fld>
            <a:endParaRPr lang="en-US" altLang="en-US"/>
          </a:p>
        </p:txBody>
      </p:sp>
    </p:spTree>
    <p:extLst>
      <p:ext uri="{BB962C8B-B14F-4D97-AF65-F5344CB8AC3E}">
        <p14:creationId xmlns:p14="http://schemas.microsoft.com/office/powerpoint/2010/main" val="403339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675" y="1709738"/>
            <a:ext cx="8872538"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701675" y="4589463"/>
            <a:ext cx="887253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FDB66D-DF22-514B-9FDD-87C8A8DD77CD}" type="slidenum">
              <a:rPr lang="en-US" altLang="en-US"/>
              <a:pPr/>
              <a:t>‹#›</a:t>
            </a:fld>
            <a:endParaRPr lang="en-US" altLang="en-US"/>
          </a:p>
        </p:txBody>
      </p:sp>
    </p:spTree>
    <p:extLst>
      <p:ext uri="{BB962C8B-B14F-4D97-AF65-F5344CB8AC3E}">
        <p14:creationId xmlns:p14="http://schemas.microsoft.com/office/powerpoint/2010/main" val="1468435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34C16F-B41E-B143-87E8-466378537997}" type="slidenum">
              <a:rPr lang="en-US" altLang="en-US"/>
              <a:pPr/>
              <a:t>‹#›</a:t>
            </a:fld>
            <a:endParaRPr lang="en-US" altLang="en-US"/>
          </a:p>
        </p:txBody>
      </p:sp>
    </p:spTree>
    <p:extLst>
      <p:ext uri="{BB962C8B-B14F-4D97-AF65-F5344CB8AC3E}">
        <p14:creationId xmlns:p14="http://schemas.microsoft.com/office/powerpoint/2010/main" val="111009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025" y="365125"/>
            <a:ext cx="887253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8025" y="1681163"/>
            <a:ext cx="43529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08025" y="2505075"/>
            <a:ext cx="435292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08588" y="1681163"/>
            <a:ext cx="4371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08588" y="2505075"/>
            <a:ext cx="437197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B17AC42-E439-BF46-A882-CAB737259EB2}" type="slidenum">
              <a:rPr lang="en-US" altLang="en-US"/>
              <a:pPr/>
              <a:t>‹#›</a:t>
            </a:fld>
            <a:endParaRPr lang="en-US" altLang="en-US"/>
          </a:p>
        </p:txBody>
      </p:sp>
    </p:spTree>
    <p:extLst>
      <p:ext uri="{BB962C8B-B14F-4D97-AF65-F5344CB8AC3E}">
        <p14:creationId xmlns:p14="http://schemas.microsoft.com/office/powerpoint/2010/main" val="10959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C6A69C-39F1-C14B-9151-97AE5B447EB8}" type="slidenum">
              <a:rPr lang="en-US" altLang="en-US"/>
              <a:pPr/>
              <a:t>‹#›</a:t>
            </a:fld>
            <a:endParaRPr lang="en-US" altLang="en-US"/>
          </a:p>
        </p:txBody>
      </p:sp>
    </p:spTree>
    <p:extLst>
      <p:ext uri="{BB962C8B-B14F-4D97-AF65-F5344CB8AC3E}">
        <p14:creationId xmlns:p14="http://schemas.microsoft.com/office/powerpoint/2010/main" val="1398156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449E1B3-2991-FB43-B0A7-5C9E5522EF2A}" type="slidenum">
              <a:rPr lang="en-US" altLang="en-US"/>
              <a:pPr/>
              <a:t>‹#›</a:t>
            </a:fld>
            <a:endParaRPr lang="en-US" altLang="en-US"/>
          </a:p>
        </p:txBody>
      </p:sp>
    </p:spTree>
    <p:extLst>
      <p:ext uri="{BB962C8B-B14F-4D97-AF65-F5344CB8AC3E}">
        <p14:creationId xmlns:p14="http://schemas.microsoft.com/office/powerpoint/2010/main" val="1625831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0750BA7-4F8D-224D-94D1-EF321BBE3BA1}" type="slidenum">
              <a:rPr lang="en-US" altLang="en-US"/>
              <a:pPr/>
              <a:t>‹#›</a:t>
            </a:fld>
            <a:endParaRPr lang="en-US" altLang="en-US"/>
          </a:p>
        </p:txBody>
      </p:sp>
    </p:spTree>
    <p:extLst>
      <p:ext uri="{BB962C8B-B14F-4D97-AF65-F5344CB8AC3E}">
        <p14:creationId xmlns:p14="http://schemas.microsoft.com/office/powerpoint/2010/main" val="77159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025" y="457200"/>
            <a:ext cx="33178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73563" y="987425"/>
            <a:ext cx="5207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8025" y="2057400"/>
            <a:ext cx="3317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78CE88D-57B1-704F-A6E1-6872128BA891}" type="slidenum">
              <a:rPr lang="en-US" altLang="en-US"/>
              <a:pPr/>
              <a:t>‹#›</a:t>
            </a:fld>
            <a:endParaRPr lang="en-US" altLang="en-US"/>
          </a:p>
        </p:txBody>
      </p:sp>
    </p:spTree>
    <p:extLst>
      <p:ext uri="{BB962C8B-B14F-4D97-AF65-F5344CB8AC3E}">
        <p14:creationId xmlns:p14="http://schemas.microsoft.com/office/powerpoint/2010/main" val="1639273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025" y="457200"/>
            <a:ext cx="33178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73563" y="987425"/>
            <a:ext cx="5207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8025" y="2057400"/>
            <a:ext cx="3317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7F3222B-8944-4E45-9EA9-2C7BED8373B4}" type="slidenum">
              <a:rPr lang="en-US" altLang="en-US"/>
              <a:pPr/>
              <a:t>‹#›</a:t>
            </a:fld>
            <a:endParaRPr lang="en-US" altLang="en-US"/>
          </a:p>
        </p:txBody>
      </p:sp>
    </p:spTree>
    <p:extLst>
      <p:ext uri="{BB962C8B-B14F-4D97-AF65-F5344CB8AC3E}">
        <p14:creationId xmlns:p14="http://schemas.microsoft.com/office/powerpoint/2010/main" val="1198813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88C670-3242-5849-9CA3-47BC10F82EF3}" type="slidenum">
              <a:rPr lang="en-US" altLang="en-US"/>
              <a:pPr/>
              <a:t>‹#›</a:t>
            </a:fld>
            <a:endParaRPr lang="en-US" altLang="en-US"/>
          </a:p>
        </p:txBody>
      </p:sp>
    </p:spTree>
    <p:extLst>
      <p:ext uri="{BB962C8B-B14F-4D97-AF65-F5344CB8AC3E}">
        <p14:creationId xmlns:p14="http://schemas.microsoft.com/office/powerpoint/2010/main" val="772078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378DFB-1C85-094D-822E-57F38F1EC155}" type="slidenum">
              <a:rPr lang="en-US" altLang="en-US"/>
              <a:pPr/>
              <a:t>‹#›</a:t>
            </a:fld>
            <a:endParaRPr lang="en-US" altLang="en-US"/>
          </a:p>
        </p:txBody>
      </p:sp>
    </p:spTree>
    <p:extLst>
      <p:ext uri="{BB962C8B-B14F-4D97-AF65-F5344CB8AC3E}">
        <p14:creationId xmlns:p14="http://schemas.microsoft.com/office/powerpoint/2010/main" val="1220347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F23CFC6E-E74E-9244-9D7C-48B2228E5896}" type="slidenum">
              <a:rPr lang="en-US" altLang="en-US"/>
              <a:pPr/>
              <a:t>‹#›</a:t>
            </a:fld>
            <a:endParaRPr lang="en-US" altLang="en-US"/>
          </a:p>
        </p:txBody>
      </p:sp>
    </p:spTree>
    <p:extLst>
      <p:ext uri="{BB962C8B-B14F-4D97-AF65-F5344CB8AC3E}">
        <p14:creationId xmlns:p14="http://schemas.microsoft.com/office/powerpoint/2010/main" val="1588279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5219700" y="1981200"/>
            <a:ext cx="4295775" cy="4114800"/>
          </a:xfrm>
        </p:spPr>
        <p:txBody>
          <a:bodyPr/>
          <a:lstStyle/>
          <a:p>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9ABECCD3-6D52-3C4F-80DD-A49E093DD552}" type="slidenum">
              <a:rPr lang="en-US" altLang="en-US"/>
              <a:pPr/>
              <a:t>‹#›</a:t>
            </a:fld>
            <a:endParaRPr lang="en-US" altLang="en-US"/>
          </a:p>
        </p:txBody>
      </p:sp>
    </p:spTree>
    <p:extLst>
      <p:ext uri="{BB962C8B-B14F-4D97-AF65-F5344CB8AC3E}">
        <p14:creationId xmlns:p14="http://schemas.microsoft.com/office/powerpoint/2010/main" val="99416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675" y="1709738"/>
            <a:ext cx="8872538"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701675" y="4589463"/>
            <a:ext cx="887253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7AA255-E9D3-7541-A00D-BAC6E2197F73}" type="slidenum">
              <a:rPr lang="en-US" altLang="en-US"/>
              <a:pPr/>
              <a:t>‹#›</a:t>
            </a:fld>
            <a:endParaRPr lang="en-US" altLang="en-US"/>
          </a:p>
        </p:txBody>
      </p:sp>
    </p:spTree>
    <p:extLst>
      <p:ext uri="{BB962C8B-B14F-4D97-AF65-F5344CB8AC3E}">
        <p14:creationId xmlns:p14="http://schemas.microsoft.com/office/powerpoint/2010/main" val="105300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BF1375-7DA6-6D45-AC49-9F2CCB35F624}" type="slidenum">
              <a:rPr lang="en-US" altLang="en-US"/>
              <a:pPr/>
              <a:t>‹#›</a:t>
            </a:fld>
            <a:endParaRPr lang="en-US" altLang="en-US"/>
          </a:p>
        </p:txBody>
      </p:sp>
    </p:spTree>
    <p:extLst>
      <p:ext uri="{BB962C8B-B14F-4D97-AF65-F5344CB8AC3E}">
        <p14:creationId xmlns:p14="http://schemas.microsoft.com/office/powerpoint/2010/main" val="41172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025" y="365125"/>
            <a:ext cx="887253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08025" y="1681163"/>
            <a:ext cx="43529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08025" y="2505075"/>
            <a:ext cx="435292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08588" y="1681163"/>
            <a:ext cx="4371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08588" y="2505075"/>
            <a:ext cx="437197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0BBD46D-14E9-0945-B778-1D2E281B76A1}" type="slidenum">
              <a:rPr lang="en-US" altLang="en-US"/>
              <a:pPr/>
              <a:t>‹#›</a:t>
            </a:fld>
            <a:endParaRPr lang="en-US" altLang="en-US"/>
          </a:p>
        </p:txBody>
      </p:sp>
    </p:spTree>
    <p:extLst>
      <p:ext uri="{BB962C8B-B14F-4D97-AF65-F5344CB8AC3E}">
        <p14:creationId xmlns:p14="http://schemas.microsoft.com/office/powerpoint/2010/main" val="72253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2600F34-B061-004C-8569-8E9473277640}" type="slidenum">
              <a:rPr lang="en-US" altLang="en-US"/>
              <a:pPr/>
              <a:t>‹#›</a:t>
            </a:fld>
            <a:endParaRPr lang="en-US" altLang="en-US"/>
          </a:p>
        </p:txBody>
      </p:sp>
    </p:spTree>
    <p:extLst>
      <p:ext uri="{BB962C8B-B14F-4D97-AF65-F5344CB8AC3E}">
        <p14:creationId xmlns:p14="http://schemas.microsoft.com/office/powerpoint/2010/main" val="182944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570D121-BB1C-024D-8D70-0C676047D6B2}" type="slidenum">
              <a:rPr lang="en-US" altLang="en-US"/>
              <a:pPr/>
              <a:t>‹#›</a:t>
            </a:fld>
            <a:endParaRPr lang="en-US" altLang="en-US"/>
          </a:p>
        </p:txBody>
      </p:sp>
    </p:spTree>
    <p:extLst>
      <p:ext uri="{BB962C8B-B14F-4D97-AF65-F5344CB8AC3E}">
        <p14:creationId xmlns:p14="http://schemas.microsoft.com/office/powerpoint/2010/main" val="189292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025" y="457200"/>
            <a:ext cx="33178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373563" y="987425"/>
            <a:ext cx="5207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08025" y="2057400"/>
            <a:ext cx="3317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4852E9-8EC0-BC4F-9C72-752656004BE5}" type="slidenum">
              <a:rPr lang="en-US" altLang="en-US"/>
              <a:pPr/>
              <a:t>‹#›</a:t>
            </a:fld>
            <a:endParaRPr lang="en-US" altLang="en-US"/>
          </a:p>
        </p:txBody>
      </p:sp>
    </p:spTree>
    <p:extLst>
      <p:ext uri="{BB962C8B-B14F-4D97-AF65-F5344CB8AC3E}">
        <p14:creationId xmlns:p14="http://schemas.microsoft.com/office/powerpoint/2010/main" val="156250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025" y="457200"/>
            <a:ext cx="33178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373563" y="987425"/>
            <a:ext cx="5207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8025" y="2057400"/>
            <a:ext cx="3317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8044F0F-76DC-7149-A102-32A41D11EBE6}" type="slidenum">
              <a:rPr lang="en-US" altLang="en-US"/>
              <a:pPr/>
              <a:t>‹#›</a:t>
            </a:fld>
            <a:endParaRPr lang="en-US" altLang="en-US"/>
          </a:p>
        </p:txBody>
      </p:sp>
    </p:spTree>
    <p:extLst>
      <p:ext uri="{BB962C8B-B14F-4D97-AF65-F5344CB8AC3E}">
        <p14:creationId xmlns:p14="http://schemas.microsoft.com/office/powerpoint/2010/main" val="1530406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effectLst/>
              </a:defRPr>
            </a:lvl1pPr>
          </a:lstStyle>
          <a:p>
            <a:endParaRPr lang="en-US" alt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effectLst/>
              </a:defRPr>
            </a:lvl1pPr>
          </a:lstStyle>
          <a:p>
            <a:endParaRPr lang="en-US" alt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effectLst/>
              </a:defRPr>
            </a:lvl1pPr>
          </a:lstStyle>
          <a:p>
            <a:fld id="{9445597B-908C-AA44-8546-683A564465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400" kern="1200">
          <a:solidFill>
            <a:srgbClr val="FFFF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2pPr>
      <a:lvl3pPr algn="ctr" rtl="0"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3pPr>
      <a:lvl4pPr algn="ctr" rtl="0"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4pPr>
      <a:lvl5pPr algn="ctr" rtl="0"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5pPr>
      <a:lvl6pPr marL="457200" algn="ctr" rtl="0"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6pPr>
      <a:lvl7pPr marL="914400" algn="ctr" rtl="0"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7pPr>
      <a:lvl8pPr marL="1371600" algn="ctr" rtl="0"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8pPr>
      <a:lvl9pPr marL="1828800" algn="ctr" rtl="0"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9pPr>
    </p:titleStyle>
    <p:bodyStyle>
      <a:lvl1pPr marL="342900" indent="-342900" algn="l" rtl="0" eaLnBrk="0" fontAlgn="base" hangingPunct="0">
        <a:spcBef>
          <a:spcPct val="20000"/>
        </a:spcBef>
        <a:spcAft>
          <a:spcPct val="0"/>
        </a:spcAft>
        <a:buClr>
          <a:schemeClr val="tx1"/>
        </a:buClr>
        <a:buChar char="•"/>
        <a:defRPr sz="3200" kern="1200">
          <a:solidFill>
            <a:schemeClr val="bg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bg1"/>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6595" name="Rectangle 3"/>
          <p:cNvSpPr>
            <a:spLocks noGrp="1" noChangeArrowheads="1"/>
          </p:cNvSpPr>
          <p:nvPr>
            <p:ph type="body" idx="1"/>
          </p:nvPr>
        </p:nvSpPr>
        <p:spPr bwMode="auto">
          <a:xfrm>
            <a:off x="771525" y="19812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6596" name="Rectangle 4"/>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effectLst/>
              </a:defRPr>
            </a:lvl1pPr>
          </a:lstStyle>
          <a:p>
            <a:endParaRPr lang="en-US" altLang="en-US"/>
          </a:p>
        </p:txBody>
      </p:sp>
      <p:sp>
        <p:nvSpPr>
          <p:cNvPr id="366597" name="Rectangle 5"/>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effectLst/>
              </a:defRPr>
            </a:lvl1pPr>
          </a:lstStyle>
          <a:p>
            <a:endParaRPr lang="en-US" altLang="en-US"/>
          </a:p>
        </p:txBody>
      </p:sp>
      <p:sp>
        <p:nvSpPr>
          <p:cNvPr id="366598" name="Rectangle 6"/>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effectLst/>
              </a:defRPr>
            </a:lvl1pPr>
          </a:lstStyle>
          <a:p>
            <a:fld id="{C7A38869-4355-5A4A-8D76-166CDF7226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6" r:id="rId12"/>
    <p:sldLayoutId id="2147483677" r:id="rId13"/>
  </p:sldLayoutIdLst>
  <p:txStyles>
    <p:titleStyle>
      <a:lvl1pPr algn="ctr" rtl="0" fontAlgn="base">
        <a:spcBef>
          <a:spcPct val="0"/>
        </a:spcBef>
        <a:spcAft>
          <a:spcPct val="0"/>
        </a:spcAft>
        <a:defRPr sz="4400" kern="1200">
          <a:solidFill>
            <a:srgbClr val="FFFF99"/>
          </a:solidFill>
          <a:latin typeface="+mj-lt"/>
          <a:ea typeface="+mj-ea"/>
          <a:cs typeface="+mj-cs"/>
        </a:defRPr>
      </a:lvl1pPr>
      <a:lvl2pPr algn="ctr" rtl="0" fontAlgn="base">
        <a:spcBef>
          <a:spcPct val="0"/>
        </a:spcBef>
        <a:spcAft>
          <a:spcPct val="0"/>
        </a:spcAft>
        <a:defRPr sz="4400">
          <a:solidFill>
            <a:srgbClr val="FFFF99"/>
          </a:solidFill>
          <a:latin typeface="Times New Roman" charset="0"/>
        </a:defRPr>
      </a:lvl2pPr>
      <a:lvl3pPr algn="ctr" rtl="0" fontAlgn="base">
        <a:spcBef>
          <a:spcPct val="0"/>
        </a:spcBef>
        <a:spcAft>
          <a:spcPct val="0"/>
        </a:spcAft>
        <a:defRPr sz="4400">
          <a:solidFill>
            <a:srgbClr val="FFFF99"/>
          </a:solidFill>
          <a:latin typeface="Times New Roman" charset="0"/>
        </a:defRPr>
      </a:lvl3pPr>
      <a:lvl4pPr algn="ctr" rtl="0" fontAlgn="base">
        <a:spcBef>
          <a:spcPct val="0"/>
        </a:spcBef>
        <a:spcAft>
          <a:spcPct val="0"/>
        </a:spcAft>
        <a:defRPr sz="4400">
          <a:solidFill>
            <a:srgbClr val="FFFF99"/>
          </a:solidFill>
          <a:latin typeface="Times New Roman" charset="0"/>
        </a:defRPr>
      </a:lvl4pPr>
      <a:lvl5pPr algn="ctr" rtl="0" fontAlgn="base">
        <a:spcBef>
          <a:spcPct val="0"/>
        </a:spcBef>
        <a:spcAft>
          <a:spcPct val="0"/>
        </a:spcAft>
        <a:defRPr sz="4400">
          <a:solidFill>
            <a:srgbClr val="FFFF99"/>
          </a:solidFill>
          <a:latin typeface="Times New Roman" charset="0"/>
        </a:defRPr>
      </a:lvl5pPr>
      <a:lvl6pPr marL="457200" algn="ctr" rtl="0" fontAlgn="base">
        <a:spcBef>
          <a:spcPct val="0"/>
        </a:spcBef>
        <a:spcAft>
          <a:spcPct val="0"/>
        </a:spcAft>
        <a:defRPr sz="4400">
          <a:solidFill>
            <a:srgbClr val="FFFF99"/>
          </a:solidFill>
          <a:latin typeface="Times New Roman" charset="0"/>
        </a:defRPr>
      </a:lvl6pPr>
      <a:lvl7pPr marL="914400" algn="ctr" rtl="0" fontAlgn="base">
        <a:spcBef>
          <a:spcPct val="0"/>
        </a:spcBef>
        <a:spcAft>
          <a:spcPct val="0"/>
        </a:spcAft>
        <a:defRPr sz="4400">
          <a:solidFill>
            <a:srgbClr val="FFFF99"/>
          </a:solidFill>
          <a:latin typeface="Times New Roman" charset="0"/>
        </a:defRPr>
      </a:lvl7pPr>
      <a:lvl8pPr marL="1371600" algn="ctr" rtl="0" fontAlgn="base">
        <a:spcBef>
          <a:spcPct val="0"/>
        </a:spcBef>
        <a:spcAft>
          <a:spcPct val="0"/>
        </a:spcAft>
        <a:defRPr sz="4400">
          <a:solidFill>
            <a:srgbClr val="FFFF99"/>
          </a:solidFill>
          <a:latin typeface="Times New Roman" charset="0"/>
        </a:defRPr>
      </a:lvl8pPr>
      <a:lvl9pPr marL="1828800" algn="ctr" rtl="0" fontAlgn="base">
        <a:spcBef>
          <a:spcPct val="0"/>
        </a:spcBef>
        <a:spcAft>
          <a:spcPct val="0"/>
        </a:spcAft>
        <a:defRPr sz="4400">
          <a:solidFill>
            <a:srgbClr val="FFFF99"/>
          </a:solidFill>
          <a:latin typeface="Times New Roman" charset="0"/>
        </a:defRPr>
      </a:lvl9pPr>
    </p:titleStyle>
    <p:bodyStyle>
      <a:lvl1pPr marL="342900" indent="-342900" algn="l" rtl="0" fontAlgn="base">
        <a:spcBef>
          <a:spcPct val="20000"/>
        </a:spcBef>
        <a:spcAft>
          <a:spcPct val="0"/>
        </a:spcAft>
        <a:buClr>
          <a:schemeClr val="tx1"/>
        </a:buClr>
        <a:buChar char="•"/>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bg1"/>
          </a:solidFill>
          <a:latin typeface="+mn-lt"/>
          <a:ea typeface="+mn-ea"/>
          <a:cs typeface="+mn-cs"/>
        </a:defRPr>
      </a:lvl2pPr>
      <a:lvl3pPr marL="1143000" indent="-228600" algn="l" rtl="0" fontAlgn="base">
        <a:spcBef>
          <a:spcPct val="20000"/>
        </a:spcBef>
        <a:spcAft>
          <a:spcPct val="0"/>
        </a:spcAft>
        <a:buChar char="•"/>
        <a:defRPr sz="24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9.xml"/><Relationship Id="rId3" Type="http://schemas.openxmlformats.org/officeDocument/2006/relationships/image" Target="../media/image43.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 Id="rId3" Type="http://schemas.openxmlformats.org/officeDocument/2006/relationships/image" Target="../media/image44.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 Id="rId3" Type="http://schemas.openxmlformats.org/officeDocument/2006/relationships/image" Target="../media/image4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 Id="rId3" Type="http://schemas.openxmlformats.org/officeDocument/2006/relationships/image" Target="../media/image3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 Id="rId3" Type="http://schemas.openxmlformats.org/officeDocument/2006/relationships/image" Target="../media/image48.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 Id="rId3" Type="http://schemas.openxmlformats.org/officeDocument/2006/relationships/image" Target="../media/image49.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 Id="rId3" Type="http://schemas.openxmlformats.org/officeDocument/2006/relationships/image" Target="../media/image50.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 Id="rId3" Type="http://schemas.openxmlformats.org/officeDocument/2006/relationships/image" Target="../media/image51.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 Id="rId3" Type="http://schemas.openxmlformats.org/officeDocument/2006/relationships/image" Target="../media/image2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9.xml"/><Relationship Id="rId3" Type="http://schemas.openxmlformats.org/officeDocument/2006/relationships/image" Target="../media/image52.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3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7.xml"/><Relationship Id="rId3" Type="http://schemas.openxmlformats.org/officeDocument/2006/relationships/image" Target="../media/image3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7.xml"/><Relationship Id="rId3" Type="http://schemas.openxmlformats.org/officeDocument/2006/relationships/image" Target="../media/image3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0.xml"/><Relationship Id="rId3" Type="http://schemas.openxmlformats.org/officeDocument/2006/relationships/image" Target="../media/image3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2.xml"/><Relationship Id="rId3" Type="http://schemas.openxmlformats.org/officeDocument/2006/relationships/image" Target="../media/image37.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3.xml"/><Relationship Id="rId3" Type="http://schemas.openxmlformats.org/officeDocument/2006/relationships/image" Target="../media/image3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4.xml"/><Relationship Id="rId3" Type="http://schemas.openxmlformats.org/officeDocument/2006/relationships/image" Target="../media/image37.jpeg"/></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7.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image" Target="../media/image37.jpeg"/><Relationship Id="rId5" Type="http://schemas.openxmlformats.org/officeDocument/2006/relationships/oleObject" Target="../embeddings/oleObject1.bin"/><Relationship Id="rId6" Type="http://schemas.openxmlformats.org/officeDocument/2006/relationships/image" Target="../media/image39.emf"/><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7.xml"/><Relationship Id="rId3" Type="http://schemas.openxmlformats.org/officeDocument/2006/relationships/image" Target="../media/image3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image" Target="../media/image4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image" Target="../media/image2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41.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 Id="rId3" Type="http://schemas.openxmlformats.org/officeDocument/2006/relationships/image" Target="../media/image42.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4.xml"/><Relationship Id="rId3" Type="http://schemas.openxmlformats.org/officeDocument/2006/relationships/image" Target="../media/image10.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6FF33"/>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pic>
        <p:nvPicPr>
          <p:cNvPr id="439298"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828800"/>
            <a:ext cx="8867775"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a:xfrm>
            <a:off x="0" y="90488"/>
            <a:ext cx="9515475" cy="1143000"/>
          </a:xfrm>
          <a:noFill/>
          <a:ln/>
        </p:spPr>
        <p:txBody>
          <a:bodyPr/>
          <a:lstStyle/>
          <a:p>
            <a:pPr algn="l"/>
            <a:r>
              <a:rPr lang="en-US" altLang="en-US" sz="6000" b="1"/>
              <a:t>Considerations</a:t>
            </a:r>
          </a:p>
        </p:txBody>
      </p:sp>
      <p:sp>
        <p:nvSpPr>
          <p:cNvPr id="133126" name="Rectangle 6"/>
          <p:cNvSpPr>
            <a:spLocks noGrp="1" noChangeArrowheads="1"/>
          </p:cNvSpPr>
          <p:nvPr>
            <p:ph type="body" sz="half" idx="1"/>
          </p:nvPr>
        </p:nvSpPr>
        <p:spPr>
          <a:xfrm>
            <a:off x="190500" y="1295400"/>
            <a:ext cx="6743700" cy="5334000"/>
          </a:xfrm>
          <a:noFill/>
          <a:ln/>
        </p:spPr>
        <p:txBody>
          <a:bodyPr/>
          <a:lstStyle/>
          <a:p>
            <a:pPr marL="0" indent="0">
              <a:lnSpc>
                <a:spcPct val="90000"/>
              </a:lnSpc>
              <a:spcBef>
                <a:spcPct val="30000"/>
              </a:spcBef>
              <a:buClr>
                <a:srgbClr val="FF0000"/>
              </a:buClr>
              <a:buFontTx/>
              <a:buNone/>
            </a:pPr>
            <a:r>
              <a:rPr lang="en-US" altLang="en-US" sz="4400" b="1">
                <a:solidFill>
                  <a:srgbClr val="FFFF00"/>
                </a:solidFill>
              </a:rPr>
              <a:t>Adaptation:</a:t>
            </a:r>
            <a:r>
              <a:rPr lang="en-US" altLang="en-US" sz="3600" b="1">
                <a:solidFill>
                  <a:srgbClr val="FF0000"/>
                </a:solidFill>
              </a:rPr>
              <a:t> </a:t>
            </a:r>
          </a:p>
          <a:p>
            <a:pPr marL="0" indent="0">
              <a:lnSpc>
                <a:spcPct val="90000"/>
              </a:lnSpc>
              <a:spcBef>
                <a:spcPct val="30000"/>
              </a:spcBef>
              <a:buClr>
                <a:srgbClr val="FF0000"/>
              </a:buClr>
              <a:buFontTx/>
              <a:buNone/>
            </a:pPr>
            <a:r>
              <a:rPr lang="en-US" altLang="en-US" sz="3600" b="1">
                <a:solidFill>
                  <a:srgbClr val="FF0000"/>
                </a:solidFill>
              </a:rPr>
              <a:t>Warm Season</a:t>
            </a:r>
          </a:p>
          <a:p>
            <a:pPr marL="457200" lvl="1" indent="-228600">
              <a:lnSpc>
                <a:spcPct val="90000"/>
              </a:lnSpc>
              <a:spcBef>
                <a:spcPct val="30000"/>
              </a:spcBef>
              <a:buClr>
                <a:schemeClr val="tx1"/>
              </a:buClr>
              <a:buFontTx/>
              <a:buChar char="•"/>
            </a:pPr>
            <a:r>
              <a:rPr lang="en-US" altLang="en-US" sz="3200" b="1"/>
              <a:t> Active Growth – 80</a:t>
            </a:r>
            <a:r>
              <a:rPr lang="en-US" altLang="en-US" sz="3200" b="1">
                <a:sym typeface="Symbol" charset="2"/>
              </a:rPr>
              <a:t></a:t>
            </a:r>
            <a:r>
              <a:rPr lang="en-US" altLang="en-US" sz="3200" b="1"/>
              <a:t> to 95</a:t>
            </a:r>
            <a:r>
              <a:rPr lang="en-US" altLang="en-US" sz="3200" b="1">
                <a:sym typeface="Symbol" charset="2"/>
              </a:rPr>
              <a:t></a:t>
            </a:r>
            <a:r>
              <a:rPr lang="en-US" altLang="en-US" sz="3200" b="1"/>
              <a:t> F</a:t>
            </a:r>
          </a:p>
          <a:p>
            <a:pPr marL="457200" lvl="1" indent="-228600">
              <a:lnSpc>
                <a:spcPct val="90000"/>
              </a:lnSpc>
              <a:spcBef>
                <a:spcPct val="30000"/>
              </a:spcBef>
              <a:buClr>
                <a:schemeClr val="tx1"/>
              </a:buClr>
              <a:buFontTx/>
              <a:buChar char="•"/>
            </a:pPr>
            <a:r>
              <a:rPr lang="en-US" altLang="en-US" sz="3200" b="1"/>
              <a:t> Dormancy – 50</a:t>
            </a:r>
            <a:r>
              <a:rPr lang="en-US" altLang="en-US" sz="3200" b="1">
                <a:sym typeface="Symbol" charset="2"/>
              </a:rPr>
              <a:t></a:t>
            </a:r>
            <a:r>
              <a:rPr lang="en-US" altLang="en-US" sz="3200" b="1"/>
              <a:t> to 55</a:t>
            </a:r>
            <a:r>
              <a:rPr lang="en-US" altLang="en-US" sz="3200" b="1">
                <a:sym typeface="Symbol" charset="2"/>
              </a:rPr>
              <a:t></a:t>
            </a:r>
            <a:r>
              <a:rPr lang="en-US" altLang="en-US" sz="3200" b="1"/>
              <a:t> F</a:t>
            </a:r>
          </a:p>
          <a:p>
            <a:pPr marL="0" indent="0">
              <a:lnSpc>
                <a:spcPct val="150000"/>
              </a:lnSpc>
              <a:spcBef>
                <a:spcPct val="50000"/>
              </a:spcBef>
              <a:buFontTx/>
              <a:buNone/>
            </a:pPr>
            <a:r>
              <a:rPr lang="en-US" altLang="en-US" sz="3600" b="1">
                <a:solidFill>
                  <a:schemeClr val="hlink"/>
                </a:solidFill>
              </a:rPr>
              <a:t>Cool Season</a:t>
            </a:r>
          </a:p>
          <a:p>
            <a:pPr marL="457200" lvl="1" indent="-228600">
              <a:lnSpc>
                <a:spcPct val="90000"/>
              </a:lnSpc>
              <a:spcBef>
                <a:spcPct val="30000"/>
              </a:spcBef>
              <a:buClr>
                <a:schemeClr val="tx1"/>
              </a:buClr>
              <a:buFontTx/>
              <a:buChar char="•"/>
            </a:pPr>
            <a:r>
              <a:rPr lang="en-US" altLang="en-US" sz="3200" b="1"/>
              <a:t>Active Growth – 60</a:t>
            </a:r>
            <a:r>
              <a:rPr lang="en-US" altLang="en-US" sz="3200" b="1">
                <a:sym typeface="Symbol" charset="2"/>
              </a:rPr>
              <a:t></a:t>
            </a:r>
            <a:r>
              <a:rPr lang="en-US" altLang="en-US" sz="3200" b="1"/>
              <a:t> to 75</a:t>
            </a:r>
            <a:r>
              <a:rPr lang="en-US" altLang="en-US" sz="3200" b="1">
                <a:sym typeface="Symbol" charset="2"/>
              </a:rPr>
              <a:t></a:t>
            </a:r>
            <a:r>
              <a:rPr lang="en-US" altLang="en-US" sz="3200" b="1"/>
              <a:t> F</a:t>
            </a:r>
          </a:p>
          <a:p>
            <a:pPr marL="457200" lvl="1" indent="-228600">
              <a:lnSpc>
                <a:spcPct val="90000"/>
              </a:lnSpc>
              <a:spcBef>
                <a:spcPct val="30000"/>
              </a:spcBef>
              <a:buClr>
                <a:schemeClr val="tx1"/>
              </a:buClr>
              <a:buFontTx/>
              <a:buChar char="•"/>
            </a:pPr>
            <a:r>
              <a:rPr lang="en-US" altLang="en-US" sz="3200" b="1"/>
              <a:t>Reduced Growth – Winter &amp; 	Summer</a:t>
            </a:r>
          </a:p>
        </p:txBody>
      </p:sp>
      <p:grpSp>
        <p:nvGrpSpPr>
          <p:cNvPr id="133139" name="Group 19"/>
          <p:cNvGrpSpPr>
            <a:grpSpLocks/>
          </p:cNvGrpSpPr>
          <p:nvPr/>
        </p:nvGrpSpPr>
        <p:grpSpPr bwMode="auto">
          <a:xfrm>
            <a:off x="6667500" y="2286000"/>
            <a:ext cx="3533775" cy="3716338"/>
            <a:chOff x="3456" y="1152"/>
            <a:chExt cx="2874" cy="2677"/>
          </a:xfrm>
        </p:grpSpPr>
        <p:pic>
          <p:nvPicPr>
            <p:cNvPr id="133140" name="Picture 20" descr="Lawns (bermuda &amp; Centiped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1152"/>
              <a:ext cx="2874" cy="2677"/>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41" name="Text Box 21"/>
            <p:cNvSpPr txBox="1">
              <a:spLocks noChangeArrowheads="1"/>
            </p:cNvSpPr>
            <p:nvPr/>
          </p:nvSpPr>
          <p:spPr bwMode="auto">
            <a:xfrm>
              <a:off x="3576" y="3491"/>
              <a:ext cx="1061"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64008" bIns="64008" anchor="b">
              <a:spAutoFit/>
            </a:bodyPr>
            <a:lstStyle/>
            <a:p>
              <a:pPr algn="l" eaLnBrk="0" hangingPunct="0"/>
              <a:r>
                <a:rPr lang="en-US" altLang="en-US" sz="2800" b="1" baseline="30000">
                  <a:solidFill>
                    <a:srgbClr val="FFFF00"/>
                  </a:solidFill>
                  <a:effectLst/>
                </a:rPr>
                <a:t>Bermuda</a:t>
              </a:r>
            </a:p>
          </p:txBody>
        </p:sp>
        <p:sp>
          <p:nvSpPr>
            <p:cNvPr id="133142" name="Text Box 22"/>
            <p:cNvSpPr txBox="1">
              <a:spLocks noChangeArrowheads="1"/>
            </p:cNvSpPr>
            <p:nvPr/>
          </p:nvSpPr>
          <p:spPr bwMode="auto">
            <a:xfrm>
              <a:off x="5107" y="3491"/>
              <a:ext cx="1205"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64008" bIns="64008" anchor="b">
              <a:spAutoFit/>
            </a:bodyPr>
            <a:lstStyle/>
            <a:p>
              <a:pPr algn="l" eaLnBrk="0" hangingPunct="0"/>
              <a:r>
                <a:rPr lang="en-US" altLang="en-US" sz="2800" b="1" baseline="30000">
                  <a:solidFill>
                    <a:srgbClr val="FFFF00"/>
                  </a:solidFill>
                  <a:effectLst/>
                </a:rPr>
                <a:t>Centipede</a:t>
              </a: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US" altLang="en-US" sz="6600" b="1"/>
              <a:t>Fertilization:</a:t>
            </a:r>
            <a:br>
              <a:rPr lang="en-US" altLang="en-US" sz="6600" b="1"/>
            </a:br>
            <a:r>
              <a:rPr lang="en-US" altLang="en-US" sz="6600" b="1"/>
              <a:t>Centipedegrass</a:t>
            </a:r>
          </a:p>
        </p:txBody>
      </p:sp>
      <p:sp>
        <p:nvSpPr>
          <p:cNvPr id="644099" name="Rectangle 3"/>
          <p:cNvSpPr>
            <a:spLocks noGrp="1" noChangeArrowheads="1"/>
          </p:cNvSpPr>
          <p:nvPr>
            <p:ph type="body" idx="1"/>
          </p:nvPr>
        </p:nvSpPr>
        <p:spPr>
          <a:xfrm>
            <a:off x="771525" y="2971800"/>
            <a:ext cx="8743950" cy="3124200"/>
          </a:xfrm>
        </p:spPr>
        <p:txBody>
          <a:bodyPr/>
          <a:lstStyle/>
          <a:p>
            <a:pPr lvl="1">
              <a:buClr>
                <a:srgbClr val="FFFF00"/>
              </a:buClr>
              <a:buFont typeface="Wingdings" charset="2"/>
              <a:buChar char="ü"/>
            </a:pPr>
            <a:r>
              <a:rPr lang="en-US" altLang="en-US" sz="4000" b="1"/>
              <a:t> 1 to 2 lbs N / 1000 ft</a:t>
            </a:r>
            <a:r>
              <a:rPr lang="en-US" altLang="en-US" sz="4000" b="1" baseline="30000"/>
              <a:t>2</a:t>
            </a:r>
            <a:r>
              <a:rPr lang="en-US" altLang="en-US" sz="4000" b="1"/>
              <a:t> / yr</a:t>
            </a:r>
          </a:p>
          <a:p>
            <a:pPr lvl="1">
              <a:buClr>
                <a:srgbClr val="FFFF00"/>
              </a:buClr>
              <a:buFont typeface="Wingdings" charset="2"/>
              <a:buChar char="ü"/>
            </a:pPr>
            <a:r>
              <a:rPr lang="en-US" altLang="en-US" sz="4000" b="1"/>
              <a:t> Complete Fertilizer 3-1-2 ratio</a:t>
            </a:r>
          </a:p>
          <a:p>
            <a:pPr lvl="1">
              <a:buClr>
                <a:srgbClr val="FF3300"/>
              </a:buClr>
              <a:buFont typeface="Wingdings" charset="2"/>
              <a:buChar char="û"/>
            </a:pPr>
            <a:r>
              <a:rPr lang="en-US" altLang="en-US" sz="4000" b="1"/>
              <a:t> Avoid early and late applications</a:t>
            </a:r>
          </a:p>
          <a:p>
            <a:pPr lvl="1">
              <a:buClr>
                <a:srgbClr val="FF3300"/>
              </a:buClr>
              <a:buFont typeface="Wingdings" charset="2"/>
              <a:buChar char="û"/>
            </a:pPr>
            <a:r>
              <a:rPr lang="en-US" altLang="en-US" sz="4000" b="1"/>
              <a:t>Don’t overfertilize</a:t>
            </a:r>
          </a:p>
          <a:p>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800100" y="0"/>
            <a:ext cx="8743950" cy="1143000"/>
          </a:xfrm>
        </p:spPr>
        <p:txBody>
          <a:bodyPr/>
          <a:lstStyle/>
          <a:p>
            <a:r>
              <a:rPr lang="en-US" altLang="en-US" sz="6000" b="1"/>
              <a:t>Chlorosis- Centipede</a:t>
            </a:r>
          </a:p>
        </p:txBody>
      </p:sp>
      <p:sp>
        <p:nvSpPr>
          <p:cNvPr id="647171" name="Rectangle 3"/>
          <p:cNvSpPr>
            <a:spLocks noGrp="1" noChangeArrowheads="1"/>
          </p:cNvSpPr>
          <p:nvPr>
            <p:ph type="body" idx="1"/>
          </p:nvPr>
        </p:nvSpPr>
        <p:spPr>
          <a:xfrm>
            <a:off x="876300" y="1295400"/>
            <a:ext cx="8743950" cy="4114800"/>
          </a:xfrm>
        </p:spPr>
        <p:txBody>
          <a:bodyPr/>
          <a:lstStyle/>
          <a:p>
            <a:pPr>
              <a:buFontTx/>
              <a:buNone/>
            </a:pPr>
            <a:r>
              <a:rPr lang="en-US" altLang="en-US" b="1">
                <a:solidFill>
                  <a:srgbClr val="66FF33"/>
                </a:solidFill>
              </a:rPr>
              <a:t>Causes</a:t>
            </a:r>
          </a:p>
          <a:p>
            <a:pPr>
              <a:buClr>
                <a:srgbClr val="FFFFCC"/>
              </a:buClr>
              <a:buFont typeface="Wingdings" charset="2"/>
              <a:buChar char="§"/>
            </a:pPr>
            <a:r>
              <a:rPr lang="en-US" altLang="en-US" b="1"/>
              <a:t>Excessive nitrogen or nitrogen applied during spring green-up. </a:t>
            </a:r>
          </a:p>
          <a:p>
            <a:pPr>
              <a:buClr>
                <a:srgbClr val="FFFFCC"/>
              </a:buClr>
              <a:buFont typeface="Wingdings" charset="2"/>
              <a:buChar char="§"/>
            </a:pPr>
            <a:r>
              <a:rPr lang="en-US" altLang="en-US" b="1"/>
              <a:t>High soil pH, phosphorus or potassium levels. </a:t>
            </a:r>
          </a:p>
          <a:p>
            <a:pPr>
              <a:buClr>
                <a:srgbClr val="FFFFCC"/>
              </a:buClr>
              <a:buFont typeface="Wingdings" charset="2"/>
              <a:buChar char="§"/>
            </a:pPr>
            <a:r>
              <a:rPr lang="en-US" altLang="en-US" b="1"/>
              <a:t>An excessive thatch</a:t>
            </a:r>
          </a:p>
          <a:p>
            <a:pPr>
              <a:buClr>
                <a:srgbClr val="FFFFCC"/>
              </a:buClr>
              <a:buFont typeface="Wingdings" charset="2"/>
              <a:buNone/>
            </a:pPr>
            <a:r>
              <a:rPr lang="en-US" altLang="en-US" b="1">
                <a:solidFill>
                  <a:srgbClr val="66FF33"/>
                </a:solidFill>
              </a:rPr>
              <a:t>Temporary fix</a:t>
            </a:r>
          </a:p>
          <a:p>
            <a:pPr>
              <a:buClr>
                <a:srgbClr val="FFFFCC"/>
              </a:buClr>
              <a:buFont typeface="Wingdings" charset="2"/>
              <a:buChar char="§"/>
            </a:pPr>
            <a:r>
              <a:rPr lang="en-US" altLang="en-US" b="1"/>
              <a:t>2 ounces of ferrous sulfate per 1000 ft</a:t>
            </a:r>
            <a:r>
              <a:rPr lang="en-US" altLang="en-US" b="1" baseline="30000"/>
              <a:t>2</a:t>
            </a:r>
          </a:p>
          <a:p>
            <a:pPr>
              <a:buClr>
                <a:srgbClr val="FFFFCC"/>
              </a:buClr>
              <a:buFont typeface="Wingdings" charset="2"/>
              <a:buChar char="§"/>
            </a:pPr>
            <a:r>
              <a:rPr lang="en-US" altLang="en-US" b="1"/>
              <a:t>Chelated iron--follow label rates</a:t>
            </a:r>
          </a:p>
          <a:p>
            <a:pPr>
              <a:buClr>
                <a:srgbClr val="FFFFCC"/>
              </a:buClr>
              <a:buFont typeface="Wingdings" charset="2"/>
              <a:buNone/>
            </a:pPr>
            <a:endParaRPr lang="en-US" altLang="en-US" b="1"/>
          </a:p>
          <a:p>
            <a:pPr>
              <a:buClr>
                <a:srgbClr val="FFFFCC"/>
              </a:buClr>
              <a:buFont typeface="Wingdings" charset="2"/>
              <a:buNone/>
            </a:pPr>
            <a:endParaRPr lang="en-US" altLang="en-US" sz="2800" b="1">
              <a:solidFill>
                <a:srgbClr val="66FF33"/>
              </a:solidFill>
            </a:endParaRPr>
          </a:p>
        </p:txBody>
      </p:sp>
      <p:sp>
        <p:nvSpPr>
          <p:cNvPr id="647172" name="Text Box 4"/>
          <p:cNvSpPr txBox="1">
            <a:spLocks noChangeArrowheads="1"/>
          </p:cNvSpPr>
          <p:nvPr/>
        </p:nvSpPr>
        <p:spPr bwMode="auto">
          <a:xfrm>
            <a:off x="571500" y="5867400"/>
            <a:ext cx="971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solidFill>
                  <a:srgbClr val="66FF33"/>
                </a:solidFill>
                <a:effectLst>
                  <a:outerShdw blurRad="38100" dist="38100" dir="2700000" algn="tl">
                    <a:srgbClr val="C0C0C0"/>
                  </a:outerShdw>
                </a:effectLst>
              </a:rPr>
              <a:t>Correct Underlying problem</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en-US" altLang="en-US" sz="6000"/>
              <a:t>‘Weed and Feed’ Products</a:t>
            </a:r>
          </a:p>
        </p:txBody>
      </p:sp>
      <p:sp>
        <p:nvSpPr>
          <p:cNvPr id="650243" name="Rectangle 3"/>
          <p:cNvSpPr>
            <a:spLocks noGrp="1" noChangeArrowheads="1"/>
          </p:cNvSpPr>
          <p:nvPr>
            <p:ph type="body" idx="1"/>
          </p:nvPr>
        </p:nvSpPr>
        <p:spPr/>
        <p:txBody>
          <a:bodyPr/>
          <a:lstStyle/>
          <a:p>
            <a:pPr>
              <a:buClr>
                <a:srgbClr val="FF3300"/>
              </a:buClr>
              <a:buFont typeface="Wingdings" charset="2"/>
              <a:buChar char="û"/>
            </a:pPr>
            <a:r>
              <a:rPr lang="en-US" altLang="en-US" sz="3600" b="1"/>
              <a:t>Expensive</a:t>
            </a:r>
          </a:p>
          <a:p>
            <a:pPr>
              <a:buClr>
                <a:srgbClr val="FF3300"/>
              </a:buClr>
              <a:buFont typeface="Wingdings" charset="2"/>
              <a:buChar char="û"/>
            </a:pPr>
            <a:r>
              <a:rPr lang="en-US" altLang="en-US" sz="3600" b="1"/>
              <a:t>Limited uses</a:t>
            </a:r>
          </a:p>
          <a:p>
            <a:pPr>
              <a:buClr>
                <a:srgbClr val="FF3300"/>
              </a:buClr>
              <a:buFont typeface="Wingdings" charset="2"/>
              <a:buChar char="û"/>
            </a:pPr>
            <a:r>
              <a:rPr lang="en-US" altLang="en-US" sz="3600" b="1"/>
              <a:t>Application is made based on pesticide needs and not nutrient needs</a:t>
            </a:r>
            <a:r>
              <a:rPr lang="en-US" altLang="en-US"/>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85750" y="90488"/>
            <a:ext cx="9713913" cy="1143000"/>
          </a:xfrm>
          <a:noFill/>
          <a:ln/>
        </p:spPr>
        <p:txBody>
          <a:bodyPr/>
          <a:lstStyle/>
          <a:p>
            <a:r>
              <a:rPr lang="en-US" altLang="en-US" sz="7200" b="1"/>
              <a:t>Proper Fertilizer Usage</a:t>
            </a:r>
          </a:p>
        </p:txBody>
      </p:sp>
      <p:sp>
        <p:nvSpPr>
          <p:cNvPr id="417795" name="Rectangle 3"/>
          <p:cNvSpPr>
            <a:spLocks noGrp="1" noChangeArrowheads="1"/>
          </p:cNvSpPr>
          <p:nvPr>
            <p:ph type="body" sz="half" idx="1"/>
          </p:nvPr>
        </p:nvSpPr>
        <p:spPr>
          <a:xfrm>
            <a:off x="38100" y="1524000"/>
            <a:ext cx="6896100" cy="4724400"/>
          </a:xfrm>
          <a:noFill/>
          <a:ln/>
        </p:spPr>
        <p:txBody>
          <a:bodyPr/>
          <a:lstStyle/>
          <a:p>
            <a:pPr marL="457200" lvl="1" indent="-228600">
              <a:buFontTx/>
              <a:buNone/>
            </a:pPr>
            <a:r>
              <a:rPr lang="en-US" altLang="en-US" sz="5400" b="1">
                <a:solidFill>
                  <a:srgbClr val="00FF00"/>
                </a:solidFill>
              </a:rPr>
              <a:t>Common Sense </a:t>
            </a:r>
          </a:p>
          <a:p>
            <a:pPr marL="457200" lvl="1" indent="-228600">
              <a:spcBef>
                <a:spcPct val="60000"/>
              </a:spcBef>
              <a:buClr>
                <a:srgbClr val="FFFF00"/>
              </a:buClr>
              <a:buFont typeface="Wingdings" charset="2"/>
              <a:buChar char="ü"/>
            </a:pPr>
            <a:r>
              <a:rPr lang="en-US" altLang="en-US" sz="4000" b="1"/>
              <a:t> Proper rate </a:t>
            </a:r>
          </a:p>
          <a:p>
            <a:pPr marL="457200" lvl="1" indent="-228600">
              <a:spcBef>
                <a:spcPct val="50000"/>
              </a:spcBef>
              <a:buClr>
                <a:srgbClr val="FFFF00"/>
              </a:buClr>
              <a:buFont typeface="Wingdings" charset="2"/>
              <a:buChar char="ü"/>
            </a:pPr>
            <a:r>
              <a:rPr lang="en-US" altLang="en-US" sz="4000" b="1"/>
              <a:t> Application (sidewalks)</a:t>
            </a:r>
          </a:p>
          <a:p>
            <a:pPr marL="457200" lvl="1" indent="-228600">
              <a:spcBef>
                <a:spcPct val="50000"/>
              </a:spcBef>
              <a:buClr>
                <a:srgbClr val="FFFF00"/>
              </a:buClr>
              <a:buFont typeface="Wingdings" charset="2"/>
              <a:buChar char="ü"/>
            </a:pPr>
            <a:r>
              <a:rPr lang="en-US" altLang="en-US" sz="4000" b="1"/>
              <a:t> Calibration</a:t>
            </a:r>
          </a:p>
          <a:p>
            <a:pPr marL="457200" lvl="1" indent="-228600">
              <a:spcBef>
                <a:spcPct val="50000"/>
              </a:spcBef>
              <a:buClr>
                <a:srgbClr val="FFFF00"/>
              </a:buClr>
              <a:buFont typeface="Wingdings" charset="2"/>
              <a:buChar char="ü"/>
            </a:pPr>
            <a:r>
              <a:rPr lang="en-US" altLang="en-US" sz="4000" b="1"/>
              <a:t> Timing</a:t>
            </a:r>
          </a:p>
        </p:txBody>
      </p:sp>
      <p:pic>
        <p:nvPicPr>
          <p:cNvPr id="417796" name="Picture 4" descr="Fertilizer on Sidewal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2633663"/>
            <a:ext cx="4076700" cy="3462337"/>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7795">
                                            <p:txEl>
                                              <p:pRg st="1" end="1"/>
                                            </p:txEl>
                                          </p:spTgt>
                                        </p:tgtEl>
                                        <p:attrNameLst>
                                          <p:attrName>style.visibility</p:attrName>
                                        </p:attrNameLst>
                                      </p:cBhvr>
                                      <p:to>
                                        <p:strVal val="visible"/>
                                      </p:to>
                                    </p:set>
                                    <p:anim calcmode="lin" valueType="num">
                                      <p:cBhvr additive="base">
                                        <p:cTn id="13" dur="500" fill="hold"/>
                                        <p:tgtEl>
                                          <p:spTgt spid="417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7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7795">
                                            <p:txEl>
                                              <p:pRg st="2" end="2"/>
                                            </p:txEl>
                                          </p:spTgt>
                                        </p:tgtEl>
                                        <p:attrNameLst>
                                          <p:attrName>style.visibility</p:attrName>
                                        </p:attrNameLst>
                                      </p:cBhvr>
                                      <p:to>
                                        <p:strVal val="visible"/>
                                      </p:to>
                                    </p:set>
                                    <p:anim calcmode="lin" valueType="num">
                                      <p:cBhvr additive="base">
                                        <p:cTn id="19" dur="500" fill="hold"/>
                                        <p:tgtEl>
                                          <p:spTgt spid="417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7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417796"/>
                                        </p:tgtEl>
                                        <p:attrNameLst>
                                          <p:attrName>style.visibility</p:attrName>
                                        </p:attrNameLst>
                                      </p:cBhvr>
                                      <p:to>
                                        <p:strVal val="visible"/>
                                      </p:to>
                                    </p:set>
                                    <p:anim calcmode="lin" valueType="num">
                                      <p:cBhvr>
                                        <p:cTn id="25" dur="1000" fill="hold"/>
                                        <p:tgtEl>
                                          <p:spTgt spid="417796"/>
                                        </p:tgtEl>
                                        <p:attrNameLst>
                                          <p:attrName>ppt_w</p:attrName>
                                        </p:attrNameLst>
                                      </p:cBhvr>
                                      <p:tavLst>
                                        <p:tav tm="0">
                                          <p:val>
                                            <p:strVal val="#ppt_w*0.70"/>
                                          </p:val>
                                        </p:tav>
                                        <p:tav tm="100000">
                                          <p:val>
                                            <p:strVal val="#ppt_w"/>
                                          </p:val>
                                        </p:tav>
                                      </p:tavLst>
                                    </p:anim>
                                    <p:anim calcmode="lin" valueType="num">
                                      <p:cBhvr>
                                        <p:cTn id="26" dur="1000" fill="hold"/>
                                        <p:tgtEl>
                                          <p:spTgt spid="417796"/>
                                        </p:tgtEl>
                                        <p:attrNameLst>
                                          <p:attrName>ppt_h</p:attrName>
                                        </p:attrNameLst>
                                      </p:cBhvr>
                                      <p:tavLst>
                                        <p:tav tm="0">
                                          <p:val>
                                            <p:strVal val="#ppt_h"/>
                                          </p:val>
                                        </p:tav>
                                        <p:tav tm="100000">
                                          <p:val>
                                            <p:strVal val="#ppt_h"/>
                                          </p:val>
                                        </p:tav>
                                      </p:tavLst>
                                    </p:anim>
                                    <p:animEffect transition="in" filter="fade">
                                      <p:cBhvr>
                                        <p:cTn id="27" dur="1000"/>
                                        <p:tgtEl>
                                          <p:spTgt spid="4177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17795">
                                            <p:txEl>
                                              <p:pRg st="3" end="3"/>
                                            </p:txEl>
                                          </p:spTgt>
                                        </p:tgtEl>
                                        <p:attrNameLst>
                                          <p:attrName>style.visibility</p:attrName>
                                        </p:attrNameLst>
                                      </p:cBhvr>
                                      <p:to>
                                        <p:strVal val="visible"/>
                                      </p:to>
                                    </p:set>
                                    <p:anim calcmode="lin" valueType="num">
                                      <p:cBhvr additive="base">
                                        <p:cTn id="32" dur="500" fill="hold"/>
                                        <p:tgtEl>
                                          <p:spTgt spid="41779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7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17795">
                                            <p:txEl>
                                              <p:pRg st="4" end="4"/>
                                            </p:txEl>
                                          </p:spTgt>
                                        </p:tgtEl>
                                        <p:attrNameLst>
                                          <p:attrName>style.visibility</p:attrName>
                                        </p:attrNameLst>
                                      </p:cBhvr>
                                      <p:to>
                                        <p:strVal val="visible"/>
                                      </p:to>
                                    </p:set>
                                    <p:anim calcmode="lin" valueType="num">
                                      <p:cBhvr additive="base">
                                        <p:cTn id="38" dur="500" fill="hold"/>
                                        <p:tgtEl>
                                          <p:spTgt spid="41779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17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573088" y="90488"/>
            <a:ext cx="9140825" cy="1143000"/>
          </a:xfrm>
          <a:noFill/>
          <a:ln/>
        </p:spPr>
        <p:txBody>
          <a:bodyPr/>
          <a:lstStyle/>
          <a:p>
            <a:r>
              <a:rPr lang="en-US" altLang="en-US" sz="7200" b="1"/>
              <a:t>Thatch Management</a:t>
            </a:r>
          </a:p>
        </p:txBody>
      </p:sp>
      <p:sp>
        <p:nvSpPr>
          <p:cNvPr id="280579" name="Rectangle 3"/>
          <p:cNvSpPr>
            <a:spLocks noGrp="1" noChangeArrowheads="1"/>
          </p:cNvSpPr>
          <p:nvPr>
            <p:ph type="body" sz="half" idx="1"/>
          </p:nvPr>
        </p:nvSpPr>
        <p:spPr>
          <a:xfrm>
            <a:off x="152400" y="1447800"/>
            <a:ext cx="5181600" cy="5257800"/>
          </a:xfrm>
          <a:noFill/>
          <a:ln/>
        </p:spPr>
        <p:txBody>
          <a:bodyPr/>
          <a:lstStyle/>
          <a:p>
            <a:pPr marL="0" indent="0">
              <a:lnSpc>
                <a:spcPct val="90000"/>
              </a:lnSpc>
              <a:buFontTx/>
              <a:buNone/>
            </a:pPr>
            <a:r>
              <a:rPr lang="en-US" altLang="en-US" sz="4000" b="1"/>
              <a:t> Thatch - Spongy collection of living &amp; dead material</a:t>
            </a:r>
          </a:p>
          <a:p>
            <a:pPr marL="457200" lvl="1" indent="-342900">
              <a:lnSpc>
                <a:spcPct val="90000"/>
              </a:lnSpc>
              <a:buClr>
                <a:srgbClr val="FFFF00"/>
              </a:buClr>
              <a:buFont typeface="Wingdings" charset="2"/>
              <a:buChar char="ü"/>
            </a:pPr>
            <a:endParaRPr lang="en-US" altLang="en-US" sz="2000" b="1"/>
          </a:p>
          <a:p>
            <a:pPr marL="457200" lvl="1" indent="-342900">
              <a:lnSpc>
                <a:spcPct val="90000"/>
              </a:lnSpc>
              <a:buClr>
                <a:srgbClr val="FFFF00"/>
              </a:buClr>
              <a:buFont typeface="Wingdings" charset="2"/>
              <a:buChar char="ü"/>
            </a:pPr>
            <a:r>
              <a:rPr lang="en-US" altLang="en-US" sz="3600" b="1"/>
              <a:t>Not all bad</a:t>
            </a:r>
          </a:p>
          <a:p>
            <a:pPr marL="914400" lvl="2">
              <a:lnSpc>
                <a:spcPct val="90000"/>
              </a:lnSpc>
              <a:buClr>
                <a:srgbClr val="FFFF00"/>
              </a:buClr>
              <a:buFont typeface="Wingdings" charset="2"/>
              <a:buChar char="ü"/>
            </a:pPr>
            <a:r>
              <a:rPr lang="en-US" altLang="en-US" sz="3200" b="1"/>
              <a:t> natural cushion (endure wear &amp; tear)</a:t>
            </a:r>
          </a:p>
          <a:p>
            <a:pPr marL="914400" lvl="2">
              <a:lnSpc>
                <a:spcPct val="90000"/>
              </a:lnSpc>
              <a:buClr>
                <a:srgbClr val="FFFF00"/>
              </a:buClr>
              <a:buFont typeface="Wingdings" charset="2"/>
              <a:buChar char="ü"/>
            </a:pPr>
            <a:r>
              <a:rPr lang="en-US" altLang="en-US" sz="3200" b="1"/>
              <a:t> retains moisture</a:t>
            </a:r>
          </a:p>
          <a:p>
            <a:pPr marL="914400" lvl="2">
              <a:lnSpc>
                <a:spcPct val="90000"/>
              </a:lnSpc>
              <a:buClr>
                <a:srgbClr val="FFFF00"/>
              </a:buClr>
              <a:buFont typeface="Wingdings" charset="2"/>
              <a:buChar char="ü"/>
            </a:pPr>
            <a:r>
              <a:rPr lang="en-US" altLang="en-US" sz="3200" b="1"/>
              <a:t> insulates soil from temp. extremes</a:t>
            </a:r>
          </a:p>
        </p:txBody>
      </p:sp>
      <p:pic>
        <p:nvPicPr>
          <p:cNvPr id="280580" name="Picture 4" descr="thatch1"/>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95925" y="2468563"/>
            <a:ext cx="4524375" cy="3475037"/>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771525" y="609600"/>
            <a:ext cx="9248775" cy="1143000"/>
          </a:xfrm>
          <a:noFill/>
          <a:ln/>
        </p:spPr>
        <p:txBody>
          <a:bodyPr/>
          <a:lstStyle/>
          <a:p>
            <a:r>
              <a:rPr lang="en-US" altLang="en-US" sz="7200" b="1"/>
              <a:t>Advantages of Thatch</a:t>
            </a:r>
          </a:p>
        </p:txBody>
      </p:sp>
      <p:sp>
        <p:nvSpPr>
          <p:cNvPr id="350211" name="Rectangle 3"/>
          <p:cNvSpPr>
            <a:spLocks noGrp="1" noChangeArrowheads="1"/>
          </p:cNvSpPr>
          <p:nvPr>
            <p:ph type="body" idx="1"/>
          </p:nvPr>
        </p:nvSpPr>
        <p:spPr>
          <a:noFill/>
          <a:ln/>
        </p:spPr>
        <p:txBody>
          <a:bodyPr/>
          <a:lstStyle/>
          <a:p>
            <a:pPr marL="0" indent="0">
              <a:buFontTx/>
              <a:buNone/>
            </a:pPr>
            <a:r>
              <a:rPr lang="en-US" altLang="en-US" sz="4800" b="1">
                <a:solidFill>
                  <a:srgbClr val="00FF00"/>
                </a:solidFill>
              </a:rPr>
              <a:t>Up to Approx. ½ inch</a:t>
            </a:r>
            <a:endParaRPr lang="en-US" altLang="en-US" sz="4800" b="1"/>
          </a:p>
          <a:p>
            <a:pPr marL="457200" lvl="1" indent="-342900">
              <a:spcBef>
                <a:spcPct val="70000"/>
              </a:spcBef>
              <a:buClr>
                <a:srgbClr val="FFFF00"/>
              </a:buClr>
              <a:buFont typeface="Wingdings" charset="2"/>
              <a:buChar char="Ø"/>
            </a:pPr>
            <a:r>
              <a:rPr lang="en-US" altLang="en-US" sz="4000" b="1"/>
              <a:t> Adds resiliency to the turf</a:t>
            </a:r>
          </a:p>
          <a:p>
            <a:pPr marL="457200" lvl="1" indent="-342900">
              <a:spcBef>
                <a:spcPct val="70000"/>
              </a:spcBef>
              <a:buClr>
                <a:srgbClr val="FFFF00"/>
              </a:buClr>
              <a:buFont typeface="Wingdings" charset="2"/>
              <a:buChar char="Ø"/>
            </a:pPr>
            <a:r>
              <a:rPr lang="en-US" altLang="en-US" sz="4000" b="1"/>
              <a:t> Increases wear tolerance</a:t>
            </a:r>
          </a:p>
          <a:p>
            <a:pPr marL="457200" lvl="1" indent="-342900">
              <a:spcBef>
                <a:spcPct val="70000"/>
              </a:spcBef>
              <a:buClr>
                <a:srgbClr val="FFFF00"/>
              </a:buClr>
              <a:buFont typeface="Wingdings" charset="2"/>
              <a:buChar char="Ø"/>
            </a:pPr>
            <a:r>
              <a:rPr lang="en-US" altLang="en-US" sz="4000" b="1"/>
              <a:t> Increases impact absorption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95300" y="0"/>
            <a:ext cx="9096375" cy="1143000"/>
          </a:xfrm>
          <a:noFill/>
          <a:ln/>
        </p:spPr>
        <p:txBody>
          <a:bodyPr/>
          <a:lstStyle/>
          <a:p>
            <a:r>
              <a:rPr lang="en-US" altLang="en-US" sz="6000" b="1">
                <a:solidFill>
                  <a:srgbClr val="FFFFCC"/>
                </a:solidFill>
              </a:rPr>
              <a:t>Disadvantages of Thatch</a:t>
            </a:r>
          </a:p>
        </p:txBody>
      </p:sp>
      <p:sp>
        <p:nvSpPr>
          <p:cNvPr id="351235" name="Rectangle 3"/>
          <p:cNvSpPr>
            <a:spLocks noGrp="1" noChangeArrowheads="1"/>
          </p:cNvSpPr>
          <p:nvPr>
            <p:ph type="body" idx="1"/>
          </p:nvPr>
        </p:nvSpPr>
        <p:spPr>
          <a:xfrm>
            <a:off x="342900" y="1371600"/>
            <a:ext cx="9372600" cy="4114800"/>
          </a:xfrm>
          <a:noFill/>
          <a:ln/>
        </p:spPr>
        <p:txBody>
          <a:bodyPr/>
          <a:lstStyle/>
          <a:p>
            <a:pPr marL="0" indent="0">
              <a:buFontTx/>
              <a:buNone/>
            </a:pPr>
            <a:r>
              <a:rPr lang="en-US" altLang="en-US" sz="4000" b="1">
                <a:solidFill>
                  <a:srgbClr val="00FF00"/>
                </a:solidFill>
              </a:rPr>
              <a:t>Greater than ½ inch</a:t>
            </a:r>
            <a:endParaRPr lang="en-US" altLang="en-US" sz="4000" b="1"/>
          </a:p>
          <a:p>
            <a:pPr marL="457200" lvl="1" indent="-342900">
              <a:spcBef>
                <a:spcPct val="70000"/>
              </a:spcBef>
              <a:buClr>
                <a:srgbClr val="FFFF00"/>
              </a:buClr>
              <a:buFont typeface="Wingdings" charset="2"/>
              <a:buChar char="Ø"/>
            </a:pPr>
            <a:r>
              <a:rPr lang="en-US" altLang="en-US" sz="3600" b="1"/>
              <a:t> Harbors insects &amp; disease</a:t>
            </a:r>
          </a:p>
          <a:p>
            <a:pPr marL="457200" lvl="1" indent="-342900">
              <a:spcBef>
                <a:spcPct val="70000"/>
              </a:spcBef>
              <a:buClr>
                <a:srgbClr val="FFFF00"/>
              </a:buClr>
              <a:buFont typeface="Wingdings" charset="2"/>
              <a:buChar char="Ø"/>
            </a:pPr>
            <a:r>
              <a:rPr lang="en-US" altLang="en-US" sz="3600" b="1"/>
              <a:t> Limits root penetration</a:t>
            </a:r>
          </a:p>
          <a:p>
            <a:pPr marL="457200" lvl="1" indent="-342900">
              <a:spcBef>
                <a:spcPct val="70000"/>
              </a:spcBef>
              <a:buClr>
                <a:srgbClr val="FFFF00"/>
              </a:buClr>
              <a:buFont typeface="Wingdings" charset="2"/>
              <a:buChar char="Ø"/>
            </a:pPr>
            <a:r>
              <a:rPr lang="en-US" altLang="en-US" sz="3600" b="1"/>
              <a:t> Reduces water infiltration</a:t>
            </a:r>
          </a:p>
          <a:p>
            <a:pPr marL="457200" lvl="1" indent="-342900">
              <a:spcBef>
                <a:spcPct val="70000"/>
              </a:spcBef>
              <a:buClr>
                <a:srgbClr val="FFFF00"/>
              </a:buClr>
              <a:buFont typeface="Wingdings" charset="2"/>
              <a:buChar char="Ø"/>
            </a:pPr>
            <a:r>
              <a:rPr lang="en-US" altLang="en-US" sz="3600" b="1"/>
              <a:t> Limits seed establishment</a:t>
            </a:r>
          </a:p>
          <a:p>
            <a:pPr marL="457200" lvl="1" indent="-342900">
              <a:spcBef>
                <a:spcPct val="70000"/>
              </a:spcBef>
              <a:buClr>
                <a:srgbClr val="FFFF00"/>
              </a:buClr>
              <a:buFont typeface="Wingdings" charset="2"/>
              <a:buChar char="Ø"/>
            </a:pPr>
            <a:r>
              <a:rPr lang="en-US" altLang="en-US" sz="3600" b="1"/>
              <a:t> Affects field performance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3175" y="-76200"/>
            <a:ext cx="10287000" cy="1295400"/>
          </a:xfrm>
          <a:noFill/>
          <a:ln/>
        </p:spPr>
        <p:txBody>
          <a:bodyPr/>
          <a:lstStyle/>
          <a:p>
            <a:r>
              <a:rPr lang="en-US" altLang="en-US" sz="6000" b="1"/>
              <a:t>Thatching of Common Grasses</a:t>
            </a:r>
          </a:p>
        </p:txBody>
      </p:sp>
      <p:graphicFrame>
        <p:nvGraphicFramePr>
          <p:cNvPr id="352282" name="Group 26"/>
          <p:cNvGraphicFramePr>
            <a:graphicFrameLocks noGrp="1"/>
          </p:cNvGraphicFramePr>
          <p:nvPr>
            <p:ph idx="1"/>
          </p:nvPr>
        </p:nvGraphicFramePr>
        <p:xfrm>
          <a:off x="571500" y="1530350"/>
          <a:ext cx="9144000" cy="4641850"/>
        </p:xfrm>
        <a:graphic>
          <a:graphicData uri="http://schemas.openxmlformats.org/drawingml/2006/table">
            <a:tbl>
              <a:tblPr/>
              <a:tblGrid>
                <a:gridCol w="4314825"/>
                <a:gridCol w="4829175"/>
              </a:tblGrid>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Thatching Tendency</a:t>
                      </a:r>
                    </a:p>
                  </a:txBody>
                  <a:tcPr horzOverflow="overflow">
                    <a:lnL cap="flat">
                      <a:noFill/>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Turfgrass</a:t>
                      </a:r>
                    </a:p>
                  </a:txBody>
                  <a:tcPr horzOverflow="overflow">
                    <a:lnL>
                      <a:noFill/>
                    </a:lnL>
                    <a:lnR cap="flat">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Moderate to Heavy</a:t>
                      </a:r>
                    </a:p>
                  </a:txBody>
                  <a:tcPr horzOverflow="overflow">
                    <a:lnL cap="flat">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Bermudagrass</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Zoysiagrass</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Kentucky Bluegrass</a:t>
                      </a:r>
                    </a:p>
                  </a:txBody>
                  <a:tcPr horzOverflow="overflow">
                    <a:lnL>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Low to Moderate</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Buffalograss</a:t>
                      </a: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Creeping Red Fescue</a:t>
                      </a: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Low (or nonthatching)</a:t>
                      </a:r>
                    </a:p>
                  </a:txBody>
                  <a:tcPr horzOverflow="overflow">
                    <a:lnL cap="flat">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Tall Fescue</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Perennial Ryegrass</a:t>
                      </a:r>
                    </a:p>
                  </a:txBody>
                  <a:tcPr horzOverflow="overflow">
                    <a:lnL>
                      <a:noFill/>
                    </a:lnL>
                    <a:lnR cap="flat">
                      <a:noFill/>
                    </a:lnR>
                    <a:lnT>
                      <a:noFill/>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52281" name="Text Box 25"/>
          <p:cNvSpPr txBox="1">
            <a:spLocks noChangeArrowheads="1"/>
          </p:cNvSpPr>
          <p:nvPr/>
        </p:nvSpPr>
        <p:spPr bwMode="auto">
          <a:xfrm>
            <a:off x="250825" y="6289675"/>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2400" b="1">
                <a:solidFill>
                  <a:schemeClr val="bg1"/>
                </a:solidFill>
                <a:effectLst/>
              </a:rPr>
              <a:t>Puhalla et al., 1999</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90488"/>
            <a:ext cx="9944100" cy="1143000"/>
          </a:xfrm>
          <a:noFill/>
          <a:ln/>
        </p:spPr>
        <p:txBody>
          <a:bodyPr/>
          <a:lstStyle/>
          <a:p>
            <a:r>
              <a:rPr lang="en-US" altLang="en-US" sz="6000" b="1">
                <a:solidFill>
                  <a:srgbClr val="FFFFCC"/>
                </a:solidFill>
              </a:rPr>
              <a:t>Thatch- Cultural Practices</a:t>
            </a:r>
          </a:p>
        </p:txBody>
      </p:sp>
      <p:sp>
        <p:nvSpPr>
          <p:cNvPr id="281603" name="Rectangle 3"/>
          <p:cNvSpPr>
            <a:spLocks noGrp="1" noChangeArrowheads="1"/>
          </p:cNvSpPr>
          <p:nvPr>
            <p:ph type="body" sz="half" idx="1"/>
          </p:nvPr>
        </p:nvSpPr>
        <p:spPr>
          <a:xfrm>
            <a:off x="152400" y="2209800"/>
            <a:ext cx="5181600" cy="4191000"/>
          </a:xfrm>
          <a:noFill/>
          <a:ln/>
        </p:spPr>
        <p:txBody>
          <a:bodyPr/>
          <a:lstStyle/>
          <a:p>
            <a:pPr marL="457200" lvl="1" indent="-342900">
              <a:buClr>
                <a:srgbClr val="FFFF00"/>
              </a:buClr>
              <a:buFont typeface="Wingdings 2" charset="2"/>
              <a:buChar char="ó"/>
            </a:pPr>
            <a:r>
              <a:rPr lang="en-US" altLang="en-US" sz="4000" b="1"/>
              <a:t>Actively growing</a:t>
            </a:r>
          </a:p>
          <a:p>
            <a:pPr marL="457200" lvl="1" indent="-342900">
              <a:buClr>
                <a:srgbClr val="FFFF00"/>
              </a:buClr>
              <a:buFont typeface="Wingdings 2" charset="2"/>
              <a:buChar char="ó"/>
            </a:pPr>
            <a:r>
              <a:rPr lang="en-US" altLang="en-US" sz="4000" b="1"/>
              <a:t>Removal</a:t>
            </a:r>
          </a:p>
          <a:p>
            <a:pPr marL="914400" lvl="2">
              <a:buClr>
                <a:srgbClr val="FFFF00"/>
              </a:buClr>
              <a:buFont typeface="Wingdings" charset="2"/>
              <a:buChar char="Ø"/>
            </a:pPr>
            <a:r>
              <a:rPr lang="en-US" altLang="en-US" sz="3600" b="1"/>
              <a:t> Aerification</a:t>
            </a:r>
          </a:p>
          <a:p>
            <a:pPr marL="914400" lvl="2">
              <a:buClr>
                <a:srgbClr val="FFFF00"/>
              </a:buClr>
              <a:buFont typeface="Wingdings" charset="2"/>
              <a:buChar char="Ø"/>
            </a:pPr>
            <a:r>
              <a:rPr lang="en-US" altLang="en-US" sz="3600" b="1"/>
              <a:t> Vertical mowing</a:t>
            </a:r>
          </a:p>
          <a:p>
            <a:pPr marL="914400" lvl="2">
              <a:buClr>
                <a:srgbClr val="FFFF00"/>
              </a:buClr>
              <a:buFont typeface="Wingdings" charset="2"/>
              <a:buChar char="Ø"/>
            </a:pPr>
            <a:r>
              <a:rPr lang="en-US" altLang="en-US" sz="3600" b="1"/>
              <a:t> Topdressing</a:t>
            </a:r>
          </a:p>
        </p:txBody>
      </p:sp>
      <p:pic>
        <p:nvPicPr>
          <p:cNvPr id="281604" name="Picture 4" descr="Verticutte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95900" y="2400300"/>
            <a:ext cx="4838700" cy="3810000"/>
          </a:xfrm>
          <a:ln w="25400">
            <a:solidFill>
              <a:schemeClr val="bg1"/>
            </a:solid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ltLang="en-US" sz="6000" b="1"/>
              <a:t>Soil Compaction</a:t>
            </a:r>
          </a:p>
        </p:txBody>
      </p:sp>
      <p:sp>
        <p:nvSpPr>
          <p:cNvPr id="621571" name="Rectangle 3"/>
          <p:cNvSpPr>
            <a:spLocks noGrp="1" noChangeArrowheads="1"/>
          </p:cNvSpPr>
          <p:nvPr>
            <p:ph type="body" idx="1"/>
          </p:nvPr>
        </p:nvSpPr>
        <p:spPr/>
        <p:txBody>
          <a:bodyPr/>
          <a:lstStyle/>
          <a:p>
            <a:pPr>
              <a:buFontTx/>
              <a:buNone/>
            </a:pPr>
            <a:r>
              <a:rPr lang="en-US" altLang="en-US" sz="4400"/>
              <a:t>Top 4 inches of the soil become compressed, impeding the movement of air, water and nutrients to the grass roots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0" y="0"/>
            <a:ext cx="10287000" cy="1143000"/>
          </a:xfrm>
          <a:noFill/>
          <a:ln/>
        </p:spPr>
        <p:txBody>
          <a:bodyPr/>
          <a:lstStyle/>
          <a:p>
            <a:r>
              <a:rPr lang="en-US" altLang="en-US" sz="6600" b="1"/>
              <a:t>Adaptation Zones - Georgia</a:t>
            </a:r>
          </a:p>
        </p:txBody>
      </p:sp>
      <p:sp>
        <p:nvSpPr>
          <p:cNvPr id="218115" name="Rectangle 3"/>
          <p:cNvSpPr>
            <a:spLocks noGrp="1" noChangeArrowheads="1"/>
          </p:cNvSpPr>
          <p:nvPr>
            <p:ph type="body" sz="half" idx="1"/>
          </p:nvPr>
        </p:nvSpPr>
        <p:spPr>
          <a:xfrm>
            <a:off x="0" y="1600200"/>
            <a:ext cx="7429500" cy="4876800"/>
          </a:xfrm>
          <a:noFill/>
          <a:ln/>
        </p:spPr>
        <p:txBody>
          <a:bodyPr/>
          <a:lstStyle/>
          <a:p>
            <a:pPr marL="0" indent="0">
              <a:spcBef>
                <a:spcPct val="30000"/>
              </a:spcBef>
              <a:buFontTx/>
              <a:buNone/>
            </a:pPr>
            <a:r>
              <a:rPr lang="en-US" altLang="en-US" sz="4000" b="1">
                <a:solidFill>
                  <a:srgbClr val="FFFF00"/>
                </a:solidFill>
              </a:rPr>
              <a:t>Warm Humid Zone</a:t>
            </a:r>
          </a:p>
          <a:p>
            <a:pPr marL="796925" lvl="1" indent="-398463">
              <a:spcBef>
                <a:spcPct val="30000"/>
              </a:spcBef>
              <a:buClr>
                <a:schemeClr val="tx1"/>
              </a:buClr>
              <a:buFontTx/>
              <a:buChar char="•"/>
            </a:pPr>
            <a:r>
              <a:rPr lang="en-US" altLang="en-US" sz="3600" b="1"/>
              <a:t> S. Florida to Virginia</a:t>
            </a:r>
          </a:p>
          <a:p>
            <a:pPr marL="796925" lvl="1" indent="-398463">
              <a:spcBef>
                <a:spcPct val="30000"/>
              </a:spcBef>
              <a:buClr>
                <a:schemeClr val="tx1"/>
              </a:buClr>
              <a:buFontTx/>
              <a:buChar char="•"/>
            </a:pPr>
            <a:r>
              <a:rPr lang="en-US" altLang="en-US" sz="3600" b="1"/>
              <a:t> E. Coast to E. Texas</a:t>
            </a:r>
          </a:p>
          <a:p>
            <a:pPr marL="0" indent="0">
              <a:lnSpc>
                <a:spcPct val="150000"/>
              </a:lnSpc>
              <a:spcBef>
                <a:spcPct val="30000"/>
              </a:spcBef>
              <a:buFontTx/>
              <a:buNone/>
            </a:pPr>
            <a:r>
              <a:rPr lang="en-US" altLang="en-US" sz="4000" b="1">
                <a:solidFill>
                  <a:srgbClr val="FFFF00"/>
                </a:solidFill>
              </a:rPr>
              <a:t>Transition Zone</a:t>
            </a:r>
          </a:p>
          <a:p>
            <a:pPr marL="796925" lvl="1" indent="-398463">
              <a:spcBef>
                <a:spcPct val="30000"/>
              </a:spcBef>
              <a:buClr>
                <a:schemeClr val="tx1"/>
              </a:buClr>
              <a:buFontTx/>
              <a:buChar char="•"/>
            </a:pPr>
            <a:r>
              <a:rPr lang="en-US" altLang="en-US" sz="3600" b="1"/>
              <a:t> N. Georgia to 	Kentucky</a:t>
            </a:r>
          </a:p>
          <a:p>
            <a:pPr marL="796925" lvl="1" indent="-398463">
              <a:spcBef>
                <a:spcPct val="30000"/>
              </a:spcBef>
              <a:buClr>
                <a:schemeClr val="tx1"/>
              </a:buClr>
              <a:buFontTx/>
              <a:buChar char="•"/>
            </a:pPr>
            <a:r>
              <a:rPr lang="en-US" altLang="en-US" sz="3600" b="1"/>
              <a:t> Virginia to Arkansas</a:t>
            </a:r>
          </a:p>
        </p:txBody>
      </p:sp>
      <p:pic>
        <p:nvPicPr>
          <p:cNvPr id="218122" name="Picture 10" descr="Picture1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95900" y="1447800"/>
            <a:ext cx="4768850"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573088" y="90488"/>
            <a:ext cx="9140825" cy="1143000"/>
          </a:xfrm>
          <a:noFill/>
          <a:ln/>
        </p:spPr>
        <p:txBody>
          <a:bodyPr/>
          <a:lstStyle/>
          <a:p>
            <a:r>
              <a:rPr lang="en-US" altLang="en-US" sz="7200" b="1"/>
              <a:t>Aerification</a:t>
            </a:r>
          </a:p>
        </p:txBody>
      </p:sp>
      <p:sp>
        <p:nvSpPr>
          <p:cNvPr id="278531" name="Rectangle 3"/>
          <p:cNvSpPr>
            <a:spLocks noGrp="1" noChangeArrowheads="1"/>
          </p:cNvSpPr>
          <p:nvPr>
            <p:ph type="body" sz="half" idx="1"/>
          </p:nvPr>
        </p:nvSpPr>
        <p:spPr>
          <a:xfrm>
            <a:off x="304800" y="1371600"/>
            <a:ext cx="5181600" cy="5105400"/>
          </a:xfrm>
          <a:noFill/>
          <a:ln/>
        </p:spPr>
        <p:txBody>
          <a:bodyPr/>
          <a:lstStyle/>
          <a:p>
            <a:pPr marL="0" indent="0">
              <a:buFontTx/>
              <a:buNone/>
            </a:pPr>
            <a:r>
              <a:rPr lang="en-US" altLang="en-US" sz="4400" b="1">
                <a:solidFill>
                  <a:srgbClr val="66FF33"/>
                </a:solidFill>
              </a:rPr>
              <a:t>Cultural Practices</a:t>
            </a:r>
          </a:p>
          <a:p>
            <a:pPr marL="457200" lvl="1" indent="-342900">
              <a:buClr>
                <a:srgbClr val="FFFF00"/>
              </a:buClr>
              <a:buFont typeface="Wingdings" charset="2"/>
              <a:buChar char="Ø"/>
            </a:pPr>
            <a:r>
              <a:rPr lang="en-US" altLang="en-US" sz="3600" b="1"/>
              <a:t> When - turf actively 	growing</a:t>
            </a:r>
          </a:p>
          <a:p>
            <a:pPr marL="457200" lvl="1" indent="-342900">
              <a:buClr>
                <a:srgbClr val="FFFF00"/>
              </a:buClr>
              <a:buFont typeface="Wingdings" charset="2"/>
              <a:buChar char="Ø"/>
            </a:pPr>
            <a:r>
              <a:rPr lang="en-US" altLang="en-US" sz="3600" b="1"/>
              <a:t> Remove thatch and 		organic layer</a:t>
            </a:r>
          </a:p>
          <a:p>
            <a:pPr marL="457200" lvl="1" indent="-342900">
              <a:buClr>
                <a:srgbClr val="FFFF00"/>
              </a:buClr>
              <a:buFont typeface="Wingdings" charset="2"/>
              <a:buChar char="Ø"/>
            </a:pPr>
            <a:r>
              <a:rPr lang="en-US" altLang="en-US" sz="3600" b="1"/>
              <a:t> Equipment - </a:t>
            </a:r>
          </a:p>
          <a:p>
            <a:pPr lvl="2">
              <a:buClr>
                <a:srgbClr val="FFFF00"/>
              </a:buClr>
              <a:buFont typeface="Wingdings" charset="2"/>
              <a:buChar char="ü"/>
            </a:pPr>
            <a:r>
              <a:rPr lang="en-US" altLang="en-US" sz="3200" b="1"/>
              <a:t> solid vs. hollow tines</a:t>
            </a:r>
          </a:p>
          <a:p>
            <a:pPr lvl="2">
              <a:buClr>
                <a:srgbClr val="FFFF00"/>
              </a:buClr>
              <a:buFont typeface="Wingdings" charset="2"/>
              <a:buChar char="ü"/>
            </a:pPr>
            <a:r>
              <a:rPr lang="en-US" altLang="en-US" sz="3200" b="1"/>
              <a:t> rental</a:t>
            </a:r>
          </a:p>
        </p:txBody>
      </p:sp>
      <p:pic>
        <p:nvPicPr>
          <p:cNvPr id="278532" name="Picture 4" descr="AERIFY1"/>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34025" y="1371600"/>
            <a:ext cx="4295775" cy="3238500"/>
          </a:xfrm>
          <a:ln w="25400">
            <a:solidFill>
              <a:schemeClr val="bg1"/>
            </a:solidFill>
            <a:miter lim="800000"/>
            <a:headEnd/>
            <a:tailEnd/>
          </a:ln>
        </p:spPr>
      </p:pic>
      <p:pic>
        <p:nvPicPr>
          <p:cNvPr id="278533" name="Picture 5" descr="C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475" y="4876800"/>
            <a:ext cx="3446463" cy="1774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742950" y="381000"/>
            <a:ext cx="9544050" cy="1143000"/>
          </a:xfrm>
        </p:spPr>
        <p:txBody>
          <a:bodyPr/>
          <a:lstStyle/>
          <a:p>
            <a:r>
              <a:rPr lang="en-US" altLang="en-US" sz="6000" b="1"/>
              <a:t>Benefits of Core Aerification</a:t>
            </a:r>
          </a:p>
        </p:txBody>
      </p:sp>
      <p:sp>
        <p:nvSpPr>
          <p:cNvPr id="623619" name="Rectangle 3"/>
          <p:cNvSpPr>
            <a:spLocks noGrp="1" noChangeArrowheads="1"/>
          </p:cNvSpPr>
          <p:nvPr>
            <p:ph type="body" idx="1"/>
          </p:nvPr>
        </p:nvSpPr>
        <p:spPr>
          <a:xfrm>
            <a:off x="342900" y="1600200"/>
            <a:ext cx="9601200" cy="4876800"/>
          </a:xfrm>
        </p:spPr>
        <p:txBody>
          <a:bodyPr/>
          <a:lstStyle/>
          <a:p>
            <a:pPr>
              <a:lnSpc>
                <a:spcPct val="90000"/>
              </a:lnSpc>
              <a:buClr>
                <a:srgbClr val="FFFFCC"/>
              </a:buClr>
            </a:pPr>
            <a:r>
              <a:rPr lang="en-US" altLang="en-US" sz="4000"/>
              <a:t>Loosens compacted soil </a:t>
            </a:r>
          </a:p>
          <a:p>
            <a:pPr>
              <a:lnSpc>
                <a:spcPct val="90000"/>
              </a:lnSpc>
              <a:buClr>
                <a:srgbClr val="FFFFCC"/>
              </a:buClr>
            </a:pPr>
            <a:r>
              <a:rPr lang="en-US" altLang="en-US" sz="4000"/>
              <a:t>Enhances oxygen levels in the soil</a:t>
            </a:r>
          </a:p>
          <a:p>
            <a:pPr>
              <a:lnSpc>
                <a:spcPct val="90000"/>
              </a:lnSpc>
              <a:buClr>
                <a:srgbClr val="FFFFCC"/>
              </a:buClr>
            </a:pPr>
            <a:r>
              <a:rPr lang="en-US" altLang="en-US" sz="4000"/>
              <a:t>Stimulates production of new shoots and roots </a:t>
            </a:r>
          </a:p>
          <a:p>
            <a:pPr>
              <a:lnSpc>
                <a:spcPct val="90000"/>
              </a:lnSpc>
              <a:buClr>
                <a:srgbClr val="FFFFCC"/>
              </a:buClr>
            </a:pPr>
            <a:r>
              <a:rPr lang="en-US" altLang="en-US" sz="4000"/>
              <a:t>Helps increase the density of the turf</a:t>
            </a:r>
          </a:p>
          <a:p>
            <a:pPr>
              <a:lnSpc>
                <a:spcPct val="90000"/>
              </a:lnSpc>
              <a:buClr>
                <a:srgbClr val="FFFFCC"/>
              </a:buClr>
            </a:pPr>
            <a:r>
              <a:rPr lang="en-US" altLang="en-US" sz="4000"/>
              <a:t>Reduces water runoff</a:t>
            </a:r>
          </a:p>
          <a:p>
            <a:pPr>
              <a:lnSpc>
                <a:spcPct val="90000"/>
              </a:lnSpc>
              <a:buClr>
                <a:srgbClr val="FFFFCC"/>
              </a:buClr>
            </a:pPr>
            <a:r>
              <a:rPr lang="en-US" altLang="en-US" sz="4000"/>
              <a:t>Increases the lawn's drought tolerance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573088" y="90488"/>
            <a:ext cx="9140825" cy="1143000"/>
          </a:xfrm>
          <a:noFill/>
          <a:ln/>
        </p:spPr>
        <p:txBody>
          <a:bodyPr/>
          <a:lstStyle/>
          <a:p>
            <a:r>
              <a:rPr lang="en-US" altLang="en-US" sz="7200" b="1"/>
              <a:t>Core Aerification</a:t>
            </a:r>
          </a:p>
        </p:txBody>
      </p:sp>
      <p:sp>
        <p:nvSpPr>
          <p:cNvPr id="361475" name="Rectangle 3"/>
          <p:cNvSpPr>
            <a:spLocks noGrp="1" noChangeArrowheads="1"/>
          </p:cNvSpPr>
          <p:nvPr>
            <p:ph type="body" sz="half" idx="1"/>
          </p:nvPr>
        </p:nvSpPr>
        <p:spPr>
          <a:xfrm>
            <a:off x="190500" y="1524000"/>
            <a:ext cx="5867400" cy="4953000"/>
          </a:xfrm>
          <a:noFill/>
          <a:ln/>
        </p:spPr>
        <p:txBody>
          <a:bodyPr/>
          <a:lstStyle/>
          <a:p>
            <a:pPr marL="0" indent="0">
              <a:buFontTx/>
              <a:buNone/>
            </a:pPr>
            <a:r>
              <a:rPr lang="en-US" altLang="en-US" sz="4400" b="1">
                <a:solidFill>
                  <a:srgbClr val="00FF00"/>
                </a:solidFill>
              </a:rPr>
              <a:t>Common Questions</a:t>
            </a:r>
            <a:endParaRPr lang="en-US" altLang="en-US" sz="4400" b="1"/>
          </a:p>
          <a:p>
            <a:pPr marL="457200" lvl="1" indent="-342900">
              <a:spcBef>
                <a:spcPct val="50000"/>
              </a:spcBef>
              <a:buClr>
                <a:srgbClr val="FFFF00"/>
              </a:buClr>
              <a:buFont typeface="Wingdings" charset="2"/>
              <a:buChar char="Ø"/>
            </a:pPr>
            <a:r>
              <a:rPr lang="en-US" altLang="en-US" sz="4000" b="1"/>
              <a:t> Solid or Hollow?</a:t>
            </a:r>
          </a:p>
          <a:p>
            <a:pPr lvl="2">
              <a:spcBef>
                <a:spcPct val="50000"/>
              </a:spcBef>
              <a:buClr>
                <a:srgbClr val="FFFF00"/>
              </a:buClr>
              <a:buFont typeface="Wingdings" charset="2"/>
              <a:buChar char="Ø"/>
            </a:pPr>
            <a:r>
              <a:rPr lang="en-US" altLang="en-US" sz="3600" b="1"/>
              <a:t> Hollow increased macropores</a:t>
            </a:r>
          </a:p>
        </p:txBody>
      </p:sp>
      <p:pic>
        <p:nvPicPr>
          <p:cNvPr id="361476" name="Picture 4" descr="AERIFY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72100" y="1978025"/>
            <a:ext cx="4800600" cy="4044950"/>
          </a:xfrm>
          <a:noFill/>
          <a:ln w="25400">
            <a:solidFill>
              <a:schemeClr val="bg1"/>
            </a:solid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573088" y="90488"/>
            <a:ext cx="9140825" cy="1143000"/>
          </a:xfrm>
          <a:noFill/>
          <a:ln/>
        </p:spPr>
        <p:txBody>
          <a:bodyPr/>
          <a:lstStyle/>
          <a:p>
            <a:r>
              <a:rPr lang="en-US" altLang="en-US" sz="7200" b="1">
                <a:solidFill>
                  <a:srgbClr val="FFFFCC"/>
                </a:solidFill>
              </a:rPr>
              <a:t>Core Aerification</a:t>
            </a:r>
          </a:p>
        </p:txBody>
      </p:sp>
      <p:sp>
        <p:nvSpPr>
          <p:cNvPr id="279555" name="Rectangle 3"/>
          <p:cNvSpPr>
            <a:spLocks noGrp="1" noChangeArrowheads="1"/>
          </p:cNvSpPr>
          <p:nvPr>
            <p:ph type="body" sz="half" idx="1"/>
          </p:nvPr>
        </p:nvSpPr>
        <p:spPr>
          <a:xfrm>
            <a:off x="190500" y="1524000"/>
            <a:ext cx="4495800" cy="4876800"/>
          </a:xfrm>
          <a:noFill/>
          <a:ln/>
        </p:spPr>
        <p:txBody>
          <a:bodyPr/>
          <a:lstStyle/>
          <a:p>
            <a:pPr marL="0" indent="0">
              <a:buFontTx/>
              <a:buNone/>
            </a:pPr>
            <a:r>
              <a:rPr lang="en-US" altLang="en-US" sz="4400" b="1">
                <a:solidFill>
                  <a:srgbClr val="00FF00"/>
                </a:solidFill>
              </a:rPr>
              <a:t>How often?</a:t>
            </a:r>
            <a:endParaRPr lang="en-US" altLang="en-US" sz="4400" b="1"/>
          </a:p>
          <a:p>
            <a:pPr marL="457200" lvl="1" indent="-342900">
              <a:buClr>
                <a:srgbClr val="FFFF00"/>
              </a:buClr>
              <a:buFont typeface="Wingdings" charset="2"/>
              <a:buChar char="Ø"/>
            </a:pPr>
            <a:r>
              <a:rPr lang="en-US" altLang="en-US" sz="3600" b="1"/>
              <a:t> As often as needed</a:t>
            </a:r>
          </a:p>
          <a:p>
            <a:pPr marL="457200" lvl="1" indent="-342900">
              <a:buClr>
                <a:srgbClr val="FFFF00"/>
              </a:buClr>
              <a:buFont typeface="Wingdings" charset="2"/>
              <a:buChar char="Ø"/>
            </a:pPr>
            <a:r>
              <a:rPr lang="en-US" altLang="en-US" sz="3600" b="1"/>
              <a:t>Depends on traffic and compaction</a:t>
            </a:r>
          </a:p>
        </p:txBody>
      </p:sp>
      <p:pic>
        <p:nvPicPr>
          <p:cNvPr id="279556" name="Picture 4" descr="Image3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5900" y="2133600"/>
            <a:ext cx="4991100" cy="41275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573088" y="90488"/>
            <a:ext cx="9140825" cy="1143000"/>
          </a:xfrm>
          <a:noFill/>
          <a:ln/>
        </p:spPr>
        <p:txBody>
          <a:bodyPr/>
          <a:lstStyle/>
          <a:p>
            <a:r>
              <a:rPr lang="en-US" altLang="en-US" sz="7200" b="1">
                <a:solidFill>
                  <a:srgbClr val="FFFFCC"/>
                </a:solidFill>
              </a:rPr>
              <a:t>Topdressing</a:t>
            </a:r>
          </a:p>
        </p:txBody>
      </p:sp>
      <p:sp>
        <p:nvSpPr>
          <p:cNvPr id="282627" name="Rectangle 3"/>
          <p:cNvSpPr>
            <a:spLocks noGrp="1" noChangeArrowheads="1"/>
          </p:cNvSpPr>
          <p:nvPr>
            <p:ph type="body" sz="half" idx="1"/>
          </p:nvPr>
        </p:nvSpPr>
        <p:spPr>
          <a:xfrm>
            <a:off x="152400" y="1524000"/>
            <a:ext cx="5486400" cy="4914900"/>
          </a:xfrm>
          <a:noFill/>
          <a:ln/>
        </p:spPr>
        <p:txBody>
          <a:bodyPr/>
          <a:lstStyle/>
          <a:p>
            <a:pPr marL="0" indent="0">
              <a:buFontTx/>
              <a:buNone/>
            </a:pPr>
            <a:r>
              <a:rPr lang="en-US" altLang="en-US" sz="4800" b="1">
                <a:solidFill>
                  <a:srgbClr val="00FF00"/>
                </a:solidFill>
              </a:rPr>
              <a:t>Reasons</a:t>
            </a:r>
            <a:endParaRPr lang="en-US" altLang="en-US" sz="4800" b="1"/>
          </a:p>
          <a:p>
            <a:pPr marL="457200" lvl="1" indent="-342900">
              <a:lnSpc>
                <a:spcPct val="110000"/>
              </a:lnSpc>
              <a:buClr>
                <a:srgbClr val="FFFF00"/>
              </a:buClr>
              <a:buFont typeface="Wingdings 2" charset="2"/>
              <a:buChar char="ó"/>
            </a:pPr>
            <a:r>
              <a:rPr lang="en-US" altLang="en-US" sz="4000" b="1"/>
              <a:t>Thatch management</a:t>
            </a:r>
          </a:p>
          <a:p>
            <a:pPr marL="457200" lvl="1" indent="-342900">
              <a:lnSpc>
                <a:spcPct val="110000"/>
              </a:lnSpc>
              <a:buClr>
                <a:srgbClr val="FFFF00"/>
              </a:buClr>
              <a:buFont typeface="Wingdings 2" charset="2"/>
              <a:buChar char="ó"/>
            </a:pPr>
            <a:r>
              <a:rPr lang="en-US" altLang="en-US" sz="4000" b="1"/>
              <a:t>Surface leveling</a:t>
            </a:r>
          </a:p>
          <a:p>
            <a:pPr marL="457200" lvl="1" indent="-342900">
              <a:lnSpc>
                <a:spcPct val="110000"/>
              </a:lnSpc>
              <a:buClr>
                <a:srgbClr val="FFFF00"/>
              </a:buClr>
              <a:buFont typeface="Wingdings 2" charset="2"/>
              <a:buChar char="ó"/>
            </a:pPr>
            <a:r>
              <a:rPr lang="en-US" altLang="en-US" sz="4000" b="1"/>
              <a:t>Soil amendment</a:t>
            </a:r>
          </a:p>
          <a:p>
            <a:pPr marL="457200" lvl="1" indent="-342900">
              <a:lnSpc>
                <a:spcPct val="110000"/>
              </a:lnSpc>
              <a:buClr>
                <a:srgbClr val="FFFF00"/>
              </a:buClr>
              <a:buFont typeface="Wingdings 2" charset="2"/>
              <a:buChar char="ó"/>
            </a:pPr>
            <a:r>
              <a:rPr lang="en-US" altLang="en-US" sz="4000" b="1"/>
              <a:t>Improve drainage</a:t>
            </a:r>
          </a:p>
          <a:p>
            <a:pPr marL="457200" lvl="1" indent="-342900">
              <a:lnSpc>
                <a:spcPct val="110000"/>
              </a:lnSpc>
              <a:buClr>
                <a:srgbClr val="FFFF00"/>
              </a:buClr>
              <a:buFont typeface="Wingdings 2" charset="2"/>
              <a:buChar char="ó"/>
            </a:pPr>
            <a:r>
              <a:rPr lang="en-US" altLang="en-US" sz="4000" b="1"/>
              <a:t>Assist in overseeding</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573088" y="90488"/>
            <a:ext cx="9140825" cy="1143000"/>
          </a:xfrm>
          <a:noFill/>
          <a:ln/>
        </p:spPr>
        <p:txBody>
          <a:bodyPr/>
          <a:lstStyle/>
          <a:p>
            <a:r>
              <a:rPr lang="en-US" altLang="en-US" sz="7200" b="1"/>
              <a:t>Topdressing</a:t>
            </a:r>
          </a:p>
        </p:txBody>
      </p:sp>
      <p:sp>
        <p:nvSpPr>
          <p:cNvPr id="283651" name="Rectangle 3"/>
          <p:cNvSpPr>
            <a:spLocks noGrp="1" noChangeArrowheads="1"/>
          </p:cNvSpPr>
          <p:nvPr>
            <p:ph type="body" sz="half" idx="1"/>
          </p:nvPr>
        </p:nvSpPr>
        <p:spPr>
          <a:xfrm>
            <a:off x="152400" y="1524000"/>
            <a:ext cx="5486400" cy="4914900"/>
          </a:xfrm>
          <a:noFill/>
          <a:ln/>
        </p:spPr>
        <p:txBody>
          <a:bodyPr/>
          <a:lstStyle/>
          <a:p>
            <a:pPr marL="0" indent="0">
              <a:buFontTx/>
              <a:buNone/>
            </a:pPr>
            <a:r>
              <a:rPr lang="en-US" altLang="en-US" sz="4800" b="1">
                <a:solidFill>
                  <a:srgbClr val="00FF00"/>
                </a:solidFill>
              </a:rPr>
              <a:t>Procedures</a:t>
            </a:r>
            <a:endParaRPr lang="en-US" altLang="en-US" sz="4800" b="1"/>
          </a:p>
          <a:p>
            <a:pPr marL="457200" lvl="1" indent="-342900">
              <a:lnSpc>
                <a:spcPct val="110000"/>
              </a:lnSpc>
              <a:buClr>
                <a:srgbClr val="FFFF00"/>
              </a:buClr>
              <a:buFont typeface="Wingdings 2" charset="2"/>
              <a:buChar char="ó"/>
            </a:pPr>
            <a:r>
              <a:rPr lang="en-US" altLang="en-US" sz="4000" b="1"/>
              <a:t>Light &amp; frequent</a:t>
            </a:r>
          </a:p>
          <a:p>
            <a:pPr marL="914400" lvl="2">
              <a:lnSpc>
                <a:spcPct val="110000"/>
              </a:lnSpc>
              <a:buClr>
                <a:srgbClr val="FFFF00"/>
              </a:buClr>
              <a:buFont typeface="Wingdings 2" charset="2"/>
              <a:buChar char="ó"/>
            </a:pPr>
            <a:r>
              <a:rPr lang="en-US" altLang="en-US" sz="3600" b="1"/>
              <a:t> 1/16 to 3/8”</a:t>
            </a:r>
          </a:p>
          <a:p>
            <a:pPr marL="457200" lvl="1" indent="-342900">
              <a:lnSpc>
                <a:spcPct val="140000"/>
              </a:lnSpc>
              <a:spcBef>
                <a:spcPct val="40000"/>
              </a:spcBef>
              <a:buClr>
                <a:srgbClr val="FFFF00"/>
              </a:buClr>
              <a:buFont typeface="Wingdings 2" charset="2"/>
              <a:buChar char="ó"/>
            </a:pPr>
            <a:r>
              <a:rPr lang="en-US" altLang="en-US" sz="4000" b="1"/>
              <a:t>Reaching soil surface</a:t>
            </a:r>
          </a:p>
          <a:p>
            <a:pPr marL="914400" lvl="2">
              <a:lnSpc>
                <a:spcPct val="110000"/>
              </a:lnSpc>
              <a:buClr>
                <a:srgbClr val="FFFF00"/>
              </a:buClr>
              <a:buFont typeface="Wingdings 2" charset="2"/>
              <a:buChar char="ó"/>
            </a:pPr>
            <a:r>
              <a:rPr lang="en-US" altLang="en-US" sz="3600" b="1"/>
              <a:t>mow turf low</a:t>
            </a:r>
          </a:p>
          <a:p>
            <a:pPr marL="914400" lvl="2">
              <a:lnSpc>
                <a:spcPct val="80000"/>
              </a:lnSpc>
              <a:buClr>
                <a:srgbClr val="FFFF00"/>
              </a:buClr>
              <a:buFont typeface="Wingdings 2" charset="2"/>
              <a:buChar char="ó"/>
            </a:pPr>
            <a:r>
              <a:rPr lang="en-US" altLang="en-US" sz="3600" b="1"/>
              <a:t>broom or rub-in</a:t>
            </a:r>
          </a:p>
        </p:txBody>
      </p:sp>
      <p:pic>
        <p:nvPicPr>
          <p:cNvPr id="283652" name="Picture 4" descr="Image11"/>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38800" y="1885950"/>
            <a:ext cx="4572000" cy="41910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573088" y="90488"/>
            <a:ext cx="9140825" cy="1143000"/>
          </a:xfrm>
          <a:noFill/>
          <a:ln/>
        </p:spPr>
        <p:txBody>
          <a:bodyPr/>
          <a:lstStyle/>
          <a:p>
            <a:r>
              <a:rPr lang="en-US" altLang="en-US" sz="7200" b="1"/>
              <a:t>Topdressing</a:t>
            </a:r>
          </a:p>
        </p:txBody>
      </p:sp>
      <p:sp>
        <p:nvSpPr>
          <p:cNvPr id="284675" name="Rectangle 3"/>
          <p:cNvSpPr>
            <a:spLocks noGrp="1" noChangeArrowheads="1"/>
          </p:cNvSpPr>
          <p:nvPr>
            <p:ph type="body" sz="half" idx="1"/>
          </p:nvPr>
        </p:nvSpPr>
        <p:spPr>
          <a:xfrm>
            <a:off x="76200" y="1676400"/>
            <a:ext cx="5486400" cy="4495800"/>
          </a:xfrm>
          <a:noFill/>
          <a:ln/>
        </p:spPr>
        <p:txBody>
          <a:bodyPr/>
          <a:lstStyle/>
          <a:p>
            <a:pPr marL="0" indent="0">
              <a:lnSpc>
                <a:spcPct val="90000"/>
              </a:lnSpc>
              <a:buFontTx/>
              <a:buNone/>
            </a:pPr>
            <a:r>
              <a:rPr lang="en-US" altLang="en-US" sz="5400" b="1">
                <a:solidFill>
                  <a:srgbClr val="00FF00"/>
                </a:solidFill>
              </a:rPr>
              <a:t>Material</a:t>
            </a:r>
            <a:endParaRPr lang="en-US" altLang="en-US" sz="5400" b="1"/>
          </a:p>
          <a:p>
            <a:pPr marL="457200" lvl="1" indent="-342900">
              <a:lnSpc>
                <a:spcPct val="110000"/>
              </a:lnSpc>
              <a:buClr>
                <a:srgbClr val="FFFF00"/>
              </a:buClr>
              <a:buFont typeface="Wingdings 2" charset="2"/>
              <a:buChar char="ó"/>
            </a:pPr>
            <a:r>
              <a:rPr lang="en-US" altLang="en-US" sz="4400" b="1"/>
              <a:t>Similar to existing</a:t>
            </a:r>
          </a:p>
          <a:p>
            <a:pPr marL="914400" lvl="2">
              <a:lnSpc>
                <a:spcPct val="110000"/>
              </a:lnSpc>
              <a:buClr>
                <a:srgbClr val="FFFF00"/>
              </a:buClr>
              <a:buFont typeface="Wingdings 2" charset="2"/>
              <a:buChar char="ó"/>
            </a:pPr>
            <a:r>
              <a:rPr lang="en-US" altLang="en-US" sz="3600" b="1"/>
              <a:t> </a:t>
            </a:r>
            <a:r>
              <a:rPr lang="en-US" altLang="en-US" sz="4000" b="1"/>
              <a:t>Chemically</a:t>
            </a:r>
          </a:p>
          <a:p>
            <a:pPr marL="914400" lvl="2">
              <a:lnSpc>
                <a:spcPct val="110000"/>
              </a:lnSpc>
              <a:buClr>
                <a:srgbClr val="FFFF00"/>
              </a:buClr>
              <a:buFont typeface="Wingdings 2" charset="2"/>
              <a:buChar char="ó"/>
            </a:pPr>
            <a:r>
              <a:rPr lang="en-US" altLang="en-US" sz="4000" b="1"/>
              <a:t> Physically</a:t>
            </a:r>
          </a:p>
          <a:p>
            <a:pPr marL="457200" lvl="1" indent="-342900">
              <a:lnSpc>
                <a:spcPct val="140000"/>
              </a:lnSpc>
              <a:spcBef>
                <a:spcPct val="40000"/>
              </a:spcBef>
              <a:buClr>
                <a:srgbClr val="FFFF00"/>
              </a:buClr>
              <a:buFont typeface="Wingdings 2" charset="2"/>
              <a:buChar char="ó"/>
            </a:pPr>
            <a:r>
              <a:rPr lang="en-US" altLang="en-US" sz="4400" b="1"/>
              <a:t>Prevent layering</a:t>
            </a:r>
            <a:endParaRPr lang="en-US" altLang="en-US" sz="4800" b="1"/>
          </a:p>
        </p:txBody>
      </p:sp>
      <p:pic>
        <p:nvPicPr>
          <p:cNvPr id="284676" name="Picture 4" descr="Image08"/>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34000" y="1862138"/>
            <a:ext cx="4762500" cy="4310062"/>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r>
              <a:rPr lang="en-US" altLang="en-US" sz="6000" b="1"/>
              <a:t>Reviving a Lawn</a:t>
            </a:r>
          </a:p>
        </p:txBody>
      </p:sp>
      <p:sp>
        <p:nvSpPr>
          <p:cNvPr id="656387" name="Rectangle 3"/>
          <p:cNvSpPr>
            <a:spLocks noGrp="1" noChangeArrowheads="1"/>
          </p:cNvSpPr>
          <p:nvPr>
            <p:ph type="body" sz="half" idx="1"/>
          </p:nvPr>
        </p:nvSpPr>
        <p:spPr>
          <a:xfrm>
            <a:off x="0" y="1981200"/>
            <a:ext cx="5067300" cy="4114800"/>
          </a:xfrm>
        </p:spPr>
        <p:txBody>
          <a:bodyPr/>
          <a:lstStyle/>
          <a:p>
            <a:pPr>
              <a:buFontTx/>
              <a:buNone/>
            </a:pPr>
            <a:r>
              <a:rPr lang="en-US" altLang="en-US" b="1">
                <a:solidFill>
                  <a:srgbClr val="66FF33"/>
                </a:solidFill>
              </a:rPr>
              <a:t>Possible Fixes</a:t>
            </a:r>
          </a:p>
          <a:p>
            <a:r>
              <a:rPr lang="en-US" altLang="en-US" b="1"/>
              <a:t>Normal maintenance</a:t>
            </a:r>
          </a:p>
          <a:p>
            <a:r>
              <a:rPr lang="en-US" altLang="en-US" b="1"/>
              <a:t>Renovation</a:t>
            </a:r>
          </a:p>
          <a:p>
            <a:r>
              <a:rPr lang="en-US" altLang="en-US" b="1"/>
              <a:t>Re-establishment</a:t>
            </a:r>
          </a:p>
          <a:p>
            <a:endParaRPr lang="en-US" altLang="en-US"/>
          </a:p>
        </p:txBody>
      </p:sp>
      <p:sp>
        <p:nvSpPr>
          <p:cNvPr id="656388" name="Rectangle 4"/>
          <p:cNvSpPr>
            <a:spLocks noGrp="1" noChangeArrowheads="1"/>
          </p:cNvSpPr>
          <p:nvPr>
            <p:ph type="body" sz="half" idx="2"/>
          </p:nvPr>
        </p:nvSpPr>
        <p:spPr>
          <a:xfrm>
            <a:off x="5219700" y="1905000"/>
            <a:ext cx="4648200" cy="4191000"/>
          </a:xfrm>
        </p:spPr>
        <p:txBody>
          <a:bodyPr/>
          <a:lstStyle/>
          <a:p>
            <a:pPr>
              <a:buFontTx/>
              <a:buNone/>
            </a:pPr>
            <a:r>
              <a:rPr lang="en-US" altLang="en-US" b="1">
                <a:solidFill>
                  <a:srgbClr val="66FF33"/>
                </a:solidFill>
              </a:rPr>
              <a:t>Causes</a:t>
            </a:r>
          </a:p>
          <a:p>
            <a:r>
              <a:rPr lang="en-US" altLang="en-US" b="1"/>
              <a:t>Improper maintenance</a:t>
            </a:r>
          </a:p>
          <a:p>
            <a:r>
              <a:rPr lang="en-US" altLang="en-US" b="1"/>
              <a:t>Not adapted to the area</a:t>
            </a:r>
          </a:p>
          <a:p>
            <a:r>
              <a:rPr lang="en-US" altLang="en-US" b="1"/>
              <a:t>Excessive thatch</a:t>
            </a:r>
          </a:p>
          <a:p>
            <a:r>
              <a:rPr lang="en-US" altLang="en-US" b="1"/>
              <a:t>Compacted Soil</a:t>
            </a:r>
          </a:p>
          <a:p>
            <a:r>
              <a:rPr lang="en-US" altLang="en-US" b="1"/>
              <a:t>Insect or disease</a:t>
            </a:r>
          </a:p>
          <a:p>
            <a:endParaRPr lang="en-US" altLang="en-US" sz="2400"/>
          </a:p>
          <a:p>
            <a:endParaRPr lang="en-US" altLang="en-US" sz="2400"/>
          </a:p>
          <a:p>
            <a:endParaRPr lang="en-US" altLang="en-US" sz="24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r>
              <a:rPr lang="en-US" altLang="en-US" sz="6000" b="1"/>
              <a:t>Renovation Steps</a:t>
            </a:r>
          </a:p>
        </p:txBody>
      </p:sp>
      <p:sp>
        <p:nvSpPr>
          <p:cNvPr id="657411" name="Rectangle 3"/>
          <p:cNvSpPr>
            <a:spLocks noGrp="1" noChangeArrowheads="1"/>
          </p:cNvSpPr>
          <p:nvPr>
            <p:ph type="body" idx="1"/>
          </p:nvPr>
        </p:nvSpPr>
        <p:spPr/>
        <p:txBody>
          <a:bodyPr/>
          <a:lstStyle/>
          <a:p>
            <a:pPr marL="609600" indent="-609600">
              <a:buClr>
                <a:srgbClr val="FFFFCC"/>
              </a:buClr>
              <a:buFontTx/>
              <a:buAutoNum type="arabicPeriod"/>
            </a:pPr>
            <a:r>
              <a:rPr lang="en-US" altLang="en-US" sz="3600" b="1"/>
              <a:t>Eliminate weeds &amp; thatch</a:t>
            </a:r>
          </a:p>
          <a:p>
            <a:pPr marL="609600" indent="-609600">
              <a:buClr>
                <a:srgbClr val="FFFFCC"/>
              </a:buClr>
              <a:buFontTx/>
              <a:buAutoNum type="arabicPeriod"/>
            </a:pPr>
            <a:r>
              <a:rPr lang="en-US" altLang="en-US" sz="3600" b="1"/>
              <a:t>Cultivate</a:t>
            </a:r>
          </a:p>
          <a:p>
            <a:pPr marL="609600" indent="-609600">
              <a:buClr>
                <a:srgbClr val="FFFFCC"/>
              </a:buClr>
              <a:buFontTx/>
              <a:buAutoNum type="arabicPeriod"/>
            </a:pPr>
            <a:r>
              <a:rPr lang="en-US" altLang="en-US" sz="3600" b="1"/>
              <a:t>Correct pH</a:t>
            </a:r>
          </a:p>
          <a:p>
            <a:pPr marL="609600" indent="-609600">
              <a:buClr>
                <a:srgbClr val="FFFFCC"/>
              </a:buClr>
              <a:buFontTx/>
              <a:buAutoNum type="arabicPeriod"/>
            </a:pPr>
            <a:r>
              <a:rPr lang="en-US" altLang="en-US" sz="3600" b="1"/>
              <a:t>Fertilize</a:t>
            </a:r>
          </a:p>
          <a:p>
            <a:pPr marL="609600" indent="-609600">
              <a:buClr>
                <a:srgbClr val="FFFFCC"/>
              </a:buClr>
              <a:buFontTx/>
              <a:buAutoNum type="arabicPeriod"/>
            </a:pPr>
            <a:r>
              <a:rPr lang="en-US" altLang="en-US" sz="3600" b="1"/>
              <a:t>Overseed or sprig</a:t>
            </a:r>
          </a:p>
          <a:p>
            <a:pPr marL="609600" indent="-609600">
              <a:buClr>
                <a:srgbClr val="FFFFCC"/>
              </a:buClr>
              <a:buFontTx/>
              <a:buAutoNum type="arabicPeriod"/>
            </a:pPr>
            <a:r>
              <a:rPr lang="en-US" altLang="en-US" sz="3600" b="1"/>
              <a:t>Water, fertilize, mow at 1.5 times normal height</a:t>
            </a:r>
          </a:p>
          <a:p>
            <a:pPr marL="609600" indent="-609600"/>
            <a:endParaRPr lang="en-US" altLang="en-US" b="1"/>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0" y="609600"/>
            <a:ext cx="10287000" cy="1143000"/>
          </a:xfrm>
        </p:spPr>
        <p:txBody>
          <a:bodyPr/>
          <a:lstStyle/>
          <a:p>
            <a:r>
              <a:rPr lang="en-US" altLang="en-US" sz="6000" b="1"/>
              <a:t>Interseeding and Overseeding</a:t>
            </a:r>
          </a:p>
        </p:txBody>
      </p:sp>
      <p:sp>
        <p:nvSpPr>
          <p:cNvPr id="662531" name="Rectangle 3"/>
          <p:cNvSpPr>
            <a:spLocks noGrp="1" noChangeArrowheads="1"/>
          </p:cNvSpPr>
          <p:nvPr>
            <p:ph type="body" idx="1"/>
          </p:nvPr>
        </p:nvSpPr>
        <p:spPr/>
        <p:txBody>
          <a:bodyPr/>
          <a:lstStyle/>
          <a:p>
            <a:pPr>
              <a:lnSpc>
                <a:spcPct val="90000"/>
              </a:lnSpc>
              <a:buClr>
                <a:srgbClr val="FFFF99"/>
              </a:buClr>
              <a:buFont typeface="Wingdings" charset="2"/>
              <a:buChar char="§"/>
            </a:pPr>
            <a:r>
              <a:rPr lang="en-US" altLang="en-US" sz="3600" b="1"/>
              <a:t>Interseeding- seeding into an actively growing turf where the two will be managed at the same time as to thicken the stand of turf.</a:t>
            </a:r>
          </a:p>
          <a:p>
            <a:pPr>
              <a:lnSpc>
                <a:spcPct val="90000"/>
              </a:lnSpc>
              <a:buClr>
                <a:srgbClr val="FFFF99"/>
              </a:buClr>
              <a:buFont typeface="Wingdings" charset="2"/>
              <a:buChar char="§"/>
            </a:pPr>
            <a:r>
              <a:rPr lang="en-US" altLang="en-US" sz="3600" b="1"/>
              <a:t>Overseeding- seeding onto an existing turf, usually with a temporary cool-season turfgrass to provide green active grass growth during dormancy of the warm season turfgrass.</a:t>
            </a:r>
            <a:r>
              <a:rPr lang="en-US" altLang="en-US" sz="36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0" y="-381000"/>
            <a:ext cx="10287000" cy="1890713"/>
          </a:xfrm>
          <a:noFill/>
          <a:ln/>
        </p:spPr>
        <p:txBody>
          <a:bodyPr/>
          <a:lstStyle/>
          <a:p>
            <a:r>
              <a:rPr lang="en-US" altLang="en-US" sz="6000" b="1"/>
              <a:t>Adaptation &amp; Selection</a:t>
            </a:r>
          </a:p>
        </p:txBody>
      </p:sp>
      <p:sp>
        <p:nvSpPr>
          <p:cNvPr id="228355" name="Rectangle 3"/>
          <p:cNvSpPr>
            <a:spLocks noGrp="1" noChangeArrowheads="1"/>
          </p:cNvSpPr>
          <p:nvPr>
            <p:ph type="body" sz="half" idx="1"/>
          </p:nvPr>
        </p:nvSpPr>
        <p:spPr>
          <a:xfrm>
            <a:off x="495300" y="1524000"/>
            <a:ext cx="6019800" cy="4953000"/>
          </a:xfrm>
          <a:noFill/>
          <a:ln/>
        </p:spPr>
        <p:txBody>
          <a:bodyPr/>
          <a:lstStyle/>
          <a:p>
            <a:pPr marL="0" indent="0">
              <a:lnSpc>
                <a:spcPct val="90000"/>
              </a:lnSpc>
              <a:buClr>
                <a:srgbClr val="FF0000"/>
              </a:buClr>
              <a:buFontTx/>
              <a:buNone/>
            </a:pPr>
            <a:r>
              <a:rPr lang="en-US" altLang="en-US" b="1"/>
              <a:t>Climatic Zones &amp; Microclimates</a:t>
            </a:r>
            <a:endParaRPr lang="en-US" altLang="en-US" sz="1800" b="1"/>
          </a:p>
          <a:p>
            <a:pPr marL="457200" lvl="1" indent="-228600">
              <a:lnSpc>
                <a:spcPct val="90000"/>
              </a:lnSpc>
              <a:buFont typeface="Wingdings 2" charset="2"/>
              <a:buNone/>
            </a:pPr>
            <a:r>
              <a:rPr lang="en-US" altLang="en-US" b="1">
                <a:solidFill>
                  <a:srgbClr val="FFFF00"/>
                </a:solidFill>
              </a:rPr>
              <a:t>Zone 6b</a:t>
            </a:r>
          </a:p>
          <a:p>
            <a:pPr lvl="2">
              <a:lnSpc>
                <a:spcPct val="90000"/>
              </a:lnSpc>
              <a:buClr>
                <a:srgbClr val="FFFF00"/>
              </a:buClr>
              <a:buFont typeface="Wingdings" charset="2"/>
              <a:buNone/>
            </a:pPr>
            <a:r>
              <a:rPr lang="en-US" altLang="en-US" sz="2000" b="1"/>
              <a:t> </a:t>
            </a:r>
            <a:r>
              <a:rPr lang="en-US" altLang="en-US" b="1"/>
              <a:t>0 to -5</a:t>
            </a:r>
            <a:r>
              <a:rPr lang="en-US" altLang="en-US" b="1">
                <a:sym typeface="Symbol" charset="2"/>
              </a:rPr>
              <a:t></a:t>
            </a:r>
            <a:r>
              <a:rPr lang="en-US" altLang="en-US" b="1"/>
              <a:t> F</a:t>
            </a:r>
          </a:p>
          <a:p>
            <a:pPr marL="457200" lvl="1" indent="-228600">
              <a:lnSpc>
                <a:spcPct val="90000"/>
              </a:lnSpc>
              <a:buFont typeface="Wingdings 2" charset="2"/>
              <a:buNone/>
            </a:pPr>
            <a:r>
              <a:rPr lang="en-US" altLang="en-US" b="1">
                <a:solidFill>
                  <a:srgbClr val="FF99CC"/>
                </a:solidFill>
              </a:rPr>
              <a:t>Zone 7a</a:t>
            </a:r>
          </a:p>
          <a:p>
            <a:pPr lvl="2">
              <a:lnSpc>
                <a:spcPct val="90000"/>
              </a:lnSpc>
              <a:buFont typeface="Wingdings" charset="2"/>
              <a:buNone/>
            </a:pPr>
            <a:r>
              <a:rPr lang="en-US" altLang="en-US" sz="2000" b="1">
                <a:solidFill>
                  <a:srgbClr val="FFFF00"/>
                </a:solidFill>
              </a:rPr>
              <a:t> </a:t>
            </a:r>
            <a:r>
              <a:rPr lang="en-US" altLang="en-US" b="1">
                <a:solidFill>
                  <a:srgbClr val="FFFFFF"/>
                </a:solidFill>
              </a:rPr>
              <a:t>5 to 0</a:t>
            </a:r>
            <a:r>
              <a:rPr lang="en-US" altLang="en-US" b="1">
                <a:sym typeface="Symbol" charset="2"/>
              </a:rPr>
              <a:t></a:t>
            </a:r>
            <a:r>
              <a:rPr lang="en-US" altLang="en-US" b="1">
                <a:solidFill>
                  <a:srgbClr val="FFFFFF"/>
                </a:solidFill>
              </a:rPr>
              <a:t> F</a:t>
            </a:r>
          </a:p>
          <a:p>
            <a:pPr marL="457200" lvl="1" indent="-228600">
              <a:lnSpc>
                <a:spcPct val="90000"/>
              </a:lnSpc>
              <a:buFont typeface="Wingdings 2" charset="2"/>
              <a:buNone/>
            </a:pPr>
            <a:r>
              <a:rPr lang="en-US" altLang="en-US" b="1">
                <a:solidFill>
                  <a:srgbClr val="FF3300"/>
                </a:solidFill>
              </a:rPr>
              <a:t>Zone 7b</a:t>
            </a:r>
          </a:p>
          <a:p>
            <a:pPr lvl="2">
              <a:lnSpc>
                <a:spcPct val="90000"/>
              </a:lnSpc>
              <a:buFont typeface="Wingdings 2" charset="2"/>
              <a:buNone/>
            </a:pPr>
            <a:r>
              <a:rPr lang="en-US" altLang="en-US" b="1"/>
              <a:t>10 to 5</a:t>
            </a:r>
            <a:r>
              <a:rPr lang="en-US" altLang="en-US" b="1">
                <a:sym typeface="Symbol" charset="2"/>
              </a:rPr>
              <a:t></a:t>
            </a:r>
            <a:r>
              <a:rPr lang="en-US" altLang="en-US" b="1"/>
              <a:t> F</a:t>
            </a:r>
          </a:p>
          <a:p>
            <a:pPr marL="457200" lvl="1" indent="-228600">
              <a:lnSpc>
                <a:spcPct val="90000"/>
              </a:lnSpc>
              <a:buFont typeface="Wingdings 2" charset="2"/>
              <a:buNone/>
            </a:pPr>
            <a:r>
              <a:rPr lang="en-US" altLang="en-US" b="1">
                <a:solidFill>
                  <a:srgbClr val="CCFF33"/>
                </a:solidFill>
              </a:rPr>
              <a:t>Zone 8a</a:t>
            </a:r>
          </a:p>
          <a:p>
            <a:pPr lvl="2">
              <a:lnSpc>
                <a:spcPct val="90000"/>
              </a:lnSpc>
              <a:buFont typeface="Wingdings 2" charset="2"/>
              <a:buNone/>
            </a:pPr>
            <a:r>
              <a:rPr lang="en-US" altLang="en-US" b="1"/>
              <a:t>15 to 10</a:t>
            </a:r>
            <a:r>
              <a:rPr lang="en-US" altLang="en-US" b="1">
                <a:sym typeface="Symbol" charset="2"/>
              </a:rPr>
              <a:t></a:t>
            </a:r>
            <a:r>
              <a:rPr lang="en-US" altLang="en-US" b="1"/>
              <a:t> F</a:t>
            </a:r>
          </a:p>
          <a:p>
            <a:pPr marL="457200" lvl="1" indent="-228600">
              <a:lnSpc>
                <a:spcPct val="90000"/>
              </a:lnSpc>
              <a:buFont typeface="Wingdings 2" charset="2"/>
              <a:buNone/>
            </a:pPr>
            <a:r>
              <a:rPr lang="en-US" altLang="en-US" b="1">
                <a:solidFill>
                  <a:srgbClr val="669900"/>
                </a:solidFill>
              </a:rPr>
              <a:t>Zone 8b</a:t>
            </a:r>
          </a:p>
          <a:p>
            <a:pPr lvl="2">
              <a:lnSpc>
                <a:spcPct val="90000"/>
              </a:lnSpc>
              <a:buFont typeface="Wingdings" charset="2"/>
              <a:buNone/>
            </a:pPr>
            <a:r>
              <a:rPr lang="en-US" altLang="en-US" b="1"/>
              <a:t>20 to 15</a:t>
            </a:r>
            <a:r>
              <a:rPr lang="en-US" altLang="en-US" b="1">
                <a:sym typeface="Symbol" charset="2"/>
              </a:rPr>
              <a:t></a:t>
            </a:r>
            <a:r>
              <a:rPr lang="en-US" altLang="en-US" b="1"/>
              <a:t> F</a:t>
            </a:r>
          </a:p>
        </p:txBody>
      </p:sp>
      <p:pic>
        <p:nvPicPr>
          <p:cNvPr id="228358" name="Picture 6" descr="USDA Hardiness Zone Map - Georgi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10300" y="2286000"/>
            <a:ext cx="3698875"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95250" y="90488"/>
            <a:ext cx="10096500" cy="1143000"/>
          </a:xfrm>
          <a:noFill/>
          <a:ln/>
        </p:spPr>
        <p:txBody>
          <a:bodyPr/>
          <a:lstStyle/>
          <a:p>
            <a:r>
              <a:rPr lang="en-US" altLang="en-US" sz="6400" b="1">
                <a:solidFill>
                  <a:srgbClr val="FFFFCC"/>
                </a:solidFill>
              </a:rPr>
              <a:t>Overseeding &amp; Interseeding</a:t>
            </a:r>
          </a:p>
        </p:txBody>
      </p:sp>
      <p:sp>
        <p:nvSpPr>
          <p:cNvPr id="328707" name="Rectangle 3"/>
          <p:cNvSpPr>
            <a:spLocks noGrp="1" noChangeArrowheads="1"/>
          </p:cNvSpPr>
          <p:nvPr>
            <p:ph type="body" sz="half" idx="1"/>
          </p:nvPr>
        </p:nvSpPr>
        <p:spPr>
          <a:xfrm>
            <a:off x="152400" y="1524000"/>
            <a:ext cx="5562600" cy="4953000"/>
          </a:xfrm>
          <a:noFill/>
          <a:ln/>
        </p:spPr>
        <p:txBody>
          <a:bodyPr/>
          <a:lstStyle/>
          <a:p>
            <a:pPr marL="0" indent="0">
              <a:buClr>
                <a:srgbClr val="00CCFF"/>
              </a:buClr>
              <a:buFontTx/>
              <a:buNone/>
            </a:pPr>
            <a:r>
              <a:rPr lang="en-US" altLang="en-US" sz="4400" b="1">
                <a:solidFill>
                  <a:srgbClr val="00FF00"/>
                </a:solidFill>
              </a:rPr>
              <a:t>Soil To Seed Contact</a:t>
            </a:r>
          </a:p>
          <a:p>
            <a:pPr marL="457200" lvl="1" indent="-228600">
              <a:spcBef>
                <a:spcPct val="40000"/>
              </a:spcBef>
              <a:buClr>
                <a:srgbClr val="FFFF00"/>
              </a:buClr>
              <a:buSzPct val="90000"/>
              <a:buFont typeface="Wingdings" charset="2"/>
              <a:buChar char="Ø"/>
            </a:pPr>
            <a:r>
              <a:rPr lang="en-US" altLang="en-US" sz="4000" b="1"/>
              <a:t> Existing vegetation</a:t>
            </a:r>
          </a:p>
          <a:p>
            <a:pPr marL="457200" lvl="1" indent="-228600">
              <a:spcBef>
                <a:spcPct val="40000"/>
              </a:spcBef>
              <a:buClr>
                <a:srgbClr val="FFFF00"/>
              </a:buClr>
              <a:buSzPct val="90000"/>
              <a:buFont typeface="Wingdings" charset="2"/>
              <a:buChar char="Ø"/>
            </a:pPr>
            <a:r>
              <a:rPr lang="en-US" altLang="en-US" sz="4000" b="1"/>
              <a:t> Soil Preparation</a:t>
            </a:r>
          </a:p>
          <a:p>
            <a:pPr lvl="2">
              <a:buClr>
                <a:srgbClr val="FFFF00"/>
              </a:buClr>
              <a:buSzPct val="90000"/>
              <a:buFont typeface="Wingdings" charset="2"/>
              <a:buChar char="Ø"/>
            </a:pPr>
            <a:r>
              <a:rPr lang="en-US" altLang="en-US" sz="3600" b="1"/>
              <a:t> Fertilizer &amp; Lime</a:t>
            </a:r>
          </a:p>
          <a:p>
            <a:pPr marL="457200" lvl="1" indent="-228600">
              <a:spcBef>
                <a:spcPct val="40000"/>
              </a:spcBef>
              <a:buClr>
                <a:srgbClr val="FFFF00"/>
              </a:buClr>
              <a:buSzPct val="90000"/>
              <a:buFont typeface="Wingdings" charset="2"/>
              <a:buChar char="Ø"/>
            </a:pPr>
            <a:r>
              <a:rPr lang="en-US" altLang="en-US" sz="4000" b="1"/>
              <a:t> Rake smooth</a:t>
            </a:r>
          </a:p>
          <a:p>
            <a:pPr marL="457200" lvl="1" indent="-228600">
              <a:spcBef>
                <a:spcPct val="40000"/>
              </a:spcBef>
              <a:buClr>
                <a:srgbClr val="FFFF00"/>
              </a:buClr>
              <a:buSzPct val="90000"/>
              <a:buFont typeface="Wingdings" charset="2"/>
              <a:buChar char="Ø"/>
            </a:pPr>
            <a:r>
              <a:rPr lang="en-US" altLang="en-US" sz="4000" b="1"/>
              <a:t> Firm soil surface</a:t>
            </a:r>
            <a:endParaRPr lang="en-US" altLang="en-US" sz="3200" b="1"/>
          </a:p>
        </p:txBody>
      </p:sp>
      <p:pic>
        <p:nvPicPr>
          <p:cNvPr id="328708" name="Picture 4" descr="Tilling (seed bed prep)"/>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53100" y="2165350"/>
            <a:ext cx="4295775" cy="4083050"/>
          </a:xfrm>
          <a:noFill/>
          <a:ln w="25400" cap="flat">
            <a:solidFill>
              <a:schemeClr val="bg1"/>
            </a:solid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190500" y="304800"/>
            <a:ext cx="9601200" cy="1143000"/>
          </a:xfrm>
          <a:noFill/>
          <a:ln/>
        </p:spPr>
        <p:txBody>
          <a:bodyPr/>
          <a:lstStyle/>
          <a:p>
            <a:r>
              <a:rPr lang="en-US" altLang="en-US" sz="6000" b="1">
                <a:solidFill>
                  <a:srgbClr val="FFFFCC"/>
                </a:solidFill>
              </a:rPr>
              <a:t>Overseeding &amp; Interseeding</a:t>
            </a:r>
          </a:p>
        </p:txBody>
      </p:sp>
      <p:sp>
        <p:nvSpPr>
          <p:cNvPr id="329731" name="Rectangle 3"/>
          <p:cNvSpPr>
            <a:spLocks noGrp="1" noChangeArrowheads="1"/>
          </p:cNvSpPr>
          <p:nvPr>
            <p:ph type="body" idx="1"/>
          </p:nvPr>
        </p:nvSpPr>
        <p:spPr>
          <a:xfrm>
            <a:off x="0" y="1219200"/>
            <a:ext cx="10287000" cy="5638800"/>
          </a:xfrm>
          <a:noFill/>
          <a:ln/>
        </p:spPr>
        <p:txBody>
          <a:bodyPr/>
          <a:lstStyle/>
          <a:p>
            <a:pPr marL="0" indent="0">
              <a:buClr>
                <a:srgbClr val="00CCFF"/>
              </a:buClr>
              <a:buFontTx/>
              <a:buNone/>
            </a:pPr>
            <a:r>
              <a:rPr lang="en-US" altLang="en-US" sz="4800" b="1">
                <a:solidFill>
                  <a:srgbClr val="00FF00"/>
                </a:solidFill>
              </a:rPr>
              <a:t>Timing – Environmental Window</a:t>
            </a:r>
          </a:p>
          <a:p>
            <a:pPr marL="0" indent="0">
              <a:buFontTx/>
              <a:buNone/>
            </a:pPr>
            <a:r>
              <a:rPr lang="en-US" altLang="en-US" sz="3600" b="1">
                <a:solidFill>
                  <a:srgbClr val="0099FF"/>
                </a:solidFill>
              </a:rPr>
              <a:t>Cooling temperatures</a:t>
            </a:r>
          </a:p>
          <a:p>
            <a:pPr marL="0" indent="0">
              <a:buClr>
                <a:srgbClr val="00CCFF"/>
              </a:buClr>
              <a:buFontTx/>
              <a:buNone/>
            </a:pPr>
            <a:r>
              <a:rPr lang="en-US" altLang="en-US" sz="4000" b="1"/>
              <a:t> </a:t>
            </a:r>
            <a:r>
              <a:rPr lang="en-US" altLang="en-US" sz="3600" b="1"/>
              <a:t>Soil Temperature</a:t>
            </a:r>
          </a:p>
          <a:p>
            <a:pPr lvl="2">
              <a:spcBef>
                <a:spcPct val="40000"/>
              </a:spcBef>
              <a:buClr>
                <a:srgbClr val="FFFF00"/>
              </a:buClr>
              <a:buSzPct val="90000"/>
              <a:buFont typeface="Wingdings" charset="2"/>
              <a:buChar char="Ø"/>
            </a:pPr>
            <a:r>
              <a:rPr lang="en-US" altLang="en-US" sz="3200" b="1"/>
              <a:t> 70</a:t>
            </a:r>
            <a:r>
              <a:rPr lang="en-US" altLang="en-US" sz="3200" b="1">
                <a:ea typeface="Times New Roman" charset="0"/>
                <a:cs typeface="Times New Roman" charset="0"/>
              </a:rPr>
              <a:t>º</a:t>
            </a:r>
            <a:r>
              <a:rPr lang="en-US" altLang="en-US" sz="3200" b="1"/>
              <a:t> F at 4 inches</a:t>
            </a:r>
          </a:p>
          <a:p>
            <a:pPr lvl="2">
              <a:spcBef>
                <a:spcPct val="40000"/>
              </a:spcBef>
              <a:buClr>
                <a:srgbClr val="FFFF00"/>
              </a:buClr>
              <a:buSzPct val="90000"/>
              <a:buFont typeface="Wingdings" charset="2"/>
              <a:buChar char="Ø"/>
            </a:pPr>
            <a:r>
              <a:rPr lang="en-US" altLang="en-US" sz="3200" b="1"/>
              <a:t> 4 – 5 consecutive days</a:t>
            </a:r>
          </a:p>
          <a:p>
            <a:pPr marL="457200" lvl="1" indent="-228600">
              <a:spcBef>
                <a:spcPct val="50000"/>
              </a:spcBef>
              <a:buClr>
                <a:srgbClr val="FFFF00"/>
              </a:buClr>
              <a:buSzPct val="90000"/>
              <a:buFont typeface="Wingdings" charset="2"/>
              <a:buNone/>
            </a:pPr>
            <a:r>
              <a:rPr lang="en-US" altLang="en-US" sz="3600" b="1"/>
              <a:t>Night Air Temperatures</a:t>
            </a:r>
          </a:p>
          <a:p>
            <a:pPr lvl="2">
              <a:spcBef>
                <a:spcPct val="50000"/>
              </a:spcBef>
              <a:buClr>
                <a:srgbClr val="FFFF00"/>
              </a:buClr>
              <a:buSzPct val="90000"/>
              <a:buFont typeface="Wingdings" charset="2"/>
              <a:buChar char="Ø"/>
            </a:pPr>
            <a:r>
              <a:rPr lang="en-US" altLang="en-US" sz="3200" b="1"/>
              <a:t>in the 50s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95250" y="90488"/>
            <a:ext cx="10096500" cy="1143000"/>
          </a:xfrm>
          <a:noFill/>
          <a:ln/>
        </p:spPr>
        <p:txBody>
          <a:bodyPr/>
          <a:lstStyle/>
          <a:p>
            <a:r>
              <a:rPr lang="en-US" altLang="en-US" sz="6400" b="1">
                <a:solidFill>
                  <a:srgbClr val="FFFFCC"/>
                </a:solidFill>
              </a:rPr>
              <a:t>Overseeding &amp; Interseeding</a:t>
            </a:r>
          </a:p>
        </p:txBody>
      </p:sp>
      <p:sp>
        <p:nvSpPr>
          <p:cNvPr id="330755" name="Rectangle 3"/>
          <p:cNvSpPr>
            <a:spLocks noGrp="1" noChangeArrowheads="1"/>
          </p:cNvSpPr>
          <p:nvPr>
            <p:ph type="body" sz="half" idx="1"/>
          </p:nvPr>
        </p:nvSpPr>
        <p:spPr>
          <a:xfrm>
            <a:off x="152400" y="1524000"/>
            <a:ext cx="9715500" cy="5105400"/>
          </a:xfrm>
          <a:noFill/>
          <a:ln/>
        </p:spPr>
        <p:txBody>
          <a:bodyPr/>
          <a:lstStyle/>
          <a:p>
            <a:pPr marL="0" indent="0">
              <a:buClr>
                <a:srgbClr val="00CCFF"/>
              </a:buClr>
              <a:buFontTx/>
              <a:buNone/>
            </a:pPr>
            <a:r>
              <a:rPr lang="en-US" altLang="en-US" sz="4400" b="1">
                <a:solidFill>
                  <a:srgbClr val="00FF00"/>
                </a:solidFill>
              </a:rPr>
              <a:t>Timing – Early Seeding</a:t>
            </a:r>
          </a:p>
          <a:p>
            <a:pPr marL="457200" lvl="1" indent="-228600">
              <a:spcBef>
                <a:spcPct val="50000"/>
              </a:spcBef>
              <a:buClr>
                <a:srgbClr val="FFFF00"/>
              </a:buClr>
              <a:buSzPct val="90000"/>
              <a:buFont typeface="Wingdings" charset="2"/>
              <a:buChar char="ü"/>
            </a:pPr>
            <a:r>
              <a:rPr lang="en-US" altLang="en-US" sz="4000" b="1"/>
              <a:t> More rapid germination</a:t>
            </a:r>
          </a:p>
          <a:p>
            <a:pPr marL="457200" lvl="1" indent="-228600">
              <a:spcBef>
                <a:spcPct val="50000"/>
              </a:spcBef>
              <a:buClr>
                <a:srgbClr val="FF0000"/>
              </a:buClr>
              <a:buFont typeface="Wingdings 2" charset="2"/>
              <a:buChar char="O"/>
            </a:pPr>
            <a:r>
              <a:rPr lang="en-US" altLang="en-US" sz="4000" b="1"/>
              <a:t> Warm-season competition</a:t>
            </a:r>
          </a:p>
          <a:p>
            <a:pPr marL="457200" lvl="1" indent="-228600">
              <a:spcBef>
                <a:spcPct val="50000"/>
              </a:spcBef>
              <a:buClr>
                <a:srgbClr val="FF0000"/>
              </a:buClr>
              <a:buFont typeface="Wingdings 2" charset="2"/>
              <a:buChar char="O"/>
            </a:pPr>
            <a:r>
              <a:rPr lang="en-US" altLang="en-US" sz="4000" b="1"/>
              <a:t> More disease pressure</a:t>
            </a:r>
          </a:p>
          <a:p>
            <a:pPr marL="457200" lvl="1" indent="-228600">
              <a:spcBef>
                <a:spcPct val="50000"/>
              </a:spcBef>
              <a:buClr>
                <a:srgbClr val="FF0000"/>
              </a:buClr>
              <a:buFont typeface="Wingdings 2" charset="2"/>
              <a:buChar char="O"/>
            </a:pPr>
            <a:r>
              <a:rPr lang="en-US" altLang="en-US" sz="4000" b="1"/>
              <a:t> Problems with heat and desiccation</a:t>
            </a:r>
            <a:endParaRPr lang="en-US" altLang="en-US" sz="3200" b="1"/>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90500" y="609600"/>
            <a:ext cx="9677400" cy="1143000"/>
          </a:xfrm>
          <a:noFill/>
          <a:ln/>
        </p:spPr>
        <p:txBody>
          <a:bodyPr/>
          <a:lstStyle/>
          <a:p>
            <a:r>
              <a:rPr lang="en-US" altLang="en-US" sz="6000" b="1">
                <a:solidFill>
                  <a:srgbClr val="FFFFCC"/>
                </a:solidFill>
              </a:rPr>
              <a:t>Overseeding &amp; Interseeding</a:t>
            </a:r>
          </a:p>
        </p:txBody>
      </p:sp>
      <p:sp>
        <p:nvSpPr>
          <p:cNvPr id="349187" name="Rectangle 3"/>
          <p:cNvSpPr>
            <a:spLocks noGrp="1" noChangeArrowheads="1"/>
          </p:cNvSpPr>
          <p:nvPr>
            <p:ph type="body" idx="1"/>
          </p:nvPr>
        </p:nvSpPr>
        <p:spPr>
          <a:xfrm>
            <a:off x="419100" y="1676400"/>
            <a:ext cx="9525000" cy="4343400"/>
          </a:xfrm>
          <a:noFill/>
          <a:ln/>
        </p:spPr>
        <p:txBody>
          <a:bodyPr/>
          <a:lstStyle/>
          <a:p>
            <a:pPr marL="0" indent="0">
              <a:buClr>
                <a:srgbClr val="00CCFF"/>
              </a:buClr>
              <a:buFontTx/>
              <a:buNone/>
            </a:pPr>
            <a:r>
              <a:rPr lang="en-US" altLang="en-US" sz="4800" b="1">
                <a:solidFill>
                  <a:srgbClr val="00FF00"/>
                </a:solidFill>
              </a:rPr>
              <a:t>Ensuring Success</a:t>
            </a:r>
          </a:p>
          <a:p>
            <a:pPr marL="457200" lvl="1" indent="-228600">
              <a:spcBef>
                <a:spcPct val="50000"/>
              </a:spcBef>
              <a:buClr>
                <a:srgbClr val="FFFF00"/>
              </a:buClr>
              <a:buFont typeface="Wingdings" charset="2"/>
              <a:buChar char="ü"/>
            </a:pPr>
            <a:r>
              <a:rPr lang="en-US" altLang="en-US" sz="3600" b="1"/>
              <a:t> Lightly i</a:t>
            </a:r>
            <a:r>
              <a:rPr lang="en-US" altLang="en-US" sz="3200" b="1"/>
              <a:t>rrigate --frequently</a:t>
            </a:r>
          </a:p>
          <a:p>
            <a:pPr marL="457200" lvl="1" indent="-228600">
              <a:spcBef>
                <a:spcPct val="50000"/>
              </a:spcBef>
              <a:buClr>
                <a:srgbClr val="FFFF00"/>
              </a:buClr>
              <a:buFont typeface="Wingdings" charset="2"/>
              <a:buChar char="ü"/>
            </a:pPr>
            <a:r>
              <a:rPr lang="en-US" altLang="en-US" sz="3600" b="1"/>
              <a:t> Mow dry turf</a:t>
            </a:r>
          </a:p>
          <a:p>
            <a:pPr marL="457200" lvl="1" indent="-228600">
              <a:spcBef>
                <a:spcPct val="50000"/>
              </a:spcBef>
              <a:buClr>
                <a:srgbClr val="FFFF00"/>
              </a:buClr>
              <a:buFont typeface="Wingdings" charset="2"/>
              <a:buChar char="ü"/>
            </a:pPr>
            <a:r>
              <a:rPr lang="en-US" altLang="en-US" sz="3600" b="1"/>
              <a:t> Fertilize after seedlings emerge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14363" y="90488"/>
            <a:ext cx="9058275" cy="1143000"/>
          </a:xfrm>
          <a:noFill/>
          <a:ln/>
        </p:spPr>
        <p:txBody>
          <a:bodyPr/>
          <a:lstStyle/>
          <a:p>
            <a:r>
              <a:rPr lang="en-US" altLang="en-US" sz="7200" b="1">
                <a:solidFill>
                  <a:srgbClr val="FFFFCC"/>
                </a:solidFill>
              </a:rPr>
              <a:t>Interseeding</a:t>
            </a:r>
          </a:p>
        </p:txBody>
      </p:sp>
      <p:sp>
        <p:nvSpPr>
          <p:cNvPr id="316419" name="Rectangle 3"/>
          <p:cNvSpPr>
            <a:spLocks noGrp="1" noChangeArrowheads="1"/>
          </p:cNvSpPr>
          <p:nvPr>
            <p:ph type="body" sz="half" idx="1"/>
          </p:nvPr>
        </p:nvSpPr>
        <p:spPr>
          <a:xfrm>
            <a:off x="228600" y="1828800"/>
            <a:ext cx="5372100" cy="4343400"/>
          </a:xfrm>
          <a:noFill/>
          <a:ln/>
        </p:spPr>
        <p:txBody>
          <a:bodyPr/>
          <a:lstStyle/>
          <a:p>
            <a:pPr marL="0" indent="0">
              <a:spcBef>
                <a:spcPct val="75000"/>
              </a:spcBef>
              <a:buClr>
                <a:srgbClr val="00CCFF"/>
              </a:buClr>
              <a:buFontTx/>
              <a:buNone/>
            </a:pPr>
            <a:r>
              <a:rPr lang="en-US" altLang="en-US" sz="4000" b="1">
                <a:solidFill>
                  <a:srgbClr val="00FF00"/>
                </a:solidFill>
              </a:rPr>
              <a:t>Turf Type Tall Fescue</a:t>
            </a:r>
          </a:p>
          <a:p>
            <a:pPr marL="457200" lvl="1" indent="-228600">
              <a:buClr>
                <a:srgbClr val="FFFF00"/>
              </a:buClr>
              <a:buSzPct val="90000"/>
              <a:buFont typeface="Wingdings" charset="2"/>
              <a:buNone/>
            </a:pPr>
            <a:r>
              <a:rPr lang="en-US" altLang="en-US" sz="3600" b="1"/>
              <a:t> Match the existing stand</a:t>
            </a:r>
          </a:p>
          <a:p>
            <a:pPr lvl="2">
              <a:buClr>
                <a:srgbClr val="FFFF00"/>
              </a:buClr>
              <a:buSzPct val="90000"/>
              <a:buFont typeface="Wingdings" charset="2"/>
              <a:buNone/>
            </a:pPr>
            <a:r>
              <a:rPr lang="en-US" altLang="en-US" sz="3200" b="1"/>
              <a:t> (3 to 5 lbs per 1000 ft</a:t>
            </a:r>
            <a:r>
              <a:rPr lang="en-US" altLang="en-US" sz="3200" b="1" baseline="30000"/>
              <a:t>2</a:t>
            </a:r>
            <a:r>
              <a:rPr lang="en-US" altLang="en-US" sz="3200" b="1"/>
              <a:t>)</a:t>
            </a:r>
          </a:p>
        </p:txBody>
      </p:sp>
      <p:pic>
        <p:nvPicPr>
          <p:cNvPr id="316420" name="Picture 4" descr="Home Law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53100" y="2209800"/>
            <a:ext cx="4260850" cy="4114800"/>
          </a:xfrm>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3" name="Rectangle 5"/>
          <p:cNvSpPr>
            <a:spLocks noGrp="1" noChangeArrowheads="1"/>
          </p:cNvSpPr>
          <p:nvPr>
            <p:ph type="title"/>
          </p:nvPr>
        </p:nvSpPr>
        <p:spPr>
          <a:xfrm>
            <a:off x="771525" y="304800"/>
            <a:ext cx="8743950" cy="1447800"/>
          </a:xfrm>
        </p:spPr>
        <p:txBody>
          <a:bodyPr/>
          <a:lstStyle/>
          <a:p>
            <a:r>
              <a:rPr lang="en-US" altLang="en-US" sz="6000" b="1">
                <a:solidFill>
                  <a:srgbClr val="FFFFCC"/>
                </a:solidFill>
              </a:rPr>
              <a:t>Overseeding </a:t>
            </a:r>
            <a:endParaRPr lang="en-US" altLang="en-US" sz="4800">
              <a:solidFill>
                <a:srgbClr val="FFFFCC"/>
              </a:solidFill>
            </a:endParaRPr>
          </a:p>
        </p:txBody>
      </p:sp>
      <p:sp>
        <p:nvSpPr>
          <p:cNvPr id="488451" name="Rectangle 3"/>
          <p:cNvSpPr>
            <a:spLocks noGrp="1" noChangeArrowheads="1"/>
          </p:cNvSpPr>
          <p:nvPr>
            <p:ph type="body" sz="half" idx="1"/>
          </p:nvPr>
        </p:nvSpPr>
        <p:spPr>
          <a:xfrm>
            <a:off x="0" y="1828800"/>
            <a:ext cx="5372100" cy="4267200"/>
          </a:xfrm>
        </p:spPr>
        <p:txBody>
          <a:bodyPr/>
          <a:lstStyle/>
          <a:p>
            <a:r>
              <a:rPr lang="en-US" altLang="en-US" b="1"/>
              <a:t>Choose proper seed</a:t>
            </a:r>
          </a:p>
          <a:p>
            <a:r>
              <a:rPr lang="en-US" altLang="en-US" b="1"/>
              <a:t>Good preparation</a:t>
            </a:r>
          </a:p>
          <a:p>
            <a:r>
              <a:rPr lang="en-US" altLang="en-US" b="1"/>
              <a:t>Careful maintenance</a:t>
            </a:r>
          </a:p>
          <a:p>
            <a:r>
              <a:rPr lang="en-US" altLang="en-US" b="1"/>
              <a:t>Manage spring transition</a:t>
            </a:r>
          </a:p>
          <a:p>
            <a:r>
              <a:rPr lang="en-US" altLang="en-US" b="1"/>
              <a:t>Keep warm season turf healthy!</a:t>
            </a:r>
          </a:p>
          <a:p>
            <a:r>
              <a:rPr lang="en-US" altLang="en-US" b="1"/>
              <a:t>High quality seed-treated</a:t>
            </a:r>
          </a:p>
          <a:p>
            <a:r>
              <a:rPr lang="en-US" altLang="en-US" b="1"/>
              <a:t>5-10 lb seed rate</a:t>
            </a:r>
          </a:p>
          <a:p>
            <a:r>
              <a:rPr lang="en-US" altLang="en-US" b="1"/>
              <a:t>Timing</a:t>
            </a:r>
          </a:p>
          <a:p>
            <a:endParaRPr lang="en-US" altLang="en-US" b="1"/>
          </a:p>
          <a:p>
            <a:endParaRPr lang="en-US" altLang="en-US" sz="2800"/>
          </a:p>
          <a:p>
            <a:endParaRPr lang="en-US" altLang="en-US" sz="2400"/>
          </a:p>
        </p:txBody>
      </p:sp>
      <p:sp>
        <p:nvSpPr>
          <p:cNvPr id="488454" name="Rectangle 6"/>
          <p:cNvSpPr>
            <a:spLocks noGrp="1" noChangeArrowheads="1"/>
          </p:cNvSpPr>
          <p:nvPr>
            <p:ph type="body" sz="half" idx="2"/>
          </p:nvPr>
        </p:nvSpPr>
        <p:spPr>
          <a:xfrm>
            <a:off x="5219700" y="1981200"/>
            <a:ext cx="4295775" cy="1524000"/>
          </a:xfrm>
          <a:solidFill>
            <a:schemeClr val="bg1">
              <a:alpha val="35001"/>
            </a:schemeClr>
          </a:solidFill>
        </p:spPr>
        <p:txBody>
          <a:bodyPr/>
          <a:lstStyle/>
          <a:p>
            <a:pPr>
              <a:buFontTx/>
              <a:buNone/>
            </a:pPr>
            <a:r>
              <a:rPr lang="en-US" altLang="en-US" b="1">
                <a:solidFill>
                  <a:schemeClr val="tx1"/>
                </a:solidFill>
              </a:rPr>
              <a:t>Not recommended for Centipede or Zoysia</a:t>
            </a:r>
          </a:p>
        </p:txBody>
      </p:sp>
      <p:sp>
        <p:nvSpPr>
          <p:cNvPr id="488452" name="Text Box 4"/>
          <p:cNvSpPr txBox="1">
            <a:spLocks noChangeArrowheads="1"/>
          </p:cNvSpPr>
          <p:nvPr/>
        </p:nvSpPr>
        <p:spPr bwMode="auto">
          <a:xfrm>
            <a:off x="5600700" y="2438400"/>
            <a:ext cx="381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effectLst>
                <a:outerShdw blurRad="38100" dist="38100" dir="2700000" algn="tl">
                  <a:srgbClr val="C0C0C0"/>
                </a:outerShdw>
              </a:effectLst>
            </a:endParaRPr>
          </a:p>
        </p:txBody>
      </p:sp>
      <p:sp>
        <p:nvSpPr>
          <p:cNvPr id="488455" name="Text Box 7"/>
          <p:cNvSpPr txBox="1">
            <a:spLocks noChangeArrowheads="1"/>
          </p:cNvSpPr>
          <p:nvPr/>
        </p:nvSpPr>
        <p:spPr bwMode="auto">
          <a:xfrm>
            <a:off x="4914900" y="4038600"/>
            <a:ext cx="48006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effectLst>
                  <a:outerShdw blurRad="38100" dist="38100" dir="2700000" algn="tl">
                    <a:srgbClr val="C0C0C0"/>
                  </a:outerShdw>
                </a:effectLst>
              </a:rPr>
              <a:t>Perennial Rye</a:t>
            </a:r>
          </a:p>
          <a:p>
            <a:pPr>
              <a:spcBef>
                <a:spcPct val="50000"/>
              </a:spcBef>
            </a:pPr>
            <a:r>
              <a:rPr lang="en-US" altLang="en-US">
                <a:effectLst>
                  <a:outerShdw blurRad="38100" dist="38100" dir="2700000" algn="tl">
                    <a:srgbClr val="C0C0C0"/>
                  </a:outerShdw>
                </a:effectLst>
              </a:rPr>
              <a:t>Annual Rye</a:t>
            </a:r>
          </a:p>
        </p:txBody>
      </p:sp>
      <p:sp>
        <p:nvSpPr>
          <p:cNvPr id="488456" name="Text Box 8"/>
          <p:cNvSpPr txBox="1">
            <a:spLocks noChangeArrowheads="1"/>
          </p:cNvSpPr>
          <p:nvPr/>
        </p:nvSpPr>
        <p:spPr bwMode="auto">
          <a:xfrm>
            <a:off x="5295900" y="48006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solidFill>
                  <a:schemeClr val="hlink"/>
                </a:solidFill>
                <a:effectLst>
                  <a:outerShdw blurRad="38100" dist="38100" dir="2700000" algn="tl">
                    <a:srgbClr val="C0C0C0"/>
                  </a:outerShdw>
                </a:effectLst>
              </a:rPr>
              <a:t>Intermediate Rye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r>
              <a:rPr lang="en-US" altLang="en-US" sz="6600" b="1"/>
              <a:t>Overseeding  Rates</a:t>
            </a:r>
          </a:p>
        </p:txBody>
      </p:sp>
      <p:sp>
        <p:nvSpPr>
          <p:cNvPr id="654339" name="Rectangle 3"/>
          <p:cNvSpPr>
            <a:spLocks noGrp="1" noChangeArrowheads="1"/>
          </p:cNvSpPr>
          <p:nvPr>
            <p:ph type="body" idx="1"/>
          </p:nvPr>
        </p:nvSpPr>
        <p:spPr/>
        <p:txBody>
          <a:bodyPr/>
          <a:lstStyle/>
          <a:p>
            <a:pPr>
              <a:buClr>
                <a:srgbClr val="FFFF99"/>
              </a:buClr>
              <a:buFont typeface="Wingdings" charset="2"/>
              <a:buChar char="§"/>
            </a:pPr>
            <a:r>
              <a:rPr lang="en-US" altLang="en-US" sz="3600" b="1">
                <a:effectLst/>
              </a:rPr>
              <a:t>5-10 lbs 1000ft</a:t>
            </a:r>
            <a:r>
              <a:rPr lang="en-US" altLang="en-US" sz="3600" b="1" baseline="30000">
                <a:effectLst/>
              </a:rPr>
              <a:t>2</a:t>
            </a:r>
          </a:p>
          <a:p>
            <a:pPr>
              <a:buClr>
                <a:srgbClr val="FFFF99"/>
              </a:buClr>
              <a:buFont typeface="Wingdings" charset="2"/>
              <a:buChar char="§"/>
            </a:pPr>
            <a:r>
              <a:rPr lang="en-US" altLang="en-US" sz="3600" b="1">
                <a:effectLst/>
              </a:rPr>
              <a:t>High Quality seed</a:t>
            </a:r>
          </a:p>
          <a:p>
            <a:pPr>
              <a:buClr>
                <a:srgbClr val="FFFF99"/>
              </a:buClr>
              <a:buFont typeface="Wingdings" charset="2"/>
              <a:buChar char="§"/>
            </a:pPr>
            <a:r>
              <a:rPr lang="en-US" altLang="en-US" sz="3600" b="1">
                <a:effectLst/>
              </a:rPr>
              <a:t>Traffic areas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r>
              <a:rPr lang="en-US" altLang="en-US" sz="6000" b="1"/>
              <a:t>Overseeded Warm </a:t>
            </a:r>
            <a:br>
              <a:rPr lang="en-US" altLang="en-US" sz="6000" b="1"/>
            </a:br>
            <a:r>
              <a:rPr lang="en-US" altLang="en-US" sz="6000" b="1"/>
              <a:t>Season Grasses</a:t>
            </a:r>
          </a:p>
        </p:txBody>
      </p:sp>
      <p:sp>
        <p:nvSpPr>
          <p:cNvPr id="665603" name="Rectangle 3"/>
          <p:cNvSpPr>
            <a:spLocks noGrp="1" noChangeArrowheads="1"/>
          </p:cNvSpPr>
          <p:nvPr>
            <p:ph type="body" idx="1"/>
          </p:nvPr>
        </p:nvSpPr>
        <p:spPr/>
        <p:txBody>
          <a:bodyPr/>
          <a:lstStyle/>
          <a:p>
            <a:pPr>
              <a:buFontTx/>
              <a:buNone/>
            </a:pPr>
            <a:r>
              <a:rPr lang="en-US" altLang="en-US" sz="4000" b="1">
                <a:solidFill>
                  <a:srgbClr val="66FF33"/>
                </a:solidFill>
              </a:rPr>
              <a:t>Spring transition</a:t>
            </a:r>
          </a:p>
          <a:p>
            <a:pPr>
              <a:buFontTx/>
              <a:buNone/>
            </a:pPr>
            <a:r>
              <a:rPr lang="en-US" altLang="en-US" sz="3600" b="1"/>
              <a:t>Change mowing heights</a:t>
            </a:r>
          </a:p>
          <a:p>
            <a:pPr>
              <a:buFontTx/>
              <a:buNone/>
            </a:pPr>
            <a:r>
              <a:rPr lang="en-US" altLang="en-US" sz="3600" b="1"/>
              <a:t>Apply soluble nitrogen</a:t>
            </a:r>
          </a:p>
          <a:p>
            <a:pPr>
              <a:buFontTx/>
              <a:buNone/>
            </a:pPr>
            <a:endParaRPr lang="en-US" altLang="en-US" sz="3600" b="1"/>
          </a:p>
          <a:p>
            <a:endParaRPr lang="en-US" altLang="en-US" b="1">
              <a:solidFill>
                <a:srgbClr val="66FF33"/>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7" name="Rectangle 5"/>
          <p:cNvSpPr>
            <a:spLocks noGrp="1" noChangeArrowheads="1"/>
          </p:cNvSpPr>
          <p:nvPr>
            <p:ph type="ctrTitle"/>
          </p:nvPr>
        </p:nvSpPr>
        <p:spPr>
          <a:xfrm>
            <a:off x="771525" y="2130425"/>
            <a:ext cx="8743950" cy="1470025"/>
          </a:xfrm>
        </p:spPr>
        <p:txBody>
          <a:bodyPr anchor="ctr"/>
          <a:lstStyle/>
          <a:p>
            <a:r>
              <a:rPr lang="en-US" altLang="en-US" sz="6600" b="1"/>
              <a:t>Common Turf Management </a:t>
            </a:r>
            <a:br>
              <a:rPr lang="en-US" altLang="en-US" sz="6600" b="1"/>
            </a:br>
            <a:r>
              <a:rPr lang="en-US" altLang="en-US" sz="6600" b="1"/>
              <a:t>Problems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r>
              <a:rPr lang="en-US" altLang="en-US" sz="6000" b="1"/>
              <a:t>Algae</a:t>
            </a:r>
          </a:p>
        </p:txBody>
      </p:sp>
      <p:sp>
        <p:nvSpPr>
          <p:cNvPr id="668676" name="Rectangle 4"/>
          <p:cNvSpPr>
            <a:spLocks noGrp="1" noChangeArrowheads="1"/>
          </p:cNvSpPr>
          <p:nvPr>
            <p:ph type="body" sz="half" idx="1"/>
          </p:nvPr>
        </p:nvSpPr>
        <p:spPr/>
        <p:txBody>
          <a:bodyPr/>
          <a:lstStyle/>
          <a:p>
            <a:pPr>
              <a:buFontTx/>
              <a:buNone/>
            </a:pPr>
            <a:r>
              <a:rPr lang="en-US" altLang="en-US" sz="2800"/>
              <a:t>Occurs in:</a:t>
            </a:r>
          </a:p>
          <a:p>
            <a:pPr>
              <a:buFontTx/>
              <a:buNone/>
            </a:pPr>
            <a:r>
              <a:rPr lang="en-US" altLang="en-US" sz="2800"/>
              <a:t>Sunny </a:t>
            </a:r>
          </a:p>
          <a:p>
            <a:pPr>
              <a:buFontTx/>
              <a:buNone/>
            </a:pPr>
            <a:r>
              <a:rPr lang="en-US" altLang="en-US" sz="2800"/>
              <a:t>Poorly drained soils</a:t>
            </a:r>
          </a:p>
          <a:p>
            <a:pPr>
              <a:buFontTx/>
              <a:buNone/>
            </a:pPr>
            <a:r>
              <a:rPr lang="en-US" altLang="en-US" sz="2800"/>
              <a:t>Compacted soils</a:t>
            </a:r>
          </a:p>
          <a:p>
            <a:pPr>
              <a:buFontTx/>
              <a:buNone/>
            </a:pPr>
            <a:endParaRPr lang="en-US" altLang="en-US" sz="2800"/>
          </a:p>
        </p:txBody>
      </p:sp>
      <p:sp>
        <p:nvSpPr>
          <p:cNvPr id="668677" name="Rectangle 5"/>
          <p:cNvSpPr>
            <a:spLocks noGrp="1" noChangeArrowheads="1"/>
          </p:cNvSpPr>
          <p:nvPr>
            <p:ph type="body" sz="half" idx="2"/>
          </p:nvPr>
        </p:nvSpPr>
        <p:spPr/>
        <p:txBody>
          <a:bodyPr/>
          <a:lstStyle/>
          <a:p>
            <a:r>
              <a:rPr lang="en-US" altLang="en-US" sz="2800"/>
              <a:t>Improve grade</a:t>
            </a:r>
          </a:p>
          <a:p>
            <a:r>
              <a:rPr lang="en-US" altLang="en-US" sz="2800"/>
              <a:t>Install drains</a:t>
            </a:r>
          </a:p>
          <a:p>
            <a:r>
              <a:rPr lang="en-US" altLang="en-US" sz="2800"/>
              <a:t>Aerify</a:t>
            </a:r>
          </a:p>
          <a:p>
            <a:endParaRPr lang="en-US"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381000"/>
            <a:ext cx="10287000" cy="1890713"/>
          </a:xfrm>
          <a:noFill/>
          <a:ln/>
        </p:spPr>
        <p:txBody>
          <a:bodyPr/>
          <a:lstStyle/>
          <a:p>
            <a:r>
              <a:rPr lang="en-US" altLang="en-US" sz="6000" b="1"/>
              <a:t>Adaptation &amp; Selection</a:t>
            </a:r>
          </a:p>
        </p:txBody>
      </p:sp>
      <p:sp>
        <p:nvSpPr>
          <p:cNvPr id="230403" name="Rectangle 3"/>
          <p:cNvSpPr>
            <a:spLocks noGrp="1" noChangeArrowheads="1"/>
          </p:cNvSpPr>
          <p:nvPr>
            <p:ph type="body" sz="half" idx="1"/>
          </p:nvPr>
        </p:nvSpPr>
        <p:spPr>
          <a:xfrm>
            <a:off x="114300" y="1143000"/>
            <a:ext cx="5334000" cy="5791200"/>
          </a:xfrm>
          <a:noFill/>
          <a:ln/>
        </p:spPr>
        <p:txBody>
          <a:bodyPr/>
          <a:lstStyle/>
          <a:p>
            <a:pPr marL="0" indent="0">
              <a:buClr>
                <a:srgbClr val="FF0000"/>
              </a:buClr>
              <a:buFontTx/>
              <a:buNone/>
            </a:pPr>
            <a:r>
              <a:rPr lang="en-US" altLang="en-US" sz="4000" b="1">
                <a:solidFill>
                  <a:srgbClr val="FFFF00"/>
                </a:solidFill>
              </a:rPr>
              <a:t>Microclimates</a:t>
            </a:r>
          </a:p>
          <a:p>
            <a:pPr marL="457200" lvl="1" indent="-228600">
              <a:buFont typeface="Wingdings 2" charset="2"/>
              <a:buNone/>
            </a:pPr>
            <a:r>
              <a:rPr lang="en-US" altLang="en-US" sz="3600" b="1">
                <a:solidFill>
                  <a:srgbClr val="FFFF00"/>
                </a:solidFill>
              </a:rPr>
              <a:t> </a:t>
            </a:r>
            <a:r>
              <a:rPr lang="en-US" altLang="en-US" sz="3600" b="1"/>
              <a:t>Environmental</a:t>
            </a:r>
          </a:p>
          <a:p>
            <a:pPr lvl="2">
              <a:buFont typeface="Wingdings 2" charset="2"/>
              <a:buNone/>
            </a:pPr>
            <a:r>
              <a:rPr lang="en-US" altLang="en-US" sz="3200" b="1">
                <a:solidFill>
                  <a:srgbClr val="FFFF00"/>
                </a:solidFill>
              </a:rPr>
              <a:t> </a:t>
            </a:r>
            <a:r>
              <a:rPr lang="en-US" altLang="en-US" sz="3200" b="1"/>
              <a:t>Precipitation</a:t>
            </a:r>
          </a:p>
          <a:p>
            <a:pPr lvl="2">
              <a:buFont typeface="Wingdings 2" charset="2"/>
              <a:buNone/>
            </a:pPr>
            <a:r>
              <a:rPr lang="en-US" altLang="en-US" sz="3200" b="1">
                <a:solidFill>
                  <a:srgbClr val="FFFF00"/>
                </a:solidFill>
              </a:rPr>
              <a:t> </a:t>
            </a:r>
            <a:r>
              <a:rPr lang="en-US" altLang="en-US" sz="3200" b="1"/>
              <a:t>Light (sun vs. Shade)</a:t>
            </a:r>
          </a:p>
          <a:p>
            <a:pPr marL="457200" lvl="1" indent="-228600">
              <a:lnSpc>
                <a:spcPct val="150000"/>
              </a:lnSpc>
              <a:buFont typeface="Wingdings 2" charset="2"/>
              <a:buNone/>
            </a:pPr>
            <a:r>
              <a:rPr lang="en-US" altLang="en-US" sz="3600" b="1">
                <a:solidFill>
                  <a:srgbClr val="FFFF00"/>
                </a:solidFill>
              </a:rPr>
              <a:t> </a:t>
            </a:r>
            <a:r>
              <a:rPr lang="en-US" altLang="en-US" sz="3600" b="1"/>
              <a:t>Soil Factors</a:t>
            </a:r>
          </a:p>
          <a:p>
            <a:pPr lvl="2">
              <a:buFont typeface="Wingdings 2" charset="2"/>
              <a:buNone/>
            </a:pPr>
            <a:r>
              <a:rPr lang="en-US" altLang="en-US" sz="3200" b="1">
                <a:solidFill>
                  <a:srgbClr val="FFFF00"/>
                </a:solidFill>
              </a:rPr>
              <a:t> </a:t>
            </a:r>
            <a:r>
              <a:rPr lang="en-US" altLang="en-US" sz="3200" b="1"/>
              <a:t>pH</a:t>
            </a:r>
          </a:p>
          <a:p>
            <a:pPr lvl="2">
              <a:buFont typeface="Wingdings 2" charset="2"/>
              <a:buNone/>
            </a:pPr>
            <a:r>
              <a:rPr lang="en-US" altLang="en-US" sz="3200" b="1">
                <a:solidFill>
                  <a:srgbClr val="FFFF00"/>
                </a:solidFill>
              </a:rPr>
              <a:t> </a:t>
            </a:r>
            <a:r>
              <a:rPr lang="en-US" altLang="en-US" sz="3200" b="1"/>
              <a:t>Fertility</a:t>
            </a:r>
          </a:p>
          <a:p>
            <a:pPr lvl="2">
              <a:buFont typeface="Wingdings 2" charset="2"/>
              <a:buNone/>
            </a:pPr>
            <a:r>
              <a:rPr lang="en-US" altLang="en-US" sz="3200" b="1">
                <a:solidFill>
                  <a:srgbClr val="FFFF00"/>
                </a:solidFill>
              </a:rPr>
              <a:t> </a:t>
            </a:r>
            <a:r>
              <a:rPr lang="en-US" altLang="en-US" sz="3200" b="1"/>
              <a:t>Moisture Holding 	(sandy vs. clayey)</a:t>
            </a:r>
          </a:p>
        </p:txBody>
      </p:sp>
      <p:pic>
        <p:nvPicPr>
          <p:cNvPr id="230408" name="Picture 8" descr="ANGC #9 P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11838" y="1752600"/>
            <a:ext cx="4132262" cy="45720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495300" y="457200"/>
            <a:ext cx="8743950" cy="1143000"/>
          </a:xfrm>
        </p:spPr>
        <p:txBody>
          <a:bodyPr/>
          <a:lstStyle/>
          <a:p>
            <a:r>
              <a:rPr lang="en-US" altLang="en-US" sz="6000" b="1"/>
              <a:t>Moss &amp; Algae</a:t>
            </a:r>
          </a:p>
        </p:txBody>
      </p:sp>
      <p:sp>
        <p:nvSpPr>
          <p:cNvPr id="632835" name="Rectangle 3"/>
          <p:cNvSpPr>
            <a:spLocks noGrp="1" noChangeArrowheads="1"/>
          </p:cNvSpPr>
          <p:nvPr>
            <p:ph type="body" sz="half" idx="1"/>
          </p:nvPr>
        </p:nvSpPr>
        <p:spPr>
          <a:xfrm>
            <a:off x="495300" y="1676400"/>
            <a:ext cx="4572000" cy="4419600"/>
          </a:xfrm>
        </p:spPr>
        <p:txBody>
          <a:bodyPr/>
          <a:lstStyle/>
          <a:p>
            <a:pPr>
              <a:buFontTx/>
              <a:buNone/>
            </a:pPr>
            <a:r>
              <a:rPr lang="en-US" altLang="en-US" sz="3600" b="1">
                <a:solidFill>
                  <a:srgbClr val="66FF33"/>
                </a:solidFill>
              </a:rPr>
              <a:t>Causes</a:t>
            </a:r>
          </a:p>
          <a:p>
            <a:r>
              <a:rPr lang="en-US" altLang="en-US" sz="3600" b="1"/>
              <a:t>Poor soil fertility</a:t>
            </a:r>
          </a:p>
          <a:p>
            <a:r>
              <a:rPr lang="en-US" altLang="en-US" sz="3600" b="1"/>
              <a:t>Low soil pH (acid soils)</a:t>
            </a:r>
          </a:p>
          <a:p>
            <a:r>
              <a:rPr lang="en-US" altLang="en-US" sz="3600" b="1"/>
              <a:t>Heavy shade</a:t>
            </a:r>
          </a:p>
          <a:p>
            <a:r>
              <a:rPr lang="en-US" altLang="en-US" sz="3600" b="1"/>
              <a:t>Excessive moisture</a:t>
            </a:r>
          </a:p>
          <a:p>
            <a:r>
              <a:rPr lang="en-US" altLang="en-US" sz="3600" b="1"/>
              <a:t>Shallow compacted soils</a:t>
            </a:r>
          </a:p>
        </p:txBody>
      </p:sp>
      <p:sp>
        <p:nvSpPr>
          <p:cNvPr id="632836" name="Rectangle 4"/>
          <p:cNvSpPr>
            <a:spLocks noGrp="1" noChangeArrowheads="1"/>
          </p:cNvSpPr>
          <p:nvPr>
            <p:ph type="body" sz="half" idx="2"/>
          </p:nvPr>
        </p:nvSpPr>
        <p:spPr>
          <a:xfrm>
            <a:off x="5219700" y="1752600"/>
            <a:ext cx="4295775" cy="4343400"/>
          </a:xfrm>
        </p:spPr>
        <p:txBody>
          <a:bodyPr/>
          <a:lstStyle/>
          <a:p>
            <a:pPr>
              <a:lnSpc>
                <a:spcPct val="90000"/>
              </a:lnSpc>
              <a:buFontTx/>
              <a:buNone/>
            </a:pPr>
            <a:r>
              <a:rPr lang="en-US" altLang="en-US" sz="3600" b="1">
                <a:solidFill>
                  <a:srgbClr val="66FF33"/>
                </a:solidFill>
              </a:rPr>
              <a:t>Remedy</a:t>
            </a:r>
          </a:p>
          <a:p>
            <a:pPr>
              <a:lnSpc>
                <a:spcPct val="90000"/>
              </a:lnSpc>
            </a:pPr>
            <a:r>
              <a:rPr lang="en-US" altLang="en-US" sz="3600" b="1"/>
              <a:t>Soil test –Lime and fertilizer</a:t>
            </a:r>
          </a:p>
          <a:p>
            <a:pPr>
              <a:lnSpc>
                <a:spcPct val="90000"/>
              </a:lnSpc>
            </a:pPr>
            <a:r>
              <a:rPr lang="en-US" altLang="en-US" sz="3600" b="1"/>
              <a:t>Reduce shade</a:t>
            </a:r>
          </a:p>
          <a:p>
            <a:pPr>
              <a:lnSpc>
                <a:spcPct val="90000"/>
              </a:lnSpc>
            </a:pPr>
            <a:r>
              <a:rPr lang="en-US" altLang="en-US" sz="3600" b="1"/>
              <a:t>Improve soil </a:t>
            </a:r>
          </a:p>
          <a:p>
            <a:pPr>
              <a:lnSpc>
                <a:spcPct val="90000"/>
              </a:lnSpc>
            </a:pPr>
            <a:r>
              <a:rPr lang="en-US" altLang="en-US" sz="3600" b="1"/>
              <a:t>Choose adapted turf</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266700" y="0"/>
            <a:ext cx="9601200" cy="1662113"/>
          </a:xfrm>
          <a:noFill/>
          <a:ln/>
        </p:spPr>
        <p:txBody>
          <a:bodyPr/>
          <a:lstStyle/>
          <a:p>
            <a:pPr>
              <a:lnSpc>
                <a:spcPct val="75000"/>
              </a:lnSpc>
            </a:pPr>
            <a:r>
              <a:rPr lang="en-US" altLang="en-US" sz="6000" b="1"/>
              <a:t>Centipede: Centipede Decline</a:t>
            </a:r>
            <a:r>
              <a:rPr lang="en-US" altLang="en-US" sz="6600" b="1"/>
              <a:t> </a:t>
            </a:r>
          </a:p>
        </p:txBody>
      </p:sp>
      <p:sp>
        <p:nvSpPr>
          <p:cNvPr id="296963" name="Rectangle 3"/>
          <p:cNvSpPr>
            <a:spLocks noGrp="1" noChangeArrowheads="1"/>
          </p:cNvSpPr>
          <p:nvPr>
            <p:ph type="body" sz="half" idx="1"/>
          </p:nvPr>
        </p:nvSpPr>
        <p:spPr>
          <a:xfrm>
            <a:off x="0" y="1143000"/>
            <a:ext cx="5257800" cy="5105400"/>
          </a:xfrm>
          <a:noFill/>
          <a:ln/>
        </p:spPr>
        <p:txBody>
          <a:bodyPr/>
          <a:lstStyle/>
          <a:p>
            <a:pPr marL="0" indent="0">
              <a:buClr>
                <a:srgbClr val="00FF00"/>
              </a:buClr>
              <a:buFont typeface="Wingdings 2" charset="2"/>
              <a:buNone/>
            </a:pPr>
            <a:endParaRPr lang="en-US" altLang="en-US" sz="3600" b="1"/>
          </a:p>
          <a:p>
            <a:pPr marL="0" indent="0">
              <a:buClr>
                <a:srgbClr val="00FF00"/>
              </a:buClr>
              <a:buFont typeface="Wingdings 2" charset="2"/>
              <a:buNone/>
            </a:pPr>
            <a:r>
              <a:rPr lang="en-US" altLang="en-US" sz="3600" b="1"/>
              <a:t> </a:t>
            </a:r>
            <a:r>
              <a:rPr lang="en-US" altLang="en-US" sz="3600" b="1">
                <a:solidFill>
                  <a:srgbClr val="66FF33"/>
                </a:solidFill>
              </a:rPr>
              <a:t>Management</a:t>
            </a:r>
          </a:p>
          <a:p>
            <a:pPr marL="457200" lvl="1" indent="-228600">
              <a:spcBef>
                <a:spcPct val="40000"/>
              </a:spcBef>
              <a:buClr>
                <a:srgbClr val="FFFF00"/>
              </a:buClr>
              <a:buFont typeface="Wingdings" charset="2"/>
              <a:buChar char="ü"/>
            </a:pPr>
            <a:r>
              <a:rPr lang="en-US" altLang="en-US" sz="3200" b="1"/>
              <a:t> Don’t Over-Fertilize</a:t>
            </a:r>
          </a:p>
          <a:p>
            <a:pPr lvl="2">
              <a:buClr>
                <a:srgbClr val="FFFF00"/>
              </a:buClr>
              <a:buFont typeface="Wingdings" charset="2"/>
              <a:buChar char="ü"/>
            </a:pPr>
            <a:r>
              <a:rPr lang="en-US" altLang="en-US" sz="2800" b="1"/>
              <a:t> 1 to 2 lbs N / 1000 ft</a:t>
            </a:r>
            <a:r>
              <a:rPr lang="en-US" altLang="en-US" sz="2800" b="1" baseline="30000"/>
              <a:t>2</a:t>
            </a:r>
            <a:r>
              <a:rPr lang="en-US" altLang="en-US" sz="2800" b="1"/>
              <a:t> / yr</a:t>
            </a:r>
          </a:p>
          <a:p>
            <a:pPr marL="457200" lvl="1" indent="-228600">
              <a:spcBef>
                <a:spcPct val="40000"/>
              </a:spcBef>
              <a:buClr>
                <a:srgbClr val="FFFF00"/>
              </a:buClr>
              <a:buFont typeface="Wingdings" charset="2"/>
              <a:buChar char="ü"/>
            </a:pPr>
            <a:r>
              <a:rPr lang="en-US" altLang="en-US" sz="3200" b="1"/>
              <a:t> Mowing Height</a:t>
            </a:r>
          </a:p>
          <a:p>
            <a:pPr lvl="2">
              <a:buClr>
                <a:srgbClr val="FFFF00"/>
              </a:buClr>
              <a:buFont typeface="Wingdings" charset="2"/>
              <a:buChar char="ü"/>
            </a:pPr>
            <a:r>
              <a:rPr lang="en-US" altLang="en-US" sz="2800" b="1"/>
              <a:t> 1 to 1½ inches</a:t>
            </a:r>
          </a:p>
          <a:p>
            <a:pPr marL="457200" lvl="1" indent="-228600">
              <a:spcBef>
                <a:spcPct val="40000"/>
              </a:spcBef>
              <a:buClr>
                <a:srgbClr val="FFFF00"/>
              </a:buClr>
              <a:buFont typeface="Wingdings" charset="2"/>
              <a:buChar char="ü"/>
            </a:pPr>
            <a:r>
              <a:rPr lang="en-US" altLang="en-US" sz="3200" b="1"/>
              <a:t> Prevent Thatch</a:t>
            </a:r>
          </a:p>
          <a:p>
            <a:pPr marL="457200" lvl="1" indent="-228600">
              <a:spcBef>
                <a:spcPct val="40000"/>
              </a:spcBef>
              <a:buClr>
                <a:srgbClr val="FFFF00"/>
              </a:buClr>
              <a:buFont typeface="Wingdings" charset="2"/>
              <a:buChar char="ü"/>
            </a:pPr>
            <a:r>
              <a:rPr lang="en-US" altLang="en-US" sz="3200" b="1"/>
              <a:t> Irrigate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0" y="228600"/>
            <a:ext cx="10287000" cy="1143000"/>
          </a:xfrm>
          <a:noFill/>
          <a:ln/>
        </p:spPr>
        <p:txBody>
          <a:bodyPr/>
          <a:lstStyle/>
          <a:p>
            <a:r>
              <a:rPr lang="en-US" altLang="en-US" sz="6600" b="1"/>
              <a:t>Iron Chlorosis - Centipede</a:t>
            </a:r>
          </a:p>
        </p:txBody>
      </p:sp>
      <p:sp>
        <p:nvSpPr>
          <p:cNvPr id="302083" name="Rectangle 3"/>
          <p:cNvSpPr>
            <a:spLocks noGrp="1" noChangeArrowheads="1"/>
          </p:cNvSpPr>
          <p:nvPr>
            <p:ph type="body" idx="1"/>
          </p:nvPr>
        </p:nvSpPr>
        <p:spPr>
          <a:xfrm>
            <a:off x="419100" y="1371600"/>
            <a:ext cx="9601200" cy="4419600"/>
          </a:xfrm>
          <a:noFill/>
          <a:ln/>
        </p:spPr>
        <p:txBody>
          <a:bodyPr/>
          <a:lstStyle/>
          <a:p>
            <a:pPr marL="0" indent="0">
              <a:buClr>
                <a:srgbClr val="FF0000"/>
              </a:buClr>
              <a:buFontTx/>
              <a:buNone/>
            </a:pPr>
            <a:r>
              <a:rPr lang="en-US" altLang="en-US" sz="4400" b="1">
                <a:solidFill>
                  <a:srgbClr val="66FF33"/>
                </a:solidFill>
              </a:rPr>
              <a:t>Iron Deficiency - Correction</a:t>
            </a:r>
          </a:p>
          <a:p>
            <a:pPr marL="342900" lvl="1" indent="-228600">
              <a:lnSpc>
                <a:spcPct val="125000"/>
              </a:lnSpc>
              <a:buClr>
                <a:srgbClr val="FFFF00"/>
              </a:buClr>
              <a:buFont typeface="Wingdings" charset="2"/>
              <a:buChar char="ü"/>
            </a:pPr>
            <a:r>
              <a:rPr lang="en-US" altLang="en-US" sz="3600" b="1"/>
              <a:t> Soil pH problem</a:t>
            </a:r>
          </a:p>
          <a:p>
            <a:pPr marL="342900" lvl="1" indent="-228600">
              <a:lnSpc>
                <a:spcPct val="125000"/>
              </a:lnSpc>
              <a:buClr>
                <a:srgbClr val="FFFF00"/>
              </a:buClr>
              <a:buFont typeface="Wingdings" charset="2"/>
              <a:buChar char="ü"/>
            </a:pPr>
            <a:r>
              <a:rPr lang="en-US" altLang="en-US" sz="3600" b="1"/>
              <a:t> Foliar applications</a:t>
            </a:r>
          </a:p>
          <a:p>
            <a:pPr marL="342900" lvl="1" indent="-228600">
              <a:lnSpc>
                <a:spcPct val="125000"/>
              </a:lnSpc>
              <a:buClr>
                <a:srgbClr val="FFFF00"/>
              </a:buClr>
              <a:buFont typeface="Wingdings" charset="2"/>
              <a:buChar char="ü"/>
            </a:pPr>
            <a:r>
              <a:rPr lang="en-US" altLang="en-US" sz="3600" b="1"/>
              <a:t> Iron sulfate</a:t>
            </a:r>
          </a:p>
          <a:p>
            <a:pPr marL="342900" lvl="1" indent="-228600">
              <a:lnSpc>
                <a:spcPct val="125000"/>
              </a:lnSpc>
              <a:buClr>
                <a:srgbClr val="FFFF00"/>
              </a:buClr>
              <a:buFont typeface="Wingdings" charset="2"/>
              <a:buChar char="ü"/>
            </a:pPr>
            <a:r>
              <a:rPr lang="en-US" altLang="en-US" sz="3600" b="1"/>
              <a:t> Iron chelate</a:t>
            </a:r>
          </a:p>
          <a:p>
            <a:pPr marL="342900" lvl="1" indent="-228600">
              <a:lnSpc>
                <a:spcPct val="125000"/>
              </a:lnSpc>
              <a:buClr>
                <a:srgbClr val="FFFF00"/>
              </a:buClr>
              <a:buFont typeface="Wingdings" charset="2"/>
              <a:buChar char="ü"/>
            </a:pPr>
            <a:r>
              <a:rPr lang="en-US" altLang="en-US" sz="3600" b="1"/>
              <a:t> 0.5 to 1 lb. Fe / Acre</a:t>
            </a:r>
          </a:p>
          <a:p>
            <a:pPr marL="342900" lvl="1" indent="-228600">
              <a:lnSpc>
                <a:spcPct val="125000"/>
              </a:lnSpc>
              <a:buClr>
                <a:srgbClr val="FFFF00"/>
              </a:buClr>
              <a:buFont typeface="Wingdings" charset="2"/>
              <a:buChar char="ü"/>
            </a:pPr>
            <a:r>
              <a:rPr lang="en-US" altLang="en-US" sz="3600" b="1"/>
              <a:t> Temporary fix</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US" altLang="en-US" sz="6000" b="1"/>
              <a:t>Weeds</a:t>
            </a:r>
          </a:p>
        </p:txBody>
      </p:sp>
      <p:sp>
        <p:nvSpPr>
          <p:cNvPr id="634883" name="Rectangle 3"/>
          <p:cNvSpPr>
            <a:spLocks noGrp="1" noChangeArrowheads="1"/>
          </p:cNvSpPr>
          <p:nvPr>
            <p:ph type="body" idx="1"/>
          </p:nvPr>
        </p:nvSpPr>
        <p:spPr/>
        <p:txBody>
          <a:bodyPr/>
          <a:lstStyle/>
          <a:p>
            <a:pPr>
              <a:buClr>
                <a:srgbClr val="FFFF99"/>
              </a:buClr>
              <a:buFont typeface="Wingdings" charset="2"/>
              <a:buChar char="ü"/>
            </a:pPr>
            <a:r>
              <a:rPr lang="en-US" altLang="en-US" sz="3600" b="1"/>
              <a:t>Select adapted turfgrass</a:t>
            </a:r>
          </a:p>
          <a:p>
            <a:pPr>
              <a:buClr>
                <a:srgbClr val="FFFF99"/>
              </a:buClr>
              <a:buFont typeface="Wingdings" charset="2"/>
              <a:buChar char="ü"/>
            </a:pPr>
            <a:r>
              <a:rPr lang="en-US" altLang="en-US" sz="3600" b="1"/>
              <a:t>Good cultural practices</a:t>
            </a:r>
          </a:p>
          <a:p>
            <a:pPr>
              <a:buClr>
                <a:srgbClr val="FFFF99"/>
              </a:buClr>
              <a:buFont typeface="Wingdings" charset="2"/>
              <a:buChar char="ü"/>
            </a:pPr>
            <a:r>
              <a:rPr lang="en-US" altLang="en-US" sz="3600" b="1"/>
              <a:t>Use weed preventer if weeds have been a past problem</a:t>
            </a:r>
            <a:r>
              <a:rPr lang="en-US" altLang="en-US"/>
              <a:t> </a:t>
            </a:r>
          </a:p>
          <a:p>
            <a:pPr>
              <a:buClr>
                <a:srgbClr val="FFFF99"/>
              </a:buClr>
              <a:buFont typeface="Wingdings" charset="2"/>
              <a:buChar char="ü"/>
            </a:pPr>
            <a:r>
              <a:rPr lang="en-US" altLang="en-US" b="1"/>
              <a:t>Spot treat when necessary</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sz="half" idx="1"/>
          </p:nvPr>
        </p:nvSpPr>
        <p:spPr>
          <a:xfrm>
            <a:off x="381000" y="2133600"/>
            <a:ext cx="4953000" cy="4114800"/>
          </a:xfrm>
          <a:noFill/>
          <a:ln/>
        </p:spPr>
        <p:txBody>
          <a:bodyPr/>
          <a:lstStyle/>
          <a:p>
            <a:pPr marL="0" indent="0">
              <a:lnSpc>
                <a:spcPct val="90000"/>
              </a:lnSpc>
              <a:buFontTx/>
              <a:buNone/>
            </a:pPr>
            <a:r>
              <a:rPr lang="en-US" altLang="en-US" sz="5400" b="1">
                <a:solidFill>
                  <a:srgbClr val="00FF00"/>
                </a:solidFill>
              </a:rPr>
              <a:t>Planning</a:t>
            </a:r>
          </a:p>
          <a:p>
            <a:pPr marL="457200" lvl="1" indent="-228600">
              <a:lnSpc>
                <a:spcPct val="90000"/>
              </a:lnSpc>
              <a:buClr>
                <a:srgbClr val="FFFF00"/>
              </a:buClr>
              <a:buFont typeface="Wingdings 2" charset="2"/>
              <a:buChar char="ó"/>
            </a:pPr>
            <a:r>
              <a:rPr lang="en-US" altLang="en-US" sz="3600" b="1"/>
              <a:t> </a:t>
            </a:r>
            <a:r>
              <a:rPr lang="en-US" altLang="en-US" sz="4000" b="1"/>
              <a:t>learn / read </a:t>
            </a:r>
          </a:p>
          <a:p>
            <a:pPr marL="457200" lvl="1" indent="-228600">
              <a:lnSpc>
                <a:spcPct val="90000"/>
              </a:lnSpc>
              <a:buClr>
                <a:srgbClr val="FFFF00"/>
              </a:buClr>
              <a:buFont typeface="Wingdings 2" charset="2"/>
              <a:buChar char="ó"/>
            </a:pPr>
            <a:r>
              <a:rPr lang="en-US" altLang="en-US" sz="4000" b="1"/>
              <a:t> mower repair</a:t>
            </a:r>
          </a:p>
          <a:p>
            <a:pPr marL="457200" lvl="1" indent="-228600">
              <a:lnSpc>
                <a:spcPct val="90000"/>
              </a:lnSpc>
              <a:buClr>
                <a:srgbClr val="FFFF00"/>
              </a:buClr>
              <a:buFont typeface="Wingdings 2" charset="2"/>
              <a:buChar char="ó"/>
            </a:pPr>
            <a:r>
              <a:rPr lang="en-US" altLang="en-US" sz="4000" b="1"/>
              <a:t> calibration</a:t>
            </a:r>
          </a:p>
          <a:p>
            <a:pPr marL="457200" lvl="1" indent="-228600">
              <a:lnSpc>
                <a:spcPct val="90000"/>
              </a:lnSpc>
              <a:buClr>
                <a:srgbClr val="FFFF00"/>
              </a:buClr>
              <a:buFont typeface="Wingdings 2" charset="2"/>
              <a:buChar char="ó"/>
            </a:pPr>
            <a:r>
              <a:rPr lang="en-US" altLang="en-US" sz="4000" b="1"/>
              <a:t> scouting</a:t>
            </a:r>
          </a:p>
          <a:p>
            <a:pPr marL="457200" lvl="1" indent="-228600">
              <a:lnSpc>
                <a:spcPct val="90000"/>
              </a:lnSpc>
              <a:buClr>
                <a:srgbClr val="FFFF00"/>
              </a:buClr>
              <a:buFont typeface="Wingdings 2" charset="2"/>
              <a:buChar char="ó"/>
            </a:pPr>
            <a:r>
              <a:rPr lang="en-US" altLang="en-US" sz="4000" b="1"/>
              <a:t> soil sampling</a:t>
            </a:r>
          </a:p>
        </p:txBody>
      </p:sp>
      <p:sp>
        <p:nvSpPr>
          <p:cNvPr id="185347" name="Rectangle 3"/>
          <p:cNvSpPr>
            <a:spLocks noChangeArrowheads="1"/>
          </p:cNvSpPr>
          <p:nvPr>
            <p:ph type="title"/>
          </p:nvPr>
        </p:nvSpPr>
        <p:spPr>
          <a:xfrm>
            <a:off x="0" y="152400"/>
            <a:ext cx="10287000" cy="1752600"/>
          </a:xfrm>
          <a:noFill/>
          <a:ln/>
        </p:spPr>
        <p:txBody>
          <a:bodyPr/>
          <a:lstStyle/>
          <a:p>
            <a:r>
              <a:rPr lang="en-US" altLang="en-US" sz="6000" b="1"/>
              <a:t>What to do during in the off-season?</a:t>
            </a:r>
          </a:p>
        </p:txBody>
      </p:sp>
      <p:pic>
        <p:nvPicPr>
          <p:cNvPr id="185348" name="Picture 4" descr="Image3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10100" y="2179638"/>
            <a:ext cx="5676900" cy="372745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6" name="WordArt 4"/>
          <p:cNvSpPr>
            <a:spLocks noChangeArrowheads="1" noChangeShapeType="1" noTextEdit="1"/>
          </p:cNvSpPr>
          <p:nvPr/>
        </p:nvSpPr>
        <p:spPr bwMode="auto">
          <a:xfrm>
            <a:off x="2095500" y="1905000"/>
            <a:ext cx="6172200" cy="3429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contourW="12700" prstMaterial="legacyMatte">
              <a:extrusionClr>
                <a:srgbClr val="C0C0C0"/>
              </a:extrusionClr>
              <a:contourClr>
                <a:srgbClr val="DCEBF5"/>
              </a:contourClr>
            </a:sp3d>
          </a:bodyPr>
          <a:lstStyle/>
          <a:p>
            <a:r>
              <a:rPr lang="en-U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latin typeface="Arial Black" charset="0"/>
                <a:ea typeface="Arial Black" charset="0"/>
                <a:cs typeface="Arial Black" charset="0"/>
              </a:rPr>
              <a:t>Questions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51" name="Rectangle 7"/>
          <p:cNvSpPr>
            <a:spLocks noGrp="1" noChangeArrowheads="1"/>
          </p:cNvSpPr>
          <p:nvPr>
            <p:ph type="ctrTitle"/>
          </p:nvPr>
        </p:nvSpPr>
        <p:spPr>
          <a:xfrm>
            <a:off x="2665413" y="2057400"/>
            <a:ext cx="4951412" cy="1143000"/>
          </a:xfrm>
        </p:spPr>
        <p:txBody>
          <a:bodyPr anchor="ctr"/>
          <a:lstStyle/>
          <a:p>
            <a:r>
              <a:rPr lang="en-US" altLang="en-US" b="1">
                <a:solidFill>
                  <a:srgbClr val="FFFF00"/>
                </a:solidFill>
              </a:rPr>
              <a:t>Thank You</a:t>
            </a:r>
          </a:p>
        </p:txBody>
      </p:sp>
      <p:sp>
        <p:nvSpPr>
          <p:cNvPr id="108552" name="Rectangle 8"/>
          <p:cNvSpPr>
            <a:spLocks noGrp="1" noChangeArrowheads="1"/>
          </p:cNvSpPr>
          <p:nvPr>
            <p:ph type="subTitle" idx="1"/>
          </p:nvPr>
        </p:nvSpPr>
        <p:spPr>
          <a:xfrm>
            <a:off x="646113" y="2971800"/>
            <a:ext cx="8991600" cy="3733800"/>
          </a:xfrm>
          <a:noFill/>
          <a:ln/>
        </p:spPr>
        <p:txBody>
          <a:bodyPr anchor="ctr"/>
          <a:lstStyle/>
          <a:p>
            <a:r>
              <a:rPr lang="en-US" altLang="en-US" sz="5000" b="1">
                <a:solidFill>
                  <a:srgbClr val="00CCFF"/>
                </a:solidFill>
              </a:rPr>
              <a:t>Visit</a:t>
            </a:r>
          </a:p>
          <a:p>
            <a:r>
              <a:rPr lang="en-US" altLang="en-US" sz="5000" b="1">
                <a:solidFill>
                  <a:srgbClr val="00CCFF"/>
                </a:solidFill>
              </a:rPr>
              <a:t>WWW.GeorgiaTurf.com</a:t>
            </a:r>
          </a:p>
          <a:p>
            <a:r>
              <a:rPr lang="en-US" altLang="en-US" sz="5000" b="1">
                <a:solidFill>
                  <a:srgbClr val="00CCFF"/>
                </a:solidFill>
              </a:rPr>
              <a:t>and</a:t>
            </a:r>
          </a:p>
          <a:p>
            <a:r>
              <a:rPr lang="en-US" altLang="en-US" sz="5000" b="1">
                <a:solidFill>
                  <a:srgbClr val="00CCFF"/>
                </a:solidFill>
              </a:rPr>
              <a:t>WWW.TurfgrassWater.com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81000" y="609600"/>
            <a:ext cx="9906000" cy="1143000"/>
          </a:xfrm>
          <a:effectLst>
            <a:outerShdw blurRad="63500" dist="35921" dir="2700000" algn="ctr" rotWithShape="0">
              <a:schemeClr val="tx1">
                <a:alpha val="74998"/>
              </a:schemeClr>
            </a:outerShdw>
          </a:effectLst>
        </p:spPr>
        <p:txBody>
          <a:bodyPr/>
          <a:lstStyle/>
          <a:p>
            <a:r>
              <a:rPr lang="en-US" altLang="en-US" sz="7200" b="1"/>
              <a:t>Water Usage</a:t>
            </a:r>
          </a:p>
        </p:txBody>
      </p:sp>
      <p:sp>
        <p:nvSpPr>
          <p:cNvPr id="381955" name="Rectangle 3"/>
          <p:cNvSpPr>
            <a:spLocks noGrp="1" noChangeArrowheads="1"/>
          </p:cNvSpPr>
          <p:nvPr>
            <p:ph type="body" idx="1"/>
          </p:nvPr>
        </p:nvSpPr>
        <p:spPr>
          <a:xfrm>
            <a:off x="1090613" y="2438400"/>
            <a:ext cx="8112125" cy="4114800"/>
          </a:xfrm>
          <a:extLst>
            <a:ext uri="{AF507438-7753-43E0-B8FC-AC1667EBCBE1}">
              <a14:hiddenEffects xmlns:a14="http://schemas.microsoft.com/office/drawing/2010/main">
                <a:effectLst>
                  <a:outerShdw blurRad="63500" dist="35921" dir="2700000" algn="ctr" rotWithShape="0">
                    <a:schemeClr val="tx1">
                      <a:alpha val="74998"/>
                    </a:schemeClr>
                  </a:outerShdw>
                </a:effectLst>
              </a14:hiddenEffects>
            </a:ext>
          </a:extLst>
        </p:spPr>
        <p:txBody>
          <a:bodyPr/>
          <a:lstStyle/>
          <a:p>
            <a:pPr>
              <a:spcBef>
                <a:spcPct val="60000"/>
              </a:spcBef>
              <a:buClr>
                <a:srgbClr val="FFFF00"/>
              </a:buClr>
              <a:buFont typeface="Wingdings" charset="2"/>
              <a:buNone/>
            </a:pPr>
            <a:r>
              <a:rPr lang="en-US" altLang="en-US" sz="4000" b="1"/>
              <a:t> </a:t>
            </a:r>
            <a:r>
              <a:rPr lang="en-US" altLang="en-US" sz="5400" b="1"/>
              <a:t>ET: Evapotranspiration</a:t>
            </a:r>
            <a:endParaRPr lang="en-US" altLang="en-US" sz="4000" b="1"/>
          </a:p>
          <a:p>
            <a:pPr>
              <a:spcBef>
                <a:spcPct val="60000"/>
              </a:spcBef>
              <a:buClr>
                <a:srgbClr val="FFFF00"/>
              </a:buClr>
              <a:buFont typeface="Wingdings" charset="2"/>
              <a:buNone/>
            </a:pPr>
            <a:r>
              <a:rPr lang="en-US" altLang="en-US" sz="4000" b="1" u="sng"/>
              <a:t>Evapo</a:t>
            </a:r>
            <a:r>
              <a:rPr lang="en-US" altLang="en-US" sz="4000" b="1"/>
              <a:t>ration of water from the soil</a:t>
            </a:r>
          </a:p>
          <a:p>
            <a:pPr>
              <a:spcBef>
                <a:spcPct val="60000"/>
              </a:spcBef>
              <a:buClr>
                <a:srgbClr val="FFFF00"/>
              </a:buClr>
              <a:buFont typeface="Wingdings" charset="2"/>
              <a:buNone/>
            </a:pPr>
            <a:r>
              <a:rPr lang="en-US" altLang="en-US" sz="4000" b="1"/>
              <a:t>+ Plant </a:t>
            </a:r>
            <a:r>
              <a:rPr lang="en-US" altLang="en-US" sz="4000" b="1" u="sng"/>
              <a:t>transpiration</a:t>
            </a:r>
          </a:p>
        </p:txBody>
      </p:sp>
      <p:sp>
        <p:nvSpPr>
          <p:cNvPr id="381956" name="Line 4"/>
          <p:cNvSpPr>
            <a:spLocks noChangeShapeType="1"/>
          </p:cNvSpPr>
          <p:nvPr/>
        </p:nvSpPr>
        <p:spPr bwMode="auto">
          <a:xfrm>
            <a:off x="952500" y="5486400"/>
            <a:ext cx="8153400" cy="0"/>
          </a:xfrm>
          <a:prstGeom prst="line">
            <a:avLst/>
          </a:prstGeom>
          <a:noFill/>
          <a:ln w="476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381957" name="Rectangle 5"/>
          <p:cNvSpPr>
            <a:spLocks noChangeArrowheads="1"/>
          </p:cNvSpPr>
          <p:nvPr/>
        </p:nvSpPr>
        <p:spPr bwMode="auto">
          <a:xfrm>
            <a:off x="1181100" y="5486400"/>
            <a:ext cx="7794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60000"/>
              </a:spcBef>
              <a:buClr>
                <a:srgbClr val="FFFF00"/>
              </a:buClr>
              <a:buFont typeface="Wingdings" charset="2"/>
              <a:buNone/>
            </a:pPr>
            <a:r>
              <a:rPr lang="en-US" altLang="en-US" b="1">
                <a:solidFill>
                  <a:schemeClr val="bg1"/>
                </a:solidFill>
                <a:effectLst>
                  <a:outerShdw blurRad="38100" dist="38100" dir="2700000" algn="tl">
                    <a:srgbClr val="C0C0C0"/>
                  </a:outerShdw>
                </a:effectLst>
              </a:rPr>
              <a:t>= Combined loss of water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3175" y="0"/>
            <a:ext cx="10287000" cy="1143000"/>
          </a:xfrm>
          <a:noFill/>
          <a:ln/>
        </p:spPr>
        <p:txBody>
          <a:bodyPr/>
          <a:lstStyle/>
          <a:p>
            <a:r>
              <a:rPr lang="en-US" altLang="en-US" sz="6600" b="1"/>
              <a:t>Turfgrass ET Classification</a:t>
            </a:r>
          </a:p>
        </p:txBody>
      </p:sp>
      <p:graphicFrame>
        <p:nvGraphicFramePr>
          <p:cNvPr id="383000" name="Group 24"/>
          <p:cNvGraphicFramePr>
            <a:graphicFrameLocks noGrp="1"/>
          </p:cNvGraphicFramePr>
          <p:nvPr>
            <p:ph idx="1"/>
          </p:nvPr>
        </p:nvGraphicFramePr>
        <p:xfrm>
          <a:off x="1333500" y="1600200"/>
          <a:ext cx="8153400" cy="4876800"/>
        </p:xfrm>
        <a:graphic>
          <a:graphicData uri="http://schemas.openxmlformats.org/drawingml/2006/table">
            <a:tbl>
              <a:tblPr/>
              <a:tblGrid>
                <a:gridCol w="4219575"/>
                <a:gridCol w="3933825"/>
              </a:tblGrid>
              <a:tr h="1957388">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Classification</a:t>
                      </a:r>
                    </a:p>
                  </a:txBody>
                  <a:tcPr anchor="b" horzOverflow="overflow">
                    <a:lnL cap="flat">
                      <a:noFill/>
                    </a:lnL>
                    <a:lnR>
                      <a:noFill/>
                    </a:lnR>
                    <a:lnT w="381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ET Rate</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(in / d)</a:t>
                      </a:r>
                    </a:p>
                  </a:txBody>
                  <a:tcPr anchor="ctr" horzOverflow="overflow">
                    <a:lnL>
                      <a:noFill/>
                    </a:lnL>
                    <a:lnR cap="flat">
                      <a:noFill/>
                    </a:lnR>
                    <a:lnT w="381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973138">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Very Low</a:t>
                      </a:r>
                    </a:p>
                  </a:txBody>
                  <a:tcPr anchor="ctr" horzOverflow="overflow">
                    <a:lnL cap="flat">
                      <a:noFill/>
                    </a:lnL>
                    <a:lnR>
                      <a:noFill/>
                    </a:lnR>
                    <a:lnT w="19050" cap="flat" cmpd="sng" algn="ctr">
                      <a:solidFill>
                        <a:srgbClr val="FFFF00"/>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0.16</a:t>
                      </a:r>
                    </a:p>
                  </a:txBody>
                  <a:tcPr anchor="ctr" horzOverflow="overflow">
                    <a:lnL>
                      <a:noFill/>
                    </a:lnL>
                    <a:lnR cap="flat">
                      <a:noFill/>
                    </a:lnR>
                    <a:lnT w="19050" cap="flat" cmpd="sng" algn="ctr">
                      <a:solidFill>
                        <a:srgbClr val="FFFF00"/>
                      </a:solidFill>
                      <a:prstDash val="solid"/>
                      <a:round/>
                      <a:headEnd type="none" w="med" len="med"/>
                      <a:tailEnd type="none" w="med" len="med"/>
                    </a:lnT>
                    <a:lnB>
                      <a:noFill/>
                    </a:lnB>
                    <a:lnTlToBr>
                      <a:noFill/>
                    </a:lnTlToBr>
                    <a:lnBlToTr>
                      <a:noFill/>
                    </a:lnBlToTr>
                    <a:noFill/>
                  </a:tcPr>
                </a:tc>
              </a:tr>
              <a:tr h="973138">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Medium</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0.24 – 0.27</a:t>
                      </a:r>
                    </a:p>
                  </a:txBody>
                  <a:tcPr anchor="ctr" horzOverflow="overflow">
                    <a:lnL>
                      <a:noFill/>
                    </a:lnL>
                    <a:lnR cap="flat">
                      <a:noFill/>
                    </a:lnR>
                    <a:lnT>
                      <a:noFill/>
                    </a:lnT>
                    <a:lnB>
                      <a:noFill/>
                    </a:lnB>
                    <a:lnTlToBr>
                      <a:noFill/>
                    </a:lnTlToBr>
                    <a:lnBlToTr>
                      <a:noFill/>
                    </a:lnBlToTr>
                    <a:noFill/>
                  </a:tcPr>
                </a:tc>
              </a:tr>
              <a:tr h="973138">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Very High</a:t>
                      </a:r>
                    </a:p>
                  </a:txBody>
                  <a:tcPr anchor="ctr" horzOverflow="overflow">
                    <a:lnL cap="flat">
                      <a:noFill/>
                    </a:lnL>
                    <a:lnR>
                      <a:noFill/>
                    </a:lnR>
                    <a:lnT>
                      <a:noFill/>
                    </a:lnT>
                    <a:lnB w="38100"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0.35</a:t>
                      </a:r>
                    </a:p>
                  </a:txBody>
                  <a:tcPr anchor="ctr" horzOverflow="overflow">
                    <a:lnL>
                      <a:noFill/>
                    </a:lnL>
                    <a:lnR cap="flat">
                      <a:noFill/>
                    </a:lnR>
                    <a:lnT>
                      <a:noFill/>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382999" name="Text Box 23"/>
          <p:cNvSpPr txBox="1">
            <a:spLocks noChangeArrowheads="1"/>
          </p:cNvSpPr>
          <p:nvPr/>
        </p:nvSpPr>
        <p:spPr bwMode="auto">
          <a:xfrm>
            <a:off x="1181100" y="6400800"/>
            <a:ext cx="174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2400" b="1">
                <a:solidFill>
                  <a:schemeClr val="bg1"/>
                </a:solidFill>
                <a:effectLst/>
              </a:rPr>
              <a:t>Beard, 1985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84188" y="0"/>
            <a:ext cx="9324975" cy="1143000"/>
          </a:xfrm>
          <a:noFill/>
          <a:ln/>
        </p:spPr>
        <p:txBody>
          <a:bodyPr/>
          <a:lstStyle/>
          <a:p>
            <a:r>
              <a:rPr lang="en-US" altLang="en-US" sz="6600" b="1"/>
              <a:t>Turfgrass ET Rankings</a:t>
            </a:r>
          </a:p>
        </p:txBody>
      </p:sp>
      <p:graphicFrame>
        <p:nvGraphicFramePr>
          <p:cNvPr id="385072" name="Group 48"/>
          <p:cNvGraphicFramePr>
            <a:graphicFrameLocks noGrp="1"/>
          </p:cNvGraphicFramePr>
          <p:nvPr>
            <p:ph idx="1"/>
          </p:nvPr>
        </p:nvGraphicFramePr>
        <p:xfrm>
          <a:off x="800100" y="1219200"/>
          <a:ext cx="8743950" cy="5207000"/>
        </p:xfrm>
        <a:graphic>
          <a:graphicData uri="http://schemas.openxmlformats.org/drawingml/2006/table">
            <a:tbl>
              <a:tblPr/>
              <a:tblGrid>
                <a:gridCol w="3962400"/>
                <a:gridCol w="1866900"/>
                <a:gridCol w="2914650"/>
              </a:tblGrid>
              <a:tr h="4572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Turfgrass</a:t>
                      </a:r>
                    </a:p>
                  </a:txBody>
                  <a:tcPr anchor="b" horzOverflow="overflow">
                    <a:lnL cap="flat">
                      <a:noFill/>
                    </a:lnL>
                    <a:lnR>
                      <a:noFill/>
                    </a:lnR>
                    <a:lnT w="381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Mean ET </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(in / d)</a:t>
                      </a:r>
                    </a:p>
                  </a:txBody>
                  <a:tcPr anchor="ctr" horzOverflow="overflow">
                    <a:lnL>
                      <a:noFill/>
                    </a:lnL>
                    <a:lnR>
                      <a:noFill/>
                    </a:lnR>
                    <a:lnT w="381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Drought Resistance</a:t>
                      </a:r>
                    </a:p>
                  </a:txBody>
                  <a:tcPr anchor="ctr" horzOverflow="overflow">
                    <a:lnL>
                      <a:noFill/>
                    </a:lnL>
                    <a:lnR cap="flat">
                      <a:noFill/>
                    </a:lnR>
                    <a:lnT w="3810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noFill/>
                  </a:tcPr>
                </a:tc>
              </a:tr>
              <a:tr h="4572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Common Bermuda</a:t>
                      </a:r>
                    </a:p>
                  </a:txBody>
                  <a:tcPr anchor="ctr" horzOverflow="overflow">
                    <a:lnL cap="flat">
                      <a:noFill/>
                    </a:lnL>
                    <a:lnR>
                      <a:noFill/>
                    </a:lnR>
                    <a:lnT w="19050" cap="flat" cmpd="sng" algn="ctr">
                      <a:solidFill>
                        <a:srgbClr val="FFFF00"/>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0.12 b</a:t>
                      </a:r>
                    </a:p>
                  </a:txBody>
                  <a:tcPr anchor="ctr" horzOverflow="overflow">
                    <a:lnL>
                      <a:noFill/>
                    </a:lnL>
                    <a:lnR>
                      <a:noFill/>
                    </a:lnR>
                    <a:lnT w="19050" cap="flat" cmpd="sng" algn="ctr">
                      <a:solidFill>
                        <a:srgbClr val="FFFF00"/>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VH</a:t>
                      </a:r>
                    </a:p>
                  </a:txBody>
                  <a:tcPr anchor="ctr" horzOverflow="overflow">
                    <a:lnL>
                      <a:noFill/>
                    </a:lnL>
                    <a:lnR cap="flat">
                      <a:noFill/>
                    </a:lnR>
                    <a:lnT w="19050" cap="flat" cmpd="sng" algn="ctr">
                      <a:solidFill>
                        <a:srgbClr val="FFFF00"/>
                      </a:solidFill>
                      <a:prstDash val="solid"/>
                      <a:round/>
                      <a:headEnd type="none" w="med" len="med"/>
                      <a:tailEnd type="none" w="med" len="med"/>
                    </a:lnT>
                    <a:lnB>
                      <a:noFill/>
                    </a:lnB>
                    <a:lnTlToBr>
                      <a:noFill/>
                    </a:lnTlToBr>
                    <a:lnBlToTr>
                      <a:noFill/>
                    </a:lnBlToTr>
                    <a:noFill/>
                  </a:tcPr>
                </a:tc>
              </a:tr>
              <a:tr h="4572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Tifway Bermuda</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0.12 b</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VH</a:t>
                      </a:r>
                    </a:p>
                  </a:txBody>
                  <a:tcPr anchor="ctr" horzOverflow="overflow">
                    <a:lnL>
                      <a:noFill/>
                    </a:lnL>
                    <a:lnR cap="flat">
                      <a:noFill/>
                    </a:lnR>
                    <a:lnT>
                      <a:noFill/>
                    </a:lnT>
                    <a:lnB>
                      <a:noFill/>
                    </a:lnB>
                    <a:lnTlToBr>
                      <a:noFill/>
                    </a:lnTlToBr>
                    <a:lnBlToTr>
                      <a:noFill/>
                    </a:lnBlToTr>
                    <a:noFill/>
                  </a:tcPr>
                </a:tc>
              </a:tr>
              <a:tr h="4572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Raleigh St. Augustine</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0.13 ab</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H</a:t>
                      </a:r>
                    </a:p>
                  </a:txBody>
                  <a:tcPr anchor="ctr" horzOverflow="overflow">
                    <a:lnL>
                      <a:noFill/>
                    </a:lnL>
                    <a:lnR cap="flat">
                      <a:noFill/>
                    </a:lnR>
                    <a:lnT>
                      <a:noFill/>
                    </a:lnT>
                    <a:lnB>
                      <a:noFill/>
                    </a:lnB>
                    <a:lnTlToBr>
                      <a:noFill/>
                    </a:lnTlToBr>
                    <a:lnBlToTr>
                      <a:noFill/>
                    </a:lnBlToTr>
                    <a:noFill/>
                  </a:tcPr>
                </a:tc>
              </a:tr>
              <a:tr h="4572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Meyer Zoysiagrass</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0.14 ab</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M-L</a:t>
                      </a:r>
                    </a:p>
                  </a:txBody>
                  <a:tcPr anchor="ctr" horzOverflow="overflow">
                    <a:lnL>
                      <a:noFill/>
                    </a:lnL>
                    <a:lnR cap="flat">
                      <a:noFill/>
                    </a:lnR>
                    <a:lnT>
                      <a:noFill/>
                    </a:lnT>
                    <a:lnB>
                      <a:noFill/>
                    </a:lnB>
                    <a:lnTlToBr>
                      <a:noFill/>
                    </a:lnTlToBr>
                    <a:lnBlToTr>
                      <a:noFill/>
                    </a:lnBlToTr>
                    <a:noFill/>
                  </a:tcPr>
                </a:tc>
              </a:tr>
              <a:tr h="4572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Rebel II Tall Fescue</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0.14 ab</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M-H</a:t>
                      </a:r>
                    </a:p>
                  </a:txBody>
                  <a:tcPr anchor="ctr" horzOverflow="overflow">
                    <a:lnL>
                      <a:noFill/>
                    </a:lnL>
                    <a:lnR cap="flat">
                      <a:noFill/>
                    </a:lnR>
                    <a:lnT>
                      <a:noFill/>
                    </a:lnT>
                    <a:lnB>
                      <a:noFill/>
                    </a:lnB>
                    <a:lnTlToBr>
                      <a:noFill/>
                    </a:lnTlToBr>
                    <a:lnBlToTr>
                      <a:noFill/>
                    </a:lnBlToTr>
                    <a:noFill/>
                  </a:tcPr>
                </a:tc>
              </a:tr>
              <a:tr h="4572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K-31 Tall Fescue</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0.15 a</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a:t>
                      </a:r>
                    </a:p>
                  </a:txBody>
                  <a:tcPr anchor="ctr" horzOverflow="overflow">
                    <a:lnL>
                      <a:noFill/>
                    </a:lnL>
                    <a:lnR cap="flat">
                      <a:noFill/>
                    </a:lnR>
                    <a:lnT>
                      <a:noFill/>
                    </a:lnT>
                    <a:lnB>
                      <a:noFill/>
                    </a:lnB>
                    <a:lnTlToBr>
                      <a:noFill/>
                    </a:lnTlToBr>
                    <a:lnBlToTr>
                      <a:noFill/>
                    </a:lnBlToTr>
                    <a:noFill/>
                  </a:tcPr>
                </a:tc>
              </a:tr>
              <a:tr h="4572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Centipedegrass</a:t>
                      </a:r>
                    </a:p>
                  </a:txBody>
                  <a:tcPr anchor="ctr" horzOverflow="overflow">
                    <a:lnL cap="flat">
                      <a:noFill/>
                    </a:lnL>
                    <a:lnR>
                      <a:noFill/>
                    </a:lnR>
                    <a:lnT>
                      <a:noFill/>
                    </a:lnT>
                    <a:lnB w="38100"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0.15 a</a:t>
                      </a:r>
                    </a:p>
                  </a:txBody>
                  <a:tcPr anchor="ctr" horzOverflow="overflow">
                    <a:lnL>
                      <a:noFill/>
                    </a:lnL>
                    <a:lnR>
                      <a:noFill/>
                    </a:lnR>
                    <a:lnT>
                      <a:noFill/>
                    </a:lnT>
                    <a:lnB w="38100"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H</a:t>
                      </a:r>
                    </a:p>
                  </a:txBody>
                  <a:tcPr anchor="ctr" horzOverflow="overflow">
                    <a:lnL>
                      <a:noFill/>
                    </a:lnL>
                    <a:lnR cap="flat">
                      <a:noFill/>
                    </a:lnR>
                    <a:lnT>
                      <a:noFill/>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385071" name="Text Box 47"/>
          <p:cNvSpPr txBox="1">
            <a:spLocks noChangeArrowheads="1"/>
          </p:cNvSpPr>
          <p:nvPr/>
        </p:nvSpPr>
        <p:spPr bwMode="auto">
          <a:xfrm>
            <a:off x="819150" y="6400800"/>
            <a:ext cx="196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2400" b="1">
                <a:solidFill>
                  <a:schemeClr val="bg1"/>
                </a:solidFill>
                <a:effectLst/>
              </a:rPr>
              <a:t>Carrow, 1995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0" y="609600"/>
            <a:ext cx="9944100" cy="1143000"/>
          </a:xfrm>
        </p:spPr>
        <p:txBody>
          <a:bodyPr/>
          <a:lstStyle/>
          <a:p>
            <a:r>
              <a:rPr lang="en-US" altLang="en-US" sz="8000" b="1"/>
              <a:t>Cool-season Turfgrasses</a:t>
            </a:r>
          </a:p>
        </p:txBody>
      </p:sp>
      <p:sp>
        <p:nvSpPr>
          <p:cNvPr id="326663" name="Rectangle 7"/>
          <p:cNvSpPr>
            <a:spLocks noGrp="1" noChangeArrowheads="1"/>
          </p:cNvSpPr>
          <p:nvPr>
            <p:ph type="body" idx="1"/>
          </p:nvPr>
        </p:nvSpPr>
        <p:spPr>
          <a:xfrm>
            <a:off x="771525" y="3505200"/>
            <a:ext cx="8743950" cy="2590800"/>
          </a:xfrm>
        </p:spPr>
        <p:txBody>
          <a:bodyPr/>
          <a:lstStyle/>
          <a:p>
            <a:r>
              <a:rPr lang="en-US" altLang="en-US" sz="3600" b="1"/>
              <a:t>Fescues</a:t>
            </a:r>
          </a:p>
          <a:p>
            <a:r>
              <a:rPr lang="en-US" altLang="en-US" sz="3600" b="1"/>
              <a:t>Kentucky Bluegrass</a:t>
            </a:r>
          </a:p>
          <a:p>
            <a:r>
              <a:rPr lang="en-US" altLang="en-US" sz="3600" b="1"/>
              <a:t>Ryegrasses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23900" y="381000"/>
            <a:ext cx="8743950" cy="1143000"/>
          </a:xfrm>
          <a:noFill/>
          <a:ln/>
        </p:spPr>
        <p:txBody>
          <a:bodyPr/>
          <a:lstStyle/>
          <a:p>
            <a:r>
              <a:rPr lang="en-US" altLang="en-US" sz="6600" b="1"/>
              <a:t>Cool-Season Grasses</a:t>
            </a:r>
          </a:p>
        </p:txBody>
      </p:sp>
      <p:sp>
        <p:nvSpPr>
          <p:cNvPr id="236547" name="Rectangle 3"/>
          <p:cNvSpPr>
            <a:spLocks noGrp="1" noChangeArrowheads="1"/>
          </p:cNvSpPr>
          <p:nvPr>
            <p:ph type="body" sz="half" idx="1"/>
          </p:nvPr>
        </p:nvSpPr>
        <p:spPr>
          <a:xfrm>
            <a:off x="419100" y="1524000"/>
            <a:ext cx="4648200" cy="4572000"/>
          </a:xfrm>
          <a:noFill/>
          <a:ln/>
        </p:spPr>
        <p:txBody>
          <a:bodyPr/>
          <a:lstStyle/>
          <a:p>
            <a:pPr marL="0" indent="0">
              <a:buClr>
                <a:srgbClr val="FF0000"/>
              </a:buClr>
              <a:buFontTx/>
              <a:buNone/>
            </a:pPr>
            <a:r>
              <a:rPr lang="en-US" altLang="en-US" sz="4000" b="1">
                <a:solidFill>
                  <a:srgbClr val="00FF00"/>
                </a:solidFill>
              </a:rPr>
              <a:t>Uses &amp; Adaptations</a:t>
            </a:r>
            <a:endParaRPr lang="en-US" altLang="en-US" sz="4000" b="1">
              <a:solidFill>
                <a:srgbClr val="FF6600"/>
              </a:solidFill>
            </a:endParaRPr>
          </a:p>
          <a:p>
            <a:pPr marL="457200" lvl="1" indent="-228600">
              <a:buFont typeface="Wingdings 2" charset="2"/>
              <a:buNone/>
            </a:pPr>
            <a:r>
              <a:rPr lang="en-US" altLang="en-US" sz="3600" b="1"/>
              <a:t>Lawns &amp; Commercial</a:t>
            </a:r>
          </a:p>
          <a:p>
            <a:pPr lvl="2">
              <a:buClr>
                <a:srgbClr val="FFFF00"/>
              </a:buClr>
              <a:buFont typeface="Wingdings" charset="2"/>
              <a:buChar char="ü"/>
            </a:pPr>
            <a:r>
              <a:rPr lang="en-US" altLang="en-US" sz="3200" b="1"/>
              <a:t> Zones – 6 &amp; 7</a:t>
            </a:r>
          </a:p>
          <a:p>
            <a:pPr lvl="2">
              <a:buClr>
                <a:srgbClr val="FFFF00"/>
              </a:buClr>
              <a:buFont typeface="Wingdings" charset="2"/>
              <a:buChar char="ü"/>
            </a:pPr>
            <a:r>
              <a:rPr lang="en-US" altLang="en-US" sz="3200" b="1"/>
              <a:t> Shade</a:t>
            </a:r>
          </a:p>
          <a:p>
            <a:pPr marL="457200" lvl="1" indent="-228600">
              <a:lnSpc>
                <a:spcPct val="150000"/>
              </a:lnSpc>
              <a:buFont typeface="Wingdings 2" charset="2"/>
              <a:buNone/>
            </a:pPr>
            <a:r>
              <a:rPr lang="en-US" altLang="en-US" sz="3600" b="1"/>
              <a:t>Overseeding</a:t>
            </a:r>
          </a:p>
          <a:p>
            <a:pPr lvl="2">
              <a:buFont typeface="Wingdings" charset="2"/>
              <a:buChar char="ü"/>
            </a:pPr>
            <a:r>
              <a:rPr lang="en-US" altLang="en-US" sz="3200" b="1">
                <a:solidFill>
                  <a:srgbClr val="FFFF00"/>
                </a:solidFill>
              </a:rPr>
              <a:t> </a:t>
            </a:r>
            <a:r>
              <a:rPr lang="en-US" altLang="en-US" sz="3200" b="1"/>
              <a:t>Winter Color</a:t>
            </a:r>
          </a:p>
          <a:p>
            <a:pPr lvl="2">
              <a:buFont typeface="Wingdings" charset="2"/>
              <a:buChar char="ü"/>
            </a:pPr>
            <a:r>
              <a:rPr lang="en-US" altLang="en-US" sz="3200" b="1">
                <a:solidFill>
                  <a:srgbClr val="FFFF00"/>
                </a:solidFill>
              </a:rPr>
              <a:t> </a:t>
            </a:r>
            <a:r>
              <a:rPr lang="en-US" altLang="en-US" sz="3200" b="1"/>
              <a:t>Bermudagrass</a:t>
            </a:r>
          </a:p>
        </p:txBody>
      </p:sp>
      <p:pic>
        <p:nvPicPr>
          <p:cNvPr id="236558" name="Picture 14" descr="DSC0134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5900" y="2209800"/>
            <a:ext cx="43434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457200"/>
            <a:ext cx="10287000" cy="457200"/>
          </a:xfrm>
          <a:noFill/>
          <a:ln/>
        </p:spPr>
        <p:txBody>
          <a:bodyPr/>
          <a:lstStyle/>
          <a:p>
            <a:r>
              <a:rPr lang="en-US" altLang="en-US" sz="6000" b="1">
                <a:solidFill>
                  <a:srgbClr val="00FF00"/>
                </a:solidFill>
              </a:rPr>
              <a:t>Fescues</a:t>
            </a:r>
            <a:endParaRPr lang="en-US" altLang="en-US" sz="6000" b="1">
              <a:solidFill>
                <a:srgbClr val="FF6600"/>
              </a:solidFill>
            </a:endParaRPr>
          </a:p>
        </p:txBody>
      </p:sp>
      <p:sp>
        <p:nvSpPr>
          <p:cNvPr id="237571" name="Rectangle 3"/>
          <p:cNvSpPr>
            <a:spLocks noGrp="1" noChangeArrowheads="1"/>
          </p:cNvSpPr>
          <p:nvPr>
            <p:ph type="body" sz="half" idx="1"/>
          </p:nvPr>
        </p:nvSpPr>
        <p:spPr>
          <a:xfrm>
            <a:off x="38100" y="1143000"/>
            <a:ext cx="7772400" cy="5562600"/>
          </a:xfrm>
          <a:noFill/>
          <a:ln/>
        </p:spPr>
        <p:txBody>
          <a:bodyPr/>
          <a:lstStyle/>
          <a:p>
            <a:pPr marL="0" indent="0">
              <a:buClr>
                <a:srgbClr val="FF0000"/>
              </a:buClr>
              <a:buFontTx/>
              <a:buNone/>
            </a:pPr>
            <a:r>
              <a:rPr lang="en-US" altLang="en-US" sz="3600" b="1"/>
              <a:t>Fine Fescue</a:t>
            </a:r>
            <a:br>
              <a:rPr lang="en-US" altLang="en-US" sz="3600" b="1"/>
            </a:br>
            <a:r>
              <a:rPr lang="en-US" altLang="en-US" i="1"/>
              <a:t>(Festuca spp.)</a:t>
            </a:r>
          </a:p>
          <a:p>
            <a:pPr lvl="2">
              <a:buClr>
                <a:srgbClr val="FFFF00"/>
              </a:buClr>
              <a:buFont typeface="Wingdings" charset="2"/>
              <a:buChar char="ü"/>
            </a:pPr>
            <a:r>
              <a:rPr lang="en-US" altLang="en-US" sz="2800" b="1"/>
              <a:t> Fine texture</a:t>
            </a:r>
          </a:p>
          <a:p>
            <a:pPr lvl="2">
              <a:buClr>
                <a:srgbClr val="FFFF00"/>
              </a:buClr>
              <a:buFont typeface="Wingdings" charset="2"/>
              <a:buChar char="ü"/>
            </a:pPr>
            <a:r>
              <a:rPr lang="en-US" altLang="en-US" sz="2800" b="1"/>
              <a:t> Shade tolerant</a:t>
            </a:r>
          </a:p>
          <a:p>
            <a:pPr lvl="2">
              <a:buClr>
                <a:srgbClr val="FFFF00"/>
              </a:buClr>
              <a:buFont typeface="Wingdings" charset="2"/>
              <a:buChar char="ü"/>
            </a:pPr>
            <a:r>
              <a:rPr lang="en-US" altLang="en-US" sz="2800" b="1"/>
              <a:t> Mixtures &amp; Blends</a:t>
            </a:r>
          </a:p>
          <a:p>
            <a:pPr marL="0" indent="0">
              <a:buClr>
                <a:srgbClr val="FFFF00"/>
              </a:buClr>
              <a:buFont typeface="Wingdings" charset="2"/>
              <a:buNone/>
            </a:pPr>
            <a:r>
              <a:rPr lang="en-US" altLang="en-US" sz="3600" b="1"/>
              <a:t>Tall Fescue</a:t>
            </a:r>
          </a:p>
          <a:p>
            <a:pPr marL="457200" lvl="1" indent="-228600">
              <a:buFont typeface="Wingdings 2" charset="2"/>
              <a:buNone/>
            </a:pPr>
            <a:r>
              <a:rPr lang="en-US" altLang="en-US" sz="3200" i="1"/>
              <a:t>(Festuca Arundinacea)</a:t>
            </a:r>
          </a:p>
          <a:p>
            <a:pPr lvl="2">
              <a:buFont typeface="Wingdings" charset="2"/>
              <a:buChar char="ü"/>
            </a:pPr>
            <a:r>
              <a:rPr lang="en-US" altLang="en-US" sz="2800" b="1">
                <a:solidFill>
                  <a:srgbClr val="FFFF00"/>
                </a:solidFill>
              </a:rPr>
              <a:t> </a:t>
            </a:r>
            <a:r>
              <a:rPr lang="en-US" altLang="en-US" sz="2800" b="1"/>
              <a:t>Coarse textured</a:t>
            </a:r>
          </a:p>
          <a:p>
            <a:pPr lvl="2">
              <a:buFont typeface="Wingdings" charset="2"/>
              <a:buChar char="ü"/>
            </a:pPr>
            <a:r>
              <a:rPr lang="en-US" altLang="en-US" sz="2800" b="1">
                <a:solidFill>
                  <a:srgbClr val="FFFF00"/>
                </a:solidFill>
              </a:rPr>
              <a:t> </a:t>
            </a:r>
            <a:r>
              <a:rPr lang="en-US" altLang="en-US" sz="2800" b="1"/>
              <a:t>Good heat tolerance</a:t>
            </a:r>
          </a:p>
          <a:p>
            <a:pPr lvl="2">
              <a:buFont typeface="Wingdings" charset="2"/>
              <a:buChar char="ü"/>
            </a:pPr>
            <a:r>
              <a:rPr lang="en-US" altLang="en-US" sz="2800" b="1">
                <a:solidFill>
                  <a:srgbClr val="FFFF00"/>
                </a:solidFill>
              </a:rPr>
              <a:t> </a:t>
            </a:r>
            <a:r>
              <a:rPr lang="en-US" altLang="en-US" sz="2800" b="1"/>
              <a:t>Excellent drought tolerance</a:t>
            </a:r>
          </a:p>
        </p:txBody>
      </p:sp>
      <p:pic>
        <p:nvPicPr>
          <p:cNvPr id="237574" name="Picture 6" descr="Fescue Lawn 2 (Turf Typ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5900" y="1676400"/>
            <a:ext cx="4648200" cy="3886200"/>
          </a:xfr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33CC33"/>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pic>
        <p:nvPicPr>
          <p:cNvPr id="441346"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685800"/>
            <a:ext cx="8743950" cy="5160963"/>
          </a:xfrm>
          <a:prstGeom prst="rect">
            <a:avLst/>
          </a:prstGeom>
          <a:noFill/>
          <a:extLst>
            <a:ext uri="{909E8E84-426E-40DD-AFC4-6F175D3DCCD1}">
              <a14:hiddenFill xmlns:a14="http://schemas.microsoft.com/office/drawing/2010/main">
                <a:solidFill>
                  <a:srgbClr val="FFFFFF"/>
                </a:solidFill>
              </a14:hiddenFill>
            </a:ext>
          </a:extLst>
        </p:spPr>
      </p:pic>
      <p:sp>
        <p:nvSpPr>
          <p:cNvPr id="441347" name="Text Box 3"/>
          <p:cNvSpPr txBox="1">
            <a:spLocks noChangeArrowheads="1"/>
          </p:cNvSpPr>
          <p:nvPr/>
        </p:nvSpPr>
        <p:spPr bwMode="auto">
          <a:xfrm>
            <a:off x="4397375" y="4495800"/>
            <a:ext cx="503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altLang="en-US" sz="2400">
              <a:solidFill>
                <a:schemeClr val="tx1"/>
              </a:solidFill>
              <a:effectLst/>
              <a:latin typeface="Times" charset="0"/>
            </a:endParaRPr>
          </a:p>
        </p:txBody>
      </p:sp>
      <p:sp>
        <p:nvSpPr>
          <p:cNvPr id="441348" name="Text Box 4"/>
          <p:cNvSpPr txBox="1">
            <a:spLocks noChangeArrowheads="1"/>
          </p:cNvSpPr>
          <p:nvPr/>
        </p:nvSpPr>
        <p:spPr bwMode="auto">
          <a:xfrm>
            <a:off x="4286250" y="4876800"/>
            <a:ext cx="5057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altLang="en-US" sz="2400">
              <a:solidFill>
                <a:schemeClr val="tx1"/>
              </a:solidFill>
              <a:effectLst/>
              <a:latin typeface="Times" charset="0"/>
            </a:endParaRPr>
          </a:p>
        </p:txBody>
      </p:sp>
      <p:sp>
        <p:nvSpPr>
          <p:cNvPr id="441349" name="Rectangle 5"/>
          <p:cNvSpPr>
            <a:spLocks noChangeArrowheads="1"/>
          </p:cNvSpPr>
          <p:nvPr/>
        </p:nvSpPr>
        <p:spPr bwMode="auto">
          <a:xfrm>
            <a:off x="1543050" y="5867400"/>
            <a:ext cx="7629525"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0" hangingPunct="0"/>
            <a:r>
              <a:rPr lang="en-US" altLang="en-US" sz="3600" b="1">
                <a:solidFill>
                  <a:srgbClr val="3399FF"/>
                </a:solidFill>
                <a:effectLst/>
                <a:latin typeface="Arial" charset="0"/>
              </a:rPr>
              <a:t>http://www.ugaextension.com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371475" y="0"/>
            <a:ext cx="9544050" cy="1143000"/>
          </a:xfrm>
          <a:noFill/>
          <a:ln/>
        </p:spPr>
        <p:txBody>
          <a:bodyPr/>
          <a:lstStyle/>
          <a:p>
            <a:r>
              <a:rPr lang="en-US" altLang="en-US" sz="7200" b="1"/>
              <a:t>Turf Type Tall Fescue</a:t>
            </a:r>
            <a:endParaRPr lang="en-US" altLang="en-US" sz="6000" b="1"/>
          </a:p>
        </p:txBody>
      </p:sp>
      <p:graphicFrame>
        <p:nvGraphicFramePr>
          <p:cNvPr id="318496" name="Group 32"/>
          <p:cNvGraphicFramePr>
            <a:graphicFrameLocks noGrp="1"/>
          </p:cNvGraphicFramePr>
          <p:nvPr>
            <p:ph sz="half" idx="2"/>
          </p:nvPr>
        </p:nvGraphicFramePr>
        <p:xfrm>
          <a:off x="190500" y="1447800"/>
          <a:ext cx="9906000" cy="4648200"/>
        </p:xfrm>
        <a:graphic>
          <a:graphicData uri="http://schemas.openxmlformats.org/drawingml/2006/table">
            <a:tbl>
              <a:tblPr/>
              <a:tblGrid>
                <a:gridCol w="2478088"/>
                <a:gridCol w="2474912"/>
                <a:gridCol w="2479675"/>
                <a:gridCol w="2473325"/>
              </a:tblGrid>
              <a:tr h="935038">
                <a:tc gridSpan="4">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4000" b="1" i="0" u="none" strike="noStrike" cap="none" normalizeH="0" baseline="0">
                          <a:ln>
                            <a:noFill/>
                          </a:ln>
                          <a:solidFill>
                            <a:srgbClr val="00FF00"/>
                          </a:solidFill>
                          <a:effectLst>
                            <a:outerShdw blurRad="38100" dist="38100" dir="2700000" algn="tl">
                              <a:srgbClr val="C0C0C0"/>
                            </a:outerShdw>
                          </a:effectLst>
                          <a:latin typeface="Times New Roman" charset="0"/>
                        </a:rPr>
                        <a:t>UGA Evaluations</a:t>
                      </a:r>
                    </a:p>
                  </a:txBody>
                  <a:tcPr horzOverflow="overflow">
                    <a:lnL cap="flat">
                      <a:noFill/>
                    </a:lnL>
                    <a:lnR cap="flat">
                      <a:noFill/>
                    </a:lnR>
                    <a:lnT w="28575" cap="flat" cmpd="sng" algn="ctr">
                      <a:solidFill>
                        <a:srgbClr val="FFFF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57250">
                <a:tc gridSpan="4">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600" b="1" i="0" u="none" strike="noStrike" cap="none" normalizeH="0" baseline="0">
                          <a:ln>
                            <a:noFill/>
                          </a:ln>
                          <a:solidFill>
                            <a:schemeClr val="bg1"/>
                          </a:solidFill>
                          <a:effectLst>
                            <a:outerShdw blurRad="38100" dist="38100" dir="2700000" algn="tl">
                              <a:srgbClr val="C0C0C0"/>
                            </a:outerShdw>
                          </a:effectLst>
                          <a:latin typeface="Times New Roman" charset="0"/>
                        </a:rPr>
                        <a:t>NTEP 1997 - 2000</a:t>
                      </a:r>
                    </a:p>
                  </a:txBody>
                  <a:tcPr horzOverflow="overflow">
                    <a:lnL cap="flat">
                      <a:noFill/>
                    </a:lnL>
                    <a:lnR cap="flat">
                      <a:noFill/>
                    </a:lnR>
                    <a:lnT>
                      <a:noFill/>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9535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Rembrandt</a:t>
                      </a:r>
                    </a:p>
                  </a:txBody>
                  <a:tcPr horzOverflow="overflow">
                    <a:lnL cap="flat">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Masterpiece</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Wolfpack</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Plantation</a:t>
                      </a:r>
                    </a:p>
                  </a:txBody>
                  <a:tcPr horzOverflow="overflow">
                    <a:lnL>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89535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Crossfire II</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Dynasty</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Millennium</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Jaguar 3</a:t>
                      </a:r>
                    </a:p>
                  </a:txBody>
                  <a:tcPr horzOverflow="overflow">
                    <a:lnL>
                      <a:noFill/>
                    </a:lnL>
                    <a:lnR cap="flat">
                      <a:noFill/>
                    </a:lnR>
                    <a:lnT>
                      <a:noFill/>
                    </a:lnT>
                    <a:lnB>
                      <a:noFill/>
                    </a:lnB>
                    <a:lnTlToBr>
                      <a:noFill/>
                    </a:lnTlToBr>
                    <a:lnBlToTr>
                      <a:noFill/>
                    </a:lnBlToTr>
                    <a:noFill/>
                  </a:tcPr>
                </a:tc>
              </a:tr>
              <a:tr h="895350">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Olympic Gold</a:t>
                      </a:r>
                    </a:p>
                  </a:txBody>
                  <a:tcPr horzOverflow="overflow">
                    <a:lnL cap="flat">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Coronado Gold</a:t>
                      </a:r>
                    </a:p>
                  </a:txBody>
                  <a:tcPr horzOverflow="overflow">
                    <a:lnL>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Reserve</a:t>
                      </a:r>
                    </a:p>
                  </a:txBody>
                  <a:tcPr horzOverflow="overflow">
                    <a:lnL>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horzOverflow="overflow">
                    <a:lnL>
                      <a:noFill/>
                    </a:lnL>
                    <a:lnR cap="flat">
                      <a:noFill/>
                    </a:lnR>
                    <a:lnT>
                      <a:noFill/>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318495" name="Text Box 31"/>
          <p:cNvSpPr txBox="1">
            <a:spLocks noChangeArrowheads="1"/>
          </p:cNvSpPr>
          <p:nvPr/>
        </p:nvSpPr>
        <p:spPr bwMode="auto">
          <a:xfrm>
            <a:off x="250825" y="6172200"/>
            <a:ext cx="27463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altLang="en-US" sz="2800" b="1" baseline="-25000">
                <a:solidFill>
                  <a:schemeClr val="bg1"/>
                </a:solidFill>
                <a:effectLst/>
              </a:rPr>
              <a:t>Top Statistical Grouping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800100" y="0"/>
            <a:ext cx="8743950" cy="1143000"/>
          </a:xfrm>
          <a:noFill/>
          <a:ln/>
        </p:spPr>
        <p:txBody>
          <a:bodyPr/>
          <a:lstStyle/>
          <a:p>
            <a:r>
              <a:rPr lang="en-US" altLang="en-US" sz="6600" b="1"/>
              <a:t>Turf Type Tall Fescue</a:t>
            </a:r>
          </a:p>
        </p:txBody>
      </p:sp>
      <p:graphicFrame>
        <p:nvGraphicFramePr>
          <p:cNvPr id="319520" name="Group 32"/>
          <p:cNvGraphicFramePr>
            <a:graphicFrameLocks noGrp="1"/>
          </p:cNvGraphicFramePr>
          <p:nvPr>
            <p:ph sz="half" idx="2"/>
          </p:nvPr>
        </p:nvGraphicFramePr>
        <p:xfrm>
          <a:off x="190500" y="1447800"/>
          <a:ext cx="9906000" cy="4648200"/>
        </p:xfrm>
        <a:graphic>
          <a:graphicData uri="http://schemas.openxmlformats.org/drawingml/2006/table">
            <a:tbl>
              <a:tblPr/>
              <a:tblGrid>
                <a:gridCol w="2478088"/>
                <a:gridCol w="2474912"/>
                <a:gridCol w="2479675"/>
                <a:gridCol w="2473325"/>
              </a:tblGrid>
              <a:tr h="935038">
                <a:tc gridSpan="4">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4000" b="1" i="0" u="none" strike="noStrike" cap="none" normalizeH="0" baseline="0">
                          <a:ln>
                            <a:noFill/>
                          </a:ln>
                          <a:solidFill>
                            <a:srgbClr val="00FF00"/>
                          </a:solidFill>
                          <a:effectLst>
                            <a:outerShdw blurRad="38100" dist="38100" dir="2700000" algn="tl">
                              <a:srgbClr val="C0C0C0"/>
                            </a:outerShdw>
                          </a:effectLst>
                          <a:latin typeface="Times New Roman" charset="0"/>
                        </a:rPr>
                        <a:t>UGA Evaluations</a:t>
                      </a:r>
                    </a:p>
                  </a:txBody>
                  <a:tcPr horzOverflow="overflow">
                    <a:lnL cap="flat">
                      <a:noFill/>
                    </a:lnL>
                    <a:lnR cap="flat">
                      <a:noFill/>
                    </a:lnR>
                    <a:lnT w="28575" cap="flat" cmpd="sng" algn="ctr">
                      <a:solidFill>
                        <a:srgbClr val="FFFF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57250">
                <a:tc gridSpan="4">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600" b="1" i="0" u="none" strike="noStrike" cap="none" normalizeH="0" baseline="0">
                          <a:ln>
                            <a:noFill/>
                          </a:ln>
                          <a:solidFill>
                            <a:schemeClr val="bg1"/>
                          </a:solidFill>
                          <a:effectLst>
                            <a:outerShdw blurRad="38100" dist="38100" dir="2700000" algn="tl">
                              <a:srgbClr val="C0C0C0"/>
                            </a:outerShdw>
                          </a:effectLst>
                          <a:latin typeface="Times New Roman" charset="0"/>
                        </a:rPr>
                        <a:t>NTEP 1997 - 2000</a:t>
                      </a:r>
                    </a:p>
                  </a:txBody>
                  <a:tcPr horzOverflow="overflow">
                    <a:lnL cap="flat">
                      <a:noFill/>
                    </a:lnL>
                    <a:lnR cap="flat">
                      <a:noFill/>
                    </a:lnR>
                    <a:lnT>
                      <a:noFill/>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9535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Rebel 2000</a:t>
                      </a:r>
                    </a:p>
                  </a:txBody>
                  <a:tcPr horzOverflow="overflow">
                    <a:lnL cap="flat">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Rebel Sentry</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Southern Choice</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Mustang II</a:t>
                      </a:r>
                    </a:p>
                  </a:txBody>
                  <a:tcPr horzOverflow="overflow">
                    <a:lnL>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89535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Barlexus II</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Bravo</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Dominion</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Genesis</a:t>
                      </a:r>
                    </a:p>
                  </a:txBody>
                  <a:tcPr horzOverflow="overflow">
                    <a:lnL>
                      <a:noFill/>
                    </a:lnL>
                    <a:lnR cap="flat">
                      <a:noFill/>
                    </a:lnR>
                    <a:lnT>
                      <a:noFill/>
                    </a:lnT>
                    <a:lnB>
                      <a:noFill/>
                    </a:lnB>
                    <a:lnTlToBr>
                      <a:noFill/>
                    </a:lnTlToBr>
                    <a:lnBlToTr>
                      <a:noFill/>
                    </a:lnBlToTr>
                    <a:noFill/>
                  </a:tcPr>
                </a:tc>
              </a:tr>
              <a:tr h="895350">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Coyote</a:t>
                      </a:r>
                    </a:p>
                  </a:txBody>
                  <a:tcPr horzOverflow="overflow">
                    <a:lnL cap="flat">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Tar Heel</a:t>
                      </a:r>
                    </a:p>
                  </a:txBody>
                  <a:tcPr horzOverflow="overflow">
                    <a:lnL>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Oncue</a:t>
                      </a:r>
                    </a:p>
                  </a:txBody>
                  <a:tcPr horzOverflow="overflow">
                    <a:lnL>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Scorpio</a:t>
                      </a:r>
                    </a:p>
                  </a:txBody>
                  <a:tcPr horzOverflow="overflow">
                    <a:lnL>
                      <a:noFill/>
                    </a:lnL>
                    <a:lnR cap="flat">
                      <a:noFill/>
                    </a:lnR>
                    <a:lnT>
                      <a:noFill/>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319519" name="Text Box 31"/>
          <p:cNvSpPr txBox="1">
            <a:spLocks noChangeArrowheads="1"/>
          </p:cNvSpPr>
          <p:nvPr/>
        </p:nvSpPr>
        <p:spPr bwMode="auto">
          <a:xfrm>
            <a:off x="250825" y="6172200"/>
            <a:ext cx="30686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altLang="en-US" sz="2800" b="1" baseline="-25000">
                <a:solidFill>
                  <a:schemeClr val="bg1"/>
                </a:solidFill>
                <a:effectLst/>
              </a:rPr>
              <a:t>Second Statistical Grouping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800100" y="0"/>
            <a:ext cx="8743950" cy="1143000"/>
          </a:xfrm>
          <a:noFill/>
          <a:ln/>
        </p:spPr>
        <p:txBody>
          <a:bodyPr/>
          <a:lstStyle/>
          <a:p>
            <a:r>
              <a:rPr lang="en-US" altLang="en-US" sz="6600" b="1"/>
              <a:t>Turf Type Tall Fescue</a:t>
            </a:r>
          </a:p>
        </p:txBody>
      </p:sp>
      <p:graphicFrame>
        <p:nvGraphicFramePr>
          <p:cNvPr id="320552" name="Group 40"/>
          <p:cNvGraphicFramePr>
            <a:graphicFrameLocks noGrp="1"/>
          </p:cNvGraphicFramePr>
          <p:nvPr>
            <p:ph sz="half" idx="2"/>
          </p:nvPr>
        </p:nvGraphicFramePr>
        <p:xfrm>
          <a:off x="495300" y="1200150"/>
          <a:ext cx="9372600" cy="5124450"/>
        </p:xfrm>
        <a:graphic>
          <a:graphicData uri="http://schemas.openxmlformats.org/drawingml/2006/table">
            <a:tbl>
              <a:tblPr/>
              <a:tblGrid>
                <a:gridCol w="2344738"/>
                <a:gridCol w="2341562"/>
                <a:gridCol w="2344738"/>
                <a:gridCol w="2341562"/>
              </a:tblGrid>
              <a:tr h="731838">
                <a:tc gridSpan="4">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rgbClr val="00FF00"/>
                          </a:solidFill>
                          <a:effectLst>
                            <a:outerShdw blurRad="38100" dist="38100" dir="2700000" algn="tl">
                              <a:srgbClr val="C0C0C0"/>
                            </a:outerShdw>
                          </a:effectLst>
                          <a:latin typeface="Times New Roman" charset="0"/>
                        </a:rPr>
                        <a:t>UGA Evaluations</a:t>
                      </a:r>
                    </a:p>
                  </a:txBody>
                  <a:tcPr horzOverflow="overflow">
                    <a:lnL cap="flat">
                      <a:noFill/>
                    </a:lnL>
                    <a:lnR cap="flat">
                      <a:noFill/>
                    </a:lnR>
                    <a:lnT w="28575" cap="flat" cmpd="sng" algn="ctr">
                      <a:solidFill>
                        <a:srgbClr val="FFFF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31838">
                <a:tc gridSpan="4">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2800" b="1" i="0" u="none" strike="noStrike" cap="none" normalizeH="0" baseline="0">
                          <a:ln>
                            <a:noFill/>
                          </a:ln>
                          <a:solidFill>
                            <a:schemeClr val="bg1"/>
                          </a:solidFill>
                          <a:effectLst>
                            <a:outerShdw blurRad="38100" dist="38100" dir="2700000" algn="tl">
                              <a:srgbClr val="C0C0C0"/>
                            </a:outerShdw>
                          </a:effectLst>
                          <a:latin typeface="Times New Roman" charset="0"/>
                        </a:rPr>
                        <a:t>NTEP 1997 - 2000</a:t>
                      </a:r>
                    </a:p>
                  </a:txBody>
                  <a:tcPr horzOverflow="overflow">
                    <a:lnL cap="flat">
                      <a:noFill/>
                    </a:lnL>
                    <a:lnR cap="flat">
                      <a:noFill/>
                    </a:lnR>
                    <a:lnT>
                      <a:noFill/>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31838">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Titan 2</a:t>
                      </a:r>
                    </a:p>
                  </a:txBody>
                  <a:tcPr horzOverflow="overflow">
                    <a:lnL cap="flat">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Tomahawk +E</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Shortstop II</a:t>
                      </a:r>
                    </a:p>
                  </a:txBody>
                  <a:tcP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Duster</a:t>
                      </a:r>
                    </a:p>
                  </a:txBody>
                  <a:tcPr horzOverflow="overflow">
                    <a:lnL>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733425">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Barrera</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Marksman</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Sunpro</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Tracer</a:t>
                      </a:r>
                    </a:p>
                  </a:txBody>
                  <a:tcPr horzOverflow="overflow">
                    <a:lnL>
                      <a:noFill/>
                    </a:lnL>
                    <a:lnR cap="flat">
                      <a:noFill/>
                    </a:lnR>
                    <a:lnT>
                      <a:noFill/>
                    </a:lnT>
                    <a:lnB>
                      <a:noFill/>
                    </a:lnB>
                    <a:lnTlToBr>
                      <a:noFill/>
                    </a:lnTlToBr>
                    <a:lnBlToTr>
                      <a:noFill/>
                    </a:lnBlToTr>
                    <a:noFill/>
                  </a:tcPr>
                </a:tc>
              </a:tr>
              <a:tr h="731838">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Leprechaun</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Axiom</a:t>
                      </a:r>
                    </a:p>
                  </a:txBody>
                  <a:tcPr horzOverflow="overflow">
                    <a:lnL>
                      <a:noFill/>
                    </a:lnL>
                    <a:lnR>
                      <a:noFill/>
                    </a:lnR>
                    <a:lnT>
                      <a:noFill/>
                    </a:lnT>
                    <a:lnB>
                      <a:noFill/>
                    </a:lnB>
                    <a:lnTlToBr>
                      <a:noFill/>
                    </a:lnTlToBr>
                    <a:lnBlToTr>
                      <a:noFill/>
                    </a:lnBlToTr>
                    <a:noFill/>
                  </a:tcPr>
                </a:tc>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Zanzibar</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Arid</a:t>
                      </a:r>
                    </a:p>
                  </a:txBody>
                  <a:tcPr horzOverflow="overflow">
                    <a:lnL>
                      <a:noFill/>
                    </a:lnL>
                    <a:lnR cap="flat">
                      <a:noFill/>
                    </a:lnR>
                    <a:lnT>
                      <a:noFill/>
                    </a:lnT>
                    <a:lnB>
                      <a:noFill/>
                    </a:lnB>
                    <a:lnTlToBr>
                      <a:noFill/>
                    </a:lnTlToBr>
                    <a:lnBlToTr>
                      <a:noFill/>
                    </a:lnBlToTr>
                    <a:noFill/>
                  </a:tcPr>
                </a:tc>
              </a:tr>
              <a:tr h="731838">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Arid II</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Regiment</a:t>
                      </a:r>
                    </a:p>
                  </a:txBody>
                  <a:tcPr horzOverflow="overflow">
                    <a:lnL>
                      <a:noFill/>
                    </a:lnL>
                    <a:lnR>
                      <a:noFill/>
                    </a:lnR>
                    <a:lnT>
                      <a:noFill/>
                    </a:lnT>
                    <a:lnB>
                      <a:noFill/>
                    </a:lnB>
                    <a:lnTlToBr>
                      <a:noFill/>
                    </a:lnTlToBr>
                    <a:lnBlToTr>
                      <a:noFill/>
                    </a:lnBlToTr>
                    <a:noFill/>
                  </a:tcPr>
                </a:tc>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SR 8500</a:t>
                      </a:r>
                    </a:p>
                  </a:txBody>
                  <a:tcP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SR 8210</a:t>
                      </a:r>
                    </a:p>
                  </a:txBody>
                  <a:tcPr horzOverflow="overflow">
                    <a:lnL>
                      <a:noFill/>
                    </a:lnL>
                    <a:lnR cap="flat">
                      <a:noFill/>
                    </a:lnR>
                    <a:lnT>
                      <a:noFill/>
                    </a:lnT>
                    <a:lnB>
                      <a:noFill/>
                    </a:lnB>
                    <a:lnTlToBr>
                      <a:noFill/>
                    </a:lnTlToBr>
                    <a:lnBlToTr>
                      <a:noFill/>
                    </a:lnBlToTr>
                    <a:noFill/>
                  </a:tcPr>
                </a:tc>
              </a:tr>
              <a:tr h="731838">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TF 66</a:t>
                      </a:r>
                    </a:p>
                  </a:txBody>
                  <a:tcPr horzOverflow="overflow">
                    <a:lnL cap="flat">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Helix</a:t>
                      </a:r>
                    </a:p>
                  </a:txBody>
                  <a:tcPr horzOverflow="overflow">
                    <a:lnL>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marL="342900"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Lion</a:t>
                      </a:r>
                    </a:p>
                  </a:txBody>
                  <a:tcPr horzOverflow="overflow">
                    <a:lnL>
                      <a:noFill/>
                    </a:lnL>
                    <a:lnR>
                      <a:noFill/>
                    </a:lnR>
                    <a:lnT>
                      <a:noFill/>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2400" b="1" i="0" u="none" strike="noStrike" cap="none" normalizeH="0" baseline="0">
                          <a:ln>
                            <a:noFill/>
                          </a:ln>
                          <a:solidFill>
                            <a:schemeClr val="bg1"/>
                          </a:solidFill>
                          <a:effectLst>
                            <a:outerShdw blurRad="38100" dist="38100" dir="2700000" algn="tl">
                              <a:srgbClr val="C0C0C0"/>
                            </a:outerShdw>
                          </a:effectLst>
                          <a:latin typeface="Times New Roman" charset="0"/>
                        </a:rPr>
                        <a:t>Equinox</a:t>
                      </a:r>
                    </a:p>
                  </a:txBody>
                  <a:tcPr horzOverflow="overflow">
                    <a:lnL>
                      <a:noFill/>
                    </a:lnL>
                    <a:lnR cap="flat">
                      <a:noFill/>
                    </a:lnR>
                    <a:lnT>
                      <a:noFill/>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320551" name="Text Box 39"/>
          <p:cNvSpPr txBox="1">
            <a:spLocks noChangeArrowheads="1"/>
          </p:cNvSpPr>
          <p:nvPr/>
        </p:nvSpPr>
        <p:spPr bwMode="auto">
          <a:xfrm>
            <a:off x="550863" y="6324600"/>
            <a:ext cx="3068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altLang="en-US" sz="2800" b="1" baseline="-25000">
                <a:solidFill>
                  <a:schemeClr val="bg1"/>
                </a:solidFill>
                <a:effectLst/>
              </a:rPr>
              <a:t>No different from K 31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14363" y="90488"/>
            <a:ext cx="9058275" cy="1143000"/>
          </a:xfrm>
          <a:noFill/>
          <a:ln/>
        </p:spPr>
        <p:txBody>
          <a:bodyPr/>
          <a:lstStyle/>
          <a:p>
            <a:r>
              <a:rPr lang="en-US" altLang="en-US" sz="6600" b="1"/>
              <a:t>Tall Fescue: ‘Southeast’ </a:t>
            </a:r>
          </a:p>
        </p:txBody>
      </p:sp>
      <p:sp>
        <p:nvSpPr>
          <p:cNvPr id="321539" name="Rectangle 3"/>
          <p:cNvSpPr>
            <a:spLocks noGrp="1" noChangeArrowheads="1"/>
          </p:cNvSpPr>
          <p:nvPr>
            <p:ph type="body" sz="half" idx="1"/>
          </p:nvPr>
        </p:nvSpPr>
        <p:spPr>
          <a:xfrm>
            <a:off x="228600" y="1447800"/>
            <a:ext cx="5372100" cy="5105400"/>
          </a:xfrm>
          <a:noFill/>
          <a:ln/>
        </p:spPr>
        <p:txBody>
          <a:bodyPr/>
          <a:lstStyle/>
          <a:p>
            <a:pPr marL="0" indent="0">
              <a:buClr>
                <a:srgbClr val="00CCFF"/>
              </a:buClr>
              <a:buFontTx/>
              <a:buNone/>
            </a:pPr>
            <a:r>
              <a:rPr lang="en-US" altLang="en-US" sz="4000" b="1">
                <a:solidFill>
                  <a:srgbClr val="00FF00"/>
                </a:solidFill>
              </a:rPr>
              <a:t>Bred for Georgia</a:t>
            </a:r>
          </a:p>
          <a:p>
            <a:pPr marL="457200" lvl="1" indent="-228600">
              <a:spcBef>
                <a:spcPct val="40000"/>
              </a:spcBef>
              <a:buClr>
                <a:srgbClr val="FFFF00"/>
              </a:buClr>
              <a:buFont typeface="Wingdings" charset="2"/>
              <a:buChar char="ü"/>
            </a:pPr>
            <a:r>
              <a:rPr lang="en-US" altLang="en-US" sz="3600" b="1"/>
              <a:t> Drought Resistance</a:t>
            </a:r>
          </a:p>
          <a:p>
            <a:pPr marL="457200" lvl="1" indent="-228600">
              <a:spcBef>
                <a:spcPct val="40000"/>
              </a:spcBef>
              <a:buClr>
                <a:srgbClr val="FFFF00"/>
              </a:buClr>
              <a:buFont typeface="Wingdings" charset="2"/>
              <a:buChar char="ü"/>
            </a:pPr>
            <a:r>
              <a:rPr lang="en-US" altLang="en-US" sz="3600" b="1"/>
              <a:t> High Temp. Tolerance</a:t>
            </a:r>
          </a:p>
          <a:p>
            <a:pPr marL="457200" lvl="1" indent="-228600">
              <a:spcBef>
                <a:spcPct val="40000"/>
              </a:spcBef>
              <a:buClr>
                <a:srgbClr val="FFFF00"/>
              </a:buClr>
              <a:buFont typeface="Wingdings" charset="2"/>
              <a:buChar char="ü"/>
            </a:pPr>
            <a:r>
              <a:rPr lang="en-US" altLang="en-US" sz="3600" b="1"/>
              <a:t> Soil Tolerance</a:t>
            </a:r>
          </a:p>
          <a:p>
            <a:pPr lvl="2">
              <a:spcBef>
                <a:spcPct val="40000"/>
              </a:spcBef>
              <a:buClr>
                <a:srgbClr val="FF0000"/>
              </a:buClr>
              <a:buFont typeface="Wingdings 2" charset="2"/>
              <a:buChar char="O"/>
            </a:pPr>
            <a:r>
              <a:rPr lang="en-US" altLang="en-US" sz="3200" b="1"/>
              <a:t> Acidic soil</a:t>
            </a:r>
          </a:p>
          <a:p>
            <a:pPr lvl="2">
              <a:spcBef>
                <a:spcPct val="40000"/>
              </a:spcBef>
              <a:buClr>
                <a:srgbClr val="FF0000"/>
              </a:buClr>
              <a:buFont typeface="Wingdings 2" charset="2"/>
              <a:buChar char="O"/>
            </a:pPr>
            <a:r>
              <a:rPr lang="en-US" altLang="en-US" sz="3200" b="1"/>
              <a:t> Al/Mn toxicities</a:t>
            </a:r>
          </a:p>
          <a:p>
            <a:pPr lvl="2">
              <a:spcBef>
                <a:spcPct val="40000"/>
              </a:spcBef>
              <a:buClr>
                <a:srgbClr val="FF0000"/>
              </a:buClr>
              <a:buFont typeface="Wingdings 2" charset="2"/>
              <a:buChar char="O"/>
            </a:pPr>
            <a:r>
              <a:rPr lang="en-US" altLang="en-US" sz="3200" b="1"/>
              <a:t> High bulk density</a:t>
            </a:r>
          </a:p>
        </p:txBody>
      </p:sp>
      <p:pic>
        <p:nvPicPr>
          <p:cNvPr id="321540" name="Picture 4" descr="Southeast Tall Fescu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00725" y="2286000"/>
            <a:ext cx="4295775" cy="3754438"/>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14363" y="90488"/>
            <a:ext cx="9058275" cy="1143000"/>
          </a:xfrm>
          <a:noFill/>
          <a:ln/>
        </p:spPr>
        <p:txBody>
          <a:bodyPr/>
          <a:lstStyle/>
          <a:p>
            <a:r>
              <a:rPr lang="en-US" altLang="en-US" sz="7200" b="1"/>
              <a:t>‘</a:t>
            </a:r>
            <a:r>
              <a:rPr lang="en-US" altLang="en-US" sz="6600" b="1"/>
              <a:t>Southeast’ Tall Fescue</a:t>
            </a:r>
          </a:p>
        </p:txBody>
      </p:sp>
      <p:sp>
        <p:nvSpPr>
          <p:cNvPr id="322563" name="Rectangle 3"/>
          <p:cNvSpPr>
            <a:spLocks noGrp="1" noChangeArrowheads="1"/>
          </p:cNvSpPr>
          <p:nvPr>
            <p:ph type="body" sz="half" idx="1"/>
          </p:nvPr>
        </p:nvSpPr>
        <p:spPr>
          <a:xfrm>
            <a:off x="114300" y="1447800"/>
            <a:ext cx="6743700" cy="5105400"/>
          </a:xfrm>
          <a:noFill/>
          <a:ln/>
        </p:spPr>
        <p:txBody>
          <a:bodyPr/>
          <a:lstStyle/>
          <a:p>
            <a:pPr marL="0" indent="0">
              <a:buClr>
                <a:srgbClr val="00CCFF"/>
              </a:buClr>
              <a:buFontTx/>
              <a:buNone/>
            </a:pPr>
            <a:r>
              <a:rPr lang="en-US" altLang="en-US" sz="4000" b="1">
                <a:solidFill>
                  <a:srgbClr val="00FF00"/>
                </a:solidFill>
              </a:rPr>
              <a:t>Characteristics &amp; Use</a:t>
            </a:r>
          </a:p>
          <a:p>
            <a:pPr marL="457200" lvl="1" indent="-228600">
              <a:spcBef>
                <a:spcPct val="40000"/>
              </a:spcBef>
              <a:buClr>
                <a:srgbClr val="FFFF00"/>
              </a:buClr>
              <a:buFont typeface="Wingdings" charset="2"/>
              <a:buChar char="ü"/>
            </a:pPr>
            <a:r>
              <a:rPr lang="en-US" altLang="en-US" sz="3600" b="1"/>
              <a:t> Intermediate between forage 	and turf type tall fescues</a:t>
            </a:r>
          </a:p>
          <a:p>
            <a:pPr lvl="2">
              <a:spcBef>
                <a:spcPct val="40000"/>
              </a:spcBef>
              <a:buClr>
                <a:srgbClr val="FFFF00"/>
              </a:buClr>
              <a:buFont typeface="Wingdings" charset="2"/>
              <a:buChar char="ü"/>
            </a:pPr>
            <a:r>
              <a:rPr lang="en-US" altLang="en-US" sz="3200" b="1"/>
              <a:t> Shoot density</a:t>
            </a:r>
          </a:p>
          <a:p>
            <a:pPr lvl="2">
              <a:spcBef>
                <a:spcPct val="40000"/>
              </a:spcBef>
              <a:buClr>
                <a:srgbClr val="FFFF00"/>
              </a:buClr>
              <a:buFont typeface="Wingdings" charset="2"/>
              <a:buChar char="ü"/>
            </a:pPr>
            <a:r>
              <a:rPr lang="en-US" altLang="en-US" sz="3200" b="1"/>
              <a:t>Color</a:t>
            </a:r>
          </a:p>
          <a:p>
            <a:pPr lvl="2">
              <a:spcBef>
                <a:spcPct val="40000"/>
              </a:spcBef>
              <a:buClr>
                <a:srgbClr val="FFFF00"/>
              </a:buClr>
              <a:buFont typeface="Wingdings" charset="2"/>
              <a:buChar char="ü"/>
            </a:pPr>
            <a:r>
              <a:rPr lang="en-US" altLang="en-US" sz="3200" b="1"/>
              <a:t> quality</a:t>
            </a:r>
          </a:p>
          <a:p>
            <a:pPr marL="457200" lvl="1" indent="-228600">
              <a:spcBef>
                <a:spcPct val="40000"/>
              </a:spcBef>
              <a:buClr>
                <a:srgbClr val="FFFF00"/>
              </a:buClr>
              <a:buFont typeface="Wingdings" charset="2"/>
              <a:buChar char="ü"/>
            </a:pPr>
            <a:r>
              <a:rPr lang="en-US" altLang="en-US" sz="3600" b="1"/>
              <a:t> Mod. to high maintenance 	sites</a:t>
            </a:r>
          </a:p>
        </p:txBody>
      </p:sp>
      <p:pic>
        <p:nvPicPr>
          <p:cNvPr id="322564" name="Picture 4" descr="Southeast Tall Fescue 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86500" y="3105150"/>
            <a:ext cx="3886200" cy="291465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771525" y="381000"/>
            <a:ext cx="8743950" cy="1371600"/>
          </a:xfrm>
          <a:noFill/>
          <a:ln/>
        </p:spPr>
        <p:txBody>
          <a:bodyPr/>
          <a:lstStyle/>
          <a:p>
            <a:r>
              <a:rPr lang="en-US" altLang="en-US" sz="6600" b="1">
                <a:solidFill>
                  <a:srgbClr val="00FF00"/>
                </a:solidFill>
              </a:rPr>
              <a:t>Kentucky Bluegrass</a:t>
            </a:r>
          </a:p>
        </p:txBody>
      </p:sp>
      <p:sp>
        <p:nvSpPr>
          <p:cNvPr id="481283" name="Rectangle 3"/>
          <p:cNvSpPr>
            <a:spLocks noGrp="1" noChangeArrowheads="1"/>
          </p:cNvSpPr>
          <p:nvPr>
            <p:ph type="body" sz="half" idx="1"/>
          </p:nvPr>
        </p:nvSpPr>
        <p:spPr>
          <a:xfrm>
            <a:off x="419100" y="1676400"/>
            <a:ext cx="5105400" cy="4114800"/>
          </a:xfrm>
          <a:noFill/>
          <a:ln/>
        </p:spPr>
        <p:txBody>
          <a:bodyPr/>
          <a:lstStyle/>
          <a:p>
            <a:pPr marL="0" indent="0">
              <a:buClr>
                <a:srgbClr val="FF0000"/>
              </a:buClr>
              <a:buFontTx/>
              <a:buNone/>
            </a:pPr>
            <a:r>
              <a:rPr lang="en-US" altLang="en-US" sz="4000" b="1">
                <a:solidFill>
                  <a:srgbClr val="66FF33"/>
                </a:solidFill>
              </a:rPr>
              <a:t>Cool Season</a:t>
            </a:r>
          </a:p>
          <a:p>
            <a:pPr marL="457200" lvl="1" indent="-228600">
              <a:buFont typeface="Wingdings 2" charset="2"/>
              <a:buNone/>
            </a:pPr>
            <a:r>
              <a:rPr lang="en-US" altLang="en-US" sz="3600" b="1">
                <a:solidFill>
                  <a:srgbClr val="FFFF00"/>
                </a:solidFill>
              </a:rPr>
              <a:t>  </a:t>
            </a:r>
            <a:r>
              <a:rPr lang="en-US" altLang="en-US" sz="3600" b="1"/>
              <a:t>Perennial</a:t>
            </a:r>
          </a:p>
          <a:p>
            <a:pPr lvl="2">
              <a:buFont typeface="Wingdings" charset="2"/>
              <a:buNone/>
            </a:pPr>
            <a:r>
              <a:rPr lang="en-US" altLang="en-US" sz="3200" b="1">
                <a:solidFill>
                  <a:srgbClr val="FFFF00"/>
                </a:solidFill>
              </a:rPr>
              <a:t> </a:t>
            </a:r>
            <a:r>
              <a:rPr lang="en-US" altLang="en-US" sz="3200" b="1"/>
              <a:t>suited to N. GA Mountain regions with pH level 6.0 to 7</a:t>
            </a:r>
            <a:r>
              <a:rPr lang="en-US" altLang="en-US" sz="3200"/>
              <a:t> </a:t>
            </a:r>
          </a:p>
        </p:txBody>
      </p:sp>
      <p:sp>
        <p:nvSpPr>
          <p:cNvPr id="481286" name="Text Box 6"/>
          <p:cNvSpPr txBox="1">
            <a:spLocks noChangeArrowheads="1"/>
          </p:cNvSpPr>
          <p:nvPr/>
        </p:nvSpPr>
        <p:spPr bwMode="auto">
          <a:xfrm>
            <a:off x="4076700" y="58674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effectLst>
                  <a:outerShdw blurRad="38100" dist="38100" dir="2700000" algn="tl">
                    <a:srgbClr val="C0C0C0"/>
                  </a:outerShdw>
                </a:effectLst>
              </a:rPr>
              <a:t>Robert H. Mohlenbrock @ USDA-NRCS PLANTS Database / USDA SCS. 1989. Midwest wetland flora: Field office illustrated guide to plant species. </a:t>
            </a:r>
            <a:endParaRPr lang="en-US" altLang="en-US">
              <a:effectLst>
                <a:outerShdw blurRad="38100" dist="38100" dir="2700000" algn="tl">
                  <a:srgbClr val="C0C0C0"/>
                </a:outerShdw>
              </a:effectLst>
            </a:endParaRPr>
          </a:p>
        </p:txBody>
      </p:sp>
      <p:pic>
        <p:nvPicPr>
          <p:cNvPr id="481291" name="Picture 11" descr="popr_002_lv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91300" y="1828800"/>
            <a:ext cx="2743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0" y="0"/>
            <a:ext cx="10287000" cy="914400"/>
          </a:xfrm>
          <a:noFill/>
          <a:ln/>
        </p:spPr>
        <p:txBody>
          <a:bodyPr/>
          <a:lstStyle/>
          <a:p>
            <a:r>
              <a:rPr lang="en-US" altLang="en-US" sz="6600" b="1">
                <a:solidFill>
                  <a:srgbClr val="00FF00"/>
                </a:solidFill>
              </a:rPr>
              <a:t>Ryegrasses</a:t>
            </a:r>
          </a:p>
        </p:txBody>
      </p:sp>
      <p:sp>
        <p:nvSpPr>
          <p:cNvPr id="493571" name="Rectangle 3"/>
          <p:cNvSpPr>
            <a:spLocks noGrp="1" noChangeArrowheads="1"/>
          </p:cNvSpPr>
          <p:nvPr>
            <p:ph type="body" sz="half" idx="1"/>
          </p:nvPr>
        </p:nvSpPr>
        <p:spPr>
          <a:xfrm>
            <a:off x="38100" y="1295400"/>
            <a:ext cx="5638800" cy="5562600"/>
          </a:xfrm>
          <a:noFill/>
          <a:ln/>
        </p:spPr>
        <p:txBody>
          <a:bodyPr/>
          <a:lstStyle/>
          <a:p>
            <a:pPr marL="0" indent="0">
              <a:lnSpc>
                <a:spcPct val="90000"/>
              </a:lnSpc>
              <a:buClr>
                <a:srgbClr val="FF0000"/>
              </a:buClr>
              <a:buFontTx/>
              <a:buNone/>
            </a:pPr>
            <a:r>
              <a:rPr lang="en-US" altLang="en-US" sz="4000" b="1">
                <a:solidFill>
                  <a:srgbClr val="66FF33"/>
                </a:solidFill>
              </a:rPr>
              <a:t>Cool Season</a:t>
            </a:r>
          </a:p>
          <a:p>
            <a:pPr marL="457200" lvl="1" indent="-228600">
              <a:lnSpc>
                <a:spcPct val="90000"/>
              </a:lnSpc>
              <a:buFont typeface="Wingdings 2" charset="2"/>
              <a:buNone/>
            </a:pPr>
            <a:r>
              <a:rPr lang="en-US" altLang="en-US" sz="3600" b="1">
                <a:solidFill>
                  <a:srgbClr val="FFFF00"/>
                </a:solidFill>
              </a:rPr>
              <a:t> </a:t>
            </a:r>
            <a:r>
              <a:rPr lang="en-US" altLang="en-US" sz="3600" b="1"/>
              <a:t>Annual</a:t>
            </a:r>
            <a:endParaRPr lang="en-US" altLang="en-US" sz="3600" b="1" i="1">
              <a:effectLst/>
            </a:endParaRPr>
          </a:p>
          <a:p>
            <a:pPr lvl="2">
              <a:lnSpc>
                <a:spcPct val="90000"/>
              </a:lnSpc>
              <a:buClr>
                <a:srgbClr val="FFFF00"/>
              </a:buClr>
              <a:buFont typeface="Wingdings" charset="2"/>
              <a:buNone/>
            </a:pPr>
            <a:r>
              <a:rPr lang="en-US" altLang="en-US" sz="3200" b="1"/>
              <a:t> Lower Turf Quality</a:t>
            </a:r>
          </a:p>
          <a:p>
            <a:pPr lvl="2">
              <a:lnSpc>
                <a:spcPct val="90000"/>
              </a:lnSpc>
              <a:buClr>
                <a:srgbClr val="FFFF00"/>
              </a:buClr>
              <a:buFont typeface="Wingdings" charset="2"/>
              <a:buNone/>
            </a:pPr>
            <a:r>
              <a:rPr lang="en-US" altLang="en-US" sz="3200" b="1"/>
              <a:t> Coarse texture</a:t>
            </a:r>
          </a:p>
          <a:p>
            <a:pPr lvl="2">
              <a:lnSpc>
                <a:spcPct val="90000"/>
              </a:lnSpc>
              <a:buClr>
                <a:srgbClr val="FFFF00"/>
              </a:buClr>
              <a:buFont typeface="Wingdings" charset="2"/>
              <a:buNone/>
            </a:pPr>
            <a:r>
              <a:rPr lang="en-US" altLang="en-US" sz="3200" b="1"/>
              <a:t> Temporary cover</a:t>
            </a:r>
          </a:p>
          <a:p>
            <a:pPr marL="457200" lvl="1" indent="-228600">
              <a:lnSpc>
                <a:spcPct val="90000"/>
              </a:lnSpc>
              <a:buFont typeface="Wingdings 2" charset="2"/>
              <a:buNone/>
            </a:pPr>
            <a:r>
              <a:rPr lang="en-US" altLang="en-US" sz="3600" b="1">
                <a:solidFill>
                  <a:srgbClr val="FFFF00"/>
                </a:solidFill>
              </a:rPr>
              <a:t> </a:t>
            </a:r>
            <a:r>
              <a:rPr lang="en-US" altLang="en-US" sz="3600" b="1"/>
              <a:t>Perennial </a:t>
            </a:r>
          </a:p>
          <a:p>
            <a:pPr marL="457200" lvl="1" indent="-228600">
              <a:lnSpc>
                <a:spcPct val="90000"/>
              </a:lnSpc>
              <a:buFont typeface="Wingdings 2" charset="2"/>
              <a:buNone/>
            </a:pPr>
            <a:r>
              <a:rPr lang="en-US" altLang="en-US" sz="3600" b="1"/>
              <a:t>		</a:t>
            </a:r>
            <a:r>
              <a:rPr lang="en-US" altLang="en-US" sz="3200" b="1"/>
              <a:t>Treat as </a:t>
            </a:r>
            <a:r>
              <a:rPr lang="en-US" altLang="en-US" sz="3200" b="1" u="sng"/>
              <a:t>annual</a:t>
            </a:r>
          </a:p>
          <a:p>
            <a:pPr lvl="2">
              <a:lnSpc>
                <a:spcPct val="90000"/>
              </a:lnSpc>
              <a:buFont typeface="Wingdings" charset="2"/>
              <a:buNone/>
            </a:pPr>
            <a:r>
              <a:rPr lang="en-US" altLang="en-US" sz="3200" b="1">
                <a:solidFill>
                  <a:srgbClr val="FFFF00"/>
                </a:solidFill>
              </a:rPr>
              <a:t> </a:t>
            </a:r>
            <a:r>
              <a:rPr lang="en-US" altLang="en-US" sz="3200" b="1"/>
              <a:t>Better Turf Quality</a:t>
            </a:r>
          </a:p>
          <a:p>
            <a:pPr lvl="2">
              <a:lnSpc>
                <a:spcPct val="90000"/>
              </a:lnSpc>
              <a:buFont typeface="Wingdings" charset="2"/>
              <a:buNone/>
            </a:pPr>
            <a:r>
              <a:rPr lang="en-US" altLang="en-US" sz="3200" b="1">
                <a:solidFill>
                  <a:srgbClr val="FFFF00"/>
                </a:solidFill>
              </a:rPr>
              <a:t> </a:t>
            </a:r>
            <a:r>
              <a:rPr lang="en-US" altLang="en-US" sz="3200" b="1"/>
              <a:t>Good wear tolerance</a:t>
            </a:r>
          </a:p>
        </p:txBody>
      </p:sp>
      <p:pic>
        <p:nvPicPr>
          <p:cNvPr id="493572" name="Picture 4" descr="ANGC #1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72175" y="1638300"/>
            <a:ext cx="4048125" cy="48768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Rectangle 4"/>
          <p:cNvSpPr>
            <a:spLocks noGrp="1" noChangeArrowheads="1"/>
          </p:cNvSpPr>
          <p:nvPr>
            <p:ph type="title"/>
          </p:nvPr>
        </p:nvSpPr>
        <p:spPr>
          <a:xfrm>
            <a:off x="266700" y="609600"/>
            <a:ext cx="9753600" cy="1143000"/>
          </a:xfrm>
        </p:spPr>
        <p:txBody>
          <a:bodyPr/>
          <a:lstStyle/>
          <a:p>
            <a:r>
              <a:rPr lang="en-US" altLang="en-US" sz="7200" b="1"/>
              <a:t>Warm-season Turfgrasses</a:t>
            </a:r>
          </a:p>
        </p:txBody>
      </p:sp>
      <p:sp>
        <p:nvSpPr>
          <p:cNvPr id="323590" name="Rectangle 6"/>
          <p:cNvSpPr>
            <a:spLocks noGrp="1" noChangeArrowheads="1"/>
          </p:cNvSpPr>
          <p:nvPr>
            <p:ph type="body" idx="1"/>
          </p:nvPr>
        </p:nvSpPr>
        <p:spPr>
          <a:xfrm>
            <a:off x="771525" y="2362200"/>
            <a:ext cx="8743950" cy="3733800"/>
          </a:xfrm>
        </p:spPr>
        <p:txBody>
          <a:bodyPr/>
          <a:lstStyle/>
          <a:p>
            <a:r>
              <a:rPr lang="en-US" altLang="en-US" sz="3600" b="1"/>
              <a:t>Bermudagrass</a:t>
            </a:r>
          </a:p>
          <a:p>
            <a:r>
              <a:rPr lang="en-US" altLang="en-US" sz="3600" b="1"/>
              <a:t>Centipedegrass</a:t>
            </a:r>
          </a:p>
          <a:p>
            <a:r>
              <a:rPr lang="en-US" altLang="en-US" sz="3600" b="1"/>
              <a:t>Zoysiagrass</a:t>
            </a:r>
          </a:p>
          <a:p>
            <a:r>
              <a:rPr lang="en-US" altLang="en-US" sz="3600" b="1"/>
              <a:t>Seashore Paspalum</a:t>
            </a:r>
          </a:p>
          <a:p>
            <a:r>
              <a:rPr lang="en-US" altLang="en-US" sz="3600" b="1"/>
              <a:t>St Augustinegrass</a:t>
            </a:r>
          </a:p>
          <a:p>
            <a:r>
              <a:rPr lang="en-US" altLang="en-US" sz="3600" b="1"/>
              <a:t>Bahiagrass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88938" y="-152400"/>
            <a:ext cx="9515475" cy="1890713"/>
          </a:xfrm>
          <a:noFill/>
          <a:ln/>
        </p:spPr>
        <p:txBody>
          <a:bodyPr/>
          <a:lstStyle/>
          <a:p>
            <a:r>
              <a:rPr lang="en-US" altLang="en-US" sz="6000" b="1"/>
              <a:t>Bermudagrass</a:t>
            </a:r>
            <a:r>
              <a:rPr lang="en-US" altLang="en-US" sz="5400" b="1"/>
              <a:t> </a:t>
            </a:r>
            <a:br>
              <a:rPr lang="en-US" altLang="en-US" sz="5400" b="1"/>
            </a:br>
            <a:r>
              <a:rPr lang="en-US" altLang="en-US" sz="4000" i="1"/>
              <a:t>Cynodon dactylon</a:t>
            </a:r>
          </a:p>
        </p:txBody>
      </p:sp>
      <p:sp>
        <p:nvSpPr>
          <p:cNvPr id="221187" name="Rectangle 3"/>
          <p:cNvSpPr>
            <a:spLocks noGrp="1" noChangeArrowheads="1"/>
          </p:cNvSpPr>
          <p:nvPr>
            <p:ph type="body" sz="half" idx="1"/>
          </p:nvPr>
        </p:nvSpPr>
        <p:spPr>
          <a:xfrm>
            <a:off x="0" y="1447800"/>
            <a:ext cx="7239000" cy="4953000"/>
          </a:xfrm>
          <a:noFill/>
          <a:ln/>
        </p:spPr>
        <p:txBody>
          <a:bodyPr/>
          <a:lstStyle/>
          <a:p>
            <a:pPr marL="0" indent="0">
              <a:buClr>
                <a:srgbClr val="FF0000"/>
              </a:buClr>
              <a:buFontTx/>
              <a:buNone/>
            </a:pPr>
            <a:r>
              <a:rPr lang="en-US" altLang="en-US" sz="4000" b="1">
                <a:solidFill>
                  <a:srgbClr val="00FF00"/>
                </a:solidFill>
              </a:rPr>
              <a:t>Vegetative</a:t>
            </a:r>
            <a:endParaRPr lang="en-US" altLang="en-US" sz="2400" b="1">
              <a:solidFill>
                <a:srgbClr val="00FF00"/>
              </a:solidFill>
            </a:endParaRPr>
          </a:p>
          <a:p>
            <a:pPr marL="457200" lvl="1" indent="-228600">
              <a:buFont typeface="Wingdings 2" charset="2"/>
              <a:buNone/>
            </a:pPr>
            <a:r>
              <a:rPr lang="en-US" altLang="en-US" sz="3600" b="1">
                <a:solidFill>
                  <a:srgbClr val="FFFF00"/>
                </a:solidFill>
              </a:rPr>
              <a:t> </a:t>
            </a:r>
            <a:r>
              <a:rPr lang="en-US" altLang="en-US" sz="3600" b="1"/>
              <a:t>Tifway ‘419’</a:t>
            </a:r>
          </a:p>
          <a:p>
            <a:pPr lvl="2">
              <a:buClr>
                <a:srgbClr val="FFFF00"/>
              </a:buClr>
              <a:buFont typeface="Wingdings" charset="2"/>
              <a:buNone/>
            </a:pPr>
            <a:r>
              <a:rPr lang="en-US" altLang="en-US" sz="2800" b="1"/>
              <a:t> </a:t>
            </a:r>
            <a:r>
              <a:rPr lang="en-US" altLang="en-US" sz="3200" b="1"/>
              <a:t>most used hybrid</a:t>
            </a:r>
          </a:p>
          <a:p>
            <a:pPr marL="457200" lvl="1" indent="-228600">
              <a:buFont typeface="Wingdings 2" charset="2"/>
              <a:buNone/>
            </a:pPr>
            <a:r>
              <a:rPr lang="en-US" altLang="en-US" sz="3600" b="1">
                <a:solidFill>
                  <a:srgbClr val="FFFF00"/>
                </a:solidFill>
              </a:rPr>
              <a:t> </a:t>
            </a:r>
            <a:r>
              <a:rPr lang="en-US" altLang="en-US" sz="3600" b="1"/>
              <a:t>Tifway II</a:t>
            </a:r>
          </a:p>
          <a:p>
            <a:pPr lvl="2">
              <a:buFont typeface="Wingdings" charset="2"/>
              <a:buNone/>
            </a:pPr>
            <a:r>
              <a:rPr lang="en-US" altLang="en-US" sz="2800" b="1">
                <a:solidFill>
                  <a:srgbClr val="FFFF00"/>
                </a:solidFill>
              </a:rPr>
              <a:t> </a:t>
            </a:r>
            <a:r>
              <a:rPr lang="en-US" altLang="en-US" sz="3200" b="1">
                <a:solidFill>
                  <a:srgbClr val="FFFFFF"/>
                </a:solidFill>
              </a:rPr>
              <a:t>Frost Tolerant</a:t>
            </a:r>
          </a:p>
          <a:p>
            <a:pPr marL="457200" lvl="1" indent="-228600">
              <a:buFont typeface="Wingdings 2" charset="2"/>
              <a:buNone/>
            </a:pPr>
            <a:r>
              <a:rPr lang="en-US" altLang="en-US" sz="3600" b="1">
                <a:solidFill>
                  <a:srgbClr val="FFFF00"/>
                </a:solidFill>
              </a:rPr>
              <a:t> </a:t>
            </a:r>
            <a:r>
              <a:rPr lang="en-US" altLang="en-US" sz="3600" b="1"/>
              <a:t>TifSport</a:t>
            </a:r>
          </a:p>
          <a:p>
            <a:pPr lvl="2">
              <a:buFont typeface="Wingdings" charset="2"/>
              <a:buNone/>
            </a:pPr>
            <a:r>
              <a:rPr lang="en-US" altLang="en-US" sz="3200" b="1">
                <a:solidFill>
                  <a:srgbClr val="FFFF00"/>
                </a:solidFill>
              </a:rPr>
              <a:t> </a:t>
            </a:r>
            <a:r>
              <a:rPr lang="en-US" altLang="en-US" sz="3200" b="1"/>
              <a:t>New Cold Hardy Hybrid</a:t>
            </a:r>
          </a:p>
          <a:p>
            <a:pPr lvl="2">
              <a:buFont typeface="Wingdings" charset="2"/>
              <a:buNone/>
            </a:pPr>
            <a:r>
              <a:rPr lang="en-US" altLang="en-US" sz="3200" b="1">
                <a:solidFill>
                  <a:srgbClr val="FFFF00"/>
                </a:solidFill>
              </a:rPr>
              <a:t>  </a:t>
            </a:r>
            <a:r>
              <a:rPr lang="en-US" altLang="en-US" sz="3200" b="1"/>
              <a:t>Non-preference to mole crickets</a:t>
            </a:r>
            <a:endParaRPr lang="en-US" altLang="en-US" sz="2800" b="1"/>
          </a:p>
        </p:txBody>
      </p:sp>
      <p:pic>
        <p:nvPicPr>
          <p:cNvPr id="221190" name="Picture 6" descr="Bermuda Lawn 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76925" y="2057400"/>
            <a:ext cx="4295775" cy="35814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88938" y="-152400"/>
            <a:ext cx="9515475" cy="1890713"/>
          </a:xfrm>
          <a:noFill/>
          <a:ln/>
        </p:spPr>
        <p:txBody>
          <a:bodyPr/>
          <a:lstStyle/>
          <a:p>
            <a:r>
              <a:rPr lang="en-US" altLang="en-US" sz="6600" b="1"/>
              <a:t>Bermudagrass</a:t>
            </a:r>
          </a:p>
        </p:txBody>
      </p:sp>
      <p:sp>
        <p:nvSpPr>
          <p:cNvPr id="222211" name="Rectangle 3"/>
          <p:cNvSpPr>
            <a:spLocks noGrp="1" noChangeArrowheads="1"/>
          </p:cNvSpPr>
          <p:nvPr>
            <p:ph type="body" sz="half" idx="1"/>
          </p:nvPr>
        </p:nvSpPr>
        <p:spPr>
          <a:xfrm>
            <a:off x="38100" y="1143000"/>
            <a:ext cx="5791200" cy="5638800"/>
          </a:xfrm>
          <a:noFill/>
          <a:ln/>
        </p:spPr>
        <p:txBody>
          <a:bodyPr/>
          <a:lstStyle/>
          <a:p>
            <a:pPr marL="0" indent="0">
              <a:lnSpc>
                <a:spcPct val="90000"/>
              </a:lnSpc>
              <a:buClr>
                <a:srgbClr val="FF0000"/>
              </a:buClr>
              <a:buFontTx/>
              <a:buNone/>
            </a:pPr>
            <a:r>
              <a:rPr lang="en-US" altLang="en-US" sz="3600" b="1">
                <a:solidFill>
                  <a:srgbClr val="00FF00"/>
                </a:solidFill>
              </a:rPr>
              <a:t>Vegetative-types</a:t>
            </a:r>
          </a:p>
          <a:p>
            <a:pPr marL="0" indent="0">
              <a:lnSpc>
                <a:spcPct val="90000"/>
              </a:lnSpc>
              <a:buClr>
                <a:srgbClr val="FF0000"/>
              </a:buClr>
              <a:buFontTx/>
              <a:buNone/>
            </a:pPr>
            <a:r>
              <a:rPr lang="en-US" altLang="en-US" sz="3600" b="1"/>
              <a:t>‘Tifgreen’</a:t>
            </a:r>
            <a:r>
              <a:rPr lang="en-US" altLang="en-US" sz="3600"/>
              <a:t> (Tifton 328)</a:t>
            </a:r>
          </a:p>
          <a:p>
            <a:pPr marL="457200" lvl="1" indent="-228600">
              <a:lnSpc>
                <a:spcPct val="90000"/>
              </a:lnSpc>
              <a:buClr>
                <a:srgbClr val="FF0000"/>
              </a:buClr>
              <a:buFontTx/>
              <a:buNone/>
            </a:pPr>
            <a:r>
              <a:rPr lang="en-US" altLang="en-US" sz="3200" b="1"/>
              <a:t>		</a:t>
            </a:r>
            <a:r>
              <a:rPr lang="en-US" altLang="en-US" b="1"/>
              <a:t>Fine Textured</a:t>
            </a:r>
          </a:p>
          <a:p>
            <a:pPr marL="457200" lvl="1" indent="-228600">
              <a:lnSpc>
                <a:spcPct val="90000"/>
              </a:lnSpc>
              <a:buClr>
                <a:srgbClr val="FF0000"/>
              </a:buClr>
              <a:buFontTx/>
              <a:buNone/>
            </a:pPr>
            <a:r>
              <a:rPr lang="en-US" altLang="en-US" b="1">
                <a:solidFill>
                  <a:srgbClr val="00FF00"/>
                </a:solidFill>
              </a:rPr>
              <a:t>		</a:t>
            </a:r>
            <a:r>
              <a:rPr lang="en-US" altLang="en-US" b="1"/>
              <a:t>Low growing</a:t>
            </a:r>
            <a:endParaRPr lang="en-US" altLang="en-US" b="1">
              <a:solidFill>
                <a:srgbClr val="00FF00"/>
              </a:solidFill>
            </a:endParaRPr>
          </a:p>
          <a:p>
            <a:pPr marL="457200" lvl="1" indent="-228600">
              <a:lnSpc>
                <a:spcPct val="90000"/>
              </a:lnSpc>
              <a:buFont typeface="Wingdings 2" charset="2"/>
              <a:buNone/>
            </a:pPr>
            <a:r>
              <a:rPr lang="en-US" altLang="en-US" sz="3200" b="1"/>
              <a:t>‘Tifton 10’</a:t>
            </a:r>
          </a:p>
          <a:p>
            <a:pPr lvl="2">
              <a:lnSpc>
                <a:spcPct val="90000"/>
              </a:lnSpc>
              <a:buClr>
                <a:srgbClr val="FFFF00"/>
              </a:buClr>
              <a:buFont typeface="Wingdings" charset="2"/>
              <a:buNone/>
            </a:pPr>
            <a:r>
              <a:rPr lang="en-US" altLang="en-US" sz="2800" b="1"/>
              <a:t> Coarse Textured</a:t>
            </a:r>
          </a:p>
          <a:p>
            <a:pPr lvl="2">
              <a:lnSpc>
                <a:spcPct val="90000"/>
              </a:lnSpc>
              <a:buClr>
                <a:srgbClr val="FFFF00"/>
              </a:buClr>
              <a:buFont typeface="Wingdings" charset="2"/>
              <a:buNone/>
            </a:pPr>
            <a:r>
              <a:rPr lang="en-US" altLang="en-US" sz="2800" b="1"/>
              <a:t> Dark bluish-green</a:t>
            </a:r>
          </a:p>
          <a:p>
            <a:pPr lvl="2">
              <a:lnSpc>
                <a:spcPct val="90000"/>
              </a:lnSpc>
              <a:buClr>
                <a:srgbClr val="FFFF00"/>
              </a:buClr>
              <a:buFont typeface="Wingdings" charset="2"/>
              <a:buNone/>
            </a:pPr>
            <a:r>
              <a:rPr lang="en-US" altLang="en-US" sz="2800" b="1"/>
              <a:t> Low maintenance areas</a:t>
            </a:r>
          </a:p>
          <a:p>
            <a:pPr marL="457200" lvl="1" indent="-228600">
              <a:lnSpc>
                <a:spcPct val="90000"/>
              </a:lnSpc>
              <a:buFont typeface="Wingdings 2" charset="2"/>
              <a:buNone/>
            </a:pPr>
            <a:r>
              <a:rPr lang="en-US" altLang="en-US" sz="3200" b="1"/>
              <a:t> ‘Midlawn’</a:t>
            </a:r>
          </a:p>
          <a:p>
            <a:pPr lvl="2">
              <a:lnSpc>
                <a:spcPct val="90000"/>
              </a:lnSpc>
              <a:buFont typeface="Wingdings" charset="2"/>
              <a:buNone/>
            </a:pPr>
            <a:r>
              <a:rPr lang="en-US" altLang="en-US" sz="2800" b="1">
                <a:solidFill>
                  <a:srgbClr val="FFFF00"/>
                </a:solidFill>
              </a:rPr>
              <a:t> </a:t>
            </a:r>
            <a:r>
              <a:rPr lang="en-US" altLang="en-US" sz="2800" b="1">
                <a:solidFill>
                  <a:srgbClr val="FFFFFF"/>
                </a:solidFill>
              </a:rPr>
              <a:t>Transition zone</a:t>
            </a:r>
          </a:p>
          <a:p>
            <a:pPr lvl="2">
              <a:lnSpc>
                <a:spcPct val="90000"/>
              </a:lnSpc>
              <a:buFont typeface="Wingdings" charset="2"/>
              <a:buNone/>
            </a:pPr>
            <a:r>
              <a:rPr lang="en-US" altLang="en-US" sz="2800" b="1">
                <a:solidFill>
                  <a:srgbClr val="FFFF00"/>
                </a:solidFill>
              </a:rPr>
              <a:t> </a:t>
            </a:r>
            <a:r>
              <a:rPr lang="en-US" altLang="en-US" sz="2800" b="1">
                <a:solidFill>
                  <a:srgbClr val="FFFFFF"/>
                </a:solidFill>
              </a:rPr>
              <a:t>Cold tolerance</a:t>
            </a:r>
          </a:p>
        </p:txBody>
      </p:sp>
      <p:pic>
        <p:nvPicPr>
          <p:cNvPr id="222214"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53100" y="2339975"/>
            <a:ext cx="4329113" cy="3930650"/>
          </a:xfr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6FF33"/>
            </a:gs>
            <a:gs pos="100000">
              <a:srgbClr val="006600"/>
            </a:gs>
          </a:gsLst>
          <a:path path="shape">
            <a:fillToRect l="50000" t="50000" r="50000" b="50000"/>
          </a:path>
        </a:gradFill>
        <a:effectLst/>
      </p:bgPr>
    </p:bg>
    <p:spTree>
      <p:nvGrpSpPr>
        <p:cNvPr id="1" name=""/>
        <p:cNvGrpSpPr/>
        <p:nvPr/>
      </p:nvGrpSpPr>
      <p:grpSpPr>
        <a:xfrm>
          <a:off x="0" y="0"/>
          <a:ext cx="0" cy="0"/>
          <a:chOff x="0" y="0"/>
          <a:chExt cx="0" cy="0"/>
        </a:xfrm>
      </p:grpSpPr>
      <p:pic>
        <p:nvPicPr>
          <p:cNvPr id="443394"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762000"/>
            <a:ext cx="5614988" cy="489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88938" y="-152400"/>
            <a:ext cx="9515475" cy="1890713"/>
          </a:xfrm>
          <a:noFill/>
          <a:ln/>
        </p:spPr>
        <p:txBody>
          <a:bodyPr/>
          <a:lstStyle/>
          <a:p>
            <a:r>
              <a:rPr lang="en-US" altLang="en-US" sz="6600" b="1"/>
              <a:t>Bermudagrass</a:t>
            </a:r>
          </a:p>
        </p:txBody>
      </p:sp>
      <p:sp>
        <p:nvSpPr>
          <p:cNvPr id="223235" name="Rectangle 3"/>
          <p:cNvSpPr>
            <a:spLocks noGrp="1" noChangeArrowheads="1"/>
          </p:cNvSpPr>
          <p:nvPr>
            <p:ph type="body" sz="half" idx="1"/>
          </p:nvPr>
        </p:nvSpPr>
        <p:spPr>
          <a:xfrm>
            <a:off x="0" y="1676400"/>
            <a:ext cx="5715000" cy="4419600"/>
          </a:xfrm>
          <a:noFill/>
          <a:ln/>
        </p:spPr>
        <p:txBody>
          <a:bodyPr/>
          <a:lstStyle/>
          <a:p>
            <a:pPr marL="0" indent="0">
              <a:buClr>
                <a:srgbClr val="FF0000"/>
              </a:buClr>
              <a:buFontTx/>
              <a:buNone/>
            </a:pPr>
            <a:r>
              <a:rPr lang="en-US" altLang="en-US" sz="4000" b="1">
                <a:solidFill>
                  <a:srgbClr val="FF6600"/>
                </a:solidFill>
              </a:rPr>
              <a:t>Seeded types</a:t>
            </a:r>
            <a:endParaRPr lang="en-US" altLang="en-US" sz="2400" b="1">
              <a:solidFill>
                <a:srgbClr val="FF6600"/>
              </a:solidFill>
            </a:endParaRPr>
          </a:p>
          <a:p>
            <a:pPr marL="457200" lvl="1" indent="-228600">
              <a:buFont typeface="Wingdings 2" charset="2"/>
              <a:buNone/>
            </a:pPr>
            <a:r>
              <a:rPr lang="en-US" altLang="en-US" sz="3600" b="1">
                <a:solidFill>
                  <a:srgbClr val="FFFF00"/>
                </a:solidFill>
              </a:rPr>
              <a:t> </a:t>
            </a:r>
            <a:r>
              <a:rPr lang="en-US" altLang="en-US" sz="3600" b="1"/>
              <a:t>‘Common’</a:t>
            </a:r>
          </a:p>
          <a:p>
            <a:pPr lvl="2">
              <a:buClr>
                <a:srgbClr val="FFFF00"/>
              </a:buClr>
              <a:buFont typeface="Wingdings" charset="2"/>
              <a:buNone/>
            </a:pPr>
            <a:r>
              <a:rPr lang="en-US" altLang="en-US" sz="3200" b="1"/>
              <a:t> Coarse Textured</a:t>
            </a:r>
          </a:p>
          <a:p>
            <a:pPr lvl="2">
              <a:buClr>
                <a:srgbClr val="FFFF00"/>
              </a:buClr>
              <a:buFont typeface="Wingdings" charset="2"/>
              <a:buNone/>
            </a:pPr>
            <a:r>
              <a:rPr lang="en-US" altLang="en-US" sz="3200" b="1"/>
              <a:t> Low maintenance areas</a:t>
            </a:r>
          </a:p>
          <a:p>
            <a:pPr marL="457200" lvl="1" indent="-228600">
              <a:buFont typeface="Wingdings 2" charset="2"/>
              <a:buNone/>
            </a:pPr>
            <a:r>
              <a:rPr lang="en-US" altLang="en-US" sz="3600" b="1">
                <a:solidFill>
                  <a:srgbClr val="FFFF00"/>
                </a:solidFill>
              </a:rPr>
              <a:t> </a:t>
            </a:r>
            <a:r>
              <a:rPr lang="en-US" altLang="en-US" sz="3600" b="1"/>
              <a:t>‘Improved’</a:t>
            </a:r>
          </a:p>
          <a:p>
            <a:pPr lvl="2">
              <a:buFont typeface="Wingdings" charset="2"/>
              <a:buNone/>
            </a:pPr>
            <a:r>
              <a:rPr lang="en-US" altLang="en-US" sz="3200" b="1">
                <a:solidFill>
                  <a:srgbClr val="FFFF00"/>
                </a:solidFill>
              </a:rPr>
              <a:t> </a:t>
            </a:r>
            <a:r>
              <a:rPr lang="en-US" altLang="en-US" sz="3200" b="1">
                <a:solidFill>
                  <a:srgbClr val="FFFFFF"/>
                </a:solidFill>
              </a:rPr>
              <a:t>Finer textured</a:t>
            </a:r>
          </a:p>
          <a:p>
            <a:pPr lvl="2">
              <a:buFont typeface="Wingdings" charset="2"/>
              <a:buNone/>
            </a:pPr>
            <a:r>
              <a:rPr lang="en-US" altLang="en-US" sz="3200" b="1">
                <a:solidFill>
                  <a:srgbClr val="FFFF00"/>
                </a:solidFill>
              </a:rPr>
              <a:t> </a:t>
            </a:r>
            <a:r>
              <a:rPr lang="en-US" altLang="en-US" sz="3200" b="1">
                <a:solidFill>
                  <a:srgbClr val="FFFFFF"/>
                </a:solidFill>
              </a:rPr>
              <a:t>Low maintenance areas</a:t>
            </a:r>
            <a:endParaRPr lang="en-US" altLang="en-US" sz="2800" b="1"/>
          </a:p>
        </p:txBody>
      </p:sp>
      <p:pic>
        <p:nvPicPr>
          <p:cNvPr id="223238"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76925" y="2286000"/>
            <a:ext cx="4295775" cy="3810000"/>
          </a:xfr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88938" y="-228600"/>
            <a:ext cx="9515475" cy="1890713"/>
          </a:xfrm>
          <a:noFill/>
          <a:ln/>
        </p:spPr>
        <p:txBody>
          <a:bodyPr/>
          <a:lstStyle/>
          <a:p>
            <a:r>
              <a:rPr lang="en-US" altLang="en-US" sz="6000" b="1"/>
              <a:t>Zoysiagrass</a:t>
            </a:r>
            <a:br>
              <a:rPr lang="en-US" altLang="en-US" sz="6000" b="1"/>
            </a:br>
            <a:r>
              <a:rPr lang="en-US" altLang="en-US" sz="4000" i="1"/>
              <a:t>Zoysia spp.</a:t>
            </a:r>
          </a:p>
        </p:txBody>
      </p:sp>
      <p:sp>
        <p:nvSpPr>
          <p:cNvPr id="224259" name="Rectangle 3"/>
          <p:cNvSpPr>
            <a:spLocks noGrp="1" noChangeArrowheads="1"/>
          </p:cNvSpPr>
          <p:nvPr>
            <p:ph type="body" sz="half" idx="1"/>
          </p:nvPr>
        </p:nvSpPr>
        <p:spPr>
          <a:xfrm>
            <a:off x="38100" y="1600200"/>
            <a:ext cx="6172200" cy="4724400"/>
          </a:xfrm>
          <a:noFill/>
          <a:ln/>
        </p:spPr>
        <p:txBody>
          <a:bodyPr/>
          <a:lstStyle/>
          <a:p>
            <a:pPr marL="0" indent="0">
              <a:buClr>
                <a:srgbClr val="FF0000"/>
              </a:buClr>
              <a:buFontTx/>
              <a:buNone/>
            </a:pPr>
            <a:r>
              <a:rPr lang="en-US" altLang="en-US" sz="4000" b="1">
                <a:solidFill>
                  <a:srgbClr val="00FF00"/>
                </a:solidFill>
              </a:rPr>
              <a:t>Vegetative</a:t>
            </a:r>
          </a:p>
          <a:p>
            <a:pPr marL="457200" lvl="1" indent="-228600">
              <a:buFont typeface="Wingdings 2" charset="2"/>
              <a:buNone/>
            </a:pPr>
            <a:r>
              <a:rPr lang="en-US" altLang="en-US" sz="3600" b="1">
                <a:solidFill>
                  <a:srgbClr val="FFFF00"/>
                </a:solidFill>
              </a:rPr>
              <a:t> </a:t>
            </a:r>
            <a:r>
              <a:rPr lang="en-US" altLang="en-US" sz="3600" b="1"/>
              <a:t>‘Meyer’</a:t>
            </a:r>
          </a:p>
          <a:p>
            <a:pPr lvl="2">
              <a:buClr>
                <a:srgbClr val="FFFF00"/>
              </a:buClr>
              <a:buFont typeface="Wingdings" charset="2"/>
              <a:buNone/>
            </a:pPr>
            <a:r>
              <a:rPr lang="en-US" altLang="en-US" sz="3200" b="1"/>
              <a:t> Slow growing</a:t>
            </a:r>
          </a:p>
          <a:p>
            <a:pPr marL="457200" lvl="1" indent="-228600">
              <a:buFont typeface="Wingdings 2" charset="2"/>
              <a:buNone/>
            </a:pPr>
            <a:r>
              <a:rPr lang="en-US" altLang="en-US" sz="3600" b="1">
                <a:solidFill>
                  <a:srgbClr val="FFFF00"/>
                </a:solidFill>
              </a:rPr>
              <a:t> </a:t>
            </a:r>
            <a:r>
              <a:rPr lang="en-US" altLang="en-US" sz="3600" b="1"/>
              <a:t>‘Emerald’</a:t>
            </a:r>
          </a:p>
          <a:p>
            <a:pPr lvl="2">
              <a:buFont typeface="Wingdings" charset="2"/>
              <a:buNone/>
            </a:pPr>
            <a:r>
              <a:rPr lang="en-US" altLang="en-US" sz="3200" b="1">
                <a:solidFill>
                  <a:srgbClr val="FFFF00"/>
                </a:solidFill>
              </a:rPr>
              <a:t> </a:t>
            </a:r>
            <a:r>
              <a:rPr lang="en-US" altLang="en-US" sz="3200" b="1"/>
              <a:t>Fine texture</a:t>
            </a:r>
          </a:p>
          <a:p>
            <a:pPr marL="457200" lvl="1" indent="-228600">
              <a:buFont typeface="Wingdings 2" charset="2"/>
              <a:buNone/>
            </a:pPr>
            <a:r>
              <a:rPr lang="en-US" altLang="en-US" sz="3600" b="1"/>
              <a:t> ‘El Toro’</a:t>
            </a:r>
          </a:p>
          <a:p>
            <a:pPr lvl="2">
              <a:buFont typeface="Wingdings" charset="2"/>
              <a:buNone/>
            </a:pPr>
            <a:r>
              <a:rPr lang="en-US" altLang="en-US" sz="3200" b="1">
                <a:solidFill>
                  <a:srgbClr val="FFFF00"/>
                </a:solidFill>
              </a:rPr>
              <a:t> </a:t>
            </a:r>
            <a:r>
              <a:rPr lang="en-US" altLang="en-US" sz="3200" b="1">
                <a:solidFill>
                  <a:srgbClr val="FFFFFF"/>
                </a:solidFill>
              </a:rPr>
              <a:t>Faster establishment</a:t>
            </a:r>
          </a:p>
          <a:p>
            <a:pPr lvl="2">
              <a:buFont typeface="Wingdings" charset="2"/>
              <a:buNone/>
            </a:pPr>
            <a:r>
              <a:rPr lang="en-US" altLang="en-US" sz="3200" b="1">
                <a:solidFill>
                  <a:srgbClr val="FFFF00"/>
                </a:solidFill>
              </a:rPr>
              <a:t> </a:t>
            </a:r>
            <a:r>
              <a:rPr lang="en-US" altLang="en-US" sz="3200" b="1">
                <a:solidFill>
                  <a:srgbClr val="FFFFFF"/>
                </a:solidFill>
              </a:rPr>
              <a:t>Better drought tolerance</a:t>
            </a:r>
            <a:endParaRPr lang="en-US" altLang="en-US" sz="2800" b="1"/>
          </a:p>
        </p:txBody>
      </p:sp>
      <p:pic>
        <p:nvPicPr>
          <p:cNvPr id="224262"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3638" y="1795463"/>
            <a:ext cx="3852862" cy="4757737"/>
          </a:xfr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88938" y="-228600"/>
            <a:ext cx="9515475" cy="1890713"/>
          </a:xfrm>
          <a:noFill/>
          <a:ln/>
        </p:spPr>
        <p:txBody>
          <a:bodyPr/>
          <a:lstStyle/>
          <a:p>
            <a:r>
              <a:rPr lang="en-US" altLang="en-US" sz="6000" b="1"/>
              <a:t>Zoysiagrass</a:t>
            </a:r>
          </a:p>
        </p:txBody>
      </p:sp>
      <p:sp>
        <p:nvSpPr>
          <p:cNvPr id="225283" name="Rectangle 3"/>
          <p:cNvSpPr>
            <a:spLocks noGrp="1" noChangeArrowheads="1"/>
          </p:cNvSpPr>
          <p:nvPr>
            <p:ph type="body" sz="half" idx="1"/>
          </p:nvPr>
        </p:nvSpPr>
        <p:spPr>
          <a:xfrm>
            <a:off x="342900" y="1295400"/>
            <a:ext cx="5867400" cy="5029200"/>
          </a:xfrm>
          <a:noFill/>
          <a:ln/>
        </p:spPr>
        <p:txBody>
          <a:bodyPr/>
          <a:lstStyle/>
          <a:p>
            <a:pPr marL="0" indent="0">
              <a:buClr>
                <a:srgbClr val="FF0000"/>
              </a:buClr>
              <a:buFontTx/>
              <a:buNone/>
            </a:pPr>
            <a:r>
              <a:rPr lang="en-US" altLang="en-US" sz="4000" b="1">
                <a:solidFill>
                  <a:srgbClr val="00FF00"/>
                </a:solidFill>
              </a:rPr>
              <a:t>Vegetative</a:t>
            </a:r>
          </a:p>
          <a:p>
            <a:pPr marL="457200" lvl="1" indent="-228600">
              <a:buFont typeface="Wingdings 2" charset="2"/>
              <a:buNone/>
            </a:pPr>
            <a:r>
              <a:rPr lang="en-US" altLang="en-US" sz="3600" b="1">
                <a:solidFill>
                  <a:srgbClr val="FFFF00"/>
                </a:solidFill>
              </a:rPr>
              <a:t> </a:t>
            </a:r>
            <a:r>
              <a:rPr lang="en-US" altLang="en-US" sz="3600" b="1"/>
              <a:t>‘Empire’</a:t>
            </a:r>
          </a:p>
          <a:p>
            <a:pPr lvl="2">
              <a:buClr>
                <a:srgbClr val="FFFF00"/>
              </a:buClr>
              <a:buFont typeface="Wingdings" charset="2"/>
              <a:buNone/>
            </a:pPr>
            <a:r>
              <a:rPr lang="en-US" altLang="en-US" sz="3200" b="1"/>
              <a:t> Aggressive</a:t>
            </a:r>
          </a:p>
          <a:p>
            <a:pPr marL="457200" lvl="1" indent="-228600">
              <a:buFont typeface="Wingdings 2" charset="2"/>
              <a:buNone/>
            </a:pPr>
            <a:r>
              <a:rPr lang="en-US" altLang="en-US" sz="3600" b="1">
                <a:solidFill>
                  <a:srgbClr val="FFFF00"/>
                </a:solidFill>
              </a:rPr>
              <a:t> </a:t>
            </a:r>
            <a:r>
              <a:rPr lang="en-US" altLang="en-US" sz="3600" b="1"/>
              <a:t>‘Empress’</a:t>
            </a:r>
          </a:p>
          <a:p>
            <a:pPr lvl="2">
              <a:buFont typeface="Wingdings" charset="2"/>
              <a:buNone/>
            </a:pPr>
            <a:r>
              <a:rPr lang="en-US" altLang="en-US" sz="3200" b="1">
                <a:solidFill>
                  <a:srgbClr val="FFFF00"/>
                </a:solidFill>
              </a:rPr>
              <a:t> </a:t>
            </a:r>
            <a:r>
              <a:rPr lang="en-US" altLang="en-US" sz="3200" b="1"/>
              <a:t>Intermediate texture</a:t>
            </a:r>
          </a:p>
          <a:p>
            <a:pPr marL="457200" lvl="1" indent="-228600">
              <a:buFont typeface="Wingdings 2" charset="2"/>
              <a:buNone/>
            </a:pPr>
            <a:r>
              <a:rPr lang="en-US" altLang="en-US" sz="3600" b="1">
                <a:solidFill>
                  <a:srgbClr val="FFFF00"/>
                </a:solidFill>
              </a:rPr>
              <a:t> </a:t>
            </a:r>
            <a:r>
              <a:rPr lang="en-US" altLang="en-US" sz="3600" b="1"/>
              <a:t>‘Zeon’</a:t>
            </a:r>
          </a:p>
          <a:p>
            <a:pPr lvl="2">
              <a:buFont typeface="Wingdings" charset="2"/>
              <a:buNone/>
            </a:pPr>
            <a:r>
              <a:rPr lang="en-US" altLang="en-US" sz="3200" b="1">
                <a:solidFill>
                  <a:srgbClr val="FFFF00"/>
                </a:solidFill>
              </a:rPr>
              <a:t> </a:t>
            </a:r>
            <a:r>
              <a:rPr lang="en-US" altLang="en-US" sz="3200" b="1">
                <a:solidFill>
                  <a:srgbClr val="FFFFFF"/>
                </a:solidFill>
              </a:rPr>
              <a:t>Fine texture</a:t>
            </a:r>
          </a:p>
          <a:p>
            <a:pPr lvl="2">
              <a:buFont typeface="Wingdings" charset="2"/>
              <a:buNone/>
            </a:pPr>
            <a:r>
              <a:rPr lang="en-US" altLang="en-US" sz="3200" b="1">
                <a:solidFill>
                  <a:srgbClr val="FFFF00"/>
                </a:solidFill>
              </a:rPr>
              <a:t> </a:t>
            </a:r>
            <a:r>
              <a:rPr lang="en-US" altLang="en-US" sz="3200" b="1">
                <a:solidFill>
                  <a:srgbClr val="FFFFFF"/>
                </a:solidFill>
              </a:rPr>
              <a:t>Less green</a:t>
            </a:r>
            <a:endParaRPr lang="en-US" altLang="en-US" sz="2800" b="1"/>
          </a:p>
        </p:txBody>
      </p:sp>
      <p:pic>
        <p:nvPicPr>
          <p:cNvPr id="225284"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3638" y="1795463"/>
            <a:ext cx="3852862" cy="4757737"/>
          </a:xfr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8938" y="0"/>
            <a:ext cx="9515475" cy="1662113"/>
          </a:xfrm>
          <a:noFill/>
          <a:ln/>
        </p:spPr>
        <p:txBody>
          <a:bodyPr/>
          <a:lstStyle/>
          <a:p>
            <a:r>
              <a:rPr lang="en-US" altLang="en-US" sz="6600" b="1"/>
              <a:t>Zoysiagrass</a:t>
            </a:r>
          </a:p>
        </p:txBody>
      </p:sp>
      <p:sp>
        <p:nvSpPr>
          <p:cNvPr id="226307" name="Rectangle 3"/>
          <p:cNvSpPr>
            <a:spLocks noGrp="1" noChangeArrowheads="1"/>
          </p:cNvSpPr>
          <p:nvPr>
            <p:ph type="body" sz="half" idx="1"/>
          </p:nvPr>
        </p:nvSpPr>
        <p:spPr>
          <a:xfrm>
            <a:off x="0" y="1447800"/>
            <a:ext cx="6172200" cy="4724400"/>
          </a:xfrm>
          <a:noFill/>
          <a:ln/>
        </p:spPr>
        <p:txBody>
          <a:bodyPr/>
          <a:lstStyle/>
          <a:p>
            <a:pPr marL="0" indent="0">
              <a:buClr>
                <a:srgbClr val="FF0000"/>
              </a:buClr>
              <a:buFontTx/>
              <a:buNone/>
            </a:pPr>
            <a:r>
              <a:rPr lang="en-US" altLang="en-US" sz="4000" b="1">
                <a:solidFill>
                  <a:srgbClr val="FF6600"/>
                </a:solidFill>
              </a:rPr>
              <a:t>Seeded</a:t>
            </a:r>
          </a:p>
          <a:p>
            <a:pPr marL="457200" lvl="1" indent="-228600">
              <a:buFont typeface="Wingdings 2" charset="2"/>
              <a:buNone/>
            </a:pPr>
            <a:r>
              <a:rPr lang="en-US" altLang="en-US" sz="3600" b="1">
                <a:solidFill>
                  <a:srgbClr val="FFFF00"/>
                </a:solidFill>
              </a:rPr>
              <a:t> </a:t>
            </a:r>
            <a:r>
              <a:rPr lang="en-US" altLang="en-US" sz="3600" b="1"/>
              <a:t>J-36</a:t>
            </a:r>
          </a:p>
          <a:p>
            <a:pPr lvl="2">
              <a:buClr>
                <a:srgbClr val="FFFF00"/>
              </a:buClr>
              <a:buFont typeface="Wingdings" charset="2"/>
              <a:buNone/>
            </a:pPr>
            <a:r>
              <a:rPr lang="en-US" altLang="en-US" sz="3200" b="1"/>
              <a:t> Coarse texture</a:t>
            </a:r>
          </a:p>
          <a:p>
            <a:pPr marL="457200" lvl="1" indent="-228600">
              <a:buFont typeface="Wingdings 2" charset="2"/>
              <a:buNone/>
            </a:pPr>
            <a:r>
              <a:rPr lang="en-US" altLang="en-US" sz="3600" b="1">
                <a:solidFill>
                  <a:srgbClr val="FFFF00"/>
                </a:solidFill>
              </a:rPr>
              <a:t> </a:t>
            </a:r>
            <a:r>
              <a:rPr lang="en-US" altLang="en-US" sz="3600" b="1"/>
              <a:t>Zenith</a:t>
            </a:r>
          </a:p>
          <a:p>
            <a:pPr lvl="2">
              <a:buFont typeface="Wingdings" charset="2"/>
              <a:buNone/>
            </a:pPr>
            <a:r>
              <a:rPr lang="en-US" altLang="en-US" sz="3200" b="1">
                <a:solidFill>
                  <a:srgbClr val="FFFF00"/>
                </a:solidFill>
              </a:rPr>
              <a:t> </a:t>
            </a:r>
            <a:r>
              <a:rPr lang="en-US" altLang="en-US" sz="3200" b="1"/>
              <a:t>Med. To coarse</a:t>
            </a:r>
          </a:p>
          <a:p>
            <a:pPr marL="457200" lvl="1" indent="-228600">
              <a:buFont typeface="Wingdings 2" charset="2"/>
              <a:buNone/>
            </a:pPr>
            <a:r>
              <a:rPr lang="en-US" altLang="en-US" sz="3600" b="1">
                <a:solidFill>
                  <a:srgbClr val="FFFF00"/>
                </a:solidFill>
              </a:rPr>
              <a:t> </a:t>
            </a:r>
            <a:r>
              <a:rPr lang="en-US" altLang="en-US" sz="3600" b="1"/>
              <a:t>Zenith II</a:t>
            </a:r>
          </a:p>
          <a:p>
            <a:pPr lvl="2">
              <a:buFont typeface="Wingdings" charset="2"/>
              <a:buNone/>
            </a:pPr>
            <a:r>
              <a:rPr lang="en-US" altLang="en-US" sz="3200" b="1">
                <a:solidFill>
                  <a:srgbClr val="FFFF00"/>
                </a:solidFill>
              </a:rPr>
              <a:t> </a:t>
            </a:r>
            <a:r>
              <a:rPr lang="en-US" altLang="en-US" sz="3200" b="1">
                <a:solidFill>
                  <a:srgbClr val="FFFFFF"/>
                </a:solidFill>
              </a:rPr>
              <a:t>Dark green</a:t>
            </a:r>
          </a:p>
          <a:p>
            <a:pPr lvl="2">
              <a:buFont typeface="Wingdings" charset="2"/>
              <a:buNone/>
            </a:pPr>
            <a:r>
              <a:rPr lang="en-US" altLang="en-US" sz="3200" b="1">
                <a:solidFill>
                  <a:srgbClr val="FFFF00"/>
                </a:solidFill>
              </a:rPr>
              <a:t> </a:t>
            </a:r>
            <a:r>
              <a:rPr lang="en-US" altLang="en-US" sz="3200" b="1">
                <a:solidFill>
                  <a:srgbClr val="FFFFFF"/>
                </a:solidFill>
              </a:rPr>
              <a:t>Med. texture</a:t>
            </a:r>
            <a:endParaRPr lang="en-US" altLang="en-US" sz="2800" b="1"/>
          </a:p>
        </p:txBody>
      </p:sp>
      <p:pic>
        <p:nvPicPr>
          <p:cNvPr id="226310" name="Picture 6" descr="ZOYSIAL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67300" y="2044700"/>
            <a:ext cx="5067300" cy="3989388"/>
          </a:xfr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598488" y="90488"/>
            <a:ext cx="9096375" cy="1662112"/>
          </a:xfrm>
          <a:noFill/>
          <a:ln/>
        </p:spPr>
        <p:txBody>
          <a:bodyPr/>
          <a:lstStyle/>
          <a:p>
            <a:pPr>
              <a:lnSpc>
                <a:spcPct val="75000"/>
              </a:lnSpc>
            </a:pPr>
            <a:r>
              <a:rPr lang="en-US" altLang="en-US" sz="7200" b="1"/>
              <a:t>Centipedegrass</a:t>
            </a:r>
            <a:br>
              <a:rPr lang="en-US" altLang="en-US" sz="7200" b="1"/>
            </a:br>
            <a:r>
              <a:rPr lang="en-US" altLang="en-US" sz="4000" i="1">
                <a:effectLst/>
              </a:rPr>
              <a:t>Eremochloa ophiuroides</a:t>
            </a:r>
            <a:endParaRPr lang="en-US" altLang="en-US" sz="4000">
              <a:effectLst/>
            </a:endParaRPr>
          </a:p>
        </p:txBody>
      </p:sp>
      <p:sp>
        <p:nvSpPr>
          <p:cNvPr id="295939" name="Rectangle 3"/>
          <p:cNvSpPr>
            <a:spLocks noGrp="1" noChangeArrowheads="1"/>
          </p:cNvSpPr>
          <p:nvPr>
            <p:ph type="body" sz="half" idx="1"/>
          </p:nvPr>
        </p:nvSpPr>
        <p:spPr>
          <a:xfrm>
            <a:off x="266700" y="1828800"/>
            <a:ext cx="6400800" cy="4876800"/>
          </a:xfrm>
          <a:noFill/>
          <a:ln/>
        </p:spPr>
        <p:txBody>
          <a:bodyPr/>
          <a:lstStyle/>
          <a:p>
            <a:pPr marL="0" indent="0">
              <a:buClr>
                <a:srgbClr val="FFFF00"/>
              </a:buClr>
              <a:buFont typeface="Wingdings" charset="2"/>
              <a:buChar char="ü"/>
            </a:pPr>
            <a:r>
              <a:rPr lang="en-US" altLang="en-US" sz="3800" b="1"/>
              <a:t> Medium Textured</a:t>
            </a:r>
          </a:p>
          <a:p>
            <a:pPr marL="0" indent="0">
              <a:buClr>
                <a:srgbClr val="FFFF00"/>
              </a:buClr>
              <a:buFont typeface="Wingdings" charset="2"/>
              <a:buChar char="ü"/>
            </a:pPr>
            <a:r>
              <a:rPr lang="en-US" altLang="en-US" sz="3800" b="1"/>
              <a:t> Low &amp; Slow Growing</a:t>
            </a:r>
          </a:p>
          <a:p>
            <a:pPr marL="0" indent="0">
              <a:buClr>
                <a:srgbClr val="FFFF00"/>
              </a:buClr>
              <a:buFont typeface="Wingdings" charset="2"/>
              <a:buChar char="ü"/>
            </a:pPr>
            <a:r>
              <a:rPr lang="en-US" altLang="en-US" sz="3800" b="1"/>
              <a:t> Stolons &amp; Seed</a:t>
            </a:r>
          </a:p>
          <a:p>
            <a:pPr marL="0" indent="0">
              <a:buClr>
                <a:srgbClr val="FFFF00"/>
              </a:buClr>
              <a:buFont typeface="Wingdings" charset="2"/>
              <a:buChar char="ü"/>
            </a:pPr>
            <a:r>
              <a:rPr lang="en-US" altLang="en-US" sz="3800" b="1"/>
              <a:t> Intermediate Shade 	Tolerance</a:t>
            </a:r>
          </a:p>
          <a:p>
            <a:pPr marL="0" indent="0">
              <a:buClr>
                <a:srgbClr val="FFFF00"/>
              </a:buClr>
              <a:buFont typeface="Wingdings 2" charset="2"/>
              <a:buChar char="O"/>
            </a:pPr>
            <a:r>
              <a:rPr lang="en-US" altLang="en-US" sz="3800" b="1"/>
              <a:t> Longer to Establish</a:t>
            </a:r>
          </a:p>
          <a:p>
            <a:pPr marL="0" indent="0">
              <a:buClr>
                <a:srgbClr val="FFFF00"/>
              </a:buClr>
              <a:buFont typeface="Wingdings 2" charset="2"/>
              <a:buChar char="O"/>
            </a:pPr>
            <a:r>
              <a:rPr lang="en-US" altLang="en-US" sz="3800" b="1"/>
              <a:t> Centipede Decline</a:t>
            </a:r>
          </a:p>
        </p:txBody>
      </p:sp>
      <p:pic>
        <p:nvPicPr>
          <p:cNvPr id="295942" name="Picture 6" descr="Centipedegrass Seed Field"/>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24500" y="2513013"/>
            <a:ext cx="4676775" cy="3508375"/>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88938" y="-228600"/>
            <a:ext cx="9515475" cy="1890713"/>
          </a:xfrm>
          <a:noFill/>
          <a:ln/>
        </p:spPr>
        <p:txBody>
          <a:bodyPr/>
          <a:lstStyle/>
          <a:p>
            <a:r>
              <a:rPr lang="en-US" altLang="en-US" sz="6000" b="1"/>
              <a:t>Centipedegrass</a:t>
            </a:r>
          </a:p>
        </p:txBody>
      </p:sp>
      <p:sp>
        <p:nvSpPr>
          <p:cNvPr id="227331" name="Rectangle 3"/>
          <p:cNvSpPr>
            <a:spLocks noGrp="1" noChangeArrowheads="1"/>
          </p:cNvSpPr>
          <p:nvPr>
            <p:ph type="body" sz="half" idx="1"/>
          </p:nvPr>
        </p:nvSpPr>
        <p:spPr>
          <a:xfrm>
            <a:off x="38100" y="1524000"/>
            <a:ext cx="5638800" cy="4953000"/>
          </a:xfrm>
          <a:noFill/>
          <a:ln/>
        </p:spPr>
        <p:txBody>
          <a:bodyPr/>
          <a:lstStyle/>
          <a:p>
            <a:pPr marL="0" indent="0">
              <a:buClr>
                <a:srgbClr val="FF0000"/>
              </a:buClr>
              <a:buFontTx/>
              <a:buNone/>
            </a:pPr>
            <a:r>
              <a:rPr lang="en-US" altLang="en-US" sz="4000" b="1">
                <a:solidFill>
                  <a:srgbClr val="00FF00"/>
                </a:solidFill>
              </a:rPr>
              <a:t>Vegetative</a:t>
            </a:r>
            <a:r>
              <a:rPr lang="en-US" altLang="en-US" sz="4000" b="1"/>
              <a:t> &amp; </a:t>
            </a:r>
            <a:r>
              <a:rPr lang="en-US" altLang="en-US" sz="4000" b="1">
                <a:solidFill>
                  <a:srgbClr val="FF6600"/>
                </a:solidFill>
              </a:rPr>
              <a:t>Seeded</a:t>
            </a:r>
          </a:p>
          <a:p>
            <a:pPr marL="457200" lvl="1" indent="-228600">
              <a:buFont typeface="Wingdings 2" charset="2"/>
              <a:buNone/>
            </a:pPr>
            <a:r>
              <a:rPr lang="en-US" altLang="en-US" sz="3600" b="1">
                <a:solidFill>
                  <a:srgbClr val="FFFF00"/>
                </a:solidFill>
              </a:rPr>
              <a:t> </a:t>
            </a:r>
            <a:r>
              <a:rPr lang="en-US" altLang="en-US" sz="3600" b="1"/>
              <a:t>Common</a:t>
            </a:r>
          </a:p>
          <a:p>
            <a:pPr lvl="2">
              <a:buClr>
                <a:srgbClr val="FFFF00"/>
              </a:buClr>
              <a:buFont typeface="Wingdings" charset="2"/>
              <a:buNone/>
            </a:pPr>
            <a:r>
              <a:rPr lang="en-US" altLang="en-US" sz="3200" b="1"/>
              <a:t> Coarse texture</a:t>
            </a:r>
          </a:p>
          <a:p>
            <a:pPr lvl="2">
              <a:buClr>
                <a:srgbClr val="FFFF00"/>
              </a:buClr>
              <a:buFont typeface="Wingdings" charset="2"/>
              <a:buNone/>
            </a:pPr>
            <a:r>
              <a:rPr lang="en-US" altLang="en-US" sz="3200" b="1"/>
              <a:t> Minimum maintenance</a:t>
            </a:r>
          </a:p>
          <a:p>
            <a:pPr marL="457200" lvl="1" indent="-228600">
              <a:buFont typeface="Wingdings 2" charset="2"/>
              <a:buNone/>
            </a:pPr>
            <a:r>
              <a:rPr lang="en-US" altLang="en-US" sz="3600" b="1">
                <a:solidFill>
                  <a:srgbClr val="FFFF00"/>
                </a:solidFill>
              </a:rPr>
              <a:t> </a:t>
            </a:r>
            <a:r>
              <a:rPr lang="en-US" altLang="en-US" sz="3600" b="1"/>
              <a:t>TifBlair</a:t>
            </a:r>
          </a:p>
          <a:p>
            <a:pPr lvl="2">
              <a:buFont typeface="Wingdings" charset="2"/>
              <a:buNone/>
            </a:pPr>
            <a:r>
              <a:rPr lang="en-US" altLang="en-US" sz="3200" b="1">
                <a:solidFill>
                  <a:srgbClr val="FFFF00"/>
                </a:solidFill>
              </a:rPr>
              <a:t> </a:t>
            </a:r>
            <a:r>
              <a:rPr lang="en-US" altLang="en-US" sz="3200" b="1"/>
              <a:t>Cold Hardy</a:t>
            </a:r>
          </a:p>
          <a:p>
            <a:pPr lvl="2">
              <a:buFont typeface="Wingdings" charset="2"/>
              <a:buNone/>
            </a:pPr>
            <a:r>
              <a:rPr lang="en-US" altLang="en-US" sz="3200" b="1">
                <a:solidFill>
                  <a:srgbClr val="FFFF00"/>
                </a:solidFill>
              </a:rPr>
              <a:t> </a:t>
            </a:r>
            <a:r>
              <a:rPr lang="en-US" altLang="en-US" sz="3200" b="1"/>
              <a:t>Low pH (4.2)</a:t>
            </a:r>
            <a:endParaRPr lang="en-US" altLang="en-US" sz="2800" b="1"/>
          </a:p>
        </p:txBody>
      </p:sp>
      <p:pic>
        <p:nvPicPr>
          <p:cNvPr id="227335" name="Picture 7" descr="Home Law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76900" y="2097088"/>
            <a:ext cx="4495800" cy="4341812"/>
          </a:xfrm>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598488" y="90488"/>
            <a:ext cx="9096375" cy="1662112"/>
          </a:xfrm>
          <a:noFill/>
          <a:ln/>
        </p:spPr>
        <p:txBody>
          <a:bodyPr/>
          <a:lstStyle/>
          <a:p>
            <a:pPr>
              <a:lnSpc>
                <a:spcPct val="75000"/>
              </a:lnSpc>
            </a:pPr>
            <a:r>
              <a:rPr lang="en-US" altLang="en-US" sz="7200" b="1"/>
              <a:t>St. Augustinegrass</a:t>
            </a:r>
            <a:br>
              <a:rPr lang="en-US" altLang="en-US" sz="7200" b="1"/>
            </a:br>
            <a:r>
              <a:rPr lang="en-US" altLang="en-US" sz="4000" i="1"/>
              <a:t>Stenotaphrum secundatum</a:t>
            </a:r>
            <a:endParaRPr lang="en-US" altLang="en-US" sz="4000"/>
          </a:p>
        </p:txBody>
      </p:sp>
      <p:sp>
        <p:nvSpPr>
          <p:cNvPr id="304131" name="Rectangle 3"/>
          <p:cNvSpPr>
            <a:spLocks noGrp="1" noChangeArrowheads="1"/>
          </p:cNvSpPr>
          <p:nvPr>
            <p:ph type="body" sz="half" idx="1"/>
          </p:nvPr>
        </p:nvSpPr>
        <p:spPr>
          <a:xfrm>
            <a:off x="266700" y="1828800"/>
            <a:ext cx="6400800" cy="4876800"/>
          </a:xfrm>
          <a:noFill/>
          <a:ln/>
        </p:spPr>
        <p:txBody>
          <a:bodyPr/>
          <a:lstStyle/>
          <a:p>
            <a:pPr marL="0" indent="0">
              <a:buClr>
                <a:srgbClr val="FFFF00"/>
              </a:buClr>
              <a:buFont typeface="Wingdings" charset="2"/>
              <a:buChar char="ü"/>
            </a:pPr>
            <a:r>
              <a:rPr lang="en-US" altLang="en-US" sz="3800" b="1"/>
              <a:t> Blue-green Color</a:t>
            </a:r>
          </a:p>
          <a:p>
            <a:pPr marL="0" indent="0">
              <a:buClr>
                <a:srgbClr val="FFFF00"/>
              </a:buClr>
              <a:buFont typeface="Wingdings" charset="2"/>
              <a:buChar char="ü"/>
            </a:pPr>
            <a:r>
              <a:rPr lang="en-US" altLang="en-US" sz="3800" b="1"/>
              <a:t> Deep, Dense Turf</a:t>
            </a:r>
          </a:p>
          <a:p>
            <a:pPr marL="0" indent="0">
              <a:buClr>
                <a:srgbClr val="FFFF00"/>
              </a:buClr>
              <a:buFont typeface="Wingdings" charset="2"/>
              <a:buChar char="ü"/>
            </a:pPr>
            <a:r>
              <a:rPr lang="en-US" altLang="en-US" sz="3800" b="1"/>
              <a:t> Stolons</a:t>
            </a:r>
          </a:p>
          <a:p>
            <a:pPr marL="0" indent="0">
              <a:buClr>
                <a:srgbClr val="FFFF00"/>
              </a:buClr>
              <a:buFont typeface="Wingdings" charset="2"/>
              <a:buChar char="ü"/>
            </a:pPr>
            <a:r>
              <a:rPr lang="en-US" altLang="en-US" sz="3800" b="1"/>
              <a:t> Shade Tolerant</a:t>
            </a:r>
          </a:p>
          <a:p>
            <a:pPr marL="0" indent="0">
              <a:buClr>
                <a:srgbClr val="FFFF00"/>
              </a:buClr>
              <a:buFont typeface="Wingdings 2" charset="2"/>
              <a:buChar char="O"/>
            </a:pPr>
            <a:r>
              <a:rPr lang="en-US" altLang="en-US" sz="3800" b="1"/>
              <a:t> Winter Injury</a:t>
            </a:r>
          </a:p>
          <a:p>
            <a:pPr marL="0" indent="0">
              <a:buClr>
                <a:srgbClr val="FFFF00"/>
              </a:buClr>
              <a:buFont typeface="Wingdings 2" charset="2"/>
              <a:buChar char="O"/>
            </a:pPr>
            <a:r>
              <a:rPr lang="en-US" altLang="en-US" sz="3800" b="1"/>
              <a:t> Chinch Bugs</a:t>
            </a:r>
          </a:p>
          <a:p>
            <a:pPr marL="0" indent="0">
              <a:buClr>
                <a:srgbClr val="FFFF00"/>
              </a:buClr>
              <a:buFont typeface="Wingdings 2" charset="2"/>
              <a:buChar char="O"/>
            </a:pPr>
            <a:r>
              <a:rPr lang="en-US" altLang="en-US" sz="3800" b="1"/>
              <a:t> St. Augustine Decline Virus</a:t>
            </a:r>
          </a:p>
        </p:txBody>
      </p:sp>
      <p:pic>
        <p:nvPicPr>
          <p:cNvPr id="304132" name="Picture 4" descr="St Augustine Law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67300" y="2209800"/>
            <a:ext cx="5029200" cy="35814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47700" y="381000"/>
            <a:ext cx="8743950" cy="1143000"/>
          </a:xfrm>
          <a:noFill/>
          <a:ln/>
        </p:spPr>
        <p:txBody>
          <a:bodyPr/>
          <a:lstStyle/>
          <a:p>
            <a:pPr>
              <a:lnSpc>
                <a:spcPct val="75000"/>
              </a:lnSpc>
            </a:pPr>
            <a:r>
              <a:rPr lang="en-US" altLang="en-US" sz="7200" b="1"/>
              <a:t>St. Augustinegrass</a:t>
            </a:r>
            <a:endParaRPr lang="en-US" altLang="en-US" sz="4800" b="1"/>
          </a:p>
        </p:txBody>
      </p:sp>
      <p:sp>
        <p:nvSpPr>
          <p:cNvPr id="307203" name="Rectangle 3"/>
          <p:cNvSpPr>
            <a:spLocks noGrp="1" noChangeArrowheads="1"/>
          </p:cNvSpPr>
          <p:nvPr>
            <p:ph type="body" idx="1"/>
          </p:nvPr>
        </p:nvSpPr>
        <p:spPr>
          <a:xfrm>
            <a:off x="771525" y="1676400"/>
            <a:ext cx="8743950" cy="4419600"/>
          </a:xfrm>
          <a:noFill/>
          <a:ln/>
        </p:spPr>
        <p:txBody>
          <a:bodyPr/>
          <a:lstStyle/>
          <a:p>
            <a:pPr marL="0" indent="0">
              <a:buClr>
                <a:srgbClr val="00FF00"/>
              </a:buClr>
              <a:buFont typeface="Wingdings 2" charset="2"/>
              <a:buNone/>
            </a:pPr>
            <a:r>
              <a:rPr lang="en-US" altLang="en-US" sz="4400" b="1">
                <a:solidFill>
                  <a:srgbClr val="00FF00"/>
                </a:solidFill>
              </a:rPr>
              <a:t>Varieties</a:t>
            </a:r>
            <a:endParaRPr lang="en-US" altLang="en-US" sz="4000" b="1"/>
          </a:p>
          <a:p>
            <a:pPr marL="0" indent="0">
              <a:buClr>
                <a:srgbClr val="00FF00"/>
              </a:buClr>
              <a:buFont typeface="Wingdings 2" charset="2"/>
              <a:buChar char="ó"/>
            </a:pPr>
            <a:r>
              <a:rPr lang="en-US" altLang="en-US" sz="4000" b="1"/>
              <a:t> Floratam</a:t>
            </a:r>
          </a:p>
          <a:p>
            <a:pPr marL="457200" lvl="1" indent="-228600">
              <a:buClr>
                <a:srgbClr val="FFFF00"/>
              </a:buClr>
              <a:buFont typeface="Wingdings" charset="2"/>
              <a:buChar char="ü"/>
            </a:pPr>
            <a:r>
              <a:rPr lang="en-US" altLang="en-US" sz="3600" b="1"/>
              <a:t> Coarsest Texture</a:t>
            </a:r>
          </a:p>
          <a:p>
            <a:pPr marL="457200" lvl="1" indent="-228600">
              <a:buClr>
                <a:srgbClr val="FFFF00"/>
              </a:buClr>
              <a:buFont typeface="Wingdings" charset="2"/>
              <a:buChar char="ü"/>
            </a:pPr>
            <a:r>
              <a:rPr lang="en-US" altLang="en-US" sz="3600" b="1"/>
              <a:t> Chinch Bugs &amp; SADV Resistance</a:t>
            </a:r>
          </a:p>
          <a:p>
            <a:pPr marL="457200" lvl="1" indent="-228600">
              <a:buClr>
                <a:srgbClr val="FFFF00"/>
              </a:buClr>
              <a:buFont typeface="Wingdings" charset="2"/>
              <a:buChar char="ü"/>
            </a:pPr>
            <a:r>
              <a:rPr lang="en-US" altLang="en-US" sz="3600" b="1"/>
              <a:t> Gray Leaf Spot</a:t>
            </a:r>
          </a:p>
          <a:p>
            <a:pPr marL="0" indent="0">
              <a:spcBef>
                <a:spcPct val="50000"/>
              </a:spcBef>
              <a:buClr>
                <a:srgbClr val="00FF00"/>
              </a:buClr>
              <a:buFont typeface="Wingdings 2" charset="2"/>
              <a:buChar char="ó"/>
            </a:pPr>
            <a:r>
              <a:rPr lang="en-US" altLang="en-US" sz="4000" b="1"/>
              <a:t> Mercedes</a:t>
            </a:r>
          </a:p>
          <a:p>
            <a:pPr marL="457200" lvl="1" indent="-228600">
              <a:buClr>
                <a:srgbClr val="FFFF00"/>
              </a:buClr>
              <a:buFont typeface="Wingdings" charset="2"/>
              <a:buChar char="ü"/>
            </a:pPr>
            <a:r>
              <a:rPr lang="en-US" altLang="en-US" sz="3600" b="1"/>
              <a:t> Produced in Georgia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800100" y="457200"/>
            <a:ext cx="8743950" cy="1143000"/>
          </a:xfrm>
          <a:noFill/>
          <a:ln/>
        </p:spPr>
        <p:txBody>
          <a:bodyPr/>
          <a:lstStyle/>
          <a:p>
            <a:pPr>
              <a:lnSpc>
                <a:spcPct val="75000"/>
              </a:lnSpc>
            </a:pPr>
            <a:r>
              <a:rPr lang="en-US" altLang="en-US" sz="6600" b="1"/>
              <a:t>St. Augustinegrass</a:t>
            </a:r>
          </a:p>
        </p:txBody>
      </p:sp>
      <p:sp>
        <p:nvSpPr>
          <p:cNvPr id="308227" name="Rectangle 3"/>
          <p:cNvSpPr>
            <a:spLocks noGrp="1" noChangeArrowheads="1"/>
          </p:cNvSpPr>
          <p:nvPr>
            <p:ph type="body" idx="1"/>
          </p:nvPr>
        </p:nvSpPr>
        <p:spPr>
          <a:xfrm>
            <a:off x="771525" y="1600200"/>
            <a:ext cx="8743950" cy="4495800"/>
          </a:xfrm>
          <a:noFill/>
          <a:ln/>
        </p:spPr>
        <p:txBody>
          <a:bodyPr/>
          <a:lstStyle/>
          <a:p>
            <a:pPr marL="0" indent="0">
              <a:buClr>
                <a:srgbClr val="00FF00"/>
              </a:buClr>
              <a:buFont typeface="Wingdings 2" charset="2"/>
              <a:buNone/>
            </a:pPr>
            <a:r>
              <a:rPr lang="en-US" altLang="en-US" sz="4400" b="1">
                <a:solidFill>
                  <a:srgbClr val="00FF00"/>
                </a:solidFill>
              </a:rPr>
              <a:t>Varieties</a:t>
            </a:r>
            <a:endParaRPr lang="en-US" altLang="en-US" sz="4000" b="1"/>
          </a:p>
          <a:p>
            <a:pPr marL="0" indent="0">
              <a:buClr>
                <a:srgbClr val="00FF00"/>
              </a:buClr>
              <a:buFont typeface="Wingdings 2" charset="2"/>
              <a:buChar char="ó"/>
            </a:pPr>
            <a:r>
              <a:rPr lang="en-US" altLang="en-US" sz="4000" b="1"/>
              <a:t> Bitter Blue</a:t>
            </a:r>
          </a:p>
          <a:p>
            <a:pPr marL="457200" lvl="1" indent="-228600">
              <a:buClr>
                <a:srgbClr val="FFFF00"/>
              </a:buClr>
              <a:buFont typeface="Wingdings" charset="2"/>
              <a:buChar char="ü"/>
            </a:pPr>
            <a:r>
              <a:rPr lang="en-US" altLang="en-US" sz="3600" b="1"/>
              <a:t> Best Shade Tolerance</a:t>
            </a:r>
          </a:p>
          <a:p>
            <a:pPr marL="457200" lvl="1" indent="-228600">
              <a:buClr>
                <a:srgbClr val="FFFF00"/>
              </a:buClr>
              <a:buFont typeface="Wingdings 2" charset="2"/>
              <a:buChar char="O"/>
            </a:pPr>
            <a:r>
              <a:rPr lang="en-US" altLang="en-US" sz="3600" b="1"/>
              <a:t> Chinch Bugs &amp; SADV</a:t>
            </a:r>
          </a:p>
          <a:p>
            <a:pPr marL="0" indent="0">
              <a:spcBef>
                <a:spcPct val="50000"/>
              </a:spcBef>
              <a:buClr>
                <a:srgbClr val="00FF00"/>
              </a:buClr>
              <a:buFont typeface="Wingdings 2" charset="2"/>
              <a:buChar char="ó"/>
            </a:pPr>
            <a:r>
              <a:rPr lang="en-US" altLang="en-US" sz="4000" b="1"/>
              <a:t> Floratine</a:t>
            </a:r>
          </a:p>
          <a:p>
            <a:pPr marL="457200" lvl="1" indent="-228600">
              <a:buClr>
                <a:srgbClr val="FFFF00"/>
              </a:buClr>
              <a:buFont typeface="Wingdings" charset="2"/>
              <a:buChar char="ü"/>
            </a:pPr>
            <a:r>
              <a:rPr lang="en-US" altLang="en-US" sz="3600" b="1"/>
              <a:t> Finest Leaf Texture</a:t>
            </a:r>
          </a:p>
          <a:p>
            <a:pPr marL="457200" lvl="1" indent="-228600">
              <a:buClr>
                <a:srgbClr val="FFFF00"/>
              </a:buClr>
              <a:buFont typeface="Wingdings 2" charset="2"/>
              <a:buChar char="O"/>
            </a:pPr>
            <a:r>
              <a:rPr lang="en-US" altLang="en-US" sz="3600" b="1"/>
              <a:t> Chinch Bugs &amp; SADV</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noFill/>
          <a:ln/>
        </p:spPr>
        <p:txBody>
          <a:bodyPr/>
          <a:lstStyle/>
          <a:p>
            <a:pPr>
              <a:lnSpc>
                <a:spcPct val="75000"/>
              </a:lnSpc>
            </a:pPr>
            <a:r>
              <a:rPr lang="en-US" altLang="en-US" sz="7200" b="1"/>
              <a:t>St. Augustinegrass</a:t>
            </a:r>
            <a:endParaRPr lang="en-US" altLang="en-US" sz="4800" b="1"/>
          </a:p>
        </p:txBody>
      </p:sp>
      <p:sp>
        <p:nvSpPr>
          <p:cNvPr id="309251" name="Rectangle 3"/>
          <p:cNvSpPr>
            <a:spLocks noGrp="1" noChangeArrowheads="1"/>
          </p:cNvSpPr>
          <p:nvPr>
            <p:ph type="body" idx="1"/>
          </p:nvPr>
        </p:nvSpPr>
        <p:spPr>
          <a:noFill/>
          <a:ln/>
        </p:spPr>
        <p:txBody>
          <a:bodyPr/>
          <a:lstStyle/>
          <a:p>
            <a:pPr marL="0" indent="0">
              <a:lnSpc>
                <a:spcPct val="90000"/>
              </a:lnSpc>
              <a:buClr>
                <a:srgbClr val="00FF00"/>
              </a:buClr>
              <a:buFont typeface="Wingdings 2" charset="2"/>
              <a:buNone/>
            </a:pPr>
            <a:r>
              <a:rPr lang="en-US" altLang="en-US" sz="4400" b="1">
                <a:solidFill>
                  <a:srgbClr val="00FF00"/>
                </a:solidFill>
              </a:rPr>
              <a:t>Varieties</a:t>
            </a:r>
            <a:endParaRPr lang="en-US" altLang="en-US" sz="4000" b="1"/>
          </a:p>
          <a:p>
            <a:pPr marL="0" indent="0">
              <a:lnSpc>
                <a:spcPct val="90000"/>
              </a:lnSpc>
              <a:buClr>
                <a:srgbClr val="00FF00"/>
              </a:buClr>
              <a:buFont typeface="Wingdings 2" charset="2"/>
              <a:buChar char="ó"/>
            </a:pPr>
            <a:r>
              <a:rPr lang="en-US" altLang="en-US" sz="4000" b="1"/>
              <a:t> Raleigh</a:t>
            </a:r>
          </a:p>
          <a:p>
            <a:pPr marL="457200" lvl="1" indent="-228600">
              <a:lnSpc>
                <a:spcPct val="90000"/>
              </a:lnSpc>
              <a:buClr>
                <a:srgbClr val="FFFF00"/>
              </a:buClr>
              <a:buFont typeface="Wingdings" charset="2"/>
              <a:buChar char="ü"/>
            </a:pPr>
            <a:r>
              <a:rPr lang="en-US" altLang="en-US" sz="3600" b="1"/>
              <a:t> Best Cold Tolerance</a:t>
            </a:r>
          </a:p>
          <a:p>
            <a:pPr marL="457200" lvl="1" indent="-228600">
              <a:lnSpc>
                <a:spcPct val="90000"/>
              </a:lnSpc>
              <a:buClr>
                <a:srgbClr val="FFFF00"/>
              </a:buClr>
              <a:buFont typeface="Wingdings" charset="2"/>
              <a:buChar char="ü"/>
            </a:pPr>
            <a:r>
              <a:rPr lang="en-US" altLang="en-US" sz="3600" b="1"/>
              <a:t> Chinch Bugs &amp; SADV Resistance</a:t>
            </a:r>
          </a:p>
          <a:p>
            <a:pPr marL="0" indent="0">
              <a:lnSpc>
                <a:spcPct val="90000"/>
              </a:lnSpc>
              <a:spcBef>
                <a:spcPct val="50000"/>
              </a:spcBef>
              <a:buClr>
                <a:srgbClr val="00FF00"/>
              </a:buClr>
              <a:buFont typeface="Wingdings 2" charset="2"/>
              <a:buChar char="ó"/>
            </a:pPr>
            <a:r>
              <a:rPr lang="en-US" altLang="en-US" sz="4000" b="1"/>
              <a:t> Palmetto</a:t>
            </a:r>
          </a:p>
          <a:p>
            <a:pPr marL="457200" lvl="1" indent="-228600">
              <a:lnSpc>
                <a:spcPct val="90000"/>
              </a:lnSpc>
              <a:buClr>
                <a:srgbClr val="FFFF00"/>
              </a:buClr>
              <a:buFont typeface="Wingdings" charset="2"/>
              <a:buChar char="ü"/>
            </a:pPr>
            <a:r>
              <a:rPr lang="en-US" altLang="en-US" sz="3600" b="1"/>
              <a:t> New – not much known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419100" y="609600"/>
            <a:ext cx="9144000" cy="1470025"/>
          </a:xfrm>
        </p:spPr>
        <p:txBody>
          <a:bodyPr anchor="ctr"/>
          <a:lstStyle/>
          <a:p>
            <a:r>
              <a:rPr lang="en-US" altLang="en-US" sz="7200" b="1"/>
              <a:t>     Turfgrass </a:t>
            </a:r>
            <a:br>
              <a:rPr lang="en-US" altLang="en-US" sz="7200" b="1"/>
            </a:br>
            <a:r>
              <a:rPr lang="en-US" altLang="en-US" sz="7200" b="1"/>
              <a:t>Management</a:t>
            </a:r>
            <a:r>
              <a:rPr lang="en-US" altLang="en-US" sz="5400"/>
              <a:t> </a:t>
            </a:r>
          </a:p>
        </p:txBody>
      </p:sp>
      <p:sp>
        <p:nvSpPr>
          <p:cNvPr id="2056" name="Rectangle 8"/>
          <p:cNvSpPr>
            <a:spLocks noGrp="1" noChangeArrowheads="1"/>
          </p:cNvSpPr>
          <p:nvPr>
            <p:ph type="subTitle" idx="1"/>
          </p:nvPr>
        </p:nvSpPr>
        <p:spPr>
          <a:xfrm>
            <a:off x="1562100" y="4724400"/>
            <a:ext cx="7200900" cy="1600200"/>
          </a:xfrm>
        </p:spPr>
        <p:txBody>
          <a:bodyPr/>
          <a:lstStyle/>
          <a:p>
            <a:r>
              <a:rPr lang="en-US" altLang="en-US" sz="3600" b="1"/>
              <a:t>Clint Waltz, Ph.D.</a:t>
            </a:r>
          </a:p>
          <a:p>
            <a:r>
              <a:rPr lang="en-US" altLang="en-US" sz="3200"/>
              <a:t>Turfgrass Extension Specialist</a:t>
            </a:r>
          </a:p>
          <a:p>
            <a:r>
              <a:rPr lang="en-US" altLang="en-US" sz="3200"/>
              <a:t>University of Georgia</a:t>
            </a:r>
          </a:p>
        </p:txBody>
      </p:sp>
      <p:sp>
        <p:nvSpPr>
          <p:cNvPr id="2052" name="Rectangle 4"/>
          <p:cNvSpPr>
            <a:spLocks noChangeArrowheads="1"/>
          </p:cNvSpPr>
          <p:nvPr/>
        </p:nvSpPr>
        <p:spPr bwMode="auto">
          <a:xfrm>
            <a:off x="342900" y="1752600"/>
            <a:ext cx="9601200" cy="25146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4400">
                <a:solidFill>
                  <a:srgbClr val="FFFF99"/>
                </a:solidFill>
                <a:effectLst>
                  <a:outerShdw blurRad="38100" dist="38100" dir="2700000" algn="tl">
                    <a:srgbClr val="C0C0C0"/>
                  </a:outerShdw>
                </a:effectLst>
                <a:latin typeface="Times New Roman" charset="0"/>
              </a:defRPr>
            </a:lvl1pPr>
            <a:lvl2pPr eaLnBrk="0" hangingPunct="0">
              <a:defRPr sz="4400">
                <a:solidFill>
                  <a:srgbClr val="FFFF99"/>
                </a:solidFill>
                <a:effectLst>
                  <a:outerShdw blurRad="38100" dist="38100" dir="2700000" algn="tl">
                    <a:srgbClr val="C0C0C0"/>
                  </a:outerShdw>
                </a:effectLst>
                <a:latin typeface="Times New Roman" charset="0"/>
              </a:defRPr>
            </a:lvl2pPr>
            <a:lvl3pPr eaLnBrk="0" hangingPunct="0">
              <a:defRPr sz="4400">
                <a:solidFill>
                  <a:srgbClr val="FFFF99"/>
                </a:solidFill>
                <a:effectLst>
                  <a:outerShdw blurRad="38100" dist="38100" dir="2700000" algn="tl">
                    <a:srgbClr val="C0C0C0"/>
                  </a:outerShdw>
                </a:effectLst>
                <a:latin typeface="Times New Roman" charset="0"/>
              </a:defRPr>
            </a:lvl3pPr>
            <a:lvl4pPr eaLnBrk="0" hangingPunct="0">
              <a:defRPr sz="4400">
                <a:solidFill>
                  <a:srgbClr val="FFFF99"/>
                </a:solidFill>
                <a:effectLst>
                  <a:outerShdw blurRad="38100" dist="38100" dir="2700000" algn="tl">
                    <a:srgbClr val="C0C0C0"/>
                  </a:outerShdw>
                </a:effectLst>
                <a:latin typeface="Times New Roman" charset="0"/>
              </a:defRPr>
            </a:lvl4pPr>
            <a:lvl5pPr eaLnBrk="0" hangingPunct="0">
              <a:defRPr sz="4400">
                <a:solidFill>
                  <a:srgbClr val="FFFF99"/>
                </a:solidFill>
                <a:effectLst>
                  <a:outerShdw blurRad="38100" dist="38100" dir="2700000" algn="tl">
                    <a:srgbClr val="C0C0C0"/>
                  </a:outerShdw>
                </a:effectLst>
                <a:latin typeface="Times New Roman" charset="0"/>
              </a:defRPr>
            </a:lvl5pPr>
            <a:lvl6pPr marL="457200" algn="ctr"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6pPr>
            <a:lvl7pPr marL="914400" algn="ctr"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7pPr>
            <a:lvl8pPr marL="1371600" algn="ctr"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8pPr>
            <a:lvl9pPr marL="1828800" algn="ctr" eaLnBrk="0" fontAlgn="base" hangingPunct="0">
              <a:spcBef>
                <a:spcPct val="0"/>
              </a:spcBef>
              <a:spcAft>
                <a:spcPct val="0"/>
              </a:spcAft>
              <a:defRPr sz="4400">
                <a:solidFill>
                  <a:srgbClr val="FFFF99"/>
                </a:solidFill>
                <a:effectLst>
                  <a:outerShdw blurRad="38100" dist="38100" dir="2700000" algn="tl">
                    <a:srgbClr val="C0C0C0"/>
                  </a:outerShdw>
                </a:effectLst>
                <a:latin typeface="Times New Roman" charset="0"/>
              </a:defRPr>
            </a:lvl9pPr>
          </a:lstStyle>
          <a:p>
            <a:endParaRPr lang="en-US" altLang="en-US" sz="6600" b="1">
              <a:solidFill>
                <a:srgbClr val="00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ltLang="en-US" sz="6000" b="1"/>
              <a:t>Soil Preparation</a:t>
            </a:r>
          </a:p>
        </p:txBody>
      </p:sp>
      <p:sp>
        <p:nvSpPr>
          <p:cNvPr id="528387" name="Rectangle 3"/>
          <p:cNvSpPr>
            <a:spLocks noGrp="1" noChangeArrowheads="1"/>
          </p:cNvSpPr>
          <p:nvPr>
            <p:ph type="body" idx="1"/>
          </p:nvPr>
        </p:nvSpPr>
        <p:spPr>
          <a:xfrm>
            <a:off x="800100" y="1828800"/>
            <a:ext cx="8743950" cy="4114800"/>
          </a:xfrm>
        </p:spPr>
        <p:txBody>
          <a:bodyPr/>
          <a:lstStyle/>
          <a:p>
            <a:pPr>
              <a:buClr>
                <a:srgbClr val="FFFF99"/>
              </a:buClr>
            </a:pPr>
            <a:r>
              <a:rPr lang="en-US" altLang="en-US" b="1"/>
              <a:t>Sample soil</a:t>
            </a:r>
          </a:p>
          <a:p>
            <a:pPr>
              <a:buClr>
                <a:srgbClr val="FFFF99"/>
              </a:buClr>
            </a:pPr>
            <a:r>
              <a:rPr lang="en-US" altLang="en-US" b="1"/>
              <a:t>Clean planting site</a:t>
            </a:r>
          </a:p>
          <a:p>
            <a:pPr>
              <a:buClr>
                <a:srgbClr val="FFFF99"/>
              </a:buClr>
            </a:pPr>
            <a:r>
              <a:rPr lang="en-US" altLang="en-US" b="1"/>
              <a:t>Rough grading</a:t>
            </a:r>
          </a:p>
          <a:p>
            <a:pPr>
              <a:buClr>
                <a:srgbClr val="FFFF99"/>
              </a:buClr>
            </a:pPr>
            <a:r>
              <a:rPr lang="en-US" altLang="en-US" b="1"/>
              <a:t>Replace topsoil </a:t>
            </a:r>
          </a:p>
          <a:p>
            <a:pPr>
              <a:buClr>
                <a:srgbClr val="FFFF99"/>
              </a:buClr>
            </a:pPr>
            <a:r>
              <a:rPr lang="en-US" altLang="en-US" b="1"/>
              <a:t>Organic matter</a:t>
            </a:r>
          </a:p>
          <a:p>
            <a:pPr>
              <a:buClr>
                <a:srgbClr val="FFFF99"/>
              </a:buClr>
            </a:pPr>
            <a:r>
              <a:rPr lang="en-US" altLang="en-US" b="1"/>
              <a:t>Tilling  6-8 inches</a:t>
            </a:r>
          </a:p>
          <a:p>
            <a:pPr>
              <a:buClr>
                <a:srgbClr val="FFFF99"/>
              </a:buClr>
            </a:pPr>
            <a:r>
              <a:rPr lang="en-US" altLang="en-US" b="1"/>
              <a:t>Fertilizer &amp; lime</a:t>
            </a:r>
          </a:p>
          <a:p>
            <a:pPr>
              <a:buClr>
                <a:srgbClr val="FFFF99"/>
              </a:buClr>
            </a:pPr>
            <a:r>
              <a:rPr lang="en-US" altLang="en-US" b="1"/>
              <a:t>Final grading</a:t>
            </a:r>
          </a:p>
        </p:txBody>
      </p:sp>
      <p:sp>
        <p:nvSpPr>
          <p:cNvPr id="528388" name="Line 4"/>
          <p:cNvSpPr>
            <a:spLocks noChangeShapeType="1"/>
          </p:cNvSpPr>
          <p:nvPr/>
        </p:nvSpPr>
        <p:spPr bwMode="auto">
          <a:xfrm flipH="1">
            <a:off x="4381500" y="2209800"/>
            <a:ext cx="2209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528389" name="Line 5"/>
          <p:cNvSpPr>
            <a:spLocks noChangeShapeType="1"/>
          </p:cNvSpPr>
          <p:nvPr/>
        </p:nvSpPr>
        <p:spPr bwMode="auto">
          <a:xfrm flipH="1">
            <a:off x="3695700" y="2209800"/>
            <a:ext cx="2971800" cy="76200"/>
          </a:xfrm>
          <a:prstGeom prst="line">
            <a:avLst/>
          </a:prstGeom>
          <a:noFill/>
          <a:ln w="9525">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528390" name="Line 6"/>
          <p:cNvSpPr>
            <a:spLocks noChangeShapeType="1"/>
          </p:cNvSpPr>
          <p:nvPr/>
        </p:nvSpPr>
        <p:spPr bwMode="auto">
          <a:xfrm flipH="1">
            <a:off x="4152900" y="5486400"/>
            <a:ext cx="2971800" cy="76200"/>
          </a:xfrm>
          <a:prstGeom prst="line">
            <a:avLst/>
          </a:prstGeom>
          <a:noFill/>
          <a:ln w="9525">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528391" name="Text Box 7"/>
          <p:cNvSpPr txBox="1">
            <a:spLocks noChangeArrowheads="1"/>
          </p:cNvSpPr>
          <p:nvPr/>
        </p:nvSpPr>
        <p:spPr bwMode="auto">
          <a:xfrm>
            <a:off x="6896100" y="1905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effectLst>
                  <a:outerShdw blurRad="38100" dist="38100" dir="2700000" algn="tl">
                    <a:srgbClr val="C0C0C0"/>
                  </a:outerShdw>
                </a:effectLst>
                <a:latin typeface="Impact" charset="0"/>
              </a:rPr>
              <a:t>Well in advance</a:t>
            </a:r>
          </a:p>
        </p:txBody>
      </p:sp>
      <p:sp>
        <p:nvSpPr>
          <p:cNvPr id="528392" name="Text Box 8"/>
          <p:cNvSpPr txBox="1">
            <a:spLocks noChangeArrowheads="1"/>
          </p:cNvSpPr>
          <p:nvPr/>
        </p:nvSpPr>
        <p:spPr bwMode="auto">
          <a:xfrm>
            <a:off x="6972300" y="5181600"/>
            <a:ext cx="2514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effectLst>
                  <a:outerShdw blurRad="38100" dist="38100" dir="2700000" algn="tl">
                    <a:srgbClr val="C0C0C0"/>
                  </a:outerShdw>
                </a:effectLst>
                <a:latin typeface="Impact" charset="0"/>
              </a:rPr>
              <a:t>Just before planting</a:t>
            </a:r>
          </a:p>
        </p:txBody>
      </p:sp>
      <p:sp>
        <p:nvSpPr>
          <p:cNvPr id="528393" name="Line 9"/>
          <p:cNvSpPr>
            <a:spLocks noChangeShapeType="1"/>
          </p:cNvSpPr>
          <p:nvPr/>
        </p:nvSpPr>
        <p:spPr bwMode="auto">
          <a:xfrm flipH="1">
            <a:off x="4000500" y="5867400"/>
            <a:ext cx="2971800" cy="381000"/>
          </a:xfrm>
          <a:prstGeom prst="line">
            <a:avLst/>
          </a:prstGeom>
          <a:noFill/>
          <a:ln w="9525">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700" name="Rectangle 4"/>
          <p:cNvSpPr>
            <a:spLocks noGrp="1" noChangeArrowheads="1"/>
          </p:cNvSpPr>
          <p:nvPr>
            <p:ph type="ctrTitle"/>
          </p:nvPr>
        </p:nvSpPr>
        <p:spPr>
          <a:xfrm>
            <a:off x="771525" y="2130425"/>
            <a:ext cx="8743950" cy="1470025"/>
          </a:xfrm>
        </p:spPr>
        <p:txBody>
          <a:bodyPr anchor="ctr"/>
          <a:lstStyle/>
          <a:p>
            <a:r>
              <a:rPr lang="en-US" altLang="en-US" sz="8000" b="1"/>
              <a:t>Establishment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0" y="76200"/>
            <a:ext cx="9029700" cy="914400"/>
          </a:xfrm>
          <a:noFill/>
          <a:ln/>
        </p:spPr>
        <p:txBody>
          <a:bodyPr/>
          <a:lstStyle/>
          <a:p>
            <a:r>
              <a:rPr lang="en-US" altLang="en-US" sz="6000" b="1"/>
              <a:t>Soil Prep: Fertilization</a:t>
            </a:r>
          </a:p>
        </p:txBody>
      </p:sp>
      <p:sp>
        <p:nvSpPr>
          <p:cNvPr id="267267" name="Rectangle 3"/>
          <p:cNvSpPr>
            <a:spLocks noGrp="1" noChangeArrowheads="1"/>
          </p:cNvSpPr>
          <p:nvPr>
            <p:ph type="body" sz="half" idx="1"/>
          </p:nvPr>
        </p:nvSpPr>
        <p:spPr>
          <a:xfrm>
            <a:off x="114300" y="1600200"/>
            <a:ext cx="5791200" cy="4419600"/>
          </a:xfrm>
          <a:noFill/>
          <a:ln/>
        </p:spPr>
        <p:txBody>
          <a:bodyPr/>
          <a:lstStyle/>
          <a:p>
            <a:pPr marL="0" indent="0">
              <a:buClr>
                <a:srgbClr val="FF0000"/>
              </a:buClr>
              <a:buFontTx/>
              <a:buNone/>
            </a:pPr>
            <a:r>
              <a:rPr lang="en-US" altLang="en-US" sz="4000" b="1">
                <a:solidFill>
                  <a:srgbClr val="FFFF00"/>
                </a:solidFill>
              </a:rPr>
              <a:t>Pre-plant</a:t>
            </a:r>
          </a:p>
          <a:p>
            <a:pPr marL="342900" lvl="1" indent="-228600">
              <a:lnSpc>
                <a:spcPct val="125000"/>
              </a:lnSpc>
              <a:buFont typeface="Wingdings" charset="2"/>
              <a:buChar char="ü"/>
            </a:pPr>
            <a:r>
              <a:rPr lang="en-US" altLang="en-US" sz="3600" b="1">
                <a:solidFill>
                  <a:srgbClr val="FFFF00"/>
                </a:solidFill>
              </a:rPr>
              <a:t> </a:t>
            </a:r>
            <a:r>
              <a:rPr lang="en-US" altLang="en-US" sz="3600" b="1"/>
              <a:t>Phosphorous (P</a:t>
            </a:r>
            <a:r>
              <a:rPr lang="en-US" altLang="en-US" sz="3600" b="1" baseline="-25000"/>
              <a:t>2</a:t>
            </a:r>
            <a:r>
              <a:rPr lang="en-US" altLang="en-US" sz="3600" b="1"/>
              <a:t>O</a:t>
            </a:r>
            <a:r>
              <a:rPr lang="en-US" altLang="en-US" sz="3600" b="1" baseline="-25000"/>
              <a:t>5</a:t>
            </a:r>
            <a:r>
              <a:rPr lang="en-US" altLang="en-US" sz="3600" b="1"/>
              <a:t>)</a:t>
            </a:r>
          </a:p>
          <a:p>
            <a:pPr marL="977900" lvl="2">
              <a:buClr>
                <a:srgbClr val="FFFF00"/>
              </a:buClr>
            </a:pPr>
            <a:r>
              <a:rPr lang="en-US" altLang="en-US" sz="3200" b="1"/>
              <a:t> Slowly soluble</a:t>
            </a:r>
          </a:p>
          <a:p>
            <a:pPr marL="977900" lvl="2">
              <a:buClr>
                <a:srgbClr val="FFFF00"/>
              </a:buClr>
            </a:pPr>
            <a:r>
              <a:rPr lang="en-US" altLang="en-US" sz="3200" b="1"/>
              <a:t> Super Phosphate (0-18-0)</a:t>
            </a:r>
          </a:p>
          <a:p>
            <a:pPr marL="977900" lvl="2">
              <a:buClr>
                <a:srgbClr val="FFFF00"/>
              </a:buClr>
            </a:pPr>
            <a:r>
              <a:rPr lang="en-US" altLang="en-US" sz="3200" b="1"/>
              <a:t> Triple Super (0-45-0)</a:t>
            </a:r>
          </a:p>
          <a:p>
            <a:pPr marL="977900" lvl="2">
              <a:buClr>
                <a:srgbClr val="FFFF00"/>
              </a:buClr>
            </a:pPr>
            <a:r>
              <a:rPr lang="en-US" altLang="en-US" sz="3200" b="1"/>
              <a:t> Promotes Rooting</a:t>
            </a:r>
          </a:p>
          <a:p>
            <a:pPr marL="977900" lvl="2">
              <a:buClr>
                <a:srgbClr val="FFFF00"/>
              </a:buClr>
            </a:pPr>
            <a:r>
              <a:rPr lang="en-US" altLang="en-US" sz="3200" b="1"/>
              <a:t> Till into soil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342900" y="76200"/>
            <a:ext cx="9372600" cy="914400"/>
          </a:xfrm>
          <a:noFill/>
          <a:ln/>
        </p:spPr>
        <p:txBody>
          <a:bodyPr/>
          <a:lstStyle/>
          <a:p>
            <a:r>
              <a:rPr lang="en-US" altLang="en-US" sz="6000" b="1"/>
              <a:t>Soil Prep: Fertilization</a:t>
            </a:r>
          </a:p>
        </p:txBody>
      </p:sp>
      <p:sp>
        <p:nvSpPr>
          <p:cNvPr id="269315" name="Rectangle 3"/>
          <p:cNvSpPr>
            <a:spLocks noGrp="1" noChangeArrowheads="1"/>
          </p:cNvSpPr>
          <p:nvPr>
            <p:ph type="body" sz="half" idx="1"/>
          </p:nvPr>
        </p:nvSpPr>
        <p:spPr>
          <a:xfrm>
            <a:off x="114300" y="1295400"/>
            <a:ext cx="6172200" cy="5029200"/>
          </a:xfrm>
          <a:noFill/>
          <a:ln/>
        </p:spPr>
        <p:txBody>
          <a:bodyPr/>
          <a:lstStyle/>
          <a:p>
            <a:pPr marL="0" indent="0">
              <a:buClr>
                <a:srgbClr val="FF0000"/>
              </a:buClr>
              <a:buFontTx/>
              <a:buNone/>
            </a:pPr>
            <a:r>
              <a:rPr lang="en-US" altLang="en-US" sz="4000" b="1">
                <a:solidFill>
                  <a:srgbClr val="FFFF00"/>
                </a:solidFill>
              </a:rPr>
              <a:t>Pre-plant</a:t>
            </a:r>
          </a:p>
          <a:p>
            <a:pPr marL="342900" lvl="1" indent="-228600">
              <a:lnSpc>
                <a:spcPct val="125000"/>
              </a:lnSpc>
              <a:buFont typeface="Wingdings" charset="2"/>
              <a:buChar char="ü"/>
            </a:pPr>
            <a:r>
              <a:rPr lang="en-US" altLang="en-US" sz="3600" b="1">
                <a:solidFill>
                  <a:srgbClr val="FFFF00"/>
                </a:solidFill>
              </a:rPr>
              <a:t> </a:t>
            </a:r>
            <a:r>
              <a:rPr lang="en-US" altLang="en-US" sz="3600" b="1"/>
              <a:t>Potassium (K</a:t>
            </a:r>
            <a:r>
              <a:rPr lang="en-US" altLang="en-US" sz="3600" b="1" baseline="-25000"/>
              <a:t>2</a:t>
            </a:r>
            <a:r>
              <a:rPr lang="en-US" altLang="en-US" sz="3600" b="1"/>
              <a:t>O)</a:t>
            </a:r>
          </a:p>
          <a:p>
            <a:pPr marL="977900" lvl="2">
              <a:buClr>
                <a:srgbClr val="FFFF00"/>
              </a:buClr>
            </a:pPr>
            <a:r>
              <a:rPr lang="en-US" altLang="en-US" sz="3200" b="1"/>
              <a:t> “Health” element </a:t>
            </a:r>
          </a:p>
          <a:p>
            <a:pPr marL="977900" lvl="2">
              <a:buClr>
                <a:srgbClr val="FFFF00"/>
              </a:buClr>
            </a:pPr>
            <a:r>
              <a:rPr lang="en-US" altLang="en-US" sz="3200" b="1"/>
              <a:t> Promotes rooting</a:t>
            </a:r>
          </a:p>
          <a:p>
            <a:pPr marL="977900" lvl="2">
              <a:buClr>
                <a:srgbClr val="FFFF00"/>
              </a:buClr>
            </a:pPr>
            <a:r>
              <a:rPr lang="en-US" altLang="en-US" sz="3200" b="1"/>
              <a:t> Stress preconditioning</a:t>
            </a:r>
          </a:p>
          <a:p>
            <a:pPr marL="977900" lvl="2">
              <a:buClr>
                <a:srgbClr val="FFFF00"/>
              </a:buClr>
            </a:pPr>
            <a:r>
              <a:rPr lang="en-US" altLang="en-US" sz="3200" b="1"/>
              <a:t> Till into soil</a:t>
            </a:r>
          </a:p>
          <a:p>
            <a:pPr marL="977900" lvl="2">
              <a:buClr>
                <a:srgbClr val="FFFF00"/>
              </a:buClr>
            </a:pPr>
            <a:r>
              <a:rPr lang="en-US" altLang="en-US" sz="3200" b="1"/>
              <a:t> N:K (2:1)</a:t>
            </a:r>
          </a:p>
          <a:p>
            <a:pPr marL="977900" lvl="2">
              <a:buClr>
                <a:srgbClr val="FFFF00"/>
              </a:buClr>
              <a:buFontTx/>
              <a:buNone/>
            </a:pPr>
            <a:endParaRPr lang="en-US" altLang="en-US" sz="32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571500" y="76200"/>
            <a:ext cx="8686800" cy="914400"/>
          </a:xfrm>
          <a:noFill/>
          <a:ln/>
        </p:spPr>
        <p:txBody>
          <a:bodyPr/>
          <a:lstStyle/>
          <a:p>
            <a:r>
              <a:rPr lang="en-US" altLang="en-US" sz="7200" b="1"/>
              <a:t>Soil Prep: Lime</a:t>
            </a:r>
          </a:p>
        </p:txBody>
      </p:sp>
      <p:sp>
        <p:nvSpPr>
          <p:cNvPr id="275459" name="Rectangle 3"/>
          <p:cNvSpPr>
            <a:spLocks noGrp="1" noChangeArrowheads="1"/>
          </p:cNvSpPr>
          <p:nvPr>
            <p:ph type="body" sz="half" idx="1"/>
          </p:nvPr>
        </p:nvSpPr>
        <p:spPr>
          <a:xfrm>
            <a:off x="38100" y="914400"/>
            <a:ext cx="6324600" cy="5867400"/>
          </a:xfrm>
          <a:noFill/>
          <a:ln/>
        </p:spPr>
        <p:txBody>
          <a:bodyPr/>
          <a:lstStyle/>
          <a:p>
            <a:pPr marL="0" indent="0">
              <a:buClr>
                <a:srgbClr val="FF0000"/>
              </a:buClr>
              <a:buFontTx/>
              <a:buNone/>
            </a:pPr>
            <a:r>
              <a:rPr lang="en-US" altLang="en-US" sz="4000" b="1">
                <a:solidFill>
                  <a:srgbClr val="FFFF00"/>
                </a:solidFill>
              </a:rPr>
              <a:t>Pre-plant</a:t>
            </a:r>
            <a:endParaRPr lang="en-US" altLang="en-US" sz="4000" b="1"/>
          </a:p>
          <a:p>
            <a:pPr marL="342900" lvl="1" indent="-228600">
              <a:lnSpc>
                <a:spcPct val="125000"/>
              </a:lnSpc>
              <a:buClr>
                <a:srgbClr val="FFFF00"/>
              </a:buClr>
              <a:buFont typeface="Wingdings" charset="2"/>
              <a:buChar char="ü"/>
            </a:pPr>
            <a:r>
              <a:rPr lang="en-US" altLang="en-US" sz="3600" b="1"/>
              <a:t> Lime</a:t>
            </a:r>
          </a:p>
          <a:p>
            <a:pPr marL="977900" lvl="2">
              <a:buClr>
                <a:srgbClr val="FFFF00"/>
              </a:buClr>
            </a:pPr>
            <a:r>
              <a:rPr lang="en-US" altLang="en-US" sz="3200" b="1"/>
              <a:t> Slowly soluble</a:t>
            </a:r>
          </a:p>
          <a:p>
            <a:pPr marL="977900" lvl="2">
              <a:buClr>
                <a:srgbClr val="FFFF00"/>
              </a:buClr>
            </a:pPr>
            <a:r>
              <a:rPr lang="en-US" altLang="en-US" sz="3200" b="1"/>
              <a:t> raise pH</a:t>
            </a:r>
          </a:p>
          <a:p>
            <a:pPr marL="977900" lvl="2">
              <a:lnSpc>
                <a:spcPct val="125000"/>
              </a:lnSpc>
              <a:buClr>
                <a:srgbClr val="FFFF00"/>
              </a:buClr>
              <a:buFont typeface="Webdings" charset="2"/>
              <a:buChar char=""/>
            </a:pPr>
            <a:r>
              <a:rPr lang="en-US" altLang="en-US" sz="3200" b="1"/>
              <a:t> 6.0 to 6.5 – St. Augustine, 	Bermudagrass, Tall 	Fescue, &amp; Zoysiagrass</a:t>
            </a:r>
          </a:p>
          <a:p>
            <a:pPr marL="977900" lvl="2">
              <a:buClr>
                <a:srgbClr val="FFFF00"/>
              </a:buClr>
              <a:buFont typeface="Webdings" charset="2"/>
              <a:buChar char=""/>
            </a:pPr>
            <a:r>
              <a:rPr lang="en-US" altLang="en-US" sz="3200" b="1"/>
              <a:t>  5.5 to 6.5 – Centipedegrass</a:t>
            </a:r>
          </a:p>
          <a:p>
            <a:pPr marL="977900" lvl="2">
              <a:buClr>
                <a:srgbClr val="FFFF00"/>
              </a:buClr>
              <a:buFont typeface="Webdings" charset="2"/>
              <a:buChar char=""/>
            </a:pPr>
            <a:r>
              <a:rPr lang="en-US" altLang="en-US" sz="3200" b="1"/>
              <a:t>  5.0 to 5.5 – Bahiagrass</a:t>
            </a:r>
          </a:p>
        </p:txBody>
      </p:sp>
      <p:pic>
        <p:nvPicPr>
          <p:cNvPr id="275460" name="Picture 4" descr="DROPSEED"/>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10300" y="1771650"/>
            <a:ext cx="3838575" cy="3641725"/>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723900" y="304800"/>
            <a:ext cx="8743950" cy="1143000"/>
          </a:xfrm>
          <a:noFill/>
          <a:ln/>
        </p:spPr>
        <p:txBody>
          <a:bodyPr/>
          <a:lstStyle/>
          <a:p>
            <a:r>
              <a:rPr lang="en-US" altLang="en-US" sz="7200" b="1"/>
              <a:t>Planting</a:t>
            </a:r>
          </a:p>
        </p:txBody>
      </p:sp>
      <p:sp>
        <p:nvSpPr>
          <p:cNvPr id="331779" name="Rectangle 3"/>
          <p:cNvSpPr>
            <a:spLocks noGrp="1" noChangeArrowheads="1"/>
          </p:cNvSpPr>
          <p:nvPr>
            <p:ph type="body" idx="1"/>
          </p:nvPr>
        </p:nvSpPr>
        <p:spPr>
          <a:xfrm>
            <a:off x="771525" y="1981200"/>
            <a:ext cx="9172575" cy="4114800"/>
          </a:xfrm>
          <a:noFill/>
          <a:ln/>
        </p:spPr>
        <p:txBody>
          <a:bodyPr/>
          <a:lstStyle/>
          <a:p>
            <a:pPr marL="0" indent="0">
              <a:spcBef>
                <a:spcPct val="50000"/>
              </a:spcBef>
              <a:buClr>
                <a:srgbClr val="FF0000"/>
              </a:buClr>
              <a:buFontTx/>
              <a:buNone/>
            </a:pPr>
            <a:r>
              <a:rPr lang="en-US" altLang="en-US" sz="4400" b="1">
                <a:solidFill>
                  <a:srgbClr val="FFFF00"/>
                </a:solidFill>
              </a:rPr>
              <a:t>Vegetative Methods</a:t>
            </a:r>
          </a:p>
          <a:p>
            <a:pPr marL="457200" lvl="1" indent="-228600">
              <a:spcBef>
                <a:spcPct val="50000"/>
              </a:spcBef>
              <a:buFont typeface="Wingdings 2" charset="2"/>
              <a:buChar char="ó"/>
            </a:pPr>
            <a:r>
              <a:rPr lang="en-US" altLang="en-US" sz="4000" b="1">
                <a:solidFill>
                  <a:srgbClr val="FFFF00"/>
                </a:solidFill>
              </a:rPr>
              <a:t> </a:t>
            </a:r>
            <a:r>
              <a:rPr lang="en-US" altLang="en-US" sz="4000" b="1"/>
              <a:t>Sodding</a:t>
            </a:r>
          </a:p>
          <a:p>
            <a:pPr marL="457200" lvl="1" indent="-228600">
              <a:spcBef>
                <a:spcPct val="50000"/>
              </a:spcBef>
              <a:buFont typeface="Wingdings 2" charset="2"/>
              <a:buChar char="ó"/>
            </a:pPr>
            <a:r>
              <a:rPr lang="en-US" altLang="en-US" sz="4000" b="1">
                <a:solidFill>
                  <a:srgbClr val="FFFF00"/>
                </a:solidFill>
              </a:rPr>
              <a:t> </a:t>
            </a:r>
            <a:r>
              <a:rPr lang="en-US" altLang="en-US" sz="4000" b="1"/>
              <a:t>Sprigging</a:t>
            </a:r>
          </a:p>
          <a:p>
            <a:pPr marL="457200" lvl="1" indent="-228600">
              <a:spcBef>
                <a:spcPct val="50000"/>
              </a:spcBef>
              <a:buFont typeface="Wingdings 2" charset="2"/>
              <a:buChar char="ó"/>
            </a:pPr>
            <a:r>
              <a:rPr lang="en-US" altLang="en-US" sz="4000" b="1">
                <a:solidFill>
                  <a:srgbClr val="FFFF00"/>
                </a:solidFill>
              </a:rPr>
              <a:t> </a:t>
            </a:r>
            <a:r>
              <a:rPr lang="en-US" altLang="en-US" sz="4000" b="1"/>
              <a:t>Plugging </a:t>
            </a:r>
          </a:p>
          <a:p>
            <a:pPr marL="0" indent="0">
              <a:spcBef>
                <a:spcPct val="75000"/>
              </a:spcBef>
              <a:buClr>
                <a:srgbClr val="00FF00"/>
              </a:buClr>
              <a:buFont typeface="Wingdings 2" charset="2"/>
              <a:buNone/>
            </a:pPr>
            <a:r>
              <a:rPr lang="en-US" altLang="en-US" sz="4400" b="1">
                <a:solidFill>
                  <a:srgbClr val="FFFF00"/>
                </a:solidFill>
              </a:rPr>
              <a:t> Seeding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noFill/>
          <a:ln/>
        </p:spPr>
        <p:txBody>
          <a:bodyPr/>
          <a:lstStyle/>
          <a:p>
            <a:r>
              <a:rPr lang="en-US" altLang="en-US" sz="6000" b="1"/>
              <a:t>Vegetative Planting</a:t>
            </a:r>
          </a:p>
        </p:txBody>
      </p:sp>
      <p:sp>
        <p:nvSpPr>
          <p:cNvPr id="333827" name="Rectangle 3"/>
          <p:cNvSpPr>
            <a:spLocks noGrp="1" noChangeArrowheads="1"/>
          </p:cNvSpPr>
          <p:nvPr>
            <p:ph type="body" idx="1"/>
          </p:nvPr>
        </p:nvSpPr>
        <p:spPr>
          <a:noFill/>
          <a:ln/>
        </p:spPr>
        <p:txBody>
          <a:bodyPr/>
          <a:lstStyle/>
          <a:p>
            <a:pPr marL="0" indent="0">
              <a:buClr>
                <a:srgbClr val="00CCFF"/>
              </a:buClr>
              <a:buFontTx/>
              <a:buNone/>
            </a:pPr>
            <a:r>
              <a:rPr lang="en-US" altLang="en-US" sz="4400" b="1">
                <a:solidFill>
                  <a:srgbClr val="FF0000"/>
                </a:solidFill>
              </a:rPr>
              <a:t>Warm Season Grasses</a:t>
            </a:r>
          </a:p>
          <a:p>
            <a:pPr marL="457200" lvl="1" indent="-228600">
              <a:lnSpc>
                <a:spcPct val="110000"/>
              </a:lnSpc>
              <a:buClr>
                <a:srgbClr val="FFFF00"/>
              </a:buClr>
              <a:buSzPct val="80000"/>
              <a:buFont typeface="Wingdings" charset="2"/>
              <a:buChar char="Ø"/>
            </a:pPr>
            <a:r>
              <a:rPr lang="en-US" altLang="en-US" sz="4000" b="1"/>
              <a:t> Soil Temps</a:t>
            </a:r>
          </a:p>
          <a:p>
            <a:pPr lvl="2">
              <a:lnSpc>
                <a:spcPct val="110000"/>
              </a:lnSpc>
              <a:buClr>
                <a:srgbClr val="FFFF00"/>
              </a:buClr>
              <a:buSzPct val="80000"/>
              <a:buFont typeface="Wingdings" charset="2"/>
              <a:buChar char="Ø"/>
            </a:pPr>
            <a:r>
              <a:rPr lang="en-US" altLang="en-US" sz="3600" b="1"/>
              <a:t> &gt; 55</a:t>
            </a:r>
            <a:r>
              <a:rPr lang="en-US" altLang="en-US" sz="3600" b="1">
                <a:ea typeface="Times New Roman" charset="0"/>
                <a:cs typeface="Times New Roman" charset="0"/>
              </a:rPr>
              <a:t>°</a:t>
            </a:r>
            <a:r>
              <a:rPr lang="en-US" altLang="en-US" sz="3600" b="1"/>
              <a:t> F</a:t>
            </a:r>
          </a:p>
          <a:p>
            <a:pPr marL="0" indent="0">
              <a:lnSpc>
                <a:spcPct val="150000"/>
              </a:lnSpc>
              <a:buClr>
                <a:srgbClr val="FFFF00"/>
              </a:buClr>
              <a:buSzPct val="80000"/>
              <a:buFont typeface="Wingdings" charset="2"/>
              <a:buNone/>
            </a:pPr>
            <a:r>
              <a:rPr lang="en-US" altLang="en-US" sz="4400" b="1">
                <a:solidFill>
                  <a:srgbClr val="00CCFF"/>
                </a:solidFill>
              </a:rPr>
              <a:t>Cool Season Grasses</a:t>
            </a:r>
          </a:p>
          <a:p>
            <a:pPr marL="457200" lvl="1" indent="-228600">
              <a:lnSpc>
                <a:spcPct val="110000"/>
              </a:lnSpc>
              <a:buClr>
                <a:srgbClr val="FFFF00"/>
              </a:buClr>
              <a:buSzPct val="80000"/>
              <a:buFont typeface="Wingdings" charset="2"/>
              <a:buChar char="Ø"/>
            </a:pPr>
            <a:r>
              <a:rPr lang="en-US" altLang="en-US" sz="4000" b="1"/>
              <a:t> Non-frozen soil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noFill/>
          <a:ln/>
        </p:spPr>
        <p:txBody>
          <a:bodyPr/>
          <a:lstStyle/>
          <a:p>
            <a:r>
              <a:rPr lang="en-US" altLang="en-US" sz="6000" b="1"/>
              <a:t>Establishment: Sodding</a:t>
            </a:r>
          </a:p>
        </p:txBody>
      </p:sp>
      <p:sp>
        <p:nvSpPr>
          <p:cNvPr id="334851" name="Rectangle 3"/>
          <p:cNvSpPr>
            <a:spLocks noGrp="1" noChangeArrowheads="1"/>
          </p:cNvSpPr>
          <p:nvPr>
            <p:ph type="body" idx="1"/>
          </p:nvPr>
        </p:nvSpPr>
        <p:spPr>
          <a:noFill/>
          <a:ln/>
        </p:spPr>
        <p:txBody>
          <a:bodyPr/>
          <a:lstStyle/>
          <a:p>
            <a:pPr marL="457200" lvl="1" indent="-228600">
              <a:buClr>
                <a:srgbClr val="66FF33"/>
              </a:buClr>
              <a:buFont typeface="Wingdings" charset="2"/>
              <a:buChar char="ü"/>
            </a:pPr>
            <a:r>
              <a:rPr lang="en-US" altLang="en-US" sz="4000" b="1"/>
              <a:t>Instant</a:t>
            </a:r>
          </a:p>
          <a:p>
            <a:pPr marL="457200" lvl="1" indent="-228600">
              <a:lnSpc>
                <a:spcPct val="125000"/>
              </a:lnSpc>
              <a:buClr>
                <a:srgbClr val="00FF00"/>
              </a:buClr>
              <a:buFont typeface="Wingdings" charset="2"/>
              <a:buChar char="ü"/>
            </a:pPr>
            <a:r>
              <a:rPr lang="en-US" altLang="en-US" sz="4000" b="1">
                <a:solidFill>
                  <a:srgbClr val="FFFF00"/>
                </a:solidFill>
              </a:rPr>
              <a:t> </a:t>
            </a:r>
            <a:r>
              <a:rPr lang="en-US" altLang="en-US" sz="4000" b="1"/>
              <a:t>Soil Stabilization</a:t>
            </a:r>
          </a:p>
          <a:p>
            <a:pPr marL="457200" lvl="1" indent="-228600">
              <a:lnSpc>
                <a:spcPct val="125000"/>
              </a:lnSpc>
              <a:buClr>
                <a:srgbClr val="FF0000"/>
              </a:buClr>
              <a:buFont typeface="Wingdings 2" charset="2"/>
              <a:buChar char="O"/>
            </a:pPr>
            <a:r>
              <a:rPr lang="en-US" altLang="en-US" sz="4000" b="1">
                <a:solidFill>
                  <a:srgbClr val="FFFF00"/>
                </a:solidFill>
              </a:rPr>
              <a:t> </a:t>
            </a:r>
            <a:r>
              <a:rPr lang="en-US" altLang="en-US" sz="4000" b="1"/>
              <a:t>Greater Cost</a:t>
            </a:r>
          </a:p>
          <a:p>
            <a:pPr marL="457200" lvl="1" indent="-228600">
              <a:lnSpc>
                <a:spcPct val="125000"/>
              </a:lnSpc>
              <a:buClr>
                <a:srgbClr val="FF0000"/>
              </a:buClr>
              <a:buFont typeface="Wingdings 2" charset="2"/>
              <a:buChar char="O"/>
            </a:pPr>
            <a:r>
              <a:rPr lang="en-US" altLang="en-US" sz="4000" b="1">
                <a:solidFill>
                  <a:srgbClr val="FFFF00"/>
                </a:solidFill>
              </a:rPr>
              <a:t> </a:t>
            </a:r>
            <a:r>
              <a:rPr lang="en-US" altLang="en-US" sz="4000" b="1"/>
              <a:t>Differing Soil Types</a:t>
            </a:r>
          </a:p>
          <a:p>
            <a:pPr lvl="2">
              <a:lnSpc>
                <a:spcPct val="125000"/>
              </a:lnSpc>
              <a:buClr>
                <a:srgbClr val="00FF00"/>
              </a:buClr>
              <a:buFont typeface="Wingdings" charset="2"/>
              <a:buChar char="P"/>
            </a:pPr>
            <a:r>
              <a:rPr lang="en-US" altLang="en-US" sz="3600" b="1"/>
              <a:t> Washed Sod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66700" y="76200"/>
            <a:ext cx="9677400" cy="914400"/>
          </a:xfrm>
          <a:noFill/>
          <a:ln/>
        </p:spPr>
        <p:txBody>
          <a:bodyPr/>
          <a:lstStyle/>
          <a:p>
            <a:r>
              <a:rPr lang="en-US" altLang="en-US" sz="6000" b="1"/>
              <a:t>Establishment: Sodding</a:t>
            </a:r>
          </a:p>
        </p:txBody>
      </p:sp>
      <p:sp>
        <p:nvSpPr>
          <p:cNvPr id="336899" name="Rectangle 3"/>
          <p:cNvSpPr>
            <a:spLocks noGrp="1" noChangeArrowheads="1"/>
          </p:cNvSpPr>
          <p:nvPr>
            <p:ph type="body" sz="half" idx="1"/>
          </p:nvPr>
        </p:nvSpPr>
        <p:spPr>
          <a:xfrm>
            <a:off x="190500" y="1066800"/>
            <a:ext cx="5181600" cy="5029200"/>
          </a:xfrm>
          <a:noFill/>
          <a:ln/>
        </p:spPr>
        <p:txBody>
          <a:bodyPr/>
          <a:lstStyle/>
          <a:p>
            <a:pPr marL="0" indent="0">
              <a:buClr>
                <a:srgbClr val="FF0000"/>
              </a:buClr>
              <a:buFont typeface="Wingdings" charset="2"/>
              <a:buNone/>
            </a:pPr>
            <a:r>
              <a:rPr lang="en-US" altLang="en-US" b="1"/>
              <a:t>Slabs</a:t>
            </a:r>
          </a:p>
          <a:p>
            <a:pPr lvl="2">
              <a:buClr>
                <a:srgbClr val="FFFF00"/>
              </a:buClr>
              <a:buFont typeface="Wingdings" charset="2"/>
              <a:buChar char="§"/>
            </a:pPr>
            <a:r>
              <a:rPr lang="en-US" altLang="en-US" sz="2800" b="1"/>
              <a:t> width: 10” to 16”</a:t>
            </a:r>
          </a:p>
          <a:p>
            <a:pPr lvl="2">
              <a:buClr>
                <a:srgbClr val="FFFF00"/>
              </a:buClr>
              <a:buFont typeface="Wingdings" charset="2"/>
              <a:buChar char="§"/>
            </a:pPr>
            <a:r>
              <a:rPr lang="en-US" altLang="en-US" sz="2800" b="1"/>
              <a:t> length: 12 to 24”</a:t>
            </a:r>
          </a:p>
          <a:p>
            <a:pPr marL="0" indent="0">
              <a:buClr>
                <a:srgbClr val="FFFF00"/>
              </a:buClr>
              <a:buFont typeface="Wingdings" charset="2"/>
              <a:buNone/>
            </a:pPr>
            <a:r>
              <a:rPr lang="en-US" altLang="en-US" b="1"/>
              <a:t>Small Rolls</a:t>
            </a:r>
          </a:p>
          <a:p>
            <a:pPr lvl="2">
              <a:buClr>
                <a:srgbClr val="FFFF00"/>
              </a:buClr>
              <a:buFont typeface="Wingdings" charset="2"/>
              <a:buChar char="§"/>
            </a:pPr>
            <a:r>
              <a:rPr lang="en-US" altLang="en-US" sz="2800" b="1"/>
              <a:t> length: 24 to 80”</a:t>
            </a:r>
          </a:p>
          <a:p>
            <a:pPr marL="0" indent="0">
              <a:buClr>
                <a:srgbClr val="FFFF00"/>
              </a:buClr>
              <a:buFont typeface="Wingdings" charset="2"/>
              <a:buNone/>
            </a:pPr>
            <a:r>
              <a:rPr lang="en-US" altLang="en-US" b="1"/>
              <a:t>Big Rolls</a:t>
            </a:r>
          </a:p>
          <a:p>
            <a:pPr lvl="2">
              <a:buClr>
                <a:srgbClr val="FFFF00"/>
              </a:buClr>
              <a:buFont typeface="Wingdings" charset="2"/>
              <a:buChar char="§"/>
            </a:pPr>
            <a:r>
              <a:rPr lang="en-US" altLang="en-US" sz="2800" b="1"/>
              <a:t> width: 30 to 48” </a:t>
            </a:r>
          </a:p>
          <a:p>
            <a:pPr lvl="2">
              <a:buClr>
                <a:srgbClr val="FFFF00"/>
              </a:buClr>
              <a:buFont typeface="Wingdings" charset="2"/>
              <a:buChar char="§"/>
            </a:pPr>
            <a:r>
              <a:rPr lang="en-US" altLang="en-US" sz="2800" b="1"/>
              <a:t> length: 100 feet</a:t>
            </a:r>
          </a:p>
        </p:txBody>
      </p:sp>
      <p:pic>
        <p:nvPicPr>
          <p:cNvPr id="336900" name="Picture 4" descr="Image6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5900" y="1981200"/>
            <a:ext cx="4724400" cy="41910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noFill/>
          <a:ln/>
        </p:spPr>
        <p:txBody>
          <a:bodyPr/>
          <a:lstStyle/>
          <a:p>
            <a:r>
              <a:rPr lang="en-US" altLang="en-US" sz="6000" b="1"/>
              <a:t>Establishment: Sprigging</a:t>
            </a:r>
          </a:p>
        </p:txBody>
      </p:sp>
      <p:sp>
        <p:nvSpPr>
          <p:cNvPr id="338947" name="Rectangle 3"/>
          <p:cNvSpPr>
            <a:spLocks noGrp="1" noChangeArrowheads="1"/>
          </p:cNvSpPr>
          <p:nvPr>
            <p:ph type="body" idx="1"/>
          </p:nvPr>
        </p:nvSpPr>
        <p:spPr>
          <a:noFill/>
          <a:ln/>
        </p:spPr>
        <p:txBody>
          <a:bodyPr/>
          <a:lstStyle/>
          <a:p>
            <a:pPr marL="0" indent="0">
              <a:buClr>
                <a:srgbClr val="FF0000"/>
              </a:buClr>
              <a:buFontTx/>
              <a:buNone/>
            </a:pPr>
            <a:r>
              <a:rPr lang="en-US" altLang="en-US" sz="4400" b="1"/>
              <a:t>Rhizomes &amp; Stolons</a:t>
            </a:r>
          </a:p>
          <a:p>
            <a:pPr marL="457200" lvl="1" indent="-228600">
              <a:lnSpc>
                <a:spcPct val="125000"/>
              </a:lnSpc>
              <a:buClr>
                <a:srgbClr val="00FF00"/>
              </a:buClr>
              <a:buFont typeface="Wingdings" charset="2"/>
              <a:buChar char="ü"/>
            </a:pPr>
            <a:r>
              <a:rPr lang="en-US" altLang="en-US" sz="4000" b="1">
                <a:solidFill>
                  <a:srgbClr val="FFFF00"/>
                </a:solidFill>
              </a:rPr>
              <a:t> </a:t>
            </a:r>
            <a:r>
              <a:rPr lang="en-US" altLang="en-US" sz="4000" b="1"/>
              <a:t>Uniform Turf Stand</a:t>
            </a:r>
            <a:endParaRPr lang="en-US" altLang="en-US" sz="4000" b="1">
              <a:solidFill>
                <a:srgbClr val="FFFF00"/>
              </a:solidFill>
            </a:endParaRPr>
          </a:p>
          <a:p>
            <a:pPr marL="457200" lvl="1" indent="-228600">
              <a:lnSpc>
                <a:spcPct val="125000"/>
              </a:lnSpc>
              <a:buClr>
                <a:srgbClr val="00FF00"/>
              </a:buClr>
              <a:buFont typeface="Wingdings" charset="2"/>
              <a:buChar char="ü"/>
            </a:pPr>
            <a:r>
              <a:rPr lang="en-US" altLang="en-US" sz="4000" b="1">
                <a:solidFill>
                  <a:srgbClr val="FFFF00"/>
                </a:solidFill>
              </a:rPr>
              <a:t> </a:t>
            </a:r>
            <a:r>
              <a:rPr lang="en-US" altLang="en-US" sz="4000" b="1"/>
              <a:t>Little soil associated</a:t>
            </a:r>
          </a:p>
          <a:p>
            <a:pPr marL="457200" lvl="1" indent="-228600">
              <a:lnSpc>
                <a:spcPct val="125000"/>
              </a:lnSpc>
              <a:buClr>
                <a:srgbClr val="00FF00"/>
              </a:buClr>
              <a:buFont typeface="Wingdings" charset="2"/>
              <a:buChar char="ü"/>
            </a:pPr>
            <a:r>
              <a:rPr lang="en-US" altLang="en-US" sz="4000" b="1">
                <a:solidFill>
                  <a:srgbClr val="FFFF00"/>
                </a:solidFill>
              </a:rPr>
              <a:t> </a:t>
            </a:r>
            <a:r>
              <a:rPr lang="en-US" altLang="en-US" sz="4000" b="1"/>
              <a:t>Economical</a:t>
            </a:r>
          </a:p>
          <a:p>
            <a:pPr marL="457200" lvl="1" indent="-228600">
              <a:lnSpc>
                <a:spcPct val="125000"/>
              </a:lnSpc>
              <a:buClr>
                <a:srgbClr val="FF0000"/>
              </a:buClr>
              <a:buFont typeface="Wingdings 2" charset="2"/>
              <a:buChar char="O"/>
            </a:pPr>
            <a:r>
              <a:rPr lang="en-US" altLang="en-US" sz="4000" b="1">
                <a:solidFill>
                  <a:srgbClr val="FFFF00"/>
                </a:solidFill>
              </a:rPr>
              <a:t> </a:t>
            </a:r>
            <a:r>
              <a:rPr lang="en-US" altLang="en-US" sz="4000" b="1"/>
              <a:t>Longer for establishment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723900" y="228600"/>
            <a:ext cx="8743950" cy="1143000"/>
          </a:xfrm>
        </p:spPr>
        <p:txBody>
          <a:bodyPr/>
          <a:lstStyle/>
          <a:p>
            <a:r>
              <a:rPr lang="en-US" altLang="en-US" sz="6000" b="1"/>
              <a:t>Learning Objectives</a:t>
            </a:r>
          </a:p>
        </p:txBody>
      </p:sp>
      <p:sp>
        <p:nvSpPr>
          <p:cNvPr id="459779" name="Rectangle 3"/>
          <p:cNvSpPr>
            <a:spLocks noGrp="1" noChangeArrowheads="1"/>
          </p:cNvSpPr>
          <p:nvPr>
            <p:ph type="body" idx="1"/>
          </p:nvPr>
        </p:nvSpPr>
        <p:spPr>
          <a:xfrm>
            <a:off x="771525" y="1676400"/>
            <a:ext cx="8743950" cy="4419600"/>
          </a:xfrm>
        </p:spPr>
        <p:txBody>
          <a:bodyPr/>
          <a:lstStyle/>
          <a:p>
            <a:pPr>
              <a:lnSpc>
                <a:spcPct val="90000"/>
              </a:lnSpc>
            </a:pPr>
            <a:r>
              <a:rPr lang="en-US" altLang="en-US" b="1"/>
              <a:t>Functions of turfgrass</a:t>
            </a:r>
          </a:p>
          <a:p>
            <a:pPr>
              <a:lnSpc>
                <a:spcPct val="90000"/>
              </a:lnSpc>
            </a:pPr>
            <a:r>
              <a:rPr lang="en-US" altLang="en-US" b="1"/>
              <a:t>Adaptation &amp; Selection</a:t>
            </a:r>
          </a:p>
          <a:p>
            <a:pPr>
              <a:lnSpc>
                <a:spcPct val="90000"/>
              </a:lnSpc>
            </a:pPr>
            <a:r>
              <a:rPr lang="en-US" altLang="en-US" b="1"/>
              <a:t>Warm season turfgrass</a:t>
            </a:r>
          </a:p>
          <a:p>
            <a:pPr>
              <a:lnSpc>
                <a:spcPct val="90000"/>
              </a:lnSpc>
            </a:pPr>
            <a:r>
              <a:rPr lang="en-US" altLang="en-US" b="1"/>
              <a:t>Cool season turfgrass</a:t>
            </a:r>
          </a:p>
          <a:p>
            <a:pPr>
              <a:lnSpc>
                <a:spcPct val="90000"/>
              </a:lnSpc>
            </a:pPr>
            <a:r>
              <a:rPr lang="en-US" altLang="en-US" b="1"/>
              <a:t>Establishment</a:t>
            </a:r>
          </a:p>
          <a:p>
            <a:pPr>
              <a:lnSpc>
                <a:spcPct val="90000"/>
              </a:lnSpc>
            </a:pPr>
            <a:r>
              <a:rPr lang="en-US" altLang="en-US" b="1"/>
              <a:t>Fertilization</a:t>
            </a:r>
          </a:p>
          <a:p>
            <a:pPr>
              <a:lnSpc>
                <a:spcPct val="90000"/>
              </a:lnSpc>
            </a:pPr>
            <a:r>
              <a:rPr lang="en-US" altLang="en-US" b="1"/>
              <a:t>Maintenance practices</a:t>
            </a:r>
          </a:p>
          <a:p>
            <a:pPr>
              <a:lnSpc>
                <a:spcPct val="90000"/>
              </a:lnSpc>
            </a:pPr>
            <a:r>
              <a:rPr lang="en-US" altLang="en-US" b="1"/>
              <a:t>Renovation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771525" y="0"/>
            <a:ext cx="8743950" cy="1143000"/>
          </a:xfrm>
          <a:noFill/>
          <a:ln/>
        </p:spPr>
        <p:txBody>
          <a:bodyPr/>
          <a:lstStyle/>
          <a:p>
            <a:r>
              <a:rPr lang="en-US" altLang="en-US" sz="6600" b="1"/>
              <a:t>Sprigging Rates</a:t>
            </a:r>
          </a:p>
        </p:txBody>
      </p:sp>
      <p:graphicFrame>
        <p:nvGraphicFramePr>
          <p:cNvPr id="341035" name="Group 43"/>
          <p:cNvGraphicFramePr>
            <a:graphicFrameLocks noGrp="1"/>
          </p:cNvGraphicFramePr>
          <p:nvPr>
            <p:ph idx="1"/>
          </p:nvPr>
        </p:nvGraphicFramePr>
        <p:xfrm>
          <a:off x="419100" y="1447800"/>
          <a:ext cx="8991600" cy="5200650"/>
        </p:xfrm>
        <a:graphic>
          <a:graphicData uri="http://schemas.openxmlformats.org/drawingml/2006/table">
            <a:tbl>
              <a:tblPr/>
              <a:tblGrid>
                <a:gridCol w="4243388"/>
                <a:gridCol w="4748212"/>
              </a:tblGrid>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Turfgrass</a:t>
                      </a:r>
                    </a:p>
                  </a:txBody>
                  <a:tcPr horzOverflow="overflow">
                    <a:lnL cap="flat">
                      <a:noFill/>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Sprigging Rate</a:t>
                      </a:r>
                    </a:p>
                  </a:txBody>
                  <a:tcPr horzOverflow="overflow">
                    <a:lnL>
                      <a:noFill/>
                    </a:lnL>
                    <a:lnR cap="flat">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6515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horzOverflow="overflow">
                    <a:lnL cap="flat">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 Bushels / acre ------</a:t>
                      </a:r>
                    </a:p>
                  </a:txBody>
                  <a:tcPr horzOverflow="overflow">
                    <a:lnL>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Hybrid Bermudagrass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horzOverflow="overflow">
                    <a:lnL>
                      <a:noFill/>
                    </a:lnL>
                    <a:lnR cap="flat">
                      <a:noFill/>
                    </a:lnR>
                    <a:lnT>
                      <a:noFill/>
                    </a:lnT>
                    <a:lnB>
                      <a:noFill/>
                    </a:lnB>
                    <a:lnTlToBr>
                      <a:noFill/>
                    </a:lnTlToBr>
                    <a:lnBlToTr>
                      <a:noFill/>
                    </a:lnBlToTr>
                    <a:noFill/>
                  </a:tcPr>
                </a:tc>
              </a:tr>
              <a:tr h="342900">
                <a:tc>
                  <a:txBody>
                    <a:bodyPr/>
                    <a:lstStyle>
                      <a:lvl1pPr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Lawns / Fairways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400 to 600</a:t>
                      </a:r>
                    </a:p>
                  </a:txBody>
                  <a:tcPr horzOverflow="overflow">
                    <a:lnL>
                      <a:noFill/>
                    </a:lnL>
                    <a:lnR cap="flat">
                      <a:noFill/>
                    </a:lnR>
                    <a:lnT>
                      <a:noFill/>
                    </a:lnT>
                    <a:lnB>
                      <a:noFill/>
                    </a:lnB>
                    <a:lnTlToBr>
                      <a:noFill/>
                    </a:lnTlToBr>
                    <a:lnBlToTr>
                      <a:noFill/>
                    </a:lnBlToTr>
                    <a:noFill/>
                  </a:tcPr>
                </a:tc>
              </a:tr>
              <a:tr h="342900">
                <a:tc>
                  <a:txBody>
                    <a:bodyPr/>
                    <a:lstStyle>
                      <a:lvl1pPr indent="3429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3429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 Golf Greens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400 to 675</a:t>
                      </a: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Centipedegrass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50 to 200</a:t>
                      </a: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St. Augustinegrass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75 to 200</a:t>
                      </a: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Zoysiagrass</a:t>
                      </a:r>
                    </a:p>
                  </a:txBody>
                  <a:tcPr horzOverflow="overflow">
                    <a:lnL cap="flat">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50</a:t>
                      </a:r>
                    </a:p>
                  </a:txBody>
                  <a:tcPr horzOverflow="overflow">
                    <a:lnL>
                      <a:noFill/>
                    </a:lnL>
                    <a:lnR cap="flat">
                      <a:noFill/>
                    </a:lnR>
                    <a:lnT>
                      <a:noFill/>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771525" y="381000"/>
            <a:ext cx="8743950" cy="1371600"/>
          </a:xfrm>
          <a:noFill/>
          <a:ln/>
        </p:spPr>
        <p:txBody>
          <a:bodyPr/>
          <a:lstStyle/>
          <a:p>
            <a:r>
              <a:rPr lang="en-US" altLang="en-US" sz="6000" b="1"/>
              <a:t>Establishment: Plugging</a:t>
            </a:r>
          </a:p>
        </p:txBody>
      </p:sp>
      <p:sp>
        <p:nvSpPr>
          <p:cNvPr id="343043" name="Rectangle 3"/>
          <p:cNvSpPr>
            <a:spLocks noGrp="1" noChangeArrowheads="1"/>
          </p:cNvSpPr>
          <p:nvPr>
            <p:ph type="body" idx="1"/>
          </p:nvPr>
        </p:nvSpPr>
        <p:spPr>
          <a:xfrm>
            <a:off x="723900" y="1676400"/>
            <a:ext cx="8791575" cy="4419600"/>
          </a:xfrm>
          <a:noFill/>
          <a:ln/>
        </p:spPr>
        <p:txBody>
          <a:bodyPr/>
          <a:lstStyle/>
          <a:p>
            <a:pPr marL="0" indent="0">
              <a:buClr>
                <a:srgbClr val="FF0000"/>
              </a:buClr>
              <a:buFontTx/>
              <a:buNone/>
            </a:pPr>
            <a:r>
              <a:rPr lang="en-US" altLang="en-US" sz="4400" b="1">
                <a:solidFill>
                  <a:srgbClr val="FFFF00"/>
                </a:solidFill>
              </a:rPr>
              <a:t>Plugging</a:t>
            </a:r>
          </a:p>
          <a:p>
            <a:pPr marL="457200" lvl="1" indent="-228600">
              <a:buClr>
                <a:srgbClr val="FFFF00"/>
              </a:buClr>
              <a:buFont typeface="Webdings" charset="2"/>
              <a:buNone/>
            </a:pPr>
            <a:r>
              <a:rPr lang="en-US" altLang="en-US" sz="4000" b="1">
                <a:solidFill>
                  <a:srgbClr val="FFFF00"/>
                </a:solidFill>
              </a:rPr>
              <a:t> </a:t>
            </a:r>
            <a:r>
              <a:rPr lang="en-US" altLang="en-US" sz="4000" b="1"/>
              <a:t>Less aggressive species</a:t>
            </a:r>
          </a:p>
          <a:p>
            <a:pPr lvl="2">
              <a:buClr>
                <a:srgbClr val="FFFF00"/>
              </a:buClr>
              <a:buFont typeface="Webdings" charset="2"/>
              <a:buNone/>
            </a:pPr>
            <a:r>
              <a:rPr lang="en-US" altLang="en-US" sz="3600" b="1"/>
              <a:t> Centipedegrass</a:t>
            </a:r>
          </a:p>
          <a:p>
            <a:pPr lvl="2">
              <a:buClr>
                <a:srgbClr val="FFFF00"/>
              </a:buClr>
              <a:buFont typeface="Webdings" charset="2"/>
              <a:buNone/>
            </a:pPr>
            <a:r>
              <a:rPr lang="en-US" altLang="en-US" sz="3600" b="1"/>
              <a:t> St. Augustinegrass</a:t>
            </a:r>
          </a:p>
          <a:p>
            <a:pPr lvl="2">
              <a:buClr>
                <a:srgbClr val="FFFF00"/>
              </a:buClr>
              <a:buFont typeface="Webdings" charset="2"/>
              <a:buNone/>
            </a:pPr>
            <a:r>
              <a:rPr lang="en-US" altLang="en-US" sz="3600" b="1"/>
              <a:t> Zoysiagrass</a:t>
            </a:r>
          </a:p>
          <a:p>
            <a:pPr lvl="2">
              <a:buClr>
                <a:srgbClr val="FFFF00"/>
              </a:buClr>
              <a:buFont typeface="Webdings" charset="2"/>
              <a:buNone/>
            </a:pPr>
            <a:r>
              <a:rPr lang="en-US" altLang="en-US" sz="3600" b="1"/>
              <a:t> Seashore Paspalum</a:t>
            </a:r>
            <a:endParaRPr lang="en-US" altLang="en-US" sz="3600" b="1">
              <a:solidFill>
                <a:srgbClr val="FFFF00"/>
              </a:solidFill>
            </a:endParaRPr>
          </a:p>
          <a:p>
            <a:pPr marL="457200" lvl="1" indent="-228600">
              <a:lnSpc>
                <a:spcPct val="125000"/>
              </a:lnSpc>
              <a:buClr>
                <a:srgbClr val="FFFF00"/>
              </a:buClr>
              <a:buFont typeface="Webdings" charset="2"/>
              <a:buNone/>
            </a:pPr>
            <a:r>
              <a:rPr lang="en-US" altLang="en-US" sz="4000" b="1"/>
              <a:t>6 to 12” centers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800100" y="381000"/>
            <a:ext cx="8743950" cy="1143000"/>
          </a:xfrm>
        </p:spPr>
        <p:txBody>
          <a:bodyPr/>
          <a:lstStyle/>
          <a:p>
            <a:r>
              <a:rPr lang="en-US" altLang="en-US" sz="6600" b="1"/>
              <a:t>GCIA Certified Turf</a:t>
            </a:r>
          </a:p>
        </p:txBody>
      </p:sp>
      <p:sp>
        <p:nvSpPr>
          <p:cNvPr id="559107" name="Rectangle 3"/>
          <p:cNvSpPr>
            <a:spLocks noGrp="1" noChangeArrowheads="1"/>
          </p:cNvSpPr>
          <p:nvPr>
            <p:ph type="body" idx="1"/>
          </p:nvPr>
        </p:nvSpPr>
        <p:spPr>
          <a:xfrm>
            <a:off x="342900" y="1447800"/>
            <a:ext cx="9172575" cy="4114800"/>
          </a:xfrm>
        </p:spPr>
        <p:txBody>
          <a:bodyPr/>
          <a:lstStyle/>
          <a:p>
            <a:pPr>
              <a:buClr>
                <a:srgbClr val="FF0000"/>
              </a:buClr>
              <a:buFontTx/>
              <a:buNone/>
            </a:pPr>
            <a:r>
              <a:rPr lang="en-US" altLang="en-US" sz="5400" b="1">
                <a:solidFill>
                  <a:srgbClr val="FFFF00"/>
                </a:solidFill>
              </a:rPr>
              <a:t>Reasons to use!</a:t>
            </a:r>
          </a:p>
          <a:p>
            <a:pPr>
              <a:spcBef>
                <a:spcPct val="50000"/>
              </a:spcBef>
              <a:buClr>
                <a:srgbClr val="FFFF00"/>
              </a:buClr>
              <a:buFont typeface="Wingdings 2" charset="2"/>
              <a:buChar char="ó"/>
            </a:pPr>
            <a:r>
              <a:rPr lang="en-US" altLang="en-US" sz="4400" b="1"/>
              <a:t> True to variety and type</a:t>
            </a:r>
          </a:p>
          <a:p>
            <a:pPr>
              <a:spcBef>
                <a:spcPct val="40000"/>
              </a:spcBef>
              <a:buClr>
                <a:srgbClr val="FFFF00"/>
              </a:buClr>
              <a:buFont typeface="Wingdings 2" charset="2"/>
              <a:buChar char="ó"/>
            </a:pPr>
            <a:r>
              <a:rPr lang="en-US" altLang="en-US" sz="4400" b="1"/>
              <a:t> No noxious weeds</a:t>
            </a:r>
          </a:p>
          <a:p>
            <a:pPr>
              <a:spcBef>
                <a:spcPct val="40000"/>
              </a:spcBef>
              <a:buClr>
                <a:srgbClr val="FFFF00"/>
              </a:buClr>
              <a:buFont typeface="Wingdings 2" charset="2"/>
              <a:buChar char="ó"/>
            </a:pPr>
            <a:r>
              <a:rPr lang="en-US" altLang="en-US" sz="4400" b="1"/>
              <a:t> Field inspected  by </a:t>
            </a:r>
            <a:br>
              <a:rPr lang="en-US" altLang="en-US" sz="4400" b="1"/>
            </a:br>
            <a:r>
              <a:rPr lang="en-US" altLang="en-US" sz="4400" b="1"/>
              <a:t>    trained agronomist</a:t>
            </a:r>
          </a:p>
        </p:txBody>
      </p:sp>
      <p:sp>
        <p:nvSpPr>
          <p:cNvPr id="559108" name="Text Box 4"/>
          <p:cNvSpPr txBox="1">
            <a:spLocks noChangeArrowheads="1"/>
          </p:cNvSpPr>
          <p:nvPr/>
        </p:nvSpPr>
        <p:spPr bwMode="auto">
          <a:xfrm>
            <a:off x="7277100" y="1905000"/>
            <a:ext cx="2476500" cy="1930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gn="l">
              <a:buFontTx/>
              <a:buChar char="•"/>
            </a:pPr>
            <a:r>
              <a:rPr lang="en-US" altLang="en-US" sz="4000" b="1">
                <a:solidFill>
                  <a:schemeClr val="bg1"/>
                </a:solidFill>
                <a:effectLst>
                  <a:outerShdw blurRad="38100" dist="38100" dir="2700000" algn="tl">
                    <a:srgbClr val="C0C0C0"/>
                  </a:outerShdw>
                </a:effectLst>
              </a:rPr>
              <a:t>Seed </a:t>
            </a:r>
          </a:p>
          <a:p>
            <a:pPr lvl="1" algn="l">
              <a:buFontTx/>
              <a:buChar char="•"/>
            </a:pPr>
            <a:r>
              <a:rPr lang="en-US" altLang="en-US" sz="4000" b="1">
                <a:solidFill>
                  <a:schemeClr val="bg1"/>
                </a:solidFill>
                <a:effectLst>
                  <a:outerShdw blurRad="38100" dist="38100" dir="2700000" algn="tl">
                    <a:srgbClr val="C0C0C0"/>
                  </a:outerShdw>
                </a:effectLst>
              </a:rPr>
              <a:t>Sod</a:t>
            </a:r>
          </a:p>
          <a:p>
            <a:pPr lvl="1" algn="l">
              <a:buFontTx/>
              <a:buChar char="•"/>
            </a:pPr>
            <a:r>
              <a:rPr lang="en-US" altLang="en-US" sz="4000" b="1">
                <a:solidFill>
                  <a:schemeClr val="bg1"/>
                </a:solidFill>
                <a:effectLst>
                  <a:outerShdw blurRad="38100" dist="38100" dir="2700000" algn="tl">
                    <a:srgbClr val="C0C0C0"/>
                  </a:outerShdw>
                </a:effectLst>
              </a:rPr>
              <a:t>Sprigs</a:t>
            </a:r>
            <a:endParaRPr lang="en-US" altLang="en-US" b="1">
              <a:solidFill>
                <a:schemeClr val="bg1"/>
              </a:solidFill>
              <a:effectLst>
                <a:outerShdw blurRad="38100" dist="38100" dir="2700000" algn="tl">
                  <a:srgbClr val="C0C0C0"/>
                </a:outerShdw>
              </a:effectLst>
            </a:endParaRPr>
          </a:p>
        </p:txBody>
      </p:sp>
      <p:sp>
        <p:nvSpPr>
          <p:cNvPr id="559109" name="Text Box 5"/>
          <p:cNvSpPr txBox="1">
            <a:spLocks noChangeArrowheads="1"/>
          </p:cNvSpPr>
          <p:nvPr/>
        </p:nvSpPr>
        <p:spPr bwMode="auto">
          <a:xfrm>
            <a:off x="6667500" y="4419600"/>
            <a:ext cx="2819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4000">
                <a:solidFill>
                  <a:srgbClr val="0099FF"/>
                </a:solidFill>
                <a:effectLst>
                  <a:outerShdw blurRad="38100" dist="38100" dir="2700000" algn="tl">
                    <a:srgbClr val="C0C0C0"/>
                  </a:outerShdw>
                </a:effectLst>
              </a:rPr>
              <a:t>Blue Tag</a:t>
            </a:r>
          </a:p>
          <a:p>
            <a:pPr algn="l">
              <a:spcBef>
                <a:spcPct val="50000"/>
              </a:spcBef>
            </a:pPr>
            <a:r>
              <a:rPr lang="en-US" altLang="en-US" sz="4000">
                <a:solidFill>
                  <a:srgbClr val="0099FF"/>
                </a:solidFill>
                <a:effectLst>
                  <a:outerShdw blurRad="38100" dist="38100" dir="2700000" algn="tl">
                    <a:srgbClr val="C0C0C0"/>
                  </a:outerShdw>
                </a:effectLst>
              </a:rPr>
              <a:t>Blue Certificate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800100" y="0"/>
            <a:ext cx="8743950" cy="1143000"/>
          </a:xfrm>
        </p:spPr>
        <p:txBody>
          <a:bodyPr/>
          <a:lstStyle/>
          <a:p>
            <a:r>
              <a:rPr lang="en-US" altLang="en-US" sz="6000" b="1"/>
              <a:t>Seed Quality</a:t>
            </a:r>
          </a:p>
        </p:txBody>
      </p:sp>
      <p:sp>
        <p:nvSpPr>
          <p:cNvPr id="543747" name="Rectangle 3"/>
          <p:cNvSpPr>
            <a:spLocks noGrp="1" noChangeArrowheads="1"/>
          </p:cNvSpPr>
          <p:nvPr>
            <p:ph type="body" idx="1"/>
          </p:nvPr>
        </p:nvSpPr>
        <p:spPr>
          <a:xfrm>
            <a:off x="419100" y="1219200"/>
            <a:ext cx="9525000" cy="4876800"/>
          </a:xfrm>
        </p:spPr>
        <p:txBody>
          <a:bodyPr/>
          <a:lstStyle/>
          <a:p>
            <a:pPr>
              <a:lnSpc>
                <a:spcPct val="80000"/>
              </a:lnSpc>
              <a:buFontTx/>
              <a:buNone/>
            </a:pPr>
            <a:r>
              <a:rPr lang="en-US" altLang="en-US" sz="3000" b="1">
                <a:solidFill>
                  <a:srgbClr val="66FF33"/>
                </a:solidFill>
              </a:rPr>
              <a:t>Seed Label Information</a:t>
            </a:r>
          </a:p>
          <a:p>
            <a:pPr>
              <a:lnSpc>
                <a:spcPct val="80000"/>
              </a:lnSpc>
              <a:buFontTx/>
              <a:buNone/>
            </a:pPr>
            <a:r>
              <a:rPr lang="en-US" altLang="en-US" sz="3000" b="1"/>
              <a:t>1. Name and address of labeler</a:t>
            </a:r>
          </a:p>
          <a:p>
            <a:pPr>
              <a:lnSpc>
                <a:spcPct val="80000"/>
              </a:lnSpc>
              <a:buFontTx/>
              <a:buNone/>
            </a:pPr>
            <a:r>
              <a:rPr lang="en-US" altLang="en-US" sz="3000" b="1"/>
              <a:t>2. Lot number</a:t>
            </a:r>
          </a:p>
          <a:p>
            <a:pPr>
              <a:lnSpc>
                <a:spcPct val="80000"/>
              </a:lnSpc>
              <a:buFontTx/>
              <a:buNone/>
            </a:pPr>
            <a:r>
              <a:rPr lang="en-US" altLang="en-US" sz="3000" b="1"/>
              <a:t>3. Kind and variety of turfgrass seed </a:t>
            </a:r>
          </a:p>
          <a:p>
            <a:pPr>
              <a:lnSpc>
                <a:spcPct val="80000"/>
              </a:lnSpc>
              <a:buFontTx/>
              <a:buNone/>
            </a:pPr>
            <a:r>
              <a:rPr lang="en-US" altLang="en-US" sz="3000" b="1"/>
              <a:t>4. Pure seed of each species and variety (percent purity)</a:t>
            </a:r>
          </a:p>
          <a:p>
            <a:pPr>
              <a:lnSpc>
                <a:spcPct val="80000"/>
              </a:lnSpc>
              <a:buFontTx/>
              <a:buNone/>
            </a:pPr>
            <a:r>
              <a:rPr lang="en-US" altLang="en-US" sz="3000" b="1"/>
              <a:t>5. Germination percentage (percent viable seed)</a:t>
            </a:r>
          </a:p>
          <a:p>
            <a:pPr>
              <a:lnSpc>
                <a:spcPct val="80000"/>
              </a:lnSpc>
              <a:buFontTx/>
              <a:buNone/>
            </a:pPr>
            <a:r>
              <a:rPr lang="en-US" altLang="en-US" sz="3000" b="1"/>
              <a:t>6. Other crop seed</a:t>
            </a:r>
          </a:p>
          <a:p>
            <a:pPr>
              <a:lnSpc>
                <a:spcPct val="80000"/>
              </a:lnSpc>
              <a:buFontTx/>
              <a:buNone/>
            </a:pPr>
            <a:r>
              <a:rPr lang="en-US" altLang="en-US" sz="3000" b="1"/>
              <a:t>7. Weed seed</a:t>
            </a:r>
          </a:p>
          <a:p>
            <a:pPr>
              <a:lnSpc>
                <a:spcPct val="80000"/>
              </a:lnSpc>
              <a:buFontTx/>
              <a:buNone/>
            </a:pPr>
            <a:r>
              <a:rPr lang="en-US" altLang="en-US" sz="3000" b="1"/>
              <a:t>8. Undesirable grass seed</a:t>
            </a:r>
          </a:p>
          <a:p>
            <a:pPr>
              <a:lnSpc>
                <a:spcPct val="80000"/>
              </a:lnSpc>
              <a:buFontTx/>
              <a:buNone/>
            </a:pPr>
            <a:r>
              <a:rPr lang="en-US" altLang="en-US" sz="3000" b="1"/>
              <a:t>9.  Inert matter</a:t>
            </a:r>
          </a:p>
          <a:p>
            <a:pPr>
              <a:lnSpc>
                <a:spcPct val="80000"/>
              </a:lnSpc>
              <a:buFontTx/>
              <a:buNone/>
            </a:pPr>
            <a:r>
              <a:rPr lang="en-US" altLang="en-US" sz="3000" b="1"/>
              <a:t>10. Date germination test was conducted</a:t>
            </a:r>
          </a:p>
          <a:p>
            <a:pPr>
              <a:lnSpc>
                <a:spcPct val="80000"/>
              </a:lnSpc>
            </a:pPr>
            <a:endParaRPr lang="en-US" altLang="en-US" sz="3000"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altLang="en-US" sz="6600" b="1"/>
              <a:t>Seeding</a:t>
            </a:r>
          </a:p>
        </p:txBody>
      </p:sp>
      <p:sp>
        <p:nvSpPr>
          <p:cNvPr id="671747" name="Rectangle 3"/>
          <p:cNvSpPr>
            <a:spLocks noGrp="1" noChangeArrowheads="1"/>
          </p:cNvSpPr>
          <p:nvPr>
            <p:ph type="body" idx="1"/>
          </p:nvPr>
        </p:nvSpPr>
        <p:spPr/>
        <p:txBody>
          <a:bodyPr/>
          <a:lstStyle/>
          <a:p>
            <a:pPr>
              <a:buClr>
                <a:srgbClr val="00CCFF"/>
              </a:buClr>
              <a:buFontTx/>
              <a:buNone/>
            </a:pPr>
            <a:r>
              <a:rPr lang="en-US" altLang="en-US" sz="4400" b="1">
                <a:solidFill>
                  <a:srgbClr val="00FF00"/>
                </a:solidFill>
              </a:rPr>
              <a:t>Establishment</a:t>
            </a:r>
          </a:p>
          <a:p>
            <a:pPr lvl="1">
              <a:buClr>
                <a:srgbClr val="FFFF99"/>
              </a:buClr>
              <a:buFont typeface="Wingdings" charset="2"/>
              <a:buChar char="§"/>
            </a:pPr>
            <a:r>
              <a:rPr lang="en-US" altLang="en-US" sz="4000" b="1"/>
              <a:t>Mechanical spreader</a:t>
            </a:r>
          </a:p>
          <a:p>
            <a:pPr lvl="1">
              <a:buClr>
                <a:srgbClr val="FFFF99"/>
              </a:buClr>
              <a:buFont typeface="Wingdings" charset="2"/>
              <a:buChar char="§"/>
            </a:pPr>
            <a:r>
              <a:rPr lang="en-US" altLang="en-US" sz="4000" b="1"/>
              <a:t>Rake or drag</a:t>
            </a:r>
          </a:p>
          <a:p>
            <a:pPr lvl="1">
              <a:buClr>
                <a:srgbClr val="FFFF99"/>
              </a:buClr>
              <a:buFont typeface="Wingdings" charset="2"/>
              <a:buChar char="§"/>
            </a:pPr>
            <a:r>
              <a:rPr lang="en-US" altLang="en-US" sz="4000" b="1"/>
              <a:t>Mulch</a:t>
            </a:r>
          </a:p>
          <a:p>
            <a:pPr lvl="1">
              <a:buClr>
                <a:srgbClr val="FFFF99"/>
              </a:buClr>
              <a:buFont typeface="Wingdings" charset="2"/>
              <a:buChar char="§"/>
            </a:pPr>
            <a:r>
              <a:rPr lang="en-US" altLang="en-US" sz="4000" b="1"/>
              <a:t>Irrigate</a:t>
            </a:r>
          </a:p>
          <a:p>
            <a:pPr lvl="1">
              <a:buFontTx/>
              <a:buNone/>
            </a:pPr>
            <a:endParaRPr lang="en-US" altLang="en-US" sz="4000" b="1"/>
          </a:p>
          <a:p>
            <a:endParaRPr lang="en-US" altLang="en-US" sz="4000"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723900" y="0"/>
            <a:ext cx="8743950" cy="1143000"/>
          </a:xfrm>
        </p:spPr>
        <p:txBody>
          <a:bodyPr/>
          <a:lstStyle/>
          <a:p>
            <a:r>
              <a:rPr lang="en-US" altLang="en-US" sz="6600" b="1"/>
              <a:t>Seeding</a:t>
            </a:r>
          </a:p>
        </p:txBody>
      </p:sp>
      <p:sp>
        <p:nvSpPr>
          <p:cNvPr id="673795" name="Rectangle 3"/>
          <p:cNvSpPr>
            <a:spLocks noGrp="1" noChangeArrowheads="1"/>
          </p:cNvSpPr>
          <p:nvPr>
            <p:ph type="body" idx="1"/>
          </p:nvPr>
        </p:nvSpPr>
        <p:spPr>
          <a:xfrm>
            <a:off x="495300" y="1295400"/>
            <a:ext cx="9020175" cy="4800600"/>
          </a:xfrm>
        </p:spPr>
        <p:txBody>
          <a:bodyPr/>
          <a:lstStyle/>
          <a:p>
            <a:pPr>
              <a:lnSpc>
                <a:spcPct val="80000"/>
              </a:lnSpc>
              <a:buFontTx/>
              <a:buNone/>
            </a:pPr>
            <a:r>
              <a:rPr lang="en-US" altLang="en-US" sz="3600" b="1">
                <a:solidFill>
                  <a:srgbClr val="66FF33"/>
                </a:solidFill>
              </a:rPr>
              <a:t>When to Establish</a:t>
            </a:r>
          </a:p>
          <a:p>
            <a:pPr>
              <a:lnSpc>
                <a:spcPct val="80000"/>
              </a:lnSpc>
              <a:buFontTx/>
              <a:buNone/>
            </a:pPr>
            <a:r>
              <a:rPr lang="en-US" altLang="en-US" sz="2800" b="1"/>
              <a:t>	</a:t>
            </a:r>
            <a:r>
              <a:rPr lang="en-US" altLang="en-US" sz="2800" b="1">
                <a:solidFill>
                  <a:srgbClr val="0099FF"/>
                </a:solidFill>
              </a:rPr>
              <a:t>Cool Season</a:t>
            </a:r>
          </a:p>
          <a:p>
            <a:pPr>
              <a:lnSpc>
                <a:spcPct val="80000"/>
              </a:lnSpc>
              <a:buFontTx/>
              <a:buNone/>
            </a:pPr>
            <a:r>
              <a:rPr lang="en-US" altLang="en-US" sz="2800" b="1"/>
              <a:t>		Tall Fescue Sept - Oct</a:t>
            </a:r>
          </a:p>
          <a:p>
            <a:pPr>
              <a:lnSpc>
                <a:spcPct val="80000"/>
              </a:lnSpc>
              <a:buFontTx/>
              <a:buNone/>
            </a:pPr>
            <a:r>
              <a:rPr lang="en-US" altLang="en-US" sz="2800" b="1"/>
              <a:t>		Ky. Bluegrass Sept - Oct</a:t>
            </a:r>
          </a:p>
          <a:p>
            <a:pPr>
              <a:lnSpc>
                <a:spcPct val="80000"/>
              </a:lnSpc>
              <a:buFontTx/>
              <a:buNone/>
            </a:pPr>
            <a:r>
              <a:rPr lang="en-US" altLang="en-US" sz="2800" b="1"/>
              <a:t>		</a:t>
            </a:r>
          </a:p>
          <a:p>
            <a:pPr>
              <a:lnSpc>
                <a:spcPct val="80000"/>
              </a:lnSpc>
              <a:buFontTx/>
              <a:buNone/>
            </a:pPr>
            <a:r>
              <a:rPr lang="en-US" altLang="en-US" sz="2800" b="1"/>
              <a:t>	</a:t>
            </a:r>
            <a:r>
              <a:rPr lang="en-US" altLang="en-US" sz="2800" b="1">
                <a:solidFill>
                  <a:srgbClr val="FF3300"/>
                </a:solidFill>
              </a:rPr>
              <a:t>Warm Season</a:t>
            </a:r>
          </a:p>
          <a:p>
            <a:pPr>
              <a:lnSpc>
                <a:spcPct val="80000"/>
              </a:lnSpc>
              <a:buFontTx/>
              <a:buNone/>
            </a:pPr>
            <a:r>
              <a:rPr lang="en-US" altLang="en-US" sz="2800" b="1"/>
              <a:t>		Centipedegrass-May - June</a:t>
            </a:r>
          </a:p>
          <a:p>
            <a:pPr>
              <a:lnSpc>
                <a:spcPct val="80000"/>
              </a:lnSpc>
              <a:buFontTx/>
              <a:buNone/>
            </a:pPr>
            <a:r>
              <a:rPr lang="en-US" altLang="en-US" sz="2800" b="1"/>
              <a:t>		Common or Improved Bermudagrass - May - June</a:t>
            </a:r>
          </a:p>
          <a:p>
            <a:pPr>
              <a:lnSpc>
                <a:spcPct val="80000"/>
              </a:lnSpc>
              <a:buFontTx/>
              <a:buNone/>
            </a:pPr>
            <a:r>
              <a:rPr lang="en-US" altLang="en-US" sz="2800" b="1"/>
              <a:t>		Zoysiagrass May- June</a:t>
            </a:r>
          </a:p>
          <a:p>
            <a:pPr>
              <a:lnSpc>
                <a:spcPct val="80000"/>
              </a:lnSpc>
              <a:buFontTx/>
              <a:buNone/>
            </a:pPr>
            <a:r>
              <a:rPr lang="en-US" altLang="en-US" sz="2800" b="1"/>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916" name="Group 76"/>
          <p:cNvGraphicFramePr>
            <a:graphicFrameLocks noGrp="1"/>
          </p:cNvGraphicFramePr>
          <p:nvPr/>
        </p:nvGraphicFramePr>
        <p:xfrm>
          <a:off x="419100" y="1066800"/>
          <a:ext cx="9867900" cy="5257800"/>
        </p:xfrm>
        <a:graphic>
          <a:graphicData uri="http://schemas.openxmlformats.org/drawingml/2006/table">
            <a:tbl>
              <a:tblPr/>
              <a:tblGrid>
                <a:gridCol w="4933950"/>
                <a:gridCol w="4933950"/>
              </a:tblGrid>
              <a:tr h="676275">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rgbClr val="66FF33"/>
                          </a:solidFill>
                          <a:effectLst>
                            <a:outerShdw blurRad="38100" dist="38100" dir="2700000" algn="tl">
                              <a:srgbClr val="C0C0C0"/>
                            </a:outerShdw>
                          </a:effectLst>
                          <a:latin typeface="Times New Roman" charset="0"/>
                        </a:rPr>
                        <a:t>Grass</a:t>
                      </a:r>
                    </a:p>
                  </a:txBody>
                  <a:tcPr horzOverflow="overflow">
                    <a:lnL cap="flat">
                      <a:noFill/>
                    </a:lnL>
                    <a:lnR>
                      <a:noFill/>
                    </a:lnR>
                    <a:lnT cap="fla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rgbClr val="66FF33"/>
                          </a:solidFill>
                          <a:effectLst>
                            <a:outerShdw blurRad="38100" dist="38100" dir="2700000" algn="tl">
                              <a:srgbClr val="C0C0C0"/>
                            </a:outerShdw>
                          </a:effectLst>
                          <a:latin typeface="Times New Roman" charset="0"/>
                        </a:rPr>
                        <a:t>Seeding Rate (lbs/1000ft</a:t>
                      </a:r>
                      <a:r>
                        <a:rPr kumimoji="0" lang="en-US" altLang="en-US" sz="3200" b="1" i="0" u="none" strike="noStrike" cap="none" normalizeH="0" baseline="30000">
                          <a:ln>
                            <a:noFill/>
                          </a:ln>
                          <a:solidFill>
                            <a:srgbClr val="66FF33"/>
                          </a:solidFill>
                          <a:effectLst>
                            <a:outerShdw blurRad="38100" dist="38100" dir="2700000" algn="tl">
                              <a:srgbClr val="C0C0C0"/>
                            </a:outerShdw>
                          </a:effectLst>
                          <a:latin typeface="Times New Roman" charset="0"/>
                        </a:rPr>
                        <a:t>2</a:t>
                      </a:r>
                      <a:r>
                        <a:rPr kumimoji="0" lang="en-US" altLang="en-US" sz="3200" b="1" i="0" u="none" strike="noStrike" cap="none" normalizeH="0" baseline="0">
                          <a:ln>
                            <a:noFill/>
                          </a:ln>
                          <a:solidFill>
                            <a:srgbClr val="66FF33"/>
                          </a:solidFill>
                          <a:effectLst>
                            <a:outerShdw blurRad="38100" dist="38100" dir="2700000" algn="tl">
                              <a:srgbClr val="C0C0C0"/>
                            </a:outerShdw>
                          </a:effectLst>
                          <a:latin typeface="Times New Roman" charset="0"/>
                        </a:rPr>
                        <a:t>)</a:t>
                      </a:r>
                    </a:p>
                  </a:txBody>
                  <a:tcPr horzOverflow="overflow">
                    <a:lnL>
                      <a:noFill/>
                    </a:lnL>
                    <a:lnR cap="flat">
                      <a:noFill/>
                    </a:lnR>
                    <a:lnT cap="flat">
                      <a:noFill/>
                    </a:lnT>
                    <a:lnB>
                      <a:noFill/>
                    </a:lnB>
                    <a:lnTlToBr>
                      <a:noFill/>
                    </a:lnTlToBr>
                    <a:lnBlToTr>
                      <a:noFill/>
                    </a:lnBlToTr>
                    <a:noFill/>
                  </a:tcPr>
                </a:tc>
              </a:tr>
              <a:tr h="658813">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Tall Fescue</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5-8 </a:t>
                      </a:r>
                    </a:p>
                  </a:txBody>
                  <a:tcPr horzOverflow="overflow">
                    <a:lnL>
                      <a:noFill/>
                    </a:lnL>
                    <a:lnR cap="flat">
                      <a:noFill/>
                    </a:lnR>
                    <a:lnT>
                      <a:noFill/>
                    </a:lnT>
                    <a:lnB>
                      <a:noFill/>
                    </a:lnB>
                    <a:lnTlToBr>
                      <a:noFill/>
                    </a:lnTlToBr>
                    <a:lnBlToTr>
                      <a:noFill/>
                    </a:lnBlToTr>
                    <a:noFill/>
                  </a:tcPr>
                </a:tc>
              </a:tr>
              <a:tr h="658813">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Ky Bluegrass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1-2</a:t>
                      </a:r>
                    </a:p>
                  </a:txBody>
                  <a:tcPr horzOverflow="overflow">
                    <a:lnL>
                      <a:noFill/>
                    </a:lnL>
                    <a:lnR cap="flat">
                      <a:noFill/>
                    </a:lnR>
                    <a:lnT>
                      <a:noFill/>
                    </a:lnT>
                    <a:lnB>
                      <a:noFill/>
                    </a:lnB>
                    <a:lnTlToBr>
                      <a:noFill/>
                    </a:lnTlToBr>
                    <a:lnBlToTr>
                      <a:noFill/>
                    </a:lnBlToTr>
                    <a:noFill/>
                  </a:tcPr>
                </a:tc>
              </a:tr>
              <a:tr h="658813">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Ryegrass (Temp Lawn)</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5-10</a:t>
                      </a:r>
                    </a:p>
                  </a:txBody>
                  <a:tcPr horzOverflow="overflow">
                    <a:lnL>
                      <a:noFill/>
                    </a:lnL>
                    <a:lnR cap="flat">
                      <a:noFill/>
                    </a:lnR>
                    <a:lnT>
                      <a:noFill/>
                    </a:lnT>
                    <a:lnB>
                      <a:noFill/>
                    </a:lnB>
                    <a:lnTlToBr>
                      <a:noFill/>
                    </a:lnTlToBr>
                    <a:lnBlToTr>
                      <a:noFill/>
                    </a:lnBlToTr>
                    <a:noFill/>
                  </a:tcPr>
                </a:tc>
              </a:tr>
              <a:tr h="6604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Common Bermudagrass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1-2</a:t>
                      </a:r>
                    </a:p>
                  </a:txBody>
                  <a:tcPr horzOverflow="overflow">
                    <a:lnL>
                      <a:noFill/>
                    </a:lnL>
                    <a:lnR cap="flat">
                      <a:noFill/>
                    </a:lnR>
                    <a:lnT>
                      <a:noFill/>
                    </a:lnT>
                    <a:lnB>
                      <a:noFill/>
                    </a:lnB>
                    <a:lnTlToBr>
                      <a:noFill/>
                    </a:lnTlToBr>
                    <a:lnBlToTr>
                      <a:noFill/>
                    </a:lnBlToTr>
                    <a:noFill/>
                  </a:tcPr>
                </a:tc>
              </a:tr>
              <a:tr h="658813">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Improved Bermudagrass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3-5</a:t>
                      </a:r>
                    </a:p>
                  </a:txBody>
                  <a:tcPr horzOverflow="overflow">
                    <a:lnL>
                      <a:noFill/>
                    </a:lnL>
                    <a:lnR cap="flat">
                      <a:noFill/>
                    </a:lnR>
                    <a:lnT>
                      <a:noFill/>
                    </a:lnT>
                    <a:lnB>
                      <a:noFill/>
                    </a:lnB>
                    <a:lnTlToBr>
                      <a:noFill/>
                    </a:lnTlToBr>
                    <a:lnBlToTr>
                      <a:noFill/>
                    </a:lnBlToTr>
                    <a:noFill/>
                  </a:tcPr>
                </a:tc>
              </a:tr>
              <a:tr h="627063">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Centipdegrass</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.25 – 1.0</a:t>
                      </a:r>
                    </a:p>
                  </a:txBody>
                  <a:tcPr horzOverflow="overflow">
                    <a:lnL>
                      <a:noFill/>
                    </a:lnL>
                    <a:lnR cap="flat">
                      <a:noFill/>
                    </a:lnR>
                    <a:lnT>
                      <a:noFill/>
                    </a:lnT>
                    <a:lnB>
                      <a:noFill/>
                    </a:lnB>
                    <a:lnTlToBr>
                      <a:noFill/>
                    </a:lnTlToBr>
                    <a:lnBlToTr>
                      <a:noFill/>
                    </a:lnBlToTr>
                    <a:noFill/>
                  </a:tcPr>
                </a:tc>
              </a:tr>
              <a:tr h="658813">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Zoysiagrass</a:t>
                      </a:r>
                    </a:p>
                  </a:txBody>
                  <a:tcPr horzOverflow="overflow">
                    <a:lnL cap="flat">
                      <a:noFill/>
                    </a:lnL>
                    <a:lnR>
                      <a:noFill/>
                    </a:lnR>
                    <a:lnT>
                      <a:noFill/>
                    </a:lnT>
                    <a:lnB cap="flat">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000" b="1" i="0" u="none" strike="noStrike" cap="none" normalizeH="0" baseline="0">
                          <a:ln>
                            <a:noFill/>
                          </a:ln>
                          <a:solidFill>
                            <a:schemeClr val="bg1"/>
                          </a:solidFill>
                          <a:effectLst>
                            <a:outerShdw blurRad="38100" dist="38100" dir="2700000" algn="tl">
                              <a:srgbClr val="C0C0C0"/>
                            </a:outerShdw>
                          </a:effectLst>
                          <a:latin typeface="Times New Roman" charset="0"/>
                        </a:rPr>
                        <a:t>1 -3</a:t>
                      </a:r>
                    </a:p>
                  </a:txBody>
                  <a:tcPr horzOverflow="overflow">
                    <a:lnL>
                      <a:noFill/>
                    </a:lnL>
                    <a:lnR cap="flat">
                      <a:noFill/>
                    </a:lnR>
                    <a:lnT>
                      <a:noFill/>
                    </a:lnT>
                    <a:lnB cap="flat">
                      <a:noFill/>
                    </a:lnB>
                    <a:lnTlToBr>
                      <a:noFill/>
                    </a:lnTlToBr>
                    <a:lnBlToTr>
                      <a:noFill/>
                    </a:lnBlToTr>
                    <a:noFill/>
                  </a:tcPr>
                </a:tc>
              </a:tr>
            </a:tbl>
          </a:graphicData>
        </a:graphic>
      </p:graphicFrame>
      <p:sp>
        <p:nvSpPr>
          <p:cNvPr id="675917" name="Rectangle 77"/>
          <p:cNvSpPr>
            <a:spLocks noGrp="1" noChangeArrowheads="1"/>
          </p:cNvSpPr>
          <p:nvPr>
            <p:ph type="title"/>
          </p:nvPr>
        </p:nvSpPr>
        <p:spPr>
          <a:xfrm>
            <a:off x="723900" y="0"/>
            <a:ext cx="8743950" cy="1143000"/>
          </a:xfrm>
        </p:spPr>
        <p:txBody>
          <a:bodyPr/>
          <a:lstStyle/>
          <a:p>
            <a:r>
              <a:rPr lang="en-US" altLang="en-US" b="1"/>
              <a:t>Seeding Rates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771525" y="0"/>
            <a:ext cx="8743950" cy="1143000"/>
          </a:xfrm>
          <a:noFill/>
          <a:ln/>
        </p:spPr>
        <p:txBody>
          <a:bodyPr/>
          <a:lstStyle/>
          <a:p>
            <a:r>
              <a:rPr lang="en-US" altLang="en-US" sz="7200" b="1"/>
              <a:t>Blends and Mixtures</a:t>
            </a:r>
          </a:p>
        </p:txBody>
      </p:sp>
      <p:sp>
        <p:nvSpPr>
          <p:cNvPr id="348163" name="Rectangle 3"/>
          <p:cNvSpPr>
            <a:spLocks noGrp="1" noChangeArrowheads="1"/>
          </p:cNvSpPr>
          <p:nvPr>
            <p:ph type="body" sz="half" idx="1"/>
          </p:nvPr>
        </p:nvSpPr>
        <p:spPr>
          <a:xfrm>
            <a:off x="152400" y="1371600"/>
            <a:ext cx="6667500" cy="4953000"/>
          </a:xfrm>
          <a:noFill/>
          <a:ln/>
        </p:spPr>
        <p:txBody>
          <a:bodyPr/>
          <a:lstStyle/>
          <a:p>
            <a:pPr marL="0" indent="0">
              <a:lnSpc>
                <a:spcPct val="90000"/>
              </a:lnSpc>
              <a:buClr>
                <a:srgbClr val="FF0000"/>
              </a:buClr>
              <a:buFontTx/>
              <a:buNone/>
            </a:pPr>
            <a:r>
              <a:rPr lang="en-US" altLang="en-US" sz="4000" b="1">
                <a:solidFill>
                  <a:srgbClr val="00FF00"/>
                </a:solidFill>
              </a:rPr>
              <a:t>Blends</a:t>
            </a:r>
            <a:endParaRPr lang="en-US" altLang="en-US" sz="2400" b="1">
              <a:solidFill>
                <a:srgbClr val="00FF00"/>
              </a:solidFill>
            </a:endParaRPr>
          </a:p>
          <a:p>
            <a:pPr marL="457200" lvl="1" indent="-228600">
              <a:buClr>
                <a:srgbClr val="FFFF00"/>
              </a:buClr>
              <a:buFont typeface="Wingdings" charset="2"/>
              <a:buChar char="ü"/>
            </a:pPr>
            <a:r>
              <a:rPr lang="en-US" altLang="en-US" sz="3600" b="1">
                <a:solidFill>
                  <a:srgbClr val="00FF00"/>
                </a:solidFill>
              </a:rPr>
              <a:t> </a:t>
            </a:r>
            <a:r>
              <a:rPr lang="en-US" altLang="en-US" sz="3600" b="1"/>
              <a:t>two or more cultivars from 	the same species</a:t>
            </a:r>
          </a:p>
          <a:p>
            <a:pPr marL="457200" lvl="1" indent="-228600">
              <a:spcBef>
                <a:spcPct val="30000"/>
              </a:spcBef>
              <a:buClr>
                <a:srgbClr val="FFFF00"/>
              </a:buClr>
              <a:buFont typeface="Wingdings" charset="2"/>
              <a:buNone/>
            </a:pPr>
            <a:r>
              <a:rPr lang="en-US" altLang="en-US" b="1"/>
              <a:t>(Millennium &amp; Plantation Tall Fescue)</a:t>
            </a:r>
          </a:p>
          <a:p>
            <a:pPr marL="0" indent="0">
              <a:spcBef>
                <a:spcPct val="75000"/>
              </a:spcBef>
              <a:buClr>
                <a:srgbClr val="00FF00"/>
              </a:buClr>
              <a:buFont typeface="Monotype Sorts" charset="2"/>
              <a:buNone/>
            </a:pPr>
            <a:r>
              <a:rPr lang="en-US" altLang="en-US" sz="4000" b="1">
                <a:solidFill>
                  <a:srgbClr val="00FF00"/>
                </a:solidFill>
              </a:rPr>
              <a:t> Mixture</a:t>
            </a:r>
            <a:endParaRPr lang="en-US" altLang="en-US" b="1"/>
          </a:p>
          <a:p>
            <a:pPr marL="457200" lvl="1" indent="-228600">
              <a:buClr>
                <a:srgbClr val="FFFF00"/>
              </a:buClr>
              <a:buFont typeface="Wingdings" charset="2"/>
              <a:buChar char="ü"/>
            </a:pPr>
            <a:r>
              <a:rPr lang="en-US" altLang="en-US" sz="3600" b="1"/>
              <a:t> combination of two or more species</a:t>
            </a:r>
          </a:p>
          <a:p>
            <a:pPr marL="457200" lvl="1" indent="-228600">
              <a:spcBef>
                <a:spcPct val="30000"/>
              </a:spcBef>
              <a:buClr>
                <a:srgbClr val="FFFF00"/>
              </a:buClr>
              <a:buFont typeface="Wingdings" charset="2"/>
              <a:buNone/>
            </a:pPr>
            <a:r>
              <a:rPr lang="en-US" altLang="en-US" b="1"/>
              <a:t>(Tall Fescue &amp; </a:t>
            </a:r>
            <a:r>
              <a:rPr lang="en-US" altLang="en-US" b="1" i="1"/>
              <a:t>Poa trivialis</a:t>
            </a:r>
            <a:r>
              <a:rPr lang="en-US" altLang="en-US" b="1"/>
              <a:t>)</a:t>
            </a:r>
          </a:p>
        </p:txBody>
      </p:sp>
      <p:pic>
        <p:nvPicPr>
          <p:cNvPr id="348164" name="Picture 4" descr="ZOYSIALN"/>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591300" y="2971800"/>
            <a:ext cx="3505200" cy="3568700"/>
          </a:xfrm>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866900" y="76200"/>
            <a:ext cx="6553200" cy="914400"/>
          </a:xfrm>
          <a:noFill/>
          <a:ln/>
        </p:spPr>
        <p:txBody>
          <a:bodyPr/>
          <a:lstStyle/>
          <a:p>
            <a:r>
              <a:rPr lang="en-US" altLang="en-US" sz="7200" b="1"/>
              <a:t>Grow-In</a:t>
            </a:r>
          </a:p>
        </p:txBody>
      </p:sp>
      <p:sp>
        <p:nvSpPr>
          <p:cNvPr id="345091" name="Rectangle 3"/>
          <p:cNvSpPr>
            <a:spLocks noGrp="1" noChangeArrowheads="1"/>
          </p:cNvSpPr>
          <p:nvPr>
            <p:ph type="body" sz="half" idx="1"/>
          </p:nvPr>
        </p:nvSpPr>
        <p:spPr>
          <a:xfrm>
            <a:off x="38100" y="1066800"/>
            <a:ext cx="6324600" cy="5791200"/>
          </a:xfrm>
          <a:noFill/>
          <a:ln/>
        </p:spPr>
        <p:txBody>
          <a:bodyPr/>
          <a:lstStyle/>
          <a:p>
            <a:pPr marL="0" indent="0">
              <a:buClr>
                <a:srgbClr val="FF0000"/>
              </a:buClr>
              <a:buFontTx/>
              <a:buNone/>
            </a:pPr>
            <a:r>
              <a:rPr lang="en-US" altLang="en-US" sz="4000" b="1">
                <a:solidFill>
                  <a:srgbClr val="FFFF00"/>
                </a:solidFill>
              </a:rPr>
              <a:t>Vegetative Establishment</a:t>
            </a:r>
          </a:p>
          <a:p>
            <a:pPr marL="457200" lvl="1" indent="-228600">
              <a:buClr>
                <a:srgbClr val="FFFF00"/>
              </a:buClr>
              <a:buFont typeface="Webdings" charset="2"/>
              <a:buNone/>
            </a:pPr>
            <a:r>
              <a:rPr lang="en-US" altLang="en-US" sz="3600" b="1">
                <a:solidFill>
                  <a:srgbClr val="FFFF00"/>
                </a:solidFill>
              </a:rPr>
              <a:t> </a:t>
            </a:r>
            <a:r>
              <a:rPr lang="en-US" altLang="en-US" sz="3600" b="1"/>
              <a:t>Irrigation</a:t>
            </a:r>
          </a:p>
          <a:p>
            <a:pPr lvl="2">
              <a:buClr>
                <a:srgbClr val="FFFF00"/>
              </a:buClr>
              <a:buFont typeface="Webdings" charset="2"/>
              <a:buNone/>
            </a:pPr>
            <a:r>
              <a:rPr lang="en-US" altLang="en-US" sz="3200" b="1"/>
              <a:t> predawn hours</a:t>
            </a:r>
          </a:p>
          <a:p>
            <a:pPr lvl="2">
              <a:buClr>
                <a:srgbClr val="FFFF00"/>
              </a:buClr>
              <a:buFont typeface="Webdings" charset="2"/>
              <a:buNone/>
            </a:pPr>
            <a:r>
              <a:rPr lang="en-US" altLang="en-US" sz="3200" b="1"/>
              <a:t> moisten soil surface</a:t>
            </a:r>
          </a:p>
          <a:p>
            <a:pPr lvl="2">
              <a:buClr>
                <a:srgbClr val="FFFF00"/>
              </a:buClr>
              <a:buFont typeface="Webdings" charset="2"/>
              <a:buNone/>
            </a:pPr>
            <a:r>
              <a:rPr lang="en-US" altLang="en-US" sz="3200" b="1"/>
              <a:t> Avoid excessive irrigation</a:t>
            </a:r>
          </a:p>
          <a:p>
            <a:pPr marL="457200" lvl="1" indent="-228600">
              <a:lnSpc>
                <a:spcPct val="125000"/>
              </a:lnSpc>
              <a:buClr>
                <a:srgbClr val="FFFF00"/>
              </a:buClr>
              <a:buFont typeface="Webdings" charset="2"/>
              <a:buNone/>
            </a:pPr>
            <a:r>
              <a:rPr lang="en-US" altLang="en-US" sz="3600" b="1">
                <a:solidFill>
                  <a:srgbClr val="FFFF00"/>
                </a:solidFill>
              </a:rPr>
              <a:t> </a:t>
            </a:r>
            <a:r>
              <a:rPr lang="en-US" altLang="en-US" sz="3600" b="1"/>
              <a:t>Fertilization</a:t>
            </a:r>
          </a:p>
          <a:p>
            <a:pPr lvl="2">
              <a:buClr>
                <a:srgbClr val="FFFF00"/>
              </a:buClr>
              <a:buFont typeface="Webdings" charset="2"/>
              <a:buNone/>
            </a:pPr>
            <a:r>
              <a:rPr lang="en-US" altLang="en-US" sz="3200" b="1"/>
              <a:t> 1-2-2 ratio incorporated</a:t>
            </a:r>
          </a:p>
          <a:p>
            <a:pPr lvl="2">
              <a:buClr>
                <a:srgbClr val="FFFF00"/>
              </a:buClr>
              <a:buFont typeface="Webdings" charset="2"/>
              <a:buNone/>
            </a:pPr>
            <a:r>
              <a:rPr lang="en-US" altLang="en-US" sz="3200" b="1"/>
              <a:t> 1 lbs N / 1000 ft</a:t>
            </a:r>
            <a:r>
              <a:rPr lang="en-US" altLang="en-US" sz="3200" b="1" baseline="30000"/>
              <a:t>2</a:t>
            </a:r>
          </a:p>
          <a:p>
            <a:pPr lvl="2">
              <a:buClr>
                <a:srgbClr val="FFFF00"/>
              </a:buClr>
              <a:buFont typeface="Webdings" charset="2"/>
              <a:buNone/>
            </a:pPr>
            <a:r>
              <a:rPr lang="en-US" altLang="en-US" sz="3200" b="1"/>
              <a:t> Re-apply after 2</a:t>
            </a:r>
            <a:r>
              <a:rPr lang="en-US" altLang="en-US" sz="3200" b="1" baseline="30000"/>
              <a:t>nd</a:t>
            </a:r>
            <a:r>
              <a:rPr lang="en-US" altLang="en-US" sz="3200" b="1"/>
              <a:t> mowing</a:t>
            </a:r>
          </a:p>
        </p:txBody>
      </p:sp>
      <p:pic>
        <p:nvPicPr>
          <p:cNvPr id="345092" name="Picture 4" descr="irrigation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62700" y="1866900"/>
            <a:ext cx="3733800" cy="41910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571500" y="457200"/>
            <a:ext cx="9140825" cy="1143000"/>
          </a:xfrm>
          <a:noFill/>
          <a:ln/>
        </p:spPr>
        <p:txBody>
          <a:bodyPr/>
          <a:lstStyle/>
          <a:p>
            <a:pPr algn="l"/>
            <a:r>
              <a:rPr lang="en-US" altLang="en-US" sz="8000" b="1"/>
              <a:t>Cultural Practices</a:t>
            </a:r>
          </a:p>
        </p:txBody>
      </p:sp>
      <p:sp>
        <p:nvSpPr>
          <p:cNvPr id="240643" name="Rectangle 3"/>
          <p:cNvSpPr>
            <a:spLocks noGrp="1" noChangeArrowheads="1"/>
          </p:cNvSpPr>
          <p:nvPr>
            <p:ph type="body" sz="half" idx="1"/>
          </p:nvPr>
        </p:nvSpPr>
        <p:spPr>
          <a:xfrm>
            <a:off x="457200" y="1828800"/>
            <a:ext cx="4343400" cy="4495800"/>
          </a:xfrm>
          <a:noFill/>
          <a:ln/>
        </p:spPr>
        <p:txBody>
          <a:bodyPr/>
          <a:lstStyle/>
          <a:p>
            <a:pPr>
              <a:lnSpc>
                <a:spcPct val="90000"/>
              </a:lnSpc>
              <a:buClr>
                <a:srgbClr val="00FF00"/>
              </a:buClr>
              <a:buFont typeface="Wingdings" charset="2"/>
              <a:buChar char="Ø"/>
            </a:pPr>
            <a:r>
              <a:rPr lang="en-US" altLang="en-US" sz="4400" b="1">
                <a:solidFill>
                  <a:srgbClr val="00FF00"/>
                </a:solidFill>
              </a:rPr>
              <a:t> Mowing</a:t>
            </a:r>
          </a:p>
          <a:p>
            <a:pPr>
              <a:lnSpc>
                <a:spcPct val="90000"/>
              </a:lnSpc>
              <a:buClr>
                <a:srgbClr val="00FF00"/>
              </a:buClr>
              <a:buFont typeface="Wingdings" charset="2"/>
              <a:buChar char="Ø"/>
            </a:pPr>
            <a:r>
              <a:rPr lang="en-US" altLang="en-US" sz="4400" b="1">
                <a:solidFill>
                  <a:srgbClr val="00FF00"/>
                </a:solidFill>
              </a:rPr>
              <a:t> Irrigation</a:t>
            </a:r>
          </a:p>
          <a:p>
            <a:pPr>
              <a:lnSpc>
                <a:spcPct val="90000"/>
              </a:lnSpc>
              <a:buClr>
                <a:srgbClr val="00FF00"/>
              </a:buClr>
              <a:buFont typeface="Wingdings" charset="2"/>
              <a:buChar char="Ø"/>
            </a:pPr>
            <a:r>
              <a:rPr lang="en-US" altLang="en-US" sz="4400" b="1">
                <a:solidFill>
                  <a:srgbClr val="00FF00"/>
                </a:solidFill>
              </a:rPr>
              <a:t> Fertilization</a:t>
            </a:r>
          </a:p>
          <a:p>
            <a:pPr>
              <a:lnSpc>
                <a:spcPct val="90000"/>
              </a:lnSpc>
              <a:buClr>
                <a:srgbClr val="00FF00"/>
              </a:buClr>
              <a:buFont typeface="Wingdings" charset="2"/>
              <a:buChar char="Ø"/>
            </a:pPr>
            <a:r>
              <a:rPr lang="en-US" altLang="en-US" sz="4400" b="1">
                <a:solidFill>
                  <a:srgbClr val="00FF00"/>
                </a:solidFill>
              </a:rPr>
              <a:t> Aerification</a:t>
            </a:r>
          </a:p>
          <a:p>
            <a:pPr>
              <a:lnSpc>
                <a:spcPct val="90000"/>
              </a:lnSpc>
              <a:buClr>
                <a:srgbClr val="00FF00"/>
              </a:buClr>
              <a:buFont typeface="Wingdings" charset="2"/>
              <a:buChar char="Ø"/>
            </a:pPr>
            <a:r>
              <a:rPr lang="en-US" altLang="en-US" sz="4400" b="1">
                <a:solidFill>
                  <a:srgbClr val="00FF00"/>
                </a:solidFill>
              </a:rPr>
              <a:t> Overseeding</a:t>
            </a:r>
          </a:p>
          <a:p>
            <a:pPr>
              <a:lnSpc>
                <a:spcPct val="90000"/>
              </a:lnSpc>
              <a:buClr>
                <a:srgbClr val="00FF00"/>
              </a:buClr>
              <a:buFont typeface="Wingdings" charset="2"/>
              <a:buChar char="Ø"/>
            </a:pPr>
            <a:r>
              <a:rPr lang="en-US" altLang="en-US" sz="4400" b="1">
                <a:solidFill>
                  <a:srgbClr val="00FF00"/>
                </a:solidFill>
              </a:rPr>
              <a:t> Pest Control</a:t>
            </a:r>
          </a:p>
        </p:txBody>
      </p:sp>
      <p:pic>
        <p:nvPicPr>
          <p:cNvPr id="240644" name="Picture 4" descr="AERIFY2"/>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19700" y="2038350"/>
            <a:ext cx="4838700" cy="4076700"/>
          </a:xfrm>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40" name="Picture 4" descr="DSC013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0"/>
            <a:ext cx="11201400" cy="723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876300" y="4267200"/>
            <a:ext cx="8743950" cy="1143000"/>
          </a:xfrm>
        </p:spPr>
        <p:txBody>
          <a:bodyPr/>
          <a:lstStyle/>
          <a:p>
            <a:r>
              <a:rPr lang="en-US" altLang="en-US" sz="8000" b="1"/>
              <a:t>Mowing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0" y="457200"/>
            <a:ext cx="9791700" cy="1371600"/>
          </a:xfrm>
          <a:noFill/>
          <a:ln/>
        </p:spPr>
        <p:txBody>
          <a:bodyPr/>
          <a:lstStyle/>
          <a:p>
            <a:r>
              <a:rPr lang="en-US" altLang="en-US" sz="6600" b="1"/>
              <a:t>Mowing: Positive Effects</a:t>
            </a:r>
            <a:r>
              <a:rPr lang="en-US" altLang="en-US" sz="6000" b="1">
                <a:solidFill>
                  <a:srgbClr val="FFFF00"/>
                </a:solidFill>
              </a:rPr>
              <a:t/>
            </a:r>
            <a:br>
              <a:rPr lang="en-US" altLang="en-US" sz="6000" b="1">
                <a:solidFill>
                  <a:srgbClr val="FFFF00"/>
                </a:solidFill>
              </a:rPr>
            </a:br>
            <a:endParaRPr lang="en-US" altLang="en-US" sz="6000" b="1">
              <a:solidFill>
                <a:srgbClr val="FFFF00"/>
              </a:solidFill>
            </a:endParaRPr>
          </a:p>
        </p:txBody>
      </p:sp>
      <p:sp>
        <p:nvSpPr>
          <p:cNvPr id="241667" name="Rectangle 3"/>
          <p:cNvSpPr>
            <a:spLocks noGrp="1" noChangeArrowheads="1"/>
          </p:cNvSpPr>
          <p:nvPr>
            <p:ph type="body" sz="half" idx="1"/>
          </p:nvPr>
        </p:nvSpPr>
        <p:spPr>
          <a:xfrm>
            <a:off x="190500" y="1600200"/>
            <a:ext cx="3810000" cy="4724400"/>
          </a:xfrm>
          <a:noFill/>
          <a:ln/>
        </p:spPr>
        <p:txBody>
          <a:bodyPr/>
          <a:lstStyle/>
          <a:p>
            <a:pPr marL="457200" lvl="1" indent="-228600">
              <a:buClr>
                <a:srgbClr val="FFFF00"/>
              </a:buClr>
              <a:buFont typeface="Webdings" charset="2"/>
              <a:buNone/>
            </a:pPr>
            <a:r>
              <a:rPr lang="en-US" altLang="en-US" sz="3600" b="1"/>
              <a:t>Density</a:t>
            </a:r>
          </a:p>
          <a:p>
            <a:pPr marL="457200" lvl="1" indent="-228600">
              <a:buClr>
                <a:srgbClr val="FFFF00"/>
              </a:buClr>
              <a:buFont typeface="Webdings" charset="2"/>
              <a:buNone/>
            </a:pPr>
            <a:r>
              <a:rPr lang="en-US" altLang="en-US" sz="3600" b="1"/>
              <a:t>Texture</a:t>
            </a:r>
          </a:p>
          <a:p>
            <a:pPr marL="457200" lvl="1" indent="-228600">
              <a:buClr>
                <a:srgbClr val="FFFF00"/>
              </a:buClr>
              <a:buFont typeface="Webdings" charset="2"/>
              <a:buNone/>
            </a:pPr>
            <a:r>
              <a:rPr lang="en-US" altLang="en-US" sz="3600" b="1"/>
              <a:t>Uniformity</a:t>
            </a:r>
          </a:p>
          <a:p>
            <a:pPr marL="457200" lvl="1" indent="-228600">
              <a:buClr>
                <a:srgbClr val="FFFF00"/>
              </a:buClr>
              <a:buFont typeface="Webdings" charset="2"/>
              <a:buNone/>
            </a:pPr>
            <a:r>
              <a:rPr lang="en-US" altLang="en-US" sz="3600" b="1"/>
              <a:t>Smoothness</a:t>
            </a:r>
          </a:p>
          <a:p>
            <a:pPr marL="457200" lvl="1" indent="-228600">
              <a:buClr>
                <a:srgbClr val="FFFF00"/>
              </a:buClr>
              <a:buFont typeface="Webdings" charset="2"/>
              <a:buNone/>
            </a:pPr>
            <a:r>
              <a:rPr lang="en-US" altLang="en-US" sz="3600" b="1"/>
              <a:t>Appearance</a:t>
            </a:r>
          </a:p>
        </p:txBody>
      </p:sp>
      <p:pic>
        <p:nvPicPr>
          <p:cNvPr id="241668" name="Picture 4" descr="TUNERFLD"/>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38700" y="2111375"/>
            <a:ext cx="5295900" cy="3703638"/>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noFill/>
          <a:ln/>
        </p:spPr>
        <p:txBody>
          <a:bodyPr/>
          <a:lstStyle/>
          <a:p>
            <a:r>
              <a:rPr lang="en-US" altLang="en-US" sz="6000" b="1"/>
              <a:t>Mowing: Negative Effects</a:t>
            </a:r>
          </a:p>
        </p:txBody>
      </p:sp>
      <p:sp>
        <p:nvSpPr>
          <p:cNvPr id="243715" name="Rectangle 3"/>
          <p:cNvSpPr>
            <a:spLocks noGrp="1" noChangeArrowheads="1"/>
          </p:cNvSpPr>
          <p:nvPr>
            <p:ph type="body" sz="half" idx="1"/>
          </p:nvPr>
        </p:nvSpPr>
        <p:spPr>
          <a:xfrm>
            <a:off x="771525" y="1981200"/>
            <a:ext cx="7572375" cy="4191000"/>
          </a:xfrm>
          <a:noFill/>
          <a:ln/>
        </p:spPr>
        <p:txBody>
          <a:bodyPr/>
          <a:lstStyle/>
          <a:p>
            <a:pPr marL="457200" lvl="1" indent="-228600">
              <a:lnSpc>
                <a:spcPct val="90000"/>
              </a:lnSpc>
              <a:buClr>
                <a:srgbClr val="FFFFCC"/>
              </a:buClr>
              <a:buFont typeface="Wingdings" charset="2"/>
              <a:buChar char="§"/>
            </a:pPr>
            <a:r>
              <a:rPr lang="en-US" altLang="en-US" sz="3600" b="1"/>
              <a:t>Root growth</a:t>
            </a:r>
          </a:p>
          <a:p>
            <a:pPr lvl="2">
              <a:lnSpc>
                <a:spcPct val="90000"/>
              </a:lnSpc>
              <a:buClr>
                <a:srgbClr val="FFFFCC"/>
              </a:buClr>
              <a:buFont typeface="Wingdings" charset="2"/>
              <a:buChar char="§"/>
            </a:pPr>
            <a:r>
              <a:rPr lang="en-US" altLang="en-US" sz="3600" b="1"/>
              <a:t> Nutrient acquisition</a:t>
            </a:r>
          </a:p>
          <a:p>
            <a:pPr lvl="2">
              <a:lnSpc>
                <a:spcPct val="90000"/>
              </a:lnSpc>
              <a:buClr>
                <a:srgbClr val="FFFFCC"/>
              </a:buClr>
              <a:buFont typeface="Wingdings" charset="2"/>
              <a:buChar char="§"/>
            </a:pPr>
            <a:r>
              <a:rPr lang="en-US" altLang="en-US" sz="3600" b="1"/>
              <a:t> Water uptake</a:t>
            </a:r>
          </a:p>
          <a:p>
            <a:pPr marL="457200" lvl="1" indent="-228600">
              <a:lnSpc>
                <a:spcPct val="90000"/>
              </a:lnSpc>
              <a:buClr>
                <a:srgbClr val="FFFFCC"/>
              </a:buClr>
              <a:buFont typeface="Wingdings" charset="2"/>
              <a:buChar char="§"/>
            </a:pPr>
            <a:r>
              <a:rPr lang="en-US" altLang="en-US" sz="3600" b="1"/>
              <a:t> Vigor</a:t>
            </a:r>
          </a:p>
          <a:p>
            <a:pPr marL="457200" lvl="1" indent="-228600">
              <a:lnSpc>
                <a:spcPct val="90000"/>
              </a:lnSpc>
              <a:buClr>
                <a:srgbClr val="FFFFCC"/>
              </a:buClr>
              <a:buFont typeface="Wingdings" charset="2"/>
              <a:buChar char="§"/>
            </a:pPr>
            <a:r>
              <a:rPr lang="en-US" altLang="en-US" sz="3600" b="1"/>
              <a:t> Persistence of stand</a:t>
            </a:r>
          </a:p>
          <a:p>
            <a:pPr marL="457200" lvl="1" indent="-228600">
              <a:lnSpc>
                <a:spcPct val="90000"/>
              </a:lnSpc>
              <a:buClr>
                <a:srgbClr val="FFFFCC"/>
              </a:buClr>
              <a:buFont typeface="Wingdings" charset="2"/>
              <a:buChar char="§"/>
            </a:pPr>
            <a:r>
              <a:rPr lang="en-US" altLang="en-US" sz="3600" b="1"/>
              <a:t> Stress tolerance</a:t>
            </a:r>
          </a:p>
          <a:p>
            <a:pPr marL="457200" lvl="1" indent="-228600">
              <a:lnSpc>
                <a:spcPct val="90000"/>
              </a:lnSpc>
              <a:buClr>
                <a:srgbClr val="FFFFCC"/>
              </a:buClr>
              <a:buFont typeface="Wingdings" charset="2"/>
              <a:buChar char="§"/>
            </a:pPr>
            <a:r>
              <a:rPr lang="en-US" altLang="en-US" sz="3600" b="1"/>
              <a:t> Weeds &amp; diseases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noFill/>
          <a:ln/>
        </p:spPr>
        <p:txBody>
          <a:bodyPr/>
          <a:lstStyle/>
          <a:p>
            <a:pPr algn="l"/>
            <a:r>
              <a:rPr lang="en-US" altLang="en-US" sz="6600" b="1"/>
              <a:t>Mowing Practices</a:t>
            </a:r>
          </a:p>
        </p:txBody>
      </p:sp>
      <p:sp>
        <p:nvSpPr>
          <p:cNvPr id="247811" name="Rectangle 3"/>
          <p:cNvSpPr>
            <a:spLocks noGrp="1" noChangeArrowheads="1"/>
          </p:cNvSpPr>
          <p:nvPr>
            <p:ph type="body" idx="1"/>
          </p:nvPr>
        </p:nvSpPr>
        <p:spPr>
          <a:noFill/>
          <a:ln/>
        </p:spPr>
        <p:txBody>
          <a:bodyPr/>
          <a:lstStyle/>
          <a:p>
            <a:pPr marL="0" indent="0">
              <a:lnSpc>
                <a:spcPct val="90000"/>
              </a:lnSpc>
              <a:buFontTx/>
              <a:buNone/>
            </a:pPr>
            <a:endParaRPr lang="en-US" altLang="en-US" b="1"/>
          </a:p>
          <a:p>
            <a:pPr marL="0" indent="0">
              <a:lnSpc>
                <a:spcPct val="90000"/>
              </a:lnSpc>
              <a:buClr>
                <a:srgbClr val="FFFF99"/>
              </a:buClr>
              <a:buFont typeface="Wingdings" charset="2"/>
              <a:buChar char="§"/>
            </a:pPr>
            <a:r>
              <a:rPr lang="en-US" altLang="en-US" sz="4000" b="1"/>
              <a:t>1/3 rule</a:t>
            </a:r>
          </a:p>
          <a:p>
            <a:pPr marL="0" indent="0">
              <a:lnSpc>
                <a:spcPct val="90000"/>
              </a:lnSpc>
              <a:buClr>
                <a:srgbClr val="FFFF99"/>
              </a:buClr>
              <a:buFont typeface="Wingdings" charset="2"/>
              <a:buChar char="§"/>
            </a:pPr>
            <a:r>
              <a:rPr lang="en-US" altLang="en-US" sz="4000" b="1"/>
              <a:t>Gradually change height</a:t>
            </a:r>
          </a:p>
          <a:p>
            <a:pPr marL="0" indent="0">
              <a:lnSpc>
                <a:spcPct val="90000"/>
              </a:lnSpc>
              <a:buClr>
                <a:srgbClr val="FFFF99"/>
              </a:buClr>
              <a:buFont typeface="Wingdings" charset="2"/>
              <a:buChar char="§"/>
            </a:pPr>
            <a:r>
              <a:rPr lang="en-US" altLang="en-US" sz="4000" b="1"/>
              <a:t>Recycle (leave or compost)</a:t>
            </a:r>
          </a:p>
          <a:p>
            <a:pPr marL="0" indent="0">
              <a:lnSpc>
                <a:spcPct val="90000"/>
              </a:lnSpc>
              <a:buClr>
                <a:srgbClr val="FFFF99"/>
              </a:buClr>
              <a:buFont typeface="Wingdings" charset="2"/>
              <a:buChar char="§"/>
            </a:pPr>
            <a:r>
              <a:rPr lang="en-US" altLang="en-US" sz="4000" b="1"/>
              <a:t>Change directions</a:t>
            </a:r>
          </a:p>
          <a:p>
            <a:pPr marL="0" indent="0">
              <a:lnSpc>
                <a:spcPct val="90000"/>
              </a:lnSpc>
              <a:buClr>
                <a:srgbClr val="FFFF99"/>
              </a:buClr>
              <a:buFont typeface="Wingdings" charset="2"/>
              <a:buChar char="§"/>
            </a:pPr>
            <a:r>
              <a:rPr lang="en-US" altLang="en-US" sz="4000" b="1"/>
              <a:t>Keep mower in good working order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723900" y="304800"/>
            <a:ext cx="8743950" cy="1143000"/>
          </a:xfrm>
          <a:noFill/>
          <a:ln/>
        </p:spPr>
        <p:txBody>
          <a:bodyPr/>
          <a:lstStyle/>
          <a:p>
            <a:r>
              <a:rPr lang="en-US" altLang="en-US" sz="6000" b="1"/>
              <a:t>Mowing: Blade Sharpness</a:t>
            </a:r>
          </a:p>
        </p:txBody>
      </p:sp>
      <p:sp>
        <p:nvSpPr>
          <p:cNvPr id="245763" name="Rectangle 3"/>
          <p:cNvSpPr>
            <a:spLocks noGrp="1" noChangeArrowheads="1"/>
          </p:cNvSpPr>
          <p:nvPr>
            <p:ph type="body" sz="half" idx="1"/>
          </p:nvPr>
        </p:nvSpPr>
        <p:spPr>
          <a:xfrm>
            <a:off x="266700" y="1600200"/>
            <a:ext cx="7239000" cy="4495800"/>
          </a:xfrm>
          <a:noFill/>
          <a:ln/>
        </p:spPr>
        <p:txBody>
          <a:bodyPr/>
          <a:lstStyle/>
          <a:p>
            <a:pPr marL="0" indent="0">
              <a:buClr>
                <a:srgbClr val="FF0000"/>
              </a:buClr>
              <a:buFontTx/>
              <a:buNone/>
            </a:pPr>
            <a:r>
              <a:rPr lang="en-US" altLang="en-US" b="1">
                <a:solidFill>
                  <a:srgbClr val="FFFF00"/>
                </a:solidFill>
              </a:rPr>
              <a:t>Nebraska – </a:t>
            </a:r>
            <a:r>
              <a:rPr lang="en-US" altLang="en-US" b="1"/>
              <a:t>Steinegger &amp; Shearman, 2001</a:t>
            </a:r>
          </a:p>
          <a:p>
            <a:pPr marL="457200" lvl="1" indent="-228600">
              <a:buClr>
                <a:srgbClr val="FFFF00"/>
              </a:buClr>
              <a:buFont typeface="Webdings" charset="2"/>
              <a:buNone/>
            </a:pPr>
            <a:r>
              <a:rPr lang="en-US" altLang="en-US" sz="3200" b="1">
                <a:solidFill>
                  <a:srgbClr val="FFFF00"/>
                </a:solidFill>
              </a:rPr>
              <a:t> </a:t>
            </a:r>
            <a:r>
              <a:rPr lang="en-US" altLang="en-US" sz="3200" b="1"/>
              <a:t>Dull blades</a:t>
            </a:r>
          </a:p>
          <a:p>
            <a:pPr lvl="2">
              <a:buClr>
                <a:srgbClr val="FFFF00"/>
              </a:buClr>
              <a:buFont typeface="Wingdings" charset="2"/>
              <a:buChar char="§"/>
            </a:pPr>
            <a:r>
              <a:rPr lang="en-US" altLang="en-US" sz="3200" b="1"/>
              <a:t> increased disease</a:t>
            </a:r>
          </a:p>
          <a:p>
            <a:pPr lvl="2">
              <a:buClr>
                <a:srgbClr val="FFFF00"/>
              </a:buClr>
              <a:buFont typeface="Wingdings" charset="2"/>
              <a:buChar char="§"/>
            </a:pPr>
            <a:r>
              <a:rPr lang="en-US" altLang="en-US" sz="3200" b="1"/>
              <a:t> water use decreased</a:t>
            </a:r>
          </a:p>
          <a:p>
            <a:pPr marL="457200" lvl="1" indent="-228600">
              <a:buClr>
                <a:srgbClr val="FFFF00"/>
              </a:buClr>
              <a:buFont typeface="Webdings" charset="2"/>
              <a:buNone/>
            </a:pPr>
            <a:r>
              <a:rPr lang="en-US" altLang="en-US" sz="3200" b="1"/>
              <a:t> Sharp blades</a:t>
            </a:r>
          </a:p>
          <a:p>
            <a:pPr lvl="2">
              <a:buClr>
                <a:srgbClr val="FFFF00"/>
              </a:buClr>
              <a:buFont typeface="Wingdings" charset="2"/>
              <a:buChar char="§"/>
            </a:pPr>
            <a:r>
              <a:rPr lang="en-US" altLang="en-US" sz="3200" b="1"/>
              <a:t> 33% more water used</a:t>
            </a:r>
          </a:p>
          <a:p>
            <a:pPr lvl="2">
              <a:buClr>
                <a:srgbClr val="FFFF00"/>
              </a:buClr>
              <a:buFont typeface="Wingdings" charset="2"/>
              <a:buChar char="§"/>
            </a:pPr>
            <a:r>
              <a:rPr lang="en-US" altLang="en-US" sz="3200" b="1"/>
              <a:t> 22% reduction in fuel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168275" y="-76200"/>
            <a:ext cx="9944100" cy="1143000"/>
          </a:xfrm>
        </p:spPr>
        <p:txBody>
          <a:bodyPr/>
          <a:lstStyle/>
          <a:p>
            <a:r>
              <a:rPr lang="en-US" altLang="en-US" sz="5600" b="1"/>
              <a:t>Rotary Mowers</a:t>
            </a:r>
          </a:p>
        </p:txBody>
      </p:sp>
      <p:sp>
        <p:nvSpPr>
          <p:cNvPr id="435203" name="Rectangle 3"/>
          <p:cNvSpPr>
            <a:spLocks noGrp="1" noChangeArrowheads="1"/>
          </p:cNvSpPr>
          <p:nvPr>
            <p:ph type="body" sz="half" idx="1"/>
          </p:nvPr>
        </p:nvSpPr>
        <p:spPr>
          <a:xfrm>
            <a:off x="266700" y="990600"/>
            <a:ext cx="4533900" cy="3276600"/>
          </a:xfrm>
        </p:spPr>
        <p:txBody>
          <a:bodyPr/>
          <a:lstStyle/>
          <a:p>
            <a:pPr>
              <a:buFontTx/>
              <a:buNone/>
            </a:pPr>
            <a:r>
              <a:rPr lang="en-US" altLang="en-US" sz="3600" b="1">
                <a:solidFill>
                  <a:srgbClr val="FF3300"/>
                </a:solidFill>
              </a:rPr>
              <a:t>Disadvantages</a:t>
            </a:r>
          </a:p>
          <a:p>
            <a:pPr>
              <a:spcBef>
                <a:spcPct val="50000"/>
              </a:spcBef>
              <a:buClr>
                <a:srgbClr val="FF0000"/>
              </a:buClr>
              <a:buFont typeface="Wingdings" charset="2"/>
              <a:buChar char="û"/>
            </a:pPr>
            <a:r>
              <a:rPr lang="en-US" altLang="en-US" sz="3600" b="1"/>
              <a:t> Low quality of cut</a:t>
            </a:r>
          </a:p>
          <a:p>
            <a:pPr>
              <a:spcBef>
                <a:spcPct val="50000"/>
              </a:spcBef>
              <a:buClr>
                <a:srgbClr val="FF0000"/>
              </a:buClr>
              <a:buFont typeface="Wingdings" charset="2"/>
              <a:buChar char="û"/>
            </a:pPr>
            <a:r>
              <a:rPr lang="en-US" altLang="en-US" sz="3600" b="1"/>
              <a:t> No low heights</a:t>
            </a:r>
          </a:p>
          <a:p>
            <a:pPr lvl="1">
              <a:spcBef>
                <a:spcPct val="50000"/>
              </a:spcBef>
              <a:buClr>
                <a:srgbClr val="FF0000"/>
              </a:buClr>
              <a:buFontTx/>
              <a:buChar char="•"/>
            </a:pPr>
            <a:r>
              <a:rPr lang="en-US" altLang="en-US" sz="3200" b="1"/>
              <a:t> 1-inch minimum</a:t>
            </a:r>
          </a:p>
          <a:p>
            <a:pPr>
              <a:spcBef>
                <a:spcPct val="50000"/>
              </a:spcBef>
              <a:buClr>
                <a:srgbClr val="FF0000"/>
              </a:buClr>
              <a:buFont typeface="Wingdings" charset="2"/>
              <a:buChar char="û"/>
            </a:pPr>
            <a:r>
              <a:rPr lang="en-US" altLang="en-US" sz="3600" b="1"/>
              <a:t> No striping</a:t>
            </a:r>
          </a:p>
        </p:txBody>
      </p:sp>
      <p:sp>
        <p:nvSpPr>
          <p:cNvPr id="435204" name="Rectangle 4"/>
          <p:cNvSpPr>
            <a:spLocks noGrp="1" noChangeArrowheads="1"/>
          </p:cNvSpPr>
          <p:nvPr>
            <p:ph type="body" sz="half" idx="2"/>
          </p:nvPr>
        </p:nvSpPr>
        <p:spPr>
          <a:xfrm>
            <a:off x="4838700" y="990600"/>
            <a:ext cx="5181600" cy="2743200"/>
          </a:xfrm>
        </p:spPr>
        <p:txBody>
          <a:bodyPr/>
          <a:lstStyle/>
          <a:p>
            <a:pPr>
              <a:lnSpc>
                <a:spcPct val="90000"/>
              </a:lnSpc>
              <a:buFontTx/>
              <a:buNone/>
            </a:pPr>
            <a:r>
              <a:rPr lang="en-US" altLang="en-US" sz="3600" b="1">
                <a:solidFill>
                  <a:srgbClr val="00FF00"/>
                </a:solidFill>
              </a:rPr>
              <a:t>Advantages</a:t>
            </a:r>
          </a:p>
          <a:p>
            <a:pPr>
              <a:lnSpc>
                <a:spcPct val="90000"/>
              </a:lnSpc>
              <a:spcBef>
                <a:spcPct val="50000"/>
              </a:spcBef>
              <a:buClr>
                <a:srgbClr val="FFFF00"/>
              </a:buClr>
              <a:buFont typeface="Wingdings" charset="2"/>
              <a:buChar char="ü"/>
            </a:pPr>
            <a:r>
              <a:rPr lang="en-US" altLang="en-US" b="1"/>
              <a:t> Fewer man-hours </a:t>
            </a:r>
          </a:p>
          <a:p>
            <a:pPr>
              <a:lnSpc>
                <a:spcPct val="90000"/>
              </a:lnSpc>
              <a:spcBef>
                <a:spcPct val="50000"/>
              </a:spcBef>
              <a:buClr>
                <a:srgbClr val="FFFF00"/>
              </a:buClr>
              <a:buFont typeface="Wingdings" charset="2"/>
              <a:buChar char="ü"/>
            </a:pPr>
            <a:r>
              <a:rPr lang="en-US" altLang="en-US" b="1"/>
              <a:t> Lower maintenance</a:t>
            </a:r>
          </a:p>
          <a:p>
            <a:pPr>
              <a:lnSpc>
                <a:spcPct val="90000"/>
              </a:lnSpc>
              <a:spcBef>
                <a:spcPct val="50000"/>
              </a:spcBef>
              <a:buClr>
                <a:srgbClr val="FFFF00"/>
              </a:buClr>
              <a:buFont typeface="Wingdings" charset="2"/>
              <a:buChar char="ü"/>
            </a:pPr>
            <a:r>
              <a:rPr lang="en-US" altLang="en-US" b="1"/>
              <a:t> Grasscycling</a:t>
            </a:r>
          </a:p>
          <a:p>
            <a:pPr>
              <a:lnSpc>
                <a:spcPct val="90000"/>
              </a:lnSpc>
              <a:spcBef>
                <a:spcPct val="50000"/>
              </a:spcBef>
              <a:buClr>
                <a:srgbClr val="FF0000"/>
              </a:buClr>
              <a:buFont typeface="Wingdings" charset="2"/>
              <a:buNone/>
            </a:pPr>
            <a:endParaRPr lang="en-US" altLang="en-US" b="1"/>
          </a:p>
        </p:txBody>
      </p:sp>
      <p:pic>
        <p:nvPicPr>
          <p:cNvPr id="435205" name="Picture 5" descr="Rotary M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3962400"/>
            <a:ext cx="3200400" cy="25685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title"/>
          </p:nvPr>
        </p:nvSpPr>
        <p:spPr>
          <a:xfrm>
            <a:off x="168275" y="-76200"/>
            <a:ext cx="9944100" cy="1143000"/>
          </a:xfrm>
        </p:spPr>
        <p:txBody>
          <a:bodyPr/>
          <a:lstStyle/>
          <a:p>
            <a:r>
              <a:rPr lang="en-US" altLang="en-US" sz="5600" b="1"/>
              <a:t>Reel Mowers</a:t>
            </a:r>
          </a:p>
        </p:txBody>
      </p:sp>
      <p:sp>
        <p:nvSpPr>
          <p:cNvPr id="433157" name="Rectangle 5"/>
          <p:cNvSpPr>
            <a:spLocks noGrp="1" noChangeArrowheads="1"/>
          </p:cNvSpPr>
          <p:nvPr>
            <p:ph type="body" sz="half" idx="1"/>
          </p:nvPr>
        </p:nvSpPr>
        <p:spPr>
          <a:xfrm>
            <a:off x="152400" y="1524000"/>
            <a:ext cx="4800600" cy="3276600"/>
          </a:xfrm>
        </p:spPr>
        <p:txBody>
          <a:bodyPr/>
          <a:lstStyle/>
          <a:p>
            <a:pPr>
              <a:buFontTx/>
              <a:buNone/>
            </a:pPr>
            <a:r>
              <a:rPr lang="en-US" altLang="en-US" sz="4000" b="1">
                <a:solidFill>
                  <a:srgbClr val="00FF00"/>
                </a:solidFill>
              </a:rPr>
              <a:t>Disadvantages</a:t>
            </a:r>
          </a:p>
          <a:p>
            <a:pPr>
              <a:spcBef>
                <a:spcPct val="50000"/>
              </a:spcBef>
              <a:buClr>
                <a:srgbClr val="FF0000"/>
              </a:buClr>
              <a:buFont typeface="Wingdings" charset="2"/>
              <a:buChar char="û"/>
            </a:pPr>
            <a:r>
              <a:rPr lang="en-US" altLang="en-US" sz="3600" b="1"/>
              <a:t> Higher maintenance</a:t>
            </a:r>
          </a:p>
          <a:p>
            <a:pPr>
              <a:spcBef>
                <a:spcPct val="50000"/>
              </a:spcBef>
              <a:buClr>
                <a:srgbClr val="FF0000"/>
              </a:buClr>
              <a:buFont typeface="Wingdings" charset="2"/>
              <a:buChar char="û"/>
            </a:pPr>
            <a:r>
              <a:rPr lang="en-US" altLang="en-US" sz="3600" b="1"/>
              <a:t> More man-hours</a:t>
            </a:r>
          </a:p>
        </p:txBody>
      </p:sp>
      <p:sp>
        <p:nvSpPr>
          <p:cNvPr id="433158" name="Rectangle 6"/>
          <p:cNvSpPr>
            <a:spLocks noGrp="1" noChangeArrowheads="1"/>
          </p:cNvSpPr>
          <p:nvPr>
            <p:ph type="body" sz="half" idx="2"/>
          </p:nvPr>
        </p:nvSpPr>
        <p:spPr>
          <a:xfrm>
            <a:off x="5457825" y="1524000"/>
            <a:ext cx="4638675" cy="4876800"/>
          </a:xfrm>
        </p:spPr>
        <p:txBody>
          <a:bodyPr/>
          <a:lstStyle/>
          <a:p>
            <a:pPr>
              <a:buFontTx/>
              <a:buNone/>
            </a:pPr>
            <a:r>
              <a:rPr lang="en-US" altLang="en-US" sz="4000" b="1">
                <a:solidFill>
                  <a:srgbClr val="00FF00"/>
                </a:solidFill>
              </a:rPr>
              <a:t>Reel Mowers</a:t>
            </a:r>
          </a:p>
          <a:p>
            <a:pPr>
              <a:spcBef>
                <a:spcPct val="50000"/>
              </a:spcBef>
              <a:buClr>
                <a:srgbClr val="FFFF00"/>
              </a:buClr>
              <a:buFont typeface="Wingdings" charset="2"/>
              <a:buChar char="ü"/>
            </a:pPr>
            <a:r>
              <a:rPr lang="en-US" altLang="en-US" sz="3600" b="1"/>
              <a:t> High quality of cut</a:t>
            </a:r>
          </a:p>
          <a:p>
            <a:pPr>
              <a:spcBef>
                <a:spcPct val="50000"/>
              </a:spcBef>
              <a:buClr>
                <a:srgbClr val="FFFF00"/>
              </a:buClr>
              <a:buFont typeface="Wingdings" charset="2"/>
              <a:buChar char="ü"/>
            </a:pPr>
            <a:r>
              <a:rPr lang="en-US" altLang="en-US" sz="3600" b="1"/>
              <a:t> Infinitely adjustable</a:t>
            </a:r>
          </a:p>
          <a:p>
            <a:pPr>
              <a:spcBef>
                <a:spcPct val="50000"/>
              </a:spcBef>
              <a:buClr>
                <a:srgbClr val="FFFF00"/>
              </a:buClr>
              <a:buFont typeface="Wingdings" charset="2"/>
              <a:buChar char="ü"/>
            </a:pPr>
            <a:r>
              <a:rPr lang="en-US" altLang="en-US" sz="3600" b="1"/>
              <a:t> Lower heights</a:t>
            </a:r>
          </a:p>
          <a:p>
            <a:pPr>
              <a:spcBef>
                <a:spcPct val="50000"/>
              </a:spcBef>
              <a:buClr>
                <a:srgbClr val="FFFF00"/>
              </a:buClr>
              <a:buFont typeface="Wingdings" charset="2"/>
              <a:buChar char="ü"/>
            </a:pPr>
            <a:r>
              <a:rPr lang="en-US" altLang="en-US" sz="3600" b="1"/>
              <a:t> Minimal scalping</a:t>
            </a:r>
          </a:p>
          <a:p>
            <a:pPr>
              <a:spcBef>
                <a:spcPct val="50000"/>
              </a:spcBef>
              <a:buClr>
                <a:srgbClr val="FFFF00"/>
              </a:buClr>
              <a:buFont typeface="Wingdings" charset="2"/>
              <a:buChar char="ü"/>
            </a:pPr>
            <a:r>
              <a:rPr lang="en-US" altLang="en-US" sz="3600" b="1"/>
              <a:t> Striping</a:t>
            </a:r>
          </a:p>
        </p:txBody>
      </p:sp>
      <p:pic>
        <p:nvPicPr>
          <p:cNvPr id="433159" name="Picture 7" descr="Reel M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3962400"/>
            <a:ext cx="3190875" cy="2570163"/>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876300" y="76200"/>
            <a:ext cx="7543800" cy="914400"/>
          </a:xfrm>
          <a:noFill/>
          <a:ln/>
        </p:spPr>
        <p:txBody>
          <a:bodyPr/>
          <a:lstStyle/>
          <a:p>
            <a:r>
              <a:rPr lang="en-US" altLang="en-US" sz="6000" b="1"/>
              <a:t>Mowing a new lawn</a:t>
            </a:r>
          </a:p>
        </p:txBody>
      </p:sp>
      <p:sp>
        <p:nvSpPr>
          <p:cNvPr id="250883" name="Rectangle 3"/>
          <p:cNvSpPr>
            <a:spLocks noGrp="1" noChangeArrowheads="1"/>
          </p:cNvSpPr>
          <p:nvPr>
            <p:ph type="body" sz="half" idx="1"/>
          </p:nvPr>
        </p:nvSpPr>
        <p:spPr>
          <a:xfrm>
            <a:off x="266700" y="1219200"/>
            <a:ext cx="7086600" cy="3276600"/>
          </a:xfrm>
          <a:noFill/>
          <a:ln/>
        </p:spPr>
        <p:txBody>
          <a:bodyPr/>
          <a:lstStyle/>
          <a:p>
            <a:pPr marL="0" indent="0">
              <a:buClr>
                <a:srgbClr val="FF0000"/>
              </a:buClr>
              <a:buFontTx/>
              <a:buNone/>
            </a:pPr>
            <a:r>
              <a:rPr lang="en-US" altLang="en-US" b="1">
                <a:solidFill>
                  <a:srgbClr val="FFFF00"/>
                </a:solidFill>
              </a:rPr>
              <a:t>After Establishment</a:t>
            </a:r>
          </a:p>
          <a:p>
            <a:pPr marL="457200" lvl="1" indent="-228600">
              <a:buClr>
                <a:srgbClr val="FFFF00"/>
              </a:buClr>
              <a:buFont typeface="Webdings" charset="2"/>
              <a:buChar char=""/>
            </a:pPr>
            <a:r>
              <a:rPr lang="en-US" altLang="en-US" b="1">
                <a:solidFill>
                  <a:srgbClr val="FFFF00"/>
                </a:solidFill>
              </a:rPr>
              <a:t> </a:t>
            </a:r>
            <a:r>
              <a:rPr lang="en-US" altLang="en-US" sz="3200" b="1"/>
              <a:t>Mowing</a:t>
            </a:r>
          </a:p>
          <a:p>
            <a:pPr lvl="2">
              <a:buClr>
                <a:srgbClr val="FFFF00"/>
              </a:buClr>
              <a:buFont typeface="Webdings" charset="2"/>
              <a:buChar char=""/>
            </a:pPr>
            <a:r>
              <a:rPr lang="en-US" altLang="en-US" sz="3200" b="1"/>
              <a:t> 1</a:t>
            </a:r>
            <a:r>
              <a:rPr lang="en-US" altLang="en-US" sz="3200" b="1" baseline="30000"/>
              <a:t>st</a:t>
            </a:r>
            <a:r>
              <a:rPr lang="en-US" altLang="en-US" sz="3200" b="1"/>
              <a:t> mow at 130 to 150%</a:t>
            </a:r>
          </a:p>
          <a:p>
            <a:pPr lvl="2">
              <a:buClr>
                <a:srgbClr val="FFFF00"/>
              </a:buClr>
              <a:buFont typeface="Webdings" charset="2"/>
              <a:buChar char=""/>
            </a:pPr>
            <a:r>
              <a:rPr lang="en-US" altLang="en-US" sz="3200" b="1"/>
              <a:t> Proper Mowing Height</a:t>
            </a:r>
          </a:p>
          <a:p>
            <a:pPr lvl="2">
              <a:buClr>
                <a:srgbClr val="FFFF00"/>
              </a:buClr>
              <a:buFont typeface="Webdings" charset="2"/>
              <a:buChar char=""/>
            </a:pPr>
            <a:r>
              <a:rPr lang="en-US" altLang="en-US" sz="3200" b="1"/>
              <a:t> Avoid mowing when wet</a:t>
            </a:r>
          </a:p>
          <a:p>
            <a:pPr marL="0" indent="0">
              <a:buClr>
                <a:srgbClr val="FFFF00"/>
              </a:buClr>
              <a:buFont typeface="Webdings" charset="2"/>
              <a:buNone/>
            </a:pPr>
            <a:endParaRPr lang="en-US" altLang="en-US" b="1"/>
          </a:p>
        </p:txBody>
      </p:sp>
      <p:pic>
        <p:nvPicPr>
          <p:cNvPr id="250884" name="Picture 4" descr="Mower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62700" y="2514600"/>
            <a:ext cx="3924300" cy="280035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85763" y="0"/>
            <a:ext cx="9515475" cy="1143000"/>
          </a:xfrm>
          <a:noFill/>
          <a:ln/>
        </p:spPr>
        <p:txBody>
          <a:bodyPr/>
          <a:lstStyle/>
          <a:p>
            <a:r>
              <a:rPr lang="en-US" altLang="en-US" sz="7200" b="1"/>
              <a:t>Proper Mowing Height</a:t>
            </a:r>
          </a:p>
        </p:txBody>
      </p:sp>
      <p:graphicFrame>
        <p:nvGraphicFramePr>
          <p:cNvPr id="252974" name="Group 46"/>
          <p:cNvGraphicFramePr>
            <a:graphicFrameLocks noGrp="1"/>
          </p:cNvGraphicFramePr>
          <p:nvPr>
            <p:ph idx="1"/>
          </p:nvPr>
        </p:nvGraphicFramePr>
        <p:xfrm>
          <a:off x="800100" y="1498600"/>
          <a:ext cx="8458200" cy="5207000"/>
        </p:xfrm>
        <a:graphic>
          <a:graphicData uri="http://schemas.openxmlformats.org/drawingml/2006/table">
            <a:tbl>
              <a:tblPr/>
              <a:tblGrid>
                <a:gridCol w="2743200"/>
                <a:gridCol w="1676400"/>
                <a:gridCol w="1981200"/>
                <a:gridCol w="2057400"/>
              </a:tblGrid>
              <a:tr h="2667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Species</a:t>
                      </a:r>
                    </a:p>
                  </a:txBody>
                  <a:tcPr horzOverflow="overflow">
                    <a:lnL cap="flat">
                      <a:noFill/>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tabLst>
                          <a:tab pos="2806700" algn="l"/>
                        </a:tabLst>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tabLst>
                          <a:tab pos="2806700" algn="l"/>
                        </a:tabLst>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tabLst>
                          <a:tab pos="2806700" algn="l"/>
                        </a:tabLst>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tabLst>
                          <a:tab pos="2806700" algn="l"/>
                        </a:tabLst>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tabLst>
                          <a:tab pos="2806700" algn="l"/>
                        </a:tabLst>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tabLst>
                          <a:tab pos="2806700" algn="l"/>
                        </a:tabLs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tabLst>
                          <a:tab pos="2806700" algn="l"/>
                        </a:tabLs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tabLst>
                          <a:tab pos="2806700" algn="l"/>
                        </a:tabLs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tabLst>
                          <a:tab pos="2806700" algn="l"/>
                        </a:tabLs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tab pos="2806700" algn="l"/>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p>
                      <a:pPr marL="0" marR="0" lvl="0" indent="0" algn="ctr" defTabSz="914400" rtl="0" eaLnBrk="0" fontAlgn="base" latinLnBrk="0" hangingPunct="0">
                        <a:lnSpc>
                          <a:spcPct val="100000"/>
                        </a:lnSpc>
                        <a:spcBef>
                          <a:spcPct val="20000"/>
                        </a:spcBef>
                        <a:spcAft>
                          <a:spcPct val="0"/>
                        </a:spcAft>
                        <a:buClr>
                          <a:schemeClr val="tx1"/>
                        </a:buClr>
                        <a:buSzTx/>
                        <a:buFontTx/>
                        <a:buNone/>
                        <a:tabLst>
                          <a:tab pos="2806700" algn="l"/>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Mower</a:t>
                      </a:r>
                    </a:p>
                  </a:txBody>
                  <a:tcPr horzOverflow="overflow">
                    <a:lnL>
                      <a:noFill/>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Height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(in)</a:t>
                      </a:r>
                    </a:p>
                  </a:txBody>
                  <a:tcPr horzOverflow="overflow">
                    <a:lnL>
                      <a:noFill/>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Frequency</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(days)</a:t>
                      </a:r>
                    </a:p>
                  </a:txBody>
                  <a:tcPr horzOverflow="overflow">
                    <a:lnL>
                      <a:noFill/>
                    </a:lnL>
                    <a:lnR cap="flat">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Bermuda</a:t>
                      </a:r>
                    </a:p>
                  </a:txBody>
                  <a:tcPr anchor="ctr" horzOverflow="overflow">
                    <a:lnL cap="flat">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endParaRPr>
                    </a:p>
                  </a:txBody>
                  <a:tcPr anchor="ctr" horzOverflow="overflow">
                    <a:lnL>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342900">
                <a:tc>
                  <a:txBody>
                    <a:bodyPr/>
                    <a:lstStyle>
                      <a:lvl1pPr indent="4572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marL="571500"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4572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Common</a:t>
                      </a:r>
                    </a:p>
                  </a:txBody>
                  <a:tcPr anchor="ctr" horzOverflow="overflow">
                    <a:lnL cap="flat">
                      <a:noFill/>
                    </a:lnL>
                    <a:lnR>
                      <a:noFill/>
                    </a:lnR>
                    <a:lnT>
                      <a:noFill/>
                    </a:lnT>
                    <a:lnB>
                      <a:noFill/>
                    </a:lnB>
                    <a:lnTlToBr>
                      <a:noFill/>
                    </a:lnTlToBr>
                    <a:lnBlToTr>
                      <a:noFill/>
                    </a:lnBlToTr>
                    <a:noFill/>
                  </a:tcPr>
                </a:tc>
                <a:tc rowSpan="2">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Rotary or Reel</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1 to 2</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5 to 7</a:t>
                      </a:r>
                    </a:p>
                  </a:txBody>
                  <a:tcPr anchor="ctr" horzOverflow="overflow">
                    <a:lnL>
                      <a:noFill/>
                    </a:lnL>
                    <a:lnR cap="flat">
                      <a:noFill/>
                    </a:lnR>
                    <a:lnT>
                      <a:noFill/>
                    </a:lnT>
                    <a:lnB>
                      <a:noFill/>
                    </a:lnB>
                    <a:lnTlToBr>
                      <a:noFill/>
                    </a:lnTlToBr>
                    <a:lnBlToTr>
                      <a:noFill/>
                    </a:lnBlToTr>
                    <a:noFill/>
                  </a:tcPr>
                </a:tc>
              </a:tr>
              <a:tr h="342900">
                <a:tc>
                  <a:txBody>
                    <a:bodyPr/>
                    <a:lstStyle>
                      <a:lvl1pPr indent="457200"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marL="571500"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45720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Hybrid</a:t>
                      </a:r>
                    </a:p>
                  </a:txBody>
                  <a:tcPr anchor="ctr" horzOverflow="overflow">
                    <a:lnL cap="flat">
                      <a:noFill/>
                    </a:lnL>
                    <a:lnR>
                      <a:noFill/>
                    </a:lnR>
                    <a:lnT>
                      <a:noFill/>
                    </a:lnT>
                    <a:lnB>
                      <a:noFill/>
                    </a:lnB>
                    <a:lnTlToBr>
                      <a:noFill/>
                    </a:lnTlToBr>
                    <a:lnBlToTr>
                      <a:noFill/>
                    </a:lnBlToTr>
                    <a:noFill/>
                  </a:tcPr>
                </a:tc>
                <a:tc vMerge="1">
                  <a:txBody>
                    <a:bodyPr/>
                    <a:lstStyle/>
                    <a:p>
                      <a:endParaRPr lang="en-US"/>
                    </a:p>
                  </a:txBody>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0.5 to 1.5</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3 to 4</a:t>
                      </a:r>
                    </a:p>
                  </a:txBody>
                  <a:tcPr anchor="ctr" horzOverflow="overflow">
                    <a:lnL>
                      <a:noFill/>
                    </a:lnL>
                    <a:lnR cap="flat">
                      <a:noFill/>
                    </a:lnR>
                    <a:lnT>
                      <a:noFill/>
                    </a:lnT>
                    <a:lnB>
                      <a:noFill/>
                    </a:lnB>
                    <a:lnTlToBr>
                      <a:noFill/>
                    </a:lnTlToBr>
                    <a:lnBlToTr>
                      <a:noFill/>
                    </a:lnBlToTr>
                    <a:noFill/>
                  </a:tcPr>
                </a:tc>
              </a:tr>
              <a:tr h="5588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Centipede</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Either</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1 to 2</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5 to 10</a:t>
                      </a:r>
                    </a:p>
                  </a:txBody>
                  <a:tcPr anchor="ct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St. Augustine</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Rotary</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2 to 3</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5 to 7</a:t>
                      </a:r>
                    </a:p>
                  </a:txBody>
                  <a:tcPr anchor="ct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Zoysia</a:t>
                      </a:r>
                    </a:p>
                  </a:txBody>
                  <a:tcPr anchor="ct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Reel</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0.5 to 2</a:t>
                      </a:r>
                    </a:p>
                  </a:txBody>
                  <a:tcPr anchor="ctr" horzOverflow="overflow">
                    <a:lnL>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3 to 7</a:t>
                      </a:r>
                    </a:p>
                  </a:txBody>
                  <a:tcPr anchor="ct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Tall Fescue</a:t>
                      </a:r>
                    </a:p>
                  </a:txBody>
                  <a:tcPr anchor="ctr" horzOverflow="overflow">
                    <a:lnL cap="flat">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Rotary</a:t>
                      </a:r>
                    </a:p>
                  </a:txBody>
                  <a:tcPr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1.5 to 3</a:t>
                      </a:r>
                    </a:p>
                  </a:txBody>
                  <a:tcPr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5 to 7</a:t>
                      </a:r>
                    </a:p>
                  </a:txBody>
                  <a:tcPr anchor="ctr" horzOverflow="overflow">
                    <a:lnL>
                      <a:noFill/>
                    </a:lnL>
                    <a:lnR cap="flat">
                      <a:noFill/>
                    </a:lnR>
                    <a:lnT>
                      <a:noFill/>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800100" y="304800"/>
            <a:ext cx="8743950" cy="1143000"/>
          </a:xfrm>
          <a:noFill/>
          <a:ln/>
        </p:spPr>
        <p:txBody>
          <a:bodyPr/>
          <a:lstStyle/>
          <a:p>
            <a:r>
              <a:rPr lang="en-US" altLang="en-US" sz="7200" b="1"/>
              <a:t>Mowing Calculations</a:t>
            </a:r>
          </a:p>
        </p:txBody>
      </p:sp>
      <p:graphicFrame>
        <p:nvGraphicFramePr>
          <p:cNvPr id="248858" name="Group 26"/>
          <p:cNvGraphicFramePr>
            <a:graphicFrameLocks noGrp="1"/>
          </p:cNvGraphicFramePr>
          <p:nvPr>
            <p:ph idx="1"/>
          </p:nvPr>
        </p:nvGraphicFramePr>
        <p:xfrm>
          <a:off x="1866900" y="2293938"/>
          <a:ext cx="5715000" cy="3954462"/>
        </p:xfrm>
        <a:graphic>
          <a:graphicData uri="http://schemas.openxmlformats.org/drawingml/2006/table">
            <a:tbl>
              <a:tblPr/>
              <a:tblGrid>
                <a:gridCol w="2698750"/>
                <a:gridCol w="3016250"/>
              </a:tblGrid>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Desired Height</a:t>
                      </a:r>
                    </a:p>
                  </a:txBody>
                  <a:tcPr horzOverflow="overflow">
                    <a:lnL cap="flat">
                      <a:noFill/>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Mow when Turf is</a:t>
                      </a:r>
                    </a:p>
                  </a:txBody>
                  <a:tcPr horzOverflow="overflow">
                    <a:lnL>
                      <a:noFill/>
                    </a:lnL>
                    <a:lnR cap="flat">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42900">
                <a:tc gridSpan="2">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 inches ----------</a:t>
                      </a:r>
                    </a:p>
                  </a:txBody>
                  <a:tcPr horzOverflow="overflow">
                    <a:lnL cap="flat">
                      <a:noFill/>
                    </a:lnL>
                    <a:lnR cap="flat">
                      <a:noFill/>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1</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1 3/8</a:t>
                      </a: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1 1/2</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2</a:t>
                      </a: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2</a:t>
                      </a:r>
                    </a:p>
                  </a:txBody>
                  <a:tcPr horzOverflow="overflow">
                    <a:lnL cap="flat">
                      <a:noFill/>
                    </a:lnL>
                    <a:lnR>
                      <a:noFill/>
                    </a:lnR>
                    <a:lnT>
                      <a:noFill/>
                    </a:lnT>
                    <a:lnB>
                      <a:noFill/>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2 5/8</a:t>
                      </a:r>
                    </a:p>
                  </a:txBody>
                  <a:tcPr horzOverflow="overflow">
                    <a:lnL>
                      <a:noFill/>
                    </a:lnL>
                    <a:lnR cap="flat">
                      <a:noFill/>
                    </a:lnR>
                    <a:lnT>
                      <a:noFill/>
                    </a:lnT>
                    <a:lnB>
                      <a:noFill/>
                    </a:lnB>
                    <a:lnTlToBr>
                      <a:noFill/>
                    </a:lnTlToBr>
                    <a:lnBlToTr>
                      <a:noFill/>
                    </a:lnBlToTr>
                    <a:noFill/>
                  </a:tcPr>
                </a:tc>
              </a:tr>
              <a:tr h="342900">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3</a:t>
                      </a:r>
                    </a:p>
                  </a:txBody>
                  <a:tcPr horzOverflow="overflow">
                    <a:lnL cap="flat">
                      <a:noFill/>
                    </a:lnL>
                    <a:lnR>
                      <a:noFill/>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1"/>
                        </a:buClr>
                        <a:defRPr sz="2800">
                          <a:solidFill>
                            <a:schemeClr val="bg1"/>
                          </a:solidFill>
                          <a:effectLst>
                            <a:outerShdw blurRad="38100" dist="38100" dir="2700000" algn="tl">
                              <a:srgbClr val="C0C0C0"/>
                            </a:outerShdw>
                          </a:effectLst>
                          <a:latin typeface="Times New Roman" charset="0"/>
                        </a:defRPr>
                      </a:lvl1pPr>
                      <a:lvl2pPr algn="l" eaLnBrk="0" hangingPunct="0">
                        <a:spcBef>
                          <a:spcPct val="20000"/>
                        </a:spcBef>
                        <a:defRPr sz="2400">
                          <a:solidFill>
                            <a:schemeClr val="bg1"/>
                          </a:solidFill>
                          <a:effectLst>
                            <a:outerShdw blurRad="38100" dist="38100" dir="2700000" algn="tl">
                              <a:srgbClr val="C0C0C0"/>
                            </a:outerShdw>
                          </a:effectLst>
                          <a:latin typeface="Times New Roman" charset="0"/>
                        </a:defRPr>
                      </a:lvl2pPr>
                      <a:lvl3pPr algn="l" eaLnBrk="0" hangingPunct="0">
                        <a:spcBef>
                          <a:spcPct val="20000"/>
                        </a:spcBef>
                        <a:defRPr sz="2000">
                          <a:solidFill>
                            <a:schemeClr val="bg1"/>
                          </a:solidFill>
                          <a:effectLst>
                            <a:outerShdw blurRad="38100" dist="38100" dir="2700000" algn="tl">
                              <a:srgbClr val="C0C0C0"/>
                            </a:outerShdw>
                          </a:effectLst>
                          <a:latin typeface="Times New Roman" charset="0"/>
                        </a:defRPr>
                      </a:lvl3pPr>
                      <a:lvl4pPr algn="l" eaLnBrk="0" hangingPunct="0">
                        <a:spcBef>
                          <a:spcPct val="20000"/>
                        </a:spcBef>
                        <a:defRPr>
                          <a:solidFill>
                            <a:schemeClr val="bg1"/>
                          </a:solidFill>
                          <a:effectLst>
                            <a:outerShdw blurRad="38100" dist="38100" dir="2700000" algn="tl">
                              <a:srgbClr val="C0C0C0"/>
                            </a:outerShdw>
                          </a:effectLst>
                          <a:latin typeface="Times New Roman" charset="0"/>
                        </a:defRPr>
                      </a:lvl4pPr>
                      <a:lvl5pPr algn="l" eaLnBrk="0" hangingPunct="0">
                        <a:spcBef>
                          <a:spcPct val="20000"/>
                        </a:spcBef>
                        <a:defRPr>
                          <a:solidFill>
                            <a:schemeClr val="bg1"/>
                          </a:solidFill>
                          <a:effectLst>
                            <a:outerShdw blurRad="38100" dist="38100" dir="2700000" algn="tl">
                              <a:srgbClr val="C0C0C0"/>
                            </a:outerShdw>
                          </a:effectLst>
                          <a:latin typeface="Times New Roman" charset="0"/>
                        </a:defRPr>
                      </a:lvl5pPr>
                      <a:lvl6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6pPr>
                      <a:lvl7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7pPr>
                      <a:lvl8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8pPr>
                      <a:lvl9pPr eaLnBrk="0" fontAlgn="base" hangingPunct="0">
                        <a:spcBef>
                          <a:spcPct val="20000"/>
                        </a:spcBef>
                        <a:spcAft>
                          <a:spcPct val="0"/>
                        </a:spcAft>
                        <a:defRPr>
                          <a:solidFill>
                            <a:schemeClr val="bg1"/>
                          </a:solidFill>
                          <a:effectLst>
                            <a:outerShdw blurRad="38100" dist="38100" dir="2700000" algn="tl">
                              <a:srgbClr val="C0C0C0"/>
                            </a:outerShdw>
                          </a:effectLst>
                          <a:latin typeface="Times New Roman"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altLang="en-US" sz="3200" b="1" i="0" u="none" strike="noStrike" cap="none" normalizeH="0" baseline="0">
                          <a:ln>
                            <a:noFill/>
                          </a:ln>
                          <a:solidFill>
                            <a:schemeClr val="bg1"/>
                          </a:solidFill>
                          <a:effectLst>
                            <a:outerShdw blurRad="38100" dist="38100" dir="2700000" algn="tl">
                              <a:srgbClr val="C0C0C0"/>
                            </a:outerShdw>
                          </a:effectLst>
                          <a:latin typeface="Times New Roman" charset="0"/>
                        </a:rPr>
                        <a:t>4</a:t>
                      </a:r>
                    </a:p>
                  </a:txBody>
                  <a:tcPr horzOverflow="overflow">
                    <a:lnL>
                      <a:noFill/>
                    </a:lnL>
                    <a:lnR cap="flat">
                      <a:noFill/>
                    </a:lnR>
                    <a:lnT>
                      <a:noFill/>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66700" y="304800"/>
            <a:ext cx="9677400" cy="1143000"/>
          </a:xfrm>
          <a:noFill/>
          <a:ln/>
        </p:spPr>
        <p:txBody>
          <a:bodyPr/>
          <a:lstStyle/>
          <a:p>
            <a:r>
              <a:rPr lang="en-US" altLang="en-US" sz="6600" b="1"/>
              <a:t>Ga. Turfgrass Industry</a:t>
            </a:r>
          </a:p>
        </p:txBody>
      </p:sp>
      <p:sp>
        <p:nvSpPr>
          <p:cNvPr id="286723" name="Rectangle 3"/>
          <p:cNvSpPr>
            <a:spLocks noGrp="1" noChangeArrowheads="1"/>
          </p:cNvSpPr>
          <p:nvPr>
            <p:ph type="body" sz="half" idx="1"/>
          </p:nvPr>
        </p:nvSpPr>
        <p:spPr>
          <a:noFill/>
          <a:ln/>
        </p:spPr>
        <p:txBody>
          <a:bodyPr/>
          <a:lstStyle/>
          <a:p>
            <a:pPr marL="0" indent="0">
              <a:buClr>
                <a:srgbClr val="FFFFCC"/>
              </a:buClr>
              <a:buFont typeface="Wingdings" charset="2"/>
              <a:buChar char="§"/>
            </a:pPr>
            <a:r>
              <a:rPr lang="en-US" altLang="en-US" sz="4000" b="1">
                <a:solidFill>
                  <a:srgbClr val="FF0000"/>
                </a:solidFill>
              </a:rPr>
              <a:t> </a:t>
            </a:r>
            <a:r>
              <a:rPr lang="en-US" altLang="en-US" sz="4000" b="1">
                <a:solidFill>
                  <a:srgbClr val="FFFF00"/>
                </a:solidFill>
              </a:rPr>
              <a:t>1.6 Million Acres</a:t>
            </a:r>
          </a:p>
          <a:p>
            <a:pPr marL="0" indent="0">
              <a:spcBef>
                <a:spcPct val="75000"/>
              </a:spcBef>
              <a:buClr>
                <a:srgbClr val="FFFFCC"/>
              </a:buClr>
              <a:buFont typeface="Wingdings" charset="2"/>
              <a:buChar char="§"/>
            </a:pPr>
            <a:r>
              <a:rPr lang="en-US" altLang="en-US" sz="4000" b="1">
                <a:solidFill>
                  <a:srgbClr val="FFFF00"/>
                </a:solidFill>
              </a:rPr>
              <a:t> $1.56 Billion annually to maintain turf</a:t>
            </a:r>
          </a:p>
          <a:p>
            <a:pPr marL="457200" lvl="1" indent="-228600">
              <a:spcBef>
                <a:spcPct val="30000"/>
              </a:spcBef>
              <a:buClr>
                <a:srgbClr val="FFFFCC"/>
              </a:buClr>
              <a:buFont typeface="Wingdings" charset="2"/>
              <a:buChar char="§"/>
            </a:pPr>
            <a:r>
              <a:rPr lang="en-US" altLang="en-US" sz="3600" b="1">
                <a:solidFill>
                  <a:srgbClr val="00FF00"/>
                </a:solidFill>
              </a:rPr>
              <a:t> </a:t>
            </a:r>
            <a:r>
              <a:rPr lang="en-US" altLang="en-US" sz="3600" b="1"/>
              <a:t>$660 per acre</a:t>
            </a:r>
            <a:endParaRPr lang="en-US" altLang="en-US" sz="3200" b="1"/>
          </a:p>
        </p:txBody>
      </p:sp>
      <p:pic>
        <p:nvPicPr>
          <p:cNvPr id="286724" name="Picture 4"/>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r="-6731" b="11539"/>
          <a:stretch>
            <a:fillRect/>
          </a:stretch>
        </p:blipFill>
        <p:spPr>
          <a:xfrm>
            <a:off x="7467600" y="2286000"/>
            <a:ext cx="2819400" cy="1752600"/>
          </a:xfrm>
          <a:noFill/>
          <a:ln w="25400">
            <a:solidFill>
              <a:schemeClr val="bg1"/>
            </a:solidFill>
            <a:miter lim="800000"/>
            <a:headEnd/>
            <a:tailEnd/>
          </a:ln>
        </p:spPr>
      </p:pic>
      <p:pic>
        <p:nvPicPr>
          <p:cNvPr id="286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4419600"/>
            <a:ext cx="2971800" cy="1792288"/>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726" name="Picture 6"/>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8191500" y="4114800"/>
            <a:ext cx="1604963" cy="1981200"/>
          </a:xfrm>
          <a:noFill/>
          <a:ln w="25400">
            <a:solidFill>
              <a:schemeClr val="bg1"/>
            </a:solidFill>
            <a:miter lim="800000"/>
            <a:headEnd/>
            <a:tailEnd/>
          </a:ln>
        </p:spPr>
      </p:pic>
      <p:pic>
        <p:nvPicPr>
          <p:cNvPr id="286727" name="Picture 7" descr="Bermuda Lawn 2"/>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r="2400" b="11200"/>
          <a:stretch>
            <a:fillRect/>
          </a:stretch>
        </p:blipFill>
        <p:spPr>
          <a:xfrm>
            <a:off x="4991100" y="2286000"/>
            <a:ext cx="3124200" cy="2132013"/>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266700" y="2130425"/>
            <a:ext cx="9753600" cy="1470025"/>
          </a:xfrm>
        </p:spPr>
        <p:txBody>
          <a:bodyPr/>
          <a:lstStyle/>
          <a:p>
            <a:r>
              <a:rPr lang="en-US" altLang="en-US" sz="7200" b="1"/>
              <a:t>Turfgrass Irrigation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193675" y="182563"/>
            <a:ext cx="9906000" cy="1143000"/>
          </a:xfrm>
          <a:effectLst>
            <a:outerShdw blurRad="63500" dist="35921" dir="2700000" algn="ctr" rotWithShape="0">
              <a:schemeClr val="tx1">
                <a:alpha val="74998"/>
              </a:schemeClr>
            </a:outerShdw>
          </a:effectLst>
        </p:spPr>
        <p:txBody>
          <a:bodyPr/>
          <a:lstStyle/>
          <a:p>
            <a:r>
              <a:rPr lang="en-US" altLang="en-US" sz="8000" b="1"/>
              <a:t>Irrigation Guidance</a:t>
            </a:r>
          </a:p>
        </p:txBody>
      </p:sp>
      <p:sp>
        <p:nvSpPr>
          <p:cNvPr id="399363" name="Rectangle 3"/>
          <p:cNvSpPr>
            <a:spLocks noGrp="1" noChangeArrowheads="1"/>
          </p:cNvSpPr>
          <p:nvPr>
            <p:ph type="body" idx="1"/>
          </p:nvPr>
        </p:nvSpPr>
        <p:spPr>
          <a:xfrm>
            <a:off x="0" y="1524000"/>
            <a:ext cx="9334500" cy="3505200"/>
          </a:xfrm>
          <a:extLst>
            <a:ext uri="{AF507438-7753-43E0-B8FC-AC1667EBCBE1}">
              <a14:hiddenEffects xmlns:a14="http://schemas.microsoft.com/office/drawing/2010/main">
                <a:effectLst>
                  <a:outerShdw blurRad="63500" dist="35921" dir="2700000" algn="ctr" rotWithShape="0">
                    <a:schemeClr val="tx1">
                      <a:alpha val="74998"/>
                    </a:schemeClr>
                  </a:outerShdw>
                </a:effectLst>
              </a14:hiddenEffects>
            </a:ext>
          </a:extLst>
        </p:spPr>
        <p:txBody>
          <a:bodyPr/>
          <a:lstStyle/>
          <a:p>
            <a:pPr>
              <a:spcBef>
                <a:spcPct val="60000"/>
              </a:spcBef>
              <a:buClr>
                <a:srgbClr val="FFFF00"/>
              </a:buClr>
              <a:buFont typeface="Wingdings" charset="2"/>
              <a:buChar char="P"/>
            </a:pPr>
            <a:r>
              <a:rPr lang="en-US" altLang="en-US" sz="3600" b="1"/>
              <a:t> </a:t>
            </a:r>
            <a:r>
              <a:rPr lang="en-US" altLang="en-US" sz="4400" b="1"/>
              <a:t>Water application based on </a:t>
            </a:r>
            <a:br>
              <a:rPr lang="en-US" altLang="en-US" sz="4400" b="1"/>
            </a:br>
            <a:r>
              <a:rPr lang="en-US" altLang="en-US" sz="4400" b="1"/>
              <a:t>soil or plant moisture status is more efficient than applying water based on a set schedule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4" name="Rectangle 4"/>
          <p:cNvSpPr>
            <a:spLocks noGrp="1" noChangeArrowheads="1"/>
          </p:cNvSpPr>
          <p:nvPr>
            <p:ph type="ctrTitle"/>
          </p:nvPr>
        </p:nvSpPr>
        <p:spPr>
          <a:xfrm>
            <a:off x="647700" y="685800"/>
            <a:ext cx="8743950" cy="1470025"/>
          </a:xfrm>
        </p:spPr>
        <p:txBody>
          <a:bodyPr/>
          <a:lstStyle/>
          <a:p>
            <a:r>
              <a:rPr lang="en-US" altLang="en-US" sz="6000" b="1"/>
              <a:t>Evapotranspiration (ET)</a:t>
            </a:r>
          </a:p>
        </p:txBody>
      </p:sp>
      <p:sp>
        <p:nvSpPr>
          <p:cNvPr id="563205" name="Rectangle 5"/>
          <p:cNvSpPr>
            <a:spLocks noGrp="1" noChangeArrowheads="1"/>
          </p:cNvSpPr>
          <p:nvPr>
            <p:ph type="subTitle" idx="1"/>
          </p:nvPr>
        </p:nvSpPr>
        <p:spPr>
          <a:xfrm>
            <a:off x="647700" y="2438400"/>
            <a:ext cx="8991600" cy="3200400"/>
          </a:xfrm>
        </p:spPr>
        <p:txBody>
          <a:bodyPr/>
          <a:lstStyle/>
          <a:p>
            <a:pPr algn="l"/>
            <a:r>
              <a:rPr lang="en-US" altLang="en-US" sz="4400" b="1"/>
              <a:t>loss of water </a:t>
            </a:r>
            <a:r>
              <a:rPr lang="en-US" altLang="en-US" sz="4400"/>
              <a:t>(H</a:t>
            </a:r>
            <a:r>
              <a:rPr lang="en-US" altLang="en-US" sz="4400" baseline="-25000"/>
              <a:t>2</a:t>
            </a:r>
            <a:r>
              <a:rPr lang="en-US" altLang="en-US" sz="4400"/>
              <a:t>O) </a:t>
            </a:r>
            <a:r>
              <a:rPr lang="en-US" altLang="en-US" sz="4400" b="1"/>
              <a:t>from vegetation through the combined processes of </a:t>
            </a:r>
            <a:br>
              <a:rPr lang="en-US" altLang="en-US" sz="4400" b="1"/>
            </a:br>
            <a:r>
              <a:rPr lang="en-US" altLang="en-US" sz="4400" b="1"/>
              <a:t>soil evaporation and plant transpiration</a:t>
            </a:r>
          </a:p>
        </p:txBody>
      </p:sp>
      <p:sp>
        <p:nvSpPr>
          <p:cNvPr id="563206" name="Text Box 6"/>
          <p:cNvSpPr txBox="1">
            <a:spLocks noChangeArrowheads="1"/>
          </p:cNvSpPr>
          <p:nvPr/>
        </p:nvSpPr>
        <p:spPr bwMode="auto">
          <a:xfrm>
            <a:off x="1028700" y="5257800"/>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altLang="en-US" sz="4400">
                <a:solidFill>
                  <a:srgbClr val="0099FF"/>
                </a:solidFill>
                <a:effectLst>
                  <a:outerShdw blurRad="38100" dist="38100" dir="2700000" algn="tl">
                    <a:srgbClr val="C0C0C0"/>
                  </a:outerShdw>
                </a:effectLst>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800100" y="457200"/>
            <a:ext cx="8743950" cy="1143000"/>
          </a:xfrm>
        </p:spPr>
        <p:txBody>
          <a:bodyPr/>
          <a:lstStyle/>
          <a:p>
            <a:pPr algn="l"/>
            <a:r>
              <a:rPr lang="en-US" altLang="en-US" sz="6000" b="1"/>
              <a:t>How ET Works</a:t>
            </a:r>
          </a:p>
        </p:txBody>
      </p:sp>
      <p:sp>
        <p:nvSpPr>
          <p:cNvPr id="567299" name="Rectangle 3"/>
          <p:cNvSpPr>
            <a:spLocks noGrp="1" noChangeArrowheads="1"/>
          </p:cNvSpPr>
          <p:nvPr>
            <p:ph type="body" sz="half" idx="1"/>
          </p:nvPr>
        </p:nvSpPr>
        <p:spPr>
          <a:xfrm>
            <a:off x="771525" y="1981200"/>
            <a:ext cx="6886575" cy="4114800"/>
          </a:xfrm>
        </p:spPr>
        <p:txBody>
          <a:bodyPr/>
          <a:lstStyle/>
          <a:p>
            <a:pPr marL="609600" indent="-609600">
              <a:lnSpc>
                <a:spcPct val="90000"/>
              </a:lnSpc>
              <a:buClr>
                <a:srgbClr val="FFFF99"/>
              </a:buClr>
              <a:buFont typeface="Wingdings" charset="2"/>
              <a:buChar char="§"/>
            </a:pPr>
            <a:r>
              <a:rPr lang="en-US" altLang="en-US" sz="4000" b="1"/>
              <a:t>Water present at surface </a:t>
            </a:r>
            <a:r>
              <a:rPr lang="en-US" altLang="en-US" sz="3600"/>
              <a:t>(rain or irrigation water)</a:t>
            </a:r>
          </a:p>
          <a:p>
            <a:pPr marL="609600" indent="-609600">
              <a:lnSpc>
                <a:spcPct val="90000"/>
              </a:lnSpc>
              <a:buClr>
                <a:srgbClr val="FFFF99"/>
              </a:buClr>
              <a:buFont typeface="Wingdings" charset="2"/>
              <a:buChar char="§"/>
            </a:pPr>
            <a:r>
              <a:rPr lang="en-US" altLang="en-US" sz="4000" b="1"/>
              <a:t>Energy</a:t>
            </a:r>
          </a:p>
          <a:p>
            <a:pPr marL="609600" indent="-609600">
              <a:lnSpc>
                <a:spcPct val="90000"/>
              </a:lnSpc>
              <a:buClr>
                <a:srgbClr val="FFFF99"/>
              </a:buClr>
              <a:buFont typeface="Wingdings" charset="2"/>
              <a:buNone/>
            </a:pPr>
            <a:r>
              <a:rPr lang="en-US" altLang="en-US" sz="4000"/>
              <a:t>	</a:t>
            </a:r>
            <a:r>
              <a:rPr lang="en-US" altLang="en-US" sz="3600"/>
              <a:t>(sunlight)</a:t>
            </a:r>
          </a:p>
          <a:p>
            <a:pPr marL="609600" indent="-609600">
              <a:lnSpc>
                <a:spcPct val="90000"/>
              </a:lnSpc>
              <a:buClr>
                <a:srgbClr val="FFFF99"/>
              </a:buClr>
              <a:buFont typeface="Wingdings" charset="2"/>
              <a:buChar char="§"/>
            </a:pPr>
            <a:r>
              <a:rPr lang="en-US" altLang="en-US" sz="4000" b="1"/>
              <a:t>Transportation</a:t>
            </a:r>
          </a:p>
          <a:p>
            <a:pPr marL="609600" indent="-609600">
              <a:lnSpc>
                <a:spcPct val="90000"/>
              </a:lnSpc>
              <a:buClr>
                <a:srgbClr val="FFFF99"/>
              </a:buClr>
              <a:buFont typeface="Wingdings" charset="2"/>
              <a:buNone/>
            </a:pPr>
            <a:r>
              <a:rPr lang="en-US" altLang="en-US" sz="4000"/>
              <a:t>	</a:t>
            </a:r>
            <a:r>
              <a:rPr lang="en-US" altLang="en-US" sz="3600"/>
              <a:t>(plant or soil surface)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71525" y="152400"/>
            <a:ext cx="8743950" cy="1143000"/>
          </a:xfrm>
          <a:effectLst>
            <a:outerShdw blurRad="63500" dist="35921" dir="2700000" algn="ctr" rotWithShape="0">
              <a:schemeClr val="tx1">
                <a:alpha val="74998"/>
              </a:schemeClr>
            </a:outerShdw>
          </a:effectLst>
        </p:spPr>
        <p:txBody>
          <a:bodyPr/>
          <a:lstStyle/>
          <a:p>
            <a:r>
              <a:rPr lang="en-US" altLang="en-US" sz="6000" b="1"/>
              <a:t>Water Balance Equation</a:t>
            </a:r>
          </a:p>
        </p:txBody>
      </p:sp>
      <p:sp>
        <p:nvSpPr>
          <p:cNvPr id="402435" name="Rectangle 3"/>
          <p:cNvSpPr>
            <a:spLocks noGrp="1" noChangeArrowheads="1"/>
          </p:cNvSpPr>
          <p:nvPr>
            <p:ph type="body" idx="1"/>
          </p:nvPr>
        </p:nvSpPr>
        <p:spPr>
          <a:xfrm>
            <a:off x="0" y="1447800"/>
            <a:ext cx="9944100" cy="2057400"/>
          </a:xfrm>
          <a:solidFill>
            <a:srgbClr val="CCFFCC">
              <a:alpha val="27000"/>
            </a:srgbClr>
          </a:solidFill>
          <a:extLst>
            <a:ext uri="{AF507438-7753-43E0-B8FC-AC1667EBCBE1}">
              <a14:hiddenEffects xmlns:a14="http://schemas.microsoft.com/office/drawing/2010/main">
                <a:effectLst>
                  <a:outerShdw blurRad="63500" dist="35921" dir="2700000" algn="ctr" rotWithShape="0">
                    <a:schemeClr val="tx1">
                      <a:alpha val="74998"/>
                    </a:schemeClr>
                  </a:outerShdw>
                </a:effectLst>
              </a14:hiddenEffects>
            </a:ext>
          </a:extLst>
        </p:spPr>
        <p:txBody>
          <a:bodyPr/>
          <a:lstStyle/>
          <a:p>
            <a:pPr>
              <a:spcBef>
                <a:spcPct val="60000"/>
              </a:spcBef>
              <a:buClr>
                <a:srgbClr val="FFFF00"/>
              </a:buClr>
              <a:buFontTx/>
              <a:buNone/>
            </a:pPr>
            <a:r>
              <a:rPr lang="en-US" altLang="en-US" sz="5400" b="1">
                <a:solidFill>
                  <a:srgbClr val="00FF00"/>
                </a:solidFill>
              </a:rPr>
              <a:t>Soil Water</a:t>
            </a:r>
            <a:r>
              <a:rPr lang="en-US" altLang="en-US" sz="4400" b="1">
                <a:solidFill>
                  <a:srgbClr val="00FF00"/>
                </a:solidFill>
              </a:rPr>
              <a:t> = Rainfall + Irrigation 				– Runoff – ET – Drainage</a:t>
            </a:r>
            <a:r>
              <a:rPr lang="en-US" altLang="en-US" sz="3600" b="1"/>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2" name="Text Box 4"/>
          <p:cNvSpPr txBox="1">
            <a:spLocks noChangeArrowheads="1"/>
          </p:cNvSpPr>
          <p:nvPr/>
        </p:nvSpPr>
        <p:spPr bwMode="auto">
          <a:xfrm>
            <a:off x="876300" y="1371600"/>
            <a:ext cx="78486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6600">
                <a:effectLst>
                  <a:outerShdw blurRad="38100" dist="38100" dir="2700000" algn="tl">
                    <a:srgbClr val="C0C0C0"/>
                  </a:outerShdw>
                </a:effectLst>
              </a:rPr>
              <a:t>The objective of irrigation should be to maintain the water balance.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771525" y="152400"/>
            <a:ext cx="8743950" cy="1143000"/>
          </a:xfrm>
          <a:effectLst>
            <a:outerShdw blurRad="63500" dist="35921" dir="2700000" algn="ctr" rotWithShape="0">
              <a:schemeClr val="tx1">
                <a:alpha val="74998"/>
              </a:schemeClr>
            </a:outerShdw>
          </a:effectLst>
        </p:spPr>
        <p:txBody>
          <a:bodyPr/>
          <a:lstStyle/>
          <a:p>
            <a:r>
              <a:rPr lang="en-US" altLang="en-US" sz="5400" b="1"/>
              <a:t>Technologies Using the </a:t>
            </a:r>
            <a:br>
              <a:rPr lang="en-US" altLang="en-US" sz="5400" b="1"/>
            </a:br>
            <a:r>
              <a:rPr lang="en-US" altLang="en-US" sz="5400" b="1"/>
              <a:t>Water Balance Equation</a:t>
            </a:r>
          </a:p>
        </p:txBody>
      </p:sp>
      <p:sp>
        <p:nvSpPr>
          <p:cNvPr id="401411" name="Rectangle 3"/>
          <p:cNvSpPr>
            <a:spLocks noGrp="1" noChangeArrowheads="1"/>
          </p:cNvSpPr>
          <p:nvPr>
            <p:ph type="body" idx="1"/>
          </p:nvPr>
        </p:nvSpPr>
        <p:spPr>
          <a:xfrm>
            <a:off x="647700" y="1600200"/>
            <a:ext cx="8858250" cy="4724400"/>
          </a:xfrm>
          <a:extLst>
            <a:ext uri="{AF507438-7753-43E0-B8FC-AC1667EBCBE1}">
              <a14:hiddenEffects xmlns:a14="http://schemas.microsoft.com/office/drawing/2010/main">
                <a:effectLst>
                  <a:outerShdw blurRad="63500" dist="35921" dir="2700000" algn="ctr" rotWithShape="0">
                    <a:schemeClr val="tx1">
                      <a:alpha val="74998"/>
                    </a:schemeClr>
                  </a:outerShdw>
                </a:effectLst>
              </a14:hiddenEffects>
            </a:ext>
          </a:extLst>
        </p:spPr>
        <p:txBody>
          <a:bodyPr/>
          <a:lstStyle/>
          <a:p>
            <a:pPr>
              <a:lnSpc>
                <a:spcPct val="90000"/>
              </a:lnSpc>
              <a:spcBef>
                <a:spcPct val="60000"/>
              </a:spcBef>
              <a:buClr>
                <a:srgbClr val="FFFF00"/>
              </a:buClr>
              <a:buFont typeface="Webdings" charset="2"/>
              <a:buChar char=""/>
            </a:pPr>
            <a:r>
              <a:rPr lang="en-US" altLang="en-US" sz="3600" b="1"/>
              <a:t> Estimates amount of moisture lost 	through ET</a:t>
            </a:r>
          </a:p>
          <a:p>
            <a:pPr>
              <a:lnSpc>
                <a:spcPct val="90000"/>
              </a:lnSpc>
              <a:spcBef>
                <a:spcPct val="60000"/>
              </a:spcBef>
              <a:buClr>
                <a:srgbClr val="FFFF00"/>
              </a:buClr>
              <a:buFont typeface="Webdings" charset="2"/>
              <a:buChar char=""/>
            </a:pPr>
            <a:r>
              <a:rPr lang="en-US" altLang="en-US" sz="3600" b="1"/>
              <a:t> Irrigation applied to compensate for lost amount</a:t>
            </a:r>
          </a:p>
          <a:p>
            <a:pPr>
              <a:lnSpc>
                <a:spcPct val="90000"/>
              </a:lnSpc>
              <a:spcBef>
                <a:spcPct val="60000"/>
              </a:spcBef>
              <a:buClr>
                <a:srgbClr val="FFFF00"/>
              </a:buClr>
              <a:buFont typeface="Webdings" charset="2"/>
              <a:buChar char=""/>
            </a:pPr>
            <a:r>
              <a:rPr lang="en-US" altLang="en-US" sz="3600" b="1"/>
              <a:t>Uses local weather data</a:t>
            </a:r>
          </a:p>
          <a:p>
            <a:pPr>
              <a:lnSpc>
                <a:spcPct val="90000"/>
              </a:lnSpc>
              <a:spcBef>
                <a:spcPct val="60000"/>
              </a:spcBef>
              <a:buClr>
                <a:srgbClr val="FFFF00"/>
              </a:buClr>
              <a:buFont typeface="Wingdings" charset="2"/>
              <a:buChar char="ü"/>
            </a:pPr>
            <a:r>
              <a:rPr lang="en-US" altLang="en-US" sz="3600" b="1"/>
              <a:t> Effective at conserving water resources when properly calibrated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4483" name="Rectangle 3"/>
          <p:cNvSpPr>
            <a:spLocks noGrp="1" noChangeArrowheads="1"/>
          </p:cNvSpPr>
          <p:nvPr>
            <p:ph type="body" sz="half" idx="1"/>
          </p:nvPr>
        </p:nvSpPr>
        <p:spPr>
          <a:xfrm>
            <a:off x="152400" y="1752600"/>
            <a:ext cx="9715500" cy="4572000"/>
          </a:xfrm>
          <a:noFill/>
          <a:ln/>
        </p:spPr>
        <p:txBody>
          <a:bodyPr/>
          <a:lstStyle/>
          <a:p>
            <a:pPr marL="176213" indent="-176213">
              <a:buClr>
                <a:srgbClr val="FFFF00"/>
              </a:buClr>
              <a:buFont typeface="Webdings" charset="2"/>
              <a:buNone/>
            </a:pPr>
            <a:r>
              <a:rPr lang="en-US" altLang="en-US" sz="4000" b="1">
                <a:solidFill>
                  <a:srgbClr val="00FF00"/>
                </a:solidFill>
              </a:rPr>
              <a:t>1</a:t>
            </a:r>
            <a:r>
              <a:rPr lang="en-US" altLang="en-US" sz="4000" b="1" baseline="30000">
                <a:solidFill>
                  <a:srgbClr val="00FF00"/>
                </a:solidFill>
              </a:rPr>
              <a:t>st</a:t>
            </a:r>
            <a:r>
              <a:rPr lang="en-US" altLang="en-US" sz="4000" b="1">
                <a:solidFill>
                  <a:srgbClr val="00FF00"/>
                </a:solidFill>
              </a:rPr>
              <a:t> signs of water stress</a:t>
            </a:r>
            <a:r>
              <a:rPr lang="en-US" altLang="en-US" sz="4000" b="1"/>
              <a:t> </a:t>
            </a:r>
          </a:p>
          <a:p>
            <a:pPr marL="176213" indent="-176213">
              <a:buClr>
                <a:srgbClr val="FFFF00"/>
              </a:buClr>
              <a:buFont typeface="Webdings" charset="2"/>
              <a:buNone/>
            </a:pPr>
            <a:r>
              <a:rPr lang="en-US" altLang="en-US" sz="4000" b="1"/>
              <a:t>Visual Symptoms:</a:t>
            </a:r>
          </a:p>
          <a:p>
            <a:pPr marL="574675" lvl="1" indent="-284163">
              <a:spcBef>
                <a:spcPct val="60000"/>
              </a:spcBef>
              <a:buClr>
                <a:srgbClr val="FFFF00"/>
              </a:buClr>
              <a:buFont typeface="Wingdings" charset="2"/>
              <a:buChar char="ü"/>
            </a:pPr>
            <a:r>
              <a:rPr lang="en-US" altLang="en-US" sz="3600" b="1"/>
              <a:t>	Dull bluish green color</a:t>
            </a:r>
          </a:p>
          <a:p>
            <a:pPr marL="574675" lvl="1" indent="-284163">
              <a:spcBef>
                <a:spcPct val="60000"/>
              </a:spcBef>
              <a:buClr>
                <a:srgbClr val="FFFF00"/>
              </a:buClr>
              <a:buFont typeface="Wingdings" charset="2"/>
              <a:buChar char="ü"/>
            </a:pPr>
            <a:r>
              <a:rPr lang="en-US" altLang="en-US" sz="3600" b="1"/>
              <a:t>	Footprints remain</a:t>
            </a:r>
          </a:p>
          <a:p>
            <a:pPr marL="574675" lvl="1" indent="-284163">
              <a:spcBef>
                <a:spcPct val="60000"/>
              </a:spcBef>
              <a:buClr>
                <a:srgbClr val="FFFF00"/>
              </a:buClr>
              <a:buFont typeface="Wingdings" charset="2"/>
              <a:buChar char="ü"/>
            </a:pPr>
            <a:r>
              <a:rPr lang="en-US" altLang="en-US" sz="3600" b="1"/>
              <a:t>	Leaf blades roll </a:t>
            </a:r>
          </a:p>
        </p:txBody>
      </p:sp>
      <p:sp>
        <p:nvSpPr>
          <p:cNvPr id="404484" name="Rectangle 4"/>
          <p:cNvSpPr>
            <a:spLocks noGrp="1" noChangeArrowheads="1"/>
          </p:cNvSpPr>
          <p:nvPr>
            <p:ph type="title"/>
          </p:nvPr>
        </p:nvSpPr>
        <p:spPr>
          <a:xfrm>
            <a:off x="0" y="609600"/>
            <a:ext cx="9515475" cy="1143000"/>
          </a:xfrm>
        </p:spPr>
        <p:txBody>
          <a:bodyPr/>
          <a:lstStyle/>
          <a:p>
            <a:pPr algn="l"/>
            <a:r>
              <a:rPr lang="en-US" altLang="en-US" sz="5400" b="1"/>
              <a:t>So--When should you irrigate?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573088" y="90488"/>
            <a:ext cx="9371012" cy="1890712"/>
          </a:xfrm>
          <a:noFill/>
          <a:ln/>
        </p:spPr>
        <p:txBody>
          <a:bodyPr/>
          <a:lstStyle/>
          <a:p>
            <a:r>
              <a:rPr lang="en-US" altLang="en-US" sz="6000" b="1"/>
              <a:t>Q: When is the best time to irrigate?</a:t>
            </a:r>
          </a:p>
        </p:txBody>
      </p:sp>
      <p:sp>
        <p:nvSpPr>
          <p:cNvPr id="576515" name="Rectangle 3"/>
          <p:cNvSpPr>
            <a:spLocks noGrp="1" noChangeArrowheads="1"/>
          </p:cNvSpPr>
          <p:nvPr>
            <p:ph type="body" sz="half" idx="1"/>
          </p:nvPr>
        </p:nvSpPr>
        <p:spPr>
          <a:xfrm>
            <a:off x="152400" y="2209800"/>
            <a:ext cx="10134600" cy="4114800"/>
          </a:xfrm>
          <a:noFill/>
          <a:ln/>
        </p:spPr>
        <p:txBody>
          <a:bodyPr/>
          <a:lstStyle/>
          <a:p>
            <a:pPr marL="176213" indent="-176213">
              <a:buClr>
                <a:srgbClr val="FFFF00"/>
              </a:buClr>
              <a:buFont typeface="Webdings" charset="2"/>
              <a:buNone/>
            </a:pPr>
            <a:r>
              <a:rPr lang="en-US" altLang="en-US" sz="4400" b="1"/>
              <a:t>A: After the dew falls and before it dries-</a:t>
            </a:r>
            <a:endParaRPr lang="en-US" altLang="en-US" sz="4400" b="1">
              <a:solidFill>
                <a:srgbClr val="00FF00"/>
              </a:solidFill>
            </a:endParaRPr>
          </a:p>
          <a:p>
            <a:pPr marL="574675" lvl="1" indent="-284163">
              <a:spcBef>
                <a:spcPct val="60000"/>
              </a:spcBef>
              <a:buClr>
                <a:srgbClr val="FFFF00"/>
              </a:buClr>
              <a:buFont typeface="Wingdings" charset="2"/>
              <a:buChar char="ü"/>
            </a:pPr>
            <a:r>
              <a:rPr lang="en-US" altLang="en-US" sz="3600" b="1"/>
              <a:t> Water losses lowest</a:t>
            </a:r>
            <a:br>
              <a:rPr lang="en-US" altLang="en-US" sz="3600" b="1"/>
            </a:br>
            <a:r>
              <a:rPr lang="en-US" altLang="en-US" sz="3600" b="1"/>
              <a:t>	(Less wind and lower temps)</a:t>
            </a:r>
          </a:p>
          <a:p>
            <a:pPr marL="574675" lvl="1" indent="-284163">
              <a:spcBef>
                <a:spcPct val="60000"/>
              </a:spcBef>
              <a:buClr>
                <a:srgbClr val="FFFF00"/>
              </a:buClr>
              <a:buFont typeface="Wingdings" charset="2"/>
              <a:buChar char="ü"/>
            </a:pPr>
            <a:r>
              <a:rPr lang="en-US" altLang="en-US" sz="3600" b="1"/>
              <a:t>	Does not promote disease</a:t>
            </a:r>
          </a:p>
          <a:p>
            <a:pPr marL="574675" lvl="1" indent="-284163">
              <a:spcBef>
                <a:spcPct val="60000"/>
              </a:spcBef>
              <a:buClr>
                <a:srgbClr val="FFFF00"/>
              </a:buClr>
              <a:buFont typeface="Wingdings" charset="2"/>
              <a:buNone/>
            </a:pPr>
            <a:r>
              <a:rPr lang="en-US" altLang="en-US" sz="3600" b="1"/>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384175" y="90488"/>
            <a:ext cx="9525000" cy="1143000"/>
          </a:xfrm>
          <a:noFill/>
          <a:ln/>
        </p:spPr>
        <p:txBody>
          <a:bodyPr/>
          <a:lstStyle/>
          <a:p>
            <a:r>
              <a:rPr lang="en-US" altLang="en-US" sz="7200" b="1"/>
              <a:t>How Much to Irrigate?</a:t>
            </a:r>
          </a:p>
        </p:txBody>
      </p:sp>
      <p:sp>
        <p:nvSpPr>
          <p:cNvPr id="405507" name="Rectangle 3"/>
          <p:cNvSpPr>
            <a:spLocks noGrp="1" noChangeArrowheads="1"/>
          </p:cNvSpPr>
          <p:nvPr>
            <p:ph type="body" sz="half" idx="1"/>
          </p:nvPr>
        </p:nvSpPr>
        <p:spPr>
          <a:xfrm>
            <a:off x="76200" y="1987550"/>
            <a:ext cx="5829300" cy="4114800"/>
          </a:xfrm>
          <a:noFill/>
          <a:ln/>
        </p:spPr>
        <p:txBody>
          <a:bodyPr/>
          <a:lstStyle/>
          <a:p>
            <a:pPr marL="0" indent="0">
              <a:buFontTx/>
              <a:buNone/>
            </a:pPr>
            <a:r>
              <a:rPr lang="en-US" altLang="en-US" sz="4000" b="1">
                <a:solidFill>
                  <a:srgbClr val="00FF00"/>
                </a:solidFill>
              </a:rPr>
              <a:t>Wet 6 to 8 inch depth</a:t>
            </a:r>
          </a:p>
          <a:p>
            <a:pPr marL="457200" lvl="1" indent="-176213">
              <a:spcBef>
                <a:spcPct val="100000"/>
              </a:spcBef>
              <a:buClr>
                <a:srgbClr val="FFFF00"/>
              </a:buClr>
              <a:buFont typeface="Wingdings" charset="2"/>
              <a:buChar char="P"/>
            </a:pPr>
            <a:r>
              <a:rPr lang="en-US" altLang="en-US" sz="3600" b="1"/>
              <a:t> clay soils (1 to 1¾ inches 	per week)</a:t>
            </a:r>
          </a:p>
          <a:p>
            <a:pPr marL="457200" lvl="1" indent="-176213">
              <a:spcBef>
                <a:spcPct val="100000"/>
              </a:spcBef>
              <a:buClr>
                <a:srgbClr val="FFFF00"/>
              </a:buClr>
              <a:buFont typeface="Wingdings" charset="2"/>
              <a:buChar char="P"/>
            </a:pPr>
            <a:r>
              <a:rPr lang="en-US" altLang="en-US" sz="3600" b="1"/>
              <a:t> sandy soils (½ inch, 3 		times a week)</a:t>
            </a:r>
          </a:p>
        </p:txBody>
      </p:sp>
      <p:pic>
        <p:nvPicPr>
          <p:cNvPr id="405508" name="Picture 4" descr="Image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2246313"/>
            <a:ext cx="4038600" cy="3697287"/>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Grp="1" noChangeArrowheads="1"/>
          </p:cNvSpPr>
          <p:nvPr>
            <p:ph type="title"/>
          </p:nvPr>
        </p:nvSpPr>
        <p:spPr>
          <a:xfrm>
            <a:off x="952500" y="2971800"/>
            <a:ext cx="8743950" cy="1143000"/>
          </a:xfrm>
        </p:spPr>
        <p:txBody>
          <a:bodyPr/>
          <a:lstStyle/>
          <a:p>
            <a:r>
              <a:rPr lang="en-US" altLang="en-US" sz="7200" b="1"/>
              <a:t>Turfgrass Selection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193675" y="0"/>
            <a:ext cx="9901238" cy="1143000"/>
          </a:xfrm>
          <a:noFill/>
          <a:ln/>
        </p:spPr>
        <p:txBody>
          <a:bodyPr/>
          <a:lstStyle/>
          <a:p>
            <a:r>
              <a:rPr lang="en-US" altLang="en-US" sz="7200" b="1"/>
              <a:t>Water to Wet to a Depth</a:t>
            </a:r>
          </a:p>
        </p:txBody>
      </p:sp>
      <p:graphicFrame>
        <p:nvGraphicFramePr>
          <p:cNvPr id="406531" name="Object 3"/>
          <p:cNvGraphicFramePr>
            <a:graphicFrameLocks noChangeAspect="1"/>
          </p:cNvGraphicFramePr>
          <p:nvPr>
            <p:ph idx="1"/>
          </p:nvPr>
        </p:nvGraphicFramePr>
        <p:xfrm>
          <a:off x="342900" y="1143000"/>
          <a:ext cx="9690100" cy="5468938"/>
        </p:xfrm>
        <a:graphic>
          <a:graphicData uri="http://schemas.openxmlformats.org/presentationml/2006/ole">
            <mc:AlternateContent xmlns:mc="http://schemas.openxmlformats.org/markup-compatibility/2006">
              <mc:Choice xmlns:v="urn:schemas-microsoft-com:vml" Requires="v">
                <p:oleObj spid="_x0000_s406532" name="Chart" r:id="rId5" imgW="9686849" imgH="5476951" progId="MSGraph.Chart.8">
                  <p:embed followColorScheme="full"/>
                </p:oleObj>
              </mc:Choice>
              <mc:Fallback>
                <p:oleObj name="Chart" r:id="rId5" imgW="9686849" imgH="5476951"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1143000"/>
                        <a:ext cx="9690100" cy="546893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571500" y="90488"/>
            <a:ext cx="9142413" cy="1890712"/>
          </a:xfrm>
          <a:noFill/>
          <a:ln/>
        </p:spPr>
        <p:txBody>
          <a:bodyPr/>
          <a:lstStyle/>
          <a:p>
            <a:pPr algn="l"/>
            <a:r>
              <a:rPr lang="en-US" altLang="en-US" sz="7200" b="1"/>
              <a:t>Proper Irrigation</a:t>
            </a:r>
          </a:p>
        </p:txBody>
      </p:sp>
      <p:sp>
        <p:nvSpPr>
          <p:cNvPr id="408579" name="Rectangle 3"/>
          <p:cNvSpPr>
            <a:spLocks noGrp="1" noChangeArrowheads="1"/>
          </p:cNvSpPr>
          <p:nvPr>
            <p:ph type="body" sz="half" idx="1"/>
          </p:nvPr>
        </p:nvSpPr>
        <p:spPr>
          <a:xfrm>
            <a:off x="571500" y="2286000"/>
            <a:ext cx="8839200" cy="2057400"/>
          </a:xfrm>
          <a:noFill/>
          <a:ln/>
        </p:spPr>
        <p:txBody>
          <a:bodyPr/>
          <a:lstStyle/>
          <a:p>
            <a:pPr lvl="1">
              <a:buClr>
                <a:srgbClr val="FFFF00"/>
              </a:buClr>
              <a:buFont typeface="Wingdings" charset="2"/>
              <a:buNone/>
            </a:pPr>
            <a:r>
              <a:rPr lang="en-US" altLang="en-US" sz="4000" b="1">
                <a:solidFill>
                  <a:srgbClr val="66FF33"/>
                </a:solidFill>
              </a:rPr>
              <a:t>Cultural Practices</a:t>
            </a:r>
          </a:p>
          <a:p>
            <a:pPr lvl="1">
              <a:buClr>
                <a:srgbClr val="FFFF00"/>
              </a:buClr>
              <a:buFont typeface="Wingdings" charset="2"/>
              <a:buChar char="ü"/>
            </a:pPr>
            <a:r>
              <a:rPr lang="en-US" altLang="en-US" sz="4000" b="1"/>
              <a:t>Only wets the turfgrass rootzone</a:t>
            </a:r>
          </a:p>
          <a:p>
            <a:pPr lvl="1">
              <a:lnSpc>
                <a:spcPct val="110000"/>
              </a:lnSpc>
              <a:buClr>
                <a:srgbClr val="FFFF00"/>
              </a:buClr>
              <a:buFont typeface="Wingdings" charset="2"/>
              <a:buChar char="ü"/>
            </a:pPr>
            <a:r>
              <a:rPr lang="en-US" altLang="en-US" sz="4000" b="1"/>
              <a:t> Does not saturate the soil</a:t>
            </a:r>
          </a:p>
          <a:p>
            <a:pPr lvl="1">
              <a:lnSpc>
                <a:spcPct val="110000"/>
              </a:lnSpc>
              <a:buClr>
                <a:srgbClr val="FFFF00"/>
              </a:buClr>
              <a:buFont typeface="Wingdings" charset="2"/>
              <a:buChar char="ü"/>
            </a:pPr>
            <a:r>
              <a:rPr lang="en-US" altLang="en-US" sz="4000" b="1"/>
              <a:t> Does not allow water to run off</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6700" y="2130425"/>
            <a:ext cx="9753600" cy="1470025"/>
          </a:xfrm>
        </p:spPr>
        <p:txBody>
          <a:bodyPr/>
          <a:lstStyle/>
          <a:p>
            <a:r>
              <a:rPr lang="en-US" altLang="en-US" sz="7200" b="1"/>
              <a:t>Turfgrass Fertilization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0" y="90488"/>
            <a:ext cx="9713913" cy="1890712"/>
          </a:xfrm>
          <a:noFill/>
          <a:ln/>
        </p:spPr>
        <p:txBody>
          <a:bodyPr/>
          <a:lstStyle/>
          <a:p>
            <a:r>
              <a:rPr lang="en-US" altLang="en-US" sz="6600" b="1"/>
              <a:t>Fertilization</a:t>
            </a:r>
            <a:r>
              <a:rPr lang="en-US" altLang="en-US" sz="6000" b="1"/>
              <a:t/>
            </a:r>
            <a:br>
              <a:rPr lang="en-US" altLang="en-US" sz="6000" b="1"/>
            </a:br>
            <a:endParaRPr lang="en-US" altLang="en-US" sz="7200" b="1"/>
          </a:p>
        </p:txBody>
      </p:sp>
      <p:sp>
        <p:nvSpPr>
          <p:cNvPr id="266243" name="Rectangle 3"/>
          <p:cNvSpPr>
            <a:spLocks noGrp="1" noChangeArrowheads="1"/>
          </p:cNvSpPr>
          <p:nvPr>
            <p:ph type="body" sz="half" idx="1"/>
          </p:nvPr>
        </p:nvSpPr>
        <p:spPr>
          <a:xfrm>
            <a:off x="419100" y="1447800"/>
            <a:ext cx="6705600" cy="5029200"/>
          </a:xfrm>
          <a:noFill/>
          <a:ln/>
        </p:spPr>
        <p:txBody>
          <a:bodyPr/>
          <a:lstStyle/>
          <a:p>
            <a:pPr marL="0" indent="0" eaLnBrk="1" hangingPunct="1">
              <a:buFontTx/>
              <a:buNone/>
            </a:pPr>
            <a:r>
              <a:rPr lang="en-US" altLang="en-US" sz="4800" b="1">
                <a:solidFill>
                  <a:srgbClr val="66FF33"/>
                </a:solidFill>
              </a:rPr>
              <a:t>Best Practices</a:t>
            </a:r>
          </a:p>
          <a:p>
            <a:pPr marL="0" indent="0" eaLnBrk="1" hangingPunct="1">
              <a:buClr>
                <a:srgbClr val="FFFF99"/>
              </a:buClr>
            </a:pPr>
            <a:r>
              <a:rPr lang="en-US" altLang="en-US" sz="4000" b="1"/>
              <a:t> </a:t>
            </a:r>
            <a:r>
              <a:rPr lang="en-US" altLang="en-US" b="1"/>
              <a:t>When - soil test</a:t>
            </a:r>
          </a:p>
          <a:p>
            <a:pPr marL="0" indent="0" eaLnBrk="1" hangingPunct="1">
              <a:buClr>
                <a:srgbClr val="FFFF99"/>
              </a:buClr>
            </a:pPr>
            <a:r>
              <a:rPr lang="en-US" altLang="en-US" sz="3600" b="1"/>
              <a:t> What to use – Soil Test</a:t>
            </a:r>
          </a:p>
          <a:p>
            <a:pPr marL="0" indent="0" eaLnBrk="1" hangingPunct="1">
              <a:buClr>
                <a:srgbClr val="FFFF99"/>
              </a:buClr>
            </a:pPr>
            <a:r>
              <a:rPr lang="en-US" altLang="en-US" sz="3600" b="1"/>
              <a:t>How Much - rarely 		exceed 1 lb N per 1000 ft</a:t>
            </a:r>
            <a:r>
              <a:rPr lang="en-US" altLang="en-US" sz="3600" b="1" baseline="30000"/>
              <a:t>2</a:t>
            </a:r>
            <a:endParaRPr lang="en-US" altLang="en-US" sz="3600" b="1"/>
          </a:p>
          <a:p>
            <a:pPr marL="0" indent="0" eaLnBrk="1" hangingPunct="1">
              <a:buClr>
                <a:srgbClr val="FFFF99"/>
              </a:buClr>
            </a:pPr>
            <a:r>
              <a:rPr lang="en-US" altLang="en-US" sz="3600" b="1"/>
              <a:t>Application - uniform 		</a:t>
            </a:r>
          </a:p>
          <a:p>
            <a:pPr marL="0" indent="0" eaLnBrk="1" hangingPunct="1">
              <a:buClr>
                <a:srgbClr val="FFFF99"/>
              </a:buClr>
              <a:buFontTx/>
              <a:buNone/>
            </a:pPr>
            <a:r>
              <a:rPr lang="en-US" altLang="en-US" sz="3600" b="1"/>
              <a:t>	(2 directions)</a:t>
            </a:r>
          </a:p>
        </p:txBody>
      </p:sp>
      <p:pic>
        <p:nvPicPr>
          <p:cNvPr id="266244" name="Picture 4" descr="Two Directional Applicatio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67500" y="2411413"/>
            <a:ext cx="3505200" cy="383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723900" y="381000"/>
            <a:ext cx="8743950" cy="1143000"/>
          </a:xfrm>
        </p:spPr>
        <p:txBody>
          <a:bodyPr/>
          <a:lstStyle/>
          <a:p>
            <a:r>
              <a:rPr lang="en-US" altLang="en-US" sz="7200" b="1"/>
              <a:t>Nitrogen (N)</a:t>
            </a:r>
          </a:p>
        </p:txBody>
      </p:sp>
      <p:sp>
        <p:nvSpPr>
          <p:cNvPr id="602115" name="Rectangle 3"/>
          <p:cNvSpPr>
            <a:spLocks noGrp="1" noChangeArrowheads="1"/>
          </p:cNvSpPr>
          <p:nvPr>
            <p:ph type="body" idx="1"/>
          </p:nvPr>
        </p:nvSpPr>
        <p:spPr>
          <a:xfrm>
            <a:off x="419100" y="1676400"/>
            <a:ext cx="6248400" cy="4419600"/>
          </a:xfrm>
        </p:spPr>
        <p:txBody>
          <a:bodyPr/>
          <a:lstStyle/>
          <a:p>
            <a:pPr>
              <a:lnSpc>
                <a:spcPct val="80000"/>
              </a:lnSpc>
              <a:buFontTx/>
              <a:buNone/>
            </a:pPr>
            <a:r>
              <a:rPr lang="en-US" altLang="en-US" sz="3600" b="1">
                <a:solidFill>
                  <a:srgbClr val="66FF33"/>
                </a:solidFill>
              </a:rPr>
              <a:t>Too little</a:t>
            </a:r>
          </a:p>
          <a:p>
            <a:pPr>
              <a:lnSpc>
                <a:spcPct val="80000"/>
              </a:lnSpc>
              <a:buFontTx/>
              <a:buNone/>
            </a:pPr>
            <a:r>
              <a:rPr lang="en-US" altLang="en-US" b="1"/>
              <a:t>	Slow growth</a:t>
            </a:r>
          </a:p>
          <a:p>
            <a:pPr>
              <a:lnSpc>
                <a:spcPct val="80000"/>
              </a:lnSpc>
              <a:buFontTx/>
              <a:buNone/>
            </a:pPr>
            <a:r>
              <a:rPr lang="en-US" altLang="en-US" b="1"/>
              <a:t>	Yellowing</a:t>
            </a:r>
          </a:p>
          <a:p>
            <a:pPr>
              <a:lnSpc>
                <a:spcPct val="80000"/>
              </a:lnSpc>
              <a:buFontTx/>
              <a:buNone/>
            </a:pPr>
            <a:r>
              <a:rPr lang="en-US" altLang="en-US" b="1"/>
              <a:t>	Thinning</a:t>
            </a:r>
          </a:p>
          <a:p>
            <a:pPr>
              <a:lnSpc>
                <a:spcPct val="80000"/>
              </a:lnSpc>
              <a:buFontTx/>
              <a:buNone/>
            </a:pPr>
            <a:r>
              <a:rPr lang="en-US" altLang="en-US" sz="3600" b="1">
                <a:solidFill>
                  <a:srgbClr val="66FF33"/>
                </a:solidFill>
              </a:rPr>
              <a:t>Too much</a:t>
            </a:r>
          </a:p>
          <a:p>
            <a:pPr>
              <a:lnSpc>
                <a:spcPct val="80000"/>
              </a:lnSpc>
              <a:buFontTx/>
              <a:buNone/>
            </a:pPr>
            <a:r>
              <a:rPr lang="en-US" altLang="en-US" b="1"/>
              <a:t>	excessive growth of shoots &amp; leaves</a:t>
            </a:r>
          </a:p>
          <a:p>
            <a:pPr>
              <a:lnSpc>
                <a:spcPct val="80000"/>
              </a:lnSpc>
              <a:buFontTx/>
              <a:buNone/>
            </a:pPr>
            <a:r>
              <a:rPr lang="en-US" altLang="en-US" b="1"/>
              <a:t>	Reduced root growth</a:t>
            </a:r>
          </a:p>
          <a:p>
            <a:pPr>
              <a:lnSpc>
                <a:spcPct val="80000"/>
              </a:lnSpc>
              <a:buFontTx/>
              <a:buNone/>
            </a:pPr>
            <a:r>
              <a:rPr lang="en-US" altLang="en-US" b="1"/>
              <a:t>	Susceptibility to stress &amp; disease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71500" y="381000"/>
            <a:ext cx="9140825" cy="1143000"/>
          </a:xfrm>
          <a:noFill/>
          <a:ln/>
        </p:spPr>
        <p:txBody>
          <a:bodyPr/>
          <a:lstStyle/>
          <a:p>
            <a:r>
              <a:rPr lang="en-US" altLang="en-US" sz="7200" b="1"/>
              <a:t>Available Sources of N</a:t>
            </a:r>
          </a:p>
        </p:txBody>
      </p:sp>
      <p:sp>
        <p:nvSpPr>
          <p:cNvPr id="419843" name="Rectangle 3"/>
          <p:cNvSpPr>
            <a:spLocks noGrp="1" noChangeArrowheads="1"/>
          </p:cNvSpPr>
          <p:nvPr>
            <p:ph type="body" sz="half" idx="1"/>
          </p:nvPr>
        </p:nvSpPr>
        <p:spPr>
          <a:xfrm>
            <a:off x="152400" y="2209800"/>
            <a:ext cx="5753100" cy="4249738"/>
          </a:xfrm>
          <a:noFill/>
          <a:ln/>
        </p:spPr>
        <p:txBody>
          <a:bodyPr/>
          <a:lstStyle/>
          <a:p>
            <a:pPr marL="0" indent="0">
              <a:buFontTx/>
              <a:buNone/>
            </a:pPr>
            <a:r>
              <a:rPr lang="en-US" altLang="en-US" sz="4400" b="1">
                <a:solidFill>
                  <a:srgbClr val="00FF00"/>
                </a:solidFill>
              </a:rPr>
              <a:t>Plants use inorganic N</a:t>
            </a:r>
            <a:endParaRPr lang="en-US" altLang="en-US" sz="4000" b="1"/>
          </a:p>
        </p:txBody>
      </p:sp>
      <p:pic>
        <p:nvPicPr>
          <p:cNvPr id="419844" name="Picture 4" descr="DROPSEED"/>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96000" y="2441575"/>
            <a:ext cx="3990975" cy="3786188"/>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19845" name="Text Box 5"/>
          <p:cNvSpPr txBox="1">
            <a:spLocks noChangeArrowheads="1"/>
          </p:cNvSpPr>
          <p:nvPr/>
        </p:nvSpPr>
        <p:spPr bwMode="auto">
          <a:xfrm>
            <a:off x="266700" y="3200400"/>
            <a:ext cx="46101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Tx/>
              <a:buChar char="•"/>
            </a:pPr>
            <a:r>
              <a:rPr lang="en-US" altLang="en-US" sz="3600" b="1">
                <a:effectLst>
                  <a:outerShdw blurRad="38100" dist="38100" dir="2700000" algn="tl">
                    <a:srgbClr val="C0C0C0"/>
                  </a:outerShdw>
                </a:effectLst>
              </a:rPr>
              <a:t>Organic</a:t>
            </a:r>
          </a:p>
          <a:p>
            <a:pPr algn="l">
              <a:spcBef>
                <a:spcPct val="50000"/>
              </a:spcBef>
              <a:buFontTx/>
              <a:buChar char="•"/>
            </a:pPr>
            <a:r>
              <a:rPr lang="en-US" altLang="en-US" sz="3600" b="1">
                <a:effectLst>
                  <a:outerShdw blurRad="38100" dist="38100" dir="2700000" algn="tl">
                    <a:srgbClr val="C0C0C0"/>
                  </a:outerShdw>
                </a:effectLst>
              </a:rPr>
              <a:t>Synthetic Organic</a:t>
            </a:r>
          </a:p>
          <a:p>
            <a:pPr algn="l">
              <a:spcBef>
                <a:spcPct val="50000"/>
              </a:spcBef>
              <a:buFontTx/>
              <a:buChar char="•"/>
            </a:pPr>
            <a:r>
              <a:rPr lang="en-US" altLang="en-US" sz="3600" b="1">
                <a:effectLst>
                  <a:outerShdw blurRad="38100" dist="38100" dir="2700000" algn="tl">
                    <a:srgbClr val="C0C0C0"/>
                  </a:outerShdw>
                </a:effectLst>
              </a:rPr>
              <a:t>Inorganic</a:t>
            </a:r>
          </a:p>
          <a:p>
            <a:pPr>
              <a:spcBef>
                <a:spcPct val="50000"/>
              </a:spcBef>
            </a:pPr>
            <a:endParaRPr lang="en-US" altLang="en-US" sz="3200" b="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495300" y="90488"/>
            <a:ext cx="9067800" cy="1143000"/>
          </a:xfrm>
          <a:noFill/>
          <a:ln/>
        </p:spPr>
        <p:txBody>
          <a:bodyPr/>
          <a:lstStyle/>
          <a:p>
            <a:r>
              <a:rPr lang="en-US" altLang="en-US" sz="6600" b="1">
                <a:solidFill>
                  <a:srgbClr val="FFFFCC"/>
                </a:solidFill>
              </a:rPr>
              <a:t>Organic Nitrogen</a:t>
            </a:r>
          </a:p>
        </p:txBody>
      </p:sp>
      <p:sp>
        <p:nvSpPr>
          <p:cNvPr id="420867" name="Rectangle 3"/>
          <p:cNvSpPr>
            <a:spLocks noGrp="1" noChangeArrowheads="1"/>
          </p:cNvSpPr>
          <p:nvPr>
            <p:ph type="body" sz="half" idx="1"/>
          </p:nvPr>
        </p:nvSpPr>
        <p:spPr>
          <a:xfrm>
            <a:off x="152400" y="1676400"/>
            <a:ext cx="5753100" cy="4876800"/>
          </a:xfrm>
          <a:noFill/>
          <a:ln/>
        </p:spPr>
        <p:txBody>
          <a:bodyPr/>
          <a:lstStyle/>
          <a:p>
            <a:pPr marL="0" indent="0">
              <a:buFontTx/>
              <a:buNone/>
            </a:pPr>
            <a:r>
              <a:rPr lang="en-US" altLang="en-US" sz="4400" b="1">
                <a:solidFill>
                  <a:srgbClr val="66FF33"/>
                </a:solidFill>
              </a:rPr>
              <a:t>Natural Organics</a:t>
            </a:r>
          </a:p>
          <a:p>
            <a:pPr lvl="2">
              <a:lnSpc>
                <a:spcPct val="40000"/>
              </a:lnSpc>
              <a:spcBef>
                <a:spcPct val="75000"/>
              </a:spcBef>
              <a:buClr>
                <a:srgbClr val="FFFF00"/>
              </a:buClr>
              <a:buFont typeface="Wingdings" charset="2"/>
              <a:buChar char="ü"/>
            </a:pPr>
            <a:r>
              <a:rPr lang="en-US" altLang="en-US" sz="3600" b="1"/>
              <a:t> thatch / crop residue</a:t>
            </a:r>
            <a:endParaRPr lang="en-US" altLang="en-US" sz="3600" b="1" baseline="30000"/>
          </a:p>
          <a:p>
            <a:pPr lvl="2">
              <a:lnSpc>
                <a:spcPct val="40000"/>
              </a:lnSpc>
              <a:spcBef>
                <a:spcPct val="75000"/>
              </a:spcBef>
              <a:buClr>
                <a:srgbClr val="FFFF00"/>
              </a:buClr>
              <a:buFont typeface="Wingdings" charset="2"/>
              <a:buChar char="ü"/>
            </a:pPr>
            <a:r>
              <a:rPr lang="en-US" altLang="en-US" sz="3600" b="1"/>
              <a:t> sewage sludge</a:t>
            </a:r>
          </a:p>
          <a:p>
            <a:pPr lvl="2">
              <a:lnSpc>
                <a:spcPct val="40000"/>
              </a:lnSpc>
              <a:spcBef>
                <a:spcPct val="75000"/>
              </a:spcBef>
              <a:buClr>
                <a:srgbClr val="FFFF00"/>
              </a:buClr>
              <a:buFont typeface="Wingdings" charset="2"/>
              <a:buChar char="ü"/>
            </a:pPr>
            <a:r>
              <a:rPr lang="en-US" altLang="en-US" sz="3600" b="1"/>
              <a:t> poultry feather meal</a:t>
            </a:r>
          </a:p>
          <a:p>
            <a:pPr lvl="2">
              <a:lnSpc>
                <a:spcPct val="40000"/>
              </a:lnSpc>
              <a:spcBef>
                <a:spcPct val="75000"/>
              </a:spcBef>
              <a:buClr>
                <a:srgbClr val="FFFF00"/>
              </a:buClr>
              <a:buFont typeface="Wingdings" charset="2"/>
              <a:buChar char="ü"/>
            </a:pPr>
            <a:r>
              <a:rPr lang="en-US" altLang="en-US" sz="3600" b="1"/>
              <a:t> bone meal blood</a:t>
            </a:r>
          </a:p>
          <a:p>
            <a:pPr lvl="2">
              <a:lnSpc>
                <a:spcPct val="40000"/>
              </a:lnSpc>
              <a:spcBef>
                <a:spcPct val="75000"/>
              </a:spcBef>
              <a:buClr>
                <a:srgbClr val="FFFF00"/>
              </a:buClr>
              <a:buFont typeface="Wingdings" charset="2"/>
              <a:buChar char="ü"/>
            </a:pPr>
            <a:r>
              <a:rPr lang="en-US" altLang="en-US" sz="3600" b="1"/>
              <a:t> manure</a:t>
            </a:r>
            <a:endParaRPr lang="en-US" altLang="en-US" sz="3600" b="1" baseline="300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2076450" y="90488"/>
            <a:ext cx="6134100" cy="1143000"/>
          </a:xfrm>
          <a:noFill/>
          <a:ln/>
        </p:spPr>
        <p:txBody>
          <a:bodyPr/>
          <a:lstStyle/>
          <a:p>
            <a:r>
              <a:rPr lang="en-US" altLang="en-US" sz="7200" b="1"/>
              <a:t>Organic N</a:t>
            </a:r>
          </a:p>
        </p:txBody>
      </p:sp>
      <p:sp>
        <p:nvSpPr>
          <p:cNvPr id="421891" name="Rectangle 3"/>
          <p:cNvSpPr>
            <a:spLocks noGrp="1" noChangeArrowheads="1"/>
          </p:cNvSpPr>
          <p:nvPr>
            <p:ph type="body" sz="half" idx="1"/>
          </p:nvPr>
        </p:nvSpPr>
        <p:spPr>
          <a:xfrm>
            <a:off x="152400" y="1676400"/>
            <a:ext cx="6134100" cy="4876800"/>
          </a:xfrm>
          <a:noFill/>
          <a:ln/>
        </p:spPr>
        <p:txBody>
          <a:bodyPr/>
          <a:lstStyle/>
          <a:p>
            <a:pPr marL="0" indent="0">
              <a:buFontTx/>
              <a:buNone/>
            </a:pPr>
            <a:r>
              <a:rPr lang="en-US" altLang="en-US" sz="4400" b="1">
                <a:solidFill>
                  <a:srgbClr val="00FF00"/>
                </a:solidFill>
              </a:rPr>
              <a:t>Benefits</a:t>
            </a:r>
            <a:endParaRPr lang="en-US" altLang="en-US" sz="4000" b="1"/>
          </a:p>
          <a:p>
            <a:pPr marL="457200" lvl="1" indent="-228600">
              <a:spcBef>
                <a:spcPct val="50000"/>
              </a:spcBef>
              <a:buClr>
                <a:srgbClr val="FFFF00"/>
              </a:buClr>
              <a:buFont typeface="Wingdings" charset="2"/>
              <a:buChar char="ü"/>
            </a:pPr>
            <a:r>
              <a:rPr lang="en-US" altLang="en-US" sz="4000" b="1"/>
              <a:t> low turf burn potential</a:t>
            </a:r>
          </a:p>
          <a:p>
            <a:pPr marL="457200" lvl="1" indent="-228600">
              <a:spcBef>
                <a:spcPct val="50000"/>
              </a:spcBef>
              <a:buClr>
                <a:srgbClr val="FFFF00"/>
              </a:buClr>
              <a:buFont typeface="Wingdings" charset="2"/>
              <a:buChar char="ü"/>
            </a:pPr>
            <a:r>
              <a:rPr lang="en-US" altLang="en-US" sz="4000" b="1"/>
              <a:t> uniform N release</a:t>
            </a:r>
          </a:p>
          <a:p>
            <a:pPr marL="457200" lvl="1" indent="-228600">
              <a:spcBef>
                <a:spcPct val="50000"/>
              </a:spcBef>
              <a:buClr>
                <a:srgbClr val="FFFF00"/>
              </a:buClr>
              <a:buFont typeface="Wingdings" charset="2"/>
              <a:buChar char="ü"/>
            </a:pPr>
            <a:r>
              <a:rPr lang="en-US" altLang="en-US" sz="4000" b="1"/>
              <a:t> little effect on soil pH</a:t>
            </a:r>
          </a:p>
          <a:p>
            <a:pPr marL="457200" lvl="1" indent="-228600">
              <a:spcBef>
                <a:spcPct val="50000"/>
              </a:spcBef>
              <a:buClr>
                <a:srgbClr val="FFFF00"/>
              </a:buClr>
              <a:buFont typeface="Wingdings" charset="2"/>
              <a:buChar char="ü"/>
            </a:pPr>
            <a:r>
              <a:rPr lang="en-US" altLang="en-US" sz="4000" b="1"/>
              <a:t> low leaching losses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2076450" y="90488"/>
            <a:ext cx="6134100" cy="1143000"/>
          </a:xfrm>
          <a:noFill/>
          <a:ln/>
        </p:spPr>
        <p:txBody>
          <a:bodyPr/>
          <a:lstStyle/>
          <a:p>
            <a:r>
              <a:rPr lang="en-US" altLang="en-US" sz="7200" b="1"/>
              <a:t>Organic N</a:t>
            </a:r>
          </a:p>
        </p:txBody>
      </p:sp>
      <p:sp>
        <p:nvSpPr>
          <p:cNvPr id="422915" name="Rectangle 3"/>
          <p:cNvSpPr>
            <a:spLocks noGrp="1" noChangeArrowheads="1"/>
          </p:cNvSpPr>
          <p:nvPr>
            <p:ph type="body" sz="half" idx="1"/>
          </p:nvPr>
        </p:nvSpPr>
        <p:spPr>
          <a:xfrm>
            <a:off x="152400" y="1524000"/>
            <a:ext cx="7277100" cy="4876800"/>
          </a:xfrm>
          <a:noFill/>
          <a:ln/>
        </p:spPr>
        <p:txBody>
          <a:bodyPr/>
          <a:lstStyle/>
          <a:p>
            <a:pPr marL="0" indent="0">
              <a:buFontTx/>
              <a:buNone/>
            </a:pPr>
            <a:r>
              <a:rPr lang="en-US" altLang="en-US" sz="4400" b="1">
                <a:solidFill>
                  <a:srgbClr val="00FF00"/>
                </a:solidFill>
              </a:rPr>
              <a:t>Suggested Benefits</a:t>
            </a:r>
            <a:endParaRPr lang="en-US" altLang="en-US" sz="4000" b="1"/>
          </a:p>
          <a:p>
            <a:pPr marL="457200" lvl="1" indent="-228600">
              <a:spcBef>
                <a:spcPct val="50000"/>
              </a:spcBef>
              <a:buClr>
                <a:srgbClr val="FFFF00"/>
              </a:buClr>
              <a:buFont typeface="Wingdings" charset="2"/>
              <a:buChar char="ü"/>
            </a:pPr>
            <a:r>
              <a:rPr lang="en-US" altLang="en-US" sz="4000" b="1"/>
              <a:t> may enhance plant 	metabolism &amp; disease 	resistance </a:t>
            </a:r>
          </a:p>
          <a:p>
            <a:pPr marL="457200" lvl="1" indent="-228600">
              <a:spcBef>
                <a:spcPct val="50000"/>
              </a:spcBef>
              <a:buClr>
                <a:srgbClr val="FFFF00"/>
              </a:buClr>
              <a:buFont typeface="Wingdings" charset="2"/>
              <a:buChar char="ü"/>
            </a:pPr>
            <a:r>
              <a:rPr lang="en-US" altLang="en-US" sz="4000" b="1"/>
              <a:t> contain sulfur, iron, &amp; trace 	elements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2076450" y="90488"/>
            <a:ext cx="6134100" cy="1143000"/>
          </a:xfrm>
          <a:noFill/>
          <a:ln/>
        </p:spPr>
        <p:txBody>
          <a:bodyPr/>
          <a:lstStyle/>
          <a:p>
            <a:r>
              <a:rPr lang="en-US" altLang="en-US" sz="7200" b="1"/>
              <a:t>Organic N</a:t>
            </a:r>
          </a:p>
        </p:txBody>
      </p:sp>
      <p:sp>
        <p:nvSpPr>
          <p:cNvPr id="423939" name="Rectangle 3"/>
          <p:cNvSpPr>
            <a:spLocks noGrp="1" noChangeArrowheads="1"/>
          </p:cNvSpPr>
          <p:nvPr>
            <p:ph type="body" sz="half" idx="1"/>
          </p:nvPr>
        </p:nvSpPr>
        <p:spPr>
          <a:xfrm>
            <a:off x="152400" y="1295400"/>
            <a:ext cx="9105900" cy="5257800"/>
          </a:xfrm>
          <a:noFill/>
          <a:ln/>
        </p:spPr>
        <p:txBody>
          <a:bodyPr/>
          <a:lstStyle/>
          <a:p>
            <a:pPr marL="0" indent="0">
              <a:buFontTx/>
              <a:buNone/>
            </a:pPr>
            <a:r>
              <a:rPr lang="en-US" altLang="en-US" sz="4400" b="1">
                <a:solidFill>
                  <a:srgbClr val="00FF00"/>
                </a:solidFill>
              </a:rPr>
              <a:t>Disadvantages</a:t>
            </a:r>
            <a:endParaRPr lang="en-US" altLang="en-US" sz="4000" b="1"/>
          </a:p>
          <a:p>
            <a:pPr marL="457200" lvl="1" indent="-228600">
              <a:spcBef>
                <a:spcPct val="50000"/>
              </a:spcBef>
              <a:buClr>
                <a:srgbClr val="FF0000"/>
              </a:buClr>
              <a:buFont typeface="Wingdings" charset="2"/>
              <a:buChar char="û"/>
            </a:pPr>
            <a:r>
              <a:rPr lang="en-US" altLang="en-US" sz="3600" b="1"/>
              <a:t> Low N content</a:t>
            </a:r>
          </a:p>
          <a:p>
            <a:pPr lvl="2">
              <a:spcBef>
                <a:spcPct val="30000"/>
              </a:spcBef>
              <a:buClr>
                <a:srgbClr val="FFFF00"/>
              </a:buClr>
              <a:buFont typeface="Wingdings 2" charset="2"/>
              <a:buChar char="ó"/>
            </a:pPr>
            <a:r>
              <a:rPr lang="en-US" altLang="en-US" sz="3200" b="1"/>
              <a:t> 1 to 8%</a:t>
            </a:r>
          </a:p>
          <a:p>
            <a:pPr lvl="2">
              <a:spcBef>
                <a:spcPct val="30000"/>
              </a:spcBef>
              <a:buClr>
                <a:srgbClr val="FFFF00"/>
              </a:buClr>
              <a:buFont typeface="Wingdings 2" charset="2"/>
              <a:buChar char="ó"/>
            </a:pPr>
            <a:r>
              <a:rPr lang="en-US" altLang="en-US" sz="3200" b="1"/>
              <a:t> $$ per pound of nutrient</a:t>
            </a:r>
          </a:p>
          <a:p>
            <a:pPr marL="457200" lvl="1" indent="-228600">
              <a:spcBef>
                <a:spcPct val="75000"/>
              </a:spcBef>
              <a:buClr>
                <a:srgbClr val="FF0000"/>
              </a:buClr>
              <a:buFont typeface="Wingdings" charset="2"/>
              <a:buChar char="û"/>
            </a:pPr>
            <a:r>
              <a:rPr lang="en-US" altLang="en-US" sz="3600" b="1"/>
              <a:t> Low N release cool weather</a:t>
            </a:r>
          </a:p>
          <a:p>
            <a:pPr lvl="2">
              <a:spcBef>
                <a:spcPct val="30000"/>
              </a:spcBef>
              <a:buClr>
                <a:srgbClr val="FFFF00"/>
              </a:buClr>
              <a:buFont typeface="Wingdings 2" charset="2"/>
              <a:buChar char="ó"/>
            </a:pPr>
            <a:r>
              <a:rPr lang="en-US" altLang="en-US" sz="3200" b="1"/>
              <a:t> microbe dependent</a:t>
            </a:r>
          </a:p>
          <a:p>
            <a:pPr lvl="2">
              <a:spcBef>
                <a:spcPct val="30000"/>
              </a:spcBef>
              <a:buClr>
                <a:srgbClr val="FFFF00"/>
              </a:buClr>
              <a:buFont typeface="Wingdings 2" charset="2"/>
              <a:buChar char="ó"/>
            </a:pPr>
            <a:r>
              <a:rPr lang="en-US" altLang="en-US" sz="3200" b="1"/>
              <a:t> temperature mediated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0" y="-533400"/>
            <a:ext cx="10287000" cy="1890713"/>
          </a:xfrm>
          <a:noFill/>
          <a:ln/>
        </p:spPr>
        <p:txBody>
          <a:bodyPr/>
          <a:lstStyle/>
          <a:p>
            <a:pPr algn="l"/>
            <a:r>
              <a:rPr lang="en-US" altLang="en-US" sz="6000" b="1"/>
              <a:t>Considerations</a:t>
            </a:r>
          </a:p>
        </p:txBody>
      </p:sp>
      <p:sp>
        <p:nvSpPr>
          <p:cNvPr id="234499" name="Rectangle 3"/>
          <p:cNvSpPr>
            <a:spLocks noGrp="1" noChangeArrowheads="1"/>
          </p:cNvSpPr>
          <p:nvPr>
            <p:ph type="body" sz="half" idx="1"/>
          </p:nvPr>
        </p:nvSpPr>
        <p:spPr>
          <a:xfrm>
            <a:off x="114300" y="990600"/>
            <a:ext cx="5334000" cy="5791200"/>
          </a:xfrm>
          <a:noFill/>
          <a:ln/>
        </p:spPr>
        <p:txBody>
          <a:bodyPr/>
          <a:lstStyle/>
          <a:p>
            <a:pPr marL="0" indent="0">
              <a:buFontTx/>
              <a:buNone/>
            </a:pPr>
            <a:r>
              <a:rPr lang="en-US" altLang="en-US" sz="4000" b="1">
                <a:solidFill>
                  <a:srgbClr val="FFFF00"/>
                </a:solidFill>
              </a:rPr>
              <a:t>Usage &amp; Expectations:</a:t>
            </a:r>
          </a:p>
          <a:p>
            <a:pPr marL="457200" lvl="1" indent="-228600">
              <a:buClr>
                <a:srgbClr val="FFFFCC"/>
              </a:buClr>
              <a:buFont typeface="Wingdings" charset="2"/>
              <a:buChar char="§"/>
            </a:pPr>
            <a:r>
              <a:rPr lang="en-US" altLang="en-US" sz="3600" b="1">
                <a:solidFill>
                  <a:srgbClr val="FFFF00"/>
                </a:solidFill>
              </a:rPr>
              <a:t> </a:t>
            </a:r>
            <a:r>
              <a:rPr lang="en-US" altLang="en-US" sz="3600" b="1"/>
              <a:t>Traffic</a:t>
            </a:r>
          </a:p>
          <a:p>
            <a:pPr lvl="2">
              <a:buClr>
                <a:srgbClr val="FFFFCC"/>
              </a:buClr>
              <a:buFont typeface="Wingdings" charset="2"/>
              <a:buChar char="§"/>
            </a:pPr>
            <a:r>
              <a:rPr lang="en-US" altLang="en-US" sz="3200" b="1">
                <a:solidFill>
                  <a:srgbClr val="FFFF00"/>
                </a:solidFill>
              </a:rPr>
              <a:t> </a:t>
            </a:r>
            <a:r>
              <a:rPr lang="en-US" altLang="en-US" sz="3200" b="1"/>
              <a:t>Wear</a:t>
            </a:r>
          </a:p>
          <a:p>
            <a:pPr lvl="2">
              <a:buClr>
                <a:srgbClr val="FFFFCC"/>
              </a:buClr>
              <a:buFont typeface="Wingdings" charset="2"/>
              <a:buChar char="§"/>
            </a:pPr>
            <a:r>
              <a:rPr lang="en-US" altLang="en-US" sz="3200" b="1">
                <a:solidFill>
                  <a:srgbClr val="FFFF00"/>
                </a:solidFill>
              </a:rPr>
              <a:t> </a:t>
            </a:r>
            <a:r>
              <a:rPr lang="en-US" altLang="en-US" sz="3200" b="1"/>
              <a:t>Soil Compaction</a:t>
            </a:r>
          </a:p>
          <a:p>
            <a:pPr marL="457200" lvl="1" indent="-228600">
              <a:lnSpc>
                <a:spcPct val="125000"/>
              </a:lnSpc>
              <a:buClr>
                <a:srgbClr val="FFFFCC"/>
              </a:buClr>
              <a:buFont typeface="Wingdings" charset="2"/>
              <a:buChar char="§"/>
            </a:pPr>
            <a:r>
              <a:rPr lang="en-US" altLang="en-US" sz="3600" b="1">
                <a:solidFill>
                  <a:srgbClr val="FFFF00"/>
                </a:solidFill>
              </a:rPr>
              <a:t> </a:t>
            </a:r>
            <a:r>
              <a:rPr lang="en-US" altLang="en-US" sz="3600" b="1"/>
              <a:t>Soil Stabilization</a:t>
            </a:r>
          </a:p>
          <a:p>
            <a:pPr lvl="2">
              <a:buClr>
                <a:srgbClr val="FFFFCC"/>
              </a:buClr>
              <a:buFont typeface="Wingdings" charset="2"/>
              <a:buChar char="§"/>
            </a:pPr>
            <a:r>
              <a:rPr lang="en-US" altLang="en-US" sz="3200" b="1">
                <a:solidFill>
                  <a:srgbClr val="FFFF00"/>
                </a:solidFill>
              </a:rPr>
              <a:t> </a:t>
            </a:r>
            <a:r>
              <a:rPr lang="en-US" altLang="en-US" sz="3200" b="1"/>
              <a:t>Roadsides</a:t>
            </a:r>
          </a:p>
          <a:p>
            <a:pPr marL="457200" lvl="1" indent="-228600">
              <a:lnSpc>
                <a:spcPct val="125000"/>
              </a:lnSpc>
              <a:buClr>
                <a:srgbClr val="FFFFCC"/>
              </a:buClr>
              <a:buFont typeface="Wingdings" charset="2"/>
              <a:buChar char="§"/>
            </a:pPr>
            <a:r>
              <a:rPr lang="en-US" altLang="en-US" sz="3600" b="1">
                <a:solidFill>
                  <a:srgbClr val="FFFF00"/>
                </a:solidFill>
              </a:rPr>
              <a:t> </a:t>
            </a:r>
            <a:r>
              <a:rPr lang="en-US" altLang="en-US" sz="3600" b="1"/>
              <a:t>Turf Quality</a:t>
            </a:r>
          </a:p>
          <a:p>
            <a:pPr lvl="2">
              <a:buClr>
                <a:srgbClr val="FFFFCC"/>
              </a:buClr>
              <a:buFont typeface="Wingdings" charset="2"/>
              <a:buChar char="§"/>
            </a:pPr>
            <a:r>
              <a:rPr lang="en-US" altLang="en-US" sz="3200" b="1">
                <a:solidFill>
                  <a:srgbClr val="FFFF00"/>
                </a:solidFill>
              </a:rPr>
              <a:t> </a:t>
            </a:r>
            <a:r>
              <a:rPr lang="en-US" altLang="en-US" sz="3200" b="1"/>
              <a:t>Bahia is not a high quality turf</a:t>
            </a:r>
          </a:p>
        </p:txBody>
      </p:sp>
      <p:pic>
        <p:nvPicPr>
          <p:cNvPr id="234501"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05500" y="2209800"/>
            <a:ext cx="3848100" cy="2638425"/>
          </a:xfr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2076450" y="90488"/>
            <a:ext cx="6134100" cy="1143000"/>
          </a:xfrm>
          <a:noFill/>
          <a:ln/>
        </p:spPr>
        <p:txBody>
          <a:bodyPr/>
          <a:lstStyle/>
          <a:p>
            <a:r>
              <a:rPr lang="en-US" altLang="en-US" sz="7200" b="1"/>
              <a:t>Organic N</a:t>
            </a:r>
          </a:p>
        </p:txBody>
      </p:sp>
      <p:sp>
        <p:nvSpPr>
          <p:cNvPr id="424963" name="Rectangle 3"/>
          <p:cNvSpPr>
            <a:spLocks noGrp="1" noChangeArrowheads="1"/>
          </p:cNvSpPr>
          <p:nvPr>
            <p:ph type="body" sz="half" idx="1"/>
          </p:nvPr>
        </p:nvSpPr>
        <p:spPr>
          <a:xfrm>
            <a:off x="152400" y="1676400"/>
            <a:ext cx="6438900" cy="4876800"/>
          </a:xfrm>
          <a:noFill/>
          <a:ln/>
        </p:spPr>
        <p:txBody>
          <a:bodyPr/>
          <a:lstStyle/>
          <a:p>
            <a:pPr marL="0" indent="0">
              <a:buFontTx/>
              <a:buNone/>
            </a:pPr>
            <a:r>
              <a:rPr lang="en-US" altLang="en-US" sz="4400" b="1">
                <a:solidFill>
                  <a:srgbClr val="00FF00"/>
                </a:solidFill>
              </a:rPr>
              <a:t>Disadvantages (cont.)</a:t>
            </a:r>
            <a:endParaRPr lang="en-US" altLang="en-US" sz="4000" b="1"/>
          </a:p>
          <a:p>
            <a:pPr marL="457200" lvl="1" indent="-228600">
              <a:spcBef>
                <a:spcPct val="50000"/>
              </a:spcBef>
              <a:buClr>
                <a:srgbClr val="FF0000"/>
              </a:buClr>
              <a:buFont typeface="Wingdings" charset="2"/>
              <a:buChar char="û"/>
            </a:pPr>
            <a:r>
              <a:rPr lang="en-US" altLang="en-US" sz="3600" b="1"/>
              <a:t> objectionable odor</a:t>
            </a:r>
          </a:p>
          <a:p>
            <a:pPr marL="457200" lvl="1" indent="-228600">
              <a:spcBef>
                <a:spcPct val="50000"/>
              </a:spcBef>
              <a:buClr>
                <a:srgbClr val="FF0000"/>
              </a:buClr>
              <a:buFont typeface="Wingdings" charset="2"/>
              <a:buChar char="û"/>
            </a:pPr>
            <a:r>
              <a:rPr lang="en-US" altLang="en-US" sz="3600" b="1"/>
              <a:t> salts, heavy metals, weed 	seeds</a:t>
            </a:r>
          </a:p>
          <a:p>
            <a:pPr marL="457200" lvl="1" indent="-228600">
              <a:spcBef>
                <a:spcPct val="50000"/>
              </a:spcBef>
              <a:buClr>
                <a:srgbClr val="FF0000"/>
              </a:buClr>
              <a:buFont typeface="Wingdings" charset="2"/>
              <a:buChar char="û"/>
            </a:pPr>
            <a:r>
              <a:rPr lang="en-US" altLang="en-US" sz="3600" b="1"/>
              <a:t> increased insect populations</a:t>
            </a:r>
          </a:p>
          <a:p>
            <a:pPr lvl="2">
              <a:spcBef>
                <a:spcPct val="30000"/>
              </a:spcBef>
              <a:buClr>
                <a:srgbClr val="FF0000"/>
              </a:buClr>
              <a:buFont typeface="Wingdings" charset="2"/>
              <a:buChar char="û"/>
            </a:pPr>
            <a:r>
              <a:rPr lang="en-US" altLang="en-US" sz="3200" b="1"/>
              <a:t> black turfgrass ataenius </a:t>
            </a:r>
          </a:p>
        </p:txBody>
      </p:sp>
      <p:pic>
        <p:nvPicPr>
          <p:cNvPr id="424964" name="Picture 4" descr="Poa (Seedhead in Ryegrass) low re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91300" y="2133600"/>
            <a:ext cx="3128963" cy="4038600"/>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0" y="609600"/>
            <a:ext cx="10287000" cy="1233488"/>
          </a:xfrm>
          <a:noFill/>
          <a:ln/>
        </p:spPr>
        <p:txBody>
          <a:bodyPr/>
          <a:lstStyle/>
          <a:p>
            <a:r>
              <a:rPr lang="en-US" altLang="en-US" sz="6600" b="1"/>
              <a:t>Synthetic Organic Nitrogen</a:t>
            </a:r>
            <a:br>
              <a:rPr lang="en-US" altLang="en-US" sz="6600" b="1"/>
            </a:br>
            <a:endParaRPr lang="en-US" altLang="en-US" sz="6000" b="1"/>
          </a:p>
        </p:txBody>
      </p:sp>
      <p:sp>
        <p:nvSpPr>
          <p:cNvPr id="425987" name="Rectangle 3"/>
          <p:cNvSpPr>
            <a:spLocks noGrp="1" noChangeArrowheads="1"/>
          </p:cNvSpPr>
          <p:nvPr>
            <p:ph type="body" sz="half" idx="1"/>
          </p:nvPr>
        </p:nvSpPr>
        <p:spPr>
          <a:xfrm>
            <a:off x="495300" y="1524000"/>
            <a:ext cx="8343900" cy="4876800"/>
          </a:xfrm>
          <a:noFill/>
          <a:ln/>
        </p:spPr>
        <p:txBody>
          <a:bodyPr/>
          <a:lstStyle/>
          <a:p>
            <a:pPr marL="457200" lvl="1" indent="-228600">
              <a:buClr>
                <a:srgbClr val="FFFF00"/>
              </a:buClr>
              <a:buFont typeface="Wingdings 2" charset="2"/>
              <a:buChar char="ó"/>
            </a:pPr>
            <a:r>
              <a:rPr lang="en-US" altLang="en-US" sz="4000" b="1"/>
              <a:t> Water soluble</a:t>
            </a:r>
          </a:p>
          <a:p>
            <a:pPr marL="457200" lvl="1" indent="-228600">
              <a:buClr>
                <a:srgbClr val="FFFF00"/>
              </a:buClr>
              <a:buFont typeface="Wingdings 2" charset="2"/>
              <a:buChar char="ó"/>
            </a:pPr>
            <a:r>
              <a:rPr lang="en-US" altLang="en-US" sz="4000" b="1"/>
              <a:t> Urea</a:t>
            </a:r>
          </a:p>
          <a:p>
            <a:pPr lvl="2">
              <a:buClr>
                <a:srgbClr val="FFFF00"/>
              </a:buClr>
              <a:buFont typeface="Wingdings" charset="2"/>
              <a:buChar char="ü"/>
            </a:pPr>
            <a:r>
              <a:rPr lang="en-US" altLang="en-US" sz="3600" b="1"/>
              <a:t> rapid release</a:t>
            </a:r>
          </a:p>
          <a:p>
            <a:pPr marL="457200" lvl="1" indent="-228600">
              <a:buClr>
                <a:srgbClr val="FFFF00"/>
              </a:buClr>
              <a:buFont typeface="Wingdings 2" charset="2"/>
              <a:buChar char="ó"/>
            </a:pPr>
            <a:r>
              <a:rPr lang="en-US" altLang="en-US" sz="4000" b="1"/>
              <a:t> Urea formaldehyde</a:t>
            </a:r>
          </a:p>
          <a:p>
            <a:pPr lvl="2">
              <a:buClr>
                <a:srgbClr val="FFFF00"/>
              </a:buClr>
              <a:buFont typeface="Wingdings" charset="2"/>
              <a:buChar char="ü"/>
            </a:pPr>
            <a:r>
              <a:rPr lang="en-US" altLang="en-US" sz="3600" b="1"/>
              <a:t> slowly soluble</a:t>
            </a:r>
          </a:p>
          <a:p>
            <a:pPr marL="457200" lvl="1" indent="-228600">
              <a:buClr>
                <a:srgbClr val="FFFF00"/>
              </a:buClr>
              <a:buFont typeface="Wingdings 2" charset="2"/>
              <a:buChar char="ó"/>
            </a:pPr>
            <a:r>
              <a:rPr lang="en-US" altLang="en-US" sz="4000" b="1"/>
              <a:t> Isobutylidene diurea</a:t>
            </a:r>
          </a:p>
          <a:p>
            <a:pPr lvl="2">
              <a:buClr>
                <a:srgbClr val="FFFF00"/>
              </a:buClr>
              <a:buFont typeface="Wingdings" charset="2"/>
              <a:buChar char="ü"/>
            </a:pPr>
            <a:r>
              <a:rPr lang="en-US" altLang="en-US" sz="3600" b="1"/>
              <a:t> temp dependent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0" y="90488"/>
            <a:ext cx="10287000" cy="1143000"/>
          </a:xfrm>
          <a:noFill/>
          <a:ln/>
        </p:spPr>
        <p:txBody>
          <a:bodyPr/>
          <a:lstStyle/>
          <a:p>
            <a:r>
              <a:rPr lang="en-US" altLang="en-US" sz="7200" b="1"/>
              <a:t>Inorganic Nitrogen</a:t>
            </a:r>
          </a:p>
        </p:txBody>
      </p:sp>
      <p:sp>
        <p:nvSpPr>
          <p:cNvPr id="427011" name="Rectangle 3"/>
          <p:cNvSpPr>
            <a:spLocks noGrp="1" noChangeArrowheads="1"/>
          </p:cNvSpPr>
          <p:nvPr>
            <p:ph type="body" sz="half" idx="1"/>
          </p:nvPr>
        </p:nvSpPr>
        <p:spPr>
          <a:xfrm>
            <a:off x="152400" y="1676400"/>
            <a:ext cx="5753100" cy="4876800"/>
          </a:xfrm>
          <a:noFill/>
          <a:ln/>
        </p:spPr>
        <p:txBody>
          <a:bodyPr/>
          <a:lstStyle/>
          <a:p>
            <a:pPr marL="0" indent="0">
              <a:buFontTx/>
              <a:buNone/>
            </a:pPr>
            <a:r>
              <a:rPr lang="en-US" altLang="en-US" sz="4400" b="1"/>
              <a:t>Synthetic Inorganics</a:t>
            </a:r>
          </a:p>
          <a:p>
            <a:pPr lvl="2">
              <a:spcBef>
                <a:spcPct val="30000"/>
              </a:spcBef>
              <a:buClr>
                <a:srgbClr val="FFFF00"/>
              </a:buClr>
              <a:buFont typeface="Wingdings" charset="2"/>
              <a:buChar char="ü"/>
            </a:pPr>
            <a:r>
              <a:rPr lang="en-US" altLang="en-US" sz="3600" b="1"/>
              <a:t> ammonium nitrate</a:t>
            </a:r>
            <a:endParaRPr lang="en-US" altLang="en-US" sz="3600" b="1" baseline="30000"/>
          </a:p>
          <a:p>
            <a:pPr lvl="2">
              <a:spcBef>
                <a:spcPct val="30000"/>
              </a:spcBef>
              <a:buClr>
                <a:srgbClr val="FFFF00"/>
              </a:buClr>
              <a:buFont typeface="Wingdings" charset="2"/>
              <a:buChar char="ü"/>
            </a:pPr>
            <a:r>
              <a:rPr lang="en-US" altLang="en-US" sz="3600" b="1"/>
              <a:t> ammonium sulfate</a:t>
            </a:r>
          </a:p>
          <a:p>
            <a:pPr lvl="2">
              <a:spcBef>
                <a:spcPct val="30000"/>
              </a:spcBef>
              <a:buClr>
                <a:srgbClr val="FFFF00"/>
              </a:buClr>
              <a:buFont typeface="Wingdings" charset="2"/>
              <a:buChar char="ü"/>
            </a:pPr>
            <a:r>
              <a:rPr lang="en-US" altLang="en-US" sz="3600" b="1"/>
              <a:t> calcium nitrate</a:t>
            </a:r>
          </a:p>
          <a:p>
            <a:pPr lvl="2">
              <a:spcBef>
                <a:spcPct val="30000"/>
              </a:spcBef>
              <a:buClr>
                <a:srgbClr val="FFFF00"/>
              </a:buClr>
              <a:buFont typeface="Wingdings" charset="2"/>
              <a:buChar char="ü"/>
            </a:pPr>
            <a:r>
              <a:rPr lang="en-US" altLang="en-US" sz="3600" b="1"/>
              <a:t> potassium nitrate</a:t>
            </a:r>
          </a:p>
          <a:p>
            <a:pPr lvl="2">
              <a:spcBef>
                <a:spcPct val="30000"/>
              </a:spcBef>
              <a:buClr>
                <a:srgbClr val="FFFF00"/>
              </a:buClr>
              <a:buFont typeface="Wingdings" charset="2"/>
              <a:buChar char="ü"/>
            </a:pPr>
            <a:r>
              <a:rPr lang="en-US" altLang="en-US" sz="3600" b="1"/>
              <a:t> nitrate of soda</a:t>
            </a:r>
            <a:endParaRPr lang="en-US" altLang="en-US" sz="3600" b="1" baseline="300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en-US" altLang="en-US" sz="6600" b="1"/>
              <a:t>Fertilizer Calculations</a:t>
            </a:r>
          </a:p>
        </p:txBody>
      </p:sp>
      <p:sp>
        <p:nvSpPr>
          <p:cNvPr id="606211" name="Rectangle 3"/>
          <p:cNvSpPr>
            <a:spLocks noGrp="1" noChangeArrowheads="1"/>
          </p:cNvSpPr>
          <p:nvPr>
            <p:ph type="body" idx="1"/>
          </p:nvPr>
        </p:nvSpPr>
        <p:spPr/>
        <p:txBody>
          <a:bodyPr/>
          <a:lstStyle/>
          <a:p>
            <a:pPr>
              <a:buClr>
                <a:srgbClr val="FFFF99"/>
              </a:buClr>
            </a:pPr>
            <a:r>
              <a:rPr lang="en-US" altLang="en-US" sz="4400" b="1"/>
              <a:t>The amount of fertilizer product to apply is based on the percentage of nitrogen</a:t>
            </a:r>
            <a:r>
              <a:rPr lang="en-US" altLang="en-US" sz="3600" b="1"/>
              <a:t>.</a:t>
            </a:r>
          </a:p>
          <a:p>
            <a:pPr>
              <a:buClr>
                <a:srgbClr val="FFFF99"/>
              </a:buClr>
              <a:buFontTx/>
              <a:buNone/>
            </a:pPr>
            <a:endParaRPr lang="en-US" altLang="en-US" sz="3600" b="1"/>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000" name="Rectangle 8"/>
          <p:cNvSpPr>
            <a:spLocks noGrp="1" noChangeArrowheads="1"/>
          </p:cNvSpPr>
          <p:nvPr>
            <p:ph type="title"/>
          </p:nvPr>
        </p:nvSpPr>
        <p:spPr/>
        <p:txBody>
          <a:bodyPr/>
          <a:lstStyle/>
          <a:p>
            <a:r>
              <a:rPr lang="en-US" altLang="en-US" sz="5400" b="1"/>
              <a:t>Calculation:</a:t>
            </a:r>
            <a:br>
              <a:rPr lang="en-US" altLang="en-US" sz="5400" b="1"/>
            </a:br>
            <a:endParaRPr lang="en-US" altLang="en-US" sz="5400" b="1"/>
          </a:p>
        </p:txBody>
      </p:sp>
      <p:sp>
        <p:nvSpPr>
          <p:cNvPr id="597001" name="Rectangle 9"/>
          <p:cNvSpPr>
            <a:spLocks noGrp="1" noChangeArrowheads="1"/>
          </p:cNvSpPr>
          <p:nvPr>
            <p:ph type="body" idx="1"/>
          </p:nvPr>
        </p:nvSpPr>
        <p:spPr>
          <a:xfrm>
            <a:off x="647700" y="1219200"/>
            <a:ext cx="8896350" cy="5638800"/>
          </a:xfrm>
        </p:spPr>
        <p:txBody>
          <a:bodyPr/>
          <a:lstStyle/>
          <a:p>
            <a:pPr>
              <a:buFontTx/>
              <a:buNone/>
            </a:pPr>
            <a:r>
              <a:rPr lang="en-US" altLang="en-US" sz="4000" b="1"/>
              <a:t>To apply 1.0 lb of nitrogen per 1000 square feet on a 5000 square foot lawn area-</a:t>
            </a:r>
          </a:p>
          <a:p>
            <a:pPr>
              <a:buFontTx/>
              <a:buNone/>
            </a:pPr>
            <a:endParaRPr lang="en-US" altLang="en-US" sz="3600" b="1"/>
          </a:p>
          <a:p>
            <a:pPr>
              <a:buFontTx/>
              <a:buNone/>
            </a:pPr>
            <a:r>
              <a:rPr lang="en-US" altLang="en-US" sz="4000" b="1"/>
              <a:t>How much 16 - 4 - 8 fertilizer would you need to buy?</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8" name="Rectangle 4"/>
          <p:cNvSpPr>
            <a:spLocks noGrp="1" noChangeArrowheads="1"/>
          </p:cNvSpPr>
          <p:nvPr>
            <p:ph type="title"/>
          </p:nvPr>
        </p:nvSpPr>
        <p:spPr>
          <a:xfrm>
            <a:off x="647700" y="5105400"/>
            <a:ext cx="8743950" cy="1371600"/>
          </a:xfrm>
        </p:spPr>
        <p:txBody>
          <a:bodyPr/>
          <a:lstStyle/>
          <a:p>
            <a:r>
              <a:rPr lang="en-US" altLang="en-US" sz="4800" b="1"/>
              <a:t>6.25 x 5 = 31.25 lbs  of  16-4-8</a:t>
            </a:r>
          </a:p>
        </p:txBody>
      </p:sp>
      <p:sp>
        <p:nvSpPr>
          <p:cNvPr id="594947" name="Rectangle 3"/>
          <p:cNvSpPr>
            <a:spLocks noGrp="1" noChangeArrowheads="1"/>
          </p:cNvSpPr>
          <p:nvPr>
            <p:ph type="body" idx="4294967295"/>
          </p:nvPr>
        </p:nvSpPr>
        <p:spPr>
          <a:xfrm>
            <a:off x="571500" y="685800"/>
            <a:ext cx="9715500" cy="5867400"/>
          </a:xfrm>
        </p:spPr>
        <p:txBody>
          <a:bodyPr/>
          <a:lstStyle/>
          <a:p>
            <a:pPr>
              <a:buFontTx/>
              <a:buNone/>
            </a:pPr>
            <a:r>
              <a:rPr lang="en-US" altLang="en-US" b="1">
                <a:effectLst>
                  <a:outerShdw blurRad="38100" dist="38100" dir="2700000" algn="tl">
                    <a:srgbClr val="C0C0C0"/>
                  </a:outerShdw>
                </a:effectLst>
              </a:rPr>
              <a:t>(N RATE ÷ N ANALYSIS) = pounds of fertilizer needed to apply the N RATE to 1,000 square feet</a:t>
            </a:r>
          </a:p>
          <a:p>
            <a:pPr>
              <a:buFontTx/>
              <a:buNone/>
            </a:pPr>
            <a:r>
              <a:rPr lang="en-US" altLang="en-US" sz="3600" b="1">
                <a:effectLst>
                  <a:outerShdw blurRad="38100" dist="38100" dir="2700000" algn="tl">
                    <a:srgbClr val="C0C0C0"/>
                  </a:outerShdw>
                </a:effectLst>
              </a:rPr>
              <a:t>(1.0 lb ÷ .16) = </a:t>
            </a:r>
            <a:r>
              <a:rPr lang="en-US" altLang="en-US" sz="4000" b="1">
                <a:solidFill>
                  <a:srgbClr val="FFFFCC"/>
                </a:solidFill>
                <a:effectLst>
                  <a:outerShdw blurRad="38100" dist="38100" dir="2700000" algn="tl">
                    <a:srgbClr val="C0C0C0"/>
                  </a:outerShdw>
                </a:effectLst>
              </a:rPr>
              <a:t>6.25</a:t>
            </a:r>
          </a:p>
          <a:p>
            <a:pPr>
              <a:buFontTx/>
              <a:buNone/>
            </a:pPr>
            <a:endParaRPr lang="en-US" altLang="en-US" sz="4000" b="1">
              <a:effectLst>
                <a:outerShdw blurRad="38100" dist="38100" dir="2700000" algn="tl">
                  <a:srgbClr val="C0C0C0"/>
                </a:outerShdw>
              </a:effectLst>
            </a:endParaRPr>
          </a:p>
          <a:p>
            <a:pPr>
              <a:buFontTx/>
              <a:buNone/>
            </a:pPr>
            <a:r>
              <a:rPr lang="en-US" altLang="en-US" b="1">
                <a:effectLst>
                  <a:outerShdw blurRad="38100" dist="38100" dir="2700000" algn="tl">
                    <a:srgbClr val="C0C0C0"/>
                  </a:outerShdw>
                </a:effectLst>
              </a:rPr>
              <a:t>(SURFACE AREA ÷ 1,000) = units of 1,000 square feet in the lawn </a:t>
            </a:r>
          </a:p>
          <a:p>
            <a:pPr>
              <a:buFontTx/>
              <a:buNone/>
            </a:pPr>
            <a:r>
              <a:rPr lang="en-US" altLang="en-US" b="1">
                <a:effectLst>
                  <a:outerShdw blurRad="38100" dist="38100" dir="2700000" algn="tl">
                    <a:srgbClr val="C0C0C0"/>
                  </a:outerShdw>
                </a:effectLst>
              </a:rPr>
              <a:t>(5000 sq ft ÷ 1000)= </a:t>
            </a:r>
            <a:r>
              <a:rPr lang="en-US" altLang="en-US" sz="4000" b="1">
                <a:solidFill>
                  <a:srgbClr val="FFFFCC"/>
                </a:solidFill>
                <a:effectLst>
                  <a:outerShdw blurRad="38100" dist="38100" dir="2700000" algn="tl">
                    <a:srgbClr val="C0C0C0"/>
                  </a:outerShdw>
                </a:effectLst>
              </a:rPr>
              <a:t>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altLang="en-US" sz="6000" b="1"/>
              <a:t>Liming</a:t>
            </a:r>
          </a:p>
        </p:txBody>
      </p:sp>
      <p:sp>
        <p:nvSpPr>
          <p:cNvPr id="637955" name="Rectangle 3"/>
          <p:cNvSpPr>
            <a:spLocks noGrp="1" noChangeArrowheads="1"/>
          </p:cNvSpPr>
          <p:nvPr>
            <p:ph type="body" idx="1"/>
          </p:nvPr>
        </p:nvSpPr>
        <p:spPr/>
        <p:txBody>
          <a:bodyPr/>
          <a:lstStyle/>
          <a:p>
            <a:pPr>
              <a:buClr>
                <a:srgbClr val="FFFF99"/>
              </a:buClr>
            </a:pPr>
            <a:r>
              <a:rPr lang="en-US" altLang="en-US" sz="4000" b="1"/>
              <a:t>pH 6.0 to 6.5 ideal for most turfgrasses</a:t>
            </a:r>
          </a:p>
          <a:p>
            <a:pPr>
              <a:buClr>
                <a:srgbClr val="FFFF99"/>
              </a:buClr>
            </a:pPr>
            <a:r>
              <a:rPr lang="en-US" altLang="en-US" sz="4000" b="1"/>
              <a:t>Use pelletized lime for safety</a:t>
            </a:r>
          </a:p>
          <a:p>
            <a:pPr>
              <a:buClr>
                <a:srgbClr val="FFFF99"/>
              </a:buClr>
            </a:pPr>
            <a:r>
              <a:rPr lang="en-US" altLang="en-US" sz="4000" b="1"/>
              <a:t>Dolomitic lime –magnesium &amp; calcium</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571500" y="90488"/>
            <a:ext cx="9101138" cy="1738312"/>
          </a:xfrm>
          <a:noFill/>
          <a:ln/>
        </p:spPr>
        <p:txBody>
          <a:bodyPr/>
          <a:lstStyle/>
          <a:p>
            <a:pPr algn="l"/>
            <a:r>
              <a:rPr lang="en-US" altLang="en-US" sz="6000" b="1"/>
              <a:t>Fertilization: </a:t>
            </a:r>
            <a:br>
              <a:rPr lang="en-US" altLang="en-US" sz="6000" b="1"/>
            </a:br>
            <a:r>
              <a:rPr lang="en-US" altLang="en-US" sz="6000" b="1"/>
              <a:t>Turf Type Tall Fescue</a:t>
            </a:r>
          </a:p>
        </p:txBody>
      </p:sp>
      <p:sp>
        <p:nvSpPr>
          <p:cNvPr id="327683" name="Rectangle 3"/>
          <p:cNvSpPr>
            <a:spLocks noGrp="1" noChangeArrowheads="1"/>
          </p:cNvSpPr>
          <p:nvPr>
            <p:ph type="body" sz="half" idx="1"/>
          </p:nvPr>
        </p:nvSpPr>
        <p:spPr>
          <a:xfrm>
            <a:off x="0" y="1752600"/>
            <a:ext cx="5600700" cy="3124200"/>
          </a:xfrm>
          <a:noFill/>
          <a:ln/>
        </p:spPr>
        <p:txBody>
          <a:bodyPr/>
          <a:lstStyle/>
          <a:p>
            <a:pPr marL="0" indent="0">
              <a:buClr>
                <a:srgbClr val="00CCFF"/>
              </a:buClr>
              <a:buFontTx/>
              <a:buNone/>
            </a:pPr>
            <a:endParaRPr lang="en-US" altLang="en-US" sz="4000" b="1">
              <a:solidFill>
                <a:srgbClr val="00FF00"/>
              </a:solidFill>
            </a:endParaRPr>
          </a:p>
          <a:p>
            <a:pPr marL="457200" lvl="1" indent="-228600">
              <a:buClr>
                <a:srgbClr val="FFFF00"/>
              </a:buClr>
              <a:buFont typeface="Wingdings" charset="2"/>
              <a:buChar char="ü"/>
            </a:pPr>
            <a:r>
              <a:rPr lang="en-US" altLang="en-US" sz="3600" b="1"/>
              <a:t> 2 to 4 lbs N per 1000 ft</a:t>
            </a:r>
            <a:r>
              <a:rPr lang="en-US" altLang="en-US" sz="3600" b="1" baseline="30000"/>
              <a:t>2</a:t>
            </a:r>
            <a:r>
              <a:rPr lang="en-US" altLang="en-US" sz="3600" b="1"/>
              <a:t> </a:t>
            </a:r>
          </a:p>
          <a:p>
            <a:pPr marL="457200" lvl="1" indent="-228600">
              <a:spcBef>
                <a:spcPct val="50000"/>
              </a:spcBef>
              <a:buClr>
                <a:srgbClr val="FFFF00"/>
              </a:buClr>
              <a:buFont typeface="Wingdings" charset="2"/>
              <a:buChar char="ü"/>
            </a:pPr>
            <a:r>
              <a:rPr lang="en-US" altLang="en-US" sz="3600" b="1"/>
              <a:t> Lower N rates = lower 	water needs</a:t>
            </a:r>
          </a:p>
        </p:txBody>
      </p:sp>
      <p:pic>
        <p:nvPicPr>
          <p:cNvPr id="327684" name="Picture 4" descr="FER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29300" y="2133600"/>
            <a:ext cx="4140200" cy="4114800"/>
          </a:xfrm>
          <a:noFill/>
          <a:ln w="25400">
            <a:solidFill>
              <a:schemeClr val="bg1"/>
            </a:solid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0" y="0"/>
            <a:ext cx="10287000" cy="1143000"/>
          </a:xfrm>
          <a:noFill/>
          <a:ln/>
        </p:spPr>
        <p:txBody>
          <a:bodyPr/>
          <a:lstStyle/>
          <a:p>
            <a:r>
              <a:rPr lang="en-US" altLang="en-US" sz="6000" b="1"/>
              <a:t>Fertilization: Bermudagrass</a:t>
            </a:r>
          </a:p>
        </p:txBody>
      </p:sp>
      <p:sp>
        <p:nvSpPr>
          <p:cNvPr id="415747" name="Rectangle 3"/>
          <p:cNvSpPr>
            <a:spLocks noGrp="1" noChangeArrowheads="1"/>
          </p:cNvSpPr>
          <p:nvPr>
            <p:ph type="body" sz="half" idx="1"/>
          </p:nvPr>
        </p:nvSpPr>
        <p:spPr>
          <a:xfrm>
            <a:off x="381000" y="1219200"/>
            <a:ext cx="7505700" cy="5486400"/>
          </a:xfrm>
          <a:noFill/>
          <a:ln/>
        </p:spPr>
        <p:txBody>
          <a:bodyPr/>
          <a:lstStyle/>
          <a:p>
            <a:pPr marL="0" indent="0">
              <a:buFontTx/>
              <a:buNone/>
            </a:pPr>
            <a:r>
              <a:rPr lang="en-US" altLang="en-US" sz="5400" b="1">
                <a:solidFill>
                  <a:srgbClr val="00FF00"/>
                </a:solidFill>
              </a:rPr>
              <a:t>Suggested N Application</a:t>
            </a:r>
            <a:endParaRPr lang="en-US" altLang="en-US" sz="5400" b="1"/>
          </a:p>
          <a:p>
            <a:pPr marL="457200" lvl="1" indent="-228600">
              <a:spcBef>
                <a:spcPct val="25000"/>
              </a:spcBef>
              <a:buClr>
                <a:srgbClr val="FFFF00"/>
              </a:buClr>
              <a:buFont typeface="Arial Unicode MS" charset="0"/>
              <a:buNone/>
            </a:pPr>
            <a:r>
              <a:rPr lang="en-US" altLang="en-US" sz="4000" b="1"/>
              <a:t> April - ½ </a:t>
            </a:r>
          </a:p>
          <a:p>
            <a:pPr marL="457200" lvl="1" indent="-228600">
              <a:spcBef>
                <a:spcPct val="25000"/>
              </a:spcBef>
              <a:buClr>
                <a:srgbClr val="FFFF00"/>
              </a:buClr>
              <a:buFont typeface="Arial Unicode MS" charset="0"/>
              <a:buNone/>
            </a:pPr>
            <a:r>
              <a:rPr lang="en-US" altLang="en-US" sz="4000" b="1"/>
              <a:t> May - ½ to 1</a:t>
            </a:r>
          </a:p>
          <a:p>
            <a:pPr marL="457200" lvl="1" indent="-228600">
              <a:spcBef>
                <a:spcPct val="25000"/>
              </a:spcBef>
              <a:buClr>
                <a:srgbClr val="FFFF00"/>
              </a:buClr>
              <a:buFont typeface="Arial Unicode MS" charset="0"/>
              <a:buNone/>
            </a:pPr>
            <a:r>
              <a:rPr lang="en-US" altLang="en-US" sz="4000" b="1"/>
              <a:t> June - ½ to 1</a:t>
            </a:r>
          </a:p>
          <a:p>
            <a:pPr marL="457200" lvl="1" indent="-228600">
              <a:spcBef>
                <a:spcPct val="25000"/>
              </a:spcBef>
              <a:buClr>
                <a:srgbClr val="FFFF00"/>
              </a:buClr>
              <a:buFont typeface="Arial Unicode MS" charset="0"/>
              <a:buNone/>
            </a:pPr>
            <a:r>
              <a:rPr lang="en-US" altLang="en-US" sz="4000" b="1"/>
              <a:t> July - 1</a:t>
            </a:r>
          </a:p>
          <a:p>
            <a:pPr marL="457200" lvl="1" indent="-228600">
              <a:spcBef>
                <a:spcPct val="25000"/>
              </a:spcBef>
              <a:buClr>
                <a:srgbClr val="FFFF00"/>
              </a:buClr>
              <a:buFont typeface="Arial Unicode MS" charset="0"/>
              <a:buNone/>
            </a:pPr>
            <a:r>
              <a:rPr lang="en-US" altLang="en-US" sz="4000" b="1"/>
              <a:t> August - 1</a:t>
            </a:r>
          </a:p>
          <a:p>
            <a:pPr marL="457200" lvl="1" indent="-228600">
              <a:spcBef>
                <a:spcPct val="25000"/>
              </a:spcBef>
              <a:buClr>
                <a:srgbClr val="FFFF00"/>
              </a:buClr>
              <a:buFont typeface="Arial Unicode MS" charset="0"/>
              <a:buNone/>
            </a:pPr>
            <a:r>
              <a:rPr lang="en-US" altLang="en-US" sz="4000" b="1"/>
              <a:t> September - ½</a:t>
            </a:r>
          </a:p>
        </p:txBody>
      </p:sp>
      <p:pic>
        <p:nvPicPr>
          <p:cNvPr id="415748" name="Picture 4" descr="Bermuda Lawn 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48300" y="2427288"/>
            <a:ext cx="4648200" cy="3852862"/>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800100" y="685800"/>
            <a:ext cx="8743950" cy="1143000"/>
          </a:xfrm>
          <a:noFill/>
          <a:ln/>
        </p:spPr>
        <p:txBody>
          <a:bodyPr/>
          <a:lstStyle/>
          <a:p>
            <a:pPr algn="l">
              <a:lnSpc>
                <a:spcPct val="75000"/>
              </a:lnSpc>
            </a:pPr>
            <a:r>
              <a:rPr lang="en-US" altLang="en-US" sz="6600" b="1"/>
              <a:t>Fertilization: </a:t>
            </a:r>
            <a:br>
              <a:rPr lang="en-US" altLang="en-US" sz="6600" b="1"/>
            </a:br>
            <a:r>
              <a:rPr lang="en-US" altLang="en-US" sz="6600" b="1"/>
              <a:t>St. Augustinegrass</a:t>
            </a:r>
          </a:p>
        </p:txBody>
      </p:sp>
      <p:sp>
        <p:nvSpPr>
          <p:cNvPr id="305155" name="Rectangle 3"/>
          <p:cNvSpPr>
            <a:spLocks noGrp="1" noChangeArrowheads="1"/>
          </p:cNvSpPr>
          <p:nvPr>
            <p:ph type="body" idx="1"/>
          </p:nvPr>
        </p:nvSpPr>
        <p:spPr>
          <a:xfrm>
            <a:off x="0" y="2438400"/>
            <a:ext cx="9515475" cy="3352800"/>
          </a:xfrm>
          <a:noFill/>
          <a:ln/>
        </p:spPr>
        <p:txBody>
          <a:bodyPr/>
          <a:lstStyle/>
          <a:p>
            <a:pPr marL="0" indent="0">
              <a:buClr>
                <a:srgbClr val="00FF00"/>
              </a:buClr>
              <a:buFont typeface="Wingdings 2" charset="2"/>
              <a:buNone/>
            </a:pPr>
            <a:r>
              <a:rPr lang="en-US" altLang="en-US" sz="4000" b="1"/>
              <a:t> </a:t>
            </a:r>
          </a:p>
          <a:p>
            <a:pPr marL="457200" lvl="1" indent="-228600">
              <a:buClr>
                <a:srgbClr val="FFFF00"/>
              </a:buClr>
              <a:buFont typeface="Wingdings" charset="2"/>
              <a:buChar char="ü"/>
            </a:pPr>
            <a:r>
              <a:rPr lang="en-US" altLang="en-US" sz="4000" b="1"/>
              <a:t> 4 to 5 lbs N / 1000 ft</a:t>
            </a:r>
            <a:r>
              <a:rPr lang="en-US" altLang="en-US" sz="4000" b="1" baseline="30000"/>
              <a:t>2</a:t>
            </a:r>
            <a:r>
              <a:rPr lang="en-US" altLang="en-US" sz="4000" b="1"/>
              <a:t> / yr</a:t>
            </a:r>
          </a:p>
          <a:p>
            <a:pPr marL="457200" lvl="1" indent="-228600">
              <a:buClr>
                <a:srgbClr val="FFFF00"/>
              </a:buClr>
              <a:buFont typeface="Wingdings" charset="2"/>
              <a:buChar char="ü"/>
            </a:pPr>
            <a:r>
              <a:rPr lang="en-US" altLang="en-US" sz="4000" b="1"/>
              <a:t> Complete Fertilizer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orts Turf Management (11-01)">
  <a:themeElements>
    <a:clrScheme name="Sports Turf Management (11-0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FFFF"/>
      </a:hlink>
      <a:folHlink>
        <a:srgbClr val="B2B2B2"/>
      </a:folHlink>
    </a:clrScheme>
    <a:fontScheme name="Sports Turf Management (11-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5400" b="0" i="0" u="none" strike="noStrike" cap="none" normalizeH="0" baseline="0">
            <a:ln>
              <a:noFill/>
            </a:ln>
            <a:solidFill>
              <a:srgbClr val="FFFF99"/>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5400" b="0" i="0" u="none" strike="noStrike" cap="none" normalizeH="0" baseline="0">
            <a:ln>
              <a:noFill/>
            </a:ln>
            <a:solidFill>
              <a:srgbClr val="FFFF99"/>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Sports Turf Management (11-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orts Turf Management (11-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orts Turf Management (11-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orts Turf Management (11-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orts Turf Management (11-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orts Turf Management (11-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orts Turf Management (11-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ports Turf Management (11-0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FF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ports Turf Management (11-01)">
  <a:themeElements>
    <a:clrScheme name="2_Sports Turf Management (11-0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FFFF"/>
      </a:hlink>
      <a:folHlink>
        <a:srgbClr val="B2B2B2"/>
      </a:folHlink>
    </a:clrScheme>
    <a:fontScheme name="2_Sports Turf Management (11-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5400" b="0" i="0" u="none" strike="noStrike" cap="none" normalizeH="0" baseline="0">
            <a:ln>
              <a:noFill/>
            </a:ln>
            <a:solidFill>
              <a:srgbClr val="FFFF99"/>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5400" b="0" i="0" u="none" strike="noStrike" cap="none" normalizeH="0" baseline="0">
            <a:ln>
              <a:noFill/>
            </a:ln>
            <a:solidFill>
              <a:srgbClr val="FFFF99"/>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2_Sports Turf Management (11-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ports Turf Management (11-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ports Turf Management (11-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ports Turf Management (11-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ports Turf Management (11-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ports Turf Management (11-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ports Turf Management (11-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ports Turf Management (11-0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FF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Sports Turf Management (11-01)</Template>
  <TotalTime>0</TotalTime>
  <Words>16695</Words>
  <Application>Microsoft Macintosh PowerPoint</Application>
  <PresentationFormat>35mm Slides</PresentationFormat>
  <Paragraphs>1371</Paragraphs>
  <Slides>136</Slides>
  <Notes>130</Notes>
  <HiddenSlides>0</HiddenSlides>
  <MMClips>0</MMClips>
  <ScaleCrop>false</ScaleCrop>
  <HeadingPairs>
    <vt:vector size="10"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136</vt:i4>
      </vt:variant>
      <vt:variant>
        <vt:lpstr>Custom Shows</vt:lpstr>
      </vt:variant>
      <vt:variant>
        <vt:i4>1</vt:i4>
      </vt:variant>
    </vt:vector>
  </HeadingPairs>
  <TitlesOfParts>
    <vt:vector size="150" baseType="lpstr">
      <vt:lpstr>Times New Roman</vt:lpstr>
      <vt:lpstr>Times</vt:lpstr>
      <vt:lpstr>Arial</vt:lpstr>
      <vt:lpstr>Arial Unicode MS</vt:lpstr>
      <vt:lpstr>Wingdings</vt:lpstr>
      <vt:lpstr>Wingdings 2</vt:lpstr>
      <vt:lpstr>Symbol</vt:lpstr>
      <vt:lpstr>Webdings</vt:lpstr>
      <vt:lpstr>Impact</vt:lpstr>
      <vt:lpstr>Monotype Sorts</vt:lpstr>
      <vt:lpstr>Sports Turf Management (11-01)</vt:lpstr>
      <vt:lpstr>2_Sports Turf Management (11-01)</vt:lpstr>
      <vt:lpstr>Microsoft Graph Chart</vt:lpstr>
      <vt:lpstr>PowerPoint Presentation</vt:lpstr>
      <vt:lpstr>PowerPoint Presentation</vt:lpstr>
      <vt:lpstr>PowerPoint Presentation</vt:lpstr>
      <vt:lpstr>     Turfgrass  Management </vt:lpstr>
      <vt:lpstr>Learning Objectives</vt:lpstr>
      <vt:lpstr>PowerPoint Presentation</vt:lpstr>
      <vt:lpstr>Ga. Turfgrass Industry</vt:lpstr>
      <vt:lpstr>Turfgrass Selection</vt:lpstr>
      <vt:lpstr>Considerations</vt:lpstr>
      <vt:lpstr>Considerations</vt:lpstr>
      <vt:lpstr>Adaptation Zones - Georgia</vt:lpstr>
      <vt:lpstr>Adaptation &amp; Selection</vt:lpstr>
      <vt:lpstr>Adaptation &amp; Selection</vt:lpstr>
      <vt:lpstr>Water Usage</vt:lpstr>
      <vt:lpstr>Turfgrass ET Classification</vt:lpstr>
      <vt:lpstr>Turfgrass ET Rankings</vt:lpstr>
      <vt:lpstr>Cool-season Turfgrasses</vt:lpstr>
      <vt:lpstr>Cool-Season Grasses</vt:lpstr>
      <vt:lpstr>Fescues</vt:lpstr>
      <vt:lpstr>Turf Type Tall Fescue</vt:lpstr>
      <vt:lpstr>Turf Type Tall Fescue</vt:lpstr>
      <vt:lpstr>Turf Type Tall Fescue</vt:lpstr>
      <vt:lpstr>Tall Fescue: ‘Southeast’ </vt:lpstr>
      <vt:lpstr>‘Southeast’ Tall Fescue</vt:lpstr>
      <vt:lpstr>Kentucky Bluegrass</vt:lpstr>
      <vt:lpstr>Ryegrasses</vt:lpstr>
      <vt:lpstr>Warm-season Turfgrasses</vt:lpstr>
      <vt:lpstr>Bermudagrass  Cynodon dactylon</vt:lpstr>
      <vt:lpstr>Bermudagrass</vt:lpstr>
      <vt:lpstr>Bermudagrass</vt:lpstr>
      <vt:lpstr>Zoysiagrass Zoysia spp.</vt:lpstr>
      <vt:lpstr>Zoysiagrass</vt:lpstr>
      <vt:lpstr>Zoysiagrass</vt:lpstr>
      <vt:lpstr>Centipedegrass Eremochloa ophiuroides</vt:lpstr>
      <vt:lpstr>Centipedegrass</vt:lpstr>
      <vt:lpstr>St. Augustinegrass Stenotaphrum secundatum</vt:lpstr>
      <vt:lpstr>St. Augustinegrass</vt:lpstr>
      <vt:lpstr>St. Augustinegrass</vt:lpstr>
      <vt:lpstr>St. Augustinegrass</vt:lpstr>
      <vt:lpstr>Soil Preparation</vt:lpstr>
      <vt:lpstr>Establishment</vt:lpstr>
      <vt:lpstr>Soil Prep: Fertilization</vt:lpstr>
      <vt:lpstr>Soil Prep: Fertilization</vt:lpstr>
      <vt:lpstr>Soil Prep: Lime</vt:lpstr>
      <vt:lpstr>Planting</vt:lpstr>
      <vt:lpstr>Vegetative Planting</vt:lpstr>
      <vt:lpstr>Establishment: Sodding</vt:lpstr>
      <vt:lpstr>Establishment: Sodding</vt:lpstr>
      <vt:lpstr>Establishment: Sprigging</vt:lpstr>
      <vt:lpstr>Sprigging Rates</vt:lpstr>
      <vt:lpstr>Establishment: Plugging</vt:lpstr>
      <vt:lpstr>GCIA Certified Turf</vt:lpstr>
      <vt:lpstr>Seed Quality</vt:lpstr>
      <vt:lpstr>Seeding</vt:lpstr>
      <vt:lpstr>Seeding</vt:lpstr>
      <vt:lpstr>Seeding Rates</vt:lpstr>
      <vt:lpstr>Blends and Mixtures</vt:lpstr>
      <vt:lpstr>Grow-In</vt:lpstr>
      <vt:lpstr>Cultural Practices</vt:lpstr>
      <vt:lpstr>Mowing</vt:lpstr>
      <vt:lpstr>Mowing: Positive Effects </vt:lpstr>
      <vt:lpstr>Mowing: Negative Effects</vt:lpstr>
      <vt:lpstr>Mowing Practices</vt:lpstr>
      <vt:lpstr>Mowing: Blade Sharpness</vt:lpstr>
      <vt:lpstr>Rotary Mowers</vt:lpstr>
      <vt:lpstr>Reel Mowers</vt:lpstr>
      <vt:lpstr>Mowing a new lawn</vt:lpstr>
      <vt:lpstr>Proper Mowing Height</vt:lpstr>
      <vt:lpstr>Mowing Calculations</vt:lpstr>
      <vt:lpstr>Turfgrass Irrigation</vt:lpstr>
      <vt:lpstr>Irrigation Guidance</vt:lpstr>
      <vt:lpstr>Evapotranspiration (ET)</vt:lpstr>
      <vt:lpstr>How ET Works</vt:lpstr>
      <vt:lpstr>Water Balance Equation</vt:lpstr>
      <vt:lpstr>PowerPoint Presentation</vt:lpstr>
      <vt:lpstr>Technologies Using the  Water Balance Equation</vt:lpstr>
      <vt:lpstr>So--When should you irrigate?</vt:lpstr>
      <vt:lpstr>Q: When is the best time to irrigate?</vt:lpstr>
      <vt:lpstr>How Much to Irrigate?</vt:lpstr>
      <vt:lpstr>Water to Wet to a Depth</vt:lpstr>
      <vt:lpstr>Proper Irrigation</vt:lpstr>
      <vt:lpstr>Turfgrass Fertilization</vt:lpstr>
      <vt:lpstr>Fertilization </vt:lpstr>
      <vt:lpstr>Nitrogen (N)</vt:lpstr>
      <vt:lpstr>Available Sources of N</vt:lpstr>
      <vt:lpstr>Organic Nitrogen</vt:lpstr>
      <vt:lpstr>Organic N</vt:lpstr>
      <vt:lpstr>Organic N</vt:lpstr>
      <vt:lpstr>Organic N</vt:lpstr>
      <vt:lpstr>Organic N</vt:lpstr>
      <vt:lpstr>Synthetic Organic Nitrogen </vt:lpstr>
      <vt:lpstr>Inorganic Nitrogen</vt:lpstr>
      <vt:lpstr>Fertilizer Calculations</vt:lpstr>
      <vt:lpstr>Calculation: </vt:lpstr>
      <vt:lpstr>6.25 x 5 = 31.25 lbs  of  16-4-8</vt:lpstr>
      <vt:lpstr>Liming</vt:lpstr>
      <vt:lpstr>Fertilization:  Turf Type Tall Fescue</vt:lpstr>
      <vt:lpstr>Fertilization: Bermudagrass</vt:lpstr>
      <vt:lpstr>Fertilization:  St. Augustinegrass</vt:lpstr>
      <vt:lpstr>Fertilization: Centipedegrass</vt:lpstr>
      <vt:lpstr>Chlorosis- Centipede</vt:lpstr>
      <vt:lpstr>‘Weed and Feed’ Products</vt:lpstr>
      <vt:lpstr>Proper Fertilizer Usage</vt:lpstr>
      <vt:lpstr>Thatch Management</vt:lpstr>
      <vt:lpstr>Advantages of Thatch</vt:lpstr>
      <vt:lpstr>Disadvantages of Thatch</vt:lpstr>
      <vt:lpstr>Thatching of Common Grasses</vt:lpstr>
      <vt:lpstr>Thatch- Cultural Practices</vt:lpstr>
      <vt:lpstr>Soil Compaction</vt:lpstr>
      <vt:lpstr>Aerification</vt:lpstr>
      <vt:lpstr>Benefits of Core Aerification</vt:lpstr>
      <vt:lpstr>Core Aerification</vt:lpstr>
      <vt:lpstr>Core Aerification</vt:lpstr>
      <vt:lpstr>Topdressing</vt:lpstr>
      <vt:lpstr>Topdressing</vt:lpstr>
      <vt:lpstr>Topdressing</vt:lpstr>
      <vt:lpstr>Reviving a Lawn</vt:lpstr>
      <vt:lpstr>Renovation Steps</vt:lpstr>
      <vt:lpstr>Interseeding and Overseeding</vt:lpstr>
      <vt:lpstr>Overseeding &amp; Interseeding</vt:lpstr>
      <vt:lpstr>Overseeding &amp; Interseeding</vt:lpstr>
      <vt:lpstr>Overseeding &amp; Interseeding</vt:lpstr>
      <vt:lpstr>Overseeding &amp; Interseeding</vt:lpstr>
      <vt:lpstr>Interseeding</vt:lpstr>
      <vt:lpstr>Overseeding </vt:lpstr>
      <vt:lpstr>Overseeding  Rates</vt:lpstr>
      <vt:lpstr>Overseeded Warm  Season Grasses</vt:lpstr>
      <vt:lpstr>Common Turf Management  Problems</vt:lpstr>
      <vt:lpstr>Algae</vt:lpstr>
      <vt:lpstr>Moss &amp; Algae</vt:lpstr>
      <vt:lpstr>Centipede: Centipede Decline </vt:lpstr>
      <vt:lpstr>Iron Chlorosis - Centipede</vt:lpstr>
      <vt:lpstr>Weeds</vt:lpstr>
      <vt:lpstr>What to do during in the off-season?</vt:lpstr>
      <vt:lpstr>PowerPoint Presentation</vt:lpstr>
      <vt:lpstr>Thank You</vt:lpstr>
      <vt:lpstr>Basic MG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cp:lastPrinted>1999-10-27T18:42:49Z</cp:lastPrinted>
  <dcterms:created xsi:type="dcterms:W3CDTF">2015-09-08T05:56:47Z</dcterms:created>
  <dcterms:modified xsi:type="dcterms:W3CDTF">2015-09-08T05:56:55Z</dcterms:modified>
</cp:coreProperties>
</file>