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89" r:id="rId3"/>
    <p:sldId id="393" r:id="rId4"/>
    <p:sldId id="394" r:id="rId5"/>
    <p:sldId id="395" r:id="rId6"/>
    <p:sldId id="318" r:id="rId7"/>
    <p:sldId id="349" r:id="rId8"/>
    <p:sldId id="300" r:id="rId9"/>
    <p:sldId id="350" r:id="rId10"/>
    <p:sldId id="301" r:id="rId11"/>
    <p:sldId id="364" r:id="rId12"/>
    <p:sldId id="319" r:id="rId13"/>
    <p:sldId id="366" r:id="rId14"/>
    <p:sldId id="367" r:id="rId15"/>
    <p:sldId id="398" r:id="rId16"/>
    <p:sldId id="258" r:id="rId17"/>
    <p:sldId id="320" r:id="rId18"/>
    <p:sldId id="291" r:id="rId19"/>
    <p:sldId id="352" r:id="rId20"/>
    <p:sldId id="385" r:id="rId21"/>
    <p:sldId id="261" r:id="rId22"/>
    <p:sldId id="353" r:id="rId23"/>
    <p:sldId id="308" r:id="rId24"/>
    <p:sldId id="370" r:id="rId25"/>
    <p:sldId id="330" r:id="rId26"/>
    <p:sldId id="347" r:id="rId27"/>
    <p:sldId id="321" r:id="rId28"/>
    <p:sldId id="333" r:id="rId29"/>
    <p:sldId id="373" r:id="rId30"/>
    <p:sldId id="334" r:id="rId31"/>
    <p:sldId id="346" r:id="rId32"/>
    <p:sldId id="338" r:id="rId33"/>
    <p:sldId id="374" r:id="rId34"/>
    <p:sldId id="339" r:id="rId35"/>
    <p:sldId id="377" r:id="rId36"/>
    <p:sldId id="341" r:id="rId37"/>
    <p:sldId id="342" r:id="rId38"/>
    <p:sldId id="376" r:id="rId39"/>
    <p:sldId id="345" r:id="rId40"/>
    <p:sldId id="344" r:id="rId41"/>
    <p:sldId id="375" r:id="rId42"/>
    <p:sldId id="378" r:id="rId43"/>
    <p:sldId id="379" r:id="rId44"/>
    <p:sldId id="380" r:id="rId45"/>
    <p:sldId id="383" r:id="rId46"/>
    <p:sldId id="384" r:id="rId47"/>
    <p:sldId id="328" r:id="rId48"/>
    <p:sldId id="400" r:id="rId49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52FC"/>
    <a:srgbClr val="3366FF"/>
    <a:srgbClr val="0066FF"/>
    <a:srgbClr val="FFFF00"/>
    <a:srgbClr val="C6861E"/>
    <a:srgbClr val="0000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6405" autoAdjust="0"/>
  </p:normalViewPr>
  <p:slideViewPr>
    <p:cSldViewPr>
      <p:cViewPr varScale="1">
        <p:scale>
          <a:sx n="126" d="100"/>
          <a:sy n="126" d="100"/>
        </p:scale>
        <p:origin x="17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37.xml"/><Relationship Id="rId12" Type="http://schemas.openxmlformats.org/officeDocument/2006/relationships/slide" Target="slides/slide39.xml"/><Relationship Id="rId13" Type="http://schemas.openxmlformats.org/officeDocument/2006/relationships/slide" Target="slides/slide40.xml"/><Relationship Id="rId1" Type="http://schemas.openxmlformats.org/officeDocument/2006/relationships/slide" Target="slides/slide1.xml"/><Relationship Id="rId2" Type="http://schemas.openxmlformats.org/officeDocument/2006/relationships/slide" Target="slides/slide16.xml"/><Relationship Id="rId3" Type="http://schemas.openxmlformats.org/officeDocument/2006/relationships/slide" Target="slides/slide18.xml"/><Relationship Id="rId4" Type="http://schemas.openxmlformats.org/officeDocument/2006/relationships/slide" Target="slides/slide21.xml"/><Relationship Id="rId5" Type="http://schemas.openxmlformats.org/officeDocument/2006/relationships/slide" Target="slides/slide25.xml"/><Relationship Id="rId6" Type="http://schemas.openxmlformats.org/officeDocument/2006/relationships/slide" Target="slides/slide28.xml"/><Relationship Id="rId7" Type="http://schemas.openxmlformats.org/officeDocument/2006/relationships/slide" Target="slides/slide30.xml"/><Relationship Id="rId8" Type="http://schemas.openxmlformats.org/officeDocument/2006/relationships/slide" Target="slides/slide32.xml"/><Relationship Id="rId9" Type="http://schemas.openxmlformats.org/officeDocument/2006/relationships/slide" Target="slides/slide34.xml"/><Relationship Id="rId10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fld id="{E43B149B-C7FF-E542-845D-4227A4807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58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1689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endParaRPr lang="en-US" altLang="en-US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charset="0"/>
              </a:defRPr>
            </a:lvl1pPr>
          </a:lstStyle>
          <a:p>
            <a:fld id="{964A1B24-1279-FC49-9FEA-FAE9E0D5E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023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FBEB15-2A81-9E4A-A876-EFDF029BB30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761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r>
              <a:rPr lang="en-US" altLang="en-US"/>
              <a:t>Too much fertilizer contributes to a thatch problem and disease issues.</a:t>
            </a:r>
          </a:p>
          <a:p>
            <a:r>
              <a:rPr lang="en-US" altLang="en-US"/>
              <a:t>Too little fertilizer can leave turf thin and susceptible to weeds.</a:t>
            </a:r>
          </a:p>
          <a:p>
            <a:r>
              <a:rPr lang="en-US" altLang="en-US"/>
              <a:t>Low nitrogen levels favor rust and dollar spot problems.</a:t>
            </a:r>
          </a:p>
        </p:txBody>
      </p:sp>
    </p:spTree>
    <p:extLst>
      <p:ext uri="{BB962C8B-B14F-4D97-AF65-F5344CB8AC3E}">
        <p14:creationId xmlns:p14="http://schemas.microsoft.com/office/powerpoint/2010/main" val="140166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40039-160E-2943-8E83-7B220D578B18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63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38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9D03-77E1-F242-932E-80286AD9CD78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884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40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CF844-EBC1-ED4D-B509-FF31D4F1C96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904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r>
              <a:rPr lang="en-US" altLang="en-US"/>
              <a:t>Systemic fungicides act in a very specific way against a pathogen and resistance is likely to develop after repeated use.</a:t>
            </a:r>
          </a:p>
        </p:txBody>
      </p:sp>
    </p:spTree>
    <p:extLst>
      <p:ext uri="{BB962C8B-B14F-4D97-AF65-F5344CB8AC3E}">
        <p14:creationId xmlns:p14="http://schemas.microsoft.com/office/powerpoint/2010/main" val="169444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D9DB-FB6B-F74B-BB32-8A307976F3CC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98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r>
              <a:rPr lang="en-US" altLang="en-US"/>
              <a:t>117. CREDIT SLIDE: Thank you for your attention.  Now do you have any final questions on anything covered today?????</a:t>
            </a:r>
          </a:p>
        </p:txBody>
      </p:sp>
    </p:spTree>
    <p:extLst>
      <p:ext uri="{BB962C8B-B14F-4D97-AF65-F5344CB8AC3E}">
        <p14:creationId xmlns:p14="http://schemas.microsoft.com/office/powerpoint/2010/main" val="81391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3A2E5-3381-F64A-B9F5-8769B6502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77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E0B89-984D-9A49-B143-19057A957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8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5955A-6C27-5C44-8D85-7FD5D00BD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81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ECF1F2-EE0B-584B-AEBD-C7D96DC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95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A3B37D-15F7-6D49-9606-D95E19F5C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9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1234C1-9879-A04F-BB91-B147C70F8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1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BC63-B1EF-BB43-9EB7-96B51E18D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74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CF7E0-5FE4-1B43-A07B-5ABC364C36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84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27E4E-A3A0-A440-B16F-1D5263F2F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0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79A12-0FEE-574E-B8EF-6FA0EC087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41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17C7E-9C13-DB48-8C63-0EE7C4348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4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47777-0FFF-4947-A83F-E4BC2ABAA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39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E5865-07A3-9D4A-BEBF-D85CE3CF5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1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5167B-AA6D-4F4C-9F31-4BE5E48C0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24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33"/>
            </a:gs>
            <a:gs pos="50000">
              <a:srgbClr val="008000"/>
            </a:gs>
            <a:gs pos="100000">
              <a:srgbClr val="33333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38CBF1-9BD3-8144-B514-3132AB85D9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5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3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36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7.png"/><Relationship Id="rId7" Type="http://schemas.openxmlformats.org/officeDocument/2006/relationships/oleObject" Target="../embeddings/oleObject17.bin"/><Relationship Id="rId8" Type="http://schemas.openxmlformats.org/officeDocument/2006/relationships/image" Target="../media/image3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lcounty.org/extension" TargetMode="External"/><Relationship Id="rId4" Type="http://schemas.openxmlformats.org/officeDocument/2006/relationships/hyperlink" Target="http://www.ugaextension.com/" TargetMode="External"/><Relationship Id="rId5" Type="http://schemas.openxmlformats.org/officeDocument/2006/relationships/hyperlink" Target="http://www.georgiaturf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514600" y="1676400"/>
            <a:ext cx="1042988" cy="10429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" y="762000"/>
            <a:ext cx="1042988" cy="10429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191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5029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2667000" y="2362200"/>
            <a:ext cx="3886200" cy="22098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Turf Diseases</a:t>
            </a:r>
          </a:p>
          <a:p>
            <a:pPr algn="ctr" eaLnBrk="1" hangingPunct="1"/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Billy Skaggs</a:t>
            </a:r>
          </a:p>
          <a:p>
            <a:pPr algn="ctr" eaLnBrk="1" hangingPunct="1"/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County Ext. Agent</a:t>
            </a:r>
          </a:p>
          <a:p>
            <a:pPr algn="ctr" eaLnBrk="1" hangingPunct="1"/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Hall County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BrownPat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5720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brownp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28600" y="457200"/>
            <a:ext cx="4572000" cy="304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28600" y="3581400"/>
            <a:ext cx="4572000" cy="304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5105400" y="762000"/>
            <a:ext cx="36242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Patches merge to affect</a:t>
            </a:r>
          </a:p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larger areas</a:t>
            </a:r>
          </a:p>
          <a:p>
            <a:pPr algn="l"/>
            <a:endParaRPr lang="en-US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Occasionally circular </a:t>
            </a:r>
          </a:p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patterns aren’t evident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5105400" y="4191000"/>
            <a:ext cx="37131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Heavy/recent infections</a:t>
            </a:r>
          </a:p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produce foul smell</a:t>
            </a:r>
          </a:p>
          <a:p>
            <a:pPr algn="l">
              <a:buFontTx/>
              <a:buChar char="•"/>
            </a:pPr>
            <a:endParaRPr lang="en-US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Leaves/runners</a:t>
            </a:r>
          </a:p>
          <a:p>
            <a:pPr algn="l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pull out easily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1676400" y="381000"/>
            <a:ext cx="5867400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3600" b="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Common in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Bermuda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Zoysiagrass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Fescuegrass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Ryegrass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St. Augustine</a:t>
            </a:r>
          </a:p>
          <a:p>
            <a:endParaRPr lang="en-US" altLang="en-US" sz="36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“Less common” in</a:t>
            </a:r>
          </a:p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Centipede</a:t>
            </a:r>
          </a:p>
          <a:p>
            <a:endParaRPr lang="en-US" altLang="en-US" sz="36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733800" y="609600"/>
            <a:ext cx="51816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 altLang="en-US" b="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Infection requirements</a:t>
            </a:r>
          </a:p>
          <a:p>
            <a:pPr lvl="1" algn="l"/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l"/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--Brown Patch occurs from late Spring through Early Fall  (temperatures between 65-85</a:t>
            </a: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ºF</a:t>
            </a: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  <a:p>
            <a:pPr lvl="1" algn="l"/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l"/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--High humidity contributes to rapid disease spread</a:t>
            </a:r>
          </a:p>
          <a:p>
            <a:pPr lvl="1" algn="l"/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l"/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--High Nitrogen</a:t>
            </a:r>
          </a:p>
          <a:p>
            <a:pPr lvl="1" algn="l"/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3971" name="Picture 3" descr="brown 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048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rsol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04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57200" y="457200"/>
            <a:ext cx="3048000" cy="2438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57200" y="2895600"/>
            <a:ext cx="3048000" cy="3429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0" y="1130300"/>
            <a:ext cx="91440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1) Scout: Early detection is key for disease prevention/control</a:t>
            </a:r>
          </a:p>
          <a:p>
            <a:pPr algn="l"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Look closely for early symptoms/ signs of the disease</a:t>
            </a:r>
          </a:p>
          <a:p>
            <a:pPr algn="l"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Note weather patterns</a:t>
            </a:r>
          </a:p>
          <a:p>
            <a:pPr algn="l"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Keep notes of site changes</a:t>
            </a:r>
          </a:p>
          <a:p>
            <a:pPr algn="l"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History of problems in the site 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2) Avoid excessive Nitrogen fertilization 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Maintain adequate Nitrogen levels)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3) Water Timely and Deeply (After midnight/before 8 AM)</a:t>
            </a:r>
            <a:r>
              <a:rPr lang="en-US" alt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5-6 inches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971800" y="381000"/>
            <a:ext cx="282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IPM Practices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76200" y="676275"/>
            <a:ext cx="8910638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4) Avoid frequent light irrigation to reduce humidity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Allow time during the day to allow plant canopy to dry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5) Increase air circulation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Shrub and tree barriers contribute to shade 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and lack of air circulation	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6) Reduce thatch (no more than 1 inch thick)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Excessive thatch: restricts water and air movement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Promote shallow root growth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Promotes an ideal environment for pathogens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Brown Patch Control</a:t>
            </a: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533400" y="1781175"/>
            <a:ext cx="8077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3429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Azoxystrobin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Buscalid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Chlorothalonil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Fenarimol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Flutolanyl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Iprodione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Maneb; Mancozeb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4648200" y="1905000"/>
            <a:ext cx="4191000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Myclobutanil</a:t>
            </a:r>
            <a:endParaRPr lang="en-US" altLang="en-US" sz="2800" b="0">
              <a:solidFill>
                <a:srgbClr val="FFFF00"/>
              </a:solidFill>
              <a:effectLst/>
            </a:endParaRP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PCNB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Propiconazole</a:t>
            </a:r>
            <a:endParaRPr lang="en-US" altLang="en-US" sz="2800" b="0">
              <a:solidFill>
                <a:srgbClr val="FFFF00"/>
              </a:solidFill>
              <a:effectLst/>
            </a:endParaRP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Pyraclostrobin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Thiophanate methyl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Triadimefon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Trifloxystrobin</a:t>
            </a:r>
            <a:endParaRPr lang="en-US" altLang="en-US" sz="2800">
              <a:effectLst/>
            </a:endParaRPr>
          </a:p>
          <a:p>
            <a:pPr algn="l">
              <a:spcBef>
                <a:spcPct val="50000"/>
              </a:spcBef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133600"/>
            <a:ext cx="4572000" cy="24384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Causal agent is </a:t>
            </a:r>
            <a:r>
              <a:rPr lang="en-US" altLang="en-US" sz="2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Sclerotinia homoeocarpa</a:t>
            </a:r>
          </a:p>
          <a:p>
            <a:endParaRPr lang="en-US" alt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White patches up to        2 inches in diameter</a:t>
            </a:r>
          </a:p>
        </p:txBody>
      </p:sp>
      <p:pic>
        <p:nvPicPr>
          <p:cNvPr id="4101" name="Picture 5" descr="dollarspot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762000"/>
            <a:ext cx="39624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 descr="037"/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029200" y="762000"/>
            <a:ext cx="3962400" cy="5791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93750" y="533400"/>
            <a:ext cx="2303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Dollar spot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76200" y="1027113"/>
            <a:ext cx="41910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Infection requirements</a:t>
            </a:r>
          </a:p>
          <a:p>
            <a:pPr lvl="1"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50</a:t>
            </a:r>
            <a:r>
              <a:rPr lang="en-US" altLang="en-US" sz="2400" b="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o</a:t>
            </a: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 - 80</a:t>
            </a:r>
            <a:r>
              <a:rPr lang="en-US" altLang="en-US" sz="2400" b="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o</a:t>
            </a: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 (Early Spring Late Fall)</a:t>
            </a:r>
          </a:p>
          <a:p>
            <a:pPr lvl="1"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Cool nights/Warm days</a:t>
            </a:r>
          </a:p>
          <a:p>
            <a:pPr lvl="1" eaLnBrk="1" hangingPunct="1">
              <a:spcBef>
                <a:spcPct val="50000"/>
              </a:spcBef>
              <a:buFont typeface="Wingdings" charset="2"/>
              <a:buChar char="§"/>
            </a:pP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&gt;10 hrs leaf wetness/day</a:t>
            </a:r>
          </a:p>
          <a:p>
            <a:pPr lvl="1" eaLnBrk="1" hangingPunct="1">
              <a:spcBef>
                <a:spcPct val="50000"/>
              </a:spcBef>
              <a:buFont typeface="Wingdings" charset="2"/>
              <a:buChar char="§"/>
            </a:pP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Dry Soils</a:t>
            </a:r>
          </a:p>
          <a:p>
            <a:pPr lvl="1" eaLnBrk="1" hangingPunct="1">
              <a:spcBef>
                <a:spcPct val="50000"/>
              </a:spcBef>
              <a:buFont typeface="Wingdings" charset="2"/>
              <a:buChar char="§"/>
            </a:pPr>
            <a:r>
              <a:rPr lang="en-US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Low Nitrogen promotes growth of the fungus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4343400" y="1143000"/>
          <a:ext cx="480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7" name="Drawing" r:id="rId3" imgW="8244449" imgH="6180127" progId="WPDraw30.Drawing">
                  <p:embed/>
                </p:oleObj>
              </mc:Choice>
              <mc:Fallback>
                <p:oleObj name="Drawing" r:id="rId3" imgW="8244449" imgH="6180127" progId="WPDraw30.Drawing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480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4343400" y="1143000"/>
            <a:ext cx="4800600" cy="44958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8" name="Rectangle 10"/>
          <p:cNvSpPr>
            <a:spLocks noChangeArrowheads="1"/>
          </p:cNvSpPr>
          <p:nvPr>
            <p:ph type="body" idx="1"/>
          </p:nvPr>
        </p:nvSpPr>
        <p:spPr>
          <a:xfrm>
            <a:off x="685800" y="1295400"/>
            <a:ext cx="8077200" cy="41148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Maintain adequate Nitrogen levels (Low Nitrogen)</a:t>
            </a:r>
          </a:p>
          <a:p>
            <a:pPr eaLnBrk="0" hangingPunct="0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drought stress (dry soils promote the disease) </a:t>
            </a:r>
          </a:p>
          <a:p>
            <a:pPr eaLnBrk="0" hangingPunct="0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Water deeply (….holding the hose for a few minutes in not watering appropriately)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IPM Practices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28600" y="914400"/>
            <a:ext cx="8610600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Symbol" charset="2"/>
              <a:buNone/>
            </a:pPr>
            <a:r>
              <a:rPr lang="en-US" altLang="en-US" b="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IPM Practices (continued)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extended moisture on leaves /remove dew in morning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Increase air circulation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  <a:buFont typeface="Symbol" charset="2"/>
              <a:buChar char="·"/>
            </a:pPr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Mow at recommended height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Cultural Management for Turfgrasses</a:t>
            </a:r>
          </a:p>
        </p:txBody>
      </p:sp>
      <p:pic>
        <p:nvPicPr>
          <p:cNvPr id="175107" name="Picture 3" descr="thatch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575" y="3276600"/>
            <a:ext cx="2638425" cy="2471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5108" name="Picture 4" descr="cut grass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3814763" cy="180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304800" y="24384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effectLst/>
              </a:rPr>
              <a:t>Proper Mowing</a:t>
            </a: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990600" y="1752600"/>
            <a:ext cx="739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0">
                <a:solidFill>
                  <a:schemeClr val="bg1"/>
                </a:solidFill>
                <a:effectLst/>
              </a:rPr>
              <a:t>Cultural Practices for Healthy Turfgrass</a:t>
            </a:r>
            <a:r>
              <a:rPr lang="en-US" altLang="en-US" b="0">
                <a:effectLst/>
              </a:rPr>
              <a:t> </a:t>
            </a:r>
            <a:r>
              <a:rPr lang="en-US" altLang="en-US">
                <a:effectLst/>
              </a:rPr>
              <a:t> </a:t>
            </a:r>
            <a:endParaRPr lang="en-US" altLang="en-US" sz="1600">
              <a:solidFill>
                <a:srgbClr val="FF66CC"/>
              </a:solidFill>
              <a:effectLst/>
            </a:endParaRP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708025" y="4716463"/>
            <a:ext cx="2568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 altLang="en-US" sz="1800" b="0">
              <a:solidFill>
                <a:schemeClr val="tx1"/>
              </a:solidFill>
              <a:effectLst/>
              <a:ea typeface="Arial" charset="0"/>
              <a:cs typeface="Arial" charset="0"/>
            </a:endParaRP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29400" y="2362200"/>
            <a:ext cx="228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effectLst/>
              </a:rPr>
              <a:t>Fertilizing</a:t>
            </a:r>
            <a:endParaRPr lang="en-US" altLang="en-US" sz="1600">
              <a:solidFill>
                <a:schemeClr val="bg1"/>
              </a:solidFill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effectLst/>
            </a:endParaRPr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6935788" y="4343400"/>
            <a:ext cx="2055812" cy="5270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Wet the soil to just below the root depth.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152400" y="2895600"/>
            <a:ext cx="3048000" cy="53340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Remove 1/3 height or less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533400" y="5257800"/>
            <a:ext cx="228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effectLst/>
              </a:rPr>
              <a:t>Dethatching</a:t>
            </a:r>
          </a:p>
        </p:txBody>
      </p:sp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533400" y="5780088"/>
            <a:ext cx="2174875" cy="5270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Don’t let thatch get more than ½ inch thick.</a:t>
            </a:r>
          </a:p>
        </p:txBody>
      </p:sp>
      <p:pic>
        <p:nvPicPr>
          <p:cNvPr id="175117" name="Picture 13" descr="aerating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5029200"/>
            <a:ext cx="1328738" cy="182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4103688" y="5824538"/>
            <a:ext cx="2144712" cy="528637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Coring machines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work the best.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7010400" y="3810000"/>
            <a:ext cx="175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effectLst/>
              </a:rPr>
              <a:t>Irrigation</a:t>
            </a:r>
          </a:p>
        </p:txBody>
      </p:sp>
      <p:sp>
        <p:nvSpPr>
          <p:cNvPr id="175120" name="Text Box 16"/>
          <p:cNvSpPr txBox="1">
            <a:spLocks noChangeArrowheads="1"/>
          </p:cNvSpPr>
          <p:nvPr/>
        </p:nvSpPr>
        <p:spPr bwMode="auto">
          <a:xfrm>
            <a:off x="6502400" y="2895600"/>
            <a:ext cx="2489200" cy="739775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effectLst/>
                <a:ea typeface="Arial" charset="0"/>
                <a:cs typeface="Arial" charset="0"/>
              </a:rPr>
              <a:t>Not too much or too little. Test the soil every 2 or 3 years.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4419600" y="2743200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effectLst/>
              </a:rPr>
              <a:t>Aerating</a:t>
            </a:r>
            <a:endParaRPr lang="en-US" altLang="en-US" sz="160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Dollar Spot Control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533400" y="1781175"/>
            <a:ext cx="8077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3429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Azoxystrobin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Buscalid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Chlorothalonil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Fenarimol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Flutolanyl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Iprodione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Maneb; Mancozeb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4648200" y="1905000"/>
            <a:ext cx="4191000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Myclobutanil</a:t>
            </a:r>
            <a:endParaRPr lang="en-US" altLang="en-US" sz="2800" b="0">
              <a:solidFill>
                <a:srgbClr val="FFFF00"/>
              </a:solidFill>
              <a:effectLst/>
            </a:endParaRP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PCNB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Propiconazole</a:t>
            </a:r>
            <a:endParaRPr lang="en-US" altLang="en-US" sz="2800" b="0">
              <a:solidFill>
                <a:srgbClr val="FFFF00"/>
              </a:solidFill>
              <a:effectLst/>
            </a:endParaRP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Pyraclostrobin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Thiophanate methyl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Triadimefon</a:t>
            </a:r>
          </a:p>
          <a:p>
            <a:pPr algn="l"/>
            <a:r>
              <a:rPr lang="en-US" altLang="en-US" sz="2800">
                <a:solidFill>
                  <a:srgbClr val="FFFF00"/>
                </a:solidFill>
                <a:effectLst/>
              </a:rPr>
              <a:t>Trifloxystrobin</a:t>
            </a:r>
            <a:endParaRPr lang="en-US" altLang="en-US" sz="2800">
              <a:effectLst/>
            </a:endParaRPr>
          </a:p>
          <a:p>
            <a:pPr algn="l">
              <a:spcBef>
                <a:spcPct val="50000"/>
              </a:spcBef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733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819400" y="304800"/>
            <a:ext cx="3081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Pythium blight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228600" y="1524000"/>
            <a:ext cx="441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Causal agent </a:t>
            </a:r>
            <a:r>
              <a:rPr lang="en-US" altLang="en-US" sz="2800" b="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Pythium spp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Disease is characterized small, irregular water-soaked areas. Brown, orange/bronze, light/tan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Numerous spots, merge in wettest areas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5029200" y="1600200"/>
            <a:ext cx="3733800" cy="29718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26"/>
          <p:cNvSpPr>
            <a:spLocks noChangeArrowheads="1"/>
          </p:cNvSpPr>
          <p:nvPr/>
        </p:nvSpPr>
        <p:spPr bwMode="auto">
          <a:xfrm>
            <a:off x="304800" y="990600"/>
            <a:ext cx="4572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Turf dies rapidly, collapses and appear matted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Infected tissue feels oily to touch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If high humidity present fluffy, cottony white mycelium present (can be seen early in the morning)</a:t>
            </a:r>
          </a:p>
        </p:txBody>
      </p:sp>
      <p:pic>
        <p:nvPicPr>
          <p:cNvPr id="12595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/>
          <a:stretch>
            <a:fillRect/>
          </a:stretch>
        </p:blipFill>
        <p:spPr bwMode="auto">
          <a:xfrm>
            <a:off x="5105400" y="1219200"/>
            <a:ext cx="3733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5956" name="Rectangle 1028"/>
          <p:cNvSpPr>
            <a:spLocks noChangeArrowheads="1"/>
          </p:cNvSpPr>
          <p:nvPr/>
        </p:nvSpPr>
        <p:spPr bwMode="auto">
          <a:xfrm>
            <a:off x="5105400" y="1219200"/>
            <a:ext cx="3733800" cy="25908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7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/>
          <a:stretch>
            <a:fillRect/>
          </a:stretch>
        </p:blipFill>
        <p:spPr bwMode="auto">
          <a:xfrm>
            <a:off x="5638800" y="4044950"/>
            <a:ext cx="2693988" cy="2417763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394200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4038600" y="304800"/>
            <a:ext cx="487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IPM Practices for Pythium Blight 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4687888" y="2108200"/>
            <a:ext cx="445611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Water management is essential</a:t>
            </a:r>
          </a:p>
          <a:p>
            <a:pPr algn="l"/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Correct over watering/drainage 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problems</a:t>
            </a:r>
          </a:p>
          <a:p>
            <a:pPr algn="l"/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pockets of excessive humidity</a:t>
            </a:r>
          </a:p>
          <a:p>
            <a:pPr algn="l"/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not over fertilize with Nitrogen</a:t>
            </a:r>
          </a:p>
          <a:p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152400" y="762000"/>
            <a:ext cx="4419600" cy="29718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7163"/>
            <a:ext cx="2895600" cy="27924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Pythium Blight Control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667000" y="1676400"/>
            <a:ext cx="4572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Azoxystrobin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Chloroneb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Chlorothalonil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Etridiazole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Fosetyl  Al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Fluoxastrobin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Mefanoxam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Propamocarb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Pyraclostrobin</a:t>
            </a:r>
          </a:p>
          <a:p>
            <a:pPr algn="l">
              <a:buFontTx/>
              <a:buChar char="•"/>
            </a:pP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0" y="0"/>
          <a:ext cx="5410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2" name="Drawing" r:id="rId3" imgW="7262423" imgH="5486367" progId="WPDraw30.Drawing">
                  <p:embed/>
                </p:oleObj>
              </mc:Choice>
              <mc:Fallback>
                <p:oleObj name="Drawing" r:id="rId3" imgW="7262423" imgH="5486367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102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0" y="0"/>
            <a:ext cx="4953000" cy="685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0358" name="Object 6"/>
          <p:cNvGraphicFramePr>
            <a:graphicFrameLocks noChangeAspect="1"/>
          </p:cNvGraphicFramePr>
          <p:nvPr/>
        </p:nvGraphicFramePr>
        <p:xfrm>
          <a:off x="4648200" y="0"/>
          <a:ext cx="4495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3" name="Drawing" r:id="rId5" imgW="8328188" imgH="5455929" progId="WPDraw30.Drawing">
                  <p:embed/>
                </p:oleObj>
              </mc:Choice>
              <mc:Fallback>
                <p:oleObj name="Drawing" r:id="rId5" imgW="8328188" imgH="5455929" progId="WPDraw30.Drawing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0"/>
                        <a:ext cx="4495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696200" cy="4114800"/>
          </a:xfrm>
          <a:solidFill>
            <a:schemeClr val="accent1">
              <a:alpha val="34000"/>
            </a:schemeClr>
          </a:solidFill>
          <a:ln/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Both fungi are common thatch and soil inhabitants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Can cause disease when K is low and drought stress occurs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Bermudagrass, zoysiagrass, centipedegrass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Common during the past 2 to 3 years</a:t>
            </a:r>
          </a:p>
        </p:txBody>
      </p:sp>
      <p:sp>
        <p:nvSpPr>
          <p:cNvPr id="103430" name="Text Box 1030"/>
          <p:cNvSpPr txBox="1">
            <a:spLocks noChangeArrowheads="1"/>
          </p:cNvSpPr>
          <p:nvPr/>
        </p:nvSpPr>
        <p:spPr bwMode="auto">
          <a:xfrm>
            <a:off x="533400" y="381000"/>
            <a:ext cx="7656513" cy="13112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‘Fading’ and ‘melting out’ </a:t>
            </a:r>
            <a:b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en-US" altLang="en-US" sz="3600" b="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Curvularia</a:t>
            </a:r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and </a:t>
            </a:r>
            <a:r>
              <a:rPr lang="en-US" altLang="en-US" sz="3600" b="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Helminthosporium</a:t>
            </a:r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0" y="0"/>
          <a:ext cx="49530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8" name="Drawing" r:id="rId3" imgW="7262423" imgH="5486367" progId="WPDraw30.Drawing">
                  <p:embed/>
                </p:oleObj>
              </mc:Choice>
              <mc:Fallback>
                <p:oleObj name="Drawing" r:id="rId3" imgW="7262423" imgH="5486367" progId="WPDraw30.Drawing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9530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3" name="Object 3"/>
          <p:cNvGraphicFramePr>
            <a:graphicFrameLocks noChangeAspect="1"/>
          </p:cNvGraphicFramePr>
          <p:nvPr/>
        </p:nvGraphicFramePr>
        <p:xfrm>
          <a:off x="4191000" y="3505200"/>
          <a:ext cx="49530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9" name="Drawing" r:id="rId5" imgW="8328188" imgH="5455929" progId="WPDraw30.Drawing">
                  <p:embed/>
                </p:oleObj>
              </mc:Choice>
              <mc:Fallback>
                <p:oleObj name="Drawing" r:id="rId5" imgW="8328188" imgH="5455929" progId="WPDraw30.Drawing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505200"/>
                        <a:ext cx="49530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0"/>
            <a:ext cx="4953000" cy="35052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191000" y="3505200"/>
            <a:ext cx="4953000" cy="33528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029200" y="457200"/>
            <a:ext cx="360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Curvularia: </a:t>
            </a:r>
          </a:p>
          <a:p>
            <a:pPr algn="l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large overall decline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304800" y="4997450"/>
            <a:ext cx="35448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Helminthosporium: </a:t>
            </a:r>
          </a:p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light colored spots</a:t>
            </a:r>
          </a:p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dark edges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563813" y="1970088"/>
            <a:ext cx="399573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High Temperature </a:t>
            </a: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Drought stress</a:t>
            </a: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Low aeration</a:t>
            </a: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Low light intensity</a:t>
            </a: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Excessive Nitrogen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28663" y="598488"/>
            <a:ext cx="8072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Factors that promote disease incidence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Prevent drought stress to the turf</a:t>
            </a:r>
          </a:p>
          <a:p>
            <a: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Water properly</a:t>
            </a:r>
          </a:p>
          <a:p>
            <a: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Soil test/insure adequate K</a:t>
            </a:r>
          </a:p>
          <a:p>
            <a: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Address excessive thatch</a:t>
            </a:r>
          </a:p>
          <a:p>
            <a: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Protectant fungicides available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838200" y="533400"/>
            <a:ext cx="72818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Management for Curvularia </a:t>
            </a:r>
          </a:p>
          <a:p>
            <a:r>
              <a:rPr lang="en-US" altLang="en-US" sz="40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and Helminthosporium diseases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</a:t>
            </a:r>
          </a:p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Fading/Melting out Control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381000" y="160020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3124200" y="1981200"/>
            <a:ext cx="5715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Azoxystrobin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Chlorothalonil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Iprodione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Maneb; Mancozeb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Myclobutanil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PCNB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Propiconazole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Thiophanate methyl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Trifloxystrobin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762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4000" b="0" u="sng">
                <a:solidFill>
                  <a:schemeClr val="bg1"/>
                </a:solidFill>
                <a:effectLst/>
              </a:rPr>
              <a:t>Diseases of Turfgrasses</a:t>
            </a: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2209800" y="16764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0">
                <a:solidFill>
                  <a:schemeClr val="bg1"/>
                </a:solidFill>
                <a:effectLst/>
              </a:rPr>
              <a:t>Integrated Disease Management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2286000" y="23622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3200">
                <a:solidFill>
                  <a:srgbClr val="FFFFFF"/>
                </a:solidFill>
                <a:effectLst/>
              </a:rPr>
              <a:t>Managing the Host</a:t>
            </a: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1066800" y="3124200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-&gt;Select a cultivar that is well-adapted to the site.</a:t>
            </a:r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914400" y="3810000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-&gt;Consider planting a mixture of compatible cultivars.</a:t>
            </a:r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2133600" y="43434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-&gt;Apply fertilizer when needed.</a:t>
            </a:r>
          </a:p>
        </p:txBody>
      </p:sp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1600200" y="4953000"/>
            <a:ext cx="655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-&gt;Use sharp blades &amp; proper mower height.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5194300" y="0"/>
          <a:ext cx="39497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1" name="Drawing" r:id="rId3" imgW="4732037" imgH="7201523" progId="WPDraw30.Drawing">
                  <p:embed/>
                </p:oleObj>
              </mc:Choice>
              <mc:Fallback>
                <p:oleObj name="Drawing" r:id="rId3" imgW="4732037" imgH="7201523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0"/>
                        <a:ext cx="39497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8305800" cy="41148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Different Basidiomycetous fungi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Mushroom (basidiocarp) producing fungi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 Nature, wood-rooting 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Circular or semi-circular band</a:t>
            </a:r>
          </a:p>
          <a:p>
            <a:pPr>
              <a:buFontTx/>
              <a:buNone/>
            </a:pPr>
            <a:endParaRPr lang="en-US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685800" y="609600"/>
            <a:ext cx="2895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Fairy ring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1026"/>
          <p:cNvGraphicFramePr>
            <a:graphicFrameLocks noChangeAspect="1"/>
          </p:cNvGraphicFramePr>
          <p:nvPr/>
        </p:nvGraphicFramePr>
        <p:xfrm>
          <a:off x="0" y="0"/>
          <a:ext cx="39497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6" name="Drawing" r:id="rId3" imgW="4732037" imgH="7201523" progId="WPDraw30.Drawing">
                  <p:embed/>
                </p:oleObj>
              </mc:Choice>
              <mc:Fallback>
                <p:oleObj name="Drawing" r:id="rId3" imgW="4732037" imgH="7201523" progId="WPDraw30.Drawing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497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39" name="Object 1027"/>
          <p:cNvGraphicFramePr>
            <a:graphicFrameLocks noChangeAspect="1"/>
          </p:cNvGraphicFramePr>
          <p:nvPr/>
        </p:nvGraphicFramePr>
        <p:xfrm>
          <a:off x="3962400" y="0"/>
          <a:ext cx="51816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7" name="Drawing" r:id="rId5" imgW="8244449" imgH="6180127" progId="WPDraw30.Drawing">
                  <p:embed/>
                </p:oleObj>
              </mc:Choice>
              <mc:Fallback>
                <p:oleObj name="Drawing" r:id="rId5" imgW="8244449" imgH="6180127" progId="WPDraw30.Drawing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39"/>
                      <a:stretch>
                        <a:fillRect/>
                      </a:stretch>
                    </p:blipFill>
                    <p:spPr bwMode="auto">
                      <a:xfrm>
                        <a:off x="3962400" y="0"/>
                        <a:ext cx="51816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40" name="Picture 1028" descr="fairri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7"/>
          <a:stretch>
            <a:fillRect/>
          </a:stretch>
        </p:blipFill>
        <p:spPr bwMode="auto">
          <a:xfrm>
            <a:off x="3962400" y="3429000"/>
            <a:ext cx="5181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Rectangle 1029"/>
          <p:cNvSpPr>
            <a:spLocks noChangeArrowheads="1"/>
          </p:cNvSpPr>
          <p:nvPr/>
        </p:nvSpPr>
        <p:spPr bwMode="auto">
          <a:xfrm>
            <a:off x="0" y="0"/>
            <a:ext cx="3962400" cy="685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Rectangle 1030"/>
          <p:cNvSpPr>
            <a:spLocks noChangeArrowheads="1"/>
          </p:cNvSpPr>
          <p:nvPr/>
        </p:nvSpPr>
        <p:spPr bwMode="auto">
          <a:xfrm>
            <a:off x="3962400" y="0"/>
            <a:ext cx="5181600" cy="3429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Rectangle 1031"/>
          <p:cNvSpPr>
            <a:spLocks noChangeArrowheads="1"/>
          </p:cNvSpPr>
          <p:nvPr/>
        </p:nvSpPr>
        <p:spPr bwMode="auto">
          <a:xfrm>
            <a:off x="3962400" y="3429000"/>
            <a:ext cx="5181600" cy="3429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5" name="Rectangle 1033"/>
          <p:cNvSpPr>
            <a:spLocks noChangeArrowheads="1"/>
          </p:cNvSpPr>
          <p:nvPr/>
        </p:nvSpPr>
        <p:spPr bwMode="auto">
          <a:xfrm>
            <a:off x="152400" y="1389063"/>
            <a:ext cx="7086600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Affects all turf types</a:t>
            </a:r>
          </a:p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common and damaging on Centipede, Zoysiagrass and St. Augustinegrass.</a:t>
            </a:r>
          </a:p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on sandy soils of low fertility</a:t>
            </a:r>
          </a:p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favored by heavy thatch</a:t>
            </a:r>
          </a:p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Sometimes associated with buried debris</a:t>
            </a:r>
          </a:p>
          <a:p>
            <a:pPr algn="l">
              <a:buFontTx/>
              <a:buChar char="•"/>
            </a:pPr>
            <a:endParaRPr lang="en-US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Spike or aerate affected areas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If necessary for aesthetic purposes 	Water heavily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		Extra fertilizer where appropriate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Soil replacement  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Fungicide treatment </a:t>
            </a: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Management for fairy ring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685800" y="1219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fairy ring control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1365250" y="2514600"/>
            <a:ext cx="595947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* Flutolanyl (Prostar)</a:t>
            </a:r>
          </a:p>
          <a:p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* Azoxystrobin (Heritage 50WG)</a:t>
            </a:r>
          </a:p>
          <a:p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* Pyraclostrobin (Insignia)</a:t>
            </a:r>
          </a:p>
          <a:p>
            <a:endParaRPr lang="en-US" altLang="en-US" b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4114800" y="3148013"/>
          <a:ext cx="4953000" cy="348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Drawing" r:id="rId3" imgW="9449239" imgH="6301903" progId="WPDraw30.Drawing">
                  <p:embed/>
                </p:oleObj>
              </mc:Choice>
              <mc:Fallback>
                <p:oleObj name="Drawing" r:id="rId3" imgW="9449239" imgH="6301903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48013"/>
                        <a:ext cx="4953000" cy="348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4114800" y="3124200"/>
            <a:ext cx="4953000" cy="35052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7772400" cy="4114800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Disorder not a disease</a:t>
            </a:r>
          </a:p>
          <a:p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Improper and excessive fertility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&gt;Light green color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&gt;Cannot tolerate high N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&gt;Low maintenance</a:t>
            </a:r>
          </a:p>
          <a:p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 pH</a:t>
            </a:r>
          </a:p>
          <a:p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7620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Centipede decline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4724400" y="1905000"/>
            <a:ext cx="39624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Heavy thatch</a:t>
            </a:r>
          </a:p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Compacted soils</a:t>
            </a:r>
          </a:p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Nematodes</a:t>
            </a:r>
          </a:p>
        </p:txBody>
      </p:sp>
      <p:pic>
        <p:nvPicPr>
          <p:cNvPr id="155654" name="Picture 6" descr="centde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3700"/>
            <a:ext cx="4572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1066800" y="685800"/>
            <a:ext cx="685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Centipede decline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7772400" cy="3276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Soil test 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over or improper fertilization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Use 3-1-2 fertilizer ratio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Aerate to improve root growth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Dethatch 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Management for centipede decline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533400" y="1557338"/>
          <a:ext cx="8153400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4" name="Drawing" r:id="rId3" imgW="9700508" imgH="5989852" progId="WPDraw30.Drawing">
                  <p:embed/>
                </p:oleObj>
              </mc:Choice>
              <mc:Fallback>
                <p:oleObj name="Drawing" r:id="rId3" imgW="9700508" imgH="5989852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57338"/>
                        <a:ext cx="8153400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533400" y="1524000"/>
            <a:ext cx="8153400" cy="5119688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2590800" y="304800"/>
            <a:ext cx="362108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Gray leaf spot</a:t>
            </a:r>
            <a:b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en-US" altLang="en-US" sz="2400" b="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Pyricularia grisea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228600" y="1524000"/>
            <a:ext cx="70104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 spot disease</a:t>
            </a:r>
          </a:p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Straw-gray lesions </a:t>
            </a: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purple/brown margins</a:t>
            </a:r>
          </a:p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Rapid spread</a:t>
            </a:r>
          </a:p>
          <a:p>
            <a:pPr algn="l">
              <a:buFontTx/>
              <a:buChar char="•"/>
            </a:pPr>
            <a:endParaRPr lang="en-US" altLang="en-US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Severely affected leaf blades wither and turn brown</a:t>
            </a:r>
          </a:p>
        </p:txBody>
      </p:sp>
      <p:pic>
        <p:nvPicPr>
          <p:cNvPr id="154630" name="Picture 6" descr="gray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1148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Affects St. Augustinegrass and Tall Fescue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Favored by high N and excess moisture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Optimal temps 77 to 86˚F</a:t>
            </a: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Gray leaf spot</a:t>
            </a:r>
            <a:b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endParaRPr lang="en-US" alt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5334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4000" b="0" u="sng">
                <a:solidFill>
                  <a:schemeClr val="bg1"/>
                </a:solidFill>
                <a:effectLst/>
              </a:rPr>
              <a:t>Diseases of Turfgrasses</a:t>
            </a: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1905000" y="16764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0">
                <a:solidFill>
                  <a:schemeClr val="bg1"/>
                </a:solidFill>
                <a:effectLst/>
              </a:rPr>
              <a:t>Integrated Disease Management</a:t>
            </a: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2667000" y="3200400"/>
            <a:ext cx="2438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b="0">
                <a:solidFill>
                  <a:srgbClr val="FFFFFF"/>
                </a:solidFill>
                <a:effectLst/>
              </a:rPr>
              <a:t>Irrigation</a:t>
            </a:r>
          </a:p>
        </p:txBody>
      </p:sp>
      <p:sp>
        <p:nvSpPr>
          <p:cNvPr id="187397" name="Rectangle 5"/>
          <p:cNvSpPr>
            <a:spLocks noChangeArrowheads="1"/>
          </p:cNvSpPr>
          <p:nvPr/>
        </p:nvSpPr>
        <p:spPr bwMode="auto">
          <a:xfrm>
            <a:off x="1371600" y="23622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3200">
                <a:solidFill>
                  <a:srgbClr val="FFFFFF"/>
                </a:solidFill>
                <a:effectLst/>
              </a:rPr>
              <a:t>Managing the Environment</a:t>
            </a:r>
          </a:p>
        </p:txBody>
      </p:sp>
      <p:sp>
        <p:nvSpPr>
          <p:cNvPr id="187398" name="Rectangle 6"/>
          <p:cNvSpPr>
            <a:spLocks noChangeArrowheads="1"/>
          </p:cNvSpPr>
          <p:nvPr/>
        </p:nvSpPr>
        <p:spPr bwMode="auto">
          <a:xfrm>
            <a:off x="2657475" y="44196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b="0">
                <a:solidFill>
                  <a:srgbClr val="FFFFFF"/>
                </a:solidFill>
                <a:effectLst/>
              </a:rPr>
              <a:t>Drainage</a:t>
            </a: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2652713" y="50292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b="0">
                <a:solidFill>
                  <a:srgbClr val="FFFFFF"/>
                </a:solidFill>
                <a:effectLst/>
              </a:rPr>
              <a:t>Compaction</a:t>
            </a:r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2667000" y="57150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b="0">
                <a:solidFill>
                  <a:srgbClr val="FFFFFF"/>
                </a:solidFill>
                <a:effectLst/>
              </a:rPr>
              <a:t>Thatch</a:t>
            </a:r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2667000" y="38100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b="0">
                <a:solidFill>
                  <a:srgbClr val="FFFFFF"/>
                </a:solidFill>
                <a:effectLst/>
              </a:rPr>
              <a:t>Airflow</a:t>
            </a:r>
          </a:p>
        </p:txBody>
      </p:sp>
      <p:sp>
        <p:nvSpPr>
          <p:cNvPr id="187402" name="Rectangle 10"/>
          <p:cNvSpPr>
            <a:spLocks noChangeArrowheads="1"/>
          </p:cNvSpPr>
          <p:nvPr/>
        </p:nvSpPr>
        <p:spPr bwMode="auto">
          <a:xfrm>
            <a:off x="4267200" y="3200400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 i="1">
                <a:solidFill>
                  <a:srgbClr val="FFFFFF"/>
                </a:solidFill>
                <a:effectLst/>
              </a:rPr>
              <a:t>-- Deep and infrequent.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3962400" y="38100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 i="1">
                <a:solidFill>
                  <a:srgbClr val="FFFFFF"/>
                </a:solidFill>
                <a:effectLst/>
              </a:rPr>
              <a:t>-- Prune or remove trees.</a:t>
            </a:r>
          </a:p>
        </p:txBody>
      </p:sp>
      <p:sp>
        <p:nvSpPr>
          <p:cNvPr id="187404" name="Rectangle 12"/>
          <p:cNvSpPr>
            <a:spLocks noChangeArrowheads="1"/>
          </p:cNvSpPr>
          <p:nvPr/>
        </p:nvSpPr>
        <p:spPr bwMode="auto">
          <a:xfrm>
            <a:off x="4291013" y="443865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 i="1">
                <a:solidFill>
                  <a:srgbClr val="FFFFFF"/>
                </a:solidFill>
                <a:effectLst/>
              </a:rPr>
              <a:t>-- Improve water-logged soils.</a:t>
            </a:r>
          </a:p>
        </p:txBody>
      </p:sp>
      <p:sp>
        <p:nvSpPr>
          <p:cNvPr id="187405" name="Rectangle 13"/>
          <p:cNvSpPr>
            <a:spLocks noChangeArrowheads="1"/>
          </p:cNvSpPr>
          <p:nvPr/>
        </p:nvSpPr>
        <p:spPr bwMode="auto">
          <a:xfrm>
            <a:off x="4648200" y="50292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 i="1">
                <a:solidFill>
                  <a:srgbClr val="FFFFFF"/>
                </a:solidFill>
                <a:effectLst/>
              </a:rPr>
              <a:t>-- Aerify from time to time.</a:t>
            </a:r>
          </a:p>
        </p:txBody>
      </p:sp>
      <p:sp>
        <p:nvSpPr>
          <p:cNvPr id="187406" name="Rectangle 14"/>
          <p:cNvSpPr>
            <a:spLocks noChangeArrowheads="1"/>
          </p:cNvSpPr>
          <p:nvPr/>
        </p:nvSpPr>
        <p:spPr bwMode="auto">
          <a:xfrm>
            <a:off x="3962400" y="571500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 i="1">
                <a:solidFill>
                  <a:srgbClr val="FFFFFF"/>
                </a:solidFill>
                <a:effectLst/>
              </a:rPr>
              <a:t>-- Half inch or less.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excessive applications of N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Proper watering practices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Reduce thatch when excessive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Reduce shade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Avoid herbicide use above 85 </a:t>
            </a: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˚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</a:t>
            </a:r>
          </a:p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Protectant fungicides available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488950" y="762000"/>
            <a:ext cx="7783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Management for gray leaf spot</a:t>
            </a:r>
            <a:endParaRPr lang="en-US" altLang="en-US" sz="2400" b="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Fungicides for gray leaf spot control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438400" y="1752600"/>
            <a:ext cx="4572000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Azoxystrobin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Chlorothalonil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Fluoxastrobin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Propiconazole</a:t>
            </a:r>
            <a:endParaRPr lang="en-US" altLang="en-US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Pyraclostrobin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Thiophanate methyl</a:t>
            </a:r>
          </a:p>
          <a:p>
            <a:pPr algn="l"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Trifloxystrobin</a:t>
            </a:r>
          </a:p>
          <a:p>
            <a:pPr algn="l"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Zineb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819400" y="152400"/>
            <a:ext cx="200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800" b="0">
                <a:effectLst/>
              </a:rPr>
              <a:t>Nematodes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44073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400">
                <a:effectLst/>
              </a:rPr>
              <a:t>Microscopic round worms 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Thrive in living tissue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They can live inside the plants and roots (Endoparasitic) </a:t>
            </a:r>
          </a:p>
          <a:p>
            <a:pPr algn="l" eaLnBrk="1" hangingPunct="1"/>
            <a:r>
              <a:rPr lang="en-US" altLang="en-US" sz="2400">
                <a:effectLst/>
              </a:rPr>
              <a:t>or in the outside (Ectoparasitic)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Spear-like structures (stylet) in their mouths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Feed on roots (or crown) and extract nutrients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Several species</a:t>
            </a:r>
          </a:p>
          <a:p>
            <a:pPr algn="l" eaLnBrk="1" hangingPunct="1"/>
            <a:endParaRPr lang="en-US" altLang="en-US" sz="2400">
              <a:effectLst/>
            </a:endParaRPr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5915025" y="381000"/>
          <a:ext cx="2695575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4" name="Photo Editor Photo" r:id="rId3" imgW="2190476" imgH="1104762" progId="MSPhotoEd.3">
                  <p:embed/>
                </p:oleObj>
              </mc:Choice>
              <mc:Fallback>
                <p:oleObj name="Photo Editor Photo" r:id="rId3" imgW="2190476" imgH="11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5" y="381000"/>
                        <a:ext cx="2695575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1" name="Object 5"/>
          <p:cNvGraphicFramePr>
            <a:graphicFrameLocks noChangeAspect="1"/>
          </p:cNvGraphicFramePr>
          <p:nvPr/>
        </p:nvGraphicFramePr>
        <p:xfrm>
          <a:off x="7564438" y="3124200"/>
          <a:ext cx="1427162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5" name="Photo Editor Photo" r:id="rId5" imgW="1123810" imgH="2219635" progId="MSPhotoEd.3">
                  <p:embed/>
                </p:oleObj>
              </mc:Choice>
              <mc:Fallback>
                <p:oleObj name="Photo Editor Photo" r:id="rId5" imgW="1123810" imgH="221963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4438" y="3124200"/>
                        <a:ext cx="1427162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2" name="Object 6"/>
          <p:cNvGraphicFramePr>
            <a:graphicFrameLocks noChangeAspect="1"/>
          </p:cNvGraphicFramePr>
          <p:nvPr/>
        </p:nvGraphicFramePr>
        <p:xfrm>
          <a:off x="4476750" y="4783138"/>
          <a:ext cx="2686050" cy="177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6" name="Photo Editor Photo" r:id="rId7" imgW="2991268" imgH="1971950" progId="MSPhotoEd.3">
                  <p:embed/>
                </p:oleObj>
              </mc:Choice>
              <mc:Fallback>
                <p:oleObj name="Photo Editor Photo" r:id="rId7" imgW="2991268" imgH="197195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4783138"/>
                        <a:ext cx="2686050" cy="177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365125" y="5835650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800" b="0">
                <a:effectLst/>
              </a:rPr>
              <a:t>Different species from nematodes </a:t>
            </a:r>
          </a:p>
          <a:p>
            <a:pPr algn="l" eaLnBrk="1" hangingPunct="1"/>
            <a:r>
              <a:rPr lang="en-US" altLang="en-US" sz="1800" b="0">
                <a:effectLst/>
              </a:rPr>
              <a:t>used to control insects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447800" y="104775"/>
            <a:ext cx="2003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800">
                <a:effectLst/>
              </a:rPr>
              <a:t>Symptoms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457200" y="1196975"/>
            <a:ext cx="82423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800" b="0">
                <a:effectLst/>
              </a:rPr>
              <a:t>Chlorosis</a:t>
            </a:r>
          </a:p>
          <a:p>
            <a:pPr algn="l" eaLnBrk="1" hangingPunct="1"/>
            <a:endParaRPr lang="en-US" altLang="en-US" sz="2800" b="0">
              <a:effectLst/>
            </a:endParaRPr>
          </a:p>
          <a:p>
            <a:pPr algn="l" eaLnBrk="1" hangingPunct="1"/>
            <a:r>
              <a:rPr lang="en-US" altLang="en-US" sz="2800" b="0">
                <a:effectLst/>
              </a:rPr>
              <a:t>Declining growth</a:t>
            </a:r>
          </a:p>
          <a:p>
            <a:pPr algn="l" eaLnBrk="1" hangingPunct="1"/>
            <a:endParaRPr lang="en-US" altLang="en-US" sz="2800" b="0">
              <a:effectLst/>
            </a:endParaRPr>
          </a:p>
          <a:p>
            <a:pPr algn="l" eaLnBrk="1" hangingPunct="1"/>
            <a:r>
              <a:rPr lang="en-US" altLang="en-US" sz="2800" b="0">
                <a:effectLst/>
              </a:rPr>
              <a:t>Thinning</a:t>
            </a:r>
          </a:p>
          <a:p>
            <a:pPr algn="l" eaLnBrk="1" hangingPunct="1"/>
            <a:endParaRPr lang="en-US" altLang="en-US" sz="2800" b="0">
              <a:effectLst/>
            </a:endParaRPr>
          </a:p>
          <a:p>
            <a:pPr algn="l" eaLnBrk="1" hangingPunct="1"/>
            <a:r>
              <a:rPr lang="en-US" altLang="en-US" sz="2800" b="0">
                <a:effectLst/>
              </a:rPr>
              <a:t>Irregular patches (some circular)</a:t>
            </a:r>
          </a:p>
          <a:p>
            <a:pPr algn="l" eaLnBrk="1" hangingPunct="1"/>
            <a:endParaRPr lang="en-US" altLang="en-US" sz="2800" b="0">
              <a:effectLst/>
            </a:endParaRPr>
          </a:p>
          <a:p>
            <a:pPr algn="l" eaLnBrk="1" hangingPunct="1"/>
            <a:r>
              <a:rPr lang="en-US" altLang="en-US" sz="2800" b="0">
                <a:effectLst/>
              </a:rPr>
              <a:t>Most evident on hot weather, drought or low fertility</a:t>
            </a:r>
          </a:p>
          <a:p>
            <a:pPr algn="l" eaLnBrk="1" hangingPunct="1"/>
            <a:endParaRPr lang="en-US" altLang="en-US" sz="2800" b="0">
              <a:effectLst/>
            </a:endParaRPr>
          </a:p>
          <a:p>
            <a:pPr algn="l" eaLnBrk="1" hangingPunct="1"/>
            <a:r>
              <a:rPr lang="en-US" altLang="en-US" sz="2800" b="0">
                <a:effectLst/>
              </a:rPr>
              <a:t>Turf sensitive to wilting</a:t>
            </a:r>
          </a:p>
        </p:txBody>
      </p:sp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4210050" y="0"/>
          <a:ext cx="4933950" cy="325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5" name="Photo Editor Photo" r:id="rId3" imgW="4933333" imgH="3761905" progId="MSPhotoEd.3">
                  <p:embed/>
                </p:oleObj>
              </mc:Choice>
              <mc:Fallback>
                <p:oleObj name="Photo Editor Photo" r:id="rId3" imgW="4933333" imgH="37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544"/>
                      <a:stretch>
                        <a:fillRect/>
                      </a:stretch>
                    </p:blipFill>
                    <p:spPr bwMode="auto">
                      <a:xfrm>
                        <a:off x="4210050" y="0"/>
                        <a:ext cx="4933950" cy="325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609600" y="1676400"/>
          <a:ext cx="3810000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0" name="Photo Editor Photo" r:id="rId3" imgW="1905266" imgH="1666667" progId="MSPhotoEd.3">
                  <p:embed/>
                </p:oleObj>
              </mc:Choice>
              <mc:Fallback>
                <p:oleObj name="Photo Editor Photo" r:id="rId3" imgW="1905266" imgH="166666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3810000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371600" y="304800"/>
            <a:ext cx="7467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b="0">
                <a:effectLst/>
              </a:rPr>
              <a:t>Turf does not respond to fungicide applications, irrigation, fertilization </a:t>
            </a:r>
          </a:p>
          <a:p>
            <a:pPr algn="l" eaLnBrk="1" hangingPunct="1"/>
            <a:r>
              <a:rPr lang="en-US" altLang="en-US" sz="2800" b="0">
                <a:effectLst/>
              </a:rPr>
              <a:t>nor to aeration or watering.</a:t>
            </a:r>
          </a:p>
        </p:txBody>
      </p:sp>
      <p:graphicFrame>
        <p:nvGraphicFramePr>
          <p:cNvPr id="159748" name="Object 4"/>
          <p:cNvGraphicFramePr>
            <a:graphicFrameLocks noChangeAspect="1"/>
          </p:cNvGraphicFramePr>
          <p:nvPr/>
        </p:nvGraphicFramePr>
        <p:xfrm>
          <a:off x="381000" y="5257800"/>
          <a:ext cx="21907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1" name="Photo Editor Photo" r:id="rId5" imgW="2190476" imgH="1104762" progId="MSPhotoEd.3">
                  <p:embed/>
                </p:oleObj>
              </mc:Choice>
              <mc:Fallback>
                <p:oleObj name="Photo Editor Photo" r:id="rId5" imgW="2190476" imgH="11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257800"/>
                        <a:ext cx="21907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5105400" y="3810000"/>
          <a:ext cx="3800475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2" name="Photo Editor Photo" r:id="rId7" imgW="7144747" imgH="4971429" progId="MSPhotoEd.3">
                  <p:embed/>
                </p:oleObj>
              </mc:Choice>
              <mc:Fallback>
                <p:oleObj name="Photo Editor Photo" r:id="rId7" imgW="7144747" imgH="49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810000"/>
                        <a:ext cx="3800475" cy="264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3429000" y="257175"/>
            <a:ext cx="1449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800">
                <a:effectLst/>
              </a:rPr>
              <a:t>Control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0" y="1146175"/>
            <a:ext cx="76962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2800" b="0">
                <a:effectLst/>
              </a:rPr>
              <a:t>Management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Soil Test (Nematodes) ($ 8.00)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Avoid any turf stress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Water deeply and less frequently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Avoid excessive nitrogen fertilizer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Do not mow too short (root stress)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Nutrient deficiencies inhibit root development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Soil amendment (Nematode damage </a:t>
            </a:r>
          </a:p>
          <a:p>
            <a:pPr algn="l" eaLnBrk="1" hangingPunct="1"/>
            <a:r>
              <a:rPr lang="en-US" altLang="en-US" sz="2800" b="0">
                <a:effectLst/>
              </a:rPr>
              <a:t>is more common on sandy soils)</a:t>
            </a:r>
          </a:p>
          <a:p>
            <a:pPr algn="l" eaLnBrk="1" hangingPunct="1">
              <a:buFontTx/>
              <a:buChar char="•"/>
            </a:pPr>
            <a:r>
              <a:rPr lang="en-US" altLang="en-US" sz="2800" b="0">
                <a:effectLst/>
              </a:rPr>
              <a:t>Aeration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233363" y="1143000"/>
            <a:ext cx="761365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2400" u="sng">
                <a:effectLst/>
              </a:rPr>
              <a:t>Nematicides</a:t>
            </a:r>
          </a:p>
          <a:p>
            <a:pPr algn="l" eaLnBrk="1" hangingPunct="1"/>
            <a:endParaRPr lang="en-US" altLang="en-US" sz="2400" u="sng">
              <a:effectLst/>
            </a:endParaRPr>
          </a:p>
          <a:p>
            <a:pPr algn="l" eaLnBrk="1" hangingPunct="1"/>
            <a:r>
              <a:rPr lang="en-US" altLang="en-US" sz="2800" i="1">
                <a:effectLst/>
              </a:rPr>
              <a:t>CURFEW</a:t>
            </a:r>
          </a:p>
          <a:p>
            <a:pPr algn="l" eaLnBrk="1" hangingPunct="1"/>
            <a:r>
              <a:rPr lang="en-US" altLang="en-US" sz="2800" i="1">
                <a:effectLst/>
              </a:rPr>
              <a:t>TELONE II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>
                <a:effectLst/>
              </a:rPr>
              <a:t>Use only permitted on golf courses, sod farms and </a:t>
            </a:r>
          </a:p>
          <a:p>
            <a:pPr algn="l" eaLnBrk="1" hangingPunct="1"/>
            <a:r>
              <a:rPr lang="en-US" altLang="en-US" sz="2400">
                <a:effectLst/>
              </a:rPr>
              <a:t>maybe in industrial grounds</a:t>
            </a:r>
          </a:p>
          <a:p>
            <a:pPr algn="l" eaLnBrk="1" hangingPunct="1"/>
            <a:endParaRPr lang="en-US" altLang="en-US" sz="2400">
              <a:effectLst/>
            </a:endParaRPr>
          </a:p>
          <a:p>
            <a:pPr algn="l" eaLnBrk="1" hangingPunct="1"/>
            <a:r>
              <a:rPr lang="en-US" altLang="en-US" sz="2400" u="sng">
                <a:effectLst/>
              </a:rPr>
              <a:t>*** NOT FOR HOME LAWNS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257550"/>
            <a:ext cx="47529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0" y="3479800"/>
            <a:ext cx="4572000" cy="33782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-Water Properly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-Proper Fertilization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-Aeration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-Proper Light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-Scout 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-Record weather conditions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-Keep notes of any site changes </a:t>
            </a:r>
          </a:p>
          <a:p>
            <a:pPr algn="l"/>
            <a:r>
              <a:rPr lang="en-US" alt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-Note occurrence of problems and history 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24238"/>
            <a:ext cx="3810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24238"/>
            <a:ext cx="3810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24238"/>
            <a:ext cx="3810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6400800" y="1600200"/>
            <a:ext cx="236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REMEMBER </a:t>
            </a: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04800" y="228600"/>
            <a:ext cx="3200400" cy="26543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of the diseases in turf can be avoided using proper management strategies: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914400" y="2590800"/>
            <a:ext cx="701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Billy Skaggs</a:t>
            </a:r>
          </a:p>
          <a:p>
            <a:pPr eaLnBrk="1" hangingPunct="1"/>
            <a:r>
              <a:rPr lang="en-US" altLang="en-US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 County Extension Agent</a:t>
            </a: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-609600" y="4495800"/>
            <a:ext cx="103632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hlinkClick r:id="rId3"/>
              </a:rPr>
              <a:t>www.hallcounty.org/extension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hlinkClick r:id="rId4"/>
              </a:rPr>
              <a:t>www.ugaextension.com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hlinkClick r:id="rId5"/>
              </a:rPr>
              <a:t>www.georgiaturf.com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endParaRPr lang="en-US" altLang="en-US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1447800" y="990600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Any questions?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381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4000" b="0" u="sng">
                <a:solidFill>
                  <a:schemeClr val="bg1"/>
                </a:solidFill>
                <a:effectLst/>
              </a:rPr>
              <a:t>Diseases of Turfgrasses</a:t>
            </a: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1905000" y="1524000"/>
            <a:ext cx="586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0">
                <a:solidFill>
                  <a:schemeClr val="bg1"/>
                </a:solidFill>
                <a:effectLst/>
              </a:rPr>
              <a:t>Integrated Disease Management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381000" y="2743200"/>
            <a:ext cx="49482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  <a:effectLst/>
              </a:rPr>
              <a:t>Protectant Fungicides</a:t>
            </a: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457200" y="5181600"/>
            <a:ext cx="5181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  <a:effectLst/>
              </a:rPr>
              <a:t>Systemic Fungicides</a:t>
            </a: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1828800" y="2076450"/>
            <a:ext cx="548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3200">
                <a:solidFill>
                  <a:srgbClr val="FFFFFF"/>
                </a:solidFill>
                <a:effectLst/>
              </a:rPr>
              <a:t>Managing the Pathogen</a:t>
            </a:r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914400" y="3276600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Broad spectrum and less problems with resistance.</a:t>
            </a:r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914400" y="3762375"/>
            <a:ext cx="800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Can be washed off by rain or removed via mowing.</a:t>
            </a:r>
          </a:p>
        </p:txBody>
      </p:sp>
      <p:sp>
        <p:nvSpPr>
          <p:cNvPr id="189449" name="Rectangle 9"/>
          <p:cNvSpPr>
            <a:spLocks noChangeArrowheads="1"/>
          </p:cNvSpPr>
          <p:nvPr/>
        </p:nvSpPr>
        <p:spPr bwMode="auto">
          <a:xfrm>
            <a:off x="914400" y="4267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Reapply every 7 to 10 days when conditions are right for disease.</a:t>
            </a:r>
          </a:p>
        </p:txBody>
      </p:sp>
      <p:sp>
        <p:nvSpPr>
          <p:cNvPr id="189450" name="Rectangle 10"/>
          <p:cNvSpPr>
            <a:spLocks noChangeArrowheads="1"/>
          </p:cNvSpPr>
          <p:nvPr/>
        </p:nvSpPr>
        <p:spPr bwMode="auto">
          <a:xfrm>
            <a:off x="990600" y="5638800"/>
            <a:ext cx="701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b="0">
                <a:solidFill>
                  <a:srgbClr val="FFFFFF"/>
                </a:solidFill>
                <a:effectLst/>
              </a:rPr>
              <a:t>Longer protection, but resistance problems are more likely.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159000" y="1762125"/>
            <a:ext cx="3098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Brown Patch</a:t>
            </a:r>
          </a:p>
          <a:p>
            <a:pPr algn="l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	</a:t>
            </a:r>
          </a:p>
          <a:p>
            <a:pPr algn="l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Dollar Spot</a:t>
            </a:r>
          </a:p>
          <a:p>
            <a:pPr algn="l"/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Pythium Blight</a:t>
            </a:r>
          </a:p>
          <a:p>
            <a:pPr algn="l"/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979488" y="587375"/>
            <a:ext cx="7173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Most Common Diseases in Georgia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26"/>
          <p:cNvSpPr>
            <a:spLocks noChangeArrowheads="1"/>
          </p:cNvSpPr>
          <p:nvPr/>
        </p:nvSpPr>
        <p:spPr bwMode="auto">
          <a:xfrm>
            <a:off x="685800" y="762000"/>
            <a:ext cx="74676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0" u="sng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Most Common Diseases in Georgia</a:t>
            </a:r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l"/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Fading Out/Melting Out</a:t>
            </a:r>
          </a:p>
          <a:p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Fairy Ring</a:t>
            </a:r>
          </a:p>
          <a:p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Centipede Decline</a:t>
            </a:r>
          </a:p>
          <a:p>
            <a:endParaRPr lang="en-US" altLang="en-US" sz="3600" b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Gray Leaf Spot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1028" descr="Brown%20Patch%20on%20Tu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Text Box 1030"/>
          <p:cNvSpPr txBox="1">
            <a:spLocks noChangeArrowheads="1"/>
          </p:cNvSpPr>
          <p:nvPr/>
        </p:nvSpPr>
        <p:spPr bwMode="auto">
          <a:xfrm>
            <a:off x="3276600" y="533400"/>
            <a:ext cx="2665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Brown Patch</a:t>
            </a:r>
          </a:p>
        </p:txBody>
      </p:sp>
      <p:sp>
        <p:nvSpPr>
          <p:cNvPr id="64519" name="Rectangle 1031"/>
          <p:cNvSpPr>
            <a:spLocks noChangeArrowheads="1"/>
          </p:cNvSpPr>
          <p:nvPr/>
        </p:nvSpPr>
        <p:spPr bwMode="auto">
          <a:xfrm>
            <a:off x="228600" y="1752600"/>
            <a:ext cx="441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Caused by the fungus </a:t>
            </a:r>
            <a:r>
              <a:rPr lang="en-US" altLang="en-US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Rhizoctonia solani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Disease symptoms are circular patterns of dead grass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Turf turns brown and grass blades rot off </a:t>
            </a:r>
          </a:p>
        </p:txBody>
      </p:sp>
      <p:sp>
        <p:nvSpPr>
          <p:cNvPr id="64520" name="Rectangle 1032"/>
          <p:cNvSpPr>
            <a:spLocks noChangeArrowheads="1"/>
          </p:cNvSpPr>
          <p:nvPr/>
        </p:nvSpPr>
        <p:spPr bwMode="auto">
          <a:xfrm>
            <a:off x="4648200" y="228600"/>
            <a:ext cx="4191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Rectangle 1033"/>
          <p:cNvSpPr>
            <a:spLocks noChangeArrowheads="1"/>
          </p:cNvSpPr>
          <p:nvPr/>
        </p:nvSpPr>
        <p:spPr bwMode="auto">
          <a:xfrm>
            <a:off x="4724400" y="1676400"/>
            <a:ext cx="4114800" cy="27432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034"/>
          <p:cNvSpPr>
            <a:spLocks noChangeArrowheads="1"/>
          </p:cNvSpPr>
          <p:nvPr/>
        </p:nvSpPr>
        <p:spPr bwMode="auto">
          <a:xfrm>
            <a:off x="4800600" y="5334000"/>
            <a:ext cx="38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Rectangle 1037"/>
          <p:cNvSpPr>
            <a:spLocks noChangeArrowheads="1"/>
          </p:cNvSpPr>
          <p:nvPr/>
        </p:nvSpPr>
        <p:spPr bwMode="auto">
          <a:xfrm>
            <a:off x="2286000" y="2376488"/>
            <a:ext cx="4572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effectLst/>
            </a:endParaRPr>
          </a:p>
          <a:p>
            <a:pPr lvl="1">
              <a:spcBef>
                <a:spcPct val="50000"/>
              </a:spcBef>
            </a:pPr>
            <a:endParaRPr lang="en-US" altLang="en-US" sz="2800" b="0"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76200" y="838200"/>
            <a:ext cx="4572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Brown Patch can spread in an area from 1-50'.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n-US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leaves may emerge in the center of the circular patch giving the diseased areas a doughnut-shaped appearance.</a:t>
            </a:r>
          </a:p>
        </p:txBody>
      </p:sp>
      <p:pic>
        <p:nvPicPr>
          <p:cNvPr id="122883" name="Picture 3" descr="Symptoms of Brown 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14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4724400" y="304800"/>
            <a:ext cx="4114800" cy="3657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6" name="Picture 6" descr="Brown%20Patch%20on%20T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66721" r="18684"/>
          <a:stretch>
            <a:fillRect/>
          </a:stretch>
        </p:blipFill>
        <p:spPr bwMode="auto">
          <a:xfrm>
            <a:off x="1443038" y="4270375"/>
            <a:ext cx="2887662" cy="1651000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Microsoft Macintosh PowerPoint</Application>
  <PresentationFormat>On-screen Show (4:3)</PresentationFormat>
  <Paragraphs>378</Paragraphs>
  <Slides>48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Times New Roman</vt:lpstr>
      <vt:lpstr>Arial</vt:lpstr>
      <vt:lpstr>Tahoma</vt:lpstr>
      <vt:lpstr>Symbol</vt:lpstr>
      <vt:lpstr>Wingdings</vt:lpstr>
      <vt:lpstr>Default Design</vt:lpstr>
      <vt:lpstr>Corel Presentations 8 Drawing</vt:lpstr>
      <vt:lpstr>Microsoft Photo Editor 3.0 Photo</vt:lpstr>
      <vt:lpstr>PowerPoint Presentation</vt:lpstr>
      <vt:lpstr>Cultural Management for Turfgrasses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2015-09-08T00:07:28Z</dcterms:created>
  <dcterms:modified xsi:type="dcterms:W3CDTF">2015-09-08T00:08:13Z</dcterms:modified>
</cp:coreProperties>
</file>