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Lst>
  <p:sldSz cx="9144000" cy="6858000" type="screen4x3"/>
  <p:notesSz cx="6858000" cy="9144000"/>
  <p:defaultTextStyle>
    <a:lvl1pPr>
      <a:defRPr sz="2400">
        <a:latin typeface="Times New Roman"/>
        <a:ea typeface="Times New Roman"/>
        <a:cs typeface="Times New Roman"/>
        <a:sym typeface="Times New Roman"/>
      </a:defRPr>
    </a:lvl1pPr>
    <a:lvl2pPr indent="457200">
      <a:defRPr sz="2400">
        <a:latin typeface="Times New Roman"/>
        <a:ea typeface="Times New Roman"/>
        <a:cs typeface="Times New Roman"/>
        <a:sym typeface="Times New Roman"/>
      </a:defRPr>
    </a:lvl2pPr>
    <a:lvl3pPr indent="914400">
      <a:defRPr sz="2400">
        <a:latin typeface="Times New Roman"/>
        <a:ea typeface="Times New Roman"/>
        <a:cs typeface="Times New Roman"/>
        <a:sym typeface="Times New Roman"/>
      </a:defRPr>
    </a:lvl3pPr>
    <a:lvl4pPr indent="1371600">
      <a:defRPr sz="2400">
        <a:latin typeface="Times New Roman"/>
        <a:ea typeface="Times New Roman"/>
        <a:cs typeface="Times New Roman"/>
        <a:sym typeface="Times New Roman"/>
      </a:defRPr>
    </a:lvl4pPr>
    <a:lvl5pPr indent="1828800">
      <a:defRPr sz="2400">
        <a:latin typeface="Times New Roman"/>
        <a:ea typeface="Times New Roman"/>
        <a:cs typeface="Times New Roman"/>
        <a:sym typeface="Times New Roman"/>
      </a:defRPr>
    </a:lvl5pPr>
    <a:lvl6pPr>
      <a:defRPr sz="2400">
        <a:latin typeface="Times New Roman"/>
        <a:ea typeface="Times New Roman"/>
        <a:cs typeface="Times New Roman"/>
        <a:sym typeface="Times New Roman"/>
      </a:defRPr>
    </a:lvl6pPr>
    <a:lvl7pPr>
      <a:defRPr sz="2400">
        <a:latin typeface="Times New Roman"/>
        <a:ea typeface="Times New Roman"/>
        <a:cs typeface="Times New Roman"/>
        <a:sym typeface="Times New Roman"/>
      </a:defRPr>
    </a:lvl7pPr>
    <a:lvl8pPr>
      <a:defRPr sz="2400">
        <a:latin typeface="Times New Roman"/>
        <a:ea typeface="Times New Roman"/>
        <a:cs typeface="Times New Roman"/>
        <a:sym typeface="Times New Roman"/>
      </a:defRPr>
    </a:lvl8pPr>
    <a:lvl9pPr>
      <a:defRPr sz="2400">
        <a:latin typeface="Times New Roman"/>
        <a:ea typeface="Times New Roman"/>
        <a:cs typeface="Times New Roman"/>
        <a:sym typeface="Times New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notesMaster" Target="notesMasters/notes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hape 1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 name="Shape 1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091844536"/>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prstGeom prst="rect">
            <a:avLst/>
          </a:prstGeom>
        </p:spPr>
        <p:txBody>
          <a:bodyPr/>
          <a:lstStyle/>
          <a:p>
            <a:pPr lvl="0"/>
            <a:endParaRPr/>
          </a:p>
        </p:txBody>
      </p:sp>
      <p:sp>
        <p:nvSpPr>
          <p:cNvPr id="21" name="Shape 2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 TITLE SLIDE: In the landscape,  problems frequently occur when a plant has a difficult time adapting to its environment or when we use inappropriate cultural practices.  In this program, you will learn how to recognize and avoid many landscape problems.</a:t>
            </a:r>
          </a:p>
        </p:txBody>
      </p:sp>
    </p:spTree>
    <p:extLst>
      <p:ext uri="{BB962C8B-B14F-4D97-AF65-F5344CB8AC3E}">
        <p14:creationId xmlns:p14="http://schemas.microsoft.com/office/powerpoint/2010/main" val="383352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 FINICKY PLANTS: Certain plants are very exacting in their growth requirements and location in the landscape.   Japanese Andromeda, for instance, is very site specific.  It needs morning sun, afternoon shade, and moist, well-drained soils.</a:t>
            </a:r>
          </a:p>
        </p:txBody>
      </p:sp>
    </p:spTree>
    <p:extLst>
      <p:ext uri="{BB962C8B-B14F-4D97-AF65-F5344CB8AC3E}">
        <p14:creationId xmlns:p14="http://schemas.microsoft.com/office/powerpoint/2010/main" val="20989437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pPr lvl="0"/>
            <a:endParaRPr/>
          </a:p>
        </p:txBody>
      </p:sp>
      <p:sp>
        <p:nvSpPr>
          <p:cNvPr id="547" name="Shape 54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100. FERTILIZER BURN:   Now let’s look at a few problems caused by poor management.  Too much fertilizer placed around ornamental plants will damage roots.  Fertilizers are chemically salts and can damage roots when applied in excess.  Too much fertilizer dehydrates roots and causes above-ground foliar scorching like this.  Broadcasting fertilizer onto wet foliage can also cause this symptom as water droplets dehydrate and concentrate the fertilizer on the foliage. You can avoid this problem by applying fertilizers at the recommended rate and by keeping granular fertilizers off wet foliage.</a:t>
            </a:r>
          </a:p>
        </p:txBody>
      </p:sp>
    </p:spTree>
    <p:extLst>
      <p:ext uri="{BB962C8B-B14F-4D97-AF65-F5344CB8AC3E}">
        <p14:creationId xmlns:p14="http://schemas.microsoft.com/office/powerpoint/2010/main" val="12800260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prstGeom prst="rect">
            <a:avLst/>
          </a:prstGeom>
        </p:spPr>
        <p:txBody>
          <a:bodyPr/>
          <a:lstStyle/>
          <a:p>
            <a:pPr lvl="0"/>
            <a:endParaRPr/>
          </a:p>
        </p:txBody>
      </p:sp>
      <p:sp>
        <p:nvSpPr>
          <p:cNvPr id="553" name="Shape 55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101. OVERHEAD IRRIGATION: Irrigation systems should be zoned according to the water needs of specific plants.  All the plants in this landscape are receiving the same amount of water from this overhead irrigation system.  Poorly designed irrigation systems are a leading cause of plant stress.</a:t>
            </a:r>
          </a:p>
        </p:txBody>
      </p:sp>
    </p:spTree>
    <p:extLst>
      <p:ext uri="{BB962C8B-B14F-4D97-AF65-F5344CB8AC3E}">
        <p14:creationId xmlns:p14="http://schemas.microsoft.com/office/powerpoint/2010/main" val="20547185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pPr lvl="0"/>
            <a:endParaRPr/>
          </a:p>
        </p:txBody>
      </p:sp>
      <p:sp>
        <p:nvSpPr>
          <p:cNvPr id="558" name="Shape 55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102. BEGONIA BLIGHT: Botrytis blight, sometimes called ‘melting out’ disease is causing stem decay on these begonia plants.  It was brought on by frequent overhead irrigation and poor air circulation.  It could have been avoided by using drip irrigation instead of overhead irrigation. </a:t>
            </a:r>
          </a:p>
        </p:txBody>
      </p:sp>
    </p:spTree>
    <p:extLst>
      <p:ext uri="{BB962C8B-B14F-4D97-AF65-F5344CB8AC3E}">
        <p14:creationId xmlns:p14="http://schemas.microsoft.com/office/powerpoint/2010/main" val="21183992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prstGeom prst="rect">
            <a:avLst/>
          </a:prstGeom>
        </p:spPr>
        <p:txBody>
          <a:bodyPr/>
          <a:lstStyle/>
          <a:p>
            <a:pPr lvl="0"/>
            <a:endParaRPr/>
          </a:p>
        </p:txBody>
      </p:sp>
      <p:sp>
        <p:nvSpPr>
          <p:cNvPr id="562" name="Shape 56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103. PRUNING NEAR SIDEWALK: Pruning to keep a plant within bounds is very stressful to the plant.  It also indicates a poor selection of plants for the space.</a:t>
            </a:r>
          </a:p>
        </p:txBody>
      </p:sp>
    </p:spTree>
    <p:extLst>
      <p:ext uri="{BB962C8B-B14F-4D97-AF65-F5344CB8AC3E}">
        <p14:creationId xmlns:p14="http://schemas.microsoft.com/office/powerpoint/2010/main" val="8041724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pPr lvl="0"/>
            <a:endParaRPr/>
          </a:p>
        </p:txBody>
      </p:sp>
      <p:sp>
        <p:nvSpPr>
          <p:cNvPr id="567" name="Shape 56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104. CREPE MURDER: Crepe murder is a common problem throughout Georgia.  It results in thick, dense growth, decaying older stems and makes the plant more susceptible to aphids and powdery mildew in the spring.  Avoid cutting the plants back to the same woody nubs each year.</a:t>
            </a:r>
          </a:p>
        </p:txBody>
      </p:sp>
    </p:spTree>
    <p:extLst>
      <p:ext uri="{BB962C8B-B14F-4D97-AF65-F5344CB8AC3E}">
        <p14:creationId xmlns:p14="http://schemas.microsoft.com/office/powerpoint/2010/main" val="16121295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a:spLocks noGrp="1" noRot="1" noChangeAspect="1"/>
          </p:cNvSpPr>
          <p:nvPr>
            <p:ph type="sldImg"/>
          </p:nvPr>
        </p:nvSpPr>
        <p:spPr>
          <a:prstGeom prst="rect">
            <a:avLst/>
          </a:prstGeom>
        </p:spPr>
        <p:txBody>
          <a:bodyPr/>
          <a:lstStyle/>
          <a:p>
            <a:pPr lvl="0"/>
            <a:endParaRPr/>
          </a:p>
        </p:txBody>
      </p:sp>
      <p:sp>
        <p:nvSpPr>
          <p:cNvPr id="571" name="Shape 57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105. FORMER FOSTER HOLLIES: These Foster Hollies were the wrong plant for the site and had to be butchered to keep them within bounds.  This is very stressful to the plant and is a maintenance problem.</a:t>
            </a:r>
          </a:p>
        </p:txBody>
      </p:sp>
    </p:spTree>
    <p:extLst>
      <p:ext uri="{BB962C8B-B14F-4D97-AF65-F5344CB8AC3E}">
        <p14:creationId xmlns:p14="http://schemas.microsoft.com/office/powerpoint/2010/main" val="2597692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pPr lvl="0"/>
            <a:endParaRPr/>
          </a:p>
        </p:txBody>
      </p:sp>
      <p:sp>
        <p:nvSpPr>
          <p:cNvPr id="577" name="Shape 57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106. EQUIPMENT DAMAGE: Damage from weed eaters or lawn mowers to the trunk of trees causes severe stress, weakening the tree and making it more susceptible to borers and decay.   If girdling occurs, the tree will die.  It could be avoided by placing mulch around the base of the tree to keep equipment away from the trunk</a:t>
            </a:r>
          </a:p>
        </p:txBody>
      </p:sp>
    </p:spTree>
    <p:extLst>
      <p:ext uri="{BB962C8B-B14F-4D97-AF65-F5344CB8AC3E}">
        <p14:creationId xmlns:p14="http://schemas.microsoft.com/office/powerpoint/2010/main" val="1080850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pPr lvl="0"/>
            <a:endParaRPr/>
          </a:p>
        </p:txBody>
      </p:sp>
      <p:sp>
        <p:nvSpPr>
          <p:cNvPr id="582" name="Shape 58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107. LACK OF PRUNING:  This pyracantha was not pruned and allowed to grow out over a walkway, causing problems with pedestrian traffic and becoming a liability problem.</a:t>
            </a:r>
          </a:p>
        </p:txBody>
      </p:sp>
    </p:spTree>
    <p:extLst>
      <p:ext uri="{BB962C8B-B14F-4D97-AF65-F5344CB8AC3E}">
        <p14:creationId xmlns:p14="http://schemas.microsoft.com/office/powerpoint/2010/main" val="19614174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pPr lvl="0"/>
            <a:endParaRPr/>
          </a:p>
        </p:txBody>
      </p:sp>
      <p:sp>
        <p:nvSpPr>
          <p:cNvPr id="587" name="Shape 58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108. HERBICIDE DAMAGE: Herbicide injury from materials like “Weed and Feed” fertilizers is a common problem in residential landscapes.  2,4-D type compounds should not be used around broadleaf ornamental plants, particularly newly planted plants.</a:t>
            </a:r>
          </a:p>
        </p:txBody>
      </p:sp>
    </p:spTree>
    <p:extLst>
      <p:ext uri="{BB962C8B-B14F-4D97-AF65-F5344CB8AC3E}">
        <p14:creationId xmlns:p14="http://schemas.microsoft.com/office/powerpoint/2010/main" val="16698570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pPr lvl="0"/>
            <a:endParaRPr/>
          </a:p>
        </p:txBody>
      </p:sp>
      <p:sp>
        <p:nvSpPr>
          <p:cNvPr id="592" name="Shape 59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109. ROUND-UP INJURY ON CRAPE MYRTLE: A common problem on crape myrtle is Round-up injury.  Some Round-up was sprayed accidentally on suckers under this plant. Although the concentration was insufficient to kill the plant, it was enough to cause severe growth distortion the following year.   It may take two or more years for a plant to grow out of this injury. </a:t>
            </a:r>
          </a:p>
        </p:txBody>
      </p:sp>
    </p:spTree>
    <p:extLst>
      <p:ext uri="{BB962C8B-B14F-4D97-AF65-F5344CB8AC3E}">
        <p14:creationId xmlns:p14="http://schemas.microsoft.com/office/powerpoint/2010/main" val="1970552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prstGeom prst="rect">
            <a:avLst/>
          </a:prstGeom>
        </p:spPr>
        <p:txBody>
          <a:bodyPr/>
          <a:lstStyle/>
          <a:p>
            <a:pPr lvl="0"/>
            <a:endParaRPr/>
          </a:p>
        </p:txBody>
      </p:sp>
      <p:sp>
        <p:nvSpPr>
          <p:cNvPr id="81" name="Shape 8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 FINICKY PLANTS: Winter Daphne must have afternoon shade and does not tolerate wet sites or fluctuations in soil moisture (very dry then very wet). </a:t>
            </a:r>
          </a:p>
        </p:txBody>
      </p:sp>
    </p:spTree>
    <p:extLst>
      <p:ext uri="{BB962C8B-B14F-4D97-AF65-F5344CB8AC3E}">
        <p14:creationId xmlns:p14="http://schemas.microsoft.com/office/powerpoint/2010/main" val="2340563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pPr lvl="0"/>
            <a:endParaRPr/>
          </a:p>
        </p:txBody>
      </p:sp>
      <p:sp>
        <p:nvSpPr>
          <p:cNvPr id="596" name="Shape 59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110. GUY WIRE DAMAGE:   Guy wires are often used on newly planted trees to hold them in place during establishment.   However, if not removed when the tree is established, severe damage to the tree trunk may result.  When a tree is girdled by wire, the flow of  food substances within the tree is blocked, and the tree may decline or die.</a:t>
            </a:r>
          </a:p>
        </p:txBody>
      </p:sp>
    </p:spTree>
    <p:extLst>
      <p:ext uri="{BB962C8B-B14F-4D97-AF65-F5344CB8AC3E}">
        <p14:creationId xmlns:p14="http://schemas.microsoft.com/office/powerpoint/2010/main" val="5764919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pPr lvl="0"/>
            <a:endParaRPr/>
          </a:p>
        </p:txBody>
      </p:sp>
      <p:sp>
        <p:nvSpPr>
          <p:cNvPr id="600" name="Shape 60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111. TREE GRATE ENGULFING TREE: Street tree neglect caused this problem as the tree grate punctured the tree bark and caused growth problems.  The grate should have been removed years before this photo</a:t>
            </a:r>
          </a:p>
        </p:txBody>
      </p:sp>
    </p:spTree>
    <p:extLst>
      <p:ext uri="{BB962C8B-B14F-4D97-AF65-F5344CB8AC3E}">
        <p14:creationId xmlns:p14="http://schemas.microsoft.com/office/powerpoint/2010/main" val="18011190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prstGeom prst="rect">
            <a:avLst/>
          </a:prstGeom>
        </p:spPr>
        <p:txBody>
          <a:bodyPr/>
          <a:lstStyle/>
          <a:p>
            <a:pPr lvl="0"/>
            <a:endParaRPr/>
          </a:p>
        </p:txBody>
      </p:sp>
      <p:sp>
        <p:nvSpPr>
          <p:cNvPr id="604" name="Shape 60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112. BURNING UNDER TREES: Burning brush under trees can cause severe damage to roots, trunk and leaves.  This fire under these pine trees was killing the root system, making the plants more susceptible to pest problems, such as Southern Pine Beetles.  Never burn brush near trees.</a:t>
            </a:r>
          </a:p>
        </p:txBody>
      </p:sp>
    </p:spTree>
    <p:extLst>
      <p:ext uri="{BB962C8B-B14F-4D97-AF65-F5344CB8AC3E}">
        <p14:creationId xmlns:p14="http://schemas.microsoft.com/office/powerpoint/2010/main" val="4789902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prstGeom prst="rect">
            <a:avLst/>
          </a:prstGeom>
        </p:spPr>
        <p:txBody>
          <a:bodyPr/>
          <a:lstStyle/>
          <a:p>
            <a:pPr lvl="0"/>
            <a:endParaRPr/>
          </a:p>
        </p:txBody>
      </p:sp>
      <p:sp>
        <p:nvSpPr>
          <p:cNvPr id="610" name="Shape 61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113. BE A DETECTIVE WHEN ANALYZING ORNAMENTAL PLANT PROBLEMS: </a:t>
            </a:r>
          </a:p>
        </p:txBody>
      </p:sp>
    </p:spTree>
    <p:extLst>
      <p:ext uri="{BB962C8B-B14F-4D97-AF65-F5344CB8AC3E}">
        <p14:creationId xmlns:p14="http://schemas.microsoft.com/office/powerpoint/2010/main" val="16210950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prstGeom prst="rect">
            <a:avLst/>
          </a:prstGeom>
        </p:spPr>
        <p:txBody>
          <a:bodyPr/>
          <a:lstStyle/>
          <a:p>
            <a:pPr lvl="0"/>
            <a:endParaRPr/>
          </a:p>
        </p:txBody>
      </p:sp>
      <p:sp>
        <p:nvSpPr>
          <p:cNvPr id="616" name="Shape 61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114. PLANT STRESS CAN BE AVOIDED MOST OF THE TIME:   Look at the environment, not only the current situation but the past history of the site.  Make certain the plants are good choices for the site.  Make changes to the site when possible to improve growing conditions.  Examine the cultural practices used during establishment, and ask questions about maintenance.  By being a detective and putting the pieces of the puzzle together through close examination, careful sampling and utilization of appropriate references, you may not be correct in your diagnosis all of the time, but you will be correct MOST OF THE TIME.</a:t>
            </a:r>
          </a:p>
        </p:txBody>
      </p:sp>
    </p:spTree>
    <p:extLst>
      <p:ext uri="{BB962C8B-B14F-4D97-AF65-F5344CB8AC3E}">
        <p14:creationId xmlns:p14="http://schemas.microsoft.com/office/powerpoint/2010/main" val="6198792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pPr lvl="0"/>
            <a:endParaRPr/>
          </a:p>
        </p:txBody>
      </p:sp>
      <p:sp>
        <p:nvSpPr>
          <p:cNvPr id="623" name="Shape 62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115. DIAGNOSTIC RESOURCES:   There are many resources available to assist you with trouble-shooting and correcting plant problems.  UGA has a number of publications that can help you.  For instance.......</a:t>
            </a:r>
          </a:p>
        </p:txBody>
      </p:sp>
    </p:spTree>
    <p:extLst>
      <p:ext uri="{BB962C8B-B14F-4D97-AF65-F5344CB8AC3E}">
        <p14:creationId xmlns:p14="http://schemas.microsoft.com/office/powerpoint/2010/main" val="8670302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pPr lvl="0"/>
            <a:endParaRPr/>
          </a:p>
        </p:txBody>
      </p:sp>
      <p:sp>
        <p:nvSpPr>
          <p:cNvPr id="628" name="Shape 62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116. PANSY GROWING IN CRACK IN SIDEWALK:  Finally, we leave you with a classic example of plant adaptability - a single pansy plant making the best of a bad situation and blooming despite the harsh environment.  Unfortunately, the weed eater got this plant a couple of days after this photo....it was a plant out of  place.</a:t>
            </a:r>
          </a:p>
        </p:txBody>
      </p:sp>
    </p:spTree>
    <p:extLst>
      <p:ext uri="{BB962C8B-B14F-4D97-AF65-F5344CB8AC3E}">
        <p14:creationId xmlns:p14="http://schemas.microsoft.com/office/powerpoint/2010/main" val="15001273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pPr lvl="0"/>
            <a:endParaRPr/>
          </a:p>
        </p:txBody>
      </p:sp>
      <p:sp>
        <p:nvSpPr>
          <p:cNvPr id="634" name="Shape 63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117. CREDIT SLIDE: Thank you for your attention.  Now do you have any final questions on anything covered today?????</a:t>
            </a:r>
          </a:p>
        </p:txBody>
      </p:sp>
    </p:spTree>
    <p:extLst>
      <p:ext uri="{BB962C8B-B14F-4D97-AF65-F5344CB8AC3E}">
        <p14:creationId xmlns:p14="http://schemas.microsoft.com/office/powerpoint/2010/main" val="118230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12. STEP 3: ASK QUESTIONS: You need to ask several questions and be willing to listen. Ask when the damaged appeared and see if there are any uniform patterns to the damage.  You can learn a lot about previous cultural practices by asking good questions.  However, never insult the client, never make rash statements until you have all the facts.  Take the lead in the conversation by asking pertinent questions.</a:t>
            </a:r>
          </a:p>
        </p:txBody>
      </p:sp>
    </p:spTree>
    <p:extLst>
      <p:ext uri="{BB962C8B-B14F-4D97-AF65-F5344CB8AC3E}">
        <p14:creationId xmlns:p14="http://schemas.microsoft.com/office/powerpoint/2010/main" val="174191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pPr lvl="0"/>
            <a:endParaRPr/>
          </a:p>
        </p:txBody>
      </p:sp>
      <p:sp>
        <p:nvSpPr>
          <p:cNvPr id="95" name="Shape 9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13. STEP 4: BE PREPARED TO ASK FOR SAMPLES: You can’t always do a site visit, so ask the client to bring in samples if you can’t solve the problem over the phone.  Explain how to take good samples and package them for possible shipment to the Plant Diagnostic Clinic at The University of Georgia.  If you make site visits, have the necessary diagnostic tools to take a good sample.</a:t>
            </a:r>
          </a:p>
        </p:txBody>
      </p:sp>
    </p:spTree>
    <p:extLst>
      <p:ext uri="{BB962C8B-B14F-4D97-AF65-F5344CB8AC3E}">
        <p14:creationId xmlns:p14="http://schemas.microsoft.com/office/powerpoint/2010/main" val="1184878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prstGeom prst="rect">
            <a:avLst/>
          </a:prstGeom>
        </p:spPr>
        <p:txBody>
          <a:bodyPr/>
          <a:lstStyle/>
          <a:p>
            <a:pPr lvl="0"/>
            <a:endParaRPr/>
          </a:p>
        </p:txBody>
      </p:sp>
      <p:sp>
        <p:nvSpPr>
          <p:cNvPr id="104" name="Shape 10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14. STEP 5: FOCUS ON THE PLANT: LEAVES: Look at the above-ground symptoms.  Look at the leaves for leaf spots, scorch, holes or yellowing.  Leaf spots may be caused by diseases, spray damage or chemical injury, marginal leaf burn may be due to drought or excess fertilizer, holes in the leaves may be caused by insect feeding or disease, and foliar yellowing may be due to nutrient deficiency, spider mite or lace bug feeding or root problems.</a:t>
            </a:r>
          </a:p>
        </p:txBody>
      </p:sp>
    </p:spTree>
    <p:extLst>
      <p:ext uri="{BB962C8B-B14F-4D97-AF65-F5344CB8AC3E}">
        <p14:creationId xmlns:p14="http://schemas.microsoft.com/office/powerpoint/2010/main" val="630536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pPr lvl="0"/>
            <a:endParaRPr/>
          </a:p>
        </p:txBody>
      </p:sp>
      <p:sp>
        <p:nvSpPr>
          <p:cNvPr id="114" name="Shape 11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15. STEP #5: FOCUS ON THE PLANT: STEMS: Look for signs of damage to the bark, stems and twigs.  You may need to use a knife to examine the internal stem area for possible insects, cold damage or disease symptoms.   Is wildlife browsing a problem in the area?</a:t>
            </a:r>
          </a:p>
        </p:txBody>
      </p:sp>
    </p:spTree>
    <p:extLst>
      <p:ext uri="{BB962C8B-B14F-4D97-AF65-F5344CB8AC3E}">
        <p14:creationId xmlns:p14="http://schemas.microsoft.com/office/powerpoint/2010/main" val="146870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pPr lvl="0"/>
            <a:endParaRPr/>
          </a:p>
        </p:txBody>
      </p:sp>
      <p:sp>
        <p:nvSpPr>
          <p:cNvPr id="124" name="Shape 12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16. STEP #5: FOCUS ON THE PLANT: ROOTS: Are the roots white or light brown and healthy looking, or black and decayed?  Notice if the plant was possibly set too deeply or too shallow.  Also notice if the roots have grown outside the original root ball or are still in the shape of the pot.  Use a knife to examine the roots for possible fungal growth just under the bark.</a:t>
            </a:r>
          </a:p>
        </p:txBody>
      </p:sp>
    </p:spTree>
    <p:extLst>
      <p:ext uri="{BB962C8B-B14F-4D97-AF65-F5344CB8AC3E}">
        <p14:creationId xmlns:p14="http://schemas.microsoft.com/office/powerpoint/2010/main" val="997951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pPr lvl="0"/>
            <a:endParaRPr/>
          </a:p>
        </p:txBody>
      </p:sp>
      <p:sp>
        <p:nvSpPr>
          <p:cNvPr id="129" name="Shape 12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17. DAMAGED VS. HEALTHY ROOTS: The root system on the left is unhealthy.  The roots are dark and decayed.  They were damaged from some type of environmental problem, such as too much moisture, too little moisture or freeze injury.  The plant on the right shows a healthy root system with light brown and white roots.</a:t>
            </a:r>
          </a:p>
        </p:txBody>
      </p:sp>
    </p:spTree>
    <p:extLst>
      <p:ext uri="{BB962C8B-B14F-4D97-AF65-F5344CB8AC3E}">
        <p14:creationId xmlns:p14="http://schemas.microsoft.com/office/powerpoint/2010/main" val="719089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pPr lvl="0"/>
            <a:endParaRPr/>
          </a:p>
        </p:txBody>
      </p:sp>
      <p:sp>
        <p:nvSpPr>
          <p:cNvPr id="134" name="Shape 13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18. 80% OF PLANT PROBLEMS RESULT FROM THE INABILITY OF THE PLANT TO TOLERATE OR ADAPT TO THE ENVIRONMENT.  At least 80% of the problems that come into the Plant Diagnostic Clinic at The University of Georgia can be related back to some type of environmental problem.  Insect and diseases observed on plants often attack secondarily after plants are stressed by the environment. </a:t>
            </a:r>
          </a:p>
        </p:txBody>
      </p:sp>
    </p:spTree>
    <p:extLst>
      <p:ext uri="{BB962C8B-B14F-4D97-AF65-F5344CB8AC3E}">
        <p14:creationId xmlns:p14="http://schemas.microsoft.com/office/powerpoint/2010/main" val="1854492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pPr lvl="0"/>
            <a:endParaRPr/>
          </a:p>
        </p:txBody>
      </p:sp>
      <p:sp>
        <p:nvSpPr>
          <p:cNvPr id="140" name="Shape 14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19. AVOIDING PLANT STRESS: IT’S A KILLER.  Out goal should be to provide plant their proper growing environment in the landscape so we can avoid plant stress. When we’re stressed, we can always change our environment or take medication, but plants are forced to cope with their environment.  If they are provided improper care or forced to grow in an unfavorable environment, they will show stress symptoms.</a:t>
            </a:r>
          </a:p>
        </p:txBody>
      </p:sp>
    </p:spTree>
    <p:extLst>
      <p:ext uri="{BB962C8B-B14F-4D97-AF65-F5344CB8AC3E}">
        <p14:creationId xmlns:p14="http://schemas.microsoft.com/office/powerpoint/2010/main" val="143584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noRot="1" noChangeAspect="1"/>
          </p:cNvSpPr>
          <p:nvPr>
            <p:ph type="sldImg"/>
          </p:nvPr>
        </p:nvSpPr>
        <p:spPr>
          <a:prstGeom prst="rect">
            <a:avLst/>
          </a:prstGeom>
        </p:spPr>
        <p:txBody>
          <a:bodyPr/>
          <a:lstStyle/>
          <a:p>
            <a:pPr lvl="0"/>
            <a:endParaRPr/>
          </a:p>
        </p:txBody>
      </p:sp>
      <p:sp>
        <p:nvSpPr>
          <p:cNvPr id="26" name="Shape 2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 FIVE STEPS TO TROUBLE-SHOOTING  ORNAMENTAL PLANT AND SITE PROBLEMS: First, let’s look at a simple five-step approach to trouble-shooting ornamental plant and site problems that may help you in analyzing problems you encounter.</a:t>
            </a:r>
          </a:p>
        </p:txBody>
      </p:sp>
    </p:spTree>
    <p:extLst>
      <p:ext uri="{BB962C8B-B14F-4D97-AF65-F5344CB8AC3E}">
        <p14:creationId xmlns:p14="http://schemas.microsoft.com/office/powerpoint/2010/main" val="561871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pPr lvl="0"/>
            <a:endParaRPr/>
          </a:p>
        </p:txBody>
      </p:sp>
      <p:sp>
        <p:nvSpPr>
          <p:cNvPr id="147" name="Shape 14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20. CAUSES OF PLANT STRESS: There are two main causes of plant stress: Environmental stress and cultural or man-made stress. . Let’s look at possible problems under each of these main categories</a:t>
            </a:r>
          </a:p>
        </p:txBody>
      </p:sp>
    </p:spTree>
    <p:extLst>
      <p:ext uri="{BB962C8B-B14F-4D97-AF65-F5344CB8AC3E}">
        <p14:creationId xmlns:p14="http://schemas.microsoft.com/office/powerpoint/2010/main" val="1025376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b="1" u="sng">
                <a:latin typeface="Times New Roman"/>
                <a:ea typeface="Times New Roman"/>
                <a:cs typeface="Times New Roman"/>
                <a:sym typeface="Times New Roman"/>
              </a:rPr>
              <a:t>21. ENVIRONMENTAL CAUSES OF PLANT STRESS</a:t>
            </a:r>
            <a:r>
              <a:rPr sz="1200">
                <a:latin typeface="Times New Roman"/>
                <a:ea typeface="Times New Roman"/>
                <a:cs typeface="Times New Roman"/>
                <a:sym typeface="Times New Roman"/>
              </a:rPr>
              <a:t>: Environmental stress most often results from putting the wrong plant in the wrong place or from a failure of the plant to adapt to a specific microclimate.  Sometimes the growing environment is too dry or too wet, or the site undergoes extreme fluctuations in soil moisture from time to time - very wet to very dry. Sometimes shade-loving plants are forced to grow in too much sun-loving plants in too much shade. Some plants are unable to adapt winter cold while others can not take extreme summer heat. </a:t>
            </a:r>
          </a:p>
        </p:txBody>
      </p:sp>
    </p:spTree>
    <p:extLst>
      <p:ext uri="{BB962C8B-B14F-4D97-AF65-F5344CB8AC3E}">
        <p14:creationId xmlns:p14="http://schemas.microsoft.com/office/powerpoint/2010/main" val="2089060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pPr lvl="0"/>
            <a:endParaRPr/>
          </a:p>
        </p:txBody>
      </p:sp>
      <p:sp>
        <p:nvSpPr>
          <p:cNvPr id="159" name="Shape 15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22. RHODODENDRON UNDER STRESS: At first glance, you’d suspect this rhododendron to be suffering from drought stress.  But look closely and you’ll see clear plastic was placed under the mulch.  The plant was suffering from lack of oxygen and excessively wet soils.</a:t>
            </a:r>
          </a:p>
        </p:txBody>
      </p:sp>
    </p:spTree>
    <p:extLst>
      <p:ext uri="{BB962C8B-B14F-4D97-AF65-F5344CB8AC3E}">
        <p14:creationId xmlns:p14="http://schemas.microsoft.com/office/powerpoint/2010/main" val="162619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pPr lvl="0"/>
            <a:endParaRPr/>
          </a:p>
        </p:txBody>
      </p:sp>
      <p:sp>
        <p:nvSpPr>
          <p:cNvPr id="163" name="Shape 16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23. JAPANESE MAPLE UNDER STRESS: Japanese maple is a good indicator plant for environmental stress.  Frost often damages the newly emerging leave.  The leaves will also scorch from excess fertilizer, over-watering, drought, very high humidity and/or too much sun.</a:t>
            </a:r>
          </a:p>
        </p:txBody>
      </p:sp>
    </p:spTree>
    <p:extLst>
      <p:ext uri="{BB962C8B-B14F-4D97-AF65-F5344CB8AC3E}">
        <p14:creationId xmlns:p14="http://schemas.microsoft.com/office/powerpoint/2010/main" val="1668842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pPr lvl="0"/>
            <a:endParaRPr/>
          </a:p>
        </p:txBody>
      </p:sp>
      <p:sp>
        <p:nvSpPr>
          <p:cNvPr id="168" name="Shape 16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24. LICHENS ON PLANT: Lichens, an algae/fungus combination that feeds on dead tissue, attack plants under stress.  Lichens are a good indication that the plant is not happy in its growing situation.</a:t>
            </a:r>
          </a:p>
        </p:txBody>
      </p:sp>
    </p:spTree>
    <p:extLst>
      <p:ext uri="{BB962C8B-B14F-4D97-AF65-F5344CB8AC3E}">
        <p14:creationId xmlns:p14="http://schemas.microsoft.com/office/powerpoint/2010/main" val="2105585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pPr lvl="0"/>
            <a:endParaRPr/>
          </a:p>
        </p:txBody>
      </p:sp>
      <p:sp>
        <p:nvSpPr>
          <p:cNvPr id="172" name="Shape 17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25. AZALEAS SUFFERING FROM TOO MUCH WATER: Azaleas can not tolerate wet sites. This site was being over-irrigated and had poorly drained soil.  The plants were also being forced to grow in full sun, another environmental stress.  This sometimes results in serious problems for commercial landscape firms and contractor/client disputes.</a:t>
            </a:r>
          </a:p>
        </p:txBody>
      </p:sp>
    </p:spTree>
    <p:extLst>
      <p:ext uri="{BB962C8B-B14F-4D97-AF65-F5344CB8AC3E}">
        <p14:creationId xmlns:p14="http://schemas.microsoft.com/office/powerpoint/2010/main" val="191269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pPr lvl="0"/>
            <a:endParaRPr/>
          </a:p>
        </p:txBody>
      </p:sp>
      <p:sp>
        <p:nvSpPr>
          <p:cNvPr id="176" name="Shape 17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26. MORE PLANTS ARE KILLED IN GA FROM OVER-WATERING THAN FROM THE LACK OF WATER: Irrigated areas are often over-watered and watered too frequently. When the soil is water-logged, roots die and decay and the top declines.</a:t>
            </a:r>
          </a:p>
        </p:txBody>
      </p:sp>
    </p:spTree>
    <p:extLst>
      <p:ext uri="{BB962C8B-B14F-4D97-AF65-F5344CB8AC3E}">
        <p14:creationId xmlns:p14="http://schemas.microsoft.com/office/powerpoint/2010/main" val="2030664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pPr lvl="0"/>
            <a:endParaRPr/>
          </a:p>
        </p:txBody>
      </p:sp>
      <p:sp>
        <p:nvSpPr>
          <p:cNvPr id="181" name="Shape 18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27. CHLOROTIC HOLLY /WATER IN HOLE AFTER PLANT REMOVED: A classic symptom of moisture stress is anemic-looking leaves and smaller leaves.  You can not fertilize the plant and solve this problem. Often fertilization of a plant under moisture stress will make the problem worse. There is an inadequate root system to absorb the nutrients you apply. In this case, the water table was a few inches under the surface and remained high for hours after irrigation or rainfall, resulting in root rot.  The best long-term solution is to remove the plant, change the site, and re-plant a more adapted species.</a:t>
            </a:r>
          </a:p>
        </p:txBody>
      </p:sp>
    </p:spTree>
    <p:extLst>
      <p:ext uri="{BB962C8B-B14F-4D97-AF65-F5344CB8AC3E}">
        <p14:creationId xmlns:p14="http://schemas.microsoft.com/office/powerpoint/2010/main" val="1574335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pPr lvl="0"/>
            <a:endParaRPr/>
          </a:p>
        </p:txBody>
      </p:sp>
      <p:sp>
        <p:nvSpPr>
          <p:cNvPr id="185" name="Shape 18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28. PERCOLATON TEST: A test for soil percolation, particularly before planting, is recommended.  Simply dig a hole and fill it with water and observe the drainage over an 8-hour period.  If water remains in the hole after 8 hours, the soil is likely to be poorly drained.</a:t>
            </a:r>
          </a:p>
        </p:txBody>
      </p:sp>
    </p:spTree>
    <p:extLst>
      <p:ext uri="{BB962C8B-B14F-4D97-AF65-F5344CB8AC3E}">
        <p14:creationId xmlns:p14="http://schemas.microsoft.com/office/powerpoint/2010/main" val="1311854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29. PANCAKE ROOT SYSTEM RESULTING FROM POORLY DRAINED SOIL: A pancake type root system is a classic symptom of plants growing in poorly-drained soil.  Frequent, shallow watering or improper planting will also cause this problem.</a:t>
            </a:r>
          </a:p>
        </p:txBody>
      </p:sp>
    </p:spTree>
    <p:extLst>
      <p:ext uri="{BB962C8B-B14F-4D97-AF65-F5344CB8AC3E}">
        <p14:creationId xmlns:p14="http://schemas.microsoft.com/office/powerpoint/2010/main" val="12705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prstGeom prst="rect">
            <a:avLst/>
          </a:prstGeom>
        </p:spPr>
        <p:txBody>
          <a:bodyPr/>
          <a:lstStyle/>
          <a:p>
            <a:pPr lvl="0"/>
            <a:endParaRPr/>
          </a:p>
        </p:txBody>
      </p:sp>
      <p:sp>
        <p:nvSpPr>
          <p:cNvPr id="32" name="Shape 3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 STEP 1: IDENTIFY THE PLANT: First, identify the plant. You don’t have to know the botanical name of the plant, just the type of plant it is.  Then you can key in on specific problems the plant has.</a:t>
            </a:r>
          </a:p>
        </p:txBody>
      </p:sp>
    </p:spTree>
    <p:extLst>
      <p:ext uri="{BB962C8B-B14F-4D97-AF65-F5344CB8AC3E}">
        <p14:creationId xmlns:p14="http://schemas.microsoft.com/office/powerpoint/2010/main" val="882973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pPr lvl="0"/>
            <a:endParaRPr/>
          </a:p>
        </p:txBody>
      </p:sp>
      <p:sp>
        <p:nvSpPr>
          <p:cNvPr id="195" name="Shape 19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30. DRAIN FROM COOLING SYSTEM: Cooling systems remove water from the interior portions of the home and drain it through a tube adjacent to the outdoor air-conditioning unit.  This can cause problems for nearby plants unless the water is routed away or captured and applied elsewhere.  Heavy, compacted soils compound the problem.</a:t>
            </a:r>
          </a:p>
        </p:txBody>
      </p:sp>
    </p:spTree>
    <p:extLst>
      <p:ext uri="{BB962C8B-B14F-4D97-AF65-F5344CB8AC3E}">
        <p14:creationId xmlns:p14="http://schemas.microsoft.com/office/powerpoint/2010/main" val="904687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pPr lvl="0"/>
            <a:endParaRPr/>
          </a:p>
        </p:txBody>
      </p:sp>
      <p:sp>
        <p:nvSpPr>
          <p:cNvPr id="199" name="Shape 19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31. SIDEWALK DRAINAGE: These Helleri Hollies went through extreme fluctuations in soil moisture as water drained off this parking lot onto the bed after rains.  Helleri holly can not tolerate extreme fluctuations in soil moisture and will show stress over time.  In this case, the plants were removed and replaced with dwarf yaupon holly which were much more tolerant of moisture extremes.  Another possible solution would be to install a drain adjacent to the concrete to route the water away from the plants</a:t>
            </a:r>
          </a:p>
        </p:txBody>
      </p:sp>
    </p:spTree>
    <p:extLst>
      <p:ext uri="{BB962C8B-B14F-4D97-AF65-F5344CB8AC3E}">
        <p14:creationId xmlns:p14="http://schemas.microsoft.com/office/powerpoint/2010/main" val="906978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pPr lvl="0"/>
            <a:endParaRPr/>
          </a:p>
        </p:txBody>
      </p:sp>
      <p:sp>
        <p:nvSpPr>
          <p:cNvPr id="203" name="Shape 20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32. HELLERI HOLLY UNDER STRESS:  This is a typical stress symptom of Helleri Holly.  In this case, the plant was affected by drought stress.  Mulching to conserve moisture and irrigation during dry periods would have helped prevent the problem. </a:t>
            </a:r>
          </a:p>
        </p:txBody>
      </p:sp>
    </p:spTree>
    <p:extLst>
      <p:ext uri="{BB962C8B-B14F-4D97-AF65-F5344CB8AC3E}">
        <p14:creationId xmlns:p14="http://schemas.microsoft.com/office/powerpoint/2010/main" val="2083864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33. ANNUALS IN A COMMERCIAL PLANTING BED: Most bedding plants can note tolerate heavy, poorly drained soils and wet feet for any length of time.  These begonias were planted in a poorly drained soil and were also heavily mulched.  The root systems rotted.  This problem could have been avoided by site analysis and careful bed preparation to assure good drainage.</a:t>
            </a:r>
          </a:p>
        </p:txBody>
      </p:sp>
    </p:spTree>
    <p:extLst>
      <p:ext uri="{BB962C8B-B14F-4D97-AF65-F5344CB8AC3E}">
        <p14:creationId xmlns:p14="http://schemas.microsoft.com/office/powerpoint/2010/main" val="195230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pPr lvl="0"/>
            <a:endParaRPr/>
          </a:p>
        </p:txBody>
      </p:sp>
      <p:sp>
        <p:nvSpPr>
          <p:cNvPr id="214" name="Shape 21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34. SOLUTIONS TO WET SITES: Possible solutions to wet sites include elevating the planting bed 6 to 12 inches above grade by incorporating some well-drained top soil, breaking up a possible hard pan layer under the soil,  selecting plants better adapted to the site, and/or installing a sub-surface drainage system.</a:t>
            </a:r>
          </a:p>
        </p:txBody>
      </p:sp>
    </p:spTree>
    <p:extLst>
      <p:ext uri="{BB962C8B-B14F-4D97-AF65-F5344CB8AC3E}">
        <p14:creationId xmlns:p14="http://schemas.microsoft.com/office/powerpoint/2010/main" val="2034039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pPr lvl="0"/>
            <a:endParaRPr/>
          </a:p>
        </p:txBody>
      </p:sp>
      <p:sp>
        <p:nvSpPr>
          <p:cNvPr id="218" name="Shape 21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35. ELEVATING BED: When elevating the bed for woody ornamentals, the grade should be at least twelve inches above the soil level to get the root system out of the poorly drained soil.   Eighty percent of the root system of most woody ornamental trees and shrubs is within the top 12 inches of soil.</a:t>
            </a:r>
          </a:p>
        </p:txBody>
      </p:sp>
    </p:spTree>
    <p:extLst>
      <p:ext uri="{BB962C8B-B14F-4D97-AF65-F5344CB8AC3E}">
        <p14:creationId xmlns:p14="http://schemas.microsoft.com/office/powerpoint/2010/main" val="304573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pPr lvl="0"/>
            <a:endParaRPr/>
          </a:p>
        </p:txBody>
      </p:sp>
      <p:sp>
        <p:nvSpPr>
          <p:cNvPr id="222" name="Shape 22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36. SUB-SOILING: A soil auger is sometimes used to break apart a hard, compacted soil and to improve drainage.</a:t>
            </a:r>
          </a:p>
        </p:txBody>
      </p:sp>
    </p:spTree>
    <p:extLst>
      <p:ext uri="{BB962C8B-B14F-4D97-AF65-F5344CB8AC3E}">
        <p14:creationId xmlns:p14="http://schemas.microsoft.com/office/powerpoint/2010/main" val="1517855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pPr lvl="0"/>
            <a:endParaRPr/>
          </a:p>
        </p:txBody>
      </p:sp>
      <p:sp>
        <p:nvSpPr>
          <p:cNvPr id="227" name="Shape 22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37. SUB-SURFACE DRAINAGE: In some poorly drained sites, the only solution is to install sub-surface drain pipe to carry water off the site.  In this case, a porous drain pipe was used to collect water, then the water table was lowered by pumping water out of the pipe.  Note the cap on the pipe at the soil level that could be removed for monitoring the water level and for pumping water out of the ground.</a:t>
            </a:r>
          </a:p>
        </p:txBody>
      </p:sp>
    </p:spTree>
    <p:extLst>
      <p:ext uri="{BB962C8B-B14F-4D97-AF65-F5344CB8AC3E}">
        <p14:creationId xmlns:p14="http://schemas.microsoft.com/office/powerpoint/2010/main" val="1861285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pPr lvl="0"/>
            <a:endParaRPr/>
          </a:p>
        </p:txBody>
      </p:sp>
      <p:sp>
        <p:nvSpPr>
          <p:cNvPr id="231" name="Shape 23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38. STRESSED PLANTS ARE GENERALLY MORE PRONE TO INSECT AND DISEASE PROBLEMS:  Most pest problems in landscapes are secondary.  They attack after the plant is under stress from environmental and/or cultural problems.</a:t>
            </a:r>
          </a:p>
        </p:txBody>
      </p:sp>
    </p:spTree>
    <p:extLst>
      <p:ext uri="{BB962C8B-B14F-4D97-AF65-F5344CB8AC3E}">
        <p14:creationId xmlns:p14="http://schemas.microsoft.com/office/powerpoint/2010/main" val="2142565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pPr lvl="0"/>
            <a:endParaRPr/>
          </a:p>
        </p:txBody>
      </p:sp>
      <p:sp>
        <p:nvSpPr>
          <p:cNvPr id="238" name="Shape 23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39. JUNIPERS ON A BANK/CLOSE UP SHOWING FOLIAR PROBLEMS: These juniper plants were growing in poorly drained clay and were getting too much water after rain or  irrigation, particularly on the lower part of the bank. The plants were dying from the bottom of the bank upward.  This problem is also encouraged by planting too close. The plants overgrew each other, became thick and dense and the foliage took a long time to dry out after rain or irrigation. Secondary pests, such as spider mites and diseases were attacking the plants, but they were not the main cause of the problem.  Simply spraying for pests is not a solution to this problem.  </a:t>
            </a:r>
          </a:p>
          <a:p>
            <a:pPr lvl="0" defTabSz="914400">
              <a:lnSpc>
                <a:spcPct val="100000"/>
              </a:lnSpc>
              <a:spcBef>
                <a:spcPts val="400"/>
              </a:spcBef>
              <a:defRPr sz="1800"/>
            </a:pPr>
            <a:endParaRPr sz="1200">
              <a:latin typeface="Times New Roman"/>
              <a:ea typeface="Times New Roman"/>
              <a:cs typeface="Times New Roman"/>
              <a:sym typeface="Times New Roman"/>
            </a:endParaRPr>
          </a:p>
          <a:p>
            <a:pPr lvl="0" defTabSz="914400">
              <a:lnSpc>
                <a:spcPct val="100000"/>
              </a:lnSpc>
              <a:spcBef>
                <a:spcPts val="400"/>
              </a:spcBef>
              <a:defRPr sz="1800"/>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109587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prstGeom prst="rect">
            <a:avLst/>
          </a:prstGeom>
        </p:spPr>
        <p:txBody>
          <a:bodyPr/>
          <a:lstStyle/>
          <a:p>
            <a:pPr lvl="0"/>
            <a:endParaRPr/>
          </a:p>
        </p:txBody>
      </p:sp>
      <p:sp>
        <p:nvSpPr>
          <p:cNvPr id="38" name="Shape 3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 JUNIPERS: Junipers, for instance, are extremely drought tolerant plants when established, but they often stress in poorly-drained soils.  When stressed, they become more susceptible to pests, such as spider mites and diseases like phomopsis or kobatina blights.</a:t>
            </a:r>
          </a:p>
        </p:txBody>
      </p:sp>
    </p:spTree>
    <p:extLst>
      <p:ext uri="{BB962C8B-B14F-4D97-AF65-F5344CB8AC3E}">
        <p14:creationId xmlns:p14="http://schemas.microsoft.com/office/powerpoint/2010/main" val="1022840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pPr lvl="0"/>
            <a:endParaRPr/>
          </a:p>
        </p:txBody>
      </p:sp>
      <p:sp>
        <p:nvSpPr>
          <p:cNvPr id="244" name="Shape 24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40.  SUGGESTIONS FOR CORRECTING THIS PROBLEM:  Planting more adapted plants  or better soil preparation are the best long-term solution to this problem.  In this case, we suggested the client remove the juniper and replace them with groupings of Siberian iris, ornamental grasses, daylilies, dwarf wax myrtle, asiatic jasmine, or Carolina jessamine. Red maple and/or hibiscus were suggested for height.</a:t>
            </a:r>
            <a:endParaRPr sz="1200">
              <a:effectLst>
                <a:outerShdw blurRad="12700" dist="25400" dir="2700000" rotWithShape="0">
                  <a:srgbClr val="DDDDDD"/>
                </a:outerShdw>
              </a:effectLst>
            </a:endParaRPr>
          </a:p>
        </p:txBody>
      </p:sp>
    </p:spTree>
    <p:extLst>
      <p:ext uri="{BB962C8B-B14F-4D97-AF65-F5344CB8AC3E}">
        <p14:creationId xmlns:p14="http://schemas.microsoft.com/office/powerpoint/2010/main" val="1996489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pPr lvl="0"/>
            <a:endParaRPr/>
          </a:p>
        </p:txBody>
      </p:sp>
      <p:sp>
        <p:nvSpPr>
          <p:cNvPr id="248" name="Shape 24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41. SHADE: Shade is another environmental factor that sometimes causes problems with ornamental plants.  Plants that require full sun for flowering, for instance, do poorly in the shade.  Select plants adapted to the sun and shade patterns of the localized site.</a:t>
            </a:r>
          </a:p>
        </p:txBody>
      </p:sp>
    </p:spTree>
    <p:extLst>
      <p:ext uri="{BB962C8B-B14F-4D97-AF65-F5344CB8AC3E}">
        <p14:creationId xmlns:p14="http://schemas.microsoft.com/office/powerpoint/2010/main" val="570537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pPr lvl="0"/>
            <a:endParaRPr/>
          </a:p>
        </p:txBody>
      </p:sp>
      <p:sp>
        <p:nvSpPr>
          <p:cNvPr id="252" name="Shape 25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42. ROSES IN SHADE: It is a serious mistake to attempt to grow roses in full shade without irrigation (shown here).  Roses require 6 to 8 hours of full sunlight each day and moist, well-drained soils to flower well. </a:t>
            </a:r>
          </a:p>
        </p:txBody>
      </p:sp>
    </p:spTree>
    <p:extLst>
      <p:ext uri="{BB962C8B-B14F-4D97-AF65-F5344CB8AC3E}">
        <p14:creationId xmlns:p14="http://schemas.microsoft.com/office/powerpoint/2010/main" val="517362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pPr lvl="0"/>
            <a:endParaRPr/>
          </a:p>
        </p:txBody>
      </p:sp>
      <p:sp>
        <p:nvSpPr>
          <p:cNvPr id="256" name="Shape 25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43. DOGWOOD IN WOODED AREAS: Certain native plants, like the flowering dogwood, grow as understory plants in wooded areas.   For best results, plant dogwoods in a similar location in the landscape</a:t>
            </a:r>
          </a:p>
        </p:txBody>
      </p:sp>
    </p:spTree>
    <p:extLst>
      <p:ext uri="{BB962C8B-B14F-4D97-AF65-F5344CB8AC3E}">
        <p14:creationId xmlns:p14="http://schemas.microsoft.com/office/powerpoint/2010/main" val="191193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pPr lvl="0"/>
            <a:endParaRPr/>
          </a:p>
        </p:txBody>
      </p:sp>
      <p:sp>
        <p:nvSpPr>
          <p:cNvPr id="262" name="Shape 26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44. DOGWOODS IN FULL SUN: When planted in full sun without irrigation, dogwoods often stress during drought and become more prone to insect and disease problems, such as dogwood twig borer, ambrosia beetle, spot anthracnose and dogwood anthracnose.</a:t>
            </a:r>
          </a:p>
        </p:txBody>
      </p:sp>
    </p:spTree>
    <p:extLst>
      <p:ext uri="{BB962C8B-B14F-4D97-AF65-F5344CB8AC3E}">
        <p14:creationId xmlns:p14="http://schemas.microsoft.com/office/powerpoint/2010/main" val="755769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pPr lvl="0"/>
            <a:endParaRPr/>
          </a:p>
        </p:txBody>
      </p:sp>
      <p:sp>
        <p:nvSpPr>
          <p:cNvPr id="266" name="Shape 26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45. RHODODENDRON:  Rhododendrons are native to moist, shaded areas in mountainous regions of the eastern U.S.  For success with this plant in the landscape,  provide an environment similar to their native habitat - moist, well-drained soils, filtered shade and rich organic matter.</a:t>
            </a:r>
          </a:p>
        </p:txBody>
      </p:sp>
    </p:spTree>
    <p:extLst>
      <p:ext uri="{BB962C8B-B14F-4D97-AF65-F5344CB8AC3E}">
        <p14:creationId xmlns:p14="http://schemas.microsoft.com/office/powerpoint/2010/main" val="468141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pPr lvl="0"/>
            <a:endParaRPr/>
          </a:p>
        </p:txBody>
      </p:sp>
      <p:sp>
        <p:nvSpPr>
          <p:cNvPr id="270" name="Shape 27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46. RHODODENDRON IN FULL SUN:  These rhododendron were planted on a hot western exposure without irrigation. They survived about six months and were replaced with a better adapted species.</a:t>
            </a:r>
          </a:p>
        </p:txBody>
      </p:sp>
    </p:spTree>
    <p:extLst>
      <p:ext uri="{BB962C8B-B14F-4D97-AF65-F5344CB8AC3E}">
        <p14:creationId xmlns:p14="http://schemas.microsoft.com/office/powerpoint/2010/main" val="1829474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pPr lvl="0"/>
            <a:endParaRPr/>
          </a:p>
        </p:txBody>
      </p:sp>
      <p:sp>
        <p:nvSpPr>
          <p:cNvPr id="275" name="Shape 27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47. SUNBURN ON PACHYSANDRA: Pachysandra is a groundcover for shady, moist sites.   It does not like full sun and dry soils as this slide shows.</a:t>
            </a:r>
          </a:p>
        </p:txBody>
      </p:sp>
    </p:spTree>
    <p:extLst>
      <p:ext uri="{BB962C8B-B14F-4D97-AF65-F5344CB8AC3E}">
        <p14:creationId xmlns:p14="http://schemas.microsoft.com/office/powerpoint/2010/main" val="1327724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pPr lvl="0"/>
            <a:endParaRPr/>
          </a:p>
        </p:txBody>
      </p:sp>
      <p:sp>
        <p:nvSpPr>
          <p:cNvPr id="279" name="Shape 27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48. RIVER BIRCH IN SHADE:  This river birch began leaning out from under two large oak trees in an attempt to capture sunlight.  With time, the plant will become a liability and possibly fall on cars or pedestrians</a:t>
            </a:r>
          </a:p>
        </p:txBody>
      </p:sp>
    </p:spTree>
    <p:extLst>
      <p:ext uri="{BB962C8B-B14F-4D97-AF65-F5344CB8AC3E}">
        <p14:creationId xmlns:p14="http://schemas.microsoft.com/office/powerpoint/2010/main" val="570154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pPr lvl="0"/>
            <a:endParaRPr/>
          </a:p>
        </p:txBody>
      </p:sp>
      <p:sp>
        <p:nvSpPr>
          <p:cNvPr id="283" name="Shape 28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49. LIRIOPE IN SHADE:  So when shade is a factor, select plants adapted to the site, such as this liriope, mondo grass and holly ferns.  </a:t>
            </a:r>
          </a:p>
        </p:txBody>
      </p:sp>
    </p:spTree>
    <p:extLst>
      <p:ext uri="{BB962C8B-B14F-4D97-AF65-F5344CB8AC3E}">
        <p14:creationId xmlns:p14="http://schemas.microsoft.com/office/powerpoint/2010/main" val="153770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prstGeom prst="rect">
            <a:avLst/>
          </a:prstGeom>
        </p:spPr>
        <p:txBody>
          <a:bodyPr/>
          <a:lstStyle/>
          <a:p>
            <a:pPr lvl="0"/>
            <a:endParaRPr/>
          </a:p>
        </p:txBody>
      </p:sp>
      <p:sp>
        <p:nvSpPr>
          <p:cNvPr id="46" name="Shape 4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 STEP 2: LEARN ABOUT THE SITE: Consider the recent weather pattern.  Is this a problem affecting plants throughout the area?  If so, it may be a weather related problem.  Look at other plants in the neighborhood. Are many plants showing the same symptom, or is this an isolated case?  Look at the drainage pattern of the site, the structure and texture of the soil and the pH and nutrient content of the soil.</a:t>
            </a:r>
          </a:p>
        </p:txBody>
      </p:sp>
    </p:spTree>
    <p:extLst>
      <p:ext uri="{BB962C8B-B14F-4D97-AF65-F5344CB8AC3E}">
        <p14:creationId xmlns:p14="http://schemas.microsoft.com/office/powerpoint/2010/main" val="428060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pPr lvl="0"/>
            <a:endParaRPr/>
          </a:p>
        </p:txBody>
      </p:sp>
      <p:sp>
        <p:nvSpPr>
          <p:cNvPr id="287" name="Shape 28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50. SHADY SITE: In this shady site, hosta, pachysandra, azaleas and helleborous were excellent choices and are thriving.  </a:t>
            </a:r>
          </a:p>
        </p:txBody>
      </p:sp>
    </p:spTree>
    <p:extLst>
      <p:ext uri="{BB962C8B-B14F-4D97-AF65-F5344CB8AC3E}">
        <p14:creationId xmlns:p14="http://schemas.microsoft.com/office/powerpoint/2010/main" val="1442450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pPr lvl="0"/>
            <a:endParaRPr/>
          </a:p>
        </p:txBody>
      </p:sp>
      <p:sp>
        <p:nvSpPr>
          <p:cNvPr id="291" name="Shape 29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51. COLD HARDINESS MAP: Temperature extremes are another very important environmental factor that influences plant adaptability.  In Georgia we have five cold hardiness zones, ranging from an average minimum temperature of -5 </a:t>
            </a:r>
            <a:r>
              <a:rPr sz="1200" baseline="30000">
                <a:latin typeface="Times New Roman"/>
                <a:ea typeface="Times New Roman"/>
                <a:cs typeface="Times New Roman"/>
                <a:sym typeface="Times New Roman"/>
              </a:rPr>
              <a:t>o</a:t>
            </a:r>
            <a:r>
              <a:rPr sz="1200">
                <a:latin typeface="Times New Roman"/>
                <a:ea typeface="Times New Roman"/>
                <a:cs typeface="Times New Roman"/>
                <a:sym typeface="Times New Roman"/>
              </a:rPr>
              <a:t>F in the mountains to 15</a:t>
            </a:r>
            <a:r>
              <a:rPr sz="1200" baseline="30000">
                <a:latin typeface="Times New Roman"/>
                <a:ea typeface="Times New Roman"/>
                <a:cs typeface="Times New Roman"/>
                <a:sym typeface="Times New Roman"/>
              </a:rPr>
              <a:t> o</a:t>
            </a:r>
            <a:r>
              <a:rPr sz="1200">
                <a:latin typeface="Times New Roman"/>
                <a:ea typeface="Times New Roman"/>
                <a:cs typeface="Times New Roman"/>
                <a:sym typeface="Times New Roman"/>
              </a:rPr>
              <a:t>F in south Georgia.  It’s important to select plants that can tolerate the minimum temperatures in your area.  However, that does not mean that you should select plants listed just for your zone.  A plant listed for hardiness zone 6 should certainly be able to withstand the minimum temperatures in zone 8.  On the other hand, it would not be wise to plant a zone 9 plant in zone 8.</a:t>
            </a:r>
          </a:p>
        </p:txBody>
      </p:sp>
    </p:spTree>
    <p:extLst>
      <p:ext uri="{BB962C8B-B14F-4D97-AF65-F5344CB8AC3E}">
        <p14:creationId xmlns:p14="http://schemas.microsoft.com/office/powerpoint/2010/main" val="1921592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pPr lvl="0"/>
            <a:endParaRPr/>
          </a:p>
        </p:txBody>
      </p:sp>
      <p:sp>
        <p:nvSpPr>
          <p:cNvPr id="296" name="Shape 29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52. COLD DAMAGE LIGUSTRUM: These wax-leaf ligustrums were killed to the ground in the big freeze of 1985 when temperatures dipped to 6 above zero with a chill factor of -30</a:t>
            </a:r>
            <a:r>
              <a:rPr sz="1200" baseline="30000">
                <a:latin typeface="Times New Roman"/>
                <a:ea typeface="Times New Roman"/>
                <a:cs typeface="Times New Roman"/>
                <a:sym typeface="Times New Roman"/>
              </a:rPr>
              <a:t> o</a:t>
            </a:r>
            <a:r>
              <a:rPr sz="1200">
                <a:latin typeface="Times New Roman"/>
                <a:ea typeface="Times New Roman"/>
                <a:cs typeface="Times New Roman"/>
                <a:sym typeface="Times New Roman"/>
              </a:rPr>
              <a:t>F.  Select plants with cold hardiness in mind.</a:t>
            </a:r>
          </a:p>
        </p:txBody>
      </p:sp>
    </p:spTree>
    <p:extLst>
      <p:ext uri="{BB962C8B-B14F-4D97-AF65-F5344CB8AC3E}">
        <p14:creationId xmlns:p14="http://schemas.microsoft.com/office/powerpoint/2010/main" val="205521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pPr lvl="0"/>
            <a:endParaRPr/>
          </a:p>
        </p:txBody>
      </p:sp>
      <p:sp>
        <p:nvSpPr>
          <p:cNvPr id="300" name="Shape 30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53. DEODAR AFTER ICE STORM: In north Georgia, ice storms often cause limb damage to ornamental plants, particularly conifers.  The weight of the ice is more of a problem than the actual temperature. We have no control over this environmental factor.</a:t>
            </a:r>
          </a:p>
        </p:txBody>
      </p:sp>
    </p:spTree>
    <p:extLst>
      <p:ext uri="{BB962C8B-B14F-4D97-AF65-F5344CB8AC3E}">
        <p14:creationId xmlns:p14="http://schemas.microsoft.com/office/powerpoint/2010/main" val="108695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pPr lvl="0"/>
            <a:endParaRPr/>
          </a:p>
        </p:txBody>
      </p:sp>
      <p:sp>
        <p:nvSpPr>
          <p:cNvPr id="304" name="Shape 30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54. HEAT ZONE MAP: Heat hardiness should be considered when selecting ornamental plants.  Heat hardiness zones have recently been established based on years of climatic data from the USDA.  In Georgia, we have five heat hardiness zones, listed according to the average number of days per year above 86</a:t>
            </a:r>
            <a:r>
              <a:rPr sz="1200" baseline="30000">
                <a:latin typeface="Times New Roman"/>
                <a:ea typeface="Times New Roman"/>
                <a:cs typeface="Times New Roman"/>
                <a:sym typeface="Times New Roman"/>
              </a:rPr>
              <a:t>o</a:t>
            </a:r>
            <a:r>
              <a:rPr sz="1200">
                <a:latin typeface="Times New Roman"/>
                <a:ea typeface="Times New Roman"/>
                <a:cs typeface="Times New Roman"/>
                <a:sym typeface="Times New Roman"/>
              </a:rPr>
              <a:t>F.  Some new plant books list the heat hardiness zones for a plant as well as the cold hardiness zones.  Heat hardiness is important because our hot days and warm nights in summer result in high respiration rates that deplete a plant’s food reserves.  Plants not adapted to our southern heat become stressed when the rate of respiration and break-down of food substances exceeds the rate of photosynthesis and food manufacturing.</a:t>
            </a:r>
          </a:p>
        </p:txBody>
      </p:sp>
    </p:spTree>
    <p:extLst>
      <p:ext uri="{BB962C8B-B14F-4D97-AF65-F5344CB8AC3E}">
        <p14:creationId xmlns:p14="http://schemas.microsoft.com/office/powerpoint/2010/main" val="1481361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pPr lvl="0"/>
            <a:endParaRPr/>
          </a:p>
        </p:txBody>
      </p:sp>
      <p:sp>
        <p:nvSpPr>
          <p:cNvPr id="311" name="Shape 31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55. ALBERTA SPRUCE UNDER STRESS:  This Alberta Spruce is growing in full sun, compacted soil without irrigation in Atlanta.  This is a Canadian tree that is not well adapted to Georgia’s heat and  humidity.  Close examination of the plant shows it has spider mites, but they are attacking the plant because it is stressed by its growing environment.</a:t>
            </a:r>
          </a:p>
        </p:txBody>
      </p:sp>
    </p:spTree>
    <p:extLst>
      <p:ext uri="{BB962C8B-B14F-4D97-AF65-F5344CB8AC3E}">
        <p14:creationId xmlns:p14="http://schemas.microsoft.com/office/powerpoint/2010/main" val="1760750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pPr lvl="0"/>
            <a:endParaRPr/>
          </a:p>
        </p:txBody>
      </p:sp>
      <p:sp>
        <p:nvSpPr>
          <p:cNvPr id="315" name="Shape 31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56. SOME PLANTS ARE LESS TOLERANT OF STRESS THAN OTHERS AND ARE THEREFORE MORE PRONE TO PROBLEMS WHEN CONDITIONS ARE NOT PERFECT.  Learn to recognize plants that seem to be more prone to problems in the landscape and avoid planting them when possible.</a:t>
            </a:r>
          </a:p>
        </p:txBody>
      </p:sp>
    </p:spTree>
    <p:extLst>
      <p:ext uri="{BB962C8B-B14F-4D97-AF65-F5344CB8AC3E}">
        <p14:creationId xmlns:p14="http://schemas.microsoft.com/office/powerpoint/2010/main" val="1441693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pPr lvl="0"/>
            <a:endParaRPr/>
          </a:p>
        </p:txBody>
      </p:sp>
      <p:sp>
        <p:nvSpPr>
          <p:cNvPr id="325" name="Shape 32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57. RED-TIP PHOTINIA: For years, Red-tip Photinia was the hedge plant of choice.  Then a serious leafspot disease developed, infecting plants and defoliating them. Entomosporium leafspot disease is not easily controlled and easily re-infects new growth, particularly during moist, humid weather.  Environmental stress, such as poorly drained soils, encourages the problem.   Raising the canopy of a Red-Tip Photinia and shaping the plant into a tree-form will provide a barrier between the soil or mulch and the plant canopy and will reduce the likelihood of the disease.  Thinning out the branches to improve air circulation will also help.  Better yet, don’t plant Red-tip Photinia.</a:t>
            </a:r>
          </a:p>
        </p:txBody>
      </p:sp>
    </p:spTree>
    <p:extLst>
      <p:ext uri="{BB962C8B-B14F-4D97-AF65-F5344CB8AC3E}">
        <p14:creationId xmlns:p14="http://schemas.microsoft.com/office/powerpoint/2010/main" val="483808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pPr lvl="0"/>
            <a:endParaRPr/>
          </a:p>
        </p:txBody>
      </p:sp>
      <p:sp>
        <p:nvSpPr>
          <p:cNvPr id="331" name="Shape 33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58. BRADFORD PEAR: Bradford pear is one of the most widely planted flowering trees.  However, aside from about 5 days of pretty flowers in the spring, the plant has few merits.  It is susceptible to fireblight, a bacterial disease and canker diseases.  But its main problem is its branching structure.  Theses narrow crotches are weak and break easily in ice storms and heavy winds. The plant will literally self-destruct when it reaches 15-20 years of age.</a:t>
            </a:r>
          </a:p>
        </p:txBody>
      </p:sp>
    </p:spTree>
    <p:extLst>
      <p:ext uri="{BB962C8B-B14F-4D97-AF65-F5344CB8AC3E}">
        <p14:creationId xmlns:p14="http://schemas.microsoft.com/office/powerpoint/2010/main" val="1239146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pPr lvl="0"/>
            <a:endParaRPr/>
          </a:p>
        </p:txBody>
      </p:sp>
      <p:sp>
        <p:nvSpPr>
          <p:cNvPr id="336" name="Shape 33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59. BOXWOOD:  Boxwoods under stress are prone to a multitude of problems, including cankers, blight, leafspots, root rot, winter injury, sunscald, mealybugs, scales, boxwood leaf miner, boxwood psyllid, giant hornet, boxwood webworm, nematodes and boxwood mites.  The combination of these problems is often referred to as “boxwood decline”</a:t>
            </a:r>
          </a:p>
        </p:txBody>
      </p:sp>
    </p:spTree>
    <p:extLst>
      <p:ext uri="{BB962C8B-B14F-4D97-AF65-F5344CB8AC3E}">
        <p14:creationId xmlns:p14="http://schemas.microsoft.com/office/powerpoint/2010/main" val="113296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prstGeom prst="rect">
            <a:avLst/>
          </a:prstGeom>
        </p:spPr>
        <p:txBody>
          <a:bodyPr/>
          <a:lstStyle/>
          <a:p>
            <a:pPr lvl="0"/>
            <a:endParaRPr/>
          </a:p>
        </p:txBody>
      </p:sp>
      <p:sp>
        <p:nvSpPr>
          <p:cNvPr id="50" name="Shape 5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 SITE PLAN: Consider the layout of the site. Look at the sun light pattern throughout the day.  Shade loving plants should be on the eastern exposures where they are shaded from the afternoon sun by the building or adjacent plants, while sun-loving plants are best for the western exposures.  Look at the slope of the property and drainage patterns.  Look at the direction of the cold winter winds and the summer breezes.  Locate more cold hardy plants on the northwest side of the property and cold sensitive plants in protected areas on the southeast side of the property where they are shielded from the cold northwest winter winds.</a:t>
            </a:r>
          </a:p>
        </p:txBody>
      </p:sp>
    </p:spTree>
    <p:extLst>
      <p:ext uri="{BB962C8B-B14F-4D97-AF65-F5344CB8AC3E}">
        <p14:creationId xmlns:p14="http://schemas.microsoft.com/office/powerpoint/2010/main" val="3479002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pPr lvl="0"/>
            <a:endParaRPr/>
          </a:p>
        </p:txBody>
      </p:sp>
      <p:sp>
        <p:nvSpPr>
          <p:cNvPr id="342" name="Shape 34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60. MANHATTAN EUONYMUS: Manhattan Euonymus is a great plant for shady, moist alkaline areas (upper left).  But when planted in full sun without irrigation, Manhattan Euonymus looks like this during the summer growing season (lower right).</a:t>
            </a:r>
          </a:p>
        </p:txBody>
      </p:sp>
    </p:spTree>
    <p:extLst>
      <p:ext uri="{BB962C8B-B14F-4D97-AF65-F5344CB8AC3E}">
        <p14:creationId xmlns:p14="http://schemas.microsoft.com/office/powerpoint/2010/main" val="15341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pPr lvl="0"/>
            <a:endParaRPr/>
          </a:p>
        </p:txBody>
      </p:sp>
      <p:sp>
        <p:nvSpPr>
          <p:cNvPr id="348" name="Shape 34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61. DWARF JAPANESE GARDEN JUNIPER:  Dwarf Japanese Garden Juniper is a great plant  for rock gardens, but when grown under stressful environmental conditions, like extreme fluctuations in soil moisture, it becomes susceptible to a foliar disease called Phomopsis Blight.  This is a serious problem of Japanese Garden Junipers under stress.  Pruning and frequent pesticide sprays are required to keep the disease in check.  A better adapted plant is the best long-term solution.</a:t>
            </a:r>
          </a:p>
        </p:txBody>
      </p:sp>
    </p:spTree>
    <p:extLst>
      <p:ext uri="{BB962C8B-B14F-4D97-AF65-F5344CB8AC3E}">
        <p14:creationId xmlns:p14="http://schemas.microsoft.com/office/powerpoint/2010/main" val="19428926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pPr lvl="0"/>
            <a:endParaRPr/>
          </a:p>
        </p:txBody>
      </p:sp>
      <p:sp>
        <p:nvSpPr>
          <p:cNvPr id="353" name="Shape 35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62. ANDORRA COMPACTA JUNIPER: Andorra and Andorra compacta junipers are, for some reason, very susceptible to spider mites. </a:t>
            </a:r>
          </a:p>
        </p:txBody>
      </p:sp>
    </p:spTree>
    <p:extLst>
      <p:ext uri="{BB962C8B-B14F-4D97-AF65-F5344CB8AC3E}">
        <p14:creationId xmlns:p14="http://schemas.microsoft.com/office/powerpoint/2010/main" val="1962191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pPr lvl="0"/>
            <a:endParaRPr/>
          </a:p>
        </p:txBody>
      </p:sp>
      <p:sp>
        <p:nvSpPr>
          <p:cNvPr id="360" name="Shape 36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63. ANDORRA ATTACKED BY SPIDER MITES: These Andorra Junipers (center) were literally destroyed by spider mites while the Parson’s Juniper along the outside and the Pfitzer Junipers in the background  were unaffected</a:t>
            </a:r>
          </a:p>
        </p:txBody>
      </p:sp>
    </p:spTree>
    <p:extLst>
      <p:ext uri="{BB962C8B-B14F-4D97-AF65-F5344CB8AC3E}">
        <p14:creationId xmlns:p14="http://schemas.microsoft.com/office/powerpoint/2010/main" val="17957580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pPr lvl="0"/>
            <a:endParaRPr/>
          </a:p>
        </p:txBody>
      </p:sp>
      <p:sp>
        <p:nvSpPr>
          <p:cNvPr id="365" name="Shape 36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64. CANNA LEAF ROLLER: Canna lilies are susceptible to a leaf-roller caterpillar that rolls together the newly expanding leaves and chews holes in them.  The leaves appear burnt and shriveled as they expand.  Pesticides can be used to control the pest, but good growing conditions (ie. moist well-drained soils) that prevent plant stress will help avoid the problem.</a:t>
            </a:r>
          </a:p>
        </p:txBody>
      </p:sp>
    </p:spTree>
    <p:extLst>
      <p:ext uri="{BB962C8B-B14F-4D97-AF65-F5344CB8AC3E}">
        <p14:creationId xmlns:p14="http://schemas.microsoft.com/office/powerpoint/2010/main" val="570253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pPr lvl="0"/>
            <a:endParaRPr/>
          </a:p>
        </p:txBody>
      </p:sp>
      <p:sp>
        <p:nvSpPr>
          <p:cNvPr id="370" name="Shape 37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65. BOT CANKER OF LEYLAND CYPRESS: Environmental stress on Leyland Cypress makes them prone to two serious fungal cankers called Botryosphaeria canker or ‘Bot’ canker and Seridium Canker.  These diseases can not be controlled with pesticides because symptoms are not noticed until they are within the systemic system of the plant.   The fungi enter through stress cracks in the bark brought on by cold damage, drought stress or mechanical injury.  Plants infected with ‘Bot’ Canker will have sunken cankers along the infected branch with gummy dark-colored sap oozing from them.</a:t>
            </a:r>
          </a:p>
        </p:txBody>
      </p:sp>
    </p:spTree>
    <p:extLst>
      <p:ext uri="{BB962C8B-B14F-4D97-AF65-F5344CB8AC3E}">
        <p14:creationId xmlns:p14="http://schemas.microsoft.com/office/powerpoint/2010/main" val="35478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pPr lvl="0"/>
            <a:endParaRPr/>
          </a:p>
        </p:txBody>
      </p:sp>
      <p:sp>
        <p:nvSpPr>
          <p:cNvPr id="375" name="Shape 37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66. BAG WORMS ON LEYLAND CYPRESS:  Bagworms are another problem on Leyland Cypress.  </a:t>
            </a:r>
          </a:p>
        </p:txBody>
      </p:sp>
    </p:spTree>
    <p:extLst>
      <p:ext uri="{BB962C8B-B14F-4D97-AF65-F5344CB8AC3E}">
        <p14:creationId xmlns:p14="http://schemas.microsoft.com/office/powerpoint/2010/main" val="1428801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pPr lvl="0"/>
            <a:endParaRPr/>
          </a:p>
        </p:txBody>
      </p:sp>
      <p:sp>
        <p:nvSpPr>
          <p:cNvPr id="382" name="Shape 38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67. THE IDEAL LANDSCAPE PLANT: Does anyone know the ideal landscape plant?</a:t>
            </a:r>
          </a:p>
        </p:txBody>
      </p:sp>
    </p:spTree>
    <p:extLst>
      <p:ext uri="{BB962C8B-B14F-4D97-AF65-F5344CB8AC3E}">
        <p14:creationId xmlns:p14="http://schemas.microsoft.com/office/powerpoint/2010/main" val="696955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pPr lvl="0"/>
            <a:endParaRPr/>
          </a:p>
        </p:txBody>
      </p:sp>
      <p:sp>
        <p:nvSpPr>
          <p:cNvPr id="387" name="Shape 38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68. KUDZU: Kudzu is well adapted to many parts of Georgia, but it is not recommended as a trellis plant on the side of your home.</a:t>
            </a:r>
          </a:p>
        </p:txBody>
      </p:sp>
    </p:spTree>
    <p:extLst>
      <p:ext uri="{BB962C8B-B14F-4D97-AF65-F5344CB8AC3E}">
        <p14:creationId xmlns:p14="http://schemas.microsoft.com/office/powerpoint/2010/main" val="1352470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pPr lvl="0"/>
            <a:endParaRPr/>
          </a:p>
        </p:txBody>
      </p:sp>
      <p:sp>
        <p:nvSpPr>
          <p:cNvPr id="391" name="Shape 39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69. PLASTIC PLANTS: One service station in Athens planted plastic plants in the landscape, but even they defoliated during a summer drought.  Notice how they were keeping them irrigated too.</a:t>
            </a:r>
          </a:p>
        </p:txBody>
      </p:sp>
    </p:spTree>
    <p:extLst>
      <p:ext uri="{BB962C8B-B14F-4D97-AF65-F5344CB8AC3E}">
        <p14:creationId xmlns:p14="http://schemas.microsoft.com/office/powerpoint/2010/main" val="201305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 CHUNKS OF CONCRETE LEFT AFTER CONSTRUCTION: O new construction sites leftover debris, such as concrete, tar paper, roofing shingles and sheetrock can cause problems with plant growth.  Concrete and sheetrock, for instance, can elevate the pH of the soil and cause problems with acid-loving plants like azaleas.  Compaction is sometimes a  problem on new construction sites where the weight of heavy equipment machinery compacts the soil.  Then there are all sorts of hidden dangers that are not obvious, such as oil or gasoline spills.   </a:t>
            </a:r>
          </a:p>
        </p:txBody>
      </p:sp>
    </p:spTree>
    <p:extLst>
      <p:ext uri="{BB962C8B-B14F-4D97-AF65-F5344CB8AC3E}">
        <p14:creationId xmlns:p14="http://schemas.microsoft.com/office/powerpoint/2010/main" val="581987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pPr lvl="0"/>
            <a:endParaRPr/>
          </a:p>
        </p:txBody>
      </p:sp>
      <p:sp>
        <p:nvSpPr>
          <p:cNvPr id="395" name="Shape 39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70. FOGGY SCENE: By now you are probably in a fog, so let me pause here and see if you have any questions about anything covered so far. (QUESTIONS????)</a:t>
            </a:r>
          </a:p>
        </p:txBody>
      </p:sp>
    </p:spTree>
    <p:extLst>
      <p:ext uri="{BB962C8B-B14F-4D97-AF65-F5344CB8AC3E}">
        <p14:creationId xmlns:p14="http://schemas.microsoft.com/office/powerpoint/2010/main" val="20336920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pPr lvl="0"/>
            <a:endParaRPr/>
          </a:p>
        </p:txBody>
      </p:sp>
      <p:sp>
        <p:nvSpPr>
          <p:cNvPr id="399" name="Shape 39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71. LET’S TAKE A BREAK:  If there are no further questions, let’s take a break.</a:t>
            </a:r>
          </a:p>
        </p:txBody>
      </p:sp>
    </p:spTree>
    <p:extLst>
      <p:ext uri="{BB962C8B-B14F-4D97-AF65-F5344CB8AC3E}">
        <p14:creationId xmlns:p14="http://schemas.microsoft.com/office/powerpoint/2010/main" val="9131133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pPr lvl="0"/>
            <a:endParaRPr/>
          </a:p>
        </p:txBody>
      </p:sp>
      <p:sp>
        <p:nvSpPr>
          <p:cNvPr id="407" name="Shape 40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b="1" u="sng">
                <a:latin typeface="Times New Roman"/>
                <a:ea typeface="Times New Roman"/>
                <a:cs typeface="Times New Roman"/>
                <a:sym typeface="Times New Roman"/>
              </a:rPr>
              <a:t>72. CULTURAL CAUSES OF PLANT STRESS</a:t>
            </a:r>
            <a:r>
              <a:rPr sz="1200">
                <a:latin typeface="Times New Roman"/>
                <a:ea typeface="Times New Roman"/>
                <a:cs typeface="Times New Roman"/>
                <a:sym typeface="Times New Roman"/>
              </a:rPr>
              <a:t>:   The next major category of plant stresss are cultural problems brought on by such things as planting too deep, planting too shallow, excess water ring, too much mulch, planting too close, over-watering, improper pruning, chemical injury, mechanical injury or simply general plant abuse.</a:t>
            </a:r>
          </a:p>
        </p:txBody>
      </p:sp>
    </p:spTree>
    <p:extLst>
      <p:ext uri="{BB962C8B-B14F-4D97-AF65-F5344CB8AC3E}">
        <p14:creationId xmlns:p14="http://schemas.microsoft.com/office/powerpoint/2010/main" val="7775790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pPr lvl="0"/>
            <a:endParaRPr/>
          </a:p>
        </p:txBody>
      </p:sp>
      <p:sp>
        <p:nvSpPr>
          <p:cNvPr id="411" name="Shape 41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73. PLANT SET TOO DEEP: This plant was planted too deeply in the soil and developed a secondary or “adventitious” root system further up on the stem in an effort to survive.  This stresses the plant and causes long-term problems or death.</a:t>
            </a:r>
          </a:p>
        </p:txBody>
      </p:sp>
    </p:spTree>
    <p:extLst>
      <p:ext uri="{BB962C8B-B14F-4D97-AF65-F5344CB8AC3E}">
        <p14:creationId xmlns:p14="http://schemas.microsoft.com/office/powerpoint/2010/main" val="13329500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pPr lvl="0"/>
            <a:endParaRPr/>
          </a:p>
        </p:txBody>
      </p:sp>
      <p:sp>
        <p:nvSpPr>
          <p:cNvPr id="415" name="Shape 41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74. PLANT SET TOO SHALLOW: Planting too shallow causes plant stress by exposing the roots, causing them to dry out.  You’ll also note in this case that the burlap was not removed from the top of the root ball.  </a:t>
            </a:r>
          </a:p>
        </p:txBody>
      </p:sp>
    </p:spTree>
    <p:extLst>
      <p:ext uri="{BB962C8B-B14F-4D97-AF65-F5344CB8AC3E}">
        <p14:creationId xmlns:p14="http://schemas.microsoft.com/office/powerpoint/2010/main" val="3427907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pPr lvl="0"/>
            <a:endParaRPr/>
          </a:p>
        </p:txBody>
      </p:sp>
      <p:sp>
        <p:nvSpPr>
          <p:cNvPr id="419" name="Shape 41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75. EXCESS SOIL RING:  Soil rings, also called saucers or berms, are often put around newly planted trees and shrubs to direct water to the roots.  Sometimes these rings are built too high along the perimeter of the planting hole.  As a result, soil erodes over the root ball of the plant with time, causing root suffocation.  Soil rings should be only 3 to 4 inches high and should be raked outward and leveled away from the planting hole 6 to 8 weeks after planting.</a:t>
            </a:r>
          </a:p>
        </p:txBody>
      </p:sp>
    </p:spTree>
    <p:extLst>
      <p:ext uri="{BB962C8B-B14F-4D97-AF65-F5344CB8AC3E}">
        <p14:creationId xmlns:p14="http://schemas.microsoft.com/office/powerpoint/2010/main" val="17328259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pPr lvl="0"/>
            <a:endParaRPr/>
          </a:p>
        </p:txBody>
      </p:sp>
      <p:sp>
        <p:nvSpPr>
          <p:cNvPr id="423" name="Shape 42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76. EXCESS MULCH: Excess mulch around the plant will suffocate roots and will cause roots to grow out of the soil and into the mulch layer in an attempt to obtain moisture and oxygen. This results in root stress.  Mulch piled on the lower trunk will also encourage trunk decay and pest problems, such as voles.</a:t>
            </a:r>
          </a:p>
        </p:txBody>
      </p:sp>
    </p:spTree>
    <p:extLst>
      <p:ext uri="{BB962C8B-B14F-4D97-AF65-F5344CB8AC3E}">
        <p14:creationId xmlns:p14="http://schemas.microsoft.com/office/powerpoint/2010/main" val="15796013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pPr lvl="0"/>
            <a:endParaRPr/>
          </a:p>
        </p:txBody>
      </p:sp>
      <p:sp>
        <p:nvSpPr>
          <p:cNvPr id="429" name="Shape 42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77. SUNSCALD: Sunscald is sometimes a problem on trees, particularly when the sap is flowing and they are leafing out in spring.  These maple trees were laid on their side exposed to the hot sun several days before planting.  The result was severe bark splitting from the base to the main branches.  The trees should have been kept in the shade or had their trunks shielded from the hot sun.</a:t>
            </a:r>
          </a:p>
        </p:txBody>
      </p:sp>
    </p:spTree>
    <p:extLst>
      <p:ext uri="{BB962C8B-B14F-4D97-AF65-F5344CB8AC3E}">
        <p14:creationId xmlns:p14="http://schemas.microsoft.com/office/powerpoint/2010/main" val="116645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pPr lvl="0"/>
            <a:endParaRPr/>
          </a:p>
        </p:txBody>
      </p:sp>
      <p:sp>
        <p:nvSpPr>
          <p:cNvPr id="433" name="Shape 43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78. PLANTS SHOULD FILL THE SPACE...NOT COMPETE FOR SPACE.</a:t>
            </a:r>
          </a:p>
        </p:txBody>
      </p:sp>
    </p:spTree>
    <p:extLst>
      <p:ext uri="{BB962C8B-B14F-4D97-AF65-F5344CB8AC3E}">
        <p14:creationId xmlns:p14="http://schemas.microsoft.com/office/powerpoint/2010/main" val="264434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pPr lvl="0"/>
            <a:endParaRPr/>
          </a:p>
        </p:txBody>
      </p:sp>
      <p:sp>
        <p:nvSpPr>
          <p:cNvPr id="442" name="Shape 44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79. DWARF YAUPON HOLLY  PLANTED TOO CLOSE.  These dwarf yaupon hollies were planted on about 15-inch centers.  The plant eventually grows 5 to 8 feet wide and 8 to 10 feet tall and need to be planted on 6 to 8 feet centers.  When plants are planted too close to each other, they grow together, lose their individuality and become thick and dense and more prone to insect and disease problems.  They also become a maintenance problem and have to be sheared as one large mass or removed to improve air circulation. </a:t>
            </a:r>
          </a:p>
        </p:txBody>
      </p:sp>
    </p:spTree>
    <p:extLst>
      <p:ext uri="{BB962C8B-B14F-4D97-AF65-F5344CB8AC3E}">
        <p14:creationId xmlns:p14="http://schemas.microsoft.com/office/powerpoint/2010/main" val="120317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prstGeom prst="rect">
            <a:avLst/>
          </a:prstGeom>
        </p:spPr>
        <p:txBody>
          <a:bodyPr/>
          <a:lstStyle/>
          <a:p>
            <a:pPr lvl="0"/>
            <a:endParaRPr/>
          </a:p>
        </p:txBody>
      </p:sp>
      <p:sp>
        <p:nvSpPr>
          <p:cNvPr id="64" name="Shape 6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 ANALYZE THE SOIL: It’s very important to analyze the structure and texture of the soil as well as the chemical composition of the soil, including the pH and nutrient content.</a:t>
            </a:r>
          </a:p>
        </p:txBody>
      </p:sp>
    </p:spTree>
    <p:extLst>
      <p:ext uri="{BB962C8B-B14F-4D97-AF65-F5344CB8AC3E}">
        <p14:creationId xmlns:p14="http://schemas.microsoft.com/office/powerpoint/2010/main" val="18295522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pPr lvl="0"/>
            <a:endParaRPr/>
          </a:p>
        </p:txBody>
      </p:sp>
      <p:sp>
        <p:nvSpPr>
          <p:cNvPr id="446" name="Shape 44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80. OVERGROWN PLANTS: These plants were poorly selected in terms of size and location and became overgrown, blocking doorways and sidewalks.  Routine pruning is required to keep the plants in bounds, and pest problems are more likely to occur as a result of the poor air circulation.  This maintenance problem could have been avoided in the design and plant selection phases of the landscape. </a:t>
            </a:r>
          </a:p>
        </p:txBody>
      </p:sp>
    </p:spTree>
    <p:extLst>
      <p:ext uri="{BB962C8B-B14F-4D97-AF65-F5344CB8AC3E}">
        <p14:creationId xmlns:p14="http://schemas.microsoft.com/office/powerpoint/2010/main" val="10978021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pPr lvl="0"/>
            <a:endParaRPr/>
          </a:p>
        </p:txBody>
      </p:sp>
      <p:sp>
        <p:nvSpPr>
          <p:cNvPr id="451" name="Shape 45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81. ENGLISH LAUREL SET TOO CLOSE: These English Laurel plants were being planted on about 3 feet centers.  They need to be  planted at least 5-feet apart. When English Laurel is planted to close and becomes thick and dense, it becomes more susceptible to a fungal leafspot disease called “Shothole” that causes holes in the leaves and defoliation.  Proper plant spacing improves air circulation,  reduces the moisture on the foliage, and limits the chances of shot-hole disease development</a:t>
            </a:r>
          </a:p>
        </p:txBody>
      </p:sp>
    </p:spTree>
    <p:extLst>
      <p:ext uri="{BB962C8B-B14F-4D97-AF65-F5344CB8AC3E}">
        <p14:creationId xmlns:p14="http://schemas.microsoft.com/office/powerpoint/2010/main" val="1729110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pPr lvl="0"/>
            <a:endParaRPr/>
          </a:p>
        </p:txBody>
      </p:sp>
      <p:sp>
        <p:nvSpPr>
          <p:cNvPr id="456" name="Shape 45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82. JUNIPERS PLANTED TOO CLOSE: When horizontal junipers are planted to close together they will overgrow their neighboring plant and become thick and dense and more susceptible to insect and disease problems.   They become a maintenance nightmare.  Plants will have to be thinned out to increase air flow within the canopy to minimize mites and disease.  Plants are also difficult to treat with pesticides because of foliage density.</a:t>
            </a:r>
          </a:p>
        </p:txBody>
      </p:sp>
    </p:spTree>
    <p:extLst>
      <p:ext uri="{BB962C8B-B14F-4D97-AF65-F5344CB8AC3E}">
        <p14:creationId xmlns:p14="http://schemas.microsoft.com/office/powerpoint/2010/main" val="14069916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pPr lvl="0"/>
            <a:endParaRPr/>
          </a:p>
        </p:txBody>
      </p:sp>
      <p:sp>
        <p:nvSpPr>
          <p:cNvPr id="460" name="Shape 46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83. CONSIDER THE MATURE SIZE AND SHAPE OF PLANTS: When selecting plants, consider how large they will grow in 5 to 10 years and select them for the space so they do not overgrow the site and become a problem</a:t>
            </a:r>
          </a:p>
        </p:txBody>
      </p:sp>
    </p:spTree>
    <p:extLst>
      <p:ext uri="{BB962C8B-B14F-4D97-AF65-F5344CB8AC3E}">
        <p14:creationId xmlns:p14="http://schemas.microsoft.com/office/powerpoint/2010/main" val="1365955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pPr lvl="0"/>
            <a:endParaRPr/>
          </a:p>
        </p:txBody>
      </p:sp>
      <p:sp>
        <p:nvSpPr>
          <p:cNvPr id="465" name="Shape 46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84. DWARF BURFORD HOLLY: Dwarf Burford Holly will grow to 15- to 18 feet tall with about a 20 feet spread.  This is dwarf compared to its counterpart, Burford Holly, which grows to 35- to 40 feet in height.</a:t>
            </a:r>
          </a:p>
        </p:txBody>
      </p:sp>
    </p:spTree>
    <p:extLst>
      <p:ext uri="{BB962C8B-B14F-4D97-AF65-F5344CB8AC3E}">
        <p14:creationId xmlns:p14="http://schemas.microsoft.com/office/powerpoint/2010/main" val="10142550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pPr lvl="0"/>
            <a:endParaRPr/>
          </a:p>
        </p:txBody>
      </p:sp>
      <p:sp>
        <p:nvSpPr>
          <p:cNvPr id="470" name="Shape 47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85. DWARF CHAMAECYPARIS:  Don’t be mislead by the name “dwarf”.  It often means the plant is simply a slow grower.  This 30 year old “Dwarf Chamaecyparis” is about 50 feet tall.</a:t>
            </a:r>
          </a:p>
        </p:txBody>
      </p:sp>
    </p:spTree>
    <p:extLst>
      <p:ext uri="{BB962C8B-B14F-4D97-AF65-F5344CB8AC3E}">
        <p14:creationId xmlns:p14="http://schemas.microsoft.com/office/powerpoint/2010/main" val="20063644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pPr lvl="0"/>
            <a:endParaRPr/>
          </a:p>
        </p:txBody>
      </p:sp>
      <p:sp>
        <p:nvSpPr>
          <p:cNvPr id="475" name="Shape 47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86. HOW LARGE WILL LEYLAND CYPRESS GROW?</a:t>
            </a:r>
          </a:p>
        </p:txBody>
      </p:sp>
    </p:spTree>
    <p:extLst>
      <p:ext uri="{BB962C8B-B14F-4D97-AF65-F5344CB8AC3E}">
        <p14:creationId xmlns:p14="http://schemas.microsoft.com/office/powerpoint/2010/main" val="11795901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pPr lvl="0"/>
            <a:endParaRPr/>
          </a:p>
        </p:txBody>
      </p:sp>
      <p:sp>
        <p:nvSpPr>
          <p:cNvPr id="480" name="Shape 48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87. LARGE LEYLAND CYPRESS:  Leyland Cypress will eventually grow 120 feet tall.  They will dwarf a one story home in about 10 years and a two story home in about 20 years.  One day soon you won’t see homes in Georgia for all the Leyland Cypress.</a:t>
            </a:r>
          </a:p>
        </p:txBody>
      </p:sp>
    </p:spTree>
    <p:extLst>
      <p:ext uri="{BB962C8B-B14F-4D97-AF65-F5344CB8AC3E}">
        <p14:creationId xmlns:p14="http://schemas.microsoft.com/office/powerpoint/2010/main" val="19503745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a:lstStyle/>
          <a:p>
            <a:pPr lvl="0"/>
            <a:endParaRPr/>
          </a:p>
        </p:txBody>
      </p:sp>
      <p:sp>
        <p:nvSpPr>
          <p:cNvPr id="484" name="Shape 48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88. STREET TREE WELL:  This willow oak was planted as a street tree in a small planting pit, approximately 2 ½ feet by 4 feet in size.  The result will be a long-term stunting of growth from the insufficient root system, stress problems and increased liability problems.</a:t>
            </a:r>
          </a:p>
        </p:txBody>
      </p:sp>
    </p:spTree>
    <p:extLst>
      <p:ext uri="{BB962C8B-B14F-4D97-AF65-F5344CB8AC3E}">
        <p14:creationId xmlns:p14="http://schemas.microsoft.com/office/powerpoint/2010/main" val="7539177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pPr lvl="0"/>
            <a:endParaRPr/>
          </a:p>
        </p:txBody>
      </p:sp>
      <p:sp>
        <p:nvSpPr>
          <p:cNvPr id="488" name="Shape 48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89. TREE ROOT GROWING INTO STREET: The roots of this mature oak protruded into this paved area, causing problems with parking, potential root damage and above-ground stress.</a:t>
            </a:r>
          </a:p>
        </p:txBody>
      </p:sp>
    </p:spTree>
    <p:extLst>
      <p:ext uri="{BB962C8B-B14F-4D97-AF65-F5344CB8AC3E}">
        <p14:creationId xmlns:p14="http://schemas.microsoft.com/office/powerpoint/2010/main" val="94172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 PH REQUIRMENT OF PLANTS: Soil pH affects nutrient uptake by the plant.  Most ornamental plants prefer a pH between 5.2 and 6.5.  However, some ornamental plants, such as barberry, ornamental cherry, honeysuckle, etc. prefer a more alkaline pH in the range of 6.5 to 7.5.  It’s important to know soil pH and adjust it accordingly for optimum plant growth.</a:t>
            </a:r>
          </a:p>
        </p:txBody>
      </p:sp>
    </p:spTree>
    <p:extLst>
      <p:ext uri="{BB962C8B-B14F-4D97-AF65-F5344CB8AC3E}">
        <p14:creationId xmlns:p14="http://schemas.microsoft.com/office/powerpoint/2010/main" val="16280828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pPr lvl="0"/>
            <a:endParaRPr/>
          </a:p>
        </p:txBody>
      </p:sp>
      <p:sp>
        <p:nvSpPr>
          <p:cNvPr id="492" name="Shape 49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90. PINE LOCATED TOO CLOSE TO HOME: Which came first - the house or the tree?</a:t>
            </a:r>
          </a:p>
        </p:txBody>
      </p:sp>
    </p:spTree>
    <p:extLst>
      <p:ext uri="{BB962C8B-B14F-4D97-AF65-F5344CB8AC3E}">
        <p14:creationId xmlns:p14="http://schemas.microsoft.com/office/powerpoint/2010/main" val="540099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pPr lvl="0"/>
            <a:endParaRPr/>
          </a:p>
        </p:txBody>
      </p:sp>
      <p:sp>
        <p:nvSpPr>
          <p:cNvPr id="496" name="Shape 49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91. SELECT PLANTS ADAPTED TO THE SITE AND THE LOCAL ENVIRONMENTAL CONDITION: </a:t>
            </a:r>
          </a:p>
        </p:txBody>
      </p:sp>
    </p:spTree>
    <p:extLst>
      <p:ext uri="{BB962C8B-B14F-4D97-AF65-F5344CB8AC3E}">
        <p14:creationId xmlns:p14="http://schemas.microsoft.com/office/powerpoint/2010/main" val="394752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pPr lvl="0"/>
            <a:endParaRPr/>
          </a:p>
        </p:txBody>
      </p:sp>
      <p:sp>
        <p:nvSpPr>
          <p:cNvPr id="502" name="Shape 50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92. PLANTS FOR WET SITES:  Good plant books and Extension publications often list plant adaptability to different sites.  If the site is moist, for instance,  select plants tolerant of that growing condition.  Some good choices would include........</a:t>
            </a:r>
          </a:p>
        </p:txBody>
      </p:sp>
    </p:spTree>
    <p:extLst>
      <p:ext uri="{BB962C8B-B14F-4D97-AF65-F5344CB8AC3E}">
        <p14:creationId xmlns:p14="http://schemas.microsoft.com/office/powerpoint/2010/main" val="2035765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prstGeom prst="rect">
            <a:avLst/>
          </a:prstGeom>
        </p:spPr>
        <p:txBody>
          <a:bodyPr/>
          <a:lstStyle/>
          <a:p>
            <a:pPr lvl="0"/>
            <a:endParaRPr/>
          </a:p>
        </p:txBody>
      </p:sp>
      <p:sp>
        <p:nvSpPr>
          <p:cNvPr id="508" name="Shape 50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93. PLANTS NOT ADAPTED TO WET SITES: On the other hand, there are a number of plants not tolerant to wet sites.  These are few you would not want to consider planting in moist areas.</a:t>
            </a:r>
          </a:p>
        </p:txBody>
      </p:sp>
    </p:spTree>
    <p:extLst>
      <p:ext uri="{BB962C8B-B14F-4D97-AF65-F5344CB8AC3E}">
        <p14:creationId xmlns:p14="http://schemas.microsoft.com/office/powerpoint/2010/main" val="13955465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noRot="1" noChangeAspect="1"/>
          </p:cNvSpPr>
          <p:nvPr>
            <p:ph type="sldImg"/>
          </p:nvPr>
        </p:nvSpPr>
        <p:spPr>
          <a:prstGeom prst="rect">
            <a:avLst/>
          </a:prstGeom>
        </p:spPr>
        <p:txBody>
          <a:bodyPr/>
          <a:lstStyle/>
          <a:p>
            <a:pPr lvl="0"/>
            <a:endParaRPr/>
          </a:p>
        </p:txBody>
      </p:sp>
      <p:sp>
        <p:nvSpPr>
          <p:cNvPr id="512" name="Shape 51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94. AVOID PLANTING PLANTS WITH SIMILAR PEST SUSCEPTIBILITY SIDE BY SIDE. </a:t>
            </a:r>
          </a:p>
        </p:txBody>
      </p:sp>
    </p:spTree>
    <p:extLst>
      <p:ext uri="{BB962C8B-B14F-4D97-AF65-F5344CB8AC3E}">
        <p14:creationId xmlns:p14="http://schemas.microsoft.com/office/powerpoint/2010/main" val="1336665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pPr lvl="0"/>
            <a:endParaRPr/>
          </a:p>
        </p:txBody>
      </p:sp>
      <p:sp>
        <p:nvSpPr>
          <p:cNvPr id="519" name="Shape 51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95. AVOID CERTAIN PLANT COMBINATIONS: Due to similar pest problems brought on by plant stress, certain types of plants should not be located adjacent to each other. (Go through list).  Ornamental cherries and azaleas are not good companion plants because cherries require an alkaline pH about 7.0 while azaleas require and acidic pH around 5.0. If you lime the cherries, the azaleas will stress.  If you fertilize the azaleas with an acid-type fertilizer the cherries will be stressed.</a:t>
            </a:r>
          </a:p>
        </p:txBody>
      </p:sp>
    </p:spTree>
    <p:extLst>
      <p:ext uri="{BB962C8B-B14F-4D97-AF65-F5344CB8AC3E}">
        <p14:creationId xmlns:p14="http://schemas.microsoft.com/office/powerpoint/2010/main" val="2663152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pPr lvl="0"/>
            <a:endParaRPr/>
          </a:p>
        </p:txBody>
      </p:sp>
      <p:sp>
        <p:nvSpPr>
          <p:cNvPr id="523" name="Shape 52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96. LOOK FOR PEST RESISTANT PLANTS: Some plants are naturally resistant to pest problems.</a:t>
            </a:r>
          </a:p>
        </p:txBody>
      </p:sp>
    </p:spTree>
    <p:extLst>
      <p:ext uri="{BB962C8B-B14F-4D97-AF65-F5344CB8AC3E}">
        <p14:creationId xmlns:p14="http://schemas.microsoft.com/office/powerpoint/2010/main" val="6052931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pPr lvl="0"/>
            <a:endParaRPr/>
          </a:p>
        </p:txBody>
      </p:sp>
      <p:sp>
        <p:nvSpPr>
          <p:cNvPr id="532" name="Shape 53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97. EXAMPLES OF PEST TOLERANT PLANTS: Ornamental grasses are excellent examples of pest tolerant plants.  They seldom have insect or disease problems and are very adapted to a wide range of growing conditions.  Chaste tree, or </a:t>
            </a:r>
            <a:r>
              <a:rPr sz="1200" i="1">
                <a:latin typeface="Times New Roman"/>
                <a:ea typeface="Times New Roman"/>
                <a:cs typeface="Times New Roman"/>
                <a:sym typeface="Times New Roman"/>
              </a:rPr>
              <a:t>Vitex</a:t>
            </a:r>
            <a:r>
              <a:rPr sz="1200">
                <a:latin typeface="Times New Roman"/>
                <a:ea typeface="Times New Roman"/>
                <a:cs typeface="Times New Roman"/>
                <a:sym typeface="Times New Roman"/>
              </a:rPr>
              <a:t>, is another good pest tolerant plant also having good drought tolerance and durability to a wide range of soils and climates.  Loropetalums are popular plants in the landscape trade.  So far they are showing good pest tolerance and durability. </a:t>
            </a:r>
          </a:p>
        </p:txBody>
      </p:sp>
    </p:spTree>
    <p:extLst>
      <p:ext uri="{BB962C8B-B14F-4D97-AF65-F5344CB8AC3E}">
        <p14:creationId xmlns:p14="http://schemas.microsoft.com/office/powerpoint/2010/main" val="5317345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pPr lvl="0"/>
            <a:endParaRPr/>
          </a:p>
        </p:txBody>
      </p:sp>
      <p:sp>
        <p:nvSpPr>
          <p:cNvPr id="537" name="Shape 537"/>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98. NATIVE PLANTS ARE NOT ALWAYS THE ANSWER.  Native plants, like introduced species, should have a growing environment similar to that of their native habitat.</a:t>
            </a:r>
          </a:p>
          <a:p>
            <a:pPr lvl="0" defTabSz="914400">
              <a:lnSpc>
                <a:spcPct val="100000"/>
              </a:lnSpc>
              <a:spcBef>
                <a:spcPts val="400"/>
              </a:spcBef>
              <a:defRPr sz="1800"/>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11827401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pPr lvl="0"/>
            <a:endParaRPr/>
          </a:p>
        </p:txBody>
      </p:sp>
      <p:sp>
        <p:nvSpPr>
          <p:cNvPr id="541" name="Shape 54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99. FERNS IN WOODED AREA: Wood ferns, for instance, grow as under-story plants in rich, moist organic soils.   They require these same growing conditions in the landscape.</a:t>
            </a:r>
          </a:p>
        </p:txBody>
      </p:sp>
    </p:spTree>
    <p:extLst>
      <p:ext uri="{BB962C8B-B14F-4D97-AF65-F5344CB8AC3E}">
        <p14:creationId xmlns:p14="http://schemas.microsoft.com/office/powerpoint/2010/main" val="1204593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9" name="Shape 9"/>
          <p:cNvSpPr>
            <a:spLocks noGrp="1"/>
          </p:cNvSpPr>
          <p:nvPr>
            <p:ph type="title"/>
          </p:nvPr>
        </p:nvSpPr>
        <p:spPr>
          <a:prstGeom prst="rect">
            <a:avLst/>
          </a:prstGeom>
        </p:spPr>
        <p:txBody>
          <a:bodyPr/>
          <a:lstStyle/>
          <a:p>
            <a:pPr lvl="0"/>
            <a:endParaRPr/>
          </a:p>
        </p:txBody>
      </p:sp>
      <p:sp>
        <p:nvSpPr>
          <p:cNvPr id="10" name="Shape 10"/>
          <p:cNvSpPr>
            <a:spLocks noGrp="1"/>
          </p:cNvSpPr>
          <p:nvPr>
            <p:ph type="body" idx="1"/>
          </p:nvPr>
        </p:nvSpPr>
        <p:spPr>
          <a:prstGeom prst="rect">
            <a:avLst/>
          </a:prstGeom>
        </p:spPr>
        <p:txBody>
          <a:bodyPr/>
          <a:lstStyle/>
          <a:p>
            <a:pPr lvl="0"/>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3" name="Shape 13"/>
          <p:cNvSpPr>
            <a:spLocks noGrp="1"/>
          </p:cNvSpPr>
          <p:nvPr>
            <p:ph type="title"/>
          </p:nvPr>
        </p:nvSpPr>
        <p:spPr>
          <a:prstGeom prst="rect">
            <a:avLst/>
          </a:prstGeom>
        </p:spPr>
        <p:txBody>
          <a:bodyPr/>
          <a:lstStyle/>
          <a:p>
            <a:pPr lvl="0"/>
            <a:endParaRPr/>
          </a:p>
        </p:txBody>
      </p:sp>
      <p:sp>
        <p:nvSpPr>
          <p:cNvPr id="14" name="Shape 14"/>
          <p:cNvSpPr>
            <a:spLocks noGrp="1"/>
          </p:cNvSpPr>
          <p:nvPr>
            <p:ph type="body" idx="1"/>
          </p:nvPr>
        </p:nvSpPr>
        <p:spPr>
          <a:xfrm>
            <a:off x="685799" y="1981200"/>
            <a:ext cx="3814235" cy="4876800"/>
          </a:xfrm>
          <a:prstGeom prst="rect">
            <a:avLst/>
          </a:prstGeom>
        </p:spPr>
        <p:txBody>
          <a:bodyPr/>
          <a:lstStyle/>
          <a:p>
            <a:pPr lvl="0"/>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7175E"/>
            </a:gs>
            <a:gs pos="100000">
              <a:srgbClr val="3333CC"/>
            </a:gs>
          </a:gsLst>
          <a:lin ang="16200000" scaled="0"/>
        </a:gra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
        <p:nvSpPr>
          <p:cNvPr id="3" name="Shape 3"/>
          <p:cNvSpPr>
            <a:spLocks noGrp="1"/>
          </p:cNvSpPr>
          <p:nvPr>
            <p:ph type="title"/>
          </p:nvPr>
        </p:nvSpPr>
        <p:spPr>
          <a:xfrm>
            <a:off x="685800" y="381000"/>
            <a:ext cx="7772400" cy="1600200"/>
          </a:xfrm>
          <a:prstGeom prst="rect">
            <a:avLst/>
          </a:prstGeom>
          <a:ln w="12700">
            <a:miter lim="400000"/>
          </a:ln>
        </p:spPr>
        <p:txBody>
          <a:bodyPr lIns="45719" rIns="45719" anchor="ctr"/>
          <a:lstStyle/>
          <a:p>
            <a:pPr lvl="0"/>
            <a:endParaRPr/>
          </a:p>
        </p:txBody>
      </p:sp>
      <p:sp>
        <p:nvSpPr>
          <p:cNvPr id="4" name="Shape 4"/>
          <p:cNvSpPr>
            <a:spLocks noGrp="1"/>
          </p:cNvSpPr>
          <p:nvPr>
            <p:ph type="body" idx="1"/>
          </p:nvPr>
        </p:nvSpPr>
        <p:spPr>
          <a:xfrm>
            <a:off x="685800" y="1981200"/>
            <a:ext cx="7772400" cy="4876800"/>
          </a:xfrm>
          <a:prstGeom prst="rect">
            <a:avLst/>
          </a:prstGeom>
          <a:ln w="12700">
            <a:miter lim="400000"/>
          </a:ln>
        </p:spPr>
        <p:txBody>
          <a:bodyPr lIns="45719" rIns="45719"/>
          <a:lstStyle/>
          <a:p>
            <a:pPr lvl="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algn="ctr">
        <a:defRPr sz="4400">
          <a:latin typeface="Times New Roman"/>
          <a:ea typeface="Times New Roman"/>
          <a:cs typeface="Times New Roman"/>
          <a:sym typeface="Times New Roman"/>
        </a:defRPr>
      </a:lvl1pPr>
      <a:lvl2pPr algn="ctr">
        <a:defRPr sz="4400">
          <a:latin typeface="Times New Roman"/>
          <a:ea typeface="Times New Roman"/>
          <a:cs typeface="Times New Roman"/>
          <a:sym typeface="Times New Roman"/>
        </a:defRPr>
      </a:lvl2pPr>
      <a:lvl3pPr algn="ctr">
        <a:defRPr sz="4400">
          <a:latin typeface="Times New Roman"/>
          <a:ea typeface="Times New Roman"/>
          <a:cs typeface="Times New Roman"/>
          <a:sym typeface="Times New Roman"/>
        </a:defRPr>
      </a:lvl3pPr>
      <a:lvl4pPr algn="ctr">
        <a:defRPr sz="4400">
          <a:latin typeface="Times New Roman"/>
          <a:ea typeface="Times New Roman"/>
          <a:cs typeface="Times New Roman"/>
          <a:sym typeface="Times New Roman"/>
        </a:defRPr>
      </a:lvl4pPr>
      <a:lvl5pPr algn="ctr">
        <a:defRPr sz="4400">
          <a:latin typeface="Times New Roman"/>
          <a:ea typeface="Times New Roman"/>
          <a:cs typeface="Times New Roman"/>
          <a:sym typeface="Times New Roman"/>
        </a:defRPr>
      </a:lvl5pPr>
      <a:lvl6pPr indent="457200" algn="ctr">
        <a:defRPr sz="4400">
          <a:latin typeface="Times New Roman"/>
          <a:ea typeface="Times New Roman"/>
          <a:cs typeface="Times New Roman"/>
          <a:sym typeface="Times New Roman"/>
        </a:defRPr>
      </a:lvl6pPr>
      <a:lvl7pPr indent="914400" algn="ctr">
        <a:defRPr sz="4400">
          <a:latin typeface="Times New Roman"/>
          <a:ea typeface="Times New Roman"/>
          <a:cs typeface="Times New Roman"/>
          <a:sym typeface="Times New Roman"/>
        </a:defRPr>
      </a:lvl7pPr>
      <a:lvl8pPr indent="1371600" algn="ctr">
        <a:defRPr sz="4400">
          <a:latin typeface="Times New Roman"/>
          <a:ea typeface="Times New Roman"/>
          <a:cs typeface="Times New Roman"/>
          <a:sym typeface="Times New Roman"/>
        </a:defRPr>
      </a:lvl8pPr>
      <a:lvl9pPr indent="1828800" algn="ctr">
        <a:defRPr sz="4400">
          <a:latin typeface="Times New Roman"/>
          <a:ea typeface="Times New Roman"/>
          <a:cs typeface="Times New Roman"/>
          <a:sym typeface="Times New Roman"/>
        </a:defRPr>
      </a:lvl9pPr>
    </p:titleStyle>
    <p:bodyStyle>
      <a:lvl1pPr marL="342900" indent="-342900">
        <a:spcBef>
          <a:spcPts val="700"/>
        </a:spcBef>
        <a:buSzPct val="100000"/>
        <a:buChar char="»"/>
        <a:defRPr sz="3200">
          <a:latin typeface="Times New Roman"/>
          <a:ea typeface="Times New Roman"/>
          <a:cs typeface="Times New Roman"/>
          <a:sym typeface="Times New Roman"/>
        </a:defRPr>
      </a:lvl1pPr>
      <a:lvl2pPr marL="783771" indent="-326571">
        <a:spcBef>
          <a:spcPts val="700"/>
        </a:spcBef>
        <a:buSzPct val="100000"/>
        <a:buChar char="–"/>
        <a:defRPr sz="3200">
          <a:latin typeface="Times New Roman"/>
          <a:ea typeface="Times New Roman"/>
          <a:cs typeface="Times New Roman"/>
          <a:sym typeface="Times New Roman"/>
        </a:defRPr>
      </a:lvl2pPr>
      <a:lvl3pPr marL="1219200" indent="-304800">
        <a:spcBef>
          <a:spcPts val="700"/>
        </a:spcBef>
        <a:buSzPct val="100000"/>
        <a:buChar char="•"/>
        <a:defRPr sz="3200">
          <a:latin typeface="Times New Roman"/>
          <a:ea typeface="Times New Roman"/>
          <a:cs typeface="Times New Roman"/>
          <a:sym typeface="Times New Roman"/>
        </a:defRPr>
      </a:lvl3pPr>
      <a:lvl4pPr marL="1737360" indent="-365760">
        <a:spcBef>
          <a:spcPts val="700"/>
        </a:spcBef>
        <a:buSzPct val="100000"/>
        <a:buChar char="–"/>
        <a:defRPr sz="3200">
          <a:latin typeface="Times New Roman"/>
          <a:ea typeface="Times New Roman"/>
          <a:cs typeface="Times New Roman"/>
          <a:sym typeface="Times New Roman"/>
        </a:defRPr>
      </a:lvl4pPr>
      <a:lvl5pPr marL="2235200" indent="-406400">
        <a:spcBef>
          <a:spcPts val="700"/>
        </a:spcBef>
        <a:buSzPct val="100000"/>
        <a:buChar char="»"/>
        <a:defRPr sz="3200">
          <a:latin typeface="Times New Roman"/>
          <a:ea typeface="Times New Roman"/>
          <a:cs typeface="Times New Roman"/>
          <a:sym typeface="Times New Roman"/>
        </a:defRPr>
      </a:lvl5pPr>
      <a:lvl6pPr marL="2692400" indent="-406400">
        <a:spcBef>
          <a:spcPts val="700"/>
        </a:spcBef>
        <a:buSzPct val="100000"/>
        <a:buChar char="•"/>
        <a:defRPr sz="3200">
          <a:latin typeface="Times New Roman"/>
          <a:ea typeface="Times New Roman"/>
          <a:cs typeface="Times New Roman"/>
          <a:sym typeface="Times New Roman"/>
        </a:defRPr>
      </a:lvl6pPr>
      <a:lvl7pPr marL="3149600" indent="-406400">
        <a:spcBef>
          <a:spcPts val="700"/>
        </a:spcBef>
        <a:buSzPct val="100000"/>
        <a:buChar char="•"/>
        <a:defRPr sz="3200">
          <a:latin typeface="Times New Roman"/>
          <a:ea typeface="Times New Roman"/>
          <a:cs typeface="Times New Roman"/>
          <a:sym typeface="Times New Roman"/>
        </a:defRPr>
      </a:lvl7pPr>
      <a:lvl8pPr marL="3606800" indent="-406400">
        <a:spcBef>
          <a:spcPts val="700"/>
        </a:spcBef>
        <a:buSzPct val="100000"/>
        <a:buChar char="•"/>
        <a:defRPr sz="3200">
          <a:latin typeface="Times New Roman"/>
          <a:ea typeface="Times New Roman"/>
          <a:cs typeface="Times New Roman"/>
          <a:sym typeface="Times New Roman"/>
        </a:defRPr>
      </a:lvl8pPr>
      <a:lvl9pPr marL="4064000" indent="-406400">
        <a:spcBef>
          <a:spcPts val="700"/>
        </a:spcBef>
        <a:buSzPct val="100000"/>
        <a:buChar char="•"/>
        <a:defRPr sz="3200">
          <a:latin typeface="Times New Roman"/>
          <a:ea typeface="Times New Roman"/>
          <a:cs typeface="Times New Roman"/>
          <a:sym typeface="Times New Roman"/>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algn="r">
        <a:defRPr sz="1400">
          <a:solidFill>
            <a:schemeClr val="tx1"/>
          </a:solidFill>
          <a:latin typeface="+mn-lt"/>
          <a:ea typeface="+mn-ea"/>
          <a:cs typeface="+mn-cs"/>
          <a:sym typeface="Times New Roman"/>
        </a:defRPr>
      </a:lvl6pPr>
      <a:lvl7pPr algn="r">
        <a:defRPr sz="1400">
          <a:solidFill>
            <a:schemeClr val="tx1"/>
          </a:solidFill>
          <a:latin typeface="+mn-lt"/>
          <a:ea typeface="+mn-ea"/>
          <a:cs typeface="+mn-cs"/>
          <a:sym typeface="Times New Roman"/>
        </a:defRPr>
      </a:lvl7pPr>
      <a:lvl8pPr algn="r">
        <a:defRPr sz="1400">
          <a:solidFill>
            <a:schemeClr val="tx1"/>
          </a:solidFill>
          <a:latin typeface="+mn-lt"/>
          <a:ea typeface="+mn-ea"/>
          <a:cs typeface="+mn-cs"/>
          <a:sym typeface="Times New Roman"/>
        </a:defRPr>
      </a:lvl8pPr>
      <a:lvl9pPr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9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9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9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9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9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9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9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9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9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9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0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0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0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hyperlink" Target="http://www.uga.edu/"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0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0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69.jpeg"/></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png"/>
          <p:cNvPicPr/>
          <p:nvPr/>
        </p:nvPicPr>
        <p:blipFill>
          <a:blip r:embed="rId3">
            <a:extLst/>
          </a:blip>
          <a:stretch>
            <a:fillRect/>
          </a:stretch>
        </p:blipFill>
        <p:spPr>
          <a:xfrm>
            <a:off x="0" y="0"/>
            <a:ext cx="9144000" cy="6858000"/>
          </a:xfrm>
          <a:prstGeom prst="rect">
            <a:avLst/>
          </a:prstGeom>
          <a:ln w="12700">
            <a:miter lim="400000"/>
          </a:ln>
        </p:spPr>
      </p:pic>
      <p:sp>
        <p:nvSpPr>
          <p:cNvPr id="19" name="Shape 19"/>
          <p:cNvSpPr/>
          <p:nvPr/>
        </p:nvSpPr>
        <p:spPr>
          <a:xfrm>
            <a:off x="3200400" y="4957762"/>
            <a:ext cx="5715000" cy="23375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40000"/>
              </a:lnSpc>
              <a:spcBef>
                <a:spcPts val="3200"/>
              </a:spcBef>
              <a:defRPr sz="1800"/>
            </a:pPr>
            <a:r>
              <a:rPr sz="5400" b="1" i="1">
                <a:solidFill>
                  <a:srgbClr val="FFFFFF"/>
                </a:solidFill>
                <a:effectLst>
                  <a:outerShdw blurRad="12700" dist="38100" dir="2700000" rotWithShape="0">
                    <a:srgbClr val="000000"/>
                  </a:outerShdw>
                </a:effectLst>
              </a:rPr>
              <a:t>Trouble-shooting</a:t>
            </a:r>
          </a:p>
          <a:p>
            <a:pPr lvl="0" algn="ctr">
              <a:lnSpc>
                <a:spcPct val="40000"/>
              </a:lnSpc>
              <a:spcBef>
                <a:spcPts val="3200"/>
              </a:spcBef>
              <a:defRPr sz="1800"/>
            </a:pPr>
            <a:r>
              <a:rPr sz="5400" b="1" i="1">
                <a:solidFill>
                  <a:srgbClr val="FFFFFF"/>
                </a:solidFill>
                <a:effectLst>
                  <a:outerShdw blurRad="12700" dist="38100" dir="2700000" rotWithShape="0">
                    <a:srgbClr val="000000"/>
                  </a:outerShdw>
                </a:effectLst>
              </a:rPr>
              <a:t>Ornamental Plant</a:t>
            </a:r>
          </a:p>
          <a:p>
            <a:pPr lvl="0" algn="ctr">
              <a:lnSpc>
                <a:spcPct val="40000"/>
              </a:lnSpc>
              <a:spcBef>
                <a:spcPts val="3200"/>
              </a:spcBef>
              <a:defRPr sz="1800"/>
            </a:pPr>
            <a:r>
              <a:rPr sz="5400" b="1" i="1">
                <a:solidFill>
                  <a:srgbClr val="FFFFFF"/>
                </a:solidFill>
                <a:effectLst>
                  <a:outerShdw blurRad="12700" dist="38100" dir="2700000" rotWithShape="0">
                    <a:srgbClr val="000000"/>
                  </a:outerShdw>
                </a:effectLst>
              </a:rPr>
              <a:t>Problems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png"/>
          <p:cNvPicPr/>
          <p:nvPr/>
        </p:nvPicPr>
        <p:blipFill>
          <a:blip r:embed="rId3">
            <a:extLst/>
          </a:blip>
          <a:stretch>
            <a:fillRect/>
          </a:stretch>
        </p:blipFill>
        <p:spPr>
          <a:xfrm>
            <a:off x="3352800" y="1600200"/>
            <a:ext cx="5257800" cy="4027488"/>
          </a:xfrm>
          <a:prstGeom prst="rect">
            <a:avLst/>
          </a:prstGeom>
          <a:ln w="76200">
            <a:solidFill>
              <a:srgbClr val="FFFFFF"/>
            </a:solidFill>
            <a:round/>
          </a:ln>
        </p:spPr>
      </p:pic>
      <p:sp>
        <p:nvSpPr>
          <p:cNvPr id="74" name="Shape 74"/>
          <p:cNvSpPr/>
          <p:nvPr/>
        </p:nvSpPr>
        <p:spPr>
          <a:xfrm>
            <a:off x="-381000" y="2514599"/>
            <a:ext cx="3962400" cy="798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1400"/>
              </a:spcBef>
              <a:defRPr sz="1800"/>
            </a:pPr>
            <a:r>
              <a:rPr sz="2400" b="1">
                <a:solidFill>
                  <a:srgbClr val="FFFFFF"/>
                </a:solidFill>
                <a:effectLst>
                  <a:outerShdw blurRad="12700" dist="25400" dir="2700000" rotWithShape="0">
                    <a:srgbClr val="000000"/>
                  </a:outerShdw>
                </a:effectLst>
              </a:rPr>
              <a:t>Japanese Andromeda</a:t>
            </a:r>
          </a:p>
          <a:p>
            <a:pPr lvl="0" algn="ctr">
              <a:lnSpc>
                <a:spcPct val="55000"/>
              </a:lnSpc>
              <a:spcBef>
                <a:spcPts val="1400"/>
              </a:spcBef>
              <a:defRPr sz="1800"/>
            </a:pPr>
            <a:r>
              <a:rPr sz="2400" b="1" i="1">
                <a:solidFill>
                  <a:srgbClr val="FFFFFF"/>
                </a:solidFill>
                <a:effectLst>
                  <a:outerShdw blurRad="12700" dist="25400" dir="2700000" rotWithShape="0">
                    <a:srgbClr val="000000"/>
                  </a:outerShdw>
                </a:effectLst>
              </a:rPr>
              <a:t>(Pieris japonica)</a:t>
            </a:r>
          </a:p>
        </p:txBody>
      </p:sp>
    </p:spTree>
  </p:cSld>
  <p:clrMapOvr>
    <a:masterClrMapping/>
  </p:clrMapOvr>
  <p:transition spd="slow">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image.png"/>
          <p:cNvPicPr/>
          <p:nvPr/>
        </p:nvPicPr>
        <p:blipFill>
          <a:blip r:embed="rId3">
            <a:extLst/>
          </a:blip>
          <a:stretch>
            <a:fillRect/>
          </a:stretch>
        </p:blipFill>
        <p:spPr>
          <a:xfrm>
            <a:off x="457200" y="1143000"/>
            <a:ext cx="5867400" cy="4402138"/>
          </a:xfrm>
          <a:prstGeom prst="rect">
            <a:avLst/>
          </a:prstGeom>
          <a:ln w="57150">
            <a:solidFill>
              <a:srgbClr val="FFFFFF"/>
            </a:solidFill>
            <a:round/>
          </a:ln>
        </p:spPr>
      </p:pic>
      <p:sp>
        <p:nvSpPr>
          <p:cNvPr id="544" name="Shape 544"/>
          <p:cNvSpPr/>
          <p:nvPr/>
        </p:nvSpPr>
        <p:spPr>
          <a:xfrm>
            <a:off x="1371600" y="1524000"/>
            <a:ext cx="38100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Fertilizer burn on azaleas</a:t>
            </a:r>
          </a:p>
        </p:txBody>
      </p:sp>
      <p:sp>
        <p:nvSpPr>
          <p:cNvPr id="545" name="Shape 545"/>
          <p:cNvSpPr/>
          <p:nvPr/>
        </p:nvSpPr>
        <p:spPr>
          <a:xfrm>
            <a:off x="6629399" y="1676400"/>
            <a:ext cx="2286002" cy="2514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00"/>
                </a:solidFill>
                <a:effectLst>
                  <a:outerShdw blurRad="12700" dist="25400" dir="2700000" rotWithShape="0">
                    <a:srgbClr val="000000"/>
                  </a:outerShdw>
                </a:effectLst>
              </a:rPr>
              <a:t>Avoid this problem       by never broadcasting fertilizer on wet foliage</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545"/>
                                        </p:tgtEl>
                                        <p:attrNameLst>
                                          <p:attrName>style.visibility</p:attrName>
                                        </p:attrNameLst>
                                      </p:cBhvr>
                                      <p:to>
                                        <p:strVal val="visible"/>
                                      </p:to>
                                    </p:set>
                                    <p:anim calcmode="lin" valueType="num">
                                      <p:cBhvr>
                                        <p:cTn id="7" dur="1000" fill="hold"/>
                                        <p:tgtEl>
                                          <p:spTgt spid="545"/>
                                        </p:tgtEl>
                                        <p:attrNameLst>
                                          <p:attrName>ppt_x</p:attrName>
                                        </p:attrNameLst>
                                      </p:cBhvr>
                                      <p:tavLst>
                                        <p:tav tm="0">
                                          <p:val>
                                            <p:strVal val="1+#ppt_w/2"/>
                                          </p:val>
                                        </p:tav>
                                        <p:tav tm="100000">
                                          <p:val>
                                            <p:strVal val="#ppt_x"/>
                                          </p:val>
                                        </p:tav>
                                      </p:tavLst>
                                    </p:anim>
                                    <p:anim calcmode="lin" valueType="num">
                                      <p:cBhvr>
                                        <p:cTn id="8" dur="1000" fill="hold"/>
                                        <p:tgtEl>
                                          <p:spTgt spid="5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1"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image.png"/>
          <p:cNvPicPr/>
          <p:nvPr/>
        </p:nvPicPr>
        <p:blipFill>
          <a:blip r:embed="rId3">
            <a:extLst/>
          </a:blip>
          <a:srcRect l="2127"/>
          <a:stretch>
            <a:fillRect/>
          </a:stretch>
        </p:blipFill>
        <p:spPr>
          <a:xfrm>
            <a:off x="1142999" y="609600"/>
            <a:ext cx="7010402" cy="5372100"/>
          </a:xfrm>
          <a:prstGeom prst="rect">
            <a:avLst/>
          </a:prstGeom>
          <a:ln w="57150">
            <a:solidFill>
              <a:srgbClr val="FFFFFF"/>
            </a:solidFill>
            <a:round/>
          </a:ln>
        </p:spPr>
      </p:pic>
      <p:sp>
        <p:nvSpPr>
          <p:cNvPr id="550" name="Shape 550"/>
          <p:cNvSpPr/>
          <p:nvPr/>
        </p:nvSpPr>
        <p:spPr>
          <a:xfrm>
            <a:off x="1600200" y="4952999"/>
            <a:ext cx="5181600" cy="798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1400"/>
              </a:spcBef>
              <a:defRPr sz="1800"/>
            </a:pPr>
            <a:r>
              <a:rPr sz="2400" b="1">
                <a:solidFill>
                  <a:srgbClr val="FFFFFF"/>
                </a:solidFill>
                <a:effectLst>
                  <a:outerShdw blurRad="12700" dist="25400" dir="2700000" rotWithShape="0">
                    <a:srgbClr val="000000"/>
                  </a:outerShdw>
                </a:effectLst>
              </a:rPr>
              <a:t>Poorly designed irrigation is</a:t>
            </a:r>
          </a:p>
          <a:p>
            <a:pPr lvl="0" algn="ctr">
              <a:lnSpc>
                <a:spcPct val="55000"/>
              </a:lnSpc>
              <a:spcBef>
                <a:spcPts val="1400"/>
              </a:spcBef>
              <a:defRPr sz="1800"/>
            </a:pPr>
            <a:r>
              <a:rPr sz="2400" b="1">
                <a:solidFill>
                  <a:srgbClr val="FFFFFF"/>
                </a:solidFill>
                <a:effectLst>
                  <a:outerShdw blurRad="12700" dist="25400" dir="2700000" rotWithShape="0">
                    <a:srgbClr val="000000"/>
                  </a:outerShdw>
                </a:effectLst>
              </a:rPr>
              <a:t>a leading cause of plant stress</a:t>
            </a:r>
          </a:p>
        </p:txBody>
      </p:sp>
      <p:sp>
        <p:nvSpPr>
          <p:cNvPr id="551" name="Shape 551"/>
          <p:cNvSpPr/>
          <p:nvPr/>
        </p:nvSpPr>
        <p:spPr>
          <a:xfrm>
            <a:off x="1676399" y="838200"/>
            <a:ext cx="6172202" cy="8214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400"/>
              </a:spcBef>
              <a:defRPr b="1">
                <a:solidFill>
                  <a:srgbClr val="FFFFFF"/>
                </a:solidFill>
              </a:defRPr>
            </a:lvl1pPr>
          </a:lstStyle>
          <a:p>
            <a:pPr lvl="0">
              <a:defRPr sz="1800" b="0">
                <a:solidFill>
                  <a:srgbClr val="000000"/>
                </a:solidFill>
              </a:defRPr>
            </a:pPr>
            <a:r>
              <a:rPr sz="2400" b="1">
                <a:solidFill>
                  <a:srgbClr val="FFFFFF"/>
                </a:solidFill>
              </a:rPr>
              <a:t>Many of the problems we encounter in landscapes are out own fault</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50"/>
                                        </p:tgtEl>
                                        <p:attrNameLst>
                                          <p:attrName>style.visibility</p:attrName>
                                        </p:attrNameLst>
                                      </p:cBhvr>
                                      <p:to>
                                        <p:strVal val="visible"/>
                                      </p:to>
                                    </p:set>
                                    <p:anim calcmode="lin" valueType="num">
                                      <p:cBhvr>
                                        <p:cTn id="7" dur="1000" fill="hold"/>
                                        <p:tgtEl>
                                          <p:spTgt spid="550"/>
                                        </p:tgtEl>
                                        <p:attrNameLst>
                                          <p:attrName>ppt_x</p:attrName>
                                        </p:attrNameLst>
                                      </p:cBhvr>
                                      <p:tavLst>
                                        <p:tav tm="0">
                                          <p:val>
                                            <p:strVal val="#ppt_x"/>
                                          </p:val>
                                        </p:tav>
                                        <p:tav tm="100000">
                                          <p:val>
                                            <p:strVal val="#ppt_x"/>
                                          </p:val>
                                        </p:tav>
                                      </p:tavLst>
                                    </p:anim>
                                    <p:anim calcmode="lin" valueType="num">
                                      <p:cBhvr>
                                        <p:cTn id="8" dur="1000" fill="hold"/>
                                        <p:tgtEl>
                                          <p:spTgt spid="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image.png"/>
          <p:cNvPicPr/>
          <p:nvPr/>
        </p:nvPicPr>
        <p:blipFill>
          <a:blip r:embed="rId3">
            <a:extLst/>
          </a:blip>
          <a:stretch>
            <a:fillRect/>
          </a:stretch>
        </p:blipFill>
        <p:spPr>
          <a:xfrm>
            <a:off x="1219200" y="457200"/>
            <a:ext cx="6629400" cy="4972050"/>
          </a:xfrm>
          <a:prstGeom prst="rect">
            <a:avLst/>
          </a:prstGeom>
          <a:ln w="57150">
            <a:solidFill>
              <a:srgbClr val="FFFFFF"/>
            </a:solidFill>
            <a:round/>
          </a:ln>
        </p:spPr>
      </p:pic>
      <p:sp>
        <p:nvSpPr>
          <p:cNvPr id="556" name="Shape 556"/>
          <p:cNvSpPr/>
          <p:nvPr/>
        </p:nvSpPr>
        <p:spPr>
          <a:xfrm>
            <a:off x="914400" y="5638800"/>
            <a:ext cx="7086600" cy="675085"/>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p>
            <a:pPr lvl="0" algn="ctr">
              <a:lnSpc>
                <a:spcPct val="80000"/>
              </a:lnSpc>
              <a:spcBef>
                <a:spcPts val="900"/>
              </a:spcBef>
              <a:defRPr sz="1800"/>
            </a:pPr>
            <a:r>
              <a:rPr sz="1600" b="1">
                <a:solidFill>
                  <a:srgbClr val="FFFFFF"/>
                </a:solidFill>
                <a:effectLst>
                  <a:outerShdw blurRad="12700" dist="25400" dir="2700000" rotWithShape="0">
                    <a:srgbClr val="000000"/>
                  </a:outerShdw>
                </a:effectLst>
              </a:rPr>
              <a:t>Botrytis blight on begonia caused by frequent overhead irrigation.</a:t>
            </a:r>
          </a:p>
          <a:p>
            <a:pPr lvl="0" algn="ctr">
              <a:lnSpc>
                <a:spcPct val="80000"/>
              </a:lnSpc>
              <a:spcBef>
                <a:spcPts val="900"/>
              </a:spcBef>
              <a:defRPr sz="1800"/>
            </a:pPr>
            <a:r>
              <a:rPr sz="1600" b="1">
                <a:solidFill>
                  <a:srgbClr val="FFFFFF"/>
                </a:solidFill>
                <a:effectLst>
                  <a:outerShdw blurRad="12700" dist="25400" dir="2700000" rotWithShape="0">
                    <a:srgbClr val="000000"/>
                  </a:outerShdw>
                </a:effectLst>
              </a:rPr>
              <a:t>Could be avoided by using drip irrigation or ooze hose to avoid wetting foliage</a:t>
            </a:r>
          </a:p>
        </p:txBody>
      </p:sp>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image.png"/>
          <p:cNvPicPr/>
          <p:nvPr/>
        </p:nvPicPr>
        <p:blipFill>
          <a:blip r:embed="rId3">
            <a:extLst/>
          </a:blip>
          <a:stretch>
            <a:fillRect/>
          </a:stretch>
        </p:blipFill>
        <p:spPr>
          <a:xfrm>
            <a:off x="1447800" y="990600"/>
            <a:ext cx="6443663" cy="4832350"/>
          </a:xfrm>
          <a:prstGeom prst="rect">
            <a:avLst/>
          </a:prstGeom>
          <a:ln w="57150">
            <a:solidFill>
              <a:srgbClr val="FFFFFF"/>
            </a:solidFill>
            <a:round/>
          </a:ln>
        </p:spPr>
      </p:pic>
    </p:spTree>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image.png"/>
          <p:cNvPicPr/>
          <p:nvPr/>
        </p:nvPicPr>
        <p:blipFill>
          <a:blip r:embed="rId3">
            <a:extLst/>
          </a:blip>
          <a:stretch>
            <a:fillRect/>
          </a:stretch>
        </p:blipFill>
        <p:spPr>
          <a:xfrm>
            <a:off x="838200" y="609600"/>
            <a:ext cx="7391400" cy="5543550"/>
          </a:xfrm>
          <a:prstGeom prst="rect">
            <a:avLst/>
          </a:prstGeom>
          <a:ln w="57150">
            <a:solidFill>
              <a:srgbClr val="FFFFFF"/>
            </a:solidFill>
            <a:round/>
          </a:ln>
        </p:spPr>
      </p:pic>
      <p:sp>
        <p:nvSpPr>
          <p:cNvPr id="565" name="Shape 565"/>
          <p:cNvSpPr/>
          <p:nvPr/>
        </p:nvSpPr>
        <p:spPr>
          <a:xfrm>
            <a:off x="1447800" y="990600"/>
            <a:ext cx="53340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00"/>
                </a:solidFill>
                <a:effectLst>
                  <a:outerShdw blurRad="12700" dist="25400" dir="2700000" rotWithShape="0">
                    <a:srgbClr val="000000"/>
                  </a:outerShdw>
                </a:effectLst>
              </a:rPr>
              <a:t>Crape Murder!!!!</a:t>
            </a:r>
          </a:p>
        </p:txBody>
      </p:sp>
    </p:spTree>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image.png"/>
          <p:cNvPicPr/>
          <p:nvPr/>
        </p:nvPicPr>
        <p:blipFill>
          <a:blip r:embed="rId3">
            <a:extLst/>
          </a:blip>
          <a:srcRect t="1550"/>
          <a:stretch>
            <a:fillRect/>
          </a:stretch>
        </p:blipFill>
        <p:spPr>
          <a:xfrm>
            <a:off x="1371600" y="1066799"/>
            <a:ext cx="6553200" cy="4838702"/>
          </a:xfrm>
          <a:prstGeom prst="rect">
            <a:avLst/>
          </a:prstGeom>
          <a:ln w="57150">
            <a:solidFill>
              <a:srgbClr val="FFFFFF"/>
            </a:solidFill>
            <a:round/>
          </a:ln>
        </p:spPr>
      </p:pic>
    </p:spTree>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image.png"/>
          <p:cNvPicPr/>
          <p:nvPr/>
        </p:nvPicPr>
        <p:blipFill>
          <a:blip r:embed="rId3">
            <a:extLst/>
          </a:blip>
          <a:stretch>
            <a:fillRect/>
          </a:stretch>
        </p:blipFill>
        <p:spPr>
          <a:xfrm>
            <a:off x="762000" y="457200"/>
            <a:ext cx="7315200" cy="5511800"/>
          </a:xfrm>
          <a:prstGeom prst="rect">
            <a:avLst/>
          </a:prstGeom>
          <a:ln w="12700">
            <a:miter lim="400000"/>
          </a:ln>
        </p:spPr>
      </p:pic>
      <p:sp>
        <p:nvSpPr>
          <p:cNvPr id="574" name="Shape 574"/>
          <p:cNvSpPr/>
          <p:nvPr/>
        </p:nvSpPr>
        <p:spPr>
          <a:xfrm>
            <a:off x="838200" y="762000"/>
            <a:ext cx="48768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Lawnmower blight/spouse damage</a:t>
            </a:r>
          </a:p>
        </p:txBody>
      </p:sp>
      <p:sp>
        <p:nvSpPr>
          <p:cNvPr id="575" name="Shape 575"/>
          <p:cNvSpPr/>
          <p:nvPr/>
        </p:nvSpPr>
        <p:spPr>
          <a:xfrm>
            <a:off x="2514600" y="5257800"/>
            <a:ext cx="52578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Mulching will avoid this problem</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75"/>
                                        </p:tgtEl>
                                        <p:attrNameLst>
                                          <p:attrName>style.visibility</p:attrName>
                                        </p:attrNameLst>
                                      </p:cBhvr>
                                      <p:to>
                                        <p:strVal val="visible"/>
                                      </p:to>
                                    </p:set>
                                    <p:anim calcmode="lin" valueType="num">
                                      <p:cBhvr>
                                        <p:cTn id="7" dur="1000" fill="hold"/>
                                        <p:tgtEl>
                                          <p:spTgt spid="575"/>
                                        </p:tgtEl>
                                        <p:attrNameLst>
                                          <p:attrName>ppt_x</p:attrName>
                                        </p:attrNameLst>
                                      </p:cBhvr>
                                      <p:tavLst>
                                        <p:tav tm="0">
                                          <p:val>
                                            <p:strVal val="#ppt_x"/>
                                          </p:val>
                                        </p:tav>
                                        <p:tav tm="100000">
                                          <p:val>
                                            <p:strVal val="#ppt_x"/>
                                          </p:val>
                                        </p:tav>
                                      </p:tavLst>
                                    </p:anim>
                                    <p:anim calcmode="lin" valueType="num">
                                      <p:cBhvr>
                                        <p:cTn id="8" dur="1000" fill="hold"/>
                                        <p:tgtEl>
                                          <p:spTgt spid="5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 grpId="1"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png"/>
          <p:cNvPicPr/>
          <p:nvPr/>
        </p:nvPicPr>
        <p:blipFill>
          <a:blip r:embed="rId3">
            <a:extLst/>
          </a:blip>
          <a:stretch>
            <a:fillRect/>
          </a:stretch>
        </p:blipFill>
        <p:spPr>
          <a:xfrm>
            <a:off x="1600200" y="1524000"/>
            <a:ext cx="6092825" cy="4518025"/>
          </a:xfrm>
          <a:prstGeom prst="rect">
            <a:avLst/>
          </a:prstGeom>
          <a:ln w="57150">
            <a:solidFill>
              <a:srgbClr val="FFFFFF"/>
            </a:solidFill>
            <a:round/>
          </a:ln>
        </p:spPr>
      </p:pic>
      <p:sp>
        <p:nvSpPr>
          <p:cNvPr id="580" name="Shape 580"/>
          <p:cNvSpPr/>
          <p:nvPr/>
        </p:nvSpPr>
        <p:spPr>
          <a:xfrm>
            <a:off x="1295400" y="762000"/>
            <a:ext cx="64770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Pyracantha not pruned – pedestrian problem</a:t>
            </a:r>
          </a:p>
        </p:txBody>
      </p:sp>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 name="image.png"/>
          <p:cNvPicPr/>
          <p:nvPr/>
        </p:nvPicPr>
        <p:blipFill>
          <a:blip r:embed="rId3">
            <a:extLst/>
          </a:blip>
          <a:stretch>
            <a:fillRect/>
          </a:stretch>
        </p:blipFill>
        <p:spPr>
          <a:xfrm>
            <a:off x="1447800" y="533400"/>
            <a:ext cx="6553200" cy="4894263"/>
          </a:xfrm>
          <a:prstGeom prst="rect">
            <a:avLst/>
          </a:prstGeom>
          <a:ln w="57150">
            <a:solidFill>
              <a:srgbClr val="FFFFFF"/>
            </a:solidFill>
            <a:round/>
          </a:ln>
        </p:spPr>
      </p:pic>
      <p:sp>
        <p:nvSpPr>
          <p:cNvPr id="585" name="Shape 585"/>
          <p:cNvSpPr/>
          <p:nvPr/>
        </p:nvSpPr>
        <p:spPr>
          <a:xfrm>
            <a:off x="2133600" y="5715000"/>
            <a:ext cx="5181600" cy="839346"/>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p>
            <a:pPr lvl="0" algn="ctr">
              <a:lnSpc>
                <a:spcPct val="50000"/>
              </a:lnSpc>
              <a:spcBef>
                <a:spcPts val="1400"/>
              </a:spcBef>
              <a:defRPr sz="1800"/>
            </a:pPr>
            <a:r>
              <a:rPr sz="2400" b="1">
                <a:solidFill>
                  <a:srgbClr val="FFFFFF"/>
                </a:solidFill>
                <a:effectLst>
                  <a:outerShdw blurRad="12700" dist="25400" dir="2700000" rotWithShape="0">
                    <a:srgbClr val="000000"/>
                  </a:outerShdw>
                </a:effectLst>
              </a:rPr>
              <a:t>Herbicide/Chemical Damage</a:t>
            </a:r>
          </a:p>
          <a:p>
            <a:pPr lvl="0" algn="ctr">
              <a:lnSpc>
                <a:spcPct val="50000"/>
              </a:lnSpc>
              <a:spcBef>
                <a:spcPts val="1400"/>
              </a:spcBef>
              <a:defRPr sz="1800"/>
            </a:pPr>
            <a:r>
              <a:rPr sz="2400" b="1">
                <a:solidFill>
                  <a:srgbClr val="FFFFFF"/>
                </a:solidFill>
                <a:effectLst>
                  <a:outerShdw blurRad="12700" dist="25400" dir="2700000" rotWithShape="0">
                    <a:srgbClr val="000000"/>
                  </a:outerShdw>
                </a:effectLst>
              </a:rPr>
              <a:t>Serious Plant Stress</a:t>
            </a:r>
          </a:p>
        </p:txBody>
      </p:sp>
    </p:spTree>
  </p:cSld>
  <p:clrMapOvr>
    <a:masterClrMapping/>
  </p:clrMapOvr>
  <p:transition spd="slow">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image.png"/>
          <p:cNvPicPr/>
          <p:nvPr/>
        </p:nvPicPr>
        <p:blipFill>
          <a:blip r:embed="rId3">
            <a:extLst/>
          </a:blip>
          <a:stretch>
            <a:fillRect/>
          </a:stretch>
        </p:blipFill>
        <p:spPr>
          <a:xfrm>
            <a:off x="2057400" y="304800"/>
            <a:ext cx="4841875" cy="6019800"/>
          </a:xfrm>
          <a:prstGeom prst="rect">
            <a:avLst/>
          </a:prstGeom>
          <a:ln w="57150">
            <a:solidFill>
              <a:srgbClr val="FFFFFF"/>
            </a:solidFill>
            <a:round/>
          </a:ln>
        </p:spPr>
      </p:pic>
      <p:sp>
        <p:nvSpPr>
          <p:cNvPr id="590" name="Shape 590"/>
          <p:cNvSpPr/>
          <p:nvPr/>
        </p:nvSpPr>
        <p:spPr>
          <a:xfrm>
            <a:off x="2438400" y="5562600"/>
            <a:ext cx="3962400" cy="539884"/>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600"/>
              </a:spcBef>
              <a:defRPr sz="2800" b="1">
                <a:solidFill>
                  <a:srgbClr val="FFFFFF"/>
                </a:solidFill>
              </a:defRPr>
            </a:lvl1pPr>
          </a:lstStyle>
          <a:p>
            <a:pPr lvl="0">
              <a:defRPr sz="1800" b="0">
                <a:solidFill>
                  <a:srgbClr val="000000"/>
                </a:solidFill>
              </a:defRPr>
            </a:pPr>
            <a:r>
              <a:rPr sz="2800" b="1">
                <a:solidFill>
                  <a:srgbClr val="FFFFFF"/>
                </a:solidFill>
              </a:rPr>
              <a:t>Round-up Damage</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90"/>
                                        </p:tgtEl>
                                        <p:attrNameLst>
                                          <p:attrName>style.visibility</p:attrName>
                                        </p:attrNameLst>
                                      </p:cBhvr>
                                      <p:to>
                                        <p:strVal val="visible"/>
                                      </p:to>
                                    </p:set>
                                    <p:anim calcmode="lin" valueType="num">
                                      <p:cBhvr>
                                        <p:cTn id="7" dur="1000" fill="hold"/>
                                        <p:tgtEl>
                                          <p:spTgt spid="590"/>
                                        </p:tgtEl>
                                        <p:attrNameLst>
                                          <p:attrName>ppt_x</p:attrName>
                                        </p:attrNameLst>
                                      </p:cBhvr>
                                      <p:tavLst>
                                        <p:tav tm="0">
                                          <p:val>
                                            <p:strVal val="#ppt_x"/>
                                          </p:val>
                                        </p:tav>
                                        <p:tav tm="100000">
                                          <p:val>
                                            <p:strVal val="#ppt_x"/>
                                          </p:val>
                                        </p:tav>
                                      </p:tavLst>
                                    </p:anim>
                                    <p:anim calcmode="lin" valueType="num">
                                      <p:cBhvr>
                                        <p:cTn id="8" dur="1000" fill="hold"/>
                                        <p:tgtEl>
                                          <p:spTgt spid="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image.png"/>
          <p:cNvPicPr/>
          <p:nvPr/>
        </p:nvPicPr>
        <p:blipFill>
          <a:blip r:embed="rId3">
            <a:extLst/>
          </a:blip>
          <a:stretch>
            <a:fillRect/>
          </a:stretch>
        </p:blipFill>
        <p:spPr>
          <a:xfrm>
            <a:off x="3048000" y="1447800"/>
            <a:ext cx="5734050" cy="4273550"/>
          </a:xfrm>
          <a:prstGeom prst="rect">
            <a:avLst/>
          </a:prstGeom>
          <a:ln w="76200">
            <a:solidFill>
              <a:srgbClr val="FFFFFF"/>
            </a:solidFill>
            <a:round/>
          </a:ln>
        </p:spPr>
      </p:pic>
      <p:sp>
        <p:nvSpPr>
          <p:cNvPr id="79" name="Shape 79"/>
          <p:cNvSpPr/>
          <p:nvPr/>
        </p:nvSpPr>
        <p:spPr>
          <a:xfrm>
            <a:off x="228600" y="2362200"/>
            <a:ext cx="2895600" cy="9655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65000"/>
              </a:lnSpc>
              <a:spcBef>
                <a:spcPts val="1600"/>
              </a:spcBef>
              <a:defRPr sz="1800"/>
            </a:pPr>
            <a:r>
              <a:rPr sz="2800" b="1">
                <a:solidFill>
                  <a:srgbClr val="FFFFFF"/>
                </a:solidFill>
                <a:effectLst>
                  <a:outerShdw blurRad="12700" dist="25400" dir="2700000" rotWithShape="0">
                    <a:srgbClr val="000000"/>
                  </a:outerShdw>
                </a:effectLst>
              </a:rPr>
              <a:t>Winter Daphne</a:t>
            </a:r>
          </a:p>
          <a:p>
            <a:pPr lvl="0">
              <a:lnSpc>
                <a:spcPct val="65000"/>
              </a:lnSpc>
              <a:spcBef>
                <a:spcPts val="1600"/>
              </a:spcBef>
              <a:defRPr sz="1800"/>
            </a:pPr>
            <a:r>
              <a:rPr sz="2800" b="1" i="1">
                <a:solidFill>
                  <a:srgbClr val="FFFFFF"/>
                </a:solidFill>
                <a:effectLst>
                  <a:outerShdw blurRad="12700" dist="25400" dir="2700000" rotWithShape="0">
                    <a:srgbClr val="000000"/>
                  </a:outerShdw>
                </a:effectLst>
              </a:rPr>
              <a:t>(Daphne odora)</a:t>
            </a:r>
          </a:p>
        </p:txBody>
      </p:sp>
    </p:spTree>
  </p:cSld>
  <p:clrMapOvr>
    <a:masterClrMapping/>
  </p:clrMapOvr>
  <p:transition spd="slow">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pgms38.jpeg"/>
          <p:cNvPicPr/>
          <p:nvPr/>
        </p:nvPicPr>
        <p:blipFill>
          <a:blip r:embed="rId3">
            <a:extLst/>
          </a:blip>
          <a:stretch>
            <a:fillRect/>
          </a:stretch>
        </p:blipFill>
        <p:spPr>
          <a:xfrm>
            <a:off x="1295400" y="1066800"/>
            <a:ext cx="6553200" cy="4914900"/>
          </a:xfrm>
          <a:prstGeom prst="rect">
            <a:avLst/>
          </a:prstGeom>
          <a:ln w="57150">
            <a:solidFill>
              <a:srgbClr val="FFFFFF"/>
            </a:solidFill>
            <a:round/>
          </a:ln>
        </p:spPr>
      </p:pic>
    </p:spTree>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image.png"/>
          <p:cNvPicPr/>
          <p:nvPr/>
        </p:nvPicPr>
        <p:blipFill>
          <a:blip r:embed="rId3">
            <a:extLst/>
          </a:blip>
          <a:stretch>
            <a:fillRect/>
          </a:stretch>
        </p:blipFill>
        <p:spPr>
          <a:xfrm>
            <a:off x="2057400" y="609600"/>
            <a:ext cx="4589463" cy="5638800"/>
          </a:xfrm>
          <a:prstGeom prst="rect">
            <a:avLst/>
          </a:prstGeom>
          <a:ln w="57150">
            <a:solidFill>
              <a:srgbClr val="FFFFFF"/>
            </a:solidFill>
            <a:round/>
          </a:ln>
        </p:spPr>
      </p:pic>
    </p:spTree>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pgms35.jpeg"/>
          <p:cNvPicPr/>
          <p:nvPr/>
        </p:nvPicPr>
        <p:blipFill>
          <a:blip r:embed="rId3">
            <a:extLst/>
          </a:blip>
          <a:stretch>
            <a:fillRect/>
          </a:stretch>
        </p:blipFill>
        <p:spPr>
          <a:xfrm>
            <a:off x="1676400" y="1295400"/>
            <a:ext cx="6019800" cy="4514850"/>
          </a:xfrm>
          <a:prstGeom prst="rect">
            <a:avLst/>
          </a:prstGeom>
          <a:ln w="57150">
            <a:solidFill>
              <a:srgbClr val="FFFFFF"/>
            </a:solidFill>
            <a:round/>
          </a:ln>
        </p:spPr>
      </p:pic>
    </p:spTree>
  </p:cSld>
  <p:clrMapOvr>
    <a:masterClrMapping/>
  </p:clrMapOvr>
  <p:transition spd="slow">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image.png"/>
          <p:cNvPicPr/>
          <p:nvPr/>
        </p:nvPicPr>
        <p:blipFill>
          <a:blip r:embed="rId3">
            <a:extLst/>
          </a:blip>
          <a:stretch>
            <a:fillRect/>
          </a:stretch>
        </p:blipFill>
        <p:spPr>
          <a:xfrm>
            <a:off x="304800" y="838200"/>
            <a:ext cx="3414713" cy="4443413"/>
          </a:xfrm>
          <a:prstGeom prst="rect">
            <a:avLst/>
          </a:prstGeom>
          <a:ln w="12700">
            <a:miter lim="400000"/>
          </a:ln>
        </p:spPr>
      </p:pic>
      <p:pic>
        <p:nvPicPr>
          <p:cNvPr id="607" name="image.pdf"/>
          <p:cNvPicPr/>
          <p:nvPr/>
        </p:nvPicPr>
        <p:blipFill>
          <a:blip r:embed="rId4">
            <a:extLst/>
          </a:blip>
          <a:stretch>
            <a:fillRect/>
          </a:stretch>
        </p:blipFill>
        <p:spPr>
          <a:xfrm>
            <a:off x="0" y="5334000"/>
            <a:ext cx="3352800" cy="1028700"/>
          </a:xfrm>
          <a:prstGeom prst="rect">
            <a:avLst/>
          </a:prstGeom>
          <a:ln w="12700">
            <a:miter lim="400000"/>
          </a:ln>
        </p:spPr>
      </p:pic>
      <p:sp>
        <p:nvSpPr>
          <p:cNvPr id="608" name="Shape 608"/>
          <p:cNvSpPr/>
          <p:nvPr/>
        </p:nvSpPr>
        <p:spPr>
          <a:xfrm>
            <a:off x="3048000" y="838200"/>
            <a:ext cx="5791200" cy="3564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Be a Detective When Analyzing Ornamental Plant Problems</a:t>
            </a:r>
          </a:p>
        </p:txBody>
      </p:sp>
    </p:spTree>
  </p:cSld>
  <p:clrMapOvr>
    <a:masterClrMapping/>
  </p:clrMapOvr>
  <p:transition spd="slow">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Water_089.png"/>
          <p:cNvPicPr/>
          <p:nvPr/>
        </p:nvPicPr>
        <p:blipFill>
          <a:blip r:embed="rId3">
            <a:extLst/>
          </a:blip>
          <a:stretch>
            <a:fillRect/>
          </a:stretch>
        </p:blipFill>
        <p:spPr>
          <a:xfrm>
            <a:off x="0" y="0"/>
            <a:ext cx="9144000" cy="6858000"/>
          </a:xfrm>
          <a:prstGeom prst="rect">
            <a:avLst/>
          </a:prstGeom>
          <a:ln w="12700">
            <a:miter lim="400000"/>
          </a:ln>
        </p:spPr>
      </p:pic>
      <p:sp>
        <p:nvSpPr>
          <p:cNvPr id="613" name="Shape 613"/>
          <p:cNvSpPr/>
          <p:nvPr/>
        </p:nvSpPr>
        <p:spPr>
          <a:xfrm>
            <a:off x="990600" y="381000"/>
            <a:ext cx="6705600" cy="13631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4400" b="1">
                <a:solidFill>
                  <a:srgbClr val="FFFF00"/>
                </a:solidFill>
                <a:effectLst>
                  <a:outerShdw blurRad="12700" dist="25400" dir="2700000" rotWithShape="0">
                    <a:srgbClr val="000000"/>
                  </a:outerShdw>
                </a:effectLst>
              </a:rPr>
              <a:t>Plant Stress Can Be Avoided Most of the Time</a:t>
            </a:r>
          </a:p>
        </p:txBody>
      </p:sp>
      <p:sp>
        <p:nvSpPr>
          <p:cNvPr id="614" name="Shape 614"/>
          <p:cNvSpPr/>
          <p:nvPr/>
        </p:nvSpPr>
        <p:spPr>
          <a:xfrm>
            <a:off x="1066800" y="2209800"/>
            <a:ext cx="7467600" cy="39365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700"/>
              </a:spcBef>
              <a:buClr>
                <a:srgbClr val="FFFF00"/>
              </a:buClr>
              <a:buSzPct val="100000"/>
              <a:buFont typeface="Wingdings"/>
              <a:buChar char="❑"/>
              <a:defRPr sz="1800"/>
            </a:pPr>
            <a:r>
              <a:rPr sz="3200" b="1">
                <a:solidFill>
                  <a:srgbClr val="FFFFFF"/>
                </a:solidFill>
                <a:effectLst>
                  <a:outerShdw blurRad="12700" dist="25400" dir="2700000" rotWithShape="0">
                    <a:srgbClr val="000000"/>
                  </a:outerShdw>
                </a:effectLst>
              </a:rPr>
              <a:t>  Thoroughly analyze the site</a:t>
            </a:r>
          </a:p>
          <a:p>
            <a:pPr lvl="0">
              <a:spcBef>
                <a:spcPts val="700"/>
              </a:spcBef>
              <a:buClr>
                <a:srgbClr val="FFFF00"/>
              </a:buClr>
              <a:buSzPct val="100000"/>
              <a:buFont typeface="Wingdings"/>
              <a:buChar char="❑"/>
              <a:defRPr sz="1800"/>
            </a:pPr>
            <a:r>
              <a:rPr sz="3200" b="1">
                <a:solidFill>
                  <a:srgbClr val="FFFFFF"/>
                </a:solidFill>
                <a:effectLst>
                  <a:outerShdw blurRad="12700" dist="25400" dir="2700000" rotWithShape="0">
                    <a:srgbClr val="000000"/>
                  </a:outerShdw>
                </a:effectLst>
              </a:rPr>
              <a:t>  Select plants best suited to the site</a:t>
            </a:r>
          </a:p>
          <a:p>
            <a:pPr lvl="0">
              <a:spcBef>
                <a:spcPts val="700"/>
              </a:spcBef>
              <a:buClr>
                <a:srgbClr val="FFFF00"/>
              </a:buClr>
              <a:buSzPct val="100000"/>
              <a:buFont typeface="Wingdings"/>
              <a:buChar char="❑"/>
              <a:defRPr sz="1800"/>
            </a:pPr>
            <a:r>
              <a:rPr sz="3200" b="1">
                <a:solidFill>
                  <a:srgbClr val="FFFFFF"/>
                </a:solidFill>
                <a:effectLst>
                  <a:outerShdw blurRad="12700" dist="25400" dir="2700000" rotWithShape="0">
                    <a:srgbClr val="000000"/>
                  </a:outerShdw>
                </a:effectLst>
              </a:rPr>
              <a:t>  Make changes to the site to fit plants</a:t>
            </a:r>
          </a:p>
          <a:p>
            <a:pPr lvl="0">
              <a:spcBef>
                <a:spcPts val="700"/>
              </a:spcBef>
              <a:buClr>
                <a:srgbClr val="FFFF00"/>
              </a:buClr>
              <a:buSzPct val="100000"/>
              <a:buFont typeface="Wingdings"/>
              <a:buChar char="❑"/>
              <a:defRPr sz="1800"/>
            </a:pPr>
            <a:r>
              <a:rPr sz="3200" b="1">
                <a:solidFill>
                  <a:srgbClr val="FFFFFF"/>
                </a:solidFill>
                <a:effectLst>
                  <a:outerShdw blurRad="12700" dist="25400" dir="2700000" rotWithShape="0">
                    <a:srgbClr val="000000"/>
                  </a:outerShdw>
                </a:effectLst>
              </a:rPr>
              <a:t>  Minimize stress from maintenance 	practices</a:t>
            </a:r>
          </a:p>
          <a:p>
            <a:pPr lvl="0">
              <a:spcBef>
                <a:spcPts val="700"/>
              </a:spcBef>
              <a:defRPr sz="1800"/>
            </a:pPr>
            <a:r>
              <a:rPr sz="3200"/>
              <a:t> </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14">
                                            <p:bg/>
                                          </p:spTgt>
                                        </p:tgtEl>
                                        <p:attrNameLst>
                                          <p:attrName>style.visibility</p:attrName>
                                        </p:attrNameLst>
                                      </p:cBhvr>
                                      <p:to>
                                        <p:strVal val="visible"/>
                                      </p:to>
                                    </p:set>
                                    <p:anim calcmode="lin" valueType="num">
                                      <p:cBhvr>
                                        <p:cTn id="7" dur="1000" fill="hold"/>
                                        <p:tgtEl>
                                          <p:spTgt spid="614">
                                            <p:bg/>
                                          </p:spTgt>
                                        </p:tgtEl>
                                        <p:attrNameLst>
                                          <p:attrName>ppt_x</p:attrName>
                                        </p:attrNameLst>
                                      </p:cBhvr>
                                      <p:tavLst>
                                        <p:tav tm="0">
                                          <p:val>
                                            <p:strVal val="1+#ppt_w/2"/>
                                          </p:val>
                                        </p:tav>
                                        <p:tav tm="100000">
                                          <p:val>
                                            <p:strVal val="#ppt_x"/>
                                          </p:val>
                                        </p:tav>
                                      </p:tavLst>
                                    </p:anim>
                                    <p:anim calcmode="lin" valueType="num">
                                      <p:cBhvr>
                                        <p:cTn id="8" dur="1000" fill="hold"/>
                                        <p:tgtEl>
                                          <p:spTgt spid="614">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614">
                                            <p:txEl>
                                              <p:pRg st="0" end="0"/>
                                            </p:txEl>
                                          </p:spTgt>
                                        </p:tgtEl>
                                        <p:attrNameLst>
                                          <p:attrName>style.visibility</p:attrName>
                                        </p:attrNameLst>
                                      </p:cBhvr>
                                      <p:to>
                                        <p:strVal val="visible"/>
                                      </p:to>
                                    </p:set>
                                    <p:anim calcmode="lin" valueType="num">
                                      <p:cBhvr>
                                        <p:cTn id="11" dur="1000" fill="hold"/>
                                        <p:tgtEl>
                                          <p:spTgt spid="614">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6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614">
                                            <p:txEl>
                                              <p:pRg st="1" end="1"/>
                                            </p:txEl>
                                          </p:spTgt>
                                        </p:tgtEl>
                                        <p:attrNameLst>
                                          <p:attrName>style.visibility</p:attrName>
                                        </p:attrNameLst>
                                      </p:cBhvr>
                                      <p:to>
                                        <p:strVal val="visible"/>
                                      </p:to>
                                    </p:set>
                                    <p:anim calcmode="lin" valueType="num">
                                      <p:cBhvr>
                                        <p:cTn id="17" dur="1000" fill="hold"/>
                                        <p:tgtEl>
                                          <p:spTgt spid="614">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6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iterate>
                                    <p:tmAbs val="0"/>
                                  </p:iterate>
                                  <p:childTnLst>
                                    <p:set>
                                      <p:cBhvr>
                                        <p:cTn id="22" fill="hold"/>
                                        <p:tgtEl>
                                          <p:spTgt spid="614">
                                            <p:txEl>
                                              <p:pRg st="2" end="2"/>
                                            </p:txEl>
                                          </p:spTgt>
                                        </p:tgtEl>
                                        <p:attrNameLst>
                                          <p:attrName>style.visibility</p:attrName>
                                        </p:attrNameLst>
                                      </p:cBhvr>
                                      <p:to>
                                        <p:strVal val="visible"/>
                                      </p:to>
                                    </p:set>
                                    <p:anim calcmode="lin" valueType="num">
                                      <p:cBhvr>
                                        <p:cTn id="23" dur="1000" fill="hold"/>
                                        <p:tgtEl>
                                          <p:spTgt spid="614">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6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1" nodeType="clickEffect">
                                  <p:stCondLst>
                                    <p:cond delay="0"/>
                                  </p:stCondLst>
                                  <p:iterate>
                                    <p:tmAbs val="0"/>
                                  </p:iterate>
                                  <p:childTnLst>
                                    <p:set>
                                      <p:cBhvr>
                                        <p:cTn id="28" fill="hold"/>
                                        <p:tgtEl>
                                          <p:spTgt spid="614">
                                            <p:txEl>
                                              <p:pRg st="3" end="3"/>
                                            </p:txEl>
                                          </p:spTgt>
                                        </p:tgtEl>
                                        <p:attrNameLst>
                                          <p:attrName>style.visibility</p:attrName>
                                        </p:attrNameLst>
                                      </p:cBhvr>
                                      <p:to>
                                        <p:strVal val="visible"/>
                                      </p:to>
                                    </p:set>
                                    <p:anim calcmode="lin" valueType="num">
                                      <p:cBhvr>
                                        <p:cTn id="29" dur="1000" fill="hold"/>
                                        <p:tgtEl>
                                          <p:spTgt spid="614">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6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iterate>
                                    <p:tmAbs val="0"/>
                                  </p:iterate>
                                  <p:childTnLst>
                                    <p:set>
                                      <p:cBhvr>
                                        <p:cTn id="34" fill="hold"/>
                                        <p:tgtEl>
                                          <p:spTgt spid="614">
                                            <p:txEl>
                                              <p:pRg st="4" end="4"/>
                                            </p:txEl>
                                          </p:spTgt>
                                        </p:tgtEl>
                                        <p:attrNameLst>
                                          <p:attrName>style.visibility</p:attrName>
                                        </p:attrNameLst>
                                      </p:cBhvr>
                                      <p:to>
                                        <p:strVal val="visible"/>
                                      </p:to>
                                    </p:set>
                                    <p:anim calcmode="lin" valueType="num">
                                      <p:cBhvr>
                                        <p:cTn id="35" dur="1000" fill="hold"/>
                                        <p:tgtEl>
                                          <p:spTgt spid="614">
                                            <p:txEl>
                                              <p:pRg st="4" end="4"/>
                                            </p:txEl>
                                          </p:spTgt>
                                        </p:tgtEl>
                                        <p:attrNameLst>
                                          <p:attrName>ppt_x</p:attrName>
                                        </p:attrNameLst>
                                      </p:cBhvr>
                                      <p:tavLst>
                                        <p:tav tm="0">
                                          <p:val>
                                            <p:strVal val="1+#ppt_w/2"/>
                                          </p:val>
                                        </p:tav>
                                        <p:tav tm="100000">
                                          <p:val>
                                            <p:strVal val="#ppt_x"/>
                                          </p:val>
                                        </p:tav>
                                      </p:tavLst>
                                    </p:anim>
                                    <p:anim calcmode="lin" valueType="num">
                                      <p:cBhvr>
                                        <p:cTn id="36" dur="1000" fill="hold"/>
                                        <p:tgtEl>
                                          <p:spTgt spid="6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1" nodeType="clickEffect">
                                  <p:stCondLst>
                                    <p:cond delay="0"/>
                                  </p:stCondLst>
                                  <p:iterate>
                                    <p:tmAbs val="0"/>
                                  </p:iterate>
                                  <p:childTnLst>
                                    <p:set>
                                      <p:cBhvr>
                                        <p:cTn id="40" fill="hold"/>
                                        <p:tgtEl>
                                          <p:spTgt spid="614">
                                            <p:txEl>
                                              <p:pRg st="5" end="5"/>
                                            </p:txEl>
                                          </p:spTgt>
                                        </p:tgtEl>
                                        <p:attrNameLst>
                                          <p:attrName>style.visibility</p:attrName>
                                        </p:attrNameLst>
                                      </p:cBhvr>
                                      <p:to>
                                        <p:strVal val="visible"/>
                                      </p:to>
                                    </p:set>
                                    <p:anim calcmode="lin" valueType="num">
                                      <p:cBhvr>
                                        <p:cTn id="41" dur="1000" fill="hold"/>
                                        <p:tgtEl>
                                          <p:spTgt spid="614">
                                            <p:txEl>
                                              <p:pRg st="5" end="5"/>
                                            </p:txEl>
                                          </p:spTgt>
                                        </p:tgtEl>
                                        <p:attrNameLst>
                                          <p:attrName>ppt_x</p:attrName>
                                        </p:attrNameLst>
                                      </p:cBhvr>
                                      <p:tavLst>
                                        <p:tav tm="0">
                                          <p:val>
                                            <p:strVal val="1+#ppt_w/2"/>
                                          </p:val>
                                        </p:tav>
                                        <p:tav tm="100000">
                                          <p:val>
                                            <p:strVal val="#ppt_x"/>
                                          </p:val>
                                        </p:tav>
                                      </p:tavLst>
                                    </p:anim>
                                    <p:anim calcmode="lin" valueType="num">
                                      <p:cBhvr>
                                        <p:cTn id="42" dur="1000" fill="hold"/>
                                        <p:tgtEl>
                                          <p:spTgt spid="61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 grpId="1" build="p" bldLvl="5"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p:nvPr/>
        </p:nvSpPr>
        <p:spPr>
          <a:xfrm>
            <a:off x="762000" y="685800"/>
            <a:ext cx="7543800" cy="9353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Diagnostic Resources</a:t>
            </a:r>
          </a:p>
        </p:txBody>
      </p:sp>
      <p:sp>
        <p:nvSpPr>
          <p:cNvPr id="619" name="Shape 619"/>
          <p:cNvSpPr/>
          <p:nvPr/>
        </p:nvSpPr>
        <p:spPr>
          <a:xfrm>
            <a:off x="685800" y="1905000"/>
            <a:ext cx="8001000" cy="1263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00"/>
                </a:solidFill>
                <a:effectLst>
                  <a:outerShdw blurRad="12700" dist="25400" dir="2700000" rotWithShape="0">
                    <a:srgbClr val="000000"/>
                  </a:outerShdw>
                </a:effectLst>
              </a:rPr>
              <a:t>A compilation of Low-maintenance Plants for Georgia Landscapes</a:t>
            </a:r>
          </a:p>
        </p:txBody>
      </p:sp>
      <p:sp>
        <p:nvSpPr>
          <p:cNvPr id="620" name="Shape 620"/>
          <p:cNvSpPr/>
          <p:nvPr/>
        </p:nvSpPr>
        <p:spPr>
          <a:xfrm>
            <a:off x="1219200" y="1752600"/>
            <a:ext cx="6553201"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sp>
        <p:nvSpPr>
          <p:cNvPr id="621" name="Shape 621"/>
          <p:cNvSpPr/>
          <p:nvPr/>
        </p:nvSpPr>
        <p:spPr>
          <a:xfrm>
            <a:off x="1143000" y="3657600"/>
            <a:ext cx="7239000" cy="28610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75000"/>
              </a:lnSpc>
              <a:spcBef>
                <a:spcPts val="2600"/>
              </a:spcBef>
              <a:defRPr sz="1800"/>
            </a:pPr>
            <a:r>
              <a:rPr sz="4400">
                <a:solidFill>
                  <a:srgbClr val="FFFFFF"/>
                </a:solidFill>
                <a:effectLst>
                  <a:outerShdw blurRad="12700" dist="25400" dir="2700000" rotWithShape="0">
                    <a:srgbClr val="000000"/>
                  </a:outerShdw>
                </a:effectLst>
              </a:rPr>
              <a:t>UGA Web Site:</a:t>
            </a:r>
          </a:p>
          <a:p>
            <a:pPr lvl="0" algn="ctr">
              <a:lnSpc>
                <a:spcPct val="75000"/>
              </a:lnSpc>
              <a:spcBef>
                <a:spcPts val="2600"/>
              </a:spcBef>
              <a:defRPr sz="1800"/>
            </a:pPr>
            <a:r>
              <a:rPr sz="4400">
                <a:effectLst>
                  <a:outerShdw blurRad="12700" dist="25400" dir="2700000" rotWithShape="0">
                    <a:srgbClr val="000000"/>
                  </a:outerShdw>
                </a:effectLst>
                <a:hlinkClick r:id="rId3"/>
              </a:rPr>
              <a:t>www.uga.edu</a:t>
            </a:r>
            <a:endParaRPr sz="4400">
              <a:solidFill>
                <a:srgbClr val="FFFFFF"/>
              </a:solidFill>
              <a:effectLst>
                <a:outerShdw blurRad="12700" dist="25400" dir="2700000" rotWithShape="0">
                  <a:srgbClr val="000000"/>
                </a:outerShdw>
              </a:effectLst>
            </a:endParaRPr>
          </a:p>
          <a:p>
            <a:pPr lvl="0" algn="ctr">
              <a:lnSpc>
                <a:spcPct val="75000"/>
              </a:lnSpc>
              <a:spcBef>
                <a:spcPts val="2600"/>
              </a:spcBef>
              <a:defRPr sz="1800"/>
            </a:pPr>
            <a:r>
              <a:rPr sz="4400">
                <a:solidFill>
                  <a:srgbClr val="FFFFFF"/>
                </a:solidFill>
                <a:effectLst>
                  <a:outerShdw blurRad="12700" dist="25400" dir="2700000" rotWithShape="0">
                    <a:srgbClr val="000000"/>
                  </a:outerShdw>
                </a:effectLst>
              </a:rPr>
              <a:t>Click on departments, then horticulture, then publications</a:t>
            </a:r>
          </a:p>
        </p:txBody>
      </p:sp>
    </p:spTree>
  </p:cSld>
  <p:clrMapOvr>
    <a:masterClrMapping/>
  </p:clrMapOvr>
  <p:transition spd="slow">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pgms36.jpeg"/>
          <p:cNvPicPr/>
          <p:nvPr/>
        </p:nvPicPr>
        <p:blipFill>
          <a:blip r:embed="rId3">
            <a:extLst/>
          </a:blip>
          <a:stretch>
            <a:fillRect/>
          </a:stretch>
        </p:blipFill>
        <p:spPr>
          <a:xfrm>
            <a:off x="0" y="0"/>
            <a:ext cx="9144000" cy="6858000"/>
          </a:xfrm>
          <a:prstGeom prst="rect">
            <a:avLst/>
          </a:prstGeom>
          <a:ln w="12700">
            <a:miter lim="400000"/>
          </a:ln>
        </p:spPr>
      </p:pic>
      <p:sp>
        <p:nvSpPr>
          <p:cNvPr id="626" name="Shape 626"/>
          <p:cNvSpPr>
            <a:spLocks noGrp="1"/>
          </p:cNvSpPr>
          <p:nvPr>
            <p:ph type="body" idx="4294967295"/>
          </p:nvPr>
        </p:nvSpPr>
        <p:spPr>
          <a:xfrm>
            <a:off x="1371600" y="21336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buSzTx/>
              <a:buNone/>
            </a:lvl1pPr>
          </a:lstStyle>
          <a:p>
            <a:pPr lvl="0">
              <a:defRPr sz="1800"/>
            </a:pPr>
            <a:r>
              <a:rPr sz="3200"/>
              <a:t> </a:t>
            </a:r>
          </a:p>
        </p:txBody>
      </p:sp>
    </p:spTree>
  </p:cSld>
  <p:clrMapOvr>
    <a:masterClrMapping/>
  </p:clrMapOvr>
  <p:transition spd="slow">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 name="image.png"/>
          <p:cNvPicPr/>
          <p:nvPr/>
        </p:nvPicPr>
        <p:blipFill>
          <a:blip r:embed="rId3">
            <a:extLst/>
          </a:blip>
          <a:stretch>
            <a:fillRect/>
          </a:stretch>
        </p:blipFill>
        <p:spPr>
          <a:xfrm>
            <a:off x="0" y="-57150"/>
            <a:ext cx="9144000" cy="6972300"/>
          </a:xfrm>
          <a:prstGeom prst="rect">
            <a:avLst/>
          </a:prstGeom>
          <a:ln w="12700">
            <a:miter lim="400000"/>
          </a:ln>
        </p:spPr>
      </p:pic>
      <p:sp>
        <p:nvSpPr>
          <p:cNvPr id="631" name="Shape 631"/>
          <p:cNvSpPr/>
          <p:nvPr/>
        </p:nvSpPr>
        <p:spPr>
          <a:xfrm>
            <a:off x="914400" y="1752600"/>
            <a:ext cx="7010400" cy="34493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40000"/>
              </a:lnSpc>
              <a:spcBef>
                <a:spcPts val="2400"/>
              </a:spcBef>
              <a:defRPr sz="1800"/>
            </a:pPr>
            <a:r>
              <a:rPr sz="4000" b="1" i="1">
                <a:solidFill>
                  <a:srgbClr val="FFFF00"/>
                </a:solidFill>
                <a:effectLst>
                  <a:outerShdw blurRad="12700" dist="25400" dir="2700000" rotWithShape="0">
                    <a:srgbClr val="000000"/>
                  </a:outerShdw>
                </a:effectLst>
              </a:rPr>
              <a:t>Authors:</a:t>
            </a:r>
          </a:p>
          <a:p>
            <a:pPr lvl="0" algn="ctr">
              <a:lnSpc>
                <a:spcPct val="40000"/>
              </a:lnSpc>
              <a:spcBef>
                <a:spcPts val="2400"/>
              </a:spcBef>
              <a:defRPr sz="1800"/>
            </a:pPr>
            <a:r>
              <a:rPr sz="4000" b="1" i="1">
                <a:solidFill>
                  <a:srgbClr val="FFFF00"/>
                </a:solidFill>
                <a:effectLst>
                  <a:outerShdw blurRad="12700" dist="25400" dir="2700000" rotWithShape="0">
                    <a:srgbClr val="000000"/>
                  </a:outerShdw>
                </a:effectLst>
              </a:rPr>
              <a:t>Gary L. Wade</a:t>
            </a:r>
          </a:p>
          <a:p>
            <a:pPr lvl="0" algn="ctr">
              <a:lnSpc>
                <a:spcPct val="40000"/>
              </a:lnSpc>
              <a:spcBef>
                <a:spcPts val="2400"/>
              </a:spcBef>
              <a:defRPr sz="1800"/>
            </a:pPr>
            <a:r>
              <a:rPr sz="4000" b="1" i="1">
                <a:solidFill>
                  <a:srgbClr val="FFFF00"/>
                </a:solidFill>
                <a:effectLst>
                  <a:outerShdw blurRad="12700" dist="25400" dir="2700000" rotWithShape="0">
                    <a:srgbClr val="000000"/>
                  </a:outerShdw>
                </a:effectLst>
              </a:rPr>
              <a:t>Extension Horticulturist</a:t>
            </a:r>
          </a:p>
          <a:p>
            <a:pPr lvl="0" algn="ctr">
              <a:lnSpc>
                <a:spcPct val="40000"/>
              </a:lnSpc>
              <a:spcBef>
                <a:spcPts val="2400"/>
              </a:spcBef>
              <a:defRPr sz="1800"/>
            </a:pPr>
            <a:r>
              <a:rPr sz="4000" b="1" i="1">
                <a:solidFill>
                  <a:srgbClr val="FFFF00"/>
                </a:solidFill>
                <a:effectLst>
                  <a:outerShdw blurRad="12700" dist="25400" dir="2700000" rotWithShape="0">
                    <a:srgbClr val="000000"/>
                  </a:outerShdw>
                </a:effectLst>
              </a:rPr>
              <a:t>and</a:t>
            </a:r>
          </a:p>
          <a:p>
            <a:pPr lvl="0" algn="ctr">
              <a:lnSpc>
                <a:spcPct val="40000"/>
              </a:lnSpc>
              <a:spcBef>
                <a:spcPts val="2400"/>
              </a:spcBef>
              <a:defRPr sz="1800"/>
            </a:pPr>
            <a:r>
              <a:rPr sz="4000" b="1" i="1">
                <a:solidFill>
                  <a:srgbClr val="FFFF00"/>
                </a:solidFill>
                <a:effectLst>
                  <a:outerShdw blurRad="12700" dist="25400" dir="2700000" rotWithShape="0">
                    <a:srgbClr val="000000"/>
                  </a:outerShdw>
                </a:effectLst>
              </a:rPr>
              <a:t>Gary R. Peiffer</a:t>
            </a:r>
          </a:p>
          <a:p>
            <a:pPr lvl="0" algn="ctr">
              <a:lnSpc>
                <a:spcPct val="40000"/>
              </a:lnSpc>
              <a:spcBef>
                <a:spcPts val="2400"/>
              </a:spcBef>
              <a:defRPr sz="1800"/>
            </a:pPr>
            <a:r>
              <a:rPr sz="4000" b="1" i="1">
                <a:solidFill>
                  <a:srgbClr val="FFFF00"/>
                </a:solidFill>
                <a:effectLst>
                  <a:outerShdw blurRad="12700" dist="25400" dir="2700000" rotWithShape="0">
                    <a:srgbClr val="000000"/>
                  </a:outerShdw>
                </a:effectLst>
              </a:rPr>
              <a:t>DeKalb Co.  Extension Agent</a:t>
            </a:r>
          </a:p>
        </p:txBody>
      </p:sp>
      <p:sp>
        <p:nvSpPr>
          <p:cNvPr id="632" name="Shape 632"/>
          <p:cNvSpPr/>
          <p:nvPr/>
        </p:nvSpPr>
        <p:spPr>
          <a:xfrm>
            <a:off x="-609600" y="5181600"/>
            <a:ext cx="10363200" cy="1099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5000"/>
              </a:lnSpc>
              <a:spcBef>
                <a:spcPts val="1900"/>
              </a:spcBef>
              <a:defRPr sz="1800"/>
            </a:pPr>
            <a:r>
              <a:rPr sz="3200" b="1">
                <a:solidFill>
                  <a:srgbClr val="FFFFFF"/>
                </a:solidFill>
                <a:effectLst>
                  <a:outerShdw blurRad="12700" dist="25400" dir="2700000" rotWithShape="0">
                    <a:srgbClr val="000000"/>
                  </a:outerShdw>
                </a:effectLst>
              </a:rPr>
              <a:t>The University of Georgia</a:t>
            </a:r>
          </a:p>
          <a:p>
            <a:pPr lvl="0" algn="ctr">
              <a:lnSpc>
                <a:spcPct val="65000"/>
              </a:lnSpc>
              <a:spcBef>
                <a:spcPts val="1900"/>
              </a:spcBef>
              <a:defRPr sz="1800"/>
            </a:pPr>
            <a:r>
              <a:rPr sz="3200" b="1">
                <a:solidFill>
                  <a:srgbClr val="FFFFFF"/>
                </a:solidFill>
                <a:effectLst>
                  <a:outerShdw blurRad="12700" dist="25400" dir="2700000" rotWithShape="0">
                    <a:srgbClr val="000000"/>
                  </a:outerShdw>
                </a:effectLst>
              </a:rPr>
              <a:t>College of Agricultural and Environmental Sciences</a:t>
            </a: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p:cNvSpPr>
          <p:nvPr>
            <p:ph type="title"/>
          </p:nvPr>
        </p:nvSpPr>
        <p:spPr>
          <a:xfrm>
            <a:off x="762000" y="10667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603504">
              <a:lnSpc>
                <a:spcPct val="80000"/>
              </a:lnSpc>
              <a:defRPr sz="1800"/>
            </a:pPr>
            <a:r>
              <a:rPr sz="3960">
                <a:solidFill>
                  <a:srgbClr val="FFFFFF"/>
                </a:solidFill>
              </a:rPr>
              <a:t>Step # 3</a:t>
            </a:r>
            <a:br>
              <a:rPr sz="3960">
                <a:solidFill>
                  <a:srgbClr val="FFFFFF"/>
                </a:solidFill>
              </a:rPr>
            </a:br>
            <a:r>
              <a:rPr sz="3960">
                <a:solidFill>
                  <a:srgbClr val="FFFFFF"/>
                </a:solidFill>
              </a:rPr>
              <a:t>Ask Questions</a:t>
            </a:r>
          </a:p>
        </p:txBody>
      </p:sp>
      <p:sp>
        <p:nvSpPr>
          <p:cNvPr id="84" name="Shape 84"/>
          <p:cNvSpPr>
            <a:spLocks noGrp="1"/>
          </p:cNvSpPr>
          <p:nvPr>
            <p:ph type="body" idx="1"/>
          </p:nvPr>
        </p:nvSpPr>
        <p:spPr>
          <a:xfrm>
            <a:off x="2133600" y="2743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428625" lvl="0" indent="-428625">
              <a:spcBef>
                <a:spcPts val="900"/>
              </a:spcBef>
              <a:buClr>
                <a:srgbClr val="6699FF"/>
              </a:buClr>
              <a:buSzPct val="150000"/>
              <a:buChar char="•"/>
              <a:defRPr sz="1800"/>
            </a:pPr>
            <a:r>
              <a:rPr sz="4000">
                <a:solidFill>
                  <a:srgbClr val="FFFF00"/>
                </a:solidFill>
                <a:effectLst>
                  <a:outerShdw blurRad="12700" dist="25400" dir="2700000" rotWithShape="0">
                    <a:srgbClr val="000000"/>
                  </a:outerShdw>
                </a:effectLst>
              </a:rPr>
              <a:t> Never insult the client</a:t>
            </a:r>
          </a:p>
          <a:p>
            <a:pPr marL="428625" lvl="0" indent="-428625">
              <a:lnSpc>
                <a:spcPct val="70000"/>
              </a:lnSpc>
              <a:spcBef>
                <a:spcPts val="900"/>
              </a:spcBef>
              <a:buClr>
                <a:srgbClr val="6699FF"/>
              </a:buClr>
              <a:buSzPct val="150000"/>
              <a:buChar char="•"/>
              <a:defRPr sz="1800"/>
            </a:pPr>
            <a:r>
              <a:rPr sz="4000">
                <a:solidFill>
                  <a:srgbClr val="FFFF00"/>
                </a:solidFill>
                <a:effectLst>
                  <a:outerShdw blurRad="12700" dist="25400" dir="2700000" rotWithShape="0">
                    <a:srgbClr val="000000"/>
                  </a:outerShdw>
                </a:effectLst>
              </a:rPr>
              <a:t> Never make rash statements              	until you have all the facts</a:t>
            </a:r>
          </a:p>
          <a:p>
            <a:pPr marL="428625" lvl="0" indent="-428625">
              <a:lnSpc>
                <a:spcPct val="80000"/>
              </a:lnSpc>
              <a:spcBef>
                <a:spcPts val="900"/>
              </a:spcBef>
              <a:buClr>
                <a:srgbClr val="6699FF"/>
              </a:buClr>
              <a:buSzPct val="150000"/>
              <a:buChar char="•"/>
              <a:defRPr sz="1800"/>
            </a:pPr>
            <a:r>
              <a:rPr sz="4000">
                <a:solidFill>
                  <a:srgbClr val="FFFF00"/>
                </a:solidFill>
                <a:effectLst>
                  <a:outerShdw blurRad="12700" dist="25400" dir="2700000" rotWithShape="0">
                    <a:srgbClr val="000000"/>
                  </a:outerShdw>
                </a:effectLst>
              </a:rPr>
              <a:t> Take the lead during the 	conversation</a:t>
            </a:r>
          </a:p>
        </p:txBody>
      </p:sp>
      <p:pic>
        <p:nvPicPr>
          <p:cNvPr id="85" name="image.pdf"/>
          <p:cNvPicPr/>
          <p:nvPr/>
        </p:nvPicPr>
        <p:blipFill>
          <a:blip r:embed="rId3">
            <a:extLst/>
          </a:blip>
          <a:stretch>
            <a:fillRect/>
          </a:stretch>
        </p:blipFill>
        <p:spPr>
          <a:xfrm>
            <a:off x="304800" y="0"/>
            <a:ext cx="2305050" cy="6772275"/>
          </a:xfrm>
          <a:prstGeom prst="rect">
            <a:avLst/>
          </a:prstGeom>
          <a:ln w="12700">
            <a:miter lim="400000"/>
          </a:ln>
        </p:spPr>
      </p:pic>
      <p:sp>
        <p:nvSpPr>
          <p:cNvPr id="86" name="Shape 86"/>
          <p:cNvSpPr/>
          <p:nvPr/>
        </p:nvSpPr>
        <p:spPr>
          <a:xfrm>
            <a:off x="2362200" y="2362200"/>
            <a:ext cx="4343400"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84">
                                            <p:bg/>
                                          </p:spTgt>
                                        </p:tgtEl>
                                        <p:attrNameLst>
                                          <p:attrName>style.visibility</p:attrName>
                                        </p:attrNameLst>
                                      </p:cBhvr>
                                      <p:to>
                                        <p:strVal val="visible"/>
                                      </p:to>
                                    </p:set>
                                    <p:anim calcmode="lin" valueType="num">
                                      <p:cBhvr>
                                        <p:cTn id="7" dur="1000" fill="hold"/>
                                        <p:tgtEl>
                                          <p:spTgt spid="84">
                                            <p:bg/>
                                          </p:spTgt>
                                        </p:tgtEl>
                                        <p:attrNameLst>
                                          <p:attrName>ppt_x</p:attrName>
                                        </p:attrNameLst>
                                      </p:cBhvr>
                                      <p:tavLst>
                                        <p:tav tm="0">
                                          <p:val>
                                            <p:strVal val="1+#ppt_w/2"/>
                                          </p:val>
                                        </p:tav>
                                        <p:tav tm="100000">
                                          <p:val>
                                            <p:strVal val="#ppt_x"/>
                                          </p:val>
                                        </p:tav>
                                      </p:tavLst>
                                    </p:anim>
                                    <p:anim calcmode="lin" valueType="num">
                                      <p:cBhvr>
                                        <p:cTn id="8" dur="1000" fill="hold"/>
                                        <p:tgtEl>
                                          <p:spTgt spid="84">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84">
                                            <p:txEl>
                                              <p:pRg st="0" end="0"/>
                                            </p:txEl>
                                          </p:spTgt>
                                        </p:tgtEl>
                                        <p:attrNameLst>
                                          <p:attrName>style.visibility</p:attrName>
                                        </p:attrNameLst>
                                      </p:cBhvr>
                                      <p:to>
                                        <p:strVal val="visible"/>
                                      </p:to>
                                    </p:set>
                                    <p:anim calcmode="lin" valueType="num">
                                      <p:cBhvr>
                                        <p:cTn id="11" dur="1000" fill="hold"/>
                                        <p:tgtEl>
                                          <p:spTgt spid="84">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84">
                                            <p:txEl>
                                              <p:pRg st="1" end="1"/>
                                            </p:txEl>
                                          </p:spTgt>
                                        </p:tgtEl>
                                        <p:attrNameLst>
                                          <p:attrName>style.visibility</p:attrName>
                                        </p:attrNameLst>
                                      </p:cBhvr>
                                      <p:to>
                                        <p:strVal val="visible"/>
                                      </p:to>
                                    </p:set>
                                    <p:anim calcmode="lin" valueType="num">
                                      <p:cBhvr>
                                        <p:cTn id="17" dur="1000" fill="hold"/>
                                        <p:tgtEl>
                                          <p:spTgt spid="84">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iterate>
                                    <p:tmAbs val="0"/>
                                  </p:iterate>
                                  <p:childTnLst>
                                    <p:set>
                                      <p:cBhvr>
                                        <p:cTn id="22" fill="hold"/>
                                        <p:tgtEl>
                                          <p:spTgt spid="84">
                                            <p:txEl>
                                              <p:pRg st="2" end="2"/>
                                            </p:txEl>
                                          </p:spTgt>
                                        </p:tgtEl>
                                        <p:attrNameLst>
                                          <p:attrName>style.visibility</p:attrName>
                                        </p:attrNameLst>
                                      </p:cBhvr>
                                      <p:to>
                                        <p:strVal val="visible"/>
                                      </p:to>
                                    </p:set>
                                    <p:anim calcmode="lin" valueType="num">
                                      <p:cBhvr>
                                        <p:cTn id="23" dur="1000" fill="hold"/>
                                        <p:tgtEl>
                                          <p:spTgt spid="84">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8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1" build="p"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1066800" y="6857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749808">
              <a:defRPr sz="1800"/>
            </a:pPr>
            <a:r>
              <a:rPr sz="3607">
                <a:solidFill>
                  <a:srgbClr val="FFFFFF"/>
                </a:solidFill>
                <a:effectLst>
                  <a:outerShdw blurRad="10414" dist="20828" dir="2700000" rotWithShape="0">
                    <a:srgbClr val="000000"/>
                  </a:outerShdw>
                </a:effectLst>
              </a:rPr>
              <a:t>Step #4</a:t>
            </a:r>
            <a:br>
              <a:rPr sz="3607">
                <a:solidFill>
                  <a:srgbClr val="FFFFFF"/>
                </a:solidFill>
                <a:effectLst>
                  <a:outerShdw blurRad="10414" dist="20828" dir="2700000" rotWithShape="0">
                    <a:srgbClr val="000000"/>
                  </a:outerShdw>
                </a:effectLst>
              </a:rPr>
            </a:br>
            <a:r>
              <a:rPr sz="3607">
                <a:solidFill>
                  <a:srgbClr val="FFFFFF"/>
                </a:solidFill>
                <a:effectLst>
                  <a:outerShdw blurRad="10414" dist="20828" dir="2700000" rotWithShape="0">
                    <a:srgbClr val="000000"/>
                  </a:outerShdw>
                </a:effectLst>
              </a:rPr>
              <a:t>Be Prepared to Ask for Samples</a:t>
            </a:r>
          </a:p>
        </p:txBody>
      </p:sp>
      <p:sp>
        <p:nvSpPr>
          <p:cNvPr id="91" name="Shape 91"/>
          <p:cNvSpPr>
            <a:spLocks noGrp="1"/>
          </p:cNvSpPr>
          <p:nvPr>
            <p:ph type="body" idx="1"/>
          </p:nvPr>
        </p:nvSpPr>
        <p:spPr>
          <a:xfrm>
            <a:off x="1676400" y="2362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Clr>
                <a:srgbClr val="FFFFFF"/>
              </a:buClr>
              <a:buChar char="•"/>
              <a:defRPr sz="1800"/>
            </a:pPr>
            <a:r>
              <a:rPr sz="3200">
                <a:solidFill>
                  <a:srgbClr val="FFFFFF"/>
                </a:solidFill>
                <a:effectLst>
                  <a:outerShdw blurRad="12700" dist="25400" dir="2700000" rotWithShape="0">
                    <a:srgbClr val="000000"/>
                  </a:outerShdw>
                </a:effectLst>
              </a:rPr>
              <a:t>Helpful Diagnostic tools:</a:t>
            </a:r>
          </a:p>
          <a:p>
            <a:pPr lvl="2">
              <a:buClr>
                <a:srgbClr val="6699FF"/>
              </a:buClr>
              <a:defRPr sz="1800"/>
            </a:pPr>
            <a:r>
              <a:rPr sz="3200">
                <a:solidFill>
                  <a:srgbClr val="FFFF00"/>
                </a:solidFill>
                <a:effectLst>
                  <a:outerShdw blurRad="12700" dist="25400" dir="2700000" rotWithShape="0">
                    <a:srgbClr val="000000"/>
                  </a:outerShdw>
                </a:effectLst>
              </a:rPr>
              <a:t> Hand lens</a:t>
            </a:r>
            <a:endParaRPr sz="2400">
              <a:solidFill>
                <a:srgbClr val="FFFF00"/>
              </a:solidFill>
              <a:effectLst>
                <a:outerShdw blurRad="12700" dist="25400" dir="2700000" rotWithShape="0">
                  <a:srgbClr val="000000"/>
                </a:outerShdw>
              </a:effectLst>
            </a:endParaRPr>
          </a:p>
          <a:p>
            <a:pPr lvl="2">
              <a:buClr>
                <a:srgbClr val="6699FF"/>
              </a:buClr>
              <a:defRPr sz="1800"/>
            </a:pPr>
            <a:r>
              <a:rPr sz="3200">
                <a:solidFill>
                  <a:srgbClr val="FFFF00"/>
                </a:solidFill>
                <a:effectLst>
                  <a:outerShdw blurRad="12700" dist="25400" dir="2700000" rotWithShape="0">
                    <a:srgbClr val="000000"/>
                  </a:outerShdw>
                </a:effectLst>
              </a:rPr>
              <a:t> White paper</a:t>
            </a:r>
            <a:endParaRPr sz="2400">
              <a:solidFill>
                <a:srgbClr val="FFFF00"/>
              </a:solidFill>
              <a:effectLst>
                <a:outerShdw blurRad="12700" dist="25400" dir="2700000" rotWithShape="0">
                  <a:srgbClr val="000000"/>
                </a:outerShdw>
              </a:effectLst>
            </a:endParaRPr>
          </a:p>
          <a:p>
            <a:pPr lvl="2">
              <a:buClr>
                <a:srgbClr val="6699FF"/>
              </a:buClr>
              <a:defRPr sz="1800"/>
            </a:pPr>
            <a:r>
              <a:rPr sz="3200">
                <a:solidFill>
                  <a:srgbClr val="FFFF00"/>
                </a:solidFill>
                <a:effectLst>
                  <a:outerShdw blurRad="12700" dist="25400" dir="2700000" rotWithShape="0">
                    <a:srgbClr val="000000"/>
                  </a:outerShdw>
                </a:effectLst>
              </a:rPr>
              <a:t> Pocket knife</a:t>
            </a:r>
            <a:endParaRPr sz="2400">
              <a:solidFill>
                <a:srgbClr val="FFFF00"/>
              </a:solidFill>
              <a:effectLst>
                <a:outerShdw blurRad="12700" dist="25400" dir="2700000" rotWithShape="0">
                  <a:srgbClr val="000000"/>
                </a:outerShdw>
              </a:effectLst>
            </a:endParaRPr>
          </a:p>
          <a:p>
            <a:pPr lvl="2">
              <a:buClr>
                <a:srgbClr val="6699FF"/>
              </a:buClr>
              <a:defRPr sz="1800"/>
            </a:pPr>
            <a:r>
              <a:rPr sz="3200">
                <a:solidFill>
                  <a:srgbClr val="FFFF00"/>
                </a:solidFill>
                <a:effectLst>
                  <a:outerShdw blurRad="12700" dist="25400" dir="2700000" rotWithShape="0">
                    <a:srgbClr val="000000"/>
                  </a:outerShdw>
                </a:effectLst>
              </a:rPr>
              <a:t> Zip-lock plastic bag</a:t>
            </a:r>
            <a:endParaRPr sz="2400">
              <a:solidFill>
                <a:srgbClr val="FFFF00"/>
              </a:solidFill>
              <a:effectLst>
                <a:outerShdw blurRad="12700" dist="25400" dir="2700000" rotWithShape="0">
                  <a:srgbClr val="000000"/>
                </a:outerShdw>
              </a:effectLst>
            </a:endParaRPr>
          </a:p>
          <a:p>
            <a:pPr lvl="2">
              <a:buClr>
                <a:srgbClr val="6699FF"/>
              </a:buClr>
              <a:defRPr sz="1800"/>
            </a:pPr>
            <a:r>
              <a:rPr sz="3200">
                <a:solidFill>
                  <a:srgbClr val="FFFF00"/>
                </a:solidFill>
                <a:effectLst>
                  <a:outerShdw blurRad="12700" dist="25400" dir="2700000" rotWithShape="0">
                    <a:srgbClr val="000000"/>
                  </a:outerShdw>
                </a:effectLst>
              </a:rPr>
              <a:t> Container for insects</a:t>
            </a:r>
            <a:endParaRPr sz="2400">
              <a:solidFill>
                <a:srgbClr val="FFFF00"/>
              </a:solidFill>
              <a:effectLst>
                <a:outerShdw blurRad="12700" dist="25400" dir="2700000" rotWithShape="0">
                  <a:srgbClr val="000000"/>
                </a:outerShdw>
              </a:effectLst>
            </a:endParaRPr>
          </a:p>
          <a:p>
            <a:pPr lvl="2">
              <a:buClr>
                <a:srgbClr val="6699FF"/>
              </a:buClr>
              <a:defRPr sz="1800"/>
            </a:pPr>
            <a:r>
              <a:rPr sz="3200">
                <a:solidFill>
                  <a:srgbClr val="FFFF00"/>
                </a:solidFill>
                <a:effectLst>
                  <a:outerShdw blurRad="12700" dist="25400" dir="2700000" rotWithShape="0">
                    <a:srgbClr val="000000"/>
                  </a:outerShdw>
                </a:effectLst>
              </a:rPr>
              <a:t> Soil Bags</a:t>
            </a:r>
          </a:p>
        </p:txBody>
      </p:sp>
      <p:sp>
        <p:nvSpPr>
          <p:cNvPr id="92" name="Shape 92"/>
          <p:cNvSpPr/>
          <p:nvPr/>
        </p:nvSpPr>
        <p:spPr>
          <a:xfrm>
            <a:off x="1447800" y="1981200"/>
            <a:ext cx="7010400"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pic>
        <p:nvPicPr>
          <p:cNvPr id="93" name="image.pdf"/>
          <p:cNvPicPr/>
          <p:nvPr/>
        </p:nvPicPr>
        <p:blipFill>
          <a:blip r:embed="rId3">
            <a:extLst/>
          </a:blip>
          <a:stretch>
            <a:fillRect/>
          </a:stretch>
        </p:blipFill>
        <p:spPr>
          <a:xfrm>
            <a:off x="304800" y="0"/>
            <a:ext cx="2305050" cy="6772275"/>
          </a:xfrm>
          <a:prstGeom prst="rect">
            <a:avLst/>
          </a:prstGeom>
          <a:ln w="12700">
            <a:miter lim="400000"/>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1000" fill="hold"/>
                                        <p:tgtEl>
                                          <p:spTgt spid="91">
                                            <p:bg/>
                                          </p:spTgt>
                                        </p:tgtEl>
                                        <p:attrNameLst>
                                          <p:attrName>ppt_x</p:attrName>
                                        </p:attrNameLst>
                                      </p:cBhvr>
                                      <p:tavLst>
                                        <p:tav tm="0">
                                          <p:val>
                                            <p:strVal val="1+#ppt_w/2"/>
                                          </p:val>
                                        </p:tav>
                                        <p:tav tm="100000">
                                          <p:val>
                                            <p:strVal val="#ppt_x"/>
                                          </p:val>
                                        </p:tav>
                                      </p:tavLst>
                                    </p:anim>
                                    <p:anim calcmode="lin" valueType="num">
                                      <p:cBhvr>
                                        <p:cTn id="8" dur="10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1000" fill="hold"/>
                                        <p:tgtEl>
                                          <p:spTgt spid="91">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9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1">
                                  <p:stCondLst>
                                    <p:cond delay="0"/>
                                  </p:stCondLst>
                                  <p:iterate>
                                    <p:tmAbs val="0"/>
                                  </p:iterate>
                                  <p:childTnLst>
                                    <p:set>
                                      <p:cBhvr>
                                        <p:cTn id="14" fill="hold"/>
                                        <p:tgtEl>
                                          <p:spTgt spid="91">
                                            <p:txEl>
                                              <p:pRg st="1" end="1"/>
                                            </p:txEl>
                                          </p:spTgt>
                                        </p:tgtEl>
                                        <p:attrNameLst>
                                          <p:attrName>style.visibility</p:attrName>
                                        </p:attrNameLst>
                                      </p:cBhvr>
                                      <p:to>
                                        <p:strVal val="visible"/>
                                      </p:to>
                                    </p:set>
                                    <p:anim calcmode="lin" valueType="num">
                                      <p:cBhvr>
                                        <p:cTn id="15" dur="1000" fill="hold"/>
                                        <p:tgtEl>
                                          <p:spTgt spid="91">
                                            <p:txEl>
                                              <p:pRg st="1" end="1"/>
                                            </p:txEl>
                                          </p:spTgt>
                                        </p:tgtEl>
                                        <p:attrNameLst>
                                          <p:attrName>ppt_x</p:attrName>
                                        </p:attrNameLst>
                                      </p:cBhvr>
                                      <p:tavLst>
                                        <p:tav tm="0">
                                          <p:val>
                                            <p:strVal val="1+#ppt_w/2"/>
                                          </p:val>
                                        </p:tav>
                                        <p:tav tm="100000">
                                          <p:val>
                                            <p:strVal val="#ppt_x"/>
                                          </p:val>
                                        </p:tav>
                                      </p:tavLst>
                                    </p:anim>
                                    <p:anim calcmode="lin" valueType="num">
                                      <p:cBhvr>
                                        <p:cTn id="16" dur="1000" fill="hold"/>
                                        <p:tgtEl>
                                          <p:spTgt spid="91">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1">
                                  <p:stCondLst>
                                    <p:cond delay="0"/>
                                  </p:stCondLst>
                                  <p:iterate>
                                    <p:tmAbs val="0"/>
                                  </p:iterate>
                                  <p:childTnLst>
                                    <p:set>
                                      <p:cBhvr>
                                        <p:cTn id="18" fill="hold"/>
                                        <p:tgtEl>
                                          <p:spTgt spid="91">
                                            <p:txEl>
                                              <p:pRg st="2" end="2"/>
                                            </p:txEl>
                                          </p:spTgt>
                                        </p:tgtEl>
                                        <p:attrNameLst>
                                          <p:attrName>style.visibility</p:attrName>
                                        </p:attrNameLst>
                                      </p:cBhvr>
                                      <p:to>
                                        <p:strVal val="visible"/>
                                      </p:to>
                                    </p:set>
                                    <p:anim calcmode="lin" valueType="num">
                                      <p:cBhvr>
                                        <p:cTn id="19" dur="1000" fill="hold"/>
                                        <p:tgtEl>
                                          <p:spTgt spid="91">
                                            <p:txEl>
                                              <p:pRg st="2" end="2"/>
                                            </p:txEl>
                                          </p:spTgt>
                                        </p:tgtEl>
                                        <p:attrNameLst>
                                          <p:attrName>ppt_x</p:attrName>
                                        </p:attrNameLst>
                                      </p:cBhvr>
                                      <p:tavLst>
                                        <p:tav tm="0">
                                          <p:val>
                                            <p:strVal val="1+#ppt_w/2"/>
                                          </p:val>
                                        </p:tav>
                                        <p:tav tm="100000">
                                          <p:val>
                                            <p:strVal val="#ppt_x"/>
                                          </p:val>
                                        </p:tav>
                                      </p:tavLst>
                                    </p:anim>
                                    <p:anim calcmode="lin" valueType="num">
                                      <p:cBhvr>
                                        <p:cTn id="20" dur="1000" fill="hold"/>
                                        <p:tgtEl>
                                          <p:spTgt spid="9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1">
                                  <p:stCondLst>
                                    <p:cond delay="0"/>
                                  </p:stCondLst>
                                  <p:iterate>
                                    <p:tmAbs val="0"/>
                                  </p:iterate>
                                  <p:childTnLst>
                                    <p:set>
                                      <p:cBhvr>
                                        <p:cTn id="22" fill="hold"/>
                                        <p:tgtEl>
                                          <p:spTgt spid="91">
                                            <p:txEl>
                                              <p:pRg st="3" end="3"/>
                                            </p:txEl>
                                          </p:spTgt>
                                        </p:tgtEl>
                                        <p:attrNameLst>
                                          <p:attrName>style.visibility</p:attrName>
                                        </p:attrNameLst>
                                      </p:cBhvr>
                                      <p:to>
                                        <p:strVal val="visible"/>
                                      </p:to>
                                    </p:set>
                                    <p:anim calcmode="lin" valueType="num">
                                      <p:cBhvr>
                                        <p:cTn id="23" dur="1000" fill="hold"/>
                                        <p:tgtEl>
                                          <p:spTgt spid="91">
                                            <p:txEl>
                                              <p:pRg st="3" end="3"/>
                                            </p:txEl>
                                          </p:spTgt>
                                        </p:tgtEl>
                                        <p:attrNameLst>
                                          <p:attrName>ppt_x</p:attrName>
                                        </p:attrNameLst>
                                      </p:cBhvr>
                                      <p:tavLst>
                                        <p:tav tm="0">
                                          <p:val>
                                            <p:strVal val="1+#ppt_w/2"/>
                                          </p:val>
                                        </p:tav>
                                        <p:tav tm="100000">
                                          <p:val>
                                            <p:strVal val="#ppt_x"/>
                                          </p:val>
                                        </p:tav>
                                      </p:tavLst>
                                    </p:anim>
                                    <p:anim calcmode="lin" valueType="num">
                                      <p:cBhvr>
                                        <p:cTn id="24" dur="1000" fill="hold"/>
                                        <p:tgtEl>
                                          <p:spTgt spid="9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fill="hold" grpId="1">
                                  <p:stCondLst>
                                    <p:cond delay="0"/>
                                  </p:stCondLst>
                                  <p:iterate>
                                    <p:tmAbs val="0"/>
                                  </p:iterate>
                                  <p:childTnLst>
                                    <p:set>
                                      <p:cBhvr>
                                        <p:cTn id="26" fill="hold"/>
                                        <p:tgtEl>
                                          <p:spTgt spid="91">
                                            <p:txEl>
                                              <p:pRg st="4" end="4"/>
                                            </p:txEl>
                                          </p:spTgt>
                                        </p:tgtEl>
                                        <p:attrNameLst>
                                          <p:attrName>style.visibility</p:attrName>
                                        </p:attrNameLst>
                                      </p:cBhvr>
                                      <p:to>
                                        <p:strVal val="visible"/>
                                      </p:to>
                                    </p:set>
                                    <p:anim calcmode="lin" valueType="num">
                                      <p:cBhvr>
                                        <p:cTn id="27" dur="1000" fill="hold"/>
                                        <p:tgtEl>
                                          <p:spTgt spid="91">
                                            <p:txEl>
                                              <p:pRg st="4" end="4"/>
                                            </p:txEl>
                                          </p:spTgt>
                                        </p:tgtEl>
                                        <p:attrNameLst>
                                          <p:attrName>ppt_x</p:attrName>
                                        </p:attrNameLst>
                                      </p:cBhvr>
                                      <p:tavLst>
                                        <p:tav tm="0">
                                          <p:val>
                                            <p:strVal val="1+#ppt_w/2"/>
                                          </p:val>
                                        </p:tav>
                                        <p:tav tm="100000">
                                          <p:val>
                                            <p:strVal val="#ppt_x"/>
                                          </p:val>
                                        </p:tav>
                                      </p:tavLst>
                                    </p:anim>
                                    <p:anim calcmode="lin" valueType="num">
                                      <p:cBhvr>
                                        <p:cTn id="28" dur="1000" fill="hold"/>
                                        <p:tgtEl>
                                          <p:spTgt spid="91">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grpId="1">
                                  <p:stCondLst>
                                    <p:cond delay="0"/>
                                  </p:stCondLst>
                                  <p:iterate>
                                    <p:tmAbs val="0"/>
                                  </p:iterate>
                                  <p:childTnLst>
                                    <p:set>
                                      <p:cBhvr>
                                        <p:cTn id="30" fill="hold"/>
                                        <p:tgtEl>
                                          <p:spTgt spid="91">
                                            <p:txEl>
                                              <p:pRg st="5" end="5"/>
                                            </p:txEl>
                                          </p:spTgt>
                                        </p:tgtEl>
                                        <p:attrNameLst>
                                          <p:attrName>style.visibility</p:attrName>
                                        </p:attrNameLst>
                                      </p:cBhvr>
                                      <p:to>
                                        <p:strVal val="visible"/>
                                      </p:to>
                                    </p:set>
                                    <p:anim calcmode="lin" valueType="num">
                                      <p:cBhvr>
                                        <p:cTn id="31" dur="1000" fill="hold"/>
                                        <p:tgtEl>
                                          <p:spTgt spid="91">
                                            <p:txEl>
                                              <p:pRg st="5" end="5"/>
                                            </p:txEl>
                                          </p:spTgt>
                                        </p:tgtEl>
                                        <p:attrNameLst>
                                          <p:attrName>ppt_x</p:attrName>
                                        </p:attrNameLst>
                                      </p:cBhvr>
                                      <p:tavLst>
                                        <p:tav tm="0">
                                          <p:val>
                                            <p:strVal val="1+#ppt_w/2"/>
                                          </p:val>
                                        </p:tav>
                                        <p:tav tm="100000">
                                          <p:val>
                                            <p:strVal val="#ppt_x"/>
                                          </p:val>
                                        </p:tav>
                                      </p:tavLst>
                                    </p:anim>
                                    <p:anim calcmode="lin" valueType="num">
                                      <p:cBhvr>
                                        <p:cTn id="32" dur="1000" fill="hold"/>
                                        <p:tgtEl>
                                          <p:spTgt spid="91">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grpId="1">
                                  <p:stCondLst>
                                    <p:cond delay="0"/>
                                  </p:stCondLst>
                                  <p:iterate>
                                    <p:tmAbs val="0"/>
                                  </p:iterate>
                                  <p:childTnLst>
                                    <p:set>
                                      <p:cBhvr>
                                        <p:cTn id="34" fill="hold"/>
                                        <p:tgtEl>
                                          <p:spTgt spid="91">
                                            <p:txEl>
                                              <p:pRg st="6" end="6"/>
                                            </p:txEl>
                                          </p:spTgt>
                                        </p:tgtEl>
                                        <p:attrNameLst>
                                          <p:attrName>style.visibility</p:attrName>
                                        </p:attrNameLst>
                                      </p:cBhvr>
                                      <p:to>
                                        <p:strVal val="visible"/>
                                      </p:to>
                                    </p:set>
                                    <p:anim calcmode="lin" valueType="num">
                                      <p:cBhvr>
                                        <p:cTn id="35" dur="1000" fill="hold"/>
                                        <p:tgtEl>
                                          <p:spTgt spid="91">
                                            <p:txEl>
                                              <p:pRg st="6" end="6"/>
                                            </p:txEl>
                                          </p:spTgt>
                                        </p:tgtEl>
                                        <p:attrNameLst>
                                          <p:attrName>ppt_x</p:attrName>
                                        </p:attrNameLst>
                                      </p:cBhvr>
                                      <p:tavLst>
                                        <p:tav tm="0">
                                          <p:val>
                                            <p:strVal val="1+#ppt_w/2"/>
                                          </p:val>
                                        </p:tav>
                                        <p:tav tm="100000">
                                          <p:val>
                                            <p:strVal val="#ppt_x"/>
                                          </p:val>
                                        </p:tav>
                                      </p:tavLst>
                                    </p:anim>
                                    <p:anim calcmode="lin" valueType="num">
                                      <p:cBhvr>
                                        <p:cTn id="36" dur="1000" fill="hold"/>
                                        <p:tgtEl>
                                          <p:spTgt spid="9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xfrm>
            <a:off x="685800" y="6095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658368">
              <a:lnSpc>
                <a:spcPct val="85000"/>
              </a:lnSpc>
              <a:defRPr sz="1800"/>
            </a:pPr>
            <a:r>
              <a:rPr sz="3888">
                <a:solidFill>
                  <a:srgbClr val="FFFFFF"/>
                </a:solidFill>
                <a:effectLst>
                  <a:outerShdw blurRad="9144" dist="27432" dir="2700000" rotWithShape="0">
                    <a:srgbClr val="000000"/>
                  </a:outerShdw>
                </a:effectLst>
              </a:rPr>
              <a:t>Step #5</a:t>
            </a:r>
            <a:br>
              <a:rPr sz="3888">
                <a:solidFill>
                  <a:srgbClr val="FFFFFF"/>
                </a:solidFill>
                <a:effectLst>
                  <a:outerShdw blurRad="9144" dist="27432" dir="2700000" rotWithShape="0">
                    <a:srgbClr val="000000"/>
                  </a:outerShdw>
                </a:effectLst>
              </a:rPr>
            </a:br>
            <a:r>
              <a:rPr sz="3888">
                <a:solidFill>
                  <a:srgbClr val="FFFFFF"/>
                </a:solidFill>
                <a:effectLst>
                  <a:outerShdw blurRad="9144" dist="27432" dir="2700000" rotWithShape="0">
                    <a:srgbClr val="000000"/>
                  </a:outerShdw>
                </a:effectLst>
              </a:rPr>
              <a:t>Focus on the Plant</a:t>
            </a:r>
          </a:p>
        </p:txBody>
      </p:sp>
      <p:sp>
        <p:nvSpPr>
          <p:cNvPr id="98" name="Shape 98"/>
          <p:cNvSpPr>
            <a:spLocks noGrp="1"/>
          </p:cNvSpPr>
          <p:nvPr>
            <p:ph type="body" idx="1"/>
          </p:nvPr>
        </p:nvSpPr>
        <p:spPr>
          <a:xfrm>
            <a:off x="838200" y="2743200"/>
            <a:ext cx="8839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SzTx/>
              <a:buNone/>
              <a:defRPr sz="1800"/>
            </a:pPr>
            <a:r>
              <a:rPr sz="3200">
                <a:solidFill>
                  <a:srgbClr val="FFFFFF"/>
                </a:solidFill>
                <a:effectLst>
                  <a:outerShdw blurRad="12700" dist="25400" dir="2700000" rotWithShape="0">
                    <a:srgbClr val="000000"/>
                  </a:outerShdw>
                </a:effectLst>
              </a:rPr>
              <a:t>   Leaves:</a:t>
            </a:r>
          </a:p>
          <a:p>
            <a:pPr marL="1181100" lvl="2" indent="-266700">
              <a:lnSpc>
                <a:spcPct val="75000"/>
              </a:lnSpc>
              <a:buClr>
                <a:srgbClr val="6699FF"/>
              </a:buClr>
              <a:buSzPct val="150000"/>
              <a:defRPr sz="1800"/>
            </a:pPr>
            <a:r>
              <a:rPr sz="2800">
                <a:solidFill>
                  <a:srgbClr val="FFFF00"/>
                </a:solidFill>
                <a:effectLst>
                  <a:outerShdw blurRad="12700" dist="25400" dir="2700000" rotWithShape="0">
                    <a:srgbClr val="000000"/>
                  </a:outerShdw>
                </a:effectLst>
              </a:rPr>
              <a:t> </a:t>
            </a:r>
            <a:r>
              <a:rPr sz="3100">
                <a:solidFill>
                  <a:srgbClr val="FFFF00"/>
                </a:solidFill>
                <a:effectLst>
                  <a:outerShdw blurRad="12700" dist="25400" dir="2700000" rotWithShape="0">
                    <a:srgbClr val="000000"/>
                  </a:outerShdw>
                </a:effectLst>
              </a:rPr>
              <a:t>Leaf spots – possibly caused by </a:t>
            </a:r>
          </a:p>
          <a:p>
            <a:pPr marL="228600" lvl="2" indent="685800">
              <a:lnSpc>
                <a:spcPct val="75000"/>
              </a:lnSpc>
              <a:buSzTx/>
              <a:buNone/>
              <a:defRPr sz="1800"/>
            </a:pPr>
            <a:r>
              <a:rPr sz="3100">
                <a:solidFill>
                  <a:srgbClr val="FFFF00"/>
                </a:solidFill>
                <a:effectLst>
                  <a:outerShdw blurRad="12700" dist="25400" dir="2700000" rotWithShape="0">
                    <a:srgbClr val="000000"/>
                  </a:outerShdw>
                </a:effectLst>
              </a:rPr>
              <a:t>   diseases, spray damage or chemical injury</a:t>
            </a:r>
          </a:p>
          <a:p>
            <a:pPr marL="1209675" lvl="2" indent="-295275">
              <a:buClr>
                <a:srgbClr val="6699FF"/>
              </a:buClr>
              <a:buSzPct val="150000"/>
              <a:defRPr sz="1800"/>
            </a:pPr>
            <a:r>
              <a:rPr sz="3100">
                <a:solidFill>
                  <a:srgbClr val="FFFF00"/>
                </a:solidFill>
                <a:effectLst>
                  <a:outerShdw blurRad="12700" dist="25400" dir="2700000" rotWithShape="0">
                    <a:srgbClr val="000000"/>
                  </a:outerShdw>
                </a:effectLst>
              </a:rPr>
              <a:t> Marginal burn – drought or excess </a:t>
            </a:r>
          </a:p>
          <a:p>
            <a:pPr marL="228600" lvl="2" indent="685800">
              <a:lnSpc>
                <a:spcPct val="75000"/>
              </a:lnSpc>
              <a:buSzTx/>
              <a:buNone/>
              <a:defRPr sz="1800"/>
            </a:pPr>
            <a:r>
              <a:rPr sz="3100">
                <a:solidFill>
                  <a:srgbClr val="FFFF00"/>
                </a:solidFill>
                <a:effectLst>
                  <a:outerShdw blurRad="12700" dist="25400" dir="2700000" rotWithShape="0">
                    <a:srgbClr val="000000"/>
                  </a:outerShdw>
                </a:effectLst>
              </a:rPr>
              <a:t>   fertilizer</a:t>
            </a:r>
          </a:p>
          <a:p>
            <a:pPr marL="1209675" lvl="2" indent="-295275">
              <a:buClr>
                <a:srgbClr val="6699FF"/>
              </a:buClr>
              <a:buSzPct val="150000"/>
              <a:defRPr sz="1800"/>
            </a:pPr>
            <a:r>
              <a:rPr sz="3100">
                <a:solidFill>
                  <a:srgbClr val="FFFF00"/>
                </a:solidFill>
                <a:effectLst>
                  <a:outerShdw blurRad="12700" dist="25400" dir="2700000" rotWithShape="0">
                    <a:srgbClr val="000000"/>
                  </a:outerShdw>
                </a:effectLst>
              </a:rPr>
              <a:t> Shot Hole – insect feeding, disease</a:t>
            </a:r>
          </a:p>
          <a:p>
            <a:pPr marL="1209675" lvl="2" indent="-295275">
              <a:buClr>
                <a:srgbClr val="6699FF"/>
              </a:buClr>
              <a:buSzPct val="150000"/>
              <a:defRPr sz="1800"/>
            </a:pPr>
            <a:r>
              <a:rPr sz="3100">
                <a:solidFill>
                  <a:srgbClr val="FFFF00"/>
                </a:solidFill>
                <a:effectLst>
                  <a:outerShdw blurRad="12700" dist="25400" dir="2700000" rotWithShape="0">
                    <a:srgbClr val="000000"/>
                  </a:outerShdw>
                </a:effectLst>
              </a:rPr>
              <a:t> Yellowing – deficiency, spider mites, </a:t>
            </a:r>
          </a:p>
          <a:p>
            <a:pPr marL="228600" lvl="2" indent="685800">
              <a:lnSpc>
                <a:spcPct val="75000"/>
              </a:lnSpc>
              <a:buSzTx/>
              <a:buNone/>
              <a:defRPr sz="1800"/>
            </a:pPr>
            <a:r>
              <a:rPr sz="3100">
                <a:solidFill>
                  <a:srgbClr val="FFFF00"/>
                </a:solidFill>
                <a:effectLst>
                  <a:outerShdw blurRad="12700" dist="25400" dir="2700000" rotWithShape="0">
                    <a:srgbClr val="000000"/>
                  </a:outerShdw>
                </a:effectLst>
              </a:rPr>
              <a:t>    lace bugs or root problems</a:t>
            </a:r>
          </a:p>
        </p:txBody>
      </p:sp>
      <p:sp>
        <p:nvSpPr>
          <p:cNvPr id="99" name="Shape 99"/>
          <p:cNvSpPr/>
          <p:nvPr/>
        </p:nvSpPr>
        <p:spPr>
          <a:xfrm>
            <a:off x="1219200" y="3276600"/>
            <a:ext cx="1219201"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sp>
        <p:nvSpPr>
          <p:cNvPr id="100" name="Shape 100"/>
          <p:cNvSpPr/>
          <p:nvPr/>
        </p:nvSpPr>
        <p:spPr>
          <a:xfrm>
            <a:off x="1981200" y="1981200"/>
            <a:ext cx="5105400"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pic>
        <p:nvPicPr>
          <p:cNvPr id="101" name="image.pdf"/>
          <p:cNvPicPr/>
          <p:nvPr/>
        </p:nvPicPr>
        <p:blipFill>
          <a:blip r:embed="rId3">
            <a:extLst/>
          </a:blip>
          <a:stretch>
            <a:fillRect/>
          </a:stretch>
        </p:blipFill>
        <p:spPr>
          <a:xfrm>
            <a:off x="228600" y="85725"/>
            <a:ext cx="2305050" cy="6772275"/>
          </a:xfrm>
          <a:prstGeom prst="rect">
            <a:avLst/>
          </a:prstGeom>
          <a:ln w="12700">
            <a:miter lim="400000"/>
          </a:ln>
        </p:spPr>
      </p:pic>
      <p:sp>
        <p:nvSpPr>
          <p:cNvPr id="102" name="Shape 102"/>
          <p:cNvSpPr/>
          <p:nvPr/>
        </p:nvSpPr>
        <p:spPr>
          <a:xfrm>
            <a:off x="1143000" y="2286000"/>
            <a:ext cx="47244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Above ground symptoms</a:t>
            </a: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2173660" y="709612"/>
            <a:ext cx="5190380" cy="15233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lnSpc>
                <a:spcPct val="85000"/>
              </a:lnSpc>
              <a:defRPr sz="1800"/>
            </a:pPr>
            <a:r>
              <a:rPr sz="5400">
                <a:solidFill>
                  <a:srgbClr val="FFFFFF"/>
                </a:solidFill>
                <a:effectLst>
                  <a:outerShdw blurRad="12700" dist="38100" dir="2700000" rotWithShape="0">
                    <a:srgbClr val="000000"/>
                  </a:outerShdw>
                </a:effectLst>
              </a:rPr>
              <a:t>Step #5</a:t>
            </a:r>
            <a:br>
              <a:rPr sz="5400">
                <a:solidFill>
                  <a:srgbClr val="FFFFFF"/>
                </a:solidFill>
                <a:effectLst>
                  <a:outerShdw blurRad="12700" dist="38100" dir="2700000" rotWithShape="0">
                    <a:srgbClr val="000000"/>
                  </a:outerShdw>
                </a:effectLst>
              </a:rPr>
            </a:br>
            <a:r>
              <a:rPr sz="5400">
                <a:solidFill>
                  <a:srgbClr val="FFFFFF"/>
                </a:solidFill>
                <a:effectLst>
                  <a:outerShdw blurRad="12700" dist="38100" dir="2700000" rotWithShape="0">
                    <a:srgbClr val="000000"/>
                  </a:outerShdw>
                </a:effectLst>
              </a:rPr>
              <a:t>Focus on the Plant</a:t>
            </a:r>
          </a:p>
        </p:txBody>
      </p:sp>
      <p:sp>
        <p:nvSpPr>
          <p:cNvPr id="107" name="Shape 107"/>
          <p:cNvSpPr/>
          <p:nvPr/>
        </p:nvSpPr>
        <p:spPr>
          <a:xfrm>
            <a:off x="2209800" y="2133600"/>
            <a:ext cx="5105400"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sp>
        <p:nvSpPr>
          <p:cNvPr id="108" name="Shape 108"/>
          <p:cNvSpPr/>
          <p:nvPr/>
        </p:nvSpPr>
        <p:spPr>
          <a:xfrm>
            <a:off x="1752600" y="2286000"/>
            <a:ext cx="3699555" cy="48273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600"/>
              </a:spcBef>
              <a:defRPr sz="2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Above ground symptoms</a:t>
            </a:r>
          </a:p>
        </p:txBody>
      </p:sp>
      <p:sp>
        <p:nvSpPr>
          <p:cNvPr id="109" name="Shape 109"/>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110" name="Shape 110"/>
          <p:cNvSpPr>
            <a:spLocks noGrp="1"/>
          </p:cNvSpPr>
          <p:nvPr>
            <p:ph type="body" idx="1"/>
          </p:nvPr>
        </p:nvSpPr>
        <p:spPr>
          <a:xfrm>
            <a:off x="1371600" y="2743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nSpc>
                <a:spcPct val="90000"/>
              </a:lnSpc>
              <a:spcBef>
                <a:spcPts val="800"/>
              </a:spcBef>
              <a:buSzTx/>
              <a:buNone/>
              <a:defRPr sz="1800"/>
            </a:pPr>
            <a:r>
              <a:rPr sz="3200"/>
              <a:t>    </a:t>
            </a:r>
            <a:r>
              <a:rPr sz="3600">
                <a:solidFill>
                  <a:srgbClr val="FFFFFF"/>
                </a:solidFill>
                <a:effectLst>
                  <a:outerShdw blurRad="12700" dist="25400" dir="2700000" rotWithShape="0">
                    <a:srgbClr val="000000"/>
                  </a:outerShdw>
                </a:effectLst>
              </a:rPr>
              <a:t>Stems:</a:t>
            </a:r>
          </a:p>
          <a:p>
            <a:pPr lvl="2">
              <a:lnSpc>
                <a:spcPct val="90000"/>
              </a:lnSpc>
              <a:buClr>
                <a:srgbClr val="6699FF"/>
              </a:buClr>
              <a:buSzPct val="150000"/>
              <a:defRPr sz="1800"/>
            </a:pPr>
            <a:r>
              <a:rPr sz="3200">
                <a:solidFill>
                  <a:srgbClr val="FFFF00"/>
                </a:solidFill>
                <a:effectLst>
                  <a:outerShdw blurRad="12700" dist="25400" dir="2700000" rotWithShape="0">
                    <a:srgbClr val="000000"/>
                  </a:outerShdw>
                </a:effectLst>
              </a:rPr>
              <a:t> Cankers</a:t>
            </a:r>
            <a:endParaRPr sz="2400">
              <a:solidFill>
                <a:srgbClr val="FFFF00"/>
              </a:solidFill>
              <a:effectLst>
                <a:outerShdw blurRad="12700" dist="25400" dir="2700000" rotWithShape="0">
                  <a:srgbClr val="000000"/>
                </a:outerShdw>
              </a:effectLst>
            </a:endParaRPr>
          </a:p>
          <a:p>
            <a:pPr lvl="2">
              <a:lnSpc>
                <a:spcPct val="90000"/>
              </a:lnSpc>
              <a:buClr>
                <a:srgbClr val="6699FF"/>
              </a:buClr>
              <a:buSzPct val="150000"/>
              <a:defRPr sz="1800"/>
            </a:pPr>
            <a:r>
              <a:rPr sz="3200">
                <a:solidFill>
                  <a:srgbClr val="FFFF00"/>
                </a:solidFill>
                <a:effectLst>
                  <a:outerShdw blurRad="12700" dist="25400" dir="2700000" rotWithShape="0">
                    <a:srgbClr val="000000"/>
                  </a:outerShdw>
                </a:effectLst>
              </a:rPr>
              <a:t> Mechanical injury</a:t>
            </a:r>
            <a:endParaRPr sz="2400">
              <a:solidFill>
                <a:srgbClr val="FFFF00"/>
              </a:solidFill>
              <a:effectLst>
                <a:outerShdw blurRad="12700" dist="25400" dir="2700000" rotWithShape="0">
                  <a:srgbClr val="000000"/>
                </a:outerShdw>
              </a:effectLst>
            </a:endParaRPr>
          </a:p>
          <a:p>
            <a:pPr lvl="2">
              <a:lnSpc>
                <a:spcPct val="90000"/>
              </a:lnSpc>
              <a:buClr>
                <a:srgbClr val="6699FF"/>
              </a:buClr>
              <a:buSzPct val="150000"/>
              <a:defRPr sz="1800"/>
            </a:pPr>
            <a:r>
              <a:rPr sz="3200">
                <a:solidFill>
                  <a:srgbClr val="FFFF00"/>
                </a:solidFill>
                <a:effectLst>
                  <a:outerShdw blurRad="12700" dist="25400" dir="2700000" rotWithShape="0">
                    <a:srgbClr val="000000"/>
                  </a:outerShdw>
                </a:effectLst>
              </a:rPr>
              <a:t> Insect wounds</a:t>
            </a:r>
            <a:endParaRPr sz="2400">
              <a:solidFill>
                <a:srgbClr val="FFFF00"/>
              </a:solidFill>
              <a:effectLst>
                <a:outerShdw blurRad="12700" dist="25400" dir="2700000" rotWithShape="0">
                  <a:srgbClr val="000000"/>
                </a:outerShdw>
              </a:effectLst>
            </a:endParaRPr>
          </a:p>
          <a:p>
            <a:pPr lvl="2">
              <a:lnSpc>
                <a:spcPct val="90000"/>
              </a:lnSpc>
              <a:buClr>
                <a:srgbClr val="6699FF"/>
              </a:buClr>
              <a:buSzPct val="150000"/>
              <a:defRPr sz="1800"/>
            </a:pPr>
            <a:r>
              <a:rPr sz="3200">
                <a:solidFill>
                  <a:srgbClr val="FFFF00"/>
                </a:solidFill>
                <a:effectLst>
                  <a:outerShdw blurRad="12700" dist="25400" dir="2700000" rotWithShape="0">
                    <a:srgbClr val="000000"/>
                  </a:outerShdw>
                </a:effectLst>
              </a:rPr>
              <a:t> Borers</a:t>
            </a:r>
            <a:endParaRPr sz="2400">
              <a:solidFill>
                <a:srgbClr val="FFFF00"/>
              </a:solidFill>
              <a:effectLst>
                <a:outerShdw blurRad="12700" dist="25400" dir="2700000" rotWithShape="0">
                  <a:srgbClr val="000000"/>
                </a:outerShdw>
              </a:effectLst>
            </a:endParaRPr>
          </a:p>
          <a:p>
            <a:pPr lvl="2">
              <a:lnSpc>
                <a:spcPct val="90000"/>
              </a:lnSpc>
              <a:buClr>
                <a:srgbClr val="6699FF"/>
              </a:buClr>
              <a:buSzPct val="150000"/>
              <a:defRPr sz="1800"/>
            </a:pPr>
            <a:r>
              <a:rPr sz="3200">
                <a:solidFill>
                  <a:srgbClr val="FFFF00"/>
                </a:solidFill>
                <a:effectLst>
                  <a:outerShdw blurRad="12700" dist="25400" dir="2700000" rotWithShape="0">
                    <a:srgbClr val="000000"/>
                  </a:outerShdw>
                </a:effectLst>
              </a:rPr>
              <a:t> Internal decay fungi</a:t>
            </a:r>
            <a:endParaRPr sz="2400">
              <a:solidFill>
                <a:srgbClr val="FFFF00"/>
              </a:solidFill>
              <a:effectLst>
                <a:outerShdw blurRad="12700" dist="25400" dir="2700000" rotWithShape="0">
                  <a:srgbClr val="000000"/>
                </a:outerShdw>
              </a:effectLst>
            </a:endParaRPr>
          </a:p>
          <a:p>
            <a:pPr lvl="2">
              <a:lnSpc>
                <a:spcPct val="90000"/>
              </a:lnSpc>
              <a:buClr>
                <a:srgbClr val="6699FF"/>
              </a:buClr>
              <a:buSzPct val="150000"/>
              <a:defRPr sz="1800"/>
            </a:pPr>
            <a:r>
              <a:rPr sz="3200">
                <a:solidFill>
                  <a:srgbClr val="FFFF00"/>
                </a:solidFill>
                <a:effectLst>
                  <a:outerShdw blurRad="12700" dist="25400" dir="2700000" rotWithShape="0">
                    <a:srgbClr val="000000"/>
                  </a:outerShdw>
                </a:effectLst>
              </a:rPr>
              <a:t> Animal browsing</a:t>
            </a:r>
          </a:p>
        </p:txBody>
      </p:sp>
      <p:sp>
        <p:nvSpPr>
          <p:cNvPr id="111" name="Shape 111"/>
          <p:cNvSpPr/>
          <p:nvPr/>
        </p:nvSpPr>
        <p:spPr>
          <a:xfrm>
            <a:off x="1905000" y="3352800"/>
            <a:ext cx="1066801"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pic>
        <p:nvPicPr>
          <p:cNvPr id="112" name="image.pdf"/>
          <p:cNvPicPr/>
          <p:nvPr/>
        </p:nvPicPr>
        <p:blipFill>
          <a:blip r:embed="rId3">
            <a:extLst/>
          </a:blip>
          <a:stretch>
            <a:fillRect/>
          </a:stretch>
        </p:blipFill>
        <p:spPr>
          <a:xfrm>
            <a:off x="228600" y="85725"/>
            <a:ext cx="2305050" cy="6772275"/>
          </a:xfrm>
          <a:prstGeom prst="rect">
            <a:avLst/>
          </a:prstGeom>
          <a:ln w="12700">
            <a:miter lim="400000"/>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nvSpPr>
        <p:spPr>
          <a:xfrm>
            <a:off x="2097460" y="709612"/>
            <a:ext cx="5190380" cy="15233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lnSpc>
                <a:spcPct val="85000"/>
              </a:lnSpc>
              <a:defRPr sz="1800"/>
            </a:pPr>
            <a:r>
              <a:rPr sz="5400">
                <a:solidFill>
                  <a:srgbClr val="FFFFFF"/>
                </a:solidFill>
                <a:effectLst>
                  <a:outerShdw blurRad="12700" dist="38100" dir="2700000" rotWithShape="0">
                    <a:srgbClr val="000000"/>
                  </a:outerShdw>
                </a:effectLst>
              </a:rPr>
              <a:t>Step #5</a:t>
            </a:r>
            <a:br>
              <a:rPr sz="5400">
                <a:solidFill>
                  <a:srgbClr val="FFFFFF"/>
                </a:solidFill>
                <a:effectLst>
                  <a:outerShdw blurRad="12700" dist="38100" dir="2700000" rotWithShape="0">
                    <a:srgbClr val="000000"/>
                  </a:outerShdw>
                </a:effectLst>
              </a:rPr>
            </a:br>
            <a:r>
              <a:rPr sz="5400">
                <a:solidFill>
                  <a:srgbClr val="FFFFFF"/>
                </a:solidFill>
                <a:effectLst>
                  <a:outerShdw blurRad="12700" dist="38100" dir="2700000" rotWithShape="0">
                    <a:srgbClr val="000000"/>
                  </a:outerShdw>
                </a:effectLst>
              </a:rPr>
              <a:t>Focus on the Plant</a:t>
            </a:r>
          </a:p>
        </p:txBody>
      </p:sp>
      <p:sp>
        <p:nvSpPr>
          <p:cNvPr id="117" name="Shape 117"/>
          <p:cNvSpPr/>
          <p:nvPr/>
        </p:nvSpPr>
        <p:spPr>
          <a:xfrm>
            <a:off x="2133600" y="2133600"/>
            <a:ext cx="5105400"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sp>
        <p:nvSpPr>
          <p:cNvPr id="118" name="Shape 118"/>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119" name="Shape 119"/>
          <p:cNvSpPr>
            <a:spLocks noGrp="1"/>
          </p:cNvSpPr>
          <p:nvPr>
            <p:ph type="body" idx="1"/>
          </p:nvPr>
        </p:nvSpPr>
        <p:spPr>
          <a:xfrm>
            <a:off x="1143000" y="2743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spcBef>
                <a:spcPts val="800"/>
              </a:spcBef>
              <a:buSzTx/>
              <a:buNone/>
              <a:defRPr sz="1800"/>
            </a:pPr>
            <a:r>
              <a:rPr sz="3600">
                <a:solidFill>
                  <a:srgbClr val="FFFFFF"/>
                </a:solidFill>
                <a:effectLst>
                  <a:outerShdw blurRad="12700" dist="25400" dir="2700000" rotWithShape="0">
                    <a:srgbClr val="000000"/>
                  </a:outerShdw>
                </a:effectLst>
              </a:rPr>
              <a:t>       Roots:</a:t>
            </a:r>
          </a:p>
          <a:p>
            <a:pPr lvl="2">
              <a:buClr>
                <a:srgbClr val="6699FF"/>
              </a:buClr>
              <a:buSzPct val="150000"/>
              <a:defRPr sz="1800"/>
            </a:pPr>
            <a:r>
              <a:rPr sz="3200">
                <a:solidFill>
                  <a:srgbClr val="FFFF00"/>
                </a:solidFill>
                <a:effectLst>
                  <a:outerShdw blurRad="12700" dist="25400" dir="2700000" rotWithShape="0">
                    <a:srgbClr val="000000"/>
                  </a:outerShdw>
                </a:effectLst>
              </a:rPr>
              <a:t> Are they healthy white or dark brown?</a:t>
            </a:r>
            <a:endParaRPr sz="2400">
              <a:solidFill>
                <a:srgbClr val="FFFF00"/>
              </a:solidFill>
              <a:effectLst>
                <a:outerShdw blurRad="12700" dist="25400" dir="2700000" rotWithShape="0">
                  <a:srgbClr val="000000"/>
                </a:outerShdw>
              </a:effectLst>
            </a:endParaRPr>
          </a:p>
          <a:p>
            <a:pPr lvl="2">
              <a:buClr>
                <a:srgbClr val="6699FF"/>
              </a:buClr>
              <a:buSzPct val="150000"/>
              <a:defRPr sz="1800"/>
            </a:pPr>
            <a:r>
              <a:rPr sz="3200">
                <a:solidFill>
                  <a:srgbClr val="FFFF00"/>
                </a:solidFill>
                <a:effectLst>
                  <a:outerShdw blurRad="12700" dist="25400" dir="2700000" rotWithShape="0">
                    <a:srgbClr val="000000"/>
                  </a:outerShdw>
                </a:effectLst>
              </a:rPr>
              <a:t> Rotted, decayed appearance?</a:t>
            </a:r>
            <a:endParaRPr sz="2400">
              <a:solidFill>
                <a:srgbClr val="FFFF00"/>
              </a:solidFill>
              <a:effectLst>
                <a:outerShdw blurRad="12700" dist="25400" dir="2700000" rotWithShape="0">
                  <a:srgbClr val="000000"/>
                </a:outerShdw>
              </a:effectLst>
            </a:endParaRPr>
          </a:p>
          <a:p>
            <a:pPr lvl="2">
              <a:buClr>
                <a:srgbClr val="6699FF"/>
              </a:buClr>
              <a:buSzPct val="150000"/>
              <a:defRPr sz="1800"/>
            </a:pPr>
            <a:r>
              <a:rPr sz="3200">
                <a:solidFill>
                  <a:srgbClr val="FFFF00"/>
                </a:solidFill>
                <a:effectLst>
                  <a:outerShdw blurRad="12700" dist="25400" dir="2700000" rotWithShape="0">
                    <a:srgbClr val="000000"/>
                  </a:outerShdw>
                </a:effectLst>
              </a:rPr>
              <a:t> Planted too deep?</a:t>
            </a:r>
            <a:endParaRPr sz="2400">
              <a:solidFill>
                <a:srgbClr val="FFFF00"/>
              </a:solidFill>
              <a:effectLst>
                <a:outerShdw blurRad="12700" dist="25400" dir="2700000" rotWithShape="0">
                  <a:srgbClr val="000000"/>
                </a:outerShdw>
              </a:effectLst>
            </a:endParaRPr>
          </a:p>
          <a:p>
            <a:pPr lvl="2">
              <a:buClr>
                <a:srgbClr val="6699FF"/>
              </a:buClr>
              <a:buSzPct val="150000"/>
              <a:defRPr sz="1800"/>
            </a:pPr>
            <a:r>
              <a:rPr sz="3200">
                <a:solidFill>
                  <a:srgbClr val="FFFF00"/>
                </a:solidFill>
                <a:effectLst>
                  <a:outerShdw blurRad="12700" dist="25400" dir="2700000" rotWithShape="0">
                    <a:srgbClr val="000000"/>
                  </a:outerShdw>
                </a:effectLst>
              </a:rPr>
              <a:t> Internal bark browning?</a:t>
            </a:r>
          </a:p>
        </p:txBody>
      </p:sp>
      <p:sp>
        <p:nvSpPr>
          <p:cNvPr id="120" name="Shape 120"/>
          <p:cNvSpPr/>
          <p:nvPr/>
        </p:nvSpPr>
        <p:spPr>
          <a:xfrm>
            <a:off x="2057400" y="3352800"/>
            <a:ext cx="990600"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pic>
        <p:nvPicPr>
          <p:cNvPr id="121" name="image.pdf"/>
          <p:cNvPicPr/>
          <p:nvPr/>
        </p:nvPicPr>
        <p:blipFill>
          <a:blip r:embed="rId3">
            <a:extLst/>
          </a:blip>
          <a:stretch>
            <a:fillRect/>
          </a:stretch>
        </p:blipFill>
        <p:spPr>
          <a:xfrm>
            <a:off x="228600" y="76200"/>
            <a:ext cx="2305050" cy="6772275"/>
          </a:xfrm>
          <a:prstGeom prst="rect">
            <a:avLst/>
          </a:prstGeom>
          <a:ln w="12700">
            <a:miter lim="400000"/>
          </a:ln>
        </p:spPr>
      </p:pic>
      <p:sp>
        <p:nvSpPr>
          <p:cNvPr id="122" name="Shape 122"/>
          <p:cNvSpPr/>
          <p:nvPr/>
        </p:nvSpPr>
        <p:spPr>
          <a:xfrm>
            <a:off x="1981200" y="2209800"/>
            <a:ext cx="3679935" cy="48273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600"/>
              </a:spcBef>
              <a:defRPr sz="2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Below ground symptoms</a:t>
            </a: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trouble1.jpeg"/>
          <p:cNvPicPr/>
          <p:nvPr/>
        </p:nvPicPr>
        <p:blipFill>
          <a:blip r:embed="rId3">
            <a:extLst/>
          </a:blip>
          <a:stretch>
            <a:fillRect/>
          </a:stretch>
        </p:blipFill>
        <p:spPr>
          <a:xfrm>
            <a:off x="1219200" y="1600200"/>
            <a:ext cx="6629400" cy="4660900"/>
          </a:xfrm>
          <a:prstGeom prst="rect">
            <a:avLst/>
          </a:prstGeom>
          <a:ln w="12700">
            <a:miter lim="400000"/>
          </a:ln>
        </p:spPr>
      </p:pic>
      <p:sp>
        <p:nvSpPr>
          <p:cNvPr id="127" name="Shape 127"/>
          <p:cNvSpPr/>
          <p:nvPr/>
        </p:nvSpPr>
        <p:spPr>
          <a:xfrm>
            <a:off x="1143000" y="838200"/>
            <a:ext cx="70104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        Left:  Unhealthy	   Right: Healthy</a:t>
            </a: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1219200" y="1371600"/>
            <a:ext cx="7162800" cy="39993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a:solidFill>
                  <a:srgbClr val="FFFF00"/>
                </a:solidFill>
              </a:defRPr>
            </a:lvl1pPr>
          </a:lstStyle>
          <a:p>
            <a:pPr lvl="0">
              <a:defRPr sz="1800">
                <a:solidFill>
                  <a:srgbClr val="000000"/>
                </a:solidFill>
              </a:defRPr>
            </a:pPr>
            <a:r>
              <a:rPr sz="5400">
                <a:solidFill>
                  <a:srgbClr val="FFFF00"/>
                </a:solidFill>
              </a:rPr>
              <a:t>80% of Plant Problems Result from the Inability of the Plant to Tolerate or Adapt to the Environment</a:t>
            </a:r>
          </a:p>
        </p:txBody>
      </p:sp>
      <p:pic>
        <p:nvPicPr>
          <p:cNvPr id="132" name="image.pdf"/>
          <p:cNvPicPr/>
          <p:nvPr/>
        </p:nvPicPr>
        <p:blipFill>
          <a:blip r:embed="rId3">
            <a:extLst/>
          </a:blip>
          <a:stretch>
            <a:fillRect/>
          </a:stretch>
        </p:blipFill>
        <p:spPr>
          <a:xfrm>
            <a:off x="228600" y="76200"/>
            <a:ext cx="2305050" cy="6772275"/>
          </a:xfrm>
          <a:prstGeom prst="rect">
            <a:avLst/>
          </a:prstGeom>
          <a:ln w="12700">
            <a:miter lim="400000"/>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1066800" y="2286000"/>
            <a:ext cx="7543800" cy="1724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
              </a:lnSpc>
              <a:spcBef>
                <a:spcPts val="3600"/>
              </a:spcBef>
              <a:defRPr sz="1800"/>
            </a:pPr>
            <a:r>
              <a:rPr sz="6000">
                <a:solidFill>
                  <a:srgbClr val="FFFF00"/>
                </a:solidFill>
              </a:rPr>
              <a:t>Avoiding Plant Stress</a:t>
            </a:r>
          </a:p>
          <a:p>
            <a:pPr lvl="0" algn="ctr">
              <a:lnSpc>
                <a:spcPct val="5000"/>
              </a:lnSpc>
              <a:spcBef>
                <a:spcPts val="1400"/>
              </a:spcBef>
              <a:defRPr sz="1800"/>
            </a:pPr>
            <a:endParaRPr sz="6000">
              <a:solidFill>
                <a:srgbClr val="FFFF00"/>
              </a:solidFill>
            </a:endParaRPr>
          </a:p>
          <a:p>
            <a:pPr lvl="0" algn="ctr">
              <a:lnSpc>
                <a:spcPct val="5000"/>
              </a:lnSpc>
              <a:spcBef>
                <a:spcPts val="3600"/>
              </a:spcBef>
              <a:defRPr sz="1800"/>
            </a:pPr>
            <a:r>
              <a:rPr sz="6000">
                <a:solidFill>
                  <a:srgbClr val="FFFF00"/>
                </a:solidFill>
              </a:rPr>
              <a:t>It’s a Killer!!!</a:t>
            </a:r>
          </a:p>
        </p:txBody>
      </p:sp>
      <p:sp>
        <p:nvSpPr>
          <p:cNvPr id="137" name="Shape 137"/>
          <p:cNvSpPr/>
          <p:nvPr/>
        </p:nvSpPr>
        <p:spPr>
          <a:xfrm>
            <a:off x="2743200" y="3657600"/>
            <a:ext cx="4191001" cy="0"/>
          </a:xfrm>
          <a:prstGeom prst="line">
            <a:avLst/>
          </a:prstGeom>
          <a:ln w="76200">
            <a:solidFill>
              <a:srgbClr val="FF0066"/>
            </a:solidFill>
            <a:miter/>
          </a:ln>
        </p:spPr>
        <p:txBody>
          <a:bodyPr lIns="0" tIns="0" rIns="0" bIns="0"/>
          <a:lstStyle/>
          <a:p>
            <a:pPr lvl="0" defTabSz="457200">
              <a:defRPr sz="1200">
                <a:latin typeface="+mn-lt"/>
                <a:ea typeface="+mn-ea"/>
                <a:cs typeface="+mn-cs"/>
                <a:sym typeface="Helvetica"/>
              </a:defRPr>
            </a:pPr>
            <a:endParaRPr/>
          </a:p>
        </p:txBody>
      </p:sp>
      <p:pic>
        <p:nvPicPr>
          <p:cNvPr id="138" name="image.png"/>
          <p:cNvPicPr/>
          <p:nvPr/>
        </p:nvPicPr>
        <p:blipFill>
          <a:blip r:embed="rId3">
            <a:extLst/>
          </a:blip>
          <a:stretch>
            <a:fillRect/>
          </a:stretch>
        </p:blipFill>
        <p:spPr>
          <a:xfrm>
            <a:off x="220662" y="3657600"/>
            <a:ext cx="2389188" cy="3200400"/>
          </a:xfrm>
          <a:prstGeom prst="rect">
            <a:avLst/>
          </a:prstGeom>
          <a:ln w="12700">
            <a:miter lim="400000"/>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pdf"/>
          <p:cNvPicPr/>
          <p:nvPr/>
        </p:nvPicPr>
        <p:blipFill>
          <a:blip r:embed="rId3">
            <a:extLst/>
          </a:blip>
          <a:stretch>
            <a:fillRect/>
          </a:stretch>
        </p:blipFill>
        <p:spPr>
          <a:xfrm>
            <a:off x="304800" y="0"/>
            <a:ext cx="2305050" cy="6772275"/>
          </a:xfrm>
          <a:prstGeom prst="rect">
            <a:avLst/>
          </a:prstGeom>
          <a:ln w="12700">
            <a:miter lim="400000"/>
          </a:ln>
        </p:spPr>
      </p:pic>
      <p:sp>
        <p:nvSpPr>
          <p:cNvPr id="24" name="Shape 24"/>
          <p:cNvSpPr/>
          <p:nvPr/>
        </p:nvSpPr>
        <p:spPr>
          <a:xfrm>
            <a:off x="2209800" y="1219200"/>
            <a:ext cx="5715000" cy="44405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b="1" i="1">
                <a:solidFill>
                  <a:srgbClr val="FFFF00"/>
                </a:solidFill>
                <a:effectLst>
                  <a:outerShdw blurRad="12700" dist="38100" dir="2700000" rotWithShape="0">
                    <a:srgbClr val="000000"/>
                  </a:outerShdw>
                </a:effectLst>
              </a:defRPr>
            </a:lvl1pPr>
          </a:lstStyle>
          <a:p>
            <a:pPr lvl="0">
              <a:defRPr sz="1800" b="0" i="0">
                <a:solidFill>
                  <a:srgbClr val="000000"/>
                </a:solidFill>
                <a:effectLst/>
              </a:defRPr>
            </a:pPr>
            <a:r>
              <a:rPr sz="6000" b="1" i="1">
                <a:solidFill>
                  <a:srgbClr val="FFFF00"/>
                </a:solidFill>
                <a:effectLst>
                  <a:outerShdw blurRad="12700" dist="38100" dir="2700000" rotWithShape="0">
                    <a:srgbClr val="000000"/>
                  </a:outerShdw>
                </a:effectLst>
              </a:rPr>
              <a:t>Five Steps to Trouble-shooting Ornamental Plant and Site Problems</a:t>
            </a: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457200" y="685799"/>
            <a:ext cx="84582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60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Two Kinds of Plant Stress</a:t>
            </a:r>
          </a:p>
        </p:txBody>
      </p:sp>
      <p:sp>
        <p:nvSpPr>
          <p:cNvPr id="143" name="Shape 143"/>
          <p:cNvSpPr>
            <a:spLocks noGrp="1"/>
          </p:cNvSpPr>
          <p:nvPr>
            <p:ph type="body" idx="1"/>
          </p:nvPr>
        </p:nvSpPr>
        <p:spPr>
          <a:xfrm>
            <a:off x="1828800" y="22860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578643" lvl="0" indent="-578643">
              <a:spcBef>
                <a:spcPts val="1200"/>
              </a:spcBef>
              <a:buClr>
                <a:srgbClr val="6699FF"/>
              </a:buClr>
              <a:buSzPct val="150000"/>
              <a:buChar char="•"/>
              <a:defRPr sz="1800"/>
            </a:pPr>
            <a:r>
              <a:rPr sz="5400">
                <a:solidFill>
                  <a:srgbClr val="FFFF00"/>
                </a:solidFill>
                <a:effectLst>
                  <a:outerShdw blurRad="12700" dist="38100" dir="2700000" rotWithShape="0">
                    <a:srgbClr val="000000"/>
                  </a:outerShdw>
                </a:effectLst>
              </a:rPr>
              <a:t> Environmental Stress</a:t>
            </a:r>
          </a:p>
          <a:p>
            <a:pPr marL="578643" lvl="0" indent="-578643">
              <a:spcBef>
                <a:spcPts val="1200"/>
              </a:spcBef>
              <a:buClr>
                <a:srgbClr val="6699FF"/>
              </a:buClr>
              <a:buSzPct val="150000"/>
              <a:buChar char="•"/>
              <a:defRPr sz="1800"/>
            </a:pPr>
            <a:r>
              <a:rPr sz="5400">
                <a:solidFill>
                  <a:srgbClr val="FFFF00"/>
                </a:solidFill>
                <a:effectLst>
                  <a:outerShdw blurRad="12700" dist="38100" dir="2700000" rotWithShape="0">
                    <a:srgbClr val="000000"/>
                  </a:outerShdw>
                </a:effectLst>
              </a:rPr>
              <a:t> Cultural Stress</a:t>
            </a:r>
          </a:p>
        </p:txBody>
      </p:sp>
      <p:sp>
        <p:nvSpPr>
          <p:cNvPr id="144" name="Shape 144"/>
          <p:cNvSpPr/>
          <p:nvPr/>
        </p:nvSpPr>
        <p:spPr>
          <a:xfrm>
            <a:off x="685800" y="1828800"/>
            <a:ext cx="8001001"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pic>
        <p:nvPicPr>
          <p:cNvPr id="145" name="image.tif"/>
          <p:cNvPicPr/>
          <p:nvPr/>
        </p:nvPicPr>
        <p:blipFill>
          <a:blip r:embed="rId3">
            <a:extLst/>
          </a:blip>
          <a:stretch>
            <a:fillRect/>
          </a:stretch>
        </p:blipFill>
        <p:spPr>
          <a:xfrm>
            <a:off x="304800" y="3810000"/>
            <a:ext cx="1990725" cy="2667000"/>
          </a:xfrm>
          <a:prstGeom prst="rect">
            <a:avLst/>
          </a:prstGeom>
          <a:ln w="12700">
            <a:miter lim="400000"/>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43">
                                            <p:bg/>
                                          </p:spTgt>
                                        </p:tgtEl>
                                        <p:attrNameLst>
                                          <p:attrName>style.visibility</p:attrName>
                                        </p:attrNameLst>
                                      </p:cBhvr>
                                      <p:to>
                                        <p:strVal val="visible"/>
                                      </p:to>
                                    </p:set>
                                    <p:anim calcmode="lin" valueType="num">
                                      <p:cBhvr>
                                        <p:cTn id="7" dur="1000" fill="hold"/>
                                        <p:tgtEl>
                                          <p:spTgt spid="143">
                                            <p:bg/>
                                          </p:spTgt>
                                        </p:tgtEl>
                                        <p:attrNameLst>
                                          <p:attrName>ppt_x</p:attrName>
                                        </p:attrNameLst>
                                      </p:cBhvr>
                                      <p:tavLst>
                                        <p:tav tm="0">
                                          <p:val>
                                            <p:strVal val="1+#ppt_w/2"/>
                                          </p:val>
                                        </p:tav>
                                        <p:tav tm="100000">
                                          <p:val>
                                            <p:strVal val="#ppt_x"/>
                                          </p:val>
                                        </p:tav>
                                      </p:tavLst>
                                    </p:anim>
                                    <p:anim calcmode="lin" valueType="num">
                                      <p:cBhvr>
                                        <p:cTn id="8" dur="1000" fill="hold"/>
                                        <p:tgtEl>
                                          <p:spTgt spid="143">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143">
                                            <p:txEl>
                                              <p:pRg st="0" end="0"/>
                                            </p:txEl>
                                          </p:spTgt>
                                        </p:tgtEl>
                                        <p:attrNameLst>
                                          <p:attrName>style.visibility</p:attrName>
                                        </p:attrNameLst>
                                      </p:cBhvr>
                                      <p:to>
                                        <p:strVal val="visible"/>
                                      </p:to>
                                    </p:set>
                                    <p:anim calcmode="lin" valueType="num">
                                      <p:cBhvr>
                                        <p:cTn id="11" dur="1000" fill="hold"/>
                                        <p:tgtEl>
                                          <p:spTgt spid="143">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1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143">
                                            <p:txEl>
                                              <p:pRg st="1" end="1"/>
                                            </p:txEl>
                                          </p:spTgt>
                                        </p:tgtEl>
                                        <p:attrNameLst>
                                          <p:attrName>style.visibility</p:attrName>
                                        </p:attrNameLst>
                                      </p:cBhvr>
                                      <p:to>
                                        <p:strVal val="visible"/>
                                      </p:to>
                                    </p:set>
                                    <p:anim calcmode="lin" valueType="num">
                                      <p:cBhvr>
                                        <p:cTn id="17" dur="1000" fill="hold"/>
                                        <p:tgtEl>
                                          <p:spTgt spid="143">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14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a:off x="1066800" y="685800"/>
            <a:ext cx="6858000" cy="9353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Environmental Stress</a:t>
            </a:r>
          </a:p>
        </p:txBody>
      </p:sp>
      <p:sp>
        <p:nvSpPr>
          <p:cNvPr id="150" name="Shape 150"/>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151" name="Shape 151"/>
          <p:cNvSpPr>
            <a:spLocks noGrp="1"/>
          </p:cNvSpPr>
          <p:nvPr>
            <p:ph type="body" idx="1"/>
          </p:nvPr>
        </p:nvSpPr>
        <p:spPr>
          <a:xfrm>
            <a:off x="2133600" y="12954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01752" lvl="0" indent="-301752" defTabSz="804672">
              <a:lnSpc>
                <a:spcPct val="90000"/>
              </a:lnSpc>
              <a:spcBef>
                <a:spcPts val="600"/>
              </a:spcBef>
              <a:buSzTx/>
              <a:buNone/>
              <a:defRPr sz="1800"/>
            </a:pPr>
            <a:endParaRPr sz="3168">
              <a:solidFill>
                <a:srgbClr val="FFFF00"/>
              </a:solidFill>
              <a:effectLst>
                <a:outerShdw blurRad="11176" dist="22352" dir="2700000" rotWithShape="0">
                  <a:srgbClr val="000000"/>
                </a:outerShdw>
              </a:effectLst>
            </a:endParaRP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Too dry</a:t>
            </a: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Too wet</a:t>
            </a: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Fluctuations in soil moisture</a:t>
            </a: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Too much sun</a:t>
            </a: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Too much shade</a:t>
            </a: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Cold injury</a:t>
            </a:r>
          </a:p>
          <a:p>
            <a:pPr marL="339470" lvl="0" indent="-339470" defTabSz="804672">
              <a:lnSpc>
                <a:spcPct val="90000"/>
              </a:lnSpc>
              <a:buClr>
                <a:srgbClr val="6699FF"/>
              </a:buClr>
              <a:buSzPct val="150000"/>
              <a:buChar char="•"/>
              <a:defRPr sz="1800"/>
            </a:pPr>
            <a:r>
              <a:rPr sz="3168">
                <a:solidFill>
                  <a:srgbClr val="FFFF00"/>
                </a:solidFill>
                <a:effectLst>
                  <a:outerShdw blurRad="11176" dist="22352" dir="2700000" rotWithShape="0">
                    <a:srgbClr val="000000"/>
                  </a:outerShdw>
                </a:effectLst>
              </a:rPr>
              <a:t> Heat tolerance</a:t>
            </a:r>
          </a:p>
        </p:txBody>
      </p:sp>
      <p:sp>
        <p:nvSpPr>
          <p:cNvPr id="152" name="Shape 152"/>
          <p:cNvSpPr/>
          <p:nvPr/>
        </p:nvSpPr>
        <p:spPr>
          <a:xfrm>
            <a:off x="1219200" y="1676400"/>
            <a:ext cx="6477001" cy="0"/>
          </a:xfrm>
          <a:prstGeom prst="line">
            <a:avLst/>
          </a:prstGeom>
          <a:ln w="76200">
            <a:solidFill>
              <a:srgbClr val="6699FF"/>
            </a:solidFill>
            <a:miter/>
          </a:ln>
        </p:spPr>
        <p:txBody>
          <a:bodyPr lIns="0" tIns="0" rIns="0" bIns="0"/>
          <a:lstStyle/>
          <a:p>
            <a:pPr lvl="0" defTabSz="457200">
              <a:defRPr sz="1200">
                <a:latin typeface="+mn-lt"/>
                <a:ea typeface="+mn-ea"/>
                <a:cs typeface="+mn-cs"/>
                <a:sym typeface="Helvetica"/>
              </a:defRPr>
            </a:pPr>
            <a:endParaRPr/>
          </a:p>
        </p:txBody>
      </p:sp>
      <p:pic>
        <p:nvPicPr>
          <p:cNvPr id="153" name="image.tif"/>
          <p:cNvPicPr/>
          <p:nvPr/>
        </p:nvPicPr>
        <p:blipFill>
          <a:blip r:embed="rId3">
            <a:extLst/>
          </a:blip>
          <a:stretch>
            <a:fillRect/>
          </a:stretch>
        </p:blipFill>
        <p:spPr>
          <a:xfrm>
            <a:off x="228600" y="4114800"/>
            <a:ext cx="1870075" cy="2505075"/>
          </a:xfrm>
          <a:prstGeom prst="rect">
            <a:avLst/>
          </a:prstGeom>
          <a:ln w="12700">
            <a:miter lim="400000"/>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png"/>
          <p:cNvPicPr/>
          <p:nvPr/>
        </p:nvPicPr>
        <p:blipFill>
          <a:blip r:embed="rId3">
            <a:extLst/>
          </a:blip>
          <a:stretch>
            <a:fillRect/>
          </a:stretch>
        </p:blipFill>
        <p:spPr>
          <a:xfrm>
            <a:off x="1855787" y="1397000"/>
            <a:ext cx="5430838" cy="4064000"/>
          </a:xfrm>
          <a:prstGeom prst="rect">
            <a:avLst/>
          </a:prstGeom>
          <a:ln w="76200">
            <a:solidFill>
              <a:srgbClr val="FFFFFF"/>
            </a:solidFill>
            <a:round/>
          </a:ln>
        </p:spPr>
      </p:pic>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image.png"/>
          <p:cNvPicPr/>
          <p:nvPr/>
        </p:nvPicPr>
        <p:blipFill>
          <a:blip r:embed="rId3">
            <a:extLst/>
          </a:blip>
          <a:stretch>
            <a:fillRect/>
          </a:stretch>
        </p:blipFill>
        <p:spPr>
          <a:xfrm>
            <a:off x="1295400" y="1066800"/>
            <a:ext cx="6372225" cy="4749800"/>
          </a:xfrm>
          <a:prstGeom prst="rect">
            <a:avLst/>
          </a:prstGeom>
          <a:ln w="76200">
            <a:solidFill>
              <a:srgbClr val="FFFFFF"/>
            </a:solidFill>
            <a:round/>
          </a:ln>
        </p:spPr>
      </p:pic>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gms37.jpeg"/>
          <p:cNvPicPr/>
          <p:nvPr/>
        </p:nvPicPr>
        <p:blipFill>
          <a:blip r:embed="rId3">
            <a:extLst/>
          </a:blip>
          <a:stretch>
            <a:fillRect/>
          </a:stretch>
        </p:blipFill>
        <p:spPr>
          <a:xfrm>
            <a:off x="1219200" y="1143000"/>
            <a:ext cx="6629400" cy="4516438"/>
          </a:xfrm>
          <a:prstGeom prst="rect">
            <a:avLst/>
          </a:prstGeom>
          <a:ln w="57150">
            <a:solidFill>
              <a:srgbClr val="FFFFFF"/>
            </a:solidFill>
            <a:round/>
          </a:ln>
        </p:spPr>
      </p:pic>
      <p:sp>
        <p:nvSpPr>
          <p:cNvPr id="166" name="Shape 166"/>
          <p:cNvSpPr/>
          <p:nvPr/>
        </p:nvSpPr>
        <p:spPr>
          <a:xfrm>
            <a:off x="4953000" y="1371600"/>
            <a:ext cx="2590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Lichens</a:t>
            </a: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png"/>
          <p:cNvPicPr/>
          <p:nvPr/>
        </p:nvPicPr>
        <p:blipFill>
          <a:blip r:embed="rId3">
            <a:extLst/>
          </a:blip>
          <a:stretch>
            <a:fillRect/>
          </a:stretch>
        </p:blipFill>
        <p:spPr>
          <a:xfrm>
            <a:off x="1752600" y="1219200"/>
            <a:ext cx="5986463" cy="4489450"/>
          </a:xfrm>
          <a:prstGeom prst="rect">
            <a:avLst/>
          </a:prstGeom>
          <a:ln w="76200">
            <a:solidFill>
              <a:srgbClr val="FFFFFF"/>
            </a:solidFill>
            <a:round/>
          </a:ln>
        </p:spPr>
      </p:pic>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914400" y="1600200"/>
            <a:ext cx="7467600" cy="35642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00"/>
                </a:solidFill>
                <a:effectLst>
                  <a:outerShdw blurRad="12700" dist="38100" dir="2700000" rotWithShape="0">
                    <a:srgbClr val="000000"/>
                  </a:outerShdw>
                </a:effectLst>
              </a:rPr>
              <a:t>More plants are killed in Georgia from too much water than from the lack of water</a:t>
            </a: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png"/>
          <p:cNvPicPr/>
          <p:nvPr/>
        </p:nvPicPr>
        <p:blipFill>
          <a:blip r:embed="rId3">
            <a:extLst/>
          </a:blip>
          <a:stretch>
            <a:fillRect/>
          </a:stretch>
        </p:blipFill>
        <p:spPr>
          <a:xfrm>
            <a:off x="533400" y="457200"/>
            <a:ext cx="4267200" cy="3216275"/>
          </a:xfrm>
          <a:prstGeom prst="rect">
            <a:avLst/>
          </a:prstGeom>
          <a:ln w="57150">
            <a:solidFill>
              <a:srgbClr val="FFFFFF"/>
            </a:solidFill>
            <a:round/>
          </a:ln>
        </p:spPr>
      </p:pic>
      <p:pic>
        <p:nvPicPr>
          <p:cNvPr id="179" name="image.png"/>
          <p:cNvPicPr/>
          <p:nvPr/>
        </p:nvPicPr>
        <p:blipFill>
          <a:blip r:embed="rId4">
            <a:extLst/>
          </a:blip>
          <a:stretch>
            <a:fillRect/>
          </a:stretch>
        </p:blipFill>
        <p:spPr>
          <a:xfrm>
            <a:off x="4267200" y="3236912"/>
            <a:ext cx="4343400" cy="3306763"/>
          </a:xfrm>
          <a:prstGeom prst="rect">
            <a:avLst/>
          </a:prstGeom>
          <a:ln w="57150">
            <a:solidFill>
              <a:srgbClr val="FFFFFF"/>
            </a:solidFill>
            <a:round/>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png"/>
          <p:cNvPicPr/>
          <p:nvPr/>
        </p:nvPicPr>
        <p:blipFill>
          <a:blip r:embed="rId3">
            <a:extLst/>
          </a:blip>
          <a:stretch>
            <a:fillRect/>
          </a:stretch>
        </p:blipFill>
        <p:spPr>
          <a:xfrm>
            <a:off x="0" y="15875"/>
            <a:ext cx="9144000" cy="6826250"/>
          </a:xfrm>
          <a:prstGeom prst="rect">
            <a:avLst/>
          </a:prstGeom>
          <a:ln w="12700">
            <a:miter lim="400000"/>
          </a:ln>
        </p:spPr>
      </p:pic>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png"/>
          <p:cNvPicPr/>
          <p:nvPr/>
        </p:nvPicPr>
        <p:blipFill>
          <a:blip r:embed="rId3">
            <a:extLst/>
          </a:blip>
          <a:stretch>
            <a:fillRect/>
          </a:stretch>
        </p:blipFill>
        <p:spPr>
          <a:xfrm>
            <a:off x="1828800" y="1905000"/>
            <a:ext cx="5411788" cy="4064000"/>
          </a:xfrm>
          <a:prstGeom prst="rect">
            <a:avLst/>
          </a:prstGeom>
          <a:ln w="57150">
            <a:solidFill>
              <a:srgbClr val="FFFFFF"/>
            </a:solidFill>
            <a:round/>
          </a:ln>
        </p:spPr>
      </p:pic>
      <p:sp>
        <p:nvSpPr>
          <p:cNvPr id="188" name="Shape 188"/>
          <p:cNvSpPr/>
          <p:nvPr/>
        </p:nvSpPr>
        <p:spPr>
          <a:xfrm>
            <a:off x="1600200" y="609600"/>
            <a:ext cx="5867400" cy="946284"/>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600"/>
              </a:spcBef>
              <a:defRPr sz="28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FF"/>
                </a:solidFill>
                <a:effectLst>
                  <a:outerShdw blurRad="12700" dist="25400" dir="2700000" rotWithShape="0">
                    <a:srgbClr val="000000"/>
                  </a:outerShdw>
                </a:effectLst>
              </a:rPr>
              <a:t>Pancake-like root system resulting from poorly drained soils</a:t>
            </a: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pdf"/>
          <p:cNvPicPr/>
          <p:nvPr/>
        </p:nvPicPr>
        <p:blipFill>
          <a:blip r:embed="rId3">
            <a:extLst/>
          </a:blip>
          <a:stretch>
            <a:fillRect/>
          </a:stretch>
        </p:blipFill>
        <p:spPr>
          <a:xfrm>
            <a:off x="304800" y="0"/>
            <a:ext cx="2305050" cy="6772275"/>
          </a:xfrm>
          <a:prstGeom prst="rect">
            <a:avLst/>
          </a:prstGeom>
          <a:ln w="12700">
            <a:miter lim="400000"/>
          </a:ln>
        </p:spPr>
      </p:pic>
      <p:sp>
        <p:nvSpPr>
          <p:cNvPr id="29" name="Shape 29"/>
          <p:cNvSpPr/>
          <p:nvPr/>
        </p:nvSpPr>
        <p:spPr>
          <a:xfrm>
            <a:off x="1828800" y="1981200"/>
            <a:ext cx="5943600" cy="18891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3600"/>
              </a:spcBef>
              <a:defRPr sz="1800"/>
            </a:pPr>
            <a:r>
              <a:rPr sz="6000" b="1">
                <a:solidFill>
                  <a:srgbClr val="FFFFFF"/>
                </a:solidFill>
                <a:effectLst>
                  <a:outerShdw blurRad="12700" dist="38100" dir="2700000" rotWithShape="0">
                    <a:srgbClr val="000000"/>
                  </a:outerShdw>
                </a:effectLst>
              </a:rPr>
              <a:t>Step #1</a:t>
            </a:r>
          </a:p>
          <a:p>
            <a:pPr lvl="0" algn="ctr">
              <a:lnSpc>
                <a:spcPct val="55000"/>
              </a:lnSpc>
              <a:spcBef>
                <a:spcPts val="3600"/>
              </a:spcBef>
              <a:defRPr sz="1800"/>
            </a:pPr>
            <a:r>
              <a:rPr sz="6000" b="1">
                <a:solidFill>
                  <a:srgbClr val="FFFFFF"/>
                </a:solidFill>
                <a:effectLst>
                  <a:outerShdw blurRad="12700" dist="38100" dir="2700000" rotWithShape="0">
                    <a:srgbClr val="000000"/>
                  </a:outerShdw>
                </a:effectLst>
              </a:rPr>
              <a:t>Identify the Plant</a:t>
            </a:r>
          </a:p>
        </p:txBody>
      </p:sp>
      <p:sp>
        <p:nvSpPr>
          <p:cNvPr id="30" name="Shape 30"/>
          <p:cNvSpPr/>
          <p:nvPr/>
        </p:nvSpPr>
        <p:spPr>
          <a:xfrm>
            <a:off x="1905000" y="3657600"/>
            <a:ext cx="5791200" cy="0"/>
          </a:xfrm>
          <a:prstGeom prst="line">
            <a:avLst/>
          </a:prstGeom>
          <a:ln w="57150">
            <a:solidFill>
              <a:srgbClr val="0066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age.png"/>
          <p:cNvPicPr/>
          <p:nvPr/>
        </p:nvPicPr>
        <p:blipFill>
          <a:blip r:embed="rId3">
            <a:extLst/>
          </a:blip>
          <a:stretch>
            <a:fillRect/>
          </a:stretch>
        </p:blipFill>
        <p:spPr>
          <a:xfrm>
            <a:off x="4114800" y="609600"/>
            <a:ext cx="4403725" cy="5562600"/>
          </a:xfrm>
          <a:prstGeom prst="rect">
            <a:avLst/>
          </a:prstGeom>
          <a:ln w="57150">
            <a:solidFill>
              <a:srgbClr val="FFFFFF"/>
            </a:solidFill>
            <a:round/>
          </a:ln>
        </p:spPr>
      </p:pic>
      <p:sp>
        <p:nvSpPr>
          <p:cNvPr id="193" name="Shape 193"/>
          <p:cNvSpPr/>
          <p:nvPr/>
        </p:nvSpPr>
        <p:spPr>
          <a:xfrm>
            <a:off x="0" y="1981200"/>
            <a:ext cx="3886200" cy="1463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75000"/>
              </a:lnSpc>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Water draining from air-conditioners can puddle and cause problems.  Run drain lines away from ornamental plantings.</a:t>
            </a: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png"/>
          <p:cNvPicPr/>
          <p:nvPr/>
        </p:nvPicPr>
        <p:blipFill>
          <a:blip r:embed="rId3">
            <a:extLst/>
          </a:blip>
          <a:stretch>
            <a:fillRect/>
          </a:stretch>
        </p:blipFill>
        <p:spPr>
          <a:xfrm>
            <a:off x="1600200" y="1295400"/>
            <a:ext cx="6076950" cy="4578350"/>
          </a:xfrm>
          <a:prstGeom prst="rect">
            <a:avLst/>
          </a:prstGeom>
          <a:ln w="57150">
            <a:solidFill>
              <a:srgbClr val="FFFFFF"/>
            </a:solidFill>
            <a:round/>
          </a:ln>
        </p:spPr>
      </p:pic>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png"/>
          <p:cNvPicPr/>
          <p:nvPr/>
        </p:nvPicPr>
        <p:blipFill>
          <a:blip r:embed="rId3">
            <a:extLst/>
          </a:blip>
          <a:stretch>
            <a:fillRect/>
          </a:stretch>
        </p:blipFill>
        <p:spPr>
          <a:xfrm>
            <a:off x="1219200" y="990600"/>
            <a:ext cx="6705600" cy="5008563"/>
          </a:xfrm>
          <a:prstGeom prst="rect">
            <a:avLst/>
          </a:prstGeom>
          <a:ln w="57150">
            <a:solidFill>
              <a:srgbClr val="FFFFFF"/>
            </a:solidFill>
            <a:round/>
          </a:ln>
        </p:spPr>
      </p:pic>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png"/>
          <p:cNvPicPr/>
          <p:nvPr/>
        </p:nvPicPr>
        <p:blipFill>
          <a:blip r:embed="rId3">
            <a:extLst/>
          </a:blip>
          <a:stretch>
            <a:fillRect/>
          </a:stretch>
        </p:blipFill>
        <p:spPr>
          <a:xfrm>
            <a:off x="381000" y="304800"/>
            <a:ext cx="5487988" cy="4064000"/>
          </a:xfrm>
          <a:prstGeom prst="rect">
            <a:avLst/>
          </a:prstGeom>
          <a:ln w="57150">
            <a:solidFill>
              <a:srgbClr val="FFFFFF"/>
            </a:solidFill>
            <a:round/>
          </a:ln>
        </p:spPr>
      </p:pic>
      <p:pic>
        <p:nvPicPr>
          <p:cNvPr id="206" name="image.png"/>
          <p:cNvPicPr/>
          <p:nvPr/>
        </p:nvPicPr>
        <p:blipFill>
          <a:blip r:embed="rId4">
            <a:extLst/>
          </a:blip>
          <a:stretch>
            <a:fillRect/>
          </a:stretch>
        </p:blipFill>
        <p:spPr>
          <a:xfrm>
            <a:off x="4953000" y="3810000"/>
            <a:ext cx="3790950" cy="2779713"/>
          </a:xfrm>
          <a:prstGeom prst="rect">
            <a:avLst/>
          </a:prstGeom>
          <a:ln w="57150">
            <a:solidFill>
              <a:srgbClr val="FFFFFF"/>
            </a:solidFill>
            <a:round/>
          </a:ln>
        </p:spPr>
      </p:pic>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xfrm>
            <a:off x="685800" y="6095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60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Solutions to Wet Sites</a:t>
            </a:r>
          </a:p>
        </p:txBody>
      </p:sp>
      <p:sp>
        <p:nvSpPr>
          <p:cNvPr id="211" name="Shape 211"/>
          <p:cNvSpPr>
            <a:spLocks noGrp="1"/>
          </p:cNvSpPr>
          <p:nvPr>
            <p:ph type="body" idx="1"/>
          </p:nvPr>
        </p:nvSpPr>
        <p:spPr>
          <a:xfrm>
            <a:off x="1066800" y="22098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471487" lvl="0" indent="-471487">
              <a:spcBef>
                <a:spcPts val="1000"/>
              </a:spcBef>
              <a:buClr>
                <a:srgbClr val="6699FF"/>
              </a:buClr>
              <a:buSzPct val="150000"/>
              <a:buChar char="•"/>
              <a:defRPr sz="1800"/>
            </a:pPr>
            <a:r>
              <a:rPr sz="4400">
                <a:solidFill>
                  <a:srgbClr val="FFFF00"/>
                </a:solidFill>
                <a:effectLst>
                  <a:outerShdw blurRad="12700" dist="25400" dir="2700000" rotWithShape="0">
                    <a:srgbClr val="000000"/>
                  </a:outerShdw>
                </a:effectLst>
              </a:rPr>
              <a:t> Plant on elevated beds</a:t>
            </a:r>
          </a:p>
          <a:p>
            <a:pPr marL="471487" lvl="0" indent="-471487">
              <a:spcBef>
                <a:spcPts val="1000"/>
              </a:spcBef>
              <a:buClr>
                <a:srgbClr val="6699FF"/>
              </a:buClr>
              <a:buSzPct val="150000"/>
              <a:buChar char="•"/>
              <a:defRPr sz="1800"/>
            </a:pPr>
            <a:r>
              <a:rPr sz="4400">
                <a:solidFill>
                  <a:srgbClr val="FFFF00"/>
                </a:solidFill>
                <a:effectLst>
                  <a:outerShdw blurRad="12700" dist="25400" dir="2700000" rotWithShape="0">
                    <a:srgbClr val="000000"/>
                  </a:outerShdw>
                </a:effectLst>
              </a:rPr>
              <a:t> Break apart a hard-pan layer</a:t>
            </a:r>
          </a:p>
          <a:p>
            <a:pPr marL="471487" lvl="0" indent="-471487">
              <a:spcBef>
                <a:spcPts val="1000"/>
              </a:spcBef>
              <a:buClr>
                <a:srgbClr val="6699FF"/>
              </a:buClr>
              <a:buSzPct val="150000"/>
              <a:buChar char="•"/>
              <a:defRPr sz="1800"/>
            </a:pPr>
            <a:r>
              <a:rPr sz="4400">
                <a:solidFill>
                  <a:srgbClr val="FFFF00"/>
                </a:solidFill>
                <a:effectLst>
                  <a:outerShdw blurRad="12700" dist="25400" dir="2700000" rotWithShape="0">
                    <a:srgbClr val="000000"/>
                  </a:outerShdw>
                </a:effectLst>
              </a:rPr>
              <a:t> Select adapted plants</a:t>
            </a:r>
          </a:p>
          <a:p>
            <a:pPr marL="471487" lvl="0" indent="-471487">
              <a:spcBef>
                <a:spcPts val="1000"/>
              </a:spcBef>
              <a:buClr>
                <a:srgbClr val="6699FF"/>
              </a:buClr>
              <a:buSzPct val="150000"/>
              <a:buChar char="•"/>
              <a:defRPr sz="1800"/>
            </a:pPr>
            <a:r>
              <a:rPr sz="4400">
                <a:solidFill>
                  <a:srgbClr val="FFFF00"/>
                </a:solidFill>
                <a:effectLst>
                  <a:outerShdw blurRad="12700" dist="25400" dir="2700000" rotWithShape="0">
                    <a:srgbClr val="000000"/>
                  </a:outerShdw>
                </a:effectLst>
              </a:rPr>
              <a:t> Install Sub-surface drainage</a:t>
            </a:r>
          </a:p>
        </p:txBody>
      </p:sp>
      <p:sp>
        <p:nvSpPr>
          <p:cNvPr id="212" name="Shape 212"/>
          <p:cNvSpPr/>
          <p:nvPr/>
        </p:nvSpPr>
        <p:spPr>
          <a:xfrm>
            <a:off x="1143000" y="1600200"/>
            <a:ext cx="6781801"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11">
                                            <p:bg/>
                                          </p:spTgt>
                                        </p:tgtEl>
                                        <p:attrNameLst>
                                          <p:attrName>style.visibility</p:attrName>
                                        </p:attrNameLst>
                                      </p:cBhvr>
                                      <p:to>
                                        <p:strVal val="visible"/>
                                      </p:to>
                                    </p:set>
                                    <p:anim calcmode="lin" valueType="num">
                                      <p:cBhvr>
                                        <p:cTn id="7" dur="1000" fill="hold"/>
                                        <p:tgtEl>
                                          <p:spTgt spid="211">
                                            <p:bg/>
                                          </p:spTgt>
                                        </p:tgtEl>
                                        <p:attrNameLst>
                                          <p:attrName>ppt_x</p:attrName>
                                        </p:attrNameLst>
                                      </p:cBhvr>
                                      <p:tavLst>
                                        <p:tav tm="0">
                                          <p:val>
                                            <p:strVal val="1+#ppt_w/2"/>
                                          </p:val>
                                        </p:tav>
                                        <p:tav tm="100000">
                                          <p:val>
                                            <p:strVal val="#ppt_x"/>
                                          </p:val>
                                        </p:tav>
                                      </p:tavLst>
                                    </p:anim>
                                    <p:anim calcmode="lin" valueType="num">
                                      <p:cBhvr>
                                        <p:cTn id="8" dur="1000" fill="hold"/>
                                        <p:tgtEl>
                                          <p:spTgt spid="211">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211">
                                            <p:txEl>
                                              <p:pRg st="0" end="0"/>
                                            </p:txEl>
                                          </p:spTgt>
                                        </p:tgtEl>
                                        <p:attrNameLst>
                                          <p:attrName>style.visibility</p:attrName>
                                        </p:attrNameLst>
                                      </p:cBhvr>
                                      <p:to>
                                        <p:strVal val="visible"/>
                                      </p:to>
                                    </p:set>
                                    <p:anim calcmode="lin" valueType="num">
                                      <p:cBhvr>
                                        <p:cTn id="11" dur="1000" fill="hold"/>
                                        <p:tgtEl>
                                          <p:spTgt spid="211">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211">
                                            <p:txEl>
                                              <p:pRg st="1" end="1"/>
                                            </p:txEl>
                                          </p:spTgt>
                                        </p:tgtEl>
                                        <p:attrNameLst>
                                          <p:attrName>style.visibility</p:attrName>
                                        </p:attrNameLst>
                                      </p:cBhvr>
                                      <p:to>
                                        <p:strVal val="visible"/>
                                      </p:to>
                                    </p:set>
                                    <p:anim calcmode="lin" valueType="num">
                                      <p:cBhvr>
                                        <p:cTn id="17" dur="1000" fill="hold"/>
                                        <p:tgtEl>
                                          <p:spTgt spid="211">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iterate>
                                    <p:tmAbs val="0"/>
                                  </p:iterate>
                                  <p:childTnLst>
                                    <p:set>
                                      <p:cBhvr>
                                        <p:cTn id="22" fill="hold"/>
                                        <p:tgtEl>
                                          <p:spTgt spid="211">
                                            <p:txEl>
                                              <p:pRg st="2" end="2"/>
                                            </p:txEl>
                                          </p:spTgt>
                                        </p:tgtEl>
                                        <p:attrNameLst>
                                          <p:attrName>style.visibility</p:attrName>
                                        </p:attrNameLst>
                                      </p:cBhvr>
                                      <p:to>
                                        <p:strVal val="visible"/>
                                      </p:to>
                                    </p:set>
                                    <p:anim calcmode="lin" valueType="num">
                                      <p:cBhvr>
                                        <p:cTn id="23" dur="1000" fill="hold"/>
                                        <p:tgtEl>
                                          <p:spTgt spid="211">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2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1" nodeType="clickEffect">
                                  <p:stCondLst>
                                    <p:cond delay="0"/>
                                  </p:stCondLst>
                                  <p:iterate>
                                    <p:tmAbs val="0"/>
                                  </p:iterate>
                                  <p:childTnLst>
                                    <p:set>
                                      <p:cBhvr>
                                        <p:cTn id="28" fill="hold"/>
                                        <p:tgtEl>
                                          <p:spTgt spid="211">
                                            <p:txEl>
                                              <p:pRg st="3" end="3"/>
                                            </p:txEl>
                                          </p:spTgt>
                                        </p:tgtEl>
                                        <p:attrNameLst>
                                          <p:attrName>style.visibility</p:attrName>
                                        </p:attrNameLst>
                                      </p:cBhvr>
                                      <p:to>
                                        <p:strVal val="visible"/>
                                      </p:to>
                                    </p:set>
                                    <p:anim calcmode="lin" valueType="num">
                                      <p:cBhvr>
                                        <p:cTn id="29" dur="1000" fill="hold"/>
                                        <p:tgtEl>
                                          <p:spTgt spid="211">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2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build="p"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png"/>
          <p:cNvPicPr/>
          <p:nvPr/>
        </p:nvPicPr>
        <p:blipFill>
          <a:blip r:embed="rId3">
            <a:extLst/>
          </a:blip>
          <a:srcRect l="13682"/>
          <a:stretch>
            <a:fillRect/>
          </a:stretch>
        </p:blipFill>
        <p:spPr>
          <a:xfrm>
            <a:off x="2209800" y="1447800"/>
            <a:ext cx="4706938" cy="4064000"/>
          </a:xfrm>
          <a:prstGeom prst="rect">
            <a:avLst/>
          </a:prstGeom>
          <a:ln w="57150">
            <a:solidFill>
              <a:srgbClr val="FFFFFF"/>
            </a:solidFill>
            <a:round/>
          </a:ln>
        </p:spPr>
      </p:pic>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png"/>
          <p:cNvPicPr/>
          <p:nvPr/>
        </p:nvPicPr>
        <p:blipFill>
          <a:blip r:embed="rId3">
            <a:extLst/>
          </a:blip>
          <a:stretch>
            <a:fillRect/>
          </a:stretch>
        </p:blipFill>
        <p:spPr>
          <a:xfrm>
            <a:off x="1827212" y="1397000"/>
            <a:ext cx="5487988" cy="4064000"/>
          </a:xfrm>
          <a:prstGeom prst="rect">
            <a:avLst/>
          </a:prstGeom>
          <a:ln w="57150">
            <a:solidFill>
              <a:srgbClr val="FFFFFF"/>
            </a:solidFill>
            <a:round/>
          </a:ln>
        </p:spPr>
      </p:pic>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png"/>
          <p:cNvPicPr/>
          <p:nvPr/>
        </p:nvPicPr>
        <p:blipFill>
          <a:blip r:embed="rId3">
            <a:extLst/>
          </a:blip>
          <a:stretch>
            <a:fillRect/>
          </a:stretch>
        </p:blipFill>
        <p:spPr>
          <a:xfrm>
            <a:off x="-304800" y="-171450"/>
            <a:ext cx="9448800" cy="6977063"/>
          </a:xfrm>
          <a:prstGeom prst="rect">
            <a:avLst/>
          </a:prstGeom>
          <a:ln w="12700">
            <a:miter lim="400000"/>
          </a:ln>
        </p:spPr>
      </p:pic>
      <p:pic>
        <p:nvPicPr>
          <p:cNvPr id="225" name="image.pdf"/>
          <p:cNvPicPr/>
          <p:nvPr/>
        </p:nvPicPr>
        <p:blipFill>
          <a:blip r:embed="rId4">
            <a:extLst/>
          </a:blip>
          <a:stretch>
            <a:fillRect/>
          </a:stretch>
        </p:blipFill>
        <p:spPr>
          <a:xfrm>
            <a:off x="5410200" y="3505200"/>
            <a:ext cx="828675" cy="666750"/>
          </a:xfrm>
          <a:prstGeom prst="rect">
            <a:avLst/>
          </a:prstGeom>
          <a:ln w="12700">
            <a:miter lim="400000"/>
          </a:ln>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838200" y="1752600"/>
            <a:ext cx="7696200" cy="349831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5000"/>
              </a:lnSpc>
              <a:spcBef>
                <a:spcPts val="3900"/>
              </a:spcBef>
              <a:defRPr sz="66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6600">
                <a:solidFill>
                  <a:srgbClr val="FFFF00"/>
                </a:solidFill>
                <a:effectLst>
                  <a:outerShdw blurRad="12700" dist="38100" dir="2700000" rotWithShape="0">
                    <a:srgbClr val="000000"/>
                  </a:outerShdw>
                </a:effectLst>
              </a:rPr>
              <a:t>Stressed plants are generally more prone to insect and disease problems.</a:t>
            </a: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mage.png"/>
          <p:cNvPicPr/>
          <p:nvPr/>
        </p:nvPicPr>
        <p:blipFill>
          <a:blip r:embed="rId3">
            <a:extLst/>
          </a:blip>
          <a:stretch>
            <a:fillRect/>
          </a:stretch>
        </p:blipFill>
        <p:spPr>
          <a:xfrm>
            <a:off x="228600" y="304800"/>
            <a:ext cx="4191000" cy="3113088"/>
          </a:xfrm>
          <a:prstGeom prst="rect">
            <a:avLst/>
          </a:prstGeom>
          <a:ln w="57150">
            <a:solidFill>
              <a:srgbClr val="FFFFFF"/>
            </a:solidFill>
            <a:round/>
          </a:ln>
        </p:spPr>
      </p:pic>
      <p:sp>
        <p:nvSpPr>
          <p:cNvPr id="234" name="Shape 234"/>
          <p:cNvSpPr/>
          <p:nvPr/>
        </p:nvSpPr>
        <p:spPr>
          <a:xfrm>
            <a:off x="304800" y="3733800"/>
            <a:ext cx="3733800" cy="806351"/>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p>
            <a:pPr lvl="0" algn="ctr">
              <a:lnSpc>
                <a:spcPct val="40000"/>
              </a:lnSpc>
              <a:spcBef>
                <a:spcPts val="1400"/>
              </a:spcBef>
              <a:defRPr sz="1800"/>
            </a:pPr>
            <a:r>
              <a:rPr sz="2400" b="1">
                <a:solidFill>
                  <a:srgbClr val="FFFFFF"/>
                </a:solidFill>
                <a:effectLst>
                  <a:outerShdw blurRad="12700" dist="25400" dir="2700000" rotWithShape="0">
                    <a:srgbClr val="000000"/>
                  </a:outerShdw>
                </a:effectLst>
              </a:rPr>
              <a:t>Poor plant selection for </a:t>
            </a:r>
          </a:p>
          <a:p>
            <a:pPr lvl="0" algn="ctr">
              <a:lnSpc>
                <a:spcPct val="40000"/>
              </a:lnSpc>
              <a:spcBef>
                <a:spcPts val="1400"/>
              </a:spcBef>
              <a:defRPr sz="1800"/>
            </a:pPr>
            <a:r>
              <a:rPr sz="2400" b="1">
                <a:solidFill>
                  <a:srgbClr val="FFFFFF"/>
                </a:solidFill>
                <a:effectLst>
                  <a:outerShdw blurRad="12700" dist="25400" dir="2700000" rotWithShape="0">
                    <a:srgbClr val="000000"/>
                  </a:outerShdw>
                </a:effectLst>
              </a:rPr>
              <a:t>this heavy clay soil</a:t>
            </a:r>
          </a:p>
        </p:txBody>
      </p:sp>
      <p:pic>
        <p:nvPicPr>
          <p:cNvPr id="235" name="pgms9.jpeg"/>
          <p:cNvPicPr/>
          <p:nvPr/>
        </p:nvPicPr>
        <p:blipFill>
          <a:blip r:embed="rId4">
            <a:extLst/>
          </a:blip>
          <a:stretch>
            <a:fillRect/>
          </a:stretch>
        </p:blipFill>
        <p:spPr>
          <a:xfrm>
            <a:off x="4648200" y="3592512"/>
            <a:ext cx="4038600" cy="2884488"/>
          </a:xfrm>
          <a:prstGeom prst="rect">
            <a:avLst/>
          </a:prstGeom>
          <a:ln w="57150">
            <a:solidFill>
              <a:srgbClr val="FFFFFF"/>
            </a:solidFill>
            <a:round/>
          </a:ln>
        </p:spPr>
      </p:pic>
      <p:sp>
        <p:nvSpPr>
          <p:cNvPr id="236" name="Shape 236"/>
          <p:cNvSpPr>
            <a:spLocks noGrp="1"/>
          </p:cNvSpPr>
          <p:nvPr>
            <p:ph type="title" idx="4294967295"/>
          </p:nvPr>
        </p:nvSpPr>
        <p:spPr>
          <a:xfrm>
            <a:off x="4648200" y="2819400"/>
            <a:ext cx="4038600" cy="609600"/>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normAutofit/>
          </a:bodyPr>
          <a:lstStyle/>
          <a:p>
            <a:pPr lvl="0" defTabSz="612648">
              <a:lnSpc>
                <a:spcPct val="80000"/>
              </a:lnSpc>
              <a:spcBef>
                <a:spcPts val="900"/>
              </a:spcBef>
              <a:defRPr sz="1800"/>
            </a:pPr>
            <a:r>
              <a:rPr sz="1608" b="1">
                <a:solidFill>
                  <a:srgbClr val="FFFFFF"/>
                </a:solidFill>
                <a:effectLst>
                  <a:outerShdw blurRad="8509" dist="17018" dir="2700000" rotWithShape="0">
                    <a:srgbClr val="000000"/>
                  </a:outerShdw>
                </a:effectLst>
              </a:rPr>
              <a:t>Spider mites and diseases </a:t>
            </a:r>
            <a:br>
              <a:rPr sz="1608" b="1">
                <a:solidFill>
                  <a:srgbClr val="FFFFFF"/>
                </a:solidFill>
                <a:effectLst>
                  <a:outerShdw blurRad="8509" dist="17018" dir="2700000" rotWithShape="0">
                    <a:srgbClr val="000000"/>
                  </a:outerShdw>
                </a:effectLst>
              </a:rPr>
            </a:br>
            <a:r>
              <a:rPr sz="1608" b="1">
                <a:solidFill>
                  <a:srgbClr val="FFFFFF"/>
                </a:solidFill>
                <a:effectLst>
                  <a:outerShdw blurRad="8509" dist="17018" dir="2700000" rotWithShape="0">
                    <a:srgbClr val="000000"/>
                  </a:outerShdw>
                </a:effectLst>
              </a:rPr>
              <a:t>often attack stressed plants</a:t>
            </a: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png"/>
          <p:cNvPicPr/>
          <p:nvPr/>
        </p:nvPicPr>
        <p:blipFill>
          <a:blip r:embed="rId3">
            <a:extLst/>
          </a:blip>
          <a:stretch>
            <a:fillRect/>
          </a:stretch>
        </p:blipFill>
        <p:spPr>
          <a:xfrm>
            <a:off x="0" y="0"/>
            <a:ext cx="9144000" cy="6858000"/>
          </a:xfrm>
          <a:prstGeom prst="rect">
            <a:avLst/>
          </a:prstGeom>
          <a:ln w="12700">
            <a:miter lim="400000"/>
          </a:ln>
        </p:spPr>
      </p:pic>
      <p:sp>
        <p:nvSpPr>
          <p:cNvPr id="35" name="Shape 35"/>
          <p:cNvSpPr/>
          <p:nvPr/>
        </p:nvSpPr>
        <p:spPr>
          <a:xfrm>
            <a:off x="3352800" y="5105400"/>
            <a:ext cx="5562600" cy="15776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70000"/>
              </a:lnSpc>
              <a:spcBef>
                <a:spcPts val="2100"/>
              </a:spcBef>
              <a:defRPr sz="1800"/>
            </a:pPr>
            <a:r>
              <a:rPr sz="3600" b="1">
                <a:solidFill>
                  <a:srgbClr val="FFFFFF"/>
                </a:solidFill>
                <a:effectLst>
                  <a:outerShdw blurRad="12700" dist="25400" dir="2700000" rotWithShape="0">
                    <a:srgbClr val="000000"/>
                  </a:outerShdw>
                </a:effectLst>
              </a:rPr>
              <a:t>Junipers</a:t>
            </a:r>
          </a:p>
          <a:p>
            <a:pPr lvl="0" algn="ctr">
              <a:lnSpc>
                <a:spcPct val="70000"/>
              </a:lnSpc>
              <a:spcBef>
                <a:spcPts val="1600"/>
              </a:spcBef>
              <a:defRPr sz="1800"/>
            </a:pPr>
            <a:r>
              <a:rPr sz="2800" b="1">
                <a:solidFill>
                  <a:srgbClr val="FFFF00"/>
                </a:solidFill>
                <a:effectLst>
                  <a:outerShdw blurRad="12700" dist="25400" dir="2700000" rotWithShape="0">
                    <a:srgbClr val="000000"/>
                  </a:outerShdw>
                </a:effectLst>
              </a:rPr>
              <a:t>Spider mites</a:t>
            </a:r>
          </a:p>
          <a:p>
            <a:pPr lvl="0" algn="ctr">
              <a:lnSpc>
                <a:spcPct val="70000"/>
              </a:lnSpc>
              <a:spcBef>
                <a:spcPts val="1600"/>
              </a:spcBef>
              <a:defRPr sz="1800"/>
            </a:pPr>
            <a:r>
              <a:rPr sz="2800" b="1">
                <a:solidFill>
                  <a:srgbClr val="FFFF00"/>
                </a:solidFill>
                <a:effectLst>
                  <a:outerShdw blurRad="12700" dist="25400" dir="2700000" rotWithShape="0">
                    <a:srgbClr val="000000"/>
                  </a:outerShdw>
                </a:effectLst>
              </a:rPr>
              <a:t>Phomopsis and kobatina blight</a:t>
            </a:r>
          </a:p>
        </p:txBody>
      </p:sp>
      <p:sp>
        <p:nvSpPr>
          <p:cNvPr id="36" name="Shape 36"/>
          <p:cNvSpPr/>
          <p:nvPr/>
        </p:nvSpPr>
        <p:spPr>
          <a:xfrm>
            <a:off x="5257800" y="5562600"/>
            <a:ext cx="1752600" cy="0"/>
          </a:xfrm>
          <a:prstGeom prst="line">
            <a:avLst/>
          </a:prstGeom>
          <a:ln w="57150">
            <a:solidFill>
              <a:srgbClr val="0066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p:nvPr/>
        </p:nvSpPr>
        <p:spPr>
          <a:xfrm>
            <a:off x="304800" y="304800"/>
            <a:ext cx="8458200" cy="46975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3600"/>
              </a:spcBef>
              <a:defRPr sz="1800"/>
            </a:pPr>
            <a:r>
              <a:rPr sz="6000">
                <a:solidFill>
                  <a:srgbClr val="FFFFFF"/>
                </a:solidFill>
                <a:effectLst>
                  <a:outerShdw blurRad="12700" dist="38100" dir="2700000" rotWithShape="0">
                    <a:srgbClr val="000000"/>
                  </a:outerShdw>
                </a:effectLst>
              </a:rPr>
              <a:t>Suggestions</a:t>
            </a:r>
          </a:p>
          <a:p>
            <a:pPr lvl="0" algn="ctr">
              <a:lnSpc>
                <a:spcPct val="85000"/>
              </a:lnSpc>
              <a:spcBef>
                <a:spcPts val="2600"/>
              </a:spcBef>
              <a:defRPr sz="1800"/>
            </a:pPr>
            <a:r>
              <a:rPr sz="4400">
                <a:solidFill>
                  <a:srgbClr val="FFFF00"/>
                </a:solidFill>
                <a:effectLst>
                  <a:outerShdw blurRad="12700" dist="25400" dir="2700000" rotWithShape="0">
                    <a:srgbClr val="000000"/>
                  </a:outerShdw>
                </a:effectLst>
              </a:rPr>
              <a:t>Instead of shore juniper, plant groupings of Siberian iris, ornamental grasses, daylilies, dwarf wax myrtle, asiatic jasmine, or Carolina jessamine. Red maple and/or hibiscus for height </a:t>
            </a:r>
          </a:p>
        </p:txBody>
      </p:sp>
      <p:sp>
        <p:nvSpPr>
          <p:cNvPr id="241" name="Shape 241"/>
          <p:cNvSpPr/>
          <p:nvPr/>
        </p:nvSpPr>
        <p:spPr>
          <a:xfrm>
            <a:off x="1066800" y="5562600"/>
            <a:ext cx="7086600" cy="13095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2400"/>
              </a:spcBef>
              <a:defRPr sz="1800"/>
            </a:pPr>
            <a:r>
              <a:rPr sz="4000">
                <a:solidFill>
                  <a:srgbClr val="FFFFFF"/>
                </a:solidFill>
                <a:effectLst>
                  <a:outerShdw blurRad="12700" dist="25400" dir="2700000" rotWithShape="0">
                    <a:srgbClr val="000000"/>
                  </a:outerShdw>
                </a:effectLst>
              </a:rPr>
              <a:t>Select adapted plants when you </a:t>
            </a:r>
          </a:p>
          <a:p>
            <a:pPr lvl="0" algn="ctr">
              <a:lnSpc>
                <a:spcPct val="55000"/>
              </a:lnSpc>
              <a:spcBef>
                <a:spcPts val="2400"/>
              </a:spcBef>
              <a:defRPr sz="1800"/>
            </a:pPr>
            <a:r>
              <a:rPr sz="4000">
                <a:solidFill>
                  <a:srgbClr val="FFFFFF"/>
                </a:solidFill>
                <a:effectLst>
                  <a:outerShdw blurRad="12700" dist="25400" dir="2700000" rotWithShape="0">
                    <a:srgbClr val="000000"/>
                  </a:outerShdw>
                </a:effectLst>
              </a:rPr>
              <a:t>can’t change the site</a:t>
            </a:r>
          </a:p>
        </p:txBody>
      </p:sp>
      <p:sp>
        <p:nvSpPr>
          <p:cNvPr id="242" name="Shape 242"/>
          <p:cNvSpPr/>
          <p:nvPr/>
        </p:nvSpPr>
        <p:spPr>
          <a:xfrm>
            <a:off x="2743200" y="1371600"/>
            <a:ext cx="3505200" cy="0"/>
          </a:xfrm>
          <a:prstGeom prst="line">
            <a:avLst/>
          </a:prstGeom>
          <a:ln w="57150">
            <a:solidFill>
              <a:srgbClr val="0066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41"/>
                                        </p:tgtEl>
                                        <p:attrNameLst>
                                          <p:attrName>style.visibility</p:attrName>
                                        </p:attrNameLst>
                                      </p:cBhvr>
                                      <p:to>
                                        <p:strVal val="visible"/>
                                      </p:to>
                                    </p:set>
                                    <p:anim calcmode="lin" valueType="num">
                                      <p:cBhvr>
                                        <p:cTn id="7" dur="1000" fill="hold"/>
                                        <p:tgtEl>
                                          <p:spTgt spid="241"/>
                                        </p:tgtEl>
                                        <p:attrNameLst>
                                          <p:attrName>ppt_x</p:attrName>
                                        </p:attrNameLst>
                                      </p:cBhvr>
                                      <p:tavLst>
                                        <p:tav tm="0">
                                          <p:val>
                                            <p:strVal val="#ppt_x"/>
                                          </p:val>
                                        </p:tav>
                                        <p:tav tm="100000">
                                          <p:val>
                                            <p:strVal val="#ppt_x"/>
                                          </p:val>
                                        </p:tav>
                                      </p:tavLst>
                                    </p:anim>
                                    <p:anim calcmode="lin" valueType="num">
                                      <p:cBhvr>
                                        <p:cTn id="8" dur="1000" fill="hold"/>
                                        <p:tgtEl>
                                          <p:spTgt spid="2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png"/>
          <p:cNvPicPr/>
          <p:nvPr/>
        </p:nvPicPr>
        <p:blipFill>
          <a:blip r:embed="rId3">
            <a:extLst/>
          </a:blip>
          <a:stretch>
            <a:fillRect/>
          </a:stretch>
        </p:blipFill>
        <p:spPr>
          <a:xfrm>
            <a:off x="1295400" y="914400"/>
            <a:ext cx="6629400" cy="5003800"/>
          </a:xfrm>
          <a:prstGeom prst="rect">
            <a:avLst/>
          </a:prstGeom>
          <a:ln w="57150">
            <a:solidFill>
              <a:srgbClr val="FFFFFF"/>
            </a:solidFill>
            <a:round/>
          </a:ln>
        </p:spPr>
      </p:pic>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png"/>
          <p:cNvPicPr/>
          <p:nvPr/>
        </p:nvPicPr>
        <p:blipFill>
          <a:blip r:embed="rId3">
            <a:extLst/>
          </a:blip>
          <a:stretch>
            <a:fillRect/>
          </a:stretch>
        </p:blipFill>
        <p:spPr>
          <a:xfrm>
            <a:off x="990600" y="762000"/>
            <a:ext cx="7162800" cy="5351463"/>
          </a:xfrm>
          <a:prstGeom prst="rect">
            <a:avLst/>
          </a:prstGeom>
          <a:ln w="57150">
            <a:solidFill>
              <a:srgbClr val="FFFFFF"/>
            </a:solidFill>
            <a:round/>
          </a:ln>
        </p:spPr>
      </p:pic>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image.png"/>
          <p:cNvPicPr/>
          <p:nvPr/>
        </p:nvPicPr>
        <p:blipFill>
          <a:blip r:embed="rId3">
            <a:extLst/>
          </a:blip>
          <a:stretch>
            <a:fillRect/>
          </a:stretch>
        </p:blipFill>
        <p:spPr>
          <a:xfrm>
            <a:off x="1676400" y="1295400"/>
            <a:ext cx="5867400" cy="4387850"/>
          </a:xfrm>
          <a:prstGeom prst="rect">
            <a:avLst/>
          </a:prstGeom>
          <a:ln w="57150">
            <a:solidFill>
              <a:srgbClr val="FFFFFF"/>
            </a:solidFill>
            <a:round/>
          </a:ln>
        </p:spPr>
      </p:pic>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png"/>
          <p:cNvPicPr/>
          <p:nvPr/>
        </p:nvPicPr>
        <p:blipFill>
          <a:blip r:embed="rId3">
            <a:extLst/>
          </a:blip>
          <a:stretch>
            <a:fillRect/>
          </a:stretch>
        </p:blipFill>
        <p:spPr>
          <a:xfrm>
            <a:off x="0" y="0"/>
            <a:ext cx="9144000" cy="6858000"/>
          </a:xfrm>
          <a:prstGeom prst="rect">
            <a:avLst/>
          </a:prstGeom>
          <a:ln w="12700">
            <a:miter lim="400000"/>
          </a:ln>
        </p:spPr>
      </p:pic>
      <p:sp>
        <p:nvSpPr>
          <p:cNvPr id="259" name="Shape 259"/>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260" name="Shape 260"/>
          <p:cNvSpPr>
            <a:spLocks noGrp="1"/>
          </p:cNvSpPr>
          <p:nvPr>
            <p:ph type="body" idx="1"/>
          </p:nvPr>
        </p:nvSpPr>
        <p:spPr>
          <a:xfrm>
            <a:off x="3657600" y="2362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85762" lvl="0" indent="-385762">
              <a:spcBef>
                <a:spcPts val="800"/>
              </a:spcBef>
              <a:buClr>
                <a:srgbClr val="0066FF"/>
              </a:buClr>
              <a:buSzPct val="145000"/>
              <a:buChar char="•"/>
              <a:defRPr sz="1800"/>
            </a:pPr>
            <a:r>
              <a:rPr sz="3600">
                <a:solidFill>
                  <a:srgbClr val="FFFFFF"/>
                </a:solidFill>
                <a:effectLst>
                  <a:outerShdw blurRad="12700" dist="25400" dir="2700000" rotWithShape="0">
                    <a:srgbClr val="000000"/>
                  </a:outerShdw>
                </a:effectLst>
              </a:rPr>
              <a:t> </a:t>
            </a:r>
            <a:r>
              <a:rPr sz="3600" b="1">
                <a:solidFill>
                  <a:srgbClr val="FFFFFF"/>
                </a:solidFill>
                <a:effectLst>
                  <a:outerShdw blurRad="12700" dist="25400" dir="2700000" rotWithShape="0">
                    <a:srgbClr val="000000"/>
                  </a:outerShdw>
                </a:effectLst>
              </a:rPr>
              <a:t>Dogwood Twig Borer</a:t>
            </a:r>
          </a:p>
          <a:p>
            <a:pPr marL="385762" lvl="0" indent="-385762">
              <a:spcBef>
                <a:spcPts val="800"/>
              </a:spcBef>
              <a:buClr>
                <a:srgbClr val="0066FF"/>
              </a:buClr>
              <a:buSzPct val="145000"/>
              <a:buChar char="•"/>
              <a:defRPr sz="1800"/>
            </a:pPr>
            <a:r>
              <a:rPr sz="3600" b="1">
                <a:solidFill>
                  <a:srgbClr val="FFFFFF"/>
                </a:solidFill>
                <a:effectLst>
                  <a:outerShdw blurRad="12700" dist="25400" dir="2700000" rotWithShape="0">
                    <a:srgbClr val="000000"/>
                  </a:outerShdw>
                </a:effectLst>
              </a:rPr>
              <a:t> Ambrosia Beetle</a:t>
            </a:r>
          </a:p>
          <a:p>
            <a:pPr marL="385762" lvl="0" indent="-385762">
              <a:spcBef>
                <a:spcPts val="800"/>
              </a:spcBef>
              <a:buClr>
                <a:srgbClr val="0066FF"/>
              </a:buClr>
              <a:buSzPct val="145000"/>
              <a:buChar char="•"/>
              <a:defRPr sz="1800"/>
            </a:pPr>
            <a:r>
              <a:rPr sz="3600" b="1">
                <a:solidFill>
                  <a:srgbClr val="FFFFFF"/>
                </a:solidFill>
                <a:effectLst>
                  <a:outerShdw blurRad="12700" dist="25400" dir="2700000" rotWithShape="0">
                    <a:srgbClr val="000000"/>
                  </a:outerShdw>
                </a:effectLst>
              </a:rPr>
              <a:t> Spot Anthracnose</a:t>
            </a:r>
          </a:p>
          <a:p>
            <a:pPr marL="385762" lvl="0" indent="-385762">
              <a:spcBef>
                <a:spcPts val="800"/>
              </a:spcBef>
              <a:buClr>
                <a:srgbClr val="0066FF"/>
              </a:buClr>
              <a:buSzPct val="145000"/>
              <a:buChar char="•"/>
              <a:defRPr sz="1800"/>
            </a:pPr>
            <a:r>
              <a:rPr sz="3600" b="1">
                <a:solidFill>
                  <a:srgbClr val="FFFFFF"/>
                </a:solidFill>
                <a:effectLst>
                  <a:outerShdw blurRad="12700" dist="25400" dir="2700000" rotWithShape="0">
                    <a:srgbClr val="000000"/>
                  </a:outerShdw>
                </a:effectLst>
              </a:rPr>
              <a:t> Dogwood Anthracnose</a:t>
            </a:r>
          </a:p>
          <a:p>
            <a:pPr lvl="0">
              <a:buSzTx/>
              <a:buNone/>
              <a:defRPr sz="1800"/>
            </a:pPr>
            <a:r>
              <a:rPr sz="3200" b="1"/>
              <a:t> </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260">
                                            <p:bg/>
                                          </p:spTgt>
                                        </p:tgtEl>
                                        <p:attrNameLst>
                                          <p:attrName>style.visibility</p:attrName>
                                        </p:attrNameLst>
                                      </p:cBhvr>
                                      <p:to>
                                        <p:strVal val="visible"/>
                                      </p:to>
                                    </p:set>
                                    <p:anim calcmode="lin" valueType="num">
                                      <p:cBhvr>
                                        <p:cTn id="7" dur="1000" fill="hold"/>
                                        <p:tgtEl>
                                          <p:spTgt spid="260">
                                            <p:bg/>
                                          </p:spTgt>
                                        </p:tgtEl>
                                        <p:attrNameLst>
                                          <p:attrName>ppt_x</p:attrName>
                                        </p:attrNameLst>
                                      </p:cBhvr>
                                      <p:tavLst>
                                        <p:tav tm="0">
                                          <p:val>
                                            <p:strVal val="1+#ppt_w/2"/>
                                          </p:val>
                                        </p:tav>
                                        <p:tav tm="100000">
                                          <p:val>
                                            <p:strVal val="#ppt_x"/>
                                          </p:val>
                                        </p:tav>
                                      </p:tavLst>
                                    </p:anim>
                                    <p:anim calcmode="lin" valueType="num">
                                      <p:cBhvr>
                                        <p:cTn id="8" dur="1000" fill="hold"/>
                                        <p:tgtEl>
                                          <p:spTgt spid="260">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260">
                                            <p:txEl>
                                              <p:pRg st="0" end="0"/>
                                            </p:txEl>
                                          </p:spTgt>
                                        </p:tgtEl>
                                        <p:attrNameLst>
                                          <p:attrName>style.visibility</p:attrName>
                                        </p:attrNameLst>
                                      </p:cBhvr>
                                      <p:to>
                                        <p:strVal val="visible"/>
                                      </p:to>
                                    </p:set>
                                    <p:anim calcmode="lin" valueType="num">
                                      <p:cBhvr>
                                        <p:cTn id="11" dur="1000" fill="hold"/>
                                        <p:tgtEl>
                                          <p:spTgt spid="260">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2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260">
                                            <p:txEl>
                                              <p:pRg st="1" end="1"/>
                                            </p:txEl>
                                          </p:spTgt>
                                        </p:tgtEl>
                                        <p:attrNameLst>
                                          <p:attrName>style.visibility</p:attrName>
                                        </p:attrNameLst>
                                      </p:cBhvr>
                                      <p:to>
                                        <p:strVal val="visible"/>
                                      </p:to>
                                    </p:set>
                                    <p:anim calcmode="lin" valueType="num">
                                      <p:cBhvr>
                                        <p:cTn id="17" dur="1000" fill="hold"/>
                                        <p:tgtEl>
                                          <p:spTgt spid="260">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2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iterate>
                                    <p:tmAbs val="0"/>
                                  </p:iterate>
                                  <p:childTnLst>
                                    <p:set>
                                      <p:cBhvr>
                                        <p:cTn id="22" fill="hold"/>
                                        <p:tgtEl>
                                          <p:spTgt spid="260">
                                            <p:txEl>
                                              <p:pRg st="2" end="2"/>
                                            </p:txEl>
                                          </p:spTgt>
                                        </p:tgtEl>
                                        <p:attrNameLst>
                                          <p:attrName>style.visibility</p:attrName>
                                        </p:attrNameLst>
                                      </p:cBhvr>
                                      <p:to>
                                        <p:strVal val="visible"/>
                                      </p:to>
                                    </p:set>
                                    <p:anim calcmode="lin" valueType="num">
                                      <p:cBhvr>
                                        <p:cTn id="23" dur="1000" fill="hold"/>
                                        <p:tgtEl>
                                          <p:spTgt spid="260">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26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1" nodeType="clickEffect">
                                  <p:stCondLst>
                                    <p:cond delay="0"/>
                                  </p:stCondLst>
                                  <p:iterate>
                                    <p:tmAbs val="0"/>
                                  </p:iterate>
                                  <p:childTnLst>
                                    <p:set>
                                      <p:cBhvr>
                                        <p:cTn id="28" fill="hold"/>
                                        <p:tgtEl>
                                          <p:spTgt spid="260">
                                            <p:txEl>
                                              <p:pRg st="3" end="3"/>
                                            </p:txEl>
                                          </p:spTgt>
                                        </p:tgtEl>
                                        <p:attrNameLst>
                                          <p:attrName>style.visibility</p:attrName>
                                        </p:attrNameLst>
                                      </p:cBhvr>
                                      <p:to>
                                        <p:strVal val="visible"/>
                                      </p:to>
                                    </p:set>
                                    <p:anim calcmode="lin" valueType="num">
                                      <p:cBhvr>
                                        <p:cTn id="29" dur="1000" fill="hold"/>
                                        <p:tgtEl>
                                          <p:spTgt spid="260">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2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iterate>
                                    <p:tmAbs val="0"/>
                                  </p:iterate>
                                  <p:childTnLst>
                                    <p:set>
                                      <p:cBhvr>
                                        <p:cTn id="34" fill="hold"/>
                                        <p:tgtEl>
                                          <p:spTgt spid="260">
                                            <p:txEl>
                                              <p:pRg st="4" end="4"/>
                                            </p:txEl>
                                          </p:spTgt>
                                        </p:tgtEl>
                                        <p:attrNameLst>
                                          <p:attrName>style.visibility</p:attrName>
                                        </p:attrNameLst>
                                      </p:cBhvr>
                                      <p:to>
                                        <p:strVal val="visible"/>
                                      </p:to>
                                    </p:set>
                                    <p:anim calcmode="lin" valueType="num">
                                      <p:cBhvr>
                                        <p:cTn id="35" dur="1000" fill="hold"/>
                                        <p:tgtEl>
                                          <p:spTgt spid="260">
                                            <p:txEl>
                                              <p:pRg st="4" end="4"/>
                                            </p:txEl>
                                          </p:spTgt>
                                        </p:tgtEl>
                                        <p:attrNameLst>
                                          <p:attrName>ppt_x</p:attrName>
                                        </p:attrNameLst>
                                      </p:cBhvr>
                                      <p:tavLst>
                                        <p:tav tm="0">
                                          <p:val>
                                            <p:strVal val="1+#ppt_w/2"/>
                                          </p:val>
                                        </p:tav>
                                        <p:tav tm="100000">
                                          <p:val>
                                            <p:strVal val="#ppt_x"/>
                                          </p:val>
                                        </p:tav>
                                      </p:tavLst>
                                    </p:anim>
                                    <p:anim calcmode="lin" valueType="num">
                                      <p:cBhvr>
                                        <p:cTn id="36" dur="1000" fill="hold"/>
                                        <p:tgtEl>
                                          <p:spTgt spid="26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build="p"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png"/>
          <p:cNvPicPr/>
          <p:nvPr/>
        </p:nvPicPr>
        <p:blipFill>
          <a:blip r:embed="rId3">
            <a:extLst/>
          </a:blip>
          <a:stretch>
            <a:fillRect/>
          </a:stretch>
        </p:blipFill>
        <p:spPr>
          <a:xfrm>
            <a:off x="1676400" y="1295400"/>
            <a:ext cx="6019800" cy="4451350"/>
          </a:xfrm>
          <a:prstGeom prst="rect">
            <a:avLst/>
          </a:prstGeom>
          <a:ln w="57150">
            <a:solidFill>
              <a:srgbClr val="FFFFFF"/>
            </a:solidFill>
            <a:round/>
          </a:ln>
        </p:spPr>
      </p:pic>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png"/>
          <p:cNvPicPr/>
          <p:nvPr/>
        </p:nvPicPr>
        <p:blipFill>
          <a:blip r:embed="rId3">
            <a:extLst/>
          </a:blip>
          <a:stretch>
            <a:fillRect/>
          </a:stretch>
        </p:blipFill>
        <p:spPr>
          <a:xfrm>
            <a:off x="1524000" y="1143000"/>
            <a:ext cx="6400800" cy="4749800"/>
          </a:xfrm>
          <a:prstGeom prst="rect">
            <a:avLst/>
          </a:prstGeom>
          <a:ln w="57150">
            <a:solidFill>
              <a:srgbClr val="FFFFFF"/>
            </a:solidFill>
            <a:round/>
          </a:ln>
        </p:spPr>
      </p:pic>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png"/>
          <p:cNvPicPr/>
          <p:nvPr/>
        </p:nvPicPr>
        <p:blipFill>
          <a:blip r:embed="rId3">
            <a:extLst/>
          </a:blip>
          <a:srcRect l="21716"/>
          <a:stretch>
            <a:fillRect/>
          </a:stretch>
        </p:blipFill>
        <p:spPr>
          <a:xfrm>
            <a:off x="4343400" y="381000"/>
            <a:ext cx="4229100" cy="6172200"/>
          </a:xfrm>
          <a:prstGeom prst="rect">
            <a:avLst/>
          </a:prstGeom>
          <a:ln w="57150">
            <a:solidFill>
              <a:srgbClr val="FFFFFF"/>
            </a:solidFill>
            <a:round/>
          </a:ln>
        </p:spPr>
      </p:pic>
      <p:sp>
        <p:nvSpPr>
          <p:cNvPr id="273" name="Shape 273"/>
          <p:cNvSpPr/>
          <p:nvPr/>
        </p:nvSpPr>
        <p:spPr>
          <a:xfrm>
            <a:off x="228600" y="2209800"/>
            <a:ext cx="3962400" cy="1054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55000"/>
              </a:lnSpc>
              <a:spcBef>
                <a:spcPts val="1900"/>
              </a:spcBef>
              <a:defRPr sz="1800"/>
            </a:pPr>
            <a:r>
              <a:rPr sz="3200">
                <a:solidFill>
                  <a:srgbClr val="FFFFFF"/>
                </a:solidFill>
                <a:effectLst>
                  <a:outerShdw blurRad="12700" dist="25400" dir="2700000" rotWithShape="0">
                    <a:srgbClr val="000000"/>
                  </a:outerShdw>
                </a:effectLst>
              </a:rPr>
              <a:t>Sun/drought effects on </a:t>
            </a:r>
          </a:p>
          <a:p>
            <a:pPr lvl="0">
              <a:lnSpc>
                <a:spcPct val="55000"/>
              </a:lnSpc>
              <a:spcBef>
                <a:spcPts val="1900"/>
              </a:spcBef>
              <a:defRPr sz="1800"/>
            </a:pPr>
            <a:r>
              <a:rPr sz="3200">
                <a:solidFill>
                  <a:srgbClr val="FFFFFF"/>
                </a:solidFill>
                <a:effectLst>
                  <a:outerShdw blurRad="12700" dist="25400" dir="2700000" rotWithShape="0">
                    <a:srgbClr val="000000"/>
                  </a:outerShdw>
                </a:effectLst>
              </a:rPr>
              <a:t>Japanese Pachysandra</a:t>
            </a: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image.png"/>
          <p:cNvPicPr/>
          <p:nvPr/>
        </p:nvPicPr>
        <p:blipFill>
          <a:blip r:embed="rId3">
            <a:extLst/>
          </a:blip>
          <a:stretch>
            <a:fillRect/>
          </a:stretch>
        </p:blipFill>
        <p:spPr>
          <a:xfrm>
            <a:off x="1676400" y="1066800"/>
            <a:ext cx="6043613" cy="4586288"/>
          </a:xfrm>
          <a:prstGeom prst="rect">
            <a:avLst/>
          </a:prstGeom>
          <a:ln w="57150">
            <a:solidFill>
              <a:srgbClr val="FFFFFF"/>
            </a:solidFill>
            <a:round/>
          </a:ln>
        </p:spPr>
      </p:pic>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png"/>
          <p:cNvPicPr/>
          <p:nvPr/>
        </p:nvPicPr>
        <p:blipFill>
          <a:blip r:embed="rId3">
            <a:extLst/>
          </a:blip>
          <a:stretch>
            <a:fillRect/>
          </a:stretch>
        </p:blipFill>
        <p:spPr>
          <a:xfrm>
            <a:off x="0" y="0"/>
            <a:ext cx="9144000" cy="6824663"/>
          </a:xfrm>
          <a:prstGeom prst="rect">
            <a:avLst/>
          </a:prstGeom>
          <a:ln w="12700">
            <a:miter lim="400000"/>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pdf"/>
          <p:cNvPicPr/>
          <p:nvPr/>
        </p:nvPicPr>
        <p:blipFill>
          <a:blip r:embed="rId3">
            <a:extLst/>
          </a:blip>
          <a:stretch>
            <a:fillRect/>
          </a:stretch>
        </p:blipFill>
        <p:spPr>
          <a:xfrm>
            <a:off x="304800" y="0"/>
            <a:ext cx="2305050" cy="6772275"/>
          </a:xfrm>
          <a:prstGeom prst="rect">
            <a:avLst/>
          </a:prstGeom>
          <a:ln w="12700">
            <a:miter lim="400000"/>
          </a:ln>
        </p:spPr>
      </p:pic>
      <p:sp>
        <p:nvSpPr>
          <p:cNvPr id="41" name="Shape 41"/>
          <p:cNvSpPr/>
          <p:nvPr/>
        </p:nvSpPr>
        <p:spPr>
          <a:xfrm>
            <a:off x="1752600" y="1143000"/>
            <a:ext cx="6400800" cy="16694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3200"/>
              </a:spcBef>
              <a:defRPr sz="1800"/>
            </a:pPr>
            <a:r>
              <a:rPr sz="5400" b="1">
                <a:solidFill>
                  <a:srgbClr val="FFFFFF"/>
                </a:solidFill>
                <a:effectLst>
                  <a:outerShdw blurRad="12700" dist="38100" dir="2700000" rotWithShape="0">
                    <a:srgbClr val="000000"/>
                  </a:outerShdw>
                </a:effectLst>
              </a:rPr>
              <a:t>Step # 2</a:t>
            </a:r>
          </a:p>
          <a:p>
            <a:pPr lvl="0" algn="ctr">
              <a:lnSpc>
                <a:spcPct val="50000"/>
              </a:lnSpc>
              <a:spcBef>
                <a:spcPts val="3200"/>
              </a:spcBef>
              <a:defRPr sz="1800"/>
            </a:pPr>
            <a:r>
              <a:rPr sz="5400" b="1">
                <a:solidFill>
                  <a:srgbClr val="FFFFFF"/>
                </a:solidFill>
                <a:effectLst>
                  <a:outerShdw blurRad="12700" dist="38100" dir="2700000" rotWithShape="0">
                    <a:srgbClr val="000000"/>
                  </a:outerShdw>
                </a:effectLst>
              </a:rPr>
              <a:t>Learn About the Site</a:t>
            </a:r>
          </a:p>
        </p:txBody>
      </p:sp>
      <p:sp>
        <p:nvSpPr>
          <p:cNvPr id="42" name="Shape 42"/>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43" name="Shape 43"/>
          <p:cNvSpPr>
            <a:spLocks noGrp="1"/>
          </p:cNvSpPr>
          <p:nvPr>
            <p:ph type="body" idx="1"/>
          </p:nvPr>
        </p:nvSpPr>
        <p:spPr>
          <a:xfrm>
            <a:off x="1904999" y="2971800"/>
            <a:ext cx="9144002"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428625" lvl="0" indent="-428625">
              <a:lnSpc>
                <a:spcPct val="75000"/>
              </a:lnSpc>
              <a:spcBef>
                <a:spcPts val="900"/>
              </a:spcBef>
              <a:buClr>
                <a:srgbClr val="6699FF"/>
              </a:buClr>
              <a:buSzPct val="130000"/>
              <a:buChar char="•"/>
              <a:defRPr sz="1800"/>
            </a:pPr>
            <a:r>
              <a:rPr sz="4000">
                <a:solidFill>
                  <a:srgbClr val="FFFF00"/>
                </a:solidFill>
              </a:rPr>
              <a:t> Weather records</a:t>
            </a:r>
          </a:p>
          <a:p>
            <a:pPr marL="428625" lvl="0" indent="-428625">
              <a:lnSpc>
                <a:spcPct val="75000"/>
              </a:lnSpc>
              <a:spcBef>
                <a:spcPts val="900"/>
              </a:spcBef>
              <a:buClr>
                <a:srgbClr val="6699FF"/>
              </a:buClr>
              <a:buSzPct val="130000"/>
              <a:buChar char="•"/>
              <a:defRPr sz="1800"/>
            </a:pPr>
            <a:r>
              <a:rPr sz="4000">
                <a:solidFill>
                  <a:srgbClr val="FFFF00"/>
                </a:solidFill>
              </a:rPr>
              <a:t> Observe other plants in the                               	neighborhood</a:t>
            </a:r>
          </a:p>
          <a:p>
            <a:pPr marL="428625" lvl="0" indent="-428625">
              <a:lnSpc>
                <a:spcPct val="75000"/>
              </a:lnSpc>
              <a:spcBef>
                <a:spcPts val="900"/>
              </a:spcBef>
              <a:buClr>
                <a:srgbClr val="6699FF"/>
              </a:buClr>
              <a:buSzPct val="130000"/>
              <a:buChar char="•"/>
              <a:defRPr sz="1800"/>
            </a:pPr>
            <a:r>
              <a:rPr sz="4000">
                <a:solidFill>
                  <a:srgbClr val="FFFF00"/>
                </a:solidFill>
              </a:rPr>
              <a:t> Structure/texture of the soil</a:t>
            </a:r>
          </a:p>
          <a:p>
            <a:pPr marL="428625" lvl="0" indent="-428625">
              <a:lnSpc>
                <a:spcPct val="75000"/>
              </a:lnSpc>
              <a:spcBef>
                <a:spcPts val="900"/>
              </a:spcBef>
              <a:buClr>
                <a:srgbClr val="6699FF"/>
              </a:buClr>
              <a:buSzPct val="130000"/>
              <a:buChar char="•"/>
              <a:defRPr sz="1800"/>
            </a:pPr>
            <a:r>
              <a:rPr sz="4000">
                <a:solidFill>
                  <a:srgbClr val="FFFF00"/>
                </a:solidFill>
              </a:rPr>
              <a:t> Drainage</a:t>
            </a:r>
          </a:p>
          <a:p>
            <a:pPr marL="428625" lvl="0" indent="-428625">
              <a:lnSpc>
                <a:spcPct val="75000"/>
              </a:lnSpc>
              <a:spcBef>
                <a:spcPts val="900"/>
              </a:spcBef>
              <a:buClr>
                <a:srgbClr val="6699FF"/>
              </a:buClr>
              <a:buSzPct val="130000"/>
              <a:buChar char="•"/>
              <a:defRPr sz="1800"/>
            </a:pPr>
            <a:r>
              <a:rPr sz="4000">
                <a:solidFill>
                  <a:srgbClr val="FFFF00"/>
                </a:solidFill>
              </a:rPr>
              <a:t> Soil pH and nutrients</a:t>
            </a:r>
          </a:p>
        </p:txBody>
      </p:sp>
      <p:sp>
        <p:nvSpPr>
          <p:cNvPr id="44" name="Shape 44"/>
          <p:cNvSpPr/>
          <p:nvPr/>
        </p:nvSpPr>
        <p:spPr>
          <a:xfrm>
            <a:off x="1828799" y="2514600"/>
            <a:ext cx="6172202" cy="0"/>
          </a:xfrm>
          <a:prstGeom prst="line">
            <a:avLst/>
          </a:prstGeom>
          <a:ln w="57150">
            <a:solidFill>
              <a:srgbClr val="0066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3">
                                            <p:bg/>
                                          </p:spTgt>
                                        </p:tgtEl>
                                        <p:attrNameLst>
                                          <p:attrName>style.visibility</p:attrName>
                                        </p:attrNameLst>
                                      </p:cBhvr>
                                      <p:to>
                                        <p:strVal val="visible"/>
                                      </p:to>
                                    </p:set>
                                    <p:anim calcmode="lin" valueType="num">
                                      <p:cBhvr>
                                        <p:cTn id="7" dur="1000" fill="hold"/>
                                        <p:tgtEl>
                                          <p:spTgt spid="43">
                                            <p:bg/>
                                          </p:spTgt>
                                        </p:tgtEl>
                                        <p:attrNameLst>
                                          <p:attrName>ppt_x</p:attrName>
                                        </p:attrNameLst>
                                      </p:cBhvr>
                                      <p:tavLst>
                                        <p:tav tm="0">
                                          <p:val>
                                            <p:strVal val="1+#ppt_w/2"/>
                                          </p:val>
                                        </p:tav>
                                        <p:tav tm="100000">
                                          <p:val>
                                            <p:strVal val="#ppt_x"/>
                                          </p:val>
                                        </p:tav>
                                      </p:tavLst>
                                    </p:anim>
                                    <p:anim calcmode="lin" valueType="num">
                                      <p:cBhvr>
                                        <p:cTn id="8" dur="1000" fill="hold"/>
                                        <p:tgtEl>
                                          <p:spTgt spid="43">
                                            <p:bg/>
                                          </p:spTgt>
                                        </p:tgtEl>
                                        <p:attrNameLst>
                                          <p:attrName>ppt_y</p:attrName>
                                        </p:attrNameLst>
                                      </p:cBhvr>
                                      <p:tavLst>
                                        <p:tav tm="0">
                                          <p:val>
                                            <p:strVal val="#ppt_y"/>
                                          </p:val>
                                        </p:tav>
                                        <p:tav tm="100000">
                                          <p:val>
                                            <p:strVal val="#ppt_y"/>
                                          </p:val>
                                        </p:tav>
                                      </p:tavLst>
                                    </p:anim>
                                  </p:childTnLst>
                                </p:cTn>
                              </p:par>
                              <p:par>
                                <p:cTn id="9" presetID="2" presetClass="entr" presetSubtype="2" fill="hold" grpId="1">
                                  <p:stCondLst>
                                    <p:cond delay="0"/>
                                  </p:stCondLst>
                                  <p:iterate>
                                    <p:tmAbs val="0"/>
                                  </p:iterate>
                                  <p:childTnLst>
                                    <p:set>
                                      <p:cBhvr>
                                        <p:cTn id="10" fill="hold"/>
                                        <p:tgtEl>
                                          <p:spTgt spid="43">
                                            <p:txEl>
                                              <p:pRg st="0" end="0"/>
                                            </p:txEl>
                                          </p:spTgt>
                                        </p:tgtEl>
                                        <p:attrNameLst>
                                          <p:attrName>style.visibility</p:attrName>
                                        </p:attrNameLst>
                                      </p:cBhvr>
                                      <p:to>
                                        <p:strVal val="visible"/>
                                      </p:to>
                                    </p:set>
                                    <p:anim calcmode="lin" valueType="num">
                                      <p:cBhvr>
                                        <p:cTn id="11" dur="1000" fill="hold"/>
                                        <p:tgtEl>
                                          <p:spTgt spid="43">
                                            <p:txEl>
                                              <p:pRg st="0" end="0"/>
                                            </p:txEl>
                                          </p:spTgt>
                                        </p:tgtEl>
                                        <p:attrNameLst>
                                          <p:attrName>ppt_x</p:attrName>
                                        </p:attrNameLst>
                                      </p:cBhvr>
                                      <p:tavLst>
                                        <p:tav tm="0">
                                          <p:val>
                                            <p:strVal val="1+#ppt_w/2"/>
                                          </p:val>
                                        </p:tav>
                                        <p:tav tm="100000">
                                          <p:val>
                                            <p:strVal val="#ppt_x"/>
                                          </p:val>
                                        </p:tav>
                                      </p:tavLst>
                                    </p:anim>
                                    <p:anim calcmode="lin" valueType="num">
                                      <p:cBhvr>
                                        <p:cTn id="12" dur="10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iterate>
                                    <p:tmAbs val="0"/>
                                  </p:iterate>
                                  <p:childTnLst>
                                    <p:set>
                                      <p:cBhvr>
                                        <p:cTn id="16" fill="hold"/>
                                        <p:tgtEl>
                                          <p:spTgt spid="43">
                                            <p:txEl>
                                              <p:pRg st="1" end="1"/>
                                            </p:txEl>
                                          </p:spTgt>
                                        </p:tgtEl>
                                        <p:attrNameLst>
                                          <p:attrName>style.visibility</p:attrName>
                                        </p:attrNameLst>
                                      </p:cBhvr>
                                      <p:to>
                                        <p:strVal val="visible"/>
                                      </p:to>
                                    </p:set>
                                    <p:anim calcmode="lin" valueType="num">
                                      <p:cBhvr>
                                        <p:cTn id="17" dur="1000" fill="hold"/>
                                        <p:tgtEl>
                                          <p:spTgt spid="43">
                                            <p:txEl>
                                              <p:pRg st="1" end="1"/>
                                            </p:txEl>
                                          </p:spTgt>
                                        </p:tgtEl>
                                        <p:attrNameLst>
                                          <p:attrName>ppt_x</p:attrName>
                                        </p:attrNameLst>
                                      </p:cBhvr>
                                      <p:tavLst>
                                        <p:tav tm="0">
                                          <p:val>
                                            <p:strVal val="1+#ppt_w/2"/>
                                          </p:val>
                                        </p:tav>
                                        <p:tav tm="100000">
                                          <p:val>
                                            <p:strVal val="#ppt_x"/>
                                          </p:val>
                                        </p:tav>
                                      </p:tavLst>
                                    </p:anim>
                                    <p:anim calcmode="lin" valueType="num">
                                      <p:cBhvr>
                                        <p:cTn id="18" dur="1000" fill="hold"/>
                                        <p:tgtEl>
                                          <p:spTgt spid="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1" nodeType="clickEffect">
                                  <p:stCondLst>
                                    <p:cond delay="0"/>
                                  </p:stCondLst>
                                  <p:iterate>
                                    <p:tmAbs val="0"/>
                                  </p:iterate>
                                  <p:childTnLst>
                                    <p:set>
                                      <p:cBhvr>
                                        <p:cTn id="22" fill="hold"/>
                                        <p:tgtEl>
                                          <p:spTgt spid="43">
                                            <p:txEl>
                                              <p:pRg st="2" end="2"/>
                                            </p:txEl>
                                          </p:spTgt>
                                        </p:tgtEl>
                                        <p:attrNameLst>
                                          <p:attrName>style.visibility</p:attrName>
                                        </p:attrNameLst>
                                      </p:cBhvr>
                                      <p:to>
                                        <p:strVal val="visible"/>
                                      </p:to>
                                    </p:set>
                                    <p:anim calcmode="lin" valueType="num">
                                      <p:cBhvr>
                                        <p:cTn id="23" dur="1000" fill="hold"/>
                                        <p:tgtEl>
                                          <p:spTgt spid="43">
                                            <p:txEl>
                                              <p:pRg st="2" end="2"/>
                                            </p:txEl>
                                          </p:spTgt>
                                        </p:tgtEl>
                                        <p:attrNameLst>
                                          <p:attrName>ppt_x</p:attrName>
                                        </p:attrNameLst>
                                      </p:cBhvr>
                                      <p:tavLst>
                                        <p:tav tm="0">
                                          <p:val>
                                            <p:strVal val="1+#ppt_w/2"/>
                                          </p:val>
                                        </p:tav>
                                        <p:tav tm="100000">
                                          <p:val>
                                            <p:strVal val="#ppt_x"/>
                                          </p:val>
                                        </p:tav>
                                      </p:tavLst>
                                    </p:anim>
                                    <p:anim calcmode="lin" valueType="num">
                                      <p:cBhvr>
                                        <p:cTn id="24" dur="1000" fill="hold"/>
                                        <p:tgtEl>
                                          <p:spTgt spid="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1" nodeType="clickEffect">
                                  <p:stCondLst>
                                    <p:cond delay="0"/>
                                  </p:stCondLst>
                                  <p:iterate>
                                    <p:tmAbs val="0"/>
                                  </p:iterate>
                                  <p:childTnLst>
                                    <p:set>
                                      <p:cBhvr>
                                        <p:cTn id="28" fill="hold"/>
                                        <p:tgtEl>
                                          <p:spTgt spid="43">
                                            <p:txEl>
                                              <p:pRg st="3" end="3"/>
                                            </p:txEl>
                                          </p:spTgt>
                                        </p:tgtEl>
                                        <p:attrNameLst>
                                          <p:attrName>style.visibility</p:attrName>
                                        </p:attrNameLst>
                                      </p:cBhvr>
                                      <p:to>
                                        <p:strVal val="visible"/>
                                      </p:to>
                                    </p:set>
                                    <p:anim calcmode="lin" valueType="num">
                                      <p:cBhvr>
                                        <p:cTn id="29" dur="1000" fill="hold"/>
                                        <p:tgtEl>
                                          <p:spTgt spid="43">
                                            <p:txEl>
                                              <p:pRg st="3" end="3"/>
                                            </p:txEl>
                                          </p:spTgt>
                                        </p:tgtEl>
                                        <p:attrNameLst>
                                          <p:attrName>ppt_x</p:attrName>
                                        </p:attrNameLst>
                                      </p:cBhvr>
                                      <p:tavLst>
                                        <p:tav tm="0">
                                          <p:val>
                                            <p:strVal val="1+#ppt_w/2"/>
                                          </p:val>
                                        </p:tav>
                                        <p:tav tm="100000">
                                          <p:val>
                                            <p:strVal val="#ppt_x"/>
                                          </p:val>
                                        </p:tav>
                                      </p:tavLst>
                                    </p:anim>
                                    <p:anim calcmode="lin" valueType="num">
                                      <p:cBhvr>
                                        <p:cTn id="30" dur="1000" fill="hold"/>
                                        <p:tgtEl>
                                          <p:spTgt spid="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iterate>
                                    <p:tmAbs val="0"/>
                                  </p:iterate>
                                  <p:childTnLst>
                                    <p:set>
                                      <p:cBhvr>
                                        <p:cTn id="34" fill="hold"/>
                                        <p:tgtEl>
                                          <p:spTgt spid="43">
                                            <p:txEl>
                                              <p:pRg st="4" end="4"/>
                                            </p:txEl>
                                          </p:spTgt>
                                        </p:tgtEl>
                                        <p:attrNameLst>
                                          <p:attrName>style.visibility</p:attrName>
                                        </p:attrNameLst>
                                      </p:cBhvr>
                                      <p:to>
                                        <p:strVal val="visible"/>
                                      </p:to>
                                    </p:set>
                                    <p:anim calcmode="lin" valueType="num">
                                      <p:cBhvr>
                                        <p:cTn id="35" dur="1000" fill="hold"/>
                                        <p:tgtEl>
                                          <p:spTgt spid="43">
                                            <p:txEl>
                                              <p:pRg st="4" end="4"/>
                                            </p:txEl>
                                          </p:spTgt>
                                        </p:tgtEl>
                                        <p:attrNameLst>
                                          <p:attrName>ppt_x</p:attrName>
                                        </p:attrNameLst>
                                      </p:cBhvr>
                                      <p:tavLst>
                                        <p:tav tm="0">
                                          <p:val>
                                            <p:strVal val="1+#ppt_w/2"/>
                                          </p:val>
                                        </p:tav>
                                        <p:tav tm="100000">
                                          <p:val>
                                            <p:strVal val="#ppt_x"/>
                                          </p:val>
                                        </p:tav>
                                      </p:tavLst>
                                    </p:anim>
                                    <p:anim calcmode="lin" valueType="num">
                                      <p:cBhvr>
                                        <p:cTn id="36" dur="1000" fill="hold"/>
                                        <p:tgtEl>
                                          <p:spTgt spid="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1"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image.png"/>
          <p:cNvPicPr/>
          <p:nvPr/>
        </p:nvPicPr>
        <p:blipFill>
          <a:blip r:embed="rId3">
            <a:extLst/>
          </a:blip>
          <a:stretch>
            <a:fillRect/>
          </a:stretch>
        </p:blipFill>
        <p:spPr>
          <a:xfrm>
            <a:off x="1371600" y="990600"/>
            <a:ext cx="6477000" cy="4829175"/>
          </a:xfrm>
          <a:prstGeom prst="rect">
            <a:avLst/>
          </a:prstGeom>
          <a:ln w="57150">
            <a:solidFill>
              <a:srgbClr val="FFFFFF"/>
            </a:solidFill>
            <a:round/>
          </a:ln>
        </p:spPr>
      </p:pic>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age.png"/>
          <p:cNvPicPr/>
          <p:nvPr/>
        </p:nvPicPr>
        <p:blipFill>
          <a:blip r:embed="rId3">
            <a:extLst/>
          </a:blip>
          <a:stretch>
            <a:fillRect/>
          </a:stretch>
        </p:blipFill>
        <p:spPr>
          <a:xfrm>
            <a:off x="1905000" y="685800"/>
            <a:ext cx="5270500" cy="5638800"/>
          </a:xfrm>
          <a:prstGeom prst="rect">
            <a:avLst/>
          </a:prstGeom>
          <a:ln w="57150">
            <a:solidFill>
              <a:srgbClr val="6699FF"/>
            </a:solidFill>
            <a:round/>
          </a:ln>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png"/>
          <p:cNvPicPr/>
          <p:nvPr/>
        </p:nvPicPr>
        <p:blipFill>
          <a:blip r:embed="rId3">
            <a:extLst/>
          </a:blip>
          <a:srcRect l="1922"/>
          <a:stretch>
            <a:fillRect/>
          </a:stretch>
        </p:blipFill>
        <p:spPr>
          <a:xfrm>
            <a:off x="1219200" y="304800"/>
            <a:ext cx="6705600" cy="5080000"/>
          </a:xfrm>
          <a:prstGeom prst="rect">
            <a:avLst/>
          </a:prstGeom>
          <a:ln w="57150">
            <a:solidFill>
              <a:srgbClr val="FFFFFF"/>
            </a:solidFill>
            <a:round/>
          </a:ln>
        </p:spPr>
      </p:pic>
      <p:sp>
        <p:nvSpPr>
          <p:cNvPr id="294" name="Shape 294"/>
          <p:cNvSpPr/>
          <p:nvPr/>
        </p:nvSpPr>
        <p:spPr>
          <a:xfrm>
            <a:off x="838200" y="5715000"/>
            <a:ext cx="7239000" cy="539884"/>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spcBef>
                <a:spcPts val="1600"/>
              </a:spcBef>
              <a:defRPr sz="2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Select Plants Adapted to Your Hardiness Zone</a:t>
            </a:r>
          </a:p>
        </p:txBody>
      </p:sp>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png"/>
          <p:cNvPicPr/>
          <p:nvPr/>
        </p:nvPicPr>
        <p:blipFill>
          <a:blip r:embed="rId3">
            <a:extLst/>
          </a:blip>
          <a:stretch>
            <a:fillRect/>
          </a:stretch>
        </p:blipFill>
        <p:spPr>
          <a:xfrm>
            <a:off x="1295400" y="1066800"/>
            <a:ext cx="6781800" cy="5113338"/>
          </a:xfrm>
          <a:prstGeom prst="rect">
            <a:avLst/>
          </a:prstGeom>
          <a:ln w="57150">
            <a:solidFill>
              <a:srgbClr val="FFFFFF"/>
            </a:solidFill>
            <a:round/>
          </a:ln>
        </p:spPr>
      </p:pic>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png"/>
          <p:cNvPicPr/>
          <p:nvPr/>
        </p:nvPicPr>
        <p:blipFill>
          <a:blip r:embed="rId3">
            <a:extLst/>
          </a:blip>
          <a:stretch>
            <a:fillRect/>
          </a:stretch>
        </p:blipFill>
        <p:spPr>
          <a:xfrm>
            <a:off x="2209800" y="1371600"/>
            <a:ext cx="5243513" cy="4602163"/>
          </a:xfrm>
          <a:prstGeom prst="rect">
            <a:avLst/>
          </a:prstGeom>
          <a:ln w="57150">
            <a:solidFill>
              <a:srgbClr val="6699FF"/>
            </a:solidFill>
            <a:round/>
          </a:ln>
        </p:spPr>
      </p:pic>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image.png"/>
          <p:cNvPicPr/>
          <p:nvPr/>
        </p:nvPicPr>
        <p:blipFill>
          <a:blip r:embed="rId3">
            <a:extLst/>
          </a:blip>
          <a:stretch>
            <a:fillRect/>
          </a:stretch>
        </p:blipFill>
        <p:spPr>
          <a:xfrm>
            <a:off x="304800" y="304800"/>
            <a:ext cx="3263900" cy="4114800"/>
          </a:xfrm>
          <a:prstGeom prst="rect">
            <a:avLst/>
          </a:prstGeom>
          <a:ln w="57150">
            <a:solidFill>
              <a:srgbClr val="FFFFFF"/>
            </a:solidFill>
            <a:round/>
          </a:ln>
        </p:spPr>
      </p:pic>
      <p:sp>
        <p:nvSpPr>
          <p:cNvPr id="307" name="Shape 307"/>
          <p:cNvSpPr/>
          <p:nvPr/>
        </p:nvSpPr>
        <p:spPr>
          <a:xfrm>
            <a:off x="3810000" y="685800"/>
            <a:ext cx="44196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Heat stress on Alberta Spruce</a:t>
            </a:r>
          </a:p>
        </p:txBody>
      </p:sp>
      <p:pic>
        <p:nvPicPr>
          <p:cNvPr id="308" name="image.png"/>
          <p:cNvPicPr/>
          <p:nvPr/>
        </p:nvPicPr>
        <p:blipFill>
          <a:blip r:embed="rId4">
            <a:extLst/>
          </a:blip>
          <a:stretch>
            <a:fillRect/>
          </a:stretch>
        </p:blipFill>
        <p:spPr>
          <a:xfrm>
            <a:off x="5257800" y="2057400"/>
            <a:ext cx="3536950" cy="4495800"/>
          </a:xfrm>
          <a:prstGeom prst="rect">
            <a:avLst/>
          </a:prstGeom>
          <a:ln w="57150">
            <a:solidFill>
              <a:srgbClr val="FFFFFF"/>
            </a:solidFill>
            <a:round/>
          </a:ln>
        </p:spPr>
      </p:pic>
      <p:sp>
        <p:nvSpPr>
          <p:cNvPr id="309" name="Shape 309"/>
          <p:cNvSpPr/>
          <p:nvPr/>
        </p:nvSpPr>
        <p:spPr>
          <a:xfrm>
            <a:off x="1828800" y="5257800"/>
            <a:ext cx="28956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Spider Mites attack</a:t>
            </a:r>
          </a:p>
        </p:txBody>
      </p:sp>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p:nvPr/>
        </p:nvSpPr>
        <p:spPr>
          <a:xfrm>
            <a:off x="381000" y="914400"/>
            <a:ext cx="8305800" cy="39993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Some plants are less tolerant of stress than others and therefore more prone to problems when the environment isn’t perfect</a:t>
            </a: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image.png"/>
          <p:cNvPicPr/>
          <p:nvPr/>
        </p:nvPicPr>
        <p:blipFill>
          <a:blip r:embed="rId3">
            <a:extLst/>
          </a:blip>
          <a:srcRect t="1873"/>
          <a:stretch>
            <a:fillRect/>
          </a:stretch>
        </p:blipFill>
        <p:spPr>
          <a:xfrm>
            <a:off x="304800" y="457200"/>
            <a:ext cx="4038600" cy="2954338"/>
          </a:xfrm>
          <a:prstGeom prst="rect">
            <a:avLst/>
          </a:prstGeom>
          <a:ln w="57150">
            <a:solidFill>
              <a:srgbClr val="FFFFFF"/>
            </a:solidFill>
            <a:round/>
          </a:ln>
        </p:spPr>
      </p:pic>
      <p:sp>
        <p:nvSpPr>
          <p:cNvPr id="318" name="Shape 318"/>
          <p:cNvSpPr/>
          <p:nvPr/>
        </p:nvSpPr>
        <p:spPr>
          <a:xfrm>
            <a:off x="762000" y="2743200"/>
            <a:ext cx="2743200" cy="7030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50000"/>
              </a:lnSpc>
              <a:spcBef>
                <a:spcPts val="1400"/>
              </a:spcBef>
              <a:defRPr sz="1800"/>
            </a:pPr>
            <a:r>
              <a:rPr sz="2400" b="1">
                <a:solidFill>
                  <a:srgbClr val="FFFFFF"/>
                </a:solidFill>
              </a:rPr>
              <a:t>  </a:t>
            </a:r>
            <a:r>
              <a:rPr sz="2000" b="1">
                <a:solidFill>
                  <a:srgbClr val="FFFFFF"/>
                </a:solidFill>
              </a:rPr>
              <a:t>Red-tip photinia</a:t>
            </a:r>
          </a:p>
          <a:p>
            <a:pPr lvl="0">
              <a:lnSpc>
                <a:spcPct val="50000"/>
              </a:lnSpc>
              <a:spcBef>
                <a:spcPts val="1200"/>
              </a:spcBef>
              <a:defRPr sz="1800"/>
            </a:pPr>
            <a:r>
              <a:rPr sz="2000" b="1">
                <a:solidFill>
                  <a:srgbClr val="FFFFFF"/>
                </a:solidFill>
              </a:rPr>
              <a:t> (</a:t>
            </a:r>
            <a:r>
              <a:rPr sz="2000" b="1" i="1">
                <a:solidFill>
                  <a:srgbClr val="FFFFFF"/>
                </a:solidFill>
              </a:rPr>
              <a:t>Photinia</a:t>
            </a:r>
            <a:r>
              <a:rPr sz="2000" b="1">
                <a:solidFill>
                  <a:srgbClr val="FFFFFF"/>
                </a:solidFill>
              </a:rPr>
              <a:t> x </a:t>
            </a:r>
            <a:r>
              <a:rPr sz="2000" b="1" i="1">
                <a:solidFill>
                  <a:srgbClr val="FFFFFF"/>
                </a:solidFill>
              </a:rPr>
              <a:t>fraseri</a:t>
            </a:r>
            <a:r>
              <a:rPr sz="2000" b="1">
                <a:solidFill>
                  <a:srgbClr val="FFFFFF"/>
                </a:solidFill>
              </a:rPr>
              <a:t>)</a:t>
            </a:r>
          </a:p>
        </p:txBody>
      </p:sp>
      <p:grpSp>
        <p:nvGrpSpPr>
          <p:cNvPr id="321" name="Group 321"/>
          <p:cNvGrpSpPr/>
          <p:nvPr/>
        </p:nvGrpSpPr>
        <p:grpSpPr>
          <a:xfrm>
            <a:off x="4876800" y="457200"/>
            <a:ext cx="3962400" cy="2940050"/>
            <a:chOff x="0" y="0"/>
            <a:chExt cx="3962400" cy="2940050"/>
          </a:xfrm>
        </p:grpSpPr>
        <p:sp>
          <p:nvSpPr>
            <p:cNvPr id="319" name="Shape 319"/>
            <p:cNvSpPr/>
            <p:nvPr/>
          </p:nvSpPr>
          <p:spPr>
            <a:xfrm>
              <a:off x="0" y="0"/>
              <a:ext cx="3962400" cy="2940050"/>
            </a:xfrm>
            <a:prstGeom prst="rect">
              <a:avLst/>
            </a:prstGeom>
            <a:solidFill>
              <a:srgbClr val="FFFFFF"/>
            </a:solidFill>
            <a:ln w="12700" cap="flat">
              <a:noFill/>
              <a:miter lim="400000"/>
            </a:ln>
            <a:effectLst/>
          </p:spPr>
          <p:txBody>
            <a:bodyPr wrap="square" lIns="0" tIns="0" rIns="0" bIns="0" numCol="1" anchor="t">
              <a:noAutofit/>
            </a:bodyPr>
            <a:lstStyle/>
            <a:p>
              <a:pPr lvl="0"/>
              <a:endParaRPr/>
            </a:p>
          </p:txBody>
        </p:sp>
        <p:pic>
          <p:nvPicPr>
            <p:cNvPr id="320" name="image.png"/>
            <p:cNvPicPr/>
            <p:nvPr/>
          </p:nvPicPr>
          <p:blipFill>
            <a:blip r:embed="rId4">
              <a:extLst/>
            </a:blip>
            <a:stretch>
              <a:fillRect/>
            </a:stretch>
          </p:blipFill>
          <p:spPr>
            <a:xfrm>
              <a:off x="0" y="0"/>
              <a:ext cx="3962400" cy="2940050"/>
            </a:xfrm>
            <a:prstGeom prst="rect">
              <a:avLst/>
            </a:prstGeom>
            <a:ln w="57150" cap="flat">
              <a:solidFill>
                <a:srgbClr val="FFFFFF"/>
              </a:solidFill>
              <a:prstDash val="solid"/>
              <a:round/>
            </a:ln>
            <a:effectLst/>
          </p:spPr>
        </p:pic>
      </p:grpSp>
      <p:pic>
        <p:nvPicPr>
          <p:cNvPr id="322" name="image.png"/>
          <p:cNvPicPr/>
          <p:nvPr/>
        </p:nvPicPr>
        <p:blipFill>
          <a:blip r:embed="rId5">
            <a:extLst/>
          </a:blip>
          <a:srcRect t="2809" b="1696"/>
          <a:stretch>
            <a:fillRect/>
          </a:stretch>
        </p:blipFill>
        <p:spPr>
          <a:xfrm>
            <a:off x="2438400" y="3733800"/>
            <a:ext cx="4038600" cy="2860675"/>
          </a:xfrm>
          <a:prstGeom prst="rect">
            <a:avLst/>
          </a:prstGeom>
          <a:ln w="57150">
            <a:solidFill>
              <a:srgbClr val="FFFFFF"/>
            </a:solidFill>
            <a:round/>
          </a:ln>
        </p:spPr>
      </p:pic>
      <p:sp>
        <p:nvSpPr>
          <p:cNvPr id="323" name="Shape 323"/>
          <p:cNvSpPr/>
          <p:nvPr/>
        </p:nvSpPr>
        <p:spPr>
          <a:xfrm>
            <a:off x="5257800" y="2895600"/>
            <a:ext cx="30480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200"/>
              </a:spcBef>
              <a:defRPr sz="1800"/>
            </a:pPr>
            <a:r>
              <a:rPr sz="2000" b="1" i="1">
                <a:solidFill>
                  <a:srgbClr val="FFFFFF"/>
                </a:solidFill>
                <a:effectLst>
                  <a:outerShdw blurRad="12700" dist="25400" dir="2700000" rotWithShape="0">
                    <a:srgbClr val="000000"/>
                  </a:outerShdw>
                </a:effectLst>
              </a:rPr>
              <a:t>Entomosporium</a:t>
            </a:r>
            <a:r>
              <a:rPr sz="2000" b="1">
                <a:solidFill>
                  <a:srgbClr val="FFFFFF"/>
                </a:solidFill>
                <a:effectLst>
                  <a:outerShdw blurRad="12700" dist="25400" dir="2700000" rotWithShape="0">
                    <a:srgbClr val="000000"/>
                  </a:outerShdw>
                </a:effectLst>
              </a:rPr>
              <a:t> leaf spot</a:t>
            </a:r>
          </a:p>
        </p:txBody>
      </p:sp>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pgms28.jpeg"/>
          <p:cNvPicPr/>
          <p:nvPr/>
        </p:nvPicPr>
        <p:blipFill>
          <a:blip r:embed="rId3">
            <a:extLst/>
          </a:blip>
          <a:stretch>
            <a:fillRect/>
          </a:stretch>
        </p:blipFill>
        <p:spPr>
          <a:xfrm>
            <a:off x="381000" y="717550"/>
            <a:ext cx="5943600" cy="3846513"/>
          </a:xfrm>
          <a:prstGeom prst="rect">
            <a:avLst/>
          </a:prstGeom>
          <a:ln w="57150">
            <a:solidFill>
              <a:srgbClr val="FFFFFF"/>
            </a:solidFill>
            <a:round/>
          </a:ln>
        </p:spPr>
      </p:pic>
      <p:pic>
        <p:nvPicPr>
          <p:cNvPr id="328" name="pgms29.jpeg"/>
          <p:cNvPicPr/>
          <p:nvPr/>
        </p:nvPicPr>
        <p:blipFill>
          <a:blip r:embed="rId4">
            <a:extLst/>
          </a:blip>
          <a:stretch>
            <a:fillRect/>
          </a:stretch>
        </p:blipFill>
        <p:spPr>
          <a:xfrm>
            <a:off x="5181600" y="685800"/>
            <a:ext cx="3122613" cy="3429000"/>
          </a:xfrm>
          <a:prstGeom prst="rect">
            <a:avLst/>
          </a:prstGeom>
          <a:ln w="57150">
            <a:solidFill>
              <a:srgbClr val="FFFFFF"/>
            </a:solidFill>
            <a:round/>
          </a:ln>
        </p:spPr>
      </p:pic>
      <p:pic>
        <p:nvPicPr>
          <p:cNvPr id="329" name="pgms30.jpeg"/>
          <p:cNvPicPr/>
          <p:nvPr/>
        </p:nvPicPr>
        <p:blipFill>
          <a:blip r:embed="rId5">
            <a:extLst/>
          </a:blip>
          <a:stretch>
            <a:fillRect/>
          </a:stretch>
        </p:blipFill>
        <p:spPr>
          <a:xfrm>
            <a:off x="1905000" y="3733800"/>
            <a:ext cx="4441825" cy="2936875"/>
          </a:xfrm>
          <a:prstGeom prst="rect">
            <a:avLst/>
          </a:prstGeom>
          <a:ln w="57150">
            <a:solidFill>
              <a:srgbClr val="FFFFFF"/>
            </a:solidFill>
            <a:round/>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28"/>
                                        </p:tgtEl>
                                        <p:attrNameLst>
                                          <p:attrName>style.visibility</p:attrName>
                                        </p:attrNameLst>
                                      </p:cBhvr>
                                      <p:to>
                                        <p:strVal val="visible"/>
                                      </p:to>
                                    </p:set>
                                    <p:anim calcmode="lin" valueType="num">
                                      <p:cBhvr>
                                        <p:cTn id="7" dur="1000" fill="hold"/>
                                        <p:tgtEl>
                                          <p:spTgt spid="328"/>
                                        </p:tgtEl>
                                        <p:attrNameLst>
                                          <p:attrName>ppt_x</p:attrName>
                                        </p:attrNameLst>
                                      </p:cBhvr>
                                      <p:tavLst>
                                        <p:tav tm="0">
                                          <p:val>
                                            <p:strVal val="1+#ppt_w/2"/>
                                          </p:val>
                                        </p:tav>
                                        <p:tav tm="100000">
                                          <p:val>
                                            <p:strVal val="#ppt_x"/>
                                          </p:val>
                                        </p:tav>
                                      </p:tavLst>
                                    </p:anim>
                                    <p:anim calcmode="lin" valueType="num">
                                      <p:cBhvr>
                                        <p:cTn id="8" dur="1000" fill="hold"/>
                                        <p:tgtEl>
                                          <p:spTgt spid="3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329"/>
                                        </p:tgtEl>
                                        <p:attrNameLst>
                                          <p:attrName>style.visibility</p:attrName>
                                        </p:attrNameLst>
                                      </p:cBhvr>
                                      <p:to>
                                        <p:strVal val="visible"/>
                                      </p:to>
                                    </p:set>
                                    <p:anim calcmode="lin" valueType="num">
                                      <p:cBhvr>
                                        <p:cTn id="13" dur="1000" fill="hold"/>
                                        <p:tgtEl>
                                          <p:spTgt spid="329"/>
                                        </p:tgtEl>
                                        <p:attrNameLst>
                                          <p:attrName>ppt_x</p:attrName>
                                        </p:attrNameLst>
                                      </p:cBhvr>
                                      <p:tavLst>
                                        <p:tav tm="0">
                                          <p:val>
                                            <p:strVal val="#ppt_x"/>
                                          </p:val>
                                        </p:tav>
                                        <p:tav tm="100000">
                                          <p:val>
                                            <p:strVal val="#ppt_x"/>
                                          </p:val>
                                        </p:tav>
                                      </p:tavLst>
                                    </p:anim>
                                    <p:anim calcmode="lin" valueType="num">
                                      <p:cBhvr>
                                        <p:cTn id="14" dur="1000" fill="hold"/>
                                        <p:tgtEl>
                                          <p:spTgt spid="3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1" animBg="1" advAuto="0"/>
      <p:bldP spid="329"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png"/>
          <p:cNvPicPr/>
          <p:nvPr/>
        </p:nvPicPr>
        <p:blipFill>
          <a:blip r:embed="rId3">
            <a:extLst/>
          </a:blip>
          <a:stretch>
            <a:fillRect/>
          </a:stretch>
        </p:blipFill>
        <p:spPr>
          <a:xfrm>
            <a:off x="1066800" y="914400"/>
            <a:ext cx="7134225" cy="5340350"/>
          </a:xfrm>
          <a:prstGeom prst="rect">
            <a:avLst/>
          </a:prstGeom>
          <a:ln w="57150">
            <a:solidFill>
              <a:srgbClr val="FFFFFF"/>
            </a:solidFill>
            <a:round/>
          </a:ln>
        </p:spPr>
      </p:pic>
      <p:sp>
        <p:nvSpPr>
          <p:cNvPr id="334" name="Shape 334"/>
          <p:cNvSpPr/>
          <p:nvPr/>
        </p:nvSpPr>
        <p:spPr>
          <a:xfrm>
            <a:off x="1143000" y="990599"/>
            <a:ext cx="3886200" cy="815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400"/>
              </a:spcBef>
              <a:defRPr sz="1800"/>
            </a:pPr>
            <a:r>
              <a:rPr sz="2400" b="1">
                <a:solidFill>
                  <a:srgbClr val="FFFFFF"/>
                </a:solidFill>
                <a:effectLst>
                  <a:outerShdw blurRad="12700" dist="25400" dir="2700000" rotWithShape="0">
                    <a:srgbClr val="000000"/>
                  </a:outerShdw>
                </a:effectLst>
              </a:rPr>
              <a:t>Boxwood</a:t>
            </a:r>
          </a:p>
          <a:p>
            <a:pPr lvl="0" algn="ctr">
              <a:lnSpc>
                <a:spcPct val="60000"/>
              </a:lnSpc>
              <a:spcBef>
                <a:spcPts val="1400"/>
              </a:spcBef>
              <a:defRPr sz="1800"/>
            </a:pPr>
            <a:r>
              <a:rPr sz="2400" b="1">
                <a:solidFill>
                  <a:srgbClr val="FFFFFF"/>
                </a:solidFill>
                <a:effectLst>
                  <a:outerShdw blurRad="12700" dist="25400" dir="2700000" rotWithShape="0">
                    <a:srgbClr val="000000"/>
                  </a:outerShdw>
                </a:effectLst>
              </a:rPr>
              <a:t>(</a:t>
            </a:r>
            <a:r>
              <a:rPr sz="2400" b="1" i="1">
                <a:solidFill>
                  <a:srgbClr val="FFFFFF"/>
                </a:solidFill>
                <a:effectLst>
                  <a:outerShdw blurRad="12700" dist="25400" dir="2700000" rotWithShape="0">
                    <a:srgbClr val="000000"/>
                  </a:outerShdw>
                </a:effectLst>
              </a:rPr>
              <a:t>Buxus sempervirens</a:t>
            </a:r>
            <a:r>
              <a:rPr sz="2400" b="1">
                <a:solidFill>
                  <a:srgbClr val="FFFFFF"/>
                </a:solidFill>
                <a:effectLst>
                  <a:outerShdw blurRad="12700" dist="25400" dir="2700000" rotWithShape="0">
                    <a:srgbClr val="000000"/>
                  </a:outerShdw>
                </a:effectLst>
              </a:rPr>
              <a:t>)</a:t>
            </a: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png"/>
          <p:cNvPicPr/>
          <p:nvPr/>
        </p:nvPicPr>
        <p:blipFill>
          <a:blip r:embed="rId3">
            <a:extLst/>
          </a:blip>
          <a:stretch>
            <a:fillRect/>
          </a:stretch>
        </p:blipFill>
        <p:spPr>
          <a:xfrm>
            <a:off x="1295400" y="914400"/>
            <a:ext cx="6553200" cy="4937125"/>
          </a:xfrm>
          <a:prstGeom prst="rect">
            <a:avLst/>
          </a:prstGeom>
          <a:ln w="76200">
            <a:solidFill>
              <a:srgbClr val="FFFFFF"/>
            </a:solidFill>
            <a:round/>
          </a:ln>
        </p:spPr>
      </p:pic>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image.png"/>
          <p:cNvPicPr/>
          <p:nvPr/>
        </p:nvPicPr>
        <p:blipFill>
          <a:blip r:embed="rId3">
            <a:extLst/>
          </a:blip>
          <a:stretch>
            <a:fillRect/>
          </a:stretch>
        </p:blipFill>
        <p:spPr>
          <a:xfrm>
            <a:off x="304800" y="381000"/>
            <a:ext cx="5003800" cy="3724275"/>
          </a:xfrm>
          <a:prstGeom prst="rect">
            <a:avLst/>
          </a:prstGeom>
          <a:ln w="57150">
            <a:solidFill>
              <a:srgbClr val="FFFFFF"/>
            </a:solidFill>
            <a:round/>
          </a:ln>
        </p:spPr>
      </p:pic>
      <p:pic>
        <p:nvPicPr>
          <p:cNvPr id="339" name="image.png"/>
          <p:cNvPicPr/>
          <p:nvPr/>
        </p:nvPicPr>
        <p:blipFill>
          <a:blip r:embed="rId4">
            <a:extLst/>
          </a:blip>
          <a:srcRect t="4374"/>
          <a:stretch>
            <a:fillRect/>
          </a:stretch>
        </p:blipFill>
        <p:spPr>
          <a:xfrm>
            <a:off x="4191000" y="3276600"/>
            <a:ext cx="4648200" cy="3332163"/>
          </a:xfrm>
          <a:prstGeom prst="rect">
            <a:avLst/>
          </a:prstGeom>
          <a:ln w="57150">
            <a:solidFill>
              <a:srgbClr val="FFFFFF"/>
            </a:solidFill>
            <a:round/>
          </a:ln>
        </p:spPr>
      </p:pic>
      <p:sp>
        <p:nvSpPr>
          <p:cNvPr id="340" name="Shape 340"/>
          <p:cNvSpPr/>
          <p:nvPr/>
        </p:nvSpPr>
        <p:spPr>
          <a:xfrm>
            <a:off x="5486400" y="685800"/>
            <a:ext cx="3657600" cy="11681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400"/>
              </a:spcBef>
              <a:defRPr sz="1800"/>
            </a:pPr>
            <a:r>
              <a:rPr sz="2400" b="1">
                <a:solidFill>
                  <a:srgbClr val="FFFFFF"/>
                </a:solidFill>
                <a:effectLst>
                  <a:outerShdw blurRad="12700" dist="25400" dir="2700000" rotWithShape="0">
                    <a:srgbClr val="000000"/>
                  </a:outerShdw>
                </a:effectLst>
              </a:rPr>
              <a:t>  Manhattan Euonymus</a:t>
            </a:r>
          </a:p>
          <a:p>
            <a:pPr lvl="0">
              <a:lnSpc>
                <a:spcPct val="75000"/>
              </a:lnSpc>
              <a:spcBef>
                <a:spcPts val="1000"/>
              </a:spcBef>
              <a:defRPr sz="1800"/>
            </a:pPr>
            <a:r>
              <a:rPr b="1" i="1">
                <a:solidFill>
                  <a:srgbClr val="FFFFFF"/>
                </a:solidFill>
                <a:effectLst>
                  <a:outerShdw blurRad="12700" dist="25400" dir="2700000" rotWithShape="0">
                    <a:srgbClr val="000000"/>
                  </a:outerShdw>
                </a:effectLst>
              </a:rPr>
              <a:t>(Euonymus kiautschovicus </a:t>
            </a:r>
          </a:p>
          <a:p>
            <a:pPr lvl="0">
              <a:lnSpc>
                <a:spcPct val="75000"/>
              </a:lnSpc>
              <a:spcBef>
                <a:spcPts val="1000"/>
              </a:spcBef>
              <a:defRPr sz="1800"/>
            </a:pPr>
            <a:r>
              <a:rPr b="1" i="1">
                <a:solidFill>
                  <a:srgbClr val="FFFFFF"/>
                </a:solidFill>
                <a:effectLst>
                  <a:outerShdw blurRad="12700" dist="25400" dir="2700000" rotWithShape="0">
                    <a:srgbClr val="000000"/>
                  </a:outerShdw>
                </a:effectLst>
              </a:rPr>
              <a:t>                                   ‘</a:t>
            </a:r>
            <a:r>
              <a:rPr b="1">
                <a:solidFill>
                  <a:srgbClr val="FFFFFF"/>
                </a:solidFill>
                <a:effectLst>
                  <a:outerShdw blurRad="12700" dist="25400" dir="2700000" rotWithShape="0">
                    <a:srgbClr val="000000"/>
                  </a:outerShdw>
                </a:effectLst>
              </a:rPr>
              <a:t>Manhattan’</a:t>
            </a:r>
            <a:r>
              <a:rPr b="1" i="1">
                <a:solidFill>
                  <a:srgbClr val="FFFFFF"/>
                </a:solidFill>
                <a:effectLst>
                  <a:outerShdw blurRad="12700" dist="25400" dir="2700000" rotWithShape="0">
                    <a:srgbClr val="000000"/>
                  </a:outerShdw>
                </a:effectLst>
              </a:rPr>
              <a:t>)</a:t>
            </a:r>
          </a:p>
        </p:txBody>
      </p:sp>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png"/>
          <p:cNvPicPr/>
          <p:nvPr/>
        </p:nvPicPr>
        <p:blipFill>
          <a:blip r:embed="rId3">
            <a:extLst/>
          </a:blip>
          <a:stretch>
            <a:fillRect/>
          </a:stretch>
        </p:blipFill>
        <p:spPr>
          <a:xfrm>
            <a:off x="304800" y="2667000"/>
            <a:ext cx="5126038" cy="3892550"/>
          </a:xfrm>
          <a:prstGeom prst="rect">
            <a:avLst/>
          </a:prstGeom>
          <a:ln w="57150">
            <a:solidFill>
              <a:srgbClr val="FFFFFF"/>
            </a:solidFill>
            <a:round/>
          </a:ln>
        </p:spPr>
      </p:pic>
      <p:pic>
        <p:nvPicPr>
          <p:cNvPr id="345" name="image.png"/>
          <p:cNvPicPr/>
          <p:nvPr/>
        </p:nvPicPr>
        <p:blipFill>
          <a:blip r:embed="rId4">
            <a:extLst/>
          </a:blip>
          <a:stretch>
            <a:fillRect/>
          </a:stretch>
        </p:blipFill>
        <p:spPr>
          <a:xfrm>
            <a:off x="4343400" y="304800"/>
            <a:ext cx="4502150" cy="3327400"/>
          </a:xfrm>
          <a:prstGeom prst="rect">
            <a:avLst/>
          </a:prstGeom>
          <a:ln w="57150">
            <a:solidFill>
              <a:srgbClr val="FFFFFF"/>
            </a:solidFill>
            <a:round/>
          </a:ln>
        </p:spPr>
      </p:pic>
      <p:sp>
        <p:nvSpPr>
          <p:cNvPr id="346" name="Shape 346"/>
          <p:cNvSpPr/>
          <p:nvPr/>
        </p:nvSpPr>
        <p:spPr>
          <a:xfrm>
            <a:off x="4343399" y="304800"/>
            <a:ext cx="4572002" cy="8394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500"/>
              </a:spcBef>
              <a:defRPr sz="26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600" b="1">
                <a:solidFill>
                  <a:srgbClr val="FFFFFF"/>
                </a:solidFill>
                <a:effectLst>
                  <a:outerShdw blurRad="12700" dist="25400" dir="2700000" rotWithShape="0">
                    <a:srgbClr val="000000"/>
                  </a:outerShdw>
                </a:effectLst>
              </a:rPr>
              <a:t>Phomopsis Blight on Dwarf Japanese Garden Juniper</a:t>
            </a:r>
          </a:p>
        </p:txBody>
      </p:sp>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png"/>
          <p:cNvPicPr/>
          <p:nvPr/>
        </p:nvPicPr>
        <p:blipFill>
          <a:blip r:embed="rId3">
            <a:extLst/>
          </a:blip>
          <a:stretch>
            <a:fillRect/>
          </a:stretch>
        </p:blipFill>
        <p:spPr>
          <a:xfrm>
            <a:off x="1295400" y="838200"/>
            <a:ext cx="6934200" cy="5203825"/>
          </a:xfrm>
          <a:prstGeom prst="rect">
            <a:avLst/>
          </a:prstGeom>
          <a:ln w="57150">
            <a:solidFill>
              <a:srgbClr val="FFFFFF"/>
            </a:solidFill>
            <a:round/>
          </a:ln>
        </p:spPr>
      </p:pic>
      <p:sp>
        <p:nvSpPr>
          <p:cNvPr id="351" name="Shape 351"/>
          <p:cNvSpPr/>
          <p:nvPr/>
        </p:nvSpPr>
        <p:spPr>
          <a:xfrm>
            <a:off x="1447800" y="4876799"/>
            <a:ext cx="4800600" cy="815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400"/>
              </a:spcBef>
              <a:defRPr sz="1800"/>
            </a:pPr>
            <a:r>
              <a:rPr sz="2400" b="1">
                <a:solidFill>
                  <a:srgbClr val="FFFF00"/>
                </a:solidFill>
                <a:effectLst>
                  <a:outerShdw blurRad="12700" dist="25400" dir="2700000" rotWithShape="0">
                    <a:srgbClr val="000000"/>
                  </a:outerShdw>
                </a:effectLst>
              </a:rPr>
              <a:t>Andorra Compacta Juniper</a:t>
            </a:r>
          </a:p>
          <a:p>
            <a:pPr lvl="0" algn="ctr">
              <a:lnSpc>
                <a:spcPct val="60000"/>
              </a:lnSpc>
              <a:spcBef>
                <a:spcPts val="1400"/>
              </a:spcBef>
              <a:defRPr sz="1800"/>
            </a:pPr>
            <a:r>
              <a:rPr sz="2400" b="1">
                <a:solidFill>
                  <a:srgbClr val="FFFF00"/>
                </a:solidFill>
                <a:effectLst>
                  <a:outerShdw blurRad="12700" dist="25400" dir="2700000" rotWithShape="0">
                    <a:srgbClr val="000000"/>
                  </a:outerShdw>
                </a:effectLst>
              </a:rPr>
              <a:t>(</a:t>
            </a:r>
            <a:r>
              <a:rPr sz="2400" i="1">
                <a:solidFill>
                  <a:srgbClr val="FFFF00"/>
                </a:solidFill>
                <a:effectLst>
                  <a:outerShdw blurRad="12700" dist="25400" dir="2700000" rotWithShape="0">
                    <a:srgbClr val="000000"/>
                  </a:outerShdw>
                </a:effectLst>
              </a:rPr>
              <a:t>Juniperus horizontalis</a:t>
            </a:r>
            <a:r>
              <a:rPr sz="2400" b="1">
                <a:solidFill>
                  <a:srgbClr val="FFFF00"/>
                </a:solidFill>
                <a:effectLst>
                  <a:outerShdw blurRad="12700" dist="25400" dir="2700000" rotWithShape="0">
                    <a:srgbClr val="000000"/>
                  </a:outerShdw>
                </a:effectLst>
              </a:rPr>
              <a:t> ‘Plumosa’)</a:t>
            </a:r>
          </a:p>
        </p:txBody>
      </p:sp>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image.png"/>
          <p:cNvPicPr/>
          <p:nvPr/>
        </p:nvPicPr>
        <p:blipFill>
          <a:blip r:embed="rId3">
            <a:extLst/>
          </a:blip>
          <a:stretch>
            <a:fillRect/>
          </a:stretch>
        </p:blipFill>
        <p:spPr>
          <a:xfrm>
            <a:off x="762000" y="533400"/>
            <a:ext cx="7696200" cy="5749925"/>
          </a:xfrm>
          <a:prstGeom prst="rect">
            <a:avLst/>
          </a:prstGeom>
          <a:ln w="57150">
            <a:solidFill>
              <a:srgbClr val="FFFFFF"/>
            </a:solidFill>
            <a:round/>
          </a:ln>
        </p:spPr>
      </p:pic>
      <p:sp>
        <p:nvSpPr>
          <p:cNvPr id="356" name="Shape 356"/>
          <p:cNvSpPr/>
          <p:nvPr/>
        </p:nvSpPr>
        <p:spPr>
          <a:xfrm>
            <a:off x="1524000" y="3048000"/>
            <a:ext cx="3505200" cy="9264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1600"/>
              </a:spcBef>
              <a:defRPr sz="1800"/>
            </a:pPr>
            <a:r>
              <a:rPr sz="2800" b="1">
                <a:solidFill>
                  <a:srgbClr val="FFFF00"/>
                </a:solidFill>
                <a:effectLst>
                  <a:outerShdw blurRad="12700" dist="25400" dir="2700000" rotWithShape="0">
                    <a:srgbClr val="000000"/>
                  </a:outerShdw>
                </a:effectLst>
              </a:rPr>
              <a:t>Spider mites on </a:t>
            </a:r>
          </a:p>
          <a:p>
            <a:pPr lvl="0" algn="ctr">
              <a:lnSpc>
                <a:spcPct val="55000"/>
              </a:lnSpc>
              <a:spcBef>
                <a:spcPts val="1600"/>
              </a:spcBef>
              <a:defRPr sz="1800"/>
            </a:pPr>
            <a:r>
              <a:rPr sz="2800" b="1">
                <a:solidFill>
                  <a:srgbClr val="FFFF00"/>
                </a:solidFill>
                <a:effectLst>
                  <a:outerShdw blurRad="12700" dist="25400" dir="2700000" rotWithShape="0">
                    <a:srgbClr val="000000"/>
                  </a:outerShdw>
                </a:effectLst>
              </a:rPr>
              <a:t>Andorra juniper</a:t>
            </a:r>
          </a:p>
        </p:txBody>
      </p:sp>
      <p:sp>
        <p:nvSpPr>
          <p:cNvPr id="357" name="Shape 357"/>
          <p:cNvSpPr/>
          <p:nvPr/>
        </p:nvSpPr>
        <p:spPr>
          <a:xfrm>
            <a:off x="5562600" y="3810000"/>
            <a:ext cx="29718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800" b="1">
                <a:solidFill>
                  <a:srgbClr val="FFFF00"/>
                </a:solidFill>
                <a:effectLst>
                  <a:outerShdw blurRad="12700" dist="25400" dir="2700000" rotWithShape="0">
                    <a:srgbClr val="000000"/>
                  </a:outerShdw>
                </a:effectLst>
              </a:rPr>
              <a:t>Parson’s juniper</a:t>
            </a:r>
          </a:p>
        </p:txBody>
      </p:sp>
      <p:sp>
        <p:nvSpPr>
          <p:cNvPr id="358" name="Shape 358"/>
          <p:cNvSpPr/>
          <p:nvPr/>
        </p:nvSpPr>
        <p:spPr>
          <a:xfrm>
            <a:off x="1219200" y="1066800"/>
            <a:ext cx="3657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Pfitzer juniper</a:t>
            </a:r>
          </a:p>
        </p:txBody>
      </p:sp>
    </p:spTree>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image.png"/>
          <p:cNvPicPr/>
          <p:nvPr/>
        </p:nvPicPr>
        <p:blipFill>
          <a:blip r:embed="rId3">
            <a:extLst/>
          </a:blip>
          <a:srcRect t="3125"/>
          <a:stretch>
            <a:fillRect/>
          </a:stretch>
        </p:blipFill>
        <p:spPr>
          <a:xfrm>
            <a:off x="1838325" y="1524000"/>
            <a:ext cx="5465763" cy="3937000"/>
          </a:xfrm>
          <a:prstGeom prst="rect">
            <a:avLst/>
          </a:prstGeom>
          <a:ln w="12700">
            <a:miter lim="400000"/>
          </a:ln>
        </p:spPr>
      </p:pic>
      <p:sp>
        <p:nvSpPr>
          <p:cNvPr id="363" name="Shape 363"/>
          <p:cNvSpPr/>
          <p:nvPr/>
        </p:nvSpPr>
        <p:spPr>
          <a:xfrm>
            <a:off x="1905000" y="609600"/>
            <a:ext cx="5410200" cy="84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FF"/>
                </a:solidFill>
                <a:effectLst>
                  <a:outerShdw blurRad="12700" dist="38100" dir="2700000" rotWithShape="0">
                    <a:srgbClr val="000000"/>
                  </a:outerShdw>
                </a:effectLst>
              </a:rPr>
              <a:t>Canna leaf roller</a:t>
            </a:r>
          </a:p>
        </p:txBody>
      </p:sp>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png"/>
          <p:cNvPicPr/>
          <p:nvPr/>
        </p:nvPicPr>
        <p:blipFill>
          <a:blip r:embed="rId3">
            <a:extLst/>
          </a:blip>
          <a:stretch>
            <a:fillRect/>
          </a:stretch>
        </p:blipFill>
        <p:spPr>
          <a:xfrm>
            <a:off x="381000" y="304800"/>
            <a:ext cx="4640263" cy="6019800"/>
          </a:xfrm>
          <a:prstGeom prst="rect">
            <a:avLst/>
          </a:prstGeom>
          <a:ln w="57150">
            <a:solidFill>
              <a:srgbClr val="FFFFFF"/>
            </a:solidFill>
            <a:round/>
          </a:ln>
        </p:spPr>
      </p:pic>
      <p:sp>
        <p:nvSpPr>
          <p:cNvPr id="368" name="Shape 368"/>
          <p:cNvSpPr/>
          <p:nvPr/>
        </p:nvSpPr>
        <p:spPr>
          <a:xfrm>
            <a:off x="5181600" y="2057400"/>
            <a:ext cx="3657600" cy="1099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65000"/>
              </a:lnSpc>
              <a:spcBef>
                <a:spcPts val="1900"/>
              </a:spcBef>
              <a:defRPr sz="1800"/>
            </a:pPr>
            <a:r>
              <a:rPr sz="3200" b="1">
                <a:solidFill>
                  <a:srgbClr val="FFFFFF"/>
                </a:solidFill>
                <a:effectLst>
                  <a:outerShdw blurRad="12700" dist="25400" dir="2700000" rotWithShape="0">
                    <a:srgbClr val="000000"/>
                  </a:outerShdw>
                </a:effectLst>
              </a:rPr>
              <a:t>Bot Canker </a:t>
            </a:r>
          </a:p>
          <a:p>
            <a:pPr lvl="0">
              <a:lnSpc>
                <a:spcPct val="65000"/>
              </a:lnSpc>
              <a:spcBef>
                <a:spcPts val="1900"/>
              </a:spcBef>
              <a:defRPr sz="1800"/>
            </a:pPr>
            <a:r>
              <a:rPr sz="3200" b="1">
                <a:solidFill>
                  <a:srgbClr val="FFFFFF"/>
                </a:solidFill>
                <a:effectLst>
                  <a:outerShdw blurRad="12700" dist="25400" dir="2700000" rotWithShape="0">
                    <a:srgbClr val="000000"/>
                  </a:outerShdw>
                </a:effectLst>
              </a:rPr>
              <a:t>on Leyland Cypress</a:t>
            </a: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png"/>
          <p:cNvPicPr/>
          <p:nvPr/>
        </p:nvPicPr>
        <p:blipFill>
          <a:blip r:embed="rId3">
            <a:extLst/>
          </a:blip>
          <a:stretch>
            <a:fillRect/>
          </a:stretch>
        </p:blipFill>
        <p:spPr>
          <a:xfrm>
            <a:off x="1524000" y="1295400"/>
            <a:ext cx="6172200" cy="4594225"/>
          </a:xfrm>
          <a:prstGeom prst="rect">
            <a:avLst/>
          </a:prstGeom>
          <a:ln w="57150">
            <a:solidFill>
              <a:srgbClr val="FFFFFF"/>
            </a:solidFill>
            <a:round/>
          </a:ln>
        </p:spPr>
      </p:pic>
      <p:sp>
        <p:nvSpPr>
          <p:cNvPr id="373" name="Shape 373"/>
          <p:cNvSpPr/>
          <p:nvPr/>
        </p:nvSpPr>
        <p:spPr>
          <a:xfrm>
            <a:off x="533400" y="304800"/>
            <a:ext cx="7696200" cy="723910"/>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2400"/>
              </a:spcBef>
              <a:defRPr sz="4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FF"/>
                </a:solidFill>
                <a:effectLst>
                  <a:outerShdw blurRad="12700" dist="25400" dir="2700000" rotWithShape="0">
                    <a:srgbClr val="000000"/>
                  </a:outerShdw>
                </a:effectLst>
              </a:rPr>
              <a:t>Bagworms on Leyland Cypress</a:t>
            </a: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p:nvPr/>
        </p:nvSpPr>
        <p:spPr>
          <a:xfrm>
            <a:off x="533400" y="609600"/>
            <a:ext cx="8001000" cy="7640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4800">
                <a:solidFill>
                  <a:srgbClr val="FFFF00"/>
                </a:solidFill>
                <a:effectLst>
                  <a:outerShdw blurRad="12700" dist="25400" dir="2700000" rotWithShape="0">
                    <a:srgbClr val="000000"/>
                  </a:outerShdw>
                </a:effectLst>
              </a:rPr>
              <a:t>The Ideal Landscape Plant</a:t>
            </a:r>
          </a:p>
        </p:txBody>
      </p:sp>
      <p:sp>
        <p:nvSpPr>
          <p:cNvPr id="378" name="Shape 378"/>
          <p:cNvSpPr/>
          <p:nvPr/>
        </p:nvSpPr>
        <p:spPr>
          <a:xfrm>
            <a:off x="1371600" y="1447800"/>
            <a:ext cx="6477001" cy="0"/>
          </a:xfrm>
          <a:prstGeom prst="line">
            <a:avLst/>
          </a:prstGeom>
          <a:ln w="57150">
            <a:solidFill>
              <a:srgbClr val="0066FF"/>
            </a:solidFill>
            <a:round/>
          </a:ln>
        </p:spPr>
        <p:txBody>
          <a:bodyPr lIns="0" tIns="0" rIns="0" bIns="0"/>
          <a:lstStyle/>
          <a:p>
            <a:pPr lvl="0" defTabSz="457200">
              <a:defRPr sz="1200">
                <a:latin typeface="+mn-lt"/>
                <a:ea typeface="+mn-ea"/>
                <a:cs typeface="+mn-cs"/>
                <a:sym typeface="Helvetica"/>
              </a:defRPr>
            </a:pPr>
            <a:endParaRPr/>
          </a:p>
        </p:txBody>
      </p:sp>
      <p:sp>
        <p:nvSpPr>
          <p:cNvPr id="379" name="Shape 379"/>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380" name="Shape 380"/>
          <p:cNvSpPr>
            <a:spLocks noGrp="1"/>
          </p:cNvSpPr>
          <p:nvPr>
            <p:ph type="body" idx="1"/>
          </p:nvPr>
        </p:nvSpPr>
        <p:spPr>
          <a:xfrm>
            <a:off x="1066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Clr>
                <a:srgbClr val="FFFF00"/>
              </a:buClr>
              <a:buFont typeface="Wingdings"/>
              <a:buChar char="❑"/>
              <a:defRPr sz="1800"/>
            </a:pPr>
            <a:r>
              <a:rPr sz="3200"/>
              <a:t> </a:t>
            </a:r>
            <a:r>
              <a:rPr sz="3200">
                <a:solidFill>
                  <a:srgbClr val="FFFFFF"/>
                </a:solidFill>
                <a:effectLst>
                  <a:outerShdw blurRad="12700" dist="25400" dir="2700000" rotWithShape="0">
                    <a:srgbClr val="000000"/>
                  </a:outerShdw>
                </a:effectLst>
              </a:rPr>
              <a:t>Requires no pruning</a:t>
            </a:r>
          </a:p>
          <a:p>
            <a:pPr lvl="0">
              <a:buClr>
                <a:srgbClr val="FFFF00"/>
              </a:buClr>
              <a:buFont typeface="Wingdings"/>
              <a:buChar char="❑"/>
              <a:defRPr sz="1800"/>
            </a:pPr>
            <a:r>
              <a:rPr sz="3200">
                <a:solidFill>
                  <a:srgbClr val="FFFFFF"/>
                </a:solidFill>
                <a:effectLst>
                  <a:outerShdw blurRad="12700" dist="25400" dir="2700000" rotWithShape="0">
                    <a:srgbClr val="000000"/>
                  </a:outerShdw>
                </a:effectLst>
              </a:rPr>
              <a:t> Requires no supplemental fertilizer</a:t>
            </a:r>
          </a:p>
          <a:p>
            <a:pPr lvl="0">
              <a:buClr>
                <a:srgbClr val="FFFF00"/>
              </a:buClr>
              <a:buFont typeface="Wingdings"/>
              <a:buChar char="❑"/>
              <a:defRPr sz="1800"/>
            </a:pPr>
            <a:r>
              <a:rPr sz="3200">
                <a:solidFill>
                  <a:srgbClr val="FFFFFF"/>
                </a:solidFill>
                <a:effectLst>
                  <a:outerShdw blurRad="12700" dist="25400" dir="2700000" rotWithShape="0">
                    <a:srgbClr val="000000"/>
                  </a:outerShdw>
                </a:effectLst>
              </a:rPr>
              <a:t> Requires no irrigation</a:t>
            </a:r>
          </a:p>
          <a:p>
            <a:pPr lvl="0">
              <a:buClr>
                <a:srgbClr val="FFFF00"/>
              </a:buClr>
              <a:buFont typeface="Wingdings"/>
              <a:buChar char="❑"/>
              <a:defRPr sz="1800"/>
            </a:pPr>
            <a:r>
              <a:rPr sz="3200">
                <a:solidFill>
                  <a:srgbClr val="FFFFFF"/>
                </a:solidFill>
                <a:effectLst>
                  <a:outerShdw blurRad="12700" dist="25400" dir="2700000" rotWithShape="0">
                    <a:srgbClr val="000000"/>
                  </a:outerShdw>
                </a:effectLst>
              </a:rPr>
              <a:t> Has no known pests</a:t>
            </a:r>
          </a:p>
          <a:p>
            <a:pPr lvl="0">
              <a:buClr>
                <a:srgbClr val="FFFF00"/>
              </a:buClr>
              <a:buFont typeface="Wingdings"/>
              <a:buChar char="❑"/>
              <a:defRPr sz="1800"/>
            </a:pPr>
            <a:r>
              <a:rPr sz="3200">
                <a:solidFill>
                  <a:srgbClr val="FFFFFF"/>
                </a:solidFill>
                <a:effectLst>
                  <a:outerShdw blurRad="12700" dist="25400" dir="2700000" rotWithShape="0">
                    <a:srgbClr val="000000"/>
                  </a:outerShdw>
                </a:effectLst>
              </a:rPr>
              <a:t> Tolerates extreme heat and cold</a:t>
            </a:r>
          </a:p>
          <a:p>
            <a:pPr lvl="0">
              <a:buClr>
                <a:srgbClr val="FFFF00"/>
              </a:buClr>
              <a:buFont typeface="Wingdings"/>
              <a:buChar char="❑"/>
              <a:defRPr sz="1800"/>
            </a:pPr>
            <a:r>
              <a:rPr sz="3200">
                <a:solidFill>
                  <a:srgbClr val="FFFFFF"/>
                </a:solidFill>
                <a:effectLst>
                  <a:outerShdw blurRad="12700" dist="25400" dir="2700000" rotWithShape="0">
                    <a:srgbClr val="000000"/>
                  </a:outerShdw>
                </a:effectLst>
              </a:rPr>
              <a:t> Thrives on neglect</a:t>
            </a:r>
          </a:p>
        </p:txBody>
      </p:sp>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png"/>
          <p:cNvPicPr/>
          <p:nvPr/>
        </p:nvPicPr>
        <p:blipFill>
          <a:blip r:embed="rId3">
            <a:extLst/>
          </a:blip>
          <a:stretch>
            <a:fillRect/>
          </a:stretch>
        </p:blipFill>
        <p:spPr>
          <a:xfrm>
            <a:off x="1143000" y="914400"/>
            <a:ext cx="6705600" cy="5065713"/>
          </a:xfrm>
          <a:prstGeom prst="rect">
            <a:avLst/>
          </a:prstGeom>
          <a:ln w="57150">
            <a:solidFill>
              <a:srgbClr val="FFFFFF"/>
            </a:solidFill>
            <a:round/>
          </a:ln>
        </p:spPr>
      </p:pic>
      <p:sp>
        <p:nvSpPr>
          <p:cNvPr id="385" name="Shape 385"/>
          <p:cNvSpPr/>
          <p:nvPr/>
        </p:nvSpPr>
        <p:spPr>
          <a:xfrm>
            <a:off x="5486400" y="3886200"/>
            <a:ext cx="2743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Kudzu</a:t>
            </a:r>
          </a:p>
        </p:txBody>
      </p:sp>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gms20.jpeg"/>
          <p:cNvPicPr/>
          <p:nvPr/>
        </p:nvPicPr>
        <p:blipFill>
          <a:blip r:embed="rId3">
            <a:extLst/>
          </a:blip>
          <a:stretch>
            <a:fillRect/>
          </a:stretch>
        </p:blipFill>
        <p:spPr>
          <a:xfrm>
            <a:off x="1371600" y="1143000"/>
            <a:ext cx="6705600" cy="5029200"/>
          </a:xfrm>
          <a:prstGeom prst="rect">
            <a:avLst/>
          </a:prstGeom>
          <a:ln w="57150">
            <a:solidFill>
              <a:srgbClr val="FFFFFF"/>
            </a:solidFill>
            <a:round/>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gms14.jpeg"/>
          <p:cNvPicPr/>
          <p:nvPr/>
        </p:nvPicPr>
        <p:blipFill>
          <a:blip r:embed="rId3">
            <a:extLst/>
          </a:blip>
          <a:stretch>
            <a:fillRect/>
          </a:stretch>
        </p:blipFill>
        <p:spPr>
          <a:xfrm>
            <a:off x="0" y="0"/>
            <a:ext cx="9144000" cy="6858000"/>
          </a:xfrm>
          <a:prstGeom prst="rect">
            <a:avLst/>
          </a:prstGeom>
          <a:ln w="12700">
            <a:miter lim="400000"/>
          </a:ln>
        </p:spPr>
      </p:pic>
      <p:sp>
        <p:nvSpPr>
          <p:cNvPr id="53" name="Shape 53"/>
          <p:cNvSpPr/>
          <p:nvPr/>
        </p:nvSpPr>
        <p:spPr>
          <a:xfrm>
            <a:off x="1828800" y="838200"/>
            <a:ext cx="5410200" cy="723910"/>
          </a:xfrm>
          <a:prstGeom prst="rect">
            <a:avLst/>
          </a:prstGeom>
          <a:solidFill>
            <a:srgbClr val="0066FF"/>
          </a:solidFill>
          <a:ln w="57150">
            <a:solidFill>
              <a:srgbClr val="FFFFFF"/>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2400"/>
              </a:spcBef>
              <a:defRPr sz="40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4000" b="1">
                <a:solidFill>
                  <a:srgbClr val="FFFFFF"/>
                </a:solidFill>
                <a:effectLst>
                  <a:outerShdw blurRad="12700" dist="25400" dir="2700000" rotWithShape="0">
                    <a:srgbClr val="000000"/>
                  </a:outerShdw>
                </a:effectLst>
              </a:rPr>
              <a:t>New Construction Sites</a:t>
            </a:r>
          </a:p>
        </p:txBody>
      </p:sp>
      <p:sp>
        <p:nvSpPr>
          <p:cNvPr id="54" name="Shape 54"/>
          <p:cNvSpPr>
            <a:spLocks noGrp="1"/>
          </p:cNvSpPr>
          <p:nvPr>
            <p:ph type="title"/>
          </p:nvPr>
        </p:nvSpPr>
        <p:spPr>
          <a:xfrm>
            <a:off x="1219200" y="2285999"/>
            <a:ext cx="7772400" cy="1143002"/>
          </a:xfrm>
          <a:prstGeom prst="rect">
            <a:avLst/>
          </a:prstGeom>
        </p:spPr>
        <p:txBody>
          <a:bodyPr lIns="0" tIns="0" rIns="0" bIns="0">
            <a:normAutofit/>
          </a:bodyPr>
          <a:lstStyle/>
          <a:p>
            <a:pPr lvl="0"/>
            <a:endParaRPr/>
          </a:p>
        </p:txBody>
      </p:sp>
      <p:sp>
        <p:nvSpPr>
          <p:cNvPr id="55" name="Shape 55"/>
          <p:cNvSpPr>
            <a:spLocks noGrp="1"/>
          </p:cNvSpPr>
          <p:nvPr>
            <p:ph type="body" idx="1"/>
          </p:nvPr>
        </p:nvSpPr>
        <p:spPr>
          <a:xfrm>
            <a:off x="1066800" y="1905000"/>
            <a:ext cx="6858000" cy="3276600"/>
          </a:xfrm>
          <a:prstGeom prst="rect">
            <a:avLst/>
          </a:prstGeom>
          <a:solidFill>
            <a:srgbClr val="0066FF"/>
          </a:solidFill>
          <a:ln w="57150">
            <a:solidFill>
              <a:srgbClr val="FFFFFF"/>
            </a:solidFill>
            <a:round/>
          </a:ln>
          <a:extLst>
            <a:ext uri="{C572A759-6A51-4108-AA02-DFA0A04FC94B}">
              <ma14:wrappingTextBoxFlag xmlns:ma14="http://schemas.microsoft.com/office/mac/drawingml/2011/main" val="1"/>
            </a:ext>
          </a:extLst>
        </p:spPr>
        <p:txBody>
          <a:bodyPr lIns="0" tIns="0" rIns="0" bIns="0">
            <a:normAutofit/>
          </a:bodyPr>
          <a:lstStyle/>
          <a:p>
            <a:pPr marL="378047" lvl="0" indent="-378047" defTabSz="896111">
              <a:lnSpc>
                <a:spcPct val="75000"/>
              </a:lnSpc>
              <a:spcBef>
                <a:spcPts val="800"/>
              </a:spcBef>
              <a:buClr>
                <a:srgbClr val="6699FF"/>
              </a:buClr>
              <a:buSzPct val="145000"/>
              <a:buChar char="•"/>
              <a:defRPr sz="1800"/>
            </a:pPr>
            <a:r>
              <a:rPr sz="3528" b="1">
                <a:solidFill>
                  <a:srgbClr val="FFFFFF"/>
                </a:solidFill>
                <a:effectLst>
                  <a:outerShdw blurRad="12446" dist="24892" dir="2700000" rotWithShape="0">
                    <a:srgbClr val="000000"/>
                  </a:outerShdw>
                </a:effectLst>
              </a:rPr>
              <a:t> Left-over debris -   chunks of 	concrete, tar paper, roofing 	shingles, sheetrock, etc.</a:t>
            </a:r>
          </a:p>
          <a:p>
            <a:pPr marL="378047" lvl="0" indent="-378047" defTabSz="896111">
              <a:lnSpc>
                <a:spcPct val="75000"/>
              </a:lnSpc>
              <a:spcBef>
                <a:spcPts val="800"/>
              </a:spcBef>
              <a:buClr>
                <a:srgbClr val="6699FF"/>
              </a:buClr>
              <a:buSzPct val="145000"/>
              <a:buChar char="•"/>
              <a:defRPr sz="1800"/>
            </a:pPr>
            <a:r>
              <a:rPr sz="3528" b="1">
                <a:solidFill>
                  <a:srgbClr val="FFFFFF"/>
                </a:solidFill>
                <a:effectLst>
                  <a:outerShdw blurRad="12446" dist="24892" dir="2700000" rotWithShape="0">
                    <a:srgbClr val="000000"/>
                  </a:outerShdw>
                </a:effectLst>
              </a:rPr>
              <a:t> Compaction from construction 	equipment</a:t>
            </a:r>
          </a:p>
          <a:p>
            <a:pPr marL="378047" lvl="0" indent="-378047" defTabSz="896111">
              <a:lnSpc>
                <a:spcPct val="75000"/>
              </a:lnSpc>
              <a:spcBef>
                <a:spcPts val="800"/>
              </a:spcBef>
              <a:buClr>
                <a:srgbClr val="6699FF"/>
              </a:buClr>
              <a:buSzPct val="145000"/>
              <a:buChar char="•"/>
              <a:defRPr sz="1800"/>
            </a:pPr>
            <a:r>
              <a:rPr sz="3528" b="1">
                <a:solidFill>
                  <a:srgbClr val="FFFFFF"/>
                </a:solidFill>
                <a:effectLst>
                  <a:outerShdw blurRad="12446" dist="24892" dir="2700000" rotWithShape="0">
                    <a:srgbClr val="000000"/>
                  </a:outerShdw>
                </a:effectLst>
              </a:rPr>
              <a:t>  Hidden oil, gasoline and other 	chemical spills</a:t>
            </a:r>
          </a:p>
        </p:txBody>
      </p:sp>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gms27.jpe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p:nvPr/>
        </p:nvSpPr>
        <p:spPr>
          <a:xfrm>
            <a:off x="914400" y="1828800"/>
            <a:ext cx="8534400" cy="3048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374904">
              <a:defRPr sz="9840">
                <a:ln w="1601">
                  <a:solidFill/>
                </a:ln>
                <a:solidFill>
                  <a:srgbClr val="00FFFF">
                    <a:alpha val="50000"/>
                  </a:srgbClr>
                </a:solidFill>
                <a:latin typeface="Tahoma"/>
                <a:ea typeface="Tahoma"/>
                <a:cs typeface="Tahoma"/>
                <a:sym typeface="Tahoma"/>
              </a:defRPr>
            </a:lvl1pPr>
          </a:lstStyle>
          <a:p>
            <a:pPr lvl="0">
              <a:defRPr sz="1800">
                <a:ln w="9525">
                  <a:noFill/>
                </a:ln>
                <a:solidFill>
                  <a:srgbClr val="000000"/>
                </a:solidFill>
              </a:defRPr>
            </a:pPr>
            <a:r>
              <a:rPr sz="9840">
                <a:ln w="1601">
                  <a:solidFill/>
                </a:ln>
                <a:solidFill>
                  <a:srgbClr val="00FFFF">
                    <a:alpha val="50000"/>
                  </a:srgbClr>
                </a:solidFill>
              </a:rPr>
              <a:t>Let's Take a Break!</a:t>
            </a:r>
          </a:p>
        </p:txBody>
      </p:sp>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p:nvPr/>
        </p:nvSpPr>
        <p:spPr>
          <a:xfrm>
            <a:off x="609600" y="685800"/>
            <a:ext cx="8153400" cy="7640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800">
                <a:solidFill>
                  <a:srgbClr val="FFFFFF"/>
                </a:solidFill>
                <a:effectLst>
                  <a:outerShdw blurRad="12700" dist="25400" dir="2700000" rotWithShape="0">
                    <a:srgbClr val="000000"/>
                  </a:outerShdw>
                </a:effectLst>
              </a:rPr>
              <a:t>Cultural Causes of Plant Stress</a:t>
            </a:r>
          </a:p>
        </p:txBody>
      </p:sp>
      <p:sp>
        <p:nvSpPr>
          <p:cNvPr id="402" name="Shape 402"/>
          <p:cNvSpPr/>
          <p:nvPr/>
        </p:nvSpPr>
        <p:spPr>
          <a:xfrm>
            <a:off x="914400" y="1524000"/>
            <a:ext cx="7543800" cy="0"/>
          </a:xfrm>
          <a:prstGeom prst="line">
            <a:avLst/>
          </a:prstGeom>
          <a:ln w="57150">
            <a:solidFill>
              <a:srgbClr val="0066FF"/>
            </a:solidFill>
            <a:round/>
          </a:ln>
        </p:spPr>
        <p:txBody>
          <a:bodyPr lIns="0" tIns="0" rIns="0" bIns="0"/>
          <a:lstStyle/>
          <a:p>
            <a:pPr lvl="0" defTabSz="457200">
              <a:defRPr sz="1200">
                <a:latin typeface="+mn-lt"/>
                <a:ea typeface="+mn-ea"/>
                <a:cs typeface="+mn-cs"/>
                <a:sym typeface="Helvetica"/>
              </a:defRPr>
            </a:pPr>
            <a:endParaRPr/>
          </a:p>
        </p:txBody>
      </p:sp>
      <p:sp>
        <p:nvSpPr>
          <p:cNvPr id="403" name="Shape 403"/>
          <p:cNvSpPr>
            <a:spLocks noGrp="1"/>
          </p:cNvSpPr>
          <p:nvPr>
            <p:ph type="title"/>
          </p:nvPr>
        </p:nvSpPr>
        <p:spPr>
          <a:xfrm>
            <a:off x="1066800" y="4724399"/>
            <a:ext cx="7772400" cy="1143002"/>
          </a:xfrm>
          <a:prstGeom prst="rect">
            <a:avLst/>
          </a:prstGeom>
        </p:spPr>
        <p:txBody>
          <a:bodyPr lIns="0" tIns="0" rIns="0" bIns="0">
            <a:normAutofit/>
          </a:bodyPr>
          <a:lstStyle/>
          <a:p>
            <a:pPr lvl="0"/>
            <a:endParaRPr/>
          </a:p>
        </p:txBody>
      </p:sp>
      <p:sp>
        <p:nvSpPr>
          <p:cNvPr id="404" name="Shape 404"/>
          <p:cNvSpPr>
            <a:spLocks noGrp="1"/>
          </p:cNvSpPr>
          <p:nvPr>
            <p:ph type="body" idx="1"/>
          </p:nvPr>
        </p:nvSpPr>
        <p:spPr>
          <a:xfrm>
            <a:off x="685800" y="1981200"/>
            <a:ext cx="41910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67392" lvl="0" indent="-367392">
              <a:buClr>
                <a:srgbClr val="6699FF"/>
              </a:buClr>
              <a:buSzPct val="145000"/>
              <a:buChar char="•"/>
              <a:defRPr sz="1800"/>
            </a:pPr>
            <a:r>
              <a:rPr sz="3000">
                <a:solidFill>
                  <a:srgbClr val="FFFFFF"/>
                </a:solidFill>
                <a:effectLst>
                  <a:outerShdw blurRad="12700" dist="25400" dir="2700000" rotWithShape="0">
                    <a:srgbClr val="000000"/>
                  </a:outerShdw>
                </a:effectLst>
              </a:rPr>
              <a:t>  </a:t>
            </a:r>
            <a:r>
              <a:rPr sz="3000">
                <a:solidFill>
                  <a:srgbClr val="FFFF00"/>
                </a:solidFill>
                <a:effectLst>
                  <a:outerShdw blurRad="12700" dist="25400" dir="2700000" rotWithShape="0">
                    <a:srgbClr val="000000"/>
                  </a:outerShdw>
                </a:effectLst>
              </a:rPr>
              <a:t>Planting too deep</a:t>
            </a:r>
          </a:p>
          <a:p>
            <a:pPr marL="367392" lvl="0" indent="-367392">
              <a:buClr>
                <a:srgbClr val="6699FF"/>
              </a:buClr>
              <a:buSzPct val="145000"/>
              <a:buChar char="•"/>
              <a:defRPr sz="1800"/>
            </a:pPr>
            <a:r>
              <a:rPr sz="3000">
                <a:solidFill>
                  <a:srgbClr val="FFFF00"/>
                </a:solidFill>
                <a:effectLst>
                  <a:outerShdw blurRad="12700" dist="25400" dir="2700000" rotWithShape="0">
                    <a:srgbClr val="000000"/>
                  </a:outerShdw>
                </a:effectLst>
              </a:rPr>
              <a:t>  Planting too shallow</a:t>
            </a:r>
          </a:p>
          <a:p>
            <a:pPr marL="367392" lvl="0" indent="-367392">
              <a:buClr>
                <a:srgbClr val="6699FF"/>
              </a:buClr>
              <a:buSzPct val="145000"/>
              <a:buChar char="•"/>
              <a:defRPr sz="1800"/>
            </a:pPr>
            <a:r>
              <a:rPr sz="3000">
                <a:solidFill>
                  <a:srgbClr val="FFFF00"/>
                </a:solidFill>
                <a:effectLst>
                  <a:outerShdw blurRad="12700" dist="25400" dir="2700000" rotWithShape="0">
                    <a:srgbClr val="000000"/>
                  </a:outerShdw>
                </a:effectLst>
              </a:rPr>
              <a:t>  Excess water ring</a:t>
            </a:r>
          </a:p>
          <a:p>
            <a:pPr marL="367392" lvl="0" indent="-367392">
              <a:buClr>
                <a:srgbClr val="6699FF"/>
              </a:buClr>
              <a:buSzPct val="145000"/>
              <a:buChar char="•"/>
              <a:defRPr sz="1800"/>
            </a:pPr>
            <a:r>
              <a:rPr sz="3000">
                <a:solidFill>
                  <a:srgbClr val="FFFF00"/>
                </a:solidFill>
                <a:effectLst>
                  <a:outerShdw blurRad="12700" dist="25400" dir="2700000" rotWithShape="0">
                    <a:srgbClr val="000000"/>
                  </a:outerShdw>
                </a:effectLst>
              </a:rPr>
              <a:t>  Too much mulch</a:t>
            </a:r>
          </a:p>
          <a:p>
            <a:pPr marL="367392" lvl="0" indent="-367392">
              <a:buClr>
                <a:srgbClr val="6699FF"/>
              </a:buClr>
              <a:buSzPct val="145000"/>
              <a:buChar char="•"/>
              <a:defRPr sz="1800"/>
            </a:pPr>
            <a:r>
              <a:rPr sz="3000">
                <a:solidFill>
                  <a:srgbClr val="FFFF00"/>
                </a:solidFill>
                <a:effectLst>
                  <a:outerShdw blurRad="12700" dist="25400" dir="2700000" rotWithShape="0">
                    <a:srgbClr val="000000"/>
                  </a:outerShdw>
                </a:effectLst>
              </a:rPr>
              <a:t>  Planting too close</a:t>
            </a:r>
          </a:p>
        </p:txBody>
      </p:sp>
      <p:sp>
        <p:nvSpPr>
          <p:cNvPr id="405" name="Shape 405"/>
          <p:cNvSpPr/>
          <p:nvPr/>
        </p:nvSpPr>
        <p:spPr>
          <a:xfrm>
            <a:off x="4876800" y="1981200"/>
            <a:ext cx="3810000" cy="26000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67392" lvl="0" indent="-367392">
              <a:spcBef>
                <a:spcPts val="700"/>
              </a:spcBef>
              <a:buClr>
                <a:srgbClr val="6699FF"/>
              </a:buClr>
              <a:buSzPct val="145000"/>
              <a:buChar char="•"/>
              <a:defRPr sz="1800"/>
            </a:pPr>
            <a:r>
              <a:rPr sz="3000">
                <a:solidFill>
                  <a:srgbClr val="FFFFFF"/>
                </a:solidFill>
                <a:effectLst>
                  <a:outerShdw blurRad="12700" dist="25400" dir="2700000" rotWithShape="0">
                    <a:srgbClr val="000000"/>
                  </a:outerShdw>
                </a:effectLst>
              </a:rPr>
              <a:t>  </a:t>
            </a:r>
            <a:r>
              <a:rPr sz="3000">
                <a:solidFill>
                  <a:srgbClr val="FFFF00"/>
                </a:solidFill>
                <a:effectLst>
                  <a:outerShdw blurRad="12700" dist="25400" dir="2700000" rotWithShape="0">
                    <a:srgbClr val="000000"/>
                  </a:outerShdw>
                </a:effectLst>
              </a:rPr>
              <a:t>Over-watering</a:t>
            </a:r>
          </a:p>
          <a:p>
            <a:pPr marL="367392" lvl="0" indent="-367392">
              <a:spcBef>
                <a:spcPts val="700"/>
              </a:spcBef>
              <a:buClr>
                <a:srgbClr val="6699FF"/>
              </a:buClr>
              <a:buSzPct val="145000"/>
              <a:buChar char="•"/>
              <a:defRPr sz="1800"/>
            </a:pPr>
            <a:r>
              <a:rPr sz="3000">
                <a:solidFill>
                  <a:srgbClr val="FFFF00"/>
                </a:solidFill>
                <a:effectLst>
                  <a:outerShdw blurRad="12700" dist="25400" dir="2700000" rotWithShape="0">
                    <a:srgbClr val="000000"/>
                  </a:outerShdw>
                </a:effectLst>
              </a:rPr>
              <a:t>  Improper pruning</a:t>
            </a:r>
          </a:p>
          <a:p>
            <a:pPr marL="367392" lvl="0" indent="-367392">
              <a:spcBef>
                <a:spcPts val="700"/>
              </a:spcBef>
              <a:buClr>
                <a:srgbClr val="6699FF"/>
              </a:buClr>
              <a:buSzPct val="145000"/>
              <a:buChar char="•"/>
              <a:defRPr sz="1800"/>
            </a:pPr>
            <a:r>
              <a:rPr sz="3000">
                <a:solidFill>
                  <a:srgbClr val="FFFF00"/>
                </a:solidFill>
                <a:effectLst>
                  <a:outerShdw blurRad="12700" dist="25400" dir="2700000" rotWithShape="0">
                    <a:srgbClr val="000000"/>
                  </a:outerShdw>
                </a:effectLst>
              </a:rPr>
              <a:t>  Chemical injury</a:t>
            </a:r>
          </a:p>
          <a:p>
            <a:pPr marL="367392" lvl="0" indent="-367392">
              <a:spcBef>
                <a:spcPts val="700"/>
              </a:spcBef>
              <a:buClr>
                <a:srgbClr val="6699FF"/>
              </a:buClr>
              <a:buSzPct val="145000"/>
              <a:buChar char="•"/>
              <a:defRPr sz="1800"/>
            </a:pPr>
            <a:r>
              <a:rPr sz="3000">
                <a:solidFill>
                  <a:srgbClr val="FFFF00"/>
                </a:solidFill>
                <a:effectLst>
                  <a:outerShdw blurRad="12700" dist="25400" dir="2700000" rotWithShape="0">
                    <a:srgbClr val="000000"/>
                  </a:outerShdw>
                </a:effectLst>
              </a:rPr>
              <a:t>  Mechanical injury</a:t>
            </a:r>
          </a:p>
          <a:p>
            <a:pPr marL="367392" lvl="0" indent="-367392">
              <a:spcBef>
                <a:spcPts val="700"/>
              </a:spcBef>
              <a:buClr>
                <a:srgbClr val="6699FF"/>
              </a:buClr>
              <a:buSzPct val="145000"/>
              <a:buChar char="•"/>
              <a:defRPr sz="1800"/>
            </a:pPr>
            <a:r>
              <a:rPr sz="3000">
                <a:solidFill>
                  <a:srgbClr val="FFFF00"/>
                </a:solidFill>
                <a:effectLst>
                  <a:outerShdw blurRad="12700" dist="25400" dir="2700000" rotWithShape="0">
                    <a:srgbClr val="000000"/>
                  </a:outerShdw>
                </a:effectLst>
              </a:rPr>
              <a:t>  General plant abuse</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04"/>
                                        </p:tgtEl>
                                        <p:attrNameLst>
                                          <p:attrName>style.visibility</p:attrName>
                                        </p:attrNameLst>
                                      </p:cBhvr>
                                      <p:to>
                                        <p:strVal val="visible"/>
                                      </p:to>
                                    </p:set>
                                    <p:anim calcmode="lin" valueType="num">
                                      <p:cBhvr>
                                        <p:cTn id="7" dur="1000" fill="hold"/>
                                        <p:tgtEl>
                                          <p:spTgt spid="404"/>
                                        </p:tgtEl>
                                        <p:attrNameLst>
                                          <p:attrName>ppt_x</p:attrName>
                                        </p:attrNameLst>
                                      </p:cBhvr>
                                      <p:tavLst>
                                        <p:tav tm="0">
                                          <p:val>
                                            <p:strVal val="0-#ppt_w/2"/>
                                          </p:val>
                                        </p:tav>
                                        <p:tav tm="100000">
                                          <p:val>
                                            <p:strVal val="#ppt_x"/>
                                          </p:val>
                                        </p:tav>
                                      </p:tavLst>
                                    </p:anim>
                                    <p:anim calcmode="lin" valueType="num">
                                      <p:cBhvr>
                                        <p:cTn id="8" dur="1000" fill="hold"/>
                                        <p:tgtEl>
                                          <p:spTgt spid="4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405"/>
                                        </p:tgtEl>
                                        <p:attrNameLst>
                                          <p:attrName>style.visibility</p:attrName>
                                        </p:attrNameLst>
                                      </p:cBhvr>
                                      <p:to>
                                        <p:strVal val="visible"/>
                                      </p:to>
                                    </p:set>
                                    <p:anim calcmode="lin" valueType="num">
                                      <p:cBhvr>
                                        <p:cTn id="13" dur="1000" fill="hold"/>
                                        <p:tgtEl>
                                          <p:spTgt spid="405"/>
                                        </p:tgtEl>
                                        <p:attrNameLst>
                                          <p:attrName>ppt_x</p:attrName>
                                        </p:attrNameLst>
                                      </p:cBhvr>
                                      <p:tavLst>
                                        <p:tav tm="0">
                                          <p:val>
                                            <p:strVal val="1+#ppt_w/2"/>
                                          </p:val>
                                        </p:tav>
                                        <p:tav tm="100000">
                                          <p:val>
                                            <p:strVal val="#ppt_x"/>
                                          </p:val>
                                        </p:tav>
                                      </p:tavLst>
                                    </p:anim>
                                    <p:anim calcmode="lin" valueType="num">
                                      <p:cBhvr>
                                        <p:cTn id="14" dur="1000" fill="hold"/>
                                        <p:tgtEl>
                                          <p:spTgt spid="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animBg="1" advAuto="0"/>
      <p:bldP spid="405" grpId="2"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png"/>
          <p:cNvPicPr/>
          <p:nvPr/>
        </p:nvPicPr>
        <p:blipFill>
          <a:blip r:embed="rId3">
            <a:extLst/>
          </a:blip>
          <a:stretch>
            <a:fillRect/>
          </a:stretch>
        </p:blipFill>
        <p:spPr>
          <a:xfrm>
            <a:off x="0" y="0"/>
            <a:ext cx="9144000" cy="6819900"/>
          </a:xfrm>
          <a:prstGeom prst="rect">
            <a:avLst/>
          </a:prstGeom>
          <a:ln w="12700">
            <a:miter lim="400000"/>
          </a:ln>
        </p:spPr>
      </p:pic>
    </p:spTree>
  </p:cSld>
  <p:clrMapOvr>
    <a:masterClrMapping/>
  </p:clrMapOvr>
  <p:transition spd="slow">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image.png"/>
          <p:cNvPicPr/>
          <p:nvPr/>
        </p:nvPicPr>
        <p:blipFill>
          <a:blip r:embed="rId3">
            <a:extLst/>
          </a:blip>
          <a:stretch>
            <a:fillRect/>
          </a:stretch>
        </p:blipFill>
        <p:spPr>
          <a:xfrm>
            <a:off x="1371600" y="914400"/>
            <a:ext cx="6629400" cy="4972050"/>
          </a:xfrm>
          <a:prstGeom prst="rect">
            <a:avLst/>
          </a:prstGeom>
          <a:ln w="57150">
            <a:solidFill>
              <a:srgbClr val="FFFFFF"/>
            </a:solidFill>
            <a:round/>
          </a:ln>
        </p:spPr>
      </p:pic>
    </p:spTree>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png"/>
          <p:cNvPicPr/>
          <p:nvPr/>
        </p:nvPicPr>
        <p:blipFill>
          <a:blip r:embed="rId3">
            <a:extLst/>
          </a:blip>
          <a:stretch>
            <a:fillRect/>
          </a:stretch>
        </p:blipFill>
        <p:spPr>
          <a:xfrm>
            <a:off x="1447800" y="914400"/>
            <a:ext cx="6477000" cy="4848225"/>
          </a:xfrm>
          <a:prstGeom prst="rect">
            <a:avLst/>
          </a:prstGeom>
          <a:ln w="57150">
            <a:solidFill>
              <a:srgbClr val="FFFFFF"/>
            </a:solidFill>
            <a:round/>
          </a:ln>
        </p:spPr>
      </p:pic>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gms26.jpeg"/>
          <p:cNvPicPr/>
          <p:nvPr/>
        </p:nvPicPr>
        <p:blipFill>
          <a:blip r:embed="rId3">
            <a:extLst/>
          </a:blip>
          <a:srcRect r="2221"/>
          <a:stretch>
            <a:fillRect/>
          </a:stretch>
        </p:blipFill>
        <p:spPr>
          <a:xfrm>
            <a:off x="1295399" y="914400"/>
            <a:ext cx="6705602" cy="5143500"/>
          </a:xfrm>
          <a:prstGeom prst="rect">
            <a:avLst/>
          </a:prstGeom>
          <a:ln w="57150">
            <a:solidFill>
              <a:srgbClr val="FFFFFF"/>
            </a:solidFill>
            <a:round/>
          </a:ln>
        </p:spPr>
      </p:pic>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gms21.jpeg"/>
          <p:cNvPicPr/>
          <p:nvPr/>
        </p:nvPicPr>
        <p:blipFill>
          <a:blip r:embed="rId3">
            <a:extLst/>
          </a:blip>
          <a:stretch>
            <a:fillRect/>
          </a:stretch>
        </p:blipFill>
        <p:spPr>
          <a:xfrm>
            <a:off x="381000" y="228600"/>
            <a:ext cx="3889375" cy="4419600"/>
          </a:xfrm>
          <a:prstGeom prst="rect">
            <a:avLst/>
          </a:prstGeom>
          <a:ln w="57150">
            <a:solidFill>
              <a:srgbClr val="FFFFFF"/>
            </a:solidFill>
            <a:round/>
          </a:ln>
        </p:spPr>
      </p:pic>
      <p:sp>
        <p:nvSpPr>
          <p:cNvPr id="426" name="Shape 426"/>
          <p:cNvSpPr/>
          <p:nvPr/>
        </p:nvSpPr>
        <p:spPr>
          <a:xfrm>
            <a:off x="4648200" y="533400"/>
            <a:ext cx="3886200" cy="1054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55000"/>
              </a:lnSpc>
              <a:spcBef>
                <a:spcPts val="1900"/>
              </a:spcBef>
              <a:defRPr sz="1800"/>
            </a:pPr>
            <a:r>
              <a:rPr sz="3200" b="1">
                <a:solidFill>
                  <a:srgbClr val="FFFFFF"/>
                </a:solidFill>
                <a:effectLst>
                  <a:outerShdw blurRad="12700" dist="25400" dir="2700000" rotWithShape="0">
                    <a:srgbClr val="000000"/>
                  </a:outerShdw>
                </a:effectLst>
              </a:rPr>
              <a:t>Sun-scald </a:t>
            </a:r>
          </a:p>
          <a:p>
            <a:pPr lvl="0">
              <a:lnSpc>
                <a:spcPct val="55000"/>
              </a:lnSpc>
              <a:spcBef>
                <a:spcPts val="1900"/>
              </a:spcBef>
              <a:defRPr sz="1800"/>
            </a:pPr>
            <a:r>
              <a:rPr sz="3200" b="1">
                <a:solidFill>
                  <a:srgbClr val="FFFFFF"/>
                </a:solidFill>
                <a:effectLst>
                  <a:outerShdw blurRad="12700" dist="25400" dir="2700000" rotWithShape="0">
                    <a:srgbClr val="000000"/>
                  </a:outerShdw>
                </a:effectLst>
              </a:rPr>
              <a:t>         on red maple</a:t>
            </a:r>
          </a:p>
        </p:txBody>
      </p:sp>
      <p:pic>
        <p:nvPicPr>
          <p:cNvPr id="427" name="pgms22.jpeg"/>
          <p:cNvPicPr/>
          <p:nvPr/>
        </p:nvPicPr>
        <p:blipFill>
          <a:blip r:embed="rId4">
            <a:extLst/>
          </a:blip>
          <a:stretch>
            <a:fillRect/>
          </a:stretch>
        </p:blipFill>
        <p:spPr>
          <a:xfrm>
            <a:off x="3962400" y="2838450"/>
            <a:ext cx="4800600" cy="3600450"/>
          </a:xfrm>
          <a:prstGeom prst="rect">
            <a:avLst/>
          </a:prstGeom>
          <a:ln w="57150">
            <a:solidFill>
              <a:srgbClr val="FFFFFF"/>
            </a:solidFill>
            <a:round/>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27"/>
                                        </p:tgtEl>
                                        <p:attrNameLst>
                                          <p:attrName>style.visibility</p:attrName>
                                        </p:attrNameLst>
                                      </p:cBhvr>
                                      <p:to>
                                        <p:strVal val="visible"/>
                                      </p:to>
                                    </p:set>
                                    <p:anim calcmode="lin" valueType="num">
                                      <p:cBhvr>
                                        <p:cTn id="7" dur="1000" fill="hold"/>
                                        <p:tgtEl>
                                          <p:spTgt spid="427"/>
                                        </p:tgtEl>
                                        <p:attrNameLst>
                                          <p:attrName>ppt_x</p:attrName>
                                        </p:attrNameLst>
                                      </p:cBhvr>
                                      <p:tavLst>
                                        <p:tav tm="0">
                                          <p:val>
                                            <p:strVal val="1+#ppt_w/2"/>
                                          </p:val>
                                        </p:tav>
                                        <p:tav tm="100000">
                                          <p:val>
                                            <p:strVal val="#ppt_x"/>
                                          </p:val>
                                        </p:tav>
                                      </p:tavLst>
                                    </p:anim>
                                    <p:anim calcmode="lin" valueType="num">
                                      <p:cBhvr>
                                        <p:cTn id="8" dur="1000" fill="hold"/>
                                        <p:tgtEl>
                                          <p:spTgt spid="4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1"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p:nvPr/>
        </p:nvSpPr>
        <p:spPr>
          <a:xfrm>
            <a:off x="304799" y="2209800"/>
            <a:ext cx="9144002" cy="1745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60000"/>
              </a:lnSpc>
              <a:spcBef>
                <a:spcPts val="3200"/>
              </a:spcBef>
              <a:defRPr sz="1800"/>
            </a:pPr>
            <a:r>
              <a:rPr sz="5400">
                <a:solidFill>
                  <a:srgbClr val="FFFF00"/>
                </a:solidFill>
                <a:effectLst>
                  <a:outerShdw blurRad="12700" dist="38100" dir="2700000" rotWithShape="0">
                    <a:srgbClr val="000000"/>
                  </a:outerShdw>
                </a:effectLst>
              </a:rPr>
              <a:t>Plants should fill the space…</a:t>
            </a:r>
          </a:p>
          <a:p>
            <a:pPr lvl="0">
              <a:lnSpc>
                <a:spcPct val="60000"/>
              </a:lnSpc>
              <a:spcBef>
                <a:spcPts val="3200"/>
              </a:spcBef>
              <a:defRPr sz="1800"/>
            </a:pPr>
            <a:r>
              <a:rPr sz="5400">
                <a:solidFill>
                  <a:srgbClr val="FFFF00"/>
                </a:solidFill>
                <a:effectLst>
                  <a:outerShdw blurRad="12700" dist="38100" dir="2700000" rotWithShape="0">
                    <a:srgbClr val="000000"/>
                  </a:outerShdw>
                </a:effectLst>
              </a:rPr>
              <a:t>             not compete for space</a:t>
            </a:r>
          </a:p>
        </p:txBody>
      </p:sp>
    </p:spTree>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image.png"/>
          <p:cNvPicPr/>
          <p:nvPr/>
        </p:nvPicPr>
        <p:blipFill>
          <a:blip r:embed="rId3">
            <a:extLst/>
          </a:blip>
          <a:stretch>
            <a:fillRect/>
          </a:stretch>
        </p:blipFill>
        <p:spPr>
          <a:xfrm>
            <a:off x="228600" y="228600"/>
            <a:ext cx="4572000" cy="3409950"/>
          </a:xfrm>
          <a:prstGeom prst="rect">
            <a:avLst/>
          </a:prstGeom>
          <a:ln w="57150">
            <a:solidFill>
              <a:srgbClr val="FFFFFF"/>
            </a:solidFill>
            <a:round/>
          </a:ln>
        </p:spPr>
      </p:pic>
      <p:pic>
        <p:nvPicPr>
          <p:cNvPr id="436" name="image.png"/>
          <p:cNvPicPr/>
          <p:nvPr/>
        </p:nvPicPr>
        <p:blipFill>
          <a:blip r:embed="rId4">
            <a:extLst/>
          </a:blip>
          <a:stretch>
            <a:fillRect/>
          </a:stretch>
        </p:blipFill>
        <p:spPr>
          <a:xfrm>
            <a:off x="4038600" y="3048000"/>
            <a:ext cx="4800600" cy="3562350"/>
          </a:xfrm>
          <a:prstGeom prst="rect">
            <a:avLst/>
          </a:prstGeom>
          <a:ln w="57150">
            <a:solidFill>
              <a:srgbClr val="FFFFFF"/>
            </a:solidFill>
            <a:round/>
          </a:ln>
        </p:spPr>
      </p:pic>
      <p:sp>
        <p:nvSpPr>
          <p:cNvPr id="437" name="Shape 437"/>
          <p:cNvSpPr/>
          <p:nvPr/>
        </p:nvSpPr>
        <p:spPr>
          <a:xfrm>
            <a:off x="5029200" y="381000"/>
            <a:ext cx="3733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400"/>
              </a:spcBef>
              <a:defRPr sz="1800"/>
            </a:pPr>
            <a:r>
              <a:rPr sz="2400">
                <a:solidFill>
                  <a:srgbClr val="FFFFFF"/>
                </a:solidFill>
                <a:effectLst>
                  <a:outerShdw blurRad="12700" dist="25400" dir="2700000" rotWithShape="0">
                    <a:srgbClr val="000000"/>
                  </a:outerShdw>
                </a:effectLst>
              </a:rPr>
              <a:t>        </a:t>
            </a:r>
            <a:r>
              <a:rPr sz="2400" b="1">
                <a:solidFill>
                  <a:srgbClr val="FFFFFF"/>
                </a:solidFill>
                <a:effectLst>
                  <a:outerShdw blurRad="12700" dist="25400" dir="2700000" rotWithShape="0">
                    <a:srgbClr val="000000"/>
                  </a:outerShdw>
                </a:effectLst>
              </a:rPr>
              <a:t>Improper Spacing</a:t>
            </a:r>
          </a:p>
        </p:txBody>
      </p:sp>
      <p:sp>
        <p:nvSpPr>
          <p:cNvPr id="438" name="Shape 438"/>
          <p:cNvSpPr>
            <a:spLocks noGrp="1"/>
          </p:cNvSpPr>
          <p:nvPr>
            <p:ph type="title"/>
          </p:nvPr>
        </p:nvSpPr>
        <p:spPr>
          <a:xfrm>
            <a:off x="685800" y="609599"/>
            <a:ext cx="7772400" cy="1143002"/>
          </a:xfrm>
          <a:prstGeom prst="rect">
            <a:avLst/>
          </a:prstGeom>
        </p:spPr>
        <p:txBody>
          <a:bodyPr lIns="0" tIns="0" rIns="0" bIns="0">
            <a:normAutofit/>
          </a:bodyPr>
          <a:lstStyle/>
          <a:p>
            <a:pPr lvl="0"/>
            <a:endParaRPr/>
          </a:p>
        </p:txBody>
      </p:sp>
      <p:sp>
        <p:nvSpPr>
          <p:cNvPr id="439" name="Shape 439"/>
          <p:cNvSpPr>
            <a:spLocks noGrp="1"/>
          </p:cNvSpPr>
          <p:nvPr>
            <p:ph type="body" idx="1"/>
          </p:nvPr>
        </p:nvSpPr>
        <p:spPr>
          <a:xfrm>
            <a:off x="5257800" y="762000"/>
            <a:ext cx="4419600" cy="13716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74320" lvl="0" indent="-274320" defTabSz="731520">
              <a:lnSpc>
                <a:spcPct val="90000"/>
              </a:lnSpc>
              <a:spcBef>
                <a:spcPts val="600"/>
              </a:spcBef>
              <a:buSzTx/>
              <a:buNone/>
              <a:defRPr sz="1800"/>
            </a:pPr>
            <a:endParaRPr sz="1600">
              <a:solidFill>
                <a:srgbClr val="FFFF00"/>
              </a:solidFill>
              <a:effectLst>
                <a:outerShdw blurRad="10160" dist="20320" dir="2700000" rotWithShape="0">
                  <a:srgbClr val="000000"/>
                </a:outerShdw>
              </a:effectLst>
            </a:endParaRPr>
          </a:p>
          <a:p>
            <a:pPr marL="171450" lvl="0" indent="-171450" defTabSz="731520">
              <a:lnSpc>
                <a:spcPct val="90000"/>
              </a:lnSpc>
              <a:spcBef>
                <a:spcPts val="300"/>
              </a:spcBef>
              <a:buClr>
                <a:srgbClr val="FFFF00"/>
              </a:buClr>
              <a:buFont typeface="Wingdings"/>
              <a:buChar char="❑"/>
              <a:defRPr sz="1800"/>
            </a:pPr>
            <a:r>
              <a:rPr sz="1600">
                <a:solidFill>
                  <a:srgbClr val="FFFF00"/>
                </a:solidFill>
                <a:effectLst>
                  <a:outerShdw blurRad="10160" dist="20320" dir="2700000" rotWithShape="0">
                    <a:srgbClr val="000000"/>
                  </a:outerShdw>
                </a:effectLst>
              </a:rPr>
              <a:t> Poor air circulation</a:t>
            </a:r>
          </a:p>
          <a:p>
            <a:pPr marL="171450" lvl="0" indent="-171450" defTabSz="731520">
              <a:lnSpc>
                <a:spcPct val="90000"/>
              </a:lnSpc>
              <a:spcBef>
                <a:spcPts val="300"/>
              </a:spcBef>
              <a:buClr>
                <a:srgbClr val="FFFF00"/>
              </a:buClr>
              <a:buFont typeface="Wingdings"/>
              <a:buChar char="❑"/>
              <a:defRPr sz="1800"/>
            </a:pPr>
            <a:r>
              <a:rPr sz="1600">
                <a:solidFill>
                  <a:srgbClr val="FFFF00"/>
                </a:solidFill>
                <a:effectLst>
                  <a:outerShdw blurRad="10160" dist="20320" dir="2700000" rotWithShape="0">
                    <a:srgbClr val="000000"/>
                  </a:outerShdw>
                </a:effectLst>
              </a:rPr>
              <a:t> Encourage insects and diseases</a:t>
            </a:r>
          </a:p>
          <a:p>
            <a:pPr marL="171450" lvl="0" indent="-171450" defTabSz="731520">
              <a:lnSpc>
                <a:spcPct val="90000"/>
              </a:lnSpc>
              <a:spcBef>
                <a:spcPts val="300"/>
              </a:spcBef>
              <a:buClr>
                <a:srgbClr val="FFFF00"/>
              </a:buClr>
              <a:buFont typeface="Wingdings"/>
              <a:buChar char="❑"/>
              <a:defRPr sz="1800"/>
            </a:pPr>
            <a:r>
              <a:rPr sz="1600">
                <a:solidFill>
                  <a:srgbClr val="FFFF00"/>
                </a:solidFill>
                <a:effectLst>
                  <a:outerShdw blurRad="10160" dist="20320" dir="2700000" rotWithShape="0">
                    <a:srgbClr val="000000"/>
                  </a:outerShdw>
                </a:effectLst>
              </a:rPr>
              <a:t> Plants loose individuality</a:t>
            </a:r>
          </a:p>
          <a:p>
            <a:pPr marL="171450" lvl="0" indent="-171450" defTabSz="731520">
              <a:lnSpc>
                <a:spcPct val="90000"/>
              </a:lnSpc>
              <a:spcBef>
                <a:spcPts val="300"/>
              </a:spcBef>
              <a:buClr>
                <a:srgbClr val="FFFF00"/>
              </a:buClr>
              <a:buFont typeface="Wingdings"/>
              <a:buChar char="❑"/>
              <a:defRPr sz="1800"/>
            </a:pPr>
            <a:r>
              <a:rPr sz="1600">
                <a:solidFill>
                  <a:srgbClr val="FFFF00"/>
                </a:solidFill>
                <a:effectLst>
                  <a:outerShdw blurRad="10160" dist="20320" dir="2700000" rotWithShape="0">
                    <a:srgbClr val="000000"/>
                  </a:outerShdw>
                </a:effectLst>
              </a:rPr>
              <a:t> Shear plants as one mass</a:t>
            </a:r>
          </a:p>
        </p:txBody>
      </p:sp>
      <p:sp>
        <p:nvSpPr>
          <p:cNvPr id="440" name="Shape 440"/>
          <p:cNvSpPr/>
          <p:nvPr/>
        </p:nvSpPr>
        <p:spPr>
          <a:xfrm>
            <a:off x="5715000" y="838200"/>
            <a:ext cx="2438401" cy="0"/>
          </a:xfrm>
          <a:prstGeom prst="line">
            <a:avLst/>
          </a:prstGeom>
          <a:ln w="57150">
            <a:solidFill>
              <a:srgbClr val="0066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36"/>
                                        </p:tgtEl>
                                        <p:attrNameLst>
                                          <p:attrName>style.visibility</p:attrName>
                                        </p:attrNameLst>
                                      </p:cBhvr>
                                      <p:to>
                                        <p:strVal val="visible"/>
                                      </p:to>
                                    </p:set>
                                    <p:anim calcmode="lin" valueType="num">
                                      <p:cBhvr>
                                        <p:cTn id="7" dur="1000" fill="hold"/>
                                        <p:tgtEl>
                                          <p:spTgt spid="436"/>
                                        </p:tgtEl>
                                        <p:attrNameLst>
                                          <p:attrName>ppt_x</p:attrName>
                                        </p:attrNameLst>
                                      </p:cBhvr>
                                      <p:tavLst>
                                        <p:tav tm="0">
                                          <p:val>
                                            <p:strVal val="1+#ppt_w/2"/>
                                          </p:val>
                                        </p:tav>
                                        <p:tav tm="100000">
                                          <p:val>
                                            <p:strVal val="#ppt_x"/>
                                          </p:val>
                                        </p:tav>
                                      </p:tavLst>
                                    </p:anim>
                                    <p:anim calcmode="lin" valueType="num">
                                      <p:cBhvr>
                                        <p:cTn id="8" dur="1000" fill="hold"/>
                                        <p:tgtEl>
                                          <p:spTgt spid="4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1"/>
          <p:cNvGrpSpPr/>
          <p:nvPr/>
        </p:nvGrpSpPr>
        <p:grpSpPr>
          <a:xfrm>
            <a:off x="1676400" y="2209800"/>
            <a:ext cx="5638800" cy="4143375"/>
            <a:chOff x="0" y="0"/>
            <a:chExt cx="5638800" cy="4143375"/>
          </a:xfrm>
        </p:grpSpPr>
        <p:sp>
          <p:nvSpPr>
            <p:cNvPr id="59" name="Shape 59"/>
            <p:cNvSpPr/>
            <p:nvPr/>
          </p:nvSpPr>
          <p:spPr>
            <a:xfrm>
              <a:off x="0" y="0"/>
              <a:ext cx="5638800" cy="4143375"/>
            </a:xfrm>
            <a:prstGeom prst="rect">
              <a:avLst/>
            </a:prstGeom>
            <a:solidFill>
              <a:srgbClr val="0066FF"/>
            </a:solidFill>
            <a:ln w="12700" cap="flat">
              <a:noFill/>
              <a:miter lim="400000"/>
            </a:ln>
            <a:effectLst/>
          </p:spPr>
          <p:txBody>
            <a:bodyPr wrap="square" lIns="0" tIns="0" rIns="0" bIns="0" numCol="1" anchor="t">
              <a:noAutofit/>
            </a:bodyPr>
            <a:lstStyle/>
            <a:p>
              <a:pPr lvl="0"/>
              <a:endParaRPr/>
            </a:p>
          </p:txBody>
        </p:sp>
        <p:pic>
          <p:nvPicPr>
            <p:cNvPr id="60" name="pgms18.jpeg"/>
            <p:cNvPicPr/>
            <p:nvPr/>
          </p:nvPicPr>
          <p:blipFill>
            <a:blip r:embed="rId3">
              <a:extLst/>
            </a:blip>
            <a:stretch>
              <a:fillRect/>
            </a:stretch>
          </p:blipFill>
          <p:spPr>
            <a:xfrm>
              <a:off x="0" y="0"/>
              <a:ext cx="5638800" cy="4143375"/>
            </a:xfrm>
            <a:prstGeom prst="rect">
              <a:avLst/>
            </a:prstGeom>
            <a:ln w="57150" cap="flat">
              <a:solidFill>
                <a:srgbClr val="FFFFFF"/>
              </a:solidFill>
              <a:prstDash val="solid"/>
              <a:round/>
            </a:ln>
            <a:effectLst/>
          </p:spPr>
        </p:pic>
      </p:grpSp>
      <p:sp>
        <p:nvSpPr>
          <p:cNvPr id="62" name="Shape 62"/>
          <p:cNvSpPr/>
          <p:nvPr/>
        </p:nvSpPr>
        <p:spPr>
          <a:xfrm>
            <a:off x="762000" y="609600"/>
            <a:ext cx="7391400" cy="1472379"/>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lnSpc>
                <a:spcPct val="75000"/>
              </a:lnSpc>
              <a:spcBef>
                <a:spcPts val="2100"/>
              </a:spcBef>
              <a:defRPr sz="36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600">
                <a:solidFill>
                  <a:srgbClr val="FFFFFF"/>
                </a:solidFill>
                <a:effectLst>
                  <a:outerShdw blurRad="12700" dist="25400" dir="2700000" rotWithShape="0">
                    <a:srgbClr val="000000"/>
                  </a:outerShdw>
                </a:effectLst>
              </a:rPr>
              <a:t>Analyze the structure and texture of the soil, it’s drainage characteristics, and it’s pH and nutrient content</a:t>
            </a:r>
          </a:p>
        </p:txBody>
      </p:sp>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image.png"/>
          <p:cNvPicPr/>
          <p:nvPr/>
        </p:nvPicPr>
        <p:blipFill>
          <a:blip r:embed="rId3">
            <a:extLst/>
          </a:blip>
          <a:stretch>
            <a:fillRect/>
          </a:stretch>
        </p:blipFill>
        <p:spPr>
          <a:xfrm>
            <a:off x="1676400" y="1066800"/>
            <a:ext cx="6005513" cy="4471988"/>
          </a:xfrm>
          <a:prstGeom prst="rect">
            <a:avLst/>
          </a:prstGeom>
          <a:ln w="57150">
            <a:solidFill>
              <a:srgbClr val="FFFFFF"/>
            </a:solidFill>
            <a:round/>
          </a:ln>
        </p:spPr>
      </p:pic>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image.png"/>
          <p:cNvPicPr/>
          <p:nvPr/>
        </p:nvPicPr>
        <p:blipFill>
          <a:blip r:embed="rId3">
            <a:extLst/>
          </a:blip>
          <a:srcRect l="4444" t="3819"/>
          <a:stretch>
            <a:fillRect/>
          </a:stretch>
        </p:blipFill>
        <p:spPr>
          <a:xfrm>
            <a:off x="304800" y="380999"/>
            <a:ext cx="4876800" cy="3629027"/>
          </a:xfrm>
          <a:prstGeom prst="rect">
            <a:avLst/>
          </a:prstGeom>
          <a:ln w="57150">
            <a:solidFill>
              <a:srgbClr val="FFFFFF"/>
            </a:solidFill>
            <a:round/>
          </a:ln>
        </p:spPr>
      </p:pic>
      <p:pic>
        <p:nvPicPr>
          <p:cNvPr id="449" name="image.png"/>
          <p:cNvPicPr/>
          <p:nvPr/>
        </p:nvPicPr>
        <p:blipFill>
          <a:blip r:embed="rId4">
            <a:extLst/>
          </a:blip>
          <a:stretch>
            <a:fillRect/>
          </a:stretch>
        </p:blipFill>
        <p:spPr>
          <a:xfrm>
            <a:off x="3886200" y="2819400"/>
            <a:ext cx="4953000" cy="3714750"/>
          </a:xfrm>
          <a:prstGeom prst="rect">
            <a:avLst/>
          </a:prstGeom>
          <a:ln w="57150">
            <a:solidFill>
              <a:srgbClr val="FFFFFF"/>
            </a:solidFill>
            <a:round/>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49"/>
                                        </p:tgtEl>
                                        <p:attrNameLst>
                                          <p:attrName>style.visibility</p:attrName>
                                        </p:attrNameLst>
                                      </p:cBhvr>
                                      <p:to>
                                        <p:strVal val="visible"/>
                                      </p:to>
                                    </p:set>
                                    <p:anim calcmode="lin" valueType="num">
                                      <p:cBhvr>
                                        <p:cTn id="7" dur="1000" fill="hold"/>
                                        <p:tgtEl>
                                          <p:spTgt spid="449"/>
                                        </p:tgtEl>
                                        <p:attrNameLst>
                                          <p:attrName>ppt_x</p:attrName>
                                        </p:attrNameLst>
                                      </p:cBhvr>
                                      <p:tavLst>
                                        <p:tav tm="0">
                                          <p:val>
                                            <p:strVal val="1+#ppt_w/2"/>
                                          </p:val>
                                        </p:tav>
                                        <p:tav tm="100000">
                                          <p:val>
                                            <p:strVal val="#ppt_x"/>
                                          </p:val>
                                        </p:tav>
                                      </p:tavLst>
                                    </p:anim>
                                    <p:anim calcmode="lin" valueType="num">
                                      <p:cBhvr>
                                        <p:cTn id="8" dur="1000" fill="hold"/>
                                        <p:tgtEl>
                                          <p:spTgt spid="4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png"/>
          <p:cNvPicPr/>
          <p:nvPr/>
        </p:nvPicPr>
        <p:blipFill>
          <a:blip r:embed="rId3">
            <a:extLst/>
          </a:blip>
          <a:stretch>
            <a:fillRect/>
          </a:stretch>
        </p:blipFill>
        <p:spPr>
          <a:xfrm>
            <a:off x="228600" y="228600"/>
            <a:ext cx="4800600" cy="3589338"/>
          </a:xfrm>
          <a:prstGeom prst="rect">
            <a:avLst/>
          </a:prstGeom>
          <a:ln w="57150">
            <a:solidFill>
              <a:srgbClr val="FFFFFF"/>
            </a:solidFill>
            <a:round/>
          </a:ln>
        </p:spPr>
      </p:pic>
      <p:pic>
        <p:nvPicPr>
          <p:cNvPr id="454" name="image.png"/>
          <p:cNvPicPr/>
          <p:nvPr/>
        </p:nvPicPr>
        <p:blipFill>
          <a:blip r:embed="rId4">
            <a:extLst/>
          </a:blip>
          <a:stretch>
            <a:fillRect/>
          </a:stretch>
        </p:blipFill>
        <p:spPr>
          <a:xfrm>
            <a:off x="4267200" y="3138487"/>
            <a:ext cx="4627563" cy="3440113"/>
          </a:xfrm>
          <a:prstGeom prst="rect">
            <a:avLst/>
          </a:prstGeom>
          <a:ln w="57150">
            <a:solidFill>
              <a:srgbClr val="FFFFFF"/>
            </a:solidFill>
            <a:round/>
          </a:ln>
        </p:spPr>
      </p:pic>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54"/>
                                        </p:tgtEl>
                                        <p:attrNameLst>
                                          <p:attrName>style.visibility</p:attrName>
                                        </p:attrNameLst>
                                      </p:cBhvr>
                                      <p:to>
                                        <p:strVal val="visible"/>
                                      </p:to>
                                    </p:set>
                                    <p:anim calcmode="lin" valueType="num">
                                      <p:cBhvr>
                                        <p:cTn id="7" dur="1000" fill="hold"/>
                                        <p:tgtEl>
                                          <p:spTgt spid="454"/>
                                        </p:tgtEl>
                                        <p:attrNameLst>
                                          <p:attrName>ppt_x</p:attrName>
                                        </p:attrNameLst>
                                      </p:cBhvr>
                                      <p:tavLst>
                                        <p:tav tm="0">
                                          <p:val>
                                            <p:strVal val="1+#ppt_w/2"/>
                                          </p:val>
                                        </p:tav>
                                        <p:tav tm="100000">
                                          <p:val>
                                            <p:strVal val="#ppt_x"/>
                                          </p:val>
                                        </p:tav>
                                      </p:tavLst>
                                    </p:anim>
                                    <p:anim calcmode="lin" valueType="num">
                                      <p:cBhvr>
                                        <p:cTn id="8" dur="1000" fill="hold"/>
                                        <p:tgtEl>
                                          <p:spTgt spid="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p:nvPr/>
        </p:nvSpPr>
        <p:spPr>
          <a:xfrm>
            <a:off x="609600" y="914400"/>
            <a:ext cx="7848600" cy="44405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00"/>
                </a:solidFill>
                <a:effectLst>
                  <a:outerShdw blurRad="12700" dist="38100" dir="2700000" rotWithShape="0">
                    <a:srgbClr val="000000"/>
                  </a:outerShdw>
                </a:effectLst>
              </a:rPr>
              <a:t>Consider the mature size and shape of ornamental plants when determining their location and spacing in the landscape</a:t>
            </a:r>
          </a:p>
        </p:txBody>
      </p:sp>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png"/>
          <p:cNvPicPr/>
          <p:nvPr/>
        </p:nvPicPr>
        <p:blipFill>
          <a:blip r:embed="rId3">
            <a:extLst/>
          </a:blip>
          <a:stretch>
            <a:fillRect/>
          </a:stretch>
        </p:blipFill>
        <p:spPr>
          <a:xfrm>
            <a:off x="990600" y="838200"/>
            <a:ext cx="7086600" cy="5257800"/>
          </a:xfrm>
          <a:prstGeom prst="rect">
            <a:avLst/>
          </a:prstGeom>
          <a:ln w="57150">
            <a:solidFill>
              <a:srgbClr val="FFFFFF"/>
            </a:solidFill>
            <a:round/>
          </a:ln>
        </p:spPr>
      </p:pic>
      <p:sp>
        <p:nvSpPr>
          <p:cNvPr id="463" name="Shape 463"/>
          <p:cNvSpPr/>
          <p:nvPr/>
        </p:nvSpPr>
        <p:spPr>
          <a:xfrm>
            <a:off x="3048000" y="5486400"/>
            <a:ext cx="4724400" cy="478542"/>
          </a:xfrm>
          <a:prstGeom prst="rect">
            <a:avLst/>
          </a:prstGeom>
          <a:solidFill>
            <a:srgbClr val="0066FF"/>
          </a:solidFill>
          <a:ln w="57150">
            <a:solidFill/>
            <a:round/>
          </a:ln>
          <a:extLst>
            <a:ext uri="{C572A759-6A51-4108-AA02-DFA0A04FC94B}">
              <ma14:wrappingTextBoxFlag xmlns:ma14="http://schemas.microsoft.com/office/mac/drawingml/2011/main" val="1"/>
            </a:ext>
          </a:extLst>
        </p:spPr>
        <p:txBody>
          <a:bodyPr lIns="0" tIns="0" rIns="0" bIns="0">
            <a:spAutoFit/>
          </a:bodyPr>
          <a:lstStyle>
            <a:lvl1pPr algn="ct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Dwarf Burford Holly: 15-20 ft.</a:t>
            </a:r>
          </a:p>
        </p:txBody>
      </p:sp>
    </p:spTree>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image.png"/>
          <p:cNvPicPr/>
          <p:nvPr/>
        </p:nvPicPr>
        <p:blipFill>
          <a:blip r:embed="rId3">
            <a:extLst/>
          </a:blip>
          <a:stretch>
            <a:fillRect/>
          </a:stretch>
        </p:blipFill>
        <p:spPr>
          <a:xfrm>
            <a:off x="3962400" y="457200"/>
            <a:ext cx="4730750" cy="5943600"/>
          </a:xfrm>
          <a:prstGeom prst="rect">
            <a:avLst/>
          </a:prstGeom>
          <a:ln w="57150">
            <a:solidFill>
              <a:srgbClr val="FFFFFF"/>
            </a:solidFill>
            <a:round/>
          </a:ln>
        </p:spPr>
      </p:pic>
      <p:sp>
        <p:nvSpPr>
          <p:cNvPr id="468" name="Shape 468"/>
          <p:cNvSpPr/>
          <p:nvPr/>
        </p:nvSpPr>
        <p:spPr>
          <a:xfrm>
            <a:off x="304800" y="2133599"/>
            <a:ext cx="3276600" cy="11388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3600" b="1">
                <a:solidFill>
                  <a:srgbClr val="FFFFFF"/>
                </a:solidFill>
                <a:effectLst>
                  <a:outerShdw blurRad="12700" dist="25400" dir="2700000" rotWithShape="0">
                    <a:srgbClr val="000000"/>
                  </a:outerShdw>
                </a:effectLst>
              </a:rPr>
              <a:t>Dwarf Chamaecyparis</a:t>
            </a:r>
          </a:p>
        </p:txBody>
      </p:sp>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image.png"/>
          <p:cNvPicPr/>
          <p:nvPr/>
        </p:nvPicPr>
        <p:blipFill>
          <a:blip r:embed="rId3">
            <a:extLst/>
          </a:blip>
          <a:stretch>
            <a:fillRect/>
          </a:stretch>
        </p:blipFill>
        <p:spPr>
          <a:xfrm>
            <a:off x="304800" y="304800"/>
            <a:ext cx="5130800" cy="6172200"/>
          </a:xfrm>
          <a:prstGeom prst="rect">
            <a:avLst/>
          </a:prstGeom>
          <a:ln w="57150">
            <a:solidFill>
              <a:srgbClr val="FFFFFF"/>
            </a:solidFill>
            <a:round/>
          </a:ln>
        </p:spPr>
      </p:pic>
      <p:sp>
        <p:nvSpPr>
          <p:cNvPr id="473" name="Shape 473"/>
          <p:cNvSpPr/>
          <p:nvPr/>
        </p:nvSpPr>
        <p:spPr>
          <a:xfrm>
            <a:off x="5867400" y="1219200"/>
            <a:ext cx="2895600" cy="14838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00"/>
                </a:solidFill>
                <a:effectLst>
                  <a:outerShdw blurRad="12700" dist="25400" dir="2700000" rotWithShape="0">
                    <a:srgbClr val="000000"/>
                  </a:outerShdw>
                </a:effectLst>
              </a:rPr>
              <a:t>How large does Leyland Cypress grow?</a:t>
            </a:r>
          </a:p>
        </p:txBody>
      </p:sp>
    </p:spTree>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image.png"/>
          <p:cNvPicPr/>
          <p:nvPr/>
        </p:nvPicPr>
        <p:blipFill>
          <a:blip r:embed="rId3">
            <a:extLst/>
          </a:blip>
          <a:stretch>
            <a:fillRect/>
          </a:stretch>
        </p:blipFill>
        <p:spPr>
          <a:xfrm>
            <a:off x="990600" y="685800"/>
            <a:ext cx="7162800" cy="5373688"/>
          </a:xfrm>
          <a:prstGeom prst="rect">
            <a:avLst/>
          </a:prstGeom>
          <a:ln w="57150">
            <a:solidFill>
              <a:srgbClr val="FFFFFF"/>
            </a:solidFill>
            <a:round/>
          </a:ln>
        </p:spPr>
      </p:pic>
      <p:sp>
        <p:nvSpPr>
          <p:cNvPr id="478" name="Shape 478"/>
          <p:cNvSpPr/>
          <p:nvPr/>
        </p:nvSpPr>
        <p:spPr>
          <a:xfrm>
            <a:off x="2057400" y="4800600"/>
            <a:ext cx="3886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FF"/>
                </a:solidFill>
                <a:effectLst>
                  <a:outerShdw blurRad="12700" dist="25400" dir="2700000" rotWithShape="0">
                    <a:srgbClr val="000000"/>
                  </a:outerShdw>
                </a:effectLst>
              </a:rPr>
              <a:t>100+ feet tall</a:t>
            </a:r>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png"/>
          <p:cNvPicPr/>
          <p:nvPr/>
        </p:nvPicPr>
        <p:blipFill>
          <a:blip r:embed="rId3">
            <a:extLst/>
          </a:blip>
          <a:stretch>
            <a:fillRect/>
          </a:stretch>
        </p:blipFill>
        <p:spPr>
          <a:xfrm>
            <a:off x="2047875" y="228600"/>
            <a:ext cx="4987925" cy="6324600"/>
          </a:xfrm>
          <a:prstGeom prst="rect">
            <a:avLst/>
          </a:prstGeom>
          <a:ln w="57150">
            <a:solidFill>
              <a:srgbClr val="FFFFFF"/>
            </a:solidFill>
            <a:round/>
          </a:ln>
        </p:spPr>
      </p:pic>
    </p:spTree>
  </p:cSld>
  <p:clrMapOvr>
    <a:masterClrMapping/>
  </p:clrMapOvr>
  <p:transition spd="slow">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mage.png"/>
          <p:cNvPicPr/>
          <p:nvPr/>
        </p:nvPicPr>
        <p:blipFill>
          <a:blip r:embed="rId3">
            <a:extLst/>
          </a:blip>
          <a:stretch>
            <a:fillRect/>
          </a:stretch>
        </p:blipFill>
        <p:spPr>
          <a:xfrm>
            <a:off x="1219200" y="838200"/>
            <a:ext cx="6858000" cy="5110163"/>
          </a:xfrm>
          <a:prstGeom prst="rect">
            <a:avLst/>
          </a:prstGeom>
          <a:ln w="57150">
            <a:solidFill>
              <a:srgbClr val="FFFFFF"/>
            </a:solidFill>
            <a:round/>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gms19.jpeg"/>
          <p:cNvPicPr/>
          <p:nvPr/>
        </p:nvPicPr>
        <p:blipFill>
          <a:blip r:embed="rId3">
            <a:extLst/>
          </a:blip>
          <a:stretch>
            <a:fillRect/>
          </a:stretch>
        </p:blipFill>
        <p:spPr>
          <a:xfrm>
            <a:off x="533400" y="304800"/>
            <a:ext cx="3262313" cy="3429000"/>
          </a:xfrm>
          <a:prstGeom prst="rect">
            <a:avLst/>
          </a:prstGeom>
          <a:ln w="57150">
            <a:solidFill>
              <a:srgbClr val="FFFFFF"/>
            </a:solidFill>
            <a:round/>
          </a:ln>
        </p:spPr>
      </p:pic>
      <p:sp>
        <p:nvSpPr>
          <p:cNvPr id="67" name="Shape 67"/>
          <p:cNvSpPr>
            <a:spLocks noGrp="1"/>
          </p:cNvSpPr>
          <p:nvPr>
            <p:ph type="body" idx="1"/>
          </p:nvPr>
        </p:nvSpPr>
        <p:spPr>
          <a:xfrm>
            <a:off x="4953000" y="2514600"/>
            <a:ext cx="3200400" cy="3657600"/>
          </a:xfrm>
          <a:prstGeom prst="rect">
            <a:avLst/>
          </a:prstGeom>
          <a:ln w="57150">
            <a:solidFill>
              <a:srgbClr val="FFFFFF"/>
            </a:solidFill>
            <a:round/>
          </a:ln>
          <a:extLst>
            <a:ext uri="{C572A759-6A51-4108-AA02-DFA0A04FC94B}">
              <ma14:wrappingTextBoxFlag xmlns:ma14="http://schemas.microsoft.com/office/mac/drawingml/2011/main" val="1"/>
            </a:ext>
          </a:extLst>
        </p:spPr>
        <p:txBody>
          <a:bodyPr lIns="0" tIns="0" rIns="0" bIns="0">
            <a:normAutofit/>
          </a:bodyPr>
          <a:lstStyle/>
          <a:p>
            <a:pPr lvl="0">
              <a:lnSpc>
                <a:spcPct val="90000"/>
              </a:lnSpc>
              <a:spcBef>
                <a:spcPts val="500"/>
              </a:spcBef>
              <a:buSzTx/>
              <a:buNone/>
              <a:defRPr sz="1800"/>
            </a:pPr>
            <a:r>
              <a:rPr sz="2400" b="1">
                <a:solidFill>
                  <a:srgbClr val="FFFF00"/>
                </a:solidFill>
                <a:effectLst>
                  <a:outerShdw blurRad="12700" dist="25400" dir="2700000" rotWithShape="0">
                    <a:srgbClr val="000000"/>
                  </a:outerShdw>
                </a:effectLst>
              </a:rPr>
              <a:t>Prefer an Alkaline pH</a:t>
            </a:r>
          </a:p>
          <a:p>
            <a:pPr lvl="0">
              <a:lnSpc>
                <a:spcPct val="90000"/>
              </a:lnSpc>
              <a:spcBef>
                <a:spcPts val="500"/>
              </a:spcBef>
              <a:buSzTx/>
              <a:buNone/>
              <a:defRPr sz="1800"/>
            </a:pPr>
            <a:r>
              <a:rPr sz="2400" b="1">
                <a:solidFill>
                  <a:srgbClr val="FFFF00"/>
                </a:solidFill>
                <a:effectLst>
                  <a:outerShdw blurRad="12700" dist="25400" dir="2700000" rotWithShape="0">
                    <a:srgbClr val="000000"/>
                  </a:outerShdw>
                </a:effectLst>
              </a:rPr>
              <a:t>         (6.5 to 7.5)</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Barberry</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Ornamental Cherry</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Honeysuckle</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Mulberry</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Virginia Creeper</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Lilac</a:t>
            </a:r>
          </a:p>
          <a:p>
            <a:pPr marL="257175" lvl="0" indent="-257175">
              <a:lnSpc>
                <a:spcPct val="90000"/>
              </a:lnSpc>
              <a:spcBef>
                <a:spcPts val="500"/>
              </a:spcBef>
              <a:buClr>
                <a:srgbClr val="FFFF00"/>
              </a:buClr>
              <a:buSzPct val="125000"/>
              <a:buFont typeface="Wingdings"/>
              <a:buChar char="❑"/>
              <a:defRPr sz="1800"/>
            </a:pPr>
            <a:r>
              <a:rPr sz="2400">
                <a:solidFill>
                  <a:srgbClr val="FFFFFF"/>
                </a:solidFill>
                <a:effectLst>
                  <a:outerShdw blurRad="12700" dist="25400" dir="2700000" rotWithShape="0">
                    <a:srgbClr val="000000"/>
                  </a:outerShdw>
                </a:effectLst>
              </a:rPr>
              <a:t>  Wisteria</a:t>
            </a:r>
          </a:p>
        </p:txBody>
      </p:sp>
      <p:sp>
        <p:nvSpPr>
          <p:cNvPr id="68" name="Shape 68"/>
          <p:cNvSpPr>
            <a:spLocks noGrp="1"/>
          </p:cNvSpPr>
          <p:nvPr>
            <p:ph type="title"/>
          </p:nvPr>
        </p:nvSpPr>
        <p:spPr>
          <a:xfrm>
            <a:off x="4038600" y="914399"/>
            <a:ext cx="510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722376">
              <a:lnSpc>
                <a:spcPct val="80000"/>
              </a:lnSpc>
              <a:spcBef>
                <a:spcPts val="1700"/>
              </a:spcBef>
              <a:defRPr sz="1800"/>
            </a:pPr>
            <a:r>
              <a:rPr sz="2844">
                <a:solidFill>
                  <a:srgbClr val="FFFFFF"/>
                </a:solidFill>
                <a:effectLst>
                  <a:outerShdw blurRad="10033" dist="20066" dir="2700000" rotWithShape="0">
                    <a:srgbClr val="000000"/>
                  </a:outerShdw>
                </a:effectLst>
              </a:rPr>
              <a:t>Most Ornamental Plants </a:t>
            </a:r>
            <a:br>
              <a:rPr sz="2844">
                <a:solidFill>
                  <a:srgbClr val="FFFFFF"/>
                </a:solidFill>
                <a:effectLst>
                  <a:outerShdw blurRad="10033" dist="20066" dir="2700000" rotWithShape="0">
                    <a:srgbClr val="000000"/>
                  </a:outerShdw>
                </a:effectLst>
              </a:rPr>
            </a:br>
            <a:r>
              <a:rPr sz="2844">
                <a:solidFill>
                  <a:srgbClr val="FFFFFF"/>
                </a:solidFill>
                <a:effectLst>
                  <a:outerShdw blurRad="10033" dist="20066" dir="2700000" rotWithShape="0">
                    <a:srgbClr val="000000"/>
                  </a:outerShdw>
                </a:effectLst>
              </a:rPr>
              <a:t>Prefer  a Soil pH Between </a:t>
            </a:r>
            <a:br>
              <a:rPr sz="2844">
                <a:solidFill>
                  <a:srgbClr val="FFFFFF"/>
                </a:solidFill>
                <a:effectLst>
                  <a:outerShdw blurRad="10033" dist="20066" dir="2700000" rotWithShape="0">
                    <a:srgbClr val="000000"/>
                  </a:outerShdw>
                </a:effectLst>
              </a:rPr>
            </a:br>
            <a:r>
              <a:rPr sz="2844">
                <a:solidFill>
                  <a:srgbClr val="FFFFFF"/>
                </a:solidFill>
                <a:effectLst>
                  <a:outerShdw blurRad="10033" dist="20066" dir="2700000" rotWithShape="0">
                    <a:srgbClr val="000000"/>
                  </a:outerShdw>
                </a:effectLst>
              </a:rPr>
              <a:t>5.2 and 6.5</a:t>
            </a:r>
          </a:p>
        </p:txBody>
      </p:sp>
      <p:sp>
        <p:nvSpPr>
          <p:cNvPr id="69" name="Shape 69"/>
          <p:cNvSpPr/>
          <p:nvPr/>
        </p:nvSpPr>
        <p:spPr>
          <a:xfrm>
            <a:off x="5791200" y="3352800"/>
            <a:ext cx="1295400" cy="0"/>
          </a:xfrm>
          <a:prstGeom prst="line">
            <a:avLst/>
          </a:prstGeom>
          <a:ln w="12700">
            <a:solidFill>
              <a:srgbClr val="0066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image.png"/>
          <p:cNvPicPr/>
          <p:nvPr/>
        </p:nvPicPr>
        <p:blipFill>
          <a:blip r:embed="rId3">
            <a:extLst/>
          </a:blip>
          <a:srcRect b="3921"/>
          <a:stretch>
            <a:fillRect/>
          </a:stretch>
        </p:blipFill>
        <p:spPr>
          <a:xfrm>
            <a:off x="1371600" y="971550"/>
            <a:ext cx="6477000" cy="4667250"/>
          </a:xfrm>
          <a:prstGeom prst="rect">
            <a:avLst/>
          </a:prstGeom>
          <a:ln w="57150">
            <a:solidFill>
              <a:srgbClr val="FFFFFF"/>
            </a:solidFill>
            <a:round/>
          </a:ln>
        </p:spPr>
      </p:pic>
    </p:spTree>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p:nvPr/>
        </p:nvSpPr>
        <p:spPr>
          <a:xfrm>
            <a:off x="381000" y="1752600"/>
            <a:ext cx="8153400" cy="2434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5000"/>
              </a:lnSpc>
              <a:spcBef>
                <a:spcPts val="3600"/>
              </a:spcBef>
              <a:defRPr sz="60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00"/>
                </a:solidFill>
                <a:effectLst>
                  <a:outerShdw blurRad="12700" dist="38100" dir="2700000" rotWithShape="0">
                    <a:srgbClr val="000000"/>
                  </a:outerShdw>
                </a:effectLst>
              </a:rPr>
              <a:t>Select plants adapted to the site and the local environmental conditions</a:t>
            </a:r>
          </a:p>
        </p:txBody>
      </p:sp>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p:cNvSpPr>
          <p:nvPr>
            <p:ph type="title"/>
          </p:nvPr>
        </p:nvSpPr>
        <p:spPr>
          <a:xfrm>
            <a:off x="0" y="-1"/>
            <a:ext cx="88392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l">
              <a:defRPr sz="38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3800" b="1">
                <a:solidFill>
                  <a:srgbClr val="FFFFFF"/>
                </a:solidFill>
                <a:effectLst>
                  <a:outerShdw blurRad="12700" dist="25400" dir="2700000" rotWithShape="0">
                    <a:srgbClr val="000000"/>
                  </a:outerShdw>
                </a:effectLst>
              </a:rPr>
              <a:t>  Above-average Tolerance to Moist Sites</a:t>
            </a:r>
          </a:p>
        </p:txBody>
      </p:sp>
      <p:sp>
        <p:nvSpPr>
          <p:cNvPr id="499" name="Shape 499"/>
          <p:cNvSpPr>
            <a:spLocks noGrp="1"/>
          </p:cNvSpPr>
          <p:nvPr>
            <p:ph type="body" idx="1"/>
          </p:nvPr>
        </p:nvSpPr>
        <p:spPr>
          <a:xfrm>
            <a:off x="1752600" y="1066800"/>
            <a:ext cx="7772400" cy="54102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Weeping willow</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Red maple</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Bald cypress</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Yaupon/dwarf yaupon holly</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Sweetbay magnolia</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Wax myrtle</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Virginia sweetspire</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Clethra</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Iris</a:t>
            </a:r>
          </a:p>
          <a:p>
            <a:pPr lvl="0">
              <a:lnSpc>
                <a:spcPct val="90000"/>
              </a:lnSpc>
              <a:buClr>
                <a:srgbClr val="6699FF"/>
              </a:buClr>
              <a:buSzPct val="145000"/>
              <a:buChar char="•"/>
              <a:defRPr sz="1800"/>
            </a:pPr>
            <a:r>
              <a:rPr sz="3200" b="1">
                <a:solidFill>
                  <a:srgbClr val="FFFF00"/>
                </a:solidFill>
                <a:effectLst>
                  <a:outerShdw blurRad="12700" dist="25400" dir="2700000" rotWithShape="0">
                    <a:srgbClr val="000000"/>
                  </a:outerShdw>
                </a:effectLst>
              </a:rPr>
              <a:t>Ornamental grasses</a:t>
            </a:r>
          </a:p>
        </p:txBody>
      </p:sp>
      <p:sp>
        <p:nvSpPr>
          <p:cNvPr id="500" name="Shape 500"/>
          <p:cNvSpPr/>
          <p:nvPr/>
        </p:nvSpPr>
        <p:spPr>
          <a:xfrm>
            <a:off x="304800" y="914400"/>
            <a:ext cx="8229600"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p:cNvSpPr>
          <p:nvPr>
            <p:ph type="title"/>
          </p:nvPr>
        </p:nvSpPr>
        <p:spPr>
          <a:xfrm>
            <a:off x="228600" y="3047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defTabSz="786384">
              <a:defRPr sz="3612">
                <a:solidFill>
                  <a:srgbClr val="FFFFFF"/>
                </a:solidFill>
                <a:effectLst>
                  <a:outerShdw blurRad="10922" dist="21844" dir="2700000" rotWithShape="0">
                    <a:srgbClr val="000000"/>
                  </a:outerShdw>
                </a:effectLst>
              </a:defRPr>
            </a:lvl1pPr>
          </a:lstStyle>
          <a:p>
            <a:pPr lvl="0">
              <a:defRPr sz="1800">
                <a:solidFill>
                  <a:srgbClr val="000000"/>
                </a:solidFill>
                <a:effectLst/>
              </a:defRPr>
            </a:pPr>
            <a:r>
              <a:rPr sz="3612">
                <a:solidFill>
                  <a:srgbClr val="FFFFFF"/>
                </a:solidFill>
                <a:effectLst>
                  <a:outerShdw blurRad="10922" dist="21844" dir="2700000" rotWithShape="0">
                    <a:srgbClr val="000000"/>
                  </a:outerShdw>
                </a:effectLst>
              </a:rPr>
              <a:t>Plants Not Tolerant of Wet Sites or Extreme Fluctuations in Soil Moisture</a:t>
            </a:r>
          </a:p>
        </p:txBody>
      </p:sp>
      <p:sp>
        <p:nvSpPr>
          <p:cNvPr id="505" name="Shape 505"/>
          <p:cNvSpPr>
            <a:spLocks noGrp="1"/>
          </p:cNvSpPr>
          <p:nvPr>
            <p:ph type="body" idx="1"/>
          </p:nvPr>
        </p:nvSpPr>
        <p:spPr>
          <a:xfrm>
            <a:off x="26670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Juniper</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Azalea</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Camellia</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Cryptomeria</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Leyland cypress</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Ornamental cherries</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Helleri holly</a:t>
            </a:r>
          </a:p>
          <a:p>
            <a:pPr marL="339470" lvl="0" indent="-339470" defTabSz="905255">
              <a:lnSpc>
                <a:spcPct val="90000"/>
              </a:lnSpc>
              <a:buClr>
                <a:srgbClr val="6699FF"/>
              </a:buClr>
              <a:buSzPct val="145000"/>
              <a:buChar char="•"/>
              <a:defRPr sz="1800"/>
            </a:pPr>
            <a:r>
              <a:rPr sz="3168">
                <a:solidFill>
                  <a:srgbClr val="FFFF00"/>
                </a:solidFill>
                <a:effectLst>
                  <a:outerShdw blurRad="12573" dist="25146" dir="2700000" rotWithShape="0">
                    <a:srgbClr val="000000"/>
                  </a:outerShdw>
                </a:effectLst>
              </a:rPr>
              <a:t>Winter daphne</a:t>
            </a:r>
          </a:p>
        </p:txBody>
      </p:sp>
      <p:sp>
        <p:nvSpPr>
          <p:cNvPr id="506" name="Shape 506"/>
          <p:cNvSpPr/>
          <p:nvPr/>
        </p:nvSpPr>
        <p:spPr>
          <a:xfrm>
            <a:off x="533400" y="1600200"/>
            <a:ext cx="8229600"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p:nvPr/>
        </p:nvSpPr>
        <p:spPr>
          <a:xfrm>
            <a:off x="228600" y="1676400"/>
            <a:ext cx="8686800" cy="34939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3600"/>
              </a:spcBef>
              <a:defRPr sz="60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00"/>
                </a:solidFill>
                <a:effectLst>
                  <a:outerShdw blurRad="12700" dist="38100" dir="2700000" rotWithShape="0">
                    <a:srgbClr val="000000"/>
                  </a:outerShdw>
                </a:effectLst>
              </a:rPr>
              <a:t>Avoid Planting Plants with Similar Pest Susceptibility        Side by Side </a:t>
            </a:r>
          </a:p>
        </p:txBody>
      </p:sp>
    </p:spTree>
  </p:cSld>
  <p:clrMapOvr>
    <a:masterClrMapping/>
  </p:clrMapOvr>
  <p:transition spd="slow">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p:nvPr/>
        </p:nvSpPr>
        <p:spPr>
          <a:xfrm>
            <a:off x="0" y="609600"/>
            <a:ext cx="89154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Possible Plant Combinations to Avoid</a:t>
            </a:r>
          </a:p>
        </p:txBody>
      </p:sp>
      <p:sp>
        <p:nvSpPr>
          <p:cNvPr id="515" name="Shape 515"/>
          <p:cNvSpPr/>
          <p:nvPr/>
        </p:nvSpPr>
        <p:spPr>
          <a:xfrm>
            <a:off x="228600" y="1371600"/>
            <a:ext cx="8382001" cy="0"/>
          </a:xfrm>
          <a:prstGeom prst="line">
            <a:avLst/>
          </a:prstGeom>
          <a:ln w="57150">
            <a:solidFill>
              <a:srgbClr val="0066FF"/>
            </a:solidFill>
            <a:round/>
          </a:ln>
        </p:spPr>
        <p:txBody>
          <a:bodyPr lIns="0" tIns="0" rIns="0" bIns="0"/>
          <a:lstStyle/>
          <a:p>
            <a:pPr lvl="0" defTabSz="457200">
              <a:defRPr sz="1200">
                <a:latin typeface="+mn-lt"/>
                <a:ea typeface="+mn-ea"/>
                <a:cs typeface="+mn-cs"/>
                <a:sym typeface="Helvetica"/>
              </a:defRPr>
            </a:pPr>
            <a:endParaRPr/>
          </a:p>
        </p:txBody>
      </p:sp>
      <p:sp>
        <p:nvSpPr>
          <p:cNvPr id="516" name="Shape 516"/>
          <p:cNvSpPr>
            <a:spLocks noGrp="1"/>
          </p:cNvSpPr>
          <p:nvPr>
            <p:ph type="title"/>
          </p:nvPr>
        </p:nvSpPr>
        <p:spPr>
          <a:xfrm>
            <a:off x="685800" y="457199"/>
            <a:ext cx="7772400" cy="1143002"/>
          </a:xfrm>
          <a:prstGeom prst="rect">
            <a:avLst/>
          </a:prstGeom>
        </p:spPr>
        <p:txBody>
          <a:bodyPr lIns="0" tIns="0" rIns="0" bIns="0">
            <a:normAutofit/>
          </a:bodyPr>
          <a:lstStyle/>
          <a:p>
            <a:pPr lvl="0"/>
            <a:endParaRPr/>
          </a:p>
        </p:txBody>
      </p:sp>
      <p:sp>
        <p:nvSpPr>
          <p:cNvPr id="517" name="Shape 517"/>
          <p:cNvSpPr>
            <a:spLocks noGrp="1"/>
          </p:cNvSpPr>
          <p:nvPr>
            <p:ph type="body" idx="1"/>
          </p:nvPr>
        </p:nvSpPr>
        <p:spPr>
          <a:xfrm>
            <a:off x="838200" y="2057400"/>
            <a:ext cx="83058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Clr>
                <a:srgbClr val="6699FF"/>
              </a:buClr>
              <a:buSzPct val="145000"/>
              <a:buChar char="•"/>
              <a:defRPr sz="1800"/>
            </a:pPr>
            <a:r>
              <a:rPr sz="3200">
                <a:solidFill>
                  <a:srgbClr val="FFFFFF"/>
                </a:solidFill>
                <a:effectLst>
                  <a:outerShdw blurRad="12700" dist="25400" dir="2700000" rotWithShape="0">
                    <a:srgbClr val="000000"/>
                  </a:outerShdw>
                </a:effectLst>
              </a:rPr>
              <a:t>  </a:t>
            </a:r>
            <a:r>
              <a:rPr sz="3200">
                <a:solidFill>
                  <a:srgbClr val="FFFF00"/>
                </a:solidFill>
                <a:effectLst>
                  <a:outerShdw blurRad="12700" dist="25400" dir="2700000" rotWithShape="0">
                    <a:srgbClr val="000000"/>
                  </a:outerShdw>
                </a:effectLst>
              </a:rPr>
              <a:t>Marigolds/daylilies/junipers – spider mites</a:t>
            </a:r>
          </a:p>
          <a:p>
            <a:pPr lvl="0">
              <a:buClr>
                <a:srgbClr val="6699FF"/>
              </a:buClr>
              <a:buSzPct val="145000"/>
              <a:buChar char="•"/>
              <a:defRPr sz="1800"/>
            </a:pPr>
            <a:r>
              <a:rPr sz="3200">
                <a:solidFill>
                  <a:srgbClr val="FFFF00"/>
                </a:solidFill>
                <a:effectLst>
                  <a:outerShdw blurRad="12700" dist="25400" dir="2700000" rotWithShape="0">
                    <a:srgbClr val="000000"/>
                  </a:outerShdw>
                </a:effectLst>
              </a:rPr>
              <a:t>  Iris/junipers – spider mites</a:t>
            </a:r>
          </a:p>
          <a:p>
            <a:pPr lvl="0">
              <a:buClr>
                <a:srgbClr val="6699FF"/>
              </a:buClr>
              <a:buSzPct val="145000"/>
              <a:buChar char="•"/>
              <a:defRPr sz="1800"/>
            </a:pPr>
            <a:r>
              <a:rPr sz="3200">
                <a:solidFill>
                  <a:srgbClr val="FFFF00"/>
                </a:solidFill>
                <a:effectLst>
                  <a:outerShdw blurRad="12700" dist="25400" dir="2700000" rotWithShape="0">
                    <a:srgbClr val="000000"/>
                  </a:outerShdw>
                </a:effectLst>
              </a:rPr>
              <a:t>  Spirea/crape myrtle – aphids</a:t>
            </a:r>
          </a:p>
          <a:p>
            <a:pPr lvl="0">
              <a:buClr>
                <a:srgbClr val="6699FF"/>
              </a:buClr>
              <a:buSzPct val="145000"/>
              <a:buChar char="•"/>
              <a:defRPr sz="1800"/>
            </a:pPr>
            <a:r>
              <a:rPr sz="3200">
                <a:solidFill>
                  <a:srgbClr val="FFFF00"/>
                </a:solidFill>
                <a:effectLst>
                  <a:outerShdw blurRad="12700" dist="25400" dir="2700000" rotWithShape="0">
                    <a:srgbClr val="000000"/>
                  </a:outerShdw>
                </a:effectLst>
              </a:rPr>
              <a:t>  Lantana/ornamental sweetpotato –whiteflies</a:t>
            </a:r>
          </a:p>
          <a:p>
            <a:pPr lvl="0">
              <a:buClr>
                <a:srgbClr val="6699FF"/>
              </a:buClr>
              <a:buSzPct val="145000"/>
              <a:buChar char="•"/>
              <a:defRPr sz="1800"/>
            </a:pPr>
            <a:r>
              <a:rPr sz="3200">
                <a:solidFill>
                  <a:srgbClr val="FFFF00"/>
                </a:solidFill>
                <a:effectLst>
                  <a:outerShdw blurRad="12700" dist="25400" dir="2700000" rotWithShape="0">
                    <a:srgbClr val="000000"/>
                  </a:outerShdw>
                </a:effectLst>
              </a:rPr>
              <a:t>  Camellia/burford holly – scale insects</a:t>
            </a:r>
          </a:p>
          <a:p>
            <a:pPr lvl="0">
              <a:buClr>
                <a:srgbClr val="6699FF"/>
              </a:buClr>
              <a:buSzPct val="145000"/>
              <a:buChar char="•"/>
              <a:defRPr sz="1800"/>
            </a:pPr>
            <a:r>
              <a:rPr sz="3200">
                <a:solidFill>
                  <a:srgbClr val="FFFF00"/>
                </a:solidFill>
                <a:effectLst>
                  <a:outerShdw blurRad="12700" dist="25400" dir="2700000" rotWithShape="0">
                    <a:srgbClr val="000000"/>
                  </a:outerShdw>
                </a:effectLst>
              </a:rPr>
              <a:t>  Azaleas/ornamental cherries</a:t>
            </a:r>
          </a:p>
        </p:txBody>
      </p:sp>
    </p:spTree>
  </p:cSld>
  <p:clrMapOvr>
    <a:masterClrMapping/>
  </p:clrMapOvr>
  <p:transition spd="slow">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p:nvPr/>
        </p:nvSpPr>
        <p:spPr>
          <a:xfrm>
            <a:off x="762000" y="1828800"/>
            <a:ext cx="7620000" cy="3296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4300"/>
              </a:spcBef>
              <a:defRPr sz="1800"/>
            </a:pPr>
            <a:r>
              <a:rPr sz="7200">
                <a:solidFill>
                  <a:srgbClr val="FFFF00"/>
                </a:solidFill>
                <a:effectLst>
                  <a:outerShdw blurRad="12700" dist="38100" dir="2700000" rotWithShape="0">
                    <a:srgbClr val="000000"/>
                  </a:outerShdw>
                </a:effectLst>
              </a:rPr>
              <a:t>Look for </a:t>
            </a:r>
          </a:p>
          <a:p>
            <a:pPr lvl="0" algn="ctr">
              <a:lnSpc>
                <a:spcPct val="50000"/>
              </a:lnSpc>
              <a:spcBef>
                <a:spcPts val="4300"/>
              </a:spcBef>
              <a:defRPr sz="1800"/>
            </a:pPr>
            <a:r>
              <a:rPr sz="7200">
                <a:solidFill>
                  <a:srgbClr val="FFFF00"/>
                </a:solidFill>
                <a:effectLst>
                  <a:outerShdw blurRad="12700" dist="38100" dir="2700000" rotWithShape="0">
                    <a:srgbClr val="000000"/>
                  </a:outerShdw>
                </a:effectLst>
              </a:rPr>
              <a:t>Pest-resistant </a:t>
            </a:r>
          </a:p>
          <a:p>
            <a:pPr lvl="0" algn="ctr">
              <a:lnSpc>
                <a:spcPct val="50000"/>
              </a:lnSpc>
              <a:spcBef>
                <a:spcPts val="4300"/>
              </a:spcBef>
              <a:defRPr sz="1800"/>
            </a:pPr>
            <a:r>
              <a:rPr sz="7200">
                <a:solidFill>
                  <a:srgbClr val="FFFF00"/>
                </a:solidFill>
                <a:effectLst>
                  <a:outerShdw blurRad="12700" dist="38100" dir="2700000" rotWithShape="0">
                    <a:srgbClr val="000000"/>
                  </a:outerShdw>
                </a:effectLst>
              </a:rPr>
              <a:t>Alternatives</a:t>
            </a:r>
          </a:p>
        </p:txBody>
      </p:sp>
    </p:spTree>
  </p:cSld>
  <p:clrMapOvr>
    <a:masterClrMapping/>
  </p:clrMapOvr>
  <p:transition spd="slow">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image.png"/>
          <p:cNvPicPr/>
          <p:nvPr/>
        </p:nvPicPr>
        <p:blipFill>
          <a:blip r:embed="rId3">
            <a:extLst/>
          </a:blip>
          <a:stretch>
            <a:fillRect/>
          </a:stretch>
        </p:blipFill>
        <p:spPr>
          <a:xfrm>
            <a:off x="381000" y="381000"/>
            <a:ext cx="3886200" cy="2914650"/>
          </a:xfrm>
          <a:prstGeom prst="rect">
            <a:avLst/>
          </a:prstGeom>
          <a:ln w="57150">
            <a:solidFill>
              <a:srgbClr val="FFFFFF"/>
            </a:solidFill>
            <a:round/>
          </a:ln>
        </p:spPr>
      </p:pic>
      <p:sp>
        <p:nvSpPr>
          <p:cNvPr id="526" name="Shape 526"/>
          <p:cNvSpPr/>
          <p:nvPr/>
        </p:nvSpPr>
        <p:spPr>
          <a:xfrm>
            <a:off x="990600" y="2895600"/>
            <a:ext cx="3352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Ornamental grass</a:t>
            </a:r>
          </a:p>
        </p:txBody>
      </p:sp>
      <p:pic>
        <p:nvPicPr>
          <p:cNvPr id="527" name="image.png"/>
          <p:cNvPicPr/>
          <p:nvPr/>
        </p:nvPicPr>
        <p:blipFill>
          <a:blip r:embed="rId4">
            <a:extLst/>
          </a:blip>
          <a:stretch>
            <a:fillRect/>
          </a:stretch>
        </p:blipFill>
        <p:spPr>
          <a:xfrm>
            <a:off x="4800600" y="381000"/>
            <a:ext cx="3929063" cy="2946400"/>
          </a:xfrm>
          <a:prstGeom prst="rect">
            <a:avLst/>
          </a:prstGeom>
          <a:ln w="57150">
            <a:solidFill>
              <a:srgbClr val="FFFFFF"/>
            </a:solidFill>
            <a:round/>
          </a:ln>
        </p:spPr>
      </p:pic>
      <p:sp>
        <p:nvSpPr>
          <p:cNvPr id="528" name="Shape 528"/>
          <p:cNvSpPr/>
          <p:nvPr/>
        </p:nvSpPr>
        <p:spPr>
          <a:xfrm>
            <a:off x="5943600" y="2743200"/>
            <a:ext cx="1653292" cy="4213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Chaste Tree</a:t>
            </a:r>
          </a:p>
        </p:txBody>
      </p:sp>
      <p:pic>
        <p:nvPicPr>
          <p:cNvPr id="529" name="image.png"/>
          <p:cNvPicPr/>
          <p:nvPr/>
        </p:nvPicPr>
        <p:blipFill>
          <a:blip r:embed="rId5">
            <a:extLst/>
          </a:blip>
          <a:stretch>
            <a:fillRect/>
          </a:stretch>
        </p:blipFill>
        <p:spPr>
          <a:xfrm>
            <a:off x="2667000" y="3657600"/>
            <a:ext cx="3856038" cy="2886075"/>
          </a:xfrm>
          <a:prstGeom prst="rect">
            <a:avLst/>
          </a:prstGeom>
          <a:ln w="57150">
            <a:solidFill>
              <a:srgbClr val="FFFFFF"/>
            </a:solidFill>
            <a:round/>
          </a:ln>
        </p:spPr>
      </p:pic>
      <p:sp>
        <p:nvSpPr>
          <p:cNvPr id="530" name="Shape 530"/>
          <p:cNvSpPr/>
          <p:nvPr/>
        </p:nvSpPr>
        <p:spPr>
          <a:xfrm>
            <a:off x="3124200" y="6019800"/>
            <a:ext cx="2895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00"/>
                </a:solidFill>
                <a:effectLst>
                  <a:outerShdw blurRad="12700" dist="25400" dir="2700000" rotWithShape="0">
                    <a:srgbClr val="000000"/>
                  </a:outerShdw>
                </a:effectLst>
              </a:defRPr>
            </a:lvl1pPr>
          </a:lstStyle>
          <a:p>
            <a:pPr lvl="0">
              <a:defRPr sz="1800" b="0">
                <a:solidFill>
                  <a:srgbClr val="000000"/>
                </a:solidFill>
                <a:effectLst/>
              </a:defRPr>
            </a:pPr>
            <a:r>
              <a:rPr sz="2400" b="1">
                <a:solidFill>
                  <a:srgbClr val="FFFF00"/>
                </a:solidFill>
                <a:effectLst>
                  <a:outerShdw blurRad="12700" dist="25400" dir="2700000" rotWithShape="0">
                    <a:srgbClr val="000000"/>
                  </a:outerShdw>
                </a:effectLst>
              </a:rPr>
              <a:t>Loropetalum</a:t>
            </a:r>
          </a:p>
        </p:txBody>
      </p:sp>
    </p:spTree>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p:nvPr/>
        </p:nvSpPr>
        <p:spPr>
          <a:xfrm>
            <a:off x="914400" y="1600200"/>
            <a:ext cx="7467600" cy="3622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4800"/>
              </a:spcBef>
              <a:defRPr sz="1800"/>
            </a:pPr>
            <a:r>
              <a:rPr sz="8000">
                <a:solidFill>
                  <a:srgbClr val="FFFF00"/>
                </a:solidFill>
                <a:effectLst>
                  <a:outerShdw blurRad="12700" dist="63500" dir="2700000" rotWithShape="0">
                    <a:srgbClr val="000000"/>
                  </a:outerShdw>
                </a:effectLst>
              </a:rPr>
              <a:t>Native Plants are </a:t>
            </a:r>
          </a:p>
          <a:p>
            <a:pPr lvl="0" algn="ctr">
              <a:lnSpc>
                <a:spcPct val="50000"/>
              </a:lnSpc>
              <a:spcBef>
                <a:spcPts val="4800"/>
              </a:spcBef>
              <a:defRPr sz="1800"/>
            </a:pPr>
            <a:r>
              <a:rPr sz="8000">
                <a:solidFill>
                  <a:srgbClr val="FFFF00"/>
                </a:solidFill>
                <a:effectLst>
                  <a:outerShdw blurRad="12700" dist="63500" dir="2700000" rotWithShape="0">
                    <a:srgbClr val="000000"/>
                  </a:outerShdw>
                </a:effectLst>
              </a:rPr>
              <a:t>Not Always </a:t>
            </a:r>
          </a:p>
          <a:p>
            <a:pPr lvl="0" algn="ctr">
              <a:lnSpc>
                <a:spcPct val="50000"/>
              </a:lnSpc>
              <a:spcBef>
                <a:spcPts val="4800"/>
              </a:spcBef>
              <a:defRPr sz="1800"/>
            </a:pPr>
            <a:r>
              <a:rPr sz="8000">
                <a:solidFill>
                  <a:srgbClr val="FFFF00"/>
                </a:solidFill>
                <a:effectLst>
                  <a:outerShdw blurRad="12700" dist="63500" dir="2700000" rotWithShape="0">
                    <a:srgbClr val="000000"/>
                  </a:outerShdw>
                </a:effectLst>
              </a:rPr>
              <a:t>the Answer</a:t>
            </a:r>
          </a:p>
        </p:txBody>
      </p:sp>
      <p:sp>
        <p:nvSpPr>
          <p:cNvPr id="535" name="Shape 535"/>
          <p:cNvSpPr/>
          <p:nvPr/>
        </p:nvSpPr>
        <p:spPr>
          <a:xfrm>
            <a:off x="2209800" y="3505200"/>
            <a:ext cx="1600201" cy="0"/>
          </a:xfrm>
          <a:prstGeom prst="line">
            <a:avLst/>
          </a:prstGeom>
          <a:ln w="57150">
            <a:solidFill>
              <a:srgbClr val="6699FF"/>
            </a:solidFill>
            <a:miter/>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image.png"/>
          <p:cNvPicPr/>
          <p:nvPr/>
        </p:nvPicPr>
        <p:blipFill>
          <a:blip r:embed="rId3">
            <a:extLst/>
          </a:blip>
          <a:stretch>
            <a:fillRect/>
          </a:stretch>
        </p:blipFill>
        <p:spPr>
          <a:xfrm>
            <a:off x="990600" y="762000"/>
            <a:ext cx="7239000" cy="5462588"/>
          </a:xfrm>
          <a:prstGeom prst="rect">
            <a:avLst/>
          </a:prstGeom>
          <a:ln w="57150">
            <a:solidFill>
              <a:srgbClr val="FFFFFF"/>
            </a:solidFill>
            <a:round/>
          </a:ln>
        </p:spPr>
      </p:pic>
    </p:spTree>
  </p:cSld>
  <p:clrMapOvr>
    <a:masterClrMapping/>
  </p:clrMapOvr>
  <p:transition spd="slow">
    <p:fade thruBlk="1"/>
  </p:transition>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7515</Words>
  <Application>Microsoft Macintosh PowerPoint</Application>
  <PresentationFormat>On-screen Show (4:3)</PresentationFormat>
  <Paragraphs>362</Paragraphs>
  <Slides>117</Slides>
  <Notes>117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117</vt:i4>
      </vt:variant>
    </vt:vector>
  </HeadingPairs>
  <TitlesOfParts>
    <vt:vector size="123" baseType="lpstr">
      <vt:lpstr>Helvetica</vt:lpstr>
      <vt:lpstr>Helvetica Neue</vt:lpstr>
      <vt:lpstr>Tahoma</vt:lpstr>
      <vt:lpstr>Times New Roman</vt:lpstr>
      <vt:lpstr>Wingdings</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Ornamental Plants  Prefer  a Soil pH Between  5.2 and 6.5</vt:lpstr>
      <vt:lpstr>PowerPoint Presentation</vt:lpstr>
      <vt:lpstr>PowerPoint Presentation</vt:lpstr>
      <vt:lpstr>Step # 3 Ask Questions</vt:lpstr>
      <vt:lpstr>Step #4 Be Prepared to Ask for Samples</vt:lpstr>
      <vt:lpstr>Step #5 Focus on the Plant</vt:lpstr>
      <vt:lpstr>PowerPoint Presentation</vt:lpstr>
      <vt:lpstr>PowerPoint Presentation</vt:lpstr>
      <vt:lpstr>PowerPoint Presentation</vt:lpstr>
      <vt:lpstr>PowerPoint Presentation</vt:lpstr>
      <vt:lpstr>PowerPoint Presentation</vt:lpstr>
      <vt:lpstr>Two Kinds of Plant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 to Wet Sites</vt:lpstr>
      <vt:lpstr>PowerPoint Presentation</vt:lpstr>
      <vt:lpstr>PowerPoint Presentation</vt:lpstr>
      <vt:lpstr>PowerPoint Presentation</vt:lpstr>
      <vt:lpstr>PowerPoint Presentation</vt:lpstr>
      <vt:lpstr>Spider mites and diseases  often attack stressed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Above-average Tolerance to Moist Sites</vt:lpstr>
      <vt:lpstr>Plants Not Tolerant of Wet Sites or Extreme Fluctuations in Soil Moisture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George Braman</cp:lastModifiedBy>
  <cp:revision>1</cp:revision>
  <dcterms:modified xsi:type="dcterms:W3CDTF">2015-09-08T05:55:49Z</dcterms:modified>
</cp:coreProperties>
</file>