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autoCompressPictures="0">
  <p:sldMasterIdLst>
    <p:sldMasterId id="2147483693" r:id="rId1"/>
  </p:sldMasterIdLst>
  <p:notesMasterIdLst>
    <p:notesMasterId r:id="rId26"/>
  </p:notesMasterIdLst>
  <p:sldIdLst>
    <p:sldId id="256" r:id="rId2"/>
    <p:sldId id="258" r:id="rId3"/>
    <p:sldId id="274" r:id="rId4"/>
    <p:sldId id="276" r:id="rId5"/>
    <p:sldId id="277" r:id="rId6"/>
    <p:sldId id="257" r:id="rId7"/>
    <p:sldId id="259" r:id="rId8"/>
    <p:sldId id="260" r:id="rId9"/>
    <p:sldId id="263" r:id="rId10"/>
    <p:sldId id="262" r:id="rId11"/>
    <p:sldId id="278" r:id="rId12"/>
    <p:sldId id="264" r:id="rId13"/>
    <p:sldId id="265" r:id="rId14"/>
    <p:sldId id="275" r:id="rId15"/>
    <p:sldId id="266" r:id="rId16"/>
    <p:sldId id="267" r:id="rId17"/>
    <p:sldId id="268" r:id="rId18"/>
    <p:sldId id="269" r:id="rId19"/>
    <p:sldId id="270" r:id="rId20"/>
    <p:sldId id="271" r:id="rId21"/>
    <p:sldId id="272" r:id="rId22"/>
    <p:sldId id="273" r:id="rId23"/>
    <p:sldId id="261" r:id="rId24"/>
    <p:sldId id="279" r:id="rId2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imes New Roman" charset="0"/>
        <a:ea typeface="+mn-ea"/>
        <a:cs typeface="+mn-cs"/>
      </a:defRPr>
    </a:lvl1pPr>
    <a:lvl2pPr marL="457200" algn="l" rtl="0" eaLnBrk="0" fontAlgn="base" hangingPunct="0">
      <a:spcBef>
        <a:spcPct val="0"/>
      </a:spcBef>
      <a:spcAft>
        <a:spcPct val="0"/>
      </a:spcAft>
      <a:defRPr kern="1200">
        <a:solidFill>
          <a:schemeClr val="tx1"/>
        </a:solidFill>
        <a:latin typeface="Times New Roman" charset="0"/>
        <a:ea typeface="+mn-ea"/>
        <a:cs typeface="+mn-cs"/>
      </a:defRPr>
    </a:lvl2pPr>
    <a:lvl3pPr marL="914400" algn="l" rtl="0" eaLnBrk="0" fontAlgn="base" hangingPunct="0">
      <a:spcBef>
        <a:spcPct val="0"/>
      </a:spcBef>
      <a:spcAft>
        <a:spcPct val="0"/>
      </a:spcAft>
      <a:defRPr kern="1200">
        <a:solidFill>
          <a:schemeClr val="tx1"/>
        </a:solidFill>
        <a:latin typeface="Times New Roman" charset="0"/>
        <a:ea typeface="+mn-ea"/>
        <a:cs typeface="+mn-cs"/>
      </a:defRPr>
    </a:lvl3pPr>
    <a:lvl4pPr marL="1371600" algn="l" rtl="0" eaLnBrk="0" fontAlgn="base" hangingPunct="0">
      <a:spcBef>
        <a:spcPct val="0"/>
      </a:spcBef>
      <a:spcAft>
        <a:spcPct val="0"/>
      </a:spcAft>
      <a:defRPr kern="1200">
        <a:solidFill>
          <a:schemeClr val="tx1"/>
        </a:solidFill>
        <a:latin typeface="Times New Roman" charset="0"/>
        <a:ea typeface="+mn-ea"/>
        <a:cs typeface="+mn-cs"/>
      </a:defRPr>
    </a:lvl4pPr>
    <a:lvl5pPr marL="1828800" algn="l" rtl="0" eaLnBrk="0" fontAlgn="base" hangingPunct="0">
      <a:spcBef>
        <a:spcPct val="0"/>
      </a:spcBef>
      <a:spcAft>
        <a:spcPct val="0"/>
      </a:spcAft>
      <a:defRPr kern="1200">
        <a:solidFill>
          <a:schemeClr val="tx1"/>
        </a:solidFill>
        <a:latin typeface="Times New Roman" charset="0"/>
        <a:ea typeface="+mn-ea"/>
        <a:cs typeface="+mn-cs"/>
      </a:defRPr>
    </a:lvl5pPr>
    <a:lvl6pPr marL="2286000" algn="l" defTabSz="914400" rtl="0" eaLnBrk="1" latinLnBrk="0" hangingPunct="1">
      <a:defRPr kern="1200">
        <a:solidFill>
          <a:schemeClr val="tx1"/>
        </a:solidFill>
        <a:latin typeface="Times New Roman" charset="0"/>
        <a:ea typeface="+mn-ea"/>
        <a:cs typeface="+mn-cs"/>
      </a:defRPr>
    </a:lvl6pPr>
    <a:lvl7pPr marL="2743200" algn="l" defTabSz="914400" rtl="0" eaLnBrk="1" latinLnBrk="0" hangingPunct="1">
      <a:defRPr kern="1200">
        <a:solidFill>
          <a:schemeClr val="tx1"/>
        </a:solidFill>
        <a:latin typeface="Times New Roman" charset="0"/>
        <a:ea typeface="+mn-ea"/>
        <a:cs typeface="+mn-cs"/>
      </a:defRPr>
    </a:lvl7pPr>
    <a:lvl8pPr marL="3200400" algn="l" defTabSz="914400" rtl="0" eaLnBrk="1" latinLnBrk="0" hangingPunct="1">
      <a:defRPr kern="1200">
        <a:solidFill>
          <a:schemeClr val="tx1"/>
        </a:solidFill>
        <a:latin typeface="Times New Roman" charset="0"/>
        <a:ea typeface="+mn-ea"/>
        <a:cs typeface="+mn-cs"/>
      </a:defRPr>
    </a:lvl8pPr>
    <a:lvl9pPr marL="3657600" algn="l" defTabSz="914400" rtl="0" eaLnBrk="1" latinLnBrk="0" hangingPunct="1">
      <a:defRPr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autoAdjust="0"/>
    <p:restoredTop sz="76831" autoAdjust="0"/>
  </p:normalViewPr>
  <p:slideViewPr>
    <p:cSldViewPr>
      <p:cViewPr varScale="1">
        <p:scale>
          <a:sx n="99" d="100"/>
          <a:sy n="99" d="100"/>
        </p:scale>
        <p:origin x="2544"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09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ltLang="en-US"/>
          </a:p>
        </p:txBody>
      </p:sp>
      <p:sp>
        <p:nvSpPr>
          <p:cNvPr id="34099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ltLang="en-US"/>
          </a:p>
        </p:txBody>
      </p:sp>
      <p:sp>
        <p:nvSpPr>
          <p:cNvPr id="34099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34099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4099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ltLang="en-US"/>
          </a:p>
        </p:txBody>
      </p:sp>
      <p:sp>
        <p:nvSpPr>
          <p:cNvPr id="34099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CDA86A1C-7E3B-A94E-B478-B8FDC855B317}" type="slidenum">
              <a:rPr lang="en-US" altLang="en-US"/>
              <a:pPr/>
              <a:t>‹#›</a:t>
            </a:fld>
            <a:endParaRPr lang="en-US" altLang="en-US"/>
          </a:p>
        </p:txBody>
      </p:sp>
    </p:spTree>
    <p:extLst>
      <p:ext uri="{BB962C8B-B14F-4D97-AF65-F5344CB8AC3E}">
        <p14:creationId xmlns:p14="http://schemas.microsoft.com/office/powerpoint/2010/main" val="161683894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90FF38-B310-154F-9DF2-52103ECF0581}" type="slidenum">
              <a:rPr lang="en-US" altLang="en-US"/>
              <a:pPr/>
              <a:t>3</a:t>
            </a:fld>
            <a:endParaRPr lang="en-US" altLang="en-US"/>
          </a:p>
        </p:txBody>
      </p:sp>
      <p:sp>
        <p:nvSpPr>
          <p:cNvPr id="390146" name="Rectangle 2"/>
          <p:cNvSpPr>
            <a:spLocks noRot="1" noChangeArrowheads="1" noTextEdit="1"/>
          </p:cNvSpPr>
          <p:nvPr>
            <p:ph type="sldImg"/>
          </p:nvPr>
        </p:nvSpPr>
        <p:spPr>
          <a:ln/>
        </p:spPr>
      </p:sp>
      <p:sp>
        <p:nvSpPr>
          <p:cNvPr id="390147" name="Rectangle 3"/>
          <p:cNvSpPr>
            <a:spLocks noGrp="1" noChangeArrowheads="1"/>
          </p:cNvSpPr>
          <p:nvPr>
            <p:ph type="body" idx="1"/>
          </p:nvPr>
        </p:nvSpPr>
        <p:spPr/>
        <p:txBody>
          <a:bodyPr/>
          <a:lstStyle/>
          <a:p>
            <a:r>
              <a:rPr lang="en-US" altLang="en-US"/>
              <a:t>No they are not that deep – often only 12 to 18 inches deep </a:t>
            </a:r>
            <a:r>
              <a:rPr lang="en-US" altLang="en-US" b="1" u="sng"/>
              <a:t>or less</a:t>
            </a:r>
            <a:r>
              <a:rPr lang="en-US" altLang="en-US"/>
              <a:t> in Piedmont clay soils.</a:t>
            </a:r>
          </a:p>
          <a:p>
            <a:r>
              <a:rPr lang="en-US" altLang="en-US"/>
              <a:t>Yes – they spread out far – don’t stop at the drip-line can be 3-5 times the length of the branch spread and on out into the neighbor’s yard. </a:t>
            </a:r>
          </a:p>
        </p:txBody>
      </p:sp>
    </p:spTree>
    <p:extLst>
      <p:ext uri="{BB962C8B-B14F-4D97-AF65-F5344CB8AC3E}">
        <p14:creationId xmlns:p14="http://schemas.microsoft.com/office/powerpoint/2010/main" val="279108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3B17BE6-7821-E743-944D-F079F6B1452C}" type="slidenum">
              <a:rPr lang="en-US" altLang="en-US"/>
              <a:pPr/>
              <a:t>4</a:t>
            </a:fld>
            <a:endParaRPr lang="en-US" altLang="en-US"/>
          </a:p>
        </p:txBody>
      </p:sp>
      <p:sp>
        <p:nvSpPr>
          <p:cNvPr id="399362" name="Rectangle 2"/>
          <p:cNvSpPr>
            <a:spLocks noRot="1" noChangeArrowheads="1" noTextEdit="1"/>
          </p:cNvSpPr>
          <p:nvPr>
            <p:ph type="sldImg"/>
          </p:nvPr>
        </p:nvSpPr>
        <p:spPr>
          <a:ln/>
        </p:spPr>
      </p:sp>
      <p:sp>
        <p:nvSpPr>
          <p:cNvPr id="399363" name="Rectangle 3"/>
          <p:cNvSpPr>
            <a:spLocks noGrp="1" noChangeArrowheads="1"/>
          </p:cNvSpPr>
          <p:nvPr>
            <p:ph type="body" idx="1"/>
          </p:nvPr>
        </p:nvSpPr>
        <p:spPr/>
        <p:txBody>
          <a:bodyPr/>
          <a:lstStyle/>
          <a:p>
            <a:r>
              <a:rPr lang="en-US" altLang="en-US"/>
              <a:t>Drip-line was once considered the magical term for where you need to protect tree root areas. It is easily visible and easily determined because it is located at the farthest extensions of the branches.</a:t>
            </a:r>
          </a:p>
        </p:txBody>
      </p:sp>
    </p:spTree>
    <p:extLst>
      <p:ext uri="{BB962C8B-B14F-4D97-AF65-F5344CB8AC3E}">
        <p14:creationId xmlns:p14="http://schemas.microsoft.com/office/powerpoint/2010/main" val="8680558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F0C851-A2D1-5A48-B6F8-C09CABCAFFBE}" type="slidenum">
              <a:rPr lang="en-US" altLang="en-US"/>
              <a:pPr/>
              <a:t>7</a:t>
            </a:fld>
            <a:endParaRPr lang="en-US" altLang="en-US"/>
          </a:p>
        </p:txBody>
      </p:sp>
      <p:sp>
        <p:nvSpPr>
          <p:cNvPr id="342018" name="Rectangle 2"/>
          <p:cNvSpPr>
            <a:spLocks noRot="1" noChangeArrowheads="1" noTextEdit="1"/>
          </p:cNvSpPr>
          <p:nvPr>
            <p:ph type="sldImg"/>
          </p:nvPr>
        </p:nvSpPr>
        <p:spPr>
          <a:ln/>
        </p:spPr>
      </p:sp>
      <p:sp>
        <p:nvSpPr>
          <p:cNvPr id="342019" name="Rectangle 3"/>
          <p:cNvSpPr>
            <a:spLocks noGrp="1" noChangeArrowheads="1"/>
          </p:cNvSpPr>
          <p:nvPr>
            <p:ph type="body" idx="1"/>
          </p:nvPr>
        </p:nvSpPr>
        <p:spPr/>
        <p:txBody>
          <a:bodyPr/>
          <a:lstStyle/>
          <a:p>
            <a:r>
              <a:rPr lang="en-US" altLang="en-US"/>
              <a:t>Physical wounds can be caused by personnel or equipment working on the site. The larger they are the more damage they cause and the slower they are to close.</a:t>
            </a:r>
          </a:p>
        </p:txBody>
      </p:sp>
    </p:spTree>
    <p:extLst>
      <p:ext uri="{BB962C8B-B14F-4D97-AF65-F5344CB8AC3E}">
        <p14:creationId xmlns:p14="http://schemas.microsoft.com/office/powerpoint/2010/main" val="15590131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16F9D1-09A0-AF4A-B61F-615941C4411C}" type="slidenum">
              <a:rPr lang="en-US" altLang="en-US"/>
              <a:pPr/>
              <a:t>13</a:t>
            </a:fld>
            <a:endParaRPr lang="en-US" altLang="en-US"/>
          </a:p>
        </p:txBody>
      </p:sp>
      <p:sp>
        <p:nvSpPr>
          <p:cNvPr id="359426" name="Rectangle 2"/>
          <p:cNvSpPr>
            <a:spLocks noRot="1" noChangeArrowheads="1" noTextEdit="1"/>
          </p:cNvSpPr>
          <p:nvPr>
            <p:ph type="sldImg"/>
          </p:nvPr>
        </p:nvSpPr>
        <p:spPr>
          <a:ln/>
        </p:spPr>
      </p:sp>
      <p:sp>
        <p:nvSpPr>
          <p:cNvPr id="359427" name="Rectangle 3"/>
          <p:cNvSpPr>
            <a:spLocks noGrp="1" noChangeArrowheads="1"/>
          </p:cNvSpPr>
          <p:nvPr>
            <p:ph type="body" idx="1"/>
          </p:nvPr>
        </p:nvSpPr>
        <p:spPr/>
        <p:txBody>
          <a:bodyPr/>
          <a:lstStyle/>
          <a:p>
            <a:r>
              <a:rPr lang="en-US" altLang="en-US"/>
              <a:t>Soil fill over the CRZ or the critical root zone which is to at least the drip-line, usually results in gradual or speedy death. How much is a large amount of soil fill? Anything more than an inch to three inches of well drained soil mix per growing season. What do soil fills do – damage trunks, reduce soil oxygen, change the water table.</a:t>
            </a:r>
          </a:p>
          <a:p>
            <a:r>
              <a:rPr lang="en-US" altLang="en-US"/>
              <a:t>Methods of working with soil fills – tree wells if there is sufficient space to put them out towards the drip line and to salvage sufficient root area. 1 – is where original soil level was. 2 is damaged roots from fill and wounding</a:t>
            </a:r>
          </a:p>
        </p:txBody>
      </p:sp>
    </p:spTree>
    <p:extLst>
      <p:ext uri="{BB962C8B-B14F-4D97-AF65-F5344CB8AC3E}">
        <p14:creationId xmlns:p14="http://schemas.microsoft.com/office/powerpoint/2010/main" val="8867745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5E9CC7-B5A0-0749-89AB-4FE661E261AF}" type="slidenum">
              <a:rPr lang="en-US" altLang="en-US"/>
              <a:pPr/>
              <a:t>14</a:t>
            </a:fld>
            <a:endParaRPr lang="en-US" altLang="en-US"/>
          </a:p>
        </p:txBody>
      </p:sp>
      <p:sp>
        <p:nvSpPr>
          <p:cNvPr id="393218" name="Rectangle 2"/>
          <p:cNvSpPr>
            <a:spLocks noRot="1" noChangeArrowheads="1" noTextEdit="1"/>
          </p:cNvSpPr>
          <p:nvPr>
            <p:ph type="sldImg"/>
          </p:nvPr>
        </p:nvSpPr>
        <p:spPr>
          <a:ln/>
        </p:spPr>
      </p:sp>
      <p:sp>
        <p:nvSpPr>
          <p:cNvPr id="393219" name="Rectangle 3"/>
          <p:cNvSpPr>
            <a:spLocks noGrp="1" noChangeArrowheads="1"/>
          </p:cNvSpPr>
          <p:nvPr>
            <p:ph type="body" idx="1"/>
          </p:nvPr>
        </p:nvSpPr>
        <p:spPr/>
        <p:txBody>
          <a:bodyPr/>
          <a:lstStyle/>
          <a:p>
            <a:r>
              <a:rPr lang="en-US" altLang="en-US"/>
              <a:t>Porous fill can also be used if you are making additions of 1-3 inches over the root zone.</a:t>
            </a:r>
          </a:p>
          <a:p>
            <a:r>
              <a:rPr lang="en-US" altLang="en-US"/>
              <a:t>Porous fill would be a mixture of one part loam, one part coarse sand (like granite sand) and one part shredded pine bark.</a:t>
            </a:r>
          </a:p>
        </p:txBody>
      </p:sp>
    </p:spTree>
    <p:extLst>
      <p:ext uri="{BB962C8B-B14F-4D97-AF65-F5344CB8AC3E}">
        <p14:creationId xmlns:p14="http://schemas.microsoft.com/office/powerpoint/2010/main" val="4826961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9432210-BF9B-8449-982C-80ED3025394E}" type="slidenum">
              <a:rPr lang="en-US" altLang="en-US"/>
              <a:pPr/>
              <a:t>17</a:t>
            </a:fld>
            <a:endParaRPr lang="en-US" altLang="en-US"/>
          </a:p>
        </p:txBody>
      </p:sp>
      <p:sp>
        <p:nvSpPr>
          <p:cNvPr id="371714" name="Rectangle 2"/>
          <p:cNvSpPr>
            <a:spLocks noRot="1" noChangeArrowheads="1" noTextEdit="1"/>
          </p:cNvSpPr>
          <p:nvPr>
            <p:ph type="sldImg"/>
          </p:nvPr>
        </p:nvSpPr>
        <p:spPr>
          <a:ln/>
        </p:spPr>
      </p:sp>
      <p:sp>
        <p:nvSpPr>
          <p:cNvPr id="371715" name="Rectangle 3"/>
          <p:cNvSpPr>
            <a:spLocks noGrp="1" noChangeArrowheads="1"/>
          </p:cNvSpPr>
          <p:nvPr>
            <p:ph type="body" idx="1"/>
          </p:nvPr>
        </p:nvSpPr>
        <p:spPr/>
        <p:txBody>
          <a:bodyPr/>
          <a:lstStyle/>
          <a:p>
            <a:pPr marL="228600" indent="-228600">
              <a:buFontTx/>
              <a:buAutoNum type="alphaUcPeriod"/>
            </a:pPr>
            <a:r>
              <a:rPr lang="en-US" altLang="en-US"/>
              <a:t>What is usually done – roots are trenched right through killing roots and reducing tree support.</a:t>
            </a:r>
          </a:p>
          <a:p>
            <a:pPr marL="228600" indent="-228600"/>
            <a:r>
              <a:rPr lang="en-US" altLang="en-US"/>
              <a:t>B. What could be done – tunneling if there was a real plan to save trees. Reduces tree root damage by 25% or more.</a:t>
            </a:r>
          </a:p>
        </p:txBody>
      </p:sp>
    </p:spTree>
    <p:extLst>
      <p:ext uri="{BB962C8B-B14F-4D97-AF65-F5344CB8AC3E}">
        <p14:creationId xmlns:p14="http://schemas.microsoft.com/office/powerpoint/2010/main" val="16292482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D83729-4C4A-5046-9D5B-0CFC6298C372}" type="slidenum">
              <a:rPr lang="en-US" altLang="en-US"/>
              <a:pPr/>
              <a:t>20</a:t>
            </a:fld>
            <a:endParaRPr lang="en-US" altLang="en-US"/>
          </a:p>
        </p:txBody>
      </p:sp>
      <p:sp>
        <p:nvSpPr>
          <p:cNvPr id="380930" name="Rectangle 2"/>
          <p:cNvSpPr>
            <a:spLocks noRot="1" noChangeArrowheads="1" noTextEdit="1"/>
          </p:cNvSpPr>
          <p:nvPr>
            <p:ph type="sldImg"/>
          </p:nvPr>
        </p:nvSpPr>
        <p:spPr>
          <a:ln/>
        </p:spPr>
      </p:sp>
      <p:sp>
        <p:nvSpPr>
          <p:cNvPr id="380931" name="Rectangle 3"/>
          <p:cNvSpPr>
            <a:spLocks noGrp="1" noChangeArrowheads="1"/>
          </p:cNvSpPr>
          <p:nvPr>
            <p:ph type="body" idx="1"/>
          </p:nvPr>
        </p:nvSpPr>
        <p:spPr/>
        <p:txBody>
          <a:bodyPr/>
          <a:lstStyle/>
          <a:p>
            <a:r>
              <a:rPr lang="en-US" altLang="en-US"/>
              <a:t>Protection means an impenetrable barrier – concrete wall, metal fence, etc. is set in place at the outer boundary of the root area to be protected. Then there are no construction activities allowed in this protected root zone – no driving equipment, no parking trailers, no fires, no paint or concrete washout, no cuts, no fills and no cutting of utility lines – NOTHING. If there is any construction in these areas often penalties ($) are assigned. </a:t>
            </a:r>
          </a:p>
        </p:txBody>
      </p:sp>
    </p:spTree>
    <p:extLst>
      <p:ext uri="{BB962C8B-B14F-4D97-AF65-F5344CB8AC3E}">
        <p14:creationId xmlns:p14="http://schemas.microsoft.com/office/powerpoint/2010/main" val="2115229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416782-B005-0542-9572-25B6DB105106}" type="slidenum">
              <a:rPr lang="en-US" altLang="en-US"/>
              <a:pPr/>
              <a:t>21</a:t>
            </a:fld>
            <a:endParaRPr lang="en-US" altLang="en-US"/>
          </a:p>
        </p:txBody>
      </p:sp>
      <p:sp>
        <p:nvSpPr>
          <p:cNvPr id="394242" name="Rectangle 2"/>
          <p:cNvSpPr>
            <a:spLocks noRot="1" noChangeArrowheads="1" noTextEdit="1"/>
          </p:cNvSpPr>
          <p:nvPr>
            <p:ph type="sldImg"/>
          </p:nvPr>
        </p:nvSpPr>
        <p:spPr>
          <a:ln/>
        </p:spPr>
      </p:sp>
      <p:sp>
        <p:nvSpPr>
          <p:cNvPr id="394243" name="Rectangle 3"/>
          <p:cNvSpPr>
            <a:spLocks noGrp="1" noChangeArrowheads="1"/>
          </p:cNvSpPr>
          <p:nvPr>
            <p:ph type="body" idx="1"/>
          </p:nvPr>
        </p:nvSpPr>
        <p:spPr/>
        <p:txBody>
          <a:bodyPr/>
          <a:lstStyle/>
          <a:p>
            <a:r>
              <a:rPr lang="en-US" altLang="en-US"/>
              <a:t>Still another would be to build a bridge – concrete or wood walk way over larger exposed roots so they do not have to be cut for walkways or driveways.</a:t>
            </a:r>
          </a:p>
        </p:txBody>
      </p:sp>
    </p:spTree>
    <p:extLst>
      <p:ext uri="{BB962C8B-B14F-4D97-AF65-F5344CB8AC3E}">
        <p14:creationId xmlns:p14="http://schemas.microsoft.com/office/powerpoint/2010/main" val="9803310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C00BAA9-3DFC-DD40-A1E0-6669B8711285}" type="slidenum">
              <a:rPr lang="en-US" altLang="en-US"/>
              <a:pPr/>
              <a:t>22</a:t>
            </a:fld>
            <a:endParaRPr lang="en-US" altLang="en-US"/>
          </a:p>
        </p:txBody>
      </p:sp>
      <p:sp>
        <p:nvSpPr>
          <p:cNvPr id="387074" name="Rectangle 2"/>
          <p:cNvSpPr>
            <a:spLocks noRot="1" noChangeArrowheads="1" noTextEdit="1"/>
          </p:cNvSpPr>
          <p:nvPr>
            <p:ph type="sldImg"/>
          </p:nvPr>
        </p:nvSpPr>
        <p:spPr>
          <a:ln/>
        </p:spPr>
      </p:sp>
      <p:sp>
        <p:nvSpPr>
          <p:cNvPr id="387075" name="Rectangle 3"/>
          <p:cNvSpPr>
            <a:spLocks noGrp="1" noChangeArrowheads="1"/>
          </p:cNvSpPr>
          <p:nvPr>
            <p:ph type="body" idx="1"/>
          </p:nvPr>
        </p:nvSpPr>
        <p:spPr/>
        <p:txBody>
          <a:bodyPr/>
          <a:lstStyle/>
          <a:p>
            <a:r>
              <a:rPr lang="en-US" altLang="en-US"/>
              <a:t>Mulch – a couple inches from trunk, 3-4 inches deep, and all the way to the drip-line if feasible.</a:t>
            </a:r>
          </a:p>
        </p:txBody>
      </p:sp>
    </p:spTree>
    <p:extLst>
      <p:ext uri="{BB962C8B-B14F-4D97-AF65-F5344CB8AC3E}">
        <p14:creationId xmlns:p14="http://schemas.microsoft.com/office/powerpoint/2010/main" val="929854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07554" name="Group 2"/>
          <p:cNvGrpSpPr>
            <a:grpSpLocks/>
          </p:cNvGrpSpPr>
          <p:nvPr/>
        </p:nvGrpSpPr>
        <p:grpSpPr bwMode="auto">
          <a:xfrm>
            <a:off x="-31750" y="0"/>
            <a:ext cx="9178925" cy="6924675"/>
            <a:chOff x="-20" y="0"/>
            <a:chExt cx="5782" cy="4362"/>
          </a:xfrm>
        </p:grpSpPr>
        <p:sp>
          <p:nvSpPr>
            <p:cNvPr id="407555" name="Rectangle 3" descr="Stonbk"/>
            <p:cNvSpPr>
              <a:spLocks noChangeArrowheads="1"/>
            </p:cNvSpPr>
            <p:nvPr userDrawn="1"/>
          </p:nvSpPr>
          <p:spPr bwMode="white">
            <a:xfrm>
              <a:off x="-15" y="5"/>
              <a:ext cx="5775" cy="4311"/>
            </a:xfrm>
            <a:prstGeom prst="rect">
              <a:avLst/>
            </a:prstGeom>
            <a:blipFill dpi="0" rotWithShape="0">
              <a:blip r:embed="rId2"/>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07556" name="Rectangle 4"/>
            <p:cNvSpPr>
              <a:spLocks noChangeArrowheads="1"/>
            </p:cNvSpPr>
            <p:nvPr userDrawn="1"/>
          </p:nvSpPr>
          <p:spPr bwMode="ltGray">
            <a:xfrm>
              <a:off x="0" y="0"/>
              <a:ext cx="743" cy="4334"/>
            </a:xfrm>
            <a:prstGeom prst="rect">
              <a:avLst/>
            </a:prstGeom>
            <a:gradFill rotWithShape="0">
              <a:gsLst>
                <a:gs pos="0">
                  <a:schemeClr val="folHlink"/>
                </a:gs>
                <a:gs pos="50000">
                  <a:schemeClr val="folHlink">
                    <a:gamma/>
                    <a:shade val="46275"/>
                    <a:invGamma/>
                  </a:schemeClr>
                </a:gs>
                <a:gs pos="100000">
                  <a:schemeClr val="fo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07557" name="Rectangle 5"/>
            <p:cNvSpPr>
              <a:spLocks noChangeArrowheads="1"/>
            </p:cNvSpPr>
            <p:nvPr userDrawn="1"/>
          </p:nvSpPr>
          <p:spPr bwMode="hidden">
            <a:xfrm>
              <a:off x="695" y="0"/>
              <a:ext cx="50" cy="4362"/>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pic>
          <p:nvPicPr>
            <p:cNvPr id="407558" name="Picture 6" descr="Astonbnr"/>
            <p:cNvPicPr>
              <a:picLocks noChangeAspect="1" noChangeArrowheads="1"/>
            </p:cNvPicPr>
            <p:nvPr userDrawn="1"/>
          </p:nvPicPr>
          <p:blipFill>
            <a:blip r:embed="rId3">
              <a:extLst>
                <a:ext uri="{28A0092B-C50C-407E-A947-70E740481C1C}">
                  <a14:useLocalDpi xmlns:a14="http://schemas.microsoft.com/office/drawing/2010/main" val="0"/>
                </a:ext>
              </a:extLst>
            </a:blip>
            <a:srcRect t="15163"/>
            <a:stretch>
              <a:fillRect/>
            </a:stretch>
          </p:blipFill>
          <p:spPr bwMode="gray">
            <a:xfrm>
              <a:off x="0" y="1705"/>
              <a:ext cx="5760" cy="498"/>
            </a:xfrm>
            <a:prstGeom prst="rect">
              <a:avLst/>
            </a:prstGeom>
            <a:noFill/>
            <a:extLst>
              <a:ext uri="{909E8E84-426E-40DD-AFC4-6F175D3DCCD1}">
                <a14:hiddenFill xmlns:a14="http://schemas.microsoft.com/office/drawing/2010/main">
                  <a:solidFill>
                    <a:srgbClr val="FFFFFF"/>
                  </a:solidFill>
                </a14:hiddenFill>
              </a:ext>
            </a:extLst>
          </p:spPr>
        </p:pic>
        <p:sp>
          <p:nvSpPr>
            <p:cNvPr id="407559" name="Rectangle 7"/>
            <p:cNvSpPr>
              <a:spLocks noChangeArrowheads="1"/>
            </p:cNvSpPr>
            <p:nvPr userDrawn="1"/>
          </p:nvSpPr>
          <p:spPr bwMode="hidden">
            <a:xfrm rot="5400000">
              <a:off x="3204" y="-396"/>
              <a:ext cx="47" cy="5065"/>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07560" name="Rectangle 8"/>
            <p:cNvSpPr>
              <a:spLocks noChangeArrowheads="1"/>
            </p:cNvSpPr>
            <p:nvPr userDrawn="1"/>
          </p:nvSpPr>
          <p:spPr bwMode="hidden">
            <a:xfrm rot="5400000">
              <a:off x="3204" y="-852"/>
              <a:ext cx="47" cy="5068"/>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07561" name="Rectangle 9"/>
            <p:cNvSpPr>
              <a:spLocks noChangeArrowheads="1"/>
            </p:cNvSpPr>
            <p:nvPr userDrawn="1"/>
          </p:nvSpPr>
          <p:spPr bwMode="hidden">
            <a:xfrm>
              <a:off x="-20" y="0"/>
              <a:ext cx="47" cy="4342"/>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07562" name="Line 10"/>
            <p:cNvSpPr>
              <a:spLocks noChangeShapeType="1"/>
            </p:cNvSpPr>
            <p:nvPr userDrawn="1"/>
          </p:nvSpPr>
          <p:spPr bwMode="auto">
            <a:xfrm>
              <a:off x="414" y="2118"/>
              <a:ext cx="281"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07563" name="Line 11"/>
            <p:cNvSpPr>
              <a:spLocks noChangeShapeType="1"/>
            </p:cNvSpPr>
            <p:nvPr userDrawn="1"/>
          </p:nvSpPr>
          <p:spPr bwMode="auto">
            <a:xfrm flipV="1">
              <a:off x="27" y="2116"/>
              <a:ext cx="230" cy="1"/>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07564" name="Freeform 12"/>
            <p:cNvSpPr>
              <a:spLocks/>
            </p:cNvSpPr>
            <p:nvPr userDrawn="1"/>
          </p:nvSpPr>
          <p:spPr bwMode="auto">
            <a:xfrm>
              <a:off x="255" y="2115"/>
              <a:ext cx="65" cy="86"/>
            </a:xfrm>
            <a:custGeom>
              <a:avLst/>
              <a:gdLst>
                <a:gd name="T0" fmla="*/ 0 w 65"/>
                <a:gd name="T1" fmla="*/ 0 h 86"/>
                <a:gd name="T2" fmla="*/ 15 w 65"/>
                <a:gd name="T3" fmla="*/ 12 h 86"/>
                <a:gd name="T4" fmla="*/ 27 w 65"/>
                <a:gd name="T5" fmla="*/ 23 h 86"/>
                <a:gd name="T6" fmla="*/ 36 w 65"/>
                <a:gd name="T7" fmla="*/ 35 h 86"/>
                <a:gd name="T8" fmla="*/ 47 w 65"/>
                <a:gd name="T9" fmla="*/ 45 h 86"/>
                <a:gd name="T10" fmla="*/ 56 w 65"/>
                <a:gd name="T11" fmla="*/ 66 h 86"/>
                <a:gd name="T12" fmla="*/ 63 w 65"/>
                <a:gd name="T13" fmla="*/ 80 h 86"/>
                <a:gd name="T14" fmla="*/ 65 w 65"/>
                <a:gd name="T15" fmla="*/ 86 h 8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5" h="86">
                  <a:moveTo>
                    <a:pt x="0" y="0"/>
                  </a:moveTo>
                  <a:cubicBezTo>
                    <a:pt x="9" y="4"/>
                    <a:pt x="6" y="10"/>
                    <a:pt x="15" y="12"/>
                  </a:cubicBezTo>
                  <a:cubicBezTo>
                    <a:pt x="18" y="20"/>
                    <a:pt x="19" y="20"/>
                    <a:pt x="27" y="23"/>
                  </a:cubicBezTo>
                  <a:cubicBezTo>
                    <a:pt x="29" y="29"/>
                    <a:pt x="30" y="32"/>
                    <a:pt x="36" y="35"/>
                  </a:cubicBezTo>
                  <a:cubicBezTo>
                    <a:pt x="40" y="40"/>
                    <a:pt x="43" y="40"/>
                    <a:pt x="47" y="45"/>
                  </a:cubicBezTo>
                  <a:cubicBezTo>
                    <a:pt x="49" y="71"/>
                    <a:pt x="49" y="52"/>
                    <a:pt x="56" y="66"/>
                  </a:cubicBezTo>
                  <a:cubicBezTo>
                    <a:pt x="57" y="74"/>
                    <a:pt x="56" y="77"/>
                    <a:pt x="63" y="80"/>
                  </a:cubicBezTo>
                  <a:cubicBezTo>
                    <a:pt x="65" y="85"/>
                    <a:pt x="65" y="83"/>
                    <a:pt x="65" y="86"/>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07565" name="Freeform 13"/>
            <p:cNvSpPr>
              <a:spLocks/>
            </p:cNvSpPr>
            <p:nvPr userDrawn="1"/>
          </p:nvSpPr>
          <p:spPr bwMode="auto">
            <a:xfrm>
              <a:off x="344" y="2118"/>
              <a:ext cx="71" cy="84"/>
            </a:xfrm>
            <a:custGeom>
              <a:avLst/>
              <a:gdLst>
                <a:gd name="T0" fmla="*/ 69 w 71"/>
                <a:gd name="T1" fmla="*/ 0 h 84"/>
                <a:gd name="T2" fmla="*/ 61 w 71"/>
                <a:gd name="T3" fmla="*/ 27 h 84"/>
                <a:gd name="T4" fmla="*/ 52 w 71"/>
                <a:gd name="T5" fmla="*/ 57 h 84"/>
                <a:gd name="T6" fmla="*/ 46 w 71"/>
                <a:gd name="T7" fmla="*/ 72 h 84"/>
                <a:gd name="T8" fmla="*/ 33 w 71"/>
                <a:gd name="T9" fmla="*/ 63 h 84"/>
                <a:gd name="T10" fmla="*/ 25 w 71"/>
                <a:gd name="T11" fmla="*/ 51 h 84"/>
                <a:gd name="T12" fmla="*/ 10 w 71"/>
                <a:gd name="T13" fmla="*/ 39 h 84"/>
                <a:gd name="T14" fmla="*/ 4 w 71"/>
                <a:gd name="T15" fmla="*/ 77 h 84"/>
                <a:gd name="T16" fmla="*/ 1 w 71"/>
                <a:gd name="T17" fmla="*/ 84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1" h="84">
                  <a:moveTo>
                    <a:pt x="69" y="0"/>
                  </a:moveTo>
                  <a:cubicBezTo>
                    <a:pt x="65" y="10"/>
                    <a:pt x="71" y="21"/>
                    <a:pt x="61" y="27"/>
                  </a:cubicBezTo>
                  <a:cubicBezTo>
                    <a:pt x="59" y="37"/>
                    <a:pt x="62" y="55"/>
                    <a:pt x="52" y="57"/>
                  </a:cubicBezTo>
                  <a:cubicBezTo>
                    <a:pt x="49" y="62"/>
                    <a:pt x="49" y="67"/>
                    <a:pt x="46" y="72"/>
                  </a:cubicBezTo>
                  <a:cubicBezTo>
                    <a:pt x="38" y="71"/>
                    <a:pt x="39" y="67"/>
                    <a:pt x="33" y="63"/>
                  </a:cubicBezTo>
                  <a:cubicBezTo>
                    <a:pt x="30" y="58"/>
                    <a:pt x="27" y="56"/>
                    <a:pt x="25" y="51"/>
                  </a:cubicBezTo>
                  <a:cubicBezTo>
                    <a:pt x="23" y="38"/>
                    <a:pt x="25" y="38"/>
                    <a:pt x="10" y="39"/>
                  </a:cubicBezTo>
                  <a:cubicBezTo>
                    <a:pt x="8" y="51"/>
                    <a:pt x="18" y="72"/>
                    <a:pt x="4" y="77"/>
                  </a:cubicBezTo>
                  <a:cubicBezTo>
                    <a:pt x="0" y="82"/>
                    <a:pt x="1" y="79"/>
                    <a:pt x="1" y="84"/>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407566" name="Rectangle 14"/>
          <p:cNvSpPr>
            <a:spLocks noGrp="1" noChangeArrowheads="1"/>
          </p:cNvSpPr>
          <p:nvPr>
            <p:ph type="ctrTitle"/>
          </p:nvPr>
        </p:nvSpPr>
        <p:spPr>
          <a:xfrm>
            <a:off x="1244600" y="1247775"/>
            <a:ext cx="7772400" cy="1143000"/>
          </a:xfrm>
        </p:spPr>
        <p:txBody>
          <a:bodyPr anchor="b"/>
          <a:lstStyle>
            <a:lvl1pPr algn="ctr">
              <a:defRPr/>
            </a:lvl1pPr>
          </a:lstStyle>
          <a:p>
            <a:pPr lvl="0"/>
            <a:r>
              <a:rPr lang="en-US" altLang="en-US" noProof="0" smtClean="0"/>
              <a:t>Click to edit Master title style</a:t>
            </a:r>
          </a:p>
        </p:txBody>
      </p:sp>
      <p:sp>
        <p:nvSpPr>
          <p:cNvPr id="407567" name="Rectangle 15"/>
          <p:cNvSpPr>
            <a:spLocks noGrp="1" noChangeArrowheads="1"/>
          </p:cNvSpPr>
          <p:nvPr>
            <p:ph type="subTitle" idx="1"/>
          </p:nvPr>
        </p:nvSpPr>
        <p:spPr>
          <a:xfrm>
            <a:off x="1930400" y="3886200"/>
            <a:ext cx="6400800" cy="1752600"/>
          </a:xfrm>
        </p:spPr>
        <p:txBody>
          <a:bodyPr/>
          <a:lstStyle>
            <a:lvl1pPr marL="0" indent="0" algn="ctr">
              <a:buFont typeface="Wingdings" charset="2"/>
              <a:buNone/>
              <a:defRPr/>
            </a:lvl1pPr>
          </a:lstStyle>
          <a:p>
            <a:pPr lvl="0"/>
            <a:r>
              <a:rPr lang="en-US" altLang="en-US" noProof="0" smtClean="0"/>
              <a:t>Click to edit Master subtitle style</a:t>
            </a:r>
          </a:p>
        </p:txBody>
      </p:sp>
      <p:sp>
        <p:nvSpPr>
          <p:cNvPr id="407568" name="Rectangle 16"/>
          <p:cNvSpPr>
            <a:spLocks noGrp="1" noChangeArrowheads="1"/>
          </p:cNvSpPr>
          <p:nvPr>
            <p:ph type="dt" sz="half" idx="2"/>
          </p:nvPr>
        </p:nvSpPr>
        <p:spPr>
          <a:xfrm>
            <a:off x="1262063" y="6248400"/>
            <a:ext cx="1905000" cy="457200"/>
          </a:xfrm>
        </p:spPr>
        <p:txBody>
          <a:bodyPr/>
          <a:lstStyle>
            <a:lvl1pPr>
              <a:defRPr/>
            </a:lvl1pPr>
          </a:lstStyle>
          <a:p>
            <a:endParaRPr lang="en-US" altLang="en-US"/>
          </a:p>
        </p:txBody>
      </p:sp>
      <p:sp>
        <p:nvSpPr>
          <p:cNvPr id="407569" name="Rectangle 17"/>
          <p:cNvSpPr>
            <a:spLocks noGrp="1" noChangeArrowheads="1"/>
          </p:cNvSpPr>
          <p:nvPr>
            <p:ph type="ftr" sz="quarter" idx="3"/>
          </p:nvPr>
        </p:nvSpPr>
        <p:spPr>
          <a:xfrm>
            <a:off x="3700463" y="6248400"/>
            <a:ext cx="2895600" cy="457200"/>
          </a:xfrm>
        </p:spPr>
        <p:txBody>
          <a:bodyPr/>
          <a:lstStyle>
            <a:lvl1pPr>
              <a:defRPr/>
            </a:lvl1pPr>
          </a:lstStyle>
          <a:p>
            <a:endParaRPr lang="en-US" altLang="en-US"/>
          </a:p>
        </p:txBody>
      </p:sp>
      <p:sp>
        <p:nvSpPr>
          <p:cNvPr id="407570" name="Rectangle 18"/>
          <p:cNvSpPr>
            <a:spLocks noGrp="1" noChangeArrowheads="1"/>
          </p:cNvSpPr>
          <p:nvPr>
            <p:ph type="sldNum" sz="quarter" idx="4"/>
          </p:nvPr>
        </p:nvSpPr>
        <p:spPr>
          <a:xfrm>
            <a:off x="7129463" y="6248400"/>
            <a:ext cx="1905000" cy="457200"/>
          </a:xfrm>
        </p:spPr>
        <p:txBody>
          <a:bodyPr/>
          <a:lstStyle>
            <a:lvl1pPr>
              <a:defRPr/>
            </a:lvl1pPr>
          </a:lstStyle>
          <a:p>
            <a:fld id="{606E6539-5DF9-784B-A088-339E872FA1C1}"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404973A8-B87C-B646-A5A2-0050394B29DE}" type="slidenum">
              <a:rPr lang="en-US" altLang="en-US"/>
              <a:pPr/>
              <a:t>‹#›</a:t>
            </a:fld>
            <a:endParaRPr lang="en-US" altLang="en-US"/>
          </a:p>
        </p:txBody>
      </p:sp>
    </p:spTree>
    <p:extLst>
      <p:ext uri="{BB962C8B-B14F-4D97-AF65-F5344CB8AC3E}">
        <p14:creationId xmlns:p14="http://schemas.microsoft.com/office/powerpoint/2010/main" val="1978679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66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573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35F4694-46DC-CD41-B0A5-9B940E3AA1A0}" type="slidenum">
              <a:rPr lang="en-US" altLang="en-US"/>
              <a:pPr/>
              <a:t>‹#›</a:t>
            </a:fld>
            <a:endParaRPr lang="en-US" altLang="en-US"/>
          </a:p>
        </p:txBody>
      </p:sp>
    </p:spTree>
    <p:extLst>
      <p:ext uri="{BB962C8B-B14F-4D97-AF65-F5344CB8AC3E}">
        <p14:creationId xmlns:p14="http://schemas.microsoft.com/office/powerpoint/2010/main" val="18748556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573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2573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197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1257300" y="6248400"/>
            <a:ext cx="1905000" cy="457200"/>
          </a:xfrm>
        </p:spPr>
        <p:txBody>
          <a:bodyPr/>
          <a:lstStyle>
            <a:lvl1pPr>
              <a:defRPr/>
            </a:lvl1pPr>
          </a:lstStyle>
          <a:p>
            <a:endParaRPr lang="en-US" altLang="en-US"/>
          </a:p>
        </p:txBody>
      </p:sp>
      <p:sp>
        <p:nvSpPr>
          <p:cNvPr id="6" name="Footer Placeholder 5"/>
          <p:cNvSpPr>
            <a:spLocks noGrp="1"/>
          </p:cNvSpPr>
          <p:nvPr>
            <p:ph type="ftr" sz="quarter" idx="11"/>
          </p:nvPr>
        </p:nvSpPr>
        <p:spPr>
          <a:xfrm>
            <a:off x="3695700" y="6248400"/>
            <a:ext cx="2895600" cy="45720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7124700" y="6248400"/>
            <a:ext cx="1905000" cy="457200"/>
          </a:xfrm>
        </p:spPr>
        <p:txBody>
          <a:bodyPr/>
          <a:lstStyle>
            <a:lvl1pPr>
              <a:defRPr/>
            </a:lvl1pPr>
          </a:lstStyle>
          <a:p>
            <a:fld id="{877701D0-CA36-714F-942B-A17545E142A5}" type="slidenum">
              <a:rPr lang="en-US" altLang="en-US"/>
              <a:pPr/>
              <a:t>‹#›</a:t>
            </a:fld>
            <a:endParaRPr lang="en-US" altLang="en-US"/>
          </a:p>
        </p:txBody>
      </p:sp>
    </p:spTree>
    <p:extLst>
      <p:ext uri="{BB962C8B-B14F-4D97-AF65-F5344CB8AC3E}">
        <p14:creationId xmlns:p14="http://schemas.microsoft.com/office/powerpoint/2010/main" val="6721134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2573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2573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52197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52197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1257300" y="6248400"/>
            <a:ext cx="1905000" cy="457200"/>
          </a:xfrm>
        </p:spPr>
        <p:txBody>
          <a:bodyPr/>
          <a:lstStyle>
            <a:lvl1pPr>
              <a:defRPr/>
            </a:lvl1pPr>
          </a:lstStyle>
          <a:p>
            <a:endParaRPr lang="en-US" altLang="en-US"/>
          </a:p>
        </p:txBody>
      </p:sp>
      <p:sp>
        <p:nvSpPr>
          <p:cNvPr id="7" name="Footer Placeholder 6"/>
          <p:cNvSpPr>
            <a:spLocks noGrp="1"/>
          </p:cNvSpPr>
          <p:nvPr>
            <p:ph type="ftr" sz="quarter" idx="11"/>
          </p:nvPr>
        </p:nvSpPr>
        <p:spPr>
          <a:xfrm>
            <a:off x="3695700" y="6248400"/>
            <a:ext cx="2895600" cy="457200"/>
          </a:xfrm>
        </p:spPr>
        <p:txBody>
          <a:bodyPr/>
          <a:lstStyle>
            <a:lvl1pPr>
              <a:defRPr/>
            </a:lvl1pPr>
          </a:lstStyle>
          <a:p>
            <a:endParaRPr lang="en-US" altLang="en-US"/>
          </a:p>
        </p:txBody>
      </p:sp>
      <p:sp>
        <p:nvSpPr>
          <p:cNvPr id="8" name="Slide Number Placeholder 7"/>
          <p:cNvSpPr>
            <a:spLocks noGrp="1"/>
          </p:cNvSpPr>
          <p:nvPr>
            <p:ph type="sldNum" sz="quarter" idx="12"/>
          </p:nvPr>
        </p:nvSpPr>
        <p:spPr>
          <a:xfrm>
            <a:off x="7124700" y="6248400"/>
            <a:ext cx="1905000" cy="457200"/>
          </a:xfrm>
        </p:spPr>
        <p:txBody>
          <a:bodyPr/>
          <a:lstStyle>
            <a:lvl1pPr>
              <a:defRPr/>
            </a:lvl1pPr>
          </a:lstStyle>
          <a:p>
            <a:fld id="{BFEEF2C9-4EB9-264A-9F79-EF5ADDFF0743}" type="slidenum">
              <a:rPr lang="en-US" altLang="en-US"/>
              <a:pPr/>
              <a:t>‹#›</a:t>
            </a:fld>
            <a:endParaRPr lang="en-US" altLang="en-US"/>
          </a:p>
        </p:txBody>
      </p:sp>
    </p:spTree>
    <p:extLst>
      <p:ext uri="{BB962C8B-B14F-4D97-AF65-F5344CB8AC3E}">
        <p14:creationId xmlns:p14="http://schemas.microsoft.com/office/powerpoint/2010/main" val="446502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8B87C5F2-0B05-0C4E-A81F-E874E09E82E5}" type="slidenum">
              <a:rPr lang="en-US" altLang="en-US"/>
              <a:pPr/>
              <a:t>‹#›</a:t>
            </a:fld>
            <a:endParaRPr lang="en-US" altLang="en-US"/>
          </a:p>
        </p:txBody>
      </p:sp>
    </p:spTree>
    <p:extLst>
      <p:ext uri="{BB962C8B-B14F-4D97-AF65-F5344CB8AC3E}">
        <p14:creationId xmlns:p14="http://schemas.microsoft.com/office/powerpoint/2010/main" val="721676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28A6210-ADEF-A743-9653-11A4335C09FC}" type="slidenum">
              <a:rPr lang="en-US" altLang="en-US"/>
              <a:pPr/>
              <a:t>‹#›</a:t>
            </a:fld>
            <a:endParaRPr lang="en-US" altLang="en-US"/>
          </a:p>
        </p:txBody>
      </p:sp>
    </p:spTree>
    <p:extLst>
      <p:ext uri="{BB962C8B-B14F-4D97-AF65-F5344CB8AC3E}">
        <p14:creationId xmlns:p14="http://schemas.microsoft.com/office/powerpoint/2010/main" val="235835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573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197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7D7CD5C5-4502-1E45-BE5E-BA0E199FE060}" type="slidenum">
              <a:rPr lang="en-US" altLang="en-US"/>
              <a:pPr/>
              <a:t>‹#›</a:t>
            </a:fld>
            <a:endParaRPr lang="en-US" altLang="en-US"/>
          </a:p>
        </p:txBody>
      </p:sp>
    </p:spTree>
    <p:extLst>
      <p:ext uri="{BB962C8B-B14F-4D97-AF65-F5344CB8AC3E}">
        <p14:creationId xmlns:p14="http://schemas.microsoft.com/office/powerpoint/2010/main" val="1574323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8E818867-C085-6843-889E-3DBCD54B7A6F}" type="slidenum">
              <a:rPr lang="en-US" altLang="en-US"/>
              <a:pPr/>
              <a:t>‹#›</a:t>
            </a:fld>
            <a:endParaRPr lang="en-US" altLang="en-US"/>
          </a:p>
        </p:txBody>
      </p:sp>
    </p:spTree>
    <p:extLst>
      <p:ext uri="{BB962C8B-B14F-4D97-AF65-F5344CB8AC3E}">
        <p14:creationId xmlns:p14="http://schemas.microsoft.com/office/powerpoint/2010/main" val="501553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D4BE890E-A040-734E-B608-CA784BEF7F28}" type="slidenum">
              <a:rPr lang="en-US" altLang="en-US"/>
              <a:pPr/>
              <a:t>‹#›</a:t>
            </a:fld>
            <a:endParaRPr lang="en-US" altLang="en-US"/>
          </a:p>
        </p:txBody>
      </p:sp>
    </p:spTree>
    <p:extLst>
      <p:ext uri="{BB962C8B-B14F-4D97-AF65-F5344CB8AC3E}">
        <p14:creationId xmlns:p14="http://schemas.microsoft.com/office/powerpoint/2010/main" val="742931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A1869536-4E0D-0547-884D-3276FA03FE8F}" type="slidenum">
              <a:rPr lang="en-US" altLang="en-US"/>
              <a:pPr/>
              <a:t>‹#›</a:t>
            </a:fld>
            <a:endParaRPr lang="en-US" altLang="en-US"/>
          </a:p>
        </p:txBody>
      </p:sp>
    </p:spTree>
    <p:extLst>
      <p:ext uri="{BB962C8B-B14F-4D97-AF65-F5344CB8AC3E}">
        <p14:creationId xmlns:p14="http://schemas.microsoft.com/office/powerpoint/2010/main" val="980838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02789B45-D46D-B145-97FA-FD53FDB95CEC}" type="slidenum">
              <a:rPr lang="en-US" altLang="en-US"/>
              <a:pPr/>
              <a:t>‹#›</a:t>
            </a:fld>
            <a:endParaRPr lang="en-US" altLang="en-US"/>
          </a:p>
        </p:txBody>
      </p:sp>
    </p:spTree>
    <p:extLst>
      <p:ext uri="{BB962C8B-B14F-4D97-AF65-F5344CB8AC3E}">
        <p14:creationId xmlns:p14="http://schemas.microsoft.com/office/powerpoint/2010/main" val="874514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4DB927CF-3C58-224B-A90F-E278A6F529FB}" type="slidenum">
              <a:rPr lang="en-US" altLang="en-US"/>
              <a:pPr/>
              <a:t>‹#›</a:t>
            </a:fld>
            <a:endParaRPr lang="en-US" altLang="en-US"/>
          </a:p>
        </p:txBody>
      </p:sp>
    </p:spTree>
    <p:extLst>
      <p:ext uri="{BB962C8B-B14F-4D97-AF65-F5344CB8AC3E}">
        <p14:creationId xmlns:p14="http://schemas.microsoft.com/office/powerpoint/2010/main" val="58812985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5" Type="http://schemas.openxmlformats.org/officeDocument/2006/relationships/image" Target="../media/image1.png"/><Relationship Id="rId16"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406530" name="Group 2"/>
          <p:cNvGrpSpPr>
            <a:grpSpLocks/>
          </p:cNvGrpSpPr>
          <p:nvPr/>
        </p:nvGrpSpPr>
        <p:grpSpPr bwMode="auto">
          <a:xfrm>
            <a:off x="0" y="0"/>
            <a:ext cx="9144000" cy="6869113"/>
            <a:chOff x="0" y="0"/>
            <a:chExt cx="5760" cy="4327"/>
          </a:xfrm>
        </p:grpSpPr>
        <p:sp>
          <p:nvSpPr>
            <p:cNvPr id="406531" name="Rectangle 3"/>
            <p:cNvSpPr>
              <a:spLocks noChangeArrowheads="1"/>
            </p:cNvSpPr>
            <p:nvPr userDrawn="1"/>
          </p:nvSpPr>
          <p:spPr bwMode="ltGray">
            <a:xfrm>
              <a:off x="0" y="405"/>
              <a:ext cx="743" cy="3922"/>
            </a:xfrm>
            <a:prstGeom prst="rect">
              <a:avLst/>
            </a:prstGeom>
            <a:gradFill rotWithShape="0">
              <a:gsLst>
                <a:gs pos="0">
                  <a:schemeClr val="folHlink">
                    <a:gamma/>
                    <a:shade val="46275"/>
                    <a:invGamma/>
                  </a:schemeClr>
                </a:gs>
                <a:gs pos="50000">
                  <a:schemeClr val="folHlink"/>
                </a:gs>
                <a:gs pos="100000">
                  <a:schemeClr val="folHlink">
                    <a:gamma/>
                    <a:shade val="46275"/>
                    <a:invGamma/>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pic>
          <p:nvPicPr>
            <p:cNvPr id="406532" name="Picture 4" descr="Astonbnr"/>
            <p:cNvPicPr>
              <a:picLocks noChangeAspect="1" noChangeArrowheads="1"/>
            </p:cNvPicPr>
            <p:nvPr userDrawn="1"/>
          </p:nvPicPr>
          <p:blipFill>
            <a:blip r:embed="rId15">
              <a:extLst>
                <a:ext uri="{28A0092B-C50C-407E-A947-70E740481C1C}">
                  <a14:useLocalDpi xmlns:a14="http://schemas.microsoft.com/office/drawing/2010/main" val="0"/>
                </a:ext>
              </a:extLst>
            </a:blip>
            <a:srcRect t="15163"/>
            <a:stretch>
              <a:fillRect/>
            </a:stretch>
          </p:blipFill>
          <p:spPr bwMode="gray">
            <a:xfrm>
              <a:off x="0" y="0"/>
              <a:ext cx="5760" cy="498"/>
            </a:xfrm>
            <a:prstGeom prst="rect">
              <a:avLst/>
            </a:prstGeom>
            <a:noFill/>
            <a:extLst>
              <a:ext uri="{909E8E84-426E-40DD-AFC4-6F175D3DCCD1}">
                <a14:hiddenFill xmlns:a14="http://schemas.microsoft.com/office/drawing/2010/main">
                  <a:solidFill>
                    <a:srgbClr val="FFFFFF"/>
                  </a:solidFill>
                </a14:hiddenFill>
              </a:ext>
            </a:extLst>
          </p:spPr>
        </p:pic>
        <p:sp>
          <p:nvSpPr>
            <p:cNvPr id="406533" name="Rectangle 5"/>
            <p:cNvSpPr>
              <a:spLocks noChangeArrowheads="1"/>
            </p:cNvSpPr>
            <p:nvPr userDrawn="1"/>
          </p:nvSpPr>
          <p:spPr bwMode="white">
            <a:xfrm>
              <a:off x="704" y="181"/>
              <a:ext cx="5056" cy="384"/>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06534" name="Rectangle 6" descr="Stonbk"/>
            <p:cNvSpPr>
              <a:spLocks noChangeArrowheads="1"/>
            </p:cNvSpPr>
            <p:nvPr userDrawn="1"/>
          </p:nvSpPr>
          <p:spPr bwMode="white">
            <a:xfrm>
              <a:off x="747" y="224"/>
              <a:ext cx="5013" cy="4092"/>
            </a:xfrm>
            <a:prstGeom prst="rect">
              <a:avLst/>
            </a:prstGeom>
            <a:blipFill dpi="0" rotWithShape="0">
              <a:blip r:embed="rId16"/>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06535" name="Rectangle 7"/>
            <p:cNvSpPr>
              <a:spLocks noChangeArrowheads="1"/>
            </p:cNvSpPr>
            <p:nvPr userDrawn="1"/>
          </p:nvSpPr>
          <p:spPr bwMode="white">
            <a:xfrm>
              <a:off x="703" y="186"/>
              <a:ext cx="46" cy="4134"/>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06536" name="Line 8"/>
            <p:cNvSpPr>
              <a:spLocks noChangeShapeType="1"/>
            </p:cNvSpPr>
            <p:nvPr userDrawn="1"/>
          </p:nvSpPr>
          <p:spPr bwMode="hidden">
            <a:xfrm>
              <a:off x="0" y="415"/>
              <a:ext cx="257"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06537" name="Line 9"/>
            <p:cNvSpPr>
              <a:spLocks noChangeShapeType="1"/>
            </p:cNvSpPr>
            <p:nvPr userDrawn="1"/>
          </p:nvSpPr>
          <p:spPr bwMode="hidden">
            <a:xfrm>
              <a:off x="421" y="412"/>
              <a:ext cx="282"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06538" name="Rectangle 10"/>
            <p:cNvSpPr>
              <a:spLocks noChangeArrowheads="1"/>
            </p:cNvSpPr>
            <p:nvPr userDrawn="1"/>
          </p:nvSpPr>
          <p:spPr bwMode="hidden">
            <a:xfrm>
              <a:off x="0" y="0"/>
              <a:ext cx="27" cy="4320"/>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406539" name="Rectangle 11"/>
          <p:cNvSpPr>
            <a:spLocks noGrp="1" noChangeArrowheads="1"/>
          </p:cNvSpPr>
          <p:nvPr>
            <p:ph type="title"/>
          </p:nvPr>
        </p:nvSpPr>
        <p:spPr bwMode="auto">
          <a:xfrm>
            <a:off x="12573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406540" name="Rectangle 12"/>
          <p:cNvSpPr>
            <a:spLocks noGrp="1" noChangeArrowheads="1"/>
          </p:cNvSpPr>
          <p:nvPr>
            <p:ph type="body" idx="1"/>
          </p:nvPr>
        </p:nvSpPr>
        <p:spPr bwMode="auto">
          <a:xfrm>
            <a:off x="12573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06541" name="Rectangle 13"/>
          <p:cNvSpPr>
            <a:spLocks noGrp="1" noChangeArrowheads="1"/>
          </p:cNvSpPr>
          <p:nvPr>
            <p:ph type="dt" sz="half" idx="2"/>
          </p:nvPr>
        </p:nvSpPr>
        <p:spPr bwMode="auto">
          <a:xfrm>
            <a:off x="12573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eaLnBrk="1" hangingPunct="1">
              <a:defRPr sz="1400">
                <a:solidFill>
                  <a:schemeClr val="bg2"/>
                </a:solidFill>
                <a:latin typeface="+mn-lt"/>
              </a:defRPr>
            </a:lvl1pPr>
          </a:lstStyle>
          <a:p>
            <a:endParaRPr lang="en-US" altLang="en-US"/>
          </a:p>
        </p:txBody>
      </p:sp>
      <p:sp>
        <p:nvSpPr>
          <p:cNvPr id="406542" name="Rectangle 14"/>
          <p:cNvSpPr>
            <a:spLocks noGrp="1" noChangeArrowheads="1"/>
          </p:cNvSpPr>
          <p:nvPr>
            <p:ph type="ftr" sz="quarter" idx="3"/>
          </p:nvPr>
        </p:nvSpPr>
        <p:spPr bwMode="auto">
          <a:xfrm>
            <a:off x="36957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ctr" eaLnBrk="1" hangingPunct="1">
              <a:defRPr sz="1400">
                <a:solidFill>
                  <a:schemeClr val="bg2"/>
                </a:solidFill>
                <a:latin typeface="+mn-lt"/>
              </a:defRPr>
            </a:lvl1pPr>
          </a:lstStyle>
          <a:p>
            <a:endParaRPr lang="en-US" altLang="en-US"/>
          </a:p>
        </p:txBody>
      </p:sp>
      <p:sp>
        <p:nvSpPr>
          <p:cNvPr id="406543" name="Rectangle 15"/>
          <p:cNvSpPr>
            <a:spLocks noGrp="1" noChangeArrowheads="1"/>
          </p:cNvSpPr>
          <p:nvPr>
            <p:ph type="sldNum" sz="quarter" idx="4"/>
          </p:nvPr>
        </p:nvSpPr>
        <p:spPr bwMode="auto">
          <a:xfrm>
            <a:off x="71247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eaLnBrk="1" hangingPunct="1">
              <a:defRPr sz="1400">
                <a:solidFill>
                  <a:schemeClr val="bg2"/>
                </a:solidFill>
                <a:latin typeface="+mn-lt"/>
              </a:defRPr>
            </a:lvl1pPr>
          </a:lstStyle>
          <a:p>
            <a:fld id="{B4FBED38-DFE0-E644-823C-8DC4A3E4FE56}" type="slidenum">
              <a:rPr lang="en-US" altLang="en-US"/>
              <a:pPr/>
              <a:t>‹#›</a:t>
            </a:fld>
            <a:endParaRPr lang="en-US" altLang="en-US"/>
          </a:p>
        </p:txBody>
      </p:sp>
      <p:sp>
        <p:nvSpPr>
          <p:cNvPr id="406544" name="Rectangle 16"/>
          <p:cNvSpPr>
            <a:spLocks noChangeArrowheads="1"/>
          </p:cNvSpPr>
          <p:nvPr/>
        </p:nvSpPr>
        <p:spPr bwMode="auto">
          <a:xfrm>
            <a:off x="1117600" y="268288"/>
            <a:ext cx="8026400" cy="74612"/>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eaLnBrk="1" hangingPunct="1"/>
            <a:endParaRPr kumimoji="1" lang="en-US" altLang="en-US" sz="2400">
              <a:latin typeface="Arial" charset="0"/>
            </a:endParaRPr>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 id="2147483706" r:id="rId13"/>
  </p:sldLayoutIdLst>
  <p:txStyles>
    <p:titleStyle>
      <a:lvl1pPr algn="l" rtl="0" fontAlgn="base">
        <a:spcBef>
          <a:spcPct val="0"/>
        </a:spcBef>
        <a:spcAft>
          <a:spcPct val="0"/>
        </a:spcAft>
        <a:defRPr sz="4400" kern="1200">
          <a:solidFill>
            <a:schemeClr val="tx2"/>
          </a:solidFill>
          <a:latin typeface="+mj-lt"/>
          <a:ea typeface="+mj-ea"/>
          <a:cs typeface="+mj-cs"/>
        </a:defRPr>
      </a:lvl1pPr>
      <a:lvl2pPr algn="l" rtl="0" fontAlgn="base">
        <a:spcBef>
          <a:spcPct val="0"/>
        </a:spcBef>
        <a:spcAft>
          <a:spcPct val="0"/>
        </a:spcAft>
        <a:defRPr sz="4400">
          <a:solidFill>
            <a:schemeClr val="tx2"/>
          </a:solidFill>
          <a:latin typeface="Arial" charset="0"/>
        </a:defRPr>
      </a:lvl2pPr>
      <a:lvl3pPr algn="l" rtl="0" fontAlgn="base">
        <a:spcBef>
          <a:spcPct val="0"/>
        </a:spcBef>
        <a:spcAft>
          <a:spcPct val="0"/>
        </a:spcAft>
        <a:defRPr sz="4400">
          <a:solidFill>
            <a:schemeClr val="tx2"/>
          </a:solidFill>
          <a:latin typeface="Arial" charset="0"/>
        </a:defRPr>
      </a:lvl3pPr>
      <a:lvl4pPr algn="l" rtl="0" fontAlgn="base">
        <a:spcBef>
          <a:spcPct val="0"/>
        </a:spcBef>
        <a:spcAft>
          <a:spcPct val="0"/>
        </a:spcAft>
        <a:defRPr sz="4400">
          <a:solidFill>
            <a:schemeClr val="tx2"/>
          </a:solidFill>
          <a:latin typeface="Arial" charset="0"/>
        </a:defRPr>
      </a:lvl4pPr>
      <a:lvl5pPr algn="l" rtl="0" fontAlgn="base">
        <a:spcBef>
          <a:spcPct val="0"/>
        </a:spcBef>
        <a:spcAft>
          <a:spcPct val="0"/>
        </a:spcAft>
        <a:defRPr sz="4400">
          <a:solidFill>
            <a:schemeClr val="tx2"/>
          </a:solidFill>
          <a:latin typeface="Arial" charset="0"/>
        </a:defRPr>
      </a:lvl5pPr>
      <a:lvl6pPr marL="457200" algn="l" rtl="0" fontAlgn="base">
        <a:spcBef>
          <a:spcPct val="0"/>
        </a:spcBef>
        <a:spcAft>
          <a:spcPct val="0"/>
        </a:spcAft>
        <a:defRPr sz="4400">
          <a:solidFill>
            <a:schemeClr val="tx2"/>
          </a:solidFill>
          <a:latin typeface="Arial" charset="0"/>
        </a:defRPr>
      </a:lvl6pPr>
      <a:lvl7pPr marL="914400" algn="l" rtl="0" fontAlgn="base">
        <a:spcBef>
          <a:spcPct val="0"/>
        </a:spcBef>
        <a:spcAft>
          <a:spcPct val="0"/>
        </a:spcAft>
        <a:defRPr sz="4400">
          <a:solidFill>
            <a:schemeClr val="tx2"/>
          </a:solidFill>
          <a:latin typeface="Arial" charset="0"/>
        </a:defRPr>
      </a:lvl7pPr>
      <a:lvl8pPr marL="1371600" algn="l" rtl="0" fontAlgn="base">
        <a:spcBef>
          <a:spcPct val="0"/>
        </a:spcBef>
        <a:spcAft>
          <a:spcPct val="0"/>
        </a:spcAft>
        <a:defRPr sz="4400">
          <a:solidFill>
            <a:schemeClr val="tx2"/>
          </a:solidFill>
          <a:latin typeface="Arial" charset="0"/>
        </a:defRPr>
      </a:lvl8pPr>
      <a:lvl9pPr marL="1828800" algn="l"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lr>
          <a:schemeClr val="accent2"/>
        </a:buClr>
        <a:buSzPct val="85000"/>
        <a:buFont typeface="Wingdings" charset="2"/>
        <a:buChar char="n"/>
        <a:defRPr sz="3200" kern="1200">
          <a:solidFill>
            <a:schemeClr val="tx1"/>
          </a:solidFill>
          <a:latin typeface="+mn-lt"/>
          <a:ea typeface="+mn-ea"/>
          <a:cs typeface="+mn-cs"/>
        </a:defRPr>
      </a:lvl1pPr>
      <a:lvl2pPr marL="742950" indent="-285750" algn="l" rtl="0" fontAlgn="base">
        <a:spcBef>
          <a:spcPct val="20000"/>
        </a:spcBef>
        <a:spcAft>
          <a:spcPct val="0"/>
        </a:spcAft>
        <a:buClr>
          <a:schemeClr val="folHlink"/>
        </a:buClr>
        <a:buSzPct val="80000"/>
        <a:buFont typeface="Wingdings" charset="2"/>
        <a:buChar char="n"/>
        <a:defRPr sz="2800" kern="1200">
          <a:solidFill>
            <a:schemeClr val="tx1"/>
          </a:solidFill>
          <a:latin typeface="+mn-lt"/>
          <a:ea typeface="+mn-ea"/>
          <a:cs typeface="+mn-cs"/>
        </a:defRPr>
      </a:lvl2pPr>
      <a:lvl3pPr marL="1143000" indent="-228600" algn="l" rtl="0" fontAlgn="base">
        <a:spcBef>
          <a:spcPct val="20000"/>
        </a:spcBef>
        <a:spcAft>
          <a:spcPct val="0"/>
        </a:spcAft>
        <a:buClr>
          <a:schemeClr val="hlink"/>
        </a:buClr>
        <a:buSzPct val="70000"/>
        <a:buFont typeface="Wingdings" charset="2"/>
        <a:buChar char="n"/>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9.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0.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 Id="rId3" Type="http://schemas.openxmlformats.org/officeDocument/2006/relationships/image" Target="../media/image1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4.jpeg"/></Relationships>
</file>

<file path=ppt/slides/_rels/slide17.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16.png"/><Relationship Id="rId1" Type="http://schemas.openxmlformats.org/officeDocument/2006/relationships/slideLayout" Target="../slideLayouts/slideLayout13.xml"/><Relationship Id="rId2" Type="http://schemas.openxmlformats.org/officeDocument/2006/relationships/notesSlide" Target="../notesSlides/notesSlide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7.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 Id="rId3" Type="http://schemas.openxmlformats.org/officeDocument/2006/relationships/image" Target="../media/image19.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 Id="rId3" Type="http://schemas.openxmlformats.org/officeDocument/2006/relationships/image" Target="../media/image20.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6.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Rectangle 2"/>
          <p:cNvSpPr>
            <a:spLocks noGrp="1" noChangeArrowheads="1"/>
          </p:cNvSpPr>
          <p:nvPr>
            <p:ph type="ctrTitle"/>
          </p:nvPr>
        </p:nvSpPr>
        <p:spPr/>
        <p:txBody>
          <a:bodyPr/>
          <a:lstStyle/>
          <a:p>
            <a:r>
              <a:rPr lang="en-US" altLang="en-US"/>
              <a:t>TREES AND CONSTRUCTION</a:t>
            </a:r>
          </a:p>
        </p:txBody>
      </p:sp>
      <p:sp>
        <p:nvSpPr>
          <p:cNvPr id="331779" name="Rectangle 3"/>
          <p:cNvSpPr>
            <a:spLocks noGrp="1" noChangeArrowheads="1"/>
          </p:cNvSpPr>
          <p:nvPr>
            <p:ph type="subTitle" idx="1"/>
          </p:nvPr>
        </p:nvSpPr>
        <p:spPr>
          <a:xfrm>
            <a:off x="1930400" y="3581400"/>
            <a:ext cx="6400800" cy="2895600"/>
          </a:xfrm>
        </p:spPr>
        <p:txBody>
          <a:bodyPr/>
          <a:lstStyle/>
          <a:p>
            <a:pPr>
              <a:lnSpc>
                <a:spcPct val="90000"/>
              </a:lnSpc>
            </a:pPr>
            <a:r>
              <a:rPr lang="en-US" altLang="en-US" sz="2400"/>
              <a:t>By: Gary Peiffer</a:t>
            </a:r>
          </a:p>
          <a:p>
            <a:pPr>
              <a:lnSpc>
                <a:spcPct val="90000"/>
              </a:lnSpc>
            </a:pPr>
            <a:r>
              <a:rPr lang="en-US" altLang="en-US" sz="2400"/>
              <a:t>County Extension Agent</a:t>
            </a:r>
          </a:p>
          <a:p>
            <a:pPr>
              <a:lnSpc>
                <a:spcPct val="90000"/>
              </a:lnSpc>
            </a:pPr>
            <a:r>
              <a:rPr lang="en-US" altLang="en-US" sz="2400"/>
              <a:t>DeKalb County, Georgia</a:t>
            </a:r>
          </a:p>
          <a:p>
            <a:pPr>
              <a:lnSpc>
                <a:spcPct val="90000"/>
              </a:lnSpc>
            </a:pPr>
            <a:r>
              <a:rPr lang="en-US" altLang="en-US" sz="2400"/>
              <a:t>In Cooperation with</a:t>
            </a:r>
          </a:p>
          <a:p>
            <a:pPr>
              <a:lnSpc>
                <a:spcPct val="90000"/>
              </a:lnSpc>
            </a:pPr>
            <a:r>
              <a:rPr lang="en-US" altLang="en-US" sz="2400"/>
              <a:t>The University of Georgia</a:t>
            </a:r>
          </a:p>
          <a:p>
            <a:pPr>
              <a:lnSpc>
                <a:spcPct val="90000"/>
              </a:lnSpc>
            </a:pPr>
            <a:r>
              <a:rPr lang="en-US" altLang="en-US" sz="2400"/>
              <a:t>Cooperative Extension Service</a:t>
            </a:r>
          </a:p>
          <a:p>
            <a:pPr>
              <a:lnSpc>
                <a:spcPct val="90000"/>
              </a:lnSpc>
            </a:pPr>
            <a:r>
              <a:rPr lang="en-US" altLang="en-US" sz="2400"/>
              <a:t>Urban Forestry Issue Team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4" name="Rectangle 4"/>
          <p:cNvSpPr>
            <a:spLocks noGrp="1" noChangeArrowheads="1"/>
          </p:cNvSpPr>
          <p:nvPr>
            <p:ph type="title"/>
          </p:nvPr>
        </p:nvSpPr>
        <p:spPr/>
        <p:txBody>
          <a:bodyPr/>
          <a:lstStyle/>
          <a:p>
            <a:r>
              <a:rPr lang="en-US" altLang="en-US"/>
              <a:t>Soil Compaction</a:t>
            </a:r>
          </a:p>
        </p:txBody>
      </p:sp>
      <p:sp>
        <p:nvSpPr>
          <p:cNvPr id="348165" name="Rectangle 5"/>
          <p:cNvSpPr>
            <a:spLocks noGrp="1" noChangeArrowheads="1"/>
          </p:cNvSpPr>
          <p:nvPr>
            <p:ph type="body" sz="half" idx="1"/>
          </p:nvPr>
        </p:nvSpPr>
        <p:spPr>
          <a:xfrm>
            <a:off x="1143000" y="1981200"/>
            <a:ext cx="4229100" cy="4114800"/>
          </a:xfrm>
        </p:spPr>
        <p:txBody>
          <a:bodyPr/>
          <a:lstStyle/>
          <a:p>
            <a:r>
              <a:rPr lang="en-US" altLang="en-US" sz="2400" b="1"/>
              <a:t>Causes:</a:t>
            </a:r>
          </a:p>
          <a:p>
            <a:pPr lvl="2"/>
            <a:r>
              <a:rPr lang="en-US" altLang="en-US" b="1"/>
              <a:t>Running of heavy equipment over root zones</a:t>
            </a:r>
          </a:p>
          <a:p>
            <a:pPr lvl="2"/>
            <a:r>
              <a:rPr lang="en-US" altLang="en-US" b="1"/>
              <a:t>Piling of debris on top of tree roots</a:t>
            </a:r>
          </a:p>
          <a:p>
            <a:pPr lvl="2"/>
            <a:r>
              <a:rPr lang="en-US" altLang="en-US" b="1"/>
              <a:t>Parking the construction trailer under a tree</a:t>
            </a:r>
          </a:p>
          <a:p>
            <a:endParaRPr lang="en-US" altLang="en-US" sz="2400" b="1"/>
          </a:p>
        </p:txBody>
      </p:sp>
      <p:pic>
        <p:nvPicPr>
          <p:cNvPr id="348167" name="Picture 7" descr="debris on tree roots construct 3"/>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430838" y="2119313"/>
            <a:ext cx="3527425" cy="35925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8"/>
                    </a:srgbClr>
                  </a:outerShdw>
                </a:effectLst>
              </a14:hiddenEffects>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p:txBody>
          <a:bodyPr/>
          <a:lstStyle/>
          <a:p>
            <a:r>
              <a:rPr lang="en-US" altLang="en-US"/>
              <a:t>Soil Contamination</a:t>
            </a:r>
          </a:p>
        </p:txBody>
      </p:sp>
      <p:sp>
        <p:nvSpPr>
          <p:cNvPr id="403459" name="Rectangle 3"/>
          <p:cNvSpPr>
            <a:spLocks noGrp="1" noChangeArrowheads="1"/>
          </p:cNvSpPr>
          <p:nvPr>
            <p:ph type="body" sz="half" idx="1"/>
          </p:nvPr>
        </p:nvSpPr>
        <p:spPr>
          <a:xfrm>
            <a:off x="1257300" y="1981200"/>
            <a:ext cx="4762500" cy="3124200"/>
          </a:xfrm>
        </p:spPr>
        <p:txBody>
          <a:bodyPr/>
          <a:lstStyle/>
          <a:p>
            <a:pPr>
              <a:lnSpc>
                <a:spcPct val="90000"/>
              </a:lnSpc>
              <a:buFont typeface="Wingdings" charset="2"/>
              <a:buNone/>
            </a:pPr>
            <a:r>
              <a:rPr lang="en-US" altLang="en-US" sz="2400" b="1"/>
              <a:t>Prevent soil contamination</a:t>
            </a:r>
          </a:p>
          <a:p>
            <a:pPr>
              <a:lnSpc>
                <a:spcPct val="90000"/>
              </a:lnSpc>
              <a:buFont typeface="Wingdings" charset="2"/>
              <a:buNone/>
            </a:pPr>
            <a:r>
              <a:rPr lang="en-US" altLang="en-US" sz="2400" b="1"/>
              <a:t>that can damage or kill trees!</a:t>
            </a:r>
          </a:p>
          <a:p>
            <a:pPr>
              <a:lnSpc>
                <a:spcPct val="90000"/>
              </a:lnSpc>
              <a:buFont typeface="Wingdings" charset="2"/>
              <a:buNone/>
            </a:pPr>
            <a:r>
              <a:rPr lang="en-US" altLang="en-US" sz="2400" b="1"/>
              <a:t>	- Watch out for fuel leaks.</a:t>
            </a:r>
          </a:p>
          <a:p>
            <a:pPr>
              <a:lnSpc>
                <a:spcPct val="90000"/>
              </a:lnSpc>
              <a:buFont typeface="Wingdings" charset="2"/>
              <a:buNone/>
            </a:pPr>
            <a:r>
              <a:rPr lang="en-US" altLang="en-US" sz="2400" b="1"/>
              <a:t>	- Do not allow on-site</a:t>
            </a:r>
          </a:p>
          <a:p>
            <a:pPr>
              <a:lnSpc>
                <a:spcPct val="90000"/>
              </a:lnSpc>
              <a:buFont typeface="Wingdings" charset="2"/>
              <a:buNone/>
            </a:pPr>
            <a:r>
              <a:rPr lang="en-US" altLang="en-US" sz="2400" b="1"/>
              <a:t>      paint dumping.</a:t>
            </a:r>
          </a:p>
          <a:p>
            <a:pPr>
              <a:lnSpc>
                <a:spcPct val="90000"/>
              </a:lnSpc>
              <a:buFont typeface="Wingdings" charset="2"/>
              <a:buNone/>
            </a:pPr>
            <a:r>
              <a:rPr lang="en-US" altLang="en-US" sz="2400" b="1"/>
              <a:t>	- Plan for cement or mortar  wash out areas.</a:t>
            </a:r>
          </a:p>
        </p:txBody>
      </p:sp>
      <p:pic>
        <p:nvPicPr>
          <p:cNvPr id="403460" name="Picture 4" descr="soil contamination"/>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715000" y="3200400"/>
            <a:ext cx="3124200" cy="25368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8"/>
                    </a:srgbClr>
                  </a:outerShdw>
                </a:effectLst>
              </a14:hiddenEffects>
            </a:ext>
          </a:extLst>
        </p:spPr>
      </p:pic>
      <p:sp>
        <p:nvSpPr>
          <p:cNvPr id="403463" name="Text Box 7"/>
          <p:cNvSpPr txBox="1">
            <a:spLocks noChangeArrowheads="1"/>
          </p:cNvSpPr>
          <p:nvPr/>
        </p:nvSpPr>
        <p:spPr bwMode="auto">
          <a:xfrm>
            <a:off x="5638800" y="5943600"/>
            <a:ext cx="3505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ltLang="en-US" b="1"/>
              <a:t>Is this a good home building site?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6" name="Rectangle 2"/>
          <p:cNvSpPr>
            <a:spLocks noGrp="1" noChangeArrowheads="1"/>
          </p:cNvSpPr>
          <p:nvPr>
            <p:ph type="title"/>
          </p:nvPr>
        </p:nvSpPr>
        <p:spPr/>
        <p:txBody>
          <a:bodyPr/>
          <a:lstStyle/>
          <a:p>
            <a:r>
              <a:rPr lang="en-US" altLang="en-US"/>
              <a:t>Moisture Stress</a:t>
            </a:r>
          </a:p>
        </p:txBody>
      </p:sp>
      <p:sp>
        <p:nvSpPr>
          <p:cNvPr id="354308" name="Rectangle 4"/>
          <p:cNvSpPr>
            <a:spLocks noGrp="1" noChangeArrowheads="1"/>
          </p:cNvSpPr>
          <p:nvPr>
            <p:ph type="body" sz="half" idx="1"/>
          </p:nvPr>
        </p:nvSpPr>
        <p:spPr>
          <a:xfrm>
            <a:off x="1143000" y="1981200"/>
            <a:ext cx="4381500" cy="4114800"/>
          </a:xfrm>
        </p:spPr>
        <p:txBody>
          <a:bodyPr/>
          <a:lstStyle/>
          <a:p>
            <a:r>
              <a:rPr lang="en-US" altLang="en-US" sz="2400" b="1"/>
              <a:t>May be from changes in the soil grade, cut outs or soil fills.</a:t>
            </a:r>
          </a:p>
          <a:p>
            <a:r>
              <a:rPr lang="en-US" altLang="en-US" sz="2400" b="1"/>
              <a:t>Could be from soils being too compacted.</a:t>
            </a:r>
          </a:p>
          <a:p>
            <a:r>
              <a:rPr lang="en-US" altLang="en-US" sz="2400" b="1"/>
              <a:t>Could be from changes in drainage and grading.</a:t>
            </a:r>
          </a:p>
          <a:p>
            <a:pPr>
              <a:buFont typeface="Wingdings" charset="2"/>
              <a:buNone/>
            </a:pPr>
            <a:endParaRPr lang="en-US" altLang="en-US" sz="2400" b="1"/>
          </a:p>
          <a:p>
            <a:pPr>
              <a:buFont typeface="Wingdings" charset="2"/>
              <a:buNone/>
            </a:pPr>
            <a:r>
              <a:rPr lang="en-US" altLang="en-US" sz="2400" b="1"/>
              <a:t>    Either way - trees can end up too wet or too dry and not be able to adapt.</a:t>
            </a:r>
          </a:p>
        </p:txBody>
      </p:sp>
      <p:pic>
        <p:nvPicPr>
          <p:cNvPr id="354310" name="Picture 6" descr="trees in poor drainage"/>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715000" y="2446338"/>
            <a:ext cx="3057525" cy="3032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8"/>
                    </a:srgbClr>
                  </a:outerShdw>
                </a:effectLst>
              </a14:hiddenEffects>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2"/>
          <p:cNvSpPr>
            <a:spLocks noGrp="1" noChangeArrowheads="1"/>
          </p:cNvSpPr>
          <p:nvPr>
            <p:ph type="title"/>
          </p:nvPr>
        </p:nvSpPr>
        <p:spPr/>
        <p:txBody>
          <a:bodyPr/>
          <a:lstStyle/>
          <a:p>
            <a:r>
              <a:rPr lang="en-US" altLang="en-US"/>
              <a:t>Soil Fills</a:t>
            </a:r>
          </a:p>
        </p:txBody>
      </p:sp>
      <p:sp>
        <p:nvSpPr>
          <p:cNvPr id="357380" name="Rectangle 4"/>
          <p:cNvSpPr>
            <a:spLocks noGrp="1" noChangeArrowheads="1"/>
          </p:cNvSpPr>
          <p:nvPr>
            <p:ph type="body" sz="half" idx="1"/>
          </p:nvPr>
        </p:nvSpPr>
        <p:spPr>
          <a:xfrm>
            <a:off x="1257300" y="1981200"/>
            <a:ext cx="3814763" cy="4114800"/>
          </a:xfrm>
        </p:spPr>
        <p:txBody>
          <a:bodyPr/>
          <a:lstStyle/>
          <a:p>
            <a:r>
              <a:rPr lang="en-US" altLang="en-US" sz="2800"/>
              <a:t>Soil fill over tree root areas does what?</a:t>
            </a:r>
          </a:p>
          <a:p>
            <a:r>
              <a:rPr lang="en-US" altLang="en-US" sz="2800"/>
              <a:t>What’s a large amount of soil fill?</a:t>
            </a:r>
          </a:p>
          <a:p>
            <a:r>
              <a:rPr lang="en-US" altLang="en-US" sz="2800"/>
              <a:t>Can we work with fill areas to salvage trees and how would it be done?</a:t>
            </a:r>
          </a:p>
        </p:txBody>
      </p:sp>
      <p:pic>
        <p:nvPicPr>
          <p:cNvPr id="357382" name="Picture 6" descr="tree roots and fill construct 6"/>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5287963" y="2257425"/>
            <a:ext cx="3454400" cy="31146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8"/>
                    </a:srgbClr>
                  </a:outerShdw>
                </a:effectLst>
              </a14:hiddenEffects>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170" name="Rectangle 2"/>
          <p:cNvSpPr>
            <a:spLocks noGrp="1" noChangeArrowheads="1"/>
          </p:cNvSpPr>
          <p:nvPr>
            <p:ph type="title"/>
          </p:nvPr>
        </p:nvSpPr>
        <p:spPr/>
        <p:txBody>
          <a:bodyPr/>
          <a:lstStyle/>
          <a:p>
            <a:r>
              <a:rPr lang="en-US" altLang="en-US"/>
              <a:t>Making Grade Changes</a:t>
            </a:r>
          </a:p>
        </p:txBody>
      </p:sp>
      <p:pic>
        <p:nvPicPr>
          <p:cNvPr id="391172" name="Picture 4" descr="change grade how tree construct 11"/>
          <p:cNvPicPr>
            <a:picLocks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481263" y="2189163"/>
            <a:ext cx="5397500" cy="38052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8"/>
                    </a:srgbClr>
                  </a:outerShdw>
                </a:effectLst>
              </a14:hiddenEffects>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Rectangle 2"/>
          <p:cNvSpPr>
            <a:spLocks noGrp="1" noChangeArrowheads="1"/>
          </p:cNvSpPr>
          <p:nvPr>
            <p:ph type="title"/>
          </p:nvPr>
        </p:nvSpPr>
        <p:spPr/>
        <p:txBody>
          <a:bodyPr/>
          <a:lstStyle/>
          <a:p>
            <a:r>
              <a:rPr lang="en-US" altLang="en-US"/>
              <a:t>Tree Wells</a:t>
            </a:r>
          </a:p>
        </p:txBody>
      </p:sp>
      <p:sp>
        <p:nvSpPr>
          <p:cNvPr id="361476" name="Rectangle 4"/>
          <p:cNvSpPr>
            <a:spLocks noGrp="1" noChangeArrowheads="1"/>
          </p:cNvSpPr>
          <p:nvPr>
            <p:ph type="body" sz="half" idx="1"/>
          </p:nvPr>
        </p:nvSpPr>
        <p:spPr>
          <a:xfrm>
            <a:off x="1257300" y="1981200"/>
            <a:ext cx="3814763" cy="4114800"/>
          </a:xfrm>
        </p:spPr>
        <p:txBody>
          <a:bodyPr/>
          <a:lstStyle/>
          <a:p>
            <a:r>
              <a:rPr lang="en-US" altLang="en-US" sz="2800"/>
              <a:t>Tree wells can be effective if you have enough space to get them in.</a:t>
            </a:r>
          </a:p>
          <a:p>
            <a:r>
              <a:rPr lang="en-US" altLang="en-US" sz="2800"/>
              <a:t>They should ideally be located at the drip-line or beyond to protect the critical root zone (CRZ).</a:t>
            </a:r>
          </a:p>
        </p:txBody>
      </p:sp>
      <p:pic>
        <p:nvPicPr>
          <p:cNvPr id="361478" name="Picture 6" descr="Soil fill tree well - construct 2"/>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321300" y="2051050"/>
            <a:ext cx="3276600" cy="3159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8"/>
                    </a:srgbClr>
                  </a:outerShdw>
                </a:effectLst>
              </a14:hiddenEffects>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48" name="Rectangle 4"/>
          <p:cNvSpPr>
            <a:spLocks noGrp="1" noChangeArrowheads="1"/>
          </p:cNvSpPr>
          <p:nvPr>
            <p:ph type="title"/>
          </p:nvPr>
        </p:nvSpPr>
        <p:spPr/>
        <p:txBody>
          <a:bodyPr/>
          <a:lstStyle/>
          <a:p>
            <a:r>
              <a:rPr lang="en-US" altLang="en-US"/>
              <a:t>Soil Cut Outs</a:t>
            </a:r>
          </a:p>
        </p:txBody>
      </p:sp>
      <p:sp>
        <p:nvSpPr>
          <p:cNvPr id="364549" name="Rectangle 5"/>
          <p:cNvSpPr>
            <a:spLocks noGrp="1" noChangeArrowheads="1"/>
          </p:cNvSpPr>
          <p:nvPr>
            <p:ph type="body" sz="half" idx="1"/>
          </p:nvPr>
        </p:nvSpPr>
        <p:spPr>
          <a:xfrm>
            <a:off x="1257300" y="1981200"/>
            <a:ext cx="3814763" cy="4114800"/>
          </a:xfrm>
        </p:spPr>
        <p:txBody>
          <a:bodyPr/>
          <a:lstStyle/>
          <a:p>
            <a:pPr>
              <a:lnSpc>
                <a:spcPct val="90000"/>
              </a:lnSpc>
            </a:pPr>
            <a:r>
              <a:rPr lang="en-US" altLang="en-US" sz="2800"/>
              <a:t>Remove vital feeder roots that pick up nutrients and water.</a:t>
            </a:r>
          </a:p>
          <a:p>
            <a:pPr>
              <a:lnSpc>
                <a:spcPct val="90000"/>
              </a:lnSpc>
            </a:pPr>
            <a:r>
              <a:rPr lang="en-US" altLang="en-US" sz="2800"/>
              <a:t>Eliminate the nutrient rich topsoil.</a:t>
            </a:r>
          </a:p>
          <a:p>
            <a:pPr>
              <a:lnSpc>
                <a:spcPct val="90000"/>
              </a:lnSpc>
            </a:pPr>
            <a:r>
              <a:rPr lang="en-US" altLang="en-US" sz="2800"/>
              <a:t>Damage major roots and opens them to pest entry.</a:t>
            </a:r>
          </a:p>
          <a:p>
            <a:pPr>
              <a:lnSpc>
                <a:spcPct val="90000"/>
              </a:lnSpc>
            </a:pPr>
            <a:r>
              <a:rPr lang="en-US" altLang="en-US" sz="2800"/>
              <a:t>Often lower the water table.</a:t>
            </a:r>
          </a:p>
        </p:txBody>
      </p:sp>
      <p:pic>
        <p:nvPicPr>
          <p:cNvPr id="364554" name="Picture 10" descr="cutting tree roots 14"/>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072063" y="2051050"/>
            <a:ext cx="3741737" cy="34591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8"/>
                    </a:srgbClr>
                  </a:outerShdw>
                </a:effectLst>
              </a14:hiddenEffects>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8" name="Rectangle 2"/>
          <p:cNvSpPr>
            <a:spLocks noGrp="1" noChangeArrowheads="1"/>
          </p:cNvSpPr>
          <p:nvPr>
            <p:ph type="title"/>
          </p:nvPr>
        </p:nvSpPr>
        <p:spPr/>
        <p:txBody>
          <a:bodyPr/>
          <a:lstStyle/>
          <a:p>
            <a:r>
              <a:rPr lang="en-US" altLang="en-US"/>
              <a:t>Excavation for Utility Lines</a:t>
            </a:r>
          </a:p>
        </p:txBody>
      </p:sp>
      <p:sp>
        <p:nvSpPr>
          <p:cNvPr id="367620" name="Rectangle 4"/>
          <p:cNvSpPr>
            <a:spLocks noGrp="1" noChangeArrowheads="1"/>
          </p:cNvSpPr>
          <p:nvPr>
            <p:ph type="body" sz="half" idx="1"/>
          </p:nvPr>
        </p:nvSpPr>
        <p:spPr>
          <a:xfrm>
            <a:off x="1257300" y="1981200"/>
            <a:ext cx="3814763" cy="4114800"/>
          </a:xfrm>
        </p:spPr>
        <p:txBody>
          <a:bodyPr/>
          <a:lstStyle/>
          <a:p>
            <a:r>
              <a:rPr lang="en-US" altLang="en-US" sz="2800"/>
              <a:t>Often the last thing installed.</a:t>
            </a:r>
          </a:p>
          <a:p>
            <a:r>
              <a:rPr lang="en-US" altLang="en-US" sz="2800"/>
              <a:t>Often not considered in poor tree protection plans.</a:t>
            </a:r>
          </a:p>
          <a:p>
            <a:r>
              <a:rPr lang="en-US" altLang="en-US" sz="2800"/>
              <a:t>Can be added with minimal tree damage.</a:t>
            </a:r>
          </a:p>
        </p:txBody>
      </p:sp>
      <p:pic>
        <p:nvPicPr>
          <p:cNvPr id="367622" name="Picture 6" descr="trenching kills trees construct 14"/>
          <p:cNvPicPr>
            <a:picLocks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5257800" y="1447800"/>
            <a:ext cx="2743200" cy="19986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8"/>
                    </a:srgbClr>
                  </a:outerShdw>
                </a:effectLst>
              </a14:hiddenEffects>
            </a:ext>
          </a:extLst>
        </p:spPr>
      </p:pic>
      <p:pic>
        <p:nvPicPr>
          <p:cNvPr id="367624" name="Picture 8" descr="tunneling rather than trenching 12"/>
          <p:cNvPicPr>
            <a:picLocks noChangeAspect="1" noChangeArrowheads="1"/>
          </p:cNvPicPr>
          <p:nvPr>
            <p:ph sz="quarter" idx="3"/>
          </p:nvPr>
        </p:nvPicPr>
        <p:blipFill>
          <a:blip r:embed="rId4">
            <a:extLst>
              <a:ext uri="{28A0092B-C50C-407E-A947-70E740481C1C}">
                <a14:useLocalDpi xmlns:a14="http://schemas.microsoft.com/office/drawing/2010/main" val="0"/>
              </a:ext>
            </a:extLst>
          </a:blip>
          <a:srcRect/>
          <a:stretch>
            <a:fillRect/>
          </a:stretch>
        </p:blipFill>
        <p:spPr>
          <a:xfrm>
            <a:off x="5257800" y="3962400"/>
            <a:ext cx="2674938" cy="21891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8"/>
                    </a:srgbClr>
                  </a:outerShdw>
                </a:effectLst>
              </a14:hiddenEffects>
            </a:ext>
          </a:extLst>
        </p:spPr>
      </p:pic>
      <p:sp>
        <p:nvSpPr>
          <p:cNvPr id="367626" name="Text Box 10"/>
          <p:cNvSpPr txBox="1">
            <a:spLocks noChangeArrowheads="1"/>
          </p:cNvSpPr>
          <p:nvPr/>
        </p:nvSpPr>
        <p:spPr bwMode="auto">
          <a:xfrm>
            <a:off x="5410200" y="2971800"/>
            <a:ext cx="609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ltLang="en-US"/>
              <a:t>A.</a:t>
            </a:r>
          </a:p>
        </p:txBody>
      </p:sp>
      <p:sp>
        <p:nvSpPr>
          <p:cNvPr id="367627" name="Text Box 11"/>
          <p:cNvSpPr txBox="1">
            <a:spLocks noChangeArrowheads="1"/>
          </p:cNvSpPr>
          <p:nvPr/>
        </p:nvSpPr>
        <p:spPr bwMode="auto">
          <a:xfrm>
            <a:off x="6781800" y="5562600"/>
            <a:ext cx="83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ltLang="en-US">
                <a:solidFill>
                  <a:srgbClr val="000000"/>
                </a:solidFill>
              </a:rPr>
              <a:t>B.</a:t>
            </a:r>
          </a:p>
        </p:txBody>
      </p:sp>
      <p:sp>
        <p:nvSpPr>
          <p:cNvPr id="367628" name="Text Box 12"/>
          <p:cNvSpPr txBox="1">
            <a:spLocks noChangeArrowheads="1"/>
          </p:cNvSpPr>
          <p:nvPr/>
        </p:nvSpPr>
        <p:spPr bwMode="auto">
          <a:xfrm>
            <a:off x="5791200" y="4572000"/>
            <a:ext cx="685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endParaRPr lang="en-US" altLang="en-US"/>
          </a:p>
        </p:txBody>
      </p:sp>
      <p:sp>
        <p:nvSpPr>
          <p:cNvPr id="367629" name="Text Box 13"/>
          <p:cNvSpPr txBox="1">
            <a:spLocks noChangeArrowheads="1"/>
          </p:cNvSpPr>
          <p:nvPr/>
        </p:nvSpPr>
        <p:spPr bwMode="auto">
          <a:xfrm>
            <a:off x="6019800" y="4495800"/>
            <a:ext cx="83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ltLang="en-US">
                <a:solidFill>
                  <a:srgbClr val="000000"/>
                </a:solidFill>
              </a:rPr>
              <a:t>A.</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740" name="Rectangle 4"/>
          <p:cNvSpPr>
            <a:spLocks noGrp="1" noChangeArrowheads="1"/>
          </p:cNvSpPr>
          <p:nvPr>
            <p:ph type="title"/>
          </p:nvPr>
        </p:nvSpPr>
        <p:spPr/>
        <p:txBody>
          <a:bodyPr/>
          <a:lstStyle/>
          <a:p>
            <a:r>
              <a:rPr lang="en-US" altLang="en-US" sz="4000"/>
              <a:t>Symptoms of Construction Damage</a:t>
            </a:r>
          </a:p>
        </p:txBody>
      </p:sp>
      <p:sp>
        <p:nvSpPr>
          <p:cNvPr id="372741" name="Rectangle 5"/>
          <p:cNvSpPr>
            <a:spLocks noGrp="1" noChangeArrowheads="1"/>
          </p:cNvSpPr>
          <p:nvPr>
            <p:ph type="body" sz="half" idx="1"/>
          </p:nvPr>
        </p:nvSpPr>
        <p:spPr>
          <a:xfrm>
            <a:off x="1524000" y="1828800"/>
            <a:ext cx="4572000" cy="5029200"/>
          </a:xfrm>
        </p:spPr>
        <p:txBody>
          <a:bodyPr/>
          <a:lstStyle/>
          <a:p>
            <a:pPr>
              <a:lnSpc>
                <a:spcPct val="80000"/>
              </a:lnSpc>
            </a:pPr>
            <a:r>
              <a:rPr lang="en-US" altLang="en-US" sz="2400" b="1"/>
              <a:t>Trees with fewer and smaller leaves</a:t>
            </a:r>
          </a:p>
          <a:p>
            <a:pPr>
              <a:lnSpc>
                <a:spcPct val="80000"/>
              </a:lnSpc>
            </a:pPr>
            <a:r>
              <a:rPr lang="en-US" altLang="en-US" sz="2400" b="1"/>
              <a:t>Trunk sprouts</a:t>
            </a:r>
          </a:p>
          <a:p>
            <a:pPr>
              <a:lnSpc>
                <a:spcPct val="80000"/>
              </a:lnSpc>
            </a:pPr>
            <a:r>
              <a:rPr lang="en-US" altLang="en-US" sz="2400" b="1"/>
              <a:t>Visible wounds or decay fungi on trunks, and branches</a:t>
            </a:r>
          </a:p>
          <a:p>
            <a:pPr>
              <a:lnSpc>
                <a:spcPct val="80000"/>
              </a:lnSpc>
            </a:pPr>
            <a:r>
              <a:rPr lang="en-US" altLang="en-US" sz="2400" b="1"/>
              <a:t>Yellowing or browning leaves</a:t>
            </a:r>
          </a:p>
          <a:p>
            <a:pPr>
              <a:lnSpc>
                <a:spcPct val="80000"/>
              </a:lnSpc>
            </a:pPr>
            <a:r>
              <a:rPr lang="en-US" altLang="en-US" sz="2400" b="1"/>
              <a:t>Denuded branches and dead trees</a:t>
            </a:r>
          </a:p>
          <a:p>
            <a:pPr>
              <a:lnSpc>
                <a:spcPct val="80000"/>
              </a:lnSpc>
              <a:buFont typeface="Wingdings" charset="2"/>
              <a:buNone/>
            </a:pPr>
            <a:endParaRPr lang="en-US" altLang="en-US" sz="2400" b="1"/>
          </a:p>
          <a:p>
            <a:pPr>
              <a:lnSpc>
                <a:spcPct val="80000"/>
              </a:lnSpc>
              <a:buFont typeface="Wingdings" charset="2"/>
              <a:buNone/>
            </a:pPr>
            <a:r>
              <a:rPr lang="en-US" altLang="en-US" sz="2400" b="1"/>
              <a:t> 	</a:t>
            </a:r>
            <a:r>
              <a:rPr lang="en-US" altLang="en-US" sz="2400" b="1">
                <a:solidFill>
                  <a:schemeClr val="tx2"/>
                </a:solidFill>
              </a:rPr>
              <a:t>Damage can occur quickly or over a number of years (5-7 years).</a:t>
            </a:r>
          </a:p>
        </p:txBody>
      </p:sp>
      <p:pic>
        <p:nvPicPr>
          <p:cNvPr id="372743" name="Picture 7" descr="symptoms of construction damage 7"/>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6096000" y="2057400"/>
            <a:ext cx="2736850" cy="2974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8"/>
                    </a:srgbClr>
                  </a:outerShdw>
                </a:effectLst>
              </a14:hiddenEffects>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812" name="Rectangle 4"/>
          <p:cNvSpPr>
            <a:spLocks noGrp="1" noChangeArrowheads="1"/>
          </p:cNvSpPr>
          <p:nvPr>
            <p:ph type="title"/>
          </p:nvPr>
        </p:nvSpPr>
        <p:spPr/>
        <p:txBody>
          <a:bodyPr/>
          <a:lstStyle/>
          <a:p>
            <a:r>
              <a:rPr lang="en-US" altLang="en-US"/>
              <a:t>Deciding which trees to save?</a:t>
            </a:r>
          </a:p>
        </p:txBody>
      </p:sp>
      <p:sp>
        <p:nvSpPr>
          <p:cNvPr id="375813" name="Rectangle 5"/>
          <p:cNvSpPr>
            <a:spLocks noGrp="1" noChangeArrowheads="1"/>
          </p:cNvSpPr>
          <p:nvPr>
            <p:ph type="body" sz="half" idx="1"/>
          </p:nvPr>
        </p:nvSpPr>
        <p:spPr>
          <a:xfrm>
            <a:off x="1257300" y="1981200"/>
            <a:ext cx="3814763" cy="4114800"/>
          </a:xfrm>
        </p:spPr>
        <p:txBody>
          <a:bodyPr/>
          <a:lstStyle/>
          <a:p>
            <a:r>
              <a:rPr lang="en-US" altLang="en-US" sz="2800"/>
              <a:t>Should be done in preliminary protection plan.</a:t>
            </a:r>
          </a:p>
          <a:p>
            <a:r>
              <a:rPr lang="en-US" altLang="en-US" sz="2800"/>
              <a:t>Based on location, health, size, species, etc.</a:t>
            </a:r>
          </a:p>
          <a:p>
            <a:r>
              <a:rPr lang="en-US" altLang="en-US" sz="2800"/>
              <a:t>Plan developed by a registered forester or certified arborist – a professional.</a:t>
            </a:r>
          </a:p>
        </p:txBody>
      </p:sp>
      <p:pic>
        <p:nvPicPr>
          <p:cNvPr id="375815" name="Picture 7" descr="TREE WORTH SAVING Construct 5"/>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410200" y="2133600"/>
            <a:ext cx="3429000" cy="33686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8"/>
                    </a:srgbClr>
                  </a:outerShdw>
                </a:effectLst>
              </a14:hiddenEffects>
            </a:ext>
          </a:extLst>
        </p:spPr>
      </p:pic>
      <p:sp>
        <p:nvSpPr>
          <p:cNvPr id="375817" name="Text Box 9"/>
          <p:cNvSpPr txBox="1">
            <a:spLocks noChangeArrowheads="1"/>
          </p:cNvSpPr>
          <p:nvPr/>
        </p:nvSpPr>
        <p:spPr bwMode="auto">
          <a:xfrm>
            <a:off x="5410200" y="5715000"/>
            <a:ext cx="3733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ltLang="en-US" b="1">
                <a:solidFill>
                  <a:srgbClr val="000000"/>
                </a:solidFill>
              </a:rPr>
              <a:t>THIS ONE WORTH SAVING?</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5878" name="Picture 6" descr="Tree Construction Opening Picture 07"/>
          <p:cNvPicPr>
            <a:picLocks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a:xfrm>
            <a:off x="0" y="0"/>
            <a:ext cx="9144000" cy="6705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8"/>
                    </a:srgbClr>
                  </a:outerShdw>
                </a:effectLst>
              </a14:hiddenEffects>
            </a:ext>
          </a:extLst>
        </p:spPr>
      </p:pic>
      <p:sp>
        <p:nvSpPr>
          <p:cNvPr id="335880" name="Text Box 8"/>
          <p:cNvSpPr txBox="1">
            <a:spLocks noChangeArrowheads="1"/>
          </p:cNvSpPr>
          <p:nvPr/>
        </p:nvSpPr>
        <p:spPr bwMode="auto">
          <a:xfrm>
            <a:off x="609600" y="304800"/>
            <a:ext cx="5638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ltLang="en-US" sz="3200">
                <a:solidFill>
                  <a:srgbClr val="000000"/>
                </a:solidFill>
              </a:rPr>
              <a:t>WHY TREES – WHO CARES?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2"/>
          <p:cNvSpPr>
            <a:spLocks noGrp="1" noChangeArrowheads="1"/>
          </p:cNvSpPr>
          <p:nvPr>
            <p:ph type="title"/>
          </p:nvPr>
        </p:nvSpPr>
        <p:spPr/>
        <p:txBody>
          <a:bodyPr/>
          <a:lstStyle/>
          <a:p>
            <a:pPr algn="ctr"/>
            <a:r>
              <a:rPr lang="en-US" altLang="en-US" sz="4000"/>
              <a:t>Tree Protection Plan </a:t>
            </a:r>
            <a:br>
              <a:rPr lang="en-US" altLang="en-US" sz="4000"/>
            </a:br>
            <a:r>
              <a:rPr lang="en-US" altLang="en-US" sz="2400"/>
              <a:t> </a:t>
            </a:r>
            <a:r>
              <a:rPr lang="en-US" altLang="en-US" sz="2400" b="1"/>
              <a:t>preventing damage to saved trees</a:t>
            </a:r>
          </a:p>
        </p:txBody>
      </p:sp>
      <p:sp>
        <p:nvSpPr>
          <p:cNvPr id="378884" name="Rectangle 4"/>
          <p:cNvSpPr>
            <a:spLocks noGrp="1" noChangeArrowheads="1"/>
          </p:cNvSpPr>
          <p:nvPr>
            <p:ph type="body" sz="half" idx="1"/>
          </p:nvPr>
        </p:nvSpPr>
        <p:spPr>
          <a:xfrm>
            <a:off x="1295400" y="2286000"/>
            <a:ext cx="3814763" cy="4114800"/>
          </a:xfrm>
        </p:spPr>
        <p:txBody>
          <a:bodyPr/>
          <a:lstStyle/>
          <a:p>
            <a:pPr>
              <a:lnSpc>
                <a:spcPct val="90000"/>
              </a:lnSpc>
            </a:pPr>
            <a:r>
              <a:rPr lang="en-US" altLang="en-US" sz="2400" b="1"/>
              <a:t>Protect desirable trees – good species, large specimens, historic trees etc.</a:t>
            </a:r>
          </a:p>
          <a:p>
            <a:pPr>
              <a:lnSpc>
                <a:spcPct val="90000"/>
              </a:lnSpc>
            </a:pPr>
            <a:r>
              <a:rPr lang="en-US" altLang="en-US" sz="2400" b="1"/>
              <a:t>Protect the critical root zone which runs from the base of the trunk at least to the drip line if not beyond.</a:t>
            </a:r>
          </a:p>
          <a:p>
            <a:pPr>
              <a:lnSpc>
                <a:spcPct val="90000"/>
              </a:lnSpc>
            </a:pPr>
            <a:r>
              <a:rPr lang="en-US" altLang="en-US" sz="2400" b="1"/>
              <a:t>What’s involved in protection?</a:t>
            </a:r>
          </a:p>
        </p:txBody>
      </p:sp>
      <p:pic>
        <p:nvPicPr>
          <p:cNvPr id="378886" name="Picture 6" descr="TreeFence1 Protect construct 9"/>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5348288" y="1981200"/>
            <a:ext cx="3548062"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8"/>
                    </a:srgbClr>
                  </a:outerShdw>
                </a:effectLst>
              </a14:hiddenEffects>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980" name="Rectangle 4"/>
          <p:cNvSpPr>
            <a:spLocks noGrp="1" noChangeArrowheads="1"/>
          </p:cNvSpPr>
          <p:nvPr>
            <p:ph type="title"/>
          </p:nvPr>
        </p:nvSpPr>
        <p:spPr/>
        <p:txBody>
          <a:bodyPr/>
          <a:lstStyle/>
          <a:p>
            <a:r>
              <a:rPr lang="en-US" altLang="en-US"/>
              <a:t>Other protection methods:</a:t>
            </a:r>
          </a:p>
        </p:txBody>
      </p:sp>
      <p:sp>
        <p:nvSpPr>
          <p:cNvPr id="382981" name="Rectangle 5"/>
          <p:cNvSpPr>
            <a:spLocks noGrp="1" noChangeArrowheads="1"/>
          </p:cNvSpPr>
          <p:nvPr>
            <p:ph type="body" sz="half" idx="1"/>
          </p:nvPr>
        </p:nvSpPr>
        <p:spPr>
          <a:xfrm>
            <a:off x="1295400" y="1752600"/>
            <a:ext cx="4305300" cy="4114800"/>
          </a:xfrm>
        </p:spPr>
        <p:txBody>
          <a:bodyPr/>
          <a:lstStyle/>
          <a:p>
            <a:pPr>
              <a:lnSpc>
                <a:spcPct val="90000"/>
              </a:lnSpc>
            </a:pPr>
            <a:r>
              <a:rPr lang="en-US" altLang="en-US" sz="2000" b="1"/>
              <a:t>If roots have to be cut they should be cut clean and not torn.</a:t>
            </a:r>
          </a:p>
          <a:p>
            <a:pPr>
              <a:lnSpc>
                <a:spcPct val="90000"/>
              </a:lnSpc>
            </a:pPr>
            <a:r>
              <a:rPr lang="en-US" altLang="en-US" sz="2000" b="1"/>
              <a:t>Tunneling should be done under more valuable, older specimens.</a:t>
            </a:r>
          </a:p>
          <a:p>
            <a:pPr>
              <a:lnSpc>
                <a:spcPct val="90000"/>
              </a:lnSpc>
            </a:pPr>
            <a:r>
              <a:rPr lang="en-US" altLang="en-US" sz="2000" b="1"/>
              <a:t>Unwanted trees are removed carefully so nearby trees are not damaged.</a:t>
            </a:r>
          </a:p>
          <a:p>
            <a:pPr>
              <a:lnSpc>
                <a:spcPct val="90000"/>
              </a:lnSpc>
            </a:pPr>
            <a:r>
              <a:rPr lang="en-US" altLang="en-US" sz="2000" b="1"/>
              <a:t>Mulch and plywood can be placed over root areas to reduce soil compaction even in some traffic areas.</a:t>
            </a:r>
          </a:p>
          <a:p>
            <a:pPr>
              <a:lnSpc>
                <a:spcPct val="90000"/>
              </a:lnSpc>
            </a:pPr>
            <a:r>
              <a:rPr lang="en-US" altLang="en-US" sz="2000" b="1"/>
              <a:t>Tree trunks can be wrapped with fabric or other materials.</a:t>
            </a:r>
          </a:p>
          <a:p>
            <a:pPr>
              <a:lnSpc>
                <a:spcPct val="90000"/>
              </a:lnSpc>
            </a:pPr>
            <a:r>
              <a:rPr lang="en-US" altLang="en-US" sz="2000" b="1"/>
              <a:t>Others?</a:t>
            </a:r>
          </a:p>
        </p:txBody>
      </p:sp>
      <p:pic>
        <p:nvPicPr>
          <p:cNvPr id="382983" name="Picture 7" descr="mulch"/>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5486400" y="2189163"/>
            <a:ext cx="3543300" cy="28209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8"/>
                    </a:srgbClr>
                  </a:outerShdw>
                </a:effectLst>
              </a14:hiddenEffects>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Rectangle 2"/>
          <p:cNvSpPr>
            <a:spLocks noGrp="1" noChangeArrowheads="1"/>
          </p:cNvSpPr>
          <p:nvPr>
            <p:ph type="title"/>
          </p:nvPr>
        </p:nvSpPr>
        <p:spPr/>
        <p:txBody>
          <a:bodyPr/>
          <a:lstStyle/>
          <a:p>
            <a:r>
              <a:rPr lang="en-US" altLang="en-US"/>
              <a:t>Tree Care after Construction</a:t>
            </a:r>
          </a:p>
        </p:txBody>
      </p:sp>
      <p:sp>
        <p:nvSpPr>
          <p:cNvPr id="386051" name="Rectangle 3"/>
          <p:cNvSpPr>
            <a:spLocks noGrp="1" noChangeArrowheads="1"/>
          </p:cNvSpPr>
          <p:nvPr>
            <p:ph type="body" idx="1"/>
          </p:nvPr>
        </p:nvSpPr>
        <p:spPr>
          <a:xfrm>
            <a:off x="1257300" y="1981200"/>
            <a:ext cx="7048500" cy="4114800"/>
          </a:xfrm>
        </p:spPr>
        <p:txBody>
          <a:bodyPr/>
          <a:lstStyle/>
          <a:p>
            <a:pPr>
              <a:lnSpc>
                <a:spcPct val="90000"/>
              </a:lnSpc>
            </a:pPr>
            <a:r>
              <a:rPr lang="en-US" altLang="en-US" sz="2400" b="1" u="sng"/>
              <a:t>Aerate</a:t>
            </a:r>
            <a:r>
              <a:rPr lang="en-US" altLang="en-US" sz="2400" b="1"/>
              <a:t> or use other soil alteration methods to re-introduce oxygen and reduce compaction.</a:t>
            </a:r>
          </a:p>
          <a:p>
            <a:pPr>
              <a:lnSpc>
                <a:spcPct val="90000"/>
              </a:lnSpc>
            </a:pPr>
            <a:r>
              <a:rPr lang="en-US" altLang="en-US" sz="2400" b="1" u="sng"/>
              <a:t>Water deeply</a:t>
            </a:r>
            <a:r>
              <a:rPr lang="en-US" altLang="en-US" sz="2400" b="1"/>
              <a:t> – to encourage new root development and reduce tree stress.</a:t>
            </a:r>
          </a:p>
          <a:p>
            <a:pPr>
              <a:lnSpc>
                <a:spcPct val="90000"/>
              </a:lnSpc>
            </a:pPr>
            <a:r>
              <a:rPr lang="en-US" altLang="en-US" sz="2400" b="1" u="sng"/>
              <a:t>Inspect frequently</a:t>
            </a:r>
            <a:r>
              <a:rPr lang="en-US" altLang="en-US" sz="2400" b="1"/>
              <a:t> – look for visible signs of insect or disease attack.</a:t>
            </a:r>
          </a:p>
          <a:p>
            <a:pPr>
              <a:lnSpc>
                <a:spcPct val="90000"/>
              </a:lnSpc>
            </a:pPr>
            <a:r>
              <a:rPr lang="en-US" altLang="en-US" sz="2400" b="1" u="sng"/>
              <a:t>Mulch</a:t>
            </a:r>
            <a:r>
              <a:rPr lang="en-US" altLang="en-US" sz="2400" b="1"/>
              <a:t> – them well but correctly!</a:t>
            </a:r>
          </a:p>
          <a:p>
            <a:pPr>
              <a:lnSpc>
                <a:spcPct val="90000"/>
              </a:lnSpc>
            </a:pPr>
            <a:r>
              <a:rPr lang="en-US" altLang="en-US" sz="2400" b="1" u="sng"/>
              <a:t>Fertilize</a:t>
            </a:r>
            <a:r>
              <a:rPr lang="en-US" altLang="en-US" sz="2400" b="1"/>
              <a:t> – in a year or two after they have recovered from construction stress.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Rectangle 2"/>
          <p:cNvSpPr>
            <a:spLocks noGrp="1" noChangeArrowheads="1"/>
          </p:cNvSpPr>
          <p:nvPr>
            <p:ph type="title"/>
          </p:nvPr>
        </p:nvSpPr>
        <p:spPr/>
        <p:txBody>
          <a:bodyPr/>
          <a:lstStyle/>
          <a:p>
            <a:r>
              <a:rPr lang="en-US" altLang="en-US"/>
              <a:t>CLOSING:</a:t>
            </a:r>
          </a:p>
        </p:txBody>
      </p:sp>
      <p:sp>
        <p:nvSpPr>
          <p:cNvPr id="347139" name="Rectangle 3"/>
          <p:cNvSpPr>
            <a:spLocks noGrp="1" noChangeArrowheads="1"/>
          </p:cNvSpPr>
          <p:nvPr>
            <p:ph type="body" idx="1"/>
          </p:nvPr>
        </p:nvSpPr>
        <p:spPr>
          <a:xfrm>
            <a:off x="1257300" y="1981200"/>
            <a:ext cx="7048500" cy="4114800"/>
          </a:xfrm>
        </p:spPr>
        <p:txBody>
          <a:bodyPr/>
          <a:lstStyle/>
          <a:p>
            <a:pPr>
              <a:lnSpc>
                <a:spcPct val="90000"/>
              </a:lnSpc>
            </a:pPr>
            <a:r>
              <a:rPr lang="en-US" altLang="en-US" sz="2400" b="1" u="sng"/>
              <a:t>PLAN</a:t>
            </a:r>
            <a:r>
              <a:rPr lang="en-US" altLang="en-US" sz="2400" b="1"/>
              <a:t> first!</a:t>
            </a:r>
          </a:p>
          <a:p>
            <a:pPr>
              <a:lnSpc>
                <a:spcPct val="90000"/>
              </a:lnSpc>
            </a:pPr>
            <a:r>
              <a:rPr lang="en-US" altLang="en-US" sz="2400" b="1"/>
              <a:t>Set up adequate protection areas and try to protect groups of trees rather than one individual specimen tree.</a:t>
            </a:r>
          </a:p>
          <a:p>
            <a:pPr>
              <a:lnSpc>
                <a:spcPct val="90000"/>
              </a:lnSpc>
            </a:pPr>
            <a:r>
              <a:rPr lang="en-US" altLang="en-US" sz="2400" b="1"/>
              <a:t>Enforce protection rules and guidelines.</a:t>
            </a:r>
          </a:p>
          <a:p>
            <a:pPr>
              <a:lnSpc>
                <a:spcPct val="90000"/>
              </a:lnSpc>
            </a:pPr>
            <a:r>
              <a:rPr lang="en-US" altLang="en-US" sz="2400" b="1"/>
              <a:t>Follow through on after-care suggestions.</a:t>
            </a:r>
          </a:p>
          <a:p>
            <a:pPr>
              <a:lnSpc>
                <a:spcPct val="90000"/>
              </a:lnSpc>
            </a:pPr>
            <a:endParaRPr lang="en-US" altLang="en-US" sz="2400" b="1"/>
          </a:p>
          <a:p>
            <a:pPr>
              <a:lnSpc>
                <a:spcPct val="90000"/>
              </a:lnSpc>
              <a:buFont typeface="Wingdings" charset="2"/>
              <a:buNone/>
            </a:pPr>
            <a:r>
              <a:rPr lang="en-US" altLang="en-US" sz="2400" b="1">
                <a:solidFill>
                  <a:schemeClr val="tx2"/>
                </a:solidFill>
              </a:rPr>
              <a:t>YES – tree protection is feasible and well worth the initial investment in time and money!</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8" name="Rectangle 2"/>
          <p:cNvSpPr>
            <a:spLocks noGrp="1" noChangeArrowheads="1"/>
          </p:cNvSpPr>
          <p:nvPr>
            <p:ph type="title"/>
          </p:nvPr>
        </p:nvSpPr>
        <p:spPr/>
        <p:txBody>
          <a:bodyPr/>
          <a:lstStyle/>
          <a:p>
            <a:r>
              <a:rPr lang="en-US" altLang="en-US"/>
              <a:t>Acknowledgements</a:t>
            </a:r>
          </a:p>
        </p:txBody>
      </p:sp>
      <p:sp>
        <p:nvSpPr>
          <p:cNvPr id="408579" name="Rectangle 3"/>
          <p:cNvSpPr>
            <a:spLocks noGrp="1" noChangeArrowheads="1"/>
          </p:cNvSpPr>
          <p:nvPr>
            <p:ph type="body" idx="1"/>
          </p:nvPr>
        </p:nvSpPr>
        <p:spPr>
          <a:xfrm>
            <a:off x="1257300" y="1981200"/>
            <a:ext cx="7772400" cy="2286000"/>
          </a:xfrm>
        </p:spPr>
        <p:txBody>
          <a:bodyPr/>
          <a:lstStyle/>
          <a:p>
            <a:pPr>
              <a:lnSpc>
                <a:spcPct val="80000"/>
              </a:lnSpc>
            </a:pPr>
            <a:r>
              <a:rPr lang="en-US" altLang="en-US" sz="2800"/>
              <a:t>This publication/training was funded in full or in part by the USDA Forest Service Urban and Community Forestry Program as recommended by the National Urban and Community Forestry Advisory Council (NUCFAC).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8098" name="Rectangle 2"/>
          <p:cNvSpPr>
            <a:spLocks noGrp="1" noChangeArrowheads="1"/>
          </p:cNvSpPr>
          <p:nvPr>
            <p:ph type="title"/>
          </p:nvPr>
        </p:nvSpPr>
        <p:spPr/>
        <p:txBody>
          <a:bodyPr/>
          <a:lstStyle/>
          <a:p>
            <a:r>
              <a:rPr lang="en-US" altLang="en-US"/>
              <a:t>Tree Roots – where they are?</a:t>
            </a:r>
          </a:p>
        </p:txBody>
      </p:sp>
      <p:pic>
        <p:nvPicPr>
          <p:cNvPr id="388100" name="Picture 4" descr="tree roots where they grow intro construct 13"/>
          <p:cNvPicPr>
            <a:picLocks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192338" y="2119313"/>
            <a:ext cx="5757862" cy="33226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8"/>
                    </a:srgbClr>
                  </a:outerShdw>
                </a:effectLst>
              </a14:hiddenEffects>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5268" name="Rectangle 4"/>
          <p:cNvSpPr>
            <a:spLocks noGrp="1" noChangeArrowheads="1"/>
          </p:cNvSpPr>
          <p:nvPr>
            <p:ph type="title"/>
          </p:nvPr>
        </p:nvSpPr>
        <p:spPr/>
        <p:txBody>
          <a:bodyPr/>
          <a:lstStyle/>
          <a:p>
            <a:r>
              <a:rPr lang="en-US" altLang="en-US"/>
              <a:t>Drip-line?</a:t>
            </a:r>
          </a:p>
        </p:txBody>
      </p:sp>
      <p:pic>
        <p:nvPicPr>
          <p:cNvPr id="395270" name="Picture 6" descr="where to protect - ideal construct 11"/>
          <p:cNvPicPr>
            <a:picLocks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120900" y="1981200"/>
            <a:ext cx="5973763"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8"/>
                    </a:srgbClr>
                  </a:outerShdw>
                </a:effectLst>
              </a14:hiddenEffects>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0388" name="Rectangle 4"/>
          <p:cNvSpPr>
            <a:spLocks noGrp="1" noChangeArrowheads="1"/>
          </p:cNvSpPr>
          <p:nvPr>
            <p:ph type="title"/>
          </p:nvPr>
        </p:nvSpPr>
        <p:spPr/>
        <p:txBody>
          <a:bodyPr/>
          <a:lstStyle/>
          <a:p>
            <a:r>
              <a:rPr lang="en-US" altLang="en-US"/>
              <a:t>What is CRZ?</a:t>
            </a:r>
          </a:p>
        </p:txBody>
      </p:sp>
      <p:sp>
        <p:nvSpPr>
          <p:cNvPr id="400389" name="Rectangle 5"/>
          <p:cNvSpPr>
            <a:spLocks noGrp="1" noChangeArrowheads="1"/>
          </p:cNvSpPr>
          <p:nvPr>
            <p:ph type="body" idx="1"/>
          </p:nvPr>
        </p:nvSpPr>
        <p:spPr/>
        <p:txBody>
          <a:bodyPr/>
          <a:lstStyle/>
          <a:p>
            <a:pPr>
              <a:lnSpc>
                <a:spcPct val="80000"/>
              </a:lnSpc>
            </a:pPr>
            <a:r>
              <a:rPr lang="en-US" altLang="en-US" sz="1800">
                <a:solidFill>
                  <a:schemeClr val="tx2"/>
                </a:solidFill>
              </a:rPr>
              <a:t>CRZ or the critical root zone is the area under the tree where roots must be protected to insure its future survival. The area where no construction activities are allowed.</a:t>
            </a:r>
          </a:p>
          <a:p>
            <a:pPr>
              <a:lnSpc>
                <a:spcPct val="80000"/>
              </a:lnSpc>
            </a:pPr>
            <a:r>
              <a:rPr lang="en-US" altLang="en-US" sz="1800">
                <a:solidFill>
                  <a:schemeClr val="tx2"/>
                </a:solidFill>
              </a:rPr>
              <a:t>Different states and cities specify different minimum CRZ’s so be sure you refer to local ordinances before initiating a tree protection plan.</a:t>
            </a:r>
          </a:p>
          <a:p>
            <a:pPr>
              <a:lnSpc>
                <a:spcPct val="80000"/>
              </a:lnSpc>
            </a:pPr>
            <a:endParaRPr lang="en-US" altLang="en-US" sz="1800">
              <a:solidFill>
                <a:schemeClr val="tx2"/>
              </a:solidFill>
            </a:endParaRPr>
          </a:p>
          <a:p>
            <a:pPr>
              <a:lnSpc>
                <a:spcPct val="80000"/>
              </a:lnSpc>
              <a:buFont typeface="Wingdings" charset="2"/>
              <a:buNone/>
            </a:pPr>
            <a:r>
              <a:rPr lang="en-US" altLang="en-US" sz="1800">
                <a:solidFill>
                  <a:schemeClr val="tx2"/>
                </a:solidFill>
              </a:rPr>
              <a:t>	Examples:</a:t>
            </a:r>
          </a:p>
          <a:p>
            <a:pPr>
              <a:lnSpc>
                <a:spcPct val="80000"/>
              </a:lnSpc>
              <a:buFont typeface="Wingdings" charset="2"/>
              <a:buNone/>
            </a:pPr>
            <a:r>
              <a:rPr lang="en-US" altLang="en-US" sz="1800">
                <a:solidFill>
                  <a:schemeClr val="tx2"/>
                </a:solidFill>
              </a:rPr>
              <a:t>	- Some consider the CRZ to be the soil area from the drip-line to the trunk.</a:t>
            </a:r>
          </a:p>
          <a:p>
            <a:pPr>
              <a:lnSpc>
                <a:spcPct val="80000"/>
              </a:lnSpc>
              <a:buFont typeface="Wingdings" charset="2"/>
              <a:buNone/>
            </a:pPr>
            <a:r>
              <a:rPr lang="en-US" altLang="en-US" sz="2400">
                <a:solidFill>
                  <a:schemeClr val="tx2"/>
                </a:solidFill>
              </a:rPr>
              <a:t>	</a:t>
            </a:r>
            <a:r>
              <a:rPr lang="en-US" altLang="en-US" sz="1800">
                <a:solidFill>
                  <a:schemeClr val="tx2"/>
                </a:solidFill>
              </a:rPr>
              <a:t>- Another says to protect a root area equal to 1 foot out for every 1 inch of trunk d.b.h.  Therefore, a 60 inch d.b.h. tree would have a CRZ out 60 feet.</a:t>
            </a:r>
          </a:p>
          <a:p>
            <a:pPr>
              <a:lnSpc>
                <a:spcPct val="80000"/>
              </a:lnSpc>
              <a:buFont typeface="Wingdings" charset="2"/>
              <a:buNone/>
            </a:pPr>
            <a:r>
              <a:rPr lang="en-US" altLang="en-US" sz="1800">
                <a:solidFill>
                  <a:schemeClr val="tx2"/>
                </a:solidFill>
              </a:rPr>
              <a:t>	- Dr. Coder from UGA recommends we protect a root area 2 ½ times the diameter at breast height.</a:t>
            </a:r>
          </a:p>
          <a:p>
            <a:pPr>
              <a:lnSpc>
                <a:spcPct val="80000"/>
              </a:lnSpc>
              <a:buFont typeface="Wingdings" charset="2"/>
              <a:buNone/>
            </a:pPr>
            <a:r>
              <a:rPr lang="en-US" altLang="en-US" sz="1800">
                <a:solidFill>
                  <a:schemeClr val="tx2"/>
                </a:solidFill>
              </a:rPr>
              <a:t>		ex. 60 inch dbh means the CRZ would be 150 ft. out.</a:t>
            </a:r>
          </a:p>
          <a:p>
            <a:pPr>
              <a:lnSpc>
                <a:spcPct val="80000"/>
              </a:lnSpc>
              <a:buFont typeface="Wingdings" charset="2"/>
              <a:buNone/>
            </a:pPr>
            <a:endParaRPr lang="en-US" altLang="en-US" sz="1800">
              <a:solidFill>
                <a:schemeClr val="tx2"/>
              </a:solidFill>
            </a:endParaRPr>
          </a:p>
          <a:p>
            <a:pPr>
              <a:lnSpc>
                <a:spcPct val="80000"/>
              </a:lnSpc>
              <a:buFont typeface="Wingdings" charset="2"/>
              <a:buNone/>
            </a:pPr>
            <a:r>
              <a:rPr lang="en-US" altLang="en-US" sz="1800">
                <a:solidFill>
                  <a:schemeClr val="folHlink"/>
                </a:solidFill>
              </a:rPr>
              <a:t>BEST IDEA – protect the maximum root area allowed!</a:t>
            </a:r>
          </a:p>
          <a:p>
            <a:pPr>
              <a:lnSpc>
                <a:spcPct val="80000"/>
              </a:lnSpc>
              <a:buFont typeface="Wingdings" charset="2"/>
              <a:buNone/>
            </a:pPr>
            <a:endParaRPr lang="en-US" altLang="en-US" sz="1800"/>
          </a:p>
          <a:p>
            <a:pPr>
              <a:lnSpc>
                <a:spcPct val="80000"/>
              </a:lnSpc>
              <a:buFont typeface="Wingdings" charset="2"/>
              <a:buNone/>
            </a:pPr>
            <a:r>
              <a:rPr lang="en-US" altLang="en-US" sz="180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4" name="Rectangle 4"/>
          <p:cNvSpPr>
            <a:spLocks noGrp="1" noChangeArrowheads="1"/>
          </p:cNvSpPr>
          <p:nvPr>
            <p:ph type="title"/>
          </p:nvPr>
        </p:nvSpPr>
        <p:spPr/>
        <p:txBody>
          <a:bodyPr/>
          <a:lstStyle/>
          <a:p>
            <a:r>
              <a:rPr lang="en-US" altLang="en-US"/>
              <a:t>Benefits of Trees</a:t>
            </a:r>
          </a:p>
        </p:txBody>
      </p:sp>
      <p:sp>
        <p:nvSpPr>
          <p:cNvPr id="332805" name="Rectangle 5"/>
          <p:cNvSpPr>
            <a:spLocks noGrp="1" noChangeArrowheads="1"/>
          </p:cNvSpPr>
          <p:nvPr>
            <p:ph type="body" idx="1"/>
          </p:nvPr>
        </p:nvSpPr>
        <p:spPr/>
        <p:txBody>
          <a:bodyPr/>
          <a:lstStyle/>
          <a:p>
            <a:pPr>
              <a:lnSpc>
                <a:spcPct val="90000"/>
              </a:lnSpc>
            </a:pPr>
            <a:r>
              <a:rPr lang="en-US" altLang="en-US" sz="2800"/>
              <a:t>Provide shade for homes and commercial development.</a:t>
            </a:r>
          </a:p>
          <a:p>
            <a:pPr>
              <a:lnSpc>
                <a:spcPct val="90000"/>
              </a:lnSpc>
            </a:pPr>
            <a:r>
              <a:rPr lang="en-US" altLang="en-US" sz="2800"/>
              <a:t>Reduce heat island effect and reduce cooling costs in our buildings.</a:t>
            </a:r>
          </a:p>
          <a:p>
            <a:pPr>
              <a:lnSpc>
                <a:spcPct val="90000"/>
              </a:lnSpc>
            </a:pPr>
            <a:r>
              <a:rPr lang="en-US" altLang="en-US" sz="2800"/>
              <a:t>In winter, they shield against cold winds and reduce heating costs.</a:t>
            </a:r>
          </a:p>
          <a:p>
            <a:pPr>
              <a:lnSpc>
                <a:spcPct val="90000"/>
              </a:lnSpc>
            </a:pPr>
            <a:r>
              <a:rPr lang="en-US" altLang="en-US" sz="2800"/>
              <a:t>Leaves filter out dust and air pollutants.</a:t>
            </a:r>
          </a:p>
          <a:p>
            <a:pPr>
              <a:lnSpc>
                <a:spcPct val="90000"/>
              </a:lnSpc>
            </a:pPr>
            <a:r>
              <a:rPr lang="en-US" altLang="en-US" sz="2800"/>
              <a:t>Trees shelter wildlife, muffle noise, provide aesthetic beauty.</a:t>
            </a:r>
          </a:p>
          <a:p>
            <a:pPr>
              <a:lnSpc>
                <a:spcPct val="90000"/>
              </a:lnSpc>
            </a:pPr>
            <a:r>
              <a:rPr lang="en-US" altLang="en-US" sz="2800"/>
              <a:t>There are many more so please add your own!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0" name="Rectangle 2"/>
          <p:cNvSpPr>
            <a:spLocks noGrp="1" noChangeArrowheads="1"/>
          </p:cNvSpPr>
          <p:nvPr>
            <p:ph type="title"/>
          </p:nvPr>
        </p:nvSpPr>
        <p:spPr/>
        <p:txBody>
          <a:bodyPr/>
          <a:lstStyle/>
          <a:p>
            <a:r>
              <a:rPr lang="en-US" altLang="en-US" sz="3200"/>
              <a:t>TYPES OF CONSTRUCTION DAMAGE</a:t>
            </a:r>
          </a:p>
        </p:txBody>
      </p:sp>
      <p:sp>
        <p:nvSpPr>
          <p:cNvPr id="339971" name="Rectangle 3"/>
          <p:cNvSpPr>
            <a:spLocks noGrp="1" noChangeArrowheads="1"/>
          </p:cNvSpPr>
          <p:nvPr>
            <p:ph type="body" idx="1"/>
          </p:nvPr>
        </p:nvSpPr>
        <p:spPr/>
        <p:txBody>
          <a:bodyPr/>
          <a:lstStyle/>
          <a:p>
            <a:r>
              <a:rPr lang="en-US" altLang="en-US"/>
              <a:t>Physical Wounds </a:t>
            </a:r>
          </a:p>
          <a:p>
            <a:r>
              <a:rPr lang="en-US" altLang="en-US"/>
              <a:t>Environmental Changes</a:t>
            </a:r>
          </a:p>
          <a:p>
            <a:pPr lvl="4"/>
            <a:r>
              <a:rPr lang="en-US" altLang="en-US" sz="2800"/>
              <a:t>Soil compaction</a:t>
            </a:r>
          </a:p>
          <a:p>
            <a:pPr lvl="4"/>
            <a:r>
              <a:rPr lang="en-US" altLang="en-US" sz="2800"/>
              <a:t>Excessive thinning</a:t>
            </a:r>
          </a:p>
          <a:p>
            <a:pPr lvl="4"/>
            <a:r>
              <a:rPr lang="en-US" altLang="en-US" sz="2800"/>
              <a:t>Moisture stress</a:t>
            </a:r>
          </a:p>
          <a:p>
            <a:pPr lvl="4"/>
            <a:r>
              <a:rPr lang="en-US" altLang="en-US" sz="2800"/>
              <a:t>Soil fill</a:t>
            </a:r>
          </a:p>
          <a:p>
            <a:pPr lvl="4"/>
            <a:r>
              <a:rPr lang="en-US" altLang="en-US" sz="2800"/>
              <a:t>Soil cuts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2" name="Rectangle 2"/>
          <p:cNvSpPr>
            <a:spLocks noGrp="1" noChangeArrowheads="1"/>
          </p:cNvSpPr>
          <p:nvPr>
            <p:ph type="title"/>
          </p:nvPr>
        </p:nvSpPr>
        <p:spPr/>
        <p:txBody>
          <a:bodyPr/>
          <a:lstStyle/>
          <a:p>
            <a:r>
              <a:rPr lang="en-US" altLang="en-US"/>
              <a:t>Physical Wounds</a:t>
            </a:r>
          </a:p>
        </p:txBody>
      </p:sp>
      <p:sp>
        <p:nvSpPr>
          <p:cNvPr id="343049" name="Rectangle 9"/>
          <p:cNvSpPr>
            <a:spLocks noGrp="1" noChangeArrowheads="1"/>
          </p:cNvSpPr>
          <p:nvPr>
            <p:ph type="body" sz="half" idx="1"/>
          </p:nvPr>
        </p:nvSpPr>
        <p:spPr>
          <a:xfrm>
            <a:off x="1257300" y="1981200"/>
            <a:ext cx="3814763" cy="4114800"/>
          </a:xfrm>
        </p:spPr>
        <p:txBody>
          <a:bodyPr/>
          <a:lstStyle/>
          <a:p>
            <a:endParaRPr lang="en-US" altLang="en-US" sz="2800"/>
          </a:p>
        </p:txBody>
      </p:sp>
      <p:sp>
        <p:nvSpPr>
          <p:cNvPr id="343050" name="Rectangle 10"/>
          <p:cNvSpPr>
            <a:spLocks noGrp="1" noChangeArrowheads="1"/>
          </p:cNvSpPr>
          <p:nvPr>
            <p:ph type="body" sz="half" idx="2"/>
          </p:nvPr>
        </p:nvSpPr>
        <p:spPr>
          <a:xfrm>
            <a:off x="5214938" y="1981200"/>
            <a:ext cx="3814762" cy="4114800"/>
          </a:xfrm>
        </p:spPr>
        <p:txBody>
          <a:bodyPr/>
          <a:lstStyle/>
          <a:p>
            <a:pPr>
              <a:lnSpc>
                <a:spcPct val="90000"/>
              </a:lnSpc>
            </a:pPr>
            <a:r>
              <a:rPr lang="en-US" altLang="en-US" sz="2400" b="1"/>
              <a:t>Removal of large areas of bark and cambium reduces tree vigor.</a:t>
            </a:r>
          </a:p>
          <a:p>
            <a:pPr>
              <a:lnSpc>
                <a:spcPct val="90000"/>
              </a:lnSpc>
            </a:pPr>
            <a:r>
              <a:rPr lang="en-US" altLang="en-US" sz="2400" b="1"/>
              <a:t>Large wounds seal or close very slowly and are open to insects and/or disease.</a:t>
            </a:r>
          </a:p>
          <a:p>
            <a:pPr>
              <a:lnSpc>
                <a:spcPct val="90000"/>
              </a:lnSpc>
            </a:pPr>
            <a:r>
              <a:rPr lang="en-US" altLang="en-US" sz="2400" b="1"/>
              <a:t>Improper pruning or branch breakage also lead to open wounds</a:t>
            </a:r>
            <a:r>
              <a:rPr lang="en-US" altLang="en-US" sz="2400"/>
              <a:t>.</a:t>
            </a:r>
          </a:p>
        </p:txBody>
      </p:sp>
      <p:pic>
        <p:nvPicPr>
          <p:cNvPr id="343046" name="Picture 6" descr="trunk damage construct 8"/>
          <p:cNvPicPr>
            <a:picLocks noChangeAspect="1" noChangeArrowheads="1"/>
          </p:cNvPicPr>
          <p:nvPr>
            <p:ph sz="half" idx="4294967295"/>
          </p:nvPr>
        </p:nvPicPr>
        <p:blipFill>
          <a:blip r:embed="rId2">
            <a:extLst>
              <a:ext uri="{28A0092B-C50C-407E-A947-70E740481C1C}">
                <a14:useLocalDpi xmlns:a14="http://schemas.microsoft.com/office/drawing/2010/main" val="0"/>
              </a:ext>
            </a:extLst>
          </a:blip>
          <a:srcRect/>
          <a:stretch>
            <a:fillRect/>
          </a:stretch>
        </p:blipFill>
        <p:spPr>
          <a:xfrm>
            <a:off x="1257300" y="2119313"/>
            <a:ext cx="3814763" cy="32527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8"/>
                    </a:srgbClr>
                  </a:outerShdw>
                </a:effectLst>
              </a14:hiddenEffects>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6" name="Rectangle 4"/>
          <p:cNvSpPr>
            <a:spLocks noGrp="1" noChangeArrowheads="1"/>
          </p:cNvSpPr>
          <p:nvPr>
            <p:ph type="title"/>
          </p:nvPr>
        </p:nvSpPr>
        <p:spPr/>
        <p:txBody>
          <a:bodyPr/>
          <a:lstStyle/>
          <a:p>
            <a:r>
              <a:rPr lang="en-US" altLang="en-US"/>
              <a:t>Excessive Tree Thinning</a:t>
            </a:r>
          </a:p>
        </p:txBody>
      </p:sp>
      <p:sp>
        <p:nvSpPr>
          <p:cNvPr id="351237" name="Rectangle 5"/>
          <p:cNvSpPr>
            <a:spLocks noGrp="1" noChangeArrowheads="1"/>
          </p:cNvSpPr>
          <p:nvPr>
            <p:ph type="body" sz="half" idx="1"/>
          </p:nvPr>
        </p:nvSpPr>
        <p:spPr>
          <a:xfrm>
            <a:off x="1257300" y="1981200"/>
            <a:ext cx="3814763" cy="4114800"/>
          </a:xfrm>
        </p:spPr>
        <p:txBody>
          <a:bodyPr/>
          <a:lstStyle/>
          <a:p>
            <a:r>
              <a:rPr lang="en-US" altLang="en-US" sz="2400" b="1"/>
              <a:t>Reduces protection from winds.</a:t>
            </a:r>
          </a:p>
          <a:p>
            <a:r>
              <a:rPr lang="en-US" altLang="en-US" sz="2400" b="1"/>
              <a:t>Damages root areas because roots are all inter-twined.</a:t>
            </a:r>
          </a:p>
          <a:p>
            <a:r>
              <a:rPr lang="en-US" altLang="en-US" sz="2400" b="1"/>
              <a:t>Produces weaker trees with thin trunks and small crowns.</a:t>
            </a:r>
          </a:p>
          <a:p>
            <a:r>
              <a:rPr lang="en-US" altLang="en-US" sz="2400" b="1"/>
              <a:t>Leaves trees vulnerable to wind throw or breakage.</a:t>
            </a:r>
          </a:p>
          <a:p>
            <a:endParaRPr lang="en-US" altLang="en-US" sz="2400" b="1"/>
          </a:p>
        </p:txBody>
      </p:sp>
      <p:pic>
        <p:nvPicPr>
          <p:cNvPr id="351239" name="Picture 7" descr="excessive thinning construct"/>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503863" y="2051050"/>
            <a:ext cx="3381375" cy="31765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8"/>
                    </a:srgbClr>
                  </a:outerShdw>
                </a:effectLst>
              </a14:hiddenEffects>
            </a:ext>
          </a:extLst>
        </p:spPr>
      </p:pic>
    </p:spTree>
  </p:cSld>
  <p:clrMapOvr>
    <a:masterClrMapping/>
  </p:clrMapOvr>
</p:sld>
</file>

<file path=ppt/theme/theme1.xml><?xml version="1.0" encoding="utf-8"?>
<a:theme xmlns:a="http://schemas.openxmlformats.org/drawingml/2006/main" name="Sandstone">
  <a:themeElements>
    <a:clrScheme name="Sandstone 1">
      <a:dk1>
        <a:srgbClr val="333333"/>
      </a:dk1>
      <a:lt1>
        <a:srgbClr val="BAB9A0"/>
      </a:lt1>
      <a:dk2>
        <a:srgbClr val="000000"/>
      </a:dk2>
      <a:lt2>
        <a:srgbClr val="333329"/>
      </a:lt2>
      <a:accent1>
        <a:srgbClr val="F4F3D9"/>
      </a:accent1>
      <a:accent2>
        <a:srgbClr val="E09142"/>
      </a:accent2>
      <a:accent3>
        <a:srgbClr val="D9D9CD"/>
      </a:accent3>
      <a:accent4>
        <a:srgbClr val="2A2A2A"/>
      </a:accent4>
      <a:accent5>
        <a:srgbClr val="F8F8E9"/>
      </a:accent5>
      <a:accent6>
        <a:srgbClr val="CB833B"/>
      </a:accent6>
      <a:hlink>
        <a:srgbClr val="AE4828"/>
      </a:hlink>
      <a:folHlink>
        <a:srgbClr val="6A6954"/>
      </a:folHlink>
    </a:clrScheme>
    <a:fontScheme name="Sandston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a:ln>
              <a:noFill/>
            </a:ln>
            <a:solidFill>
              <a:schemeClr val="tx1"/>
            </a:solidFill>
            <a:effectLst/>
            <a:latin typeface="Times New Roman" charset="0"/>
          </a:defRPr>
        </a:defPPr>
      </a:lstStyle>
    </a:lnDef>
  </a:objectDefaults>
  <a:extraClrSchemeLst>
    <a:extraClrScheme>
      <a:clrScheme name="Sandstone 1">
        <a:dk1>
          <a:srgbClr val="333333"/>
        </a:dk1>
        <a:lt1>
          <a:srgbClr val="BAB9A0"/>
        </a:lt1>
        <a:dk2>
          <a:srgbClr val="000000"/>
        </a:dk2>
        <a:lt2>
          <a:srgbClr val="333329"/>
        </a:lt2>
        <a:accent1>
          <a:srgbClr val="F4F3D9"/>
        </a:accent1>
        <a:accent2>
          <a:srgbClr val="E09142"/>
        </a:accent2>
        <a:accent3>
          <a:srgbClr val="D9D9CD"/>
        </a:accent3>
        <a:accent4>
          <a:srgbClr val="2A2A2A"/>
        </a:accent4>
        <a:accent5>
          <a:srgbClr val="F8F8E9"/>
        </a:accent5>
        <a:accent6>
          <a:srgbClr val="CB833B"/>
        </a:accent6>
        <a:hlink>
          <a:srgbClr val="AE4828"/>
        </a:hlink>
        <a:folHlink>
          <a:srgbClr val="6A6954"/>
        </a:folHlink>
      </a:clrScheme>
      <a:clrMap bg1="lt1" tx1="dk1" bg2="lt2" tx2="dk2" accent1="accent1" accent2="accent2" accent3="accent3" accent4="accent4" accent5="accent5" accent6="accent6" hlink="hlink" folHlink="folHlink"/>
    </a:extraClrScheme>
    <a:extraClrScheme>
      <a:clrScheme name="Sandstone 2">
        <a:dk1>
          <a:srgbClr val="333333"/>
        </a:dk1>
        <a:lt1>
          <a:srgbClr val="BDB9BF"/>
        </a:lt1>
        <a:dk2>
          <a:srgbClr val="000000"/>
        </a:dk2>
        <a:lt2>
          <a:srgbClr val="333329"/>
        </a:lt2>
        <a:accent1>
          <a:srgbClr val="F4F3D9"/>
        </a:accent1>
        <a:accent2>
          <a:srgbClr val="E09142"/>
        </a:accent2>
        <a:accent3>
          <a:srgbClr val="DBD9DC"/>
        </a:accent3>
        <a:accent4>
          <a:srgbClr val="2A2A2A"/>
        </a:accent4>
        <a:accent5>
          <a:srgbClr val="F8F8E9"/>
        </a:accent5>
        <a:accent6>
          <a:srgbClr val="CB833B"/>
        </a:accent6>
        <a:hlink>
          <a:srgbClr val="AE4828"/>
        </a:hlink>
        <a:folHlink>
          <a:srgbClr val="6A6954"/>
        </a:folHlink>
      </a:clrScheme>
      <a:clrMap bg1="lt1" tx1="dk1" bg2="lt2" tx2="dk2" accent1="accent1" accent2="accent2" accent3="accent3" accent4="accent4" accent5="accent5" accent6="accent6" hlink="hlink" folHlink="folHlink"/>
    </a:extraClrScheme>
    <a:extraClrScheme>
      <a:clrScheme name="Sandstone 3">
        <a:dk1>
          <a:srgbClr val="3D3D3D"/>
        </a:dk1>
        <a:lt1>
          <a:srgbClr val="EAEAEA"/>
        </a:lt1>
        <a:dk2>
          <a:srgbClr val="000000"/>
        </a:dk2>
        <a:lt2>
          <a:srgbClr val="333333"/>
        </a:lt2>
        <a:accent1>
          <a:srgbClr val="FFFFFF"/>
        </a:accent1>
        <a:accent2>
          <a:srgbClr val="969696"/>
        </a:accent2>
        <a:accent3>
          <a:srgbClr val="F3F3F3"/>
        </a:accent3>
        <a:accent4>
          <a:srgbClr val="333333"/>
        </a:accent4>
        <a:accent5>
          <a:srgbClr val="FFFFFF"/>
        </a:accent5>
        <a:accent6>
          <a:srgbClr val="878787"/>
        </a:accent6>
        <a:hlink>
          <a:srgbClr val="4D4D4D"/>
        </a:hlink>
        <a:folHlink>
          <a:srgbClr val="808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TotalTime>
  <Words>1328</Words>
  <Application>Microsoft Macintosh PowerPoint</Application>
  <PresentationFormat>On-screen Show (4:3)</PresentationFormat>
  <Paragraphs>148</Paragraphs>
  <Slides>24</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Times New Roman</vt:lpstr>
      <vt:lpstr>Wingdings</vt:lpstr>
      <vt:lpstr>Sandstone</vt:lpstr>
      <vt:lpstr>TREES AND CONSTRUCTION</vt:lpstr>
      <vt:lpstr>PowerPoint Presentation</vt:lpstr>
      <vt:lpstr>Tree Roots – where they are?</vt:lpstr>
      <vt:lpstr>Drip-line?</vt:lpstr>
      <vt:lpstr>What is CRZ?</vt:lpstr>
      <vt:lpstr>Benefits of Trees</vt:lpstr>
      <vt:lpstr>TYPES OF CONSTRUCTION DAMAGE</vt:lpstr>
      <vt:lpstr>Physical Wounds</vt:lpstr>
      <vt:lpstr>Excessive Tree Thinning</vt:lpstr>
      <vt:lpstr>Soil Compaction</vt:lpstr>
      <vt:lpstr>Soil Contamination</vt:lpstr>
      <vt:lpstr>Moisture Stress</vt:lpstr>
      <vt:lpstr>Soil Fills</vt:lpstr>
      <vt:lpstr>Making Grade Changes</vt:lpstr>
      <vt:lpstr>Tree Wells</vt:lpstr>
      <vt:lpstr>Soil Cut Outs</vt:lpstr>
      <vt:lpstr>Excavation for Utility Lines</vt:lpstr>
      <vt:lpstr>Symptoms of Construction Damage</vt:lpstr>
      <vt:lpstr>Deciding which trees to save?</vt:lpstr>
      <vt:lpstr>Tree Protection Plan   preventing damage to saved trees</vt:lpstr>
      <vt:lpstr>Other protection methods:</vt:lpstr>
      <vt:lpstr>Tree Care after Construction</vt:lpstr>
      <vt:lpstr>CLOSING:</vt:lpstr>
      <vt:lpstr>Acknowledgements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TREES AND CONSTRUCTION</dc:title>
  <dc:creator>George Braman</dc:creator>
  <cp:lastModifiedBy>George Braman</cp:lastModifiedBy>
  <cp:revision>1</cp:revision>
  <cp:lastPrinted>1601-01-01T00:00:00Z</cp:lastPrinted>
  <dcterms:created xsi:type="dcterms:W3CDTF">2015-09-08T00:31:51Z</dcterms:created>
  <dcterms:modified xsi:type="dcterms:W3CDTF">2015-09-08T00:34:54Z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7</vt:i4>
  </property>
</Properties>
</file>