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1" r:id="rId1"/>
  </p:sldMasterIdLst>
  <p:notesMasterIdLst>
    <p:notesMasterId r:id="rId58"/>
  </p:notesMasterIdLst>
  <p:handoutMasterIdLst>
    <p:handoutMasterId r:id="rId59"/>
  </p:handoutMasterIdLst>
  <p:sldIdLst>
    <p:sldId id="318" r:id="rId2"/>
    <p:sldId id="256" r:id="rId3"/>
    <p:sldId id="258" r:id="rId4"/>
    <p:sldId id="285" r:id="rId5"/>
    <p:sldId id="286" r:id="rId6"/>
    <p:sldId id="287" r:id="rId7"/>
    <p:sldId id="288" r:id="rId8"/>
    <p:sldId id="290" r:id="rId9"/>
    <p:sldId id="291" r:id="rId10"/>
    <p:sldId id="292" r:id="rId11"/>
    <p:sldId id="293" r:id="rId12"/>
    <p:sldId id="295" r:id="rId13"/>
    <p:sldId id="294" r:id="rId14"/>
    <p:sldId id="296" r:id="rId15"/>
    <p:sldId id="297" r:id="rId16"/>
    <p:sldId id="298" r:id="rId17"/>
    <p:sldId id="299" r:id="rId18"/>
    <p:sldId id="300" r:id="rId19"/>
    <p:sldId id="301" r:id="rId20"/>
    <p:sldId id="303" r:id="rId21"/>
    <p:sldId id="304" r:id="rId22"/>
    <p:sldId id="305" r:id="rId23"/>
    <p:sldId id="306" r:id="rId24"/>
    <p:sldId id="307" r:id="rId25"/>
    <p:sldId id="308" r:id="rId26"/>
    <p:sldId id="309" r:id="rId27"/>
    <p:sldId id="310" r:id="rId28"/>
    <p:sldId id="313" r:id="rId29"/>
    <p:sldId id="314" r:id="rId30"/>
    <p:sldId id="316" r:id="rId31"/>
    <p:sldId id="317" r:id="rId32"/>
    <p:sldId id="270" r:id="rId33"/>
    <p:sldId id="265" r:id="rId34"/>
    <p:sldId id="263" r:id="rId35"/>
    <p:sldId id="268" r:id="rId36"/>
    <p:sldId id="269" r:id="rId37"/>
    <p:sldId id="267" r:id="rId38"/>
    <p:sldId id="271" r:id="rId39"/>
    <p:sldId id="272" r:id="rId40"/>
    <p:sldId id="273" r:id="rId41"/>
    <p:sldId id="274" r:id="rId42"/>
    <p:sldId id="278" r:id="rId43"/>
    <p:sldId id="275" r:id="rId44"/>
    <p:sldId id="276" r:id="rId45"/>
    <p:sldId id="279" r:id="rId46"/>
    <p:sldId id="264" r:id="rId47"/>
    <p:sldId id="259" r:id="rId48"/>
    <p:sldId id="277" r:id="rId49"/>
    <p:sldId id="280" r:id="rId50"/>
    <p:sldId id="281" r:id="rId51"/>
    <p:sldId id="261" r:id="rId52"/>
    <p:sldId id="282" r:id="rId53"/>
    <p:sldId id="284" r:id="rId54"/>
    <p:sldId id="283" r:id="rId55"/>
    <p:sldId id="257" r:id="rId56"/>
    <p:sldId id="262"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A25406F-A830-2346-AC15-2786BC85EC65}" type="slidenum">
              <a:rPr lang="en-US" altLang="en-US"/>
              <a:pPr/>
              <a:t>‹#›</a:t>
            </a:fld>
            <a:endParaRPr lang="en-US" altLang="en-US"/>
          </a:p>
        </p:txBody>
      </p:sp>
    </p:spTree>
    <p:extLst>
      <p:ext uri="{BB962C8B-B14F-4D97-AF65-F5344CB8AC3E}">
        <p14:creationId xmlns:p14="http://schemas.microsoft.com/office/powerpoint/2010/main" val="98007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4BFF61B-89C4-D64B-A027-4DF68576C83C}" type="slidenum">
              <a:rPr lang="en-US" altLang="en-US"/>
              <a:pPr/>
              <a:t>‹#›</a:t>
            </a:fld>
            <a:endParaRPr lang="en-US" altLang="en-US"/>
          </a:p>
        </p:txBody>
      </p:sp>
    </p:spTree>
    <p:extLst>
      <p:ext uri="{BB962C8B-B14F-4D97-AF65-F5344CB8AC3E}">
        <p14:creationId xmlns:p14="http://schemas.microsoft.com/office/powerpoint/2010/main" val="17184796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6A0BC-6EA5-0449-8DBE-BF144108EBA2}" type="slidenum">
              <a:rPr lang="en-US" altLang="en-US"/>
              <a:pPr/>
              <a:t>9</a:t>
            </a:fld>
            <a:endParaRPr lang="en-US"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en-US" b="1"/>
              <a:t>Root Form &amp; Function</a:t>
            </a:r>
          </a:p>
          <a:p>
            <a:endParaRPr lang="en-US" altLang="en-US" b="1"/>
          </a:p>
          <a:p>
            <a:r>
              <a:rPr lang="en-US" altLang="en-US"/>
              <a:t>The end of root tip is covered with a root cap, that protects the meristem.  The meristem is the area where cells divide and increase in number.  These cells increase in length in the zone of elongation, pushing the root tip through openings in the soil.</a:t>
            </a:r>
          </a:p>
          <a:p>
            <a:endParaRPr lang="en-US" altLang="en-US"/>
          </a:p>
          <a:p>
            <a:r>
              <a:rPr lang="en-US" altLang="en-US"/>
              <a:t>The root hairs are very small, composed of only a single cell.  They effectively adsorb most of the water taken up by the plant.  They are concentrated in the zone of maturation.  They are easily lost under adverse conditions.</a:t>
            </a:r>
          </a:p>
          <a:p>
            <a:endParaRPr lang="en-US" altLang="en-US"/>
          </a:p>
          <a:p>
            <a:r>
              <a:rPr lang="en-US" altLang="en-US"/>
              <a:t>The vascular system of the roots work to move water and soil nutrients from the root tips up to the stems vascular system.  </a:t>
            </a:r>
          </a:p>
        </p:txBody>
      </p:sp>
    </p:spTree>
    <p:extLst>
      <p:ext uri="{BB962C8B-B14F-4D97-AF65-F5344CB8AC3E}">
        <p14:creationId xmlns:p14="http://schemas.microsoft.com/office/powerpoint/2010/main" val="95653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A00BC-8336-4A49-86DF-0613E5BDCD2F}" type="slidenum">
              <a:rPr lang="en-US" altLang="en-US"/>
              <a:pPr/>
              <a:t>29</a:t>
            </a:fld>
            <a:endParaRPr lang="en-US" alt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b="1"/>
              <a:t>Leaf Form &amp; Function</a:t>
            </a:r>
          </a:p>
          <a:p>
            <a:endParaRPr lang="en-US" altLang="en-US" b="1"/>
          </a:p>
          <a:p>
            <a:r>
              <a:rPr lang="en-US" altLang="en-US"/>
              <a:t>A cross section of a typical leaf shows all the internal cells.  The  upper layer of cells is the epidermis which is covered with a waxy cuticle which functions to help keep moisture inside the plant.  </a:t>
            </a:r>
          </a:p>
          <a:p>
            <a:endParaRPr lang="en-US" altLang="en-US"/>
          </a:p>
          <a:p>
            <a:r>
              <a:rPr lang="en-US" altLang="en-US"/>
              <a:t>The parenchyma cells, both the palisade parenchyma and spongy parenchyma, contain chloroplasts that intercept light and manufacture carbohydrates (photosynthesis), the food of plants that supports all plant cells.  </a:t>
            </a:r>
          </a:p>
          <a:p>
            <a:endParaRPr lang="en-US" altLang="en-US"/>
          </a:p>
          <a:p>
            <a:r>
              <a:rPr lang="en-US" altLang="en-US"/>
              <a:t>The stomata are found on the bottom of the leaf.  They open and close to regulate air and moisture exchange.  Oxygen, a by product of food production, is let out while carbon dioxide, a resource needed for food production, is let in.  The release of moisture (transpiration), helps to cool the leaves.  </a:t>
            </a:r>
          </a:p>
          <a:p>
            <a:endParaRPr lang="en-US" altLang="en-US"/>
          </a:p>
          <a:p>
            <a:r>
              <a:rPr lang="en-US" altLang="en-US"/>
              <a:t>The xylem and phloem make up the vascular system, and functions to move water and food through the plant.  This vascular system in the leaves are called veins and they are visible on the upper and lower surface of the leaf.</a:t>
            </a:r>
          </a:p>
        </p:txBody>
      </p:sp>
    </p:spTree>
    <p:extLst>
      <p:ext uri="{BB962C8B-B14F-4D97-AF65-F5344CB8AC3E}">
        <p14:creationId xmlns:p14="http://schemas.microsoft.com/office/powerpoint/2010/main" val="38635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F1432-C581-0741-9366-40BFDE3FDEDC}" type="slidenum">
              <a:rPr lang="en-US" altLang="en-US"/>
              <a:pPr/>
              <a:t>33</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661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D92B0-1734-A749-AA11-A4E783CC0C6F}" type="slidenum">
              <a:rPr lang="en-US" altLang="en-US"/>
              <a:pPr/>
              <a:t>34</a:t>
            </a:fld>
            <a:endParaRPr lang="en-US"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a:t>Removal of bad trees at time of construction saves major money</a:t>
            </a:r>
          </a:p>
        </p:txBody>
      </p:sp>
    </p:spTree>
    <p:extLst>
      <p:ext uri="{BB962C8B-B14F-4D97-AF65-F5344CB8AC3E}">
        <p14:creationId xmlns:p14="http://schemas.microsoft.com/office/powerpoint/2010/main" val="1547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8763000" cy="5943600"/>
            <a:chOff x="0" y="0"/>
            <a:chExt cx="5520" cy="3744"/>
          </a:xfrm>
        </p:grpSpPr>
        <p:sp>
          <p:nvSpPr>
            <p:cNvPr id="819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grpSp>
          <p:nvGrpSpPr>
            <p:cNvPr id="8196" name="Group 4"/>
            <p:cNvGrpSpPr>
              <a:grpSpLocks/>
            </p:cNvGrpSpPr>
            <p:nvPr userDrawn="1"/>
          </p:nvGrpSpPr>
          <p:grpSpPr bwMode="auto">
            <a:xfrm>
              <a:off x="0" y="2208"/>
              <a:ext cx="5520" cy="1536"/>
              <a:chOff x="0" y="2208"/>
              <a:chExt cx="5520" cy="1536"/>
            </a:xfrm>
          </p:grpSpPr>
          <p:sp>
            <p:nvSpPr>
              <p:cNvPr id="8197"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sp>
            <p:nvSpPr>
              <p:cNvPr id="8198"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sp>
            <p:nvSpPr>
              <p:cNvPr id="8199"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8200" name="Group 8"/>
            <p:cNvGrpSpPr>
              <a:grpSpLocks/>
            </p:cNvGrpSpPr>
            <p:nvPr userDrawn="1"/>
          </p:nvGrpSpPr>
          <p:grpSpPr bwMode="auto">
            <a:xfrm>
              <a:off x="400" y="336"/>
              <a:ext cx="5088" cy="192"/>
              <a:chOff x="400" y="336"/>
              <a:chExt cx="5088" cy="192"/>
            </a:xfrm>
          </p:grpSpPr>
          <p:sp>
            <p:nvSpPr>
              <p:cNvPr id="8201"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sp>
            <p:nvSpPr>
              <p:cNvPr id="8202"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8203"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altLang="en-US" noProof="0" smtClean="0"/>
              <a:t>Click to edit Master title style</a:t>
            </a:r>
          </a:p>
        </p:txBody>
      </p:sp>
      <p:sp>
        <p:nvSpPr>
          <p:cNvPr id="820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charset="2"/>
              <a:buNone/>
              <a:defRPr/>
            </a:lvl1pPr>
          </a:lstStyle>
          <a:p>
            <a:pPr lvl="0"/>
            <a:r>
              <a:rPr lang="en-US" altLang="en-US" noProof="0" smtClean="0"/>
              <a:t>Click to edit Master subtitle style</a:t>
            </a:r>
          </a:p>
        </p:txBody>
      </p:sp>
      <p:sp>
        <p:nvSpPr>
          <p:cNvPr id="8205" name="Rectangle 13"/>
          <p:cNvSpPr>
            <a:spLocks noGrp="1" noChangeArrowheads="1"/>
          </p:cNvSpPr>
          <p:nvPr>
            <p:ph type="dt" sz="half" idx="2"/>
          </p:nvPr>
        </p:nvSpPr>
        <p:spPr>
          <a:xfrm>
            <a:off x="912813" y="6251575"/>
            <a:ext cx="1905000" cy="457200"/>
          </a:xfrm>
        </p:spPr>
        <p:txBody>
          <a:bodyPr/>
          <a:lstStyle>
            <a:lvl1pPr>
              <a:defRPr/>
            </a:lvl1pPr>
          </a:lstStyle>
          <a:p>
            <a:endParaRPr lang="en-US" altLang="en-US"/>
          </a:p>
        </p:txBody>
      </p:sp>
      <p:sp>
        <p:nvSpPr>
          <p:cNvPr id="8206" name="Rectangle 14"/>
          <p:cNvSpPr>
            <a:spLocks noGrp="1" noChangeArrowheads="1"/>
          </p:cNvSpPr>
          <p:nvPr>
            <p:ph type="ftr" sz="quarter" idx="3"/>
          </p:nvPr>
        </p:nvSpPr>
        <p:spPr>
          <a:xfrm>
            <a:off x="3354388" y="6248400"/>
            <a:ext cx="2895600" cy="457200"/>
          </a:xfrm>
        </p:spPr>
        <p:txBody>
          <a:bodyPr/>
          <a:lstStyle>
            <a:lvl1pPr>
              <a:defRPr/>
            </a:lvl1pPr>
          </a:lstStyle>
          <a:p>
            <a:endParaRPr lang="en-US" altLang="en-US"/>
          </a:p>
        </p:txBody>
      </p:sp>
      <p:sp>
        <p:nvSpPr>
          <p:cNvPr id="8207" name="Rectangle 15"/>
          <p:cNvSpPr>
            <a:spLocks noGrp="1" noChangeArrowheads="1"/>
          </p:cNvSpPr>
          <p:nvPr>
            <p:ph type="sldNum" sz="quarter" idx="4"/>
          </p:nvPr>
        </p:nvSpPr>
        <p:spPr/>
        <p:txBody>
          <a:bodyPr/>
          <a:lstStyle>
            <a:lvl1pPr>
              <a:defRPr/>
            </a:lvl1pPr>
          </a:lstStyle>
          <a:p>
            <a:fld id="{7368B8D1-BDEF-FE4C-9614-81293245FE9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7D49CB-D979-EC4F-84CB-7B0294187CE2}" type="slidenum">
              <a:rPr lang="en-US" altLang="en-US"/>
              <a:pPr/>
              <a:t>‹#›</a:t>
            </a:fld>
            <a:endParaRPr lang="en-US" altLang="en-US"/>
          </a:p>
        </p:txBody>
      </p:sp>
    </p:spTree>
    <p:extLst>
      <p:ext uri="{BB962C8B-B14F-4D97-AF65-F5344CB8AC3E}">
        <p14:creationId xmlns:p14="http://schemas.microsoft.com/office/powerpoint/2010/main" val="159926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2BF596-712F-4E4E-8129-38478EF60A3D}" type="slidenum">
              <a:rPr lang="en-US" altLang="en-US"/>
              <a:pPr/>
              <a:t>‹#›</a:t>
            </a:fld>
            <a:endParaRPr lang="en-US" altLang="en-US"/>
          </a:p>
        </p:txBody>
      </p:sp>
    </p:spTree>
    <p:extLst>
      <p:ext uri="{BB962C8B-B14F-4D97-AF65-F5344CB8AC3E}">
        <p14:creationId xmlns:p14="http://schemas.microsoft.com/office/powerpoint/2010/main" val="889830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0FEE2400-6962-7B42-8481-082746D9E515}" type="slidenum">
              <a:rPr lang="en-US" altLang="en-US"/>
              <a:pPr/>
              <a:t>‹#›</a:t>
            </a:fld>
            <a:endParaRPr lang="en-US" altLang="en-US"/>
          </a:p>
        </p:txBody>
      </p:sp>
    </p:spTree>
    <p:extLst>
      <p:ext uri="{BB962C8B-B14F-4D97-AF65-F5344CB8AC3E}">
        <p14:creationId xmlns:p14="http://schemas.microsoft.com/office/powerpoint/2010/main" val="31040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58444543-241C-3F45-A99F-26D74F8761E5}" type="slidenum">
              <a:rPr lang="en-US" altLang="en-US"/>
              <a:pPr/>
              <a:t>‹#›</a:t>
            </a:fld>
            <a:endParaRPr lang="en-US" altLang="en-US"/>
          </a:p>
        </p:txBody>
      </p:sp>
    </p:spTree>
    <p:extLst>
      <p:ext uri="{BB962C8B-B14F-4D97-AF65-F5344CB8AC3E}">
        <p14:creationId xmlns:p14="http://schemas.microsoft.com/office/powerpoint/2010/main" val="769376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lstStyle/>
          <a:p>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B029BE4B-60CD-BF4C-A5F0-6D7F9082B9C2}" type="slidenum">
              <a:rPr lang="en-US" altLang="en-US"/>
              <a:pPr/>
              <a:t>‹#›</a:t>
            </a:fld>
            <a:endParaRPr lang="en-US" altLang="en-US"/>
          </a:p>
        </p:txBody>
      </p:sp>
    </p:spTree>
    <p:extLst>
      <p:ext uri="{BB962C8B-B14F-4D97-AF65-F5344CB8AC3E}">
        <p14:creationId xmlns:p14="http://schemas.microsoft.com/office/powerpoint/2010/main" val="907847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600200"/>
            <a:ext cx="7772400" cy="4530725"/>
          </a:xfrm>
        </p:spPr>
        <p:txBody>
          <a:bodyPr/>
          <a:lstStyle/>
          <a:p>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ED07692C-A500-A045-AC0A-3119DD05D255}" type="slidenum">
              <a:rPr lang="en-US" altLang="en-US"/>
              <a:pPr/>
              <a:t>‹#›</a:t>
            </a:fld>
            <a:endParaRPr lang="en-US" altLang="en-US"/>
          </a:p>
        </p:txBody>
      </p:sp>
    </p:spTree>
    <p:extLst>
      <p:ext uri="{BB962C8B-B14F-4D97-AF65-F5344CB8AC3E}">
        <p14:creationId xmlns:p14="http://schemas.microsoft.com/office/powerpoint/2010/main" val="31772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9EC2B46-1692-B048-B85A-AAAF56A23303}" type="slidenum">
              <a:rPr lang="en-US" altLang="en-US"/>
              <a:pPr/>
              <a:t>‹#›</a:t>
            </a:fld>
            <a:endParaRPr lang="en-US" altLang="en-US"/>
          </a:p>
        </p:txBody>
      </p:sp>
    </p:spTree>
    <p:extLst>
      <p:ext uri="{BB962C8B-B14F-4D97-AF65-F5344CB8AC3E}">
        <p14:creationId xmlns:p14="http://schemas.microsoft.com/office/powerpoint/2010/main" val="16100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369FEB-FCAC-174C-A3BE-2E74271570B7}" type="slidenum">
              <a:rPr lang="en-US" altLang="en-US"/>
              <a:pPr/>
              <a:t>‹#›</a:t>
            </a:fld>
            <a:endParaRPr lang="en-US" altLang="en-US"/>
          </a:p>
        </p:txBody>
      </p:sp>
    </p:spTree>
    <p:extLst>
      <p:ext uri="{BB962C8B-B14F-4D97-AF65-F5344CB8AC3E}">
        <p14:creationId xmlns:p14="http://schemas.microsoft.com/office/powerpoint/2010/main" val="16557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A8012E1-F95E-6340-91AB-A4BEB7B1DAF6}" type="slidenum">
              <a:rPr lang="en-US" altLang="en-US"/>
              <a:pPr/>
              <a:t>‹#›</a:t>
            </a:fld>
            <a:endParaRPr lang="en-US" altLang="en-US"/>
          </a:p>
        </p:txBody>
      </p:sp>
    </p:spTree>
    <p:extLst>
      <p:ext uri="{BB962C8B-B14F-4D97-AF65-F5344CB8AC3E}">
        <p14:creationId xmlns:p14="http://schemas.microsoft.com/office/powerpoint/2010/main" val="178212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953AD22-5895-CF4C-BD38-88ED8C74DD1D}" type="slidenum">
              <a:rPr lang="en-US" altLang="en-US"/>
              <a:pPr/>
              <a:t>‹#›</a:t>
            </a:fld>
            <a:endParaRPr lang="en-US" altLang="en-US"/>
          </a:p>
        </p:txBody>
      </p:sp>
    </p:spTree>
    <p:extLst>
      <p:ext uri="{BB962C8B-B14F-4D97-AF65-F5344CB8AC3E}">
        <p14:creationId xmlns:p14="http://schemas.microsoft.com/office/powerpoint/2010/main" val="116248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5B30520-A80B-7C4F-BC4A-B191E5DE1019}" type="slidenum">
              <a:rPr lang="en-US" altLang="en-US"/>
              <a:pPr/>
              <a:t>‹#›</a:t>
            </a:fld>
            <a:endParaRPr lang="en-US" altLang="en-US"/>
          </a:p>
        </p:txBody>
      </p:sp>
    </p:spTree>
    <p:extLst>
      <p:ext uri="{BB962C8B-B14F-4D97-AF65-F5344CB8AC3E}">
        <p14:creationId xmlns:p14="http://schemas.microsoft.com/office/powerpoint/2010/main" val="4468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734CFB0-B8A6-664B-8E98-D9CB8B0C7A61}" type="slidenum">
              <a:rPr lang="en-US" altLang="en-US"/>
              <a:pPr/>
              <a:t>‹#›</a:t>
            </a:fld>
            <a:endParaRPr lang="en-US" altLang="en-US"/>
          </a:p>
        </p:txBody>
      </p:sp>
    </p:spTree>
    <p:extLst>
      <p:ext uri="{BB962C8B-B14F-4D97-AF65-F5344CB8AC3E}">
        <p14:creationId xmlns:p14="http://schemas.microsoft.com/office/powerpoint/2010/main" val="157639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E071BF8-A2E8-314C-AC34-784B1EF651EF}" type="slidenum">
              <a:rPr lang="en-US" altLang="en-US"/>
              <a:pPr/>
              <a:t>‹#›</a:t>
            </a:fld>
            <a:endParaRPr lang="en-US" altLang="en-US"/>
          </a:p>
        </p:txBody>
      </p:sp>
    </p:spTree>
    <p:extLst>
      <p:ext uri="{BB962C8B-B14F-4D97-AF65-F5344CB8AC3E}">
        <p14:creationId xmlns:p14="http://schemas.microsoft.com/office/powerpoint/2010/main" val="100882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ED720D-3D27-D746-ADC0-7D6EB4474632}" type="slidenum">
              <a:rPr lang="en-US" altLang="en-US"/>
              <a:pPr/>
              <a:t>‹#›</a:t>
            </a:fld>
            <a:endParaRPr lang="en-US" altLang="en-US"/>
          </a:p>
        </p:txBody>
      </p:sp>
    </p:spTree>
    <p:extLst>
      <p:ext uri="{BB962C8B-B14F-4D97-AF65-F5344CB8AC3E}">
        <p14:creationId xmlns:p14="http://schemas.microsoft.com/office/powerpoint/2010/main" val="9856096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8686800" cy="4876800"/>
            <a:chOff x="0" y="0"/>
            <a:chExt cx="5472" cy="3072"/>
          </a:xfrm>
        </p:grpSpPr>
        <p:sp>
          <p:nvSpPr>
            <p:cNvPr id="7171"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grpSp>
          <p:nvGrpSpPr>
            <p:cNvPr id="7172" name="Group 4"/>
            <p:cNvGrpSpPr>
              <a:grpSpLocks/>
            </p:cNvGrpSpPr>
            <p:nvPr/>
          </p:nvGrpSpPr>
          <p:grpSpPr bwMode="auto">
            <a:xfrm>
              <a:off x="240" y="893"/>
              <a:ext cx="5232" cy="115"/>
              <a:chOff x="240" y="893"/>
              <a:chExt cx="5232" cy="115"/>
            </a:xfrm>
          </p:grpSpPr>
          <p:sp>
            <p:nvSpPr>
              <p:cNvPr id="7173"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sp>
            <p:nvSpPr>
              <p:cNvPr id="7174"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7175"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6"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7"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7178"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7179"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lvl1pPr>
          </a:lstStyle>
          <a:p>
            <a:fld id="{D50F545B-DCDD-7245-B468-7AD2E5F10AE3}" type="slidenum">
              <a:rPr lang="en-US" altLang="en-US"/>
              <a:pPr/>
              <a:t>‹#›</a:t>
            </a:fld>
            <a:endParaRPr lang="en-US" altLang="en-US"/>
          </a:p>
        </p:txBody>
      </p:sp>
      <p:sp>
        <p:nvSpPr>
          <p:cNvPr id="7180"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iming>
    <p:tnLst>
      <p:par>
        <p:cTn id="1" dur="indefinite" restart="never" nodeType="tmRoot"/>
      </p:par>
    </p:tnLst>
  </p:timing>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charset="0"/>
        </a:defRPr>
      </a:lvl2pPr>
      <a:lvl3pPr algn="l" rtl="0" fontAlgn="base">
        <a:spcBef>
          <a:spcPct val="0"/>
        </a:spcBef>
        <a:spcAft>
          <a:spcPct val="0"/>
        </a:spcAft>
        <a:defRPr sz="4200">
          <a:solidFill>
            <a:schemeClr val="tx2"/>
          </a:solidFill>
          <a:latin typeface="Times New Roman" charset="0"/>
        </a:defRPr>
      </a:lvl3pPr>
      <a:lvl4pPr algn="l" rtl="0" fontAlgn="base">
        <a:spcBef>
          <a:spcPct val="0"/>
        </a:spcBef>
        <a:spcAft>
          <a:spcPct val="0"/>
        </a:spcAft>
        <a:defRPr sz="4200">
          <a:solidFill>
            <a:schemeClr val="tx2"/>
          </a:solidFill>
          <a:latin typeface="Times New Roman" charset="0"/>
        </a:defRPr>
      </a:lvl4pPr>
      <a:lvl5pPr algn="l" rtl="0" fontAlgn="base">
        <a:spcBef>
          <a:spcPct val="0"/>
        </a:spcBef>
        <a:spcAft>
          <a:spcPct val="0"/>
        </a:spcAft>
        <a:defRPr sz="4200">
          <a:solidFill>
            <a:schemeClr val="tx2"/>
          </a:solidFill>
          <a:latin typeface="Times New Roman" charset="0"/>
        </a:defRPr>
      </a:lvl5pPr>
      <a:lvl6pPr marL="457200" algn="l" rtl="0" fontAlgn="base">
        <a:spcBef>
          <a:spcPct val="0"/>
        </a:spcBef>
        <a:spcAft>
          <a:spcPct val="0"/>
        </a:spcAft>
        <a:defRPr sz="4200">
          <a:solidFill>
            <a:schemeClr val="tx2"/>
          </a:solidFill>
          <a:latin typeface="Times New Roman" charset="0"/>
        </a:defRPr>
      </a:lvl6pPr>
      <a:lvl7pPr marL="914400" algn="l" rtl="0" fontAlgn="base">
        <a:spcBef>
          <a:spcPct val="0"/>
        </a:spcBef>
        <a:spcAft>
          <a:spcPct val="0"/>
        </a:spcAft>
        <a:defRPr sz="4200">
          <a:solidFill>
            <a:schemeClr val="tx2"/>
          </a:solidFill>
          <a:latin typeface="Times New Roman" charset="0"/>
        </a:defRPr>
      </a:lvl7pPr>
      <a:lvl8pPr marL="1371600" algn="l" rtl="0" fontAlgn="base">
        <a:spcBef>
          <a:spcPct val="0"/>
        </a:spcBef>
        <a:spcAft>
          <a:spcPct val="0"/>
        </a:spcAft>
        <a:defRPr sz="4200">
          <a:solidFill>
            <a:schemeClr val="tx2"/>
          </a:solidFill>
          <a:latin typeface="Times New Roman" charset="0"/>
        </a:defRPr>
      </a:lvl8pPr>
      <a:lvl9pPr marL="1828800" algn="l" rtl="0" fontAlgn="base">
        <a:spcBef>
          <a:spcPct val="0"/>
        </a:spcBef>
        <a:spcAft>
          <a:spcPct val="0"/>
        </a:spcAft>
        <a:defRPr sz="4200">
          <a:solidFill>
            <a:schemeClr val="tx2"/>
          </a:solidFill>
          <a:latin typeface="Times New Roman" charset="0"/>
        </a:defRPr>
      </a:lvl9pPr>
    </p:titleStyle>
    <p:bodyStyle>
      <a:lvl1pPr marL="342900" indent="-342900" algn="l" rtl="0" fontAlgn="base">
        <a:spcBef>
          <a:spcPct val="20000"/>
        </a:spcBef>
        <a:spcAft>
          <a:spcPct val="0"/>
        </a:spcAft>
        <a:buClr>
          <a:schemeClr val="folHlink"/>
        </a:buClr>
        <a:buSzPct val="90000"/>
        <a:buFont typeface="Wingdings"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9.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 Id="rId3"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jpeg"/><Relationship Id="rId3"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oleObject" Target="../embeddings/oleObject2.bin"/><Relationship Id="rId5" Type="http://schemas.openxmlformats.org/officeDocument/2006/relationships/image" Target="../media/image39.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3800" dirty="0"/>
              <a:t>Tree Protection During Construction and Landscaping Activities</a:t>
            </a:r>
          </a:p>
        </p:txBody>
      </p:sp>
      <p:sp>
        <p:nvSpPr>
          <p:cNvPr id="97283" name="Rectangle 3"/>
          <p:cNvSpPr>
            <a:spLocks noGrp="1" noChangeArrowheads="1"/>
          </p:cNvSpPr>
          <p:nvPr>
            <p:ph type="body" idx="1"/>
          </p:nvPr>
        </p:nvSpPr>
        <p:spPr/>
        <p:txBody>
          <a:bodyPr/>
          <a:lstStyle/>
          <a:p>
            <a:r>
              <a:rPr lang="en-US" altLang="en-US" dirty="0"/>
              <a:t>Welcome to the Center for Urban Ag </a:t>
            </a:r>
            <a:r>
              <a:rPr lang="en-US" altLang="en-US"/>
              <a:t>Web </a:t>
            </a:r>
            <a:r>
              <a:rPr lang="en-US" altLang="en-US" smtClean="0"/>
              <a:t>CT Classroom</a:t>
            </a:r>
            <a:endParaRPr lang="en-US" altLang="en-US" dirty="0"/>
          </a:p>
          <a:p>
            <a:r>
              <a:rPr lang="en-US" altLang="en-US" dirty="0"/>
              <a:t>Feel Free to press talk to check your voice connection.</a:t>
            </a:r>
          </a:p>
          <a:p>
            <a:r>
              <a:rPr lang="en-US" altLang="en-US" dirty="0"/>
              <a:t>Remember to print off the ISA CEU sign in sheets and return to Todd.</a:t>
            </a:r>
          </a:p>
          <a:p>
            <a:r>
              <a:rPr lang="en-US" altLang="en-US" dirty="0"/>
              <a:t>The Workshop will begin promptly at noon.</a:t>
            </a:r>
          </a:p>
          <a:p>
            <a:r>
              <a:rPr lang="en-US" altLang="en-US" dirty="0"/>
              <a:t>Remember to use the raise hand function to ask questions at the end of the lecture.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b="1"/>
              <a:t>Is this what tree roots look like?</a:t>
            </a:r>
          </a:p>
        </p:txBody>
      </p:sp>
      <p:pic>
        <p:nvPicPr>
          <p:cNvPr id="6861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1828800"/>
            <a:ext cx="5334000" cy="3810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The Real Story…..</a:t>
            </a:r>
          </a:p>
        </p:txBody>
      </p:sp>
      <p:pic>
        <p:nvPicPr>
          <p:cNvPr id="6963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76400" y="2362200"/>
            <a:ext cx="5943600" cy="34639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altLang="en-US"/>
          </a:p>
        </p:txBody>
      </p:sp>
      <p:sp>
        <p:nvSpPr>
          <p:cNvPr id="71683" name="Rectangle 3"/>
          <p:cNvSpPr>
            <a:spLocks noGrp="1" noChangeArrowheads="1"/>
          </p:cNvSpPr>
          <p:nvPr>
            <p:ph type="body" idx="1"/>
          </p:nvPr>
        </p:nvSpPr>
        <p:spPr/>
        <p:txBody>
          <a:bodyPr/>
          <a:lstStyle/>
          <a:p>
            <a:endParaRPr lang="en-US" altLang="en-US"/>
          </a:p>
        </p:txBody>
      </p:sp>
      <p:pic>
        <p:nvPicPr>
          <p:cNvPr id="71684" name="Picture 4" descr="P416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9829800" cy="7543800"/>
          </a:xfrm>
          <a:prstGeom prst="rect">
            <a:avLst/>
          </a:prstGeom>
          <a:noFill/>
          <a:extLst>
            <a:ext uri="{909E8E84-426E-40DD-AFC4-6F175D3DCCD1}">
              <a14:hiddenFill xmlns:a14="http://schemas.microsoft.com/office/drawing/2010/main">
                <a:solidFill>
                  <a:srgbClr val="FFFFFF"/>
                </a:solidFill>
              </a14:hiddenFill>
            </a:ext>
          </a:extLst>
        </p:spPr>
      </p:pic>
      <p:pic>
        <p:nvPicPr>
          <p:cNvPr id="71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400"/>
            <a:ext cx="5257800"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How far do roots extend?</a:t>
            </a:r>
          </a:p>
        </p:txBody>
      </p:sp>
      <p:pic>
        <p:nvPicPr>
          <p:cNvPr id="706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2038350"/>
            <a:ext cx="6096000" cy="35528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a:p>
        </p:txBody>
      </p:sp>
      <p:pic>
        <p:nvPicPr>
          <p:cNvPr id="727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en-US" altLang="en-US"/>
          </a:p>
        </p:txBody>
      </p:sp>
      <p:sp>
        <p:nvSpPr>
          <p:cNvPr id="73731" name="Rectangle 3"/>
          <p:cNvSpPr>
            <a:spLocks noGrp="1" noChangeArrowheads="1"/>
          </p:cNvSpPr>
          <p:nvPr>
            <p:ph type="body" idx="1"/>
          </p:nvPr>
        </p:nvSpPr>
        <p:spPr/>
        <p:txBody>
          <a:bodyPr/>
          <a:lstStyle/>
          <a:p>
            <a:endParaRPr lang="en-US" altLang="en-US"/>
          </a:p>
        </p:txBody>
      </p:sp>
      <p:pic>
        <p:nvPicPr>
          <p:cNvPr id="73732" name="Picture 4" descr="IMG_0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Air exchange?</a:t>
            </a:r>
          </a:p>
        </p:txBody>
      </p:sp>
      <p:sp>
        <p:nvSpPr>
          <p:cNvPr id="74755" name="Rectangle 3"/>
          <p:cNvSpPr>
            <a:spLocks noGrp="1" noChangeArrowheads="1"/>
          </p:cNvSpPr>
          <p:nvPr>
            <p:ph type="body" idx="1"/>
          </p:nvPr>
        </p:nvSpPr>
        <p:spPr/>
        <p:txBody>
          <a:bodyPr/>
          <a:lstStyle/>
          <a:p>
            <a:endParaRPr lang="en-US" altLang="en-US"/>
          </a:p>
        </p:txBody>
      </p:sp>
      <p:pic>
        <p:nvPicPr>
          <p:cNvPr id="74756" name="Picture 4" descr="IMG_02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14450"/>
            <a:ext cx="7391400" cy="554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en-US" altLang="en-US"/>
          </a:p>
        </p:txBody>
      </p:sp>
      <p:pic>
        <p:nvPicPr>
          <p:cNvPr id="7577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81200" y="1371600"/>
            <a:ext cx="6248400" cy="4137025"/>
          </a:xfrm>
        </p:spPr>
      </p:pic>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318135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Alternatives…</a:t>
            </a:r>
          </a:p>
        </p:txBody>
      </p:sp>
      <p:pic>
        <p:nvPicPr>
          <p:cNvPr id="7680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2286000"/>
            <a:ext cx="6019800" cy="35083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z="4800" b="1"/>
              <a:t>What about the trunk and branches of the Tree?</a:t>
            </a:r>
          </a:p>
        </p:txBody>
      </p:sp>
      <p:sp>
        <p:nvSpPr>
          <p:cNvPr id="77827" name="Rectangle 3"/>
          <p:cNvSpPr>
            <a:spLocks noGrp="1" noChangeArrowheads="1"/>
          </p:cNvSpPr>
          <p:nvPr>
            <p:ph type="body" idx="1"/>
          </p:nvPr>
        </p:nvSpPr>
        <p:spPr>
          <a:xfrm>
            <a:off x="914400" y="1828800"/>
            <a:ext cx="7772400" cy="4530725"/>
          </a:xfrm>
        </p:spPr>
        <p:txBody>
          <a:bodyPr/>
          <a:lstStyle/>
          <a:p>
            <a:r>
              <a:rPr lang="en-US" altLang="en-US"/>
              <a:t>They are the support and transport system for water and food. </a:t>
            </a:r>
          </a:p>
          <a:p>
            <a:r>
              <a:rPr lang="en-US" altLang="en-US"/>
              <a:t>The feeding factory pipeline for the plant.</a:t>
            </a:r>
          </a:p>
          <a:p>
            <a:r>
              <a:rPr lang="en-US" altLang="en-US"/>
              <a:t>Potential for disease, insects or girdling if injured.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4400"/>
              <a:t>Tree Protection During Construction &amp; Landscaping Activities</a:t>
            </a:r>
          </a:p>
        </p:txBody>
      </p:sp>
      <p:sp>
        <p:nvSpPr>
          <p:cNvPr id="2051" name="Rectangle 3"/>
          <p:cNvSpPr>
            <a:spLocks noGrp="1" noChangeArrowheads="1"/>
          </p:cNvSpPr>
          <p:nvPr>
            <p:ph type="subTitle" idx="1"/>
          </p:nvPr>
        </p:nvSpPr>
        <p:spPr>
          <a:xfrm>
            <a:off x="1371600" y="3962400"/>
            <a:ext cx="7086600" cy="1600200"/>
          </a:xfrm>
        </p:spPr>
        <p:txBody>
          <a:bodyPr/>
          <a:lstStyle/>
          <a:p>
            <a:r>
              <a:rPr lang="en-US" altLang="en-US"/>
              <a:t>Bob Westerfield </a:t>
            </a:r>
            <a:r>
              <a:rPr lang="en-US" altLang="en-US" sz="1800"/>
              <a:t>UGA Extension Consumer Horticulturist</a:t>
            </a:r>
          </a:p>
          <a:p>
            <a:r>
              <a:rPr lang="en-US" altLang="en-US"/>
              <a:t>Todd Hurt </a:t>
            </a:r>
            <a:r>
              <a:rPr lang="en-US" altLang="en-US" sz="1800"/>
              <a:t>Center for Urban Agriculture, Training Coordinator</a:t>
            </a:r>
          </a:p>
        </p:txBody>
      </p:sp>
      <p:sp>
        <p:nvSpPr>
          <p:cNvPr id="2052" name="Text Box 4"/>
          <p:cNvSpPr txBox="1">
            <a:spLocks noChangeArrowheads="1"/>
          </p:cNvSpPr>
          <p:nvPr/>
        </p:nvSpPr>
        <p:spPr bwMode="auto">
          <a:xfrm>
            <a:off x="1295400" y="61722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i="1"/>
              <a:t>Funds for this project were provided by the Urban and Community Forestry Grant Program administered by the Georgia Forestry Commission.</a:t>
            </a:r>
            <a:endParaRPr lang="en-US" altLang="en-US" sz="1200">
              <a:solidFill>
                <a:schemeClr val="accent2"/>
              </a:solidFill>
            </a:endParaRPr>
          </a:p>
        </p:txBody>
      </p:sp>
      <p:pic>
        <p:nvPicPr>
          <p:cNvPr id="2053" name="Picture 5" descr="New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67400"/>
            <a:ext cx="622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UrbanAg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
            <a:ext cx="4140200" cy="55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en-US" altLang="en-US"/>
          </a:p>
        </p:txBody>
      </p:sp>
      <p:pic>
        <p:nvPicPr>
          <p:cNvPr id="8089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endParaRPr lang="en-US" altLang="en-US"/>
          </a:p>
        </p:txBody>
      </p:sp>
      <p:pic>
        <p:nvPicPr>
          <p:cNvPr id="8192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828800"/>
            <a:ext cx="7086600" cy="41306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altLang="en-US"/>
          </a:p>
        </p:txBody>
      </p:sp>
      <p:pic>
        <p:nvPicPr>
          <p:cNvPr id="8294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0"/>
            <a:ext cx="9372600" cy="685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Effect of broken branches.</a:t>
            </a:r>
          </a:p>
        </p:txBody>
      </p:sp>
      <p:pic>
        <p:nvPicPr>
          <p:cNvPr id="8397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76400" y="1447800"/>
            <a:ext cx="5638800" cy="5410200"/>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Compartmentalize damage.</a:t>
            </a:r>
          </a:p>
        </p:txBody>
      </p:sp>
      <p:pic>
        <p:nvPicPr>
          <p:cNvPr id="8499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78213" y="1897063"/>
            <a:ext cx="2643187" cy="3937000"/>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Losing a main trunk. </a:t>
            </a:r>
          </a:p>
        </p:txBody>
      </p:sp>
      <p:pic>
        <p:nvPicPr>
          <p:cNvPr id="8601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78213" y="1897063"/>
            <a:ext cx="2643187" cy="3937000"/>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en-US" altLang="en-US"/>
          </a:p>
        </p:txBody>
      </p:sp>
      <p:pic>
        <p:nvPicPr>
          <p:cNvPr id="8704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533400"/>
            <a:ext cx="7772400" cy="54451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endParaRPr lang="en-US" altLang="en-US"/>
          </a:p>
        </p:txBody>
      </p:sp>
      <p:pic>
        <p:nvPicPr>
          <p:cNvPr id="8806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33600" y="228600"/>
            <a:ext cx="4953000" cy="6629400"/>
          </a:xfr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0"/>
            <a:ext cx="7772400" cy="1143000"/>
          </a:xfrm>
        </p:spPr>
        <p:txBody>
          <a:bodyPr/>
          <a:lstStyle/>
          <a:p>
            <a:r>
              <a:rPr lang="en-US" altLang="en-US" sz="5400" b="1"/>
              <a:t>              Leaves</a:t>
            </a:r>
          </a:p>
        </p:txBody>
      </p:sp>
      <p:pic>
        <p:nvPicPr>
          <p:cNvPr id="9113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219200"/>
            <a:ext cx="8153400" cy="497363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Leaf Form &amp; Function</a:t>
            </a:r>
          </a:p>
        </p:txBody>
      </p:sp>
      <p:sp>
        <p:nvSpPr>
          <p:cNvPr id="92163" name="Rectangle 3"/>
          <p:cNvSpPr>
            <a:spLocks noGrp="1" noChangeArrowheads="1"/>
          </p:cNvSpPr>
          <p:nvPr>
            <p:ph type="body" idx="1"/>
          </p:nvPr>
        </p:nvSpPr>
        <p:spPr>
          <a:xfrm>
            <a:off x="457200" y="1371600"/>
            <a:ext cx="4038600" cy="5486400"/>
          </a:xfrm>
          <a:solidFill>
            <a:schemeClr val="bg1">
              <a:alpha val="50000"/>
            </a:schemeClr>
          </a:solidFill>
        </p:spPr>
        <p:txBody>
          <a:bodyPr/>
          <a:lstStyle/>
          <a:p>
            <a:pPr>
              <a:lnSpc>
                <a:spcPct val="90000"/>
              </a:lnSpc>
            </a:pPr>
            <a:r>
              <a:rPr lang="en-US" altLang="en-US"/>
              <a:t>Cuticle is waxy &amp; holds moisture in</a:t>
            </a:r>
          </a:p>
          <a:p>
            <a:pPr>
              <a:lnSpc>
                <a:spcPct val="90000"/>
              </a:lnSpc>
            </a:pPr>
            <a:r>
              <a:rPr lang="en-US" altLang="en-US"/>
              <a:t>Chloroplasts intercept light and make plant food (Photosynthesis)</a:t>
            </a:r>
          </a:p>
          <a:p>
            <a:pPr>
              <a:lnSpc>
                <a:spcPct val="90000"/>
              </a:lnSpc>
            </a:pPr>
            <a:r>
              <a:rPr lang="en-US" altLang="en-US"/>
              <a:t>Stomata open to let oxygen out and CO</a:t>
            </a:r>
            <a:r>
              <a:rPr lang="en-US" altLang="en-US" baseline="-25000"/>
              <a:t>2</a:t>
            </a:r>
            <a:r>
              <a:rPr lang="en-US" altLang="en-US"/>
              <a:t> in</a:t>
            </a:r>
          </a:p>
          <a:p>
            <a:pPr>
              <a:lnSpc>
                <a:spcPct val="90000"/>
              </a:lnSpc>
            </a:pPr>
            <a:r>
              <a:rPr lang="en-US" altLang="en-US"/>
              <a:t>Vascular system moves food &amp; water</a:t>
            </a:r>
          </a:p>
        </p:txBody>
      </p:sp>
      <p:grpSp>
        <p:nvGrpSpPr>
          <p:cNvPr id="92164" name="Group 4"/>
          <p:cNvGrpSpPr>
            <a:grpSpLocks/>
          </p:cNvGrpSpPr>
          <p:nvPr/>
        </p:nvGrpSpPr>
        <p:grpSpPr bwMode="auto">
          <a:xfrm>
            <a:off x="4419600" y="1828800"/>
            <a:ext cx="4549775" cy="3611563"/>
            <a:chOff x="2784" y="1152"/>
            <a:chExt cx="2866" cy="2275"/>
          </a:xfrm>
        </p:grpSpPr>
        <p:pic>
          <p:nvPicPr>
            <p:cNvPr id="92165" name="Picture 5" descr="Fig 7 - LeafBlade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152"/>
              <a:ext cx="2866" cy="2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6" name="Text Box 6"/>
            <p:cNvSpPr txBox="1">
              <a:spLocks noChangeArrowheads="1"/>
            </p:cNvSpPr>
            <p:nvPr/>
          </p:nvSpPr>
          <p:spPr bwMode="auto">
            <a:xfrm>
              <a:off x="4118" y="1224"/>
              <a:ext cx="14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altLang="en-US" sz="2000">
                  <a:solidFill>
                    <a:srgbClr val="000000"/>
                  </a:solidFill>
                  <a:latin typeface="Times New Roman" charset="0"/>
                </a:rPr>
                <a:t>Leaf Cross Section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Tree Protection</a:t>
            </a:r>
          </a:p>
        </p:txBody>
      </p:sp>
      <p:sp>
        <p:nvSpPr>
          <p:cNvPr id="10243" name="Rectangle 3"/>
          <p:cNvSpPr>
            <a:spLocks noGrp="1" noChangeArrowheads="1"/>
          </p:cNvSpPr>
          <p:nvPr>
            <p:ph type="body" sz="half" idx="1"/>
          </p:nvPr>
        </p:nvSpPr>
        <p:spPr/>
        <p:txBody>
          <a:bodyPr/>
          <a:lstStyle/>
          <a:p>
            <a:r>
              <a:rPr lang="en-US" altLang="en-US" sz="2400"/>
              <a:t>Bob Westerfield will cover:</a:t>
            </a:r>
          </a:p>
          <a:p>
            <a:pPr lvl="1"/>
            <a:r>
              <a:rPr lang="en-US" altLang="en-US" sz="2200"/>
              <a:t>Tree Biology and Function</a:t>
            </a:r>
          </a:p>
          <a:p>
            <a:pPr lvl="1"/>
            <a:r>
              <a:rPr lang="en-US" altLang="en-US" sz="2200"/>
              <a:t>Impact of Damage</a:t>
            </a:r>
          </a:p>
          <a:p>
            <a:pPr lvl="2"/>
            <a:r>
              <a:rPr lang="en-US" altLang="en-US" sz="2100"/>
              <a:t>Physical</a:t>
            </a:r>
          </a:p>
          <a:p>
            <a:pPr lvl="2"/>
            <a:r>
              <a:rPr lang="en-US" altLang="en-US" sz="2100"/>
              <a:t>Compaction</a:t>
            </a:r>
          </a:p>
          <a:p>
            <a:pPr lvl="2"/>
            <a:r>
              <a:rPr lang="en-US" altLang="en-US" sz="2100"/>
              <a:t>Cut</a:t>
            </a:r>
          </a:p>
          <a:p>
            <a:pPr lvl="2"/>
            <a:r>
              <a:rPr lang="en-US" altLang="en-US" sz="2100"/>
              <a:t>Fill</a:t>
            </a:r>
          </a:p>
          <a:p>
            <a:endParaRPr lang="en-US" altLang="en-US" sz="2400"/>
          </a:p>
          <a:p>
            <a:pPr lvl="1"/>
            <a:endParaRPr lang="en-US" altLang="en-US" sz="2200"/>
          </a:p>
        </p:txBody>
      </p:sp>
      <p:sp>
        <p:nvSpPr>
          <p:cNvPr id="10244" name="Rectangle 4"/>
          <p:cNvSpPr>
            <a:spLocks noGrp="1" noChangeArrowheads="1"/>
          </p:cNvSpPr>
          <p:nvPr>
            <p:ph type="body" sz="half" idx="2"/>
          </p:nvPr>
        </p:nvSpPr>
        <p:spPr/>
        <p:txBody>
          <a:bodyPr/>
          <a:lstStyle/>
          <a:p>
            <a:r>
              <a:rPr lang="en-US" altLang="en-US" sz="2400"/>
              <a:t>Todd Hurt will cover:</a:t>
            </a:r>
          </a:p>
          <a:p>
            <a:pPr lvl="1"/>
            <a:r>
              <a:rPr lang="en-US" altLang="en-US" sz="2200"/>
              <a:t>Pre-Construction assessment</a:t>
            </a:r>
          </a:p>
          <a:p>
            <a:pPr lvl="1"/>
            <a:r>
              <a:rPr lang="en-US" altLang="en-US" sz="2200"/>
              <a:t>Tree Protection Plans</a:t>
            </a:r>
          </a:p>
          <a:p>
            <a:pPr lvl="1"/>
            <a:r>
              <a:rPr lang="en-US" altLang="en-US" sz="2200"/>
              <a:t>Assessment of damage</a:t>
            </a:r>
          </a:p>
          <a:p>
            <a:pPr lvl="1"/>
            <a:r>
              <a:rPr lang="en-US" altLang="en-US" sz="2200"/>
              <a:t>Critical rooting distance</a:t>
            </a:r>
          </a:p>
          <a:p>
            <a:pPr lvl="1"/>
            <a:r>
              <a:rPr lang="en-US" altLang="en-US" sz="2200"/>
              <a:t>Remediation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The absence of leaves…..</a:t>
            </a:r>
          </a:p>
        </p:txBody>
      </p:sp>
      <p:pic>
        <p:nvPicPr>
          <p:cNvPr id="9523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854200"/>
            <a:ext cx="6705600" cy="390842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304800"/>
            <a:ext cx="7772400" cy="1143000"/>
          </a:xfrm>
        </p:spPr>
        <p:txBody>
          <a:bodyPr/>
          <a:lstStyle/>
          <a:p>
            <a:r>
              <a:rPr lang="en-US" altLang="en-US" sz="5400" b="1"/>
              <a:t>       The Value of a Tree?</a:t>
            </a:r>
          </a:p>
        </p:txBody>
      </p:sp>
      <p:pic>
        <p:nvPicPr>
          <p:cNvPr id="962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1828800"/>
            <a:ext cx="5638800" cy="46640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altLang="en-US" sz="3800"/>
              <a:t>How do we save our </a:t>
            </a:r>
            <a:br>
              <a:rPr lang="en-US" altLang="en-US" sz="3800"/>
            </a:br>
            <a:r>
              <a:rPr lang="en-US" altLang="en-US" sz="3800"/>
              <a:t>trees from the gallows?</a:t>
            </a:r>
          </a:p>
        </p:txBody>
      </p:sp>
      <p:sp>
        <p:nvSpPr>
          <p:cNvPr id="33795" name="Rectangle 3"/>
          <p:cNvSpPr>
            <a:spLocks noGrp="1" noChangeArrowheads="1"/>
          </p:cNvSpPr>
          <p:nvPr>
            <p:ph type="body" idx="1"/>
          </p:nvPr>
        </p:nvSpPr>
        <p:spPr>
          <a:xfrm>
            <a:off x="914400" y="2057400"/>
            <a:ext cx="7772400" cy="4530725"/>
          </a:xfrm>
        </p:spPr>
        <p:txBody>
          <a:bodyPr/>
          <a:lstStyle/>
          <a:p>
            <a:endParaRPr lang="en-US" altLang="en-US"/>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791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Before Construction Begins</a:t>
            </a:r>
          </a:p>
        </p:txBody>
      </p:sp>
      <p:sp>
        <p:nvSpPr>
          <p:cNvPr id="24579" name="Rectangle 3"/>
          <p:cNvSpPr>
            <a:spLocks noGrp="1" noChangeArrowheads="1"/>
          </p:cNvSpPr>
          <p:nvPr>
            <p:ph type="body" sz="half" idx="1"/>
          </p:nvPr>
        </p:nvSpPr>
        <p:spPr/>
        <p:txBody>
          <a:bodyPr/>
          <a:lstStyle/>
          <a:p>
            <a:r>
              <a:rPr lang="en-US" altLang="en-US" sz="2400"/>
              <a:t>Meet with Contractor</a:t>
            </a:r>
          </a:p>
          <a:p>
            <a:pPr lvl="1"/>
            <a:r>
              <a:rPr lang="en-US" altLang="en-US" sz="2200"/>
              <a:t>Determine which trees are possible to save</a:t>
            </a:r>
          </a:p>
          <a:p>
            <a:pPr lvl="1"/>
            <a:r>
              <a:rPr lang="en-US" altLang="en-US" sz="2200"/>
              <a:t>Not every tree can be saved</a:t>
            </a:r>
          </a:p>
          <a:p>
            <a:pPr lvl="1"/>
            <a:r>
              <a:rPr lang="en-US" altLang="en-US" sz="2200"/>
              <a:t>Determine </a:t>
            </a:r>
            <a:r>
              <a:rPr lang="en-US" altLang="en-US" sz="2400" b="1"/>
              <a:t>parking</a:t>
            </a:r>
            <a:r>
              <a:rPr lang="en-US" altLang="en-US" sz="2200"/>
              <a:t> and supply routes</a:t>
            </a:r>
          </a:p>
          <a:p>
            <a:pPr lvl="1"/>
            <a:r>
              <a:rPr lang="en-US" altLang="en-US" sz="2200"/>
              <a:t>Concrete wash out area</a:t>
            </a:r>
          </a:p>
        </p:txBody>
      </p:sp>
      <p:pic>
        <p:nvPicPr>
          <p:cNvPr id="24581" name="Picture 5" descr="tricycle 00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2436813"/>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Before Construction Begins</a:t>
            </a:r>
          </a:p>
        </p:txBody>
      </p:sp>
      <p:sp>
        <p:nvSpPr>
          <p:cNvPr id="20483" name="Rectangle 3"/>
          <p:cNvSpPr>
            <a:spLocks noGrp="1" noChangeArrowheads="1"/>
          </p:cNvSpPr>
          <p:nvPr>
            <p:ph type="body" sz="half" idx="1"/>
          </p:nvPr>
        </p:nvSpPr>
        <p:spPr/>
        <p:txBody>
          <a:bodyPr/>
          <a:lstStyle/>
          <a:p>
            <a:r>
              <a:rPr lang="en-US" altLang="en-US" sz="2400"/>
              <a:t>Evaluate Trees on the Property</a:t>
            </a:r>
          </a:p>
          <a:p>
            <a:r>
              <a:rPr lang="en-US" altLang="en-US" sz="2400"/>
              <a:t>Create a tree inventory</a:t>
            </a:r>
          </a:p>
          <a:p>
            <a:r>
              <a:rPr lang="en-US" altLang="en-US" sz="2400"/>
              <a:t>Remove weak trees</a:t>
            </a:r>
          </a:p>
        </p:txBody>
      </p:sp>
      <p:pic>
        <p:nvPicPr>
          <p:cNvPr id="20489" name="Picture 9" descr="P424009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6350" y="1600200"/>
            <a:ext cx="339090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Tree Inventory</a:t>
            </a:r>
          </a:p>
        </p:txBody>
      </p:sp>
      <p:pic>
        <p:nvPicPr>
          <p:cNvPr id="31751" name="Picture 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81250" y="1905000"/>
            <a:ext cx="4381500" cy="3775075"/>
          </a:xfrm>
        </p:spPr>
      </p:pic>
      <p:sp>
        <p:nvSpPr>
          <p:cNvPr id="31753" name="Text Box 9"/>
          <p:cNvSpPr txBox="1">
            <a:spLocks noChangeArrowheads="1"/>
          </p:cNvSpPr>
          <p:nvPr/>
        </p:nvSpPr>
        <p:spPr bwMode="auto">
          <a:xfrm>
            <a:off x="2667000" y="57912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t>Cultivar Selections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Tree Inventory</a:t>
            </a:r>
          </a:p>
        </p:txBody>
      </p:sp>
      <p:pic>
        <p:nvPicPr>
          <p:cNvPr id="3277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038600" y="1371600"/>
            <a:ext cx="4408488" cy="5140325"/>
          </a:xfrm>
        </p:spPr>
      </p:pic>
      <p:sp>
        <p:nvSpPr>
          <p:cNvPr id="32772" name="Text Box 4"/>
          <p:cNvSpPr txBox="1">
            <a:spLocks noChangeArrowheads="1"/>
          </p:cNvSpPr>
          <p:nvPr/>
        </p:nvSpPr>
        <p:spPr bwMode="auto">
          <a:xfrm>
            <a:off x="762000" y="2133600"/>
            <a:ext cx="2819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t>Physical or Environmental Damage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Tree Inventory</a:t>
            </a:r>
          </a:p>
        </p:txBody>
      </p:sp>
      <p:pic>
        <p:nvPicPr>
          <p:cNvPr id="307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370263"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27" name="Text Box 7"/>
          <p:cNvSpPr txBox="1">
            <a:spLocks noChangeArrowheads="1"/>
          </p:cNvSpPr>
          <p:nvPr/>
        </p:nvSpPr>
        <p:spPr bwMode="auto">
          <a:xfrm>
            <a:off x="3733800" y="6096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b="1"/>
              <a:t>Urban Stress</a:t>
            </a:r>
          </a:p>
        </p:txBody>
      </p:sp>
      <p:pic>
        <p:nvPicPr>
          <p:cNvPr id="307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320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Tree Inventory</a:t>
            </a:r>
          </a:p>
        </p:txBody>
      </p:sp>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313613"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Tree Inventory</a:t>
            </a: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313613"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b="1"/>
              <a:t>Understanding Tree Biology</a:t>
            </a:r>
            <a:r>
              <a:rPr lang="en-US" altLang="en-US"/>
              <a:t> </a:t>
            </a:r>
          </a:p>
        </p:txBody>
      </p:sp>
      <p:sp>
        <p:nvSpPr>
          <p:cNvPr id="60419" name="Rectangle 3"/>
          <p:cNvSpPr>
            <a:spLocks noGrp="1" noChangeArrowheads="1"/>
          </p:cNvSpPr>
          <p:nvPr>
            <p:ph type="body" idx="1"/>
          </p:nvPr>
        </p:nvSpPr>
        <p:spPr/>
        <p:txBody>
          <a:bodyPr/>
          <a:lstStyle/>
          <a:p>
            <a:r>
              <a:rPr lang="en-US" altLang="en-US"/>
              <a:t>How does a tree actually grow?</a:t>
            </a:r>
          </a:p>
          <a:p>
            <a:r>
              <a:rPr lang="en-US" altLang="en-US"/>
              <a:t>What are the affects of heavy equipment to tree roots?</a:t>
            </a:r>
          </a:p>
          <a:p>
            <a:r>
              <a:rPr lang="en-US" altLang="en-US"/>
              <a:t>What about damage to the trunks and limbs of trees?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8" name="Object 4"/>
          <p:cNvGraphicFramePr>
            <a:graphicFrameLocks noChangeAspect="1"/>
          </p:cNvGraphicFramePr>
          <p:nvPr>
            <p:ph/>
          </p:nvPr>
        </p:nvGraphicFramePr>
        <p:xfrm>
          <a:off x="1524000" y="1905000"/>
          <a:ext cx="5334000" cy="4016375"/>
        </p:xfrm>
        <a:graphic>
          <a:graphicData uri="http://schemas.openxmlformats.org/presentationml/2006/ole">
            <mc:AlternateContent xmlns:mc="http://schemas.openxmlformats.org/markup-compatibility/2006">
              <mc:Choice xmlns:v="urn:schemas-microsoft-com:vml" Requires="v">
                <p:oleObj spid="_x0000_s36871" name="Chart" r:id="rId3" imgW="7772400" imgH="5852160" progId="MSGraph.Chart.8">
                  <p:embed followColorScheme="full"/>
                </p:oleObj>
              </mc:Choice>
              <mc:Fallback>
                <p:oleObj name="Chart" r:id="rId3" imgW="7772400" imgH="585216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05000"/>
                        <a:ext cx="5334000" cy="4016375"/>
                      </a:xfrm>
                      <a:prstGeom prst="rect">
                        <a:avLst/>
                      </a:prstGeom>
                    </p:spPr>
                  </p:pic>
                </p:oleObj>
              </mc:Fallback>
            </mc:AlternateContent>
          </a:graphicData>
        </a:graphic>
      </p:graphicFrame>
      <p:sp>
        <p:nvSpPr>
          <p:cNvPr id="36866" name="Rectangle 2"/>
          <p:cNvSpPr>
            <a:spLocks noGrp="1" noChangeArrowheads="1"/>
          </p:cNvSpPr>
          <p:nvPr>
            <p:ph type="title" idx="4294967295"/>
          </p:nvPr>
        </p:nvSpPr>
        <p:spPr>
          <a:xfrm>
            <a:off x="1371600" y="277813"/>
            <a:ext cx="7772400" cy="1143000"/>
          </a:xfrm>
        </p:spPr>
        <p:txBody>
          <a:bodyPr/>
          <a:lstStyle/>
          <a:p>
            <a:r>
              <a:rPr lang="en-US" altLang="en-US" sz="3800"/>
              <a:t>Soil Compaction Values </a:t>
            </a:r>
            <a:br>
              <a:rPr lang="en-US" altLang="en-US" sz="3800"/>
            </a:br>
            <a:r>
              <a:rPr lang="en-US" altLang="en-US" sz="3800"/>
              <a:t>(Coder 1996)</a:t>
            </a:r>
          </a:p>
        </p:txBody>
      </p:sp>
      <p:sp>
        <p:nvSpPr>
          <p:cNvPr id="36869" name="Text Box 5"/>
          <p:cNvSpPr txBox="1">
            <a:spLocks noChangeArrowheads="1"/>
          </p:cNvSpPr>
          <p:nvPr/>
        </p:nvSpPr>
        <p:spPr bwMode="auto">
          <a:xfrm>
            <a:off x="1828800" y="59436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Number of passes over the same area</a:t>
            </a:r>
          </a:p>
        </p:txBody>
      </p:sp>
      <p:sp>
        <p:nvSpPr>
          <p:cNvPr id="36870" name="Text Box 6"/>
          <p:cNvSpPr txBox="1">
            <a:spLocks noChangeArrowheads="1"/>
          </p:cNvSpPr>
          <p:nvPr/>
        </p:nvSpPr>
        <p:spPr bwMode="auto">
          <a:xfrm rot="16200000">
            <a:off x="415132" y="3471068"/>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 Compaction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Soil Compaction (Coder 1996)</a:t>
            </a:r>
          </a:p>
        </p:txBody>
      </p:sp>
      <p:graphicFrame>
        <p:nvGraphicFramePr>
          <p:cNvPr id="38953" name="Group 41"/>
          <p:cNvGraphicFramePr>
            <a:graphicFrameLocks noGrp="1"/>
          </p:cNvGraphicFramePr>
          <p:nvPr>
            <p:ph idx="1"/>
          </p:nvPr>
        </p:nvGraphicFramePr>
        <p:xfrm>
          <a:off x="914400" y="1600200"/>
          <a:ext cx="7772400" cy="4465638"/>
        </p:xfrm>
        <a:graphic>
          <a:graphicData uri="http://schemas.openxmlformats.org/drawingml/2006/table">
            <a:tbl>
              <a:tblPr/>
              <a:tblGrid>
                <a:gridCol w="3886200"/>
                <a:gridCol w="3886200"/>
              </a:tblGrid>
              <a:tr h="452438">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Soil Texture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Root-limiting % Pores normally filled with air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Fine sand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Sandy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Fine sandy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1" i="0" u="none" strike="noStrike" cap="none" normalizeH="0" baseline="0">
                          <a:ln>
                            <a:noFill/>
                          </a:ln>
                          <a:solidFill>
                            <a:schemeClr val="accent2"/>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Silt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Clay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1" i="0" u="none" strike="noStrike" cap="none" normalizeH="0" baseline="0">
                          <a:ln>
                            <a:noFill/>
                          </a:ln>
                          <a:solidFill>
                            <a:schemeClr val="accent2"/>
                          </a:solidFill>
                          <a:effectLst/>
                          <a:latin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Clay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1" i="0" u="none" strike="noStrike" cap="none" normalizeH="0" baseline="0">
                          <a:ln>
                            <a:noFill/>
                          </a:ln>
                          <a:solidFill>
                            <a:schemeClr val="accent2"/>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54" name="Text Box 42"/>
          <p:cNvSpPr txBox="1">
            <a:spLocks noChangeArrowheads="1"/>
          </p:cNvSpPr>
          <p:nvPr/>
        </p:nvSpPr>
        <p:spPr bwMode="auto">
          <a:xfrm>
            <a:off x="1295400" y="62484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b="1"/>
              <a:t>Root growth is limited by &lt;15% porosity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8"/>
          <p:cNvSpPr>
            <a:spLocks noGrp="1" noChangeArrowheads="1"/>
          </p:cNvSpPr>
          <p:nvPr>
            <p:ph type="title"/>
          </p:nvPr>
        </p:nvSpPr>
        <p:spPr/>
        <p:txBody>
          <a:bodyPr/>
          <a:lstStyle/>
          <a:p>
            <a:r>
              <a:rPr lang="en-US" altLang="en-US"/>
              <a:t>Cut and Fills</a:t>
            </a:r>
          </a:p>
        </p:txBody>
      </p:sp>
      <p:pic>
        <p:nvPicPr>
          <p:cNvPr id="46089" name="Picture 9"/>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600200"/>
            <a:ext cx="3810000" cy="4038600"/>
          </a:xfrm>
        </p:spPr>
      </p:pic>
      <p:pic>
        <p:nvPicPr>
          <p:cNvPr id="46090" name="Picture 1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Soil Fills (Coder 1996)</a:t>
            </a:r>
          </a:p>
        </p:txBody>
      </p:sp>
      <p:graphicFrame>
        <p:nvGraphicFramePr>
          <p:cNvPr id="41019" name="Group 59"/>
          <p:cNvGraphicFramePr>
            <a:graphicFrameLocks noGrp="1"/>
          </p:cNvGraphicFramePr>
          <p:nvPr>
            <p:ph idx="1"/>
          </p:nvPr>
        </p:nvGraphicFramePr>
        <p:xfrm>
          <a:off x="914400" y="1600200"/>
          <a:ext cx="7543800" cy="4591050"/>
        </p:xfrm>
        <a:graphic>
          <a:graphicData uri="http://schemas.openxmlformats.org/drawingml/2006/table">
            <a:tbl>
              <a:tblPr/>
              <a:tblGrid>
                <a:gridCol w="2667000"/>
                <a:gridCol w="2286000"/>
                <a:gridCol w="2590800"/>
              </a:tblGrid>
              <a:tr h="833438">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Soil Texture of </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Fill Soil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Root damage starts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Massive root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Damage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8 inches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24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Fine sand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6 inches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18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Sandy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4 inches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12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Fine sandy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3 inches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9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2 inches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6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Silt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 ½ inches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4 ½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Clay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 ½ inches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4 ½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Clay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 inch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3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Soil Cuts (Coder 1996)</a:t>
            </a:r>
          </a:p>
        </p:txBody>
      </p:sp>
      <p:graphicFrame>
        <p:nvGraphicFramePr>
          <p:cNvPr id="43046" name="Group 38"/>
          <p:cNvGraphicFramePr>
            <a:graphicFrameLocks noGrp="1"/>
          </p:cNvGraphicFramePr>
          <p:nvPr>
            <p:ph idx="1"/>
          </p:nvPr>
        </p:nvGraphicFramePr>
        <p:xfrm>
          <a:off x="914400" y="1600200"/>
          <a:ext cx="7772400" cy="4530725"/>
        </p:xfrm>
        <a:graphic>
          <a:graphicData uri="http://schemas.openxmlformats.org/drawingml/2006/table">
            <a:tbl>
              <a:tblPr/>
              <a:tblGrid>
                <a:gridCol w="3886200"/>
                <a:gridCol w="3886200"/>
              </a:tblGrid>
              <a:tr h="833438">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Soil Texture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Significant root damaging soil removals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10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Fine sand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8.5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Sandy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7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Fine sandy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5.5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4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Silt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3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Clay loam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3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Clay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charset="2"/>
                        <a:defRPr sz="2400">
                          <a:solidFill>
                            <a:schemeClr val="tx1"/>
                          </a:solidFill>
                          <a:latin typeface="Arial" charset="0"/>
                        </a:defRPr>
                      </a:lvl1pPr>
                      <a:lvl2pPr>
                        <a:spcBef>
                          <a:spcPct val="20000"/>
                        </a:spcBef>
                        <a:buClr>
                          <a:schemeClr val="accent1"/>
                        </a:buClr>
                        <a:buSzPct val="75000"/>
                        <a:buFont typeface="Wingdings" charset="2"/>
                        <a:defRPr sz="2200">
                          <a:solidFill>
                            <a:schemeClr val="tx1"/>
                          </a:solidFill>
                          <a:latin typeface="Arial" charset="0"/>
                        </a:defRPr>
                      </a:lvl2pPr>
                      <a:lvl3pPr>
                        <a:spcBef>
                          <a:spcPct val="20000"/>
                        </a:spcBef>
                        <a:buClr>
                          <a:schemeClr val="folHlink"/>
                        </a:buClr>
                        <a:buSzPct val="55000"/>
                        <a:buFont typeface="Wingdings" charset="2"/>
                        <a:defRPr sz="2100">
                          <a:solidFill>
                            <a:schemeClr val="tx1"/>
                          </a:solidFill>
                          <a:latin typeface="Arial" charset="0"/>
                        </a:defRPr>
                      </a:lvl3pPr>
                      <a:lvl4pPr>
                        <a:spcBef>
                          <a:spcPct val="20000"/>
                        </a:spcBef>
                        <a:buClr>
                          <a:schemeClr val="accent1"/>
                        </a:buClr>
                        <a:buFont typeface="Wingdings" charset="2"/>
                        <a:defRPr>
                          <a:solidFill>
                            <a:schemeClr val="tx1"/>
                          </a:solidFill>
                          <a:latin typeface="Arial" charset="0"/>
                        </a:defRPr>
                      </a:lvl4pPr>
                      <a:lvl5pPr>
                        <a:spcBef>
                          <a:spcPct val="20000"/>
                        </a:spcBef>
                        <a:buClr>
                          <a:schemeClr val="accent1"/>
                        </a:buClr>
                        <a:buFont typeface="Wingdings" charset="2"/>
                        <a:defRPr>
                          <a:solidFill>
                            <a:schemeClr val="tx1"/>
                          </a:solidFill>
                          <a:latin typeface="Arial" charset="0"/>
                        </a:defRPr>
                      </a:lvl5pPr>
                      <a:lvl6pPr fontAlgn="base">
                        <a:spcBef>
                          <a:spcPct val="20000"/>
                        </a:spcBef>
                        <a:spcAft>
                          <a:spcPct val="0"/>
                        </a:spcAft>
                        <a:buClr>
                          <a:schemeClr val="accent1"/>
                        </a:buClr>
                        <a:buFont typeface="Wingdings" charset="2"/>
                        <a:defRPr>
                          <a:solidFill>
                            <a:schemeClr val="tx1"/>
                          </a:solidFill>
                          <a:latin typeface="Arial" charset="0"/>
                        </a:defRPr>
                      </a:lvl6pPr>
                      <a:lvl7pPr fontAlgn="base">
                        <a:spcBef>
                          <a:spcPct val="20000"/>
                        </a:spcBef>
                        <a:spcAft>
                          <a:spcPct val="0"/>
                        </a:spcAft>
                        <a:buClr>
                          <a:schemeClr val="accent1"/>
                        </a:buClr>
                        <a:buFont typeface="Wingdings" charset="2"/>
                        <a:defRPr>
                          <a:solidFill>
                            <a:schemeClr val="tx1"/>
                          </a:solidFill>
                          <a:latin typeface="Arial" charset="0"/>
                        </a:defRPr>
                      </a:lvl7pPr>
                      <a:lvl8pPr fontAlgn="base">
                        <a:spcBef>
                          <a:spcPct val="20000"/>
                        </a:spcBef>
                        <a:spcAft>
                          <a:spcPct val="0"/>
                        </a:spcAft>
                        <a:buClr>
                          <a:schemeClr val="accent1"/>
                        </a:buClr>
                        <a:buFont typeface="Wingdings" charset="2"/>
                        <a:defRPr>
                          <a:solidFill>
                            <a:schemeClr val="tx1"/>
                          </a:solidFill>
                          <a:latin typeface="Arial" charset="0"/>
                        </a:defRPr>
                      </a:lvl8pPr>
                      <a:lvl9pPr fontAlgn="base">
                        <a:spcBef>
                          <a:spcPct val="20000"/>
                        </a:spcBef>
                        <a:spcAft>
                          <a:spcPct val="0"/>
                        </a:spcAft>
                        <a:buClr>
                          <a:schemeClr val="accent1"/>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400" b="0" i="0" u="none" strike="noStrike" cap="none" normalizeH="0" baseline="0">
                          <a:ln>
                            <a:noFill/>
                          </a:ln>
                          <a:solidFill>
                            <a:schemeClr val="tx1"/>
                          </a:solidFill>
                          <a:effectLst/>
                          <a:latin typeface="Arial" charset="0"/>
                        </a:rPr>
                        <a:t>2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Setting up Tree Save Zones</a:t>
            </a:r>
          </a:p>
        </p:txBody>
      </p:sp>
      <p:sp>
        <p:nvSpPr>
          <p:cNvPr id="49155" name="Rectangle 3"/>
          <p:cNvSpPr>
            <a:spLocks noGrp="1" noChangeArrowheads="1"/>
          </p:cNvSpPr>
          <p:nvPr>
            <p:ph type="body" sz="half" idx="1"/>
          </p:nvPr>
        </p:nvSpPr>
        <p:spPr/>
        <p:txBody>
          <a:bodyPr/>
          <a:lstStyle/>
          <a:p>
            <a:r>
              <a:rPr lang="en-US" altLang="en-US" sz="2400"/>
              <a:t>DBH and Critical Rooting</a:t>
            </a:r>
          </a:p>
          <a:p>
            <a:r>
              <a:rPr lang="en-US" altLang="en-US" sz="2400"/>
              <a:t>Fencing Choices</a:t>
            </a:r>
          </a:p>
          <a:p>
            <a:r>
              <a:rPr lang="en-US" altLang="en-US" sz="2400"/>
              <a:t>Planning and Root Pruning</a:t>
            </a:r>
          </a:p>
          <a:p>
            <a:r>
              <a:rPr lang="en-US" altLang="en-US" sz="2400"/>
              <a:t>Minimizing Soil Compaction</a:t>
            </a:r>
          </a:p>
          <a:p>
            <a:r>
              <a:rPr lang="en-US" altLang="en-US" sz="2400"/>
              <a:t>Remediation and Recovery Times</a:t>
            </a:r>
          </a:p>
        </p:txBody>
      </p:sp>
      <p:pic>
        <p:nvPicPr>
          <p:cNvPr id="491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057400"/>
            <a:ext cx="4954588"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800"/>
              <a:t>Determine the Critical Rooting Distance</a:t>
            </a:r>
          </a:p>
        </p:txBody>
      </p:sp>
      <p:sp>
        <p:nvSpPr>
          <p:cNvPr id="23555" name="Rectangle 3"/>
          <p:cNvSpPr>
            <a:spLocks noGrp="1" noChangeArrowheads="1"/>
          </p:cNvSpPr>
          <p:nvPr>
            <p:ph type="body" sz="half" idx="1"/>
          </p:nvPr>
        </p:nvSpPr>
        <p:spPr>
          <a:xfrm>
            <a:off x="762000" y="2819400"/>
            <a:ext cx="3810000" cy="2057400"/>
          </a:xfrm>
        </p:spPr>
        <p:txBody>
          <a:bodyPr/>
          <a:lstStyle/>
          <a:p>
            <a:r>
              <a:rPr lang="en-US" altLang="en-US" sz="2400"/>
              <a:t>Diameter Breast Height is the diameter of the trunk in inches at 4.5 feet from the ground.</a:t>
            </a:r>
          </a:p>
        </p:txBody>
      </p:sp>
      <p:sp>
        <p:nvSpPr>
          <p:cNvPr id="23556" name="Rectangle 4"/>
          <p:cNvSpPr>
            <a:spLocks noGrp="1" noChangeArrowheads="1"/>
          </p:cNvSpPr>
          <p:nvPr>
            <p:ph type="body" sz="half" idx="2"/>
          </p:nvPr>
        </p:nvSpPr>
        <p:spPr/>
        <p:txBody>
          <a:bodyPr/>
          <a:lstStyle/>
          <a:p>
            <a:endParaRPr lang="en-US" altLang="en-US" sz="2400"/>
          </a:p>
        </p:txBody>
      </p:sp>
      <p:pic>
        <p:nvPicPr>
          <p:cNvPr id="23558" name="Picture 6" descr="Tim%20-%20DB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52600"/>
            <a:ext cx="3581400" cy="4330700"/>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a:off x="4572000" y="62484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Photo Courtesy of Colorado State Univ.</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Critical Rooting Distance</a:t>
            </a:r>
          </a:p>
        </p:txBody>
      </p:sp>
      <p:sp>
        <p:nvSpPr>
          <p:cNvPr id="11267" name="Rectangle 3"/>
          <p:cNvSpPr>
            <a:spLocks noGrp="1" noChangeArrowheads="1"/>
          </p:cNvSpPr>
          <p:nvPr>
            <p:ph type="body" sz="half" idx="1"/>
          </p:nvPr>
        </p:nvSpPr>
        <p:spPr/>
        <p:txBody>
          <a:bodyPr/>
          <a:lstStyle/>
          <a:p>
            <a:endParaRPr lang="en-US" altLang="en-US" sz="2400"/>
          </a:p>
          <a:p>
            <a:r>
              <a:rPr lang="en-US" altLang="en-US" sz="2400"/>
              <a:t>1.25 times the DBH in inches is the distance from the trunk in feet (radius) that must be protected.</a:t>
            </a:r>
            <a:br>
              <a:rPr lang="en-US" altLang="en-US" sz="2400"/>
            </a:br>
            <a:endParaRPr lang="en-US" altLang="en-US" sz="2400"/>
          </a:p>
          <a:p>
            <a:r>
              <a:rPr lang="en-US" altLang="en-US" sz="2400"/>
              <a:t>20-30% disturbance into critical root zone is an impacted tree.</a:t>
            </a:r>
          </a:p>
          <a:p>
            <a:pPr>
              <a:buFont typeface="Wingdings" charset="2"/>
              <a:buNone/>
            </a:pPr>
            <a:endParaRPr lang="en-US" altLang="en-US" sz="2400"/>
          </a:p>
        </p:txBody>
      </p:sp>
      <p:sp>
        <p:nvSpPr>
          <p:cNvPr id="11268" name="Rectangle 4"/>
          <p:cNvSpPr>
            <a:spLocks noGrp="1" noChangeArrowheads="1"/>
          </p:cNvSpPr>
          <p:nvPr>
            <p:ph type="body" sz="half" idx="2"/>
          </p:nvPr>
        </p:nvSpPr>
        <p:spPr/>
        <p:txBody>
          <a:bodyPr/>
          <a:lstStyle/>
          <a:p>
            <a:endParaRPr lang="en-US" altLang="en-US" sz="2400"/>
          </a:p>
        </p:txBody>
      </p:sp>
      <p:pic>
        <p:nvPicPr>
          <p:cNvPr id="11270" name="Picture 6" descr="11008 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81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1271" name="Line 7"/>
          <p:cNvSpPr>
            <a:spLocks noChangeShapeType="1"/>
          </p:cNvSpPr>
          <p:nvPr/>
        </p:nvSpPr>
        <p:spPr bwMode="auto">
          <a:xfrm>
            <a:off x="6172200" y="3810000"/>
            <a:ext cx="381000" cy="0"/>
          </a:xfrm>
          <a:prstGeom prst="line">
            <a:avLst/>
          </a:prstGeom>
          <a:noFill/>
          <a:ln w="603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 name="Line 8"/>
          <p:cNvSpPr>
            <a:spLocks noChangeShapeType="1"/>
          </p:cNvSpPr>
          <p:nvPr/>
        </p:nvSpPr>
        <p:spPr bwMode="auto">
          <a:xfrm flipV="1">
            <a:off x="6096000" y="3886200"/>
            <a:ext cx="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 name="Text Box 9"/>
          <p:cNvSpPr txBox="1">
            <a:spLocks noChangeArrowheads="1"/>
          </p:cNvSpPr>
          <p:nvPr/>
        </p:nvSpPr>
        <p:spPr bwMode="auto">
          <a:xfrm>
            <a:off x="5410200" y="419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accent2"/>
                </a:solidFill>
              </a:rPr>
              <a:t>DBH</a:t>
            </a:r>
          </a:p>
        </p:txBody>
      </p:sp>
      <p:sp>
        <p:nvSpPr>
          <p:cNvPr id="11274" name="Line 10"/>
          <p:cNvSpPr>
            <a:spLocks noChangeShapeType="1"/>
          </p:cNvSpPr>
          <p:nvPr/>
        </p:nvSpPr>
        <p:spPr bwMode="auto">
          <a:xfrm>
            <a:off x="6324600" y="4191000"/>
            <a:ext cx="0" cy="152400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 name="Text Box 11"/>
          <p:cNvSpPr txBox="1">
            <a:spLocks noChangeArrowheads="1"/>
          </p:cNvSpPr>
          <p:nvPr/>
        </p:nvSpPr>
        <p:spPr bwMode="auto">
          <a:xfrm>
            <a:off x="6553200" y="3657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chemeClr val="bg1"/>
                </a:solidFill>
              </a:rPr>
              <a:t>24”</a:t>
            </a:r>
          </a:p>
        </p:txBody>
      </p:sp>
      <p:sp>
        <p:nvSpPr>
          <p:cNvPr id="11276" name="Text Box 12"/>
          <p:cNvSpPr txBox="1">
            <a:spLocks noChangeArrowheads="1"/>
          </p:cNvSpPr>
          <p:nvPr/>
        </p:nvSpPr>
        <p:spPr bwMode="auto">
          <a:xfrm>
            <a:off x="6629400" y="5181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rgbClr val="FFFF00"/>
                </a:solidFill>
              </a:rPr>
              <a:t>30 feet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Tree Save Fencing</a:t>
            </a:r>
          </a:p>
        </p:txBody>
      </p:sp>
      <p:pic>
        <p:nvPicPr>
          <p:cNvPr id="45060"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600200"/>
            <a:ext cx="2306638" cy="2743200"/>
          </a:xfrm>
        </p:spPr>
      </p:pic>
      <p:pic>
        <p:nvPicPr>
          <p:cNvPr id="45062" name="Picture 6" descr="IMG_027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0" y="2436813"/>
            <a:ext cx="5029200" cy="37719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6"/>
          <p:cNvSpPr>
            <a:spLocks noGrp="1" noChangeArrowheads="1"/>
          </p:cNvSpPr>
          <p:nvPr>
            <p:ph type="title"/>
          </p:nvPr>
        </p:nvSpPr>
        <p:spPr/>
        <p:txBody>
          <a:bodyPr/>
          <a:lstStyle/>
          <a:p>
            <a:r>
              <a:rPr lang="en-US" altLang="en-US"/>
              <a:t>Zone must be maintained</a:t>
            </a:r>
          </a:p>
        </p:txBody>
      </p:sp>
      <p:pic>
        <p:nvPicPr>
          <p:cNvPr id="53252" name="Picture 4" descr="co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3886200" cy="29638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3253" name="Object 5"/>
          <p:cNvGraphicFramePr>
            <a:graphicFrameLocks noChangeAspect="1"/>
          </p:cNvGraphicFramePr>
          <p:nvPr>
            <p:ph idx="1"/>
          </p:nvPr>
        </p:nvGraphicFramePr>
        <p:xfrm>
          <a:off x="4725988" y="2362200"/>
          <a:ext cx="4418012" cy="3325813"/>
        </p:xfrm>
        <a:graphic>
          <a:graphicData uri="http://schemas.openxmlformats.org/presentationml/2006/ole">
            <mc:AlternateContent xmlns:mc="http://schemas.openxmlformats.org/markup-compatibility/2006">
              <mc:Choice xmlns:v="urn:schemas-microsoft-com:vml" Requires="v">
                <p:oleObj spid="_x0000_s53257" name="Chart" r:id="rId4" imgW="7772400" imgH="5852160" progId="MSGraph.Chart.8">
                  <p:embed followColorScheme="full"/>
                </p:oleObj>
              </mc:Choice>
              <mc:Fallback>
                <p:oleObj name="Chart" r:id="rId4" imgW="7772400" imgH="585216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8" y="2362200"/>
                        <a:ext cx="4418012" cy="332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6" name="Rectangle 8"/>
          <p:cNvSpPr>
            <a:spLocks noChangeArrowheads="1"/>
          </p:cNvSpPr>
          <p:nvPr/>
        </p:nvSpPr>
        <p:spPr bwMode="auto">
          <a:xfrm>
            <a:off x="4724400" y="5791200"/>
            <a:ext cx="407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Number of passes over the same area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ltLang="en-US"/>
          </a:p>
        </p:txBody>
      </p:sp>
      <p:sp>
        <p:nvSpPr>
          <p:cNvPr id="61443" name="Rectangle 3"/>
          <p:cNvSpPr>
            <a:spLocks noGrp="1" noChangeArrowheads="1"/>
          </p:cNvSpPr>
          <p:nvPr>
            <p:ph type="body" idx="1"/>
          </p:nvPr>
        </p:nvSpPr>
        <p:spPr/>
        <p:txBody>
          <a:bodyPr/>
          <a:lstStyle/>
          <a:p>
            <a:endParaRPr lang="en-US" altLang="en-US"/>
          </a:p>
        </p:txBody>
      </p:sp>
      <p:pic>
        <p:nvPicPr>
          <p:cNvPr id="61444" name="Picture 4" descr="tricycle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Spreading the Load</a:t>
            </a:r>
          </a:p>
        </p:txBody>
      </p:sp>
      <p:sp>
        <p:nvSpPr>
          <p:cNvPr id="55299" name="Rectangle 3"/>
          <p:cNvSpPr>
            <a:spLocks noGrp="1" noChangeArrowheads="1"/>
          </p:cNvSpPr>
          <p:nvPr>
            <p:ph type="body" idx="1"/>
          </p:nvPr>
        </p:nvSpPr>
        <p:spPr/>
        <p:txBody>
          <a:bodyPr/>
          <a:lstStyle/>
          <a:p>
            <a:r>
              <a:rPr lang="en-US" altLang="en-US"/>
              <a:t>Human on Snowshoes: 0.5 psi</a:t>
            </a:r>
          </a:p>
          <a:p>
            <a:r>
              <a:rPr lang="en-US" altLang="en-US"/>
              <a:t>Human Male ( medium build): 8 psi</a:t>
            </a:r>
          </a:p>
          <a:p>
            <a:r>
              <a:rPr lang="en-US" altLang="en-US"/>
              <a:t>M1 Abrams tank: 15 psi</a:t>
            </a:r>
          </a:p>
          <a:p>
            <a:r>
              <a:rPr lang="en-US" altLang="en-US"/>
              <a:t>Adult horse (1250 lb): 25 psi</a:t>
            </a:r>
          </a:p>
          <a:p>
            <a:r>
              <a:rPr lang="en-US" altLang="en-US"/>
              <a:t>Passenger car: 30 psi</a:t>
            </a:r>
          </a:p>
          <a:p>
            <a:r>
              <a:rPr lang="en-US" altLang="en-US"/>
              <a:t>Wheeled ATV: 35 psi</a:t>
            </a:r>
          </a:p>
          <a:p>
            <a:r>
              <a:rPr lang="en-US" altLang="en-US"/>
              <a:t>Mountain bicycle: 40 psi</a:t>
            </a:r>
          </a:p>
          <a:p>
            <a:r>
              <a:rPr lang="en-US" altLang="en-US"/>
              <a:t>Racing bicycle: 90 psi</a:t>
            </a:r>
          </a:p>
        </p:txBody>
      </p:sp>
      <p:sp>
        <p:nvSpPr>
          <p:cNvPr id="55300" name="Text Box 4"/>
          <p:cNvSpPr txBox="1">
            <a:spLocks noChangeArrowheads="1"/>
          </p:cNvSpPr>
          <p:nvPr/>
        </p:nvSpPr>
        <p:spPr bwMode="auto">
          <a:xfrm>
            <a:off x="6858000" y="4876800"/>
            <a:ext cx="1082675" cy="1241425"/>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t>Weight and Ground Contact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Spreading the Load</a:t>
            </a:r>
          </a:p>
        </p:txBody>
      </p:sp>
      <p:sp>
        <p:nvSpPr>
          <p:cNvPr id="13315" name="Rectangle 3"/>
          <p:cNvSpPr>
            <a:spLocks noGrp="1" noChangeArrowheads="1"/>
          </p:cNvSpPr>
          <p:nvPr>
            <p:ph type="body" idx="1"/>
          </p:nvPr>
        </p:nvSpPr>
        <p:spPr/>
        <p:txBody>
          <a:bodyPr/>
          <a:lstStyle/>
          <a:p>
            <a:endParaRPr lang="en-US" altLang="en-US"/>
          </a:p>
        </p:txBody>
      </p:sp>
      <p:pic>
        <p:nvPicPr>
          <p:cNvPr id="13316" name="Picture 4" descr="log_mat_carolinamat_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terra_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28321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1066800" y="58674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Terra Mat –</a:t>
            </a:r>
            <a:r>
              <a:rPr lang="en-US" altLang="en-US" sz="1000"/>
              <a:t>US Forest Service</a:t>
            </a:r>
          </a:p>
        </p:txBody>
      </p:sp>
      <p:sp>
        <p:nvSpPr>
          <p:cNvPr id="13319" name="Text Box 7"/>
          <p:cNvSpPr txBox="1">
            <a:spLocks noChangeArrowheads="1"/>
          </p:cNvSpPr>
          <p:nvPr/>
        </p:nvSpPr>
        <p:spPr bwMode="auto">
          <a:xfrm>
            <a:off x="4572000" y="5029200"/>
            <a:ext cx="4038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Logging Mat</a:t>
            </a:r>
          </a:p>
          <a:p>
            <a:pPr>
              <a:spcBef>
                <a:spcPct val="50000"/>
              </a:spcBef>
            </a:pPr>
            <a:r>
              <a:rPr lang="en-US" altLang="en-US"/>
              <a:t>(Photo courtesy of CarolinaMat.com) </a:t>
            </a:r>
          </a:p>
        </p:txBody>
      </p:sp>
      <p:sp>
        <p:nvSpPr>
          <p:cNvPr id="13320" name="Text Box 8"/>
          <p:cNvSpPr txBox="1">
            <a:spLocks noChangeArrowheads="1"/>
          </p:cNvSpPr>
          <p:nvPr/>
        </p:nvSpPr>
        <p:spPr bwMode="auto">
          <a:xfrm>
            <a:off x="4572000" y="6096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t>4 inches of wood mulch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3800"/>
              <a:t>Prepare the Trees for Construction Disturbance</a:t>
            </a:r>
          </a:p>
        </p:txBody>
      </p:sp>
      <p:sp>
        <p:nvSpPr>
          <p:cNvPr id="56323" name="Rectangle 3"/>
          <p:cNvSpPr>
            <a:spLocks noGrp="1" noChangeArrowheads="1"/>
          </p:cNvSpPr>
          <p:nvPr>
            <p:ph type="body" idx="1"/>
          </p:nvPr>
        </p:nvSpPr>
        <p:spPr/>
        <p:txBody>
          <a:bodyPr/>
          <a:lstStyle/>
          <a:p>
            <a:r>
              <a:rPr lang="en-US" altLang="en-US"/>
              <a:t>Water as necessary to keep trees out of drought stress</a:t>
            </a:r>
          </a:p>
          <a:p>
            <a:r>
              <a:rPr lang="en-US" altLang="en-US"/>
              <a:t>Fertilize according to soil test and tree need</a:t>
            </a:r>
          </a:p>
          <a:p>
            <a:r>
              <a:rPr lang="en-US" altLang="en-US"/>
              <a:t>Prune and dead wood or limbs that will be in the way of construction activity</a:t>
            </a:r>
          </a:p>
          <a:p>
            <a:r>
              <a:rPr lang="en-US" altLang="en-US"/>
              <a:t>Root prune at edge of the protected zone to minimize tearing by construction equipment.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Recovery Times and Remediation</a:t>
            </a:r>
          </a:p>
        </p:txBody>
      </p:sp>
      <p:sp>
        <p:nvSpPr>
          <p:cNvPr id="58372" name="Rectangle 4"/>
          <p:cNvSpPr>
            <a:spLocks noGrp="1" noChangeArrowheads="1"/>
          </p:cNvSpPr>
          <p:nvPr>
            <p:ph type="body" sz="half" idx="1"/>
          </p:nvPr>
        </p:nvSpPr>
        <p:spPr/>
        <p:txBody>
          <a:bodyPr/>
          <a:lstStyle/>
          <a:p>
            <a:r>
              <a:rPr lang="en-US" altLang="en-US" sz="2400"/>
              <a:t>Season of Construction</a:t>
            </a:r>
          </a:p>
          <a:p>
            <a:pPr lvl="1"/>
            <a:r>
              <a:rPr lang="en-US" altLang="en-US" sz="2200"/>
              <a:t>Winter</a:t>
            </a:r>
          </a:p>
          <a:p>
            <a:pPr lvl="2"/>
            <a:r>
              <a:rPr lang="en-US" altLang="en-US" sz="2100"/>
              <a:t>1 year</a:t>
            </a:r>
          </a:p>
          <a:p>
            <a:pPr lvl="1"/>
            <a:r>
              <a:rPr lang="en-US" altLang="en-US" sz="2200"/>
              <a:t>Spring</a:t>
            </a:r>
          </a:p>
          <a:p>
            <a:pPr lvl="2"/>
            <a:r>
              <a:rPr lang="en-US" altLang="en-US" sz="2100"/>
              <a:t>3-4 years</a:t>
            </a:r>
          </a:p>
          <a:p>
            <a:pPr lvl="1"/>
            <a:r>
              <a:rPr lang="en-US" altLang="en-US" sz="2200"/>
              <a:t>Summer</a:t>
            </a:r>
          </a:p>
          <a:p>
            <a:pPr lvl="2"/>
            <a:r>
              <a:rPr lang="en-US" altLang="en-US" sz="2100"/>
              <a:t>3 years</a:t>
            </a:r>
          </a:p>
          <a:p>
            <a:pPr lvl="1"/>
            <a:r>
              <a:rPr lang="en-US" altLang="en-US" sz="2200"/>
              <a:t>Fall </a:t>
            </a:r>
          </a:p>
          <a:p>
            <a:pPr lvl="2"/>
            <a:r>
              <a:rPr lang="en-US" altLang="en-US" sz="2100"/>
              <a:t>2 years</a:t>
            </a:r>
          </a:p>
        </p:txBody>
      </p:sp>
      <p:pic>
        <p:nvPicPr>
          <p:cNvPr id="58373" name="Picture 5"/>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105400" y="2133600"/>
            <a:ext cx="3810000" cy="2971800"/>
          </a:xfrm>
        </p:spPr>
      </p:pic>
      <p:sp>
        <p:nvSpPr>
          <p:cNvPr id="58374" name="Text Box 6"/>
          <p:cNvSpPr txBox="1">
            <a:spLocks noChangeArrowheads="1"/>
          </p:cNvSpPr>
          <p:nvPr/>
        </p:nvSpPr>
        <p:spPr bwMode="auto">
          <a:xfrm>
            <a:off x="5715000" y="54102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b="1"/>
              <a:t>Air Spade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Post-Construction Care</a:t>
            </a:r>
          </a:p>
        </p:txBody>
      </p:sp>
      <p:sp>
        <p:nvSpPr>
          <p:cNvPr id="57347" name="Rectangle 3"/>
          <p:cNvSpPr>
            <a:spLocks noGrp="1" noChangeArrowheads="1"/>
          </p:cNvSpPr>
          <p:nvPr>
            <p:ph type="body" idx="1"/>
          </p:nvPr>
        </p:nvSpPr>
        <p:spPr/>
        <p:txBody>
          <a:bodyPr/>
          <a:lstStyle/>
          <a:p>
            <a:r>
              <a:rPr lang="en-US" altLang="en-US"/>
              <a:t>Remove any excessive mulch used for protection</a:t>
            </a:r>
          </a:p>
          <a:p>
            <a:r>
              <a:rPr lang="en-US" altLang="en-US"/>
              <a:t>Inspect for cut and fill changes</a:t>
            </a:r>
          </a:p>
          <a:p>
            <a:r>
              <a:rPr lang="en-US" altLang="en-US"/>
              <a:t>Prune out and damaged limbs</a:t>
            </a:r>
          </a:p>
          <a:p>
            <a:r>
              <a:rPr lang="en-US" altLang="en-US"/>
              <a:t>Water and fertilize as needed.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Special Thanks To:</a:t>
            </a:r>
          </a:p>
        </p:txBody>
      </p:sp>
      <p:sp>
        <p:nvSpPr>
          <p:cNvPr id="9219" name="Rectangle 3"/>
          <p:cNvSpPr>
            <a:spLocks noGrp="1" noChangeArrowheads="1"/>
          </p:cNvSpPr>
          <p:nvPr>
            <p:ph type="body" idx="1"/>
          </p:nvPr>
        </p:nvSpPr>
        <p:spPr/>
        <p:txBody>
          <a:bodyPr/>
          <a:lstStyle/>
          <a:p>
            <a:r>
              <a:rPr lang="en-US" altLang="en-US"/>
              <a:t>Joan Scales, Partnership Coordinator, GFC</a:t>
            </a:r>
          </a:p>
          <a:p>
            <a:r>
              <a:rPr lang="en-US" altLang="en-US"/>
              <a:t>Spence Rosenfeld, Arborguard </a:t>
            </a:r>
          </a:p>
          <a:p>
            <a:r>
              <a:rPr lang="en-US" altLang="en-US"/>
              <a:t>Sam Geer, Geer Tree Specialists</a:t>
            </a:r>
          </a:p>
          <a:p>
            <a:r>
              <a:rPr lang="en-US" altLang="en-US"/>
              <a:t>Robert  Brettschneider, Geer Tree Specialists</a:t>
            </a:r>
          </a:p>
          <a:p>
            <a:r>
              <a:rPr lang="en-US" altLang="en-US"/>
              <a:t>Kim Coder, PhD. UGA Warnell School of Forest Resources</a:t>
            </a:r>
          </a:p>
          <a:p>
            <a:r>
              <a:rPr lang="en-US" altLang="en-US"/>
              <a:t>Dexter Adams, UGA Grounds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lstStyle/>
          <a:p>
            <a:pPr>
              <a:lnSpc>
                <a:spcPct val="80000"/>
              </a:lnSpc>
            </a:pPr>
            <a:r>
              <a:rPr lang="en-US" altLang="en-US" sz="1800" b="1" i="1"/>
              <a:t>Funds for this project were provided by the Urban and Community Forestry Grant Program administered by the Georgia Forestry Commission.</a:t>
            </a:r>
          </a:p>
          <a:p>
            <a:pPr>
              <a:lnSpc>
                <a:spcPct val="80000"/>
              </a:lnSpc>
            </a:pPr>
            <a:r>
              <a:rPr lang="en-US" altLang="en-US" sz="1800" b="1" i="1"/>
              <a:t>The U.S. Department of Agriculture (USDA) prohibits discrimination in all its programs and activities on the basis of race, color, national origin, gender, religion, age, disability, political beliefs, sexual orientation, and marital or family status.  (Not all prohibited bases apply to all programs.)  Persons with disabilities who require alternative means for communication of program information (Braille, large print, audiotape, etc.) should contact USDA’s TARGET Center at 202-720-2600 (voice and TDD).</a:t>
            </a:r>
          </a:p>
          <a:p>
            <a:pPr>
              <a:lnSpc>
                <a:spcPct val="80000"/>
              </a:lnSpc>
            </a:pPr>
            <a:r>
              <a:rPr lang="en-US" altLang="en-US" sz="1800" b="1" i="1"/>
              <a:t>To file a complaint of discrimination, write USDA, Director, Office of Civil Rights, Room 326-A, Whitten Building, 14th and Independence Avenue, SW, Washington, DC 20250-9410 or call 202-720-5964 (voice or TDD).  USDA is an equal opportunity provider and employer.</a:t>
            </a:r>
          </a:p>
        </p:txBody>
      </p:sp>
      <p:pic>
        <p:nvPicPr>
          <p:cNvPr id="14340" name="Picture 4" descr="New Logo"/>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371975" y="277813"/>
            <a:ext cx="85725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ltLang="en-US"/>
          </a:p>
        </p:txBody>
      </p:sp>
      <p:sp>
        <p:nvSpPr>
          <p:cNvPr id="62467" name="Rectangle 3"/>
          <p:cNvSpPr>
            <a:spLocks noGrp="1" noChangeArrowheads="1"/>
          </p:cNvSpPr>
          <p:nvPr>
            <p:ph type="body" idx="1"/>
          </p:nvPr>
        </p:nvSpPr>
        <p:spPr/>
        <p:txBody>
          <a:bodyPr/>
          <a:lstStyle/>
          <a:p>
            <a:endParaRPr lang="en-US" altLang="en-US"/>
          </a:p>
        </p:txBody>
      </p:sp>
      <p:pic>
        <p:nvPicPr>
          <p:cNvPr id="62468" name="Picture 4" descr="11008 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ltLang="en-US"/>
          </a:p>
        </p:txBody>
      </p:sp>
      <p:sp>
        <p:nvSpPr>
          <p:cNvPr id="63491" name="Rectangle 3"/>
          <p:cNvSpPr>
            <a:spLocks noGrp="1" noChangeArrowheads="1"/>
          </p:cNvSpPr>
          <p:nvPr>
            <p:ph type="body" idx="1"/>
          </p:nvPr>
        </p:nvSpPr>
        <p:spPr/>
        <p:txBody>
          <a:bodyPr/>
          <a:lstStyle/>
          <a:p>
            <a:endParaRPr lang="en-US" altLang="en-US"/>
          </a:p>
        </p:txBody>
      </p:sp>
      <p:pic>
        <p:nvPicPr>
          <p:cNvPr id="63492" name="Picture 4" descr="11008 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z="5400" b="1"/>
              <a:t>What’s in a Root System?</a:t>
            </a:r>
          </a:p>
        </p:txBody>
      </p:sp>
      <p:sp>
        <p:nvSpPr>
          <p:cNvPr id="65539" name="Rectangle 3"/>
          <p:cNvSpPr>
            <a:spLocks noGrp="1" noChangeArrowheads="1"/>
          </p:cNvSpPr>
          <p:nvPr>
            <p:ph type="body" idx="1"/>
          </p:nvPr>
        </p:nvSpPr>
        <p:spPr/>
        <p:txBody>
          <a:bodyPr/>
          <a:lstStyle/>
          <a:p>
            <a:r>
              <a:rPr lang="en-US" altLang="en-US"/>
              <a:t>The Most Vital part of the Plant.</a:t>
            </a:r>
          </a:p>
          <a:p>
            <a:r>
              <a:rPr lang="en-US" altLang="en-US"/>
              <a:t>As the roots go, so does the tree.</a:t>
            </a:r>
          </a:p>
          <a:p>
            <a:r>
              <a:rPr lang="en-US" altLang="en-US"/>
              <a:t>Protection and care are needed to protect them.</a:t>
            </a:r>
          </a:p>
          <a:p>
            <a:r>
              <a:rPr lang="en-US" altLang="en-US"/>
              <a:t>While they are amazingly strong, they are also vulnerable.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Root Form &amp; Function</a:t>
            </a:r>
          </a:p>
        </p:txBody>
      </p:sp>
      <p:sp>
        <p:nvSpPr>
          <p:cNvPr id="66563" name="Rectangle 3"/>
          <p:cNvSpPr>
            <a:spLocks noGrp="1" noChangeArrowheads="1"/>
          </p:cNvSpPr>
          <p:nvPr>
            <p:ph type="body" idx="1"/>
          </p:nvPr>
        </p:nvSpPr>
        <p:spPr>
          <a:xfrm>
            <a:off x="381000" y="3886200"/>
            <a:ext cx="8229600" cy="2971800"/>
          </a:xfrm>
          <a:solidFill>
            <a:schemeClr val="bg1">
              <a:alpha val="50000"/>
            </a:schemeClr>
          </a:solidFill>
        </p:spPr>
        <p:txBody>
          <a:bodyPr/>
          <a:lstStyle/>
          <a:p>
            <a:pPr>
              <a:lnSpc>
                <a:spcPct val="90000"/>
              </a:lnSpc>
            </a:pPr>
            <a:r>
              <a:rPr lang="en-US" altLang="en-US"/>
              <a:t>The root cap protects the meristem, the area of cell division at the root tips</a:t>
            </a:r>
          </a:p>
          <a:p>
            <a:pPr>
              <a:lnSpc>
                <a:spcPct val="90000"/>
              </a:lnSpc>
            </a:pPr>
            <a:r>
              <a:rPr lang="en-US" altLang="en-US"/>
              <a:t>Root hairs absorb most of the water and are concentrated in the maturation zone </a:t>
            </a:r>
          </a:p>
          <a:p>
            <a:pPr>
              <a:lnSpc>
                <a:spcPct val="90000"/>
              </a:lnSpc>
            </a:pPr>
            <a:r>
              <a:rPr lang="en-US" altLang="en-US"/>
              <a:t>Roots transport water &amp; nutrients in their vascular system</a:t>
            </a:r>
          </a:p>
          <a:p>
            <a:pPr>
              <a:lnSpc>
                <a:spcPct val="90000"/>
              </a:lnSpc>
            </a:pPr>
            <a:endParaRPr lang="en-US" altLang="en-US"/>
          </a:p>
        </p:txBody>
      </p:sp>
      <p:grpSp>
        <p:nvGrpSpPr>
          <p:cNvPr id="66564" name="Group 4"/>
          <p:cNvGrpSpPr>
            <a:grpSpLocks/>
          </p:cNvGrpSpPr>
          <p:nvPr/>
        </p:nvGrpSpPr>
        <p:grpSpPr bwMode="auto">
          <a:xfrm>
            <a:off x="2362200" y="1371600"/>
            <a:ext cx="4335463" cy="2498725"/>
            <a:chOff x="1488" y="864"/>
            <a:chExt cx="2731" cy="1574"/>
          </a:xfrm>
        </p:grpSpPr>
        <p:pic>
          <p:nvPicPr>
            <p:cNvPr id="66565" name="Picture 5" descr="Fig 2 -Root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864"/>
              <a:ext cx="2731" cy="157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566" name="Text Box 6"/>
            <p:cNvSpPr txBox="1">
              <a:spLocks noChangeArrowheads="1"/>
            </p:cNvSpPr>
            <p:nvPr/>
          </p:nvSpPr>
          <p:spPr bwMode="auto">
            <a:xfrm>
              <a:off x="2544" y="864"/>
              <a:ext cx="9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000">
                  <a:solidFill>
                    <a:srgbClr val="000000"/>
                  </a:solidFill>
                  <a:latin typeface="Times New Roman" charset="0"/>
                </a:rPr>
                <a:t>Root Tips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Layers</Template>
  <TotalTime>9</TotalTime>
  <Words>1346</Words>
  <Application>Microsoft Macintosh PowerPoint</Application>
  <PresentationFormat>On-screen Show (4:3)</PresentationFormat>
  <Paragraphs>237</Paragraphs>
  <Slides>56</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1" baseType="lpstr">
      <vt:lpstr>Arial</vt:lpstr>
      <vt:lpstr>Times New Roman</vt:lpstr>
      <vt:lpstr>Wingdings</vt:lpstr>
      <vt:lpstr>Layers</vt:lpstr>
      <vt:lpstr>Microsoft Graph Chart</vt:lpstr>
      <vt:lpstr>Tree Protection During Construction and Landscaping Activities</vt:lpstr>
      <vt:lpstr>Tree Protection During Construction &amp; Landscaping Activities</vt:lpstr>
      <vt:lpstr>Tree Protection</vt:lpstr>
      <vt:lpstr>Understanding Tree Biology </vt:lpstr>
      <vt:lpstr>PowerPoint Presentation</vt:lpstr>
      <vt:lpstr>PowerPoint Presentation</vt:lpstr>
      <vt:lpstr>PowerPoint Presentation</vt:lpstr>
      <vt:lpstr>What’s in a Root System?</vt:lpstr>
      <vt:lpstr>Root Form &amp; Function</vt:lpstr>
      <vt:lpstr>Is this what tree roots look like?</vt:lpstr>
      <vt:lpstr>The Real Story…..</vt:lpstr>
      <vt:lpstr>PowerPoint Presentation</vt:lpstr>
      <vt:lpstr>How far do roots extend?</vt:lpstr>
      <vt:lpstr>PowerPoint Presentation</vt:lpstr>
      <vt:lpstr>PowerPoint Presentation</vt:lpstr>
      <vt:lpstr>Air exchange?</vt:lpstr>
      <vt:lpstr>PowerPoint Presentation</vt:lpstr>
      <vt:lpstr>Alternatives…</vt:lpstr>
      <vt:lpstr>What about the trunk and branches of the Tree?</vt:lpstr>
      <vt:lpstr>PowerPoint Presentation</vt:lpstr>
      <vt:lpstr>PowerPoint Presentation</vt:lpstr>
      <vt:lpstr>PowerPoint Presentation</vt:lpstr>
      <vt:lpstr>Effect of broken branches.</vt:lpstr>
      <vt:lpstr>Compartmentalize damage.</vt:lpstr>
      <vt:lpstr>Losing a main trunk. </vt:lpstr>
      <vt:lpstr>PowerPoint Presentation</vt:lpstr>
      <vt:lpstr>PowerPoint Presentation</vt:lpstr>
      <vt:lpstr>              Leaves</vt:lpstr>
      <vt:lpstr>Leaf Form &amp; Function</vt:lpstr>
      <vt:lpstr>The absence of leaves…..</vt:lpstr>
      <vt:lpstr>       The Value of a Tree?</vt:lpstr>
      <vt:lpstr>How do we save our  trees from the gallows?</vt:lpstr>
      <vt:lpstr>Before Construction Begins</vt:lpstr>
      <vt:lpstr>Before Construction Begins</vt:lpstr>
      <vt:lpstr>Tree Inventory</vt:lpstr>
      <vt:lpstr>Tree Inventory</vt:lpstr>
      <vt:lpstr>Tree Inventory</vt:lpstr>
      <vt:lpstr>Tree Inventory</vt:lpstr>
      <vt:lpstr>Tree Inventory</vt:lpstr>
      <vt:lpstr>Soil Compaction Values  (Coder 1996)</vt:lpstr>
      <vt:lpstr>Soil Compaction (Coder 1996)</vt:lpstr>
      <vt:lpstr>Cut and Fills</vt:lpstr>
      <vt:lpstr>Soil Fills (Coder 1996)</vt:lpstr>
      <vt:lpstr>Soil Cuts (Coder 1996)</vt:lpstr>
      <vt:lpstr>Setting up Tree Save Zones</vt:lpstr>
      <vt:lpstr>Determine the Critical Rooting Distance</vt:lpstr>
      <vt:lpstr>Critical Rooting Distance</vt:lpstr>
      <vt:lpstr>Tree Save Fencing</vt:lpstr>
      <vt:lpstr>Zone must be maintained</vt:lpstr>
      <vt:lpstr>Spreading the Load</vt:lpstr>
      <vt:lpstr>Spreading the Load</vt:lpstr>
      <vt:lpstr>Prepare the Trees for Construction Disturbance</vt:lpstr>
      <vt:lpstr>Recovery Times and Remediation</vt:lpstr>
      <vt:lpstr>Post-Construction Care</vt:lpstr>
      <vt:lpstr>Special Thanks To: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Protection During Construction and Landscaping Activities</dc:title>
  <dc:creator>George Braman</dc:creator>
  <cp:lastModifiedBy>George Braman</cp:lastModifiedBy>
  <cp:revision>1</cp:revision>
  <dcterms:created xsi:type="dcterms:W3CDTF">2015-09-08T03:31:24Z</dcterms:created>
  <dcterms:modified xsi:type="dcterms:W3CDTF">2015-09-08T03:40:26Z</dcterms:modified>
</cp:coreProperties>
</file>