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compatMode="1" saveSubsetFonts="1" autoCompressPictures="0">
  <p:sldMasterIdLst>
    <p:sldMasterId id="2147483648" r:id="rId1"/>
  </p:sldMasterIdLst>
  <p:sldIdLst>
    <p:sldId id="257" r:id="rId2"/>
    <p:sldId id="309" r:id="rId3"/>
    <p:sldId id="264" r:id="rId4"/>
    <p:sldId id="263" r:id="rId5"/>
    <p:sldId id="256" r:id="rId6"/>
    <p:sldId id="265" r:id="rId7"/>
    <p:sldId id="277" r:id="rId8"/>
    <p:sldId id="278" r:id="rId9"/>
    <p:sldId id="310" r:id="rId10"/>
    <p:sldId id="279" r:id="rId11"/>
    <p:sldId id="290" r:id="rId12"/>
    <p:sldId id="292" r:id="rId13"/>
    <p:sldId id="276" r:id="rId14"/>
    <p:sldId id="274" r:id="rId15"/>
    <p:sldId id="271" r:id="rId16"/>
    <p:sldId id="285" r:id="rId17"/>
    <p:sldId id="298" r:id="rId18"/>
    <p:sldId id="269" r:id="rId19"/>
    <p:sldId id="280" r:id="rId20"/>
    <p:sldId id="281" r:id="rId21"/>
    <p:sldId id="295" r:id="rId22"/>
    <p:sldId id="293" r:id="rId23"/>
    <p:sldId id="291" r:id="rId24"/>
    <p:sldId id="283" r:id="rId25"/>
    <p:sldId id="287" r:id="rId26"/>
    <p:sldId id="311" r:id="rId27"/>
    <p:sldId id="282" r:id="rId28"/>
    <p:sldId id="288" r:id="rId29"/>
    <p:sldId id="303" r:id="rId30"/>
    <p:sldId id="296" r:id="rId31"/>
    <p:sldId id="297" r:id="rId32"/>
    <p:sldId id="301" r:id="rId33"/>
    <p:sldId id="299" r:id="rId34"/>
    <p:sldId id="275" r:id="rId35"/>
    <p:sldId id="270" r:id="rId36"/>
    <p:sldId id="266" r:id="rId37"/>
    <p:sldId id="258" r:id="rId38"/>
    <p:sldId id="260" r:id="rId39"/>
    <p:sldId id="305" r:id="rId40"/>
    <p:sldId id="300" r:id="rId41"/>
    <p:sldId id="267" r:id="rId42"/>
    <p:sldId id="304" r:id="rId43"/>
    <p:sldId id="307" r:id="rId44"/>
    <p:sldId id="308" r:id="rId45"/>
    <p:sldId id="306" r:id="rId46"/>
    <p:sldId id="261" r:id="rId47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66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74"/>
  </p:normalViewPr>
  <p:slideViewPr>
    <p:cSldViewPr>
      <p:cViewPr varScale="1">
        <p:scale>
          <a:sx n="124" d="100"/>
          <a:sy n="124" d="100"/>
        </p:scale>
        <p:origin x="1824" y="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presProps" Target="presProps.xml"/><Relationship Id="rId49" Type="http://schemas.openxmlformats.org/officeDocument/2006/relationships/viewProps" Target="viewProp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50" Type="http://schemas.openxmlformats.org/officeDocument/2006/relationships/theme" Target="theme/theme1.xml"/><Relationship Id="rId5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AF6BEE-75FE-A64C-B4F4-B54F1628F7E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274053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D1F6C0-0832-EF45-A5DA-4FA12F4CF9B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852754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1C63975-F94D-F641-A10A-FA0656F30C8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292821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C569E5F-3C57-3C43-99F3-DAD3DEEC4C6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705793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DD0D4C-53A4-9442-80B7-ED7D9B3D3DB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333929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4D5D5E-AC34-1C42-B9D9-3DDCD4D81D9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187006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D030508-AE2B-7F47-A8C7-52E9AEDF350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874652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540BD0-71F0-2F47-A310-566FFFAB355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745470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9726C0-62B7-2342-9924-8530FE43D50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252041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EEEDE0-A523-4040-9247-6251E1BC648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539687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3771A5-27A1-D94C-8835-0EC56D47A88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273601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FE80D30D-8110-C449-A1A0-DEAB3F7ECEA2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4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Relationship Id="rId3" Type="http://schemas.openxmlformats.org/officeDocument/2006/relationships/image" Target="../media/image11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jpeg"/><Relationship Id="rId3" Type="http://schemas.openxmlformats.org/officeDocument/2006/relationships/image" Target="../media/image20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jpeg"/><Relationship Id="rId3" Type="http://schemas.openxmlformats.org/officeDocument/2006/relationships/image" Target="../media/image22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png"/><Relationship Id="rId3" Type="http://schemas.openxmlformats.org/officeDocument/2006/relationships/image" Target="../media/image32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jpeg"/><Relationship Id="rId3" Type="http://schemas.openxmlformats.org/officeDocument/2006/relationships/image" Target="../media/image34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jpeg"/><Relationship Id="rId3" Type="http://schemas.openxmlformats.org/officeDocument/2006/relationships/image" Target="../media/image37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3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5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6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7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8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9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07940002"/>
          <p:cNvPicPr>
            <a:picLocks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457200"/>
            <a:ext cx="8915400" cy="58150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1828800" y="5105400"/>
            <a:ext cx="5640388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3200" b="1" dirty="0">
                <a:solidFill>
                  <a:srgbClr val="FFFF00"/>
                </a:solidFill>
              </a:rPr>
              <a:t>Tree Nutrition &amp; Fertilization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8" name="Rectangle 4"/>
          <p:cNvSpPr>
            <a:spLocks noChangeArrowheads="1"/>
          </p:cNvSpPr>
          <p:nvPr/>
        </p:nvSpPr>
        <p:spPr bwMode="auto">
          <a:xfrm>
            <a:off x="2438400" y="381000"/>
            <a:ext cx="6646863" cy="944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3200" b="1"/>
              <a:t>Prescription Fertilization</a:t>
            </a:r>
          </a:p>
          <a:p>
            <a:r>
              <a:rPr lang="en-US" altLang="en-US" sz="2400" b="1"/>
              <a:t>- Supply nutrients determined to be deficient</a:t>
            </a:r>
          </a:p>
        </p:txBody>
      </p:sp>
      <p:pic>
        <p:nvPicPr>
          <p:cNvPr id="26630" name="Picture 6" descr="Prescription_Symbol_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57200"/>
            <a:ext cx="1581150" cy="14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32" name="Picture 8" descr="taking_soil_sampl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971800"/>
            <a:ext cx="3810000" cy="2524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633" name="Text Box 9"/>
          <p:cNvSpPr txBox="1">
            <a:spLocks noChangeArrowheads="1"/>
          </p:cNvSpPr>
          <p:nvPr/>
        </p:nvSpPr>
        <p:spPr bwMode="auto">
          <a:xfrm>
            <a:off x="762000" y="2209800"/>
            <a:ext cx="233997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800" b="1"/>
              <a:t>Soil analysis</a:t>
            </a:r>
          </a:p>
        </p:txBody>
      </p:sp>
      <p:pic>
        <p:nvPicPr>
          <p:cNvPr id="26635" name="Picture 11" descr="Sampling%20YFE%20Leaf%20Dicentr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971800"/>
            <a:ext cx="3429000" cy="25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636" name="Text Box 12"/>
          <p:cNvSpPr txBox="1">
            <a:spLocks noChangeArrowheads="1"/>
          </p:cNvSpPr>
          <p:nvPr/>
        </p:nvSpPr>
        <p:spPr bwMode="auto">
          <a:xfrm>
            <a:off x="5105400" y="2362200"/>
            <a:ext cx="2817813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800" b="1"/>
              <a:t>Tissue analysis</a:t>
            </a:r>
          </a:p>
        </p:txBody>
      </p:sp>
      <p:sp>
        <p:nvSpPr>
          <p:cNvPr id="26637" name="Text Box 13"/>
          <p:cNvSpPr txBox="1">
            <a:spLocks noChangeArrowheads="1"/>
          </p:cNvSpPr>
          <p:nvPr/>
        </p:nvSpPr>
        <p:spPr bwMode="auto">
          <a:xfrm>
            <a:off x="838200" y="5715000"/>
            <a:ext cx="20764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="1"/>
              <a:t>Soil nutrients, pH</a:t>
            </a:r>
          </a:p>
          <a:p>
            <a:r>
              <a:rPr lang="en-US" altLang="en-US" b="1"/>
              <a:t>CEC, Salt, OM</a:t>
            </a:r>
          </a:p>
        </p:txBody>
      </p:sp>
      <p:sp>
        <p:nvSpPr>
          <p:cNvPr id="26638" name="Text Box 14"/>
          <p:cNvSpPr txBox="1">
            <a:spLocks noChangeArrowheads="1"/>
          </p:cNvSpPr>
          <p:nvPr/>
        </p:nvSpPr>
        <p:spPr bwMode="auto">
          <a:xfrm>
            <a:off x="5715000" y="5791200"/>
            <a:ext cx="17843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="1"/>
              <a:t>Plant nutrients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2" name="Picture 4" descr="taking_soil_samp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3886200"/>
            <a:ext cx="3810000" cy="2524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893" name="Text Box 5"/>
          <p:cNvSpPr txBox="1">
            <a:spLocks noChangeArrowheads="1"/>
          </p:cNvSpPr>
          <p:nvPr/>
        </p:nvSpPr>
        <p:spPr bwMode="auto">
          <a:xfrm>
            <a:off x="1371600" y="609600"/>
            <a:ext cx="6308725" cy="2774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3200" b="1"/>
              <a:t>             Soil Testing</a:t>
            </a:r>
          </a:p>
          <a:p>
            <a:endParaRPr lang="en-US" altLang="en-US" sz="3200" b="1"/>
          </a:p>
          <a:p>
            <a:pPr>
              <a:buFontTx/>
              <a:buChar char="•"/>
            </a:pPr>
            <a:r>
              <a:rPr lang="en-US" altLang="en-US" sz="2800" b="1"/>
              <a:t> </a:t>
            </a:r>
            <a:r>
              <a:rPr lang="en-US" altLang="en-US" sz="2800"/>
              <a:t>Representative sample (core or slice)</a:t>
            </a:r>
          </a:p>
          <a:p>
            <a:pPr>
              <a:buFontTx/>
              <a:buChar char="•"/>
            </a:pPr>
            <a:r>
              <a:rPr lang="en-US" altLang="en-US" sz="2800"/>
              <a:t> 10 – 20 places</a:t>
            </a:r>
          </a:p>
          <a:p>
            <a:pPr>
              <a:buFontTx/>
              <a:buChar char="•"/>
            </a:pPr>
            <a:r>
              <a:rPr lang="en-US" altLang="en-US" sz="2800"/>
              <a:t> 6 – 8” deep</a:t>
            </a:r>
          </a:p>
          <a:p>
            <a:pPr>
              <a:buFontTx/>
              <a:buChar char="•"/>
            </a:pPr>
            <a:r>
              <a:rPr lang="en-US" altLang="en-US" sz="2800"/>
              <a:t> Cost: $6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40" name="Text Box 4"/>
          <p:cNvSpPr txBox="1">
            <a:spLocks noChangeArrowheads="1"/>
          </p:cNvSpPr>
          <p:nvPr/>
        </p:nvSpPr>
        <p:spPr bwMode="auto">
          <a:xfrm>
            <a:off x="1905000" y="381000"/>
            <a:ext cx="5060950" cy="2714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3200" b="1"/>
              <a:t>     Tissue Analysis</a:t>
            </a:r>
          </a:p>
          <a:p>
            <a:pPr>
              <a:buFontTx/>
              <a:buChar char="•"/>
            </a:pPr>
            <a:r>
              <a:rPr lang="en-US" altLang="en-US" sz="2800"/>
              <a:t> Upper recently mature leaves</a:t>
            </a:r>
          </a:p>
          <a:p>
            <a:pPr>
              <a:buFontTx/>
              <a:buChar char="•"/>
            </a:pPr>
            <a:r>
              <a:rPr lang="en-US" altLang="en-US" sz="2800"/>
              <a:t> 20 – 30 leaves</a:t>
            </a:r>
          </a:p>
          <a:p>
            <a:pPr>
              <a:buFontTx/>
              <a:buChar char="•"/>
            </a:pPr>
            <a:r>
              <a:rPr lang="en-US" altLang="en-US" sz="2800"/>
              <a:t> Paper, not plastic</a:t>
            </a:r>
          </a:p>
          <a:p>
            <a:pPr>
              <a:buFontTx/>
              <a:buChar char="•"/>
            </a:pPr>
            <a:r>
              <a:rPr lang="en-US" altLang="en-US" sz="2800"/>
              <a:t> Deficiency - toxicity</a:t>
            </a:r>
          </a:p>
          <a:p>
            <a:pPr>
              <a:buFontTx/>
              <a:buChar char="•"/>
            </a:pPr>
            <a:r>
              <a:rPr lang="en-US" altLang="en-US" sz="2800"/>
              <a:t> $15</a:t>
            </a:r>
            <a:r>
              <a:rPr lang="en-US" altLang="en-US"/>
              <a:t> </a:t>
            </a:r>
          </a:p>
        </p:txBody>
      </p:sp>
      <p:pic>
        <p:nvPicPr>
          <p:cNvPr id="39941" name="Picture 5" descr="Sampling%20YFE%20Leaf%20Dicentr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3200400"/>
            <a:ext cx="3429000" cy="25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9" name="Picture 7" descr="fig3-2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11" r="25262" b="16876"/>
          <a:stretch>
            <a:fillRect/>
          </a:stretch>
        </p:blipFill>
        <p:spPr bwMode="auto">
          <a:xfrm>
            <a:off x="304800" y="1524000"/>
            <a:ext cx="3657600" cy="4418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561" name="Text Box 9"/>
          <p:cNvSpPr txBox="1">
            <a:spLocks noChangeArrowheads="1"/>
          </p:cNvSpPr>
          <p:nvPr/>
        </p:nvSpPr>
        <p:spPr bwMode="auto">
          <a:xfrm>
            <a:off x="4038600" y="2057400"/>
            <a:ext cx="3940175" cy="3508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800" b="1"/>
              <a:t>What’s in your barrel?</a:t>
            </a:r>
          </a:p>
          <a:p>
            <a:pPr>
              <a:buFontTx/>
              <a:buChar char="•"/>
            </a:pPr>
            <a:r>
              <a:rPr lang="en-US" altLang="en-US" sz="2800"/>
              <a:t> Nutrients</a:t>
            </a:r>
          </a:p>
          <a:p>
            <a:pPr>
              <a:buFontTx/>
              <a:buChar char="•"/>
            </a:pPr>
            <a:r>
              <a:rPr lang="en-US" altLang="en-US" sz="2800"/>
              <a:t> pH</a:t>
            </a:r>
          </a:p>
          <a:p>
            <a:pPr>
              <a:buFontTx/>
              <a:buChar char="•"/>
            </a:pPr>
            <a:r>
              <a:rPr lang="en-US" altLang="en-US" sz="2800"/>
              <a:t> Water</a:t>
            </a:r>
          </a:p>
          <a:p>
            <a:pPr>
              <a:buFontTx/>
              <a:buChar char="•"/>
            </a:pPr>
            <a:r>
              <a:rPr lang="en-US" altLang="en-US" sz="2800"/>
              <a:t> Salt</a:t>
            </a:r>
          </a:p>
          <a:p>
            <a:pPr>
              <a:buFontTx/>
              <a:buChar char="•"/>
            </a:pPr>
            <a:r>
              <a:rPr lang="en-US" altLang="en-US" sz="2800"/>
              <a:t> Light</a:t>
            </a:r>
          </a:p>
          <a:p>
            <a:pPr>
              <a:buFontTx/>
              <a:buChar char="•"/>
            </a:pPr>
            <a:r>
              <a:rPr lang="en-US" altLang="en-US" sz="2800"/>
              <a:t> Oxygen</a:t>
            </a:r>
          </a:p>
          <a:p>
            <a:pPr>
              <a:buFontTx/>
              <a:buChar char="•"/>
            </a:pPr>
            <a:r>
              <a:rPr lang="en-US" altLang="en-US" sz="2800"/>
              <a:t> Pore space</a:t>
            </a:r>
          </a:p>
        </p:txBody>
      </p:sp>
      <p:pic>
        <p:nvPicPr>
          <p:cNvPr id="23563" name="Picture 11" descr="Prescription_Symbol_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304800"/>
            <a:ext cx="1581150" cy="14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7" name="Picture 3" descr="07940046"/>
          <p:cNvPicPr>
            <a:picLocks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304800"/>
            <a:ext cx="9144000" cy="59642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1508" name="Text Box 4"/>
          <p:cNvSpPr txBox="1">
            <a:spLocks noChangeArrowheads="1"/>
          </p:cNvSpPr>
          <p:nvPr/>
        </p:nvSpPr>
        <p:spPr bwMode="auto">
          <a:xfrm>
            <a:off x="1219200" y="1295400"/>
            <a:ext cx="1370013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4000" b="1"/>
              <a:t>Lime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244475"/>
            <a:ext cx="8537575" cy="1431925"/>
          </a:xfrm>
        </p:spPr>
        <p:txBody>
          <a:bodyPr/>
          <a:lstStyle/>
          <a:p>
            <a:r>
              <a:rPr lang="en-US" altLang="en-US" sz="3800"/>
              <a:t>Soil pH is expressed logarithmically</a:t>
            </a:r>
          </a:p>
        </p:txBody>
      </p:sp>
      <p:graphicFrame>
        <p:nvGraphicFramePr>
          <p:cNvPr id="18435" name="Group 3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470400"/>
        </p:xfrm>
        <a:graphic>
          <a:graphicData uri="http://schemas.openxmlformats.org/drawingml/2006/table">
            <a:tbl>
              <a:tblPr/>
              <a:tblGrid>
                <a:gridCol w="2743200"/>
                <a:gridCol w="2743200"/>
                <a:gridCol w="2743200"/>
              </a:tblGrid>
              <a:tr h="46513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      </a:t>
                      </a:r>
                      <a:r>
                        <a:rPr kumimoji="0" lang="en-US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/>
                          <a:latin typeface="Arial" charset="0"/>
                        </a:rPr>
                        <a:t>pH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/>
                          <a:latin typeface="Arial" charset="0"/>
                        </a:rPr>
                        <a:t>times as strong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6513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10.0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6513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9.0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Arial" charset="0"/>
                        </a:rPr>
                        <a:t>Alkalinity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667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8.0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6513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7.0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Neutral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6513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6.0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667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5.0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Acidity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6513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4.0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3" name="Picture 5" descr="p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295400"/>
            <a:ext cx="7653338" cy="4660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774" name="Text Box 6"/>
          <p:cNvSpPr txBox="1">
            <a:spLocks noChangeArrowheads="1"/>
          </p:cNvSpPr>
          <p:nvPr/>
        </p:nvSpPr>
        <p:spPr bwMode="auto">
          <a:xfrm>
            <a:off x="1981200" y="609600"/>
            <a:ext cx="5481638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3200" b="1"/>
              <a:t>pH and Nutrient Availability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0794005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81063"/>
            <a:ext cx="9144000" cy="5964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2193925" y="320675"/>
            <a:ext cx="18415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 altLang="en-US" sz="3200" b="1">
              <a:solidFill>
                <a:srgbClr val="FFFF00"/>
              </a:solidFill>
            </a:endParaRPr>
          </a:p>
        </p:txBody>
      </p:sp>
      <p:sp>
        <p:nvSpPr>
          <p:cNvPr id="16389" name="Text Box 5"/>
          <p:cNvSpPr txBox="1">
            <a:spLocks noChangeArrowheads="1"/>
          </p:cNvSpPr>
          <p:nvPr/>
        </p:nvSpPr>
        <p:spPr bwMode="auto">
          <a:xfrm>
            <a:off x="2438400" y="457200"/>
            <a:ext cx="3819525" cy="143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3200" b="1"/>
              <a:t>Fertilizer Analysis</a:t>
            </a:r>
          </a:p>
          <a:p>
            <a:endParaRPr lang="en-US" altLang="en-US" sz="3200" b="1"/>
          </a:p>
          <a:p>
            <a:r>
              <a:rPr lang="en-US" altLang="en-US" sz="2400" b="1"/>
              <a:t>% by weight N, P</a:t>
            </a:r>
            <a:r>
              <a:rPr lang="en-US" altLang="en-US" sz="2400" b="1" baseline="-25000"/>
              <a:t>2</a:t>
            </a:r>
            <a:r>
              <a:rPr lang="en-US" altLang="en-US" sz="2400" b="1"/>
              <a:t>O</a:t>
            </a:r>
            <a:r>
              <a:rPr lang="en-US" altLang="en-US" sz="2400" b="1" baseline="-25000"/>
              <a:t>5</a:t>
            </a:r>
            <a:r>
              <a:rPr lang="en-US" altLang="en-US" sz="2400" b="1"/>
              <a:t>, K</a:t>
            </a:r>
            <a:r>
              <a:rPr lang="en-US" altLang="en-US" sz="2400" b="1" baseline="-25000"/>
              <a:t>2</a:t>
            </a:r>
            <a:r>
              <a:rPr lang="en-US" altLang="en-US" sz="2400" b="1"/>
              <a:t>O</a:t>
            </a:r>
          </a:p>
        </p:txBody>
      </p:sp>
      <p:sp>
        <p:nvSpPr>
          <p:cNvPr id="16390" name="Text Box 6"/>
          <p:cNvSpPr txBox="1">
            <a:spLocks noChangeArrowheads="1"/>
          </p:cNvSpPr>
          <p:nvPr/>
        </p:nvSpPr>
        <p:spPr bwMode="auto">
          <a:xfrm>
            <a:off x="6477000" y="3124200"/>
            <a:ext cx="23955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 b="1"/>
              <a:t>Complete fertilizer</a:t>
            </a:r>
          </a:p>
        </p:txBody>
      </p:sp>
      <p:pic>
        <p:nvPicPr>
          <p:cNvPr id="16393" name="Picture 9" descr="Fertba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286000"/>
            <a:ext cx="4324350" cy="3833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6395" name="AutoShape 11"/>
          <p:cNvCxnSpPr>
            <a:cxnSpLocks noChangeShapeType="1"/>
          </p:cNvCxnSpPr>
          <p:nvPr/>
        </p:nvCxnSpPr>
        <p:spPr bwMode="auto">
          <a:xfrm flipV="1">
            <a:off x="5334000" y="3505200"/>
            <a:ext cx="1066800" cy="3810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6396" name="AutoShape 12"/>
          <p:cNvCxnSpPr>
            <a:cxnSpLocks noChangeShapeType="1"/>
            <a:stCxn id="16393" idx="3"/>
            <a:endCxn id="16393" idx="3"/>
          </p:cNvCxnSpPr>
          <p:nvPr/>
        </p:nvCxnSpPr>
        <p:spPr bwMode="auto">
          <a:xfrm>
            <a:off x="5238750" y="4203700"/>
            <a:ext cx="0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6398" name="AutoShape 14"/>
          <p:cNvCxnSpPr>
            <a:cxnSpLocks noChangeShapeType="1"/>
            <a:endCxn id="16390" idx="1"/>
          </p:cNvCxnSpPr>
          <p:nvPr/>
        </p:nvCxnSpPr>
        <p:spPr bwMode="auto">
          <a:xfrm>
            <a:off x="5257800" y="3200400"/>
            <a:ext cx="1219200" cy="122238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6399" name="AutoShape 15"/>
          <p:cNvCxnSpPr>
            <a:cxnSpLocks noChangeShapeType="1"/>
            <a:stCxn id="16393" idx="3"/>
            <a:endCxn id="16393" idx="3"/>
          </p:cNvCxnSpPr>
          <p:nvPr/>
        </p:nvCxnSpPr>
        <p:spPr bwMode="auto">
          <a:xfrm>
            <a:off x="5238750" y="4203700"/>
            <a:ext cx="0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6400" name="AutoShape 16"/>
          <p:cNvCxnSpPr>
            <a:cxnSpLocks noChangeShapeType="1"/>
          </p:cNvCxnSpPr>
          <p:nvPr/>
        </p:nvCxnSpPr>
        <p:spPr bwMode="auto">
          <a:xfrm>
            <a:off x="5334000" y="2667000"/>
            <a:ext cx="1143000" cy="4572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3" name="Picture 5" descr="Milorganit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066800"/>
            <a:ext cx="3276600" cy="245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9" name="Picture 11" descr="34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914400"/>
            <a:ext cx="2143125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660" name="Text Box 12"/>
          <p:cNvSpPr txBox="1">
            <a:spLocks noChangeArrowheads="1"/>
          </p:cNvSpPr>
          <p:nvPr/>
        </p:nvSpPr>
        <p:spPr bwMode="auto">
          <a:xfrm>
            <a:off x="1066800" y="228600"/>
            <a:ext cx="2009775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3200" b="1"/>
              <a:t>Inorganic</a:t>
            </a:r>
          </a:p>
        </p:txBody>
      </p:sp>
      <p:sp>
        <p:nvSpPr>
          <p:cNvPr id="27661" name="Text Box 13"/>
          <p:cNvSpPr txBox="1">
            <a:spLocks noChangeArrowheads="1"/>
          </p:cNvSpPr>
          <p:nvPr/>
        </p:nvSpPr>
        <p:spPr bwMode="auto">
          <a:xfrm>
            <a:off x="5562600" y="304800"/>
            <a:ext cx="1717675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3200" b="1"/>
              <a:t>Organic</a:t>
            </a:r>
          </a:p>
        </p:txBody>
      </p:sp>
      <p:sp>
        <p:nvSpPr>
          <p:cNvPr id="27664" name="Text Box 16"/>
          <p:cNvSpPr txBox="1">
            <a:spLocks noChangeArrowheads="1"/>
          </p:cNvSpPr>
          <p:nvPr/>
        </p:nvSpPr>
        <p:spPr bwMode="auto">
          <a:xfrm>
            <a:off x="1371600" y="4267200"/>
            <a:ext cx="2613025" cy="2014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="1"/>
              <a:t>Nitrate</a:t>
            </a:r>
          </a:p>
          <a:p>
            <a:r>
              <a:rPr lang="en-US" altLang="en-US" b="1"/>
              <a:t>Ammonium</a:t>
            </a:r>
          </a:p>
          <a:p>
            <a:r>
              <a:rPr lang="en-US" altLang="en-US" b="1"/>
              <a:t>Phosphate</a:t>
            </a:r>
          </a:p>
          <a:p>
            <a:r>
              <a:rPr lang="en-US" altLang="en-US" b="1"/>
              <a:t>Potash</a:t>
            </a:r>
          </a:p>
          <a:p>
            <a:endParaRPr lang="en-US" altLang="en-US" b="1"/>
          </a:p>
          <a:p>
            <a:pPr>
              <a:buFontTx/>
              <a:buChar char="•"/>
            </a:pPr>
            <a:r>
              <a:rPr lang="en-US" altLang="en-US" b="1"/>
              <a:t> Not bound to Carbon</a:t>
            </a:r>
          </a:p>
          <a:p>
            <a:pPr>
              <a:buFontTx/>
              <a:buChar char="•"/>
            </a:pPr>
            <a:r>
              <a:rPr lang="en-US" altLang="en-US" b="1"/>
              <a:t> No other options</a:t>
            </a:r>
          </a:p>
        </p:txBody>
      </p:sp>
      <p:sp>
        <p:nvSpPr>
          <p:cNvPr id="27665" name="Text Box 17"/>
          <p:cNvSpPr txBox="1">
            <a:spLocks noChangeArrowheads="1"/>
          </p:cNvSpPr>
          <p:nvPr/>
        </p:nvSpPr>
        <p:spPr bwMode="auto">
          <a:xfrm>
            <a:off x="5394325" y="4227513"/>
            <a:ext cx="2266950" cy="2289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="1"/>
              <a:t>Urea</a:t>
            </a:r>
          </a:p>
          <a:p>
            <a:r>
              <a:rPr lang="en-US" altLang="en-US" b="1"/>
              <a:t>IBDU</a:t>
            </a:r>
          </a:p>
          <a:p>
            <a:r>
              <a:rPr lang="en-US" altLang="en-US" b="1"/>
              <a:t>Urea formaldehyde</a:t>
            </a:r>
          </a:p>
          <a:p>
            <a:r>
              <a:rPr lang="en-US" altLang="en-US" b="1"/>
              <a:t>Manure</a:t>
            </a:r>
          </a:p>
          <a:p>
            <a:r>
              <a:rPr lang="en-US" altLang="en-US" b="1"/>
              <a:t>Blood &amp; Bone Meal</a:t>
            </a:r>
          </a:p>
          <a:p>
            <a:r>
              <a:rPr lang="en-US" altLang="en-US" b="1"/>
              <a:t>Biosolids</a:t>
            </a:r>
          </a:p>
          <a:p>
            <a:pPr>
              <a:buFontTx/>
              <a:buChar char="•"/>
            </a:pPr>
            <a:endParaRPr lang="en-US" altLang="en-US" b="1"/>
          </a:p>
          <a:p>
            <a:pPr>
              <a:buFontTx/>
              <a:buChar char="•"/>
            </a:pPr>
            <a:r>
              <a:rPr lang="en-US" altLang="en-US" b="1"/>
              <a:t>Preferred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ext Box 2"/>
          <p:cNvSpPr txBox="1">
            <a:spLocks noChangeArrowheads="1"/>
          </p:cNvSpPr>
          <p:nvPr/>
        </p:nvSpPr>
        <p:spPr bwMode="auto">
          <a:xfrm>
            <a:off x="3124200" y="1447800"/>
            <a:ext cx="5119688" cy="2989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3200" b="1"/>
              <a:t>Objectives of Fertilization</a:t>
            </a:r>
          </a:p>
          <a:p>
            <a:endParaRPr lang="en-US" altLang="en-US"/>
          </a:p>
          <a:p>
            <a:pPr>
              <a:buFontTx/>
              <a:buChar char="•"/>
            </a:pPr>
            <a:r>
              <a:rPr lang="en-US" altLang="en-US" sz="2800"/>
              <a:t> Maintain health &amp; vigor</a:t>
            </a:r>
          </a:p>
          <a:p>
            <a:pPr>
              <a:buFontTx/>
              <a:buChar char="•"/>
            </a:pPr>
            <a:r>
              <a:rPr lang="en-US" altLang="en-US" sz="2800"/>
              <a:t> Increase growth</a:t>
            </a:r>
          </a:p>
          <a:p>
            <a:pPr>
              <a:buFontTx/>
              <a:buChar char="•"/>
            </a:pPr>
            <a:r>
              <a:rPr lang="en-US" altLang="en-US" sz="2800"/>
              <a:t> Replace minerals</a:t>
            </a:r>
          </a:p>
          <a:p>
            <a:pPr>
              <a:buFontTx/>
              <a:buChar char="•"/>
            </a:pPr>
            <a:r>
              <a:rPr lang="en-US" altLang="en-US" sz="2800"/>
              <a:t> Rescue declining tree</a:t>
            </a:r>
          </a:p>
          <a:p>
            <a:pPr>
              <a:buFontTx/>
              <a:buChar char="•"/>
            </a:pPr>
            <a:r>
              <a:rPr lang="en-US" altLang="en-US" sz="2800"/>
              <a:t>Cure specific deficiencies</a:t>
            </a:r>
          </a:p>
        </p:txBody>
      </p:sp>
      <p:pic>
        <p:nvPicPr>
          <p:cNvPr id="57347" name="Picture 3" descr="tre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371600"/>
            <a:ext cx="2219325" cy="3343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6" name="Picture 4" descr="Banner%20Als%20Fertilizer%2010-4-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2" r="-2400" b="15506"/>
          <a:stretch>
            <a:fillRect/>
          </a:stretch>
        </p:blipFill>
        <p:spPr bwMode="auto">
          <a:xfrm>
            <a:off x="762000" y="1447800"/>
            <a:ext cx="24384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7" name="Picture 5" descr="cottonseed meal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8" r="7018" b="19139"/>
          <a:stretch>
            <a:fillRect/>
          </a:stretch>
        </p:blipFill>
        <p:spPr bwMode="auto">
          <a:xfrm>
            <a:off x="4800600" y="1524000"/>
            <a:ext cx="3505200" cy="247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8" name="Text Box 6"/>
          <p:cNvSpPr txBox="1">
            <a:spLocks noChangeArrowheads="1"/>
          </p:cNvSpPr>
          <p:nvPr/>
        </p:nvSpPr>
        <p:spPr bwMode="auto">
          <a:xfrm>
            <a:off x="685800" y="685800"/>
            <a:ext cx="2778125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3200" b="1"/>
              <a:t>Slow Release</a:t>
            </a:r>
          </a:p>
        </p:txBody>
      </p:sp>
      <p:sp>
        <p:nvSpPr>
          <p:cNvPr id="28679" name="Text Box 7"/>
          <p:cNvSpPr txBox="1">
            <a:spLocks noChangeArrowheads="1"/>
          </p:cNvSpPr>
          <p:nvPr/>
        </p:nvSpPr>
        <p:spPr bwMode="auto">
          <a:xfrm>
            <a:off x="4876800" y="762000"/>
            <a:ext cx="3611563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3200" b="1"/>
              <a:t>Water Insoluble N</a:t>
            </a:r>
          </a:p>
        </p:txBody>
      </p:sp>
      <p:sp>
        <p:nvSpPr>
          <p:cNvPr id="28680" name="Text Box 8"/>
          <p:cNvSpPr txBox="1">
            <a:spLocks noChangeArrowheads="1"/>
          </p:cNvSpPr>
          <p:nvPr/>
        </p:nvSpPr>
        <p:spPr bwMode="auto">
          <a:xfrm>
            <a:off x="381000" y="4495800"/>
            <a:ext cx="3409950" cy="1373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800" b="1"/>
              <a:t>Manure</a:t>
            </a:r>
          </a:p>
          <a:p>
            <a:r>
              <a:rPr lang="en-US" altLang="en-US" sz="2800" b="1"/>
              <a:t>Sulfur coated Urea</a:t>
            </a:r>
          </a:p>
          <a:p>
            <a:r>
              <a:rPr lang="en-US" altLang="en-US" sz="2800" b="1"/>
              <a:t>Urea formaldehyde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a2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24000"/>
            <a:ext cx="8534400" cy="4919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011" name="Text Box 3"/>
          <p:cNvSpPr txBox="1">
            <a:spLocks noChangeArrowheads="1"/>
          </p:cNvSpPr>
          <p:nvPr/>
        </p:nvSpPr>
        <p:spPr bwMode="auto">
          <a:xfrm>
            <a:off x="533400" y="228600"/>
            <a:ext cx="7985125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800"/>
              <a:t>“If fertilizer is not needed or not applied correctly, </a:t>
            </a:r>
          </a:p>
          <a:p>
            <a:r>
              <a:rPr lang="en-US" altLang="en-US" sz="2800"/>
              <a:t>  it may not benefit the tree at all.” ANSI A300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Fertilizing%20Law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/>
          <a:stretch>
            <a:fillRect/>
          </a:stretch>
        </p:blipFill>
        <p:spPr bwMode="auto">
          <a:xfrm>
            <a:off x="1066800" y="0"/>
            <a:ext cx="6858000" cy="6505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963" name="Text Box 3"/>
          <p:cNvSpPr txBox="1">
            <a:spLocks noChangeArrowheads="1"/>
          </p:cNvSpPr>
          <p:nvPr/>
        </p:nvSpPr>
        <p:spPr bwMode="auto">
          <a:xfrm>
            <a:off x="2438400" y="609600"/>
            <a:ext cx="4197350" cy="228758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3200" b="1">
                <a:solidFill>
                  <a:schemeClr val="bg1"/>
                </a:solidFill>
              </a:rPr>
              <a:t>Fertilizer Application</a:t>
            </a:r>
          </a:p>
          <a:p>
            <a:pPr>
              <a:buFontTx/>
              <a:buChar char="•"/>
            </a:pPr>
            <a:r>
              <a:rPr lang="en-US" altLang="en-US" sz="2800">
                <a:solidFill>
                  <a:schemeClr val="bg1"/>
                </a:solidFill>
              </a:rPr>
              <a:t> Heavily fertilized turf</a:t>
            </a:r>
          </a:p>
          <a:p>
            <a:pPr>
              <a:buFontTx/>
              <a:buChar char="•"/>
            </a:pPr>
            <a:r>
              <a:rPr lang="en-US" altLang="en-US" sz="2800">
                <a:solidFill>
                  <a:schemeClr val="bg1"/>
                </a:solidFill>
              </a:rPr>
              <a:t> Turf vs. no turf</a:t>
            </a:r>
          </a:p>
          <a:p>
            <a:pPr>
              <a:buFontTx/>
              <a:buChar char="•"/>
            </a:pPr>
            <a:r>
              <a:rPr lang="en-US" altLang="en-US" sz="2800">
                <a:solidFill>
                  <a:schemeClr val="bg1"/>
                </a:solidFill>
              </a:rPr>
              <a:t> Steep slopes</a:t>
            </a:r>
          </a:p>
          <a:p>
            <a:pPr>
              <a:buFontTx/>
              <a:buChar char="•"/>
            </a:pPr>
            <a:r>
              <a:rPr lang="en-US" altLang="en-US" sz="2800">
                <a:solidFill>
                  <a:schemeClr val="bg1"/>
                </a:solidFill>
              </a:rPr>
              <a:t> Insect infestation</a:t>
            </a:r>
            <a:endParaRPr lang="en-US" altLang="en-US" sz="2800"/>
          </a:p>
        </p:txBody>
      </p:sp>
      <p:sp>
        <p:nvSpPr>
          <p:cNvPr id="40964" name="Text Box 4"/>
          <p:cNvSpPr txBox="1">
            <a:spLocks noChangeArrowheads="1"/>
          </p:cNvSpPr>
          <p:nvPr/>
        </p:nvSpPr>
        <p:spPr bwMode="auto">
          <a:xfrm>
            <a:off x="2346325" y="5522913"/>
            <a:ext cx="1841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 altLang="en-US"/>
          </a:p>
          <a:p>
            <a:endParaRPr lang="en-US" altLang="en-US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8" name="Picture 6" descr="hwinter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57"/>
          <a:stretch>
            <a:fillRect/>
          </a:stretch>
        </p:blipFill>
        <p:spPr bwMode="auto">
          <a:xfrm>
            <a:off x="1066800" y="973138"/>
            <a:ext cx="6934200" cy="4687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919" name="Text Box 7"/>
          <p:cNvSpPr txBox="1">
            <a:spLocks noChangeArrowheads="1"/>
          </p:cNvSpPr>
          <p:nvPr/>
        </p:nvSpPr>
        <p:spPr bwMode="auto">
          <a:xfrm>
            <a:off x="2438400" y="1219200"/>
            <a:ext cx="3319463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3200" b="1"/>
              <a:t>Fertilizer Timing</a:t>
            </a:r>
          </a:p>
        </p:txBody>
      </p:sp>
      <p:sp>
        <p:nvSpPr>
          <p:cNvPr id="38921" name="Text Box 9"/>
          <p:cNvSpPr txBox="1">
            <a:spLocks noChangeArrowheads="1"/>
          </p:cNvSpPr>
          <p:nvPr/>
        </p:nvSpPr>
        <p:spPr bwMode="auto">
          <a:xfrm>
            <a:off x="2743200" y="3886200"/>
            <a:ext cx="3514725" cy="180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US" altLang="en-US" sz="2800"/>
              <a:t> Roots growing </a:t>
            </a:r>
          </a:p>
          <a:p>
            <a:pPr>
              <a:buFontTx/>
              <a:buChar char="•"/>
            </a:pPr>
            <a:r>
              <a:rPr lang="en-US" altLang="en-US" sz="2800"/>
              <a:t> Cold hardiness</a:t>
            </a:r>
          </a:p>
          <a:p>
            <a:pPr>
              <a:buFontTx/>
              <a:buChar char="•"/>
            </a:pPr>
            <a:r>
              <a:rPr lang="en-US" altLang="en-US" sz="2800"/>
              <a:t> Well watered plants</a:t>
            </a:r>
          </a:p>
          <a:p>
            <a:endParaRPr lang="en-US" altLang="en-US" sz="280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4" name="Text Box 4"/>
          <p:cNvSpPr txBox="1">
            <a:spLocks noChangeArrowheads="1"/>
          </p:cNvSpPr>
          <p:nvPr/>
        </p:nvSpPr>
        <p:spPr bwMode="auto">
          <a:xfrm>
            <a:off x="609600" y="457200"/>
            <a:ext cx="762635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3200" b="1"/>
              <a:t>Fertilizer Application Rate (ANSI A300)</a:t>
            </a:r>
          </a:p>
        </p:txBody>
      </p:sp>
      <p:pic>
        <p:nvPicPr>
          <p:cNvPr id="30726" name="Picture 6" descr="p_spread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524000"/>
            <a:ext cx="3160713" cy="464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27" name="Text Box 7"/>
          <p:cNvSpPr txBox="1">
            <a:spLocks noChangeArrowheads="1"/>
          </p:cNvSpPr>
          <p:nvPr/>
        </p:nvSpPr>
        <p:spPr bwMode="auto">
          <a:xfrm>
            <a:off x="4327525" y="1716088"/>
            <a:ext cx="3963988" cy="4838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400" b="1"/>
              <a:t>Rate per 1,000 square feet</a:t>
            </a:r>
          </a:p>
          <a:p>
            <a:endParaRPr lang="en-US" altLang="en-US" sz="2400" b="1"/>
          </a:p>
          <a:p>
            <a:r>
              <a:rPr lang="en-US" altLang="en-US" sz="2400" b="1"/>
              <a:t>Slow Release</a:t>
            </a:r>
          </a:p>
          <a:p>
            <a:r>
              <a:rPr lang="en-US" altLang="en-US" sz="2400" b="1"/>
              <a:t>2 - 4 lbs N/ application</a:t>
            </a:r>
          </a:p>
          <a:p>
            <a:r>
              <a:rPr lang="en-US" altLang="en-US" sz="2400" b="1"/>
              <a:t>6 lbs N annually max</a:t>
            </a:r>
          </a:p>
          <a:p>
            <a:endParaRPr lang="en-US" altLang="en-US" sz="2400" b="1"/>
          </a:p>
          <a:p>
            <a:r>
              <a:rPr lang="en-US" altLang="en-US" sz="2400" b="1"/>
              <a:t>Quick Release</a:t>
            </a:r>
          </a:p>
          <a:p>
            <a:r>
              <a:rPr lang="en-US" altLang="en-US" sz="2400" b="1"/>
              <a:t>1-3 lbs / application</a:t>
            </a:r>
          </a:p>
          <a:p>
            <a:r>
              <a:rPr lang="en-US" altLang="en-US" sz="2400" b="1"/>
              <a:t>4 lbs annually max</a:t>
            </a:r>
          </a:p>
          <a:p>
            <a:endParaRPr lang="en-US" altLang="en-US" sz="2400" b="1"/>
          </a:p>
          <a:p>
            <a:r>
              <a:rPr lang="en-US" altLang="en-US" sz="2400" b="1"/>
              <a:t>Use 3:1:1 or 3:1:2 ratio</a:t>
            </a:r>
          </a:p>
          <a:p>
            <a:r>
              <a:rPr lang="en-US" altLang="en-US" sz="2400" b="1"/>
              <a:t>Salt index &lt; 50</a:t>
            </a:r>
          </a:p>
          <a:p>
            <a:endParaRPr lang="en-US" altLang="en-US" sz="2400" b="1"/>
          </a:p>
        </p:txBody>
      </p:sp>
      <p:sp>
        <p:nvSpPr>
          <p:cNvPr id="30728" name="Text Box 8"/>
          <p:cNvSpPr txBox="1">
            <a:spLocks noChangeArrowheads="1"/>
          </p:cNvSpPr>
          <p:nvPr/>
        </p:nvSpPr>
        <p:spPr bwMode="auto">
          <a:xfrm>
            <a:off x="1219200" y="6096000"/>
            <a:ext cx="22923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="1"/>
              <a:t>Surface application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22" name="Text Box 6"/>
          <p:cNvSpPr txBox="1">
            <a:spLocks noChangeArrowheads="1"/>
          </p:cNvSpPr>
          <p:nvPr/>
        </p:nvSpPr>
        <p:spPr bwMode="auto">
          <a:xfrm>
            <a:off x="3657600" y="2209800"/>
            <a:ext cx="5235575" cy="3232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800"/>
              <a:t>Measure distance out to dripline</a:t>
            </a:r>
          </a:p>
          <a:p>
            <a:endParaRPr lang="en-US" altLang="en-US" sz="2800"/>
          </a:p>
          <a:p>
            <a:r>
              <a:rPr lang="en-US" altLang="en-US" sz="2800"/>
              <a:t>Area = 3.14 * r</a:t>
            </a:r>
            <a:r>
              <a:rPr lang="en-US" altLang="en-US" sz="2800" b="1" baseline="30000"/>
              <a:t>2</a:t>
            </a:r>
            <a:r>
              <a:rPr lang="en-US" altLang="en-US" sz="2800" baseline="30000"/>
              <a:t> </a:t>
            </a:r>
          </a:p>
          <a:p>
            <a:endParaRPr lang="en-US" altLang="en-US" sz="2800" baseline="30000"/>
          </a:p>
          <a:p>
            <a:r>
              <a:rPr lang="en-US" altLang="en-US" sz="2800"/>
              <a:t>Example:</a:t>
            </a:r>
          </a:p>
          <a:p>
            <a:r>
              <a:rPr lang="en-US" altLang="en-US" sz="2800" b="1"/>
              <a:t>3.14 * 10</a:t>
            </a:r>
            <a:r>
              <a:rPr lang="en-US" altLang="en-US" sz="2800" b="1" baseline="30000"/>
              <a:t>2</a:t>
            </a:r>
            <a:r>
              <a:rPr lang="en-US" altLang="en-US" sz="2800" b="1"/>
              <a:t> = 314 ft</a:t>
            </a:r>
            <a:r>
              <a:rPr lang="en-US" altLang="en-US" sz="2800" b="1" baseline="30000"/>
              <a:t>2</a:t>
            </a:r>
          </a:p>
          <a:p>
            <a:endParaRPr lang="en-US" altLang="en-US" sz="2800"/>
          </a:p>
          <a:p>
            <a:endParaRPr lang="en-US" altLang="en-US" sz="2800" baseline="30000"/>
          </a:p>
        </p:txBody>
      </p:sp>
      <p:sp>
        <p:nvSpPr>
          <p:cNvPr id="34826" name="Text Box 10"/>
          <p:cNvSpPr txBox="1">
            <a:spLocks noChangeArrowheads="1"/>
          </p:cNvSpPr>
          <p:nvPr/>
        </p:nvSpPr>
        <p:spPr bwMode="auto">
          <a:xfrm>
            <a:off x="3817938" y="838200"/>
            <a:ext cx="5326062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3200" b="1"/>
              <a:t>Fertilizer Application Area </a:t>
            </a:r>
          </a:p>
          <a:p>
            <a:r>
              <a:rPr lang="en-US" altLang="en-US" sz="3200" b="1"/>
              <a:t>Standard Canopy</a:t>
            </a:r>
          </a:p>
        </p:txBody>
      </p:sp>
      <p:pic>
        <p:nvPicPr>
          <p:cNvPr id="34827" name="Picture 11" descr="Punch_Bar_Fertilization_Patter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838200"/>
            <a:ext cx="32766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7" name="Rectangle 5"/>
          <p:cNvSpPr>
            <a:spLocks noChangeArrowheads="1"/>
          </p:cNvSpPr>
          <p:nvPr/>
        </p:nvSpPr>
        <p:spPr bwMode="auto">
          <a:xfrm>
            <a:off x="3276600" y="2209800"/>
            <a:ext cx="5257800" cy="294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2800"/>
              <a:t>Measure DBH</a:t>
            </a:r>
          </a:p>
          <a:p>
            <a:endParaRPr lang="en-US" altLang="en-US" sz="2800"/>
          </a:p>
          <a:p>
            <a:r>
              <a:rPr lang="en-US" altLang="en-US" sz="2800"/>
              <a:t>Area = 3.14 * (DBH * 1 or 1.5)</a:t>
            </a:r>
            <a:r>
              <a:rPr lang="en-US" altLang="en-US" sz="2800" baseline="30000"/>
              <a:t>2</a:t>
            </a:r>
          </a:p>
          <a:p>
            <a:endParaRPr lang="en-US" altLang="en-US" sz="2800" baseline="30000"/>
          </a:p>
          <a:p>
            <a:r>
              <a:rPr lang="en-US" altLang="en-US" sz="2800"/>
              <a:t>Example: 10” caliper tree</a:t>
            </a:r>
          </a:p>
          <a:p>
            <a:r>
              <a:rPr lang="en-US" altLang="en-US" sz="2800" b="1"/>
              <a:t>3.14 * 10</a:t>
            </a:r>
            <a:r>
              <a:rPr lang="en-US" altLang="en-US" sz="2800" b="1" baseline="30000"/>
              <a:t>2</a:t>
            </a:r>
            <a:r>
              <a:rPr lang="en-US" altLang="en-US" sz="2800" b="1"/>
              <a:t> = 314 ft2</a:t>
            </a:r>
          </a:p>
          <a:p>
            <a:r>
              <a:rPr lang="en-US" altLang="en-US" sz="2800" b="1"/>
              <a:t>3.14 * (10 *1.5)</a:t>
            </a:r>
            <a:r>
              <a:rPr lang="en-US" altLang="en-US" sz="2800" b="1" baseline="30000"/>
              <a:t>2</a:t>
            </a:r>
            <a:r>
              <a:rPr lang="en-US" altLang="en-US" sz="2800" b="1"/>
              <a:t> = 706.5</a:t>
            </a:r>
          </a:p>
        </p:txBody>
      </p:sp>
      <p:pic>
        <p:nvPicPr>
          <p:cNvPr id="59398" name="Picture 6" descr="h1035-1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02" r="53529"/>
          <a:stretch>
            <a:fillRect/>
          </a:stretch>
        </p:blipFill>
        <p:spPr bwMode="auto">
          <a:xfrm>
            <a:off x="1066800" y="533400"/>
            <a:ext cx="1828800" cy="563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399" name="Rectangle 7"/>
          <p:cNvSpPr>
            <a:spLocks noChangeArrowheads="1"/>
          </p:cNvSpPr>
          <p:nvPr/>
        </p:nvSpPr>
        <p:spPr bwMode="auto">
          <a:xfrm>
            <a:off x="3352800" y="685800"/>
            <a:ext cx="521335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3200" b="1"/>
              <a:t>Fertilizer Application Area</a:t>
            </a:r>
          </a:p>
          <a:p>
            <a:r>
              <a:rPr lang="en-US" altLang="en-US" sz="3200" b="1"/>
              <a:t>Narrow or Pruned Trees 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02" name="Picture 6" descr="7410f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228600"/>
            <a:ext cx="4953000" cy="4300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703" name="Text Box 7"/>
          <p:cNvSpPr txBox="1">
            <a:spLocks noChangeArrowheads="1"/>
          </p:cNvSpPr>
          <p:nvPr/>
        </p:nvSpPr>
        <p:spPr bwMode="auto">
          <a:xfrm>
            <a:off x="1279525" y="5218113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 altLang="en-US"/>
          </a:p>
        </p:txBody>
      </p:sp>
      <p:sp>
        <p:nvSpPr>
          <p:cNvPr id="29704" name="Text Box 8"/>
          <p:cNvSpPr txBox="1">
            <a:spLocks noChangeArrowheads="1"/>
          </p:cNvSpPr>
          <p:nvPr/>
        </p:nvSpPr>
        <p:spPr bwMode="auto">
          <a:xfrm>
            <a:off x="0" y="46228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2400" b="1"/>
              <a:t>Example: Apply 2 lbs of N per 1,000 ft2 using 15-5-10 fertilizer</a:t>
            </a:r>
          </a:p>
        </p:txBody>
      </p:sp>
      <p:graphicFrame>
        <p:nvGraphicFramePr>
          <p:cNvPr id="29729" name="Group 33"/>
          <p:cNvGraphicFramePr>
            <a:graphicFrameLocks noGrp="1"/>
          </p:cNvGraphicFramePr>
          <p:nvPr/>
        </p:nvGraphicFramePr>
        <p:xfrm>
          <a:off x="685800" y="5257800"/>
          <a:ext cx="2895600" cy="1117600"/>
        </p:xfrm>
        <a:graphic>
          <a:graphicData uri="http://schemas.openxmlformats.org/drawingml/2006/table">
            <a:tbl>
              <a:tblPr/>
              <a:tblGrid>
                <a:gridCol w="2895600"/>
              </a:tblGrid>
              <a:tr h="5588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314 ft</a:t>
                      </a:r>
                      <a:r>
                        <a:rPr kumimoji="0" lang="en-US" altLang="en-US" sz="2800" b="1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</a:t>
                      </a:r>
                      <a:r>
                        <a:rPr kumimoji="0" lang="en-US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* 2 lbs N </a:t>
                      </a:r>
                    </a:p>
                  </a:txBody>
                  <a:tcPr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588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1,000 ft</a:t>
                      </a:r>
                      <a:r>
                        <a:rPr kumimoji="0" lang="en-US" altLang="en-US" sz="2800" b="1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</a:t>
                      </a:r>
                      <a:r>
                        <a:rPr kumimoji="0" lang="en-US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*  0.15</a:t>
                      </a:r>
                    </a:p>
                  </a:txBody>
                  <a:tcPr horzOverflow="overflow">
                    <a:lnL cap="flat"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9730" name="Text Box 34"/>
          <p:cNvSpPr txBox="1">
            <a:spLocks noChangeArrowheads="1"/>
          </p:cNvSpPr>
          <p:nvPr/>
        </p:nvSpPr>
        <p:spPr bwMode="auto">
          <a:xfrm>
            <a:off x="3810000" y="5562600"/>
            <a:ext cx="381317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800"/>
              <a:t>=  </a:t>
            </a:r>
            <a:r>
              <a:rPr lang="en-US" altLang="en-US" sz="2800" b="1"/>
              <a:t>4.19 lbs of fertilizer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5" name="Picture 5" descr="Punch_Bar_Fertilization_Patter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066800"/>
            <a:ext cx="32766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846" name="Text Box 6"/>
          <p:cNvSpPr txBox="1">
            <a:spLocks noChangeArrowheads="1"/>
          </p:cNvSpPr>
          <p:nvPr/>
        </p:nvSpPr>
        <p:spPr bwMode="auto">
          <a:xfrm>
            <a:off x="4114800" y="1066800"/>
            <a:ext cx="4714875" cy="4543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3200" b="1"/>
              <a:t>Subsurface Application</a:t>
            </a:r>
          </a:p>
          <a:p>
            <a:r>
              <a:rPr lang="en-US" altLang="en-US" sz="3200" b="1"/>
              <a:t>   Drill Hole Method</a:t>
            </a:r>
          </a:p>
          <a:p>
            <a:endParaRPr lang="en-US" altLang="en-US" sz="3200" b="1"/>
          </a:p>
          <a:p>
            <a:pPr>
              <a:buFontTx/>
              <a:buChar char="•"/>
            </a:pPr>
            <a:r>
              <a:rPr lang="en-US" altLang="en-US" sz="2800"/>
              <a:t> Holes 2 – 4” diameter</a:t>
            </a:r>
          </a:p>
          <a:p>
            <a:pPr>
              <a:buFontTx/>
              <a:buChar char="•"/>
            </a:pPr>
            <a:r>
              <a:rPr lang="en-US" altLang="en-US" sz="2800"/>
              <a:t> 4 – 12” deep</a:t>
            </a:r>
          </a:p>
          <a:p>
            <a:pPr>
              <a:buFontTx/>
              <a:buChar char="•"/>
            </a:pPr>
            <a:r>
              <a:rPr lang="en-US" altLang="en-US" sz="2800"/>
              <a:t> Spaced 12 – 36” apart</a:t>
            </a:r>
          </a:p>
          <a:p>
            <a:pPr>
              <a:buFontTx/>
              <a:buChar char="•"/>
            </a:pPr>
            <a:r>
              <a:rPr lang="en-US" altLang="en-US" sz="2800"/>
              <a:t> Fertilizer should not be</a:t>
            </a:r>
          </a:p>
          <a:p>
            <a:r>
              <a:rPr lang="en-US" altLang="en-US" sz="2800"/>
              <a:t>  closer than 2” to surface</a:t>
            </a:r>
          </a:p>
          <a:p>
            <a:pPr>
              <a:buFontTx/>
              <a:buChar char="•"/>
            </a:pPr>
            <a:r>
              <a:rPr lang="en-US" altLang="en-US" sz="2800"/>
              <a:t> Auger not punch</a:t>
            </a:r>
          </a:p>
          <a:p>
            <a:endParaRPr lang="en-US" altLang="en-US" sz="280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4" name="Text Box 4"/>
          <p:cNvSpPr txBox="1">
            <a:spLocks noChangeArrowheads="1"/>
          </p:cNvSpPr>
          <p:nvPr/>
        </p:nvSpPr>
        <p:spPr bwMode="auto">
          <a:xfrm>
            <a:off x="2803525" y="827088"/>
            <a:ext cx="4219575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800" b="1"/>
              <a:t>Subsurface Fertilization</a:t>
            </a:r>
          </a:p>
          <a:p>
            <a:r>
              <a:rPr lang="en-US" altLang="en-US" sz="2800" b="1"/>
              <a:t>     Liquid Injection</a:t>
            </a:r>
          </a:p>
        </p:txBody>
      </p:sp>
      <p:pic>
        <p:nvPicPr>
          <p:cNvPr id="51208" name="Picture 8" descr="DeepRoo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1752600"/>
            <a:ext cx="3333750" cy="464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 descr="07940011"/>
          <p:cNvPicPr>
            <a:picLocks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381000"/>
            <a:ext cx="9144000" cy="59642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0244" name="Text Box 4"/>
          <p:cNvSpPr txBox="1">
            <a:spLocks noChangeArrowheads="1"/>
          </p:cNvSpPr>
          <p:nvPr/>
        </p:nvSpPr>
        <p:spPr bwMode="auto">
          <a:xfrm>
            <a:off x="3352800" y="5181600"/>
            <a:ext cx="2506663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3200" b="1"/>
              <a:t>Forest Soils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40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38" t="33333" r="50781" b="12500"/>
          <a:stretch>
            <a:fillRect/>
          </a:stretch>
        </p:blipFill>
        <p:spPr bwMode="auto">
          <a:xfrm>
            <a:off x="4213225" y="1752600"/>
            <a:ext cx="4092575" cy="434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44042" name="Picture 10" descr="im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514600"/>
            <a:ext cx="2697163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043" name="Text Box 11"/>
          <p:cNvSpPr txBox="1">
            <a:spLocks noChangeArrowheads="1"/>
          </p:cNvSpPr>
          <p:nvPr/>
        </p:nvSpPr>
        <p:spPr bwMode="auto">
          <a:xfrm>
            <a:off x="2971800" y="762000"/>
            <a:ext cx="255587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800" b="1"/>
              <a:t>Salt Problems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62" name="Text Box 6"/>
          <p:cNvSpPr txBox="1">
            <a:spLocks noChangeArrowheads="1"/>
          </p:cNvSpPr>
          <p:nvPr/>
        </p:nvSpPr>
        <p:spPr bwMode="auto">
          <a:xfrm>
            <a:off x="2667000" y="152400"/>
            <a:ext cx="3678238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3200" b="1"/>
              <a:t>Foliar Fertilization</a:t>
            </a:r>
          </a:p>
        </p:txBody>
      </p:sp>
      <p:pic>
        <p:nvPicPr>
          <p:cNvPr id="45067" name="Picture 11" descr="foliarba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1600200"/>
            <a:ext cx="2408238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69" name="Picture 13" descr="tree_spra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838200"/>
            <a:ext cx="3355975" cy="556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070" name="Text Box 14"/>
          <p:cNvSpPr txBox="1">
            <a:spLocks noChangeArrowheads="1"/>
          </p:cNvSpPr>
          <p:nvPr/>
        </p:nvSpPr>
        <p:spPr bwMode="auto">
          <a:xfrm>
            <a:off x="2286000" y="4800600"/>
            <a:ext cx="976313" cy="1373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800" b="1">
                <a:solidFill>
                  <a:srgbClr val="FFFF00"/>
                </a:solidFill>
              </a:rPr>
              <a:t>Urea</a:t>
            </a:r>
          </a:p>
          <a:p>
            <a:r>
              <a:rPr lang="en-US" altLang="en-US" sz="2800" b="1">
                <a:solidFill>
                  <a:srgbClr val="FFFF00"/>
                </a:solidFill>
              </a:rPr>
              <a:t>Iron</a:t>
            </a:r>
          </a:p>
          <a:p>
            <a:r>
              <a:rPr lang="en-US" altLang="en-US" sz="2800" b="1">
                <a:solidFill>
                  <a:srgbClr val="FFFF00"/>
                </a:solidFill>
              </a:rPr>
              <a:t>Zinc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phyto_tomato_leaf_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295400"/>
            <a:ext cx="5943600" cy="445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155" name="Text Box 3"/>
          <p:cNvSpPr txBox="1">
            <a:spLocks noChangeArrowheads="1"/>
          </p:cNvSpPr>
          <p:nvPr/>
        </p:nvSpPr>
        <p:spPr bwMode="auto">
          <a:xfrm>
            <a:off x="2514600" y="685800"/>
            <a:ext cx="2936875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3200" b="1"/>
              <a:t>Fertilizer Burn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9" name="Picture 5" descr="[photo:] Insecticide injection using Mauget trunk injection syste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362200"/>
            <a:ext cx="3581400" cy="2686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111" name="Picture 7" descr="[photo:] Insecticide injection using Wedgle injection syste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2286000"/>
            <a:ext cx="3733800" cy="280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114" name="Text Box 10"/>
          <p:cNvSpPr txBox="1">
            <a:spLocks noChangeArrowheads="1"/>
          </p:cNvSpPr>
          <p:nvPr/>
        </p:nvSpPr>
        <p:spPr bwMode="auto">
          <a:xfrm>
            <a:off x="3048000" y="228600"/>
            <a:ext cx="3090863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3200" b="1"/>
              <a:t>Trunk Injection</a:t>
            </a:r>
          </a:p>
        </p:txBody>
      </p:sp>
      <p:sp>
        <p:nvSpPr>
          <p:cNvPr id="47115" name="Text Box 11"/>
          <p:cNvSpPr txBox="1">
            <a:spLocks noChangeArrowheads="1"/>
          </p:cNvSpPr>
          <p:nvPr/>
        </p:nvSpPr>
        <p:spPr bwMode="auto">
          <a:xfrm>
            <a:off x="990600" y="1371600"/>
            <a:ext cx="17335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="1"/>
              <a:t>Microinjection</a:t>
            </a:r>
          </a:p>
          <a:p>
            <a:r>
              <a:rPr lang="en-US" altLang="en-US" b="1"/>
              <a:t>Implants</a:t>
            </a:r>
          </a:p>
        </p:txBody>
      </p:sp>
      <p:sp>
        <p:nvSpPr>
          <p:cNvPr id="47116" name="Text Box 12"/>
          <p:cNvSpPr txBox="1">
            <a:spLocks noChangeArrowheads="1"/>
          </p:cNvSpPr>
          <p:nvPr/>
        </p:nvSpPr>
        <p:spPr bwMode="auto">
          <a:xfrm>
            <a:off x="5791200" y="1447800"/>
            <a:ext cx="1250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="1"/>
              <a:t>Injections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3" name="Picture 5" descr="wq0252art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143000"/>
            <a:ext cx="8686800" cy="5195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534" name="Text Box 6"/>
          <p:cNvSpPr txBox="1">
            <a:spLocks noChangeArrowheads="1"/>
          </p:cNvSpPr>
          <p:nvPr/>
        </p:nvSpPr>
        <p:spPr bwMode="auto">
          <a:xfrm>
            <a:off x="3733800" y="5791200"/>
            <a:ext cx="2603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="1"/>
              <a:t>)</a:t>
            </a:r>
          </a:p>
        </p:txBody>
      </p:sp>
      <p:sp>
        <p:nvSpPr>
          <p:cNvPr id="22535" name="Text Box 7"/>
          <p:cNvSpPr txBox="1">
            <a:spLocks noChangeArrowheads="1"/>
          </p:cNvSpPr>
          <p:nvPr/>
        </p:nvSpPr>
        <p:spPr bwMode="auto">
          <a:xfrm>
            <a:off x="7467600" y="5334000"/>
            <a:ext cx="75088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="1"/>
              <a:t>(NH</a:t>
            </a:r>
            <a:r>
              <a:rPr lang="en-US" altLang="en-US" b="1" baseline="-25000"/>
              <a:t>4</a:t>
            </a:r>
            <a:r>
              <a:rPr lang="en-US" altLang="en-US" b="1"/>
              <a:t>)</a:t>
            </a:r>
          </a:p>
        </p:txBody>
      </p:sp>
      <p:sp>
        <p:nvSpPr>
          <p:cNvPr id="22536" name="Rectangle 8"/>
          <p:cNvSpPr>
            <a:spLocks noChangeArrowheads="1"/>
          </p:cNvSpPr>
          <p:nvPr/>
        </p:nvSpPr>
        <p:spPr bwMode="auto">
          <a:xfrm>
            <a:off x="6096000" y="5943600"/>
            <a:ext cx="76358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="1"/>
              <a:t>(NO</a:t>
            </a:r>
            <a:r>
              <a:rPr lang="en-US" altLang="en-US" b="1" baseline="-25000"/>
              <a:t>3</a:t>
            </a:r>
            <a:r>
              <a:rPr lang="en-US" altLang="en-US" b="1"/>
              <a:t>)</a:t>
            </a:r>
          </a:p>
        </p:txBody>
      </p:sp>
      <p:sp>
        <p:nvSpPr>
          <p:cNvPr id="22537" name="Text Box 9"/>
          <p:cNvSpPr txBox="1">
            <a:spLocks noChangeArrowheads="1"/>
          </p:cNvSpPr>
          <p:nvPr/>
        </p:nvSpPr>
        <p:spPr bwMode="auto">
          <a:xfrm>
            <a:off x="2743200" y="304800"/>
            <a:ext cx="30480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3200" b="1"/>
              <a:t>Nitrogen Cycle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3" descr="07940034"/>
          <p:cNvPicPr>
            <a:picLocks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66"/>
          <a:stretch>
            <a:fillRect/>
          </a:stretch>
        </p:blipFill>
        <p:spPr>
          <a:xfrm>
            <a:off x="762000" y="0"/>
            <a:ext cx="7620000" cy="67770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7412" name="Oval 4"/>
          <p:cNvSpPr>
            <a:spLocks noChangeArrowheads="1"/>
          </p:cNvSpPr>
          <p:nvPr/>
        </p:nvSpPr>
        <p:spPr bwMode="auto">
          <a:xfrm>
            <a:off x="2057400" y="4343400"/>
            <a:ext cx="1143000" cy="11430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3200" b="1"/>
              <a:t>NH</a:t>
            </a:r>
            <a:r>
              <a:rPr lang="en-US" altLang="en-US" sz="3200" b="1" baseline="-25000"/>
              <a:t>4</a:t>
            </a:r>
            <a:r>
              <a:rPr lang="en-US" altLang="en-US" sz="3200" b="1" baseline="30000"/>
              <a:t>+</a:t>
            </a:r>
          </a:p>
        </p:txBody>
      </p:sp>
      <p:sp>
        <p:nvSpPr>
          <p:cNvPr id="17414" name="Text Box 6"/>
          <p:cNvSpPr txBox="1">
            <a:spLocks noChangeArrowheads="1"/>
          </p:cNvSpPr>
          <p:nvPr/>
        </p:nvSpPr>
        <p:spPr bwMode="auto">
          <a:xfrm>
            <a:off x="1660525" y="4532313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 altLang="en-US"/>
          </a:p>
        </p:txBody>
      </p:sp>
      <p:sp>
        <p:nvSpPr>
          <p:cNvPr id="17415" name="Oval 7"/>
          <p:cNvSpPr>
            <a:spLocks noChangeArrowheads="1"/>
          </p:cNvSpPr>
          <p:nvPr/>
        </p:nvSpPr>
        <p:spPr bwMode="auto">
          <a:xfrm>
            <a:off x="838200" y="5486400"/>
            <a:ext cx="1143000" cy="11430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3200" b="1"/>
              <a:t>NO</a:t>
            </a:r>
            <a:r>
              <a:rPr lang="en-US" altLang="en-US" sz="3200" b="1" baseline="-25000"/>
              <a:t>3</a:t>
            </a:r>
            <a:r>
              <a:rPr lang="en-US" altLang="en-US" sz="3200" b="1" baseline="30000"/>
              <a:t>-</a:t>
            </a:r>
          </a:p>
        </p:txBody>
      </p:sp>
      <p:sp>
        <p:nvSpPr>
          <p:cNvPr id="17416" name="Text Box 8"/>
          <p:cNvSpPr txBox="1">
            <a:spLocks noChangeArrowheads="1"/>
          </p:cNvSpPr>
          <p:nvPr/>
        </p:nvSpPr>
        <p:spPr bwMode="auto">
          <a:xfrm>
            <a:off x="2819400" y="228600"/>
            <a:ext cx="3475038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3200" b="1"/>
              <a:t>Cation Exchange</a:t>
            </a:r>
          </a:p>
        </p:txBody>
      </p:sp>
      <p:cxnSp>
        <p:nvCxnSpPr>
          <p:cNvPr id="17421" name="AutoShape 13"/>
          <p:cNvCxnSpPr>
            <a:cxnSpLocks noChangeShapeType="1"/>
            <a:stCxn id="17415" idx="6"/>
            <a:endCxn id="17411" idx="2"/>
          </p:cNvCxnSpPr>
          <p:nvPr/>
        </p:nvCxnSpPr>
        <p:spPr bwMode="auto">
          <a:xfrm>
            <a:off x="1981200" y="6057900"/>
            <a:ext cx="2590800" cy="719138"/>
          </a:xfrm>
          <a:prstGeom prst="curvedConnector4">
            <a:avLst>
              <a:gd name="adj1" fmla="val 11028"/>
              <a:gd name="adj2" fmla="val 69315"/>
            </a:avLst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7422" name="Text Box 14"/>
          <p:cNvSpPr txBox="1">
            <a:spLocks noChangeArrowheads="1"/>
          </p:cNvSpPr>
          <p:nvPr/>
        </p:nvSpPr>
        <p:spPr bwMode="auto">
          <a:xfrm>
            <a:off x="4724400" y="6491288"/>
            <a:ext cx="11112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Leaching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 descr="07940016"/>
          <p:cNvPicPr>
            <a:picLocks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28600"/>
            <a:ext cx="9144000" cy="59642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3316" name="Text Box 4"/>
          <p:cNvSpPr txBox="1">
            <a:spLocks noChangeArrowheads="1"/>
          </p:cNvSpPr>
          <p:nvPr/>
        </p:nvSpPr>
        <p:spPr bwMode="auto">
          <a:xfrm>
            <a:off x="0" y="4800600"/>
            <a:ext cx="1717675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3200">
                <a:solidFill>
                  <a:srgbClr val="FFFF00"/>
                </a:solidFill>
              </a:rPr>
              <a:t>Nitrogen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0794001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9600"/>
            <a:ext cx="9144000" cy="5964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Rectangle 4"/>
          <p:cNvSpPr>
            <a:spLocks noChangeArrowheads="1"/>
          </p:cNvSpPr>
          <p:nvPr/>
        </p:nvSpPr>
        <p:spPr bwMode="auto">
          <a:xfrm>
            <a:off x="727075" y="1120775"/>
            <a:ext cx="7689850" cy="4481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altLang="en-US"/>
              <a:t>  </a:t>
            </a:r>
            <a:r>
              <a:rPr lang="en-US" altLang="en-US" sz="28800"/>
              <a:t> </a:t>
            </a:r>
            <a:r>
              <a:rPr lang="en-US" altLang="en-US"/>
              <a:t>                                                                                               &lt;&gt; </a:t>
            </a:r>
          </a:p>
        </p:txBody>
      </p:sp>
      <p:pic>
        <p:nvPicPr>
          <p:cNvPr id="6149" name="Picture 5" descr="thy953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650" y="285750"/>
            <a:ext cx="7270750" cy="5453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50" name="Text Box 6"/>
          <p:cNvSpPr txBox="1">
            <a:spLocks noChangeArrowheads="1"/>
          </p:cNvSpPr>
          <p:nvPr/>
        </p:nvSpPr>
        <p:spPr bwMode="auto">
          <a:xfrm>
            <a:off x="1981200" y="304800"/>
            <a:ext cx="50546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3200" b="1"/>
              <a:t>Potassium Deficiency (K)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3" name="Picture 5" descr="aps178_tomat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2057400"/>
            <a:ext cx="5410200" cy="3511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254" name="Text Box 6"/>
          <p:cNvSpPr txBox="1">
            <a:spLocks noChangeArrowheads="1"/>
          </p:cNvSpPr>
          <p:nvPr/>
        </p:nvSpPr>
        <p:spPr bwMode="auto">
          <a:xfrm>
            <a:off x="2422525" y="1311275"/>
            <a:ext cx="390525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3200" b="1"/>
              <a:t>Calcium Deficiency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 descr="07940010"/>
          <p:cNvPicPr>
            <a:picLocks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304800"/>
            <a:ext cx="9144000" cy="59642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9220" name="Text Box 4"/>
          <p:cNvSpPr txBox="1">
            <a:spLocks noChangeArrowheads="1"/>
          </p:cNvSpPr>
          <p:nvPr/>
        </p:nvSpPr>
        <p:spPr bwMode="auto">
          <a:xfrm>
            <a:off x="3200400" y="5410200"/>
            <a:ext cx="2214563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3200" b="1"/>
              <a:t>Urban Soil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2" name="Picture 4" descr="APS_Mgdef_cucumb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828800"/>
            <a:ext cx="5867400" cy="3892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133" name="Text Box 5"/>
          <p:cNvSpPr txBox="1">
            <a:spLocks noChangeArrowheads="1"/>
          </p:cNvSpPr>
          <p:nvPr/>
        </p:nvSpPr>
        <p:spPr bwMode="auto">
          <a:xfrm>
            <a:off x="1981200" y="838200"/>
            <a:ext cx="4557713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3200" b="1"/>
              <a:t>Magnesium Deficiency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1" name="Picture 5" descr="Chlorophyl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48"/>
          <a:stretch>
            <a:fillRect/>
          </a:stretch>
        </p:blipFill>
        <p:spPr bwMode="auto">
          <a:xfrm>
            <a:off x="1752600" y="228600"/>
            <a:ext cx="4000500" cy="64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42" name="Text Box 6"/>
          <p:cNvSpPr txBox="1">
            <a:spLocks noChangeArrowheads="1"/>
          </p:cNvSpPr>
          <p:nvPr/>
        </p:nvSpPr>
        <p:spPr bwMode="auto">
          <a:xfrm>
            <a:off x="2743200" y="457200"/>
            <a:ext cx="24384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3200" b="1"/>
              <a:t>Chlorophyll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9" name="Picture 5" descr="tomato_mnde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2057400"/>
            <a:ext cx="5257800" cy="344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230" name="Text Box 6"/>
          <p:cNvSpPr txBox="1">
            <a:spLocks noChangeArrowheads="1"/>
          </p:cNvSpPr>
          <p:nvPr/>
        </p:nvSpPr>
        <p:spPr bwMode="auto">
          <a:xfrm>
            <a:off x="2209800" y="1219200"/>
            <a:ext cx="45339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3200" b="1"/>
              <a:t>Manganese Deficiency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301" name="Picture 5" descr="ZnDe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2775" y="838200"/>
            <a:ext cx="5229225" cy="533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302" name="Text Box 6"/>
          <p:cNvSpPr txBox="1">
            <a:spLocks noChangeArrowheads="1"/>
          </p:cNvSpPr>
          <p:nvPr/>
        </p:nvSpPr>
        <p:spPr bwMode="auto">
          <a:xfrm>
            <a:off x="2422525" y="1158875"/>
            <a:ext cx="3159125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3200" b="1"/>
              <a:t>Zinc Deficiency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5" name="Picture 5" descr="micro21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119188"/>
            <a:ext cx="5867400" cy="4338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326" name="Text Box 6"/>
          <p:cNvSpPr txBox="1">
            <a:spLocks noChangeArrowheads="1"/>
          </p:cNvSpPr>
          <p:nvPr/>
        </p:nvSpPr>
        <p:spPr bwMode="auto">
          <a:xfrm>
            <a:off x="2362200" y="381000"/>
            <a:ext cx="4827588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3200" b="1"/>
              <a:t>Molybdenum Deficiency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9" name="Picture 7" descr="wp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641350"/>
            <a:ext cx="8001000" cy="532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280" name="Text Box 8"/>
          <p:cNvSpPr txBox="1">
            <a:spLocks noChangeArrowheads="1"/>
          </p:cNvSpPr>
          <p:nvPr/>
        </p:nvSpPr>
        <p:spPr bwMode="auto">
          <a:xfrm>
            <a:off x="1447800" y="762000"/>
            <a:ext cx="309245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3200" b="1"/>
              <a:t>Iron Deficiency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Text Box 4"/>
          <p:cNvSpPr txBox="1">
            <a:spLocks noChangeArrowheads="1"/>
          </p:cNvSpPr>
          <p:nvPr/>
        </p:nvSpPr>
        <p:spPr bwMode="auto">
          <a:xfrm>
            <a:off x="990600" y="838200"/>
            <a:ext cx="6305550" cy="5186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3200" b="1"/>
              <a:t>              Key Terms</a:t>
            </a:r>
          </a:p>
          <a:p>
            <a:endParaRPr lang="en-US" altLang="en-US" sz="3200" b="1"/>
          </a:p>
          <a:p>
            <a:r>
              <a:rPr lang="en-US" altLang="en-US"/>
              <a:t>ANSI A300			Macronutrients</a:t>
            </a:r>
          </a:p>
          <a:p>
            <a:r>
              <a:rPr lang="en-US" altLang="en-US"/>
              <a:t>Complete fertilizer		Microinjection</a:t>
            </a:r>
          </a:p>
          <a:p>
            <a:r>
              <a:rPr lang="en-US" altLang="en-US"/>
              <a:t>Controlled release		Micronutrients</a:t>
            </a:r>
          </a:p>
          <a:p>
            <a:r>
              <a:rPr lang="en-US" altLang="en-US"/>
              <a:t>Drill hole method			Organic</a:t>
            </a:r>
          </a:p>
          <a:p>
            <a:r>
              <a:rPr lang="en-US" altLang="en-US"/>
              <a:t>Drip line				Prescription fertilization</a:t>
            </a:r>
          </a:p>
          <a:p>
            <a:r>
              <a:rPr lang="en-US" altLang="en-US"/>
              <a:t>Essential elements		Secondary nutrients</a:t>
            </a:r>
          </a:p>
          <a:p>
            <a:r>
              <a:rPr lang="en-US" altLang="en-US"/>
              <a:t>Fertilizer analysis			Slow release fertilizer</a:t>
            </a:r>
          </a:p>
          <a:p>
            <a:r>
              <a:rPr lang="en-US" altLang="en-US"/>
              <a:t>Fertilizer burn			Soil analysis</a:t>
            </a:r>
          </a:p>
          <a:p>
            <a:r>
              <a:rPr lang="en-US" altLang="en-US"/>
              <a:t>Foliar analysis			Subsurface application</a:t>
            </a:r>
          </a:p>
          <a:p>
            <a:r>
              <a:rPr lang="en-US" altLang="en-US"/>
              <a:t>Foliar application			Surface application</a:t>
            </a:r>
          </a:p>
          <a:p>
            <a:r>
              <a:rPr lang="en-US" altLang="en-US"/>
              <a:t>Implants				Water insoluble N (WIN)</a:t>
            </a:r>
          </a:p>
          <a:p>
            <a:r>
              <a:rPr lang="en-US" altLang="en-US"/>
              <a:t>Inorganic</a:t>
            </a:r>
          </a:p>
          <a:p>
            <a:r>
              <a:rPr lang="en-US" altLang="en-US"/>
              <a:t>Leaching</a:t>
            </a:r>
          </a:p>
          <a:p>
            <a:r>
              <a:rPr lang="en-US" altLang="en-US"/>
              <a:t>Liquid Injection</a:t>
            </a:r>
          </a:p>
          <a:p>
            <a:endParaRPr lang="en-US" alt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079400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93763"/>
            <a:ext cx="9144000" cy="5964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4" name="Text Box 6"/>
          <p:cNvSpPr txBox="1">
            <a:spLocks noChangeArrowheads="1"/>
          </p:cNvSpPr>
          <p:nvPr/>
        </p:nvSpPr>
        <p:spPr bwMode="auto">
          <a:xfrm>
            <a:off x="228600" y="2438400"/>
            <a:ext cx="2286000" cy="1554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3200" b="1"/>
              <a:t>What’s </a:t>
            </a:r>
          </a:p>
          <a:p>
            <a:endParaRPr lang="en-US" altLang="en-US" sz="3200" b="1"/>
          </a:p>
          <a:p>
            <a:r>
              <a:rPr lang="en-US" altLang="en-US" sz="3200" b="1"/>
              <a:t>Missing?</a:t>
            </a:r>
          </a:p>
        </p:txBody>
      </p:sp>
      <p:sp>
        <p:nvSpPr>
          <p:cNvPr id="2056" name="Text Box 8"/>
          <p:cNvSpPr txBox="1">
            <a:spLocks noChangeArrowheads="1"/>
          </p:cNvSpPr>
          <p:nvPr/>
        </p:nvSpPr>
        <p:spPr bwMode="auto">
          <a:xfrm>
            <a:off x="5410200" y="2438400"/>
            <a:ext cx="3305175" cy="1554163"/>
          </a:xfrm>
          <a:prstGeom prst="rect">
            <a:avLst/>
          </a:prstGeom>
          <a:solidFill>
            <a:srgbClr val="CC66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US" altLang="en-US" sz="3200" b="1"/>
              <a:t>Organic Matter</a:t>
            </a:r>
          </a:p>
          <a:p>
            <a:pPr>
              <a:buFontTx/>
              <a:buChar char="•"/>
            </a:pPr>
            <a:r>
              <a:rPr lang="en-US" altLang="en-US" sz="3200" b="1"/>
              <a:t>Nutrients</a:t>
            </a:r>
          </a:p>
          <a:p>
            <a:pPr>
              <a:buFontTx/>
              <a:buChar char="•"/>
            </a:pPr>
            <a:r>
              <a:rPr lang="en-US" altLang="en-US" sz="3200" b="1"/>
              <a:t>Soil Organisms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 descr="soil conditioner 2"/>
          <p:cNvPicPr>
            <a:picLocks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95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1268" name="Rectangle 4"/>
          <p:cNvSpPr>
            <a:spLocks noChangeArrowheads="1"/>
          </p:cNvSpPr>
          <p:nvPr/>
        </p:nvSpPr>
        <p:spPr bwMode="auto">
          <a:xfrm>
            <a:off x="1066800" y="2514600"/>
            <a:ext cx="6400800" cy="3016250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3200" b="1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        Organic Matter</a:t>
            </a:r>
          </a:p>
          <a:p>
            <a:r>
              <a:rPr lang="en-US" altLang="en-US" sz="3200" b="1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- Improves physical condition</a:t>
            </a:r>
          </a:p>
          <a:p>
            <a:r>
              <a:rPr lang="en-US" altLang="en-US" sz="3200" b="1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- Supplies nutrients</a:t>
            </a:r>
          </a:p>
          <a:p>
            <a:r>
              <a:rPr lang="en-US" altLang="en-US" sz="3200" b="1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- Improves water infiltration</a:t>
            </a:r>
          </a:p>
          <a:p>
            <a:r>
              <a:rPr lang="en-US" altLang="en-US" sz="3200" b="1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- Increases CEC</a:t>
            </a:r>
          </a:p>
          <a:p>
            <a:r>
              <a:rPr lang="en-US" altLang="en-US" sz="3200" b="1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- Food for soil organisms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3" name="Picture 7" descr="periodi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0" r="5217"/>
          <a:stretch>
            <a:fillRect/>
          </a:stretch>
        </p:blipFill>
        <p:spPr bwMode="auto">
          <a:xfrm>
            <a:off x="0" y="1905000"/>
            <a:ext cx="3810000" cy="247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587" name="Text Box 11"/>
          <p:cNvSpPr txBox="1">
            <a:spLocks noChangeArrowheads="1"/>
          </p:cNvSpPr>
          <p:nvPr/>
        </p:nvSpPr>
        <p:spPr bwMode="auto">
          <a:xfrm>
            <a:off x="0" y="5486400"/>
            <a:ext cx="18415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 altLang="en-US" sz="3200" b="1"/>
          </a:p>
        </p:txBody>
      </p:sp>
      <p:sp>
        <p:nvSpPr>
          <p:cNvPr id="24588" name="Text Box 12"/>
          <p:cNvSpPr txBox="1">
            <a:spLocks noChangeArrowheads="1"/>
          </p:cNvSpPr>
          <p:nvPr/>
        </p:nvSpPr>
        <p:spPr bwMode="auto">
          <a:xfrm>
            <a:off x="5694363" y="609600"/>
            <a:ext cx="3449637" cy="4789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800" b="1"/>
              <a:t>Macronutrients</a:t>
            </a:r>
          </a:p>
          <a:p>
            <a:r>
              <a:rPr lang="en-US" altLang="en-US" sz="2800"/>
              <a:t>C,H,O (atmospheric)</a:t>
            </a:r>
          </a:p>
          <a:p>
            <a:r>
              <a:rPr lang="en-US" altLang="en-US" sz="2800"/>
              <a:t>N,P,K,S</a:t>
            </a:r>
          </a:p>
          <a:p>
            <a:endParaRPr lang="en-US" altLang="en-US" sz="2800"/>
          </a:p>
          <a:p>
            <a:r>
              <a:rPr lang="en-US" altLang="en-US" sz="2800" b="1"/>
              <a:t>Secondary</a:t>
            </a:r>
          </a:p>
          <a:p>
            <a:r>
              <a:rPr lang="en-US" altLang="en-US" sz="2800" b="1"/>
              <a:t>nutrients</a:t>
            </a:r>
          </a:p>
          <a:p>
            <a:r>
              <a:rPr lang="en-US" altLang="en-US" sz="2800"/>
              <a:t>Ca, Mg</a:t>
            </a:r>
          </a:p>
          <a:p>
            <a:endParaRPr lang="en-US" altLang="en-US" sz="2800"/>
          </a:p>
          <a:p>
            <a:r>
              <a:rPr lang="en-US" altLang="en-US" sz="2800" b="1"/>
              <a:t>Micronutrients</a:t>
            </a:r>
          </a:p>
          <a:p>
            <a:r>
              <a:rPr lang="en-US" altLang="en-US" sz="2800" b="1"/>
              <a:t>B</a:t>
            </a:r>
            <a:r>
              <a:rPr lang="en-US" altLang="en-US" sz="2800"/>
              <a:t>,Cl,Cu,</a:t>
            </a:r>
            <a:r>
              <a:rPr lang="en-US" altLang="en-US" sz="2800" b="1"/>
              <a:t>Fe</a:t>
            </a:r>
            <a:r>
              <a:rPr lang="en-US" altLang="en-US" sz="2800"/>
              <a:t>,</a:t>
            </a:r>
          </a:p>
          <a:p>
            <a:r>
              <a:rPr lang="en-US" altLang="en-US" sz="2800" b="1"/>
              <a:t>Mn</a:t>
            </a:r>
            <a:r>
              <a:rPr lang="en-US" altLang="en-US" sz="2800"/>
              <a:t>,</a:t>
            </a:r>
            <a:r>
              <a:rPr lang="en-US" altLang="en-US" sz="2800" b="1"/>
              <a:t>Mo</a:t>
            </a:r>
            <a:r>
              <a:rPr lang="en-US" altLang="en-US" sz="2800"/>
              <a:t>,Ni,</a:t>
            </a:r>
            <a:r>
              <a:rPr lang="en-US" altLang="en-US" sz="2800" b="1"/>
              <a:t>Zn</a:t>
            </a:r>
          </a:p>
        </p:txBody>
      </p:sp>
      <p:cxnSp>
        <p:nvCxnSpPr>
          <p:cNvPr id="24597" name="AutoShape 21"/>
          <p:cNvCxnSpPr>
            <a:cxnSpLocks noChangeShapeType="1"/>
          </p:cNvCxnSpPr>
          <p:nvPr/>
        </p:nvCxnSpPr>
        <p:spPr bwMode="auto">
          <a:xfrm>
            <a:off x="3962400" y="2819400"/>
            <a:ext cx="1600200" cy="8382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4598" name="AutoShape 22"/>
          <p:cNvCxnSpPr>
            <a:cxnSpLocks noChangeShapeType="1"/>
          </p:cNvCxnSpPr>
          <p:nvPr/>
        </p:nvCxnSpPr>
        <p:spPr bwMode="auto">
          <a:xfrm flipV="1">
            <a:off x="3962400" y="1066800"/>
            <a:ext cx="1676400" cy="17526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4599" name="AutoShape 23"/>
          <p:cNvCxnSpPr>
            <a:cxnSpLocks noChangeShapeType="1"/>
          </p:cNvCxnSpPr>
          <p:nvPr/>
        </p:nvCxnSpPr>
        <p:spPr bwMode="auto">
          <a:xfrm flipV="1">
            <a:off x="3962400" y="2667000"/>
            <a:ext cx="1600200" cy="1524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4600" name="Text Box 24"/>
          <p:cNvSpPr txBox="1">
            <a:spLocks noChangeArrowheads="1"/>
          </p:cNvSpPr>
          <p:nvPr/>
        </p:nvSpPr>
        <p:spPr bwMode="auto">
          <a:xfrm>
            <a:off x="517525" y="549275"/>
            <a:ext cx="4446588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3200" b="1"/>
              <a:t>17 Essential Elements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4" name="Rectangle 4"/>
          <p:cNvSpPr>
            <a:spLocks noChangeArrowheads="1"/>
          </p:cNvSpPr>
          <p:nvPr/>
        </p:nvSpPr>
        <p:spPr bwMode="auto">
          <a:xfrm>
            <a:off x="762000" y="1447800"/>
            <a:ext cx="7162800" cy="253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4000" b="1"/>
              <a:t>       Essential Elements</a:t>
            </a:r>
          </a:p>
          <a:p>
            <a:r>
              <a:rPr lang="en-US" altLang="en-US" sz="3200" b="1"/>
              <a:t>   Necessary to complete life cycle</a:t>
            </a:r>
          </a:p>
          <a:p>
            <a:endParaRPr lang="en-US" altLang="en-US" sz="3200" b="1"/>
          </a:p>
          <a:p>
            <a:r>
              <a:rPr lang="en-US" altLang="en-US" sz="2800" b="1"/>
              <a:t>C H O    P K N S   Ca Mg     Fe B Mn Cu</a:t>
            </a:r>
          </a:p>
          <a:p>
            <a:r>
              <a:rPr lang="en-US" altLang="en-US" sz="2800" b="1"/>
              <a:t>                                              Zn Mo Cl Ni</a:t>
            </a:r>
          </a:p>
        </p:txBody>
      </p:sp>
      <p:cxnSp>
        <p:nvCxnSpPr>
          <p:cNvPr id="25605" name="AutoShape 5"/>
          <p:cNvCxnSpPr>
            <a:cxnSpLocks noChangeShapeType="1"/>
            <a:stCxn id="25604" idx="1"/>
            <a:endCxn id="25604" idx="1"/>
          </p:cNvCxnSpPr>
          <p:nvPr/>
        </p:nvCxnSpPr>
        <p:spPr bwMode="auto">
          <a:xfrm>
            <a:off x="762000" y="2713038"/>
            <a:ext cx="0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5606" name="AutoShape 6"/>
          <p:cNvCxnSpPr>
            <a:cxnSpLocks noChangeShapeType="1"/>
            <a:endCxn id="25608" idx="0"/>
          </p:cNvCxnSpPr>
          <p:nvPr/>
        </p:nvCxnSpPr>
        <p:spPr bwMode="auto">
          <a:xfrm>
            <a:off x="1219200" y="3810000"/>
            <a:ext cx="41275" cy="6096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5608" name="Text Box 8"/>
          <p:cNvSpPr txBox="1">
            <a:spLocks noChangeArrowheads="1"/>
          </p:cNvSpPr>
          <p:nvPr/>
        </p:nvSpPr>
        <p:spPr bwMode="auto">
          <a:xfrm>
            <a:off x="533400" y="4419600"/>
            <a:ext cx="145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Atmoshperic</a:t>
            </a:r>
          </a:p>
        </p:txBody>
      </p:sp>
      <p:cxnSp>
        <p:nvCxnSpPr>
          <p:cNvPr id="25609" name="AutoShape 9"/>
          <p:cNvCxnSpPr>
            <a:cxnSpLocks noChangeShapeType="1"/>
          </p:cNvCxnSpPr>
          <p:nvPr/>
        </p:nvCxnSpPr>
        <p:spPr bwMode="auto">
          <a:xfrm flipH="1">
            <a:off x="2057400" y="3657600"/>
            <a:ext cx="685800" cy="20574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5610" name="AutoShape 10"/>
          <p:cNvCxnSpPr>
            <a:cxnSpLocks noChangeShapeType="1"/>
          </p:cNvCxnSpPr>
          <p:nvPr/>
        </p:nvCxnSpPr>
        <p:spPr bwMode="auto">
          <a:xfrm>
            <a:off x="1295400" y="4876800"/>
            <a:ext cx="457200" cy="8382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5611" name="Text Box 11"/>
          <p:cNvSpPr txBox="1">
            <a:spLocks noChangeArrowheads="1"/>
          </p:cNvSpPr>
          <p:nvPr/>
        </p:nvSpPr>
        <p:spPr bwMode="auto">
          <a:xfrm>
            <a:off x="914400" y="5943600"/>
            <a:ext cx="1835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="1"/>
              <a:t>Macronutrients</a:t>
            </a:r>
          </a:p>
        </p:txBody>
      </p:sp>
      <p:cxnSp>
        <p:nvCxnSpPr>
          <p:cNvPr id="25612" name="AutoShape 12"/>
          <p:cNvCxnSpPr>
            <a:cxnSpLocks noChangeShapeType="1"/>
          </p:cNvCxnSpPr>
          <p:nvPr/>
        </p:nvCxnSpPr>
        <p:spPr bwMode="auto">
          <a:xfrm>
            <a:off x="4191000" y="3657600"/>
            <a:ext cx="77788" cy="21336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5613" name="Text Box 13"/>
          <p:cNvSpPr txBox="1">
            <a:spLocks noChangeArrowheads="1"/>
          </p:cNvSpPr>
          <p:nvPr/>
        </p:nvSpPr>
        <p:spPr bwMode="auto">
          <a:xfrm>
            <a:off x="3200400" y="5943600"/>
            <a:ext cx="24193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="1"/>
              <a:t>Secondary Nutrients</a:t>
            </a:r>
          </a:p>
        </p:txBody>
      </p:sp>
      <p:cxnSp>
        <p:nvCxnSpPr>
          <p:cNvPr id="25614" name="AutoShape 14"/>
          <p:cNvCxnSpPr>
            <a:cxnSpLocks noChangeShapeType="1"/>
          </p:cNvCxnSpPr>
          <p:nvPr/>
        </p:nvCxnSpPr>
        <p:spPr bwMode="auto">
          <a:xfrm>
            <a:off x="6705600" y="3810000"/>
            <a:ext cx="152400" cy="17526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5615" name="Text Box 15"/>
          <p:cNvSpPr txBox="1">
            <a:spLocks noChangeArrowheads="1"/>
          </p:cNvSpPr>
          <p:nvPr/>
        </p:nvSpPr>
        <p:spPr bwMode="auto">
          <a:xfrm>
            <a:off x="6096000" y="5943600"/>
            <a:ext cx="17716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="1"/>
              <a:t>Micronutrients</a:t>
            </a:r>
          </a:p>
        </p:txBody>
      </p:sp>
      <p:sp>
        <p:nvSpPr>
          <p:cNvPr id="25616" name="Text Box 16"/>
          <p:cNvSpPr txBox="1">
            <a:spLocks noChangeArrowheads="1"/>
          </p:cNvSpPr>
          <p:nvPr/>
        </p:nvSpPr>
        <p:spPr bwMode="auto">
          <a:xfrm>
            <a:off x="117475" y="304800"/>
            <a:ext cx="8913813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3200" b="1"/>
              <a:t>C H O P K N S Ca Fe Mg B Mn Cu Zn Mo Cl Ni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aps174_tomat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2667000"/>
            <a:ext cx="3009900" cy="17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371" name="Picture 3" descr="APS_201_potat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828800"/>
            <a:ext cx="2090738" cy="3152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372" name="Picture 4" descr="APS_Kdef_cucumb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750" y="1981200"/>
            <a:ext cx="23368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373" name="Text Box 5"/>
          <p:cNvSpPr txBox="1">
            <a:spLocks noChangeArrowheads="1"/>
          </p:cNvSpPr>
          <p:nvPr/>
        </p:nvSpPr>
        <p:spPr bwMode="auto">
          <a:xfrm>
            <a:off x="1127125" y="1131888"/>
            <a:ext cx="1647825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800" b="1"/>
              <a:t>Nitrogen</a:t>
            </a:r>
          </a:p>
        </p:txBody>
      </p:sp>
      <p:sp>
        <p:nvSpPr>
          <p:cNvPr id="58374" name="Text Box 6"/>
          <p:cNvSpPr txBox="1">
            <a:spLocks noChangeArrowheads="1"/>
          </p:cNvSpPr>
          <p:nvPr/>
        </p:nvSpPr>
        <p:spPr bwMode="auto">
          <a:xfrm>
            <a:off x="3260725" y="1970088"/>
            <a:ext cx="22606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800" b="1"/>
              <a:t>Phosphorus</a:t>
            </a:r>
          </a:p>
        </p:txBody>
      </p:sp>
      <p:sp>
        <p:nvSpPr>
          <p:cNvPr id="58375" name="Text Box 7"/>
          <p:cNvSpPr txBox="1">
            <a:spLocks noChangeArrowheads="1"/>
          </p:cNvSpPr>
          <p:nvPr/>
        </p:nvSpPr>
        <p:spPr bwMode="auto">
          <a:xfrm>
            <a:off x="6477000" y="1371600"/>
            <a:ext cx="198437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800" b="1"/>
              <a:t>Potassium</a:t>
            </a:r>
          </a:p>
        </p:txBody>
      </p:sp>
      <p:sp>
        <p:nvSpPr>
          <p:cNvPr id="58376" name="Text Box 8"/>
          <p:cNvSpPr txBox="1">
            <a:spLocks noChangeArrowheads="1"/>
          </p:cNvSpPr>
          <p:nvPr/>
        </p:nvSpPr>
        <p:spPr bwMode="auto">
          <a:xfrm>
            <a:off x="2590800" y="533400"/>
            <a:ext cx="4219575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3200" b="1"/>
              <a:t>Nutrient Deficiencies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599</Words>
  <Application>Microsoft Macintosh PowerPoint</Application>
  <PresentationFormat>On-screen Show (4:3)</PresentationFormat>
  <Paragraphs>223</Paragraphs>
  <Slides>46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48" baseType="lpstr">
      <vt:lpstr>Arial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Soil pH is expressed logarithmically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George Braman</dc:creator>
  <cp:lastModifiedBy>George Braman</cp:lastModifiedBy>
  <cp:revision>1</cp:revision>
  <dcterms:created xsi:type="dcterms:W3CDTF">2015-09-08T04:15:01Z</dcterms:created>
  <dcterms:modified xsi:type="dcterms:W3CDTF">2015-09-08T04:15:18Z</dcterms:modified>
</cp:coreProperties>
</file>