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912" r:id="rId1"/>
  </p:sldMasterIdLst>
  <p:handoutMasterIdLst>
    <p:handoutMasterId r:id="rId18"/>
  </p:handoutMasterIdLst>
  <p:sldIdLst>
    <p:sldId id="256" r:id="rId2"/>
    <p:sldId id="268" r:id="rId3"/>
    <p:sldId id="269" r:id="rId4"/>
    <p:sldId id="257" r:id="rId5"/>
    <p:sldId id="258" r:id="rId6"/>
    <p:sldId id="260" r:id="rId7"/>
    <p:sldId id="270" r:id="rId8"/>
    <p:sldId id="262" r:id="rId9"/>
    <p:sldId id="271" r:id="rId10"/>
    <p:sldId id="272" r:id="rId11"/>
    <p:sldId id="261" r:id="rId12"/>
    <p:sldId id="275" r:id="rId13"/>
    <p:sldId id="273" r:id="rId14"/>
    <p:sldId id="274" r:id="rId15"/>
    <p:sldId id="266" r:id="rId16"/>
    <p:sldId id="267" r:id="rId17"/>
  </p:sldIdLst>
  <p:sldSz cx="9144000" cy="6858000" type="screen4x3"/>
  <p:notesSz cx="6924675" cy="9210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2713" y="0"/>
            <a:ext cx="3000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/>
            </a:lvl1pPr>
          </a:lstStyle>
          <a:p>
            <a:fld id="{A94DA212-8BEB-8940-A0B1-E430C1907F9E}" type="datetimeFigureOut">
              <a:rPr lang="en-US" altLang="en-US"/>
              <a:pPr/>
              <a:t>9/7/15</a:t>
            </a:fld>
            <a:endParaRPr lang="en-US" alt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8713"/>
            <a:ext cx="3000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2713" y="8748713"/>
            <a:ext cx="3000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/>
            </a:lvl1pPr>
          </a:lstStyle>
          <a:p>
            <a:fld id="{5C12FF50-6A89-F64D-AB81-55EBBC0A0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893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463675" y="3549650"/>
            <a:ext cx="2971800" cy="1588"/>
          </a:xfrm>
          <a:prstGeom prst="line">
            <a:avLst/>
          </a:prstGeom>
          <a:noFill/>
          <a:ln w="9525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4708525" y="3549650"/>
            <a:ext cx="2971800" cy="1588"/>
          </a:xfrm>
          <a:prstGeom prst="line">
            <a:avLst/>
          </a:prstGeom>
          <a:noFill/>
          <a:ln w="9525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540250" y="3525838"/>
            <a:ext cx="46038" cy="46037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75D4-E705-3A44-B1E4-496A4E34C503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03AB08-45AB-0D4B-A034-6A4001B1D63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6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1804-3343-5546-8685-DC2B34CF97AB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DA9C8-C8F3-4149-A7C3-1D1FFBA994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52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CD81-38B3-DC48-BF1A-77576ABEB0F2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73787-44B0-184F-B068-C9F4A79A35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56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836F-DC43-D64F-806E-A21CBA8484F0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F554C-35EE-EB44-9A5D-456F89B3F1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76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685800" y="4916488"/>
            <a:ext cx="7924800" cy="4762"/>
          </a:xfrm>
          <a:prstGeom prst="line">
            <a:avLst/>
          </a:prstGeom>
          <a:noFill/>
          <a:ln w="9525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44AB2-B857-2645-9008-70136A9E371B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50246-DDF0-BE42-9C49-0DE6E70A5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01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2788-7F05-1749-9C6E-79FBDF524FA8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AC497-831C-684C-A1D4-7B26E6BF5C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51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563563" y="2179638"/>
            <a:ext cx="3748087" cy="1587"/>
          </a:xfrm>
          <a:prstGeom prst="line">
            <a:avLst/>
          </a:prstGeom>
          <a:noFill/>
          <a:ln w="12700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754563" y="2179638"/>
            <a:ext cx="3749675" cy="1587"/>
          </a:xfrm>
          <a:prstGeom prst="line">
            <a:avLst/>
          </a:prstGeom>
          <a:noFill/>
          <a:ln w="12700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860F09-8E78-A348-806A-56FFCF84F5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22937-CD5E-FB45-AEC9-23E4B75A7297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9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C930-9A45-3046-B87C-01FB8808AC0C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0AE7E-7020-F948-A70B-C505C51A1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78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90916-A6EE-6F49-84A8-D9C870BFF1B7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40997-D751-D047-ABDF-FAE44F980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6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1B0C-DCF5-B746-A6A3-6E3322C8C91D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EC59D5-1035-1946-BA54-A300ADDFDB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97E29-6A27-6C47-B15B-B5C4A76CFBCA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97796-3D50-BB4C-8F8B-EAF41862412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0C1C72-23E3-7645-B1BD-C5F47A7E67E4}" type="datetimeFigureOut">
              <a:rPr lang="en-US"/>
              <a:pPr>
                <a:defRPr/>
              </a:pPr>
              <a:t>9/7/15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E20F5784-4D96-7A41-AC44-A9E7677B98F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5" r:id="rId1"/>
    <p:sldLayoutId id="2147483934" r:id="rId2"/>
    <p:sldLayoutId id="2147483936" r:id="rId3"/>
    <p:sldLayoutId id="2147483933" r:id="rId4"/>
    <p:sldLayoutId id="2147483937" r:id="rId5"/>
    <p:sldLayoutId id="2147483932" r:id="rId6"/>
    <p:sldLayoutId id="2147483931" r:id="rId7"/>
    <p:sldLayoutId id="2147483938" r:id="rId8"/>
    <p:sldLayoutId id="2147483939" r:id="rId9"/>
    <p:sldLayoutId id="2147483930" r:id="rId10"/>
    <p:sldLayoutId id="214748392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5486400" y="6096000"/>
            <a:ext cx="3505200" cy="630238"/>
          </a:xfrm>
        </p:spPr>
        <p:txBody>
          <a:bodyPr>
            <a:normAutofit/>
          </a:bodyPr>
          <a:lstStyle/>
          <a:p>
            <a:pPr algn="l"/>
            <a:r>
              <a:rPr lang="en-US" altLang="en-US" sz="1200">
                <a:solidFill>
                  <a:schemeClr val="bg1"/>
                </a:solidFill>
              </a:rPr>
              <a:t>Bill Hubbard</a:t>
            </a:r>
          </a:p>
          <a:p>
            <a:pPr algn="l"/>
            <a:r>
              <a:rPr lang="en-US" altLang="en-US" sz="1200">
                <a:solidFill>
                  <a:schemeClr val="bg1"/>
                </a:solidFill>
              </a:rPr>
              <a:t>Southern Regional Extension Forester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The Urban Forest </a:t>
            </a:r>
            <a:br>
              <a:rPr smtClean="0"/>
            </a:br>
            <a:r>
              <a:rPr smtClean="0"/>
              <a:t>Management Plan</a:t>
            </a:r>
            <a:endParaRPr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1524000" y="3657600"/>
            <a:ext cx="632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taking the urban forest to the next level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77653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chemeClr val="bg1"/>
                </a:solidFill>
              </a:rPr>
              <a:t>Share the plan with the community</a:t>
            </a:r>
          </a:p>
          <a:p>
            <a:r>
              <a:rPr lang="en-US" altLang="en-US" sz="2400">
                <a:solidFill>
                  <a:schemeClr val="bg1"/>
                </a:solidFill>
              </a:rPr>
              <a:t>Prioritize which objectives and options need to be achieved first</a:t>
            </a:r>
          </a:p>
          <a:p>
            <a:r>
              <a:rPr lang="en-US" altLang="en-US" sz="2400">
                <a:solidFill>
                  <a:schemeClr val="bg1"/>
                </a:solidFill>
              </a:rPr>
              <a:t>Develop action items and specific steps to support goals and objectives</a:t>
            </a:r>
          </a:p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Managing the Urban Forest </a:t>
            </a:r>
            <a:r>
              <a:rPr smtClean="0"/>
              <a:t>–</a:t>
            </a:r>
            <a:r>
              <a:rPr smtClean="0"/>
              <a:t> Step 3</a:t>
            </a:r>
            <a:endParaRPr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590800"/>
          </a:xfrm>
        </p:spPr>
        <p:txBody>
          <a:bodyPr/>
          <a:lstStyle/>
          <a:p>
            <a:r>
              <a:rPr lang="en-US" altLang="en-US" sz="2000" b="1">
                <a:solidFill>
                  <a:schemeClr val="bg1"/>
                </a:solidFill>
              </a:rPr>
              <a:t>Set priorities for work projects based upon information generated by the inventory, recommendations from technical advisor, and available funding,</a:t>
            </a:r>
            <a:endParaRPr lang="en-US" altLang="en-US" sz="2000">
              <a:solidFill>
                <a:schemeClr val="bg1"/>
              </a:solidFill>
            </a:endParaRPr>
          </a:p>
          <a:p>
            <a:r>
              <a:rPr lang="en-US" altLang="en-US" sz="2000" b="1">
                <a:solidFill>
                  <a:schemeClr val="bg1"/>
                </a:solidFill>
              </a:rPr>
              <a:t>Apply for grants where appropriate, or ear mark community funds for specific projects</a:t>
            </a:r>
            <a:endParaRPr lang="en-US" altLang="en-US" sz="2000">
              <a:solidFill>
                <a:schemeClr val="bg1"/>
              </a:solidFill>
            </a:endParaRPr>
          </a:p>
          <a:p>
            <a:r>
              <a:rPr lang="en-US" altLang="en-US" sz="2000" b="1">
                <a:solidFill>
                  <a:schemeClr val="bg1"/>
                </a:solidFill>
              </a:rPr>
              <a:t>A work agenda based on community agreement that is reasonable and feasible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Outcomes – Step 3</a:t>
            </a:r>
            <a:endParaRPr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19526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13335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819400"/>
          </a:xfrm>
        </p:spPr>
        <p:txBody>
          <a:bodyPr/>
          <a:lstStyle/>
          <a:p>
            <a:r>
              <a:rPr lang="en-US" altLang="en-US" sz="2000">
                <a:solidFill>
                  <a:schemeClr val="bg1"/>
                </a:solidFill>
              </a:rPr>
              <a:t>Examples include:</a:t>
            </a:r>
          </a:p>
          <a:p>
            <a:pPr lvl="1"/>
            <a:r>
              <a:rPr lang="en-US" altLang="en-US" sz="2000">
                <a:solidFill>
                  <a:schemeClr val="bg1"/>
                </a:solidFill>
              </a:rPr>
              <a:t>Tree and Stump Removal</a:t>
            </a:r>
          </a:p>
          <a:p>
            <a:pPr lvl="1"/>
            <a:r>
              <a:rPr lang="en-US" altLang="en-US" sz="2000">
                <a:solidFill>
                  <a:schemeClr val="bg1"/>
                </a:solidFill>
              </a:rPr>
              <a:t>Maintenance</a:t>
            </a:r>
          </a:p>
          <a:p>
            <a:pPr lvl="1"/>
            <a:r>
              <a:rPr lang="en-US" altLang="en-US" sz="2000">
                <a:solidFill>
                  <a:schemeClr val="bg1"/>
                </a:solidFill>
              </a:rPr>
              <a:t>Planting</a:t>
            </a:r>
          </a:p>
          <a:p>
            <a:pPr lvl="1"/>
            <a:r>
              <a:rPr lang="en-US" altLang="en-US" sz="2000">
                <a:solidFill>
                  <a:schemeClr val="bg1"/>
                </a:solidFill>
              </a:rPr>
              <a:t>Administrative Support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Time, responsibilities &amp; budget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Justification of recommendations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Implementing Your Plan </a:t>
            </a:r>
            <a:r>
              <a:rPr smtClean="0"/>
              <a:t>–</a:t>
            </a:r>
            <a:r>
              <a:rPr smtClean="0"/>
              <a:t> Step 4</a:t>
            </a:r>
            <a:endParaRPr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0"/>
            <a:ext cx="16764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15017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1524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/>
              <a:t>Management of critical tree attributes that support sustainability and resilience such as stable canopy cover, trees of various ages, and a diverse species composition, will help assure that the tree cover and canopy remains relatively constant over time. </a:t>
            </a:r>
            <a:endParaRPr lang="en-US" altLang="en-US"/>
          </a:p>
          <a:p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Outcomes Step 4</a:t>
            </a:r>
            <a:endParaRPr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214563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 effective is the plan?</a:t>
            </a:r>
          </a:p>
          <a:p>
            <a:r>
              <a:rPr lang="en-US" altLang="en-US"/>
              <a:t>Collection of information to determine whether objectives are meeting goals.</a:t>
            </a:r>
          </a:p>
          <a:p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Monitoring the Plan </a:t>
            </a:r>
            <a:r>
              <a:rPr smtClean="0"/>
              <a:t>–</a:t>
            </a:r>
            <a:r>
              <a:rPr smtClean="0"/>
              <a:t> Step 5</a:t>
            </a:r>
            <a:endParaRPr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4271963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971800"/>
          </a:xfrm>
        </p:spPr>
        <p:txBody>
          <a:bodyPr>
            <a:normAutofit/>
          </a:bodyPr>
          <a:lstStyle/>
          <a:p>
            <a:pPr marL="547688" indent="-411163">
              <a:buClr>
                <a:srgbClr val="F9F9F9"/>
              </a:buClr>
              <a:buFont typeface="Wingdings 2" charset="2"/>
              <a:buChar char=""/>
            </a:pPr>
            <a:r>
              <a:rPr lang="en-US" altLang="en-US" sz="2000" b="1">
                <a:solidFill>
                  <a:schemeClr val="bg1"/>
                </a:solidFill>
              </a:rPr>
              <a:t>Management is a continual process of learning and adapting to change. </a:t>
            </a:r>
          </a:p>
          <a:p>
            <a:pPr marL="547688" indent="-411163">
              <a:buClr>
                <a:srgbClr val="F9F9F9"/>
              </a:buClr>
              <a:buFont typeface="Wingdings 2" charset="2"/>
              <a:buChar char=""/>
            </a:pPr>
            <a:r>
              <a:rPr lang="en-US" altLang="en-US" sz="2000" b="1">
                <a:solidFill>
                  <a:schemeClr val="bg1"/>
                </a:solidFill>
              </a:rPr>
              <a:t>Reviewing the vision, goals, objectives, and actions are a necessary part of any management plan.  </a:t>
            </a:r>
          </a:p>
          <a:p>
            <a:pPr marL="547688" indent="-411163">
              <a:buClr>
                <a:srgbClr val="F9F9F9"/>
              </a:buClr>
              <a:buFont typeface="Wingdings 2" charset="2"/>
              <a:buChar char=""/>
            </a:pPr>
            <a:r>
              <a:rPr lang="en-US" altLang="en-US" sz="2000" b="1">
                <a:solidFill>
                  <a:schemeClr val="bg1"/>
                </a:solidFill>
              </a:rPr>
              <a:t>Adaptive management enables the management team to respond to environmental or biotic influences. </a:t>
            </a:r>
          </a:p>
          <a:p>
            <a:pPr marL="547688" indent="-411163">
              <a:buClr>
                <a:srgbClr val="F9F9F9"/>
              </a:buClr>
              <a:buFont typeface="Wingdings 2" charset="2"/>
              <a:buChar char=""/>
            </a:pPr>
            <a:r>
              <a:rPr lang="en-US" altLang="en-US" sz="2000" b="1">
                <a:solidFill>
                  <a:schemeClr val="bg1"/>
                </a:solidFill>
              </a:rPr>
              <a:t>The process combines monitoring, planning, science, and management in a “learn by doing” manner 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Outcomes- </a:t>
            </a:r>
            <a:r>
              <a:rPr i="1" smtClean="0"/>
              <a:t>Step 5</a:t>
            </a:r>
            <a:r>
              <a:rPr smtClean="0"/>
              <a:t/>
            </a:r>
            <a:br>
              <a:rPr smtClean="0"/>
            </a:br>
            <a:endParaRPr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6478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2000"/>
            <a:ext cx="21812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2300288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590800"/>
          </a:xfrm>
        </p:spPr>
        <p:txBody>
          <a:bodyPr/>
          <a:lstStyle/>
          <a:p>
            <a:r>
              <a:rPr lang="en-US" altLang="en-US" sz="2000">
                <a:solidFill>
                  <a:schemeClr val="bg1"/>
                </a:solidFill>
              </a:rPr>
              <a:t>Conservation and planning is not a discrete event, but a long-term process. 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Success will require the individuals of a community to cooperate with, each other, public agencies, businesses, institutional landowners, green industry contractors, and emergency management services. 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Such cooperation will be based upon a continuing understanding of the value of urban forests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Summary &amp; Conclusions</a:t>
            </a:r>
            <a:endParaRPr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0"/>
            <a:ext cx="3379788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Have come primarily from the following sources:</a:t>
            </a:r>
          </a:p>
          <a:p>
            <a:pPr>
              <a:buFont typeface="Wingdings 2" charset="2"/>
              <a:buNone/>
            </a:pPr>
            <a:r>
              <a:rPr lang="en-US" altLang="en-US" b="1">
                <a:solidFill>
                  <a:schemeClr val="bg1"/>
                </a:solidFill>
              </a:rPr>
              <a:t>	</a:t>
            </a:r>
          </a:p>
          <a:p>
            <a:pPr>
              <a:buFont typeface="Wingdings 2" charset="2"/>
              <a:buNone/>
            </a:pPr>
            <a:endParaRPr lang="en-US" altLang="en-US" b="1">
              <a:solidFill>
                <a:schemeClr val="bg1"/>
              </a:solidFill>
            </a:endParaRPr>
          </a:p>
          <a:p>
            <a:pPr>
              <a:buFont typeface="Wingdings 2" charset="2"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Developing an Urban Forest Management Plan for Hurricane-Prone Communities by </a:t>
            </a:r>
            <a:r>
              <a:rPr lang="en-US" altLang="en-US" sz="2000">
                <a:solidFill>
                  <a:schemeClr val="bg1"/>
                </a:solidFill>
              </a:rPr>
              <a:t>F. Escobedo, R. Northrop, and W. Zipperer (University of Florida) (in review).   </a:t>
            </a:r>
          </a:p>
          <a:p>
            <a:pPr>
              <a:buFont typeface="Wingdings 2" charset="2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>
              <a:buFont typeface="Wingdings 2" charset="2"/>
              <a:buNone/>
            </a:pPr>
            <a:r>
              <a:rPr lang="en-US" altLang="en-US" sz="2000">
                <a:solidFill>
                  <a:schemeClr val="bg1"/>
                </a:solidFill>
              </a:rPr>
              <a:t>And</a:t>
            </a:r>
          </a:p>
          <a:p>
            <a:pPr>
              <a:buFont typeface="Wingdings 2" charset="2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>
              <a:buFont typeface="Wingdings 2" charset="2"/>
              <a:buNone/>
            </a:pPr>
            <a:r>
              <a:rPr lang="en-US" altLang="en-US" sz="2000">
                <a:solidFill>
                  <a:schemeClr val="bg1"/>
                </a:solidFill>
              </a:rPr>
              <a:t>Developing a Restoration Plan that Works by William G. Hubbard in Restoring the Urban Forest Ecosystem (University of Florida).</a:t>
            </a:r>
          </a:p>
          <a:p>
            <a:pPr>
              <a:buFont typeface="Wingdings 2" charset="2"/>
              <a:buNone/>
            </a:pPr>
            <a:endParaRPr lang="en-US" altLang="en-US">
              <a:solidFill>
                <a:schemeClr val="bg1"/>
              </a:solidFill>
            </a:endParaRPr>
          </a:p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Materials in this presentation</a:t>
            </a:r>
            <a:endParaRPr/>
          </a:p>
        </p:txBody>
      </p:sp>
      <p:pic>
        <p:nvPicPr>
          <p:cNvPr id="8196" name="Picture 3" descr="Pi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14287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A plan can be considered as a predetermined course of action.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All plan have similar components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Vision or desired future condition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Goals and objectives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Guiding principles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Identify and involve stakeholders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Framework for identifying &amp; resolving issues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Gathering and analyzing information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Action plan with a timeline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Monitoring, evaluation and a feedback loop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Introduction </a:t>
            </a:r>
            <a:endParaRPr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428875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8000"/>
          </a:xfrm>
        </p:spPr>
        <p:txBody>
          <a:bodyPr>
            <a:normAutofit/>
          </a:bodyPr>
          <a:lstStyle/>
          <a:p>
            <a:pPr marL="547688" indent="-411163">
              <a:buClr>
                <a:srgbClr val="F9F9F9"/>
              </a:buClr>
              <a:buFont typeface="Wingdings 2" charset="2"/>
              <a:buChar char=""/>
            </a:pPr>
            <a:r>
              <a:rPr lang="en-US" altLang="en-US" sz="1800">
                <a:solidFill>
                  <a:schemeClr val="bg1"/>
                </a:solidFill>
              </a:rPr>
              <a:t>Create a safe and attractive environment</a:t>
            </a:r>
          </a:p>
          <a:p>
            <a:pPr marL="547688" indent="-411163">
              <a:buClr>
                <a:srgbClr val="F9F9F9"/>
              </a:buClr>
              <a:buFont typeface="Wingdings 2" charset="2"/>
              <a:buChar char=""/>
            </a:pPr>
            <a:r>
              <a:rPr lang="en-US" altLang="en-US" sz="1800">
                <a:solidFill>
                  <a:schemeClr val="bg1"/>
                </a:solidFill>
              </a:rPr>
              <a:t>Maintain or enhance urban forest cover </a:t>
            </a:r>
          </a:p>
          <a:p>
            <a:pPr marL="547688" indent="-411163">
              <a:buClr>
                <a:srgbClr val="F9F9F9"/>
              </a:buClr>
              <a:buFont typeface="Wingdings 2" charset="2"/>
              <a:buChar char=""/>
            </a:pPr>
            <a:r>
              <a:rPr lang="en-US" altLang="en-US" sz="1800">
                <a:solidFill>
                  <a:schemeClr val="bg1"/>
                </a:solidFill>
              </a:rPr>
              <a:t>Respond to the community’s needs and requests</a:t>
            </a:r>
          </a:p>
          <a:p>
            <a:pPr marL="547688" indent="-411163">
              <a:buClr>
                <a:srgbClr val="F9F9F9"/>
              </a:buClr>
              <a:buFont typeface="Wingdings 2" charset="2"/>
              <a:buChar char=""/>
            </a:pPr>
            <a:r>
              <a:rPr lang="en-US" altLang="en-US" sz="1800">
                <a:solidFill>
                  <a:schemeClr val="bg1"/>
                </a:solidFill>
              </a:rPr>
              <a:t>Maximize the well-being of residents and visitors</a:t>
            </a:r>
          </a:p>
          <a:p>
            <a:pPr marL="547688" indent="-411163">
              <a:buClr>
                <a:srgbClr val="F9F9F9"/>
              </a:buClr>
              <a:buFont typeface="Wingdings 2" charset="2"/>
              <a:buChar char=""/>
            </a:pPr>
            <a:r>
              <a:rPr lang="en-US" altLang="en-US" sz="1800">
                <a:solidFill>
                  <a:schemeClr val="bg1"/>
                </a:solidFill>
              </a:rPr>
              <a:t>Minimize hazards to life and property  </a:t>
            </a:r>
          </a:p>
          <a:p>
            <a:pPr marL="547688" indent="-411163">
              <a:buClr>
                <a:srgbClr val="F9F9F9"/>
              </a:buClr>
              <a:buFont typeface="Wingdings 2" charset="2"/>
              <a:buChar char=""/>
            </a:pPr>
            <a:r>
              <a:rPr lang="en-US" altLang="en-US" sz="1800">
                <a:solidFill>
                  <a:schemeClr val="bg1"/>
                </a:solidFill>
              </a:rPr>
              <a:t>Improve coordination of management activities with other associations, neighborhoods, departments or offices.</a:t>
            </a:r>
          </a:p>
          <a:p>
            <a:pPr marL="547688" indent="-411163">
              <a:buClr>
                <a:srgbClr val="F9F9F9"/>
              </a:buClr>
              <a:buFont typeface="Wingdings 2" charset="2"/>
              <a:buChar char=""/>
            </a:pPr>
            <a:r>
              <a:rPr lang="en-US" altLang="en-US" sz="1800">
                <a:solidFill>
                  <a:schemeClr val="bg1"/>
                </a:solidFill>
              </a:rPr>
              <a:t>Establish measurable and long-term goals and objectives </a:t>
            </a:r>
          </a:p>
          <a:p>
            <a:pPr marL="547688" indent="-411163">
              <a:buClr>
                <a:srgbClr val="F9F9F9"/>
              </a:buClr>
              <a:buFont typeface="Wingdings 2" charset="2"/>
              <a:buChar char=""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200" smtClean="0"/>
              <a:t>What are your communities’ urban forestry goals and objectives?</a:t>
            </a:r>
            <a:endParaRPr sz="320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95800"/>
            <a:ext cx="29956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By developing a plan and a vision, a community can guide and monitor its activities to determine if a sustainable urban forest is being achieved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Why develop an urban forest management plan?</a:t>
            </a:r>
            <a:endParaRPr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31718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33242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7688" indent="-411163">
              <a:buClr>
                <a:srgbClr val="F9F9F9"/>
              </a:buClr>
              <a:buFont typeface="Wingdings 2" charset="2"/>
              <a:buChar char=""/>
            </a:pPr>
            <a:r>
              <a:rPr lang="en-US" altLang="en-US" sz="1800">
                <a:solidFill>
                  <a:schemeClr val="bg1"/>
                </a:solidFill>
              </a:rPr>
              <a:t>What does the community want from its urban forest?  </a:t>
            </a:r>
          </a:p>
          <a:p>
            <a:pPr marL="547688" indent="-411163">
              <a:buClr>
                <a:srgbClr val="F9F9F9"/>
              </a:buClr>
              <a:buFont typeface="Wingdings 2" charset="2"/>
              <a:buChar char=""/>
            </a:pPr>
            <a:r>
              <a:rPr lang="en-US" altLang="en-US" sz="1800">
                <a:solidFill>
                  <a:schemeClr val="bg1"/>
                </a:solidFill>
              </a:rPr>
              <a:t>Who makes up our community?</a:t>
            </a:r>
          </a:p>
          <a:p>
            <a:pPr marL="547688" indent="-411163">
              <a:buClr>
                <a:srgbClr val="F9F9F9"/>
              </a:buClr>
              <a:buFont typeface="Wingdings 2" charset="2"/>
              <a:buChar char=""/>
            </a:pPr>
            <a:r>
              <a:rPr lang="en-US" altLang="en-US" sz="1800">
                <a:solidFill>
                  <a:schemeClr val="bg1"/>
                </a:solidFill>
              </a:rPr>
              <a:t>What should the urban forest look like and provide for the community? </a:t>
            </a:r>
          </a:p>
          <a:p>
            <a:pPr marL="547688" indent="-411163">
              <a:buClr>
                <a:srgbClr val="F9F9F9"/>
              </a:buClr>
              <a:buFont typeface="Wingdings 2" charset="2"/>
              <a:buChar char=""/>
            </a:pPr>
            <a:r>
              <a:rPr lang="en-US" altLang="en-US" sz="1800">
                <a:solidFill>
                  <a:schemeClr val="bg1"/>
                </a:solidFill>
              </a:rPr>
              <a:t>How much urban forest do we want and need, present and future? </a:t>
            </a:r>
          </a:p>
          <a:p>
            <a:pPr marL="547688" indent="-411163">
              <a:buClr>
                <a:srgbClr val="F9F9F9"/>
              </a:buClr>
              <a:buFont typeface="Wingdings 2" charset="2"/>
              <a:buChar char=""/>
            </a:pPr>
            <a:r>
              <a:rPr lang="en-US" altLang="en-US" sz="1800">
                <a:solidFill>
                  <a:schemeClr val="bg1"/>
                </a:solidFill>
              </a:rPr>
              <a:t>Why should we manage the urban forest?  </a:t>
            </a:r>
          </a:p>
          <a:p>
            <a:pPr marL="547688" indent="-411163">
              <a:buClr>
                <a:srgbClr val="F9F9F9"/>
              </a:buClr>
              <a:buFont typeface="Wingdings 2" charset="2"/>
              <a:buChar char=""/>
            </a:pPr>
            <a:r>
              <a:rPr lang="en-US" altLang="en-US" sz="1800">
                <a:solidFill>
                  <a:schemeClr val="bg1"/>
                </a:solidFill>
              </a:rPr>
              <a:t>How do we manage the urban forest?</a:t>
            </a:r>
          </a:p>
          <a:p>
            <a:pPr marL="547688" indent="-411163">
              <a:buClr>
                <a:srgbClr val="F9F9F9"/>
              </a:buClr>
              <a:buFont typeface="Wingdings 2" charset="2"/>
              <a:buChar char=""/>
            </a:pPr>
            <a:r>
              <a:rPr lang="en-US" altLang="en-US" sz="1800">
                <a:solidFill>
                  <a:schemeClr val="bg1"/>
                </a:solidFill>
              </a:rPr>
              <a:t>When will the next natural disaster affect my community?</a:t>
            </a:r>
          </a:p>
          <a:p>
            <a:pPr marL="547688" indent="-411163">
              <a:buClr>
                <a:srgbClr val="F9F9F9"/>
              </a:buClr>
              <a:buFont typeface="Wingdings 2" charset="2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600" smtClean="0"/>
              <a:t>Community Vision </a:t>
            </a:r>
            <a:r>
              <a:rPr smtClean="0"/>
              <a:t>– </a:t>
            </a:r>
            <a:r>
              <a:rPr sz="3600" i="1" smtClean="0"/>
              <a:t>Step 1</a:t>
            </a:r>
            <a:endParaRPr sz="3600" i="1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3019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33600"/>
          </a:xfrm>
        </p:spPr>
        <p:txBody>
          <a:bodyPr/>
          <a:lstStyle/>
          <a:p>
            <a:r>
              <a:rPr lang="en-US" altLang="en-US" sz="2000">
                <a:solidFill>
                  <a:schemeClr val="bg1"/>
                </a:solidFill>
              </a:rPr>
              <a:t>Get the issue(s) down on paper (one page or less), so that it can be used to gather support, and be critiqued within the community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List the vision statement and a broad list of goals and objectives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Identify the planning team, scale of work, and outside partnerships</a:t>
            </a:r>
          </a:p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Outcomes for Step 1</a:t>
            </a:r>
            <a:endParaRPr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30480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1752600"/>
          </a:xfrm>
        </p:spPr>
        <p:txBody>
          <a:bodyPr/>
          <a:lstStyle/>
          <a:p>
            <a:r>
              <a:rPr lang="en-US" altLang="en-US" sz="2000">
                <a:solidFill>
                  <a:schemeClr val="bg1"/>
                </a:solidFill>
              </a:rPr>
              <a:t>Assess your people, funding and time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Determine the scope of the assessment based on the communities vision and objectives.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The urban forest resource (via the urban  forestry inventory)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>Assessing the Urban </a:t>
            </a:r>
            <a:br>
              <a:rPr smtClean="0"/>
            </a:br>
            <a:r>
              <a:rPr smtClean="0"/>
              <a:t>Forest Resource-  </a:t>
            </a:r>
            <a:r>
              <a:rPr i="1" smtClean="0"/>
              <a:t>Step 2</a:t>
            </a:r>
            <a:endParaRPr/>
          </a:p>
        </p:txBody>
      </p:sp>
      <p:pic>
        <p:nvPicPr>
          <p:cNvPr id="14340" name="Picture 3" descr="class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35814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429000"/>
          </a:xfrm>
        </p:spPr>
        <p:txBody>
          <a:bodyPr/>
          <a:lstStyle/>
          <a:p>
            <a:r>
              <a:rPr lang="en-US" altLang="en-US" sz="1600" b="1">
                <a:solidFill>
                  <a:schemeClr val="bg1"/>
                </a:solidFill>
              </a:rPr>
              <a:t>Community consensus of goals and objectives, </a:t>
            </a:r>
            <a:endParaRPr lang="en-US" altLang="en-US" sz="1600">
              <a:solidFill>
                <a:schemeClr val="bg1"/>
              </a:solidFill>
            </a:endParaRPr>
          </a:p>
          <a:p>
            <a:r>
              <a:rPr lang="en-US" altLang="en-US" sz="1600" b="1">
                <a:solidFill>
                  <a:schemeClr val="bg1"/>
                </a:solidFill>
              </a:rPr>
              <a:t>The scope of work and the project timeline, </a:t>
            </a:r>
            <a:endParaRPr lang="en-US" altLang="en-US" sz="1600">
              <a:solidFill>
                <a:schemeClr val="bg1"/>
              </a:solidFill>
            </a:endParaRPr>
          </a:p>
          <a:p>
            <a:r>
              <a:rPr lang="en-US" altLang="en-US" sz="1600" b="1">
                <a:solidFill>
                  <a:schemeClr val="bg1"/>
                </a:solidFill>
              </a:rPr>
              <a:t>Potential funding opportunities</a:t>
            </a:r>
            <a:endParaRPr lang="en-US" altLang="en-US" sz="1600">
              <a:solidFill>
                <a:schemeClr val="bg1"/>
              </a:solidFill>
            </a:endParaRPr>
          </a:p>
          <a:p>
            <a:r>
              <a:rPr lang="en-US" altLang="en-US" sz="1600" b="1">
                <a:solidFill>
                  <a:schemeClr val="bg1"/>
                </a:solidFill>
              </a:rPr>
              <a:t>Data from your resource assessment that supports your goals and objectives could be in the form of :</a:t>
            </a:r>
            <a:endParaRPr lang="en-US" altLang="en-US" sz="1600">
              <a:solidFill>
                <a:schemeClr val="bg1"/>
              </a:solidFill>
            </a:endParaRPr>
          </a:p>
          <a:p>
            <a:r>
              <a:rPr lang="en-US" altLang="en-US" sz="1600" b="1">
                <a:solidFill>
                  <a:schemeClr val="bg1"/>
                </a:solidFill>
              </a:rPr>
              <a:t>Maps</a:t>
            </a:r>
            <a:endParaRPr lang="en-US" altLang="en-US" sz="1600">
              <a:solidFill>
                <a:schemeClr val="bg1"/>
              </a:solidFill>
            </a:endParaRPr>
          </a:p>
          <a:p>
            <a:r>
              <a:rPr lang="en-US" altLang="en-US" sz="1600" b="1">
                <a:solidFill>
                  <a:schemeClr val="bg1"/>
                </a:solidFill>
              </a:rPr>
              <a:t>Planting sites and their attributes (Location, size, utility conflicts, soil ph, etc.)</a:t>
            </a:r>
            <a:endParaRPr lang="en-US" altLang="en-US" sz="1600">
              <a:solidFill>
                <a:schemeClr val="bg1"/>
              </a:solidFill>
            </a:endParaRPr>
          </a:p>
          <a:p>
            <a:r>
              <a:rPr lang="en-US" altLang="en-US" sz="1600" b="1">
                <a:solidFill>
                  <a:schemeClr val="bg1"/>
                </a:solidFill>
              </a:rPr>
              <a:t>Hazardous trees</a:t>
            </a:r>
            <a:endParaRPr lang="en-US" altLang="en-US" sz="1600">
              <a:solidFill>
                <a:schemeClr val="bg1"/>
              </a:solidFill>
            </a:endParaRPr>
          </a:p>
          <a:p>
            <a:r>
              <a:rPr lang="en-US" altLang="en-US" sz="1600" b="1">
                <a:solidFill>
                  <a:schemeClr val="bg1"/>
                </a:solidFill>
              </a:rPr>
              <a:t>Trees requiring maintenance: pruning, staking, mulching, watering, removal </a:t>
            </a:r>
            <a:endParaRPr lang="en-US" altLang="en-US" sz="1600">
              <a:solidFill>
                <a:schemeClr val="bg1"/>
              </a:solidFill>
            </a:endParaRPr>
          </a:p>
          <a:p>
            <a:r>
              <a:rPr lang="en-US" altLang="en-US" sz="1600" b="1">
                <a:solidFill>
                  <a:schemeClr val="bg1"/>
                </a:solidFill>
              </a:rPr>
              <a:t>List of potential resources: (community volunteers, government and private technical assistance, grants, etc.)</a:t>
            </a:r>
            <a:endParaRPr lang="en-US" altLang="en-US" sz="1600">
              <a:solidFill>
                <a:schemeClr val="bg1"/>
              </a:solidFill>
            </a:endParaRPr>
          </a:p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Outcomes for Step 2</a:t>
            </a:r>
            <a:endParaRPr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29200"/>
            <a:ext cx="20574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</TotalTime>
  <Words>749</Words>
  <Application>Microsoft Macintosh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Constantia</vt:lpstr>
      <vt:lpstr>Wingdings 2</vt:lpstr>
      <vt:lpstr>Calibri</vt:lpstr>
      <vt:lpstr>Paper</vt:lpstr>
      <vt:lpstr>The Urban Forest  Management Plan</vt:lpstr>
      <vt:lpstr>Materials in this presentation</vt:lpstr>
      <vt:lpstr>Introduction </vt:lpstr>
      <vt:lpstr>What are your communities’ urban forestry goals and objectives?</vt:lpstr>
      <vt:lpstr>Why develop an urban forest management plan?</vt:lpstr>
      <vt:lpstr>Community Vision – Step 1</vt:lpstr>
      <vt:lpstr>Outcomes for Step 1</vt:lpstr>
      <vt:lpstr>   Assessing the Urban  Forest Resource-  Step 2</vt:lpstr>
      <vt:lpstr>Outcomes for Step 2</vt:lpstr>
      <vt:lpstr>Managing the Urban Forest – Step 3</vt:lpstr>
      <vt:lpstr>Outcomes – Step 3</vt:lpstr>
      <vt:lpstr>Implementing Your Plan – Step 4</vt:lpstr>
      <vt:lpstr>Outcomes Step 4</vt:lpstr>
      <vt:lpstr>Monitoring the Plan – Step 5</vt:lpstr>
      <vt:lpstr>Outcomes- Step 5 </vt:lpstr>
      <vt:lpstr>Summary &amp; 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Urban Forest  Management Plan</dc:title>
  <dc:creator>George Braman</dc:creator>
  <cp:lastModifiedBy>George Braman</cp:lastModifiedBy>
  <cp:revision>1</cp:revision>
  <dcterms:created xsi:type="dcterms:W3CDTF">2015-09-08T00:31:50Z</dcterms:created>
  <dcterms:modified xsi:type="dcterms:W3CDTF">2015-09-08T00:35:06Z</dcterms:modified>
</cp:coreProperties>
</file>