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61" r:id="rId3"/>
    <p:sldId id="292" r:id="rId4"/>
    <p:sldId id="258" r:id="rId5"/>
    <p:sldId id="257" r:id="rId6"/>
    <p:sldId id="299" r:id="rId7"/>
    <p:sldId id="262" r:id="rId8"/>
    <p:sldId id="260" r:id="rId9"/>
    <p:sldId id="263" r:id="rId10"/>
    <p:sldId id="259" r:id="rId11"/>
    <p:sldId id="269" r:id="rId12"/>
    <p:sldId id="295" r:id="rId13"/>
    <p:sldId id="264" r:id="rId14"/>
    <p:sldId id="289" r:id="rId15"/>
    <p:sldId id="271" r:id="rId16"/>
    <p:sldId id="277" r:id="rId17"/>
    <p:sldId id="278" r:id="rId18"/>
    <p:sldId id="279" r:id="rId19"/>
    <p:sldId id="280" r:id="rId20"/>
    <p:sldId id="284" r:id="rId21"/>
    <p:sldId id="286" r:id="rId22"/>
    <p:sldId id="272" r:id="rId23"/>
    <p:sldId id="274" r:id="rId24"/>
    <p:sldId id="293" r:id="rId25"/>
    <p:sldId id="298" r:id="rId26"/>
    <p:sldId id="290" r:id="rId27"/>
    <p:sldId id="267" r:id="rId28"/>
    <p:sldId id="294" r:id="rId29"/>
    <p:sldId id="296" r:id="rId30"/>
    <p:sldId id="265" r:id="rId31"/>
    <p:sldId id="266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3" autoAdjust="0"/>
    <p:restoredTop sz="96405"/>
  </p:normalViewPr>
  <p:slideViewPr>
    <p:cSldViewPr>
      <p:cViewPr varScale="1">
        <p:scale>
          <a:sx n="126" d="100"/>
          <a:sy n="126" d="100"/>
        </p:scale>
        <p:origin x="160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05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5120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5C8A3428-CD43-9746-B64C-03AA02544E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9372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DA13CC-C8A8-534B-B3B7-F98929333B3F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522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7298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6B514-9CA6-BD42-8BD1-D88756A1B5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439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31D9AF-3F8D-EC4D-9894-39227FBB48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588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210366-0469-8047-A9A4-4C1105C58B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9964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BFE2E-87F9-B045-8FBC-B37A7F1BAB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663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2BAAD-932C-5F46-B75C-EB8A47A786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4387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7A72C6-B046-F342-BD4A-F567BEE810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30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67F97-0752-A24A-8F2D-2892127110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184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D7653-A4FA-C843-B701-EB1640DA93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504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79A8E-389E-FB4A-ABF7-F31057A188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529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2FB4BB-F69C-0844-A367-A4A6136B59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35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5A7DBA-3250-2040-BCCC-0BD012138C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6541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24D1C0EC-9F35-6C47-9022-01B70CB6DAA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idexx.com/water/colilert/index.jsp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kalbcountysso.com/sso1.jpg" TargetMode="External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wmf"/><Relationship Id="rId12" Type="http://schemas.openxmlformats.org/officeDocument/2006/relationships/image" Target="../media/image33.jpeg"/><Relationship Id="rId13" Type="http://schemas.openxmlformats.org/officeDocument/2006/relationships/image" Target="../media/image9.png"/><Relationship Id="rId14" Type="http://schemas.openxmlformats.org/officeDocument/2006/relationships/image" Target="../media/image34.jpeg"/><Relationship Id="rId15" Type="http://schemas.openxmlformats.org/officeDocument/2006/relationships/image" Target="../media/image10.png"/><Relationship Id="rId16" Type="http://schemas.openxmlformats.org/officeDocument/2006/relationships/image" Target="../media/image35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6.wmf"/><Relationship Id="rId4" Type="http://schemas.openxmlformats.org/officeDocument/2006/relationships/image" Target="../media/image27.wmf"/><Relationship Id="rId5" Type="http://schemas.openxmlformats.org/officeDocument/2006/relationships/image" Target="../media/image28.wmf"/><Relationship Id="rId6" Type="http://schemas.openxmlformats.org/officeDocument/2006/relationships/image" Target="../media/image29.wmf"/><Relationship Id="rId7" Type="http://schemas.openxmlformats.org/officeDocument/2006/relationships/image" Target="../media/image30.wmf"/><Relationship Id="rId8" Type="http://schemas.openxmlformats.org/officeDocument/2006/relationships/image" Target="../media/image31.w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25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828800" y="457200"/>
            <a:ext cx="6019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000" b="1" dirty="0"/>
              <a:t>TMDL – Fecal coliform 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4800600" y="2971800"/>
            <a:ext cx="290671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Frank Henning</a:t>
            </a:r>
          </a:p>
          <a:p>
            <a:r>
              <a:rPr lang="en-US" altLang="en-US"/>
              <a:t>UGA Watershed</a:t>
            </a:r>
          </a:p>
          <a:p>
            <a:r>
              <a:rPr lang="en-US" altLang="en-US"/>
              <a:t>Extension Agent</a:t>
            </a:r>
          </a:p>
        </p:txBody>
      </p:sp>
      <p:pic>
        <p:nvPicPr>
          <p:cNvPr id="2054" name="Picture 6" descr="NrthOcon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7147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762000" y="381000"/>
            <a:ext cx="6553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000" b="1"/>
              <a:t>Fecal Geometric Means 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584325" y="215265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660525" y="192405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609600" y="1219200"/>
            <a:ext cx="7315200" cy="397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 baseline="30000"/>
              <a:t> </a:t>
            </a:r>
            <a:r>
              <a:rPr lang="en-US" altLang="en-US"/>
              <a:t>Collected quarterly (4 GMs/year)</a:t>
            </a:r>
          </a:p>
          <a:p>
            <a:pPr>
              <a:buFontTx/>
              <a:buChar char="•"/>
            </a:pPr>
            <a:endParaRPr lang="en-US" altLang="en-US" baseline="30000"/>
          </a:p>
          <a:p>
            <a:pPr>
              <a:buFontTx/>
              <a:buChar char="•"/>
            </a:pPr>
            <a:r>
              <a:rPr lang="en-US" altLang="en-US"/>
              <a:t> Each quarterly GM consists of at least 4 samples collected within a 30 day period</a:t>
            </a:r>
          </a:p>
          <a:p>
            <a:pPr>
              <a:buFontTx/>
              <a:buChar char="•"/>
            </a:pPr>
            <a:endParaRPr lang="en-US" altLang="en-US"/>
          </a:p>
          <a:p>
            <a:pPr>
              <a:buFontTx/>
              <a:buChar char="•"/>
            </a:pPr>
            <a:r>
              <a:rPr lang="en-US" altLang="en-US"/>
              <a:t> Samples collected at least 24 hours apart</a:t>
            </a:r>
            <a:r>
              <a:rPr lang="en-US" altLang="en-US" baseline="30000"/>
              <a:t> </a:t>
            </a:r>
          </a:p>
          <a:p>
            <a:pPr>
              <a:buFontTx/>
              <a:buChar char="•"/>
            </a:pPr>
            <a:endParaRPr lang="en-US" altLang="en-US" baseline="30000"/>
          </a:p>
          <a:p>
            <a:pPr>
              <a:buFontTx/>
              <a:buChar char="•"/>
            </a:pPr>
            <a:r>
              <a:rPr lang="en-US" altLang="en-US"/>
              <a:t> GM = (Y1*Y2*Y3*Y4) </a:t>
            </a:r>
            <a:r>
              <a:rPr lang="en-US" altLang="en-US" b="1" baseline="30000"/>
              <a:t>¼</a:t>
            </a:r>
          </a:p>
          <a:p>
            <a:pPr>
              <a:buFontTx/>
              <a:buChar char="•"/>
            </a:pPr>
            <a:endParaRPr lang="en-US" altLang="en-US" b="1" baseline="30000"/>
          </a:p>
        </p:txBody>
      </p:sp>
      <p:pic>
        <p:nvPicPr>
          <p:cNvPr id="5128" name="Picture 8" descr="horse man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91000"/>
            <a:ext cx="3055938" cy="229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990600" y="304800"/>
            <a:ext cx="6083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1"/>
              <a:t>Example Geometric Means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057400" y="1371600"/>
            <a:ext cx="5546725" cy="447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Stream A</a:t>
            </a:r>
          </a:p>
          <a:p>
            <a:r>
              <a:rPr lang="en-US" altLang="en-US"/>
              <a:t>25, 25, 25, 925 counts/100ml</a:t>
            </a:r>
          </a:p>
          <a:p>
            <a:r>
              <a:rPr lang="en-US" altLang="en-US"/>
              <a:t>Avg. = 250</a:t>
            </a:r>
          </a:p>
          <a:p>
            <a:r>
              <a:rPr lang="en-US" altLang="en-US"/>
              <a:t>GM = 61.66</a:t>
            </a:r>
          </a:p>
          <a:p>
            <a:endParaRPr lang="en-US" altLang="en-US"/>
          </a:p>
          <a:p>
            <a:r>
              <a:rPr lang="en-US" altLang="en-US" b="1"/>
              <a:t>Stream B</a:t>
            </a:r>
          </a:p>
          <a:p>
            <a:r>
              <a:rPr lang="en-US" altLang="en-US"/>
              <a:t>200, 200, 200, 400 counts/100ml</a:t>
            </a:r>
          </a:p>
          <a:p>
            <a:r>
              <a:rPr lang="en-US" altLang="en-US"/>
              <a:t>Avg. = 250</a:t>
            </a:r>
          </a:p>
          <a:p>
            <a:r>
              <a:rPr lang="en-US" altLang="en-US"/>
              <a:t>GM = 237.84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75" b="45313"/>
          <a:stretch>
            <a:fillRect/>
          </a:stretch>
        </p:blipFill>
        <p:spPr bwMode="auto">
          <a:xfrm>
            <a:off x="1676400" y="152400"/>
            <a:ext cx="5337175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828800" y="762000"/>
            <a:ext cx="35020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1"/>
              <a:t>Sample Timing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81000" y="2743200"/>
            <a:ext cx="8153400" cy="350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 </a:t>
            </a:r>
            <a:r>
              <a:rPr lang="en-US" altLang="en-US" b="1"/>
              <a:t>Warm Quarters:</a:t>
            </a:r>
            <a:r>
              <a:rPr lang="en-US" altLang="en-US"/>
              <a:t> May - July, Aug. - Oct.</a:t>
            </a:r>
          </a:p>
          <a:p>
            <a:r>
              <a:rPr lang="en-US" altLang="en-US"/>
              <a:t>(more human contact and more stringent FC standards)</a:t>
            </a:r>
          </a:p>
          <a:p>
            <a:endParaRPr lang="en-US" altLang="en-US"/>
          </a:p>
          <a:p>
            <a:r>
              <a:rPr lang="en-US" altLang="en-US"/>
              <a:t> </a:t>
            </a:r>
            <a:r>
              <a:rPr lang="en-US" altLang="en-US" b="1"/>
              <a:t>Cool Quarters:</a:t>
            </a:r>
            <a:r>
              <a:rPr lang="en-US" altLang="en-US"/>
              <a:t> Nov.- Jan., Feb. - April </a:t>
            </a:r>
          </a:p>
          <a:p>
            <a:r>
              <a:rPr lang="en-US" altLang="en-US"/>
              <a:t>(less human contact and less stringent FC standards)</a:t>
            </a: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5" t="25185" r="20000" b="41925"/>
          <a:stretch>
            <a:fillRect/>
          </a:stretch>
        </p:blipFill>
        <p:spPr bwMode="auto">
          <a:xfrm>
            <a:off x="5638800" y="304800"/>
            <a:ext cx="2667000" cy="211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9688" r="42285" b="14063"/>
          <a:stretch>
            <a:fillRect/>
          </a:stretch>
        </p:blipFill>
        <p:spPr bwMode="auto">
          <a:xfrm>
            <a:off x="609600" y="936625"/>
            <a:ext cx="6629400" cy="54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981200" y="304800"/>
            <a:ext cx="29622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Target a stream</a:t>
            </a:r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>
            <a:off x="609600" y="3276600"/>
            <a:ext cx="784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flipV="1">
            <a:off x="609600" y="4267200"/>
            <a:ext cx="792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flipV="1">
            <a:off x="533400" y="5181600"/>
            <a:ext cx="784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7239000" y="2514600"/>
            <a:ext cx="1741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/>
              <a:t>Cool (1,000)</a:t>
            </a:r>
          </a:p>
        </p:txBody>
      </p:sp>
      <p:sp>
        <p:nvSpPr>
          <p:cNvPr id="45067" name="Text Box 11"/>
          <p:cNvSpPr txBox="1">
            <a:spLocks noChangeArrowheads="1"/>
          </p:cNvSpPr>
          <p:nvPr/>
        </p:nvSpPr>
        <p:spPr bwMode="auto">
          <a:xfrm>
            <a:off x="7310438" y="3429000"/>
            <a:ext cx="1681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Warm (200)</a:t>
            </a: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7234238" y="4495800"/>
            <a:ext cx="1833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*Warm (200)</a:t>
            </a: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7239000" y="5486400"/>
            <a:ext cx="1741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Cool (1,000)</a:t>
            </a:r>
          </a:p>
        </p:txBody>
      </p:sp>
      <p:sp>
        <p:nvSpPr>
          <p:cNvPr id="45071" name="Oval 15"/>
          <p:cNvSpPr>
            <a:spLocks noChangeArrowheads="1"/>
          </p:cNvSpPr>
          <p:nvPr/>
        </p:nvSpPr>
        <p:spPr bwMode="auto">
          <a:xfrm>
            <a:off x="457200" y="4191000"/>
            <a:ext cx="5181600" cy="304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362200" y="304800"/>
            <a:ext cx="38401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1"/>
              <a:t>Target Sampling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09600" y="1066800"/>
            <a:ext cx="7635875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/>
              <a:t> Baseflow conditions – fecal bacteria levels </a:t>
            </a:r>
          </a:p>
          <a:p>
            <a:r>
              <a:rPr lang="en-US" altLang="en-US"/>
              <a:t>may increase 10 – 100X in storm flow</a:t>
            </a:r>
          </a:p>
          <a:p>
            <a:pPr>
              <a:buFontTx/>
              <a:buChar char="•"/>
            </a:pPr>
            <a:r>
              <a:rPr lang="en-US" altLang="en-US"/>
              <a:t> Talk to people with local knowledge &amp; identify potential sources of coliforms</a:t>
            </a:r>
          </a:p>
          <a:p>
            <a:pPr>
              <a:buFontTx/>
              <a:buChar char="•"/>
            </a:pPr>
            <a:r>
              <a:rPr lang="en-US" altLang="en-US"/>
              <a:t> Collect samples from tributaries. Identify sample locations with map GPS or map (zillow.com)</a:t>
            </a:r>
          </a:p>
          <a:p>
            <a:pPr>
              <a:buFontTx/>
              <a:buChar char="•"/>
            </a:pPr>
            <a:r>
              <a:rPr lang="en-US" altLang="en-US"/>
              <a:t> Place bacteria data on a map or GIS database to identify hotspots</a:t>
            </a:r>
          </a:p>
          <a:p>
            <a:pPr>
              <a:buFontTx/>
              <a:buChar char="•"/>
            </a:pPr>
            <a:r>
              <a:rPr lang="en-US" altLang="en-US"/>
              <a:t> Repeat target sampling at hotspots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6563" r="18124" b="27344"/>
          <a:stretch>
            <a:fillRect/>
          </a:stretch>
        </p:blipFill>
        <p:spPr bwMode="auto">
          <a:xfrm>
            <a:off x="304800" y="1447800"/>
            <a:ext cx="8610600" cy="493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514600" y="152400"/>
            <a:ext cx="45847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latin typeface="Arial" charset="0"/>
              </a:rPr>
              <a:t>Example TMDL Stream</a:t>
            </a:r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>
            <a:off x="1295400" y="4648200"/>
            <a:ext cx="762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>
            <a:off x="4953000" y="2286000"/>
            <a:ext cx="762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6563" r="18750" b="28125"/>
          <a:stretch>
            <a:fillRect/>
          </a:stretch>
        </p:blipFill>
        <p:spPr bwMode="auto">
          <a:xfrm>
            <a:off x="609600" y="1066800"/>
            <a:ext cx="7772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795" name="Line 3"/>
          <p:cNvSpPr>
            <a:spLocks noChangeShapeType="1"/>
          </p:cNvSpPr>
          <p:nvPr/>
        </p:nvSpPr>
        <p:spPr bwMode="auto">
          <a:xfrm>
            <a:off x="914400" y="41148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685800" y="38100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latin typeface="Arial" charset="0"/>
              </a:rPr>
              <a:t>1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3260725" y="27035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latin typeface="Arial" charset="0"/>
              </a:rPr>
              <a:t>2</a:t>
            </a: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>
            <a:off x="2895600" y="2971800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3886200" y="14478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>
                <a:latin typeface="Arial" charset="0"/>
              </a:rPr>
              <a:t>3</a:t>
            </a:r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H="1">
            <a:off x="3810000" y="1752600"/>
            <a:ext cx="228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5781" r="17500" b="27344"/>
          <a:stretch>
            <a:fillRect/>
          </a:stretch>
        </p:blipFill>
        <p:spPr bwMode="auto">
          <a:xfrm>
            <a:off x="762000" y="1371600"/>
            <a:ext cx="79248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19" name="Line 3"/>
          <p:cNvSpPr>
            <a:spLocks noChangeShapeType="1"/>
          </p:cNvSpPr>
          <p:nvPr/>
        </p:nvSpPr>
        <p:spPr bwMode="auto">
          <a:xfrm flipH="1">
            <a:off x="1600200" y="4114800"/>
            <a:ext cx="685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2133600" y="38100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latin typeface="Arial" charset="0"/>
              </a:rPr>
              <a:t>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42188" r="18124" b="11719"/>
          <a:stretch>
            <a:fillRect/>
          </a:stretch>
        </p:blipFill>
        <p:spPr bwMode="auto">
          <a:xfrm>
            <a:off x="762000" y="1371600"/>
            <a:ext cx="7848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843" name="Oval 3"/>
          <p:cNvSpPr>
            <a:spLocks noChangeArrowheads="1"/>
          </p:cNvSpPr>
          <p:nvPr/>
        </p:nvSpPr>
        <p:spPr bwMode="auto">
          <a:xfrm>
            <a:off x="4191000" y="2057400"/>
            <a:ext cx="21336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800">
                <a:latin typeface="Arial" charset="0"/>
              </a:rPr>
              <a:t>Trt. Plant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4479925" y="30845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latin typeface="Arial" charset="0"/>
              </a:rPr>
              <a:t>5</a:t>
            </a:r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>
            <a:off x="4724400" y="33528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6400800" y="22240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latin typeface="Arial" charset="0"/>
              </a:rPr>
              <a:t>6</a:t>
            </a:r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 flipH="1">
            <a:off x="6477000" y="25908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828800" y="152400"/>
            <a:ext cx="3895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1"/>
              <a:t>What is a TMDL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81000" y="993775"/>
            <a:ext cx="7391400" cy="594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/>
              <a:t> Calculation of the maximum amount of a pollutant that a water body can receive and still meet water standards set by EPD (designated use)</a:t>
            </a:r>
          </a:p>
          <a:p>
            <a:pPr>
              <a:buFontTx/>
              <a:buChar char="•"/>
            </a:pPr>
            <a:endParaRPr lang="en-US" altLang="en-US"/>
          </a:p>
          <a:p>
            <a:pPr>
              <a:buFontTx/>
              <a:buChar char="•"/>
            </a:pPr>
            <a:r>
              <a:rPr lang="en-US" altLang="en-US"/>
              <a:t> Includes a margin of safety</a:t>
            </a:r>
          </a:p>
          <a:p>
            <a:pPr>
              <a:buFontTx/>
              <a:buChar char="•"/>
            </a:pPr>
            <a:endParaRPr lang="en-US" altLang="en-US"/>
          </a:p>
          <a:p>
            <a:pPr>
              <a:buFontTx/>
              <a:buChar char="•"/>
            </a:pPr>
            <a:r>
              <a:rPr lang="en-US" altLang="en-US"/>
              <a:t> Designed to help improve</a:t>
            </a:r>
          </a:p>
          <a:p>
            <a:r>
              <a:rPr lang="en-US" altLang="en-US"/>
              <a:t> water quality</a:t>
            </a:r>
          </a:p>
          <a:p>
            <a:endParaRPr lang="en-US" altLang="en-US"/>
          </a:p>
          <a:p>
            <a:pPr>
              <a:buFontTx/>
              <a:buChar char="•"/>
            </a:pPr>
            <a:r>
              <a:rPr lang="en-US" altLang="en-US"/>
              <a:t> Why bother?</a:t>
            </a:r>
          </a:p>
          <a:p>
            <a:endParaRPr lang="en-US" altLang="en-US"/>
          </a:p>
        </p:txBody>
      </p:sp>
      <p:pic>
        <p:nvPicPr>
          <p:cNvPr id="8203" name="Picture 11" descr="Pie shaped collage of TMDL related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48000"/>
            <a:ext cx="33337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32031" r="18124" b="21094"/>
          <a:stretch>
            <a:fillRect/>
          </a:stretch>
        </p:blipFill>
        <p:spPr bwMode="auto">
          <a:xfrm>
            <a:off x="685800" y="990600"/>
            <a:ext cx="7848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939" name="Line 3"/>
          <p:cNvSpPr>
            <a:spLocks noChangeShapeType="1"/>
          </p:cNvSpPr>
          <p:nvPr/>
        </p:nvSpPr>
        <p:spPr bwMode="auto">
          <a:xfrm flipV="1">
            <a:off x="1066800" y="43434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685800" y="4495800"/>
            <a:ext cx="52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latin typeface="Arial" charset="0"/>
              </a:rPr>
              <a:t>12*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362200" y="327660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latin typeface="Arial" charset="0"/>
              </a:rPr>
              <a:t>13</a:t>
            </a:r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 flipH="1">
            <a:off x="1600200" y="3505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32031" r="18124" b="21875"/>
          <a:stretch>
            <a:fillRect/>
          </a:stretch>
        </p:blipFill>
        <p:spPr bwMode="auto">
          <a:xfrm>
            <a:off x="533400" y="1143000"/>
            <a:ext cx="7848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987" name="Line 3"/>
          <p:cNvSpPr>
            <a:spLocks noChangeShapeType="1"/>
          </p:cNvSpPr>
          <p:nvPr/>
        </p:nvSpPr>
        <p:spPr bwMode="auto">
          <a:xfrm flipV="1">
            <a:off x="6934200" y="23622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537325" y="2551113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latin typeface="Arial" charset="0"/>
              </a:rPr>
              <a:t>15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762000" y="533400"/>
            <a:ext cx="76247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1"/>
              <a:t>Idexx </a:t>
            </a:r>
            <a:r>
              <a:rPr lang="en-US" altLang="en-US" sz="4000" b="1" i="1"/>
              <a:t>E. coli</a:t>
            </a:r>
            <a:r>
              <a:rPr lang="en-US" altLang="en-US" sz="4000" b="1"/>
              <a:t> Sampling Equipment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746125" y="1466850"/>
            <a:ext cx="7713663" cy="447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/>
              <a:t> Idexx Colilert 18 or 24 </a:t>
            </a:r>
          </a:p>
          <a:p>
            <a:pPr>
              <a:buFontTx/>
              <a:buChar char="•"/>
            </a:pPr>
            <a:r>
              <a:rPr lang="en-US" altLang="en-US"/>
              <a:t> Quanti-tray 2000 (up to 2,419 cfu.100 ml</a:t>
            </a:r>
          </a:p>
          <a:p>
            <a:pPr>
              <a:buFontTx/>
              <a:buChar char="•"/>
            </a:pPr>
            <a:r>
              <a:rPr lang="en-US" altLang="en-US"/>
              <a:t> Sterile bottles</a:t>
            </a:r>
          </a:p>
          <a:p>
            <a:pPr>
              <a:buFontTx/>
              <a:buChar char="•"/>
            </a:pPr>
            <a:r>
              <a:rPr lang="en-US" altLang="en-US"/>
              <a:t> Pipette and pipette tips</a:t>
            </a:r>
          </a:p>
          <a:p>
            <a:pPr>
              <a:buFontTx/>
              <a:buChar char="•"/>
            </a:pPr>
            <a:r>
              <a:rPr lang="en-US" altLang="en-US"/>
              <a:t> Sterile water</a:t>
            </a:r>
          </a:p>
          <a:p>
            <a:pPr>
              <a:buFontTx/>
              <a:buChar char="•"/>
            </a:pPr>
            <a:r>
              <a:rPr lang="en-US" altLang="en-US"/>
              <a:t> Incubator</a:t>
            </a:r>
          </a:p>
          <a:p>
            <a:pPr>
              <a:buFontTx/>
              <a:buChar char="•"/>
            </a:pPr>
            <a:r>
              <a:rPr lang="en-US" altLang="en-US"/>
              <a:t> Gloves</a:t>
            </a:r>
          </a:p>
          <a:p>
            <a:pPr>
              <a:buFontTx/>
              <a:buChar char="•"/>
            </a:pPr>
            <a:r>
              <a:rPr lang="en-US" altLang="en-US"/>
              <a:t> Cost ~ $5 - $10 per sample</a:t>
            </a:r>
          </a:p>
          <a:p>
            <a:r>
              <a:rPr lang="en-US" altLang="en-US">
                <a:hlinkClick r:id="rId2"/>
              </a:rPr>
              <a:t>http://www.idexx.com/water/colilert/index.jsp</a:t>
            </a:r>
            <a:endParaRPr lang="en-US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800" name="Group 128"/>
          <p:cNvGraphicFramePr>
            <a:graphicFrameLocks noGrp="1"/>
          </p:cNvGraphicFramePr>
          <p:nvPr/>
        </p:nvGraphicFramePr>
        <p:xfrm>
          <a:off x="228600" y="1371600"/>
          <a:ext cx="8610600" cy="3227388"/>
        </p:xfrm>
        <a:graphic>
          <a:graphicData uri="http://schemas.openxmlformats.org/drawingml/2006/table">
            <a:tbl>
              <a:tblPr/>
              <a:tblGrid>
                <a:gridCol w="3124200"/>
                <a:gridCol w="2743200"/>
                <a:gridCol w="2743200"/>
              </a:tblGrid>
              <a:tr h="1066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66CCFF"/>
                          </a:solidFill>
                          <a:effectLst/>
                          <a:latin typeface="Arial" charset="0"/>
                        </a:rPr>
                        <a:t>Fecal Coliform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66CCFF"/>
                          </a:solidFill>
                          <a:effectLst/>
                          <a:latin typeface="Arial" charset="0"/>
                        </a:rPr>
                        <a:t>counts/100ml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66CCFF"/>
                          </a:solidFill>
                          <a:effectLst/>
                          <a:latin typeface="Arial" charset="0"/>
                        </a:rPr>
                        <a:t>Estimated </a:t>
                      </a:r>
                      <a:r>
                        <a:rPr kumimoji="0" lang="en-US" altLang="en-US" sz="3200" b="1" i="1" u="none" strike="noStrike" cap="none" normalizeH="0" baseline="0">
                          <a:ln>
                            <a:noFill/>
                          </a:ln>
                          <a:solidFill>
                            <a:srgbClr val="66CCFF"/>
                          </a:solidFill>
                          <a:effectLst/>
                          <a:latin typeface="Arial" charset="0"/>
                        </a:rPr>
                        <a:t>E. coli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66CCFF"/>
                          </a:solidFill>
                          <a:effectLst/>
                          <a:latin typeface="Arial" charset="0"/>
                        </a:rPr>
                        <a:t>counts/100 ml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096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GA Standard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Georgia 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EPA 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96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200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727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629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86" name="Text Box 114"/>
          <p:cNvSpPr txBox="1">
            <a:spLocks noChangeArrowheads="1"/>
          </p:cNvSpPr>
          <p:nvPr/>
        </p:nvSpPr>
        <p:spPr bwMode="auto">
          <a:xfrm>
            <a:off x="2590800" y="457200"/>
            <a:ext cx="36290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1"/>
              <a:t>Fecal vs. </a:t>
            </a:r>
            <a:r>
              <a:rPr lang="en-US" altLang="en-US" sz="4000" b="1" i="1"/>
              <a:t>E. coli</a:t>
            </a:r>
            <a:r>
              <a:rPr lang="en-US" altLang="en-US"/>
              <a:t> </a:t>
            </a:r>
          </a:p>
        </p:txBody>
      </p:sp>
      <p:sp>
        <p:nvSpPr>
          <p:cNvPr id="28787" name="Text Box 115"/>
          <p:cNvSpPr txBox="1">
            <a:spLocks noChangeArrowheads="1"/>
          </p:cNvSpPr>
          <p:nvPr/>
        </p:nvSpPr>
        <p:spPr bwMode="auto">
          <a:xfrm>
            <a:off x="914400" y="4800600"/>
            <a:ext cx="660241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i="1"/>
              <a:t>E.coli</a:t>
            </a:r>
            <a:r>
              <a:rPr lang="en-US" altLang="en-US" b="1"/>
              <a:t> to Fecal coliform multiplier</a:t>
            </a:r>
            <a:r>
              <a:rPr lang="en-US" altLang="en-US"/>
              <a:t> </a:t>
            </a:r>
          </a:p>
          <a:p>
            <a:pPr>
              <a:buFont typeface="Wingdings" charset="2"/>
              <a:buChar char="Ø"/>
            </a:pPr>
            <a:r>
              <a:rPr lang="en-US" altLang="en-US"/>
              <a:t> </a:t>
            </a:r>
            <a:r>
              <a:rPr lang="en-US" altLang="en-US" b="1" i="1"/>
              <a:t>E.coli</a:t>
            </a:r>
            <a:r>
              <a:rPr lang="en-US" altLang="en-US"/>
              <a:t> * 1.38 (Vendrell, UGA, 2005)</a:t>
            </a:r>
          </a:p>
          <a:p>
            <a:pPr>
              <a:buFont typeface="Wingdings" charset="2"/>
              <a:buChar char="Ø"/>
            </a:pPr>
            <a:r>
              <a:rPr lang="en-US" altLang="en-US"/>
              <a:t> </a:t>
            </a:r>
            <a:r>
              <a:rPr lang="en-US" altLang="en-US" b="1" i="1"/>
              <a:t>E.coli</a:t>
            </a:r>
            <a:r>
              <a:rPr lang="en-US" altLang="en-US"/>
              <a:t> * 1.59 (USEPA, 1986)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57200" y="1447800"/>
            <a:ext cx="82423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/>
              <a:t> Decrease source (Edu., Maintenance, Reg.)</a:t>
            </a:r>
          </a:p>
          <a:p>
            <a:pPr>
              <a:buFontTx/>
              <a:buChar char="•"/>
            </a:pPr>
            <a:r>
              <a:rPr lang="en-US" altLang="en-US"/>
              <a:t> Reduce transport/conveyance (filter/disconnect)</a:t>
            </a:r>
          </a:p>
          <a:p>
            <a:pPr>
              <a:buFontTx/>
              <a:buChar char="•"/>
            </a:pPr>
            <a:r>
              <a:rPr lang="en-US" altLang="en-US"/>
              <a:t> Increase mortality (time and distance)</a:t>
            </a:r>
          </a:p>
        </p:txBody>
      </p:sp>
      <p:pic>
        <p:nvPicPr>
          <p:cNvPr id="50182" name="Picture 6" descr="Sanitary Sewer Overflo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62"/>
          <a:stretch>
            <a:fillRect/>
          </a:stretch>
        </p:blipFill>
        <p:spPr bwMode="auto">
          <a:xfrm>
            <a:off x="609600" y="3581400"/>
            <a:ext cx="3581400" cy="264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1219200" y="609600"/>
            <a:ext cx="6702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1"/>
              <a:t>Correcting Bacteria Problems</a:t>
            </a:r>
          </a:p>
        </p:txBody>
      </p:sp>
      <p:pic>
        <p:nvPicPr>
          <p:cNvPr id="50188" name="Picture 12" descr="horse  manur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81400"/>
            <a:ext cx="3513138" cy="263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762000" y="2286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/>
              <a:t> Identify Bacteria Hotspots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582613" y="1479550"/>
            <a:ext cx="8162925" cy="4338638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altLang="en-US" b="1">
              <a:solidFill>
                <a:srgbClr val="99FFCC"/>
              </a:solidFill>
              <a:latin typeface="Arial" charset="0"/>
            </a:endParaRPr>
          </a:p>
        </p:txBody>
      </p:sp>
      <p:pic>
        <p:nvPicPr>
          <p:cNvPr id="60421" name="Picture 5" descr="MCj0351314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1468438"/>
            <a:ext cx="1014413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6" descr="MCSY00600_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1868488"/>
            <a:ext cx="1425575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3" name="Freeform 7"/>
          <p:cNvSpPr>
            <a:spLocks/>
          </p:cNvSpPr>
          <p:nvPr/>
        </p:nvSpPr>
        <p:spPr bwMode="auto">
          <a:xfrm>
            <a:off x="4256088" y="1479550"/>
            <a:ext cx="1301750" cy="4838700"/>
          </a:xfrm>
          <a:custGeom>
            <a:avLst/>
            <a:gdLst>
              <a:gd name="T0" fmla="*/ 775 w 820"/>
              <a:gd name="T1" fmla="*/ 0 h 2765"/>
              <a:gd name="T2" fmla="*/ 0 w 820"/>
              <a:gd name="T3" fmla="*/ 1299 h 2765"/>
              <a:gd name="T4" fmla="*/ 775 w 820"/>
              <a:gd name="T5" fmla="*/ 2053 h 2765"/>
              <a:gd name="T6" fmla="*/ 272 w 820"/>
              <a:gd name="T7" fmla="*/ 2765 h 2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0" h="2765">
                <a:moveTo>
                  <a:pt x="775" y="0"/>
                </a:moveTo>
                <a:cubicBezTo>
                  <a:pt x="387" y="478"/>
                  <a:pt x="0" y="957"/>
                  <a:pt x="0" y="1299"/>
                </a:cubicBezTo>
                <a:cubicBezTo>
                  <a:pt x="0" y="1641"/>
                  <a:pt x="730" y="1809"/>
                  <a:pt x="775" y="2053"/>
                </a:cubicBezTo>
                <a:cubicBezTo>
                  <a:pt x="820" y="2297"/>
                  <a:pt x="352" y="2650"/>
                  <a:pt x="272" y="2765"/>
                </a:cubicBezTo>
              </a:path>
            </a:pathLst>
          </a:custGeom>
          <a:noFill/>
          <a:ln w="241300" cmpd="sng">
            <a:solidFill>
              <a:srgbClr val="00FFFF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4" name="Freeform 8"/>
          <p:cNvSpPr>
            <a:spLocks/>
          </p:cNvSpPr>
          <p:nvPr/>
        </p:nvSpPr>
        <p:spPr bwMode="auto">
          <a:xfrm>
            <a:off x="1350963" y="2992438"/>
            <a:ext cx="1531937" cy="698500"/>
          </a:xfrm>
          <a:custGeom>
            <a:avLst/>
            <a:gdLst>
              <a:gd name="T0" fmla="*/ 144 w 965"/>
              <a:gd name="T1" fmla="*/ 0 h 440"/>
              <a:gd name="T2" fmla="*/ 332 w 965"/>
              <a:gd name="T3" fmla="*/ 52 h 440"/>
              <a:gd name="T4" fmla="*/ 427 w 965"/>
              <a:gd name="T5" fmla="*/ 136 h 440"/>
              <a:gd name="T6" fmla="*/ 846 w 965"/>
              <a:gd name="T7" fmla="*/ 63 h 440"/>
              <a:gd name="T8" fmla="*/ 877 w 965"/>
              <a:gd name="T9" fmla="*/ 105 h 440"/>
              <a:gd name="T10" fmla="*/ 940 w 965"/>
              <a:gd name="T11" fmla="*/ 157 h 440"/>
              <a:gd name="T12" fmla="*/ 835 w 965"/>
              <a:gd name="T13" fmla="*/ 293 h 440"/>
              <a:gd name="T14" fmla="*/ 552 w 965"/>
              <a:gd name="T15" fmla="*/ 325 h 440"/>
              <a:gd name="T16" fmla="*/ 437 w 965"/>
              <a:gd name="T17" fmla="*/ 440 h 440"/>
              <a:gd name="T18" fmla="*/ 228 w 965"/>
              <a:gd name="T19" fmla="*/ 429 h 440"/>
              <a:gd name="T20" fmla="*/ 165 w 965"/>
              <a:gd name="T21" fmla="*/ 409 h 440"/>
              <a:gd name="T22" fmla="*/ 18 w 965"/>
              <a:gd name="T23" fmla="*/ 241 h 440"/>
              <a:gd name="T24" fmla="*/ 81 w 965"/>
              <a:gd name="T25" fmla="*/ 115 h 440"/>
              <a:gd name="T26" fmla="*/ 154 w 965"/>
              <a:gd name="T27" fmla="*/ 42 h 440"/>
              <a:gd name="T28" fmla="*/ 144 w 965"/>
              <a:gd name="T29" fmla="*/ 0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65" h="440">
                <a:moveTo>
                  <a:pt x="144" y="0"/>
                </a:moveTo>
                <a:cubicBezTo>
                  <a:pt x="208" y="18"/>
                  <a:pt x="270" y="28"/>
                  <a:pt x="332" y="52"/>
                </a:cubicBezTo>
                <a:cubicBezTo>
                  <a:pt x="358" y="91"/>
                  <a:pt x="388" y="111"/>
                  <a:pt x="427" y="136"/>
                </a:cubicBezTo>
                <a:cubicBezTo>
                  <a:pt x="619" y="58"/>
                  <a:pt x="570" y="73"/>
                  <a:pt x="846" y="63"/>
                </a:cubicBezTo>
                <a:cubicBezTo>
                  <a:pt x="856" y="77"/>
                  <a:pt x="864" y="94"/>
                  <a:pt x="877" y="105"/>
                </a:cubicBezTo>
                <a:cubicBezTo>
                  <a:pt x="962" y="178"/>
                  <a:pt x="885" y="76"/>
                  <a:pt x="940" y="157"/>
                </a:cubicBezTo>
                <a:cubicBezTo>
                  <a:pt x="965" y="260"/>
                  <a:pt x="936" y="282"/>
                  <a:pt x="835" y="293"/>
                </a:cubicBezTo>
                <a:cubicBezTo>
                  <a:pt x="557" y="322"/>
                  <a:pt x="698" y="299"/>
                  <a:pt x="552" y="325"/>
                </a:cubicBezTo>
                <a:cubicBezTo>
                  <a:pt x="517" y="360"/>
                  <a:pt x="479" y="413"/>
                  <a:pt x="437" y="440"/>
                </a:cubicBezTo>
                <a:cubicBezTo>
                  <a:pt x="367" y="436"/>
                  <a:pt x="297" y="437"/>
                  <a:pt x="228" y="429"/>
                </a:cubicBezTo>
                <a:cubicBezTo>
                  <a:pt x="206" y="427"/>
                  <a:pt x="165" y="409"/>
                  <a:pt x="165" y="409"/>
                </a:cubicBezTo>
                <a:cubicBezTo>
                  <a:pt x="82" y="346"/>
                  <a:pt x="70" y="318"/>
                  <a:pt x="18" y="241"/>
                </a:cubicBezTo>
                <a:cubicBezTo>
                  <a:pt x="35" y="96"/>
                  <a:pt x="0" y="183"/>
                  <a:pt x="81" y="115"/>
                </a:cubicBezTo>
                <a:cubicBezTo>
                  <a:pt x="107" y="93"/>
                  <a:pt x="154" y="42"/>
                  <a:pt x="154" y="42"/>
                </a:cubicBezTo>
                <a:cubicBezTo>
                  <a:pt x="168" y="4"/>
                  <a:pt x="175" y="16"/>
                  <a:pt x="144" y="0"/>
                </a:cubicBezTo>
                <a:close/>
              </a:path>
            </a:pathLst>
          </a:custGeom>
          <a:solidFill>
            <a:srgbClr val="00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5" name="Freeform 9"/>
          <p:cNvSpPr>
            <a:spLocks/>
          </p:cNvSpPr>
          <p:nvPr/>
        </p:nvSpPr>
        <p:spPr bwMode="auto">
          <a:xfrm>
            <a:off x="5868988" y="3490913"/>
            <a:ext cx="1779587" cy="627062"/>
          </a:xfrm>
          <a:custGeom>
            <a:avLst/>
            <a:gdLst>
              <a:gd name="T0" fmla="*/ 63 w 1121"/>
              <a:gd name="T1" fmla="*/ 0 h 395"/>
              <a:gd name="T2" fmla="*/ 262 w 1121"/>
              <a:gd name="T3" fmla="*/ 126 h 395"/>
              <a:gd name="T4" fmla="*/ 461 w 1121"/>
              <a:gd name="T5" fmla="*/ 115 h 395"/>
              <a:gd name="T6" fmla="*/ 524 w 1121"/>
              <a:gd name="T7" fmla="*/ 63 h 395"/>
              <a:gd name="T8" fmla="*/ 691 w 1121"/>
              <a:gd name="T9" fmla="*/ 0 h 395"/>
              <a:gd name="T10" fmla="*/ 890 w 1121"/>
              <a:gd name="T11" fmla="*/ 63 h 395"/>
              <a:gd name="T12" fmla="*/ 963 w 1121"/>
              <a:gd name="T13" fmla="*/ 115 h 395"/>
              <a:gd name="T14" fmla="*/ 1016 w 1121"/>
              <a:gd name="T15" fmla="*/ 126 h 395"/>
              <a:gd name="T16" fmla="*/ 1120 w 1121"/>
              <a:gd name="T17" fmla="*/ 168 h 395"/>
              <a:gd name="T18" fmla="*/ 1110 w 1121"/>
              <a:gd name="T19" fmla="*/ 241 h 395"/>
              <a:gd name="T20" fmla="*/ 880 w 1121"/>
              <a:gd name="T21" fmla="*/ 325 h 395"/>
              <a:gd name="T22" fmla="*/ 544 w 1121"/>
              <a:gd name="T23" fmla="*/ 335 h 395"/>
              <a:gd name="T24" fmla="*/ 513 w 1121"/>
              <a:gd name="T25" fmla="*/ 346 h 395"/>
              <a:gd name="T26" fmla="*/ 450 w 1121"/>
              <a:gd name="T27" fmla="*/ 356 h 395"/>
              <a:gd name="T28" fmla="*/ 377 w 1121"/>
              <a:gd name="T29" fmla="*/ 388 h 395"/>
              <a:gd name="T30" fmla="*/ 94 w 1121"/>
              <a:gd name="T31" fmla="*/ 346 h 395"/>
              <a:gd name="T32" fmla="*/ 52 w 1121"/>
              <a:gd name="T33" fmla="*/ 294 h 395"/>
              <a:gd name="T34" fmla="*/ 0 w 1121"/>
              <a:gd name="T35" fmla="*/ 189 h 395"/>
              <a:gd name="T36" fmla="*/ 63 w 1121"/>
              <a:gd name="T37" fmla="*/ 0 h 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21" h="395">
                <a:moveTo>
                  <a:pt x="63" y="0"/>
                </a:moveTo>
                <a:cubicBezTo>
                  <a:pt x="122" y="72"/>
                  <a:pt x="169" y="110"/>
                  <a:pt x="262" y="126"/>
                </a:cubicBezTo>
                <a:cubicBezTo>
                  <a:pt x="328" y="122"/>
                  <a:pt x="396" y="131"/>
                  <a:pt x="461" y="115"/>
                </a:cubicBezTo>
                <a:cubicBezTo>
                  <a:pt x="487" y="109"/>
                  <a:pt x="500" y="76"/>
                  <a:pt x="524" y="63"/>
                </a:cubicBezTo>
                <a:cubicBezTo>
                  <a:pt x="562" y="41"/>
                  <a:pt x="644" y="16"/>
                  <a:pt x="691" y="0"/>
                </a:cubicBezTo>
                <a:cubicBezTo>
                  <a:pt x="759" y="12"/>
                  <a:pt x="830" y="25"/>
                  <a:pt x="890" y="63"/>
                </a:cubicBezTo>
                <a:cubicBezTo>
                  <a:pt x="899" y="68"/>
                  <a:pt x="947" y="109"/>
                  <a:pt x="963" y="115"/>
                </a:cubicBezTo>
                <a:cubicBezTo>
                  <a:pt x="980" y="121"/>
                  <a:pt x="999" y="120"/>
                  <a:pt x="1016" y="126"/>
                </a:cubicBezTo>
                <a:cubicBezTo>
                  <a:pt x="1051" y="138"/>
                  <a:pt x="1120" y="168"/>
                  <a:pt x="1120" y="168"/>
                </a:cubicBezTo>
                <a:cubicBezTo>
                  <a:pt x="1117" y="192"/>
                  <a:pt x="1121" y="219"/>
                  <a:pt x="1110" y="241"/>
                </a:cubicBezTo>
                <a:cubicBezTo>
                  <a:pt x="1081" y="299"/>
                  <a:pt x="931" y="322"/>
                  <a:pt x="880" y="325"/>
                </a:cubicBezTo>
                <a:cubicBezTo>
                  <a:pt x="768" y="331"/>
                  <a:pt x="656" y="332"/>
                  <a:pt x="544" y="335"/>
                </a:cubicBezTo>
                <a:cubicBezTo>
                  <a:pt x="534" y="339"/>
                  <a:pt x="524" y="344"/>
                  <a:pt x="513" y="346"/>
                </a:cubicBezTo>
                <a:cubicBezTo>
                  <a:pt x="492" y="351"/>
                  <a:pt x="470" y="350"/>
                  <a:pt x="450" y="356"/>
                </a:cubicBezTo>
                <a:cubicBezTo>
                  <a:pt x="425" y="364"/>
                  <a:pt x="402" y="379"/>
                  <a:pt x="377" y="388"/>
                </a:cubicBezTo>
                <a:cubicBezTo>
                  <a:pt x="27" y="371"/>
                  <a:pt x="252" y="395"/>
                  <a:pt x="94" y="346"/>
                </a:cubicBezTo>
                <a:cubicBezTo>
                  <a:pt x="70" y="270"/>
                  <a:pt x="105" y="356"/>
                  <a:pt x="52" y="294"/>
                </a:cubicBezTo>
                <a:cubicBezTo>
                  <a:pt x="28" y="265"/>
                  <a:pt x="21" y="221"/>
                  <a:pt x="0" y="189"/>
                </a:cubicBezTo>
                <a:cubicBezTo>
                  <a:pt x="7" y="118"/>
                  <a:pt x="0" y="41"/>
                  <a:pt x="63" y="0"/>
                </a:cubicBezTo>
                <a:close/>
              </a:path>
            </a:pathLst>
          </a:custGeom>
          <a:solidFill>
            <a:srgbClr val="00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6" name="Freeform 10"/>
          <p:cNvSpPr>
            <a:spLocks/>
          </p:cNvSpPr>
          <p:nvPr/>
        </p:nvSpPr>
        <p:spPr bwMode="auto">
          <a:xfrm>
            <a:off x="3687763" y="4708525"/>
            <a:ext cx="704850" cy="466725"/>
          </a:xfrm>
          <a:custGeom>
            <a:avLst/>
            <a:gdLst>
              <a:gd name="T0" fmla="*/ 86 w 444"/>
              <a:gd name="T1" fmla="*/ 113 h 294"/>
              <a:gd name="T2" fmla="*/ 222 w 444"/>
              <a:gd name="T3" fmla="*/ 239 h 294"/>
              <a:gd name="T4" fmla="*/ 379 w 444"/>
              <a:gd name="T5" fmla="*/ 281 h 294"/>
              <a:gd name="T6" fmla="*/ 410 w 444"/>
              <a:gd name="T7" fmla="*/ 123 h 294"/>
              <a:gd name="T8" fmla="*/ 358 w 444"/>
              <a:gd name="T9" fmla="*/ 92 h 294"/>
              <a:gd name="T10" fmla="*/ 264 w 444"/>
              <a:gd name="T11" fmla="*/ 29 h 294"/>
              <a:gd name="T12" fmla="*/ 54 w 444"/>
              <a:gd name="T13" fmla="*/ 82 h 294"/>
              <a:gd name="T14" fmla="*/ 86 w 444"/>
              <a:gd name="T15" fmla="*/ 113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4" h="294">
                <a:moveTo>
                  <a:pt x="86" y="113"/>
                </a:moveTo>
                <a:cubicBezTo>
                  <a:pt x="108" y="182"/>
                  <a:pt x="153" y="221"/>
                  <a:pt x="222" y="239"/>
                </a:cubicBezTo>
                <a:cubicBezTo>
                  <a:pt x="296" y="288"/>
                  <a:pt x="294" y="294"/>
                  <a:pt x="379" y="281"/>
                </a:cubicBezTo>
                <a:cubicBezTo>
                  <a:pt x="420" y="239"/>
                  <a:pt x="444" y="185"/>
                  <a:pt x="410" y="123"/>
                </a:cubicBezTo>
                <a:cubicBezTo>
                  <a:pt x="400" y="105"/>
                  <a:pt x="375" y="104"/>
                  <a:pt x="358" y="92"/>
                </a:cubicBezTo>
                <a:cubicBezTo>
                  <a:pt x="260" y="23"/>
                  <a:pt x="350" y="72"/>
                  <a:pt x="264" y="29"/>
                </a:cubicBezTo>
                <a:cubicBezTo>
                  <a:pt x="165" y="43"/>
                  <a:pt x="125" y="35"/>
                  <a:pt x="54" y="82"/>
                </a:cubicBezTo>
                <a:cubicBezTo>
                  <a:pt x="0" y="0"/>
                  <a:pt x="86" y="87"/>
                  <a:pt x="86" y="113"/>
                </a:cubicBezTo>
                <a:close/>
              </a:path>
            </a:pathLst>
          </a:custGeom>
          <a:solidFill>
            <a:srgbClr val="00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7" name="Freeform 11"/>
          <p:cNvSpPr>
            <a:spLocks/>
          </p:cNvSpPr>
          <p:nvPr/>
        </p:nvSpPr>
        <p:spPr bwMode="auto">
          <a:xfrm>
            <a:off x="4538663" y="3733800"/>
            <a:ext cx="1312862" cy="388938"/>
          </a:xfrm>
          <a:custGeom>
            <a:avLst/>
            <a:gdLst>
              <a:gd name="T0" fmla="*/ 827 w 827"/>
              <a:gd name="T1" fmla="*/ 57 h 245"/>
              <a:gd name="T2" fmla="*/ 566 w 827"/>
              <a:gd name="T3" fmla="*/ 99 h 245"/>
              <a:gd name="T4" fmla="*/ 408 w 827"/>
              <a:gd name="T5" fmla="*/ 4 h 245"/>
              <a:gd name="T6" fmla="*/ 262 w 827"/>
              <a:gd name="T7" fmla="*/ 78 h 245"/>
              <a:gd name="T8" fmla="*/ 63 w 827"/>
              <a:gd name="T9" fmla="*/ 99 h 245"/>
              <a:gd name="T10" fmla="*/ 0 w 827"/>
              <a:gd name="T11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27" h="245">
                <a:moveTo>
                  <a:pt x="827" y="57"/>
                </a:moveTo>
                <a:cubicBezTo>
                  <a:pt x="731" y="82"/>
                  <a:pt x="636" y="108"/>
                  <a:pt x="566" y="99"/>
                </a:cubicBezTo>
                <a:cubicBezTo>
                  <a:pt x="496" y="90"/>
                  <a:pt x="459" y="8"/>
                  <a:pt x="408" y="4"/>
                </a:cubicBezTo>
                <a:cubicBezTo>
                  <a:pt x="357" y="0"/>
                  <a:pt x="319" y="62"/>
                  <a:pt x="262" y="78"/>
                </a:cubicBezTo>
                <a:cubicBezTo>
                  <a:pt x="205" y="94"/>
                  <a:pt x="107" y="71"/>
                  <a:pt x="63" y="99"/>
                </a:cubicBezTo>
                <a:cubicBezTo>
                  <a:pt x="19" y="127"/>
                  <a:pt x="3" y="219"/>
                  <a:pt x="0" y="245"/>
                </a:cubicBezTo>
              </a:path>
            </a:pathLst>
          </a:custGeom>
          <a:noFill/>
          <a:ln w="57150" cap="flat" cmpd="sng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8" name="Freeform 12"/>
          <p:cNvSpPr>
            <a:spLocks/>
          </p:cNvSpPr>
          <p:nvPr/>
        </p:nvSpPr>
        <p:spPr bwMode="auto">
          <a:xfrm>
            <a:off x="4322763" y="4691063"/>
            <a:ext cx="884237" cy="282575"/>
          </a:xfrm>
          <a:custGeom>
            <a:avLst/>
            <a:gdLst>
              <a:gd name="T0" fmla="*/ 0 w 557"/>
              <a:gd name="T1" fmla="*/ 145 h 178"/>
              <a:gd name="T2" fmla="*/ 251 w 557"/>
              <a:gd name="T3" fmla="*/ 155 h 178"/>
              <a:gd name="T4" fmla="*/ 262 w 557"/>
              <a:gd name="T5" fmla="*/ 9 h 178"/>
              <a:gd name="T6" fmla="*/ 513 w 557"/>
              <a:gd name="T7" fmla="*/ 103 h 178"/>
              <a:gd name="T8" fmla="*/ 524 w 557"/>
              <a:gd name="T9" fmla="*/ 4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7" h="178">
                <a:moveTo>
                  <a:pt x="0" y="145"/>
                </a:moveTo>
                <a:cubicBezTo>
                  <a:pt x="103" y="161"/>
                  <a:pt x="207" y="178"/>
                  <a:pt x="251" y="155"/>
                </a:cubicBezTo>
                <a:cubicBezTo>
                  <a:pt x="295" y="132"/>
                  <a:pt x="218" y="18"/>
                  <a:pt x="262" y="9"/>
                </a:cubicBezTo>
                <a:cubicBezTo>
                  <a:pt x="306" y="0"/>
                  <a:pt x="469" y="98"/>
                  <a:pt x="513" y="103"/>
                </a:cubicBezTo>
                <a:cubicBezTo>
                  <a:pt x="557" y="108"/>
                  <a:pt x="540" y="74"/>
                  <a:pt x="524" y="40"/>
                </a:cubicBezTo>
              </a:path>
            </a:pathLst>
          </a:custGeom>
          <a:noFill/>
          <a:ln w="57150" cap="flat" cmpd="sng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9" name="Freeform 13"/>
          <p:cNvSpPr>
            <a:spLocks/>
          </p:cNvSpPr>
          <p:nvPr/>
        </p:nvSpPr>
        <p:spPr bwMode="auto">
          <a:xfrm>
            <a:off x="2876550" y="3081338"/>
            <a:ext cx="1363663" cy="301625"/>
          </a:xfrm>
          <a:custGeom>
            <a:avLst/>
            <a:gdLst>
              <a:gd name="T0" fmla="*/ 0 w 859"/>
              <a:gd name="T1" fmla="*/ 101 h 190"/>
              <a:gd name="T2" fmla="*/ 251 w 859"/>
              <a:gd name="T3" fmla="*/ 49 h 190"/>
              <a:gd name="T4" fmla="*/ 492 w 859"/>
              <a:gd name="T5" fmla="*/ 185 h 190"/>
              <a:gd name="T6" fmla="*/ 681 w 859"/>
              <a:gd name="T7" fmla="*/ 17 h 190"/>
              <a:gd name="T8" fmla="*/ 859 w 859"/>
              <a:gd name="T9" fmla="*/ 80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9" h="190">
                <a:moveTo>
                  <a:pt x="0" y="101"/>
                </a:moveTo>
                <a:cubicBezTo>
                  <a:pt x="84" y="68"/>
                  <a:pt x="169" y="35"/>
                  <a:pt x="251" y="49"/>
                </a:cubicBezTo>
                <a:cubicBezTo>
                  <a:pt x="333" y="63"/>
                  <a:pt x="420" y="190"/>
                  <a:pt x="492" y="185"/>
                </a:cubicBezTo>
                <a:cubicBezTo>
                  <a:pt x="564" y="180"/>
                  <a:pt x="620" y="34"/>
                  <a:pt x="681" y="17"/>
                </a:cubicBezTo>
                <a:cubicBezTo>
                  <a:pt x="742" y="0"/>
                  <a:pt x="800" y="40"/>
                  <a:pt x="859" y="80"/>
                </a:cubicBezTo>
              </a:path>
            </a:pathLst>
          </a:custGeom>
          <a:noFill/>
          <a:ln w="57150" cap="flat" cmpd="sng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0" name="Line 14"/>
          <p:cNvSpPr>
            <a:spLocks noChangeShapeType="1"/>
          </p:cNvSpPr>
          <p:nvPr/>
        </p:nvSpPr>
        <p:spPr bwMode="auto">
          <a:xfrm flipH="1" flipV="1">
            <a:off x="5969000" y="5437188"/>
            <a:ext cx="1079500" cy="15875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1" name="Line 15"/>
          <p:cNvSpPr>
            <a:spLocks noChangeShapeType="1"/>
          </p:cNvSpPr>
          <p:nvPr/>
        </p:nvSpPr>
        <p:spPr bwMode="auto">
          <a:xfrm flipH="1" flipV="1">
            <a:off x="6121400" y="5589588"/>
            <a:ext cx="1079500" cy="15875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2" name="Line 16"/>
          <p:cNvSpPr>
            <a:spLocks noChangeShapeType="1"/>
          </p:cNvSpPr>
          <p:nvPr/>
        </p:nvSpPr>
        <p:spPr bwMode="auto">
          <a:xfrm flipH="1" flipV="1">
            <a:off x="5907088" y="5027613"/>
            <a:ext cx="1079500" cy="15875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3" name="Line 17"/>
          <p:cNvSpPr>
            <a:spLocks noChangeShapeType="1"/>
          </p:cNvSpPr>
          <p:nvPr/>
        </p:nvSpPr>
        <p:spPr bwMode="auto">
          <a:xfrm flipH="1">
            <a:off x="7597775" y="3241675"/>
            <a:ext cx="265113" cy="26670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4" name="Line 18"/>
          <p:cNvSpPr>
            <a:spLocks noChangeShapeType="1"/>
          </p:cNvSpPr>
          <p:nvPr/>
        </p:nvSpPr>
        <p:spPr bwMode="auto">
          <a:xfrm flipH="1">
            <a:off x="7667625" y="3278188"/>
            <a:ext cx="396875" cy="48260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5" name="Freeform 19"/>
          <p:cNvSpPr>
            <a:spLocks/>
          </p:cNvSpPr>
          <p:nvPr/>
        </p:nvSpPr>
        <p:spPr bwMode="auto">
          <a:xfrm>
            <a:off x="614363" y="3070225"/>
            <a:ext cx="865187" cy="180975"/>
          </a:xfrm>
          <a:custGeom>
            <a:avLst/>
            <a:gdLst>
              <a:gd name="T0" fmla="*/ 0 w 545"/>
              <a:gd name="T1" fmla="*/ 14 h 114"/>
              <a:gd name="T2" fmla="*/ 105 w 545"/>
              <a:gd name="T3" fmla="*/ 77 h 114"/>
              <a:gd name="T4" fmla="*/ 252 w 545"/>
              <a:gd name="T5" fmla="*/ 3 h 114"/>
              <a:gd name="T6" fmla="*/ 419 w 545"/>
              <a:gd name="T7" fmla="*/ 98 h 114"/>
              <a:gd name="T8" fmla="*/ 545 w 545"/>
              <a:gd name="T9" fmla="*/ 98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5" h="114">
                <a:moveTo>
                  <a:pt x="0" y="14"/>
                </a:moveTo>
                <a:cubicBezTo>
                  <a:pt x="31" y="46"/>
                  <a:pt x="63" y="79"/>
                  <a:pt x="105" y="77"/>
                </a:cubicBezTo>
                <a:cubicBezTo>
                  <a:pt x="147" y="75"/>
                  <a:pt x="200" y="0"/>
                  <a:pt x="252" y="3"/>
                </a:cubicBezTo>
                <a:cubicBezTo>
                  <a:pt x="304" y="6"/>
                  <a:pt x="370" y="82"/>
                  <a:pt x="419" y="98"/>
                </a:cubicBezTo>
                <a:cubicBezTo>
                  <a:pt x="468" y="114"/>
                  <a:pt x="524" y="102"/>
                  <a:pt x="545" y="98"/>
                </a:cubicBezTo>
              </a:path>
            </a:pathLst>
          </a:custGeom>
          <a:noFill/>
          <a:ln w="57150" cap="flat" cmpd="sng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6" name="Freeform 20"/>
          <p:cNvSpPr>
            <a:spLocks/>
          </p:cNvSpPr>
          <p:nvPr/>
        </p:nvSpPr>
        <p:spPr bwMode="auto">
          <a:xfrm>
            <a:off x="7646988" y="3806825"/>
            <a:ext cx="1131887" cy="315913"/>
          </a:xfrm>
          <a:custGeom>
            <a:avLst/>
            <a:gdLst>
              <a:gd name="T0" fmla="*/ 0 w 713"/>
              <a:gd name="T1" fmla="*/ 0 h 199"/>
              <a:gd name="T2" fmla="*/ 346 w 713"/>
              <a:gd name="T3" fmla="*/ 178 h 199"/>
              <a:gd name="T4" fmla="*/ 493 w 713"/>
              <a:gd name="T5" fmla="*/ 95 h 199"/>
              <a:gd name="T6" fmla="*/ 597 w 713"/>
              <a:gd name="T7" fmla="*/ 157 h 199"/>
              <a:gd name="T8" fmla="*/ 713 w 713"/>
              <a:gd name="T9" fmla="*/ 199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3" h="199">
                <a:moveTo>
                  <a:pt x="0" y="0"/>
                </a:moveTo>
                <a:cubicBezTo>
                  <a:pt x="132" y="81"/>
                  <a:pt x="264" y="162"/>
                  <a:pt x="346" y="178"/>
                </a:cubicBezTo>
                <a:cubicBezTo>
                  <a:pt x="428" y="194"/>
                  <a:pt x="451" y="98"/>
                  <a:pt x="493" y="95"/>
                </a:cubicBezTo>
                <a:cubicBezTo>
                  <a:pt x="535" y="92"/>
                  <a:pt x="560" y="140"/>
                  <a:pt x="597" y="157"/>
                </a:cubicBezTo>
                <a:cubicBezTo>
                  <a:pt x="634" y="174"/>
                  <a:pt x="673" y="186"/>
                  <a:pt x="713" y="199"/>
                </a:cubicBezTo>
              </a:path>
            </a:pathLst>
          </a:custGeom>
          <a:noFill/>
          <a:ln w="57150" cap="flat" cmpd="sng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7" name="Freeform 21"/>
          <p:cNvSpPr>
            <a:spLocks/>
          </p:cNvSpPr>
          <p:nvPr/>
        </p:nvSpPr>
        <p:spPr bwMode="auto">
          <a:xfrm>
            <a:off x="3608388" y="5070475"/>
            <a:ext cx="331787" cy="482600"/>
          </a:xfrm>
          <a:custGeom>
            <a:avLst/>
            <a:gdLst>
              <a:gd name="T0" fmla="*/ 209 w 209"/>
              <a:gd name="T1" fmla="*/ 0 h 304"/>
              <a:gd name="T2" fmla="*/ 73 w 209"/>
              <a:gd name="T3" fmla="*/ 105 h 304"/>
              <a:gd name="T4" fmla="*/ 83 w 209"/>
              <a:gd name="T5" fmla="*/ 199 h 304"/>
              <a:gd name="T6" fmla="*/ 0 w 209"/>
              <a:gd name="T7" fmla="*/ 304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9" h="304">
                <a:moveTo>
                  <a:pt x="209" y="0"/>
                </a:moveTo>
                <a:cubicBezTo>
                  <a:pt x="151" y="36"/>
                  <a:pt x="94" y="72"/>
                  <a:pt x="73" y="105"/>
                </a:cubicBezTo>
                <a:cubicBezTo>
                  <a:pt x="52" y="138"/>
                  <a:pt x="95" y="166"/>
                  <a:pt x="83" y="199"/>
                </a:cubicBezTo>
                <a:cubicBezTo>
                  <a:pt x="71" y="232"/>
                  <a:pt x="35" y="268"/>
                  <a:pt x="0" y="304"/>
                </a:cubicBezTo>
              </a:path>
            </a:pathLst>
          </a:custGeom>
          <a:noFill/>
          <a:ln w="57150" cap="flat" cmpd="sng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0438" name="Picture 22" descr="MCSY00600_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1455738"/>
            <a:ext cx="11430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9" name="Picture 23" descr="MCj0351277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4716463"/>
            <a:ext cx="1277938" cy="103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883" name="Picture 467" descr="MCj03039450000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4576763"/>
            <a:ext cx="1077913" cy="61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884" name="Group 468"/>
          <p:cNvGrpSpPr>
            <a:grpSpLocks/>
          </p:cNvGrpSpPr>
          <p:nvPr/>
        </p:nvGrpSpPr>
        <p:grpSpPr bwMode="auto">
          <a:xfrm>
            <a:off x="7743825" y="4910138"/>
            <a:ext cx="1079500" cy="873125"/>
            <a:chOff x="528" y="816"/>
            <a:chExt cx="1228" cy="1325"/>
          </a:xfrm>
        </p:grpSpPr>
        <p:sp>
          <p:nvSpPr>
            <p:cNvPr id="60885" name="Freeform 469"/>
            <p:cNvSpPr>
              <a:spLocks/>
            </p:cNvSpPr>
            <p:nvPr/>
          </p:nvSpPr>
          <p:spPr bwMode="auto">
            <a:xfrm>
              <a:off x="528" y="2134"/>
              <a:ext cx="1228" cy="7"/>
            </a:xfrm>
            <a:custGeom>
              <a:avLst/>
              <a:gdLst>
                <a:gd name="T0" fmla="*/ 0 w 2455"/>
                <a:gd name="T1" fmla="*/ 7 h 15"/>
                <a:gd name="T2" fmla="*/ 8 w 2455"/>
                <a:gd name="T3" fmla="*/ 15 h 15"/>
                <a:gd name="T4" fmla="*/ 2455 w 2455"/>
                <a:gd name="T5" fmla="*/ 15 h 15"/>
                <a:gd name="T6" fmla="*/ 2455 w 2455"/>
                <a:gd name="T7" fmla="*/ 0 h 15"/>
                <a:gd name="T8" fmla="*/ 8 w 2455"/>
                <a:gd name="T9" fmla="*/ 0 h 15"/>
                <a:gd name="T10" fmla="*/ 15 w 2455"/>
                <a:gd name="T11" fmla="*/ 7 h 15"/>
                <a:gd name="T12" fmla="*/ 0 w 2455"/>
                <a:gd name="T13" fmla="*/ 7 h 15"/>
                <a:gd name="T14" fmla="*/ 0 w 2455"/>
                <a:gd name="T15" fmla="*/ 15 h 15"/>
                <a:gd name="T16" fmla="*/ 8 w 2455"/>
                <a:gd name="T17" fmla="*/ 15 h 15"/>
                <a:gd name="T18" fmla="*/ 0 w 2455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55" h="15">
                  <a:moveTo>
                    <a:pt x="0" y="7"/>
                  </a:moveTo>
                  <a:lnTo>
                    <a:pt x="8" y="15"/>
                  </a:lnTo>
                  <a:lnTo>
                    <a:pt x="2455" y="15"/>
                  </a:lnTo>
                  <a:lnTo>
                    <a:pt x="2455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0" y="7"/>
                  </a:lnTo>
                  <a:lnTo>
                    <a:pt x="0" y="15"/>
                  </a:lnTo>
                  <a:lnTo>
                    <a:pt x="8" y="1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886" name="Freeform 470"/>
            <p:cNvSpPr>
              <a:spLocks/>
            </p:cNvSpPr>
            <p:nvPr/>
          </p:nvSpPr>
          <p:spPr bwMode="auto">
            <a:xfrm>
              <a:off x="618" y="1821"/>
              <a:ext cx="1057" cy="277"/>
            </a:xfrm>
            <a:custGeom>
              <a:avLst/>
              <a:gdLst>
                <a:gd name="T0" fmla="*/ 11 w 2114"/>
                <a:gd name="T1" fmla="*/ 554 h 554"/>
                <a:gd name="T2" fmla="*/ 2113 w 2114"/>
                <a:gd name="T3" fmla="*/ 554 h 554"/>
                <a:gd name="T4" fmla="*/ 2114 w 2114"/>
                <a:gd name="T5" fmla="*/ 139 h 554"/>
                <a:gd name="T6" fmla="*/ 2067 w 2114"/>
                <a:gd name="T7" fmla="*/ 131 h 554"/>
                <a:gd name="T8" fmla="*/ 2062 w 2114"/>
                <a:gd name="T9" fmla="*/ 124 h 554"/>
                <a:gd name="T10" fmla="*/ 2056 w 2114"/>
                <a:gd name="T11" fmla="*/ 116 h 554"/>
                <a:gd name="T12" fmla="*/ 2049 w 2114"/>
                <a:gd name="T13" fmla="*/ 109 h 554"/>
                <a:gd name="T14" fmla="*/ 2043 w 2114"/>
                <a:gd name="T15" fmla="*/ 103 h 554"/>
                <a:gd name="T16" fmla="*/ 2009 w 2114"/>
                <a:gd name="T17" fmla="*/ 129 h 554"/>
                <a:gd name="T18" fmla="*/ 2016 w 2114"/>
                <a:gd name="T19" fmla="*/ 95 h 554"/>
                <a:gd name="T20" fmla="*/ 1996 w 2114"/>
                <a:gd name="T21" fmla="*/ 92 h 554"/>
                <a:gd name="T22" fmla="*/ 1975 w 2114"/>
                <a:gd name="T23" fmla="*/ 147 h 554"/>
                <a:gd name="T24" fmla="*/ 1971 w 2114"/>
                <a:gd name="T25" fmla="*/ 110 h 554"/>
                <a:gd name="T26" fmla="*/ 1953 w 2114"/>
                <a:gd name="T27" fmla="*/ 103 h 554"/>
                <a:gd name="T28" fmla="*/ 1960 w 2114"/>
                <a:gd name="T29" fmla="*/ 163 h 554"/>
                <a:gd name="T30" fmla="*/ 1945 w 2114"/>
                <a:gd name="T31" fmla="*/ 146 h 554"/>
                <a:gd name="T32" fmla="*/ 1922 w 2114"/>
                <a:gd name="T33" fmla="*/ 186 h 554"/>
                <a:gd name="T34" fmla="*/ 296 w 2114"/>
                <a:gd name="T35" fmla="*/ 92 h 554"/>
                <a:gd name="T36" fmla="*/ 132 w 2114"/>
                <a:gd name="T37" fmla="*/ 0 h 554"/>
                <a:gd name="T38" fmla="*/ 110 w 2114"/>
                <a:gd name="T39" fmla="*/ 8 h 554"/>
                <a:gd name="T40" fmla="*/ 94 w 2114"/>
                <a:gd name="T41" fmla="*/ 2 h 554"/>
                <a:gd name="T42" fmla="*/ 83 w 2114"/>
                <a:gd name="T43" fmla="*/ 60 h 554"/>
                <a:gd name="T44" fmla="*/ 69 w 2114"/>
                <a:gd name="T45" fmla="*/ 26 h 554"/>
                <a:gd name="T46" fmla="*/ 54 w 2114"/>
                <a:gd name="T47" fmla="*/ 33 h 554"/>
                <a:gd name="T48" fmla="*/ 53 w 2114"/>
                <a:gd name="T49" fmla="*/ 92 h 554"/>
                <a:gd name="T50" fmla="*/ 41 w 2114"/>
                <a:gd name="T51" fmla="*/ 45 h 554"/>
                <a:gd name="T52" fmla="*/ 30 w 2114"/>
                <a:gd name="T53" fmla="*/ 50 h 554"/>
                <a:gd name="T54" fmla="*/ 30 w 2114"/>
                <a:gd name="T55" fmla="*/ 142 h 554"/>
                <a:gd name="T56" fmla="*/ 15 w 2114"/>
                <a:gd name="T57" fmla="*/ 116 h 554"/>
                <a:gd name="T58" fmla="*/ 0 w 2114"/>
                <a:gd name="T59" fmla="*/ 126 h 554"/>
                <a:gd name="T60" fmla="*/ 10 w 2114"/>
                <a:gd name="T61" fmla="*/ 201 h 554"/>
                <a:gd name="T62" fmla="*/ 13 w 2114"/>
                <a:gd name="T63" fmla="*/ 331 h 554"/>
                <a:gd name="T64" fmla="*/ 13 w 2114"/>
                <a:gd name="T65" fmla="*/ 465 h 554"/>
                <a:gd name="T66" fmla="*/ 11 w 2114"/>
                <a:gd name="T67" fmla="*/ 554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14" h="554">
                  <a:moveTo>
                    <a:pt x="11" y="554"/>
                  </a:moveTo>
                  <a:lnTo>
                    <a:pt x="2113" y="554"/>
                  </a:lnTo>
                  <a:lnTo>
                    <a:pt x="2114" y="139"/>
                  </a:lnTo>
                  <a:lnTo>
                    <a:pt x="2067" y="131"/>
                  </a:lnTo>
                  <a:lnTo>
                    <a:pt x="2062" y="124"/>
                  </a:lnTo>
                  <a:lnTo>
                    <a:pt x="2056" y="116"/>
                  </a:lnTo>
                  <a:lnTo>
                    <a:pt x="2049" y="109"/>
                  </a:lnTo>
                  <a:lnTo>
                    <a:pt x="2043" y="103"/>
                  </a:lnTo>
                  <a:lnTo>
                    <a:pt x="2009" y="129"/>
                  </a:lnTo>
                  <a:lnTo>
                    <a:pt x="2016" y="95"/>
                  </a:lnTo>
                  <a:lnTo>
                    <a:pt x="1996" y="92"/>
                  </a:lnTo>
                  <a:lnTo>
                    <a:pt x="1975" y="147"/>
                  </a:lnTo>
                  <a:lnTo>
                    <a:pt x="1971" y="110"/>
                  </a:lnTo>
                  <a:lnTo>
                    <a:pt x="1953" y="103"/>
                  </a:lnTo>
                  <a:lnTo>
                    <a:pt x="1960" y="163"/>
                  </a:lnTo>
                  <a:lnTo>
                    <a:pt x="1945" y="146"/>
                  </a:lnTo>
                  <a:lnTo>
                    <a:pt x="1922" y="186"/>
                  </a:lnTo>
                  <a:lnTo>
                    <a:pt x="296" y="92"/>
                  </a:lnTo>
                  <a:lnTo>
                    <a:pt x="132" y="0"/>
                  </a:lnTo>
                  <a:lnTo>
                    <a:pt x="110" y="8"/>
                  </a:lnTo>
                  <a:lnTo>
                    <a:pt x="94" y="2"/>
                  </a:lnTo>
                  <a:lnTo>
                    <a:pt x="83" y="60"/>
                  </a:lnTo>
                  <a:lnTo>
                    <a:pt x="69" y="26"/>
                  </a:lnTo>
                  <a:lnTo>
                    <a:pt x="54" y="33"/>
                  </a:lnTo>
                  <a:lnTo>
                    <a:pt x="53" y="92"/>
                  </a:lnTo>
                  <a:lnTo>
                    <a:pt x="41" y="45"/>
                  </a:lnTo>
                  <a:lnTo>
                    <a:pt x="30" y="50"/>
                  </a:lnTo>
                  <a:lnTo>
                    <a:pt x="30" y="142"/>
                  </a:lnTo>
                  <a:lnTo>
                    <a:pt x="15" y="116"/>
                  </a:lnTo>
                  <a:lnTo>
                    <a:pt x="0" y="126"/>
                  </a:lnTo>
                  <a:lnTo>
                    <a:pt x="10" y="201"/>
                  </a:lnTo>
                  <a:lnTo>
                    <a:pt x="13" y="331"/>
                  </a:lnTo>
                  <a:lnTo>
                    <a:pt x="13" y="465"/>
                  </a:lnTo>
                  <a:lnTo>
                    <a:pt x="11" y="554"/>
                  </a:lnTo>
                  <a:close/>
                </a:path>
              </a:pathLst>
            </a:custGeom>
            <a:solidFill>
              <a:srgbClr val="02C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887" name="Freeform 471"/>
            <p:cNvSpPr>
              <a:spLocks/>
            </p:cNvSpPr>
            <p:nvPr/>
          </p:nvSpPr>
          <p:spPr bwMode="auto">
            <a:xfrm>
              <a:off x="624" y="2094"/>
              <a:ext cx="1054" cy="7"/>
            </a:xfrm>
            <a:custGeom>
              <a:avLst/>
              <a:gdLst>
                <a:gd name="T0" fmla="*/ 2094 w 2109"/>
                <a:gd name="T1" fmla="*/ 8 h 15"/>
                <a:gd name="T2" fmla="*/ 2102 w 2109"/>
                <a:gd name="T3" fmla="*/ 0 h 15"/>
                <a:gd name="T4" fmla="*/ 0 w 2109"/>
                <a:gd name="T5" fmla="*/ 0 h 15"/>
                <a:gd name="T6" fmla="*/ 0 w 2109"/>
                <a:gd name="T7" fmla="*/ 15 h 15"/>
                <a:gd name="T8" fmla="*/ 2102 w 2109"/>
                <a:gd name="T9" fmla="*/ 15 h 15"/>
                <a:gd name="T10" fmla="*/ 2109 w 2109"/>
                <a:gd name="T11" fmla="*/ 8 h 15"/>
                <a:gd name="T12" fmla="*/ 2102 w 2109"/>
                <a:gd name="T13" fmla="*/ 15 h 15"/>
                <a:gd name="T14" fmla="*/ 2109 w 2109"/>
                <a:gd name="T15" fmla="*/ 15 h 15"/>
                <a:gd name="T16" fmla="*/ 2109 w 2109"/>
                <a:gd name="T17" fmla="*/ 8 h 15"/>
                <a:gd name="T18" fmla="*/ 2094 w 2109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9" h="15">
                  <a:moveTo>
                    <a:pt x="2094" y="8"/>
                  </a:moveTo>
                  <a:lnTo>
                    <a:pt x="210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102" y="15"/>
                  </a:lnTo>
                  <a:lnTo>
                    <a:pt x="2109" y="8"/>
                  </a:lnTo>
                  <a:lnTo>
                    <a:pt x="2102" y="15"/>
                  </a:lnTo>
                  <a:lnTo>
                    <a:pt x="2109" y="15"/>
                  </a:lnTo>
                  <a:lnTo>
                    <a:pt x="2109" y="8"/>
                  </a:lnTo>
                  <a:lnTo>
                    <a:pt x="2094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888" name="Freeform 472"/>
            <p:cNvSpPr>
              <a:spLocks/>
            </p:cNvSpPr>
            <p:nvPr/>
          </p:nvSpPr>
          <p:spPr bwMode="auto">
            <a:xfrm>
              <a:off x="1671" y="1887"/>
              <a:ext cx="8" cy="211"/>
            </a:xfrm>
            <a:custGeom>
              <a:avLst/>
              <a:gdLst>
                <a:gd name="T0" fmla="*/ 8 w 16"/>
                <a:gd name="T1" fmla="*/ 14 h 422"/>
                <a:gd name="T2" fmla="*/ 1 w 16"/>
                <a:gd name="T3" fmla="*/ 7 h 422"/>
                <a:gd name="T4" fmla="*/ 0 w 16"/>
                <a:gd name="T5" fmla="*/ 422 h 422"/>
                <a:gd name="T6" fmla="*/ 15 w 16"/>
                <a:gd name="T7" fmla="*/ 422 h 422"/>
                <a:gd name="T8" fmla="*/ 16 w 16"/>
                <a:gd name="T9" fmla="*/ 7 h 422"/>
                <a:gd name="T10" fmla="*/ 10 w 16"/>
                <a:gd name="T11" fmla="*/ 0 h 422"/>
                <a:gd name="T12" fmla="*/ 16 w 16"/>
                <a:gd name="T13" fmla="*/ 7 h 422"/>
                <a:gd name="T14" fmla="*/ 15 w 16"/>
                <a:gd name="T15" fmla="*/ 1 h 422"/>
                <a:gd name="T16" fmla="*/ 10 w 16"/>
                <a:gd name="T17" fmla="*/ 0 h 422"/>
                <a:gd name="T18" fmla="*/ 8 w 16"/>
                <a:gd name="T19" fmla="*/ 14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422">
                  <a:moveTo>
                    <a:pt x="8" y="14"/>
                  </a:moveTo>
                  <a:lnTo>
                    <a:pt x="1" y="7"/>
                  </a:lnTo>
                  <a:lnTo>
                    <a:pt x="0" y="422"/>
                  </a:lnTo>
                  <a:lnTo>
                    <a:pt x="15" y="422"/>
                  </a:lnTo>
                  <a:lnTo>
                    <a:pt x="16" y="7"/>
                  </a:lnTo>
                  <a:lnTo>
                    <a:pt x="10" y="0"/>
                  </a:lnTo>
                  <a:lnTo>
                    <a:pt x="16" y="7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8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889" name="Freeform 473"/>
            <p:cNvSpPr>
              <a:spLocks/>
            </p:cNvSpPr>
            <p:nvPr/>
          </p:nvSpPr>
          <p:spPr bwMode="auto">
            <a:xfrm>
              <a:off x="1650" y="1884"/>
              <a:ext cx="26" cy="10"/>
            </a:xfrm>
            <a:custGeom>
              <a:avLst/>
              <a:gdLst>
                <a:gd name="T0" fmla="*/ 0 w 53"/>
                <a:gd name="T1" fmla="*/ 11 h 21"/>
                <a:gd name="T2" fmla="*/ 51 w 53"/>
                <a:gd name="T3" fmla="*/ 21 h 21"/>
                <a:gd name="T4" fmla="*/ 53 w 53"/>
                <a:gd name="T5" fmla="*/ 7 h 21"/>
                <a:gd name="T6" fmla="*/ 6 w 53"/>
                <a:gd name="T7" fmla="*/ 0 h 21"/>
                <a:gd name="T8" fmla="*/ 10 w 53"/>
                <a:gd name="T9" fmla="*/ 3 h 21"/>
                <a:gd name="T10" fmla="*/ 0 w 53"/>
                <a:gd name="T11" fmla="*/ 11 h 21"/>
                <a:gd name="T12" fmla="*/ 0 w 53"/>
                <a:gd name="T13" fmla="*/ 12 h 21"/>
                <a:gd name="T14" fmla="*/ 1 w 53"/>
                <a:gd name="T15" fmla="*/ 13 h 21"/>
                <a:gd name="T16" fmla="*/ 2 w 53"/>
                <a:gd name="T17" fmla="*/ 13 h 21"/>
                <a:gd name="T18" fmla="*/ 4 w 53"/>
                <a:gd name="T19" fmla="*/ 13 h 21"/>
                <a:gd name="T20" fmla="*/ 0 w 53"/>
                <a:gd name="T21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21">
                  <a:moveTo>
                    <a:pt x="0" y="11"/>
                  </a:moveTo>
                  <a:lnTo>
                    <a:pt x="51" y="21"/>
                  </a:lnTo>
                  <a:lnTo>
                    <a:pt x="53" y="7"/>
                  </a:lnTo>
                  <a:lnTo>
                    <a:pt x="6" y="0"/>
                  </a:lnTo>
                  <a:lnTo>
                    <a:pt x="10" y="3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4" y="1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890" name="Freeform 474"/>
            <p:cNvSpPr>
              <a:spLocks/>
            </p:cNvSpPr>
            <p:nvPr/>
          </p:nvSpPr>
          <p:spPr bwMode="auto">
            <a:xfrm>
              <a:off x="1643" y="1876"/>
              <a:ext cx="12" cy="13"/>
            </a:xfrm>
            <a:custGeom>
              <a:avLst/>
              <a:gdLst>
                <a:gd name="T0" fmla="*/ 1 w 24"/>
                <a:gd name="T1" fmla="*/ 10 h 27"/>
                <a:gd name="T2" fmla="*/ 0 w 24"/>
                <a:gd name="T3" fmla="*/ 9 h 27"/>
                <a:gd name="T4" fmla="*/ 14 w 24"/>
                <a:gd name="T5" fmla="*/ 27 h 27"/>
                <a:gd name="T6" fmla="*/ 24 w 24"/>
                <a:gd name="T7" fmla="*/ 19 h 27"/>
                <a:gd name="T8" fmla="*/ 21 w 24"/>
                <a:gd name="T9" fmla="*/ 14 h 27"/>
                <a:gd name="T10" fmla="*/ 18 w 24"/>
                <a:gd name="T11" fmla="*/ 9 h 27"/>
                <a:gd name="T12" fmla="*/ 14 w 24"/>
                <a:gd name="T13" fmla="*/ 5 h 27"/>
                <a:gd name="T14" fmla="*/ 11 w 24"/>
                <a:gd name="T15" fmla="*/ 0 h 27"/>
                <a:gd name="T16" fmla="*/ 12 w 24"/>
                <a:gd name="T17" fmla="*/ 1 h 27"/>
                <a:gd name="T18" fmla="*/ 11 w 24"/>
                <a:gd name="T19" fmla="*/ 0 h 27"/>
                <a:gd name="T20" fmla="*/ 1 w 24"/>
                <a:gd name="T21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7">
                  <a:moveTo>
                    <a:pt x="1" y="10"/>
                  </a:moveTo>
                  <a:lnTo>
                    <a:pt x="0" y="9"/>
                  </a:lnTo>
                  <a:lnTo>
                    <a:pt x="14" y="27"/>
                  </a:lnTo>
                  <a:lnTo>
                    <a:pt x="24" y="19"/>
                  </a:lnTo>
                  <a:lnTo>
                    <a:pt x="21" y="14"/>
                  </a:lnTo>
                  <a:lnTo>
                    <a:pt x="18" y="9"/>
                  </a:lnTo>
                  <a:lnTo>
                    <a:pt x="14" y="5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891" name="Freeform 475"/>
            <p:cNvSpPr>
              <a:spLocks/>
            </p:cNvSpPr>
            <p:nvPr/>
          </p:nvSpPr>
          <p:spPr bwMode="auto">
            <a:xfrm>
              <a:off x="1637" y="1867"/>
              <a:ext cx="11" cy="14"/>
            </a:xfrm>
            <a:custGeom>
              <a:avLst/>
              <a:gdLst>
                <a:gd name="T0" fmla="*/ 8 w 21"/>
                <a:gd name="T1" fmla="*/ 16 h 26"/>
                <a:gd name="T2" fmla="*/ 0 w 21"/>
                <a:gd name="T3" fmla="*/ 16 h 26"/>
                <a:gd name="T4" fmla="*/ 11 w 21"/>
                <a:gd name="T5" fmla="*/ 26 h 26"/>
                <a:gd name="T6" fmla="*/ 21 w 21"/>
                <a:gd name="T7" fmla="*/ 16 h 26"/>
                <a:gd name="T8" fmla="*/ 8 w 21"/>
                <a:gd name="T9" fmla="*/ 5 h 26"/>
                <a:gd name="T10" fmla="*/ 0 w 21"/>
                <a:gd name="T11" fmla="*/ 5 h 26"/>
                <a:gd name="T12" fmla="*/ 8 w 21"/>
                <a:gd name="T13" fmla="*/ 5 h 26"/>
                <a:gd name="T14" fmla="*/ 5 w 21"/>
                <a:gd name="T15" fmla="*/ 0 h 26"/>
                <a:gd name="T16" fmla="*/ 0 w 21"/>
                <a:gd name="T17" fmla="*/ 5 h 26"/>
                <a:gd name="T18" fmla="*/ 8 w 21"/>
                <a:gd name="T19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6">
                  <a:moveTo>
                    <a:pt x="8" y="16"/>
                  </a:moveTo>
                  <a:lnTo>
                    <a:pt x="0" y="16"/>
                  </a:lnTo>
                  <a:lnTo>
                    <a:pt x="11" y="26"/>
                  </a:lnTo>
                  <a:lnTo>
                    <a:pt x="21" y="16"/>
                  </a:lnTo>
                  <a:lnTo>
                    <a:pt x="8" y="5"/>
                  </a:lnTo>
                  <a:lnTo>
                    <a:pt x="0" y="5"/>
                  </a:lnTo>
                  <a:lnTo>
                    <a:pt x="8" y="5"/>
                  </a:lnTo>
                  <a:lnTo>
                    <a:pt x="5" y="0"/>
                  </a:lnTo>
                  <a:lnTo>
                    <a:pt x="0" y="5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892" name="Freeform 476"/>
            <p:cNvSpPr>
              <a:spLocks/>
            </p:cNvSpPr>
            <p:nvPr/>
          </p:nvSpPr>
          <p:spPr bwMode="auto">
            <a:xfrm>
              <a:off x="1617" y="1870"/>
              <a:ext cx="24" cy="25"/>
            </a:xfrm>
            <a:custGeom>
              <a:avLst/>
              <a:gdLst>
                <a:gd name="T0" fmla="*/ 4 w 48"/>
                <a:gd name="T1" fmla="*/ 30 h 49"/>
                <a:gd name="T2" fmla="*/ 15 w 48"/>
                <a:gd name="T3" fmla="*/ 36 h 49"/>
                <a:gd name="T4" fmla="*/ 48 w 48"/>
                <a:gd name="T5" fmla="*/ 11 h 49"/>
                <a:gd name="T6" fmla="*/ 40 w 48"/>
                <a:gd name="T7" fmla="*/ 0 h 49"/>
                <a:gd name="T8" fmla="*/ 7 w 48"/>
                <a:gd name="T9" fmla="*/ 26 h 49"/>
                <a:gd name="T10" fmla="*/ 17 w 48"/>
                <a:gd name="T11" fmla="*/ 32 h 49"/>
                <a:gd name="T12" fmla="*/ 4 w 48"/>
                <a:gd name="T13" fmla="*/ 30 h 49"/>
                <a:gd name="T14" fmla="*/ 0 w 48"/>
                <a:gd name="T15" fmla="*/ 49 h 49"/>
                <a:gd name="T16" fmla="*/ 15 w 48"/>
                <a:gd name="T17" fmla="*/ 36 h 49"/>
                <a:gd name="T18" fmla="*/ 4 w 48"/>
                <a:gd name="T19" fmla="*/ 3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9">
                  <a:moveTo>
                    <a:pt x="4" y="30"/>
                  </a:moveTo>
                  <a:lnTo>
                    <a:pt x="15" y="36"/>
                  </a:lnTo>
                  <a:lnTo>
                    <a:pt x="48" y="11"/>
                  </a:lnTo>
                  <a:lnTo>
                    <a:pt x="40" y="0"/>
                  </a:lnTo>
                  <a:lnTo>
                    <a:pt x="7" y="26"/>
                  </a:lnTo>
                  <a:lnTo>
                    <a:pt x="17" y="32"/>
                  </a:lnTo>
                  <a:lnTo>
                    <a:pt x="4" y="30"/>
                  </a:lnTo>
                  <a:lnTo>
                    <a:pt x="0" y="49"/>
                  </a:lnTo>
                  <a:lnTo>
                    <a:pt x="15" y="36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893" name="Freeform 477"/>
            <p:cNvSpPr>
              <a:spLocks/>
            </p:cNvSpPr>
            <p:nvPr/>
          </p:nvSpPr>
          <p:spPr bwMode="auto">
            <a:xfrm>
              <a:off x="1620" y="1866"/>
              <a:ext cx="11" cy="20"/>
            </a:xfrm>
            <a:custGeom>
              <a:avLst/>
              <a:gdLst>
                <a:gd name="T0" fmla="*/ 13 w 23"/>
                <a:gd name="T1" fmla="*/ 12 h 40"/>
                <a:gd name="T2" fmla="*/ 8 w 23"/>
                <a:gd name="T3" fmla="*/ 4 h 40"/>
                <a:gd name="T4" fmla="*/ 0 w 23"/>
                <a:gd name="T5" fmla="*/ 38 h 40"/>
                <a:gd name="T6" fmla="*/ 13 w 23"/>
                <a:gd name="T7" fmla="*/ 40 h 40"/>
                <a:gd name="T8" fmla="*/ 21 w 23"/>
                <a:gd name="T9" fmla="*/ 6 h 40"/>
                <a:gd name="T10" fmla="*/ 15 w 23"/>
                <a:gd name="T11" fmla="*/ 0 h 40"/>
                <a:gd name="T12" fmla="*/ 21 w 23"/>
                <a:gd name="T13" fmla="*/ 6 h 40"/>
                <a:gd name="T14" fmla="*/ 23 w 23"/>
                <a:gd name="T15" fmla="*/ 1 h 40"/>
                <a:gd name="T16" fmla="*/ 15 w 23"/>
                <a:gd name="T17" fmla="*/ 0 h 40"/>
                <a:gd name="T18" fmla="*/ 13 w 23"/>
                <a:gd name="T19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40">
                  <a:moveTo>
                    <a:pt x="13" y="12"/>
                  </a:moveTo>
                  <a:lnTo>
                    <a:pt x="8" y="4"/>
                  </a:lnTo>
                  <a:lnTo>
                    <a:pt x="0" y="38"/>
                  </a:lnTo>
                  <a:lnTo>
                    <a:pt x="13" y="40"/>
                  </a:lnTo>
                  <a:lnTo>
                    <a:pt x="21" y="6"/>
                  </a:lnTo>
                  <a:lnTo>
                    <a:pt x="15" y="0"/>
                  </a:lnTo>
                  <a:lnTo>
                    <a:pt x="21" y="6"/>
                  </a:lnTo>
                  <a:lnTo>
                    <a:pt x="23" y="1"/>
                  </a:lnTo>
                  <a:lnTo>
                    <a:pt x="15" y="0"/>
                  </a:lnTo>
                  <a:lnTo>
                    <a:pt x="13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894" name="Freeform 478"/>
            <p:cNvSpPr>
              <a:spLocks/>
            </p:cNvSpPr>
            <p:nvPr/>
          </p:nvSpPr>
          <p:spPr bwMode="auto">
            <a:xfrm>
              <a:off x="1614" y="1862"/>
              <a:ext cx="13" cy="10"/>
            </a:xfrm>
            <a:custGeom>
              <a:avLst/>
              <a:gdLst>
                <a:gd name="T0" fmla="*/ 12 w 26"/>
                <a:gd name="T1" fmla="*/ 10 h 19"/>
                <a:gd name="T2" fmla="*/ 4 w 26"/>
                <a:gd name="T3" fmla="*/ 15 h 19"/>
                <a:gd name="T4" fmla="*/ 24 w 26"/>
                <a:gd name="T5" fmla="*/ 19 h 19"/>
                <a:gd name="T6" fmla="*/ 26 w 26"/>
                <a:gd name="T7" fmla="*/ 7 h 19"/>
                <a:gd name="T8" fmla="*/ 7 w 26"/>
                <a:gd name="T9" fmla="*/ 2 h 19"/>
                <a:gd name="T10" fmla="*/ 0 w 26"/>
                <a:gd name="T11" fmla="*/ 7 h 19"/>
                <a:gd name="T12" fmla="*/ 7 w 26"/>
                <a:gd name="T13" fmla="*/ 2 h 19"/>
                <a:gd name="T14" fmla="*/ 1 w 26"/>
                <a:gd name="T15" fmla="*/ 0 h 19"/>
                <a:gd name="T16" fmla="*/ 0 w 26"/>
                <a:gd name="T17" fmla="*/ 7 h 19"/>
                <a:gd name="T18" fmla="*/ 12 w 26"/>
                <a:gd name="T1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9">
                  <a:moveTo>
                    <a:pt x="12" y="10"/>
                  </a:moveTo>
                  <a:lnTo>
                    <a:pt x="4" y="15"/>
                  </a:lnTo>
                  <a:lnTo>
                    <a:pt x="24" y="19"/>
                  </a:lnTo>
                  <a:lnTo>
                    <a:pt x="26" y="7"/>
                  </a:lnTo>
                  <a:lnTo>
                    <a:pt x="7" y="2"/>
                  </a:lnTo>
                  <a:lnTo>
                    <a:pt x="0" y="7"/>
                  </a:lnTo>
                  <a:lnTo>
                    <a:pt x="7" y="2"/>
                  </a:lnTo>
                  <a:lnTo>
                    <a:pt x="1" y="0"/>
                  </a:lnTo>
                  <a:lnTo>
                    <a:pt x="0" y="7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895" name="Freeform 479"/>
            <p:cNvSpPr>
              <a:spLocks/>
            </p:cNvSpPr>
            <p:nvPr/>
          </p:nvSpPr>
          <p:spPr bwMode="auto">
            <a:xfrm>
              <a:off x="1603" y="1866"/>
              <a:ext cx="17" cy="44"/>
            </a:xfrm>
            <a:custGeom>
              <a:avLst/>
              <a:gdLst>
                <a:gd name="T0" fmla="*/ 0 w 34"/>
                <a:gd name="T1" fmla="*/ 57 h 88"/>
                <a:gd name="T2" fmla="*/ 12 w 34"/>
                <a:gd name="T3" fmla="*/ 59 h 88"/>
                <a:gd name="T4" fmla="*/ 34 w 34"/>
                <a:gd name="T5" fmla="*/ 3 h 88"/>
                <a:gd name="T6" fmla="*/ 22 w 34"/>
                <a:gd name="T7" fmla="*/ 0 h 88"/>
                <a:gd name="T8" fmla="*/ 0 w 34"/>
                <a:gd name="T9" fmla="*/ 56 h 88"/>
                <a:gd name="T10" fmla="*/ 12 w 34"/>
                <a:gd name="T11" fmla="*/ 57 h 88"/>
                <a:gd name="T12" fmla="*/ 0 w 34"/>
                <a:gd name="T13" fmla="*/ 57 h 88"/>
                <a:gd name="T14" fmla="*/ 3 w 34"/>
                <a:gd name="T15" fmla="*/ 88 h 88"/>
                <a:gd name="T16" fmla="*/ 12 w 34"/>
                <a:gd name="T17" fmla="*/ 59 h 88"/>
                <a:gd name="T18" fmla="*/ 0 w 34"/>
                <a:gd name="T19" fmla="*/ 5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88">
                  <a:moveTo>
                    <a:pt x="0" y="57"/>
                  </a:moveTo>
                  <a:lnTo>
                    <a:pt x="12" y="59"/>
                  </a:lnTo>
                  <a:lnTo>
                    <a:pt x="34" y="3"/>
                  </a:lnTo>
                  <a:lnTo>
                    <a:pt x="22" y="0"/>
                  </a:lnTo>
                  <a:lnTo>
                    <a:pt x="0" y="56"/>
                  </a:lnTo>
                  <a:lnTo>
                    <a:pt x="12" y="57"/>
                  </a:lnTo>
                  <a:lnTo>
                    <a:pt x="0" y="57"/>
                  </a:lnTo>
                  <a:lnTo>
                    <a:pt x="3" y="88"/>
                  </a:lnTo>
                  <a:lnTo>
                    <a:pt x="12" y="59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896" name="Freeform 480"/>
            <p:cNvSpPr>
              <a:spLocks/>
            </p:cNvSpPr>
            <p:nvPr/>
          </p:nvSpPr>
          <p:spPr bwMode="auto">
            <a:xfrm>
              <a:off x="1601" y="1873"/>
              <a:ext cx="8" cy="22"/>
            </a:xfrm>
            <a:custGeom>
              <a:avLst/>
              <a:gdLst>
                <a:gd name="T0" fmla="*/ 5 w 17"/>
                <a:gd name="T1" fmla="*/ 13 h 43"/>
                <a:gd name="T2" fmla="*/ 0 w 17"/>
                <a:gd name="T3" fmla="*/ 6 h 43"/>
                <a:gd name="T4" fmla="*/ 5 w 17"/>
                <a:gd name="T5" fmla="*/ 43 h 43"/>
                <a:gd name="T6" fmla="*/ 17 w 17"/>
                <a:gd name="T7" fmla="*/ 43 h 43"/>
                <a:gd name="T8" fmla="*/ 16 w 17"/>
                <a:gd name="T9" fmla="*/ 34 h 43"/>
                <a:gd name="T10" fmla="*/ 15 w 17"/>
                <a:gd name="T11" fmla="*/ 20 h 43"/>
                <a:gd name="T12" fmla="*/ 13 w 17"/>
                <a:gd name="T13" fmla="*/ 7 h 43"/>
                <a:gd name="T14" fmla="*/ 9 w 17"/>
                <a:gd name="T15" fmla="*/ 0 h 43"/>
                <a:gd name="T16" fmla="*/ 13 w 17"/>
                <a:gd name="T17" fmla="*/ 6 h 43"/>
                <a:gd name="T18" fmla="*/ 13 w 17"/>
                <a:gd name="T19" fmla="*/ 3 h 43"/>
                <a:gd name="T20" fmla="*/ 9 w 17"/>
                <a:gd name="T21" fmla="*/ 0 h 43"/>
                <a:gd name="T22" fmla="*/ 5 w 17"/>
                <a:gd name="T23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43">
                  <a:moveTo>
                    <a:pt x="5" y="13"/>
                  </a:moveTo>
                  <a:lnTo>
                    <a:pt x="0" y="6"/>
                  </a:lnTo>
                  <a:lnTo>
                    <a:pt x="5" y="43"/>
                  </a:lnTo>
                  <a:lnTo>
                    <a:pt x="17" y="43"/>
                  </a:lnTo>
                  <a:lnTo>
                    <a:pt x="16" y="34"/>
                  </a:lnTo>
                  <a:lnTo>
                    <a:pt x="15" y="20"/>
                  </a:lnTo>
                  <a:lnTo>
                    <a:pt x="13" y="7"/>
                  </a:lnTo>
                  <a:lnTo>
                    <a:pt x="9" y="0"/>
                  </a:lnTo>
                  <a:lnTo>
                    <a:pt x="13" y="6"/>
                  </a:lnTo>
                  <a:lnTo>
                    <a:pt x="13" y="3"/>
                  </a:lnTo>
                  <a:lnTo>
                    <a:pt x="9" y="0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897" name="Freeform 481"/>
            <p:cNvSpPr>
              <a:spLocks/>
            </p:cNvSpPr>
            <p:nvPr/>
          </p:nvSpPr>
          <p:spPr bwMode="auto">
            <a:xfrm>
              <a:off x="1590" y="1867"/>
              <a:ext cx="15" cy="13"/>
            </a:xfrm>
            <a:custGeom>
              <a:avLst/>
              <a:gdLst>
                <a:gd name="T0" fmla="*/ 15 w 30"/>
                <a:gd name="T1" fmla="*/ 11 h 25"/>
                <a:gd name="T2" fmla="*/ 7 w 30"/>
                <a:gd name="T3" fmla="*/ 18 h 25"/>
                <a:gd name="T4" fmla="*/ 26 w 30"/>
                <a:gd name="T5" fmla="*/ 25 h 25"/>
                <a:gd name="T6" fmla="*/ 30 w 30"/>
                <a:gd name="T7" fmla="*/ 12 h 25"/>
                <a:gd name="T8" fmla="*/ 12 w 30"/>
                <a:gd name="T9" fmla="*/ 4 h 25"/>
                <a:gd name="T10" fmla="*/ 3 w 30"/>
                <a:gd name="T11" fmla="*/ 11 h 25"/>
                <a:gd name="T12" fmla="*/ 12 w 30"/>
                <a:gd name="T13" fmla="*/ 4 h 25"/>
                <a:gd name="T14" fmla="*/ 0 w 30"/>
                <a:gd name="T15" fmla="*/ 0 h 25"/>
                <a:gd name="T16" fmla="*/ 3 w 30"/>
                <a:gd name="T17" fmla="*/ 11 h 25"/>
                <a:gd name="T18" fmla="*/ 15 w 30"/>
                <a:gd name="T19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25">
                  <a:moveTo>
                    <a:pt x="15" y="11"/>
                  </a:moveTo>
                  <a:lnTo>
                    <a:pt x="7" y="18"/>
                  </a:lnTo>
                  <a:lnTo>
                    <a:pt x="26" y="25"/>
                  </a:lnTo>
                  <a:lnTo>
                    <a:pt x="30" y="12"/>
                  </a:lnTo>
                  <a:lnTo>
                    <a:pt x="12" y="4"/>
                  </a:lnTo>
                  <a:lnTo>
                    <a:pt x="3" y="11"/>
                  </a:lnTo>
                  <a:lnTo>
                    <a:pt x="12" y="4"/>
                  </a:lnTo>
                  <a:lnTo>
                    <a:pt x="0" y="0"/>
                  </a:lnTo>
                  <a:lnTo>
                    <a:pt x="3" y="11"/>
                  </a:lnTo>
                  <a:lnTo>
                    <a:pt x="15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898" name="Freeform 482"/>
            <p:cNvSpPr>
              <a:spLocks/>
            </p:cNvSpPr>
            <p:nvPr/>
          </p:nvSpPr>
          <p:spPr bwMode="auto">
            <a:xfrm>
              <a:off x="1591" y="1873"/>
              <a:ext cx="12" cy="40"/>
            </a:xfrm>
            <a:custGeom>
              <a:avLst/>
              <a:gdLst>
                <a:gd name="T0" fmla="*/ 9 w 24"/>
                <a:gd name="T1" fmla="*/ 64 h 81"/>
                <a:gd name="T2" fmla="*/ 20 w 24"/>
                <a:gd name="T3" fmla="*/ 60 h 81"/>
                <a:gd name="T4" fmla="*/ 12 w 24"/>
                <a:gd name="T5" fmla="*/ 0 h 81"/>
                <a:gd name="T6" fmla="*/ 0 w 24"/>
                <a:gd name="T7" fmla="*/ 0 h 81"/>
                <a:gd name="T8" fmla="*/ 8 w 24"/>
                <a:gd name="T9" fmla="*/ 60 h 81"/>
                <a:gd name="T10" fmla="*/ 19 w 24"/>
                <a:gd name="T11" fmla="*/ 56 h 81"/>
                <a:gd name="T12" fmla="*/ 9 w 24"/>
                <a:gd name="T13" fmla="*/ 64 h 81"/>
                <a:gd name="T14" fmla="*/ 24 w 24"/>
                <a:gd name="T15" fmla="*/ 81 h 81"/>
                <a:gd name="T16" fmla="*/ 20 w 24"/>
                <a:gd name="T17" fmla="*/ 60 h 81"/>
                <a:gd name="T18" fmla="*/ 9 w 24"/>
                <a:gd name="T19" fmla="*/ 6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81">
                  <a:moveTo>
                    <a:pt x="9" y="64"/>
                  </a:moveTo>
                  <a:lnTo>
                    <a:pt x="20" y="6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8" y="60"/>
                  </a:lnTo>
                  <a:lnTo>
                    <a:pt x="19" y="56"/>
                  </a:lnTo>
                  <a:lnTo>
                    <a:pt x="9" y="64"/>
                  </a:lnTo>
                  <a:lnTo>
                    <a:pt x="24" y="81"/>
                  </a:lnTo>
                  <a:lnTo>
                    <a:pt x="20" y="60"/>
                  </a:lnTo>
                  <a:lnTo>
                    <a:pt x="9" y="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899" name="Freeform 483"/>
            <p:cNvSpPr>
              <a:spLocks/>
            </p:cNvSpPr>
            <p:nvPr/>
          </p:nvSpPr>
          <p:spPr bwMode="auto">
            <a:xfrm>
              <a:off x="1588" y="1888"/>
              <a:ext cx="13" cy="16"/>
            </a:xfrm>
            <a:custGeom>
              <a:avLst/>
              <a:gdLst>
                <a:gd name="T0" fmla="*/ 13 w 26"/>
                <a:gd name="T1" fmla="*/ 15 h 33"/>
                <a:gd name="T2" fmla="*/ 0 w 26"/>
                <a:gd name="T3" fmla="*/ 17 h 33"/>
                <a:gd name="T4" fmla="*/ 16 w 26"/>
                <a:gd name="T5" fmla="*/ 33 h 33"/>
                <a:gd name="T6" fmla="*/ 26 w 26"/>
                <a:gd name="T7" fmla="*/ 25 h 33"/>
                <a:gd name="T8" fmla="*/ 11 w 26"/>
                <a:gd name="T9" fmla="*/ 8 h 33"/>
                <a:gd name="T10" fmla="*/ 0 w 26"/>
                <a:gd name="T11" fmla="*/ 10 h 33"/>
                <a:gd name="T12" fmla="*/ 11 w 26"/>
                <a:gd name="T13" fmla="*/ 8 h 33"/>
                <a:gd name="T14" fmla="*/ 4 w 26"/>
                <a:gd name="T15" fmla="*/ 0 h 33"/>
                <a:gd name="T16" fmla="*/ 0 w 26"/>
                <a:gd name="T17" fmla="*/ 10 h 33"/>
                <a:gd name="T18" fmla="*/ 13 w 26"/>
                <a:gd name="T19" fmla="*/ 1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3">
                  <a:moveTo>
                    <a:pt x="13" y="15"/>
                  </a:moveTo>
                  <a:lnTo>
                    <a:pt x="0" y="17"/>
                  </a:lnTo>
                  <a:lnTo>
                    <a:pt x="16" y="33"/>
                  </a:lnTo>
                  <a:lnTo>
                    <a:pt x="26" y="25"/>
                  </a:lnTo>
                  <a:lnTo>
                    <a:pt x="11" y="8"/>
                  </a:lnTo>
                  <a:lnTo>
                    <a:pt x="0" y="10"/>
                  </a:lnTo>
                  <a:lnTo>
                    <a:pt x="11" y="8"/>
                  </a:lnTo>
                  <a:lnTo>
                    <a:pt x="4" y="0"/>
                  </a:lnTo>
                  <a:lnTo>
                    <a:pt x="0" y="10"/>
                  </a:lnTo>
                  <a:lnTo>
                    <a:pt x="13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00" name="Freeform 484"/>
            <p:cNvSpPr>
              <a:spLocks/>
            </p:cNvSpPr>
            <p:nvPr/>
          </p:nvSpPr>
          <p:spPr bwMode="auto">
            <a:xfrm>
              <a:off x="1576" y="1893"/>
              <a:ext cx="18" cy="25"/>
            </a:xfrm>
            <a:custGeom>
              <a:avLst/>
              <a:gdLst>
                <a:gd name="T0" fmla="*/ 6 w 36"/>
                <a:gd name="T1" fmla="*/ 49 h 50"/>
                <a:gd name="T2" fmla="*/ 12 w 36"/>
                <a:gd name="T3" fmla="*/ 46 h 50"/>
                <a:gd name="T4" fmla="*/ 36 w 36"/>
                <a:gd name="T5" fmla="*/ 5 h 50"/>
                <a:gd name="T6" fmla="*/ 23 w 36"/>
                <a:gd name="T7" fmla="*/ 0 h 50"/>
                <a:gd name="T8" fmla="*/ 0 w 36"/>
                <a:gd name="T9" fmla="*/ 39 h 50"/>
                <a:gd name="T10" fmla="*/ 6 w 36"/>
                <a:gd name="T11" fmla="*/ 36 h 50"/>
                <a:gd name="T12" fmla="*/ 6 w 36"/>
                <a:gd name="T13" fmla="*/ 49 h 50"/>
                <a:gd name="T14" fmla="*/ 9 w 36"/>
                <a:gd name="T15" fmla="*/ 50 h 50"/>
                <a:gd name="T16" fmla="*/ 12 w 36"/>
                <a:gd name="T17" fmla="*/ 46 h 50"/>
                <a:gd name="T18" fmla="*/ 6 w 36"/>
                <a:gd name="T19" fmla="*/ 4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50">
                  <a:moveTo>
                    <a:pt x="6" y="49"/>
                  </a:moveTo>
                  <a:lnTo>
                    <a:pt x="12" y="46"/>
                  </a:lnTo>
                  <a:lnTo>
                    <a:pt x="36" y="5"/>
                  </a:lnTo>
                  <a:lnTo>
                    <a:pt x="23" y="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49"/>
                  </a:lnTo>
                  <a:lnTo>
                    <a:pt x="9" y="50"/>
                  </a:lnTo>
                  <a:lnTo>
                    <a:pt x="12" y="46"/>
                  </a:lnTo>
                  <a:lnTo>
                    <a:pt x="6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01" name="Freeform 485"/>
            <p:cNvSpPr>
              <a:spLocks/>
            </p:cNvSpPr>
            <p:nvPr/>
          </p:nvSpPr>
          <p:spPr bwMode="auto">
            <a:xfrm>
              <a:off x="765" y="1863"/>
              <a:ext cx="814" cy="55"/>
            </a:xfrm>
            <a:custGeom>
              <a:avLst/>
              <a:gdLst>
                <a:gd name="T0" fmla="*/ 0 w 1628"/>
                <a:gd name="T1" fmla="*/ 13 h 108"/>
                <a:gd name="T2" fmla="*/ 2 w 1628"/>
                <a:gd name="T3" fmla="*/ 13 h 108"/>
                <a:gd name="T4" fmla="*/ 1628 w 1628"/>
                <a:gd name="T5" fmla="*/ 108 h 108"/>
                <a:gd name="T6" fmla="*/ 1628 w 1628"/>
                <a:gd name="T7" fmla="*/ 95 h 108"/>
                <a:gd name="T8" fmla="*/ 2 w 1628"/>
                <a:gd name="T9" fmla="*/ 0 h 108"/>
                <a:gd name="T10" fmla="*/ 5 w 1628"/>
                <a:gd name="T11" fmla="*/ 0 h 108"/>
                <a:gd name="T12" fmla="*/ 0 w 1628"/>
                <a:gd name="T13" fmla="*/ 13 h 108"/>
                <a:gd name="T14" fmla="*/ 2 w 1628"/>
                <a:gd name="T15" fmla="*/ 13 h 108"/>
                <a:gd name="T16" fmla="*/ 0 w 1628"/>
                <a:gd name="T17" fmla="*/ 1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28" h="108">
                  <a:moveTo>
                    <a:pt x="0" y="13"/>
                  </a:moveTo>
                  <a:lnTo>
                    <a:pt x="2" y="13"/>
                  </a:lnTo>
                  <a:lnTo>
                    <a:pt x="1628" y="108"/>
                  </a:lnTo>
                  <a:lnTo>
                    <a:pt x="1628" y="95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02" name="Freeform 486"/>
            <p:cNvSpPr>
              <a:spLocks/>
            </p:cNvSpPr>
            <p:nvPr/>
          </p:nvSpPr>
          <p:spPr bwMode="auto">
            <a:xfrm>
              <a:off x="683" y="1817"/>
              <a:ext cx="85" cy="53"/>
            </a:xfrm>
            <a:custGeom>
              <a:avLst/>
              <a:gdLst>
                <a:gd name="T0" fmla="*/ 6 w 170"/>
                <a:gd name="T1" fmla="*/ 13 h 106"/>
                <a:gd name="T2" fmla="*/ 0 w 170"/>
                <a:gd name="T3" fmla="*/ 13 h 106"/>
                <a:gd name="T4" fmla="*/ 165 w 170"/>
                <a:gd name="T5" fmla="*/ 106 h 106"/>
                <a:gd name="T6" fmla="*/ 170 w 170"/>
                <a:gd name="T7" fmla="*/ 93 h 106"/>
                <a:gd name="T8" fmla="*/ 158 w 170"/>
                <a:gd name="T9" fmla="*/ 85 h 106"/>
                <a:gd name="T10" fmla="*/ 136 w 170"/>
                <a:gd name="T11" fmla="*/ 73 h 106"/>
                <a:gd name="T12" fmla="*/ 111 w 170"/>
                <a:gd name="T13" fmla="*/ 58 h 106"/>
                <a:gd name="T14" fmla="*/ 82 w 170"/>
                <a:gd name="T15" fmla="*/ 42 h 106"/>
                <a:gd name="T16" fmla="*/ 54 w 170"/>
                <a:gd name="T17" fmla="*/ 26 h 106"/>
                <a:gd name="T18" fmla="*/ 30 w 170"/>
                <a:gd name="T19" fmla="*/ 13 h 106"/>
                <a:gd name="T20" fmla="*/ 10 w 170"/>
                <a:gd name="T21" fmla="*/ 4 h 106"/>
                <a:gd name="T22" fmla="*/ 1 w 170"/>
                <a:gd name="T23" fmla="*/ 1 h 106"/>
                <a:gd name="T24" fmla="*/ 6 w 170"/>
                <a:gd name="T25" fmla="*/ 1 h 106"/>
                <a:gd name="T26" fmla="*/ 5 w 170"/>
                <a:gd name="T27" fmla="*/ 0 h 106"/>
                <a:gd name="T28" fmla="*/ 3 w 170"/>
                <a:gd name="T29" fmla="*/ 0 h 106"/>
                <a:gd name="T30" fmla="*/ 2 w 170"/>
                <a:gd name="T31" fmla="*/ 0 h 106"/>
                <a:gd name="T32" fmla="*/ 1 w 170"/>
                <a:gd name="T33" fmla="*/ 1 h 106"/>
                <a:gd name="T34" fmla="*/ 6 w 170"/>
                <a:gd name="T35" fmla="*/ 1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0" h="106">
                  <a:moveTo>
                    <a:pt x="6" y="13"/>
                  </a:moveTo>
                  <a:lnTo>
                    <a:pt x="0" y="13"/>
                  </a:lnTo>
                  <a:lnTo>
                    <a:pt x="165" y="106"/>
                  </a:lnTo>
                  <a:lnTo>
                    <a:pt x="170" y="93"/>
                  </a:lnTo>
                  <a:lnTo>
                    <a:pt x="158" y="85"/>
                  </a:lnTo>
                  <a:lnTo>
                    <a:pt x="136" y="73"/>
                  </a:lnTo>
                  <a:lnTo>
                    <a:pt x="111" y="58"/>
                  </a:lnTo>
                  <a:lnTo>
                    <a:pt x="82" y="42"/>
                  </a:lnTo>
                  <a:lnTo>
                    <a:pt x="54" y="26"/>
                  </a:lnTo>
                  <a:lnTo>
                    <a:pt x="30" y="13"/>
                  </a:lnTo>
                  <a:lnTo>
                    <a:pt x="10" y="4"/>
                  </a:lnTo>
                  <a:lnTo>
                    <a:pt x="1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03" name="Freeform 487"/>
            <p:cNvSpPr>
              <a:spLocks/>
            </p:cNvSpPr>
            <p:nvPr/>
          </p:nvSpPr>
          <p:spPr bwMode="auto">
            <a:xfrm>
              <a:off x="673" y="1817"/>
              <a:ext cx="13" cy="12"/>
            </a:xfrm>
            <a:custGeom>
              <a:avLst/>
              <a:gdLst>
                <a:gd name="T0" fmla="*/ 0 w 27"/>
                <a:gd name="T1" fmla="*/ 22 h 23"/>
                <a:gd name="T2" fmla="*/ 5 w 27"/>
                <a:gd name="T3" fmla="*/ 20 h 23"/>
                <a:gd name="T4" fmla="*/ 13 w 27"/>
                <a:gd name="T5" fmla="*/ 18 h 23"/>
                <a:gd name="T6" fmla="*/ 21 w 27"/>
                <a:gd name="T7" fmla="*/ 15 h 23"/>
                <a:gd name="T8" fmla="*/ 27 w 27"/>
                <a:gd name="T9" fmla="*/ 12 h 23"/>
                <a:gd name="T10" fmla="*/ 22 w 27"/>
                <a:gd name="T11" fmla="*/ 0 h 23"/>
                <a:gd name="T12" fmla="*/ 0 w 27"/>
                <a:gd name="T13" fmla="*/ 9 h 23"/>
                <a:gd name="T14" fmla="*/ 5 w 27"/>
                <a:gd name="T15" fmla="*/ 9 h 23"/>
                <a:gd name="T16" fmla="*/ 0 w 27"/>
                <a:gd name="T17" fmla="*/ 22 h 23"/>
                <a:gd name="T18" fmla="*/ 1 w 27"/>
                <a:gd name="T19" fmla="*/ 23 h 23"/>
                <a:gd name="T20" fmla="*/ 2 w 27"/>
                <a:gd name="T21" fmla="*/ 23 h 23"/>
                <a:gd name="T22" fmla="*/ 4 w 27"/>
                <a:gd name="T23" fmla="*/ 23 h 23"/>
                <a:gd name="T24" fmla="*/ 5 w 27"/>
                <a:gd name="T25" fmla="*/ 22 h 23"/>
                <a:gd name="T26" fmla="*/ 0 w 27"/>
                <a:gd name="T27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23">
                  <a:moveTo>
                    <a:pt x="0" y="22"/>
                  </a:moveTo>
                  <a:lnTo>
                    <a:pt x="5" y="20"/>
                  </a:lnTo>
                  <a:lnTo>
                    <a:pt x="13" y="18"/>
                  </a:lnTo>
                  <a:lnTo>
                    <a:pt x="21" y="15"/>
                  </a:lnTo>
                  <a:lnTo>
                    <a:pt x="27" y="12"/>
                  </a:lnTo>
                  <a:lnTo>
                    <a:pt x="22" y="0"/>
                  </a:lnTo>
                  <a:lnTo>
                    <a:pt x="0" y="9"/>
                  </a:lnTo>
                  <a:lnTo>
                    <a:pt x="5" y="9"/>
                  </a:lnTo>
                  <a:lnTo>
                    <a:pt x="0" y="22"/>
                  </a:lnTo>
                  <a:lnTo>
                    <a:pt x="1" y="23"/>
                  </a:lnTo>
                  <a:lnTo>
                    <a:pt x="2" y="23"/>
                  </a:lnTo>
                  <a:lnTo>
                    <a:pt x="4" y="23"/>
                  </a:lnTo>
                  <a:lnTo>
                    <a:pt x="5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04" name="Freeform 488"/>
            <p:cNvSpPr>
              <a:spLocks/>
            </p:cNvSpPr>
            <p:nvPr/>
          </p:nvSpPr>
          <p:spPr bwMode="auto">
            <a:xfrm>
              <a:off x="662" y="1817"/>
              <a:ext cx="13" cy="11"/>
            </a:xfrm>
            <a:custGeom>
              <a:avLst/>
              <a:gdLst>
                <a:gd name="T0" fmla="*/ 13 w 26"/>
                <a:gd name="T1" fmla="*/ 10 h 23"/>
                <a:gd name="T2" fmla="*/ 5 w 26"/>
                <a:gd name="T3" fmla="*/ 16 h 23"/>
                <a:gd name="T4" fmla="*/ 21 w 26"/>
                <a:gd name="T5" fmla="*/ 23 h 23"/>
                <a:gd name="T6" fmla="*/ 26 w 26"/>
                <a:gd name="T7" fmla="*/ 10 h 23"/>
                <a:gd name="T8" fmla="*/ 10 w 26"/>
                <a:gd name="T9" fmla="*/ 3 h 23"/>
                <a:gd name="T10" fmla="*/ 0 w 26"/>
                <a:gd name="T11" fmla="*/ 9 h 23"/>
                <a:gd name="T12" fmla="*/ 10 w 26"/>
                <a:gd name="T13" fmla="*/ 3 h 23"/>
                <a:gd name="T14" fmla="*/ 2 w 26"/>
                <a:gd name="T15" fmla="*/ 0 h 23"/>
                <a:gd name="T16" fmla="*/ 0 w 26"/>
                <a:gd name="T17" fmla="*/ 9 h 23"/>
                <a:gd name="T18" fmla="*/ 13 w 26"/>
                <a:gd name="T19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3">
                  <a:moveTo>
                    <a:pt x="13" y="10"/>
                  </a:moveTo>
                  <a:lnTo>
                    <a:pt x="5" y="16"/>
                  </a:lnTo>
                  <a:lnTo>
                    <a:pt x="21" y="23"/>
                  </a:lnTo>
                  <a:lnTo>
                    <a:pt x="26" y="10"/>
                  </a:lnTo>
                  <a:lnTo>
                    <a:pt x="10" y="3"/>
                  </a:lnTo>
                  <a:lnTo>
                    <a:pt x="0" y="9"/>
                  </a:lnTo>
                  <a:lnTo>
                    <a:pt x="10" y="3"/>
                  </a:lnTo>
                  <a:lnTo>
                    <a:pt x="2" y="0"/>
                  </a:lnTo>
                  <a:lnTo>
                    <a:pt x="0" y="9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05" name="Freeform 489"/>
            <p:cNvSpPr>
              <a:spLocks/>
            </p:cNvSpPr>
            <p:nvPr/>
          </p:nvSpPr>
          <p:spPr bwMode="auto">
            <a:xfrm>
              <a:off x="657" y="1821"/>
              <a:ext cx="12" cy="42"/>
            </a:xfrm>
            <a:custGeom>
              <a:avLst/>
              <a:gdLst>
                <a:gd name="T0" fmla="*/ 0 w 23"/>
                <a:gd name="T1" fmla="*/ 61 h 84"/>
                <a:gd name="T2" fmla="*/ 13 w 23"/>
                <a:gd name="T3" fmla="*/ 60 h 84"/>
                <a:gd name="T4" fmla="*/ 23 w 23"/>
                <a:gd name="T5" fmla="*/ 1 h 84"/>
                <a:gd name="T6" fmla="*/ 10 w 23"/>
                <a:gd name="T7" fmla="*/ 0 h 84"/>
                <a:gd name="T8" fmla="*/ 0 w 23"/>
                <a:gd name="T9" fmla="*/ 57 h 84"/>
                <a:gd name="T10" fmla="*/ 13 w 23"/>
                <a:gd name="T11" fmla="*/ 56 h 84"/>
                <a:gd name="T12" fmla="*/ 0 w 23"/>
                <a:gd name="T13" fmla="*/ 61 h 84"/>
                <a:gd name="T14" fmla="*/ 8 w 23"/>
                <a:gd name="T15" fmla="*/ 84 h 84"/>
                <a:gd name="T16" fmla="*/ 13 w 23"/>
                <a:gd name="T17" fmla="*/ 60 h 84"/>
                <a:gd name="T18" fmla="*/ 0 w 23"/>
                <a:gd name="T19" fmla="*/ 6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84">
                  <a:moveTo>
                    <a:pt x="0" y="61"/>
                  </a:moveTo>
                  <a:lnTo>
                    <a:pt x="13" y="60"/>
                  </a:lnTo>
                  <a:lnTo>
                    <a:pt x="23" y="1"/>
                  </a:lnTo>
                  <a:lnTo>
                    <a:pt x="10" y="0"/>
                  </a:lnTo>
                  <a:lnTo>
                    <a:pt x="0" y="57"/>
                  </a:lnTo>
                  <a:lnTo>
                    <a:pt x="13" y="56"/>
                  </a:lnTo>
                  <a:lnTo>
                    <a:pt x="0" y="61"/>
                  </a:lnTo>
                  <a:lnTo>
                    <a:pt x="8" y="84"/>
                  </a:lnTo>
                  <a:lnTo>
                    <a:pt x="13" y="60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06" name="Freeform 490"/>
            <p:cNvSpPr>
              <a:spLocks/>
            </p:cNvSpPr>
            <p:nvPr/>
          </p:nvSpPr>
          <p:spPr bwMode="auto">
            <a:xfrm>
              <a:off x="650" y="1829"/>
              <a:ext cx="13" cy="23"/>
            </a:xfrm>
            <a:custGeom>
              <a:avLst/>
              <a:gdLst>
                <a:gd name="T0" fmla="*/ 8 w 27"/>
                <a:gd name="T1" fmla="*/ 16 h 45"/>
                <a:gd name="T2" fmla="*/ 0 w 27"/>
                <a:gd name="T3" fmla="*/ 11 h 45"/>
                <a:gd name="T4" fmla="*/ 14 w 27"/>
                <a:gd name="T5" fmla="*/ 45 h 45"/>
                <a:gd name="T6" fmla="*/ 27 w 27"/>
                <a:gd name="T7" fmla="*/ 40 h 45"/>
                <a:gd name="T8" fmla="*/ 13 w 27"/>
                <a:gd name="T9" fmla="*/ 7 h 45"/>
                <a:gd name="T10" fmla="*/ 4 w 27"/>
                <a:gd name="T11" fmla="*/ 3 h 45"/>
                <a:gd name="T12" fmla="*/ 13 w 27"/>
                <a:gd name="T13" fmla="*/ 7 h 45"/>
                <a:gd name="T14" fmla="*/ 9 w 27"/>
                <a:gd name="T15" fmla="*/ 0 h 45"/>
                <a:gd name="T16" fmla="*/ 4 w 27"/>
                <a:gd name="T17" fmla="*/ 3 h 45"/>
                <a:gd name="T18" fmla="*/ 8 w 27"/>
                <a:gd name="T19" fmla="*/ 1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45">
                  <a:moveTo>
                    <a:pt x="8" y="16"/>
                  </a:moveTo>
                  <a:lnTo>
                    <a:pt x="0" y="11"/>
                  </a:lnTo>
                  <a:lnTo>
                    <a:pt x="14" y="45"/>
                  </a:lnTo>
                  <a:lnTo>
                    <a:pt x="27" y="40"/>
                  </a:lnTo>
                  <a:lnTo>
                    <a:pt x="13" y="7"/>
                  </a:lnTo>
                  <a:lnTo>
                    <a:pt x="4" y="3"/>
                  </a:lnTo>
                  <a:lnTo>
                    <a:pt x="13" y="7"/>
                  </a:lnTo>
                  <a:lnTo>
                    <a:pt x="9" y="0"/>
                  </a:lnTo>
                  <a:lnTo>
                    <a:pt x="4" y="3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07" name="Freeform 491"/>
            <p:cNvSpPr>
              <a:spLocks/>
            </p:cNvSpPr>
            <p:nvPr/>
          </p:nvSpPr>
          <p:spPr bwMode="auto">
            <a:xfrm>
              <a:off x="641" y="1831"/>
              <a:ext cx="13" cy="9"/>
            </a:xfrm>
            <a:custGeom>
              <a:avLst/>
              <a:gdLst>
                <a:gd name="T0" fmla="*/ 15 w 25"/>
                <a:gd name="T1" fmla="*/ 13 h 19"/>
                <a:gd name="T2" fmla="*/ 10 w 25"/>
                <a:gd name="T3" fmla="*/ 19 h 19"/>
                <a:gd name="T4" fmla="*/ 25 w 25"/>
                <a:gd name="T5" fmla="*/ 13 h 19"/>
                <a:gd name="T6" fmla="*/ 21 w 25"/>
                <a:gd name="T7" fmla="*/ 0 h 19"/>
                <a:gd name="T8" fmla="*/ 6 w 25"/>
                <a:gd name="T9" fmla="*/ 6 h 19"/>
                <a:gd name="T10" fmla="*/ 1 w 25"/>
                <a:gd name="T11" fmla="*/ 13 h 19"/>
                <a:gd name="T12" fmla="*/ 6 w 25"/>
                <a:gd name="T13" fmla="*/ 6 h 19"/>
                <a:gd name="T14" fmla="*/ 1 w 25"/>
                <a:gd name="T15" fmla="*/ 8 h 19"/>
                <a:gd name="T16" fmla="*/ 0 w 25"/>
                <a:gd name="T17" fmla="*/ 13 h 19"/>
                <a:gd name="T18" fmla="*/ 15 w 25"/>
                <a:gd name="T1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9">
                  <a:moveTo>
                    <a:pt x="15" y="13"/>
                  </a:moveTo>
                  <a:lnTo>
                    <a:pt x="10" y="19"/>
                  </a:lnTo>
                  <a:lnTo>
                    <a:pt x="25" y="13"/>
                  </a:lnTo>
                  <a:lnTo>
                    <a:pt x="21" y="0"/>
                  </a:lnTo>
                  <a:lnTo>
                    <a:pt x="6" y="6"/>
                  </a:lnTo>
                  <a:lnTo>
                    <a:pt x="1" y="13"/>
                  </a:lnTo>
                  <a:lnTo>
                    <a:pt x="6" y="6"/>
                  </a:lnTo>
                  <a:lnTo>
                    <a:pt x="1" y="8"/>
                  </a:lnTo>
                  <a:lnTo>
                    <a:pt x="0" y="13"/>
                  </a:lnTo>
                  <a:lnTo>
                    <a:pt x="1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08" name="Freeform 492"/>
            <p:cNvSpPr>
              <a:spLocks/>
            </p:cNvSpPr>
            <p:nvPr/>
          </p:nvSpPr>
          <p:spPr bwMode="auto">
            <a:xfrm>
              <a:off x="641" y="1838"/>
              <a:ext cx="8" cy="57"/>
            </a:xfrm>
            <a:custGeom>
              <a:avLst/>
              <a:gdLst>
                <a:gd name="T0" fmla="*/ 0 w 15"/>
                <a:gd name="T1" fmla="*/ 59 h 114"/>
                <a:gd name="T2" fmla="*/ 14 w 15"/>
                <a:gd name="T3" fmla="*/ 59 h 114"/>
                <a:gd name="T4" fmla="*/ 15 w 15"/>
                <a:gd name="T5" fmla="*/ 0 h 114"/>
                <a:gd name="T6" fmla="*/ 1 w 15"/>
                <a:gd name="T7" fmla="*/ 0 h 114"/>
                <a:gd name="T8" fmla="*/ 0 w 15"/>
                <a:gd name="T9" fmla="*/ 59 h 114"/>
                <a:gd name="T10" fmla="*/ 14 w 15"/>
                <a:gd name="T11" fmla="*/ 58 h 114"/>
                <a:gd name="T12" fmla="*/ 0 w 15"/>
                <a:gd name="T13" fmla="*/ 59 h 114"/>
                <a:gd name="T14" fmla="*/ 14 w 15"/>
                <a:gd name="T15" fmla="*/ 114 h 114"/>
                <a:gd name="T16" fmla="*/ 15 w 15"/>
                <a:gd name="T17" fmla="*/ 59 h 114"/>
                <a:gd name="T18" fmla="*/ 0 w 15"/>
                <a:gd name="T19" fmla="*/ 5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14">
                  <a:moveTo>
                    <a:pt x="0" y="59"/>
                  </a:moveTo>
                  <a:lnTo>
                    <a:pt x="14" y="59"/>
                  </a:lnTo>
                  <a:lnTo>
                    <a:pt x="15" y="0"/>
                  </a:lnTo>
                  <a:lnTo>
                    <a:pt x="1" y="0"/>
                  </a:lnTo>
                  <a:lnTo>
                    <a:pt x="0" y="59"/>
                  </a:lnTo>
                  <a:lnTo>
                    <a:pt x="14" y="58"/>
                  </a:lnTo>
                  <a:lnTo>
                    <a:pt x="0" y="59"/>
                  </a:lnTo>
                  <a:lnTo>
                    <a:pt x="14" y="114"/>
                  </a:lnTo>
                  <a:lnTo>
                    <a:pt x="15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09" name="Freeform 493"/>
            <p:cNvSpPr>
              <a:spLocks/>
            </p:cNvSpPr>
            <p:nvPr/>
          </p:nvSpPr>
          <p:spPr bwMode="auto">
            <a:xfrm>
              <a:off x="636" y="1838"/>
              <a:ext cx="12" cy="29"/>
            </a:xfrm>
            <a:custGeom>
              <a:avLst/>
              <a:gdLst>
                <a:gd name="T0" fmla="*/ 11 w 26"/>
                <a:gd name="T1" fmla="*/ 17 h 58"/>
                <a:gd name="T2" fmla="*/ 0 w 26"/>
                <a:gd name="T3" fmla="*/ 12 h 58"/>
                <a:gd name="T4" fmla="*/ 12 w 26"/>
                <a:gd name="T5" fmla="*/ 58 h 58"/>
                <a:gd name="T6" fmla="*/ 26 w 26"/>
                <a:gd name="T7" fmla="*/ 57 h 58"/>
                <a:gd name="T8" fmla="*/ 13 w 26"/>
                <a:gd name="T9" fmla="*/ 9 h 58"/>
                <a:gd name="T10" fmla="*/ 4 w 26"/>
                <a:gd name="T11" fmla="*/ 5 h 58"/>
                <a:gd name="T12" fmla="*/ 13 w 26"/>
                <a:gd name="T13" fmla="*/ 9 h 58"/>
                <a:gd name="T14" fmla="*/ 12 w 26"/>
                <a:gd name="T15" fmla="*/ 0 h 58"/>
                <a:gd name="T16" fmla="*/ 4 w 26"/>
                <a:gd name="T17" fmla="*/ 5 h 58"/>
                <a:gd name="T18" fmla="*/ 11 w 26"/>
                <a:gd name="T19" fmla="*/ 1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58">
                  <a:moveTo>
                    <a:pt x="11" y="17"/>
                  </a:moveTo>
                  <a:lnTo>
                    <a:pt x="0" y="12"/>
                  </a:lnTo>
                  <a:lnTo>
                    <a:pt x="12" y="58"/>
                  </a:lnTo>
                  <a:lnTo>
                    <a:pt x="26" y="57"/>
                  </a:lnTo>
                  <a:lnTo>
                    <a:pt x="13" y="9"/>
                  </a:lnTo>
                  <a:lnTo>
                    <a:pt x="4" y="5"/>
                  </a:lnTo>
                  <a:lnTo>
                    <a:pt x="13" y="9"/>
                  </a:lnTo>
                  <a:lnTo>
                    <a:pt x="12" y="0"/>
                  </a:lnTo>
                  <a:lnTo>
                    <a:pt x="4" y="5"/>
                  </a:lnTo>
                  <a:lnTo>
                    <a:pt x="11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10" name="Freeform 494"/>
            <p:cNvSpPr>
              <a:spLocks/>
            </p:cNvSpPr>
            <p:nvPr/>
          </p:nvSpPr>
          <p:spPr bwMode="auto">
            <a:xfrm>
              <a:off x="630" y="1840"/>
              <a:ext cx="11" cy="9"/>
            </a:xfrm>
            <a:custGeom>
              <a:avLst/>
              <a:gdLst>
                <a:gd name="T0" fmla="*/ 15 w 22"/>
                <a:gd name="T1" fmla="*/ 11 h 17"/>
                <a:gd name="T2" fmla="*/ 10 w 22"/>
                <a:gd name="T3" fmla="*/ 17 h 17"/>
                <a:gd name="T4" fmla="*/ 22 w 22"/>
                <a:gd name="T5" fmla="*/ 12 h 17"/>
                <a:gd name="T6" fmla="*/ 15 w 22"/>
                <a:gd name="T7" fmla="*/ 0 h 17"/>
                <a:gd name="T8" fmla="*/ 5 w 22"/>
                <a:gd name="T9" fmla="*/ 4 h 17"/>
                <a:gd name="T10" fmla="*/ 0 w 22"/>
                <a:gd name="T11" fmla="*/ 11 h 17"/>
                <a:gd name="T12" fmla="*/ 5 w 22"/>
                <a:gd name="T13" fmla="*/ 4 h 17"/>
                <a:gd name="T14" fmla="*/ 0 w 22"/>
                <a:gd name="T15" fmla="*/ 7 h 17"/>
                <a:gd name="T16" fmla="*/ 0 w 22"/>
                <a:gd name="T17" fmla="*/ 11 h 17"/>
                <a:gd name="T18" fmla="*/ 15 w 22"/>
                <a:gd name="T1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7">
                  <a:moveTo>
                    <a:pt x="15" y="11"/>
                  </a:moveTo>
                  <a:lnTo>
                    <a:pt x="10" y="17"/>
                  </a:lnTo>
                  <a:lnTo>
                    <a:pt x="22" y="12"/>
                  </a:lnTo>
                  <a:lnTo>
                    <a:pt x="15" y="0"/>
                  </a:lnTo>
                  <a:lnTo>
                    <a:pt x="5" y="4"/>
                  </a:lnTo>
                  <a:lnTo>
                    <a:pt x="0" y="11"/>
                  </a:lnTo>
                  <a:lnTo>
                    <a:pt x="5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5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11" name="Freeform 495"/>
            <p:cNvSpPr>
              <a:spLocks/>
            </p:cNvSpPr>
            <p:nvPr/>
          </p:nvSpPr>
          <p:spPr bwMode="auto">
            <a:xfrm>
              <a:off x="630" y="1846"/>
              <a:ext cx="7" cy="59"/>
            </a:xfrm>
            <a:custGeom>
              <a:avLst/>
              <a:gdLst>
                <a:gd name="T0" fmla="*/ 1 w 15"/>
                <a:gd name="T1" fmla="*/ 96 h 118"/>
                <a:gd name="T2" fmla="*/ 15 w 15"/>
                <a:gd name="T3" fmla="*/ 92 h 118"/>
                <a:gd name="T4" fmla="*/ 15 w 15"/>
                <a:gd name="T5" fmla="*/ 0 h 118"/>
                <a:gd name="T6" fmla="*/ 0 w 15"/>
                <a:gd name="T7" fmla="*/ 0 h 118"/>
                <a:gd name="T8" fmla="*/ 0 w 15"/>
                <a:gd name="T9" fmla="*/ 92 h 118"/>
                <a:gd name="T10" fmla="*/ 14 w 15"/>
                <a:gd name="T11" fmla="*/ 89 h 118"/>
                <a:gd name="T12" fmla="*/ 1 w 15"/>
                <a:gd name="T13" fmla="*/ 96 h 118"/>
                <a:gd name="T14" fmla="*/ 15 w 15"/>
                <a:gd name="T15" fmla="*/ 118 h 118"/>
                <a:gd name="T16" fmla="*/ 15 w 15"/>
                <a:gd name="T17" fmla="*/ 92 h 118"/>
                <a:gd name="T18" fmla="*/ 1 w 15"/>
                <a:gd name="T19" fmla="*/ 9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18">
                  <a:moveTo>
                    <a:pt x="1" y="96"/>
                  </a:moveTo>
                  <a:lnTo>
                    <a:pt x="15" y="92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92"/>
                  </a:lnTo>
                  <a:lnTo>
                    <a:pt x="14" y="89"/>
                  </a:lnTo>
                  <a:lnTo>
                    <a:pt x="1" y="96"/>
                  </a:lnTo>
                  <a:lnTo>
                    <a:pt x="15" y="118"/>
                  </a:lnTo>
                  <a:lnTo>
                    <a:pt x="15" y="92"/>
                  </a:lnTo>
                  <a:lnTo>
                    <a:pt x="1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12" name="Freeform 496"/>
            <p:cNvSpPr>
              <a:spLocks/>
            </p:cNvSpPr>
            <p:nvPr/>
          </p:nvSpPr>
          <p:spPr bwMode="auto">
            <a:xfrm>
              <a:off x="623" y="1874"/>
              <a:ext cx="14" cy="20"/>
            </a:xfrm>
            <a:custGeom>
              <a:avLst/>
              <a:gdLst>
                <a:gd name="T0" fmla="*/ 9 w 28"/>
                <a:gd name="T1" fmla="*/ 15 h 39"/>
                <a:gd name="T2" fmla="*/ 0 w 28"/>
                <a:gd name="T3" fmla="*/ 12 h 39"/>
                <a:gd name="T4" fmla="*/ 15 w 28"/>
                <a:gd name="T5" fmla="*/ 39 h 39"/>
                <a:gd name="T6" fmla="*/ 28 w 28"/>
                <a:gd name="T7" fmla="*/ 32 h 39"/>
                <a:gd name="T8" fmla="*/ 13 w 28"/>
                <a:gd name="T9" fmla="*/ 6 h 39"/>
                <a:gd name="T10" fmla="*/ 2 w 28"/>
                <a:gd name="T11" fmla="*/ 3 h 39"/>
                <a:gd name="T12" fmla="*/ 13 w 28"/>
                <a:gd name="T13" fmla="*/ 6 h 39"/>
                <a:gd name="T14" fmla="*/ 8 w 28"/>
                <a:gd name="T15" fmla="*/ 0 h 39"/>
                <a:gd name="T16" fmla="*/ 2 w 28"/>
                <a:gd name="T17" fmla="*/ 3 h 39"/>
                <a:gd name="T18" fmla="*/ 9 w 28"/>
                <a:gd name="T19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39">
                  <a:moveTo>
                    <a:pt x="9" y="15"/>
                  </a:moveTo>
                  <a:lnTo>
                    <a:pt x="0" y="12"/>
                  </a:lnTo>
                  <a:lnTo>
                    <a:pt x="15" y="39"/>
                  </a:lnTo>
                  <a:lnTo>
                    <a:pt x="28" y="32"/>
                  </a:lnTo>
                  <a:lnTo>
                    <a:pt x="13" y="6"/>
                  </a:lnTo>
                  <a:lnTo>
                    <a:pt x="2" y="3"/>
                  </a:lnTo>
                  <a:lnTo>
                    <a:pt x="13" y="6"/>
                  </a:lnTo>
                  <a:lnTo>
                    <a:pt x="8" y="0"/>
                  </a:lnTo>
                  <a:lnTo>
                    <a:pt x="2" y="3"/>
                  </a:lnTo>
                  <a:lnTo>
                    <a:pt x="9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13" name="Freeform 497"/>
            <p:cNvSpPr>
              <a:spLocks/>
            </p:cNvSpPr>
            <p:nvPr/>
          </p:nvSpPr>
          <p:spPr bwMode="auto">
            <a:xfrm>
              <a:off x="614" y="1876"/>
              <a:ext cx="14" cy="10"/>
            </a:xfrm>
            <a:custGeom>
              <a:avLst/>
              <a:gdLst>
                <a:gd name="T0" fmla="*/ 15 w 26"/>
                <a:gd name="T1" fmla="*/ 15 h 21"/>
                <a:gd name="T2" fmla="*/ 11 w 26"/>
                <a:gd name="T3" fmla="*/ 21 h 21"/>
                <a:gd name="T4" fmla="*/ 26 w 26"/>
                <a:gd name="T5" fmla="*/ 12 h 21"/>
                <a:gd name="T6" fmla="*/ 19 w 26"/>
                <a:gd name="T7" fmla="*/ 0 h 21"/>
                <a:gd name="T8" fmla="*/ 4 w 26"/>
                <a:gd name="T9" fmla="*/ 11 h 21"/>
                <a:gd name="T10" fmla="*/ 1 w 26"/>
                <a:gd name="T11" fmla="*/ 18 h 21"/>
                <a:gd name="T12" fmla="*/ 4 w 26"/>
                <a:gd name="T13" fmla="*/ 11 h 21"/>
                <a:gd name="T14" fmla="*/ 0 w 26"/>
                <a:gd name="T15" fmla="*/ 13 h 21"/>
                <a:gd name="T16" fmla="*/ 1 w 26"/>
                <a:gd name="T17" fmla="*/ 18 h 21"/>
                <a:gd name="T18" fmla="*/ 15 w 26"/>
                <a:gd name="T19" fmla="*/ 1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1">
                  <a:moveTo>
                    <a:pt x="15" y="15"/>
                  </a:moveTo>
                  <a:lnTo>
                    <a:pt x="11" y="21"/>
                  </a:lnTo>
                  <a:lnTo>
                    <a:pt x="26" y="12"/>
                  </a:lnTo>
                  <a:lnTo>
                    <a:pt x="19" y="0"/>
                  </a:lnTo>
                  <a:lnTo>
                    <a:pt x="4" y="11"/>
                  </a:lnTo>
                  <a:lnTo>
                    <a:pt x="1" y="18"/>
                  </a:lnTo>
                  <a:lnTo>
                    <a:pt x="4" y="11"/>
                  </a:lnTo>
                  <a:lnTo>
                    <a:pt x="0" y="13"/>
                  </a:lnTo>
                  <a:lnTo>
                    <a:pt x="1" y="18"/>
                  </a:lnTo>
                  <a:lnTo>
                    <a:pt x="15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14" name="Freeform 498"/>
            <p:cNvSpPr>
              <a:spLocks/>
            </p:cNvSpPr>
            <p:nvPr/>
          </p:nvSpPr>
          <p:spPr bwMode="auto">
            <a:xfrm>
              <a:off x="615" y="1884"/>
              <a:ext cx="12" cy="23"/>
            </a:xfrm>
            <a:custGeom>
              <a:avLst/>
              <a:gdLst>
                <a:gd name="T0" fmla="*/ 23 w 24"/>
                <a:gd name="T1" fmla="*/ 44 h 46"/>
                <a:gd name="T2" fmla="*/ 14 w 24"/>
                <a:gd name="T3" fmla="*/ 0 h 46"/>
                <a:gd name="T4" fmla="*/ 0 w 24"/>
                <a:gd name="T5" fmla="*/ 3 h 46"/>
                <a:gd name="T6" fmla="*/ 10 w 24"/>
                <a:gd name="T7" fmla="*/ 46 h 46"/>
                <a:gd name="T8" fmla="*/ 9 w 24"/>
                <a:gd name="T9" fmla="*/ 45 h 46"/>
                <a:gd name="T10" fmla="*/ 24 w 24"/>
                <a:gd name="T11" fmla="*/ 45 h 46"/>
                <a:gd name="T12" fmla="*/ 23 w 24"/>
                <a:gd name="T13" fmla="*/ 45 h 46"/>
                <a:gd name="T14" fmla="*/ 23 w 24"/>
                <a:gd name="T15" fmla="*/ 45 h 46"/>
                <a:gd name="T16" fmla="*/ 23 w 24"/>
                <a:gd name="T17" fmla="*/ 44 h 46"/>
                <a:gd name="T18" fmla="*/ 23 w 24"/>
                <a:gd name="T19" fmla="*/ 4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46">
                  <a:moveTo>
                    <a:pt x="23" y="44"/>
                  </a:moveTo>
                  <a:lnTo>
                    <a:pt x="14" y="0"/>
                  </a:lnTo>
                  <a:lnTo>
                    <a:pt x="0" y="3"/>
                  </a:lnTo>
                  <a:lnTo>
                    <a:pt x="10" y="46"/>
                  </a:lnTo>
                  <a:lnTo>
                    <a:pt x="9" y="45"/>
                  </a:lnTo>
                  <a:lnTo>
                    <a:pt x="24" y="45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15" name="Freeform 499"/>
            <p:cNvSpPr>
              <a:spLocks/>
            </p:cNvSpPr>
            <p:nvPr/>
          </p:nvSpPr>
          <p:spPr bwMode="auto">
            <a:xfrm>
              <a:off x="620" y="1906"/>
              <a:ext cx="8" cy="195"/>
            </a:xfrm>
            <a:custGeom>
              <a:avLst/>
              <a:gdLst>
                <a:gd name="T0" fmla="*/ 9 w 17"/>
                <a:gd name="T1" fmla="*/ 376 h 391"/>
                <a:gd name="T2" fmla="*/ 17 w 17"/>
                <a:gd name="T3" fmla="*/ 384 h 391"/>
                <a:gd name="T4" fmla="*/ 15 w 17"/>
                <a:gd name="T5" fmla="*/ 0 h 391"/>
                <a:gd name="T6" fmla="*/ 0 w 17"/>
                <a:gd name="T7" fmla="*/ 0 h 391"/>
                <a:gd name="T8" fmla="*/ 2 w 17"/>
                <a:gd name="T9" fmla="*/ 384 h 391"/>
                <a:gd name="T10" fmla="*/ 9 w 17"/>
                <a:gd name="T11" fmla="*/ 391 h 391"/>
                <a:gd name="T12" fmla="*/ 2 w 17"/>
                <a:gd name="T13" fmla="*/ 384 h 391"/>
                <a:gd name="T14" fmla="*/ 4 w 17"/>
                <a:gd name="T15" fmla="*/ 389 h 391"/>
                <a:gd name="T16" fmla="*/ 9 w 17"/>
                <a:gd name="T17" fmla="*/ 391 h 391"/>
                <a:gd name="T18" fmla="*/ 9 w 17"/>
                <a:gd name="T19" fmla="*/ 376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91">
                  <a:moveTo>
                    <a:pt x="9" y="376"/>
                  </a:moveTo>
                  <a:lnTo>
                    <a:pt x="17" y="384"/>
                  </a:lnTo>
                  <a:lnTo>
                    <a:pt x="15" y="0"/>
                  </a:lnTo>
                  <a:lnTo>
                    <a:pt x="0" y="0"/>
                  </a:lnTo>
                  <a:lnTo>
                    <a:pt x="2" y="384"/>
                  </a:lnTo>
                  <a:lnTo>
                    <a:pt x="9" y="391"/>
                  </a:lnTo>
                  <a:lnTo>
                    <a:pt x="2" y="384"/>
                  </a:lnTo>
                  <a:lnTo>
                    <a:pt x="4" y="389"/>
                  </a:lnTo>
                  <a:lnTo>
                    <a:pt x="9" y="391"/>
                  </a:lnTo>
                  <a:lnTo>
                    <a:pt x="9" y="3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16" name="Rectangle 500"/>
            <p:cNvSpPr>
              <a:spLocks noChangeArrowheads="1"/>
            </p:cNvSpPr>
            <p:nvPr/>
          </p:nvSpPr>
          <p:spPr bwMode="auto">
            <a:xfrm>
              <a:off x="1251" y="847"/>
              <a:ext cx="108" cy="212"/>
            </a:xfrm>
            <a:prstGeom prst="rect">
              <a:avLst/>
            </a:prstGeom>
            <a:solidFill>
              <a:srgbClr val="B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17" name="Freeform 501"/>
            <p:cNvSpPr>
              <a:spLocks/>
            </p:cNvSpPr>
            <p:nvPr/>
          </p:nvSpPr>
          <p:spPr bwMode="auto">
            <a:xfrm>
              <a:off x="1251" y="843"/>
              <a:ext cx="112" cy="8"/>
            </a:xfrm>
            <a:custGeom>
              <a:avLst/>
              <a:gdLst>
                <a:gd name="T0" fmla="*/ 225 w 225"/>
                <a:gd name="T1" fmla="*/ 8 h 15"/>
                <a:gd name="T2" fmla="*/ 216 w 225"/>
                <a:gd name="T3" fmla="*/ 0 h 15"/>
                <a:gd name="T4" fmla="*/ 0 w 225"/>
                <a:gd name="T5" fmla="*/ 0 h 15"/>
                <a:gd name="T6" fmla="*/ 0 w 225"/>
                <a:gd name="T7" fmla="*/ 15 h 15"/>
                <a:gd name="T8" fmla="*/ 216 w 225"/>
                <a:gd name="T9" fmla="*/ 15 h 15"/>
                <a:gd name="T10" fmla="*/ 210 w 225"/>
                <a:gd name="T11" fmla="*/ 8 h 15"/>
                <a:gd name="T12" fmla="*/ 225 w 225"/>
                <a:gd name="T13" fmla="*/ 8 h 15"/>
                <a:gd name="T14" fmla="*/ 225 w 225"/>
                <a:gd name="T15" fmla="*/ 0 h 15"/>
                <a:gd name="T16" fmla="*/ 216 w 225"/>
                <a:gd name="T17" fmla="*/ 0 h 15"/>
                <a:gd name="T18" fmla="*/ 225 w 225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5" h="15">
                  <a:moveTo>
                    <a:pt x="225" y="8"/>
                  </a:moveTo>
                  <a:lnTo>
                    <a:pt x="21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16" y="15"/>
                  </a:lnTo>
                  <a:lnTo>
                    <a:pt x="210" y="8"/>
                  </a:lnTo>
                  <a:lnTo>
                    <a:pt x="225" y="8"/>
                  </a:lnTo>
                  <a:lnTo>
                    <a:pt x="225" y="0"/>
                  </a:lnTo>
                  <a:lnTo>
                    <a:pt x="216" y="0"/>
                  </a:lnTo>
                  <a:lnTo>
                    <a:pt x="225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18" name="Freeform 502"/>
            <p:cNvSpPr>
              <a:spLocks/>
            </p:cNvSpPr>
            <p:nvPr/>
          </p:nvSpPr>
          <p:spPr bwMode="auto">
            <a:xfrm>
              <a:off x="1356" y="847"/>
              <a:ext cx="7" cy="216"/>
            </a:xfrm>
            <a:custGeom>
              <a:avLst/>
              <a:gdLst>
                <a:gd name="T0" fmla="*/ 6 w 15"/>
                <a:gd name="T1" fmla="*/ 432 h 432"/>
                <a:gd name="T2" fmla="*/ 15 w 15"/>
                <a:gd name="T3" fmla="*/ 424 h 432"/>
                <a:gd name="T4" fmla="*/ 15 w 15"/>
                <a:gd name="T5" fmla="*/ 0 h 432"/>
                <a:gd name="T6" fmla="*/ 0 w 15"/>
                <a:gd name="T7" fmla="*/ 0 h 432"/>
                <a:gd name="T8" fmla="*/ 0 w 15"/>
                <a:gd name="T9" fmla="*/ 424 h 432"/>
                <a:gd name="T10" fmla="*/ 6 w 15"/>
                <a:gd name="T11" fmla="*/ 416 h 432"/>
                <a:gd name="T12" fmla="*/ 6 w 15"/>
                <a:gd name="T13" fmla="*/ 432 h 432"/>
                <a:gd name="T14" fmla="*/ 15 w 15"/>
                <a:gd name="T15" fmla="*/ 432 h 432"/>
                <a:gd name="T16" fmla="*/ 15 w 15"/>
                <a:gd name="T17" fmla="*/ 424 h 432"/>
                <a:gd name="T18" fmla="*/ 6 w 15"/>
                <a:gd name="T19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432">
                  <a:moveTo>
                    <a:pt x="6" y="432"/>
                  </a:moveTo>
                  <a:lnTo>
                    <a:pt x="15" y="424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424"/>
                  </a:lnTo>
                  <a:lnTo>
                    <a:pt x="6" y="416"/>
                  </a:lnTo>
                  <a:lnTo>
                    <a:pt x="6" y="432"/>
                  </a:lnTo>
                  <a:lnTo>
                    <a:pt x="15" y="432"/>
                  </a:lnTo>
                  <a:lnTo>
                    <a:pt x="15" y="424"/>
                  </a:lnTo>
                  <a:lnTo>
                    <a:pt x="6" y="4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19" name="Freeform 503"/>
            <p:cNvSpPr>
              <a:spLocks/>
            </p:cNvSpPr>
            <p:nvPr/>
          </p:nvSpPr>
          <p:spPr bwMode="auto">
            <a:xfrm>
              <a:off x="1247" y="1055"/>
              <a:ext cx="112" cy="8"/>
            </a:xfrm>
            <a:custGeom>
              <a:avLst/>
              <a:gdLst>
                <a:gd name="T0" fmla="*/ 0 w 223"/>
                <a:gd name="T1" fmla="*/ 8 h 16"/>
                <a:gd name="T2" fmla="*/ 7 w 223"/>
                <a:gd name="T3" fmla="*/ 16 h 16"/>
                <a:gd name="T4" fmla="*/ 223 w 223"/>
                <a:gd name="T5" fmla="*/ 16 h 16"/>
                <a:gd name="T6" fmla="*/ 223 w 223"/>
                <a:gd name="T7" fmla="*/ 0 h 16"/>
                <a:gd name="T8" fmla="*/ 7 w 223"/>
                <a:gd name="T9" fmla="*/ 0 h 16"/>
                <a:gd name="T10" fmla="*/ 15 w 223"/>
                <a:gd name="T11" fmla="*/ 8 h 16"/>
                <a:gd name="T12" fmla="*/ 0 w 223"/>
                <a:gd name="T13" fmla="*/ 8 h 16"/>
                <a:gd name="T14" fmla="*/ 0 w 223"/>
                <a:gd name="T15" fmla="*/ 16 h 16"/>
                <a:gd name="T16" fmla="*/ 7 w 223"/>
                <a:gd name="T17" fmla="*/ 16 h 16"/>
                <a:gd name="T18" fmla="*/ 0 w 223"/>
                <a:gd name="T1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3" h="16">
                  <a:moveTo>
                    <a:pt x="0" y="8"/>
                  </a:moveTo>
                  <a:lnTo>
                    <a:pt x="7" y="16"/>
                  </a:lnTo>
                  <a:lnTo>
                    <a:pt x="223" y="16"/>
                  </a:lnTo>
                  <a:lnTo>
                    <a:pt x="223" y="0"/>
                  </a:lnTo>
                  <a:lnTo>
                    <a:pt x="7" y="0"/>
                  </a:lnTo>
                  <a:lnTo>
                    <a:pt x="15" y="8"/>
                  </a:lnTo>
                  <a:lnTo>
                    <a:pt x="0" y="8"/>
                  </a:lnTo>
                  <a:lnTo>
                    <a:pt x="0" y="16"/>
                  </a:lnTo>
                  <a:lnTo>
                    <a:pt x="7" y="1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20" name="Freeform 504"/>
            <p:cNvSpPr>
              <a:spLocks/>
            </p:cNvSpPr>
            <p:nvPr/>
          </p:nvSpPr>
          <p:spPr bwMode="auto">
            <a:xfrm>
              <a:off x="1247" y="843"/>
              <a:ext cx="8" cy="216"/>
            </a:xfrm>
            <a:custGeom>
              <a:avLst/>
              <a:gdLst>
                <a:gd name="T0" fmla="*/ 7 w 15"/>
                <a:gd name="T1" fmla="*/ 0 h 432"/>
                <a:gd name="T2" fmla="*/ 0 w 15"/>
                <a:gd name="T3" fmla="*/ 8 h 432"/>
                <a:gd name="T4" fmla="*/ 0 w 15"/>
                <a:gd name="T5" fmla="*/ 432 h 432"/>
                <a:gd name="T6" fmla="*/ 15 w 15"/>
                <a:gd name="T7" fmla="*/ 432 h 432"/>
                <a:gd name="T8" fmla="*/ 15 w 15"/>
                <a:gd name="T9" fmla="*/ 8 h 432"/>
                <a:gd name="T10" fmla="*/ 7 w 15"/>
                <a:gd name="T11" fmla="*/ 15 h 432"/>
                <a:gd name="T12" fmla="*/ 7 w 15"/>
                <a:gd name="T13" fmla="*/ 0 h 432"/>
                <a:gd name="T14" fmla="*/ 0 w 15"/>
                <a:gd name="T15" fmla="*/ 0 h 432"/>
                <a:gd name="T16" fmla="*/ 0 w 15"/>
                <a:gd name="T17" fmla="*/ 8 h 432"/>
                <a:gd name="T18" fmla="*/ 7 w 15"/>
                <a:gd name="T19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432">
                  <a:moveTo>
                    <a:pt x="7" y="0"/>
                  </a:moveTo>
                  <a:lnTo>
                    <a:pt x="0" y="8"/>
                  </a:lnTo>
                  <a:lnTo>
                    <a:pt x="0" y="432"/>
                  </a:lnTo>
                  <a:lnTo>
                    <a:pt x="15" y="432"/>
                  </a:lnTo>
                  <a:lnTo>
                    <a:pt x="15" y="8"/>
                  </a:ln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21" name="Freeform 505"/>
            <p:cNvSpPr>
              <a:spLocks/>
            </p:cNvSpPr>
            <p:nvPr/>
          </p:nvSpPr>
          <p:spPr bwMode="auto">
            <a:xfrm>
              <a:off x="793" y="821"/>
              <a:ext cx="726" cy="363"/>
            </a:xfrm>
            <a:custGeom>
              <a:avLst/>
              <a:gdLst>
                <a:gd name="T0" fmla="*/ 726 w 1452"/>
                <a:gd name="T1" fmla="*/ 0 h 726"/>
                <a:gd name="T2" fmla="*/ 1452 w 1452"/>
                <a:gd name="T3" fmla="*/ 726 h 726"/>
                <a:gd name="T4" fmla="*/ 0 w 1452"/>
                <a:gd name="T5" fmla="*/ 726 h 726"/>
                <a:gd name="T6" fmla="*/ 726 w 1452"/>
                <a:gd name="T7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2" h="726">
                  <a:moveTo>
                    <a:pt x="726" y="0"/>
                  </a:moveTo>
                  <a:lnTo>
                    <a:pt x="1452" y="726"/>
                  </a:lnTo>
                  <a:lnTo>
                    <a:pt x="0" y="726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D1AF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22" name="Freeform 506"/>
            <p:cNvSpPr>
              <a:spLocks/>
            </p:cNvSpPr>
            <p:nvPr/>
          </p:nvSpPr>
          <p:spPr bwMode="auto">
            <a:xfrm>
              <a:off x="1154" y="819"/>
              <a:ext cx="373" cy="369"/>
            </a:xfrm>
            <a:custGeom>
              <a:avLst/>
              <a:gdLst>
                <a:gd name="T0" fmla="*/ 731 w 748"/>
                <a:gd name="T1" fmla="*/ 738 h 738"/>
                <a:gd name="T2" fmla="*/ 735 w 748"/>
                <a:gd name="T3" fmla="*/ 725 h 738"/>
                <a:gd name="T4" fmla="*/ 9 w 748"/>
                <a:gd name="T5" fmla="*/ 0 h 738"/>
                <a:gd name="T6" fmla="*/ 0 w 748"/>
                <a:gd name="T7" fmla="*/ 8 h 738"/>
                <a:gd name="T8" fmla="*/ 726 w 748"/>
                <a:gd name="T9" fmla="*/ 735 h 738"/>
                <a:gd name="T10" fmla="*/ 731 w 748"/>
                <a:gd name="T11" fmla="*/ 722 h 738"/>
                <a:gd name="T12" fmla="*/ 731 w 748"/>
                <a:gd name="T13" fmla="*/ 738 h 738"/>
                <a:gd name="T14" fmla="*/ 748 w 748"/>
                <a:gd name="T15" fmla="*/ 738 h 738"/>
                <a:gd name="T16" fmla="*/ 735 w 748"/>
                <a:gd name="T17" fmla="*/ 725 h 738"/>
                <a:gd name="T18" fmla="*/ 731 w 748"/>
                <a:gd name="T19" fmla="*/ 738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8" h="738">
                  <a:moveTo>
                    <a:pt x="731" y="738"/>
                  </a:moveTo>
                  <a:lnTo>
                    <a:pt x="735" y="725"/>
                  </a:lnTo>
                  <a:lnTo>
                    <a:pt x="9" y="0"/>
                  </a:lnTo>
                  <a:lnTo>
                    <a:pt x="0" y="8"/>
                  </a:lnTo>
                  <a:lnTo>
                    <a:pt x="726" y="735"/>
                  </a:lnTo>
                  <a:lnTo>
                    <a:pt x="731" y="722"/>
                  </a:lnTo>
                  <a:lnTo>
                    <a:pt x="731" y="738"/>
                  </a:lnTo>
                  <a:lnTo>
                    <a:pt x="748" y="738"/>
                  </a:lnTo>
                  <a:lnTo>
                    <a:pt x="735" y="725"/>
                  </a:lnTo>
                  <a:lnTo>
                    <a:pt x="731" y="7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23" name="Freeform 507"/>
            <p:cNvSpPr>
              <a:spLocks/>
            </p:cNvSpPr>
            <p:nvPr/>
          </p:nvSpPr>
          <p:spPr bwMode="auto">
            <a:xfrm>
              <a:off x="784" y="1180"/>
              <a:ext cx="735" cy="8"/>
            </a:xfrm>
            <a:custGeom>
              <a:avLst/>
              <a:gdLst>
                <a:gd name="T0" fmla="*/ 14 w 1469"/>
                <a:gd name="T1" fmla="*/ 3 h 16"/>
                <a:gd name="T2" fmla="*/ 17 w 1469"/>
                <a:gd name="T3" fmla="*/ 16 h 16"/>
                <a:gd name="T4" fmla="*/ 1469 w 1469"/>
                <a:gd name="T5" fmla="*/ 16 h 16"/>
                <a:gd name="T6" fmla="*/ 1469 w 1469"/>
                <a:gd name="T7" fmla="*/ 0 h 16"/>
                <a:gd name="T8" fmla="*/ 17 w 1469"/>
                <a:gd name="T9" fmla="*/ 0 h 16"/>
                <a:gd name="T10" fmla="*/ 22 w 1469"/>
                <a:gd name="T11" fmla="*/ 13 h 16"/>
                <a:gd name="T12" fmla="*/ 14 w 1469"/>
                <a:gd name="T13" fmla="*/ 3 h 16"/>
                <a:gd name="T14" fmla="*/ 0 w 1469"/>
                <a:gd name="T15" fmla="*/ 16 h 16"/>
                <a:gd name="T16" fmla="*/ 17 w 1469"/>
                <a:gd name="T17" fmla="*/ 16 h 16"/>
                <a:gd name="T18" fmla="*/ 14 w 1469"/>
                <a:gd name="T1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9" h="16">
                  <a:moveTo>
                    <a:pt x="14" y="3"/>
                  </a:moveTo>
                  <a:lnTo>
                    <a:pt x="17" y="16"/>
                  </a:lnTo>
                  <a:lnTo>
                    <a:pt x="1469" y="16"/>
                  </a:lnTo>
                  <a:lnTo>
                    <a:pt x="1469" y="0"/>
                  </a:lnTo>
                  <a:lnTo>
                    <a:pt x="17" y="0"/>
                  </a:lnTo>
                  <a:lnTo>
                    <a:pt x="22" y="13"/>
                  </a:lnTo>
                  <a:lnTo>
                    <a:pt x="14" y="3"/>
                  </a:lnTo>
                  <a:lnTo>
                    <a:pt x="0" y="16"/>
                  </a:lnTo>
                  <a:lnTo>
                    <a:pt x="17" y="16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24" name="Freeform 508"/>
            <p:cNvSpPr>
              <a:spLocks/>
            </p:cNvSpPr>
            <p:nvPr/>
          </p:nvSpPr>
          <p:spPr bwMode="auto">
            <a:xfrm>
              <a:off x="791" y="816"/>
              <a:ext cx="367" cy="370"/>
            </a:xfrm>
            <a:custGeom>
              <a:avLst/>
              <a:gdLst>
                <a:gd name="T0" fmla="*/ 733 w 733"/>
                <a:gd name="T1" fmla="*/ 6 h 741"/>
                <a:gd name="T2" fmla="*/ 724 w 733"/>
                <a:gd name="T3" fmla="*/ 6 h 741"/>
                <a:gd name="T4" fmla="*/ 0 w 733"/>
                <a:gd name="T5" fmla="*/ 731 h 741"/>
                <a:gd name="T6" fmla="*/ 8 w 733"/>
                <a:gd name="T7" fmla="*/ 741 h 741"/>
                <a:gd name="T8" fmla="*/ 733 w 733"/>
                <a:gd name="T9" fmla="*/ 14 h 741"/>
                <a:gd name="T10" fmla="*/ 724 w 733"/>
                <a:gd name="T11" fmla="*/ 14 h 741"/>
                <a:gd name="T12" fmla="*/ 733 w 733"/>
                <a:gd name="T13" fmla="*/ 6 h 741"/>
                <a:gd name="T14" fmla="*/ 729 w 733"/>
                <a:gd name="T15" fmla="*/ 0 h 741"/>
                <a:gd name="T16" fmla="*/ 724 w 733"/>
                <a:gd name="T17" fmla="*/ 6 h 741"/>
                <a:gd name="T18" fmla="*/ 733 w 733"/>
                <a:gd name="T19" fmla="*/ 6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3" h="741">
                  <a:moveTo>
                    <a:pt x="733" y="6"/>
                  </a:moveTo>
                  <a:lnTo>
                    <a:pt x="724" y="6"/>
                  </a:lnTo>
                  <a:lnTo>
                    <a:pt x="0" y="731"/>
                  </a:lnTo>
                  <a:lnTo>
                    <a:pt x="8" y="741"/>
                  </a:lnTo>
                  <a:lnTo>
                    <a:pt x="733" y="14"/>
                  </a:lnTo>
                  <a:lnTo>
                    <a:pt x="724" y="14"/>
                  </a:lnTo>
                  <a:lnTo>
                    <a:pt x="733" y="6"/>
                  </a:lnTo>
                  <a:lnTo>
                    <a:pt x="729" y="0"/>
                  </a:lnTo>
                  <a:lnTo>
                    <a:pt x="724" y="6"/>
                  </a:lnTo>
                  <a:lnTo>
                    <a:pt x="733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25" name="Freeform 509"/>
            <p:cNvSpPr>
              <a:spLocks/>
            </p:cNvSpPr>
            <p:nvPr/>
          </p:nvSpPr>
          <p:spPr bwMode="auto">
            <a:xfrm>
              <a:off x="821" y="849"/>
              <a:ext cx="672" cy="1112"/>
            </a:xfrm>
            <a:custGeom>
              <a:avLst/>
              <a:gdLst>
                <a:gd name="T0" fmla="*/ 0 w 1345"/>
                <a:gd name="T1" fmla="*/ 671 h 2224"/>
                <a:gd name="T2" fmla="*/ 672 w 1345"/>
                <a:gd name="T3" fmla="*/ 0 h 2224"/>
                <a:gd name="T4" fmla="*/ 1345 w 1345"/>
                <a:gd name="T5" fmla="*/ 671 h 2224"/>
                <a:gd name="T6" fmla="*/ 1345 w 1345"/>
                <a:gd name="T7" fmla="*/ 2224 h 2224"/>
                <a:gd name="T8" fmla="*/ 0 w 1345"/>
                <a:gd name="T9" fmla="*/ 2224 h 2224"/>
                <a:gd name="T10" fmla="*/ 0 w 1345"/>
                <a:gd name="T11" fmla="*/ 671 h 2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5" h="2224">
                  <a:moveTo>
                    <a:pt x="0" y="671"/>
                  </a:moveTo>
                  <a:lnTo>
                    <a:pt x="672" y="0"/>
                  </a:lnTo>
                  <a:lnTo>
                    <a:pt x="1345" y="671"/>
                  </a:lnTo>
                  <a:lnTo>
                    <a:pt x="1345" y="2224"/>
                  </a:lnTo>
                  <a:lnTo>
                    <a:pt x="0" y="2224"/>
                  </a:lnTo>
                  <a:lnTo>
                    <a:pt x="0" y="671"/>
                  </a:lnTo>
                  <a:close/>
                </a:path>
              </a:pathLst>
            </a:custGeom>
            <a:solidFill>
              <a:srgbClr val="FFF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26" name="Freeform 510"/>
            <p:cNvSpPr>
              <a:spLocks/>
            </p:cNvSpPr>
            <p:nvPr/>
          </p:nvSpPr>
          <p:spPr bwMode="auto">
            <a:xfrm>
              <a:off x="819" y="844"/>
              <a:ext cx="340" cy="343"/>
            </a:xfrm>
            <a:custGeom>
              <a:avLst/>
              <a:gdLst>
                <a:gd name="T0" fmla="*/ 680 w 680"/>
                <a:gd name="T1" fmla="*/ 6 h 687"/>
                <a:gd name="T2" fmla="*/ 670 w 680"/>
                <a:gd name="T3" fmla="*/ 6 h 687"/>
                <a:gd name="T4" fmla="*/ 0 w 680"/>
                <a:gd name="T5" fmla="*/ 677 h 687"/>
                <a:gd name="T6" fmla="*/ 8 w 680"/>
                <a:gd name="T7" fmla="*/ 687 h 687"/>
                <a:gd name="T8" fmla="*/ 680 w 680"/>
                <a:gd name="T9" fmla="*/ 14 h 687"/>
                <a:gd name="T10" fmla="*/ 670 w 680"/>
                <a:gd name="T11" fmla="*/ 14 h 687"/>
                <a:gd name="T12" fmla="*/ 680 w 680"/>
                <a:gd name="T13" fmla="*/ 6 h 687"/>
                <a:gd name="T14" fmla="*/ 675 w 680"/>
                <a:gd name="T15" fmla="*/ 0 h 687"/>
                <a:gd name="T16" fmla="*/ 670 w 680"/>
                <a:gd name="T17" fmla="*/ 6 h 687"/>
                <a:gd name="T18" fmla="*/ 680 w 680"/>
                <a:gd name="T19" fmla="*/ 6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" h="687">
                  <a:moveTo>
                    <a:pt x="680" y="6"/>
                  </a:moveTo>
                  <a:lnTo>
                    <a:pt x="670" y="6"/>
                  </a:lnTo>
                  <a:lnTo>
                    <a:pt x="0" y="677"/>
                  </a:lnTo>
                  <a:lnTo>
                    <a:pt x="8" y="687"/>
                  </a:lnTo>
                  <a:lnTo>
                    <a:pt x="680" y="14"/>
                  </a:lnTo>
                  <a:lnTo>
                    <a:pt x="670" y="14"/>
                  </a:lnTo>
                  <a:lnTo>
                    <a:pt x="680" y="6"/>
                  </a:lnTo>
                  <a:lnTo>
                    <a:pt x="675" y="0"/>
                  </a:lnTo>
                  <a:lnTo>
                    <a:pt x="670" y="6"/>
                  </a:lnTo>
                  <a:lnTo>
                    <a:pt x="68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27" name="Freeform 511"/>
            <p:cNvSpPr>
              <a:spLocks/>
            </p:cNvSpPr>
            <p:nvPr/>
          </p:nvSpPr>
          <p:spPr bwMode="auto">
            <a:xfrm>
              <a:off x="1154" y="847"/>
              <a:ext cx="343" cy="340"/>
            </a:xfrm>
            <a:custGeom>
              <a:avLst/>
              <a:gdLst>
                <a:gd name="T0" fmla="*/ 686 w 686"/>
                <a:gd name="T1" fmla="*/ 676 h 681"/>
                <a:gd name="T2" fmla="*/ 678 w 686"/>
                <a:gd name="T3" fmla="*/ 668 h 681"/>
                <a:gd name="T4" fmla="*/ 657 w 686"/>
                <a:gd name="T5" fmla="*/ 647 h 681"/>
                <a:gd name="T6" fmla="*/ 626 w 686"/>
                <a:gd name="T7" fmla="*/ 615 h 681"/>
                <a:gd name="T8" fmla="*/ 586 w 686"/>
                <a:gd name="T9" fmla="*/ 575 h 681"/>
                <a:gd name="T10" fmla="*/ 537 w 686"/>
                <a:gd name="T11" fmla="*/ 526 h 681"/>
                <a:gd name="T12" fmla="*/ 483 w 686"/>
                <a:gd name="T13" fmla="*/ 472 h 681"/>
                <a:gd name="T14" fmla="*/ 424 w 686"/>
                <a:gd name="T15" fmla="*/ 413 h 681"/>
                <a:gd name="T16" fmla="*/ 364 w 686"/>
                <a:gd name="T17" fmla="*/ 354 h 681"/>
                <a:gd name="T18" fmla="*/ 303 w 686"/>
                <a:gd name="T19" fmla="*/ 293 h 681"/>
                <a:gd name="T20" fmla="*/ 243 w 686"/>
                <a:gd name="T21" fmla="*/ 234 h 681"/>
                <a:gd name="T22" fmla="*/ 187 w 686"/>
                <a:gd name="T23" fmla="*/ 177 h 681"/>
                <a:gd name="T24" fmla="*/ 135 w 686"/>
                <a:gd name="T25" fmla="*/ 126 h 681"/>
                <a:gd name="T26" fmla="*/ 89 w 686"/>
                <a:gd name="T27" fmla="*/ 80 h 681"/>
                <a:gd name="T28" fmla="*/ 52 w 686"/>
                <a:gd name="T29" fmla="*/ 43 h 681"/>
                <a:gd name="T30" fmla="*/ 25 w 686"/>
                <a:gd name="T31" fmla="*/ 15 h 681"/>
                <a:gd name="T32" fmla="*/ 10 w 686"/>
                <a:gd name="T33" fmla="*/ 0 h 681"/>
                <a:gd name="T34" fmla="*/ 0 w 686"/>
                <a:gd name="T35" fmla="*/ 8 h 681"/>
                <a:gd name="T36" fmla="*/ 673 w 686"/>
                <a:gd name="T37" fmla="*/ 681 h 681"/>
                <a:gd name="T38" fmla="*/ 671 w 686"/>
                <a:gd name="T39" fmla="*/ 676 h 681"/>
                <a:gd name="T40" fmla="*/ 686 w 686"/>
                <a:gd name="T41" fmla="*/ 676 h 681"/>
                <a:gd name="T42" fmla="*/ 686 w 686"/>
                <a:gd name="T43" fmla="*/ 674 h 681"/>
                <a:gd name="T44" fmla="*/ 682 w 686"/>
                <a:gd name="T45" fmla="*/ 671 h 681"/>
                <a:gd name="T46" fmla="*/ 686 w 686"/>
                <a:gd name="T47" fmla="*/ 676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86" h="681">
                  <a:moveTo>
                    <a:pt x="686" y="676"/>
                  </a:moveTo>
                  <a:lnTo>
                    <a:pt x="678" y="668"/>
                  </a:lnTo>
                  <a:lnTo>
                    <a:pt x="657" y="647"/>
                  </a:lnTo>
                  <a:lnTo>
                    <a:pt x="626" y="615"/>
                  </a:lnTo>
                  <a:lnTo>
                    <a:pt x="586" y="575"/>
                  </a:lnTo>
                  <a:lnTo>
                    <a:pt x="537" y="526"/>
                  </a:lnTo>
                  <a:lnTo>
                    <a:pt x="483" y="472"/>
                  </a:lnTo>
                  <a:lnTo>
                    <a:pt x="424" y="413"/>
                  </a:lnTo>
                  <a:lnTo>
                    <a:pt x="364" y="354"/>
                  </a:lnTo>
                  <a:lnTo>
                    <a:pt x="303" y="293"/>
                  </a:lnTo>
                  <a:lnTo>
                    <a:pt x="243" y="234"/>
                  </a:lnTo>
                  <a:lnTo>
                    <a:pt x="187" y="177"/>
                  </a:lnTo>
                  <a:lnTo>
                    <a:pt x="135" y="126"/>
                  </a:lnTo>
                  <a:lnTo>
                    <a:pt x="89" y="80"/>
                  </a:lnTo>
                  <a:lnTo>
                    <a:pt x="52" y="43"/>
                  </a:lnTo>
                  <a:lnTo>
                    <a:pt x="25" y="15"/>
                  </a:lnTo>
                  <a:lnTo>
                    <a:pt x="10" y="0"/>
                  </a:lnTo>
                  <a:lnTo>
                    <a:pt x="0" y="8"/>
                  </a:lnTo>
                  <a:lnTo>
                    <a:pt x="673" y="681"/>
                  </a:lnTo>
                  <a:lnTo>
                    <a:pt x="671" y="676"/>
                  </a:lnTo>
                  <a:lnTo>
                    <a:pt x="686" y="676"/>
                  </a:lnTo>
                  <a:lnTo>
                    <a:pt x="686" y="674"/>
                  </a:lnTo>
                  <a:lnTo>
                    <a:pt x="682" y="671"/>
                  </a:lnTo>
                  <a:lnTo>
                    <a:pt x="686" y="6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28" name="Freeform 512"/>
            <p:cNvSpPr>
              <a:spLocks/>
            </p:cNvSpPr>
            <p:nvPr/>
          </p:nvSpPr>
          <p:spPr bwMode="auto">
            <a:xfrm>
              <a:off x="1489" y="1185"/>
              <a:ext cx="8" cy="780"/>
            </a:xfrm>
            <a:custGeom>
              <a:avLst/>
              <a:gdLst>
                <a:gd name="T0" fmla="*/ 7 w 15"/>
                <a:gd name="T1" fmla="*/ 1561 h 1561"/>
                <a:gd name="T2" fmla="*/ 15 w 15"/>
                <a:gd name="T3" fmla="*/ 1553 h 1561"/>
                <a:gd name="T4" fmla="*/ 15 w 15"/>
                <a:gd name="T5" fmla="*/ 0 h 1561"/>
                <a:gd name="T6" fmla="*/ 0 w 15"/>
                <a:gd name="T7" fmla="*/ 0 h 1561"/>
                <a:gd name="T8" fmla="*/ 0 w 15"/>
                <a:gd name="T9" fmla="*/ 1553 h 1561"/>
                <a:gd name="T10" fmla="*/ 7 w 15"/>
                <a:gd name="T11" fmla="*/ 1544 h 1561"/>
                <a:gd name="T12" fmla="*/ 7 w 15"/>
                <a:gd name="T13" fmla="*/ 1561 h 1561"/>
                <a:gd name="T14" fmla="*/ 15 w 15"/>
                <a:gd name="T15" fmla="*/ 1561 h 1561"/>
                <a:gd name="T16" fmla="*/ 15 w 15"/>
                <a:gd name="T17" fmla="*/ 1553 h 1561"/>
                <a:gd name="T18" fmla="*/ 7 w 15"/>
                <a:gd name="T19" fmla="*/ 1561 h 1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61">
                  <a:moveTo>
                    <a:pt x="7" y="1561"/>
                  </a:moveTo>
                  <a:lnTo>
                    <a:pt x="15" y="1553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553"/>
                  </a:lnTo>
                  <a:lnTo>
                    <a:pt x="7" y="1544"/>
                  </a:lnTo>
                  <a:lnTo>
                    <a:pt x="7" y="1561"/>
                  </a:lnTo>
                  <a:lnTo>
                    <a:pt x="15" y="1561"/>
                  </a:lnTo>
                  <a:lnTo>
                    <a:pt x="15" y="1553"/>
                  </a:lnTo>
                  <a:lnTo>
                    <a:pt x="7" y="15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29" name="Freeform 513"/>
            <p:cNvSpPr>
              <a:spLocks/>
            </p:cNvSpPr>
            <p:nvPr/>
          </p:nvSpPr>
          <p:spPr bwMode="auto">
            <a:xfrm>
              <a:off x="817" y="1957"/>
              <a:ext cx="676" cy="8"/>
            </a:xfrm>
            <a:custGeom>
              <a:avLst/>
              <a:gdLst>
                <a:gd name="T0" fmla="*/ 0 w 1352"/>
                <a:gd name="T1" fmla="*/ 9 h 17"/>
                <a:gd name="T2" fmla="*/ 7 w 1352"/>
                <a:gd name="T3" fmla="*/ 17 h 17"/>
                <a:gd name="T4" fmla="*/ 1352 w 1352"/>
                <a:gd name="T5" fmla="*/ 17 h 17"/>
                <a:gd name="T6" fmla="*/ 1352 w 1352"/>
                <a:gd name="T7" fmla="*/ 0 h 17"/>
                <a:gd name="T8" fmla="*/ 7 w 1352"/>
                <a:gd name="T9" fmla="*/ 0 h 17"/>
                <a:gd name="T10" fmla="*/ 15 w 1352"/>
                <a:gd name="T11" fmla="*/ 9 h 17"/>
                <a:gd name="T12" fmla="*/ 0 w 1352"/>
                <a:gd name="T13" fmla="*/ 9 h 17"/>
                <a:gd name="T14" fmla="*/ 0 w 1352"/>
                <a:gd name="T15" fmla="*/ 17 h 17"/>
                <a:gd name="T16" fmla="*/ 7 w 1352"/>
                <a:gd name="T17" fmla="*/ 17 h 17"/>
                <a:gd name="T18" fmla="*/ 0 w 1352"/>
                <a:gd name="T1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52" h="17">
                  <a:moveTo>
                    <a:pt x="0" y="9"/>
                  </a:moveTo>
                  <a:lnTo>
                    <a:pt x="7" y="17"/>
                  </a:lnTo>
                  <a:lnTo>
                    <a:pt x="1352" y="17"/>
                  </a:lnTo>
                  <a:lnTo>
                    <a:pt x="1352" y="0"/>
                  </a:lnTo>
                  <a:lnTo>
                    <a:pt x="7" y="0"/>
                  </a:lnTo>
                  <a:lnTo>
                    <a:pt x="15" y="9"/>
                  </a:lnTo>
                  <a:lnTo>
                    <a:pt x="0" y="9"/>
                  </a:lnTo>
                  <a:lnTo>
                    <a:pt x="0" y="17"/>
                  </a:lnTo>
                  <a:lnTo>
                    <a:pt x="7" y="17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30" name="Freeform 514"/>
            <p:cNvSpPr>
              <a:spLocks/>
            </p:cNvSpPr>
            <p:nvPr/>
          </p:nvSpPr>
          <p:spPr bwMode="auto">
            <a:xfrm>
              <a:off x="817" y="1182"/>
              <a:ext cx="8" cy="779"/>
            </a:xfrm>
            <a:custGeom>
              <a:avLst/>
              <a:gdLst>
                <a:gd name="T0" fmla="*/ 4 w 15"/>
                <a:gd name="T1" fmla="*/ 0 h 1558"/>
                <a:gd name="T2" fmla="*/ 0 w 15"/>
                <a:gd name="T3" fmla="*/ 5 h 1558"/>
                <a:gd name="T4" fmla="*/ 0 w 15"/>
                <a:gd name="T5" fmla="*/ 1558 h 1558"/>
                <a:gd name="T6" fmla="*/ 15 w 15"/>
                <a:gd name="T7" fmla="*/ 1558 h 1558"/>
                <a:gd name="T8" fmla="*/ 15 w 15"/>
                <a:gd name="T9" fmla="*/ 5 h 1558"/>
                <a:gd name="T10" fmla="*/ 12 w 15"/>
                <a:gd name="T11" fmla="*/ 10 h 1558"/>
                <a:gd name="T12" fmla="*/ 4 w 15"/>
                <a:gd name="T13" fmla="*/ 0 h 1558"/>
                <a:gd name="T14" fmla="*/ 3 w 15"/>
                <a:gd name="T15" fmla="*/ 2 h 1558"/>
                <a:gd name="T16" fmla="*/ 0 w 15"/>
                <a:gd name="T17" fmla="*/ 3 h 1558"/>
                <a:gd name="T18" fmla="*/ 0 w 15"/>
                <a:gd name="T19" fmla="*/ 4 h 1558"/>
                <a:gd name="T20" fmla="*/ 0 w 15"/>
                <a:gd name="T21" fmla="*/ 5 h 1558"/>
                <a:gd name="T22" fmla="*/ 4 w 15"/>
                <a:gd name="T23" fmla="*/ 0 h 1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558">
                  <a:moveTo>
                    <a:pt x="4" y="0"/>
                  </a:moveTo>
                  <a:lnTo>
                    <a:pt x="0" y="5"/>
                  </a:lnTo>
                  <a:lnTo>
                    <a:pt x="0" y="1558"/>
                  </a:lnTo>
                  <a:lnTo>
                    <a:pt x="15" y="1558"/>
                  </a:lnTo>
                  <a:lnTo>
                    <a:pt x="15" y="5"/>
                  </a:lnTo>
                  <a:lnTo>
                    <a:pt x="12" y="10"/>
                  </a:lnTo>
                  <a:lnTo>
                    <a:pt x="4" y="0"/>
                  </a:lnTo>
                  <a:lnTo>
                    <a:pt x="3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31" name="Rectangle 515"/>
            <p:cNvSpPr>
              <a:spLocks noChangeArrowheads="1"/>
            </p:cNvSpPr>
            <p:nvPr/>
          </p:nvSpPr>
          <p:spPr bwMode="auto">
            <a:xfrm>
              <a:off x="894" y="1607"/>
              <a:ext cx="110" cy="255"/>
            </a:xfrm>
            <a:prstGeom prst="rect">
              <a:avLst/>
            </a:prstGeom>
            <a:solidFill>
              <a:srgbClr val="00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32" name="Freeform 516"/>
            <p:cNvSpPr>
              <a:spLocks/>
            </p:cNvSpPr>
            <p:nvPr/>
          </p:nvSpPr>
          <p:spPr bwMode="auto">
            <a:xfrm>
              <a:off x="894" y="1603"/>
              <a:ext cx="113" cy="8"/>
            </a:xfrm>
            <a:custGeom>
              <a:avLst/>
              <a:gdLst>
                <a:gd name="T0" fmla="*/ 226 w 226"/>
                <a:gd name="T1" fmla="*/ 8 h 15"/>
                <a:gd name="T2" fmla="*/ 219 w 226"/>
                <a:gd name="T3" fmla="*/ 0 h 15"/>
                <a:gd name="T4" fmla="*/ 0 w 226"/>
                <a:gd name="T5" fmla="*/ 0 h 15"/>
                <a:gd name="T6" fmla="*/ 0 w 226"/>
                <a:gd name="T7" fmla="*/ 15 h 15"/>
                <a:gd name="T8" fmla="*/ 219 w 226"/>
                <a:gd name="T9" fmla="*/ 15 h 15"/>
                <a:gd name="T10" fmla="*/ 211 w 226"/>
                <a:gd name="T11" fmla="*/ 8 h 15"/>
                <a:gd name="T12" fmla="*/ 226 w 226"/>
                <a:gd name="T13" fmla="*/ 8 h 15"/>
                <a:gd name="T14" fmla="*/ 226 w 226"/>
                <a:gd name="T15" fmla="*/ 0 h 15"/>
                <a:gd name="T16" fmla="*/ 219 w 226"/>
                <a:gd name="T17" fmla="*/ 0 h 15"/>
                <a:gd name="T18" fmla="*/ 226 w 226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6" h="15">
                  <a:moveTo>
                    <a:pt x="226" y="8"/>
                  </a:moveTo>
                  <a:lnTo>
                    <a:pt x="219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19" y="15"/>
                  </a:lnTo>
                  <a:lnTo>
                    <a:pt x="211" y="8"/>
                  </a:lnTo>
                  <a:lnTo>
                    <a:pt x="226" y="8"/>
                  </a:lnTo>
                  <a:lnTo>
                    <a:pt x="226" y="0"/>
                  </a:lnTo>
                  <a:lnTo>
                    <a:pt x="219" y="0"/>
                  </a:lnTo>
                  <a:lnTo>
                    <a:pt x="226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33" name="Freeform 517"/>
            <p:cNvSpPr>
              <a:spLocks/>
            </p:cNvSpPr>
            <p:nvPr/>
          </p:nvSpPr>
          <p:spPr bwMode="auto">
            <a:xfrm>
              <a:off x="1000" y="1607"/>
              <a:ext cx="7" cy="259"/>
            </a:xfrm>
            <a:custGeom>
              <a:avLst/>
              <a:gdLst>
                <a:gd name="T0" fmla="*/ 8 w 15"/>
                <a:gd name="T1" fmla="*/ 519 h 519"/>
                <a:gd name="T2" fmla="*/ 15 w 15"/>
                <a:gd name="T3" fmla="*/ 511 h 519"/>
                <a:gd name="T4" fmla="*/ 15 w 15"/>
                <a:gd name="T5" fmla="*/ 0 h 519"/>
                <a:gd name="T6" fmla="*/ 0 w 15"/>
                <a:gd name="T7" fmla="*/ 0 h 519"/>
                <a:gd name="T8" fmla="*/ 0 w 15"/>
                <a:gd name="T9" fmla="*/ 511 h 519"/>
                <a:gd name="T10" fmla="*/ 8 w 15"/>
                <a:gd name="T11" fmla="*/ 503 h 519"/>
                <a:gd name="T12" fmla="*/ 8 w 15"/>
                <a:gd name="T13" fmla="*/ 519 h 519"/>
                <a:gd name="T14" fmla="*/ 15 w 15"/>
                <a:gd name="T15" fmla="*/ 519 h 519"/>
                <a:gd name="T16" fmla="*/ 15 w 15"/>
                <a:gd name="T17" fmla="*/ 511 h 519"/>
                <a:gd name="T18" fmla="*/ 8 w 15"/>
                <a:gd name="T19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519">
                  <a:moveTo>
                    <a:pt x="8" y="519"/>
                  </a:moveTo>
                  <a:lnTo>
                    <a:pt x="15" y="511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11"/>
                  </a:lnTo>
                  <a:lnTo>
                    <a:pt x="8" y="503"/>
                  </a:lnTo>
                  <a:lnTo>
                    <a:pt x="8" y="519"/>
                  </a:lnTo>
                  <a:lnTo>
                    <a:pt x="15" y="519"/>
                  </a:lnTo>
                  <a:lnTo>
                    <a:pt x="15" y="511"/>
                  </a:lnTo>
                  <a:lnTo>
                    <a:pt x="8" y="5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34" name="Freeform 518"/>
            <p:cNvSpPr>
              <a:spLocks/>
            </p:cNvSpPr>
            <p:nvPr/>
          </p:nvSpPr>
          <p:spPr bwMode="auto">
            <a:xfrm>
              <a:off x="891" y="1858"/>
              <a:ext cx="113" cy="8"/>
            </a:xfrm>
            <a:custGeom>
              <a:avLst/>
              <a:gdLst>
                <a:gd name="T0" fmla="*/ 0 w 226"/>
                <a:gd name="T1" fmla="*/ 8 h 16"/>
                <a:gd name="T2" fmla="*/ 7 w 226"/>
                <a:gd name="T3" fmla="*/ 16 h 16"/>
                <a:gd name="T4" fmla="*/ 226 w 226"/>
                <a:gd name="T5" fmla="*/ 16 h 16"/>
                <a:gd name="T6" fmla="*/ 226 w 226"/>
                <a:gd name="T7" fmla="*/ 0 h 16"/>
                <a:gd name="T8" fmla="*/ 7 w 226"/>
                <a:gd name="T9" fmla="*/ 0 h 16"/>
                <a:gd name="T10" fmla="*/ 15 w 226"/>
                <a:gd name="T11" fmla="*/ 8 h 16"/>
                <a:gd name="T12" fmla="*/ 0 w 226"/>
                <a:gd name="T13" fmla="*/ 8 h 16"/>
                <a:gd name="T14" fmla="*/ 0 w 226"/>
                <a:gd name="T15" fmla="*/ 16 h 16"/>
                <a:gd name="T16" fmla="*/ 7 w 226"/>
                <a:gd name="T17" fmla="*/ 16 h 16"/>
                <a:gd name="T18" fmla="*/ 0 w 226"/>
                <a:gd name="T1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6" h="16">
                  <a:moveTo>
                    <a:pt x="0" y="8"/>
                  </a:moveTo>
                  <a:lnTo>
                    <a:pt x="7" y="16"/>
                  </a:lnTo>
                  <a:lnTo>
                    <a:pt x="226" y="16"/>
                  </a:lnTo>
                  <a:lnTo>
                    <a:pt x="226" y="0"/>
                  </a:lnTo>
                  <a:lnTo>
                    <a:pt x="7" y="0"/>
                  </a:lnTo>
                  <a:lnTo>
                    <a:pt x="15" y="8"/>
                  </a:lnTo>
                  <a:lnTo>
                    <a:pt x="0" y="8"/>
                  </a:lnTo>
                  <a:lnTo>
                    <a:pt x="0" y="16"/>
                  </a:lnTo>
                  <a:lnTo>
                    <a:pt x="7" y="1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35" name="Freeform 519"/>
            <p:cNvSpPr>
              <a:spLocks/>
            </p:cNvSpPr>
            <p:nvPr/>
          </p:nvSpPr>
          <p:spPr bwMode="auto">
            <a:xfrm>
              <a:off x="891" y="1603"/>
              <a:ext cx="7" cy="259"/>
            </a:xfrm>
            <a:custGeom>
              <a:avLst/>
              <a:gdLst>
                <a:gd name="T0" fmla="*/ 7 w 15"/>
                <a:gd name="T1" fmla="*/ 0 h 519"/>
                <a:gd name="T2" fmla="*/ 0 w 15"/>
                <a:gd name="T3" fmla="*/ 8 h 519"/>
                <a:gd name="T4" fmla="*/ 0 w 15"/>
                <a:gd name="T5" fmla="*/ 519 h 519"/>
                <a:gd name="T6" fmla="*/ 15 w 15"/>
                <a:gd name="T7" fmla="*/ 519 h 519"/>
                <a:gd name="T8" fmla="*/ 15 w 15"/>
                <a:gd name="T9" fmla="*/ 8 h 519"/>
                <a:gd name="T10" fmla="*/ 7 w 15"/>
                <a:gd name="T11" fmla="*/ 15 h 519"/>
                <a:gd name="T12" fmla="*/ 7 w 15"/>
                <a:gd name="T13" fmla="*/ 0 h 519"/>
                <a:gd name="T14" fmla="*/ 0 w 15"/>
                <a:gd name="T15" fmla="*/ 0 h 519"/>
                <a:gd name="T16" fmla="*/ 0 w 15"/>
                <a:gd name="T17" fmla="*/ 8 h 519"/>
                <a:gd name="T18" fmla="*/ 7 w 15"/>
                <a:gd name="T19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519">
                  <a:moveTo>
                    <a:pt x="7" y="0"/>
                  </a:moveTo>
                  <a:lnTo>
                    <a:pt x="0" y="8"/>
                  </a:lnTo>
                  <a:lnTo>
                    <a:pt x="0" y="519"/>
                  </a:lnTo>
                  <a:lnTo>
                    <a:pt x="15" y="519"/>
                  </a:lnTo>
                  <a:lnTo>
                    <a:pt x="15" y="8"/>
                  </a:ln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36" name="Rectangle 520"/>
            <p:cNvSpPr>
              <a:spLocks noChangeArrowheads="1"/>
            </p:cNvSpPr>
            <p:nvPr/>
          </p:nvSpPr>
          <p:spPr bwMode="auto">
            <a:xfrm>
              <a:off x="848" y="1607"/>
              <a:ext cx="49" cy="255"/>
            </a:xfrm>
            <a:prstGeom prst="rect">
              <a:avLst/>
            </a:prstGeom>
            <a:solidFill>
              <a:srgbClr val="003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37" name="Freeform 521"/>
            <p:cNvSpPr>
              <a:spLocks/>
            </p:cNvSpPr>
            <p:nvPr/>
          </p:nvSpPr>
          <p:spPr bwMode="auto">
            <a:xfrm>
              <a:off x="848" y="1603"/>
              <a:ext cx="52" cy="8"/>
            </a:xfrm>
            <a:custGeom>
              <a:avLst/>
              <a:gdLst>
                <a:gd name="T0" fmla="*/ 105 w 105"/>
                <a:gd name="T1" fmla="*/ 8 h 15"/>
                <a:gd name="T2" fmla="*/ 98 w 105"/>
                <a:gd name="T3" fmla="*/ 0 h 15"/>
                <a:gd name="T4" fmla="*/ 0 w 105"/>
                <a:gd name="T5" fmla="*/ 0 h 15"/>
                <a:gd name="T6" fmla="*/ 0 w 105"/>
                <a:gd name="T7" fmla="*/ 15 h 15"/>
                <a:gd name="T8" fmla="*/ 98 w 105"/>
                <a:gd name="T9" fmla="*/ 15 h 15"/>
                <a:gd name="T10" fmla="*/ 90 w 105"/>
                <a:gd name="T11" fmla="*/ 8 h 15"/>
                <a:gd name="T12" fmla="*/ 105 w 105"/>
                <a:gd name="T13" fmla="*/ 8 h 15"/>
                <a:gd name="T14" fmla="*/ 105 w 105"/>
                <a:gd name="T15" fmla="*/ 0 h 15"/>
                <a:gd name="T16" fmla="*/ 98 w 105"/>
                <a:gd name="T17" fmla="*/ 0 h 15"/>
                <a:gd name="T18" fmla="*/ 105 w 105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15">
                  <a:moveTo>
                    <a:pt x="105" y="8"/>
                  </a:moveTo>
                  <a:lnTo>
                    <a:pt x="9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98" y="15"/>
                  </a:lnTo>
                  <a:lnTo>
                    <a:pt x="90" y="8"/>
                  </a:lnTo>
                  <a:lnTo>
                    <a:pt x="105" y="8"/>
                  </a:lnTo>
                  <a:lnTo>
                    <a:pt x="105" y="0"/>
                  </a:lnTo>
                  <a:lnTo>
                    <a:pt x="98" y="0"/>
                  </a:lnTo>
                  <a:lnTo>
                    <a:pt x="105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38" name="Freeform 522"/>
            <p:cNvSpPr>
              <a:spLocks/>
            </p:cNvSpPr>
            <p:nvPr/>
          </p:nvSpPr>
          <p:spPr bwMode="auto">
            <a:xfrm>
              <a:off x="893" y="1607"/>
              <a:ext cx="7" cy="259"/>
            </a:xfrm>
            <a:custGeom>
              <a:avLst/>
              <a:gdLst>
                <a:gd name="T0" fmla="*/ 8 w 15"/>
                <a:gd name="T1" fmla="*/ 519 h 519"/>
                <a:gd name="T2" fmla="*/ 15 w 15"/>
                <a:gd name="T3" fmla="*/ 511 h 519"/>
                <a:gd name="T4" fmla="*/ 15 w 15"/>
                <a:gd name="T5" fmla="*/ 0 h 519"/>
                <a:gd name="T6" fmla="*/ 0 w 15"/>
                <a:gd name="T7" fmla="*/ 0 h 519"/>
                <a:gd name="T8" fmla="*/ 0 w 15"/>
                <a:gd name="T9" fmla="*/ 511 h 519"/>
                <a:gd name="T10" fmla="*/ 8 w 15"/>
                <a:gd name="T11" fmla="*/ 503 h 519"/>
                <a:gd name="T12" fmla="*/ 8 w 15"/>
                <a:gd name="T13" fmla="*/ 519 h 519"/>
                <a:gd name="T14" fmla="*/ 15 w 15"/>
                <a:gd name="T15" fmla="*/ 519 h 519"/>
                <a:gd name="T16" fmla="*/ 15 w 15"/>
                <a:gd name="T17" fmla="*/ 511 h 519"/>
                <a:gd name="T18" fmla="*/ 8 w 15"/>
                <a:gd name="T19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519">
                  <a:moveTo>
                    <a:pt x="8" y="519"/>
                  </a:moveTo>
                  <a:lnTo>
                    <a:pt x="15" y="511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11"/>
                  </a:lnTo>
                  <a:lnTo>
                    <a:pt x="8" y="503"/>
                  </a:lnTo>
                  <a:lnTo>
                    <a:pt x="8" y="519"/>
                  </a:lnTo>
                  <a:lnTo>
                    <a:pt x="15" y="519"/>
                  </a:lnTo>
                  <a:lnTo>
                    <a:pt x="15" y="511"/>
                  </a:lnTo>
                  <a:lnTo>
                    <a:pt x="8" y="5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39" name="Freeform 523"/>
            <p:cNvSpPr>
              <a:spLocks/>
            </p:cNvSpPr>
            <p:nvPr/>
          </p:nvSpPr>
          <p:spPr bwMode="auto">
            <a:xfrm>
              <a:off x="844" y="1858"/>
              <a:ext cx="53" cy="8"/>
            </a:xfrm>
            <a:custGeom>
              <a:avLst/>
              <a:gdLst>
                <a:gd name="T0" fmla="*/ 0 w 105"/>
                <a:gd name="T1" fmla="*/ 8 h 16"/>
                <a:gd name="T2" fmla="*/ 7 w 105"/>
                <a:gd name="T3" fmla="*/ 16 h 16"/>
                <a:gd name="T4" fmla="*/ 105 w 105"/>
                <a:gd name="T5" fmla="*/ 16 h 16"/>
                <a:gd name="T6" fmla="*/ 105 w 105"/>
                <a:gd name="T7" fmla="*/ 0 h 16"/>
                <a:gd name="T8" fmla="*/ 7 w 105"/>
                <a:gd name="T9" fmla="*/ 0 h 16"/>
                <a:gd name="T10" fmla="*/ 15 w 105"/>
                <a:gd name="T11" fmla="*/ 8 h 16"/>
                <a:gd name="T12" fmla="*/ 0 w 105"/>
                <a:gd name="T13" fmla="*/ 8 h 16"/>
                <a:gd name="T14" fmla="*/ 0 w 105"/>
                <a:gd name="T15" fmla="*/ 16 h 16"/>
                <a:gd name="T16" fmla="*/ 7 w 105"/>
                <a:gd name="T17" fmla="*/ 16 h 16"/>
                <a:gd name="T18" fmla="*/ 0 w 105"/>
                <a:gd name="T1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16">
                  <a:moveTo>
                    <a:pt x="0" y="8"/>
                  </a:moveTo>
                  <a:lnTo>
                    <a:pt x="7" y="16"/>
                  </a:lnTo>
                  <a:lnTo>
                    <a:pt x="105" y="16"/>
                  </a:lnTo>
                  <a:lnTo>
                    <a:pt x="105" y="0"/>
                  </a:lnTo>
                  <a:lnTo>
                    <a:pt x="7" y="0"/>
                  </a:lnTo>
                  <a:lnTo>
                    <a:pt x="15" y="8"/>
                  </a:lnTo>
                  <a:lnTo>
                    <a:pt x="0" y="8"/>
                  </a:lnTo>
                  <a:lnTo>
                    <a:pt x="0" y="16"/>
                  </a:lnTo>
                  <a:lnTo>
                    <a:pt x="7" y="1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40" name="Freeform 524"/>
            <p:cNvSpPr>
              <a:spLocks/>
            </p:cNvSpPr>
            <p:nvPr/>
          </p:nvSpPr>
          <p:spPr bwMode="auto">
            <a:xfrm>
              <a:off x="844" y="1603"/>
              <a:ext cx="8" cy="259"/>
            </a:xfrm>
            <a:custGeom>
              <a:avLst/>
              <a:gdLst>
                <a:gd name="T0" fmla="*/ 7 w 15"/>
                <a:gd name="T1" fmla="*/ 0 h 519"/>
                <a:gd name="T2" fmla="*/ 0 w 15"/>
                <a:gd name="T3" fmla="*/ 8 h 519"/>
                <a:gd name="T4" fmla="*/ 0 w 15"/>
                <a:gd name="T5" fmla="*/ 519 h 519"/>
                <a:gd name="T6" fmla="*/ 15 w 15"/>
                <a:gd name="T7" fmla="*/ 519 h 519"/>
                <a:gd name="T8" fmla="*/ 15 w 15"/>
                <a:gd name="T9" fmla="*/ 8 h 519"/>
                <a:gd name="T10" fmla="*/ 7 w 15"/>
                <a:gd name="T11" fmla="*/ 15 h 519"/>
                <a:gd name="T12" fmla="*/ 7 w 15"/>
                <a:gd name="T13" fmla="*/ 0 h 519"/>
                <a:gd name="T14" fmla="*/ 0 w 15"/>
                <a:gd name="T15" fmla="*/ 0 h 519"/>
                <a:gd name="T16" fmla="*/ 0 w 15"/>
                <a:gd name="T17" fmla="*/ 8 h 519"/>
                <a:gd name="T18" fmla="*/ 7 w 15"/>
                <a:gd name="T19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519">
                  <a:moveTo>
                    <a:pt x="7" y="0"/>
                  </a:moveTo>
                  <a:lnTo>
                    <a:pt x="0" y="8"/>
                  </a:lnTo>
                  <a:lnTo>
                    <a:pt x="0" y="519"/>
                  </a:lnTo>
                  <a:lnTo>
                    <a:pt x="15" y="519"/>
                  </a:lnTo>
                  <a:lnTo>
                    <a:pt x="15" y="8"/>
                  </a:ln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41" name="Rectangle 525"/>
            <p:cNvSpPr>
              <a:spLocks noChangeArrowheads="1"/>
            </p:cNvSpPr>
            <p:nvPr/>
          </p:nvSpPr>
          <p:spPr bwMode="auto">
            <a:xfrm>
              <a:off x="1002" y="1607"/>
              <a:ext cx="49" cy="255"/>
            </a:xfrm>
            <a:prstGeom prst="rect">
              <a:avLst/>
            </a:prstGeom>
            <a:solidFill>
              <a:srgbClr val="003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42" name="Freeform 526"/>
            <p:cNvSpPr>
              <a:spLocks/>
            </p:cNvSpPr>
            <p:nvPr/>
          </p:nvSpPr>
          <p:spPr bwMode="auto">
            <a:xfrm>
              <a:off x="1002" y="1603"/>
              <a:ext cx="53" cy="8"/>
            </a:xfrm>
            <a:custGeom>
              <a:avLst/>
              <a:gdLst>
                <a:gd name="T0" fmla="*/ 106 w 106"/>
                <a:gd name="T1" fmla="*/ 8 h 15"/>
                <a:gd name="T2" fmla="*/ 99 w 106"/>
                <a:gd name="T3" fmla="*/ 0 h 15"/>
                <a:gd name="T4" fmla="*/ 0 w 106"/>
                <a:gd name="T5" fmla="*/ 0 h 15"/>
                <a:gd name="T6" fmla="*/ 0 w 106"/>
                <a:gd name="T7" fmla="*/ 15 h 15"/>
                <a:gd name="T8" fmla="*/ 99 w 106"/>
                <a:gd name="T9" fmla="*/ 15 h 15"/>
                <a:gd name="T10" fmla="*/ 91 w 106"/>
                <a:gd name="T11" fmla="*/ 8 h 15"/>
                <a:gd name="T12" fmla="*/ 106 w 106"/>
                <a:gd name="T13" fmla="*/ 8 h 15"/>
                <a:gd name="T14" fmla="*/ 106 w 106"/>
                <a:gd name="T15" fmla="*/ 0 h 15"/>
                <a:gd name="T16" fmla="*/ 99 w 106"/>
                <a:gd name="T17" fmla="*/ 0 h 15"/>
                <a:gd name="T18" fmla="*/ 106 w 106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5">
                  <a:moveTo>
                    <a:pt x="106" y="8"/>
                  </a:moveTo>
                  <a:lnTo>
                    <a:pt x="99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99" y="15"/>
                  </a:lnTo>
                  <a:lnTo>
                    <a:pt x="91" y="8"/>
                  </a:lnTo>
                  <a:lnTo>
                    <a:pt x="106" y="8"/>
                  </a:lnTo>
                  <a:lnTo>
                    <a:pt x="106" y="0"/>
                  </a:lnTo>
                  <a:lnTo>
                    <a:pt x="99" y="0"/>
                  </a:lnTo>
                  <a:lnTo>
                    <a:pt x="106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43" name="Freeform 527"/>
            <p:cNvSpPr>
              <a:spLocks/>
            </p:cNvSpPr>
            <p:nvPr/>
          </p:nvSpPr>
          <p:spPr bwMode="auto">
            <a:xfrm>
              <a:off x="1047" y="1607"/>
              <a:ext cx="8" cy="259"/>
            </a:xfrm>
            <a:custGeom>
              <a:avLst/>
              <a:gdLst>
                <a:gd name="T0" fmla="*/ 8 w 15"/>
                <a:gd name="T1" fmla="*/ 518 h 518"/>
                <a:gd name="T2" fmla="*/ 15 w 15"/>
                <a:gd name="T3" fmla="*/ 509 h 518"/>
                <a:gd name="T4" fmla="*/ 15 w 15"/>
                <a:gd name="T5" fmla="*/ 0 h 518"/>
                <a:gd name="T6" fmla="*/ 0 w 15"/>
                <a:gd name="T7" fmla="*/ 0 h 518"/>
                <a:gd name="T8" fmla="*/ 0 w 15"/>
                <a:gd name="T9" fmla="*/ 509 h 518"/>
                <a:gd name="T10" fmla="*/ 8 w 15"/>
                <a:gd name="T11" fmla="*/ 503 h 518"/>
                <a:gd name="T12" fmla="*/ 8 w 15"/>
                <a:gd name="T13" fmla="*/ 518 h 518"/>
                <a:gd name="T14" fmla="*/ 15 w 15"/>
                <a:gd name="T15" fmla="*/ 518 h 518"/>
                <a:gd name="T16" fmla="*/ 15 w 15"/>
                <a:gd name="T17" fmla="*/ 509 h 518"/>
                <a:gd name="T18" fmla="*/ 8 w 15"/>
                <a:gd name="T19" fmla="*/ 518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518">
                  <a:moveTo>
                    <a:pt x="8" y="518"/>
                  </a:moveTo>
                  <a:lnTo>
                    <a:pt x="15" y="509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09"/>
                  </a:lnTo>
                  <a:lnTo>
                    <a:pt x="8" y="503"/>
                  </a:lnTo>
                  <a:lnTo>
                    <a:pt x="8" y="518"/>
                  </a:lnTo>
                  <a:lnTo>
                    <a:pt x="15" y="518"/>
                  </a:lnTo>
                  <a:lnTo>
                    <a:pt x="15" y="509"/>
                  </a:lnTo>
                  <a:lnTo>
                    <a:pt x="8" y="5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44" name="Freeform 528"/>
            <p:cNvSpPr>
              <a:spLocks/>
            </p:cNvSpPr>
            <p:nvPr/>
          </p:nvSpPr>
          <p:spPr bwMode="auto">
            <a:xfrm>
              <a:off x="998" y="1858"/>
              <a:ext cx="53" cy="8"/>
            </a:xfrm>
            <a:custGeom>
              <a:avLst/>
              <a:gdLst>
                <a:gd name="T0" fmla="*/ 0 w 106"/>
                <a:gd name="T1" fmla="*/ 6 h 15"/>
                <a:gd name="T2" fmla="*/ 7 w 106"/>
                <a:gd name="T3" fmla="*/ 15 h 15"/>
                <a:gd name="T4" fmla="*/ 106 w 106"/>
                <a:gd name="T5" fmla="*/ 15 h 15"/>
                <a:gd name="T6" fmla="*/ 106 w 106"/>
                <a:gd name="T7" fmla="*/ 0 h 15"/>
                <a:gd name="T8" fmla="*/ 7 w 106"/>
                <a:gd name="T9" fmla="*/ 0 h 15"/>
                <a:gd name="T10" fmla="*/ 15 w 106"/>
                <a:gd name="T11" fmla="*/ 6 h 15"/>
                <a:gd name="T12" fmla="*/ 0 w 106"/>
                <a:gd name="T13" fmla="*/ 6 h 15"/>
                <a:gd name="T14" fmla="*/ 0 w 106"/>
                <a:gd name="T15" fmla="*/ 15 h 15"/>
                <a:gd name="T16" fmla="*/ 7 w 106"/>
                <a:gd name="T17" fmla="*/ 15 h 15"/>
                <a:gd name="T18" fmla="*/ 0 w 106"/>
                <a:gd name="T1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5">
                  <a:moveTo>
                    <a:pt x="0" y="6"/>
                  </a:moveTo>
                  <a:lnTo>
                    <a:pt x="7" y="15"/>
                  </a:lnTo>
                  <a:lnTo>
                    <a:pt x="106" y="15"/>
                  </a:lnTo>
                  <a:lnTo>
                    <a:pt x="106" y="0"/>
                  </a:lnTo>
                  <a:lnTo>
                    <a:pt x="7" y="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45" name="Freeform 529"/>
            <p:cNvSpPr>
              <a:spLocks/>
            </p:cNvSpPr>
            <p:nvPr/>
          </p:nvSpPr>
          <p:spPr bwMode="auto">
            <a:xfrm>
              <a:off x="998" y="1603"/>
              <a:ext cx="8" cy="259"/>
            </a:xfrm>
            <a:custGeom>
              <a:avLst/>
              <a:gdLst>
                <a:gd name="T0" fmla="*/ 7 w 15"/>
                <a:gd name="T1" fmla="*/ 0 h 517"/>
                <a:gd name="T2" fmla="*/ 0 w 15"/>
                <a:gd name="T3" fmla="*/ 8 h 517"/>
                <a:gd name="T4" fmla="*/ 0 w 15"/>
                <a:gd name="T5" fmla="*/ 517 h 517"/>
                <a:gd name="T6" fmla="*/ 15 w 15"/>
                <a:gd name="T7" fmla="*/ 517 h 517"/>
                <a:gd name="T8" fmla="*/ 15 w 15"/>
                <a:gd name="T9" fmla="*/ 8 h 517"/>
                <a:gd name="T10" fmla="*/ 7 w 15"/>
                <a:gd name="T11" fmla="*/ 15 h 517"/>
                <a:gd name="T12" fmla="*/ 7 w 15"/>
                <a:gd name="T13" fmla="*/ 0 h 517"/>
                <a:gd name="T14" fmla="*/ 0 w 15"/>
                <a:gd name="T15" fmla="*/ 0 h 517"/>
                <a:gd name="T16" fmla="*/ 0 w 15"/>
                <a:gd name="T17" fmla="*/ 8 h 517"/>
                <a:gd name="T18" fmla="*/ 7 w 15"/>
                <a:gd name="T19" fmla="*/ 0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517">
                  <a:moveTo>
                    <a:pt x="7" y="0"/>
                  </a:moveTo>
                  <a:lnTo>
                    <a:pt x="0" y="8"/>
                  </a:lnTo>
                  <a:lnTo>
                    <a:pt x="0" y="517"/>
                  </a:lnTo>
                  <a:lnTo>
                    <a:pt x="15" y="517"/>
                  </a:lnTo>
                  <a:lnTo>
                    <a:pt x="15" y="8"/>
                  </a:ln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46" name="Freeform 530"/>
            <p:cNvSpPr>
              <a:spLocks/>
            </p:cNvSpPr>
            <p:nvPr/>
          </p:nvSpPr>
          <p:spPr bwMode="auto">
            <a:xfrm>
              <a:off x="793" y="1438"/>
              <a:ext cx="722" cy="152"/>
            </a:xfrm>
            <a:custGeom>
              <a:avLst/>
              <a:gdLst>
                <a:gd name="T0" fmla="*/ 53 w 1445"/>
                <a:gd name="T1" fmla="*/ 0 h 303"/>
                <a:gd name="T2" fmla="*/ 1391 w 1445"/>
                <a:gd name="T3" fmla="*/ 0 h 303"/>
                <a:gd name="T4" fmla="*/ 1445 w 1445"/>
                <a:gd name="T5" fmla="*/ 303 h 303"/>
                <a:gd name="T6" fmla="*/ 0 w 1445"/>
                <a:gd name="T7" fmla="*/ 301 h 303"/>
                <a:gd name="T8" fmla="*/ 53 w 1445"/>
                <a:gd name="T9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5" h="303">
                  <a:moveTo>
                    <a:pt x="53" y="0"/>
                  </a:moveTo>
                  <a:lnTo>
                    <a:pt x="1391" y="0"/>
                  </a:lnTo>
                  <a:lnTo>
                    <a:pt x="1445" y="303"/>
                  </a:lnTo>
                  <a:lnTo>
                    <a:pt x="0" y="301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D1AF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47" name="Freeform 531"/>
            <p:cNvSpPr>
              <a:spLocks/>
            </p:cNvSpPr>
            <p:nvPr/>
          </p:nvSpPr>
          <p:spPr bwMode="auto">
            <a:xfrm>
              <a:off x="819" y="1434"/>
              <a:ext cx="672" cy="8"/>
            </a:xfrm>
            <a:custGeom>
              <a:avLst/>
              <a:gdLst>
                <a:gd name="T0" fmla="*/ 1343 w 1343"/>
                <a:gd name="T1" fmla="*/ 7 h 15"/>
                <a:gd name="T2" fmla="*/ 1338 w 1343"/>
                <a:gd name="T3" fmla="*/ 0 h 15"/>
                <a:gd name="T4" fmla="*/ 0 w 1343"/>
                <a:gd name="T5" fmla="*/ 0 h 15"/>
                <a:gd name="T6" fmla="*/ 0 w 1343"/>
                <a:gd name="T7" fmla="*/ 15 h 15"/>
                <a:gd name="T8" fmla="*/ 1338 w 1343"/>
                <a:gd name="T9" fmla="*/ 15 h 15"/>
                <a:gd name="T10" fmla="*/ 1331 w 1343"/>
                <a:gd name="T11" fmla="*/ 8 h 15"/>
                <a:gd name="T12" fmla="*/ 1343 w 1343"/>
                <a:gd name="T13" fmla="*/ 7 h 15"/>
                <a:gd name="T14" fmla="*/ 1342 w 1343"/>
                <a:gd name="T15" fmla="*/ 1 h 15"/>
                <a:gd name="T16" fmla="*/ 1338 w 1343"/>
                <a:gd name="T17" fmla="*/ 0 h 15"/>
                <a:gd name="T18" fmla="*/ 1343 w 1343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3" h="15">
                  <a:moveTo>
                    <a:pt x="1343" y="7"/>
                  </a:moveTo>
                  <a:lnTo>
                    <a:pt x="133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338" y="15"/>
                  </a:lnTo>
                  <a:lnTo>
                    <a:pt x="1331" y="8"/>
                  </a:lnTo>
                  <a:lnTo>
                    <a:pt x="1343" y="7"/>
                  </a:lnTo>
                  <a:lnTo>
                    <a:pt x="1342" y="1"/>
                  </a:lnTo>
                  <a:lnTo>
                    <a:pt x="1338" y="0"/>
                  </a:lnTo>
                  <a:lnTo>
                    <a:pt x="1343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48" name="Freeform 532"/>
            <p:cNvSpPr>
              <a:spLocks/>
            </p:cNvSpPr>
            <p:nvPr/>
          </p:nvSpPr>
          <p:spPr bwMode="auto">
            <a:xfrm>
              <a:off x="1485" y="1438"/>
              <a:ext cx="34" cy="155"/>
            </a:xfrm>
            <a:custGeom>
              <a:avLst/>
              <a:gdLst>
                <a:gd name="T0" fmla="*/ 61 w 69"/>
                <a:gd name="T1" fmla="*/ 311 h 311"/>
                <a:gd name="T2" fmla="*/ 66 w 69"/>
                <a:gd name="T3" fmla="*/ 303 h 311"/>
                <a:gd name="T4" fmla="*/ 12 w 69"/>
                <a:gd name="T5" fmla="*/ 0 h 311"/>
                <a:gd name="T6" fmla="*/ 0 w 69"/>
                <a:gd name="T7" fmla="*/ 1 h 311"/>
                <a:gd name="T8" fmla="*/ 54 w 69"/>
                <a:gd name="T9" fmla="*/ 304 h 311"/>
                <a:gd name="T10" fmla="*/ 61 w 69"/>
                <a:gd name="T11" fmla="*/ 296 h 311"/>
                <a:gd name="T12" fmla="*/ 61 w 69"/>
                <a:gd name="T13" fmla="*/ 311 h 311"/>
                <a:gd name="T14" fmla="*/ 69 w 69"/>
                <a:gd name="T15" fmla="*/ 311 h 311"/>
                <a:gd name="T16" fmla="*/ 66 w 69"/>
                <a:gd name="T17" fmla="*/ 303 h 311"/>
                <a:gd name="T18" fmla="*/ 61 w 69"/>
                <a:gd name="T19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311">
                  <a:moveTo>
                    <a:pt x="61" y="311"/>
                  </a:moveTo>
                  <a:lnTo>
                    <a:pt x="66" y="303"/>
                  </a:lnTo>
                  <a:lnTo>
                    <a:pt x="12" y="0"/>
                  </a:lnTo>
                  <a:lnTo>
                    <a:pt x="0" y="1"/>
                  </a:lnTo>
                  <a:lnTo>
                    <a:pt x="54" y="304"/>
                  </a:lnTo>
                  <a:lnTo>
                    <a:pt x="61" y="296"/>
                  </a:lnTo>
                  <a:lnTo>
                    <a:pt x="61" y="311"/>
                  </a:lnTo>
                  <a:lnTo>
                    <a:pt x="69" y="311"/>
                  </a:lnTo>
                  <a:lnTo>
                    <a:pt x="66" y="303"/>
                  </a:lnTo>
                  <a:lnTo>
                    <a:pt x="61" y="3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49" name="Freeform 533"/>
            <p:cNvSpPr>
              <a:spLocks/>
            </p:cNvSpPr>
            <p:nvPr/>
          </p:nvSpPr>
          <p:spPr bwMode="auto">
            <a:xfrm>
              <a:off x="789" y="1585"/>
              <a:ext cx="726" cy="8"/>
            </a:xfrm>
            <a:custGeom>
              <a:avLst/>
              <a:gdLst>
                <a:gd name="T0" fmla="*/ 2 w 1453"/>
                <a:gd name="T1" fmla="*/ 7 h 18"/>
                <a:gd name="T2" fmla="*/ 8 w 1453"/>
                <a:gd name="T3" fmla="*/ 15 h 18"/>
                <a:gd name="T4" fmla="*/ 1453 w 1453"/>
                <a:gd name="T5" fmla="*/ 18 h 18"/>
                <a:gd name="T6" fmla="*/ 1453 w 1453"/>
                <a:gd name="T7" fmla="*/ 3 h 18"/>
                <a:gd name="T8" fmla="*/ 8 w 1453"/>
                <a:gd name="T9" fmla="*/ 0 h 18"/>
                <a:gd name="T10" fmla="*/ 15 w 1453"/>
                <a:gd name="T11" fmla="*/ 10 h 18"/>
                <a:gd name="T12" fmla="*/ 2 w 1453"/>
                <a:gd name="T13" fmla="*/ 7 h 18"/>
                <a:gd name="T14" fmla="*/ 0 w 1453"/>
                <a:gd name="T15" fmla="*/ 15 h 18"/>
                <a:gd name="T16" fmla="*/ 8 w 1453"/>
                <a:gd name="T17" fmla="*/ 15 h 18"/>
                <a:gd name="T18" fmla="*/ 2 w 1453"/>
                <a:gd name="T19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3" h="18">
                  <a:moveTo>
                    <a:pt x="2" y="7"/>
                  </a:moveTo>
                  <a:lnTo>
                    <a:pt x="8" y="15"/>
                  </a:lnTo>
                  <a:lnTo>
                    <a:pt x="1453" y="18"/>
                  </a:lnTo>
                  <a:lnTo>
                    <a:pt x="1453" y="3"/>
                  </a:lnTo>
                  <a:lnTo>
                    <a:pt x="8" y="0"/>
                  </a:lnTo>
                  <a:lnTo>
                    <a:pt x="15" y="10"/>
                  </a:lnTo>
                  <a:lnTo>
                    <a:pt x="2" y="7"/>
                  </a:lnTo>
                  <a:lnTo>
                    <a:pt x="0" y="15"/>
                  </a:lnTo>
                  <a:lnTo>
                    <a:pt x="8" y="15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50" name="Freeform 534"/>
            <p:cNvSpPr>
              <a:spLocks/>
            </p:cNvSpPr>
            <p:nvPr/>
          </p:nvSpPr>
          <p:spPr bwMode="auto">
            <a:xfrm>
              <a:off x="790" y="1434"/>
              <a:ext cx="32" cy="155"/>
            </a:xfrm>
            <a:custGeom>
              <a:avLst/>
              <a:gdLst>
                <a:gd name="T0" fmla="*/ 59 w 65"/>
                <a:gd name="T1" fmla="*/ 0 h 310"/>
                <a:gd name="T2" fmla="*/ 52 w 65"/>
                <a:gd name="T3" fmla="*/ 7 h 310"/>
                <a:gd name="T4" fmla="*/ 0 w 65"/>
                <a:gd name="T5" fmla="*/ 307 h 310"/>
                <a:gd name="T6" fmla="*/ 13 w 65"/>
                <a:gd name="T7" fmla="*/ 310 h 310"/>
                <a:gd name="T8" fmla="*/ 65 w 65"/>
                <a:gd name="T9" fmla="*/ 8 h 310"/>
                <a:gd name="T10" fmla="*/ 59 w 65"/>
                <a:gd name="T11" fmla="*/ 15 h 310"/>
                <a:gd name="T12" fmla="*/ 59 w 65"/>
                <a:gd name="T13" fmla="*/ 0 h 310"/>
                <a:gd name="T14" fmla="*/ 53 w 65"/>
                <a:gd name="T15" fmla="*/ 1 h 310"/>
                <a:gd name="T16" fmla="*/ 52 w 65"/>
                <a:gd name="T17" fmla="*/ 7 h 310"/>
                <a:gd name="T18" fmla="*/ 59 w 65"/>
                <a:gd name="T19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310">
                  <a:moveTo>
                    <a:pt x="59" y="0"/>
                  </a:moveTo>
                  <a:lnTo>
                    <a:pt x="52" y="7"/>
                  </a:lnTo>
                  <a:lnTo>
                    <a:pt x="0" y="307"/>
                  </a:lnTo>
                  <a:lnTo>
                    <a:pt x="13" y="310"/>
                  </a:lnTo>
                  <a:lnTo>
                    <a:pt x="65" y="8"/>
                  </a:lnTo>
                  <a:lnTo>
                    <a:pt x="59" y="15"/>
                  </a:lnTo>
                  <a:lnTo>
                    <a:pt x="59" y="0"/>
                  </a:lnTo>
                  <a:lnTo>
                    <a:pt x="53" y="1"/>
                  </a:lnTo>
                  <a:lnTo>
                    <a:pt x="52" y="7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51" name="Rectangle 535"/>
            <p:cNvSpPr>
              <a:spLocks noChangeArrowheads="1"/>
            </p:cNvSpPr>
            <p:nvPr/>
          </p:nvSpPr>
          <p:spPr bwMode="auto">
            <a:xfrm>
              <a:off x="1303" y="1603"/>
              <a:ext cx="110" cy="255"/>
            </a:xfrm>
            <a:prstGeom prst="rect">
              <a:avLst/>
            </a:prstGeom>
            <a:solidFill>
              <a:srgbClr val="00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52" name="Freeform 536"/>
            <p:cNvSpPr>
              <a:spLocks/>
            </p:cNvSpPr>
            <p:nvPr/>
          </p:nvSpPr>
          <p:spPr bwMode="auto">
            <a:xfrm>
              <a:off x="1303" y="1599"/>
              <a:ext cx="114" cy="8"/>
            </a:xfrm>
            <a:custGeom>
              <a:avLst/>
              <a:gdLst>
                <a:gd name="T0" fmla="*/ 228 w 228"/>
                <a:gd name="T1" fmla="*/ 8 h 16"/>
                <a:gd name="T2" fmla="*/ 220 w 228"/>
                <a:gd name="T3" fmla="*/ 0 h 16"/>
                <a:gd name="T4" fmla="*/ 0 w 228"/>
                <a:gd name="T5" fmla="*/ 0 h 16"/>
                <a:gd name="T6" fmla="*/ 0 w 228"/>
                <a:gd name="T7" fmla="*/ 16 h 16"/>
                <a:gd name="T8" fmla="*/ 220 w 228"/>
                <a:gd name="T9" fmla="*/ 16 h 16"/>
                <a:gd name="T10" fmla="*/ 213 w 228"/>
                <a:gd name="T11" fmla="*/ 8 h 16"/>
                <a:gd name="T12" fmla="*/ 228 w 228"/>
                <a:gd name="T13" fmla="*/ 8 h 16"/>
                <a:gd name="T14" fmla="*/ 228 w 228"/>
                <a:gd name="T15" fmla="*/ 0 h 16"/>
                <a:gd name="T16" fmla="*/ 220 w 228"/>
                <a:gd name="T17" fmla="*/ 0 h 16"/>
                <a:gd name="T18" fmla="*/ 228 w 228"/>
                <a:gd name="T1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16">
                  <a:moveTo>
                    <a:pt x="228" y="8"/>
                  </a:moveTo>
                  <a:lnTo>
                    <a:pt x="220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220" y="16"/>
                  </a:lnTo>
                  <a:lnTo>
                    <a:pt x="213" y="8"/>
                  </a:lnTo>
                  <a:lnTo>
                    <a:pt x="228" y="8"/>
                  </a:lnTo>
                  <a:lnTo>
                    <a:pt x="228" y="0"/>
                  </a:lnTo>
                  <a:lnTo>
                    <a:pt x="220" y="0"/>
                  </a:lnTo>
                  <a:lnTo>
                    <a:pt x="228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53" name="Freeform 537"/>
            <p:cNvSpPr>
              <a:spLocks/>
            </p:cNvSpPr>
            <p:nvPr/>
          </p:nvSpPr>
          <p:spPr bwMode="auto">
            <a:xfrm>
              <a:off x="1409" y="1603"/>
              <a:ext cx="8" cy="259"/>
            </a:xfrm>
            <a:custGeom>
              <a:avLst/>
              <a:gdLst>
                <a:gd name="T0" fmla="*/ 7 w 15"/>
                <a:gd name="T1" fmla="*/ 519 h 519"/>
                <a:gd name="T2" fmla="*/ 15 w 15"/>
                <a:gd name="T3" fmla="*/ 511 h 519"/>
                <a:gd name="T4" fmla="*/ 15 w 15"/>
                <a:gd name="T5" fmla="*/ 0 h 519"/>
                <a:gd name="T6" fmla="*/ 0 w 15"/>
                <a:gd name="T7" fmla="*/ 0 h 519"/>
                <a:gd name="T8" fmla="*/ 0 w 15"/>
                <a:gd name="T9" fmla="*/ 511 h 519"/>
                <a:gd name="T10" fmla="*/ 7 w 15"/>
                <a:gd name="T11" fmla="*/ 504 h 519"/>
                <a:gd name="T12" fmla="*/ 7 w 15"/>
                <a:gd name="T13" fmla="*/ 519 h 519"/>
                <a:gd name="T14" fmla="*/ 15 w 15"/>
                <a:gd name="T15" fmla="*/ 519 h 519"/>
                <a:gd name="T16" fmla="*/ 15 w 15"/>
                <a:gd name="T17" fmla="*/ 511 h 519"/>
                <a:gd name="T18" fmla="*/ 7 w 15"/>
                <a:gd name="T19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519">
                  <a:moveTo>
                    <a:pt x="7" y="519"/>
                  </a:moveTo>
                  <a:lnTo>
                    <a:pt x="15" y="511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11"/>
                  </a:lnTo>
                  <a:lnTo>
                    <a:pt x="7" y="504"/>
                  </a:lnTo>
                  <a:lnTo>
                    <a:pt x="7" y="519"/>
                  </a:lnTo>
                  <a:lnTo>
                    <a:pt x="15" y="519"/>
                  </a:lnTo>
                  <a:lnTo>
                    <a:pt x="15" y="511"/>
                  </a:lnTo>
                  <a:lnTo>
                    <a:pt x="7" y="5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54" name="Freeform 538"/>
            <p:cNvSpPr>
              <a:spLocks/>
            </p:cNvSpPr>
            <p:nvPr/>
          </p:nvSpPr>
          <p:spPr bwMode="auto">
            <a:xfrm>
              <a:off x="1299" y="1855"/>
              <a:ext cx="114" cy="7"/>
            </a:xfrm>
            <a:custGeom>
              <a:avLst/>
              <a:gdLst>
                <a:gd name="T0" fmla="*/ 0 w 227"/>
                <a:gd name="T1" fmla="*/ 7 h 15"/>
                <a:gd name="T2" fmla="*/ 7 w 227"/>
                <a:gd name="T3" fmla="*/ 15 h 15"/>
                <a:gd name="T4" fmla="*/ 227 w 227"/>
                <a:gd name="T5" fmla="*/ 15 h 15"/>
                <a:gd name="T6" fmla="*/ 227 w 227"/>
                <a:gd name="T7" fmla="*/ 0 h 15"/>
                <a:gd name="T8" fmla="*/ 7 w 227"/>
                <a:gd name="T9" fmla="*/ 0 h 15"/>
                <a:gd name="T10" fmla="*/ 15 w 227"/>
                <a:gd name="T11" fmla="*/ 7 h 15"/>
                <a:gd name="T12" fmla="*/ 0 w 227"/>
                <a:gd name="T13" fmla="*/ 7 h 15"/>
                <a:gd name="T14" fmla="*/ 0 w 227"/>
                <a:gd name="T15" fmla="*/ 15 h 15"/>
                <a:gd name="T16" fmla="*/ 7 w 227"/>
                <a:gd name="T17" fmla="*/ 15 h 15"/>
                <a:gd name="T18" fmla="*/ 0 w 227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5">
                  <a:moveTo>
                    <a:pt x="0" y="7"/>
                  </a:moveTo>
                  <a:lnTo>
                    <a:pt x="7" y="15"/>
                  </a:lnTo>
                  <a:lnTo>
                    <a:pt x="227" y="15"/>
                  </a:lnTo>
                  <a:lnTo>
                    <a:pt x="227" y="0"/>
                  </a:lnTo>
                  <a:lnTo>
                    <a:pt x="7" y="0"/>
                  </a:lnTo>
                  <a:lnTo>
                    <a:pt x="15" y="7"/>
                  </a:lnTo>
                  <a:lnTo>
                    <a:pt x="0" y="7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55" name="Freeform 539"/>
            <p:cNvSpPr>
              <a:spLocks/>
            </p:cNvSpPr>
            <p:nvPr/>
          </p:nvSpPr>
          <p:spPr bwMode="auto">
            <a:xfrm>
              <a:off x="1299" y="1599"/>
              <a:ext cx="8" cy="259"/>
            </a:xfrm>
            <a:custGeom>
              <a:avLst/>
              <a:gdLst>
                <a:gd name="T0" fmla="*/ 7 w 15"/>
                <a:gd name="T1" fmla="*/ 0 h 519"/>
                <a:gd name="T2" fmla="*/ 0 w 15"/>
                <a:gd name="T3" fmla="*/ 8 h 519"/>
                <a:gd name="T4" fmla="*/ 0 w 15"/>
                <a:gd name="T5" fmla="*/ 519 h 519"/>
                <a:gd name="T6" fmla="*/ 15 w 15"/>
                <a:gd name="T7" fmla="*/ 519 h 519"/>
                <a:gd name="T8" fmla="*/ 15 w 15"/>
                <a:gd name="T9" fmla="*/ 8 h 519"/>
                <a:gd name="T10" fmla="*/ 7 w 15"/>
                <a:gd name="T11" fmla="*/ 16 h 519"/>
                <a:gd name="T12" fmla="*/ 7 w 15"/>
                <a:gd name="T13" fmla="*/ 0 h 519"/>
                <a:gd name="T14" fmla="*/ 0 w 15"/>
                <a:gd name="T15" fmla="*/ 0 h 519"/>
                <a:gd name="T16" fmla="*/ 0 w 15"/>
                <a:gd name="T17" fmla="*/ 8 h 519"/>
                <a:gd name="T18" fmla="*/ 7 w 15"/>
                <a:gd name="T19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519">
                  <a:moveTo>
                    <a:pt x="7" y="0"/>
                  </a:moveTo>
                  <a:lnTo>
                    <a:pt x="0" y="8"/>
                  </a:lnTo>
                  <a:lnTo>
                    <a:pt x="0" y="519"/>
                  </a:lnTo>
                  <a:lnTo>
                    <a:pt x="15" y="519"/>
                  </a:lnTo>
                  <a:lnTo>
                    <a:pt x="15" y="8"/>
                  </a:lnTo>
                  <a:lnTo>
                    <a:pt x="7" y="1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56" name="Rectangle 540"/>
            <p:cNvSpPr>
              <a:spLocks noChangeArrowheads="1"/>
            </p:cNvSpPr>
            <p:nvPr/>
          </p:nvSpPr>
          <p:spPr bwMode="auto">
            <a:xfrm>
              <a:off x="1257" y="1603"/>
              <a:ext cx="49" cy="255"/>
            </a:xfrm>
            <a:prstGeom prst="rect">
              <a:avLst/>
            </a:prstGeom>
            <a:solidFill>
              <a:srgbClr val="003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57" name="Freeform 541"/>
            <p:cNvSpPr>
              <a:spLocks/>
            </p:cNvSpPr>
            <p:nvPr/>
          </p:nvSpPr>
          <p:spPr bwMode="auto">
            <a:xfrm>
              <a:off x="1257" y="1599"/>
              <a:ext cx="53" cy="8"/>
            </a:xfrm>
            <a:custGeom>
              <a:avLst/>
              <a:gdLst>
                <a:gd name="T0" fmla="*/ 104 w 104"/>
                <a:gd name="T1" fmla="*/ 8 h 16"/>
                <a:gd name="T2" fmla="*/ 96 w 104"/>
                <a:gd name="T3" fmla="*/ 0 h 16"/>
                <a:gd name="T4" fmla="*/ 0 w 104"/>
                <a:gd name="T5" fmla="*/ 0 h 16"/>
                <a:gd name="T6" fmla="*/ 0 w 104"/>
                <a:gd name="T7" fmla="*/ 16 h 16"/>
                <a:gd name="T8" fmla="*/ 96 w 104"/>
                <a:gd name="T9" fmla="*/ 16 h 16"/>
                <a:gd name="T10" fmla="*/ 89 w 104"/>
                <a:gd name="T11" fmla="*/ 8 h 16"/>
                <a:gd name="T12" fmla="*/ 104 w 104"/>
                <a:gd name="T13" fmla="*/ 8 h 16"/>
                <a:gd name="T14" fmla="*/ 104 w 104"/>
                <a:gd name="T15" fmla="*/ 0 h 16"/>
                <a:gd name="T16" fmla="*/ 96 w 104"/>
                <a:gd name="T17" fmla="*/ 0 h 16"/>
                <a:gd name="T18" fmla="*/ 104 w 104"/>
                <a:gd name="T1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6">
                  <a:moveTo>
                    <a:pt x="104" y="8"/>
                  </a:moveTo>
                  <a:lnTo>
                    <a:pt x="9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96" y="16"/>
                  </a:lnTo>
                  <a:lnTo>
                    <a:pt x="89" y="8"/>
                  </a:lnTo>
                  <a:lnTo>
                    <a:pt x="104" y="8"/>
                  </a:lnTo>
                  <a:lnTo>
                    <a:pt x="104" y="0"/>
                  </a:lnTo>
                  <a:lnTo>
                    <a:pt x="96" y="0"/>
                  </a:lnTo>
                  <a:lnTo>
                    <a:pt x="104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58" name="Freeform 542"/>
            <p:cNvSpPr>
              <a:spLocks/>
            </p:cNvSpPr>
            <p:nvPr/>
          </p:nvSpPr>
          <p:spPr bwMode="auto">
            <a:xfrm>
              <a:off x="1302" y="1603"/>
              <a:ext cx="8" cy="259"/>
            </a:xfrm>
            <a:custGeom>
              <a:avLst/>
              <a:gdLst>
                <a:gd name="T0" fmla="*/ 7 w 15"/>
                <a:gd name="T1" fmla="*/ 519 h 519"/>
                <a:gd name="T2" fmla="*/ 15 w 15"/>
                <a:gd name="T3" fmla="*/ 511 h 519"/>
                <a:gd name="T4" fmla="*/ 15 w 15"/>
                <a:gd name="T5" fmla="*/ 0 h 519"/>
                <a:gd name="T6" fmla="*/ 0 w 15"/>
                <a:gd name="T7" fmla="*/ 0 h 519"/>
                <a:gd name="T8" fmla="*/ 0 w 15"/>
                <a:gd name="T9" fmla="*/ 511 h 519"/>
                <a:gd name="T10" fmla="*/ 7 w 15"/>
                <a:gd name="T11" fmla="*/ 504 h 519"/>
                <a:gd name="T12" fmla="*/ 7 w 15"/>
                <a:gd name="T13" fmla="*/ 519 h 519"/>
                <a:gd name="T14" fmla="*/ 15 w 15"/>
                <a:gd name="T15" fmla="*/ 519 h 519"/>
                <a:gd name="T16" fmla="*/ 15 w 15"/>
                <a:gd name="T17" fmla="*/ 511 h 519"/>
                <a:gd name="T18" fmla="*/ 7 w 15"/>
                <a:gd name="T19" fmla="*/ 519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519">
                  <a:moveTo>
                    <a:pt x="7" y="519"/>
                  </a:moveTo>
                  <a:lnTo>
                    <a:pt x="15" y="511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11"/>
                  </a:lnTo>
                  <a:lnTo>
                    <a:pt x="7" y="504"/>
                  </a:lnTo>
                  <a:lnTo>
                    <a:pt x="7" y="519"/>
                  </a:lnTo>
                  <a:lnTo>
                    <a:pt x="15" y="519"/>
                  </a:lnTo>
                  <a:lnTo>
                    <a:pt x="15" y="511"/>
                  </a:lnTo>
                  <a:lnTo>
                    <a:pt x="7" y="5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59" name="Freeform 543"/>
            <p:cNvSpPr>
              <a:spLocks/>
            </p:cNvSpPr>
            <p:nvPr/>
          </p:nvSpPr>
          <p:spPr bwMode="auto">
            <a:xfrm>
              <a:off x="1253" y="1855"/>
              <a:ext cx="53" cy="7"/>
            </a:xfrm>
            <a:custGeom>
              <a:avLst/>
              <a:gdLst>
                <a:gd name="T0" fmla="*/ 0 w 105"/>
                <a:gd name="T1" fmla="*/ 7 h 15"/>
                <a:gd name="T2" fmla="*/ 9 w 105"/>
                <a:gd name="T3" fmla="*/ 15 h 15"/>
                <a:gd name="T4" fmla="*/ 105 w 105"/>
                <a:gd name="T5" fmla="*/ 15 h 15"/>
                <a:gd name="T6" fmla="*/ 105 w 105"/>
                <a:gd name="T7" fmla="*/ 0 h 15"/>
                <a:gd name="T8" fmla="*/ 9 w 105"/>
                <a:gd name="T9" fmla="*/ 0 h 15"/>
                <a:gd name="T10" fmla="*/ 15 w 105"/>
                <a:gd name="T11" fmla="*/ 7 h 15"/>
                <a:gd name="T12" fmla="*/ 0 w 105"/>
                <a:gd name="T13" fmla="*/ 7 h 15"/>
                <a:gd name="T14" fmla="*/ 0 w 105"/>
                <a:gd name="T15" fmla="*/ 15 h 15"/>
                <a:gd name="T16" fmla="*/ 9 w 105"/>
                <a:gd name="T17" fmla="*/ 15 h 15"/>
                <a:gd name="T18" fmla="*/ 0 w 105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15">
                  <a:moveTo>
                    <a:pt x="0" y="7"/>
                  </a:moveTo>
                  <a:lnTo>
                    <a:pt x="9" y="15"/>
                  </a:lnTo>
                  <a:lnTo>
                    <a:pt x="105" y="15"/>
                  </a:lnTo>
                  <a:lnTo>
                    <a:pt x="105" y="0"/>
                  </a:lnTo>
                  <a:lnTo>
                    <a:pt x="9" y="0"/>
                  </a:lnTo>
                  <a:lnTo>
                    <a:pt x="15" y="7"/>
                  </a:lnTo>
                  <a:lnTo>
                    <a:pt x="0" y="7"/>
                  </a:lnTo>
                  <a:lnTo>
                    <a:pt x="0" y="15"/>
                  </a:lnTo>
                  <a:lnTo>
                    <a:pt x="9" y="1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60" name="Freeform 544"/>
            <p:cNvSpPr>
              <a:spLocks/>
            </p:cNvSpPr>
            <p:nvPr/>
          </p:nvSpPr>
          <p:spPr bwMode="auto">
            <a:xfrm>
              <a:off x="1253" y="1599"/>
              <a:ext cx="8" cy="259"/>
            </a:xfrm>
            <a:custGeom>
              <a:avLst/>
              <a:gdLst>
                <a:gd name="T0" fmla="*/ 9 w 15"/>
                <a:gd name="T1" fmla="*/ 0 h 519"/>
                <a:gd name="T2" fmla="*/ 0 w 15"/>
                <a:gd name="T3" fmla="*/ 8 h 519"/>
                <a:gd name="T4" fmla="*/ 0 w 15"/>
                <a:gd name="T5" fmla="*/ 519 h 519"/>
                <a:gd name="T6" fmla="*/ 15 w 15"/>
                <a:gd name="T7" fmla="*/ 519 h 519"/>
                <a:gd name="T8" fmla="*/ 15 w 15"/>
                <a:gd name="T9" fmla="*/ 8 h 519"/>
                <a:gd name="T10" fmla="*/ 9 w 15"/>
                <a:gd name="T11" fmla="*/ 16 h 519"/>
                <a:gd name="T12" fmla="*/ 9 w 15"/>
                <a:gd name="T13" fmla="*/ 0 h 519"/>
                <a:gd name="T14" fmla="*/ 0 w 15"/>
                <a:gd name="T15" fmla="*/ 0 h 519"/>
                <a:gd name="T16" fmla="*/ 0 w 15"/>
                <a:gd name="T17" fmla="*/ 8 h 519"/>
                <a:gd name="T18" fmla="*/ 9 w 15"/>
                <a:gd name="T19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519">
                  <a:moveTo>
                    <a:pt x="9" y="0"/>
                  </a:moveTo>
                  <a:lnTo>
                    <a:pt x="0" y="8"/>
                  </a:lnTo>
                  <a:lnTo>
                    <a:pt x="0" y="519"/>
                  </a:lnTo>
                  <a:lnTo>
                    <a:pt x="15" y="519"/>
                  </a:lnTo>
                  <a:lnTo>
                    <a:pt x="15" y="8"/>
                  </a:lnTo>
                  <a:lnTo>
                    <a:pt x="9" y="16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61" name="Rectangle 545"/>
            <p:cNvSpPr>
              <a:spLocks noChangeArrowheads="1"/>
            </p:cNvSpPr>
            <p:nvPr/>
          </p:nvSpPr>
          <p:spPr bwMode="auto">
            <a:xfrm>
              <a:off x="1410" y="1603"/>
              <a:ext cx="49" cy="255"/>
            </a:xfrm>
            <a:prstGeom prst="rect">
              <a:avLst/>
            </a:prstGeom>
            <a:solidFill>
              <a:srgbClr val="003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62" name="Freeform 546"/>
            <p:cNvSpPr>
              <a:spLocks/>
            </p:cNvSpPr>
            <p:nvPr/>
          </p:nvSpPr>
          <p:spPr bwMode="auto">
            <a:xfrm>
              <a:off x="1410" y="1599"/>
              <a:ext cx="53" cy="8"/>
            </a:xfrm>
            <a:custGeom>
              <a:avLst/>
              <a:gdLst>
                <a:gd name="T0" fmla="*/ 105 w 105"/>
                <a:gd name="T1" fmla="*/ 7 h 15"/>
                <a:gd name="T2" fmla="*/ 98 w 105"/>
                <a:gd name="T3" fmla="*/ 0 h 15"/>
                <a:gd name="T4" fmla="*/ 0 w 105"/>
                <a:gd name="T5" fmla="*/ 0 h 15"/>
                <a:gd name="T6" fmla="*/ 0 w 105"/>
                <a:gd name="T7" fmla="*/ 15 h 15"/>
                <a:gd name="T8" fmla="*/ 98 w 105"/>
                <a:gd name="T9" fmla="*/ 15 h 15"/>
                <a:gd name="T10" fmla="*/ 90 w 105"/>
                <a:gd name="T11" fmla="*/ 7 h 15"/>
                <a:gd name="T12" fmla="*/ 105 w 105"/>
                <a:gd name="T13" fmla="*/ 7 h 15"/>
                <a:gd name="T14" fmla="*/ 105 w 105"/>
                <a:gd name="T15" fmla="*/ 0 h 15"/>
                <a:gd name="T16" fmla="*/ 98 w 105"/>
                <a:gd name="T17" fmla="*/ 0 h 15"/>
                <a:gd name="T18" fmla="*/ 105 w 105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15">
                  <a:moveTo>
                    <a:pt x="105" y="7"/>
                  </a:moveTo>
                  <a:lnTo>
                    <a:pt x="9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98" y="15"/>
                  </a:lnTo>
                  <a:lnTo>
                    <a:pt x="90" y="7"/>
                  </a:lnTo>
                  <a:lnTo>
                    <a:pt x="105" y="7"/>
                  </a:lnTo>
                  <a:lnTo>
                    <a:pt x="105" y="0"/>
                  </a:lnTo>
                  <a:lnTo>
                    <a:pt x="98" y="0"/>
                  </a:lnTo>
                  <a:lnTo>
                    <a:pt x="105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63" name="Freeform 547"/>
            <p:cNvSpPr>
              <a:spLocks/>
            </p:cNvSpPr>
            <p:nvPr/>
          </p:nvSpPr>
          <p:spPr bwMode="auto">
            <a:xfrm>
              <a:off x="1455" y="1603"/>
              <a:ext cx="8" cy="259"/>
            </a:xfrm>
            <a:custGeom>
              <a:avLst/>
              <a:gdLst>
                <a:gd name="T0" fmla="*/ 8 w 15"/>
                <a:gd name="T1" fmla="*/ 518 h 518"/>
                <a:gd name="T2" fmla="*/ 15 w 15"/>
                <a:gd name="T3" fmla="*/ 512 h 518"/>
                <a:gd name="T4" fmla="*/ 15 w 15"/>
                <a:gd name="T5" fmla="*/ 0 h 518"/>
                <a:gd name="T6" fmla="*/ 0 w 15"/>
                <a:gd name="T7" fmla="*/ 0 h 518"/>
                <a:gd name="T8" fmla="*/ 0 w 15"/>
                <a:gd name="T9" fmla="*/ 512 h 518"/>
                <a:gd name="T10" fmla="*/ 8 w 15"/>
                <a:gd name="T11" fmla="*/ 503 h 518"/>
                <a:gd name="T12" fmla="*/ 8 w 15"/>
                <a:gd name="T13" fmla="*/ 518 h 518"/>
                <a:gd name="T14" fmla="*/ 15 w 15"/>
                <a:gd name="T15" fmla="*/ 518 h 518"/>
                <a:gd name="T16" fmla="*/ 15 w 15"/>
                <a:gd name="T17" fmla="*/ 512 h 518"/>
                <a:gd name="T18" fmla="*/ 8 w 15"/>
                <a:gd name="T19" fmla="*/ 518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518">
                  <a:moveTo>
                    <a:pt x="8" y="518"/>
                  </a:moveTo>
                  <a:lnTo>
                    <a:pt x="15" y="512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12"/>
                  </a:lnTo>
                  <a:lnTo>
                    <a:pt x="8" y="503"/>
                  </a:lnTo>
                  <a:lnTo>
                    <a:pt x="8" y="518"/>
                  </a:lnTo>
                  <a:lnTo>
                    <a:pt x="15" y="518"/>
                  </a:lnTo>
                  <a:lnTo>
                    <a:pt x="15" y="512"/>
                  </a:lnTo>
                  <a:lnTo>
                    <a:pt x="8" y="5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64" name="Freeform 548"/>
            <p:cNvSpPr>
              <a:spLocks/>
            </p:cNvSpPr>
            <p:nvPr/>
          </p:nvSpPr>
          <p:spPr bwMode="auto">
            <a:xfrm>
              <a:off x="1407" y="1854"/>
              <a:ext cx="52" cy="8"/>
            </a:xfrm>
            <a:custGeom>
              <a:avLst/>
              <a:gdLst>
                <a:gd name="T0" fmla="*/ 0 w 105"/>
                <a:gd name="T1" fmla="*/ 9 h 15"/>
                <a:gd name="T2" fmla="*/ 7 w 105"/>
                <a:gd name="T3" fmla="*/ 15 h 15"/>
                <a:gd name="T4" fmla="*/ 105 w 105"/>
                <a:gd name="T5" fmla="*/ 15 h 15"/>
                <a:gd name="T6" fmla="*/ 105 w 105"/>
                <a:gd name="T7" fmla="*/ 0 h 15"/>
                <a:gd name="T8" fmla="*/ 7 w 105"/>
                <a:gd name="T9" fmla="*/ 0 h 15"/>
                <a:gd name="T10" fmla="*/ 15 w 105"/>
                <a:gd name="T11" fmla="*/ 9 h 15"/>
                <a:gd name="T12" fmla="*/ 0 w 105"/>
                <a:gd name="T13" fmla="*/ 9 h 15"/>
                <a:gd name="T14" fmla="*/ 0 w 105"/>
                <a:gd name="T15" fmla="*/ 15 h 15"/>
                <a:gd name="T16" fmla="*/ 7 w 105"/>
                <a:gd name="T17" fmla="*/ 15 h 15"/>
                <a:gd name="T18" fmla="*/ 0 w 105"/>
                <a:gd name="T1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15">
                  <a:moveTo>
                    <a:pt x="0" y="9"/>
                  </a:moveTo>
                  <a:lnTo>
                    <a:pt x="7" y="15"/>
                  </a:lnTo>
                  <a:lnTo>
                    <a:pt x="105" y="15"/>
                  </a:lnTo>
                  <a:lnTo>
                    <a:pt x="105" y="0"/>
                  </a:lnTo>
                  <a:lnTo>
                    <a:pt x="7" y="0"/>
                  </a:lnTo>
                  <a:lnTo>
                    <a:pt x="15" y="9"/>
                  </a:lnTo>
                  <a:lnTo>
                    <a:pt x="0" y="9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65" name="Freeform 549"/>
            <p:cNvSpPr>
              <a:spLocks/>
            </p:cNvSpPr>
            <p:nvPr/>
          </p:nvSpPr>
          <p:spPr bwMode="auto">
            <a:xfrm>
              <a:off x="1407" y="1599"/>
              <a:ext cx="8" cy="259"/>
            </a:xfrm>
            <a:custGeom>
              <a:avLst/>
              <a:gdLst>
                <a:gd name="T0" fmla="*/ 7 w 15"/>
                <a:gd name="T1" fmla="*/ 0 h 519"/>
                <a:gd name="T2" fmla="*/ 0 w 15"/>
                <a:gd name="T3" fmla="*/ 7 h 519"/>
                <a:gd name="T4" fmla="*/ 0 w 15"/>
                <a:gd name="T5" fmla="*/ 519 h 519"/>
                <a:gd name="T6" fmla="*/ 15 w 15"/>
                <a:gd name="T7" fmla="*/ 519 h 519"/>
                <a:gd name="T8" fmla="*/ 15 w 15"/>
                <a:gd name="T9" fmla="*/ 7 h 519"/>
                <a:gd name="T10" fmla="*/ 7 w 15"/>
                <a:gd name="T11" fmla="*/ 15 h 519"/>
                <a:gd name="T12" fmla="*/ 7 w 15"/>
                <a:gd name="T13" fmla="*/ 0 h 519"/>
                <a:gd name="T14" fmla="*/ 0 w 15"/>
                <a:gd name="T15" fmla="*/ 0 h 519"/>
                <a:gd name="T16" fmla="*/ 0 w 15"/>
                <a:gd name="T17" fmla="*/ 7 h 519"/>
                <a:gd name="T18" fmla="*/ 7 w 15"/>
                <a:gd name="T19" fmla="*/ 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519">
                  <a:moveTo>
                    <a:pt x="7" y="0"/>
                  </a:moveTo>
                  <a:lnTo>
                    <a:pt x="0" y="7"/>
                  </a:lnTo>
                  <a:lnTo>
                    <a:pt x="0" y="519"/>
                  </a:lnTo>
                  <a:lnTo>
                    <a:pt x="15" y="519"/>
                  </a:lnTo>
                  <a:lnTo>
                    <a:pt x="15" y="7"/>
                  </a:ln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66" name="Rectangle 550"/>
            <p:cNvSpPr>
              <a:spLocks noChangeArrowheads="1"/>
            </p:cNvSpPr>
            <p:nvPr/>
          </p:nvSpPr>
          <p:spPr bwMode="auto">
            <a:xfrm>
              <a:off x="1083" y="1633"/>
              <a:ext cx="151" cy="281"/>
            </a:xfrm>
            <a:prstGeom prst="rect">
              <a:avLst/>
            </a:prstGeom>
            <a:solidFill>
              <a:srgbClr val="7F3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67" name="Freeform 551"/>
            <p:cNvSpPr>
              <a:spLocks/>
            </p:cNvSpPr>
            <p:nvPr/>
          </p:nvSpPr>
          <p:spPr bwMode="auto">
            <a:xfrm>
              <a:off x="1083" y="1629"/>
              <a:ext cx="155" cy="8"/>
            </a:xfrm>
            <a:custGeom>
              <a:avLst/>
              <a:gdLst>
                <a:gd name="T0" fmla="*/ 308 w 308"/>
                <a:gd name="T1" fmla="*/ 8 h 15"/>
                <a:gd name="T2" fmla="*/ 300 w 308"/>
                <a:gd name="T3" fmla="*/ 0 h 15"/>
                <a:gd name="T4" fmla="*/ 0 w 308"/>
                <a:gd name="T5" fmla="*/ 0 h 15"/>
                <a:gd name="T6" fmla="*/ 0 w 308"/>
                <a:gd name="T7" fmla="*/ 15 h 15"/>
                <a:gd name="T8" fmla="*/ 300 w 308"/>
                <a:gd name="T9" fmla="*/ 15 h 15"/>
                <a:gd name="T10" fmla="*/ 293 w 308"/>
                <a:gd name="T11" fmla="*/ 8 h 15"/>
                <a:gd name="T12" fmla="*/ 308 w 308"/>
                <a:gd name="T13" fmla="*/ 8 h 15"/>
                <a:gd name="T14" fmla="*/ 308 w 308"/>
                <a:gd name="T15" fmla="*/ 0 h 15"/>
                <a:gd name="T16" fmla="*/ 300 w 308"/>
                <a:gd name="T17" fmla="*/ 0 h 15"/>
                <a:gd name="T18" fmla="*/ 308 w 308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8" h="15">
                  <a:moveTo>
                    <a:pt x="308" y="8"/>
                  </a:moveTo>
                  <a:lnTo>
                    <a:pt x="300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00" y="15"/>
                  </a:lnTo>
                  <a:lnTo>
                    <a:pt x="293" y="8"/>
                  </a:lnTo>
                  <a:lnTo>
                    <a:pt x="308" y="8"/>
                  </a:lnTo>
                  <a:lnTo>
                    <a:pt x="308" y="0"/>
                  </a:lnTo>
                  <a:lnTo>
                    <a:pt x="300" y="0"/>
                  </a:lnTo>
                  <a:lnTo>
                    <a:pt x="308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68" name="Freeform 552"/>
            <p:cNvSpPr>
              <a:spLocks/>
            </p:cNvSpPr>
            <p:nvPr/>
          </p:nvSpPr>
          <p:spPr bwMode="auto">
            <a:xfrm>
              <a:off x="1230" y="1633"/>
              <a:ext cx="8" cy="285"/>
            </a:xfrm>
            <a:custGeom>
              <a:avLst/>
              <a:gdLst>
                <a:gd name="T0" fmla="*/ 7 w 15"/>
                <a:gd name="T1" fmla="*/ 570 h 570"/>
                <a:gd name="T2" fmla="*/ 15 w 15"/>
                <a:gd name="T3" fmla="*/ 562 h 570"/>
                <a:gd name="T4" fmla="*/ 15 w 15"/>
                <a:gd name="T5" fmla="*/ 0 h 570"/>
                <a:gd name="T6" fmla="*/ 0 w 15"/>
                <a:gd name="T7" fmla="*/ 0 h 570"/>
                <a:gd name="T8" fmla="*/ 0 w 15"/>
                <a:gd name="T9" fmla="*/ 562 h 570"/>
                <a:gd name="T10" fmla="*/ 7 w 15"/>
                <a:gd name="T11" fmla="*/ 555 h 570"/>
                <a:gd name="T12" fmla="*/ 7 w 15"/>
                <a:gd name="T13" fmla="*/ 570 h 570"/>
                <a:gd name="T14" fmla="*/ 15 w 15"/>
                <a:gd name="T15" fmla="*/ 570 h 570"/>
                <a:gd name="T16" fmla="*/ 15 w 15"/>
                <a:gd name="T17" fmla="*/ 562 h 570"/>
                <a:gd name="T18" fmla="*/ 7 w 15"/>
                <a:gd name="T19" fmla="*/ 5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570">
                  <a:moveTo>
                    <a:pt x="7" y="570"/>
                  </a:moveTo>
                  <a:lnTo>
                    <a:pt x="15" y="562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62"/>
                  </a:lnTo>
                  <a:lnTo>
                    <a:pt x="7" y="555"/>
                  </a:lnTo>
                  <a:lnTo>
                    <a:pt x="7" y="570"/>
                  </a:lnTo>
                  <a:lnTo>
                    <a:pt x="15" y="570"/>
                  </a:lnTo>
                  <a:lnTo>
                    <a:pt x="15" y="562"/>
                  </a:lnTo>
                  <a:lnTo>
                    <a:pt x="7" y="5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69" name="Freeform 553"/>
            <p:cNvSpPr>
              <a:spLocks/>
            </p:cNvSpPr>
            <p:nvPr/>
          </p:nvSpPr>
          <p:spPr bwMode="auto">
            <a:xfrm>
              <a:off x="1079" y="1911"/>
              <a:ext cx="155" cy="7"/>
            </a:xfrm>
            <a:custGeom>
              <a:avLst/>
              <a:gdLst>
                <a:gd name="T0" fmla="*/ 0 w 308"/>
                <a:gd name="T1" fmla="*/ 7 h 15"/>
                <a:gd name="T2" fmla="*/ 8 w 308"/>
                <a:gd name="T3" fmla="*/ 15 h 15"/>
                <a:gd name="T4" fmla="*/ 308 w 308"/>
                <a:gd name="T5" fmla="*/ 15 h 15"/>
                <a:gd name="T6" fmla="*/ 308 w 308"/>
                <a:gd name="T7" fmla="*/ 0 h 15"/>
                <a:gd name="T8" fmla="*/ 8 w 308"/>
                <a:gd name="T9" fmla="*/ 0 h 15"/>
                <a:gd name="T10" fmla="*/ 16 w 308"/>
                <a:gd name="T11" fmla="*/ 7 h 15"/>
                <a:gd name="T12" fmla="*/ 0 w 308"/>
                <a:gd name="T13" fmla="*/ 7 h 15"/>
                <a:gd name="T14" fmla="*/ 0 w 308"/>
                <a:gd name="T15" fmla="*/ 15 h 15"/>
                <a:gd name="T16" fmla="*/ 8 w 308"/>
                <a:gd name="T17" fmla="*/ 15 h 15"/>
                <a:gd name="T18" fmla="*/ 0 w 308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8" h="15">
                  <a:moveTo>
                    <a:pt x="0" y="7"/>
                  </a:moveTo>
                  <a:lnTo>
                    <a:pt x="8" y="15"/>
                  </a:lnTo>
                  <a:lnTo>
                    <a:pt x="308" y="15"/>
                  </a:lnTo>
                  <a:lnTo>
                    <a:pt x="308" y="0"/>
                  </a:lnTo>
                  <a:lnTo>
                    <a:pt x="8" y="0"/>
                  </a:lnTo>
                  <a:lnTo>
                    <a:pt x="16" y="7"/>
                  </a:lnTo>
                  <a:lnTo>
                    <a:pt x="0" y="7"/>
                  </a:lnTo>
                  <a:lnTo>
                    <a:pt x="0" y="15"/>
                  </a:lnTo>
                  <a:lnTo>
                    <a:pt x="8" y="1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70" name="Freeform 554"/>
            <p:cNvSpPr>
              <a:spLocks/>
            </p:cNvSpPr>
            <p:nvPr/>
          </p:nvSpPr>
          <p:spPr bwMode="auto">
            <a:xfrm>
              <a:off x="1079" y="1629"/>
              <a:ext cx="8" cy="285"/>
            </a:xfrm>
            <a:custGeom>
              <a:avLst/>
              <a:gdLst>
                <a:gd name="T0" fmla="*/ 8 w 16"/>
                <a:gd name="T1" fmla="*/ 0 h 570"/>
                <a:gd name="T2" fmla="*/ 0 w 16"/>
                <a:gd name="T3" fmla="*/ 8 h 570"/>
                <a:gd name="T4" fmla="*/ 0 w 16"/>
                <a:gd name="T5" fmla="*/ 570 h 570"/>
                <a:gd name="T6" fmla="*/ 16 w 16"/>
                <a:gd name="T7" fmla="*/ 570 h 570"/>
                <a:gd name="T8" fmla="*/ 16 w 16"/>
                <a:gd name="T9" fmla="*/ 8 h 570"/>
                <a:gd name="T10" fmla="*/ 8 w 16"/>
                <a:gd name="T11" fmla="*/ 15 h 570"/>
                <a:gd name="T12" fmla="*/ 8 w 16"/>
                <a:gd name="T13" fmla="*/ 0 h 570"/>
                <a:gd name="T14" fmla="*/ 0 w 16"/>
                <a:gd name="T15" fmla="*/ 0 h 570"/>
                <a:gd name="T16" fmla="*/ 0 w 16"/>
                <a:gd name="T17" fmla="*/ 8 h 570"/>
                <a:gd name="T18" fmla="*/ 8 w 16"/>
                <a:gd name="T19" fmla="*/ 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70">
                  <a:moveTo>
                    <a:pt x="8" y="0"/>
                  </a:moveTo>
                  <a:lnTo>
                    <a:pt x="0" y="8"/>
                  </a:lnTo>
                  <a:lnTo>
                    <a:pt x="0" y="570"/>
                  </a:lnTo>
                  <a:lnTo>
                    <a:pt x="16" y="570"/>
                  </a:lnTo>
                  <a:lnTo>
                    <a:pt x="16" y="8"/>
                  </a:lnTo>
                  <a:lnTo>
                    <a:pt x="8" y="15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71" name="Rectangle 555"/>
            <p:cNvSpPr>
              <a:spLocks noChangeArrowheads="1"/>
            </p:cNvSpPr>
            <p:nvPr/>
          </p:nvSpPr>
          <p:spPr bwMode="auto">
            <a:xfrm>
              <a:off x="784" y="1910"/>
              <a:ext cx="268" cy="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72" name="Freeform 556"/>
            <p:cNvSpPr>
              <a:spLocks/>
            </p:cNvSpPr>
            <p:nvPr/>
          </p:nvSpPr>
          <p:spPr bwMode="auto">
            <a:xfrm>
              <a:off x="784" y="1906"/>
              <a:ext cx="272" cy="8"/>
            </a:xfrm>
            <a:custGeom>
              <a:avLst/>
              <a:gdLst>
                <a:gd name="T0" fmla="*/ 543 w 543"/>
                <a:gd name="T1" fmla="*/ 8 h 15"/>
                <a:gd name="T2" fmla="*/ 535 w 543"/>
                <a:gd name="T3" fmla="*/ 0 h 15"/>
                <a:gd name="T4" fmla="*/ 0 w 543"/>
                <a:gd name="T5" fmla="*/ 0 h 15"/>
                <a:gd name="T6" fmla="*/ 0 w 543"/>
                <a:gd name="T7" fmla="*/ 15 h 15"/>
                <a:gd name="T8" fmla="*/ 535 w 543"/>
                <a:gd name="T9" fmla="*/ 15 h 15"/>
                <a:gd name="T10" fmla="*/ 528 w 543"/>
                <a:gd name="T11" fmla="*/ 8 h 15"/>
                <a:gd name="T12" fmla="*/ 543 w 543"/>
                <a:gd name="T13" fmla="*/ 8 h 15"/>
                <a:gd name="T14" fmla="*/ 543 w 543"/>
                <a:gd name="T15" fmla="*/ 0 h 15"/>
                <a:gd name="T16" fmla="*/ 535 w 543"/>
                <a:gd name="T17" fmla="*/ 0 h 15"/>
                <a:gd name="T18" fmla="*/ 543 w 543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3" h="15">
                  <a:moveTo>
                    <a:pt x="543" y="8"/>
                  </a:moveTo>
                  <a:lnTo>
                    <a:pt x="53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35" y="15"/>
                  </a:lnTo>
                  <a:lnTo>
                    <a:pt x="528" y="8"/>
                  </a:lnTo>
                  <a:lnTo>
                    <a:pt x="543" y="8"/>
                  </a:lnTo>
                  <a:lnTo>
                    <a:pt x="543" y="0"/>
                  </a:lnTo>
                  <a:lnTo>
                    <a:pt x="535" y="0"/>
                  </a:lnTo>
                  <a:lnTo>
                    <a:pt x="543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73" name="Freeform 557"/>
            <p:cNvSpPr>
              <a:spLocks/>
            </p:cNvSpPr>
            <p:nvPr/>
          </p:nvSpPr>
          <p:spPr bwMode="auto">
            <a:xfrm>
              <a:off x="1049" y="1910"/>
              <a:ext cx="7" cy="12"/>
            </a:xfrm>
            <a:custGeom>
              <a:avLst/>
              <a:gdLst>
                <a:gd name="T0" fmla="*/ 7 w 15"/>
                <a:gd name="T1" fmla="*/ 24 h 24"/>
                <a:gd name="T2" fmla="*/ 15 w 15"/>
                <a:gd name="T3" fmla="*/ 17 h 24"/>
                <a:gd name="T4" fmla="*/ 15 w 15"/>
                <a:gd name="T5" fmla="*/ 0 h 24"/>
                <a:gd name="T6" fmla="*/ 0 w 15"/>
                <a:gd name="T7" fmla="*/ 0 h 24"/>
                <a:gd name="T8" fmla="*/ 0 w 15"/>
                <a:gd name="T9" fmla="*/ 17 h 24"/>
                <a:gd name="T10" fmla="*/ 7 w 15"/>
                <a:gd name="T11" fmla="*/ 9 h 24"/>
                <a:gd name="T12" fmla="*/ 7 w 15"/>
                <a:gd name="T13" fmla="*/ 24 h 24"/>
                <a:gd name="T14" fmla="*/ 15 w 15"/>
                <a:gd name="T15" fmla="*/ 24 h 24"/>
                <a:gd name="T16" fmla="*/ 15 w 15"/>
                <a:gd name="T17" fmla="*/ 17 h 24"/>
                <a:gd name="T18" fmla="*/ 7 w 15"/>
                <a:gd name="T1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4">
                  <a:moveTo>
                    <a:pt x="7" y="24"/>
                  </a:moveTo>
                  <a:lnTo>
                    <a:pt x="15" y="17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7" y="9"/>
                  </a:lnTo>
                  <a:lnTo>
                    <a:pt x="7" y="24"/>
                  </a:lnTo>
                  <a:lnTo>
                    <a:pt x="15" y="24"/>
                  </a:lnTo>
                  <a:lnTo>
                    <a:pt x="15" y="17"/>
                  </a:lnTo>
                  <a:lnTo>
                    <a:pt x="7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74" name="Freeform 558"/>
            <p:cNvSpPr>
              <a:spLocks/>
            </p:cNvSpPr>
            <p:nvPr/>
          </p:nvSpPr>
          <p:spPr bwMode="auto">
            <a:xfrm>
              <a:off x="781" y="1915"/>
              <a:ext cx="271" cy="7"/>
            </a:xfrm>
            <a:custGeom>
              <a:avLst/>
              <a:gdLst>
                <a:gd name="T0" fmla="*/ 0 w 542"/>
                <a:gd name="T1" fmla="*/ 8 h 15"/>
                <a:gd name="T2" fmla="*/ 7 w 542"/>
                <a:gd name="T3" fmla="*/ 15 h 15"/>
                <a:gd name="T4" fmla="*/ 542 w 542"/>
                <a:gd name="T5" fmla="*/ 15 h 15"/>
                <a:gd name="T6" fmla="*/ 542 w 542"/>
                <a:gd name="T7" fmla="*/ 0 h 15"/>
                <a:gd name="T8" fmla="*/ 7 w 542"/>
                <a:gd name="T9" fmla="*/ 0 h 15"/>
                <a:gd name="T10" fmla="*/ 15 w 542"/>
                <a:gd name="T11" fmla="*/ 8 h 15"/>
                <a:gd name="T12" fmla="*/ 0 w 542"/>
                <a:gd name="T13" fmla="*/ 8 h 15"/>
                <a:gd name="T14" fmla="*/ 0 w 542"/>
                <a:gd name="T15" fmla="*/ 15 h 15"/>
                <a:gd name="T16" fmla="*/ 7 w 542"/>
                <a:gd name="T17" fmla="*/ 15 h 15"/>
                <a:gd name="T18" fmla="*/ 0 w 542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2" h="15">
                  <a:moveTo>
                    <a:pt x="0" y="8"/>
                  </a:moveTo>
                  <a:lnTo>
                    <a:pt x="7" y="15"/>
                  </a:lnTo>
                  <a:lnTo>
                    <a:pt x="542" y="15"/>
                  </a:lnTo>
                  <a:lnTo>
                    <a:pt x="542" y="0"/>
                  </a:lnTo>
                  <a:lnTo>
                    <a:pt x="7" y="0"/>
                  </a:lnTo>
                  <a:lnTo>
                    <a:pt x="15" y="8"/>
                  </a:lnTo>
                  <a:lnTo>
                    <a:pt x="0" y="8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75" name="Freeform 559"/>
            <p:cNvSpPr>
              <a:spLocks/>
            </p:cNvSpPr>
            <p:nvPr/>
          </p:nvSpPr>
          <p:spPr bwMode="auto">
            <a:xfrm>
              <a:off x="781" y="1906"/>
              <a:ext cx="7" cy="13"/>
            </a:xfrm>
            <a:custGeom>
              <a:avLst/>
              <a:gdLst>
                <a:gd name="T0" fmla="*/ 7 w 15"/>
                <a:gd name="T1" fmla="*/ 0 h 25"/>
                <a:gd name="T2" fmla="*/ 0 w 15"/>
                <a:gd name="T3" fmla="*/ 8 h 25"/>
                <a:gd name="T4" fmla="*/ 0 w 15"/>
                <a:gd name="T5" fmla="*/ 25 h 25"/>
                <a:gd name="T6" fmla="*/ 15 w 15"/>
                <a:gd name="T7" fmla="*/ 25 h 25"/>
                <a:gd name="T8" fmla="*/ 15 w 15"/>
                <a:gd name="T9" fmla="*/ 8 h 25"/>
                <a:gd name="T10" fmla="*/ 7 w 15"/>
                <a:gd name="T11" fmla="*/ 15 h 25"/>
                <a:gd name="T12" fmla="*/ 7 w 15"/>
                <a:gd name="T13" fmla="*/ 0 h 25"/>
                <a:gd name="T14" fmla="*/ 0 w 15"/>
                <a:gd name="T15" fmla="*/ 0 h 25"/>
                <a:gd name="T16" fmla="*/ 0 w 15"/>
                <a:gd name="T17" fmla="*/ 8 h 25"/>
                <a:gd name="T18" fmla="*/ 7 w 15"/>
                <a:gd name="T1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5">
                  <a:moveTo>
                    <a:pt x="7" y="0"/>
                  </a:moveTo>
                  <a:lnTo>
                    <a:pt x="0" y="8"/>
                  </a:lnTo>
                  <a:lnTo>
                    <a:pt x="0" y="25"/>
                  </a:lnTo>
                  <a:lnTo>
                    <a:pt x="15" y="25"/>
                  </a:lnTo>
                  <a:lnTo>
                    <a:pt x="15" y="8"/>
                  </a:ln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76" name="Rectangle 560"/>
            <p:cNvSpPr>
              <a:spLocks noChangeArrowheads="1"/>
            </p:cNvSpPr>
            <p:nvPr/>
          </p:nvSpPr>
          <p:spPr bwMode="auto">
            <a:xfrm>
              <a:off x="802" y="1919"/>
              <a:ext cx="250" cy="47"/>
            </a:xfrm>
            <a:prstGeom prst="rect">
              <a:avLst/>
            </a:prstGeom>
            <a:solidFill>
              <a:srgbClr val="D1AF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77" name="Freeform 561"/>
            <p:cNvSpPr>
              <a:spLocks/>
            </p:cNvSpPr>
            <p:nvPr/>
          </p:nvSpPr>
          <p:spPr bwMode="auto">
            <a:xfrm>
              <a:off x="802" y="1915"/>
              <a:ext cx="254" cy="8"/>
            </a:xfrm>
            <a:custGeom>
              <a:avLst/>
              <a:gdLst>
                <a:gd name="T0" fmla="*/ 508 w 508"/>
                <a:gd name="T1" fmla="*/ 8 h 15"/>
                <a:gd name="T2" fmla="*/ 500 w 508"/>
                <a:gd name="T3" fmla="*/ 0 h 15"/>
                <a:gd name="T4" fmla="*/ 0 w 508"/>
                <a:gd name="T5" fmla="*/ 0 h 15"/>
                <a:gd name="T6" fmla="*/ 0 w 508"/>
                <a:gd name="T7" fmla="*/ 15 h 15"/>
                <a:gd name="T8" fmla="*/ 500 w 508"/>
                <a:gd name="T9" fmla="*/ 15 h 15"/>
                <a:gd name="T10" fmla="*/ 493 w 508"/>
                <a:gd name="T11" fmla="*/ 8 h 15"/>
                <a:gd name="T12" fmla="*/ 508 w 508"/>
                <a:gd name="T13" fmla="*/ 8 h 15"/>
                <a:gd name="T14" fmla="*/ 508 w 508"/>
                <a:gd name="T15" fmla="*/ 0 h 15"/>
                <a:gd name="T16" fmla="*/ 500 w 508"/>
                <a:gd name="T17" fmla="*/ 0 h 15"/>
                <a:gd name="T18" fmla="*/ 508 w 508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8" h="15">
                  <a:moveTo>
                    <a:pt x="508" y="8"/>
                  </a:moveTo>
                  <a:lnTo>
                    <a:pt x="500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00" y="15"/>
                  </a:lnTo>
                  <a:lnTo>
                    <a:pt x="493" y="8"/>
                  </a:lnTo>
                  <a:lnTo>
                    <a:pt x="508" y="8"/>
                  </a:lnTo>
                  <a:lnTo>
                    <a:pt x="508" y="0"/>
                  </a:lnTo>
                  <a:lnTo>
                    <a:pt x="500" y="0"/>
                  </a:lnTo>
                  <a:lnTo>
                    <a:pt x="508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78" name="Freeform 562"/>
            <p:cNvSpPr>
              <a:spLocks/>
            </p:cNvSpPr>
            <p:nvPr/>
          </p:nvSpPr>
          <p:spPr bwMode="auto">
            <a:xfrm>
              <a:off x="1049" y="1919"/>
              <a:ext cx="7" cy="51"/>
            </a:xfrm>
            <a:custGeom>
              <a:avLst/>
              <a:gdLst>
                <a:gd name="T0" fmla="*/ 7 w 15"/>
                <a:gd name="T1" fmla="*/ 101 h 101"/>
                <a:gd name="T2" fmla="*/ 15 w 15"/>
                <a:gd name="T3" fmla="*/ 93 h 101"/>
                <a:gd name="T4" fmla="*/ 15 w 15"/>
                <a:gd name="T5" fmla="*/ 0 h 101"/>
                <a:gd name="T6" fmla="*/ 0 w 15"/>
                <a:gd name="T7" fmla="*/ 0 h 101"/>
                <a:gd name="T8" fmla="*/ 0 w 15"/>
                <a:gd name="T9" fmla="*/ 93 h 101"/>
                <a:gd name="T10" fmla="*/ 7 w 15"/>
                <a:gd name="T11" fmla="*/ 86 h 101"/>
                <a:gd name="T12" fmla="*/ 7 w 15"/>
                <a:gd name="T13" fmla="*/ 101 h 101"/>
                <a:gd name="T14" fmla="*/ 15 w 15"/>
                <a:gd name="T15" fmla="*/ 101 h 101"/>
                <a:gd name="T16" fmla="*/ 15 w 15"/>
                <a:gd name="T17" fmla="*/ 93 h 101"/>
                <a:gd name="T18" fmla="*/ 7 w 15"/>
                <a:gd name="T1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01">
                  <a:moveTo>
                    <a:pt x="7" y="101"/>
                  </a:moveTo>
                  <a:lnTo>
                    <a:pt x="15" y="93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7" y="86"/>
                  </a:lnTo>
                  <a:lnTo>
                    <a:pt x="7" y="101"/>
                  </a:lnTo>
                  <a:lnTo>
                    <a:pt x="15" y="101"/>
                  </a:lnTo>
                  <a:lnTo>
                    <a:pt x="15" y="93"/>
                  </a:lnTo>
                  <a:lnTo>
                    <a:pt x="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79" name="Freeform 563"/>
            <p:cNvSpPr>
              <a:spLocks/>
            </p:cNvSpPr>
            <p:nvPr/>
          </p:nvSpPr>
          <p:spPr bwMode="auto">
            <a:xfrm>
              <a:off x="798" y="1962"/>
              <a:ext cx="254" cy="8"/>
            </a:xfrm>
            <a:custGeom>
              <a:avLst/>
              <a:gdLst>
                <a:gd name="T0" fmla="*/ 0 w 508"/>
                <a:gd name="T1" fmla="*/ 7 h 15"/>
                <a:gd name="T2" fmla="*/ 8 w 508"/>
                <a:gd name="T3" fmla="*/ 15 h 15"/>
                <a:gd name="T4" fmla="*/ 508 w 508"/>
                <a:gd name="T5" fmla="*/ 15 h 15"/>
                <a:gd name="T6" fmla="*/ 508 w 508"/>
                <a:gd name="T7" fmla="*/ 0 h 15"/>
                <a:gd name="T8" fmla="*/ 8 w 508"/>
                <a:gd name="T9" fmla="*/ 0 h 15"/>
                <a:gd name="T10" fmla="*/ 15 w 508"/>
                <a:gd name="T11" fmla="*/ 7 h 15"/>
                <a:gd name="T12" fmla="*/ 0 w 508"/>
                <a:gd name="T13" fmla="*/ 7 h 15"/>
                <a:gd name="T14" fmla="*/ 0 w 508"/>
                <a:gd name="T15" fmla="*/ 15 h 15"/>
                <a:gd name="T16" fmla="*/ 8 w 508"/>
                <a:gd name="T17" fmla="*/ 15 h 15"/>
                <a:gd name="T18" fmla="*/ 0 w 508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8" h="15">
                  <a:moveTo>
                    <a:pt x="0" y="7"/>
                  </a:moveTo>
                  <a:lnTo>
                    <a:pt x="8" y="15"/>
                  </a:lnTo>
                  <a:lnTo>
                    <a:pt x="508" y="15"/>
                  </a:lnTo>
                  <a:lnTo>
                    <a:pt x="508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0" y="7"/>
                  </a:lnTo>
                  <a:lnTo>
                    <a:pt x="0" y="15"/>
                  </a:lnTo>
                  <a:lnTo>
                    <a:pt x="8" y="1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80" name="Freeform 564"/>
            <p:cNvSpPr>
              <a:spLocks/>
            </p:cNvSpPr>
            <p:nvPr/>
          </p:nvSpPr>
          <p:spPr bwMode="auto">
            <a:xfrm>
              <a:off x="798" y="1915"/>
              <a:ext cx="8" cy="51"/>
            </a:xfrm>
            <a:custGeom>
              <a:avLst/>
              <a:gdLst>
                <a:gd name="T0" fmla="*/ 8 w 15"/>
                <a:gd name="T1" fmla="*/ 0 h 101"/>
                <a:gd name="T2" fmla="*/ 0 w 15"/>
                <a:gd name="T3" fmla="*/ 8 h 101"/>
                <a:gd name="T4" fmla="*/ 0 w 15"/>
                <a:gd name="T5" fmla="*/ 101 h 101"/>
                <a:gd name="T6" fmla="*/ 15 w 15"/>
                <a:gd name="T7" fmla="*/ 101 h 101"/>
                <a:gd name="T8" fmla="*/ 15 w 15"/>
                <a:gd name="T9" fmla="*/ 8 h 101"/>
                <a:gd name="T10" fmla="*/ 8 w 15"/>
                <a:gd name="T11" fmla="*/ 15 h 101"/>
                <a:gd name="T12" fmla="*/ 8 w 15"/>
                <a:gd name="T13" fmla="*/ 0 h 101"/>
                <a:gd name="T14" fmla="*/ 0 w 15"/>
                <a:gd name="T15" fmla="*/ 0 h 101"/>
                <a:gd name="T16" fmla="*/ 0 w 15"/>
                <a:gd name="T17" fmla="*/ 8 h 101"/>
                <a:gd name="T18" fmla="*/ 8 w 1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01">
                  <a:moveTo>
                    <a:pt x="8" y="0"/>
                  </a:moveTo>
                  <a:lnTo>
                    <a:pt x="0" y="8"/>
                  </a:lnTo>
                  <a:lnTo>
                    <a:pt x="0" y="101"/>
                  </a:lnTo>
                  <a:lnTo>
                    <a:pt x="15" y="101"/>
                  </a:lnTo>
                  <a:lnTo>
                    <a:pt x="15" y="8"/>
                  </a:lnTo>
                  <a:lnTo>
                    <a:pt x="8" y="15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81" name="Rectangle 565"/>
            <p:cNvSpPr>
              <a:spLocks noChangeArrowheads="1"/>
            </p:cNvSpPr>
            <p:nvPr/>
          </p:nvSpPr>
          <p:spPr bwMode="auto">
            <a:xfrm>
              <a:off x="1246" y="1906"/>
              <a:ext cx="269" cy="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82" name="Freeform 566"/>
            <p:cNvSpPr>
              <a:spLocks/>
            </p:cNvSpPr>
            <p:nvPr/>
          </p:nvSpPr>
          <p:spPr bwMode="auto">
            <a:xfrm>
              <a:off x="1246" y="1903"/>
              <a:ext cx="272" cy="7"/>
            </a:xfrm>
            <a:custGeom>
              <a:avLst/>
              <a:gdLst>
                <a:gd name="T0" fmla="*/ 543 w 543"/>
                <a:gd name="T1" fmla="*/ 7 h 15"/>
                <a:gd name="T2" fmla="*/ 537 w 543"/>
                <a:gd name="T3" fmla="*/ 0 h 15"/>
                <a:gd name="T4" fmla="*/ 0 w 543"/>
                <a:gd name="T5" fmla="*/ 0 h 15"/>
                <a:gd name="T6" fmla="*/ 0 w 543"/>
                <a:gd name="T7" fmla="*/ 15 h 15"/>
                <a:gd name="T8" fmla="*/ 537 w 543"/>
                <a:gd name="T9" fmla="*/ 15 h 15"/>
                <a:gd name="T10" fmla="*/ 528 w 543"/>
                <a:gd name="T11" fmla="*/ 7 h 15"/>
                <a:gd name="T12" fmla="*/ 543 w 543"/>
                <a:gd name="T13" fmla="*/ 7 h 15"/>
                <a:gd name="T14" fmla="*/ 543 w 543"/>
                <a:gd name="T15" fmla="*/ 0 h 15"/>
                <a:gd name="T16" fmla="*/ 537 w 543"/>
                <a:gd name="T17" fmla="*/ 0 h 15"/>
                <a:gd name="T18" fmla="*/ 543 w 543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3" h="15">
                  <a:moveTo>
                    <a:pt x="543" y="7"/>
                  </a:moveTo>
                  <a:lnTo>
                    <a:pt x="53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37" y="15"/>
                  </a:lnTo>
                  <a:lnTo>
                    <a:pt x="528" y="7"/>
                  </a:lnTo>
                  <a:lnTo>
                    <a:pt x="543" y="7"/>
                  </a:lnTo>
                  <a:lnTo>
                    <a:pt x="543" y="0"/>
                  </a:lnTo>
                  <a:lnTo>
                    <a:pt x="537" y="0"/>
                  </a:lnTo>
                  <a:lnTo>
                    <a:pt x="543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83" name="Freeform 567"/>
            <p:cNvSpPr>
              <a:spLocks/>
            </p:cNvSpPr>
            <p:nvPr/>
          </p:nvSpPr>
          <p:spPr bwMode="auto">
            <a:xfrm>
              <a:off x="1511" y="1906"/>
              <a:ext cx="7" cy="13"/>
            </a:xfrm>
            <a:custGeom>
              <a:avLst/>
              <a:gdLst>
                <a:gd name="T0" fmla="*/ 9 w 15"/>
                <a:gd name="T1" fmla="*/ 25 h 25"/>
                <a:gd name="T2" fmla="*/ 15 w 15"/>
                <a:gd name="T3" fmla="*/ 17 h 25"/>
                <a:gd name="T4" fmla="*/ 15 w 15"/>
                <a:gd name="T5" fmla="*/ 0 h 25"/>
                <a:gd name="T6" fmla="*/ 0 w 15"/>
                <a:gd name="T7" fmla="*/ 0 h 25"/>
                <a:gd name="T8" fmla="*/ 0 w 15"/>
                <a:gd name="T9" fmla="*/ 17 h 25"/>
                <a:gd name="T10" fmla="*/ 9 w 15"/>
                <a:gd name="T11" fmla="*/ 10 h 25"/>
                <a:gd name="T12" fmla="*/ 9 w 15"/>
                <a:gd name="T13" fmla="*/ 25 h 25"/>
                <a:gd name="T14" fmla="*/ 15 w 15"/>
                <a:gd name="T15" fmla="*/ 25 h 25"/>
                <a:gd name="T16" fmla="*/ 15 w 15"/>
                <a:gd name="T17" fmla="*/ 17 h 25"/>
                <a:gd name="T18" fmla="*/ 9 w 15"/>
                <a:gd name="T1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5">
                  <a:moveTo>
                    <a:pt x="9" y="25"/>
                  </a:moveTo>
                  <a:lnTo>
                    <a:pt x="15" y="17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9" y="10"/>
                  </a:lnTo>
                  <a:lnTo>
                    <a:pt x="9" y="25"/>
                  </a:lnTo>
                  <a:lnTo>
                    <a:pt x="15" y="25"/>
                  </a:lnTo>
                  <a:lnTo>
                    <a:pt x="15" y="17"/>
                  </a:lnTo>
                  <a:lnTo>
                    <a:pt x="9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84" name="Freeform 568"/>
            <p:cNvSpPr>
              <a:spLocks/>
            </p:cNvSpPr>
            <p:nvPr/>
          </p:nvSpPr>
          <p:spPr bwMode="auto">
            <a:xfrm>
              <a:off x="1242" y="1911"/>
              <a:ext cx="273" cy="8"/>
            </a:xfrm>
            <a:custGeom>
              <a:avLst/>
              <a:gdLst>
                <a:gd name="T0" fmla="*/ 0 w 545"/>
                <a:gd name="T1" fmla="*/ 7 h 15"/>
                <a:gd name="T2" fmla="*/ 8 w 545"/>
                <a:gd name="T3" fmla="*/ 15 h 15"/>
                <a:gd name="T4" fmla="*/ 545 w 545"/>
                <a:gd name="T5" fmla="*/ 15 h 15"/>
                <a:gd name="T6" fmla="*/ 545 w 545"/>
                <a:gd name="T7" fmla="*/ 0 h 15"/>
                <a:gd name="T8" fmla="*/ 8 w 545"/>
                <a:gd name="T9" fmla="*/ 0 h 15"/>
                <a:gd name="T10" fmla="*/ 15 w 545"/>
                <a:gd name="T11" fmla="*/ 7 h 15"/>
                <a:gd name="T12" fmla="*/ 0 w 545"/>
                <a:gd name="T13" fmla="*/ 7 h 15"/>
                <a:gd name="T14" fmla="*/ 0 w 545"/>
                <a:gd name="T15" fmla="*/ 15 h 15"/>
                <a:gd name="T16" fmla="*/ 8 w 545"/>
                <a:gd name="T17" fmla="*/ 15 h 15"/>
                <a:gd name="T18" fmla="*/ 0 w 545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5" h="15">
                  <a:moveTo>
                    <a:pt x="0" y="7"/>
                  </a:moveTo>
                  <a:lnTo>
                    <a:pt x="8" y="15"/>
                  </a:lnTo>
                  <a:lnTo>
                    <a:pt x="545" y="15"/>
                  </a:lnTo>
                  <a:lnTo>
                    <a:pt x="545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0" y="7"/>
                  </a:lnTo>
                  <a:lnTo>
                    <a:pt x="0" y="15"/>
                  </a:lnTo>
                  <a:lnTo>
                    <a:pt x="8" y="1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85" name="Freeform 569"/>
            <p:cNvSpPr>
              <a:spLocks/>
            </p:cNvSpPr>
            <p:nvPr/>
          </p:nvSpPr>
          <p:spPr bwMode="auto">
            <a:xfrm>
              <a:off x="1242" y="1903"/>
              <a:ext cx="8" cy="12"/>
            </a:xfrm>
            <a:custGeom>
              <a:avLst/>
              <a:gdLst>
                <a:gd name="T0" fmla="*/ 8 w 15"/>
                <a:gd name="T1" fmla="*/ 0 h 24"/>
                <a:gd name="T2" fmla="*/ 0 w 15"/>
                <a:gd name="T3" fmla="*/ 7 h 24"/>
                <a:gd name="T4" fmla="*/ 0 w 15"/>
                <a:gd name="T5" fmla="*/ 24 h 24"/>
                <a:gd name="T6" fmla="*/ 15 w 15"/>
                <a:gd name="T7" fmla="*/ 24 h 24"/>
                <a:gd name="T8" fmla="*/ 15 w 15"/>
                <a:gd name="T9" fmla="*/ 7 h 24"/>
                <a:gd name="T10" fmla="*/ 8 w 15"/>
                <a:gd name="T11" fmla="*/ 15 h 24"/>
                <a:gd name="T12" fmla="*/ 8 w 15"/>
                <a:gd name="T13" fmla="*/ 0 h 24"/>
                <a:gd name="T14" fmla="*/ 0 w 15"/>
                <a:gd name="T15" fmla="*/ 0 h 24"/>
                <a:gd name="T16" fmla="*/ 0 w 15"/>
                <a:gd name="T17" fmla="*/ 7 h 24"/>
                <a:gd name="T18" fmla="*/ 8 w 15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4">
                  <a:moveTo>
                    <a:pt x="8" y="0"/>
                  </a:moveTo>
                  <a:lnTo>
                    <a:pt x="0" y="7"/>
                  </a:lnTo>
                  <a:lnTo>
                    <a:pt x="0" y="24"/>
                  </a:lnTo>
                  <a:lnTo>
                    <a:pt x="15" y="24"/>
                  </a:lnTo>
                  <a:lnTo>
                    <a:pt x="15" y="7"/>
                  </a:lnTo>
                  <a:lnTo>
                    <a:pt x="8" y="15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86" name="Rectangle 570"/>
            <p:cNvSpPr>
              <a:spLocks noChangeArrowheads="1"/>
            </p:cNvSpPr>
            <p:nvPr/>
          </p:nvSpPr>
          <p:spPr bwMode="auto">
            <a:xfrm>
              <a:off x="1264" y="1915"/>
              <a:ext cx="250" cy="47"/>
            </a:xfrm>
            <a:prstGeom prst="rect">
              <a:avLst/>
            </a:prstGeom>
            <a:solidFill>
              <a:srgbClr val="D1AF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87" name="Freeform 571"/>
            <p:cNvSpPr>
              <a:spLocks/>
            </p:cNvSpPr>
            <p:nvPr/>
          </p:nvSpPr>
          <p:spPr bwMode="auto">
            <a:xfrm>
              <a:off x="1264" y="1911"/>
              <a:ext cx="254" cy="8"/>
            </a:xfrm>
            <a:custGeom>
              <a:avLst/>
              <a:gdLst>
                <a:gd name="T0" fmla="*/ 508 w 508"/>
                <a:gd name="T1" fmla="*/ 7 h 15"/>
                <a:gd name="T2" fmla="*/ 501 w 508"/>
                <a:gd name="T3" fmla="*/ 0 h 15"/>
                <a:gd name="T4" fmla="*/ 0 w 508"/>
                <a:gd name="T5" fmla="*/ 0 h 15"/>
                <a:gd name="T6" fmla="*/ 0 w 508"/>
                <a:gd name="T7" fmla="*/ 15 h 15"/>
                <a:gd name="T8" fmla="*/ 501 w 508"/>
                <a:gd name="T9" fmla="*/ 15 h 15"/>
                <a:gd name="T10" fmla="*/ 493 w 508"/>
                <a:gd name="T11" fmla="*/ 7 h 15"/>
                <a:gd name="T12" fmla="*/ 508 w 508"/>
                <a:gd name="T13" fmla="*/ 7 h 15"/>
                <a:gd name="T14" fmla="*/ 508 w 508"/>
                <a:gd name="T15" fmla="*/ 0 h 15"/>
                <a:gd name="T16" fmla="*/ 501 w 508"/>
                <a:gd name="T17" fmla="*/ 0 h 15"/>
                <a:gd name="T18" fmla="*/ 508 w 508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8" h="15">
                  <a:moveTo>
                    <a:pt x="508" y="7"/>
                  </a:moveTo>
                  <a:lnTo>
                    <a:pt x="50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01" y="15"/>
                  </a:lnTo>
                  <a:lnTo>
                    <a:pt x="493" y="7"/>
                  </a:lnTo>
                  <a:lnTo>
                    <a:pt x="508" y="7"/>
                  </a:lnTo>
                  <a:lnTo>
                    <a:pt x="508" y="0"/>
                  </a:lnTo>
                  <a:lnTo>
                    <a:pt x="501" y="0"/>
                  </a:lnTo>
                  <a:lnTo>
                    <a:pt x="508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88" name="Freeform 572"/>
            <p:cNvSpPr>
              <a:spLocks/>
            </p:cNvSpPr>
            <p:nvPr/>
          </p:nvSpPr>
          <p:spPr bwMode="auto">
            <a:xfrm>
              <a:off x="1510" y="1915"/>
              <a:ext cx="8" cy="50"/>
            </a:xfrm>
            <a:custGeom>
              <a:avLst/>
              <a:gdLst>
                <a:gd name="T0" fmla="*/ 8 w 15"/>
                <a:gd name="T1" fmla="*/ 102 h 102"/>
                <a:gd name="T2" fmla="*/ 15 w 15"/>
                <a:gd name="T3" fmla="*/ 95 h 102"/>
                <a:gd name="T4" fmla="*/ 15 w 15"/>
                <a:gd name="T5" fmla="*/ 0 h 102"/>
                <a:gd name="T6" fmla="*/ 0 w 15"/>
                <a:gd name="T7" fmla="*/ 0 h 102"/>
                <a:gd name="T8" fmla="*/ 0 w 15"/>
                <a:gd name="T9" fmla="*/ 95 h 102"/>
                <a:gd name="T10" fmla="*/ 8 w 15"/>
                <a:gd name="T11" fmla="*/ 87 h 102"/>
                <a:gd name="T12" fmla="*/ 8 w 15"/>
                <a:gd name="T13" fmla="*/ 102 h 102"/>
                <a:gd name="T14" fmla="*/ 15 w 15"/>
                <a:gd name="T15" fmla="*/ 102 h 102"/>
                <a:gd name="T16" fmla="*/ 15 w 15"/>
                <a:gd name="T17" fmla="*/ 95 h 102"/>
                <a:gd name="T18" fmla="*/ 8 w 15"/>
                <a:gd name="T1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02">
                  <a:moveTo>
                    <a:pt x="8" y="102"/>
                  </a:moveTo>
                  <a:lnTo>
                    <a:pt x="15" y="95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8" y="87"/>
                  </a:lnTo>
                  <a:lnTo>
                    <a:pt x="8" y="102"/>
                  </a:lnTo>
                  <a:lnTo>
                    <a:pt x="15" y="102"/>
                  </a:lnTo>
                  <a:lnTo>
                    <a:pt x="15" y="95"/>
                  </a:lnTo>
                  <a:lnTo>
                    <a:pt x="8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89" name="Freeform 573"/>
            <p:cNvSpPr>
              <a:spLocks/>
            </p:cNvSpPr>
            <p:nvPr/>
          </p:nvSpPr>
          <p:spPr bwMode="auto">
            <a:xfrm>
              <a:off x="1260" y="1958"/>
              <a:ext cx="254" cy="7"/>
            </a:xfrm>
            <a:custGeom>
              <a:avLst/>
              <a:gdLst>
                <a:gd name="T0" fmla="*/ 0 w 509"/>
                <a:gd name="T1" fmla="*/ 8 h 15"/>
                <a:gd name="T2" fmla="*/ 8 w 509"/>
                <a:gd name="T3" fmla="*/ 15 h 15"/>
                <a:gd name="T4" fmla="*/ 509 w 509"/>
                <a:gd name="T5" fmla="*/ 15 h 15"/>
                <a:gd name="T6" fmla="*/ 509 w 509"/>
                <a:gd name="T7" fmla="*/ 0 h 15"/>
                <a:gd name="T8" fmla="*/ 8 w 509"/>
                <a:gd name="T9" fmla="*/ 0 h 15"/>
                <a:gd name="T10" fmla="*/ 15 w 509"/>
                <a:gd name="T11" fmla="*/ 8 h 15"/>
                <a:gd name="T12" fmla="*/ 0 w 509"/>
                <a:gd name="T13" fmla="*/ 8 h 15"/>
                <a:gd name="T14" fmla="*/ 0 w 509"/>
                <a:gd name="T15" fmla="*/ 15 h 15"/>
                <a:gd name="T16" fmla="*/ 8 w 509"/>
                <a:gd name="T17" fmla="*/ 15 h 15"/>
                <a:gd name="T18" fmla="*/ 0 w 509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9" h="15">
                  <a:moveTo>
                    <a:pt x="0" y="8"/>
                  </a:moveTo>
                  <a:lnTo>
                    <a:pt x="8" y="15"/>
                  </a:lnTo>
                  <a:lnTo>
                    <a:pt x="509" y="15"/>
                  </a:lnTo>
                  <a:lnTo>
                    <a:pt x="509" y="0"/>
                  </a:lnTo>
                  <a:lnTo>
                    <a:pt x="8" y="0"/>
                  </a:lnTo>
                  <a:lnTo>
                    <a:pt x="15" y="8"/>
                  </a:lnTo>
                  <a:lnTo>
                    <a:pt x="0" y="8"/>
                  </a:lnTo>
                  <a:lnTo>
                    <a:pt x="0" y="15"/>
                  </a:lnTo>
                  <a:lnTo>
                    <a:pt x="8" y="1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90" name="Freeform 574"/>
            <p:cNvSpPr>
              <a:spLocks/>
            </p:cNvSpPr>
            <p:nvPr/>
          </p:nvSpPr>
          <p:spPr bwMode="auto">
            <a:xfrm>
              <a:off x="1260" y="1911"/>
              <a:ext cx="7" cy="51"/>
            </a:xfrm>
            <a:custGeom>
              <a:avLst/>
              <a:gdLst>
                <a:gd name="T0" fmla="*/ 8 w 15"/>
                <a:gd name="T1" fmla="*/ 0 h 102"/>
                <a:gd name="T2" fmla="*/ 0 w 15"/>
                <a:gd name="T3" fmla="*/ 7 h 102"/>
                <a:gd name="T4" fmla="*/ 0 w 15"/>
                <a:gd name="T5" fmla="*/ 102 h 102"/>
                <a:gd name="T6" fmla="*/ 15 w 15"/>
                <a:gd name="T7" fmla="*/ 102 h 102"/>
                <a:gd name="T8" fmla="*/ 15 w 15"/>
                <a:gd name="T9" fmla="*/ 7 h 102"/>
                <a:gd name="T10" fmla="*/ 8 w 15"/>
                <a:gd name="T11" fmla="*/ 15 h 102"/>
                <a:gd name="T12" fmla="*/ 8 w 15"/>
                <a:gd name="T13" fmla="*/ 0 h 102"/>
                <a:gd name="T14" fmla="*/ 0 w 15"/>
                <a:gd name="T15" fmla="*/ 0 h 102"/>
                <a:gd name="T16" fmla="*/ 0 w 15"/>
                <a:gd name="T17" fmla="*/ 7 h 102"/>
                <a:gd name="T18" fmla="*/ 8 w 15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02">
                  <a:moveTo>
                    <a:pt x="8" y="0"/>
                  </a:moveTo>
                  <a:lnTo>
                    <a:pt x="0" y="7"/>
                  </a:lnTo>
                  <a:lnTo>
                    <a:pt x="0" y="102"/>
                  </a:lnTo>
                  <a:lnTo>
                    <a:pt x="15" y="102"/>
                  </a:lnTo>
                  <a:lnTo>
                    <a:pt x="15" y="7"/>
                  </a:lnTo>
                  <a:lnTo>
                    <a:pt x="8" y="15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91" name="Rectangle 575"/>
            <p:cNvSpPr>
              <a:spLocks noChangeArrowheads="1"/>
            </p:cNvSpPr>
            <p:nvPr/>
          </p:nvSpPr>
          <p:spPr bwMode="auto">
            <a:xfrm>
              <a:off x="1491" y="1810"/>
              <a:ext cx="17" cy="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92" name="Freeform 576"/>
            <p:cNvSpPr>
              <a:spLocks/>
            </p:cNvSpPr>
            <p:nvPr/>
          </p:nvSpPr>
          <p:spPr bwMode="auto">
            <a:xfrm>
              <a:off x="1491" y="1806"/>
              <a:ext cx="21" cy="8"/>
            </a:xfrm>
            <a:custGeom>
              <a:avLst/>
              <a:gdLst>
                <a:gd name="T0" fmla="*/ 43 w 43"/>
                <a:gd name="T1" fmla="*/ 8 h 15"/>
                <a:gd name="T2" fmla="*/ 35 w 43"/>
                <a:gd name="T3" fmla="*/ 0 h 15"/>
                <a:gd name="T4" fmla="*/ 0 w 43"/>
                <a:gd name="T5" fmla="*/ 0 h 15"/>
                <a:gd name="T6" fmla="*/ 0 w 43"/>
                <a:gd name="T7" fmla="*/ 15 h 15"/>
                <a:gd name="T8" fmla="*/ 35 w 43"/>
                <a:gd name="T9" fmla="*/ 15 h 15"/>
                <a:gd name="T10" fmla="*/ 28 w 43"/>
                <a:gd name="T11" fmla="*/ 8 h 15"/>
                <a:gd name="T12" fmla="*/ 43 w 43"/>
                <a:gd name="T13" fmla="*/ 8 h 15"/>
                <a:gd name="T14" fmla="*/ 43 w 43"/>
                <a:gd name="T15" fmla="*/ 0 h 15"/>
                <a:gd name="T16" fmla="*/ 35 w 43"/>
                <a:gd name="T17" fmla="*/ 0 h 15"/>
                <a:gd name="T18" fmla="*/ 43 w 43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5">
                  <a:moveTo>
                    <a:pt x="43" y="8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5" y="15"/>
                  </a:lnTo>
                  <a:lnTo>
                    <a:pt x="28" y="8"/>
                  </a:lnTo>
                  <a:lnTo>
                    <a:pt x="43" y="8"/>
                  </a:lnTo>
                  <a:lnTo>
                    <a:pt x="43" y="0"/>
                  </a:lnTo>
                  <a:lnTo>
                    <a:pt x="35" y="0"/>
                  </a:lnTo>
                  <a:lnTo>
                    <a:pt x="43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93" name="Freeform 577"/>
            <p:cNvSpPr>
              <a:spLocks/>
            </p:cNvSpPr>
            <p:nvPr/>
          </p:nvSpPr>
          <p:spPr bwMode="auto">
            <a:xfrm>
              <a:off x="1504" y="1810"/>
              <a:ext cx="8" cy="100"/>
            </a:xfrm>
            <a:custGeom>
              <a:avLst/>
              <a:gdLst>
                <a:gd name="T0" fmla="*/ 7 w 15"/>
                <a:gd name="T1" fmla="*/ 198 h 198"/>
                <a:gd name="T2" fmla="*/ 15 w 15"/>
                <a:gd name="T3" fmla="*/ 190 h 198"/>
                <a:gd name="T4" fmla="*/ 15 w 15"/>
                <a:gd name="T5" fmla="*/ 0 h 198"/>
                <a:gd name="T6" fmla="*/ 0 w 15"/>
                <a:gd name="T7" fmla="*/ 0 h 198"/>
                <a:gd name="T8" fmla="*/ 0 w 15"/>
                <a:gd name="T9" fmla="*/ 190 h 198"/>
                <a:gd name="T10" fmla="*/ 7 w 15"/>
                <a:gd name="T11" fmla="*/ 183 h 198"/>
                <a:gd name="T12" fmla="*/ 7 w 15"/>
                <a:gd name="T13" fmla="*/ 198 h 198"/>
                <a:gd name="T14" fmla="*/ 15 w 15"/>
                <a:gd name="T15" fmla="*/ 198 h 198"/>
                <a:gd name="T16" fmla="*/ 15 w 15"/>
                <a:gd name="T17" fmla="*/ 190 h 198"/>
                <a:gd name="T18" fmla="*/ 7 w 15"/>
                <a:gd name="T19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98">
                  <a:moveTo>
                    <a:pt x="7" y="198"/>
                  </a:moveTo>
                  <a:lnTo>
                    <a:pt x="15" y="19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90"/>
                  </a:lnTo>
                  <a:lnTo>
                    <a:pt x="7" y="183"/>
                  </a:lnTo>
                  <a:lnTo>
                    <a:pt x="7" y="198"/>
                  </a:lnTo>
                  <a:lnTo>
                    <a:pt x="15" y="198"/>
                  </a:lnTo>
                  <a:lnTo>
                    <a:pt x="15" y="190"/>
                  </a:lnTo>
                  <a:lnTo>
                    <a:pt x="7" y="1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94" name="Freeform 578"/>
            <p:cNvSpPr>
              <a:spLocks/>
            </p:cNvSpPr>
            <p:nvPr/>
          </p:nvSpPr>
          <p:spPr bwMode="auto">
            <a:xfrm>
              <a:off x="1487" y="1902"/>
              <a:ext cx="21" cy="8"/>
            </a:xfrm>
            <a:custGeom>
              <a:avLst/>
              <a:gdLst>
                <a:gd name="T0" fmla="*/ 0 w 42"/>
                <a:gd name="T1" fmla="*/ 7 h 15"/>
                <a:gd name="T2" fmla="*/ 7 w 42"/>
                <a:gd name="T3" fmla="*/ 15 h 15"/>
                <a:gd name="T4" fmla="*/ 42 w 42"/>
                <a:gd name="T5" fmla="*/ 15 h 15"/>
                <a:gd name="T6" fmla="*/ 42 w 42"/>
                <a:gd name="T7" fmla="*/ 0 h 15"/>
                <a:gd name="T8" fmla="*/ 7 w 42"/>
                <a:gd name="T9" fmla="*/ 0 h 15"/>
                <a:gd name="T10" fmla="*/ 15 w 42"/>
                <a:gd name="T11" fmla="*/ 7 h 15"/>
                <a:gd name="T12" fmla="*/ 0 w 42"/>
                <a:gd name="T13" fmla="*/ 7 h 15"/>
                <a:gd name="T14" fmla="*/ 0 w 42"/>
                <a:gd name="T15" fmla="*/ 15 h 15"/>
                <a:gd name="T16" fmla="*/ 7 w 42"/>
                <a:gd name="T17" fmla="*/ 15 h 15"/>
                <a:gd name="T18" fmla="*/ 0 w 42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15">
                  <a:moveTo>
                    <a:pt x="0" y="7"/>
                  </a:moveTo>
                  <a:lnTo>
                    <a:pt x="7" y="15"/>
                  </a:lnTo>
                  <a:lnTo>
                    <a:pt x="42" y="15"/>
                  </a:lnTo>
                  <a:lnTo>
                    <a:pt x="42" y="0"/>
                  </a:lnTo>
                  <a:lnTo>
                    <a:pt x="7" y="0"/>
                  </a:lnTo>
                  <a:lnTo>
                    <a:pt x="15" y="7"/>
                  </a:lnTo>
                  <a:lnTo>
                    <a:pt x="0" y="7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95" name="Freeform 579"/>
            <p:cNvSpPr>
              <a:spLocks/>
            </p:cNvSpPr>
            <p:nvPr/>
          </p:nvSpPr>
          <p:spPr bwMode="auto">
            <a:xfrm>
              <a:off x="1487" y="1806"/>
              <a:ext cx="8" cy="99"/>
            </a:xfrm>
            <a:custGeom>
              <a:avLst/>
              <a:gdLst>
                <a:gd name="T0" fmla="*/ 7 w 15"/>
                <a:gd name="T1" fmla="*/ 0 h 198"/>
                <a:gd name="T2" fmla="*/ 0 w 15"/>
                <a:gd name="T3" fmla="*/ 8 h 198"/>
                <a:gd name="T4" fmla="*/ 0 w 15"/>
                <a:gd name="T5" fmla="*/ 198 h 198"/>
                <a:gd name="T6" fmla="*/ 15 w 15"/>
                <a:gd name="T7" fmla="*/ 198 h 198"/>
                <a:gd name="T8" fmla="*/ 15 w 15"/>
                <a:gd name="T9" fmla="*/ 8 h 198"/>
                <a:gd name="T10" fmla="*/ 7 w 15"/>
                <a:gd name="T11" fmla="*/ 15 h 198"/>
                <a:gd name="T12" fmla="*/ 7 w 15"/>
                <a:gd name="T13" fmla="*/ 0 h 198"/>
                <a:gd name="T14" fmla="*/ 0 w 15"/>
                <a:gd name="T15" fmla="*/ 0 h 198"/>
                <a:gd name="T16" fmla="*/ 0 w 15"/>
                <a:gd name="T17" fmla="*/ 8 h 198"/>
                <a:gd name="T18" fmla="*/ 7 w 15"/>
                <a:gd name="T1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98">
                  <a:moveTo>
                    <a:pt x="7" y="0"/>
                  </a:moveTo>
                  <a:lnTo>
                    <a:pt x="0" y="8"/>
                  </a:lnTo>
                  <a:lnTo>
                    <a:pt x="0" y="198"/>
                  </a:lnTo>
                  <a:lnTo>
                    <a:pt x="15" y="198"/>
                  </a:lnTo>
                  <a:lnTo>
                    <a:pt x="15" y="8"/>
                  </a:ln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96" name="Rectangle 580"/>
            <p:cNvSpPr>
              <a:spLocks noChangeArrowheads="1"/>
            </p:cNvSpPr>
            <p:nvPr/>
          </p:nvSpPr>
          <p:spPr bwMode="auto">
            <a:xfrm>
              <a:off x="1242" y="830"/>
              <a:ext cx="134" cy="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97" name="Freeform 581"/>
            <p:cNvSpPr>
              <a:spLocks/>
            </p:cNvSpPr>
            <p:nvPr/>
          </p:nvSpPr>
          <p:spPr bwMode="auto">
            <a:xfrm>
              <a:off x="1242" y="826"/>
              <a:ext cx="138" cy="7"/>
            </a:xfrm>
            <a:custGeom>
              <a:avLst/>
              <a:gdLst>
                <a:gd name="T0" fmla="*/ 277 w 277"/>
                <a:gd name="T1" fmla="*/ 8 h 15"/>
                <a:gd name="T2" fmla="*/ 269 w 277"/>
                <a:gd name="T3" fmla="*/ 0 h 15"/>
                <a:gd name="T4" fmla="*/ 0 w 277"/>
                <a:gd name="T5" fmla="*/ 0 h 15"/>
                <a:gd name="T6" fmla="*/ 0 w 277"/>
                <a:gd name="T7" fmla="*/ 15 h 15"/>
                <a:gd name="T8" fmla="*/ 269 w 277"/>
                <a:gd name="T9" fmla="*/ 15 h 15"/>
                <a:gd name="T10" fmla="*/ 262 w 277"/>
                <a:gd name="T11" fmla="*/ 8 h 15"/>
                <a:gd name="T12" fmla="*/ 277 w 277"/>
                <a:gd name="T13" fmla="*/ 8 h 15"/>
                <a:gd name="T14" fmla="*/ 277 w 277"/>
                <a:gd name="T15" fmla="*/ 0 h 15"/>
                <a:gd name="T16" fmla="*/ 269 w 277"/>
                <a:gd name="T17" fmla="*/ 0 h 15"/>
                <a:gd name="T18" fmla="*/ 277 w 277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7" h="15">
                  <a:moveTo>
                    <a:pt x="277" y="8"/>
                  </a:moveTo>
                  <a:lnTo>
                    <a:pt x="269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69" y="15"/>
                  </a:lnTo>
                  <a:lnTo>
                    <a:pt x="262" y="8"/>
                  </a:lnTo>
                  <a:lnTo>
                    <a:pt x="277" y="8"/>
                  </a:lnTo>
                  <a:lnTo>
                    <a:pt x="277" y="0"/>
                  </a:lnTo>
                  <a:lnTo>
                    <a:pt x="269" y="0"/>
                  </a:lnTo>
                  <a:lnTo>
                    <a:pt x="277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98" name="Freeform 582"/>
            <p:cNvSpPr>
              <a:spLocks/>
            </p:cNvSpPr>
            <p:nvPr/>
          </p:nvSpPr>
          <p:spPr bwMode="auto">
            <a:xfrm>
              <a:off x="1372" y="830"/>
              <a:ext cx="8" cy="46"/>
            </a:xfrm>
            <a:custGeom>
              <a:avLst/>
              <a:gdLst>
                <a:gd name="T0" fmla="*/ 7 w 15"/>
                <a:gd name="T1" fmla="*/ 93 h 93"/>
                <a:gd name="T2" fmla="*/ 15 w 15"/>
                <a:gd name="T3" fmla="*/ 86 h 93"/>
                <a:gd name="T4" fmla="*/ 15 w 15"/>
                <a:gd name="T5" fmla="*/ 0 h 93"/>
                <a:gd name="T6" fmla="*/ 0 w 15"/>
                <a:gd name="T7" fmla="*/ 0 h 93"/>
                <a:gd name="T8" fmla="*/ 0 w 15"/>
                <a:gd name="T9" fmla="*/ 86 h 93"/>
                <a:gd name="T10" fmla="*/ 7 w 15"/>
                <a:gd name="T11" fmla="*/ 78 h 93"/>
                <a:gd name="T12" fmla="*/ 7 w 15"/>
                <a:gd name="T13" fmla="*/ 93 h 93"/>
                <a:gd name="T14" fmla="*/ 15 w 15"/>
                <a:gd name="T15" fmla="*/ 93 h 93"/>
                <a:gd name="T16" fmla="*/ 15 w 15"/>
                <a:gd name="T17" fmla="*/ 86 h 93"/>
                <a:gd name="T18" fmla="*/ 7 w 15"/>
                <a:gd name="T1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93">
                  <a:moveTo>
                    <a:pt x="7" y="93"/>
                  </a:moveTo>
                  <a:lnTo>
                    <a:pt x="15" y="86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86"/>
                  </a:lnTo>
                  <a:lnTo>
                    <a:pt x="7" y="78"/>
                  </a:lnTo>
                  <a:lnTo>
                    <a:pt x="7" y="93"/>
                  </a:lnTo>
                  <a:lnTo>
                    <a:pt x="15" y="93"/>
                  </a:lnTo>
                  <a:lnTo>
                    <a:pt x="15" y="86"/>
                  </a:lnTo>
                  <a:lnTo>
                    <a:pt x="7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99" name="Freeform 583"/>
            <p:cNvSpPr>
              <a:spLocks/>
            </p:cNvSpPr>
            <p:nvPr/>
          </p:nvSpPr>
          <p:spPr bwMode="auto">
            <a:xfrm>
              <a:off x="1238" y="869"/>
              <a:ext cx="138" cy="7"/>
            </a:xfrm>
            <a:custGeom>
              <a:avLst/>
              <a:gdLst>
                <a:gd name="T0" fmla="*/ 0 w 275"/>
                <a:gd name="T1" fmla="*/ 8 h 15"/>
                <a:gd name="T2" fmla="*/ 6 w 275"/>
                <a:gd name="T3" fmla="*/ 15 h 15"/>
                <a:gd name="T4" fmla="*/ 275 w 275"/>
                <a:gd name="T5" fmla="*/ 15 h 15"/>
                <a:gd name="T6" fmla="*/ 275 w 275"/>
                <a:gd name="T7" fmla="*/ 0 h 15"/>
                <a:gd name="T8" fmla="*/ 6 w 275"/>
                <a:gd name="T9" fmla="*/ 0 h 15"/>
                <a:gd name="T10" fmla="*/ 14 w 275"/>
                <a:gd name="T11" fmla="*/ 8 h 15"/>
                <a:gd name="T12" fmla="*/ 0 w 275"/>
                <a:gd name="T13" fmla="*/ 8 h 15"/>
                <a:gd name="T14" fmla="*/ 0 w 275"/>
                <a:gd name="T15" fmla="*/ 15 h 15"/>
                <a:gd name="T16" fmla="*/ 6 w 275"/>
                <a:gd name="T17" fmla="*/ 15 h 15"/>
                <a:gd name="T18" fmla="*/ 0 w 275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5" h="15">
                  <a:moveTo>
                    <a:pt x="0" y="8"/>
                  </a:moveTo>
                  <a:lnTo>
                    <a:pt x="6" y="15"/>
                  </a:lnTo>
                  <a:lnTo>
                    <a:pt x="275" y="15"/>
                  </a:lnTo>
                  <a:lnTo>
                    <a:pt x="275" y="0"/>
                  </a:lnTo>
                  <a:lnTo>
                    <a:pt x="6" y="0"/>
                  </a:lnTo>
                  <a:lnTo>
                    <a:pt x="14" y="8"/>
                  </a:lnTo>
                  <a:lnTo>
                    <a:pt x="0" y="8"/>
                  </a:lnTo>
                  <a:lnTo>
                    <a:pt x="0" y="15"/>
                  </a:lnTo>
                  <a:lnTo>
                    <a:pt x="6" y="1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00" name="Freeform 584"/>
            <p:cNvSpPr>
              <a:spLocks/>
            </p:cNvSpPr>
            <p:nvPr/>
          </p:nvSpPr>
          <p:spPr bwMode="auto">
            <a:xfrm>
              <a:off x="1238" y="826"/>
              <a:ext cx="8" cy="47"/>
            </a:xfrm>
            <a:custGeom>
              <a:avLst/>
              <a:gdLst>
                <a:gd name="T0" fmla="*/ 6 w 14"/>
                <a:gd name="T1" fmla="*/ 0 h 94"/>
                <a:gd name="T2" fmla="*/ 0 w 14"/>
                <a:gd name="T3" fmla="*/ 8 h 94"/>
                <a:gd name="T4" fmla="*/ 0 w 14"/>
                <a:gd name="T5" fmla="*/ 94 h 94"/>
                <a:gd name="T6" fmla="*/ 14 w 14"/>
                <a:gd name="T7" fmla="*/ 94 h 94"/>
                <a:gd name="T8" fmla="*/ 14 w 14"/>
                <a:gd name="T9" fmla="*/ 8 h 94"/>
                <a:gd name="T10" fmla="*/ 6 w 14"/>
                <a:gd name="T11" fmla="*/ 15 h 94"/>
                <a:gd name="T12" fmla="*/ 6 w 14"/>
                <a:gd name="T13" fmla="*/ 0 h 94"/>
                <a:gd name="T14" fmla="*/ 0 w 14"/>
                <a:gd name="T15" fmla="*/ 0 h 94"/>
                <a:gd name="T16" fmla="*/ 0 w 14"/>
                <a:gd name="T17" fmla="*/ 8 h 94"/>
                <a:gd name="T18" fmla="*/ 6 w 14"/>
                <a:gd name="T1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94">
                  <a:moveTo>
                    <a:pt x="6" y="0"/>
                  </a:moveTo>
                  <a:lnTo>
                    <a:pt x="0" y="8"/>
                  </a:lnTo>
                  <a:lnTo>
                    <a:pt x="0" y="94"/>
                  </a:lnTo>
                  <a:lnTo>
                    <a:pt x="14" y="94"/>
                  </a:lnTo>
                  <a:lnTo>
                    <a:pt x="14" y="8"/>
                  </a:ln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01" name="Rectangle 585"/>
            <p:cNvSpPr>
              <a:spLocks noChangeArrowheads="1"/>
            </p:cNvSpPr>
            <p:nvPr/>
          </p:nvSpPr>
          <p:spPr bwMode="auto">
            <a:xfrm>
              <a:off x="1117" y="891"/>
              <a:ext cx="82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02" name="Rectangle 586"/>
            <p:cNvSpPr>
              <a:spLocks noChangeArrowheads="1"/>
            </p:cNvSpPr>
            <p:nvPr/>
          </p:nvSpPr>
          <p:spPr bwMode="auto">
            <a:xfrm>
              <a:off x="1087" y="921"/>
              <a:ext cx="143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03" name="Freeform 587"/>
            <p:cNvSpPr>
              <a:spLocks/>
            </p:cNvSpPr>
            <p:nvPr/>
          </p:nvSpPr>
          <p:spPr bwMode="auto">
            <a:xfrm>
              <a:off x="1048" y="956"/>
              <a:ext cx="220" cy="8"/>
            </a:xfrm>
            <a:custGeom>
              <a:avLst/>
              <a:gdLst>
                <a:gd name="T0" fmla="*/ 440 w 440"/>
                <a:gd name="T1" fmla="*/ 0 h 16"/>
                <a:gd name="T2" fmla="*/ 0 w 440"/>
                <a:gd name="T3" fmla="*/ 1 h 16"/>
                <a:gd name="T4" fmla="*/ 0 w 440"/>
                <a:gd name="T5" fmla="*/ 16 h 16"/>
                <a:gd name="T6" fmla="*/ 440 w 440"/>
                <a:gd name="T7" fmla="*/ 15 h 16"/>
                <a:gd name="T8" fmla="*/ 440 w 44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16">
                  <a:moveTo>
                    <a:pt x="440" y="0"/>
                  </a:moveTo>
                  <a:lnTo>
                    <a:pt x="0" y="1"/>
                  </a:lnTo>
                  <a:lnTo>
                    <a:pt x="0" y="16"/>
                  </a:lnTo>
                  <a:lnTo>
                    <a:pt x="440" y="15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04" name="Freeform 588"/>
            <p:cNvSpPr>
              <a:spLocks/>
            </p:cNvSpPr>
            <p:nvPr/>
          </p:nvSpPr>
          <p:spPr bwMode="auto">
            <a:xfrm>
              <a:off x="1018" y="990"/>
              <a:ext cx="285" cy="9"/>
            </a:xfrm>
            <a:custGeom>
              <a:avLst/>
              <a:gdLst>
                <a:gd name="T0" fmla="*/ 571 w 571"/>
                <a:gd name="T1" fmla="*/ 0 h 16"/>
                <a:gd name="T2" fmla="*/ 0 w 571"/>
                <a:gd name="T3" fmla="*/ 1 h 16"/>
                <a:gd name="T4" fmla="*/ 0 w 571"/>
                <a:gd name="T5" fmla="*/ 16 h 16"/>
                <a:gd name="T6" fmla="*/ 571 w 571"/>
                <a:gd name="T7" fmla="*/ 15 h 16"/>
                <a:gd name="T8" fmla="*/ 571 w 57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1" h="16">
                  <a:moveTo>
                    <a:pt x="571" y="0"/>
                  </a:moveTo>
                  <a:lnTo>
                    <a:pt x="0" y="1"/>
                  </a:lnTo>
                  <a:lnTo>
                    <a:pt x="0" y="16"/>
                  </a:lnTo>
                  <a:lnTo>
                    <a:pt x="571" y="15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05" name="Rectangle 589"/>
            <p:cNvSpPr>
              <a:spLocks noChangeArrowheads="1"/>
            </p:cNvSpPr>
            <p:nvPr/>
          </p:nvSpPr>
          <p:spPr bwMode="auto">
            <a:xfrm>
              <a:off x="974" y="1029"/>
              <a:ext cx="36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06" name="Freeform 590"/>
            <p:cNvSpPr>
              <a:spLocks/>
            </p:cNvSpPr>
            <p:nvPr/>
          </p:nvSpPr>
          <p:spPr bwMode="auto">
            <a:xfrm>
              <a:off x="936" y="1071"/>
              <a:ext cx="439" cy="8"/>
            </a:xfrm>
            <a:custGeom>
              <a:avLst/>
              <a:gdLst>
                <a:gd name="T0" fmla="*/ 877 w 877"/>
                <a:gd name="T1" fmla="*/ 2 h 17"/>
                <a:gd name="T2" fmla="*/ 0 w 877"/>
                <a:gd name="T3" fmla="*/ 0 h 17"/>
                <a:gd name="T4" fmla="*/ 0 w 877"/>
                <a:gd name="T5" fmla="*/ 15 h 17"/>
                <a:gd name="T6" fmla="*/ 877 w 877"/>
                <a:gd name="T7" fmla="*/ 17 h 17"/>
                <a:gd name="T8" fmla="*/ 877 w 87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7" h="17">
                  <a:moveTo>
                    <a:pt x="877" y="2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877" y="17"/>
                  </a:lnTo>
                  <a:lnTo>
                    <a:pt x="877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07" name="Freeform 591"/>
            <p:cNvSpPr>
              <a:spLocks/>
            </p:cNvSpPr>
            <p:nvPr/>
          </p:nvSpPr>
          <p:spPr bwMode="auto">
            <a:xfrm>
              <a:off x="896" y="1106"/>
              <a:ext cx="520" cy="9"/>
            </a:xfrm>
            <a:custGeom>
              <a:avLst/>
              <a:gdLst>
                <a:gd name="T0" fmla="*/ 1039 w 1039"/>
                <a:gd name="T1" fmla="*/ 4 h 19"/>
                <a:gd name="T2" fmla="*/ 0 w 1039"/>
                <a:gd name="T3" fmla="*/ 0 h 19"/>
                <a:gd name="T4" fmla="*/ 0 w 1039"/>
                <a:gd name="T5" fmla="*/ 15 h 19"/>
                <a:gd name="T6" fmla="*/ 1039 w 1039"/>
                <a:gd name="T7" fmla="*/ 19 h 19"/>
                <a:gd name="T8" fmla="*/ 1039 w 1039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9" h="19">
                  <a:moveTo>
                    <a:pt x="1039" y="4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1039" y="19"/>
                  </a:lnTo>
                  <a:lnTo>
                    <a:pt x="103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08" name="Freeform 592"/>
            <p:cNvSpPr>
              <a:spLocks/>
            </p:cNvSpPr>
            <p:nvPr/>
          </p:nvSpPr>
          <p:spPr bwMode="auto">
            <a:xfrm>
              <a:off x="862" y="1143"/>
              <a:ext cx="581" cy="9"/>
            </a:xfrm>
            <a:custGeom>
              <a:avLst/>
              <a:gdLst>
                <a:gd name="T0" fmla="*/ 1163 w 1163"/>
                <a:gd name="T1" fmla="*/ 0 h 19"/>
                <a:gd name="T2" fmla="*/ 0 w 1163"/>
                <a:gd name="T3" fmla="*/ 2 h 19"/>
                <a:gd name="T4" fmla="*/ 0 w 1163"/>
                <a:gd name="T5" fmla="*/ 19 h 19"/>
                <a:gd name="T6" fmla="*/ 1163 w 1163"/>
                <a:gd name="T7" fmla="*/ 15 h 19"/>
                <a:gd name="T8" fmla="*/ 1163 w 116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3" h="19">
                  <a:moveTo>
                    <a:pt x="1163" y="0"/>
                  </a:moveTo>
                  <a:lnTo>
                    <a:pt x="0" y="2"/>
                  </a:lnTo>
                  <a:lnTo>
                    <a:pt x="0" y="19"/>
                  </a:lnTo>
                  <a:lnTo>
                    <a:pt x="1163" y="15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09" name="Rectangle 593"/>
            <p:cNvSpPr>
              <a:spLocks noChangeArrowheads="1"/>
            </p:cNvSpPr>
            <p:nvPr/>
          </p:nvSpPr>
          <p:spPr bwMode="auto">
            <a:xfrm>
              <a:off x="815" y="1180"/>
              <a:ext cx="67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10" name="Rectangle 594"/>
            <p:cNvSpPr>
              <a:spLocks noChangeArrowheads="1"/>
            </p:cNvSpPr>
            <p:nvPr/>
          </p:nvSpPr>
          <p:spPr bwMode="auto">
            <a:xfrm>
              <a:off x="819" y="1219"/>
              <a:ext cx="67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11" name="Rectangle 595"/>
            <p:cNvSpPr>
              <a:spLocks noChangeArrowheads="1"/>
            </p:cNvSpPr>
            <p:nvPr/>
          </p:nvSpPr>
          <p:spPr bwMode="auto">
            <a:xfrm>
              <a:off x="824" y="1258"/>
              <a:ext cx="669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12" name="Rectangle 596"/>
            <p:cNvSpPr>
              <a:spLocks noChangeArrowheads="1"/>
            </p:cNvSpPr>
            <p:nvPr/>
          </p:nvSpPr>
          <p:spPr bwMode="auto">
            <a:xfrm>
              <a:off x="828" y="1297"/>
              <a:ext cx="665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13" name="Rectangle 597"/>
            <p:cNvSpPr>
              <a:spLocks noChangeArrowheads="1"/>
            </p:cNvSpPr>
            <p:nvPr/>
          </p:nvSpPr>
          <p:spPr bwMode="auto">
            <a:xfrm>
              <a:off x="819" y="1336"/>
              <a:ext cx="674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14" name="Rectangle 598"/>
            <p:cNvSpPr>
              <a:spLocks noChangeArrowheads="1"/>
            </p:cNvSpPr>
            <p:nvPr/>
          </p:nvSpPr>
          <p:spPr bwMode="auto">
            <a:xfrm>
              <a:off x="819" y="1371"/>
              <a:ext cx="674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15" name="Rectangle 599"/>
            <p:cNvSpPr>
              <a:spLocks noChangeArrowheads="1"/>
            </p:cNvSpPr>
            <p:nvPr/>
          </p:nvSpPr>
          <p:spPr bwMode="auto">
            <a:xfrm>
              <a:off x="824" y="1410"/>
              <a:ext cx="674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16" name="Rectangle 600"/>
            <p:cNvSpPr>
              <a:spLocks noChangeArrowheads="1"/>
            </p:cNvSpPr>
            <p:nvPr/>
          </p:nvSpPr>
          <p:spPr bwMode="auto">
            <a:xfrm>
              <a:off x="1231" y="1123"/>
              <a:ext cx="110" cy="255"/>
            </a:xfrm>
            <a:prstGeom prst="rect">
              <a:avLst/>
            </a:prstGeom>
            <a:solidFill>
              <a:srgbClr val="007F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17" name="Freeform 601"/>
            <p:cNvSpPr>
              <a:spLocks/>
            </p:cNvSpPr>
            <p:nvPr/>
          </p:nvSpPr>
          <p:spPr bwMode="auto">
            <a:xfrm>
              <a:off x="1231" y="1119"/>
              <a:ext cx="114" cy="8"/>
            </a:xfrm>
            <a:custGeom>
              <a:avLst/>
              <a:gdLst>
                <a:gd name="T0" fmla="*/ 227 w 227"/>
                <a:gd name="T1" fmla="*/ 8 h 15"/>
                <a:gd name="T2" fmla="*/ 219 w 227"/>
                <a:gd name="T3" fmla="*/ 0 h 15"/>
                <a:gd name="T4" fmla="*/ 0 w 227"/>
                <a:gd name="T5" fmla="*/ 0 h 15"/>
                <a:gd name="T6" fmla="*/ 0 w 227"/>
                <a:gd name="T7" fmla="*/ 15 h 15"/>
                <a:gd name="T8" fmla="*/ 219 w 227"/>
                <a:gd name="T9" fmla="*/ 15 h 15"/>
                <a:gd name="T10" fmla="*/ 212 w 227"/>
                <a:gd name="T11" fmla="*/ 8 h 15"/>
                <a:gd name="T12" fmla="*/ 227 w 227"/>
                <a:gd name="T13" fmla="*/ 8 h 15"/>
                <a:gd name="T14" fmla="*/ 227 w 227"/>
                <a:gd name="T15" fmla="*/ 0 h 15"/>
                <a:gd name="T16" fmla="*/ 219 w 227"/>
                <a:gd name="T17" fmla="*/ 0 h 15"/>
                <a:gd name="T18" fmla="*/ 227 w 227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5">
                  <a:moveTo>
                    <a:pt x="227" y="8"/>
                  </a:moveTo>
                  <a:lnTo>
                    <a:pt x="219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19" y="15"/>
                  </a:lnTo>
                  <a:lnTo>
                    <a:pt x="212" y="8"/>
                  </a:lnTo>
                  <a:lnTo>
                    <a:pt x="227" y="8"/>
                  </a:lnTo>
                  <a:lnTo>
                    <a:pt x="227" y="0"/>
                  </a:lnTo>
                  <a:lnTo>
                    <a:pt x="219" y="0"/>
                  </a:lnTo>
                  <a:lnTo>
                    <a:pt x="227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18" name="Freeform 602"/>
            <p:cNvSpPr>
              <a:spLocks/>
            </p:cNvSpPr>
            <p:nvPr/>
          </p:nvSpPr>
          <p:spPr bwMode="auto">
            <a:xfrm>
              <a:off x="1337" y="1123"/>
              <a:ext cx="8" cy="259"/>
            </a:xfrm>
            <a:custGeom>
              <a:avLst/>
              <a:gdLst>
                <a:gd name="T0" fmla="*/ 7 w 15"/>
                <a:gd name="T1" fmla="*/ 517 h 517"/>
                <a:gd name="T2" fmla="*/ 15 w 15"/>
                <a:gd name="T3" fmla="*/ 509 h 517"/>
                <a:gd name="T4" fmla="*/ 15 w 15"/>
                <a:gd name="T5" fmla="*/ 0 h 517"/>
                <a:gd name="T6" fmla="*/ 0 w 15"/>
                <a:gd name="T7" fmla="*/ 0 h 517"/>
                <a:gd name="T8" fmla="*/ 0 w 15"/>
                <a:gd name="T9" fmla="*/ 509 h 517"/>
                <a:gd name="T10" fmla="*/ 7 w 15"/>
                <a:gd name="T11" fmla="*/ 502 h 517"/>
                <a:gd name="T12" fmla="*/ 7 w 15"/>
                <a:gd name="T13" fmla="*/ 517 h 517"/>
                <a:gd name="T14" fmla="*/ 15 w 15"/>
                <a:gd name="T15" fmla="*/ 517 h 517"/>
                <a:gd name="T16" fmla="*/ 15 w 15"/>
                <a:gd name="T17" fmla="*/ 509 h 517"/>
                <a:gd name="T18" fmla="*/ 7 w 15"/>
                <a:gd name="T19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517">
                  <a:moveTo>
                    <a:pt x="7" y="517"/>
                  </a:moveTo>
                  <a:lnTo>
                    <a:pt x="15" y="509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09"/>
                  </a:lnTo>
                  <a:lnTo>
                    <a:pt x="7" y="502"/>
                  </a:lnTo>
                  <a:lnTo>
                    <a:pt x="7" y="517"/>
                  </a:lnTo>
                  <a:lnTo>
                    <a:pt x="15" y="517"/>
                  </a:lnTo>
                  <a:lnTo>
                    <a:pt x="15" y="509"/>
                  </a:lnTo>
                  <a:lnTo>
                    <a:pt x="7" y="5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19" name="Freeform 603"/>
            <p:cNvSpPr>
              <a:spLocks/>
            </p:cNvSpPr>
            <p:nvPr/>
          </p:nvSpPr>
          <p:spPr bwMode="auto">
            <a:xfrm>
              <a:off x="1228" y="1375"/>
              <a:ext cx="113" cy="7"/>
            </a:xfrm>
            <a:custGeom>
              <a:avLst/>
              <a:gdLst>
                <a:gd name="T0" fmla="*/ 0 w 226"/>
                <a:gd name="T1" fmla="*/ 7 h 15"/>
                <a:gd name="T2" fmla="*/ 7 w 226"/>
                <a:gd name="T3" fmla="*/ 15 h 15"/>
                <a:gd name="T4" fmla="*/ 226 w 226"/>
                <a:gd name="T5" fmla="*/ 15 h 15"/>
                <a:gd name="T6" fmla="*/ 226 w 226"/>
                <a:gd name="T7" fmla="*/ 0 h 15"/>
                <a:gd name="T8" fmla="*/ 7 w 226"/>
                <a:gd name="T9" fmla="*/ 0 h 15"/>
                <a:gd name="T10" fmla="*/ 15 w 226"/>
                <a:gd name="T11" fmla="*/ 7 h 15"/>
                <a:gd name="T12" fmla="*/ 0 w 226"/>
                <a:gd name="T13" fmla="*/ 7 h 15"/>
                <a:gd name="T14" fmla="*/ 0 w 226"/>
                <a:gd name="T15" fmla="*/ 15 h 15"/>
                <a:gd name="T16" fmla="*/ 7 w 226"/>
                <a:gd name="T17" fmla="*/ 15 h 15"/>
                <a:gd name="T18" fmla="*/ 0 w 226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6" h="15">
                  <a:moveTo>
                    <a:pt x="0" y="7"/>
                  </a:moveTo>
                  <a:lnTo>
                    <a:pt x="7" y="15"/>
                  </a:lnTo>
                  <a:lnTo>
                    <a:pt x="226" y="15"/>
                  </a:lnTo>
                  <a:lnTo>
                    <a:pt x="226" y="0"/>
                  </a:lnTo>
                  <a:lnTo>
                    <a:pt x="7" y="0"/>
                  </a:lnTo>
                  <a:lnTo>
                    <a:pt x="15" y="7"/>
                  </a:lnTo>
                  <a:lnTo>
                    <a:pt x="0" y="7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20" name="Freeform 604"/>
            <p:cNvSpPr>
              <a:spLocks/>
            </p:cNvSpPr>
            <p:nvPr/>
          </p:nvSpPr>
          <p:spPr bwMode="auto">
            <a:xfrm>
              <a:off x="1228" y="1119"/>
              <a:ext cx="7" cy="259"/>
            </a:xfrm>
            <a:custGeom>
              <a:avLst/>
              <a:gdLst>
                <a:gd name="T0" fmla="*/ 7 w 15"/>
                <a:gd name="T1" fmla="*/ 0 h 517"/>
                <a:gd name="T2" fmla="*/ 0 w 15"/>
                <a:gd name="T3" fmla="*/ 8 h 517"/>
                <a:gd name="T4" fmla="*/ 0 w 15"/>
                <a:gd name="T5" fmla="*/ 517 h 517"/>
                <a:gd name="T6" fmla="*/ 15 w 15"/>
                <a:gd name="T7" fmla="*/ 517 h 517"/>
                <a:gd name="T8" fmla="*/ 15 w 15"/>
                <a:gd name="T9" fmla="*/ 8 h 517"/>
                <a:gd name="T10" fmla="*/ 7 w 15"/>
                <a:gd name="T11" fmla="*/ 15 h 517"/>
                <a:gd name="T12" fmla="*/ 7 w 15"/>
                <a:gd name="T13" fmla="*/ 0 h 517"/>
                <a:gd name="T14" fmla="*/ 0 w 15"/>
                <a:gd name="T15" fmla="*/ 0 h 517"/>
                <a:gd name="T16" fmla="*/ 0 w 15"/>
                <a:gd name="T17" fmla="*/ 8 h 517"/>
                <a:gd name="T18" fmla="*/ 7 w 15"/>
                <a:gd name="T19" fmla="*/ 0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517">
                  <a:moveTo>
                    <a:pt x="7" y="0"/>
                  </a:moveTo>
                  <a:lnTo>
                    <a:pt x="0" y="8"/>
                  </a:lnTo>
                  <a:lnTo>
                    <a:pt x="0" y="517"/>
                  </a:lnTo>
                  <a:lnTo>
                    <a:pt x="15" y="517"/>
                  </a:lnTo>
                  <a:lnTo>
                    <a:pt x="15" y="8"/>
                  </a:ln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21" name="Rectangle 605"/>
            <p:cNvSpPr>
              <a:spLocks noChangeArrowheads="1"/>
            </p:cNvSpPr>
            <p:nvPr/>
          </p:nvSpPr>
          <p:spPr bwMode="auto">
            <a:xfrm>
              <a:off x="1185" y="1123"/>
              <a:ext cx="49" cy="255"/>
            </a:xfrm>
            <a:prstGeom prst="rect">
              <a:avLst/>
            </a:prstGeom>
            <a:solidFill>
              <a:srgbClr val="003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22" name="Freeform 606"/>
            <p:cNvSpPr>
              <a:spLocks/>
            </p:cNvSpPr>
            <p:nvPr/>
          </p:nvSpPr>
          <p:spPr bwMode="auto">
            <a:xfrm>
              <a:off x="1185" y="1119"/>
              <a:ext cx="53" cy="8"/>
            </a:xfrm>
            <a:custGeom>
              <a:avLst/>
              <a:gdLst>
                <a:gd name="T0" fmla="*/ 106 w 106"/>
                <a:gd name="T1" fmla="*/ 8 h 15"/>
                <a:gd name="T2" fmla="*/ 97 w 106"/>
                <a:gd name="T3" fmla="*/ 0 h 15"/>
                <a:gd name="T4" fmla="*/ 0 w 106"/>
                <a:gd name="T5" fmla="*/ 0 h 15"/>
                <a:gd name="T6" fmla="*/ 0 w 106"/>
                <a:gd name="T7" fmla="*/ 15 h 15"/>
                <a:gd name="T8" fmla="*/ 97 w 106"/>
                <a:gd name="T9" fmla="*/ 15 h 15"/>
                <a:gd name="T10" fmla="*/ 89 w 106"/>
                <a:gd name="T11" fmla="*/ 8 h 15"/>
                <a:gd name="T12" fmla="*/ 106 w 106"/>
                <a:gd name="T13" fmla="*/ 8 h 15"/>
                <a:gd name="T14" fmla="*/ 106 w 106"/>
                <a:gd name="T15" fmla="*/ 0 h 15"/>
                <a:gd name="T16" fmla="*/ 97 w 106"/>
                <a:gd name="T17" fmla="*/ 0 h 15"/>
                <a:gd name="T18" fmla="*/ 106 w 106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5">
                  <a:moveTo>
                    <a:pt x="106" y="8"/>
                  </a:moveTo>
                  <a:lnTo>
                    <a:pt x="9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97" y="15"/>
                  </a:lnTo>
                  <a:lnTo>
                    <a:pt x="89" y="8"/>
                  </a:lnTo>
                  <a:lnTo>
                    <a:pt x="106" y="8"/>
                  </a:lnTo>
                  <a:lnTo>
                    <a:pt x="106" y="0"/>
                  </a:lnTo>
                  <a:lnTo>
                    <a:pt x="97" y="0"/>
                  </a:lnTo>
                  <a:lnTo>
                    <a:pt x="106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23" name="Freeform 607"/>
            <p:cNvSpPr>
              <a:spLocks/>
            </p:cNvSpPr>
            <p:nvPr/>
          </p:nvSpPr>
          <p:spPr bwMode="auto">
            <a:xfrm>
              <a:off x="1230" y="1123"/>
              <a:ext cx="8" cy="259"/>
            </a:xfrm>
            <a:custGeom>
              <a:avLst/>
              <a:gdLst>
                <a:gd name="T0" fmla="*/ 8 w 17"/>
                <a:gd name="T1" fmla="*/ 517 h 517"/>
                <a:gd name="T2" fmla="*/ 17 w 17"/>
                <a:gd name="T3" fmla="*/ 509 h 517"/>
                <a:gd name="T4" fmla="*/ 17 w 17"/>
                <a:gd name="T5" fmla="*/ 0 h 517"/>
                <a:gd name="T6" fmla="*/ 0 w 17"/>
                <a:gd name="T7" fmla="*/ 0 h 517"/>
                <a:gd name="T8" fmla="*/ 0 w 17"/>
                <a:gd name="T9" fmla="*/ 509 h 517"/>
                <a:gd name="T10" fmla="*/ 8 w 17"/>
                <a:gd name="T11" fmla="*/ 502 h 517"/>
                <a:gd name="T12" fmla="*/ 8 w 17"/>
                <a:gd name="T13" fmla="*/ 517 h 517"/>
                <a:gd name="T14" fmla="*/ 17 w 17"/>
                <a:gd name="T15" fmla="*/ 517 h 517"/>
                <a:gd name="T16" fmla="*/ 17 w 17"/>
                <a:gd name="T17" fmla="*/ 509 h 517"/>
                <a:gd name="T18" fmla="*/ 8 w 17"/>
                <a:gd name="T19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517">
                  <a:moveTo>
                    <a:pt x="8" y="517"/>
                  </a:moveTo>
                  <a:lnTo>
                    <a:pt x="17" y="509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509"/>
                  </a:lnTo>
                  <a:lnTo>
                    <a:pt x="8" y="502"/>
                  </a:lnTo>
                  <a:lnTo>
                    <a:pt x="8" y="517"/>
                  </a:lnTo>
                  <a:lnTo>
                    <a:pt x="17" y="517"/>
                  </a:lnTo>
                  <a:lnTo>
                    <a:pt x="17" y="509"/>
                  </a:lnTo>
                  <a:lnTo>
                    <a:pt x="8" y="5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24" name="Freeform 608"/>
            <p:cNvSpPr>
              <a:spLocks/>
            </p:cNvSpPr>
            <p:nvPr/>
          </p:nvSpPr>
          <p:spPr bwMode="auto">
            <a:xfrm>
              <a:off x="1181" y="1375"/>
              <a:ext cx="53" cy="7"/>
            </a:xfrm>
            <a:custGeom>
              <a:avLst/>
              <a:gdLst>
                <a:gd name="T0" fmla="*/ 0 w 106"/>
                <a:gd name="T1" fmla="*/ 7 h 15"/>
                <a:gd name="T2" fmla="*/ 9 w 106"/>
                <a:gd name="T3" fmla="*/ 15 h 15"/>
                <a:gd name="T4" fmla="*/ 106 w 106"/>
                <a:gd name="T5" fmla="*/ 15 h 15"/>
                <a:gd name="T6" fmla="*/ 106 w 106"/>
                <a:gd name="T7" fmla="*/ 0 h 15"/>
                <a:gd name="T8" fmla="*/ 9 w 106"/>
                <a:gd name="T9" fmla="*/ 0 h 15"/>
                <a:gd name="T10" fmla="*/ 15 w 106"/>
                <a:gd name="T11" fmla="*/ 7 h 15"/>
                <a:gd name="T12" fmla="*/ 0 w 106"/>
                <a:gd name="T13" fmla="*/ 7 h 15"/>
                <a:gd name="T14" fmla="*/ 0 w 106"/>
                <a:gd name="T15" fmla="*/ 15 h 15"/>
                <a:gd name="T16" fmla="*/ 9 w 106"/>
                <a:gd name="T17" fmla="*/ 15 h 15"/>
                <a:gd name="T18" fmla="*/ 0 w 106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5">
                  <a:moveTo>
                    <a:pt x="0" y="7"/>
                  </a:moveTo>
                  <a:lnTo>
                    <a:pt x="9" y="15"/>
                  </a:lnTo>
                  <a:lnTo>
                    <a:pt x="106" y="15"/>
                  </a:lnTo>
                  <a:lnTo>
                    <a:pt x="106" y="0"/>
                  </a:lnTo>
                  <a:lnTo>
                    <a:pt x="9" y="0"/>
                  </a:lnTo>
                  <a:lnTo>
                    <a:pt x="15" y="7"/>
                  </a:lnTo>
                  <a:lnTo>
                    <a:pt x="0" y="7"/>
                  </a:lnTo>
                  <a:lnTo>
                    <a:pt x="0" y="15"/>
                  </a:lnTo>
                  <a:lnTo>
                    <a:pt x="9" y="1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25" name="Freeform 609"/>
            <p:cNvSpPr>
              <a:spLocks/>
            </p:cNvSpPr>
            <p:nvPr/>
          </p:nvSpPr>
          <p:spPr bwMode="auto">
            <a:xfrm>
              <a:off x="1181" y="1119"/>
              <a:ext cx="8" cy="259"/>
            </a:xfrm>
            <a:custGeom>
              <a:avLst/>
              <a:gdLst>
                <a:gd name="T0" fmla="*/ 9 w 15"/>
                <a:gd name="T1" fmla="*/ 0 h 517"/>
                <a:gd name="T2" fmla="*/ 0 w 15"/>
                <a:gd name="T3" fmla="*/ 8 h 517"/>
                <a:gd name="T4" fmla="*/ 0 w 15"/>
                <a:gd name="T5" fmla="*/ 517 h 517"/>
                <a:gd name="T6" fmla="*/ 15 w 15"/>
                <a:gd name="T7" fmla="*/ 517 h 517"/>
                <a:gd name="T8" fmla="*/ 15 w 15"/>
                <a:gd name="T9" fmla="*/ 8 h 517"/>
                <a:gd name="T10" fmla="*/ 9 w 15"/>
                <a:gd name="T11" fmla="*/ 15 h 517"/>
                <a:gd name="T12" fmla="*/ 9 w 15"/>
                <a:gd name="T13" fmla="*/ 0 h 517"/>
                <a:gd name="T14" fmla="*/ 0 w 15"/>
                <a:gd name="T15" fmla="*/ 0 h 517"/>
                <a:gd name="T16" fmla="*/ 0 w 15"/>
                <a:gd name="T17" fmla="*/ 8 h 517"/>
                <a:gd name="T18" fmla="*/ 9 w 15"/>
                <a:gd name="T19" fmla="*/ 0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517">
                  <a:moveTo>
                    <a:pt x="9" y="0"/>
                  </a:moveTo>
                  <a:lnTo>
                    <a:pt x="0" y="8"/>
                  </a:lnTo>
                  <a:lnTo>
                    <a:pt x="0" y="517"/>
                  </a:lnTo>
                  <a:lnTo>
                    <a:pt x="15" y="517"/>
                  </a:lnTo>
                  <a:lnTo>
                    <a:pt x="15" y="8"/>
                  </a:lnTo>
                  <a:lnTo>
                    <a:pt x="9" y="15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26" name="Rectangle 610"/>
            <p:cNvSpPr>
              <a:spLocks noChangeArrowheads="1"/>
            </p:cNvSpPr>
            <p:nvPr/>
          </p:nvSpPr>
          <p:spPr bwMode="auto">
            <a:xfrm>
              <a:off x="1338" y="1123"/>
              <a:ext cx="50" cy="254"/>
            </a:xfrm>
            <a:prstGeom prst="rect">
              <a:avLst/>
            </a:prstGeom>
            <a:solidFill>
              <a:srgbClr val="003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27" name="Freeform 611"/>
            <p:cNvSpPr>
              <a:spLocks/>
            </p:cNvSpPr>
            <p:nvPr/>
          </p:nvSpPr>
          <p:spPr bwMode="auto">
            <a:xfrm>
              <a:off x="1338" y="1119"/>
              <a:ext cx="53" cy="7"/>
            </a:xfrm>
            <a:custGeom>
              <a:avLst/>
              <a:gdLst>
                <a:gd name="T0" fmla="*/ 106 w 106"/>
                <a:gd name="T1" fmla="*/ 8 h 15"/>
                <a:gd name="T2" fmla="*/ 99 w 106"/>
                <a:gd name="T3" fmla="*/ 0 h 15"/>
                <a:gd name="T4" fmla="*/ 0 w 106"/>
                <a:gd name="T5" fmla="*/ 0 h 15"/>
                <a:gd name="T6" fmla="*/ 0 w 106"/>
                <a:gd name="T7" fmla="*/ 15 h 15"/>
                <a:gd name="T8" fmla="*/ 99 w 106"/>
                <a:gd name="T9" fmla="*/ 15 h 15"/>
                <a:gd name="T10" fmla="*/ 91 w 106"/>
                <a:gd name="T11" fmla="*/ 8 h 15"/>
                <a:gd name="T12" fmla="*/ 106 w 106"/>
                <a:gd name="T13" fmla="*/ 8 h 15"/>
                <a:gd name="T14" fmla="*/ 106 w 106"/>
                <a:gd name="T15" fmla="*/ 0 h 15"/>
                <a:gd name="T16" fmla="*/ 99 w 106"/>
                <a:gd name="T17" fmla="*/ 0 h 15"/>
                <a:gd name="T18" fmla="*/ 106 w 106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5">
                  <a:moveTo>
                    <a:pt x="106" y="8"/>
                  </a:moveTo>
                  <a:lnTo>
                    <a:pt x="99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99" y="15"/>
                  </a:lnTo>
                  <a:lnTo>
                    <a:pt x="91" y="8"/>
                  </a:lnTo>
                  <a:lnTo>
                    <a:pt x="106" y="8"/>
                  </a:lnTo>
                  <a:lnTo>
                    <a:pt x="106" y="0"/>
                  </a:lnTo>
                  <a:lnTo>
                    <a:pt x="99" y="0"/>
                  </a:lnTo>
                  <a:lnTo>
                    <a:pt x="106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28" name="Freeform 612"/>
            <p:cNvSpPr>
              <a:spLocks/>
            </p:cNvSpPr>
            <p:nvPr/>
          </p:nvSpPr>
          <p:spPr bwMode="auto">
            <a:xfrm>
              <a:off x="1384" y="1123"/>
              <a:ext cx="7" cy="258"/>
            </a:xfrm>
            <a:custGeom>
              <a:avLst/>
              <a:gdLst>
                <a:gd name="T0" fmla="*/ 8 w 15"/>
                <a:gd name="T1" fmla="*/ 517 h 517"/>
                <a:gd name="T2" fmla="*/ 15 w 15"/>
                <a:gd name="T3" fmla="*/ 509 h 517"/>
                <a:gd name="T4" fmla="*/ 15 w 15"/>
                <a:gd name="T5" fmla="*/ 0 h 517"/>
                <a:gd name="T6" fmla="*/ 0 w 15"/>
                <a:gd name="T7" fmla="*/ 0 h 517"/>
                <a:gd name="T8" fmla="*/ 0 w 15"/>
                <a:gd name="T9" fmla="*/ 509 h 517"/>
                <a:gd name="T10" fmla="*/ 8 w 15"/>
                <a:gd name="T11" fmla="*/ 502 h 517"/>
                <a:gd name="T12" fmla="*/ 8 w 15"/>
                <a:gd name="T13" fmla="*/ 517 h 517"/>
                <a:gd name="T14" fmla="*/ 15 w 15"/>
                <a:gd name="T15" fmla="*/ 517 h 517"/>
                <a:gd name="T16" fmla="*/ 15 w 15"/>
                <a:gd name="T17" fmla="*/ 509 h 517"/>
                <a:gd name="T18" fmla="*/ 8 w 15"/>
                <a:gd name="T19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517">
                  <a:moveTo>
                    <a:pt x="8" y="517"/>
                  </a:moveTo>
                  <a:lnTo>
                    <a:pt x="15" y="509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09"/>
                  </a:lnTo>
                  <a:lnTo>
                    <a:pt x="8" y="502"/>
                  </a:lnTo>
                  <a:lnTo>
                    <a:pt x="8" y="517"/>
                  </a:lnTo>
                  <a:lnTo>
                    <a:pt x="15" y="517"/>
                  </a:lnTo>
                  <a:lnTo>
                    <a:pt x="15" y="509"/>
                  </a:lnTo>
                  <a:lnTo>
                    <a:pt x="8" y="5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29" name="Freeform 613"/>
            <p:cNvSpPr>
              <a:spLocks/>
            </p:cNvSpPr>
            <p:nvPr/>
          </p:nvSpPr>
          <p:spPr bwMode="auto">
            <a:xfrm>
              <a:off x="1335" y="1374"/>
              <a:ext cx="53" cy="7"/>
            </a:xfrm>
            <a:custGeom>
              <a:avLst/>
              <a:gdLst>
                <a:gd name="T0" fmla="*/ 0 w 106"/>
                <a:gd name="T1" fmla="*/ 7 h 15"/>
                <a:gd name="T2" fmla="*/ 7 w 106"/>
                <a:gd name="T3" fmla="*/ 15 h 15"/>
                <a:gd name="T4" fmla="*/ 106 w 106"/>
                <a:gd name="T5" fmla="*/ 15 h 15"/>
                <a:gd name="T6" fmla="*/ 106 w 106"/>
                <a:gd name="T7" fmla="*/ 0 h 15"/>
                <a:gd name="T8" fmla="*/ 7 w 106"/>
                <a:gd name="T9" fmla="*/ 0 h 15"/>
                <a:gd name="T10" fmla="*/ 15 w 106"/>
                <a:gd name="T11" fmla="*/ 7 h 15"/>
                <a:gd name="T12" fmla="*/ 0 w 106"/>
                <a:gd name="T13" fmla="*/ 7 h 15"/>
                <a:gd name="T14" fmla="*/ 0 w 106"/>
                <a:gd name="T15" fmla="*/ 15 h 15"/>
                <a:gd name="T16" fmla="*/ 7 w 106"/>
                <a:gd name="T17" fmla="*/ 15 h 15"/>
                <a:gd name="T18" fmla="*/ 0 w 106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5">
                  <a:moveTo>
                    <a:pt x="0" y="7"/>
                  </a:moveTo>
                  <a:lnTo>
                    <a:pt x="7" y="15"/>
                  </a:lnTo>
                  <a:lnTo>
                    <a:pt x="106" y="15"/>
                  </a:lnTo>
                  <a:lnTo>
                    <a:pt x="106" y="0"/>
                  </a:lnTo>
                  <a:lnTo>
                    <a:pt x="7" y="0"/>
                  </a:lnTo>
                  <a:lnTo>
                    <a:pt x="15" y="7"/>
                  </a:lnTo>
                  <a:lnTo>
                    <a:pt x="0" y="7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30" name="Freeform 614"/>
            <p:cNvSpPr>
              <a:spLocks/>
            </p:cNvSpPr>
            <p:nvPr/>
          </p:nvSpPr>
          <p:spPr bwMode="auto">
            <a:xfrm>
              <a:off x="1335" y="1119"/>
              <a:ext cx="8" cy="258"/>
            </a:xfrm>
            <a:custGeom>
              <a:avLst/>
              <a:gdLst>
                <a:gd name="T0" fmla="*/ 7 w 15"/>
                <a:gd name="T1" fmla="*/ 0 h 517"/>
                <a:gd name="T2" fmla="*/ 0 w 15"/>
                <a:gd name="T3" fmla="*/ 8 h 517"/>
                <a:gd name="T4" fmla="*/ 0 w 15"/>
                <a:gd name="T5" fmla="*/ 517 h 517"/>
                <a:gd name="T6" fmla="*/ 15 w 15"/>
                <a:gd name="T7" fmla="*/ 517 h 517"/>
                <a:gd name="T8" fmla="*/ 15 w 15"/>
                <a:gd name="T9" fmla="*/ 8 h 517"/>
                <a:gd name="T10" fmla="*/ 7 w 15"/>
                <a:gd name="T11" fmla="*/ 15 h 517"/>
                <a:gd name="T12" fmla="*/ 7 w 15"/>
                <a:gd name="T13" fmla="*/ 0 h 517"/>
                <a:gd name="T14" fmla="*/ 0 w 15"/>
                <a:gd name="T15" fmla="*/ 0 h 517"/>
                <a:gd name="T16" fmla="*/ 0 w 15"/>
                <a:gd name="T17" fmla="*/ 8 h 517"/>
                <a:gd name="T18" fmla="*/ 7 w 15"/>
                <a:gd name="T19" fmla="*/ 0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517">
                  <a:moveTo>
                    <a:pt x="7" y="0"/>
                  </a:moveTo>
                  <a:lnTo>
                    <a:pt x="0" y="8"/>
                  </a:lnTo>
                  <a:lnTo>
                    <a:pt x="0" y="517"/>
                  </a:lnTo>
                  <a:lnTo>
                    <a:pt x="15" y="517"/>
                  </a:lnTo>
                  <a:lnTo>
                    <a:pt x="15" y="8"/>
                  </a:ln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31" name="Rectangle 615"/>
            <p:cNvSpPr>
              <a:spLocks noChangeArrowheads="1"/>
            </p:cNvSpPr>
            <p:nvPr/>
          </p:nvSpPr>
          <p:spPr bwMode="auto">
            <a:xfrm>
              <a:off x="1242" y="1138"/>
              <a:ext cx="87" cy="98"/>
            </a:xfrm>
            <a:prstGeom prst="rect">
              <a:avLst/>
            </a:prstGeom>
            <a:solidFill>
              <a:srgbClr val="C6E0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32" name="Freeform 616"/>
            <p:cNvSpPr>
              <a:spLocks/>
            </p:cNvSpPr>
            <p:nvPr/>
          </p:nvSpPr>
          <p:spPr bwMode="auto">
            <a:xfrm>
              <a:off x="1242" y="1135"/>
              <a:ext cx="91" cy="7"/>
            </a:xfrm>
            <a:custGeom>
              <a:avLst/>
              <a:gdLst>
                <a:gd name="T0" fmla="*/ 184 w 184"/>
                <a:gd name="T1" fmla="*/ 7 h 15"/>
                <a:gd name="T2" fmla="*/ 176 w 184"/>
                <a:gd name="T3" fmla="*/ 0 h 15"/>
                <a:gd name="T4" fmla="*/ 0 w 184"/>
                <a:gd name="T5" fmla="*/ 0 h 15"/>
                <a:gd name="T6" fmla="*/ 0 w 184"/>
                <a:gd name="T7" fmla="*/ 15 h 15"/>
                <a:gd name="T8" fmla="*/ 176 w 184"/>
                <a:gd name="T9" fmla="*/ 15 h 15"/>
                <a:gd name="T10" fmla="*/ 169 w 184"/>
                <a:gd name="T11" fmla="*/ 7 h 15"/>
                <a:gd name="T12" fmla="*/ 184 w 184"/>
                <a:gd name="T13" fmla="*/ 7 h 15"/>
                <a:gd name="T14" fmla="*/ 184 w 184"/>
                <a:gd name="T15" fmla="*/ 0 h 15"/>
                <a:gd name="T16" fmla="*/ 176 w 184"/>
                <a:gd name="T17" fmla="*/ 0 h 15"/>
                <a:gd name="T18" fmla="*/ 184 w 184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5">
                  <a:moveTo>
                    <a:pt x="184" y="7"/>
                  </a:moveTo>
                  <a:lnTo>
                    <a:pt x="17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76" y="15"/>
                  </a:lnTo>
                  <a:lnTo>
                    <a:pt x="169" y="7"/>
                  </a:lnTo>
                  <a:lnTo>
                    <a:pt x="184" y="7"/>
                  </a:lnTo>
                  <a:lnTo>
                    <a:pt x="184" y="0"/>
                  </a:lnTo>
                  <a:lnTo>
                    <a:pt x="176" y="0"/>
                  </a:lnTo>
                  <a:lnTo>
                    <a:pt x="184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33" name="Freeform 617"/>
            <p:cNvSpPr>
              <a:spLocks/>
            </p:cNvSpPr>
            <p:nvPr/>
          </p:nvSpPr>
          <p:spPr bwMode="auto">
            <a:xfrm>
              <a:off x="1326" y="1138"/>
              <a:ext cx="7" cy="102"/>
            </a:xfrm>
            <a:custGeom>
              <a:avLst/>
              <a:gdLst>
                <a:gd name="T0" fmla="*/ 7 w 15"/>
                <a:gd name="T1" fmla="*/ 204 h 204"/>
                <a:gd name="T2" fmla="*/ 15 w 15"/>
                <a:gd name="T3" fmla="*/ 196 h 204"/>
                <a:gd name="T4" fmla="*/ 15 w 15"/>
                <a:gd name="T5" fmla="*/ 0 h 204"/>
                <a:gd name="T6" fmla="*/ 0 w 15"/>
                <a:gd name="T7" fmla="*/ 0 h 204"/>
                <a:gd name="T8" fmla="*/ 0 w 15"/>
                <a:gd name="T9" fmla="*/ 196 h 204"/>
                <a:gd name="T10" fmla="*/ 7 w 15"/>
                <a:gd name="T11" fmla="*/ 189 h 204"/>
                <a:gd name="T12" fmla="*/ 7 w 15"/>
                <a:gd name="T13" fmla="*/ 204 h 204"/>
                <a:gd name="T14" fmla="*/ 15 w 15"/>
                <a:gd name="T15" fmla="*/ 204 h 204"/>
                <a:gd name="T16" fmla="*/ 15 w 15"/>
                <a:gd name="T17" fmla="*/ 196 h 204"/>
                <a:gd name="T18" fmla="*/ 7 w 15"/>
                <a:gd name="T19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04">
                  <a:moveTo>
                    <a:pt x="7" y="204"/>
                  </a:moveTo>
                  <a:lnTo>
                    <a:pt x="15" y="196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96"/>
                  </a:lnTo>
                  <a:lnTo>
                    <a:pt x="7" y="189"/>
                  </a:lnTo>
                  <a:lnTo>
                    <a:pt x="7" y="204"/>
                  </a:lnTo>
                  <a:lnTo>
                    <a:pt x="15" y="204"/>
                  </a:lnTo>
                  <a:lnTo>
                    <a:pt x="15" y="196"/>
                  </a:lnTo>
                  <a:lnTo>
                    <a:pt x="7" y="2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34" name="Freeform 618"/>
            <p:cNvSpPr>
              <a:spLocks/>
            </p:cNvSpPr>
            <p:nvPr/>
          </p:nvSpPr>
          <p:spPr bwMode="auto">
            <a:xfrm>
              <a:off x="1238" y="1233"/>
              <a:ext cx="91" cy="7"/>
            </a:xfrm>
            <a:custGeom>
              <a:avLst/>
              <a:gdLst>
                <a:gd name="T0" fmla="*/ 0 w 182"/>
                <a:gd name="T1" fmla="*/ 7 h 15"/>
                <a:gd name="T2" fmla="*/ 6 w 182"/>
                <a:gd name="T3" fmla="*/ 15 h 15"/>
                <a:gd name="T4" fmla="*/ 182 w 182"/>
                <a:gd name="T5" fmla="*/ 15 h 15"/>
                <a:gd name="T6" fmla="*/ 182 w 182"/>
                <a:gd name="T7" fmla="*/ 0 h 15"/>
                <a:gd name="T8" fmla="*/ 6 w 182"/>
                <a:gd name="T9" fmla="*/ 0 h 15"/>
                <a:gd name="T10" fmla="*/ 14 w 182"/>
                <a:gd name="T11" fmla="*/ 7 h 15"/>
                <a:gd name="T12" fmla="*/ 0 w 182"/>
                <a:gd name="T13" fmla="*/ 7 h 15"/>
                <a:gd name="T14" fmla="*/ 0 w 182"/>
                <a:gd name="T15" fmla="*/ 15 h 15"/>
                <a:gd name="T16" fmla="*/ 6 w 182"/>
                <a:gd name="T17" fmla="*/ 15 h 15"/>
                <a:gd name="T18" fmla="*/ 0 w 182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5">
                  <a:moveTo>
                    <a:pt x="0" y="7"/>
                  </a:moveTo>
                  <a:lnTo>
                    <a:pt x="6" y="15"/>
                  </a:lnTo>
                  <a:lnTo>
                    <a:pt x="182" y="15"/>
                  </a:lnTo>
                  <a:lnTo>
                    <a:pt x="182" y="0"/>
                  </a:lnTo>
                  <a:lnTo>
                    <a:pt x="6" y="0"/>
                  </a:lnTo>
                  <a:lnTo>
                    <a:pt x="14" y="7"/>
                  </a:lnTo>
                  <a:lnTo>
                    <a:pt x="0" y="7"/>
                  </a:lnTo>
                  <a:lnTo>
                    <a:pt x="0" y="15"/>
                  </a:lnTo>
                  <a:lnTo>
                    <a:pt x="6" y="1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35" name="Freeform 619"/>
            <p:cNvSpPr>
              <a:spLocks/>
            </p:cNvSpPr>
            <p:nvPr/>
          </p:nvSpPr>
          <p:spPr bwMode="auto">
            <a:xfrm>
              <a:off x="1238" y="1135"/>
              <a:ext cx="8" cy="101"/>
            </a:xfrm>
            <a:custGeom>
              <a:avLst/>
              <a:gdLst>
                <a:gd name="T0" fmla="*/ 6 w 14"/>
                <a:gd name="T1" fmla="*/ 0 h 203"/>
                <a:gd name="T2" fmla="*/ 0 w 14"/>
                <a:gd name="T3" fmla="*/ 7 h 203"/>
                <a:gd name="T4" fmla="*/ 0 w 14"/>
                <a:gd name="T5" fmla="*/ 203 h 203"/>
                <a:gd name="T6" fmla="*/ 14 w 14"/>
                <a:gd name="T7" fmla="*/ 203 h 203"/>
                <a:gd name="T8" fmla="*/ 14 w 14"/>
                <a:gd name="T9" fmla="*/ 7 h 203"/>
                <a:gd name="T10" fmla="*/ 6 w 14"/>
                <a:gd name="T11" fmla="*/ 15 h 203"/>
                <a:gd name="T12" fmla="*/ 6 w 14"/>
                <a:gd name="T13" fmla="*/ 0 h 203"/>
                <a:gd name="T14" fmla="*/ 0 w 14"/>
                <a:gd name="T15" fmla="*/ 0 h 203"/>
                <a:gd name="T16" fmla="*/ 0 w 14"/>
                <a:gd name="T17" fmla="*/ 7 h 203"/>
                <a:gd name="T18" fmla="*/ 6 w 14"/>
                <a:gd name="T1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203">
                  <a:moveTo>
                    <a:pt x="6" y="0"/>
                  </a:moveTo>
                  <a:lnTo>
                    <a:pt x="0" y="7"/>
                  </a:lnTo>
                  <a:lnTo>
                    <a:pt x="0" y="203"/>
                  </a:lnTo>
                  <a:lnTo>
                    <a:pt x="14" y="203"/>
                  </a:lnTo>
                  <a:lnTo>
                    <a:pt x="14" y="7"/>
                  </a:ln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36" name="Rectangle 620"/>
            <p:cNvSpPr>
              <a:spLocks noChangeArrowheads="1"/>
            </p:cNvSpPr>
            <p:nvPr/>
          </p:nvSpPr>
          <p:spPr bwMode="auto">
            <a:xfrm>
              <a:off x="1245" y="1246"/>
              <a:ext cx="83" cy="117"/>
            </a:xfrm>
            <a:prstGeom prst="rect">
              <a:avLst/>
            </a:prstGeom>
            <a:solidFill>
              <a:srgbClr val="C6E0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37" name="Freeform 621"/>
            <p:cNvSpPr>
              <a:spLocks/>
            </p:cNvSpPr>
            <p:nvPr/>
          </p:nvSpPr>
          <p:spPr bwMode="auto">
            <a:xfrm>
              <a:off x="1245" y="1242"/>
              <a:ext cx="87" cy="8"/>
            </a:xfrm>
            <a:custGeom>
              <a:avLst/>
              <a:gdLst>
                <a:gd name="T0" fmla="*/ 174 w 174"/>
                <a:gd name="T1" fmla="*/ 8 h 16"/>
                <a:gd name="T2" fmla="*/ 167 w 174"/>
                <a:gd name="T3" fmla="*/ 0 h 16"/>
                <a:gd name="T4" fmla="*/ 0 w 174"/>
                <a:gd name="T5" fmla="*/ 0 h 16"/>
                <a:gd name="T6" fmla="*/ 0 w 174"/>
                <a:gd name="T7" fmla="*/ 16 h 16"/>
                <a:gd name="T8" fmla="*/ 167 w 174"/>
                <a:gd name="T9" fmla="*/ 16 h 16"/>
                <a:gd name="T10" fmla="*/ 159 w 174"/>
                <a:gd name="T11" fmla="*/ 8 h 16"/>
                <a:gd name="T12" fmla="*/ 174 w 174"/>
                <a:gd name="T13" fmla="*/ 8 h 16"/>
                <a:gd name="T14" fmla="*/ 174 w 174"/>
                <a:gd name="T15" fmla="*/ 0 h 16"/>
                <a:gd name="T16" fmla="*/ 167 w 174"/>
                <a:gd name="T17" fmla="*/ 0 h 16"/>
                <a:gd name="T18" fmla="*/ 174 w 174"/>
                <a:gd name="T1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4" h="16">
                  <a:moveTo>
                    <a:pt x="174" y="8"/>
                  </a:moveTo>
                  <a:lnTo>
                    <a:pt x="167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67" y="16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74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38" name="Freeform 622"/>
            <p:cNvSpPr>
              <a:spLocks/>
            </p:cNvSpPr>
            <p:nvPr/>
          </p:nvSpPr>
          <p:spPr bwMode="auto">
            <a:xfrm>
              <a:off x="1324" y="1246"/>
              <a:ext cx="8" cy="120"/>
            </a:xfrm>
            <a:custGeom>
              <a:avLst/>
              <a:gdLst>
                <a:gd name="T0" fmla="*/ 8 w 15"/>
                <a:gd name="T1" fmla="*/ 242 h 242"/>
                <a:gd name="T2" fmla="*/ 15 w 15"/>
                <a:gd name="T3" fmla="*/ 235 h 242"/>
                <a:gd name="T4" fmla="*/ 15 w 15"/>
                <a:gd name="T5" fmla="*/ 0 h 242"/>
                <a:gd name="T6" fmla="*/ 0 w 15"/>
                <a:gd name="T7" fmla="*/ 0 h 242"/>
                <a:gd name="T8" fmla="*/ 0 w 15"/>
                <a:gd name="T9" fmla="*/ 235 h 242"/>
                <a:gd name="T10" fmla="*/ 8 w 15"/>
                <a:gd name="T11" fmla="*/ 227 h 242"/>
                <a:gd name="T12" fmla="*/ 8 w 15"/>
                <a:gd name="T13" fmla="*/ 242 h 242"/>
                <a:gd name="T14" fmla="*/ 15 w 15"/>
                <a:gd name="T15" fmla="*/ 242 h 242"/>
                <a:gd name="T16" fmla="*/ 15 w 15"/>
                <a:gd name="T17" fmla="*/ 235 h 242"/>
                <a:gd name="T18" fmla="*/ 8 w 15"/>
                <a:gd name="T19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42">
                  <a:moveTo>
                    <a:pt x="8" y="242"/>
                  </a:moveTo>
                  <a:lnTo>
                    <a:pt x="15" y="235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235"/>
                  </a:lnTo>
                  <a:lnTo>
                    <a:pt x="8" y="227"/>
                  </a:lnTo>
                  <a:lnTo>
                    <a:pt x="8" y="242"/>
                  </a:lnTo>
                  <a:lnTo>
                    <a:pt x="15" y="242"/>
                  </a:lnTo>
                  <a:lnTo>
                    <a:pt x="15" y="235"/>
                  </a:lnTo>
                  <a:lnTo>
                    <a:pt x="8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39" name="Freeform 623"/>
            <p:cNvSpPr>
              <a:spLocks/>
            </p:cNvSpPr>
            <p:nvPr/>
          </p:nvSpPr>
          <p:spPr bwMode="auto">
            <a:xfrm>
              <a:off x="1241" y="1359"/>
              <a:ext cx="87" cy="7"/>
            </a:xfrm>
            <a:custGeom>
              <a:avLst/>
              <a:gdLst>
                <a:gd name="T0" fmla="*/ 0 w 175"/>
                <a:gd name="T1" fmla="*/ 8 h 15"/>
                <a:gd name="T2" fmla="*/ 8 w 175"/>
                <a:gd name="T3" fmla="*/ 15 h 15"/>
                <a:gd name="T4" fmla="*/ 175 w 175"/>
                <a:gd name="T5" fmla="*/ 15 h 15"/>
                <a:gd name="T6" fmla="*/ 175 w 175"/>
                <a:gd name="T7" fmla="*/ 0 h 15"/>
                <a:gd name="T8" fmla="*/ 8 w 175"/>
                <a:gd name="T9" fmla="*/ 0 h 15"/>
                <a:gd name="T10" fmla="*/ 16 w 175"/>
                <a:gd name="T11" fmla="*/ 8 h 15"/>
                <a:gd name="T12" fmla="*/ 0 w 175"/>
                <a:gd name="T13" fmla="*/ 8 h 15"/>
                <a:gd name="T14" fmla="*/ 0 w 175"/>
                <a:gd name="T15" fmla="*/ 15 h 15"/>
                <a:gd name="T16" fmla="*/ 8 w 175"/>
                <a:gd name="T17" fmla="*/ 15 h 15"/>
                <a:gd name="T18" fmla="*/ 0 w 175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5" h="15">
                  <a:moveTo>
                    <a:pt x="0" y="8"/>
                  </a:moveTo>
                  <a:lnTo>
                    <a:pt x="8" y="15"/>
                  </a:lnTo>
                  <a:lnTo>
                    <a:pt x="175" y="15"/>
                  </a:lnTo>
                  <a:lnTo>
                    <a:pt x="175" y="0"/>
                  </a:lnTo>
                  <a:lnTo>
                    <a:pt x="8" y="0"/>
                  </a:lnTo>
                  <a:lnTo>
                    <a:pt x="16" y="8"/>
                  </a:lnTo>
                  <a:lnTo>
                    <a:pt x="0" y="8"/>
                  </a:lnTo>
                  <a:lnTo>
                    <a:pt x="0" y="15"/>
                  </a:lnTo>
                  <a:lnTo>
                    <a:pt x="8" y="1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40" name="Freeform 624"/>
            <p:cNvSpPr>
              <a:spLocks/>
            </p:cNvSpPr>
            <p:nvPr/>
          </p:nvSpPr>
          <p:spPr bwMode="auto">
            <a:xfrm>
              <a:off x="1241" y="1242"/>
              <a:ext cx="8" cy="121"/>
            </a:xfrm>
            <a:custGeom>
              <a:avLst/>
              <a:gdLst>
                <a:gd name="T0" fmla="*/ 8 w 16"/>
                <a:gd name="T1" fmla="*/ 0 h 243"/>
                <a:gd name="T2" fmla="*/ 0 w 16"/>
                <a:gd name="T3" fmla="*/ 8 h 243"/>
                <a:gd name="T4" fmla="*/ 0 w 16"/>
                <a:gd name="T5" fmla="*/ 243 h 243"/>
                <a:gd name="T6" fmla="*/ 16 w 16"/>
                <a:gd name="T7" fmla="*/ 243 h 243"/>
                <a:gd name="T8" fmla="*/ 16 w 16"/>
                <a:gd name="T9" fmla="*/ 8 h 243"/>
                <a:gd name="T10" fmla="*/ 8 w 16"/>
                <a:gd name="T11" fmla="*/ 16 h 243"/>
                <a:gd name="T12" fmla="*/ 8 w 16"/>
                <a:gd name="T13" fmla="*/ 0 h 243"/>
                <a:gd name="T14" fmla="*/ 0 w 16"/>
                <a:gd name="T15" fmla="*/ 0 h 243"/>
                <a:gd name="T16" fmla="*/ 0 w 16"/>
                <a:gd name="T17" fmla="*/ 8 h 243"/>
                <a:gd name="T18" fmla="*/ 8 w 16"/>
                <a:gd name="T19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243">
                  <a:moveTo>
                    <a:pt x="8" y="0"/>
                  </a:moveTo>
                  <a:lnTo>
                    <a:pt x="0" y="8"/>
                  </a:lnTo>
                  <a:lnTo>
                    <a:pt x="0" y="243"/>
                  </a:lnTo>
                  <a:lnTo>
                    <a:pt x="16" y="243"/>
                  </a:lnTo>
                  <a:lnTo>
                    <a:pt x="16" y="8"/>
                  </a:lnTo>
                  <a:lnTo>
                    <a:pt x="8" y="16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41" name="Rectangle 625"/>
            <p:cNvSpPr>
              <a:spLocks noChangeArrowheads="1"/>
            </p:cNvSpPr>
            <p:nvPr/>
          </p:nvSpPr>
          <p:spPr bwMode="auto">
            <a:xfrm>
              <a:off x="969" y="1124"/>
              <a:ext cx="110" cy="255"/>
            </a:xfrm>
            <a:prstGeom prst="rect">
              <a:avLst/>
            </a:prstGeom>
            <a:solidFill>
              <a:srgbClr val="007F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42" name="Freeform 626"/>
            <p:cNvSpPr>
              <a:spLocks/>
            </p:cNvSpPr>
            <p:nvPr/>
          </p:nvSpPr>
          <p:spPr bwMode="auto">
            <a:xfrm>
              <a:off x="969" y="1120"/>
              <a:ext cx="113" cy="8"/>
            </a:xfrm>
            <a:custGeom>
              <a:avLst/>
              <a:gdLst>
                <a:gd name="T0" fmla="*/ 226 w 226"/>
                <a:gd name="T1" fmla="*/ 8 h 15"/>
                <a:gd name="T2" fmla="*/ 219 w 226"/>
                <a:gd name="T3" fmla="*/ 0 h 15"/>
                <a:gd name="T4" fmla="*/ 0 w 226"/>
                <a:gd name="T5" fmla="*/ 0 h 15"/>
                <a:gd name="T6" fmla="*/ 0 w 226"/>
                <a:gd name="T7" fmla="*/ 15 h 15"/>
                <a:gd name="T8" fmla="*/ 219 w 226"/>
                <a:gd name="T9" fmla="*/ 15 h 15"/>
                <a:gd name="T10" fmla="*/ 211 w 226"/>
                <a:gd name="T11" fmla="*/ 8 h 15"/>
                <a:gd name="T12" fmla="*/ 226 w 226"/>
                <a:gd name="T13" fmla="*/ 8 h 15"/>
                <a:gd name="T14" fmla="*/ 226 w 226"/>
                <a:gd name="T15" fmla="*/ 0 h 15"/>
                <a:gd name="T16" fmla="*/ 219 w 226"/>
                <a:gd name="T17" fmla="*/ 0 h 15"/>
                <a:gd name="T18" fmla="*/ 226 w 226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6" h="15">
                  <a:moveTo>
                    <a:pt x="226" y="8"/>
                  </a:moveTo>
                  <a:lnTo>
                    <a:pt x="219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19" y="15"/>
                  </a:lnTo>
                  <a:lnTo>
                    <a:pt x="211" y="8"/>
                  </a:lnTo>
                  <a:lnTo>
                    <a:pt x="226" y="8"/>
                  </a:lnTo>
                  <a:lnTo>
                    <a:pt x="226" y="0"/>
                  </a:lnTo>
                  <a:lnTo>
                    <a:pt x="219" y="0"/>
                  </a:lnTo>
                  <a:lnTo>
                    <a:pt x="226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43" name="Freeform 627"/>
            <p:cNvSpPr>
              <a:spLocks/>
            </p:cNvSpPr>
            <p:nvPr/>
          </p:nvSpPr>
          <p:spPr bwMode="auto">
            <a:xfrm>
              <a:off x="1075" y="1124"/>
              <a:ext cx="7" cy="259"/>
            </a:xfrm>
            <a:custGeom>
              <a:avLst/>
              <a:gdLst>
                <a:gd name="T0" fmla="*/ 8 w 15"/>
                <a:gd name="T1" fmla="*/ 517 h 517"/>
                <a:gd name="T2" fmla="*/ 15 w 15"/>
                <a:gd name="T3" fmla="*/ 509 h 517"/>
                <a:gd name="T4" fmla="*/ 15 w 15"/>
                <a:gd name="T5" fmla="*/ 0 h 517"/>
                <a:gd name="T6" fmla="*/ 0 w 15"/>
                <a:gd name="T7" fmla="*/ 0 h 517"/>
                <a:gd name="T8" fmla="*/ 0 w 15"/>
                <a:gd name="T9" fmla="*/ 509 h 517"/>
                <a:gd name="T10" fmla="*/ 8 w 15"/>
                <a:gd name="T11" fmla="*/ 502 h 517"/>
                <a:gd name="T12" fmla="*/ 8 w 15"/>
                <a:gd name="T13" fmla="*/ 517 h 517"/>
                <a:gd name="T14" fmla="*/ 15 w 15"/>
                <a:gd name="T15" fmla="*/ 517 h 517"/>
                <a:gd name="T16" fmla="*/ 15 w 15"/>
                <a:gd name="T17" fmla="*/ 509 h 517"/>
                <a:gd name="T18" fmla="*/ 8 w 15"/>
                <a:gd name="T19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517">
                  <a:moveTo>
                    <a:pt x="8" y="517"/>
                  </a:moveTo>
                  <a:lnTo>
                    <a:pt x="15" y="509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09"/>
                  </a:lnTo>
                  <a:lnTo>
                    <a:pt x="8" y="502"/>
                  </a:lnTo>
                  <a:lnTo>
                    <a:pt x="8" y="517"/>
                  </a:lnTo>
                  <a:lnTo>
                    <a:pt x="15" y="517"/>
                  </a:lnTo>
                  <a:lnTo>
                    <a:pt x="15" y="509"/>
                  </a:lnTo>
                  <a:lnTo>
                    <a:pt x="8" y="5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44" name="Freeform 628"/>
            <p:cNvSpPr>
              <a:spLocks/>
            </p:cNvSpPr>
            <p:nvPr/>
          </p:nvSpPr>
          <p:spPr bwMode="auto">
            <a:xfrm>
              <a:off x="965" y="1375"/>
              <a:ext cx="114" cy="8"/>
            </a:xfrm>
            <a:custGeom>
              <a:avLst/>
              <a:gdLst>
                <a:gd name="T0" fmla="*/ 0 w 227"/>
                <a:gd name="T1" fmla="*/ 7 h 15"/>
                <a:gd name="T2" fmla="*/ 8 w 227"/>
                <a:gd name="T3" fmla="*/ 15 h 15"/>
                <a:gd name="T4" fmla="*/ 227 w 227"/>
                <a:gd name="T5" fmla="*/ 15 h 15"/>
                <a:gd name="T6" fmla="*/ 227 w 227"/>
                <a:gd name="T7" fmla="*/ 0 h 15"/>
                <a:gd name="T8" fmla="*/ 8 w 227"/>
                <a:gd name="T9" fmla="*/ 0 h 15"/>
                <a:gd name="T10" fmla="*/ 15 w 227"/>
                <a:gd name="T11" fmla="*/ 7 h 15"/>
                <a:gd name="T12" fmla="*/ 0 w 227"/>
                <a:gd name="T13" fmla="*/ 7 h 15"/>
                <a:gd name="T14" fmla="*/ 0 w 227"/>
                <a:gd name="T15" fmla="*/ 15 h 15"/>
                <a:gd name="T16" fmla="*/ 8 w 227"/>
                <a:gd name="T17" fmla="*/ 15 h 15"/>
                <a:gd name="T18" fmla="*/ 0 w 227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5">
                  <a:moveTo>
                    <a:pt x="0" y="7"/>
                  </a:moveTo>
                  <a:lnTo>
                    <a:pt x="8" y="15"/>
                  </a:lnTo>
                  <a:lnTo>
                    <a:pt x="227" y="15"/>
                  </a:lnTo>
                  <a:lnTo>
                    <a:pt x="227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0" y="7"/>
                  </a:lnTo>
                  <a:lnTo>
                    <a:pt x="0" y="15"/>
                  </a:lnTo>
                  <a:lnTo>
                    <a:pt x="8" y="1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45" name="Freeform 629"/>
            <p:cNvSpPr>
              <a:spLocks/>
            </p:cNvSpPr>
            <p:nvPr/>
          </p:nvSpPr>
          <p:spPr bwMode="auto">
            <a:xfrm>
              <a:off x="965" y="1120"/>
              <a:ext cx="8" cy="259"/>
            </a:xfrm>
            <a:custGeom>
              <a:avLst/>
              <a:gdLst>
                <a:gd name="T0" fmla="*/ 8 w 15"/>
                <a:gd name="T1" fmla="*/ 0 h 517"/>
                <a:gd name="T2" fmla="*/ 0 w 15"/>
                <a:gd name="T3" fmla="*/ 8 h 517"/>
                <a:gd name="T4" fmla="*/ 0 w 15"/>
                <a:gd name="T5" fmla="*/ 517 h 517"/>
                <a:gd name="T6" fmla="*/ 15 w 15"/>
                <a:gd name="T7" fmla="*/ 517 h 517"/>
                <a:gd name="T8" fmla="*/ 15 w 15"/>
                <a:gd name="T9" fmla="*/ 8 h 517"/>
                <a:gd name="T10" fmla="*/ 8 w 15"/>
                <a:gd name="T11" fmla="*/ 15 h 517"/>
                <a:gd name="T12" fmla="*/ 8 w 15"/>
                <a:gd name="T13" fmla="*/ 0 h 517"/>
                <a:gd name="T14" fmla="*/ 0 w 15"/>
                <a:gd name="T15" fmla="*/ 0 h 517"/>
                <a:gd name="T16" fmla="*/ 0 w 15"/>
                <a:gd name="T17" fmla="*/ 8 h 517"/>
                <a:gd name="T18" fmla="*/ 8 w 15"/>
                <a:gd name="T19" fmla="*/ 0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517">
                  <a:moveTo>
                    <a:pt x="8" y="0"/>
                  </a:moveTo>
                  <a:lnTo>
                    <a:pt x="0" y="8"/>
                  </a:lnTo>
                  <a:lnTo>
                    <a:pt x="0" y="517"/>
                  </a:lnTo>
                  <a:lnTo>
                    <a:pt x="15" y="517"/>
                  </a:lnTo>
                  <a:lnTo>
                    <a:pt x="15" y="8"/>
                  </a:lnTo>
                  <a:lnTo>
                    <a:pt x="8" y="15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46" name="Rectangle 630"/>
            <p:cNvSpPr>
              <a:spLocks noChangeArrowheads="1"/>
            </p:cNvSpPr>
            <p:nvPr/>
          </p:nvSpPr>
          <p:spPr bwMode="auto">
            <a:xfrm>
              <a:off x="923" y="1124"/>
              <a:ext cx="49" cy="255"/>
            </a:xfrm>
            <a:prstGeom prst="rect">
              <a:avLst/>
            </a:prstGeom>
            <a:solidFill>
              <a:srgbClr val="003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47" name="Freeform 631"/>
            <p:cNvSpPr>
              <a:spLocks/>
            </p:cNvSpPr>
            <p:nvPr/>
          </p:nvSpPr>
          <p:spPr bwMode="auto">
            <a:xfrm>
              <a:off x="923" y="1120"/>
              <a:ext cx="53" cy="8"/>
            </a:xfrm>
            <a:custGeom>
              <a:avLst/>
              <a:gdLst>
                <a:gd name="T0" fmla="*/ 106 w 106"/>
                <a:gd name="T1" fmla="*/ 8 h 15"/>
                <a:gd name="T2" fmla="*/ 98 w 106"/>
                <a:gd name="T3" fmla="*/ 0 h 15"/>
                <a:gd name="T4" fmla="*/ 0 w 106"/>
                <a:gd name="T5" fmla="*/ 0 h 15"/>
                <a:gd name="T6" fmla="*/ 0 w 106"/>
                <a:gd name="T7" fmla="*/ 15 h 15"/>
                <a:gd name="T8" fmla="*/ 98 w 106"/>
                <a:gd name="T9" fmla="*/ 15 h 15"/>
                <a:gd name="T10" fmla="*/ 91 w 106"/>
                <a:gd name="T11" fmla="*/ 8 h 15"/>
                <a:gd name="T12" fmla="*/ 106 w 106"/>
                <a:gd name="T13" fmla="*/ 8 h 15"/>
                <a:gd name="T14" fmla="*/ 106 w 106"/>
                <a:gd name="T15" fmla="*/ 0 h 15"/>
                <a:gd name="T16" fmla="*/ 98 w 106"/>
                <a:gd name="T17" fmla="*/ 0 h 15"/>
                <a:gd name="T18" fmla="*/ 106 w 106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5">
                  <a:moveTo>
                    <a:pt x="106" y="8"/>
                  </a:moveTo>
                  <a:lnTo>
                    <a:pt x="9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98" y="15"/>
                  </a:lnTo>
                  <a:lnTo>
                    <a:pt x="91" y="8"/>
                  </a:lnTo>
                  <a:lnTo>
                    <a:pt x="106" y="8"/>
                  </a:lnTo>
                  <a:lnTo>
                    <a:pt x="106" y="0"/>
                  </a:lnTo>
                  <a:lnTo>
                    <a:pt x="98" y="0"/>
                  </a:lnTo>
                  <a:lnTo>
                    <a:pt x="106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48" name="Freeform 632"/>
            <p:cNvSpPr>
              <a:spLocks/>
            </p:cNvSpPr>
            <p:nvPr/>
          </p:nvSpPr>
          <p:spPr bwMode="auto">
            <a:xfrm>
              <a:off x="968" y="1124"/>
              <a:ext cx="8" cy="259"/>
            </a:xfrm>
            <a:custGeom>
              <a:avLst/>
              <a:gdLst>
                <a:gd name="T0" fmla="*/ 7 w 15"/>
                <a:gd name="T1" fmla="*/ 517 h 517"/>
                <a:gd name="T2" fmla="*/ 15 w 15"/>
                <a:gd name="T3" fmla="*/ 509 h 517"/>
                <a:gd name="T4" fmla="*/ 15 w 15"/>
                <a:gd name="T5" fmla="*/ 0 h 517"/>
                <a:gd name="T6" fmla="*/ 0 w 15"/>
                <a:gd name="T7" fmla="*/ 0 h 517"/>
                <a:gd name="T8" fmla="*/ 0 w 15"/>
                <a:gd name="T9" fmla="*/ 509 h 517"/>
                <a:gd name="T10" fmla="*/ 7 w 15"/>
                <a:gd name="T11" fmla="*/ 502 h 517"/>
                <a:gd name="T12" fmla="*/ 7 w 15"/>
                <a:gd name="T13" fmla="*/ 517 h 517"/>
                <a:gd name="T14" fmla="*/ 15 w 15"/>
                <a:gd name="T15" fmla="*/ 517 h 517"/>
                <a:gd name="T16" fmla="*/ 15 w 15"/>
                <a:gd name="T17" fmla="*/ 509 h 517"/>
                <a:gd name="T18" fmla="*/ 7 w 15"/>
                <a:gd name="T19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517">
                  <a:moveTo>
                    <a:pt x="7" y="517"/>
                  </a:moveTo>
                  <a:lnTo>
                    <a:pt x="15" y="509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09"/>
                  </a:lnTo>
                  <a:lnTo>
                    <a:pt x="7" y="502"/>
                  </a:lnTo>
                  <a:lnTo>
                    <a:pt x="7" y="517"/>
                  </a:lnTo>
                  <a:lnTo>
                    <a:pt x="15" y="517"/>
                  </a:lnTo>
                  <a:lnTo>
                    <a:pt x="15" y="509"/>
                  </a:lnTo>
                  <a:lnTo>
                    <a:pt x="7" y="5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49" name="Freeform 633"/>
            <p:cNvSpPr>
              <a:spLocks/>
            </p:cNvSpPr>
            <p:nvPr/>
          </p:nvSpPr>
          <p:spPr bwMode="auto">
            <a:xfrm>
              <a:off x="919" y="1375"/>
              <a:ext cx="53" cy="8"/>
            </a:xfrm>
            <a:custGeom>
              <a:avLst/>
              <a:gdLst>
                <a:gd name="T0" fmla="*/ 0 w 106"/>
                <a:gd name="T1" fmla="*/ 7 h 15"/>
                <a:gd name="T2" fmla="*/ 8 w 106"/>
                <a:gd name="T3" fmla="*/ 15 h 15"/>
                <a:gd name="T4" fmla="*/ 106 w 106"/>
                <a:gd name="T5" fmla="*/ 15 h 15"/>
                <a:gd name="T6" fmla="*/ 106 w 106"/>
                <a:gd name="T7" fmla="*/ 0 h 15"/>
                <a:gd name="T8" fmla="*/ 8 w 106"/>
                <a:gd name="T9" fmla="*/ 0 h 15"/>
                <a:gd name="T10" fmla="*/ 16 w 106"/>
                <a:gd name="T11" fmla="*/ 7 h 15"/>
                <a:gd name="T12" fmla="*/ 0 w 106"/>
                <a:gd name="T13" fmla="*/ 7 h 15"/>
                <a:gd name="T14" fmla="*/ 0 w 106"/>
                <a:gd name="T15" fmla="*/ 15 h 15"/>
                <a:gd name="T16" fmla="*/ 8 w 106"/>
                <a:gd name="T17" fmla="*/ 15 h 15"/>
                <a:gd name="T18" fmla="*/ 0 w 106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5">
                  <a:moveTo>
                    <a:pt x="0" y="7"/>
                  </a:moveTo>
                  <a:lnTo>
                    <a:pt x="8" y="15"/>
                  </a:lnTo>
                  <a:lnTo>
                    <a:pt x="106" y="15"/>
                  </a:lnTo>
                  <a:lnTo>
                    <a:pt x="106" y="0"/>
                  </a:lnTo>
                  <a:lnTo>
                    <a:pt x="8" y="0"/>
                  </a:lnTo>
                  <a:lnTo>
                    <a:pt x="16" y="7"/>
                  </a:lnTo>
                  <a:lnTo>
                    <a:pt x="0" y="7"/>
                  </a:lnTo>
                  <a:lnTo>
                    <a:pt x="0" y="15"/>
                  </a:lnTo>
                  <a:lnTo>
                    <a:pt x="8" y="1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50" name="Freeform 634"/>
            <p:cNvSpPr>
              <a:spLocks/>
            </p:cNvSpPr>
            <p:nvPr/>
          </p:nvSpPr>
          <p:spPr bwMode="auto">
            <a:xfrm>
              <a:off x="919" y="1120"/>
              <a:ext cx="8" cy="259"/>
            </a:xfrm>
            <a:custGeom>
              <a:avLst/>
              <a:gdLst>
                <a:gd name="T0" fmla="*/ 8 w 16"/>
                <a:gd name="T1" fmla="*/ 0 h 517"/>
                <a:gd name="T2" fmla="*/ 0 w 16"/>
                <a:gd name="T3" fmla="*/ 8 h 517"/>
                <a:gd name="T4" fmla="*/ 0 w 16"/>
                <a:gd name="T5" fmla="*/ 517 h 517"/>
                <a:gd name="T6" fmla="*/ 16 w 16"/>
                <a:gd name="T7" fmla="*/ 517 h 517"/>
                <a:gd name="T8" fmla="*/ 16 w 16"/>
                <a:gd name="T9" fmla="*/ 8 h 517"/>
                <a:gd name="T10" fmla="*/ 8 w 16"/>
                <a:gd name="T11" fmla="*/ 15 h 517"/>
                <a:gd name="T12" fmla="*/ 8 w 16"/>
                <a:gd name="T13" fmla="*/ 0 h 517"/>
                <a:gd name="T14" fmla="*/ 0 w 16"/>
                <a:gd name="T15" fmla="*/ 0 h 517"/>
                <a:gd name="T16" fmla="*/ 0 w 16"/>
                <a:gd name="T17" fmla="*/ 8 h 517"/>
                <a:gd name="T18" fmla="*/ 8 w 16"/>
                <a:gd name="T19" fmla="*/ 0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17">
                  <a:moveTo>
                    <a:pt x="8" y="0"/>
                  </a:moveTo>
                  <a:lnTo>
                    <a:pt x="0" y="8"/>
                  </a:lnTo>
                  <a:lnTo>
                    <a:pt x="0" y="517"/>
                  </a:lnTo>
                  <a:lnTo>
                    <a:pt x="16" y="517"/>
                  </a:lnTo>
                  <a:lnTo>
                    <a:pt x="16" y="8"/>
                  </a:lnTo>
                  <a:lnTo>
                    <a:pt x="8" y="15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51" name="Rectangle 635"/>
            <p:cNvSpPr>
              <a:spLocks noChangeArrowheads="1"/>
            </p:cNvSpPr>
            <p:nvPr/>
          </p:nvSpPr>
          <p:spPr bwMode="auto">
            <a:xfrm>
              <a:off x="1077" y="1123"/>
              <a:ext cx="48" cy="255"/>
            </a:xfrm>
            <a:prstGeom prst="rect">
              <a:avLst/>
            </a:prstGeom>
            <a:solidFill>
              <a:srgbClr val="003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52" name="Freeform 636"/>
            <p:cNvSpPr>
              <a:spLocks/>
            </p:cNvSpPr>
            <p:nvPr/>
          </p:nvSpPr>
          <p:spPr bwMode="auto">
            <a:xfrm>
              <a:off x="1077" y="1119"/>
              <a:ext cx="52" cy="8"/>
            </a:xfrm>
            <a:custGeom>
              <a:avLst/>
              <a:gdLst>
                <a:gd name="T0" fmla="*/ 105 w 105"/>
                <a:gd name="T1" fmla="*/ 8 h 15"/>
                <a:gd name="T2" fmla="*/ 97 w 105"/>
                <a:gd name="T3" fmla="*/ 0 h 15"/>
                <a:gd name="T4" fmla="*/ 0 w 105"/>
                <a:gd name="T5" fmla="*/ 0 h 15"/>
                <a:gd name="T6" fmla="*/ 0 w 105"/>
                <a:gd name="T7" fmla="*/ 15 h 15"/>
                <a:gd name="T8" fmla="*/ 97 w 105"/>
                <a:gd name="T9" fmla="*/ 15 h 15"/>
                <a:gd name="T10" fmla="*/ 90 w 105"/>
                <a:gd name="T11" fmla="*/ 8 h 15"/>
                <a:gd name="T12" fmla="*/ 105 w 105"/>
                <a:gd name="T13" fmla="*/ 8 h 15"/>
                <a:gd name="T14" fmla="*/ 105 w 105"/>
                <a:gd name="T15" fmla="*/ 0 h 15"/>
                <a:gd name="T16" fmla="*/ 97 w 105"/>
                <a:gd name="T17" fmla="*/ 0 h 15"/>
                <a:gd name="T18" fmla="*/ 105 w 105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15">
                  <a:moveTo>
                    <a:pt x="105" y="8"/>
                  </a:moveTo>
                  <a:lnTo>
                    <a:pt x="9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97" y="15"/>
                  </a:lnTo>
                  <a:lnTo>
                    <a:pt x="90" y="8"/>
                  </a:lnTo>
                  <a:lnTo>
                    <a:pt x="105" y="8"/>
                  </a:lnTo>
                  <a:lnTo>
                    <a:pt x="105" y="0"/>
                  </a:lnTo>
                  <a:lnTo>
                    <a:pt x="97" y="0"/>
                  </a:lnTo>
                  <a:lnTo>
                    <a:pt x="105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53" name="Freeform 637"/>
            <p:cNvSpPr>
              <a:spLocks/>
            </p:cNvSpPr>
            <p:nvPr/>
          </p:nvSpPr>
          <p:spPr bwMode="auto">
            <a:xfrm>
              <a:off x="1122" y="1123"/>
              <a:ext cx="7" cy="259"/>
            </a:xfrm>
            <a:custGeom>
              <a:avLst/>
              <a:gdLst>
                <a:gd name="T0" fmla="*/ 7 w 15"/>
                <a:gd name="T1" fmla="*/ 517 h 517"/>
                <a:gd name="T2" fmla="*/ 15 w 15"/>
                <a:gd name="T3" fmla="*/ 509 h 517"/>
                <a:gd name="T4" fmla="*/ 15 w 15"/>
                <a:gd name="T5" fmla="*/ 0 h 517"/>
                <a:gd name="T6" fmla="*/ 0 w 15"/>
                <a:gd name="T7" fmla="*/ 0 h 517"/>
                <a:gd name="T8" fmla="*/ 0 w 15"/>
                <a:gd name="T9" fmla="*/ 509 h 517"/>
                <a:gd name="T10" fmla="*/ 7 w 15"/>
                <a:gd name="T11" fmla="*/ 502 h 517"/>
                <a:gd name="T12" fmla="*/ 7 w 15"/>
                <a:gd name="T13" fmla="*/ 517 h 517"/>
                <a:gd name="T14" fmla="*/ 15 w 15"/>
                <a:gd name="T15" fmla="*/ 517 h 517"/>
                <a:gd name="T16" fmla="*/ 15 w 15"/>
                <a:gd name="T17" fmla="*/ 509 h 517"/>
                <a:gd name="T18" fmla="*/ 7 w 15"/>
                <a:gd name="T19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517">
                  <a:moveTo>
                    <a:pt x="7" y="517"/>
                  </a:moveTo>
                  <a:lnTo>
                    <a:pt x="15" y="509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09"/>
                  </a:lnTo>
                  <a:lnTo>
                    <a:pt x="7" y="502"/>
                  </a:lnTo>
                  <a:lnTo>
                    <a:pt x="7" y="517"/>
                  </a:lnTo>
                  <a:lnTo>
                    <a:pt x="15" y="517"/>
                  </a:lnTo>
                  <a:lnTo>
                    <a:pt x="15" y="509"/>
                  </a:lnTo>
                  <a:lnTo>
                    <a:pt x="7" y="5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54" name="Freeform 638"/>
            <p:cNvSpPr>
              <a:spLocks/>
            </p:cNvSpPr>
            <p:nvPr/>
          </p:nvSpPr>
          <p:spPr bwMode="auto">
            <a:xfrm>
              <a:off x="1073" y="1375"/>
              <a:ext cx="52" cy="7"/>
            </a:xfrm>
            <a:custGeom>
              <a:avLst/>
              <a:gdLst>
                <a:gd name="T0" fmla="*/ 0 w 105"/>
                <a:gd name="T1" fmla="*/ 7 h 15"/>
                <a:gd name="T2" fmla="*/ 8 w 105"/>
                <a:gd name="T3" fmla="*/ 15 h 15"/>
                <a:gd name="T4" fmla="*/ 105 w 105"/>
                <a:gd name="T5" fmla="*/ 15 h 15"/>
                <a:gd name="T6" fmla="*/ 105 w 105"/>
                <a:gd name="T7" fmla="*/ 0 h 15"/>
                <a:gd name="T8" fmla="*/ 8 w 105"/>
                <a:gd name="T9" fmla="*/ 0 h 15"/>
                <a:gd name="T10" fmla="*/ 15 w 105"/>
                <a:gd name="T11" fmla="*/ 7 h 15"/>
                <a:gd name="T12" fmla="*/ 0 w 105"/>
                <a:gd name="T13" fmla="*/ 7 h 15"/>
                <a:gd name="T14" fmla="*/ 0 w 105"/>
                <a:gd name="T15" fmla="*/ 15 h 15"/>
                <a:gd name="T16" fmla="*/ 8 w 105"/>
                <a:gd name="T17" fmla="*/ 15 h 15"/>
                <a:gd name="T18" fmla="*/ 0 w 105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15">
                  <a:moveTo>
                    <a:pt x="0" y="7"/>
                  </a:moveTo>
                  <a:lnTo>
                    <a:pt x="8" y="15"/>
                  </a:lnTo>
                  <a:lnTo>
                    <a:pt x="105" y="15"/>
                  </a:lnTo>
                  <a:lnTo>
                    <a:pt x="105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0" y="7"/>
                  </a:lnTo>
                  <a:lnTo>
                    <a:pt x="0" y="15"/>
                  </a:lnTo>
                  <a:lnTo>
                    <a:pt x="8" y="1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55" name="Freeform 639"/>
            <p:cNvSpPr>
              <a:spLocks/>
            </p:cNvSpPr>
            <p:nvPr/>
          </p:nvSpPr>
          <p:spPr bwMode="auto">
            <a:xfrm>
              <a:off x="1073" y="1119"/>
              <a:ext cx="7" cy="259"/>
            </a:xfrm>
            <a:custGeom>
              <a:avLst/>
              <a:gdLst>
                <a:gd name="T0" fmla="*/ 8 w 15"/>
                <a:gd name="T1" fmla="*/ 0 h 517"/>
                <a:gd name="T2" fmla="*/ 0 w 15"/>
                <a:gd name="T3" fmla="*/ 8 h 517"/>
                <a:gd name="T4" fmla="*/ 0 w 15"/>
                <a:gd name="T5" fmla="*/ 517 h 517"/>
                <a:gd name="T6" fmla="*/ 15 w 15"/>
                <a:gd name="T7" fmla="*/ 517 h 517"/>
                <a:gd name="T8" fmla="*/ 15 w 15"/>
                <a:gd name="T9" fmla="*/ 8 h 517"/>
                <a:gd name="T10" fmla="*/ 8 w 15"/>
                <a:gd name="T11" fmla="*/ 15 h 517"/>
                <a:gd name="T12" fmla="*/ 8 w 15"/>
                <a:gd name="T13" fmla="*/ 0 h 517"/>
                <a:gd name="T14" fmla="*/ 0 w 15"/>
                <a:gd name="T15" fmla="*/ 0 h 517"/>
                <a:gd name="T16" fmla="*/ 0 w 15"/>
                <a:gd name="T17" fmla="*/ 8 h 517"/>
                <a:gd name="T18" fmla="*/ 8 w 15"/>
                <a:gd name="T19" fmla="*/ 0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517">
                  <a:moveTo>
                    <a:pt x="8" y="0"/>
                  </a:moveTo>
                  <a:lnTo>
                    <a:pt x="0" y="8"/>
                  </a:lnTo>
                  <a:lnTo>
                    <a:pt x="0" y="517"/>
                  </a:lnTo>
                  <a:lnTo>
                    <a:pt x="15" y="517"/>
                  </a:lnTo>
                  <a:lnTo>
                    <a:pt x="15" y="8"/>
                  </a:lnTo>
                  <a:lnTo>
                    <a:pt x="8" y="15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56" name="Rectangle 640"/>
            <p:cNvSpPr>
              <a:spLocks noChangeArrowheads="1"/>
            </p:cNvSpPr>
            <p:nvPr/>
          </p:nvSpPr>
          <p:spPr bwMode="auto">
            <a:xfrm>
              <a:off x="983" y="1137"/>
              <a:ext cx="82" cy="99"/>
            </a:xfrm>
            <a:prstGeom prst="rect">
              <a:avLst/>
            </a:prstGeom>
            <a:solidFill>
              <a:srgbClr val="C6E0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57" name="Freeform 641"/>
            <p:cNvSpPr>
              <a:spLocks/>
            </p:cNvSpPr>
            <p:nvPr/>
          </p:nvSpPr>
          <p:spPr bwMode="auto">
            <a:xfrm>
              <a:off x="983" y="1133"/>
              <a:ext cx="86" cy="8"/>
            </a:xfrm>
            <a:custGeom>
              <a:avLst/>
              <a:gdLst>
                <a:gd name="T0" fmla="*/ 173 w 173"/>
                <a:gd name="T1" fmla="*/ 6 h 15"/>
                <a:gd name="T2" fmla="*/ 165 w 173"/>
                <a:gd name="T3" fmla="*/ 0 h 15"/>
                <a:gd name="T4" fmla="*/ 0 w 173"/>
                <a:gd name="T5" fmla="*/ 0 h 15"/>
                <a:gd name="T6" fmla="*/ 0 w 173"/>
                <a:gd name="T7" fmla="*/ 15 h 15"/>
                <a:gd name="T8" fmla="*/ 165 w 173"/>
                <a:gd name="T9" fmla="*/ 15 h 15"/>
                <a:gd name="T10" fmla="*/ 157 w 173"/>
                <a:gd name="T11" fmla="*/ 6 h 15"/>
                <a:gd name="T12" fmla="*/ 173 w 173"/>
                <a:gd name="T13" fmla="*/ 6 h 15"/>
                <a:gd name="T14" fmla="*/ 173 w 173"/>
                <a:gd name="T15" fmla="*/ 0 h 15"/>
                <a:gd name="T16" fmla="*/ 165 w 173"/>
                <a:gd name="T17" fmla="*/ 0 h 15"/>
                <a:gd name="T18" fmla="*/ 173 w 173"/>
                <a:gd name="T1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5">
                  <a:moveTo>
                    <a:pt x="173" y="6"/>
                  </a:moveTo>
                  <a:lnTo>
                    <a:pt x="16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65" y="15"/>
                  </a:lnTo>
                  <a:lnTo>
                    <a:pt x="157" y="6"/>
                  </a:lnTo>
                  <a:lnTo>
                    <a:pt x="173" y="6"/>
                  </a:lnTo>
                  <a:lnTo>
                    <a:pt x="173" y="0"/>
                  </a:lnTo>
                  <a:lnTo>
                    <a:pt x="165" y="0"/>
                  </a:lnTo>
                  <a:lnTo>
                    <a:pt x="173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58" name="Freeform 642"/>
            <p:cNvSpPr>
              <a:spLocks/>
            </p:cNvSpPr>
            <p:nvPr/>
          </p:nvSpPr>
          <p:spPr bwMode="auto">
            <a:xfrm>
              <a:off x="1061" y="1137"/>
              <a:ext cx="8" cy="103"/>
            </a:xfrm>
            <a:custGeom>
              <a:avLst/>
              <a:gdLst>
                <a:gd name="T0" fmla="*/ 8 w 16"/>
                <a:gd name="T1" fmla="*/ 207 h 207"/>
                <a:gd name="T2" fmla="*/ 16 w 16"/>
                <a:gd name="T3" fmla="*/ 199 h 207"/>
                <a:gd name="T4" fmla="*/ 16 w 16"/>
                <a:gd name="T5" fmla="*/ 0 h 207"/>
                <a:gd name="T6" fmla="*/ 0 w 16"/>
                <a:gd name="T7" fmla="*/ 0 h 207"/>
                <a:gd name="T8" fmla="*/ 0 w 16"/>
                <a:gd name="T9" fmla="*/ 199 h 207"/>
                <a:gd name="T10" fmla="*/ 8 w 16"/>
                <a:gd name="T11" fmla="*/ 192 h 207"/>
                <a:gd name="T12" fmla="*/ 8 w 16"/>
                <a:gd name="T13" fmla="*/ 207 h 207"/>
                <a:gd name="T14" fmla="*/ 16 w 16"/>
                <a:gd name="T15" fmla="*/ 207 h 207"/>
                <a:gd name="T16" fmla="*/ 16 w 16"/>
                <a:gd name="T17" fmla="*/ 199 h 207"/>
                <a:gd name="T18" fmla="*/ 8 w 16"/>
                <a:gd name="T19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207">
                  <a:moveTo>
                    <a:pt x="8" y="207"/>
                  </a:moveTo>
                  <a:lnTo>
                    <a:pt x="16" y="19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99"/>
                  </a:lnTo>
                  <a:lnTo>
                    <a:pt x="8" y="192"/>
                  </a:lnTo>
                  <a:lnTo>
                    <a:pt x="8" y="207"/>
                  </a:lnTo>
                  <a:lnTo>
                    <a:pt x="16" y="207"/>
                  </a:lnTo>
                  <a:lnTo>
                    <a:pt x="16" y="199"/>
                  </a:lnTo>
                  <a:lnTo>
                    <a:pt x="8" y="2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59" name="Freeform 643"/>
            <p:cNvSpPr>
              <a:spLocks/>
            </p:cNvSpPr>
            <p:nvPr/>
          </p:nvSpPr>
          <p:spPr bwMode="auto">
            <a:xfrm>
              <a:off x="980" y="1232"/>
              <a:ext cx="85" cy="8"/>
            </a:xfrm>
            <a:custGeom>
              <a:avLst/>
              <a:gdLst>
                <a:gd name="T0" fmla="*/ 0 w 172"/>
                <a:gd name="T1" fmla="*/ 7 h 15"/>
                <a:gd name="T2" fmla="*/ 7 w 172"/>
                <a:gd name="T3" fmla="*/ 15 h 15"/>
                <a:gd name="T4" fmla="*/ 172 w 172"/>
                <a:gd name="T5" fmla="*/ 15 h 15"/>
                <a:gd name="T6" fmla="*/ 172 w 172"/>
                <a:gd name="T7" fmla="*/ 0 h 15"/>
                <a:gd name="T8" fmla="*/ 7 w 172"/>
                <a:gd name="T9" fmla="*/ 0 h 15"/>
                <a:gd name="T10" fmla="*/ 15 w 172"/>
                <a:gd name="T11" fmla="*/ 7 h 15"/>
                <a:gd name="T12" fmla="*/ 0 w 172"/>
                <a:gd name="T13" fmla="*/ 7 h 15"/>
                <a:gd name="T14" fmla="*/ 0 w 172"/>
                <a:gd name="T15" fmla="*/ 15 h 15"/>
                <a:gd name="T16" fmla="*/ 7 w 172"/>
                <a:gd name="T17" fmla="*/ 15 h 15"/>
                <a:gd name="T18" fmla="*/ 0 w 172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15">
                  <a:moveTo>
                    <a:pt x="0" y="7"/>
                  </a:moveTo>
                  <a:lnTo>
                    <a:pt x="7" y="15"/>
                  </a:lnTo>
                  <a:lnTo>
                    <a:pt x="172" y="15"/>
                  </a:lnTo>
                  <a:lnTo>
                    <a:pt x="172" y="0"/>
                  </a:lnTo>
                  <a:lnTo>
                    <a:pt x="7" y="0"/>
                  </a:lnTo>
                  <a:lnTo>
                    <a:pt x="15" y="7"/>
                  </a:lnTo>
                  <a:lnTo>
                    <a:pt x="0" y="7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60" name="Freeform 644"/>
            <p:cNvSpPr>
              <a:spLocks/>
            </p:cNvSpPr>
            <p:nvPr/>
          </p:nvSpPr>
          <p:spPr bwMode="auto">
            <a:xfrm>
              <a:off x="980" y="1133"/>
              <a:ext cx="7" cy="103"/>
            </a:xfrm>
            <a:custGeom>
              <a:avLst/>
              <a:gdLst>
                <a:gd name="T0" fmla="*/ 7 w 15"/>
                <a:gd name="T1" fmla="*/ 0 h 205"/>
                <a:gd name="T2" fmla="*/ 0 w 15"/>
                <a:gd name="T3" fmla="*/ 6 h 205"/>
                <a:gd name="T4" fmla="*/ 0 w 15"/>
                <a:gd name="T5" fmla="*/ 205 h 205"/>
                <a:gd name="T6" fmla="*/ 15 w 15"/>
                <a:gd name="T7" fmla="*/ 205 h 205"/>
                <a:gd name="T8" fmla="*/ 15 w 15"/>
                <a:gd name="T9" fmla="*/ 6 h 205"/>
                <a:gd name="T10" fmla="*/ 7 w 15"/>
                <a:gd name="T11" fmla="*/ 15 h 205"/>
                <a:gd name="T12" fmla="*/ 7 w 15"/>
                <a:gd name="T13" fmla="*/ 0 h 205"/>
                <a:gd name="T14" fmla="*/ 0 w 15"/>
                <a:gd name="T15" fmla="*/ 0 h 205"/>
                <a:gd name="T16" fmla="*/ 0 w 15"/>
                <a:gd name="T17" fmla="*/ 6 h 205"/>
                <a:gd name="T18" fmla="*/ 7 w 15"/>
                <a:gd name="T19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05">
                  <a:moveTo>
                    <a:pt x="7" y="0"/>
                  </a:moveTo>
                  <a:lnTo>
                    <a:pt x="0" y="6"/>
                  </a:lnTo>
                  <a:lnTo>
                    <a:pt x="0" y="205"/>
                  </a:lnTo>
                  <a:lnTo>
                    <a:pt x="15" y="205"/>
                  </a:lnTo>
                  <a:lnTo>
                    <a:pt x="15" y="6"/>
                  </a:ln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61" name="Rectangle 645"/>
            <p:cNvSpPr>
              <a:spLocks noChangeArrowheads="1"/>
            </p:cNvSpPr>
            <p:nvPr/>
          </p:nvSpPr>
          <p:spPr bwMode="auto">
            <a:xfrm>
              <a:off x="984" y="1244"/>
              <a:ext cx="81" cy="116"/>
            </a:xfrm>
            <a:prstGeom prst="rect">
              <a:avLst/>
            </a:prstGeom>
            <a:solidFill>
              <a:srgbClr val="C6E0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62" name="Freeform 646"/>
            <p:cNvSpPr>
              <a:spLocks/>
            </p:cNvSpPr>
            <p:nvPr/>
          </p:nvSpPr>
          <p:spPr bwMode="auto">
            <a:xfrm>
              <a:off x="984" y="1240"/>
              <a:ext cx="85" cy="8"/>
            </a:xfrm>
            <a:custGeom>
              <a:avLst/>
              <a:gdLst>
                <a:gd name="T0" fmla="*/ 171 w 171"/>
                <a:gd name="T1" fmla="*/ 7 h 15"/>
                <a:gd name="T2" fmla="*/ 163 w 171"/>
                <a:gd name="T3" fmla="*/ 0 h 15"/>
                <a:gd name="T4" fmla="*/ 0 w 171"/>
                <a:gd name="T5" fmla="*/ 0 h 15"/>
                <a:gd name="T6" fmla="*/ 0 w 171"/>
                <a:gd name="T7" fmla="*/ 15 h 15"/>
                <a:gd name="T8" fmla="*/ 163 w 171"/>
                <a:gd name="T9" fmla="*/ 15 h 15"/>
                <a:gd name="T10" fmla="*/ 155 w 171"/>
                <a:gd name="T11" fmla="*/ 7 h 15"/>
                <a:gd name="T12" fmla="*/ 171 w 171"/>
                <a:gd name="T13" fmla="*/ 7 h 15"/>
                <a:gd name="T14" fmla="*/ 171 w 171"/>
                <a:gd name="T15" fmla="*/ 0 h 15"/>
                <a:gd name="T16" fmla="*/ 163 w 171"/>
                <a:gd name="T17" fmla="*/ 0 h 15"/>
                <a:gd name="T18" fmla="*/ 171 w 171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5">
                  <a:moveTo>
                    <a:pt x="171" y="7"/>
                  </a:moveTo>
                  <a:lnTo>
                    <a:pt x="16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63" y="15"/>
                  </a:lnTo>
                  <a:lnTo>
                    <a:pt x="155" y="7"/>
                  </a:lnTo>
                  <a:lnTo>
                    <a:pt x="171" y="7"/>
                  </a:lnTo>
                  <a:lnTo>
                    <a:pt x="171" y="0"/>
                  </a:lnTo>
                  <a:lnTo>
                    <a:pt x="163" y="0"/>
                  </a:lnTo>
                  <a:lnTo>
                    <a:pt x="171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63" name="Freeform 647"/>
            <p:cNvSpPr>
              <a:spLocks/>
            </p:cNvSpPr>
            <p:nvPr/>
          </p:nvSpPr>
          <p:spPr bwMode="auto">
            <a:xfrm>
              <a:off x="1061" y="1244"/>
              <a:ext cx="8" cy="120"/>
            </a:xfrm>
            <a:custGeom>
              <a:avLst/>
              <a:gdLst>
                <a:gd name="T0" fmla="*/ 8 w 16"/>
                <a:gd name="T1" fmla="*/ 240 h 240"/>
                <a:gd name="T2" fmla="*/ 16 w 16"/>
                <a:gd name="T3" fmla="*/ 232 h 240"/>
                <a:gd name="T4" fmla="*/ 16 w 16"/>
                <a:gd name="T5" fmla="*/ 0 h 240"/>
                <a:gd name="T6" fmla="*/ 0 w 16"/>
                <a:gd name="T7" fmla="*/ 0 h 240"/>
                <a:gd name="T8" fmla="*/ 0 w 16"/>
                <a:gd name="T9" fmla="*/ 232 h 240"/>
                <a:gd name="T10" fmla="*/ 8 w 16"/>
                <a:gd name="T11" fmla="*/ 225 h 240"/>
                <a:gd name="T12" fmla="*/ 8 w 16"/>
                <a:gd name="T13" fmla="*/ 240 h 240"/>
                <a:gd name="T14" fmla="*/ 16 w 16"/>
                <a:gd name="T15" fmla="*/ 240 h 240"/>
                <a:gd name="T16" fmla="*/ 16 w 16"/>
                <a:gd name="T17" fmla="*/ 232 h 240"/>
                <a:gd name="T18" fmla="*/ 8 w 16"/>
                <a:gd name="T1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240">
                  <a:moveTo>
                    <a:pt x="8" y="240"/>
                  </a:moveTo>
                  <a:lnTo>
                    <a:pt x="16" y="232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32"/>
                  </a:lnTo>
                  <a:lnTo>
                    <a:pt x="8" y="225"/>
                  </a:lnTo>
                  <a:lnTo>
                    <a:pt x="8" y="240"/>
                  </a:lnTo>
                  <a:lnTo>
                    <a:pt x="16" y="240"/>
                  </a:lnTo>
                  <a:lnTo>
                    <a:pt x="16" y="232"/>
                  </a:lnTo>
                  <a:lnTo>
                    <a:pt x="8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64" name="Freeform 648"/>
            <p:cNvSpPr>
              <a:spLocks/>
            </p:cNvSpPr>
            <p:nvPr/>
          </p:nvSpPr>
          <p:spPr bwMode="auto">
            <a:xfrm>
              <a:off x="980" y="1357"/>
              <a:ext cx="85" cy="7"/>
            </a:xfrm>
            <a:custGeom>
              <a:avLst/>
              <a:gdLst>
                <a:gd name="T0" fmla="*/ 0 w 171"/>
                <a:gd name="T1" fmla="*/ 7 h 15"/>
                <a:gd name="T2" fmla="*/ 8 w 171"/>
                <a:gd name="T3" fmla="*/ 15 h 15"/>
                <a:gd name="T4" fmla="*/ 171 w 171"/>
                <a:gd name="T5" fmla="*/ 15 h 15"/>
                <a:gd name="T6" fmla="*/ 171 w 171"/>
                <a:gd name="T7" fmla="*/ 0 h 15"/>
                <a:gd name="T8" fmla="*/ 8 w 171"/>
                <a:gd name="T9" fmla="*/ 0 h 15"/>
                <a:gd name="T10" fmla="*/ 17 w 171"/>
                <a:gd name="T11" fmla="*/ 7 h 15"/>
                <a:gd name="T12" fmla="*/ 0 w 171"/>
                <a:gd name="T13" fmla="*/ 7 h 15"/>
                <a:gd name="T14" fmla="*/ 0 w 171"/>
                <a:gd name="T15" fmla="*/ 15 h 15"/>
                <a:gd name="T16" fmla="*/ 8 w 171"/>
                <a:gd name="T17" fmla="*/ 15 h 15"/>
                <a:gd name="T18" fmla="*/ 0 w 171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5">
                  <a:moveTo>
                    <a:pt x="0" y="7"/>
                  </a:moveTo>
                  <a:lnTo>
                    <a:pt x="8" y="15"/>
                  </a:lnTo>
                  <a:lnTo>
                    <a:pt x="171" y="15"/>
                  </a:lnTo>
                  <a:lnTo>
                    <a:pt x="171" y="0"/>
                  </a:lnTo>
                  <a:lnTo>
                    <a:pt x="8" y="0"/>
                  </a:lnTo>
                  <a:lnTo>
                    <a:pt x="17" y="7"/>
                  </a:lnTo>
                  <a:lnTo>
                    <a:pt x="0" y="7"/>
                  </a:lnTo>
                  <a:lnTo>
                    <a:pt x="0" y="15"/>
                  </a:lnTo>
                  <a:lnTo>
                    <a:pt x="8" y="1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65" name="Freeform 649"/>
            <p:cNvSpPr>
              <a:spLocks/>
            </p:cNvSpPr>
            <p:nvPr/>
          </p:nvSpPr>
          <p:spPr bwMode="auto">
            <a:xfrm>
              <a:off x="980" y="1240"/>
              <a:ext cx="8" cy="120"/>
            </a:xfrm>
            <a:custGeom>
              <a:avLst/>
              <a:gdLst>
                <a:gd name="T0" fmla="*/ 8 w 17"/>
                <a:gd name="T1" fmla="*/ 0 h 239"/>
                <a:gd name="T2" fmla="*/ 0 w 17"/>
                <a:gd name="T3" fmla="*/ 7 h 239"/>
                <a:gd name="T4" fmla="*/ 0 w 17"/>
                <a:gd name="T5" fmla="*/ 239 h 239"/>
                <a:gd name="T6" fmla="*/ 17 w 17"/>
                <a:gd name="T7" fmla="*/ 239 h 239"/>
                <a:gd name="T8" fmla="*/ 17 w 17"/>
                <a:gd name="T9" fmla="*/ 7 h 239"/>
                <a:gd name="T10" fmla="*/ 8 w 17"/>
                <a:gd name="T11" fmla="*/ 15 h 239"/>
                <a:gd name="T12" fmla="*/ 8 w 17"/>
                <a:gd name="T13" fmla="*/ 0 h 239"/>
                <a:gd name="T14" fmla="*/ 0 w 17"/>
                <a:gd name="T15" fmla="*/ 0 h 239"/>
                <a:gd name="T16" fmla="*/ 0 w 17"/>
                <a:gd name="T17" fmla="*/ 7 h 239"/>
                <a:gd name="T18" fmla="*/ 8 w 17"/>
                <a:gd name="T19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239">
                  <a:moveTo>
                    <a:pt x="8" y="0"/>
                  </a:moveTo>
                  <a:lnTo>
                    <a:pt x="0" y="7"/>
                  </a:lnTo>
                  <a:lnTo>
                    <a:pt x="0" y="239"/>
                  </a:lnTo>
                  <a:lnTo>
                    <a:pt x="17" y="239"/>
                  </a:lnTo>
                  <a:lnTo>
                    <a:pt x="17" y="7"/>
                  </a:lnTo>
                  <a:lnTo>
                    <a:pt x="8" y="15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66" name="Rectangle 650"/>
            <p:cNvSpPr>
              <a:spLocks noChangeArrowheads="1"/>
            </p:cNvSpPr>
            <p:nvPr/>
          </p:nvSpPr>
          <p:spPr bwMode="auto">
            <a:xfrm>
              <a:off x="1057" y="1610"/>
              <a:ext cx="190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67" name="Rectangle 651"/>
            <p:cNvSpPr>
              <a:spLocks noChangeArrowheads="1"/>
            </p:cNvSpPr>
            <p:nvPr/>
          </p:nvSpPr>
          <p:spPr bwMode="auto">
            <a:xfrm>
              <a:off x="1463" y="1608"/>
              <a:ext cx="13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68" name="Rectangle 652"/>
            <p:cNvSpPr>
              <a:spLocks noChangeArrowheads="1"/>
            </p:cNvSpPr>
            <p:nvPr/>
          </p:nvSpPr>
          <p:spPr bwMode="auto">
            <a:xfrm>
              <a:off x="1462" y="1629"/>
              <a:ext cx="12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69" name="Rectangle 653"/>
            <p:cNvSpPr>
              <a:spLocks noChangeArrowheads="1"/>
            </p:cNvSpPr>
            <p:nvPr/>
          </p:nvSpPr>
          <p:spPr bwMode="auto">
            <a:xfrm>
              <a:off x="1460" y="1650"/>
              <a:ext cx="13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70" name="Rectangle 654"/>
            <p:cNvSpPr>
              <a:spLocks noChangeArrowheads="1"/>
            </p:cNvSpPr>
            <p:nvPr/>
          </p:nvSpPr>
          <p:spPr bwMode="auto">
            <a:xfrm>
              <a:off x="1461" y="1672"/>
              <a:ext cx="13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71" name="Rectangle 655"/>
            <p:cNvSpPr>
              <a:spLocks noChangeArrowheads="1"/>
            </p:cNvSpPr>
            <p:nvPr/>
          </p:nvSpPr>
          <p:spPr bwMode="auto">
            <a:xfrm>
              <a:off x="1460" y="1692"/>
              <a:ext cx="13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72" name="Rectangle 656"/>
            <p:cNvSpPr>
              <a:spLocks noChangeArrowheads="1"/>
            </p:cNvSpPr>
            <p:nvPr/>
          </p:nvSpPr>
          <p:spPr bwMode="auto">
            <a:xfrm>
              <a:off x="1461" y="1714"/>
              <a:ext cx="13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73" name="Rectangle 657"/>
            <p:cNvSpPr>
              <a:spLocks noChangeArrowheads="1"/>
            </p:cNvSpPr>
            <p:nvPr/>
          </p:nvSpPr>
          <p:spPr bwMode="auto">
            <a:xfrm>
              <a:off x="1460" y="1734"/>
              <a:ext cx="13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74" name="Rectangle 658"/>
            <p:cNvSpPr>
              <a:spLocks noChangeArrowheads="1"/>
            </p:cNvSpPr>
            <p:nvPr/>
          </p:nvSpPr>
          <p:spPr bwMode="auto">
            <a:xfrm>
              <a:off x="1461" y="1755"/>
              <a:ext cx="13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75" name="Rectangle 659"/>
            <p:cNvSpPr>
              <a:spLocks noChangeArrowheads="1"/>
            </p:cNvSpPr>
            <p:nvPr/>
          </p:nvSpPr>
          <p:spPr bwMode="auto">
            <a:xfrm>
              <a:off x="1461" y="1778"/>
              <a:ext cx="13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76" name="Rectangle 660"/>
            <p:cNvSpPr>
              <a:spLocks noChangeArrowheads="1"/>
            </p:cNvSpPr>
            <p:nvPr/>
          </p:nvSpPr>
          <p:spPr bwMode="auto">
            <a:xfrm>
              <a:off x="1238" y="1611"/>
              <a:ext cx="14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77" name="Rectangle 661"/>
            <p:cNvSpPr>
              <a:spLocks noChangeArrowheads="1"/>
            </p:cNvSpPr>
            <p:nvPr/>
          </p:nvSpPr>
          <p:spPr bwMode="auto">
            <a:xfrm>
              <a:off x="1237" y="1633"/>
              <a:ext cx="13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78" name="Rectangle 662"/>
            <p:cNvSpPr>
              <a:spLocks noChangeArrowheads="1"/>
            </p:cNvSpPr>
            <p:nvPr/>
          </p:nvSpPr>
          <p:spPr bwMode="auto">
            <a:xfrm>
              <a:off x="1235" y="1653"/>
              <a:ext cx="1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79" name="Rectangle 663"/>
            <p:cNvSpPr>
              <a:spLocks noChangeArrowheads="1"/>
            </p:cNvSpPr>
            <p:nvPr/>
          </p:nvSpPr>
          <p:spPr bwMode="auto">
            <a:xfrm>
              <a:off x="1236" y="1675"/>
              <a:ext cx="13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80" name="Rectangle 664"/>
            <p:cNvSpPr>
              <a:spLocks noChangeArrowheads="1"/>
            </p:cNvSpPr>
            <p:nvPr/>
          </p:nvSpPr>
          <p:spPr bwMode="auto">
            <a:xfrm>
              <a:off x="1235" y="1696"/>
              <a:ext cx="14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081" name="Group 665"/>
            <p:cNvGrpSpPr>
              <a:grpSpLocks/>
            </p:cNvGrpSpPr>
            <p:nvPr/>
          </p:nvGrpSpPr>
          <p:grpSpPr bwMode="auto">
            <a:xfrm>
              <a:off x="658" y="1586"/>
              <a:ext cx="943" cy="414"/>
              <a:chOff x="658" y="1586"/>
              <a:chExt cx="943" cy="414"/>
            </a:xfrm>
          </p:grpSpPr>
          <p:sp>
            <p:nvSpPr>
              <p:cNvPr id="61082" name="Rectangle 666"/>
              <p:cNvSpPr>
                <a:spLocks noChangeArrowheads="1"/>
              </p:cNvSpPr>
              <p:nvPr/>
            </p:nvSpPr>
            <p:spPr bwMode="auto">
              <a:xfrm>
                <a:off x="1236" y="1717"/>
                <a:ext cx="13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83" name="Rectangle 667"/>
              <p:cNvSpPr>
                <a:spLocks noChangeArrowheads="1"/>
              </p:cNvSpPr>
              <p:nvPr/>
            </p:nvSpPr>
            <p:spPr bwMode="auto">
              <a:xfrm>
                <a:off x="1235" y="1737"/>
                <a:ext cx="1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84" name="Rectangle 668"/>
              <p:cNvSpPr>
                <a:spLocks noChangeArrowheads="1"/>
              </p:cNvSpPr>
              <p:nvPr/>
            </p:nvSpPr>
            <p:spPr bwMode="auto">
              <a:xfrm>
                <a:off x="1236" y="1759"/>
                <a:ext cx="13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85" name="Rectangle 669"/>
              <p:cNvSpPr>
                <a:spLocks noChangeArrowheads="1"/>
              </p:cNvSpPr>
              <p:nvPr/>
            </p:nvSpPr>
            <p:spPr bwMode="auto">
              <a:xfrm>
                <a:off x="1236" y="1781"/>
                <a:ext cx="13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86" name="Rectangle 670"/>
              <p:cNvSpPr>
                <a:spLocks noChangeArrowheads="1"/>
              </p:cNvSpPr>
              <p:nvPr/>
            </p:nvSpPr>
            <p:spPr bwMode="auto">
              <a:xfrm>
                <a:off x="1061" y="1611"/>
                <a:ext cx="14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87" name="Rectangle 671"/>
              <p:cNvSpPr>
                <a:spLocks noChangeArrowheads="1"/>
              </p:cNvSpPr>
              <p:nvPr/>
            </p:nvSpPr>
            <p:spPr bwMode="auto">
              <a:xfrm>
                <a:off x="1060" y="1633"/>
                <a:ext cx="13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88" name="Rectangle 672"/>
              <p:cNvSpPr>
                <a:spLocks noChangeArrowheads="1"/>
              </p:cNvSpPr>
              <p:nvPr/>
            </p:nvSpPr>
            <p:spPr bwMode="auto">
              <a:xfrm>
                <a:off x="1059" y="1653"/>
                <a:ext cx="1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89" name="Rectangle 673"/>
              <p:cNvSpPr>
                <a:spLocks noChangeArrowheads="1"/>
              </p:cNvSpPr>
              <p:nvPr/>
            </p:nvSpPr>
            <p:spPr bwMode="auto">
              <a:xfrm>
                <a:off x="1059" y="1675"/>
                <a:ext cx="13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90" name="Rectangle 674"/>
              <p:cNvSpPr>
                <a:spLocks noChangeArrowheads="1"/>
              </p:cNvSpPr>
              <p:nvPr/>
            </p:nvSpPr>
            <p:spPr bwMode="auto">
              <a:xfrm>
                <a:off x="1059" y="1696"/>
                <a:ext cx="12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91" name="Rectangle 675"/>
              <p:cNvSpPr>
                <a:spLocks noChangeArrowheads="1"/>
              </p:cNvSpPr>
              <p:nvPr/>
            </p:nvSpPr>
            <p:spPr bwMode="auto">
              <a:xfrm>
                <a:off x="1059" y="1717"/>
                <a:ext cx="13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92" name="Rectangle 676"/>
              <p:cNvSpPr>
                <a:spLocks noChangeArrowheads="1"/>
              </p:cNvSpPr>
              <p:nvPr/>
            </p:nvSpPr>
            <p:spPr bwMode="auto">
              <a:xfrm>
                <a:off x="1059" y="1737"/>
                <a:ext cx="1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93" name="Rectangle 677"/>
              <p:cNvSpPr>
                <a:spLocks noChangeArrowheads="1"/>
              </p:cNvSpPr>
              <p:nvPr/>
            </p:nvSpPr>
            <p:spPr bwMode="auto">
              <a:xfrm>
                <a:off x="1059" y="1759"/>
                <a:ext cx="13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94" name="Rectangle 678"/>
              <p:cNvSpPr>
                <a:spLocks noChangeArrowheads="1"/>
              </p:cNvSpPr>
              <p:nvPr/>
            </p:nvSpPr>
            <p:spPr bwMode="auto">
              <a:xfrm>
                <a:off x="1059" y="1781"/>
                <a:ext cx="13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95" name="Rectangle 679"/>
              <p:cNvSpPr>
                <a:spLocks noChangeArrowheads="1"/>
              </p:cNvSpPr>
              <p:nvPr/>
            </p:nvSpPr>
            <p:spPr bwMode="auto">
              <a:xfrm>
                <a:off x="832" y="1611"/>
                <a:ext cx="13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96" name="Rectangle 680"/>
              <p:cNvSpPr>
                <a:spLocks noChangeArrowheads="1"/>
              </p:cNvSpPr>
              <p:nvPr/>
            </p:nvSpPr>
            <p:spPr bwMode="auto">
              <a:xfrm>
                <a:off x="830" y="1633"/>
                <a:ext cx="14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97" name="Rectangle 681"/>
              <p:cNvSpPr>
                <a:spLocks noChangeArrowheads="1"/>
              </p:cNvSpPr>
              <p:nvPr/>
            </p:nvSpPr>
            <p:spPr bwMode="auto">
              <a:xfrm>
                <a:off x="829" y="1653"/>
                <a:ext cx="13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98" name="Rectangle 682"/>
              <p:cNvSpPr>
                <a:spLocks noChangeArrowheads="1"/>
              </p:cNvSpPr>
              <p:nvPr/>
            </p:nvSpPr>
            <p:spPr bwMode="auto">
              <a:xfrm>
                <a:off x="830" y="1675"/>
                <a:ext cx="13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99" name="Rectangle 683"/>
              <p:cNvSpPr>
                <a:spLocks noChangeArrowheads="1"/>
              </p:cNvSpPr>
              <p:nvPr/>
            </p:nvSpPr>
            <p:spPr bwMode="auto">
              <a:xfrm>
                <a:off x="829" y="1696"/>
                <a:ext cx="13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00" name="Rectangle 684"/>
              <p:cNvSpPr>
                <a:spLocks noChangeArrowheads="1"/>
              </p:cNvSpPr>
              <p:nvPr/>
            </p:nvSpPr>
            <p:spPr bwMode="auto">
              <a:xfrm>
                <a:off x="830" y="1717"/>
                <a:ext cx="13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01" name="Rectangle 685"/>
              <p:cNvSpPr>
                <a:spLocks noChangeArrowheads="1"/>
              </p:cNvSpPr>
              <p:nvPr/>
            </p:nvSpPr>
            <p:spPr bwMode="auto">
              <a:xfrm>
                <a:off x="829" y="1737"/>
                <a:ext cx="13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02" name="Rectangle 686"/>
              <p:cNvSpPr>
                <a:spLocks noChangeArrowheads="1"/>
              </p:cNvSpPr>
              <p:nvPr/>
            </p:nvSpPr>
            <p:spPr bwMode="auto">
              <a:xfrm>
                <a:off x="830" y="1759"/>
                <a:ext cx="13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03" name="Rectangle 687"/>
              <p:cNvSpPr>
                <a:spLocks noChangeArrowheads="1"/>
              </p:cNvSpPr>
              <p:nvPr/>
            </p:nvSpPr>
            <p:spPr bwMode="auto">
              <a:xfrm>
                <a:off x="830" y="1781"/>
                <a:ext cx="13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04" name="Rectangle 688"/>
              <p:cNvSpPr>
                <a:spLocks noChangeArrowheads="1"/>
              </p:cNvSpPr>
              <p:nvPr/>
            </p:nvSpPr>
            <p:spPr bwMode="auto">
              <a:xfrm>
                <a:off x="816" y="1590"/>
                <a:ext cx="17" cy="21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05" name="Freeform 689"/>
              <p:cNvSpPr>
                <a:spLocks/>
              </p:cNvSpPr>
              <p:nvPr/>
            </p:nvSpPr>
            <p:spPr bwMode="auto">
              <a:xfrm>
                <a:off x="816" y="1586"/>
                <a:ext cx="21" cy="7"/>
              </a:xfrm>
              <a:custGeom>
                <a:avLst/>
                <a:gdLst>
                  <a:gd name="T0" fmla="*/ 42 w 42"/>
                  <a:gd name="T1" fmla="*/ 8 h 15"/>
                  <a:gd name="T2" fmla="*/ 33 w 42"/>
                  <a:gd name="T3" fmla="*/ 0 h 15"/>
                  <a:gd name="T4" fmla="*/ 0 w 42"/>
                  <a:gd name="T5" fmla="*/ 0 h 15"/>
                  <a:gd name="T6" fmla="*/ 0 w 42"/>
                  <a:gd name="T7" fmla="*/ 15 h 15"/>
                  <a:gd name="T8" fmla="*/ 33 w 42"/>
                  <a:gd name="T9" fmla="*/ 15 h 15"/>
                  <a:gd name="T10" fmla="*/ 25 w 42"/>
                  <a:gd name="T11" fmla="*/ 8 h 15"/>
                  <a:gd name="T12" fmla="*/ 42 w 42"/>
                  <a:gd name="T13" fmla="*/ 8 h 15"/>
                  <a:gd name="T14" fmla="*/ 42 w 42"/>
                  <a:gd name="T15" fmla="*/ 0 h 15"/>
                  <a:gd name="T16" fmla="*/ 33 w 42"/>
                  <a:gd name="T17" fmla="*/ 0 h 15"/>
                  <a:gd name="T18" fmla="*/ 42 w 42"/>
                  <a:gd name="T1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15">
                    <a:moveTo>
                      <a:pt x="42" y="8"/>
                    </a:moveTo>
                    <a:lnTo>
                      <a:pt x="33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33" y="15"/>
                    </a:lnTo>
                    <a:lnTo>
                      <a:pt x="25" y="8"/>
                    </a:lnTo>
                    <a:lnTo>
                      <a:pt x="42" y="8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42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06" name="Freeform 690"/>
              <p:cNvSpPr>
                <a:spLocks/>
              </p:cNvSpPr>
              <p:nvPr/>
            </p:nvSpPr>
            <p:spPr bwMode="auto">
              <a:xfrm>
                <a:off x="829" y="1590"/>
                <a:ext cx="8" cy="215"/>
              </a:xfrm>
              <a:custGeom>
                <a:avLst/>
                <a:gdLst>
                  <a:gd name="T0" fmla="*/ 8 w 17"/>
                  <a:gd name="T1" fmla="*/ 431 h 431"/>
                  <a:gd name="T2" fmla="*/ 17 w 17"/>
                  <a:gd name="T3" fmla="*/ 424 h 431"/>
                  <a:gd name="T4" fmla="*/ 17 w 17"/>
                  <a:gd name="T5" fmla="*/ 0 h 431"/>
                  <a:gd name="T6" fmla="*/ 0 w 17"/>
                  <a:gd name="T7" fmla="*/ 0 h 431"/>
                  <a:gd name="T8" fmla="*/ 0 w 17"/>
                  <a:gd name="T9" fmla="*/ 424 h 431"/>
                  <a:gd name="T10" fmla="*/ 8 w 17"/>
                  <a:gd name="T11" fmla="*/ 416 h 431"/>
                  <a:gd name="T12" fmla="*/ 8 w 17"/>
                  <a:gd name="T13" fmla="*/ 431 h 431"/>
                  <a:gd name="T14" fmla="*/ 17 w 17"/>
                  <a:gd name="T15" fmla="*/ 431 h 431"/>
                  <a:gd name="T16" fmla="*/ 17 w 17"/>
                  <a:gd name="T17" fmla="*/ 424 h 431"/>
                  <a:gd name="T18" fmla="*/ 8 w 17"/>
                  <a:gd name="T19" fmla="*/ 431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431">
                    <a:moveTo>
                      <a:pt x="8" y="431"/>
                    </a:moveTo>
                    <a:lnTo>
                      <a:pt x="17" y="424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424"/>
                    </a:lnTo>
                    <a:lnTo>
                      <a:pt x="8" y="416"/>
                    </a:lnTo>
                    <a:lnTo>
                      <a:pt x="8" y="431"/>
                    </a:lnTo>
                    <a:lnTo>
                      <a:pt x="17" y="431"/>
                    </a:lnTo>
                    <a:lnTo>
                      <a:pt x="17" y="424"/>
                    </a:lnTo>
                    <a:lnTo>
                      <a:pt x="8" y="4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07" name="Freeform 691"/>
              <p:cNvSpPr>
                <a:spLocks/>
              </p:cNvSpPr>
              <p:nvPr/>
            </p:nvSpPr>
            <p:spPr bwMode="auto">
              <a:xfrm>
                <a:off x="812" y="1798"/>
                <a:ext cx="21" cy="7"/>
              </a:xfrm>
              <a:custGeom>
                <a:avLst/>
                <a:gdLst>
                  <a:gd name="T0" fmla="*/ 0 w 41"/>
                  <a:gd name="T1" fmla="*/ 8 h 15"/>
                  <a:gd name="T2" fmla="*/ 8 w 41"/>
                  <a:gd name="T3" fmla="*/ 15 h 15"/>
                  <a:gd name="T4" fmla="*/ 41 w 41"/>
                  <a:gd name="T5" fmla="*/ 15 h 15"/>
                  <a:gd name="T6" fmla="*/ 41 w 41"/>
                  <a:gd name="T7" fmla="*/ 0 h 15"/>
                  <a:gd name="T8" fmla="*/ 8 w 41"/>
                  <a:gd name="T9" fmla="*/ 0 h 15"/>
                  <a:gd name="T10" fmla="*/ 16 w 41"/>
                  <a:gd name="T11" fmla="*/ 8 h 15"/>
                  <a:gd name="T12" fmla="*/ 0 w 41"/>
                  <a:gd name="T13" fmla="*/ 8 h 15"/>
                  <a:gd name="T14" fmla="*/ 0 w 41"/>
                  <a:gd name="T15" fmla="*/ 15 h 15"/>
                  <a:gd name="T16" fmla="*/ 8 w 41"/>
                  <a:gd name="T17" fmla="*/ 15 h 15"/>
                  <a:gd name="T18" fmla="*/ 0 w 41"/>
                  <a:gd name="T1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5">
                    <a:moveTo>
                      <a:pt x="0" y="8"/>
                    </a:moveTo>
                    <a:lnTo>
                      <a:pt x="8" y="15"/>
                    </a:lnTo>
                    <a:lnTo>
                      <a:pt x="41" y="15"/>
                    </a:lnTo>
                    <a:lnTo>
                      <a:pt x="41" y="0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8" y="15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08" name="Freeform 692"/>
              <p:cNvSpPr>
                <a:spLocks/>
              </p:cNvSpPr>
              <p:nvPr/>
            </p:nvSpPr>
            <p:spPr bwMode="auto">
              <a:xfrm>
                <a:off x="812" y="1586"/>
                <a:ext cx="8" cy="216"/>
              </a:xfrm>
              <a:custGeom>
                <a:avLst/>
                <a:gdLst>
                  <a:gd name="T0" fmla="*/ 8 w 16"/>
                  <a:gd name="T1" fmla="*/ 0 h 432"/>
                  <a:gd name="T2" fmla="*/ 0 w 16"/>
                  <a:gd name="T3" fmla="*/ 8 h 432"/>
                  <a:gd name="T4" fmla="*/ 0 w 16"/>
                  <a:gd name="T5" fmla="*/ 432 h 432"/>
                  <a:gd name="T6" fmla="*/ 16 w 16"/>
                  <a:gd name="T7" fmla="*/ 432 h 432"/>
                  <a:gd name="T8" fmla="*/ 16 w 16"/>
                  <a:gd name="T9" fmla="*/ 8 h 432"/>
                  <a:gd name="T10" fmla="*/ 8 w 16"/>
                  <a:gd name="T11" fmla="*/ 15 h 432"/>
                  <a:gd name="T12" fmla="*/ 8 w 16"/>
                  <a:gd name="T13" fmla="*/ 0 h 432"/>
                  <a:gd name="T14" fmla="*/ 0 w 16"/>
                  <a:gd name="T15" fmla="*/ 0 h 432"/>
                  <a:gd name="T16" fmla="*/ 0 w 16"/>
                  <a:gd name="T17" fmla="*/ 8 h 432"/>
                  <a:gd name="T18" fmla="*/ 8 w 16"/>
                  <a:gd name="T19" fmla="*/ 0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432">
                    <a:moveTo>
                      <a:pt x="8" y="0"/>
                    </a:moveTo>
                    <a:lnTo>
                      <a:pt x="0" y="8"/>
                    </a:lnTo>
                    <a:lnTo>
                      <a:pt x="0" y="432"/>
                    </a:lnTo>
                    <a:lnTo>
                      <a:pt x="16" y="432"/>
                    </a:lnTo>
                    <a:lnTo>
                      <a:pt x="16" y="8"/>
                    </a:lnTo>
                    <a:lnTo>
                      <a:pt x="8" y="15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09" name="Rectangle 693"/>
              <p:cNvSpPr>
                <a:spLocks noChangeArrowheads="1"/>
              </p:cNvSpPr>
              <p:nvPr/>
            </p:nvSpPr>
            <p:spPr bwMode="auto">
              <a:xfrm>
                <a:off x="1061" y="1805"/>
                <a:ext cx="1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10" name="Rectangle 694"/>
              <p:cNvSpPr>
                <a:spLocks noChangeArrowheads="1"/>
              </p:cNvSpPr>
              <p:nvPr/>
            </p:nvSpPr>
            <p:spPr bwMode="auto">
              <a:xfrm>
                <a:off x="1060" y="1827"/>
                <a:ext cx="13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11" name="Rectangle 695"/>
              <p:cNvSpPr>
                <a:spLocks noChangeArrowheads="1"/>
              </p:cNvSpPr>
              <p:nvPr/>
            </p:nvSpPr>
            <p:spPr bwMode="auto">
              <a:xfrm>
                <a:off x="1059" y="1848"/>
                <a:ext cx="1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12" name="Rectangle 696"/>
              <p:cNvSpPr>
                <a:spLocks noChangeArrowheads="1"/>
              </p:cNvSpPr>
              <p:nvPr/>
            </p:nvSpPr>
            <p:spPr bwMode="auto">
              <a:xfrm>
                <a:off x="1059" y="1869"/>
                <a:ext cx="13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13" name="Rectangle 697"/>
              <p:cNvSpPr>
                <a:spLocks noChangeArrowheads="1"/>
              </p:cNvSpPr>
              <p:nvPr/>
            </p:nvSpPr>
            <p:spPr bwMode="auto">
              <a:xfrm>
                <a:off x="1059" y="1891"/>
                <a:ext cx="12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14" name="Rectangle 698"/>
              <p:cNvSpPr>
                <a:spLocks noChangeArrowheads="1"/>
              </p:cNvSpPr>
              <p:nvPr/>
            </p:nvSpPr>
            <p:spPr bwMode="auto">
              <a:xfrm>
                <a:off x="1239" y="1805"/>
                <a:ext cx="1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15" name="Rectangle 699"/>
              <p:cNvSpPr>
                <a:spLocks noChangeArrowheads="1"/>
              </p:cNvSpPr>
              <p:nvPr/>
            </p:nvSpPr>
            <p:spPr bwMode="auto">
              <a:xfrm>
                <a:off x="1238" y="1827"/>
                <a:ext cx="13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16" name="Rectangle 700"/>
              <p:cNvSpPr>
                <a:spLocks noChangeArrowheads="1"/>
              </p:cNvSpPr>
              <p:nvPr/>
            </p:nvSpPr>
            <p:spPr bwMode="auto">
              <a:xfrm>
                <a:off x="1237" y="1848"/>
                <a:ext cx="1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17" name="Rectangle 701"/>
              <p:cNvSpPr>
                <a:spLocks noChangeArrowheads="1"/>
              </p:cNvSpPr>
              <p:nvPr/>
            </p:nvSpPr>
            <p:spPr bwMode="auto">
              <a:xfrm>
                <a:off x="1238" y="1869"/>
                <a:ext cx="12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18" name="Rectangle 702"/>
              <p:cNvSpPr>
                <a:spLocks noChangeArrowheads="1"/>
              </p:cNvSpPr>
              <p:nvPr/>
            </p:nvSpPr>
            <p:spPr bwMode="auto">
              <a:xfrm>
                <a:off x="1237" y="1891"/>
                <a:ext cx="12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19" name="Rectangle 703"/>
              <p:cNvSpPr>
                <a:spLocks noChangeArrowheads="1"/>
              </p:cNvSpPr>
              <p:nvPr/>
            </p:nvSpPr>
            <p:spPr bwMode="auto">
              <a:xfrm>
                <a:off x="1318" y="1615"/>
                <a:ext cx="82" cy="117"/>
              </a:xfrm>
              <a:prstGeom prst="rect">
                <a:avLst/>
              </a:prstGeom>
              <a:solidFill>
                <a:srgbClr val="84CC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20" name="Freeform 704"/>
              <p:cNvSpPr>
                <a:spLocks/>
              </p:cNvSpPr>
              <p:nvPr/>
            </p:nvSpPr>
            <p:spPr bwMode="auto">
              <a:xfrm>
                <a:off x="1318" y="1611"/>
                <a:ext cx="85" cy="8"/>
              </a:xfrm>
              <a:custGeom>
                <a:avLst/>
                <a:gdLst>
                  <a:gd name="T0" fmla="*/ 169 w 169"/>
                  <a:gd name="T1" fmla="*/ 9 h 15"/>
                  <a:gd name="T2" fmla="*/ 162 w 169"/>
                  <a:gd name="T3" fmla="*/ 0 h 15"/>
                  <a:gd name="T4" fmla="*/ 0 w 169"/>
                  <a:gd name="T5" fmla="*/ 0 h 15"/>
                  <a:gd name="T6" fmla="*/ 0 w 169"/>
                  <a:gd name="T7" fmla="*/ 15 h 15"/>
                  <a:gd name="T8" fmla="*/ 162 w 169"/>
                  <a:gd name="T9" fmla="*/ 15 h 15"/>
                  <a:gd name="T10" fmla="*/ 154 w 169"/>
                  <a:gd name="T11" fmla="*/ 9 h 15"/>
                  <a:gd name="T12" fmla="*/ 169 w 169"/>
                  <a:gd name="T13" fmla="*/ 9 h 15"/>
                  <a:gd name="T14" fmla="*/ 169 w 169"/>
                  <a:gd name="T15" fmla="*/ 0 h 15"/>
                  <a:gd name="T16" fmla="*/ 162 w 169"/>
                  <a:gd name="T17" fmla="*/ 0 h 15"/>
                  <a:gd name="T18" fmla="*/ 169 w 169"/>
                  <a:gd name="T19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9" h="15">
                    <a:moveTo>
                      <a:pt x="169" y="9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162" y="15"/>
                    </a:lnTo>
                    <a:lnTo>
                      <a:pt x="154" y="9"/>
                    </a:lnTo>
                    <a:lnTo>
                      <a:pt x="169" y="9"/>
                    </a:lnTo>
                    <a:lnTo>
                      <a:pt x="169" y="0"/>
                    </a:lnTo>
                    <a:lnTo>
                      <a:pt x="162" y="0"/>
                    </a:lnTo>
                    <a:lnTo>
                      <a:pt x="169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21" name="Freeform 705"/>
              <p:cNvSpPr>
                <a:spLocks/>
              </p:cNvSpPr>
              <p:nvPr/>
            </p:nvSpPr>
            <p:spPr bwMode="auto">
              <a:xfrm>
                <a:off x="1396" y="1615"/>
                <a:ext cx="7" cy="120"/>
              </a:xfrm>
              <a:custGeom>
                <a:avLst/>
                <a:gdLst>
                  <a:gd name="T0" fmla="*/ 8 w 15"/>
                  <a:gd name="T1" fmla="*/ 239 h 239"/>
                  <a:gd name="T2" fmla="*/ 15 w 15"/>
                  <a:gd name="T3" fmla="*/ 232 h 239"/>
                  <a:gd name="T4" fmla="*/ 15 w 15"/>
                  <a:gd name="T5" fmla="*/ 0 h 239"/>
                  <a:gd name="T6" fmla="*/ 0 w 15"/>
                  <a:gd name="T7" fmla="*/ 0 h 239"/>
                  <a:gd name="T8" fmla="*/ 0 w 15"/>
                  <a:gd name="T9" fmla="*/ 232 h 239"/>
                  <a:gd name="T10" fmla="*/ 8 w 15"/>
                  <a:gd name="T11" fmla="*/ 224 h 239"/>
                  <a:gd name="T12" fmla="*/ 8 w 15"/>
                  <a:gd name="T13" fmla="*/ 239 h 239"/>
                  <a:gd name="T14" fmla="*/ 15 w 15"/>
                  <a:gd name="T15" fmla="*/ 239 h 239"/>
                  <a:gd name="T16" fmla="*/ 15 w 15"/>
                  <a:gd name="T17" fmla="*/ 232 h 239"/>
                  <a:gd name="T18" fmla="*/ 8 w 15"/>
                  <a:gd name="T1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239">
                    <a:moveTo>
                      <a:pt x="8" y="239"/>
                    </a:moveTo>
                    <a:lnTo>
                      <a:pt x="15" y="232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232"/>
                    </a:lnTo>
                    <a:lnTo>
                      <a:pt x="8" y="224"/>
                    </a:lnTo>
                    <a:lnTo>
                      <a:pt x="8" y="239"/>
                    </a:lnTo>
                    <a:lnTo>
                      <a:pt x="15" y="239"/>
                    </a:lnTo>
                    <a:lnTo>
                      <a:pt x="15" y="232"/>
                    </a:lnTo>
                    <a:lnTo>
                      <a:pt x="8" y="2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22" name="Freeform 706"/>
              <p:cNvSpPr>
                <a:spLocks/>
              </p:cNvSpPr>
              <p:nvPr/>
            </p:nvSpPr>
            <p:spPr bwMode="auto">
              <a:xfrm>
                <a:off x="1314" y="1728"/>
                <a:ext cx="86" cy="7"/>
              </a:xfrm>
              <a:custGeom>
                <a:avLst/>
                <a:gdLst>
                  <a:gd name="T0" fmla="*/ 0 w 170"/>
                  <a:gd name="T1" fmla="*/ 8 h 15"/>
                  <a:gd name="T2" fmla="*/ 8 w 170"/>
                  <a:gd name="T3" fmla="*/ 15 h 15"/>
                  <a:gd name="T4" fmla="*/ 170 w 170"/>
                  <a:gd name="T5" fmla="*/ 15 h 15"/>
                  <a:gd name="T6" fmla="*/ 170 w 170"/>
                  <a:gd name="T7" fmla="*/ 0 h 15"/>
                  <a:gd name="T8" fmla="*/ 8 w 170"/>
                  <a:gd name="T9" fmla="*/ 0 h 15"/>
                  <a:gd name="T10" fmla="*/ 15 w 170"/>
                  <a:gd name="T11" fmla="*/ 8 h 15"/>
                  <a:gd name="T12" fmla="*/ 0 w 170"/>
                  <a:gd name="T13" fmla="*/ 8 h 15"/>
                  <a:gd name="T14" fmla="*/ 0 w 170"/>
                  <a:gd name="T15" fmla="*/ 15 h 15"/>
                  <a:gd name="T16" fmla="*/ 8 w 170"/>
                  <a:gd name="T17" fmla="*/ 15 h 15"/>
                  <a:gd name="T18" fmla="*/ 0 w 170"/>
                  <a:gd name="T1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0" h="15">
                    <a:moveTo>
                      <a:pt x="0" y="8"/>
                    </a:moveTo>
                    <a:lnTo>
                      <a:pt x="8" y="15"/>
                    </a:lnTo>
                    <a:lnTo>
                      <a:pt x="170" y="15"/>
                    </a:lnTo>
                    <a:lnTo>
                      <a:pt x="170" y="0"/>
                    </a:lnTo>
                    <a:lnTo>
                      <a:pt x="8" y="0"/>
                    </a:lnTo>
                    <a:lnTo>
                      <a:pt x="15" y="8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8" y="15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23" name="Freeform 707"/>
              <p:cNvSpPr>
                <a:spLocks/>
              </p:cNvSpPr>
              <p:nvPr/>
            </p:nvSpPr>
            <p:spPr bwMode="auto">
              <a:xfrm>
                <a:off x="1314" y="1611"/>
                <a:ext cx="8" cy="121"/>
              </a:xfrm>
              <a:custGeom>
                <a:avLst/>
                <a:gdLst>
                  <a:gd name="T0" fmla="*/ 8 w 15"/>
                  <a:gd name="T1" fmla="*/ 0 h 241"/>
                  <a:gd name="T2" fmla="*/ 0 w 15"/>
                  <a:gd name="T3" fmla="*/ 9 h 241"/>
                  <a:gd name="T4" fmla="*/ 0 w 15"/>
                  <a:gd name="T5" fmla="*/ 241 h 241"/>
                  <a:gd name="T6" fmla="*/ 15 w 15"/>
                  <a:gd name="T7" fmla="*/ 241 h 241"/>
                  <a:gd name="T8" fmla="*/ 15 w 15"/>
                  <a:gd name="T9" fmla="*/ 9 h 241"/>
                  <a:gd name="T10" fmla="*/ 8 w 15"/>
                  <a:gd name="T11" fmla="*/ 15 h 241"/>
                  <a:gd name="T12" fmla="*/ 8 w 15"/>
                  <a:gd name="T13" fmla="*/ 0 h 241"/>
                  <a:gd name="T14" fmla="*/ 0 w 15"/>
                  <a:gd name="T15" fmla="*/ 0 h 241"/>
                  <a:gd name="T16" fmla="*/ 0 w 15"/>
                  <a:gd name="T17" fmla="*/ 9 h 241"/>
                  <a:gd name="T18" fmla="*/ 8 w 15"/>
                  <a:gd name="T19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241">
                    <a:moveTo>
                      <a:pt x="8" y="0"/>
                    </a:moveTo>
                    <a:lnTo>
                      <a:pt x="0" y="9"/>
                    </a:lnTo>
                    <a:lnTo>
                      <a:pt x="0" y="241"/>
                    </a:lnTo>
                    <a:lnTo>
                      <a:pt x="15" y="241"/>
                    </a:lnTo>
                    <a:lnTo>
                      <a:pt x="15" y="9"/>
                    </a:lnTo>
                    <a:lnTo>
                      <a:pt x="8" y="15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24" name="Rectangle 708"/>
              <p:cNvSpPr>
                <a:spLocks noChangeArrowheads="1"/>
              </p:cNvSpPr>
              <p:nvPr/>
            </p:nvSpPr>
            <p:spPr bwMode="auto">
              <a:xfrm>
                <a:off x="1318" y="1743"/>
                <a:ext cx="82" cy="105"/>
              </a:xfrm>
              <a:prstGeom prst="rect">
                <a:avLst/>
              </a:prstGeom>
              <a:solidFill>
                <a:srgbClr val="84CC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25" name="Freeform 709"/>
              <p:cNvSpPr>
                <a:spLocks/>
              </p:cNvSpPr>
              <p:nvPr/>
            </p:nvSpPr>
            <p:spPr bwMode="auto">
              <a:xfrm>
                <a:off x="1318" y="1739"/>
                <a:ext cx="85" cy="8"/>
              </a:xfrm>
              <a:custGeom>
                <a:avLst/>
                <a:gdLst>
                  <a:gd name="T0" fmla="*/ 169 w 169"/>
                  <a:gd name="T1" fmla="*/ 7 h 15"/>
                  <a:gd name="T2" fmla="*/ 162 w 169"/>
                  <a:gd name="T3" fmla="*/ 0 h 15"/>
                  <a:gd name="T4" fmla="*/ 0 w 169"/>
                  <a:gd name="T5" fmla="*/ 0 h 15"/>
                  <a:gd name="T6" fmla="*/ 0 w 169"/>
                  <a:gd name="T7" fmla="*/ 15 h 15"/>
                  <a:gd name="T8" fmla="*/ 162 w 169"/>
                  <a:gd name="T9" fmla="*/ 15 h 15"/>
                  <a:gd name="T10" fmla="*/ 154 w 169"/>
                  <a:gd name="T11" fmla="*/ 7 h 15"/>
                  <a:gd name="T12" fmla="*/ 169 w 169"/>
                  <a:gd name="T13" fmla="*/ 7 h 15"/>
                  <a:gd name="T14" fmla="*/ 169 w 169"/>
                  <a:gd name="T15" fmla="*/ 0 h 15"/>
                  <a:gd name="T16" fmla="*/ 162 w 169"/>
                  <a:gd name="T17" fmla="*/ 0 h 15"/>
                  <a:gd name="T18" fmla="*/ 169 w 169"/>
                  <a:gd name="T1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9" h="15">
                    <a:moveTo>
                      <a:pt x="169" y="7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162" y="15"/>
                    </a:lnTo>
                    <a:lnTo>
                      <a:pt x="154" y="7"/>
                    </a:lnTo>
                    <a:lnTo>
                      <a:pt x="169" y="7"/>
                    </a:lnTo>
                    <a:lnTo>
                      <a:pt x="169" y="0"/>
                    </a:lnTo>
                    <a:lnTo>
                      <a:pt x="162" y="0"/>
                    </a:lnTo>
                    <a:lnTo>
                      <a:pt x="169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26" name="Freeform 710"/>
              <p:cNvSpPr>
                <a:spLocks/>
              </p:cNvSpPr>
              <p:nvPr/>
            </p:nvSpPr>
            <p:spPr bwMode="auto">
              <a:xfrm>
                <a:off x="1396" y="1743"/>
                <a:ext cx="7" cy="109"/>
              </a:xfrm>
              <a:custGeom>
                <a:avLst/>
                <a:gdLst>
                  <a:gd name="T0" fmla="*/ 8 w 15"/>
                  <a:gd name="T1" fmla="*/ 219 h 219"/>
                  <a:gd name="T2" fmla="*/ 15 w 15"/>
                  <a:gd name="T3" fmla="*/ 212 h 219"/>
                  <a:gd name="T4" fmla="*/ 15 w 15"/>
                  <a:gd name="T5" fmla="*/ 0 h 219"/>
                  <a:gd name="T6" fmla="*/ 0 w 15"/>
                  <a:gd name="T7" fmla="*/ 0 h 219"/>
                  <a:gd name="T8" fmla="*/ 0 w 15"/>
                  <a:gd name="T9" fmla="*/ 212 h 219"/>
                  <a:gd name="T10" fmla="*/ 8 w 15"/>
                  <a:gd name="T11" fmla="*/ 204 h 219"/>
                  <a:gd name="T12" fmla="*/ 8 w 15"/>
                  <a:gd name="T13" fmla="*/ 219 h 219"/>
                  <a:gd name="T14" fmla="*/ 15 w 15"/>
                  <a:gd name="T15" fmla="*/ 219 h 219"/>
                  <a:gd name="T16" fmla="*/ 15 w 15"/>
                  <a:gd name="T17" fmla="*/ 212 h 219"/>
                  <a:gd name="T18" fmla="*/ 8 w 15"/>
                  <a:gd name="T19" fmla="*/ 21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219">
                    <a:moveTo>
                      <a:pt x="8" y="219"/>
                    </a:moveTo>
                    <a:lnTo>
                      <a:pt x="15" y="212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212"/>
                    </a:lnTo>
                    <a:lnTo>
                      <a:pt x="8" y="204"/>
                    </a:lnTo>
                    <a:lnTo>
                      <a:pt x="8" y="219"/>
                    </a:lnTo>
                    <a:lnTo>
                      <a:pt x="15" y="219"/>
                    </a:lnTo>
                    <a:lnTo>
                      <a:pt x="15" y="212"/>
                    </a:lnTo>
                    <a:lnTo>
                      <a:pt x="8" y="2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27" name="Freeform 711"/>
              <p:cNvSpPr>
                <a:spLocks/>
              </p:cNvSpPr>
              <p:nvPr/>
            </p:nvSpPr>
            <p:spPr bwMode="auto">
              <a:xfrm>
                <a:off x="1314" y="1844"/>
                <a:ext cx="86" cy="8"/>
              </a:xfrm>
              <a:custGeom>
                <a:avLst/>
                <a:gdLst>
                  <a:gd name="T0" fmla="*/ 0 w 170"/>
                  <a:gd name="T1" fmla="*/ 8 h 15"/>
                  <a:gd name="T2" fmla="*/ 8 w 170"/>
                  <a:gd name="T3" fmla="*/ 15 h 15"/>
                  <a:gd name="T4" fmla="*/ 170 w 170"/>
                  <a:gd name="T5" fmla="*/ 15 h 15"/>
                  <a:gd name="T6" fmla="*/ 170 w 170"/>
                  <a:gd name="T7" fmla="*/ 0 h 15"/>
                  <a:gd name="T8" fmla="*/ 8 w 170"/>
                  <a:gd name="T9" fmla="*/ 0 h 15"/>
                  <a:gd name="T10" fmla="*/ 15 w 170"/>
                  <a:gd name="T11" fmla="*/ 8 h 15"/>
                  <a:gd name="T12" fmla="*/ 0 w 170"/>
                  <a:gd name="T13" fmla="*/ 8 h 15"/>
                  <a:gd name="T14" fmla="*/ 0 w 170"/>
                  <a:gd name="T15" fmla="*/ 15 h 15"/>
                  <a:gd name="T16" fmla="*/ 8 w 170"/>
                  <a:gd name="T17" fmla="*/ 15 h 15"/>
                  <a:gd name="T18" fmla="*/ 0 w 170"/>
                  <a:gd name="T1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0" h="15">
                    <a:moveTo>
                      <a:pt x="0" y="8"/>
                    </a:moveTo>
                    <a:lnTo>
                      <a:pt x="8" y="15"/>
                    </a:lnTo>
                    <a:lnTo>
                      <a:pt x="170" y="15"/>
                    </a:lnTo>
                    <a:lnTo>
                      <a:pt x="170" y="0"/>
                    </a:lnTo>
                    <a:lnTo>
                      <a:pt x="8" y="0"/>
                    </a:lnTo>
                    <a:lnTo>
                      <a:pt x="15" y="8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8" y="15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28" name="Freeform 712"/>
              <p:cNvSpPr>
                <a:spLocks/>
              </p:cNvSpPr>
              <p:nvPr/>
            </p:nvSpPr>
            <p:spPr bwMode="auto">
              <a:xfrm>
                <a:off x="1314" y="1739"/>
                <a:ext cx="8" cy="109"/>
              </a:xfrm>
              <a:custGeom>
                <a:avLst/>
                <a:gdLst>
                  <a:gd name="T0" fmla="*/ 8 w 15"/>
                  <a:gd name="T1" fmla="*/ 0 h 219"/>
                  <a:gd name="T2" fmla="*/ 0 w 15"/>
                  <a:gd name="T3" fmla="*/ 7 h 219"/>
                  <a:gd name="T4" fmla="*/ 0 w 15"/>
                  <a:gd name="T5" fmla="*/ 219 h 219"/>
                  <a:gd name="T6" fmla="*/ 15 w 15"/>
                  <a:gd name="T7" fmla="*/ 219 h 219"/>
                  <a:gd name="T8" fmla="*/ 15 w 15"/>
                  <a:gd name="T9" fmla="*/ 7 h 219"/>
                  <a:gd name="T10" fmla="*/ 8 w 15"/>
                  <a:gd name="T11" fmla="*/ 15 h 219"/>
                  <a:gd name="T12" fmla="*/ 8 w 15"/>
                  <a:gd name="T13" fmla="*/ 0 h 219"/>
                  <a:gd name="T14" fmla="*/ 0 w 15"/>
                  <a:gd name="T15" fmla="*/ 0 h 219"/>
                  <a:gd name="T16" fmla="*/ 0 w 15"/>
                  <a:gd name="T17" fmla="*/ 7 h 219"/>
                  <a:gd name="T18" fmla="*/ 8 w 15"/>
                  <a:gd name="T19" fmla="*/ 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219">
                    <a:moveTo>
                      <a:pt x="8" y="0"/>
                    </a:moveTo>
                    <a:lnTo>
                      <a:pt x="0" y="7"/>
                    </a:lnTo>
                    <a:lnTo>
                      <a:pt x="0" y="219"/>
                    </a:lnTo>
                    <a:lnTo>
                      <a:pt x="15" y="219"/>
                    </a:lnTo>
                    <a:lnTo>
                      <a:pt x="15" y="7"/>
                    </a:lnTo>
                    <a:lnTo>
                      <a:pt x="8" y="15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29" name="Rectangle 713"/>
              <p:cNvSpPr>
                <a:spLocks noChangeArrowheads="1"/>
              </p:cNvSpPr>
              <p:nvPr/>
            </p:nvSpPr>
            <p:spPr bwMode="auto">
              <a:xfrm>
                <a:off x="1256" y="1801"/>
                <a:ext cx="259" cy="1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30" name="Freeform 714"/>
              <p:cNvSpPr>
                <a:spLocks/>
              </p:cNvSpPr>
              <p:nvPr/>
            </p:nvSpPr>
            <p:spPr bwMode="auto">
              <a:xfrm>
                <a:off x="1256" y="1797"/>
                <a:ext cx="262" cy="8"/>
              </a:xfrm>
              <a:custGeom>
                <a:avLst/>
                <a:gdLst>
                  <a:gd name="T0" fmla="*/ 525 w 525"/>
                  <a:gd name="T1" fmla="*/ 9 h 15"/>
                  <a:gd name="T2" fmla="*/ 519 w 525"/>
                  <a:gd name="T3" fmla="*/ 0 h 15"/>
                  <a:gd name="T4" fmla="*/ 0 w 525"/>
                  <a:gd name="T5" fmla="*/ 0 h 15"/>
                  <a:gd name="T6" fmla="*/ 0 w 525"/>
                  <a:gd name="T7" fmla="*/ 15 h 15"/>
                  <a:gd name="T8" fmla="*/ 519 w 525"/>
                  <a:gd name="T9" fmla="*/ 15 h 15"/>
                  <a:gd name="T10" fmla="*/ 510 w 525"/>
                  <a:gd name="T11" fmla="*/ 9 h 15"/>
                  <a:gd name="T12" fmla="*/ 525 w 525"/>
                  <a:gd name="T13" fmla="*/ 9 h 15"/>
                  <a:gd name="T14" fmla="*/ 525 w 525"/>
                  <a:gd name="T15" fmla="*/ 0 h 15"/>
                  <a:gd name="T16" fmla="*/ 519 w 525"/>
                  <a:gd name="T17" fmla="*/ 0 h 15"/>
                  <a:gd name="T18" fmla="*/ 525 w 525"/>
                  <a:gd name="T19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5" h="15">
                    <a:moveTo>
                      <a:pt x="525" y="9"/>
                    </a:moveTo>
                    <a:lnTo>
                      <a:pt x="519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519" y="15"/>
                    </a:lnTo>
                    <a:lnTo>
                      <a:pt x="510" y="9"/>
                    </a:lnTo>
                    <a:lnTo>
                      <a:pt x="525" y="9"/>
                    </a:lnTo>
                    <a:lnTo>
                      <a:pt x="525" y="0"/>
                    </a:lnTo>
                    <a:lnTo>
                      <a:pt x="519" y="0"/>
                    </a:lnTo>
                    <a:lnTo>
                      <a:pt x="525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31" name="Freeform 715"/>
              <p:cNvSpPr>
                <a:spLocks/>
              </p:cNvSpPr>
              <p:nvPr/>
            </p:nvSpPr>
            <p:spPr bwMode="auto">
              <a:xfrm>
                <a:off x="1511" y="1801"/>
                <a:ext cx="7" cy="17"/>
              </a:xfrm>
              <a:custGeom>
                <a:avLst/>
                <a:gdLst>
                  <a:gd name="T0" fmla="*/ 9 w 15"/>
                  <a:gd name="T1" fmla="*/ 33 h 33"/>
                  <a:gd name="T2" fmla="*/ 15 w 15"/>
                  <a:gd name="T3" fmla="*/ 25 h 33"/>
                  <a:gd name="T4" fmla="*/ 15 w 15"/>
                  <a:gd name="T5" fmla="*/ 0 h 33"/>
                  <a:gd name="T6" fmla="*/ 0 w 15"/>
                  <a:gd name="T7" fmla="*/ 0 h 33"/>
                  <a:gd name="T8" fmla="*/ 0 w 15"/>
                  <a:gd name="T9" fmla="*/ 25 h 33"/>
                  <a:gd name="T10" fmla="*/ 9 w 15"/>
                  <a:gd name="T11" fmla="*/ 18 h 33"/>
                  <a:gd name="T12" fmla="*/ 9 w 15"/>
                  <a:gd name="T13" fmla="*/ 33 h 33"/>
                  <a:gd name="T14" fmla="*/ 15 w 15"/>
                  <a:gd name="T15" fmla="*/ 33 h 33"/>
                  <a:gd name="T16" fmla="*/ 15 w 15"/>
                  <a:gd name="T17" fmla="*/ 25 h 33"/>
                  <a:gd name="T18" fmla="*/ 9 w 15"/>
                  <a:gd name="T1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33">
                    <a:moveTo>
                      <a:pt x="9" y="33"/>
                    </a:moveTo>
                    <a:lnTo>
                      <a:pt x="15" y="25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25"/>
                    </a:lnTo>
                    <a:lnTo>
                      <a:pt x="9" y="18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15" y="25"/>
                    </a:lnTo>
                    <a:lnTo>
                      <a:pt x="9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32" name="Freeform 716"/>
              <p:cNvSpPr>
                <a:spLocks/>
              </p:cNvSpPr>
              <p:nvPr/>
            </p:nvSpPr>
            <p:spPr bwMode="auto">
              <a:xfrm>
                <a:off x="1252" y="1810"/>
                <a:ext cx="263" cy="8"/>
              </a:xfrm>
              <a:custGeom>
                <a:avLst/>
                <a:gdLst>
                  <a:gd name="T0" fmla="*/ 0 w 527"/>
                  <a:gd name="T1" fmla="*/ 7 h 15"/>
                  <a:gd name="T2" fmla="*/ 8 w 527"/>
                  <a:gd name="T3" fmla="*/ 15 h 15"/>
                  <a:gd name="T4" fmla="*/ 527 w 527"/>
                  <a:gd name="T5" fmla="*/ 15 h 15"/>
                  <a:gd name="T6" fmla="*/ 527 w 527"/>
                  <a:gd name="T7" fmla="*/ 0 h 15"/>
                  <a:gd name="T8" fmla="*/ 8 w 527"/>
                  <a:gd name="T9" fmla="*/ 0 h 15"/>
                  <a:gd name="T10" fmla="*/ 15 w 527"/>
                  <a:gd name="T11" fmla="*/ 7 h 15"/>
                  <a:gd name="T12" fmla="*/ 0 w 527"/>
                  <a:gd name="T13" fmla="*/ 7 h 15"/>
                  <a:gd name="T14" fmla="*/ 0 w 527"/>
                  <a:gd name="T15" fmla="*/ 15 h 15"/>
                  <a:gd name="T16" fmla="*/ 8 w 527"/>
                  <a:gd name="T17" fmla="*/ 15 h 15"/>
                  <a:gd name="T18" fmla="*/ 0 w 527"/>
                  <a:gd name="T1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7" h="15">
                    <a:moveTo>
                      <a:pt x="0" y="7"/>
                    </a:moveTo>
                    <a:lnTo>
                      <a:pt x="8" y="15"/>
                    </a:lnTo>
                    <a:lnTo>
                      <a:pt x="527" y="15"/>
                    </a:lnTo>
                    <a:lnTo>
                      <a:pt x="527" y="0"/>
                    </a:lnTo>
                    <a:lnTo>
                      <a:pt x="8" y="0"/>
                    </a:lnTo>
                    <a:lnTo>
                      <a:pt x="15" y="7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8" y="1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33" name="Freeform 717"/>
              <p:cNvSpPr>
                <a:spLocks/>
              </p:cNvSpPr>
              <p:nvPr/>
            </p:nvSpPr>
            <p:spPr bwMode="auto">
              <a:xfrm>
                <a:off x="1252" y="1797"/>
                <a:ext cx="7" cy="17"/>
              </a:xfrm>
              <a:custGeom>
                <a:avLst/>
                <a:gdLst>
                  <a:gd name="T0" fmla="*/ 8 w 15"/>
                  <a:gd name="T1" fmla="*/ 0 h 34"/>
                  <a:gd name="T2" fmla="*/ 0 w 15"/>
                  <a:gd name="T3" fmla="*/ 9 h 34"/>
                  <a:gd name="T4" fmla="*/ 0 w 15"/>
                  <a:gd name="T5" fmla="*/ 34 h 34"/>
                  <a:gd name="T6" fmla="*/ 15 w 15"/>
                  <a:gd name="T7" fmla="*/ 34 h 34"/>
                  <a:gd name="T8" fmla="*/ 15 w 15"/>
                  <a:gd name="T9" fmla="*/ 9 h 34"/>
                  <a:gd name="T10" fmla="*/ 8 w 15"/>
                  <a:gd name="T11" fmla="*/ 15 h 34"/>
                  <a:gd name="T12" fmla="*/ 8 w 15"/>
                  <a:gd name="T13" fmla="*/ 0 h 34"/>
                  <a:gd name="T14" fmla="*/ 0 w 15"/>
                  <a:gd name="T15" fmla="*/ 0 h 34"/>
                  <a:gd name="T16" fmla="*/ 0 w 15"/>
                  <a:gd name="T17" fmla="*/ 9 h 34"/>
                  <a:gd name="T18" fmla="*/ 8 w 15"/>
                  <a:gd name="T1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34">
                    <a:moveTo>
                      <a:pt x="8" y="0"/>
                    </a:moveTo>
                    <a:lnTo>
                      <a:pt x="0" y="9"/>
                    </a:lnTo>
                    <a:lnTo>
                      <a:pt x="0" y="34"/>
                    </a:lnTo>
                    <a:lnTo>
                      <a:pt x="15" y="34"/>
                    </a:lnTo>
                    <a:lnTo>
                      <a:pt x="15" y="9"/>
                    </a:lnTo>
                    <a:lnTo>
                      <a:pt x="8" y="15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34" name="Rectangle 718"/>
              <p:cNvSpPr>
                <a:spLocks noChangeArrowheads="1"/>
              </p:cNvSpPr>
              <p:nvPr/>
            </p:nvSpPr>
            <p:spPr bwMode="auto">
              <a:xfrm>
                <a:off x="1460" y="1812"/>
                <a:ext cx="17" cy="9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35" name="Freeform 719"/>
              <p:cNvSpPr>
                <a:spLocks/>
              </p:cNvSpPr>
              <p:nvPr/>
            </p:nvSpPr>
            <p:spPr bwMode="auto">
              <a:xfrm>
                <a:off x="1460" y="1808"/>
                <a:ext cx="21" cy="8"/>
              </a:xfrm>
              <a:custGeom>
                <a:avLst/>
                <a:gdLst>
                  <a:gd name="T0" fmla="*/ 42 w 42"/>
                  <a:gd name="T1" fmla="*/ 8 h 15"/>
                  <a:gd name="T2" fmla="*/ 33 w 42"/>
                  <a:gd name="T3" fmla="*/ 0 h 15"/>
                  <a:gd name="T4" fmla="*/ 0 w 42"/>
                  <a:gd name="T5" fmla="*/ 0 h 15"/>
                  <a:gd name="T6" fmla="*/ 0 w 42"/>
                  <a:gd name="T7" fmla="*/ 15 h 15"/>
                  <a:gd name="T8" fmla="*/ 33 w 42"/>
                  <a:gd name="T9" fmla="*/ 15 h 15"/>
                  <a:gd name="T10" fmla="*/ 25 w 42"/>
                  <a:gd name="T11" fmla="*/ 8 h 15"/>
                  <a:gd name="T12" fmla="*/ 42 w 42"/>
                  <a:gd name="T13" fmla="*/ 8 h 15"/>
                  <a:gd name="T14" fmla="*/ 42 w 42"/>
                  <a:gd name="T15" fmla="*/ 0 h 15"/>
                  <a:gd name="T16" fmla="*/ 33 w 42"/>
                  <a:gd name="T17" fmla="*/ 0 h 15"/>
                  <a:gd name="T18" fmla="*/ 42 w 42"/>
                  <a:gd name="T1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15">
                    <a:moveTo>
                      <a:pt x="42" y="8"/>
                    </a:moveTo>
                    <a:lnTo>
                      <a:pt x="33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33" y="15"/>
                    </a:lnTo>
                    <a:lnTo>
                      <a:pt x="25" y="8"/>
                    </a:lnTo>
                    <a:lnTo>
                      <a:pt x="42" y="8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42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36" name="Freeform 720"/>
              <p:cNvSpPr>
                <a:spLocks/>
              </p:cNvSpPr>
              <p:nvPr/>
            </p:nvSpPr>
            <p:spPr bwMode="auto">
              <a:xfrm>
                <a:off x="1473" y="1812"/>
                <a:ext cx="8" cy="97"/>
              </a:xfrm>
              <a:custGeom>
                <a:avLst/>
                <a:gdLst>
                  <a:gd name="T0" fmla="*/ 8 w 17"/>
                  <a:gd name="T1" fmla="*/ 194 h 194"/>
                  <a:gd name="T2" fmla="*/ 17 w 17"/>
                  <a:gd name="T3" fmla="*/ 186 h 194"/>
                  <a:gd name="T4" fmla="*/ 17 w 17"/>
                  <a:gd name="T5" fmla="*/ 0 h 194"/>
                  <a:gd name="T6" fmla="*/ 0 w 17"/>
                  <a:gd name="T7" fmla="*/ 0 h 194"/>
                  <a:gd name="T8" fmla="*/ 0 w 17"/>
                  <a:gd name="T9" fmla="*/ 186 h 194"/>
                  <a:gd name="T10" fmla="*/ 8 w 17"/>
                  <a:gd name="T11" fmla="*/ 179 h 194"/>
                  <a:gd name="T12" fmla="*/ 8 w 17"/>
                  <a:gd name="T13" fmla="*/ 194 h 194"/>
                  <a:gd name="T14" fmla="*/ 17 w 17"/>
                  <a:gd name="T15" fmla="*/ 194 h 194"/>
                  <a:gd name="T16" fmla="*/ 17 w 17"/>
                  <a:gd name="T17" fmla="*/ 186 h 194"/>
                  <a:gd name="T18" fmla="*/ 8 w 17"/>
                  <a:gd name="T1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94">
                    <a:moveTo>
                      <a:pt x="8" y="194"/>
                    </a:moveTo>
                    <a:lnTo>
                      <a:pt x="17" y="186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186"/>
                    </a:lnTo>
                    <a:lnTo>
                      <a:pt x="8" y="179"/>
                    </a:lnTo>
                    <a:lnTo>
                      <a:pt x="8" y="194"/>
                    </a:lnTo>
                    <a:lnTo>
                      <a:pt x="17" y="194"/>
                    </a:lnTo>
                    <a:lnTo>
                      <a:pt x="17" y="186"/>
                    </a:lnTo>
                    <a:lnTo>
                      <a:pt x="8" y="1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37" name="Freeform 721"/>
              <p:cNvSpPr>
                <a:spLocks/>
              </p:cNvSpPr>
              <p:nvPr/>
            </p:nvSpPr>
            <p:spPr bwMode="auto">
              <a:xfrm>
                <a:off x="1456" y="1901"/>
                <a:ext cx="21" cy="8"/>
              </a:xfrm>
              <a:custGeom>
                <a:avLst/>
                <a:gdLst>
                  <a:gd name="T0" fmla="*/ 0 w 41"/>
                  <a:gd name="T1" fmla="*/ 7 h 15"/>
                  <a:gd name="T2" fmla="*/ 8 w 41"/>
                  <a:gd name="T3" fmla="*/ 15 h 15"/>
                  <a:gd name="T4" fmla="*/ 41 w 41"/>
                  <a:gd name="T5" fmla="*/ 15 h 15"/>
                  <a:gd name="T6" fmla="*/ 41 w 41"/>
                  <a:gd name="T7" fmla="*/ 0 h 15"/>
                  <a:gd name="T8" fmla="*/ 8 w 41"/>
                  <a:gd name="T9" fmla="*/ 0 h 15"/>
                  <a:gd name="T10" fmla="*/ 15 w 41"/>
                  <a:gd name="T11" fmla="*/ 7 h 15"/>
                  <a:gd name="T12" fmla="*/ 0 w 41"/>
                  <a:gd name="T13" fmla="*/ 7 h 15"/>
                  <a:gd name="T14" fmla="*/ 0 w 41"/>
                  <a:gd name="T15" fmla="*/ 15 h 15"/>
                  <a:gd name="T16" fmla="*/ 8 w 41"/>
                  <a:gd name="T17" fmla="*/ 15 h 15"/>
                  <a:gd name="T18" fmla="*/ 0 w 41"/>
                  <a:gd name="T1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5">
                    <a:moveTo>
                      <a:pt x="0" y="7"/>
                    </a:moveTo>
                    <a:lnTo>
                      <a:pt x="8" y="15"/>
                    </a:lnTo>
                    <a:lnTo>
                      <a:pt x="41" y="15"/>
                    </a:lnTo>
                    <a:lnTo>
                      <a:pt x="41" y="0"/>
                    </a:lnTo>
                    <a:lnTo>
                      <a:pt x="8" y="0"/>
                    </a:lnTo>
                    <a:lnTo>
                      <a:pt x="15" y="7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8" y="1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38" name="Freeform 722"/>
              <p:cNvSpPr>
                <a:spLocks/>
              </p:cNvSpPr>
              <p:nvPr/>
            </p:nvSpPr>
            <p:spPr bwMode="auto">
              <a:xfrm>
                <a:off x="1456" y="1808"/>
                <a:ext cx="7" cy="97"/>
              </a:xfrm>
              <a:custGeom>
                <a:avLst/>
                <a:gdLst>
                  <a:gd name="T0" fmla="*/ 8 w 15"/>
                  <a:gd name="T1" fmla="*/ 0 h 194"/>
                  <a:gd name="T2" fmla="*/ 0 w 15"/>
                  <a:gd name="T3" fmla="*/ 8 h 194"/>
                  <a:gd name="T4" fmla="*/ 0 w 15"/>
                  <a:gd name="T5" fmla="*/ 194 h 194"/>
                  <a:gd name="T6" fmla="*/ 15 w 15"/>
                  <a:gd name="T7" fmla="*/ 194 h 194"/>
                  <a:gd name="T8" fmla="*/ 15 w 15"/>
                  <a:gd name="T9" fmla="*/ 8 h 194"/>
                  <a:gd name="T10" fmla="*/ 8 w 15"/>
                  <a:gd name="T11" fmla="*/ 15 h 194"/>
                  <a:gd name="T12" fmla="*/ 8 w 15"/>
                  <a:gd name="T13" fmla="*/ 0 h 194"/>
                  <a:gd name="T14" fmla="*/ 0 w 15"/>
                  <a:gd name="T15" fmla="*/ 0 h 194"/>
                  <a:gd name="T16" fmla="*/ 0 w 15"/>
                  <a:gd name="T17" fmla="*/ 8 h 194"/>
                  <a:gd name="T18" fmla="*/ 8 w 15"/>
                  <a:gd name="T1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4">
                    <a:moveTo>
                      <a:pt x="8" y="0"/>
                    </a:moveTo>
                    <a:lnTo>
                      <a:pt x="0" y="8"/>
                    </a:lnTo>
                    <a:lnTo>
                      <a:pt x="0" y="194"/>
                    </a:lnTo>
                    <a:lnTo>
                      <a:pt x="15" y="194"/>
                    </a:lnTo>
                    <a:lnTo>
                      <a:pt x="15" y="8"/>
                    </a:lnTo>
                    <a:lnTo>
                      <a:pt x="8" y="15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39" name="Rectangle 723"/>
              <p:cNvSpPr>
                <a:spLocks noChangeArrowheads="1"/>
              </p:cNvSpPr>
              <p:nvPr/>
            </p:nvSpPr>
            <p:spPr bwMode="auto">
              <a:xfrm>
                <a:off x="1431" y="1812"/>
                <a:ext cx="17" cy="9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40" name="Freeform 724"/>
              <p:cNvSpPr>
                <a:spLocks/>
              </p:cNvSpPr>
              <p:nvPr/>
            </p:nvSpPr>
            <p:spPr bwMode="auto">
              <a:xfrm>
                <a:off x="1431" y="1808"/>
                <a:ext cx="21" cy="8"/>
              </a:xfrm>
              <a:custGeom>
                <a:avLst/>
                <a:gdLst>
                  <a:gd name="T0" fmla="*/ 42 w 42"/>
                  <a:gd name="T1" fmla="*/ 8 h 15"/>
                  <a:gd name="T2" fmla="*/ 34 w 42"/>
                  <a:gd name="T3" fmla="*/ 0 h 15"/>
                  <a:gd name="T4" fmla="*/ 0 w 42"/>
                  <a:gd name="T5" fmla="*/ 0 h 15"/>
                  <a:gd name="T6" fmla="*/ 0 w 42"/>
                  <a:gd name="T7" fmla="*/ 15 h 15"/>
                  <a:gd name="T8" fmla="*/ 34 w 42"/>
                  <a:gd name="T9" fmla="*/ 15 h 15"/>
                  <a:gd name="T10" fmla="*/ 27 w 42"/>
                  <a:gd name="T11" fmla="*/ 8 h 15"/>
                  <a:gd name="T12" fmla="*/ 42 w 42"/>
                  <a:gd name="T13" fmla="*/ 8 h 15"/>
                  <a:gd name="T14" fmla="*/ 42 w 42"/>
                  <a:gd name="T15" fmla="*/ 0 h 15"/>
                  <a:gd name="T16" fmla="*/ 34 w 42"/>
                  <a:gd name="T17" fmla="*/ 0 h 15"/>
                  <a:gd name="T18" fmla="*/ 42 w 42"/>
                  <a:gd name="T1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15">
                    <a:moveTo>
                      <a:pt x="42" y="8"/>
                    </a:moveTo>
                    <a:lnTo>
                      <a:pt x="34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34" y="15"/>
                    </a:lnTo>
                    <a:lnTo>
                      <a:pt x="27" y="8"/>
                    </a:lnTo>
                    <a:lnTo>
                      <a:pt x="42" y="8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42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41" name="Freeform 725"/>
              <p:cNvSpPr>
                <a:spLocks/>
              </p:cNvSpPr>
              <p:nvPr/>
            </p:nvSpPr>
            <p:spPr bwMode="auto">
              <a:xfrm>
                <a:off x="1444" y="1812"/>
                <a:ext cx="8" cy="97"/>
              </a:xfrm>
              <a:custGeom>
                <a:avLst/>
                <a:gdLst>
                  <a:gd name="T0" fmla="*/ 7 w 15"/>
                  <a:gd name="T1" fmla="*/ 194 h 194"/>
                  <a:gd name="T2" fmla="*/ 15 w 15"/>
                  <a:gd name="T3" fmla="*/ 186 h 194"/>
                  <a:gd name="T4" fmla="*/ 15 w 15"/>
                  <a:gd name="T5" fmla="*/ 0 h 194"/>
                  <a:gd name="T6" fmla="*/ 0 w 15"/>
                  <a:gd name="T7" fmla="*/ 0 h 194"/>
                  <a:gd name="T8" fmla="*/ 0 w 15"/>
                  <a:gd name="T9" fmla="*/ 186 h 194"/>
                  <a:gd name="T10" fmla="*/ 7 w 15"/>
                  <a:gd name="T11" fmla="*/ 179 h 194"/>
                  <a:gd name="T12" fmla="*/ 7 w 15"/>
                  <a:gd name="T13" fmla="*/ 194 h 194"/>
                  <a:gd name="T14" fmla="*/ 15 w 15"/>
                  <a:gd name="T15" fmla="*/ 194 h 194"/>
                  <a:gd name="T16" fmla="*/ 15 w 15"/>
                  <a:gd name="T17" fmla="*/ 186 h 194"/>
                  <a:gd name="T18" fmla="*/ 7 w 15"/>
                  <a:gd name="T1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4">
                    <a:moveTo>
                      <a:pt x="7" y="194"/>
                    </a:moveTo>
                    <a:lnTo>
                      <a:pt x="15" y="186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186"/>
                    </a:lnTo>
                    <a:lnTo>
                      <a:pt x="7" y="179"/>
                    </a:lnTo>
                    <a:lnTo>
                      <a:pt x="7" y="194"/>
                    </a:lnTo>
                    <a:lnTo>
                      <a:pt x="15" y="194"/>
                    </a:lnTo>
                    <a:lnTo>
                      <a:pt x="15" y="186"/>
                    </a:lnTo>
                    <a:lnTo>
                      <a:pt x="7" y="1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42" name="Freeform 726"/>
              <p:cNvSpPr>
                <a:spLocks/>
              </p:cNvSpPr>
              <p:nvPr/>
            </p:nvSpPr>
            <p:spPr bwMode="auto">
              <a:xfrm>
                <a:off x="1427" y="1901"/>
                <a:ext cx="21" cy="8"/>
              </a:xfrm>
              <a:custGeom>
                <a:avLst/>
                <a:gdLst>
                  <a:gd name="T0" fmla="*/ 0 w 42"/>
                  <a:gd name="T1" fmla="*/ 7 h 15"/>
                  <a:gd name="T2" fmla="*/ 8 w 42"/>
                  <a:gd name="T3" fmla="*/ 15 h 15"/>
                  <a:gd name="T4" fmla="*/ 42 w 42"/>
                  <a:gd name="T5" fmla="*/ 15 h 15"/>
                  <a:gd name="T6" fmla="*/ 42 w 42"/>
                  <a:gd name="T7" fmla="*/ 0 h 15"/>
                  <a:gd name="T8" fmla="*/ 8 w 42"/>
                  <a:gd name="T9" fmla="*/ 0 h 15"/>
                  <a:gd name="T10" fmla="*/ 17 w 42"/>
                  <a:gd name="T11" fmla="*/ 7 h 15"/>
                  <a:gd name="T12" fmla="*/ 0 w 42"/>
                  <a:gd name="T13" fmla="*/ 7 h 15"/>
                  <a:gd name="T14" fmla="*/ 0 w 42"/>
                  <a:gd name="T15" fmla="*/ 15 h 15"/>
                  <a:gd name="T16" fmla="*/ 8 w 42"/>
                  <a:gd name="T17" fmla="*/ 15 h 15"/>
                  <a:gd name="T18" fmla="*/ 0 w 42"/>
                  <a:gd name="T1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15">
                    <a:moveTo>
                      <a:pt x="0" y="7"/>
                    </a:moveTo>
                    <a:lnTo>
                      <a:pt x="8" y="15"/>
                    </a:lnTo>
                    <a:lnTo>
                      <a:pt x="42" y="15"/>
                    </a:lnTo>
                    <a:lnTo>
                      <a:pt x="42" y="0"/>
                    </a:lnTo>
                    <a:lnTo>
                      <a:pt x="8" y="0"/>
                    </a:lnTo>
                    <a:lnTo>
                      <a:pt x="17" y="7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8" y="1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43" name="Freeform 727"/>
              <p:cNvSpPr>
                <a:spLocks/>
              </p:cNvSpPr>
              <p:nvPr/>
            </p:nvSpPr>
            <p:spPr bwMode="auto">
              <a:xfrm>
                <a:off x="1427" y="1808"/>
                <a:ext cx="8" cy="97"/>
              </a:xfrm>
              <a:custGeom>
                <a:avLst/>
                <a:gdLst>
                  <a:gd name="T0" fmla="*/ 8 w 17"/>
                  <a:gd name="T1" fmla="*/ 0 h 194"/>
                  <a:gd name="T2" fmla="*/ 0 w 17"/>
                  <a:gd name="T3" fmla="*/ 8 h 194"/>
                  <a:gd name="T4" fmla="*/ 0 w 17"/>
                  <a:gd name="T5" fmla="*/ 194 h 194"/>
                  <a:gd name="T6" fmla="*/ 17 w 17"/>
                  <a:gd name="T7" fmla="*/ 194 h 194"/>
                  <a:gd name="T8" fmla="*/ 17 w 17"/>
                  <a:gd name="T9" fmla="*/ 8 h 194"/>
                  <a:gd name="T10" fmla="*/ 8 w 17"/>
                  <a:gd name="T11" fmla="*/ 15 h 194"/>
                  <a:gd name="T12" fmla="*/ 8 w 17"/>
                  <a:gd name="T13" fmla="*/ 0 h 194"/>
                  <a:gd name="T14" fmla="*/ 0 w 17"/>
                  <a:gd name="T15" fmla="*/ 0 h 194"/>
                  <a:gd name="T16" fmla="*/ 0 w 17"/>
                  <a:gd name="T17" fmla="*/ 8 h 194"/>
                  <a:gd name="T18" fmla="*/ 8 w 17"/>
                  <a:gd name="T1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94">
                    <a:moveTo>
                      <a:pt x="8" y="0"/>
                    </a:moveTo>
                    <a:lnTo>
                      <a:pt x="0" y="8"/>
                    </a:lnTo>
                    <a:lnTo>
                      <a:pt x="0" y="194"/>
                    </a:lnTo>
                    <a:lnTo>
                      <a:pt x="17" y="194"/>
                    </a:lnTo>
                    <a:lnTo>
                      <a:pt x="17" y="8"/>
                    </a:lnTo>
                    <a:lnTo>
                      <a:pt x="8" y="15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44" name="Rectangle 728"/>
              <p:cNvSpPr>
                <a:spLocks noChangeArrowheads="1"/>
              </p:cNvSpPr>
              <p:nvPr/>
            </p:nvSpPr>
            <p:spPr bwMode="auto">
              <a:xfrm>
                <a:off x="1402" y="1812"/>
                <a:ext cx="17" cy="9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45" name="Freeform 729"/>
              <p:cNvSpPr>
                <a:spLocks/>
              </p:cNvSpPr>
              <p:nvPr/>
            </p:nvSpPr>
            <p:spPr bwMode="auto">
              <a:xfrm>
                <a:off x="1402" y="1808"/>
                <a:ext cx="21" cy="8"/>
              </a:xfrm>
              <a:custGeom>
                <a:avLst/>
                <a:gdLst>
                  <a:gd name="T0" fmla="*/ 41 w 41"/>
                  <a:gd name="T1" fmla="*/ 8 h 15"/>
                  <a:gd name="T2" fmla="*/ 33 w 41"/>
                  <a:gd name="T3" fmla="*/ 0 h 15"/>
                  <a:gd name="T4" fmla="*/ 0 w 41"/>
                  <a:gd name="T5" fmla="*/ 0 h 15"/>
                  <a:gd name="T6" fmla="*/ 0 w 41"/>
                  <a:gd name="T7" fmla="*/ 15 h 15"/>
                  <a:gd name="T8" fmla="*/ 33 w 41"/>
                  <a:gd name="T9" fmla="*/ 15 h 15"/>
                  <a:gd name="T10" fmla="*/ 26 w 41"/>
                  <a:gd name="T11" fmla="*/ 8 h 15"/>
                  <a:gd name="T12" fmla="*/ 41 w 41"/>
                  <a:gd name="T13" fmla="*/ 8 h 15"/>
                  <a:gd name="T14" fmla="*/ 41 w 41"/>
                  <a:gd name="T15" fmla="*/ 0 h 15"/>
                  <a:gd name="T16" fmla="*/ 33 w 41"/>
                  <a:gd name="T17" fmla="*/ 0 h 15"/>
                  <a:gd name="T18" fmla="*/ 41 w 41"/>
                  <a:gd name="T1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5">
                    <a:moveTo>
                      <a:pt x="41" y="8"/>
                    </a:moveTo>
                    <a:lnTo>
                      <a:pt x="33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33" y="15"/>
                    </a:lnTo>
                    <a:lnTo>
                      <a:pt x="26" y="8"/>
                    </a:lnTo>
                    <a:lnTo>
                      <a:pt x="41" y="8"/>
                    </a:lnTo>
                    <a:lnTo>
                      <a:pt x="41" y="0"/>
                    </a:lnTo>
                    <a:lnTo>
                      <a:pt x="33" y="0"/>
                    </a:lnTo>
                    <a:lnTo>
                      <a:pt x="41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46" name="Freeform 730"/>
              <p:cNvSpPr>
                <a:spLocks/>
              </p:cNvSpPr>
              <p:nvPr/>
            </p:nvSpPr>
            <p:spPr bwMode="auto">
              <a:xfrm>
                <a:off x="1416" y="1812"/>
                <a:ext cx="7" cy="97"/>
              </a:xfrm>
              <a:custGeom>
                <a:avLst/>
                <a:gdLst>
                  <a:gd name="T0" fmla="*/ 7 w 15"/>
                  <a:gd name="T1" fmla="*/ 194 h 194"/>
                  <a:gd name="T2" fmla="*/ 15 w 15"/>
                  <a:gd name="T3" fmla="*/ 186 h 194"/>
                  <a:gd name="T4" fmla="*/ 15 w 15"/>
                  <a:gd name="T5" fmla="*/ 0 h 194"/>
                  <a:gd name="T6" fmla="*/ 0 w 15"/>
                  <a:gd name="T7" fmla="*/ 0 h 194"/>
                  <a:gd name="T8" fmla="*/ 0 w 15"/>
                  <a:gd name="T9" fmla="*/ 186 h 194"/>
                  <a:gd name="T10" fmla="*/ 7 w 15"/>
                  <a:gd name="T11" fmla="*/ 179 h 194"/>
                  <a:gd name="T12" fmla="*/ 7 w 15"/>
                  <a:gd name="T13" fmla="*/ 194 h 194"/>
                  <a:gd name="T14" fmla="*/ 15 w 15"/>
                  <a:gd name="T15" fmla="*/ 194 h 194"/>
                  <a:gd name="T16" fmla="*/ 15 w 15"/>
                  <a:gd name="T17" fmla="*/ 186 h 194"/>
                  <a:gd name="T18" fmla="*/ 7 w 15"/>
                  <a:gd name="T1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4">
                    <a:moveTo>
                      <a:pt x="7" y="194"/>
                    </a:moveTo>
                    <a:lnTo>
                      <a:pt x="15" y="186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186"/>
                    </a:lnTo>
                    <a:lnTo>
                      <a:pt x="7" y="179"/>
                    </a:lnTo>
                    <a:lnTo>
                      <a:pt x="7" y="194"/>
                    </a:lnTo>
                    <a:lnTo>
                      <a:pt x="15" y="194"/>
                    </a:lnTo>
                    <a:lnTo>
                      <a:pt x="15" y="186"/>
                    </a:lnTo>
                    <a:lnTo>
                      <a:pt x="7" y="1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47" name="Freeform 731"/>
              <p:cNvSpPr>
                <a:spLocks/>
              </p:cNvSpPr>
              <p:nvPr/>
            </p:nvSpPr>
            <p:spPr bwMode="auto">
              <a:xfrm>
                <a:off x="1399" y="1901"/>
                <a:ext cx="20" cy="8"/>
              </a:xfrm>
              <a:custGeom>
                <a:avLst/>
                <a:gdLst>
                  <a:gd name="T0" fmla="*/ 0 w 40"/>
                  <a:gd name="T1" fmla="*/ 7 h 15"/>
                  <a:gd name="T2" fmla="*/ 7 w 40"/>
                  <a:gd name="T3" fmla="*/ 15 h 15"/>
                  <a:gd name="T4" fmla="*/ 40 w 40"/>
                  <a:gd name="T5" fmla="*/ 15 h 15"/>
                  <a:gd name="T6" fmla="*/ 40 w 40"/>
                  <a:gd name="T7" fmla="*/ 0 h 15"/>
                  <a:gd name="T8" fmla="*/ 7 w 40"/>
                  <a:gd name="T9" fmla="*/ 0 h 15"/>
                  <a:gd name="T10" fmla="*/ 15 w 40"/>
                  <a:gd name="T11" fmla="*/ 7 h 15"/>
                  <a:gd name="T12" fmla="*/ 0 w 40"/>
                  <a:gd name="T13" fmla="*/ 7 h 15"/>
                  <a:gd name="T14" fmla="*/ 0 w 40"/>
                  <a:gd name="T15" fmla="*/ 15 h 15"/>
                  <a:gd name="T16" fmla="*/ 7 w 40"/>
                  <a:gd name="T17" fmla="*/ 15 h 15"/>
                  <a:gd name="T18" fmla="*/ 0 w 40"/>
                  <a:gd name="T1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15">
                    <a:moveTo>
                      <a:pt x="0" y="7"/>
                    </a:moveTo>
                    <a:lnTo>
                      <a:pt x="7" y="15"/>
                    </a:lnTo>
                    <a:lnTo>
                      <a:pt x="40" y="15"/>
                    </a:lnTo>
                    <a:lnTo>
                      <a:pt x="40" y="0"/>
                    </a:lnTo>
                    <a:lnTo>
                      <a:pt x="7" y="0"/>
                    </a:lnTo>
                    <a:lnTo>
                      <a:pt x="15" y="7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7" y="1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48" name="Freeform 732"/>
              <p:cNvSpPr>
                <a:spLocks/>
              </p:cNvSpPr>
              <p:nvPr/>
            </p:nvSpPr>
            <p:spPr bwMode="auto">
              <a:xfrm>
                <a:off x="1399" y="1808"/>
                <a:ext cx="7" cy="97"/>
              </a:xfrm>
              <a:custGeom>
                <a:avLst/>
                <a:gdLst>
                  <a:gd name="T0" fmla="*/ 7 w 15"/>
                  <a:gd name="T1" fmla="*/ 0 h 194"/>
                  <a:gd name="T2" fmla="*/ 0 w 15"/>
                  <a:gd name="T3" fmla="*/ 8 h 194"/>
                  <a:gd name="T4" fmla="*/ 0 w 15"/>
                  <a:gd name="T5" fmla="*/ 194 h 194"/>
                  <a:gd name="T6" fmla="*/ 15 w 15"/>
                  <a:gd name="T7" fmla="*/ 194 h 194"/>
                  <a:gd name="T8" fmla="*/ 15 w 15"/>
                  <a:gd name="T9" fmla="*/ 8 h 194"/>
                  <a:gd name="T10" fmla="*/ 7 w 15"/>
                  <a:gd name="T11" fmla="*/ 15 h 194"/>
                  <a:gd name="T12" fmla="*/ 7 w 15"/>
                  <a:gd name="T13" fmla="*/ 0 h 194"/>
                  <a:gd name="T14" fmla="*/ 0 w 15"/>
                  <a:gd name="T15" fmla="*/ 0 h 194"/>
                  <a:gd name="T16" fmla="*/ 0 w 15"/>
                  <a:gd name="T17" fmla="*/ 8 h 194"/>
                  <a:gd name="T18" fmla="*/ 7 w 15"/>
                  <a:gd name="T1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4">
                    <a:moveTo>
                      <a:pt x="7" y="0"/>
                    </a:moveTo>
                    <a:lnTo>
                      <a:pt x="0" y="8"/>
                    </a:lnTo>
                    <a:lnTo>
                      <a:pt x="0" y="194"/>
                    </a:lnTo>
                    <a:lnTo>
                      <a:pt x="15" y="194"/>
                    </a:lnTo>
                    <a:lnTo>
                      <a:pt x="15" y="8"/>
                    </a:lnTo>
                    <a:lnTo>
                      <a:pt x="7" y="15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49" name="Rectangle 733"/>
              <p:cNvSpPr>
                <a:spLocks noChangeArrowheads="1"/>
              </p:cNvSpPr>
              <p:nvPr/>
            </p:nvSpPr>
            <p:spPr bwMode="auto">
              <a:xfrm>
                <a:off x="1374" y="1812"/>
                <a:ext cx="17" cy="9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50" name="Freeform 734"/>
              <p:cNvSpPr>
                <a:spLocks/>
              </p:cNvSpPr>
              <p:nvPr/>
            </p:nvSpPr>
            <p:spPr bwMode="auto">
              <a:xfrm>
                <a:off x="1374" y="1808"/>
                <a:ext cx="21" cy="8"/>
              </a:xfrm>
              <a:custGeom>
                <a:avLst/>
                <a:gdLst>
                  <a:gd name="T0" fmla="*/ 43 w 43"/>
                  <a:gd name="T1" fmla="*/ 8 h 15"/>
                  <a:gd name="T2" fmla="*/ 36 w 43"/>
                  <a:gd name="T3" fmla="*/ 0 h 15"/>
                  <a:gd name="T4" fmla="*/ 0 w 43"/>
                  <a:gd name="T5" fmla="*/ 0 h 15"/>
                  <a:gd name="T6" fmla="*/ 0 w 43"/>
                  <a:gd name="T7" fmla="*/ 15 h 15"/>
                  <a:gd name="T8" fmla="*/ 36 w 43"/>
                  <a:gd name="T9" fmla="*/ 15 h 15"/>
                  <a:gd name="T10" fmla="*/ 28 w 43"/>
                  <a:gd name="T11" fmla="*/ 8 h 15"/>
                  <a:gd name="T12" fmla="*/ 43 w 43"/>
                  <a:gd name="T13" fmla="*/ 8 h 15"/>
                  <a:gd name="T14" fmla="*/ 43 w 43"/>
                  <a:gd name="T15" fmla="*/ 0 h 15"/>
                  <a:gd name="T16" fmla="*/ 36 w 43"/>
                  <a:gd name="T17" fmla="*/ 0 h 15"/>
                  <a:gd name="T18" fmla="*/ 43 w 43"/>
                  <a:gd name="T1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5">
                    <a:moveTo>
                      <a:pt x="43" y="8"/>
                    </a:moveTo>
                    <a:lnTo>
                      <a:pt x="36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36" y="15"/>
                    </a:lnTo>
                    <a:lnTo>
                      <a:pt x="28" y="8"/>
                    </a:lnTo>
                    <a:lnTo>
                      <a:pt x="43" y="8"/>
                    </a:lnTo>
                    <a:lnTo>
                      <a:pt x="43" y="0"/>
                    </a:lnTo>
                    <a:lnTo>
                      <a:pt x="36" y="0"/>
                    </a:lnTo>
                    <a:lnTo>
                      <a:pt x="43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51" name="Freeform 735"/>
              <p:cNvSpPr>
                <a:spLocks/>
              </p:cNvSpPr>
              <p:nvPr/>
            </p:nvSpPr>
            <p:spPr bwMode="auto">
              <a:xfrm>
                <a:off x="1387" y="1812"/>
                <a:ext cx="8" cy="97"/>
              </a:xfrm>
              <a:custGeom>
                <a:avLst/>
                <a:gdLst>
                  <a:gd name="T0" fmla="*/ 8 w 15"/>
                  <a:gd name="T1" fmla="*/ 194 h 194"/>
                  <a:gd name="T2" fmla="*/ 15 w 15"/>
                  <a:gd name="T3" fmla="*/ 186 h 194"/>
                  <a:gd name="T4" fmla="*/ 15 w 15"/>
                  <a:gd name="T5" fmla="*/ 0 h 194"/>
                  <a:gd name="T6" fmla="*/ 0 w 15"/>
                  <a:gd name="T7" fmla="*/ 0 h 194"/>
                  <a:gd name="T8" fmla="*/ 0 w 15"/>
                  <a:gd name="T9" fmla="*/ 186 h 194"/>
                  <a:gd name="T10" fmla="*/ 8 w 15"/>
                  <a:gd name="T11" fmla="*/ 179 h 194"/>
                  <a:gd name="T12" fmla="*/ 8 w 15"/>
                  <a:gd name="T13" fmla="*/ 194 h 194"/>
                  <a:gd name="T14" fmla="*/ 15 w 15"/>
                  <a:gd name="T15" fmla="*/ 194 h 194"/>
                  <a:gd name="T16" fmla="*/ 15 w 15"/>
                  <a:gd name="T17" fmla="*/ 186 h 194"/>
                  <a:gd name="T18" fmla="*/ 8 w 15"/>
                  <a:gd name="T1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4">
                    <a:moveTo>
                      <a:pt x="8" y="194"/>
                    </a:moveTo>
                    <a:lnTo>
                      <a:pt x="15" y="186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186"/>
                    </a:lnTo>
                    <a:lnTo>
                      <a:pt x="8" y="179"/>
                    </a:lnTo>
                    <a:lnTo>
                      <a:pt x="8" y="194"/>
                    </a:lnTo>
                    <a:lnTo>
                      <a:pt x="15" y="194"/>
                    </a:lnTo>
                    <a:lnTo>
                      <a:pt x="15" y="186"/>
                    </a:lnTo>
                    <a:lnTo>
                      <a:pt x="8" y="1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52" name="Freeform 736"/>
              <p:cNvSpPr>
                <a:spLocks/>
              </p:cNvSpPr>
              <p:nvPr/>
            </p:nvSpPr>
            <p:spPr bwMode="auto">
              <a:xfrm>
                <a:off x="1370" y="1901"/>
                <a:ext cx="21" cy="8"/>
              </a:xfrm>
              <a:custGeom>
                <a:avLst/>
                <a:gdLst>
                  <a:gd name="T0" fmla="*/ 0 w 43"/>
                  <a:gd name="T1" fmla="*/ 7 h 15"/>
                  <a:gd name="T2" fmla="*/ 7 w 43"/>
                  <a:gd name="T3" fmla="*/ 15 h 15"/>
                  <a:gd name="T4" fmla="*/ 43 w 43"/>
                  <a:gd name="T5" fmla="*/ 15 h 15"/>
                  <a:gd name="T6" fmla="*/ 43 w 43"/>
                  <a:gd name="T7" fmla="*/ 0 h 15"/>
                  <a:gd name="T8" fmla="*/ 7 w 43"/>
                  <a:gd name="T9" fmla="*/ 0 h 15"/>
                  <a:gd name="T10" fmla="*/ 15 w 43"/>
                  <a:gd name="T11" fmla="*/ 7 h 15"/>
                  <a:gd name="T12" fmla="*/ 0 w 43"/>
                  <a:gd name="T13" fmla="*/ 7 h 15"/>
                  <a:gd name="T14" fmla="*/ 0 w 43"/>
                  <a:gd name="T15" fmla="*/ 15 h 15"/>
                  <a:gd name="T16" fmla="*/ 7 w 43"/>
                  <a:gd name="T17" fmla="*/ 15 h 15"/>
                  <a:gd name="T18" fmla="*/ 0 w 43"/>
                  <a:gd name="T1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5">
                    <a:moveTo>
                      <a:pt x="0" y="7"/>
                    </a:moveTo>
                    <a:lnTo>
                      <a:pt x="7" y="15"/>
                    </a:lnTo>
                    <a:lnTo>
                      <a:pt x="43" y="15"/>
                    </a:lnTo>
                    <a:lnTo>
                      <a:pt x="43" y="0"/>
                    </a:lnTo>
                    <a:lnTo>
                      <a:pt x="7" y="0"/>
                    </a:lnTo>
                    <a:lnTo>
                      <a:pt x="15" y="7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7" y="1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53" name="Freeform 737"/>
              <p:cNvSpPr>
                <a:spLocks/>
              </p:cNvSpPr>
              <p:nvPr/>
            </p:nvSpPr>
            <p:spPr bwMode="auto">
              <a:xfrm>
                <a:off x="1370" y="1808"/>
                <a:ext cx="8" cy="97"/>
              </a:xfrm>
              <a:custGeom>
                <a:avLst/>
                <a:gdLst>
                  <a:gd name="T0" fmla="*/ 7 w 15"/>
                  <a:gd name="T1" fmla="*/ 0 h 194"/>
                  <a:gd name="T2" fmla="*/ 0 w 15"/>
                  <a:gd name="T3" fmla="*/ 8 h 194"/>
                  <a:gd name="T4" fmla="*/ 0 w 15"/>
                  <a:gd name="T5" fmla="*/ 194 h 194"/>
                  <a:gd name="T6" fmla="*/ 15 w 15"/>
                  <a:gd name="T7" fmla="*/ 194 h 194"/>
                  <a:gd name="T8" fmla="*/ 15 w 15"/>
                  <a:gd name="T9" fmla="*/ 8 h 194"/>
                  <a:gd name="T10" fmla="*/ 7 w 15"/>
                  <a:gd name="T11" fmla="*/ 15 h 194"/>
                  <a:gd name="T12" fmla="*/ 7 w 15"/>
                  <a:gd name="T13" fmla="*/ 0 h 194"/>
                  <a:gd name="T14" fmla="*/ 0 w 15"/>
                  <a:gd name="T15" fmla="*/ 0 h 194"/>
                  <a:gd name="T16" fmla="*/ 0 w 15"/>
                  <a:gd name="T17" fmla="*/ 8 h 194"/>
                  <a:gd name="T18" fmla="*/ 7 w 15"/>
                  <a:gd name="T1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4">
                    <a:moveTo>
                      <a:pt x="7" y="0"/>
                    </a:moveTo>
                    <a:lnTo>
                      <a:pt x="0" y="8"/>
                    </a:lnTo>
                    <a:lnTo>
                      <a:pt x="0" y="194"/>
                    </a:lnTo>
                    <a:lnTo>
                      <a:pt x="15" y="194"/>
                    </a:lnTo>
                    <a:lnTo>
                      <a:pt x="15" y="8"/>
                    </a:lnTo>
                    <a:lnTo>
                      <a:pt x="7" y="15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54" name="Rectangle 738"/>
              <p:cNvSpPr>
                <a:spLocks noChangeArrowheads="1"/>
              </p:cNvSpPr>
              <p:nvPr/>
            </p:nvSpPr>
            <p:spPr bwMode="auto">
              <a:xfrm>
                <a:off x="1346" y="1812"/>
                <a:ext cx="17" cy="9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55" name="Freeform 739"/>
              <p:cNvSpPr>
                <a:spLocks/>
              </p:cNvSpPr>
              <p:nvPr/>
            </p:nvSpPr>
            <p:spPr bwMode="auto">
              <a:xfrm>
                <a:off x="1346" y="1808"/>
                <a:ext cx="20" cy="8"/>
              </a:xfrm>
              <a:custGeom>
                <a:avLst/>
                <a:gdLst>
                  <a:gd name="T0" fmla="*/ 40 w 40"/>
                  <a:gd name="T1" fmla="*/ 8 h 15"/>
                  <a:gd name="T2" fmla="*/ 33 w 40"/>
                  <a:gd name="T3" fmla="*/ 0 h 15"/>
                  <a:gd name="T4" fmla="*/ 0 w 40"/>
                  <a:gd name="T5" fmla="*/ 0 h 15"/>
                  <a:gd name="T6" fmla="*/ 0 w 40"/>
                  <a:gd name="T7" fmla="*/ 15 h 15"/>
                  <a:gd name="T8" fmla="*/ 33 w 40"/>
                  <a:gd name="T9" fmla="*/ 15 h 15"/>
                  <a:gd name="T10" fmla="*/ 25 w 40"/>
                  <a:gd name="T11" fmla="*/ 8 h 15"/>
                  <a:gd name="T12" fmla="*/ 40 w 40"/>
                  <a:gd name="T13" fmla="*/ 8 h 15"/>
                  <a:gd name="T14" fmla="*/ 40 w 40"/>
                  <a:gd name="T15" fmla="*/ 0 h 15"/>
                  <a:gd name="T16" fmla="*/ 33 w 40"/>
                  <a:gd name="T17" fmla="*/ 0 h 15"/>
                  <a:gd name="T18" fmla="*/ 40 w 40"/>
                  <a:gd name="T1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15">
                    <a:moveTo>
                      <a:pt x="40" y="8"/>
                    </a:moveTo>
                    <a:lnTo>
                      <a:pt x="33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33" y="15"/>
                    </a:lnTo>
                    <a:lnTo>
                      <a:pt x="25" y="8"/>
                    </a:lnTo>
                    <a:lnTo>
                      <a:pt x="40" y="8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4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56" name="Freeform 740"/>
              <p:cNvSpPr>
                <a:spLocks/>
              </p:cNvSpPr>
              <p:nvPr/>
            </p:nvSpPr>
            <p:spPr bwMode="auto">
              <a:xfrm>
                <a:off x="1359" y="1812"/>
                <a:ext cx="7" cy="97"/>
              </a:xfrm>
              <a:custGeom>
                <a:avLst/>
                <a:gdLst>
                  <a:gd name="T0" fmla="*/ 8 w 15"/>
                  <a:gd name="T1" fmla="*/ 194 h 194"/>
                  <a:gd name="T2" fmla="*/ 15 w 15"/>
                  <a:gd name="T3" fmla="*/ 186 h 194"/>
                  <a:gd name="T4" fmla="*/ 15 w 15"/>
                  <a:gd name="T5" fmla="*/ 0 h 194"/>
                  <a:gd name="T6" fmla="*/ 0 w 15"/>
                  <a:gd name="T7" fmla="*/ 0 h 194"/>
                  <a:gd name="T8" fmla="*/ 0 w 15"/>
                  <a:gd name="T9" fmla="*/ 186 h 194"/>
                  <a:gd name="T10" fmla="*/ 8 w 15"/>
                  <a:gd name="T11" fmla="*/ 179 h 194"/>
                  <a:gd name="T12" fmla="*/ 8 w 15"/>
                  <a:gd name="T13" fmla="*/ 194 h 194"/>
                  <a:gd name="T14" fmla="*/ 15 w 15"/>
                  <a:gd name="T15" fmla="*/ 194 h 194"/>
                  <a:gd name="T16" fmla="*/ 15 w 15"/>
                  <a:gd name="T17" fmla="*/ 186 h 194"/>
                  <a:gd name="T18" fmla="*/ 8 w 15"/>
                  <a:gd name="T1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4">
                    <a:moveTo>
                      <a:pt x="8" y="194"/>
                    </a:moveTo>
                    <a:lnTo>
                      <a:pt x="15" y="186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186"/>
                    </a:lnTo>
                    <a:lnTo>
                      <a:pt x="8" y="179"/>
                    </a:lnTo>
                    <a:lnTo>
                      <a:pt x="8" y="194"/>
                    </a:lnTo>
                    <a:lnTo>
                      <a:pt x="15" y="194"/>
                    </a:lnTo>
                    <a:lnTo>
                      <a:pt x="15" y="186"/>
                    </a:lnTo>
                    <a:lnTo>
                      <a:pt x="8" y="1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57" name="Freeform 741"/>
              <p:cNvSpPr>
                <a:spLocks/>
              </p:cNvSpPr>
              <p:nvPr/>
            </p:nvSpPr>
            <p:spPr bwMode="auto">
              <a:xfrm>
                <a:off x="1342" y="1901"/>
                <a:ext cx="21" cy="8"/>
              </a:xfrm>
              <a:custGeom>
                <a:avLst/>
                <a:gdLst>
                  <a:gd name="T0" fmla="*/ 0 w 41"/>
                  <a:gd name="T1" fmla="*/ 7 h 15"/>
                  <a:gd name="T2" fmla="*/ 8 w 41"/>
                  <a:gd name="T3" fmla="*/ 15 h 15"/>
                  <a:gd name="T4" fmla="*/ 41 w 41"/>
                  <a:gd name="T5" fmla="*/ 15 h 15"/>
                  <a:gd name="T6" fmla="*/ 41 w 41"/>
                  <a:gd name="T7" fmla="*/ 0 h 15"/>
                  <a:gd name="T8" fmla="*/ 8 w 41"/>
                  <a:gd name="T9" fmla="*/ 0 h 15"/>
                  <a:gd name="T10" fmla="*/ 15 w 41"/>
                  <a:gd name="T11" fmla="*/ 7 h 15"/>
                  <a:gd name="T12" fmla="*/ 0 w 41"/>
                  <a:gd name="T13" fmla="*/ 7 h 15"/>
                  <a:gd name="T14" fmla="*/ 0 w 41"/>
                  <a:gd name="T15" fmla="*/ 15 h 15"/>
                  <a:gd name="T16" fmla="*/ 8 w 41"/>
                  <a:gd name="T17" fmla="*/ 15 h 15"/>
                  <a:gd name="T18" fmla="*/ 0 w 41"/>
                  <a:gd name="T1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5">
                    <a:moveTo>
                      <a:pt x="0" y="7"/>
                    </a:moveTo>
                    <a:lnTo>
                      <a:pt x="8" y="15"/>
                    </a:lnTo>
                    <a:lnTo>
                      <a:pt x="41" y="15"/>
                    </a:lnTo>
                    <a:lnTo>
                      <a:pt x="41" y="0"/>
                    </a:lnTo>
                    <a:lnTo>
                      <a:pt x="8" y="0"/>
                    </a:lnTo>
                    <a:lnTo>
                      <a:pt x="15" y="7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8" y="1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58" name="Freeform 742"/>
              <p:cNvSpPr>
                <a:spLocks/>
              </p:cNvSpPr>
              <p:nvPr/>
            </p:nvSpPr>
            <p:spPr bwMode="auto">
              <a:xfrm>
                <a:off x="1342" y="1808"/>
                <a:ext cx="7" cy="97"/>
              </a:xfrm>
              <a:custGeom>
                <a:avLst/>
                <a:gdLst>
                  <a:gd name="T0" fmla="*/ 8 w 15"/>
                  <a:gd name="T1" fmla="*/ 0 h 194"/>
                  <a:gd name="T2" fmla="*/ 0 w 15"/>
                  <a:gd name="T3" fmla="*/ 8 h 194"/>
                  <a:gd name="T4" fmla="*/ 0 w 15"/>
                  <a:gd name="T5" fmla="*/ 194 h 194"/>
                  <a:gd name="T6" fmla="*/ 15 w 15"/>
                  <a:gd name="T7" fmla="*/ 194 h 194"/>
                  <a:gd name="T8" fmla="*/ 15 w 15"/>
                  <a:gd name="T9" fmla="*/ 8 h 194"/>
                  <a:gd name="T10" fmla="*/ 8 w 15"/>
                  <a:gd name="T11" fmla="*/ 15 h 194"/>
                  <a:gd name="T12" fmla="*/ 8 w 15"/>
                  <a:gd name="T13" fmla="*/ 0 h 194"/>
                  <a:gd name="T14" fmla="*/ 0 w 15"/>
                  <a:gd name="T15" fmla="*/ 0 h 194"/>
                  <a:gd name="T16" fmla="*/ 0 w 15"/>
                  <a:gd name="T17" fmla="*/ 8 h 194"/>
                  <a:gd name="T18" fmla="*/ 8 w 15"/>
                  <a:gd name="T1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4">
                    <a:moveTo>
                      <a:pt x="8" y="0"/>
                    </a:moveTo>
                    <a:lnTo>
                      <a:pt x="0" y="8"/>
                    </a:lnTo>
                    <a:lnTo>
                      <a:pt x="0" y="194"/>
                    </a:lnTo>
                    <a:lnTo>
                      <a:pt x="15" y="194"/>
                    </a:lnTo>
                    <a:lnTo>
                      <a:pt x="15" y="8"/>
                    </a:lnTo>
                    <a:lnTo>
                      <a:pt x="8" y="15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59" name="Rectangle 743"/>
              <p:cNvSpPr>
                <a:spLocks noChangeArrowheads="1"/>
              </p:cNvSpPr>
              <p:nvPr/>
            </p:nvSpPr>
            <p:spPr bwMode="auto">
              <a:xfrm>
                <a:off x="1317" y="1812"/>
                <a:ext cx="17" cy="9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60" name="Freeform 744"/>
              <p:cNvSpPr>
                <a:spLocks/>
              </p:cNvSpPr>
              <p:nvPr/>
            </p:nvSpPr>
            <p:spPr bwMode="auto">
              <a:xfrm>
                <a:off x="1317" y="1808"/>
                <a:ext cx="21" cy="8"/>
              </a:xfrm>
              <a:custGeom>
                <a:avLst/>
                <a:gdLst>
                  <a:gd name="T0" fmla="*/ 42 w 42"/>
                  <a:gd name="T1" fmla="*/ 8 h 15"/>
                  <a:gd name="T2" fmla="*/ 34 w 42"/>
                  <a:gd name="T3" fmla="*/ 0 h 15"/>
                  <a:gd name="T4" fmla="*/ 0 w 42"/>
                  <a:gd name="T5" fmla="*/ 0 h 15"/>
                  <a:gd name="T6" fmla="*/ 0 w 42"/>
                  <a:gd name="T7" fmla="*/ 15 h 15"/>
                  <a:gd name="T8" fmla="*/ 34 w 42"/>
                  <a:gd name="T9" fmla="*/ 15 h 15"/>
                  <a:gd name="T10" fmla="*/ 26 w 42"/>
                  <a:gd name="T11" fmla="*/ 8 h 15"/>
                  <a:gd name="T12" fmla="*/ 42 w 42"/>
                  <a:gd name="T13" fmla="*/ 8 h 15"/>
                  <a:gd name="T14" fmla="*/ 42 w 42"/>
                  <a:gd name="T15" fmla="*/ 0 h 15"/>
                  <a:gd name="T16" fmla="*/ 34 w 42"/>
                  <a:gd name="T17" fmla="*/ 0 h 15"/>
                  <a:gd name="T18" fmla="*/ 42 w 42"/>
                  <a:gd name="T1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15">
                    <a:moveTo>
                      <a:pt x="42" y="8"/>
                    </a:moveTo>
                    <a:lnTo>
                      <a:pt x="34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34" y="15"/>
                    </a:lnTo>
                    <a:lnTo>
                      <a:pt x="26" y="8"/>
                    </a:lnTo>
                    <a:lnTo>
                      <a:pt x="42" y="8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42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61" name="Freeform 745"/>
              <p:cNvSpPr>
                <a:spLocks/>
              </p:cNvSpPr>
              <p:nvPr/>
            </p:nvSpPr>
            <p:spPr bwMode="auto">
              <a:xfrm>
                <a:off x="1330" y="1812"/>
                <a:ext cx="8" cy="97"/>
              </a:xfrm>
              <a:custGeom>
                <a:avLst/>
                <a:gdLst>
                  <a:gd name="T0" fmla="*/ 8 w 16"/>
                  <a:gd name="T1" fmla="*/ 194 h 194"/>
                  <a:gd name="T2" fmla="*/ 16 w 16"/>
                  <a:gd name="T3" fmla="*/ 186 h 194"/>
                  <a:gd name="T4" fmla="*/ 16 w 16"/>
                  <a:gd name="T5" fmla="*/ 0 h 194"/>
                  <a:gd name="T6" fmla="*/ 0 w 16"/>
                  <a:gd name="T7" fmla="*/ 0 h 194"/>
                  <a:gd name="T8" fmla="*/ 0 w 16"/>
                  <a:gd name="T9" fmla="*/ 186 h 194"/>
                  <a:gd name="T10" fmla="*/ 8 w 16"/>
                  <a:gd name="T11" fmla="*/ 179 h 194"/>
                  <a:gd name="T12" fmla="*/ 8 w 16"/>
                  <a:gd name="T13" fmla="*/ 194 h 194"/>
                  <a:gd name="T14" fmla="*/ 16 w 16"/>
                  <a:gd name="T15" fmla="*/ 194 h 194"/>
                  <a:gd name="T16" fmla="*/ 16 w 16"/>
                  <a:gd name="T17" fmla="*/ 186 h 194"/>
                  <a:gd name="T18" fmla="*/ 8 w 16"/>
                  <a:gd name="T1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94">
                    <a:moveTo>
                      <a:pt x="8" y="194"/>
                    </a:moveTo>
                    <a:lnTo>
                      <a:pt x="16" y="186"/>
                    </a:lnTo>
                    <a:lnTo>
                      <a:pt x="16" y="0"/>
                    </a:lnTo>
                    <a:lnTo>
                      <a:pt x="0" y="0"/>
                    </a:lnTo>
                    <a:lnTo>
                      <a:pt x="0" y="186"/>
                    </a:lnTo>
                    <a:lnTo>
                      <a:pt x="8" y="179"/>
                    </a:lnTo>
                    <a:lnTo>
                      <a:pt x="8" y="194"/>
                    </a:lnTo>
                    <a:lnTo>
                      <a:pt x="16" y="194"/>
                    </a:lnTo>
                    <a:lnTo>
                      <a:pt x="16" y="186"/>
                    </a:lnTo>
                    <a:lnTo>
                      <a:pt x="8" y="1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62" name="Freeform 746"/>
              <p:cNvSpPr>
                <a:spLocks/>
              </p:cNvSpPr>
              <p:nvPr/>
            </p:nvSpPr>
            <p:spPr bwMode="auto">
              <a:xfrm>
                <a:off x="1313" y="1901"/>
                <a:ext cx="21" cy="8"/>
              </a:xfrm>
              <a:custGeom>
                <a:avLst/>
                <a:gdLst>
                  <a:gd name="T0" fmla="*/ 0 w 42"/>
                  <a:gd name="T1" fmla="*/ 7 h 15"/>
                  <a:gd name="T2" fmla="*/ 8 w 42"/>
                  <a:gd name="T3" fmla="*/ 15 h 15"/>
                  <a:gd name="T4" fmla="*/ 42 w 42"/>
                  <a:gd name="T5" fmla="*/ 15 h 15"/>
                  <a:gd name="T6" fmla="*/ 42 w 42"/>
                  <a:gd name="T7" fmla="*/ 0 h 15"/>
                  <a:gd name="T8" fmla="*/ 8 w 42"/>
                  <a:gd name="T9" fmla="*/ 0 h 15"/>
                  <a:gd name="T10" fmla="*/ 15 w 42"/>
                  <a:gd name="T11" fmla="*/ 7 h 15"/>
                  <a:gd name="T12" fmla="*/ 0 w 42"/>
                  <a:gd name="T13" fmla="*/ 7 h 15"/>
                  <a:gd name="T14" fmla="*/ 0 w 42"/>
                  <a:gd name="T15" fmla="*/ 15 h 15"/>
                  <a:gd name="T16" fmla="*/ 8 w 42"/>
                  <a:gd name="T17" fmla="*/ 15 h 15"/>
                  <a:gd name="T18" fmla="*/ 0 w 42"/>
                  <a:gd name="T1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15">
                    <a:moveTo>
                      <a:pt x="0" y="7"/>
                    </a:moveTo>
                    <a:lnTo>
                      <a:pt x="8" y="15"/>
                    </a:lnTo>
                    <a:lnTo>
                      <a:pt x="42" y="15"/>
                    </a:lnTo>
                    <a:lnTo>
                      <a:pt x="42" y="0"/>
                    </a:lnTo>
                    <a:lnTo>
                      <a:pt x="8" y="0"/>
                    </a:lnTo>
                    <a:lnTo>
                      <a:pt x="15" y="7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8" y="1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63" name="Freeform 747"/>
              <p:cNvSpPr>
                <a:spLocks/>
              </p:cNvSpPr>
              <p:nvPr/>
            </p:nvSpPr>
            <p:spPr bwMode="auto">
              <a:xfrm>
                <a:off x="1313" y="1808"/>
                <a:ext cx="8" cy="97"/>
              </a:xfrm>
              <a:custGeom>
                <a:avLst/>
                <a:gdLst>
                  <a:gd name="T0" fmla="*/ 8 w 15"/>
                  <a:gd name="T1" fmla="*/ 0 h 194"/>
                  <a:gd name="T2" fmla="*/ 0 w 15"/>
                  <a:gd name="T3" fmla="*/ 8 h 194"/>
                  <a:gd name="T4" fmla="*/ 0 w 15"/>
                  <a:gd name="T5" fmla="*/ 194 h 194"/>
                  <a:gd name="T6" fmla="*/ 15 w 15"/>
                  <a:gd name="T7" fmla="*/ 194 h 194"/>
                  <a:gd name="T8" fmla="*/ 15 w 15"/>
                  <a:gd name="T9" fmla="*/ 8 h 194"/>
                  <a:gd name="T10" fmla="*/ 8 w 15"/>
                  <a:gd name="T11" fmla="*/ 15 h 194"/>
                  <a:gd name="T12" fmla="*/ 8 w 15"/>
                  <a:gd name="T13" fmla="*/ 0 h 194"/>
                  <a:gd name="T14" fmla="*/ 0 w 15"/>
                  <a:gd name="T15" fmla="*/ 0 h 194"/>
                  <a:gd name="T16" fmla="*/ 0 w 15"/>
                  <a:gd name="T17" fmla="*/ 8 h 194"/>
                  <a:gd name="T18" fmla="*/ 8 w 15"/>
                  <a:gd name="T1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4">
                    <a:moveTo>
                      <a:pt x="8" y="0"/>
                    </a:moveTo>
                    <a:lnTo>
                      <a:pt x="0" y="8"/>
                    </a:lnTo>
                    <a:lnTo>
                      <a:pt x="0" y="194"/>
                    </a:lnTo>
                    <a:lnTo>
                      <a:pt x="15" y="194"/>
                    </a:lnTo>
                    <a:lnTo>
                      <a:pt x="15" y="8"/>
                    </a:lnTo>
                    <a:lnTo>
                      <a:pt x="8" y="15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64" name="Rectangle 748"/>
              <p:cNvSpPr>
                <a:spLocks noChangeArrowheads="1"/>
              </p:cNvSpPr>
              <p:nvPr/>
            </p:nvSpPr>
            <p:spPr bwMode="auto">
              <a:xfrm>
                <a:off x="1288" y="1812"/>
                <a:ext cx="17" cy="9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65" name="Freeform 749"/>
              <p:cNvSpPr>
                <a:spLocks/>
              </p:cNvSpPr>
              <p:nvPr/>
            </p:nvSpPr>
            <p:spPr bwMode="auto">
              <a:xfrm>
                <a:off x="1288" y="1808"/>
                <a:ext cx="21" cy="8"/>
              </a:xfrm>
              <a:custGeom>
                <a:avLst/>
                <a:gdLst>
                  <a:gd name="T0" fmla="*/ 41 w 41"/>
                  <a:gd name="T1" fmla="*/ 8 h 15"/>
                  <a:gd name="T2" fmla="*/ 33 w 41"/>
                  <a:gd name="T3" fmla="*/ 0 h 15"/>
                  <a:gd name="T4" fmla="*/ 0 w 41"/>
                  <a:gd name="T5" fmla="*/ 0 h 15"/>
                  <a:gd name="T6" fmla="*/ 0 w 41"/>
                  <a:gd name="T7" fmla="*/ 15 h 15"/>
                  <a:gd name="T8" fmla="*/ 33 w 41"/>
                  <a:gd name="T9" fmla="*/ 15 h 15"/>
                  <a:gd name="T10" fmla="*/ 26 w 41"/>
                  <a:gd name="T11" fmla="*/ 8 h 15"/>
                  <a:gd name="T12" fmla="*/ 41 w 41"/>
                  <a:gd name="T13" fmla="*/ 8 h 15"/>
                  <a:gd name="T14" fmla="*/ 41 w 41"/>
                  <a:gd name="T15" fmla="*/ 0 h 15"/>
                  <a:gd name="T16" fmla="*/ 33 w 41"/>
                  <a:gd name="T17" fmla="*/ 0 h 15"/>
                  <a:gd name="T18" fmla="*/ 41 w 41"/>
                  <a:gd name="T1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5">
                    <a:moveTo>
                      <a:pt x="41" y="8"/>
                    </a:moveTo>
                    <a:lnTo>
                      <a:pt x="33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33" y="15"/>
                    </a:lnTo>
                    <a:lnTo>
                      <a:pt x="26" y="8"/>
                    </a:lnTo>
                    <a:lnTo>
                      <a:pt x="41" y="8"/>
                    </a:lnTo>
                    <a:lnTo>
                      <a:pt x="41" y="0"/>
                    </a:lnTo>
                    <a:lnTo>
                      <a:pt x="33" y="0"/>
                    </a:lnTo>
                    <a:lnTo>
                      <a:pt x="41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66" name="Freeform 750"/>
              <p:cNvSpPr>
                <a:spLocks/>
              </p:cNvSpPr>
              <p:nvPr/>
            </p:nvSpPr>
            <p:spPr bwMode="auto">
              <a:xfrm>
                <a:off x="1302" y="1812"/>
                <a:ext cx="7" cy="97"/>
              </a:xfrm>
              <a:custGeom>
                <a:avLst/>
                <a:gdLst>
                  <a:gd name="T0" fmla="*/ 7 w 15"/>
                  <a:gd name="T1" fmla="*/ 194 h 194"/>
                  <a:gd name="T2" fmla="*/ 15 w 15"/>
                  <a:gd name="T3" fmla="*/ 186 h 194"/>
                  <a:gd name="T4" fmla="*/ 15 w 15"/>
                  <a:gd name="T5" fmla="*/ 0 h 194"/>
                  <a:gd name="T6" fmla="*/ 0 w 15"/>
                  <a:gd name="T7" fmla="*/ 0 h 194"/>
                  <a:gd name="T8" fmla="*/ 0 w 15"/>
                  <a:gd name="T9" fmla="*/ 186 h 194"/>
                  <a:gd name="T10" fmla="*/ 7 w 15"/>
                  <a:gd name="T11" fmla="*/ 179 h 194"/>
                  <a:gd name="T12" fmla="*/ 7 w 15"/>
                  <a:gd name="T13" fmla="*/ 194 h 194"/>
                  <a:gd name="T14" fmla="*/ 15 w 15"/>
                  <a:gd name="T15" fmla="*/ 194 h 194"/>
                  <a:gd name="T16" fmla="*/ 15 w 15"/>
                  <a:gd name="T17" fmla="*/ 186 h 194"/>
                  <a:gd name="T18" fmla="*/ 7 w 15"/>
                  <a:gd name="T1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4">
                    <a:moveTo>
                      <a:pt x="7" y="194"/>
                    </a:moveTo>
                    <a:lnTo>
                      <a:pt x="15" y="186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186"/>
                    </a:lnTo>
                    <a:lnTo>
                      <a:pt x="7" y="179"/>
                    </a:lnTo>
                    <a:lnTo>
                      <a:pt x="7" y="194"/>
                    </a:lnTo>
                    <a:lnTo>
                      <a:pt x="15" y="194"/>
                    </a:lnTo>
                    <a:lnTo>
                      <a:pt x="15" y="186"/>
                    </a:lnTo>
                    <a:lnTo>
                      <a:pt x="7" y="1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67" name="Freeform 751"/>
              <p:cNvSpPr>
                <a:spLocks/>
              </p:cNvSpPr>
              <p:nvPr/>
            </p:nvSpPr>
            <p:spPr bwMode="auto">
              <a:xfrm>
                <a:off x="1284" y="1901"/>
                <a:ext cx="21" cy="8"/>
              </a:xfrm>
              <a:custGeom>
                <a:avLst/>
                <a:gdLst>
                  <a:gd name="T0" fmla="*/ 0 w 41"/>
                  <a:gd name="T1" fmla="*/ 7 h 15"/>
                  <a:gd name="T2" fmla="*/ 8 w 41"/>
                  <a:gd name="T3" fmla="*/ 15 h 15"/>
                  <a:gd name="T4" fmla="*/ 41 w 41"/>
                  <a:gd name="T5" fmla="*/ 15 h 15"/>
                  <a:gd name="T6" fmla="*/ 41 w 41"/>
                  <a:gd name="T7" fmla="*/ 0 h 15"/>
                  <a:gd name="T8" fmla="*/ 8 w 41"/>
                  <a:gd name="T9" fmla="*/ 0 h 15"/>
                  <a:gd name="T10" fmla="*/ 16 w 41"/>
                  <a:gd name="T11" fmla="*/ 7 h 15"/>
                  <a:gd name="T12" fmla="*/ 0 w 41"/>
                  <a:gd name="T13" fmla="*/ 7 h 15"/>
                  <a:gd name="T14" fmla="*/ 0 w 41"/>
                  <a:gd name="T15" fmla="*/ 15 h 15"/>
                  <a:gd name="T16" fmla="*/ 8 w 41"/>
                  <a:gd name="T17" fmla="*/ 15 h 15"/>
                  <a:gd name="T18" fmla="*/ 0 w 41"/>
                  <a:gd name="T1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5">
                    <a:moveTo>
                      <a:pt x="0" y="7"/>
                    </a:moveTo>
                    <a:lnTo>
                      <a:pt x="8" y="15"/>
                    </a:lnTo>
                    <a:lnTo>
                      <a:pt x="41" y="15"/>
                    </a:lnTo>
                    <a:lnTo>
                      <a:pt x="41" y="0"/>
                    </a:lnTo>
                    <a:lnTo>
                      <a:pt x="8" y="0"/>
                    </a:lnTo>
                    <a:lnTo>
                      <a:pt x="16" y="7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8" y="1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68" name="Freeform 752"/>
              <p:cNvSpPr>
                <a:spLocks/>
              </p:cNvSpPr>
              <p:nvPr/>
            </p:nvSpPr>
            <p:spPr bwMode="auto">
              <a:xfrm>
                <a:off x="1284" y="1808"/>
                <a:ext cx="8" cy="97"/>
              </a:xfrm>
              <a:custGeom>
                <a:avLst/>
                <a:gdLst>
                  <a:gd name="T0" fmla="*/ 8 w 16"/>
                  <a:gd name="T1" fmla="*/ 0 h 194"/>
                  <a:gd name="T2" fmla="*/ 0 w 16"/>
                  <a:gd name="T3" fmla="*/ 8 h 194"/>
                  <a:gd name="T4" fmla="*/ 0 w 16"/>
                  <a:gd name="T5" fmla="*/ 194 h 194"/>
                  <a:gd name="T6" fmla="*/ 16 w 16"/>
                  <a:gd name="T7" fmla="*/ 194 h 194"/>
                  <a:gd name="T8" fmla="*/ 16 w 16"/>
                  <a:gd name="T9" fmla="*/ 8 h 194"/>
                  <a:gd name="T10" fmla="*/ 8 w 16"/>
                  <a:gd name="T11" fmla="*/ 15 h 194"/>
                  <a:gd name="T12" fmla="*/ 8 w 16"/>
                  <a:gd name="T13" fmla="*/ 0 h 194"/>
                  <a:gd name="T14" fmla="*/ 0 w 16"/>
                  <a:gd name="T15" fmla="*/ 0 h 194"/>
                  <a:gd name="T16" fmla="*/ 0 w 16"/>
                  <a:gd name="T17" fmla="*/ 8 h 194"/>
                  <a:gd name="T18" fmla="*/ 8 w 16"/>
                  <a:gd name="T1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94">
                    <a:moveTo>
                      <a:pt x="8" y="0"/>
                    </a:moveTo>
                    <a:lnTo>
                      <a:pt x="0" y="8"/>
                    </a:lnTo>
                    <a:lnTo>
                      <a:pt x="0" y="194"/>
                    </a:lnTo>
                    <a:lnTo>
                      <a:pt x="16" y="194"/>
                    </a:lnTo>
                    <a:lnTo>
                      <a:pt x="16" y="8"/>
                    </a:lnTo>
                    <a:lnTo>
                      <a:pt x="8" y="15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69" name="Rectangle 753"/>
              <p:cNvSpPr>
                <a:spLocks noChangeArrowheads="1"/>
              </p:cNvSpPr>
              <p:nvPr/>
            </p:nvSpPr>
            <p:spPr bwMode="auto">
              <a:xfrm>
                <a:off x="1257" y="1812"/>
                <a:ext cx="16" cy="9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70" name="Freeform 754"/>
              <p:cNvSpPr>
                <a:spLocks/>
              </p:cNvSpPr>
              <p:nvPr/>
            </p:nvSpPr>
            <p:spPr bwMode="auto">
              <a:xfrm>
                <a:off x="1257" y="1808"/>
                <a:ext cx="20" cy="8"/>
              </a:xfrm>
              <a:custGeom>
                <a:avLst/>
                <a:gdLst>
                  <a:gd name="T0" fmla="*/ 41 w 41"/>
                  <a:gd name="T1" fmla="*/ 8 h 15"/>
                  <a:gd name="T2" fmla="*/ 34 w 41"/>
                  <a:gd name="T3" fmla="*/ 0 h 15"/>
                  <a:gd name="T4" fmla="*/ 0 w 41"/>
                  <a:gd name="T5" fmla="*/ 0 h 15"/>
                  <a:gd name="T6" fmla="*/ 0 w 41"/>
                  <a:gd name="T7" fmla="*/ 15 h 15"/>
                  <a:gd name="T8" fmla="*/ 34 w 41"/>
                  <a:gd name="T9" fmla="*/ 15 h 15"/>
                  <a:gd name="T10" fmla="*/ 26 w 41"/>
                  <a:gd name="T11" fmla="*/ 8 h 15"/>
                  <a:gd name="T12" fmla="*/ 41 w 41"/>
                  <a:gd name="T13" fmla="*/ 8 h 15"/>
                  <a:gd name="T14" fmla="*/ 41 w 41"/>
                  <a:gd name="T15" fmla="*/ 0 h 15"/>
                  <a:gd name="T16" fmla="*/ 34 w 41"/>
                  <a:gd name="T17" fmla="*/ 0 h 15"/>
                  <a:gd name="T18" fmla="*/ 41 w 41"/>
                  <a:gd name="T1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5">
                    <a:moveTo>
                      <a:pt x="41" y="8"/>
                    </a:moveTo>
                    <a:lnTo>
                      <a:pt x="34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34" y="15"/>
                    </a:lnTo>
                    <a:lnTo>
                      <a:pt x="26" y="8"/>
                    </a:lnTo>
                    <a:lnTo>
                      <a:pt x="41" y="8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41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71" name="Freeform 755"/>
              <p:cNvSpPr>
                <a:spLocks/>
              </p:cNvSpPr>
              <p:nvPr/>
            </p:nvSpPr>
            <p:spPr bwMode="auto">
              <a:xfrm>
                <a:off x="1269" y="1812"/>
                <a:ext cx="8" cy="97"/>
              </a:xfrm>
              <a:custGeom>
                <a:avLst/>
                <a:gdLst>
                  <a:gd name="T0" fmla="*/ 8 w 15"/>
                  <a:gd name="T1" fmla="*/ 194 h 194"/>
                  <a:gd name="T2" fmla="*/ 15 w 15"/>
                  <a:gd name="T3" fmla="*/ 186 h 194"/>
                  <a:gd name="T4" fmla="*/ 15 w 15"/>
                  <a:gd name="T5" fmla="*/ 0 h 194"/>
                  <a:gd name="T6" fmla="*/ 0 w 15"/>
                  <a:gd name="T7" fmla="*/ 0 h 194"/>
                  <a:gd name="T8" fmla="*/ 0 w 15"/>
                  <a:gd name="T9" fmla="*/ 186 h 194"/>
                  <a:gd name="T10" fmla="*/ 8 w 15"/>
                  <a:gd name="T11" fmla="*/ 179 h 194"/>
                  <a:gd name="T12" fmla="*/ 8 w 15"/>
                  <a:gd name="T13" fmla="*/ 194 h 194"/>
                  <a:gd name="T14" fmla="*/ 15 w 15"/>
                  <a:gd name="T15" fmla="*/ 194 h 194"/>
                  <a:gd name="T16" fmla="*/ 15 w 15"/>
                  <a:gd name="T17" fmla="*/ 186 h 194"/>
                  <a:gd name="T18" fmla="*/ 8 w 15"/>
                  <a:gd name="T1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4">
                    <a:moveTo>
                      <a:pt x="8" y="194"/>
                    </a:moveTo>
                    <a:lnTo>
                      <a:pt x="15" y="186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186"/>
                    </a:lnTo>
                    <a:lnTo>
                      <a:pt x="8" y="179"/>
                    </a:lnTo>
                    <a:lnTo>
                      <a:pt x="8" y="194"/>
                    </a:lnTo>
                    <a:lnTo>
                      <a:pt x="15" y="194"/>
                    </a:lnTo>
                    <a:lnTo>
                      <a:pt x="15" y="186"/>
                    </a:lnTo>
                    <a:lnTo>
                      <a:pt x="8" y="1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72" name="Freeform 756"/>
              <p:cNvSpPr>
                <a:spLocks/>
              </p:cNvSpPr>
              <p:nvPr/>
            </p:nvSpPr>
            <p:spPr bwMode="auto">
              <a:xfrm>
                <a:off x="1253" y="1901"/>
                <a:ext cx="20" cy="8"/>
              </a:xfrm>
              <a:custGeom>
                <a:avLst/>
                <a:gdLst>
                  <a:gd name="T0" fmla="*/ 0 w 42"/>
                  <a:gd name="T1" fmla="*/ 7 h 15"/>
                  <a:gd name="T2" fmla="*/ 8 w 42"/>
                  <a:gd name="T3" fmla="*/ 15 h 15"/>
                  <a:gd name="T4" fmla="*/ 42 w 42"/>
                  <a:gd name="T5" fmla="*/ 15 h 15"/>
                  <a:gd name="T6" fmla="*/ 42 w 42"/>
                  <a:gd name="T7" fmla="*/ 0 h 15"/>
                  <a:gd name="T8" fmla="*/ 8 w 42"/>
                  <a:gd name="T9" fmla="*/ 0 h 15"/>
                  <a:gd name="T10" fmla="*/ 15 w 42"/>
                  <a:gd name="T11" fmla="*/ 7 h 15"/>
                  <a:gd name="T12" fmla="*/ 0 w 42"/>
                  <a:gd name="T13" fmla="*/ 7 h 15"/>
                  <a:gd name="T14" fmla="*/ 0 w 42"/>
                  <a:gd name="T15" fmla="*/ 15 h 15"/>
                  <a:gd name="T16" fmla="*/ 8 w 42"/>
                  <a:gd name="T17" fmla="*/ 15 h 15"/>
                  <a:gd name="T18" fmla="*/ 0 w 42"/>
                  <a:gd name="T1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15">
                    <a:moveTo>
                      <a:pt x="0" y="7"/>
                    </a:moveTo>
                    <a:lnTo>
                      <a:pt x="8" y="15"/>
                    </a:lnTo>
                    <a:lnTo>
                      <a:pt x="42" y="15"/>
                    </a:lnTo>
                    <a:lnTo>
                      <a:pt x="42" y="0"/>
                    </a:lnTo>
                    <a:lnTo>
                      <a:pt x="8" y="0"/>
                    </a:lnTo>
                    <a:lnTo>
                      <a:pt x="15" y="7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8" y="1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73" name="Freeform 757"/>
              <p:cNvSpPr>
                <a:spLocks/>
              </p:cNvSpPr>
              <p:nvPr/>
            </p:nvSpPr>
            <p:spPr bwMode="auto">
              <a:xfrm>
                <a:off x="1253" y="1808"/>
                <a:ext cx="7" cy="97"/>
              </a:xfrm>
              <a:custGeom>
                <a:avLst/>
                <a:gdLst>
                  <a:gd name="T0" fmla="*/ 8 w 15"/>
                  <a:gd name="T1" fmla="*/ 0 h 194"/>
                  <a:gd name="T2" fmla="*/ 0 w 15"/>
                  <a:gd name="T3" fmla="*/ 8 h 194"/>
                  <a:gd name="T4" fmla="*/ 0 w 15"/>
                  <a:gd name="T5" fmla="*/ 194 h 194"/>
                  <a:gd name="T6" fmla="*/ 15 w 15"/>
                  <a:gd name="T7" fmla="*/ 194 h 194"/>
                  <a:gd name="T8" fmla="*/ 15 w 15"/>
                  <a:gd name="T9" fmla="*/ 8 h 194"/>
                  <a:gd name="T10" fmla="*/ 8 w 15"/>
                  <a:gd name="T11" fmla="*/ 15 h 194"/>
                  <a:gd name="T12" fmla="*/ 8 w 15"/>
                  <a:gd name="T13" fmla="*/ 0 h 194"/>
                  <a:gd name="T14" fmla="*/ 0 w 15"/>
                  <a:gd name="T15" fmla="*/ 0 h 194"/>
                  <a:gd name="T16" fmla="*/ 0 w 15"/>
                  <a:gd name="T17" fmla="*/ 8 h 194"/>
                  <a:gd name="T18" fmla="*/ 8 w 15"/>
                  <a:gd name="T1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4">
                    <a:moveTo>
                      <a:pt x="8" y="0"/>
                    </a:moveTo>
                    <a:lnTo>
                      <a:pt x="0" y="8"/>
                    </a:lnTo>
                    <a:lnTo>
                      <a:pt x="0" y="194"/>
                    </a:lnTo>
                    <a:lnTo>
                      <a:pt x="15" y="194"/>
                    </a:lnTo>
                    <a:lnTo>
                      <a:pt x="15" y="8"/>
                    </a:lnTo>
                    <a:lnTo>
                      <a:pt x="8" y="15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74" name="Rectangle 758"/>
              <p:cNvSpPr>
                <a:spLocks noChangeArrowheads="1"/>
              </p:cNvSpPr>
              <p:nvPr/>
            </p:nvSpPr>
            <p:spPr bwMode="auto">
              <a:xfrm>
                <a:off x="1477" y="1590"/>
                <a:ext cx="21" cy="20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75" name="Freeform 759"/>
              <p:cNvSpPr>
                <a:spLocks/>
              </p:cNvSpPr>
              <p:nvPr/>
            </p:nvSpPr>
            <p:spPr bwMode="auto">
              <a:xfrm>
                <a:off x="1477" y="1586"/>
                <a:ext cx="25" cy="7"/>
              </a:xfrm>
              <a:custGeom>
                <a:avLst/>
                <a:gdLst>
                  <a:gd name="T0" fmla="*/ 50 w 50"/>
                  <a:gd name="T1" fmla="*/ 8 h 15"/>
                  <a:gd name="T2" fmla="*/ 43 w 50"/>
                  <a:gd name="T3" fmla="*/ 0 h 15"/>
                  <a:gd name="T4" fmla="*/ 0 w 50"/>
                  <a:gd name="T5" fmla="*/ 0 h 15"/>
                  <a:gd name="T6" fmla="*/ 0 w 50"/>
                  <a:gd name="T7" fmla="*/ 15 h 15"/>
                  <a:gd name="T8" fmla="*/ 43 w 50"/>
                  <a:gd name="T9" fmla="*/ 15 h 15"/>
                  <a:gd name="T10" fmla="*/ 35 w 50"/>
                  <a:gd name="T11" fmla="*/ 8 h 15"/>
                  <a:gd name="T12" fmla="*/ 50 w 50"/>
                  <a:gd name="T13" fmla="*/ 8 h 15"/>
                  <a:gd name="T14" fmla="*/ 50 w 50"/>
                  <a:gd name="T15" fmla="*/ 0 h 15"/>
                  <a:gd name="T16" fmla="*/ 43 w 50"/>
                  <a:gd name="T17" fmla="*/ 0 h 15"/>
                  <a:gd name="T18" fmla="*/ 50 w 50"/>
                  <a:gd name="T1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15">
                    <a:moveTo>
                      <a:pt x="50" y="8"/>
                    </a:moveTo>
                    <a:lnTo>
                      <a:pt x="43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43" y="15"/>
                    </a:lnTo>
                    <a:lnTo>
                      <a:pt x="35" y="8"/>
                    </a:lnTo>
                    <a:lnTo>
                      <a:pt x="50" y="8"/>
                    </a:lnTo>
                    <a:lnTo>
                      <a:pt x="50" y="0"/>
                    </a:lnTo>
                    <a:lnTo>
                      <a:pt x="43" y="0"/>
                    </a:lnTo>
                    <a:lnTo>
                      <a:pt x="5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76" name="Freeform 760"/>
              <p:cNvSpPr>
                <a:spLocks/>
              </p:cNvSpPr>
              <p:nvPr/>
            </p:nvSpPr>
            <p:spPr bwMode="auto">
              <a:xfrm>
                <a:off x="1494" y="1590"/>
                <a:ext cx="8" cy="211"/>
              </a:xfrm>
              <a:custGeom>
                <a:avLst/>
                <a:gdLst>
                  <a:gd name="T0" fmla="*/ 8 w 15"/>
                  <a:gd name="T1" fmla="*/ 423 h 423"/>
                  <a:gd name="T2" fmla="*/ 15 w 15"/>
                  <a:gd name="T3" fmla="*/ 414 h 423"/>
                  <a:gd name="T4" fmla="*/ 15 w 15"/>
                  <a:gd name="T5" fmla="*/ 0 h 423"/>
                  <a:gd name="T6" fmla="*/ 0 w 15"/>
                  <a:gd name="T7" fmla="*/ 0 h 423"/>
                  <a:gd name="T8" fmla="*/ 0 w 15"/>
                  <a:gd name="T9" fmla="*/ 414 h 423"/>
                  <a:gd name="T10" fmla="*/ 8 w 15"/>
                  <a:gd name="T11" fmla="*/ 408 h 423"/>
                  <a:gd name="T12" fmla="*/ 8 w 15"/>
                  <a:gd name="T13" fmla="*/ 423 h 423"/>
                  <a:gd name="T14" fmla="*/ 15 w 15"/>
                  <a:gd name="T15" fmla="*/ 423 h 423"/>
                  <a:gd name="T16" fmla="*/ 15 w 15"/>
                  <a:gd name="T17" fmla="*/ 414 h 423"/>
                  <a:gd name="T18" fmla="*/ 8 w 15"/>
                  <a:gd name="T19" fmla="*/ 423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423">
                    <a:moveTo>
                      <a:pt x="8" y="423"/>
                    </a:moveTo>
                    <a:lnTo>
                      <a:pt x="15" y="414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414"/>
                    </a:lnTo>
                    <a:lnTo>
                      <a:pt x="8" y="408"/>
                    </a:lnTo>
                    <a:lnTo>
                      <a:pt x="8" y="423"/>
                    </a:lnTo>
                    <a:lnTo>
                      <a:pt x="15" y="423"/>
                    </a:lnTo>
                    <a:lnTo>
                      <a:pt x="15" y="414"/>
                    </a:lnTo>
                    <a:lnTo>
                      <a:pt x="8" y="4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77" name="Freeform 761"/>
              <p:cNvSpPr>
                <a:spLocks/>
              </p:cNvSpPr>
              <p:nvPr/>
            </p:nvSpPr>
            <p:spPr bwMode="auto">
              <a:xfrm>
                <a:off x="1473" y="1794"/>
                <a:ext cx="25" cy="7"/>
              </a:xfrm>
              <a:custGeom>
                <a:avLst/>
                <a:gdLst>
                  <a:gd name="T0" fmla="*/ 0 w 51"/>
                  <a:gd name="T1" fmla="*/ 6 h 15"/>
                  <a:gd name="T2" fmla="*/ 8 w 51"/>
                  <a:gd name="T3" fmla="*/ 15 h 15"/>
                  <a:gd name="T4" fmla="*/ 51 w 51"/>
                  <a:gd name="T5" fmla="*/ 15 h 15"/>
                  <a:gd name="T6" fmla="*/ 51 w 51"/>
                  <a:gd name="T7" fmla="*/ 0 h 15"/>
                  <a:gd name="T8" fmla="*/ 8 w 51"/>
                  <a:gd name="T9" fmla="*/ 0 h 15"/>
                  <a:gd name="T10" fmla="*/ 17 w 51"/>
                  <a:gd name="T11" fmla="*/ 6 h 15"/>
                  <a:gd name="T12" fmla="*/ 0 w 51"/>
                  <a:gd name="T13" fmla="*/ 6 h 15"/>
                  <a:gd name="T14" fmla="*/ 0 w 51"/>
                  <a:gd name="T15" fmla="*/ 15 h 15"/>
                  <a:gd name="T16" fmla="*/ 8 w 51"/>
                  <a:gd name="T17" fmla="*/ 15 h 15"/>
                  <a:gd name="T18" fmla="*/ 0 w 51"/>
                  <a:gd name="T1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15">
                    <a:moveTo>
                      <a:pt x="0" y="6"/>
                    </a:moveTo>
                    <a:lnTo>
                      <a:pt x="8" y="15"/>
                    </a:lnTo>
                    <a:lnTo>
                      <a:pt x="51" y="15"/>
                    </a:lnTo>
                    <a:lnTo>
                      <a:pt x="51" y="0"/>
                    </a:lnTo>
                    <a:lnTo>
                      <a:pt x="8" y="0"/>
                    </a:lnTo>
                    <a:lnTo>
                      <a:pt x="17" y="6"/>
                    </a:lnTo>
                    <a:lnTo>
                      <a:pt x="0" y="6"/>
                    </a:lnTo>
                    <a:lnTo>
                      <a:pt x="0" y="15"/>
                    </a:lnTo>
                    <a:lnTo>
                      <a:pt x="8" y="15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78" name="Freeform 762"/>
              <p:cNvSpPr>
                <a:spLocks/>
              </p:cNvSpPr>
              <p:nvPr/>
            </p:nvSpPr>
            <p:spPr bwMode="auto">
              <a:xfrm>
                <a:off x="1473" y="1586"/>
                <a:ext cx="8" cy="211"/>
              </a:xfrm>
              <a:custGeom>
                <a:avLst/>
                <a:gdLst>
                  <a:gd name="T0" fmla="*/ 8 w 17"/>
                  <a:gd name="T1" fmla="*/ 0 h 422"/>
                  <a:gd name="T2" fmla="*/ 0 w 17"/>
                  <a:gd name="T3" fmla="*/ 8 h 422"/>
                  <a:gd name="T4" fmla="*/ 0 w 17"/>
                  <a:gd name="T5" fmla="*/ 422 h 422"/>
                  <a:gd name="T6" fmla="*/ 17 w 17"/>
                  <a:gd name="T7" fmla="*/ 422 h 422"/>
                  <a:gd name="T8" fmla="*/ 17 w 17"/>
                  <a:gd name="T9" fmla="*/ 8 h 422"/>
                  <a:gd name="T10" fmla="*/ 8 w 17"/>
                  <a:gd name="T11" fmla="*/ 15 h 422"/>
                  <a:gd name="T12" fmla="*/ 8 w 17"/>
                  <a:gd name="T13" fmla="*/ 0 h 422"/>
                  <a:gd name="T14" fmla="*/ 0 w 17"/>
                  <a:gd name="T15" fmla="*/ 0 h 422"/>
                  <a:gd name="T16" fmla="*/ 0 w 17"/>
                  <a:gd name="T17" fmla="*/ 8 h 422"/>
                  <a:gd name="T18" fmla="*/ 8 w 17"/>
                  <a:gd name="T19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422">
                    <a:moveTo>
                      <a:pt x="8" y="0"/>
                    </a:moveTo>
                    <a:lnTo>
                      <a:pt x="0" y="8"/>
                    </a:lnTo>
                    <a:lnTo>
                      <a:pt x="0" y="422"/>
                    </a:lnTo>
                    <a:lnTo>
                      <a:pt x="17" y="422"/>
                    </a:lnTo>
                    <a:lnTo>
                      <a:pt x="17" y="8"/>
                    </a:lnTo>
                    <a:lnTo>
                      <a:pt x="8" y="15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79" name="Freeform 763"/>
              <p:cNvSpPr>
                <a:spLocks/>
              </p:cNvSpPr>
              <p:nvPr/>
            </p:nvSpPr>
            <p:spPr bwMode="auto">
              <a:xfrm>
                <a:off x="1387" y="1778"/>
                <a:ext cx="212" cy="218"/>
              </a:xfrm>
              <a:custGeom>
                <a:avLst/>
                <a:gdLst>
                  <a:gd name="T0" fmla="*/ 223 w 423"/>
                  <a:gd name="T1" fmla="*/ 10 h 437"/>
                  <a:gd name="T2" fmla="*/ 211 w 423"/>
                  <a:gd name="T3" fmla="*/ 38 h 437"/>
                  <a:gd name="T4" fmla="*/ 191 w 423"/>
                  <a:gd name="T5" fmla="*/ 60 h 437"/>
                  <a:gd name="T6" fmla="*/ 169 w 423"/>
                  <a:gd name="T7" fmla="*/ 77 h 437"/>
                  <a:gd name="T8" fmla="*/ 151 w 423"/>
                  <a:gd name="T9" fmla="*/ 94 h 437"/>
                  <a:gd name="T10" fmla="*/ 155 w 423"/>
                  <a:gd name="T11" fmla="*/ 103 h 437"/>
                  <a:gd name="T12" fmla="*/ 162 w 423"/>
                  <a:gd name="T13" fmla="*/ 117 h 437"/>
                  <a:gd name="T14" fmla="*/ 155 w 423"/>
                  <a:gd name="T15" fmla="*/ 130 h 437"/>
                  <a:gd name="T16" fmla="*/ 117 w 423"/>
                  <a:gd name="T17" fmla="*/ 138 h 437"/>
                  <a:gd name="T18" fmla="*/ 109 w 423"/>
                  <a:gd name="T19" fmla="*/ 177 h 437"/>
                  <a:gd name="T20" fmla="*/ 61 w 423"/>
                  <a:gd name="T21" fmla="*/ 209 h 437"/>
                  <a:gd name="T22" fmla="*/ 39 w 423"/>
                  <a:gd name="T23" fmla="*/ 251 h 437"/>
                  <a:gd name="T24" fmla="*/ 33 w 423"/>
                  <a:gd name="T25" fmla="*/ 292 h 437"/>
                  <a:gd name="T26" fmla="*/ 26 w 423"/>
                  <a:gd name="T27" fmla="*/ 331 h 437"/>
                  <a:gd name="T28" fmla="*/ 0 w 423"/>
                  <a:gd name="T29" fmla="*/ 368 h 437"/>
                  <a:gd name="T30" fmla="*/ 25 w 423"/>
                  <a:gd name="T31" fmla="*/ 424 h 437"/>
                  <a:gd name="T32" fmla="*/ 122 w 423"/>
                  <a:gd name="T33" fmla="*/ 400 h 437"/>
                  <a:gd name="T34" fmla="*/ 159 w 423"/>
                  <a:gd name="T35" fmla="*/ 416 h 437"/>
                  <a:gd name="T36" fmla="*/ 176 w 423"/>
                  <a:gd name="T37" fmla="*/ 418 h 437"/>
                  <a:gd name="T38" fmla="*/ 193 w 423"/>
                  <a:gd name="T39" fmla="*/ 420 h 437"/>
                  <a:gd name="T40" fmla="*/ 211 w 423"/>
                  <a:gd name="T41" fmla="*/ 422 h 437"/>
                  <a:gd name="T42" fmla="*/ 228 w 423"/>
                  <a:gd name="T43" fmla="*/ 424 h 437"/>
                  <a:gd name="T44" fmla="*/ 244 w 423"/>
                  <a:gd name="T45" fmla="*/ 417 h 437"/>
                  <a:gd name="T46" fmla="*/ 271 w 423"/>
                  <a:gd name="T47" fmla="*/ 399 h 437"/>
                  <a:gd name="T48" fmla="*/ 302 w 423"/>
                  <a:gd name="T49" fmla="*/ 381 h 437"/>
                  <a:gd name="T50" fmla="*/ 333 w 423"/>
                  <a:gd name="T51" fmla="*/ 373 h 437"/>
                  <a:gd name="T52" fmla="*/ 355 w 423"/>
                  <a:gd name="T53" fmla="*/ 377 h 437"/>
                  <a:gd name="T54" fmla="*/ 370 w 423"/>
                  <a:gd name="T55" fmla="*/ 384 h 437"/>
                  <a:gd name="T56" fmla="*/ 388 w 423"/>
                  <a:gd name="T57" fmla="*/ 387 h 437"/>
                  <a:gd name="T58" fmla="*/ 418 w 423"/>
                  <a:gd name="T59" fmla="*/ 384 h 437"/>
                  <a:gd name="T60" fmla="*/ 423 w 423"/>
                  <a:gd name="T61" fmla="*/ 349 h 437"/>
                  <a:gd name="T62" fmla="*/ 415 w 423"/>
                  <a:gd name="T63" fmla="*/ 310 h 437"/>
                  <a:gd name="T64" fmla="*/ 400 w 423"/>
                  <a:gd name="T65" fmla="*/ 272 h 437"/>
                  <a:gd name="T66" fmla="*/ 380 w 423"/>
                  <a:gd name="T67" fmla="*/ 241 h 437"/>
                  <a:gd name="T68" fmla="*/ 381 w 423"/>
                  <a:gd name="T69" fmla="*/ 215 h 437"/>
                  <a:gd name="T70" fmla="*/ 369 w 423"/>
                  <a:gd name="T71" fmla="*/ 216 h 437"/>
                  <a:gd name="T72" fmla="*/ 358 w 423"/>
                  <a:gd name="T73" fmla="*/ 211 h 437"/>
                  <a:gd name="T74" fmla="*/ 359 w 423"/>
                  <a:gd name="T75" fmla="*/ 180 h 437"/>
                  <a:gd name="T76" fmla="*/ 356 w 423"/>
                  <a:gd name="T77" fmla="*/ 150 h 437"/>
                  <a:gd name="T78" fmla="*/ 371 w 423"/>
                  <a:gd name="T79" fmla="*/ 130 h 437"/>
                  <a:gd name="T80" fmla="*/ 290 w 423"/>
                  <a:gd name="T81" fmla="*/ 18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23" h="437">
                    <a:moveTo>
                      <a:pt x="225" y="8"/>
                    </a:moveTo>
                    <a:lnTo>
                      <a:pt x="223" y="10"/>
                    </a:lnTo>
                    <a:lnTo>
                      <a:pt x="218" y="26"/>
                    </a:lnTo>
                    <a:lnTo>
                      <a:pt x="211" y="38"/>
                    </a:lnTo>
                    <a:lnTo>
                      <a:pt x="202" y="50"/>
                    </a:lnTo>
                    <a:lnTo>
                      <a:pt x="191" y="60"/>
                    </a:lnTo>
                    <a:lnTo>
                      <a:pt x="181" y="69"/>
                    </a:lnTo>
                    <a:lnTo>
                      <a:pt x="169" y="77"/>
                    </a:lnTo>
                    <a:lnTo>
                      <a:pt x="160" y="86"/>
                    </a:lnTo>
                    <a:lnTo>
                      <a:pt x="151" y="94"/>
                    </a:lnTo>
                    <a:lnTo>
                      <a:pt x="151" y="97"/>
                    </a:lnTo>
                    <a:lnTo>
                      <a:pt x="155" y="103"/>
                    </a:lnTo>
                    <a:lnTo>
                      <a:pt x="160" y="110"/>
                    </a:lnTo>
                    <a:lnTo>
                      <a:pt x="162" y="117"/>
                    </a:lnTo>
                    <a:lnTo>
                      <a:pt x="162" y="124"/>
                    </a:lnTo>
                    <a:lnTo>
                      <a:pt x="155" y="130"/>
                    </a:lnTo>
                    <a:lnTo>
                      <a:pt x="122" y="119"/>
                    </a:lnTo>
                    <a:lnTo>
                      <a:pt x="117" y="138"/>
                    </a:lnTo>
                    <a:lnTo>
                      <a:pt x="114" y="157"/>
                    </a:lnTo>
                    <a:lnTo>
                      <a:pt x="109" y="177"/>
                    </a:lnTo>
                    <a:lnTo>
                      <a:pt x="106" y="196"/>
                    </a:lnTo>
                    <a:lnTo>
                      <a:pt x="61" y="209"/>
                    </a:lnTo>
                    <a:lnTo>
                      <a:pt x="47" y="231"/>
                    </a:lnTo>
                    <a:lnTo>
                      <a:pt x="39" y="251"/>
                    </a:lnTo>
                    <a:lnTo>
                      <a:pt x="34" y="272"/>
                    </a:lnTo>
                    <a:lnTo>
                      <a:pt x="33" y="292"/>
                    </a:lnTo>
                    <a:lnTo>
                      <a:pt x="31" y="312"/>
                    </a:lnTo>
                    <a:lnTo>
                      <a:pt x="26" y="331"/>
                    </a:lnTo>
                    <a:lnTo>
                      <a:pt x="16" y="349"/>
                    </a:lnTo>
                    <a:lnTo>
                      <a:pt x="0" y="368"/>
                    </a:lnTo>
                    <a:lnTo>
                      <a:pt x="0" y="395"/>
                    </a:lnTo>
                    <a:lnTo>
                      <a:pt x="25" y="424"/>
                    </a:lnTo>
                    <a:lnTo>
                      <a:pt x="94" y="437"/>
                    </a:lnTo>
                    <a:lnTo>
                      <a:pt x="122" y="400"/>
                    </a:lnTo>
                    <a:lnTo>
                      <a:pt x="184" y="392"/>
                    </a:lnTo>
                    <a:lnTo>
                      <a:pt x="159" y="416"/>
                    </a:lnTo>
                    <a:lnTo>
                      <a:pt x="168" y="417"/>
                    </a:lnTo>
                    <a:lnTo>
                      <a:pt x="176" y="418"/>
                    </a:lnTo>
                    <a:lnTo>
                      <a:pt x="185" y="420"/>
                    </a:lnTo>
                    <a:lnTo>
                      <a:pt x="193" y="420"/>
                    </a:lnTo>
                    <a:lnTo>
                      <a:pt x="203" y="421"/>
                    </a:lnTo>
                    <a:lnTo>
                      <a:pt x="211" y="422"/>
                    </a:lnTo>
                    <a:lnTo>
                      <a:pt x="220" y="423"/>
                    </a:lnTo>
                    <a:lnTo>
                      <a:pt x="228" y="424"/>
                    </a:lnTo>
                    <a:lnTo>
                      <a:pt x="234" y="422"/>
                    </a:lnTo>
                    <a:lnTo>
                      <a:pt x="244" y="417"/>
                    </a:lnTo>
                    <a:lnTo>
                      <a:pt x="256" y="409"/>
                    </a:lnTo>
                    <a:lnTo>
                      <a:pt x="271" y="399"/>
                    </a:lnTo>
                    <a:lnTo>
                      <a:pt x="286" y="390"/>
                    </a:lnTo>
                    <a:lnTo>
                      <a:pt x="302" y="381"/>
                    </a:lnTo>
                    <a:lnTo>
                      <a:pt x="318" y="376"/>
                    </a:lnTo>
                    <a:lnTo>
                      <a:pt x="333" y="373"/>
                    </a:lnTo>
                    <a:lnTo>
                      <a:pt x="346" y="375"/>
                    </a:lnTo>
                    <a:lnTo>
                      <a:pt x="355" y="377"/>
                    </a:lnTo>
                    <a:lnTo>
                      <a:pt x="363" y="380"/>
                    </a:lnTo>
                    <a:lnTo>
                      <a:pt x="370" y="384"/>
                    </a:lnTo>
                    <a:lnTo>
                      <a:pt x="378" y="386"/>
                    </a:lnTo>
                    <a:lnTo>
                      <a:pt x="388" y="387"/>
                    </a:lnTo>
                    <a:lnTo>
                      <a:pt x="401" y="387"/>
                    </a:lnTo>
                    <a:lnTo>
                      <a:pt x="418" y="384"/>
                    </a:lnTo>
                    <a:lnTo>
                      <a:pt x="423" y="368"/>
                    </a:lnTo>
                    <a:lnTo>
                      <a:pt x="423" y="349"/>
                    </a:lnTo>
                    <a:lnTo>
                      <a:pt x="420" y="330"/>
                    </a:lnTo>
                    <a:lnTo>
                      <a:pt x="415" y="310"/>
                    </a:lnTo>
                    <a:lnTo>
                      <a:pt x="408" y="291"/>
                    </a:lnTo>
                    <a:lnTo>
                      <a:pt x="400" y="272"/>
                    </a:lnTo>
                    <a:lnTo>
                      <a:pt x="389" y="255"/>
                    </a:lnTo>
                    <a:lnTo>
                      <a:pt x="380" y="241"/>
                    </a:lnTo>
                    <a:lnTo>
                      <a:pt x="387" y="212"/>
                    </a:lnTo>
                    <a:lnTo>
                      <a:pt x="381" y="215"/>
                    </a:lnTo>
                    <a:lnTo>
                      <a:pt x="375" y="216"/>
                    </a:lnTo>
                    <a:lnTo>
                      <a:pt x="369" y="216"/>
                    </a:lnTo>
                    <a:lnTo>
                      <a:pt x="363" y="215"/>
                    </a:lnTo>
                    <a:lnTo>
                      <a:pt x="358" y="211"/>
                    </a:lnTo>
                    <a:lnTo>
                      <a:pt x="357" y="195"/>
                    </a:lnTo>
                    <a:lnTo>
                      <a:pt x="359" y="180"/>
                    </a:lnTo>
                    <a:lnTo>
                      <a:pt x="361" y="164"/>
                    </a:lnTo>
                    <a:lnTo>
                      <a:pt x="356" y="150"/>
                    </a:lnTo>
                    <a:lnTo>
                      <a:pt x="343" y="147"/>
                    </a:lnTo>
                    <a:lnTo>
                      <a:pt x="371" y="130"/>
                    </a:lnTo>
                    <a:lnTo>
                      <a:pt x="322" y="0"/>
                    </a:lnTo>
                    <a:lnTo>
                      <a:pt x="290" y="18"/>
                    </a:lnTo>
                    <a:lnTo>
                      <a:pt x="225" y="8"/>
                    </a:lnTo>
                    <a:close/>
                  </a:path>
                </a:pathLst>
              </a:custGeom>
              <a:solidFill>
                <a:srgbClr val="02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80" name="Freeform 764"/>
              <p:cNvSpPr>
                <a:spLocks/>
              </p:cNvSpPr>
              <p:nvPr/>
            </p:nvSpPr>
            <p:spPr bwMode="auto">
              <a:xfrm>
                <a:off x="1481" y="1780"/>
                <a:ext cx="22" cy="30"/>
              </a:xfrm>
              <a:custGeom>
                <a:avLst/>
                <a:gdLst>
                  <a:gd name="T0" fmla="*/ 10 w 44"/>
                  <a:gd name="T1" fmla="*/ 60 h 61"/>
                  <a:gd name="T2" fmla="*/ 10 w 44"/>
                  <a:gd name="T3" fmla="*/ 61 h 61"/>
                  <a:gd name="T4" fmla="*/ 15 w 44"/>
                  <a:gd name="T5" fmla="*/ 54 h 61"/>
                  <a:gd name="T6" fmla="*/ 18 w 44"/>
                  <a:gd name="T7" fmla="*/ 47 h 61"/>
                  <a:gd name="T8" fmla="*/ 23 w 44"/>
                  <a:gd name="T9" fmla="*/ 41 h 61"/>
                  <a:gd name="T10" fmla="*/ 27 w 44"/>
                  <a:gd name="T11" fmla="*/ 34 h 61"/>
                  <a:gd name="T12" fmla="*/ 32 w 44"/>
                  <a:gd name="T13" fmla="*/ 28 h 61"/>
                  <a:gd name="T14" fmla="*/ 36 w 44"/>
                  <a:gd name="T15" fmla="*/ 21 h 61"/>
                  <a:gd name="T16" fmla="*/ 40 w 44"/>
                  <a:gd name="T17" fmla="*/ 14 h 61"/>
                  <a:gd name="T18" fmla="*/ 44 w 44"/>
                  <a:gd name="T19" fmla="*/ 7 h 61"/>
                  <a:gd name="T20" fmla="*/ 32 w 44"/>
                  <a:gd name="T21" fmla="*/ 0 h 61"/>
                  <a:gd name="T22" fmla="*/ 26 w 44"/>
                  <a:gd name="T23" fmla="*/ 13 h 61"/>
                  <a:gd name="T24" fmla="*/ 18 w 44"/>
                  <a:gd name="T25" fmla="*/ 28 h 61"/>
                  <a:gd name="T26" fmla="*/ 8 w 44"/>
                  <a:gd name="T27" fmla="*/ 41 h 61"/>
                  <a:gd name="T28" fmla="*/ 0 w 44"/>
                  <a:gd name="T29" fmla="*/ 52 h 61"/>
                  <a:gd name="T30" fmla="*/ 0 w 44"/>
                  <a:gd name="T31" fmla="*/ 53 h 61"/>
                  <a:gd name="T32" fmla="*/ 10 w 44"/>
                  <a:gd name="T33" fmla="*/ 6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4" h="61">
                    <a:moveTo>
                      <a:pt x="10" y="60"/>
                    </a:moveTo>
                    <a:lnTo>
                      <a:pt x="10" y="61"/>
                    </a:lnTo>
                    <a:lnTo>
                      <a:pt x="15" y="54"/>
                    </a:lnTo>
                    <a:lnTo>
                      <a:pt x="18" y="47"/>
                    </a:lnTo>
                    <a:lnTo>
                      <a:pt x="23" y="41"/>
                    </a:lnTo>
                    <a:lnTo>
                      <a:pt x="27" y="34"/>
                    </a:lnTo>
                    <a:lnTo>
                      <a:pt x="32" y="28"/>
                    </a:lnTo>
                    <a:lnTo>
                      <a:pt x="36" y="21"/>
                    </a:lnTo>
                    <a:lnTo>
                      <a:pt x="40" y="14"/>
                    </a:lnTo>
                    <a:lnTo>
                      <a:pt x="44" y="7"/>
                    </a:lnTo>
                    <a:lnTo>
                      <a:pt x="32" y="0"/>
                    </a:lnTo>
                    <a:lnTo>
                      <a:pt x="26" y="13"/>
                    </a:lnTo>
                    <a:lnTo>
                      <a:pt x="18" y="28"/>
                    </a:lnTo>
                    <a:lnTo>
                      <a:pt x="8" y="41"/>
                    </a:lnTo>
                    <a:lnTo>
                      <a:pt x="0" y="52"/>
                    </a:lnTo>
                    <a:lnTo>
                      <a:pt x="0" y="53"/>
                    </a:lnTo>
                    <a:lnTo>
                      <a:pt x="10" y="6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81" name="Freeform 765"/>
              <p:cNvSpPr>
                <a:spLocks/>
              </p:cNvSpPr>
              <p:nvPr/>
            </p:nvSpPr>
            <p:spPr bwMode="auto">
              <a:xfrm>
                <a:off x="1460" y="1806"/>
                <a:ext cx="26" cy="25"/>
              </a:xfrm>
              <a:custGeom>
                <a:avLst/>
                <a:gdLst>
                  <a:gd name="T0" fmla="*/ 15 w 52"/>
                  <a:gd name="T1" fmla="*/ 40 h 49"/>
                  <a:gd name="T2" fmla="*/ 15 w 52"/>
                  <a:gd name="T3" fmla="*/ 39 h 49"/>
                  <a:gd name="T4" fmla="*/ 14 w 52"/>
                  <a:gd name="T5" fmla="*/ 38 h 49"/>
                  <a:gd name="T6" fmla="*/ 13 w 52"/>
                  <a:gd name="T7" fmla="*/ 36 h 49"/>
                  <a:gd name="T8" fmla="*/ 13 w 52"/>
                  <a:gd name="T9" fmla="*/ 36 h 49"/>
                  <a:gd name="T10" fmla="*/ 13 w 52"/>
                  <a:gd name="T11" fmla="*/ 39 h 49"/>
                  <a:gd name="T12" fmla="*/ 17 w 52"/>
                  <a:gd name="T13" fmla="*/ 34 h 49"/>
                  <a:gd name="T14" fmla="*/ 23 w 52"/>
                  <a:gd name="T15" fmla="*/ 31 h 49"/>
                  <a:gd name="T16" fmla="*/ 28 w 52"/>
                  <a:gd name="T17" fmla="*/ 28 h 49"/>
                  <a:gd name="T18" fmla="*/ 33 w 52"/>
                  <a:gd name="T19" fmla="*/ 24 h 49"/>
                  <a:gd name="T20" fmla="*/ 38 w 52"/>
                  <a:gd name="T21" fmla="*/ 21 h 49"/>
                  <a:gd name="T22" fmla="*/ 43 w 52"/>
                  <a:gd name="T23" fmla="*/ 17 h 49"/>
                  <a:gd name="T24" fmla="*/ 47 w 52"/>
                  <a:gd name="T25" fmla="*/ 13 h 49"/>
                  <a:gd name="T26" fmla="*/ 52 w 52"/>
                  <a:gd name="T27" fmla="*/ 7 h 49"/>
                  <a:gd name="T28" fmla="*/ 42 w 52"/>
                  <a:gd name="T29" fmla="*/ 0 h 49"/>
                  <a:gd name="T30" fmla="*/ 38 w 52"/>
                  <a:gd name="T31" fmla="*/ 6 h 49"/>
                  <a:gd name="T32" fmla="*/ 32 w 52"/>
                  <a:gd name="T33" fmla="*/ 10 h 49"/>
                  <a:gd name="T34" fmla="*/ 28 w 52"/>
                  <a:gd name="T35" fmla="*/ 14 h 49"/>
                  <a:gd name="T36" fmla="*/ 22 w 52"/>
                  <a:gd name="T37" fmla="*/ 17 h 49"/>
                  <a:gd name="T38" fmla="*/ 16 w 52"/>
                  <a:gd name="T39" fmla="*/ 21 h 49"/>
                  <a:gd name="T40" fmla="*/ 10 w 52"/>
                  <a:gd name="T41" fmla="*/ 24 h 49"/>
                  <a:gd name="T42" fmla="*/ 5 w 52"/>
                  <a:gd name="T43" fmla="*/ 28 h 49"/>
                  <a:gd name="T44" fmla="*/ 0 w 52"/>
                  <a:gd name="T45" fmla="*/ 32 h 49"/>
                  <a:gd name="T46" fmla="*/ 0 w 52"/>
                  <a:gd name="T47" fmla="*/ 42 h 49"/>
                  <a:gd name="T48" fmla="*/ 6 w 52"/>
                  <a:gd name="T49" fmla="*/ 49 h 49"/>
                  <a:gd name="T50" fmla="*/ 6 w 52"/>
                  <a:gd name="T51" fmla="*/ 49 h 49"/>
                  <a:gd name="T52" fmla="*/ 15 w 52"/>
                  <a:gd name="T53" fmla="*/ 4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2" h="49">
                    <a:moveTo>
                      <a:pt x="15" y="40"/>
                    </a:moveTo>
                    <a:lnTo>
                      <a:pt x="15" y="39"/>
                    </a:lnTo>
                    <a:lnTo>
                      <a:pt x="14" y="38"/>
                    </a:lnTo>
                    <a:lnTo>
                      <a:pt x="13" y="36"/>
                    </a:lnTo>
                    <a:lnTo>
                      <a:pt x="13" y="36"/>
                    </a:lnTo>
                    <a:lnTo>
                      <a:pt x="13" y="39"/>
                    </a:lnTo>
                    <a:lnTo>
                      <a:pt x="17" y="34"/>
                    </a:lnTo>
                    <a:lnTo>
                      <a:pt x="23" y="31"/>
                    </a:lnTo>
                    <a:lnTo>
                      <a:pt x="28" y="28"/>
                    </a:lnTo>
                    <a:lnTo>
                      <a:pt x="33" y="24"/>
                    </a:lnTo>
                    <a:lnTo>
                      <a:pt x="38" y="21"/>
                    </a:lnTo>
                    <a:lnTo>
                      <a:pt x="43" y="17"/>
                    </a:lnTo>
                    <a:lnTo>
                      <a:pt x="47" y="13"/>
                    </a:lnTo>
                    <a:lnTo>
                      <a:pt x="52" y="7"/>
                    </a:lnTo>
                    <a:lnTo>
                      <a:pt x="42" y="0"/>
                    </a:lnTo>
                    <a:lnTo>
                      <a:pt x="38" y="6"/>
                    </a:lnTo>
                    <a:lnTo>
                      <a:pt x="32" y="10"/>
                    </a:lnTo>
                    <a:lnTo>
                      <a:pt x="28" y="14"/>
                    </a:lnTo>
                    <a:lnTo>
                      <a:pt x="22" y="17"/>
                    </a:lnTo>
                    <a:lnTo>
                      <a:pt x="16" y="21"/>
                    </a:lnTo>
                    <a:lnTo>
                      <a:pt x="10" y="24"/>
                    </a:lnTo>
                    <a:lnTo>
                      <a:pt x="5" y="28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6" y="49"/>
                    </a:lnTo>
                    <a:lnTo>
                      <a:pt x="6" y="49"/>
                    </a:lnTo>
                    <a:lnTo>
                      <a:pt x="15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82" name="Freeform 766"/>
              <p:cNvSpPr>
                <a:spLocks/>
              </p:cNvSpPr>
              <p:nvPr/>
            </p:nvSpPr>
            <p:spPr bwMode="auto">
              <a:xfrm>
                <a:off x="1463" y="1827"/>
                <a:ext cx="9" cy="20"/>
              </a:xfrm>
              <a:custGeom>
                <a:avLst/>
                <a:gdLst>
                  <a:gd name="T0" fmla="*/ 2 w 17"/>
                  <a:gd name="T1" fmla="*/ 39 h 40"/>
                  <a:gd name="T2" fmla="*/ 9 w 17"/>
                  <a:gd name="T3" fmla="*/ 38 h 40"/>
                  <a:gd name="T4" fmla="*/ 17 w 17"/>
                  <a:gd name="T5" fmla="*/ 27 h 40"/>
                  <a:gd name="T6" fmla="*/ 17 w 17"/>
                  <a:gd name="T7" fmla="*/ 13 h 40"/>
                  <a:gd name="T8" fmla="*/ 9 w 17"/>
                  <a:gd name="T9" fmla="*/ 0 h 40"/>
                  <a:gd name="T10" fmla="*/ 0 w 17"/>
                  <a:gd name="T11" fmla="*/ 9 h 40"/>
                  <a:gd name="T12" fmla="*/ 2 w 17"/>
                  <a:gd name="T13" fmla="*/ 13 h 40"/>
                  <a:gd name="T14" fmla="*/ 4 w 17"/>
                  <a:gd name="T15" fmla="*/ 16 h 40"/>
                  <a:gd name="T16" fmla="*/ 4 w 17"/>
                  <a:gd name="T17" fmla="*/ 21 h 40"/>
                  <a:gd name="T18" fmla="*/ 4 w 17"/>
                  <a:gd name="T19" fmla="*/ 24 h 40"/>
                  <a:gd name="T20" fmla="*/ 0 w 17"/>
                  <a:gd name="T21" fmla="*/ 28 h 40"/>
                  <a:gd name="T22" fmla="*/ 7 w 17"/>
                  <a:gd name="T23" fmla="*/ 27 h 40"/>
                  <a:gd name="T24" fmla="*/ 2 w 17"/>
                  <a:gd name="T25" fmla="*/ 39 h 40"/>
                  <a:gd name="T26" fmla="*/ 4 w 17"/>
                  <a:gd name="T27" fmla="*/ 40 h 40"/>
                  <a:gd name="T28" fmla="*/ 6 w 17"/>
                  <a:gd name="T29" fmla="*/ 40 h 40"/>
                  <a:gd name="T30" fmla="*/ 8 w 17"/>
                  <a:gd name="T31" fmla="*/ 39 h 40"/>
                  <a:gd name="T32" fmla="*/ 9 w 17"/>
                  <a:gd name="T33" fmla="*/ 38 h 40"/>
                  <a:gd name="T34" fmla="*/ 2 w 17"/>
                  <a:gd name="T35" fmla="*/ 3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40">
                    <a:moveTo>
                      <a:pt x="2" y="39"/>
                    </a:moveTo>
                    <a:lnTo>
                      <a:pt x="9" y="38"/>
                    </a:lnTo>
                    <a:lnTo>
                      <a:pt x="17" y="27"/>
                    </a:lnTo>
                    <a:lnTo>
                      <a:pt x="17" y="13"/>
                    </a:lnTo>
                    <a:lnTo>
                      <a:pt x="9" y="0"/>
                    </a:lnTo>
                    <a:lnTo>
                      <a:pt x="0" y="9"/>
                    </a:lnTo>
                    <a:lnTo>
                      <a:pt x="2" y="13"/>
                    </a:lnTo>
                    <a:lnTo>
                      <a:pt x="4" y="16"/>
                    </a:lnTo>
                    <a:lnTo>
                      <a:pt x="4" y="21"/>
                    </a:lnTo>
                    <a:lnTo>
                      <a:pt x="4" y="24"/>
                    </a:lnTo>
                    <a:lnTo>
                      <a:pt x="0" y="28"/>
                    </a:lnTo>
                    <a:lnTo>
                      <a:pt x="7" y="27"/>
                    </a:lnTo>
                    <a:lnTo>
                      <a:pt x="2" y="39"/>
                    </a:lnTo>
                    <a:lnTo>
                      <a:pt x="4" y="40"/>
                    </a:lnTo>
                    <a:lnTo>
                      <a:pt x="6" y="40"/>
                    </a:lnTo>
                    <a:lnTo>
                      <a:pt x="8" y="39"/>
                    </a:lnTo>
                    <a:lnTo>
                      <a:pt x="9" y="38"/>
                    </a:lnTo>
                    <a:lnTo>
                      <a:pt x="2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83" name="Freeform 767"/>
              <p:cNvSpPr>
                <a:spLocks/>
              </p:cNvSpPr>
              <p:nvPr/>
            </p:nvSpPr>
            <p:spPr bwMode="auto">
              <a:xfrm>
                <a:off x="1445" y="1832"/>
                <a:ext cx="21" cy="14"/>
              </a:xfrm>
              <a:custGeom>
                <a:avLst/>
                <a:gdLst>
                  <a:gd name="T0" fmla="*/ 14 w 43"/>
                  <a:gd name="T1" fmla="*/ 11 h 28"/>
                  <a:gd name="T2" fmla="*/ 5 w 43"/>
                  <a:gd name="T3" fmla="*/ 17 h 28"/>
                  <a:gd name="T4" fmla="*/ 38 w 43"/>
                  <a:gd name="T5" fmla="*/ 28 h 28"/>
                  <a:gd name="T6" fmla="*/ 43 w 43"/>
                  <a:gd name="T7" fmla="*/ 16 h 28"/>
                  <a:gd name="T8" fmla="*/ 9 w 43"/>
                  <a:gd name="T9" fmla="*/ 3 h 28"/>
                  <a:gd name="T10" fmla="*/ 0 w 43"/>
                  <a:gd name="T11" fmla="*/ 9 h 28"/>
                  <a:gd name="T12" fmla="*/ 9 w 43"/>
                  <a:gd name="T13" fmla="*/ 3 h 28"/>
                  <a:gd name="T14" fmla="*/ 1 w 43"/>
                  <a:gd name="T15" fmla="*/ 0 h 28"/>
                  <a:gd name="T16" fmla="*/ 0 w 43"/>
                  <a:gd name="T17" fmla="*/ 9 h 28"/>
                  <a:gd name="T18" fmla="*/ 14 w 43"/>
                  <a:gd name="T19" fmla="*/ 1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8">
                    <a:moveTo>
                      <a:pt x="14" y="11"/>
                    </a:moveTo>
                    <a:lnTo>
                      <a:pt x="5" y="17"/>
                    </a:lnTo>
                    <a:lnTo>
                      <a:pt x="38" y="28"/>
                    </a:lnTo>
                    <a:lnTo>
                      <a:pt x="43" y="16"/>
                    </a:lnTo>
                    <a:lnTo>
                      <a:pt x="9" y="3"/>
                    </a:lnTo>
                    <a:lnTo>
                      <a:pt x="0" y="9"/>
                    </a:lnTo>
                    <a:lnTo>
                      <a:pt x="9" y="3"/>
                    </a:lnTo>
                    <a:lnTo>
                      <a:pt x="1" y="0"/>
                    </a:lnTo>
                    <a:lnTo>
                      <a:pt x="0" y="9"/>
                    </a:lnTo>
                    <a:lnTo>
                      <a:pt x="14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84" name="Freeform 768"/>
              <p:cNvSpPr>
                <a:spLocks/>
              </p:cNvSpPr>
              <p:nvPr/>
            </p:nvSpPr>
            <p:spPr bwMode="auto">
              <a:xfrm>
                <a:off x="1442" y="1836"/>
                <a:ext cx="10" cy="18"/>
              </a:xfrm>
              <a:custGeom>
                <a:avLst/>
                <a:gdLst>
                  <a:gd name="T0" fmla="*/ 13 w 21"/>
                  <a:gd name="T1" fmla="*/ 34 h 34"/>
                  <a:gd name="T2" fmla="*/ 21 w 21"/>
                  <a:gd name="T3" fmla="*/ 2 h 34"/>
                  <a:gd name="T4" fmla="*/ 7 w 21"/>
                  <a:gd name="T5" fmla="*/ 0 h 34"/>
                  <a:gd name="T6" fmla="*/ 0 w 21"/>
                  <a:gd name="T7" fmla="*/ 32 h 34"/>
                  <a:gd name="T8" fmla="*/ 13 w 21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4">
                    <a:moveTo>
                      <a:pt x="13" y="34"/>
                    </a:moveTo>
                    <a:lnTo>
                      <a:pt x="21" y="2"/>
                    </a:lnTo>
                    <a:lnTo>
                      <a:pt x="7" y="0"/>
                    </a:lnTo>
                    <a:lnTo>
                      <a:pt x="0" y="32"/>
                    </a:lnTo>
                    <a:lnTo>
                      <a:pt x="13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85" name="Freeform 769"/>
              <p:cNvSpPr>
                <a:spLocks/>
              </p:cNvSpPr>
              <p:nvPr/>
            </p:nvSpPr>
            <p:spPr bwMode="auto">
              <a:xfrm>
                <a:off x="1437" y="1853"/>
                <a:ext cx="11" cy="25"/>
              </a:xfrm>
              <a:custGeom>
                <a:avLst/>
                <a:gdLst>
                  <a:gd name="T0" fmla="*/ 8 w 22"/>
                  <a:gd name="T1" fmla="*/ 52 h 52"/>
                  <a:gd name="T2" fmla="*/ 14 w 22"/>
                  <a:gd name="T3" fmla="*/ 47 h 52"/>
                  <a:gd name="T4" fmla="*/ 22 w 22"/>
                  <a:gd name="T5" fmla="*/ 2 h 52"/>
                  <a:gd name="T6" fmla="*/ 9 w 22"/>
                  <a:gd name="T7" fmla="*/ 0 h 52"/>
                  <a:gd name="T8" fmla="*/ 0 w 22"/>
                  <a:gd name="T9" fmla="*/ 45 h 52"/>
                  <a:gd name="T10" fmla="*/ 6 w 22"/>
                  <a:gd name="T11" fmla="*/ 39 h 52"/>
                  <a:gd name="T12" fmla="*/ 8 w 22"/>
                  <a:gd name="T13" fmla="*/ 52 h 52"/>
                  <a:gd name="T14" fmla="*/ 14 w 22"/>
                  <a:gd name="T15" fmla="*/ 51 h 52"/>
                  <a:gd name="T16" fmla="*/ 14 w 22"/>
                  <a:gd name="T17" fmla="*/ 47 h 52"/>
                  <a:gd name="T18" fmla="*/ 8 w 22"/>
                  <a:gd name="T1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52">
                    <a:moveTo>
                      <a:pt x="8" y="52"/>
                    </a:moveTo>
                    <a:lnTo>
                      <a:pt x="14" y="47"/>
                    </a:lnTo>
                    <a:lnTo>
                      <a:pt x="22" y="2"/>
                    </a:lnTo>
                    <a:lnTo>
                      <a:pt x="9" y="0"/>
                    </a:lnTo>
                    <a:lnTo>
                      <a:pt x="0" y="45"/>
                    </a:lnTo>
                    <a:lnTo>
                      <a:pt x="6" y="39"/>
                    </a:lnTo>
                    <a:lnTo>
                      <a:pt x="8" y="52"/>
                    </a:lnTo>
                    <a:lnTo>
                      <a:pt x="14" y="51"/>
                    </a:lnTo>
                    <a:lnTo>
                      <a:pt x="14" y="47"/>
                    </a:lnTo>
                    <a:lnTo>
                      <a:pt x="8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86" name="Freeform 770"/>
              <p:cNvSpPr>
                <a:spLocks/>
              </p:cNvSpPr>
              <p:nvPr/>
            </p:nvSpPr>
            <p:spPr bwMode="auto">
              <a:xfrm>
                <a:off x="1415" y="1872"/>
                <a:ext cx="26" cy="13"/>
              </a:xfrm>
              <a:custGeom>
                <a:avLst/>
                <a:gdLst>
                  <a:gd name="T0" fmla="*/ 13 w 52"/>
                  <a:gd name="T1" fmla="*/ 23 h 26"/>
                  <a:gd name="T2" fmla="*/ 7 w 52"/>
                  <a:gd name="T3" fmla="*/ 26 h 26"/>
                  <a:gd name="T4" fmla="*/ 52 w 52"/>
                  <a:gd name="T5" fmla="*/ 13 h 26"/>
                  <a:gd name="T6" fmla="*/ 50 w 52"/>
                  <a:gd name="T7" fmla="*/ 0 h 26"/>
                  <a:gd name="T8" fmla="*/ 45 w 52"/>
                  <a:gd name="T9" fmla="*/ 1 h 26"/>
                  <a:gd name="T10" fmla="*/ 38 w 52"/>
                  <a:gd name="T11" fmla="*/ 2 h 26"/>
                  <a:gd name="T12" fmla="*/ 31 w 52"/>
                  <a:gd name="T13" fmla="*/ 5 h 26"/>
                  <a:gd name="T14" fmla="*/ 23 w 52"/>
                  <a:gd name="T15" fmla="*/ 7 h 26"/>
                  <a:gd name="T16" fmla="*/ 15 w 52"/>
                  <a:gd name="T17" fmla="*/ 9 h 26"/>
                  <a:gd name="T18" fmla="*/ 9 w 52"/>
                  <a:gd name="T19" fmla="*/ 12 h 26"/>
                  <a:gd name="T20" fmla="*/ 4 w 52"/>
                  <a:gd name="T21" fmla="*/ 14 h 26"/>
                  <a:gd name="T22" fmla="*/ 0 w 52"/>
                  <a:gd name="T23" fmla="*/ 16 h 26"/>
                  <a:gd name="T24" fmla="*/ 6 w 52"/>
                  <a:gd name="T25" fmla="*/ 13 h 26"/>
                  <a:gd name="T26" fmla="*/ 5 w 52"/>
                  <a:gd name="T27" fmla="*/ 13 h 26"/>
                  <a:gd name="T28" fmla="*/ 3 w 52"/>
                  <a:gd name="T29" fmla="*/ 14 h 26"/>
                  <a:gd name="T30" fmla="*/ 1 w 52"/>
                  <a:gd name="T31" fmla="*/ 15 h 26"/>
                  <a:gd name="T32" fmla="*/ 0 w 52"/>
                  <a:gd name="T33" fmla="*/ 16 h 26"/>
                  <a:gd name="T34" fmla="*/ 13 w 52"/>
                  <a:gd name="T35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" h="26">
                    <a:moveTo>
                      <a:pt x="13" y="23"/>
                    </a:moveTo>
                    <a:lnTo>
                      <a:pt x="7" y="26"/>
                    </a:lnTo>
                    <a:lnTo>
                      <a:pt x="52" y="13"/>
                    </a:lnTo>
                    <a:lnTo>
                      <a:pt x="50" y="0"/>
                    </a:lnTo>
                    <a:lnTo>
                      <a:pt x="45" y="1"/>
                    </a:lnTo>
                    <a:lnTo>
                      <a:pt x="38" y="2"/>
                    </a:lnTo>
                    <a:lnTo>
                      <a:pt x="31" y="5"/>
                    </a:lnTo>
                    <a:lnTo>
                      <a:pt x="23" y="7"/>
                    </a:lnTo>
                    <a:lnTo>
                      <a:pt x="15" y="9"/>
                    </a:lnTo>
                    <a:lnTo>
                      <a:pt x="9" y="12"/>
                    </a:lnTo>
                    <a:lnTo>
                      <a:pt x="4" y="14"/>
                    </a:lnTo>
                    <a:lnTo>
                      <a:pt x="0" y="16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3" y="14"/>
                    </a:lnTo>
                    <a:lnTo>
                      <a:pt x="1" y="15"/>
                    </a:lnTo>
                    <a:lnTo>
                      <a:pt x="0" y="16"/>
                    </a:lnTo>
                    <a:lnTo>
                      <a:pt x="13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87" name="Freeform 771"/>
              <p:cNvSpPr>
                <a:spLocks/>
              </p:cNvSpPr>
              <p:nvPr/>
            </p:nvSpPr>
            <p:spPr bwMode="auto">
              <a:xfrm>
                <a:off x="1400" y="1880"/>
                <a:ext cx="21" cy="30"/>
              </a:xfrm>
              <a:custGeom>
                <a:avLst/>
                <a:gdLst>
                  <a:gd name="T0" fmla="*/ 16 w 43"/>
                  <a:gd name="T1" fmla="*/ 57 h 60"/>
                  <a:gd name="T2" fmla="*/ 15 w 43"/>
                  <a:gd name="T3" fmla="*/ 60 h 60"/>
                  <a:gd name="T4" fmla="*/ 43 w 43"/>
                  <a:gd name="T5" fmla="*/ 7 h 60"/>
                  <a:gd name="T6" fmla="*/ 30 w 43"/>
                  <a:gd name="T7" fmla="*/ 0 h 60"/>
                  <a:gd name="T8" fmla="*/ 23 w 43"/>
                  <a:gd name="T9" fmla="*/ 12 h 60"/>
                  <a:gd name="T10" fmla="*/ 14 w 43"/>
                  <a:gd name="T11" fmla="*/ 30 h 60"/>
                  <a:gd name="T12" fmla="*/ 5 w 43"/>
                  <a:gd name="T13" fmla="*/ 48 h 60"/>
                  <a:gd name="T14" fmla="*/ 0 w 43"/>
                  <a:gd name="T15" fmla="*/ 57 h 60"/>
                  <a:gd name="T16" fmla="*/ 1 w 43"/>
                  <a:gd name="T17" fmla="*/ 53 h 60"/>
                  <a:gd name="T18" fmla="*/ 1 w 43"/>
                  <a:gd name="T19" fmla="*/ 54 h 60"/>
                  <a:gd name="T20" fmla="*/ 1 w 43"/>
                  <a:gd name="T21" fmla="*/ 54 h 60"/>
                  <a:gd name="T22" fmla="*/ 0 w 43"/>
                  <a:gd name="T23" fmla="*/ 56 h 60"/>
                  <a:gd name="T24" fmla="*/ 0 w 43"/>
                  <a:gd name="T25" fmla="*/ 57 h 60"/>
                  <a:gd name="T26" fmla="*/ 16 w 43"/>
                  <a:gd name="T27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" h="60">
                    <a:moveTo>
                      <a:pt x="16" y="57"/>
                    </a:moveTo>
                    <a:lnTo>
                      <a:pt x="15" y="60"/>
                    </a:lnTo>
                    <a:lnTo>
                      <a:pt x="43" y="7"/>
                    </a:lnTo>
                    <a:lnTo>
                      <a:pt x="30" y="0"/>
                    </a:lnTo>
                    <a:lnTo>
                      <a:pt x="23" y="12"/>
                    </a:lnTo>
                    <a:lnTo>
                      <a:pt x="14" y="30"/>
                    </a:lnTo>
                    <a:lnTo>
                      <a:pt x="5" y="48"/>
                    </a:lnTo>
                    <a:lnTo>
                      <a:pt x="0" y="57"/>
                    </a:lnTo>
                    <a:lnTo>
                      <a:pt x="1" y="53"/>
                    </a:lnTo>
                    <a:lnTo>
                      <a:pt x="1" y="54"/>
                    </a:lnTo>
                    <a:lnTo>
                      <a:pt x="1" y="54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16" y="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88" name="Freeform 772"/>
              <p:cNvSpPr>
                <a:spLocks/>
              </p:cNvSpPr>
              <p:nvPr/>
            </p:nvSpPr>
            <p:spPr bwMode="auto">
              <a:xfrm>
                <a:off x="1400" y="1908"/>
                <a:ext cx="8" cy="26"/>
              </a:xfrm>
              <a:custGeom>
                <a:avLst/>
                <a:gdLst>
                  <a:gd name="T0" fmla="*/ 15 w 16"/>
                  <a:gd name="T1" fmla="*/ 50 h 50"/>
                  <a:gd name="T2" fmla="*/ 15 w 16"/>
                  <a:gd name="T3" fmla="*/ 50 h 50"/>
                  <a:gd name="T4" fmla="*/ 16 w 16"/>
                  <a:gd name="T5" fmla="*/ 49 h 50"/>
                  <a:gd name="T6" fmla="*/ 16 w 16"/>
                  <a:gd name="T7" fmla="*/ 48 h 50"/>
                  <a:gd name="T8" fmla="*/ 16 w 16"/>
                  <a:gd name="T9" fmla="*/ 48 h 50"/>
                  <a:gd name="T10" fmla="*/ 16 w 16"/>
                  <a:gd name="T11" fmla="*/ 0 h 50"/>
                  <a:gd name="T12" fmla="*/ 0 w 16"/>
                  <a:gd name="T13" fmla="*/ 0 h 50"/>
                  <a:gd name="T14" fmla="*/ 0 w 16"/>
                  <a:gd name="T15" fmla="*/ 48 h 50"/>
                  <a:gd name="T16" fmla="*/ 1 w 16"/>
                  <a:gd name="T17" fmla="*/ 46 h 50"/>
                  <a:gd name="T18" fmla="*/ 15 w 16"/>
                  <a:gd name="T19" fmla="*/ 50 h 50"/>
                  <a:gd name="T20" fmla="*/ 16 w 16"/>
                  <a:gd name="T21" fmla="*/ 49 h 50"/>
                  <a:gd name="T22" fmla="*/ 16 w 16"/>
                  <a:gd name="T23" fmla="*/ 48 h 50"/>
                  <a:gd name="T24" fmla="*/ 15 w 16"/>
                  <a:gd name="T2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50">
                    <a:moveTo>
                      <a:pt x="15" y="50"/>
                    </a:moveTo>
                    <a:lnTo>
                      <a:pt x="15" y="50"/>
                    </a:lnTo>
                    <a:lnTo>
                      <a:pt x="16" y="49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6" y="0"/>
                    </a:lnTo>
                    <a:lnTo>
                      <a:pt x="0" y="0"/>
                    </a:lnTo>
                    <a:lnTo>
                      <a:pt x="0" y="48"/>
                    </a:lnTo>
                    <a:lnTo>
                      <a:pt x="1" y="46"/>
                    </a:lnTo>
                    <a:lnTo>
                      <a:pt x="15" y="50"/>
                    </a:lnTo>
                    <a:lnTo>
                      <a:pt x="16" y="49"/>
                    </a:lnTo>
                    <a:lnTo>
                      <a:pt x="16" y="48"/>
                    </a:lnTo>
                    <a:lnTo>
                      <a:pt x="15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89" name="Freeform 773"/>
              <p:cNvSpPr>
                <a:spLocks/>
              </p:cNvSpPr>
              <p:nvPr/>
            </p:nvSpPr>
            <p:spPr bwMode="auto">
              <a:xfrm>
                <a:off x="1394" y="1931"/>
                <a:ext cx="14" cy="20"/>
              </a:xfrm>
              <a:custGeom>
                <a:avLst/>
                <a:gdLst>
                  <a:gd name="T0" fmla="*/ 11 w 26"/>
                  <a:gd name="T1" fmla="*/ 39 h 39"/>
                  <a:gd name="T2" fmla="*/ 16 w 26"/>
                  <a:gd name="T3" fmla="*/ 31 h 39"/>
                  <a:gd name="T4" fmla="*/ 19 w 26"/>
                  <a:gd name="T5" fmla="*/ 22 h 39"/>
                  <a:gd name="T6" fmla="*/ 23 w 26"/>
                  <a:gd name="T7" fmla="*/ 14 h 39"/>
                  <a:gd name="T8" fmla="*/ 26 w 26"/>
                  <a:gd name="T9" fmla="*/ 4 h 39"/>
                  <a:gd name="T10" fmla="*/ 12 w 26"/>
                  <a:gd name="T11" fmla="*/ 0 h 39"/>
                  <a:gd name="T12" fmla="*/ 0 w 26"/>
                  <a:gd name="T13" fmla="*/ 32 h 39"/>
                  <a:gd name="T14" fmla="*/ 1 w 26"/>
                  <a:gd name="T15" fmla="*/ 31 h 39"/>
                  <a:gd name="T16" fmla="*/ 11 w 26"/>
                  <a:gd name="T1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39">
                    <a:moveTo>
                      <a:pt x="11" y="39"/>
                    </a:moveTo>
                    <a:lnTo>
                      <a:pt x="16" y="31"/>
                    </a:lnTo>
                    <a:lnTo>
                      <a:pt x="19" y="22"/>
                    </a:lnTo>
                    <a:lnTo>
                      <a:pt x="23" y="14"/>
                    </a:lnTo>
                    <a:lnTo>
                      <a:pt x="26" y="4"/>
                    </a:lnTo>
                    <a:lnTo>
                      <a:pt x="12" y="0"/>
                    </a:lnTo>
                    <a:lnTo>
                      <a:pt x="0" y="32"/>
                    </a:lnTo>
                    <a:lnTo>
                      <a:pt x="1" y="31"/>
                    </a:lnTo>
                    <a:lnTo>
                      <a:pt x="11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90" name="Freeform 774"/>
              <p:cNvSpPr>
                <a:spLocks/>
              </p:cNvSpPr>
              <p:nvPr/>
            </p:nvSpPr>
            <p:spPr bwMode="auto">
              <a:xfrm>
                <a:off x="1383" y="1947"/>
                <a:ext cx="17" cy="17"/>
              </a:xfrm>
              <a:custGeom>
                <a:avLst/>
                <a:gdLst>
                  <a:gd name="T0" fmla="*/ 16 w 33"/>
                  <a:gd name="T1" fmla="*/ 29 h 33"/>
                  <a:gd name="T2" fmla="*/ 14 w 33"/>
                  <a:gd name="T3" fmla="*/ 33 h 33"/>
                  <a:gd name="T4" fmla="*/ 33 w 33"/>
                  <a:gd name="T5" fmla="*/ 8 h 33"/>
                  <a:gd name="T6" fmla="*/ 23 w 33"/>
                  <a:gd name="T7" fmla="*/ 0 h 33"/>
                  <a:gd name="T8" fmla="*/ 0 w 33"/>
                  <a:gd name="T9" fmla="*/ 29 h 33"/>
                  <a:gd name="T10" fmla="*/ 2 w 33"/>
                  <a:gd name="T11" fmla="*/ 24 h 33"/>
                  <a:gd name="T12" fmla="*/ 1 w 33"/>
                  <a:gd name="T13" fmla="*/ 25 h 33"/>
                  <a:gd name="T14" fmla="*/ 1 w 33"/>
                  <a:gd name="T15" fmla="*/ 26 h 33"/>
                  <a:gd name="T16" fmla="*/ 0 w 33"/>
                  <a:gd name="T17" fmla="*/ 28 h 33"/>
                  <a:gd name="T18" fmla="*/ 0 w 33"/>
                  <a:gd name="T19" fmla="*/ 29 h 33"/>
                  <a:gd name="T20" fmla="*/ 16 w 33"/>
                  <a:gd name="T21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33">
                    <a:moveTo>
                      <a:pt x="16" y="29"/>
                    </a:moveTo>
                    <a:lnTo>
                      <a:pt x="14" y="33"/>
                    </a:lnTo>
                    <a:lnTo>
                      <a:pt x="33" y="8"/>
                    </a:lnTo>
                    <a:lnTo>
                      <a:pt x="23" y="0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1" y="25"/>
                    </a:lnTo>
                    <a:lnTo>
                      <a:pt x="1" y="26"/>
                    </a:lnTo>
                    <a:lnTo>
                      <a:pt x="0" y="28"/>
                    </a:lnTo>
                    <a:lnTo>
                      <a:pt x="0" y="29"/>
                    </a:lnTo>
                    <a:lnTo>
                      <a:pt x="16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91" name="Freeform 775"/>
              <p:cNvSpPr>
                <a:spLocks/>
              </p:cNvSpPr>
              <p:nvPr/>
            </p:nvSpPr>
            <p:spPr bwMode="auto">
              <a:xfrm>
                <a:off x="1383" y="1961"/>
                <a:ext cx="8" cy="16"/>
              </a:xfrm>
              <a:custGeom>
                <a:avLst/>
                <a:gdLst>
                  <a:gd name="T0" fmla="*/ 14 w 16"/>
                  <a:gd name="T1" fmla="*/ 24 h 32"/>
                  <a:gd name="T2" fmla="*/ 16 w 16"/>
                  <a:gd name="T3" fmla="*/ 27 h 32"/>
                  <a:gd name="T4" fmla="*/ 16 w 16"/>
                  <a:gd name="T5" fmla="*/ 0 h 32"/>
                  <a:gd name="T6" fmla="*/ 0 w 16"/>
                  <a:gd name="T7" fmla="*/ 0 h 32"/>
                  <a:gd name="T8" fmla="*/ 0 w 16"/>
                  <a:gd name="T9" fmla="*/ 7 h 32"/>
                  <a:gd name="T10" fmla="*/ 0 w 16"/>
                  <a:gd name="T11" fmla="*/ 17 h 32"/>
                  <a:gd name="T12" fmla="*/ 0 w 16"/>
                  <a:gd name="T13" fmla="*/ 26 h 32"/>
                  <a:gd name="T14" fmla="*/ 2 w 16"/>
                  <a:gd name="T15" fmla="*/ 32 h 32"/>
                  <a:gd name="T16" fmla="*/ 0 w 16"/>
                  <a:gd name="T17" fmla="*/ 27 h 32"/>
                  <a:gd name="T18" fmla="*/ 0 w 16"/>
                  <a:gd name="T19" fmla="*/ 28 h 32"/>
                  <a:gd name="T20" fmla="*/ 1 w 16"/>
                  <a:gd name="T21" fmla="*/ 31 h 32"/>
                  <a:gd name="T22" fmla="*/ 1 w 16"/>
                  <a:gd name="T23" fmla="*/ 32 h 32"/>
                  <a:gd name="T24" fmla="*/ 2 w 16"/>
                  <a:gd name="T25" fmla="*/ 32 h 32"/>
                  <a:gd name="T26" fmla="*/ 14 w 16"/>
                  <a:gd name="T27" fmla="*/ 2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" h="32">
                    <a:moveTo>
                      <a:pt x="14" y="24"/>
                    </a:moveTo>
                    <a:lnTo>
                      <a:pt x="16" y="27"/>
                    </a:lnTo>
                    <a:lnTo>
                      <a:pt x="16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2" y="32"/>
                    </a:lnTo>
                    <a:lnTo>
                      <a:pt x="0" y="27"/>
                    </a:lnTo>
                    <a:lnTo>
                      <a:pt x="0" y="28"/>
                    </a:lnTo>
                    <a:lnTo>
                      <a:pt x="1" y="31"/>
                    </a:lnTo>
                    <a:lnTo>
                      <a:pt x="1" y="32"/>
                    </a:lnTo>
                    <a:lnTo>
                      <a:pt x="2" y="32"/>
                    </a:lnTo>
                    <a:lnTo>
                      <a:pt x="14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92" name="Freeform 776"/>
              <p:cNvSpPr>
                <a:spLocks/>
              </p:cNvSpPr>
              <p:nvPr/>
            </p:nvSpPr>
            <p:spPr bwMode="auto">
              <a:xfrm>
                <a:off x="1385" y="1973"/>
                <a:ext cx="17" cy="19"/>
              </a:xfrm>
              <a:custGeom>
                <a:avLst/>
                <a:gdLst>
                  <a:gd name="T0" fmla="*/ 31 w 36"/>
                  <a:gd name="T1" fmla="*/ 25 h 38"/>
                  <a:gd name="T2" fmla="*/ 36 w 36"/>
                  <a:gd name="T3" fmla="*/ 28 h 38"/>
                  <a:gd name="T4" fmla="*/ 12 w 36"/>
                  <a:gd name="T5" fmla="*/ 0 h 38"/>
                  <a:gd name="T6" fmla="*/ 0 w 36"/>
                  <a:gd name="T7" fmla="*/ 8 h 38"/>
                  <a:gd name="T8" fmla="*/ 6 w 36"/>
                  <a:gd name="T9" fmla="*/ 15 h 38"/>
                  <a:gd name="T10" fmla="*/ 15 w 36"/>
                  <a:gd name="T11" fmla="*/ 24 h 38"/>
                  <a:gd name="T12" fmla="*/ 23 w 36"/>
                  <a:gd name="T13" fmla="*/ 33 h 38"/>
                  <a:gd name="T14" fmla="*/ 30 w 36"/>
                  <a:gd name="T15" fmla="*/ 38 h 38"/>
                  <a:gd name="T16" fmla="*/ 25 w 36"/>
                  <a:gd name="T17" fmla="*/ 37 h 38"/>
                  <a:gd name="T18" fmla="*/ 25 w 36"/>
                  <a:gd name="T19" fmla="*/ 38 h 38"/>
                  <a:gd name="T20" fmla="*/ 27 w 36"/>
                  <a:gd name="T21" fmla="*/ 38 h 38"/>
                  <a:gd name="T22" fmla="*/ 29 w 36"/>
                  <a:gd name="T23" fmla="*/ 38 h 38"/>
                  <a:gd name="T24" fmla="*/ 30 w 36"/>
                  <a:gd name="T25" fmla="*/ 38 h 38"/>
                  <a:gd name="T26" fmla="*/ 31 w 36"/>
                  <a:gd name="T27" fmla="*/ 2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38">
                    <a:moveTo>
                      <a:pt x="31" y="25"/>
                    </a:moveTo>
                    <a:lnTo>
                      <a:pt x="36" y="28"/>
                    </a:lnTo>
                    <a:lnTo>
                      <a:pt x="12" y="0"/>
                    </a:lnTo>
                    <a:lnTo>
                      <a:pt x="0" y="8"/>
                    </a:lnTo>
                    <a:lnTo>
                      <a:pt x="6" y="15"/>
                    </a:lnTo>
                    <a:lnTo>
                      <a:pt x="15" y="24"/>
                    </a:lnTo>
                    <a:lnTo>
                      <a:pt x="23" y="33"/>
                    </a:lnTo>
                    <a:lnTo>
                      <a:pt x="30" y="38"/>
                    </a:lnTo>
                    <a:lnTo>
                      <a:pt x="25" y="37"/>
                    </a:lnTo>
                    <a:lnTo>
                      <a:pt x="25" y="38"/>
                    </a:lnTo>
                    <a:lnTo>
                      <a:pt x="27" y="38"/>
                    </a:lnTo>
                    <a:lnTo>
                      <a:pt x="29" y="38"/>
                    </a:lnTo>
                    <a:lnTo>
                      <a:pt x="30" y="38"/>
                    </a:lnTo>
                    <a:lnTo>
                      <a:pt x="31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93" name="Freeform 777"/>
              <p:cNvSpPr>
                <a:spLocks/>
              </p:cNvSpPr>
              <p:nvPr/>
            </p:nvSpPr>
            <p:spPr bwMode="auto">
              <a:xfrm>
                <a:off x="1400" y="1986"/>
                <a:ext cx="37" cy="14"/>
              </a:xfrm>
              <a:custGeom>
                <a:avLst/>
                <a:gdLst>
                  <a:gd name="T0" fmla="*/ 65 w 75"/>
                  <a:gd name="T1" fmla="*/ 15 h 28"/>
                  <a:gd name="T2" fmla="*/ 72 w 75"/>
                  <a:gd name="T3" fmla="*/ 13 h 28"/>
                  <a:gd name="T4" fmla="*/ 1 w 75"/>
                  <a:gd name="T5" fmla="*/ 0 h 28"/>
                  <a:gd name="T6" fmla="*/ 0 w 75"/>
                  <a:gd name="T7" fmla="*/ 13 h 28"/>
                  <a:gd name="T8" fmla="*/ 6 w 75"/>
                  <a:gd name="T9" fmla="*/ 14 h 28"/>
                  <a:gd name="T10" fmla="*/ 15 w 75"/>
                  <a:gd name="T11" fmla="*/ 16 h 28"/>
                  <a:gd name="T12" fmla="*/ 27 w 75"/>
                  <a:gd name="T13" fmla="*/ 19 h 28"/>
                  <a:gd name="T14" fmla="*/ 39 w 75"/>
                  <a:gd name="T15" fmla="*/ 21 h 28"/>
                  <a:gd name="T16" fmla="*/ 52 w 75"/>
                  <a:gd name="T17" fmla="*/ 23 h 28"/>
                  <a:gd name="T18" fmla="*/ 62 w 75"/>
                  <a:gd name="T19" fmla="*/ 24 h 28"/>
                  <a:gd name="T20" fmla="*/ 70 w 75"/>
                  <a:gd name="T21" fmla="*/ 26 h 28"/>
                  <a:gd name="T22" fmla="*/ 75 w 75"/>
                  <a:gd name="T23" fmla="*/ 24 h 28"/>
                  <a:gd name="T24" fmla="*/ 69 w 75"/>
                  <a:gd name="T25" fmla="*/ 27 h 28"/>
                  <a:gd name="T26" fmla="*/ 73 w 75"/>
                  <a:gd name="T27" fmla="*/ 28 h 28"/>
                  <a:gd name="T28" fmla="*/ 75 w 75"/>
                  <a:gd name="T29" fmla="*/ 24 h 28"/>
                  <a:gd name="T30" fmla="*/ 65 w 75"/>
                  <a:gd name="T31" fmla="*/ 1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5" h="28">
                    <a:moveTo>
                      <a:pt x="65" y="15"/>
                    </a:moveTo>
                    <a:lnTo>
                      <a:pt x="72" y="13"/>
                    </a:lnTo>
                    <a:lnTo>
                      <a:pt x="1" y="0"/>
                    </a:lnTo>
                    <a:lnTo>
                      <a:pt x="0" y="13"/>
                    </a:lnTo>
                    <a:lnTo>
                      <a:pt x="6" y="14"/>
                    </a:lnTo>
                    <a:lnTo>
                      <a:pt x="15" y="16"/>
                    </a:lnTo>
                    <a:lnTo>
                      <a:pt x="27" y="19"/>
                    </a:lnTo>
                    <a:lnTo>
                      <a:pt x="39" y="21"/>
                    </a:lnTo>
                    <a:lnTo>
                      <a:pt x="52" y="23"/>
                    </a:lnTo>
                    <a:lnTo>
                      <a:pt x="62" y="24"/>
                    </a:lnTo>
                    <a:lnTo>
                      <a:pt x="70" y="26"/>
                    </a:lnTo>
                    <a:lnTo>
                      <a:pt x="75" y="24"/>
                    </a:lnTo>
                    <a:lnTo>
                      <a:pt x="69" y="27"/>
                    </a:lnTo>
                    <a:lnTo>
                      <a:pt x="73" y="28"/>
                    </a:lnTo>
                    <a:lnTo>
                      <a:pt x="75" y="24"/>
                    </a:lnTo>
                    <a:lnTo>
                      <a:pt x="65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94" name="Freeform 778"/>
              <p:cNvSpPr>
                <a:spLocks/>
              </p:cNvSpPr>
              <p:nvPr/>
            </p:nvSpPr>
            <p:spPr bwMode="auto">
              <a:xfrm>
                <a:off x="1432" y="1974"/>
                <a:ext cx="19" cy="24"/>
              </a:xfrm>
              <a:custGeom>
                <a:avLst/>
                <a:gdLst>
                  <a:gd name="T0" fmla="*/ 33 w 39"/>
                  <a:gd name="T1" fmla="*/ 0 h 48"/>
                  <a:gd name="T2" fmla="*/ 26 w 39"/>
                  <a:gd name="T3" fmla="*/ 6 h 48"/>
                  <a:gd name="T4" fmla="*/ 16 w 39"/>
                  <a:gd name="T5" fmla="*/ 17 h 48"/>
                  <a:gd name="T6" fmla="*/ 7 w 39"/>
                  <a:gd name="T7" fmla="*/ 31 h 48"/>
                  <a:gd name="T8" fmla="*/ 0 w 39"/>
                  <a:gd name="T9" fmla="*/ 39 h 48"/>
                  <a:gd name="T10" fmla="*/ 10 w 39"/>
                  <a:gd name="T11" fmla="*/ 48 h 48"/>
                  <a:gd name="T12" fmla="*/ 39 w 39"/>
                  <a:gd name="T13" fmla="*/ 12 h 48"/>
                  <a:gd name="T14" fmla="*/ 33 w 39"/>
                  <a:gd name="T15" fmla="*/ 14 h 48"/>
                  <a:gd name="T16" fmla="*/ 33 w 39"/>
                  <a:gd name="T17" fmla="*/ 0 h 48"/>
                  <a:gd name="T18" fmla="*/ 32 w 39"/>
                  <a:gd name="T19" fmla="*/ 0 h 48"/>
                  <a:gd name="T20" fmla="*/ 30 w 39"/>
                  <a:gd name="T21" fmla="*/ 1 h 48"/>
                  <a:gd name="T22" fmla="*/ 28 w 39"/>
                  <a:gd name="T23" fmla="*/ 1 h 48"/>
                  <a:gd name="T24" fmla="*/ 27 w 39"/>
                  <a:gd name="T25" fmla="*/ 2 h 48"/>
                  <a:gd name="T26" fmla="*/ 33 w 39"/>
                  <a:gd name="T2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9" h="48">
                    <a:moveTo>
                      <a:pt x="33" y="0"/>
                    </a:moveTo>
                    <a:lnTo>
                      <a:pt x="26" y="6"/>
                    </a:lnTo>
                    <a:lnTo>
                      <a:pt x="16" y="17"/>
                    </a:lnTo>
                    <a:lnTo>
                      <a:pt x="7" y="31"/>
                    </a:lnTo>
                    <a:lnTo>
                      <a:pt x="0" y="39"/>
                    </a:lnTo>
                    <a:lnTo>
                      <a:pt x="10" y="48"/>
                    </a:lnTo>
                    <a:lnTo>
                      <a:pt x="39" y="12"/>
                    </a:lnTo>
                    <a:lnTo>
                      <a:pt x="33" y="14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1"/>
                    </a:lnTo>
                    <a:lnTo>
                      <a:pt x="27" y="2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95" name="Freeform 779"/>
              <p:cNvSpPr>
                <a:spLocks/>
              </p:cNvSpPr>
              <p:nvPr/>
            </p:nvSpPr>
            <p:spPr bwMode="auto">
              <a:xfrm>
                <a:off x="1449" y="1968"/>
                <a:ext cx="40" cy="13"/>
              </a:xfrm>
              <a:custGeom>
                <a:avLst/>
                <a:gdLst>
                  <a:gd name="T0" fmla="*/ 66 w 82"/>
                  <a:gd name="T1" fmla="*/ 14 h 26"/>
                  <a:gd name="T2" fmla="*/ 62 w 82"/>
                  <a:gd name="T3" fmla="*/ 4 h 26"/>
                  <a:gd name="T4" fmla="*/ 0 w 82"/>
                  <a:gd name="T5" fmla="*/ 12 h 26"/>
                  <a:gd name="T6" fmla="*/ 0 w 82"/>
                  <a:gd name="T7" fmla="*/ 26 h 26"/>
                  <a:gd name="T8" fmla="*/ 62 w 82"/>
                  <a:gd name="T9" fmla="*/ 17 h 26"/>
                  <a:gd name="T10" fmla="*/ 58 w 82"/>
                  <a:gd name="T11" fmla="*/ 6 h 26"/>
                  <a:gd name="T12" fmla="*/ 66 w 82"/>
                  <a:gd name="T13" fmla="*/ 14 h 26"/>
                  <a:gd name="T14" fmla="*/ 82 w 82"/>
                  <a:gd name="T15" fmla="*/ 0 h 26"/>
                  <a:gd name="T16" fmla="*/ 62 w 82"/>
                  <a:gd name="T17" fmla="*/ 4 h 26"/>
                  <a:gd name="T18" fmla="*/ 66 w 82"/>
                  <a:gd name="T19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" h="26">
                    <a:moveTo>
                      <a:pt x="66" y="14"/>
                    </a:moveTo>
                    <a:lnTo>
                      <a:pt x="62" y="4"/>
                    </a:lnTo>
                    <a:lnTo>
                      <a:pt x="0" y="12"/>
                    </a:lnTo>
                    <a:lnTo>
                      <a:pt x="0" y="26"/>
                    </a:lnTo>
                    <a:lnTo>
                      <a:pt x="62" y="17"/>
                    </a:lnTo>
                    <a:lnTo>
                      <a:pt x="58" y="6"/>
                    </a:lnTo>
                    <a:lnTo>
                      <a:pt x="66" y="14"/>
                    </a:lnTo>
                    <a:lnTo>
                      <a:pt x="82" y="0"/>
                    </a:lnTo>
                    <a:lnTo>
                      <a:pt x="62" y="4"/>
                    </a:lnTo>
                    <a:lnTo>
                      <a:pt x="66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96" name="Freeform 780"/>
              <p:cNvSpPr>
                <a:spLocks/>
              </p:cNvSpPr>
              <p:nvPr/>
            </p:nvSpPr>
            <p:spPr bwMode="auto">
              <a:xfrm>
                <a:off x="1459" y="1971"/>
                <a:ext cx="22" cy="18"/>
              </a:xfrm>
              <a:custGeom>
                <a:avLst/>
                <a:gdLst>
                  <a:gd name="T0" fmla="*/ 16 w 45"/>
                  <a:gd name="T1" fmla="*/ 23 h 36"/>
                  <a:gd name="T2" fmla="*/ 21 w 45"/>
                  <a:gd name="T3" fmla="*/ 34 h 36"/>
                  <a:gd name="T4" fmla="*/ 45 w 45"/>
                  <a:gd name="T5" fmla="*/ 8 h 36"/>
                  <a:gd name="T6" fmla="*/ 37 w 45"/>
                  <a:gd name="T7" fmla="*/ 0 h 36"/>
                  <a:gd name="T8" fmla="*/ 11 w 45"/>
                  <a:gd name="T9" fmla="*/ 24 h 36"/>
                  <a:gd name="T10" fmla="*/ 16 w 45"/>
                  <a:gd name="T11" fmla="*/ 36 h 36"/>
                  <a:gd name="T12" fmla="*/ 11 w 45"/>
                  <a:gd name="T13" fmla="*/ 24 h 36"/>
                  <a:gd name="T14" fmla="*/ 0 w 45"/>
                  <a:gd name="T15" fmla="*/ 35 h 36"/>
                  <a:gd name="T16" fmla="*/ 16 w 45"/>
                  <a:gd name="T17" fmla="*/ 36 h 36"/>
                  <a:gd name="T18" fmla="*/ 16 w 45"/>
                  <a:gd name="T19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" h="36">
                    <a:moveTo>
                      <a:pt x="16" y="23"/>
                    </a:moveTo>
                    <a:lnTo>
                      <a:pt x="21" y="34"/>
                    </a:lnTo>
                    <a:lnTo>
                      <a:pt x="45" y="8"/>
                    </a:lnTo>
                    <a:lnTo>
                      <a:pt x="37" y="0"/>
                    </a:lnTo>
                    <a:lnTo>
                      <a:pt x="11" y="24"/>
                    </a:lnTo>
                    <a:lnTo>
                      <a:pt x="16" y="36"/>
                    </a:lnTo>
                    <a:lnTo>
                      <a:pt x="11" y="24"/>
                    </a:lnTo>
                    <a:lnTo>
                      <a:pt x="0" y="35"/>
                    </a:lnTo>
                    <a:lnTo>
                      <a:pt x="16" y="36"/>
                    </a:lnTo>
                    <a:lnTo>
                      <a:pt x="16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97" name="Freeform 781"/>
              <p:cNvSpPr>
                <a:spLocks/>
              </p:cNvSpPr>
              <p:nvPr/>
            </p:nvSpPr>
            <p:spPr bwMode="auto">
              <a:xfrm>
                <a:off x="1467" y="1983"/>
                <a:ext cx="36" cy="10"/>
              </a:xfrm>
              <a:custGeom>
                <a:avLst/>
                <a:gdLst>
                  <a:gd name="T0" fmla="*/ 66 w 72"/>
                  <a:gd name="T1" fmla="*/ 8 h 21"/>
                  <a:gd name="T2" fmla="*/ 69 w 72"/>
                  <a:gd name="T3" fmla="*/ 7 h 21"/>
                  <a:gd name="T4" fmla="*/ 0 w 72"/>
                  <a:gd name="T5" fmla="*/ 0 h 21"/>
                  <a:gd name="T6" fmla="*/ 0 w 72"/>
                  <a:gd name="T7" fmla="*/ 13 h 21"/>
                  <a:gd name="T8" fmla="*/ 69 w 72"/>
                  <a:gd name="T9" fmla="*/ 20 h 21"/>
                  <a:gd name="T10" fmla="*/ 69 w 72"/>
                  <a:gd name="T11" fmla="*/ 20 h 21"/>
                  <a:gd name="T12" fmla="*/ 70 w 72"/>
                  <a:gd name="T13" fmla="*/ 20 h 21"/>
                  <a:gd name="T14" fmla="*/ 71 w 72"/>
                  <a:gd name="T15" fmla="*/ 20 h 21"/>
                  <a:gd name="T16" fmla="*/ 72 w 72"/>
                  <a:gd name="T17" fmla="*/ 19 h 21"/>
                  <a:gd name="T18" fmla="*/ 69 w 72"/>
                  <a:gd name="T19" fmla="*/ 20 h 21"/>
                  <a:gd name="T20" fmla="*/ 70 w 72"/>
                  <a:gd name="T21" fmla="*/ 21 h 21"/>
                  <a:gd name="T22" fmla="*/ 72 w 72"/>
                  <a:gd name="T23" fmla="*/ 19 h 21"/>
                  <a:gd name="T24" fmla="*/ 66 w 72"/>
                  <a:gd name="T25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2" h="21">
                    <a:moveTo>
                      <a:pt x="66" y="8"/>
                    </a:moveTo>
                    <a:lnTo>
                      <a:pt x="69" y="7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69" y="20"/>
                    </a:lnTo>
                    <a:lnTo>
                      <a:pt x="69" y="20"/>
                    </a:lnTo>
                    <a:lnTo>
                      <a:pt x="70" y="20"/>
                    </a:lnTo>
                    <a:lnTo>
                      <a:pt x="71" y="20"/>
                    </a:lnTo>
                    <a:lnTo>
                      <a:pt x="72" y="19"/>
                    </a:lnTo>
                    <a:lnTo>
                      <a:pt x="69" y="20"/>
                    </a:lnTo>
                    <a:lnTo>
                      <a:pt x="70" y="21"/>
                    </a:lnTo>
                    <a:lnTo>
                      <a:pt x="72" y="19"/>
                    </a:lnTo>
                    <a:lnTo>
                      <a:pt x="66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98" name="Freeform 782"/>
              <p:cNvSpPr>
                <a:spLocks/>
              </p:cNvSpPr>
              <p:nvPr/>
            </p:nvSpPr>
            <p:spPr bwMode="auto">
              <a:xfrm>
                <a:off x="1500" y="1961"/>
                <a:ext cx="61" cy="31"/>
              </a:xfrm>
              <a:custGeom>
                <a:avLst/>
                <a:gdLst>
                  <a:gd name="T0" fmla="*/ 123 w 123"/>
                  <a:gd name="T1" fmla="*/ 1 h 61"/>
                  <a:gd name="T2" fmla="*/ 104 w 123"/>
                  <a:gd name="T3" fmla="*/ 0 h 61"/>
                  <a:gd name="T4" fmla="*/ 88 w 123"/>
                  <a:gd name="T5" fmla="*/ 2 h 61"/>
                  <a:gd name="T6" fmla="*/ 72 w 123"/>
                  <a:gd name="T7" fmla="*/ 8 h 61"/>
                  <a:gd name="T8" fmla="*/ 58 w 123"/>
                  <a:gd name="T9" fmla="*/ 16 h 61"/>
                  <a:gd name="T10" fmla="*/ 43 w 123"/>
                  <a:gd name="T11" fmla="*/ 25 h 61"/>
                  <a:gd name="T12" fmla="*/ 30 w 123"/>
                  <a:gd name="T13" fmla="*/ 34 h 61"/>
                  <a:gd name="T14" fmla="*/ 15 w 123"/>
                  <a:gd name="T15" fmla="*/ 43 h 61"/>
                  <a:gd name="T16" fmla="*/ 0 w 123"/>
                  <a:gd name="T17" fmla="*/ 50 h 61"/>
                  <a:gd name="T18" fmla="*/ 6 w 123"/>
                  <a:gd name="T19" fmla="*/ 61 h 61"/>
                  <a:gd name="T20" fmla="*/ 19 w 123"/>
                  <a:gd name="T21" fmla="*/ 55 h 61"/>
                  <a:gd name="T22" fmla="*/ 33 w 123"/>
                  <a:gd name="T23" fmla="*/ 47 h 61"/>
                  <a:gd name="T24" fmla="*/ 47 w 123"/>
                  <a:gd name="T25" fmla="*/ 39 h 61"/>
                  <a:gd name="T26" fmla="*/ 61 w 123"/>
                  <a:gd name="T27" fmla="*/ 30 h 61"/>
                  <a:gd name="T28" fmla="*/ 76 w 123"/>
                  <a:gd name="T29" fmla="*/ 22 h 61"/>
                  <a:gd name="T30" fmla="*/ 89 w 123"/>
                  <a:gd name="T31" fmla="*/ 16 h 61"/>
                  <a:gd name="T32" fmla="*/ 104 w 123"/>
                  <a:gd name="T33" fmla="*/ 12 h 61"/>
                  <a:gd name="T34" fmla="*/ 119 w 123"/>
                  <a:gd name="T35" fmla="*/ 13 h 61"/>
                  <a:gd name="T36" fmla="*/ 123 w 123"/>
                  <a:gd name="T37" fmla="*/ 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3" h="61">
                    <a:moveTo>
                      <a:pt x="123" y="1"/>
                    </a:moveTo>
                    <a:lnTo>
                      <a:pt x="104" y="0"/>
                    </a:lnTo>
                    <a:lnTo>
                      <a:pt x="88" y="2"/>
                    </a:lnTo>
                    <a:lnTo>
                      <a:pt x="72" y="8"/>
                    </a:lnTo>
                    <a:lnTo>
                      <a:pt x="58" y="16"/>
                    </a:lnTo>
                    <a:lnTo>
                      <a:pt x="43" y="25"/>
                    </a:lnTo>
                    <a:lnTo>
                      <a:pt x="30" y="34"/>
                    </a:lnTo>
                    <a:lnTo>
                      <a:pt x="15" y="43"/>
                    </a:lnTo>
                    <a:lnTo>
                      <a:pt x="0" y="50"/>
                    </a:lnTo>
                    <a:lnTo>
                      <a:pt x="6" y="61"/>
                    </a:lnTo>
                    <a:lnTo>
                      <a:pt x="19" y="55"/>
                    </a:lnTo>
                    <a:lnTo>
                      <a:pt x="33" y="47"/>
                    </a:lnTo>
                    <a:lnTo>
                      <a:pt x="47" y="39"/>
                    </a:lnTo>
                    <a:lnTo>
                      <a:pt x="61" y="30"/>
                    </a:lnTo>
                    <a:lnTo>
                      <a:pt x="76" y="22"/>
                    </a:lnTo>
                    <a:lnTo>
                      <a:pt x="89" y="16"/>
                    </a:lnTo>
                    <a:lnTo>
                      <a:pt x="104" y="12"/>
                    </a:lnTo>
                    <a:lnTo>
                      <a:pt x="119" y="13"/>
                    </a:lnTo>
                    <a:lnTo>
                      <a:pt x="12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99" name="Freeform 783"/>
              <p:cNvSpPr>
                <a:spLocks/>
              </p:cNvSpPr>
              <p:nvPr/>
            </p:nvSpPr>
            <p:spPr bwMode="auto">
              <a:xfrm>
                <a:off x="1560" y="1896"/>
                <a:ext cx="41" cy="79"/>
              </a:xfrm>
              <a:custGeom>
                <a:avLst/>
                <a:gdLst>
                  <a:gd name="T0" fmla="*/ 29 w 83"/>
                  <a:gd name="T1" fmla="*/ 2 h 156"/>
                  <a:gd name="T2" fmla="*/ 33 w 83"/>
                  <a:gd name="T3" fmla="*/ 15 h 156"/>
                  <a:gd name="T4" fmla="*/ 40 w 83"/>
                  <a:gd name="T5" fmla="*/ 29 h 156"/>
                  <a:gd name="T6" fmla="*/ 49 w 83"/>
                  <a:gd name="T7" fmla="*/ 47 h 156"/>
                  <a:gd name="T8" fmla="*/ 58 w 83"/>
                  <a:gd name="T9" fmla="*/ 64 h 156"/>
                  <a:gd name="T10" fmla="*/ 67 w 83"/>
                  <a:gd name="T11" fmla="*/ 84 h 156"/>
                  <a:gd name="T12" fmla="*/ 73 w 83"/>
                  <a:gd name="T13" fmla="*/ 103 h 156"/>
                  <a:gd name="T14" fmla="*/ 74 w 83"/>
                  <a:gd name="T15" fmla="*/ 122 h 156"/>
                  <a:gd name="T16" fmla="*/ 70 w 83"/>
                  <a:gd name="T17" fmla="*/ 140 h 156"/>
                  <a:gd name="T18" fmla="*/ 63 w 83"/>
                  <a:gd name="T19" fmla="*/ 142 h 156"/>
                  <a:gd name="T20" fmla="*/ 55 w 83"/>
                  <a:gd name="T21" fmla="*/ 143 h 156"/>
                  <a:gd name="T22" fmla="*/ 45 w 83"/>
                  <a:gd name="T23" fmla="*/ 143 h 156"/>
                  <a:gd name="T24" fmla="*/ 36 w 83"/>
                  <a:gd name="T25" fmla="*/ 141 h 156"/>
                  <a:gd name="T26" fmla="*/ 27 w 83"/>
                  <a:gd name="T27" fmla="*/ 139 h 156"/>
                  <a:gd name="T28" fmla="*/ 18 w 83"/>
                  <a:gd name="T29" fmla="*/ 137 h 156"/>
                  <a:gd name="T30" fmla="*/ 10 w 83"/>
                  <a:gd name="T31" fmla="*/ 133 h 156"/>
                  <a:gd name="T32" fmla="*/ 4 w 83"/>
                  <a:gd name="T33" fmla="*/ 131 h 156"/>
                  <a:gd name="T34" fmla="*/ 0 w 83"/>
                  <a:gd name="T35" fmla="*/ 143 h 156"/>
                  <a:gd name="T36" fmla="*/ 8 w 83"/>
                  <a:gd name="T37" fmla="*/ 147 h 156"/>
                  <a:gd name="T38" fmla="*/ 18 w 83"/>
                  <a:gd name="T39" fmla="*/ 150 h 156"/>
                  <a:gd name="T40" fmla="*/ 28 w 83"/>
                  <a:gd name="T41" fmla="*/ 153 h 156"/>
                  <a:gd name="T42" fmla="*/ 38 w 83"/>
                  <a:gd name="T43" fmla="*/ 155 h 156"/>
                  <a:gd name="T44" fmla="*/ 50 w 83"/>
                  <a:gd name="T45" fmla="*/ 156 h 156"/>
                  <a:gd name="T46" fmla="*/ 60 w 83"/>
                  <a:gd name="T47" fmla="*/ 156 h 156"/>
                  <a:gd name="T48" fmla="*/ 70 w 83"/>
                  <a:gd name="T49" fmla="*/ 155 h 156"/>
                  <a:gd name="T50" fmla="*/ 78 w 83"/>
                  <a:gd name="T51" fmla="*/ 152 h 156"/>
                  <a:gd name="T52" fmla="*/ 82 w 83"/>
                  <a:gd name="T53" fmla="*/ 134 h 156"/>
                  <a:gd name="T54" fmla="*/ 83 w 83"/>
                  <a:gd name="T55" fmla="*/ 115 h 156"/>
                  <a:gd name="T56" fmla="*/ 82 w 83"/>
                  <a:gd name="T57" fmla="*/ 94 h 156"/>
                  <a:gd name="T58" fmla="*/ 78 w 83"/>
                  <a:gd name="T59" fmla="*/ 72 h 156"/>
                  <a:gd name="T60" fmla="*/ 71 w 83"/>
                  <a:gd name="T61" fmla="*/ 50 h 156"/>
                  <a:gd name="T62" fmla="*/ 61 w 83"/>
                  <a:gd name="T63" fmla="*/ 31 h 156"/>
                  <a:gd name="T64" fmla="*/ 51 w 83"/>
                  <a:gd name="T65" fmla="*/ 13 h 156"/>
                  <a:gd name="T66" fmla="*/ 41 w 83"/>
                  <a:gd name="T67" fmla="*/ 0 h 156"/>
                  <a:gd name="T68" fmla="*/ 42 w 83"/>
                  <a:gd name="T69" fmla="*/ 4 h 156"/>
                  <a:gd name="T70" fmla="*/ 29 w 83"/>
                  <a:gd name="T71" fmla="*/ 2 h 156"/>
                  <a:gd name="T72" fmla="*/ 28 w 83"/>
                  <a:gd name="T73" fmla="*/ 3 h 156"/>
                  <a:gd name="T74" fmla="*/ 28 w 83"/>
                  <a:gd name="T75" fmla="*/ 4 h 156"/>
                  <a:gd name="T76" fmla="*/ 29 w 83"/>
                  <a:gd name="T77" fmla="*/ 6 h 156"/>
                  <a:gd name="T78" fmla="*/ 30 w 83"/>
                  <a:gd name="T79" fmla="*/ 6 h 156"/>
                  <a:gd name="T80" fmla="*/ 29 w 83"/>
                  <a:gd name="T81" fmla="*/ 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3" h="156">
                    <a:moveTo>
                      <a:pt x="29" y="2"/>
                    </a:moveTo>
                    <a:lnTo>
                      <a:pt x="33" y="15"/>
                    </a:lnTo>
                    <a:lnTo>
                      <a:pt x="40" y="29"/>
                    </a:lnTo>
                    <a:lnTo>
                      <a:pt x="49" y="47"/>
                    </a:lnTo>
                    <a:lnTo>
                      <a:pt x="58" y="64"/>
                    </a:lnTo>
                    <a:lnTo>
                      <a:pt x="67" y="84"/>
                    </a:lnTo>
                    <a:lnTo>
                      <a:pt x="73" y="103"/>
                    </a:lnTo>
                    <a:lnTo>
                      <a:pt x="74" y="122"/>
                    </a:lnTo>
                    <a:lnTo>
                      <a:pt x="70" y="140"/>
                    </a:lnTo>
                    <a:lnTo>
                      <a:pt x="63" y="142"/>
                    </a:lnTo>
                    <a:lnTo>
                      <a:pt x="55" y="143"/>
                    </a:lnTo>
                    <a:lnTo>
                      <a:pt x="45" y="143"/>
                    </a:lnTo>
                    <a:lnTo>
                      <a:pt x="36" y="141"/>
                    </a:lnTo>
                    <a:lnTo>
                      <a:pt x="27" y="139"/>
                    </a:lnTo>
                    <a:lnTo>
                      <a:pt x="18" y="137"/>
                    </a:lnTo>
                    <a:lnTo>
                      <a:pt x="10" y="133"/>
                    </a:lnTo>
                    <a:lnTo>
                      <a:pt x="4" y="131"/>
                    </a:lnTo>
                    <a:lnTo>
                      <a:pt x="0" y="143"/>
                    </a:lnTo>
                    <a:lnTo>
                      <a:pt x="8" y="147"/>
                    </a:lnTo>
                    <a:lnTo>
                      <a:pt x="18" y="150"/>
                    </a:lnTo>
                    <a:lnTo>
                      <a:pt x="28" y="153"/>
                    </a:lnTo>
                    <a:lnTo>
                      <a:pt x="38" y="155"/>
                    </a:lnTo>
                    <a:lnTo>
                      <a:pt x="50" y="156"/>
                    </a:lnTo>
                    <a:lnTo>
                      <a:pt x="60" y="156"/>
                    </a:lnTo>
                    <a:lnTo>
                      <a:pt x="70" y="155"/>
                    </a:lnTo>
                    <a:lnTo>
                      <a:pt x="78" y="152"/>
                    </a:lnTo>
                    <a:lnTo>
                      <a:pt x="82" y="134"/>
                    </a:lnTo>
                    <a:lnTo>
                      <a:pt x="83" y="115"/>
                    </a:lnTo>
                    <a:lnTo>
                      <a:pt x="82" y="94"/>
                    </a:lnTo>
                    <a:lnTo>
                      <a:pt x="78" y="72"/>
                    </a:lnTo>
                    <a:lnTo>
                      <a:pt x="71" y="50"/>
                    </a:lnTo>
                    <a:lnTo>
                      <a:pt x="61" y="31"/>
                    </a:lnTo>
                    <a:lnTo>
                      <a:pt x="51" y="13"/>
                    </a:lnTo>
                    <a:lnTo>
                      <a:pt x="41" y="0"/>
                    </a:lnTo>
                    <a:lnTo>
                      <a:pt x="42" y="4"/>
                    </a:lnTo>
                    <a:lnTo>
                      <a:pt x="29" y="2"/>
                    </a:lnTo>
                    <a:lnTo>
                      <a:pt x="28" y="3"/>
                    </a:lnTo>
                    <a:lnTo>
                      <a:pt x="28" y="4"/>
                    </a:lnTo>
                    <a:lnTo>
                      <a:pt x="29" y="6"/>
                    </a:lnTo>
                    <a:lnTo>
                      <a:pt x="30" y="6"/>
                    </a:lnTo>
                    <a:lnTo>
                      <a:pt x="29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00" name="Freeform 784"/>
              <p:cNvSpPr>
                <a:spLocks/>
              </p:cNvSpPr>
              <p:nvPr/>
            </p:nvSpPr>
            <p:spPr bwMode="auto">
              <a:xfrm>
                <a:off x="1574" y="1877"/>
                <a:ext cx="13" cy="22"/>
              </a:xfrm>
              <a:custGeom>
                <a:avLst/>
                <a:gdLst>
                  <a:gd name="T0" fmla="*/ 17 w 26"/>
                  <a:gd name="T1" fmla="*/ 20 h 44"/>
                  <a:gd name="T2" fmla="*/ 8 w 26"/>
                  <a:gd name="T3" fmla="*/ 13 h 44"/>
                  <a:gd name="T4" fmla="*/ 0 w 26"/>
                  <a:gd name="T5" fmla="*/ 42 h 44"/>
                  <a:gd name="T6" fmla="*/ 13 w 26"/>
                  <a:gd name="T7" fmla="*/ 44 h 44"/>
                  <a:gd name="T8" fmla="*/ 21 w 26"/>
                  <a:gd name="T9" fmla="*/ 15 h 44"/>
                  <a:gd name="T10" fmla="*/ 11 w 26"/>
                  <a:gd name="T11" fmla="*/ 7 h 44"/>
                  <a:gd name="T12" fmla="*/ 21 w 26"/>
                  <a:gd name="T13" fmla="*/ 15 h 44"/>
                  <a:gd name="T14" fmla="*/ 26 w 26"/>
                  <a:gd name="T15" fmla="*/ 0 h 44"/>
                  <a:gd name="T16" fmla="*/ 11 w 26"/>
                  <a:gd name="T17" fmla="*/ 7 h 44"/>
                  <a:gd name="T18" fmla="*/ 17 w 26"/>
                  <a:gd name="T19" fmla="*/ 2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44">
                    <a:moveTo>
                      <a:pt x="17" y="20"/>
                    </a:moveTo>
                    <a:lnTo>
                      <a:pt x="8" y="13"/>
                    </a:lnTo>
                    <a:lnTo>
                      <a:pt x="0" y="42"/>
                    </a:lnTo>
                    <a:lnTo>
                      <a:pt x="13" y="44"/>
                    </a:lnTo>
                    <a:lnTo>
                      <a:pt x="21" y="15"/>
                    </a:lnTo>
                    <a:lnTo>
                      <a:pt x="11" y="7"/>
                    </a:lnTo>
                    <a:lnTo>
                      <a:pt x="21" y="15"/>
                    </a:lnTo>
                    <a:lnTo>
                      <a:pt x="26" y="0"/>
                    </a:lnTo>
                    <a:lnTo>
                      <a:pt x="11" y="7"/>
                    </a:lnTo>
                    <a:lnTo>
                      <a:pt x="17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01" name="Freeform 785"/>
              <p:cNvSpPr>
                <a:spLocks/>
              </p:cNvSpPr>
              <p:nvPr/>
            </p:nvSpPr>
            <p:spPr bwMode="auto">
              <a:xfrm>
                <a:off x="1563" y="1871"/>
                <a:ext cx="20" cy="18"/>
              </a:xfrm>
              <a:custGeom>
                <a:avLst/>
                <a:gdLst>
                  <a:gd name="T0" fmla="*/ 2 w 40"/>
                  <a:gd name="T1" fmla="*/ 0 h 36"/>
                  <a:gd name="T2" fmla="*/ 0 w 40"/>
                  <a:gd name="T3" fmla="*/ 9 h 36"/>
                  <a:gd name="T4" fmla="*/ 0 w 40"/>
                  <a:gd name="T5" fmla="*/ 18 h 36"/>
                  <a:gd name="T6" fmla="*/ 4 w 40"/>
                  <a:gd name="T7" fmla="*/ 28 h 36"/>
                  <a:gd name="T8" fmla="*/ 9 w 40"/>
                  <a:gd name="T9" fmla="*/ 34 h 36"/>
                  <a:gd name="T10" fmla="*/ 19 w 40"/>
                  <a:gd name="T11" fmla="*/ 36 h 36"/>
                  <a:gd name="T12" fmla="*/ 25 w 40"/>
                  <a:gd name="T13" fmla="*/ 36 h 36"/>
                  <a:gd name="T14" fmla="*/ 32 w 40"/>
                  <a:gd name="T15" fmla="*/ 33 h 36"/>
                  <a:gd name="T16" fmla="*/ 40 w 40"/>
                  <a:gd name="T17" fmla="*/ 31 h 36"/>
                  <a:gd name="T18" fmla="*/ 34 w 40"/>
                  <a:gd name="T19" fmla="*/ 18 h 36"/>
                  <a:gd name="T20" fmla="*/ 29 w 40"/>
                  <a:gd name="T21" fmla="*/ 21 h 36"/>
                  <a:gd name="T22" fmla="*/ 24 w 40"/>
                  <a:gd name="T23" fmla="*/ 22 h 36"/>
                  <a:gd name="T24" fmla="*/ 21 w 40"/>
                  <a:gd name="T25" fmla="*/ 23 h 36"/>
                  <a:gd name="T26" fmla="*/ 15 w 40"/>
                  <a:gd name="T27" fmla="*/ 22 h 36"/>
                  <a:gd name="T28" fmla="*/ 15 w 40"/>
                  <a:gd name="T29" fmla="*/ 17 h 36"/>
                  <a:gd name="T30" fmla="*/ 15 w 40"/>
                  <a:gd name="T31" fmla="*/ 11 h 36"/>
                  <a:gd name="T32" fmla="*/ 15 w 40"/>
                  <a:gd name="T33" fmla="*/ 7 h 36"/>
                  <a:gd name="T34" fmla="*/ 15 w 40"/>
                  <a:gd name="T35" fmla="*/ 2 h 36"/>
                  <a:gd name="T36" fmla="*/ 2 w 40"/>
                  <a:gd name="T3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0" h="36">
                    <a:moveTo>
                      <a:pt x="2" y="0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8"/>
                    </a:lnTo>
                    <a:lnTo>
                      <a:pt x="9" y="34"/>
                    </a:lnTo>
                    <a:lnTo>
                      <a:pt x="19" y="36"/>
                    </a:lnTo>
                    <a:lnTo>
                      <a:pt x="25" y="36"/>
                    </a:lnTo>
                    <a:lnTo>
                      <a:pt x="32" y="33"/>
                    </a:lnTo>
                    <a:lnTo>
                      <a:pt x="40" y="31"/>
                    </a:lnTo>
                    <a:lnTo>
                      <a:pt x="34" y="18"/>
                    </a:lnTo>
                    <a:lnTo>
                      <a:pt x="29" y="21"/>
                    </a:lnTo>
                    <a:lnTo>
                      <a:pt x="24" y="22"/>
                    </a:lnTo>
                    <a:lnTo>
                      <a:pt x="21" y="23"/>
                    </a:lnTo>
                    <a:lnTo>
                      <a:pt x="15" y="22"/>
                    </a:lnTo>
                    <a:lnTo>
                      <a:pt x="15" y="17"/>
                    </a:lnTo>
                    <a:lnTo>
                      <a:pt x="15" y="11"/>
                    </a:lnTo>
                    <a:lnTo>
                      <a:pt x="15" y="7"/>
                    </a:lnTo>
                    <a:lnTo>
                      <a:pt x="15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02" name="Freeform 786"/>
              <p:cNvSpPr>
                <a:spLocks/>
              </p:cNvSpPr>
              <p:nvPr/>
            </p:nvSpPr>
            <p:spPr bwMode="auto">
              <a:xfrm>
                <a:off x="1542" y="1847"/>
                <a:ext cx="29" cy="25"/>
              </a:xfrm>
              <a:custGeom>
                <a:avLst/>
                <a:gdLst>
                  <a:gd name="T0" fmla="*/ 31 w 58"/>
                  <a:gd name="T1" fmla="*/ 1 h 49"/>
                  <a:gd name="T2" fmla="*/ 35 w 58"/>
                  <a:gd name="T3" fmla="*/ 13 h 49"/>
                  <a:gd name="T4" fmla="*/ 41 w 58"/>
                  <a:gd name="T5" fmla="*/ 15 h 49"/>
                  <a:gd name="T6" fmla="*/ 46 w 58"/>
                  <a:gd name="T7" fmla="*/ 22 h 49"/>
                  <a:gd name="T8" fmla="*/ 43 w 58"/>
                  <a:gd name="T9" fmla="*/ 47 h 49"/>
                  <a:gd name="T10" fmla="*/ 56 w 58"/>
                  <a:gd name="T11" fmla="*/ 49 h 49"/>
                  <a:gd name="T12" fmla="*/ 58 w 58"/>
                  <a:gd name="T13" fmla="*/ 37 h 49"/>
                  <a:gd name="T14" fmla="*/ 58 w 58"/>
                  <a:gd name="T15" fmla="*/ 27 h 49"/>
                  <a:gd name="T16" fmla="*/ 57 w 58"/>
                  <a:gd name="T17" fmla="*/ 18 h 49"/>
                  <a:gd name="T18" fmla="*/ 53 w 58"/>
                  <a:gd name="T19" fmla="*/ 5 h 49"/>
                  <a:gd name="T20" fmla="*/ 48 w 58"/>
                  <a:gd name="T21" fmla="*/ 3 h 49"/>
                  <a:gd name="T22" fmla="*/ 43 w 58"/>
                  <a:gd name="T23" fmla="*/ 1 h 49"/>
                  <a:gd name="T24" fmla="*/ 38 w 58"/>
                  <a:gd name="T25" fmla="*/ 0 h 49"/>
                  <a:gd name="T26" fmla="*/ 33 w 58"/>
                  <a:gd name="T27" fmla="*/ 1 h 49"/>
                  <a:gd name="T28" fmla="*/ 38 w 58"/>
                  <a:gd name="T29" fmla="*/ 13 h 49"/>
                  <a:gd name="T30" fmla="*/ 31 w 58"/>
                  <a:gd name="T31" fmla="*/ 1 h 49"/>
                  <a:gd name="T32" fmla="*/ 0 w 58"/>
                  <a:gd name="T33" fmla="*/ 19 h 49"/>
                  <a:gd name="T34" fmla="*/ 35 w 58"/>
                  <a:gd name="T35" fmla="*/ 13 h 49"/>
                  <a:gd name="T36" fmla="*/ 31 w 58"/>
                  <a:gd name="T37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8" h="49">
                    <a:moveTo>
                      <a:pt x="31" y="1"/>
                    </a:moveTo>
                    <a:lnTo>
                      <a:pt x="35" y="13"/>
                    </a:lnTo>
                    <a:lnTo>
                      <a:pt x="41" y="15"/>
                    </a:lnTo>
                    <a:lnTo>
                      <a:pt x="46" y="22"/>
                    </a:lnTo>
                    <a:lnTo>
                      <a:pt x="43" y="47"/>
                    </a:lnTo>
                    <a:lnTo>
                      <a:pt x="56" y="49"/>
                    </a:lnTo>
                    <a:lnTo>
                      <a:pt x="58" y="37"/>
                    </a:lnTo>
                    <a:lnTo>
                      <a:pt x="58" y="27"/>
                    </a:lnTo>
                    <a:lnTo>
                      <a:pt x="57" y="18"/>
                    </a:lnTo>
                    <a:lnTo>
                      <a:pt x="53" y="5"/>
                    </a:lnTo>
                    <a:lnTo>
                      <a:pt x="48" y="3"/>
                    </a:lnTo>
                    <a:lnTo>
                      <a:pt x="43" y="1"/>
                    </a:lnTo>
                    <a:lnTo>
                      <a:pt x="38" y="0"/>
                    </a:lnTo>
                    <a:lnTo>
                      <a:pt x="33" y="1"/>
                    </a:lnTo>
                    <a:lnTo>
                      <a:pt x="38" y="13"/>
                    </a:lnTo>
                    <a:lnTo>
                      <a:pt x="31" y="1"/>
                    </a:lnTo>
                    <a:lnTo>
                      <a:pt x="0" y="19"/>
                    </a:lnTo>
                    <a:lnTo>
                      <a:pt x="35" y="13"/>
                    </a:lnTo>
                    <a:lnTo>
                      <a:pt x="3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03" name="Freeform 787"/>
              <p:cNvSpPr>
                <a:spLocks/>
              </p:cNvSpPr>
              <p:nvPr/>
            </p:nvSpPr>
            <p:spPr bwMode="auto">
              <a:xfrm>
                <a:off x="1557" y="1840"/>
                <a:ext cx="21" cy="14"/>
              </a:xfrm>
              <a:custGeom>
                <a:avLst/>
                <a:gdLst>
                  <a:gd name="T0" fmla="*/ 25 w 40"/>
                  <a:gd name="T1" fmla="*/ 8 h 28"/>
                  <a:gd name="T2" fmla="*/ 27 w 40"/>
                  <a:gd name="T3" fmla="*/ 0 h 28"/>
                  <a:gd name="T4" fmla="*/ 0 w 40"/>
                  <a:gd name="T5" fmla="*/ 16 h 28"/>
                  <a:gd name="T6" fmla="*/ 7 w 40"/>
                  <a:gd name="T7" fmla="*/ 28 h 28"/>
                  <a:gd name="T8" fmla="*/ 34 w 40"/>
                  <a:gd name="T9" fmla="*/ 12 h 28"/>
                  <a:gd name="T10" fmla="*/ 38 w 40"/>
                  <a:gd name="T11" fmla="*/ 3 h 28"/>
                  <a:gd name="T12" fmla="*/ 34 w 40"/>
                  <a:gd name="T13" fmla="*/ 12 h 28"/>
                  <a:gd name="T14" fmla="*/ 40 w 40"/>
                  <a:gd name="T15" fmla="*/ 9 h 28"/>
                  <a:gd name="T16" fmla="*/ 38 w 40"/>
                  <a:gd name="T17" fmla="*/ 3 h 28"/>
                  <a:gd name="T18" fmla="*/ 25 w 40"/>
                  <a:gd name="T19" fmla="*/ 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28">
                    <a:moveTo>
                      <a:pt x="25" y="8"/>
                    </a:moveTo>
                    <a:lnTo>
                      <a:pt x="27" y="0"/>
                    </a:lnTo>
                    <a:lnTo>
                      <a:pt x="0" y="16"/>
                    </a:lnTo>
                    <a:lnTo>
                      <a:pt x="7" y="28"/>
                    </a:lnTo>
                    <a:lnTo>
                      <a:pt x="34" y="12"/>
                    </a:lnTo>
                    <a:lnTo>
                      <a:pt x="38" y="3"/>
                    </a:lnTo>
                    <a:lnTo>
                      <a:pt x="34" y="12"/>
                    </a:lnTo>
                    <a:lnTo>
                      <a:pt x="40" y="9"/>
                    </a:lnTo>
                    <a:lnTo>
                      <a:pt x="38" y="3"/>
                    </a:lnTo>
                    <a:lnTo>
                      <a:pt x="25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04" name="Freeform 788"/>
              <p:cNvSpPr>
                <a:spLocks/>
              </p:cNvSpPr>
              <p:nvPr/>
            </p:nvSpPr>
            <p:spPr bwMode="auto">
              <a:xfrm>
                <a:off x="1545" y="1773"/>
                <a:ext cx="31" cy="71"/>
              </a:xfrm>
              <a:custGeom>
                <a:avLst/>
                <a:gdLst>
                  <a:gd name="T0" fmla="*/ 10 w 62"/>
                  <a:gd name="T1" fmla="*/ 16 h 142"/>
                  <a:gd name="T2" fmla="*/ 0 w 62"/>
                  <a:gd name="T3" fmla="*/ 12 h 142"/>
                  <a:gd name="T4" fmla="*/ 49 w 62"/>
                  <a:gd name="T5" fmla="*/ 142 h 142"/>
                  <a:gd name="T6" fmla="*/ 62 w 62"/>
                  <a:gd name="T7" fmla="*/ 137 h 142"/>
                  <a:gd name="T8" fmla="*/ 13 w 62"/>
                  <a:gd name="T9" fmla="*/ 8 h 142"/>
                  <a:gd name="T10" fmla="*/ 3 w 62"/>
                  <a:gd name="T11" fmla="*/ 4 h 142"/>
                  <a:gd name="T12" fmla="*/ 13 w 62"/>
                  <a:gd name="T13" fmla="*/ 8 h 142"/>
                  <a:gd name="T14" fmla="*/ 10 w 62"/>
                  <a:gd name="T15" fmla="*/ 0 h 142"/>
                  <a:gd name="T16" fmla="*/ 3 w 62"/>
                  <a:gd name="T17" fmla="*/ 4 h 142"/>
                  <a:gd name="T18" fmla="*/ 10 w 62"/>
                  <a:gd name="T19" fmla="*/ 16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142">
                    <a:moveTo>
                      <a:pt x="10" y="16"/>
                    </a:moveTo>
                    <a:lnTo>
                      <a:pt x="0" y="12"/>
                    </a:lnTo>
                    <a:lnTo>
                      <a:pt x="49" y="142"/>
                    </a:lnTo>
                    <a:lnTo>
                      <a:pt x="62" y="137"/>
                    </a:lnTo>
                    <a:lnTo>
                      <a:pt x="13" y="8"/>
                    </a:lnTo>
                    <a:lnTo>
                      <a:pt x="3" y="4"/>
                    </a:lnTo>
                    <a:lnTo>
                      <a:pt x="13" y="8"/>
                    </a:lnTo>
                    <a:lnTo>
                      <a:pt x="10" y="0"/>
                    </a:lnTo>
                    <a:lnTo>
                      <a:pt x="3" y="4"/>
                    </a:lnTo>
                    <a:lnTo>
                      <a:pt x="1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05" name="Freeform 789"/>
              <p:cNvSpPr>
                <a:spLocks/>
              </p:cNvSpPr>
              <p:nvPr/>
            </p:nvSpPr>
            <p:spPr bwMode="auto">
              <a:xfrm>
                <a:off x="1531" y="1775"/>
                <a:ext cx="19" cy="15"/>
              </a:xfrm>
              <a:custGeom>
                <a:avLst/>
                <a:gdLst>
                  <a:gd name="T0" fmla="*/ 3 w 39"/>
                  <a:gd name="T1" fmla="*/ 28 h 29"/>
                  <a:gd name="T2" fmla="*/ 7 w 39"/>
                  <a:gd name="T3" fmla="*/ 28 h 29"/>
                  <a:gd name="T4" fmla="*/ 39 w 39"/>
                  <a:gd name="T5" fmla="*/ 12 h 29"/>
                  <a:gd name="T6" fmla="*/ 32 w 39"/>
                  <a:gd name="T7" fmla="*/ 0 h 29"/>
                  <a:gd name="T8" fmla="*/ 0 w 39"/>
                  <a:gd name="T9" fmla="*/ 16 h 29"/>
                  <a:gd name="T10" fmla="*/ 3 w 39"/>
                  <a:gd name="T11" fmla="*/ 16 h 29"/>
                  <a:gd name="T12" fmla="*/ 3 w 39"/>
                  <a:gd name="T13" fmla="*/ 28 h 29"/>
                  <a:gd name="T14" fmla="*/ 4 w 39"/>
                  <a:gd name="T15" fmla="*/ 29 h 29"/>
                  <a:gd name="T16" fmla="*/ 7 w 39"/>
                  <a:gd name="T17" fmla="*/ 28 h 29"/>
                  <a:gd name="T18" fmla="*/ 3 w 39"/>
                  <a:gd name="T1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29">
                    <a:moveTo>
                      <a:pt x="3" y="28"/>
                    </a:moveTo>
                    <a:lnTo>
                      <a:pt x="7" y="28"/>
                    </a:lnTo>
                    <a:lnTo>
                      <a:pt x="39" y="12"/>
                    </a:lnTo>
                    <a:lnTo>
                      <a:pt x="32" y="0"/>
                    </a:lnTo>
                    <a:lnTo>
                      <a:pt x="0" y="16"/>
                    </a:lnTo>
                    <a:lnTo>
                      <a:pt x="3" y="16"/>
                    </a:lnTo>
                    <a:lnTo>
                      <a:pt x="3" y="28"/>
                    </a:lnTo>
                    <a:lnTo>
                      <a:pt x="4" y="29"/>
                    </a:lnTo>
                    <a:lnTo>
                      <a:pt x="7" y="28"/>
                    </a:lnTo>
                    <a:lnTo>
                      <a:pt x="3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06" name="Freeform 790"/>
              <p:cNvSpPr>
                <a:spLocks/>
              </p:cNvSpPr>
              <p:nvPr/>
            </p:nvSpPr>
            <p:spPr bwMode="auto">
              <a:xfrm>
                <a:off x="1497" y="1778"/>
                <a:ext cx="36" cy="11"/>
              </a:xfrm>
              <a:custGeom>
                <a:avLst/>
                <a:gdLst>
                  <a:gd name="T0" fmla="*/ 12 w 71"/>
                  <a:gd name="T1" fmla="*/ 12 h 23"/>
                  <a:gd name="T2" fmla="*/ 6 w 71"/>
                  <a:gd name="T3" fmla="*/ 15 h 23"/>
                  <a:gd name="T4" fmla="*/ 71 w 71"/>
                  <a:gd name="T5" fmla="*/ 23 h 23"/>
                  <a:gd name="T6" fmla="*/ 71 w 71"/>
                  <a:gd name="T7" fmla="*/ 11 h 23"/>
                  <a:gd name="T8" fmla="*/ 6 w 71"/>
                  <a:gd name="T9" fmla="*/ 1 h 23"/>
                  <a:gd name="T10" fmla="*/ 0 w 71"/>
                  <a:gd name="T11" fmla="*/ 5 h 23"/>
                  <a:gd name="T12" fmla="*/ 6 w 71"/>
                  <a:gd name="T13" fmla="*/ 1 h 23"/>
                  <a:gd name="T14" fmla="*/ 3 w 71"/>
                  <a:gd name="T15" fmla="*/ 0 h 23"/>
                  <a:gd name="T16" fmla="*/ 0 w 71"/>
                  <a:gd name="T17" fmla="*/ 5 h 23"/>
                  <a:gd name="T18" fmla="*/ 12 w 71"/>
                  <a:gd name="T19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" h="23">
                    <a:moveTo>
                      <a:pt x="12" y="12"/>
                    </a:moveTo>
                    <a:lnTo>
                      <a:pt x="6" y="15"/>
                    </a:lnTo>
                    <a:lnTo>
                      <a:pt x="71" y="23"/>
                    </a:lnTo>
                    <a:lnTo>
                      <a:pt x="71" y="11"/>
                    </a:lnTo>
                    <a:lnTo>
                      <a:pt x="6" y="1"/>
                    </a:lnTo>
                    <a:lnTo>
                      <a:pt x="0" y="5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07" name="Rectangle 791"/>
              <p:cNvSpPr>
                <a:spLocks noChangeArrowheads="1"/>
              </p:cNvSpPr>
              <p:nvPr/>
            </p:nvSpPr>
            <p:spPr bwMode="auto">
              <a:xfrm>
                <a:off x="909" y="1619"/>
                <a:ext cx="81" cy="117"/>
              </a:xfrm>
              <a:prstGeom prst="rect">
                <a:avLst/>
              </a:prstGeom>
              <a:solidFill>
                <a:srgbClr val="84CC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08" name="Freeform 792"/>
              <p:cNvSpPr>
                <a:spLocks/>
              </p:cNvSpPr>
              <p:nvPr/>
            </p:nvSpPr>
            <p:spPr bwMode="auto">
              <a:xfrm>
                <a:off x="909" y="1615"/>
                <a:ext cx="85" cy="8"/>
              </a:xfrm>
              <a:custGeom>
                <a:avLst/>
                <a:gdLst>
                  <a:gd name="T0" fmla="*/ 170 w 170"/>
                  <a:gd name="T1" fmla="*/ 6 h 14"/>
                  <a:gd name="T2" fmla="*/ 162 w 170"/>
                  <a:gd name="T3" fmla="*/ 0 h 14"/>
                  <a:gd name="T4" fmla="*/ 0 w 170"/>
                  <a:gd name="T5" fmla="*/ 0 h 14"/>
                  <a:gd name="T6" fmla="*/ 0 w 170"/>
                  <a:gd name="T7" fmla="*/ 14 h 14"/>
                  <a:gd name="T8" fmla="*/ 162 w 170"/>
                  <a:gd name="T9" fmla="*/ 14 h 14"/>
                  <a:gd name="T10" fmla="*/ 155 w 170"/>
                  <a:gd name="T11" fmla="*/ 6 h 14"/>
                  <a:gd name="T12" fmla="*/ 170 w 170"/>
                  <a:gd name="T13" fmla="*/ 6 h 14"/>
                  <a:gd name="T14" fmla="*/ 170 w 170"/>
                  <a:gd name="T15" fmla="*/ 0 h 14"/>
                  <a:gd name="T16" fmla="*/ 162 w 170"/>
                  <a:gd name="T17" fmla="*/ 0 h 14"/>
                  <a:gd name="T18" fmla="*/ 170 w 170"/>
                  <a:gd name="T19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0" h="14">
                    <a:moveTo>
                      <a:pt x="170" y="6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162" y="14"/>
                    </a:lnTo>
                    <a:lnTo>
                      <a:pt x="155" y="6"/>
                    </a:lnTo>
                    <a:lnTo>
                      <a:pt x="170" y="6"/>
                    </a:lnTo>
                    <a:lnTo>
                      <a:pt x="170" y="0"/>
                    </a:lnTo>
                    <a:lnTo>
                      <a:pt x="162" y="0"/>
                    </a:lnTo>
                    <a:lnTo>
                      <a:pt x="17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09" name="Freeform 793"/>
              <p:cNvSpPr>
                <a:spLocks/>
              </p:cNvSpPr>
              <p:nvPr/>
            </p:nvSpPr>
            <p:spPr bwMode="auto">
              <a:xfrm>
                <a:off x="987" y="1619"/>
                <a:ext cx="7" cy="121"/>
              </a:xfrm>
              <a:custGeom>
                <a:avLst/>
                <a:gdLst>
                  <a:gd name="T0" fmla="*/ 7 w 15"/>
                  <a:gd name="T1" fmla="*/ 242 h 242"/>
                  <a:gd name="T2" fmla="*/ 15 w 15"/>
                  <a:gd name="T3" fmla="*/ 234 h 242"/>
                  <a:gd name="T4" fmla="*/ 15 w 15"/>
                  <a:gd name="T5" fmla="*/ 0 h 242"/>
                  <a:gd name="T6" fmla="*/ 0 w 15"/>
                  <a:gd name="T7" fmla="*/ 0 h 242"/>
                  <a:gd name="T8" fmla="*/ 0 w 15"/>
                  <a:gd name="T9" fmla="*/ 234 h 242"/>
                  <a:gd name="T10" fmla="*/ 7 w 15"/>
                  <a:gd name="T11" fmla="*/ 227 h 242"/>
                  <a:gd name="T12" fmla="*/ 7 w 15"/>
                  <a:gd name="T13" fmla="*/ 242 h 242"/>
                  <a:gd name="T14" fmla="*/ 15 w 15"/>
                  <a:gd name="T15" fmla="*/ 242 h 242"/>
                  <a:gd name="T16" fmla="*/ 15 w 15"/>
                  <a:gd name="T17" fmla="*/ 234 h 242"/>
                  <a:gd name="T18" fmla="*/ 7 w 15"/>
                  <a:gd name="T19" fmla="*/ 242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242">
                    <a:moveTo>
                      <a:pt x="7" y="242"/>
                    </a:moveTo>
                    <a:lnTo>
                      <a:pt x="15" y="234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234"/>
                    </a:lnTo>
                    <a:lnTo>
                      <a:pt x="7" y="227"/>
                    </a:lnTo>
                    <a:lnTo>
                      <a:pt x="7" y="242"/>
                    </a:lnTo>
                    <a:lnTo>
                      <a:pt x="15" y="242"/>
                    </a:lnTo>
                    <a:lnTo>
                      <a:pt x="15" y="234"/>
                    </a:lnTo>
                    <a:lnTo>
                      <a:pt x="7" y="2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10" name="Freeform 794"/>
              <p:cNvSpPr>
                <a:spLocks/>
              </p:cNvSpPr>
              <p:nvPr/>
            </p:nvSpPr>
            <p:spPr bwMode="auto">
              <a:xfrm>
                <a:off x="905" y="1732"/>
                <a:ext cx="85" cy="8"/>
              </a:xfrm>
              <a:custGeom>
                <a:avLst/>
                <a:gdLst>
                  <a:gd name="T0" fmla="*/ 0 w 169"/>
                  <a:gd name="T1" fmla="*/ 7 h 15"/>
                  <a:gd name="T2" fmla="*/ 7 w 169"/>
                  <a:gd name="T3" fmla="*/ 15 h 15"/>
                  <a:gd name="T4" fmla="*/ 169 w 169"/>
                  <a:gd name="T5" fmla="*/ 15 h 15"/>
                  <a:gd name="T6" fmla="*/ 169 w 169"/>
                  <a:gd name="T7" fmla="*/ 0 h 15"/>
                  <a:gd name="T8" fmla="*/ 7 w 169"/>
                  <a:gd name="T9" fmla="*/ 0 h 15"/>
                  <a:gd name="T10" fmla="*/ 15 w 169"/>
                  <a:gd name="T11" fmla="*/ 7 h 15"/>
                  <a:gd name="T12" fmla="*/ 0 w 169"/>
                  <a:gd name="T13" fmla="*/ 7 h 15"/>
                  <a:gd name="T14" fmla="*/ 0 w 169"/>
                  <a:gd name="T15" fmla="*/ 15 h 15"/>
                  <a:gd name="T16" fmla="*/ 7 w 169"/>
                  <a:gd name="T17" fmla="*/ 15 h 15"/>
                  <a:gd name="T18" fmla="*/ 0 w 169"/>
                  <a:gd name="T1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9" h="15">
                    <a:moveTo>
                      <a:pt x="0" y="7"/>
                    </a:moveTo>
                    <a:lnTo>
                      <a:pt x="7" y="15"/>
                    </a:lnTo>
                    <a:lnTo>
                      <a:pt x="169" y="15"/>
                    </a:lnTo>
                    <a:lnTo>
                      <a:pt x="169" y="0"/>
                    </a:lnTo>
                    <a:lnTo>
                      <a:pt x="7" y="0"/>
                    </a:lnTo>
                    <a:lnTo>
                      <a:pt x="15" y="7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7" y="1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11" name="Freeform 795"/>
              <p:cNvSpPr>
                <a:spLocks/>
              </p:cNvSpPr>
              <p:nvPr/>
            </p:nvSpPr>
            <p:spPr bwMode="auto">
              <a:xfrm>
                <a:off x="905" y="1615"/>
                <a:ext cx="8" cy="121"/>
              </a:xfrm>
              <a:custGeom>
                <a:avLst/>
                <a:gdLst>
                  <a:gd name="T0" fmla="*/ 7 w 15"/>
                  <a:gd name="T1" fmla="*/ 0 h 240"/>
                  <a:gd name="T2" fmla="*/ 0 w 15"/>
                  <a:gd name="T3" fmla="*/ 6 h 240"/>
                  <a:gd name="T4" fmla="*/ 0 w 15"/>
                  <a:gd name="T5" fmla="*/ 240 h 240"/>
                  <a:gd name="T6" fmla="*/ 15 w 15"/>
                  <a:gd name="T7" fmla="*/ 240 h 240"/>
                  <a:gd name="T8" fmla="*/ 15 w 15"/>
                  <a:gd name="T9" fmla="*/ 6 h 240"/>
                  <a:gd name="T10" fmla="*/ 7 w 15"/>
                  <a:gd name="T11" fmla="*/ 14 h 240"/>
                  <a:gd name="T12" fmla="*/ 7 w 15"/>
                  <a:gd name="T13" fmla="*/ 0 h 240"/>
                  <a:gd name="T14" fmla="*/ 0 w 15"/>
                  <a:gd name="T15" fmla="*/ 0 h 240"/>
                  <a:gd name="T16" fmla="*/ 0 w 15"/>
                  <a:gd name="T17" fmla="*/ 6 h 240"/>
                  <a:gd name="T18" fmla="*/ 7 w 15"/>
                  <a:gd name="T1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240">
                    <a:moveTo>
                      <a:pt x="7" y="0"/>
                    </a:moveTo>
                    <a:lnTo>
                      <a:pt x="0" y="6"/>
                    </a:lnTo>
                    <a:lnTo>
                      <a:pt x="0" y="240"/>
                    </a:lnTo>
                    <a:lnTo>
                      <a:pt x="15" y="240"/>
                    </a:lnTo>
                    <a:lnTo>
                      <a:pt x="15" y="6"/>
                    </a:lnTo>
                    <a:lnTo>
                      <a:pt x="7" y="14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12" name="Rectangle 796"/>
              <p:cNvSpPr>
                <a:spLocks noChangeArrowheads="1"/>
              </p:cNvSpPr>
              <p:nvPr/>
            </p:nvSpPr>
            <p:spPr bwMode="auto">
              <a:xfrm>
                <a:off x="909" y="1747"/>
                <a:ext cx="81" cy="105"/>
              </a:xfrm>
              <a:prstGeom prst="rect">
                <a:avLst/>
              </a:prstGeom>
              <a:solidFill>
                <a:srgbClr val="84CC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13" name="Freeform 797"/>
              <p:cNvSpPr>
                <a:spLocks/>
              </p:cNvSpPr>
              <p:nvPr/>
            </p:nvSpPr>
            <p:spPr bwMode="auto">
              <a:xfrm>
                <a:off x="909" y="1743"/>
                <a:ext cx="85" cy="8"/>
              </a:xfrm>
              <a:custGeom>
                <a:avLst/>
                <a:gdLst>
                  <a:gd name="T0" fmla="*/ 170 w 170"/>
                  <a:gd name="T1" fmla="*/ 8 h 16"/>
                  <a:gd name="T2" fmla="*/ 162 w 170"/>
                  <a:gd name="T3" fmla="*/ 0 h 16"/>
                  <a:gd name="T4" fmla="*/ 0 w 170"/>
                  <a:gd name="T5" fmla="*/ 0 h 16"/>
                  <a:gd name="T6" fmla="*/ 0 w 170"/>
                  <a:gd name="T7" fmla="*/ 16 h 16"/>
                  <a:gd name="T8" fmla="*/ 162 w 170"/>
                  <a:gd name="T9" fmla="*/ 16 h 16"/>
                  <a:gd name="T10" fmla="*/ 155 w 170"/>
                  <a:gd name="T11" fmla="*/ 8 h 16"/>
                  <a:gd name="T12" fmla="*/ 170 w 170"/>
                  <a:gd name="T13" fmla="*/ 8 h 16"/>
                  <a:gd name="T14" fmla="*/ 170 w 170"/>
                  <a:gd name="T15" fmla="*/ 0 h 16"/>
                  <a:gd name="T16" fmla="*/ 162 w 170"/>
                  <a:gd name="T17" fmla="*/ 0 h 16"/>
                  <a:gd name="T18" fmla="*/ 170 w 170"/>
                  <a:gd name="T19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0" h="16">
                    <a:moveTo>
                      <a:pt x="170" y="8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0" y="16"/>
                    </a:lnTo>
                    <a:lnTo>
                      <a:pt x="162" y="16"/>
                    </a:lnTo>
                    <a:lnTo>
                      <a:pt x="155" y="8"/>
                    </a:lnTo>
                    <a:lnTo>
                      <a:pt x="170" y="8"/>
                    </a:lnTo>
                    <a:lnTo>
                      <a:pt x="170" y="0"/>
                    </a:lnTo>
                    <a:lnTo>
                      <a:pt x="162" y="0"/>
                    </a:lnTo>
                    <a:lnTo>
                      <a:pt x="17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14" name="Freeform 798"/>
              <p:cNvSpPr>
                <a:spLocks/>
              </p:cNvSpPr>
              <p:nvPr/>
            </p:nvSpPr>
            <p:spPr bwMode="auto">
              <a:xfrm>
                <a:off x="987" y="1747"/>
                <a:ext cx="7" cy="109"/>
              </a:xfrm>
              <a:custGeom>
                <a:avLst/>
                <a:gdLst>
                  <a:gd name="T0" fmla="*/ 7 w 15"/>
                  <a:gd name="T1" fmla="*/ 219 h 219"/>
                  <a:gd name="T2" fmla="*/ 15 w 15"/>
                  <a:gd name="T3" fmla="*/ 211 h 219"/>
                  <a:gd name="T4" fmla="*/ 15 w 15"/>
                  <a:gd name="T5" fmla="*/ 0 h 219"/>
                  <a:gd name="T6" fmla="*/ 0 w 15"/>
                  <a:gd name="T7" fmla="*/ 0 h 219"/>
                  <a:gd name="T8" fmla="*/ 0 w 15"/>
                  <a:gd name="T9" fmla="*/ 211 h 219"/>
                  <a:gd name="T10" fmla="*/ 7 w 15"/>
                  <a:gd name="T11" fmla="*/ 204 h 219"/>
                  <a:gd name="T12" fmla="*/ 7 w 15"/>
                  <a:gd name="T13" fmla="*/ 219 h 219"/>
                  <a:gd name="T14" fmla="*/ 15 w 15"/>
                  <a:gd name="T15" fmla="*/ 219 h 219"/>
                  <a:gd name="T16" fmla="*/ 15 w 15"/>
                  <a:gd name="T17" fmla="*/ 211 h 219"/>
                  <a:gd name="T18" fmla="*/ 7 w 15"/>
                  <a:gd name="T19" fmla="*/ 21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219">
                    <a:moveTo>
                      <a:pt x="7" y="219"/>
                    </a:moveTo>
                    <a:lnTo>
                      <a:pt x="15" y="211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211"/>
                    </a:lnTo>
                    <a:lnTo>
                      <a:pt x="7" y="204"/>
                    </a:lnTo>
                    <a:lnTo>
                      <a:pt x="7" y="219"/>
                    </a:lnTo>
                    <a:lnTo>
                      <a:pt x="15" y="219"/>
                    </a:lnTo>
                    <a:lnTo>
                      <a:pt x="15" y="211"/>
                    </a:lnTo>
                    <a:lnTo>
                      <a:pt x="7" y="2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15" name="Freeform 799"/>
              <p:cNvSpPr>
                <a:spLocks/>
              </p:cNvSpPr>
              <p:nvPr/>
            </p:nvSpPr>
            <p:spPr bwMode="auto">
              <a:xfrm>
                <a:off x="905" y="1848"/>
                <a:ext cx="85" cy="8"/>
              </a:xfrm>
              <a:custGeom>
                <a:avLst/>
                <a:gdLst>
                  <a:gd name="T0" fmla="*/ 0 w 169"/>
                  <a:gd name="T1" fmla="*/ 7 h 15"/>
                  <a:gd name="T2" fmla="*/ 7 w 169"/>
                  <a:gd name="T3" fmla="*/ 15 h 15"/>
                  <a:gd name="T4" fmla="*/ 169 w 169"/>
                  <a:gd name="T5" fmla="*/ 15 h 15"/>
                  <a:gd name="T6" fmla="*/ 169 w 169"/>
                  <a:gd name="T7" fmla="*/ 0 h 15"/>
                  <a:gd name="T8" fmla="*/ 7 w 169"/>
                  <a:gd name="T9" fmla="*/ 0 h 15"/>
                  <a:gd name="T10" fmla="*/ 15 w 169"/>
                  <a:gd name="T11" fmla="*/ 7 h 15"/>
                  <a:gd name="T12" fmla="*/ 0 w 169"/>
                  <a:gd name="T13" fmla="*/ 7 h 15"/>
                  <a:gd name="T14" fmla="*/ 0 w 169"/>
                  <a:gd name="T15" fmla="*/ 15 h 15"/>
                  <a:gd name="T16" fmla="*/ 7 w 169"/>
                  <a:gd name="T17" fmla="*/ 15 h 15"/>
                  <a:gd name="T18" fmla="*/ 0 w 169"/>
                  <a:gd name="T1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9" h="15">
                    <a:moveTo>
                      <a:pt x="0" y="7"/>
                    </a:moveTo>
                    <a:lnTo>
                      <a:pt x="7" y="15"/>
                    </a:lnTo>
                    <a:lnTo>
                      <a:pt x="169" y="15"/>
                    </a:lnTo>
                    <a:lnTo>
                      <a:pt x="169" y="0"/>
                    </a:lnTo>
                    <a:lnTo>
                      <a:pt x="7" y="0"/>
                    </a:lnTo>
                    <a:lnTo>
                      <a:pt x="15" y="7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7" y="1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16" name="Freeform 800"/>
              <p:cNvSpPr>
                <a:spLocks/>
              </p:cNvSpPr>
              <p:nvPr/>
            </p:nvSpPr>
            <p:spPr bwMode="auto">
              <a:xfrm>
                <a:off x="905" y="1743"/>
                <a:ext cx="8" cy="109"/>
              </a:xfrm>
              <a:custGeom>
                <a:avLst/>
                <a:gdLst>
                  <a:gd name="T0" fmla="*/ 7 w 15"/>
                  <a:gd name="T1" fmla="*/ 0 h 219"/>
                  <a:gd name="T2" fmla="*/ 0 w 15"/>
                  <a:gd name="T3" fmla="*/ 8 h 219"/>
                  <a:gd name="T4" fmla="*/ 0 w 15"/>
                  <a:gd name="T5" fmla="*/ 219 h 219"/>
                  <a:gd name="T6" fmla="*/ 15 w 15"/>
                  <a:gd name="T7" fmla="*/ 219 h 219"/>
                  <a:gd name="T8" fmla="*/ 15 w 15"/>
                  <a:gd name="T9" fmla="*/ 8 h 219"/>
                  <a:gd name="T10" fmla="*/ 7 w 15"/>
                  <a:gd name="T11" fmla="*/ 16 h 219"/>
                  <a:gd name="T12" fmla="*/ 7 w 15"/>
                  <a:gd name="T13" fmla="*/ 0 h 219"/>
                  <a:gd name="T14" fmla="*/ 0 w 15"/>
                  <a:gd name="T15" fmla="*/ 0 h 219"/>
                  <a:gd name="T16" fmla="*/ 0 w 15"/>
                  <a:gd name="T17" fmla="*/ 8 h 219"/>
                  <a:gd name="T18" fmla="*/ 7 w 15"/>
                  <a:gd name="T19" fmla="*/ 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219">
                    <a:moveTo>
                      <a:pt x="7" y="0"/>
                    </a:moveTo>
                    <a:lnTo>
                      <a:pt x="0" y="8"/>
                    </a:lnTo>
                    <a:lnTo>
                      <a:pt x="0" y="219"/>
                    </a:lnTo>
                    <a:lnTo>
                      <a:pt x="15" y="219"/>
                    </a:lnTo>
                    <a:lnTo>
                      <a:pt x="15" y="8"/>
                    </a:lnTo>
                    <a:lnTo>
                      <a:pt x="7" y="16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17" name="Rectangle 801"/>
              <p:cNvSpPr>
                <a:spLocks noChangeArrowheads="1"/>
              </p:cNvSpPr>
              <p:nvPr/>
            </p:nvSpPr>
            <p:spPr bwMode="auto">
              <a:xfrm>
                <a:off x="802" y="1805"/>
                <a:ext cx="259" cy="1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18" name="Freeform 802"/>
              <p:cNvSpPr>
                <a:spLocks/>
              </p:cNvSpPr>
              <p:nvPr/>
            </p:nvSpPr>
            <p:spPr bwMode="auto">
              <a:xfrm>
                <a:off x="802" y="1802"/>
                <a:ext cx="262" cy="7"/>
              </a:xfrm>
              <a:custGeom>
                <a:avLst/>
                <a:gdLst>
                  <a:gd name="T0" fmla="*/ 526 w 526"/>
                  <a:gd name="T1" fmla="*/ 7 h 15"/>
                  <a:gd name="T2" fmla="*/ 519 w 526"/>
                  <a:gd name="T3" fmla="*/ 0 h 15"/>
                  <a:gd name="T4" fmla="*/ 0 w 526"/>
                  <a:gd name="T5" fmla="*/ 0 h 15"/>
                  <a:gd name="T6" fmla="*/ 0 w 526"/>
                  <a:gd name="T7" fmla="*/ 15 h 15"/>
                  <a:gd name="T8" fmla="*/ 519 w 526"/>
                  <a:gd name="T9" fmla="*/ 15 h 15"/>
                  <a:gd name="T10" fmla="*/ 511 w 526"/>
                  <a:gd name="T11" fmla="*/ 7 h 15"/>
                  <a:gd name="T12" fmla="*/ 526 w 526"/>
                  <a:gd name="T13" fmla="*/ 7 h 15"/>
                  <a:gd name="T14" fmla="*/ 526 w 526"/>
                  <a:gd name="T15" fmla="*/ 0 h 15"/>
                  <a:gd name="T16" fmla="*/ 519 w 526"/>
                  <a:gd name="T17" fmla="*/ 0 h 15"/>
                  <a:gd name="T18" fmla="*/ 526 w 526"/>
                  <a:gd name="T1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6" h="15">
                    <a:moveTo>
                      <a:pt x="526" y="7"/>
                    </a:moveTo>
                    <a:lnTo>
                      <a:pt x="519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519" y="15"/>
                    </a:lnTo>
                    <a:lnTo>
                      <a:pt x="511" y="7"/>
                    </a:lnTo>
                    <a:lnTo>
                      <a:pt x="526" y="7"/>
                    </a:lnTo>
                    <a:lnTo>
                      <a:pt x="526" y="0"/>
                    </a:lnTo>
                    <a:lnTo>
                      <a:pt x="519" y="0"/>
                    </a:lnTo>
                    <a:lnTo>
                      <a:pt x="526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19" name="Freeform 803"/>
              <p:cNvSpPr>
                <a:spLocks/>
              </p:cNvSpPr>
              <p:nvPr/>
            </p:nvSpPr>
            <p:spPr bwMode="auto">
              <a:xfrm>
                <a:off x="1057" y="1805"/>
                <a:ext cx="7" cy="17"/>
              </a:xfrm>
              <a:custGeom>
                <a:avLst/>
                <a:gdLst>
                  <a:gd name="T0" fmla="*/ 8 w 15"/>
                  <a:gd name="T1" fmla="*/ 33 h 33"/>
                  <a:gd name="T2" fmla="*/ 15 w 15"/>
                  <a:gd name="T3" fmla="*/ 26 h 33"/>
                  <a:gd name="T4" fmla="*/ 15 w 15"/>
                  <a:gd name="T5" fmla="*/ 0 h 33"/>
                  <a:gd name="T6" fmla="*/ 0 w 15"/>
                  <a:gd name="T7" fmla="*/ 0 h 33"/>
                  <a:gd name="T8" fmla="*/ 0 w 15"/>
                  <a:gd name="T9" fmla="*/ 26 h 33"/>
                  <a:gd name="T10" fmla="*/ 8 w 15"/>
                  <a:gd name="T11" fmla="*/ 18 h 33"/>
                  <a:gd name="T12" fmla="*/ 8 w 15"/>
                  <a:gd name="T13" fmla="*/ 33 h 33"/>
                  <a:gd name="T14" fmla="*/ 15 w 15"/>
                  <a:gd name="T15" fmla="*/ 33 h 33"/>
                  <a:gd name="T16" fmla="*/ 15 w 15"/>
                  <a:gd name="T17" fmla="*/ 26 h 33"/>
                  <a:gd name="T18" fmla="*/ 8 w 15"/>
                  <a:gd name="T1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33">
                    <a:moveTo>
                      <a:pt x="8" y="33"/>
                    </a:moveTo>
                    <a:lnTo>
                      <a:pt x="15" y="26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26"/>
                    </a:lnTo>
                    <a:lnTo>
                      <a:pt x="8" y="18"/>
                    </a:lnTo>
                    <a:lnTo>
                      <a:pt x="8" y="33"/>
                    </a:lnTo>
                    <a:lnTo>
                      <a:pt x="15" y="33"/>
                    </a:lnTo>
                    <a:lnTo>
                      <a:pt x="15" y="26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20" name="Freeform 804"/>
              <p:cNvSpPr>
                <a:spLocks/>
              </p:cNvSpPr>
              <p:nvPr/>
            </p:nvSpPr>
            <p:spPr bwMode="auto">
              <a:xfrm>
                <a:off x="798" y="1815"/>
                <a:ext cx="263" cy="7"/>
              </a:xfrm>
              <a:custGeom>
                <a:avLst/>
                <a:gdLst>
                  <a:gd name="T0" fmla="*/ 0 w 527"/>
                  <a:gd name="T1" fmla="*/ 8 h 15"/>
                  <a:gd name="T2" fmla="*/ 8 w 527"/>
                  <a:gd name="T3" fmla="*/ 15 h 15"/>
                  <a:gd name="T4" fmla="*/ 527 w 527"/>
                  <a:gd name="T5" fmla="*/ 15 h 15"/>
                  <a:gd name="T6" fmla="*/ 527 w 527"/>
                  <a:gd name="T7" fmla="*/ 0 h 15"/>
                  <a:gd name="T8" fmla="*/ 8 w 527"/>
                  <a:gd name="T9" fmla="*/ 0 h 15"/>
                  <a:gd name="T10" fmla="*/ 15 w 527"/>
                  <a:gd name="T11" fmla="*/ 8 h 15"/>
                  <a:gd name="T12" fmla="*/ 0 w 527"/>
                  <a:gd name="T13" fmla="*/ 8 h 15"/>
                  <a:gd name="T14" fmla="*/ 0 w 527"/>
                  <a:gd name="T15" fmla="*/ 15 h 15"/>
                  <a:gd name="T16" fmla="*/ 8 w 527"/>
                  <a:gd name="T17" fmla="*/ 15 h 15"/>
                  <a:gd name="T18" fmla="*/ 0 w 527"/>
                  <a:gd name="T1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7" h="15">
                    <a:moveTo>
                      <a:pt x="0" y="8"/>
                    </a:moveTo>
                    <a:lnTo>
                      <a:pt x="8" y="15"/>
                    </a:lnTo>
                    <a:lnTo>
                      <a:pt x="527" y="15"/>
                    </a:lnTo>
                    <a:lnTo>
                      <a:pt x="527" y="0"/>
                    </a:lnTo>
                    <a:lnTo>
                      <a:pt x="8" y="0"/>
                    </a:lnTo>
                    <a:lnTo>
                      <a:pt x="15" y="8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8" y="15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21" name="Freeform 805"/>
              <p:cNvSpPr>
                <a:spLocks/>
              </p:cNvSpPr>
              <p:nvPr/>
            </p:nvSpPr>
            <p:spPr bwMode="auto">
              <a:xfrm>
                <a:off x="798" y="1802"/>
                <a:ext cx="7" cy="17"/>
              </a:xfrm>
              <a:custGeom>
                <a:avLst/>
                <a:gdLst>
                  <a:gd name="T0" fmla="*/ 8 w 15"/>
                  <a:gd name="T1" fmla="*/ 0 h 33"/>
                  <a:gd name="T2" fmla="*/ 0 w 15"/>
                  <a:gd name="T3" fmla="*/ 7 h 33"/>
                  <a:gd name="T4" fmla="*/ 0 w 15"/>
                  <a:gd name="T5" fmla="*/ 33 h 33"/>
                  <a:gd name="T6" fmla="*/ 15 w 15"/>
                  <a:gd name="T7" fmla="*/ 33 h 33"/>
                  <a:gd name="T8" fmla="*/ 15 w 15"/>
                  <a:gd name="T9" fmla="*/ 7 h 33"/>
                  <a:gd name="T10" fmla="*/ 8 w 15"/>
                  <a:gd name="T11" fmla="*/ 15 h 33"/>
                  <a:gd name="T12" fmla="*/ 8 w 15"/>
                  <a:gd name="T13" fmla="*/ 0 h 33"/>
                  <a:gd name="T14" fmla="*/ 0 w 15"/>
                  <a:gd name="T15" fmla="*/ 0 h 33"/>
                  <a:gd name="T16" fmla="*/ 0 w 15"/>
                  <a:gd name="T17" fmla="*/ 7 h 33"/>
                  <a:gd name="T18" fmla="*/ 8 w 15"/>
                  <a:gd name="T1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33">
                    <a:moveTo>
                      <a:pt x="8" y="0"/>
                    </a:moveTo>
                    <a:lnTo>
                      <a:pt x="0" y="7"/>
                    </a:lnTo>
                    <a:lnTo>
                      <a:pt x="0" y="33"/>
                    </a:lnTo>
                    <a:lnTo>
                      <a:pt x="15" y="33"/>
                    </a:lnTo>
                    <a:lnTo>
                      <a:pt x="15" y="7"/>
                    </a:lnTo>
                    <a:lnTo>
                      <a:pt x="8" y="15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22" name="Rectangle 806"/>
              <p:cNvSpPr>
                <a:spLocks noChangeArrowheads="1"/>
              </p:cNvSpPr>
              <p:nvPr/>
            </p:nvSpPr>
            <p:spPr bwMode="auto">
              <a:xfrm>
                <a:off x="1033" y="1815"/>
                <a:ext cx="17" cy="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23" name="Freeform 807"/>
              <p:cNvSpPr>
                <a:spLocks/>
              </p:cNvSpPr>
              <p:nvPr/>
            </p:nvSpPr>
            <p:spPr bwMode="auto">
              <a:xfrm>
                <a:off x="1033" y="1811"/>
                <a:ext cx="20" cy="8"/>
              </a:xfrm>
              <a:custGeom>
                <a:avLst/>
                <a:gdLst>
                  <a:gd name="T0" fmla="*/ 42 w 42"/>
                  <a:gd name="T1" fmla="*/ 7 h 15"/>
                  <a:gd name="T2" fmla="*/ 35 w 42"/>
                  <a:gd name="T3" fmla="*/ 0 h 15"/>
                  <a:gd name="T4" fmla="*/ 0 w 42"/>
                  <a:gd name="T5" fmla="*/ 0 h 15"/>
                  <a:gd name="T6" fmla="*/ 0 w 42"/>
                  <a:gd name="T7" fmla="*/ 15 h 15"/>
                  <a:gd name="T8" fmla="*/ 35 w 42"/>
                  <a:gd name="T9" fmla="*/ 15 h 15"/>
                  <a:gd name="T10" fmla="*/ 27 w 42"/>
                  <a:gd name="T11" fmla="*/ 7 h 15"/>
                  <a:gd name="T12" fmla="*/ 42 w 42"/>
                  <a:gd name="T13" fmla="*/ 7 h 15"/>
                  <a:gd name="T14" fmla="*/ 42 w 42"/>
                  <a:gd name="T15" fmla="*/ 0 h 15"/>
                  <a:gd name="T16" fmla="*/ 35 w 42"/>
                  <a:gd name="T17" fmla="*/ 0 h 15"/>
                  <a:gd name="T18" fmla="*/ 42 w 42"/>
                  <a:gd name="T1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15">
                    <a:moveTo>
                      <a:pt x="42" y="7"/>
                    </a:moveTo>
                    <a:lnTo>
                      <a:pt x="35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35" y="15"/>
                    </a:lnTo>
                    <a:lnTo>
                      <a:pt x="27" y="7"/>
                    </a:lnTo>
                    <a:lnTo>
                      <a:pt x="42" y="7"/>
                    </a:lnTo>
                    <a:lnTo>
                      <a:pt x="42" y="0"/>
                    </a:lnTo>
                    <a:lnTo>
                      <a:pt x="35" y="0"/>
                    </a:lnTo>
                    <a:lnTo>
                      <a:pt x="42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24" name="Freeform 808"/>
              <p:cNvSpPr>
                <a:spLocks/>
              </p:cNvSpPr>
              <p:nvPr/>
            </p:nvSpPr>
            <p:spPr bwMode="auto">
              <a:xfrm>
                <a:off x="1046" y="1815"/>
                <a:ext cx="7" cy="99"/>
              </a:xfrm>
              <a:custGeom>
                <a:avLst/>
                <a:gdLst>
                  <a:gd name="T0" fmla="*/ 8 w 15"/>
                  <a:gd name="T1" fmla="*/ 198 h 198"/>
                  <a:gd name="T2" fmla="*/ 15 w 15"/>
                  <a:gd name="T3" fmla="*/ 191 h 198"/>
                  <a:gd name="T4" fmla="*/ 15 w 15"/>
                  <a:gd name="T5" fmla="*/ 0 h 198"/>
                  <a:gd name="T6" fmla="*/ 0 w 15"/>
                  <a:gd name="T7" fmla="*/ 0 h 198"/>
                  <a:gd name="T8" fmla="*/ 0 w 15"/>
                  <a:gd name="T9" fmla="*/ 191 h 198"/>
                  <a:gd name="T10" fmla="*/ 8 w 15"/>
                  <a:gd name="T11" fmla="*/ 183 h 198"/>
                  <a:gd name="T12" fmla="*/ 8 w 15"/>
                  <a:gd name="T13" fmla="*/ 198 h 198"/>
                  <a:gd name="T14" fmla="*/ 15 w 15"/>
                  <a:gd name="T15" fmla="*/ 198 h 198"/>
                  <a:gd name="T16" fmla="*/ 15 w 15"/>
                  <a:gd name="T17" fmla="*/ 191 h 198"/>
                  <a:gd name="T18" fmla="*/ 8 w 15"/>
                  <a:gd name="T19" fmla="*/ 19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8">
                    <a:moveTo>
                      <a:pt x="8" y="198"/>
                    </a:moveTo>
                    <a:lnTo>
                      <a:pt x="15" y="191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191"/>
                    </a:lnTo>
                    <a:lnTo>
                      <a:pt x="8" y="183"/>
                    </a:lnTo>
                    <a:lnTo>
                      <a:pt x="8" y="198"/>
                    </a:lnTo>
                    <a:lnTo>
                      <a:pt x="15" y="198"/>
                    </a:lnTo>
                    <a:lnTo>
                      <a:pt x="15" y="191"/>
                    </a:lnTo>
                    <a:lnTo>
                      <a:pt x="8" y="19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25" name="Freeform 809"/>
              <p:cNvSpPr>
                <a:spLocks/>
              </p:cNvSpPr>
              <p:nvPr/>
            </p:nvSpPr>
            <p:spPr bwMode="auto">
              <a:xfrm>
                <a:off x="1029" y="1906"/>
                <a:ext cx="21" cy="8"/>
              </a:xfrm>
              <a:custGeom>
                <a:avLst/>
                <a:gdLst>
                  <a:gd name="T0" fmla="*/ 0 w 43"/>
                  <a:gd name="T1" fmla="*/ 8 h 15"/>
                  <a:gd name="T2" fmla="*/ 8 w 43"/>
                  <a:gd name="T3" fmla="*/ 15 h 15"/>
                  <a:gd name="T4" fmla="*/ 43 w 43"/>
                  <a:gd name="T5" fmla="*/ 15 h 15"/>
                  <a:gd name="T6" fmla="*/ 43 w 43"/>
                  <a:gd name="T7" fmla="*/ 0 h 15"/>
                  <a:gd name="T8" fmla="*/ 8 w 43"/>
                  <a:gd name="T9" fmla="*/ 0 h 15"/>
                  <a:gd name="T10" fmla="*/ 15 w 43"/>
                  <a:gd name="T11" fmla="*/ 8 h 15"/>
                  <a:gd name="T12" fmla="*/ 0 w 43"/>
                  <a:gd name="T13" fmla="*/ 8 h 15"/>
                  <a:gd name="T14" fmla="*/ 0 w 43"/>
                  <a:gd name="T15" fmla="*/ 15 h 15"/>
                  <a:gd name="T16" fmla="*/ 8 w 43"/>
                  <a:gd name="T17" fmla="*/ 15 h 15"/>
                  <a:gd name="T18" fmla="*/ 0 w 43"/>
                  <a:gd name="T1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5">
                    <a:moveTo>
                      <a:pt x="0" y="8"/>
                    </a:moveTo>
                    <a:lnTo>
                      <a:pt x="8" y="15"/>
                    </a:lnTo>
                    <a:lnTo>
                      <a:pt x="43" y="15"/>
                    </a:lnTo>
                    <a:lnTo>
                      <a:pt x="43" y="0"/>
                    </a:lnTo>
                    <a:lnTo>
                      <a:pt x="8" y="0"/>
                    </a:lnTo>
                    <a:lnTo>
                      <a:pt x="15" y="8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8" y="15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26" name="Freeform 810"/>
              <p:cNvSpPr>
                <a:spLocks/>
              </p:cNvSpPr>
              <p:nvPr/>
            </p:nvSpPr>
            <p:spPr bwMode="auto">
              <a:xfrm>
                <a:off x="1029" y="1811"/>
                <a:ext cx="7" cy="99"/>
              </a:xfrm>
              <a:custGeom>
                <a:avLst/>
                <a:gdLst>
                  <a:gd name="T0" fmla="*/ 8 w 15"/>
                  <a:gd name="T1" fmla="*/ 0 h 198"/>
                  <a:gd name="T2" fmla="*/ 0 w 15"/>
                  <a:gd name="T3" fmla="*/ 7 h 198"/>
                  <a:gd name="T4" fmla="*/ 0 w 15"/>
                  <a:gd name="T5" fmla="*/ 198 h 198"/>
                  <a:gd name="T6" fmla="*/ 15 w 15"/>
                  <a:gd name="T7" fmla="*/ 198 h 198"/>
                  <a:gd name="T8" fmla="*/ 15 w 15"/>
                  <a:gd name="T9" fmla="*/ 7 h 198"/>
                  <a:gd name="T10" fmla="*/ 8 w 15"/>
                  <a:gd name="T11" fmla="*/ 15 h 198"/>
                  <a:gd name="T12" fmla="*/ 8 w 15"/>
                  <a:gd name="T13" fmla="*/ 0 h 198"/>
                  <a:gd name="T14" fmla="*/ 0 w 15"/>
                  <a:gd name="T15" fmla="*/ 0 h 198"/>
                  <a:gd name="T16" fmla="*/ 0 w 15"/>
                  <a:gd name="T17" fmla="*/ 7 h 198"/>
                  <a:gd name="T18" fmla="*/ 8 w 15"/>
                  <a:gd name="T1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8">
                    <a:moveTo>
                      <a:pt x="8" y="0"/>
                    </a:moveTo>
                    <a:lnTo>
                      <a:pt x="0" y="7"/>
                    </a:lnTo>
                    <a:lnTo>
                      <a:pt x="0" y="198"/>
                    </a:lnTo>
                    <a:lnTo>
                      <a:pt x="15" y="198"/>
                    </a:lnTo>
                    <a:lnTo>
                      <a:pt x="15" y="7"/>
                    </a:lnTo>
                    <a:lnTo>
                      <a:pt x="8" y="15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27" name="Rectangle 811"/>
              <p:cNvSpPr>
                <a:spLocks noChangeArrowheads="1"/>
              </p:cNvSpPr>
              <p:nvPr/>
            </p:nvSpPr>
            <p:spPr bwMode="auto">
              <a:xfrm>
                <a:off x="1002" y="1816"/>
                <a:ext cx="16" cy="9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28" name="Freeform 812"/>
              <p:cNvSpPr>
                <a:spLocks/>
              </p:cNvSpPr>
              <p:nvPr/>
            </p:nvSpPr>
            <p:spPr bwMode="auto">
              <a:xfrm>
                <a:off x="1002" y="1813"/>
                <a:ext cx="20" cy="7"/>
              </a:xfrm>
              <a:custGeom>
                <a:avLst/>
                <a:gdLst>
                  <a:gd name="T0" fmla="*/ 41 w 41"/>
                  <a:gd name="T1" fmla="*/ 6 h 15"/>
                  <a:gd name="T2" fmla="*/ 33 w 41"/>
                  <a:gd name="T3" fmla="*/ 0 h 15"/>
                  <a:gd name="T4" fmla="*/ 0 w 41"/>
                  <a:gd name="T5" fmla="*/ 0 h 15"/>
                  <a:gd name="T6" fmla="*/ 0 w 41"/>
                  <a:gd name="T7" fmla="*/ 15 h 15"/>
                  <a:gd name="T8" fmla="*/ 33 w 41"/>
                  <a:gd name="T9" fmla="*/ 15 h 15"/>
                  <a:gd name="T10" fmla="*/ 27 w 41"/>
                  <a:gd name="T11" fmla="*/ 6 h 15"/>
                  <a:gd name="T12" fmla="*/ 41 w 41"/>
                  <a:gd name="T13" fmla="*/ 6 h 15"/>
                  <a:gd name="T14" fmla="*/ 41 w 41"/>
                  <a:gd name="T15" fmla="*/ 0 h 15"/>
                  <a:gd name="T16" fmla="*/ 33 w 41"/>
                  <a:gd name="T17" fmla="*/ 0 h 15"/>
                  <a:gd name="T18" fmla="*/ 41 w 41"/>
                  <a:gd name="T1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5">
                    <a:moveTo>
                      <a:pt x="41" y="6"/>
                    </a:moveTo>
                    <a:lnTo>
                      <a:pt x="33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33" y="15"/>
                    </a:lnTo>
                    <a:lnTo>
                      <a:pt x="27" y="6"/>
                    </a:lnTo>
                    <a:lnTo>
                      <a:pt x="41" y="6"/>
                    </a:lnTo>
                    <a:lnTo>
                      <a:pt x="41" y="0"/>
                    </a:lnTo>
                    <a:lnTo>
                      <a:pt x="33" y="0"/>
                    </a:lnTo>
                    <a:lnTo>
                      <a:pt x="41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29" name="Freeform 813"/>
              <p:cNvSpPr>
                <a:spLocks/>
              </p:cNvSpPr>
              <p:nvPr/>
            </p:nvSpPr>
            <p:spPr bwMode="auto">
              <a:xfrm>
                <a:off x="1015" y="1816"/>
                <a:ext cx="7" cy="97"/>
              </a:xfrm>
              <a:custGeom>
                <a:avLst/>
                <a:gdLst>
                  <a:gd name="T0" fmla="*/ 6 w 14"/>
                  <a:gd name="T1" fmla="*/ 194 h 194"/>
                  <a:gd name="T2" fmla="*/ 14 w 14"/>
                  <a:gd name="T3" fmla="*/ 187 h 194"/>
                  <a:gd name="T4" fmla="*/ 14 w 14"/>
                  <a:gd name="T5" fmla="*/ 0 h 194"/>
                  <a:gd name="T6" fmla="*/ 0 w 14"/>
                  <a:gd name="T7" fmla="*/ 0 h 194"/>
                  <a:gd name="T8" fmla="*/ 0 w 14"/>
                  <a:gd name="T9" fmla="*/ 187 h 194"/>
                  <a:gd name="T10" fmla="*/ 6 w 14"/>
                  <a:gd name="T11" fmla="*/ 179 h 194"/>
                  <a:gd name="T12" fmla="*/ 6 w 14"/>
                  <a:gd name="T13" fmla="*/ 194 h 194"/>
                  <a:gd name="T14" fmla="*/ 14 w 14"/>
                  <a:gd name="T15" fmla="*/ 194 h 194"/>
                  <a:gd name="T16" fmla="*/ 14 w 14"/>
                  <a:gd name="T17" fmla="*/ 187 h 194"/>
                  <a:gd name="T18" fmla="*/ 6 w 14"/>
                  <a:gd name="T1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94">
                    <a:moveTo>
                      <a:pt x="6" y="194"/>
                    </a:moveTo>
                    <a:lnTo>
                      <a:pt x="14" y="187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0" y="187"/>
                    </a:lnTo>
                    <a:lnTo>
                      <a:pt x="6" y="179"/>
                    </a:lnTo>
                    <a:lnTo>
                      <a:pt x="6" y="194"/>
                    </a:lnTo>
                    <a:lnTo>
                      <a:pt x="14" y="194"/>
                    </a:lnTo>
                    <a:lnTo>
                      <a:pt x="14" y="187"/>
                    </a:lnTo>
                    <a:lnTo>
                      <a:pt x="6" y="1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30" name="Freeform 814"/>
              <p:cNvSpPr>
                <a:spLocks/>
              </p:cNvSpPr>
              <p:nvPr/>
            </p:nvSpPr>
            <p:spPr bwMode="auto">
              <a:xfrm>
                <a:off x="998" y="1905"/>
                <a:ext cx="20" cy="8"/>
              </a:xfrm>
              <a:custGeom>
                <a:avLst/>
                <a:gdLst>
                  <a:gd name="T0" fmla="*/ 0 w 40"/>
                  <a:gd name="T1" fmla="*/ 8 h 15"/>
                  <a:gd name="T2" fmla="*/ 7 w 40"/>
                  <a:gd name="T3" fmla="*/ 15 h 15"/>
                  <a:gd name="T4" fmla="*/ 40 w 40"/>
                  <a:gd name="T5" fmla="*/ 15 h 15"/>
                  <a:gd name="T6" fmla="*/ 40 w 40"/>
                  <a:gd name="T7" fmla="*/ 0 h 15"/>
                  <a:gd name="T8" fmla="*/ 7 w 40"/>
                  <a:gd name="T9" fmla="*/ 0 h 15"/>
                  <a:gd name="T10" fmla="*/ 15 w 40"/>
                  <a:gd name="T11" fmla="*/ 8 h 15"/>
                  <a:gd name="T12" fmla="*/ 0 w 40"/>
                  <a:gd name="T13" fmla="*/ 8 h 15"/>
                  <a:gd name="T14" fmla="*/ 0 w 40"/>
                  <a:gd name="T15" fmla="*/ 15 h 15"/>
                  <a:gd name="T16" fmla="*/ 7 w 40"/>
                  <a:gd name="T17" fmla="*/ 15 h 15"/>
                  <a:gd name="T18" fmla="*/ 0 w 40"/>
                  <a:gd name="T1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15">
                    <a:moveTo>
                      <a:pt x="0" y="8"/>
                    </a:moveTo>
                    <a:lnTo>
                      <a:pt x="7" y="15"/>
                    </a:lnTo>
                    <a:lnTo>
                      <a:pt x="40" y="15"/>
                    </a:lnTo>
                    <a:lnTo>
                      <a:pt x="40" y="0"/>
                    </a:lnTo>
                    <a:lnTo>
                      <a:pt x="7" y="0"/>
                    </a:lnTo>
                    <a:lnTo>
                      <a:pt x="15" y="8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7" y="15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31" name="Freeform 815"/>
              <p:cNvSpPr>
                <a:spLocks/>
              </p:cNvSpPr>
              <p:nvPr/>
            </p:nvSpPr>
            <p:spPr bwMode="auto">
              <a:xfrm>
                <a:off x="998" y="1813"/>
                <a:ext cx="8" cy="97"/>
              </a:xfrm>
              <a:custGeom>
                <a:avLst/>
                <a:gdLst>
                  <a:gd name="T0" fmla="*/ 7 w 15"/>
                  <a:gd name="T1" fmla="*/ 0 h 193"/>
                  <a:gd name="T2" fmla="*/ 0 w 15"/>
                  <a:gd name="T3" fmla="*/ 6 h 193"/>
                  <a:gd name="T4" fmla="*/ 0 w 15"/>
                  <a:gd name="T5" fmla="*/ 193 h 193"/>
                  <a:gd name="T6" fmla="*/ 15 w 15"/>
                  <a:gd name="T7" fmla="*/ 193 h 193"/>
                  <a:gd name="T8" fmla="*/ 15 w 15"/>
                  <a:gd name="T9" fmla="*/ 6 h 193"/>
                  <a:gd name="T10" fmla="*/ 7 w 15"/>
                  <a:gd name="T11" fmla="*/ 15 h 193"/>
                  <a:gd name="T12" fmla="*/ 7 w 15"/>
                  <a:gd name="T13" fmla="*/ 0 h 193"/>
                  <a:gd name="T14" fmla="*/ 0 w 15"/>
                  <a:gd name="T15" fmla="*/ 0 h 193"/>
                  <a:gd name="T16" fmla="*/ 0 w 15"/>
                  <a:gd name="T17" fmla="*/ 6 h 193"/>
                  <a:gd name="T18" fmla="*/ 7 w 15"/>
                  <a:gd name="T19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3">
                    <a:moveTo>
                      <a:pt x="7" y="0"/>
                    </a:moveTo>
                    <a:lnTo>
                      <a:pt x="0" y="6"/>
                    </a:lnTo>
                    <a:lnTo>
                      <a:pt x="0" y="193"/>
                    </a:lnTo>
                    <a:lnTo>
                      <a:pt x="15" y="193"/>
                    </a:lnTo>
                    <a:lnTo>
                      <a:pt x="15" y="6"/>
                    </a:lnTo>
                    <a:lnTo>
                      <a:pt x="7" y="15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32" name="Rectangle 816"/>
              <p:cNvSpPr>
                <a:spLocks noChangeArrowheads="1"/>
              </p:cNvSpPr>
              <p:nvPr/>
            </p:nvSpPr>
            <p:spPr bwMode="auto">
              <a:xfrm>
                <a:off x="973" y="1816"/>
                <a:ext cx="16" cy="9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33" name="Freeform 817"/>
              <p:cNvSpPr>
                <a:spLocks/>
              </p:cNvSpPr>
              <p:nvPr/>
            </p:nvSpPr>
            <p:spPr bwMode="auto">
              <a:xfrm>
                <a:off x="973" y="1813"/>
                <a:ext cx="20" cy="7"/>
              </a:xfrm>
              <a:custGeom>
                <a:avLst/>
                <a:gdLst>
                  <a:gd name="T0" fmla="*/ 42 w 42"/>
                  <a:gd name="T1" fmla="*/ 6 h 15"/>
                  <a:gd name="T2" fmla="*/ 34 w 42"/>
                  <a:gd name="T3" fmla="*/ 0 h 15"/>
                  <a:gd name="T4" fmla="*/ 0 w 42"/>
                  <a:gd name="T5" fmla="*/ 0 h 15"/>
                  <a:gd name="T6" fmla="*/ 0 w 42"/>
                  <a:gd name="T7" fmla="*/ 15 h 15"/>
                  <a:gd name="T8" fmla="*/ 34 w 42"/>
                  <a:gd name="T9" fmla="*/ 15 h 15"/>
                  <a:gd name="T10" fmla="*/ 27 w 42"/>
                  <a:gd name="T11" fmla="*/ 6 h 15"/>
                  <a:gd name="T12" fmla="*/ 42 w 42"/>
                  <a:gd name="T13" fmla="*/ 6 h 15"/>
                  <a:gd name="T14" fmla="*/ 42 w 42"/>
                  <a:gd name="T15" fmla="*/ 0 h 15"/>
                  <a:gd name="T16" fmla="*/ 34 w 42"/>
                  <a:gd name="T17" fmla="*/ 0 h 15"/>
                  <a:gd name="T18" fmla="*/ 42 w 42"/>
                  <a:gd name="T1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15">
                    <a:moveTo>
                      <a:pt x="42" y="6"/>
                    </a:moveTo>
                    <a:lnTo>
                      <a:pt x="34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34" y="15"/>
                    </a:lnTo>
                    <a:lnTo>
                      <a:pt x="27" y="6"/>
                    </a:lnTo>
                    <a:lnTo>
                      <a:pt x="42" y="6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34" name="Freeform 818"/>
              <p:cNvSpPr>
                <a:spLocks/>
              </p:cNvSpPr>
              <p:nvPr/>
            </p:nvSpPr>
            <p:spPr bwMode="auto">
              <a:xfrm>
                <a:off x="986" y="1816"/>
                <a:ext cx="7" cy="97"/>
              </a:xfrm>
              <a:custGeom>
                <a:avLst/>
                <a:gdLst>
                  <a:gd name="T0" fmla="*/ 7 w 15"/>
                  <a:gd name="T1" fmla="*/ 194 h 194"/>
                  <a:gd name="T2" fmla="*/ 15 w 15"/>
                  <a:gd name="T3" fmla="*/ 187 h 194"/>
                  <a:gd name="T4" fmla="*/ 15 w 15"/>
                  <a:gd name="T5" fmla="*/ 0 h 194"/>
                  <a:gd name="T6" fmla="*/ 0 w 15"/>
                  <a:gd name="T7" fmla="*/ 0 h 194"/>
                  <a:gd name="T8" fmla="*/ 0 w 15"/>
                  <a:gd name="T9" fmla="*/ 187 h 194"/>
                  <a:gd name="T10" fmla="*/ 7 w 15"/>
                  <a:gd name="T11" fmla="*/ 179 h 194"/>
                  <a:gd name="T12" fmla="*/ 7 w 15"/>
                  <a:gd name="T13" fmla="*/ 194 h 194"/>
                  <a:gd name="T14" fmla="*/ 15 w 15"/>
                  <a:gd name="T15" fmla="*/ 194 h 194"/>
                  <a:gd name="T16" fmla="*/ 15 w 15"/>
                  <a:gd name="T17" fmla="*/ 187 h 194"/>
                  <a:gd name="T18" fmla="*/ 7 w 15"/>
                  <a:gd name="T1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4">
                    <a:moveTo>
                      <a:pt x="7" y="194"/>
                    </a:moveTo>
                    <a:lnTo>
                      <a:pt x="15" y="187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187"/>
                    </a:lnTo>
                    <a:lnTo>
                      <a:pt x="7" y="179"/>
                    </a:lnTo>
                    <a:lnTo>
                      <a:pt x="7" y="194"/>
                    </a:lnTo>
                    <a:lnTo>
                      <a:pt x="15" y="194"/>
                    </a:lnTo>
                    <a:lnTo>
                      <a:pt x="15" y="187"/>
                    </a:lnTo>
                    <a:lnTo>
                      <a:pt x="7" y="1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35" name="Freeform 819"/>
              <p:cNvSpPr>
                <a:spLocks/>
              </p:cNvSpPr>
              <p:nvPr/>
            </p:nvSpPr>
            <p:spPr bwMode="auto">
              <a:xfrm>
                <a:off x="969" y="1905"/>
                <a:ext cx="20" cy="8"/>
              </a:xfrm>
              <a:custGeom>
                <a:avLst/>
                <a:gdLst>
                  <a:gd name="T0" fmla="*/ 0 w 41"/>
                  <a:gd name="T1" fmla="*/ 8 h 15"/>
                  <a:gd name="T2" fmla="*/ 7 w 41"/>
                  <a:gd name="T3" fmla="*/ 15 h 15"/>
                  <a:gd name="T4" fmla="*/ 41 w 41"/>
                  <a:gd name="T5" fmla="*/ 15 h 15"/>
                  <a:gd name="T6" fmla="*/ 41 w 41"/>
                  <a:gd name="T7" fmla="*/ 0 h 15"/>
                  <a:gd name="T8" fmla="*/ 7 w 41"/>
                  <a:gd name="T9" fmla="*/ 0 h 15"/>
                  <a:gd name="T10" fmla="*/ 15 w 41"/>
                  <a:gd name="T11" fmla="*/ 8 h 15"/>
                  <a:gd name="T12" fmla="*/ 0 w 41"/>
                  <a:gd name="T13" fmla="*/ 8 h 15"/>
                  <a:gd name="T14" fmla="*/ 0 w 41"/>
                  <a:gd name="T15" fmla="*/ 15 h 15"/>
                  <a:gd name="T16" fmla="*/ 7 w 41"/>
                  <a:gd name="T17" fmla="*/ 15 h 15"/>
                  <a:gd name="T18" fmla="*/ 0 w 41"/>
                  <a:gd name="T1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5">
                    <a:moveTo>
                      <a:pt x="0" y="8"/>
                    </a:moveTo>
                    <a:lnTo>
                      <a:pt x="7" y="15"/>
                    </a:lnTo>
                    <a:lnTo>
                      <a:pt x="41" y="15"/>
                    </a:lnTo>
                    <a:lnTo>
                      <a:pt x="41" y="0"/>
                    </a:lnTo>
                    <a:lnTo>
                      <a:pt x="7" y="0"/>
                    </a:lnTo>
                    <a:lnTo>
                      <a:pt x="15" y="8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7" y="15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36" name="Freeform 820"/>
              <p:cNvSpPr>
                <a:spLocks/>
              </p:cNvSpPr>
              <p:nvPr/>
            </p:nvSpPr>
            <p:spPr bwMode="auto">
              <a:xfrm>
                <a:off x="969" y="1813"/>
                <a:ext cx="8" cy="97"/>
              </a:xfrm>
              <a:custGeom>
                <a:avLst/>
                <a:gdLst>
                  <a:gd name="T0" fmla="*/ 7 w 15"/>
                  <a:gd name="T1" fmla="*/ 0 h 193"/>
                  <a:gd name="T2" fmla="*/ 0 w 15"/>
                  <a:gd name="T3" fmla="*/ 6 h 193"/>
                  <a:gd name="T4" fmla="*/ 0 w 15"/>
                  <a:gd name="T5" fmla="*/ 193 h 193"/>
                  <a:gd name="T6" fmla="*/ 15 w 15"/>
                  <a:gd name="T7" fmla="*/ 193 h 193"/>
                  <a:gd name="T8" fmla="*/ 15 w 15"/>
                  <a:gd name="T9" fmla="*/ 6 h 193"/>
                  <a:gd name="T10" fmla="*/ 7 w 15"/>
                  <a:gd name="T11" fmla="*/ 15 h 193"/>
                  <a:gd name="T12" fmla="*/ 7 w 15"/>
                  <a:gd name="T13" fmla="*/ 0 h 193"/>
                  <a:gd name="T14" fmla="*/ 0 w 15"/>
                  <a:gd name="T15" fmla="*/ 0 h 193"/>
                  <a:gd name="T16" fmla="*/ 0 w 15"/>
                  <a:gd name="T17" fmla="*/ 6 h 193"/>
                  <a:gd name="T18" fmla="*/ 7 w 15"/>
                  <a:gd name="T19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3">
                    <a:moveTo>
                      <a:pt x="7" y="0"/>
                    </a:moveTo>
                    <a:lnTo>
                      <a:pt x="0" y="6"/>
                    </a:lnTo>
                    <a:lnTo>
                      <a:pt x="0" y="193"/>
                    </a:lnTo>
                    <a:lnTo>
                      <a:pt x="15" y="193"/>
                    </a:lnTo>
                    <a:lnTo>
                      <a:pt x="15" y="6"/>
                    </a:lnTo>
                    <a:lnTo>
                      <a:pt x="7" y="15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37" name="Rectangle 821"/>
              <p:cNvSpPr>
                <a:spLocks noChangeArrowheads="1"/>
              </p:cNvSpPr>
              <p:nvPr/>
            </p:nvSpPr>
            <p:spPr bwMode="auto">
              <a:xfrm>
                <a:off x="940" y="1816"/>
                <a:ext cx="17" cy="9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38" name="Freeform 822"/>
              <p:cNvSpPr>
                <a:spLocks/>
              </p:cNvSpPr>
              <p:nvPr/>
            </p:nvSpPr>
            <p:spPr bwMode="auto">
              <a:xfrm>
                <a:off x="940" y="1813"/>
                <a:ext cx="21" cy="7"/>
              </a:xfrm>
              <a:custGeom>
                <a:avLst/>
                <a:gdLst>
                  <a:gd name="T0" fmla="*/ 41 w 41"/>
                  <a:gd name="T1" fmla="*/ 6 h 15"/>
                  <a:gd name="T2" fmla="*/ 33 w 41"/>
                  <a:gd name="T3" fmla="*/ 0 h 15"/>
                  <a:gd name="T4" fmla="*/ 0 w 41"/>
                  <a:gd name="T5" fmla="*/ 0 h 15"/>
                  <a:gd name="T6" fmla="*/ 0 w 41"/>
                  <a:gd name="T7" fmla="*/ 15 h 15"/>
                  <a:gd name="T8" fmla="*/ 33 w 41"/>
                  <a:gd name="T9" fmla="*/ 15 h 15"/>
                  <a:gd name="T10" fmla="*/ 26 w 41"/>
                  <a:gd name="T11" fmla="*/ 6 h 15"/>
                  <a:gd name="T12" fmla="*/ 41 w 41"/>
                  <a:gd name="T13" fmla="*/ 6 h 15"/>
                  <a:gd name="T14" fmla="*/ 41 w 41"/>
                  <a:gd name="T15" fmla="*/ 0 h 15"/>
                  <a:gd name="T16" fmla="*/ 33 w 41"/>
                  <a:gd name="T17" fmla="*/ 0 h 15"/>
                  <a:gd name="T18" fmla="*/ 41 w 41"/>
                  <a:gd name="T1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5">
                    <a:moveTo>
                      <a:pt x="41" y="6"/>
                    </a:moveTo>
                    <a:lnTo>
                      <a:pt x="33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33" y="15"/>
                    </a:lnTo>
                    <a:lnTo>
                      <a:pt x="26" y="6"/>
                    </a:lnTo>
                    <a:lnTo>
                      <a:pt x="41" y="6"/>
                    </a:lnTo>
                    <a:lnTo>
                      <a:pt x="41" y="0"/>
                    </a:lnTo>
                    <a:lnTo>
                      <a:pt x="33" y="0"/>
                    </a:lnTo>
                    <a:lnTo>
                      <a:pt x="41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39" name="Freeform 823"/>
              <p:cNvSpPr>
                <a:spLocks/>
              </p:cNvSpPr>
              <p:nvPr/>
            </p:nvSpPr>
            <p:spPr bwMode="auto">
              <a:xfrm>
                <a:off x="954" y="1816"/>
                <a:ext cx="7" cy="97"/>
              </a:xfrm>
              <a:custGeom>
                <a:avLst/>
                <a:gdLst>
                  <a:gd name="T0" fmla="*/ 7 w 15"/>
                  <a:gd name="T1" fmla="*/ 194 h 194"/>
                  <a:gd name="T2" fmla="*/ 15 w 15"/>
                  <a:gd name="T3" fmla="*/ 187 h 194"/>
                  <a:gd name="T4" fmla="*/ 15 w 15"/>
                  <a:gd name="T5" fmla="*/ 0 h 194"/>
                  <a:gd name="T6" fmla="*/ 0 w 15"/>
                  <a:gd name="T7" fmla="*/ 0 h 194"/>
                  <a:gd name="T8" fmla="*/ 0 w 15"/>
                  <a:gd name="T9" fmla="*/ 187 h 194"/>
                  <a:gd name="T10" fmla="*/ 7 w 15"/>
                  <a:gd name="T11" fmla="*/ 179 h 194"/>
                  <a:gd name="T12" fmla="*/ 7 w 15"/>
                  <a:gd name="T13" fmla="*/ 194 h 194"/>
                  <a:gd name="T14" fmla="*/ 15 w 15"/>
                  <a:gd name="T15" fmla="*/ 194 h 194"/>
                  <a:gd name="T16" fmla="*/ 15 w 15"/>
                  <a:gd name="T17" fmla="*/ 187 h 194"/>
                  <a:gd name="T18" fmla="*/ 7 w 15"/>
                  <a:gd name="T1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4">
                    <a:moveTo>
                      <a:pt x="7" y="194"/>
                    </a:moveTo>
                    <a:lnTo>
                      <a:pt x="15" y="187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187"/>
                    </a:lnTo>
                    <a:lnTo>
                      <a:pt x="7" y="179"/>
                    </a:lnTo>
                    <a:lnTo>
                      <a:pt x="7" y="194"/>
                    </a:lnTo>
                    <a:lnTo>
                      <a:pt x="15" y="194"/>
                    </a:lnTo>
                    <a:lnTo>
                      <a:pt x="15" y="187"/>
                    </a:lnTo>
                    <a:lnTo>
                      <a:pt x="7" y="1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40" name="Freeform 824"/>
              <p:cNvSpPr>
                <a:spLocks/>
              </p:cNvSpPr>
              <p:nvPr/>
            </p:nvSpPr>
            <p:spPr bwMode="auto">
              <a:xfrm>
                <a:off x="936" y="1905"/>
                <a:ext cx="21" cy="8"/>
              </a:xfrm>
              <a:custGeom>
                <a:avLst/>
                <a:gdLst>
                  <a:gd name="T0" fmla="*/ 0 w 41"/>
                  <a:gd name="T1" fmla="*/ 8 h 15"/>
                  <a:gd name="T2" fmla="*/ 8 w 41"/>
                  <a:gd name="T3" fmla="*/ 15 h 15"/>
                  <a:gd name="T4" fmla="*/ 41 w 41"/>
                  <a:gd name="T5" fmla="*/ 15 h 15"/>
                  <a:gd name="T6" fmla="*/ 41 w 41"/>
                  <a:gd name="T7" fmla="*/ 0 h 15"/>
                  <a:gd name="T8" fmla="*/ 8 w 41"/>
                  <a:gd name="T9" fmla="*/ 0 h 15"/>
                  <a:gd name="T10" fmla="*/ 16 w 41"/>
                  <a:gd name="T11" fmla="*/ 8 h 15"/>
                  <a:gd name="T12" fmla="*/ 0 w 41"/>
                  <a:gd name="T13" fmla="*/ 8 h 15"/>
                  <a:gd name="T14" fmla="*/ 0 w 41"/>
                  <a:gd name="T15" fmla="*/ 15 h 15"/>
                  <a:gd name="T16" fmla="*/ 8 w 41"/>
                  <a:gd name="T17" fmla="*/ 15 h 15"/>
                  <a:gd name="T18" fmla="*/ 0 w 41"/>
                  <a:gd name="T1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5">
                    <a:moveTo>
                      <a:pt x="0" y="8"/>
                    </a:moveTo>
                    <a:lnTo>
                      <a:pt x="8" y="15"/>
                    </a:lnTo>
                    <a:lnTo>
                      <a:pt x="41" y="15"/>
                    </a:lnTo>
                    <a:lnTo>
                      <a:pt x="41" y="0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8" y="15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41" name="Freeform 825"/>
              <p:cNvSpPr>
                <a:spLocks/>
              </p:cNvSpPr>
              <p:nvPr/>
            </p:nvSpPr>
            <p:spPr bwMode="auto">
              <a:xfrm>
                <a:off x="936" y="1813"/>
                <a:ext cx="8" cy="97"/>
              </a:xfrm>
              <a:custGeom>
                <a:avLst/>
                <a:gdLst>
                  <a:gd name="T0" fmla="*/ 8 w 16"/>
                  <a:gd name="T1" fmla="*/ 0 h 193"/>
                  <a:gd name="T2" fmla="*/ 0 w 16"/>
                  <a:gd name="T3" fmla="*/ 6 h 193"/>
                  <a:gd name="T4" fmla="*/ 0 w 16"/>
                  <a:gd name="T5" fmla="*/ 193 h 193"/>
                  <a:gd name="T6" fmla="*/ 16 w 16"/>
                  <a:gd name="T7" fmla="*/ 193 h 193"/>
                  <a:gd name="T8" fmla="*/ 16 w 16"/>
                  <a:gd name="T9" fmla="*/ 6 h 193"/>
                  <a:gd name="T10" fmla="*/ 8 w 16"/>
                  <a:gd name="T11" fmla="*/ 15 h 193"/>
                  <a:gd name="T12" fmla="*/ 8 w 16"/>
                  <a:gd name="T13" fmla="*/ 0 h 193"/>
                  <a:gd name="T14" fmla="*/ 0 w 16"/>
                  <a:gd name="T15" fmla="*/ 0 h 193"/>
                  <a:gd name="T16" fmla="*/ 0 w 16"/>
                  <a:gd name="T17" fmla="*/ 6 h 193"/>
                  <a:gd name="T18" fmla="*/ 8 w 16"/>
                  <a:gd name="T19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93">
                    <a:moveTo>
                      <a:pt x="8" y="0"/>
                    </a:moveTo>
                    <a:lnTo>
                      <a:pt x="0" y="6"/>
                    </a:lnTo>
                    <a:lnTo>
                      <a:pt x="0" y="193"/>
                    </a:lnTo>
                    <a:lnTo>
                      <a:pt x="16" y="193"/>
                    </a:lnTo>
                    <a:lnTo>
                      <a:pt x="16" y="6"/>
                    </a:lnTo>
                    <a:lnTo>
                      <a:pt x="8" y="15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42" name="Rectangle 826"/>
              <p:cNvSpPr>
                <a:spLocks noChangeArrowheads="1"/>
              </p:cNvSpPr>
              <p:nvPr/>
            </p:nvSpPr>
            <p:spPr bwMode="auto">
              <a:xfrm>
                <a:off x="912" y="1816"/>
                <a:ext cx="17" cy="9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43" name="Freeform 827"/>
              <p:cNvSpPr>
                <a:spLocks/>
              </p:cNvSpPr>
              <p:nvPr/>
            </p:nvSpPr>
            <p:spPr bwMode="auto">
              <a:xfrm>
                <a:off x="912" y="1813"/>
                <a:ext cx="21" cy="7"/>
              </a:xfrm>
              <a:custGeom>
                <a:avLst/>
                <a:gdLst>
                  <a:gd name="T0" fmla="*/ 42 w 42"/>
                  <a:gd name="T1" fmla="*/ 6 h 15"/>
                  <a:gd name="T2" fmla="*/ 34 w 42"/>
                  <a:gd name="T3" fmla="*/ 0 h 15"/>
                  <a:gd name="T4" fmla="*/ 0 w 42"/>
                  <a:gd name="T5" fmla="*/ 0 h 15"/>
                  <a:gd name="T6" fmla="*/ 0 w 42"/>
                  <a:gd name="T7" fmla="*/ 15 h 15"/>
                  <a:gd name="T8" fmla="*/ 34 w 42"/>
                  <a:gd name="T9" fmla="*/ 15 h 15"/>
                  <a:gd name="T10" fmla="*/ 27 w 42"/>
                  <a:gd name="T11" fmla="*/ 6 h 15"/>
                  <a:gd name="T12" fmla="*/ 42 w 42"/>
                  <a:gd name="T13" fmla="*/ 6 h 15"/>
                  <a:gd name="T14" fmla="*/ 42 w 42"/>
                  <a:gd name="T15" fmla="*/ 0 h 15"/>
                  <a:gd name="T16" fmla="*/ 34 w 42"/>
                  <a:gd name="T17" fmla="*/ 0 h 15"/>
                  <a:gd name="T18" fmla="*/ 42 w 42"/>
                  <a:gd name="T1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15">
                    <a:moveTo>
                      <a:pt x="42" y="6"/>
                    </a:moveTo>
                    <a:lnTo>
                      <a:pt x="34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34" y="15"/>
                    </a:lnTo>
                    <a:lnTo>
                      <a:pt x="27" y="6"/>
                    </a:lnTo>
                    <a:lnTo>
                      <a:pt x="42" y="6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44" name="Freeform 828"/>
              <p:cNvSpPr>
                <a:spLocks/>
              </p:cNvSpPr>
              <p:nvPr/>
            </p:nvSpPr>
            <p:spPr bwMode="auto">
              <a:xfrm>
                <a:off x="925" y="1816"/>
                <a:ext cx="8" cy="97"/>
              </a:xfrm>
              <a:custGeom>
                <a:avLst/>
                <a:gdLst>
                  <a:gd name="T0" fmla="*/ 7 w 15"/>
                  <a:gd name="T1" fmla="*/ 194 h 194"/>
                  <a:gd name="T2" fmla="*/ 15 w 15"/>
                  <a:gd name="T3" fmla="*/ 187 h 194"/>
                  <a:gd name="T4" fmla="*/ 15 w 15"/>
                  <a:gd name="T5" fmla="*/ 0 h 194"/>
                  <a:gd name="T6" fmla="*/ 0 w 15"/>
                  <a:gd name="T7" fmla="*/ 0 h 194"/>
                  <a:gd name="T8" fmla="*/ 0 w 15"/>
                  <a:gd name="T9" fmla="*/ 187 h 194"/>
                  <a:gd name="T10" fmla="*/ 7 w 15"/>
                  <a:gd name="T11" fmla="*/ 179 h 194"/>
                  <a:gd name="T12" fmla="*/ 7 w 15"/>
                  <a:gd name="T13" fmla="*/ 194 h 194"/>
                  <a:gd name="T14" fmla="*/ 15 w 15"/>
                  <a:gd name="T15" fmla="*/ 194 h 194"/>
                  <a:gd name="T16" fmla="*/ 15 w 15"/>
                  <a:gd name="T17" fmla="*/ 187 h 194"/>
                  <a:gd name="T18" fmla="*/ 7 w 15"/>
                  <a:gd name="T1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4">
                    <a:moveTo>
                      <a:pt x="7" y="194"/>
                    </a:moveTo>
                    <a:lnTo>
                      <a:pt x="15" y="187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187"/>
                    </a:lnTo>
                    <a:lnTo>
                      <a:pt x="7" y="179"/>
                    </a:lnTo>
                    <a:lnTo>
                      <a:pt x="7" y="194"/>
                    </a:lnTo>
                    <a:lnTo>
                      <a:pt x="15" y="194"/>
                    </a:lnTo>
                    <a:lnTo>
                      <a:pt x="15" y="187"/>
                    </a:lnTo>
                    <a:lnTo>
                      <a:pt x="7" y="1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45" name="Freeform 829"/>
              <p:cNvSpPr>
                <a:spLocks/>
              </p:cNvSpPr>
              <p:nvPr/>
            </p:nvSpPr>
            <p:spPr bwMode="auto">
              <a:xfrm>
                <a:off x="909" y="1905"/>
                <a:ext cx="20" cy="8"/>
              </a:xfrm>
              <a:custGeom>
                <a:avLst/>
                <a:gdLst>
                  <a:gd name="T0" fmla="*/ 0 w 40"/>
                  <a:gd name="T1" fmla="*/ 8 h 15"/>
                  <a:gd name="T2" fmla="*/ 6 w 40"/>
                  <a:gd name="T3" fmla="*/ 15 h 15"/>
                  <a:gd name="T4" fmla="*/ 40 w 40"/>
                  <a:gd name="T5" fmla="*/ 15 h 15"/>
                  <a:gd name="T6" fmla="*/ 40 w 40"/>
                  <a:gd name="T7" fmla="*/ 0 h 15"/>
                  <a:gd name="T8" fmla="*/ 6 w 40"/>
                  <a:gd name="T9" fmla="*/ 0 h 15"/>
                  <a:gd name="T10" fmla="*/ 15 w 40"/>
                  <a:gd name="T11" fmla="*/ 8 h 15"/>
                  <a:gd name="T12" fmla="*/ 0 w 40"/>
                  <a:gd name="T13" fmla="*/ 8 h 15"/>
                  <a:gd name="T14" fmla="*/ 0 w 40"/>
                  <a:gd name="T15" fmla="*/ 15 h 15"/>
                  <a:gd name="T16" fmla="*/ 6 w 40"/>
                  <a:gd name="T17" fmla="*/ 15 h 15"/>
                  <a:gd name="T18" fmla="*/ 0 w 40"/>
                  <a:gd name="T1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15">
                    <a:moveTo>
                      <a:pt x="0" y="8"/>
                    </a:moveTo>
                    <a:lnTo>
                      <a:pt x="6" y="15"/>
                    </a:lnTo>
                    <a:lnTo>
                      <a:pt x="40" y="15"/>
                    </a:lnTo>
                    <a:lnTo>
                      <a:pt x="40" y="0"/>
                    </a:lnTo>
                    <a:lnTo>
                      <a:pt x="6" y="0"/>
                    </a:lnTo>
                    <a:lnTo>
                      <a:pt x="15" y="8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6" y="15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46" name="Freeform 830"/>
              <p:cNvSpPr>
                <a:spLocks/>
              </p:cNvSpPr>
              <p:nvPr/>
            </p:nvSpPr>
            <p:spPr bwMode="auto">
              <a:xfrm>
                <a:off x="909" y="1813"/>
                <a:ext cx="7" cy="97"/>
              </a:xfrm>
              <a:custGeom>
                <a:avLst/>
                <a:gdLst>
                  <a:gd name="T0" fmla="*/ 6 w 15"/>
                  <a:gd name="T1" fmla="*/ 0 h 193"/>
                  <a:gd name="T2" fmla="*/ 0 w 15"/>
                  <a:gd name="T3" fmla="*/ 6 h 193"/>
                  <a:gd name="T4" fmla="*/ 0 w 15"/>
                  <a:gd name="T5" fmla="*/ 193 h 193"/>
                  <a:gd name="T6" fmla="*/ 15 w 15"/>
                  <a:gd name="T7" fmla="*/ 193 h 193"/>
                  <a:gd name="T8" fmla="*/ 15 w 15"/>
                  <a:gd name="T9" fmla="*/ 6 h 193"/>
                  <a:gd name="T10" fmla="*/ 6 w 15"/>
                  <a:gd name="T11" fmla="*/ 15 h 193"/>
                  <a:gd name="T12" fmla="*/ 6 w 15"/>
                  <a:gd name="T13" fmla="*/ 0 h 193"/>
                  <a:gd name="T14" fmla="*/ 0 w 15"/>
                  <a:gd name="T15" fmla="*/ 0 h 193"/>
                  <a:gd name="T16" fmla="*/ 0 w 15"/>
                  <a:gd name="T17" fmla="*/ 6 h 193"/>
                  <a:gd name="T18" fmla="*/ 6 w 15"/>
                  <a:gd name="T19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3">
                    <a:moveTo>
                      <a:pt x="6" y="0"/>
                    </a:moveTo>
                    <a:lnTo>
                      <a:pt x="0" y="6"/>
                    </a:lnTo>
                    <a:lnTo>
                      <a:pt x="0" y="193"/>
                    </a:lnTo>
                    <a:lnTo>
                      <a:pt x="15" y="193"/>
                    </a:lnTo>
                    <a:lnTo>
                      <a:pt x="15" y="6"/>
                    </a:lnTo>
                    <a:lnTo>
                      <a:pt x="6" y="1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47" name="Rectangle 831"/>
              <p:cNvSpPr>
                <a:spLocks noChangeArrowheads="1"/>
              </p:cNvSpPr>
              <p:nvPr/>
            </p:nvSpPr>
            <p:spPr bwMode="auto">
              <a:xfrm>
                <a:off x="883" y="1816"/>
                <a:ext cx="17" cy="9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48" name="Freeform 832"/>
              <p:cNvSpPr>
                <a:spLocks/>
              </p:cNvSpPr>
              <p:nvPr/>
            </p:nvSpPr>
            <p:spPr bwMode="auto">
              <a:xfrm>
                <a:off x="883" y="1813"/>
                <a:ext cx="21" cy="7"/>
              </a:xfrm>
              <a:custGeom>
                <a:avLst/>
                <a:gdLst>
                  <a:gd name="T0" fmla="*/ 41 w 41"/>
                  <a:gd name="T1" fmla="*/ 6 h 15"/>
                  <a:gd name="T2" fmla="*/ 33 w 41"/>
                  <a:gd name="T3" fmla="*/ 0 h 15"/>
                  <a:gd name="T4" fmla="*/ 0 w 41"/>
                  <a:gd name="T5" fmla="*/ 0 h 15"/>
                  <a:gd name="T6" fmla="*/ 0 w 41"/>
                  <a:gd name="T7" fmla="*/ 15 h 15"/>
                  <a:gd name="T8" fmla="*/ 33 w 41"/>
                  <a:gd name="T9" fmla="*/ 15 h 15"/>
                  <a:gd name="T10" fmla="*/ 26 w 41"/>
                  <a:gd name="T11" fmla="*/ 6 h 15"/>
                  <a:gd name="T12" fmla="*/ 41 w 41"/>
                  <a:gd name="T13" fmla="*/ 6 h 15"/>
                  <a:gd name="T14" fmla="*/ 41 w 41"/>
                  <a:gd name="T15" fmla="*/ 0 h 15"/>
                  <a:gd name="T16" fmla="*/ 33 w 41"/>
                  <a:gd name="T17" fmla="*/ 0 h 15"/>
                  <a:gd name="T18" fmla="*/ 41 w 41"/>
                  <a:gd name="T1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5">
                    <a:moveTo>
                      <a:pt x="41" y="6"/>
                    </a:moveTo>
                    <a:lnTo>
                      <a:pt x="33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33" y="15"/>
                    </a:lnTo>
                    <a:lnTo>
                      <a:pt x="26" y="6"/>
                    </a:lnTo>
                    <a:lnTo>
                      <a:pt x="41" y="6"/>
                    </a:lnTo>
                    <a:lnTo>
                      <a:pt x="41" y="0"/>
                    </a:lnTo>
                    <a:lnTo>
                      <a:pt x="33" y="0"/>
                    </a:lnTo>
                    <a:lnTo>
                      <a:pt x="41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49" name="Freeform 833"/>
              <p:cNvSpPr>
                <a:spLocks/>
              </p:cNvSpPr>
              <p:nvPr/>
            </p:nvSpPr>
            <p:spPr bwMode="auto">
              <a:xfrm>
                <a:off x="897" y="1816"/>
                <a:ext cx="7" cy="97"/>
              </a:xfrm>
              <a:custGeom>
                <a:avLst/>
                <a:gdLst>
                  <a:gd name="T0" fmla="*/ 7 w 15"/>
                  <a:gd name="T1" fmla="*/ 194 h 194"/>
                  <a:gd name="T2" fmla="*/ 15 w 15"/>
                  <a:gd name="T3" fmla="*/ 187 h 194"/>
                  <a:gd name="T4" fmla="*/ 15 w 15"/>
                  <a:gd name="T5" fmla="*/ 0 h 194"/>
                  <a:gd name="T6" fmla="*/ 0 w 15"/>
                  <a:gd name="T7" fmla="*/ 0 h 194"/>
                  <a:gd name="T8" fmla="*/ 0 w 15"/>
                  <a:gd name="T9" fmla="*/ 187 h 194"/>
                  <a:gd name="T10" fmla="*/ 7 w 15"/>
                  <a:gd name="T11" fmla="*/ 179 h 194"/>
                  <a:gd name="T12" fmla="*/ 7 w 15"/>
                  <a:gd name="T13" fmla="*/ 194 h 194"/>
                  <a:gd name="T14" fmla="*/ 15 w 15"/>
                  <a:gd name="T15" fmla="*/ 194 h 194"/>
                  <a:gd name="T16" fmla="*/ 15 w 15"/>
                  <a:gd name="T17" fmla="*/ 187 h 194"/>
                  <a:gd name="T18" fmla="*/ 7 w 15"/>
                  <a:gd name="T1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4">
                    <a:moveTo>
                      <a:pt x="7" y="194"/>
                    </a:moveTo>
                    <a:lnTo>
                      <a:pt x="15" y="187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187"/>
                    </a:lnTo>
                    <a:lnTo>
                      <a:pt x="7" y="179"/>
                    </a:lnTo>
                    <a:lnTo>
                      <a:pt x="7" y="194"/>
                    </a:lnTo>
                    <a:lnTo>
                      <a:pt x="15" y="194"/>
                    </a:lnTo>
                    <a:lnTo>
                      <a:pt x="15" y="187"/>
                    </a:lnTo>
                    <a:lnTo>
                      <a:pt x="7" y="1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50" name="Freeform 834"/>
              <p:cNvSpPr>
                <a:spLocks/>
              </p:cNvSpPr>
              <p:nvPr/>
            </p:nvSpPr>
            <p:spPr bwMode="auto">
              <a:xfrm>
                <a:off x="880" y="1905"/>
                <a:ext cx="20" cy="8"/>
              </a:xfrm>
              <a:custGeom>
                <a:avLst/>
                <a:gdLst>
                  <a:gd name="T0" fmla="*/ 0 w 40"/>
                  <a:gd name="T1" fmla="*/ 8 h 15"/>
                  <a:gd name="T2" fmla="*/ 7 w 40"/>
                  <a:gd name="T3" fmla="*/ 15 h 15"/>
                  <a:gd name="T4" fmla="*/ 40 w 40"/>
                  <a:gd name="T5" fmla="*/ 15 h 15"/>
                  <a:gd name="T6" fmla="*/ 40 w 40"/>
                  <a:gd name="T7" fmla="*/ 0 h 15"/>
                  <a:gd name="T8" fmla="*/ 7 w 40"/>
                  <a:gd name="T9" fmla="*/ 0 h 15"/>
                  <a:gd name="T10" fmla="*/ 15 w 40"/>
                  <a:gd name="T11" fmla="*/ 8 h 15"/>
                  <a:gd name="T12" fmla="*/ 0 w 40"/>
                  <a:gd name="T13" fmla="*/ 8 h 15"/>
                  <a:gd name="T14" fmla="*/ 0 w 40"/>
                  <a:gd name="T15" fmla="*/ 15 h 15"/>
                  <a:gd name="T16" fmla="*/ 7 w 40"/>
                  <a:gd name="T17" fmla="*/ 15 h 15"/>
                  <a:gd name="T18" fmla="*/ 0 w 40"/>
                  <a:gd name="T1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15">
                    <a:moveTo>
                      <a:pt x="0" y="8"/>
                    </a:moveTo>
                    <a:lnTo>
                      <a:pt x="7" y="15"/>
                    </a:lnTo>
                    <a:lnTo>
                      <a:pt x="40" y="15"/>
                    </a:lnTo>
                    <a:lnTo>
                      <a:pt x="40" y="0"/>
                    </a:lnTo>
                    <a:lnTo>
                      <a:pt x="7" y="0"/>
                    </a:lnTo>
                    <a:lnTo>
                      <a:pt x="15" y="8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7" y="15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51" name="Freeform 835"/>
              <p:cNvSpPr>
                <a:spLocks/>
              </p:cNvSpPr>
              <p:nvPr/>
            </p:nvSpPr>
            <p:spPr bwMode="auto">
              <a:xfrm>
                <a:off x="880" y="1813"/>
                <a:ext cx="7" cy="97"/>
              </a:xfrm>
              <a:custGeom>
                <a:avLst/>
                <a:gdLst>
                  <a:gd name="T0" fmla="*/ 7 w 15"/>
                  <a:gd name="T1" fmla="*/ 0 h 193"/>
                  <a:gd name="T2" fmla="*/ 0 w 15"/>
                  <a:gd name="T3" fmla="*/ 6 h 193"/>
                  <a:gd name="T4" fmla="*/ 0 w 15"/>
                  <a:gd name="T5" fmla="*/ 193 h 193"/>
                  <a:gd name="T6" fmla="*/ 15 w 15"/>
                  <a:gd name="T7" fmla="*/ 193 h 193"/>
                  <a:gd name="T8" fmla="*/ 15 w 15"/>
                  <a:gd name="T9" fmla="*/ 6 h 193"/>
                  <a:gd name="T10" fmla="*/ 7 w 15"/>
                  <a:gd name="T11" fmla="*/ 15 h 193"/>
                  <a:gd name="T12" fmla="*/ 7 w 15"/>
                  <a:gd name="T13" fmla="*/ 0 h 193"/>
                  <a:gd name="T14" fmla="*/ 0 w 15"/>
                  <a:gd name="T15" fmla="*/ 0 h 193"/>
                  <a:gd name="T16" fmla="*/ 0 w 15"/>
                  <a:gd name="T17" fmla="*/ 6 h 193"/>
                  <a:gd name="T18" fmla="*/ 7 w 15"/>
                  <a:gd name="T19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3">
                    <a:moveTo>
                      <a:pt x="7" y="0"/>
                    </a:moveTo>
                    <a:lnTo>
                      <a:pt x="0" y="6"/>
                    </a:lnTo>
                    <a:lnTo>
                      <a:pt x="0" y="193"/>
                    </a:lnTo>
                    <a:lnTo>
                      <a:pt x="15" y="193"/>
                    </a:lnTo>
                    <a:lnTo>
                      <a:pt x="15" y="6"/>
                    </a:lnTo>
                    <a:lnTo>
                      <a:pt x="7" y="15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52" name="Rectangle 836"/>
              <p:cNvSpPr>
                <a:spLocks noChangeArrowheads="1"/>
              </p:cNvSpPr>
              <p:nvPr/>
            </p:nvSpPr>
            <p:spPr bwMode="auto">
              <a:xfrm>
                <a:off x="855" y="1816"/>
                <a:ext cx="17" cy="9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53" name="Freeform 837"/>
              <p:cNvSpPr>
                <a:spLocks/>
              </p:cNvSpPr>
              <p:nvPr/>
            </p:nvSpPr>
            <p:spPr bwMode="auto">
              <a:xfrm>
                <a:off x="855" y="1813"/>
                <a:ext cx="20" cy="7"/>
              </a:xfrm>
              <a:custGeom>
                <a:avLst/>
                <a:gdLst>
                  <a:gd name="T0" fmla="*/ 41 w 41"/>
                  <a:gd name="T1" fmla="*/ 6 h 15"/>
                  <a:gd name="T2" fmla="*/ 34 w 41"/>
                  <a:gd name="T3" fmla="*/ 0 h 15"/>
                  <a:gd name="T4" fmla="*/ 0 w 41"/>
                  <a:gd name="T5" fmla="*/ 0 h 15"/>
                  <a:gd name="T6" fmla="*/ 0 w 41"/>
                  <a:gd name="T7" fmla="*/ 15 h 15"/>
                  <a:gd name="T8" fmla="*/ 34 w 41"/>
                  <a:gd name="T9" fmla="*/ 15 h 15"/>
                  <a:gd name="T10" fmla="*/ 26 w 41"/>
                  <a:gd name="T11" fmla="*/ 6 h 15"/>
                  <a:gd name="T12" fmla="*/ 41 w 41"/>
                  <a:gd name="T13" fmla="*/ 6 h 15"/>
                  <a:gd name="T14" fmla="*/ 41 w 41"/>
                  <a:gd name="T15" fmla="*/ 0 h 15"/>
                  <a:gd name="T16" fmla="*/ 34 w 41"/>
                  <a:gd name="T17" fmla="*/ 0 h 15"/>
                  <a:gd name="T18" fmla="*/ 41 w 41"/>
                  <a:gd name="T1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5">
                    <a:moveTo>
                      <a:pt x="41" y="6"/>
                    </a:moveTo>
                    <a:lnTo>
                      <a:pt x="34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34" y="15"/>
                    </a:lnTo>
                    <a:lnTo>
                      <a:pt x="26" y="6"/>
                    </a:lnTo>
                    <a:lnTo>
                      <a:pt x="41" y="6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41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54" name="Freeform 838"/>
              <p:cNvSpPr>
                <a:spLocks/>
              </p:cNvSpPr>
              <p:nvPr/>
            </p:nvSpPr>
            <p:spPr bwMode="auto">
              <a:xfrm>
                <a:off x="868" y="1816"/>
                <a:ext cx="7" cy="97"/>
              </a:xfrm>
              <a:custGeom>
                <a:avLst/>
                <a:gdLst>
                  <a:gd name="T0" fmla="*/ 8 w 15"/>
                  <a:gd name="T1" fmla="*/ 194 h 194"/>
                  <a:gd name="T2" fmla="*/ 15 w 15"/>
                  <a:gd name="T3" fmla="*/ 187 h 194"/>
                  <a:gd name="T4" fmla="*/ 15 w 15"/>
                  <a:gd name="T5" fmla="*/ 0 h 194"/>
                  <a:gd name="T6" fmla="*/ 0 w 15"/>
                  <a:gd name="T7" fmla="*/ 0 h 194"/>
                  <a:gd name="T8" fmla="*/ 0 w 15"/>
                  <a:gd name="T9" fmla="*/ 187 h 194"/>
                  <a:gd name="T10" fmla="*/ 8 w 15"/>
                  <a:gd name="T11" fmla="*/ 179 h 194"/>
                  <a:gd name="T12" fmla="*/ 8 w 15"/>
                  <a:gd name="T13" fmla="*/ 194 h 194"/>
                  <a:gd name="T14" fmla="*/ 15 w 15"/>
                  <a:gd name="T15" fmla="*/ 194 h 194"/>
                  <a:gd name="T16" fmla="*/ 15 w 15"/>
                  <a:gd name="T17" fmla="*/ 187 h 194"/>
                  <a:gd name="T18" fmla="*/ 8 w 15"/>
                  <a:gd name="T1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4">
                    <a:moveTo>
                      <a:pt x="8" y="194"/>
                    </a:moveTo>
                    <a:lnTo>
                      <a:pt x="15" y="187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187"/>
                    </a:lnTo>
                    <a:lnTo>
                      <a:pt x="8" y="179"/>
                    </a:lnTo>
                    <a:lnTo>
                      <a:pt x="8" y="194"/>
                    </a:lnTo>
                    <a:lnTo>
                      <a:pt x="15" y="194"/>
                    </a:lnTo>
                    <a:lnTo>
                      <a:pt x="15" y="187"/>
                    </a:lnTo>
                    <a:lnTo>
                      <a:pt x="8" y="1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55" name="Freeform 839"/>
              <p:cNvSpPr>
                <a:spLocks/>
              </p:cNvSpPr>
              <p:nvPr/>
            </p:nvSpPr>
            <p:spPr bwMode="auto">
              <a:xfrm>
                <a:off x="851" y="1905"/>
                <a:ext cx="21" cy="8"/>
              </a:xfrm>
              <a:custGeom>
                <a:avLst/>
                <a:gdLst>
                  <a:gd name="T0" fmla="*/ 0 w 42"/>
                  <a:gd name="T1" fmla="*/ 8 h 15"/>
                  <a:gd name="T2" fmla="*/ 8 w 42"/>
                  <a:gd name="T3" fmla="*/ 15 h 15"/>
                  <a:gd name="T4" fmla="*/ 42 w 42"/>
                  <a:gd name="T5" fmla="*/ 15 h 15"/>
                  <a:gd name="T6" fmla="*/ 42 w 42"/>
                  <a:gd name="T7" fmla="*/ 0 h 15"/>
                  <a:gd name="T8" fmla="*/ 8 w 42"/>
                  <a:gd name="T9" fmla="*/ 0 h 15"/>
                  <a:gd name="T10" fmla="*/ 15 w 42"/>
                  <a:gd name="T11" fmla="*/ 8 h 15"/>
                  <a:gd name="T12" fmla="*/ 0 w 42"/>
                  <a:gd name="T13" fmla="*/ 8 h 15"/>
                  <a:gd name="T14" fmla="*/ 0 w 42"/>
                  <a:gd name="T15" fmla="*/ 15 h 15"/>
                  <a:gd name="T16" fmla="*/ 8 w 42"/>
                  <a:gd name="T17" fmla="*/ 15 h 15"/>
                  <a:gd name="T18" fmla="*/ 0 w 42"/>
                  <a:gd name="T1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15">
                    <a:moveTo>
                      <a:pt x="0" y="8"/>
                    </a:moveTo>
                    <a:lnTo>
                      <a:pt x="8" y="15"/>
                    </a:lnTo>
                    <a:lnTo>
                      <a:pt x="42" y="15"/>
                    </a:lnTo>
                    <a:lnTo>
                      <a:pt x="42" y="0"/>
                    </a:lnTo>
                    <a:lnTo>
                      <a:pt x="8" y="0"/>
                    </a:lnTo>
                    <a:lnTo>
                      <a:pt x="15" y="8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8" y="15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56" name="Freeform 840"/>
              <p:cNvSpPr>
                <a:spLocks/>
              </p:cNvSpPr>
              <p:nvPr/>
            </p:nvSpPr>
            <p:spPr bwMode="auto">
              <a:xfrm>
                <a:off x="851" y="1813"/>
                <a:ext cx="8" cy="97"/>
              </a:xfrm>
              <a:custGeom>
                <a:avLst/>
                <a:gdLst>
                  <a:gd name="T0" fmla="*/ 8 w 15"/>
                  <a:gd name="T1" fmla="*/ 0 h 193"/>
                  <a:gd name="T2" fmla="*/ 0 w 15"/>
                  <a:gd name="T3" fmla="*/ 6 h 193"/>
                  <a:gd name="T4" fmla="*/ 0 w 15"/>
                  <a:gd name="T5" fmla="*/ 193 h 193"/>
                  <a:gd name="T6" fmla="*/ 15 w 15"/>
                  <a:gd name="T7" fmla="*/ 193 h 193"/>
                  <a:gd name="T8" fmla="*/ 15 w 15"/>
                  <a:gd name="T9" fmla="*/ 6 h 193"/>
                  <a:gd name="T10" fmla="*/ 8 w 15"/>
                  <a:gd name="T11" fmla="*/ 15 h 193"/>
                  <a:gd name="T12" fmla="*/ 8 w 15"/>
                  <a:gd name="T13" fmla="*/ 0 h 193"/>
                  <a:gd name="T14" fmla="*/ 0 w 15"/>
                  <a:gd name="T15" fmla="*/ 0 h 193"/>
                  <a:gd name="T16" fmla="*/ 0 w 15"/>
                  <a:gd name="T17" fmla="*/ 6 h 193"/>
                  <a:gd name="T18" fmla="*/ 8 w 15"/>
                  <a:gd name="T19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3">
                    <a:moveTo>
                      <a:pt x="8" y="0"/>
                    </a:moveTo>
                    <a:lnTo>
                      <a:pt x="0" y="6"/>
                    </a:lnTo>
                    <a:lnTo>
                      <a:pt x="0" y="193"/>
                    </a:lnTo>
                    <a:lnTo>
                      <a:pt x="15" y="193"/>
                    </a:lnTo>
                    <a:lnTo>
                      <a:pt x="15" y="6"/>
                    </a:lnTo>
                    <a:lnTo>
                      <a:pt x="8" y="15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57" name="Rectangle 841"/>
              <p:cNvSpPr>
                <a:spLocks noChangeArrowheads="1"/>
              </p:cNvSpPr>
              <p:nvPr/>
            </p:nvSpPr>
            <p:spPr bwMode="auto">
              <a:xfrm>
                <a:off x="820" y="1816"/>
                <a:ext cx="16" cy="9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58" name="Freeform 842"/>
              <p:cNvSpPr>
                <a:spLocks/>
              </p:cNvSpPr>
              <p:nvPr/>
            </p:nvSpPr>
            <p:spPr bwMode="auto">
              <a:xfrm>
                <a:off x="820" y="1813"/>
                <a:ext cx="20" cy="7"/>
              </a:xfrm>
              <a:custGeom>
                <a:avLst/>
                <a:gdLst>
                  <a:gd name="T0" fmla="*/ 39 w 39"/>
                  <a:gd name="T1" fmla="*/ 6 h 15"/>
                  <a:gd name="T2" fmla="*/ 32 w 39"/>
                  <a:gd name="T3" fmla="*/ 0 h 15"/>
                  <a:gd name="T4" fmla="*/ 0 w 39"/>
                  <a:gd name="T5" fmla="*/ 0 h 15"/>
                  <a:gd name="T6" fmla="*/ 0 w 39"/>
                  <a:gd name="T7" fmla="*/ 15 h 15"/>
                  <a:gd name="T8" fmla="*/ 32 w 39"/>
                  <a:gd name="T9" fmla="*/ 15 h 15"/>
                  <a:gd name="T10" fmla="*/ 24 w 39"/>
                  <a:gd name="T11" fmla="*/ 6 h 15"/>
                  <a:gd name="T12" fmla="*/ 39 w 39"/>
                  <a:gd name="T13" fmla="*/ 6 h 15"/>
                  <a:gd name="T14" fmla="*/ 39 w 39"/>
                  <a:gd name="T15" fmla="*/ 0 h 15"/>
                  <a:gd name="T16" fmla="*/ 32 w 39"/>
                  <a:gd name="T17" fmla="*/ 0 h 15"/>
                  <a:gd name="T18" fmla="*/ 39 w 39"/>
                  <a:gd name="T1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15">
                    <a:moveTo>
                      <a:pt x="39" y="6"/>
                    </a:moveTo>
                    <a:lnTo>
                      <a:pt x="32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32" y="15"/>
                    </a:lnTo>
                    <a:lnTo>
                      <a:pt x="24" y="6"/>
                    </a:lnTo>
                    <a:lnTo>
                      <a:pt x="39" y="6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39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59" name="Freeform 843"/>
              <p:cNvSpPr>
                <a:spLocks/>
              </p:cNvSpPr>
              <p:nvPr/>
            </p:nvSpPr>
            <p:spPr bwMode="auto">
              <a:xfrm>
                <a:off x="832" y="1816"/>
                <a:ext cx="8" cy="97"/>
              </a:xfrm>
              <a:custGeom>
                <a:avLst/>
                <a:gdLst>
                  <a:gd name="T0" fmla="*/ 8 w 15"/>
                  <a:gd name="T1" fmla="*/ 194 h 194"/>
                  <a:gd name="T2" fmla="*/ 15 w 15"/>
                  <a:gd name="T3" fmla="*/ 187 h 194"/>
                  <a:gd name="T4" fmla="*/ 15 w 15"/>
                  <a:gd name="T5" fmla="*/ 0 h 194"/>
                  <a:gd name="T6" fmla="*/ 0 w 15"/>
                  <a:gd name="T7" fmla="*/ 0 h 194"/>
                  <a:gd name="T8" fmla="*/ 0 w 15"/>
                  <a:gd name="T9" fmla="*/ 187 h 194"/>
                  <a:gd name="T10" fmla="*/ 8 w 15"/>
                  <a:gd name="T11" fmla="*/ 179 h 194"/>
                  <a:gd name="T12" fmla="*/ 8 w 15"/>
                  <a:gd name="T13" fmla="*/ 194 h 194"/>
                  <a:gd name="T14" fmla="*/ 15 w 15"/>
                  <a:gd name="T15" fmla="*/ 194 h 194"/>
                  <a:gd name="T16" fmla="*/ 15 w 15"/>
                  <a:gd name="T17" fmla="*/ 187 h 194"/>
                  <a:gd name="T18" fmla="*/ 8 w 15"/>
                  <a:gd name="T1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4">
                    <a:moveTo>
                      <a:pt x="8" y="194"/>
                    </a:moveTo>
                    <a:lnTo>
                      <a:pt x="15" y="187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187"/>
                    </a:lnTo>
                    <a:lnTo>
                      <a:pt x="8" y="179"/>
                    </a:lnTo>
                    <a:lnTo>
                      <a:pt x="8" y="194"/>
                    </a:lnTo>
                    <a:lnTo>
                      <a:pt x="15" y="194"/>
                    </a:lnTo>
                    <a:lnTo>
                      <a:pt x="15" y="187"/>
                    </a:lnTo>
                    <a:lnTo>
                      <a:pt x="8" y="1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60" name="Freeform 844"/>
              <p:cNvSpPr>
                <a:spLocks/>
              </p:cNvSpPr>
              <p:nvPr/>
            </p:nvSpPr>
            <p:spPr bwMode="auto">
              <a:xfrm>
                <a:off x="816" y="1905"/>
                <a:ext cx="20" cy="8"/>
              </a:xfrm>
              <a:custGeom>
                <a:avLst/>
                <a:gdLst>
                  <a:gd name="T0" fmla="*/ 0 w 40"/>
                  <a:gd name="T1" fmla="*/ 8 h 15"/>
                  <a:gd name="T2" fmla="*/ 8 w 40"/>
                  <a:gd name="T3" fmla="*/ 15 h 15"/>
                  <a:gd name="T4" fmla="*/ 40 w 40"/>
                  <a:gd name="T5" fmla="*/ 15 h 15"/>
                  <a:gd name="T6" fmla="*/ 40 w 40"/>
                  <a:gd name="T7" fmla="*/ 0 h 15"/>
                  <a:gd name="T8" fmla="*/ 8 w 40"/>
                  <a:gd name="T9" fmla="*/ 0 h 15"/>
                  <a:gd name="T10" fmla="*/ 15 w 40"/>
                  <a:gd name="T11" fmla="*/ 8 h 15"/>
                  <a:gd name="T12" fmla="*/ 0 w 40"/>
                  <a:gd name="T13" fmla="*/ 8 h 15"/>
                  <a:gd name="T14" fmla="*/ 0 w 40"/>
                  <a:gd name="T15" fmla="*/ 15 h 15"/>
                  <a:gd name="T16" fmla="*/ 8 w 40"/>
                  <a:gd name="T17" fmla="*/ 15 h 15"/>
                  <a:gd name="T18" fmla="*/ 0 w 40"/>
                  <a:gd name="T1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15">
                    <a:moveTo>
                      <a:pt x="0" y="8"/>
                    </a:moveTo>
                    <a:lnTo>
                      <a:pt x="8" y="15"/>
                    </a:lnTo>
                    <a:lnTo>
                      <a:pt x="40" y="15"/>
                    </a:lnTo>
                    <a:lnTo>
                      <a:pt x="40" y="0"/>
                    </a:lnTo>
                    <a:lnTo>
                      <a:pt x="8" y="0"/>
                    </a:lnTo>
                    <a:lnTo>
                      <a:pt x="15" y="8"/>
                    </a:lnTo>
                    <a:lnTo>
                      <a:pt x="0" y="8"/>
                    </a:lnTo>
                    <a:lnTo>
                      <a:pt x="0" y="15"/>
                    </a:lnTo>
                    <a:lnTo>
                      <a:pt x="8" y="15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61" name="Freeform 845"/>
              <p:cNvSpPr>
                <a:spLocks/>
              </p:cNvSpPr>
              <p:nvPr/>
            </p:nvSpPr>
            <p:spPr bwMode="auto">
              <a:xfrm>
                <a:off x="816" y="1813"/>
                <a:ext cx="8" cy="97"/>
              </a:xfrm>
              <a:custGeom>
                <a:avLst/>
                <a:gdLst>
                  <a:gd name="T0" fmla="*/ 8 w 15"/>
                  <a:gd name="T1" fmla="*/ 0 h 193"/>
                  <a:gd name="T2" fmla="*/ 0 w 15"/>
                  <a:gd name="T3" fmla="*/ 6 h 193"/>
                  <a:gd name="T4" fmla="*/ 0 w 15"/>
                  <a:gd name="T5" fmla="*/ 193 h 193"/>
                  <a:gd name="T6" fmla="*/ 15 w 15"/>
                  <a:gd name="T7" fmla="*/ 193 h 193"/>
                  <a:gd name="T8" fmla="*/ 15 w 15"/>
                  <a:gd name="T9" fmla="*/ 6 h 193"/>
                  <a:gd name="T10" fmla="*/ 8 w 15"/>
                  <a:gd name="T11" fmla="*/ 15 h 193"/>
                  <a:gd name="T12" fmla="*/ 8 w 15"/>
                  <a:gd name="T13" fmla="*/ 0 h 193"/>
                  <a:gd name="T14" fmla="*/ 0 w 15"/>
                  <a:gd name="T15" fmla="*/ 0 h 193"/>
                  <a:gd name="T16" fmla="*/ 0 w 15"/>
                  <a:gd name="T17" fmla="*/ 6 h 193"/>
                  <a:gd name="T18" fmla="*/ 8 w 15"/>
                  <a:gd name="T19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3">
                    <a:moveTo>
                      <a:pt x="8" y="0"/>
                    </a:moveTo>
                    <a:lnTo>
                      <a:pt x="0" y="6"/>
                    </a:lnTo>
                    <a:lnTo>
                      <a:pt x="0" y="193"/>
                    </a:lnTo>
                    <a:lnTo>
                      <a:pt x="15" y="193"/>
                    </a:lnTo>
                    <a:lnTo>
                      <a:pt x="15" y="6"/>
                    </a:lnTo>
                    <a:lnTo>
                      <a:pt x="8" y="15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62" name="Freeform 846"/>
              <p:cNvSpPr>
                <a:spLocks/>
              </p:cNvSpPr>
              <p:nvPr/>
            </p:nvSpPr>
            <p:spPr bwMode="auto">
              <a:xfrm>
                <a:off x="658" y="1777"/>
                <a:ext cx="210" cy="218"/>
              </a:xfrm>
              <a:custGeom>
                <a:avLst/>
                <a:gdLst>
                  <a:gd name="T0" fmla="*/ 205 w 421"/>
                  <a:gd name="T1" fmla="*/ 16 h 435"/>
                  <a:gd name="T2" fmla="*/ 217 w 421"/>
                  <a:gd name="T3" fmla="*/ 39 h 435"/>
                  <a:gd name="T4" fmla="*/ 228 w 421"/>
                  <a:gd name="T5" fmla="*/ 57 h 435"/>
                  <a:gd name="T6" fmla="*/ 240 w 421"/>
                  <a:gd name="T7" fmla="*/ 67 h 435"/>
                  <a:gd name="T8" fmla="*/ 253 w 421"/>
                  <a:gd name="T9" fmla="*/ 77 h 435"/>
                  <a:gd name="T10" fmla="*/ 265 w 421"/>
                  <a:gd name="T11" fmla="*/ 87 h 435"/>
                  <a:gd name="T12" fmla="*/ 271 w 421"/>
                  <a:gd name="T13" fmla="*/ 96 h 435"/>
                  <a:gd name="T14" fmla="*/ 263 w 421"/>
                  <a:gd name="T15" fmla="*/ 107 h 435"/>
                  <a:gd name="T16" fmla="*/ 261 w 421"/>
                  <a:gd name="T17" fmla="*/ 122 h 435"/>
                  <a:gd name="T18" fmla="*/ 300 w 421"/>
                  <a:gd name="T19" fmla="*/ 118 h 435"/>
                  <a:gd name="T20" fmla="*/ 308 w 421"/>
                  <a:gd name="T21" fmla="*/ 157 h 435"/>
                  <a:gd name="T22" fmla="*/ 316 w 421"/>
                  <a:gd name="T23" fmla="*/ 196 h 435"/>
                  <a:gd name="T24" fmla="*/ 375 w 421"/>
                  <a:gd name="T25" fmla="*/ 228 h 435"/>
                  <a:gd name="T26" fmla="*/ 386 w 421"/>
                  <a:gd name="T27" fmla="*/ 271 h 435"/>
                  <a:gd name="T28" fmla="*/ 391 w 421"/>
                  <a:gd name="T29" fmla="*/ 311 h 435"/>
                  <a:gd name="T30" fmla="*/ 405 w 421"/>
                  <a:gd name="T31" fmla="*/ 349 h 435"/>
                  <a:gd name="T32" fmla="*/ 421 w 421"/>
                  <a:gd name="T33" fmla="*/ 394 h 435"/>
                  <a:gd name="T34" fmla="*/ 327 w 421"/>
                  <a:gd name="T35" fmla="*/ 435 h 435"/>
                  <a:gd name="T36" fmla="*/ 238 w 421"/>
                  <a:gd name="T37" fmla="*/ 391 h 435"/>
                  <a:gd name="T38" fmla="*/ 255 w 421"/>
                  <a:gd name="T39" fmla="*/ 416 h 435"/>
                  <a:gd name="T40" fmla="*/ 238 w 421"/>
                  <a:gd name="T41" fmla="*/ 418 h 435"/>
                  <a:gd name="T42" fmla="*/ 220 w 421"/>
                  <a:gd name="T43" fmla="*/ 421 h 435"/>
                  <a:gd name="T44" fmla="*/ 203 w 421"/>
                  <a:gd name="T45" fmla="*/ 422 h 435"/>
                  <a:gd name="T46" fmla="*/ 187 w 421"/>
                  <a:gd name="T47" fmla="*/ 421 h 435"/>
                  <a:gd name="T48" fmla="*/ 165 w 421"/>
                  <a:gd name="T49" fmla="*/ 408 h 435"/>
                  <a:gd name="T50" fmla="*/ 134 w 421"/>
                  <a:gd name="T51" fmla="*/ 388 h 435"/>
                  <a:gd name="T52" fmla="*/ 103 w 421"/>
                  <a:gd name="T53" fmla="*/ 374 h 435"/>
                  <a:gd name="T54" fmla="*/ 76 w 421"/>
                  <a:gd name="T55" fmla="*/ 373 h 435"/>
                  <a:gd name="T56" fmla="*/ 59 w 421"/>
                  <a:gd name="T57" fmla="*/ 379 h 435"/>
                  <a:gd name="T58" fmla="*/ 44 w 421"/>
                  <a:gd name="T59" fmla="*/ 385 h 435"/>
                  <a:gd name="T60" fmla="*/ 22 w 421"/>
                  <a:gd name="T61" fmla="*/ 386 h 435"/>
                  <a:gd name="T62" fmla="*/ 0 w 421"/>
                  <a:gd name="T63" fmla="*/ 366 h 435"/>
                  <a:gd name="T64" fmla="*/ 3 w 421"/>
                  <a:gd name="T65" fmla="*/ 328 h 435"/>
                  <a:gd name="T66" fmla="*/ 15 w 421"/>
                  <a:gd name="T67" fmla="*/ 289 h 435"/>
                  <a:gd name="T68" fmla="*/ 34 w 421"/>
                  <a:gd name="T69" fmla="*/ 254 h 435"/>
                  <a:gd name="T70" fmla="*/ 35 w 421"/>
                  <a:gd name="T71" fmla="*/ 212 h 435"/>
                  <a:gd name="T72" fmla="*/ 44 w 421"/>
                  <a:gd name="T73" fmla="*/ 216 h 435"/>
                  <a:gd name="T74" fmla="*/ 54 w 421"/>
                  <a:gd name="T75" fmla="*/ 216 h 435"/>
                  <a:gd name="T76" fmla="*/ 65 w 421"/>
                  <a:gd name="T77" fmla="*/ 195 h 435"/>
                  <a:gd name="T78" fmla="*/ 61 w 421"/>
                  <a:gd name="T79" fmla="*/ 165 h 435"/>
                  <a:gd name="T80" fmla="*/ 79 w 421"/>
                  <a:gd name="T81" fmla="*/ 145 h 435"/>
                  <a:gd name="T82" fmla="*/ 99 w 421"/>
                  <a:gd name="T83" fmla="*/ 0 h 435"/>
                  <a:gd name="T84" fmla="*/ 198 w 421"/>
                  <a:gd name="T85" fmla="*/ 7 h 4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21" h="435">
                    <a:moveTo>
                      <a:pt x="198" y="7"/>
                    </a:moveTo>
                    <a:lnTo>
                      <a:pt x="205" y="16"/>
                    </a:lnTo>
                    <a:lnTo>
                      <a:pt x="211" y="28"/>
                    </a:lnTo>
                    <a:lnTo>
                      <a:pt x="217" y="39"/>
                    </a:lnTo>
                    <a:lnTo>
                      <a:pt x="223" y="50"/>
                    </a:lnTo>
                    <a:lnTo>
                      <a:pt x="228" y="57"/>
                    </a:lnTo>
                    <a:lnTo>
                      <a:pt x="234" y="62"/>
                    </a:lnTo>
                    <a:lnTo>
                      <a:pt x="240" y="67"/>
                    </a:lnTo>
                    <a:lnTo>
                      <a:pt x="247" y="73"/>
                    </a:lnTo>
                    <a:lnTo>
                      <a:pt x="253" y="77"/>
                    </a:lnTo>
                    <a:lnTo>
                      <a:pt x="259" y="82"/>
                    </a:lnTo>
                    <a:lnTo>
                      <a:pt x="265" y="87"/>
                    </a:lnTo>
                    <a:lnTo>
                      <a:pt x="271" y="92"/>
                    </a:lnTo>
                    <a:lnTo>
                      <a:pt x="271" y="96"/>
                    </a:lnTo>
                    <a:lnTo>
                      <a:pt x="266" y="101"/>
                    </a:lnTo>
                    <a:lnTo>
                      <a:pt x="263" y="107"/>
                    </a:lnTo>
                    <a:lnTo>
                      <a:pt x="261" y="114"/>
                    </a:lnTo>
                    <a:lnTo>
                      <a:pt x="261" y="122"/>
                    </a:lnTo>
                    <a:lnTo>
                      <a:pt x="268" y="129"/>
                    </a:lnTo>
                    <a:lnTo>
                      <a:pt x="300" y="118"/>
                    </a:lnTo>
                    <a:lnTo>
                      <a:pt x="304" y="137"/>
                    </a:lnTo>
                    <a:lnTo>
                      <a:pt x="308" y="157"/>
                    </a:lnTo>
                    <a:lnTo>
                      <a:pt x="312" y="176"/>
                    </a:lnTo>
                    <a:lnTo>
                      <a:pt x="316" y="196"/>
                    </a:lnTo>
                    <a:lnTo>
                      <a:pt x="360" y="207"/>
                    </a:lnTo>
                    <a:lnTo>
                      <a:pt x="375" y="228"/>
                    </a:lnTo>
                    <a:lnTo>
                      <a:pt x="383" y="250"/>
                    </a:lnTo>
                    <a:lnTo>
                      <a:pt x="386" y="271"/>
                    </a:lnTo>
                    <a:lnTo>
                      <a:pt x="388" y="290"/>
                    </a:lnTo>
                    <a:lnTo>
                      <a:pt x="391" y="311"/>
                    </a:lnTo>
                    <a:lnTo>
                      <a:pt x="395" y="330"/>
                    </a:lnTo>
                    <a:lnTo>
                      <a:pt x="405" y="349"/>
                    </a:lnTo>
                    <a:lnTo>
                      <a:pt x="421" y="366"/>
                    </a:lnTo>
                    <a:lnTo>
                      <a:pt x="421" y="394"/>
                    </a:lnTo>
                    <a:lnTo>
                      <a:pt x="395" y="423"/>
                    </a:lnTo>
                    <a:lnTo>
                      <a:pt x="327" y="435"/>
                    </a:lnTo>
                    <a:lnTo>
                      <a:pt x="300" y="399"/>
                    </a:lnTo>
                    <a:lnTo>
                      <a:pt x="238" y="391"/>
                    </a:lnTo>
                    <a:lnTo>
                      <a:pt x="263" y="415"/>
                    </a:lnTo>
                    <a:lnTo>
                      <a:pt x="255" y="416"/>
                    </a:lnTo>
                    <a:lnTo>
                      <a:pt x="246" y="417"/>
                    </a:lnTo>
                    <a:lnTo>
                      <a:pt x="238" y="418"/>
                    </a:lnTo>
                    <a:lnTo>
                      <a:pt x="228" y="419"/>
                    </a:lnTo>
                    <a:lnTo>
                      <a:pt x="220" y="421"/>
                    </a:lnTo>
                    <a:lnTo>
                      <a:pt x="211" y="421"/>
                    </a:lnTo>
                    <a:lnTo>
                      <a:pt x="203" y="422"/>
                    </a:lnTo>
                    <a:lnTo>
                      <a:pt x="194" y="423"/>
                    </a:lnTo>
                    <a:lnTo>
                      <a:pt x="187" y="421"/>
                    </a:lnTo>
                    <a:lnTo>
                      <a:pt x="178" y="416"/>
                    </a:lnTo>
                    <a:lnTo>
                      <a:pt x="165" y="408"/>
                    </a:lnTo>
                    <a:lnTo>
                      <a:pt x="150" y="397"/>
                    </a:lnTo>
                    <a:lnTo>
                      <a:pt x="134" y="388"/>
                    </a:lnTo>
                    <a:lnTo>
                      <a:pt x="118" y="380"/>
                    </a:lnTo>
                    <a:lnTo>
                      <a:pt x="103" y="374"/>
                    </a:lnTo>
                    <a:lnTo>
                      <a:pt x="89" y="372"/>
                    </a:lnTo>
                    <a:lnTo>
                      <a:pt x="76" y="373"/>
                    </a:lnTo>
                    <a:lnTo>
                      <a:pt x="67" y="376"/>
                    </a:lnTo>
                    <a:lnTo>
                      <a:pt x="59" y="379"/>
                    </a:lnTo>
                    <a:lnTo>
                      <a:pt x="52" y="382"/>
                    </a:lnTo>
                    <a:lnTo>
                      <a:pt x="44" y="385"/>
                    </a:lnTo>
                    <a:lnTo>
                      <a:pt x="35" y="387"/>
                    </a:lnTo>
                    <a:lnTo>
                      <a:pt x="22" y="386"/>
                    </a:lnTo>
                    <a:lnTo>
                      <a:pt x="5" y="382"/>
                    </a:lnTo>
                    <a:lnTo>
                      <a:pt x="0" y="366"/>
                    </a:lnTo>
                    <a:lnTo>
                      <a:pt x="0" y="348"/>
                    </a:lnTo>
                    <a:lnTo>
                      <a:pt x="3" y="328"/>
                    </a:lnTo>
                    <a:lnTo>
                      <a:pt x="8" y="309"/>
                    </a:lnTo>
                    <a:lnTo>
                      <a:pt x="15" y="289"/>
                    </a:lnTo>
                    <a:lnTo>
                      <a:pt x="23" y="271"/>
                    </a:lnTo>
                    <a:lnTo>
                      <a:pt x="34" y="254"/>
                    </a:lnTo>
                    <a:lnTo>
                      <a:pt x="43" y="240"/>
                    </a:lnTo>
                    <a:lnTo>
                      <a:pt x="35" y="212"/>
                    </a:lnTo>
                    <a:lnTo>
                      <a:pt x="39" y="214"/>
                    </a:lnTo>
                    <a:lnTo>
                      <a:pt x="44" y="216"/>
                    </a:lnTo>
                    <a:lnTo>
                      <a:pt x="50" y="216"/>
                    </a:lnTo>
                    <a:lnTo>
                      <a:pt x="54" y="216"/>
                    </a:lnTo>
                    <a:lnTo>
                      <a:pt x="64" y="210"/>
                    </a:lnTo>
                    <a:lnTo>
                      <a:pt x="65" y="195"/>
                    </a:lnTo>
                    <a:lnTo>
                      <a:pt x="62" y="180"/>
                    </a:lnTo>
                    <a:lnTo>
                      <a:pt x="61" y="165"/>
                    </a:lnTo>
                    <a:lnTo>
                      <a:pt x="66" y="150"/>
                    </a:lnTo>
                    <a:lnTo>
                      <a:pt x="79" y="145"/>
                    </a:lnTo>
                    <a:lnTo>
                      <a:pt x="51" y="129"/>
                    </a:lnTo>
                    <a:lnTo>
                      <a:pt x="99" y="0"/>
                    </a:lnTo>
                    <a:lnTo>
                      <a:pt x="132" y="16"/>
                    </a:lnTo>
                    <a:lnTo>
                      <a:pt x="198" y="7"/>
                    </a:lnTo>
                    <a:close/>
                  </a:path>
                </a:pathLst>
              </a:custGeom>
              <a:solidFill>
                <a:srgbClr val="02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63" name="Freeform 847"/>
              <p:cNvSpPr>
                <a:spLocks/>
              </p:cNvSpPr>
              <p:nvPr/>
            </p:nvSpPr>
            <p:spPr bwMode="auto">
              <a:xfrm>
                <a:off x="753" y="1779"/>
                <a:ext cx="22" cy="30"/>
              </a:xfrm>
              <a:custGeom>
                <a:avLst/>
                <a:gdLst>
                  <a:gd name="T0" fmla="*/ 44 w 44"/>
                  <a:gd name="T1" fmla="*/ 51 h 61"/>
                  <a:gd name="T2" fmla="*/ 35 w 44"/>
                  <a:gd name="T3" fmla="*/ 40 h 61"/>
                  <a:gd name="T4" fmla="*/ 27 w 44"/>
                  <a:gd name="T5" fmla="*/ 27 h 61"/>
                  <a:gd name="T6" fmla="*/ 20 w 44"/>
                  <a:gd name="T7" fmla="*/ 13 h 61"/>
                  <a:gd name="T8" fmla="*/ 13 w 44"/>
                  <a:gd name="T9" fmla="*/ 0 h 61"/>
                  <a:gd name="T10" fmla="*/ 0 w 44"/>
                  <a:gd name="T11" fmla="*/ 7 h 61"/>
                  <a:gd name="T12" fmla="*/ 6 w 44"/>
                  <a:gd name="T13" fmla="*/ 18 h 61"/>
                  <a:gd name="T14" fmla="*/ 15 w 44"/>
                  <a:gd name="T15" fmla="*/ 33 h 61"/>
                  <a:gd name="T16" fmla="*/ 26 w 44"/>
                  <a:gd name="T17" fmla="*/ 49 h 61"/>
                  <a:gd name="T18" fmla="*/ 34 w 44"/>
                  <a:gd name="T19" fmla="*/ 61 h 61"/>
                  <a:gd name="T20" fmla="*/ 44 w 44"/>
                  <a:gd name="T21" fmla="*/ 5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61">
                    <a:moveTo>
                      <a:pt x="44" y="51"/>
                    </a:moveTo>
                    <a:lnTo>
                      <a:pt x="35" y="40"/>
                    </a:lnTo>
                    <a:lnTo>
                      <a:pt x="27" y="27"/>
                    </a:lnTo>
                    <a:lnTo>
                      <a:pt x="20" y="13"/>
                    </a:lnTo>
                    <a:lnTo>
                      <a:pt x="13" y="0"/>
                    </a:lnTo>
                    <a:lnTo>
                      <a:pt x="0" y="7"/>
                    </a:lnTo>
                    <a:lnTo>
                      <a:pt x="6" y="18"/>
                    </a:lnTo>
                    <a:lnTo>
                      <a:pt x="15" y="33"/>
                    </a:lnTo>
                    <a:lnTo>
                      <a:pt x="26" y="49"/>
                    </a:lnTo>
                    <a:lnTo>
                      <a:pt x="34" y="61"/>
                    </a:lnTo>
                    <a:lnTo>
                      <a:pt x="44" y="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64" name="Freeform 848"/>
              <p:cNvSpPr>
                <a:spLocks/>
              </p:cNvSpPr>
              <p:nvPr/>
            </p:nvSpPr>
            <p:spPr bwMode="auto">
              <a:xfrm>
                <a:off x="770" y="1805"/>
                <a:ext cx="26" cy="25"/>
              </a:xfrm>
              <a:custGeom>
                <a:avLst/>
                <a:gdLst>
                  <a:gd name="T0" fmla="*/ 46 w 53"/>
                  <a:gd name="T1" fmla="*/ 51 h 51"/>
                  <a:gd name="T2" fmla="*/ 53 w 53"/>
                  <a:gd name="T3" fmla="*/ 44 h 51"/>
                  <a:gd name="T4" fmla="*/ 53 w 53"/>
                  <a:gd name="T5" fmla="*/ 35 h 51"/>
                  <a:gd name="T6" fmla="*/ 48 w 53"/>
                  <a:gd name="T7" fmla="*/ 30 h 51"/>
                  <a:gd name="T8" fmla="*/ 43 w 53"/>
                  <a:gd name="T9" fmla="*/ 26 h 51"/>
                  <a:gd name="T10" fmla="*/ 37 w 53"/>
                  <a:gd name="T11" fmla="*/ 22 h 51"/>
                  <a:gd name="T12" fmla="*/ 31 w 53"/>
                  <a:gd name="T13" fmla="*/ 19 h 51"/>
                  <a:gd name="T14" fmla="*/ 25 w 53"/>
                  <a:gd name="T15" fmla="*/ 15 h 51"/>
                  <a:gd name="T16" fmla="*/ 19 w 53"/>
                  <a:gd name="T17" fmla="*/ 11 h 51"/>
                  <a:gd name="T18" fmla="*/ 15 w 53"/>
                  <a:gd name="T19" fmla="*/ 6 h 51"/>
                  <a:gd name="T20" fmla="*/ 10 w 53"/>
                  <a:gd name="T21" fmla="*/ 0 h 51"/>
                  <a:gd name="T22" fmla="*/ 0 w 53"/>
                  <a:gd name="T23" fmla="*/ 10 h 51"/>
                  <a:gd name="T24" fmla="*/ 4 w 53"/>
                  <a:gd name="T25" fmla="*/ 14 h 51"/>
                  <a:gd name="T26" fmla="*/ 10 w 53"/>
                  <a:gd name="T27" fmla="*/ 19 h 51"/>
                  <a:gd name="T28" fmla="*/ 15 w 53"/>
                  <a:gd name="T29" fmla="*/ 22 h 51"/>
                  <a:gd name="T30" fmla="*/ 21 w 53"/>
                  <a:gd name="T31" fmla="*/ 26 h 51"/>
                  <a:gd name="T32" fmla="*/ 25 w 53"/>
                  <a:gd name="T33" fmla="*/ 29 h 51"/>
                  <a:gd name="T34" fmla="*/ 30 w 53"/>
                  <a:gd name="T35" fmla="*/ 33 h 51"/>
                  <a:gd name="T36" fmla="*/ 36 w 53"/>
                  <a:gd name="T37" fmla="*/ 36 h 51"/>
                  <a:gd name="T38" fmla="*/ 40 w 53"/>
                  <a:gd name="T39" fmla="*/ 41 h 51"/>
                  <a:gd name="T40" fmla="*/ 40 w 53"/>
                  <a:gd name="T41" fmla="*/ 37 h 51"/>
                  <a:gd name="T42" fmla="*/ 38 w 53"/>
                  <a:gd name="T43" fmla="*/ 42 h 51"/>
                  <a:gd name="T44" fmla="*/ 46 w 53"/>
                  <a:gd name="T4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3" h="51">
                    <a:moveTo>
                      <a:pt x="46" y="51"/>
                    </a:moveTo>
                    <a:lnTo>
                      <a:pt x="53" y="44"/>
                    </a:lnTo>
                    <a:lnTo>
                      <a:pt x="53" y="35"/>
                    </a:lnTo>
                    <a:lnTo>
                      <a:pt x="48" y="30"/>
                    </a:lnTo>
                    <a:lnTo>
                      <a:pt x="43" y="26"/>
                    </a:lnTo>
                    <a:lnTo>
                      <a:pt x="37" y="22"/>
                    </a:lnTo>
                    <a:lnTo>
                      <a:pt x="31" y="19"/>
                    </a:lnTo>
                    <a:lnTo>
                      <a:pt x="25" y="15"/>
                    </a:lnTo>
                    <a:lnTo>
                      <a:pt x="19" y="11"/>
                    </a:lnTo>
                    <a:lnTo>
                      <a:pt x="15" y="6"/>
                    </a:lnTo>
                    <a:lnTo>
                      <a:pt x="10" y="0"/>
                    </a:lnTo>
                    <a:lnTo>
                      <a:pt x="0" y="10"/>
                    </a:lnTo>
                    <a:lnTo>
                      <a:pt x="4" y="14"/>
                    </a:lnTo>
                    <a:lnTo>
                      <a:pt x="10" y="19"/>
                    </a:lnTo>
                    <a:lnTo>
                      <a:pt x="15" y="22"/>
                    </a:lnTo>
                    <a:lnTo>
                      <a:pt x="21" y="26"/>
                    </a:lnTo>
                    <a:lnTo>
                      <a:pt x="25" y="29"/>
                    </a:lnTo>
                    <a:lnTo>
                      <a:pt x="30" y="33"/>
                    </a:lnTo>
                    <a:lnTo>
                      <a:pt x="36" y="36"/>
                    </a:lnTo>
                    <a:lnTo>
                      <a:pt x="40" y="41"/>
                    </a:lnTo>
                    <a:lnTo>
                      <a:pt x="40" y="37"/>
                    </a:lnTo>
                    <a:lnTo>
                      <a:pt x="38" y="42"/>
                    </a:lnTo>
                    <a:lnTo>
                      <a:pt x="46" y="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65" name="Freeform 849"/>
              <p:cNvSpPr>
                <a:spLocks/>
              </p:cNvSpPr>
              <p:nvPr/>
            </p:nvSpPr>
            <p:spPr bwMode="auto">
              <a:xfrm>
                <a:off x="784" y="1825"/>
                <a:ext cx="9" cy="21"/>
              </a:xfrm>
              <a:custGeom>
                <a:avLst/>
                <a:gdLst>
                  <a:gd name="T0" fmla="*/ 11 w 17"/>
                  <a:gd name="T1" fmla="*/ 26 h 40"/>
                  <a:gd name="T2" fmla="*/ 17 w 17"/>
                  <a:gd name="T3" fmla="*/ 28 h 40"/>
                  <a:gd name="T4" fmla="*/ 14 w 17"/>
                  <a:gd name="T5" fmla="*/ 24 h 40"/>
                  <a:gd name="T6" fmla="*/ 12 w 17"/>
                  <a:gd name="T7" fmla="*/ 21 h 40"/>
                  <a:gd name="T8" fmla="*/ 14 w 17"/>
                  <a:gd name="T9" fmla="*/ 16 h 40"/>
                  <a:gd name="T10" fmla="*/ 15 w 17"/>
                  <a:gd name="T11" fmla="*/ 13 h 40"/>
                  <a:gd name="T12" fmla="*/ 17 w 17"/>
                  <a:gd name="T13" fmla="*/ 9 h 40"/>
                  <a:gd name="T14" fmla="*/ 9 w 17"/>
                  <a:gd name="T15" fmla="*/ 0 h 40"/>
                  <a:gd name="T16" fmla="*/ 0 w 17"/>
                  <a:gd name="T17" fmla="*/ 13 h 40"/>
                  <a:gd name="T18" fmla="*/ 0 w 17"/>
                  <a:gd name="T19" fmla="*/ 26 h 40"/>
                  <a:gd name="T20" fmla="*/ 9 w 17"/>
                  <a:gd name="T21" fmla="*/ 38 h 40"/>
                  <a:gd name="T22" fmla="*/ 16 w 17"/>
                  <a:gd name="T23" fmla="*/ 39 h 40"/>
                  <a:gd name="T24" fmla="*/ 9 w 17"/>
                  <a:gd name="T25" fmla="*/ 38 h 40"/>
                  <a:gd name="T26" fmla="*/ 12 w 17"/>
                  <a:gd name="T27" fmla="*/ 40 h 40"/>
                  <a:gd name="T28" fmla="*/ 16 w 17"/>
                  <a:gd name="T29" fmla="*/ 39 h 40"/>
                  <a:gd name="T30" fmla="*/ 11 w 17"/>
                  <a:gd name="T31" fmla="*/ 2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" h="40">
                    <a:moveTo>
                      <a:pt x="11" y="26"/>
                    </a:moveTo>
                    <a:lnTo>
                      <a:pt x="17" y="28"/>
                    </a:lnTo>
                    <a:lnTo>
                      <a:pt x="14" y="24"/>
                    </a:lnTo>
                    <a:lnTo>
                      <a:pt x="12" y="21"/>
                    </a:lnTo>
                    <a:lnTo>
                      <a:pt x="14" y="16"/>
                    </a:lnTo>
                    <a:lnTo>
                      <a:pt x="15" y="13"/>
                    </a:lnTo>
                    <a:lnTo>
                      <a:pt x="17" y="9"/>
                    </a:lnTo>
                    <a:lnTo>
                      <a:pt x="9" y="0"/>
                    </a:lnTo>
                    <a:lnTo>
                      <a:pt x="0" y="13"/>
                    </a:lnTo>
                    <a:lnTo>
                      <a:pt x="0" y="26"/>
                    </a:lnTo>
                    <a:lnTo>
                      <a:pt x="9" y="38"/>
                    </a:lnTo>
                    <a:lnTo>
                      <a:pt x="16" y="39"/>
                    </a:lnTo>
                    <a:lnTo>
                      <a:pt x="9" y="38"/>
                    </a:lnTo>
                    <a:lnTo>
                      <a:pt x="12" y="40"/>
                    </a:lnTo>
                    <a:lnTo>
                      <a:pt x="16" y="39"/>
                    </a:lnTo>
                    <a:lnTo>
                      <a:pt x="11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66" name="Freeform 850"/>
              <p:cNvSpPr>
                <a:spLocks/>
              </p:cNvSpPr>
              <p:nvPr/>
            </p:nvSpPr>
            <p:spPr bwMode="auto">
              <a:xfrm>
                <a:off x="790" y="1831"/>
                <a:ext cx="21" cy="14"/>
              </a:xfrm>
              <a:custGeom>
                <a:avLst/>
                <a:gdLst>
                  <a:gd name="T0" fmla="*/ 42 w 42"/>
                  <a:gd name="T1" fmla="*/ 8 h 28"/>
                  <a:gd name="T2" fmla="*/ 32 w 42"/>
                  <a:gd name="T3" fmla="*/ 3 h 28"/>
                  <a:gd name="T4" fmla="*/ 0 w 42"/>
                  <a:gd name="T5" fmla="*/ 15 h 28"/>
                  <a:gd name="T6" fmla="*/ 5 w 42"/>
                  <a:gd name="T7" fmla="*/ 28 h 28"/>
                  <a:gd name="T8" fmla="*/ 37 w 42"/>
                  <a:gd name="T9" fmla="*/ 17 h 28"/>
                  <a:gd name="T10" fmla="*/ 28 w 42"/>
                  <a:gd name="T11" fmla="*/ 11 h 28"/>
                  <a:gd name="T12" fmla="*/ 42 w 42"/>
                  <a:gd name="T13" fmla="*/ 8 h 28"/>
                  <a:gd name="T14" fmla="*/ 41 w 42"/>
                  <a:gd name="T15" fmla="*/ 0 h 28"/>
                  <a:gd name="T16" fmla="*/ 32 w 42"/>
                  <a:gd name="T17" fmla="*/ 3 h 28"/>
                  <a:gd name="T18" fmla="*/ 42 w 42"/>
                  <a:gd name="T19" fmla="*/ 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28">
                    <a:moveTo>
                      <a:pt x="42" y="8"/>
                    </a:moveTo>
                    <a:lnTo>
                      <a:pt x="32" y="3"/>
                    </a:lnTo>
                    <a:lnTo>
                      <a:pt x="0" y="15"/>
                    </a:lnTo>
                    <a:lnTo>
                      <a:pt x="5" y="28"/>
                    </a:lnTo>
                    <a:lnTo>
                      <a:pt x="37" y="17"/>
                    </a:lnTo>
                    <a:lnTo>
                      <a:pt x="28" y="11"/>
                    </a:lnTo>
                    <a:lnTo>
                      <a:pt x="42" y="8"/>
                    </a:lnTo>
                    <a:lnTo>
                      <a:pt x="41" y="0"/>
                    </a:lnTo>
                    <a:lnTo>
                      <a:pt x="32" y="3"/>
                    </a:lnTo>
                    <a:lnTo>
                      <a:pt x="42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67" name="Freeform 851"/>
              <p:cNvSpPr>
                <a:spLocks/>
              </p:cNvSpPr>
              <p:nvPr/>
            </p:nvSpPr>
            <p:spPr bwMode="auto">
              <a:xfrm>
                <a:off x="804" y="1835"/>
                <a:ext cx="10" cy="18"/>
              </a:xfrm>
              <a:custGeom>
                <a:avLst/>
                <a:gdLst>
                  <a:gd name="T0" fmla="*/ 21 w 21"/>
                  <a:gd name="T1" fmla="*/ 33 h 35"/>
                  <a:gd name="T2" fmla="*/ 14 w 21"/>
                  <a:gd name="T3" fmla="*/ 0 h 35"/>
                  <a:gd name="T4" fmla="*/ 0 w 21"/>
                  <a:gd name="T5" fmla="*/ 3 h 35"/>
                  <a:gd name="T6" fmla="*/ 8 w 21"/>
                  <a:gd name="T7" fmla="*/ 35 h 35"/>
                  <a:gd name="T8" fmla="*/ 21 w 21"/>
                  <a:gd name="T9" fmla="*/ 3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5">
                    <a:moveTo>
                      <a:pt x="21" y="33"/>
                    </a:moveTo>
                    <a:lnTo>
                      <a:pt x="14" y="0"/>
                    </a:lnTo>
                    <a:lnTo>
                      <a:pt x="0" y="3"/>
                    </a:lnTo>
                    <a:lnTo>
                      <a:pt x="8" y="35"/>
                    </a:lnTo>
                    <a:lnTo>
                      <a:pt x="21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68" name="Freeform 852"/>
              <p:cNvSpPr>
                <a:spLocks/>
              </p:cNvSpPr>
              <p:nvPr/>
            </p:nvSpPr>
            <p:spPr bwMode="auto">
              <a:xfrm>
                <a:off x="808" y="1851"/>
                <a:ext cx="11" cy="27"/>
              </a:xfrm>
              <a:custGeom>
                <a:avLst/>
                <a:gdLst>
                  <a:gd name="T0" fmla="*/ 16 w 22"/>
                  <a:gd name="T1" fmla="*/ 40 h 53"/>
                  <a:gd name="T2" fmla="*/ 22 w 22"/>
                  <a:gd name="T3" fmla="*/ 46 h 53"/>
                  <a:gd name="T4" fmla="*/ 13 w 22"/>
                  <a:gd name="T5" fmla="*/ 0 h 53"/>
                  <a:gd name="T6" fmla="*/ 0 w 22"/>
                  <a:gd name="T7" fmla="*/ 2 h 53"/>
                  <a:gd name="T8" fmla="*/ 8 w 22"/>
                  <a:gd name="T9" fmla="*/ 48 h 53"/>
                  <a:gd name="T10" fmla="*/ 14 w 22"/>
                  <a:gd name="T11" fmla="*/ 53 h 53"/>
                  <a:gd name="T12" fmla="*/ 8 w 22"/>
                  <a:gd name="T13" fmla="*/ 48 h 53"/>
                  <a:gd name="T14" fmla="*/ 8 w 22"/>
                  <a:gd name="T15" fmla="*/ 52 h 53"/>
                  <a:gd name="T16" fmla="*/ 14 w 22"/>
                  <a:gd name="T17" fmla="*/ 53 h 53"/>
                  <a:gd name="T18" fmla="*/ 16 w 22"/>
                  <a:gd name="T19" fmla="*/ 4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53">
                    <a:moveTo>
                      <a:pt x="16" y="40"/>
                    </a:moveTo>
                    <a:lnTo>
                      <a:pt x="22" y="46"/>
                    </a:lnTo>
                    <a:lnTo>
                      <a:pt x="13" y="0"/>
                    </a:lnTo>
                    <a:lnTo>
                      <a:pt x="0" y="2"/>
                    </a:lnTo>
                    <a:lnTo>
                      <a:pt x="8" y="48"/>
                    </a:lnTo>
                    <a:lnTo>
                      <a:pt x="14" y="53"/>
                    </a:lnTo>
                    <a:lnTo>
                      <a:pt x="8" y="48"/>
                    </a:lnTo>
                    <a:lnTo>
                      <a:pt x="8" y="52"/>
                    </a:lnTo>
                    <a:lnTo>
                      <a:pt x="14" y="53"/>
                    </a:lnTo>
                    <a:lnTo>
                      <a:pt x="16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69" name="Freeform 853"/>
              <p:cNvSpPr>
                <a:spLocks/>
              </p:cNvSpPr>
              <p:nvPr/>
            </p:nvSpPr>
            <p:spPr bwMode="auto">
              <a:xfrm>
                <a:off x="815" y="1872"/>
                <a:ext cx="25" cy="12"/>
              </a:xfrm>
              <a:custGeom>
                <a:avLst/>
                <a:gdLst>
                  <a:gd name="T0" fmla="*/ 50 w 50"/>
                  <a:gd name="T1" fmla="*/ 15 h 25"/>
                  <a:gd name="T2" fmla="*/ 47 w 50"/>
                  <a:gd name="T3" fmla="*/ 13 h 25"/>
                  <a:gd name="T4" fmla="*/ 42 w 50"/>
                  <a:gd name="T5" fmla="*/ 12 h 25"/>
                  <a:gd name="T6" fmla="*/ 35 w 50"/>
                  <a:gd name="T7" fmla="*/ 9 h 25"/>
                  <a:gd name="T8" fmla="*/ 27 w 50"/>
                  <a:gd name="T9" fmla="*/ 7 h 25"/>
                  <a:gd name="T10" fmla="*/ 19 w 50"/>
                  <a:gd name="T11" fmla="*/ 5 h 25"/>
                  <a:gd name="T12" fmla="*/ 12 w 50"/>
                  <a:gd name="T13" fmla="*/ 2 h 25"/>
                  <a:gd name="T14" fmla="*/ 7 w 50"/>
                  <a:gd name="T15" fmla="*/ 1 h 25"/>
                  <a:gd name="T16" fmla="*/ 2 w 50"/>
                  <a:gd name="T17" fmla="*/ 0 h 25"/>
                  <a:gd name="T18" fmla="*/ 0 w 50"/>
                  <a:gd name="T19" fmla="*/ 13 h 25"/>
                  <a:gd name="T20" fmla="*/ 44 w 50"/>
                  <a:gd name="T21" fmla="*/ 25 h 25"/>
                  <a:gd name="T22" fmla="*/ 38 w 50"/>
                  <a:gd name="T23" fmla="*/ 22 h 25"/>
                  <a:gd name="T24" fmla="*/ 50 w 50"/>
                  <a:gd name="T25" fmla="*/ 15 h 25"/>
                  <a:gd name="T26" fmla="*/ 49 w 50"/>
                  <a:gd name="T27" fmla="*/ 14 h 25"/>
                  <a:gd name="T28" fmla="*/ 48 w 50"/>
                  <a:gd name="T29" fmla="*/ 13 h 25"/>
                  <a:gd name="T30" fmla="*/ 46 w 50"/>
                  <a:gd name="T31" fmla="*/ 13 h 25"/>
                  <a:gd name="T32" fmla="*/ 45 w 50"/>
                  <a:gd name="T33" fmla="*/ 12 h 25"/>
                  <a:gd name="T34" fmla="*/ 50 w 50"/>
                  <a:gd name="T35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" h="25">
                    <a:moveTo>
                      <a:pt x="50" y="15"/>
                    </a:moveTo>
                    <a:lnTo>
                      <a:pt x="47" y="13"/>
                    </a:lnTo>
                    <a:lnTo>
                      <a:pt x="42" y="12"/>
                    </a:lnTo>
                    <a:lnTo>
                      <a:pt x="35" y="9"/>
                    </a:lnTo>
                    <a:lnTo>
                      <a:pt x="27" y="7"/>
                    </a:lnTo>
                    <a:lnTo>
                      <a:pt x="19" y="5"/>
                    </a:lnTo>
                    <a:lnTo>
                      <a:pt x="12" y="2"/>
                    </a:lnTo>
                    <a:lnTo>
                      <a:pt x="7" y="1"/>
                    </a:lnTo>
                    <a:lnTo>
                      <a:pt x="2" y="0"/>
                    </a:lnTo>
                    <a:lnTo>
                      <a:pt x="0" y="13"/>
                    </a:lnTo>
                    <a:lnTo>
                      <a:pt x="44" y="25"/>
                    </a:lnTo>
                    <a:lnTo>
                      <a:pt x="38" y="22"/>
                    </a:lnTo>
                    <a:lnTo>
                      <a:pt x="50" y="15"/>
                    </a:lnTo>
                    <a:lnTo>
                      <a:pt x="49" y="14"/>
                    </a:lnTo>
                    <a:lnTo>
                      <a:pt x="48" y="13"/>
                    </a:lnTo>
                    <a:lnTo>
                      <a:pt x="46" y="13"/>
                    </a:lnTo>
                    <a:lnTo>
                      <a:pt x="45" y="12"/>
                    </a:lnTo>
                    <a:lnTo>
                      <a:pt x="5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70" name="Freeform 854"/>
              <p:cNvSpPr>
                <a:spLocks/>
              </p:cNvSpPr>
              <p:nvPr/>
            </p:nvSpPr>
            <p:spPr bwMode="auto">
              <a:xfrm>
                <a:off x="834" y="1879"/>
                <a:ext cx="21" cy="30"/>
              </a:xfrm>
              <a:custGeom>
                <a:avLst/>
                <a:gdLst>
                  <a:gd name="T0" fmla="*/ 42 w 42"/>
                  <a:gd name="T1" fmla="*/ 56 h 60"/>
                  <a:gd name="T2" fmla="*/ 12 w 42"/>
                  <a:gd name="T3" fmla="*/ 0 h 60"/>
                  <a:gd name="T4" fmla="*/ 0 w 42"/>
                  <a:gd name="T5" fmla="*/ 7 h 60"/>
                  <a:gd name="T6" fmla="*/ 29 w 42"/>
                  <a:gd name="T7" fmla="*/ 60 h 60"/>
                  <a:gd name="T8" fmla="*/ 27 w 42"/>
                  <a:gd name="T9" fmla="*/ 56 h 60"/>
                  <a:gd name="T10" fmla="*/ 42 w 42"/>
                  <a:gd name="T11" fmla="*/ 56 h 60"/>
                  <a:gd name="T12" fmla="*/ 42 w 42"/>
                  <a:gd name="T13" fmla="*/ 55 h 60"/>
                  <a:gd name="T14" fmla="*/ 42 w 42"/>
                  <a:gd name="T15" fmla="*/ 54 h 60"/>
                  <a:gd name="T16" fmla="*/ 42 w 42"/>
                  <a:gd name="T17" fmla="*/ 53 h 60"/>
                  <a:gd name="T18" fmla="*/ 42 w 42"/>
                  <a:gd name="T19" fmla="*/ 53 h 60"/>
                  <a:gd name="T20" fmla="*/ 42 w 42"/>
                  <a:gd name="T21" fmla="*/ 5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60">
                    <a:moveTo>
                      <a:pt x="42" y="56"/>
                    </a:moveTo>
                    <a:lnTo>
                      <a:pt x="12" y="0"/>
                    </a:lnTo>
                    <a:lnTo>
                      <a:pt x="0" y="7"/>
                    </a:lnTo>
                    <a:lnTo>
                      <a:pt x="29" y="60"/>
                    </a:lnTo>
                    <a:lnTo>
                      <a:pt x="27" y="56"/>
                    </a:lnTo>
                    <a:lnTo>
                      <a:pt x="42" y="56"/>
                    </a:lnTo>
                    <a:lnTo>
                      <a:pt x="42" y="55"/>
                    </a:lnTo>
                    <a:lnTo>
                      <a:pt x="42" y="54"/>
                    </a:lnTo>
                    <a:lnTo>
                      <a:pt x="42" y="53"/>
                    </a:lnTo>
                    <a:lnTo>
                      <a:pt x="42" y="53"/>
                    </a:lnTo>
                    <a:lnTo>
                      <a:pt x="42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71" name="Freeform 855"/>
              <p:cNvSpPr>
                <a:spLocks/>
              </p:cNvSpPr>
              <p:nvPr/>
            </p:nvSpPr>
            <p:spPr bwMode="auto">
              <a:xfrm>
                <a:off x="848" y="1907"/>
                <a:ext cx="7" cy="26"/>
              </a:xfrm>
              <a:custGeom>
                <a:avLst/>
                <a:gdLst>
                  <a:gd name="T0" fmla="*/ 15 w 15"/>
                  <a:gd name="T1" fmla="*/ 46 h 51"/>
                  <a:gd name="T2" fmla="*/ 15 w 15"/>
                  <a:gd name="T3" fmla="*/ 49 h 51"/>
                  <a:gd name="T4" fmla="*/ 15 w 15"/>
                  <a:gd name="T5" fmla="*/ 0 h 51"/>
                  <a:gd name="T6" fmla="*/ 0 w 15"/>
                  <a:gd name="T7" fmla="*/ 0 h 51"/>
                  <a:gd name="T8" fmla="*/ 0 w 15"/>
                  <a:gd name="T9" fmla="*/ 49 h 51"/>
                  <a:gd name="T10" fmla="*/ 2 w 15"/>
                  <a:gd name="T11" fmla="*/ 51 h 51"/>
                  <a:gd name="T12" fmla="*/ 0 w 15"/>
                  <a:gd name="T13" fmla="*/ 49 h 51"/>
                  <a:gd name="T14" fmla="*/ 0 w 15"/>
                  <a:gd name="T15" fmla="*/ 50 h 51"/>
                  <a:gd name="T16" fmla="*/ 2 w 15"/>
                  <a:gd name="T17" fmla="*/ 51 h 51"/>
                  <a:gd name="T18" fmla="*/ 15 w 15"/>
                  <a:gd name="T19" fmla="*/ 4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51">
                    <a:moveTo>
                      <a:pt x="15" y="46"/>
                    </a:moveTo>
                    <a:lnTo>
                      <a:pt x="15" y="49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49"/>
                    </a:lnTo>
                    <a:lnTo>
                      <a:pt x="2" y="51"/>
                    </a:lnTo>
                    <a:lnTo>
                      <a:pt x="0" y="49"/>
                    </a:lnTo>
                    <a:lnTo>
                      <a:pt x="0" y="50"/>
                    </a:lnTo>
                    <a:lnTo>
                      <a:pt x="2" y="51"/>
                    </a:lnTo>
                    <a:lnTo>
                      <a:pt x="15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72" name="Freeform 856"/>
              <p:cNvSpPr>
                <a:spLocks/>
              </p:cNvSpPr>
              <p:nvPr/>
            </p:nvSpPr>
            <p:spPr bwMode="auto">
              <a:xfrm>
                <a:off x="848" y="1930"/>
                <a:ext cx="13" cy="20"/>
              </a:xfrm>
              <a:custGeom>
                <a:avLst/>
                <a:gdLst>
                  <a:gd name="T0" fmla="*/ 24 w 25"/>
                  <a:gd name="T1" fmla="*/ 32 h 40"/>
                  <a:gd name="T2" fmla="*/ 25 w 25"/>
                  <a:gd name="T3" fmla="*/ 34 h 40"/>
                  <a:gd name="T4" fmla="*/ 13 w 25"/>
                  <a:gd name="T5" fmla="*/ 0 h 40"/>
                  <a:gd name="T6" fmla="*/ 0 w 25"/>
                  <a:gd name="T7" fmla="*/ 5 h 40"/>
                  <a:gd name="T8" fmla="*/ 13 w 25"/>
                  <a:gd name="T9" fmla="*/ 40 h 40"/>
                  <a:gd name="T10" fmla="*/ 12 w 25"/>
                  <a:gd name="T11" fmla="*/ 40 h 40"/>
                  <a:gd name="T12" fmla="*/ 11 w 25"/>
                  <a:gd name="T13" fmla="*/ 38 h 40"/>
                  <a:gd name="T14" fmla="*/ 11 w 25"/>
                  <a:gd name="T15" fmla="*/ 38 h 40"/>
                  <a:gd name="T16" fmla="*/ 12 w 25"/>
                  <a:gd name="T17" fmla="*/ 40 h 40"/>
                  <a:gd name="T18" fmla="*/ 13 w 25"/>
                  <a:gd name="T19" fmla="*/ 40 h 40"/>
                  <a:gd name="T20" fmla="*/ 24 w 25"/>
                  <a:gd name="T21" fmla="*/ 3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40">
                    <a:moveTo>
                      <a:pt x="24" y="32"/>
                    </a:moveTo>
                    <a:lnTo>
                      <a:pt x="25" y="34"/>
                    </a:lnTo>
                    <a:lnTo>
                      <a:pt x="13" y="0"/>
                    </a:lnTo>
                    <a:lnTo>
                      <a:pt x="0" y="5"/>
                    </a:lnTo>
                    <a:lnTo>
                      <a:pt x="13" y="40"/>
                    </a:lnTo>
                    <a:lnTo>
                      <a:pt x="12" y="40"/>
                    </a:lnTo>
                    <a:lnTo>
                      <a:pt x="11" y="38"/>
                    </a:lnTo>
                    <a:lnTo>
                      <a:pt x="11" y="38"/>
                    </a:lnTo>
                    <a:lnTo>
                      <a:pt x="12" y="40"/>
                    </a:lnTo>
                    <a:lnTo>
                      <a:pt x="13" y="40"/>
                    </a:lnTo>
                    <a:lnTo>
                      <a:pt x="24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73" name="Freeform 857"/>
              <p:cNvSpPr>
                <a:spLocks/>
              </p:cNvSpPr>
              <p:nvPr/>
            </p:nvSpPr>
            <p:spPr bwMode="auto">
              <a:xfrm>
                <a:off x="855" y="1946"/>
                <a:ext cx="17" cy="16"/>
              </a:xfrm>
              <a:custGeom>
                <a:avLst/>
                <a:gdLst>
                  <a:gd name="T0" fmla="*/ 34 w 34"/>
                  <a:gd name="T1" fmla="*/ 28 h 33"/>
                  <a:gd name="T2" fmla="*/ 11 w 34"/>
                  <a:gd name="T3" fmla="*/ 0 h 33"/>
                  <a:gd name="T4" fmla="*/ 0 w 34"/>
                  <a:gd name="T5" fmla="*/ 8 h 33"/>
                  <a:gd name="T6" fmla="*/ 20 w 34"/>
                  <a:gd name="T7" fmla="*/ 33 h 33"/>
                  <a:gd name="T8" fmla="*/ 19 w 34"/>
                  <a:gd name="T9" fmla="*/ 28 h 33"/>
                  <a:gd name="T10" fmla="*/ 34 w 34"/>
                  <a:gd name="T11" fmla="*/ 28 h 33"/>
                  <a:gd name="T12" fmla="*/ 34 w 34"/>
                  <a:gd name="T13" fmla="*/ 27 h 33"/>
                  <a:gd name="T14" fmla="*/ 33 w 34"/>
                  <a:gd name="T15" fmla="*/ 26 h 33"/>
                  <a:gd name="T16" fmla="*/ 33 w 34"/>
                  <a:gd name="T17" fmla="*/ 25 h 33"/>
                  <a:gd name="T18" fmla="*/ 31 w 34"/>
                  <a:gd name="T19" fmla="*/ 24 h 33"/>
                  <a:gd name="T20" fmla="*/ 34 w 34"/>
                  <a:gd name="T21" fmla="*/ 2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" h="33">
                    <a:moveTo>
                      <a:pt x="34" y="28"/>
                    </a:moveTo>
                    <a:lnTo>
                      <a:pt x="11" y="0"/>
                    </a:lnTo>
                    <a:lnTo>
                      <a:pt x="0" y="8"/>
                    </a:lnTo>
                    <a:lnTo>
                      <a:pt x="20" y="33"/>
                    </a:lnTo>
                    <a:lnTo>
                      <a:pt x="19" y="28"/>
                    </a:lnTo>
                    <a:lnTo>
                      <a:pt x="34" y="28"/>
                    </a:lnTo>
                    <a:lnTo>
                      <a:pt x="34" y="27"/>
                    </a:lnTo>
                    <a:lnTo>
                      <a:pt x="33" y="26"/>
                    </a:lnTo>
                    <a:lnTo>
                      <a:pt x="33" y="25"/>
                    </a:lnTo>
                    <a:lnTo>
                      <a:pt x="31" y="24"/>
                    </a:lnTo>
                    <a:lnTo>
                      <a:pt x="34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74" name="Freeform 858"/>
              <p:cNvSpPr>
                <a:spLocks/>
              </p:cNvSpPr>
              <p:nvPr/>
            </p:nvSpPr>
            <p:spPr bwMode="auto">
              <a:xfrm>
                <a:off x="864" y="1960"/>
                <a:ext cx="8" cy="16"/>
              </a:xfrm>
              <a:custGeom>
                <a:avLst/>
                <a:gdLst>
                  <a:gd name="T0" fmla="*/ 12 w 15"/>
                  <a:gd name="T1" fmla="*/ 33 h 33"/>
                  <a:gd name="T2" fmla="*/ 15 w 15"/>
                  <a:gd name="T3" fmla="*/ 27 h 33"/>
                  <a:gd name="T4" fmla="*/ 15 w 15"/>
                  <a:gd name="T5" fmla="*/ 18 h 33"/>
                  <a:gd name="T6" fmla="*/ 15 w 15"/>
                  <a:gd name="T7" fmla="*/ 7 h 33"/>
                  <a:gd name="T8" fmla="*/ 15 w 15"/>
                  <a:gd name="T9" fmla="*/ 0 h 33"/>
                  <a:gd name="T10" fmla="*/ 0 w 15"/>
                  <a:gd name="T11" fmla="*/ 0 h 33"/>
                  <a:gd name="T12" fmla="*/ 0 w 15"/>
                  <a:gd name="T13" fmla="*/ 28 h 33"/>
                  <a:gd name="T14" fmla="*/ 1 w 15"/>
                  <a:gd name="T15" fmla="*/ 25 h 33"/>
                  <a:gd name="T16" fmla="*/ 12 w 15"/>
                  <a:gd name="T17" fmla="*/ 33 h 33"/>
                  <a:gd name="T18" fmla="*/ 14 w 15"/>
                  <a:gd name="T19" fmla="*/ 33 h 33"/>
                  <a:gd name="T20" fmla="*/ 14 w 15"/>
                  <a:gd name="T21" fmla="*/ 31 h 33"/>
                  <a:gd name="T22" fmla="*/ 15 w 15"/>
                  <a:gd name="T23" fmla="*/ 29 h 33"/>
                  <a:gd name="T24" fmla="*/ 15 w 15"/>
                  <a:gd name="T25" fmla="*/ 28 h 33"/>
                  <a:gd name="T26" fmla="*/ 12 w 15"/>
                  <a:gd name="T2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33">
                    <a:moveTo>
                      <a:pt x="12" y="33"/>
                    </a:moveTo>
                    <a:lnTo>
                      <a:pt x="15" y="27"/>
                    </a:lnTo>
                    <a:lnTo>
                      <a:pt x="15" y="18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28"/>
                    </a:lnTo>
                    <a:lnTo>
                      <a:pt x="1" y="25"/>
                    </a:lnTo>
                    <a:lnTo>
                      <a:pt x="12" y="33"/>
                    </a:lnTo>
                    <a:lnTo>
                      <a:pt x="14" y="33"/>
                    </a:lnTo>
                    <a:lnTo>
                      <a:pt x="14" y="31"/>
                    </a:lnTo>
                    <a:lnTo>
                      <a:pt x="15" y="29"/>
                    </a:lnTo>
                    <a:lnTo>
                      <a:pt x="15" y="28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75" name="Freeform 859"/>
              <p:cNvSpPr>
                <a:spLocks/>
              </p:cNvSpPr>
              <p:nvPr/>
            </p:nvSpPr>
            <p:spPr bwMode="auto">
              <a:xfrm>
                <a:off x="853" y="1972"/>
                <a:ext cx="18" cy="20"/>
              </a:xfrm>
              <a:custGeom>
                <a:avLst/>
                <a:gdLst>
                  <a:gd name="T0" fmla="*/ 6 w 35"/>
                  <a:gd name="T1" fmla="*/ 39 h 39"/>
                  <a:gd name="T2" fmla="*/ 12 w 35"/>
                  <a:gd name="T3" fmla="*/ 34 h 39"/>
                  <a:gd name="T4" fmla="*/ 21 w 35"/>
                  <a:gd name="T5" fmla="*/ 25 h 39"/>
                  <a:gd name="T6" fmla="*/ 30 w 35"/>
                  <a:gd name="T7" fmla="*/ 15 h 39"/>
                  <a:gd name="T8" fmla="*/ 35 w 35"/>
                  <a:gd name="T9" fmla="*/ 8 h 39"/>
                  <a:gd name="T10" fmla="*/ 24 w 35"/>
                  <a:gd name="T11" fmla="*/ 0 h 39"/>
                  <a:gd name="T12" fmla="*/ 0 w 35"/>
                  <a:gd name="T13" fmla="*/ 27 h 39"/>
                  <a:gd name="T14" fmla="*/ 4 w 35"/>
                  <a:gd name="T15" fmla="*/ 25 h 39"/>
                  <a:gd name="T16" fmla="*/ 6 w 35"/>
                  <a:gd name="T17" fmla="*/ 39 h 39"/>
                  <a:gd name="T18" fmla="*/ 7 w 35"/>
                  <a:gd name="T19" fmla="*/ 39 h 39"/>
                  <a:gd name="T20" fmla="*/ 9 w 35"/>
                  <a:gd name="T21" fmla="*/ 38 h 39"/>
                  <a:gd name="T22" fmla="*/ 10 w 35"/>
                  <a:gd name="T23" fmla="*/ 38 h 39"/>
                  <a:gd name="T24" fmla="*/ 10 w 35"/>
                  <a:gd name="T25" fmla="*/ 36 h 39"/>
                  <a:gd name="T26" fmla="*/ 6 w 35"/>
                  <a:gd name="T2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" h="39">
                    <a:moveTo>
                      <a:pt x="6" y="39"/>
                    </a:moveTo>
                    <a:lnTo>
                      <a:pt x="12" y="34"/>
                    </a:lnTo>
                    <a:lnTo>
                      <a:pt x="21" y="25"/>
                    </a:lnTo>
                    <a:lnTo>
                      <a:pt x="30" y="15"/>
                    </a:lnTo>
                    <a:lnTo>
                      <a:pt x="35" y="8"/>
                    </a:lnTo>
                    <a:lnTo>
                      <a:pt x="24" y="0"/>
                    </a:lnTo>
                    <a:lnTo>
                      <a:pt x="0" y="27"/>
                    </a:lnTo>
                    <a:lnTo>
                      <a:pt x="4" y="25"/>
                    </a:lnTo>
                    <a:lnTo>
                      <a:pt x="6" y="39"/>
                    </a:lnTo>
                    <a:lnTo>
                      <a:pt x="7" y="39"/>
                    </a:lnTo>
                    <a:lnTo>
                      <a:pt x="9" y="38"/>
                    </a:lnTo>
                    <a:lnTo>
                      <a:pt x="10" y="38"/>
                    </a:lnTo>
                    <a:lnTo>
                      <a:pt x="10" y="36"/>
                    </a:lnTo>
                    <a:lnTo>
                      <a:pt x="6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76" name="Freeform 860"/>
              <p:cNvSpPr>
                <a:spLocks/>
              </p:cNvSpPr>
              <p:nvPr/>
            </p:nvSpPr>
            <p:spPr bwMode="auto">
              <a:xfrm>
                <a:off x="819" y="1985"/>
                <a:ext cx="37" cy="14"/>
              </a:xfrm>
              <a:custGeom>
                <a:avLst/>
                <a:gdLst>
                  <a:gd name="T0" fmla="*/ 0 w 74"/>
                  <a:gd name="T1" fmla="*/ 24 h 28"/>
                  <a:gd name="T2" fmla="*/ 4 w 74"/>
                  <a:gd name="T3" fmla="*/ 25 h 28"/>
                  <a:gd name="T4" fmla="*/ 12 w 74"/>
                  <a:gd name="T5" fmla="*/ 25 h 28"/>
                  <a:gd name="T6" fmla="*/ 23 w 74"/>
                  <a:gd name="T7" fmla="*/ 24 h 28"/>
                  <a:gd name="T8" fmla="*/ 36 w 74"/>
                  <a:gd name="T9" fmla="*/ 22 h 28"/>
                  <a:gd name="T10" fmla="*/ 47 w 74"/>
                  <a:gd name="T11" fmla="*/ 19 h 28"/>
                  <a:gd name="T12" fmla="*/ 59 w 74"/>
                  <a:gd name="T13" fmla="*/ 17 h 28"/>
                  <a:gd name="T14" fmla="*/ 68 w 74"/>
                  <a:gd name="T15" fmla="*/ 15 h 28"/>
                  <a:gd name="T16" fmla="*/ 74 w 74"/>
                  <a:gd name="T17" fmla="*/ 14 h 28"/>
                  <a:gd name="T18" fmla="*/ 72 w 74"/>
                  <a:gd name="T19" fmla="*/ 0 h 28"/>
                  <a:gd name="T20" fmla="*/ 3 w 74"/>
                  <a:gd name="T21" fmla="*/ 14 h 28"/>
                  <a:gd name="T22" fmla="*/ 10 w 74"/>
                  <a:gd name="T23" fmla="*/ 15 h 28"/>
                  <a:gd name="T24" fmla="*/ 0 w 74"/>
                  <a:gd name="T25" fmla="*/ 24 h 28"/>
                  <a:gd name="T26" fmla="*/ 2 w 74"/>
                  <a:gd name="T27" fmla="*/ 28 h 28"/>
                  <a:gd name="T28" fmla="*/ 6 w 74"/>
                  <a:gd name="T29" fmla="*/ 26 h 28"/>
                  <a:gd name="T30" fmla="*/ 0 w 74"/>
                  <a:gd name="T31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4" h="28">
                    <a:moveTo>
                      <a:pt x="0" y="24"/>
                    </a:moveTo>
                    <a:lnTo>
                      <a:pt x="4" y="25"/>
                    </a:lnTo>
                    <a:lnTo>
                      <a:pt x="12" y="25"/>
                    </a:lnTo>
                    <a:lnTo>
                      <a:pt x="23" y="24"/>
                    </a:lnTo>
                    <a:lnTo>
                      <a:pt x="36" y="22"/>
                    </a:lnTo>
                    <a:lnTo>
                      <a:pt x="47" y="19"/>
                    </a:lnTo>
                    <a:lnTo>
                      <a:pt x="59" y="17"/>
                    </a:lnTo>
                    <a:lnTo>
                      <a:pt x="68" y="15"/>
                    </a:lnTo>
                    <a:lnTo>
                      <a:pt x="74" y="14"/>
                    </a:lnTo>
                    <a:lnTo>
                      <a:pt x="72" y="0"/>
                    </a:lnTo>
                    <a:lnTo>
                      <a:pt x="3" y="14"/>
                    </a:lnTo>
                    <a:lnTo>
                      <a:pt x="10" y="15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6" y="26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77" name="Freeform 861"/>
              <p:cNvSpPr>
                <a:spLocks/>
              </p:cNvSpPr>
              <p:nvPr/>
            </p:nvSpPr>
            <p:spPr bwMode="auto">
              <a:xfrm>
                <a:off x="804" y="1973"/>
                <a:ext cx="20" cy="24"/>
              </a:xfrm>
              <a:custGeom>
                <a:avLst/>
                <a:gdLst>
                  <a:gd name="T0" fmla="*/ 6 w 39"/>
                  <a:gd name="T1" fmla="*/ 13 h 47"/>
                  <a:gd name="T2" fmla="*/ 0 w 39"/>
                  <a:gd name="T3" fmla="*/ 10 h 47"/>
                  <a:gd name="T4" fmla="*/ 29 w 39"/>
                  <a:gd name="T5" fmla="*/ 47 h 47"/>
                  <a:gd name="T6" fmla="*/ 39 w 39"/>
                  <a:gd name="T7" fmla="*/ 38 h 47"/>
                  <a:gd name="T8" fmla="*/ 12 w 39"/>
                  <a:gd name="T9" fmla="*/ 1 h 47"/>
                  <a:gd name="T10" fmla="*/ 6 w 39"/>
                  <a:gd name="T11" fmla="*/ 0 h 47"/>
                  <a:gd name="T12" fmla="*/ 12 w 39"/>
                  <a:gd name="T13" fmla="*/ 1 h 47"/>
                  <a:gd name="T14" fmla="*/ 10 w 39"/>
                  <a:gd name="T15" fmla="*/ 0 h 47"/>
                  <a:gd name="T16" fmla="*/ 9 w 39"/>
                  <a:gd name="T17" fmla="*/ 0 h 47"/>
                  <a:gd name="T18" fmla="*/ 7 w 39"/>
                  <a:gd name="T19" fmla="*/ 0 h 47"/>
                  <a:gd name="T20" fmla="*/ 6 w 39"/>
                  <a:gd name="T21" fmla="*/ 0 h 47"/>
                  <a:gd name="T22" fmla="*/ 6 w 39"/>
                  <a:gd name="T23" fmla="*/ 1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9" h="47">
                    <a:moveTo>
                      <a:pt x="6" y="13"/>
                    </a:moveTo>
                    <a:lnTo>
                      <a:pt x="0" y="10"/>
                    </a:lnTo>
                    <a:lnTo>
                      <a:pt x="29" y="47"/>
                    </a:lnTo>
                    <a:lnTo>
                      <a:pt x="39" y="38"/>
                    </a:lnTo>
                    <a:lnTo>
                      <a:pt x="12" y="1"/>
                    </a:lnTo>
                    <a:lnTo>
                      <a:pt x="6" y="0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78" name="Freeform 862"/>
              <p:cNvSpPr>
                <a:spLocks/>
              </p:cNvSpPr>
              <p:nvPr/>
            </p:nvSpPr>
            <p:spPr bwMode="auto">
              <a:xfrm>
                <a:off x="766" y="1967"/>
                <a:ext cx="41" cy="13"/>
              </a:xfrm>
              <a:custGeom>
                <a:avLst/>
                <a:gdLst>
                  <a:gd name="T0" fmla="*/ 24 w 82"/>
                  <a:gd name="T1" fmla="*/ 6 h 26"/>
                  <a:gd name="T2" fmla="*/ 20 w 82"/>
                  <a:gd name="T3" fmla="*/ 16 h 26"/>
                  <a:gd name="T4" fmla="*/ 82 w 82"/>
                  <a:gd name="T5" fmla="*/ 26 h 26"/>
                  <a:gd name="T6" fmla="*/ 82 w 82"/>
                  <a:gd name="T7" fmla="*/ 13 h 26"/>
                  <a:gd name="T8" fmla="*/ 20 w 82"/>
                  <a:gd name="T9" fmla="*/ 4 h 26"/>
                  <a:gd name="T10" fmla="*/ 16 w 82"/>
                  <a:gd name="T11" fmla="*/ 14 h 26"/>
                  <a:gd name="T12" fmla="*/ 20 w 82"/>
                  <a:gd name="T13" fmla="*/ 4 h 26"/>
                  <a:gd name="T14" fmla="*/ 0 w 82"/>
                  <a:gd name="T15" fmla="*/ 0 h 26"/>
                  <a:gd name="T16" fmla="*/ 16 w 82"/>
                  <a:gd name="T17" fmla="*/ 14 h 26"/>
                  <a:gd name="T18" fmla="*/ 24 w 82"/>
                  <a:gd name="T19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" h="26">
                    <a:moveTo>
                      <a:pt x="24" y="6"/>
                    </a:moveTo>
                    <a:lnTo>
                      <a:pt x="20" y="16"/>
                    </a:lnTo>
                    <a:lnTo>
                      <a:pt x="82" y="26"/>
                    </a:lnTo>
                    <a:lnTo>
                      <a:pt x="82" y="13"/>
                    </a:lnTo>
                    <a:lnTo>
                      <a:pt x="20" y="4"/>
                    </a:lnTo>
                    <a:lnTo>
                      <a:pt x="16" y="14"/>
                    </a:lnTo>
                    <a:lnTo>
                      <a:pt x="20" y="4"/>
                    </a:lnTo>
                    <a:lnTo>
                      <a:pt x="0" y="0"/>
                    </a:lnTo>
                    <a:lnTo>
                      <a:pt x="16" y="14"/>
                    </a:lnTo>
                    <a:lnTo>
                      <a:pt x="24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79" name="Freeform 863"/>
              <p:cNvSpPr>
                <a:spLocks/>
              </p:cNvSpPr>
              <p:nvPr/>
            </p:nvSpPr>
            <p:spPr bwMode="auto">
              <a:xfrm>
                <a:off x="775" y="1970"/>
                <a:ext cx="22" cy="18"/>
              </a:xfrm>
              <a:custGeom>
                <a:avLst/>
                <a:gdLst>
                  <a:gd name="T0" fmla="*/ 29 w 45"/>
                  <a:gd name="T1" fmla="*/ 36 h 36"/>
                  <a:gd name="T2" fmla="*/ 34 w 45"/>
                  <a:gd name="T3" fmla="*/ 25 h 36"/>
                  <a:gd name="T4" fmla="*/ 8 w 45"/>
                  <a:gd name="T5" fmla="*/ 0 h 36"/>
                  <a:gd name="T6" fmla="*/ 0 w 45"/>
                  <a:gd name="T7" fmla="*/ 8 h 36"/>
                  <a:gd name="T8" fmla="*/ 24 w 45"/>
                  <a:gd name="T9" fmla="*/ 33 h 36"/>
                  <a:gd name="T10" fmla="*/ 29 w 45"/>
                  <a:gd name="T11" fmla="*/ 23 h 36"/>
                  <a:gd name="T12" fmla="*/ 29 w 45"/>
                  <a:gd name="T13" fmla="*/ 36 h 36"/>
                  <a:gd name="T14" fmla="*/ 45 w 45"/>
                  <a:gd name="T15" fmla="*/ 35 h 36"/>
                  <a:gd name="T16" fmla="*/ 34 w 45"/>
                  <a:gd name="T17" fmla="*/ 25 h 36"/>
                  <a:gd name="T18" fmla="*/ 29 w 45"/>
                  <a:gd name="T1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" h="36">
                    <a:moveTo>
                      <a:pt x="29" y="36"/>
                    </a:moveTo>
                    <a:lnTo>
                      <a:pt x="34" y="25"/>
                    </a:lnTo>
                    <a:lnTo>
                      <a:pt x="8" y="0"/>
                    </a:lnTo>
                    <a:lnTo>
                      <a:pt x="0" y="8"/>
                    </a:lnTo>
                    <a:lnTo>
                      <a:pt x="24" y="33"/>
                    </a:lnTo>
                    <a:lnTo>
                      <a:pt x="29" y="23"/>
                    </a:lnTo>
                    <a:lnTo>
                      <a:pt x="29" y="36"/>
                    </a:lnTo>
                    <a:lnTo>
                      <a:pt x="45" y="35"/>
                    </a:lnTo>
                    <a:lnTo>
                      <a:pt x="34" y="25"/>
                    </a:lnTo>
                    <a:lnTo>
                      <a:pt x="29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80" name="Freeform 864"/>
              <p:cNvSpPr>
                <a:spLocks/>
              </p:cNvSpPr>
              <p:nvPr/>
            </p:nvSpPr>
            <p:spPr bwMode="auto">
              <a:xfrm>
                <a:off x="753" y="1981"/>
                <a:ext cx="36" cy="11"/>
              </a:xfrm>
              <a:custGeom>
                <a:avLst/>
                <a:gdLst>
                  <a:gd name="T0" fmla="*/ 0 w 73"/>
                  <a:gd name="T1" fmla="*/ 20 h 21"/>
                  <a:gd name="T2" fmla="*/ 0 w 73"/>
                  <a:gd name="T3" fmla="*/ 20 h 21"/>
                  <a:gd name="T4" fmla="*/ 3 w 73"/>
                  <a:gd name="T5" fmla="*/ 20 h 21"/>
                  <a:gd name="T6" fmla="*/ 4 w 73"/>
                  <a:gd name="T7" fmla="*/ 21 h 21"/>
                  <a:gd name="T8" fmla="*/ 4 w 73"/>
                  <a:gd name="T9" fmla="*/ 21 h 21"/>
                  <a:gd name="T10" fmla="*/ 73 w 73"/>
                  <a:gd name="T11" fmla="*/ 13 h 21"/>
                  <a:gd name="T12" fmla="*/ 73 w 73"/>
                  <a:gd name="T13" fmla="*/ 0 h 21"/>
                  <a:gd name="T14" fmla="*/ 4 w 73"/>
                  <a:gd name="T15" fmla="*/ 7 h 21"/>
                  <a:gd name="T16" fmla="*/ 7 w 73"/>
                  <a:gd name="T17" fmla="*/ 8 h 21"/>
                  <a:gd name="T18" fmla="*/ 0 w 73"/>
                  <a:gd name="T19" fmla="*/ 20 h 21"/>
                  <a:gd name="T20" fmla="*/ 3 w 73"/>
                  <a:gd name="T21" fmla="*/ 21 h 21"/>
                  <a:gd name="T22" fmla="*/ 4 w 73"/>
                  <a:gd name="T23" fmla="*/ 21 h 21"/>
                  <a:gd name="T24" fmla="*/ 0 w 73"/>
                  <a:gd name="T25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21">
                    <a:moveTo>
                      <a:pt x="0" y="20"/>
                    </a:moveTo>
                    <a:lnTo>
                      <a:pt x="0" y="20"/>
                    </a:lnTo>
                    <a:lnTo>
                      <a:pt x="3" y="20"/>
                    </a:lnTo>
                    <a:lnTo>
                      <a:pt x="4" y="21"/>
                    </a:lnTo>
                    <a:lnTo>
                      <a:pt x="4" y="21"/>
                    </a:lnTo>
                    <a:lnTo>
                      <a:pt x="73" y="13"/>
                    </a:lnTo>
                    <a:lnTo>
                      <a:pt x="73" y="0"/>
                    </a:lnTo>
                    <a:lnTo>
                      <a:pt x="4" y="7"/>
                    </a:lnTo>
                    <a:lnTo>
                      <a:pt x="7" y="8"/>
                    </a:lnTo>
                    <a:lnTo>
                      <a:pt x="0" y="20"/>
                    </a:lnTo>
                    <a:lnTo>
                      <a:pt x="3" y="21"/>
                    </a:lnTo>
                    <a:lnTo>
                      <a:pt x="4" y="2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81" name="Freeform 865"/>
              <p:cNvSpPr>
                <a:spLocks/>
              </p:cNvSpPr>
              <p:nvPr/>
            </p:nvSpPr>
            <p:spPr bwMode="auto">
              <a:xfrm>
                <a:off x="694" y="1960"/>
                <a:ext cx="62" cy="31"/>
              </a:xfrm>
              <a:custGeom>
                <a:avLst/>
                <a:gdLst>
                  <a:gd name="T0" fmla="*/ 3 w 123"/>
                  <a:gd name="T1" fmla="*/ 14 h 63"/>
                  <a:gd name="T2" fmla="*/ 17 w 123"/>
                  <a:gd name="T3" fmla="*/ 13 h 63"/>
                  <a:gd name="T4" fmla="*/ 32 w 123"/>
                  <a:gd name="T5" fmla="*/ 15 h 63"/>
                  <a:gd name="T6" fmla="*/ 47 w 123"/>
                  <a:gd name="T7" fmla="*/ 22 h 63"/>
                  <a:gd name="T8" fmla="*/ 62 w 123"/>
                  <a:gd name="T9" fmla="*/ 29 h 63"/>
                  <a:gd name="T10" fmla="*/ 77 w 123"/>
                  <a:gd name="T11" fmla="*/ 38 h 63"/>
                  <a:gd name="T12" fmla="*/ 91 w 123"/>
                  <a:gd name="T13" fmla="*/ 48 h 63"/>
                  <a:gd name="T14" fmla="*/ 104 w 123"/>
                  <a:gd name="T15" fmla="*/ 56 h 63"/>
                  <a:gd name="T16" fmla="*/ 116 w 123"/>
                  <a:gd name="T17" fmla="*/ 63 h 63"/>
                  <a:gd name="T18" fmla="*/ 123 w 123"/>
                  <a:gd name="T19" fmla="*/ 51 h 63"/>
                  <a:gd name="T20" fmla="*/ 107 w 123"/>
                  <a:gd name="T21" fmla="*/ 44 h 63"/>
                  <a:gd name="T22" fmla="*/ 93 w 123"/>
                  <a:gd name="T23" fmla="*/ 36 h 63"/>
                  <a:gd name="T24" fmla="*/ 79 w 123"/>
                  <a:gd name="T25" fmla="*/ 27 h 63"/>
                  <a:gd name="T26" fmla="*/ 66 w 123"/>
                  <a:gd name="T27" fmla="*/ 18 h 63"/>
                  <a:gd name="T28" fmla="*/ 52 w 123"/>
                  <a:gd name="T29" fmla="*/ 10 h 63"/>
                  <a:gd name="T30" fmla="*/ 37 w 123"/>
                  <a:gd name="T31" fmla="*/ 4 h 63"/>
                  <a:gd name="T32" fmla="*/ 20 w 123"/>
                  <a:gd name="T33" fmla="*/ 0 h 63"/>
                  <a:gd name="T34" fmla="*/ 0 w 123"/>
                  <a:gd name="T35" fmla="*/ 2 h 63"/>
                  <a:gd name="T36" fmla="*/ 3 w 123"/>
                  <a:gd name="T37" fmla="*/ 1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3" h="63">
                    <a:moveTo>
                      <a:pt x="3" y="14"/>
                    </a:moveTo>
                    <a:lnTo>
                      <a:pt x="17" y="13"/>
                    </a:lnTo>
                    <a:lnTo>
                      <a:pt x="32" y="15"/>
                    </a:lnTo>
                    <a:lnTo>
                      <a:pt x="47" y="22"/>
                    </a:lnTo>
                    <a:lnTo>
                      <a:pt x="62" y="29"/>
                    </a:lnTo>
                    <a:lnTo>
                      <a:pt x="77" y="38"/>
                    </a:lnTo>
                    <a:lnTo>
                      <a:pt x="91" y="48"/>
                    </a:lnTo>
                    <a:lnTo>
                      <a:pt x="104" y="56"/>
                    </a:lnTo>
                    <a:lnTo>
                      <a:pt x="116" y="63"/>
                    </a:lnTo>
                    <a:lnTo>
                      <a:pt x="123" y="51"/>
                    </a:lnTo>
                    <a:lnTo>
                      <a:pt x="107" y="44"/>
                    </a:lnTo>
                    <a:lnTo>
                      <a:pt x="93" y="36"/>
                    </a:lnTo>
                    <a:lnTo>
                      <a:pt x="79" y="27"/>
                    </a:lnTo>
                    <a:lnTo>
                      <a:pt x="66" y="18"/>
                    </a:lnTo>
                    <a:lnTo>
                      <a:pt x="52" y="10"/>
                    </a:lnTo>
                    <a:lnTo>
                      <a:pt x="37" y="4"/>
                    </a:lnTo>
                    <a:lnTo>
                      <a:pt x="20" y="0"/>
                    </a:lnTo>
                    <a:lnTo>
                      <a:pt x="0" y="2"/>
                    </a:lnTo>
                    <a:lnTo>
                      <a:pt x="3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282" name="Freeform 866"/>
            <p:cNvSpPr>
              <a:spLocks/>
            </p:cNvSpPr>
            <p:nvPr/>
          </p:nvSpPr>
          <p:spPr bwMode="auto">
            <a:xfrm>
              <a:off x="655" y="1895"/>
              <a:ext cx="41" cy="78"/>
            </a:xfrm>
            <a:custGeom>
              <a:avLst/>
              <a:gdLst>
                <a:gd name="T0" fmla="*/ 43 w 83"/>
                <a:gd name="T1" fmla="*/ 6 h 157"/>
                <a:gd name="T2" fmla="*/ 44 w 83"/>
                <a:gd name="T3" fmla="*/ 0 h 157"/>
                <a:gd name="T4" fmla="*/ 33 w 83"/>
                <a:gd name="T5" fmla="*/ 14 h 157"/>
                <a:gd name="T6" fmla="*/ 22 w 83"/>
                <a:gd name="T7" fmla="*/ 32 h 157"/>
                <a:gd name="T8" fmla="*/ 14 w 83"/>
                <a:gd name="T9" fmla="*/ 52 h 157"/>
                <a:gd name="T10" fmla="*/ 7 w 83"/>
                <a:gd name="T11" fmla="*/ 73 h 157"/>
                <a:gd name="T12" fmla="*/ 3 w 83"/>
                <a:gd name="T13" fmla="*/ 95 h 157"/>
                <a:gd name="T14" fmla="*/ 0 w 83"/>
                <a:gd name="T15" fmla="*/ 117 h 157"/>
                <a:gd name="T16" fmla="*/ 3 w 83"/>
                <a:gd name="T17" fmla="*/ 135 h 157"/>
                <a:gd name="T18" fmla="*/ 7 w 83"/>
                <a:gd name="T19" fmla="*/ 152 h 157"/>
                <a:gd name="T20" fmla="*/ 15 w 83"/>
                <a:gd name="T21" fmla="*/ 156 h 157"/>
                <a:gd name="T22" fmla="*/ 25 w 83"/>
                <a:gd name="T23" fmla="*/ 157 h 157"/>
                <a:gd name="T24" fmla="*/ 35 w 83"/>
                <a:gd name="T25" fmla="*/ 157 h 157"/>
                <a:gd name="T26" fmla="*/ 45 w 83"/>
                <a:gd name="T27" fmla="*/ 156 h 157"/>
                <a:gd name="T28" fmla="*/ 57 w 83"/>
                <a:gd name="T29" fmla="*/ 153 h 157"/>
                <a:gd name="T30" fmla="*/ 67 w 83"/>
                <a:gd name="T31" fmla="*/ 151 h 157"/>
                <a:gd name="T32" fmla="*/ 76 w 83"/>
                <a:gd name="T33" fmla="*/ 148 h 157"/>
                <a:gd name="T34" fmla="*/ 83 w 83"/>
                <a:gd name="T35" fmla="*/ 144 h 157"/>
                <a:gd name="T36" fmla="*/ 80 w 83"/>
                <a:gd name="T37" fmla="*/ 132 h 157"/>
                <a:gd name="T38" fmla="*/ 74 w 83"/>
                <a:gd name="T39" fmla="*/ 134 h 157"/>
                <a:gd name="T40" fmla="*/ 66 w 83"/>
                <a:gd name="T41" fmla="*/ 137 h 157"/>
                <a:gd name="T42" fmla="*/ 57 w 83"/>
                <a:gd name="T43" fmla="*/ 140 h 157"/>
                <a:gd name="T44" fmla="*/ 48 w 83"/>
                <a:gd name="T45" fmla="*/ 142 h 157"/>
                <a:gd name="T46" fmla="*/ 38 w 83"/>
                <a:gd name="T47" fmla="*/ 144 h 157"/>
                <a:gd name="T48" fmla="*/ 30 w 83"/>
                <a:gd name="T49" fmla="*/ 144 h 157"/>
                <a:gd name="T50" fmla="*/ 22 w 83"/>
                <a:gd name="T51" fmla="*/ 143 h 157"/>
                <a:gd name="T52" fmla="*/ 15 w 83"/>
                <a:gd name="T53" fmla="*/ 141 h 157"/>
                <a:gd name="T54" fmla="*/ 10 w 83"/>
                <a:gd name="T55" fmla="*/ 122 h 157"/>
                <a:gd name="T56" fmla="*/ 11 w 83"/>
                <a:gd name="T57" fmla="*/ 105 h 157"/>
                <a:gd name="T58" fmla="*/ 17 w 83"/>
                <a:gd name="T59" fmla="*/ 87 h 157"/>
                <a:gd name="T60" fmla="*/ 26 w 83"/>
                <a:gd name="T61" fmla="*/ 69 h 157"/>
                <a:gd name="T62" fmla="*/ 35 w 83"/>
                <a:gd name="T63" fmla="*/ 51 h 157"/>
                <a:gd name="T64" fmla="*/ 44 w 83"/>
                <a:gd name="T65" fmla="*/ 35 h 157"/>
                <a:gd name="T66" fmla="*/ 52 w 83"/>
                <a:gd name="T67" fmla="*/ 18 h 157"/>
                <a:gd name="T68" fmla="*/ 56 w 83"/>
                <a:gd name="T69" fmla="*/ 1 h 157"/>
                <a:gd name="T70" fmla="*/ 55 w 83"/>
                <a:gd name="T71" fmla="*/ 7 h 157"/>
                <a:gd name="T72" fmla="*/ 56 w 83"/>
                <a:gd name="T73" fmla="*/ 6 h 157"/>
                <a:gd name="T74" fmla="*/ 57 w 83"/>
                <a:gd name="T75" fmla="*/ 4 h 157"/>
                <a:gd name="T76" fmla="*/ 57 w 83"/>
                <a:gd name="T77" fmla="*/ 3 h 157"/>
                <a:gd name="T78" fmla="*/ 56 w 83"/>
                <a:gd name="T79" fmla="*/ 1 h 157"/>
                <a:gd name="T80" fmla="*/ 43 w 83"/>
                <a:gd name="T81" fmla="*/ 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3" h="157">
                  <a:moveTo>
                    <a:pt x="43" y="6"/>
                  </a:moveTo>
                  <a:lnTo>
                    <a:pt x="44" y="0"/>
                  </a:lnTo>
                  <a:lnTo>
                    <a:pt x="33" y="14"/>
                  </a:lnTo>
                  <a:lnTo>
                    <a:pt x="22" y="32"/>
                  </a:lnTo>
                  <a:lnTo>
                    <a:pt x="14" y="52"/>
                  </a:lnTo>
                  <a:lnTo>
                    <a:pt x="7" y="73"/>
                  </a:lnTo>
                  <a:lnTo>
                    <a:pt x="3" y="95"/>
                  </a:lnTo>
                  <a:lnTo>
                    <a:pt x="0" y="117"/>
                  </a:lnTo>
                  <a:lnTo>
                    <a:pt x="3" y="135"/>
                  </a:lnTo>
                  <a:lnTo>
                    <a:pt x="7" y="152"/>
                  </a:lnTo>
                  <a:lnTo>
                    <a:pt x="15" y="156"/>
                  </a:lnTo>
                  <a:lnTo>
                    <a:pt x="25" y="157"/>
                  </a:lnTo>
                  <a:lnTo>
                    <a:pt x="35" y="157"/>
                  </a:lnTo>
                  <a:lnTo>
                    <a:pt x="45" y="156"/>
                  </a:lnTo>
                  <a:lnTo>
                    <a:pt x="57" y="153"/>
                  </a:lnTo>
                  <a:lnTo>
                    <a:pt x="67" y="151"/>
                  </a:lnTo>
                  <a:lnTo>
                    <a:pt x="76" y="148"/>
                  </a:lnTo>
                  <a:lnTo>
                    <a:pt x="83" y="144"/>
                  </a:lnTo>
                  <a:lnTo>
                    <a:pt x="80" y="132"/>
                  </a:lnTo>
                  <a:lnTo>
                    <a:pt x="74" y="134"/>
                  </a:lnTo>
                  <a:lnTo>
                    <a:pt x="66" y="137"/>
                  </a:lnTo>
                  <a:lnTo>
                    <a:pt x="57" y="140"/>
                  </a:lnTo>
                  <a:lnTo>
                    <a:pt x="48" y="142"/>
                  </a:lnTo>
                  <a:lnTo>
                    <a:pt x="38" y="144"/>
                  </a:lnTo>
                  <a:lnTo>
                    <a:pt x="30" y="144"/>
                  </a:lnTo>
                  <a:lnTo>
                    <a:pt x="22" y="143"/>
                  </a:lnTo>
                  <a:lnTo>
                    <a:pt x="15" y="141"/>
                  </a:lnTo>
                  <a:lnTo>
                    <a:pt x="10" y="122"/>
                  </a:lnTo>
                  <a:lnTo>
                    <a:pt x="11" y="105"/>
                  </a:lnTo>
                  <a:lnTo>
                    <a:pt x="17" y="87"/>
                  </a:lnTo>
                  <a:lnTo>
                    <a:pt x="26" y="69"/>
                  </a:lnTo>
                  <a:lnTo>
                    <a:pt x="35" y="51"/>
                  </a:lnTo>
                  <a:lnTo>
                    <a:pt x="44" y="35"/>
                  </a:lnTo>
                  <a:lnTo>
                    <a:pt x="52" y="18"/>
                  </a:lnTo>
                  <a:lnTo>
                    <a:pt x="56" y="1"/>
                  </a:lnTo>
                  <a:lnTo>
                    <a:pt x="55" y="7"/>
                  </a:lnTo>
                  <a:lnTo>
                    <a:pt x="56" y="6"/>
                  </a:lnTo>
                  <a:lnTo>
                    <a:pt x="57" y="4"/>
                  </a:lnTo>
                  <a:lnTo>
                    <a:pt x="57" y="3"/>
                  </a:lnTo>
                  <a:lnTo>
                    <a:pt x="56" y="1"/>
                  </a:lnTo>
                  <a:lnTo>
                    <a:pt x="43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283" name="Freeform 867"/>
            <p:cNvSpPr>
              <a:spLocks/>
            </p:cNvSpPr>
            <p:nvPr/>
          </p:nvSpPr>
          <p:spPr bwMode="auto">
            <a:xfrm>
              <a:off x="669" y="1876"/>
              <a:ext cx="13" cy="22"/>
            </a:xfrm>
            <a:custGeom>
              <a:avLst/>
              <a:gdLst>
                <a:gd name="T0" fmla="*/ 15 w 28"/>
                <a:gd name="T1" fmla="*/ 7 h 44"/>
                <a:gd name="T2" fmla="*/ 6 w 28"/>
                <a:gd name="T3" fmla="*/ 16 h 44"/>
                <a:gd name="T4" fmla="*/ 15 w 28"/>
                <a:gd name="T5" fmla="*/ 44 h 44"/>
                <a:gd name="T6" fmla="*/ 28 w 28"/>
                <a:gd name="T7" fmla="*/ 39 h 44"/>
                <a:gd name="T8" fmla="*/ 19 w 28"/>
                <a:gd name="T9" fmla="*/ 12 h 44"/>
                <a:gd name="T10" fmla="*/ 10 w 28"/>
                <a:gd name="T11" fmla="*/ 20 h 44"/>
                <a:gd name="T12" fmla="*/ 15 w 28"/>
                <a:gd name="T13" fmla="*/ 7 h 44"/>
                <a:gd name="T14" fmla="*/ 0 w 28"/>
                <a:gd name="T15" fmla="*/ 0 h 44"/>
                <a:gd name="T16" fmla="*/ 6 w 28"/>
                <a:gd name="T17" fmla="*/ 16 h 44"/>
                <a:gd name="T18" fmla="*/ 15 w 28"/>
                <a:gd name="T19" fmla="*/ 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44">
                  <a:moveTo>
                    <a:pt x="15" y="7"/>
                  </a:moveTo>
                  <a:lnTo>
                    <a:pt x="6" y="16"/>
                  </a:lnTo>
                  <a:lnTo>
                    <a:pt x="15" y="44"/>
                  </a:lnTo>
                  <a:lnTo>
                    <a:pt x="28" y="39"/>
                  </a:lnTo>
                  <a:lnTo>
                    <a:pt x="19" y="12"/>
                  </a:lnTo>
                  <a:lnTo>
                    <a:pt x="10" y="20"/>
                  </a:lnTo>
                  <a:lnTo>
                    <a:pt x="15" y="7"/>
                  </a:lnTo>
                  <a:lnTo>
                    <a:pt x="0" y="0"/>
                  </a:lnTo>
                  <a:lnTo>
                    <a:pt x="6" y="16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284" name="Freeform 868"/>
            <p:cNvSpPr>
              <a:spLocks/>
            </p:cNvSpPr>
            <p:nvPr/>
          </p:nvSpPr>
          <p:spPr bwMode="auto">
            <a:xfrm>
              <a:off x="674" y="1870"/>
              <a:ext cx="19" cy="18"/>
            </a:xfrm>
            <a:custGeom>
              <a:avLst/>
              <a:gdLst>
                <a:gd name="T0" fmla="*/ 25 w 40"/>
                <a:gd name="T1" fmla="*/ 2 h 36"/>
                <a:gd name="T2" fmla="*/ 25 w 40"/>
                <a:gd name="T3" fmla="*/ 6 h 36"/>
                <a:gd name="T4" fmla="*/ 25 w 40"/>
                <a:gd name="T5" fmla="*/ 11 h 36"/>
                <a:gd name="T6" fmla="*/ 25 w 40"/>
                <a:gd name="T7" fmla="*/ 17 h 36"/>
                <a:gd name="T8" fmla="*/ 25 w 40"/>
                <a:gd name="T9" fmla="*/ 21 h 36"/>
                <a:gd name="T10" fmla="*/ 21 w 40"/>
                <a:gd name="T11" fmla="*/ 24 h 36"/>
                <a:gd name="T12" fmla="*/ 15 w 40"/>
                <a:gd name="T13" fmla="*/ 23 h 36"/>
                <a:gd name="T14" fmla="*/ 9 w 40"/>
                <a:gd name="T15" fmla="*/ 20 h 36"/>
                <a:gd name="T16" fmla="*/ 5 w 40"/>
                <a:gd name="T17" fmla="*/ 19 h 36"/>
                <a:gd name="T18" fmla="*/ 0 w 40"/>
                <a:gd name="T19" fmla="*/ 32 h 36"/>
                <a:gd name="T20" fmla="*/ 7 w 40"/>
                <a:gd name="T21" fmla="*/ 34 h 36"/>
                <a:gd name="T22" fmla="*/ 12 w 40"/>
                <a:gd name="T23" fmla="*/ 35 h 36"/>
                <a:gd name="T24" fmla="*/ 17 w 40"/>
                <a:gd name="T25" fmla="*/ 36 h 36"/>
                <a:gd name="T26" fmla="*/ 24 w 40"/>
                <a:gd name="T27" fmla="*/ 36 h 36"/>
                <a:gd name="T28" fmla="*/ 38 w 40"/>
                <a:gd name="T29" fmla="*/ 26 h 36"/>
                <a:gd name="T30" fmla="*/ 40 w 40"/>
                <a:gd name="T31" fmla="*/ 20 h 36"/>
                <a:gd name="T32" fmla="*/ 40 w 40"/>
                <a:gd name="T33" fmla="*/ 12 h 36"/>
                <a:gd name="T34" fmla="*/ 38 w 40"/>
                <a:gd name="T35" fmla="*/ 5 h 36"/>
                <a:gd name="T36" fmla="*/ 37 w 40"/>
                <a:gd name="T37" fmla="*/ 0 h 36"/>
                <a:gd name="T38" fmla="*/ 25 w 40"/>
                <a:gd name="T39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36">
                  <a:moveTo>
                    <a:pt x="25" y="2"/>
                  </a:moveTo>
                  <a:lnTo>
                    <a:pt x="25" y="6"/>
                  </a:lnTo>
                  <a:lnTo>
                    <a:pt x="25" y="11"/>
                  </a:lnTo>
                  <a:lnTo>
                    <a:pt x="25" y="17"/>
                  </a:lnTo>
                  <a:lnTo>
                    <a:pt x="25" y="21"/>
                  </a:lnTo>
                  <a:lnTo>
                    <a:pt x="21" y="24"/>
                  </a:lnTo>
                  <a:lnTo>
                    <a:pt x="15" y="23"/>
                  </a:lnTo>
                  <a:lnTo>
                    <a:pt x="9" y="20"/>
                  </a:lnTo>
                  <a:lnTo>
                    <a:pt x="5" y="19"/>
                  </a:lnTo>
                  <a:lnTo>
                    <a:pt x="0" y="32"/>
                  </a:lnTo>
                  <a:lnTo>
                    <a:pt x="7" y="34"/>
                  </a:lnTo>
                  <a:lnTo>
                    <a:pt x="12" y="35"/>
                  </a:lnTo>
                  <a:lnTo>
                    <a:pt x="17" y="36"/>
                  </a:lnTo>
                  <a:lnTo>
                    <a:pt x="24" y="36"/>
                  </a:lnTo>
                  <a:lnTo>
                    <a:pt x="38" y="26"/>
                  </a:lnTo>
                  <a:lnTo>
                    <a:pt x="40" y="20"/>
                  </a:lnTo>
                  <a:lnTo>
                    <a:pt x="40" y="12"/>
                  </a:lnTo>
                  <a:lnTo>
                    <a:pt x="38" y="5"/>
                  </a:lnTo>
                  <a:lnTo>
                    <a:pt x="37" y="0"/>
                  </a:lnTo>
                  <a:lnTo>
                    <a:pt x="25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285" name="Freeform 869"/>
            <p:cNvSpPr>
              <a:spLocks/>
            </p:cNvSpPr>
            <p:nvPr/>
          </p:nvSpPr>
          <p:spPr bwMode="auto">
            <a:xfrm>
              <a:off x="685" y="1847"/>
              <a:ext cx="28" cy="24"/>
            </a:xfrm>
            <a:custGeom>
              <a:avLst/>
              <a:gdLst>
                <a:gd name="T0" fmla="*/ 21 w 58"/>
                <a:gd name="T1" fmla="*/ 13 h 49"/>
                <a:gd name="T2" fmla="*/ 25 w 58"/>
                <a:gd name="T3" fmla="*/ 0 h 49"/>
                <a:gd name="T4" fmla="*/ 20 w 58"/>
                <a:gd name="T5" fmla="*/ 0 h 49"/>
                <a:gd name="T6" fmla="*/ 15 w 58"/>
                <a:gd name="T7" fmla="*/ 2 h 49"/>
                <a:gd name="T8" fmla="*/ 10 w 58"/>
                <a:gd name="T9" fmla="*/ 4 h 49"/>
                <a:gd name="T10" fmla="*/ 6 w 58"/>
                <a:gd name="T11" fmla="*/ 6 h 49"/>
                <a:gd name="T12" fmla="*/ 2 w 58"/>
                <a:gd name="T13" fmla="*/ 19 h 49"/>
                <a:gd name="T14" fmla="*/ 0 w 58"/>
                <a:gd name="T15" fmla="*/ 28 h 49"/>
                <a:gd name="T16" fmla="*/ 2 w 58"/>
                <a:gd name="T17" fmla="*/ 36 h 49"/>
                <a:gd name="T18" fmla="*/ 3 w 58"/>
                <a:gd name="T19" fmla="*/ 49 h 49"/>
                <a:gd name="T20" fmla="*/ 15 w 58"/>
                <a:gd name="T21" fmla="*/ 47 h 49"/>
                <a:gd name="T22" fmla="*/ 13 w 58"/>
                <a:gd name="T23" fmla="*/ 24 h 49"/>
                <a:gd name="T24" fmla="*/ 18 w 58"/>
                <a:gd name="T25" fmla="*/ 15 h 49"/>
                <a:gd name="T26" fmla="*/ 25 w 58"/>
                <a:gd name="T27" fmla="*/ 13 h 49"/>
                <a:gd name="T28" fmla="*/ 28 w 58"/>
                <a:gd name="T29" fmla="*/ 0 h 49"/>
                <a:gd name="T30" fmla="*/ 25 w 58"/>
                <a:gd name="T31" fmla="*/ 13 h 49"/>
                <a:gd name="T32" fmla="*/ 58 w 58"/>
                <a:gd name="T33" fmla="*/ 18 h 49"/>
                <a:gd name="T34" fmla="*/ 28 w 58"/>
                <a:gd name="T35" fmla="*/ 0 h 49"/>
                <a:gd name="T36" fmla="*/ 21 w 58"/>
                <a:gd name="T37" fmla="*/ 1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8" h="49">
                  <a:moveTo>
                    <a:pt x="21" y="13"/>
                  </a:moveTo>
                  <a:lnTo>
                    <a:pt x="25" y="0"/>
                  </a:lnTo>
                  <a:lnTo>
                    <a:pt x="20" y="0"/>
                  </a:lnTo>
                  <a:lnTo>
                    <a:pt x="15" y="2"/>
                  </a:lnTo>
                  <a:lnTo>
                    <a:pt x="10" y="4"/>
                  </a:lnTo>
                  <a:lnTo>
                    <a:pt x="6" y="6"/>
                  </a:lnTo>
                  <a:lnTo>
                    <a:pt x="2" y="19"/>
                  </a:lnTo>
                  <a:lnTo>
                    <a:pt x="0" y="28"/>
                  </a:lnTo>
                  <a:lnTo>
                    <a:pt x="2" y="36"/>
                  </a:lnTo>
                  <a:lnTo>
                    <a:pt x="3" y="49"/>
                  </a:lnTo>
                  <a:lnTo>
                    <a:pt x="15" y="47"/>
                  </a:lnTo>
                  <a:lnTo>
                    <a:pt x="13" y="24"/>
                  </a:lnTo>
                  <a:lnTo>
                    <a:pt x="18" y="15"/>
                  </a:lnTo>
                  <a:lnTo>
                    <a:pt x="25" y="13"/>
                  </a:lnTo>
                  <a:lnTo>
                    <a:pt x="28" y="0"/>
                  </a:lnTo>
                  <a:lnTo>
                    <a:pt x="25" y="13"/>
                  </a:lnTo>
                  <a:lnTo>
                    <a:pt x="58" y="18"/>
                  </a:lnTo>
                  <a:lnTo>
                    <a:pt x="28" y="0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286" name="Freeform 870"/>
            <p:cNvSpPr>
              <a:spLocks/>
            </p:cNvSpPr>
            <p:nvPr/>
          </p:nvSpPr>
          <p:spPr bwMode="auto">
            <a:xfrm>
              <a:off x="678" y="1839"/>
              <a:ext cx="21" cy="14"/>
            </a:xfrm>
            <a:custGeom>
              <a:avLst/>
              <a:gdLst>
                <a:gd name="T0" fmla="*/ 2 w 40"/>
                <a:gd name="T1" fmla="*/ 4 h 29"/>
                <a:gd name="T2" fmla="*/ 5 w 40"/>
                <a:gd name="T3" fmla="*/ 13 h 29"/>
                <a:gd name="T4" fmla="*/ 33 w 40"/>
                <a:gd name="T5" fmla="*/ 29 h 29"/>
                <a:gd name="T6" fmla="*/ 40 w 40"/>
                <a:gd name="T7" fmla="*/ 16 h 29"/>
                <a:gd name="T8" fmla="*/ 12 w 40"/>
                <a:gd name="T9" fmla="*/ 0 h 29"/>
                <a:gd name="T10" fmla="*/ 15 w 40"/>
                <a:gd name="T11" fmla="*/ 8 h 29"/>
                <a:gd name="T12" fmla="*/ 2 w 40"/>
                <a:gd name="T13" fmla="*/ 4 h 29"/>
                <a:gd name="T14" fmla="*/ 0 w 40"/>
                <a:gd name="T15" fmla="*/ 10 h 29"/>
                <a:gd name="T16" fmla="*/ 5 w 40"/>
                <a:gd name="T17" fmla="*/ 13 h 29"/>
                <a:gd name="T18" fmla="*/ 2 w 40"/>
                <a:gd name="T1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29">
                  <a:moveTo>
                    <a:pt x="2" y="4"/>
                  </a:moveTo>
                  <a:lnTo>
                    <a:pt x="5" y="13"/>
                  </a:lnTo>
                  <a:lnTo>
                    <a:pt x="33" y="29"/>
                  </a:lnTo>
                  <a:lnTo>
                    <a:pt x="40" y="16"/>
                  </a:lnTo>
                  <a:lnTo>
                    <a:pt x="12" y="0"/>
                  </a:lnTo>
                  <a:lnTo>
                    <a:pt x="15" y="8"/>
                  </a:lnTo>
                  <a:lnTo>
                    <a:pt x="2" y="4"/>
                  </a:lnTo>
                  <a:lnTo>
                    <a:pt x="0" y="10"/>
                  </a:lnTo>
                  <a:lnTo>
                    <a:pt x="5" y="13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287" name="Freeform 871"/>
            <p:cNvSpPr>
              <a:spLocks/>
            </p:cNvSpPr>
            <p:nvPr/>
          </p:nvSpPr>
          <p:spPr bwMode="auto">
            <a:xfrm>
              <a:off x="679" y="1772"/>
              <a:ext cx="32" cy="71"/>
            </a:xfrm>
            <a:custGeom>
              <a:avLst/>
              <a:gdLst>
                <a:gd name="T0" fmla="*/ 59 w 62"/>
                <a:gd name="T1" fmla="*/ 3 h 141"/>
                <a:gd name="T2" fmla="*/ 48 w 62"/>
                <a:gd name="T3" fmla="*/ 8 h 141"/>
                <a:gd name="T4" fmla="*/ 0 w 62"/>
                <a:gd name="T5" fmla="*/ 137 h 141"/>
                <a:gd name="T6" fmla="*/ 13 w 62"/>
                <a:gd name="T7" fmla="*/ 141 h 141"/>
                <a:gd name="T8" fmla="*/ 62 w 62"/>
                <a:gd name="T9" fmla="*/ 11 h 141"/>
                <a:gd name="T10" fmla="*/ 52 w 62"/>
                <a:gd name="T11" fmla="*/ 16 h 141"/>
                <a:gd name="T12" fmla="*/ 59 w 62"/>
                <a:gd name="T13" fmla="*/ 3 h 141"/>
                <a:gd name="T14" fmla="*/ 52 w 62"/>
                <a:gd name="T15" fmla="*/ 0 h 141"/>
                <a:gd name="T16" fmla="*/ 48 w 62"/>
                <a:gd name="T17" fmla="*/ 8 h 141"/>
                <a:gd name="T18" fmla="*/ 59 w 62"/>
                <a:gd name="T19" fmla="*/ 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141">
                  <a:moveTo>
                    <a:pt x="59" y="3"/>
                  </a:moveTo>
                  <a:lnTo>
                    <a:pt x="48" y="8"/>
                  </a:lnTo>
                  <a:lnTo>
                    <a:pt x="0" y="137"/>
                  </a:lnTo>
                  <a:lnTo>
                    <a:pt x="13" y="141"/>
                  </a:lnTo>
                  <a:lnTo>
                    <a:pt x="62" y="11"/>
                  </a:lnTo>
                  <a:lnTo>
                    <a:pt x="52" y="16"/>
                  </a:lnTo>
                  <a:lnTo>
                    <a:pt x="59" y="3"/>
                  </a:lnTo>
                  <a:lnTo>
                    <a:pt x="52" y="0"/>
                  </a:lnTo>
                  <a:lnTo>
                    <a:pt x="48" y="8"/>
                  </a:lnTo>
                  <a:lnTo>
                    <a:pt x="59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288" name="Freeform 872"/>
            <p:cNvSpPr>
              <a:spLocks/>
            </p:cNvSpPr>
            <p:nvPr/>
          </p:nvSpPr>
          <p:spPr bwMode="auto">
            <a:xfrm>
              <a:off x="705" y="1774"/>
              <a:ext cx="20" cy="15"/>
            </a:xfrm>
            <a:custGeom>
              <a:avLst/>
              <a:gdLst>
                <a:gd name="T0" fmla="*/ 36 w 39"/>
                <a:gd name="T1" fmla="*/ 16 h 30"/>
                <a:gd name="T2" fmla="*/ 39 w 39"/>
                <a:gd name="T3" fmla="*/ 16 h 30"/>
                <a:gd name="T4" fmla="*/ 7 w 39"/>
                <a:gd name="T5" fmla="*/ 0 h 30"/>
                <a:gd name="T6" fmla="*/ 0 w 39"/>
                <a:gd name="T7" fmla="*/ 13 h 30"/>
                <a:gd name="T8" fmla="*/ 32 w 39"/>
                <a:gd name="T9" fmla="*/ 29 h 30"/>
                <a:gd name="T10" fmla="*/ 36 w 39"/>
                <a:gd name="T11" fmla="*/ 29 h 30"/>
                <a:gd name="T12" fmla="*/ 32 w 39"/>
                <a:gd name="T13" fmla="*/ 29 h 30"/>
                <a:gd name="T14" fmla="*/ 34 w 39"/>
                <a:gd name="T15" fmla="*/ 30 h 30"/>
                <a:gd name="T16" fmla="*/ 36 w 39"/>
                <a:gd name="T17" fmla="*/ 29 h 30"/>
                <a:gd name="T18" fmla="*/ 36 w 39"/>
                <a:gd name="T19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30">
                  <a:moveTo>
                    <a:pt x="36" y="16"/>
                  </a:moveTo>
                  <a:lnTo>
                    <a:pt x="39" y="16"/>
                  </a:lnTo>
                  <a:lnTo>
                    <a:pt x="7" y="0"/>
                  </a:lnTo>
                  <a:lnTo>
                    <a:pt x="0" y="13"/>
                  </a:lnTo>
                  <a:lnTo>
                    <a:pt x="32" y="29"/>
                  </a:lnTo>
                  <a:lnTo>
                    <a:pt x="36" y="29"/>
                  </a:lnTo>
                  <a:lnTo>
                    <a:pt x="32" y="29"/>
                  </a:lnTo>
                  <a:lnTo>
                    <a:pt x="34" y="30"/>
                  </a:lnTo>
                  <a:lnTo>
                    <a:pt x="36" y="29"/>
                  </a:lnTo>
                  <a:lnTo>
                    <a:pt x="36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289" name="Freeform 873"/>
            <p:cNvSpPr>
              <a:spLocks/>
            </p:cNvSpPr>
            <p:nvPr/>
          </p:nvSpPr>
          <p:spPr bwMode="auto">
            <a:xfrm>
              <a:off x="723" y="1777"/>
              <a:ext cx="37" cy="11"/>
            </a:xfrm>
            <a:custGeom>
              <a:avLst/>
              <a:gdLst>
                <a:gd name="T0" fmla="*/ 72 w 72"/>
                <a:gd name="T1" fmla="*/ 4 h 22"/>
                <a:gd name="T2" fmla="*/ 66 w 72"/>
                <a:gd name="T3" fmla="*/ 1 h 22"/>
                <a:gd name="T4" fmla="*/ 0 w 72"/>
                <a:gd name="T5" fmla="*/ 9 h 22"/>
                <a:gd name="T6" fmla="*/ 0 w 72"/>
                <a:gd name="T7" fmla="*/ 22 h 22"/>
                <a:gd name="T8" fmla="*/ 66 w 72"/>
                <a:gd name="T9" fmla="*/ 14 h 22"/>
                <a:gd name="T10" fmla="*/ 59 w 72"/>
                <a:gd name="T11" fmla="*/ 11 h 22"/>
                <a:gd name="T12" fmla="*/ 72 w 72"/>
                <a:gd name="T13" fmla="*/ 4 h 22"/>
                <a:gd name="T14" fmla="*/ 70 w 72"/>
                <a:gd name="T15" fmla="*/ 0 h 22"/>
                <a:gd name="T16" fmla="*/ 66 w 72"/>
                <a:gd name="T17" fmla="*/ 1 h 22"/>
                <a:gd name="T18" fmla="*/ 72 w 72"/>
                <a:gd name="T1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22">
                  <a:moveTo>
                    <a:pt x="72" y="4"/>
                  </a:moveTo>
                  <a:lnTo>
                    <a:pt x="66" y="1"/>
                  </a:lnTo>
                  <a:lnTo>
                    <a:pt x="0" y="9"/>
                  </a:lnTo>
                  <a:lnTo>
                    <a:pt x="0" y="22"/>
                  </a:lnTo>
                  <a:lnTo>
                    <a:pt x="66" y="14"/>
                  </a:lnTo>
                  <a:lnTo>
                    <a:pt x="59" y="11"/>
                  </a:lnTo>
                  <a:lnTo>
                    <a:pt x="72" y="4"/>
                  </a:lnTo>
                  <a:lnTo>
                    <a:pt x="70" y="0"/>
                  </a:lnTo>
                  <a:lnTo>
                    <a:pt x="66" y="1"/>
                  </a:lnTo>
                  <a:lnTo>
                    <a:pt x="72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290" name="Rectangle 874"/>
            <p:cNvSpPr>
              <a:spLocks noChangeArrowheads="1"/>
            </p:cNvSpPr>
            <p:nvPr/>
          </p:nvSpPr>
          <p:spPr bwMode="auto">
            <a:xfrm>
              <a:off x="1052" y="1910"/>
              <a:ext cx="212" cy="111"/>
            </a:xfrm>
            <a:prstGeom prst="rect">
              <a:avLst/>
            </a:prstGeom>
            <a:solidFill>
              <a:srgbClr val="FFF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291" name="Freeform 875"/>
            <p:cNvSpPr>
              <a:spLocks/>
            </p:cNvSpPr>
            <p:nvPr/>
          </p:nvSpPr>
          <p:spPr bwMode="auto">
            <a:xfrm>
              <a:off x="1052" y="1906"/>
              <a:ext cx="216" cy="8"/>
            </a:xfrm>
            <a:custGeom>
              <a:avLst/>
              <a:gdLst>
                <a:gd name="T0" fmla="*/ 432 w 432"/>
                <a:gd name="T1" fmla="*/ 8 h 15"/>
                <a:gd name="T2" fmla="*/ 425 w 432"/>
                <a:gd name="T3" fmla="*/ 0 h 15"/>
                <a:gd name="T4" fmla="*/ 0 w 432"/>
                <a:gd name="T5" fmla="*/ 0 h 15"/>
                <a:gd name="T6" fmla="*/ 0 w 432"/>
                <a:gd name="T7" fmla="*/ 15 h 15"/>
                <a:gd name="T8" fmla="*/ 425 w 432"/>
                <a:gd name="T9" fmla="*/ 15 h 15"/>
                <a:gd name="T10" fmla="*/ 417 w 432"/>
                <a:gd name="T11" fmla="*/ 8 h 15"/>
                <a:gd name="T12" fmla="*/ 432 w 432"/>
                <a:gd name="T13" fmla="*/ 8 h 15"/>
                <a:gd name="T14" fmla="*/ 432 w 432"/>
                <a:gd name="T15" fmla="*/ 0 h 15"/>
                <a:gd name="T16" fmla="*/ 425 w 432"/>
                <a:gd name="T17" fmla="*/ 0 h 15"/>
                <a:gd name="T18" fmla="*/ 432 w 432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2" h="15">
                  <a:moveTo>
                    <a:pt x="432" y="8"/>
                  </a:moveTo>
                  <a:lnTo>
                    <a:pt x="42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25" y="15"/>
                  </a:lnTo>
                  <a:lnTo>
                    <a:pt x="417" y="8"/>
                  </a:lnTo>
                  <a:lnTo>
                    <a:pt x="432" y="8"/>
                  </a:lnTo>
                  <a:lnTo>
                    <a:pt x="432" y="0"/>
                  </a:lnTo>
                  <a:lnTo>
                    <a:pt x="425" y="0"/>
                  </a:lnTo>
                  <a:lnTo>
                    <a:pt x="432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292" name="Freeform 876"/>
            <p:cNvSpPr>
              <a:spLocks/>
            </p:cNvSpPr>
            <p:nvPr/>
          </p:nvSpPr>
          <p:spPr bwMode="auto">
            <a:xfrm>
              <a:off x="1260" y="1910"/>
              <a:ext cx="8" cy="115"/>
            </a:xfrm>
            <a:custGeom>
              <a:avLst/>
              <a:gdLst>
                <a:gd name="T0" fmla="*/ 8 w 15"/>
                <a:gd name="T1" fmla="*/ 229 h 229"/>
                <a:gd name="T2" fmla="*/ 15 w 15"/>
                <a:gd name="T3" fmla="*/ 221 h 229"/>
                <a:gd name="T4" fmla="*/ 15 w 15"/>
                <a:gd name="T5" fmla="*/ 0 h 229"/>
                <a:gd name="T6" fmla="*/ 0 w 15"/>
                <a:gd name="T7" fmla="*/ 0 h 229"/>
                <a:gd name="T8" fmla="*/ 0 w 15"/>
                <a:gd name="T9" fmla="*/ 221 h 229"/>
                <a:gd name="T10" fmla="*/ 8 w 15"/>
                <a:gd name="T11" fmla="*/ 214 h 229"/>
                <a:gd name="T12" fmla="*/ 8 w 15"/>
                <a:gd name="T13" fmla="*/ 229 h 229"/>
                <a:gd name="T14" fmla="*/ 15 w 15"/>
                <a:gd name="T15" fmla="*/ 229 h 229"/>
                <a:gd name="T16" fmla="*/ 15 w 15"/>
                <a:gd name="T17" fmla="*/ 221 h 229"/>
                <a:gd name="T18" fmla="*/ 8 w 15"/>
                <a:gd name="T19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29">
                  <a:moveTo>
                    <a:pt x="8" y="229"/>
                  </a:moveTo>
                  <a:lnTo>
                    <a:pt x="15" y="221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221"/>
                  </a:lnTo>
                  <a:lnTo>
                    <a:pt x="8" y="214"/>
                  </a:lnTo>
                  <a:lnTo>
                    <a:pt x="8" y="229"/>
                  </a:lnTo>
                  <a:lnTo>
                    <a:pt x="15" y="229"/>
                  </a:lnTo>
                  <a:lnTo>
                    <a:pt x="15" y="221"/>
                  </a:lnTo>
                  <a:lnTo>
                    <a:pt x="8" y="2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293" name="Freeform 877"/>
            <p:cNvSpPr>
              <a:spLocks/>
            </p:cNvSpPr>
            <p:nvPr/>
          </p:nvSpPr>
          <p:spPr bwMode="auto">
            <a:xfrm>
              <a:off x="1048" y="2017"/>
              <a:ext cx="216" cy="8"/>
            </a:xfrm>
            <a:custGeom>
              <a:avLst/>
              <a:gdLst>
                <a:gd name="T0" fmla="*/ 0 w 432"/>
                <a:gd name="T1" fmla="*/ 7 h 15"/>
                <a:gd name="T2" fmla="*/ 7 w 432"/>
                <a:gd name="T3" fmla="*/ 15 h 15"/>
                <a:gd name="T4" fmla="*/ 432 w 432"/>
                <a:gd name="T5" fmla="*/ 15 h 15"/>
                <a:gd name="T6" fmla="*/ 432 w 432"/>
                <a:gd name="T7" fmla="*/ 0 h 15"/>
                <a:gd name="T8" fmla="*/ 7 w 432"/>
                <a:gd name="T9" fmla="*/ 0 h 15"/>
                <a:gd name="T10" fmla="*/ 15 w 432"/>
                <a:gd name="T11" fmla="*/ 7 h 15"/>
                <a:gd name="T12" fmla="*/ 0 w 432"/>
                <a:gd name="T13" fmla="*/ 7 h 15"/>
                <a:gd name="T14" fmla="*/ 0 w 432"/>
                <a:gd name="T15" fmla="*/ 15 h 15"/>
                <a:gd name="T16" fmla="*/ 7 w 432"/>
                <a:gd name="T17" fmla="*/ 15 h 15"/>
                <a:gd name="T18" fmla="*/ 0 w 432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2" h="15">
                  <a:moveTo>
                    <a:pt x="0" y="7"/>
                  </a:moveTo>
                  <a:lnTo>
                    <a:pt x="7" y="15"/>
                  </a:lnTo>
                  <a:lnTo>
                    <a:pt x="432" y="15"/>
                  </a:lnTo>
                  <a:lnTo>
                    <a:pt x="432" y="0"/>
                  </a:lnTo>
                  <a:lnTo>
                    <a:pt x="7" y="0"/>
                  </a:lnTo>
                  <a:lnTo>
                    <a:pt x="15" y="7"/>
                  </a:lnTo>
                  <a:lnTo>
                    <a:pt x="0" y="7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294" name="Freeform 878"/>
            <p:cNvSpPr>
              <a:spLocks/>
            </p:cNvSpPr>
            <p:nvPr/>
          </p:nvSpPr>
          <p:spPr bwMode="auto">
            <a:xfrm>
              <a:off x="1048" y="1906"/>
              <a:ext cx="8" cy="115"/>
            </a:xfrm>
            <a:custGeom>
              <a:avLst/>
              <a:gdLst>
                <a:gd name="T0" fmla="*/ 7 w 15"/>
                <a:gd name="T1" fmla="*/ 0 h 229"/>
                <a:gd name="T2" fmla="*/ 0 w 15"/>
                <a:gd name="T3" fmla="*/ 8 h 229"/>
                <a:gd name="T4" fmla="*/ 0 w 15"/>
                <a:gd name="T5" fmla="*/ 229 h 229"/>
                <a:gd name="T6" fmla="*/ 15 w 15"/>
                <a:gd name="T7" fmla="*/ 229 h 229"/>
                <a:gd name="T8" fmla="*/ 15 w 15"/>
                <a:gd name="T9" fmla="*/ 8 h 229"/>
                <a:gd name="T10" fmla="*/ 7 w 15"/>
                <a:gd name="T11" fmla="*/ 15 h 229"/>
                <a:gd name="T12" fmla="*/ 7 w 15"/>
                <a:gd name="T13" fmla="*/ 0 h 229"/>
                <a:gd name="T14" fmla="*/ 0 w 15"/>
                <a:gd name="T15" fmla="*/ 0 h 229"/>
                <a:gd name="T16" fmla="*/ 0 w 15"/>
                <a:gd name="T17" fmla="*/ 8 h 229"/>
                <a:gd name="T18" fmla="*/ 7 w 15"/>
                <a:gd name="T19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29">
                  <a:moveTo>
                    <a:pt x="7" y="0"/>
                  </a:moveTo>
                  <a:lnTo>
                    <a:pt x="0" y="8"/>
                  </a:lnTo>
                  <a:lnTo>
                    <a:pt x="0" y="229"/>
                  </a:lnTo>
                  <a:lnTo>
                    <a:pt x="15" y="229"/>
                  </a:lnTo>
                  <a:lnTo>
                    <a:pt x="15" y="8"/>
                  </a:ln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295" name="Rectangle 879"/>
            <p:cNvSpPr>
              <a:spLocks noChangeArrowheads="1"/>
            </p:cNvSpPr>
            <p:nvPr/>
          </p:nvSpPr>
          <p:spPr bwMode="auto">
            <a:xfrm>
              <a:off x="1044" y="1933"/>
              <a:ext cx="224" cy="9"/>
            </a:xfrm>
            <a:prstGeom prst="rect">
              <a:avLst/>
            </a:prstGeom>
            <a:solidFill>
              <a:srgbClr val="D1AF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296" name="Freeform 880"/>
            <p:cNvSpPr>
              <a:spLocks/>
            </p:cNvSpPr>
            <p:nvPr/>
          </p:nvSpPr>
          <p:spPr bwMode="auto">
            <a:xfrm>
              <a:off x="1044" y="1929"/>
              <a:ext cx="228" cy="8"/>
            </a:xfrm>
            <a:custGeom>
              <a:avLst/>
              <a:gdLst>
                <a:gd name="T0" fmla="*/ 455 w 455"/>
                <a:gd name="T1" fmla="*/ 7 h 15"/>
                <a:gd name="T2" fmla="*/ 447 w 455"/>
                <a:gd name="T3" fmla="*/ 0 h 15"/>
                <a:gd name="T4" fmla="*/ 0 w 455"/>
                <a:gd name="T5" fmla="*/ 0 h 15"/>
                <a:gd name="T6" fmla="*/ 0 w 455"/>
                <a:gd name="T7" fmla="*/ 15 h 15"/>
                <a:gd name="T8" fmla="*/ 447 w 455"/>
                <a:gd name="T9" fmla="*/ 15 h 15"/>
                <a:gd name="T10" fmla="*/ 440 w 455"/>
                <a:gd name="T11" fmla="*/ 7 h 15"/>
                <a:gd name="T12" fmla="*/ 455 w 455"/>
                <a:gd name="T13" fmla="*/ 7 h 15"/>
                <a:gd name="T14" fmla="*/ 455 w 455"/>
                <a:gd name="T15" fmla="*/ 0 h 15"/>
                <a:gd name="T16" fmla="*/ 447 w 455"/>
                <a:gd name="T17" fmla="*/ 0 h 15"/>
                <a:gd name="T18" fmla="*/ 455 w 455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5" h="15">
                  <a:moveTo>
                    <a:pt x="455" y="7"/>
                  </a:moveTo>
                  <a:lnTo>
                    <a:pt x="44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47" y="15"/>
                  </a:lnTo>
                  <a:lnTo>
                    <a:pt x="440" y="7"/>
                  </a:lnTo>
                  <a:lnTo>
                    <a:pt x="455" y="7"/>
                  </a:lnTo>
                  <a:lnTo>
                    <a:pt x="455" y="0"/>
                  </a:lnTo>
                  <a:lnTo>
                    <a:pt x="447" y="0"/>
                  </a:lnTo>
                  <a:lnTo>
                    <a:pt x="455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297" name="Freeform 881"/>
            <p:cNvSpPr>
              <a:spLocks/>
            </p:cNvSpPr>
            <p:nvPr/>
          </p:nvSpPr>
          <p:spPr bwMode="auto">
            <a:xfrm>
              <a:off x="1264" y="1933"/>
              <a:ext cx="8" cy="13"/>
            </a:xfrm>
            <a:custGeom>
              <a:avLst/>
              <a:gdLst>
                <a:gd name="T0" fmla="*/ 7 w 15"/>
                <a:gd name="T1" fmla="*/ 27 h 27"/>
                <a:gd name="T2" fmla="*/ 15 w 15"/>
                <a:gd name="T3" fmla="*/ 19 h 27"/>
                <a:gd name="T4" fmla="*/ 15 w 15"/>
                <a:gd name="T5" fmla="*/ 0 h 27"/>
                <a:gd name="T6" fmla="*/ 0 w 15"/>
                <a:gd name="T7" fmla="*/ 0 h 27"/>
                <a:gd name="T8" fmla="*/ 0 w 15"/>
                <a:gd name="T9" fmla="*/ 19 h 27"/>
                <a:gd name="T10" fmla="*/ 7 w 15"/>
                <a:gd name="T11" fmla="*/ 12 h 27"/>
                <a:gd name="T12" fmla="*/ 7 w 15"/>
                <a:gd name="T13" fmla="*/ 27 h 27"/>
                <a:gd name="T14" fmla="*/ 15 w 15"/>
                <a:gd name="T15" fmla="*/ 27 h 27"/>
                <a:gd name="T16" fmla="*/ 15 w 15"/>
                <a:gd name="T17" fmla="*/ 19 h 27"/>
                <a:gd name="T18" fmla="*/ 7 w 15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7">
                  <a:moveTo>
                    <a:pt x="7" y="27"/>
                  </a:moveTo>
                  <a:lnTo>
                    <a:pt x="15" y="19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7" y="12"/>
                  </a:lnTo>
                  <a:lnTo>
                    <a:pt x="7" y="27"/>
                  </a:lnTo>
                  <a:lnTo>
                    <a:pt x="15" y="27"/>
                  </a:lnTo>
                  <a:lnTo>
                    <a:pt x="15" y="19"/>
                  </a:lnTo>
                  <a:lnTo>
                    <a:pt x="7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298" name="Freeform 882"/>
            <p:cNvSpPr>
              <a:spLocks/>
            </p:cNvSpPr>
            <p:nvPr/>
          </p:nvSpPr>
          <p:spPr bwMode="auto">
            <a:xfrm>
              <a:off x="1041" y="1938"/>
              <a:ext cx="227" cy="8"/>
            </a:xfrm>
            <a:custGeom>
              <a:avLst/>
              <a:gdLst>
                <a:gd name="T0" fmla="*/ 0 w 454"/>
                <a:gd name="T1" fmla="*/ 7 h 15"/>
                <a:gd name="T2" fmla="*/ 7 w 454"/>
                <a:gd name="T3" fmla="*/ 15 h 15"/>
                <a:gd name="T4" fmla="*/ 454 w 454"/>
                <a:gd name="T5" fmla="*/ 15 h 15"/>
                <a:gd name="T6" fmla="*/ 454 w 454"/>
                <a:gd name="T7" fmla="*/ 0 h 15"/>
                <a:gd name="T8" fmla="*/ 7 w 454"/>
                <a:gd name="T9" fmla="*/ 0 h 15"/>
                <a:gd name="T10" fmla="*/ 15 w 454"/>
                <a:gd name="T11" fmla="*/ 7 h 15"/>
                <a:gd name="T12" fmla="*/ 0 w 454"/>
                <a:gd name="T13" fmla="*/ 7 h 15"/>
                <a:gd name="T14" fmla="*/ 0 w 454"/>
                <a:gd name="T15" fmla="*/ 15 h 15"/>
                <a:gd name="T16" fmla="*/ 7 w 454"/>
                <a:gd name="T17" fmla="*/ 15 h 15"/>
                <a:gd name="T18" fmla="*/ 0 w 454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4" h="15">
                  <a:moveTo>
                    <a:pt x="0" y="7"/>
                  </a:moveTo>
                  <a:lnTo>
                    <a:pt x="7" y="15"/>
                  </a:lnTo>
                  <a:lnTo>
                    <a:pt x="454" y="15"/>
                  </a:lnTo>
                  <a:lnTo>
                    <a:pt x="454" y="0"/>
                  </a:lnTo>
                  <a:lnTo>
                    <a:pt x="7" y="0"/>
                  </a:lnTo>
                  <a:lnTo>
                    <a:pt x="15" y="7"/>
                  </a:lnTo>
                  <a:lnTo>
                    <a:pt x="0" y="7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299" name="Freeform 883"/>
            <p:cNvSpPr>
              <a:spLocks/>
            </p:cNvSpPr>
            <p:nvPr/>
          </p:nvSpPr>
          <p:spPr bwMode="auto">
            <a:xfrm>
              <a:off x="1041" y="1929"/>
              <a:ext cx="7" cy="13"/>
            </a:xfrm>
            <a:custGeom>
              <a:avLst/>
              <a:gdLst>
                <a:gd name="T0" fmla="*/ 7 w 15"/>
                <a:gd name="T1" fmla="*/ 0 h 26"/>
                <a:gd name="T2" fmla="*/ 0 w 15"/>
                <a:gd name="T3" fmla="*/ 7 h 26"/>
                <a:gd name="T4" fmla="*/ 0 w 15"/>
                <a:gd name="T5" fmla="*/ 26 h 26"/>
                <a:gd name="T6" fmla="*/ 15 w 15"/>
                <a:gd name="T7" fmla="*/ 26 h 26"/>
                <a:gd name="T8" fmla="*/ 15 w 15"/>
                <a:gd name="T9" fmla="*/ 7 h 26"/>
                <a:gd name="T10" fmla="*/ 7 w 15"/>
                <a:gd name="T11" fmla="*/ 15 h 26"/>
                <a:gd name="T12" fmla="*/ 7 w 15"/>
                <a:gd name="T13" fmla="*/ 0 h 26"/>
                <a:gd name="T14" fmla="*/ 0 w 15"/>
                <a:gd name="T15" fmla="*/ 0 h 26"/>
                <a:gd name="T16" fmla="*/ 0 w 15"/>
                <a:gd name="T17" fmla="*/ 7 h 26"/>
                <a:gd name="T18" fmla="*/ 7 w 15"/>
                <a:gd name="T1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6">
                  <a:moveTo>
                    <a:pt x="7" y="0"/>
                  </a:moveTo>
                  <a:lnTo>
                    <a:pt x="0" y="7"/>
                  </a:lnTo>
                  <a:lnTo>
                    <a:pt x="0" y="26"/>
                  </a:lnTo>
                  <a:lnTo>
                    <a:pt x="15" y="26"/>
                  </a:lnTo>
                  <a:lnTo>
                    <a:pt x="15" y="7"/>
                  </a:ln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00" name="Rectangle 884"/>
            <p:cNvSpPr>
              <a:spLocks noChangeArrowheads="1"/>
            </p:cNvSpPr>
            <p:nvPr/>
          </p:nvSpPr>
          <p:spPr bwMode="auto">
            <a:xfrm>
              <a:off x="1046" y="1958"/>
              <a:ext cx="223" cy="10"/>
            </a:xfrm>
            <a:prstGeom prst="rect">
              <a:avLst/>
            </a:prstGeom>
            <a:solidFill>
              <a:srgbClr val="D1AF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01" name="Freeform 885"/>
            <p:cNvSpPr>
              <a:spLocks/>
            </p:cNvSpPr>
            <p:nvPr/>
          </p:nvSpPr>
          <p:spPr bwMode="auto">
            <a:xfrm>
              <a:off x="1046" y="1955"/>
              <a:ext cx="227" cy="7"/>
            </a:xfrm>
            <a:custGeom>
              <a:avLst/>
              <a:gdLst>
                <a:gd name="T0" fmla="*/ 454 w 454"/>
                <a:gd name="T1" fmla="*/ 7 h 15"/>
                <a:gd name="T2" fmla="*/ 446 w 454"/>
                <a:gd name="T3" fmla="*/ 0 h 15"/>
                <a:gd name="T4" fmla="*/ 0 w 454"/>
                <a:gd name="T5" fmla="*/ 0 h 15"/>
                <a:gd name="T6" fmla="*/ 0 w 454"/>
                <a:gd name="T7" fmla="*/ 15 h 15"/>
                <a:gd name="T8" fmla="*/ 446 w 454"/>
                <a:gd name="T9" fmla="*/ 15 h 15"/>
                <a:gd name="T10" fmla="*/ 439 w 454"/>
                <a:gd name="T11" fmla="*/ 7 h 15"/>
                <a:gd name="T12" fmla="*/ 454 w 454"/>
                <a:gd name="T13" fmla="*/ 7 h 15"/>
                <a:gd name="T14" fmla="*/ 454 w 454"/>
                <a:gd name="T15" fmla="*/ 0 h 15"/>
                <a:gd name="T16" fmla="*/ 446 w 454"/>
                <a:gd name="T17" fmla="*/ 0 h 15"/>
                <a:gd name="T18" fmla="*/ 454 w 454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4" h="15">
                  <a:moveTo>
                    <a:pt x="454" y="7"/>
                  </a:moveTo>
                  <a:lnTo>
                    <a:pt x="44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46" y="15"/>
                  </a:lnTo>
                  <a:lnTo>
                    <a:pt x="439" y="7"/>
                  </a:lnTo>
                  <a:lnTo>
                    <a:pt x="454" y="7"/>
                  </a:lnTo>
                  <a:lnTo>
                    <a:pt x="454" y="0"/>
                  </a:lnTo>
                  <a:lnTo>
                    <a:pt x="446" y="0"/>
                  </a:lnTo>
                  <a:lnTo>
                    <a:pt x="454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02" name="Freeform 886"/>
            <p:cNvSpPr>
              <a:spLocks/>
            </p:cNvSpPr>
            <p:nvPr/>
          </p:nvSpPr>
          <p:spPr bwMode="auto">
            <a:xfrm>
              <a:off x="1266" y="1958"/>
              <a:ext cx="7" cy="14"/>
            </a:xfrm>
            <a:custGeom>
              <a:avLst/>
              <a:gdLst>
                <a:gd name="T0" fmla="*/ 7 w 15"/>
                <a:gd name="T1" fmla="*/ 28 h 28"/>
                <a:gd name="T2" fmla="*/ 15 w 15"/>
                <a:gd name="T3" fmla="*/ 19 h 28"/>
                <a:gd name="T4" fmla="*/ 15 w 15"/>
                <a:gd name="T5" fmla="*/ 0 h 28"/>
                <a:gd name="T6" fmla="*/ 0 w 15"/>
                <a:gd name="T7" fmla="*/ 0 h 28"/>
                <a:gd name="T8" fmla="*/ 0 w 15"/>
                <a:gd name="T9" fmla="*/ 19 h 28"/>
                <a:gd name="T10" fmla="*/ 7 w 15"/>
                <a:gd name="T11" fmla="*/ 13 h 28"/>
                <a:gd name="T12" fmla="*/ 7 w 15"/>
                <a:gd name="T13" fmla="*/ 28 h 28"/>
                <a:gd name="T14" fmla="*/ 15 w 15"/>
                <a:gd name="T15" fmla="*/ 28 h 28"/>
                <a:gd name="T16" fmla="*/ 15 w 15"/>
                <a:gd name="T17" fmla="*/ 19 h 28"/>
                <a:gd name="T18" fmla="*/ 7 w 15"/>
                <a:gd name="T1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8">
                  <a:moveTo>
                    <a:pt x="7" y="28"/>
                  </a:moveTo>
                  <a:lnTo>
                    <a:pt x="15" y="19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7" y="13"/>
                  </a:lnTo>
                  <a:lnTo>
                    <a:pt x="7" y="28"/>
                  </a:lnTo>
                  <a:lnTo>
                    <a:pt x="15" y="28"/>
                  </a:lnTo>
                  <a:lnTo>
                    <a:pt x="15" y="19"/>
                  </a:lnTo>
                  <a:lnTo>
                    <a:pt x="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03" name="Freeform 887"/>
            <p:cNvSpPr>
              <a:spLocks/>
            </p:cNvSpPr>
            <p:nvPr/>
          </p:nvSpPr>
          <p:spPr bwMode="auto">
            <a:xfrm>
              <a:off x="1043" y="1965"/>
              <a:ext cx="226" cy="7"/>
            </a:xfrm>
            <a:custGeom>
              <a:avLst/>
              <a:gdLst>
                <a:gd name="T0" fmla="*/ 0 w 453"/>
                <a:gd name="T1" fmla="*/ 6 h 15"/>
                <a:gd name="T2" fmla="*/ 7 w 453"/>
                <a:gd name="T3" fmla="*/ 15 h 15"/>
                <a:gd name="T4" fmla="*/ 453 w 453"/>
                <a:gd name="T5" fmla="*/ 15 h 15"/>
                <a:gd name="T6" fmla="*/ 453 w 453"/>
                <a:gd name="T7" fmla="*/ 0 h 15"/>
                <a:gd name="T8" fmla="*/ 7 w 453"/>
                <a:gd name="T9" fmla="*/ 0 h 15"/>
                <a:gd name="T10" fmla="*/ 15 w 453"/>
                <a:gd name="T11" fmla="*/ 6 h 15"/>
                <a:gd name="T12" fmla="*/ 0 w 453"/>
                <a:gd name="T13" fmla="*/ 6 h 15"/>
                <a:gd name="T14" fmla="*/ 0 w 453"/>
                <a:gd name="T15" fmla="*/ 15 h 15"/>
                <a:gd name="T16" fmla="*/ 7 w 453"/>
                <a:gd name="T17" fmla="*/ 15 h 15"/>
                <a:gd name="T18" fmla="*/ 0 w 453"/>
                <a:gd name="T1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3" h="15">
                  <a:moveTo>
                    <a:pt x="0" y="6"/>
                  </a:moveTo>
                  <a:lnTo>
                    <a:pt x="7" y="15"/>
                  </a:lnTo>
                  <a:lnTo>
                    <a:pt x="453" y="15"/>
                  </a:lnTo>
                  <a:lnTo>
                    <a:pt x="453" y="0"/>
                  </a:lnTo>
                  <a:lnTo>
                    <a:pt x="7" y="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04" name="Freeform 888"/>
            <p:cNvSpPr>
              <a:spLocks/>
            </p:cNvSpPr>
            <p:nvPr/>
          </p:nvSpPr>
          <p:spPr bwMode="auto">
            <a:xfrm>
              <a:off x="1043" y="1955"/>
              <a:ext cx="7" cy="13"/>
            </a:xfrm>
            <a:custGeom>
              <a:avLst/>
              <a:gdLst>
                <a:gd name="T0" fmla="*/ 7 w 15"/>
                <a:gd name="T1" fmla="*/ 0 h 26"/>
                <a:gd name="T2" fmla="*/ 0 w 15"/>
                <a:gd name="T3" fmla="*/ 7 h 26"/>
                <a:gd name="T4" fmla="*/ 0 w 15"/>
                <a:gd name="T5" fmla="*/ 26 h 26"/>
                <a:gd name="T6" fmla="*/ 15 w 15"/>
                <a:gd name="T7" fmla="*/ 26 h 26"/>
                <a:gd name="T8" fmla="*/ 15 w 15"/>
                <a:gd name="T9" fmla="*/ 7 h 26"/>
                <a:gd name="T10" fmla="*/ 7 w 15"/>
                <a:gd name="T11" fmla="*/ 15 h 26"/>
                <a:gd name="T12" fmla="*/ 7 w 15"/>
                <a:gd name="T13" fmla="*/ 0 h 26"/>
                <a:gd name="T14" fmla="*/ 0 w 15"/>
                <a:gd name="T15" fmla="*/ 0 h 26"/>
                <a:gd name="T16" fmla="*/ 0 w 15"/>
                <a:gd name="T17" fmla="*/ 7 h 26"/>
                <a:gd name="T18" fmla="*/ 7 w 15"/>
                <a:gd name="T1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6">
                  <a:moveTo>
                    <a:pt x="7" y="0"/>
                  </a:moveTo>
                  <a:lnTo>
                    <a:pt x="0" y="7"/>
                  </a:lnTo>
                  <a:lnTo>
                    <a:pt x="0" y="26"/>
                  </a:lnTo>
                  <a:lnTo>
                    <a:pt x="15" y="26"/>
                  </a:lnTo>
                  <a:lnTo>
                    <a:pt x="15" y="7"/>
                  </a:ln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05" name="Rectangle 889"/>
            <p:cNvSpPr>
              <a:spLocks noChangeArrowheads="1"/>
            </p:cNvSpPr>
            <p:nvPr/>
          </p:nvSpPr>
          <p:spPr bwMode="auto">
            <a:xfrm>
              <a:off x="1044" y="1985"/>
              <a:ext cx="224" cy="9"/>
            </a:xfrm>
            <a:prstGeom prst="rect">
              <a:avLst/>
            </a:prstGeom>
            <a:solidFill>
              <a:srgbClr val="D1AF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06" name="Freeform 890"/>
            <p:cNvSpPr>
              <a:spLocks/>
            </p:cNvSpPr>
            <p:nvPr/>
          </p:nvSpPr>
          <p:spPr bwMode="auto">
            <a:xfrm>
              <a:off x="1044" y="1981"/>
              <a:ext cx="228" cy="8"/>
            </a:xfrm>
            <a:custGeom>
              <a:avLst/>
              <a:gdLst>
                <a:gd name="T0" fmla="*/ 455 w 455"/>
                <a:gd name="T1" fmla="*/ 7 h 15"/>
                <a:gd name="T2" fmla="*/ 447 w 455"/>
                <a:gd name="T3" fmla="*/ 0 h 15"/>
                <a:gd name="T4" fmla="*/ 0 w 455"/>
                <a:gd name="T5" fmla="*/ 0 h 15"/>
                <a:gd name="T6" fmla="*/ 0 w 455"/>
                <a:gd name="T7" fmla="*/ 15 h 15"/>
                <a:gd name="T8" fmla="*/ 447 w 455"/>
                <a:gd name="T9" fmla="*/ 15 h 15"/>
                <a:gd name="T10" fmla="*/ 440 w 455"/>
                <a:gd name="T11" fmla="*/ 7 h 15"/>
                <a:gd name="T12" fmla="*/ 455 w 455"/>
                <a:gd name="T13" fmla="*/ 7 h 15"/>
                <a:gd name="T14" fmla="*/ 455 w 455"/>
                <a:gd name="T15" fmla="*/ 0 h 15"/>
                <a:gd name="T16" fmla="*/ 447 w 455"/>
                <a:gd name="T17" fmla="*/ 0 h 15"/>
                <a:gd name="T18" fmla="*/ 455 w 455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5" h="15">
                  <a:moveTo>
                    <a:pt x="455" y="7"/>
                  </a:moveTo>
                  <a:lnTo>
                    <a:pt x="44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47" y="15"/>
                  </a:lnTo>
                  <a:lnTo>
                    <a:pt x="440" y="7"/>
                  </a:lnTo>
                  <a:lnTo>
                    <a:pt x="455" y="7"/>
                  </a:lnTo>
                  <a:lnTo>
                    <a:pt x="455" y="0"/>
                  </a:lnTo>
                  <a:lnTo>
                    <a:pt x="447" y="0"/>
                  </a:lnTo>
                  <a:lnTo>
                    <a:pt x="455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07" name="Freeform 891"/>
            <p:cNvSpPr>
              <a:spLocks/>
            </p:cNvSpPr>
            <p:nvPr/>
          </p:nvSpPr>
          <p:spPr bwMode="auto">
            <a:xfrm>
              <a:off x="1264" y="1985"/>
              <a:ext cx="8" cy="13"/>
            </a:xfrm>
            <a:custGeom>
              <a:avLst/>
              <a:gdLst>
                <a:gd name="T0" fmla="*/ 7 w 15"/>
                <a:gd name="T1" fmla="*/ 26 h 26"/>
                <a:gd name="T2" fmla="*/ 15 w 15"/>
                <a:gd name="T3" fmla="*/ 18 h 26"/>
                <a:gd name="T4" fmla="*/ 15 w 15"/>
                <a:gd name="T5" fmla="*/ 0 h 26"/>
                <a:gd name="T6" fmla="*/ 0 w 15"/>
                <a:gd name="T7" fmla="*/ 0 h 26"/>
                <a:gd name="T8" fmla="*/ 0 w 15"/>
                <a:gd name="T9" fmla="*/ 18 h 26"/>
                <a:gd name="T10" fmla="*/ 7 w 15"/>
                <a:gd name="T11" fmla="*/ 11 h 26"/>
                <a:gd name="T12" fmla="*/ 7 w 15"/>
                <a:gd name="T13" fmla="*/ 26 h 26"/>
                <a:gd name="T14" fmla="*/ 15 w 15"/>
                <a:gd name="T15" fmla="*/ 26 h 26"/>
                <a:gd name="T16" fmla="*/ 15 w 15"/>
                <a:gd name="T17" fmla="*/ 18 h 26"/>
                <a:gd name="T18" fmla="*/ 7 w 15"/>
                <a:gd name="T1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6">
                  <a:moveTo>
                    <a:pt x="7" y="26"/>
                  </a:moveTo>
                  <a:lnTo>
                    <a:pt x="15" y="18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7" y="11"/>
                  </a:lnTo>
                  <a:lnTo>
                    <a:pt x="7" y="26"/>
                  </a:lnTo>
                  <a:lnTo>
                    <a:pt x="15" y="26"/>
                  </a:lnTo>
                  <a:lnTo>
                    <a:pt x="15" y="18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08" name="Freeform 892"/>
            <p:cNvSpPr>
              <a:spLocks/>
            </p:cNvSpPr>
            <p:nvPr/>
          </p:nvSpPr>
          <p:spPr bwMode="auto">
            <a:xfrm>
              <a:off x="1041" y="1991"/>
              <a:ext cx="227" cy="7"/>
            </a:xfrm>
            <a:custGeom>
              <a:avLst/>
              <a:gdLst>
                <a:gd name="T0" fmla="*/ 0 w 454"/>
                <a:gd name="T1" fmla="*/ 7 h 15"/>
                <a:gd name="T2" fmla="*/ 7 w 454"/>
                <a:gd name="T3" fmla="*/ 15 h 15"/>
                <a:gd name="T4" fmla="*/ 454 w 454"/>
                <a:gd name="T5" fmla="*/ 15 h 15"/>
                <a:gd name="T6" fmla="*/ 454 w 454"/>
                <a:gd name="T7" fmla="*/ 0 h 15"/>
                <a:gd name="T8" fmla="*/ 7 w 454"/>
                <a:gd name="T9" fmla="*/ 0 h 15"/>
                <a:gd name="T10" fmla="*/ 15 w 454"/>
                <a:gd name="T11" fmla="*/ 7 h 15"/>
                <a:gd name="T12" fmla="*/ 0 w 454"/>
                <a:gd name="T13" fmla="*/ 7 h 15"/>
                <a:gd name="T14" fmla="*/ 0 w 454"/>
                <a:gd name="T15" fmla="*/ 15 h 15"/>
                <a:gd name="T16" fmla="*/ 7 w 454"/>
                <a:gd name="T17" fmla="*/ 15 h 15"/>
                <a:gd name="T18" fmla="*/ 0 w 454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4" h="15">
                  <a:moveTo>
                    <a:pt x="0" y="7"/>
                  </a:moveTo>
                  <a:lnTo>
                    <a:pt x="7" y="15"/>
                  </a:lnTo>
                  <a:lnTo>
                    <a:pt x="454" y="15"/>
                  </a:lnTo>
                  <a:lnTo>
                    <a:pt x="454" y="0"/>
                  </a:lnTo>
                  <a:lnTo>
                    <a:pt x="7" y="0"/>
                  </a:lnTo>
                  <a:lnTo>
                    <a:pt x="15" y="7"/>
                  </a:lnTo>
                  <a:lnTo>
                    <a:pt x="0" y="7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09" name="Freeform 893"/>
            <p:cNvSpPr>
              <a:spLocks/>
            </p:cNvSpPr>
            <p:nvPr/>
          </p:nvSpPr>
          <p:spPr bwMode="auto">
            <a:xfrm>
              <a:off x="1041" y="1981"/>
              <a:ext cx="7" cy="13"/>
            </a:xfrm>
            <a:custGeom>
              <a:avLst/>
              <a:gdLst>
                <a:gd name="T0" fmla="*/ 7 w 15"/>
                <a:gd name="T1" fmla="*/ 0 h 25"/>
                <a:gd name="T2" fmla="*/ 0 w 15"/>
                <a:gd name="T3" fmla="*/ 7 h 25"/>
                <a:gd name="T4" fmla="*/ 0 w 15"/>
                <a:gd name="T5" fmla="*/ 25 h 25"/>
                <a:gd name="T6" fmla="*/ 15 w 15"/>
                <a:gd name="T7" fmla="*/ 25 h 25"/>
                <a:gd name="T8" fmla="*/ 15 w 15"/>
                <a:gd name="T9" fmla="*/ 7 h 25"/>
                <a:gd name="T10" fmla="*/ 7 w 15"/>
                <a:gd name="T11" fmla="*/ 15 h 25"/>
                <a:gd name="T12" fmla="*/ 7 w 15"/>
                <a:gd name="T13" fmla="*/ 0 h 25"/>
                <a:gd name="T14" fmla="*/ 0 w 15"/>
                <a:gd name="T15" fmla="*/ 0 h 25"/>
                <a:gd name="T16" fmla="*/ 0 w 15"/>
                <a:gd name="T17" fmla="*/ 7 h 25"/>
                <a:gd name="T18" fmla="*/ 7 w 15"/>
                <a:gd name="T1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5">
                  <a:moveTo>
                    <a:pt x="7" y="0"/>
                  </a:moveTo>
                  <a:lnTo>
                    <a:pt x="0" y="7"/>
                  </a:lnTo>
                  <a:lnTo>
                    <a:pt x="0" y="25"/>
                  </a:lnTo>
                  <a:lnTo>
                    <a:pt x="15" y="25"/>
                  </a:lnTo>
                  <a:lnTo>
                    <a:pt x="15" y="7"/>
                  </a:ln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10" name="Rectangle 894"/>
            <p:cNvSpPr>
              <a:spLocks noChangeArrowheads="1"/>
            </p:cNvSpPr>
            <p:nvPr/>
          </p:nvSpPr>
          <p:spPr bwMode="auto">
            <a:xfrm>
              <a:off x="1043" y="1908"/>
              <a:ext cx="223" cy="10"/>
            </a:xfrm>
            <a:prstGeom prst="rect">
              <a:avLst/>
            </a:prstGeom>
            <a:solidFill>
              <a:srgbClr val="D1AF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11" name="Freeform 895"/>
            <p:cNvSpPr>
              <a:spLocks/>
            </p:cNvSpPr>
            <p:nvPr/>
          </p:nvSpPr>
          <p:spPr bwMode="auto">
            <a:xfrm>
              <a:off x="1043" y="1904"/>
              <a:ext cx="226" cy="8"/>
            </a:xfrm>
            <a:custGeom>
              <a:avLst/>
              <a:gdLst>
                <a:gd name="T0" fmla="*/ 453 w 453"/>
                <a:gd name="T1" fmla="*/ 8 h 15"/>
                <a:gd name="T2" fmla="*/ 446 w 453"/>
                <a:gd name="T3" fmla="*/ 0 h 15"/>
                <a:gd name="T4" fmla="*/ 0 w 453"/>
                <a:gd name="T5" fmla="*/ 0 h 15"/>
                <a:gd name="T6" fmla="*/ 0 w 453"/>
                <a:gd name="T7" fmla="*/ 15 h 15"/>
                <a:gd name="T8" fmla="*/ 446 w 453"/>
                <a:gd name="T9" fmla="*/ 15 h 15"/>
                <a:gd name="T10" fmla="*/ 438 w 453"/>
                <a:gd name="T11" fmla="*/ 8 h 15"/>
                <a:gd name="T12" fmla="*/ 453 w 453"/>
                <a:gd name="T13" fmla="*/ 8 h 15"/>
                <a:gd name="T14" fmla="*/ 453 w 453"/>
                <a:gd name="T15" fmla="*/ 0 h 15"/>
                <a:gd name="T16" fmla="*/ 446 w 453"/>
                <a:gd name="T17" fmla="*/ 0 h 15"/>
                <a:gd name="T18" fmla="*/ 453 w 453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3" h="15">
                  <a:moveTo>
                    <a:pt x="453" y="8"/>
                  </a:moveTo>
                  <a:lnTo>
                    <a:pt x="44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46" y="15"/>
                  </a:lnTo>
                  <a:lnTo>
                    <a:pt x="438" y="8"/>
                  </a:lnTo>
                  <a:lnTo>
                    <a:pt x="453" y="8"/>
                  </a:lnTo>
                  <a:lnTo>
                    <a:pt x="453" y="0"/>
                  </a:lnTo>
                  <a:lnTo>
                    <a:pt x="446" y="0"/>
                  </a:lnTo>
                  <a:lnTo>
                    <a:pt x="453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12" name="Freeform 896"/>
            <p:cNvSpPr>
              <a:spLocks/>
            </p:cNvSpPr>
            <p:nvPr/>
          </p:nvSpPr>
          <p:spPr bwMode="auto">
            <a:xfrm>
              <a:off x="1262" y="1908"/>
              <a:ext cx="7" cy="13"/>
            </a:xfrm>
            <a:custGeom>
              <a:avLst/>
              <a:gdLst>
                <a:gd name="T0" fmla="*/ 8 w 15"/>
                <a:gd name="T1" fmla="*/ 25 h 25"/>
                <a:gd name="T2" fmla="*/ 15 w 15"/>
                <a:gd name="T3" fmla="*/ 18 h 25"/>
                <a:gd name="T4" fmla="*/ 15 w 15"/>
                <a:gd name="T5" fmla="*/ 0 h 25"/>
                <a:gd name="T6" fmla="*/ 0 w 15"/>
                <a:gd name="T7" fmla="*/ 0 h 25"/>
                <a:gd name="T8" fmla="*/ 0 w 15"/>
                <a:gd name="T9" fmla="*/ 18 h 25"/>
                <a:gd name="T10" fmla="*/ 8 w 15"/>
                <a:gd name="T11" fmla="*/ 10 h 25"/>
                <a:gd name="T12" fmla="*/ 8 w 15"/>
                <a:gd name="T13" fmla="*/ 25 h 25"/>
                <a:gd name="T14" fmla="*/ 15 w 15"/>
                <a:gd name="T15" fmla="*/ 25 h 25"/>
                <a:gd name="T16" fmla="*/ 15 w 15"/>
                <a:gd name="T17" fmla="*/ 18 h 25"/>
                <a:gd name="T18" fmla="*/ 8 w 15"/>
                <a:gd name="T1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5">
                  <a:moveTo>
                    <a:pt x="8" y="25"/>
                  </a:moveTo>
                  <a:lnTo>
                    <a:pt x="15" y="18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8" y="10"/>
                  </a:lnTo>
                  <a:lnTo>
                    <a:pt x="8" y="25"/>
                  </a:lnTo>
                  <a:lnTo>
                    <a:pt x="15" y="25"/>
                  </a:lnTo>
                  <a:lnTo>
                    <a:pt x="15" y="18"/>
                  </a:lnTo>
                  <a:lnTo>
                    <a:pt x="8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13" name="Freeform 897"/>
            <p:cNvSpPr>
              <a:spLocks/>
            </p:cNvSpPr>
            <p:nvPr/>
          </p:nvSpPr>
          <p:spPr bwMode="auto">
            <a:xfrm>
              <a:off x="1039" y="1914"/>
              <a:ext cx="227" cy="7"/>
            </a:xfrm>
            <a:custGeom>
              <a:avLst/>
              <a:gdLst>
                <a:gd name="T0" fmla="*/ 0 w 454"/>
                <a:gd name="T1" fmla="*/ 8 h 15"/>
                <a:gd name="T2" fmla="*/ 8 w 454"/>
                <a:gd name="T3" fmla="*/ 15 h 15"/>
                <a:gd name="T4" fmla="*/ 454 w 454"/>
                <a:gd name="T5" fmla="*/ 15 h 15"/>
                <a:gd name="T6" fmla="*/ 454 w 454"/>
                <a:gd name="T7" fmla="*/ 0 h 15"/>
                <a:gd name="T8" fmla="*/ 8 w 454"/>
                <a:gd name="T9" fmla="*/ 0 h 15"/>
                <a:gd name="T10" fmla="*/ 15 w 454"/>
                <a:gd name="T11" fmla="*/ 8 h 15"/>
                <a:gd name="T12" fmla="*/ 0 w 454"/>
                <a:gd name="T13" fmla="*/ 8 h 15"/>
                <a:gd name="T14" fmla="*/ 0 w 454"/>
                <a:gd name="T15" fmla="*/ 15 h 15"/>
                <a:gd name="T16" fmla="*/ 8 w 454"/>
                <a:gd name="T17" fmla="*/ 15 h 15"/>
                <a:gd name="T18" fmla="*/ 0 w 454"/>
                <a:gd name="T19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4" h="15">
                  <a:moveTo>
                    <a:pt x="0" y="8"/>
                  </a:moveTo>
                  <a:lnTo>
                    <a:pt x="8" y="15"/>
                  </a:lnTo>
                  <a:lnTo>
                    <a:pt x="454" y="15"/>
                  </a:lnTo>
                  <a:lnTo>
                    <a:pt x="454" y="0"/>
                  </a:lnTo>
                  <a:lnTo>
                    <a:pt x="8" y="0"/>
                  </a:lnTo>
                  <a:lnTo>
                    <a:pt x="15" y="8"/>
                  </a:lnTo>
                  <a:lnTo>
                    <a:pt x="0" y="8"/>
                  </a:lnTo>
                  <a:lnTo>
                    <a:pt x="0" y="15"/>
                  </a:lnTo>
                  <a:lnTo>
                    <a:pt x="8" y="1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14" name="Freeform 898"/>
            <p:cNvSpPr>
              <a:spLocks/>
            </p:cNvSpPr>
            <p:nvPr/>
          </p:nvSpPr>
          <p:spPr bwMode="auto">
            <a:xfrm>
              <a:off x="1039" y="1904"/>
              <a:ext cx="7" cy="14"/>
            </a:xfrm>
            <a:custGeom>
              <a:avLst/>
              <a:gdLst>
                <a:gd name="T0" fmla="*/ 8 w 15"/>
                <a:gd name="T1" fmla="*/ 0 h 26"/>
                <a:gd name="T2" fmla="*/ 0 w 15"/>
                <a:gd name="T3" fmla="*/ 8 h 26"/>
                <a:gd name="T4" fmla="*/ 0 w 15"/>
                <a:gd name="T5" fmla="*/ 26 h 26"/>
                <a:gd name="T6" fmla="*/ 15 w 15"/>
                <a:gd name="T7" fmla="*/ 26 h 26"/>
                <a:gd name="T8" fmla="*/ 15 w 15"/>
                <a:gd name="T9" fmla="*/ 8 h 26"/>
                <a:gd name="T10" fmla="*/ 8 w 15"/>
                <a:gd name="T11" fmla="*/ 15 h 26"/>
                <a:gd name="T12" fmla="*/ 8 w 15"/>
                <a:gd name="T13" fmla="*/ 0 h 26"/>
                <a:gd name="T14" fmla="*/ 0 w 15"/>
                <a:gd name="T15" fmla="*/ 0 h 26"/>
                <a:gd name="T16" fmla="*/ 0 w 15"/>
                <a:gd name="T17" fmla="*/ 8 h 26"/>
                <a:gd name="T18" fmla="*/ 8 w 15"/>
                <a:gd name="T1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6">
                  <a:moveTo>
                    <a:pt x="8" y="0"/>
                  </a:moveTo>
                  <a:lnTo>
                    <a:pt x="0" y="8"/>
                  </a:lnTo>
                  <a:lnTo>
                    <a:pt x="0" y="26"/>
                  </a:lnTo>
                  <a:lnTo>
                    <a:pt x="15" y="26"/>
                  </a:lnTo>
                  <a:lnTo>
                    <a:pt x="15" y="8"/>
                  </a:lnTo>
                  <a:lnTo>
                    <a:pt x="8" y="15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15" name="Freeform 899"/>
            <p:cNvSpPr>
              <a:spLocks/>
            </p:cNvSpPr>
            <p:nvPr/>
          </p:nvSpPr>
          <p:spPr bwMode="auto">
            <a:xfrm>
              <a:off x="1037" y="2021"/>
              <a:ext cx="244" cy="75"/>
            </a:xfrm>
            <a:custGeom>
              <a:avLst/>
              <a:gdLst>
                <a:gd name="T0" fmla="*/ 29 w 488"/>
                <a:gd name="T1" fmla="*/ 0 h 151"/>
                <a:gd name="T2" fmla="*/ 458 w 488"/>
                <a:gd name="T3" fmla="*/ 0 h 151"/>
                <a:gd name="T4" fmla="*/ 488 w 488"/>
                <a:gd name="T5" fmla="*/ 151 h 151"/>
                <a:gd name="T6" fmla="*/ 0 w 488"/>
                <a:gd name="T7" fmla="*/ 151 h 151"/>
                <a:gd name="T8" fmla="*/ 29 w 488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8" h="151">
                  <a:moveTo>
                    <a:pt x="29" y="0"/>
                  </a:moveTo>
                  <a:lnTo>
                    <a:pt x="458" y="0"/>
                  </a:lnTo>
                  <a:lnTo>
                    <a:pt x="488" y="151"/>
                  </a:lnTo>
                  <a:lnTo>
                    <a:pt x="0" y="15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1AF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16" name="Freeform 900"/>
            <p:cNvSpPr>
              <a:spLocks/>
            </p:cNvSpPr>
            <p:nvPr/>
          </p:nvSpPr>
          <p:spPr bwMode="auto">
            <a:xfrm>
              <a:off x="1052" y="2017"/>
              <a:ext cx="217" cy="8"/>
            </a:xfrm>
            <a:custGeom>
              <a:avLst/>
              <a:gdLst>
                <a:gd name="T0" fmla="*/ 435 w 435"/>
                <a:gd name="T1" fmla="*/ 6 h 15"/>
                <a:gd name="T2" fmla="*/ 429 w 435"/>
                <a:gd name="T3" fmla="*/ 0 h 15"/>
                <a:gd name="T4" fmla="*/ 0 w 435"/>
                <a:gd name="T5" fmla="*/ 0 h 15"/>
                <a:gd name="T6" fmla="*/ 0 w 435"/>
                <a:gd name="T7" fmla="*/ 15 h 15"/>
                <a:gd name="T8" fmla="*/ 429 w 435"/>
                <a:gd name="T9" fmla="*/ 15 h 15"/>
                <a:gd name="T10" fmla="*/ 422 w 435"/>
                <a:gd name="T11" fmla="*/ 8 h 15"/>
                <a:gd name="T12" fmla="*/ 435 w 435"/>
                <a:gd name="T13" fmla="*/ 6 h 15"/>
                <a:gd name="T14" fmla="*/ 433 w 435"/>
                <a:gd name="T15" fmla="*/ 0 h 15"/>
                <a:gd name="T16" fmla="*/ 429 w 435"/>
                <a:gd name="T17" fmla="*/ 0 h 15"/>
                <a:gd name="T18" fmla="*/ 435 w 435"/>
                <a:gd name="T1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5" h="15">
                  <a:moveTo>
                    <a:pt x="435" y="6"/>
                  </a:moveTo>
                  <a:lnTo>
                    <a:pt x="429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29" y="15"/>
                  </a:lnTo>
                  <a:lnTo>
                    <a:pt x="422" y="8"/>
                  </a:lnTo>
                  <a:lnTo>
                    <a:pt x="435" y="6"/>
                  </a:lnTo>
                  <a:lnTo>
                    <a:pt x="433" y="0"/>
                  </a:lnTo>
                  <a:lnTo>
                    <a:pt x="429" y="0"/>
                  </a:lnTo>
                  <a:lnTo>
                    <a:pt x="435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17" name="Freeform 901"/>
            <p:cNvSpPr>
              <a:spLocks/>
            </p:cNvSpPr>
            <p:nvPr/>
          </p:nvSpPr>
          <p:spPr bwMode="auto">
            <a:xfrm>
              <a:off x="1262" y="2020"/>
              <a:ext cx="23" cy="80"/>
            </a:xfrm>
            <a:custGeom>
              <a:avLst/>
              <a:gdLst>
                <a:gd name="T0" fmla="*/ 37 w 45"/>
                <a:gd name="T1" fmla="*/ 159 h 159"/>
                <a:gd name="T2" fmla="*/ 44 w 45"/>
                <a:gd name="T3" fmla="*/ 151 h 159"/>
                <a:gd name="T4" fmla="*/ 13 w 45"/>
                <a:gd name="T5" fmla="*/ 0 h 159"/>
                <a:gd name="T6" fmla="*/ 0 w 45"/>
                <a:gd name="T7" fmla="*/ 2 h 159"/>
                <a:gd name="T8" fmla="*/ 30 w 45"/>
                <a:gd name="T9" fmla="*/ 153 h 159"/>
                <a:gd name="T10" fmla="*/ 37 w 45"/>
                <a:gd name="T11" fmla="*/ 144 h 159"/>
                <a:gd name="T12" fmla="*/ 37 w 45"/>
                <a:gd name="T13" fmla="*/ 159 h 159"/>
                <a:gd name="T14" fmla="*/ 45 w 45"/>
                <a:gd name="T15" fmla="*/ 159 h 159"/>
                <a:gd name="T16" fmla="*/ 44 w 45"/>
                <a:gd name="T17" fmla="*/ 151 h 159"/>
                <a:gd name="T18" fmla="*/ 37 w 45"/>
                <a:gd name="T1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59">
                  <a:moveTo>
                    <a:pt x="37" y="159"/>
                  </a:moveTo>
                  <a:lnTo>
                    <a:pt x="44" y="151"/>
                  </a:lnTo>
                  <a:lnTo>
                    <a:pt x="13" y="0"/>
                  </a:lnTo>
                  <a:lnTo>
                    <a:pt x="0" y="2"/>
                  </a:lnTo>
                  <a:lnTo>
                    <a:pt x="30" y="153"/>
                  </a:lnTo>
                  <a:lnTo>
                    <a:pt x="37" y="144"/>
                  </a:lnTo>
                  <a:lnTo>
                    <a:pt x="37" y="159"/>
                  </a:lnTo>
                  <a:lnTo>
                    <a:pt x="45" y="159"/>
                  </a:lnTo>
                  <a:lnTo>
                    <a:pt x="44" y="151"/>
                  </a:lnTo>
                  <a:lnTo>
                    <a:pt x="37" y="1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18" name="Freeform 902"/>
            <p:cNvSpPr>
              <a:spLocks/>
            </p:cNvSpPr>
            <p:nvPr/>
          </p:nvSpPr>
          <p:spPr bwMode="auto">
            <a:xfrm>
              <a:off x="1033" y="2092"/>
              <a:ext cx="248" cy="8"/>
            </a:xfrm>
            <a:custGeom>
              <a:avLst/>
              <a:gdLst>
                <a:gd name="T0" fmla="*/ 2 w 496"/>
                <a:gd name="T1" fmla="*/ 7 h 15"/>
                <a:gd name="T2" fmla="*/ 8 w 496"/>
                <a:gd name="T3" fmla="*/ 15 h 15"/>
                <a:gd name="T4" fmla="*/ 496 w 496"/>
                <a:gd name="T5" fmla="*/ 15 h 15"/>
                <a:gd name="T6" fmla="*/ 496 w 496"/>
                <a:gd name="T7" fmla="*/ 0 h 15"/>
                <a:gd name="T8" fmla="*/ 8 w 496"/>
                <a:gd name="T9" fmla="*/ 0 h 15"/>
                <a:gd name="T10" fmla="*/ 15 w 496"/>
                <a:gd name="T11" fmla="*/ 9 h 15"/>
                <a:gd name="T12" fmla="*/ 2 w 496"/>
                <a:gd name="T13" fmla="*/ 7 h 15"/>
                <a:gd name="T14" fmla="*/ 0 w 496"/>
                <a:gd name="T15" fmla="*/ 15 h 15"/>
                <a:gd name="T16" fmla="*/ 8 w 496"/>
                <a:gd name="T17" fmla="*/ 15 h 15"/>
                <a:gd name="T18" fmla="*/ 2 w 496"/>
                <a:gd name="T1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15">
                  <a:moveTo>
                    <a:pt x="2" y="7"/>
                  </a:moveTo>
                  <a:lnTo>
                    <a:pt x="8" y="15"/>
                  </a:lnTo>
                  <a:lnTo>
                    <a:pt x="496" y="15"/>
                  </a:lnTo>
                  <a:lnTo>
                    <a:pt x="496" y="0"/>
                  </a:lnTo>
                  <a:lnTo>
                    <a:pt x="8" y="0"/>
                  </a:lnTo>
                  <a:lnTo>
                    <a:pt x="15" y="9"/>
                  </a:lnTo>
                  <a:lnTo>
                    <a:pt x="2" y="7"/>
                  </a:lnTo>
                  <a:lnTo>
                    <a:pt x="0" y="15"/>
                  </a:lnTo>
                  <a:lnTo>
                    <a:pt x="8" y="15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19" name="Freeform 903"/>
            <p:cNvSpPr>
              <a:spLocks/>
            </p:cNvSpPr>
            <p:nvPr/>
          </p:nvSpPr>
          <p:spPr bwMode="auto">
            <a:xfrm>
              <a:off x="1034" y="2017"/>
              <a:ext cx="21" cy="80"/>
            </a:xfrm>
            <a:custGeom>
              <a:avLst/>
              <a:gdLst>
                <a:gd name="T0" fmla="*/ 35 w 42"/>
                <a:gd name="T1" fmla="*/ 0 h 159"/>
                <a:gd name="T2" fmla="*/ 29 w 42"/>
                <a:gd name="T3" fmla="*/ 6 h 159"/>
                <a:gd name="T4" fmla="*/ 0 w 42"/>
                <a:gd name="T5" fmla="*/ 157 h 159"/>
                <a:gd name="T6" fmla="*/ 13 w 42"/>
                <a:gd name="T7" fmla="*/ 159 h 159"/>
                <a:gd name="T8" fmla="*/ 42 w 42"/>
                <a:gd name="T9" fmla="*/ 8 h 159"/>
                <a:gd name="T10" fmla="*/ 35 w 42"/>
                <a:gd name="T11" fmla="*/ 15 h 159"/>
                <a:gd name="T12" fmla="*/ 35 w 42"/>
                <a:gd name="T13" fmla="*/ 0 h 159"/>
                <a:gd name="T14" fmla="*/ 31 w 42"/>
                <a:gd name="T15" fmla="*/ 0 h 159"/>
                <a:gd name="T16" fmla="*/ 29 w 42"/>
                <a:gd name="T17" fmla="*/ 6 h 159"/>
                <a:gd name="T18" fmla="*/ 35 w 42"/>
                <a:gd name="T1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159">
                  <a:moveTo>
                    <a:pt x="35" y="0"/>
                  </a:moveTo>
                  <a:lnTo>
                    <a:pt x="29" y="6"/>
                  </a:lnTo>
                  <a:lnTo>
                    <a:pt x="0" y="157"/>
                  </a:lnTo>
                  <a:lnTo>
                    <a:pt x="13" y="159"/>
                  </a:lnTo>
                  <a:lnTo>
                    <a:pt x="42" y="8"/>
                  </a:lnTo>
                  <a:lnTo>
                    <a:pt x="35" y="15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9" y="6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20" name="Freeform 904"/>
            <p:cNvSpPr>
              <a:spLocks/>
            </p:cNvSpPr>
            <p:nvPr/>
          </p:nvSpPr>
          <p:spPr bwMode="auto">
            <a:xfrm>
              <a:off x="1087" y="1768"/>
              <a:ext cx="21" cy="20"/>
            </a:xfrm>
            <a:custGeom>
              <a:avLst/>
              <a:gdLst>
                <a:gd name="T0" fmla="*/ 0 w 41"/>
                <a:gd name="T1" fmla="*/ 19 h 40"/>
                <a:gd name="T2" fmla="*/ 2 w 41"/>
                <a:gd name="T3" fmla="*/ 10 h 40"/>
                <a:gd name="T4" fmla="*/ 7 w 41"/>
                <a:gd name="T5" fmla="*/ 4 h 40"/>
                <a:gd name="T6" fmla="*/ 13 w 41"/>
                <a:gd name="T7" fmla="*/ 1 h 40"/>
                <a:gd name="T8" fmla="*/ 22 w 41"/>
                <a:gd name="T9" fmla="*/ 0 h 40"/>
                <a:gd name="T10" fmla="*/ 30 w 41"/>
                <a:gd name="T11" fmla="*/ 1 h 40"/>
                <a:gd name="T12" fmla="*/ 35 w 41"/>
                <a:gd name="T13" fmla="*/ 4 h 40"/>
                <a:gd name="T14" fmla="*/ 40 w 41"/>
                <a:gd name="T15" fmla="*/ 10 h 40"/>
                <a:gd name="T16" fmla="*/ 41 w 41"/>
                <a:gd name="T17" fmla="*/ 19 h 40"/>
                <a:gd name="T18" fmla="*/ 39 w 41"/>
                <a:gd name="T19" fmla="*/ 30 h 40"/>
                <a:gd name="T20" fmla="*/ 33 w 41"/>
                <a:gd name="T21" fmla="*/ 35 h 40"/>
                <a:gd name="T22" fmla="*/ 26 w 41"/>
                <a:gd name="T23" fmla="*/ 39 h 40"/>
                <a:gd name="T24" fmla="*/ 19 w 41"/>
                <a:gd name="T25" fmla="*/ 40 h 40"/>
                <a:gd name="T26" fmla="*/ 12 w 41"/>
                <a:gd name="T27" fmla="*/ 38 h 40"/>
                <a:gd name="T28" fmla="*/ 5 w 41"/>
                <a:gd name="T29" fmla="*/ 33 h 40"/>
                <a:gd name="T30" fmla="*/ 1 w 41"/>
                <a:gd name="T31" fmla="*/ 27 h 40"/>
                <a:gd name="T32" fmla="*/ 0 w 41"/>
                <a:gd name="T33" fmla="*/ 1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40">
                  <a:moveTo>
                    <a:pt x="0" y="19"/>
                  </a:moveTo>
                  <a:lnTo>
                    <a:pt x="2" y="10"/>
                  </a:lnTo>
                  <a:lnTo>
                    <a:pt x="7" y="4"/>
                  </a:lnTo>
                  <a:lnTo>
                    <a:pt x="13" y="1"/>
                  </a:lnTo>
                  <a:lnTo>
                    <a:pt x="22" y="0"/>
                  </a:lnTo>
                  <a:lnTo>
                    <a:pt x="30" y="1"/>
                  </a:lnTo>
                  <a:lnTo>
                    <a:pt x="35" y="4"/>
                  </a:lnTo>
                  <a:lnTo>
                    <a:pt x="40" y="10"/>
                  </a:lnTo>
                  <a:lnTo>
                    <a:pt x="41" y="19"/>
                  </a:lnTo>
                  <a:lnTo>
                    <a:pt x="39" y="30"/>
                  </a:lnTo>
                  <a:lnTo>
                    <a:pt x="33" y="35"/>
                  </a:lnTo>
                  <a:lnTo>
                    <a:pt x="26" y="39"/>
                  </a:lnTo>
                  <a:lnTo>
                    <a:pt x="19" y="40"/>
                  </a:lnTo>
                  <a:lnTo>
                    <a:pt x="12" y="38"/>
                  </a:lnTo>
                  <a:lnTo>
                    <a:pt x="5" y="33"/>
                  </a:lnTo>
                  <a:lnTo>
                    <a:pt x="1" y="27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21" name="Freeform 905"/>
            <p:cNvSpPr>
              <a:spLocks/>
            </p:cNvSpPr>
            <p:nvPr/>
          </p:nvSpPr>
          <p:spPr bwMode="auto">
            <a:xfrm>
              <a:off x="1084" y="1763"/>
              <a:ext cx="14" cy="15"/>
            </a:xfrm>
            <a:custGeom>
              <a:avLst/>
              <a:gdLst>
                <a:gd name="T0" fmla="*/ 27 w 27"/>
                <a:gd name="T1" fmla="*/ 0 h 28"/>
                <a:gd name="T2" fmla="*/ 17 w 27"/>
                <a:gd name="T3" fmla="*/ 4 h 28"/>
                <a:gd name="T4" fmla="*/ 9 w 27"/>
                <a:gd name="T5" fmla="*/ 10 h 28"/>
                <a:gd name="T6" fmla="*/ 3 w 27"/>
                <a:gd name="T7" fmla="*/ 17 h 28"/>
                <a:gd name="T8" fmla="*/ 0 w 27"/>
                <a:gd name="T9" fmla="*/ 28 h 28"/>
                <a:gd name="T10" fmla="*/ 15 w 27"/>
                <a:gd name="T11" fmla="*/ 28 h 28"/>
                <a:gd name="T12" fmla="*/ 18 w 27"/>
                <a:gd name="T13" fmla="*/ 18 h 28"/>
                <a:gd name="T14" fmla="*/ 27 w 27"/>
                <a:gd name="T15" fmla="*/ 14 h 28"/>
                <a:gd name="T16" fmla="*/ 27 w 27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8">
                  <a:moveTo>
                    <a:pt x="27" y="0"/>
                  </a:moveTo>
                  <a:lnTo>
                    <a:pt x="17" y="4"/>
                  </a:lnTo>
                  <a:lnTo>
                    <a:pt x="9" y="10"/>
                  </a:lnTo>
                  <a:lnTo>
                    <a:pt x="3" y="17"/>
                  </a:lnTo>
                  <a:lnTo>
                    <a:pt x="0" y="28"/>
                  </a:lnTo>
                  <a:lnTo>
                    <a:pt x="15" y="28"/>
                  </a:lnTo>
                  <a:lnTo>
                    <a:pt x="18" y="18"/>
                  </a:lnTo>
                  <a:lnTo>
                    <a:pt x="27" y="1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22" name="Freeform 906"/>
            <p:cNvSpPr>
              <a:spLocks/>
            </p:cNvSpPr>
            <p:nvPr/>
          </p:nvSpPr>
          <p:spPr bwMode="auto">
            <a:xfrm>
              <a:off x="1098" y="1763"/>
              <a:ext cx="14" cy="15"/>
            </a:xfrm>
            <a:custGeom>
              <a:avLst/>
              <a:gdLst>
                <a:gd name="T0" fmla="*/ 29 w 29"/>
                <a:gd name="T1" fmla="*/ 28 h 28"/>
                <a:gd name="T2" fmla="*/ 26 w 29"/>
                <a:gd name="T3" fmla="*/ 18 h 28"/>
                <a:gd name="T4" fmla="*/ 20 w 29"/>
                <a:gd name="T5" fmla="*/ 9 h 28"/>
                <a:gd name="T6" fmla="*/ 11 w 29"/>
                <a:gd name="T7" fmla="*/ 3 h 28"/>
                <a:gd name="T8" fmla="*/ 0 w 29"/>
                <a:gd name="T9" fmla="*/ 0 h 28"/>
                <a:gd name="T10" fmla="*/ 0 w 29"/>
                <a:gd name="T11" fmla="*/ 14 h 28"/>
                <a:gd name="T12" fmla="*/ 12 w 29"/>
                <a:gd name="T13" fmla="*/ 18 h 28"/>
                <a:gd name="T14" fmla="*/ 14 w 29"/>
                <a:gd name="T15" fmla="*/ 28 h 28"/>
                <a:gd name="T16" fmla="*/ 29 w 29"/>
                <a:gd name="T1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8">
                  <a:moveTo>
                    <a:pt x="29" y="28"/>
                  </a:moveTo>
                  <a:lnTo>
                    <a:pt x="26" y="18"/>
                  </a:lnTo>
                  <a:lnTo>
                    <a:pt x="20" y="9"/>
                  </a:lnTo>
                  <a:lnTo>
                    <a:pt x="11" y="3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2" y="18"/>
                  </a:lnTo>
                  <a:lnTo>
                    <a:pt x="14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23" name="Freeform 907"/>
            <p:cNvSpPr>
              <a:spLocks/>
            </p:cNvSpPr>
            <p:nvPr/>
          </p:nvSpPr>
          <p:spPr bwMode="auto">
            <a:xfrm>
              <a:off x="1098" y="1778"/>
              <a:ext cx="14" cy="14"/>
            </a:xfrm>
            <a:custGeom>
              <a:avLst/>
              <a:gdLst>
                <a:gd name="T0" fmla="*/ 0 w 29"/>
                <a:gd name="T1" fmla="*/ 29 h 29"/>
                <a:gd name="T2" fmla="*/ 11 w 29"/>
                <a:gd name="T3" fmla="*/ 26 h 29"/>
                <a:gd name="T4" fmla="*/ 20 w 29"/>
                <a:gd name="T5" fmla="*/ 19 h 29"/>
                <a:gd name="T6" fmla="*/ 26 w 29"/>
                <a:gd name="T7" fmla="*/ 11 h 29"/>
                <a:gd name="T8" fmla="*/ 29 w 29"/>
                <a:gd name="T9" fmla="*/ 0 h 29"/>
                <a:gd name="T10" fmla="*/ 14 w 29"/>
                <a:gd name="T11" fmla="*/ 0 h 29"/>
                <a:gd name="T12" fmla="*/ 12 w 29"/>
                <a:gd name="T13" fmla="*/ 11 h 29"/>
                <a:gd name="T14" fmla="*/ 0 w 29"/>
                <a:gd name="T15" fmla="*/ 14 h 29"/>
                <a:gd name="T16" fmla="*/ 0 w 29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9">
                  <a:moveTo>
                    <a:pt x="0" y="29"/>
                  </a:moveTo>
                  <a:lnTo>
                    <a:pt x="11" y="26"/>
                  </a:lnTo>
                  <a:lnTo>
                    <a:pt x="20" y="19"/>
                  </a:lnTo>
                  <a:lnTo>
                    <a:pt x="26" y="11"/>
                  </a:lnTo>
                  <a:lnTo>
                    <a:pt x="29" y="0"/>
                  </a:lnTo>
                  <a:lnTo>
                    <a:pt x="14" y="0"/>
                  </a:lnTo>
                  <a:lnTo>
                    <a:pt x="12" y="11"/>
                  </a:lnTo>
                  <a:lnTo>
                    <a:pt x="0" y="14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24" name="Freeform 908"/>
            <p:cNvSpPr>
              <a:spLocks/>
            </p:cNvSpPr>
            <p:nvPr/>
          </p:nvSpPr>
          <p:spPr bwMode="auto">
            <a:xfrm>
              <a:off x="1084" y="1778"/>
              <a:ext cx="14" cy="14"/>
            </a:xfrm>
            <a:custGeom>
              <a:avLst/>
              <a:gdLst>
                <a:gd name="T0" fmla="*/ 0 w 27"/>
                <a:gd name="T1" fmla="*/ 0 h 29"/>
                <a:gd name="T2" fmla="*/ 3 w 27"/>
                <a:gd name="T3" fmla="*/ 12 h 29"/>
                <a:gd name="T4" fmla="*/ 9 w 27"/>
                <a:gd name="T5" fmla="*/ 19 h 29"/>
                <a:gd name="T6" fmla="*/ 16 w 27"/>
                <a:gd name="T7" fmla="*/ 24 h 29"/>
                <a:gd name="T8" fmla="*/ 27 w 27"/>
                <a:gd name="T9" fmla="*/ 29 h 29"/>
                <a:gd name="T10" fmla="*/ 27 w 27"/>
                <a:gd name="T11" fmla="*/ 14 h 29"/>
                <a:gd name="T12" fmla="*/ 18 w 27"/>
                <a:gd name="T13" fmla="*/ 11 h 29"/>
                <a:gd name="T14" fmla="*/ 15 w 27"/>
                <a:gd name="T15" fmla="*/ 0 h 29"/>
                <a:gd name="T16" fmla="*/ 0 w 27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9">
                  <a:moveTo>
                    <a:pt x="0" y="0"/>
                  </a:moveTo>
                  <a:lnTo>
                    <a:pt x="3" y="12"/>
                  </a:lnTo>
                  <a:lnTo>
                    <a:pt x="9" y="19"/>
                  </a:lnTo>
                  <a:lnTo>
                    <a:pt x="16" y="24"/>
                  </a:lnTo>
                  <a:lnTo>
                    <a:pt x="27" y="29"/>
                  </a:lnTo>
                  <a:lnTo>
                    <a:pt x="27" y="14"/>
                  </a:lnTo>
                  <a:lnTo>
                    <a:pt x="18" y="11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1325" name="Picture 909" descr="MCj03914120000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4016375"/>
            <a:ext cx="806450" cy="83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326" name="Picture 910" descr="MCj03914120000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4084638"/>
            <a:ext cx="739775" cy="83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327" name="Picture 911" descr="j029718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2641600"/>
            <a:ext cx="1309688" cy="10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329" name="Group 913"/>
          <p:cNvGrpSpPr>
            <a:grpSpLocks/>
          </p:cNvGrpSpPr>
          <p:nvPr/>
        </p:nvGrpSpPr>
        <p:grpSpPr bwMode="auto">
          <a:xfrm>
            <a:off x="4652963" y="2703513"/>
            <a:ext cx="2124075" cy="1311275"/>
            <a:chOff x="3360" y="912"/>
            <a:chExt cx="2592" cy="1277"/>
          </a:xfrm>
        </p:grpSpPr>
        <p:sp>
          <p:nvSpPr>
            <p:cNvPr id="61330" name="Freeform 914"/>
            <p:cNvSpPr>
              <a:spLocks/>
            </p:cNvSpPr>
            <p:nvPr/>
          </p:nvSpPr>
          <p:spPr bwMode="auto">
            <a:xfrm rot="1918964">
              <a:off x="3567" y="1803"/>
              <a:ext cx="249" cy="318"/>
            </a:xfrm>
            <a:custGeom>
              <a:avLst/>
              <a:gdLst>
                <a:gd name="T0" fmla="*/ 934 w 1800"/>
                <a:gd name="T1" fmla="*/ 3015 h 3015"/>
                <a:gd name="T2" fmla="*/ 906 w 1800"/>
                <a:gd name="T3" fmla="*/ 2990 h 3015"/>
                <a:gd name="T4" fmla="*/ 830 w 1800"/>
                <a:gd name="T5" fmla="*/ 2915 h 3015"/>
                <a:gd name="T6" fmla="*/ 777 w 1800"/>
                <a:gd name="T7" fmla="*/ 2862 h 3015"/>
                <a:gd name="T8" fmla="*/ 717 w 1800"/>
                <a:gd name="T9" fmla="*/ 2799 h 3015"/>
                <a:gd name="T10" fmla="*/ 652 w 1800"/>
                <a:gd name="T11" fmla="*/ 2725 h 3015"/>
                <a:gd name="T12" fmla="*/ 583 w 1800"/>
                <a:gd name="T13" fmla="*/ 2644 h 3015"/>
                <a:gd name="T14" fmla="*/ 511 w 1800"/>
                <a:gd name="T15" fmla="*/ 2555 h 3015"/>
                <a:gd name="T16" fmla="*/ 438 w 1800"/>
                <a:gd name="T17" fmla="*/ 2459 h 3015"/>
                <a:gd name="T18" fmla="*/ 365 w 1800"/>
                <a:gd name="T19" fmla="*/ 2356 h 3015"/>
                <a:gd name="T20" fmla="*/ 295 w 1800"/>
                <a:gd name="T21" fmla="*/ 2248 h 3015"/>
                <a:gd name="T22" fmla="*/ 229 w 1800"/>
                <a:gd name="T23" fmla="*/ 2135 h 3015"/>
                <a:gd name="T24" fmla="*/ 168 w 1800"/>
                <a:gd name="T25" fmla="*/ 2018 h 3015"/>
                <a:gd name="T26" fmla="*/ 115 w 1800"/>
                <a:gd name="T27" fmla="*/ 1898 h 3015"/>
                <a:gd name="T28" fmla="*/ 69 w 1800"/>
                <a:gd name="T29" fmla="*/ 1774 h 3015"/>
                <a:gd name="T30" fmla="*/ 34 w 1800"/>
                <a:gd name="T31" fmla="*/ 1648 h 3015"/>
                <a:gd name="T32" fmla="*/ 10 w 1800"/>
                <a:gd name="T33" fmla="*/ 1521 h 3015"/>
                <a:gd name="T34" fmla="*/ 0 w 1800"/>
                <a:gd name="T35" fmla="*/ 1394 h 3015"/>
                <a:gd name="T36" fmla="*/ 4 w 1800"/>
                <a:gd name="T37" fmla="*/ 1266 h 3015"/>
                <a:gd name="T38" fmla="*/ 26 w 1800"/>
                <a:gd name="T39" fmla="*/ 1139 h 3015"/>
                <a:gd name="T40" fmla="*/ 65 w 1800"/>
                <a:gd name="T41" fmla="*/ 1014 h 3015"/>
                <a:gd name="T42" fmla="*/ 124 w 1800"/>
                <a:gd name="T43" fmla="*/ 891 h 3015"/>
                <a:gd name="T44" fmla="*/ 204 w 1800"/>
                <a:gd name="T45" fmla="*/ 770 h 3015"/>
                <a:gd name="T46" fmla="*/ 307 w 1800"/>
                <a:gd name="T47" fmla="*/ 654 h 3015"/>
                <a:gd name="T48" fmla="*/ 435 w 1800"/>
                <a:gd name="T49" fmla="*/ 541 h 3015"/>
                <a:gd name="T50" fmla="*/ 587 w 1800"/>
                <a:gd name="T51" fmla="*/ 434 h 3015"/>
                <a:gd name="T52" fmla="*/ 769 w 1800"/>
                <a:gd name="T53" fmla="*/ 333 h 3015"/>
                <a:gd name="T54" fmla="*/ 978 w 1800"/>
                <a:gd name="T55" fmla="*/ 239 h 3015"/>
                <a:gd name="T56" fmla="*/ 1220 w 1800"/>
                <a:gd name="T57" fmla="*/ 151 h 3015"/>
                <a:gd name="T58" fmla="*/ 1492 w 1800"/>
                <a:gd name="T59" fmla="*/ 71 h 3015"/>
                <a:gd name="T60" fmla="*/ 1800 w 1800"/>
                <a:gd name="T61" fmla="*/ 0 h 3015"/>
                <a:gd name="T62" fmla="*/ 1776 w 1800"/>
                <a:gd name="T63" fmla="*/ 10 h 3015"/>
                <a:gd name="T64" fmla="*/ 1711 w 1800"/>
                <a:gd name="T65" fmla="*/ 41 h 3015"/>
                <a:gd name="T66" fmla="*/ 1665 w 1800"/>
                <a:gd name="T67" fmla="*/ 64 h 3015"/>
                <a:gd name="T68" fmla="*/ 1612 w 1800"/>
                <a:gd name="T69" fmla="*/ 93 h 3015"/>
                <a:gd name="T70" fmla="*/ 1552 w 1800"/>
                <a:gd name="T71" fmla="*/ 127 h 3015"/>
                <a:gd name="T72" fmla="*/ 1487 w 1800"/>
                <a:gd name="T73" fmla="*/ 166 h 3015"/>
                <a:gd name="T74" fmla="*/ 1418 w 1800"/>
                <a:gd name="T75" fmla="*/ 212 h 3015"/>
                <a:gd name="T76" fmla="*/ 1345 w 1800"/>
                <a:gd name="T77" fmla="*/ 263 h 3015"/>
                <a:gd name="T78" fmla="*/ 1269 w 1800"/>
                <a:gd name="T79" fmla="*/ 319 h 3015"/>
                <a:gd name="T80" fmla="*/ 1193 w 1800"/>
                <a:gd name="T81" fmla="*/ 382 h 3015"/>
                <a:gd name="T82" fmla="*/ 1116 w 1800"/>
                <a:gd name="T83" fmla="*/ 451 h 3015"/>
                <a:gd name="T84" fmla="*/ 1040 w 1800"/>
                <a:gd name="T85" fmla="*/ 526 h 3015"/>
                <a:gd name="T86" fmla="*/ 965 w 1800"/>
                <a:gd name="T87" fmla="*/ 607 h 3015"/>
                <a:gd name="T88" fmla="*/ 894 w 1800"/>
                <a:gd name="T89" fmla="*/ 694 h 3015"/>
                <a:gd name="T90" fmla="*/ 826 w 1800"/>
                <a:gd name="T91" fmla="*/ 788 h 3015"/>
                <a:gd name="T92" fmla="*/ 762 w 1800"/>
                <a:gd name="T93" fmla="*/ 888 h 3015"/>
                <a:gd name="T94" fmla="*/ 704 w 1800"/>
                <a:gd name="T95" fmla="*/ 995 h 3015"/>
                <a:gd name="T96" fmla="*/ 653 w 1800"/>
                <a:gd name="T97" fmla="*/ 1107 h 3015"/>
                <a:gd name="T98" fmla="*/ 610 w 1800"/>
                <a:gd name="T99" fmla="*/ 1228 h 3015"/>
                <a:gd name="T100" fmla="*/ 575 w 1800"/>
                <a:gd name="T101" fmla="*/ 1354 h 3015"/>
                <a:gd name="T102" fmla="*/ 551 w 1800"/>
                <a:gd name="T103" fmla="*/ 1488 h 3015"/>
                <a:gd name="T104" fmla="*/ 537 w 1800"/>
                <a:gd name="T105" fmla="*/ 1629 h 3015"/>
                <a:gd name="T106" fmla="*/ 535 w 1800"/>
                <a:gd name="T107" fmla="*/ 1777 h 3015"/>
                <a:gd name="T108" fmla="*/ 545 w 1800"/>
                <a:gd name="T109" fmla="*/ 1932 h 3015"/>
                <a:gd name="T110" fmla="*/ 570 w 1800"/>
                <a:gd name="T111" fmla="*/ 2094 h 3015"/>
                <a:gd name="T112" fmla="*/ 609 w 1800"/>
                <a:gd name="T113" fmla="*/ 2263 h 3015"/>
                <a:gd name="T114" fmla="*/ 664 w 1800"/>
                <a:gd name="T115" fmla="*/ 2440 h 3015"/>
                <a:gd name="T116" fmla="*/ 736 w 1800"/>
                <a:gd name="T117" fmla="*/ 2624 h 3015"/>
                <a:gd name="T118" fmla="*/ 826 w 1800"/>
                <a:gd name="T119" fmla="*/ 2816 h 3015"/>
                <a:gd name="T120" fmla="*/ 934 w 1800"/>
                <a:gd name="T121" fmla="*/ 3015 h 3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00" h="3015">
                  <a:moveTo>
                    <a:pt x="934" y="3015"/>
                  </a:moveTo>
                  <a:lnTo>
                    <a:pt x="906" y="2990"/>
                  </a:lnTo>
                  <a:lnTo>
                    <a:pt x="830" y="2915"/>
                  </a:lnTo>
                  <a:lnTo>
                    <a:pt x="777" y="2862"/>
                  </a:lnTo>
                  <a:lnTo>
                    <a:pt x="717" y="2799"/>
                  </a:lnTo>
                  <a:lnTo>
                    <a:pt x="652" y="2725"/>
                  </a:lnTo>
                  <a:lnTo>
                    <a:pt x="583" y="2644"/>
                  </a:lnTo>
                  <a:lnTo>
                    <a:pt x="511" y="2555"/>
                  </a:lnTo>
                  <a:lnTo>
                    <a:pt x="438" y="2459"/>
                  </a:lnTo>
                  <a:lnTo>
                    <a:pt x="365" y="2356"/>
                  </a:lnTo>
                  <a:lnTo>
                    <a:pt x="295" y="2248"/>
                  </a:lnTo>
                  <a:lnTo>
                    <a:pt x="229" y="2135"/>
                  </a:lnTo>
                  <a:lnTo>
                    <a:pt x="168" y="2018"/>
                  </a:lnTo>
                  <a:lnTo>
                    <a:pt x="115" y="1898"/>
                  </a:lnTo>
                  <a:lnTo>
                    <a:pt x="69" y="1774"/>
                  </a:lnTo>
                  <a:lnTo>
                    <a:pt x="34" y="1648"/>
                  </a:lnTo>
                  <a:lnTo>
                    <a:pt x="10" y="1521"/>
                  </a:lnTo>
                  <a:lnTo>
                    <a:pt x="0" y="1394"/>
                  </a:lnTo>
                  <a:lnTo>
                    <a:pt x="4" y="1266"/>
                  </a:lnTo>
                  <a:lnTo>
                    <a:pt x="26" y="1139"/>
                  </a:lnTo>
                  <a:lnTo>
                    <a:pt x="65" y="1014"/>
                  </a:lnTo>
                  <a:lnTo>
                    <a:pt x="124" y="891"/>
                  </a:lnTo>
                  <a:lnTo>
                    <a:pt x="204" y="770"/>
                  </a:lnTo>
                  <a:lnTo>
                    <a:pt x="307" y="654"/>
                  </a:lnTo>
                  <a:lnTo>
                    <a:pt x="435" y="541"/>
                  </a:lnTo>
                  <a:lnTo>
                    <a:pt x="587" y="434"/>
                  </a:lnTo>
                  <a:lnTo>
                    <a:pt x="769" y="333"/>
                  </a:lnTo>
                  <a:lnTo>
                    <a:pt x="978" y="239"/>
                  </a:lnTo>
                  <a:lnTo>
                    <a:pt x="1220" y="151"/>
                  </a:lnTo>
                  <a:lnTo>
                    <a:pt x="1492" y="71"/>
                  </a:lnTo>
                  <a:lnTo>
                    <a:pt x="1800" y="0"/>
                  </a:lnTo>
                  <a:lnTo>
                    <a:pt x="1776" y="10"/>
                  </a:lnTo>
                  <a:lnTo>
                    <a:pt x="1711" y="41"/>
                  </a:lnTo>
                  <a:lnTo>
                    <a:pt x="1665" y="64"/>
                  </a:lnTo>
                  <a:lnTo>
                    <a:pt x="1612" y="93"/>
                  </a:lnTo>
                  <a:lnTo>
                    <a:pt x="1552" y="127"/>
                  </a:lnTo>
                  <a:lnTo>
                    <a:pt x="1487" y="166"/>
                  </a:lnTo>
                  <a:lnTo>
                    <a:pt x="1418" y="212"/>
                  </a:lnTo>
                  <a:lnTo>
                    <a:pt x="1345" y="263"/>
                  </a:lnTo>
                  <a:lnTo>
                    <a:pt x="1269" y="319"/>
                  </a:lnTo>
                  <a:lnTo>
                    <a:pt x="1193" y="382"/>
                  </a:lnTo>
                  <a:lnTo>
                    <a:pt x="1116" y="451"/>
                  </a:lnTo>
                  <a:lnTo>
                    <a:pt x="1040" y="526"/>
                  </a:lnTo>
                  <a:lnTo>
                    <a:pt x="965" y="607"/>
                  </a:lnTo>
                  <a:lnTo>
                    <a:pt x="894" y="694"/>
                  </a:lnTo>
                  <a:lnTo>
                    <a:pt x="826" y="788"/>
                  </a:lnTo>
                  <a:lnTo>
                    <a:pt x="762" y="888"/>
                  </a:lnTo>
                  <a:lnTo>
                    <a:pt x="704" y="995"/>
                  </a:lnTo>
                  <a:lnTo>
                    <a:pt x="653" y="1107"/>
                  </a:lnTo>
                  <a:lnTo>
                    <a:pt x="610" y="1228"/>
                  </a:lnTo>
                  <a:lnTo>
                    <a:pt x="575" y="1354"/>
                  </a:lnTo>
                  <a:lnTo>
                    <a:pt x="551" y="1488"/>
                  </a:lnTo>
                  <a:lnTo>
                    <a:pt x="537" y="1629"/>
                  </a:lnTo>
                  <a:lnTo>
                    <a:pt x="535" y="1777"/>
                  </a:lnTo>
                  <a:lnTo>
                    <a:pt x="545" y="1932"/>
                  </a:lnTo>
                  <a:lnTo>
                    <a:pt x="570" y="2094"/>
                  </a:lnTo>
                  <a:lnTo>
                    <a:pt x="609" y="2263"/>
                  </a:lnTo>
                  <a:lnTo>
                    <a:pt x="664" y="2440"/>
                  </a:lnTo>
                  <a:lnTo>
                    <a:pt x="736" y="2624"/>
                  </a:lnTo>
                  <a:lnTo>
                    <a:pt x="826" y="2816"/>
                  </a:lnTo>
                  <a:lnTo>
                    <a:pt x="934" y="3015"/>
                  </a:lnTo>
                  <a:close/>
                </a:path>
              </a:pathLst>
            </a:custGeom>
            <a:solidFill>
              <a:srgbClr val="30E0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31" name="Freeform 915"/>
            <p:cNvSpPr>
              <a:spLocks/>
            </p:cNvSpPr>
            <p:nvPr/>
          </p:nvSpPr>
          <p:spPr bwMode="auto">
            <a:xfrm flipH="1">
              <a:off x="4226" y="2146"/>
              <a:ext cx="23" cy="1"/>
            </a:xfrm>
            <a:custGeom>
              <a:avLst/>
              <a:gdLst>
                <a:gd name="T0" fmla="*/ 25 w 25"/>
                <a:gd name="T1" fmla="*/ 3 h 3"/>
                <a:gd name="T2" fmla="*/ 25 w 25"/>
                <a:gd name="T3" fmla="*/ 1 h 3"/>
                <a:gd name="T4" fmla="*/ 8 w 25"/>
                <a:gd name="T5" fmla="*/ 0 h 3"/>
                <a:gd name="T6" fmla="*/ 0 w 25"/>
                <a:gd name="T7" fmla="*/ 0 h 3"/>
                <a:gd name="T8" fmla="*/ 0 w 25"/>
                <a:gd name="T9" fmla="*/ 0 h 3"/>
                <a:gd name="T10" fmla="*/ 3 w 25"/>
                <a:gd name="T11" fmla="*/ 1 h 3"/>
                <a:gd name="T12" fmla="*/ 10 w 25"/>
                <a:gd name="T13" fmla="*/ 1 h 3"/>
                <a:gd name="T14" fmla="*/ 17 w 25"/>
                <a:gd name="T15" fmla="*/ 3 h 3"/>
                <a:gd name="T16" fmla="*/ 22 w 25"/>
                <a:gd name="T17" fmla="*/ 3 h 3"/>
                <a:gd name="T18" fmla="*/ 25 w 25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">
                  <a:moveTo>
                    <a:pt x="25" y="3"/>
                  </a:moveTo>
                  <a:lnTo>
                    <a:pt x="25" y="1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"/>
                  </a:lnTo>
                  <a:lnTo>
                    <a:pt x="10" y="1"/>
                  </a:lnTo>
                  <a:lnTo>
                    <a:pt x="17" y="3"/>
                  </a:lnTo>
                  <a:lnTo>
                    <a:pt x="22" y="3"/>
                  </a:lnTo>
                  <a:lnTo>
                    <a:pt x="25" y="3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32" name="Rectangle 916"/>
            <p:cNvSpPr>
              <a:spLocks noChangeArrowheads="1"/>
            </p:cNvSpPr>
            <p:nvPr/>
          </p:nvSpPr>
          <p:spPr bwMode="auto">
            <a:xfrm>
              <a:off x="3464" y="1702"/>
              <a:ext cx="2328" cy="37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7184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altLang="en-US" sz="1200" b="1">
                <a:latin typeface="Arial" charset="0"/>
              </a:endParaRPr>
            </a:p>
          </p:txBody>
        </p:sp>
        <p:sp>
          <p:nvSpPr>
            <p:cNvPr id="61333" name="Freeform 917"/>
            <p:cNvSpPr>
              <a:spLocks/>
            </p:cNvSpPr>
            <p:nvPr/>
          </p:nvSpPr>
          <p:spPr bwMode="auto">
            <a:xfrm>
              <a:off x="3619" y="1711"/>
              <a:ext cx="2333" cy="478"/>
            </a:xfrm>
            <a:custGeom>
              <a:avLst/>
              <a:gdLst>
                <a:gd name="T0" fmla="*/ 938 w 1070"/>
                <a:gd name="T1" fmla="*/ 60 h 504"/>
                <a:gd name="T2" fmla="*/ 758 w 1070"/>
                <a:gd name="T3" fmla="*/ 84 h 504"/>
                <a:gd name="T4" fmla="*/ 98 w 1070"/>
                <a:gd name="T5" fmla="*/ 84 h 504"/>
                <a:gd name="T6" fmla="*/ 170 w 1070"/>
                <a:gd name="T7" fmla="*/ 264 h 504"/>
                <a:gd name="T8" fmla="*/ 146 w 1070"/>
                <a:gd name="T9" fmla="*/ 420 h 504"/>
                <a:gd name="T10" fmla="*/ 938 w 1070"/>
                <a:gd name="T11" fmla="*/ 444 h 504"/>
                <a:gd name="T12" fmla="*/ 938 w 1070"/>
                <a:gd name="T13" fmla="*/ 6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0" h="504">
                  <a:moveTo>
                    <a:pt x="938" y="60"/>
                  </a:moveTo>
                  <a:cubicBezTo>
                    <a:pt x="908" y="0"/>
                    <a:pt x="898" y="80"/>
                    <a:pt x="758" y="84"/>
                  </a:cubicBezTo>
                  <a:cubicBezTo>
                    <a:pt x="618" y="88"/>
                    <a:pt x="196" y="54"/>
                    <a:pt x="98" y="84"/>
                  </a:cubicBezTo>
                  <a:cubicBezTo>
                    <a:pt x="0" y="114"/>
                    <a:pt x="162" y="208"/>
                    <a:pt x="170" y="264"/>
                  </a:cubicBezTo>
                  <a:cubicBezTo>
                    <a:pt x="178" y="320"/>
                    <a:pt x="18" y="390"/>
                    <a:pt x="146" y="420"/>
                  </a:cubicBezTo>
                  <a:cubicBezTo>
                    <a:pt x="274" y="450"/>
                    <a:pt x="806" y="504"/>
                    <a:pt x="938" y="444"/>
                  </a:cubicBezTo>
                  <a:cubicBezTo>
                    <a:pt x="1070" y="384"/>
                    <a:pt x="968" y="128"/>
                    <a:pt x="938" y="6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7184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334" name="Group 918"/>
            <p:cNvGrpSpPr>
              <a:grpSpLocks/>
            </p:cNvGrpSpPr>
            <p:nvPr/>
          </p:nvGrpSpPr>
          <p:grpSpPr bwMode="auto">
            <a:xfrm>
              <a:off x="3360" y="1415"/>
              <a:ext cx="2333" cy="658"/>
              <a:chOff x="2928" y="3083"/>
              <a:chExt cx="2766" cy="1218"/>
            </a:xfrm>
          </p:grpSpPr>
          <p:sp>
            <p:nvSpPr>
              <p:cNvPr id="61335" name="Freeform 919"/>
              <p:cNvSpPr>
                <a:spLocks/>
              </p:cNvSpPr>
              <p:nvPr/>
            </p:nvSpPr>
            <p:spPr bwMode="auto">
              <a:xfrm>
                <a:off x="3032" y="3139"/>
                <a:ext cx="852" cy="601"/>
              </a:xfrm>
              <a:custGeom>
                <a:avLst/>
                <a:gdLst>
                  <a:gd name="T0" fmla="*/ 1382 w 1706"/>
                  <a:gd name="T1" fmla="*/ 150 h 1203"/>
                  <a:gd name="T2" fmla="*/ 1299 w 1706"/>
                  <a:gd name="T3" fmla="*/ 110 h 1203"/>
                  <a:gd name="T4" fmla="*/ 1217 w 1706"/>
                  <a:gd name="T5" fmla="*/ 74 h 1203"/>
                  <a:gd name="T6" fmla="*/ 1131 w 1706"/>
                  <a:gd name="T7" fmla="*/ 40 h 1203"/>
                  <a:gd name="T8" fmla="*/ 989 w 1706"/>
                  <a:gd name="T9" fmla="*/ 4 h 1203"/>
                  <a:gd name="T10" fmla="*/ 871 w 1706"/>
                  <a:gd name="T11" fmla="*/ 0 h 1203"/>
                  <a:gd name="T12" fmla="*/ 679 w 1706"/>
                  <a:gd name="T13" fmla="*/ 59 h 1203"/>
                  <a:gd name="T14" fmla="*/ 624 w 1706"/>
                  <a:gd name="T15" fmla="*/ 116 h 1203"/>
                  <a:gd name="T16" fmla="*/ 592 w 1706"/>
                  <a:gd name="T17" fmla="*/ 200 h 1203"/>
                  <a:gd name="T18" fmla="*/ 563 w 1706"/>
                  <a:gd name="T19" fmla="*/ 357 h 1203"/>
                  <a:gd name="T20" fmla="*/ 341 w 1706"/>
                  <a:gd name="T21" fmla="*/ 382 h 1203"/>
                  <a:gd name="T22" fmla="*/ 257 w 1706"/>
                  <a:gd name="T23" fmla="*/ 426 h 1203"/>
                  <a:gd name="T24" fmla="*/ 221 w 1706"/>
                  <a:gd name="T25" fmla="*/ 475 h 1203"/>
                  <a:gd name="T26" fmla="*/ 196 w 1706"/>
                  <a:gd name="T27" fmla="*/ 570 h 1203"/>
                  <a:gd name="T28" fmla="*/ 219 w 1706"/>
                  <a:gd name="T29" fmla="*/ 677 h 1203"/>
                  <a:gd name="T30" fmla="*/ 236 w 1706"/>
                  <a:gd name="T31" fmla="*/ 740 h 1203"/>
                  <a:gd name="T32" fmla="*/ 86 w 1706"/>
                  <a:gd name="T33" fmla="*/ 818 h 1203"/>
                  <a:gd name="T34" fmla="*/ 65 w 1706"/>
                  <a:gd name="T35" fmla="*/ 844 h 1203"/>
                  <a:gd name="T36" fmla="*/ 29 w 1706"/>
                  <a:gd name="T37" fmla="*/ 903 h 1203"/>
                  <a:gd name="T38" fmla="*/ 0 w 1706"/>
                  <a:gd name="T39" fmla="*/ 1053 h 1203"/>
                  <a:gd name="T40" fmla="*/ 17 w 1706"/>
                  <a:gd name="T41" fmla="*/ 1146 h 1203"/>
                  <a:gd name="T42" fmla="*/ 34 w 1706"/>
                  <a:gd name="T43" fmla="*/ 1182 h 1203"/>
                  <a:gd name="T44" fmla="*/ 57 w 1706"/>
                  <a:gd name="T45" fmla="*/ 1203 h 1203"/>
                  <a:gd name="T46" fmla="*/ 107 w 1706"/>
                  <a:gd name="T47" fmla="*/ 1186 h 1203"/>
                  <a:gd name="T48" fmla="*/ 133 w 1706"/>
                  <a:gd name="T49" fmla="*/ 1160 h 1203"/>
                  <a:gd name="T50" fmla="*/ 322 w 1706"/>
                  <a:gd name="T51" fmla="*/ 1125 h 1203"/>
                  <a:gd name="T52" fmla="*/ 443 w 1706"/>
                  <a:gd name="T53" fmla="*/ 1184 h 1203"/>
                  <a:gd name="T54" fmla="*/ 548 w 1706"/>
                  <a:gd name="T55" fmla="*/ 1150 h 1203"/>
                  <a:gd name="T56" fmla="*/ 650 w 1706"/>
                  <a:gd name="T57" fmla="*/ 1063 h 1203"/>
                  <a:gd name="T58" fmla="*/ 808 w 1706"/>
                  <a:gd name="T59" fmla="*/ 1038 h 1203"/>
                  <a:gd name="T60" fmla="*/ 1002 w 1706"/>
                  <a:gd name="T61" fmla="*/ 1097 h 1203"/>
                  <a:gd name="T62" fmla="*/ 1150 w 1706"/>
                  <a:gd name="T63" fmla="*/ 1169 h 1203"/>
                  <a:gd name="T64" fmla="*/ 1706 w 1706"/>
                  <a:gd name="T65" fmla="*/ 1049 h 1203"/>
                  <a:gd name="T66" fmla="*/ 1681 w 1706"/>
                  <a:gd name="T67" fmla="*/ 831 h 1203"/>
                  <a:gd name="T68" fmla="*/ 1514 w 1706"/>
                  <a:gd name="T69" fmla="*/ 662 h 1203"/>
                  <a:gd name="T70" fmla="*/ 1445 w 1706"/>
                  <a:gd name="T71" fmla="*/ 203 h 1203"/>
                  <a:gd name="T72" fmla="*/ 1382 w 1706"/>
                  <a:gd name="T73" fmla="*/ 150 h 1203"/>
                  <a:gd name="T74" fmla="*/ 1382 w 1706"/>
                  <a:gd name="T75" fmla="*/ 150 h 1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706" h="1203">
                    <a:moveTo>
                      <a:pt x="1382" y="150"/>
                    </a:moveTo>
                    <a:lnTo>
                      <a:pt x="1299" y="110"/>
                    </a:lnTo>
                    <a:lnTo>
                      <a:pt x="1217" y="74"/>
                    </a:lnTo>
                    <a:lnTo>
                      <a:pt x="1131" y="40"/>
                    </a:lnTo>
                    <a:lnTo>
                      <a:pt x="989" y="4"/>
                    </a:lnTo>
                    <a:lnTo>
                      <a:pt x="871" y="0"/>
                    </a:lnTo>
                    <a:lnTo>
                      <a:pt x="679" y="59"/>
                    </a:lnTo>
                    <a:lnTo>
                      <a:pt x="624" y="116"/>
                    </a:lnTo>
                    <a:lnTo>
                      <a:pt x="592" y="200"/>
                    </a:lnTo>
                    <a:lnTo>
                      <a:pt x="563" y="357"/>
                    </a:lnTo>
                    <a:lnTo>
                      <a:pt x="341" y="382"/>
                    </a:lnTo>
                    <a:lnTo>
                      <a:pt x="257" y="426"/>
                    </a:lnTo>
                    <a:lnTo>
                      <a:pt x="221" y="475"/>
                    </a:lnTo>
                    <a:lnTo>
                      <a:pt x="196" y="570"/>
                    </a:lnTo>
                    <a:lnTo>
                      <a:pt x="219" y="677"/>
                    </a:lnTo>
                    <a:lnTo>
                      <a:pt x="236" y="740"/>
                    </a:lnTo>
                    <a:lnTo>
                      <a:pt x="86" y="818"/>
                    </a:lnTo>
                    <a:lnTo>
                      <a:pt x="65" y="844"/>
                    </a:lnTo>
                    <a:lnTo>
                      <a:pt x="29" y="903"/>
                    </a:lnTo>
                    <a:lnTo>
                      <a:pt x="0" y="1053"/>
                    </a:lnTo>
                    <a:lnTo>
                      <a:pt x="17" y="1146"/>
                    </a:lnTo>
                    <a:lnTo>
                      <a:pt x="34" y="1182"/>
                    </a:lnTo>
                    <a:lnTo>
                      <a:pt x="57" y="1203"/>
                    </a:lnTo>
                    <a:lnTo>
                      <a:pt x="107" y="1186"/>
                    </a:lnTo>
                    <a:lnTo>
                      <a:pt x="133" y="1160"/>
                    </a:lnTo>
                    <a:lnTo>
                      <a:pt x="322" y="1125"/>
                    </a:lnTo>
                    <a:lnTo>
                      <a:pt x="443" y="1184"/>
                    </a:lnTo>
                    <a:lnTo>
                      <a:pt x="548" y="1150"/>
                    </a:lnTo>
                    <a:lnTo>
                      <a:pt x="650" y="1063"/>
                    </a:lnTo>
                    <a:lnTo>
                      <a:pt x="808" y="1038"/>
                    </a:lnTo>
                    <a:lnTo>
                      <a:pt x="1002" y="1097"/>
                    </a:lnTo>
                    <a:lnTo>
                      <a:pt x="1150" y="1169"/>
                    </a:lnTo>
                    <a:lnTo>
                      <a:pt x="1706" y="1049"/>
                    </a:lnTo>
                    <a:lnTo>
                      <a:pt x="1681" y="831"/>
                    </a:lnTo>
                    <a:lnTo>
                      <a:pt x="1514" y="662"/>
                    </a:lnTo>
                    <a:lnTo>
                      <a:pt x="1445" y="203"/>
                    </a:lnTo>
                    <a:lnTo>
                      <a:pt x="1382" y="150"/>
                    </a:lnTo>
                    <a:lnTo>
                      <a:pt x="1382" y="150"/>
                    </a:lnTo>
                    <a:close/>
                  </a:path>
                </a:pathLst>
              </a:custGeom>
              <a:solidFill>
                <a:srgbClr val="D6C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36" name="Freeform 920"/>
              <p:cNvSpPr>
                <a:spLocks/>
              </p:cNvSpPr>
              <p:nvPr/>
            </p:nvSpPr>
            <p:spPr bwMode="auto">
              <a:xfrm>
                <a:off x="2971" y="3638"/>
                <a:ext cx="2723" cy="648"/>
              </a:xfrm>
              <a:custGeom>
                <a:avLst/>
                <a:gdLst>
                  <a:gd name="T0" fmla="*/ 1791 w 5447"/>
                  <a:gd name="T1" fmla="*/ 129 h 1295"/>
                  <a:gd name="T2" fmla="*/ 2310 w 5447"/>
                  <a:gd name="T3" fmla="*/ 61 h 1295"/>
                  <a:gd name="T4" fmla="*/ 3017 w 5447"/>
                  <a:gd name="T5" fmla="*/ 0 h 1295"/>
                  <a:gd name="T6" fmla="*/ 4985 w 5447"/>
                  <a:gd name="T7" fmla="*/ 141 h 1295"/>
                  <a:gd name="T8" fmla="*/ 5139 w 5447"/>
                  <a:gd name="T9" fmla="*/ 289 h 1295"/>
                  <a:gd name="T10" fmla="*/ 3971 w 5447"/>
                  <a:gd name="T11" fmla="*/ 483 h 1295"/>
                  <a:gd name="T12" fmla="*/ 2825 w 5447"/>
                  <a:gd name="T13" fmla="*/ 1053 h 1295"/>
                  <a:gd name="T14" fmla="*/ 2794 w 5447"/>
                  <a:gd name="T15" fmla="*/ 1188 h 1295"/>
                  <a:gd name="T16" fmla="*/ 2671 w 5447"/>
                  <a:gd name="T17" fmla="*/ 1234 h 1295"/>
                  <a:gd name="T18" fmla="*/ 2382 w 5447"/>
                  <a:gd name="T19" fmla="*/ 1285 h 1295"/>
                  <a:gd name="T20" fmla="*/ 1754 w 5447"/>
                  <a:gd name="T21" fmla="*/ 1255 h 1295"/>
                  <a:gd name="T22" fmla="*/ 1733 w 5447"/>
                  <a:gd name="T23" fmla="*/ 1211 h 1295"/>
                  <a:gd name="T24" fmla="*/ 1416 w 5447"/>
                  <a:gd name="T25" fmla="*/ 1148 h 1295"/>
                  <a:gd name="T26" fmla="*/ 1363 w 5447"/>
                  <a:gd name="T27" fmla="*/ 1036 h 1295"/>
                  <a:gd name="T28" fmla="*/ 1530 w 5447"/>
                  <a:gd name="T29" fmla="*/ 1030 h 1295"/>
                  <a:gd name="T30" fmla="*/ 1707 w 5447"/>
                  <a:gd name="T31" fmla="*/ 1091 h 1295"/>
                  <a:gd name="T32" fmla="*/ 1880 w 5447"/>
                  <a:gd name="T33" fmla="*/ 1142 h 1295"/>
                  <a:gd name="T34" fmla="*/ 2180 w 5447"/>
                  <a:gd name="T35" fmla="*/ 1171 h 1295"/>
                  <a:gd name="T36" fmla="*/ 2401 w 5447"/>
                  <a:gd name="T37" fmla="*/ 1030 h 1295"/>
                  <a:gd name="T38" fmla="*/ 2524 w 5447"/>
                  <a:gd name="T39" fmla="*/ 893 h 1295"/>
                  <a:gd name="T40" fmla="*/ 2988 w 5447"/>
                  <a:gd name="T41" fmla="*/ 646 h 1295"/>
                  <a:gd name="T42" fmla="*/ 3005 w 5447"/>
                  <a:gd name="T43" fmla="*/ 338 h 1295"/>
                  <a:gd name="T44" fmla="*/ 2555 w 5447"/>
                  <a:gd name="T45" fmla="*/ 203 h 1295"/>
                  <a:gd name="T46" fmla="*/ 2081 w 5447"/>
                  <a:gd name="T47" fmla="*/ 300 h 1295"/>
                  <a:gd name="T48" fmla="*/ 1638 w 5447"/>
                  <a:gd name="T49" fmla="*/ 570 h 1295"/>
                  <a:gd name="T50" fmla="*/ 1349 w 5447"/>
                  <a:gd name="T51" fmla="*/ 705 h 1295"/>
                  <a:gd name="T52" fmla="*/ 1060 w 5447"/>
                  <a:gd name="T53" fmla="*/ 850 h 1295"/>
                  <a:gd name="T54" fmla="*/ 732 w 5447"/>
                  <a:gd name="T55" fmla="*/ 800 h 1295"/>
                  <a:gd name="T56" fmla="*/ 433 w 5447"/>
                  <a:gd name="T57" fmla="*/ 684 h 1295"/>
                  <a:gd name="T58" fmla="*/ 97 w 5447"/>
                  <a:gd name="T59" fmla="*/ 599 h 1295"/>
                  <a:gd name="T60" fmla="*/ 119 w 5447"/>
                  <a:gd name="T61" fmla="*/ 566 h 1295"/>
                  <a:gd name="T62" fmla="*/ 95 w 5447"/>
                  <a:gd name="T63" fmla="*/ 532 h 1295"/>
                  <a:gd name="T64" fmla="*/ 13 w 5447"/>
                  <a:gd name="T65" fmla="*/ 479 h 1295"/>
                  <a:gd name="T66" fmla="*/ 192 w 5447"/>
                  <a:gd name="T67" fmla="*/ 424 h 1295"/>
                  <a:gd name="T68" fmla="*/ 376 w 5447"/>
                  <a:gd name="T69" fmla="*/ 492 h 1295"/>
                  <a:gd name="T70" fmla="*/ 532 w 5447"/>
                  <a:gd name="T71" fmla="*/ 540 h 1295"/>
                  <a:gd name="T72" fmla="*/ 874 w 5447"/>
                  <a:gd name="T73" fmla="*/ 542 h 1295"/>
                  <a:gd name="T74" fmla="*/ 1171 w 5447"/>
                  <a:gd name="T75" fmla="*/ 462 h 1295"/>
                  <a:gd name="T76" fmla="*/ 1467 w 5447"/>
                  <a:gd name="T77" fmla="*/ 386 h 1295"/>
                  <a:gd name="T78" fmla="*/ 1842 w 5447"/>
                  <a:gd name="T79" fmla="*/ 279 h 1295"/>
                  <a:gd name="T80" fmla="*/ 1870 w 5447"/>
                  <a:gd name="T81" fmla="*/ 194 h 1295"/>
                  <a:gd name="T82" fmla="*/ 1657 w 5447"/>
                  <a:gd name="T83" fmla="*/ 144 h 1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447" h="1295">
                    <a:moveTo>
                      <a:pt x="1657" y="144"/>
                    </a:moveTo>
                    <a:lnTo>
                      <a:pt x="1791" y="129"/>
                    </a:lnTo>
                    <a:lnTo>
                      <a:pt x="2112" y="87"/>
                    </a:lnTo>
                    <a:lnTo>
                      <a:pt x="2310" y="61"/>
                    </a:lnTo>
                    <a:lnTo>
                      <a:pt x="2526" y="36"/>
                    </a:lnTo>
                    <a:lnTo>
                      <a:pt x="3017" y="0"/>
                    </a:lnTo>
                    <a:lnTo>
                      <a:pt x="3779" y="6"/>
                    </a:lnTo>
                    <a:lnTo>
                      <a:pt x="4985" y="141"/>
                    </a:lnTo>
                    <a:lnTo>
                      <a:pt x="5447" y="260"/>
                    </a:lnTo>
                    <a:lnTo>
                      <a:pt x="5139" y="289"/>
                    </a:lnTo>
                    <a:lnTo>
                      <a:pt x="4705" y="329"/>
                    </a:lnTo>
                    <a:lnTo>
                      <a:pt x="3971" y="483"/>
                    </a:lnTo>
                    <a:lnTo>
                      <a:pt x="3403" y="686"/>
                    </a:lnTo>
                    <a:lnTo>
                      <a:pt x="2825" y="1053"/>
                    </a:lnTo>
                    <a:lnTo>
                      <a:pt x="2815" y="1169"/>
                    </a:lnTo>
                    <a:lnTo>
                      <a:pt x="2794" y="1188"/>
                    </a:lnTo>
                    <a:lnTo>
                      <a:pt x="2743" y="1211"/>
                    </a:lnTo>
                    <a:lnTo>
                      <a:pt x="2671" y="1234"/>
                    </a:lnTo>
                    <a:lnTo>
                      <a:pt x="2583" y="1255"/>
                    </a:lnTo>
                    <a:lnTo>
                      <a:pt x="2382" y="1285"/>
                    </a:lnTo>
                    <a:lnTo>
                      <a:pt x="2150" y="1295"/>
                    </a:lnTo>
                    <a:lnTo>
                      <a:pt x="1754" y="1255"/>
                    </a:lnTo>
                    <a:lnTo>
                      <a:pt x="1732" y="1234"/>
                    </a:lnTo>
                    <a:lnTo>
                      <a:pt x="1733" y="1211"/>
                    </a:lnTo>
                    <a:lnTo>
                      <a:pt x="1716" y="1177"/>
                    </a:lnTo>
                    <a:lnTo>
                      <a:pt x="1416" y="1148"/>
                    </a:lnTo>
                    <a:lnTo>
                      <a:pt x="1353" y="1074"/>
                    </a:lnTo>
                    <a:lnTo>
                      <a:pt x="1363" y="1036"/>
                    </a:lnTo>
                    <a:lnTo>
                      <a:pt x="1397" y="1013"/>
                    </a:lnTo>
                    <a:lnTo>
                      <a:pt x="1530" y="1030"/>
                    </a:lnTo>
                    <a:lnTo>
                      <a:pt x="1616" y="1059"/>
                    </a:lnTo>
                    <a:lnTo>
                      <a:pt x="1707" y="1091"/>
                    </a:lnTo>
                    <a:lnTo>
                      <a:pt x="1794" y="1120"/>
                    </a:lnTo>
                    <a:lnTo>
                      <a:pt x="1880" y="1142"/>
                    </a:lnTo>
                    <a:lnTo>
                      <a:pt x="2040" y="1173"/>
                    </a:lnTo>
                    <a:lnTo>
                      <a:pt x="2180" y="1171"/>
                    </a:lnTo>
                    <a:lnTo>
                      <a:pt x="2323" y="1101"/>
                    </a:lnTo>
                    <a:lnTo>
                      <a:pt x="2401" y="1030"/>
                    </a:lnTo>
                    <a:lnTo>
                      <a:pt x="2473" y="954"/>
                    </a:lnTo>
                    <a:lnTo>
                      <a:pt x="2524" y="893"/>
                    </a:lnTo>
                    <a:lnTo>
                      <a:pt x="2545" y="869"/>
                    </a:lnTo>
                    <a:lnTo>
                      <a:pt x="2988" y="646"/>
                    </a:lnTo>
                    <a:lnTo>
                      <a:pt x="3355" y="435"/>
                    </a:lnTo>
                    <a:lnTo>
                      <a:pt x="3005" y="338"/>
                    </a:lnTo>
                    <a:lnTo>
                      <a:pt x="2872" y="203"/>
                    </a:lnTo>
                    <a:lnTo>
                      <a:pt x="2555" y="203"/>
                    </a:lnTo>
                    <a:lnTo>
                      <a:pt x="2207" y="241"/>
                    </a:lnTo>
                    <a:lnTo>
                      <a:pt x="2081" y="300"/>
                    </a:lnTo>
                    <a:lnTo>
                      <a:pt x="1918" y="502"/>
                    </a:lnTo>
                    <a:lnTo>
                      <a:pt x="1638" y="570"/>
                    </a:lnTo>
                    <a:lnTo>
                      <a:pt x="1446" y="646"/>
                    </a:lnTo>
                    <a:lnTo>
                      <a:pt x="1349" y="705"/>
                    </a:lnTo>
                    <a:lnTo>
                      <a:pt x="1311" y="810"/>
                    </a:lnTo>
                    <a:lnTo>
                      <a:pt x="1060" y="850"/>
                    </a:lnTo>
                    <a:lnTo>
                      <a:pt x="922" y="835"/>
                    </a:lnTo>
                    <a:lnTo>
                      <a:pt x="732" y="800"/>
                    </a:lnTo>
                    <a:lnTo>
                      <a:pt x="549" y="715"/>
                    </a:lnTo>
                    <a:lnTo>
                      <a:pt x="433" y="684"/>
                    </a:lnTo>
                    <a:lnTo>
                      <a:pt x="296" y="654"/>
                    </a:lnTo>
                    <a:lnTo>
                      <a:pt x="97" y="599"/>
                    </a:lnTo>
                    <a:lnTo>
                      <a:pt x="85" y="580"/>
                    </a:lnTo>
                    <a:lnTo>
                      <a:pt x="119" y="566"/>
                    </a:lnTo>
                    <a:lnTo>
                      <a:pt x="182" y="551"/>
                    </a:lnTo>
                    <a:lnTo>
                      <a:pt x="95" y="532"/>
                    </a:lnTo>
                    <a:lnTo>
                      <a:pt x="0" y="502"/>
                    </a:lnTo>
                    <a:lnTo>
                      <a:pt x="13" y="479"/>
                    </a:lnTo>
                    <a:lnTo>
                      <a:pt x="60" y="454"/>
                    </a:lnTo>
                    <a:lnTo>
                      <a:pt x="192" y="424"/>
                    </a:lnTo>
                    <a:lnTo>
                      <a:pt x="283" y="445"/>
                    </a:lnTo>
                    <a:lnTo>
                      <a:pt x="376" y="492"/>
                    </a:lnTo>
                    <a:lnTo>
                      <a:pt x="446" y="517"/>
                    </a:lnTo>
                    <a:lnTo>
                      <a:pt x="532" y="540"/>
                    </a:lnTo>
                    <a:lnTo>
                      <a:pt x="713" y="561"/>
                    </a:lnTo>
                    <a:lnTo>
                      <a:pt x="874" y="542"/>
                    </a:lnTo>
                    <a:lnTo>
                      <a:pt x="1021" y="502"/>
                    </a:lnTo>
                    <a:lnTo>
                      <a:pt x="1171" y="462"/>
                    </a:lnTo>
                    <a:lnTo>
                      <a:pt x="1321" y="424"/>
                    </a:lnTo>
                    <a:lnTo>
                      <a:pt x="1467" y="386"/>
                    </a:lnTo>
                    <a:lnTo>
                      <a:pt x="1610" y="348"/>
                    </a:lnTo>
                    <a:lnTo>
                      <a:pt x="1842" y="279"/>
                    </a:lnTo>
                    <a:lnTo>
                      <a:pt x="1884" y="232"/>
                    </a:lnTo>
                    <a:lnTo>
                      <a:pt x="1870" y="194"/>
                    </a:lnTo>
                    <a:lnTo>
                      <a:pt x="1735" y="184"/>
                    </a:lnTo>
                    <a:lnTo>
                      <a:pt x="1657" y="144"/>
                    </a:lnTo>
                    <a:lnTo>
                      <a:pt x="1657" y="144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37" name="Freeform 921"/>
              <p:cNvSpPr>
                <a:spLocks/>
              </p:cNvSpPr>
              <p:nvPr/>
            </p:nvSpPr>
            <p:spPr bwMode="auto">
              <a:xfrm>
                <a:off x="3931" y="3906"/>
                <a:ext cx="813" cy="395"/>
              </a:xfrm>
              <a:custGeom>
                <a:avLst/>
                <a:gdLst>
                  <a:gd name="T0" fmla="*/ 1264 w 1625"/>
                  <a:gd name="T1" fmla="*/ 44 h 791"/>
                  <a:gd name="T2" fmla="*/ 1471 w 1625"/>
                  <a:gd name="T3" fmla="*/ 29 h 791"/>
                  <a:gd name="T4" fmla="*/ 1460 w 1625"/>
                  <a:gd name="T5" fmla="*/ 67 h 791"/>
                  <a:gd name="T6" fmla="*/ 1471 w 1625"/>
                  <a:gd name="T7" fmla="*/ 124 h 791"/>
                  <a:gd name="T8" fmla="*/ 1625 w 1625"/>
                  <a:gd name="T9" fmla="*/ 175 h 791"/>
                  <a:gd name="T10" fmla="*/ 1595 w 1625"/>
                  <a:gd name="T11" fmla="*/ 207 h 791"/>
                  <a:gd name="T12" fmla="*/ 1538 w 1625"/>
                  <a:gd name="T13" fmla="*/ 247 h 791"/>
                  <a:gd name="T14" fmla="*/ 1431 w 1625"/>
                  <a:gd name="T15" fmla="*/ 327 h 791"/>
                  <a:gd name="T16" fmla="*/ 1426 w 1625"/>
                  <a:gd name="T17" fmla="*/ 356 h 791"/>
                  <a:gd name="T18" fmla="*/ 1445 w 1625"/>
                  <a:gd name="T19" fmla="*/ 378 h 791"/>
                  <a:gd name="T20" fmla="*/ 1490 w 1625"/>
                  <a:gd name="T21" fmla="*/ 424 h 791"/>
                  <a:gd name="T22" fmla="*/ 1483 w 1625"/>
                  <a:gd name="T23" fmla="*/ 455 h 791"/>
                  <a:gd name="T24" fmla="*/ 1450 w 1625"/>
                  <a:gd name="T25" fmla="*/ 489 h 791"/>
                  <a:gd name="T26" fmla="*/ 1393 w 1625"/>
                  <a:gd name="T27" fmla="*/ 519 h 791"/>
                  <a:gd name="T28" fmla="*/ 1315 w 1625"/>
                  <a:gd name="T29" fmla="*/ 540 h 791"/>
                  <a:gd name="T30" fmla="*/ 1066 w 1625"/>
                  <a:gd name="T31" fmla="*/ 597 h 791"/>
                  <a:gd name="T32" fmla="*/ 943 w 1625"/>
                  <a:gd name="T33" fmla="*/ 641 h 791"/>
                  <a:gd name="T34" fmla="*/ 844 w 1625"/>
                  <a:gd name="T35" fmla="*/ 694 h 791"/>
                  <a:gd name="T36" fmla="*/ 800 w 1625"/>
                  <a:gd name="T37" fmla="*/ 717 h 791"/>
                  <a:gd name="T38" fmla="*/ 739 w 1625"/>
                  <a:gd name="T39" fmla="*/ 730 h 791"/>
                  <a:gd name="T40" fmla="*/ 602 w 1625"/>
                  <a:gd name="T41" fmla="*/ 751 h 791"/>
                  <a:gd name="T42" fmla="*/ 475 w 1625"/>
                  <a:gd name="T43" fmla="*/ 781 h 791"/>
                  <a:gd name="T44" fmla="*/ 313 w 1625"/>
                  <a:gd name="T45" fmla="*/ 791 h 791"/>
                  <a:gd name="T46" fmla="*/ 97 w 1625"/>
                  <a:gd name="T47" fmla="*/ 751 h 791"/>
                  <a:gd name="T48" fmla="*/ 19 w 1625"/>
                  <a:gd name="T49" fmla="*/ 721 h 791"/>
                  <a:gd name="T50" fmla="*/ 0 w 1625"/>
                  <a:gd name="T51" fmla="*/ 690 h 791"/>
                  <a:gd name="T52" fmla="*/ 55 w 1625"/>
                  <a:gd name="T53" fmla="*/ 662 h 791"/>
                  <a:gd name="T54" fmla="*/ 152 w 1625"/>
                  <a:gd name="T55" fmla="*/ 637 h 791"/>
                  <a:gd name="T56" fmla="*/ 285 w 1625"/>
                  <a:gd name="T57" fmla="*/ 616 h 791"/>
                  <a:gd name="T58" fmla="*/ 464 w 1625"/>
                  <a:gd name="T59" fmla="*/ 458 h 791"/>
                  <a:gd name="T60" fmla="*/ 882 w 1625"/>
                  <a:gd name="T61" fmla="*/ 192 h 791"/>
                  <a:gd name="T62" fmla="*/ 1180 w 1625"/>
                  <a:gd name="T63" fmla="*/ 0 h 791"/>
                  <a:gd name="T64" fmla="*/ 1264 w 1625"/>
                  <a:gd name="T65" fmla="*/ 44 h 791"/>
                  <a:gd name="T66" fmla="*/ 1264 w 1625"/>
                  <a:gd name="T67" fmla="*/ 44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25" h="791">
                    <a:moveTo>
                      <a:pt x="1264" y="44"/>
                    </a:moveTo>
                    <a:lnTo>
                      <a:pt x="1471" y="29"/>
                    </a:lnTo>
                    <a:lnTo>
                      <a:pt x="1460" y="67"/>
                    </a:lnTo>
                    <a:lnTo>
                      <a:pt x="1471" y="124"/>
                    </a:lnTo>
                    <a:lnTo>
                      <a:pt x="1625" y="175"/>
                    </a:lnTo>
                    <a:lnTo>
                      <a:pt x="1595" y="207"/>
                    </a:lnTo>
                    <a:lnTo>
                      <a:pt x="1538" y="247"/>
                    </a:lnTo>
                    <a:lnTo>
                      <a:pt x="1431" y="327"/>
                    </a:lnTo>
                    <a:lnTo>
                      <a:pt x="1426" y="356"/>
                    </a:lnTo>
                    <a:lnTo>
                      <a:pt x="1445" y="378"/>
                    </a:lnTo>
                    <a:lnTo>
                      <a:pt x="1490" y="424"/>
                    </a:lnTo>
                    <a:lnTo>
                      <a:pt x="1483" y="455"/>
                    </a:lnTo>
                    <a:lnTo>
                      <a:pt x="1450" y="489"/>
                    </a:lnTo>
                    <a:lnTo>
                      <a:pt x="1393" y="519"/>
                    </a:lnTo>
                    <a:lnTo>
                      <a:pt x="1315" y="540"/>
                    </a:lnTo>
                    <a:lnTo>
                      <a:pt x="1066" y="597"/>
                    </a:lnTo>
                    <a:lnTo>
                      <a:pt x="943" y="641"/>
                    </a:lnTo>
                    <a:lnTo>
                      <a:pt x="844" y="694"/>
                    </a:lnTo>
                    <a:lnTo>
                      <a:pt x="800" y="717"/>
                    </a:lnTo>
                    <a:lnTo>
                      <a:pt x="739" y="730"/>
                    </a:lnTo>
                    <a:lnTo>
                      <a:pt x="602" y="751"/>
                    </a:lnTo>
                    <a:lnTo>
                      <a:pt x="475" y="781"/>
                    </a:lnTo>
                    <a:lnTo>
                      <a:pt x="313" y="791"/>
                    </a:lnTo>
                    <a:lnTo>
                      <a:pt x="97" y="751"/>
                    </a:lnTo>
                    <a:lnTo>
                      <a:pt x="19" y="721"/>
                    </a:lnTo>
                    <a:lnTo>
                      <a:pt x="0" y="690"/>
                    </a:lnTo>
                    <a:lnTo>
                      <a:pt x="55" y="662"/>
                    </a:lnTo>
                    <a:lnTo>
                      <a:pt x="152" y="637"/>
                    </a:lnTo>
                    <a:lnTo>
                      <a:pt x="285" y="616"/>
                    </a:lnTo>
                    <a:lnTo>
                      <a:pt x="464" y="458"/>
                    </a:lnTo>
                    <a:lnTo>
                      <a:pt x="882" y="192"/>
                    </a:lnTo>
                    <a:lnTo>
                      <a:pt x="1180" y="0"/>
                    </a:lnTo>
                    <a:lnTo>
                      <a:pt x="1264" y="44"/>
                    </a:lnTo>
                    <a:lnTo>
                      <a:pt x="1264" y="44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38" name="Freeform 922"/>
              <p:cNvSpPr>
                <a:spLocks/>
              </p:cNvSpPr>
              <p:nvPr/>
            </p:nvSpPr>
            <p:spPr bwMode="auto">
              <a:xfrm>
                <a:off x="4578" y="3621"/>
                <a:ext cx="1030" cy="182"/>
              </a:xfrm>
              <a:custGeom>
                <a:avLst/>
                <a:gdLst>
                  <a:gd name="T0" fmla="*/ 0 w 2059"/>
                  <a:gd name="T1" fmla="*/ 0 h 363"/>
                  <a:gd name="T2" fmla="*/ 1057 w 2059"/>
                  <a:gd name="T3" fmla="*/ 197 h 363"/>
                  <a:gd name="T4" fmla="*/ 1490 w 2059"/>
                  <a:gd name="T5" fmla="*/ 363 h 363"/>
                  <a:gd name="T6" fmla="*/ 2059 w 2059"/>
                  <a:gd name="T7" fmla="*/ 247 h 363"/>
                  <a:gd name="T8" fmla="*/ 1811 w 2059"/>
                  <a:gd name="T9" fmla="*/ 178 h 363"/>
                  <a:gd name="T10" fmla="*/ 1214 w 2059"/>
                  <a:gd name="T11" fmla="*/ 83 h 363"/>
                  <a:gd name="T12" fmla="*/ 0 w 2059"/>
                  <a:gd name="T13" fmla="*/ 0 h 363"/>
                  <a:gd name="T14" fmla="*/ 0 w 2059"/>
                  <a:gd name="T15" fmla="*/ 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59" h="363">
                    <a:moveTo>
                      <a:pt x="0" y="0"/>
                    </a:moveTo>
                    <a:lnTo>
                      <a:pt x="1057" y="197"/>
                    </a:lnTo>
                    <a:lnTo>
                      <a:pt x="1490" y="363"/>
                    </a:lnTo>
                    <a:lnTo>
                      <a:pt x="2059" y="247"/>
                    </a:lnTo>
                    <a:lnTo>
                      <a:pt x="1811" y="178"/>
                    </a:lnTo>
                    <a:lnTo>
                      <a:pt x="1214" y="8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39" name="Freeform 923"/>
              <p:cNvSpPr>
                <a:spLocks/>
              </p:cNvSpPr>
              <p:nvPr/>
            </p:nvSpPr>
            <p:spPr bwMode="auto">
              <a:xfrm>
                <a:off x="3658" y="3740"/>
                <a:ext cx="1019" cy="485"/>
              </a:xfrm>
              <a:custGeom>
                <a:avLst/>
                <a:gdLst>
                  <a:gd name="T0" fmla="*/ 0 w 2038"/>
                  <a:gd name="T1" fmla="*/ 734 h 970"/>
                  <a:gd name="T2" fmla="*/ 57 w 2038"/>
                  <a:gd name="T3" fmla="*/ 656 h 970"/>
                  <a:gd name="T4" fmla="*/ 93 w 2038"/>
                  <a:gd name="T5" fmla="*/ 500 h 970"/>
                  <a:gd name="T6" fmla="*/ 327 w 2038"/>
                  <a:gd name="T7" fmla="*/ 440 h 970"/>
                  <a:gd name="T8" fmla="*/ 578 w 2038"/>
                  <a:gd name="T9" fmla="*/ 369 h 970"/>
                  <a:gd name="T10" fmla="*/ 698 w 2038"/>
                  <a:gd name="T11" fmla="*/ 259 h 970"/>
                  <a:gd name="T12" fmla="*/ 787 w 2038"/>
                  <a:gd name="T13" fmla="*/ 158 h 970"/>
                  <a:gd name="T14" fmla="*/ 1156 w 2038"/>
                  <a:gd name="T15" fmla="*/ 107 h 970"/>
                  <a:gd name="T16" fmla="*/ 1263 w 2038"/>
                  <a:gd name="T17" fmla="*/ 48 h 970"/>
                  <a:gd name="T18" fmla="*/ 1571 w 2038"/>
                  <a:gd name="T19" fmla="*/ 35 h 970"/>
                  <a:gd name="T20" fmla="*/ 1643 w 2038"/>
                  <a:gd name="T21" fmla="*/ 126 h 970"/>
                  <a:gd name="T22" fmla="*/ 1856 w 2038"/>
                  <a:gd name="T23" fmla="*/ 139 h 970"/>
                  <a:gd name="T24" fmla="*/ 2038 w 2038"/>
                  <a:gd name="T25" fmla="*/ 236 h 970"/>
                  <a:gd name="T26" fmla="*/ 2010 w 2038"/>
                  <a:gd name="T27" fmla="*/ 318 h 970"/>
                  <a:gd name="T28" fmla="*/ 1827 w 2038"/>
                  <a:gd name="T29" fmla="*/ 381 h 970"/>
                  <a:gd name="T30" fmla="*/ 1614 w 2038"/>
                  <a:gd name="T31" fmla="*/ 550 h 970"/>
                  <a:gd name="T32" fmla="*/ 1493 w 2038"/>
                  <a:gd name="T33" fmla="*/ 622 h 970"/>
                  <a:gd name="T34" fmla="*/ 1360 w 2038"/>
                  <a:gd name="T35" fmla="*/ 702 h 970"/>
                  <a:gd name="T36" fmla="*/ 1253 w 2038"/>
                  <a:gd name="T37" fmla="*/ 768 h 970"/>
                  <a:gd name="T38" fmla="*/ 1128 w 2038"/>
                  <a:gd name="T39" fmla="*/ 738 h 970"/>
                  <a:gd name="T40" fmla="*/ 920 w 2038"/>
                  <a:gd name="T41" fmla="*/ 970 h 970"/>
                  <a:gd name="T42" fmla="*/ 666 w 2038"/>
                  <a:gd name="T43" fmla="*/ 970 h 970"/>
                  <a:gd name="T44" fmla="*/ 671 w 2038"/>
                  <a:gd name="T45" fmla="*/ 801 h 970"/>
                  <a:gd name="T46" fmla="*/ 732 w 2038"/>
                  <a:gd name="T47" fmla="*/ 692 h 970"/>
                  <a:gd name="T48" fmla="*/ 993 w 2038"/>
                  <a:gd name="T49" fmla="*/ 614 h 970"/>
                  <a:gd name="T50" fmla="*/ 1076 w 2038"/>
                  <a:gd name="T51" fmla="*/ 529 h 970"/>
                  <a:gd name="T52" fmla="*/ 985 w 2038"/>
                  <a:gd name="T53" fmla="*/ 523 h 970"/>
                  <a:gd name="T54" fmla="*/ 858 w 2038"/>
                  <a:gd name="T55" fmla="*/ 559 h 970"/>
                  <a:gd name="T56" fmla="*/ 593 w 2038"/>
                  <a:gd name="T57" fmla="*/ 690 h 970"/>
                  <a:gd name="T58" fmla="*/ 578 w 2038"/>
                  <a:gd name="T59" fmla="*/ 863 h 970"/>
                  <a:gd name="T60" fmla="*/ 217 w 2038"/>
                  <a:gd name="T61" fmla="*/ 772 h 970"/>
                  <a:gd name="T62" fmla="*/ 23 w 2038"/>
                  <a:gd name="T63" fmla="*/ 810 h 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38" h="970">
                    <a:moveTo>
                      <a:pt x="23" y="810"/>
                    </a:moveTo>
                    <a:lnTo>
                      <a:pt x="0" y="734"/>
                    </a:lnTo>
                    <a:lnTo>
                      <a:pt x="23" y="696"/>
                    </a:lnTo>
                    <a:lnTo>
                      <a:pt x="57" y="656"/>
                    </a:lnTo>
                    <a:lnTo>
                      <a:pt x="76" y="531"/>
                    </a:lnTo>
                    <a:lnTo>
                      <a:pt x="93" y="500"/>
                    </a:lnTo>
                    <a:lnTo>
                      <a:pt x="167" y="478"/>
                    </a:lnTo>
                    <a:lnTo>
                      <a:pt x="327" y="440"/>
                    </a:lnTo>
                    <a:lnTo>
                      <a:pt x="491" y="400"/>
                    </a:lnTo>
                    <a:lnTo>
                      <a:pt x="578" y="369"/>
                    </a:lnTo>
                    <a:lnTo>
                      <a:pt x="631" y="327"/>
                    </a:lnTo>
                    <a:lnTo>
                      <a:pt x="698" y="259"/>
                    </a:lnTo>
                    <a:lnTo>
                      <a:pt x="757" y="192"/>
                    </a:lnTo>
                    <a:lnTo>
                      <a:pt x="787" y="158"/>
                    </a:lnTo>
                    <a:lnTo>
                      <a:pt x="863" y="135"/>
                    </a:lnTo>
                    <a:lnTo>
                      <a:pt x="1156" y="107"/>
                    </a:lnTo>
                    <a:lnTo>
                      <a:pt x="1223" y="82"/>
                    </a:lnTo>
                    <a:lnTo>
                      <a:pt x="1263" y="48"/>
                    </a:lnTo>
                    <a:lnTo>
                      <a:pt x="1325" y="0"/>
                    </a:lnTo>
                    <a:lnTo>
                      <a:pt x="1571" y="35"/>
                    </a:lnTo>
                    <a:lnTo>
                      <a:pt x="1618" y="94"/>
                    </a:lnTo>
                    <a:lnTo>
                      <a:pt x="1643" y="126"/>
                    </a:lnTo>
                    <a:lnTo>
                      <a:pt x="1673" y="145"/>
                    </a:lnTo>
                    <a:lnTo>
                      <a:pt x="1856" y="139"/>
                    </a:lnTo>
                    <a:lnTo>
                      <a:pt x="2004" y="173"/>
                    </a:lnTo>
                    <a:lnTo>
                      <a:pt x="2038" y="236"/>
                    </a:lnTo>
                    <a:lnTo>
                      <a:pt x="2034" y="284"/>
                    </a:lnTo>
                    <a:lnTo>
                      <a:pt x="2010" y="318"/>
                    </a:lnTo>
                    <a:lnTo>
                      <a:pt x="1894" y="327"/>
                    </a:lnTo>
                    <a:lnTo>
                      <a:pt x="1827" y="381"/>
                    </a:lnTo>
                    <a:lnTo>
                      <a:pt x="1774" y="468"/>
                    </a:lnTo>
                    <a:lnTo>
                      <a:pt x="1614" y="550"/>
                    </a:lnTo>
                    <a:lnTo>
                      <a:pt x="1557" y="582"/>
                    </a:lnTo>
                    <a:lnTo>
                      <a:pt x="1493" y="622"/>
                    </a:lnTo>
                    <a:lnTo>
                      <a:pt x="1426" y="662"/>
                    </a:lnTo>
                    <a:lnTo>
                      <a:pt x="1360" y="702"/>
                    </a:lnTo>
                    <a:lnTo>
                      <a:pt x="1301" y="738"/>
                    </a:lnTo>
                    <a:lnTo>
                      <a:pt x="1253" y="768"/>
                    </a:lnTo>
                    <a:lnTo>
                      <a:pt x="1209" y="797"/>
                    </a:lnTo>
                    <a:lnTo>
                      <a:pt x="1128" y="738"/>
                    </a:lnTo>
                    <a:lnTo>
                      <a:pt x="1061" y="791"/>
                    </a:lnTo>
                    <a:lnTo>
                      <a:pt x="920" y="970"/>
                    </a:lnTo>
                    <a:lnTo>
                      <a:pt x="829" y="970"/>
                    </a:lnTo>
                    <a:lnTo>
                      <a:pt x="666" y="970"/>
                    </a:lnTo>
                    <a:lnTo>
                      <a:pt x="652" y="882"/>
                    </a:lnTo>
                    <a:lnTo>
                      <a:pt x="671" y="801"/>
                    </a:lnTo>
                    <a:lnTo>
                      <a:pt x="799" y="789"/>
                    </a:lnTo>
                    <a:lnTo>
                      <a:pt x="732" y="692"/>
                    </a:lnTo>
                    <a:lnTo>
                      <a:pt x="880" y="658"/>
                    </a:lnTo>
                    <a:lnTo>
                      <a:pt x="993" y="614"/>
                    </a:lnTo>
                    <a:lnTo>
                      <a:pt x="1071" y="555"/>
                    </a:lnTo>
                    <a:lnTo>
                      <a:pt x="1076" y="529"/>
                    </a:lnTo>
                    <a:lnTo>
                      <a:pt x="1059" y="517"/>
                    </a:lnTo>
                    <a:lnTo>
                      <a:pt x="985" y="523"/>
                    </a:lnTo>
                    <a:lnTo>
                      <a:pt x="898" y="546"/>
                    </a:lnTo>
                    <a:lnTo>
                      <a:pt x="858" y="559"/>
                    </a:lnTo>
                    <a:lnTo>
                      <a:pt x="656" y="641"/>
                    </a:lnTo>
                    <a:lnTo>
                      <a:pt x="593" y="690"/>
                    </a:lnTo>
                    <a:lnTo>
                      <a:pt x="582" y="825"/>
                    </a:lnTo>
                    <a:lnTo>
                      <a:pt x="578" y="863"/>
                    </a:lnTo>
                    <a:lnTo>
                      <a:pt x="378" y="789"/>
                    </a:lnTo>
                    <a:lnTo>
                      <a:pt x="217" y="772"/>
                    </a:lnTo>
                    <a:lnTo>
                      <a:pt x="154" y="829"/>
                    </a:lnTo>
                    <a:lnTo>
                      <a:pt x="23" y="810"/>
                    </a:lnTo>
                    <a:lnTo>
                      <a:pt x="23" y="810"/>
                    </a:lnTo>
                    <a:close/>
                  </a:path>
                </a:pathLst>
              </a:custGeom>
              <a:solidFill>
                <a:srgbClr val="66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40" name="Freeform 924"/>
              <p:cNvSpPr>
                <a:spLocks/>
              </p:cNvSpPr>
              <p:nvPr/>
            </p:nvSpPr>
            <p:spPr bwMode="auto">
              <a:xfrm>
                <a:off x="2957" y="3721"/>
                <a:ext cx="296" cy="176"/>
              </a:xfrm>
              <a:custGeom>
                <a:avLst/>
                <a:gdLst>
                  <a:gd name="T0" fmla="*/ 0 w 593"/>
                  <a:gd name="T1" fmla="*/ 255 h 352"/>
                  <a:gd name="T2" fmla="*/ 13 w 593"/>
                  <a:gd name="T3" fmla="*/ 238 h 352"/>
                  <a:gd name="T4" fmla="*/ 57 w 593"/>
                  <a:gd name="T5" fmla="*/ 211 h 352"/>
                  <a:gd name="T6" fmla="*/ 198 w 593"/>
                  <a:gd name="T7" fmla="*/ 187 h 352"/>
                  <a:gd name="T8" fmla="*/ 234 w 593"/>
                  <a:gd name="T9" fmla="*/ 145 h 352"/>
                  <a:gd name="T10" fmla="*/ 255 w 593"/>
                  <a:gd name="T11" fmla="*/ 95 h 352"/>
                  <a:gd name="T12" fmla="*/ 281 w 593"/>
                  <a:gd name="T13" fmla="*/ 67 h 352"/>
                  <a:gd name="T14" fmla="*/ 323 w 593"/>
                  <a:gd name="T15" fmla="*/ 48 h 352"/>
                  <a:gd name="T16" fmla="*/ 384 w 593"/>
                  <a:gd name="T17" fmla="*/ 27 h 352"/>
                  <a:gd name="T18" fmla="*/ 468 w 593"/>
                  <a:gd name="T19" fmla="*/ 8 h 352"/>
                  <a:gd name="T20" fmla="*/ 555 w 593"/>
                  <a:gd name="T21" fmla="*/ 0 h 352"/>
                  <a:gd name="T22" fmla="*/ 593 w 593"/>
                  <a:gd name="T23" fmla="*/ 19 h 352"/>
                  <a:gd name="T24" fmla="*/ 538 w 593"/>
                  <a:gd name="T25" fmla="*/ 67 h 352"/>
                  <a:gd name="T26" fmla="*/ 491 w 593"/>
                  <a:gd name="T27" fmla="*/ 95 h 352"/>
                  <a:gd name="T28" fmla="*/ 415 w 593"/>
                  <a:gd name="T29" fmla="*/ 168 h 352"/>
                  <a:gd name="T30" fmla="*/ 295 w 593"/>
                  <a:gd name="T31" fmla="*/ 217 h 352"/>
                  <a:gd name="T32" fmla="*/ 221 w 593"/>
                  <a:gd name="T33" fmla="*/ 346 h 352"/>
                  <a:gd name="T34" fmla="*/ 150 w 593"/>
                  <a:gd name="T35" fmla="*/ 352 h 352"/>
                  <a:gd name="T36" fmla="*/ 29 w 593"/>
                  <a:gd name="T37" fmla="*/ 337 h 352"/>
                  <a:gd name="T38" fmla="*/ 0 w 593"/>
                  <a:gd name="T39" fmla="*/ 255 h 352"/>
                  <a:gd name="T40" fmla="*/ 0 w 593"/>
                  <a:gd name="T41" fmla="*/ 255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93" h="352">
                    <a:moveTo>
                      <a:pt x="0" y="255"/>
                    </a:moveTo>
                    <a:lnTo>
                      <a:pt x="13" y="238"/>
                    </a:lnTo>
                    <a:lnTo>
                      <a:pt x="57" y="211"/>
                    </a:lnTo>
                    <a:lnTo>
                      <a:pt x="198" y="187"/>
                    </a:lnTo>
                    <a:lnTo>
                      <a:pt x="234" y="145"/>
                    </a:lnTo>
                    <a:lnTo>
                      <a:pt x="255" y="95"/>
                    </a:lnTo>
                    <a:lnTo>
                      <a:pt x="281" y="67"/>
                    </a:lnTo>
                    <a:lnTo>
                      <a:pt x="323" y="48"/>
                    </a:lnTo>
                    <a:lnTo>
                      <a:pt x="384" y="27"/>
                    </a:lnTo>
                    <a:lnTo>
                      <a:pt x="468" y="8"/>
                    </a:lnTo>
                    <a:lnTo>
                      <a:pt x="555" y="0"/>
                    </a:lnTo>
                    <a:lnTo>
                      <a:pt x="593" y="19"/>
                    </a:lnTo>
                    <a:lnTo>
                      <a:pt x="538" y="67"/>
                    </a:lnTo>
                    <a:lnTo>
                      <a:pt x="491" y="95"/>
                    </a:lnTo>
                    <a:lnTo>
                      <a:pt x="415" y="168"/>
                    </a:lnTo>
                    <a:lnTo>
                      <a:pt x="295" y="217"/>
                    </a:lnTo>
                    <a:lnTo>
                      <a:pt x="221" y="346"/>
                    </a:lnTo>
                    <a:lnTo>
                      <a:pt x="150" y="352"/>
                    </a:lnTo>
                    <a:lnTo>
                      <a:pt x="29" y="337"/>
                    </a:lnTo>
                    <a:lnTo>
                      <a:pt x="0" y="255"/>
                    </a:lnTo>
                    <a:lnTo>
                      <a:pt x="0" y="255"/>
                    </a:lnTo>
                    <a:close/>
                  </a:path>
                </a:pathLst>
              </a:custGeom>
              <a:solidFill>
                <a:srgbClr val="A5B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41" name="Freeform 925"/>
              <p:cNvSpPr>
                <a:spLocks/>
              </p:cNvSpPr>
              <p:nvPr/>
            </p:nvSpPr>
            <p:spPr bwMode="auto">
              <a:xfrm>
                <a:off x="3556" y="3725"/>
                <a:ext cx="372" cy="147"/>
              </a:xfrm>
              <a:custGeom>
                <a:avLst/>
                <a:gdLst>
                  <a:gd name="T0" fmla="*/ 0 w 743"/>
                  <a:gd name="T1" fmla="*/ 150 h 295"/>
                  <a:gd name="T2" fmla="*/ 91 w 743"/>
                  <a:gd name="T3" fmla="*/ 93 h 295"/>
                  <a:gd name="T4" fmla="*/ 127 w 743"/>
                  <a:gd name="T5" fmla="*/ 61 h 295"/>
                  <a:gd name="T6" fmla="*/ 182 w 743"/>
                  <a:gd name="T7" fmla="*/ 15 h 295"/>
                  <a:gd name="T8" fmla="*/ 298 w 743"/>
                  <a:gd name="T9" fmla="*/ 0 h 295"/>
                  <a:gd name="T10" fmla="*/ 452 w 743"/>
                  <a:gd name="T11" fmla="*/ 25 h 295"/>
                  <a:gd name="T12" fmla="*/ 536 w 743"/>
                  <a:gd name="T13" fmla="*/ 68 h 295"/>
                  <a:gd name="T14" fmla="*/ 659 w 743"/>
                  <a:gd name="T15" fmla="*/ 59 h 295"/>
                  <a:gd name="T16" fmla="*/ 743 w 743"/>
                  <a:gd name="T17" fmla="*/ 97 h 295"/>
                  <a:gd name="T18" fmla="*/ 743 w 743"/>
                  <a:gd name="T19" fmla="*/ 156 h 295"/>
                  <a:gd name="T20" fmla="*/ 684 w 743"/>
                  <a:gd name="T21" fmla="*/ 169 h 295"/>
                  <a:gd name="T22" fmla="*/ 593 w 743"/>
                  <a:gd name="T23" fmla="*/ 165 h 295"/>
                  <a:gd name="T24" fmla="*/ 502 w 743"/>
                  <a:gd name="T25" fmla="*/ 228 h 295"/>
                  <a:gd name="T26" fmla="*/ 279 w 743"/>
                  <a:gd name="T27" fmla="*/ 295 h 295"/>
                  <a:gd name="T28" fmla="*/ 266 w 743"/>
                  <a:gd name="T29" fmla="*/ 228 h 295"/>
                  <a:gd name="T30" fmla="*/ 150 w 743"/>
                  <a:gd name="T31" fmla="*/ 251 h 295"/>
                  <a:gd name="T32" fmla="*/ 0 w 743"/>
                  <a:gd name="T33" fmla="*/ 150 h 295"/>
                  <a:gd name="T34" fmla="*/ 0 w 743"/>
                  <a:gd name="T35" fmla="*/ 15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43" h="295">
                    <a:moveTo>
                      <a:pt x="0" y="150"/>
                    </a:moveTo>
                    <a:lnTo>
                      <a:pt x="91" y="93"/>
                    </a:lnTo>
                    <a:lnTo>
                      <a:pt x="127" y="61"/>
                    </a:lnTo>
                    <a:lnTo>
                      <a:pt x="182" y="15"/>
                    </a:lnTo>
                    <a:lnTo>
                      <a:pt x="298" y="0"/>
                    </a:lnTo>
                    <a:lnTo>
                      <a:pt x="452" y="25"/>
                    </a:lnTo>
                    <a:lnTo>
                      <a:pt x="536" y="68"/>
                    </a:lnTo>
                    <a:lnTo>
                      <a:pt x="659" y="59"/>
                    </a:lnTo>
                    <a:lnTo>
                      <a:pt x="743" y="97"/>
                    </a:lnTo>
                    <a:lnTo>
                      <a:pt x="743" y="156"/>
                    </a:lnTo>
                    <a:lnTo>
                      <a:pt x="684" y="169"/>
                    </a:lnTo>
                    <a:lnTo>
                      <a:pt x="593" y="165"/>
                    </a:lnTo>
                    <a:lnTo>
                      <a:pt x="502" y="228"/>
                    </a:lnTo>
                    <a:lnTo>
                      <a:pt x="279" y="295"/>
                    </a:lnTo>
                    <a:lnTo>
                      <a:pt x="266" y="228"/>
                    </a:lnTo>
                    <a:lnTo>
                      <a:pt x="150" y="251"/>
                    </a:lnTo>
                    <a:lnTo>
                      <a:pt x="0" y="150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42" name="Freeform 926"/>
              <p:cNvSpPr>
                <a:spLocks/>
              </p:cNvSpPr>
              <p:nvPr/>
            </p:nvSpPr>
            <p:spPr bwMode="auto">
              <a:xfrm>
                <a:off x="3342" y="3695"/>
                <a:ext cx="285" cy="100"/>
              </a:xfrm>
              <a:custGeom>
                <a:avLst/>
                <a:gdLst>
                  <a:gd name="T0" fmla="*/ 0 w 570"/>
                  <a:gd name="T1" fmla="*/ 42 h 202"/>
                  <a:gd name="T2" fmla="*/ 40 w 570"/>
                  <a:gd name="T3" fmla="*/ 31 h 202"/>
                  <a:gd name="T4" fmla="*/ 116 w 570"/>
                  <a:gd name="T5" fmla="*/ 10 h 202"/>
                  <a:gd name="T6" fmla="*/ 247 w 570"/>
                  <a:gd name="T7" fmla="*/ 0 h 202"/>
                  <a:gd name="T8" fmla="*/ 300 w 570"/>
                  <a:gd name="T9" fmla="*/ 21 h 202"/>
                  <a:gd name="T10" fmla="*/ 348 w 570"/>
                  <a:gd name="T11" fmla="*/ 38 h 202"/>
                  <a:gd name="T12" fmla="*/ 430 w 570"/>
                  <a:gd name="T13" fmla="*/ 13 h 202"/>
                  <a:gd name="T14" fmla="*/ 508 w 570"/>
                  <a:gd name="T15" fmla="*/ 10 h 202"/>
                  <a:gd name="T16" fmla="*/ 561 w 570"/>
                  <a:gd name="T17" fmla="*/ 4 h 202"/>
                  <a:gd name="T18" fmla="*/ 570 w 570"/>
                  <a:gd name="T19" fmla="*/ 32 h 202"/>
                  <a:gd name="T20" fmla="*/ 540 w 570"/>
                  <a:gd name="T21" fmla="*/ 70 h 202"/>
                  <a:gd name="T22" fmla="*/ 498 w 570"/>
                  <a:gd name="T23" fmla="*/ 116 h 202"/>
                  <a:gd name="T24" fmla="*/ 445 w 570"/>
                  <a:gd name="T25" fmla="*/ 167 h 202"/>
                  <a:gd name="T26" fmla="*/ 352 w 570"/>
                  <a:gd name="T27" fmla="*/ 202 h 202"/>
                  <a:gd name="T28" fmla="*/ 217 w 570"/>
                  <a:gd name="T29" fmla="*/ 164 h 202"/>
                  <a:gd name="T30" fmla="*/ 188 w 570"/>
                  <a:gd name="T31" fmla="*/ 105 h 202"/>
                  <a:gd name="T32" fmla="*/ 97 w 570"/>
                  <a:gd name="T33" fmla="*/ 95 h 202"/>
                  <a:gd name="T34" fmla="*/ 0 w 570"/>
                  <a:gd name="T35" fmla="*/ 42 h 202"/>
                  <a:gd name="T36" fmla="*/ 0 w 570"/>
                  <a:gd name="T37" fmla="*/ 4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0" h="202">
                    <a:moveTo>
                      <a:pt x="0" y="42"/>
                    </a:moveTo>
                    <a:lnTo>
                      <a:pt x="40" y="31"/>
                    </a:lnTo>
                    <a:lnTo>
                      <a:pt x="116" y="10"/>
                    </a:lnTo>
                    <a:lnTo>
                      <a:pt x="247" y="0"/>
                    </a:lnTo>
                    <a:lnTo>
                      <a:pt x="300" y="21"/>
                    </a:lnTo>
                    <a:lnTo>
                      <a:pt x="348" y="38"/>
                    </a:lnTo>
                    <a:lnTo>
                      <a:pt x="430" y="13"/>
                    </a:lnTo>
                    <a:lnTo>
                      <a:pt x="508" y="10"/>
                    </a:lnTo>
                    <a:lnTo>
                      <a:pt x="561" y="4"/>
                    </a:lnTo>
                    <a:lnTo>
                      <a:pt x="570" y="32"/>
                    </a:lnTo>
                    <a:lnTo>
                      <a:pt x="540" y="70"/>
                    </a:lnTo>
                    <a:lnTo>
                      <a:pt x="498" y="116"/>
                    </a:lnTo>
                    <a:lnTo>
                      <a:pt x="445" y="167"/>
                    </a:lnTo>
                    <a:lnTo>
                      <a:pt x="352" y="202"/>
                    </a:lnTo>
                    <a:lnTo>
                      <a:pt x="217" y="164"/>
                    </a:lnTo>
                    <a:lnTo>
                      <a:pt x="188" y="105"/>
                    </a:lnTo>
                    <a:lnTo>
                      <a:pt x="97" y="95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C28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43" name="Freeform 927"/>
              <p:cNvSpPr>
                <a:spLocks/>
              </p:cNvSpPr>
              <p:nvPr/>
            </p:nvSpPr>
            <p:spPr bwMode="auto">
              <a:xfrm>
                <a:off x="3087" y="3745"/>
                <a:ext cx="379" cy="169"/>
              </a:xfrm>
              <a:custGeom>
                <a:avLst/>
                <a:gdLst>
                  <a:gd name="T0" fmla="*/ 0 w 758"/>
                  <a:gd name="T1" fmla="*/ 270 h 338"/>
                  <a:gd name="T2" fmla="*/ 57 w 758"/>
                  <a:gd name="T3" fmla="*/ 207 h 338"/>
                  <a:gd name="T4" fmla="*/ 192 w 758"/>
                  <a:gd name="T5" fmla="*/ 179 h 338"/>
                  <a:gd name="T6" fmla="*/ 218 w 758"/>
                  <a:gd name="T7" fmla="*/ 163 h 338"/>
                  <a:gd name="T8" fmla="*/ 260 w 758"/>
                  <a:gd name="T9" fmla="*/ 129 h 338"/>
                  <a:gd name="T10" fmla="*/ 290 w 758"/>
                  <a:gd name="T11" fmla="*/ 89 h 338"/>
                  <a:gd name="T12" fmla="*/ 336 w 758"/>
                  <a:gd name="T13" fmla="*/ 47 h 338"/>
                  <a:gd name="T14" fmla="*/ 399 w 758"/>
                  <a:gd name="T15" fmla="*/ 19 h 338"/>
                  <a:gd name="T16" fmla="*/ 452 w 758"/>
                  <a:gd name="T17" fmla="*/ 0 h 338"/>
                  <a:gd name="T18" fmla="*/ 697 w 758"/>
                  <a:gd name="T19" fmla="*/ 4 h 338"/>
                  <a:gd name="T20" fmla="*/ 758 w 758"/>
                  <a:gd name="T21" fmla="*/ 36 h 338"/>
                  <a:gd name="T22" fmla="*/ 726 w 758"/>
                  <a:gd name="T23" fmla="*/ 63 h 338"/>
                  <a:gd name="T24" fmla="*/ 543 w 758"/>
                  <a:gd name="T25" fmla="*/ 82 h 338"/>
                  <a:gd name="T26" fmla="*/ 437 w 758"/>
                  <a:gd name="T27" fmla="*/ 110 h 338"/>
                  <a:gd name="T28" fmla="*/ 355 w 758"/>
                  <a:gd name="T29" fmla="*/ 188 h 338"/>
                  <a:gd name="T30" fmla="*/ 264 w 758"/>
                  <a:gd name="T31" fmla="*/ 232 h 338"/>
                  <a:gd name="T32" fmla="*/ 197 w 758"/>
                  <a:gd name="T33" fmla="*/ 276 h 338"/>
                  <a:gd name="T34" fmla="*/ 154 w 758"/>
                  <a:gd name="T35" fmla="*/ 338 h 338"/>
                  <a:gd name="T36" fmla="*/ 62 w 758"/>
                  <a:gd name="T37" fmla="*/ 314 h 338"/>
                  <a:gd name="T38" fmla="*/ 0 w 758"/>
                  <a:gd name="T39" fmla="*/ 270 h 338"/>
                  <a:gd name="T40" fmla="*/ 0 w 758"/>
                  <a:gd name="T41" fmla="*/ 270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58" h="338">
                    <a:moveTo>
                      <a:pt x="0" y="270"/>
                    </a:moveTo>
                    <a:lnTo>
                      <a:pt x="57" y="207"/>
                    </a:lnTo>
                    <a:lnTo>
                      <a:pt x="192" y="179"/>
                    </a:lnTo>
                    <a:lnTo>
                      <a:pt x="218" y="163"/>
                    </a:lnTo>
                    <a:lnTo>
                      <a:pt x="260" y="129"/>
                    </a:lnTo>
                    <a:lnTo>
                      <a:pt x="290" y="89"/>
                    </a:lnTo>
                    <a:lnTo>
                      <a:pt x="336" y="47"/>
                    </a:lnTo>
                    <a:lnTo>
                      <a:pt x="399" y="19"/>
                    </a:lnTo>
                    <a:lnTo>
                      <a:pt x="452" y="0"/>
                    </a:lnTo>
                    <a:lnTo>
                      <a:pt x="697" y="4"/>
                    </a:lnTo>
                    <a:lnTo>
                      <a:pt x="758" y="36"/>
                    </a:lnTo>
                    <a:lnTo>
                      <a:pt x="726" y="63"/>
                    </a:lnTo>
                    <a:lnTo>
                      <a:pt x="543" y="82"/>
                    </a:lnTo>
                    <a:lnTo>
                      <a:pt x="437" y="110"/>
                    </a:lnTo>
                    <a:lnTo>
                      <a:pt x="355" y="188"/>
                    </a:lnTo>
                    <a:lnTo>
                      <a:pt x="264" y="232"/>
                    </a:lnTo>
                    <a:lnTo>
                      <a:pt x="197" y="276"/>
                    </a:lnTo>
                    <a:lnTo>
                      <a:pt x="154" y="338"/>
                    </a:lnTo>
                    <a:lnTo>
                      <a:pt x="62" y="314"/>
                    </a:lnTo>
                    <a:lnTo>
                      <a:pt x="0" y="270"/>
                    </a:lnTo>
                    <a:lnTo>
                      <a:pt x="0" y="270"/>
                    </a:lnTo>
                    <a:close/>
                  </a:path>
                </a:pathLst>
              </a:custGeom>
              <a:solidFill>
                <a:srgbClr val="A3A3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44" name="Freeform 928"/>
              <p:cNvSpPr>
                <a:spLocks/>
              </p:cNvSpPr>
              <p:nvPr/>
            </p:nvSpPr>
            <p:spPr bwMode="auto">
              <a:xfrm>
                <a:off x="3192" y="3798"/>
                <a:ext cx="408" cy="195"/>
              </a:xfrm>
              <a:custGeom>
                <a:avLst/>
                <a:gdLst>
                  <a:gd name="T0" fmla="*/ 0 w 815"/>
                  <a:gd name="T1" fmla="*/ 261 h 390"/>
                  <a:gd name="T2" fmla="*/ 9 w 815"/>
                  <a:gd name="T3" fmla="*/ 202 h 390"/>
                  <a:gd name="T4" fmla="*/ 81 w 815"/>
                  <a:gd name="T5" fmla="*/ 179 h 390"/>
                  <a:gd name="T6" fmla="*/ 184 w 815"/>
                  <a:gd name="T7" fmla="*/ 158 h 390"/>
                  <a:gd name="T8" fmla="*/ 237 w 815"/>
                  <a:gd name="T9" fmla="*/ 101 h 390"/>
                  <a:gd name="T10" fmla="*/ 289 w 815"/>
                  <a:gd name="T11" fmla="*/ 57 h 390"/>
                  <a:gd name="T12" fmla="*/ 361 w 815"/>
                  <a:gd name="T13" fmla="*/ 38 h 390"/>
                  <a:gd name="T14" fmla="*/ 526 w 815"/>
                  <a:gd name="T15" fmla="*/ 0 h 390"/>
                  <a:gd name="T16" fmla="*/ 655 w 815"/>
                  <a:gd name="T17" fmla="*/ 29 h 390"/>
                  <a:gd name="T18" fmla="*/ 733 w 815"/>
                  <a:gd name="T19" fmla="*/ 29 h 390"/>
                  <a:gd name="T20" fmla="*/ 800 w 815"/>
                  <a:gd name="T21" fmla="*/ 73 h 390"/>
                  <a:gd name="T22" fmla="*/ 815 w 815"/>
                  <a:gd name="T23" fmla="*/ 183 h 390"/>
                  <a:gd name="T24" fmla="*/ 674 w 815"/>
                  <a:gd name="T25" fmla="*/ 242 h 390"/>
                  <a:gd name="T26" fmla="*/ 511 w 815"/>
                  <a:gd name="T27" fmla="*/ 318 h 390"/>
                  <a:gd name="T28" fmla="*/ 414 w 815"/>
                  <a:gd name="T29" fmla="*/ 280 h 390"/>
                  <a:gd name="T30" fmla="*/ 357 w 815"/>
                  <a:gd name="T31" fmla="*/ 390 h 390"/>
                  <a:gd name="T32" fmla="*/ 250 w 815"/>
                  <a:gd name="T33" fmla="*/ 371 h 390"/>
                  <a:gd name="T34" fmla="*/ 247 w 815"/>
                  <a:gd name="T35" fmla="*/ 308 h 390"/>
                  <a:gd name="T36" fmla="*/ 121 w 815"/>
                  <a:gd name="T37" fmla="*/ 246 h 390"/>
                  <a:gd name="T38" fmla="*/ 53 w 815"/>
                  <a:gd name="T39" fmla="*/ 232 h 390"/>
                  <a:gd name="T40" fmla="*/ 0 w 815"/>
                  <a:gd name="T41" fmla="*/ 261 h 390"/>
                  <a:gd name="T42" fmla="*/ 0 w 815"/>
                  <a:gd name="T43" fmla="*/ 261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15" h="390">
                    <a:moveTo>
                      <a:pt x="0" y="261"/>
                    </a:moveTo>
                    <a:lnTo>
                      <a:pt x="9" y="202"/>
                    </a:lnTo>
                    <a:lnTo>
                      <a:pt x="81" y="179"/>
                    </a:lnTo>
                    <a:lnTo>
                      <a:pt x="184" y="158"/>
                    </a:lnTo>
                    <a:lnTo>
                      <a:pt x="237" y="101"/>
                    </a:lnTo>
                    <a:lnTo>
                      <a:pt x="289" y="57"/>
                    </a:lnTo>
                    <a:lnTo>
                      <a:pt x="361" y="38"/>
                    </a:lnTo>
                    <a:lnTo>
                      <a:pt x="526" y="0"/>
                    </a:lnTo>
                    <a:lnTo>
                      <a:pt x="655" y="29"/>
                    </a:lnTo>
                    <a:lnTo>
                      <a:pt x="733" y="29"/>
                    </a:lnTo>
                    <a:lnTo>
                      <a:pt x="800" y="73"/>
                    </a:lnTo>
                    <a:lnTo>
                      <a:pt x="815" y="183"/>
                    </a:lnTo>
                    <a:lnTo>
                      <a:pt x="674" y="242"/>
                    </a:lnTo>
                    <a:lnTo>
                      <a:pt x="511" y="318"/>
                    </a:lnTo>
                    <a:lnTo>
                      <a:pt x="414" y="280"/>
                    </a:lnTo>
                    <a:lnTo>
                      <a:pt x="357" y="390"/>
                    </a:lnTo>
                    <a:lnTo>
                      <a:pt x="250" y="371"/>
                    </a:lnTo>
                    <a:lnTo>
                      <a:pt x="247" y="308"/>
                    </a:lnTo>
                    <a:lnTo>
                      <a:pt x="121" y="246"/>
                    </a:lnTo>
                    <a:lnTo>
                      <a:pt x="53" y="232"/>
                    </a:lnTo>
                    <a:lnTo>
                      <a:pt x="0" y="261"/>
                    </a:lnTo>
                    <a:lnTo>
                      <a:pt x="0" y="261"/>
                    </a:lnTo>
                    <a:close/>
                  </a:path>
                </a:pathLst>
              </a:custGeom>
              <a:solidFill>
                <a:srgbClr val="BA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45" name="Freeform 929"/>
              <p:cNvSpPr>
                <a:spLocks/>
              </p:cNvSpPr>
              <p:nvPr/>
            </p:nvSpPr>
            <p:spPr bwMode="auto">
              <a:xfrm>
                <a:off x="3858" y="3535"/>
                <a:ext cx="772" cy="128"/>
              </a:xfrm>
              <a:custGeom>
                <a:avLst/>
                <a:gdLst>
                  <a:gd name="T0" fmla="*/ 0 w 1544"/>
                  <a:gd name="T1" fmla="*/ 140 h 256"/>
                  <a:gd name="T2" fmla="*/ 54 w 1544"/>
                  <a:gd name="T3" fmla="*/ 256 h 256"/>
                  <a:gd name="T4" fmla="*/ 396 w 1544"/>
                  <a:gd name="T5" fmla="*/ 203 h 256"/>
                  <a:gd name="T6" fmla="*/ 464 w 1544"/>
                  <a:gd name="T7" fmla="*/ 78 h 256"/>
                  <a:gd name="T8" fmla="*/ 478 w 1544"/>
                  <a:gd name="T9" fmla="*/ 182 h 256"/>
                  <a:gd name="T10" fmla="*/ 540 w 1544"/>
                  <a:gd name="T11" fmla="*/ 188 h 256"/>
                  <a:gd name="T12" fmla="*/ 613 w 1544"/>
                  <a:gd name="T13" fmla="*/ 82 h 256"/>
                  <a:gd name="T14" fmla="*/ 632 w 1544"/>
                  <a:gd name="T15" fmla="*/ 182 h 256"/>
                  <a:gd name="T16" fmla="*/ 864 w 1544"/>
                  <a:gd name="T17" fmla="*/ 178 h 256"/>
                  <a:gd name="T18" fmla="*/ 1134 w 1544"/>
                  <a:gd name="T19" fmla="*/ 87 h 256"/>
                  <a:gd name="T20" fmla="*/ 1153 w 1544"/>
                  <a:gd name="T21" fmla="*/ 173 h 256"/>
                  <a:gd name="T22" fmla="*/ 1544 w 1544"/>
                  <a:gd name="T23" fmla="*/ 188 h 256"/>
                  <a:gd name="T24" fmla="*/ 1529 w 1544"/>
                  <a:gd name="T25" fmla="*/ 53 h 256"/>
                  <a:gd name="T26" fmla="*/ 748 w 1544"/>
                  <a:gd name="T27" fmla="*/ 0 h 256"/>
                  <a:gd name="T28" fmla="*/ 0 w 1544"/>
                  <a:gd name="T29" fmla="*/ 140 h 256"/>
                  <a:gd name="T30" fmla="*/ 0 w 1544"/>
                  <a:gd name="T31" fmla="*/ 14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44" h="256">
                    <a:moveTo>
                      <a:pt x="0" y="140"/>
                    </a:moveTo>
                    <a:lnTo>
                      <a:pt x="54" y="256"/>
                    </a:lnTo>
                    <a:lnTo>
                      <a:pt x="396" y="203"/>
                    </a:lnTo>
                    <a:lnTo>
                      <a:pt x="464" y="78"/>
                    </a:lnTo>
                    <a:lnTo>
                      <a:pt x="478" y="182"/>
                    </a:lnTo>
                    <a:lnTo>
                      <a:pt x="540" y="188"/>
                    </a:lnTo>
                    <a:lnTo>
                      <a:pt x="613" y="82"/>
                    </a:lnTo>
                    <a:lnTo>
                      <a:pt x="632" y="182"/>
                    </a:lnTo>
                    <a:lnTo>
                      <a:pt x="864" y="178"/>
                    </a:lnTo>
                    <a:lnTo>
                      <a:pt x="1134" y="87"/>
                    </a:lnTo>
                    <a:lnTo>
                      <a:pt x="1153" y="173"/>
                    </a:lnTo>
                    <a:lnTo>
                      <a:pt x="1544" y="188"/>
                    </a:lnTo>
                    <a:lnTo>
                      <a:pt x="1529" y="53"/>
                    </a:lnTo>
                    <a:lnTo>
                      <a:pt x="748" y="0"/>
                    </a:lnTo>
                    <a:lnTo>
                      <a:pt x="0" y="140"/>
                    </a:lnTo>
                    <a:lnTo>
                      <a:pt x="0" y="140"/>
                    </a:lnTo>
                    <a:close/>
                  </a:path>
                </a:pathLst>
              </a:custGeom>
              <a:solidFill>
                <a:srgbClr val="B2F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46" name="Freeform 930"/>
              <p:cNvSpPr>
                <a:spLocks/>
              </p:cNvSpPr>
              <p:nvPr/>
            </p:nvSpPr>
            <p:spPr bwMode="auto">
              <a:xfrm>
                <a:off x="3845" y="3508"/>
                <a:ext cx="1656" cy="201"/>
              </a:xfrm>
              <a:custGeom>
                <a:avLst/>
                <a:gdLst>
                  <a:gd name="T0" fmla="*/ 3312 w 3312"/>
                  <a:gd name="T1" fmla="*/ 332 h 401"/>
                  <a:gd name="T2" fmla="*/ 2969 w 3312"/>
                  <a:gd name="T3" fmla="*/ 245 h 401"/>
                  <a:gd name="T4" fmla="*/ 1823 w 3312"/>
                  <a:gd name="T5" fmla="*/ 15 h 401"/>
                  <a:gd name="T6" fmla="*/ 1312 w 3312"/>
                  <a:gd name="T7" fmla="*/ 0 h 401"/>
                  <a:gd name="T8" fmla="*/ 464 w 3312"/>
                  <a:gd name="T9" fmla="*/ 43 h 401"/>
                  <a:gd name="T10" fmla="*/ 0 w 3312"/>
                  <a:gd name="T11" fmla="*/ 163 h 401"/>
                  <a:gd name="T12" fmla="*/ 15 w 3312"/>
                  <a:gd name="T13" fmla="*/ 193 h 401"/>
                  <a:gd name="T14" fmla="*/ 43 w 3312"/>
                  <a:gd name="T15" fmla="*/ 222 h 401"/>
                  <a:gd name="T16" fmla="*/ 220 w 3312"/>
                  <a:gd name="T17" fmla="*/ 188 h 401"/>
                  <a:gd name="T18" fmla="*/ 382 w 3312"/>
                  <a:gd name="T19" fmla="*/ 159 h 401"/>
                  <a:gd name="T20" fmla="*/ 840 w 3312"/>
                  <a:gd name="T21" fmla="*/ 125 h 401"/>
                  <a:gd name="T22" fmla="*/ 1412 w 3312"/>
                  <a:gd name="T23" fmla="*/ 121 h 401"/>
                  <a:gd name="T24" fmla="*/ 1466 w 3312"/>
                  <a:gd name="T25" fmla="*/ 226 h 401"/>
                  <a:gd name="T26" fmla="*/ 2376 w 3312"/>
                  <a:gd name="T27" fmla="*/ 285 h 401"/>
                  <a:gd name="T28" fmla="*/ 2840 w 3312"/>
                  <a:gd name="T29" fmla="*/ 351 h 401"/>
                  <a:gd name="T30" fmla="*/ 2960 w 3312"/>
                  <a:gd name="T31" fmla="*/ 372 h 401"/>
                  <a:gd name="T32" fmla="*/ 3236 w 3312"/>
                  <a:gd name="T33" fmla="*/ 401 h 401"/>
                  <a:gd name="T34" fmla="*/ 3226 w 3312"/>
                  <a:gd name="T35" fmla="*/ 361 h 401"/>
                  <a:gd name="T36" fmla="*/ 3312 w 3312"/>
                  <a:gd name="T37" fmla="*/ 332 h 401"/>
                  <a:gd name="T38" fmla="*/ 3312 w 3312"/>
                  <a:gd name="T39" fmla="*/ 332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12" h="401">
                    <a:moveTo>
                      <a:pt x="3312" y="332"/>
                    </a:moveTo>
                    <a:lnTo>
                      <a:pt x="2969" y="245"/>
                    </a:lnTo>
                    <a:lnTo>
                      <a:pt x="1823" y="15"/>
                    </a:lnTo>
                    <a:lnTo>
                      <a:pt x="1312" y="0"/>
                    </a:lnTo>
                    <a:lnTo>
                      <a:pt x="464" y="43"/>
                    </a:lnTo>
                    <a:lnTo>
                      <a:pt x="0" y="163"/>
                    </a:lnTo>
                    <a:lnTo>
                      <a:pt x="15" y="193"/>
                    </a:lnTo>
                    <a:lnTo>
                      <a:pt x="43" y="222"/>
                    </a:lnTo>
                    <a:lnTo>
                      <a:pt x="220" y="188"/>
                    </a:lnTo>
                    <a:lnTo>
                      <a:pt x="382" y="159"/>
                    </a:lnTo>
                    <a:lnTo>
                      <a:pt x="840" y="125"/>
                    </a:lnTo>
                    <a:lnTo>
                      <a:pt x="1412" y="121"/>
                    </a:lnTo>
                    <a:lnTo>
                      <a:pt x="1466" y="226"/>
                    </a:lnTo>
                    <a:lnTo>
                      <a:pt x="2376" y="285"/>
                    </a:lnTo>
                    <a:lnTo>
                      <a:pt x="2840" y="351"/>
                    </a:lnTo>
                    <a:lnTo>
                      <a:pt x="2960" y="372"/>
                    </a:lnTo>
                    <a:lnTo>
                      <a:pt x="3236" y="401"/>
                    </a:lnTo>
                    <a:lnTo>
                      <a:pt x="3226" y="361"/>
                    </a:lnTo>
                    <a:lnTo>
                      <a:pt x="3312" y="332"/>
                    </a:lnTo>
                    <a:lnTo>
                      <a:pt x="3312" y="332"/>
                    </a:lnTo>
                    <a:close/>
                  </a:path>
                </a:pathLst>
              </a:custGeom>
              <a:solidFill>
                <a:srgbClr val="4D8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47" name="Freeform 931"/>
              <p:cNvSpPr>
                <a:spLocks/>
              </p:cNvSpPr>
              <p:nvPr/>
            </p:nvSpPr>
            <p:spPr bwMode="auto">
              <a:xfrm>
                <a:off x="3993" y="3850"/>
                <a:ext cx="267" cy="119"/>
              </a:xfrm>
              <a:custGeom>
                <a:avLst/>
                <a:gdLst>
                  <a:gd name="T0" fmla="*/ 61 w 535"/>
                  <a:gd name="T1" fmla="*/ 8 h 238"/>
                  <a:gd name="T2" fmla="*/ 0 w 535"/>
                  <a:gd name="T3" fmla="*/ 70 h 238"/>
                  <a:gd name="T4" fmla="*/ 69 w 535"/>
                  <a:gd name="T5" fmla="*/ 106 h 238"/>
                  <a:gd name="T6" fmla="*/ 160 w 535"/>
                  <a:gd name="T7" fmla="*/ 106 h 238"/>
                  <a:gd name="T8" fmla="*/ 289 w 535"/>
                  <a:gd name="T9" fmla="*/ 141 h 238"/>
                  <a:gd name="T10" fmla="*/ 392 w 535"/>
                  <a:gd name="T11" fmla="*/ 184 h 238"/>
                  <a:gd name="T12" fmla="*/ 462 w 535"/>
                  <a:gd name="T13" fmla="*/ 228 h 238"/>
                  <a:gd name="T14" fmla="*/ 535 w 535"/>
                  <a:gd name="T15" fmla="*/ 238 h 238"/>
                  <a:gd name="T16" fmla="*/ 525 w 535"/>
                  <a:gd name="T17" fmla="*/ 68 h 238"/>
                  <a:gd name="T18" fmla="*/ 392 w 535"/>
                  <a:gd name="T19" fmla="*/ 15 h 238"/>
                  <a:gd name="T20" fmla="*/ 189 w 535"/>
                  <a:gd name="T21" fmla="*/ 0 h 238"/>
                  <a:gd name="T22" fmla="*/ 61 w 535"/>
                  <a:gd name="T23" fmla="*/ 8 h 238"/>
                  <a:gd name="T24" fmla="*/ 61 w 535"/>
                  <a:gd name="T25" fmla="*/ 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5" h="238">
                    <a:moveTo>
                      <a:pt x="61" y="8"/>
                    </a:moveTo>
                    <a:lnTo>
                      <a:pt x="0" y="70"/>
                    </a:lnTo>
                    <a:lnTo>
                      <a:pt x="69" y="106"/>
                    </a:lnTo>
                    <a:lnTo>
                      <a:pt x="160" y="106"/>
                    </a:lnTo>
                    <a:lnTo>
                      <a:pt x="289" y="141"/>
                    </a:lnTo>
                    <a:lnTo>
                      <a:pt x="392" y="184"/>
                    </a:lnTo>
                    <a:lnTo>
                      <a:pt x="462" y="228"/>
                    </a:lnTo>
                    <a:lnTo>
                      <a:pt x="535" y="238"/>
                    </a:lnTo>
                    <a:lnTo>
                      <a:pt x="525" y="68"/>
                    </a:lnTo>
                    <a:lnTo>
                      <a:pt x="392" y="15"/>
                    </a:lnTo>
                    <a:lnTo>
                      <a:pt x="189" y="0"/>
                    </a:lnTo>
                    <a:lnTo>
                      <a:pt x="61" y="8"/>
                    </a:lnTo>
                    <a:lnTo>
                      <a:pt x="61" y="8"/>
                    </a:lnTo>
                    <a:close/>
                  </a:path>
                </a:pathLst>
              </a:custGeom>
              <a:solidFill>
                <a:srgbClr val="B2F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48" name="Freeform 932"/>
              <p:cNvSpPr>
                <a:spLocks/>
              </p:cNvSpPr>
              <p:nvPr/>
            </p:nvSpPr>
            <p:spPr bwMode="auto">
              <a:xfrm>
                <a:off x="4321" y="3861"/>
                <a:ext cx="132" cy="91"/>
              </a:xfrm>
              <a:custGeom>
                <a:avLst/>
                <a:gdLst>
                  <a:gd name="T0" fmla="*/ 19 w 265"/>
                  <a:gd name="T1" fmla="*/ 47 h 182"/>
                  <a:gd name="T2" fmla="*/ 111 w 265"/>
                  <a:gd name="T3" fmla="*/ 0 h 182"/>
                  <a:gd name="T4" fmla="*/ 179 w 265"/>
                  <a:gd name="T5" fmla="*/ 9 h 182"/>
                  <a:gd name="T6" fmla="*/ 265 w 265"/>
                  <a:gd name="T7" fmla="*/ 57 h 182"/>
                  <a:gd name="T8" fmla="*/ 202 w 265"/>
                  <a:gd name="T9" fmla="*/ 110 h 182"/>
                  <a:gd name="T10" fmla="*/ 120 w 265"/>
                  <a:gd name="T11" fmla="*/ 139 h 182"/>
                  <a:gd name="T12" fmla="*/ 14 w 265"/>
                  <a:gd name="T13" fmla="*/ 182 h 182"/>
                  <a:gd name="T14" fmla="*/ 0 w 265"/>
                  <a:gd name="T15" fmla="*/ 116 h 182"/>
                  <a:gd name="T16" fmla="*/ 19 w 265"/>
                  <a:gd name="T17" fmla="*/ 47 h 182"/>
                  <a:gd name="T18" fmla="*/ 19 w 265"/>
                  <a:gd name="T19" fmla="*/ 47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5" h="182">
                    <a:moveTo>
                      <a:pt x="19" y="47"/>
                    </a:moveTo>
                    <a:lnTo>
                      <a:pt x="111" y="0"/>
                    </a:lnTo>
                    <a:lnTo>
                      <a:pt x="179" y="9"/>
                    </a:lnTo>
                    <a:lnTo>
                      <a:pt x="265" y="57"/>
                    </a:lnTo>
                    <a:lnTo>
                      <a:pt x="202" y="110"/>
                    </a:lnTo>
                    <a:lnTo>
                      <a:pt x="120" y="139"/>
                    </a:lnTo>
                    <a:lnTo>
                      <a:pt x="14" y="182"/>
                    </a:lnTo>
                    <a:lnTo>
                      <a:pt x="0" y="116"/>
                    </a:lnTo>
                    <a:lnTo>
                      <a:pt x="19" y="47"/>
                    </a:lnTo>
                    <a:lnTo>
                      <a:pt x="19" y="47"/>
                    </a:lnTo>
                    <a:close/>
                  </a:path>
                </a:pathLst>
              </a:custGeom>
              <a:solidFill>
                <a:srgbClr val="B2F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49" name="Freeform 933"/>
              <p:cNvSpPr>
                <a:spLocks/>
              </p:cNvSpPr>
              <p:nvPr/>
            </p:nvSpPr>
            <p:spPr bwMode="auto">
              <a:xfrm>
                <a:off x="3661" y="4004"/>
                <a:ext cx="62" cy="77"/>
              </a:xfrm>
              <a:custGeom>
                <a:avLst/>
                <a:gdLst>
                  <a:gd name="T0" fmla="*/ 0 w 123"/>
                  <a:gd name="T1" fmla="*/ 101 h 154"/>
                  <a:gd name="T2" fmla="*/ 44 w 123"/>
                  <a:gd name="T3" fmla="*/ 63 h 154"/>
                  <a:gd name="T4" fmla="*/ 42 w 123"/>
                  <a:gd name="T5" fmla="*/ 0 h 154"/>
                  <a:gd name="T6" fmla="*/ 99 w 123"/>
                  <a:gd name="T7" fmla="*/ 21 h 154"/>
                  <a:gd name="T8" fmla="*/ 123 w 123"/>
                  <a:gd name="T9" fmla="*/ 78 h 154"/>
                  <a:gd name="T10" fmla="*/ 99 w 123"/>
                  <a:gd name="T11" fmla="*/ 131 h 154"/>
                  <a:gd name="T12" fmla="*/ 51 w 123"/>
                  <a:gd name="T13" fmla="*/ 154 h 154"/>
                  <a:gd name="T14" fmla="*/ 0 w 123"/>
                  <a:gd name="T15" fmla="*/ 101 h 154"/>
                  <a:gd name="T16" fmla="*/ 0 w 123"/>
                  <a:gd name="T17" fmla="*/ 10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3" h="154">
                    <a:moveTo>
                      <a:pt x="0" y="101"/>
                    </a:moveTo>
                    <a:lnTo>
                      <a:pt x="44" y="63"/>
                    </a:lnTo>
                    <a:lnTo>
                      <a:pt x="42" y="0"/>
                    </a:lnTo>
                    <a:lnTo>
                      <a:pt x="99" y="21"/>
                    </a:lnTo>
                    <a:lnTo>
                      <a:pt x="123" y="78"/>
                    </a:lnTo>
                    <a:lnTo>
                      <a:pt x="99" y="131"/>
                    </a:lnTo>
                    <a:lnTo>
                      <a:pt x="51" y="154"/>
                    </a:lnTo>
                    <a:lnTo>
                      <a:pt x="0" y="101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FF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50" name="Freeform 934"/>
              <p:cNvSpPr>
                <a:spLocks/>
              </p:cNvSpPr>
              <p:nvPr/>
            </p:nvSpPr>
            <p:spPr bwMode="auto">
              <a:xfrm>
                <a:off x="4019" y="4095"/>
                <a:ext cx="63" cy="63"/>
              </a:xfrm>
              <a:custGeom>
                <a:avLst/>
                <a:gdLst>
                  <a:gd name="T0" fmla="*/ 0 w 125"/>
                  <a:gd name="T1" fmla="*/ 82 h 128"/>
                  <a:gd name="T2" fmla="*/ 45 w 125"/>
                  <a:gd name="T3" fmla="*/ 63 h 128"/>
                  <a:gd name="T4" fmla="*/ 24 w 125"/>
                  <a:gd name="T5" fmla="*/ 4 h 128"/>
                  <a:gd name="T6" fmla="*/ 81 w 125"/>
                  <a:gd name="T7" fmla="*/ 0 h 128"/>
                  <a:gd name="T8" fmla="*/ 125 w 125"/>
                  <a:gd name="T9" fmla="*/ 52 h 128"/>
                  <a:gd name="T10" fmla="*/ 102 w 125"/>
                  <a:gd name="T11" fmla="*/ 109 h 128"/>
                  <a:gd name="T12" fmla="*/ 74 w 125"/>
                  <a:gd name="T13" fmla="*/ 128 h 128"/>
                  <a:gd name="T14" fmla="*/ 0 w 125"/>
                  <a:gd name="T15" fmla="*/ 82 h 128"/>
                  <a:gd name="T16" fmla="*/ 0 w 125"/>
                  <a:gd name="T17" fmla="*/ 82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5" h="128">
                    <a:moveTo>
                      <a:pt x="0" y="82"/>
                    </a:moveTo>
                    <a:lnTo>
                      <a:pt x="45" y="63"/>
                    </a:lnTo>
                    <a:lnTo>
                      <a:pt x="24" y="4"/>
                    </a:lnTo>
                    <a:lnTo>
                      <a:pt x="81" y="0"/>
                    </a:lnTo>
                    <a:lnTo>
                      <a:pt x="125" y="52"/>
                    </a:lnTo>
                    <a:lnTo>
                      <a:pt x="102" y="109"/>
                    </a:lnTo>
                    <a:lnTo>
                      <a:pt x="74" y="128"/>
                    </a:lnTo>
                    <a:lnTo>
                      <a:pt x="0" y="8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F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51" name="Freeform 935"/>
              <p:cNvSpPr>
                <a:spLocks/>
              </p:cNvSpPr>
              <p:nvPr/>
            </p:nvSpPr>
            <p:spPr bwMode="auto">
              <a:xfrm>
                <a:off x="3783" y="3483"/>
                <a:ext cx="1687" cy="194"/>
              </a:xfrm>
              <a:custGeom>
                <a:avLst/>
                <a:gdLst>
                  <a:gd name="T0" fmla="*/ 0 w 3375"/>
                  <a:gd name="T1" fmla="*/ 228 h 388"/>
                  <a:gd name="T2" fmla="*/ 103 w 3375"/>
                  <a:gd name="T3" fmla="*/ 190 h 388"/>
                  <a:gd name="T4" fmla="*/ 204 w 3375"/>
                  <a:gd name="T5" fmla="*/ 156 h 388"/>
                  <a:gd name="T6" fmla="*/ 306 w 3375"/>
                  <a:gd name="T7" fmla="*/ 128 h 388"/>
                  <a:gd name="T8" fmla="*/ 411 w 3375"/>
                  <a:gd name="T9" fmla="*/ 99 h 388"/>
                  <a:gd name="T10" fmla="*/ 620 w 3375"/>
                  <a:gd name="T11" fmla="*/ 55 h 388"/>
                  <a:gd name="T12" fmla="*/ 831 w 3375"/>
                  <a:gd name="T13" fmla="*/ 27 h 388"/>
                  <a:gd name="T14" fmla="*/ 1261 w 3375"/>
                  <a:gd name="T15" fmla="*/ 0 h 388"/>
                  <a:gd name="T16" fmla="*/ 1692 w 3375"/>
                  <a:gd name="T17" fmla="*/ 17 h 388"/>
                  <a:gd name="T18" fmla="*/ 2124 w 3375"/>
                  <a:gd name="T19" fmla="*/ 67 h 388"/>
                  <a:gd name="T20" fmla="*/ 2337 w 3375"/>
                  <a:gd name="T21" fmla="*/ 103 h 388"/>
                  <a:gd name="T22" fmla="*/ 2550 w 3375"/>
                  <a:gd name="T23" fmla="*/ 145 h 388"/>
                  <a:gd name="T24" fmla="*/ 2761 w 3375"/>
                  <a:gd name="T25" fmla="*/ 192 h 388"/>
                  <a:gd name="T26" fmla="*/ 2968 w 3375"/>
                  <a:gd name="T27" fmla="*/ 245 h 388"/>
                  <a:gd name="T28" fmla="*/ 3173 w 3375"/>
                  <a:gd name="T29" fmla="*/ 301 h 388"/>
                  <a:gd name="T30" fmla="*/ 3274 w 3375"/>
                  <a:gd name="T31" fmla="*/ 329 h 388"/>
                  <a:gd name="T32" fmla="*/ 3375 w 3375"/>
                  <a:gd name="T33" fmla="*/ 358 h 388"/>
                  <a:gd name="T34" fmla="*/ 3365 w 3375"/>
                  <a:gd name="T35" fmla="*/ 388 h 388"/>
                  <a:gd name="T36" fmla="*/ 3200 w 3375"/>
                  <a:gd name="T37" fmla="*/ 344 h 388"/>
                  <a:gd name="T38" fmla="*/ 3017 w 3375"/>
                  <a:gd name="T39" fmla="*/ 301 h 388"/>
                  <a:gd name="T40" fmla="*/ 2818 w 3375"/>
                  <a:gd name="T41" fmla="*/ 261 h 388"/>
                  <a:gd name="T42" fmla="*/ 2607 w 3375"/>
                  <a:gd name="T43" fmla="*/ 225 h 388"/>
                  <a:gd name="T44" fmla="*/ 2384 w 3375"/>
                  <a:gd name="T45" fmla="*/ 190 h 388"/>
                  <a:gd name="T46" fmla="*/ 2154 w 3375"/>
                  <a:gd name="T47" fmla="*/ 162 h 388"/>
                  <a:gd name="T48" fmla="*/ 1683 w 3375"/>
                  <a:gd name="T49" fmla="*/ 122 h 388"/>
                  <a:gd name="T50" fmla="*/ 1211 w 3375"/>
                  <a:gd name="T51" fmla="*/ 109 h 388"/>
                  <a:gd name="T52" fmla="*/ 763 w 3375"/>
                  <a:gd name="T53" fmla="*/ 126 h 388"/>
                  <a:gd name="T54" fmla="*/ 358 w 3375"/>
                  <a:gd name="T55" fmla="*/ 179 h 388"/>
                  <a:gd name="T56" fmla="*/ 179 w 3375"/>
                  <a:gd name="T57" fmla="*/ 221 h 388"/>
                  <a:gd name="T58" fmla="*/ 19 w 3375"/>
                  <a:gd name="T59" fmla="*/ 274 h 388"/>
                  <a:gd name="T60" fmla="*/ 0 w 3375"/>
                  <a:gd name="T61" fmla="*/ 228 h 388"/>
                  <a:gd name="T62" fmla="*/ 0 w 3375"/>
                  <a:gd name="T63" fmla="*/ 228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375" h="388">
                    <a:moveTo>
                      <a:pt x="0" y="228"/>
                    </a:moveTo>
                    <a:lnTo>
                      <a:pt x="103" y="190"/>
                    </a:lnTo>
                    <a:lnTo>
                      <a:pt x="204" y="156"/>
                    </a:lnTo>
                    <a:lnTo>
                      <a:pt x="306" y="128"/>
                    </a:lnTo>
                    <a:lnTo>
                      <a:pt x="411" y="99"/>
                    </a:lnTo>
                    <a:lnTo>
                      <a:pt x="620" y="55"/>
                    </a:lnTo>
                    <a:lnTo>
                      <a:pt x="831" y="27"/>
                    </a:lnTo>
                    <a:lnTo>
                      <a:pt x="1261" y="0"/>
                    </a:lnTo>
                    <a:lnTo>
                      <a:pt x="1692" y="17"/>
                    </a:lnTo>
                    <a:lnTo>
                      <a:pt x="2124" y="67"/>
                    </a:lnTo>
                    <a:lnTo>
                      <a:pt x="2337" y="103"/>
                    </a:lnTo>
                    <a:lnTo>
                      <a:pt x="2550" y="145"/>
                    </a:lnTo>
                    <a:lnTo>
                      <a:pt x="2761" y="192"/>
                    </a:lnTo>
                    <a:lnTo>
                      <a:pt x="2968" y="245"/>
                    </a:lnTo>
                    <a:lnTo>
                      <a:pt x="3173" y="301"/>
                    </a:lnTo>
                    <a:lnTo>
                      <a:pt x="3274" y="329"/>
                    </a:lnTo>
                    <a:lnTo>
                      <a:pt x="3375" y="358"/>
                    </a:lnTo>
                    <a:lnTo>
                      <a:pt x="3365" y="388"/>
                    </a:lnTo>
                    <a:lnTo>
                      <a:pt x="3200" y="344"/>
                    </a:lnTo>
                    <a:lnTo>
                      <a:pt x="3017" y="301"/>
                    </a:lnTo>
                    <a:lnTo>
                      <a:pt x="2818" y="261"/>
                    </a:lnTo>
                    <a:lnTo>
                      <a:pt x="2607" y="225"/>
                    </a:lnTo>
                    <a:lnTo>
                      <a:pt x="2384" y="190"/>
                    </a:lnTo>
                    <a:lnTo>
                      <a:pt x="2154" y="162"/>
                    </a:lnTo>
                    <a:lnTo>
                      <a:pt x="1683" y="122"/>
                    </a:lnTo>
                    <a:lnTo>
                      <a:pt x="1211" y="109"/>
                    </a:lnTo>
                    <a:lnTo>
                      <a:pt x="763" y="126"/>
                    </a:lnTo>
                    <a:lnTo>
                      <a:pt x="358" y="179"/>
                    </a:lnTo>
                    <a:lnTo>
                      <a:pt x="179" y="221"/>
                    </a:lnTo>
                    <a:lnTo>
                      <a:pt x="19" y="274"/>
                    </a:lnTo>
                    <a:lnTo>
                      <a:pt x="0" y="228"/>
                    </a:lnTo>
                    <a:lnTo>
                      <a:pt x="0" y="2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52" name="Freeform 936"/>
              <p:cNvSpPr>
                <a:spLocks/>
              </p:cNvSpPr>
              <p:nvPr/>
            </p:nvSpPr>
            <p:spPr bwMode="auto">
              <a:xfrm>
                <a:off x="3669" y="3613"/>
                <a:ext cx="1831" cy="115"/>
              </a:xfrm>
              <a:custGeom>
                <a:avLst/>
                <a:gdLst>
                  <a:gd name="T0" fmla="*/ 0 w 3662"/>
                  <a:gd name="T1" fmla="*/ 171 h 230"/>
                  <a:gd name="T2" fmla="*/ 101 w 3662"/>
                  <a:gd name="T3" fmla="*/ 144 h 230"/>
                  <a:gd name="T4" fmla="*/ 203 w 3662"/>
                  <a:gd name="T5" fmla="*/ 119 h 230"/>
                  <a:gd name="T6" fmla="*/ 418 w 3662"/>
                  <a:gd name="T7" fmla="*/ 78 h 230"/>
                  <a:gd name="T8" fmla="*/ 641 w 3662"/>
                  <a:gd name="T9" fmla="*/ 47 h 230"/>
                  <a:gd name="T10" fmla="*/ 869 w 3662"/>
                  <a:gd name="T11" fmla="*/ 22 h 230"/>
                  <a:gd name="T12" fmla="*/ 1340 w 3662"/>
                  <a:gd name="T13" fmla="*/ 0 h 230"/>
                  <a:gd name="T14" fmla="*/ 1823 w 3662"/>
                  <a:gd name="T15" fmla="*/ 2 h 230"/>
                  <a:gd name="T16" fmla="*/ 2781 w 3662"/>
                  <a:gd name="T17" fmla="*/ 74 h 230"/>
                  <a:gd name="T18" fmla="*/ 3236 w 3662"/>
                  <a:gd name="T19" fmla="*/ 131 h 230"/>
                  <a:gd name="T20" fmla="*/ 3453 w 3662"/>
                  <a:gd name="T21" fmla="*/ 163 h 230"/>
                  <a:gd name="T22" fmla="*/ 3662 w 3662"/>
                  <a:gd name="T23" fmla="*/ 197 h 230"/>
                  <a:gd name="T24" fmla="*/ 3658 w 3662"/>
                  <a:gd name="T25" fmla="*/ 230 h 230"/>
                  <a:gd name="T26" fmla="*/ 3489 w 3662"/>
                  <a:gd name="T27" fmla="*/ 203 h 230"/>
                  <a:gd name="T28" fmla="*/ 3297 w 3662"/>
                  <a:gd name="T29" fmla="*/ 178 h 230"/>
                  <a:gd name="T30" fmla="*/ 2854 w 3662"/>
                  <a:gd name="T31" fmla="*/ 133 h 230"/>
                  <a:gd name="T32" fmla="*/ 2357 w 3662"/>
                  <a:gd name="T33" fmla="*/ 99 h 230"/>
                  <a:gd name="T34" fmla="*/ 1835 w 3662"/>
                  <a:gd name="T35" fmla="*/ 78 h 230"/>
                  <a:gd name="T36" fmla="*/ 827 w 3662"/>
                  <a:gd name="T37" fmla="*/ 89 h 230"/>
                  <a:gd name="T38" fmla="*/ 395 w 3662"/>
                  <a:gd name="T39" fmla="*/ 127 h 230"/>
                  <a:gd name="T40" fmla="*/ 47 w 3662"/>
                  <a:gd name="T41" fmla="*/ 195 h 230"/>
                  <a:gd name="T42" fmla="*/ 0 w 3662"/>
                  <a:gd name="T43" fmla="*/ 171 h 230"/>
                  <a:gd name="T44" fmla="*/ 0 w 3662"/>
                  <a:gd name="T45" fmla="*/ 171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62" h="230">
                    <a:moveTo>
                      <a:pt x="0" y="171"/>
                    </a:moveTo>
                    <a:lnTo>
                      <a:pt x="101" y="144"/>
                    </a:lnTo>
                    <a:lnTo>
                      <a:pt x="203" y="119"/>
                    </a:lnTo>
                    <a:lnTo>
                      <a:pt x="418" y="78"/>
                    </a:lnTo>
                    <a:lnTo>
                      <a:pt x="641" y="47"/>
                    </a:lnTo>
                    <a:lnTo>
                      <a:pt x="869" y="22"/>
                    </a:lnTo>
                    <a:lnTo>
                      <a:pt x="1340" y="0"/>
                    </a:lnTo>
                    <a:lnTo>
                      <a:pt x="1823" y="2"/>
                    </a:lnTo>
                    <a:lnTo>
                      <a:pt x="2781" y="74"/>
                    </a:lnTo>
                    <a:lnTo>
                      <a:pt x="3236" y="131"/>
                    </a:lnTo>
                    <a:lnTo>
                      <a:pt x="3453" y="163"/>
                    </a:lnTo>
                    <a:lnTo>
                      <a:pt x="3662" y="197"/>
                    </a:lnTo>
                    <a:lnTo>
                      <a:pt x="3658" y="230"/>
                    </a:lnTo>
                    <a:lnTo>
                      <a:pt x="3489" y="203"/>
                    </a:lnTo>
                    <a:lnTo>
                      <a:pt x="3297" y="178"/>
                    </a:lnTo>
                    <a:lnTo>
                      <a:pt x="2854" y="133"/>
                    </a:lnTo>
                    <a:lnTo>
                      <a:pt x="2357" y="99"/>
                    </a:lnTo>
                    <a:lnTo>
                      <a:pt x="1835" y="78"/>
                    </a:lnTo>
                    <a:lnTo>
                      <a:pt x="827" y="89"/>
                    </a:lnTo>
                    <a:lnTo>
                      <a:pt x="395" y="127"/>
                    </a:lnTo>
                    <a:lnTo>
                      <a:pt x="47" y="195"/>
                    </a:lnTo>
                    <a:lnTo>
                      <a:pt x="0" y="171"/>
                    </a:lnTo>
                    <a:lnTo>
                      <a:pt x="0" y="17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53" name="Freeform 937"/>
              <p:cNvSpPr>
                <a:spLocks/>
              </p:cNvSpPr>
              <p:nvPr/>
            </p:nvSpPr>
            <p:spPr bwMode="auto">
              <a:xfrm>
                <a:off x="3656" y="3719"/>
                <a:ext cx="1010" cy="273"/>
              </a:xfrm>
              <a:custGeom>
                <a:avLst/>
                <a:gdLst>
                  <a:gd name="T0" fmla="*/ 23 w 2019"/>
                  <a:gd name="T1" fmla="*/ 515 h 545"/>
                  <a:gd name="T2" fmla="*/ 84 w 2019"/>
                  <a:gd name="T3" fmla="*/ 481 h 545"/>
                  <a:gd name="T4" fmla="*/ 145 w 2019"/>
                  <a:gd name="T5" fmla="*/ 454 h 545"/>
                  <a:gd name="T6" fmla="*/ 267 w 2019"/>
                  <a:gd name="T7" fmla="*/ 410 h 545"/>
                  <a:gd name="T8" fmla="*/ 390 w 2019"/>
                  <a:gd name="T9" fmla="*/ 368 h 545"/>
                  <a:gd name="T10" fmla="*/ 512 w 2019"/>
                  <a:gd name="T11" fmla="*/ 317 h 545"/>
                  <a:gd name="T12" fmla="*/ 614 w 2019"/>
                  <a:gd name="T13" fmla="*/ 226 h 545"/>
                  <a:gd name="T14" fmla="*/ 662 w 2019"/>
                  <a:gd name="T15" fmla="*/ 169 h 545"/>
                  <a:gd name="T16" fmla="*/ 713 w 2019"/>
                  <a:gd name="T17" fmla="*/ 123 h 545"/>
                  <a:gd name="T18" fmla="*/ 774 w 2019"/>
                  <a:gd name="T19" fmla="*/ 93 h 545"/>
                  <a:gd name="T20" fmla="*/ 867 w 2019"/>
                  <a:gd name="T21" fmla="*/ 66 h 545"/>
                  <a:gd name="T22" fmla="*/ 983 w 2019"/>
                  <a:gd name="T23" fmla="*/ 41 h 545"/>
                  <a:gd name="T24" fmla="*/ 1109 w 2019"/>
                  <a:gd name="T25" fmla="*/ 22 h 545"/>
                  <a:gd name="T26" fmla="*/ 1354 w 2019"/>
                  <a:gd name="T27" fmla="*/ 0 h 545"/>
                  <a:gd name="T28" fmla="*/ 1519 w 2019"/>
                  <a:gd name="T29" fmla="*/ 7 h 545"/>
                  <a:gd name="T30" fmla="*/ 1599 w 2019"/>
                  <a:gd name="T31" fmla="*/ 49 h 545"/>
                  <a:gd name="T32" fmla="*/ 1666 w 2019"/>
                  <a:gd name="T33" fmla="*/ 108 h 545"/>
                  <a:gd name="T34" fmla="*/ 1742 w 2019"/>
                  <a:gd name="T35" fmla="*/ 136 h 545"/>
                  <a:gd name="T36" fmla="*/ 1837 w 2019"/>
                  <a:gd name="T37" fmla="*/ 140 h 545"/>
                  <a:gd name="T38" fmla="*/ 1934 w 2019"/>
                  <a:gd name="T39" fmla="*/ 155 h 545"/>
                  <a:gd name="T40" fmla="*/ 2019 w 2019"/>
                  <a:gd name="T41" fmla="*/ 214 h 545"/>
                  <a:gd name="T42" fmla="*/ 1985 w 2019"/>
                  <a:gd name="T43" fmla="*/ 241 h 545"/>
                  <a:gd name="T44" fmla="*/ 1902 w 2019"/>
                  <a:gd name="T45" fmla="*/ 212 h 545"/>
                  <a:gd name="T46" fmla="*/ 1789 w 2019"/>
                  <a:gd name="T47" fmla="*/ 201 h 545"/>
                  <a:gd name="T48" fmla="*/ 1637 w 2019"/>
                  <a:gd name="T49" fmla="*/ 192 h 545"/>
                  <a:gd name="T50" fmla="*/ 1576 w 2019"/>
                  <a:gd name="T51" fmla="*/ 123 h 545"/>
                  <a:gd name="T52" fmla="*/ 1504 w 2019"/>
                  <a:gd name="T53" fmla="*/ 68 h 545"/>
                  <a:gd name="T54" fmla="*/ 1116 w 2019"/>
                  <a:gd name="T55" fmla="*/ 85 h 545"/>
                  <a:gd name="T56" fmla="*/ 746 w 2019"/>
                  <a:gd name="T57" fmla="*/ 173 h 545"/>
                  <a:gd name="T58" fmla="*/ 649 w 2019"/>
                  <a:gd name="T59" fmla="*/ 283 h 545"/>
                  <a:gd name="T60" fmla="*/ 601 w 2019"/>
                  <a:gd name="T61" fmla="*/ 338 h 545"/>
                  <a:gd name="T62" fmla="*/ 573 w 2019"/>
                  <a:gd name="T63" fmla="*/ 363 h 545"/>
                  <a:gd name="T64" fmla="*/ 542 w 2019"/>
                  <a:gd name="T65" fmla="*/ 380 h 545"/>
                  <a:gd name="T66" fmla="*/ 481 w 2019"/>
                  <a:gd name="T67" fmla="*/ 406 h 545"/>
                  <a:gd name="T68" fmla="*/ 417 w 2019"/>
                  <a:gd name="T69" fmla="*/ 425 h 545"/>
                  <a:gd name="T70" fmla="*/ 287 w 2019"/>
                  <a:gd name="T71" fmla="*/ 454 h 545"/>
                  <a:gd name="T72" fmla="*/ 33 w 2019"/>
                  <a:gd name="T73" fmla="*/ 543 h 545"/>
                  <a:gd name="T74" fmla="*/ 0 w 2019"/>
                  <a:gd name="T75" fmla="*/ 545 h 545"/>
                  <a:gd name="T76" fmla="*/ 23 w 2019"/>
                  <a:gd name="T77" fmla="*/ 515 h 545"/>
                  <a:gd name="T78" fmla="*/ 23 w 2019"/>
                  <a:gd name="T79" fmla="*/ 515 h 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19" h="545">
                    <a:moveTo>
                      <a:pt x="23" y="515"/>
                    </a:moveTo>
                    <a:lnTo>
                      <a:pt x="84" y="481"/>
                    </a:lnTo>
                    <a:lnTo>
                      <a:pt x="145" y="454"/>
                    </a:lnTo>
                    <a:lnTo>
                      <a:pt x="267" y="410"/>
                    </a:lnTo>
                    <a:lnTo>
                      <a:pt x="390" y="368"/>
                    </a:lnTo>
                    <a:lnTo>
                      <a:pt x="512" y="317"/>
                    </a:lnTo>
                    <a:lnTo>
                      <a:pt x="614" y="226"/>
                    </a:lnTo>
                    <a:lnTo>
                      <a:pt x="662" y="169"/>
                    </a:lnTo>
                    <a:lnTo>
                      <a:pt x="713" y="123"/>
                    </a:lnTo>
                    <a:lnTo>
                      <a:pt x="774" y="93"/>
                    </a:lnTo>
                    <a:lnTo>
                      <a:pt x="867" y="66"/>
                    </a:lnTo>
                    <a:lnTo>
                      <a:pt x="983" y="41"/>
                    </a:lnTo>
                    <a:lnTo>
                      <a:pt x="1109" y="22"/>
                    </a:lnTo>
                    <a:lnTo>
                      <a:pt x="1354" y="0"/>
                    </a:lnTo>
                    <a:lnTo>
                      <a:pt x="1519" y="7"/>
                    </a:lnTo>
                    <a:lnTo>
                      <a:pt x="1599" y="49"/>
                    </a:lnTo>
                    <a:lnTo>
                      <a:pt x="1666" y="108"/>
                    </a:lnTo>
                    <a:lnTo>
                      <a:pt x="1742" y="136"/>
                    </a:lnTo>
                    <a:lnTo>
                      <a:pt x="1837" y="140"/>
                    </a:lnTo>
                    <a:lnTo>
                      <a:pt x="1934" y="155"/>
                    </a:lnTo>
                    <a:lnTo>
                      <a:pt x="2019" y="214"/>
                    </a:lnTo>
                    <a:lnTo>
                      <a:pt x="1985" y="241"/>
                    </a:lnTo>
                    <a:lnTo>
                      <a:pt x="1902" y="212"/>
                    </a:lnTo>
                    <a:lnTo>
                      <a:pt x="1789" y="201"/>
                    </a:lnTo>
                    <a:lnTo>
                      <a:pt x="1637" y="192"/>
                    </a:lnTo>
                    <a:lnTo>
                      <a:pt x="1576" y="123"/>
                    </a:lnTo>
                    <a:lnTo>
                      <a:pt x="1504" y="68"/>
                    </a:lnTo>
                    <a:lnTo>
                      <a:pt x="1116" y="85"/>
                    </a:lnTo>
                    <a:lnTo>
                      <a:pt x="746" y="173"/>
                    </a:lnTo>
                    <a:lnTo>
                      <a:pt x="649" y="283"/>
                    </a:lnTo>
                    <a:lnTo>
                      <a:pt x="601" y="338"/>
                    </a:lnTo>
                    <a:lnTo>
                      <a:pt x="573" y="363"/>
                    </a:lnTo>
                    <a:lnTo>
                      <a:pt x="542" y="380"/>
                    </a:lnTo>
                    <a:lnTo>
                      <a:pt x="481" y="406"/>
                    </a:lnTo>
                    <a:lnTo>
                      <a:pt x="417" y="425"/>
                    </a:lnTo>
                    <a:lnTo>
                      <a:pt x="287" y="454"/>
                    </a:lnTo>
                    <a:lnTo>
                      <a:pt x="33" y="543"/>
                    </a:lnTo>
                    <a:lnTo>
                      <a:pt x="0" y="545"/>
                    </a:lnTo>
                    <a:lnTo>
                      <a:pt x="23" y="515"/>
                    </a:lnTo>
                    <a:lnTo>
                      <a:pt x="23" y="5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54" name="Freeform 938"/>
              <p:cNvSpPr>
                <a:spLocks/>
              </p:cNvSpPr>
              <p:nvPr/>
            </p:nvSpPr>
            <p:spPr bwMode="auto">
              <a:xfrm>
                <a:off x="3990" y="3833"/>
                <a:ext cx="305" cy="157"/>
              </a:xfrm>
              <a:custGeom>
                <a:avLst/>
                <a:gdLst>
                  <a:gd name="T0" fmla="*/ 0 w 610"/>
                  <a:gd name="T1" fmla="*/ 102 h 313"/>
                  <a:gd name="T2" fmla="*/ 28 w 610"/>
                  <a:gd name="T3" fmla="*/ 43 h 313"/>
                  <a:gd name="T4" fmla="*/ 83 w 610"/>
                  <a:gd name="T5" fmla="*/ 3 h 313"/>
                  <a:gd name="T6" fmla="*/ 340 w 610"/>
                  <a:gd name="T7" fmla="*/ 0 h 313"/>
                  <a:gd name="T8" fmla="*/ 465 w 610"/>
                  <a:gd name="T9" fmla="*/ 28 h 313"/>
                  <a:gd name="T10" fmla="*/ 557 w 610"/>
                  <a:gd name="T11" fmla="*/ 81 h 313"/>
                  <a:gd name="T12" fmla="*/ 600 w 610"/>
                  <a:gd name="T13" fmla="*/ 194 h 313"/>
                  <a:gd name="T14" fmla="*/ 610 w 610"/>
                  <a:gd name="T15" fmla="*/ 264 h 313"/>
                  <a:gd name="T16" fmla="*/ 597 w 610"/>
                  <a:gd name="T17" fmla="*/ 296 h 313"/>
                  <a:gd name="T18" fmla="*/ 572 w 610"/>
                  <a:gd name="T19" fmla="*/ 313 h 313"/>
                  <a:gd name="T20" fmla="*/ 526 w 610"/>
                  <a:gd name="T21" fmla="*/ 291 h 313"/>
                  <a:gd name="T22" fmla="*/ 496 w 610"/>
                  <a:gd name="T23" fmla="*/ 186 h 313"/>
                  <a:gd name="T24" fmla="*/ 460 w 610"/>
                  <a:gd name="T25" fmla="*/ 135 h 313"/>
                  <a:gd name="T26" fmla="*/ 426 w 610"/>
                  <a:gd name="T27" fmla="*/ 108 h 313"/>
                  <a:gd name="T28" fmla="*/ 338 w 610"/>
                  <a:gd name="T29" fmla="*/ 87 h 313"/>
                  <a:gd name="T30" fmla="*/ 209 w 610"/>
                  <a:gd name="T31" fmla="*/ 61 h 313"/>
                  <a:gd name="T32" fmla="*/ 108 w 610"/>
                  <a:gd name="T33" fmla="*/ 49 h 313"/>
                  <a:gd name="T34" fmla="*/ 24 w 610"/>
                  <a:gd name="T35" fmla="*/ 125 h 313"/>
                  <a:gd name="T36" fmla="*/ 0 w 610"/>
                  <a:gd name="T37" fmla="*/ 125 h 313"/>
                  <a:gd name="T38" fmla="*/ 0 w 610"/>
                  <a:gd name="T39" fmla="*/ 102 h 313"/>
                  <a:gd name="T40" fmla="*/ 0 w 610"/>
                  <a:gd name="T41" fmla="*/ 102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10" h="313">
                    <a:moveTo>
                      <a:pt x="0" y="102"/>
                    </a:moveTo>
                    <a:lnTo>
                      <a:pt x="28" y="43"/>
                    </a:lnTo>
                    <a:lnTo>
                      <a:pt x="83" y="3"/>
                    </a:lnTo>
                    <a:lnTo>
                      <a:pt x="340" y="0"/>
                    </a:lnTo>
                    <a:lnTo>
                      <a:pt x="465" y="28"/>
                    </a:lnTo>
                    <a:lnTo>
                      <a:pt x="557" y="81"/>
                    </a:lnTo>
                    <a:lnTo>
                      <a:pt x="600" y="194"/>
                    </a:lnTo>
                    <a:lnTo>
                      <a:pt x="610" y="264"/>
                    </a:lnTo>
                    <a:lnTo>
                      <a:pt x="597" y="296"/>
                    </a:lnTo>
                    <a:lnTo>
                      <a:pt x="572" y="313"/>
                    </a:lnTo>
                    <a:lnTo>
                      <a:pt x="526" y="291"/>
                    </a:lnTo>
                    <a:lnTo>
                      <a:pt x="496" y="186"/>
                    </a:lnTo>
                    <a:lnTo>
                      <a:pt x="460" y="135"/>
                    </a:lnTo>
                    <a:lnTo>
                      <a:pt x="426" y="108"/>
                    </a:lnTo>
                    <a:lnTo>
                      <a:pt x="338" y="87"/>
                    </a:lnTo>
                    <a:lnTo>
                      <a:pt x="209" y="61"/>
                    </a:lnTo>
                    <a:lnTo>
                      <a:pt x="108" y="49"/>
                    </a:lnTo>
                    <a:lnTo>
                      <a:pt x="24" y="125"/>
                    </a:lnTo>
                    <a:lnTo>
                      <a:pt x="0" y="125"/>
                    </a:lnTo>
                    <a:lnTo>
                      <a:pt x="0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55" name="Freeform 939"/>
              <p:cNvSpPr>
                <a:spLocks/>
              </p:cNvSpPr>
              <p:nvPr/>
            </p:nvSpPr>
            <p:spPr bwMode="auto">
              <a:xfrm>
                <a:off x="4312" y="3845"/>
                <a:ext cx="225" cy="101"/>
              </a:xfrm>
              <a:custGeom>
                <a:avLst/>
                <a:gdLst>
                  <a:gd name="T0" fmla="*/ 257 w 451"/>
                  <a:gd name="T1" fmla="*/ 57 h 201"/>
                  <a:gd name="T2" fmla="*/ 344 w 451"/>
                  <a:gd name="T3" fmla="*/ 34 h 201"/>
                  <a:gd name="T4" fmla="*/ 432 w 451"/>
                  <a:gd name="T5" fmla="*/ 19 h 201"/>
                  <a:gd name="T6" fmla="*/ 451 w 451"/>
                  <a:gd name="T7" fmla="*/ 32 h 201"/>
                  <a:gd name="T8" fmla="*/ 437 w 451"/>
                  <a:gd name="T9" fmla="*/ 51 h 201"/>
                  <a:gd name="T10" fmla="*/ 346 w 451"/>
                  <a:gd name="T11" fmla="*/ 91 h 201"/>
                  <a:gd name="T12" fmla="*/ 251 w 451"/>
                  <a:gd name="T13" fmla="*/ 121 h 201"/>
                  <a:gd name="T14" fmla="*/ 202 w 451"/>
                  <a:gd name="T15" fmla="*/ 89 h 201"/>
                  <a:gd name="T16" fmla="*/ 154 w 451"/>
                  <a:gd name="T17" fmla="*/ 79 h 201"/>
                  <a:gd name="T18" fmla="*/ 72 w 451"/>
                  <a:gd name="T19" fmla="*/ 108 h 201"/>
                  <a:gd name="T20" fmla="*/ 63 w 451"/>
                  <a:gd name="T21" fmla="*/ 190 h 201"/>
                  <a:gd name="T22" fmla="*/ 27 w 451"/>
                  <a:gd name="T23" fmla="*/ 201 h 201"/>
                  <a:gd name="T24" fmla="*/ 4 w 451"/>
                  <a:gd name="T25" fmla="*/ 150 h 201"/>
                  <a:gd name="T26" fmla="*/ 0 w 451"/>
                  <a:gd name="T27" fmla="*/ 53 h 201"/>
                  <a:gd name="T28" fmla="*/ 59 w 451"/>
                  <a:gd name="T29" fmla="*/ 15 h 201"/>
                  <a:gd name="T30" fmla="*/ 135 w 451"/>
                  <a:gd name="T31" fmla="*/ 0 h 201"/>
                  <a:gd name="T32" fmla="*/ 207 w 451"/>
                  <a:gd name="T33" fmla="*/ 11 h 201"/>
                  <a:gd name="T34" fmla="*/ 257 w 451"/>
                  <a:gd name="T35" fmla="*/ 57 h 201"/>
                  <a:gd name="T36" fmla="*/ 257 w 451"/>
                  <a:gd name="T37" fmla="*/ 57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" h="201">
                    <a:moveTo>
                      <a:pt x="257" y="57"/>
                    </a:moveTo>
                    <a:lnTo>
                      <a:pt x="344" y="34"/>
                    </a:lnTo>
                    <a:lnTo>
                      <a:pt x="432" y="19"/>
                    </a:lnTo>
                    <a:lnTo>
                      <a:pt x="451" y="32"/>
                    </a:lnTo>
                    <a:lnTo>
                      <a:pt x="437" y="51"/>
                    </a:lnTo>
                    <a:lnTo>
                      <a:pt x="346" y="91"/>
                    </a:lnTo>
                    <a:lnTo>
                      <a:pt x="251" y="121"/>
                    </a:lnTo>
                    <a:lnTo>
                      <a:pt x="202" y="89"/>
                    </a:lnTo>
                    <a:lnTo>
                      <a:pt x="154" y="79"/>
                    </a:lnTo>
                    <a:lnTo>
                      <a:pt x="72" y="108"/>
                    </a:lnTo>
                    <a:lnTo>
                      <a:pt x="63" y="190"/>
                    </a:lnTo>
                    <a:lnTo>
                      <a:pt x="27" y="201"/>
                    </a:lnTo>
                    <a:lnTo>
                      <a:pt x="4" y="150"/>
                    </a:lnTo>
                    <a:lnTo>
                      <a:pt x="0" y="53"/>
                    </a:lnTo>
                    <a:lnTo>
                      <a:pt x="59" y="15"/>
                    </a:lnTo>
                    <a:lnTo>
                      <a:pt x="135" y="0"/>
                    </a:lnTo>
                    <a:lnTo>
                      <a:pt x="207" y="11"/>
                    </a:lnTo>
                    <a:lnTo>
                      <a:pt x="257" y="57"/>
                    </a:lnTo>
                    <a:lnTo>
                      <a:pt x="257" y="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56" name="Freeform 940"/>
              <p:cNvSpPr>
                <a:spLocks/>
              </p:cNvSpPr>
              <p:nvPr/>
            </p:nvSpPr>
            <p:spPr bwMode="auto">
              <a:xfrm>
                <a:off x="4052" y="3955"/>
                <a:ext cx="512" cy="285"/>
              </a:xfrm>
              <a:custGeom>
                <a:avLst/>
                <a:gdLst>
                  <a:gd name="T0" fmla="*/ 428 w 1025"/>
                  <a:gd name="T1" fmla="*/ 321 h 570"/>
                  <a:gd name="T2" fmla="*/ 565 w 1025"/>
                  <a:gd name="T3" fmla="*/ 262 h 570"/>
                  <a:gd name="T4" fmla="*/ 633 w 1025"/>
                  <a:gd name="T5" fmla="*/ 217 h 570"/>
                  <a:gd name="T6" fmla="*/ 702 w 1025"/>
                  <a:gd name="T7" fmla="*/ 167 h 570"/>
                  <a:gd name="T8" fmla="*/ 770 w 1025"/>
                  <a:gd name="T9" fmla="*/ 118 h 570"/>
                  <a:gd name="T10" fmla="*/ 839 w 1025"/>
                  <a:gd name="T11" fmla="*/ 70 h 570"/>
                  <a:gd name="T12" fmla="*/ 909 w 1025"/>
                  <a:gd name="T13" fmla="*/ 29 h 570"/>
                  <a:gd name="T14" fmla="*/ 979 w 1025"/>
                  <a:gd name="T15" fmla="*/ 0 h 570"/>
                  <a:gd name="T16" fmla="*/ 1025 w 1025"/>
                  <a:gd name="T17" fmla="*/ 19 h 570"/>
                  <a:gd name="T18" fmla="*/ 1006 w 1025"/>
                  <a:gd name="T19" fmla="*/ 65 h 570"/>
                  <a:gd name="T20" fmla="*/ 932 w 1025"/>
                  <a:gd name="T21" fmla="*/ 99 h 570"/>
                  <a:gd name="T22" fmla="*/ 861 w 1025"/>
                  <a:gd name="T23" fmla="*/ 135 h 570"/>
                  <a:gd name="T24" fmla="*/ 793 w 1025"/>
                  <a:gd name="T25" fmla="*/ 171 h 570"/>
                  <a:gd name="T26" fmla="*/ 723 w 1025"/>
                  <a:gd name="T27" fmla="*/ 215 h 570"/>
                  <a:gd name="T28" fmla="*/ 662 w 1025"/>
                  <a:gd name="T29" fmla="*/ 255 h 570"/>
                  <a:gd name="T30" fmla="*/ 614 w 1025"/>
                  <a:gd name="T31" fmla="*/ 285 h 570"/>
                  <a:gd name="T32" fmla="*/ 563 w 1025"/>
                  <a:gd name="T33" fmla="*/ 317 h 570"/>
                  <a:gd name="T34" fmla="*/ 514 w 1025"/>
                  <a:gd name="T35" fmla="*/ 348 h 570"/>
                  <a:gd name="T36" fmla="*/ 470 w 1025"/>
                  <a:gd name="T37" fmla="*/ 375 h 570"/>
                  <a:gd name="T38" fmla="*/ 417 w 1025"/>
                  <a:gd name="T39" fmla="*/ 399 h 570"/>
                  <a:gd name="T40" fmla="*/ 388 w 1025"/>
                  <a:gd name="T41" fmla="*/ 394 h 570"/>
                  <a:gd name="T42" fmla="*/ 377 w 1025"/>
                  <a:gd name="T43" fmla="*/ 375 h 570"/>
                  <a:gd name="T44" fmla="*/ 360 w 1025"/>
                  <a:gd name="T45" fmla="*/ 346 h 570"/>
                  <a:gd name="T46" fmla="*/ 295 w 1025"/>
                  <a:gd name="T47" fmla="*/ 392 h 570"/>
                  <a:gd name="T48" fmla="*/ 225 w 1025"/>
                  <a:gd name="T49" fmla="*/ 477 h 570"/>
                  <a:gd name="T50" fmla="*/ 183 w 1025"/>
                  <a:gd name="T51" fmla="*/ 519 h 570"/>
                  <a:gd name="T52" fmla="*/ 135 w 1025"/>
                  <a:gd name="T53" fmla="*/ 553 h 570"/>
                  <a:gd name="T54" fmla="*/ 80 w 1025"/>
                  <a:gd name="T55" fmla="*/ 570 h 570"/>
                  <a:gd name="T56" fmla="*/ 15 w 1025"/>
                  <a:gd name="T57" fmla="*/ 567 h 570"/>
                  <a:gd name="T58" fmla="*/ 0 w 1025"/>
                  <a:gd name="T59" fmla="*/ 549 h 570"/>
                  <a:gd name="T60" fmla="*/ 17 w 1025"/>
                  <a:gd name="T61" fmla="*/ 534 h 570"/>
                  <a:gd name="T62" fmla="*/ 139 w 1025"/>
                  <a:gd name="T63" fmla="*/ 498 h 570"/>
                  <a:gd name="T64" fmla="*/ 226 w 1025"/>
                  <a:gd name="T65" fmla="*/ 401 h 570"/>
                  <a:gd name="T66" fmla="*/ 265 w 1025"/>
                  <a:gd name="T67" fmla="*/ 346 h 570"/>
                  <a:gd name="T68" fmla="*/ 312 w 1025"/>
                  <a:gd name="T69" fmla="*/ 298 h 570"/>
                  <a:gd name="T70" fmla="*/ 367 w 1025"/>
                  <a:gd name="T71" fmla="*/ 281 h 570"/>
                  <a:gd name="T72" fmla="*/ 428 w 1025"/>
                  <a:gd name="T73" fmla="*/ 321 h 570"/>
                  <a:gd name="T74" fmla="*/ 428 w 1025"/>
                  <a:gd name="T75" fmla="*/ 321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25" h="570">
                    <a:moveTo>
                      <a:pt x="428" y="321"/>
                    </a:moveTo>
                    <a:lnTo>
                      <a:pt x="565" y="262"/>
                    </a:lnTo>
                    <a:lnTo>
                      <a:pt x="633" y="217"/>
                    </a:lnTo>
                    <a:lnTo>
                      <a:pt x="702" y="167"/>
                    </a:lnTo>
                    <a:lnTo>
                      <a:pt x="770" y="118"/>
                    </a:lnTo>
                    <a:lnTo>
                      <a:pt x="839" y="70"/>
                    </a:lnTo>
                    <a:lnTo>
                      <a:pt x="909" y="29"/>
                    </a:lnTo>
                    <a:lnTo>
                      <a:pt x="979" y="0"/>
                    </a:lnTo>
                    <a:lnTo>
                      <a:pt x="1025" y="19"/>
                    </a:lnTo>
                    <a:lnTo>
                      <a:pt x="1006" y="65"/>
                    </a:lnTo>
                    <a:lnTo>
                      <a:pt x="932" y="99"/>
                    </a:lnTo>
                    <a:lnTo>
                      <a:pt x="861" y="135"/>
                    </a:lnTo>
                    <a:lnTo>
                      <a:pt x="793" y="171"/>
                    </a:lnTo>
                    <a:lnTo>
                      <a:pt x="723" y="215"/>
                    </a:lnTo>
                    <a:lnTo>
                      <a:pt x="662" y="255"/>
                    </a:lnTo>
                    <a:lnTo>
                      <a:pt x="614" y="285"/>
                    </a:lnTo>
                    <a:lnTo>
                      <a:pt x="563" y="317"/>
                    </a:lnTo>
                    <a:lnTo>
                      <a:pt x="514" y="348"/>
                    </a:lnTo>
                    <a:lnTo>
                      <a:pt x="470" y="375"/>
                    </a:lnTo>
                    <a:lnTo>
                      <a:pt x="417" y="399"/>
                    </a:lnTo>
                    <a:lnTo>
                      <a:pt x="388" y="394"/>
                    </a:lnTo>
                    <a:lnTo>
                      <a:pt x="377" y="375"/>
                    </a:lnTo>
                    <a:lnTo>
                      <a:pt x="360" y="346"/>
                    </a:lnTo>
                    <a:lnTo>
                      <a:pt x="295" y="392"/>
                    </a:lnTo>
                    <a:lnTo>
                      <a:pt x="225" y="477"/>
                    </a:lnTo>
                    <a:lnTo>
                      <a:pt x="183" y="519"/>
                    </a:lnTo>
                    <a:lnTo>
                      <a:pt x="135" y="553"/>
                    </a:lnTo>
                    <a:lnTo>
                      <a:pt x="80" y="570"/>
                    </a:lnTo>
                    <a:lnTo>
                      <a:pt x="15" y="567"/>
                    </a:lnTo>
                    <a:lnTo>
                      <a:pt x="0" y="549"/>
                    </a:lnTo>
                    <a:lnTo>
                      <a:pt x="17" y="534"/>
                    </a:lnTo>
                    <a:lnTo>
                      <a:pt x="139" y="498"/>
                    </a:lnTo>
                    <a:lnTo>
                      <a:pt x="226" y="401"/>
                    </a:lnTo>
                    <a:lnTo>
                      <a:pt x="265" y="346"/>
                    </a:lnTo>
                    <a:lnTo>
                      <a:pt x="312" y="298"/>
                    </a:lnTo>
                    <a:lnTo>
                      <a:pt x="367" y="281"/>
                    </a:lnTo>
                    <a:lnTo>
                      <a:pt x="428" y="321"/>
                    </a:lnTo>
                    <a:lnTo>
                      <a:pt x="428" y="3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57" name="Freeform 941"/>
              <p:cNvSpPr>
                <a:spLocks/>
              </p:cNvSpPr>
              <p:nvPr/>
            </p:nvSpPr>
            <p:spPr bwMode="auto">
              <a:xfrm>
                <a:off x="4038" y="3578"/>
                <a:ext cx="34" cy="64"/>
              </a:xfrm>
              <a:custGeom>
                <a:avLst/>
                <a:gdLst>
                  <a:gd name="T0" fmla="*/ 32 w 66"/>
                  <a:gd name="T1" fmla="*/ 8 h 130"/>
                  <a:gd name="T2" fmla="*/ 66 w 66"/>
                  <a:gd name="T3" fmla="*/ 109 h 130"/>
                  <a:gd name="T4" fmla="*/ 51 w 66"/>
                  <a:gd name="T5" fmla="*/ 130 h 130"/>
                  <a:gd name="T6" fmla="*/ 30 w 66"/>
                  <a:gd name="T7" fmla="*/ 114 h 130"/>
                  <a:gd name="T8" fmla="*/ 0 w 66"/>
                  <a:gd name="T9" fmla="*/ 25 h 130"/>
                  <a:gd name="T10" fmla="*/ 7 w 66"/>
                  <a:gd name="T11" fmla="*/ 0 h 130"/>
                  <a:gd name="T12" fmla="*/ 32 w 66"/>
                  <a:gd name="T13" fmla="*/ 8 h 130"/>
                  <a:gd name="T14" fmla="*/ 32 w 66"/>
                  <a:gd name="T15" fmla="*/ 8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130">
                    <a:moveTo>
                      <a:pt x="32" y="8"/>
                    </a:moveTo>
                    <a:lnTo>
                      <a:pt x="66" y="109"/>
                    </a:lnTo>
                    <a:lnTo>
                      <a:pt x="51" y="130"/>
                    </a:lnTo>
                    <a:lnTo>
                      <a:pt x="30" y="114"/>
                    </a:lnTo>
                    <a:lnTo>
                      <a:pt x="0" y="25"/>
                    </a:lnTo>
                    <a:lnTo>
                      <a:pt x="7" y="0"/>
                    </a:lnTo>
                    <a:lnTo>
                      <a:pt x="32" y="8"/>
                    </a:ln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58" name="Freeform 942"/>
              <p:cNvSpPr>
                <a:spLocks/>
              </p:cNvSpPr>
              <p:nvPr/>
            </p:nvSpPr>
            <p:spPr bwMode="auto">
              <a:xfrm>
                <a:off x="4184" y="3557"/>
                <a:ext cx="24" cy="79"/>
              </a:xfrm>
              <a:custGeom>
                <a:avLst/>
                <a:gdLst>
                  <a:gd name="T0" fmla="*/ 41 w 47"/>
                  <a:gd name="T1" fmla="*/ 19 h 157"/>
                  <a:gd name="T2" fmla="*/ 47 w 47"/>
                  <a:gd name="T3" fmla="*/ 87 h 157"/>
                  <a:gd name="T4" fmla="*/ 39 w 47"/>
                  <a:gd name="T5" fmla="*/ 140 h 157"/>
                  <a:gd name="T6" fmla="*/ 22 w 47"/>
                  <a:gd name="T7" fmla="*/ 157 h 157"/>
                  <a:gd name="T8" fmla="*/ 7 w 47"/>
                  <a:gd name="T9" fmla="*/ 140 h 157"/>
                  <a:gd name="T10" fmla="*/ 0 w 47"/>
                  <a:gd name="T11" fmla="*/ 87 h 157"/>
                  <a:gd name="T12" fmla="*/ 5 w 47"/>
                  <a:gd name="T13" fmla="*/ 19 h 157"/>
                  <a:gd name="T14" fmla="*/ 22 w 47"/>
                  <a:gd name="T15" fmla="*/ 0 h 157"/>
                  <a:gd name="T16" fmla="*/ 41 w 47"/>
                  <a:gd name="T17" fmla="*/ 19 h 157"/>
                  <a:gd name="T18" fmla="*/ 41 w 47"/>
                  <a:gd name="T19" fmla="*/ 19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" h="157">
                    <a:moveTo>
                      <a:pt x="41" y="19"/>
                    </a:moveTo>
                    <a:lnTo>
                      <a:pt x="47" y="87"/>
                    </a:lnTo>
                    <a:lnTo>
                      <a:pt x="39" y="140"/>
                    </a:lnTo>
                    <a:lnTo>
                      <a:pt x="22" y="157"/>
                    </a:lnTo>
                    <a:lnTo>
                      <a:pt x="7" y="140"/>
                    </a:lnTo>
                    <a:lnTo>
                      <a:pt x="0" y="87"/>
                    </a:lnTo>
                    <a:lnTo>
                      <a:pt x="5" y="19"/>
                    </a:lnTo>
                    <a:lnTo>
                      <a:pt x="22" y="0"/>
                    </a:lnTo>
                    <a:lnTo>
                      <a:pt x="41" y="19"/>
                    </a:lnTo>
                    <a:lnTo>
                      <a:pt x="41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59" name="Freeform 943"/>
              <p:cNvSpPr>
                <a:spLocks/>
              </p:cNvSpPr>
              <p:nvPr/>
            </p:nvSpPr>
            <p:spPr bwMode="auto">
              <a:xfrm>
                <a:off x="4112" y="3567"/>
                <a:ext cx="25" cy="61"/>
              </a:xfrm>
              <a:custGeom>
                <a:avLst/>
                <a:gdLst>
                  <a:gd name="T0" fmla="*/ 51 w 51"/>
                  <a:gd name="T1" fmla="*/ 59 h 122"/>
                  <a:gd name="T2" fmla="*/ 42 w 51"/>
                  <a:gd name="T3" fmla="*/ 107 h 122"/>
                  <a:gd name="T4" fmla="*/ 27 w 51"/>
                  <a:gd name="T5" fmla="*/ 122 h 122"/>
                  <a:gd name="T6" fmla="*/ 10 w 51"/>
                  <a:gd name="T7" fmla="*/ 107 h 122"/>
                  <a:gd name="T8" fmla="*/ 0 w 51"/>
                  <a:gd name="T9" fmla="*/ 21 h 122"/>
                  <a:gd name="T10" fmla="*/ 17 w 51"/>
                  <a:gd name="T11" fmla="*/ 0 h 122"/>
                  <a:gd name="T12" fmla="*/ 38 w 51"/>
                  <a:gd name="T13" fmla="*/ 16 h 122"/>
                  <a:gd name="T14" fmla="*/ 51 w 51"/>
                  <a:gd name="T15" fmla="*/ 59 h 122"/>
                  <a:gd name="T16" fmla="*/ 51 w 51"/>
                  <a:gd name="T17" fmla="*/ 5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122">
                    <a:moveTo>
                      <a:pt x="51" y="59"/>
                    </a:moveTo>
                    <a:lnTo>
                      <a:pt x="42" y="107"/>
                    </a:lnTo>
                    <a:lnTo>
                      <a:pt x="27" y="122"/>
                    </a:lnTo>
                    <a:lnTo>
                      <a:pt x="10" y="107"/>
                    </a:lnTo>
                    <a:lnTo>
                      <a:pt x="0" y="21"/>
                    </a:lnTo>
                    <a:lnTo>
                      <a:pt x="17" y="0"/>
                    </a:lnTo>
                    <a:lnTo>
                      <a:pt x="38" y="16"/>
                    </a:lnTo>
                    <a:lnTo>
                      <a:pt x="51" y="59"/>
                    </a:lnTo>
                    <a:lnTo>
                      <a:pt x="51" y="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60" name="Freeform 944"/>
              <p:cNvSpPr>
                <a:spLocks/>
              </p:cNvSpPr>
              <p:nvPr/>
            </p:nvSpPr>
            <p:spPr bwMode="auto">
              <a:xfrm>
                <a:off x="3852" y="3608"/>
                <a:ext cx="31" cy="53"/>
              </a:xfrm>
              <a:custGeom>
                <a:avLst/>
                <a:gdLst>
                  <a:gd name="T0" fmla="*/ 27 w 63"/>
                  <a:gd name="T1" fmla="*/ 6 h 107"/>
                  <a:gd name="T2" fmla="*/ 63 w 63"/>
                  <a:gd name="T3" fmla="*/ 80 h 107"/>
                  <a:gd name="T4" fmla="*/ 44 w 63"/>
                  <a:gd name="T5" fmla="*/ 107 h 107"/>
                  <a:gd name="T6" fmla="*/ 15 w 63"/>
                  <a:gd name="T7" fmla="*/ 88 h 107"/>
                  <a:gd name="T8" fmla="*/ 0 w 63"/>
                  <a:gd name="T9" fmla="*/ 23 h 107"/>
                  <a:gd name="T10" fmla="*/ 6 w 63"/>
                  <a:gd name="T11" fmla="*/ 0 h 107"/>
                  <a:gd name="T12" fmla="*/ 27 w 63"/>
                  <a:gd name="T13" fmla="*/ 6 h 107"/>
                  <a:gd name="T14" fmla="*/ 27 w 63"/>
                  <a:gd name="T15" fmla="*/ 6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3" h="107">
                    <a:moveTo>
                      <a:pt x="27" y="6"/>
                    </a:moveTo>
                    <a:lnTo>
                      <a:pt x="63" y="80"/>
                    </a:lnTo>
                    <a:lnTo>
                      <a:pt x="44" y="107"/>
                    </a:lnTo>
                    <a:lnTo>
                      <a:pt x="15" y="88"/>
                    </a:lnTo>
                    <a:lnTo>
                      <a:pt x="0" y="23"/>
                    </a:lnTo>
                    <a:lnTo>
                      <a:pt x="6" y="0"/>
                    </a:lnTo>
                    <a:lnTo>
                      <a:pt x="27" y="6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61" name="Freeform 945"/>
              <p:cNvSpPr>
                <a:spLocks/>
              </p:cNvSpPr>
              <p:nvPr/>
            </p:nvSpPr>
            <p:spPr bwMode="auto">
              <a:xfrm>
                <a:off x="3086" y="3706"/>
                <a:ext cx="350" cy="156"/>
              </a:xfrm>
              <a:custGeom>
                <a:avLst/>
                <a:gdLst>
                  <a:gd name="T0" fmla="*/ 568 w 699"/>
                  <a:gd name="T1" fmla="*/ 49 h 312"/>
                  <a:gd name="T2" fmla="*/ 456 w 699"/>
                  <a:gd name="T3" fmla="*/ 44 h 312"/>
                  <a:gd name="T4" fmla="*/ 359 w 699"/>
                  <a:gd name="T5" fmla="*/ 70 h 312"/>
                  <a:gd name="T6" fmla="*/ 201 w 699"/>
                  <a:gd name="T7" fmla="*/ 194 h 312"/>
                  <a:gd name="T8" fmla="*/ 156 w 699"/>
                  <a:gd name="T9" fmla="*/ 228 h 312"/>
                  <a:gd name="T10" fmla="*/ 106 w 699"/>
                  <a:gd name="T11" fmla="*/ 247 h 312"/>
                  <a:gd name="T12" fmla="*/ 17 w 699"/>
                  <a:gd name="T13" fmla="*/ 312 h 312"/>
                  <a:gd name="T14" fmla="*/ 0 w 699"/>
                  <a:gd name="T15" fmla="*/ 266 h 312"/>
                  <a:gd name="T16" fmla="*/ 41 w 699"/>
                  <a:gd name="T17" fmla="*/ 234 h 312"/>
                  <a:gd name="T18" fmla="*/ 93 w 699"/>
                  <a:gd name="T19" fmla="*/ 213 h 312"/>
                  <a:gd name="T20" fmla="*/ 178 w 699"/>
                  <a:gd name="T21" fmla="*/ 156 h 312"/>
                  <a:gd name="T22" fmla="*/ 209 w 699"/>
                  <a:gd name="T23" fmla="*/ 122 h 312"/>
                  <a:gd name="T24" fmla="*/ 251 w 699"/>
                  <a:gd name="T25" fmla="*/ 87 h 312"/>
                  <a:gd name="T26" fmla="*/ 304 w 699"/>
                  <a:gd name="T27" fmla="*/ 55 h 312"/>
                  <a:gd name="T28" fmla="*/ 361 w 699"/>
                  <a:gd name="T29" fmla="*/ 28 h 312"/>
                  <a:gd name="T30" fmla="*/ 481 w 699"/>
                  <a:gd name="T31" fmla="*/ 0 h 312"/>
                  <a:gd name="T32" fmla="*/ 585 w 699"/>
                  <a:gd name="T33" fmla="*/ 17 h 312"/>
                  <a:gd name="T34" fmla="*/ 678 w 699"/>
                  <a:gd name="T35" fmla="*/ 68 h 312"/>
                  <a:gd name="T36" fmla="*/ 699 w 699"/>
                  <a:gd name="T37" fmla="*/ 89 h 312"/>
                  <a:gd name="T38" fmla="*/ 665 w 699"/>
                  <a:gd name="T39" fmla="*/ 103 h 312"/>
                  <a:gd name="T40" fmla="*/ 608 w 699"/>
                  <a:gd name="T41" fmla="*/ 91 h 312"/>
                  <a:gd name="T42" fmla="*/ 568 w 699"/>
                  <a:gd name="T43" fmla="*/ 49 h 312"/>
                  <a:gd name="T44" fmla="*/ 568 w 699"/>
                  <a:gd name="T45" fmla="*/ 49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99" h="312">
                    <a:moveTo>
                      <a:pt x="568" y="49"/>
                    </a:moveTo>
                    <a:lnTo>
                      <a:pt x="456" y="44"/>
                    </a:lnTo>
                    <a:lnTo>
                      <a:pt x="359" y="70"/>
                    </a:lnTo>
                    <a:lnTo>
                      <a:pt x="201" y="194"/>
                    </a:lnTo>
                    <a:lnTo>
                      <a:pt x="156" y="228"/>
                    </a:lnTo>
                    <a:lnTo>
                      <a:pt x="106" y="247"/>
                    </a:lnTo>
                    <a:lnTo>
                      <a:pt x="17" y="312"/>
                    </a:lnTo>
                    <a:lnTo>
                      <a:pt x="0" y="266"/>
                    </a:lnTo>
                    <a:lnTo>
                      <a:pt x="41" y="234"/>
                    </a:lnTo>
                    <a:lnTo>
                      <a:pt x="93" y="213"/>
                    </a:lnTo>
                    <a:lnTo>
                      <a:pt x="178" y="156"/>
                    </a:lnTo>
                    <a:lnTo>
                      <a:pt x="209" y="122"/>
                    </a:lnTo>
                    <a:lnTo>
                      <a:pt x="251" y="87"/>
                    </a:lnTo>
                    <a:lnTo>
                      <a:pt x="304" y="55"/>
                    </a:lnTo>
                    <a:lnTo>
                      <a:pt x="361" y="28"/>
                    </a:lnTo>
                    <a:lnTo>
                      <a:pt x="481" y="0"/>
                    </a:lnTo>
                    <a:lnTo>
                      <a:pt x="585" y="17"/>
                    </a:lnTo>
                    <a:lnTo>
                      <a:pt x="678" y="68"/>
                    </a:lnTo>
                    <a:lnTo>
                      <a:pt x="699" y="89"/>
                    </a:lnTo>
                    <a:lnTo>
                      <a:pt x="665" y="103"/>
                    </a:lnTo>
                    <a:lnTo>
                      <a:pt x="608" y="91"/>
                    </a:lnTo>
                    <a:lnTo>
                      <a:pt x="568" y="49"/>
                    </a:lnTo>
                    <a:lnTo>
                      <a:pt x="568" y="4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62" name="Freeform 946"/>
              <p:cNvSpPr>
                <a:spLocks/>
              </p:cNvSpPr>
              <p:nvPr/>
            </p:nvSpPr>
            <p:spPr bwMode="auto">
              <a:xfrm>
                <a:off x="2928" y="3699"/>
                <a:ext cx="335" cy="195"/>
              </a:xfrm>
              <a:custGeom>
                <a:avLst/>
                <a:gdLst>
                  <a:gd name="T0" fmla="*/ 184 w 669"/>
                  <a:gd name="T1" fmla="*/ 161 h 389"/>
                  <a:gd name="T2" fmla="*/ 249 w 669"/>
                  <a:gd name="T3" fmla="*/ 74 h 389"/>
                  <a:gd name="T4" fmla="*/ 308 w 669"/>
                  <a:gd name="T5" fmla="*/ 32 h 389"/>
                  <a:gd name="T6" fmla="*/ 367 w 669"/>
                  <a:gd name="T7" fmla="*/ 13 h 389"/>
                  <a:gd name="T8" fmla="*/ 466 w 669"/>
                  <a:gd name="T9" fmla="*/ 0 h 389"/>
                  <a:gd name="T10" fmla="*/ 620 w 669"/>
                  <a:gd name="T11" fmla="*/ 7 h 389"/>
                  <a:gd name="T12" fmla="*/ 669 w 669"/>
                  <a:gd name="T13" fmla="*/ 57 h 389"/>
                  <a:gd name="T14" fmla="*/ 669 w 669"/>
                  <a:gd name="T15" fmla="*/ 83 h 389"/>
                  <a:gd name="T16" fmla="*/ 645 w 669"/>
                  <a:gd name="T17" fmla="*/ 85 h 389"/>
                  <a:gd name="T18" fmla="*/ 580 w 669"/>
                  <a:gd name="T19" fmla="*/ 43 h 389"/>
                  <a:gd name="T20" fmla="*/ 432 w 669"/>
                  <a:gd name="T21" fmla="*/ 41 h 389"/>
                  <a:gd name="T22" fmla="*/ 293 w 669"/>
                  <a:gd name="T23" fmla="*/ 97 h 389"/>
                  <a:gd name="T24" fmla="*/ 260 w 669"/>
                  <a:gd name="T25" fmla="*/ 157 h 389"/>
                  <a:gd name="T26" fmla="*/ 217 w 669"/>
                  <a:gd name="T27" fmla="*/ 213 h 389"/>
                  <a:gd name="T28" fmla="*/ 42 w 669"/>
                  <a:gd name="T29" fmla="*/ 273 h 389"/>
                  <a:gd name="T30" fmla="*/ 51 w 669"/>
                  <a:gd name="T31" fmla="*/ 323 h 389"/>
                  <a:gd name="T32" fmla="*/ 93 w 669"/>
                  <a:gd name="T33" fmla="*/ 363 h 389"/>
                  <a:gd name="T34" fmla="*/ 97 w 669"/>
                  <a:gd name="T35" fmla="*/ 378 h 389"/>
                  <a:gd name="T36" fmla="*/ 93 w 669"/>
                  <a:gd name="T37" fmla="*/ 389 h 389"/>
                  <a:gd name="T38" fmla="*/ 65 w 669"/>
                  <a:gd name="T39" fmla="*/ 389 h 389"/>
                  <a:gd name="T40" fmla="*/ 0 w 669"/>
                  <a:gd name="T41" fmla="*/ 304 h 389"/>
                  <a:gd name="T42" fmla="*/ 21 w 669"/>
                  <a:gd name="T43" fmla="*/ 239 h 389"/>
                  <a:gd name="T44" fmla="*/ 53 w 669"/>
                  <a:gd name="T45" fmla="*/ 214 h 389"/>
                  <a:gd name="T46" fmla="*/ 93 w 669"/>
                  <a:gd name="T47" fmla="*/ 194 h 389"/>
                  <a:gd name="T48" fmla="*/ 184 w 669"/>
                  <a:gd name="T49" fmla="*/ 161 h 389"/>
                  <a:gd name="T50" fmla="*/ 184 w 669"/>
                  <a:gd name="T51" fmla="*/ 161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69" h="389">
                    <a:moveTo>
                      <a:pt x="184" y="161"/>
                    </a:moveTo>
                    <a:lnTo>
                      <a:pt x="249" y="74"/>
                    </a:lnTo>
                    <a:lnTo>
                      <a:pt x="308" y="32"/>
                    </a:lnTo>
                    <a:lnTo>
                      <a:pt x="367" y="13"/>
                    </a:lnTo>
                    <a:lnTo>
                      <a:pt x="466" y="0"/>
                    </a:lnTo>
                    <a:lnTo>
                      <a:pt x="620" y="7"/>
                    </a:lnTo>
                    <a:lnTo>
                      <a:pt x="669" y="57"/>
                    </a:lnTo>
                    <a:lnTo>
                      <a:pt x="669" y="83"/>
                    </a:lnTo>
                    <a:lnTo>
                      <a:pt x="645" y="85"/>
                    </a:lnTo>
                    <a:lnTo>
                      <a:pt x="580" y="43"/>
                    </a:lnTo>
                    <a:lnTo>
                      <a:pt x="432" y="41"/>
                    </a:lnTo>
                    <a:lnTo>
                      <a:pt x="293" y="97"/>
                    </a:lnTo>
                    <a:lnTo>
                      <a:pt x="260" y="157"/>
                    </a:lnTo>
                    <a:lnTo>
                      <a:pt x="217" y="213"/>
                    </a:lnTo>
                    <a:lnTo>
                      <a:pt x="42" y="273"/>
                    </a:lnTo>
                    <a:lnTo>
                      <a:pt x="51" y="323"/>
                    </a:lnTo>
                    <a:lnTo>
                      <a:pt x="93" y="363"/>
                    </a:lnTo>
                    <a:lnTo>
                      <a:pt x="97" y="378"/>
                    </a:lnTo>
                    <a:lnTo>
                      <a:pt x="93" y="389"/>
                    </a:lnTo>
                    <a:lnTo>
                      <a:pt x="65" y="389"/>
                    </a:lnTo>
                    <a:lnTo>
                      <a:pt x="0" y="304"/>
                    </a:lnTo>
                    <a:lnTo>
                      <a:pt x="21" y="239"/>
                    </a:lnTo>
                    <a:lnTo>
                      <a:pt x="53" y="214"/>
                    </a:lnTo>
                    <a:lnTo>
                      <a:pt x="93" y="194"/>
                    </a:lnTo>
                    <a:lnTo>
                      <a:pt x="184" y="161"/>
                    </a:lnTo>
                    <a:lnTo>
                      <a:pt x="184" y="16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63" name="Freeform 947"/>
              <p:cNvSpPr>
                <a:spLocks/>
              </p:cNvSpPr>
              <p:nvPr/>
            </p:nvSpPr>
            <p:spPr bwMode="auto">
              <a:xfrm>
                <a:off x="3158" y="3773"/>
                <a:ext cx="393" cy="156"/>
              </a:xfrm>
              <a:custGeom>
                <a:avLst/>
                <a:gdLst>
                  <a:gd name="T0" fmla="*/ 0 w 785"/>
                  <a:gd name="T1" fmla="*/ 293 h 314"/>
                  <a:gd name="T2" fmla="*/ 25 w 785"/>
                  <a:gd name="T3" fmla="*/ 236 h 314"/>
                  <a:gd name="T4" fmla="*/ 55 w 785"/>
                  <a:gd name="T5" fmla="*/ 211 h 314"/>
                  <a:gd name="T6" fmla="*/ 89 w 785"/>
                  <a:gd name="T7" fmla="*/ 188 h 314"/>
                  <a:gd name="T8" fmla="*/ 162 w 785"/>
                  <a:gd name="T9" fmla="*/ 145 h 314"/>
                  <a:gd name="T10" fmla="*/ 219 w 785"/>
                  <a:gd name="T11" fmla="*/ 99 h 314"/>
                  <a:gd name="T12" fmla="*/ 266 w 785"/>
                  <a:gd name="T13" fmla="*/ 55 h 314"/>
                  <a:gd name="T14" fmla="*/ 335 w 785"/>
                  <a:gd name="T15" fmla="*/ 25 h 314"/>
                  <a:gd name="T16" fmla="*/ 502 w 785"/>
                  <a:gd name="T17" fmla="*/ 0 h 314"/>
                  <a:gd name="T18" fmla="*/ 669 w 785"/>
                  <a:gd name="T19" fmla="*/ 25 h 314"/>
                  <a:gd name="T20" fmla="*/ 785 w 785"/>
                  <a:gd name="T21" fmla="*/ 105 h 314"/>
                  <a:gd name="T22" fmla="*/ 780 w 785"/>
                  <a:gd name="T23" fmla="*/ 158 h 314"/>
                  <a:gd name="T24" fmla="*/ 726 w 785"/>
                  <a:gd name="T25" fmla="*/ 152 h 314"/>
                  <a:gd name="T26" fmla="*/ 656 w 785"/>
                  <a:gd name="T27" fmla="*/ 93 h 314"/>
                  <a:gd name="T28" fmla="*/ 586 w 785"/>
                  <a:gd name="T29" fmla="*/ 61 h 314"/>
                  <a:gd name="T30" fmla="*/ 416 w 785"/>
                  <a:gd name="T31" fmla="*/ 59 h 314"/>
                  <a:gd name="T32" fmla="*/ 289 w 785"/>
                  <a:gd name="T33" fmla="*/ 84 h 314"/>
                  <a:gd name="T34" fmla="*/ 259 w 785"/>
                  <a:gd name="T35" fmla="*/ 127 h 314"/>
                  <a:gd name="T36" fmla="*/ 200 w 785"/>
                  <a:gd name="T37" fmla="*/ 175 h 314"/>
                  <a:gd name="T38" fmla="*/ 137 w 785"/>
                  <a:gd name="T39" fmla="*/ 202 h 314"/>
                  <a:gd name="T40" fmla="*/ 38 w 785"/>
                  <a:gd name="T41" fmla="*/ 297 h 314"/>
                  <a:gd name="T42" fmla="*/ 17 w 785"/>
                  <a:gd name="T43" fmla="*/ 314 h 314"/>
                  <a:gd name="T44" fmla="*/ 0 w 785"/>
                  <a:gd name="T45" fmla="*/ 293 h 314"/>
                  <a:gd name="T46" fmla="*/ 0 w 785"/>
                  <a:gd name="T47" fmla="*/ 293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85" h="314">
                    <a:moveTo>
                      <a:pt x="0" y="293"/>
                    </a:moveTo>
                    <a:lnTo>
                      <a:pt x="25" y="236"/>
                    </a:lnTo>
                    <a:lnTo>
                      <a:pt x="55" y="211"/>
                    </a:lnTo>
                    <a:lnTo>
                      <a:pt x="89" y="188"/>
                    </a:lnTo>
                    <a:lnTo>
                      <a:pt x="162" y="145"/>
                    </a:lnTo>
                    <a:lnTo>
                      <a:pt x="219" y="99"/>
                    </a:lnTo>
                    <a:lnTo>
                      <a:pt x="266" y="55"/>
                    </a:lnTo>
                    <a:lnTo>
                      <a:pt x="335" y="25"/>
                    </a:lnTo>
                    <a:lnTo>
                      <a:pt x="502" y="0"/>
                    </a:lnTo>
                    <a:lnTo>
                      <a:pt x="669" y="25"/>
                    </a:lnTo>
                    <a:lnTo>
                      <a:pt x="785" y="105"/>
                    </a:lnTo>
                    <a:lnTo>
                      <a:pt x="780" y="158"/>
                    </a:lnTo>
                    <a:lnTo>
                      <a:pt x="726" y="152"/>
                    </a:lnTo>
                    <a:lnTo>
                      <a:pt x="656" y="93"/>
                    </a:lnTo>
                    <a:lnTo>
                      <a:pt x="586" y="61"/>
                    </a:lnTo>
                    <a:lnTo>
                      <a:pt x="416" y="59"/>
                    </a:lnTo>
                    <a:lnTo>
                      <a:pt x="289" y="84"/>
                    </a:lnTo>
                    <a:lnTo>
                      <a:pt x="259" y="127"/>
                    </a:lnTo>
                    <a:lnTo>
                      <a:pt x="200" y="175"/>
                    </a:lnTo>
                    <a:lnTo>
                      <a:pt x="137" y="202"/>
                    </a:lnTo>
                    <a:lnTo>
                      <a:pt x="38" y="297"/>
                    </a:lnTo>
                    <a:lnTo>
                      <a:pt x="17" y="314"/>
                    </a:lnTo>
                    <a:lnTo>
                      <a:pt x="0" y="293"/>
                    </a:lnTo>
                    <a:lnTo>
                      <a:pt x="0" y="29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64" name="Freeform 948"/>
              <p:cNvSpPr>
                <a:spLocks/>
              </p:cNvSpPr>
              <p:nvPr/>
            </p:nvSpPr>
            <p:spPr bwMode="auto">
              <a:xfrm>
                <a:off x="3552" y="3693"/>
                <a:ext cx="383" cy="93"/>
              </a:xfrm>
              <a:custGeom>
                <a:avLst/>
                <a:gdLst>
                  <a:gd name="T0" fmla="*/ 2 w 766"/>
                  <a:gd name="T1" fmla="*/ 158 h 187"/>
                  <a:gd name="T2" fmla="*/ 91 w 766"/>
                  <a:gd name="T3" fmla="*/ 69 h 187"/>
                  <a:gd name="T4" fmla="*/ 154 w 766"/>
                  <a:gd name="T5" fmla="*/ 21 h 187"/>
                  <a:gd name="T6" fmla="*/ 232 w 766"/>
                  <a:gd name="T7" fmla="*/ 0 h 187"/>
                  <a:gd name="T8" fmla="*/ 358 w 766"/>
                  <a:gd name="T9" fmla="*/ 4 h 187"/>
                  <a:gd name="T10" fmla="*/ 458 w 766"/>
                  <a:gd name="T11" fmla="*/ 8 h 187"/>
                  <a:gd name="T12" fmla="*/ 553 w 766"/>
                  <a:gd name="T13" fmla="*/ 42 h 187"/>
                  <a:gd name="T14" fmla="*/ 590 w 766"/>
                  <a:gd name="T15" fmla="*/ 65 h 187"/>
                  <a:gd name="T16" fmla="*/ 681 w 766"/>
                  <a:gd name="T17" fmla="*/ 71 h 187"/>
                  <a:gd name="T18" fmla="*/ 766 w 766"/>
                  <a:gd name="T19" fmla="*/ 147 h 187"/>
                  <a:gd name="T20" fmla="*/ 763 w 766"/>
                  <a:gd name="T21" fmla="*/ 173 h 187"/>
                  <a:gd name="T22" fmla="*/ 736 w 766"/>
                  <a:gd name="T23" fmla="*/ 168 h 187"/>
                  <a:gd name="T24" fmla="*/ 692 w 766"/>
                  <a:gd name="T25" fmla="*/ 130 h 187"/>
                  <a:gd name="T26" fmla="*/ 637 w 766"/>
                  <a:gd name="T27" fmla="*/ 116 h 187"/>
                  <a:gd name="T28" fmla="*/ 525 w 766"/>
                  <a:gd name="T29" fmla="*/ 90 h 187"/>
                  <a:gd name="T30" fmla="*/ 455 w 766"/>
                  <a:gd name="T31" fmla="*/ 65 h 187"/>
                  <a:gd name="T32" fmla="*/ 354 w 766"/>
                  <a:gd name="T33" fmla="*/ 48 h 187"/>
                  <a:gd name="T34" fmla="*/ 183 w 766"/>
                  <a:gd name="T35" fmla="*/ 55 h 187"/>
                  <a:gd name="T36" fmla="*/ 103 w 766"/>
                  <a:gd name="T37" fmla="*/ 120 h 187"/>
                  <a:gd name="T38" fmla="*/ 27 w 766"/>
                  <a:gd name="T39" fmla="*/ 187 h 187"/>
                  <a:gd name="T40" fmla="*/ 0 w 766"/>
                  <a:gd name="T41" fmla="*/ 183 h 187"/>
                  <a:gd name="T42" fmla="*/ 2 w 766"/>
                  <a:gd name="T43" fmla="*/ 158 h 187"/>
                  <a:gd name="T44" fmla="*/ 2 w 766"/>
                  <a:gd name="T45" fmla="*/ 158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66" h="187">
                    <a:moveTo>
                      <a:pt x="2" y="158"/>
                    </a:moveTo>
                    <a:lnTo>
                      <a:pt x="91" y="69"/>
                    </a:lnTo>
                    <a:lnTo>
                      <a:pt x="154" y="21"/>
                    </a:lnTo>
                    <a:lnTo>
                      <a:pt x="232" y="0"/>
                    </a:lnTo>
                    <a:lnTo>
                      <a:pt x="358" y="4"/>
                    </a:lnTo>
                    <a:lnTo>
                      <a:pt x="458" y="8"/>
                    </a:lnTo>
                    <a:lnTo>
                      <a:pt x="553" y="42"/>
                    </a:lnTo>
                    <a:lnTo>
                      <a:pt x="590" y="65"/>
                    </a:lnTo>
                    <a:lnTo>
                      <a:pt x="681" y="71"/>
                    </a:lnTo>
                    <a:lnTo>
                      <a:pt x="766" y="147"/>
                    </a:lnTo>
                    <a:lnTo>
                      <a:pt x="763" y="173"/>
                    </a:lnTo>
                    <a:lnTo>
                      <a:pt x="736" y="168"/>
                    </a:lnTo>
                    <a:lnTo>
                      <a:pt x="692" y="130"/>
                    </a:lnTo>
                    <a:lnTo>
                      <a:pt x="637" y="116"/>
                    </a:lnTo>
                    <a:lnTo>
                      <a:pt x="525" y="90"/>
                    </a:lnTo>
                    <a:lnTo>
                      <a:pt x="455" y="65"/>
                    </a:lnTo>
                    <a:lnTo>
                      <a:pt x="354" y="48"/>
                    </a:lnTo>
                    <a:lnTo>
                      <a:pt x="183" y="55"/>
                    </a:lnTo>
                    <a:lnTo>
                      <a:pt x="103" y="120"/>
                    </a:lnTo>
                    <a:lnTo>
                      <a:pt x="27" y="187"/>
                    </a:lnTo>
                    <a:lnTo>
                      <a:pt x="0" y="183"/>
                    </a:lnTo>
                    <a:lnTo>
                      <a:pt x="2" y="158"/>
                    </a:lnTo>
                    <a:lnTo>
                      <a:pt x="2" y="15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65" name="Freeform 949"/>
              <p:cNvSpPr>
                <a:spLocks/>
              </p:cNvSpPr>
              <p:nvPr/>
            </p:nvSpPr>
            <p:spPr bwMode="auto">
              <a:xfrm>
                <a:off x="3706" y="3757"/>
                <a:ext cx="83" cy="37"/>
              </a:xfrm>
              <a:custGeom>
                <a:avLst/>
                <a:gdLst>
                  <a:gd name="T0" fmla="*/ 148 w 168"/>
                  <a:gd name="T1" fmla="*/ 38 h 74"/>
                  <a:gd name="T2" fmla="*/ 44 w 168"/>
                  <a:gd name="T3" fmla="*/ 74 h 74"/>
                  <a:gd name="T4" fmla="*/ 0 w 168"/>
                  <a:gd name="T5" fmla="*/ 49 h 74"/>
                  <a:gd name="T6" fmla="*/ 2 w 168"/>
                  <a:gd name="T7" fmla="*/ 24 h 74"/>
                  <a:gd name="T8" fmla="*/ 25 w 168"/>
                  <a:gd name="T9" fmla="*/ 7 h 74"/>
                  <a:gd name="T10" fmla="*/ 147 w 168"/>
                  <a:gd name="T11" fmla="*/ 0 h 74"/>
                  <a:gd name="T12" fmla="*/ 168 w 168"/>
                  <a:gd name="T13" fmla="*/ 17 h 74"/>
                  <a:gd name="T14" fmla="*/ 148 w 168"/>
                  <a:gd name="T15" fmla="*/ 38 h 74"/>
                  <a:gd name="T16" fmla="*/ 148 w 168"/>
                  <a:gd name="T17" fmla="*/ 3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8" h="74">
                    <a:moveTo>
                      <a:pt x="148" y="38"/>
                    </a:moveTo>
                    <a:lnTo>
                      <a:pt x="44" y="74"/>
                    </a:lnTo>
                    <a:lnTo>
                      <a:pt x="0" y="49"/>
                    </a:lnTo>
                    <a:lnTo>
                      <a:pt x="2" y="24"/>
                    </a:lnTo>
                    <a:lnTo>
                      <a:pt x="25" y="7"/>
                    </a:lnTo>
                    <a:lnTo>
                      <a:pt x="147" y="0"/>
                    </a:lnTo>
                    <a:lnTo>
                      <a:pt x="168" y="17"/>
                    </a:lnTo>
                    <a:lnTo>
                      <a:pt x="148" y="38"/>
                    </a:lnTo>
                    <a:lnTo>
                      <a:pt x="148" y="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66" name="Freeform 950"/>
              <p:cNvSpPr>
                <a:spLocks/>
              </p:cNvSpPr>
              <p:nvPr/>
            </p:nvSpPr>
            <p:spPr bwMode="auto">
              <a:xfrm>
                <a:off x="3306" y="3839"/>
                <a:ext cx="99" cy="41"/>
              </a:xfrm>
              <a:custGeom>
                <a:avLst/>
                <a:gdLst>
                  <a:gd name="T0" fmla="*/ 26 w 197"/>
                  <a:gd name="T1" fmla="*/ 0 h 82"/>
                  <a:gd name="T2" fmla="*/ 97 w 197"/>
                  <a:gd name="T3" fmla="*/ 23 h 82"/>
                  <a:gd name="T4" fmla="*/ 159 w 197"/>
                  <a:gd name="T5" fmla="*/ 31 h 82"/>
                  <a:gd name="T6" fmla="*/ 184 w 197"/>
                  <a:gd name="T7" fmla="*/ 40 h 82"/>
                  <a:gd name="T8" fmla="*/ 197 w 197"/>
                  <a:gd name="T9" fmla="*/ 67 h 82"/>
                  <a:gd name="T10" fmla="*/ 169 w 197"/>
                  <a:gd name="T11" fmla="*/ 82 h 82"/>
                  <a:gd name="T12" fmla="*/ 9 w 197"/>
                  <a:gd name="T13" fmla="*/ 34 h 82"/>
                  <a:gd name="T14" fmla="*/ 0 w 197"/>
                  <a:gd name="T15" fmla="*/ 10 h 82"/>
                  <a:gd name="T16" fmla="*/ 26 w 197"/>
                  <a:gd name="T17" fmla="*/ 0 h 82"/>
                  <a:gd name="T18" fmla="*/ 26 w 197"/>
                  <a:gd name="T1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82">
                    <a:moveTo>
                      <a:pt x="26" y="0"/>
                    </a:moveTo>
                    <a:lnTo>
                      <a:pt x="97" y="23"/>
                    </a:lnTo>
                    <a:lnTo>
                      <a:pt x="159" y="31"/>
                    </a:lnTo>
                    <a:lnTo>
                      <a:pt x="184" y="40"/>
                    </a:lnTo>
                    <a:lnTo>
                      <a:pt x="197" y="67"/>
                    </a:lnTo>
                    <a:lnTo>
                      <a:pt x="169" y="82"/>
                    </a:lnTo>
                    <a:lnTo>
                      <a:pt x="9" y="34"/>
                    </a:lnTo>
                    <a:lnTo>
                      <a:pt x="0" y="10"/>
                    </a:lnTo>
                    <a:lnTo>
                      <a:pt x="26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67" name="Freeform 951"/>
              <p:cNvSpPr>
                <a:spLocks/>
              </p:cNvSpPr>
              <p:nvPr/>
            </p:nvSpPr>
            <p:spPr bwMode="auto">
              <a:xfrm>
                <a:off x="3235" y="3791"/>
                <a:ext cx="51" cy="27"/>
              </a:xfrm>
              <a:custGeom>
                <a:avLst/>
                <a:gdLst>
                  <a:gd name="T0" fmla="*/ 25 w 103"/>
                  <a:gd name="T1" fmla="*/ 0 h 55"/>
                  <a:gd name="T2" fmla="*/ 89 w 103"/>
                  <a:gd name="T3" fmla="*/ 13 h 55"/>
                  <a:gd name="T4" fmla="*/ 103 w 103"/>
                  <a:gd name="T5" fmla="*/ 42 h 55"/>
                  <a:gd name="T6" fmla="*/ 74 w 103"/>
                  <a:gd name="T7" fmla="*/ 55 h 55"/>
                  <a:gd name="T8" fmla="*/ 19 w 103"/>
                  <a:gd name="T9" fmla="*/ 42 h 55"/>
                  <a:gd name="T10" fmla="*/ 0 w 103"/>
                  <a:gd name="T11" fmla="*/ 17 h 55"/>
                  <a:gd name="T12" fmla="*/ 8 w 103"/>
                  <a:gd name="T13" fmla="*/ 4 h 55"/>
                  <a:gd name="T14" fmla="*/ 25 w 103"/>
                  <a:gd name="T15" fmla="*/ 0 h 55"/>
                  <a:gd name="T16" fmla="*/ 25 w 103"/>
                  <a:gd name="T1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" h="55">
                    <a:moveTo>
                      <a:pt x="25" y="0"/>
                    </a:moveTo>
                    <a:lnTo>
                      <a:pt x="89" y="13"/>
                    </a:lnTo>
                    <a:lnTo>
                      <a:pt x="103" y="42"/>
                    </a:lnTo>
                    <a:lnTo>
                      <a:pt x="74" y="55"/>
                    </a:lnTo>
                    <a:lnTo>
                      <a:pt x="19" y="42"/>
                    </a:lnTo>
                    <a:lnTo>
                      <a:pt x="0" y="17"/>
                    </a:lnTo>
                    <a:lnTo>
                      <a:pt x="8" y="4"/>
                    </a:lnTo>
                    <a:lnTo>
                      <a:pt x="25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68" name="Freeform 952"/>
              <p:cNvSpPr>
                <a:spLocks/>
              </p:cNvSpPr>
              <p:nvPr/>
            </p:nvSpPr>
            <p:spPr bwMode="auto">
              <a:xfrm>
                <a:off x="3077" y="3765"/>
                <a:ext cx="59" cy="30"/>
              </a:xfrm>
              <a:custGeom>
                <a:avLst/>
                <a:gdLst>
                  <a:gd name="T0" fmla="*/ 16 w 118"/>
                  <a:gd name="T1" fmla="*/ 0 h 61"/>
                  <a:gd name="T2" fmla="*/ 99 w 118"/>
                  <a:gd name="T3" fmla="*/ 23 h 61"/>
                  <a:gd name="T4" fmla="*/ 118 w 118"/>
                  <a:gd name="T5" fmla="*/ 42 h 61"/>
                  <a:gd name="T6" fmla="*/ 99 w 118"/>
                  <a:gd name="T7" fmla="*/ 61 h 61"/>
                  <a:gd name="T8" fmla="*/ 23 w 118"/>
                  <a:gd name="T9" fmla="*/ 42 h 61"/>
                  <a:gd name="T10" fmla="*/ 0 w 118"/>
                  <a:gd name="T11" fmla="*/ 21 h 61"/>
                  <a:gd name="T12" fmla="*/ 16 w 118"/>
                  <a:gd name="T13" fmla="*/ 0 h 61"/>
                  <a:gd name="T14" fmla="*/ 16 w 118"/>
                  <a:gd name="T15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8" h="61">
                    <a:moveTo>
                      <a:pt x="16" y="0"/>
                    </a:moveTo>
                    <a:lnTo>
                      <a:pt x="99" y="23"/>
                    </a:lnTo>
                    <a:lnTo>
                      <a:pt x="118" y="42"/>
                    </a:lnTo>
                    <a:lnTo>
                      <a:pt x="99" y="61"/>
                    </a:lnTo>
                    <a:lnTo>
                      <a:pt x="23" y="42"/>
                    </a:lnTo>
                    <a:lnTo>
                      <a:pt x="0" y="21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69" name="Freeform 953"/>
              <p:cNvSpPr>
                <a:spLocks/>
              </p:cNvSpPr>
              <p:nvPr/>
            </p:nvSpPr>
            <p:spPr bwMode="auto">
              <a:xfrm>
                <a:off x="3295" y="3653"/>
                <a:ext cx="273" cy="70"/>
              </a:xfrm>
              <a:custGeom>
                <a:avLst/>
                <a:gdLst>
                  <a:gd name="T0" fmla="*/ 7 w 546"/>
                  <a:gd name="T1" fmla="*/ 100 h 140"/>
                  <a:gd name="T2" fmla="*/ 78 w 546"/>
                  <a:gd name="T3" fmla="*/ 45 h 140"/>
                  <a:gd name="T4" fmla="*/ 154 w 546"/>
                  <a:gd name="T5" fmla="*/ 11 h 140"/>
                  <a:gd name="T6" fmla="*/ 331 w 546"/>
                  <a:gd name="T7" fmla="*/ 0 h 140"/>
                  <a:gd name="T8" fmla="*/ 426 w 546"/>
                  <a:gd name="T9" fmla="*/ 32 h 140"/>
                  <a:gd name="T10" fmla="*/ 469 w 546"/>
                  <a:gd name="T11" fmla="*/ 55 h 140"/>
                  <a:gd name="T12" fmla="*/ 523 w 546"/>
                  <a:gd name="T13" fmla="*/ 70 h 140"/>
                  <a:gd name="T14" fmla="*/ 546 w 546"/>
                  <a:gd name="T15" fmla="*/ 100 h 140"/>
                  <a:gd name="T16" fmla="*/ 515 w 546"/>
                  <a:gd name="T17" fmla="*/ 123 h 140"/>
                  <a:gd name="T18" fmla="*/ 420 w 546"/>
                  <a:gd name="T19" fmla="*/ 85 h 140"/>
                  <a:gd name="T20" fmla="*/ 376 w 546"/>
                  <a:gd name="T21" fmla="*/ 64 h 140"/>
                  <a:gd name="T22" fmla="*/ 325 w 546"/>
                  <a:gd name="T23" fmla="*/ 53 h 140"/>
                  <a:gd name="T24" fmla="*/ 173 w 546"/>
                  <a:gd name="T25" fmla="*/ 62 h 140"/>
                  <a:gd name="T26" fmla="*/ 45 w 546"/>
                  <a:gd name="T27" fmla="*/ 140 h 140"/>
                  <a:gd name="T28" fmla="*/ 7 w 546"/>
                  <a:gd name="T29" fmla="*/ 140 h 140"/>
                  <a:gd name="T30" fmla="*/ 0 w 546"/>
                  <a:gd name="T31" fmla="*/ 121 h 140"/>
                  <a:gd name="T32" fmla="*/ 7 w 546"/>
                  <a:gd name="T33" fmla="*/ 100 h 140"/>
                  <a:gd name="T34" fmla="*/ 7 w 546"/>
                  <a:gd name="T35" fmla="*/ 10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6" h="140">
                    <a:moveTo>
                      <a:pt x="7" y="100"/>
                    </a:moveTo>
                    <a:lnTo>
                      <a:pt x="78" y="45"/>
                    </a:lnTo>
                    <a:lnTo>
                      <a:pt x="154" y="11"/>
                    </a:lnTo>
                    <a:lnTo>
                      <a:pt x="331" y="0"/>
                    </a:lnTo>
                    <a:lnTo>
                      <a:pt x="426" y="32"/>
                    </a:lnTo>
                    <a:lnTo>
                      <a:pt x="469" y="55"/>
                    </a:lnTo>
                    <a:lnTo>
                      <a:pt x="523" y="70"/>
                    </a:lnTo>
                    <a:lnTo>
                      <a:pt x="546" y="100"/>
                    </a:lnTo>
                    <a:lnTo>
                      <a:pt x="515" y="123"/>
                    </a:lnTo>
                    <a:lnTo>
                      <a:pt x="420" y="85"/>
                    </a:lnTo>
                    <a:lnTo>
                      <a:pt x="376" y="64"/>
                    </a:lnTo>
                    <a:lnTo>
                      <a:pt x="325" y="53"/>
                    </a:lnTo>
                    <a:lnTo>
                      <a:pt x="173" y="62"/>
                    </a:lnTo>
                    <a:lnTo>
                      <a:pt x="45" y="140"/>
                    </a:lnTo>
                    <a:lnTo>
                      <a:pt x="7" y="140"/>
                    </a:lnTo>
                    <a:lnTo>
                      <a:pt x="0" y="121"/>
                    </a:lnTo>
                    <a:lnTo>
                      <a:pt x="7" y="100"/>
                    </a:lnTo>
                    <a:lnTo>
                      <a:pt x="7" y="1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70" name="Freeform 954"/>
              <p:cNvSpPr>
                <a:spLocks/>
              </p:cNvSpPr>
              <p:nvPr/>
            </p:nvSpPr>
            <p:spPr bwMode="auto">
              <a:xfrm>
                <a:off x="3456" y="3717"/>
                <a:ext cx="57" cy="28"/>
              </a:xfrm>
              <a:custGeom>
                <a:avLst/>
                <a:gdLst>
                  <a:gd name="T0" fmla="*/ 27 w 114"/>
                  <a:gd name="T1" fmla="*/ 2 h 55"/>
                  <a:gd name="T2" fmla="*/ 84 w 114"/>
                  <a:gd name="T3" fmla="*/ 0 h 55"/>
                  <a:gd name="T4" fmla="*/ 114 w 114"/>
                  <a:gd name="T5" fmla="*/ 23 h 55"/>
                  <a:gd name="T6" fmla="*/ 90 w 114"/>
                  <a:gd name="T7" fmla="*/ 53 h 55"/>
                  <a:gd name="T8" fmla="*/ 27 w 114"/>
                  <a:gd name="T9" fmla="*/ 55 h 55"/>
                  <a:gd name="T10" fmla="*/ 0 w 114"/>
                  <a:gd name="T11" fmla="*/ 28 h 55"/>
                  <a:gd name="T12" fmla="*/ 27 w 114"/>
                  <a:gd name="T13" fmla="*/ 2 h 55"/>
                  <a:gd name="T14" fmla="*/ 27 w 114"/>
                  <a:gd name="T15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4" h="55">
                    <a:moveTo>
                      <a:pt x="27" y="2"/>
                    </a:moveTo>
                    <a:lnTo>
                      <a:pt x="84" y="0"/>
                    </a:lnTo>
                    <a:lnTo>
                      <a:pt x="114" y="23"/>
                    </a:lnTo>
                    <a:lnTo>
                      <a:pt x="90" y="53"/>
                    </a:lnTo>
                    <a:lnTo>
                      <a:pt x="27" y="55"/>
                    </a:lnTo>
                    <a:lnTo>
                      <a:pt x="0" y="28"/>
                    </a:lnTo>
                    <a:lnTo>
                      <a:pt x="27" y="2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71" name="Freeform 955"/>
              <p:cNvSpPr>
                <a:spLocks/>
              </p:cNvSpPr>
              <p:nvPr/>
            </p:nvSpPr>
            <p:spPr bwMode="auto">
              <a:xfrm>
                <a:off x="3601" y="3821"/>
                <a:ext cx="102" cy="44"/>
              </a:xfrm>
              <a:custGeom>
                <a:avLst/>
                <a:gdLst>
                  <a:gd name="T0" fmla="*/ 80 w 203"/>
                  <a:gd name="T1" fmla="*/ 34 h 87"/>
                  <a:gd name="T2" fmla="*/ 141 w 203"/>
                  <a:gd name="T3" fmla="*/ 25 h 87"/>
                  <a:gd name="T4" fmla="*/ 158 w 203"/>
                  <a:gd name="T5" fmla="*/ 6 h 87"/>
                  <a:gd name="T6" fmla="*/ 184 w 203"/>
                  <a:gd name="T7" fmla="*/ 13 h 87"/>
                  <a:gd name="T8" fmla="*/ 194 w 203"/>
                  <a:gd name="T9" fmla="*/ 21 h 87"/>
                  <a:gd name="T10" fmla="*/ 203 w 203"/>
                  <a:gd name="T11" fmla="*/ 46 h 87"/>
                  <a:gd name="T12" fmla="*/ 184 w 203"/>
                  <a:gd name="T13" fmla="*/ 65 h 87"/>
                  <a:gd name="T14" fmla="*/ 101 w 203"/>
                  <a:gd name="T15" fmla="*/ 87 h 87"/>
                  <a:gd name="T16" fmla="*/ 11 w 203"/>
                  <a:gd name="T17" fmla="*/ 74 h 87"/>
                  <a:gd name="T18" fmla="*/ 0 w 203"/>
                  <a:gd name="T19" fmla="*/ 32 h 87"/>
                  <a:gd name="T20" fmla="*/ 44 w 203"/>
                  <a:gd name="T21" fmla="*/ 0 h 87"/>
                  <a:gd name="T22" fmla="*/ 72 w 203"/>
                  <a:gd name="T23" fmla="*/ 6 h 87"/>
                  <a:gd name="T24" fmla="*/ 80 w 203"/>
                  <a:gd name="T25" fmla="*/ 34 h 87"/>
                  <a:gd name="T26" fmla="*/ 80 w 203"/>
                  <a:gd name="T27" fmla="*/ 34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3" h="87">
                    <a:moveTo>
                      <a:pt x="80" y="34"/>
                    </a:moveTo>
                    <a:lnTo>
                      <a:pt x="141" y="25"/>
                    </a:lnTo>
                    <a:lnTo>
                      <a:pt x="158" y="6"/>
                    </a:lnTo>
                    <a:lnTo>
                      <a:pt x="184" y="13"/>
                    </a:lnTo>
                    <a:lnTo>
                      <a:pt x="194" y="21"/>
                    </a:lnTo>
                    <a:lnTo>
                      <a:pt x="203" y="46"/>
                    </a:lnTo>
                    <a:lnTo>
                      <a:pt x="184" y="65"/>
                    </a:lnTo>
                    <a:lnTo>
                      <a:pt x="101" y="87"/>
                    </a:lnTo>
                    <a:lnTo>
                      <a:pt x="11" y="74"/>
                    </a:lnTo>
                    <a:lnTo>
                      <a:pt x="0" y="32"/>
                    </a:lnTo>
                    <a:lnTo>
                      <a:pt x="44" y="0"/>
                    </a:lnTo>
                    <a:lnTo>
                      <a:pt x="72" y="6"/>
                    </a:lnTo>
                    <a:lnTo>
                      <a:pt x="80" y="34"/>
                    </a:lnTo>
                    <a:lnTo>
                      <a:pt x="80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72" name="Freeform 956"/>
              <p:cNvSpPr>
                <a:spLocks/>
              </p:cNvSpPr>
              <p:nvPr/>
            </p:nvSpPr>
            <p:spPr bwMode="auto">
              <a:xfrm>
                <a:off x="3370" y="3887"/>
                <a:ext cx="218" cy="90"/>
              </a:xfrm>
              <a:custGeom>
                <a:avLst/>
                <a:gdLst>
                  <a:gd name="T0" fmla="*/ 0 w 435"/>
                  <a:gd name="T1" fmla="*/ 145 h 181"/>
                  <a:gd name="T2" fmla="*/ 23 w 435"/>
                  <a:gd name="T3" fmla="*/ 107 h 181"/>
                  <a:gd name="T4" fmla="*/ 59 w 435"/>
                  <a:gd name="T5" fmla="*/ 84 h 181"/>
                  <a:gd name="T6" fmla="*/ 97 w 435"/>
                  <a:gd name="T7" fmla="*/ 101 h 181"/>
                  <a:gd name="T8" fmla="*/ 137 w 435"/>
                  <a:gd name="T9" fmla="*/ 122 h 181"/>
                  <a:gd name="T10" fmla="*/ 203 w 435"/>
                  <a:gd name="T11" fmla="*/ 84 h 181"/>
                  <a:gd name="T12" fmla="*/ 397 w 435"/>
                  <a:gd name="T13" fmla="*/ 0 h 181"/>
                  <a:gd name="T14" fmla="*/ 435 w 435"/>
                  <a:gd name="T15" fmla="*/ 8 h 181"/>
                  <a:gd name="T16" fmla="*/ 428 w 435"/>
                  <a:gd name="T17" fmla="*/ 44 h 181"/>
                  <a:gd name="T18" fmla="*/ 378 w 435"/>
                  <a:gd name="T19" fmla="*/ 72 h 181"/>
                  <a:gd name="T20" fmla="*/ 329 w 435"/>
                  <a:gd name="T21" fmla="*/ 93 h 181"/>
                  <a:gd name="T22" fmla="*/ 224 w 435"/>
                  <a:gd name="T23" fmla="*/ 133 h 181"/>
                  <a:gd name="T24" fmla="*/ 181 w 435"/>
                  <a:gd name="T25" fmla="*/ 158 h 181"/>
                  <a:gd name="T26" fmla="*/ 137 w 435"/>
                  <a:gd name="T27" fmla="*/ 175 h 181"/>
                  <a:gd name="T28" fmla="*/ 103 w 435"/>
                  <a:gd name="T29" fmla="*/ 154 h 181"/>
                  <a:gd name="T30" fmla="*/ 70 w 435"/>
                  <a:gd name="T31" fmla="*/ 137 h 181"/>
                  <a:gd name="T32" fmla="*/ 48 w 435"/>
                  <a:gd name="T33" fmla="*/ 167 h 181"/>
                  <a:gd name="T34" fmla="*/ 11 w 435"/>
                  <a:gd name="T35" fmla="*/ 181 h 181"/>
                  <a:gd name="T36" fmla="*/ 0 w 435"/>
                  <a:gd name="T37" fmla="*/ 145 h 181"/>
                  <a:gd name="T38" fmla="*/ 0 w 435"/>
                  <a:gd name="T39" fmla="*/ 145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35" h="181">
                    <a:moveTo>
                      <a:pt x="0" y="145"/>
                    </a:moveTo>
                    <a:lnTo>
                      <a:pt x="23" y="107"/>
                    </a:lnTo>
                    <a:lnTo>
                      <a:pt x="59" y="84"/>
                    </a:lnTo>
                    <a:lnTo>
                      <a:pt x="97" y="101"/>
                    </a:lnTo>
                    <a:lnTo>
                      <a:pt x="137" y="122"/>
                    </a:lnTo>
                    <a:lnTo>
                      <a:pt x="203" y="84"/>
                    </a:lnTo>
                    <a:lnTo>
                      <a:pt x="397" y="0"/>
                    </a:lnTo>
                    <a:lnTo>
                      <a:pt x="435" y="8"/>
                    </a:lnTo>
                    <a:lnTo>
                      <a:pt x="428" y="44"/>
                    </a:lnTo>
                    <a:lnTo>
                      <a:pt x="378" y="72"/>
                    </a:lnTo>
                    <a:lnTo>
                      <a:pt x="329" y="93"/>
                    </a:lnTo>
                    <a:lnTo>
                      <a:pt x="224" y="133"/>
                    </a:lnTo>
                    <a:lnTo>
                      <a:pt x="181" y="158"/>
                    </a:lnTo>
                    <a:lnTo>
                      <a:pt x="137" y="175"/>
                    </a:lnTo>
                    <a:lnTo>
                      <a:pt x="103" y="154"/>
                    </a:lnTo>
                    <a:lnTo>
                      <a:pt x="70" y="137"/>
                    </a:lnTo>
                    <a:lnTo>
                      <a:pt x="48" y="167"/>
                    </a:lnTo>
                    <a:lnTo>
                      <a:pt x="11" y="181"/>
                    </a:lnTo>
                    <a:lnTo>
                      <a:pt x="0" y="145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73" name="Freeform 957"/>
              <p:cNvSpPr>
                <a:spLocks/>
              </p:cNvSpPr>
              <p:nvPr/>
            </p:nvSpPr>
            <p:spPr bwMode="auto">
              <a:xfrm>
                <a:off x="3493" y="3794"/>
                <a:ext cx="120" cy="47"/>
              </a:xfrm>
              <a:custGeom>
                <a:avLst/>
                <a:gdLst>
                  <a:gd name="T0" fmla="*/ 23 w 242"/>
                  <a:gd name="T1" fmla="*/ 0 h 93"/>
                  <a:gd name="T2" fmla="*/ 132 w 242"/>
                  <a:gd name="T3" fmla="*/ 4 h 93"/>
                  <a:gd name="T4" fmla="*/ 230 w 242"/>
                  <a:gd name="T5" fmla="*/ 45 h 93"/>
                  <a:gd name="T6" fmla="*/ 242 w 242"/>
                  <a:gd name="T7" fmla="*/ 81 h 93"/>
                  <a:gd name="T8" fmla="*/ 206 w 242"/>
                  <a:gd name="T9" fmla="*/ 93 h 93"/>
                  <a:gd name="T10" fmla="*/ 122 w 242"/>
                  <a:gd name="T11" fmla="*/ 55 h 93"/>
                  <a:gd name="T12" fmla="*/ 33 w 242"/>
                  <a:gd name="T13" fmla="*/ 53 h 93"/>
                  <a:gd name="T14" fmla="*/ 0 w 242"/>
                  <a:gd name="T15" fmla="*/ 30 h 93"/>
                  <a:gd name="T16" fmla="*/ 4 w 242"/>
                  <a:gd name="T17" fmla="*/ 11 h 93"/>
                  <a:gd name="T18" fmla="*/ 23 w 242"/>
                  <a:gd name="T19" fmla="*/ 0 h 93"/>
                  <a:gd name="T20" fmla="*/ 23 w 242"/>
                  <a:gd name="T21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2" h="93">
                    <a:moveTo>
                      <a:pt x="23" y="0"/>
                    </a:moveTo>
                    <a:lnTo>
                      <a:pt x="132" y="4"/>
                    </a:lnTo>
                    <a:lnTo>
                      <a:pt x="230" y="45"/>
                    </a:lnTo>
                    <a:lnTo>
                      <a:pt x="242" y="81"/>
                    </a:lnTo>
                    <a:lnTo>
                      <a:pt x="206" y="93"/>
                    </a:lnTo>
                    <a:lnTo>
                      <a:pt x="122" y="55"/>
                    </a:lnTo>
                    <a:lnTo>
                      <a:pt x="33" y="53"/>
                    </a:lnTo>
                    <a:lnTo>
                      <a:pt x="0" y="30"/>
                    </a:lnTo>
                    <a:lnTo>
                      <a:pt x="4" y="11"/>
                    </a:lnTo>
                    <a:lnTo>
                      <a:pt x="23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74" name="Freeform 958"/>
              <p:cNvSpPr>
                <a:spLocks/>
              </p:cNvSpPr>
              <p:nvPr/>
            </p:nvSpPr>
            <p:spPr bwMode="auto">
              <a:xfrm>
                <a:off x="3822" y="3793"/>
                <a:ext cx="81" cy="47"/>
              </a:xfrm>
              <a:custGeom>
                <a:avLst/>
                <a:gdLst>
                  <a:gd name="T0" fmla="*/ 0 w 164"/>
                  <a:gd name="T1" fmla="*/ 55 h 93"/>
                  <a:gd name="T2" fmla="*/ 29 w 164"/>
                  <a:gd name="T3" fmla="*/ 19 h 93"/>
                  <a:gd name="T4" fmla="*/ 65 w 164"/>
                  <a:gd name="T5" fmla="*/ 0 h 93"/>
                  <a:gd name="T6" fmla="*/ 147 w 164"/>
                  <a:gd name="T7" fmla="*/ 15 h 93"/>
                  <a:gd name="T8" fmla="*/ 164 w 164"/>
                  <a:gd name="T9" fmla="*/ 49 h 93"/>
                  <a:gd name="T10" fmla="*/ 135 w 164"/>
                  <a:gd name="T11" fmla="*/ 55 h 93"/>
                  <a:gd name="T12" fmla="*/ 84 w 164"/>
                  <a:gd name="T13" fmla="*/ 47 h 93"/>
                  <a:gd name="T14" fmla="*/ 46 w 164"/>
                  <a:gd name="T15" fmla="*/ 83 h 93"/>
                  <a:gd name="T16" fmla="*/ 8 w 164"/>
                  <a:gd name="T17" fmla="*/ 93 h 93"/>
                  <a:gd name="T18" fmla="*/ 0 w 164"/>
                  <a:gd name="T19" fmla="*/ 55 h 93"/>
                  <a:gd name="T20" fmla="*/ 0 w 164"/>
                  <a:gd name="T21" fmla="*/ 5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4" h="93">
                    <a:moveTo>
                      <a:pt x="0" y="55"/>
                    </a:moveTo>
                    <a:lnTo>
                      <a:pt x="29" y="19"/>
                    </a:lnTo>
                    <a:lnTo>
                      <a:pt x="65" y="0"/>
                    </a:lnTo>
                    <a:lnTo>
                      <a:pt x="147" y="15"/>
                    </a:lnTo>
                    <a:lnTo>
                      <a:pt x="164" y="49"/>
                    </a:lnTo>
                    <a:lnTo>
                      <a:pt x="135" y="55"/>
                    </a:lnTo>
                    <a:lnTo>
                      <a:pt x="84" y="47"/>
                    </a:lnTo>
                    <a:lnTo>
                      <a:pt x="46" y="83"/>
                    </a:lnTo>
                    <a:lnTo>
                      <a:pt x="8" y="93"/>
                    </a:lnTo>
                    <a:lnTo>
                      <a:pt x="0" y="55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75" name="Freeform 959"/>
              <p:cNvSpPr>
                <a:spLocks/>
              </p:cNvSpPr>
              <p:nvPr/>
            </p:nvSpPr>
            <p:spPr bwMode="auto">
              <a:xfrm>
                <a:off x="3661" y="3824"/>
                <a:ext cx="42" cy="138"/>
              </a:xfrm>
              <a:custGeom>
                <a:avLst/>
                <a:gdLst>
                  <a:gd name="T0" fmla="*/ 83 w 83"/>
                  <a:gd name="T1" fmla="*/ 26 h 275"/>
                  <a:gd name="T2" fmla="*/ 76 w 83"/>
                  <a:gd name="T3" fmla="*/ 140 h 275"/>
                  <a:gd name="T4" fmla="*/ 53 w 83"/>
                  <a:gd name="T5" fmla="*/ 254 h 275"/>
                  <a:gd name="T6" fmla="*/ 42 w 83"/>
                  <a:gd name="T7" fmla="*/ 273 h 275"/>
                  <a:gd name="T8" fmla="*/ 23 w 83"/>
                  <a:gd name="T9" fmla="*/ 275 h 275"/>
                  <a:gd name="T10" fmla="*/ 0 w 83"/>
                  <a:gd name="T11" fmla="*/ 245 h 275"/>
                  <a:gd name="T12" fmla="*/ 30 w 83"/>
                  <a:gd name="T13" fmla="*/ 28 h 275"/>
                  <a:gd name="T14" fmla="*/ 55 w 83"/>
                  <a:gd name="T15" fmla="*/ 0 h 275"/>
                  <a:gd name="T16" fmla="*/ 83 w 83"/>
                  <a:gd name="T17" fmla="*/ 26 h 275"/>
                  <a:gd name="T18" fmla="*/ 83 w 83"/>
                  <a:gd name="T19" fmla="*/ 26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3" h="275">
                    <a:moveTo>
                      <a:pt x="83" y="26"/>
                    </a:moveTo>
                    <a:lnTo>
                      <a:pt x="76" y="140"/>
                    </a:lnTo>
                    <a:lnTo>
                      <a:pt x="53" y="254"/>
                    </a:lnTo>
                    <a:lnTo>
                      <a:pt x="42" y="273"/>
                    </a:lnTo>
                    <a:lnTo>
                      <a:pt x="23" y="275"/>
                    </a:lnTo>
                    <a:lnTo>
                      <a:pt x="0" y="245"/>
                    </a:lnTo>
                    <a:lnTo>
                      <a:pt x="30" y="28"/>
                    </a:lnTo>
                    <a:lnTo>
                      <a:pt x="55" y="0"/>
                    </a:lnTo>
                    <a:lnTo>
                      <a:pt x="83" y="26"/>
                    </a:lnTo>
                    <a:lnTo>
                      <a:pt x="83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76" name="Freeform 960"/>
              <p:cNvSpPr>
                <a:spLocks/>
              </p:cNvSpPr>
              <p:nvPr/>
            </p:nvSpPr>
            <p:spPr bwMode="auto">
              <a:xfrm>
                <a:off x="3590" y="3836"/>
                <a:ext cx="41" cy="128"/>
              </a:xfrm>
              <a:custGeom>
                <a:avLst/>
                <a:gdLst>
                  <a:gd name="T0" fmla="*/ 52 w 82"/>
                  <a:gd name="T1" fmla="*/ 21 h 255"/>
                  <a:gd name="T2" fmla="*/ 82 w 82"/>
                  <a:gd name="T3" fmla="*/ 227 h 255"/>
                  <a:gd name="T4" fmla="*/ 57 w 82"/>
                  <a:gd name="T5" fmla="*/ 255 h 255"/>
                  <a:gd name="T6" fmla="*/ 29 w 82"/>
                  <a:gd name="T7" fmla="*/ 232 h 255"/>
                  <a:gd name="T8" fmla="*/ 0 w 82"/>
                  <a:gd name="T9" fmla="*/ 33 h 255"/>
                  <a:gd name="T10" fmla="*/ 19 w 82"/>
                  <a:gd name="T11" fmla="*/ 0 h 255"/>
                  <a:gd name="T12" fmla="*/ 52 w 82"/>
                  <a:gd name="T13" fmla="*/ 21 h 255"/>
                  <a:gd name="T14" fmla="*/ 52 w 82"/>
                  <a:gd name="T15" fmla="*/ 21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2" h="255">
                    <a:moveTo>
                      <a:pt x="52" y="21"/>
                    </a:moveTo>
                    <a:lnTo>
                      <a:pt x="82" y="227"/>
                    </a:lnTo>
                    <a:lnTo>
                      <a:pt x="57" y="255"/>
                    </a:lnTo>
                    <a:lnTo>
                      <a:pt x="29" y="232"/>
                    </a:lnTo>
                    <a:lnTo>
                      <a:pt x="0" y="33"/>
                    </a:lnTo>
                    <a:lnTo>
                      <a:pt x="19" y="0"/>
                    </a:lnTo>
                    <a:lnTo>
                      <a:pt x="52" y="21"/>
                    </a:lnTo>
                    <a:lnTo>
                      <a:pt x="52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77" name="Freeform 961"/>
              <p:cNvSpPr>
                <a:spLocks/>
              </p:cNvSpPr>
              <p:nvPr/>
            </p:nvSpPr>
            <p:spPr bwMode="auto">
              <a:xfrm>
                <a:off x="2976" y="3083"/>
                <a:ext cx="620" cy="592"/>
              </a:xfrm>
              <a:custGeom>
                <a:avLst/>
                <a:gdLst>
                  <a:gd name="T0" fmla="*/ 1215 w 1242"/>
                  <a:gd name="T1" fmla="*/ 116 h 1182"/>
                  <a:gd name="T2" fmla="*/ 1120 w 1242"/>
                  <a:gd name="T3" fmla="*/ 76 h 1182"/>
                  <a:gd name="T4" fmla="*/ 1029 w 1242"/>
                  <a:gd name="T5" fmla="*/ 51 h 1182"/>
                  <a:gd name="T6" fmla="*/ 837 w 1242"/>
                  <a:gd name="T7" fmla="*/ 68 h 1182"/>
                  <a:gd name="T8" fmla="*/ 736 w 1242"/>
                  <a:gd name="T9" fmla="*/ 120 h 1182"/>
                  <a:gd name="T10" fmla="*/ 669 w 1242"/>
                  <a:gd name="T11" fmla="*/ 205 h 1182"/>
                  <a:gd name="T12" fmla="*/ 637 w 1242"/>
                  <a:gd name="T13" fmla="*/ 310 h 1182"/>
                  <a:gd name="T14" fmla="*/ 643 w 1242"/>
                  <a:gd name="T15" fmla="*/ 428 h 1182"/>
                  <a:gd name="T16" fmla="*/ 633 w 1242"/>
                  <a:gd name="T17" fmla="*/ 473 h 1182"/>
                  <a:gd name="T18" fmla="*/ 588 w 1242"/>
                  <a:gd name="T19" fmla="*/ 481 h 1182"/>
                  <a:gd name="T20" fmla="*/ 473 w 1242"/>
                  <a:gd name="T21" fmla="*/ 464 h 1182"/>
                  <a:gd name="T22" fmla="*/ 352 w 1242"/>
                  <a:gd name="T23" fmla="*/ 502 h 1182"/>
                  <a:gd name="T24" fmla="*/ 257 w 1242"/>
                  <a:gd name="T25" fmla="*/ 580 h 1182"/>
                  <a:gd name="T26" fmla="*/ 223 w 1242"/>
                  <a:gd name="T27" fmla="*/ 688 h 1182"/>
                  <a:gd name="T28" fmla="*/ 238 w 1242"/>
                  <a:gd name="T29" fmla="*/ 810 h 1182"/>
                  <a:gd name="T30" fmla="*/ 226 w 1242"/>
                  <a:gd name="T31" fmla="*/ 848 h 1182"/>
                  <a:gd name="T32" fmla="*/ 91 w 1242"/>
                  <a:gd name="T33" fmla="*/ 966 h 1182"/>
                  <a:gd name="T34" fmla="*/ 57 w 1242"/>
                  <a:gd name="T35" fmla="*/ 1057 h 1182"/>
                  <a:gd name="T36" fmla="*/ 49 w 1242"/>
                  <a:gd name="T37" fmla="*/ 1158 h 1182"/>
                  <a:gd name="T38" fmla="*/ 25 w 1242"/>
                  <a:gd name="T39" fmla="*/ 1182 h 1182"/>
                  <a:gd name="T40" fmla="*/ 0 w 1242"/>
                  <a:gd name="T41" fmla="*/ 1156 h 1182"/>
                  <a:gd name="T42" fmla="*/ 23 w 1242"/>
                  <a:gd name="T43" fmla="*/ 918 h 1182"/>
                  <a:gd name="T44" fmla="*/ 80 w 1242"/>
                  <a:gd name="T45" fmla="*/ 855 h 1182"/>
                  <a:gd name="T46" fmla="*/ 141 w 1242"/>
                  <a:gd name="T47" fmla="*/ 800 h 1182"/>
                  <a:gd name="T48" fmla="*/ 135 w 1242"/>
                  <a:gd name="T49" fmla="*/ 658 h 1182"/>
                  <a:gd name="T50" fmla="*/ 152 w 1242"/>
                  <a:gd name="T51" fmla="*/ 593 h 1182"/>
                  <a:gd name="T52" fmla="*/ 188 w 1242"/>
                  <a:gd name="T53" fmla="*/ 530 h 1182"/>
                  <a:gd name="T54" fmla="*/ 245 w 1242"/>
                  <a:gd name="T55" fmla="*/ 471 h 1182"/>
                  <a:gd name="T56" fmla="*/ 310 w 1242"/>
                  <a:gd name="T57" fmla="*/ 429 h 1182"/>
                  <a:gd name="T58" fmla="*/ 382 w 1242"/>
                  <a:gd name="T59" fmla="*/ 403 h 1182"/>
                  <a:gd name="T60" fmla="*/ 462 w 1242"/>
                  <a:gd name="T61" fmla="*/ 380 h 1182"/>
                  <a:gd name="T62" fmla="*/ 544 w 1242"/>
                  <a:gd name="T63" fmla="*/ 382 h 1182"/>
                  <a:gd name="T64" fmla="*/ 563 w 1242"/>
                  <a:gd name="T65" fmla="*/ 262 h 1182"/>
                  <a:gd name="T66" fmla="*/ 586 w 1242"/>
                  <a:gd name="T67" fmla="*/ 207 h 1182"/>
                  <a:gd name="T68" fmla="*/ 620 w 1242"/>
                  <a:gd name="T69" fmla="*/ 156 h 1182"/>
                  <a:gd name="T70" fmla="*/ 660 w 1242"/>
                  <a:gd name="T71" fmla="*/ 112 h 1182"/>
                  <a:gd name="T72" fmla="*/ 709 w 1242"/>
                  <a:gd name="T73" fmla="*/ 74 h 1182"/>
                  <a:gd name="T74" fmla="*/ 762 w 1242"/>
                  <a:gd name="T75" fmla="*/ 42 h 1182"/>
                  <a:gd name="T76" fmla="*/ 823 w 1242"/>
                  <a:gd name="T77" fmla="*/ 21 h 1182"/>
                  <a:gd name="T78" fmla="*/ 932 w 1242"/>
                  <a:gd name="T79" fmla="*/ 0 h 1182"/>
                  <a:gd name="T80" fmla="*/ 1031 w 1242"/>
                  <a:gd name="T81" fmla="*/ 7 h 1182"/>
                  <a:gd name="T82" fmla="*/ 1232 w 1242"/>
                  <a:gd name="T83" fmla="*/ 82 h 1182"/>
                  <a:gd name="T84" fmla="*/ 1242 w 1242"/>
                  <a:gd name="T85" fmla="*/ 108 h 1182"/>
                  <a:gd name="T86" fmla="*/ 1215 w 1242"/>
                  <a:gd name="T87" fmla="*/ 116 h 1182"/>
                  <a:gd name="T88" fmla="*/ 1215 w 1242"/>
                  <a:gd name="T89" fmla="*/ 116 h 1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42" h="1182">
                    <a:moveTo>
                      <a:pt x="1215" y="116"/>
                    </a:moveTo>
                    <a:lnTo>
                      <a:pt x="1120" y="76"/>
                    </a:lnTo>
                    <a:lnTo>
                      <a:pt x="1029" y="51"/>
                    </a:lnTo>
                    <a:lnTo>
                      <a:pt x="837" y="68"/>
                    </a:lnTo>
                    <a:lnTo>
                      <a:pt x="736" y="120"/>
                    </a:lnTo>
                    <a:lnTo>
                      <a:pt x="669" y="205"/>
                    </a:lnTo>
                    <a:lnTo>
                      <a:pt x="637" y="310"/>
                    </a:lnTo>
                    <a:lnTo>
                      <a:pt x="643" y="428"/>
                    </a:lnTo>
                    <a:lnTo>
                      <a:pt x="633" y="473"/>
                    </a:lnTo>
                    <a:lnTo>
                      <a:pt x="588" y="481"/>
                    </a:lnTo>
                    <a:lnTo>
                      <a:pt x="473" y="464"/>
                    </a:lnTo>
                    <a:lnTo>
                      <a:pt x="352" y="502"/>
                    </a:lnTo>
                    <a:lnTo>
                      <a:pt x="257" y="580"/>
                    </a:lnTo>
                    <a:lnTo>
                      <a:pt x="223" y="688"/>
                    </a:lnTo>
                    <a:lnTo>
                      <a:pt x="238" y="810"/>
                    </a:lnTo>
                    <a:lnTo>
                      <a:pt x="226" y="848"/>
                    </a:lnTo>
                    <a:lnTo>
                      <a:pt x="91" y="966"/>
                    </a:lnTo>
                    <a:lnTo>
                      <a:pt x="57" y="1057"/>
                    </a:lnTo>
                    <a:lnTo>
                      <a:pt x="49" y="1158"/>
                    </a:lnTo>
                    <a:lnTo>
                      <a:pt x="25" y="1182"/>
                    </a:lnTo>
                    <a:lnTo>
                      <a:pt x="0" y="1156"/>
                    </a:lnTo>
                    <a:lnTo>
                      <a:pt x="23" y="918"/>
                    </a:lnTo>
                    <a:lnTo>
                      <a:pt x="80" y="855"/>
                    </a:lnTo>
                    <a:lnTo>
                      <a:pt x="141" y="800"/>
                    </a:lnTo>
                    <a:lnTo>
                      <a:pt x="135" y="658"/>
                    </a:lnTo>
                    <a:lnTo>
                      <a:pt x="152" y="593"/>
                    </a:lnTo>
                    <a:lnTo>
                      <a:pt x="188" y="530"/>
                    </a:lnTo>
                    <a:lnTo>
                      <a:pt x="245" y="471"/>
                    </a:lnTo>
                    <a:lnTo>
                      <a:pt x="310" y="429"/>
                    </a:lnTo>
                    <a:lnTo>
                      <a:pt x="382" y="403"/>
                    </a:lnTo>
                    <a:lnTo>
                      <a:pt x="462" y="380"/>
                    </a:lnTo>
                    <a:lnTo>
                      <a:pt x="544" y="382"/>
                    </a:lnTo>
                    <a:lnTo>
                      <a:pt x="563" y="262"/>
                    </a:lnTo>
                    <a:lnTo>
                      <a:pt x="586" y="207"/>
                    </a:lnTo>
                    <a:lnTo>
                      <a:pt x="620" y="156"/>
                    </a:lnTo>
                    <a:lnTo>
                      <a:pt x="660" y="112"/>
                    </a:lnTo>
                    <a:lnTo>
                      <a:pt x="709" y="74"/>
                    </a:lnTo>
                    <a:lnTo>
                      <a:pt x="762" y="42"/>
                    </a:lnTo>
                    <a:lnTo>
                      <a:pt x="823" y="21"/>
                    </a:lnTo>
                    <a:lnTo>
                      <a:pt x="932" y="0"/>
                    </a:lnTo>
                    <a:lnTo>
                      <a:pt x="1031" y="7"/>
                    </a:lnTo>
                    <a:lnTo>
                      <a:pt x="1232" y="82"/>
                    </a:lnTo>
                    <a:lnTo>
                      <a:pt x="1242" y="108"/>
                    </a:lnTo>
                    <a:lnTo>
                      <a:pt x="1215" y="116"/>
                    </a:lnTo>
                    <a:lnTo>
                      <a:pt x="1215" y="1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78" name="Freeform 962"/>
              <p:cNvSpPr>
                <a:spLocks/>
              </p:cNvSpPr>
              <p:nvPr/>
            </p:nvSpPr>
            <p:spPr bwMode="auto">
              <a:xfrm>
                <a:off x="4153" y="4136"/>
                <a:ext cx="117" cy="136"/>
              </a:xfrm>
              <a:custGeom>
                <a:avLst/>
                <a:gdLst>
                  <a:gd name="T0" fmla="*/ 38 w 234"/>
                  <a:gd name="T1" fmla="*/ 145 h 274"/>
                  <a:gd name="T2" fmla="*/ 78 w 234"/>
                  <a:gd name="T3" fmla="*/ 219 h 274"/>
                  <a:gd name="T4" fmla="*/ 131 w 234"/>
                  <a:gd name="T5" fmla="*/ 192 h 274"/>
                  <a:gd name="T6" fmla="*/ 163 w 234"/>
                  <a:gd name="T7" fmla="*/ 137 h 274"/>
                  <a:gd name="T8" fmla="*/ 175 w 234"/>
                  <a:gd name="T9" fmla="*/ 17 h 274"/>
                  <a:gd name="T10" fmla="*/ 207 w 234"/>
                  <a:gd name="T11" fmla="*/ 0 h 274"/>
                  <a:gd name="T12" fmla="*/ 234 w 234"/>
                  <a:gd name="T13" fmla="*/ 21 h 274"/>
                  <a:gd name="T14" fmla="*/ 218 w 234"/>
                  <a:gd name="T15" fmla="*/ 164 h 274"/>
                  <a:gd name="T16" fmla="*/ 195 w 234"/>
                  <a:gd name="T17" fmla="*/ 209 h 274"/>
                  <a:gd name="T18" fmla="*/ 154 w 234"/>
                  <a:gd name="T19" fmla="*/ 249 h 274"/>
                  <a:gd name="T20" fmla="*/ 104 w 234"/>
                  <a:gd name="T21" fmla="*/ 274 h 274"/>
                  <a:gd name="T22" fmla="*/ 55 w 234"/>
                  <a:gd name="T23" fmla="*/ 266 h 274"/>
                  <a:gd name="T24" fmla="*/ 13 w 234"/>
                  <a:gd name="T25" fmla="*/ 219 h 274"/>
                  <a:gd name="T26" fmla="*/ 0 w 234"/>
                  <a:gd name="T27" fmla="*/ 152 h 274"/>
                  <a:gd name="T28" fmla="*/ 15 w 234"/>
                  <a:gd name="T29" fmla="*/ 129 h 274"/>
                  <a:gd name="T30" fmla="*/ 38 w 234"/>
                  <a:gd name="T31" fmla="*/ 145 h 274"/>
                  <a:gd name="T32" fmla="*/ 38 w 234"/>
                  <a:gd name="T33" fmla="*/ 145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4" h="274">
                    <a:moveTo>
                      <a:pt x="38" y="145"/>
                    </a:moveTo>
                    <a:lnTo>
                      <a:pt x="78" y="219"/>
                    </a:lnTo>
                    <a:lnTo>
                      <a:pt x="131" y="192"/>
                    </a:lnTo>
                    <a:lnTo>
                      <a:pt x="163" y="137"/>
                    </a:lnTo>
                    <a:lnTo>
                      <a:pt x="175" y="17"/>
                    </a:lnTo>
                    <a:lnTo>
                      <a:pt x="207" y="0"/>
                    </a:lnTo>
                    <a:lnTo>
                      <a:pt x="234" y="21"/>
                    </a:lnTo>
                    <a:lnTo>
                      <a:pt x="218" y="164"/>
                    </a:lnTo>
                    <a:lnTo>
                      <a:pt x="195" y="209"/>
                    </a:lnTo>
                    <a:lnTo>
                      <a:pt x="154" y="249"/>
                    </a:lnTo>
                    <a:lnTo>
                      <a:pt x="104" y="274"/>
                    </a:lnTo>
                    <a:lnTo>
                      <a:pt x="55" y="266"/>
                    </a:lnTo>
                    <a:lnTo>
                      <a:pt x="13" y="219"/>
                    </a:lnTo>
                    <a:lnTo>
                      <a:pt x="0" y="152"/>
                    </a:lnTo>
                    <a:lnTo>
                      <a:pt x="15" y="129"/>
                    </a:lnTo>
                    <a:lnTo>
                      <a:pt x="38" y="145"/>
                    </a:lnTo>
                    <a:lnTo>
                      <a:pt x="38" y="1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79" name="Freeform 963"/>
              <p:cNvSpPr>
                <a:spLocks/>
              </p:cNvSpPr>
              <p:nvPr/>
            </p:nvSpPr>
            <p:spPr bwMode="auto">
              <a:xfrm>
                <a:off x="3646" y="4001"/>
                <a:ext cx="51" cy="79"/>
              </a:xfrm>
              <a:custGeom>
                <a:avLst/>
                <a:gdLst>
                  <a:gd name="T0" fmla="*/ 57 w 103"/>
                  <a:gd name="T1" fmla="*/ 80 h 160"/>
                  <a:gd name="T2" fmla="*/ 56 w 103"/>
                  <a:gd name="T3" fmla="*/ 76 h 160"/>
                  <a:gd name="T4" fmla="*/ 82 w 103"/>
                  <a:gd name="T5" fmla="*/ 97 h 160"/>
                  <a:gd name="T6" fmla="*/ 103 w 103"/>
                  <a:gd name="T7" fmla="*/ 141 h 160"/>
                  <a:gd name="T8" fmla="*/ 86 w 103"/>
                  <a:gd name="T9" fmla="*/ 160 h 160"/>
                  <a:gd name="T10" fmla="*/ 59 w 103"/>
                  <a:gd name="T11" fmla="*/ 160 h 160"/>
                  <a:gd name="T12" fmla="*/ 2 w 103"/>
                  <a:gd name="T13" fmla="*/ 124 h 160"/>
                  <a:gd name="T14" fmla="*/ 0 w 103"/>
                  <a:gd name="T15" fmla="*/ 44 h 160"/>
                  <a:gd name="T16" fmla="*/ 31 w 103"/>
                  <a:gd name="T17" fmla="*/ 8 h 160"/>
                  <a:gd name="T18" fmla="*/ 76 w 103"/>
                  <a:gd name="T19" fmla="*/ 0 h 160"/>
                  <a:gd name="T20" fmla="*/ 97 w 103"/>
                  <a:gd name="T21" fmla="*/ 19 h 160"/>
                  <a:gd name="T22" fmla="*/ 76 w 103"/>
                  <a:gd name="T23" fmla="*/ 38 h 160"/>
                  <a:gd name="T24" fmla="*/ 40 w 103"/>
                  <a:gd name="T25" fmla="*/ 50 h 160"/>
                  <a:gd name="T26" fmla="*/ 57 w 103"/>
                  <a:gd name="T27" fmla="*/ 80 h 160"/>
                  <a:gd name="T28" fmla="*/ 57 w 103"/>
                  <a:gd name="T29" fmla="*/ 8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3" h="160">
                    <a:moveTo>
                      <a:pt x="57" y="80"/>
                    </a:moveTo>
                    <a:lnTo>
                      <a:pt x="56" y="76"/>
                    </a:lnTo>
                    <a:lnTo>
                      <a:pt x="82" y="97"/>
                    </a:lnTo>
                    <a:lnTo>
                      <a:pt x="103" y="141"/>
                    </a:lnTo>
                    <a:lnTo>
                      <a:pt x="86" y="160"/>
                    </a:lnTo>
                    <a:lnTo>
                      <a:pt x="59" y="160"/>
                    </a:lnTo>
                    <a:lnTo>
                      <a:pt x="2" y="124"/>
                    </a:lnTo>
                    <a:lnTo>
                      <a:pt x="0" y="44"/>
                    </a:lnTo>
                    <a:lnTo>
                      <a:pt x="31" y="8"/>
                    </a:lnTo>
                    <a:lnTo>
                      <a:pt x="76" y="0"/>
                    </a:lnTo>
                    <a:lnTo>
                      <a:pt x="97" y="19"/>
                    </a:lnTo>
                    <a:lnTo>
                      <a:pt x="76" y="38"/>
                    </a:lnTo>
                    <a:lnTo>
                      <a:pt x="40" y="50"/>
                    </a:lnTo>
                    <a:lnTo>
                      <a:pt x="57" y="80"/>
                    </a:lnTo>
                    <a:lnTo>
                      <a:pt x="57" y="8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80" name="Freeform 964"/>
              <p:cNvSpPr>
                <a:spLocks/>
              </p:cNvSpPr>
              <p:nvPr/>
            </p:nvSpPr>
            <p:spPr bwMode="auto">
              <a:xfrm>
                <a:off x="3382" y="3956"/>
                <a:ext cx="67" cy="60"/>
              </a:xfrm>
              <a:custGeom>
                <a:avLst/>
                <a:gdLst>
                  <a:gd name="T0" fmla="*/ 28 w 133"/>
                  <a:gd name="T1" fmla="*/ 68 h 120"/>
                  <a:gd name="T2" fmla="*/ 51 w 133"/>
                  <a:gd name="T3" fmla="*/ 63 h 120"/>
                  <a:gd name="T4" fmla="*/ 97 w 133"/>
                  <a:gd name="T5" fmla="*/ 11 h 120"/>
                  <a:gd name="T6" fmla="*/ 121 w 133"/>
                  <a:gd name="T7" fmla="*/ 0 h 120"/>
                  <a:gd name="T8" fmla="*/ 133 w 133"/>
                  <a:gd name="T9" fmla="*/ 25 h 120"/>
                  <a:gd name="T10" fmla="*/ 97 w 133"/>
                  <a:gd name="T11" fmla="*/ 108 h 120"/>
                  <a:gd name="T12" fmla="*/ 51 w 133"/>
                  <a:gd name="T13" fmla="*/ 120 h 120"/>
                  <a:gd name="T14" fmla="*/ 5 w 133"/>
                  <a:gd name="T15" fmla="*/ 101 h 120"/>
                  <a:gd name="T16" fmla="*/ 0 w 133"/>
                  <a:gd name="T17" fmla="*/ 74 h 120"/>
                  <a:gd name="T18" fmla="*/ 28 w 133"/>
                  <a:gd name="T19" fmla="*/ 68 h 120"/>
                  <a:gd name="T20" fmla="*/ 28 w 133"/>
                  <a:gd name="T21" fmla="*/ 6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3" h="120">
                    <a:moveTo>
                      <a:pt x="28" y="68"/>
                    </a:moveTo>
                    <a:lnTo>
                      <a:pt x="51" y="63"/>
                    </a:lnTo>
                    <a:lnTo>
                      <a:pt x="97" y="11"/>
                    </a:lnTo>
                    <a:lnTo>
                      <a:pt x="121" y="0"/>
                    </a:lnTo>
                    <a:lnTo>
                      <a:pt x="133" y="25"/>
                    </a:lnTo>
                    <a:lnTo>
                      <a:pt x="97" y="108"/>
                    </a:lnTo>
                    <a:lnTo>
                      <a:pt x="51" y="120"/>
                    </a:lnTo>
                    <a:lnTo>
                      <a:pt x="5" y="101"/>
                    </a:lnTo>
                    <a:lnTo>
                      <a:pt x="0" y="74"/>
                    </a:lnTo>
                    <a:lnTo>
                      <a:pt x="28" y="68"/>
                    </a:lnTo>
                    <a:lnTo>
                      <a:pt x="28" y="6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81" name="Freeform 965"/>
              <p:cNvSpPr>
                <a:spLocks/>
              </p:cNvSpPr>
              <p:nvPr/>
            </p:nvSpPr>
            <p:spPr bwMode="auto">
              <a:xfrm>
                <a:off x="3109" y="3851"/>
                <a:ext cx="76" cy="33"/>
              </a:xfrm>
              <a:custGeom>
                <a:avLst/>
                <a:gdLst>
                  <a:gd name="T0" fmla="*/ 0 w 152"/>
                  <a:gd name="T1" fmla="*/ 40 h 64"/>
                  <a:gd name="T2" fmla="*/ 21 w 152"/>
                  <a:gd name="T3" fmla="*/ 11 h 64"/>
                  <a:gd name="T4" fmla="*/ 53 w 152"/>
                  <a:gd name="T5" fmla="*/ 0 h 64"/>
                  <a:gd name="T6" fmla="*/ 128 w 152"/>
                  <a:gd name="T7" fmla="*/ 13 h 64"/>
                  <a:gd name="T8" fmla="*/ 152 w 152"/>
                  <a:gd name="T9" fmla="*/ 47 h 64"/>
                  <a:gd name="T10" fmla="*/ 124 w 152"/>
                  <a:gd name="T11" fmla="*/ 59 h 64"/>
                  <a:gd name="T12" fmla="*/ 74 w 152"/>
                  <a:gd name="T13" fmla="*/ 42 h 64"/>
                  <a:gd name="T14" fmla="*/ 38 w 152"/>
                  <a:gd name="T15" fmla="*/ 51 h 64"/>
                  <a:gd name="T16" fmla="*/ 14 w 152"/>
                  <a:gd name="T17" fmla="*/ 64 h 64"/>
                  <a:gd name="T18" fmla="*/ 0 w 152"/>
                  <a:gd name="T19" fmla="*/ 40 h 64"/>
                  <a:gd name="T20" fmla="*/ 0 w 152"/>
                  <a:gd name="T21" fmla="*/ 4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2" h="64">
                    <a:moveTo>
                      <a:pt x="0" y="40"/>
                    </a:moveTo>
                    <a:lnTo>
                      <a:pt x="21" y="11"/>
                    </a:lnTo>
                    <a:lnTo>
                      <a:pt x="53" y="0"/>
                    </a:lnTo>
                    <a:lnTo>
                      <a:pt x="128" y="13"/>
                    </a:lnTo>
                    <a:lnTo>
                      <a:pt x="152" y="47"/>
                    </a:lnTo>
                    <a:lnTo>
                      <a:pt x="124" y="59"/>
                    </a:lnTo>
                    <a:lnTo>
                      <a:pt x="74" y="42"/>
                    </a:lnTo>
                    <a:lnTo>
                      <a:pt x="38" y="51"/>
                    </a:lnTo>
                    <a:lnTo>
                      <a:pt x="14" y="64"/>
                    </a:lnTo>
                    <a:lnTo>
                      <a:pt x="0" y="4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82" name="Freeform 966"/>
              <p:cNvSpPr>
                <a:spLocks/>
              </p:cNvSpPr>
              <p:nvPr/>
            </p:nvSpPr>
            <p:spPr bwMode="auto">
              <a:xfrm>
                <a:off x="3068" y="3879"/>
                <a:ext cx="90" cy="36"/>
              </a:xfrm>
              <a:custGeom>
                <a:avLst/>
                <a:gdLst>
                  <a:gd name="T0" fmla="*/ 25 w 181"/>
                  <a:gd name="T1" fmla="*/ 0 h 72"/>
                  <a:gd name="T2" fmla="*/ 94 w 181"/>
                  <a:gd name="T3" fmla="*/ 23 h 72"/>
                  <a:gd name="T4" fmla="*/ 160 w 181"/>
                  <a:gd name="T5" fmla="*/ 32 h 72"/>
                  <a:gd name="T6" fmla="*/ 181 w 181"/>
                  <a:gd name="T7" fmla="*/ 51 h 72"/>
                  <a:gd name="T8" fmla="*/ 162 w 181"/>
                  <a:gd name="T9" fmla="*/ 72 h 72"/>
                  <a:gd name="T10" fmla="*/ 14 w 181"/>
                  <a:gd name="T11" fmla="*/ 38 h 72"/>
                  <a:gd name="T12" fmla="*/ 0 w 181"/>
                  <a:gd name="T13" fmla="*/ 13 h 72"/>
                  <a:gd name="T14" fmla="*/ 25 w 181"/>
                  <a:gd name="T15" fmla="*/ 0 h 72"/>
                  <a:gd name="T16" fmla="*/ 25 w 181"/>
                  <a:gd name="T1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1" h="72">
                    <a:moveTo>
                      <a:pt x="25" y="0"/>
                    </a:moveTo>
                    <a:lnTo>
                      <a:pt x="94" y="23"/>
                    </a:lnTo>
                    <a:lnTo>
                      <a:pt x="160" y="32"/>
                    </a:lnTo>
                    <a:lnTo>
                      <a:pt x="181" y="51"/>
                    </a:lnTo>
                    <a:lnTo>
                      <a:pt x="162" y="72"/>
                    </a:lnTo>
                    <a:lnTo>
                      <a:pt x="14" y="38"/>
                    </a:lnTo>
                    <a:lnTo>
                      <a:pt x="0" y="13"/>
                    </a:lnTo>
                    <a:lnTo>
                      <a:pt x="25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83" name="Freeform 967"/>
              <p:cNvSpPr>
                <a:spLocks/>
              </p:cNvSpPr>
              <p:nvPr/>
            </p:nvSpPr>
            <p:spPr bwMode="auto">
              <a:xfrm>
                <a:off x="2960" y="3834"/>
                <a:ext cx="93" cy="66"/>
              </a:xfrm>
              <a:custGeom>
                <a:avLst/>
                <a:gdLst>
                  <a:gd name="T0" fmla="*/ 19 w 186"/>
                  <a:gd name="T1" fmla="*/ 0 h 131"/>
                  <a:gd name="T2" fmla="*/ 97 w 186"/>
                  <a:gd name="T3" fmla="*/ 11 h 131"/>
                  <a:gd name="T4" fmla="*/ 142 w 186"/>
                  <a:gd name="T5" fmla="*/ 72 h 131"/>
                  <a:gd name="T6" fmla="*/ 169 w 186"/>
                  <a:gd name="T7" fmla="*/ 76 h 131"/>
                  <a:gd name="T8" fmla="*/ 186 w 186"/>
                  <a:gd name="T9" fmla="*/ 112 h 131"/>
                  <a:gd name="T10" fmla="*/ 173 w 186"/>
                  <a:gd name="T11" fmla="*/ 129 h 131"/>
                  <a:gd name="T12" fmla="*/ 150 w 186"/>
                  <a:gd name="T13" fmla="*/ 131 h 131"/>
                  <a:gd name="T14" fmla="*/ 106 w 186"/>
                  <a:gd name="T15" fmla="*/ 97 h 131"/>
                  <a:gd name="T16" fmla="*/ 72 w 186"/>
                  <a:gd name="T17" fmla="*/ 53 h 131"/>
                  <a:gd name="T18" fmla="*/ 21 w 186"/>
                  <a:gd name="T19" fmla="*/ 40 h 131"/>
                  <a:gd name="T20" fmla="*/ 0 w 186"/>
                  <a:gd name="T21" fmla="*/ 21 h 131"/>
                  <a:gd name="T22" fmla="*/ 19 w 186"/>
                  <a:gd name="T23" fmla="*/ 0 h 131"/>
                  <a:gd name="T24" fmla="*/ 19 w 186"/>
                  <a:gd name="T25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6" h="131">
                    <a:moveTo>
                      <a:pt x="19" y="0"/>
                    </a:moveTo>
                    <a:lnTo>
                      <a:pt x="97" y="11"/>
                    </a:lnTo>
                    <a:lnTo>
                      <a:pt x="142" y="72"/>
                    </a:lnTo>
                    <a:lnTo>
                      <a:pt x="169" y="76"/>
                    </a:lnTo>
                    <a:lnTo>
                      <a:pt x="186" y="112"/>
                    </a:lnTo>
                    <a:lnTo>
                      <a:pt x="173" y="129"/>
                    </a:lnTo>
                    <a:lnTo>
                      <a:pt x="150" y="131"/>
                    </a:lnTo>
                    <a:lnTo>
                      <a:pt x="106" y="97"/>
                    </a:lnTo>
                    <a:lnTo>
                      <a:pt x="72" y="53"/>
                    </a:lnTo>
                    <a:lnTo>
                      <a:pt x="21" y="40"/>
                    </a:lnTo>
                    <a:lnTo>
                      <a:pt x="0" y="21"/>
                    </a:lnTo>
                    <a:lnTo>
                      <a:pt x="19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84" name="Freeform 968"/>
              <p:cNvSpPr>
                <a:spLocks/>
              </p:cNvSpPr>
              <p:nvPr/>
            </p:nvSpPr>
            <p:spPr bwMode="auto">
              <a:xfrm>
                <a:off x="3694" y="3826"/>
                <a:ext cx="138" cy="59"/>
              </a:xfrm>
              <a:custGeom>
                <a:avLst/>
                <a:gdLst>
                  <a:gd name="T0" fmla="*/ 12 w 276"/>
                  <a:gd name="T1" fmla="*/ 82 h 118"/>
                  <a:gd name="T2" fmla="*/ 251 w 276"/>
                  <a:gd name="T3" fmla="*/ 0 h 118"/>
                  <a:gd name="T4" fmla="*/ 276 w 276"/>
                  <a:gd name="T5" fmla="*/ 14 h 118"/>
                  <a:gd name="T6" fmla="*/ 263 w 276"/>
                  <a:gd name="T7" fmla="*/ 39 h 118"/>
                  <a:gd name="T8" fmla="*/ 25 w 276"/>
                  <a:gd name="T9" fmla="*/ 118 h 118"/>
                  <a:gd name="T10" fmla="*/ 0 w 276"/>
                  <a:gd name="T11" fmla="*/ 107 h 118"/>
                  <a:gd name="T12" fmla="*/ 12 w 276"/>
                  <a:gd name="T13" fmla="*/ 82 h 118"/>
                  <a:gd name="T14" fmla="*/ 12 w 276"/>
                  <a:gd name="T15" fmla="*/ 82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6" h="118">
                    <a:moveTo>
                      <a:pt x="12" y="82"/>
                    </a:moveTo>
                    <a:lnTo>
                      <a:pt x="251" y="0"/>
                    </a:lnTo>
                    <a:lnTo>
                      <a:pt x="276" y="14"/>
                    </a:lnTo>
                    <a:lnTo>
                      <a:pt x="263" y="39"/>
                    </a:lnTo>
                    <a:lnTo>
                      <a:pt x="25" y="118"/>
                    </a:lnTo>
                    <a:lnTo>
                      <a:pt x="0" y="107"/>
                    </a:lnTo>
                    <a:lnTo>
                      <a:pt x="12" y="82"/>
                    </a:lnTo>
                    <a:lnTo>
                      <a:pt x="12" y="8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85" name="Freeform 969"/>
              <p:cNvSpPr>
                <a:spLocks/>
              </p:cNvSpPr>
              <p:nvPr/>
            </p:nvSpPr>
            <p:spPr bwMode="auto">
              <a:xfrm>
                <a:off x="3840" y="3804"/>
                <a:ext cx="65" cy="53"/>
              </a:xfrm>
              <a:custGeom>
                <a:avLst/>
                <a:gdLst>
                  <a:gd name="T0" fmla="*/ 131 w 131"/>
                  <a:gd name="T1" fmla="*/ 24 h 106"/>
                  <a:gd name="T2" fmla="*/ 114 w 131"/>
                  <a:gd name="T3" fmla="*/ 59 h 106"/>
                  <a:gd name="T4" fmla="*/ 92 w 131"/>
                  <a:gd name="T5" fmla="*/ 83 h 106"/>
                  <a:gd name="T6" fmla="*/ 23 w 131"/>
                  <a:gd name="T7" fmla="*/ 106 h 106"/>
                  <a:gd name="T8" fmla="*/ 0 w 131"/>
                  <a:gd name="T9" fmla="*/ 89 h 106"/>
                  <a:gd name="T10" fmla="*/ 17 w 131"/>
                  <a:gd name="T11" fmla="*/ 68 h 106"/>
                  <a:gd name="T12" fmla="*/ 65 w 131"/>
                  <a:gd name="T13" fmla="*/ 53 h 106"/>
                  <a:gd name="T14" fmla="*/ 93 w 131"/>
                  <a:gd name="T15" fmla="*/ 13 h 106"/>
                  <a:gd name="T16" fmla="*/ 118 w 131"/>
                  <a:gd name="T17" fmla="*/ 0 h 106"/>
                  <a:gd name="T18" fmla="*/ 131 w 131"/>
                  <a:gd name="T19" fmla="*/ 24 h 106"/>
                  <a:gd name="T20" fmla="*/ 131 w 131"/>
                  <a:gd name="T21" fmla="*/ 24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1" h="106">
                    <a:moveTo>
                      <a:pt x="131" y="24"/>
                    </a:moveTo>
                    <a:lnTo>
                      <a:pt x="114" y="59"/>
                    </a:lnTo>
                    <a:lnTo>
                      <a:pt x="92" y="83"/>
                    </a:lnTo>
                    <a:lnTo>
                      <a:pt x="23" y="106"/>
                    </a:lnTo>
                    <a:lnTo>
                      <a:pt x="0" y="89"/>
                    </a:lnTo>
                    <a:lnTo>
                      <a:pt x="17" y="68"/>
                    </a:lnTo>
                    <a:lnTo>
                      <a:pt x="65" y="53"/>
                    </a:lnTo>
                    <a:lnTo>
                      <a:pt x="93" y="13"/>
                    </a:lnTo>
                    <a:lnTo>
                      <a:pt x="118" y="0"/>
                    </a:lnTo>
                    <a:lnTo>
                      <a:pt x="131" y="24"/>
                    </a:lnTo>
                    <a:lnTo>
                      <a:pt x="131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86" name="Freeform 970"/>
              <p:cNvSpPr>
                <a:spLocks/>
              </p:cNvSpPr>
              <p:nvPr/>
            </p:nvSpPr>
            <p:spPr bwMode="auto">
              <a:xfrm>
                <a:off x="3199" y="3908"/>
                <a:ext cx="145" cy="84"/>
              </a:xfrm>
              <a:custGeom>
                <a:avLst/>
                <a:gdLst>
                  <a:gd name="T0" fmla="*/ 247 w 291"/>
                  <a:gd name="T1" fmla="*/ 116 h 167"/>
                  <a:gd name="T2" fmla="*/ 215 w 291"/>
                  <a:gd name="T3" fmla="*/ 84 h 167"/>
                  <a:gd name="T4" fmla="*/ 142 w 291"/>
                  <a:gd name="T5" fmla="*/ 53 h 167"/>
                  <a:gd name="T6" fmla="*/ 21 w 291"/>
                  <a:gd name="T7" fmla="*/ 40 h 167"/>
                  <a:gd name="T8" fmla="*/ 6 w 291"/>
                  <a:gd name="T9" fmla="*/ 80 h 167"/>
                  <a:gd name="T10" fmla="*/ 0 w 291"/>
                  <a:gd name="T11" fmla="*/ 15 h 167"/>
                  <a:gd name="T12" fmla="*/ 95 w 291"/>
                  <a:gd name="T13" fmla="*/ 0 h 167"/>
                  <a:gd name="T14" fmla="*/ 194 w 291"/>
                  <a:gd name="T15" fmla="*/ 28 h 167"/>
                  <a:gd name="T16" fmla="*/ 291 w 291"/>
                  <a:gd name="T17" fmla="*/ 129 h 167"/>
                  <a:gd name="T18" fmla="*/ 264 w 291"/>
                  <a:gd name="T19" fmla="*/ 160 h 167"/>
                  <a:gd name="T20" fmla="*/ 237 w 291"/>
                  <a:gd name="T21" fmla="*/ 167 h 167"/>
                  <a:gd name="T22" fmla="*/ 247 w 291"/>
                  <a:gd name="T23" fmla="*/ 116 h 167"/>
                  <a:gd name="T24" fmla="*/ 247 w 291"/>
                  <a:gd name="T25" fmla="*/ 116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1" h="167">
                    <a:moveTo>
                      <a:pt x="247" y="116"/>
                    </a:moveTo>
                    <a:lnTo>
                      <a:pt x="215" y="84"/>
                    </a:lnTo>
                    <a:lnTo>
                      <a:pt x="142" y="53"/>
                    </a:lnTo>
                    <a:lnTo>
                      <a:pt x="21" y="40"/>
                    </a:lnTo>
                    <a:lnTo>
                      <a:pt x="6" y="80"/>
                    </a:lnTo>
                    <a:lnTo>
                      <a:pt x="0" y="15"/>
                    </a:lnTo>
                    <a:lnTo>
                      <a:pt x="95" y="0"/>
                    </a:lnTo>
                    <a:lnTo>
                      <a:pt x="194" y="28"/>
                    </a:lnTo>
                    <a:lnTo>
                      <a:pt x="291" y="129"/>
                    </a:lnTo>
                    <a:lnTo>
                      <a:pt x="264" y="160"/>
                    </a:lnTo>
                    <a:lnTo>
                      <a:pt x="237" y="167"/>
                    </a:lnTo>
                    <a:lnTo>
                      <a:pt x="247" y="116"/>
                    </a:lnTo>
                    <a:lnTo>
                      <a:pt x="247" y="1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87" name="Freeform 971"/>
              <p:cNvSpPr>
                <a:spLocks/>
              </p:cNvSpPr>
              <p:nvPr/>
            </p:nvSpPr>
            <p:spPr bwMode="auto">
              <a:xfrm>
                <a:off x="3221" y="3927"/>
                <a:ext cx="19" cy="39"/>
              </a:xfrm>
              <a:custGeom>
                <a:avLst/>
                <a:gdLst>
                  <a:gd name="T0" fmla="*/ 0 w 38"/>
                  <a:gd name="T1" fmla="*/ 51 h 78"/>
                  <a:gd name="T2" fmla="*/ 22 w 38"/>
                  <a:gd name="T3" fmla="*/ 0 h 78"/>
                  <a:gd name="T4" fmla="*/ 34 w 38"/>
                  <a:gd name="T5" fmla="*/ 7 h 78"/>
                  <a:gd name="T6" fmla="*/ 38 w 38"/>
                  <a:gd name="T7" fmla="*/ 57 h 78"/>
                  <a:gd name="T8" fmla="*/ 32 w 38"/>
                  <a:gd name="T9" fmla="*/ 78 h 78"/>
                  <a:gd name="T10" fmla="*/ 13 w 38"/>
                  <a:gd name="T11" fmla="*/ 70 h 78"/>
                  <a:gd name="T12" fmla="*/ 0 w 38"/>
                  <a:gd name="T13" fmla="*/ 51 h 78"/>
                  <a:gd name="T14" fmla="*/ 0 w 38"/>
                  <a:gd name="T15" fmla="*/ 5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78">
                    <a:moveTo>
                      <a:pt x="0" y="51"/>
                    </a:moveTo>
                    <a:lnTo>
                      <a:pt x="22" y="0"/>
                    </a:lnTo>
                    <a:lnTo>
                      <a:pt x="34" y="7"/>
                    </a:lnTo>
                    <a:lnTo>
                      <a:pt x="38" y="57"/>
                    </a:lnTo>
                    <a:lnTo>
                      <a:pt x="32" y="78"/>
                    </a:lnTo>
                    <a:lnTo>
                      <a:pt x="13" y="70"/>
                    </a:lnTo>
                    <a:lnTo>
                      <a:pt x="0" y="51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88" name="Freeform 972"/>
              <p:cNvSpPr>
                <a:spLocks/>
              </p:cNvSpPr>
              <p:nvPr/>
            </p:nvSpPr>
            <p:spPr bwMode="auto">
              <a:xfrm>
                <a:off x="3248" y="3932"/>
                <a:ext cx="20" cy="39"/>
              </a:xfrm>
              <a:custGeom>
                <a:avLst/>
                <a:gdLst>
                  <a:gd name="T0" fmla="*/ 0 w 40"/>
                  <a:gd name="T1" fmla="*/ 44 h 78"/>
                  <a:gd name="T2" fmla="*/ 21 w 40"/>
                  <a:gd name="T3" fmla="*/ 0 h 78"/>
                  <a:gd name="T4" fmla="*/ 34 w 40"/>
                  <a:gd name="T5" fmla="*/ 6 h 78"/>
                  <a:gd name="T6" fmla="*/ 32 w 40"/>
                  <a:gd name="T7" fmla="*/ 35 h 78"/>
                  <a:gd name="T8" fmla="*/ 40 w 40"/>
                  <a:gd name="T9" fmla="*/ 63 h 78"/>
                  <a:gd name="T10" fmla="*/ 32 w 40"/>
                  <a:gd name="T11" fmla="*/ 78 h 78"/>
                  <a:gd name="T12" fmla="*/ 13 w 40"/>
                  <a:gd name="T13" fmla="*/ 73 h 78"/>
                  <a:gd name="T14" fmla="*/ 0 w 40"/>
                  <a:gd name="T15" fmla="*/ 44 h 78"/>
                  <a:gd name="T16" fmla="*/ 0 w 40"/>
                  <a:gd name="T17" fmla="*/ 4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78">
                    <a:moveTo>
                      <a:pt x="0" y="44"/>
                    </a:moveTo>
                    <a:lnTo>
                      <a:pt x="21" y="0"/>
                    </a:lnTo>
                    <a:lnTo>
                      <a:pt x="34" y="6"/>
                    </a:lnTo>
                    <a:lnTo>
                      <a:pt x="32" y="35"/>
                    </a:lnTo>
                    <a:lnTo>
                      <a:pt x="40" y="63"/>
                    </a:lnTo>
                    <a:lnTo>
                      <a:pt x="32" y="78"/>
                    </a:lnTo>
                    <a:lnTo>
                      <a:pt x="13" y="73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89" name="Freeform 973"/>
              <p:cNvSpPr>
                <a:spLocks/>
              </p:cNvSpPr>
              <p:nvPr/>
            </p:nvSpPr>
            <p:spPr bwMode="auto">
              <a:xfrm>
                <a:off x="3279" y="3938"/>
                <a:ext cx="24" cy="42"/>
              </a:xfrm>
              <a:custGeom>
                <a:avLst/>
                <a:gdLst>
                  <a:gd name="T0" fmla="*/ 1 w 47"/>
                  <a:gd name="T1" fmla="*/ 80 h 83"/>
                  <a:gd name="T2" fmla="*/ 0 w 47"/>
                  <a:gd name="T3" fmla="*/ 59 h 83"/>
                  <a:gd name="T4" fmla="*/ 13 w 47"/>
                  <a:gd name="T5" fmla="*/ 26 h 83"/>
                  <a:gd name="T6" fmla="*/ 39 w 47"/>
                  <a:gd name="T7" fmla="*/ 0 h 83"/>
                  <a:gd name="T8" fmla="*/ 47 w 47"/>
                  <a:gd name="T9" fmla="*/ 11 h 83"/>
                  <a:gd name="T10" fmla="*/ 36 w 47"/>
                  <a:gd name="T11" fmla="*/ 66 h 83"/>
                  <a:gd name="T12" fmla="*/ 28 w 47"/>
                  <a:gd name="T13" fmla="*/ 83 h 83"/>
                  <a:gd name="T14" fmla="*/ 1 w 47"/>
                  <a:gd name="T15" fmla="*/ 80 h 83"/>
                  <a:gd name="T16" fmla="*/ 1 w 47"/>
                  <a:gd name="T17" fmla="*/ 8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83">
                    <a:moveTo>
                      <a:pt x="1" y="80"/>
                    </a:moveTo>
                    <a:lnTo>
                      <a:pt x="0" y="59"/>
                    </a:lnTo>
                    <a:lnTo>
                      <a:pt x="13" y="26"/>
                    </a:lnTo>
                    <a:lnTo>
                      <a:pt x="39" y="0"/>
                    </a:lnTo>
                    <a:lnTo>
                      <a:pt x="47" y="11"/>
                    </a:lnTo>
                    <a:lnTo>
                      <a:pt x="36" y="66"/>
                    </a:lnTo>
                    <a:lnTo>
                      <a:pt x="28" y="83"/>
                    </a:lnTo>
                    <a:lnTo>
                      <a:pt x="1" y="80"/>
                    </a:lnTo>
                    <a:lnTo>
                      <a:pt x="1" y="8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90" name="Freeform 974"/>
              <p:cNvSpPr>
                <a:spLocks/>
              </p:cNvSpPr>
              <p:nvPr/>
            </p:nvSpPr>
            <p:spPr bwMode="auto">
              <a:xfrm>
                <a:off x="3992" y="4083"/>
                <a:ext cx="67" cy="81"/>
              </a:xfrm>
              <a:custGeom>
                <a:avLst/>
                <a:gdLst>
                  <a:gd name="T0" fmla="*/ 82 w 135"/>
                  <a:gd name="T1" fmla="*/ 40 h 161"/>
                  <a:gd name="T2" fmla="*/ 52 w 135"/>
                  <a:gd name="T3" fmla="*/ 79 h 161"/>
                  <a:gd name="T4" fmla="*/ 80 w 135"/>
                  <a:gd name="T5" fmla="*/ 104 h 161"/>
                  <a:gd name="T6" fmla="*/ 118 w 135"/>
                  <a:gd name="T7" fmla="*/ 118 h 161"/>
                  <a:gd name="T8" fmla="*/ 135 w 135"/>
                  <a:gd name="T9" fmla="*/ 138 h 161"/>
                  <a:gd name="T10" fmla="*/ 115 w 135"/>
                  <a:gd name="T11" fmla="*/ 157 h 161"/>
                  <a:gd name="T12" fmla="*/ 78 w 135"/>
                  <a:gd name="T13" fmla="*/ 161 h 161"/>
                  <a:gd name="T14" fmla="*/ 0 w 135"/>
                  <a:gd name="T15" fmla="*/ 93 h 161"/>
                  <a:gd name="T16" fmla="*/ 21 w 135"/>
                  <a:gd name="T17" fmla="*/ 28 h 161"/>
                  <a:gd name="T18" fmla="*/ 50 w 135"/>
                  <a:gd name="T19" fmla="*/ 7 h 161"/>
                  <a:gd name="T20" fmla="*/ 82 w 135"/>
                  <a:gd name="T21" fmla="*/ 0 h 161"/>
                  <a:gd name="T22" fmla="*/ 103 w 135"/>
                  <a:gd name="T23" fmla="*/ 19 h 161"/>
                  <a:gd name="T24" fmla="*/ 82 w 135"/>
                  <a:gd name="T25" fmla="*/ 40 h 161"/>
                  <a:gd name="T26" fmla="*/ 82 w 135"/>
                  <a:gd name="T27" fmla="*/ 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5" h="161">
                    <a:moveTo>
                      <a:pt x="82" y="40"/>
                    </a:moveTo>
                    <a:lnTo>
                      <a:pt x="52" y="79"/>
                    </a:lnTo>
                    <a:lnTo>
                      <a:pt x="80" y="104"/>
                    </a:lnTo>
                    <a:lnTo>
                      <a:pt x="118" y="118"/>
                    </a:lnTo>
                    <a:lnTo>
                      <a:pt x="135" y="138"/>
                    </a:lnTo>
                    <a:lnTo>
                      <a:pt x="115" y="157"/>
                    </a:lnTo>
                    <a:lnTo>
                      <a:pt x="78" y="161"/>
                    </a:lnTo>
                    <a:lnTo>
                      <a:pt x="0" y="93"/>
                    </a:lnTo>
                    <a:lnTo>
                      <a:pt x="21" y="28"/>
                    </a:lnTo>
                    <a:lnTo>
                      <a:pt x="50" y="7"/>
                    </a:lnTo>
                    <a:lnTo>
                      <a:pt x="82" y="0"/>
                    </a:lnTo>
                    <a:lnTo>
                      <a:pt x="103" y="19"/>
                    </a:lnTo>
                    <a:lnTo>
                      <a:pt x="82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91" name="Freeform 975"/>
              <p:cNvSpPr>
                <a:spLocks/>
              </p:cNvSpPr>
              <p:nvPr/>
            </p:nvSpPr>
            <p:spPr bwMode="auto">
              <a:xfrm>
                <a:off x="3751" y="3925"/>
                <a:ext cx="233" cy="196"/>
              </a:xfrm>
              <a:custGeom>
                <a:avLst/>
                <a:gdLst>
                  <a:gd name="T0" fmla="*/ 457 w 466"/>
                  <a:gd name="T1" fmla="*/ 36 h 394"/>
                  <a:gd name="T2" fmla="*/ 371 w 466"/>
                  <a:gd name="T3" fmla="*/ 76 h 394"/>
                  <a:gd name="T4" fmla="*/ 282 w 466"/>
                  <a:gd name="T5" fmla="*/ 110 h 394"/>
                  <a:gd name="T6" fmla="*/ 107 w 466"/>
                  <a:gd name="T7" fmla="*/ 183 h 394"/>
                  <a:gd name="T8" fmla="*/ 67 w 466"/>
                  <a:gd name="T9" fmla="*/ 217 h 394"/>
                  <a:gd name="T10" fmla="*/ 50 w 466"/>
                  <a:gd name="T11" fmla="*/ 264 h 394"/>
                  <a:gd name="T12" fmla="*/ 48 w 466"/>
                  <a:gd name="T13" fmla="*/ 318 h 394"/>
                  <a:gd name="T14" fmla="*/ 50 w 466"/>
                  <a:gd name="T15" fmla="*/ 373 h 394"/>
                  <a:gd name="T16" fmla="*/ 31 w 466"/>
                  <a:gd name="T17" fmla="*/ 394 h 394"/>
                  <a:gd name="T18" fmla="*/ 10 w 466"/>
                  <a:gd name="T19" fmla="*/ 373 h 394"/>
                  <a:gd name="T20" fmla="*/ 0 w 466"/>
                  <a:gd name="T21" fmla="*/ 327 h 394"/>
                  <a:gd name="T22" fmla="*/ 4 w 466"/>
                  <a:gd name="T23" fmla="*/ 232 h 394"/>
                  <a:gd name="T24" fmla="*/ 31 w 466"/>
                  <a:gd name="T25" fmla="*/ 179 h 394"/>
                  <a:gd name="T26" fmla="*/ 84 w 466"/>
                  <a:gd name="T27" fmla="*/ 145 h 394"/>
                  <a:gd name="T28" fmla="*/ 170 w 466"/>
                  <a:gd name="T29" fmla="*/ 110 h 394"/>
                  <a:gd name="T30" fmla="*/ 305 w 466"/>
                  <a:gd name="T31" fmla="*/ 55 h 394"/>
                  <a:gd name="T32" fmla="*/ 373 w 466"/>
                  <a:gd name="T33" fmla="*/ 29 h 394"/>
                  <a:gd name="T34" fmla="*/ 440 w 466"/>
                  <a:gd name="T35" fmla="*/ 0 h 394"/>
                  <a:gd name="T36" fmla="*/ 466 w 466"/>
                  <a:gd name="T37" fmla="*/ 12 h 394"/>
                  <a:gd name="T38" fmla="*/ 457 w 466"/>
                  <a:gd name="T39" fmla="*/ 36 h 394"/>
                  <a:gd name="T40" fmla="*/ 457 w 466"/>
                  <a:gd name="T41" fmla="*/ 36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6" h="394">
                    <a:moveTo>
                      <a:pt x="457" y="36"/>
                    </a:moveTo>
                    <a:lnTo>
                      <a:pt x="371" y="76"/>
                    </a:lnTo>
                    <a:lnTo>
                      <a:pt x="282" y="110"/>
                    </a:lnTo>
                    <a:lnTo>
                      <a:pt x="107" y="183"/>
                    </a:lnTo>
                    <a:lnTo>
                      <a:pt x="67" y="217"/>
                    </a:lnTo>
                    <a:lnTo>
                      <a:pt x="50" y="264"/>
                    </a:lnTo>
                    <a:lnTo>
                      <a:pt x="48" y="318"/>
                    </a:lnTo>
                    <a:lnTo>
                      <a:pt x="50" y="373"/>
                    </a:lnTo>
                    <a:lnTo>
                      <a:pt x="31" y="394"/>
                    </a:lnTo>
                    <a:lnTo>
                      <a:pt x="10" y="373"/>
                    </a:lnTo>
                    <a:lnTo>
                      <a:pt x="0" y="327"/>
                    </a:lnTo>
                    <a:lnTo>
                      <a:pt x="4" y="232"/>
                    </a:lnTo>
                    <a:lnTo>
                      <a:pt x="31" y="179"/>
                    </a:lnTo>
                    <a:lnTo>
                      <a:pt x="84" y="145"/>
                    </a:lnTo>
                    <a:lnTo>
                      <a:pt x="170" y="110"/>
                    </a:lnTo>
                    <a:lnTo>
                      <a:pt x="305" y="55"/>
                    </a:lnTo>
                    <a:lnTo>
                      <a:pt x="373" y="29"/>
                    </a:lnTo>
                    <a:lnTo>
                      <a:pt x="440" y="0"/>
                    </a:lnTo>
                    <a:lnTo>
                      <a:pt x="466" y="12"/>
                    </a:lnTo>
                    <a:lnTo>
                      <a:pt x="457" y="36"/>
                    </a:lnTo>
                    <a:lnTo>
                      <a:pt x="457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92" name="Freeform 976"/>
              <p:cNvSpPr>
                <a:spLocks/>
              </p:cNvSpPr>
              <p:nvPr/>
            </p:nvSpPr>
            <p:spPr bwMode="auto">
              <a:xfrm>
                <a:off x="3633" y="4079"/>
                <a:ext cx="385" cy="171"/>
              </a:xfrm>
              <a:custGeom>
                <a:avLst/>
                <a:gdLst>
                  <a:gd name="T0" fmla="*/ 68 w 770"/>
                  <a:gd name="T1" fmla="*/ 107 h 342"/>
                  <a:gd name="T2" fmla="*/ 119 w 770"/>
                  <a:gd name="T3" fmla="*/ 95 h 342"/>
                  <a:gd name="T4" fmla="*/ 197 w 770"/>
                  <a:gd name="T5" fmla="*/ 126 h 342"/>
                  <a:gd name="T6" fmla="*/ 568 w 770"/>
                  <a:gd name="T7" fmla="*/ 217 h 342"/>
                  <a:gd name="T8" fmla="*/ 646 w 770"/>
                  <a:gd name="T9" fmla="*/ 262 h 342"/>
                  <a:gd name="T10" fmla="*/ 732 w 770"/>
                  <a:gd name="T11" fmla="*/ 280 h 342"/>
                  <a:gd name="T12" fmla="*/ 770 w 770"/>
                  <a:gd name="T13" fmla="*/ 306 h 342"/>
                  <a:gd name="T14" fmla="*/ 764 w 770"/>
                  <a:gd name="T15" fmla="*/ 327 h 342"/>
                  <a:gd name="T16" fmla="*/ 741 w 770"/>
                  <a:gd name="T17" fmla="*/ 342 h 342"/>
                  <a:gd name="T18" fmla="*/ 644 w 770"/>
                  <a:gd name="T19" fmla="*/ 333 h 342"/>
                  <a:gd name="T20" fmla="*/ 606 w 770"/>
                  <a:gd name="T21" fmla="*/ 310 h 342"/>
                  <a:gd name="T22" fmla="*/ 561 w 770"/>
                  <a:gd name="T23" fmla="*/ 285 h 342"/>
                  <a:gd name="T24" fmla="*/ 469 w 770"/>
                  <a:gd name="T25" fmla="*/ 261 h 342"/>
                  <a:gd name="T26" fmla="*/ 361 w 770"/>
                  <a:gd name="T27" fmla="*/ 240 h 342"/>
                  <a:gd name="T28" fmla="*/ 192 w 770"/>
                  <a:gd name="T29" fmla="*/ 198 h 342"/>
                  <a:gd name="T30" fmla="*/ 158 w 770"/>
                  <a:gd name="T31" fmla="*/ 177 h 342"/>
                  <a:gd name="T32" fmla="*/ 121 w 770"/>
                  <a:gd name="T33" fmla="*/ 166 h 342"/>
                  <a:gd name="T34" fmla="*/ 53 w 770"/>
                  <a:gd name="T35" fmla="*/ 175 h 342"/>
                  <a:gd name="T36" fmla="*/ 19 w 770"/>
                  <a:gd name="T37" fmla="*/ 152 h 342"/>
                  <a:gd name="T38" fmla="*/ 4 w 770"/>
                  <a:gd name="T39" fmla="*/ 110 h 342"/>
                  <a:gd name="T40" fmla="*/ 0 w 770"/>
                  <a:gd name="T41" fmla="*/ 19 h 342"/>
                  <a:gd name="T42" fmla="*/ 21 w 770"/>
                  <a:gd name="T43" fmla="*/ 0 h 342"/>
                  <a:gd name="T44" fmla="*/ 40 w 770"/>
                  <a:gd name="T45" fmla="*/ 19 h 342"/>
                  <a:gd name="T46" fmla="*/ 42 w 770"/>
                  <a:gd name="T47" fmla="*/ 69 h 342"/>
                  <a:gd name="T48" fmla="*/ 68 w 770"/>
                  <a:gd name="T49" fmla="*/ 107 h 342"/>
                  <a:gd name="T50" fmla="*/ 68 w 770"/>
                  <a:gd name="T51" fmla="*/ 107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70" h="342">
                    <a:moveTo>
                      <a:pt x="68" y="107"/>
                    </a:moveTo>
                    <a:lnTo>
                      <a:pt x="119" y="95"/>
                    </a:lnTo>
                    <a:lnTo>
                      <a:pt x="197" y="126"/>
                    </a:lnTo>
                    <a:lnTo>
                      <a:pt x="568" y="217"/>
                    </a:lnTo>
                    <a:lnTo>
                      <a:pt x="646" y="262"/>
                    </a:lnTo>
                    <a:lnTo>
                      <a:pt x="732" y="280"/>
                    </a:lnTo>
                    <a:lnTo>
                      <a:pt x="770" y="306"/>
                    </a:lnTo>
                    <a:lnTo>
                      <a:pt x="764" y="327"/>
                    </a:lnTo>
                    <a:lnTo>
                      <a:pt x="741" y="342"/>
                    </a:lnTo>
                    <a:lnTo>
                      <a:pt x="644" y="333"/>
                    </a:lnTo>
                    <a:lnTo>
                      <a:pt x="606" y="310"/>
                    </a:lnTo>
                    <a:lnTo>
                      <a:pt x="561" y="285"/>
                    </a:lnTo>
                    <a:lnTo>
                      <a:pt x="469" y="261"/>
                    </a:lnTo>
                    <a:lnTo>
                      <a:pt x="361" y="240"/>
                    </a:lnTo>
                    <a:lnTo>
                      <a:pt x="192" y="198"/>
                    </a:lnTo>
                    <a:lnTo>
                      <a:pt x="158" y="177"/>
                    </a:lnTo>
                    <a:lnTo>
                      <a:pt x="121" y="166"/>
                    </a:lnTo>
                    <a:lnTo>
                      <a:pt x="53" y="175"/>
                    </a:lnTo>
                    <a:lnTo>
                      <a:pt x="19" y="152"/>
                    </a:lnTo>
                    <a:lnTo>
                      <a:pt x="4" y="110"/>
                    </a:lnTo>
                    <a:lnTo>
                      <a:pt x="0" y="19"/>
                    </a:lnTo>
                    <a:lnTo>
                      <a:pt x="21" y="0"/>
                    </a:lnTo>
                    <a:lnTo>
                      <a:pt x="40" y="19"/>
                    </a:lnTo>
                    <a:lnTo>
                      <a:pt x="42" y="69"/>
                    </a:lnTo>
                    <a:lnTo>
                      <a:pt x="68" y="107"/>
                    </a:lnTo>
                    <a:lnTo>
                      <a:pt x="68" y="1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93" name="Freeform 977"/>
              <p:cNvSpPr>
                <a:spLocks/>
              </p:cNvSpPr>
              <p:nvPr/>
            </p:nvSpPr>
            <p:spPr bwMode="auto">
              <a:xfrm>
                <a:off x="3940" y="3992"/>
                <a:ext cx="261" cy="181"/>
              </a:xfrm>
              <a:custGeom>
                <a:avLst/>
                <a:gdLst>
                  <a:gd name="T0" fmla="*/ 506 w 521"/>
                  <a:gd name="T1" fmla="*/ 40 h 361"/>
                  <a:gd name="T2" fmla="*/ 401 w 521"/>
                  <a:gd name="T3" fmla="*/ 65 h 361"/>
                  <a:gd name="T4" fmla="*/ 260 w 521"/>
                  <a:gd name="T5" fmla="*/ 97 h 361"/>
                  <a:gd name="T6" fmla="*/ 47 w 521"/>
                  <a:gd name="T7" fmla="*/ 194 h 361"/>
                  <a:gd name="T8" fmla="*/ 55 w 521"/>
                  <a:gd name="T9" fmla="*/ 242 h 361"/>
                  <a:gd name="T10" fmla="*/ 57 w 521"/>
                  <a:gd name="T11" fmla="*/ 335 h 361"/>
                  <a:gd name="T12" fmla="*/ 26 w 521"/>
                  <a:gd name="T13" fmla="*/ 361 h 361"/>
                  <a:gd name="T14" fmla="*/ 0 w 521"/>
                  <a:gd name="T15" fmla="*/ 331 h 361"/>
                  <a:gd name="T16" fmla="*/ 4 w 521"/>
                  <a:gd name="T17" fmla="*/ 207 h 361"/>
                  <a:gd name="T18" fmla="*/ 21 w 521"/>
                  <a:gd name="T19" fmla="*/ 167 h 361"/>
                  <a:gd name="T20" fmla="*/ 49 w 521"/>
                  <a:gd name="T21" fmla="*/ 139 h 361"/>
                  <a:gd name="T22" fmla="*/ 129 w 521"/>
                  <a:gd name="T23" fmla="*/ 97 h 361"/>
                  <a:gd name="T24" fmla="*/ 245 w 521"/>
                  <a:gd name="T25" fmla="*/ 63 h 361"/>
                  <a:gd name="T26" fmla="*/ 371 w 521"/>
                  <a:gd name="T27" fmla="*/ 25 h 361"/>
                  <a:gd name="T28" fmla="*/ 498 w 521"/>
                  <a:gd name="T29" fmla="*/ 0 h 361"/>
                  <a:gd name="T30" fmla="*/ 521 w 521"/>
                  <a:gd name="T31" fmla="*/ 17 h 361"/>
                  <a:gd name="T32" fmla="*/ 506 w 521"/>
                  <a:gd name="T33" fmla="*/ 40 h 361"/>
                  <a:gd name="T34" fmla="*/ 506 w 521"/>
                  <a:gd name="T35" fmla="*/ 40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1" h="361">
                    <a:moveTo>
                      <a:pt x="506" y="40"/>
                    </a:moveTo>
                    <a:lnTo>
                      <a:pt x="401" y="65"/>
                    </a:lnTo>
                    <a:lnTo>
                      <a:pt x="260" y="97"/>
                    </a:lnTo>
                    <a:lnTo>
                      <a:pt x="47" y="194"/>
                    </a:lnTo>
                    <a:lnTo>
                      <a:pt x="55" y="242"/>
                    </a:lnTo>
                    <a:lnTo>
                      <a:pt x="57" y="335"/>
                    </a:lnTo>
                    <a:lnTo>
                      <a:pt x="26" y="361"/>
                    </a:lnTo>
                    <a:lnTo>
                      <a:pt x="0" y="331"/>
                    </a:lnTo>
                    <a:lnTo>
                      <a:pt x="4" y="207"/>
                    </a:lnTo>
                    <a:lnTo>
                      <a:pt x="21" y="167"/>
                    </a:lnTo>
                    <a:lnTo>
                      <a:pt x="49" y="139"/>
                    </a:lnTo>
                    <a:lnTo>
                      <a:pt x="129" y="97"/>
                    </a:lnTo>
                    <a:lnTo>
                      <a:pt x="245" y="63"/>
                    </a:lnTo>
                    <a:lnTo>
                      <a:pt x="371" y="25"/>
                    </a:lnTo>
                    <a:lnTo>
                      <a:pt x="498" y="0"/>
                    </a:lnTo>
                    <a:lnTo>
                      <a:pt x="521" y="17"/>
                    </a:lnTo>
                    <a:lnTo>
                      <a:pt x="506" y="40"/>
                    </a:lnTo>
                    <a:lnTo>
                      <a:pt x="506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94" name="Freeform 978"/>
              <p:cNvSpPr>
                <a:spLocks/>
              </p:cNvSpPr>
              <p:nvPr/>
            </p:nvSpPr>
            <p:spPr bwMode="auto">
              <a:xfrm>
                <a:off x="3958" y="3926"/>
                <a:ext cx="202" cy="52"/>
              </a:xfrm>
              <a:custGeom>
                <a:avLst/>
                <a:gdLst>
                  <a:gd name="T0" fmla="*/ 17 w 403"/>
                  <a:gd name="T1" fmla="*/ 0 h 105"/>
                  <a:gd name="T2" fmla="*/ 154 w 403"/>
                  <a:gd name="T3" fmla="*/ 2 h 105"/>
                  <a:gd name="T4" fmla="*/ 295 w 403"/>
                  <a:gd name="T5" fmla="*/ 25 h 105"/>
                  <a:gd name="T6" fmla="*/ 393 w 403"/>
                  <a:gd name="T7" fmla="*/ 69 h 105"/>
                  <a:gd name="T8" fmla="*/ 403 w 403"/>
                  <a:gd name="T9" fmla="*/ 95 h 105"/>
                  <a:gd name="T10" fmla="*/ 374 w 403"/>
                  <a:gd name="T11" fmla="*/ 105 h 105"/>
                  <a:gd name="T12" fmla="*/ 302 w 403"/>
                  <a:gd name="T13" fmla="*/ 82 h 105"/>
                  <a:gd name="T14" fmla="*/ 200 w 403"/>
                  <a:gd name="T15" fmla="*/ 61 h 105"/>
                  <a:gd name="T16" fmla="*/ 25 w 403"/>
                  <a:gd name="T17" fmla="*/ 40 h 105"/>
                  <a:gd name="T18" fmla="*/ 0 w 403"/>
                  <a:gd name="T19" fmla="*/ 23 h 105"/>
                  <a:gd name="T20" fmla="*/ 17 w 403"/>
                  <a:gd name="T21" fmla="*/ 0 h 105"/>
                  <a:gd name="T22" fmla="*/ 17 w 403"/>
                  <a:gd name="T2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3" h="105">
                    <a:moveTo>
                      <a:pt x="17" y="0"/>
                    </a:moveTo>
                    <a:lnTo>
                      <a:pt x="154" y="2"/>
                    </a:lnTo>
                    <a:lnTo>
                      <a:pt x="295" y="25"/>
                    </a:lnTo>
                    <a:lnTo>
                      <a:pt x="393" y="69"/>
                    </a:lnTo>
                    <a:lnTo>
                      <a:pt x="403" y="95"/>
                    </a:lnTo>
                    <a:lnTo>
                      <a:pt x="374" y="105"/>
                    </a:lnTo>
                    <a:lnTo>
                      <a:pt x="302" y="82"/>
                    </a:lnTo>
                    <a:lnTo>
                      <a:pt x="200" y="61"/>
                    </a:lnTo>
                    <a:lnTo>
                      <a:pt x="25" y="40"/>
                    </a:lnTo>
                    <a:lnTo>
                      <a:pt x="0" y="23"/>
                    </a:lnTo>
                    <a:lnTo>
                      <a:pt x="17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aphicFrame>
          <p:nvGraphicFramePr>
            <p:cNvPr id="61395" name="Object 979"/>
            <p:cNvGraphicFramePr>
              <a:graphicFrameLocks noChangeAspect="1"/>
            </p:cNvGraphicFramePr>
            <p:nvPr/>
          </p:nvGraphicFramePr>
          <p:xfrm>
            <a:off x="3775" y="912"/>
            <a:ext cx="1863" cy="9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18" name="Clip" r:id="rId9" imgW="1823760" imgH="1821960" progId="MS_ClipArt_Gallery.2">
                    <p:embed/>
                  </p:oleObj>
                </mc:Choice>
                <mc:Fallback>
                  <p:oleObj name="Clip" r:id="rId9" imgW="1823760" imgH="1821960" progId="MS_ClipArt_Gallery.2">
                    <p:embed/>
                    <p:pic>
                      <p:nvPicPr>
                        <p:cNvPr id="0" name="Object 97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5" y="912"/>
                          <a:ext cx="1863" cy="9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1397" name="Picture 981" descr="MCj02934400000[1]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817688"/>
            <a:ext cx="1084262" cy="13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399" name="Line 983"/>
          <p:cNvSpPr>
            <a:spLocks noChangeShapeType="1"/>
          </p:cNvSpPr>
          <p:nvPr/>
        </p:nvSpPr>
        <p:spPr bwMode="auto">
          <a:xfrm flipH="1">
            <a:off x="2193925" y="2344738"/>
            <a:ext cx="166688" cy="830262"/>
          </a:xfrm>
          <a:prstGeom prst="line">
            <a:avLst/>
          </a:prstGeom>
          <a:noFill/>
          <a:ln w="762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01" name="Line 985"/>
          <p:cNvSpPr>
            <a:spLocks noChangeShapeType="1"/>
          </p:cNvSpPr>
          <p:nvPr/>
        </p:nvSpPr>
        <p:spPr bwMode="auto">
          <a:xfrm flipH="1">
            <a:off x="2732088" y="2832100"/>
            <a:ext cx="498475" cy="314325"/>
          </a:xfrm>
          <a:prstGeom prst="line">
            <a:avLst/>
          </a:prstGeom>
          <a:noFill/>
          <a:ln w="762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02" name="Line 986"/>
          <p:cNvSpPr>
            <a:spLocks noChangeShapeType="1"/>
          </p:cNvSpPr>
          <p:nvPr/>
        </p:nvSpPr>
        <p:spPr bwMode="auto">
          <a:xfrm flipH="1">
            <a:off x="1347788" y="3611563"/>
            <a:ext cx="166687" cy="830262"/>
          </a:xfrm>
          <a:prstGeom prst="line">
            <a:avLst/>
          </a:prstGeom>
          <a:noFill/>
          <a:ln w="762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03" name="Line 987"/>
          <p:cNvSpPr>
            <a:spLocks noChangeShapeType="1"/>
          </p:cNvSpPr>
          <p:nvPr/>
        </p:nvSpPr>
        <p:spPr bwMode="auto">
          <a:xfrm flipH="1">
            <a:off x="2860675" y="3929063"/>
            <a:ext cx="1330325" cy="330200"/>
          </a:xfrm>
          <a:prstGeom prst="line">
            <a:avLst/>
          </a:prstGeom>
          <a:noFill/>
          <a:ln w="762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04" name="Line 988"/>
          <p:cNvSpPr>
            <a:spLocks noChangeShapeType="1"/>
          </p:cNvSpPr>
          <p:nvPr/>
        </p:nvSpPr>
        <p:spPr bwMode="auto">
          <a:xfrm flipH="1">
            <a:off x="5421313" y="3925888"/>
            <a:ext cx="166687" cy="830262"/>
          </a:xfrm>
          <a:prstGeom prst="line">
            <a:avLst/>
          </a:prstGeom>
          <a:noFill/>
          <a:ln w="762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05" name="Line 989"/>
          <p:cNvSpPr>
            <a:spLocks noChangeShapeType="1"/>
          </p:cNvSpPr>
          <p:nvPr/>
        </p:nvSpPr>
        <p:spPr bwMode="auto">
          <a:xfrm flipH="1" flipV="1">
            <a:off x="2549525" y="4743450"/>
            <a:ext cx="1247775" cy="34925"/>
          </a:xfrm>
          <a:prstGeom prst="line">
            <a:avLst/>
          </a:prstGeom>
          <a:noFill/>
          <a:ln w="762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06" name="Line 990"/>
          <p:cNvSpPr>
            <a:spLocks noChangeShapeType="1"/>
          </p:cNvSpPr>
          <p:nvPr/>
        </p:nvSpPr>
        <p:spPr bwMode="auto">
          <a:xfrm flipH="1">
            <a:off x="3898900" y="5246688"/>
            <a:ext cx="1497013" cy="196850"/>
          </a:xfrm>
          <a:prstGeom prst="line">
            <a:avLst/>
          </a:prstGeom>
          <a:noFill/>
          <a:ln w="762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07" name="Line 991"/>
          <p:cNvSpPr>
            <a:spLocks noChangeShapeType="1"/>
          </p:cNvSpPr>
          <p:nvPr/>
        </p:nvSpPr>
        <p:spPr bwMode="auto">
          <a:xfrm>
            <a:off x="8367713" y="3662363"/>
            <a:ext cx="131762" cy="1362075"/>
          </a:xfrm>
          <a:prstGeom prst="line">
            <a:avLst/>
          </a:prstGeom>
          <a:noFill/>
          <a:ln w="762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08" name="Line 992"/>
          <p:cNvSpPr>
            <a:spLocks noChangeShapeType="1"/>
          </p:cNvSpPr>
          <p:nvPr/>
        </p:nvSpPr>
        <p:spPr bwMode="auto">
          <a:xfrm flipH="1" flipV="1">
            <a:off x="4911725" y="2516188"/>
            <a:ext cx="649288" cy="19050"/>
          </a:xfrm>
          <a:prstGeom prst="line">
            <a:avLst/>
          </a:prstGeom>
          <a:noFill/>
          <a:ln w="762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09" name="Line 993"/>
          <p:cNvSpPr>
            <a:spLocks noChangeShapeType="1"/>
          </p:cNvSpPr>
          <p:nvPr/>
        </p:nvSpPr>
        <p:spPr bwMode="auto">
          <a:xfrm flipH="1">
            <a:off x="5878513" y="4383088"/>
            <a:ext cx="166687" cy="830262"/>
          </a:xfrm>
          <a:prstGeom prst="line">
            <a:avLst/>
          </a:prstGeom>
          <a:noFill/>
          <a:ln w="5715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10" name="Line 994"/>
          <p:cNvSpPr>
            <a:spLocks noChangeShapeType="1"/>
          </p:cNvSpPr>
          <p:nvPr/>
        </p:nvSpPr>
        <p:spPr bwMode="auto">
          <a:xfrm flipH="1">
            <a:off x="6030913" y="4535488"/>
            <a:ext cx="166687" cy="830262"/>
          </a:xfrm>
          <a:prstGeom prst="line">
            <a:avLst/>
          </a:prstGeom>
          <a:noFill/>
          <a:ln w="5715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11" name="Line 995"/>
          <p:cNvSpPr>
            <a:spLocks noChangeShapeType="1"/>
          </p:cNvSpPr>
          <p:nvPr/>
        </p:nvSpPr>
        <p:spPr bwMode="auto">
          <a:xfrm flipH="1" flipV="1">
            <a:off x="7375525" y="3951288"/>
            <a:ext cx="350838" cy="368300"/>
          </a:xfrm>
          <a:prstGeom prst="line">
            <a:avLst/>
          </a:prstGeom>
          <a:noFill/>
          <a:ln w="762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12" name="Line 996"/>
          <p:cNvSpPr>
            <a:spLocks noChangeShapeType="1"/>
          </p:cNvSpPr>
          <p:nvPr/>
        </p:nvSpPr>
        <p:spPr bwMode="auto">
          <a:xfrm flipH="1">
            <a:off x="5549900" y="5219700"/>
            <a:ext cx="866775" cy="214313"/>
          </a:xfrm>
          <a:prstGeom prst="line">
            <a:avLst/>
          </a:prstGeom>
          <a:noFill/>
          <a:ln w="762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413" name="Picture 997" descr="Plmg006DFs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752600"/>
            <a:ext cx="152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14" name="Picture 99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5" t="65625" r="3125" b="6250"/>
          <a:stretch>
            <a:fillRect/>
          </a:stretch>
        </p:blipFill>
        <p:spPr bwMode="auto">
          <a:xfrm>
            <a:off x="5715000" y="4114800"/>
            <a:ext cx="1676400" cy="10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1415" name="Picture 999" descr="gees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6400"/>
            <a:ext cx="16764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16" name="Picture 10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9" t="25000" r="31018" b="34375"/>
          <a:stretch>
            <a:fillRect/>
          </a:stretch>
        </p:blipFill>
        <p:spPr bwMode="auto">
          <a:xfrm>
            <a:off x="2514600" y="3276600"/>
            <a:ext cx="1041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1417" name="Picture 1001" descr="dog-drai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724400"/>
            <a:ext cx="1371600" cy="103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Raingarden2006 0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"/>
          <a:stretch>
            <a:fillRect/>
          </a:stretch>
        </p:blipFill>
        <p:spPr bwMode="auto">
          <a:xfrm>
            <a:off x="1143000" y="1143000"/>
            <a:ext cx="3581400" cy="275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2422525" y="47625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pic>
        <p:nvPicPr>
          <p:cNvPr id="46086" name="Picture 6" descr="arscowsh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4038600" cy="26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1" t="51042" r="51563" b="22917"/>
          <a:stretch>
            <a:fillRect/>
          </a:stretch>
        </p:blipFill>
        <p:spPr bwMode="auto">
          <a:xfrm>
            <a:off x="5105400" y="3886200"/>
            <a:ext cx="3200400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2971800" y="304800"/>
            <a:ext cx="42624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1"/>
              <a:t>Corrective Actions</a:t>
            </a:r>
          </a:p>
        </p:txBody>
      </p:sp>
      <p:pic>
        <p:nvPicPr>
          <p:cNvPr id="46089" name="Picture 9" descr="grasspo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962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914400" y="228600"/>
            <a:ext cx="6858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000" b="1"/>
              <a:t>Submitting Water Quality Data for use by Georgia EPD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1" t="21846" r="26247" b="7782"/>
          <a:stretch>
            <a:fillRect/>
          </a:stretch>
        </p:blipFill>
        <p:spPr bwMode="auto">
          <a:xfrm>
            <a:off x="2514600" y="1600200"/>
            <a:ext cx="3443288" cy="4194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381000" y="5867400"/>
            <a:ext cx="8351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http://www.gaepd.org/Files_PDF/techguide/wpb/SQAP-gwf_1.pdf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9" t="18750" r="22501" b="14063"/>
          <a:stretch>
            <a:fillRect/>
          </a:stretch>
        </p:blipFill>
        <p:spPr bwMode="auto">
          <a:xfrm>
            <a:off x="1219200" y="152400"/>
            <a:ext cx="67056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81" name="Rectangle 237"/>
          <p:cNvSpPr>
            <a:spLocks noChangeArrowheads="1"/>
          </p:cNvSpPr>
          <p:nvPr/>
        </p:nvSpPr>
        <p:spPr bwMode="auto">
          <a:xfrm>
            <a:off x="0" y="6538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altLang="en-US" sz="1800">
              <a:latin typeface="Arial" charset="0"/>
            </a:endParaRPr>
          </a:p>
        </p:txBody>
      </p:sp>
      <p:pic>
        <p:nvPicPr>
          <p:cNvPr id="57826" name="Picture 4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32813" r="33124" b="10938"/>
          <a:stretch>
            <a:fillRect/>
          </a:stretch>
        </p:blipFill>
        <p:spPr bwMode="auto">
          <a:xfrm>
            <a:off x="4343400" y="914400"/>
            <a:ext cx="4648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7827" name="Text Box 483"/>
          <p:cNvSpPr txBox="1">
            <a:spLocks noChangeArrowheads="1"/>
          </p:cNvSpPr>
          <p:nvPr/>
        </p:nvSpPr>
        <p:spPr bwMode="auto">
          <a:xfrm>
            <a:off x="304800" y="228600"/>
            <a:ext cx="44354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1"/>
              <a:t>Sampling &amp;Quality</a:t>
            </a:r>
          </a:p>
          <a:p>
            <a:r>
              <a:rPr lang="en-US" altLang="en-US" sz="4000" b="1"/>
              <a:t>Assurance Plan</a:t>
            </a:r>
          </a:p>
        </p:txBody>
      </p:sp>
      <p:sp>
        <p:nvSpPr>
          <p:cNvPr id="57828" name="Text Box 484"/>
          <p:cNvSpPr txBox="1">
            <a:spLocks noChangeArrowheads="1"/>
          </p:cNvSpPr>
          <p:nvPr/>
        </p:nvSpPr>
        <p:spPr bwMode="auto">
          <a:xfrm>
            <a:off x="304800" y="1600200"/>
            <a:ext cx="4019550" cy="447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/>
              <a:t> Who is involved</a:t>
            </a:r>
          </a:p>
          <a:p>
            <a:pPr>
              <a:buFontTx/>
              <a:buChar char="•"/>
            </a:pPr>
            <a:r>
              <a:rPr lang="en-US" altLang="en-US"/>
              <a:t> Qualifications</a:t>
            </a:r>
          </a:p>
          <a:p>
            <a:pPr>
              <a:buFontTx/>
              <a:buChar char="•"/>
            </a:pPr>
            <a:r>
              <a:rPr lang="en-US" altLang="en-US"/>
              <a:t> Describe problem </a:t>
            </a:r>
          </a:p>
          <a:p>
            <a:pPr>
              <a:buFontTx/>
              <a:buChar char="•"/>
            </a:pPr>
            <a:r>
              <a:rPr lang="en-US" altLang="en-US"/>
              <a:t> Why should listing</a:t>
            </a:r>
          </a:p>
          <a:p>
            <a:r>
              <a:rPr lang="en-US" altLang="en-US"/>
              <a:t>be changed? </a:t>
            </a:r>
          </a:p>
          <a:p>
            <a:pPr>
              <a:buFontTx/>
              <a:buChar char="•"/>
            </a:pPr>
            <a:r>
              <a:rPr lang="en-US" altLang="en-US"/>
              <a:t> How and when will</a:t>
            </a:r>
          </a:p>
          <a:p>
            <a:r>
              <a:rPr lang="en-US" altLang="en-US"/>
              <a:t>project be done</a:t>
            </a:r>
          </a:p>
          <a:p>
            <a:pPr>
              <a:buFontTx/>
              <a:buChar char="•"/>
            </a:pPr>
            <a:r>
              <a:rPr lang="en-US" altLang="en-US"/>
              <a:t> How can EPD be sure</a:t>
            </a:r>
          </a:p>
          <a:p>
            <a:r>
              <a:rPr lang="en-US" altLang="en-US"/>
              <a:t>that data is reliable?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905000" y="304800"/>
            <a:ext cx="3346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1"/>
              <a:t>305 (b) Report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533400" y="1219200"/>
            <a:ext cx="441325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/>
              <a:t> Navigable waters</a:t>
            </a:r>
          </a:p>
          <a:p>
            <a:pPr>
              <a:buFontTx/>
              <a:buChar char="•"/>
            </a:pPr>
            <a:endParaRPr lang="en-US" altLang="en-US"/>
          </a:p>
          <a:p>
            <a:pPr>
              <a:buFontTx/>
              <a:buChar char="•"/>
            </a:pPr>
            <a:r>
              <a:rPr lang="en-US" altLang="en-US"/>
              <a:t> Published by EPD every</a:t>
            </a:r>
          </a:p>
          <a:p>
            <a:r>
              <a:rPr lang="en-US" altLang="en-US"/>
              <a:t> two years</a:t>
            </a:r>
          </a:p>
          <a:p>
            <a:pPr>
              <a:buFontTx/>
              <a:buChar char="•"/>
            </a:pPr>
            <a:endParaRPr lang="en-US" altLang="en-US"/>
          </a:p>
          <a:p>
            <a:pPr>
              <a:buFontTx/>
              <a:buChar char="•"/>
            </a:pPr>
            <a:r>
              <a:rPr lang="en-US" altLang="en-US"/>
              <a:t> List available online:</a:t>
            </a: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609600" y="4953000"/>
            <a:ext cx="74882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http://www.gaepd.org/Documents/305b.html</a:t>
            </a:r>
          </a:p>
        </p:txBody>
      </p:sp>
      <p:graphicFrame>
        <p:nvGraphicFramePr>
          <p:cNvPr id="49164" name="Object 12"/>
          <p:cNvGraphicFramePr>
            <a:graphicFrameLocks noChangeAspect="1"/>
          </p:cNvGraphicFramePr>
          <p:nvPr/>
        </p:nvGraphicFramePr>
        <p:xfrm>
          <a:off x="5257800" y="685800"/>
          <a:ext cx="3417888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5" name="Acrobat Document" r:id="rId3" imgW="5829300" imgH="7543800" progId="AcroExch.Document.7">
                  <p:embed/>
                </p:oleObj>
              </mc:Choice>
              <mc:Fallback>
                <p:oleObj name="Acrobat Document" r:id="rId3" imgW="5829300" imgH="7543800" progId="AcroExch.Document.7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8621"/>
                      <a:stretch>
                        <a:fillRect/>
                      </a:stretch>
                    </p:blipFill>
                    <p:spPr bwMode="auto">
                      <a:xfrm>
                        <a:off x="5257800" y="685800"/>
                        <a:ext cx="3417888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438400" y="838200"/>
            <a:ext cx="41227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1"/>
              <a:t>Sample Collection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685800" y="1905000"/>
            <a:ext cx="769620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/>
              <a:t> Collection schedule – 16 samples</a:t>
            </a:r>
          </a:p>
          <a:p>
            <a:pPr>
              <a:buFontTx/>
              <a:buChar char="•"/>
            </a:pPr>
            <a:r>
              <a:rPr lang="en-US" altLang="en-US"/>
              <a:t> Trained sampling personnel (methods)</a:t>
            </a:r>
          </a:p>
          <a:p>
            <a:pPr>
              <a:buFontTx/>
              <a:buChar char="•"/>
            </a:pPr>
            <a:r>
              <a:rPr lang="en-US" altLang="en-US"/>
              <a:t> GIS Map of sample location</a:t>
            </a:r>
          </a:p>
          <a:p>
            <a:pPr>
              <a:buFontTx/>
              <a:buChar char="•"/>
            </a:pPr>
            <a:r>
              <a:rPr lang="en-US" altLang="en-US"/>
              <a:t> Proper containers, storage and holding time</a:t>
            </a:r>
          </a:p>
          <a:p>
            <a:pPr>
              <a:buFontTx/>
              <a:buChar char="•"/>
            </a:pPr>
            <a:r>
              <a:rPr lang="en-US" altLang="en-US"/>
              <a:t> Duplicates (1 for every 10 samples)</a:t>
            </a: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5" t="25185" r="20000" b="41925"/>
          <a:stretch>
            <a:fillRect/>
          </a:stretch>
        </p:blipFill>
        <p:spPr bwMode="auto">
          <a:xfrm>
            <a:off x="3048000" y="4724400"/>
            <a:ext cx="2057400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752600" y="990600"/>
            <a:ext cx="51530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1"/>
              <a:t>Fecal coliform analysis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990600" y="1905000"/>
            <a:ext cx="7346950" cy="350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/>
              <a:t> Certified Laboratory Analyst (city/county)</a:t>
            </a:r>
          </a:p>
          <a:p>
            <a:pPr>
              <a:buFontTx/>
              <a:buChar char="•"/>
            </a:pPr>
            <a:r>
              <a:rPr lang="en-US" altLang="en-US"/>
              <a:t> Accredited laboratory</a:t>
            </a:r>
          </a:p>
          <a:p>
            <a:pPr>
              <a:buFontTx/>
              <a:buChar char="•"/>
            </a:pPr>
            <a:r>
              <a:rPr lang="en-US" altLang="en-US"/>
              <a:t> Quality Assurance/Quality Control</a:t>
            </a:r>
          </a:p>
          <a:p>
            <a:pPr lvl="1">
              <a:buFontTx/>
              <a:buChar char="•"/>
            </a:pPr>
            <a:r>
              <a:rPr lang="en-US" altLang="en-US"/>
              <a:t> Chain of custody</a:t>
            </a:r>
          </a:p>
          <a:p>
            <a:pPr lvl="1">
              <a:buFontTx/>
              <a:buChar char="•"/>
            </a:pPr>
            <a:r>
              <a:rPr lang="en-US" altLang="en-US"/>
              <a:t> Record keeping</a:t>
            </a:r>
          </a:p>
          <a:p>
            <a:pPr lvl="1">
              <a:buFontTx/>
              <a:buChar char="•"/>
            </a:pPr>
            <a:r>
              <a:rPr lang="en-US" altLang="en-US"/>
              <a:t> Plus others</a:t>
            </a:r>
          </a:p>
          <a:p>
            <a:pPr>
              <a:buFontTx/>
              <a:buChar char="•"/>
            </a:pPr>
            <a:endParaRPr lang="en-US" altLang="en-US"/>
          </a:p>
        </p:txBody>
      </p:sp>
      <p:pic>
        <p:nvPicPr>
          <p:cNvPr id="13319" name="Picture 7" descr="test_resul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33800"/>
            <a:ext cx="28575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667000" y="304800"/>
            <a:ext cx="25431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1"/>
              <a:t>303(d) List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04800" y="1295400"/>
            <a:ext cx="48006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en-US"/>
              <a:t>Subset of 305(b) list</a:t>
            </a:r>
          </a:p>
          <a:p>
            <a:r>
              <a:rPr lang="en-US" altLang="en-US"/>
              <a:t> </a:t>
            </a:r>
          </a:p>
          <a:p>
            <a:pPr>
              <a:buFontTx/>
              <a:buChar char="•"/>
            </a:pPr>
            <a:r>
              <a:rPr lang="en-US" altLang="en-US"/>
              <a:t>Lists waters that do not meet state water standards </a:t>
            </a:r>
          </a:p>
          <a:p>
            <a:pPr>
              <a:buFontTx/>
              <a:buChar char="•"/>
            </a:pPr>
            <a:endParaRPr lang="en-US" altLang="en-US"/>
          </a:p>
          <a:p>
            <a:pPr>
              <a:buFontTx/>
              <a:buChar char="•"/>
            </a:pPr>
            <a:r>
              <a:rPr lang="en-US" altLang="en-US"/>
              <a:t> Not supporting or Partially supporting designated use</a:t>
            </a:r>
          </a:p>
          <a:p>
            <a:pPr>
              <a:buFontTx/>
              <a:buChar char="•"/>
            </a:pPr>
            <a:endParaRPr lang="en-US" altLang="en-US"/>
          </a:p>
          <a:p>
            <a:pPr>
              <a:buFontTx/>
              <a:buChar char="•"/>
            </a:pPr>
            <a:r>
              <a:rPr lang="en-US" altLang="en-US"/>
              <a:t> Delist = change listing to supporting</a:t>
            </a:r>
          </a:p>
        </p:txBody>
      </p:sp>
      <p:graphicFrame>
        <p:nvGraphicFramePr>
          <p:cNvPr id="4105" name="Object 9"/>
          <p:cNvGraphicFramePr>
            <a:graphicFrameLocks noChangeAspect="1"/>
          </p:cNvGraphicFramePr>
          <p:nvPr/>
        </p:nvGraphicFramePr>
        <p:xfrm>
          <a:off x="5257800" y="1295400"/>
          <a:ext cx="3048000" cy="216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Photo Editor Photo" r:id="rId3" imgW="12409524" imgH="9971429" progId="MSPhotoEd.3">
                  <p:embed/>
                </p:oleObj>
              </mc:Choice>
              <mc:Fallback>
                <p:oleObj name="Photo Editor Photo" r:id="rId3" imgW="12409524" imgH="9971429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440"/>
                      <a:stretch>
                        <a:fillRect/>
                      </a:stretch>
                    </p:blipFill>
                    <p:spPr bwMode="auto">
                      <a:xfrm>
                        <a:off x="5257800" y="1295400"/>
                        <a:ext cx="3048000" cy="21637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6" name="Picture 10" descr="fishdead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0"/>
            <a:ext cx="3048000" cy="2109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62000" y="838200"/>
            <a:ext cx="35004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1"/>
              <a:t>Fecal coliforms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09600" y="3505200"/>
            <a:ext cx="7958138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/>
              <a:t> Broad group of bacteria (most nonpathogenic)</a:t>
            </a:r>
          </a:p>
          <a:p>
            <a:pPr>
              <a:buFontTx/>
              <a:buChar char="•"/>
            </a:pPr>
            <a:r>
              <a:rPr lang="en-US" altLang="en-US"/>
              <a:t> Indicator for fecal matter</a:t>
            </a:r>
          </a:p>
          <a:p>
            <a:pPr>
              <a:buFontTx/>
              <a:buChar char="•"/>
            </a:pPr>
            <a:r>
              <a:rPr lang="en-US" altLang="en-US"/>
              <a:t> Correlated with pathogens (illness)</a:t>
            </a:r>
          </a:p>
          <a:p>
            <a:pPr>
              <a:buFontTx/>
              <a:buChar char="•"/>
            </a:pPr>
            <a:r>
              <a:rPr lang="en-US" altLang="en-US"/>
              <a:t> Laboratory test</a:t>
            </a:r>
          </a:p>
          <a:p>
            <a:pPr>
              <a:buFontTx/>
              <a:buChar char="•"/>
            </a:pPr>
            <a:r>
              <a:rPr lang="en-US" altLang="en-US"/>
              <a:t> Regulated by Georgia EPD</a:t>
            </a:r>
          </a:p>
        </p:txBody>
      </p:sp>
      <p:pic>
        <p:nvPicPr>
          <p:cNvPr id="3079" name="Picture 7" descr="Storm D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90600"/>
            <a:ext cx="341947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Slide of colifor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05000"/>
            <a:ext cx="1828800" cy="142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5" t="25781" r="11250" b="31941"/>
          <a:stretch>
            <a:fillRect/>
          </a:stretch>
        </p:blipFill>
        <p:spPr bwMode="auto">
          <a:xfrm>
            <a:off x="1752600" y="685800"/>
            <a:ext cx="5681663" cy="539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914400" y="152400"/>
            <a:ext cx="6934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000" b="1"/>
              <a:t>Common Sources of </a:t>
            </a:r>
          </a:p>
          <a:p>
            <a:pPr algn="ctr"/>
            <a:r>
              <a:rPr lang="en-US" altLang="en-US" sz="4000" b="1"/>
              <a:t>Fecal coliform Contamination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81000" y="1828800"/>
            <a:ext cx="6186488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/>
              <a:t> Ag runoff</a:t>
            </a:r>
          </a:p>
          <a:p>
            <a:pPr>
              <a:buFontTx/>
              <a:buChar char="•"/>
            </a:pPr>
            <a:r>
              <a:rPr lang="en-US" altLang="en-US"/>
              <a:t> Domestic animal waste </a:t>
            </a:r>
          </a:p>
          <a:p>
            <a:pPr>
              <a:buFontTx/>
              <a:buChar char="•"/>
            </a:pPr>
            <a:r>
              <a:rPr lang="en-US" altLang="en-US"/>
              <a:t> Urban runoff</a:t>
            </a:r>
          </a:p>
          <a:p>
            <a:pPr>
              <a:buFontTx/>
              <a:buChar char="•"/>
            </a:pPr>
            <a:r>
              <a:rPr lang="en-US" altLang="en-US"/>
              <a:t> Illicit discharges</a:t>
            </a:r>
          </a:p>
          <a:p>
            <a:pPr>
              <a:buFontTx/>
              <a:buChar char="•"/>
            </a:pPr>
            <a:r>
              <a:rPr lang="en-US" altLang="en-US"/>
              <a:t> Leaking &amp; overflowing sewer lines</a:t>
            </a:r>
          </a:p>
          <a:p>
            <a:pPr>
              <a:buFontTx/>
              <a:buChar char="•"/>
            </a:pPr>
            <a:r>
              <a:rPr lang="en-US" altLang="en-US"/>
              <a:t> Treatment plant bypass</a:t>
            </a:r>
          </a:p>
          <a:p>
            <a:pPr>
              <a:buFontTx/>
              <a:buChar char="•"/>
            </a:pPr>
            <a:r>
              <a:rPr lang="en-US" altLang="en-US"/>
              <a:t> Failed septic systems</a:t>
            </a:r>
          </a:p>
          <a:p>
            <a:pPr>
              <a:buFontTx/>
              <a:buChar char="•"/>
            </a:pPr>
            <a:r>
              <a:rPr lang="en-US" altLang="en-US"/>
              <a:t> Wildlife</a:t>
            </a: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5" t="65625" r="3125" b="6250"/>
          <a:stretch>
            <a:fillRect/>
          </a:stretch>
        </p:blipFill>
        <p:spPr bwMode="auto">
          <a:xfrm>
            <a:off x="4876800" y="1676400"/>
            <a:ext cx="3352800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9" t="25000" r="22656" b="34375"/>
          <a:stretch>
            <a:fillRect/>
          </a:stretch>
        </p:blipFill>
        <p:spPr bwMode="auto">
          <a:xfrm>
            <a:off x="5334000" y="4343400"/>
            <a:ext cx="2438400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812925" y="100965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52425" y="152400"/>
            <a:ext cx="8077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400" b="1"/>
              <a:t>Designated use standards for FC</a:t>
            </a:r>
            <a:r>
              <a:rPr lang="en-US" altLang="en-US" u="sng"/>
              <a:t> </a:t>
            </a:r>
            <a:endParaRPr lang="en-US" altLang="en-US" sz="4000" b="1" u="sng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762000" y="914400"/>
            <a:ext cx="7940675" cy="545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/>
              <a:t>Recreation </a:t>
            </a:r>
            <a:r>
              <a:rPr lang="en-US" altLang="en-US"/>
              <a:t>(swimming):</a:t>
            </a:r>
          </a:p>
          <a:p>
            <a:pPr>
              <a:buFontTx/>
              <a:buChar char="•"/>
            </a:pPr>
            <a:r>
              <a:rPr lang="en-US" altLang="en-US"/>
              <a:t> 100 counts/100 ml for coastal</a:t>
            </a:r>
          </a:p>
          <a:p>
            <a:pPr>
              <a:buFontTx/>
              <a:buChar char="•"/>
            </a:pPr>
            <a:r>
              <a:rPr lang="en-US" altLang="en-US"/>
              <a:t> 200 counts/100 ml for other recreation waters</a:t>
            </a:r>
          </a:p>
          <a:p>
            <a:r>
              <a:rPr lang="en-US" altLang="en-US" b="1"/>
              <a:t>Drinking</a:t>
            </a:r>
            <a:r>
              <a:rPr lang="en-US" altLang="en-US"/>
              <a:t> </a:t>
            </a:r>
            <a:r>
              <a:rPr lang="en-US" altLang="en-US" b="1"/>
              <a:t>Supplies</a:t>
            </a:r>
            <a:r>
              <a:rPr lang="en-US" altLang="en-US"/>
              <a:t>:</a:t>
            </a:r>
          </a:p>
          <a:p>
            <a:pPr>
              <a:buFontTx/>
              <a:buChar char="•"/>
            </a:pPr>
            <a:r>
              <a:rPr lang="en-US" altLang="en-US"/>
              <a:t> May – Oct. 200 counts/100ml</a:t>
            </a:r>
          </a:p>
          <a:p>
            <a:pPr>
              <a:buFontTx/>
              <a:buChar char="•"/>
            </a:pPr>
            <a:r>
              <a:rPr lang="en-US" altLang="en-US"/>
              <a:t> Nov. – April 1,000 counts/100ml</a:t>
            </a:r>
          </a:p>
          <a:p>
            <a:pPr>
              <a:buFontTx/>
              <a:buChar char="•"/>
            </a:pPr>
            <a:r>
              <a:rPr lang="en-US" altLang="en-US"/>
              <a:t> Maximum of 4,000 counts/100 ml</a:t>
            </a:r>
          </a:p>
          <a:p>
            <a:r>
              <a:rPr lang="en-US" altLang="en-US" b="1"/>
              <a:t>Fishing </a:t>
            </a:r>
            <a:r>
              <a:rPr lang="en-US" altLang="en-US"/>
              <a:t>and</a:t>
            </a:r>
            <a:r>
              <a:rPr lang="en-US" altLang="en-US" b="1"/>
              <a:t> Coastal Fishing:</a:t>
            </a:r>
          </a:p>
          <a:p>
            <a:pPr>
              <a:buFontTx/>
              <a:buChar char="•"/>
            </a:pPr>
            <a:r>
              <a:rPr lang="en-US" altLang="en-US" b="1"/>
              <a:t> </a:t>
            </a:r>
            <a:r>
              <a:rPr lang="en-US" altLang="en-US"/>
              <a:t>same as drinking</a:t>
            </a:r>
          </a:p>
          <a:p>
            <a:r>
              <a:rPr lang="en-US" altLang="en-US" b="1"/>
              <a:t>Wild River</a:t>
            </a:r>
            <a:r>
              <a:rPr lang="en-US" altLang="en-US"/>
              <a:t> and </a:t>
            </a:r>
            <a:r>
              <a:rPr lang="en-US" altLang="en-US" b="1"/>
              <a:t>Scenic River:</a:t>
            </a:r>
          </a:p>
          <a:p>
            <a:pPr>
              <a:buFontTx/>
              <a:buChar char="•"/>
            </a:pPr>
            <a:r>
              <a:rPr lang="en-US" altLang="en-US"/>
              <a:t> No alteration of natural water quality</a:t>
            </a:r>
            <a:endParaRPr lang="en-US" altLang="en-US" b="1"/>
          </a:p>
        </p:txBody>
      </p:sp>
      <p:pic>
        <p:nvPicPr>
          <p:cNvPr id="6152" name="Picture 8" descr="D06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743200"/>
            <a:ext cx="189547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52400" y="1371600"/>
            <a:ext cx="81534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For recreation, drinking and fishing waters, should water quality and sanitary studies show fecal coliform levels from non-human sources exceed 200 counts/100ml (Geometric Mean) occasionally, then the allowable geometric mean fecal coliform…</a:t>
            </a:r>
          </a:p>
          <a:p>
            <a:pPr>
              <a:buFontTx/>
              <a:buChar char="•"/>
            </a:pPr>
            <a:r>
              <a:rPr lang="en-US" altLang="en-US"/>
              <a:t> shall not exceed </a:t>
            </a:r>
            <a:r>
              <a:rPr lang="en-US" altLang="en-US" b="1"/>
              <a:t>300 /100 ml</a:t>
            </a:r>
            <a:r>
              <a:rPr lang="en-US" altLang="en-US"/>
              <a:t> for lakes and reservoirs</a:t>
            </a:r>
          </a:p>
          <a:p>
            <a:pPr>
              <a:buFontTx/>
              <a:buChar char="•"/>
            </a:pPr>
            <a:r>
              <a:rPr lang="en-US" altLang="en-US"/>
              <a:t> shall not exceed </a:t>
            </a:r>
            <a:r>
              <a:rPr lang="en-US" altLang="en-US" b="1"/>
              <a:t>500 /100ml</a:t>
            </a:r>
            <a:r>
              <a:rPr lang="en-US" altLang="en-US"/>
              <a:t> in free flowing freshwater streams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133600" y="533400"/>
            <a:ext cx="41227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1"/>
              <a:t>Wildlife Provision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581400" y="6096000"/>
            <a:ext cx="2243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(GA EPD, 2004)</a:t>
            </a:r>
          </a:p>
        </p:txBody>
      </p:sp>
      <p:pic>
        <p:nvPicPr>
          <p:cNvPr id="10248" name="Picture 8" descr="Wildlife Resources Division protects and preserves wildlife in Georg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/>
          <a:stretch>
            <a:fillRect/>
          </a:stretch>
        </p:blipFill>
        <p:spPr bwMode="auto">
          <a:xfrm>
            <a:off x="7467600" y="228600"/>
            <a:ext cx="1593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799</Words>
  <Application>Microsoft Macintosh PowerPoint</Application>
  <PresentationFormat>On-screen Show (4:3)</PresentationFormat>
  <Paragraphs>169</Paragraphs>
  <Slides>31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Times New Roman</vt:lpstr>
      <vt:lpstr>Wingdings</vt:lpstr>
      <vt:lpstr>Default Design</vt:lpstr>
      <vt:lpstr>Adobe Acrobat Document</vt:lpstr>
      <vt:lpstr>Microsoft Photo Editor 3.0 Photo</vt:lpstr>
      <vt:lpstr>Microsoft Clip 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Braman</dc:creator>
  <cp:lastModifiedBy>George Braman</cp:lastModifiedBy>
  <cp:revision>1</cp:revision>
  <dcterms:created xsi:type="dcterms:W3CDTF">2015-09-08T00:49:44Z</dcterms:created>
  <dcterms:modified xsi:type="dcterms:W3CDTF">2015-09-08T00:52:14Z</dcterms:modified>
</cp:coreProperties>
</file>