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122"/>
  </p:notesMasterIdLst>
  <p:handoutMasterIdLst>
    <p:handoutMasterId r:id="rId123"/>
  </p:handoutMasterIdLst>
  <p:sldIdLst>
    <p:sldId id="601" r:id="rId2"/>
    <p:sldId id="602" r:id="rId3"/>
    <p:sldId id="603" r:id="rId4"/>
    <p:sldId id="432" r:id="rId5"/>
    <p:sldId id="607" r:id="rId6"/>
    <p:sldId id="608" r:id="rId7"/>
    <p:sldId id="562" r:id="rId8"/>
    <p:sldId id="489" r:id="rId9"/>
    <p:sldId id="490" r:id="rId10"/>
    <p:sldId id="539" r:id="rId11"/>
    <p:sldId id="541" r:id="rId12"/>
    <p:sldId id="545" r:id="rId13"/>
    <p:sldId id="543" r:id="rId14"/>
    <p:sldId id="491" r:id="rId15"/>
    <p:sldId id="552" r:id="rId16"/>
    <p:sldId id="534" r:id="rId17"/>
    <p:sldId id="551" r:id="rId18"/>
    <p:sldId id="526" r:id="rId19"/>
    <p:sldId id="675" r:id="rId20"/>
    <p:sldId id="492" r:id="rId21"/>
    <p:sldId id="538" r:id="rId22"/>
    <p:sldId id="537" r:id="rId23"/>
    <p:sldId id="512" r:id="rId24"/>
    <p:sldId id="513" r:id="rId25"/>
    <p:sldId id="514" r:id="rId26"/>
    <p:sldId id="496" r:id="rId27"/>
    <p:sldId id="524" r:id="rId28"/>
    <p:sldId id="522" r:id="rId29"/>
    <p:sldId id="523" r:id="rId30"/>
    <p:sldId id="600" r:id="rId31"/>
    <p:sldId id="463" r:id="rId32"/>
    <p:sldId id="673" r:id="rId33"/>
    <p:sldId id="474" r:id="rId34"/>
    <p:sldId id="563" r:id="rId35"/>
    <p:sldId id="566" r:id="rId36"/>
    <p:sldId id="495" r:id="rId37"/>
    <p:sldId id="576" r:id="rId38"/>
    <p:sldId id="672" r:id="rId39"/>
    <p:sldId id="571" r:id="rId40"/>
    <p:sldId id="572" r:id="rId41"/>
    <p:sldId id="511" r:id="rId42"/>
    <p:sldId id="582" r:id="rId43"/>
    <p:sldId id="518" r:id="rId44"/>
    <p:sldId id="674" r:id="rId45"/>
    <p:sldId id="497" r:id="rId46"/>
    <p:sldId id="548" r:id="rId47"/>
    <p:sldId id="519" r:id="rId48"/>
    <p:sldId id="521" r:id="rId49"/>
    <p:sldId id="499" r:id="rId50"/>
    <p:sldId id="520" r:id="rId51"/>
    <p:sldId id="560" r:id="rId52"/>
    <p:sldId id="561" r:id="rId53"/>
    <p:sldId id="500" r:id="rId54"/>
    <p:sldId id="515" r:id="rId55"/>
    <p:sldId id="516" r:id="rId56"/>
    <p:sldId id="501" r:id="rId57"/>
    <p:sldId id="502" r:id="rId58"/>
    <p:sldId id="503" r:id="rId59"/>
    <p:sldId id="559" r:id="rId60"/>
    <p:sldId id="550" r:id="rId61"/>
    <p:sldId id="670" r:id="rId62"/>
    <p:sldId id="610" r:id="rId63"/>
    <p:sldId id="611" r:id="rId64"/>
    <p:sldId id="612" r:id="rId65"/>
    <p:sldId id="613" r:id="rId66"/>
    <p:sldId id="614" r:id="rId67"/>
    <p:sldId id="615" r:id="rId68"/>
    <p:sldId id="616" r:id="rId69"/>
    <p:sldId id="617" r:id="rId70"/>
    <p:sldId id="618" r:id="rId71"/>
    <p:sldId id="619" r:id="rId72"/>
    <p:sldId id="620" r:id="rId73"/>
    <p:sldId id="621" r:id="rId74"/>
    <p:sldId id="622" r:id="rId75"/>
    <p:sldId id="623" r:id="rId76"/>
    <p:sldId id="624" r:id="rId77"/>
    <p:sldId id="626" r:id="rId78"/>
    <p:sldId id="628" r:id="rId79"/>
    <p:sldId id="630" r:id="rId80"/>
    <p:sldId id="631" r:id="rId81"/>
    <p:sldId id="632" r:id="rId82"/>
    <p:sldId id="633" r:id="rId83"/>
    <p:sldId id="671" r:id="rId84"/>
    <p:sldId id="634" r:id="rId85"/>
    <p:sldId id="635" r:id="rId86"/>
    <p:sldId id="636" r:id="rId87"/>
    <p:sldId id="637" r:id="rId88"/>
    <p:sldId id="638" r:id="rId89"/>
    <p:sldId id="639" r:id="rId90"/>
    <p:sldId id="640" r:id="rId91"/>
    <p:sldId id="641" r:id="rId92"/>
    <p:sldId id="642" r:id="rId93"/>
    <p:sldId id="643" r:id="rId94"/>
    <p:sldId id="644" r:id="rId95"/>
    <p:sldId id="645" r:id="rId96"/>
    <p:sldId id="646" r:id="rId97"/>
    <p:sldId id="647" r:id="rId98"/>
    <p:sldId id="648" r:id="rId99"/>
    <p:sldId id="649" r:id="rId100"/>
    <p:sldId id="650" r:id="rId101"/>
    <p:sldId id="651" r:id="rId102"/>
    <p:sldId id="652" r:id="rId103"/>
    <p:sldId id="653" r:id="rId104"/>
    <p:sldId id="654" r:id="rId105"/>
    <p:sldId id="655" r:id="rId106"/>
    <p:sldId id="656" r:id="rId107"/>
    <p:sldId id="657" r:id="rId108"/>
    <p:sldId id="658" r:id="rId109"/>
    <p:sldId id="659" r:id="rId110"/>
    <p:sldId id="660" r:id="rId111"/>
    <p:sldId id="661" r:id="rId112"/>
    <p:sldId id="662" r:id="rId113"/>
    <p:sldId id="663" r:id="rId114"/>
    <p:sldId id="665" r:id="rId115"/>
    <p:sldId id="664" r:id="rId116"/>
    <p:sldId id="666" r:id="rId117"/>
    <p:sldId id="667" r:id="rId118"/>
    <p:sldId id="668" r:id="rId119"/>
    <p:sldId id="669" r:id="rId120"/>
    <p:sldId id="676" r:id="rId121"/>
  </p:sldIdLst>
  <p:sldSz cx="10287000" cy="6858000" type="35mm"/>
  <p:notesSz cx="6858000" cy="9236075"/>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tx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tx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tx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FCC00"/>
    <a:srgbClr val="FAFD00"/>
    <a:srgbClr val="FFFFFF"/>
    <a:srgbClr val="00DF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737" autoAdjust="0"/>
    <p:restoredTop sz="82956" autoAdjust="0"/>
  </p:normalViewPr>
  <p:slideViewPr>
    <p:cSldViewPr>
      <p:cViewPr varScale="1">
        <p:scale>
          <a:sx n="107" d="100"/>
          <a:sy n="107" d="100"/>
        </p:scale>
        <p:origin x="1912" y="176"/>
      </p:cViewPr>
      <p:guideLst>
        <p:guide orient="horz" pos="2160"/>
        <p:guide pos="324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1326" y="-108"/>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esProps" Target="presProps.xml"/><Relationship Id="rId125" Type="http://schemas.openxmlformats.org/officeDocument/2006/relationships/viewProps" Target="viewProps.xml"/><Relationship Id="rId126" Type="http://schemas.openxmlformats.org/officeDocument/2006/relationships/theme" Target="theme/theme1.xml"/><Relationship Id="rId12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3" Type="http://schemas.openxmlformats.org/officeDocument/2006/relationships/slide" Target="slides/slide29.xml"/><Relationship Id="rId4" Type="http://schemas.openxmlformats.org/officeDocument/2006/relationships/slide" Target="slides/slide88.xml"/><Relationship Id="rId5" Type="http://schemas.openxmlformats.org/officeDocument/2006/relationships/slide" Target="slides/slide93.xml"/><Relationship Id="rId6" Type="http://schemas.openxmlformats.org/officeDocument/2006/relationships/slide" Target="slides/slide105.xml"/><Relationship Id="rId1" Type="http://schemas.openxmlformats.org/officeDocument/2006/relationships/slide" Target="slides/slide27.xml"/><Relationship Id="rId2"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115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87850"/>
            <a:ext cx="5029200"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1" name="Rectangle 3"/>
          <p:cNvSpPr>
            <a:spLocks noChangeArrowheads="1" noTextEdit="1"/>
          </p:cNvSpPr>
          <p:nvPr>
            <p:ph type="sldImg" idx="2"/>
          </p:nvPr>
        </p:nvSpPr>
        <p:spPr bwMode="auto">
          <a:xfrm>
            <a:off x="831850" y="692150"/>
            <a:ext cx="5195888" cy="34639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964555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ChangeArrowheads="1" noTextEdit="1"/>
          </p:cNvSpPr>
          <p:nvPr>
            <p:ph type="sldImg"/>
          </p:nvPr>
        </p:nvSpPr>
        <p:spPr>
          <a:xfrm>
            <a:off x="833438" y="692150"/>
            <a:ext cx="5194300" cy="3463925"/>
          </a:xfrm>
          <a:ln/>
        </p:spPr>
      </p:sp>
      <p:sp>
        <p:nvSpPr>
          <p:cNvPr id="820227" name="Rectangle 3"/>
          <p:cNvSpPr>
            <a:spLocks noGrp="1" noChangeArrowheads="1"/>
          </p:cNvSpPr>
          <p:nvPr>
            <p:ph type="body" idx="1"/>
          </p:nvPr>
        </p:nvSpPr>
        <p:spPr>
          <a:xfrm>
            <a:off x="912813" y="4387850"/>
            <a:ext cx="5032375" cy="4156075"/>
          </a:xfrm>
        </p:spPr>
        <p:txBody>
          <a:bodyPr/>
          <a:lstStyle/>
          <a:p>
            <a:r>
              <a:rPr lang="en-US" altLang="en-US"/>
              <a:t>1. UGA Logo</a:t>
            </a:r>
          </a:p>
        </p:txBody>
      </p:sp>
    </p:spTree>
    <p:extLst>
      <p:ext uri="{BB962C8B-B14F-4D97-AF65-F5344CB8AC3E}">
        <p14:creationId xmlns:p14="http://schemas.microsoft.com/office/powerpoint/2010/main" val="784401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ChangeArrowheads="1" noTextEdit="1"/>
          </p:cNvSpPr>
          <p:nvPr>
            <p:ph type="sldImg"/>
          </p:nvPr>
        </p:nvSpPr>
        <p:spPr>
          <a:ln/>
        </p:spPr>
      </p:sp>
      <p:sp>
        <p:nvSpPr>
          <p:cNvPr id="693251" name="Rectangle 3"/>
          <p:cNvSpPr>
            <a:spLocks noGrp="1" noChangeArrowheads="1"/>
          </p:cNvSpPr>
          <p:nvPr>
            <p:ph type="body" idx="1"/>
          </p:nvPr>
        </p:nvSpPr>
        <p:spPr/>
        <p:txBody>
          <a:bodyPr/>
          <a:lstStyle/>
          <a:p>
            <a:r>
              <a:rPr lang="en-US" altLang="en-US"/>
              <a:t>Over-the-counter bait products are generally limited to ant, cockroach, rat, and mouse control, and can be used both inside and outside the home. Baits are available in the form of gels/pastes, granules, liquids, stations, or blocks, and most come ready-to-use. Baits are products that kill pests only after being consumed. As such, they are comprised of a toxicant (i.e., active ingredient) incorporated into a food source (i.e., the bait material) that is both palatable and preferred by the target species. Baits are effective against ants because they share food among nestmates in a process called trophollaxis.</a:t>
            </a:r>
          </a:p>
          <a:p>
            <a:endParaRPr lang="en-US" altLang="en-US"/>
          </a:p>
          <a:p>
            <a:r>
              <a:rPr lang="en-US" altLang="en-US"/>
              <a:t>Since baits contain food materials, they are susceptible to spoilage; read the product’s label do determine if the bait has an expiration date. Baits are target-specific, and considered more environmentally-sensitive, than the other chemically-based control tactics discussed hereafter.</a:t>
            </a:r>
          </a:p>
        </p:txBody>
      </p:sp>
    </p:spTree>
    <p:extLst>
      <p:ext uri="{BB962C8B-B14F-4D97-AF65-F5344CB8AC3E}">
        <p14:creationId xmlns:p14="http://schemas.microsoft.com/office/powerpoint/2010/main" val="6294642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ChangeArrowheads="1" noTextEdit="1"/>
          </p:cNvSpPr>
          <p:nvPr>
            <p:ph type="sldImg"/>
          </p:nvPr>
        </p:nvSpPr>
        <p:spPr>
          <a:ln/>
        </p:spPr>
      </p:sp>
      <p:sp>
        <p:nvSpPr>
          <p:cNvPr id="937987" name="Rectangle 3"/>
          <p:cNvSpPr>
            <a:spLocks noGrp="1" noChangeArrowheads="1"/>
          </p:cNvSpPr>
          <p:nvPr>
            <p:ph type="body" idx="1"/>
          </p:nvPr>
        </p:nvSpPr>
        <p:spPr/>
        <p:txBody>
          <a:bodyPr/>
          <a:lstStyle/>
          <a:p>
            <a:r>
              <a:rPr lang="en-US" altLang="en-US"/>
              <a:t>Giant Crab Spiders—Like the recluse spiders, these medium sized spiders (3/8- 1 inch in body length) of the family Sparassidae do not spin a web to capture prey. Unlike the recluse, however, the giant crab spiders are harmless. They hide in cracks and crevices and come out at night to hunt. They get their common name from their somewhat crab-like appearance and their habit of scuttling sideways when disturbed. They have no webbing to catch dust, so their main concern to homeowners is their appearance. Often no control is needed for this mostly solitary spider.</a:t>
            </a:r>
          </a:p>
        </p:txBody>
      </p:sp>
    </p:spTree>
    <p:extLst>
      <p:ext uri="{BB962C8B-B14F-4D97-AF65-F5344CB8AC3E}">
        <p14:creationId xmlns:p14="http://schemas.microsoft.com/office/powerpoint/2010/main" val="3217358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ChangeArrowheads="1" noTextEdit="1"/>
          </p:cNvSpPr>
          <p:nvPr>
            <p:ph type="sldImg"/>
          </p:nvPr>
        </p:nvSpPr>
        <p:spPr>
          <a:ln/>
        </p:spPr>
      </p:sp>
      <p:sp>
        <p:nvSpPr>
          <p:cNvPr id="946179" name="Rectangle 3"/>
          <p:cNvSpPr>
            <a:spLocks noGrp="1" noChangeArrowheads="1"/>
          </p:cNvSpPr>
          <p:nvPr>
            <p:ph type="body" idx="1"/>
          </p:nvPr>
        </p:nvSpPr>
        <p:spPr/>
        <p:txBody>
          <a:bodyPr/>
          <a:lstStyle/>
          <a:p>
            <a:r>
              <a:rPr lang="en-US" altLang="en-US"/>
              <a:t>Webs can be vacuumed or spot treated when necessary. Doorsweeps may help to exclude these spiders, but other means of entrance such as vents leading outdoors may also be an avenue for their entrance. </a:t>
            </a:r>
          </a:p>
        </p:txBody>
      </p:sp>
    </p:spTree>
    <p:extLst>
      <p:ext uri="{BB962C8B-B14F-4D97-AF65-F5344CB8AC3E}">
        <p14:creationId xmlns:p14="http://schemas.microsoft.com/office/powerpoint/2010/main" val="510279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ChangeArrowheads="1" noTextEdit="1"/>
          </p:cNvSpPr>
          <p:nvPr>
            <p:ph type="sldImg"/>
          </p:nvPr>
        </p:nvSpPr>
        <p:spPr>
          <a:ln/>
        </p:spPr>
      </p:sp>
      <p:sp>
        <p:nvSpPr>
          <p:cNvPr id="941059" name="Rectangle 3"/>
          <p:cNvSpPr>
            <a:spLocks noGrp="1" noChangeArrowheads="1"/>
          </p:cNvSpPr>
          <p:nvPr>
            <p:ph type="body" idx="1"/>
          </p:nvPr>
        </p:nvSpPr>
        <p:spPr/>
        <p:txBody>
          <a:bodyPr/>
          <a:lstStyle/>
          <a:p>
            <a:r>
              <a:rPr lang="en-US" altLang="en-US"/>
              <a:t>Occasional invaders are pests that enter a home by accident or in an attempt to get away from a negative environmental condition (too much water, too little water, decreasing temperatures). They often enter homes, garages, and basements through spaces beneath exterior doors. General management measures include:</a:t>
            </a:r>
          </a:p>
          <a:p>
            <a:r>
              <a:rPr lang="en-US" altLang="en-US"/>
              <a:t> 1) implementing good moisture management around the structure </a:t>
            </a:r>
          </a:p>
          <a:p>
            <a:r>
              <a:rPr lang="en-US" altLang="en-US"/>
              <a:t>2) decreasing leaf litter, mulch, and hiding places such as rocks, potted plants, and landscape elements around the foundation and especially around exterior doors, and </a:t>
            </a:r>
          </a:p>
          <a:p>
            <a:r>
              <a:rPr lang="en-US" altLang="en-US"/>
              <a:t>3) installing doorsweeps beneath exterior doors, especially those that have no accompanying storm door. </a:t>
            </a:r>
          </a:p>
          <a:p>
            <a:r>
              <a:rPr lang="en-US" altLang="en-US"/>
              <a:t>4) Alternatively, temporary control can be implemented by treating door thresholds with a residual insecticide. The insecticide won’t necessarily prevent the pests from entering, but should kill those pests that do enter for as long as the pesticide remains active. Dead pests can be vacuumed up with a vacuum cleaner.</a:t>
            </a:r>
          </a:p>
          <a:p>
            <a:r>
              <a:rPr lang="en-US" altLang="en-US"/>
              <a:t>	For cases of extreme outbreaks of most occasional invaders, granulars, spot treatments, or perimeter sprays can be applied to areas where the pests are proliferating for a temporary control measure. Formulations that do not break down under moist conditions are likely to be the most effective.</a:t>
            </a:r>
          </a:p>
          <a:p>
            <a:endParaRPr lang="en-US" altLang="en-US"/>
          </a:p>
          <a:p>
            <a:endParaRPr lang="en-US" altLang="en-US"/>
          </a:p>
        </p:txBody>
      </p:sp>
    </p:spTree>
    <p:extLst>
      <p:ext uri="{BB962C8B-B14F-4D97-AF65-F5344CB8AC3E}">
        <p14:creationId xmlns:p14="http://schemas.microsoft.com/office/powerpoint/2010/main" val="78126790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ChangeArrowheads="1" noTextEdit="1"/>
          </p:cNvSpPr>
          <p:nvPr>
            <p:ph type="sldImg"/>
          </p:nvPr>
        </p:nvSpPr>
        <p:spPr>
          <a:ln/>
        </p:spPr>
      </p:sp>
      <p:sp>
        <p:nvSpPr>
          <p:cNvPr id="942083" name="Rectangle 3"/>
          <p:cNvSpPr>
            <a:spLocks noGrp="1" noChangeArrowheads="1"/>
          </p:cNvSpPr>
          <p:nvPr>
            <p:ph type="body" idx="1"/>
          </p:nvPr>
        </p:nvSpPr>
        <p:spPr/>
        <p:txBody>
          <a:bodyPr/>
          <a:lstStyle/>
          <a:p>
            <a:r>
              <a:rPr lang="en-US" altLang="en-US"/>
              <a:t>Many of the occasional invaders that enter homes are omnivores. They usually feed on decaying organic matter such as dead plant material, dead insects, and fungus. Most of these omnivores are attracted to areas where there is available moisture and harborage. In many cases, these same conditions will also promote the availability of the decaying organic matter on which they feed. Leaf litter and mulch, for example, not only provide moisture and cover, they often promote the growth of fungus, bacteria, and other decaying matter that the omnivores eat. In general, the key to managing omnivorous occasional invaders is to reduce areas around the foundation that attract them. This is especially true of areas near exterior doorways, which are generally the most common means of entrance for occasional invaders. </a:t>
            </a:r>
          </a:p>
        </p:txBody>
      </p:sp>
    </p:spTree>
    <p:extLst>
      <p:ext uri="{BB962C8B-B14F-4D97-AF65-F5344CB8AC3E}">
        <p14:creationId xmlns:p14="http://schemas.microsoft.com/office/powerpoint/2010/main" val="10545775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ChangeArrowheads="1" noTextEdit="1"/>
          </p:cNvSpPr>
          <p:nvPr>
            <p:ph type="sldImg"/>
          </p:nvPr>
        </p:nvSpPr>
        <p:spPr>
          <a:ln/>
        </p:spPr>
      </p:sp>
      <p:sp>
        <p:nvSpPr>
          <p:cNvPr id="943107" name="Rectangle 3"/>
          <p:cNvSpPr>
            <a:spLocks noGrp="1" noChangeArrowheads="1"/>
          </p:cNvSpPr>
          <p:nvPr>
            <p:ph type="body" idx="1"/>
          </p:nvPr>
        </p:nvSpPr>
        <p:spPr/>
        <p:txBody>
          <a:bodyPr/>
          <a:lstStyle/>
          <a:p>
            <a:pPr>
              <a:lnSpc>
                <a:spcPct val="80000"/>
              </a:lnSpc>
            </a:pPr>
            <a:r>
              <a:rPr lang="en-US" altLang="en-US" sz="1000"/>
              <a:t>Crickets—The three most common types of crickets that enter homes are the camel cricket (family Gryllacrididae), the field cricket (family Gryllidae, species Gryllus spp.) and the house cricket (family Gryllidae, species Acheta domesticus). Most crickets enter homes seeking moisture. Of the three types, the field cricket is the least likely to survive for long periods indoors, and the camel cricket does best in areas of higher humidity such as basements and crawl spaces. The house cricket, on the other hand, is fairly adaptable and can live for long periods of time inside dwellings. Once they have come indoors, house crickets may feed on a variety of fabrics including cotton, wool, silk, and various synthetic fibers such as acetate.</a:t>
            </a:r>
          </a:p>
          <a:p>
            <a:pPr>
              <a:lnSpc>
                <a:spcPct val="80000"/>
              </a:lnSpc>
            </a:pPr>
            <a:r>
              <a:rPr lang="en-US" altLang="en-US" sz="1000"/>
              <a:t>	In addition to the usual harborages that attract occasional invaders, camel crickets especially may sometimes use drainage culverts or the area beneath outside air conditioners as harborage. Both field crickets and house crickets are attracted to lights, so changing outdoor lighting to less attractive, yellow bug lights will make the home less attractive to them.</a:t>
            </a:r>
          </a:p>
          <a:p>
            <a:pPr>
              <a:lnSpc>
                <a:spcPct val="80000"/>
              </a:lnSpc>
            </a:pPr>
            <a:r>
              <a:rPr lang="en-US" altLang="en-US" sz="1000"/>
              <a:t>	Pill Bugs and Sow Bugs —These members of the Crustacea are related to crabs and aquatic arthropods. They belong to the order Isopoda. Pill bugs and sow bugs are relatively similar except that pill bugs are capable of rolling into a tight ball for protection whereas sow bugs are not. Sow bugs also have two protuberances called uropoda that can be seen projecting from the tail end of their bodies when they are viewed from above. Adults of both can reach 5/8 of an inch in length. The habits of these two creatures are similar. Their preference for decaying materials often makes them beneficial, because they will “clean up” fallen leaves and debris in gardens. They may even climb onto a plant to feed on dead flower heads while leaving the living plant parts untouched. In times of water stress, however, they might curl up in damage holes left by other pests and therefore get blamed for the damage. Rarely, if populations are large enough, they might do a little grazing themselves in times of water stress, but generally only to plant parts which lie on the ground.</a:t>
            </a:r>
          </a:p>
          <a:p>
            <a:pPr>
              <a:lnSpc>
                <a:spcPct val="80000"/>
              </a:lnSpc>
            </a:pPr>
            <a:r>
              <a:rPr lang="en-US" altLang="en-US" sz="1000"/>
              <a:t>	When isopods invade homes, it is often due to moisture stress. In most cases, unless there are places inside the home with leaks or high humidity, the wandering isopods die fairly quickly. They can then be vacuumed up. In severe cases of invasion, a perimeter treatment concentrating on areas around exterior doors should help temporarily until the proper management steps can be taken.</a:t>
            </a:r>
          </a:p>
          <a:p>
            <a:pPr>
              <a:lnSpc>
                <a:spcPct val="80000"/>
              </a:lnSpc>
            </a:pPr>
            <a:endParaRPr lang="en-US" altLang="en-US" sz="1000"/>
          </a:p>
        </p:txBody>
      </p:sp>
    </p:spTree>
    <p:extLst>
      <p:ext uri="{BB962C8B-B14F-4D97-AF65-F5344CB8AC3E}">
        <p14:creationId xmlns:p14="http://schemas.microsoft.com/office/powerpoint/2010/main" val="1102209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ChangeArrowheads="1" noTextEdit="1"/>
          </p:cNvSpPr>
          <p:nvPr>
            <p:ph type="sldImg"/>
          </p:nvPr>
        </p:nvSpPr>
        <p:spPr>
          <a:ln/>
        </p:spPr>
      </p:sp>
      <p:sp>
        <p:nvSpPr>
          <p:cNvPr id="947203" name="Rectangle 3"/>
          <p:cNvSpPr>
            <a:spLocks noGrp="1" noChangeArrowheads="1"/>
          </p:cNvSpPr>
          <p:nvPr>
            <p:ph type="body" idx="1"/>
          </p:nvPr>
        </p:nvSpPr>
        <p:spPr/>
        <p:txBody>
          <a:bodyPr/>
          <a:lstStyle/>
          <a:p>
            <a:pPr>
              <a:lnSpc>
                <a:spcPct val="80000"/>
              </a:lnSpc>
            </a:pPr>
            <a:r>
              <a:rPr lang="en-US" altLang="en-US" sz="800"/>
              <a:t>Centipedes belong to the order Chilopoda. The most common species invading homes is the house centipede (Scutigera coleoptrata). It has unusually long legs and is very fast. They may be found anywhere in a house, but prefer the more humid areas such as basements and crawl spaces where they can find insects and spiders to eat. Another common genus of centipedes, the Scolopendra, has members which can get quite large. Unlike the house centipede, these have shorter legs which are positioned more laterally to the body. They are also more likely to inflict a painful bite if mishandled, so as with all centipedes, removal should be conducted cautiously.</a:t>
            </a:r>
          </a:p>
          <a:p>
            <a:pPr>
              <a:lnSpc>
                <a:spcPct val="80000"/>
              </a:lnSpc>
            </a:pPr>
            <a:endParaRPr lang="en-US" altLang="en-US" sz="800"/>
          </a:p>
          <a:p>
            <a:pPr>
              <a:lnSpc>
                <a:spcPct val="80000"/>
              </a:lnSpc>
            </a:pPr>
            <a:r>
              <a:rPr lang="en-US" altLang="en-US" sz="800"/>
              <a:t>Outdoors, most centipedes will be found in areas such as wood or stone piles, beneath bricks, rocks, or boards in the landscaping, in debris or mulch piles, under fallen logs, or in leaf litter. When working in the garden where many of these conditions may exist, it is a good idea to wear garden gloves to protect against centipede bites.</a:t>
            </a:r>
          </a:p>
          <a:p>
            <a:pPr>
              <a:lnSpc>
                <a:spcPct val="80000"/>
              </a:lnSpc>
            </a:pPr>
            <a:endParaRPr lang="en-US" altLang="en-US" sz="800"/>
          </a:p>
          <a:p>
            <a:pPr>
              <a:lnSpc>
                <a:spcPct val="80000"/>
              </a:lnSpc>
            </a:pPr>
            <a:r>
              <a:rPr lang="en-US" altLang="en-US" sz="800"/>
              <a:t>Scorpions—Like the centipedes, scorpions (order Scorpiones), may be found anywhere in a home, but are partial to areas that provide prey. They may also seek water, and sometimes end up in bathtubs or sinks, because they entered but could not crawl out again. Scorpions have a habit of crawling into the first available harborage area they can find when the sun rises. This sometimes puts them into contact with humans if that first available location is a shoe, folded clothing, or a convenient blanket. Outdoors, scorpions may be found in many of the same situations as centipedes. In the southeast, most scorpion stings result in only a temporary discomfort, much like a bee sting, but in some cases people may have an allergic reaction to the venom. As with the centipedes, scorpions should be removed cautiously.</a:t>
            </a:r>
          </a:p>
          <a:p>
            <a:pPr>
              <a:lnSpc>
                <a:spcPct val="80000"/>
              </a:lnSpc>
            </a:pPr>
            <a:endParaRPr lang="en-US" altLang="en-US" sz="800"/>
          </a:p>
          <a:p>
            <a:pPr>
              <a:lnSpc>
                <a:spcPct val="80000"/>
              </a:lnSpc>
            </a:pPr>
            <a:r>
              <a:rPr lang="en-US" altLang="en-US" sz="800"/>
              <a:t>In cases of severe scorpion problems, pesticide applications may be needed. Void areas of walls may even have to be treated with residual materials or dusts if the population is especially severe.</a:t>
            </a:r>
          </a:p>
          <a:p>
            <a:pPr>
              <a:lnSpc>
                <a:spcPct val="80000"/>
              </a:lnSpc>
            </a:pPr>
            <a:endParaRPr lang="en-US" altLang="en-US" sz="800"/>
          </a:p>
          <a:p>
            <a:pPr>
              <a:lnSpc>
                <a:spcPct val="80000"/>
              </a:lnSpc>
            </a:pPr>
            <a:r>
              <a:rPr lang="en-US" altLang="en-US" sz="800"/>
              <a:t>Ground Beetles are members of the family Carabidae. They, too, are predacious, especially on insects. They are less likely to inflict damage than many other predators, but they do have powerful jaws and may potentially bite if molested. These beetles do not, however, have venom like scorpions and centipedes.</a:t>
            </a:r>
          </a:p>
          <a:p>
            <a:pPr>
              <a:lnSpc>
                <a:spcPct val="80000"/>
              </a:lnSpc>
            </a:pPr>
            <a:endParaRPr lang="en-US" altLang="en-US" sz="800"/>
          </a:p>
          <a:p>
            <a:pPr>
              <a:lnSpc>
                <a:spcPct val="80000"/>
              </a:lnSpc>
            </a:pPr>
            <a:r>
              <a:rPr lang="en-US" altLang="en-US" sz="800"/>
              <a:t>In most cases, ground beetles worry homeowners, because some species can be rather large bodied and look intimidating. Some species measure over an inch long. They can usually be escorted out of a home with little incidence if they are caught, though many species are very fast and able to avoid capture. Chemical control is not needed for ground beetles, as they pose little threat and are generally not abundant in number</a:t>
            </a:r>
          </a:p>
        </p:txBody>
      </p:sp>
    </p:spTree>
    <p:extLst>
      <p:ext uri="{BB962C8B-B14F-4D97-AF65-F5344CB8AC3E}">
        <p14:creationId xmlns:p14="http://schemas.microsoft.com/office/powerpoint/2010/main" val="6445392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ChangeArrowheads="1" noTextEdit="1"/>
          </p:cNvSpPr>
          <p:nvPr>
            <p:ph type="sldImg"/>
          </p:nvPr>
        </p:nvSpPr>
        <p:spPr>
          <a:ln/>
        </p:spPr>
      </p:sp>
      <p:sp>
        <p:nvSpPr>
          <p:cNvPr id="957443" name="Rectangle 3"/>
          <p:cNvSpPr>
            <a:spLocks noGrp="1" noChangeArrowheads="1"/>
          </p:cNvSpPr>
          <p:nvPr>
            <p:ph type="body" idx="1"/>
          </p:nvPr>
        </p:nvSpPr>
        <p:spPr/>
        <p:txBody>
          <a:bodyPr/>
          <a:lstStyle/>
          <a:p>
            <a:r>
              <a:rPr lang="en-US" altLang="en-US" sz="1000"/>
              <a:t>Centipedes—These multi-legged and fast creatures belong to the order Chilopoda. The most common species invading homes is the house centipede (Scutigera coleoptrata). It has unusually long legs and is very fast. They may be found anywhere in a house, but prefer the more humid areas such as basements and crawl spaces where they can find insects and spiders to eat. Another common genus of centipedes, the Scolopendra, has members which can get quite large. Unlike the house centipede, these have shorter legs which are positioned more laterally to the body. They are also more likely to inflict a painful bite if mishandled, so as with all centipedes, removal should be conducted cautiously.</a:t>
            </a:r>
          </a:p>
          <a:p>
            <a:endParaRPr lang="en-US" altLang="en-US" sz="1000"/>
          </a:p>
          <a:p>
            <a:endParaRPr lang="en-US" altLang="en-US" sz="1000"/>
          </a:p>
          <a:p>
            <a:r>
              <a:rPr lang="en-US" altLang="en-US" sz="1000"/>
              <a:t>Earwigs—Like ground beetles, earwigs (order Dermaptera) look more intimidating than they are. Most are medium sized, but some species can reach an inch in length. The large “pinchers” on the rear of their body can pinch, but they do not have any venom. In addition to the usual conditions which attract occasional invaders, earwigs are attracted to lights or to the insects attracted by lights.</a:t>
            </a:r>
          </a:p>
          <a:p>
            <a:r>
              <a:rPr lang="en-US" altLang="en-US" sz="1000"/>
              <a:t>	Centipedes--Outdoors, most centipedes will be found in areas such as wood or stone piles, beneath bricks, rocks, or boards in the landscaping, in debris or mulch piles, under fallen logs, or in leaf litter. When working in the garden where many of these conditions may exist, it is a good idea to wear garden gloves to protect against centipede bites.</a:t>
            </a:r>
          </a:p>
          <a:p>
            <a:r>
              <a:rPr lang="en-US" altLang="en-US" sz="1000"/>
              <a:t>	Land Planaria—There are two species of land planaria that are the most likely to be found around homes, Dolichoplana striata and Bipalium kewenese. B. kewenese is the most common, and colorful, of the two. Both species can grow to several inches in size. Land planarians feed on earthworms and are found most often beneath rocks and landscape objects. They occasionally invade structures, carports, or garages after a heavy rain. Despite their appearance, they are harmless to humans and pets</a:t>
            </a:r>
          </a:p>
        </p:txBody>
      </p:sp>
    </p:spTree>
    <p:extLst>
      <p:ext uri="{BB962C8B-B14F-4D97-AF65-F5344CB8AC3E}">
        <p14:creationId xmlns:p14="http://schemas.microsoft.com/office/powerpoint/2010/main" val="8644828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2"/>
          <p:cNvSpPr>
            <a:spLocks noChangeArrowheads="1" noTextEdit="1"/>
          </p:cNvSpPr>
          <p:nvPr>
            <p:ph type="sldImg"/>
          </p:nvPr>
        </p:nvSpPr>
        <p:spPr>
          <a:ln/>
        </p:spPr>
      </p:sp>
      <p:sp>
        <p:nvSpPr>
          <p:cNvPr id="956419" name="Rectangle 3"/>
          <p:cNvSpPr>
            <a:spLocks noGrp="1" noChangeArrowheads="1"/>
          </p:cNvSpPr>
          <p:nvPr>
            <p:ph type="body" idx="1"/>
          </p:nvPr>
        </p:nvSpPr>
        <p:spPr/>
        <p:txBody>
          <a:bodyPr/>
          <a:lstStyle/>
          <a:p>
            <a:r>
              <a:rPr lang="en-US" altLang="en-US"/>
              <a:t>Seasonal invader are a bit different from the previous pests mentioned. These pests often require some special precautions when they occur in order to reduce the chances of subsequent invasions. Exclusion is important for all of them, but is sometimes difficult to achieve depending on how they enter a structure. Pesticide applications for control can also be difficult, depending on the situation. The three most common seasonal invaders will be discussed in more detail below.</a:t>
            </a:r>
          </a:p>
        </p:txBody>
      </p:sp>
    </p:spTree>
    <p:extLst>
      <p:ext uri="{BB962C8B-B14F-4D97-AF65-F5344CB8AC3E}">
        <p14:creationId xmlns:p14="http://schemas.microsoft.com/office/powerpoint/2010/main" val="16359678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ChangeArrowheads="1" noTextEdit="1"/>
          </p:cNvSpPr>
          <p:nvPr>
            <p:ph type="sldImg"/>
          </p:nvPr>
        </p:nvSpPr>
        <p:spPr>
          <a:ln/>
        </p:spPr>
      </p:sp>
      <p:sp>
        <p:nvSpPr>
          <p:cNvPr id="948227" name="Rectangle 3"/>
          <p:cNvSpPr>
            <a:spLocks noGrp="1" noChangeArrowheads="1"/>
          </p:cNvSpPr>
          <p:nvPr>
            <p:ph type="body" idx="1"/>
          </p:nvPr>
        </p:nvSpPr>
        <p:spPr/>
        <p:txBody>
          <a:bodyPr/>
          <a:lstStyle/>
          <a:p>
            <a:r>
              <a:rPr lang="en-US" altLang="en-US" sz="1000"/>
              <a:t>Clover Mites—These members of the Acari (mites) belong to the family Tetranychidae. They are red in color and larger-sized than many mites, although they still measure only 1/64 inch long. The mites feed only on plants, but that includes more than 200 different plant species. The most preferred plants are white clover and black medic. Slightly less favored are Kentucky bluegrass, bentgrass, chickweed, and red fescue. Other types of flowering plants and ornamentals are less desirable hosts.</a:t>
            </a:r>
          </a:p>
          <a:p>
            <a:endParaRPr lang="en-US" altLang="en-US" sz="1000"/>
          </a:p>
          <a:p>
            <a:r>
              <a:rPr lang="en-US" altLang="en-US" sz="1000"/>
              <a:t>Clover mites usually enter structures when vegetation dies off in the autumn, but may also enter structures during the spring, especially if new mulch is added to plant beds around the foundation. The mites generally enter through cracks in the foundation or around windows and doors. They may also crawl up behind siding until they find a way inside. Once the mites are inside, indoor pesticide applications will only provide temporary relief if conditions conducive to mite invasion remain and outdoor control measures are not conducted. Squashing the mites may result in red stains, so removal via vacuum is a better option.</a:t>
            </a:r>
          </a:p>
          <a:p>
            <a:endParaRPr lang="en-US" altLang="en-US" sz="1000"/>
          </a:p>
          <a:p>
            <a:r>
              <a:rPr lang="en-US" altLang="en-US" sz="1000"/>
              <a:t>Outdoors, one of the most effective control measures for clover mites is to leave an 18 inch grass free band around the perimeter of the home. In most cases, this will reduce the number of invading mites by 90%. A perimeter treatment coupled with this physical barrier is even more effective. The perimeter treatment should reach up the foundation about two feet and encompass the soil/grass junction at the structure’s foundation. Timing of the pesticide application is crucial, however, because the mites are only active in cooler weather. They become dormant once the weather gets hot, and perimeter treatments made during their dormancy will not be effective.</a:t>
            </a:r>
          </a:p>
        </p:txBody>
      </p:sp>
    </p:spTree>
    <p:extLst>
      <p:ext uri="{BB962C8B-B14F-4D97-AF65-F5344CB8AC3E}">
        <p14:creationId xmlns:p14="http://schemas.microsoft.com/office/powerpoint/2010/main" val="14780181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ChangeArrowheads="1" noTextEdit="1"/>
          </p:cNvSpPr>
          <p:nvPr>
            <p:ph type="sldImg"/>
          </p:nvPr>
        </p:nvSpPr>
        <p:spPr>
          <a:ln/>
        </p:spPr>
      </p:sp>
      <p:sp>
        <p:nvSpPr>
          <p:cNvPr id="949251" name="Rectangle 3"/>
          <p:cNvSpPr>
            <a:spLocks noGrp="1" noChangeArrowheads="1"/>
          </p:cNvSpPr>
          <p:nvPr>
            <p:ph type="body" idx="1"/>
          </p:nvPr>
        </p:nvSpPr>
        <p:spPr/>
        <p:txBody>
          <a:bodyPr/>
          <a:lstStyle/>
          <a:p>
            <a:r>
              <a:rPr lang="en-US" altLang="en-US"/>
              <a:t>Ladybugs—Ladybugs are actually not bugs, but beetles of the family Coccinellidae. A large majority of the species are beneficial, though some have the nuisance habit of overwintering in structures, including homes. Because they are beneficial and pose no health or structural threat, direct control is generally not recommended. It is also a bad idea to trap and/or treat the ladybugs once they have entered wall voids. Dead ladybugs will attract even more undesirable pests such as dermestid beetles which prefer to feed on dead insects and have the habit of wandering around (often into the home) when they are ready to pupate.</a:t>
            </a:r>
          </a:p>
          <a:p>
            <a:endParaRPr lang="en-US" altLang="en-US"/>
          </a:p>
          <a:p>
            <a:r>
              <a:rPr lang="en-US" altLang="en-US"/>
              <a:t>Physical exclusion is generally the recommended management option, but timing is critical. Exclusion must be done before the beetles start to enter to structures to overwinter, so June or July is the best time. Unfortunately, exclusionary measures for ladybugs are quite detailed, including using 16 mesh screen on roof vents, caulking around utility entrances, and installing chimney caps. Homeowners should consult their local extension agent and/or a pest control company for help with the necessary exclusionary measures.</a:t>
            </a:r>
          </a:p>
        </p:txBody>
      </p:sp>
    </p:spTree>
    <p:extLst>
      <p:ext uri="{BB962C8B-B14F-4D97-AF65-F5344CB8AC3E}">
        <p14:creationId xmlns:p14="http://schemas.microsoft.com/office/powerpoint/2010/main" val="110852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ChangeArrowheads="1" noTextEdit="1"/>
          </p:cNvSpPr>
          <p:nvPr>
            <p:ph type="sldImg"/>
          </p:nvPr>
        </p:nvSpPr>
        <p:spPr>
          <a:ln/>
        </p:spPr>
      </p:sp>
      <p:sp>
        <p:nvSpPr>
          <p:cNvPr id="697347" name="Rectangle 3"/>
          <p:cNvSpPr>
            <a:spLocks noGrp="1" noChangeArrowheads="1"/>
          </p:cNvSpPr>
          <p:nvPr>
            <p:ph type="body" idx="1"/>
          </p:nvPr>
        </p:nvSpPr>
        <p:spPr/>
        <p:txBody>
          <a:bodyPr/>
          <a:lstStyle/>
          <a:p>
            <a:r>
              <a:rPr lang="en-US" altLang="en-US"/>
              <a:t>Granulars are formed by impregnating or coating insecticide onto a small granule of non-active carrier (e.g., clay, corncob, sand, silica, clay, sawdust, etc.). Granules are applied only on the outside, and are used to control a wide variety of crawling pests by application to places pests live—that is mulch, leaf litter, lawn, etc. Granular products are sometimes purchased in large bags (pounds) as a ready-to-use product. </a:t>
            </a:r>
          </a:p>
          <a:p>
            <a:endParaRPr lang="en-US" altLang="en-US"/>
          </a:p>
          <a:p>
            <a:r>
              <a:rPr lang="en-US" altLang="en-US"/>
              <a:t>After application, the insecticide must be released from the granule by allowing water to wash over it. Thus, granular ‘activation’ requires lawn-watering or natural rain. Unlike liquid sprays (discussed below), granular products may remain active for as long as six to eight weeks. Like liquid sprays, granular products act by contact (killing) and by keeping foraging pests out of treated areas (repellency).</a:t>
            </a:r>
          </a:p>
          <a:p>
            <a:endParaRPr lang="en-US" altLang="en-US"/>
          </a:p>
          <a:p>
            <a:r>
              <a:rPr lang="en-US" altLang="en-US"/>
              <a:t>Granular products exhibit one distinct advantage over other formulation types—their weight. The weight of the granule allows the chemical to reach deeper into treated areas than would be expected from a liquid spray treatment (discussed below) applied directly to the surface of the same substrate. It is important to note that pests do not eat granular products, as they do some baits that are delivered as small granules. In fact, a granular product is never a bait, but bait can be delivered in the form of a granule.</a:t>
            </a:r>
          </a:p>
          <a:p>
            <a:endParaRPr lang="en-US" altLang="en-US"/>
          </a:p>
        </p:txBody>
      </p:sp>
    </p:spTree>
    <p:extLst>
      <p:ext uri="{BB962C8B-B14F-4D97-AF65-F5344CB8AC3E}">
        <p14:creationId xmlns:p14="http://schemas.microsoft.com/office/powerpoint/2010/main" val="9011878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ChangeArrowheads="1" noTextEdit="1"/>
          </p:cNvSpPr>
          <p:nvPr>
            <p:ph type="sldImg"/>
          </p:nvPr>
        </p:nvSpPr>
        <p:spPr>
          <a:ln/>
        </p:spPr>
      </p:sp>
      <p:sp>
        <p:nvSpPr>
          <p:cNvPr id="950275" name="Rectangle 3"/>
          <p:cNvSpPr>
            <a:spLocks noGrp="1" noChangeArrowheads="1"/>
          </p:cNvSpPr>
          <p:nvPr>
            <p:ph type="body" idx="1"/>
          </p:nvPr>
        </p:nvSpPr>
        <p:spPr/>
        <p:txBody>
          <a:bodyPr/>
          <a:lstStyle/>
          <a:p>
            <a:pPr>
              <a:lnSpc>
                <a:spcPct val="90000"/>
              </a:lnSpc>
            </a:pPr>
            <a:r>
              <a:rPr lang="en-US" altLang="en-US"/>
              <a:t>There are two main species of clothes moths that are of concern to homeowners, both in the family Tineidae. They are similar in size (3/8- ½ inch) and both are a streamlined shape and are dull in color. The main difference is that the larvae of the casemaking clothes moth (Tinea pellionella) will be partially covered by a silken case that has bits of material incorporated into it from its surroundings, usually the material it has been feeding on. The larvae of the webbing clothes moth (Tineloa bisselliella) also build similar silken tubes, but they do not carry these tubes around with them. Though the diet of the casemaking clothes moth is a bit more diverse and includes some plant materials (tobacco, various spices, hemp) both prefer materials such as wool, feathers, and fur. The webbing clothes moth may also feed on meat and fish powders and milk related products.</a:t>
            </a:r>
          </a:p>
          <a:p>
            <a:pPr>
              <a:lnSpc>
                <a:spcPct val="90000"/>
              </a:lnSpc>
            </a:pPr>
            <a:endParaRPr lang="en-US" altLang="en-US"/>
          </a:p>
          <a:p>
            <a:pPr>
              <a:lnSpc>
                <a:spcPct val="90000"/>
              </a:lnSpc>
            </a:pPr>
            <a:r>
              <a:rPr lang="en-US" altLang="en-US"/>
              <a:t>To manage clothes moths, finding the infestation is important. Clothing or stored items that haven’t been disturbed for a while are often the most likely places to find the secretive clothes moth. Both species prefer to feed from hidden areas such as under collars or underneath rugs. Susceptible items should be inspected carefully, especially tight hidden spaces. Infested items can be washed when possible. Surrounding susceptible items could be stored in containers with an appropriate repellent/insecticide such as moth balls until the infestation is under control. In cases where pesticide applications are needed, the application should be made to cracks and crevices in the closet or area surrounding the infestation.</a:t>
            </a:r>
          </a:p>
        </p:txBody>
      </p:sp>
    </p:spTree>
    <p:extLst>
      <p:ext uri="{BB962C8B-B14F-4D97-AF65-F5344CB8AC3E}">
        <p14:creationId xmlns:p14="http://schemas.microsoft.com/office/powerpoint/2010/main" val="15715416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ChangeArrowheads="1" noTextEdit="1"/>
          </p:cNvSpPr>
          <p:nvPr>
            <p:ph type="sldImg"/>
          </p:nvPr>
        </p:nvSpPr>
        <p:spPr>
          <a:ln/>
        </p:spPr>
      </p:sp>
      <p:sp>
        <p:nvSpPr>
          <p:cNvPr id="955395" name="Rectangle 3"/>
          <p:cNvSpPr>
            <a:spLocks noGrp="1" noChangeArrowheads="1"/>
          </p:cNvSpPr>
          <p:nvPr>
            <p:ph type="body" idx="1"/>
          </p:nvPr>
        </p:nvSpPr>
        <p:spPr/>
        <p:txBody>
          <a:bodyPr/>
          <a:lstStyle/>
          <a:p>
            <a:r>
              <a:rPr lang="en-US" altLang="en-US"/>
              <a:t>Boxelder bugs are Hemipterans of the family Rhopalide and the genus Boisea. The primary host for these bugs is the fruit bearing-boxelder tree. They will also feed on fruit-bearing silver maples. They main problem these bugs cause however, is their habit of overwintering in structures in large numbers.</a:t>
            </a:r>
          </a:p>
          <a:p>
            <a:endParaRPr lang="en-US" altLang="en-US"/>
          </a:p>
          <a:p>
            <a:r>
              <a:rPr lang="en-US" altLang="en-US"/>
              <a:t>As with ladybugs, boxelder bugs should not be killed once they have entered a structure, because they too, will provide a preferred meal for dermestid beetles which may then later infest the home. Since these insects are not beneficial, however, well-timed chemical measures may be used to reduce populations before they can come indoors. This includes targeting both the bugs on the trees themselves, preferably when they are in younger nymphal life stages, and the outside surfaces of the home where the bugs might congregate before entering. Unfortunately, treating the host trees for boxelder bugs often requires specialized equipment and chemicals, so often a professional must be employed. Effective treatment of the outside surfaces of the home depends on critical timing to coincide with the emergence of the last adults of the season. A local extension agent should be consulted for advice on when this occurs in the homeowner’s particular area of the country. Exclusionary practices similar to those used for ladybugs are also suggested.</a:t>
            </a:r>
          </a:p>
          <a:p>
            <a:endParaRPr lang="en-US" altLang="en-US"/>
          </a:p>
        </p:txBody>
      </p:sp>
    </p:spTree>
    <p:extLst>
      <p:ext uri="{BB962C8B-B14F-4D97-AF65-F5344CB8AC3E}">
        <p14:creationId xmlns:p14="http://schemas.microsoft.com/office/powerpoint/2010/main" val="99969172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2"/>
          <p:cNvSpPr>
            <a:spLocks noChangeArrowheads="1" noTextEdit="1"/>
          </p:cNvSpPr>
          <p:nvPr>
            <p:ph type="sldImg"/>
          </p:nvPr>
        </p:nvSpPr>
        <p:spPr>
          <a:ln/>
        </p:spPr>
      </p:sp>
      <p:sp>
        <p:nvSpPr>
          <p:cNvPr id="951299" name="Rectangle 3"/>
          <p:cNvSpPr>
            <a:spLocks noGrp="1" noChangeArrowheads="1"/>
          </p:cNvSpPr>
          <p:nvPr>
            <p:ph type="body" idx="1"/>
          </p:nvPr>
        </p:nvSpPr>
        <p:spPr/>
        <p:txBody>
          <a:bodyPr/>
          <a:lstStyle/>
          <a:p>
            <a:r>
              <a:rPr lang="en-US" altLang="en-US" sz="1000"/>
              <a:t>There are several species of carpet beetles, but the two most common are the black carpet beetle (Attagenus unicolor) and the varied carpet beetle (Anthrenus verbasci). All are in the family Dermestidae.</a:t>
            </a:r>
          </a:p>
          <a:p>
            <a:endParaRPr lang="en-US" altLang="en-US" sz="1000"/>
          </a:p>
          <a:p>
            <a:r>
              <a:rPr lang="en-US" altLang="en-US" sz="1000"/>
              <a:t>The black carpet beetle adult is a uniform black and measures about 1/8 to ¼ inch long. The larva somewhat resembles a silverfish. It has a similar carrot-shaped appearance with the tail region narrower, but is instead gold in color and has one uniform tuft of hairs protruding from its posterior end. It also lacks the long antennae of the silverfish.</a:t>
            </a:r>
          </a:p>
          <a:p>
            <a:endParaRPr lang="en-US" altLang="en-US" sz="1000"/>
          </a:p>
          <a:p>
            <a:r>
              <a:rPr lang="en-US" altLang="en-US" sz="1000"/>
              <a:t>The varied carpet beetle adult is smaller (1/16 to 1/8 of an inch) with a multicolored pattern of black, white, and brown. This pattern may vary from beetle to beetle which is where the varied carpet beetle got its common name. The larvae are stouter in appearance than those of the black carpet beetle with a widened posterior region and longish hairs all over their body rather than only predominant at the end. They do, however, have distinctive tufts on their posterior, but these do not stick out far from their body as they do with the black carpet beetle.</a:t>
            </a:r>
          </a:p>
          <a:p>
            <a:endParaRPr lang="en-US" altLang="en-US" sz="1000"/>
          </a:p>
          <a:p>
            <a:r>
              <a:rPr lang="en-US" altLang="en-US" sz="1000"/>
              <a:t>Both species have a wide variety of materials that they will eat, but in general, dead insects and fabrics such as wool, silk, fur, and leather are preferred. Both will also feed readily on abandoned rat baits and various types of stored products. Controlling carpet beetles often depends on finding the primary feeding source. Until the source or sources are found, the larvae will continue to feed and more adults will emerge. </a:t>
            </a:r>
          </a:p>
          <a:p>
            <a:endParaRPr lang="en-US" altLang="en-US" sz="1000"/>
          </a:p>
          <a:p>
            <a:endParaRPr lang="en-US" altLang="en-US" sz="1000"/>
          </a:p>
        </p:txBody>
      </p:sp>
    </p:spTree>
    <p:extLst>
      <p:ext uri="{BB962C8B-B14F-4D97-AF65-F5344CB8AC3E}">
        <p14:creationId xmlns:p14="http://schemas.microsoft.com/office/powerpoint/2010/main" val="205430201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2"/>
          <p:cNvSpPr>
            <a:spLocks noChangeArrowheads="1" noTextEdit="1"/>
          </p:cNvSpPr>
          <p:nvPr>
            <p:ph type="sldImg"/>
          </p:nvPr>
        </p:nvSpPr>
        <p:spPr>
          <a:ln/>
        </p:spPr>
      </p:sp>
      <p:sp>
        <p:nvSpPr>
          <p:cNvPr id="952323" name="Rectangle 3"/>
          <p:cNvSpPr>
            <a:spLocks noGrp="1" noChangeArrowheads="1"/>
          </p:cNvSpPr>
          <p:nvPr>
            <p:ph type="body" idx="1"/>
          </p:nvPr>
        </p:nvSpPr>
        <p:spPr/>
        <p:txBody>
          <a:bodyPr/>
          <a:lstStyle/>
          <a:p>
            <a:r>
              <a:rPr lang="en-US" altLang="en-US"/>
              <a:t>Clothing and fabrics should be inspected first, followed by stored products. If carpet beetles larvae or damage is not located in these areas, a more unusual source such as abandoned rat bait or dead insects in the wall voids may be involved.</a:t>
            </a:r>
          </a:p>
          <a:p>
            <a:endParaRPr lang="en-US" altLang="en-US"/>
          </a:p>
          <a:p>
            <a:r>
              <a:rPr lang="en-US" altLang="en-US"/>
              <a:t>When carpet beetles have infested fabrics, they should be cleaned – either through washing or dry cleaning. Some smaller items could be frozen if possible. The homeowner may wish to store other susceptible items, such as wool sweaters, wool blankets, fur coats, etc. in sealed containers with an appropriate repellent (such as moth balls) until the beetles have been found and cleaned out. Outdoors, carpet beetle adults often feed on the pollen of flowers. Both species are especially attracted to the flowers of Spireae, so homeowners that have these shrubs nearby a home may want to be extra vigilant about periodically inspecting for carpet beetles indoors.</a:t>
            </a:r>
          </a:p>
        </p:txBody>
      </p:sp>
    </p:spTree>
    <p:extLst>
      <p:ext uri="{BB962C8B-B14F-4D97-AF65-F5344CB8AC3E}">
        <p14:creationId xmlns:p14="http://schemas.microsoft.com/office/powerpoint/2010/main" val="15593732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2"/>
          <p:cNvSpPr>
            <a:spLocks noChangeArrowheads="1" noTextEdit="1"/>
          </p:cNvSpPr>
          <p:nvPr>
            <p:ph type="sldImg"/>
          </p:nvPr>
        </p:nvSpPr>
        <p:spPr>
          <a:ln/>
        </p:spPr>
      </p:sp>
      <p:sp>
        <p:nvSpPr>
          <p:cNvPr id="953347" name="Rectangle 3"/>
          <p:cNvSpPr>
            <a:spLocks noGrp="1" noChangeArrowheads="1"/>
          </p:cNvSpPr>
          <p:nvPr>
            <p:ph type="body" idx="1"/>
          </p:nvPr>
        </p:nvSpPr>
        <p:spPr/>
        <p:txBody>
          <a:bodyPr/>
          <a:lstStyle/>
          <a:p>
            <a:pPr>
              <a:lnSpc>
                <a:spcPct val="80000"/>
              </a:lnSpc>
            </a:pPr>
            <a:r>
              <a:rPr lang="en-US" altLang="en-US" sz="1000"/>
              <a:t>Silverfish and firebrats belong to the order Thysanura, family Lepismatidae. They are similar in size (1/2 to ¾ inch long), though silverfish tend to be a little larger. Both have a long slender body, that is shaped somewhat like a carrot that tapers towards the tail end. They have long antennae up front and three bristled appendages that protrude from their posterior. The main difference in their appearance is that silverfish have a distinctive silvery sheen whereas firebrats are covered with mottled markings and lack the silvery sheen.</a:t>
            </a:r>
          </a:p>
          <a:p>
            <a:pPr>
              <a:lnSpc>
                <a:spcPct val="80000"/>
              </a:lnSpc>
            </a:pPr>
            <a:endParaRPr lang="en-US" altLang="en-US" sz="1000"/>
          </a:p>
          <a:p>
            <a:pPr>
              <a:lnSpc>
                <a:spcPct val="80000"/>
              </a:lnSpc>
            </a:pPr>
            <a:r>
              <a:rPr lang="en-US" altLang="en-US" sz="1000"/>
              <a:t>Both silverfish and firebrats generally prefer areas of high humidity, but firebrats prefer areas of high temperatures (90- 106̊ F), whereas silverfish prefer room temperatures (70- 85̊F). A few species of silverfish, however, can survive even without high humidity. Two of these that can be found inside dwellings are the fourlined silverfish (Ctenolepisma lineata) and the gray silverfish (C. longicaudata).They also vary slightly in their preferred diets, but most will feed on wool, various kinds of paper, wheat flour, and beef extract.</a:t>
            </a:r>
          </a:p>
          <a:p>
            <a:pPr>
              <a:lnSpc>
                <a:spcPct val="80000"/>
              </a:lnSpc>
            </a:pPr>
            <a:endParaRPr lang="en-US" altLang="en-US" sz="1000"/>
          </a:p>
          <a:p>
            <a:pPr>
              <a:lnSpc>
                <a:spcPct val="80000"/>
              </a:lnSpc>
            </a:pPr>
            <a:r>
              <a:rPr lang="en-US" altLang="en-US" sz="1000"/>
              <a:t>There are some interesting facts of note for silverfish and firebrats that impact control endeavors. Both are fairly long-lived species (1 to 8 years in some species) that can often go for long periods of time without food or water. They also continually molt throughout their lifetimes, even after reaching the adult stage. This is of interest, because when an insect molts, it is generally able to repair damaged and missing limbs. Most adult insects are not able to regrow missing legs or antennae if they lose them, but because silverfish continue to molt, they are able to replace any damaged or missing appendages throughout their lifetime.</a:t>
            </a:r>
          </a:p>
          <a:p>
            <a:pPr>
              <a:lnSpc>
                <a:spcPct val="80000"/>
              </a:lnSpc>
            </a:pPr>
            <a:endParaRPr lang="en-US" altLang="en-US" sz="1000"/>
          </a:p>
          <a:p>
            <a:pPr>
              <a:lnSpc>
                <a:spcPct val="80000"/>
              </a:lnSpc>
            </a:pPr>
            <a:r>
              <a:rPr lang="en-US" altLang="en-US" sz="1000"/>
              <a:t>As with most fabric pests, finding the material the insects are feeding on is important. Many silverfish and firebrat infestations are localized, and with the case of the firebrats they are usually restricted to areas of high temperature. Microencapsulated pesticides and inorganic dusts generally work best, especially for firebrats, where the pesticide may have to hold up to high temperature conditions. For many silverfish species, reducing humidity will also help in control.</a:t>
            </a:r>
          </a:p>
        </p:txBody>
      </p:sp>
    </p:spTree>
    <p:extLst>
      <p:ext uri="{BB962C8B-B14F-4D97-AF65-F5344CB8AC3E}">
        <p14:creationId xmlns:p14="http://schemas.microsoft.com/office/powerpoint/2010/main" val="4963898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ChangeArrowheads="1" noTextEdit="1"/>
          </p:cNvSpPr>
          <p:nvPr>
            <p:ph type="sldImg"/>
          </p:nvPr>
        </p:nvSpPr>
        <p:spPr>
          <a:ln/>
        </p:spPr>
      </p:sp>
      <p:sp>
        <p:nvSpPr>
          <p:cNvPr id="954371" name="Rectangle 3"/>
          <p:cNvSpPr>
            <a:spLocks noGrp="1" noChangeArrowheads="1"/>
          </p:cNvSpPr>
          <p:nvPr>
            <p:ph type="body" idx="1"/>
          </p:nvPr>
        </p:nvSpPr>
        <p:spPr/>
        <p:txBody>
          <a:bodyPr/>
          <a:lstStyle/>
          <a:p>
            <a:r>
              <a:rPr lang="en-US" altLang="en-US"/>
              <a:t>Booklice belong to the order Pscoptera. Most are relatively small (1/32 – 1/16 of an inch). The species found indoors are wingless and somewhat resemble very small termite workers. Most species are susceptible to water loss and require a high relative humidity (&gt; 50%) to survive and proliferate. They feed on fungus that grows due to high humidity.</a:t>
            </a:r>
          </a:p>
          <a:p>
            <a:endParaRPr lang="en-US" altLang="en-US"/>
          </a:p>
          <a:p>
            <a:r>
              <a:rPr lang="en-US" altLang="en-US"/>
              <a:t>Most booklice populations can be significantly reduced or eliminated by decreasing relative humidity to below fifty percent. Some methods to help achieve this are: correcting water leaks, increasing ventilation, and using dehumidifiers in trouble areas. Special attention should be paid to areas where books are stored, because booklice are especially fond of grazing on the sizing and glue found in old books. In newer homes booklice may sometimes be associated with plaster or sheetrock walls that are still drying. This generally will be a temporary situation, and decreasing humidity will again help to dry out the area and discourage pscocopteran growth.</a:t>
            </a:r>
          </a:p>
          <a:p>
            <a:endParaRPr lang="en-US" altLang="en-US"/>
          </a:p>
        </p:txBody>
      </p:sp>
    </p:spTree>
    <p:extLst>
      <p:ext uri="{BB962C8B-B14F-4D97-AF65-F5344CB8AC3E}">
        <p14:creationId xmlns:p14="http://schemas.microsoft.com/office/powerpoint/2010/main" val="19971189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ChangeArrowheads="1" noTextEdit="1"/>
          </p:cNvSpPr>
          <p:nvPr>
            <p:ph type="sldImg"/>
          </p:nvPr>
        </p:nvSpPr>
        <p:spPr>
          <a:ln/>
        </p:spPr>
      </p:sp>
      <p:sp>
        <p:nvSpPr>
          <p:cNvPr id="977923" name="Rectangle 3"/>
          <p:cNvSpPr>
            <a:spLocks noGrp="1" noChangeArrowheads="1"/>
          </p:cNvSpPr>
          <p:nvPr>
            <p:ph type="body" idx="1"/>
          </p:nvPr>
        </p:nvSpPr>
        <p:spPr/>
        <p:txBody>
          <a:bodyPr/>
          <a:lstStyle/>
          <a:p>
            <a:r>
              <a:rPr lang="en-US" altLang="en-US"/>
              <a:t>DISCUSSION QUESTIONS</a:t>
            </a:r>
          </a:p>
          <a:p>
            <a:r>
              <a:rPr lang="en-US" altLang="en-US"/>
              <a:t>1. Why is it important to correctly identify a pest before treating it?</a:t>
            </a:r>
          </a:p>
          <a:p>
            <a:r>
              <a:rPr lang="en-US" altLang="en-US"/>
              <a:t>2. Why are baits a good pest-control tool?</a:t>
            </a:r>
          </a:p>
          <a:p>
            <a:r>
              <a:rPr lang="en-US" altLang="en-US"/>
              <a:t>3. Liquid spray products are most commonly available to homeowners in what formulations?</a:t>
            </a:r>
          </a:p>
          <a:p>
            <a:r>
              <a:rPr lang="en-US" altLang="en-US"/>
              <a:t>4. What should a homeowner do if a termite swarm appears in the home?</a:t>
            </a:r>
          </a:p>
          <a:p>
            <a:r>
              <a:rPr lang="en-US" altLang="en-US"/>
              <a:t>5. Tell how preventative practices can be effective in controlling wood boring insects in the home.</a:t>
            </a:r>
          </a:p>
          <a:p>
            <a:r>
              <a:rPr lang="en-US" altLang="en-US"/>
              <a:t>6. Why is moisture management important in keeping a home pest-free?</a:t>
            </a:r>
          </a:p>
          <a:p>
            <a:r>
              <a:rPr lang="en-US" altLang="en-US"/>
              <a:t>7. What are the key features in identifying whether an insect is a termite or an ant?</a:t>
            </a:r>
          </a:p>
          <a:p>
            <a:r>
              <a:rPr lang="en-US" altLang="en-US"/>
              <a:t>8. What is the best method for controlling a smoky brown cockroach infestation in the home?</a:t>
            </a:r>
          </a:p>
          <a:p>
            <a:r>
              <a:rPr lang="en-US" altLang="en-US"/>
              <a:t>9. What are the steps for controlling a stored product pest infestation such as Indian meal moth?</a:t>
            </a:r>
          </a:p>
          <a:p>
            <a:r>
              <a:rPr lang="en-US" altLang="en-US"/>
              <a:t>10. What should be the first step in controlling fleas?</a:t>
            </a:r>
          </a:p>
          <a:p>
            <a:endParaRPr lang="en-US" altLang="en-US"/>
          </a:p>
        </p:txBody>
      </p:sp>
    </p:spTree>
    <p:extLst>
      <p:ext uri="{BB962C8B-B14F-4D97-AF65-F5344CB8AC3E}">
        <p14:creationId xmlns:p14="http://schemas.microsoft.com/office/powerpoint/2010/main" val="40879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ChangeArrowheads="1" noTextEdit="1"/>
          </p:cNvSpPr>
          <p:nvPr>
            <p:ph type="sldImg"/>
          </p:nvPr>
        </p:nvSpPr>
        <p:spPr>
          <a:ln/>
        </p:spPr>
      </p:sp>
      <p:sp>
        <p:nvSpPr>
          <p:cNvPr id="705539" name="Rectangle 3"/>
          <p:cNvSpPr>
            <a:spLocks noGrp="1" noChangeArrowheads="1"/>
          </p:cNvSpPr>
          <p:nvPr>
            <p:ph type="body" idx="1"/>
          </p:nvPr>
        </p:nvSpPr>
        <p:spPr/>
        <p:txBody>
          <a:bodyPr/>
          <a:lstStyle/>
          <a:p>
            <a:r>
              <a:rPr lang="en-US" altLang="en-US"/>
              <a:t>Dust products have the consistency, look and feel of powder and are purchased ready-to-use. They are not mixed with water, and are applied dry. Dusts are comprised of small particles of active ingredient mixed with equivalently small particles of an inactive carrier material such as talc or clay. Most dusts work because insects pick up the minute particles and ingest them, while others severely desiccate the insect, causing it to dehydrate and die.</a:t>
            </a:r>
          </a:p>
          <a:p>
            <a:endParaRPr lang="en-US" altLang="en-US"/>
          </a:p>
          <a:p>
            <a:r>
              <a:rPr lang="en-US" altLang="en-US"/>
              <a:t>Generally, dusts should be used only in dry voids such as behind brick veneer, drywall, electrical switch-plates, and synthetic stucco to remedy existing pest problems indoors and to prevent the reinvasion of pests into voids from the outside. For example, if ants can be seen coming from an electrical switch-plate a small quantity of dust can be applied behind the plate.</a:t>
            </a:r>
          </a:p>
          <a:p>
            <a:endParaRPr lang="en-US" altLang="en-US"/>
          </a:p>
          <a:p>
            <a:r>
              <a:rPr lang="en-US" altLang="en-US"/>
              <a:t>Many homeowners make the mistake of over-applying dust. Too much can be repellent, causing insects to avoid dusted areas. Apply dusts so that a very thin film settles in treated voids and on treated surfaces. Ideally, the quantity of dust applied should be only slightly visible in comparison to undusted areas. Some dusts never degrade, while others remain effective for up to a year.</a:t>
            </a:r>
          </a:p>
          <a:p>
            <a:endParaRPr lang="en-US" altLang="en-US"/>
          </a:p>
          <a:p>
            <a:r>
              <a:rPr lang="en-US" altLang="en-US"/>
              <a:t>Some dusts contain a high concentration of active ingredient, and should never be applied where or when they can injure or sicken non-target organisms—including the applicator. Misapplication of dusts can result in accidental inhalation and thus unnecessary exposure. Since dusts become airborne very easily, it is advisable to always wear a protective mask and preferably eye protection when applying them.</a:t>
            </a:r>
          </a:p>
          <a:p>
            <a:endParaRPr lang="en-US" altLang="en-US"/>
          </a:p>
        </p:txBody>
      </p:sp>
    </p:spTree>
    <p:extLst>
      <p:ext uri="{BB962C8B-B14F-4D97-AF65-F5344CB8AC3E}">
        <p14:creationId xmlns:p14="http://schemas.microsoft.com/office/powerpoint/2010/main" val="61545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ChangeArrowheads="1" noTextEdit="1"/>
          </p:cNvSpPr>
          <p:nvPr>
            <p:ph type="sldImg"/>
          </p:nvPr>
        </p:nvSpPr>
        <p:spPr>
          <a:ln/>
        </p:spPr>
      </p:sp>
      <p:sp>
        <p:nvSpPr>
          <p:cNvPr id="701443" name="Rectangle 3"/>
          <p:cNvSpPr>
            <a:spLocks noGrp="1" noChangeArrowheads="1"/>
          </p:cNvSpPr>
          <p:nvPr>
            <p:ph type="body" idx="1"/>
          </p:nvPr>
        </p:nvSpPr>
        <p:spPr/>
        <p:txBody>
          <a:bodyPr/>
          <a:lstStyle/>
          <a:p>
            <a:r>
              <a:rPr lang="en-US" altLang="en-US"/>
              <a:t>Emulsifiable concentrates are composed of an insecticide dissolved in a petroleum-based solvent which, when mixed with water, forms a milky-white emulsion that can be sprayed. Wettable powders are created by impregnating or coating an inactive material (clay or silica) with an insecticide. The resultant dust-like powder can then be mixed with water and sprayed. Emulsifiable concentrates do not require agitation (shaking) while wettable powders do because the powder will settle to the bottom of the spray tank.</a:t>
            </a:r>
          </a:p>
          <a:p>
            <a:endParaRPr lang="en-US" altLang="en-US"/>
          </a:p>
          <a:p>
            <a:r>
              <a:rPr lang="en-US" altLang="en-US"/>
              <a:t>The main hazard with undiluted emulsifiable concentrates is that they are readily absorbed should the material come in contact with unprotected skin. They do, however, protect against inhalation hazard. Since wettable powders are dry and the particles small, accidental inhalation may result if precautions are not taken when mixing. To avoid inhalation, always wear a mask when working with wettable powders and dusts. </a:t>
            </a:r>
          </a:p>
          <a:p>
            <a:endParaRPr lang="en-US" altLang="en-US"/>
          </a:p>
          <a:p>
            <a:r>
              <a:rPr lang="en-US" altLang="en-US"/>
              <a:t>Emulsifiable concentrates are readily absorbed by porous materials, making them fairly unsuitable for treating concrete, brick, unpainted wood, mulch, and other porous substrates. Wettable powders, on the other hand, are readily available on these substrates because the powder remains on top of the treated surface after the water evaporates. As such, they are excellent for use on porous materials, and are generally better than emulsifiable concentrates when treatment of porous, outdoor substrates is needed.</a:t>
            </a:r>
          </a:p>
          <a:p>
            <a:endParaRPr lang="en-US" altLang="en-US"/>
          </a:p>
        </p:txBody>
      </p:sp>
    </p:spTree>
    <p:extLst>
      <p:ext uri="{BB962C8B-B14F-4D97-AF65-F5344CB8AC3E}">
        <p14:creationId xmlns:p14="http://schemas.microsoft.com/office/powerpoint/2010/main" val="1451483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ChangeArrowheads="1" noTextEdit="1"/>
          </p:cNvSpPr>
          <p:nvPr>
            <p:ph type="sldImg"/>
          </p:nvPr>
        </p:nvSpPr>
        <p:spPr>
          <a:ln/>
        </p:spPr>
      </p:sp>
      <p:sp>
        <p:nvSpPr>
          <p:cNvPr id="571395" name="Rectangle 3"/>
          <p:cNvSpPr>
            <a:spLocks noGrp="1" noChangeArrowheads="1"/>
          </p:cNvSpPr>
          <p:nvPr>
            <p:ph type="body" idx="1"/>
          </p:nvPr>
        </p:nvSpPr>
        <p:spPr/>
        <p:txBody>
          <a:bodyPr/>
          <a:lstStyle/>
          <a:p>
            <a:r>
              <a:rPr lang="en-US" altLang="en-US"/>
              <a:t>Moisture Management—Homeowners should make every attempt to limit the occurrence of excessive moisture in and around their home. It is the most important condition conducive to pest infestation. Since all life forms are dependent upon moisture, its excess not only attracts pests but allows them to thrive. Some common reasons for excessive moisture in and around homes include improper grade/drainage; misdirected sprinklers; clogged gutters and downspouts; and downspout exhaust(s) within five feet of the structure. The property owner should ensure that water flows away from structure, that grade is appropriate, and that gutters and downspouts are operating properly.</a:t>
            </a:r>
          </a:p>
          <a:p>
            <a:endParaRPr lang="en-US" altLang="en-US"/>
          </a:p>
        </p:txBody>
      </p:sp>
    </p:spTree>
    <p:extLst>
      <p:ext uri="{BB962C8B-B14F-4D97-AF65-F5344CB8AC3E}">
        <p14:creationId xmlns:p14="http://schemas.microsoft.com/office/powerpoint/2010/main" val="1814505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ChangeArrowheads="1" noTextEdit="1"/>
          </p:cNvSpPr>
          <p:nvPr>
            <p:ph type="sldImg"/>
          </p:nvPr>
        </p:nvSpPr>
        <p:spPr>
          <a:ln/>
        </p:spPr>
      </p:sp>
      <p:sp>
        <p:nvSpPr>
          <p:cNvPr id="719875" name="Rectangle 3"/>
          <p:cNvSpPr>
            <a:spLocks noGrp="1" noChangeArrowheads="1"/>
          </p:cNvSpPr>
          <p:nvPr>
            <p:ph type="body" idx="1"/>
          </p:nvPr>
        </p:nvSpPr>
        <p:spPr/>
        <p:txBody>
          <a:bodyPr/>
          <a:lstStyle/>
          <a:p>
            <a:r>
              <a:rPr lang="en-US" altLang="en-US"/>
              <a:t>Excessive moisture also leads to abundant new plant growth, which in turns leads to high populations of honeydew-producing insects, which in turn supports large populations of ants.</a:t>
            </a:r>
          </a:p>
          <a:p>
            <a:endParaRPr lang="en-US" altLang="en-US"/>
          </a:p>
          <a:p>
            <a:endParaRPr lang="en-US" altLang="en-US"/>
          </a:p>
        </p:txBody>
      </p:sp>
    </p:spTree>
    <p:extLst>
      <p:ext uri="{BB962C8B-B14F-4D97-AF65-F5344CB8AC3E}">
        <p14:creationId xmlns:p14="http://schemas.microsoft.com/office/powerpoint/2010/main" val="2124840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ChangeArrowheads="1" noTextEdit="1"/>
          </p:cNvSpPr>
          <p:nvPr>
            <p:ph type="sldImg"/>
          </p:nvPr>
        </p:nvSpPr>
        <p:spPr>
          <a:ln/>
        </p:spPr>
      </p:sp>
      <p:sp>
        <p:nvSpPr>
          <p:cNvPr id="683011" name="Rectangle 3"/>
          <p:cNvSpPr>
            <a:spLocks noGrp="1" noChangeArrowheads="1"/>
          </p:cNvSpPr>
          <p:nvPr>
            <p:ph type="body" idx="1"/>
          </p:nvPr>
        </p:nvSpPr>
        <p:spPr/>
        <p:txBody>
          <a:bodyPr/>
          <a:lstStyle/>
          <a:p>
            <a:r>
              <a:rPr lang="en-US" altLang="en-US"/>
              <a:t>Property owners should especially keep groundcovers, shrubs, vines, and mulch several feet away from outside foundation walls as these horticultural practices often help retain moisture. Mulch retains moisture in the soil thereby creating zones that provide conditions (high moisture) pests need to explore and thrive in an area. Although no scientific data specifically address the affect that mulch has on pest infestation rates, it is known that mulch placed against a structure’s outside walls allow some pests easy access. </a:t>
            </a:r>
          </a:p>
          <a:p>
            <a:endParaRPr lang="en-US" altLang="en-US"/>
          </a:p>
        </p:txBody>
      </p:sp>
    </p:spTree>
    <p:extLst>
      <p:ext uri="{BB962C8B-B14F-4D97-AF65-F5344CB8AC3E}">
        <p14:creationId xmlns:p14="http://schemas.microsoft.com/office/powerpoint/2010/main" val="168290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ChangeArrowheads="1" noTextEdit="1"/>
          </p:cNvSpPr>
          <p:nvPr>
            <p:ph type="sldImg"/>
          </p:nvPr>
        </p:nvSpPr>
        <p:spPr>
          <a:ln/>
        </p:spPr>
      </p:sp>
      <p:sp>
        <p:nvSpPr>
          <p:cNvPr id="717827" name="Rectangle 3"/>
          <p:cNvSpPr>
            <a:spLocks noGrp="1" noChangeArrowheads="1"/>
          </p:cNvSpPr>
          <p:nvPr>
            <p:ph type="body" idx="1"/>
          </p:nvPr>
        </p:nvSpPr>
        <p:spPr/>
        <p:txBody>
          <a:bodyPr/>
          <a:lstStyle/>
          <a:p>
            <a:r>
              <a:rPr lang="en-US" altLang="en-US"/>
              <a:t>Before selecting chemically-based pest control measures, a thorough inspection of the outdoor and/or indoor premises should be conducted to determine the extent of the infestation and to highlight those areas where control approaches should be focused. Many indoor infestations of urban pests can be tracked to areas of pest activity (harborage) on the outside of the structure, while still other pests are found only indoors.</a:t>
            </a:r>
          </a:p>
          <a:p>
            <a:endParaRPr lang="en-US" altLang="en-US"/>
          </a:p>
        </p:txBody>
      </p:sp>
    </p:spTree>
    <p:extLst>
      <p:ext uri="{BB962C8B-B14F-4D97-AF65-F5344CB8AC3E}">
        <p14:creationId xmlns:p14="http://schemas.microsoft.com/office/powerpoint/2010/main" val="3209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ChangeArrowheads="1" noTextEdit="1"/>
          </p:cNvSpPr>
          <p:nvPr>
            <p:ph type="sldImg"/>
          </p:nvPr>
        </p:nvSpPr>
        <p:spPr>
          <a:ln/>
        </p:spPr>
      </p:sp>
      <p:sp>
        <p:nvSpPr>
          <p:cNvPr id="665603" name="Rectangle 3"/>
          <p:cNvSpPr>
            <a:spLocks noGrp="1" noChangeArrowheads="1"/>
          </p:cNvSpPr>
          <p:nvPr>
            <p:ph type="body" idx="1"/>
          </p:nvPr>
        </p:nvSpPr>
        <p:spPr/>
        <p:txBody>
          <a:bodyPr/>
          <a:lstStyle/>
          <a:p>
            <a:r>
              <a:rPr lang="en-US" altLang="en-US"/>
              <a:t> Some common reasons for excessive moisture in and around homes include improper grade/drainage; misdirected sprinklers; clogged gutters and downspouts; and downspout exhaust(s) within five feet of the structure. The property owner should ensure that water flows away from structure, that grade is appropriate, and that gutters and downspouts are operating properly.</a:t>
            </a:r>
          </a:p>
          <a:p>
            <a:endParaRPr lang="en-US" altLang="en-US"/>
          </a:p>
        </p:txBody>
      </p:sp>
    </p:spTree>
    <p:extLst>
      <p:ext uri="{BB962C8B-B14F-4D97-AF65-F5344CB8AC3E}">
        <p14:creationId xmlns:p14="http://schemas.microsoft.com/office/powerpoint/2010/main" val="378201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ChangeArrowheads="1" noTextEdit="1"/>
          </p:cNvSpPr>
          <p:nvPr>
            <p:ph type="sldImg"/>
          </p:nvPr>
        </p:nvSpPr>
        <p:spPr>
          <a:ln/>
        </p:spPr>
      </p:sp>
      <p:sp>
        <p:nvSpPr>
          <p:cNvPr id="573443" name="Rectangle 3"/>
          <p:cNvSpPr>
            <a:spLocks noGrp="1" noChangeArrowheads="1"/>
          </p:cNvSpPr>
          <p:nvPr>
            <p:ph type="body" idx="1"/>
          </p:nvPr>
        </p:nvSpPr>
        <p:spPr/>
        <p:txBody>
          <a:bodyPr/>
          <a:lstStyle/>
          <a:p>
            <a:r>
              <a:rPr lang="en-US" altLang="en-US"/>
              <a:t>Subterranean termites cost the American public over one billion dollars each year to repair the damage they cause and to hire termite control companies to treat infested structures. In the United States subterranean termites are most abundant, and thus cause more structural damage, in the south and southeast. In the southeast, any yard in a suburban neighborhood will likely have a resident population of subterranean termites that can be found feeding on wood fence posts, garden stakes, railroad crossties, tree stumps, fallen limbs, firewood, etc. While subterranean termites are obviously common around homes, structural infestations are not necessarily inevitable. A home’s susceptibility to termite attack is dependent upon a number of things, including building construction type and perhaps conditions in and around the structure that favor the growth and survival of local termite populations.</a:t>
            </a:r>
          </a:p>
          <a:p>
            <a:endParaRPr lang="en-US" altLang="en-US"/>
          </a:p>
          <a:p>
            <a:r>
              <a:rPr lang="en-US" altLang="en-US"/>
              <a:t>Subterranean termites are soft-bodied insects that dehydrate easily, so they must have access to a moisture source. This is usually accomplished by maintaining contact with the soil, but moisture can be obtained from a variety of aboveground sources such as leaky roofs, rain gutters, and condensation from air conditioners. Subterranean termites will eat nearly anything that contains cellulose (e.g., wood and wood products, books, boxes, wicker, paneling, drywall, some carpets, wood cabinets, furniture, mulch, wood flooring, etc.), but prefer to eat softwoods such as pine or fir. Unfortunately for property owners, softwoods are commonly used in structural components such as wall studs, sill plates, joists, headers, window frames, and sub-floors.</a:t>
            </a:r>
          </a:p>
          <a:p>
            <a:endParaRPr lang="en-US" altLang="en-US"/>
          </a:p>
        </p:txBody>
      </p:sp>
    </p:spTree>
    <p:extLst>
      <p:ext uri="{BB962C8B-B14F-4D97-AF65-F5344CB8AC3E}">
        <p14:creationId xmlns:p14="http://schemas.microsoft.com/office/powerpoint/2010/main" val="2036549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ChangeArrowheads="1" noTextEdit="1"/>
          </p:cNvSpPr>
          <p:nvPr>
            <p:ph type="sldImg"/>
          </p:nvPr>
        </p:nvSpPr>
        <p:spPr>
          <a:xfrm>
            <a:off x="833438" y="692150"/>
            <a:ext cx="5194300" cy="3463925"/>
          </a:xfrm>
          <a:ln/>
        </p:spPr>
      </p:sp>
      <p:sp>
        <p:nvSpPr>
          <p:cNvPr id="822275" name="Rectangle 3"/>
          <p:cNvSpPr>
            <a:spLocks noGrp="1" noChangeArrowheads="1"/>
          </p:cNvSpPr>
          <p:nvPr>
            <p:ph type="body" idx="1"/>
          </p:nvPr>
        </p:nvSpPr>
        <p:spPr>
          <a:xfrm>
            <a:off x="912813" y="4387850"/>
            <a:ext cx="5032375" cy="4156075"/>
          </a:xfrm>
        </p:spPr>
        <p:txBody>
          <a:bodyPr/>
          <a:lstStyle/>
          <a:p>
            <a:r>
              <a:rPr lang="en-US" altLang="en-US"/>
              <a:t>3. UGA Cooperative Extension Web address</a:t>
            </a:r>
          </a:p>
        </p:txBody>
      </p:sp>
    </p:spTree>
    <p:extLst>
      <p:ext uri="{BB962C8B-B14F-4D97-AF65-F5344CB8AC3E}">
        <p14:creationId xmlns:p14="http://schemas.microsoft.com/office/powerpoint/2010/main" val="2983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ChangeArrowheads="1" noTextEdit="1"/>
          </p:cNvSpPr>
          <p:nvPr>
            <p:ph type="sldImg"/>
          </p:nvPr>
        </p:nvSpPr>
        <p:spPr>
          <a:ln/>
        </p:spPr>
      </p:sp>
      <p:sp>
        <p:nvSpPr>
          <p:cNvPr id="691203" name="Rectangle 3"/>
          <p:cNvSpPr>
            <a:spLocks noGrp="1" noChangeArrowheads="1"/>
          </p:cNvSpPr>
          <p:nvPr>
            <p:ph type="body" idx="1"/>
          </p:nvPr>
        </p:nvSpPr>
        <p:spPr/>
        <p:txBody>
          <a:bodyPr/>
          <a:lstStyle/>
          <a:p>
            <a:r>
              <a:rPr lang="en-US" altLang="en-US"/>
              <a:t>Since 1993 Formosan subterranean termite infestations have been found in a number of communities in Georgia. All infestations have been associated with railroad crossties purchased and placed around buildings in 1989 and 1990. Genetic analysis of termites collected at four of the Atlanta sites indicated that the termites had originated in New Orleans. The infestations in the Atlanta area likely came from shipments of used railroad crossties obtained from New Orleans. Still, Formosan termites remain extremely rare in Georgia, and the presence of railroad crossties in the landscape in no way implies the presence of Formosan subterranean termites on one's property. </a:t>
            </a:r>
          </a:p>
        </p:txBody>
      </p:sp>
    </p:spTree>
    <p:extLst>
      <p:ext uri="{BB962C8B-B14F-4D97-AF65-F5344CB8AC3E}">
        <p14:creationId xmlns:p14="http://schemas.microsoft.com/office/powerpoint/2010/main" val="169442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ChangeArrowheads="1" noTextEdit="1"/>
          </p:cNvSpPr>
          <p:nvPr>
            <p:ph type="sldImg"/>
          </p:nvPr>
        </p:nvSpPr>
        <p:spPr>
          <a:ln/>
        </p:spPr>
      </p:sp>
      <p:sp>
        <p:nvSpPr>
          <p:cNvPr id="689155" name="Rectangle 3"/>
          <p:cNvSpPr>
            <a:spLocks noGrp="1" noChangeArrowheads="1"/>
          </p:cNvSpPr>
          <p:nvPr>
            <p:ph type="body" idx="1"/>
          </p:nvPr>
        </p:nvSpPr>
        <p:spPr/>
        <p:txBody>
          <a:bodyPr/>
          <a:lstStyle/>
          <a:p>
            <a:pPr>
              <a:buFontTx/>
              <a:buChar char="•"/>
            </a:pPr>
            <a:r>
              <a:rPr lang="en-US" altLang="en-US">
                <a:solidFill>
                  <a:srgbClr val="FAFD00"/>
                </a:solidFill>
              </a:rPr>
              <a:t>Formosan termites are more destructive than Georgia’s native subterranean termites.</a:t>
            </a:r>
          </a:p>
          <a:p>
            <a:pPr>
              <a:buFontTx/>
              <a:buChar char="•"/>
            </a:pPr>
            <a:r>
              <a:rPr lang="en-US" altLang="en-US">
                <a:solidFill>
                  <a:srgbClr val="FAFD00"/>
                </a:solidFill>
              </a:rPr>
              <a:t>Formosan termites are not native to the United States. Human commerce has resulted in their worldwide distribution. Perhaps the first introduction into the U.S. was in New Orleans, LA shortly after WW II.</a:t>
            </a:r>
          </a:p>
          <a:p>
            <a:pPr>
              <a:buFontTx/>
              <a:buChar char="•"/>
            </a:pPr>
            <a:r>
              <a:rPr lang="en-US" altLang="en-US">
                <a:solidFill>
                  <a:srgbClr val="FAFD00"/>
                </a:solidFill>
              </a:rPr>
              <a:t>Within the U.S., they continue to be introduced into un-infested areas, from infested areas, via decorative railroad crossties.</a:t>
            </a:r>
          </a:p>
          <a:p>
            <a:pPr>
              <a:buFontTx/>
              <a:buChar char="•"/>
            </a:pPr>
            <a:r>
              <a:rPr lang="en-US" altLang="en-US">
                <a:solidFill>
                  <a:srgbClr val="FAFD00"/>
                </a:solidFill>
              </a:rPr>
              <a:t>Growing communities are of particular concern.</a:t>
            </a:r>
          </a:p>
          <a:p>
            <a:endParaRPr lang="en-US" altLang="en-US">
              <a:solidFill>
                <a:srgbClr val="FAFD00"/>
              </a:solidFill>
            </a:endParaRPr>
          </a:p>
          <a:p>
            <a:endParaRPr lang="en-US" altLang="en-US"/>
          </a:p>
        </p:txBody>
      </p:sp>
    </p:spTree>
    <p:extLst>
      <p:ext uri="{BB962C8B-B14F-4D97-AF65-F5344CB8AC3E}">
        <p14:creationId xmlns:p14="http://schemas.microsoft.com/office/powerpoint/2010/main" val="423256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ChangeArrowheads="1" noTextEdit="1"/>
          </p:cNvSpPr>
          <p:nvPr>
            <p:ph type="sldImg"/>
          </p:nvPr>
        </p:nvSpPr>
        <p:spPr>
          <a:ln/>
        </p:spPr>
      </p:sp>
      <p:sp>
        <p:nvSpPr>
          <p:cNvPr id="620547" name="Rectangle 3"/>
          <p:cNvSpPr>
            <a:spLocks noGrp="1" noChangeArrowheads="1"/>
          </p:cNvSpPr>
          <p:nvPr>
            <p:ph type="body" idx="1"/>
          </p:nvPr>
        </p:nvSpPr>
        <p:spPr/>
        <p:txBody>
          <a:bodyPr/>
          <a:lstStyle/>
          <a:p>
            <a:r>
              <a:rPr lang="en-US" altLang="en-US"/>
              <a:t>Termites exhibit a caste system of organization, wherein physically distinct individuals perform different tasks. Generally, three castes are recognized. Worker termites are physically and sexually immature males and females and are the most numerous caste. These wingless, white insects are typically the first termites seen when an active shelter tube, infested log, or piece of infested structural wood is breached. Workers destroy wood because they consume it. They are called workers because they perform most of the labor associated with colony maintenance. Soldier termites are physically and sexually immature males and females whose primary function is colony defense. Soldiers are easily identified by their enlarged, yellowish to yellowish-brown head and long, hard black mouthparts that they use to ward off enemies, primarily ants and termites from other colonies. Reproductive termites, called swarmers, have two pairs of long, narrow wings of equal size. Swarmers are male and female adults produced by mature termite colonies in an attempt to establish a new breeding population</a:t>
            </a:r>
          </a:p>
        </p:txBody>
      </p:sp>
    </p:spTree>
    <p:extLst>
      <p:ext uri="{BB962C8B-B14F-4D97-AF65-F5344CB8AC3E}">
        <p14:creationId xmlns:p14="http://schemas.microsoft.com/office/powerpoint/2010/main" val="1207013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ChangeArrowheads="1" noTextEdit="1"/>
          </p:cNvSpPr>
          <p:nvPr>
            <p:ph type="sldImg"/>
          </p:nvPr>
        </p:nvSpPr>
        <p:spPr>
          <a:ln/>
        </p:spPr>
      </p:sp>
      <p:sp>
        <p:nvSpPr>
          <p:cNvPr id="623619" name="Rectangle 3"/>
          <p:cNvSpPr>
            <a:spLocks noGrp="1" noChangeArrowheads="1"/>
          </p:cNvSpPr>
          <p:nvPr>
            <p:ph type="body" idx="1"/>
          </p:nvPr>
        </p:nvSpPr>
        <p:spPr/>
        <p:txBody>
          <a:bodyPr/>
          <a:lstStyle/>
          <a:p>
            <a:r>
              <a:rPr lang="en-US" altLang="en-US"/>
              <a:t>Shelter tubes are composed of soil particles and other debris bound together by termite saliva and fecal secretions. Shelter tubes protect termites from predators and help prevent moisture loss from these soft-bodied insects, and are often constructed on the surface of concrete and other non-food substrates. For a more complete discussion of the biology of structure-infesting subterranean termites, see University of Georgia Extension bulletin #1209, Biology of Subterranean Termites of the Eastern United States.</a:t>
            </a:r>
          </a:p>
          <a:p>
            <a:endParaRPr lang="en-US" altLang="en-US"/>
          </a:p>
        </p:txBody>
      </p:sp>
    </p:spTree>
    <p:extLst>
      <p:ext uri="{BB962C8B-B14F-4D97-AF65-F5344CB8AC3E}">
        <p14:creationId xmlns:p14="http://schemas.microsoft.com/office/powerpoint/2010/main" val="115028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ChangeArrowheads="1" noTextEdit="1"/>
          </p:cNvSpPr>
          <p:nvPr>
            <p:ph type="sldImg"/>
          </p:nvPr>
        </p:nvSpPr>
        <p:spPr>
          <a:ln/>
        </p:spPr>
      </p:sp>
      <p:sp>
        <p:nvSpPr>
          <p:cNvPr id="625667" name="Rectangle 3"/>
          <p:cNvSpPr>
            <a:spLocks noGrp="1" noChangeArrowheads="1"/>
          </p:cNvSpPr>
          <p:nvPr>
            <p:ph type="body" idx="1"/>
          </p:nvPr>
        </p:nvSpPr>
        <p:spPr/>
        <p:txBody>
          <a:bodyPr/>
          <a:lstStyle/>
          <a:p>
            <a:r>
              <a:rPr lang="en-US" altLang="en-US"/>
              <a:t>First Sign of Infestation: The Swarm—Most often, the first sign of termite infestation that a property owner experiences is the sudden presence of winged termites (reproductives) inside the home, a phenomenon commonly referred to as swarming. During a swarming event hundreds, if not thousands, of winged termites emerge within a very short period of time—usually just minutes. Fortunately, winged termites that emerge indoors are not usually a threat to the structure because they are not likely to find a suitable location to establish a new nest site due to the inhospitable indoor environment. Furthermore, winged termites do not bite or sting, and can be easily removed with a vacuum.</a:t>
            </a:r>
          </a:p>
          <a:p>
            <a:endParaRPr lang="en-US" altLang="en-US"/>
          </a:p>
          <a:p>
            <a:r>
              <a:rPr lang="en-US" altLang="en-US"/>
              <a:t>A termite swarm inside the home, or from a structural component outside, is generally accepted as evidence of a structural infestation, and should be considered as such. A swarm observed outside the home from, for example, firewood, stumps, mulch, or railroad crossties is not indicative of a structural infestation. Swarms that occur outdoors simply indicate that a mature termite colony is in close proximity to the site of the flight, but not necessarily one that has or will infest the structure. In this case, however, property owners should consider having their building inspected for termites.</a:t>
            </a:r>
          </a:p>
          <a:p>
            <a:endParaRPr lang="en-US" altLang="en-US"/>
          </a:p>
          <a:p>
            <a:r>
              <a:rPr lang="en-US" altLang="en-US"/>
              <a:t>When swarming, winged termites disperse by flying—usually a short distance because termites are poor flyers—land on the ground, and lose their wings almost immediately. Soon thereafter, females emit a pheromone that attracts male termites for the purpose of mating. After pairing, the termites search for a location to begin a new colony. The most suitable location is one that contains adequate cellulose (a food source) and moisture (for survival), and is protected from natural enemies such as ants, birds, lizards, and frogs. The majority of winged termites die within a day or so of swarming. Many settle in areas void of moisture and die of dehydration or are consumed by predators. However, if a suitable site is identified, the pair will excavate a small depression and create a closed cell, where they mate. The newly mated pair are now the king and queen of a new termite colony.</a:t>
            </a:r>
          </a:p>
          <a:p>
            <a:endParaRPr lang="en-US" altLang="en-US"/>
          </a:p>
          <a:p>
            <a:r>
              <a:rPr lang="en-US" altLang="en-US"/>
              <a:t>A single colony may swarm more than once a year, but second and later swarms often do not match the intensity of the first swarm. It is common for termite colonies in the same area to swarm on the same day, making it difficult to pinpoint the source of the winged exodus.</a:t>
            </a:r>
          </a:p>
          <a:p>
            <a:endParaRPr lang="en-US" altLang="en-US"/>
          </a:p>
          <a:p>
            <a:r>
              <a:rPr lang="en-US" altLang="en-US"/>
              <a:t>Depending on the species, winged termites can be black, brown or caramel in color and can be distinguished from winged ants by:</a:t>
            </a:r>
          </a:p>
          <a:p>
            <a:r>
              <a:rPr lang="en-US" altLang="en-US"/>
              <a:t>• The presence of straight, bead-like antennae (winged ants have elbowed antennae),</a:t>
            </a:r>
          </a:p>
          <a:p>
            <a:r>
              <a:rPr lang="en-US" altLang="en-US"/>
              <a:t>• The lack of a “waist” (winged ants have a distinct constriction between body regions), and</a:t>
            </a:r>
          </a:p>
          <a:p>
            <a:r>
              <a:rPr lang="en-US" altLang="en-US"/>
              <a:t>• The presence of two pairs of wings, where all wings are the same size (winged ants have two pairs of wings but the front pair is larger than the hind pair).</a:t>
            </a:r>
          </a:p>
          <a:p>
            <a:endParaRPr lang="en-US" altLang="en-US"/>
          </a:p>
          <a:p>
            <a:r>
              <a:rPr lang="en-US" altLang="en-US"/>
              <a:t>It is important that insects suspected of being termites be properly identified. Consider the consequences of an incorrect identification. Any insect misidentified as a termite might result in an unnecessary treatment and needless financial costs and property owner worry. A termite misidentified as any other insect might result in a prolonged infestation, resulting in otherwise avoidable structural damage.</a:t>
            </a:r>
          </a:p>
        </p:txBody>
      </p:sp>
    </p:spTree>
    <p:extLst>
      <p:ext uri="{BB962C8B-B14F-4D97-AF65-F5344CB8AC3E}">
        <p14:creationId xmlns:p14="http://schemas.microsoft.com/office/powerpoint/2010/main" val="1265970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noTextEdit="1"/>
          </p:cNvSpPr>
          <p:nvPr>
            <p:ph type="sldImg"/>
          </p:nvPr>
        </p:nvSpPr>
        <p:spPr>
          <a:ln/>
        </p:spPr>
      </p:sp>
      <p:sp>
        <p:nvSpPr>
          <p:cNvPr id="581635" name="Rectangle 3"/>
          <p:cNvSpPr>
            <a:spLocks noGrp="1" noChangeArrowheads="1"/>
          </p:cNvSpPr>
          <p:nvPr>
            <p:ph type="body" idx="1"/>
          </p:nvPr>
        </p:nvSpPr>
        <p:spPr/>
        <p:txBody>
          <a:bodyPr/>
          <a:lstStyle/>
          <a:p>
            <a:r>
              <a:rPr lang="en-US" altLang="en-US"/>
              <a:t>Homeowners and Termite Control—Although tempting, it is not recommended that property owners treat their own structure for an existing termite infestation. The treatment techniques, products, and equipment needed to rid a building of termites are available only by hiring a professional. One of the most important challenges confronting anyone attempting to control termites lies in locating and properly treating the area(s) where termites are entering the structure. This goal can best be accomplished by a professional.</a:t>
            </a:r>
          </a:p>
        </p:txBody>
      </p:sp>
    </p:spTree>
    <p:extLst>
      <p:ext uri="{BB962C8B-B14F-4D97-AF65-F5344CB8AC3E}">
        <p14:creationId xmlns:p14="http://schemas.microsoft.com/office/powerpoint/2010/main" val="2047870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ChangeArrowheads="1" noTextEdit="1"/>
          </p:cNvSpPr>
          <p:nvPr>
            <p:ph type="sldImg"/>
          </p:nvPr>
        </p:nvSpPr>
        <p:spPr>
          <a:ln/>
        </p:spPr>
      </p:sp>
      <p:sp>
        <p:nvSpPr>
          <p:cNvPr id="661507" name="Rectangle 3"/>
          <p:cNvSpPr>
            <a:spLocks noGrp="1" noChangeArrowheads="1"/>
          </p:cNvSpPr>
          <p:nvPr>
            <p:ph type="body" idx="1"/>
          </p:nvPr>
        </p:nvSpPr>
        <p:spPr/>
        <p:txBody>
          <a:bodyPr/>
          <a:lstStyle/>
          <a:p>
            <a:r>
              <a:rPr lang="en-US" altLang="en-US"/>
              <a:t>Contracts offered by termite control companies are typically renewable annually for a set number of years—i.e., the contract’s term. Many companies offer a 5-year annually renewable contract term, but shorter and longer terms are also available from some companies. The term for many termite bait contracts has no maturity date, and may remain open-ended for as long as the customer continues to pay the annual renewal fee.</a:t>
            </a:r>
          </a:p>
          <a:p>
            <a:endParaRPr lang="en-US" altLang="en-US"/>
          </a:p>
          <a:p>
            <a:r>
              <a:rPr lang="en-US" altLang="en-US"/>
              <a:t>The cost of the initial treatment typically covers the contract for the first year. At the beginning of the second year, and each year thereafter until the contract term expires, an annual renewal fee must be paid. Each year, the contract is considered renewed and thus its active status continued only upon receipt of the annual renewal fee. Most companies may cancel the contract if the annual renewal fee is not paid by its due date.</a:t>
            </a:r>
          </a:p>
          <a:p>
            <a:r>
              <a:rPr lang="en-US" altLang="en-US"/>
              <a:t>The Annual Inspection—Inspections are the cornerstone of prevention and control of termite infestations, and thus the property owner’s first line of defense against damage. However, determining a structure’s infestation status is often difficult because most wood components are hidden from view and thus not accessible during inspection. Generally though, a cessation or lack of termite activity following treatment is widely regarded as evidence of termite control, and thus structural protection.</a:t>
            </a:r>
          </a:p>
          <a:p>
            <a:endParaRPr lang="en-US" altLang="en-US"/>
          </a:p>
          <a:p>
            <a:r>
              <a:rPr lang="en-US" altLang="en-US"/>
              <a:t>Most termite control contracts provide for periodic inspections, whether automatic or when requested by the property owner. If an automatic inspection is not included in the contract’s terms and conditions the property owner should request one, in writing, each year at the time the annual renewal fee is paid. Annual inspections usually occur on or around the date of the initial treatment, and are performed only after the annual renewal fee is paid.</a:t>
            </a:r>
          </a:p>
        </p:txBody>
      </p:sp>
    </p:spTree>
    <p:extLst>
      <p:ext uri="{BB962C8B-B14F-4D97-AF65-F5344CB8AC3E}">
        <p14:creationId xmlns:p14="http://schemas.microsoft.com/office/powerpoint/2010/main" val="843688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noTextEdit="1"/>
          </p:cNvSpPr>
          <p:nvPr>
            <p:ph type="sldImg"/>
          </p:nvPr>
        </p:nvSpPr>
        <p:spPr>
          <a:ln/>
        </p:spPr>
      </p:sp>
      <p:sp>
        <p:nvSpPr>
          <p:cNvPr id="657411" name="Rectangle 3"/>
          <p:cNvSpPr>
            <a:spLocks noGrp="1" noChangeArrowheads="1"/>
          </p:cNvSpPr>
          <p:nvPr>
            <p:ph type="body" idx="1"/>
          </p:nvPr>
        </p:nvSpPr>
        <p:spPr/>
        <p:txBody>
          <a:bodyPr/>
          <a:lstStyle/>
          <a:p>
            <a:r>
              <a:rPr lang="en-US" altLang="en-US">
                <a:solidFill>
                  <a:srgbClr val="FAFD00"/>
                </a:solidFill>
              </a:rPr>
              <a:t>A recent University of Kentucky survey provided some interesting insights into how much homeowners know about termites and their control. For example, only 19% knew that shelter tubes and mud found inside galleries were telltale signs of termite infestation and less than 10% could differentiate between winged ants and winged termites.</a:t>
            </a:r>
          </a:p>
          <a:p>
            <a:r>
              <a:rPr lang="en-US" altLang="en-US">
                <a:solidFill>
                  <a:srgbClr val="FAFD00"/>
                </a:solidFill>
              </a:rPr>
              <a:t>92% believe that termites eat wood quickly, and can cause extensive damage to a house in a short period if not stopped.</a:t>
            </a:r>
          </a:p>
          <a:p>
            <a:r>
              <a:rPr lang="en-US" altLang="en-US">
                <a:solidFill>
                  <a:srgbClr val="FAFD00"/>
                </a:solidFill>
              </a:rPr>
              <a:t>60% believe that treatment of a home for termites costs $500 or less; only 13% thought it would cost $1,000 or more.</a:t>
            </a:r>
          </a:p>
          <a:p>
            <a:r>
              <a:rPr lang="en-US" altLang="en-US">
                <a:solidFill>
                  <a:srgbClr val="FAFD00"/>
                </a:solidFill>
              </a:rPr>
              <a:t>65% believe that if termites return following treatment that the company was obligated to return and retreat the structure and repair any damage caused by the termites.</a:t>
            </a:r>
          </a:p>
          <a:p>
            <a:endParaRPr lang="en-US" altLang="en-US"/>
          </a:p>
        </p:txBody>
      </p:sp>
    </p:spTree>
    <p:extLst>
      <p:ext uri="{BB962C8B-B14F-4D97-AF65-F5344CB8AC3E}">
        <p14:creationId xmlns:p14="http://schemas.microsoft.com/office/powerpoint/2010/main" val="32199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2"/>
          <p:cNvSpPr>
            <a:spLocks noChangeArrowheads="1" noTextEdit="1"/>
          </p:cNvSpPr>
          <p:nvPr>
            <p:ph type="sldImg"/>
          </p:nvPr>
        </p:nvSpPr>
        <p:spPr>
          <a:ln/>
        </p:spPr>
      </p:sp>
      <p:sp>
        <p:nvSpPr>
          <p:cNvPr id="659459" name="Rectangle 3"/>
          <p:cNvSpPr>
            <a:spLocks noGrp="1" noChangeArrowheads="1"/>
          </p:cNvSpPr>
          <p:nvPr>
            <p:ph type="body" idx="1"/>
          </p:nvPr>
        </p:nvSpPr>
        <p:spPr/>
        <p:txBody>
          <a:bodyPr/>
          <a:lstStyle/>
          <a:p>
            <a:r>
              <a:rPr lang="en-US" altLang="en-US"/>
              <a:t>Termite-Infested Wood or Wood Products. Structural wood, especially wall studs, door and window frames, and headers, joists, and sills may be infested with live termites or show damage from prior feeding. It is common to find</a:t>
            </a:r>
          </a:p>
          <a:p>
            <a:r>
              <a:rPr lang="en-US" altLang="en-US"/>
              <a:t>damaged, but now abandoned (i.e., no live termites), wood where termites had once fed but are no longer feeding.</a:t>
            </a:r>
          </a:p>
          <a:p>
            <a:r>
              <a:rPr lang="en-US" altLang="en-US"/>
              <a:t>	Unlike other wood-destroying insects, subterranean termites damage wood by feeding along the grain while consuming the soft, spring growth. Subterranean termites will also consume or damage non-structural, cosmetic building materials such as molding, paneling, drywall paper, some carpets, wood flooring,</a:t>
            </a:r>
          </a:p>
          <a:p>
            <a:r>
              <a:rPr lang="en-US" altLang="en-US"/>
              <a:t>linoleum, wood baseboards, etc. </a:t>
            </a:r>
          </a:p>
          <a:p>
            <a:r>
              <a:rPr lang="en-US" altLang="en-US"/>
              <a:t>	Soil within damaged wood typically indicates the presence or past presence of subterranean termites because other common wood-destroying insects, such as carpenter ants, wood-infesting beetles, and drywood termites, do not transport  soil into excavated wood. Subterranean termites transport soil into wood to  keep it moist. Soil is also used in the construction of shelter tubes that may connect additional feeding sites within and between wooden structural members.</a:t>
            </a:r>
          </a:p>
          <a:p>
            <a:r>
              <a:rPr lang="en-US" altLang="en-US"/>
              <a:t>	Winged Termites. Often, the first sign of termite infestation is the sudden presence of winged termites inside the home, a phenomenon commonly referred to as swarming. Winged termites are male and female adults produced by mature termite colonies in an attempt to establish a new breeding population. During a swarming event hundreds, if not thousands, of winged termites emerge within a very short period of time—usually just minutes. Fortunately, winged termites that emerge indoors are not themselves a threat to the structure because they are unlikely to find a suitable location to establish a new population due to the inhospitable indoor environment (generally too dry).</a:t>
            </a:r>
          </a:p>
          <a:p>
            <a:r>
              <a:rPr lang="en-US" altLang="en-US"/>
              <a:t>Furthermore, winged termites do not bite or sting, and can be easily removed by vacuuming and properly disposing of the vacuum bag (the act of traveling through the vacuum usually kills the termites). A termite swarm inside the home, or from a part of a structure, represents the immediate proximity of a mature termite population either within elements of construction or beneath or next to the building’s foundation. A swarm observed outside the home from firewood, stumps, mulch, railroad crossties, etc. is not necessarily indicative of a structural infestation. Swarms that occur outdoors simply mean that termites are living near the site of the flight, not necessarily</a:t>
            </a:r>
          </a:p>
          <a:p>
            <a:r>
              <a:rPr lang="en-US" altLang="en-US"/>
              <a:t>that the structure is infested or even likely to be infested in the future. However, property owners should consider having their building inspected for termites if an outdoor swarm occurs.</a:t>
            </a:r>
          </a:p>
          <a:p>
            <a:r>
              <a:rPr lang="en-US" altLang="en-US"/>
              <a:t>	Shelter Tubes. Shelter tubes are composed of soil particles and other debris bound together by termite saliva and fecal secretions. Shelter tubes protect termites from predators and help prevent moisture loss from these soft-bodied insects. They are built by termites to connect feeding sites, and are often constructed over the surface of concrete and other substrates. Since subterranean termites follow physical guidelines when searching for food, it is common to find shelter tubes following the interface between wood beams and along other structural guidelines such as sill plates, window and door frames, and cracks in concrete slabs and walls. The presence of termite shelter tubes is always evidence of termite activity, but is not always indicative of a current or previous infestation. Sometimes termites build shelter tubes that are exploratory only. In these situations, the presence of tubes indicates that termites are (were) active and in search of food. Shelter tubes on wood or soil inside wood should be considered evidence of a past or present infestation. When shelter tubes are broken live termites can often be seen following the path delineated by the damaged tube. Sometimes, however, shelter tubes appear dry, and apparently inactive—that is, live termites are not found inside the dry shelter tube. Dry, brittle shelter tubes generally signify</a:t>
            </a:r>
          </a:p>
          <a:p>
            <a:r>
              <a:rPr lang="en-US" altLang="en-US"/>
              <a:t>that termites have vacated that particular route to a feeding site, yet they may have found another “highway” to other feeding sites—-within or outside of the structure. Therefore, dry shelter tubes that are devoid of termites does not necessarily indicate wood that is free of termite activity.</a:t>
            </a:r>
          </a:p>
          <a:p>
            <a:endParaRPr lang="en-US" altLang="en-US"/>
          </a:p>
          <a:p>
            <a:endParaRPr lang="en-US" altLang="en-US"/>
          </a:p>
        </p:txBody>
      </p:sp>
    </p:spTree>
    <p:extLst>
      <p:ext uri="{BB962C8B-B14F-4D97-AF65-F5344CB8AC3E}">
        <p14:creationId xmlns:p14="http://schemas.microsoft.com/office/powerpoint/2010/main" val="4428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2"/>
          <p:cNvSpPr>
            <a:spLocks noChangeArrowheads="1" noTextEdit="1"/>
          </p:cNvSpPr>
          <p:nvPr>
            <p:ph type="sldImg"/>
          </p:nvPr>
        </p:nvSpPr>
        <p:spPr>
          <a:ln/>
        </p:spPr>
      </p:sp>
      <p:sp>
        <p:nvSpPr>
          <p:cNvPr id="815107" name="Rectangle 3"/>
          <p:cNvSpPr>
            <a:spLocks noGrp="1" noChangeArrowheads="1"/>
          </p:cNvSpPr>
          <p:nvPr>
            <p:ph type="body" idx="1"/>
          </p:nvPr>
        </p:nvSpPr>
        <p:spPr/>
        <p:txBody>
          <a:bodyPr/>
          <a:lstStyle/>
          <a:p>
            <a:r>
              <a:rPr lang="en-US" altLang="en-US"/>
              <a:t>Wood-to-Ground Contact—Perhaps the most common, yet avoidable, condition that can be linked to termite infestation is wood-to-ground contact. Wood-to-ground contact allows termites their easiest access into untreated wood and from there to the remainder of the structure. Other forms of wood-to-ground contact that may enhance termite survival and growth include wood debris close to the structure and in contact with the soil—e.g., wood and wood products on the ground in a crawlspace, firewood piled on the ground and next to the structure, stumps, wood fences, etc.</a:t>
            </a:r>
          </a:p>
          <a:p>
            <a:endParaRPr lang="en-US" altLang="en-US"/>
          </a:p>
        </p:txBody>
      </p:sp>
    </p:spTree>
    <p:extLst>
      <p:ext uri="{BB962C8B-B14F-4D97-AF65-F5344CB8AC3E}">
        <p14:creationId xmlns:p14="http://schemas.microsoft.com/office/powerpoint/2010/main" val="141148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noTextEdit="1"/>
          </p:cNvSpPr>
          <p:nvPr>
            <p:ph type="sldImg"/>
          </p:nvPr>
        </p:nvSpPr>
        <p:spPr>
          <a:xfrm>
            <a:off x="841375" y="698500"/>
            <a:ext cx="5176838" cy="3451225"/>
          </a:xfrm>
          <a:ln/>
        </p:spPr>
      </p:sp>
      <p:sp>
        <p:nvSpPr>
          <p:cNvPr id="824323" name="Rectangle 3"/>
          <p:cNvSpPr>
            <a:spLocks noGrp="1" noChangeArrowheads="1"/>
          </p:cNvSpPr>
          <p:nvPr>
            <p:ph type="body" idx="1"/>
          </p:nvPr>
        </p:nvSpPr>
        <p:spPr/>
        <p:txBody>
          <a:bodyPr/>
          <a:lstStyle/>
          <a:p>
            <a:r>
              <a:rPr lang="en-US" altLang="en-US"/>
              <a:t>3. Master Gardener Logo</a:t>
            </a:r>
          </a:p>
        </p:txBody>
      </p:sp>
    </p:spTree>
    <p:extLst>
      <p:ext uri="{BB962C8B-B14F-4D97-AF65-F5344CB8AC3E}">
        <p14:creationId xmlns:p14="http://schemas.microsoft.com/office/powerpoint/2010/main" val="1060936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ChangeArrowheads="1" noTextEdit="1"/>
          </p:cNvSpPr>
          <p:nvPr>
            <p:ph type="sldImg"/>
          </p:nvPr>
        </p:nvSpPr>
        <p:spPr>
          <a:ln/>
        </p:spPr>
      </p:sp>
      <p:sp>
        <p:nvSpPr>
          <p:cNvPr id="442371" name="Rectangle 3"/>
          <p:cNvSpPr>
            <a:spLocks noGrp="1" noChangeArrowheads="1"/>
          </p:cNvSpPr>
          <p:nvPr>
            <p:ph type="body" idx="1"/>
          </p:nvPr>
        </p:nvSpPr>
        <p:spPr/>
        <p:txBody>
          <a:bodyPr/>
          <a:lstStyle/>
          <a:p>
            <a:r>
              <a:rPr lang="en-US" altLang="en-US"/>
              <a:t>Carpenter bees get their common name because they borrow into wood to create nest sites, sometimes referred to as galleries. Carpenter bees are approximately one-inch long and similar in appearance to bumblebees. Both are hairy, however the abdomen of carpenter bees is naked where the abdomen of bumblebees contains fine hairs. The abdomen of carpenter bees is also shiny blue to black or green. If carpenter bee problems are not addressed, damage to wood can become significant since bees return to the same nesting area year after year. Sites have been known to have been used by carpenter bees for as long as 14 years.</a:t>
            </a:r>
          </a:p>
          <a:p>
            <a:endParaRPr lang="en-US" altLang="en-US"/>
          </a:p>
        </p:txBody>
      </p:sp>
    </p:spTree>
    <p:extLst>
      <p:ext uri="{BB962C8B-B14F-4D97-AF65-F5344CB8AC3E}">
        <p14:creationId xmlns:p14="http://schemas.microsoft.com/office/powerpoint/2010/main" val="1806250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2"/>
          <p:cNvSpPr>
            <a:spLocks noChangeArrowheads="1" noTextEdit="1"/>
          </p:cNvSpPr>
          <p:nvPr>
            <p:ph type="sldImg"/>
          </p:nvPr>
        </p:nvSpPr>
        <p:spPr>
          <a:ln/>
        </p:spPr>
      </p:sp>
      <p:sp>
        <p:nvSpPr>
          <p:cNvPr id="964611" name="Rectangle 3"/>
          <p:cNvSpPr>
            <a:spLocks noGrp="1" noChangeArrowheads="1"/>
          </p:cNvSpPr>
          <p:nvPr>
            <p:ph type="body" idx="1"/>
          </p:nvPr>
        </p:nvSpPr>
        <p:spPr/>
        <p:txBody>
          <a:bodyPr/>
          <a:lstStyle/>
          <a:p>
            <a:r>
              <a:rPr lang="en-US" altLang="en-US"/>
              <a:t>Several kinds of beetles damage stored wood, structural timbers and other wood products. These beetles come from at least 12 families and vary greatly in size, wood preference, nature of damage and other habits. The tunneling activities of larvae and emergence of adults can weaken the structural strength of wood and may destroy its appearance. Proper identification of beetles or beetle damage is extremely important, because control measures vary according to species. Preventing beetle infestations is desirable, but once infestations are found, control measures are available. </a:t>
            </a:r>
          </a:p>
        </p:txBody>
      </p:sp>
    </p:spTree>
    <p:extLst>
      <p:ext uri="{BB962C8B-B14F-4D97-AF65-F5344CB8AC3E}">
        <p14:creationId xmlns:p14="http://schemas.microsoft.com/office/powerpoint/2010/main" val="816294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ChangeArrowheads="1" noTextEdit="1"/>
          </p:cNvSpPr>
          <p:nvPr>
            <p:ph type="sldImg"/>
          </p:nvPr>
        </p:nvSpPr>
        <p:spPr>
          <a:ln/>
        </p:spPr>
      </p:sp>
      <p:sp>
        <p:nvSpPr>
          <p:cNvPr id="490499" name="Rectangle 3"/>
          <p:cNvSpPr>
            <a:spLocks noGrp="1" noChangeArrowheads="1"/>
          </p:cNvSpPr>
          <p:nvPr>
            <p:ph type="body" idx="1"/>
          </p:nvPr>
        </p:nvSpPr>
        <p:spPr/>
        <p:txBody>
          <a:bodyPr/>
          <a:lstStyle/>
          <a:p>
            <a:r>
              <a:rPr lang="en-US" altLang="en-US"/>
              <a:t>Lyctid powderpost beetles infest only hardwoods and mainly those less than 10 years old. This beetle is not a pest of structural wood, but is common in decorative hardwoods found in, but not limited to, staircase banisters, wood floors, doors, gun stocks, picture frames, and hardwood bowls and plates. Adult beetles are 3 to 7 millimeters long, long-bodied, have two-segmented, clubbed antennae, are brown to reddish-brown, and their head is visible from above.</a:t>
            </a:r>
          </a:p>
          <a:p>
            <a:endParaRPr lang="en-US" altLang="en-US"/>
          </a:p>
        </p:txBody>
      </p:sp>
    </p:spTree>
    <p:extLst>
      <p:ext uri="{BB962C8B-B14F-4D97-AF65-F5344CB8AC3E}">
        <p14:creationId xmlns:p14="http://schemas.microsoft.com/office/powerpoint/2010/main" val="1330779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ChangeArrowheads="1" noTextEdit="1"/>
          </p:cNvSpPr>
          <p:nvPr>
            <p:ph type="sldImg"/>
          </p:nvPr>
        </p:nvSpPr>
        <p:spPr>
          <a:ln/>
        </p:spPr>
      </p:sp>
      <p:sp>
        <p:nvSpPr>
          <p:cNvPr id="742403" name="Rectangle 3"/>
          <p:cNvSpPr>
            <a:spLocks noGrp="1" noChangeArrowheads="1"/>
          </p:cNvSpPr>
          <p:nvPr>
            <p:ph type="body" idx="1"/>
          </p:nvPr>
        </p:nvSpPr>
        <p:spPr/>
        <p:txBody>
          <a:bodyPr/>
          <a:lstStyle/>
          <a:p>
            <a:r>
              <a:rPr lang="en-US" altLang="en-US"/>
              <a:t>Well before the wood is made into a purchasable product the female beetle must lay her eggs on an unfinished (no paint, varnish, wax or similar finish) wood surface. She typically deposits up to 50 eggs into the pores that result from the cutting of the hardwood. In fact, the female beetle will not deposit eggs on a finished surface because no pores exist. Therefore, finished pieces of hardwood in the home are not generally susceptible. After egg laying, the larvae hatch, burrow into the wood, and spend the next year (sometimes longer, depending on sapwood content, beetle species, wood species, temperature, moisture, etc.) inside the wood before the adult emerges. The hardwood is nearly always infested well before it makes it into the home. While inside the wood, the larvae molt several times. It is during this time that they consume the sapwood as their sole food source. After some time, the last instar larva migrates to the edge of the wood where it pupates. The adult beetle then emerges from its pupal case. To free itself, the adult chews a small, almost perfectly round hole (1-3 mm in diameter) in the wood and emerges to the outside air. It is the chewing of the hole in the wood that results in the piles of fine, powder-like frass—thus the name, powderpost beetle. This is typically the first sign of powderpost beetle infestation, and when the homeowner first takes note.</a:t>
            </a:r>
          </a:p>
          <a:p>
            <a:endParaRPr lang="en-US" altLang="en-US"/>
          </a:p>
        </p:txBody>
      </p:sp>
    </p:spTree>
    <p:extLst>
      <p:ext uri="{BB962C8B-B14F-4D97-AF65-F5344CB8AC3E}">
        <p14:creationId xmlns:p14="http://schemas.microsoft.com/office/powerpoint/2010/main" val="374553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ChangeArrowheads="1" noTextEdit="1"/>
          </p:cNvSpPr>
          <p:nvPr>
            <p:ph type="sldImg"/>
          </p:nvPr>
        </p:nvSpPr>
        <p:spPr>
          <a:ln/>
        </p:spPr>
      </p:sp>
      <p:sp>
        <p:nvSpPr>
          <p:cNvPr id="748547" name="Rectangle 3"/>
          <p:cNvSpPr>
            <a:spLocks noGrp="1" noChangeArrowheads="1"/>
          </p:cNvSpPr>
          <p:nvPr>
            <p:ph type="body" idx="1"/>
          </p:nvPr>
        </p:nvSpPr>
        <p:spPr/>
        <p:txBody>
          <a:bodyPr/>
          <a:lstStyle/>
          <a:p>
            <a:r>
              <a:rPr lang="en-US" altLang="en-US">
                <a:solidFill>
                  <a:srgbClr val="FAFD00"/>
                </a:solidFill>
                <a:latin typeface="Book Antiqua" charset="0"/>
              </a:rPr>
              <a:t>Lyctid PPB</a:t>
            </a:r>
            <a:br>
              <a:rPr lang="en-US" altLang="en-US">
                <a:solidFill>
                  <a:srgbClr val="FAFD00"/>
                </a:solidFill>
                <a:latin typeface="Book Antiqua" charset="0"/>
              </a:rPr>
            </a:br>
            <a:r>
              <a:rPr lang="en-US" altLang="en-US">
                <a:solidFill>
                  <a:srgbClr val="FAFD00"/>
                </a:solidFill>
                <a:latin typeface="Book Antiqua" charset="0"/>
              </a:rPr>
              <a:t>Feeding Preferences</a:t>
            </a:r>
          </a:p>
          <a:p>
            <a:pPr>
              <a:buFontTx/>
              <a:buChar char="•"/>
            </a:pPr>
            <a:r>
              <a:rPr lang="en-US" altLang="en-US">
                <a:solidFill>
                  <a:srgbClr val="FAFD00"/>
                </a:solidFill>
                <a:latin typeface="Book Antiqua" charset="0"/>
              </a:rPr>
              <a:t>Newly cut (1-3 year old), kiln-dried hardwoods with 10-20% moisture (oak, hickory, ash, walnut, pecan, poplar, sweetgum, and black cherry)</a:t>
            </a:r>
          </a:p>
          <a:p>
            <a:pPr>
              <a:buFontTx/>
              <a:buChar char="•"/>
            </a:pPr>
            <a:r>
              <a:rPr lang="en-US" altLang="en-US">
                <a:solidFill>
                  <a:srgbClr val="FAFD00"/>
                </a:solidFill>
                <a:latin typeface="Book Antiqua" charset="0"/>
              </a:rPr>
              <a:t>Wood is often infested in the lumber yard before it ever makes it into the home.</a:t>
            </a:r>
          </a:p>
          <a:p>
            <a:pPr>
              <a:buFontTx/>
              <a:buChar char="•"/>
            </a:pPr>
            <a:r>
              <a:rPr lang="en-US" altLang="en-US">
                <a:solidFill>
                  <a:srgbClr val="FAFD00"/>
                </a:solidFill>
                <a:latin typeface="Book Antiqua" charset="0"/>
              </a:rPr>
              <a:t>Picture frames, paneling, furniture, </a:t>
            </a:r>
            <a:r>
              <a:rPr lang="en-US" altLang="en-US">
                <a:solidFill>
                  <a:srgbClr val="00DFCA"/>
                </a:solidFill>
                <a:latin typeface="Book Antiqua" charset="0"/>
              </a:rPr>
              <a:t>flooring</a:t>
            </a:r>
            <a:r>
              <a:rPr lang="en-US" altLang="en-US">
                <a:solidFill>
                  <a:srgbClr val="FAFD00"/>
                </a:solidFill>
                <a:latin typeface="Book Antiqua" charset="0"/>
              </a:rPr>
              <a:t>, tool handles, gun stocks.</a:t>
            </a:r>
          </a:p>
          <a:p>
            <a:pPr>
              <a:buFontTx/>
              <a:buChar char="•"/>
            </a:pPr>
            <a:r>
              <a:rPr lang="en-US" altLang="en-US">
                <a:solidFill>
                  <a:srgbClr val="FAFD00"/>
                </a:solidFill>
                <a:latin typeface="Book Antiqua" charset="0"/>
              </a:rPr>
              <a:t>Frass is fine, flourlike and loosely packed into tunnels.</a:t>
            </a:r>
          </a:p>
          <a:p>
            <a:pPr>
              <a:buFontTx/>
              <a:buChar char="•"/>
            </a:pPr>
            <a:r>
              <a:rPr lang="en-US" altLang="en-US">
                <a:solidFill>
                  <a:srgbClr val="FAFD00"/>
                </a:solidFill>
                <a:latin typeface="Book Antiqua" charset="0"/>
              </a:rPr>
              <a:t>Shot holes are round and 1/32 to 1/16 inch diameter.</a:t>
            </a:r>
          </a:p>
          <a:p>
            <a:pPr>
              <a:buFontTx/>
              <a:buChar char="•"/>
            </a:pPr>
            <a:r>
              <a:rPr lang="en-US" altLang="en-US">
                <a:solidFill>
                  <a:srgbClr val="FAFD00"/>
                </a:solidFill>
                <a:latin typeface="Book Antiqua" charset="0"/>
              </a:rPr>
              <a:t>Rafters, joists, studs and other structural timbers are not attacked as they are typically softwoods.</a:t>
            </a:r>
          </a:p>
        </p:txBody>
      </p:sp>
    </p:spTree>
    <p:extLst>
      <p:ext uri="{BB962C8B-B14F-4D97-AF65-F5344CB8AC3E}">
        <p14:creationId xmlns:p14="http://schemas.microsoft.com/office/powerpoint/2010/main" val="8504917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noTextEdit="1"/>
          </p:cNvSpPr>
          <p:nvPr>
            <p:ph type="sldImg"/>
          </p:nvPr>
        </p:nvSpPr>
        <p:spPr>
          <a:ln/>
        </p:spPr>
      </p:sp>
      <p:sp>
        <p:nvSpPr>
          <p:cNvPr id="579587" name="Rectangle 3"/>
          <p:cNvSpPr>
            <a:spLocks noGrp="1" noChangeArrowheads="1"/>
          </p:cNvSpPr>
          <p:nvPr>
            <p:ph type="body" idx="1"/>
          </p:nvPr>
        </p:nvSpPr>
        <p:spPr/>
        <p:txBody>
          <a:bodyPr/>
          <a:lstStyle/>
          <a:p>
            <a:r>
              <a:rPr lang="en-US" altLang="en-US"/>
              <a:t>Anobiid powderpost beetles and old house-borers are both pests of structural wood, but are not as destructive as subterranean termites. Homeowners diagnosed with an infestation of either species should seek advice and help from a County Extension Agent and/or a pest management professional. Both beetles infest structural wood and are commonly found in sills, headers, and joists in crawlspaces. Wood suffering from excessive moisture (e.g., result of no vapor barrier in the crawlspace) is most susceptible to attack. Evidence of Anobiid beetles are perfectly round shotholes in wood approximately 1.5 to 3 mm in diameter, with small piles of dust (powder) directly underneath each hole. Anobiid beetles are one-eighth to one-quarter of an inch long, elongate and cylindrical, brown to black, and their head is not visible from above. </a:t>
            </a:r>
          </a:p>
        </p:txBody>
      </p:sp>
    </p:spTree>
    <p:extLst>
      <p:ext uri="{BB962C8B-B14F-4D97-AF65-F5344CB8AC3E}">
        <p14:creationId xmlns:p14="http://schemas.microsoft.com/office/powerpoint/2010/main" val="5640239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ChangeArrowheads="1" noTextEdit="1"/>
          </p:cNvSpPr>
          <p:nvPr>
            <p:ph type="sldImg"/>
          </p:nvPr>
        </p:nvSpPr>
        <p:spPr>
          <a:ln/>
        </p:spPr>
      </p:sp>
      <p:sp>
        <p:nvSpPr>
          <p:cNvPr id="768003" name="Rectangle 3"/>
          <p:cNvSpPr>
            <a:spLocks noGrp="1" noChangeArrowheads="1"/>
          </p:cNvSpPr>
          <p:nvPr>
            <p:ph type="body" idx="1"/>
          </p:nvPr>
        </p:nvSpPr>
        <p:spPr/>
        <p:txBody>
          <a:bodyPr/>
          <a:lstStyle/>
          <a:p>
            <a:pPr>
              <a:buFontTx/>
              <a:buChar char="•"/>
            </a:pPr>
            <a:r>
              <a:rPr lang="en-US" altLang="en-US">
                <a:solidFill>
                  <a:srgbClr val="FAFD00"/>
                </a:solidFill>
                <a:latin typeface="Book Antiqua" charset="0"/>
              </a:rPr>
              <a:t>Hardwoods AND softwoods.</a:t>
            </a:r>
          </a:p>
          <a:p>
            <a:pPr>
              <a:buFontTx/>
              <a:buChar char="•"/>
            </a:pPr>
            <a:r>
              <a:rPr lang="en-US" altLang="en-US">
                <a:solidFill>
                  <a:srgbClr val="FAFD00"/>
                </a:solidFill>
                <a:latin typeface="Book Antiqua" charset="0"/>
              </a:rPr>
              <a:t>Prefers moisture-laden wood (e.g., crawl spaces with softwood beams and moisture problems). Infestations are rare in well-ventilated homes with few moisture problems.</a:t>
            </a:r>
          </a:p>
          <a:p>
            <a:pPr>
              <a:buFontTx/>
              <a:buChar char="•"/>
            </a:pPr>
            <a:r>
              <a:rPr lang="en-US" altLang="en-US">
                <a:solidFill>
                  <a:srgbClr val="FAFD00"/>
                </a:solidFill>
                <a:latin typeface="Book Antiqua" charset="0"/>
              </a:rPr>
              <a:t>Prefers both freshly seasoned and older wood</a:t>
            </a:r>
          </a:p>
          <a:p>
            <a:pPr>
              <a:buFontTx/>
              <a:buChar char="•"/>
            </a:pPr>
            <a:r>
              <a:rPr lang="en-US" altLang="en-US">
                <a:solidFill>
                  <a:srgbClr val="FAFD00"/>
                </a:solidFill>
                <a:latin typeface="Book Antiqua" charset="0"/>
              </a:rPr>
              <a:t>Maple, beech, poplar, and pine are especially susceptible.</a:t>
            </a:r>
          </a:p>
          <a:p>
            <a:pPr>
              <a:buFontTx/>
              <a:buChar char="•"/>
            </a:pPr>
            <a:r>
              <a:rPr lang="en-US" altLang="en-US">
                <a:solidFill>
                  <a:srgbClr val="FAFD00"/>
                </a:solidFill>
                <a:latin typeface="Book Antiqua" charset="0"/>
              </a:rPr>
              <a:t>Hardwood picture frames, paneling, furniture, flooring, tool handles, gun stocks, as well as rafters, joists, studs and other softwood structural timbers.</a:t>
            </a:r>
          </a:p>
          <a:p>
            <a:endParaRPr lang="en-US" altLang="en-US"/>
          </a:p>
        </p:txBody>
      </p:sp>
    </p:spTree>
    <p:extLst>
      <p:ext uri="{BB962C8B-B14F-4D97-AF65-F5344CB8AC3E}">
        <p14:creationId xmlns:p14="http://schemas.microsoft.com/office/powerpoint/2010/main" val="5578442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ChangeArrowheads="1" noTextEdit="1"/>
          </p:cNvSpPr>
          <p:nvPr>
            <p:ph type="sldImg"/>
          </p:nvPr>
        </p:nvSpPr>
        <p:spPr>
          <a:ln/>
        </p:spPr>
      </p:sp>
      <p:sp>
        <p:nvSpPr>
          <p:cNvPr id="962563" name="Rectangle 3"/>
          <p:cNvSpPr>
            <a:spLocks noGrp="1" noChangeArrowheads="1"/>
          </p:cNvSpPr>
          <p:nvPr>
            <p:ph type="body" idx="1"/>
          </p:nvPr>
        </p:nvSpPr>
        <p:spPr/>
        <p:txBody>
          <a:bodyPr/>
          <a:lstStyle/>
          <a:p>
            <a:r>
              <a:rPr lang="en-US" altLang="en-US">
                <a:solidFill>
                  <a:srgbClr val="000000"/>
                </a:solidFill>
              </a:rPr>
              <a:t>Two quick diagnostic tests, the ballpoint pen test and the frass test, can help distinguish betweentwo important  groups of wood-boring beetles. Insert the tip of a click-type refillable ballpoint pen into the exit hole of the beetle. If the wood is infested with powderpost beetles (Lyctids)</a:t>
            </a:r>
            <a:r>
              <a:rPr lang="en-US" altLang="en-US" b="1">
                <a:solidFill>
                  <a:srgbClr val="000000"/>
                </a:solidFill>
              </a:rPr>
              <a:t> </a:t>
            </a:r>
            <a:r>
              <a:rPr lang="en-US" altLang="en-US">
                <a:solidFill>
                  <a:srgbClr val="000000"/>
                </a:solidFill>
              </a:rPr>
              <a:t>only tip of pen fits in exit hole. If the wood contained deathwatch beetles (Anobiids),</a:t>
            </a:r>
            <a:r>
              <a:rPr lang="en-US" altLang="en-US" b="1">
                <a:solidFill>
                  <a:srgbClr val="000000"/>
                </a:solidFill>
              </a:rPr>
              <a:t> </a:t>
            </a:r>
            <a:r>
              <a:rPr lang="en-US" altLang="en-US">
                <a:solidFill>
                  <a:srgbClr val="000000"/>
                </a:solidFill>
              </a:rPr>
              <a:t>the tip and part of the angled face fits in exit hole. Another method of  determining which beetle it is by the frass. To determine the texture of frass, a mixture of feces and food fragments, rub the frass between your fingers. The frass of powderpost beetles (Lyctids) feels like talc while the frass of deathwatch (Anobiids),</a:t>
            </a:r>
            <a:r>
              <a:rPr lang="en-US" altLang="en-US" b="1">
                <a:solidFill>
                  <a:srgbClr val="000000"/>
                </a:solidFill>
              </a:rPr>
              <a:t> </a:t>
            </a:r>
            <a:r>
              <a:rPr lang="en-US" altLang="en-US">
                <a:solidFill>
                  <a:srgbClr val="000000"/>
                </a:solidFill>
              </a:rPr>
              <a:t>beetles</a:t>
            </a:r>
            <a:r>
              <a:rPr lang="en-US" altLang="en-US" b="1">
                <a:solidFill>
                  <a:srgbClr val="000000"/>
                </a:solidFill>
              </a:rPr>
              <a:t> </a:t>
            </a:r>
            <a:r>
              <a:rPr lang="en-US" altLang="en-US">
                <a:solidFill>
                  <a:srgbClr val="000000"/>
                </a:solidFill>
              </a:rPr>
              <a:t>feels gritty.</a:t>
            </a:r>
          </a:p>
        </p:txBody>
      </p:sp>
    </p:spTree>
    <p:extLst>
      <p:ext uri="{BB962C8B-B14F-4D97-AF65-F5344CB8AC3E}">
        <p14:creationId xmlns:p14="http://schemas.microsoft.com/office/powerpoint/2010/main" val="19221569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ChangeArrowheads="1" noTextEdit="1"/>
          </p:cNvSpPr>
          <p:nvPr>
            <p:ph type="sldImg"/>
          </p:nvPr>
        </p:nvSpPr>
        <p:spPr>
          <a:ln/>
        </p:spPr>
      </p:sp>
      <p:sp>
        <p:nvSpPr>
          <p:cNvPr id="958467" name="Rectangle 3"/>
          <p:cNvSpPr>
            <a:spLocks noGrp="1" noChangeArrowheads="1"/>
          </p:cNvSpPr>
          <p:nvPr>
            <p:ph type="body" idx="1"/>
          </p:nvPr>
        </p:nvSpPr>
        <p:spPr/>
        <p:txBody>
          <a:bodyPr/>
          <a:lstStyle/>
          <a:p>
            <a:r>
              <a:rPr lang="en-US" altLang="en-US"/>
              <a:t>If beetle larvae are active in the wood, their frass (which looks like fine sawdust) may fall from the exit holes, forming small piles on the floors or surfaces below the wood. Pale-colored, fresh-looking frass around or under an exit hole indicates a relatively recent emergence. If sawdust (frass) piles are swept away or vacuumed up and more appear in a week or two, the infestation is still active.</a:t>
            </a:r>
          </a:p>
          <a:p>
            <a:endParaRPr lang="en-US" altLang="en-US"/>
          </a:p>
          <a:p>
            <a:endParaRPr lang="en-US" altLang="en-US"/>
          </a:p>
        </p:txBody>
      </p:sp>
    </p:spTree>
    <p:extLst>
      <p:ext uri="{BB962C8B-B14F-4D97-AF65-F5344CB8AC3E}">
        <p14:creationId xmlns:p14="http://schemas.microsoft.com/office/powerpoint/2010/main" val="10958778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ChangeArrowheads="1" noTextEdit="1"/>
          </p:cNvSpPr>
          <p:nvPr>
            <p:ph type="sldImg"/>
          </p:nvPr>
        </p:nvSpPr>
        <p:spPr>
          <a:ln/>
        </p:spPr>
      </p:sp>
      <p:sp>
        <p:nvSpPr>
          <p:cNvPr id="759811" name="Rectangle 3"/>
          <p:cNvSpPr>
            <a:spLocks noGrp="1" noChangeArrowheads="1"/>
          </p:cNvSpPr>
          <p:nvPr>
            <p:ph type="body" idx="1"/>
          </p:nvPr>
        </p:nvSpPr>
        <p:spPr/>
        <p:txBody>
          <a:bodyPr/>
          <a:lstStyle/>
          <a:p>
            <a:r>
              <a:rPr lang="en-US" altLang="en-US"/>
              <a:t>Perhaps the most important task during inspection for either beetle species is to determine the status of the infestation—i.e., whether it is active or not. Treatment for both species involves wood replacement, and/or wood treatment, and/or fumigation, and installation of a vapor barrier and an appropriate number of crawlspace vents.</a:t>
            </a:r>
          </a:p>
        </p:txBody>
      </p:sp>
    </p:spTree>
    <p:extLst>
      <p:ext uri="{BB962C8B-B14F-4D97-AF65-F5344CB8AC3E}">
        <p14:creationId xmlns:p14="http://schemas.microsoft.com/office/powerpoint/2010/main" val="159920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ChangeArrowheads="1" noTextEdit="1"/>
          </p:cNvSpPr>
          <p:nvPr>
            <p:ph type="sldImg"/>
          </p:nvPr>
        </p:nvSpPr>
        <p:spPr bwMode="auto">
          <a:xfrm>
            <a:off x="831850" y="692150"/>
            <a:ext cx="5195888" cy="3463925"/>
          </a:xfrm>
          <a:prstGeom prst="rect">
            <a:avLst/>
          </a:prstGeom>
          <a:solidFill>
            <a:srgbClr val="FFFFFF"/>
          </a:solidFill>
          <a:ln>
            <a:solidFill>
              <a:srgbClr val="000000"/>
            </a:solidFill>
            <a:miter lim="800000"/>
            <a:headEnd/>
            <a:tailEnd/>
          </a:ln>
        </p:spPr>
      </p:sp>
      <p:sp>
        <p:nvSpPr>
          <p:cNvPr id="366595" name="Rectangle 3"/>
          <p:cNvSpPr>
            <a:spLocks noChangeArrowheads="1"/>
          </p:cNvSpPr>
          <p:nvPr>
            <p:ph type="body" idx="1"/>
          </p:nvPr>
        </p:nvSpPr>
        <p:spPr bwMode="auto">
          <a:xfrm>
            <a:off x="914400" y="4387850"/>
            <a:ext cx="5029200" cy="4156075"/>
          </a:xfrm>
          <a:prstGeom prst="rect">
            <a:avLst/>
          </a:prstGeom>
          <a:solidFill>
            <a:srgbClr val="FFFFFF"/>
          </a:solidFill>
          <a:ln>
            <a:solidFill>
              <a:srgbClr val="000000"/>
            </a:solidFill>
            <a:miter lim="800000"/>
            <a:headEnd/>
            <a:tailEnd/>
          </a:ln>
        </p:spPr>
        <p:txBody>
          <a:bodyPr/>
          <a:lstStyle/>
          <a:p>
            <a:r>
              <a:rPr lang="en-US" altLang="en-US"/>
              <a:t>4. Title Slide </a:t>
            </a:r>
            <a:r>
              <a:rPr lang="en-US" altLang="en-US" b="1" i="1">
                <a:solidFill>
                  <a:srgbClr val="FAFD00"/>
                </a:solidFill>
                <a:effectLst>
                  <a:outerShdw blurRad="38100" dist="38100" dir="2700000" algn="tl">
                    <a:srgbClr val="C0C0C0"/>
                  </a:outerShdw>
                </a:effectLst>
              </a:rPr>
              <a:t>Structural and Household Pests</a:t>
            </a:r>
          </a:p>
        </p:txBody>
      </p:sp>
    </p:spTree>
    <p:extLst>
      <p:ext uri="{BB962C8B-B14F-4D97-AF65-F5344CB8AC3E}">
        <p14:creationId xmlns:p14="http://schemas.microsoft.com/office/powerpoint/2010/main" val="604042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ltLang="en-US"/>
              <a:t>The old house borer beetle, also known as the long-horned beetle </a:t>
            </a:r>
            <a:r>
              <a:rPr lang="en-US" altLang="en-US" i="1"/>
              <a:t>(Hylotrupes bajulus),</a:t>
            </a:r>
            <a:r>
              <a:rPr lang="en-US" altLang="en-US"/>
              <a:t> normally infests homes that are less than 10 years of age, preferring timbers of pine, spruce, hemlock, and fir. Successive generations of beetles often reinfest wood in the same area. The wood-eating larva or beetle grub is cream colored with dark mandibles. Mature larvae are approximately 1 1/4inches (20 to 40 millimeters) long. On each side of the head is a distinctive row of three dark-colored eye spots. The adult old house borer beetle is 5/8 to 1 inch (15 to 25 millimeters) long. Its black or brownish-black body is slightly flattened</a:t>
            </a:r>
          </a:p>
          <a:p>
            <a:endParaRPr lang="en-US" altLang="en-US"/>
          </a:p>
        </p:txBody>
      </p:sp>
    </p:spTree>
    <p:extLst>
      <p:ext uri="{BB962C8B-B14F-4D97-AF65-F5344CB8AC3E}">
        <p14:creationId xmlns:p14="http://schemas.microsoft.com/office/powerpoint/2010/main" val="2014205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6" name="Rectangle 2"/>
          <p:cNvSpPr>
            <a:spLocks noChangeArrowheads="1" noTextEdit="1"/>
          </p:cNvSpPr>
          <p:nvPr>
            <p:ph type="sldImg"/>
          </p:nvPr>
        </p:nvSpPr>
        <p:spPr>
          <a:ln/>
        </p:spPr>
      </p:sp>
      <p:sp>
        <p:nvSpPr>
          <p:cNvPr id="779267" name="Rectangle 3"/>
          <p:cNvSpPr>
            <a:spLocks noGrp="1" noChangeArrowheads="1"/>
          </p:cNvSpPr>
          <p:nvPr>
            <p:ph type="body" idx="1"/>
          </p:nvPr>
        </p:nvSpPr>
        <p:spPr/>
        <p:txBody>
          <a:bodyPr/>
          <a:lstStyle/>
          <a:p>
            <a:r>
              <a:rPr lang="en-US" altLang="en-US"/>
              <a:t>Evidence of old house borers are football, or oval, shaped holes with ragged edges that are approximately 6 to 10 mm long from end to end.</a:t>
            </a:r>
          </a:p>
        </p:txBody>
      </p:sp>
    </p:spTree>
    <p:extLst>
      <p:ext uri="{BB962C8B-B14F-4D97-AF65-F5344CB8AC3E}">
        <p14:creationId xmlns:p14="http://schemas.microsoft.com/office/powerpoint/2010/main" val="1961144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74143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ChangeArrowheads="1" noTextEdit="1"/>
          </p:cNvSpPr>
          <p:nvPr>
            <p:ph type="sldImg"/>
          </p:nvPr>
        </p:nvSpPr>
        <p:spPr>
          <a:ln/>
        </p:spPr>
      </p:sp>
      <p:sp>
        <p:nvSpPr>
          <p:cNvPr id="583683" name="Rectangle 3"/>
          <p:cNvSpPr>
            <a:spLocks noGrp="1" noChangeArrowheads="1"/>
          </p:cNvSpPr>
          <p:nvPr>
            <p:ph type="body" idx="1"/>
          </p:nvPr>
        </p:nvSpPr>
        <p:spPr/>
        <p:txBody>
          <a:bodyPr/>
          <a:lstStyle/>
          <a:p>
            <a:r>
              <a:rPr lang="en-US" altLang="en-US"/>
              <a:t>Argentine Ants—Argentine ants are one of the most common nuisance insect pests encountered by property owners and pest management professionals in the southeastern United States. They are native to South America, and were accidentally introduced into the U.S. in one or more New Orleans, LA coffee shipments in the late 1800s. Argentine ants are three-sixteenths of an inch long (4 mm), monomorphic (i.e., all ants are the same size), and dull or flat brownish-gray in color. Argentine ant colonies are large, and may consist of tens, if not hundreds, of thousands of individuals.</a:t>
            </a:r>
          </a:p>
        </p:txBody>
      </p:sp>
    </p:spTree>
    <p:extLst>
      <p:ext uri="{BB962C8B-B14F-4D97-AF65-F5344CB8AC3E}">
        <p14:creationId xmlns:p14="http://schemas.microsoft.com/office/powerpoint/2010/main" val="1191034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ChangeArrowheads="1" noTextEdit="1"/>
          </p:cNvSpPr>
          <p:nvPr>
            <p:ph type="sldImg"/>
          </p:nvPr>
        </p:nvSpPr>
        <p:spPr>
          <a:ln/>
        </p:spPr>
      </p:sp>
      <p:sp>
        <p:nvSpPr>
          <p:cNvPr id="711683" name="Rectangle 3"/>
          <p:cNvSpPr>
            <a:spLocks noGrp="1" noChangeArrowheads="1"/>
          </p:cNvSpPr>
          <p:nvPr>
            <p:ph type="body" idx="1"/>
          </p:nvPr>
        </p:nvSpPr>
        <p:spPr/>
        <p:txBody>
          <a:bodyPr/>
          <a:lstStyle/>
          <a:p>
            <a:r>
              <a:rPr lang="en-US" altLang="en-US"/>
              <a:t>Argentine ants are opportunistic nesters, and outdoors are most commonly found in mulch, in leaf litter on the ground, in the litter of unmaintained rain gutters, in compost piles, in rotted logs, and under rocks, patio stones, potted plants, etc. In buildings, Argentine ants commonly seek nest sites in the voids between block and brick veneer (via weep holes), behind synthetic stucco, in wall voids under window sills, and other warm, protected environments.</a:t>
            </a:r>
          </a:p>
        </p:txBody>
      </p:sp>
    </p:spTree>
    <p:extLst>
      <p:ext uri="{BB962C8B-B14F-4D97-AF65-F5344CB8AC3E}">
        <p14:creationId xmlns:p14="http://schemas.microsoft.com/office/powerpoint/2010/main" val="1020356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ChangeArrowheads="1" noTextEdit="1"/>
          </p:cNvSpPr>
          <p:nvPr>
            <p:ph type="sldImg"/>
          </p:nvPr>
        </p:nvSpPr>
        <p:spPr>
          <a:ln/>
        </p:spPr>
      </p:sp>
      <p:sp>
        <p:nvSpPr>
          <p:cNvPr id="647171" name="Rectangle 3"/>
          <p:cNvSpPr>
            <a:spLocks noGrp="1" noChangeArrowheads="1"/>
          </p:cNvSpPr>
          <p:nvPr>
            <p:ph type="body" idx="1"/>
          </p:nvPr>
        </p:nvSpPr>
        <p:spPr/>
        <p:txBody>
          <a:bodyPr/>
          <a:lstStyle/>
          <a:p>
            <a:r>
              <a:rPr lang="en-US" altLang="en-US"/>
              <a:t>In Georgia, pine straw is commonly used as a mulch in flower beds and landscaped areas around the outside perimeter of homes. Mulches are beneficial because they prevent the loss of soil moisture, and thus reduce plant stress, during periods of drought and extreme heat. Unfortunately, pests such as ants, termites, cockroaches, millipedes, pillbugs, and springtails are attracted to mulched areas because of their high moisture content and abundance of hiding places. Pine straw not only provides adequate moisture for survival, but the spaces between the pine needles provide an unlimited, protected habitat for ants and other household pests to nest. Collections of leaf litter and various other organic yard debris behave like mulch by hindering loss of soil moisture, and are likewise excellent nest sites for Argentine ants and other household pests.</a:t>
            </a:r>
          </a:p>
          <a:p>
            <a:endParaRPr lang="en-US" altLang="en-US"/>
          </a:p>
        </p:txBody>
      </p:sp>
    </p:spTree>
    <p:extLst>
      <p:ext uri="{BB962C8B-B14F-4D97-AF65-F5344CB8AC3E}">
        <p14:creationId xmlns:p14="http://schemas.microsoft.com/office/powerpoint/2010/main" val="14667908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noTextEdit="1"/>
          </p:cNvSpPr>
          <p:nvPr>
            <p:ph type="sldImg"/>
          </p:nvPr>
        </p:nvSpPr>
        <p:spPr>
          <a:ln/>
        </p:spPr>
      </p:sp>
      <p:sp>
        <p:nvSpPr>
          <p:cNvPr id="653315" name="Rectangle 3"/>
          <p:cNvSpPr>
            <a:spLocks noGrp="1" noChangeArrowheads="1"/>
          </p:cNvSpPr>
          <p:nvPr>
            <p:ph type="body" idx="1"/>
          </p:nvPr>
        </p:nvSpPr>
        <p:spPr/>
        <p:txBody>
          <a:bodyPr/>
          <a:lstStyle/>
          <a:p>
            <a:r>
              <a:rPr lang="en-US" altLang="en-US"/>
              <a:t>When baiting for Argentine ants, place baits where ants are seen foraging (inside and/or outside structures) and if possible always in the shade when baiting outdoors. Most ants do not forage in the direct sun or during the heat of the day, but may be found foraging in the same area in shaded locations. During drought or extended periods of moisture stress liquid baits may be used to take advantage of the ants’ natural propensity for sweet liquids (i.e., honeydew). Second, it is often advantageous to use several different baits simultaneously to discover one that ants will readily consume since no single bait is consistently eaten by Argentine ants. Try switching baits periodically to provide ants a variety of food materials and the constant presence of “new” food items in their foraging territory. This activity may help sustain bait intake by the treated Argentine ant colonies. Third, it will be advantageous to place a large number of baits or bait placements (at least several dozen) throughout the entire area(s) where Argentine ants have been found. Larger numbers of workers spread throughout large ant colonies will mean that bait material will be diluted throughout potentially tens of thousands of workers. Finally, when applying granular baits (use them only outdoors), they should be delivered from a number of small piles (about the size of a quarter) placed on the ground in areas where ants have been found. Ants collect more food when they recruit to a single site than if they have to forage for every granule—i.e., when bait granules are scattered.</a:t>
            </a:r>
          </a:p>
          <a:p>
            <a:endParaRPr lang="en-US" altLang="en-US"/>
          </a:p>
          <a:p>
            <a:r>
              <a:rPr lang="en-US" altLang="en-US"/>
              <a:t>Granular products should be applied only on the outside of structures for Argentine ants by direct application to ant nest sites such as mulch beds, leaf litter, etc. noted earlier. Most dusts work because the Argentine ants pick up the minute particles and ingest them. Generally, dusts should be used only in voids such as behind brick veneer, drywall, electrical switch-plates, and synthetic stucco to remedy existing Argentine ant problems indoors and to prevent the reinvasion of ants into voids from the outside. To treat with dusts, small holes may be drilled into drywall in areas where ants are suspected of nesting, dust placed into the void and the hole patched with drywall cement. From the outside, mortar joints between bricks or blocks may be drilled and dust injected into the void, or the weep holes in brick veneer can be used to introduce dust into voids. Remember that dusts become airborne very easily. It is advisable to always wear a protective mask and preferably eye protection when applying them.</a:t>
            </a:r>
          </a:p>
          <a:p>
            <a:endParaRPr lang="en-US" altLang="en-US"/>
          </a:p>
          <a:p>
            <a:r>
              <a:rPr lang="en-US" altLang="en-US"/>
              <a:t>Liquid spray treatments are commonly applied to the outside of infested homes in areas where Argentine ants might enter the structure, such as around doors and windows, inside and around weep holes, and inside and around plumbing and exhaust pipe penetrations.</a:t>
            </a:r>
          </a:p>
          <a:p>
            <a:endParaRPr lang="en-US" altLang="en-US"/>
          </a:p>
          <a:p>
            <a:r>
              <a:rPr lang="en-US" altLang="en-US"/>
              <a:t>Spot treatments are less intrusive than perimeter treatments because they are limited only to those areas where Argentine ants are found nesting during inspection. When spot treating, only ant nest sites or areas where ants are found entering the structure require treatment. Nest sites should be exposed prior to treatment. For example, exposure of nest sites in mulch can be accomplished by pulling back the mulch with a rake or similar instrument held in one hand while treating exposed nest sites with the other.</a:t>
            </a:r>
          </a:p>
          <a:p>
            <a:endParaRPr lang="en-US" altLang="en-US"/>
          </a:p>
        </p:txBody>
      </p:sp>
    </p:spTree>
    <p:extLst>
      <p:ext uri="{BB962C8B-B14F-4D97-AF65-F5344CB8AC3E}">
        <p14:creationId xmlns:p14="http://schemas.microsoft.com/office/powerpoint/2010/main" val="1389536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noTextEdit="1"/>
          </p:cNvSpPr>
          <p:nvPr>
            <p:ph type="sldImg"/>
          </p:nvPr>
        </p:nvSpPr>
        <p:spPr>
          <a:ln/>
        </p:spPr>
      </p:sp>
      <p:sp>
        <p:nvSpPr>
          <p:cNvPr id="587779" name="Rectangle 3"/>
          <p:cNvSpPr>
            <a:spLocks noGrp="1" noChangeArrowheads="1"/>
          </p:cNvSpPr>
          <p:nvPr>
            <p:ph type="body" idx="1"/>
          </p:nvPr>
        </p:nvSpPr>
        <p:spPr/>
        <p:txBody>
          <a:bodyPr/>
          <a:lstStyle/>
          <a:p>
            <a:r>
              <a:rPr lang="en-US" altLang="en-US"/>
              <a:t>Carpenter Ants—Carpenter ants are the largest of the pest ants found in Georgia. They do not eat wood, like termites, but excavate it with their strong, serrated jaws to create random galleries where they nest. Because they do not eat the wood they chew, it is common to find sawdust-like wood shavings below an area(s) where carpenter ants nest. To learn more about carpenter ants and their control, see Georgia Cooperative Extension Service bulletin #1225, Biology and Management of Carpenter Ants.</a:t>
            </a:r>
          </a:p>
        </p:txBody>
      </p:sp>
    </p:spTree>
    <p:extLst>
      <p:ext uri="{BB962C8B-B14F-4D97-AF65-F5344CB8AC3E}">
        <p14:creationId xmlns:p14="http://schemas.microsoft.com/office/powerpoint/2010/main" val="51042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ChangeArrowheads="1" noTextEdit="1"/>
          </p:cNvSpPr>
          <p:nvPr>
            <p:ph type="sldImg"/>
          </p:nvPr>
        </p:nvSpPr>
        <p:spPr>
          <a:ln/>
        </p:spPr>
      </p:sp>
      <p:sp>
        <p:nvSpPr>
          <p:cNvPr id="649219" name="Rectangle 3"/>
          <p:cNvSpPr>
            <a:spLocks noGrp="1" noChangeArrowheads="1"/>
          </p:cNvSpPr>
          <p:nvPr>
            <p:ph type="body" idx="1"/>
          </p:nvPr>
        </p:nvSpPr>
        <p:spPr/>
        <p:txBody>
          <a:bodyPr/>
          <a:lstStyle/>
          <a:p>
            <a:r>
              <a:rPr lang="en-US" altLang="en-US"/>
              <a:t>Outdoors, nests are most commonly found in hardwood trees containing treeholes. Most large hardwood trees contain a treehole or other imperfection where ants might nest. In treeholes, ants find an environment that is ecologically stable (consistent humidity and temperature) and protected from adverse environmental conditions and natural enemies. There they chew dead wood to create galleries for nest sites. Colonies are less commonly found in stumps, logs, railroad ties, or similar large pieces of wood.</a:t>
            </a:r>
          </a:p>
        </p:txBody>
      </p:sp>
    </p:spTree>
    <p:extLst>
      <p:ext uri="{BB962C8B-B14F-4D97-AF65-F5344CB8AC3E}">
        <p14:creationId xmlns:p14="http://schemas.microsoft.com/office/powerpoint/2010/main" val="10203474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ChangeArrowheads="1" noTextEdit="1"/>
          </p:cNvSpPr>
          <p:nvPr>
            <p:ph type="sldImg"/>
          </p:nvPr>
        </p:nvSpPr>
        <p:spPr>
          <a:ln/>
        </p:spPr>
      </p:sp>
      <p:sp>
        <p:nvSpPr>
          <p:cNvPr id="7362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23091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4" name="Rectangle 2"/>
          <p:cNvSpPr>
            <a:spLocks noChangeArrowheads="1" noTextEdit="1"/>
          </p:cNvSpPr>
          <p:nvPr>
            <p:ph type="sldImg"/>
          </p:nvPr>
        </p:nvSpPr>
        <p:spPr>
          <a:xfrm>
            <a:off x="841375" y="698500"/>
            <a:ext cx="5176838" cy="3451225"/>
          </a:xfrm>
          <a:ln/>
        </p:spPr>
      </p:sp>
      <p:sp>
        <p:nvSpPr>
          <p:cNvPr id="832515" name="Rectangle 3"/>
          <p:cNvSpPr>
            <a:spLocks noGrp="1" noChangeArrowheads="1"/>
          </p:cNvSpPr>
          <p:nvPr>
            <p:ph type="body" idx="1"/>
          </p:nvPr>
        </p:nvSpPr>
        <p:spPr/>
        <p:txBody>
          <a:bodyPr/>
          <a:lstStyle/>
          <a:p>
            <a:r>
              <a:rPr lang="en-US" altLang="en-US"/>
              <a:t>5. Learning Objectives </a:t>
            </a:r>
          </a:p>
          <a:p>
            <a:r>
              <a:rPr lang="en-US" altLang="en-US" sz="1400">
                <a:solidFill>
                  <a:srgbClr val="FFFF66"/>
                </a:solidFill>
                <a:effectLst>
                  <a:outerShdw blurRad="38100" dist="38100" dir="2700000" algn="tl">
                    <a:srgbClr val="C0C0C0"/>
                  </a:outerShdw>
                </a:effectLst>
              </a:rPr>
              <a:t>After you complete your study of this chapter you should be able to:</a:t>
            </a:r>
          </a:p>
          <a:p>
            <a:r>
              <a:rPr lang="en-US" altLang="en-US" sz="1400">
                <a:solidFill>
                  <a:srgbClr val="FFFF66"/>
                </a:solidFill>
                <a:effectLst>
                  <a:outerShdw blurRad="38100" dist="38100" dir="2700000" algn="tl">
                    <a:srgbClr val="C0C0C0"/>
                  </a:outerShdw>
                </a:effectLst>
              </a:rPr>
              <a:t>Be familiar with common nuisance pests and serious structural pests.</a:t>
            </a:r>
          </a:p>
          <a:p>
            <a:r>
              <a:rPr lang="en-US" altLang="en-US" sz="1400">
                <a:solidFill>
                  <a:srgbClr val="FFFF66"/>
                </a:solidFill>
                <a:effectLst>
                  <a:outerShdw blurRad="38100" dist="38100" dir="2700000" algn="tl">
                    <a:srgbClr val="C0C0C0"/>
                  </a:outerShdw>
                </a:effectLst>
              </a:rPr>
              <a:t>Be able to distinguish a termite alate from an ant.</a:t>
            </a:r>
          </a:p>
          <a:p>
            <a:r>
              <a:rPr lang="en-US" altLang="en-US" sz="1400">
                <a:solidFill>
                  <a:srgbClr val="FFFF66"/>
                </a:solidFill>
              </a:rPr>
              <a:t>Know methods of controlling fleas and ticks on pets</a:t>
            </a:r>
          </a:p>
          <a:p>
            <a:endParaRPr lang="en-US" altLang="en-US" sz="1400">
              <a:solidFill>
                <a:srgbClr val="FFFF66"/>
              </a:solidFill>
              <a:effectLst>
                <a:outerShdw blurRad="38100" dist="38100" dir="2700000" algn="tl">
                  <a:srgbClr val="C0C0C0"/>
                </a:outerShdw>
              </a:effectLst>
            </a:endParaRPr>
          </a:p>
        </p:txBody>
      </p:sp>
    </p:spTree>
    <p:extLst>
      <p:ext uri="{BB962C8B-B14F-4D97-AF65-F5344CB8AC3E}">
        <p14:creationId xmlns:p14="http://schemas.microsoft.com/office/powerpoint/2010/main" val="993467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ChangeArrowheads="1" noTextEdit="1"/>
          </p:cNvSpPr>
          <p:nvPr>
            <p:ph type="sldImg"/>
          </p:nvPr>
        </p:nvSpPr>
        <p:spPr>
          <a:ln/>
        </p:spPr>
      </p:sp>
      <p:sp>
        <p:nvSpPr>
          <p:cNvPr id="738307" name="Rectangle 3"/>
          <p:cNvSpPr>
            <a:spLocks noGrp="1" noChangeArrowheads="1"/>
          </p:cNvSpPr>
          <p:nvPr>
            <p:ph type="body" idx="1"/>
          </p:nvPr>
        </p:nvSpPr>
        <p:spPr/>
        <p:txBody>
          <a:bodyPr/>
          <a:lstStyle/>
          <a:p>
            <a:r>
              <a:rPr lang="en-US" altLang="en-US"/>
              <a:t>Finding Nests is the Key to Eliminating Carpenter Ants— The key to eliminating carpenter ant infestations is to find the nest and remove it, either physically (e.g., by vacuum) or by treating it with an insecticide. Inspect all locations listed as indoor and outdoor nest sites. To find nest sites indoors, follow a few foraging ants to learn where they might be nesting. Tap the void suspected of harboring the nest. Look for sawdust at the base of trees. Since carpenter ants must excavate wood to expand their galleries, it is common to find piles of sawdust on the ground at the base of a tree where carpenter ants nest. As mentioned previously, carpenter ants do not consume wood but must chew it to build and expand nest galleries. Galleries are created by biting off small pieces of wood and disposing of it to the outside. The small bits of wood often pile up at the base of a tree and take on the appearance of sawdust.</a:t>
            </a:r>
          </a:p>
          <a:p>
            <a:r>
              <a:rPr lang="en-US" altLang="en-US"/>
              <a:t>Carpenter ants found in the home often times can be found nesting outdoors in trees. To find outdoor nest sites inspect each large tree (greater than 6 inches in diameter), beginning 15 to 20 minutes after sundown, by walking around it while shining a flashlight up and down the trunk. If a nest is present, ants will be seen moving up and down the trunk as they leave from and return to the nest with food.</a:t>
            </a:r>
          </a:p>
        </p:txBody>
      </p:sp>
    </p:spTree>
    <p:extLst>
      <p:ext uri="{BB962C8B-B14F-4D97-AF65-F5344CB8AC3E}">
        <p14:creationId xmlns:p14="http://schemas.microsoft.com/office/powerpoint/2010/main" val="2145260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noTextEdit="1"/>
          </p:cNvSpPr>
          <p:nvPr>
            <p:ph type="sldImg"/>
          </p:nvPr>
        </p:nvSpPr>
        <p:spPr>
          <a:ln/>
        </p:spPr>
      </p:sp>
      <p:sp>
        <p:nvSpPr>
          <p:cNvPr id="590851" name="Rectangle 3"/>
          <p:cNvSpPr>
            <a:spLocks noGrp="1" noChangeArrowheads="1"/>
          </p:cNvSpPr>
          <p:nvPr>
            <p:ph type="body" idx="1"/>
          </p:nvPr>
        </p:nvSpPr>
        <p:spPr/>
        <p:txBody>
          <a:bodyPr/>
          <a:lstStyle/>
          <a:p>
            <a:r>
              <a:rPr lang="en-US" altLang="en-US"/>
              <a:t>Red-Imported Fire Ant—The red-imported fire ant is not native to the U.S. It was accidentally introduced into Mobile, AL in the 1930s from South America, and can now be found throughout Georgia as well as the rest of the southeastern U.S. Fire ants are not typically considered a structural pest as much as they are a pest of the yard. They are pests, of course, because of the painful sting all worker ants can deliver when their nest is disturbed and they are forced to protect it. This section will concentrate on the existence, and what can be done about it, of fire ants in home lawns.</a:t>
            </a:r>
          </a:p>
        </p:txBody>
      </p:sp>
    </p:spTree>
    <p:extLst>
      <p:ext uri="{BB962C8B-B14F-4D97-AF65-F5344CB8AC3E}">
        <p14:creationId xmlns:p14="http://schemas.microsoft.com/office/powerpoint/2010/main" val="1284761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ChangeArrowheads="1" noTextEdit="1"/>
          </p:cNvSpPr>
          <p:nvPr>
            <p:ph type="sldImg"/>
          </p:nvPr>
        </p:nvSpPr>
        <p:spPr>
          <a:ln/>
        </p:spPr>
      </p:sp>
      <p:sp>
        <p:nvSpPr>
          <p:cNvPr id="637955" name="Rectangle 3"/>
          <p:cNvSpPr>
            <a:spLocks noGrp="1" noChangeArrowheads="1"/>
          </p:cNvSpPr>
          <p:nvPr>
            <p:ph type="body" idx="1"/>
          </p:nvPr>
        </p:nvSpPr>
        <p:spPr/>
        <p:txBody>
          <a:bodyPr/>
          <a:lstStyle/>
          <a:p>
            <a:r>
              <a:rPr lang="en-US" altLang="en-US"/>
              <a:t>Control of fire ants in the home lawn can be best achieved via a two-step method. When using this method, fire ant baits are first broadcast over the entire lawn. This is followed by treating individual mounds a period of time later.</a:t>
            </a:r>
          </a:p>
        </p:txBody>
      </p:sp>
    </p:spTree>
    <p:extLst>
      <p:ext uri="{BB962C8B-B14F-4D97-AF65-F5344CB8AC3E}">
        <p14:creationId xmlns:p14="http://schemas.microsoft.com/office/powerpoint/2010/main" val="35451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ChangeArrowheads="1" noTextEdit="1"/>
          </p:cNvSpPr>
          <p:nvPr>
            <p:ph type="sldImg"/>
          </p:nvPr>
        </p:nvSpPr>
        <p:spPr>
          <a:ln/>
        </p:spPr>
      </p:sp>
      <p:sp>
        <p:nvSpPr>
          <p:cNvPr id="640003" name="Rectangle 3"/>
          <p:cNvSpPr>
            <a:spLocks noGrp="1" noChangeArrowheads="1"/>
          </p:cNvSpPr>
          <p:nvPr>
            <p:ph type="body" idx="1"/>
          </p:nvPr>
        </p:nvSpPr>
        <p:spPr/>
        <p:txBody>
          <a:bodyPr/>
          <a:lstStyle/>
          <a:p>
            <a:r>
              <a:rPr lang="en-US" altLang="en-US"/>
              <a:t>When applying a granular bait for fire ants, a few recommendations should be followed. First, use a bait labeled specifically for fire ant control, and apply it over the entire yard with the aid of a newly-purchased spreader—i.e., one that has not been previously used. DO NOT use an old fertilizer spreader to spread bait. Ants are notoriously finicky in deciding what they will and will not collect and return to the nest for consumption. Bait contaminated by any foreign smell, including fertilizer, may be avoided by foraging ants. Secondly, apply fresh bait, preferably from a newly-opened bag. Bait from a bag that has been opened and that may be rancid (see directions of bait handling and storage) will likely not be collected by foraging fire ants. Third, baits should be applied in the late afternoon when it is dry and ants are active. Fire ants, as mentioned previously, do not forage in the heat of the day but will forage in the late afternoon and at night. Bait should be applied when fire ants are actively looking for food—i.e., late in the afternoon when it is cool. To determine whether ants are active and foraging, a nugget of hard dog food can be placed on the ground. If fire ants are actively foraging, the food should be covered with ants within 30 minutes. Baits should also be applied when it is dry outdoors (i.e., later in the afternoon) so that the attractive nature of the granules will not be compromised by excessive wetting. Lastly, bait should be applied when rain is not expected for at 6 to 8 hours following treatment. Following bait application, most of the bait will be picked up by foraging fire ants within an hour. Fire ants do not collect bait over a lengthy period.</a:t>
            </a:r>
          </a:p>
          <a:p>
            <a:r>
              <a:rPr lang="en-US" altLang="en-US"/>
              <a:t>	The second step involves treatment of individual, active fire ant mounds starting about two weeks after broadcast bait application. Treatment of individual mounds is best conducted with a liquid insecticide drench, a dust, or a granular insecticide. When using a liquid drench at least one gallon of diluted insecticide should be poured directly onto each active mound. It is important that enough liquid be used so that it drains down into the nest and contacts all ants, including the queen. As a non-chemical alternative, extremely hot water may also be used to drench fire ant mounds. Dusts, especially those containing the active ingredient acephate, can be applied directly to the top of each active mound. Granular insecticides, especially those containing fipronil, can be applied directly to the top of each active mound, but must be ‘activated’ by watering-in the granules. Rain or some type of artificial irrigation (1 gallon from a watering can) must be performed following the application of the granules.</a:t>
            </a:r>
          </a:p>
          <a:p>
            <a:endParaRPr lang="en-US" altLang="en-US"/>
          </a:p>
        </p:txBody>
      </p:sp>
    </p:spTree>
    <p:extLst>
      <p:ext uri="{BB962C8B-B14F-4D97-AF65-F5344CB8AC3E}">
        <p14:creationId xmlns:p14="http://schemas.microsoft.com/office/powerpoint/2010/main" val="9797516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ChangeArrowheads="1" noTextEdit="1"/>
          </p:cNvSpPr>
          <p:nvPr>
            <p:ph type="sldImg"/>
          </p:nvPr>
        </p:nvSpPr>
        <p:spPr>
          <a:ln/>
        </p:spPr>
      </p:sp>
      <p:sp>
        <p:nvSpPr>
          <p:cNvPr id="592899" name="Rectangle 3"/>
          <p:cNvSpPr>
            <a:spLocks noGrp="1" noChangeArrowheads="1"/>
          </p:cNvSpPr>
          <p:nvPr>
            <p:ph type="body" idx="1"/>
          </p:nvPr>
        </p:nvSpPr>
        <p:spPr/>
        <p:txBody>
          <a:bodyPr/>
          <a:lstStyle/>
          <a:p>
            <a:r>
              <a:rPr lang="en-US" altLang="en-US"/>
              <a:t>Non-Chemical Ant Control—Some non-chemical practices may make properties not only more inhospitable for ants to nest but may make it more difficult for them to enter the home and allow chemical controls to be more effective. It is advisable to commit to these practices early, and to use these measures in combination with chemical inputs since these measures alone will not rid the home of ants or prevent their infusion from nearby areas. In addition to those general recommendations for managing moisture around the home (see previous section), some specific non-chemical actions can be taken for ant control, including:</a:t>
            </a:r>
          </a:p>
          <a:p>
            <a:r>
              <a:rPr lang="en-US" altLang="en-US"/>
              <a:t>• Since ants are attracted to sweets, thoroughly rinse all empty containers (e.g., soda cans) before placing them either in the garbage or in the recycle bin.</a:t>
            </a:r>
          </a:p>
          <a:p>
            <a:r>
              <a:rPr lang="en-US" altLang="en-US"/>
              <a:t>• Do not let garbage sit for long periods of time, keep garbage cans away from the structure, and do not let them touch the structure. Ants will establish foraging trials to garbage retention areas. If those areas are near the house, the chance of infestation increases.</a:t>
            </a:r>
          </a:p>
          <a:p>
            <a:r>
              <a:rPr lang="en-US" altLang="en-US"/>
              <a:t>• Since ants commonly forage into shrubs and trees to look for food (especially honeydew), keep all vegetation (limbs, branches) from touching the outside wall of the home. Branches in contact with outside walls allow ants easy, direct access into the home.</a:t>
            </a:r>
          </a:p>
          <a:p>
            <a:r>
              <a:rPr lang="en-US" altLang="en-US"/>
              <a:t>• Since ants readily consume honeydew, seek the advice of extension horticulturists in selecting species and strains of plants that are less susceptible to aphids, scales, whiteflies and other honeydew-producing insects. Honeydew is nearly pure sugar, and is excreted by aphids and scale insects in large quantities during the spring and summer months. Many ant species, including Argentine, odorous house, and carpenter ants, depend on honeydew as a stable, predictable source of food throughout the warm season</a:t>
            </a:r>
          </a:p>
        </p:txBody>
      </p:sp>
    </p:spTree>
    <p:extLst>
      <p:ext uri="{BB962C8B-B14F-4D97-AF65-F5344CB8AC3E}">
        <p14:creationId xmlns:p14="http://schemas.microsoft.com/office/powerpoint/2010/main" val="1928271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ChangeArrowheads="1" noTextEdit="1"/>
          </p:cNvSpPr>
          <p:nvPr>
            <p:ph type="sldImg"/>
          </p:nvPr>
        </p:nvSpPr>
        <p:spPr>
          <a:ln/>
        </p:spPr>
      </p:sp>
      <p:sp>
        <p:nvSpPr>
          <p:cNvPr id="594947" name="Rectangle 3"/>
          <p:cNvSpPr>
            <a:spLocks noGrp="1" noChangeArrowheads="1"/>
          </p:cNvSpPr>
          <p:nvPr>
            <p:ph type="body" idx="1"/>
          </p:nvPr>
        </p:nvSpPr>
        <p:spPr/>
        <p:txBody>
          <a:bodyPr/>
          <a:lstStyle/>
          <a:p>
            <a:r>
              <a:rPr lang="en-US" altLang="en-US"/>
              <a:t>Cockroaches are one of the most despised pests in and around homes. They are generally associated with unsanitary conditions, and are a leading cause of allergies indoors. Only 10 or so of the 4,500+ known species are considered pests, and most of those were accidentally introduced into the U.S. from tropical regions of the world.</a:t>
            </a:r>
          </a:p>
          <a:p>
            <a:r>
              <a:rPr lang="en-US" altLang="en-US"/>
              <a:t>German Cockroach—Adults are about five-eighths of an inch long, winged, and easily recognized by the two dark stripes on the shield covering the top of the head. Immature German cockroaches are black with white bands and are up to three-eighths of an inch long, but are not winged. Originally thought to have evolved in southeast Asia (Vietnam, etc.), aided by human commerce the German cockroach has spread throughout the world.</a:t>
            </a:r>
          </a:p>
          <a:p>
            <a:endParaRPr lang="en-US" altLang="en-US"/>
          </a:p>
          <a:p>
            <a:r>
              <a:rPr lang="en-US" altLang="en-US"/>
              <a:t>It is not unusual to see an occasional German cockroach even in homes considered clean and sanitary, since German cockroaches are “hitchhikers”—that is, they hide inside grocery bags, drink cartons, boxes, used appliances and furniture, TVs, radios, etc. that are brought into the home from infested sources (restaurants, neighbors, grocery stores, etc.). Once infested articles are stored, stowaways begin exploring their new home for food and water. Most die while looking, but some survive if food and water are available. Water is much more critical to cockroach survival than is food. German cockroaches can live for just 12 days when provided food but no water; 42 days when provided water but no food; and 13 days when provided no food or water.</a:t>
            </a:r>
          </a:p>
          <a:p>
            <a:endParaRPr lang="en-US" altLang="en-US"/>
          </a:p>
          <a:p>
            <a:r>
              <a:rPr lang="en-US" altLang="en-US"/>
              <a:t>German cockroaches are normally found in kitchens, and in cases of extreme infestation in bathrooms, bedrooms and living rooms. Conditions favoring the growth of cockroach populations are abundant food, water, and harborage combined with an optimum growing temperature. When all conditions are present and abundant, German cockroach populations quickly expand to fill all available harborage. Populations of German cockroaches in unsanitary, low-income apartments have been estimated at 13,000.</a:t>
            </a:r>
          </a:p>
          <a:p>
            <a:endParaRPr lang="en-US" altLang="en-US"/>
          </a:p>
        </p:txBody>
      </p:sp>
    </p:spTree>
    <p:extLst>
      <p:ext uri="{BB962C8B-B14F-4D97-AF65-F5344CB8AC3E}">
        <p14:creationId xmlns:p14="http://schemas.microsoft.com/office/powerpoint/2010/main" val="787686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ChangeArrowheads="1" noTextEdit="1"/>
          </p:cNvSpPr>
          <p:nvPr>
            <p:ph type="sldImg"/>
          </p:nvPr>
        </p:nvSpPr>
        <p:spPr>
          <a:ln/>
        </p:spPr>
      </p:sp>
      <p:sp>
        <p:nvSpPr>
          <p:cNvPr id="596995" name="Rectangle 3"/>
          <p:cNvSpPr>
            <a:spLocks noGrp="1" noChangeArrowheads="1"/>
          </p:cNvSpPr>
          <p:nvPr>
            <p:ph type="body" idx="1"/>
          </p:nvPr>
        </p:nvSpPr>
        <p:spPr/>
        <p:txBody>
          <a:bodyPr/>
          <a:lstStyle/>
          <a:p>
            <a:r>
              <a:rPr lang="en-US" altLang="en-US"/>
              <a:t>Smokybrown Cockroaches—Throughout the southeastern U.S., smokybrown cockroaches are considered the primary peridomestic cockroach pest in suburban neighborhoods. Smokybrown cockroach populations in suburban areas can be high.  Researchers have removed nearly 2,500 cockroaches from individual homes in the southeast. Smokybrown cockroaches generally do not forage more than a few feet from their harborage, but have been known to move up to 100 feet in search of food, water, and mates. As expected, smokybrown cockroaches are most active at night when it is not uncommon to see large nymphal and/or adult cockroaches crawling on trees, on hollow(ed) retaining walls, and on the outside walls of structures. Since small nymphal cockroaches are not as mobile as adults and large nymphs, continued sightings of small nymphs in the same area of the home may indicate a nearby breeding population.</a:t>
            </a:r>
          </a:p>
          <a:p>
            <a:endParaRPr lang="en-US" altLang="en-US"/>
          </a:p>
          <a:p>
            <a:endParaRPr lang="en-US" altLang="en-US"/>
          </a:p>
          <a:p>
            <a:endParaRPr lang="en-US" altLang="en-US"/>
          </a:p>
          <a:p>
            <a:endParaRPr lang="en-US" altLang="en-US"/>
          </a:p>
        </p:txBody>
      </p:sp>
    </p:spTree>
    <p:extLst>
      <p:ext uri="{BB962C8B-B14F-4D97-AF65-F5344CB8AC3E}">
        <p14:creationId xmlns:p14="http://schemas.microsoft.com/office/powerpoint/2010/main" val="1553015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ChangeArrowheads="1" noTextEdit="1"/>
          </p:cNvSpPr>
          <p:nvPr>
            <p:ph type="sldImg"/>
          </p:nvPr>
        </p:nvSpPr>
        <p:spPr>
          <a:ln/>
        </p:spPr>
      </p:sp>
      <p:sp>
        <p:nvSpPr>
          <p:cNvPr id="734211" name="Rectangle 3"/>
          <p:cNvSpPr>
            <a:spLocks noGrp="1" noChangeArrowheads="1"/>
          </p:cNvSpPr>
          <p:nvPr>
            <p:ph type="body" idx="1"/>
          </p:nvPr>
        </p:nvSpPr>
        <p:spPr/>
        <p:txBody>
          <a:bodyPr/>
          <a:lstStyle/>
          <a:p>
            <a:r>
              <a:rPr lang="en-US" altLang="en-US"/>
              <a:t>Smokybrown cockroaches live and breed primarily outdoors, but may invade and form breeding populations indoors in attics, wall voids and basements. Breeding sites of smokybrown cockroaches are those locations characterized by a protected, moist environment—typically crawlspaces or attics with a moisture problem, or outdoors in clogged rain gutters, treeholes, wood &amp; trash piles, underneath wood shingles and wood decks, within weathered decorative crossties, hollow(ed) retaining walls, and similarly protected habitats. Smokybrown cockroaches are very susceptible to desiccation. As such, harborage sites are typically those areas where relative humidity is high (moist areas) and the desiccating effects of wind are minimized—attics and crawlspaces with moisture problems fit this description.</a:t>
            </a:r>
          </a:p>
          <a:p>
            <a:endParaRPr lang="en-US" altLang="en-US"/>
          </a:p>
        </p:txBody>
      </p:sp>
    </p:spTree>
    <p:extLst>
      <p:ext uri="{BB962C8B-B14F-4D97-AF65-F5344CB8AC3E}">
        <p14:creationId xmlns:p14="http://schemas.microsoft.com/office/powerpoint/2010/main" val="10135317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ChangeArrowheads="1" noTextEdit="1"/>
          </p:cNvSpPr>
          <p:nvPr>
            <p:ph type="sldImg"/>
          </p:nvPr>
        </p:nvSpPr>
        <p:spPr>
          <a:xfrm>
            <a:off x="841375" y="698500"/>
            <a:ext cx="5176838" cy="3451225"/>
          </a:xfrm>
          <a:ln>
            <a:noFill/>
          </a:ln>
          <a:extLs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sp>
      <p:sp>
        <p:nvSpPr>
          <p:cNvPr id="715779" name="Rectangle 3"/>
          <p:cNvSpPr>
            <a:spLocks noGrp="1" noChangeArrowheads="1"/>
          </p:cNvSpPr>
          <p:nvPr>
            <p:ph type="body" idx="1"/>
          </p:nvPr>
        </p:nvSpPr>
        <p:spPr>
          <a:xfrm>
            <a:off x="1225550" y="4483100"/>
            <a:ext cx="4395788" cy="2325688"/>
          </a:xfrm>
          <a:noFill/>
          <a:ln/>
        </p:spPr>
        <p:txBody>
          <a:bodyPr/>
          <a:lstStyle/>
          <a:p>
            <a:r>
              <a:rPr lang="en-US" altLang="en-US"/>
              <a:t>To control smokybrown cockroaches, specific harboring sites should be identified and treated—preferably with bait.  Treatment should be made in early and late summer to prevent the large population buildup that normally occurs from mid-summer to early-fall. Baits provide long-term control while at the same time reducing the amount of insecticide applied to the environment. For smokybrown cockroaches, use mainly gel/paste baits. Place bait wherever cockroaches are seen foraging (see above), particularly at night. Concentrate bait application to these areas, and be liberal with the quantity of bait applied. Again, it is most advantageous to introduce a large number of small bait placements since smokybrown cockroaches generally do not move very far from the area(s) where they live.</a:t>
            </a:r>
          </a:p>
          <a:p>
            <a:r>
              <a:rPr lang="en-US" altLang="en-US"/>
              <a:t>	Baits Conserve Smokybrown Cockroach Natural Enemies—The application of liquid sprays to smokybrown cockroach harborage sites kills cockroach natural enemies such as spiders, centipedes, ants, earwigs, parasitic wasps, etc. Baits not only eliminate cockroach populations for a long period, but conserve cockroach natural enemies that would be killed with a spray. Research has shown that smokybrown cockroach populations can be reduced by 90 percent for six months with the targeted placement of bait in locations identified as smokybrown cockroach harborage. Long-term control is directly related to the lengthy generation time of smokybrown cockroaches—one year or more, depending on environmental conditions. Once initial populations are reduced they will not rebound for a long period.</a:t>
            </a:r>
          </a:p>
          <a:p>
            <a:endParaRPr lang="en-US" altLang="en-US"/>
          </a:p>
        </p:txBody>
      </p:sp>
    </p:spTree>
    <p:extLst>
      <p:ext uri="{BB962C8B-B14F-4D97-AF65-F5344CB8AC3E}">
        <p14:creationId xmlns:p14="http://schemas.microsoft.com/office/powerpoint/2010/main" val="587682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ChangeArrowheads="1" noTextEdit="1"/>
          </p:cNvSpPr>
          <p:nvPr>
            <p:ph type="sldImg"/>
          </p:nvPr>
        </p:nvSpPr>
        <p:spPr>
          <a:ln/>
        </p:spPr>
      </p:sp>
      <p:sp>
        <p:nvSpPr>
          <p:cNvPr id="911363" name="Rectangle 3"/>
          <p:cNvSpPr>
            <a:spLocks noGrp="1" noChangeArrowheads="1"/>
          </p:cNvSpPr>
          <p:nvPr>
            <p:ph type="body" idx="1"/>
          </p:nvPr>
        </p:nvSpPr>
        <p:spPr/>
        <p:txBody>
          <a:bodyPr/>
          <a:lstStyle/>
          <a:p>
            <a:r>
              <a:rPr lang="en-US" altLang="en-US"/>
              <a:t>Pests that bite or sting come from many different groups, including insects, spiders, centipedes, and scorpions. Some of these groups are discussed in other sections (spiders and occasional invaders). This section will focus mainly on insects that bite or sting. These include the various species of wasps and bees. Insects that bite humans, with the exception of the predatory bugs, generally bite to acquire nutrition in the form of blood. Control is dependent on the type of biting or stinging insect and its association with the home.</a:t>
            </a:r>
          </a:p>
          <a:p>
            <a:endParaRPr lang="en-US" altLang="en-US"/>
          </a:p>
        </p:txBody>
      </p:sp>
    </p:spTree>
    <p:extLst>
      <p:ext uri="{BB962C8B-B14F-4D97-AF65-F5344CB8AC3E}">
        <p14:creationId xmlns:p14="http://schemas.microsoft.com/office/powerpoint/2010/main" val="91060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ChangeArrowheads="1" noTextEdit="1"/>
          </p:cNvSpPr>
          <p:nvPr>
            <p:ph type="sldImg"/>
          </p:nvPr>
        </p:nvSpPr>
        <p:spPr>
          <a:xfrm>
            <a:off x="841375" y="698500"/>
            <a:ext cx="5176838" cy="3451225"/>
          </a:xfrm>
          <a:ln/>
        </p:spPr>
      </p:sp>
      <p:sp>
        <p:nvSpPr>
          <p:cNvPr id="834563" name="Rectangle 3"/>
          <p:cNvSpPr>
            <a:spLocks noGrp="1" noChangeArrowheads="1"/>
          </p:cNvSpPr>
          <p:nvPr>
            <p:ph type="body" idx="1"/>
          </p:nvPr>
        </p:nvSpPr>
        <p:spPr/>
        <p:txBody>
          <a:bodyPr/>
          <a:lstStyle/>
          <a:p>
            <a:r>
              <a:rPr lang="en-US" altLang="en-US"/>
              <a:t>6. Learning Objectives Continued</a:t>
            </a:r>
          </a:p>
          <a:p>
            <a:r>
              <a:rPr lang="en-US" altLang="en-US" sz="1400">
                <a:solidFill>
                  <a:srgbClr val="FFFF66"/>
                </a:solidFill>
                <a:effectLst>
                  <a:outerShdw blurRad="38100" dist="38100" dir="2700000" algn="tl">
                    <a:srgbClr val="C0C0C0"/>
                  </a:outerShdw>
                </a:effectLst>
              </a:rPr>
              <a:t>Know techniques for preventing and controlling ants and roaches.</a:t>
            </a:r>
          </a:p>
          <a:p>
            <a:r>
              <a:rPr lang="en-US" altLang="en-US" sz="1400">
                <a:solidFill>
                  <a:srgbClr val="FFFF66"/>
                </a:solidFill>
                <a:effectLst>
                  <a:outerShdw blurRad="38100" dist="38100" dir="2700000" algn="tl">
                    <a:srgbClr val="C0C0C0"/>
                  </a:outerShdw>
                </a:effectLst>
              </a:rPr>
              <a:t>Be familiar with stored product and pantry pests and their control.</a:t>
            </a:r>
          </a:p>
          <a:p>
            <a:r>
              <a:rPr lang="en-US" altLang="en-US" sz="1400">
                <a:solidFill>
                  <a:srgbClr val="FFFF66"/>
                </a:solidFill>
                <a:effectLst>
                  <a:outerShdw blurRad="38100" dist="38100" dir="2700000" algn="tl">
                    <a:srgbClr val="C0C0C0"/>
                  </a:outerShdw>
                </a:effectLst>
              </a:rPr>
              <a:t>Be able to identify occasional household invaders and stinging pests in the home and landscape.</a:t>
            </a:r>
          </a:p>
        </p:txBody>
      </p:sp>
    </p:spTree>
    <p:extLst>
      <p:ext uri="{BB962C8B-B14F-4D97-AF65-F5344CB8AC3E}">
        <p14:creationId xmlns:p14="http://schemas.microsoft.com/office/powerpoint/2010/main" val="531051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ChangeArrowheads="1" noTextEdit="1"/>
          </p:cNvSpPr>
          <p:nvPr>
            <p:ph type="sldImg"/>
          </p:nvPr>
        </p:nvSpPr>
        <p:spPr>
          <a:ln/>
        </p:spPr>
      </p:sp>
      <p:sp>
        <p:nvSpPr>
          <p:cNvPr id="838659" name="Rectangle 3"/>
          <p:cNvSpPr>
            <a:spLocks noGrp="1" noChangeArrowheads="1"/>
          </p:cNvSpPr>
          <p:nvPr>
            <p:ph type="body" idx="1"/>
          </p:nvPr>
        </p:nvSpPr>
        <p:spPr/>
        <p:txBody>
          <a:bodyPr/>
          <a:lstStyle/>
          <a:p>
            <a:r>
              <a:rPr lang="en-US" altLang="en-US"/>
              <a:t>One of the stinging pests of greatest concern are the semi-social wasps, such as the paper wasps (family Vespidae, genus Polistes). Vespids are medium size (5/8- ¾ inch) and are generally brownish with yellow markings. They build distinctive, open comb nests which several wasps share and use to raise young. When paper wasps build nests on structures, they often build them under the eaves of buildings where the nest is protected from the elements. Many species will defend their nest if it is threatened, some so more aggressively than others.</a:t>
            </a:r>
          </a:p>
          <a:p>
            <a:endParaRPr lang="en-US" altLang="en-US"/>
          </a:p>
          <a:p>
            <a:r>
              <a:rPr lang="en-US" altLang="en-US"/>
              <a:t>Paper wasps are predators, and are especially beneficial in removing pest caterpillars from vegetable gardens. However, homeowners may wish to remove nests near and on structures or in frequently traveled locations if there is a threat of injury. Nests should be treated in the early morning or in the evening when a majority of the adult wasps are present. A 20 foot jet spray aerosol pyrethrin or pyrethroid works best, and homeowners should stand back from the nest when treating. It may be necessary to spray “straggler” wasps that return to the nest following its treatment. Following treatment, the nest should be removed to discourage other wasps from returning and to prevent existing pupae from further development.</a:t>
            </a:r>
          </a:p>
        </p:txBody>
      </p:sp>
    </p:spTree>
    <p:extLst>
      <p:ext uri="{BB962C8B-B14F-4D97-AF65-F5344CB8AC3E}">
        <p14:creationId xmlns:p14="http://schemas.microsoft.com/office/powerpoint/2010/main" val="1531580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ChangeArrowheads="1" noTextEdit="1"/>
          </p:cNvSpPr>
          <p:nvPr>
            <p:ph type="sldImg"/>
          </p:nvPr>
        </p:nvSpPr>
        <p:spPr>
          <a:ln/>
        </p:spPr>
      </p:sp>
      <p:sp>
        <p:nvSpPr>
          <p:cNvPr id="914435" name="Rectangle 3"/>
          <p:cNvSpPr>
            <a:spLocks noGrp="1" noChangeArrowheads="1"/>
          </p:cNvSpPr>
          <p:nvPr>
            <p:ph type="body" idx="1"/>
          </p:nvPr>
        </p:nvSpPr>
        <p:spPr/>
        <p:txBody>
          <a:bodyPr/>
          <a:lstStyle/>
          <a:p>
            <a:r>
              <a:rPr lang="en-US" altLang="en-US"/>
              <a:t>There are several types of wasps that homeowners may encounter. Many are solitary, including the mason and potter wasps (family Vespidae), the mud daubers (family Sphecidae), the digger wasps (family Scoliidae), the spider wasps (family Pompillidae), and the cicada killers (family Sphecidae, genus Sphecius). Most wasps are beneficial predators of insects and/or spiders and are generally not aggressive. Mason, mud dauber, and potter wasps sometimes build their nests on structures and become a nuisance. An aerosol sprayed into their mud nests can be effective. Digger and spider wasps are solitary wasps that excavate nests underground, usually in sandy areas. If problematic, a light dusting with an appropriate dust is effective.</a:t>
            </a:r>
          </a:p>
          <a:p>
            <a:endParaRPr lang="en-US" altLang="en-US"/>
          </a:p>
          <a:p>
            <a:r>
              <a:rPr lang="en-US" altLang="en-US"/>
              <a:t>Cicada killers are predators of cicadas, but often worry homeowners because of their large size (1- 1 5/8 inch). They will sting if molested, stepped on, or handled. Cicada killers also excavate holes underground. They can be treated with a granular insecticide if needed. Be cautious when spraying directly with an aerosol.</a:t>
            </a:r>
          </a:p>
          <a:p>
            <a:endParaRPr lang="en-US" altLang="en-US"/>
          </a:p>
        </p:txBody>
      </p:sp>
    </p:spTree>
    <p:extLst>
      <p:ext uri="{BB962C8B-B14F-4D97-AF65-F5344CB8AC3E}">
        <p14:creationId xmlns:p14="http://schemas.microsoft.com/office/powerpoint/2010/main" val="1542437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ChangeArrowheads="1" noTextEdit="1"/>
          </p:cNvSpPr>
          <p:nvPr>
            <p:ph type="sldImg"/>
          </p:nvPr>
        </p:nvSpPr>
        <p:spPr>
          <a:ln/>
        </p:spPr>
      </p:sp>
      <p:sp>
        <p:nvSpPr>
          <p:cNvPr id="915459" name="Rectangle 3"/>
          <p:cNvSpPr>
            <a:spLocks noGrp="1" noChangeArrowheads="1"/>
          </p:cNvSpPr>
          <p:nvPr>
            <p:ph type="body" idx="1"/>
          </p:nvPr>
        </p:nvSpPr>
        <p:spPr/>
        <p:txBody>
          <a:bodyPr/>
          <a:lstStyle/>
          <a:p>
            <a:r>
              <a:rPr lang="en-US" altLang="en-US"/>
              <a:t>There are two main species of hornets that homeowners may encounter: the baldfaced hornet (Dolichovespula maculata) and the European hornet (Vespa crabro). The baldfaced hornet gets its name from its mostly black color and a contrasting white face. It is the smaller of the two hornets (5/8- ¾ inch+) and the most likely to be associated with homes. The European hornet is somewhat larger (3/4- 1 3/8 inch), and will more often be associated with wooded areas. These brown and yellowish striped insects get their name from their native continent of Europe. Like many Hymenoptera, hornets are beneficial predators, feeding on many pest insect species, including caterpillars, grasshoppers, and flies.</a:t>
            </a:r>
          </a:p>
          <a:p>
            <a:endParaRPr lang="en-US" altLang="en-US"/>
          </a:p>
        </p:txBody>
      </p:sp>
    </p:spTree>
    <p:extLst>
      <p:ext uri="{BB962C8B-B14F-4D97-AF65-F5344CB8AC3E}">
        <p14:creationId xmlns:p14="http://schemas.microsoft.com/office/powerpoint/2010/main" val="14648333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ChangeArrowheads="1" noTextEdit="1"/>
          </p:cNvSpPr>
          <p:nvPr>
            <p:ph type="sldImg"/>
          </p:nvPr>
        </p:nvSpPr>
        <p:spPr>
          <a:ln/>
        </p:spPr>
      </p:sp>
      <p:sp>
        <p:nvSpPr>
          <p:cNvPr id="916483" name="Rectangle 3"/>
          <p:cNvSpPr>
            <a:spLocks noGrp="1" noChangeArrowheads="1"/>
          </p:cNvSpPr>
          <p:nvPr>
            <p:ph type="body" idx="1"/>
          </p:nvPr>
        </p:nvSpPr>
        <p:spPr/>
        <p:txBody>
          <a:bodyPr/>
          <a:lstStyle/>
          <a:p>
            <a:r>
              <a:rPr lang="en-US" altLang="en-US"/>
              <a:t>Yellow Jackets—These yellow and black striped social insects belong to the genera Vespula and Dolichovespula. Adult workers are medium in size (3/8- 5/8 inch). Like many Hymenoptera, yellow jackets are beneficial predators of many types of insects. They do, however, defend their underground nests aggressively, and when nests are located in areas where people often pass, control is usually warranted. Yellow jackets may also build nests within the exterior walls of structures, and again, should be removed. Worker yellow jackets may also become a nuisance in the autumn when resources become reduced and wasps begin to actively search for food. Treating a yellow jacket nest can be a dangerous undertaking. If control is attempted by a homeowner, ground nests should be treated at night and with an appropriate fast-acting insecticide, such as a pyrethrin or a pyrethroid. Homeowners may wish to seek professional advice and/or help before treating a yellow jacket nest, especially one that is located within the walls of a structure.</a:t>
            </a:r>
          </a:p>
          <a:p>
            <a:endParaRPr lang="en-US" altLang="en-US"/>
          </a:p>
        </p:txBody>
      </p:sp>
    </p:spTree>
    <p:extLst>
      <p:ext uri="{BB962C8B-B14F-4D97-AF65-F5344CB8AC3E}">
        <p14:creationId xmlns:p14="http://schemas.microsoft.com/office/powerpoint/2010/main" val="702340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ChangeArrowheads="1" noTextEdit="1"/>
          </p:cNvSpPr>
          <p:nvPr>
            <p:ph type="sldImg"/>
          </p:nvPr>
        </p:nvSpPr>
        <p:spPr>
          <a:ln/>
        </p:spPr>
      </p:sp>
      <p:sp>
        <p:nvSpPr>
          <p:cNvPr id="917507" name="Rectangle 3"/>
          <p:cNvSpPr>
            <a:spLocks noGrp="1" noChangeArrowheads="1"/>
          </p:cNvSpPr>
          <p:nvPr>
            <p:ph type="body" idx="1"/>
          </p:nvPr>
        </p:nvSpPr>
        <p:spPr/>
        <p:txBody>
          <a:bodyPr/>
          <a:lstStyle/>
          <a:p>
            <a:r>
              <a:rPr lang="en-US" altLang="en-US" sz="1000"/>
              <a:t>There are a few different species of bees that homeowners may encounter including the bumblebee (Bombus spp.), the carpenter bee (Xylocopa spp.), the ground nesting bees (Andrenidae, Collectidae, Anthophoridae, and Halictidae), and the honey bee (Apis mellifera). Most bees are beneficial, either as predators or as pollinators. Bumblebees are rarely a problem, but if a nest is located in a high traffic area, it can be treated much like that of a yellow jacket. Carpenter bees are rarely aggressive and are more of a problem in wood structures. Please see the wood destroying organism section for information on carpenter bee biology and control.</a:t>
            </a:r>
          </a:p>
          <a:p>
            <a:endParaRPr lang="en-US" altLang="en-US" sz="1000"/>
          </a:p>
          <a:p>
            <a:r>
              <a:rPr lang="en-US" altLang="en-US" sz="1000"/>
              <a:t>Ground nesting bees are different than the above-mentioned bees in that they are solitary, rather than social. Though many ground-nesting bees might build their underground nests in one area, each is an individual nest without the cooperation found in social bees. Ground-nesting bees are usually small to medium in size (1/8- ¾ inch) and vary in color from brownish to metallic green. They are similar in that they excavate tunnels underground to store pollen and nectar for their developing larvae. Many ground-nesting bees are useful pollinators, and are thus seldom aggressive. Often they can be discouraged from building nests by reducing areas of bare ground. Planting grass or ground cover, or covering bare areas with mulch will often discourage bees from nesting. Seldom is treatment needed, but if it is, lightly dusting nest entrances or broadcast application of a granular insecticide are effective.</a:t>
            </a:r>
          </a:p>
          <a:p>
            <a:endParaRPr lang="en-US" altLang="en-US" sz="1000"/>
          </a:p>
          <a:p>
            <a:r>
              <a:rPr lang="en-US" altLang="en-US" sz="1000"/>
              <a:t>Honey bees are beneficial insect pollinators. They can be a problem, however, when they nest in a structure’s walls. This situation usually requires professional advice and help to properly extract the bees, especially if they have stored honey. If the problem is a group of swarmers in the yard, a local Extension Agent may be able to provide advice on bee removal.</a:t>
            </a:r>
          </a:p>
        </p:txBody>
      </p:sp>
    </p:spTree>
    <p:extLst>
      <p:ext uri="{BB962C8B-B14F-4D97-AF65-F5344CB8AC3E}">
        <p14:creationId xmlns:p14="http://schemas.microsoft.com/office/powerpoint/2010/main" val="16676175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ChangeArrowheads="1" noTextEdit="1"/>
          </p:cNvSpPr>
          <p:nvPr>
            <p:ph type="sldImg"/>
          </p:nvPr>
        </p:nvSpPr>
        <p:spPr>
          <a:ln/>
        </p:spPr>
      </p:sp>
      <p:sp>
        <p:nvSpPr>
          <p:cNvPr id="918531" name="Rectangle 3"/>
          <p:cNvSpPr>
            <a:spLocks noGrp="1" noChangeArrowheads="1"/>
          </p:cNvSpPr>
          <p:nvPr>
            <p:ph type="body" idx="1"/>
          </p:nvPr>
        </p:nvSpPr>
        <p:spPr/>
        <p:txBody>
          <a:bodyPr/>
          <a:lstStyle/>
          <a:p>
            <a:r>
              <a:rPr lang="en-US" altLang="en-US"/>
              <a:t>Bed Bugs—Bed bugs are Hemipterans that belong to the family Cimicidae. The typical species that a homeowner might encounter is Cimex lectularius, an oval, flat insect about 3/16 of an inch at maturity. They have vestigial wings that are reduced to wing pads and are not used for flying. They are most often rusty brown at maturity and often have a somewhat sticky appearance. Bed bugs are secretive, nocturnal insects that can sometimes travel long distances to find a blood meal and then scurry back to hiding before being seen. These habits sometimes make it difficult to diagnose bed bugs as the cause of bites. Homeowners can pick up bed bugs as hitchhikers in their suitcases when they travel without being aware of them. The bugs then crawl out and inhabit a new location, often the homeowner’s dwelling.</a:t>
            </a:r>
          </a:p>
          <a:p>
            <a:endParaRPr lang="en-US" altLang="en-US"/>
          </a:p>
        </p:txBody>
      </p:sp>
    </p:spTree>
    <p:extLst>
      <p:ext uri="{BB962C8B-B14F-4D97-AF65-F5344CB8AC3E}">
        <p14:creationId xmlns:p14="http://schemas.microsoft.com/office/powerpoint/2010/main" val="8397077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ChangeArrowheads="1" noTextEdit="1"/>
          </p:cNvSpPr>
          <p:nvPr>
            <p:ph type="sldImg"/>
          </p:nvPr>
        </p:nvSpPr>
        <p:spPr>
          <a:ln/>
        </p:spPr>
      </p:sp>
      <p:sp>
        <p:nvSpPr>
          <p:cNvPr id="919555" name="Rectangle 3"/>
          <p:cNvSpPr>
            <a:spLocks noGrp="1" noChangeArrowheads="1"/>
          </p:cNvSpPr>
          <p:nvPr>
            <p:ph type="body" idx="1"/>
          </p:nvPr>
        </p:nvSpPr>
        <p:spPr/>
        <p:txBody>
          <a:bodyPr/>
          <a:lstStyle/>
          <a:p>
            <a:r>
              <a:rPr lang="en-US" altLang="en-US"/>
              <a:t>Bed bug control depends on a proper diagnosis and a subsequent inspection of all potential hiding places. Cracks and crevices where bedbugs hide should be treated with an appropriately labeled insecticide. If all potential harborage places are covered, one application should be sufficient for control. Bed bug harborages include: crevices between the mattress and bed frame, the space behind the headboard, cracks beneath baseboards near the bed, spaces behind picture frames, and spaces inside switchplates and electrical outlets near the bed.  Care should be taken if treating switch plates and electrical outlets. Vacuuming these harborage areas carefully is preferred to insecticide treatment. All bedding should be thoroughly washed and mattresses and box springs treated when needed. After treatment, mattresses, box springs, and bed frames should be allowed to air before use. Vacuuming and/or steam-cleaning are also effective.</a:t>
            </a:r>
          </a:p>
          <a:p>
            <a:endParaRPr lang="en-US" altLang="en-US"/>
          </a:p>
        </p:txBody>
      </p:sp>
    </p:spTree>
    <p:extLst>
      <p:ext uri="{BB962C8B-B14F-4D97-AF65-F5344CB8AC3E}">
        <p14:creationId xmlns:p14="http://schemas.microsoft.com/office/powerpoint/2010/main" val="18524711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ChangeArrowheads="1" noTextEdit="1"/>
          </p:cNvSpPr>
          <p:nvPr>
            <p:ph type="sldImg"/>
          </p:nvPr>
        </p:nvSpPr>
        <p:spPr>
          <a:ln/>
        </p:spPr>
      </p:sp>
      <p:sp>
        <p:nvSpPr>
          <p:cNvPr id="846851" name="Rectangle 3"/>
          <p:cNvSpPr>
            <a:spLocks noGrp="1" noChangeArrowheads="1"/>
          </p:cNvSpPr>
          <p:nvPr>
            <p:ph type="body" idx="1"/>
          </p:nvPr>
        </p:nvSpPr>
        <p:spPr/>
        <p:txBody>
          <a:bodyPr/>
          <a:lstStyle/>
          <a:p>
            <a:r>
              <a:rPr lang="en-US" altLang="en-US"/>
              <a:t>Fleas—Fleas belong to the family Pulicidae, and the most common species that homeowners encounter is the cat flea (Ctenocephalides felis), even when found on dogs. Fleas may bite humans when they walk on or near flea cocoons, causing the fleas resting inside to emerge and jump onto the nearby warm body. Fleas are attracted to carbon dioxide released as a result of breathing. They may also be attracted to blinking lights.</a:t>
            </a:r>
          </a:p>
          <a:p>
            <a:endParaRPr lang="en-US" altLang="en-US"/>
          </a:p>
          <a:p>
            <a:endParaRPr lang="en-US" altLang="en-US"/>
          </a:p>
        </p:txBody>
      </p:sp>
    </p:spTree>
    <p:extLst>
      <p:ext uri="{BB962C8B-B14F-4D97-AF65-F5344CB8AC3E}">
        <p14:creationId xmlns:p14="http://schemas.microsoft.com/office/powerpoint/2010/main" val="2646534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ChangeArrowheads="1" noTextEdit="1"/>
          </p:cNvSpPr>
          <p:nvPr>
            <p:ph type="sldImg"/>
          </p:nvPr>
        </p:nvSpPr>
        <p:spPr>
          <a:ln/>
        </p:spPr>
      </p:sp>
      <p:sp>
        <p:nvSpPr>
          <p:cNvPr id="848899" name="Rectangle 3"/>
          <p:cNvSpPr>
            <a:spLocks noGrp="1" noChangeArrowheads="1"/>
          </p:cNvSpPr>
          <p:nvPr>
            <p:ph type="body" idx="1"/>
          </p:nvPr>
        </p:nvSpPr>
        <p:spPr/>
        <p:txBody>
          <a:bodyPr/>
          <a:lstStyle/>
          <a:p>
            <a:r>
              <a:rPr lang="en-US" altLang="en-US"/>
              <a:t>Flea control involves first finding the most common places a pet sleeps, because this will also be the most likely place that flea eggs, larvae, and flea food are most concentrated. Flea larvae eat debris, but their main food source is dried blood provided by adult fleas. In order for this to be available, a host is needed, and a sleeping or resting pet is ideal for providing dried blood droppings. Frequent vacuuming of pet resting areas is helpful in reducing larval food source, but treating the areas after vacuuming is also an option. Another important aspect of flea treatment is treating your pet. This is best done with advice from your veterinarian. Cats especially are sensitive to some flea control chemicals that dogs are not, and a cat’s health can be severely compromised if the wrong product is used on them. Flea control is often an ongoing process, and vigilance is important to keep the pests from coming back. Outdoor treatments may also be necessary if pets spend a significant amount of time outdoors.</a:t>
            </a:r>
          </a:p>
          <a:p>
            <a:endParaRPr lang="en-US" altLang="en-US"/>
          </a:p>
          <a:p>
            <a:endParaRPr lang="en-US" altLang="en-US"/>
          </a:p>
        </p:txBody>
      </p:sp>
    </p:spTree>
    <p:extLst>
      <p:ext uri="{BB962C8B-B14F-4D97-AF65-F5344CB8AC3E}">
        <p14:creationId xmlns:p14="http://schemas.microsoft.com/office/powerpoint/2010/main" val="591447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ChangeArrowheads="1" noTextEdit="1"/>
          </p:cNvSpPr>
          <p:nvPr>
            <p:ph type="sldImg"/>
          </p:nvPr>
        </p:nvSpPr>
        <p:spPr>
          <a:ln/>
        </p:spPr>
      </p:sp>
      <p:sp>
        <p:nvSpPr>
          <p:cNvPr id="850947" name="Rectangle 3"/>
          <p:cNvSpPr>
            <a:spLocks noGrp="1" noChangeArrowheads="1"/>
          </p:cNvSpPr>
          <p:nvPr>
            <p:ph type="body" idx="1"/>
          </p:nvPr>
        </p:nvSpPr>
        <p:spPr/>
        <p:txBody>
          <a:bodyPr/>
          <a:lstStyle/>
          <a:p>
            <a:r>
              <a:rPr lang="en-US" altLang="en-US"/>
              <a:t>In some cases, pets might not be involved, but fleas might still be in a home. In these unusual cases, wildlife may be the culprit, either nesting in the attic or in a chimney. An apartment renter might also encounter fleas left behind by a previous resident if carpets were not sufficiently cleaned. In such cases, generally a good vacuuming and a spot treatment should take care of the problem. In the first case, however, the wildlife must also be excluded so that there is no further influx of fleas.</a:t>
            </a:r>
          </a:p>
          <a:p>
            <a:endParaRPr lang="en-US" altLang="en-US"/>
          </a:p>
        </p:txBody>
      </p:sp>
    </p:spTree>
    <p:extLst>
      <p:ext uri="{BB962C8B-B14F-4D97-AF65-F5344CB8AC3E}">
        <p14:creationId xmlns:p14="http://schemas.microsoft.com/office/powerpoint/2010/main" val="190253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ChangeArrowheads="1" noTextEdit="1"/>
          </p:cNvSpPr>
          <p:nvPr>
            <p:ph type="sldImg"/>
          </p:nvPr>
        </p:nvSpPr>
        <p:spPr>
          <a:ln/>
        </p:spPr>
      </p:sp>
      <p:sp>
        <p:nvSpPr>
          <p:cNvPr id="740355" name="Rectangle 3"/>
          <p:cNvSpPr>
            <a:spLocks noGrp="1" noChangeArrowheads="1"/>
          </p:cNvSpPr>
          <p:nvPr>
            <p:ph type="body" idx="1"/>
          </p:nvPr>
        </p:nvSpPr>
        <p:spPr/>
        <p:txBody>
          <a:bodyPr/>
          <a:lstStyle/>
          <a:p>
            <a:r>
              <a:rPr lang="en-US" altLang="en-US">
                <a:solidFill>
                  <a:srgbClr val="FAFD00"/>
                </a:solidFill>
              </a:rPr>
              <a:t>7. Scientific studies show that ultrasonic devices, often sold in magazines and newspapers are not effective in repelling pests. According to a 2002 ant study, “The three commercial devices used in our study failed to repel </a:t>
            </a:r>
            <a:r>
              <a:rPr lang="en-US" altLang="en-US" i="1">
                <a:solidFill>
                  <a:srgbClr val="FAFD00"/>
                </a:solidFill>
              </a:rPr>
              <a:t>C. festintatus, C. pennsylvanicus</a:t>
            </a:r>
            <a:r>
              <a:rPr lang="en-US" altLang="en-US">
                <a:solidFill>
                  <a:srgbClr val="FAFD00"/>
                </a:solidFill>
              </a:rPr>
              <a:t>, and </a:t>
            </a:r>
            <a:r>
              <a:rPr lang="en-US" altLang="en-US" i="1">
                <a:solidFill>
                  <a:srgbClr val="FAFD00"/>
                </a:solidFill>
              </a:rPr>
              <a:t>F. pallidefulva</a:t>
            </a:r>
            <a:r>
              <a:rPr lang="en-US" altLang="en-US">
                <a:solidFill>
                  <a:srgbClr val="FAFD00"/>
                </a:solidFill>
              </a:rPr>
              <a:t> in laboratory and field trials. Similar negative findings with ultrasound have been reported against corn earworm adults (Shorey et al. 1972), cockroaches (Koehler et al. 1986), mosquitoes (Sylla et al. 2000), and fleas and ticks (Hinkle et al. 1990, Brown &amp; Lewis 1991, Dryden et al. 2000).”</a:t>
            </a:r>
          </a:p>
          <a:p>
            <a:endParaRPr lang="en-US" altLang="en-US"/>
          </a:p>
        </p:txBody>
      </p:sp>
    </p:spTree>
    <p:extLst>
      <p:ext uri="{BB962C8B-B14F-4D97-AF65-F5344CB8AC3E}">
        <p14:creationId xmlns:p14="http://schemas.microsoft.com/office/powerpoint/2010/main" val="4432631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ChangeArrowheads="1" noTextEdit="1"/>
          </p:cNvSpPr>
          <p:nvPr>
            <p:ph type="sldImg"/>
          </p:nvPr>
        </p:nvSpPr>
        <p:spPr>
          <a:ln/>
        </p:spPr>
      </p:sp>
      <p:sp>
        <p:nvSpPr>
          <p:cNvPr id="920579" name="Rectangle 3"/>
          <p:cNvSpPr>
            <a:spLocks noGrp="1" noChangeArrowheads="1"/>
          </p:cNvSpPr>
          <p:nvPr>
            <p:ph type="body" idx="1"/>
          </p:nvPr>
        </p:nvSpPr>
        <p:spPr/>
        <p:txBody>
          <a:bodyPr/>
          <a:lstStyle/>
          <a:p>
            <a:r>
              <a:rPr lang="en-US" altLang="en-US"/>
              <a:t>Ticks—Ticks that homeowners are likely to encounter belong to the family Ixodidae, including the American dog tick (Dermacenter variabilis), the deer tick (Ixodes scapularis), the brown dog tick (Rhipicephalus sanguineus), and the lone star tick (Amblyomma americanum). Prevention is the most important means of preventing bites. Habitat modification, such as mowing grass to 3” or less and reducing brush, can help, but for areas where ticks are plentiful, repellents and vigilance are most important. Homeowners that walk in areas where ticks are plentiful should wear appropriate clothing (long pants tucked into socks, for example) and use repellents. Checking for ticks is also important. Most diseases that ticks transmit, including Lyme disease, require the tick to feed on a person for several hours to a day or two before the disease can be transmitted, so the quicker a tick is found, the better. Checking frequently for ticks after being in an area that might have ticks is important. </a:t>
            </a:r>
          </a:p>
          <a:p>
            <a:r>
              <a:rPr lang="en-US" altLang="en-US"/>
              <a:t>	If a tick is found biting, it should be removed carefully so that the head is not left behind. Tweezers work best, and removed ticks should be flushed or burned to make sure they can’t escape from a drain or waste basket. Most tick bites leave a mark that is visible for up to a few days, but if unusual marks, such as a large “bullseye” develop around the area, or if there are strange symptoms or a rash, consult a doctor.</a:t>
            </a:r>
          </a:p>
        </p:txBody>
      </p:sp>
    </p:spTree>
    <p:extLst>
      <p:ext uri="{BB962C8B-B14F-4D97-AF65-F5344CB8AC3E}">
        <p14:creationId xmlns:p14="http://schemas.microsoft.com/office/powerpoint/2010/main" val="20528513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ChangeArrowheads="1" noTextEdit="1"/>
          </p:cNvSpPr>
          <p:nvPr>
            <p:ph type="sldImg"/>
          </p:nvPr>
        </p:nvSpPr>
        <p:spPr>
          <a:ln/>
        </p:spPr>
      </p:sp>
      <p:sp>
        <p:nvSpPr>
          <p:cNvPr id="921603" name="Rectangle 3"/>
          <p:cNvSpPr>
            <a:spLocks noGrp="1" noChangeArrowheads="1"/>
          </p:cNvSpPr>
          <p:nvPr>
            <p:ph type="body" idx="1"/>
          </p:nvPr>
        </p:nvSpPr>
        <p:spPr/>
        <p:txBody>
          <a:bodyPr/>
          <a:lstStyle/>
          <a:p>
            <a:pPr>
              <a:lnSpc>
                <a:spcPct val="90000"/>
              </a:lnSpc>
            </a:pPr>
            <a:r>
              <a:rPr lang="en-US" altLang="en-US"/>
              <a:t>Predatory Bugs—Unlike the more familiar stink bug, these Hemipterans are beneficial insect predators. Like many insect predators, however, the same things that make them good predators, like their large “beak”, can also mean that they can bite if mishandled. The main types of predatory Hemipterans that homeowners are likely to encounter are the ambush bugs (family Phymatidae), the predatory stink bugs (family Pentatomidae), and the assassin bugs and wheel bugs (family Reduviidae). Most of these species are small and will in most cases cause very little problem if they bite. The wheel bug, however, can be rather intimidating, mostly due to its size. Adults are over an inch long, sometimes reaching 1 ½ inches in length. They are also stout bodied with a large “beak”. They are beneficial predators of caterpillars and other large pest insects in gardens, but if mishandled, these bugs may sometimes bite painfully. Wheel bugs have an enzyme that they use to subdue prey, that will cause a stinging sensation that may last up to 10 days if not treated. Swabbing ammonia on the bite can reduce this significantly, generally reducing the pain to a few hours or less.</a:t>
            </a:r>
          </a:p>
          <a:p>
            <a:pPr>
              <a:lnSpc>
                <a:spcPct val="90000"/>
              </a:lnSpc>
            </a:pPr>
            <a:endParaRPr lang="en-US" altLang="en-US"/>
          </a:p>
          <a:p>
            <a:pPr>
              <a:lnSpc>
                <a:spcPct val="90000"/>
              </a:lnSpc>
            </a:pPr>
            <a:r>
              <a:rPr lang="en-US" altLang="en-US"/>
              <a:t>Control is rarely necessary. The bugs are not aggressive, and most are solitary predators, so wide-scale pesticide application to control them is not practical. Checking plants placed outdoors before bringing them inside should keep wheel bugs out of the house, and wearing garden gloves should prevent bites from occurring while working among the plants.</a:t>
            </a:r>
          </a:p>
          <a:p>
            <a:pPr>
              <a:lnSpc>
                <a:spcPct val="90000"/>
              </a:lnSpc>
            </a:pPr>
            <a:endParaRPr lang="en-US" altLang="en-US"/>
          </a:p>
        </p:txBody>
      </p:sp>
    </p:spTree>
    <p:extLst>
      <p:ext uri="{BB962C8B-B14F-4D97-AF65-F5344CB8AC3E}">
        <p14:creationId xmlns:p14="http://schemas.microsoft.com/office/powerpoint/2010/main" val="8008877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ChangeArrowheads="1" noTextEdit="1"/>
          </p:cNvSpPr>
          <p:nvPr>
            <p:ph type="sldImg"/>
          </p:nvPr>
        </p:nvSpPr>
        <p:spPr>
          <a:ln/>
        </p:spPr>
      </p:sp>
      <p:sp>
        <p:nvSpPr>
          <p:cNvPr id="855043" name="Rectangle 3"/>
          <p:cNvSpPr>
            <a:spLocks noGrp="1" noChangeArrowheads="1"/>
          </p:cNvSpPr>
          <p:nvPr>
            <p:ph type="body" idx="1"/>
          </p:nvPr>
        </p:nvSpPr>
        <p:spPr/>
        <p:txBody>
          <a:bodyPr/>
          <a:lstStyle/>
          <a:p>
            <a:r>
              <a:rPr lang="en-US" altLang="en-US" sz="1400">
                <a:solidFill>
                  <a:srgbClr val="FFFFFF"/>
                </a:solidFill>
                <a:effectLst>
                  <a:outerShdw blurRad="38100" dist="38100" dir="2700000" algn="tl">
                    <a:srgbClr val="C0C0C0"/>
                  </a:outerShdw>
                </a:effectLst>
              </a:rPr>
              <a:t>Locate the source(s) of the problem</a:t>
            </a:r>
          </a:p>
          <a:p>
            <a:r>
              <a:rPr lang="en-US" altLang="en-US" sz="1400">
                <a:solidFill>
                  <a:srgbClr val="FFCC00"/>
                </a:solidFill>
                <a:effectLst>
                  <a:outerShdw blurRad="38100" dist="38100" dir="2700000" algn="tl">
                    <a:srgbClr val="C0C0C0"/>
                  </a:outerShdw>
                </a:effectLst>
              </a:rPr>
              <a:t>Freeze or discard infested items</a:t>
            </a:r>
          </a:p>
          <a:p>
            <a:r>
              <a:rPr lang="en-US" altLang="en-US" sz="1400">
                <a:solidFill>
                  <a:srgbClr val="FFCC00"/>
                </a:solidFill>
                <a:effectLst>
                  <a:outerShdw blurRad="38100" dist="38100" dir="2700000" algn="tl">
                    <a:srgbClr val="C0C0C0"/>
                  </a:outerShdw>
                </a:effectLst>
              </a:rPr>
              <a:t>Clean up spilled material</a:t>
            </a:r>
          </a:p>
          <a:p>
            <a:r>
              <a:rPr lang="en-US" altLang="en-US" sz="1400">
                <a:solidFill>
                  <a:srgbClr val="FFCC00"/>
                </a:solidFill>
                <a:effectLst>
                  <a:outerShdw blurRad="38100" dist="38100" dir="2700000" algn="tl">
                    <a:srgbClr val="C0C0C0"/>
                  </a:outerShdw>
                </a:effectLst>
              </a:rPr>
              <a:t>Store susceptible materials in the refrigerator, freezer, or in sealed containers and use items on a first in first out basis</a:t>
            </a:r>
          </a:p>
          <a:p>
            <a:endParaRPr lang="en-US" altLang="en-US"/>
          </a:p>
        </p:txBody>
      </p:sp>
    </p:spTree>
    <p:extLst>
      <p:ext uri="{BB962C8B-B14F-4D97-AF65-F5344CB8AC3E}">
        <p14:creationId xmlns:p14="http://schemas.microsoft.com/office/powerpoint/2010/main" val="93166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2"/>
          <p:cNvSpPr>
            <a:spLocks noChangeArrowheads="1" noTextEdit="1"/>
          </p:cNvSpPr>
          <p:nvPr>
            <p:ph type="sldImg"/>
          </p:nvPr>
        </p:nvSpPr>
        <p:spPr>
          <a:ln/>
        </p:spPr>
      </p:sp>
      <p:sp>
        <p:nvSpPr>
          <p:cNvPr id="972803" name="Rectangle 3"/>
          <p:cNvSpPr>
            <a:spLocks noGrp="1" noChangeArrowheads="1"/>
          </p:cNvSpPr>
          <p:nvPr>
            <p:ph type="body" idx="1"/>
          </p:nvPr>
        </p:nvSpPr>
        <p:spPr/>
        <p:txBody>
          <a:bodyPr/>
          <a:lstStyle/>
          <a:p>
            <a:r>
              <a:rPr lang="en-US" altLang="en-US">
                <a:solidFill>
                  <a:srgbClr val="FFCC00"/>
                </a:solidFill>
              </a:rPr>
              <a:t>Bird Seed</a:t>
            </a:r>
          </a:p>
          <a:p>
            <a:r>
              <a:rPr lang="en-US" altLang="en-US">
                <a:solidFill>
                  <a:srgbClr val="FFCC00"/>
                </a:solidFill>
              </a:rPr>
              <a:t>Dried dog or cat food</a:t>
            </a:r>
          </a:p>
          <a:p>
            <a:r>
              <a:rPr lang="en-US" altLang="en-US">
                <a:solidFill>
                  <a:srgbClr val="FFCC00"/>
                </a:solidFill>
              </a:rPr>
              <a:t>Processed foods</a:t>
            </a:r>
          </a:p>
          <a:p>
            <a:pPr lvl="1"/>
            <a:r>
              <a:rPr lang="en-US" altLang="en-US">
                <a:solidFill>
                  <a:srgbClr val="FFCC00"/>
                </a:solidFill>
              </a:rPr>
              <a:t>Cereals</a:t>
            </a:r>
          </a:p>
          <a:p>
            <a:pPr lvl="1"/>
            <a:r>
              <a:rPr lang="en-US" altLang="en-US">
                <a:solidFill>
                  <a:srgbClr val="FFCC00"/>
                </a:solidFill>
              </a:rPr>
              <a:t>Flour and cake mixes</a:t>
            </a:r>
          </a:p>
          <a:p>
            <a:pPr lvl="1"/>
            <a:r>
              <a:rPr lang="en-US" altLang="en-US">
                <a:solidFill>
                  <a:srgbClr val="FFCC00"/>
                </a:solidFill>
              </a:rPr>
              <a:t>Crackers and pastas</a:t>
            </a:r>
          </a:p>
          <a:p>
            <a:r>
              <a:rPr lang="en-US" altLang="en-US">
                <a:solidFill>
                  <a:srgbClr val="FFCC00"/>
                </a:solidFill>
              </a:rPr>
              <a:t>Dried fruits and nuts</a:t>
            </a:r>
          </a:p>
        </p:txBody>
      </p:sp>
    </p:spTree>
    <p:extLst>
      <p:ext uri="{BB962C8B-B14F-4D97-AF65-F5344CB8AC3E}">
        <p14:creationId xmlns:p14="http://schemas.microsoft.com/office/powerpoint/2010/main" val="341501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ChangeArrowheads="1" noTextEdit="1"/>
          </p:cNvSpPr>
          <p:nvPr>
            <p:ph type="sldImg"/>
          </p:nvPr>
        </p:nvSpPr>
        <p:spPr>
          <a:ln/>
        </p:spPr>
      </p:sp>
      <p:sp>
        <p:nvSpPr>
          <p:cNvPr id="973827" name="Rectangle 3"/>
          <p:cNvSpPr>
            <a:spLocks noGrp="1" noChangeArrowheads="1"/>
          </p:cNvSpPr>
          <p:nvPr>
            <p:ph type="body" idx="1"/>
          </p:nvPr>
        </p:nvSpPr>
        <p:spPr/>
        <p:txBody>
          <a:bodyPr/>
          <a:lstStyle/>
          <a:p>
            <a:r>
              <a:rPr lang="en-US" altLang="en-US">
                <a:solidFill>
                  <a:srgbClr val="FFCC00"/>
                </a:solidFill>
              </a:rPr>
              <a:t>Chocolate</a:t>
            </a:r>
          </a:p>
          <a:p>
            <a:r>
              <a:rPr lang="en-US" altLang="en-US">
                <a:solidFill>
                  <a:srgbClr val="FFCC00"/>
                </a:solidFill>
              </a:rPr>
              <a:t>Tobacco</a:t>
            </a:r>
          </a:p>
          <a:p>
            <a:r>
              <a:rPr lang="en-US" altLang="en-US">
                <a:solidFill>
                  <a:srgbClr val="FFCC00"/>
                </a:solidFill>
              </a:rPr>
              <a:t>Dried Peppers</a:t>
            </a:r>
          </a:p>
          <a:p>
            <a:r>
              <a:rPr lang="en-US" altLang="en-US">
                <a:solidFill>
                  <a:srgbClr val="FFCC00"/>
                </a:solidFill>
              </a:rPr>
              <a:t>Dead insects</a:t>
            </a:r>
          </a:p>
          <a:p>
            <a:r>
              <a:rPr lang="en-US" altLang="en-US">
                <a:solidFill>
                  <a:srgbClr val="FFCC00"/>
                </a:solidFill>
              </a:rPr>
              <a:t>Rat bait</a:t>
            </a:r>
          </a:p>
        </p:txBody>
      </p:sp>
    </p:spTree>
    <p:extLst>
      <p:ext uri="{BB962C8B-B14F-4D97-AF65-F5344CB8AC3E}">
        <p14:creationId xmlns:p14="http://schemas.microsoft.com/office/powerpoint/2010/main" val="15352039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ChangeArrowheads="1" noTextEdit="1"/>
          </p:cNvSpPr>
          <p:nvPr>
            <p:ph type="sldImg"/>
          </p:nvPr>
        </p:nvSpPr>
        <p:spPr>
          <a:ln/>
        </p:spPr>
      </p:sp>
      <p:sp>
        <p:nvSpPr>
          <p:cNvPr id="971779" name="Rectangle 3"/>
          <p:cNvSpPr>
            <a:spLocks noGrp="1" noChangeArrowheads="1"/>
          </p:cNvSpPr>
          <p:nvPr>
            <p:ph type="body" idx="1"/>
          </p:nvPr>
        </p:nvSpPr>
        <p:spPr/>
        <p:txBody>
          <a:bodyPr/>
          <a:lstStyle/>
          <a:p>
            <a:r>
              <a:rPr lang="en-US" altLang="en-US">
                <a:solidFill>
                  <a:srgbClr val="FFCC00"/>
                </a:solidFill>
              </a:rPr>
              <a:t>Freeze in non-frost free freezer if possible</a:t>
            </a:r>
          </a:p>
          <a:p>
            <a:r>
              <a:rPr lang="en-US" altLang="en-US">
                <a:solidFill>
                  <a:srgbClr val="FFCC00"/>
                </a:solidFill>
              </a:rPr>
              <a:t>Freeze for at least a week to be safe</a:t>
            </a:r>
          </a:p>
          <a:p>
            <a:r>
              <a:rPr lang="en-US" altLang="en-US">
                <a:solidFill>
                  <a:srgbClr val="FFCC00"/>
                </a:solidFill>
              </a:rPr>
              <a:t>Discard items outside the home and away from other susceptible items</a:t>
            </a:r>
          </a:p>
          <a:p>
            <a:pPr lvl="1"/>
            <a:r>
              <a:rPr lang="en-US" altLang="en-US">
                <a:solidFill>
                  <a:srgbClr val="FFCC00"/>
                </a:solidFill>
              </a:rPr>
              <a:t>Bird seed</a:t>
            </a:r>
          </a:p>
          <a:p>
            <a:pPr lvl="1"/>
            <a:r>
              <a:rPr lang="en-US" altLang="en-US">
                <a:solidFill>
                  <a:srgbClr val="FFCC00"/>
                </a:solidFill>
              </a:rPr>
              <a:t>Rat baits</a:t>
            </a:r>
          </a:p>
          <a:p>
            <a:pPr lvl="1"/>
            <a:r>
              <a:rPr lang="en-US" altLang="en-US">
                <a:solidFill>
                  <a:srgbClr val="FFCC00"/>
                </a:solidFill>
              </a:rPr>
              <a:t>Dog food or Cat food</a:t>
            </a:r>
          </a:p>
          <a:p>
            <a:endParaRPr lang="en-US" altLang="en-US"/>
          </a:p>
        </p:txBody>
      </p:sp>
    </p:spTree>
    <p:extLst>
      <p:ext uri="{BB962C8B-B14F-4D97-AF65-F5344CB8AC3E}">
        <p14:creationId xmlns:p14="http://schemas.microsoft.com/office/powerpoint/2010/main" val="1570378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2"/>
          <p:cNvSpPr>
            <a:spLocks noChangeArrowheads="1" noTextEdit="1"/>
          </p:cNvSpPr>
          <p:nvPr>
            <p:ph type="sldImg"/>
          </p:nvPr>
        </p:nvSpPr>
        <p:spPr>
          <a:ln/>
        </p:spPr>
      </p:sp>
      <p:sp>
        <p:nvSpPr>
          <p:cNvPr id="970755" name="Rectangle 3"/>
          <p:cNvSpPr>
            <a:spLocks noGrp="1" noChangeArrowheads="1"/>
          </p:cNvSpPr>
          <p:nvPr>
            <p:ph type="body" idx="1"/>
          </p:nvPr>
        </p:nvSpPr>
        <p:spPr/>
        <p:txBody>
          <a:bodyPr/>
          <a:lstStyle/>
          <a:p>
            <a:pPr>
              <a:buFontTx/>
              <a:buChar char="•"/>
            </a:pPr>
            <a:r>
              <a:rPr lang="en-US" altLang="en-US">
                <a:solidFill>
                  <a:srgbClr val="FFCC00"/>
                </a:solidFill>
              </a:rPr>
              <a:t>Sweep up crumbs</a:t>
            </a:r>
          </a:p>
          <a:p>
            <a:pPr>
              <a:buFontTx/>
              <a:buChar char="•"/>
            </a:pPr>
            <a:r>
              <a:rPr lang="en-US" altLang="en-US">
                <a:solidFill>
                  <a:srgbClr val="FFCC00"/>
                </a:solidFill>
              </a:rPr>
              <a:t>Vacuum spilled material from cracks and crevices</a:t>
            </a:r>
          </a:p>
          <a:p>
            <a:pPr>
              <a:buFontTx/>
              <a:buChar char="•"/>
            </a:pPr>
            <a:r>
              <a:rPr lang="en-US" altLang="en-US">
                <a:solidFill>
                  <a:srgbClr val="FFCC00"/>
                </a:solidFill>
              </a:rPr>
              <a:t>Spilled food can be a reservoir for larvae</a:t>
            </a:r>
          </a:p>
          <a:p>
            <a:pPr lvl="1"/>
            <a:r>
              <a:rPr lang="en-US" altLang="en-US">
                <a:solidFill>
                  <a:srgbClr val="FFCC00"/>
                </a:solidFill>
              </a:rPr>
              <a:t>Stored product pest larvae are small and don’t require a lot of food to develop </a:t>
            </a:r>
          </a:p>
          <a:p>
            <a:endParaRPr lang="en-US" altLang="en-US"/>
          </a:p>
        </p:txBody>
      </p:sp>
    </p:spTree>
    <p:extLst>
      <p:ext uri="{BB962C8B-B14F-4D97-AF65-F5344CB8AC3E}">
        <p14:creationId xmlns:p14="http://schemas.microsoft.com/office/powerpoint/2010/main" val="778604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ChangeArrowheads="1" noTextEdit="1"/>
          </p:cNvSpPr>
          <p:nvPr>
            <p:ph type="sldImg"/>
          </p:nvPr>
        </p:nvSpPr>
        <p:spPr>
          <a:ln/>
        </p:spPr>
      </p:sp>
      <p:sp>
        <p:nvSpPr>
          <p:cNvPr id="969731" name="Rectangle 3"/>
          <p:cNvSpPr>
            <a:spLocks noGrp="1" noChangeArrowheads="1"/>
          </p:cNvSpPr>
          <p:nvPr>
            <p:ph type="body" idx="1"/>
          </p:nvPr>
        </p:nvSpPr>
        <p:spPr/>
        <p:txBody>
          <a:bodyPr/>
          <a:lstStyle/>
          <a:p>
            <a:r>
              <a:rPr lang="en-US" altLang="en-US">
                <a:solidFill>
                  <a:srgbClr val="FFCC00"/>
                </a:solidFill>
              </a:rPr>
              <a:t>Sealed containers should have tight lids</a:t>
            </a:r>
          </a:p>
          <a:p>
            <a:pPr lvl="1"/>
            <a:r>
              <a:rPr lang="en-US" altLang="en-US">
                <a:solidFill>
                  <a:srgbClr val="FFCC00"/>
                </a:solidFill>
              </a:rPr>
              <a:t>Many stored product pests are small and/or flattened</a:t>
            </a:r>
          </a:p>
          <a:p>
            <a:r>
              <a:rPr lang="en-US" altLang="en-US">
                <a:solidFill>
                  <a:srgbClr val="FFCC00"/>
                </a:solidFill>
              </a:rPr>
              <a:t>Older items should be used first</a:t>
            </a:r>
          </a:p>
          <a:p>
            <a:pPr lvl="1"/>
            <a:r>
              <a:rPr lang="en-US" altLang="en-US">
                <a:solidFill>
                  <a:srgbClr val="FFCC00"/>
                </a:solidFill>
              </a:rPr>
              <a:t>Items allowed to sit unused provide ideal harborage</a:t>
            </a:r>
          </a:p>
          <a:p>
            <a:pPr lvl="2"/>
            <a:r>
              <a:rPr lang="en-US" altLang="en-US">
                <a:solidFill>
                  <a:srgbClr val="FFCC00"/>
                </a:solidFill>
              </a:rPr>
              <a:t>Dark</a:t>
            </a:r>
          </a:p>
          <a:p>
            <a:pPr lvl="2"/>
            <a:r>
              <a:rPr lang="en-US" altLang="en-US">
                <a:solidFill>
                  <a:srgbClr val="FFCC00"/>
                </a:solidFill>
              </a:rPr>
              <a:t>Larvae can multiply unobserved</a:t>
            </a:r>
          </a:p>
          <a:p>
            <a:endParaRPr lang="en-US" altLang="en-US"/>
          </a:p>
        </p:txBody>
      </p:sp>
    </p:spTree>
    <p:extLst>
      <p:ext uri="{BB962C8B-B14F-4D97-AF65-F5344CB8AC3E}">
        <p14:creationId xmlns:p14="http://schemas.microsoft.com/office/powerpoint/2010/main" val="782806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ChangeArrowheads="1" noTextEdit="1"/>
          </p:cNvSpPr>
          <p:nvPr>
            <p:ph type="sldImg"/>
          </p:nvPr>
        </p:nvSpPr>
        <p:spPr>
          <a:ln/>
        </p:spPr>
      </p:sp>
      <p:sp>
        <p:nvSpPr>
          <p:cNvPr id="868355" name="Rectangle 3"/>
          <p:cNvSpPr>
            <a:spLocks noGrp="1" noChangeArrowheads="1"/>
          </p:cNvSpPr>
          <p:nvPr>
            <p:ph type="body" idx="1"/>
          </p:nvPr>
        </p:nvSpPr>
        <p:spPr/>
        <p:txBody>
          <a:bodyPr/>
          <a:lstStyle/>
          <a:p>
            <a:r>
              <a:rPr lang="en-US" altLang="en-US"/>
              <a:t>Flour beetles and the sawtoothed grain beetle do not infest whole or undamaged grains but will feed on a wide variety of processed grains (flour, meal), as well as dried fruits, dry dog food, dried meats, candy bars, drugs, tobacco, and a variety of other products. Drugstore beetles and cigarette beetles attack almost any household food and spice and leather articles. </a:t>
            </a:r>
          </a:p>
        </p:txBody>
      </p:sp>
    </p:spTree>
    <p:extLst>
      <p:ext uri="{BB962C8B-B14F-4D97-AF65-F5344CB8AC3E}">
        <p14:creationId xmlns:p14="http://schemas.microsoft.com/office/powerpoint/2010/main" val="11495534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ChangeArrowheads="1" noTextEdit="1"/>
          </p:cNvSpPr>
          <p:nvPr>
            <p:ph type="sldImg"/>
          </p:nvPr>
        </p:nvSpPr>
        <p:spPr>
          <a:ln/>
        </p:spPr>
      </p:sp>
      <p:sp>
        <p:nvSpPr>
          <p:cNvPr id="870403" name="Rectangle 3"/>
          <p:cNvSpPr>
            <a:spLocks noGrp="1" noChangeArrowheads="1"/>
          </p:cNvSpPr>
          <p:nvPr>
            <p:ph type="body" idx="1"/>
          </p:nvPr>
        </p:nvSpPr>
        <p:spPr/>
        <p:txBody>
          <a:bodyPr/>
          <a:lstStyle/>
          <a:p>
            <a:r>
              <a:rPr lang="en-US" altLang="en-US"/>
              <a:t>Weevils are 1/8- to 1/4-inch long, reddish brown to black snout beetles. Adults can live for 6 to 8 months and may be found some distance from infested articles. The larval stage is a legless grub that develops inside kernels of peas, wheat, corn, rice or other whole grains or caked materials. Development from egg to adult takes as little as 1 month.</a:t>
            </a:r>
          </a:p>
        </p:txBody>
      </p:sp>
    </p:spTree>
    <p:extLst>
      <p:ext uri="{BB962C8B-B14F-4D97-AF65-F5344CB8AC3E}">
        <p14:creationId xmlns:p14="http://schemas.microsoft.com/office/powerpoint/2010/main" val="1782466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ChangeArrowheads="1" noTextEdit="1"/>
          </p:cNvSpPr>
          <p:nvPr>
            <p:ph type="sldImg"/>
          </p:nvPr>
        </p:nvSpPr>
        <p:spPr>
          <a:ln/>
        </p:spPr>
      </p:sp>
      <p:sp>
        <p:nvSpPr>
          <p:cNvPr id="567299" name="Rectangle 3"/>
          <p:cNvSpPr>
            <a:spLocks noGrp="1" noChangeArrowheads="1"/>
          </p:cNvSpPr>
          <p:nvPr>
            <p:ph type="body" idx="1"/>
          </p:nvPr>
        </p:nvSpPr>
        <p:spPr/>
        <p:txBody>
          <a:bodyPr/>
          <a:lstStyle/>
          <a:p>
            <a:r>
              <a:rPr lang="en-US" altLang="en-US"/>
              <a:t>It is often best to hire a professional pest control company to tackle pest control problems. If a company is hired, it is important to select a company committed to customer service, especially if the homeowner is considering entering a long-term service contract. Some tips on hiring a pest control company include:</a:t>
            </a:r>
          </a:p>
          <a:p>
            <a:r>
              <a:rPr lang="en-US" altLang="en-US"/>
              <a:t> • Ask friends, neighbors, and co-workers about their experiences and interactions with pest control companies. Selecting a professional pest control company is not unlike selecting other service providers, such as electricians and plumbers. Consistently good recommendations are still the most reliable means of selecting a quality pest control professional.</a:t>
            </a:r>
          </a:p>
          <a:p>
            <a:r>
              <a:rPr lang="en-US" altLang="en-US"/>
              <a:t> • Avoid going to the yellow pages and selecting a company based solely on an advertisement. Furthermore, do not hire a pest control company based on treatment price alone. A variety of factors should be considered when making a decision on which company to hire.</a:t>
            </a:r>
          </a:p>
          <a:p>
            <a:r>
              <a:rPr lang="en-US" altLang="en-US"/>
              <a:t> • Ask prospective companies to describe their commitment to the continuing education of their pest control technicians. Although all technicians in Georgia are required to attend State-approved continuing education seminars, some companies provide in-house training or send their employees to University- or State-sponsored training programs and workshops that are above and beyond that required by the State.</a:t>
            </a:r>
          </a:p>
          <a:p>
            <a:r>
              <a:rPr lang="en-US" altLang="en-US"/>
              <a:t> • Ask prospective companies whether they are a member of their state and/or national pest control organization(s). Membership in these organizations suggests that the firm is well-established, and that the owners are active in their profession. Membership also suggests that owners and managers attend national and state conferences where insight into key issues facing the pest control industry are highlighted and discussed, and the most recent findings on pest control research and application technology are presented.</a:t>
            </a:r>
          </a:p>
          <a:p>
            <a:endParaRPr lang="en-US" altLang="en-US"/>
          </a:p>
        </p:txBody>
      </p:sp>
    </p:spTree>
    <p:extLst>
      <p:ext uri="{BB962C8B-B14F-4D97-AF65-F5344CB8AC3E}">
        <p14:creationId xmlns:p14="http://schemas.microsoft.com/office/powerpoint/2010/main" val="3023015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ChangeArrowheads="1" noTextEdit="1"/>
          </p:cNvSpPr>
          <p:nvPr>
            <p:ph type="sldImg"/>
          </p:nvPr>
        </p:nvSpPr>
        <p:spPr>
          <a:ln/>
        </p:spPr>
      </p:sp>
      <p:sp>
        <p:nvSpPr>
          <p:cNvPr id="872451" name="Rectangle 3"/>
          <p:cNvSpPr>
            <a:spLocks noGrp="1" noChangeArrowheads="1"/>
          </p:cNvSpPr>
          <p:nvPr>
            <p:ph type="body" idx="1"/>
          </p:nvPr>
        </p:nvSpPr>
        <p:spPr/>
        <p:txBody>
          <a:bodyPr/>
          <a:lstStyle/>
          <a:p>
            <a:r>
              <a:rPr lang="en-US" altLang="en-US"/>
              <a:t>The Indian meal moth is a common household pest. The distinctive 1/2-inch long adult is easily recognized by the pale gray and coppery brown front wings. The dirty white to pink larval stage is a caterpillar that crawls away from the infested products to find a place in which to transform to the adult. The caterpillars feed on the surface and produce silk webbing throughout the food source. The life cycle can be as short as 25 days.  They can feed in dried fruits, powdered milk, chocolate, flour, meal, dried dog food, bird seed and a variety of food stuffs. They prefer coarse flours and corn meal. </a:t>
            </a:r>
          </a:p>
        </p:txBody>
      </p:sp>
    </p:spTree>
    <p:extLst>
      <p:ext uri="{BB962C8B-B14F-4D97-AF65-F5344CB8AC3E}">
        <p14:creationId xmlns:p14="http://schemas.microsoft.com/office/powerpoint/2010/main" val="5218756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ChangeArrowheads="1" noTextEdit="1"/>
          </p:cNvSpPr>
          <p:nvPr>
            <p:ph type="sldImg"/>
          </p:nvPr>
        </p:nvSpPr>
        <p:spPr>
          <a:ln/>
        </p:spPr>
      </p:sp>
      <p:sp>
        <p:nvSpPr>
          <p:cNvPr id="924675" name="Rectangle 3"/>
          <p:cNvSpPr>
            <a:spLocks noGrp="1" noChangeArrowheads="1"/>
          </p:cNvSpPr>
          <p:nvPr>
            <p:ph type="body" idx="1"/>
          </p:nvPr>
        </p:nvSpPr>
        <p:spPr/>
        <p:txBody>
          <a:bodyPr/>
          <a:lstStyle/>
          <a:p>
            <a:r>
              <a:rPr lang="en-US" altLang="en-US"/>
              <a:t>Spiders found in homes generally fall into two categories: 1) occasional invader spiders such as wolf spiders, jumping spiders, and the less common trap-door spiders, wandering spiders, and orb weaver spiders, and 2) peridomestic spiders such as comb-footed spiders, cellar spiders, filistatids, sac spiders, brown recluse spiders, and occasionally selenopid crab spiders.</a:t>
            </a:r>
          </a:p>
          <a:p>
            <a:endParaRPr lang="en-US" altLang="en-US"/>
          </a:p>
        </p:txBody>
      </p:sp>
    </p:spTree>
    <p:extLst>
      <p:ext uri="{BB962C8B-B14F-4D97-AF65-F5344CB8AC3E}">
        <p14:creationId xmlns:p14="http://schemas.microsoft.com/office/powerpoint/2010/main" val="8405830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ChangeArrowheads="1" noTextEdit="1"/>
          </p:cNvSpPr>
          <p:nvPr>
            <p:ph type="sldImg"/>
          </p:nvPr>
        </p:nvSpPr>
        <p:spPr>
          <a:ln/>
        </p:spPr>
      </p:sp>
      <p:sp>
        <p:nvSpPr>
          <p:cNvPr id="967683" name="Rectangle 3"/>
          <p:cNvSpPr>
            <a:spLocks noGrp="1" noChangeArrowheads="1"/>
          </p:cNvSpPr>
          <p:nvPr>
            <p:ph type="body" idx="1"/>
          </p:nvPr>
        </p:nvSpPr>
        <p:spPr/>
        <p:txBody>
          <a:bodyPr/>
          <a:lstStyle/>
          <a:p>
            <a:r>
              <a:rPr lang="en-US" altLang="en-US">
                <a:solidFill>
                  <a:srgbClr val="FFCC00"/>
                </a:solidFill>
                <a:effectLst>
                  <a:outerShdw blurRad="38100" dist="38100" dir="2700000" algn="tl">
                    <a:srgbClr val="C0C0C0"/>
                  </a:outerShdw>
                </a:effectLst>
              </a:rPr>
              <a:t>Class Arachnida</a:t>
            </a:r>
          </a:p>
          <a:p>
            <a:r>
              <a:rPr lang="en-US" altLang="en-US">
                <a:solidFill>
                  <a:srgbClr val="FFCC00"/>
                </a:solidFill>
                <a:effectLst>
                  <a:outerShdw blurRad="38100" dist="38100" dir="2700000" algn="tl">
                    <a:srgbClr val="C0C0C0"/>
                  </a:outerShdw>
                </a:effectLst>
              </a:rPr>
              <a:t>Eight legged</a:t>
            </a:r>
          </a:p>
          <a:p>
            <a:r>
              <a:rPr lang="en-US" altLang="en-US">
                <a:solidFill>
                  <a:srgbClr val="FFCC00"/>
                </a:solidFill>
                <a:effectLst>
                  <a:outerShdw blurRad="38100" dist="38100" dir="2700000" algn="tl">
                    <a:srgbClr val="C0C0C0"/>
                  </a:outerShdw>
                </a:effectLst>
              </a:rPr>
              <a:t>Two main body parts</a:t>
            </a:r>
          </a:p>
          <a:p>
            <a:pPr lvl="1"/>
            <a:r>
              <a:rPr lang="en-US" altLang="en-US" sz="1400">
                <a:solidFill>
                  <a:srgbClr val="FFCC00"/>
                </a:solidFill>
                <a:effectLst>
                  <a:outerShdw blurRad="38100" dist="38100" dir="2700000" algn="tl">
                    <a:srgbClr val="C0C0C0"/>
                  </a:outerShdw>
                </a:effectLst>
              </a:rPr>
              <a:t>Cephalothorax</a:t>
            </a:r>
          </a:p>
          <a:p>
            <a:pPr lvl="1"/>
            <a:r>
              <a:rPr lang="en-US" altLang="en-US" sz="1400">
                <a:solidFill>
                  <a:srgbClr val="FFCC00"/>
                </a:solidFill>
                <a:effectLst>
                  <a:outerShdw blurRad="38100" dist="38100" dir="2700000" algn="tl">
                    <a:srgbClr val="C0C0C0"/>
                  </a:outerShdw>
                </a:effectLst>
              </a:rPr>
              <a:t>Abdomen</a:t>
            </a:r>
          </a:p>
          <a:p>
            <a:r>
              <a:rPr lang="en-US" altLang="en-US">
                <a:solidFill>
                  <a:srgbClr val="FFCC00"/>
                </a:solidFill>
                <a:effectLst>
                  <a:outerShdw blurRad="38100" dist="38100" dir="2700000" algn="tl">
                    <a:srgbClr val="C0C0C0"/>
                  </a:outerShdw>
                </a:effectLst>
              </a:rPr>
              <a:t>Predatory</a:t>
            </a:r>
          </a:p>
          <a:p>
            <a:endParaRPr lang="en-US" altLang="en-US"/>
          </a:p>
        </p:txBody>
      </p:sp>
    </p:spTree>
    <p:extLst>
      <p:ext uri="{BB962C8B-B14F-4D97-AF65-F5344CB8AC3E}">
        <p14:creationId xmlns:p14="http://schemas.microsoft.com/office/powerpoint/2010/main" val="15326813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ChangeArrowheads="1" noTextEdit="1"/>
          </p:cNvSpPr>
          <p:nvPr>
            <p:ph type="sldImg"/>
          </p:nvPr>
        </p:nvSpPr>
        <p:spPr>
          <a:ln/>
        </p:spPr>
      </p:sp>
      <p:sp>
        <p:nvSpPr>
          <p:cNvPr id="925699" name="Rectangle 3"/>
          <p:cNvSpPr>
            <a:spLocks noGrp="1" noChangeArrowheads="1"/>
          </p:cNvSpPr>
          <p:nvPr>
            <p:ph type="body" idx="1"/>
          </p:nvPr>
        </p:nvSpPr>
        <p:spPr/>
        <p:txBody>
          <a:bodyPr/>
          <a:lstStyle/>
          <a:p>
            <a:r>
              <a:rPr lang="en-US" altLang="en-US"/>
              <a:t>Occasional invader spiders, with the exception of orb weavers, don’t use webs to trap prey. They hunt mostly on the ground or on foliage, sometimes using ambush techniques. These usually enter homes accidentally through spaces beneath doors and can be managed by installing doorsweeps and by reducing insect and prey populations near doors. </a:t>
            </a:r>
          </a:p>
        </p:txBody>
      </p:sp>
    </p:spTree>
    <p:extLst>
      <p:ext uri="{BB962C8B-B14F-4D97-AF65-F5344CB8AC3E}">
        <p14:creationId xmlns:p14="http://schemas.microsoft.com/office/powerpoint/2010/main" val="7084818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2"/>
          <p:cNvSpPr>
            <a:spLocks noChangeArrowheads="1" noTextEdit="1"/>
          </p:cNvSpPr>
          <p:nvPr>
            <p:ph type="sldImg"/>
          </p:nvPr>
        </p:nvSpPr>
        <p:spPr>
          <a:ln/>
        </p:spPr>
      </p:sp>
      <p:sp>
        <p:nvSpPr>
          <p:cNvPr id="968707" name="Rectangle 3"/>
          <p:cNvSpPr>
            <a:spLocks noGrp="1" noChangeArrowheads="1"/>
          </p:cNvSpPr>
          <p:nvPr>
            <p:ph type="body" idx="1"/>
          </p:nvPr>
        </p:nvSpPr>
        <p:spPr/>
        <p:txBody>
          <a:bodyPr/>
          <a:lstStyle/>
          <a:p>
            <a:r>
              <a:rPr lang="en-US" altLang="en-US">
                <a:solidFill>
                  <a:srgbClr val="FFCC00"/>
                </a:solidFill>
                <a:effectLst>
                  <a:outerShdw blurRad="38100" dist="38100" dir="2700000" algn="tl">
                    <a:srgbClr val="C0C0C0"/>
                  </a:outerShdw>
                </a:effectLst>
              </a:rPr>
              <a:t>Spider Lifestyles</a:t>
            </a:r>
          </a:p>
          <a:p>
            <a:r>
              <a:rPr lang="en-US" altLang="en-US">
                <a:solidFill>
                  <a:srgbClr val="FFCC00"/>
                </a:solidFill>
                <a:effectLst>
                  <a:outerShdw blurRad="38100" dist="38100" dir="2700000" algn="tl">
                    <a:srgbClr val="C0C0C0"/>
                  </a:outerShdw>
                </a:effectLst>
              </a:rPr>
              <a:t>Hunting Spiders</a:t>
            </a:r>
          </a:p>
          <a:p>
            <a:pPr lvl="1"/>
            <a:r>
              <a:rPr lang="en-US" altLang="en-US" sz="1400">
                <a:solidFill>
                  <a:srgbClr val="FFCC00"/>
                </a:solidFill>
                <a:effectLst>
                  <a:outerShdw blurRad="38100" dist="38100" dir="2700000" algn="tl">
                    <a:srgbClr val="C0C0C0"/>
                  </a:outerShdw>
                </a:effectLst>
              </a:rPr>
              <a:t>Actively hunt or use ambush techniques</a:t>
            </a:r>
          </a:p>
          <a:p>
            <a:pPr lvl="1"/>
            <a:r>
              <a:rPr lang="en-US" altLang="en-US" sz="1400">
                <a:solidFill>
                  <a:srgbClr val="FFCC00"/>
                </a:solidFill>
                <a:effectLst>
                  <a:outerShdw blurRad="38100" dist="38100" dir="2700000" algn="tl">
                    <a:srgbClr val="C0C0C0"/>
                  </a:outerShdw>
                </a:effectLst>
              </a:rPr>
              <a:t>Don’t spin webs to catch prey</a:t>
            </a:r>
          </a:p>
          <a:p>
            <a:endParaRPr lang="en-US" altLang="en-US">
              <a:solidFill>
                <a:srgbClr val="FFCC00"/>
              </a:solidFill>
              <a:effectLst>
                <a:outerShdw blurRad="38100" dist="38100" dir="2700000" algn="tl">
                  <a:srgbClr val="C0C0C0"/>
                </a:outerShdw>
              </a:effectLst>
            </a:endParaRPr>
          </a:p>
          <a:p>
            <a:r>
              <a:rPr lang="en-US" altLang="en-US">
                <a:solidFill>
                  <a:srgbClr val="FFCC00"/>
                </a:solidFill>
                <a:effectLst>
                  <a:outerShdw blurRad="38100" dist="38100" dir="2700000" algn="tl">
                    <a:srgbClr val="C0C0C0"/>
                  </a:outerShdw>
                </a:effectLst>
              </a:rPr>
              <a:t>Web Spinners</a:t>
            </a:r>
          </a:p>
          <a:p>
            <a:pPr lvl="1"/>
            <a:r>
              <a:rPr lang="en-US" altLang="en-US" sz="1400">
                <a:solidFill>
                  <a:srgbClr val="FFCC00"/>
                </a:solidFill>
                <a:effectLst>
                  <a:outerShdw blurRad="38100" dist="38100" dir="2700000" algn="tl">
                    <a:srgbClr val="C0C0C0"/>
                  </a:outerShdw>
                </a:effectLst>
              </a:rPr>
              <a:t>Generally stationary</a:t>
            </a:r>
          </a:p>
          <a:p>
            <a:pPr lvl="1"/>
            <a:r>
              <a:rPr lang="en-US" altLang="en-US" sz="1400">
                <a:solidFill>
                  <a:srgbClr val="FFCC00"/>
                </a:solidFill>
                <a:effectLst>
                  <a:outerShdw blurRad="38100" dist="38100" dir="2700000" algn="tl">
                    <a:srgbClr val="C0C0C0"/>
                  </a:outerShdw>
                </a:effectLst>
              </a:rPr>
              <a:t>Use webs to catch and store prey</a:t>
            </a:r>
          </a:p>
          <a:p>
            <a:endParaRPr lang="en-US" altLang="en-US"/>
          </a:p>
        </p:txBody>
      </p:sp>
    </p:spTree>
    <p:extLst>
      <p:ext uri="{BB962C8B-B14F-4D97-AF65-F5344CB8AC3E}">
        <p14:creationId xmlns:p14="http://schemas.microsoft.com/office/powerpoint/2010/main" val="18047106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ChangeArrowheads="1" noTextEdit="1"/>
          </p:cNvSpPr>
          <p:nvPr>
            <p:ph type="sldImg"/>
          </p:nvPr>
        </p:nvSpPr>
        <p:spPr>
          <a:ln/>
        </p:spPr>
      </p:sp>
      <p:sp>
        <p:nvSpPr>
          <p:cNvPr id="926723" name="Rectangle 3"/>
          <p:cNvSpPr>
            <a:spLocks noGrp="1" noChangeArrowheads="1"/>
          </p:cNvSpPr>
          <p:nvPr>
            <p:ph type="body" idx="1"/>
          </p:nvPr>
        </p:nvSpPr>
        <p:spPr/>
        <p:txBody>
          <a:bodyPr/>
          <a:lstStyle/>
          <a:p>
            <a:r>
              <a:rPr lang="en-US" altLang="en-US"/>
              <a:t>Wolf Spiders—Wolf spiders belong to the family Lycosidae. Some species are large, measuring an inch or more. Wolf spiders hunt by crawling over the ground as they search for prey - typically crickets or cockroaches. The females often carry their egg sac attached to their abdomen by a silken snare. When the spiderlings hatch, they piggy-back on their mother’s body until they get a little larger and can venture off on their own.</a:t>
            </a:r>
          </a:p>
          <a:p>
            <a:endParaRPr lang="en-US" altLang="en-US"/>
          </a:p>
        </p:txBody>
      </p:sp>
    </p:spTree>
    <p:extLst>
      <p:ext uri="{BB962C8B-B14F-4D97-AF65-F5344CB8AC3E}">
        <p14:creationId xmlns:p14="http://schemas.microsoft.com/office/powerpoint/2010/main" val="7122592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ChangeArrowheads="1" noTextEdit="1"/>
          </p:cNvSpPr>
          <p:nvPr>
            <p:ph type="sldImg"/>
          </p:nvPr>
        </p:nvSpPr>
        <p:spPr>
          <a:ln/>
        </p:spPr>
      </p:sp>
      <p:sp>
        <p:nvSpPr>
          <p:cNvPr id="927747" name="Rectangle 3"/>
          <p:cNvSpPr>
            <a:spLocks noGrp="1" noChangeArrowheads="1"/>
          </p:cNvSpPr>
          <p:nvPr>
            <p:ph type="body" idx="1"/>
          </p:nvPr>
        </p:nvSpPr>
        <p:spPr/>
        <p:txBody>
          <a:bodyPr/>
          <a:lstStyle/>
          <a:p>
            <a:r>
              <a:rPr lang="en-US" altLang="en-US"/>
              <a:t>Trap-Door Spiders—These large spiders are in the family Ctenizidae. Their body size can reach 1 1/2 inches in length. Trap-door spiders excavate subterranean tunnels which serve as both a hiding place and a place from which to ambush insects, spiders, and other small animals. When prey approaches, the spider will pop out of its burrow, grab it, and take it into the tunnel. There is usually a “door” that the spider makes out of silk and debris that will fall back into place as the spider returns to its burrow. A few species use the back of their abdomen in place of a door. Because of their subterranean life-style, trap-door spiders usually go unobserved by most homeowners. Male spiders sometimes leave their burrow and wander, especially after a rainstorm. Wandering spiders may be found indoors, and in carports, garages, etc.</a:t>
            </a:r>
          </a:p>
          <a:p>
            <a:endParaRPr lang="en-US" altLang="en-US"/>
          </a:p>
        </p:txBody>
      </p:sp>
    </p:spTree>
    <p:extLst>
      <p:ext uri="{BB962C8B-B14F-4D97-AF65-F5344CB8AC3E}">
        <p14:creationId xmlns:p14="http://schemas.microsoft.com/office/powerpoint/2010/main" val="8677025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ChangeArrowheads="1" noTextEdit="1"/>
          </p:cNvSpPr>
          <p:nvPr>
            <p:ph type="sldImg"/>
          </p:nvPr>
        </p:nvSpPr>
        <p:spPr>
          <a:ln/>
        </p:spPr>
      </p:sp>
      <p:sp>
        <p:nvSpPr>
          <p:cNvPr id="928771" name="Rectangle 3"/>
          <p:cNvSpPr>
            <a:spLocks noGrp="1" noChangeArrowheads="1"/>
          </p:cNvSpPr>
          <p:nvPr>
            <p:ph type="body" idx="1"/>
          </p:nvPr>
        </p:nvSpPr>
        <p:spPr/>
        <p:txBody>
          <a:bodyPr/>
          <a:lstStyle/>
          <a:p>
            <a:r>
              <a:rPr lang="en-US" altLang="en-US"/>
              <a:t>Jumping spiders belong to the family Salticidae. Most are small (1/8- ¾ inch). They typically have a set of large eyes that they use to visually locate prey. Most species are active during the day and prefer sunny areas when found indoors. They eat a variety of insects including flies and moths which they pounce on to capture. Most jumping spiders have a silken “retreat” which they retire to at night. The more domestic species may spin these in curtain folds or over door frames, but most outdoor species hide them under loose bark, logs, rocks, or any convenient crevice. Females lay eggs inside these retreats and often guard the young spiders after they hatch.</a:t>
            </a:r>
          </a:p>
          <a:p>
            <a:endParaRPr lang="en-US" altLang="en-US"/>
          </a:p>
        </p:txBody>
      </p:sp>
    </p:spTree>
    <p:extLst>
      <p:ext uri="{BB962C8B-B14F-4D97-AF65-F5344CB8AC3E}">
        <p14:creationId xmlns:p14="http://schemas.microsoft.com/office/powerpoint/2010/main" val="20621560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ChangeArrowheads="1" noTextEdit="1"/>
          </p:cNvSpPr>
          <p:nvPr>
            <p:ph type="sldImg"/>
          </p:nvPr>
        </p:nvSpPr>
        <p:spPr>
          <a:ln/>
        </p:spPr>
      </p:sp>
      <p:sp>
        <p:nvSpPr>
          <p:cNvPr id="929795" name="Rectangle 3"/>
          <p:cNvSpPr>
            <a:spLocks noGrp="1" noChangeArrowheads="1"/>
          </p:cNvSpPr>
          <p:nvPr>
            <p:ph type="body" idx="1"/>
          </p:nvPr>
        </p:nvSpPr>
        <p:spPr/>
        <p:txBody>
          <a:bodyPr/>
          <a:lstStyle/>
          <a:p>
            <a:r>
              <a:rPr lang="en-US" altLang="en-US"/>
              <a:t>Orb Weavers—The members of this family of webspinners belong to the Araenidae. They come in many shapes and sizes (1/16- 1 1/8 inch in body size), including the familiar garden spider, and are usually found in garages indoors. They spin large, elaborate webs shaped like a wheel. They can be vacuumed up or removed to outdoors when found. Generally no pesticides are needed for control. If orb weavers are causing problems outdoors in carports, porches, etc., spot treatments are effective. Changing exterior lighting to yellow bug lights will also help by reducing insect prey.</a:t>
            </a:r>
          </a:p>
        </p:txBody>
      </p:sp>
    </p:spTree>
    <p:extLst>
      <p:ext uri="{BB962C8B-B14F-4D97-AF65-F5344CB8AC3E}">
        <p14:creationId xmlns:p14="http://schemas.microsoft.com/office/powerpoint/2010/main" val="4182206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ChangeArrowheads="1" noTextEdit="1"/>
          </p:cNvSpPr>
          <p:nvPr>
            <p:ph type="sldImg"/>
          </p:nvPr>
        </p:nvSpPr>
        <p:spPr>
          <a:ln/>
        </p:spPr>
      </p:sp>
      <p:sp>
        <p:nvSpPr>
          <p:cNvPr id="930819" name="Rectangle 3"/>
          <p:cNvSpPr>
            <a:spLocks noGrp="1" noChangeArrowheads="1"/>
          </p:cNvSpPr>
          <p:nvPr>
            <p:ph type="body" idx="1"/>
          </p:nvPr>
        </p:nvSpPr>
        <p:spPr/>
        <p:txBody>
          <a:bodyPr/>
          <a:lstStyle/>
          <a:p>
            <a:r>
              <a:rPr lang="en-US" altLang="en-US"/>
              <a:t>Unlike the spiders we previously mentioned, peridomestic spiders often find themselves at home indoors. The most common of these spiders build the familiar “cobwebs” often seen in corners indoors. These webs are used to catch and store insect prey. These can be vacuumed or spot treated when necessary. Doorsweeps may help to exclude these spiders, but other means of entrance like vents leading outdoors may also be an avenue for their entrance. </a:t>
            </a:r>
          </a:p>
        </p:txBody>
      </p:sp>
    </p:spTree>
    <p:extLst>
      <p:ext uri="{BB962C8B-B14F-4D97-AF65-F5344CB8AC3E}">
        <p14:creationId xmlns:p14="http://schemas.microsoft.com/office/powerpoint/2010/main" val="32040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ChangeArrowheads="1" noTextEdit="1"/>
          </p:cNvSpPr>
          <p:nvPr>
            <p:ph type="sldImg"/>
          </p:nvPr>
        </p:nvSpPr>
        <p:spPr>
          <a:ln/>
        </p:spPr>
      </p:sp>
      <p:sp>
        <p:nvSpPr>
          <p:cNvPr id="569347" name="Rectangle 3"/>
          <p:cNvSpPr>
            <a:spLocks noGrp="1" noChangeArrowheads="1"/>
          </p:cNvSpPr>
          <p:nvPr>
            <p:ph type="body" idx="1"/>
          </p:nvPr>
        </p:nvSpPr>
        <p:spPr/>
        <p:txBody>
          <a:bodyPr/>
          <a:lstStyle/>
          <a:p>
            <a:r>
              <a:rPr lang="en-US" altLang="en-US"/>
              <a:t>There are a number of approaches that can be utilized for the treatment of existing pest infestations, but no single chemically-based approach is completely effective. An integrated approach, therefore, that incorporates both chemical and non-chemical techniques is best suited for the long-term management of urban pests.</a:t>
            </a:r>
          </a:p>
        </p:txBody>
      </p:sp>
    </p:spTree>
    <p:extLst>
      <p:ext uri="{BB962C8B-B14F-4D97-AF65-F5344CB8AC3E}">
        <p14:creationId xmlns:p14="http://schemas.microsoft.com/office/powerpoint/2010/main" val="19828214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2"/>
          <p:cNvSpPr>
            <a:spLocks noChangeArrowheads="1" noTextEdit="1"/>
          </p:cNvSpPr>
          <p:nvPr>
            <p:ph type="sldImg"/>
          </p:nvPr>
        </p:nvSpPr>
        <p:spPr>
          <a:ln/>
        </p:spPr>
      </p:sp>
      <p:sp>
        <p:nvSpPr>
          <p:cNvPr id="931843" name="Rectangle 3"/>
          <p:cNvSpPr>
            <a:spLocks noGrp="1" noChangeArrowheads="1"/>
          </p:cNvSpPr>
          <p:nvPr>
            <p:ph type="body" idx="1"/>
          </p:nvPr>
        </p:nvSpPr>
        <p:spPr/>
        <p:txBody>
          <a:bodyPr/>
          <a:lstStyle/>
          <a:p>
            <a:r>
              <a:rPr lang="en-US" altLang="en-US"/>
              <a:t>Cellar spiders are another domestic spider that prefer damp, more humid areas of homes such as basements and crawl spaces. The body of these spiders is small (1/16- 5/16 inch), but they have very long legs. Because of their long-legged appearance, they are often confused with harvestmen which are actually not spiders, but a member of the order Opilones. Harvestmen, unlike cellar spiders, only have one body part. Both creatures share the nickname “daddy-long legs.”</a:t>
            </a:r>
          </a:p>
          <a:p>
            <a:endParaRPr lang="en-US" altLang="en-US"/>
          </a:p>
          <a:p>
            <a:r>
              <a:rPr lang="en-US" altLang="en-US"/>
              <a:t>Like house spiders, cellar spiders can be a nuisance due to excessive webbing. They continually build on to a web without removing the old webbing, a behavior which can quickly result in a large network of strands. When prey falls into the web of a cellar spider, it often shakes in a rotary motion, which helps to further snare the prey. It will also do this when disturbed, vibrating so quickly that it will blur. If overly disturbed, the spider will drop and may run away.</a:t>
            </a:r>
          </a:p>
          <a:p>
            <a:endParaRPr lang="en-US" altLang="en-US"/>
          </a:p>
        </p:txBody>
      </p:sp>
    </p:spTree>
    <p:extLst>
      <p:ext uri="{BB962C8B-B14F-4D97-AF65-F5344CB8AC3E}">
        <p14:creationId xmlns:p14="http://schemas.microsoft.com/office/powerpoint/2010/main" val="12865753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ChangeArrowheads="1" noTextEdit="1"/>
          </p:cNvSpPr>
          <p:nvPr>
            <p:ph type="sldImg"/>
          </p:nvPr>
        </p:nvSpPr>
        <p:spPr>
          <a:ln/>
        </p:spPr>
      </p:sp>
      <p:sp>
        <p:nvSpPr>
          <p:cNvPr id="932867" name="Rectangle 3"/>
          <p:cNvSpPr>
            <a:spLocks noGrp="1" noChangeArrowheads="1"/>
          </p:cNvSpPr>
          <p:nvPr>
            <p:ph type="body" idx="1"/>
          </p:nvPr>
        </p:nvSpPr>
        <p:spPr/>
        <p:txBody>
          <a:bodyPr/>
          <a:lstStyle/>
          <a:p>
            <a:r>
              <a:rPr lang="en-US" altLang="en-US"/>
              <a:t>Comb-Footed Spiders—Several members of this family, the Theridiidae, are species often associated with dwellings. Two of the more common genera found in homes are the Arachaearanea (house spiders), and the Steatoda (the false black widow is S. grossa). </a:t>
            </a:r>
          </a:p>
        </p:txBody>
      </p:sp>
    </p:spTree>
    <p:extLst>
      <p:ext uri="{BB962C8B-B14F-4D97-AF65-F5344CB8AC3E}">
        <p14:creationId xmlns:p14="http://schemas.microsoft.com/office/powerpoint/2010/main" val="4592170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2"/>
          <p:cNvSpPr>
            <a:spLocks noChangeArrowheads="1" noTextEdit="1"/>
          </p:cNvSpPr>
          <p:nvPr>
            <p:ph type="sldImg"/>
          </p:nvPr>
        </p:nvSpPr>
        <p:spPr>
          <a:ln/>
        </p:spPr>
      </p:sp>
      <p:sp>
        <p:nvSpPr>
          <p:cNvPr id="940035" name="Rectangle 3"/>
          <p:cNvSpPr>
            <a:spLocks noGrp="1" noChangeArrowheads="1"/>
          </p:cNvSpPr>
          <p:nvPr>
            <p:ph type="body" idx="1"/>
          </p:nvPr>
        </p:nvSpPr>
        <p:spPr/>
        <p:txBody>
          <a:bodyPr/>
          <a:lstStyle/>
          <a:p>
            <a:r>
              <a:rPr lang="en-US" altLang="en-US"/>
              <a:t>Even though the house spider is small (3/16- 5/16 inch body length), its presence can be conspicuous because it uses a trial and error approach when hunting. The spider will abandon a web and build a new one if the first web doesn’t catch prey. When these abandoned webs pick up dust and debris, they can become an annoyance. When a house spider finds a successful hunting location, it will stay. Generally this will be an area of high humidity, suitable air currents, or near a consistently open door, all of which have a higher probability of bringing in prey. When prey falls into the web, the spider will often rush down to throw more silk onto the prey, wrapping it up and pulling it upwards into the web. In modern homes, house spiders are generally found in basements, crawl spaces, etc. where humidity may be high and chances of finding prey are better. One genus of this family, the widow spiders, will be discussed separately later.</a:t>
            </a:r>
          </a:p>
          <a:p>
            <a:endParaRPr lang="en-US" altLang="en-US"/>
          </a:p>
        </p:txBody>
      </p:sp>
    </p:spTree>
    <p:extLst>
      <p:ext uri="{BB962C8B-B14F-4D97-AF65-F5344CB8AC3E}">
        <p14:creationId xmlns:p14="http://schemas.microsoft.com/office/powerpoint/2010/main" val="50681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ChangeArrowheads="1" noTextEdit="1"/>
          </p:cNvSpPr>
          <p:nvPr>
            <p:ph type="sldImg"/>
          </p:nvPr>
        </p:nvSpPr>
        <p:spPr>
          <a:ln/>
        </p:spPr>
      </p:sp>
      <p:sp>
        <p:nvSpPr>
          <p:cNvPr id="944131" name="Rectangle 3"/>
          <p:cNvSpPr>
            <a:spLocks noGrp="1" noChangeArrowheads="1"/>
          </p:cNvSpPr>
          <p:nvPr>
            <p:ph type="body" idx="1"/>
          </p:nvPr>
        </p:nvSpPr>
        <p:spPr/>
        <p:txBody>
          <a:bodyPr/>
          <a:lstStyle/>
          <a:p>
            <a:r>
              <a:rPr lang="en-US" altLang="en-US">
                <a:effectLst>
                  <a:outerShdw blurRad="38100" dist="38100" dir="2700000" algn="tl">
                    <a:srgbClr val="C0C0C0"/>
                  </a:outerShdw>
                </a:effectLst>
              </a:rPr>
              <a:t>Steatoda does not have the reddish orange</a:t>
            </a:r>
          </a:p>
          <a:p>
            <a:r>
              <a:rPr lang="en-US" altLang="en-US">
                <a:effectLst>
                  <a:outerShdw blurRad="38100" dist="38100" dir="2700000" algn="tl">
                    <a:srgbClr val="C0C0C0"/>
                  </a:outerShdw>
                </a:effectLst>
              </a:rPr>
              <a:t>hourglass shape on the ventral side of the abdomen and the shape of the</a:t>
            </a:r>
          </a:p>
          <a:p>
            <a:r>
              <a:rPr lang="en-US" altLang="en-US">
                <a:effectLst>
                  <a:outerShdw blurRad="38100" dist="38100" dir="2700000" algn="tl">
                    <a:srgbClr val="C0C0C0"/>
                  </a:outerShdw>
                </a:effectLst>
              </a:rPr>
              <a:t>abdomen is more oval and not as globose as in Latrodectus. It does however</a:t>
            </a:r>
          </a:p>
          <a:p>
            <a:r>
              <a:rPr lang="en-US" altLang="en-US">
                <a:effectLst>
                  <a:outerShdw blurRad="38100" dist="38100" dir="2700000" algn="tl">
                    <a:srgbClr val="C0C0C0"/>
                  </a:outerShdw>
                </a:effectLst>
              </a:rPr>
              <a:t>have an outline that resembles an hourglass on the ventral side of the abdomen.</a:t>
            </a:r>
          </a:p>
          <a:p>
            <a:r>
              <a:rPr lang="en-US" altLang="en-US">
                <a:effectLst>
                  <a:outerShdw blurRad="38100" dist="38100" dir="2700000" algn="tl">
                    <a:srgbClr val="C0C0C0"/>
                  </a:outerShdw>
                </a:effectLst>
              </a:rPr>
              <a:t>Steatoda is further distinguished from the widow in that it bears a light-colored</a:t>
            </a:r>
          </a:p>
          <a:p>
            <a:r>
              <a:rPr lang="en-US" altLang="en-US">
                <a:effectLst>
                  <a:outerShdw blurRad="38100" dist="38100" dir="2700000" algn="tl">
                    <a:srgbClr val="C0C0C0"/>
                  </a:outerShdw>
                </a:effectLst>
              </a:rPr>
              <a:t>crescent or band on the leading edge of the dorsal abdominal surface. Some</a:t>
            </a:r>
          </a:p>
          <a:p>
            <a:r>
              <a:rPr lang="en-US" altLang="en-US">
                <a:effectLst>
                  <a:outerShdw blurRad="38100" dist="38100" dir="2700000" algn="tl">
                    <a:srgbClr val="C0C0C0"/>
                  </a:outerShdw>
                </a:effectLst>
              </a:rPr>
              <a:t>Steatoda have been reported to actually prey on black widow spiders and</a:t>
            </a:r>
          </a:p>
          <a:p>
            <a:r>
              <a:rPr lang="en-US" altLang="en-US">
                <a:effectLst>
                  <a:outerShdw blurRad="38100" dist="38100" dir="2700000" algn="tl">
                    <a:srgbClr val="C0C0C0"/>
                  </a:outerShdw>
                </a:effectLst>
              </a:rPr>
              <a:t>cockroaches. A major food source is sowbugs.</a:t>
            </a:r>
          </a:p>
        </p:txBody>
      </p:sp>
    </p:spTree>
    <p:extLst>
      <p:ext uri="{BB962C8B-B14F-4D97-AF65-F5344CB8AC3E}">
        <p14:creationId xmlns:p14="http://schemas.microsoft.com/office/powerpoint/2010/main" val="1428904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2"/>
          <p:cNvSpPr>
            <a:spLocks noChangeArrowheads="1" noTextEdit="1"/>
          </p:cNvSpPr>
          <p:nvPr>
            <p:ph type="sldImg"/>
          </p:nvPr>
        </p:nvSpPr>
        <p:spPr>
          <a:ln/>
        </p:spPr>
      </p:sp>
      <p:sp>
        <p:nvSpPr>
          <p:cNvPr id="939011" name="Rectangle 3"/>
          <p:cNvSpPr>
            <a:spLocks noGrp="1" noChangeArrowheads="1"/>
          </p:cNvSpPr>
          <p:nvPr>
            <p:ph type="body" idx="1"/>
          </p:nvPr>
        </p:nvSpPr>
        <p:spPr/>
        <p:txBody>
          <a:bodyPr/>
          <a:lstStyle/>
          <a:p>
            <a:pPr>
              <a:lnSpc>
                <a:spcPct val="90000"/>
              </a:lnSpc>
            </a:pPr>
            <a:r>
              <a:rPr lang="en-US" altLang="en-US"/>
              <a:t>Widow Spiders—Though part of the comb-footed spider family, the genus Lactrodectus deserves special mention because the members in it are poisonous. The females and males greatly differ in size with the female body length reaching ½ inch while the male is about half the size. With legs outstretched, the female spider will be about 1 ½ inches. There are a few species that can be found in the southern states: the black widow (L. mactans), the northern widow (L. various), and the brown widow (L. geometricus). The black widow is the most recognizable with its shiny black body and distinctive red hourglass on the underside of the abdomen. The northern widow is similar but has a divided hourglass and red circles and white markings on the upper side of the abdomen. The brown widow has an hourglass that is yellow or orange, and its body is a matte, mottled, brownish color rather than shiny black. Its egg case is also distinctive in that it bears spiny projections rather than the usual smooth shape of most spider egg sacs.</a:t>
            </a:r>
          </a:p>
          <a:p>
            <a:pPr>
              <a:lnSpc>
                <a:spcPct val="90000"/>
              </a:lnSpc>
            </a:pPr>
            <a:r>
              <a:rPr lang="en-US" altLang="en-US"/>
              <a:t>	Unlike the other comb-footed spiders mentioned previously, the widows are less domestic. They are more likely to be found by homeowners in rock piles, wood piles, weedy brush, barns, and building exteriors than inside homes. They may occasionally show up in garages. In most cases, widow spiders are not aggressive, but if they are protecting an egg case, they are more likely to bite. This is truer of the northern and black widows. Brown recluse are a more docile species and are more likely to drop when threatened. In most cases, widow bites are not fatal if treated promptly. Whenever possible, if a bite is suspected, the spider should be carefully collected to confirm the species involved.</a:t>
            </a:r>
          </a:p>
          <a:p>
            <a:pPr>
              <a:lnSpc>
                <a:spcPct val="90000"/>
              </a:lnSpc>
            </a:pPr>
            <a:endParaRPr lang="en-US" altLang="en-US"/>
          </a:p>
        </p:txBody>
      </p:sp>
    </p:spTree>
    <p:extLst>
      <p:ext uri="{BB962C8B-B14F-4D97-AF65-F5344CB8AC3E}">
        <p14:creationId xmlns:p14="http://schemas.microsoft.com/office/powerpoint/2010/main" val="2895003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ChangeArrowheads="1" noTextEdit="1"/>
          </p:cNvSpPr>
          <p:nvPr>
            <p:ph type="sldImg"/>
          </p:nvPr>
        </p:nvSpPr>
        <p:spPr>
          <a:ln/>
        </p:spPr>
      </p:sp>
      <p:sp>
        <p:nvSpPr>
          <p:cNvPr id="945155" name="Rectangle 3"/>
          <p:cNvSpPr>
            <a:spLocks noGrp="1" noChangeArrowheads="1"/>
          </p:cNvSpPr>
          <p:nvPr>
            <p:ph type="body" idx="1"/>
          </p:nvPr>
        </p:nvSpPr>
        <p:spPr/>
        <p:txBody>
          <a:bodyPr/>
          <a:lstStyle/>
          <a:p>
            <a:r>
              <a:rPr lang="en-US" altLang="en-US"/>
              <a:t>Filistatids—Like the funnelweb spiders, the Filistatidae build webs wherein the spider is usually hidden from view in a crevice. They are medium sized (1/2 – ¾ inch). In the southern region, filistatids are one of the more common domestic spiders. The species Filistada hibernalis may live several years. They are mostly nocturnal, remaining hidden in their refuge at the center of their web during the daytime. In appearance, they somewhat resemble the brown recluse spider and are often confused with this less common species. Unlike the brown recluse (discussed below), filistatids have eight eyes which are all grouped together in the center of their head. This contrasts with the distinctive three sets of two eyes that are found on the brown recluse. Also unlike the brown recluse, filistatids are not poisonous.</a:t>
            </a:r>
          </a:p>
          <a:p>
            <a:endParaRPr lang="en-US" altLang="en-US" b="1">
              <a:effectLst>
                <a:outerShdw blurRad="38100" dist="38100" dir="2700000" algn="tl">
                  <a:srgbClr val="C0C0C0"/>
                </a:outerShdw>
              </a:effectLst>
            </a:endParaRPr>
          </a:p>
        </p:txBody>
      </p:sp>
    </p:spTree>
    <p:extLst>
      <p:ext uri="{BB962C8B-B14F-4D97-AF65-F5344CB8AC3E}">
        <p14:creationId xmlns:p14="http://schemas.microsoft.com/office/powerpoint/2010/main" val="1582695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ChangeArrowheads="1" noTextEdit="1"/>
          </p:cNvSpPr>
          <p:nvPr>
            <p:ph type="sldImg"/>
          </p:nvPr>
        </p:nvSpPr>
        <p:spPr>
          <a:ln/>
        </p:spPr>
      </p:sp>
      <p:sp>
        <p:nvSpPr>
          <p:cNvPr id="933891" name="Rectangle 3"/>
          <p:cNvSpPr>
            <a:spLocks noGrp="1" noChangeArrowheads="1"/>
          </p:cNvSpPr>
          <p:nvPr>
            <p:ph type="body" idx="1"/>
          </p:nvPr>
        </p:nvSpPr>
        <p:spPr/>
        <p:txBody>
          <a:bodyPr/>
          <a:lstStyle/>
          <a:p>
            <a:r>
              <a:rPr lang="en-US" altLang="en-US"/>
              <a:t>Funnelweb Spiders—Funnel web spiders are small to medium sized (1/16- ¾ inch). The webs of these spiders often originate out of a crevice such as beneath a window frame. Unlike cobweb spiders, the spider is usually hidden and only part of the web is visible. The web may be vacuumed up, but a spot treatment into the crevice in which the spider is hiding may be necessary.</a:t>
            </a:r>
          </a:p>
          <a:p>
            <a:endParaRPr lang="en-US" altLang="en-US"/>
          </a:p>
        </p:txBody>
      </p:sp>
    </p:spTree>
    <p:extLst>
      <p:ext uri="{BB962C8B-B14F-4D97-AF65-F5344CB8AC3E}">
        <p14:creationId xmlns:p14="http://schemas.microsoft.com/office/powerpoint/2010/main" val="16243796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ChangeArrowheads="1" noTextEdit="1"/>
          </p:cNvSpPr>
          <p:nvPr>
            <p:ph type="sldImg"/>
          </p:nvPr>
        </p:nvSpPr>
        <p:spPr>
          <a:ln/>
        </p:spPr>
      </p:sp>
      <p:sp>
        <p:nvSpPr>
          <p:cNvPr id="934915" name="Rectangle 3"/>
          <p:cNvSpPr>
            <a:spLocks noGrp="1" noChangeArrowheads="1"/>
          </p:cNvSpPr>
          <p:nvPr>
            <p:ph type="body" idx="1"/>
          </p:nvPr>
        </p:nvSpPr>
        <p:spPr/>
        <p:txBody>
          <a:bodyPr/>
          <a:lstStyle/>
          <a:p>
            <a:r>
              <a:rPr lang="en-US" altLang="en-US"/>
              <a:t>Sac spiders belong to the family Clubionidae. They are small (3/16- 3/8 inch in body length). Unlike many of the other domestic spiders, sac spiders do not build traditional webs. Also, unlike most of the other domestic spiders a few species of this family are likely responsible for a great many biting incidents. One species in particular, the yellow sac spider (Chiracanthium mildei) has been known to be somewhat aggressive. These spiders build retreats in which they hide, and are generally located in upper corners and ceiling/wall junctions. At night, they leave the retreat to hunt along walls and ceilings. Bites occur most often when the spiders take refuge in clothing and then become trapped against a person’s skin. Generally, the effects of the bite are temporary, lasting only a couple of days, but some people have a more severe reaction.</a:t>
            </a:r>
          </a:p>
          <a:p>
            <a:endParaRPr lang="en-US" altLang="en-US"/>
          </a:p>
        </p:txBody>
      </p:sp>
    </p:spTree>
    <p:extLst>
      <p:ext uri="{BB962C8B-B14F-4D97-AF65-F5344CB8AC3E}">
        <p14:creationId xmlns:p14="http://schemas.microsoft.com/office/powerpoint/2010/main" val="21371106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2"/>
          <p:cNvSpPr>
            <a:spLocks noChangeArrowheads="1" noTextEdit="1"/>
          </p:cNvSpPr>
          <p:nvPr>
            <p:ph type="sldImg"/>
          </p:nvPr>
        </p:nvSpPr>
        <p:spPr>
          <a:ln/>
        </p:spPr>
      </p:sp>
      <p:sp>
        <p:nvSpPr>
          <p:cNvPr id="935939" name="Rectangle 3"/>
          <p:cNvSpPr>
            <a:spLocks noGrp="1" noChangeArrowheads="1"/>
          </p:cNvSpPr>
          <p:nvPr>
            <p:ph type="body" idx="1"/>
          </p:nvPr>
        </p:nvSpPr>
        <p:spPr/>
        <p:txBody>
          <a:bodyPr/>
          <a:lstStyle/>
          <a:p>
            <a:r>
              <a:rPr lang="en-US" altLang="en-US"/>
              <a:t>Brown Recluse Spiders—Brown recluse spiders are will bite if provoked, and their venom is necrotic. They belong to the family Loxoscelidae and are a special case in Georgia. They are medium sized spiders (1/4- ½ inch in body length). </a:t>
            </a:r>
          </a:p>
        </p:txBody>
      </p:sp>
    </p:spTree>
    <p:extLst>
      <p:ext uri="{BB962C8B-B14F-4D97-AF65-F5344CB8AC3E}">
        <p14:creationId xmlns:p14="http://schemas.microsoft.com/office/powerpoint/2010/main" val="17551186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ChangeArrowheads="1" noTextEdit="1"/>
          </p:cNvSpPr>
          <p:nvPr>
            <p:ph type="sldImg"/>
          </p:nvPr>
        </p:nvSpPr>
        <p:spPr>
          <a:ln/>
        </p:spPr>
      </p:sp>
      <p:sp>
        <p:nvSpPr>
          <p:cNvPr id="936963" name="Rectangle 3"/>
          <p:cNvSpPr>
            <a:spLocks noGrp="1" noChangeArrowheads="1"/>
          </p:cNvSpPr>
          <p:nvPr>
            <p:ph type="body" idx="1"/>
          </p:nvPr>
        </p:nvSpPr>
        <p:spPr/>
        <p:txBody>
          <a:bodyPr/>
          <a:lstStyle/>
          <a:p>
            <a:r>
              <a:rPr lang="en-US" altLang="en-US"/>
              <a:t>The brown recluse is not widespread in Georgia. Populations in homes where they are found can be high, and professional assistance is often needed for their control. If brown recluse spiders are confirmed in a home, homeowners can reduce the chances of interacting with the spiders by removing items from the floor that spiders can use for harborage, removing dust ruffles from the bed, and moving the bed several inches from the wall so that spiders are not able to bridge from the wall to the bed. Homeowners can also place sticky traps under beds, dressers, sofas, etc, to help reduce the population and to locate those areas where spiders are most abundant. Professional help in controlling brown recluse spiders is recommended.</a:t>
            </a:r>
          </a:p>
          <a:p>
            <a:endParaRPr lang="en-US" altLang="en-US"/>
          </a:p>
        </p:txBody>
      </p:sp>
    </p:spTree>
    <p:extLst>
      <p:ext uri="{BB962C8B-B14F-4D97-AF65-F5344CB8AC3E}">
        <p14:creationId xmlns:p14="http://schemas.microsoft.com/office/powerpoint/2010/main" val="443775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85875" y="1122363"/>
            <a:ext cx="771525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734015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834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397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48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967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650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573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573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573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197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54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564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893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675" y="1709738"/>
            <a:ext cx="8872538"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899063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428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025" y="365125"/>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025" y="2505075"/>
            <a:ext cx="435292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8588" y="2505075"/>
            <a:ext cx="437197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794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411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45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38935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623811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1" Type="http://schemas.openxmlformats.org/officeDocument/2006/relationships/slideLayout" Target="../slideLayouts/slideLayout14.xml"/><Relationship Id="rId2" Type="http://schemas.openxmlformats.org/officeDocument/2006/relationships/notesSlide" Target="../notesSlides/notesSlide96.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jpeg"/><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image" Target="../media/image134.jpeg"/><Relationship Id="rId6" Type="http://schemas.openxmlformats.org/officeDocument/2006/relationships/image" Target="../media/image127.jpeg"/><Relationship Id="rId7" Type="http://schemas.openxmlformats.org/officeDocument/2006/relationships/image" Target="../media/image135.jpeg"/><Relationship Id="rId1" Type="http://schemas.openxmlformats.org/officeDocument/2006/relationships/slideLayout" Target="../slideLayouts/slideLayout14.xml"/><Relationship Id="rId2" Type="http://schemas.openxmlformats.org/officeDocument/2006/relationships/notesSlide" Target="../notesSlides/notesSlide9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 Id="rId3" Type="http://schemas.openxmlformats.org/officeDocument/2006/relationships/image" Target="../media/image13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1" Type="http://schemas.openxmlformats.org/officeDocument/2006/relationships/slideLayout" Target="../slideLayouts/slideLayout14.xml"/><Relationship Id="rId2" Type="http://schemas.openxmlformats.org/officeDocument/2006/relationships/notesSlide" Target="../notesSlides/notesSlide103.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jpeg"/><Relationship Id="rId1" Type="http://schemas.openxmlformats.org/officeDocument/2006/relationships/slideLayout" Target="../slideLayouts/slideLayout15.xml"/><Relationship Id="rId2" Type="http://schemas.openxmlformats.org/officeDocument/2006/relationships/notesSlide" Target="../notesSlides/notesSlide10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jpeg"/><Relationship Id="rId4" Type="http://schemas.openxmlformats.org/officeDocument/2006/relationships/image" Target="../media/image145.jpeg"/><Relationship Id="rId5" Type="http://schemas.openxmlformats.org/officeDocument/2006/relationships/image" Target="../media/image146.jpeg"/><Relationship Id="rId1" Type="http://schemas.openxmlformats.org/officeDocument/2006/relationships/slideLayout" Target="../slideLayouts/slideLayout14.xml"/><Relationship Id="rId2" Type="http://schemas.openxmlformats.org/officeDocument/2006/relationships/notesSlide" Target="../notesSlides/notesSlide10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jpeg"/><Relationship Id="rId4" Type="http://schemas.openxmlformats.org/officeDocument/2006/relationships/image" Target="../media/image148.jpeg"/><Relationship Id="rId5" Type="http://schemas.openxmlformats.org/officeDocument/2006/relationships/image" Target="../media/image149.jpeg"/><Relationship Id="rId6" Type="http://schemas.openxmlformats.org/officeDocument/2006/relationships/image" Target="../media/image150.jpeg"/><Relationship Id="rId1" Type="http://schemas.openxmlformats.org/officeDocument/2006/relationships/slideLayout" Target="../slideLayouts/slideLayout15.xml"/><Relationship Id="rId2" Type="http://schemas.openxmlformats.org/officeDocument/2006/relationships/notesSlide" Target="../notesSlides/notesSlide10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 Id="rId3" Type="http://schemas.openxmlformats.org/officeDocument/2006/relationships/image" Target="../media/image151.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 Id="rId3" Type="http://schemas.openxmlformats.org/officeDocument/2006/relationships/image" Target="../media/image15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jpeg"/><Relationship Id="rId1" Type="http://schemas.openxmlformats.org/officeDocument/2006/relationships/slideLayout" Target="../slideLayouts/slideLayout14.xml"/><Relationship Id="rId2" Type="http://schemas.openxmlformats.org/officeDocument/2006/relationships/notesSlide" Target="../notesSlides/notesSlide110.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jpeg"/><Relationship Id="rId1" Type="http://schemas.openxmlformats.org/officeDocument/2006/relationships/slideLayout" Target="../slideLayouts/slideLayout12.xml"/><Relationship Id="rId2" Type="http://schemas.openxmlformats.org/officeDocument/2006/relationships/notesSlide" Target="../notesSlides/notesSlide111.xml"/></Relationships>
</file>

<file path=ppt/slides/_rels/slide116.xml.rels><?xml version="1.0" encoding="UTF-8" standalone="yes"?>
<Relationships xmlns="http://schemas.openxmlformats.org/package/2006/relationships"><Relationship Id="rId3" Type="http://schemas.openxmlformats.org/officeDocument/2006/relationships/image" Target="../media/image157.jpeg"/><Relationship Id="rId4" Type="http://schemas.openxmlformats.org/officeDocument/2006/relationships/image" Target="../media/image158.jpeg"/><Relationship Id="rId5" Type="http://schemas.openxmlformats.org/officeDocument/2006/relationships/image" Target="../media/image159.jpeg"/><Relationship Id="rId6" Type="http://schemas.openxmlformats.org/officeDocument/2006/relationships/image" Target="../media/image160.jpeg"/><Relationship Id="rId1" Type="http://schemas.openxmlformats.org/officeDocument/2006/relationships/slideLayout" Target="../slideLayouts/slideLayout14.xml"/><Relationship Id="rId2" Type="http://schemas.openxmlformats.org/officeDocument/2006/relationships/notesSlide" Target="../notesSlides/notesSlide11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 Id="rId3" Type="http://schemas.openxmlformats.org/officeDocument/2006/relationships/image" Target="../media/image16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14.xml"/><Relationship Id="rId2" Type="http://schemas.openxmlformats.org/officeDocument/2006/relationships/notesSlide" Target="../notesSlides/notesSlide1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5.xml"/><Relationship Id="rId3" Type="http://schemas.openxmlformats.org/officeDocument/2006/relationships/image" Target="../media/image16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9.jpe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4.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7.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4.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jpeg"/><Relationship Id="rId7" Type="http://schemas.openxmlformats.org/officeDocument/2006/relationships/image" Target="../media/image67.jpeg"/><Relationship Id="rId8"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1" Type="http://schemas.openxmlformats.org/officeDocument/2006/relationships/slideLayout" Target="../slideLayouts/slideLayout14.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1" Type="http://schemas.openxmlformats.org/officeDocument/2006/relationships/slideLayout" Target="../slideLayouts/slideLayout16.xml"/><Relationship Id="rId2"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6.jpeg"/></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8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 Id="rId3" Type="http://schemas.openxmlformats.org/officeDocument/2006/relationships/image" Target="../media/image8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14.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1" Type="http://schemas.openxmlformats.org/officeDocument/2006/relationships/slideLayout" Target="../slideLayouts/slideLayout14.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9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9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4.xml"/><Relationship Id="rId2" Type="http://schemas.openxmlformats.org/officeDocument/2006/relationships/notesSlide" Target="../notesSlides/notesSlide7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94.jpeg"/></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eg"/><Relationship Id="rId1" Type="http://schemas.openxmlformats.org/officeDocument/2006/relationships/slideLayout" Target="../slideLayouts/slideLayout14.xml"/><Relationship Id="rId2" Type="http://schemas.openxmlformats.org/officeDocument/2006/relationships/notesSlide" Target="../notesSlides/notesSlide8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98.jpeg"/><Relationship Id="rId5" Type="http://schemas.openxmlformats.org/officeDocument/2006/relationships/image" Target="../media/image101.jpeg"/><Relationship Id="rId6" Type="http://schemas.openxmlformats.org/officeDocument/2006/relationships/image" Target="../media/image102.jpeg"/><Relationship Id="rId1" Type="http://schemas.openxmlformats.org/officeDocument/2006/relationships/slideLayout" Target="../slideLayouts/slideLayout14.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1" Type="http://schemas.openxmlformats.org/officeDocument/2006/relationships/slideLayout" Target="../slideLayouts/slideLayout14.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image" Target="../media/image107.jpeg"/><Relationship Id="rId6" Type="http://schemas.openxmlformats.org/officeDocument/2006/relationships/image" Target="../media/image108.jpeg"/><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111.jpeg"/><Relationship Id="rId6" Type="http://schemas.openxmlformats.org/officeDocument/2006/relationships/image" Target="../media/image112.jpeg"/><Relationship Id="rId1" Type="http://schemas.openxmlformats.org/officeDocument/2006/relationships/slideLayout" Target="../slideLayouts/slideLayout14.xml"/><Relationship Id="rId2" Type="http://schemas.openxmlformats.org/officeDocument/2006/relationships/notesSlide" Target="../notesSlides/notesSlide8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jpeg"/><Relationship Id="rId1" Type="http://schemas.openxmlformats.org/officeDocument/2006/relationships/slideLayout" Target="../slideLayouts/slideLayout14.xml"/><Relationship Id="rId2" Type="http://schemas.openxmlformats.org/officeDocument/2006/relationships/notesSlide" Target="../notesSlides/notesSlide9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6.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6" Type="http://schemas.openxmlformats.org/officeDocument/2006/relationships/image" Target="../media/image118.jpeg"/><Relationship Id="rId1" Type="http://schemas.openxmlformats.org/officeDocument/2006/relationships/slideLayout" Target="../slideLayouts/slideLayout14.xml"/><Relationship Id="rId2" Type="http://schemas.openxmlformats.org/officeDocument/2006/relationships/notesSlide" Target="../notesSlides/notesSlide92.xml"/></Relationships>
</file>

<file path=ppt/slides/_rels/slide97.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jpeg"/><Relationship Id="rId5" Type="http://schemas.openxmlformats.org/officeDocument/2006/relationships/image" Target="../media/image121.jpeg"/><Relationship Id="rId1" Type="http://schemas.openxmlformats.org/officeDocument/2006/relationships/slideLayout" Target="../slideLayouts/slideLayout14.xml"/><Relationship Id="rId2" Type="http://schemas.openxmlformats.org/officeDocument/2006/relationships/notesSlide" Target="../notesSlides/notesSlide93.xml"/></Relationships>
</file>

<file path=ppt/slides/_rels/slide98.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5" Type="http://schemas.openxmlformats.org/officeDocument/2006/relationships/image" Target="../media/image124.jpeg"/><Relationship Id="rId6" Type="http://schemas.openxmlformats.org/officeDocument/2006/relationships/image" Target="../media/image125.jpeg"/><Relationship Id="rId1" Type="http://schemas.openxmlformats.org/officeDocument/2006/relationships/slideLayout" Target="../slideLayouts/slideLayout14.xml"/><Relationship Id="rId2" Type="http://schemas.openxmlformats.org/officeDocument/2006/relationships/notesSlide" Target="../notesSlides/notesSlide94.xml"/></Relationships>
</file>

<file path=ppt/slides/_rels/slide99.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jpeg"/><Relationship Id="rId1" Type="http://schemas.openxmlformats.org/officeDocument/2006/relationships/slideLayout" Target="../slideLayouts/slideLayout14.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pic>
        <p:nvPicPr>
          <p:cNvPr id="819202" name="Picture 2"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752600"/>
            <a:ext cx="8867775"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ctrTitle"/>
          </p:nvPr>
        </p:nvSpPr>
        <p:spPr>
          <a:xfrm>
            <a:off x="3124200" y="228600"/>
            <a:ext cx="3733800" cy="1143000"/>
          </a:xfrm>
        </p:spPr>
        <p:txBody>
          <a:bodyPr anchor="ctr"/>
          <a:lstStyle/>
          <a:p>
            <a:r>
              <a:rPr lang="en-US" altLang="en-US" sz="4400">
                <a:solidFill>
                  <a:srgbClr val="00DFCA"/>
                </a:solidFill>
              </a:rPr>
              <a:t>Baits</a:t>
            </a:r>
          </a:p>
        </p:txBody>
      </p:sp>
      <p:sp>
        <p:nvSpPr>
          <p:cNvPr id="692227" name="Rectangle 3"/>
          <p:cNvSpPr>
            <a:spLocks noGrp="1" noChangeArrowheads="1"/>
          </p:cNvSpPr>
          <p:nvPr>
            <p:ph type="subTitle" idx="1"/>
          </p:nvPr>
        </p:nvSpPr>
        <p:spPr>
          <a:xfrm>
            <a:off x="1676400" y="2133600"/>
            <a:ext cx="7239000" cy="2819400"/>
          </a:xfrm>
        </p:spPr>
        <p:txBody>
          <a:bodyPr/>
          <a:lstStyle/>
          <a:p>
            <a:pPr algn="l"/>
            <a:r>
              <a:rPr lang="en-US" altLang="en-US" sz="3200">
                <a:solidFill>
                  <a:srgbClr val="FAFD00"/>
                </a:solidFill>
              </a:rPr>
              <a:t>Baits are combinations of small amounts of pesticide with a food palatable to the target insect. Baits can be packaged as granules, pellets, gels, pastes, liquids, or ready to use stations.</a:t>
            </a:r>
          </a:p>
          <a:p>
            <a:pPr algn="l"/>
            <a:endParaRPr lang="en-US" altLang="en-US" sz="3200">
              <a:solidFill>
                <a:srgbClr val="FAFD00"/>
              </a:solidFill>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8" name="Picture 2" descr="DSCN3089"/>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9859" name="Rectangle 3"/>
          <p:cNvSpPr>
            <a:spLocks noGrp="1" noChangeArrowheads="1"/>
          </p:cNvSpPr>
          <p:nvPr>
            <p:ph type="body" sz="half" idx="1"/>
          </p:nvPr>
        </p:nvSpPr>
        <p:spPr>
          <a:xfrm>
            <a:off x="0" y="4038600"/>
            <a:ext cx="3810000" cy="2819400"/>
          </a:xfrm>
        </p:spPr>
        <p:txBody>
          <a:bodyPr/>
          <a:lstStyle/>
          <a:p>
            <a:pPr>
              <a:buFontTx/>
              <a:buNone/>
            </a:pPr>
            <a:endParaRPr lang="en-US" altLang="en-US" sz="2000"/>
          </a:p>
          <a:p>
            <a:r>
              <a:rPr lang="en-US" altLang="en-US" sz="2400" b="1">
                <a:solidFill>
                  <a:srgbClr val="FFCC00"/>
                </a:solidFill>
                <a:effectLst>
                  <a:outerShdw blurRad="38100" dist="38100" dir="2700000" algn="tl">
                    <a:srgbClr val="000000"/>
                  </a:outerShdw>
                </a:effectLst>
              </a:rPr>
              <a:t>Webs have a “funnel”</a:t>
            </a:r>
          </a:p>
          <a:p>
            <a:r>
              <a:rPr lang="en-US" altLang="en-US" sz="2400" b="1">
                <a:solidFill>
                  <a:srgbClr val="FFCC00"/>
                </a:solidFill>
                <a:effectLst>
                  <a:outerShdw blurRad="38100" dist="38100" dir="2700000" algn="tl">
                    <a:srgbClr val="000000"/>
                  </a:outerShdw>
                </a:effectLst>
              </a:rPr>
              <a:t>Spiders are usually in a hidden crevice</a:t>
            </a:r>
          </a:p>
          <a:p>
            <a:r>
              <a:rPr lang="en-US" altLang="en-US" sz="2400" b="1">
                <a:solidFill>
                  <a:srgbClr val="FFCC00"/>
                </a:solidFill>
                <a:effectLst>
                  <a:outerShdw blurRad="38100" dist="38100" dir="2700000" algn="tl">
                    <a:srgbClr val="000000"/>
                  </a:outerShdw>
                </a:effectLst>
              </a:rPr>
              <a:t>Spiders will run out to grab prey then return to the retreat</a:t>
            </a:r>
          </a:p>
        </p:txBody>
      </p:sp>
      <p:pic>
        <p:nvPicPr>
          <p:cNvPr id="889860" name="Picture 4" descr="DSCN5166"/>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10300" y="0"/>
            <a:ext cx="4076700" cy="3057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9861" name="Rectangle 5"/>
          <p:cNvSpPr>
            <a:spLocks noGrp="1" noChangeArrowheads="1"/>
          </p:cNvSpPr>
          <p:nvPr>
            <p:ph type="title"/>
          </p:nvPr>
        </p:nvSpPr>
        <p:spPr>
          <a:xfrm>
            <a:off x="0" y="0"/>
            <a:ext cx="7772400" cy="1143000"/>
          </a:xfrm>
        </p:spPr>
        <p:txBody>
          <a:bodyPr/>
          <a:lstStyle/>
          <a:p>
            <a:r>
              <a:rPr lang="en-US" altLang="en-US" sz="4000" b="1">
                <a:solidFill>
                  <a:schemeClr val="tx1"/>
                </a:solidFill>
                <a:effectLst>
                  <a:outerShdw blurRad="38100" dist="38100" dir="2700000" algn="tl">
                    <a:srgbClr val="FFFFFF"/>
                  </a:outerShdw>
                </a:effectLst>
              </a:rPr>
              <a:t>Funnel Web Spiders</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82" name="Picture 2" descr="DSCN3038"/>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0883" name="Picture 3" descr="DSCN30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5430838"/>
            <a:ext cx="2400300" cy="1427162"/>
          </a:xfrm>
          <a:prstGeom prst="rect">
            <a:avLst/>
          </a:prstGeom>
          <a:noFill/>
          <a:extLst>
            <a:ext uri="{909E8E84-426E-40DD-AFC4-6F175D3DCCD1}">
              <a14:hiddenFill xmlns:a14="http://schemas.microsoft.com/office/drawing/2010/main">
                <a:solidFill>
                  <a:srgbClr val="FFFFFF"/>
                </a:solidFill>
              </a14:hiddenFill>
            </a:ext>
          </a:extLst>
        </p:spPr>
      </p:pic>
      <p:sp>
        <p:nvSpPr>
          <p:cNvPr id="890884" name="Rectangle 4"/>
          <p:cNvSpPr>
            <a:spLocks noGrp="1" noChangeArrowheads="1"/>
          </p:cNvSpPr>
          <p:nvPr>
            <p:ph type="body" sz="half" idx="1"/>
          </p:nvPr>
        </p:nvSpPr>
        <p:spPr>
          <a:xfrm>
            <a:off x="0" y="3429000"/>
            <a:ext cx="4914900" cy="3048000"/>
          </a:xfrm>
        </p:spPr>
        <p:txBody>
          <a:bodyPr/>
          <a:lstStyle/>
          <a:p>
            <a:pPr>
              <a:lnSpc>
                <a:spcPct val="90000"/>
              </a:lnSpc>
              <a:buFontTx/>
              <a:buNone/>
            </a:pPr>
            <a:endParaRPr lang="en-US" altLang="en-US" sz="2800"/>
          </a:p>
          <a:p>
            <a:pPr>
              <a:lnSpc>
                <a:spcPct val="90000"/>
              </a:lnSpc>
            </a:pPr>
            <a:r>
              <a:rPr lang="en-US" altLang="en-US" sz="2800" b="1">
                <a:effectLst>
                  <a:outerShdw blurRad="38100" dist="38100" dir="2700000" algn="tl">
                    <a:srgbClr val="FFFFFF"/>
                  </a:outerShdw>
                </a:effectLst>
              </a:rPr>
              <a:t>Some species are venomous</a:t>
            </a:r>
          </a:p>
          <a:p>
            <a:pPr>
              <a:lnSpc>
                <a:spcPct val="90000"/>
              </a:lnSpc>
            </a:pPr>
            <a:r>
              <a:rPr lang="en-US" altLang="en-US" sz="2800" b="1">
                <a:effectLst>
                  <a:outerShdw blurRad="38100" dist="38100" dir="2700000" algn="tl">
                    <a:srgbClr val="FFFFFF"/>
                  </a:outerShdw>
                </a:effectLst>
              </a:rPr>
              <a:t>Generally use webs only as retreats</a:t>
            </a:r>
          </a:p>
          <a:p>
            <a:pPr>
              <a:lnSpc>
                <a:spcPct val="90000"/>
              </a:lnSpc>
            </a:pPr>
            <a:r>
              <a:rPr lang="en-US" altLang="en-US" sz="2800" b="1">
                <a:effectLst>
                  <a:outerShdw blurRad="38100" dist="38100" dir="2700000" algn="tl">
                    <a:srgbClr val="FFFFFF"/>
                  </a:outerShdw>
                </a:effectLst>
              </a:rPr>
              <a:t>Retreats are often located at ceiling/wall junctions</a:t>
            </a:r>
          </a:p>
          <a:p>
            <a:pPr>
              <a:lnSpc>
                <a:spcPct val="90000"/>
              </a:lnSpc>
            </a:pPr>
            <a:r>
              <a:rPr lang="en-US" altLang="en-US" sz="2800" b="1">
                <a:effectLst>
                  <a:outerShdw blurRad="38100" dist="38100" dir="2700000" algn="tl">
                    <a:srgbClr val="FFFFFF"/>
                  </a:outerShdw>
                </a:effectLst>
              </a:rPr>
              <a:t>Aggressive</a:t>
            </a:r>
            <a:endParaRPr lang="en-US" altLang="en-US" sz="2800" b="1">
              <a:effectLst>
                <a:outerShdw blurRad="38100" dist="38100" dir="2700000" algn="tl">
                  <a:srgbClr val="FFFFFF"/>
                </a:outerShdw>
              </a:effectLst>
              <a:latin typeface="Arial" charset="0"/>
            </a:endParaRPr>
          </a:p>
          <a:p>
            <a:pPr lvl="1">
              <a:lnSpc>
                <a:spcPct val="90000"/>
              </a:lnSpc>
            </a:pPr>
            <a:endParaRPr lang="en-US" altLang="en-US" sz="1800">
              <a:latin typeface="Arial" charset="0"/>
            </a:endParaRPr>
          </a:p>
        </p:txBody>
      </p:sp>
      <p:sp>
        <p:nvSpPr>
          <p:cNvPr id="890885" name="Rectangle 5"/>
          <p:cNvSpPr>
            <a:spLocks noGrp="1" noChangeArrowheads="1"/>
          </p:cNvSpPr>
          <p:nvPr>
            <p:ph type="title"/>
          </p:nvPr>
        </p:nvSpPr>
        <p:spPr>
          <a:xfrm>
            <a:off x="1257300" y="0"/>
            <a:ext cx="7772400" cy="1143000"/>
          </a:xfrm>
        </p:spPr>
        <p:txBody>
          <a:bodyPr/>
          <a:lstStyle/>
          <a:p>
            <a:r>
              <a:rPr lang="en-US" altLang="en-US" sz="4000" b="1">
                <a:effectLst>
                  <a:outerShdw blurRad="38100" dist="38100" dir="2700000" algn="tl">
                    <a:srgbClr val="FFFFFF"/>
                  </a:outerShdw>
                </a:effectLst>
              </a:rPr>
              <a:t>Sac Spiders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89088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6" name="Picture 2" descr="backgroun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2286000"/>
            <a:ext cx="3009900" cy="2862263"/>
          </a:xfrm>
          <a:prstGeom prst="rect">
            <a:avLst/>
          </a:prstGeom>
          <a:noFill/>
          <a:extLst>
            <a:ext uri="{909E8E84-426E-40DD-AFC4-6F175D3DCCD1}">
              <a14:hiddenFill xmlns:a14="http://schemas.microsoft.com/office/drawing/2010/main">
                <a:solidFill>
                  <a:srgbClr val="FFFFFF"/>
                </a:solidFill>
              </a14:hiddenFill>
            </a:ext>
          </a:extLst>
        </p:spPr>
      </p:pic>
      <p:pic>
        <p:nvPicPr>
          <p:cNvPr id="891907" name="Picture 3" descr="brownrec1"/>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0"/>
            <a:ext cx="94107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91908" name="Rectangle 4"/>
          <p:cNvSpPr>
            <a:spLocks noGrp="1" noChangeArrowheads="1"/>
          </p:cNvSpPr>
          <p:nvPr>
            <p:ph type="title"/>
          </p:nvPr>
        </p:nvSpPr>
        <p:spPr>
          <a:xfrm>
            <a:off x="1257300" y="0"/>
            <a:ext cx="7772400" cy="1143000"/>
          </a:xfrm>
        </p:spPr>
        <p:txBody>
          <a:bodyPr/>
          <a:lstStyle/>
          <a:p>
            <a:r>
              <a:rPr lang="en-US" altLang="en-US" sz="4000" b="1">
                <a:effectLst>
                  <a:outerShdw blurRad="38100" dist="38100" dir="2700000" algn="tl">
                    <a:srgbClr val="FFFFFF"/>
                  </a:outerShdw>
                </a:effectLst>
              </a:rPr>
              <a:t>Brown Recluse</a:t>
            </a:r>
          </a:p>
        </p:txBody>
      </p:sp>
      <p:pic>
        <p:nvPicPr>
          <p:cNvPr id="891909" name="Picture 5" descr="brownrecbody"/>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200900" y="0"/>
            <a:ext cx="3086100" cy="259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1910" name="Picture 6" descr="ey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22875"/>
            <a:ext cx="2324100" cy="163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91911" name="Picture 7" descr="brownrecey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3300" y="4902200"/>
            <a:ext cx="2933700" cy="195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1912" name="Rectangle 8"/>
          <p:cNvSpPr>
            <a:spLocks noGrp="1" noChangeArrowheads="1"/>
          </p:cNvSpPr>
          <p:nvPr>
            <p:ph type="body" sz="half" idx="1"/>
          </p:nvPr>
        </p:nvSpPr>
        <p:spPr>
          <a:xfrm>
            <a:off x="0" y="1828800"/>
            <a:ext cx="3810000" cy="3810000"/>
          </a:xfrm>
        </p:spPr>
        <p:txBody>
          <a:bodyPr/>
          <a:lstStyle/>
          <a:p>
            <a:pPr>
              <a:lnSpc>
                <a:spcPct val="90000"/>
              </a:lnSpc>
              <a:buFontTx/>
              <a:buNone/>
            </a:pPr>
            <a:endParaRPr lang="en-US" altLang="en-US" sz="2800">
              <a:latin typeface="Arial" charset="0"/>
            </a:endParaRPr>
          </a:p>
          <a:p>
            <a:pPr>
              <a:lnSpc>
                <a:spcPct val="90000"/>
              </a:lnSpc>
            </a:pPr>
            <a:r>
              <a:rPr lang="en-US" altLang="en-US" sz="2800" b="1">
                <a:effectLst>
                  <a:outerShdw blurRad="38100" dist="38100" dir="2700000" algn="tl">
                    <a:srgbClr val="FFFFFF"/>
                  </a:outerShdw>
                </a:effectLst>
              </a:rPr>
              <a:t>Do not spin webs</a:t>
            </a:r>
          </a:p>
          <a:p>
            <a:pPr>
              <a:lnSpc>
                <a:spcPct val="90000"/>
              </a:lnSpc>
            </a:pPr>
            <a:r>
              <a:rPr lang="en-US" altLang="en-US" sz="2800" b="1">
                <a:effectLst>
                  <a:outerShdw blurRad="38100" dist="38100" dir="2700000" algn="tl">
                    <a:srgbClr val="FFFFFF"/>
                  </a:outerShdw>
                </a:effectLst>
              </a:rPr>
              <a:t>Hide in and under items on the floor</a:t>
            </a:r>
          </a:p>
          <a:p>
            <a:pPr>
              <a:lnSpc>
                <a:spcPct val="90000"/>
              </a:lnSpc>
            </a:pPr>
            <a:r>
              <a:rPr lang="en-US" altLang="en-US" sz="2800" b="1">
                <a:effectLst>
                  <a:outerShdw blurRad="38100" dist="38100" dir="2700000" algn="tl">
                    <a:srgbClr val="FFFFFF"/>
                  </a:outerShdw>
                </a:effectLst>
              </a:rPr>
              <a:t>When present, they can be very numerous</a:t>
            </a:r>
          </a:p>
          <a:p>
            <a:pPr>
              <a:lnSpc>
                <a:spcPct val="90000"/>
              </a:lnSpc>
            </a:pPr>
            <a:r>
              <a:rPr lang="en-US" altLang="en-US" sz="2800" b="1">
                <a:effectLst>
                  <a:outerShdw blurRad="38100" dist="38100" dir="2700000" algn="tl">
                    <a:srgbClr val="FFFFFF"/>
                  </a:outerShdw>
                </a:effectLst>
              </a:rPr>
              <a:t>Venomous</a:t>
            </a:r>
          </a:p>
        </p:txBody>
      </p:sp>
      <p:sp>
        <p:nvSpPr>
          <p:cNvPr id="891913" name="Text Box 9"/>
          <p:cNvSpPr txBox="1">
            <a:spLocks noChangeArrowheads="1"/>
          </p:cNvSpPr>
          <p:nvPr/>
        </p:nvSpPr>
        <p:spPr bwMode="auto">
          <a:xfrm>
            <a:off x="114300" y="6248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b="1">
                <a:effectLst>
                  <a:outerShdw blurRad="38100" dist="38100" dir="2700000" algn="tl">
                    <a:srgbClr val="FFFFFF"/>
                  </a:outerShdw>
                </a:effectLst>
              </a:rPr>
              <a:t>Filistatid eyes</a:t>
            </a:r>
          </a:p>
        </p:txBody>
      </p:sp>
      <p:sp>
        <p:nvSpPr>
          <p:cNvPr id="891914" name="Text Box 10"/>
          <p:cNvSpPr txBox="1">
            <a:spLocks noChangeArrowheads="1"/>
          </p:cNvSpPr>
          <p:nvPr/>
        </p:nvSpPr>
        <p:spPr bwMode="auto">
          <a:xfrm>
            <a:off x="7505700" y="6248400"/>
            <a:ext cx="2671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FFFFFF"/>
                  </a:outerShdw>
                </a:effectLst>
              </a:rPr>
              <a:t>Brown recluse eyes</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1257300" y="228600"/>
            <a:ext cx="7772400" cy="1143000"/>
          </a:xfrm>
        </p:spPr>
        <p:txBody>
          <a:bodyPr/>
          <a:lstStyle/>
          <a:p>
            <a:r>
              <a:rPr lang="en-US" altLang="en-US" sz="4000" b="1">
                <a:solidFill>
                  <a:srgbClr val="FFCC00"/>
                </a:solidFill>
                <a:effectLst>
                  <a:outerShdw blurRad="38100" dist="38100" dir="2700000" algn="tl">
                    <a:srgbClr val="000000"/>
                  </a:outerShdw>
                </a:effectLst>
              </a:rPr>
              <a:t>Brown Recluse Control</a:t>
            </a:r>
          </a:p>
        </p:txBody>
      </p:sp>
      <p:sp>
        <p:nvSpPr>
          <p:cNvPr id="892931" name="Rectangle 3"/>
          <p:cNvSpPr>
            <a:spLocks noGrp="1" noChangeArrowheads="1"/>
          </p:cNvSpPr>
          <p:nvPr>
            <p:ph type="body" idx="1"/>
          </p:nvPr>
        </p:nvSpPr>
        <p:spPr>
          <a:xfrm>
            <a:off x="771525" y="1828800"/>
            <a:ext cx="8743950" cy="4419600"/>
          </a:xfrm>
        </p:spPr>
        <p:txBody>
          <a:bodyPr/>
          <a:lstStyle/>
          <a:p>
            <a:r>
              <a:rPr lang="en-US" altLang="en-US" sz="2800" b="1">
                <a:solidFill>
                  <a:srgbClr val="FFCC00"/>
                </a:solidFill>
                <a:effectLst>
                  <a:outerShdw blurRad="38100" dist="38100" dir="2700000" algn="tl">
                    <a:srgbClr val="000000"/>
                  </a:outerShdw>
                </a:effectLst>
              </a:rPr>
              <a:t>Carefully place sticky traps beneath beds, couches, etc. to find the most active hiding places</a:t>
            </a:r>
          </a:p>
          <a:p>
            <a:r>
              <a:rPr lang="en-US" altLang="en-US" sz="2800" b="1">
                <a:solidFill>
                  <a:srgbClr val="FFCC00"/>
                </a:solidFill>
                <a:effectLst>
                  <a:outerShdw blurRad="38100" dist="38100" dir="2700000" algn="tl">
                    <a:srgbClr val="000000"/>
                  </a:outerShdw>
                </a:effectLst>
              </a:rPr>
              <a:t>Move beds away from the wall</a:t>
            </a:r>
          </a:p>
          <a:p>
            <a:r>
              <a:rPr lang="en-US" altLang="en-US" sz="2800" b="1">
                <a:solidFill>
                  <a:srgbClr val="FFCC00"/>
                </a:solidFill>
                <a:effectLst>
                  <a:outerShdw blurRad="38100" dist="38100" dir="2700000" algn="tl">
                    <a:srgbClr val="000000"/>
                  </a:outerShdw>
                </a:effectLst>
              </a:rPr>
              <a:t>Remove dust ruffles from beds</a:t>
            </a:r>
          </a:p>
          <a:p>
            <a:r>
              <a:rPr lang="en-US" altLang="en-US" sz="2800" b="1">
                <a:solidFill>
                  <a:srgbClr val="FFCC00"/>
                </a:solidFill>
                <a:effectLst>
                  <a:outerShdw blurRad="38100" dist="38100" dir="2700000" algn="tl">
                    <a:srgbClr val="000000"/>
                  </a:outerShdw>
                </a:effectLst>
              </a:rPr>
              <a:t>Decrease items on floor</a:t>
            </a:r>
          </a:p>
          <a:p>
            <a:r>
              <a:rPr lang="en-US" altLang="en-US" sz="2800" b="1">
                <a:solidFill>
                  <a:srgbClr val="FFCC00"/>
                </a:solidFill>
                <a:effectLst>
                  <a:outerShdw blurRad="38100" dist="38100" dir="2700000" algn="tl">
                    <a:srgbClr val="000000"/>
                  </a:outerShdw>
                </a:effectLst>
              </a:rPr>
              <a:t>Examine items on floor before using – such as slippers, socks, etc.</a:t>
            </a:r>
          </a:p>
          <a:p>
            <a:r>
              <a:rPr lang="en-US" altLang="en-US" sz="2800" b="1">
                <a:solidFill>
                  <a:srgbClr val="FFCC00"/>
                </a:solidFill>
                <a:effectLst>
                  <a:outerShdw blurRad="38100" dist="38100" dir="2700000" algn="tl">
                    <a:srgbClr val="000000"/>
                  </a:outerShdw>
                </a:effectLst>
              </a:rPr>
              <a:t>Professional help might be needed for chemical application</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crab spider"/>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93955" name="Rectangle 3"/>
          <p:cNvSpPr>
            <a:spLocks noGrp="1" noChangeArrowheads="1"/>
          </p:cNvSpPr>
          <p:nvPr>
            <p:ph type="title"/>
          </p:nvPr>
        </p:nvSpPr>
        <p:spPr>
          <a:xfrm>
            <a:off x="1257300" y="0"/>
            <a:ext cx="7772400" cy="1143000"/>
          </a:xfrm>
        </p:spPr>
        <p:txBody>
          <a:bodyPr/>
          <a:lstStyle/>
          <a:p>
            <a:r>
              <a:rPr lang="en-US" altLang="en-US" sz="3600" b="1">
                <a:solidFill>
                  <a:schemeClr val="tx1"/>
                </a:solidFill>
                <a:effectLst>
                  <a:outerShdw blurRad="38100" dist="38100" dir="2700000" algn="tl">
                    <a:srgbClr val="FFFFFF"/>
                  </a:outerShdw>
                </a:effectLst>
              </a:rPr>
              <a:t>Giant Crab Spiders</a:t>
            </a:r>
          </a:p>
        </p:txBody>
      </p:sp>
      <p:sp>
        <p:nvSpPr>
          <p:cNvPr id="893956" name="Rectangle 4"/>
          <p:cNvSpPr>
            <a:spLocks noGrp="1" noChangeArrowheads="1"/>
          </p:cNvSpPr>
          <p:nvPr>
            <p:ph type="body" sz="half" idx="1"/>
          </p:nvPr>
        </p:nvSpPr>
        <p:spPr>
          <a:xfrm>
            <a:off x="0" y="3276600"/>
            <a:ext cx="3810000" cy="3352800"/>
          </a:xfrm>
        </p:spPr>
        <p:txBody>
          <a:bodyPr/>
          <a:lstStyle/>
          <a:p>
            <a:r>
              <a:rPr lang="en-US" altLang="en-US" sz="2400" b="1">
                <a:effectLst>
                  <a:outerShdw blurRad="38100" dist="38100" dir="2700000" algn="tl">
                    <a:srgbClr val="FFFFFF"/>
                  </a:outerShdw>
                </a:effectLst>
              </a:rPr>
              <a:t>No webs</a:t>
            </a:r>
          </a:p>
          <a:p>
            <a:r>
              <a:rPr lang="en-US" altLang="en-US" sz="2400" b="1">
                <a:effectLst>
                  <a:outerShdw blurRad="38100" dist="38100" dir="2700000" algn="tl">
                    <a:srgbClr val="FFFFFF"/>
                  </a:outerShdw>
                </a:effectLst>
              </a:rPr>
              <a:t>Actively hunt for prey</a:t>
            </a:r>
          </a:p>
          <a:p>
            <a:r>
              <a:rPr lang="en-US" altLang="en-US" sz="2400" b="1">
                <a:effectLst>
                  <a:outerShdw blurRad="38100" dist="38100" dir="2700000" algn="tl">
                    <a:srgbClr val="FFFFFF"/>
                  </a:outerShdw>
                </a:effectLst>
              </a:rPr>
              <a:t>Nocturnal hunters</a:t>
            </a:r>
          </a:p>
          <a:p>
            <a:r>
              <a:rPr lang="en-US" altLang="en-US" sz="2400" b="1">
                <a:effectLst>
                  <a:outerShdw blurRad="38100" dist="38100" dir="2700000" algn="tl">
                    <a:srgbClr val="FFFFFF"/>
                  </a:outerShdw>
                </a:effectLst>
              </a:rPr>
              <a:t>Menacing appearance</a:t>
            </a:r>
          </a:p>
          <a:p>
            <a:r>
              <a:rPr lang="en-US" altLang="en-US" sz="2400" b="1">
                <a:effectLst>
                  <a:outerShdw blurRad="38100" dist="38100" dir="2700000" algn="tl">
                    <a:srgbClr val="FFFFFF"/>
                  </a:outerShdw>
                </a:effectLst>
              </a:rPr>
              <a:t>Often scuttle sideways like a crab</a:t>
            </a:r>
          </a:p>
        </p:txBody>
      </p:sp>
      <p:sp>
        <p:nvSpPr>
          <p:cNvPr id="893957" name="Text Box 5"/>
          <p:cNvSpPr txBox="1">
            <a:spLocks noChangeArrowheads="1"/>
          </p:cNvSpPr>
          <p:nvPr/>
        </p:nvSpPr>
        <p:spPr bwMode="auto">
          <a:xfrm>
            <a:off x="4886325" y="6858000"/>
            <a:ext cx="771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1" hangingPunct="1">
              <a:spcBef>
                <a:spcPct val="50000"/>
              </a:spcBef>
            </a:pPr>
            <a:endParaRPr lang="en-US" altLang="en-US">
              <a:latin typeface="Arial"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1257300" y="228600"/>
            <a:ext cx="7772400" cy="1143000"/>
          </a:xfrm>
        </p:spPr>
        <p:txBody>
          <a:bodyPr/>
          <a:lstStyle/>
          <a:p>
            <a:r>
              <a:rPr lang="en-US" altLang="en-US" sz="4000" b="1">
                <a:solidFill>
                  <a:srgbClr val="FFCC00"/>
                </a:solidFill>
                <a:effectLst>
                  <a:outerShdw blurRad="38100" dist="38100" dir="2700000" algn="tl">
                    <a:srgbClr val="000000"/>
                  </a:outerShdw>
                </a:effectLst>
              </a:rPr>
              <a:t>Domestic Spider Control</a:t>
            </a:r>
          </a:p>
        </p:txBody>
      </p:sp>
      <p:sp>
        <p:nvSpPr>
          <p:cNvPr id="894979" name="Rectangle 3"/>
          <p:cNvSpPr>
            <a:spLocks noGrp="1" noChangeArrowheads="1"/>
          </p:cNvSpPr>
          <p:nvPr>
            <p:ph type="body" idx="1"/>
          </p:nvPr>
        </p:nvSpPr>
        <p:spPr>
          <a:xfrm>
            <a:off x="1257300" y="1981200"/>
            <a:ext cx="7772400" cy="3276600"/>
          </a:xfrm>
        </p:spPr>
        <p:txBody>
          <a:bodyPr/>
          <a:lstStyle/>
          <a:p>
            <a:r>
              <a:rPr lang="en-US" altLang="en-US" b="1">
                <a:solidFill>
                  <a:srgbClr val="FFCC00"/>
                </a:solidFill>
                <a:effectLst>
                  <a:outerShdw blurRad="38100" dist="38100" dir="2700000" algn="tl">
                    <a:srgbClr val="000000"/>
                  </a:outerShdw>
                </a:effectLst>
              </a:rPr>
              <a:t>Reduce humidity</a:t>
            </a:r>
          </a:p>
          <a:p>
            <a:r>
              <a:rPr lang="en-US" altLang="en-US" b="1">
                <a:solidFill>
                  <a:srgbClr val="FFCC00"/>
                </a:solidFill>
                <a:effectLst>
                  <a:outerShdw blurRad="38100" dist="38100" dir="2700000" algn="tl">
                    <a:srgbClr val="000000"/>
                  </a:outerShdw>
                </a:effectLst>
              </a:rPr>
              <a:t>Use doorsweeps</a:t>
            </a:r>
          </a:p>
          <a:p>
            <a:r>
              <a:rPr lang="en-US" altLang="en-US" b="1">
                <a:solidFill>
                  <a:srgbClr val="FFCC00"/>
                </a:solidFill>
                <a:effectLst>
                  <a:outerShdw blurRad="38100" dist="38100" dir="2700000" algn="tl">
                    <a:srgbClr val="000000"/>
                  </a:outerShdw>
                </a:effectLst>
              </a:rPr>
              <a:t>Vacuum webs and/or spiders</a:t>
            </a:r>
          </a:p>
          <a:p>
            <a:r>
              <a:rPr lang="en-US" altLang="en-US" b="1">
                <a:solidFill>
                  <a:srgbClr val="FFCC00"/>
                </a:solidFill>
                <a:effectLst>
                  <a:outerShdw blurRad="38100" dist="38100" dir="2700000" algn="tl">
                    <a:srgbClr val="000000"/>
                  </a:outerShdw>
                </a:effectLst>
              </a:rPr>
              <a:t>Usually chemicals are not needed, but spiders can be sprayed directly</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1257300" y="228600"/>
            <a:ext cx="7772400" cy="1143000"/>
          </a:xfrm>
        </p:spPr>
        <p:txBody>
          <a:bodyPr/>
          <a:lstStyle/>
          <a:p>
            <a:r>
              <a:rPr lang="en-US" altLang="en-US" sz="4000" b="1">
                <a:solidFill>
                  <a:srgbClr val="FFCC00"/>
                </a:solidFill>
                <a:effectLst>
                  <a:outerShdw blurRad="38100" dist="38100" dir="2700000" algn="tl">
                    <a:srgbClr val="000000"/>
                  </a:outerShdw>
                </a:effectLst>
              </a:rPr>
              <a:t>Occasional Invaders</a:t>
            </a:r>
            <a:br>
              <a:rPr lang="en-US" altLang="en-US" sz="4000" b="1">
                <a:solidFill>
                  <a:srgbClr val="FFCC00"/>
                </a:solidFill>
                <a:effectLst>
                  <a:outerShdw blurRad="38100" dist="38100" dir="2700000" algn="tl">
                    <a:srgbClr val="000000"/>
                  </a:outerShdw>
                </a:effectLst>
              </a:rPr>
            </a:br>
            <a:r>
              <a:rPr lang="en-US" altLang="en-US" sz="3200" b="1">
                <a:solidFill>
                  <a:srgbClr val="FFCC00"/>
                </a:solidFill>
                <a:effectLst>
                  <a:outerShdw blurRad="38100" dist="38100" dir="2700000" algn="tl">
                    <a:srgbClr val="000000"/>
                  </a:outerShdw>
                </a:effectLst>
              </a:rPr>
              <a:t>Control</a:t>
            </a:r>
          </a:p>
        </p:txBody>
      </p:sp>
      <p:sp>
        <p:nvSpPr>
          <p:cNvPr id="896003" name="Rectangle 3"/>
          <p:cNvSpPr>
            <a:spLocks noGrp="1" noChangeArrowheads="1"/>
          </p:cNvSpPr>
          <p:nvPr>
            <p:ph type="body" idx="1"/>
          </p:nvPr>
        </p:nvSpPr>
        <p:spPr>
          <a:xfrm>
            <a:off x="1257300" y="1981200"/>
            <a:ext cx="7772400" cy="4724400"/>
          </a:xfrm>
        </p:spPr>
        <p:txBody>
          <a:bodyPr/>
          <a:lstStyle/>
          <a:p>
            <a:r>
              <a:rPr lang="en-US" altLang="en-US" sz="2800" b="1">
                <a:solidFill>
                  <a:srgbClr val="FFCC00"/>
                </a:solidFill>
                <a:effectLst>
                  <a:outerShdw blurRad="38100" dist="38100" dir="2700000" algn="tl">
                    <a:srgbClr val="000000"/>
                  </a:outerShdw>
                </a:effectLst>
              </a:rPr>
              <a:t>Moisture management</a:t>
            </a:r>
          </a:p>
          <a:p>
            <a:r>
              <a:rPr lang="en-US" altLang="en-US" sz="2800" b="1">
                <a:solidFill>
                  <a:srgbClr val="FFCC00"/>
                </a:solidFill>
                <a:effectLst>
                  <a:outerShdw blurRad="38100" dist="38100" dir="2700000" algn="tl">
                    <a:srgbClr val="000000"/>
                  </a:outerShdw>
                </a:effectLst>
              </a:rPr>
              <a:t>Decrease leaf litter, mulch and hiding places</a:t>
            </a:r>
          </a:p>
          <a:p>
            <a:pPr lvl="1"/>
            <a:r>
              <a:rPr lang="en-US" altLang="en-US" sz="2400" b="1">
                <a:solidFill>
                  <a:srgbClr val="FFCC00"/>
                </a:solidFill>
                <a:effectLst>
                  <a:outerShdw blurRad="38100" dist="38100" dir="2700000" algn="tl">
                    <a:srgbClr val="000000"/>
                  </a:outerShdw>
                </a:effectLst>
              </a:rPr>
              <a:t>Potted plants</a:t>
            </a:r>
          </a:p>
          <a:p>
            <a:pPr lvl="1"/>
            <a:r>
              <a:rPr lang="en-US" altLang="en-US" sz="2400" b="1">
                <a:solidFill>
                  <a:srgbClr val="FFCC00"/>
                </a:solidFill>
                <a:effectLst>
                  <a:outerShdw blurRad="38100" dist="38100" dir="2700000" algn="tl">
                    <a:srgbClr val="000000"/>
                  </a:outerShdw>
                </a:effectLst>
              </a:rPr>
              <a:t>Log piles</a:t>
            </a:r>
          </a:p>
          <a:p>
            <a:pPr lvl="1"/>
            <a:r>
              <a:rPr lang="en-US" altLang="en-US" sz="2400" b="1">
                <a:solidFill>
                  <a:srgbClr val="FFCC00"/>
                </a:solidFill>
                <a:effectLst>
                  <a:outerShdw blurRad="38100" dist="38100" dir="2700000" algn="tl">
                    <a:srgbClr val="000000"/>
                  </a:outerShdw>
                </a:effectLst>
              </a:rPr>
              <a:t>Landscape bricks and rocks</a:t>
            </a:r>
          </a:p>
          <a:p>
            <a:r>
              <a:rPr lang="en-US" altLang="en-US" sz="2800" b="1">
                <a:solidFill>
                  <a:srgbClr val="FFCC00"/>
                </a:solidFill>
                <a:effectLst>
                  <a:outerShdw blurRad="38100" dist="38100" dir="2700000" algn="tl">
                    <a:srgbClr val="000000"/>
                  </a:outerShdw>
                </a:effectLst>
              </a:rPr>
              <a:t>Install doorsweeps</a:t>
            </a:r>
          </a:p>
          <a:p>
            <a:r>
              <a:rPr lang="en-US" altLang="en-US" sz="2800" b="1">
                <a:solidFill>
                  <a:srgbClr val="FFCC00"/>
                </a:solidFill>
                <a:effectLst>
                  <a:outerShdw blurRad="38100" dist="38100" dir="2700000" algn="tl">
                    <a:srgbClr val="000000"/>
                  </a:outerShdw>
                </a:effectLst>
              </a:rPr>
              <a:t>Insecticides if needed</a:t>
            </a:r>
          </a:p>
          <a:p>
            <a:pPr lvl="1"/>
            <a:r>
              <a:rPr lang="en-US" altLang="en-US" sz="2400" b="1">
                <a:solidFill>
                  <a:srgbClr val="FFCC00"/>
                </a:solidFill>
                <a:effectLst>
                  <a:outerShdw blurRad="38100" dist="38100" dir="2700000" algn="tl">
                    <a:srgbClr val="000000"/>
                  </a:outerShdw>
                </a:effectLst>
              </a:rPr>
              <a:t>Across the threshold</a:t>
            </a:r>
          </a:p>
          <a:p>
            <a:pPr lvl="1"/>
            <a:r>
              <a:rPr lang="en-US" altLang="en-US" sz="2400" b="1">
                <a:solidFill>
                  <a:srgbClr val="FFCC00"/>
                </a:solidFill>
                <a:effectLst>
                  <a:outerShdw blurRad="38100" dist="38100" dir="2700000" algn="tl">
                    <a:srgbClr val="000000"/>
                  </a:outerShdw>
                </a:effectLst>
              </a:rPr>
              <a:t>Granulars for outside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7026" name="Picture 2" descr="lcollembola"/>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610100" y="0"/>
            <a:ext cx="5676900" cy="3833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7027" name="Picture 3" descr="scud3"/>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3417888"/>
            <a:ext cx="5143500" cy="3440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7028" name="Picture 4" descr="lmillipe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143500" cy="3857625"/>
          </a:xfrm>
          <a:prstGeom prst="rect">
            <a:avLst/>
          </a:prstGeom>
          <a:noFill/>
          <a:extLst>
            <a:ext uri="{909E8E84-426E-40DD-AFC4-6F175D3DCCD1}">
              <a14:hiddenFill xmlns:a14="http://schemas.microsoft.com/office/drawing/2010/main">
                <a:solidFill>
                  <a:srgbClr val="FFFFFF"/>
                </a:solidFill>
              </a14:hiddenFill>
            </a:ext>
          </a:extLst>
        </p:spPr>
      </p:pic>
      <p:sp>
        <p:nvSpPr>
          <p:cNvPr id="897029" name="Rectangle 5"/>
          <p:cNvSpPr>
            <a:spLocks noGrp="1" noChangeArrowheads="1"/>
          </p:cNvSpPr>
          <p:nvPr>
            <p:ph type="body" sz="half" idx="1"/>
          </p:nvPr>
        </p:nvSpPr>
        <p:spPr>
          <a:xfrm>
            <a:off x="5372100" y="4191000"/>
            <a:ext cx="4572000" cy="2438400"/>
          </a:xfrm>
        </p:spPr>
        <p:txBody>
          <a:bodyPr/>
          <a:lstStyle/>
          <a:p>
            <a:pPr>
              <a:lnSpc>
                <a:spcPct val="80000"/>
              </a:lnSpc>
            </a:pPr>
            <a:r>
              <a:rPr lang="en-US" altLang="en-US" sz="2400" b="1">
                <a:solidFill>
                  <a:srgbClr val="FFCC00"/>
                </a:solidFill>
              </a:rPr>
              <a:t>Feed on organic debris</a:t>
            </a:r>
          </a:p>
          <a:p>
            <a:pPr>
              <a:lnSpc>
                <a:spcPct val="80000"/>
              </a:lnSpc>
            </a:pPr>
            <a:r>
              <a:rPr lang="en-US" altLang="en-US" sz="2400" b="1">
                <a:solidFill>
                  <a:srgbClr val="FFCC00"/>
                </a:solidFill>
              </a:rPr>
              <a:t>Prefer moisture and harborage</a:t>
            </a:r>
          </a:p>
          <a:p>
            <a:pPr>
              <a:lnSpc>
                <a:spcPct val="80000"/>
              </a:lnSpc>
            </a:pPr>
            <a:r>
              <a:rPr lang="en-US" altLang="en-US" sz="2400" b="1">
                <a:solidFill>
                  <a:srgbClr val="FFCC00"/>
                </a:solidFill>
              </a:rPr>
              <a:t>Can build up in large numbers when conditions are favorable</a:t>
            </a:r>
          </a:p>
          <a:p>
            <a:pPr lvl="1">
              <a:lnSpc>
                <a:spcPct val="80000"/>
              </a:lnSpc>
            </a:pPr>
            <a:r>
              <a:rPr lang="en-US" altLang="en-US" sz="2000" b="1">
                <a:solidFill>
                  <a:srgbClr val="FFCC00"/>
                </a:solidFill>
              </a:rPr>
              <a:t>May migrate when conditions become less favorable</a:t>
            </a:r>
          </a:p>
        </p:txBody>
      </p:sp>
      <p:sp>
        <p:nvSpPr>
          <p:cNvPr id="897030" name="Rectangle 6"/>
          <p:cNvSpPr>
            <a:spLocks noGrp="1" noChangeArrowheads="1"/>
          </p:cNvSpPr>
          <p:nvPr>
            <p:ph type="title"/>
          </p:nvPr>
        </p:nvSpPr>
        <p:spPr>
          <a:xfrm>
            <a:off x="2324100" y="0"/>
            <a:ext cx="5181600" cy="990600"/>
          </a:xfrm>
        </p:spPr>
        <p:txBody>
          <a:bodyPr/>
          <a:lstStyle/>
          <a:p>
            <a:r>
              <a:rPr lang="en-US" altLang="en-US" b="1">
                <a:solidFill>
                  <a:srgbClr val="FFCC00"/>
                </a:solidFill>
                <a:effectLst>
                  <a:outerShdw blurRad="38100" dist="38100" dir="2700000" algn="tl">
                    <a:srgbClr val="000000"/>
                  </a:outerShdw>
                </a:effectLst>
              </a:rPr>
              <a:t>Omnivores</a:t>
            </a:r>
          </a:p>
        </p:txBody>
      </p:sp>
      <p:sp>
        <p:nvSpPr>
          <p:cNvPr id="897031" name="Text Box 7"/>
          <p:cNvSpPr txBox="1">
            <a:spLocks noChangeArrowheads="1"/>
          </p:cNvSpPr>
          <p:nvPr/>
        </p:nvSpPr>
        <p:spPr bwMode="auto">
          <a:xfrm>
            <a:off x="8420100" y="3200400"/>
            <a:ext cx="160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Springtails</a:t>
            </a:r>
          </a:p>
        </p:txBody>
      </p:sp>
      <p:sp>
        <p:nvSpPr>
          <p:cNvPr id="897032" name="Text Box 8"/>
          <p:cNvSpPr txBox="1">
            <a:spLocks noChangeArrowheads="1"/>
          </p:cNvSpPr>
          <p:nvPr/>
        </p:nvSpPr>
        <p:spPr bwMode="auto">
          <a:xfrm>
            <a:off x="3314700" y="6172200"/>
            <a:ext cx="947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Scuds</a:t>
            </a:r>
          </a:p>
        </p:txBody>
      </p:sp>
      <p:sp>
        <p:nvSpPr>
          <p:cNvPr id="897033" name="Text Box 9"/>
          <p:cNvSpPr txBox="1">
            <a:spLocks noChangeArrowheads="1"/>
          </p:cNvSpPr>
          <p:nvPr/>
        </p:nvSpPr>
        <p:spPr bwMode="auto">
          <a:xfrm>
            <a:off x="3238500" y="3200400"/>
            <a:ext cx="1536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Millipedes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50" name="Picture 2" descr="lcamelcricket"/>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0"/>
            <a:ext cx="5524500" cy="3927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8051" name="Picture 3" descr="cricket"/>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43500" y="0"/>
            <a:ext cx="5143500" cy="3914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8052" name="Picture 4" descr="sowbuga"/>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0" y="3429000"/>
            <a:ext cx="52197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98053" name="Rectangle 5"/>
          <p:cNvSpPr>
            <a:spLocks noGrp="1" noChangeArrowheads="1"/>
          </p:cNvSpPr>
          <p:nvPr>
            <p:ph type="title" sz="quarter"/>
          </p:nvPr>
        </p:nvSpPr>
        <p:spPr>
          <a:xfrm>
            <a:off x="2628900" y="0"/>
            <a:ext cx="4724400" cy="1143000"/>
          </a:xfrm>
        </p:spPr>
        <p:txBody>
          <a:bodyPr/>
          <a:lstStyle/>
          <a:p>
            <a:r>
              <a:rPr lang="en-US" altLang="en-US" sz="4000" b="1">
                <a:solidFill>
                  <a:srgbClr val="FFFFFF"/>
                </a:solidFill>
                <a:effectLst>
                  <a:outerShdw blurRad="38100" dist="38100" dir="2700000" algn="tl">
                    <a:srgbClr val="000000"/>
                  </a:outerShdw>
                </a:effectLst>
              </a:rPr>
              <a:t>Omnivores</a:t>
            </a:r>
          </a:p>
        </p:txBody>
      </p:sp>
      <p:pic>
        <p:nvPicPr>
          <p:cNvPr id="898054" name="Picture 6" descr="rolypoly1a"/>
          <p:cNvPicPr>
            <a:picLocks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3500" y="3429000"/>
            <a:ext cx="5143500" cy="342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98055" name="Text Box 7"/>
          <p:cNvSpPr txBox="1">
            <a:spLocks noChangeArrowheads="1"/>
          </p:cNvSpPr>
          <p:nvPr/>
        </p:nvSpPr>
        <p:spPr bwMode="auto">
          <a:xfrm>
            <a:off x="2933700" y="2819400"/>
            <a:ext cx="2001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Camel cricket</a:t>
            </a:r>
          </a:p>
        </p:txBody>
      </p:sp>
      <p:sp>
        <p:nvSpPr>
          <p:cNvPr id="898056" name="Text Box 8"/>
          <p:cNvSpPr txBox="1">
            <a:spLocks noChangeArrowheads="1"/>
          </p:cNvSpPr>
          <p:nvPr/>
        </p:nvSpPr>
        <p:spPr bwMode="auto">
          <a:xfrm>
            <a:off x="8115300" y="2743200"/>
            <a:ext cx="196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House cricket</a:t>
            </a:r>
          </a:p>
        </p:txBody>
      </p:sp>
      <p:sp>
        <p:nvSpPr>
          <p:cNvPr id="898057" name="Text Box 9"/>
          <p:cNvSpPr txBox="1">
            <a:spLocks noChangeArrowheads="1"/>
          </p:cNvSpPr>
          <p:nvPr/>
        </p:nvSpPr>
        <p:spPr bwMode="auto">
          <a:xfrm>
            <a:off x="8191500" y="6172200"/>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Pillbug</a:t>
            </a:r>
          </a:p>
        </p:txBody>
      </p:sp>
      <p:sp>
        <p:nvSpPr>
          <p:cNvPr id="898058" name="Text Box 10"/>
          <p:cNvSpPr txBox="1">
            <a:spLocks noChangeArrowheads="1"/>
          </p:cNvSpPr>
          <p:nvPr/>
        </p:nvSpPr>
        <p:spPr bwMode="auto">
          <a:xfrm>
            <a:off x="3009900" y="6096000"/>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Sowbug</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074" name="Picture 2" descr="lcentipede"/>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67300" y="0"/>
            <a:ext cx="5219700"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99075" name="Picture 3" descr="lscorpion"/>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0" y="0"/>
            <a:ext cx="5067300" cy="3954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99076" name="Rectangle 4"/>
          <p:cNvSpPr>
            <a:spLocks noGrp="1" noChangeArrowheads="1"/>
          </p:cNvSpPr>
          <p:nvPr>
            <p:ph type="title"/>
          </p:nvPr>
        </p:nvSpPr>
        <p:spPr>
          <a:xfrm>
            <a:off x="3771900" y="152400"/>
            <a:ext cx="2514600" cy="762000"/>
          </a:xfrm>
        </p:spPr>
        <p:txBody>
          <a:bodyPr/>
          <a:lstStyle/>
          <a:p>
            <a:r>
              <a:rPr lang="en-US" altLang="en-US" sz="4000" b="1">
                <a:solidFill>
                  <a:srgbClr val="FFCC00"/>
                </a:solidFill>
                <a:effectLst>
                  <a:outerShdw blurRad="38100" dist="38100" dir="2700000" algn="tl">
                    <a:srgbClr val="000000"/>
                  </a:outerShdw>
                </a:effectLst>
              </a:rPr>
              <a:t>Predators</a:t>
            </a:r>
          </a:p>
        </p:txBody>
      </p:sp>
      <p:sp>
        <p:nvSpPr>
          <p:cNvPr id="899077" name="Rectangle 5"/>
          <p:cNvSpPr>
            <a:spLocks noGrp="1" noChangeArrowheads="1"/>
          </p:cNvSpPr>
          <p:nvPr>
            <p:ph type="body" sz="half" idx="1"/>
          </p:nvPr>
        </p:nvSpPr>
        <p:spPr>
          <a:xfrm>
            <a:off x="342900" y="4114800"/>
            <a:ext cx="3810000" cy="2514600"/>
          </a:xfrm>
        </p:spPr>
        <p:txBody>
          <a:bodyPr/>
          <a:lstStyle/>
          <a:p>
            <a:r>
              <a:rPr lang="en-US" altLang="en-US" sz="2800">
                <a:solidFill>
                  <a:srgbClr val="FFCC00"/>
                </a:solidFill>
              </a:rPr>
              <a:t>Are usually present because prey is available</a:t>
            </a:r>
          </a:p>
          <a:p>
            <a:r>
              <a:rPr lang="en-US" altLang="en-US" sz="2800">
                <a:solidFill>
                  <a:srgbClr val="FFCC00"/>
                </a:solidFill>
              </a:rPr>
              <a:t>Generally fast moving</a:t>
            </a:r>
          </a:p>
          <a:p>
            <a:r>
              <a:rPr lang="en-US" altLang="en-US" sz="2800">
                <a:solidFill>
                  <a:srgbClr val="FFCC00"/>
                </a:solidFill>
              </a:rPr>
              <a:t>Can often sting or bite</a:t>
            </a:r>
          </a:p>
        </p:txBody>
      </p:sp>
      <p:pic>
        <p:nvPicPr>
          <p:cNvPr id="899078" name="Picture 6" descr="DSCN02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7300" y="3048000"/>
            <a:ext cx="5219700" cy="381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ctrTitle"/>
          </p:nvPr>
        </p:nvSpPr>
        <p:spPr>
          <a:xfrm>
            <a:off x="2743200" y="152400"/>
            <a:ext cx="4953000" cy="1143000"/>
          </a:xfrm>
        </p:spPr>
        <p:txBody>
          <a:bodyPr anchor="ctr"/>
          <a:lstStyle/>
          <a:p>
            <a:r>
              <a:rPr lang="en-US" altLang="en-US" sz="4400">
                <a:solidFill>
                  <a:srgbClr val="00DFCA"/>
                </a:solidFill>
              </a:rPr>
              <a:t> Granulars</a:t>
            </a:r>
          </a:p>
        </p:txBody>
      </p:sp>
      <p:sp>
        <p:nvSpPr>
          <p:cNvPr id="696323" name="Rectangle 3"/>
          <p:cNvSpPr>
            <a:spLocks noGrp="1" noChangeArrowheads="1"/>
          </p:cNvSpPr>
          <p:nvPr>
            <p:ph type="subTitle" idx="1"/>
          </p:nvPr>
        </p:nvSpPr>
        <p:spPr>
          <a:xfrm>
            <a:off x="1371600" y="1905000"/>
            <a:ext cx="7239000" cy="3200400"/>
          </a:xfrm>
        </p:spPr>
        <p:txBody>
          <a:bodyPr/>
          <a:lstStyle/>
          <a:p>
            <a:pPr algn="l"/>
            <a:r>
              <a:rPr lang="en-US" altLang="en-US" sz="3200" i="1">
                <a:solidFill>
                  <a:srgbClr val="FAFD00"/>
                </a:solidFill>
              </a:rPr>
              <a:t>Granulars </a:t>
            </a:r>
            <a:r>
              <a:rPr lang="en-US" altLang="en-US" sz="3200">
                <a:solidFill>
                  <a:srgbClr val="FAFD00"/>
                </a:solidFill>
              </a:rPr>
              <a:t>are formed by coating or impregnating coarse particles of a substance (e.g., clay pellets, limestone chips, corn cob) with pesticide  to obtain a certain percentage concentration.</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098" name="Picture 2" descr="planaria1"/>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143500" y="3000375"/>
            <a:ext cx="5143500" cy="3857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00099" name="Picture 3" descr="planaria2"/>
          <p:cNvPicPr>
            <a:picLocks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0" y="3000375"/>
            <a:ext cx="5143500" cy="3857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00100" name="Picture 4" descr="earwig1"/>
          <p:cNvPicPr>
            <a:picLocks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0" y="0"/>
            <a:ext cx="5143500" cy="3857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00101" name="Picture 5" descr="DSCN5967"/>
          <p:cNvPicPr>
            <a:picLocks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143500" y="0"/>
            <a:ext cx="5143500" cy="3857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0102" name="Text Box 6"/>
          <p:cNvSpPr txBox="1">
            <a:spLocks noChangeArrowheads="1"/>
          </p:cNvSpPr>
          <p:nvPr/>
        </p:nvSpPr>
        <p:spPr bwMode="auto">
          <a:xfrm>
            <a:off x="1485900" y="3352800"/>
            <a:ext cx="1131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Earwig</a:t>
            </a:r>
          </a:p>
        </p:txBody>
      </p:sp>
      <p:sp>
        <p:nvSpPr>
          <p:cNvPr id="900103" name="Text Box 7"/>
          <p:cNvSpPr txBox="1">
            <a:spLocks noChangeArrowheads="1"/>
          </p:cNvSpPr>
          <p:nvPr/>
        </p:nvSpPr>
        <p:spPr bwMode="auto">
          <a:xfrm>
            <a:off x="7277100" y="3276600"/>
            <a:ext cx="1504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Centipede</a:t>
            </a:r>
          </a:p>
        </p:txBody>
      </p:sp>
      <p:sp>
        <p:nvSpPr>
          <p:cNvPr id="900104" name="Text Box 8"/>
          <p:cNvSpPr txBox="1">
            <a:spLocks noChangeArrowheads="1"/>
          </p:cNvSpPr>
          <p:nvPr/>
        </p:nvSpPr>
        <p:spPr bwMode="auto">
          <a:xfrm>
            <a:off x="4076700" y="6019800"/>
            <a:ext cx="2071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Land Planaria</a:t>
            </a:r>
          </a:p>
        </p:txBody>
      </p:sp>
      <p:sp>
        <p:nvSpPr>
          <p:cNvPr id="900105" name="Rectangle 9"/>
          <p:cNvSpPr>
            <a:spLocks noGrp="1" noChangeArrowheads="1"/>
          </p:cNvSpPr>
          <p:nvPr>
            <p:ph type="title" sz="quarter"/>
          </p:nvPr>
        </p:nvSpPr>
        <p:spPr>
          <a:xfrm>
            <a:off x="3619500" y="0"/>
            <a:ext cx="2971800" cy="1143000"/>
          </a:xfrm>
        </p:spPr>
        <p:txBody>
          <a:bodyPr/>
          <a:lstStyle/>
          <a:p>
            <a:r>
              <a:rPr lang="en-US" altLang="en-US" sz="4000">
                <a:solidFill>
                  <a:srgbClr val="FFFFFF"/>
                </a:solidFill>
                <a:effectLst>
                  <a:outerShdw blurRad="38100" dist="38100" dir="2700000" algn="tl">
                    <a:srgbClr val="000000"/>
                  </a:outerShdw>
                </a:effectLst>
              </a:rPr>
              <a:t>Predators</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1333500" y="228600"/>
            <a:ext cx="7772400" cy="1143000"/>
          </a:xfrm>
        </p:spPr>
        <p:txBody>
          <a:bodyPr/>
          <a:lstStyle/>
          <a:p>
            <a:r>
              <a:rPr lang="en-US" altLang="en-US" sz="4000">
                <a:solidFill>
                  <a:srgbClr val="FFCC00"/>
                </a:solidFill>
              </a:rPr>
              <a:t>Seasonal Invaders</a:t>
            </a:r>
          </a:p>
        </p:txBody>
      </p:sp>
      <p:sp>
        <p:nvSpPr>
          <p:cNvPr id="901123" name="Rectangle 3"/>
          <p:cNvSpPr>
            <a:spLocks noGrp="1" noChangeArrowheads="1"/>
          </p:cNvSpPr>
          <p:nvPr>
            <p:ph type="body" idx="1"/>
          </p:nvPr>
        </p:nvSpPr>
        <p:spPr/>
        <p:txBody>
          <a:bodyPr/>
          <a:lstStyle/>
          <a:p>
            <a:r>
              <a:rPr lang="en-US" altLang="en-US">
                <a:solidFill>
                  <a:srgbClr val="FFCC00"/>
                </a:solidFill>
              </a:rPr>
              <a:t>Generally become a pest only during certain season</a:t>
            </a:r>
          </a:p>
          <a:p>
            <a:r>
              <a:rPr lang="en-US" altLang="en-US">
                <a:solidFill>
                  <a:srgbClr val="FFCC00"/>
                </a:solidFill>
              </a:rPr>
              <a:t>May require special precautions</a:t>
            </a:r>
          </a:p>
          <a:p>
            <a:r>
              <a:rPr lang="en-US" altLang="en-US">
                <a:solidFill>
                  <a:srgbClr val="FFCC00"/>
                </a:solidFill>
              </a:rPr>
              <a:t>May require professional help or advice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Grp="1" noChangeArrowheads="1"/>
          </p:cNvSpPr>
          <p:nvPr>
            <p:ph type="title"/>
          </p:nvPr>
        </p:nvSpPr>
        <p:spPr>
          <a:xfrm>
            <a:off x="1257300" y="152400"/>
            <a:ext cx="7772400" cy="1143000"/>
          </a:xfrm>
        </p:spPr>
        <p:txBody>
          <a:bodyPr/>
          <a:lstStyle/>
          <a:p>
            <a:r>
              <a:rPr lang="en-US" altLang="en-US" sz="4000">
                <a:solidFill>
                  <a:srgbClr val="FFCC00"/>
                </a:solidFill>
              </a:rPr>
              <a:t>Clover Mites</a:t>
            </a:r>
          </a:p>
        </p:txBody>
      </p:sp>
      <p:sp>
        <p:nvSpPr>
          <p:cNvPr id="902147" name="Rectangle 3"/>
          <p:cNvSpPr>
            <a:spLocks noGrp="1" noChangeArrowheads="1"/>
          </p:cNvSpPr>
          <p:nvPr>
            <p:ph type="body" sz="half" idx="1"/>
          </p:nvPr>
        </p:nvSpPr>
        <p:spPr>
          <a:xfrm>
            <a:off x="190500" y="1447800"/>
            <a:ext cx="5715000" cy="5105400"/>
          </a:xfrm>
        </p:spPr>
        <p:txBody>
          <a:bodyPr/>
          <a:lstStyle/>
          <a:p>
            <a:pPr>
              <a:lnSpc>
                <a:spcPct val="80000"/>
              </a:lnSpc>
            </a:pPr>
            <a:r>
              <a:rPr lang="en-US" altLang="en-US" sz="2400" b="1">
                <a:solidFill>
                  <a:srgbClr val="FFCC00"/>
                </a:solidFill>
              </a:rPr>
              <a:t>Usually enter homes in fall</a:t>
            </a:r>
          </a:p>
          <a:p>
            <a:pPr lvl="1">
              <a:lnSpc>
                <a:spcPct val="80000"/>
              </a:lnSpc>
            </a:pPr>
            <a:r>
              <a:rPr lang="en-US" altLang="en-US" sz="2400" b="1">
                <a:solidFill>
                  <a:srgbClr val="FFCC00"/>
                </a:solidFill>
              </a:rPr>
              <a:t>Spring entry may occur with new mulch</a:t>
            </a:r>
          </a:p>
          <a:p>
            <a:pPr>
              <a:lnSpc>
                <a:spcPct val="80000"/>
              </a:lnSpc>
            </a:pPr>
            <a:r>
              <a:rPr lang="en-US" altLang="en-US" sz="2400" b="1">
                <a:solidFill>
                  <a:srgbClr val="FFCC00"/>
                </a:solidFill>
              </a:rPr>
              <a:t>Feed only on plants</a:t>
            </a:r>
          </a:p>
          <a:p>
            <a:pPr lvl="1">
              <a:lnSpc>
                <a:spcPct val="80000"/>
              </a:lnSpc>
            </a:pPr>
            <a:r>
              <a:rPr lang="en-US" altLang="en-US" sz="2400" b="1">
                <a:solidFill>
                  <a:srgbClr val="FFCC00"/>
                </a:solidFill>
              </a:rPr>
              <a:t>Clover</a:t>
            </a:r>
          </a:p>
          <a:p>
            <a:pPr lvl="1">
              <a:lnSpc>
                <a:spcPct val="80000"/>
              </a:lnSpc>
            </a:pPr>
            <a:r>
              <a:rPr lang="en-US" altLang="en-US" sz="2400" b="1">
                <a:solidFill>
                  <a:srgbClr val="FFCC00"/>
                </a:solidFill>
              </a:rPr>
              <a:t>Black medic</a:t>
            </a:r>
          </a:p>
          <a:p>
            <a:pPr>
              <a:lnSpc>
                <a:spcPct val="80000"/>
              </a:lnSpc>
            </a:pPr>
            <a:r>
              <a:rPr lang="en-US" altLang="en-US" sz="2400" b="1">
                <a:solidFill>
                  <a:srgbClr val="FFCC00"/>
                </a:solidFill>
              </a:rPr>
              <a:t>Can be reduced by 90% with a grass free border of 18 inches around the foundation</a:t>
            </a:r>
          </a:p>
          <a:p>
            <a:pPr>
              <a:lnSpc>
                <a:spcPct val="80000"/>
              </a:lnSpc>
            </a:pPr>
            <a:r>
              <a:rPr lang="en-US" altLang="en-US" sz="2400" b="1">
                <a:solidFill>
                  <a:srgbClr val="FFCC00"/>
                </a:solidFill>
              </a:rPr>
              <a:t>Perimeter treatments should reach up the foundation at least two feet for control</a:t>
            </a:r>
          </a:p>
          <a:p>
            <a:pPr lvl="1">
              <a:lnSpc>
                <a:spcPct val="80000"/>
              </a:lnSpc>
            </a:pPr>
            <a:r>
              <a:rPr lang="en-US" altLang="en-US" sz="2400" b="1">
                <a:solidFill>
                  <a:srgbClr val="FFCC00"/>
                </a:solidFill>
              </a:rPr>
              <a:t>Treatments shouldn’t be made in hot weather</a:t>
            </a:r>
            <a:endParaRPr lang="en-US" altLang="en-US" sz="2400" b="1"/>
          </a:p>
        </p:txBody>
      </p:sp>
      <p:pic>
        <p:nvPicPr>
          <p:cNvPr id="902148" name="Picture 4" descr="lclovermite"/>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57900" y="2286000"/>
            <a:ext cx="3992563" cy="297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lady"/>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76900" y="2209800"/>
            <a:ext cx="4468813" cy="3140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3171" name="Rectangle 3"/>
          <p:cNvSpPr>
            <a:spLocks noGrp="1" noChangeArrowheads="1"/>
          </p:cNvSpPr>
          <p:nvPr>
            <p:ph type="title"/>
          </p:nvPr>
        </p:nvSpPr>
        <p:spPr>
          <a:xfrm>
            <a:off x="3009900" y="152400"/>
            <a:ext cx="3810000" cy="1143000"/>
          </a:xfrm>
        </p:spPr>
        <p:txBody>
          <a:bodyPr/>
          <a:lstStyle/>
          <a:p>
            <a:r>
              <a:rPr lang="en-US" altLang="en-US" sz="4000" b="1">
                <a:solidFill>
                  <a:srgbClr val="FFCC00"/>
                </a:solidFill>
                <a:effectLst>
                  <a:outerShdw blurRad="38100" dist="38100" dir="2700000" algn="tl">
                    <a:srgbClr val="000000"/>
                  </a:outerShdw>
                </a:effectLst>
              </a:rPr>
              <a:t>Lady Beetles</a:t>
            </a:r>
          </a:p>
        </p:txBody>
      </p:sp>
      <p:sp>
        <p:nvSpPr>
          <p:cNvPr id="903172" name="Rectangle 4"/>
          <p:cNvSpPr>
            <a:spLocks noGrp="1" noChangeArrowheads="1"/>
          </p:cNvSpPr>
          <p:nvPr>
            <p:ph type="body" sz="half" idx="1"/>
          </p:nvPr>
        </p:nvSpPr>
        <p:spPr>
          <a:xfrm>
            <a:off x="266700" y="1447800"/>
            <a:ext cx="5486400" cy="5029200"/>
          </a:xfrm>
        </p:spPr>
        <p:txBody>
          <a:bodyPr/>
          <a:lstStyle/>
          <a:p>
            <a:r>
              <a:rPr lang="en-US" altLang="en-US" sz="2400" b="1">
                <a:solidFill>
                  <a:srgbClr val="FFCC00"/>
                </a:solidFill>
              </a:rPr>
              <a:t>Beneficial insects</a:t>
            </a:r>
          </a:p>
          <a:p>
            <a:r>
              <a:rPr lang="en-US" altLang="en-US" sz="2400" b="1">
                <a:solidFill>
                  <a:srgbClr val="FFCC00"/>
                </a:solidFill>
              </a:rPr>
              <a:t>Come indoors in Fall to hibernate</a:t>
            </a:r>
          </a:p>
          <a:p>
            <a:r>
              <a:rPr lang="en-US" altLang="en-US" sz="2400" b="1">
                <a:solidFill>
                  <a:srgbClr val="FFCC00"/>
                </a:solidFill>
              </a:rPr>
              <a:t>Once inside, lady beetles shouldn’t be sprayed</a:t>
            </a:r>
          </a:p>
          <a:p>
            <a:pPr lvl="1"/>
            <a:r>
              <a:rPr lang="en-US" altLang="en-US" sz="2400" b="1">
                <a:solidFill>
                  <a:srgbClr val="FFCC00"/>
                </a:solidFill>
              </a:rPr>
              <a:t>Dead lady beetles may attract secondary pests such as carpet beetles</a:t>
            </a:r>
          </a:p>
          <a:p>
            <a:r>
              <a:rPr lang="en-US" altLang="en-US" sz="2400" b="1">
                <a:solidFill>
                  <a:srgbClr val="FFCC00"/>
                </a:solidFill>
              </a:rPr>
              <a:t>Physical exclusion is best</a:t>
            </a:r>
          </a:p>
          <a:p>
            <a:pPr lvl="1"/>
            <a:r>
              <a:rPr lang="en-US" altLang="en-US" sz="2400" b="1">
                <a:solidFill>
                  <a:srgbClr val="FFCC00"/>
                </a:solidFill>
              </a:rPr>
              <a:t>Exclusion should be done before fall: June or July</a:t>
            </a:r>
          </a:p>
          <a:p>
            <a:pPr lvl="1"/>
            <a:r>
              <a:rPr lang="en-US" altLang="en-US" sz="2400" b="1">
                <a:solidFill>
                  <a:srgbClr val="FFCC00"/>
                </a:solidFill>
              </a:rPr>
              <a:t>Homeowners may wish to consult an extension agent or a pest professional</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clothesmoth2"/>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10287000" cy="688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5219" name="Rectangle 3"/>
          <p:cNvSpPr>
            <a:spLocks noGrp="1" noChangeArrowheads="1"/>
          </p:cNvSpPr>
          <p:nvPr>
            <p:ph type="title"/>
          </p:nvPr>
        </p:nvSpPr>
        <p:spPr>
          <a:xfrm>
            <a:off x="2781300" y="0"/>
            <a:ext cx="4267200" cy="838200"/>
          </a:xfrm>
        </p:spPr>
        <p:txBody>
          <a:bodyPr/>
          <a:lstStyle/>
          <a:p>
            <a:r>
              <a:rPr lang="en-US" altLang="en-US" sz="4000" b="1">
                <a:solidFill>
                  <a:srgbClr val="FFFFFF"/>
                </a:solidFill>
                <a:effectLst>
                  <a:outerShdw blurRad="38100" dist="38100" dir="2700000" algn="tl">
                    <a:srgbClr val="000000"/>
                  </a:outerShdw>
                </a:effectLst>
              </a:rPr>
              <a:t>Clothes Moths</a:t>
            </a:r>
          </a:p>
        </p:txBody>
      </p:sp>
      <p:sp>
        <p:nvSpPr>
          <p:cNvPr id="905220" name="Rectangle 4"/>
          <p:cNvSpPr>
            <a:spLocks noGrp="1" noChangeArrowheads="1"/>
          </p:cNvSpPr>
          <p:nvPr>
            <p:ph type="body" sz="half" idx="1"/>
          </p:nvPr>
        </p:nvSpPr>
        <p:spPr>
          <a:xfrm>
            <a:off x="0" y="1447800"/>
            <a:ext cx="4229100" cy="4343400"/>
          </a:xfrm>
        </p:spPr>
        <p:txBody>
          <a:bodyPr/>
          <a:lstStyle/>
          <a:p>
            <a:r>
              <a:rPr lang="en-US" altLang="en-US" sz="2400" b="1">
                <a:solidFill>
                  <a:srgbClr val="FFFFFF"/>
                </a:solidFill>
              </a:rPr>
              <a:t>Prefer to feed on wool, fur, or feathers</a:t>
            </a:r>
          </a:p>
          <a:p>
            <a:r>
              <a:rPr lang="en-US" altLang="en-US" sz="2400" b="1">
                <a:solidFill>
                  <a:srgbClr val="FFFFFF"/>
                </a:solidFill>
              </a:rPr>
              <a:t>Prefer dark, undisturbed, and hidden areas</a:t>
            </a:r>
          </a:p>
          <a:p>
            <a:r>
              <a:rPr lang="en-US" altLang="en-US" sz="2400" b="1">
                <a:solidFill>
                  <a:srgbClr val="FFFFFF"/>
                </a:solidFill>
              </a:rPr>
              <a:t>Control:</a:t>
            </a:r>
          </a:p>
          <a:p>
            <a:pPr lvl="1"/>
            <a:r>
              <a:rPr lang="en-US" altLang="en-US" sz="2400" b="1">
                <a:solidFill>
                  <a:srgbClr val="FFFFFF"/>
                </a:solidFill>
              </a:rPr>
              <a:t>Inspection to find sources</a:t>
            </a:r>
          </a:p>
          <a:p>
            <a:pPr lvl="1"/>
            <a:r>
              <a:rPr lang="en-US" altLang="en-US" sz="2400" b="1">
                <a:solidFill>
                  <a:srgbClr val="FFFFFF"/>
                </a:solidFill>
              </a:rPr>
              <a:t>Store infested items in closed containers with suitable repellent or freeze</a:t>
            </a:r>
          </a:p>
          <a:p>
            <a:pPr lvl="1"/>
            <a:r>
              <a:rPr lang="en-US" altLang="en-US" sz="2400" b="1">
                <a:solidFill>
                  <a:srgbClr val="FFFFFF"/>
                </a:solidFill>
              </a:rPr>
              <a:t>Periodically inspect and air out susceptible items</a:t>
            </a:r>
          </a:p>
        </p:txBody>
      </p:sp>
      <p:pic>
        <p:nvPicPr>
          <p:cNvPr id="905221" name="Picture 5" descr="clothesmoth"/>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24700" y="1552575"/>
            <a:ext cx="3162300" cy="2371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9052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DSCN5168"/>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0172700" cy="6886575"/>
          </a:xfrm>
          <a:noFill/>
          <a:ln/>
          <a:effectLst>
            <a:outerShdw blurRad="63500" dist="38099" dir="2700000" algn="ctr" rotWithShape="0">
              <a:srgbClr val="FFFFFF">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title"/>
          </p:nvPr>
        </p:nvSpPr>
        <p:spPr>
          <a:xfrm>
            <a:off x="1028700" y="152400"/>
            <a:ext cx="7772400" cy="1143000"/>
          </a:xfrm>
        </p:spPr>
        <p:txBody>
          <a:bodyPr/>
          <a:lstStyle/>
          <a:p>
            <a:r>
              <a:rPr lang="en-US" altLang="en-US" sz="4000" b="1">
                <a:solidFill>
                  <a:srgbClr val="FFFFFF"/>
                </a:solidFill>
                <a:effectLst>
                  <a:outerShdw blurRad="38100" dist="38100" dir="2700000" algn="tl">
                    <a:srgbClr val="000000"/>
                  </a:outerShdw>
                </a:effectLst>
              </a:rPr>
              <a:t>Boxelder Bugs</a:t>
            </a:r>
          </a:p>
        </p:txBody>
      </p:sp>
      <p:sp>
        <p:nvSpPr>
          <p:cNvPr id="904196" name="Rectangle 4" descr="Cork"/>
          <p:cNvSpPr>
            <a:spLocks noGrp="1" noChangeArrowheads="1"/>
          </p:cNvSpPr>
          <p:nvPr>
            <p:ph type="body" sz="half" idx="1"/>
          </p:nvPr>
        </p:nvSpPr>
        <p:spPr>
          <a:xfrm>
            <a:off x="0" y="2971800"/>
            <a:ext cx="3810000" cy="3886200"/>
          </a:xfrm>
          <a:noFill/>
          <a:extLst>
            <a:ext uri="{909E8E84-426E-40DD-AFC4-6F175D3DCCD1}">
              <a14:hiddenFill xmlns:a14="http://schemas.microsoft.com/office/drawing/2010/main">
                <a:blipFill dpi="0" rotWithShape="1">
                  <a:blip r:embed="rId4"/>
                  <a:srcRect/>
                  <a:tile tx="0" ty="0" sx="100000" sy="100000" flip="none" algn="tl"/>
                </a:blipFill>
              </a14:hiddenFill>
            </a:ext>
            <a:ext uri="{AF507438-7753-43E0-B8FC-AC1667EBCBE1}">
              <a14:hiddenEffects xmlns:a14="http://schemas.microsoft.com/office/drawing/2010/main">
                <a:effectLst>
                  <a:outerShdw blurRad="63500" dist="12700" algn="ctr" rotWithShape="0">
                    <a:srgbClr val="FFFFFF">
                      <a:alpha val="74998"/>
                    </a:srgbClr>
                  </a:outerShdw>
                </a:effectLst>
              </a14:hiddenEffects>
            </a:ext>
          </a:extLst>
        </p:spPr>
        <p:txBody>
          <a:bodyPr/>
          <a:lstStyle/>
          <a:p>
            <a:r>
              <a:rPr lang="en-US" altLang="en-US" sz="2400" b="1">
                <a:solidFill>
                  <a:srgbClr val="FFFFFF"/>
                </a:solidFill>
                <a:effectLst>
                  <a:outerShdw blurRad="38100" dist="38100" dir="2700000" algn="tl">
                    <a:srgbClr val="000000"/>
                  </a:outerShdw>
                </a:effectLst>
              </a:rPr>
              <a:t>Feed on Boxelder Trees</a:t>
            </a:r>
          </a:p>
          <a:p>
            <a:r>
              <a:rPr lang="en-US" altLang="en-US" sz="2400" b="1">
                <a:solidFill>
                  <a:srgbClr val="FFFFFF"/>
                </a:solidFill>
                <a:effectLst>
                  <a:outerShdw blurRad="38100" dist="38100" dir="2700000" algn="tl">
                    <a:srgbClr val="000000"/>
                  </a:outerShdw>
                </a:effectLst>
              </a:rPr>
              <a:t>Shouldn’t be killed inside wall voids</a:t>
            </a:r>
          </a:p>
          <a:p>
            <a:r>
              <a:rPr lang="en-US" altLang="en-US" sz="2400" b="1">
                <a:solidFill>
                  <a:srgbClr val="FFFFFF"/>
                </a:solidFill>
                <a:effectLst>
                  <a:outerShdw blurRad="38100" dist="38100" dir="2700000" algn="tl">
                    <a:srgbClr val="000000"/>
                  </a:outerShdw>
                </a:effectLst>
              </a:rPr>
              <a:t>Not considered beneficial – population reduction is a viable control option</a:t>
            </a:r>
          </a:p>
          <a:p>
            <a:r>
              <a:rPr lang="en-US" altLang="en-US" sz="2400" b="1">
                <a:solidFill>
                  <a:srgbClr val="FFFFFF"/>
                </a:solidFill>
                <a:effectLst>
                  <a:outerShdw blurRad="38100" dist="38100" dir="2700000" algn="tl">
                    <a:srgbClr val="000000"/>
                  </a:outerShdw>
                </a:effectLst>
              </a:rPr>
              <a:t>The equipment and chemicals involved may require a professional</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2" name="Picture 2" descr="cblarva"/>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91059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6243" name="Rectangle 3"/>
          <p:cNvSpPr>
            <a:spLocks noGrp="1" noChangeArrowheads="1"/>
          </p:cNvSpPr>
          <p:nvPr>
            <p:ph type="title"/>
          </p:nvPr>
        </p:nvSpPr>
        <p:spPr>
          <a:xfrm>
            <a:off x="952500" y="0"/>
            <a:ext cx="4953000" cy="1143000"/>
          </a:xfrm>
        </p:spPr>
        <p:txBody>
          <a:bodyPr/>
          <a:lstStyle/>
          <a:p>
            <a:r>
              <a:rPr lang="en-US" altLang="en-US" sz="4000" b="1">
                <a:solidFill>
                  <a:srgbClr val="FFFFFF"/>
                </a:solidFill>
                <a:effectLst>
                  <a:outerShdw blurRad="38100" dist="38100" dir="2700000" algn="tl">
                    <a:srgbClr val="000000"/>
                  </a:outerShdw>
                </a:effectLst>
              </a:rPr>
              <a:t>Carpet beetles</a:t>
            </a:r>
          </a:p>
        </p:txBody>
      </p:sp>
      <p:sp>
        <p:nvSpPr>
          <p:cNvPr id="906244" name="Rectangle 4"/>
          <p:cNvSpPr>
            <a:spLocks noGrp="1" noChangeArrowheads="1"/>
          </p:cNvSpPr>
          <p:nvPr>
            <p:ph type="body" sz="half" idx="1"/>
          </p:nvPr>
        </p:nvSpPr>
        <p:spPr>
          <a:xfrm>
            <a:off x="0" y="3657600"/>
            <a:ext cx="4152900" cy="3048000"/>
          </a:xfrm>
        </p:spPr>
        <p:txBody>
          <a:bodyPr/>
          <a:lstStyle/>
          <a:p>
            <a:pPr>
              <a:lnSpc>
                <a:spcPct val="90000"/>
              </a:lnSpc>
            </a:pPr>
            <a:r>
              <a:rPr lang="en-US" altLang="en-US" sz="2000" b="1">
                <a:solidFill>
                  <a:srgbClr val="FFFFFF"/>
                </a:solidFill>
              </a:rPr>
              <a:t>Prefer to feed on wool, silk, fur, feathers, or dead insects</a:t>
            </a:r>
          </a:p>
          <a:p>
            <a:pPr>
              <a:lnSpc>
                <a:spcPct val="90000"/>
              </a:lnSpc>
            </a:pPr>
            <a:r>
              <a:rPr lang="en-US" altLang="en-US" sz="2000" b="1">
                <a:solidFill>
                  <a:srgbClr val="FFFFFF"/>
                </a:solidFill>
              </a:rPr>
              <a:t>May also feed on stored products or abandoned rat bait</a:t>
            </a:r>
          </a:p>
          <a:p>
            <a:pPr>
              <a:lnSpc>
                <a:spcPct val="90000"/>
              </a:lnSpc>
            </a:pPr>
            <a:r>
              <a:rPr lang="en-US" altLang="en-US" sz="2000" b="1">
                <a:solidFill>
                  <a:srgbClr val="FFFFFF"/>
                </a:solidFill>
              </a:rPr>
              <a:t>Like </a:t>
            </a:r>
            <a:r>
              <a:rPr lang="en-US" altLang="en-US" sz="2000" b="1" i="1">
                <a:solidFill>
                  <a:srgbClr val="FFFFFF"/>
                </a:solidFill>
              </a:rPr>
              <a:t>Spireae</a:t>
            </a:r>
            <a:r>
              <a:rPr lang="en-US" altLang="en-US" sz="2000" b="1">
                <a:solidFill>
                  <a:srgbClr val="FFFFFF"/>
                </a:solidFill>
              </a:rPr>
              <a:t> plants</a:t>
            </a:r>
          </a:p>
          <a:p>
            <a:pPr>
              <a:lnSpc>
                <a:spcPct val="90000"/>
              </a:lnSpc>
            </a:pPr>
            <a:r>
              <a:rPr lang="en-US" altLang="en-US" sz="2000" b="1">
                <a:solidFill>
                  <a:srgbClr val="FFFFFF"/>
                </a:solidFill>
              </a:rPr>
              <a:t>Control:</a:t>
            </a:r>
          </a:p>
          <a:p>
            <a:pPr lvl="1">
              <a:lnSpc>
                <a:spcPct val="90000"/>
              </a:lnSpc>
            </a:pPr>
            <a:r>
              <a:rPr lang="en-US" altLang="en-US" sz="2000" b="1">
                <a:solidFill>
                  <a:srgbClr val="FFFFFF"/>
                </a:solidFill>
              </a:rPr>
              <a:t>Find the source(s) of the infestation</a:t>
            </a:r>
          </a:p>
          <a:p>
            <a:pPr lvl="1">
              <a:lnSpc>
                <a:spcPct val="90000"/>
              </a:lnSpc>
            </a:pPr>
            <a:r>
              <a:rPr lang="en-US" altLang="en-US" sz="2000" b="1">
                <a:solidFill>
                  <a:srgbClr val="FFFFFF"/>
                </a:solidFill>
              </a:rPr>
              <a:t>For clothing, treat similarly to clothes moths</a:t>
            </a:r>
          </a:p>
        </p:txBody>
      </p:sp>
      <p:pic>
        <p:nvPicPr>
          <p:cNvPr id="906245" name="Picture 5" descr="larv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9100" y="2667000"/>
            <a:ext cx="2247900" cy="2252663"/>
          </a:xfrm>
          <a:prstGeom prst="rect">
            <a:avLst/>
          </a:prstGeom>
          <a:noFill/>
          <a:extLst>
            <a:ext uri="{909E8E84-426E-40DD-AFC4-6F175D3DCCD1}">
              <a14:hiddenFill xmlns:a14="http://schemas.microsoft.com/office/drawing/2010/main">
                <a:solidFill>
                  <a:srgbClr val="FFFFFF"/>
                </a:solidFill>
              </a14:hiddenFill>
            </a:ext>
          </a:extLst>
        </p:spPr>
      </p:pic>
      <p:pic>
        <p:nvPicPr>
          <p:cNvPr id="906246" name="Picture 6" descr="lcarpetbeetle"/>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7353300" y="4829175"/>
            <a:ext cx="2933700" cy="202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906247" name="Picture 7" descr="sk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0"/>
            <a:ext cx="2933700" cy="2733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6" name="Picture 2" descr="DSCN8477"/>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04013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7267" name="Rectangle 3"/>
          <p:cNvSpPr>
            <a:spLocks noGrp="1" noChangeArrowheads="1"/>
          </p:cNvSpPr>
          <p:nvPr>
            <p:ph type="title"/>
          </p:nvPr>
        </p:nvSpPr>
        <p:spPr>
          <a:xfrm>
            <a:off x="4686300" y="0"/>
            <a:ext cx="5600700" cy="914400"/>
          </a:xfrm>
        </p:spPr>
        <p:txBody>
          <a:bodyPr/>
          <a:lstStyle/>
          <a:p>
            <a:r>
              <a:rPr lang="en-US" altLang="en-US" b="1">
                <a:solidFill>
                  <a:srgbClr val="FFFFFF"/>
                </a:solidFill>
                <a:effectLst>
                  <a:outerShdw blurRad="38100" dist="38100" dir="2700000" algn="tl">
                    <a:srgbClr val="000000"/>
                  </a:outerShdw>
                </a:effectLst>
              </a:rPr>
              <a:t>Carpet Beetle Damage</a:t>
            </a:r>
          </a:p>
        </p:txBody>
      </p:sp>
      <p:sp>
        <p:nvSpPr>
          <p:cNvPr id="907268" name="Rectangle 4"/>
          <p:cNvSpPr>
            <a:spLocks noGrp="1" noChangeArrowheads="1"/>
          </p:cNvSpPr>
          <p:nvPr>
            <p:ph type="body" sz="half" idx="1"/>
          </p:nvPr>
        </p:nvSpPr>
        <p:spPr>
          <a:xfrm>
            <a:off x="647700" y="5562600"/>
            <a:ext cx="4800600" cy="685800"/>
          </a:xfrm>
        </p:spPr>
        <p:txBody>
          <a:bodyPr/>
          <a:lstStyle/>
          <a:p>
            <a:r>
              <a:rPr lang="en-US" altLang="en-US" sz="2800" b="1"/>
              <a:t>Undisturbed area in closet</a:t>
            </a:r>
          </a:p>
        </p:txBody>
      </p:sp>
      <p:sp>
        <p:nvSpPr>
          <p:cNvPr id="907269" name="Text Box 5"/>
          <p:cNvSpPr txBox="1">
            <a:spLocks noChangeArrowheads="1"/>
          </p:cNvSpPr>
          <p:nvPr/>
        </p:nvSpPr>
        <p:spPr bwMode="auto">
          <a:xfrm>
            <a:off x="876300" y="2844800"/>
            <a:ext cx="1873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2800" b="1"/>
              <a:t>Work Boot</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silverfish1a"/>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91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8291" name="Rectangle 3"/>
          <p:cNvSpPr>
            <a:spLocks noGrp="1" noChangeArrowheads="1"/>
          </p:cNvSpPr>
          <p:nvPr>
            <p:ph type="title"/>
          </p:nvPr>
        </p:nvSpPr>
        <p:spPr>
          <a:xfrm>
            <a:off x="2552700" y="0"/>
            <a:ext cx="4267200" cy="914400"/>
          </a:xfrm>
        </p:spPr>
        <p:txBody>
          <a:bodyPr/>
          <a:lstStyle/>
          <a:p>
            <a:r>
              <a:rPr lang="en-US" altLang="en-US" b="1">
                <a:effectLst>
                  <a:outerShdw blurRad="38100" dist="38100" dir="2700000" algn="tl">
                    <a:srgbClr val="FFFFFF"/>
                  </a:outerShdw>
                </a:effectLst>
              </a:rPr>
              <a:t>Silverfish</a:t>
            </a:r>
          </a:p>
        </p:txBody>
      </p:sp>
      <p:sp>
        <p:nvSpPr>
          <p:cNvPr id="908292" name="Rectangle 4"/>
          <p:cNvSpPr>
            <a:spLocks noGrp="1" noChangeArrowheads="1"/>
          </p:cNvSpPr>
          <p:nvPr>
            <p:ph type="body" sz="half" idx="1"/>
          </p:nvPr>
        </p:nvSpPr>
        <p:spPr>
          <a:xfrm>
            <a:off x="0" y="2667000"/>
            <a:ext cx="3810000" cy="4038600"/>
          </a:xfrm>
        </p:spPr>
        <p:txBody>
          <a:bodyPr/>
          <a:lstStyle/>
          <a:p>
            <a:pPr>
              <a:lnSpc>
                <a:spcPct val="90000"/>
              </a:lnSpc>
            </a:pPr>
            <a:r>
              <a:rPr lang="en-US" altLang="en-US" sz="2800">
                <a:effectLst>
                  <a:outerShdw blurRad="38100" dist="38100" dir="2700000" algn="tl">
                    <a:srgbClr val="FFFFFF"/>
                  </a:outerShdw>
                </a:effectLst>
              </a:rPr>
              <a:t>Prefer humid areas</a:t>
            </a:r>
          </a:p>
          <a:p>
            <a:pPr>
              <a:lnSpc>
                <a:spcPct val="90000"/>
              </a:lnSpc>
            </a:pPr>
            <a:r>
              <a:rPr lang="en-US" altLang="en-US" sz="2800">
                <a:effectLst>
                  <a:outerShdw blurRad="38100" dist="38100" dir="2700000" algn="tl">
                    <a:srgbClr val="FFFFFF"/>
                  </a:outerShdw>
                </a:effectLst>
              </a:rPr>
              <a:t>Eat organic debris, paper, and wool</a:t>
            </a:r>
          </a:p>
          <a:p>
            <a:pPr>
              <a:lnSpc>
                <a:spcPct val="90000"/>
              </a:lnSpc>
            </a:pPr>
            <a:r>
              <a:rPr lang="en-US" altLang="en-US" sz="2800">
                <a:effectLst>
                  <a:outerShdw blurRad="38100" dist="38100" dir="2700000" algn="tl">
                    <a:srgbClr val="FFFFFF"/>
                  </a:outerShdw>
                </a:effectLst>
              </a:rPr>
              <a:t>Some species are long-lived: up to seven years</a:t>
            </a:r>
          </a:p>
          <a:p>
            <a:pPr>
              <a:lnSpc>
                <a:spcPct val="90000"/>
              </a:lnSpc>
            </a:pPr>
            <a:r>
              <a:rPr lang="en-US" altLang="en-US" sz="2800">
                <a:effectLst>
                  <a:outerShdw blurRad="38100" dist="38100" dir="2700000" algn="tl">
                    <a:srgbClr val="FFFFFF"/>
                  </a:outerShdw>
                </a:effectLst>
              </a:rPr>
              <a:t>Control</a:t>
            </a:r>
          </a:p>
          <a:p>
            <a:pPr lvl="1">
              <a:lnSpc>
                <a:spcPct val="90000"/>
              </a:lnSpc>
            </a:pPr>
            <a:r>
              <a:rPr lang="en-US" altLang="en-US" sz="2400">
                <a:effectLst>
                  <a:outerShdw blurRad="38100" dist="38100" dir="2700000" algn="tl">
                    <a:srgbClr val="FFFFFF"/>
                  </a:outerShdw>
                </a:effectLst>
              </a:rPr>
              <a:t>Reduce debris</a:t>
            </a:r>
          </a:p>
          <a:p>
            <a:pPr lvl="1">
              <a:lnSpc>
                <a:spcPct val="90000"/>
              </a:lnSpc>
            </a:pPr>
            <a:r>
              <a:rPr lang="en-US" altLang="en-US" sz="2400">
                <a:effectLst>
                  <a:outerShdw blurRad="38100" dist="38100" dir="2700000" algn="tl">
                    <a:srgbClr val="FFFFFF"/>
                  </a:outerShdw>
                </a:effectLst>
              </a:rPr>
              <a:t>Reduce humidity</a:t>
            </a:r>
          </a:p>
        </p:txBody>
      </p:sp>
      <p:pic>
        <p:nvPicPr>
          <p:cNvPr id="908293" name="Picture 5" descr="silverfish2a"/>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48500" y="0"/>
            <a:ext cx="3238500" cy="3101975"/>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lbooklouse"/>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909315" name="Rectangle 3"/>
          <p:cNvSpPr>
            <a:spLocks noGrp="1" noChangeArrowheads="1"/>
          </p:cNvSpPr>
          <p:nvPr>
            <p:ph type="title"/>
          </p:nvPr>
        </p:nvSpPr>
        <p:spPr>
          <a:xfrm>
            <a:off x="190500" y="152400"/>
            <a:ext cx="3962400" cy="1143000"/>
          </a:xfrm>
        </p:spPr>
        <p:txBody>
          <a:bodyPr/>
          <a:lstStyle/>
          <a:p>
            <a:r>
              <a:rPr lang="en-US" altLang="en-US">
                <a:solidFill>
                  <a:srgbClr val="FFFFFF"/>
                </a:solidFill>
                <a:effectLst>
                  <a:outerShdw blurRad="38100" dist="38100" dir="2700000" algn="tl">
                    <a:srgbClr val="000000"/>
                  </a:outerShdw>
                </a:effectLst>
              </a:rPr>
              <a:t>Booklice</a:t>
            </a:r>
          </a:p>
        </p:txBody>
      </p:sp>
      <p:sp>
        <p:nvSpPr>
          <p:cNvPr id="909316" name="Rectangle 4"/>
          <p:cNvSpPr>
            <a:spLocks noGrp="1" noChangeArrowheads="1"/>
          </p:cNvSpPr>
          <p:nvPr>
            <p:ph type="body" sz="half" idx="1"/>
          </p:nvPr>
        </p:nvSpPr>
        <p:spPr>
          <a:xfrm>
            <a:off x="190500" y="4419600"/>
            <a:ext cx="3810000" cy="2438400"/>
          </a:xfrm>
        </p:spPr>
        <p:txBody>
          <a:bodyPr/>
          <a:lstStyle/>
          <a:p>
            <a:pPr>
              <a:lnSpc>
                <a:spcPct val="90000"/>
              </a:lnSpc>
            </a:pPr>
            <a:r>
              <a:rPr lang="en-US" altLang="en-US" sz="2800">
                <a:solidFill>
                  <a:srgbClr val="FFFFFF"/>
                </a:solidFill>
              </a:rPr>
              <a:t>Feed on Fungus</a:t>
            </a:r>
          </a:p>
          <a:p>
            <a:pPr>
              <a:lnSpc>
                <a:spcPct val="90000"/>
              </a:lnSpc>
            </a:pPr>
            <a:r>
              <a:rPr lang="en-US" altLang="en-US" sz="2800">
                <a:solidFill>
                  <a:srgbClr val="FFFFFF"/>
                </a:solidFill>
              </a:rPr>
              <a:t>Need a relative humidity of greater than 50% to survive and proliferate</a:t>
            </a:r>
          </a:p>
        </p:txBody>
      </p:sp>
      <p:sp>
        <p:nvSpPr>
          <p:cNvPr id="909317" name="Rectangle 5"/>
          <p:cNvSpPr>
            <a:spLocks noGrp="1" noChangeArrowheads="1"/>
          </p:cNvSpPr>
          <p:nvPr>
            <p:ph type="body" sz="half" idx="2"/>
          </p:nvPr>
        </p:nvSpPr>
        <p:spPr>
          <a:xfrm>
            <a:off x="6743700" y="2590800"/>
            <a:ext cx="3543300" cy="4267200"/>
          </a:xfrm>
        </p:spPr>
        <p:txBody>
          <a:bodyPr/>
          <a:lstStyle/>
          <a:p>
            <a:pPr>
              <a:lnSpc>
                <a:spcPct val="90000"/>
              </a:lnSpc>
            </a:pPr>
            <a:r>
              <a:rPr lang="en-US" altLang="en-US" sz="2800">
                <a:solidFill>
                  <a:srgbClr val="FFFFFF"/>
                </a:solidFill>
              </a:rPr>
              <a:t>Control:</a:t>
            </a:r>
          </a:p>
          <a:p>
            <a:pPr lvl="1">
              <a:lnSpc>
                <a:spcPct val="90000"/>
              </a:lnSpc>
            </a:pPr>
            <a:r>
              <a:rPr lang="en-US" altLang="en-US" sz="2400">
                <a:solidFill>
                  <a:srgbClr val="FFFFFF"/>
                </a:solidFill>
              </a:rPr>
              <a:t>Inspect to find sources</a:t>
            </a:r>
          </a:p>
          <a:p>
            <a:pPr lvl="2">
              <a:lnSpc>
                <a:spcPct val="90000"/>
              </a:lnSpc>
            </a:pPr>
            <a:r>
              <a:rPr lang="en-US" altLang="en-US" sz="2000">
                <a:solidFill>
                  <a:srgbClr val="FFFFFF"/>
                </a:solidFill>
              </a:rPr>
              <a:t>Old books</a:t>
            </a:r>
          </a:p>
          <a:p>
            <a:pPr lvl="2">
              <a:lnSpc>
                <a:spcPct val="90000"/>
              </a:lnSpc>
            </a:pPr>
            <a:r>
              <a:rPr lang="en-US" altLang="en-US" sz="2000">
                <a:solidFill>
                  <a:srgbClr val="FFFFFF"/>
                </a:solidFill>
              </a:rPr>
              <a:t>In new homes, source may be still damp sheetrock</a:t>
            </a:r>
          </a:p>
          <a:p>
            <a:pPr lvl="1">
              <a:lnSpc>
                <a:spcPct val="90000"/>
              </a:lnSpc>
            </a:pPr>
            <a:r>
              <a:rPr lang="en-US" altLang="en-US" sz="2400">
                <a:solidFill>
                  <a:srgbClr val="FFFFFF"/>
                </a:solidFill>
              </a:rPr>
              <a:t>Decrease relative humidity</a:t>
            </a:r>
          </a:p>
          <a:p>
            <a:pPr lvl="2">
              <a:lnSpc>
                <a:spcPct val="90000"/>
              </a:lnSpc>
            </a:pPr>
            <a:r>
              <a:rPr lang="en-US" altLang="en-US" sz="2000">
                <a:solidFill>
                  <a:srgbClr val="FFFFFF"/>
                </a:solidFill>
              </a:rPr>
              <a:t>Fix leaks</a:t>
            </a:r>
          </a:p>
          <a:p>
            <a:pPr lvl="2">
              <a:lnSpc>
                <a:spcPct val="90000"/>
              </a:lnSpc>
            </a:pPr>
            <a:r>
              <a:rPr lang="en-US" altLang="en-US" sz="2000">
                <a:solidFill>
                  <a:srgbClr val="FFFFFF"/>
                </a:solidFill>
              </a:rPr>
              <a:t>Increase ventilation</a:t>
            </a:r>
          </a:p>
          <a:p>
            <a:pPr lvl="2">
              <a:lnSpc>
                <a:spcPct val="90000"/>
              </a:lnSpc>
            </a:pPr>
            <a:r>
              <a:rPr lang="en-US" altLang="en-US" sz="2000">
                <a:solidFill>
                  <a:srgbClr val="FFFFFF"/>
                </a:solidFill>
              </a:rPr>
              <a:t>Use a dehumidifier</a:t>
            </a:r>
          </a:p>
          <a:p>
            <a:pPr>
              <a:lnSpc>
                <a:spcPct val="90000"/>
              </a:lnSpc>
            </a:pPr>
            <a:endParaRPr lang="en-US" altLang="en-US" sz="28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ctrTitle"/>
          </p:nvPr>
        </p:nvSpPr>
        <p:spPr>
          <a:xfrm>
            <a:off x="3505200" y="228600"/>
            <a:ext cx="3124200" cy="1143000"/>
          </a:xfrm>
        </p:spPr>
        <p:txBody>
          <a:bodyPr anchor="ctr"/>
          <a:lstStyle/>
          <a:p>
            <a:r>
              <a:rPr lang="en-US" altLang="en-US" sz="4400">
                <a:solidFill>
                  <a:srgbClr val="00DFCA"/>
                </a:solidFill>
              </a:rPr>
              <a:t>Dusts</a:t>
            </a:r>
          </a:p>
        </p:txBody>
      </p:sp>
      <p:sp>
        <p:nvSpPr>
          <p:cNvPr id="704515" name="Rectangle 3"/>
          <p:cNvSpPr>
            <a:spLocks noGrp="1" noChangeArrowheads="1"/>
          </p:cNvSpPr>
          <p:nvPr>
            <p:ph type="subTitle" idx="1"/>
          </p:nvPr>
        </p:nvSpPr>
        <p:spPr>
          <a:xfrm>
            <a:off x="1600200" y="1981200"/>
            <a:ext cx="7239000" cy="2514600"/>
          </a:xfrm>
        </p:spPr>
        <p:txBody>
          <a:bodyPr/>
          <a:lstStyle/>
          <a:p>
            <a:pPr algn="l"/>
            <a:r>
              <a:rPr lang="en-US" altLang="en-US" sz="3200">
                <a:solidFill>
                  <a:srgbClr val="FAFD00"/>
                </a:solidFill>
              </a:rPr>
              <a:t>Dusts are made by combining a small amount of insecticide or insecticide concentrate with an inert diluent, such as powdered clay or talc.</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2"/>
          <p:cNvSpPr>
            <a:spLocks noGrp="1" noChangeArrowheads="1"/>
          </p:cNvSpPr>
          <p:nvPr>
            <p:ph type="title"/>
          </p:nvPr>
        </p:nvSpPr>
        <p:spPr/>
        <p:txBody>
          <a:bodyPr/>
          <a:lstStyle/>
          <a:p>
            <a:r>
              <a:rPr lang="en-US" altLang="en-US">
                <a:solidFill>
                  <a:srgbClr val="FFFFFF"/>
                </a:solidFill>
              </a:rPr>
              <a:t>Questions?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ctrTitle"/>
          </p:nvPr>
        </p:nvSpPr>
        <p:spPr>
          <a:xfrm>
            <a:off x="762000" y="304800"/>
            <a:ext cx="8763000" cy="1143000"/>
          </a:xfrm>
        </p:spPr>
        <p:txBody>
          <a:bodyPr anchor="ctr"/>
          <a:lstStyle/>
          <a:p>
            <a:r>
              <a:rPr lang="en-US" altLang="en-US" sz="4400">
                <a:solidFill>
                  <a:srgbClr val="00DFCA"/>
                </a:solidFill>
              </a:rPr>
              <a:t> Emulsifiable Concentrates</a:t>
            </a:r>
          </a:p>
        </p:txBody>
      </p:sp>
      <p:sp>
        <p:nvSpPr>
          <p:cNvPr id="700419" name="Rectangle 3"/>
          <p:cNvSpPr>
            <a:spLocks noGrp="1" noChangeArrowheads="1"/>
          </p:cNvSpPr>
          <p:nvPr>
            <p:ph type="subTitle" idx="1"/>
          </p:nvPr>
        </p:nvSpPr>
        <p:spPr>
          <a:xfrm>
            <a:off x="1524000" y="2209800"/>
            <a:ext cx="7239000" cy="2895600"/>
          </a:xfrm>
        </p:spPr>
        <p:txBody>
          <a:bodyPr/>
          <a:lstStyle/>
          <a:p>
            <a:pPr algn="l"/>
            <a:r>
              <a:rPr lang="en-US" altLang="en-US" sz="3200">
                <a:solidFill>
                  <a:srgbClr val="FAFD00"/>
                </a:solidFill>
              </a:rPr>
              <a:t>Technical grade material is dissolved in petroleum-based solvents, and an emulsifier is added to facilitate mixing of solvent and water, forming a milky-white emulsion.</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419100" y="228600"/>
            <a:ext cx="9601200" cy="1524000"/>
          </a:xfrm>
        </p:spPr>
        <p:txBody>
          <a:bodyPr/>
          <a:lstStyle/>
          <a:p>
            <a:r>
              <a:rPr lang="en-US" altLang="en-US" b="1">
                <a:solidFill>
                  <a:srgbClr val="FAFD00"/>
                </a:solidFill>
                <a:effectLst>
                  <a:outerShdw blurRad="38100" dist="38100" dir="2700000" algn="tl">
                    <a:srgbClr val="000000"/>
                  </a:outerShdw>
                </a:effectLst>
              </a:rPr>
              <a:t>Moisture Management</a:t>
            </a:r>
          </a:p>
        </p:txBody>
      </p:sp>
      <p:sp>
        <p:nvSpPr>
          <p:cNvPr id="570371" name="Rectangle 3"/>
          <p:cNvSpPr>
            <a:spLocks noGrp="1" noChangeArrowheads="1"/>
          </p:cNvSpPr>
          <p:nvPr>
            <p:ph type="body" idx="1"/>
          </p:nvPr>
        </p:nvSpPr>
        <p:spPr/>
        <p:txBody>
          <a:bodyPr/>
          <a:lstStyle/>
          <a:p>
            <a:r>
              <a:rPr lang="en-US" altLang="en-US">
                <a:solidFill>
                  <a:srgbClr val="FAFD00"/>
                </a:solidFill>
              </a:rPr>
              <a:t>Persistent moisture attracts pests and allows them to thrive.</a:t>
            </a:r>
          </a:p>
          <a:p>
            <a:r>
              <a:rPr lang="en-US" altLang="en-US">
                <a:solidFill>
                  <a:srgbClr val="FAFD00"/>
                </a:solidFill>
              </a:rPr>
              <a:t>Manage Moisture:</a:t>
            </a:r>
          </a:p>
          <a:p>
            <a:pPr lvl="1"/>
            <a:r>
              <a:rPr lang="en-US" altLang="en-US">
                <a:solidFill>
                  <a:srgbClr val="FAFD00"/>
                </a:solidFill>
              </a:rPr>
              <a:t> ground covers</a:t>
            </a:r>
          </a:p>
          <a:p>
            <a:pPr lvl="1"/>
            <a:r>
              <a:rPr lang="en-US" altLang="en-US">
                <a:solidFill>
                  <a:srgbClr val="FAFD00"/>
                </a:solidFill>
              </a:rPr>
              <a:t>mulch</a:t>
            </a:r>
          </a:p>
          <a:p>
            <a:pPr lvl="1"/>
            <a:r>
              <a:rPr lang="en-US" altLang="en-US">
                <a:solidFill>
                  <a:srgbClr val="FAFD00"/>
                </a:solidFill>
              </a:rPr>
              <a:t>surface water drainage</a:t>
            </a:r>
          </a:p>
          <a:p>
            <a:pPr lvl="1"/>
            <a:r>
              <a:rPr lang="en-US" altLang="en-US">
                <a:solidFill>
                  <a:srgbClr val="FAFD00"/>
                </a:solidFill>
              </a:rPr>
              <a:t>gutters and downspouts</a:t>
            </a:r>
          </a:p>
          <a:p>
            <a:endParaRPr lang="en-US" altLang="en-US">
              <a:solidFill>
                <a:srgbClr val="FAFD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143000" y="381000"/>
            <a:ext cx="8724900" cy="1143000"/>
          </a:xfrm>
        </p:spPr>
        <p:txBody>
          <a:bodyPr/>
          <a:lstStyle/>
          <a:p>
            <a:r>
              <a:rPr lang="en-US" altLang="en-US">
                <a:solidFill>
                  <a:srgbClr val="FAFD00"/>
                </a:solidFill>
              </a:rPr>
              <a:t>Factors that Limit the Growth</a:t>
            </a:r>
            <a:br>
              <a:rPr lang="en-US" altLang="en-US">
                <a:solidFill>
                  <a:srgbClr val="FAFD00"/>
                </a:solidFill>
              </a:rPr>
            </a:br>
            <a:r>
              <a:rPr lang="en-US" altLang="en-US">
                <a:solidFill>
                  <a:srgbClr val="FAFD00"/>
                </a:solidFill>
              </a:rPr>
              <a:t>of Pest Populations</a:t>
            </a:r>
          </a:p>
        </p:txBody>
      </p:sp>
      <p:sp>
        <p:nvSpPr>
          <p:cNvPr id="718851" name="Rectangle 3"/>
          <p:cNvSpPr>
            <a:spLocks noGrp="1" noChangeArrowheads="1"/>
          </p:cNvSpPr>
          <p:nvPr>
            <p:ph type="body" idx="1"/>
          </p:nvPr>
        </p:nvSpPr>
        <p:spPr>
          <a:xfrm>
            <a:off x="1066800" y="1828800"/>
            <a:ext cx="3505200" cy="4114800"/>
          </a:xfrm>
        </p:spPr>
        <p:txBody>
          <a:bodyPr/>
          <a:lstStyle/>
          <a:p>
            <a:r>
              <a:rPr lang="en-US" altLang="en-US" sz="6000" i="1">
                <a:solidFill>
                  <a:srgbClr val="00DFCA"/>
                </a:solidFill>
              </a:rPr>
              <a:t>Water</a:t>
            </a:r>
          </a:p>
          <a:p>
            <a:r>
              <a:rPr lang="en-US" altLang="en-US" sz="6000">
                <a:solidFill>
                  <a:srgbClr val="FAFD00"/>
                </a:solidFill>
              </a:rPr>
              <a:t>Food</a:t>
            </a:r>
          </a:p>
          <a:p>
            <a:r>
              <a:rPr lang="en-US" altLang="en-US" sz="6000">
                <a:solidFill>
                  <a:srgbClr val="FAFD00"/>
                </a:solidFill>
              </a:rPr>
              <a:t>Warmth</a:t>
            </a:r>
          </a:p>
        </p:txBody>
      </p:sp>
      <p:sp>
        <p:nvSpPr>
          <p:cNvPr id="718852" name="Rectangle 4"/>
          <p:cNvSpPr>
            <a:spLocks noChangeArrowheads="1"/>
          </p:cNvSpPr>
          <p:nvPr/>
        </p:nvSpPr>
        <p:spPr bwMode="auto">
          <a:xfrm>
            <a:off x="533400" y="2362200"/>
            <a:ext cx="94488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endParaRPr lang="en-US" altLang="en-US" sz="3600">
              <a:solidFill>
                <a:srgbClr val="FAFD00"/>
              </a:solidFill>
            </a:endParaRPr>
          </a:p>
        </p:txBody>
      </p:sp>
      <p:pic>
        <p:nvPicPr>
          <p:cNvPr id="718853" name="Picture 5" descr="DSCN17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8800"/>
            <a:ext cx="3352800" cy="2376488"/>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18854" name="Picture 6" descr="smokybrow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200400"/>
            <a:ext cx="3048000" cy="2284413"/>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18855" name="Picture 7" descr="P606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343400"/>
            <a:ext cx="3276600" cy="24574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6" name="Picture 2" descr="Apartmen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00250"/>
            <a:ext cx="4572000" cy="34290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81987" name="Picture 3" descr="Leav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124200"/>
            <a:ext cx="4267200" cy="32004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81988" name="Text Box 4"/>
          <p:cNvSpPr txBox="1">
            <a:spLocks noChangeArrowheads="1"/>
          </p:cNvSpPr>
          <p:nvPr/>
        </p:nvSpPr>
        <p:spPr bwMode="auto">
          <a:xfrm>
            <a:off x="457200" y="4724400"/>
            <a:ext cx="4681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2800">
                <a:solidFill>
                  <a:srgbClr val="FFFFFF"/>
                </a:solidFill>
              </a:rPr>
              <a:t>Perimeter pests live in mulch…</a:t>
            </a:r>
          </a:p>
        </p:txBody>
      </p:sp>
      <p:sp>
        <p:nvSpPr>
          <p:cNvPr id="681989" name="Text Box 5"/>
          <p:cNvSpPr txBox="1">
            <a:spLocks noChangeArrowheads="1"/>
          </p:cNvSpPr>
          <p:nvPr/>
        </p:nvSpPr>
        <p:spPr bwMode="auto">
          <a:xfrm>
            <a:off x="6172200" y="3276600"/>
            <a:ext cx="33686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2800">
                <a:solidFill>
                  <a:srgbClr val="FFFFFF"/>
                </a:solidFill>
              </a:rPr>
              <a:t>...and leaf litter. Why?</a:t>
            </a:r>
          </a:p>
        </p:txBody>
      </p:sp>
      <p:sp>
        <p:nvSpPr>
          <p:cNvPr id="681990" name="Rectangle 6"/>
          <p:cNvSpPr>
            <a:spLocks noChangeArrowheads="1"/>
          </p:cNvSpPr>
          <p:nvPr/>
        </p:nvSpPr>
        <p:spPr bwMode="auto">
          <a:xfrm>
            <a:off x="533400" y="228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000">
                <a:solidFill>
                  <a:srgbClr val="FAFD00"/>
                </a:solidFill>
              </a:rPr>
              <a:t>Excessive Moisture and Harborage</a:t>
            </a:r>
          </a:p>
          <a:p>
            <a:pPr algn="ctr"/>
            <a:r>
              <a:rPr lang="en-US" altLang="en-US" sz="4000">
                <a:solidFill>
                  <a:srgbClr val="FAFD00"/>
                </a:solidFill>
              </a:rPr>
              <a:t>Leading to Perimeter Pests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2" descr="DSCN13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038600"/>
            <a:ext cx="3429000" cy="25717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16803" name="Rectangle 3"/>
          <p:cNvSpPr>
            <a:spLocks noGrp="1" noChangeArrowheads="1"/>
          </p:cNvSpPr>
          <p:nvPr>
            <p:ph type="title"/>
          </p:nvPr>
        </p:nvSpPr>
        <p:spPr>
          <a:xfrm>
            <a:off x="1066800" y="0"/>
            <a:ext cx="7924800" cy="1143000"/>
          </a:xfrm>
          <a:noFill/>
          <a:ln/>
        </p:spPr>
        <p:txBody>
          <a:bodyPr/>
          <a:lstStyle/>
          <a:p>
            <a:r>
              <a:rPr lang="en-US" altLang="en-US" sz="4000">
                <a:solidFill>
                  <a:srgbClr val="FAFD00"/>
                </a:solidFill>
              </a:rPr>
              <a:t>Inspect Under and in Debris for Pests</a:t>
            </a:r>
            <a:br>
              <a:rPr lang="en-US" altLang="en-US" sz="4000">
                <a:solidFill>
                  <a:srgbClr val="FAFD00"/>
                </a:solidFill>
              </a:rPr>
            </a:br>
            <a:r>
              <a:rPr lang="en-US" altLang="en-US" sz="3200">
                <a:solidFill>
                  <a:srgbClr val="00DFCA"/>
                </a:solidFill>
              </a:rPr>
              <a:t>Moisture and Harborage</a:t>
            </a:r>
          </a:p>
        </p:txBody>
      </p:sp>
      <p:pic>
        <p:nvPicPr>
          <p:cNvPr id="716804" name="Picture 4" descr="DSCN14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295400"/>
            <a:ext cx="3429000" cy="25717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16805" name="Picture 5" descr="DSCN073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038600"/>
            <a:ext cx="3429000" cy="2571750"/>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16806" name="Text Box 6"/>
          <p:cNvSpPr txBox="1">
            <a:spLocks noChangeArrowheads="1"/>
          </p:cNvSpPr>
          <p:nvPr/>
        </p:nvSpPr>
        <p:spPr bwMode="auto">
          <a:xfrm>
            <a:off x="1976438" y="5715000"/>
            <a:ext cx="19446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FF"/>
                </a:solidFill>
              </a:rPr>
              <a:t>Look for pests</a:t>
            </a:r>
          </a:p>
          <a:p>
            <a:r>
              <a:rPr lang="en-US" altLang="en-US">
                <a:solidFill>
                  <a:srgbClr val="FFFFFF"/>
                </a:solidFill>
              </a:rPr>
              <a:t>under rocks</a:t>
            </a:r>
          </a:p>
        </p:txBody>
      </p:sp>
      <p:pic>
        <p:nvPicPr>
          <p:cNvPr id="716808" name="Picture 8" descr="DSCN07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1295400"/>
            <a:ext cx="3429000" cy="25717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16809" name="Text Box 9"/>
          <p:cNvSpPr txBox="1">
            <a:spLocks noChangeArrowheads="1"/>
          </p:cNvSpPr>
          <p:nvPr/>
        </p:nvSpPr>
        <p:spPr bwMode="auto">
          <a:xfrm>
            <a:off x="1670050" y="1295400"/>
            <a:ext cx="2527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a:solidFill>
                  <a:srgbClr val="FFFFFF"/>
                </a:solidFill>
              </a:rPr>
              <a:t>Look for pests</a:t>
            </a:r>
          </a:p>
          <a:p>
            <a:r>
              <a:rPr lang="en-US" altLang="en-US">
                <a:solidFill>
                  <a:srgbClr val="FFFFFF"/>
                </a:solidFill>
              </a:rPr>
              <a:t>under and in debris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4578" name="Picture 2" descr="DSCN03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3276600" cy="24574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64579" name="Picture 3" descr="DSCN04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4000"/>
            <a:ext cx="3276600" cy="24574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64580" name="Rectangle 4"/>
          <p:cNvSpPr>
            <a:spLocks noGrp="1" noChangeArrowheads="1"/>
          </p:cNvSpPr>
          <p:nvPr>
            <p:ph type="title"/>
          </p:nvPr>
        </p:nvSpPr>
        <p:spPr>
          <a:xfrm>
            <a:off x="1257300" y="304800"/>
            <a:ext cx="7772400" cy="1143000"/>
          </a:xfrm>
          <a:noFill/>
          <a:ln/>
        </p:spPr>
        <p:txBody>
          <a:bodyPr/>
          <a:lstStyle/>
          <a:p>
            <a:r>
              <a:rPr lang="en-US" altLang="en-US" sz="4000">
                <a:solidFill>
                  <a:srgbClr val="FAFD00"/>
                </a:solidFill>
              </a:rPr>
              <a:t>Waterproofing is Important</a:t>
            </a:r>
          </a:p>
        </p:txBody>
      </p:sp>
      <p:pic>
        <p:nvPicPr>
          <p:cNvPr id="664581" name="Picture 5" descr="DSCN04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114800"/>
            <a:ext cx="3276600" cy="24574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64582" name="Picture 6" descr="DSCN07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14800"/>
            <a:ext cx="3276600" cy="24574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64583" name="Text Box 7"/>
          <p:cNvSpPr txBox="1">
            <a:spLocks noChangeArrowheads="1"/>
          </p:cNvSpPr>
          <p:nvPr/>
        </p:nvSpPr>
        <p:spPr bwMode="auto">
          <a:xfrm>
            <a:off x="7467600" y="4191000"/>
            <a:ext cx="1047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600"/>
              <a:t>Yes!</a:t>
            </a:r>
          </a:p>
        </p:txBody>
      </p:sp>
      <p:sp>
        <p:nvSpPr>
          <p:cNvPr id="664584" name="Text Box 8"/>
          <p:cNvSpPr txBox="1">
            <a:spLocks noChangeArrowheads="1"/>
          </p:cNvSpPr>
          <p:nvPr/>
        </p:nvSpPr>
        <p:spPr bwMode="auto">
          <a:xfrm>
            <a:off x="6248400" y="1524000"/>
            <a:ext cx="89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600">
                <a:solidFill>
                  <a:schemeClr val="tx2"/>
                </a:solidFill>
              </a:rPr>
              <a:t>No!</a:t>
            </a:r>
          </a:p>
        </p:txBody>
      </p:sp>
      <p:sp>
        <p:nvSpPr>
          <p:cNvPr id="664585" name="Text Box 9"/>
          <p:cNvSpPr txBox="1">
            <a:spLocks noChangeArrowheads="1"/>
          </p:cNvSpPr>
          <p:nvPr/>
        </p:nvSpPr>
        <p:spPr bwMode="auto">
          <a:xfrm>
            <a:off x="2133600" y="1600200"/>
            <a:ext cx="273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600">
                <a:solidFill>
                  <a:srgbClr val="FFFFFF"/>
                </a:solidFill>
              </a:rPr>
              <a:t>Vapor Barrier</a:t>
            </a:r>
          </a:p>
        </p:txBody>
      </p:sp>
      <p:sp>
        <p:nvSpPr>
          <p:cNvPr id="664586" name="Text Box 10"/>
          <p:cNvSpPr txBox="1">
            <a:spLocks noChangeArrowheads="1"/>
          </p:cNvSpPr>
          <p:nvPr/>
        </p:nvSpPr>
        <p:spPr bwMode="auto">
          <a:xfrm>
            <a:off x="2057400" y="5791200"/>
            <a:ext cx="1250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600"/>
              <a:t>Vents</a:t>
            </a:r>
          </a:p>
        </p:txBody>
      </p:sp>
      <p:pic>
        <p:nvPicPr>
          <p:cNvPr id="664587" name="Picture 11" descr="DSCN1476"/>
          <p:cNvPicPr>
            <a:picLocks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4076700" y="3276600"/>
            <a:ext cx="2209800" cy="165735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2" name="Rectangle 4"/>
          <p:cNvSpPr>
            <a:spLocks noGrp="1" noChangeArrowheads="1"/>
          </p:cNvSpPr>
          <p:nvPr>
            <p:ph type="title"/>
          </p:nvPr>
        </p:nvSpPr>
        <p:spPr/>
        <p:txBody>
          <a:bodyPr/>
          <a:lstStyle/>
          <a:p>
            <a:r>
              <a:rPr lang="en-US" altLang="en-US" sz="5400" b="1">
                <a:solidFill>
                  <a:srgbClr val="FAFD00"/>
                </a:solidFill>
              </a:rPr>
              <a:t>Wood Destroying Insects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50"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685800"/>
            <a:ext cx="8743950" cy="5160963"/>
          </a:xfrm>
          <a:prstGeom prst="rect">
            <a:avLst/>
          </a:prstGeom>
          <a:noFill/>
          <a:extLst>
            <a:ext uri="{909E8E84-426E-40DD-AFC4-6F175D3DCCD1}">
              <a14:hiddenFill xmlns:a14="http://schemas.microsoft.com/office/drawing/2010/main">
                <a:solidFill>
                  <a:srgbClr val="FFFFFF"/>
                </a:solidFill>
              </a14:hiddenFill>
            </a:ext>
          </a:extLst>
        </p:spPr>
      </p:pic>
      <p:sp>
        <p:nvSpPr>
          <p:cNvPr id="821251" name="Text Box 3"/>
          <p:cNvSpPr txBox="1">
            <a:spLocks noChangeArrowheads="1"/>
          </p:cNvSpPr>
          <p:nvPr/>
        </p:nvSpPr>
        <p:spPr bwMode="auto">
          <a:xfrm>
            <a:off x="4397375" y="4495800"/>
            <a:ext cx="503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altLang="en-US">
              <a:latin typeface="Times" charset="0"/>
            </a:endParaRPr>
          </a:p>
        </p:txBody>
      </p:sp>
      <p:sp>
        <p:nvSpPr>
          <p:cNvPr id="821252" name="Text Box 4"/>
          <p:cNvSpPr txBox="1">
            <a:spLocks noChangeArrowheads="1"/>
          </p:cNvSpPr>
          <p:nvPr/>
        </p:nvSpPr>
        <p:spPr bwMode="auto">
          <a:xfrm>
            <a:off x="4286250" y="4876800"/>
            <a:ext cx="5057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endParaRPr lang="en-US" altLang="en-US">
              <a:latin typeface="Times" charset="0"/>
            </a:endParaRPr>
          </a:p>
        </p:txBody>
      </p:sp>
      <p:sp>
        <p:nvSpPr>
          <p:cNvPr id="821253" name="Rectangle 5"/>
          <p:cNvSpPr>
            <a:spLocks noChangeArrowheads="1"/>
          </p:cNvSpPr>
          <p:nvPr/>
        </p:nvSpPr>
        <p:spPr bwMode="auto">
          <a:xfrm>
            <a:off x="1543050" y="5867400"/>
            <a:ext cx="7629525" cy="6858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en-US" b="1">
                <a:solidFill>
                  <a:srgbClr val="3399FF"/>
                </a:solidFill>
                <a:latin typeface="Arial" charset="0"/>
              </a:rPr>
              <a:t>http</a:t>
            </a:r>
            <a:r>
              <a:rPr lang="en-US" altLang="en-US" sz="2800" b="1">
                <a:solidFill>
                  <a:srgbClr val="3399FF"/>
                </a:solidFill>
                <a:latin typeface="Arial" charset="0"/>
              </a:rPr>
              <a:t>://www.caes.uga.edu/extension/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p:txBody>
          <a:bodyPr/>
          <a:lstStyle/>
          <a:p>
            <a:r>
              <a:rPr lang="en-US" altLang="en-US">
                <a:solidFill>
                  <a:srgbClr val="FAFD00"/>
                </a:solidFill>
              </a:rPr>
              <a:t>Subterranean Termites</a:t>
            </a:r>
          </a:p>
        </p:txBody>
      </p:sp>
      <p:sp>
        <p:nvSpPr>
          <p:cNvPr id="572419" name="Rectangle 3"/>
          <p:cNvSpPr>
            <a:spLocks noGrp="1" noChangeArrowheads="1"/>
          </p:cNvSpPr>
          <p:nvPr>
            <p:ph type="body" sz="half" idx="1"/>
          </p:nvPr>
        </p:nvSpPr>
        <p:spPr>
          <a:xfrm>
            <a:off x="1257300" y="1981200"/>
            <a:ext cx="7848600" cy="4114800"/>
          </a:xfrm>
        </p:spPr>
        <p:txBody>
          <a:bodyPr/>
          <a:lstStyle/>
          <a:p>
            <a:pPr>
              <a:lnSpc>
                <a:spcPct val="90000"/>
              </a:lnSpc>
            </a:pPr>
            <a:r>
              <a:rPr lang="en-US" altLang="en-US" sz="2400" b="1">
                <a:solidFill>
                  <a:srgbClr val="FAFD00"/>
                </a:solidFill>
              </a:rPr>
              <a:t>Native Species</a:t>
            </a:r>
          </a:p>
          <a:p>
            <a:pPr lvl="1">
              <a:lnSpc>
                <a:spcPct val="90000"/>
              </a:lnSpc>
            </a:pPr>
            <a:r>
              <a:rPr lang="en-US" altLang="en-US" sz="2400" b="1">
                <a:solidFill>
                  <a:srgbClr val="FAFD00"/>
                </a:solidFill>
              </a:rPr>
              <a:t>Eastern ST, </a:t>
            </a:r>
            <a:r>
              <a:rPr lang="en-US" altLang="en-US" sz="2400" b="1" i="1">
                <a:solidFill>
                  <a:srgbClr val="FAFD00"/>
                </a:solidFill>
              </a:rPr>
              <a:t>Reticulitermes flavipes</a:t>
            </a:r>
            <a:r>
              <a:rPr lang="en-US" altLang="en-US" sz="2400" b="1">
                <a:solidFill>
                  <a:srgbClr val="FAFD00"/>
                </a:solidFill>
              </a:rPr>
              <a:t> (most common)</a:t>
            </a:r>
          </a:p>
          <a:p>
            <a:pPr lvl="1">
              <a:lnSpc>
                <a:spcPct val="90000"/>
              </a:lnSpc>
            </a:pPr>
            <a:r>
              <a:rPr lang="en-US" altLang="en-US" sz="2400" b="1">
                <a:solidFill>
                  <a:srgbClr val="FAFD00"/>
                </a:solidFill>
              </a:rPr>
              <a:t>Light southeastern ST, </a:t>
            </a:r>
            <a:r>
              <a:rPr lang="en-US" altLang="en-US" sz="2400" b="1" i="1">
                <a:solidFill>
                  <a:srgbClr val="FAFD00"/>
                </a:solidFill>
              </a:rPr>
              <a:t>Reticulitermes hageni</a:t>
            </a:r>
          </a:p>
          <a:p>
            <a:pPr lvl="1">
              <a:lnSpc>
                <a:spcPct val="90000"/>
              </a:lnSpc>
            </a:pPr>
            <a:r>
              <a:rPr lang="en-US" altLang="en-US" sz="2400" b="1">
                <a:solidFill>
                  <a:srgbClr val="FAFD00"/>
                </a:solidFill>
              </a:rPr>
              <a:t>Southeastern ST, </a:t>
            </a:r>
            <a:r>
              <a:rPr lang="en-US" altLang="en-US" sz="2400" b="1" i="1">
                <a:solidFill>
                  <a:srgbClr val="FAFD00"/>
                </a:solidFill>
              </a:rPr>
              <a:t>Reticulitermes virginicus</a:t>
            </a:r>
          </a:p>
          <a:p>
            <a:pPr>
              <a:lnSpc>
                <a:spcPct val="90000"/>
              </a:lnSpc>
            </a:pPr>
            <a:r>
              <a:rPr lang="en-US" altLang="en-US" sz="2400" b="1">
                <a:solidFill>
                  <a:srgbClr val="FAFD00"/>
                </a:solidFill>
              </a:rPr>
              <a:t>Introduced Species</a:t>
            </a:r>
          </a:p>
          <a:p>
            <a:pPr lvl="1">
              <a:lnSpc>
                <a:spcPct val="90000"/>
              </a:lnSpc>
            </a:pPr>
            <a:r>
              <a:rPr lang="en-US" altLang="en-US" sz="2400" b="1">
                <a:solidFill>
                  <a:srgbClr val="00DFCA"/>
                </a:solidFill>
              </a:rPr>
              <a:t>Formosan ST, </a:t>
            </a:r>
            <a:r>
              <a:rPr lang="en-US" altLang="en-US" sz="2400" b="1" i="1">
                <a:solidFill>
                  <a:srgbClr val="00DFCA"/>
                </a:solidFill>
              </a:rPr>
              <a:t>Coptotermes formosanus</a:t>
            </a:r>
            <a:r>
              <a:rPr lang="en-US" altLang="en-US" sz="2400" b="1">
                <a:solidFill>
                  <a:srgbClr val="00DFCA"/>
                </a:solidFill>
              </a:rPr>
              <a:t> (most destructive)</a:t>
            </a:r>
            <a:endParaRPr lang="en-US" altLang="en-US" sz="2400" b="1">
              <a:solidFill>
                <a:srgbClr val="FAFD00"/>
              </a:solidFill>
            </a:endParaRPr>
          </a:p>
          <a:p>
            <a:pPr>
              <a:lnSpc>
                <a:spcPct val="90000"/>
              </a:lnSpc>
            </a:pPr>
            <a:r>
              <a:rPr lang="en-US" altLang="en-US" sz="2400" b="1">
                <a:solidFill>
                  <a:srgbClr val="FAFD00"/>
                </a:solidFill>
              </a:rPr>
              <a:t>Occurrence: Termites are Everywhere! But, this does not necessarily mean infestations are inevitable.</a:t>
            </a:r>
          </a:p>
          <a:p>
            <a:pPr>
              <a:lnSpc>
                <a:spcPct val="90000"/>
              </a:lnSpc>
            </a:pPr>
            <a:r>
              <a:rPr lang="en-US" altLang="en-US" sz="2400" b="1">
                <a:solidFill>
                  <a:srgbClr val="FAFD00"/>
                </a:solidFill>
              </a:rPr>
              <a:t>Susceptibility of home to attack</a:t>
            </a:r>
          </a:p>
          <a:p>
            <a:pPr lvl="1">
              <a:lnSpc>
                <a:spcPct val="90000"/>
              </a:lnSpc>
            </a:pPr>
            <a:r>
              <a:rPr lang="en-US" altLang="en-US" sz="2400" b="1">
                <a:solidFill>
                  <a:srgbClr val="FAFD00"/>
                </a:solidFill>
              </a:rPr>
              <a:t>Construction type</a:t>
            </a:r>
          </a:p>
          <a:p>
            <a:pPr lvl="1">
              <a:lnSpc>
                <a:spcPct val="90000"/>
              </a:lnSpc>
            </a:pPr>
            <a:r>
              <a:rPr lang="en-US" altLang="en-US" sz="2400" b="1">
                <a:solidFill>
                  <a:srgbClr val="FAFD00"/>
                </a:solidFill>
              </a:rPr>
              <a:t>Conditions in and around structure (moisture)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1257300" y="152400"/>
            <a:ext cx="7772400" cy="1143000"/>
          </a:xfrm>
        </p:spPr>
        <p:txBody>
          <a:bodyPr/>
          <a:lstStyle/>
          <a:p>
            <a:r>
              <a:rPr lang="en-US" altLang="en-US" sz="3600">
                <a:solidFill>
                  <a:srgbClr val="FAFD00"/>
                </a:solidFill>
              </a:rPr>
              <a:t>Formosan Termite Spread</a:t>
            </a:r>
            <a:br>
              <a:rPr lang="en-US" altLang="en-US" sz="3600">
                <a:solidFill>
                  <a:srgbClr val="FAFD00"/>
                </a:solidFill>
              </a:rPr>
            </a:br>
            <a:r>
              <a:rPr lang="en-US" altLang="en-US" sz="2800">
                <a:solidFill>
                  <a:srgbClr val="00DFCA"/>
                </a:solidFill>
              </a:rPr>
              <a:t>Railroad Crosstie Retaining Walls</a:t>
            </a:r>
          </a:p>
        </p:txBody>
      </p:sp>
      <p:pic>
        <p:nvPicPr>
          <p:cNvPr id="690179" name="Picture 3" descr="Crossties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72100" y="1447800"/>
            <a:ext cx="3429000" cy="2571750"/>
          </a:xfr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90180" name="Picture 4" descr="DSCN3980"/>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1638300" y="1447800"/>
            <a:ext cx="3429000" cy="257175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90181" name="Picture 5" descr="DSCN1488"/>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543300" y="4191000"/>
            <a:ext cx="3352800" cy="2514600"/>
          </a:xfrm>
          <a:solidFill>
            <a:srgbClr val="FFCC00"/>
          </a:solidFill>
          <a:ln w="57150">
            <a:solidFill>
              <a:srgbClr val="FFFFFF"/>
            </a:solidFill>
            <a:miter lim="800000"/>
            <a:headEnd/>
            <a:tailEnd/>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90182" name="Text Box 6"/>
          <p:cNvSpPr txBox="1">
            <a:spLocks noChangeArrowheads="1"/>
          </p:cNvSpPr>
          <p:nvPr/>
        </p:nvSpPr>
        <p:spPr bwMode="auto">
          <a:xfrm>
            <a:off x="2628900" y="3505200"/>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First</a:t>
            </a:r>
          </a:p>
        </p:txBody>
      </p:sp>
      <p:sp>
        <p:nvSpPr>
          <p:cNvPr id="690183" name="Text Box 7"/>
          <p:cNvSpPr txBox="1">
            <a:spLocks noChangeArrowheads="1"/>
          </p:cNvSpPr>
          <p:nvPr/>
        </p:nvSpPr>
        <p:spPr bwMode="auto">
          <a:xfrm>
            <a:off x="6743700" y="3505200"/>
            <a:ext cx="1081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Second</a:t>
            </a:r>
          </a:p>
        </p:txBody>
      </p:sp>
      <p:sp>
        <p:nvSpPr>
          <p:cNvPr id="690184" name="Text Box 8"/>
          <p:cNvSpPr txBox="1">
            <a:spLocks noChangeArrowheads="1"/>
          </p:cNvSpPr>
          <p:nvPr/>
        </p:nvSpPr>
        <p:spPr bwMode="auto">
          <a:xfrm>
            <a:off x="5753100" y="61722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Third</a:t>
            </a:r>
          </a:p>
        </p:txBody>
      </p:sp>
      <p:sp>
        <p:nvSpPr>
          <p:cNvPr id="690185" name="Line 9"/>
          <p:cNvSpPr>
            <a:spLocks noChangeShapeType="1"/>
          </p:cNvSpPr>
          <p:nvPr/>
        </p:nvSpPr>
        <p:spPr bwMode="auto">
          <a:xfrm>
            <a:off x="4000500" y="2819400"/>
            <a:ext cx="2057400" cy="0"/>
          </a:xfrm>
          <a:prstGeom prst="line">
            <a:avLst/>
          </a:prstGeom>
          <a:noFill/>
          <a:ln w="5715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690187" name="Line 11"/>
          <p:cNvSpPr>
            <a:spLocks noChangeShapeType="1"/>
          </p:cNvSpPr>
          <p:nvPr/>
        </p:nvSpPr>
        <p:spPr bwMode="auto">
          <a:xfrm flipH="1">
            <a:off x="5448300" y="3505200"/>
            <a:ext cx="914400" cy="1600200"/>
          </a:xfrm>
          <a:prstGeom prst="line">
            <a:avLst/>
          </a:prstGeom>
          <a:noFill/>
          <a:ln w="5715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p:cNvSpPr>
            <a:spLocks noGrp="1" noChangeArrowheads="1"/>
          </p:cNvSpPr>
          <p:nvPr>
            <p:ph type="title"/>
          </p:nvPr>
        </p:nvSpPr>
        <p:spPr>
          <a:xfrm>
            <a:off x="952500" y="0"/>
            <a:ext cx="8458200" cy="1143000"/>
          </a:xfrm>
        </p:spPr>
        <p:txBody>
          <a:bodyPr/>
          <a:lstStyle/>
          <a:p>
            <a:r>
              <a:rPr lang="en-US" altLang="en-US" sz="3600">
                <a:solidFill>
                  <a:srgbClr val="FAFD00"/>
                </a:solidFill>
              </a:rPr>
              <a:t>Formosan Termites in Georgia</a:t>
            </a:r>
            <a:br>
              <a:rPr lang="en-US" altLang="en-US" sz="3600">
                <a:solidFill>
                  <a:srgbClr val="FAFD00"/>
                </a:solidFill>
              </a:rPr>
            </a:br>
            <a:r>
              <a:rPr lang="en-US" altLang="en-US" sz="2800">
                <a:solidFill>
                  <a:srgbClr val="00DFCA"/>
                </a:solidFill>
              </a:rPr>
              <a:t>Why the Fuss?</a:t>
            </a:r>
          </a:p>
        </p:txBody>
      </p:sp>
      <p:sp>
        <p:nvSpPr>
          <p:cNvPr id="688131" name="Rectangle 3"/>
          <p:cNvSpPr>
            <a:spLocks noGrp="1" noChangeArrowheads="1"/>
          </p:cNvSpPr>
          <p:nvPr>
            <p:ph type="body" sz="half" idx="1"/>
          </p:nvPr>
        </p:nvSpPr>
        <p:spPr>
          <a:xfrm>
            <a:off x="266700" y="1600200"/>
            <a:ext cx="5486400" cy="4724400"/>
          </a:xfrm>
        </p:spPr>
        <p:txBody>
          <a:bodyPr/>
          <a:lstStyle/>
          <a:p>
            <a:pPr>
              <a:lnSpc>
                <a:spcPct val="80000"/>
              </a:lnSpc>
            </a:pPr>
            <a:r>
              <a:rPr lang="en-US" altLang="en-US" sz="2000" b="1">
                <a:solidFill>
                  <a:srgbClr val="FAFD00"/>
                </a:solidFill>
              </a:rPr>
              <a:t>Formosan termites are more destructive than Georgia’s native subterranean termites.</a:t>
            </a:r>
          </a:p>
          <a:p>
            <a:pPr>
              <a:lnSpc>
                <a:spcPct val="80000"/>
              </a:lnSpc>
            </a:pPr>
            <a:endParaRPr lang="en-US" altLang="en-US" sz="2000" b="1">
              <a:solidFill>
                <a:srgbClr val="FAFD00"/>
              </a:solidFill>
            </a:endParaRPr>
          </a:p>
          <a:p>
            <a:pPr>
              <a:lnSpc>
                <a:spcPct val="80000"/>
              </a:lnSpc>
            </a:pPr>
            <a:r>
              <a:rPr lang="en-US" altLang="en-US" sz="2000" b="1">
                <a:solidFill>
                  <a:srgbClr val="FAFD00"/>
                </a:solidFill>
              </a:rPr>
              <a:t>Formosan termites are not native to the United States. Human commerce has resulted in their worldwide distribution. Perhaps the first introduction into the U.S. was in New Orleans, LA shortly after WW II.</a:t>
            </a:r>
          </a:p>
          <a:p>
            <a:pPr>
              <a:lnSpc>
                <a:spcPct val="80000"/>
              </a:lnSpc>
            </a:pPr>
            <a:endParaRPr lang="en-US" altLang="en-US" sz="2000" b="1">
              <a:solidFill>
                <a:srgbClr val="FAFD00"/>
              </a:solidFill>
            </a:endParaRPr>
          </a:p>
          <a:p>
            <a:pPr>
              <a:lnSpc>
                <a:spcPct val="80000"/>
              </a:lnSpc>
            </a:pPr>
            <a:r>
              <a:rPr lang="en-US" altLang="en-US" sz="2000" b="1">
                <a:solidFill>
                  <a:srgbClr val="FAFD00"/>
                </a:solidFill>
              </a:rPr>
              <a:t>Within the U.S., they continue to be introduced into un-infested areas, from infested areas, via decorative railroad crossties.</a:t>
            </a:r>
          </a:p>
          <a:p>
            <a:pPr>
              <a:lnSpc>
                <a:spcPct val="80000"/>
              </a:lnSpc>
            </a:pPr>
            <a:endParaRPr lang="en-US" altLang="en-US" sz="2000" b="1">
              <a:solidFill>
                <a:srgbClr val="FAFD00"/>
              </a:solidFill>
            </a:endParaRPr>
          </a:p>
          <a:p>
            <a:pPr>
              <a:lnSpc>
                <a:spcPct val="80000"/>
              </a:lnSpc>
            </a:pPr>
            <a:r>
              <a:rPr lang="en-US" altLang="en-US" sz="2000" b="1">
                <a:solidFill>
                  <a:srgbClr val="FAFD00"/>
                </a:solidFill>
              </a:rPr>
              <a:t>Growing communities are of particular concern</a:t>
            </a:r>
            <a:r>
              <a:rPr lang="en-US" altLang="en-US" sz="2000">
                <a:solidFill>
                  <a:srgbClr val="FAFD00"/>
                </a:solidFill>
              </a:rPr>
              <a:t>.</a:t>
            </a:r>
          </a:p>
          <a:p>
            <a:pPr>
              <a:lnSpc>
                <a:spcPct val="80000"/>
              </a:lnSpc>
            </a:pPr>
            <a:endParaRPr lang="en-US" altLang="en-US" sz="2000">
              <a:solidFill>
                <a:srgbClr val="FAFD00"/>
              </a:solidFill>
            </a:endParaRPr>
          </a:p>
          <a:p>
            <a:pPr>
              <a:lnSpc>
                <a:spcPct val="80000"/>
              </a:lnSpc>
            </a:pPr>
            <a:endParaRPr lang="en-US" altLang="en-US" sz="2000">
              <a:solidFill>
                <a:srgbClr val="FAFD00"/>
              </a:solidFill>
            </a:endParaRPr>
          </a:p>
          <a:p>
            <a:pPr>
              <a:lnSpc>
                <a:spcPct val="80000"/>
              </a:lnSpc>
            </a:pPr>
            <a:endParaRPr lang="en-US" altLang="en-US" sz="2000">
              <a:solidFill>
                <a:srgbClr val="FAFD00"/>
              </a:solidFill>
            </a:endParaRPr>
          </a:p>
        </p:txBody>
      </p:sp>
      <p:pic>
        <p:nvPicPr>
          <p:cNvPr id="688132" name="Picture 4" descr="Fig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134100" y="4038600"/>
            <a:ext cx="3352800" cy="2505075"/>
          </a:xfrm>
          <a:noFill/>
          <a:ln w="3175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88135" name="Picture 7" descr="metro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00" y="990600"/>
            <a:ext cx="3124200" cy="292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a:xfrm>
            <a:off x="1257300" y="381000"/>
            <a:ext cx="7772400" cy="1143000"/>
          </a:xfrm>
        </p:spPr>
        <p:txBody>
          <a:bodyPr/>
          <a:lstStyle/>
          <a:p>
            <a:r>
              <a:rPr lang="en-US" altLang="en-US" b="1">
                <a:solidFill>
                  <a:srgbClr val="FAFD00"/>
                </a:solidFill>
                <a:effectLst>
                  <a:outerShdw blurRad="38100" dist="38100" dir="2700000" algn="tl">
                    <a:srgbClr val="000000"/>
                  </a:outerShdw>
                </a:effectLst>
              </a:rPr>
              <a:t>Subterranean Termites</a:t>
            </a:r>
          </a:p>
        </p:txBody>
      </p:sp>
      <p:sp>
        <p:nvSpPr>
          <p:cNvPr id="619523" name="Rectangle 3"/>
          <p:cNvSpPr>
            <a:spLocks noGrp="1" noChangeArrowheads="1"/>
          </p:cNvSpPr>
          <p:nvPr>
            <p:ph type="body" sz="half" idx="1"/>
          </p:nvPr>
        </p:nvSpPr>
        <p:spPr>
          <a:xfrm>
            <a:off x="876300" y="1752600"/>
            <a:ext cx="4876800" cy="4114800"/>
          </a:xfrm>
        </p:spPr>
        <p:txBody>
          <a:bodyPr/>
          <a:lstStyle/>
          <a:p>
            <a:r>
              <a:rPr lang="en-US" altLang="en-US">
                <a:solidFill>
                  <a:srgbClr val="FAFD00"/>
                </a:solidFill>
              </a:rPr>
              <a:t>The </a:t>
            </a:r>
            <a:r>
              <a:rPr lang="en-US" altLang="en-US" i="1">
                <a:solidFill>
                  <a:srgbClr val="FAFD00"/>
                </a:solidFill>
              </a:rPr>
              <a:t>Caste System</a:t>
            </a:r>
            <a:r>
              <a:rPr lang="en-US" altLang="en-US">
                <a:solidFill>
                  <a:srgbClr val="FAFD00"/>
                </a:solidFill>
              </a:rPr>
              <a:t> of Colony Organization</a:t>
            </a:r>
          </a:p>
          <a:p>
            <a:pPr lvl="1"/>
            <a:r>
              <a:rPr lang="en-US" altLang="en-US" sz="3200">
                <a:solidFill>
                  <a:srgbClr val="FAFD00"/>
                </a:solidFill>
              </a:rPr>
              <a:t>Worker caste (A)</a:t>
            </a:r>
          </a:p>
          <a:p>
            <a:pPr lvl="1"/>
            <a:r>
              <a:rPr lang="en-US" altLang="en-US" sz="3200">
                <a:solidFill>
                  <a:srgbClr val="FAFD00"/>
                </a:solidFill>
              </a:rPr>
              <a:t>Soldier caste (B)</a:t>
            </a:r>
          </a:p>
          <a:p>
            <a:pPr lvl="1"/>
            <a:r>
              <a:rPr lang="en-US" altLang="en-US" sz="3200">
                <a:solidFill>
                  <a:srgbClr val="FAFD00"/>
                </a:solidFill>
              </a:rPr>
              <a:t>Reproductive caste (C)</a:t>
            </a:r>
          </a:p>
        </p:txBody>
      </p:sp>
      <p:pic>
        <p:nvPicPr>
          <p:cNvPr id="619527" name="Picture 7" descr="Fig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600700" y="1828800"/>
            <a:ext cx="2590800" cy="171450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619528" name="Picture 8" descr="Fig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505700" y="3200400"/>
            <a:ext cx="2590800" cy="1700213"/>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19530" name="Text Box 10"/>
          <p:cNvSpPr txBox="1">
            <a:spLocks noChangeArrowheads="1"/>
          </p:cNvSpPr>
          <p:nvPr/>
        </p:nvSpPr>
        <p:spPr bwMode="auto">
          <a:xfrm>
            <a:off x="7277100" y="1828800"/>
            <a:ext cx="404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A</a:t>
            </a:r>
          </a:p>
        </p:txBody>
      </p:sp>
      <p:sp>
        <p:nvSpPr>
          <p:cNvPr id="619531" name="Text Box 11"/>
          <p:cNvSpPr txBox="1">
            <a:spLocks noChangeArrowheads="1"/>
          </p:cNvSpPr>
          <p:nvPr/>
        </p:nvSpPr>
        <p:spPr bwMode="auto">
          <a:xfrm>
            <a:off x="9334500" y="32766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B</a:t>
            </a:r>
          </a:p>
        </p:txBody>
      </p:sp>
      <p:pic>
        <p:nvPicPr>
          <p:cNvPr id="619532" name="Picture 12" descr="Close up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495800"/>
            <a:ext cx="2743200" cy="1820863"/>
          </a:xfrm>
          <a:prstGeom prst="rect">
            <a:avLst/>
          </a:prstGeom>
          <a:noFill/>
          <a:ln w="25400">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19533" name="Text Box 13"/>
          <p:cNvSpPr txBox="1">
            <a:spLocks noChangeArrowheads="1"/>
          </p:cNvSpPr>
          <p:nvPr/>
        </p:nvSpPr>
        <p:spPr bwMode="auto">
          <a:xfrm>
            <a:off x="7810500" y="4572000"/>
            <a:ext cx="387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3000" fill="hold"/>
                                        <p:tgtEl>
                                          <p:spTgt spid="619527"/>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3000" fill="hold"/>
                                        <p:tgtEl>
                                          <p:spTgt spid="619528"/>
                                        </p:tgtEl>
                                      </p:cBhvr>
                                      <p:by x="150000" y="15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mph" presetSubtype="0" fill="hold" nodeType="clickEffect">
                                  <p:stCondLst>
                                    <p:cond delay="0"/>
                                  </p:stCondLst>
                                  <p:childTnLst>
                                    <p:animScale>
                                      <p:cBhvr>
                                        <p:cTn id="14" dur="2000" fill="hold"/>
                                        <p:tgtEl>
                                          <p:spTgt spid="6195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Fig9Inset"/>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22595" name="Rectangle 3"/>
          <p:cNvSpPr>
            <a:spLocks noGrp="1" noChangeArrowheads="1"/>
          </p:cNvSpPr>
          <p:nvPr>
            <p:ph type="title"/>
          </p:nvPr>
        </p:nvSpPr>
        <p:spPr>
          <a:xfrm>
            <a:off x="1257300" y="533400"/>
            <a:ext cx="7620000" cy="533400"/>
          </a:xfrm>
        </p:spPr>
        <p:txBody>
          <a:bodyPr/>
          <a:lstStyle/>
          <a:p>
            <a:r>
              <a:rPr lang="en-US" altLang="en-US" sz="4000" b="1">
                <a:solidFill>
                  <a:srgbClr val="FAFD00"/>
                </a:solidFill>
              </a:rPr>
              <a:t>Subterranean Termites</a:t>
            </a:r>
            <a:r>
              <a:rPr lang="en-US" altLang="en-US" sz="4800" b="1">
                <a:solidFill>
                  <a:srgbClr val="FAFD00"/>
                </a:solidFill>
              </a:rPr>
              <a:t> </a:t>
            </a:r>
            <a:endParaRPr lang="en-US" altLang="en-US" sz="4800" b="1">
              <a:solidFill>
                <a:schemeClr val="tx1"/>
              </a:solidFill>
            </a:endParaRPr>
          </a:p>
        </p:txBody>
      </p:sp>
      <p:sp>
        <p:nvSpPr>
          <p:cNvPr id="622596" name="Rectangle 4"/>
          <p:cNvSpPr>
            <a:spLocks noGrp="1" noChangeArrowheads="1"/>
          </p:cNvSpPr>
          <p:nvPr>
            <p:ph type="body" sz="half" idx="1"/>
          </p:nvPr>
        </p:nvSpPr>
        <p:spPr>
          <a:xfrm>
            <a:off x="1257300" y="1524000"/>
            <a:ext cx="4495800" cy="4114800"/>
          </a:xfrm>
        </p:spPr>
        <p:txBody>
          <a:bodyPr/>
          <a:lstStyle/>
          <a:p>
            <a:r>
              <a:rPr lang="en-US" altLang="en-US">
                <a:solidFill>
                  <a:srgbClr val="FFFFFF"/>
                </a:solidFill>
              </a:rPr>
              <a:t>Shelter tubes</a:t>
            </a:r>
          </a:p>
          <a:p>
            <a:pPr lvl="1"/>
            <a:r>
              <a:rPr lang="en-US" altLang="en-US" sz="3200">
                <a:solidFill>
                  <a:srgbClr val="FFFFFF"/>
                </a:solidFill>
              </a:rPr>
              <a:t>Protect termites from predators</a:t>
            </a:r>
          </a:p>
          <a:p>
            <a:pPr lvl="1"/>
            <a:r>
              <a:rPr lang="en-US" altLang="en-US" sz="3200">
                <a:solidFill>
                  <a:srgbClr val="FFFFFF"/>
                </a:solidFill>
              </a:rPr>
              <a:t>Maintain high humidity inside the tube</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6" name="Picture 6" descr="Close up 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24643" name="Rectangle 3"/>
          <p:cNvSpPr>
            <a:spLocks noGrp="1" noChangeArrowheads="1"/>
          </p:cNvSpPr>
          <p:nvPr>
            <p:ph type="title"/>
          </p:nvPr>
        </p:nvSpPr>
        <p:spPr>
          <a:xfrm>
            <a:off x="1333500" y="152400"/>
            <a:ext cx="7772400" cy="1143000"/>
          </a:xfrm>
        </p:spPr>
        <p:txBody>
          <a:bodyPr/>
          <a:lstStyle/>
          <a:p>
            <a:r>
              <a:rPr lang="en-US" altLang="en-US" b="1">
                <a:solidFill>
                  <a:srgbClr val="FAFD00"/>
                </a:solidFill>
                <a:effectLst>
                  <a:outerShdw blurRad="38100" dist="38100" dir="2700000" algn="tl">
                    <a:srgbClr val="000000"/>
                  </a:outerShdw>
                </a:effectLst>
              </a:rPr>
              <a:t>Subterranean Termites</a:t>
            </a:r>
          </a:p>
        </p:txBody>
      </p:sp>
      <p:sp>
        <p:nvSpPr>
          <p:cNvPr id="624644" name="Rectangle 4"/>
          <p:cNvSpPr>
            <a:spLocks noGrp="1" noChangeArrowheads="1"/>
          </p:cNvSpPr>
          <p:nvPr>
            <p:ph type="body" sz="half" idx="1"/>
          </p:nvPr>
        </p:nvSpPr>
        <p:spPr>
          <a:xfrm>
            <a:off x="647700" y="1828800"/>
            <a:ext cx="9067800" cy="4114800"/>
          </a:xfrm>
        </p:spPr>
        <p:txBody>
          <a:bodyPr/>
          <a:lstStyle/>
          <a:p>
            <a:pPr>
              <a:lnSpc>
                <a:spcPct val="80000"/>
              </a:lnSpc>
            </a:pPr>
            <a:r>
              <a:rPr lang="en-US" altLang="en-US">
                <a:solidFill>
                  <a:srgbClr val="FFFFFF"/>
                </a:solidFill>
              </a:rPr>
              <a:t>First Sign of Infestation: </a:t>
            </a:r>
            <a:r>
              <a:rPr lang="en-US" altLang="en-US" i="1">
                <a:solidFill>
                  <a:srgbClr val="FFFFFF"/>
                </a:solidFill>
              </a:rPr>
              <a:t>The Swarm</a:t>
            </a:r>
          </a:p>
          <a:p>
            <a:pPr lvl="1">
              <a:lnSpc>
                <a:spcPct val="80000"/>
              </a:lnSpc>
            </a:pPr>
            <a:r>
              <a:rPr lang="en-US" altLang="en-US">
                <a:solidFill>
                  <a:srgbClr val="FFFFFF"/>
                </a:solidFill>
              </a:rPr>
              <a:t>Thousands of winged termites (reproductives) appear suddenly</a:t>
            </a:r>
          </a:p>
          <a:p>
            <a:pPr lvl="1">
              <a:lnSpc>
                <a:spcPct val="80000"/>
              </a:lnSpc>
            </a:pPr>
            <a:r>
              <a:rPr lang="en-US" altLang="en-US" i="1">
                <a:solidFill>
                  <a:srgbClr val="FFFFFF"/>
                </a:solidFill>
              </a:rPr>
              <a:t>Swarms</a:t>
            </a:r>
            <a:r>
              <a:rPr lang="en-US" altLang="en-US">
                <a:solidFill>
                  <a:srgbClr val="FFFFFF"/>
                </a:solidFill>
              </a:rPr>
              <a:t> are common outdoors in spring</a:t>
            </a:r>
          </a:p>
          <a:p>
            <a:pPr>
              <a:lnSpc>
                <a:spcPct val="80000"/>
              </a:lnSpc>
            </a:pPr>
            <a:r>
              <a:rPr lang="en-US" altLang="en-US">
                <a:solidFill>
                  <a:srgbClr val="FFFFFF"/>
                </a:solidFill>
              </a:rPr>
              <a:t>Ant versus Termite Swarmer</a:t>
            </a:r>
          </a:p>
          <a:p>
            <a:pPr lvl="1">
              <a:lnSpc>
                <a:spcPct val="80000"/>
              </a:lnSpc>
            </a:pPr>
            <a:r>
              <a:rPr lang="en-US" altLang="en-US" u="sng">
                <a:solidFill>
                  <a:srgbClr val="FFFFFF"/>
                </a:solidFill>
              </a:rPr>
              <a:t>Antennae</a:t>
            </a:r>
            <a:r>
              <a:rPr lang="en-US" altLang="en-US">
                <a:solidFill>
                  <a:srgbClr val="FFFFFF"/>
                </a:solidFill>
              </a:rPr>
              <a:t>: Ants are elbowed, termites are straight and beaded</a:t>
            </a:r>
          </a:p>
          <a:p>
            <a:pPr lvl="1">
              <a:lnSpc>
                <a:spcPct val="80000"/>
              </a:lnSpc>
            </a:pPr>
            <a:r>
              <a:rPr lang="en-US" altLang="en-US" u="sng">
                <a:solidFill>
                  <a:srgbClr val="FFFFFF"/>
                </a:solidFill>
              </a:rPr>
              <a:t>Waist</a:t>
            </a:r>
            <a:r>
              <a:rPr lang="en-US" altLang="en-US">
                <a:solidFill>
                  <a:srgbClr val="FFFFFF"/>
                </a:solidFill>
              </a:rPr>
              <a:t>: Ants have one, termites do not</a:t>
            </a:r>
          </a:p>
          <a:p>
            <a:pPr lvl="1">
              <a:lnSpc>
                <a:spcPct val="80000"/>
              </a:lnSpc>
            </a:pPr>
            <a:r>
              <a:rPr lang="en-US" altLang="en-US" u="sng">
                <a:solidFill>
                  <a:srgbClr val="FFFFFF"/>
                </a:solidFill>
              </a:rPr>
              <a:t>Wings</a:t>
            </a:r>
            <a:r>
              <a:rPr lang="en-US" altLang="en-US">
                <a:solidFill>
                  <a:srgbClr val="FFFFFF"/>
                </a:solidFill>
              </a:rPr>
              <a:t>: Ants have two pairs where first pair is larger than second pair, termites have two pairs but all four wings are the same size</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p:nvPr>
        </p:nvSpPr>
        <p:spPr>
          <a:xfrm>
            <a:off x="419100" y="152400"/>
            <a:ext cx="9601200" cy="1524000"/>
          </a:xfrm>
        </p:spPr>
        <p:txBody>
          <a:bodyPr/>
          <a:lstStyle/>
          <a:p>
            <a:r>
              <a:rPr lang="en-US" altLang="en-US">
                <a:solidFill>
                  <a:srgbClr val="FAFD00"/>
                </a:solidFill>
              </a:rPr>
              <a:t>Subterranean Termites</a:t>
            </a:r>
          </a:p>
        </p:txBody>
      </p:sp>
      <p:sp>
        <p:nvSpPr>
          <p:cNvPr id="580611" name="Rectangle 3"/>
          <p:cNvSpPr>
            <a:spLocks noGrp="1" noChangeArrowheads="1"/>
          </p:cNvSpPr>
          <p:nvPr>
            <p:ph type="body" idx="1"/>
          </p:nvPr>
        </p:nvSpPr>
        <p:spPr>
          <a:xfrm>
            <a:off x="495300" y="1676400"/>
            <a:ext cx="9677400" cy="5181600"/>
          </a:xfrm>
        </p:spPr>
        <p:txBody>
          <a:bodyPr/>
          <a:lstStyle/>
          <a:p>
            <a:pPr>
              <a:lnSpc>
                <a:spcPct val="90000"/>
              </a:lnSpc>
            </a:pPr>
            <a:r>
              <a:rPr lang="en-US" altLang="en-US" sz="2800">
                <a:solidFill>
                  <a:srgbClr val="FAFD00"/>
                </a:solidFill>
              </a:rPr>
              <a:t>Homeowners and Termite Control</a:t>
            </a:r>
          </a:p>
          <a:p>
            <a:pPr lvl="1">
              <a:lnSpc>
                <a:spcPct val="90000"/>
              </a:lnSpc>
            </a:pPr>
            <a:r>
              <a:rPr lang="en-US" altLang="en-US">
                <a:solidFill>
                  <a:srgbClr val="FAFD00"/>
                </a:solidFill>
              </a:rPr>
              <a:t>Don’t do it!</a:t>
            </a:r>
          </a:p>
          <a:p>
            <a:pPr>
              <a:lnSpc>
                <a:spcPct val="90000"/>
              </a:lnSpc>
            </a:pPr>
            <a:r>
              <a:rPr lang="en-US" altLang="en-US" sz="2800">
                <a:solidFill>
                  <a:srgbClr val="FAFD00"/>
                </a:solidFill>
              </a:rPr>
              <a:t>Termite Control Service Contracts</a:t>
            </a:r>
          </a:p>
          <a:p>
            <a:pPr lvl="1">
              <a:lnSpc>
                <a:spcPct val="90000"/>
              </a:lnSpc>
            </a:pPr>
            <a:r>
              <a:rPr lang="en-US" altLang="en-US">
                <a:solidFill>
                  <a:srgbClr val="FAFD00"/>
                </a:solidFill>
              </a:rPr>
              <a:t>Retreat only</a:t>
            </a:r>
          </a:p>
          <a:p>
            <a:pPr lvl="1">
              <a:lnSpc>
                <a:spcPct val="90000"/>
              </a:lnSpc>
            </a:pPr>
            <a:r>
              <a:rPr lang="en-US" altLang="en-US">
                <a:solidFill>
                  <a:srgbClr val="FAFD00"/>
                </a:solidFill>
              </a:rPr>
              <a:t>Retreat and Repair</a:t>
            </a:r>
          </a:p>
          <a:p>
            <a:pPr>
              <a:lnSpc>
                <a:spcPct val="90000"/>
              </a:lnSpc>
            </a:pPr>
            <a:r>
              <a:rPr lang="en-US" altLang="en-US" sz="2800">
                <a:solidFill>
                  <a:srgbClr val="FAFD00"/>
                </a:solidFill>
              </a:rPr>
              <a:t>The Annual Inspection</a:t>
            </a:r>
          </a:p>
          <a:p>
            <a:pPr>
              <a:lnSpc>
                <a:spcPct val="90000"/>
              </a:lnSpc>
            </a:pPr>
            <a:r>
              <a:rPr lang="en-US" altLang="en-US" sz="2800">
                <a:solidFill>
                  <a:srgbClr val="FAFD00"/>
                </a:solidFill>
              </a:rPr>
              <a:t>Some Factors That May Affect Contracts</a:t>
            </a:r>
          </a:p>
          <a:p>
            <a:pPr lvl="1">
              <a:lnSpc>
                <a:spcPct val="90000"/>
              </a:lnSpc>
            </a:pPr>
            <a:r>
              <a:rPr lang="en-US" altLang="en-US">
                <a:solidFill>
                  <a:srgbClr val="FAFD00"/>
                </a:solidFill>
              </a:rPr>
              <a:t>Type of Construction</a:t>
            </a:r>
          </a:p>
          <a:p>
            <a:pPr lvl="1">
              <a:lnSpc>
                <a:spcPct val="90000"/>
              </a:lnSpc>
            </a:pPr>
            <a:r>
              <a:rPr lang="en-US" altLang="en-US">
                <a:solidFill>
                  <a:srgbClr val="FAFD00"/>
                </a:solidFill>
              </a:rPr>
              <a:t>Wood to Ground Contact</a:t>
            </a:r>
          </a:p>
          <a:p>
            <a:pPr>
              <a:lnSpc>
                <a:spcPct val="90000"/>
              </a:lnSpc>
            </a:pPr>
            <a:r>
              <a:rPr lang="en-US" altLang="en-US" sz="2800" i="1">
                <a:solidFill>
                  <a:srgbClr val="FAFD00"/>
                </a:solidFill>
              </a:rPr>
              <a:t>Termite Control Services: Information for the Georgia Property Owner</a:t>
            </a:r>
            <a:r>
              <a:rPr lang="en-US" altLang="en-US" sz="2800">
                <a:solidFill>
                  <a:srgbClr val="FAFD00"/>
                </a:solidFill>
              </a:rPr>
              <a:t> (UGA Extension Service Bulletin 1241)</a:t>
            </a:r>
          </a:p>
          <a:p>
            <a:pPr>
              <a:lnSpc>
                <a:spcPct val="90000"/>
              </a:lnSpc>
            </a:pPr>
            <a:endParaRPr lang="en-US" altLang="en-US" sz="2800">
              <a:solidFill>
                <a:srgbClr val="FAFD00"/>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1066800" y="381000"/>
            <a:ext cx="8153400" cy="1143000"/>
          </a:xfrm>
          <a:noFill/>
          <a:ln/>
        </p:spPr>
        <p:txBody>
          <a:bodyPr/>
          <a:lstStyle/>
          <a:p>
            <a:r>
              <a:rPr lang="en-US" altLang="en-US" sz="4000">
                <a:solidFill>
                  <a:srgbClr val="FAFD00"/>
                </a:solidFill>
                <a:latin typeface="Book Antiqua" charset="0"/>
              </a:rPr>
              <a:t>Homeowners and Termite Control</a:t>
            </a:r>
            <a:br>
              <a:rPr lang="en-US" altLang="en-US" sz="4000">
                <a:solidFill>
                  <a:srgbClr val="FAFD00"/>
                </a:solidFill>
                <a:latin typeface="Book Antiqua" charset="0"/>
              </a:rPr>
            </a:br>
            <a:r>
              <a:rPr lang="en-US" altLang="en-US" sz="2800">
                <a:solidFill>
                  <a:srgbClr val="00DFCA"/>
                </a:solidFill>
                <a:latin typeface="Book Antiqua" charset="0"/>
              </a:rPr>
              <a:t>Termite Control Contracts</a:t>
            </a:r>
          </a:p>
        </p:txBody>
      </p:sp>
      <p:sp>
        <p:nvSpPr>
          <p:cNvPr id="660483" name="Rectangle 3"/>
          <p:cNvSpPr>
            <a:spLocks noGrp="1" noChangeArrowheads="1"/>
          </p:cNvSpPr>
          <p:nvPr>
            <p:ph type="body" idx="1"/>
          </p:nvPr>
        </p:nvSpPr>
        <p:spPr>
          <a:xfrm>
            <a:off x="1219200" y="1752600"/>
            <a:ext cx="7772400" cy="1905000"/>
          </a:xfrm>
        </p:spPr>
        <p:txBody>
          <a:bodyPr/>
          <a:lstStyle/>
          <a:p>
            <a:endParaRPr lang="en-US" altLang="en-US">
              <a:solidFill>
                <a:srgbClr val="FAFD00"/>
              </a:solidFill>
            </a:endParaRPr>
          </a:p>
          <a:p>
            <a:endParaRPr lang="en-US" altLang="en-US">
              <a:solidFill>
                <a:srgbClr val="FAFD00"/>
              </a:solidFill>
            </a:endParaRPr>
          </a:p>
        </p:txBody>
      </p:sp>
      <p:sp>
        <p:nvSpPr>
          <p:cNvPr id="660484" name="Rectangle 4"/>
          <p:cNvSpPr>
            <a:spLocks noChangeArrowheads="1"/>
          </p:cNvSpPr>
          <p:nvPr/>
        </p:nvSpPr>
        <p:spPr bwMode="auto">
          <a:xfrm>
            <a:off x="838200" y="1752600"/>
            <a:ext cx="8763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lgn="l">
              <a:defRPr sz="2400">
                <a:solidFill>
                  <a:schemeClr val="tx1"/>
                </a:solidFill>
                <a:latin typeface="Times New Roman" charset="0"/>
              </a:defRPr>
            </a:lvl1pPr>
            <a:lvl2pPr marL="742950" indent="-285750" algn="l">
              <a:defRPr sz="2400">
                <a:solidFill>
                  <a:schemeClr val="tx1"/>
                </a:solidFill>
                <a:latin typeface="Times New Roman" charset="0"/>
              </a:defRPr>
            </a:lvl2pPr>
            <a:lvl3pPr marL="1143000" indent="-228600" algn="l">
              <a:defRPr sz="2400">
                <a:solidFill>
                  <a:schemeClr val="tx1"/>
                </a:solidFill>
                <a:latin typeface="Times New Roman" charset="0"/>
              </a:defRPr>
            </a:lvl3pPr>
            <a:lvl4pPr marL="1600200" indent="-228600" algn="l">
              <a:defRPr sz="2400">
                <a:solidFill>
                  <a:schemeClr val="tx1"/>
                </a:solidFill>
                <a:latin typeface="Times New Roman" charset="0"/>
              </a:defRPr>
            </a:lvl4pPr>
            <a:lvl5pPr marL="2057400" indent="-228600" algn="l">
              <a:defRPr sz="2400">
                <a:solidFill>
                  <a:schemeClr val="tx1"/>
                </a:solidFill>
                <a:latin typeface="Times New Roman" charset="0"/>
              </a:defRPr>
            </a:lvl5pPr>
            <a:lvl6pPr marL="2514600" indent="-228600" fontAlgn="base">
              <a:spcBef>
                <a:spcPct val="0"/>
              </a:spcBef>
              <a:spcAft>
                <a:spcPct val="0"/>
              </a:spcAft>
              <a:defRPr sz="2400">
                <a:solidFill>
                  <a:schemeClr val="tx1"/>
                </a:solidFill>
                <a:latin typeface="Times New Roman" charset="0"/>
              </a:defRPr>
            </a:lvl6pPr>
            <a:lvl7pPr marL="2971800" indent="-228600" fontAlgn="base">
              <a:spcBef>
                <a:spcPct val="0"/>
              </a:spcBef>
              <a:spcAft>
                <a:spcPct val="0"/>
              </a:spcAft>
              <a:defRPr sz="2400">
                <a:solidFill>
                  <a:schemeClr val="tx1"/>
                </a:solidFill>
                <a:latin typeface="Times New Roman" charset="0"/>
              </a:defRPr>
            </a:lvl7pPr>
            <a:lvl8pPr marL="3429000" indent="-228600" fontAlgn="base">
              <a:spcBef>
                <a:spcPct val="0"/>
              </a:spcBef>
              <a:spcAft>
                <a:spcPct val="0"/>
              </a:spcAft>
              <a:defRPr sz="2400">
                <a:solidFill>
                  <a:schemeClr val="tx1"/>
                </a:solidFill>
                <a:latin typeface="Times New Roman" charset="0"/>
              </a:defRPr>
            </a:lvl8pPr>
            <a:lvl9pPr marL="3886200" indent="-228600" fontAlgn="base">
              <a:spcBef>
                <a:spcPct val="0"/>
              </a:spcBef>
              <a:spcAft>
                <a:spcPct val="0"/>
              </a:spcAft>
              <a:defRPr sz="2400">
                <a:solidFill>
                  <a:schemeClr val="tx1"/>
                </a:solidFill>
                <a:latin typeface="Times New Roman" charset="0"/>
              </a:defRPr>
            </a:lvl9pPr>
          </a:lstStyle>
          <a:p>
            <a:pPr>
              <a:spcBef>
                <a:spcPct val="20000"/>
              </a:spcBef>
              <a:buSzPct val="100000"/>
              <a:buFontTx/>
              <a:buChar char="•"/>
            </a:pPr>
            <a:r>
              <a:rPr lang="en-US" altLang="en-US" b="1">
                <a:solidFill>
                  <a:srgbClr val="FAFD00"/>
                </a:solidFill>
              </a:rPr>
              <a:t>Renewable annually, after receipt of a fee.</a:t>
            </a:r>
            <a:endParaRPr lang="en-US" altLang="en-US" b="1" i="1">
              <a:solidFill>
                <a:srgbClr val="00DFCA"/>
              </a:solidFill>
            </a:endParaRPr>
          </a:p>
          <a:p>
            <a:pPr>
              <a:spcBef>
                <a:spcPct val="20000"/>
              </a:spcBef>
              <a:buSzPct val="100000"/>
              <a:buFontTx/>
              <a:buChar char="•"/>
            </a:pPr>
            <a:r>
              <a:rPr lang="en-US" altLang="en-US" b="1" i="1" u="sng">
                <a:solidFill>
                  <a:srgbClr val="FAFD00"/>
                </a:solidFill>
              </a:rPr>
              <a:t>Retreat Only Contract</a:t>
            </a:r>
            <a:r>
              <a:rPr lang="en-US" altLang="en-US" b="1" i="1">
                <a:solidFill>
                  <a:srgbClr val="FAFD00"/>
                </a:solidFill>
              </a:rPr>
              <a:t>. </a:t>
            </a:r>
            <a:r>
              <a:rPr lang="en-US" altLang="en-US" b="1">
                <a:solidFill>
                  <a:srgbClr val="FAFD00"/>
                </a:solidFill>
              </a:rPr>
              <a:t>Provides for retreatment of a recurring infestation ONLY.</a:t>
            </a:r>
          </a:p>
          <a:p>
            <a:pPr lvl="1">
              <a:spcBef>
                <a:spcPct val="20000"/>
              </a:spcBef>
              <a:buSzPct val="100000"/>
              <a:buFont typeface="Wingdings" charset="2"/>
              <a:buChar char="ü"/>
            </a:pPr>
            <a:r>
              <a:rPr lang="en-US" altLang="en-US" sz="1800" b="1">
                <a:solidFill>
                  <a:srgbClr val="FAFD00"/>
                </a:solidFill>
              </a:rPr>
              <a:t>if problem persists, request different treatment techniques (e.g., foaming in voids).</a:t>
            </a:r>
          </a:p>
          <a:p>
            <a:pPr>
              <a:spcBef>
                <a:spcPct val="20000"/>
              </a:spcBef>
              <a:buSzPct val="100000"/>
              <a:buFontTx/>
              <a:buChar char="•"/>
            </a:pPr>
            <a:r>
              <a:rPr lang="en-US" altLang="en-US" b="1" i="1" u="sng">
                <a:solidFill>
                  <a:srgbClr val="FAFD00"/>
                </a:solidFill>
              </a:rPr>
              <a:t>Retreat and Repair Contract</a:t>
            </a:r>
            <a:r>
              <a:rPr lang="en-US" altLang="en-US" b="1" i="1">
                <a:solidFill>
                  <a:srgbClr val="FAFD00"/>
                </a:solidFill>
              </a:rPr>
              <a:t>. </a:t>
            </a:r>
            <a:r>
              <a:rPr lang="en-US" altLang="en-US" b="1">
                <a:solidFill>
                  <a:srgbClr val="FAFD00"/>
                </a:solidFill>
              </a:rPr>
              <a:t>Provides for retreatment of a recurring infestation and the repair of damage caused by termites.</a:t>
            </a:r>
          </a:p>
          <a:p>
            <a:pPr lvl="1">
              <a:spcBef>
                <a:spcPct val="20000"/>
              </a:spcBef>
              <a:buSzPct val="100000"/>
              <a:buFont typeface="Wingdings" charset="2"/>
              <a:buChar char="ü"/>
            </a:pPr>
            <a:r>
              <a:rPr lang="en-US" altLang="en-US" sz="2000" b="1">
                <a:solidFill>
                  <a:srgbClr val="FAFD00"/>
                </a:solidFill>
              </a:rPr>
              <a:t>Be aware of contract’s terms, especially exclusions (e.g., alterations to structure, wood-to-ground contact, disruption of barrier, old versus new damage, who will conduct repairs if needed).</a:t>
            </a:r>
          </a:p>
          <a:p>
            <a:pPr lvl="1">
              <a:spcBef>
                <a:spcPct val="20000"/>
              </a:spcBef>
              <a:buSzPct val="100000"/>
              <a:buFont typeface="Wingdings" charset="2"/>
              <a:buChar char="ü"/>
            </a:pPr>
            <a:r>
              <a:rPr lang="en-US" altLang="en-US" sz="2000" b="1">
                <a:solidFill>
                  <a:srgbClr val="FAFD00"/>
                </a:solidFill>
              </a:rPr>
              <a:t>Most contracts exclude Formosan termites.</a:t>
            </a:r>
          </a:p>
          <a:p>
            <a:pPr>
              <a:spcBef>
                <a:spcPct val="20000"/>
              </a:spcBef>
              <a:buSzPct val="100000"/>
              <a:buFontTx/>
              <a:buChar char="•"/>
            </a:pPr>
            <a:r>
              <a:rPr lang="en-US" altLang="en-US" b="1">
                <a:solidFill>
                  <a:srgbClr val="FAFD00"/>
                </a:solidFill>
              </a:rPr>
              <a:t>Select contracts that provide for an annual inspection.</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ChangeArrowheads="1"/>
          </p:cNvSpPr>
          <p:nvPr>
            <p:ph type="body" idx="1"/>
          </p:nvPr>
        </p:nvSpPr>
        <p:spPr>
          <a:xfrm>
            <a:off x="914400" y="2209800"/>
            <a:ext cx="8534400" cy="4343400"/>
          </a:xfrm>
        </p:spPr>
        <p:txBody>
          <a:bodyPr/>
          <a:lstStyle/>
          <a:p>
            <a:r>
              <a:rPr lang="en-US" altLang="en-US" sz="2400" b="1">
                <a:solidFill>
                  <a:srgbClr val="FAFD00"/>
                </a:solidFill>
              </a:rPr>
              <a:t>Only 19% knew that shelter tubes and mud found inside galleries were telltale signs of termite infestation; less than 10% could differentiate between winged ants and winged termites.</a:t>
            </a:r>
          </a:p>
          <a:p>
            <a:r>
              <a:rPr lang="en-US" altLang="en-US" sz="2400" b="1">
                <a:solidFill>
                  <a:srgbClr val="FAFD00"/>
                </a:solidFill>
              </a:rPr>
              <a:t>92% believe that termites eat wood quickly, and can cause extensive damage to a house in a short period if not stopped.</a:t>
            </a:r>
          </a:p>
          <a:p>
            <a:r>
              <a:rPr lang="en-US" altLang="en-US" sz="2400" b="1">
                <a:solidFill>
                  <a:srgbClr val="FAFD00"/>
                </a:solidFill>
              </a:rPr>
              <a:t>60% believe that treatment of a home for termites costs $500 or less; only 13% thought it would cost $1,000 or more.</a:t>
            </a:r>
          </a:p>
          <a:p>
            <a:r>
              <a:rPr lang="en-US" altLang="en-US" sz="2400" b="1">
                <a:solidFill>
                  <a:srgbClr val="FAFD00"/>
                </a:solidFill>
              </a:rPr>
              <a:t>65% believe that if termites return following treatment that the company was obligated to return and retreat the structure and repair any damage caused by the termites.</a:t>
            </a:r>
          </a:p>
          <a:p>
            <a:endParaRPr lang="en-US" altLang="en-US" sz="2400" b="1">
              <a:solidFill>
                <a:srgbClr val="FAFD00"/>
              </a:solidFill>
            </a:endParaRPr>
          </a:p>
        </p:txBody>
      </p:sp>
      <p:sp>
        <p:nvSpPr>
          <p:cNvPr id="656387" name="Rectangle 3"/>
          <p:cNvSpPr>
            <a:spLocks noGrp="1" noChangeArrowheads="1"/>
          </p:cNvSpPr>
          <p:nvPr>
            <p:ph type="title"/>
          </p:nvPr>
        </p:nvSpPr>
        <p:spPr>
          <a:xfrm>
            <a:off x="1066800" y="381000"/>
            <a:ext cx="8153400" cy="1524000"/>
          </a:xfrm>
          <a:noFill/>
          <a:ln/>
        </p:spPr>
        <p:txBody>
          <a:bodyPr/>
          <a:lstStyle/>
          <a:p>
            <a:r>
              <a:rPr lang="en-US" altLang="en-US" sz="4000">
                <a:solidFill>
                  <a:srgbClr val="FAFD00"/>
                </a:solidFill>
                <a:effectLst>
                  <a:outerShdw blurRad="38100" dist="38100" dir="2700000" algn="tl">
                    <a:srgbClr val="000000"/>
                  </a:outerShdw>
                </a:effectLst>
                <a:latin typeface="Book Antiqua" charset="0"/>
              </a:rPr>
              <a:t>Homeowners and Termite Control</a:t>
            </a:r>
            <a:r>
              <a:rPr lang="en-US" altLang="en-US" sz="4000">
                <a:solidFill>
                  <a:srgbClr val="FAFD00"/>
                </a:solidFill>
                <a:latin typeface="Book Antiqua" charset="0"/>
              </a:rPr>
              <a:t/>
            </a:r>
            <a:br>
              <a:rPr lang="en-US" altLang="en-US" sz="4000">
                <a:solidFill>
                  <a:srgbClr val="FAFD00"/>
                </a:solidFill>
                <a:latin typeface="Book Antiqua" charset="0"/>
              </a:rPr>
            </a:br>
            <a:r>
              <a:rPr lang="en-US" altLang="en-US" sz="2400" i="1">
                <a:solidFill>
                  <a:srgbClr val="00DFCA"/>
                </a:solidFill>
                <a:latin typeface="Book Antiqua" charset="0"/>
              </a:rPr>
              <a:t>Termites and Public Attitudes</a:t>
            </a:r>
            <a:r>
              <a:rPr lang="en-US" altLang="en-US" sz="2400">
                <a:solidFill>
                  <a:srgbClr val="00DFCA"/>
                </a:solidFill>
                <a:latin typeface="Book Antiqua" charset="0"/>
              </a:rPr>
              <a:t>:</a:t>
            </a:r>
            <a:br>
              <a:rPr lang="en-US" altLang="en-US" sz="2400">
                <a:solidFill>
                  <a:srgbClr val="00DFCA"/>
                </a:solidFill>
                <a:latin typeface="Book Antiqua" charset="0"/>
              </a:rPr>
            </a:br>
            <a:r>
              <a:rPr lang="en-US" altLang="en-US" sz="2400">
                <a:solidFill>
                  <a:srgbClr val="00DFCA"/>
                </a:solidFill>
                <a:latin typeface="Book Antiqua" charset="0"/>
              </a:rPr>
              <a:t>A University of Kentucky Survey</a:t>
            </a:r>
            <a:r>
              <a:rPr lang="en-US" altLang="en-US" sz="2800">
                <a:solidFill>
                  <a:srgbClr val="00DFCA"/>
                </a:solidFill>
                <a:latin typeface="Book Antiqua" charset="0"/>
              </a:rPr>
              <a:t/>
            </a:r>
            <a:br>
              <a:rPr lang="en-US" altLang="en-US" sz="2800">
                <a:solidFill>
                  <a:srgbClr val="00DFCA"/>
                </a:solidFill>
                <a:latin typeface="Book Antiqua" charset="0"/>
              </a:rPr>
            </a:br>
            <a:r>
              <a:rPr lang="en-US" altLang="en-US" sz="1600">
                <a:solidFill>
                  <a:srgbClr val="FAFD00"/>
                </a:solidFill>
                <a:latin typeface="Book Antiqua" charset="0"/>
              </a:rPr>
              <a:t>(http://www.pctonline.com/articles/article.asp?ID=975&amp;AdKeyword=Potter)</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body" idx="1"/>
          </p:nvPr>
        </p:nvSpPr>
        <p:spPr>
          <a:xfrm>
            <a:off x="914400" y="1600200"/>
            <a:ext cx="5105400" cy="4953000"/>
          </a:xfrm>
        </p:spPr>
        <p:txBody>
          <a:bodyPr/>
          <a:lstStyle/>
          <a:p>
            <a:pPr>
              <a:lnSpc>
                <a:spcPct val="90000"/>
              </a:lnSpc>
            </a:pPr>
            <a:r>
              <a:rPr lang="en-US" altLang="en-US" sz="2800">
                <a:solidFill>
                  <a:srgbClr val="FAFD00"/>
                </a:solidFill>
              </a:rPr>
              <a:t>Termite-damaged wood</a:t>
            </a:r>
          </a:p>
          <a:p>
            <a:pPr lvl="1">
              <a:lnSpc>
                <a:spcPct val="90000"/>
              </a:lnSpc>
              <a:buFont typeface="Wingdings" charset="2"/>
              <a:buChar char="ü"/>
            </a:pPr>
            <a:r>
              <a:rPr lang="en-US" altLang="en-US" sz="2400">
                <a:solidFill>
                  <a:srgbClr val="FAFD00"/>
                </a:solidFill>
              </a:rPr>
              <a:t>age of damage?</a:t>
            </a:r>
          </a:p>
          <a:p>
            <a:pPr lvl="1">
              <a:lnSpc>
                <a:spcPct val="90000"/>
              </a:lnSpc>
              <a:buFont typeface="Wingdings" charset="2"/>
              <a:buChar char="ü"/>
            </a:pPr>
            <a:r>
              <a:rPr lang="en-US" altLang="en-US" sz="2400">
                <a:solidFill>
                  <a:srgbClr val="FAFD00"/>
                </a:solidFill>
              </a:rPr>
              <a:t>chew wood with grain</a:t>
            </a:r>
          </a:p>
          <a:p>
            <a:pPr lvl="1">
              <a:lnSpc>
                <a:spcPct val="90000"/>
              </a:lnSpc>
              <a:buFont typeface="Wingdings" charset="2"/>
              <a:buChar char="ü"/>
            </a:pPr>
            <a:r>
              <a:rPr lang="en-US" altLang="en-US" sz="2400">
                <a:solidFill>
                  <a:srgbClr val="FAFD00"/>
                </a:solidFill>
              </a:rPr>
              <a:t>mud in galleries</a:t>
            </a:r>
          </a:p>
          <a:p>
            <a:pPr>
              <a:lnSpc>
                <a:spcPct val="90000"/>
              </a:lnSpc>
            </a:pPr>
            <a:r>
              <a:rPr lang="en-US" altLang="en-US" sz="2800">
                <a:solidFill>
                  <a:srgbClr val="FAFD00"/>
                </a:solidFill>
              </a:rPr>
              <a:t>Winged termites</a:t>
            </a:r>
          </a:p>
          <a:p>
            <a:pPr lvl="1">
              <a:lnSpc>
                <a:spcPct val="90000"/>
              </a:lnSpc>
              <a:buFont typeface="Wingdings" charset="2"/>
              <a:buChar char="ü"/>
            </a:pPr>
            <a:r>
              <a:rPr lang="en-US" altLang="en-US" sz="2400">
                <a:solidFill>
                  <a:srgbClr val="FAFD00"/>
                </a:solidFill>
              </a:rPr>
              <a:t>the consequences of mis-ID</a:t>
            </a:r>
          </a:p>
          <a:p>
            <a:pPr lvl="1">
              <a:lnSpc>
                <a:spcPct val="90000"/>
              </a:lnSpc>
              <a:buFont typeface="Wingdings" charset="2"/>
              <a:buChar char="ü"/>
            </a:pPr>
            <a:r>
              <a:rPr lang="en-US" altLang="en-US" sz="2400">
                <a:solidFill>
                  <a:srgbClr val="FAFD00"/>
                </a:solidFill>
              </a:rPr>
              <a:t>not harmful, and most die</a:t>
            </a:r>
          </a:p>
          <a:p>
            <a:pPr lvl="1">
              <a:lnSpc>
                <a:spcPct val="90000"/>
              </a:lnSpc>
              <a:buFont typeface="Wingdings" charset="2"/>
              <a:buChar char="ü"/>
            </a:pPr>
            <a:r>
              <a:rPr lang="en-US" altLang="en-US" sz="2400">
                <a:solidFill>
                  <a:srgbClr val="FAFD00"/>
                </a:solidFill>
              </a:rPr>
              <a:t>inside versus outside swarms</a:t>
            </a:r>
          </a:p>
          <a:p>
            <a:pPr>
              <a:lnSpc>
                <a:spcPct val="90000"/>
              </a:lnSpc>
            </a:pPr>
            <a:r>
              <a:rPr lang="en-US" altLang="en-US" sz="2800">
                <a:solidFill>
                  <a:srgbClr val="FAFD00"/>
                </a:solidFill>
              </a:rPr>
              <a:t>Shelter tubes</a:t>
            </a:r>
          </a:p>
          <a:p>
            <a:pPr lvl="1">
              <a:lnSpc>
                <a:spcPct val="90000"/>
              </a:lnSpc>
              <a:buFont typeface="Wingdings" charset="2"/>
              <a:buChar char="ü"/>
            </a:pPr>
            <a:r>
              <a:rPr lang="en-US" altLang="en-US" sz="2400">
                <a:solidFill>
                  <a:srgbClr val="FAFD00"/>
                </a:solidFill>
              </a:rPr>
              <a:t>active (moist)</a:t>
            </a:r>
          </a:p>
          <a:p>
            <a:pPr lvl="1">
              <a:lnSpc>
                <a:spcPct val="90000"/>
              </a:lnSpc>
              <a:buFont typeface="Wingdings" charset="2"/>
              <a:buChar char="ü"/>
            </a:pPr>
            <a:r>
              <a:rPr lang="en-US" altLang="en-US" sz="2400">
                <a:solidFill>
                  <a:srgbClr val="FAFD00"/>
                </a:solidFill>
              </a:rPr>
              <a:t>inactive (dry, brittle), but…</a:t>
            </a:r>
          </a:p>
        </p:txBody>
      </p:sp>
      <p:sp>
        <p:nvSpPr>
          <p:cNvPr id="658435" name="Rectangle 3"/>
          <p:cNvSpPr>
            <a:spLocks noGrp="1" noChangeArrowheads="1"/>
          </p:cNvSpPr>
          <p:nvPr>
            <p:ph type="title"/>
          </p:nvPr>
        </p:nvSpPr>
        <p:spPr>
          <a:xfrm>
            <a:off x="1143000" y="304800"/>
            <a:ext cx="8153400" cy="1143000"/>
          </a:xfrm>
          <a:noFill/>
          <a:ln/>
        </p:spPr>
        <p:txBody>
          <a:bodyPr/>
          <a:lstStyle/>
          <a:p>
            <a:r>
              <a:rPr lang="en-US" altLang="en-US" sz="4000">
                <a:solidFill>
                  <a:srgbClr val="FAFD00"/>
                </a:solidFill>
                <a:latin typeface="Book Antiqua" charset="0"/>
              </a:rPr>
              <a:t>Homeowners and Termite Control</a:t>
            </a:r>
            <a:br>
              <a:rPr lang="en-US" altLang="en-US" sz="4000">
                <a:solidFill>
                  <a:srgbClr val="FAFD00"/>
                </a:solidFill>
                <a:latin typeface="Book Antiqua" charset="0"/>
              </a:rPr>
            </a:br>
            <a:r>
              <a:rPr lang="en-US" altLang="en-US" sz="2800">
                <a:solidFill>
                  <a:srgbClr val="00DFCA"/>
                </a:solidFill>
                <a:latin typeface="Book Antiqua" charset="0"/>
              </a:rPr>
              <a:t>Diagnosing a Termite Infestation</a:t>
            </a:r>
          </a:p>
        </p:txBody>
      </p:sp>
      <p:pic>
        <p:nvPicPr>
          <p:cNvPr id="658436" name="Picture 4" descr="DSCN03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447800"/>
            <a:ext cx="3276600" cy="24574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58437" name="Picture 5" descr="Dsc000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581400"/>
            <a:ext cx="2743200" cy="20574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58438" name="Picture 6" descr="ant versus termite"/>
          <p:cNvPicPr>
            <a:picLocks noChangeAspect="1" noChangeArrowheads="1"/>
          </p:cNvPicPr>
          <p:nvPr/>
        </p:nvPicPr>
        <p:blipFill>
          <a:blip r:embed="rId5">
            <a:lum bright="-10000" contrast="48000"/>
            <a:extLst>
              <a:ext uri="{28A0092B-C50C-407E-A947-70E740481C1C}">
                <a14:useLocalDpi xmlns:a14="http://schemas.microsoft.com/office/drawing/2010/main" val="0"/>
              </a:ext>
            </a:extLst>
          </a:blip>
          <a:srcRect/>
          <a:stretch>
            <a:fillRect/>
          </a:stretch>
        </p:blipFill>
        <p:spPr bwMode="auto">
          <a:xfrm>
            <a:off x="5486400" y="3733800"/>
            <a:ext cx="2133600" cy="2971800"/>
          </a:xfrm>
          <a:prstGeom prst="rect">
            <a:avLst/>
          </a:prstGeom>
          <a:noFill/>
          <a:ln w="19050">
            <a:solidFill>
              <a:schemeClr val="bg2"/>
            </a:solidFill>
            <a:miter lim="800000"/>
            <a:headEnd/>
            <a:tailEnd/>
          </a:ln>
          <a:effectLst>
            <a:outerShdw blurRad="63500" dist="107763"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FFFF"/>
            </a:gs>
          </a:gsLst>
          <a:lin ang="5400000" scaled="1"/>
        </a:gradFill>
        <a:effectLst/>
      </p:bgPr>
    </p:bg>
    <p:spTree>
      <p:nvGrpSpPr>
        <p:cNvPr id="1" name=""/>
        <p:cNvGrpSpPr/>
        <p:nvPr/>
      </p:nvGrpSpPr>
      <p:grpSpPr>
        <a:xfrm>
          <a:off x="0" y="0"/>
          <a:ext cx="0" cy="0"/>
          <a:chOff x="0" y="0"/>
          <a:chExt cx="0" cy="0"/>
        </a:xfrm>
      </p:grpSpPr>
      <p:pic>
        <p:nvPicPr>
          <p:cNvPr id="823298"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685800"/>
            <a:ext cx="70850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2" descr="DSCN14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267200"/>
            <a:ext cx="3124200" cy="23431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814083" name="Picture 3" descr="DSCN14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4267200"/>
            <a:ext cx="3124200" cy="23431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814084" name="Rectangle 4"/>
          <p:cNvSpPr>
            <a:spLocks noGrp="1" noChangeArrowheads="1"/>
          </p:cNvSpPr>
          <p:nvPr>
            <p:ph type="title"/>
          </p:nvPr>
        </p:nvSpPr>
        <p:spPr>
          <a:xfrm>
            <a:off x="914400" y="228600"/>
            <a:ext cx="8534400" cy="1143000"/>
          </a:xfrm>
          <a:noFill/>
          <a:ln/>
        </p:spPr>
        <p:txBody>
          <a:bodyPr/>
          <a:lstStyle/>
          <a:p>
            <a:r>
              <a:rPr lang="en-US" altLang="en-US" sz="4000">
                <a:solidFill>
                  <a:srgbClr val="FAFD00"/>
                </a:solidFill>
              </a:rPr>
              <a:t>Wood-to-Ground Leads to</a:t>
            </a:r>
            <a:br>
              <a:rPr lang="en-US" altLang="en-US" sz="4000">
                <a:solidFill>
                  <a:srgbClr val="FAFD00"/>
                </a:solidFill>
              </a:rPr>
            </a:br>
            <a:r>
              <a:rPr lang="en-US" altLang="en-US" sz="4000">
                <a:solidFill>
                  <a:srgbClr val="FAFD00"/>
                </a:solidFill>
              </a:rPr>
              <a:t>Termite Infestation</a:t>
            </a:r>
          </a:p>
        </p:txBody>
      </p:sp>
      <p:pic>
        <p:nvPicPr>
          <p:cNvPr id="814085" name="Picture 5" descr="DSCN15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752600"/>
            <a:ext cx="3124200" cy="23431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50" name="Picture 6" descr="DSCN2268"/>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41348" name="Picture 4" descr="CBTop"/>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819900" y="152400"/>
            <a:ext cx="3276600" cy="2457450"/>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41358" name="Rectangle 14"/>
          <p:cNvSpPr>
            <a:spLocks noGrp="1" noChangeArrowheads="1"/>
          </p:cNvSpPr>
          <p:nvPr>
            <p:ph type="title"/>
          </p:nvPr>
        </p:nvSpPr>
        <p:spPr>
          <a:xfrm>
            <a:off x="0" y="685800"/>
            <a:ext cx="7048500" cy="1524000"/>
          </a:xfrm>
          <a:noFill/>
          <a:ln/>
        </p:spPr>
        <p:txBody>
          <a:bodyPr/>
          <a:lstStyle/>
          <a:p>
            <a:r>
              <a:rPr lang="en-US" altLang="en-US">
                <a:solidFill>
                  <a:srgbClr val="FFFFFF"/>
                </a:solidFill>
                <a:effectLst>
                  <a:outerShdw blurRad="38100" dist="38100" dir="2700000" algn="tl">
                    <a:srgbClr val="000000"/>
                  </a:outerShdw>
                </a:effectLst>
              </a:rPr>
              <a:t>Carpenter Bees</a:t>
            </a:r>
            <a:r>
              <a:rPr lang="en-US" altLang="en-US" sz="6000">
                <a:solidFill>
                  <a:srgbClr val="FFFFFF"/>
                </a:solidFill>
                <a:effectLst>
                  <a:outerShdw blurRad="38100" dist="38100" dir="2700000" algn="tl">
                    <a:srgbClr val="000000"/>
                  </a:outerShdw>
                </a:effectLst>
              </a:rPr>
              <a:t> </a:t>
            </a:r>
            <a:r>
              <a:rPr lang="en-US" altLang="en-US" sz="6000">
                <a:solidFill>
                  <a:schemeClr val="tx1"/>
                </a:solidFill>
                <a:effectLst>
                  <a:outerShdw blurRad="38100" dist="38100" dir="2700000" algn="tl">
                    <a:srgbClr val="FFFFFF"/>
                  </a:outerShdw>
                </a:effectLst>
              </a:rPr>
              <a:t/>
            </a:r>
            <a:br>
              <a:rPr lang="en-US" altLang="en-US" sz="6000">
                <a:solidFill>
                  <a:schemeClr val="tx1"/>
                </a:solidFill>
                <a:effectLst>
                  <a:outerShdw blurRad="38100" dist="38100" dir="2700000" algn="tl">
                    <a:srgbClr val="FFFFFF"/>
                  </a:outerShdw>
                </a:effectLst>
              </a:rPr>
            </a:br>
            <a:endParaRPr lang="en-US" altLang="en-US" sz="6000">
              <a:solidFill>
                <a:schemeClr val="tx1"/>
              </a:solidFill>
              <a:effectLst>
                <a:outerShdw blurRad="38100" dist="38100" dir="2700000" algn="tl">
                  <a:srgbClr val="FFFFFF"/>
                </a:outerShdw>
              </a:effectLst>
            </a:endParaRPr>
          </a:p>
        </p:txBody>
      </p:sp>
      <p:sp>
        <p:nvSpPr>
          <p:cNvPr id="441359" name="Rectangle 15"/>
          <p:cNvSpPr>
            <a:spLocks noChangeArrowheads="1"/>
          </p:cNvSpPr>
          <p:nvPr/>
        </p:nvSpPr>
        <p:spPr bwMode="auto">
          <a:xfrm>
            <a:off x="190500" y="2209800"/>
            <a:ext cx="9220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r>
              <a:rPr lang="en-US" altLang="en-US">
                <a:solidFill>
                  <a:srgbClr val="FFFFFF"/>
                </a:solidFill>
                <a:effectLst>
                  <a:outerShdw blurRad="38100" dist="38100" dir="2700000" algn="tl">
                    <a:srgbClr val="000000"/>
                  </a:outerShdw>
                </a:effectLst>
              </a:rPr>
              <a:t>Life cycle</a:t>
            </a:r>
          </a:p>
          <a:p>
            <a:pPr lvl="1"/>
            <a:r>
              <a:rPr lang="en-US" altLang="en-US" sz="3200">
                <a:solidFill>
                  <a:srgbClr val="FFFFFF"/>
                </a:solidFill>
                <a:effectLst>
                  <a:outerShdw blurRad="38100" dist="38100" dir="2700000" algn="tl">
                    <a:srgbClr val="000000"/>
                  </a:outerShdw>
                </a:effectLst>
              </a:rPr>
              <a:t>April-adults chew wood to lay eggs</a:t>
            </a:r>
          </a:p>
          <a:p>
            <a:pPr lvl="1"/>
            <a:r>
              <a:rPr lang="en-US" altLang="en-US" sz="3200">
                <a:solidFill>
                  <a:srgbClr val="FFFFFF"/>
                </a:solidFill>
                <a:effectLst>
                  <a:outerShdw blurRad="38100" dist="38100" dir="2700000" algn="tl">
                    <a:srgbClr val="000000"/>
                  </a:outerShdw>
                </a:effectLst>
              </a:rPr>
              <a:t>Mid-Summer-new adults emerge</a:t>
            </a:r>
          </a:p>
          <a:p>
            <a:pPr lvl="1"/>
            <a:r>
              <a:rPr lang="en-US" altLang="en-US" sz="3200">
                <a:solidFill>
                  <a:srgbClr val="FFFFFF"/>
                </a:solidFill>
                <a:effectLst>
                  <a:outerShdw blurRad="38100" dist="38100" dir="2700000" algn="tl">
                    <a:srgbClr val="000000"/>
                  </a:outerShdw>
                </a:effectLst>
              </a:rPr>
              <a:t>Fall-adults return to birthplace to overwinter</a:t>
            </a:r>
          </a:p>
          <a:p>
            <a:pPr lvl="1"/>
            <a:r>
              <a:rPr lang="en-US" altLang="en-US" sz="3200">
                <a:solidFill>
                  <a:srgbClr val="FFFFFF"/>
                </a:solidFill>
                <a:effectLst>
                  <a:outerShdw blurRad="38100" dist="38100" dir="2700000" algn="tl">
                    <a:srgbClr val="000000"/>
                  </a:outerShdw>
                </a:effectLst>
              </a:rPr>
              <a:t>Spring (next year)-overwintered adults emerge, mate, and process renews.</a:t>
            </a:r>
          </a:p>
          <a:p>
            <a:r>
              <a:rPr lang="en-US" altLang="en-US">
                <a:solidFill>
                  <a:srgbClr val="FFFFFF"/>
                </a:solidFill>
                <a:effectLst>
                  <a:outerShdw blurRad="38100" dist="38100" dir="2700000" algn="tl">
                    <a:srgbClr val="000000"/>
                  </a:outerShdw>
                </a:effectLst>
              </a:rPr>
              <a:t>Control</a:t>
            </a:r>
          </a:p>
          <a:p>
            <a:endParaRPr lang="en-US" altLang="en-US">
              <a:solidFill>
                <a:srgbClr val="FFFFFF"/>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r>
              <a:rPr lang="en-US" altLang="en-US" b="1">
                <a:solidFill>
                  <a:srgbClr val="FAFD00"/>
                </a:solidFill>
                <a:effectLst>
                  <a:outerShdw blurRad="38100" dist="38100" dir="2700000" algn="tl">
                    <a:srgbClr val="000000"/>
                  </a:outerShdw>
                </a:effectLst>
              </a:rPr>
              <a:t>Wood Destroying Beetles</a:t>
            </a:r>
          </a:p>
        </p:txBody>
      </p:sp>
      <p:sp>
        <p:nvSpPr>
          <p:cNvPr id="963587" name="Rectangle 3"/>
          <p:cNvSpPr>
            <a:spLocks noGrp="1" noChangeArrowheads="1"/>
          </p:cNvSpPr>
          <p:nvPr>
            <p:ph type="body" idx="1"/>
          </p:nvPr>
        </p:nvSpPr>
        <p:spPr/>
        <p:txBody>
          <a:bodyPr/>
          <a:lstStyle/>
          <a:p>
            <a:r>
              <a:rPr lang="en-US" altLang="en-US" sz="3600">
                <a:solidFill>
                  <a:srgbClr val="FAFD00"/>
                </a:solidFill>
              </a:rPr>
              <a:t>Powderpost Beetle (Lyctidae) </a:t>
            </a:r>
          </a:p>
          <a:p>
            <a:r>
              <a:rPr lang="en-US" altLang="en-US" sz="3600">
                <a:solidFill>
                  <a:srgbClr val="FAFD00"/>
                </a:solidFill>
              </a:rPr>
              <a:t>Deathwatch Beetle (Anobiidae)</a:t>
            </a:r>
          </a:p>
          <a:p>
            <a:r>
              <a:rPr lang="en-US" altLang="en-US" sz="3600">
                <a:solidFill>
                  <a:srgbClr val="FAFD00"/>
                </a:solidFill>
              </a:rPr>
              <a:t>Old House Borer (</a:t>
            </a:r>
            <a:r>
              <a:rPr lang="en-US" altLang="en-US" b="1">
                <a:solidFill>
                  <a:srgbClr val="FAFD00"/>
                </a:solidFill>
              </a:rPr>
              <a:t>Cerambycidae</a:t>
            </a:r>
            <a:r>
              <a:rPr lang="en-US" altLang="en-US">
                <a:solidFill>
                  <a:srgbClr val="FAFD00"/>
                </a:solidFill>
              </a:rPr>
              <a:t> )</a:t>
            </a:r>
            <a:endParaRPr lang="en-US" altLang="en-US" sz="3600">
              <a:solidFill>
                <a:srgbClr val="FAFD00"/>
              </a:solidFill>
            </a:endParaRPr>
          </a:p>
          <a:p>
            <a:endParaRPr lang="en-US" altLang="en-US" sz="3600">
              <a:solidFill>
                <a:srgbClr val="FAFD00"/>
              </a:solidFill>
            </a:endParaRPr>
          </a:p>
          <a:p>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5" name="Picture 3" descr="DSCN2113"/>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89477" name="Picture 5" descr="DSCN2132"/>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429500" y="152400"/>
            <a:ext cx="2641600" cy="1981200"/>
          </a:xfr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89479" name="Picture 7" descr="DSCN2116"/>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429500" y="4419600"/>
            <a:ext cx="2641600" cy="198120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89481" name="Picture 9" descr="DSCN2248"/>
          <p:cNvPicPr>
            <a:picLocks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7429500" y="2286000"/>
            <a:ext cx="2641600" cy="198120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489484" name="Rectangle 12"/>
          <p:cNvSpPr>
            <a:spLocks noChangeArrowheads="1"/>
          </p:cNvSpPr>
          <p:nvPr/>
        </p:nvSpPr>
        <p:spPr bwMode="auto">
          <a:xfrm>
            <a:off x="190500" y="1752600"/>
            <a:ext cx="487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90000"/>
              </a:lnSpc>
            </a:pPr>
            <a:endParaRPr lang="en-US" altLang="en-US"/>
          </a:p>
          <a:p>
            <a:pPr lvl="1">
              <a:lnSpc>
                <a:spcPct val="90000"/>
              </a:lnSpc>
            </a:pPr>
            <a:endParaRPr lang="en-US" altLang="en-US"/>
          </a:p>
          <a:p>
            <a:pPr>
              <a:lnSpc>
                <a:spcPct val="90000"/>
              </a:lnSpc>
            </a:pPr>
            <a:endParaRPr lang="en-US" altLang="en-US"/>
          </a:p>
        </p:txBody>
      </p:sp>
      <p:sp>
        <p:nvSpPr>
          <p:cNvPr id="489486" name="Rectangle 14"/>
          <p:cNvSpPr>
            <a:spLocks noGrp="1" noChangeArrowheads="1"/>
          </p:cNvSpPr>
          <p:nvPr>
            <p:ph type="title"/>
          </p:nvPr>
        </p:nvSpPr>
        <p:spPr>
          <a:xfrm>
            <a:off x="0" y="228600"/>
            <a:ext cx="6515100" cy="1219200"/>
          </a:xfrm>
          <a:noFill/>
          <a:ln/>
        </p:spPr>
        <p:txBody>
          <a:bodyPr/>
          <a:lstStyle/>
          <a:p>
            <a:r>
              <a:rPr lang="en-US" altLang="en-US" b="1">
                <a:solidFill>
                  <a:srgbClr val="FFFFFF"/>
                </a:solidFill>
                <a:effectLst>
                  <a:outerShdw blurRad="38100" dist="38100" dir="2700000" algn="tl">
                    <a:srgbClr val="000000"/>
                  </a:outerShdw>
                </a:effectLst>
              </a:rPr>
              <a:t>Lyctid Powderpost Beetles</a:t>
            </a:r>
          </a:p>
        </p:txBody>
      </p:sp>
      <p:sp>
        <p:nvSpPr>
          <p:cNvPr id="489487" name="Rectangle 15"/>
          <p:cNvSpPr>
            <a:spLocks noChangeArrowheads="1"/>
          </p:cNvSpPr>
          <p:nvPr/>
        </p:nvSpPr>
        <p:spPr bwMode="auto">
          <a:xfrm>
            <a:off x="419100" y="1676400"/>
            <a:ext cx="4572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r>
              <a:rPr lang="en-US" altLang="en-US">
                <a:solidFill>
                  <a:srgbClr val="FFFFFF"/>
                </a:solidFill>
              </a:rPr>
              <a:t>Infest young hardwoods only (floors)</a:t>
            </a:r>
          </a:p>
          <a:p>
            <a:r>
              <a:rPr lang="en-US" altLang="en-US">
                <a:solidFill>
                  <a:srgbClr val="FFFFFF"/>
                </a:solidFill>
              </a:rPr>
              <a:t>Most common emergence is winter</a:t>
            </a:r>
          </a:p>
          <a:p>
            <a:r>
              <a:rPr lang="en-US" altLang="en-US">
                <a:solidFill>
                  <a:srgbClr val="FFFFFF"/>
                </a:solidFill>
              </a:rPr>
              <a:t>Eggs laid on unfinished wood.</a:t>
            </a:r>
          </a:p>
          <a:p>
            <a:r>
              <a:rPr lang="en-US" altLang="en-US">
                <a:solidFill>
                  <a:srgbClr val="FFFFFF"/>
                </a:solidFill>
              </a:rPr>
              <a:t>Typical life cycle is one year or more.</a:t>
            </a:r>
          </a:p>
          <a:p>
            <a:r>
              <a:rPr lang="en-US" altLang="en-US">
                <a:solidFill>
                  <a:srgbClr val="FFFFFF"/>
                </a:solidFill>
              </a:rPr>
              <a:t>Control is expensive</a:t>
            </a:r>
          </a:p>
          <a:p>
            <a:endParaRPr lang="en-US" altLang="en-US">
              <a:solidFill>
                <a:srgbClr val="FFCC00"/>
              </a:solidFill>
            </a:endParaRPr>
          </a:p>
          <a:p>
            <a:endParaRPr lang="en-US" altLang="en-US">
              <a:solidFill>
                <a:srgbClr val="FFFFFF"/>
              </a:solidFill>
            </a:endParaRPr>
          </a:p>
        </p:txBody>
      </p:sp>
      <p:sp>
        <p:nvSpPr>
          <p:cNvPr id="489488" name="Text Box 16"/>
          <p:cNvSpPr txBox="1">
            <a:spLocks noChangeArrowheads="1"/>
          </p:cNvSpPr>
          <p:nvPr/>
        </p:nvSpPr>
        <p:spPr bwMode="auto">
          <a:xfrm>
            <a:off x="7505700" y="3505200"/>
            <a:ext cx="2333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1/32 to 1/16 inch</a:t>
            </a:r>
          </a:p>
          <a:p>
            <a:pPr algn="l"/>
            <a:r>
              <a:rPr lang="en-US" altLang="en-US"/>
              <a:t>in hardwood only</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2"/>
          <p:cNvSpPr>
            <a:spLocks noGrp="1" noChangeArrowheads="1"/>
          </p:cNvSpPr>
          <p:nvPr>
            <p:ph type="ctrTitle"/>
          </p:nvPr>
        </p:nvSpPr>
        <p:spPr>
          <a:xfrm>
            <a:off x="342900" y="533400"/>
            <a:ext cx="9525000" cy="1143000"/>
          </a:xfrm>
          <a:noFill/>
          <a:ln/>
        </p:spPr>
        <p:txBody>
          <a:bodyPr anchor="ctr"/>
          <a:lstStyle/>
          <a:p>
            <a:r>
              <a:rPr lang="en-US" altLang="en-US" sz="4400">
                <a:solidFill>
                  <a:srgbClr val="FAFD00"/>
                </a:solidFill>
                <a:latin typeface="Book Antiqua" charset="0"/>
              </a:rPr>
              <a:t>Generalized PPB Life Cycle</a:t>
            </a:r>
          </a:p>
        </p:txBody>
      </p:sp>
      <p:sp>
        <p:nvSpPr>
          <p:cNvPr id="741379" name="Rectangle 3"/>
          <p:cNvSpPr>
            <a:spLocks noGrp="1" noChangeArrowheads="1"/>
          </p:cNvSpPr>
          <p:nvPr>
            <p:ph type="subTitle" idx="1"/>
          </p:nvPr>
        </p:nvSpPr>
        <p:spPr>
          <a:xfrm>
            <a:off x="533400" y="1752600"/>
            <a:ext cx="9372600" cy="4191000"/>
          </a:xfrm>
          <a:noFill/>
          <a:ln/>
        </p:spPr>
        <p:txBody>
          <a:bodyPr/>
          <a:lstStyle/>
          <a:p>
            <a:pPr marL="342900" indent="-342900" algn="l">
              <a:buFontTx/>
              <a:buChar char="•"/>
            </a:pPr>
            <a:r>
              <a:rPr lang="en-US" altLang="en-US" sz="3200">
                <a:solidFill>
                  <a:srgbClr val="FAFD00"/>
                </a:solidFill>
                <a:latin typeface="Book Antiqua" charset="0"/>
              </a:rPr>
              <a:t>Eggs laid in wood pores &amp; cracks, mainly at night.</a:t>
            </a:r>
          </a:p>
          <a:p>
            <a:pPr marL="342900" indent="-342900" algn="l">
              <a:buFontTx/>
              <a:buChar char="•"/>
            </a:pPr>
            <a:r>
              <a:rPr lang="en-US" altLang="en-US" sz="3200">
                <a:solidFill>
                  <a:srgbClr val="FAFD00"/>
                </a:solidFill>
                <a:latin typeface="Book Antiqua" charset="0"/>
              </a:rPr>
              <a:t>Larvae tunnel through wood (powder like frass)</a:t>
            </a:r>
          </a:p>
          <a:p>
            <a:pPr marL="342900" indent="-342900" algn="l">
              <a:buFontTx/>
              <a:buChar char="•"/>
            </a:pPr>
            <a:r>
              <a:rPr lang="en-US" altLang="en-US" sz="3200">
                <a:solidFill>
                  <a:srgbClr val="FAFD00"/>
                </a:solidFill>
                <a:latin typeface="Book Antiqua" charset="0"/>
              </a:rPr>
              <a:t>Pupate just below wood surface</a:t>
            </a:r>
          </a:p>
          <a:p>
            <a:pPr marL="342900" indent="-342900" algn="l">
              <a:buFontTx/>
              <a:buChar char="•"/>
            </a:pPr>
            <a:r>
              <a:rPr lang="en-US" altLang="en-US" sz="3200">
                <a:solidFill>
                  <a:srgbClr val="FAFD00"/>
                </a:solidFill>
                <a:latin typeface="Book Antiqua" charset="0"/>
              </a:rPr>
              <a:t>Adult beetles emerge (shot holes)</a:t>
            </a:r>
          </a:p>
          <a:p>
            <a:pPr marL="342900" indent="-342900" algn="l">
              <a:buFontTx/>
              <a:buChar char="•"/>
            </a:pPr>
            <a:r>
              <a:rPr lang="en-US" altLang="en-US" sz="3200">
                <a:solidFill>
                  <a:srgbClr val="FAFD00"/>
                </a:solidFill>
                <a:latin typeface="Book Antiqua" charset="0"/>
              </a:rPr>
              <a:t>Mating and reinfestation of unfinished wood</a:t>
            </a:r>
          </a:p>
          <a:p>
            <a:pPr marL="342900" indent="-342900" algn="l">
              <a:spcBef>
                <a:spcPct val="0"/>
              </a:spcBef>
              <a:buFontTx/>
              <a:buChar char="•"/>
            </a:pPr>
            <a:r>
              <a:rPr lang="en-US" altLang="en-US" sz="3200">
                <a:solidFill>
                  <a:srgbClr val="FAFD00"/>
                </a:solidFill>
                <a:latin typeface="Book Antiqua" charset="0"/>
              </a:rPr>
              <a:t>Life cycle 1-3 years; can take longer</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2"/>
          <p:cNvSpPr>
            <a:spLocks noGrp="1" noChangeArrowheads="1"/>
          </p:cNvSpPr>
          <p:nvPr>
            <p:ph type="ctrTitle"/>
          </p:nvPr>
        </p:nvSpPr>
        <p:spPr>
          <a:xfrm>
            <a:off x="952500" y="228600"/>
            <a:ext cx="8458200" cy="1143000"/>
          </a:xfrm>
          <a:noFill/>
          <a:ln/>
        </p:spPr>
        <p:txBody>
          <a:bodyPr anchor="ctr"/>
          <a:lstStyle/>
          <a:p>
            <a:r>
              <a:rPr lang="en-US" altLang="en-US" sz="4400">
                <a:solidFill>
                  <a:srgbClr val="FAFD00"/>
                </a:solidFill>
                <a:latin typeface="Book Antiqua" charset="0"/>
              </a:rPr>
              <a:t>Lyctid PPB</a:t>
            </a:r>
            <a:br>
              <a:rPr lang="en-US" altLang="en-US" sz="4400">
                <a:solidFill>
                  <a:srgbClr val="FAFD00"/>
                </a:solidFill>
                <a:latin typeface="Book Antiqua" charset="0"/>
              </a:rPr>
            </a:br>
            <a:r>
              <a:rPr lang="en-US" altLang="en-US" sz="4400">
                <a:solidFill>
                  <a:srgbClr val="FAFD00"/>
                </a:solidFill>
                <a:latin typeface="Book Antiqua" charset="0"/>
              </a:rPr>
              <a:t>Feeding Preferences</a:t>
            </a:r>
          </a:p>
        </p:txBody>
      </p:sp>
      <p:sp>
        <p:nvSpPr>
          <p:cNvPr id="747523" name="Rectangle 3"/>
          <p:cNvSpPr>
            <a:spLocks noGrp="1" noChangeArrowheads="1"/>
          </p:cNvSpPr>
          <p:nvPr>
            <p:ph type="subTitle" idx="1"/>
          </p:nvPr>
        </p:nvSpPr>
        <p:spPr>
          <a:xfrm>
            <a:off x="457200" y="1905000"/>
            <a:ext cx="9448800" cy="4953000"/>
          </a:xfrm>
          <a:noFill/>
          <a:ln/>
        </p:spPr>
        <p:txBody>
          <a:bodyPr/>
          <a:lstStyle/>
          <a:p>
            <a:pPr marL="342900" indent="-342900" algn="l">
              <a:lnSpc>
                <a:spcPct val="90000"/>
              </a:lnSpc>
              <a:buFontTx/>
              <a:buChar char="•"/>
            </a:pPr>
            <a:r>
              <a:rPr lang="en-US" altLang="en-US" sz="2800">
                <a:solidFill>
                  <a:srgbClr val="FAFD00"/>
                </a:solidFill>
                <a:latin typeface="Book Antiqua" charset="0"/>
              </a:rPr>
              <a:t>Newly cut (1-3 year old), kiln-dried hardwoods with 10-20% moisture (oak, hickory, ash, walnut, pecan, poplar, sweetgum, and black cherry)</a:t>
            </a:r>
          </a:p>
          <a:p>
            <a:pPr marL="342900" indent="-342900" algn="l">
              <a:lnSpc>
                <a:spcPct val="90000"/>
              </a:lnSpc>
              <a:buFontTx/>
              <a:buChar char="•"/>
            </a:pPr>
            <a:r>
              <a:rPr lang="en-US" altLang="en-US" sz="2800">
                <a:solidFill>
                  <a:srgbClr val="FAFD00"/>
                </a:solidFill>
                <a:latin typeface="Book Antiqua" charset="0"/>
              </a:rPr>
              <a:t>Wood is often infested in the lumber yard before it ever makes it into the home.</a:t>
            </a:r>
          </a:p>
          <a:p>
            <a:pPr marL="342900" indent="-342900" algn="l">
              <a:lnSpc>
                <a:spcPct val="90000"/>
              </a:lnSpc>
              <a:buFontTx/>
              <a:buChar char="•"/>
            </a:pPr>
            <a:r>
              <a:rPr lang="en-US" altLang="en-US" sz="2800">
                <a:solidFill>
                  <a:srgbClr val="FAFD00"/>
                </a:solidFill>
                <a:latin typeface="Book Antiqua" charset="0"/>
              </a:rPr>
              <a:t>Picture frames, paneling, furniture, </a:t>
            </a:r>
            <a:r>
              <a:rPr lang="en-US" altLang="en-US" sz="2800">
                <a:solidFill>
                  <a:srgbClr val="00DFCA"/>
                </a:solidFill>
                <a:latin typeface="Book Antiqua" charset="0"/>
              </a:rPr>
              <a:t>flooring</a:t>
            </a:r>
            <a:r>
              <a:rPr lang="en-US" altLang="en-US" sz="2800">
                <a:solidFill>
                  <a:srgbClr val="FAFD00"/>
                </a:solidFill>
                <a:latin typeface="Book Antiqua" charset="0"/>
              </a:rPr>
              <a:t>, tool handles, gun stocks.</a:t>
            </a:r>
          </a:p>
          <a:p>
            <a:pPr marL="342900" indent="-342900" algn="l">
              <a:lnSpc>
                <a:spcPct val="90000"/>
              </a:lnSpc>
              <a:buFontTx/>
              <a:buChar char="•"/>
            </a:pPr>
            <a:r>
              <a:rPr lang="en-US" altLang="en-US" sz="2800">
                <a:solidFill>
                  <a:srgbClr val="FAFD00"/>
                </a:solidFill>
                <a:latin typeface="Book Antiqua" charset="0"/>
              </a:rPr>
              <a:t>Frass is fine, flourlike and loosely packed into tunnels.</a:t>
            </a:r>
          </a:p>
          <a:p>
            <a:pPr marL="342900" indent="-342900" algn="l">
              <a:lnSpc>
                <a:spcPct val="90000"/>
              </a:lnSpc>
              <a:buFontTx/>
              <a:buChar char="•"/>
            </a:pPr>
            <a:r>
              <a:rPr lang="en-US" altLang="en-US" sz="2800">
                <a:solidFill>
                  <a:srgbClr val="FAFD00"/>
                </a:solidFill>
                <a:latin typeface="Book Antiqua" charset="0"/>
              </a:rPr>
              <a:t>Shot holes are round and 1/32 to 1/16 inch diameter.</a:t>
            </a:r>
          </a:p>
          <a:p>
            <a:pPr marL="342900" indent="-342900" algn="l">
              <a:lnSpc>
                <a:spcPct val="90000"/>
              </a:lnSpc>
              <a:buFontTx/>
              <a:buChar char="•"/>
            </a:pPr>
            <a:r>
              <a:rPr lang="en-US" altLang="en-US" sz="2800">
                <a:solidFill>
                  <a:srgbClr val="FAFD00"/>
                </a:solidFill>
                <a:latin typeface="Book Antiqua" charset="0"/>
              </a:rPr>
              <a:t>Rafters, joists, studs and other structural timbers are not attacked as they are typically softwoods.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6" name="Picture 6" descr="PPBHollow"/>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78563" name="Rectangle 3"/>
          <p:cNvSpPr>
            <a:spLocks noGrp="1" noChangeArrowheads="1"/>
          </p:cNvSpPr>
          <p:nvPr>
            <p:ph type="body" sz="half" idx="1"/>
          </p:nvPr>
        </p:nvSpPr>
        <p:spPr>
          <a:xfrm>
            <a:off x="495300" y="1905000"/>
            <a:ext cx="6781800" cy="4114800"/>
          </a:xfrm>
        </p:spPr>
        <p:txBody>
          <a:bodyPr/>
          <a:lstStyle/>
          <a:p>
            <a:r>
              <a:rPr lang="en-US" altLang="en-US" sz="2800">
                <a:solidFill>
                  <a:srgbClr val="FFFFFF"/>
                </a:solidFill>
              </a:rPr>
              <a:t>Infests softwoods (mostly) and hardwoods</a:t>
            </a:r>
          </a:p>
          <a:p>
            <a:r>
              <a:rPr lang="en-US" altLang="en-US" sz="2800">
                <a:solidFill>
                  <a:srgbClr val="FFFFFF"/>
                </a:solidFill>
              </a:rPr>
              <a:t>Common in structural softwoods of older homes (high moisture content)</a:t>
            </a:r>
          </a:p>
          <a:p>
            <a:r>
              <a:rPr lang="en-US" altLang="en-US" sz="2800">
                <a:solidFill>
                  <a:srgbClr val="FFFFFF"/>
                </a:solidFill>
              </a:rPr>
              <a:t>Will re-infest</a:t>
            </a:r>
          </a:p>
          <a:p>
            <a:r>
              <a:rPr lang="en-US" altLang="en-US" sz="2800">
                <a:solidFill>
                  <a:srgbClr val="FFFFFF"/>
                </a:solidFill>
              </a:rPr>
              <a:t>Control:</a:t>
            </a:r>
          </a:p>
          <a:p>
            <a:pPr lvl="1"/>
            <a:r>
              <a:rPr lang="en-US" altLang="en-US" sz="2400">
                <a:solidFill>
                  <a:srgbClr val="FFFFFF"/>
                </a:solidFill>
              </a:rPr>
              <a:t>Wood treatment, fumigation or wood replacement</a:t>
            </a:r>
          </a:p>
          <a:p>
            <a:pPr lvl="1"/>
            <a:r>
              <a:rPr lang="en-US" altLang="en-US" sz="2400">
                <a:solidFill>
                  <a:srgbClr val="FFFFFF"/>
                </a:solidFill>
              </a:rPr>
              <a:t>dry the crawlspace (vents, vapor barrier)</a:t>
            </a:r>
          </a:p>
        </p:txBody>
      </p:sp>
      <p:sp>
        <p:nvSpPr>
          <p:cNvPr id="578565" name="Rectangle 5"/>
          <p:cNvSpPr>
            <a:spLocks noGrp="1" noChangeArrowheads="1"/>
          </p:cNvSpPr>
          <p:nvPr>
            <p:ph type="title"/>
          </p:nvPr>
        </p:nvSpPr>
        <p:spPr>
          <a:xfrm>
            <a:off x="1257300" y="304800"/>
            <a:ext cx="7772400" cy="1143000"/>
          </a:xfrm>
          <a:noFill/>
          <a:ln/>
        </p:spPr>
        <p:txBody>
          <a:bodyPr/>
          <a:lstStyle/>
          <a:p>
            <a:r>
              <a:rPr lang="en-US" altLang="en-US" b="1">
                <a:solidFill>
                  <a:srgbClr val="FFFFFF"/>
                </a:solidFill>
                <a:effectLst>
                  <a:outerShdw blurRad="38100" dist="38100" dir="2700000" algn="tl">
                    <a:srgbClr val="000000"/>
                  </a:outerShdw>
                </a:effectLst>
              </a:rPr>
              <a:t>Anobiid (Deathwatch) Beetles</a:t>
            </a:r>
            <a:r>
              <a:rPr lang="en-US" altLang="en-US">
                <a:solidFill>
                  <a:srgbClr val="FFFFFF"/>
                </a:solidFill>
              </a:rPr>
              <a:t> </a:t>
            </a:r>
          </a:p>
        </p:txBody>
      </p:sp>
      <p:pic>
        <p:nvPicPr>
          <p:cNvPr id="578568" name="Picture 8" descr="PPBOldNew1"/>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429500" y="4724400"/>
            <a:ext cx="2641600" cy="1981200"/>
          </a:xfr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ctrTitle"/>
          </p:nvPr>
        </p:nvSpPr>
        <p:spPr>
          <a:xfrm>
            <a:off x="952500" y="228600"/>
            <a:ext cx="8458200" cy="1143000"/>
          </a:xfrm>
          <a:noFill/>
          <a:ln/>
        </p:spPr>
        <p:txBody>
          <a:bodyPr anchor="ctr"/>
          <a:lstStyle/>
          <a:p>
            <a:r>
              <a:rPr lang="en-US" altLang="en-US" sz="4400">
                <a:solidFill>
                  <a:srgbClr val="FAFD00"/>
                </a:solidFill>
                <a:latin typeface="Book Antiqua" charset="0"/>
              </a:rPr>
              <a:t>Anobiid (or Deathwatch) Beetle Feeding Preferences</a:t>
            </a:r>
          </a:p>
        </p:txBody>
      </p:sp>
      <p:sp>
        <p:nvSpPr>
          <p:cNvPr id="766979" name="Rectangle 3"/>
          <p:cNvSpPr>
            <a:spLocks noGrp="1" noChangeArrowheads="1"/>
          </p:cNvSpPr>
          <p:nvPr>
            <p:ph type="subTitle" idx="1"/>
          </p:nvPr>
        </p:nvSpPr>
        <p:spPr>
          <a:xfrm>
            <a:off x="381000" y="1524000"/>
            <a:ext cx="9448800" cy="4495800"/>
          </a:xfrm>
          <a:noFill/>
          <a:ln/>
        </p:spPr>
        <p:txBody>
          <a:bodyPr/>
          <a:lstStyle/>
          <a:p>
            <a:pPr marL="342900" indent="-342900" algn="l">
              <a:buFontTx/>
              <a:buChar char="•"/>
            </a:pPr>
            <a:r>
              <a:rPr lang="en-US" altLang="en-US" sz="2800">
                <a:solidFill>
                  <a:srgbClr val="FAFD00"/>
                </a:solidFill>
                <a:latin typeface="Book Antiqua" charset="0"/>
              </a:rPr>
              <a:t>Hardwoods AND softwoods.</a:t>
            </a:r>
          </a:p>
          <a:p>
            <a:pPr marL="342900" indent="-342900" algn="l">
              <a:buFontTx/>
              <a:buChar char="•"/>
            </a:pPr>
            <a:r>
              <a:rPr lang="en-US" altLang="en-US" sz="2800">
                <a:solidFill>
                  <a:srgbClr val="FAFD00"/>
                </a:solidFill>
                <a:latin typeface="Book Antiqua" charset="0"/>
              </a:rPr>
              <a:t>Prefers moisture-laden wood (e.g., crawl spaces with softwood beams and moisture problems). Infestations are rare in well-ventilated homes with few moisture problems.</a:t>
            </a:r>
          </a:p>
          <a:p>
            <a:pPr marL="342900" indent="-342900" algn="l">
              <a:buFontTx/>
              <a:buChar char="•"/>
            </a:pPr>
            <a:r>
              <a:rPr lang="en-US" altLang="en-US" sz="2800">
                <a:solidFill>
                  <a:srgbClr val="FAFD00"/>
                </a:solidFill>
                <a:latin typeface="Book Antiqua" charset="0"/>
              </a:rPr>
              <a:t>Prefers both freshly seasoned and older wood</a:t>
            </a:r>
          </a:p>
          <a:p>
            <a:pPr marL="342900" indent="-342900" algn="l">
              <a:buFontTx/>
              <a:buChar char="•"/>
            </a:pPr>
            <a:r>
              <a:rPr lang="en-US" altLang="en-US" sz="2800">
                <a:solidFill>
                  <a:srgbClr val="FAFD00"/>
                </a:solidFill>
                <a:latin typeface="Book Antiqua" charset="0"/>
              </a:rPr>
              <a:t>Maple, beech, poplar, and pine are especially susceptible.</a:t>
            </a:r>
          </a:p>
          <a:p>
            <a:pPr marL="342900" indent="-342900" algn="l">
              <a:buFontTx/>
              <a:buChar char="•"/>
            </a:pPr>
            <a:r>
              <a:rPr lang="en-US" altLang="en-US" sz="2800">
                <a:solidFill>
                  <a:srgbClr val="FAFD00"/>
                </a:solidFill>
                <a:latin typeface="Book Antiqua" charset="0"/>
              </a:rPr>
              <a:t>Hardwood picture frames, paneling, furniture, flooring, tool handles, gun stocks, as well as rafters, joists, studs and other softwood structural timbers.</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556" name="Rectangle 68"/>
          <p:cNvSpPr>
            <a:spLocks noGrp="1" noChangeArrowheads="1"/>
          </p:cNvSpPr>
          <p:nvPr>
            <p:ph type="title"/>
          </p:nvPr>
        </p:nvSpPr>
        <p:spPr/>
        <p:txBody>
          <a:bodyPr/>
          <a:lstStyle/>
          <a:p>
            <a:r>
              <a:rPr lang="en-US" altLang="en-US" sz="4000">
                <a:solidFill>
                  <a:srgbClr val="FAFD00"/>
                </a:solidFill>
              </a:rPr>
              <a:t>Distinguishing Wood Boring Beetles</a:t>
            </a:r>
          </a:p>
        </p:txBody>
      </p:sp>
      <p:graphicFrame>
        <p:nvGraphicFramePr>
          <p:cNvPr id="959555" name="Group 67"/>
          <p:cNvGraphicFramePr>
            <a:graphicFrameLocks noGrp="1"/>
          </p:cNvGraphicFramePr>
          <p:nvPr>
            <p:ph idx="1"/>
          </p:nvPr>
        </p:nvGraphicFramePr>
        <p:xfrm>
          <a:off x="1257300" y="1981200"/>
          <a:ext cx="7772400" cy="4114800"/>
        </p:xfrm>
        <a:graphic>
          <a:graphicData uri="http://schemas.openxmlformats.org/drawingml/2006/table">
            <a:tbl>
              <a:tblPr/>
              <a:tblGrid>
                <a:gridCol w="2247900"/>
                <a:gridCol w="3448050"/>
                <a:gridCol w="2076450"/>
              </a:tblGrid>
              <a:tr h="876300">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CC00"/>
                          </a:solidFill>
                          <a:effectLst/>
                          <a:latin typeface="Times New Roman" charset="0"/>
                        </a:rPr>
                        <a:t>Beetle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CC00"/>
                          </a:solidFill>
                          <a:effectLst/>
                          <a:latin typeface="Times New Roman" charset="0"/>
                        </a:rPr>
                        <a:t>Ballpoint pen test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ctr" defTabSz="914400" rtl="0" eaLnBrk="0" fontAlgn="base" latinLnBrk="0" hangingPunct="0">
                        <a:lnSpc>
                          <a:spcPct val="100000"/>
                        </a:lnSpc>
                        <a:spcBef>
                          <a:spcPct val="20000"/>
                        </a:spcBef>
                        <a:spcAft>
                          <a:spcPct val="0"/>
                        </a:spcAft>
                        <a:buClrTx/>
                        <a:buSzPct val="100000"/>
                        <a:buFontTx/>
                        <a:buNone/>
                        <a:tabLst/>
                      </a:pPr>
                      <a:r>
                        <a:rPr kumimoji="0" lang="en-US" altLang="en-US" sz="2800" b="1" i="0" u="none" strike="noStrike" cap="none" normalizeH="0" baseline="0">
                          <a:ln>
                            <a:noFill/>
                          </a:ln>
                          <a:solidFill>
                            <a:srgbClr val="FFCC00"/>
                          </a:solidFill>
                          <a:effectLst/>
                          <a:latin typeface="Times New Roman" charset="0"/>
                        </a:rPr>
                        <a:t>Frass test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0">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FFFF"/>
                          </a:solidFill>
                          <a:effectLst/>
                          <a:latin typeface="Times New Roman" charset="0"/>
                        </a:rPr>
                        <a:t>powderpost beetles (Lyctids)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FFFF"/>
                          </a:solidFill>
                          <a:effectLst/>
                          <a:latin typeface="Times New Roman" charset="0"/>
                        </a:rPr>
                        <a:t>only tip of pen fits in exit hole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FFFF"/>
                          </a:solidFill>
                          <a:effectLst/>
                          <a:latin typeface="Times New Roman" charset="0"/>
                        </a:rPr>
                        <a:t>feels like talc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19250">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FFFF"/>
                          </a:solidFill>
                          <a:effectLst/>
                          <a:latin typeface="Times New Roman" charset="0"/>
                        </a:rPr>
                        <a:t>deathwatch beetles (Anobiids)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FFFF"/>
                          </a:solidFill>
                          <a:effectLst/>
                          <a:latin typeface="Times New Roman" charset="0"/>
                        </a:rPr>
                        <a:t>the tip and part of the angled face fits in exit hole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SzPct val="100000"/>
                        <a:defRPr sz="2800">
                          <a:solidFill>
                            <a:schemeClr val="tx1"/>
                          </a:solidFill>
                          <a:latin typeface="Times New Roman" charset="0"/>
                        </a:defRPr>
                      </a:lvl1pPr>
                      <a:lvl2pPr algn="l">
                        <a:spcBef>
                          <a:spcPct val="20000"/>
                        </a:spcBef>
                        <a:buSzPct val="100000"/>
                        <a:defRPr sz="2400">
                          <a:solidFill>
                            <a:schemeClr val="tx1"/>
                          </a:solidFill>
                          <a:latin typeface="Times New Roman" charset="0"/>
                        </a:defRPr>
                      </a:lvl2pPr>
                      <a:lvl3pPr algn="l">
                        <a:spcBef>
                          <a:spcPct val="20000"/>
                        </a:spcBef>
                        <a:buSzPct val="100000"/>
                        <a:defRPr sz="2000">
                          <a:solidFill>
                            <a:schemeClr val="tx1"/>
                          </a:solidFill>
                          <a:latin typeface="Times New Roman" charset="0"/>
                        </a:defRPr>
                      </a:lvl3pPr>
                      <a:lvl4pPr algn="l">
                        <a:spcBef>
                          <a:spcPct val="20000"/>
                        </a:spcBef>
                        <a:buSzPct val="100000"/>
                        <a:defRPr>
                          <a:solidFill>
                            <a:schemeClr val="tx1"/>
                          </a:solidFill>
                          <a:latin typeface="Times New Roman" charset="0"/>
                        </a:defRPr>
                      </a:lvl4pPr>
                      <a:lvl5pPr algn="l">
                        <a:spcBef>
                          <a:spcPct val="20000"/>
                        </a:spcBef>
                        <a:buSzPct val="100000"/>
                        <a:defRPr>
                          <a:solidFill>
                            <a:schemeClr val="tx1"/>
                          </a:solidFill>
                          <a:latin typeface="Times New Roman" charset="0"/>
                        </a:defRPr>
                      </a:lvl5pPr>
                      <a:lvl6pPr eaLnBrk="0" fontAlgn="base" hangingPunct="0">
                        <a:spcBef>
                          <a:spcPct val="20000"/>
                        </a:spcBef>
                        <a:spcAft>
                          <a:spcPct val="0"/>
                        </a:spcAft>
                        <a:buSzPct val="100000"/>
                        <a:defRPr>
                          <a:solidFill>
                            <a:schemeClr val="tx1"/>
                          </a:solidFill>
                          <a:latin typeface="Times New Roman" charset="0"/>
                        </a:defRPr>
                      </a:lvl6pPr>
                      <a:lvl7pPr eaLnBrk="0" fontAlgn="base" hangingPunct="0">
                        <a:spcBef>
                          <a:spcPct val="20000"/>
                        </a:spcBef>
                        <a:spcAft>
                          <a:spcPct val="0"/>
                        </a:spcAft>
                        <a:buSzPct val="100000"/>
                        <a:defRPr>
                          <a:solidFill>
                            <a:schemeClr val="tx1"/>
                          </a:solidFill>
                          <a:latin typeface="Times New Roman" charset="0"/>
                        </a:defRPr>
                      </a:lvl7pPr>
                      <a:lvl8pPr eaLnBrk="0" fontAlgn="base" hangingPunct="0">
                        <a:spcBef>
                          <a:spcPct val="20000"/>
                        </a:spcBef>
                        <a:spcAft>
                          <a:spcPct val="0"/>
                        </a:spcAft>
                        <a:buSzPct val="100000"/>
                        <a:defRPr>
                          <a:solidFill>
                            <a:schemeClr val="tx1"/>
                          </a:solidFill>
                          <a:latin typeface="Times New Roman" charset="0"/>
                        </a:defRPr>
                      </a:lvl8pPr>
                      <a:lvl9pPr eaLnBrk="0" fontAlgn="base" hangingPunct="0">
                        <a:spcBef>
                          <a:spcPct val="20000"/>
                        </a:spcBef>
                        <a:spcAft>
                          <a:spcPct val="0"/>
                        </a:spcAft>
                        <a:buSzPct val="100000"/>
                        <a:defRPr>
                          <a:solidFill>
                            <a:schemeClr val="tx1"/>
                          </a:solidFill>
                          <a:latin typeface="Times New Roman" charset="0"/>
                        </a:defRPr>
                      </a:lvl9pPr>
                    </a:lstStyle>
                    <a:p>
                      <a:pPr marL="0" marR="0" lvl="0" indent="0" algn="l" defTabSz="914400" rtl="0" eaLnBrk="0" fontAlgn="base" latinLnBrk="0" hangingPunct="0">
                        <a:lnSpc>
                          <a:spcPct val="100000"/>
                        </a:lnSpc>
                        <a:spcBef>
                          <a:spcPct val="20000"/>
                        </a:spcBef>
                        <a:spcAft>
                          <a:spcPct val="0"/>
                        </a:spcAft>
                        <a:buClrTx/>
                        <a:buSzPct val="100000"/>
                        <a:buFontTx/>
                        <a:buNone/>
                        <a:tabLst/>
                      </a:pPr>
                      <a:r>
                        <a:rPr kumimoji="0" lang="en-US" altLang="en-US" sz="2800" b="0" i="0" u="none" strike="noStrike" cap="none" normalizeH="0" baseline="0">
                          <a:ln>
                            <a:noFill/>
                          </a:ln>
                          <a:solidFill>
                            <a:srgbClr val="FFFFFF"/>
                          </a:solidFill>
                          <a:effectLst/>
                          <a:latin typeface="Times New Roman" charset="0"/>
                        </a:rPr>
                        <a:t>feels gritty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59557" name="Text Box 69"/>
          <p:cNvSpPr txBox="1">
            <a:spLocks noChangeArrowheads="1"/>
          </p:cNvSpPr>
          <p:nvPr/>
        </p:nvSpPr>
        <p:spPr bwMode="auto">
          <a:xfrm>
            <a:off x="1257300" y="6096000"/>
            <a:ext cx="800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400" i="1">
                <a:solidFill>
                  <a:srgbClr val="FAFD00"/>
                </a:solidFill>
              </a:rPr>
              <a:t>Wood-Boring Beetles in Homes</a:t>
            </a:r>
            <a:r>
              <a:rPr lang="en-US" altLang="en-US" sz="1400">
                <a:solidFill>
                  <a:srgbClr val="FAFD00"/>
                </a:solidFill>
              </a:rPr>
              <a:t>  UC ANR Publication 7418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ChangeArrowheads="1"/>
          </p:cNvSpPr>
          <p:nvPr>
            <p:ph type="ctrTitle"/>
          </p:nvPr>
        </p:nvSpPr>
        <p:spPr>
          <a:xfrm>
            <a:off x="381000" y="228600"/>
            <a:ext cx="9525000" cy="1600200"/>
          </a:xfrm>
          <a:noFill/>
          <a:ln/>
        </p:spPr>
        <p:txBody>
          <a:bodyPr anchor="ctr"/>
          <a:lstStyle/>
          <a:p>
            <a:r>
              <a:rPr lang="en-US" altLang="en-US" sz="4000">
                <a:solidFill>
                  <a:srgbClr val="FAFD00"/>
                </a:solidFill>
                <a:latin typeface="Book Antiqua" charset="0"/>
              </a:rPr>
              <a:t>Anobiid Powderpost Beetles</a:t>
            </a:r>
            <a:br>
              <a:rPr lang="en-US" altLang="en-US" sz="4000">
                <a:solidFill>
                  <a:srgbClr val="FAFD00"/>
                </a:solidFill>
                <a:latin typeface="Book Antiqua" charset="0"/>
              </a:rPr>
            </a:br>
            <a:r>
              <a:rPr lang="en-US" altLang="en-US" sz="4000">
                <a:solidFill>
                  <a:srgbClr val="FAFD00"/>
                </a:solidFill>
                <a:latin typeface="Book Antiqua" charset="0"/>
              </a:rPr>
              <a:t>in Crawlspaces: Is the Infestation Active?</a:t>
            </a:r>
            <a:br>
              <a:rPr lang="en-US" altLang="en-US" sz="4000">
                <a:solidFill>
                  <a:srgbClr val="FAFD00"/>
                </a:solidFill>
                <a:latin typeface="Book Antiqua" charset="0"/>
              </a:rPr>
            </a:br>
            <a:r>
              <a:rPr lang="en-US" altLang="en-US" sz="3200">
                <a:solidFill>
                  <a:schemeClr val="accent1"/>
                </a:solidFill>
                <a:latin typeface="Book Antiqua" charset="0"/>
              </a:rPr>
              <a:t>Frass and Shot Holes</a:t>
            </a:r>
          </a:p>
        </p:txBody>
      </p:sp>
      <p:pic>
        <p:nvPicPr>
          <p:cNvPr id="757763" name="Picture 3" descr="PPBHo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4229100" cy="317182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57764" name="Picture 4" descr="PPBHo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981200"/>
            <a:ext cx="4229100" cy="3171825"/>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57765" name="Picture 5" descr="PPBOldN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505200"/>
            <a:ext cx="4191000" cy="314325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57766" name="Text Box 6"/>
          <p:cNvSpPr txBox="1">
            <a:spLocks noChangeArrowheads="1"/>
          </p:cNvSpPr>
          <p:nvPr/>
        </p:nvSpPr>
        <p:spPr bwMode="auto">
          <a:xfrm>
            <a:off x="4038600" y="60960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solidFill>
                  <a:srgbClr val="FFFFFF"/>
                </a:solidFill>
              </a:rPr>
              <a:t>Old vs New Frass</a:t>
            </a:r>
          </a:p>
        </p:txBody>
      </p:sp>
      <p:sp>
        <p:nvSpPr>
          <p:cNvPr id="757767" name="Text Box 7"/>
          <p:cNvSpPr txBox="1">
            <a:spLocks noChangeArrowheads="1"/>
          </p:cNvSpPr>
          <p:nvPr/>
        </p:nvSpPr>
        <p:spPr bwMode="auto">
          <a:xfrm>
            <a:off x="8001000" y="4419600"/>
            <a:ext cx="148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solidFill>
                  <a:srgbClr val="FFFFFF"/>
                </a:solidFill>
              </a:rPr>
              <a:t>Infestation</a:t>
            </a:r>
          </a:p>
        </p:txBody>
      </p:sp>
      <p:sp>
        <p:nvSpPr>
          <p:cNvPr id="757768" name="Text Box 8"/>
          <p:cNvSpPr txBox="1">
            <a:spLocks noChangeArrowheads="1"/>
          </p:cNvSpPr>
          <p:nvPr/>
        </p:nvSpPr>
        <p:spPr bwMode="auto">
          <a:xfrm>
            <a:off x="342900" y="3886200"/>
            <a:ext cx="24161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solidFill>
                  <a:srgbClr val="FFFFFF"/>
                </a:solidFill>
              </a:rPr>
              <a:t>Shot Holes</a:t>
            </a:r>
          </a:p>
          <a:p>
            <a:pPr algn="l"/>
            <a:r>
              <a:rPr lang="en-US" altLang="en-US">
                <a:solidFill>
                  <a:srgbClr val="FFFFFF"/>
                </a:solidFill>
              </a:rPr>
              <a:t>1/16 to 1/8 inch in</a:t>
            </a:r>
          </a:p>
          <a:p>
            <a:pPr algn="l"/>
            <a:r>
              <a:rPr lang="en-US" altLang="en-US">
                <a:solidFill>
                  <a:srgbClr val="FFFFFF"/>
                </a:solidFill>
              </a:rPr>
              <a:t>softwood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1026"/>
          <p:cNvSpPr>
            <a:spLocks noChangeArrowheads="1"/>
          </p:cNvSpPr>
          <p:nvPr/>
        </p:nvSpPr>
        <p:spPr bwMode="auto">
          <a:xfrm>
            <a:off x="266700" y="838200"/>
            <a:ext cx="9829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5400" b="1">
                <a:solidFill>
                  <a:srgbClr val="FAFD00"/>
                </a:solidFill>
                <a:effectLst>
                  <a:outerShdw blurRad="38100" dist="38100" dir="2700000" algn="tl">
                    <a:srgbClr val="000000"/>
                  </a:outerShdw>
                </a:effectLst>
              </a:rPr>
              <a:t>Structural and Household Pests</a:t>
            </a:r>
          </a:p>
        </p:txBody>
      </p:sp>
      <p:sp>
        <p:nvSpPr>
          <p:cNvPr id="365571" name="Rectangle 1027"/>
          <p:cNvSpPr>
            <a:spLocks noChangeArrowheads="1"/>
          </p:cNvSpPr>
          <p:nvPr/>
        </p:nvSpPr>
        <p:spPr bwMode="auto">
          <a:xfrm>
            <a:off x="1752600" y="4038600"/>
            <a:ext cx="1447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endParaRPr lang="en-US" altLang="en-US" sz="3600">
              <a:solidFill>
                <a:srgbClr val="FAFD00"/>
              </a:solidFill>
            </a:endParaRPr>
          </a:p>
        </p:txBody>
      </p:sp>
      <p:sp>
        <p:nvSpPr>
          <p:cNvPr id="365572" name="Rectangle 1028"/>
          <p:cNvSpPr>
            <a:spLocks noGrp="1" noChangeArrowheads="1"/>
          </p:cNvSpPr>
          <p:nvPr>
            <p:ph type="ctrTitle"/>
          </p:nvPr>
        </p:nvSpPr>
        <p:spPr>
          <a:xfrm>
            <a:off x="876300" y="2057400"/>
            <a:ext cx="8763000" cy="3429000"/>
          </a:xfrm>
        </p:spPr>
        <p:txBody>
          <a:bodyPr anchor="ctr"/>
          <a:lstStyle/>
          <a:p>
            <a:r>
              <a:rPr lang="en-US" altLang="en-US" sz="3200">
                <a:solidFill>
                  <a:srgbClr val="FAFD00"/>
                </a:solidFill>
              </a:rPr>
              <a:t>Multimedia presentation prepared by:</a:t>
            </a:r>
            <a:br>
              <a:rPr lang="en-US" altLang="en-US" sz="3200">
                <a:solidFill>
                  <a:srgbClr val="FAFD00"/>
                </a:solidFill>
              </a:rPr>
            </a:br>
            <a:r>
              <a:rPr lang="en-US" altLang="en-US" sz="3200">
                <a:solidFill>
                  <a:srgbClr val="FAFD00"/>
                </a:solidFill>
              </a:rPr>
              <a:t>Daniel R. Suiter, Ph.D.</a:t>
            </a:r>
            <a:br>
              <a:rPr lang="en-US" altLang="en-US" sz="3200">
                <a:solidFill>
                  <a:srgbClr val="FAFD00"/>
                </a:solidFill>
              </a:rPr>
            </a:br>
            <a:r>
              <a:rPr lang="en-US" altLang="en-US" sz="3200">
                <a:solidFill>
                  <a:srgbClr val="FAFD00"/>
                </a:solidFill>
              </a:rPr>
              <a:t>and Lisa M. Ames, M.S.</a:t>
            </a:r>
            <a:br>
              <a:rPr lang="en-US" altLang="en-US" sz="3200">
                <a:solidFill>
                  <a:srgbClr val="FAFD00"/>
                </a:solidFill>
              </a:rPr>
            </a:br>
            <a:r>
              <a:rPr lang="en-US" altLang="en-US" sz="2000">
                <a:solidFill>
                  <a:srgbClr val="FAFD00"/>
                </a:solidFill>
              </a:rPr>
              <a:t>Department of Entomology</a:t>
            </a:r>
            <a:br>
              <a:rPr lang="en-US" altLang="en-US" sz="2000">
                <a:solidFill>
                  <a:srgbClr val="FAFD00"/>
                </a:solidFill>
              </a:rPr>
            </a:br>
            <a:r>
              <a:rPr lang="en-US" altLang="en-US" sz="2000">
                <a:solidFill>
                  <a:srgbClr val="FAFD00"/>
                </a:solidFill>
              </a:rPr>
              <a:t>University of Georgia’s Griffin Campus</a:t>
            </a:r>
            <a:br>
              <a:rPr lang="en-US" altLang="en-US" sz="2000">
                <a:solidFill>
                  <a:srgbClr val="FAFD00"/>
                </a:solidFill>
              </a:rPr>
            </a:br>
            <a:r>
              <a:rPr lang="en-US" altLang="en-US" sz="2000">
                <a:solidFill>
                  <a:srgbClr val="FAFD00"/>
                </a:solidFill>
              </a:rPr>
              <a:t>Griffin, GA 30223</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2"/>
          <p:cNvSpPr>
            <a:spLocks noGrp="1" noChangeArrowheads="1"/>
          </p:cNvSpPr>
          <p:nvPr>
            <p:ph type="ctrTitle"/>
          </p:nvPr>
        </p:nvSpPr>
        <p:spPr>
          <a:xfrm>
            <a:off x="952500" y="457200"/>
            <a:ext cx="8382000" cy="1600200"/>
          </a:xfrm>
          <a:noFill/>
          <a:ln/>
        </p:spPr>
        <p:txBody>
          <a:bodyPr anchor="ctr"/>
          <a:lstStyle/>
          <a:p>
            <a:r>
              <a:rPr lang="en-US" altLang="en-US" sz="4400">
                <a:solidFill>
                  <a:srgbClr val="FAFD00"/>
                </a:solidFill>
                <a:latin typeface="Book Antiqua" charset="0"/>
              </a:rPr>
              <a:t>Diagnosing Anobiid Infestations:</a:t>
            </a:r>
            <a:br>
              <a:rPr lang="en-US" altLang="en-US" sz="4400">
                <a:solidFill>
                  <a:srgbClr val="FAFD00"/>
                </a:solidFill>
                <a:latin typeface="Book Antiqua" charset="0"/>
              </a:rPr>
            </a:br>
            <a:r>
              <a:rPr lang="en-US" altLang="en-US" sz="4400">
                <a:solidFill>
                  <a:srgbClr val="FAFD00"/>
                </a:solidFill>
                <a:latin typeface="Book Antiqua" charset="0"/>
              </a:rPr>
              <a:t>Is the Infestation Active?</a:t>
            </a:r>
          </a:p>
        </p:txBody>
      </p:sp>
      <p:sp>
        <p:nvSpPr>
          <p:cNvPr id="758787" name="Rectangle 3"/>
          <p:cNvSpPr>
            <a:spLocks noGrp="1" noChangeArrowheads="1"/>
          </p:cNvSpPr>
          <p:nvPr>
            <p:ph type="subTitle" idx="1"/>
          </p:nvPr>
        </p:nvSpPr>
        <p:spPr>
          <a:xfrm>
            <a:off x="762000" y="2286000"/>
            <a:ext cx="8991600" cy="3962400"/>
          </a:xfrm>
          <a:noFill/>
          <a:ln/>
        </p:spPr>
        <p:txBody>
          <a:bodyPr/>
          <a:lstStyle/>
          <a:p>
            <a:pPr marL="342900" indent="-342900" algn="l">
              <a:buFontTx/>
              <a:buChar char="•"/>
            </a:pPr>
            <a:r>
              <a:rPr lang="en-US" altLang="en-US" sz="2800">
                <a:solidFill>
                  <a:srgbClr val="FAFD00"/>
                </a:solidFill>
                <a:latin typeface="Book Antiqua" charset="0"/>
              </a:rPr>
              <a:t>Stethoscope</a:t>
            </a:r>
          </a:p>
          <a:p>
            <a:pPr marL="342900" indent="-342900" algn="l">
              <a:buFontTx/>
              <a:buChar char="•"/>
            </a:pPr>
            <a:r>
              <a:rPr lang="en-US" altLang="en-US" sz="2800">
                <a:solidFill>
                  <a:srgbClr val="FAFD00"/>
                </a:solidFill>
                <a:latin typeface="Book Antiqua" charset="0"/>
              </a:rPr>
              <a:t>Acoustic Emissions Detector</a:t>
            </a:r>
          </a:p>
          <a:p>
            <a:pPr marL="342900" indent="-342900" algn="l">
              <a:buFontTx/>
              <a:buChar char="•"/>
            </a:pPr>
            <a:r>
              <a:rPr lang="en-US" altLang="en-US" sz="2800">
                <a:solidFill>
                  <a:srgbClr val="FAFD00"/>
                </a:solidFill>
                <a:latin typeface="Book Antiqua" charset="0"/>
              </a:rPr>
              <a:t>Sweep up frass and reinspect</a:t>
            </a:r>
          </a:p>
          <a:p>
            <a:pPr marL="742950" lvl="1" indent="-285750" algn="l">
              <a:buFontTx/>
              <a:buChar char="–"/>
            </a:pPr>
            <a:r>
              <a:rPr lang="en-US" altLang="en-US" sz="2800">
                <a:solidFill>
                  <a:srgbClr val="FAFD00"/>
                </a:solidFill>
                <a:latin typeface="Book Antiqua" charset="0"/>
              </a:rPr>
              <a:t>fresh frass is light colored</a:t>
            </a:r>
          </a:p>
          <a:p>
            <a:pPr marL="342900" indent="-342900" algn="l">
              <a:buFontTx/>
              <a:buChar char="•"/>
            </a:pPr>
            <a:r>
              <a:rPr lang="en-US" altLang="en-US" sz="2800">
                <a:solidFill>
                  <a:srgbClr val="FAFD00"/>
                </a:solidFill>
                <a:latin typeface="Book Antiqua" charset="0"/>
              </a:rPr>
              <a:t>“New” holes are light in color; “old” holes take on color/appearance of surrounding wood.</a:t>
            </a:r>
          </a:p>
          <a:p>
            <a:pPr marL="342900" indent="-342900" algn="l">
              <a:buFontTx/>
              <a:buChar char="•"/>
            </a:pPr>
            <a:r>
              <a:rPr lang="en-US" altLang="en-US" sz="2800">
                <a:solidFill>
                  <a:srgbClr val="FAFD00"/>
                </a:solidFill>
                <a:latin typeface="Book Antiqua" charset="0"/>
              </a:rPr>
              <a:t>Paint over or draw a circle around shot holes and reinspect to see if new ones have appeared.</a:t>
            </a:r>
          </a:p>
        </p:txBody>
      </p:sp>
      <p:pic>
        <p:nvPicPr>
          <p:cNvPr id="758788" name="Picture 4" descr="PPBOldNew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209800"/>
            <a:ext cx="2743200" cy="20574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84" name="Picture 8" descr="DSCN421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13379" name="Rectangle 3"/>
          <p:cNvSpPr>
            <a:spLocks noGrp="1" noChangeArrowheads="1"/>
          </p:cNvSpPr>
          <p:nvPr>
            <p:ph type="title"/>
          </p:nvPr>
        </p:nvSpPr>
        <p:spPr>
          <a:xfrm>
            <a:off x="1257300" y="228600"/>
            <a:ext cx="7772400" cy="1143000"/>
          </a:xfrm>
          <a:noFill/>
          <a:ln/>
        </p:spPr>
        <p:txBody>
          <a:bodyPr/>
          <a:lstStyle/>
          <a:p>
            <a:r>
              <a:rPr lang="en-US" altLang="en-US">
                <a:solidFill>
                  <a:schemeClr val="tx1"/>
                </a:solidFill>
              </a:rPr>
              <a:t>Wood-Destroying Insects</a:t>
            </a:r>
            <a:br>
              <a:rPr lang="en-US" altLang="en-US">
                <a:solidFill>
                  <a:schemeClr val="tx1"/>
                </a:solidFill>
              </a:rPr>
            </a:br>
            <a:r>
              <a:rPr lang="en-US" altLang="en-US" sz="2800">
                <a:solidFill>
                  <a:schemeClr val="tx1"/>
                </a:solidFill>
              </a:rPr>
              <a:t>Old House Borers</a:t>
            </a:r>
          </a:p>
        </p:txBody>
      </p:sp>
      <p:sp>
        <p:nvSpPr>
          <p:cNvPr id="613382" name="Rectangle 6"/>
          <p:cNvSpPr>
            <a:spLocks noChangeArrowheads="1"/>
          </p:cNvSpPr>
          <p:nvPr/>
        </p:nvSpPr>
        <p:spPr bwMode="auto">
          <a:xfrm>
            <a:off x="419100" y="1600200"/>
            <a:ext cx="6781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lgn="l">
              <a:spcBef>
                <a:spcPct val="20000"/>
              </a:spcBef>
              <a:buSzPct val="100000"/>
              <a:buChar char="•"/>
              <a:defRPr sz="2800">
                <a:solidFill>
                  <a:schemeClr val="tx1"/>
                </a:solidFill>
                <a:latin typeface="Times New Roman" charset="0"/>
              </a:defRPr>
            </a:lvl1pPr>
            <a:lvl2pPr marL="742950" indent="-285750" algn="l">
              <a:spcBef>
                <a:spcPct val="20000"/>
              </a:spcBef>
              <a:buSzPct val="100000"/>
              <a:buChar char="–"/>
              <a:defRPr sz="2400">
                <a:solidFill>
                  <a:schemeClr val="tx1"/>
                </a:solidFill>
                <a:latin typeface="Times New Roman" charset="0"/>
              </a:defRPr>
            </a:lvl2pPr>
            <a:lvl3pPr marL="1143000" indent="-228600" algn="l">
              <a:spcBef>
                <a:spcPct val="20000"/>
              </a:spcBef>
              <a:buSzPct val="100000"/>
              <a:buChar char="•"/>
              <a:defRPr sz="2000">
                <a:solidFill>
                  <a:schemeClr val="tx1"/>
                </a:solidFill>
                <a:latin typeface="Times New Roman" charset="0"/>
              </a:defRPr>
            </a:lvl3pPr>
            <a:lvl4pPr marL="1600200" indent="-228600" algn="l">
              <a:spcBef>
                <a:spcPct val="20000"/>
              </a:spcBef>
              <a:buSzPct val="100000"/>
              <a:buChar char="–"/>
              <a:defRPr>
                <a:solidFill>
                  <a:schemeClr val="tx1"/>
                </a:solidFill>
                <a:latin typeface="Times New Roman" charset="0"/>
              </a:defRPr>
            </a:lvl4pPr>
            <a:lvl5pPr marL="2057400" indent="-228600" algn="l">
              <a:spcBef>
                <a:spcPct val="20000"/>
              </a:spcBef>
              <a:buSzPct val="100000"/>
              <a:buChar char="•"/>
              <a:defRPr>
                <a:solidFill>
                  <a:schemeClr val="tx1"/>
                </a:solidFill>
                <a:latin typeface="Times New Roman" charset="0"/>
              </a:defRPr>
            </a:lvl5pPr>
            <a:lvl6pPr marL="2514600" indent="-228600" eaLnBrk="0" fontAlgn="base" hangingPunct="0">
              <a:spcBef>
                <a:spcPct val="20000"/>
              </a:spcBef>
              <a:spcAft>
                <a:spcPct val="0"/>
              </a:spcAft>
              <a:buSzPct val="100000"/>
              <a:buChar char="•"/>
              <a:defRPr>
                <a:solidFill>
                  <a:schemeClr val="tx1"/>
                </a:solidFill>
                <a:latin typeface="Times New Roman" charset="0"/>
              </a:defRPr>
            </a:lvl6pPr>
            <a:lvl7pPr marL="2971800" indent="-228600" eaLnBrk="0" fontAlgn="base" hangingPunct="0">
              <a:spcBef>
                <a:spcPct val="20000"/>
              </a:spcBef>
              <a:spcAft>
                <a:spcPct val="0"/>
              </a:spcAft>
              <a:buSzPct val="100000"/>
              <a:buChar char="•"/>
              <a:defRPr>
                <a:solidFill>
                  <a:schemeClr val="tx1"/>
                </a:solidFill>
                <a:latin typeface="Times New Roman" charset="0"/>
              </a:defRPr>
            </a:lvl7pPr>
            <a:lvl8pPr marL="3429000" indent="-228600" eaLnBrk="0" fontAlgn="base" hangingPunct="0">
              <a:spcBef>
                <a:spcPct val="20000"/>
              </a:spcBef>
              <a:spcAft>
                <a:spcPct val="0"/>
              </a:spcAft>
              <a:buSzPct val="100000"/>
              <a:buChar char="•"/>
              <a:defRPr>
                <a:solidFill>
                  <a:schemeClr val="tx1"/>
                </a:solidFill>
                <a:latin typeface="Times New Roman" charset="0"/>
              </a:defRPr>
            </a:lvl8pPr>
            <a:lvl9pPr marL="3886200" indent="-228600" eaLnBrk="0" fontAlgn="base" hangingPunct="0">
              <a:spcBef>
                <a:spcPct val="20000"/>
              </a:spcBef>
              <a:spcAft>
                <a:spcPct val="0"/>
              </a:spcAft>
              <a:buSzPct val="100000"/>
              <a:buChar char="•"/>
              <a:defRPr>
                <a:solidFill>
                  <a:schemeClr val="tx1"/>
                </a:solidFill>
                <a:latin typeface="Times New Roman" charset="0"/>
              </a:defRPr>
            </a:lvl9pPr>
          </a:lstStyle>
          <a:p>
            <a:r>
              <a:rPr lang="en-US" altLang="en-US">
                <a:effectLst>
                  <a:outerShdw blurRad="38100" dist="38100" dir="2700000" algn="tl">
                    <a:srgbClr val="FFFFFF"/>
                  </a:outerShdw>
                </a:effectLst>
              </a:rPr>
              <a:t>Infests softwoods only</a:t>
            </a:r>
          </a:p>
          <a:p>
            <a:r>
              <a:rPr lang="en-US" altLang="en-US">
                <a:effectLst>
                  <a:outerShdw blurRad="38100" dist="38100" dir="2700000" algn="tl">
                    <a:srgbClr val="FFFFFF"/>
                  </a:outerShdw>
                </a:effectLst>
              </a:rPr>
              <a:t>Common in structural softwoods of older homes (high moisture content)</a:t>
            </a:r>
          </a:p>
          <a:p>
            <a:r>
              <a:rPr lang="en-US" altLang="en-US">
                <a:effectLst>
                  <a:outerShdw blurRad="38100" dist="38100" dir="2700000" algn="tl">
                    <a:srgbClr val="FFFFFF"/>
                  </a:outerShdw>
                </a:effectLst>
              </a:rPr>
              <a:t>Will re-infest</a:t>
            </a:r>
          </a:p>
          <a:p>
            <a:r>
              <a:rPr lang="en-US" altLang="en-US">
                <a:effectLst>
                  <a:outerShdw blurRad="38100" dist="38100" dir="2700000" algn="tl">
                    <a:srgbClr val="FFFFFF"/>
                  </a:outerShdw>
                </a:effectLst>
              </a:rPr>
              <a:t>Control:</a:t>
            </a:r>
          </a:p>
          <a:p>
            <a:pPr lvl="1"/>
            <a:r>
              <a:rPr lang="en-US" altLang="en-US" sz="2800">
                <a:effectLst>
                  <a:outerShdw blurRad="38100" dist="38100" dir="2700000" algn="tl">
                    <a:srgbClr val="FFFFFF"/>
                  </a:outerShdw>
                </a:effectLst>
              </a:rPr>
              <a:t>Wood treatment, fumigation or wood replacement</a:t>
            </a:r>
          </a:p>
          <a:p>
            <a:pPr lvl="1"/>
            <a:r>
              <a:rPr lang="en-US" altLang="en-US" sz="2800">
                <a:effectLst>
                  <a:outerShdw blurRad="38100" dist="38100" dir="2700000" algn="tl">
                    <a:srgbClr val="FFFFFF"/>
                  </a:outerShdw>
                </a:effectLst>
              </a:rPr>
              <a:t>dry the crawlspace (vents, vapor barrier)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a:xfrm>
            <a:off x="2286000" y="228600"/>
            <a:ext cx="5943600" cy="1371600"/>
          </a:xfrm>
        </p:spPr>
        <p:txBody>
          <a:bodyPr/>
          <a:lstStyle/>
          <a:p>
            <a:r>
              <a:rPr lang="en-US" altLang="en-US">
                <a:solidFill>
                  <a:srgbClr val="FAFD00"/>
                </a:solidFill>
              </a:rPr>
              <a:t>Old House Borer</a:t>
            </a:r>
            <a:br>
              <a:rPr lang="en-US" altLang="en-US">
                <a:solidFill>
                  <a:srgbClr val="FAFD00"/>
                </a:solidFill>
              </a:rPr>
            </a:br>
            <a:r>
              <a:rPr lang="en-US" altLang="en-US" sz="2800">
                <a:solidFill>
                  <a:srgbClr val="00DFCA"/>
                </a:solidFill>
              </a:rPr>
              <a:t>Damage and Exit Holes</a:t>
            </a:r>
          </a:p>
        </p:txBody>
      </p:sp>
      <p:pic>
        <p:nvPicPr>
          <p:cNvPr id="778243" name="Picture 3" descr="Da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3962400" cy="29718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78244" name="Picture 4" descr="Damag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00200"/>
            <a:ext cx="3962400" cy="29718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78245" name="Picture 5" descr="ExitHo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657600"/>
            <a:ext cx="3962400" cy="29718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78246" name="Text Box 6"/>
          <p:cNvSpPr txBox="1">
            <a:spLocks noChangeArrowheads="1"/>
          </p:cNvSpPr>
          <p:nvPr/>
        </p:nvSpPr>
        <p:spPr bwMode="auto">
          <a:xfrm>
            <a:off x="3124200" y="6019800"/>
            <a:ext cx="3957638" cy="457200"/>
          </a:xfrm>
          <a:prstGeom prst="rect">
            <a:avLst/>
          </a:prstGeom>
          <a:solidFill>
            <a:srgbClr val="FFFFFF">
              <a:alpha val="63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t>Oval exit holes; ragged edges</a:t>
            </a:r>
          </a:p>
        </p:txBody>
      </p:sp>
      <p:sp>
        <p:nvSpPr>
          <p:cNvPr id="778247" name="Text Box 7"/>
          <p:cNvSpPr txBox="1">
            <a:spLocks noChangeArrowheads="1"/>
          </p:cNvSpPr>
          <p:nvPr/>
        </p:nvSpPr>
        <p:spPr bwMode="auto">
          <a:xfrm>
            <a:off x="1066800" y="1752600"/>
            <a:ext cx="3275013" cy="457200"/>
          </a:xfrm>
          <a:prstGeom prst="rect">
            <a:avLst/>
          </a:prstGeom>
          <a:solidFill>
            <a:srgbClr val="FFFFFF">
              <a:alpha val="67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C0C0C0"/>
                  </a:outerShdw>
                </a:effectLst>
              </a:rPr>
              <a:t>Powdered, packed frass</a:t>
            </a:r>
          </a:p>
        </p:txBody>
      </p:sp>
      <p:sp>
        <p:nvSpPr>
          <p:cNvPr id="778248" name="Text Box 8"/>
          <p:cNvSpPr txBox="1">
            <a:spLocks noChangeArrowheads="1"/>
          </p:cNvSpPr>
          <p:nvPr/>
        </p:nvSpPr>
        <p:spPr bwMode="auto">
          <a:xfrm>
            <a:off x="6324600" y="1676400"/>
            <a:ext cx="2266950" cy="457200"/>
          </a:xfrm>
          <a:prstGeom prst="rect">
            <a:avLst/>
          </a:prstGeom>
          <a:solidFill>
            <a:srgbClr val="FFFFFF">
              <a:alpha val="67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t>Wood is rippled</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87" name="Picture 15" descr="DSCN418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43075" name="Rectangle 3"/>
          <p:cNvSpPr>
            <a:spLocks noGrp="1" noChangeArrowheads="1"/>
          </p:cNvSpPr>
          <p:nvPr>
            <p:ph type="title"/>
          </p:nvPr>
        </p:nvSpPr>
        <p:spPr>
          <a:xfrm>
            <a:off x="1257300" y="228600"/>
            <a:ext cx="7772400" cy="1143000"/>
          </a:xfrm>
          <a:noFill/>
          <a:ln/>
        </p:spPr>
        <p:txBody>
          <a:bodyPr/>
          <a:lstStyle/>
          <a:p>
            <a:r>
              <a:rPr lang="en-US" altLang="en-US">
                <a:solidFill>
                  <a:srgbClr val="FFFFFF"/>
                </a:solidFill>
              </a:rPr>
              <a:t>Wood-Destroying Insects</a:t>
            </a:r>
            <a:br>
              <a:rPr lang="en-US" altLang="en-US">
                <a:solidFill>
                  <a:srgbClr val="FFFFFF"/>
                </a:solidFill>
              </a:rPr>
            </a:br>
            <a:r>
              <a:rPr lang="en-US" altLang="en-US" sz="2800">
                <a:solidFill>
                  <a:srgbClr val="FFFFFF"/>
                </a:solidFill>
              </a:rPr>
              <a:t>Old House Borers</a:t>
            </a:r>
          </a:p>
        </p:txBody>
      </p:sp>
      <p:sp>
        <p:nvSpPr>
          <p:cNvPr id="643089" name="Text Box 17"/>
          <p:cNvSpPr txBox="1">
            <a:spLocks noChangeArrowheads="1"/>
          </p:cNvSpPr>
          <p:nvPr/>
        </p:nvSpPr>
        <p:spPr bwMode="auto">
          <a:xfrm>
            <a:off x="419100" y="4419600"/>
            <a:ext cx="49593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200">
                <a:effectLst>
                  <a:outerShdw blurRad="38100" dist="38100" dir="2700000" algn="tl">
                    <a:srgbClr val="FFFFFF"/>
                  </a:outerShdw>
                </a:effectLst>
              </a:rPr>
              <a:t>Larval feeding creates ruffles</a:t>
            </a:r>
          </a:p>
          <a:p>
            <a:pPr algn="l"/>
            <a:r>
              <a:rPr lang="en-US" altLang="en-US" sz="3200">
                <a:effectLst>
                  <a:outerShdw blurRad="38100" dist="38100" dir="2700000" algn="tl">
                    <a:srgbClr val="FFFFFF"/>
                  </a:outerShdw>
                </a:effectLst>
              </a:rPr>
              <a:t>and ridges in chewed wood</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p:txBody>
          <a:bodyPr/>
          <a:lstStyle/>
          <a:p>
            <a:r>
              <a:rPr lang="en-US" altLang="en-US" sz="6000" b="1">
                <a:solidFill>
                  <a:srgbClr val="FAFD00"/>
                </a:solidFill>
                <a:effectLst>
                  <a:outerShdw blurRad="38100" dist="38100" dir="2700000" algn="tl">
                    <a:srgbClr val="000000"/>
                  </a:outerShdw>
                </a:effectLst>
              </a:rPr>
              <a:t>Ants and Cockroaches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0" name="Picture 4" descr="DSCN2100"/>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82659" name="Rectangle 3"/>
          <p:cNvSpPr>
            <a:spLocks noGrp="1" noChangeArrowheads="1"/>
          </p:cNvSpPr>
          <p:nvPr>
            <p:ph type="title"/>
          </p:nvPr>
        </p:nvSpPr>
        <p:spPr>
          <a:xfrm>
            <a:off x="1333500" y="152400"/>
            <a:ext cx="7772400" cy="1143000"/>
          </a:xfrm>
          <a:noFill/>
          <a:ln/>
        </p:spPr>
        <p:txBody>
          <a:bodyPr/>
          <a:lstStyle/>
          <a:p>
            <a:r>
              <a:rPr lang="en-US" altLang="en-US" b="1">
                <a:solidFill>
                  <a:srgbClr val="FFFFFF"/>
                </a:solidFill>
                <a:effectLst>
                  <a:outerShdw blurRad="38100" dist="38100" dir="2700000" algn="tl">
                    <a:srgbClr val="000000"/>
                  </a:outerShdw>
                </a:effectLst>
              </a:rPr>
              <a:t>Argentine Ants</a:t>
            </a:r>
          </a:p>
        </p:txBody>
      </p:sp>
      <p:sp>
        <p:nvSpPr>
          <p:cNvPr id="582658" name="Rectangle 2"/>
          <p:cNvSpPr>
            <a:spLocks noGrp="1" noChangeArrowheads="1"/>
          </p:cNvSpPr>
          <p:nvPr>
            <p:ph type="body" sz="half" idx="1"/>
          </p:nvPr>
        </p:nvSpPr>
        <p:spPr>
          <a:xfrm>
            <a:off x="647700" y="1524000"/>
            <a:ext cx="7315200" cy="4114800"/>
          </a:xfrm>
        </p:spPr>
        <p:txBody>
          <a:bodyPr/>
          <a:lstStyle/>
          <a:p>
            <a:pPr>
              <a:lnSpc>
                <a:spcPct val="90000"/>
              </a:lnSpc>
            </a:pPr>
            <a:r>
              <a:rPr lang="en-US" altLang="en-US" sz="2800">
                <a:solidFill>
                  <a:srgbClr val="FFFFFF"/>
                </a:solidFill>
                <a:effectLst>
                  <a:outerShdw blurRad="38100" dist="38100" dir="2700000" algn="tl">
                    <a:srgbClr val="000000"/>
                  </a:outerShdw>
                </a:effectLst>
              </a:rPr>
              <a:t>Known as “sugar ant’ in Georgia</a:t>
            </a:r>
          </a:p>
          <a:p>
            <a:pPr>
              <a:lnSpc>
                <a:spcPct val="90000"/>
              </a:lnSpc>
            </a:pPr>
            <a:r>
              <a:rPr lang="en-US" altLang="en-US" sz="2800">
                <a:solidFill>
                  <a:srgbClr val="FFFFFF"/>
                </a:solidFill>
                <a:effectLst>
                  <a:outerShdw blurRad="38100" dist="38100" dir="2700000" algn="tl">
                    <a:srgbClr val="000000"/>
                  </a:outerShdw>
                </a:effectLst>
              </a:rPr>
              <a:t>Introduced into New Orleans in 1890s</a:t>
            </a:r>
          </a:p>
          <a:p>
            <a:pPr>
              <a:lnSpc>
                <a:spcPct val="90000"/>
              </a:lnSpc>
            </a:pPr>
            <a:r>
              <a:rPr lang="en-US" altLang="en-US" sz="2800">
                <a:solidFill>
                  <a:srgbClr val="FFFFFF"/>
                </a:solidFill>
                <a:effectLst>
                  <a:outerShdw blurRad="38100" dist="38100" dir="2700000" algn="tl">
                    <a:srgbClr val="000000"/>
                  </a:outerShdw>
                </a:effectLst>
              </a:rPr>
              <a:t>Southeast, California, Hawaii</a:t>
            </a:r>
          </a:p>
          <a:p>
            <a:pPr>
              <a:lnSpc>
                <a:spcPct val="90000"/>
              </a:lnSpc>
            </a:pPr>
            <a:r>
              <a:rPr lang="en-US" altLang="en-US" sz="2800">
                <a:solidFill>
                  <a:srgbClr val="FFFFFF"/>
                </a:solidFill>
                <a:effectLst>
                  <a:outerShdw blurRad="38100" dist="38100" dir="2700000" algn="tl">
                    <a:srgbClr val="000000"/>
                  </a:outerShdw>
                </a:effectLst>
              </a:rPr>
              <a:t>Nests in mulch, leaf litter (moisture); moves indoors in winter to survive cold</a:t>
            </a:r>
          </a:p>
          <a:p>
            <a:pPr>
              <a:lnSpc>
                <a:spcPct val="90000"/>
              </a:lnSpc>
            </a:pPr>
            <a:r>
              <a:rPr lang="en-US" altLang="en-US" sz="2800">
                <a:solidFill>
                  <a:srgbClr val="FFFFFF"/>
                </a:solidFill>
                <a:effectLst>
                  <a:outerShdw blurRad="38100" dist="38100" dir="2700000" algn="tl">
                    <a:srgbClr val="000000"/>
                  </a:outerShdw>
                </a:effectLst>
              </a:rPr>
              <a:t>Millions of workers and thousands of queens; long foraging trails (at least 350 feet)</a:t>
            </a:r>
          </a:p>
          <a:p>
            <a:pPr>
              <a:lnSpc>
                <a:spcPct val="90000"/>
              </a:lnSpc>
            </a:pPr>
            <a:r>
              <a:rPr lang="en-US" altLang="en-US" sz="2800">
                <a:solidFill>
                  <a:srgbClr val="FFFFFF"/>
                </a:solidFill>
                <a:effectLst>
                  <a:outerShdw blurRad="38100" dist="38100" dir="2700000" algn="tl">
                    <a:srgbClr val="000000"/>
                  </a:outerShdw>
                </a:effectLst>
              </a:rPr>
              <a:t>Control</a:t>
            </a:r>
          </a:p>
          <a:p>
            <a:pPr lvl="1">
              <a:lnSpc>
                <a:spcPct val="90000"/>
              </a:lnSpc>
            </a:pPr>
            <a:r>
              <a:rPr lang="en-US" altLang="en-US" sz="2400">
                <a:solidFill>
                  <a:srgbClr val="FFFFFF"/>
                </a:solidFill>
                <a:effectLst>
                  <a:outerShdw blurRad="38100" dist="38100" dir="2700000" algn="tl">
                    <a:srgbClr val="000000"/>
                  </a:outerShdw>
                </a:effectLst>
              </a:rPr>
              <a:t>Remove mulch; remove vegetation contacts</a:t>
            </a:r>
          </a:p>
          <a:p>
            <a:pPr lvl="1">
              <a:lnSpc>
                <a:spcPct val="90000"/>
              </a:lnSpc>
            </a:pPr>
            <a:r>
              <a:rPr lang="en-US" altLang="en-US" sz="2400">
                <a:solidFill>
                  <a:srgbClr val="FFFFFF"/>
                </a:solidFill>
                <a:effectLst>
                  <a:outerShdw blurRad="38100" dist="38100" dir="2700000" algn="tl">
                    <a:srgbClr val="000000"/>
                  </a:outerShdw>
                </a:effectLst>
              </a:rPr>
              <a:t>Baits (liquid and gels and stations)</a:t>
            </a:r>
          </a:p>
          <a:p>
            <a:pPr lvl="1">
              <a:lnSpc>
                <a:spcPct val="90000"/>
              </a:lnSpc>
            </a:pPr>
            <a:r>
              <a:rPr lang="en-US" altLang="en-US" sz="2400">
                <a:solidFill>
                  <a:srgbClr val="FFFFFF"/>
                </a:solidFill>
                <a:effectLst>
                  <a:outerShdw blurRad="38100" dist="38100" dir="2700000" algn="tl">
                    <a:srgbClr val="000000"/>
                  </a:outerShdw>
                </a:effectLst>
              </a:rPr>
              <a:t>Liquid sprays (spot treatments) or granulars to mulch</a:t>
            </a:r>
          </a:p>
          <a:p>
            <a:pPr lvl="1">
              <a:lnSpc>
                <a:spcPct val="90000"/>
              </a:lnSpc>
            </a:pPr>
            <a:endParaRPr lang="en-US" altLang="en-US" sz="2400">
              <a:solidFill>
                <a:srgbClr val="FFFFFF"/>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ChangeArrowheads="1"/>
          </p:cNvSpPr>
          <p:nvPr/>
        </p:nvSpPr>
        <p:spPr bwMode="auto">
          <a:xfrm>
            <a:off x="1752600" y="4038600"/>
            <a:ext cx="1447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endParaRPr lang="en-US" altLang="en-US" sz="3600">
              <a:solidFill>
                <a:srgbClr val="FAFD00"/>
              </a:solidFill>
            </a:endParaRPr>
          </a:p>
        </p:txBody>
      </p:sp>
      <p:pic>
        <p:nvPicPr>
          <p:cNvPr id="710659" name="Picture 3" descr="PineStraw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371600"/>
            <a:ext cx="4038600" cy="30289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10660" name="Picture 4" descr="Window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6900" y="1371600"/>
            <a:ext cx="4038600" cy="30289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10661" name="Text Box 5"/>
          <p:cNvSpPr txBox="1">
            <a:spLocks noChangeArrowheads="1"/>
          </p:cNvSpPr>
          <p:nvPr/>
        </p:nvSpPr>
        <p:spPr bwMode="auto">
          <a:xfrm>
            <a:off x="1409700" y="1447800"/>
            <a:ext cx="27701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FFFFF"/>
                </a:solidFill>
              </a:rPr>
              <a:t>Avoid Overuse</a:t>
            </a:r>
          </a:p>
          <a:p>
            <a:r>
              <a:rPr lang="en-US" altLang="en-US" sz="3200" b="1">
                <a:solidFill>
                  <a:srgbClr val="FFFFFF"/>
                </a:solidFill>
              </a:rPr>
              <a:t>of Mulch</a:t>
            </a:r>
          </a:p>
        </p:txBody>
      </p:sp>
      <p:sp>
        <p:nvSpPr>
          <p:cNvPr id="710662" name="Text Box 6"/>
          <p:cNvSpPr txBox="1">
            <a:spLocks noChangeArrowheads="1"/>
          </p:cNvSpPr>
          <p:nvPr/>
        </p:nvSpPr>
        <p:spPr bwMode="auto">
          <a:xfrm>
            <a:off x="6515100" y="1600200"/>
            <a:ext cx="21129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200" b="1">
                <a:solidFill>
                  <a:srgbClr val="FFFFFF"/>
                </a:solidFill>
              </a:rPr>
              <a:t>Seal Gaps</a:t>
            </a:r>
          </a:p>
          <a:p>
            <a:pPr algn="l"/>
            <a:r>
              <a:rPr lang="en-US" altLang="en-US" sz="3200" b="1">
                <a:solidFill>
                  <a:srgbClr val="FFFFFF"/>
                </a:solidFill>
              </a:rPr>
              <a:t>with Caulk</a:t>
            </a:r>
          </a:p>
        </p:txBody>
      </p:sp>
      <p:pic>
        <p:nvPicPr>
          <p:cNvPr id="710663" name="Picture 7" descr="Leave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581400"/>
            <a:ext cx="4038600" cy="30289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10664" name="Text Box 8"/>
          <p:cNvSpPr txBox="1">
            <a:spLocks noChangeArrowheads="1"/>
          </p:cNvSpPr>
          <p:nvPr/>
        </p:nvSpPr>
        <p:spPr bwMode="auto">
          <a:xfrm>
            <a:off x="3511550" y="3708400"/>
            <a:ext cx="32321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3200" b="1">
                <a:solidFill>
                  <a:srgbClr val="FFFFFF"/>
                </a:solidFill>
              </a:rPr>
              <a:t>Avoid Leaf Litter</a:t>
            </a:r>
          </a:p>
          <a:p>
            <a:r>
              <a:rPr lang="en-US" altLang="en-US" sz="3200" b="1">
                <a:solidFill>
                  <a:srgbClr val="FFFFFF"/>
                </a:solidFill>
              </a:rPr>
              <a:t>Accumulations</a:t>
            </a:r>
          </a:p>
        </p:txBody>
      </p:sp>
      <p:sp>
        <p:nvSpPr>
          <p:cNvPr id="710665" name="Rectangle 9"/>
          <p:cNvSpPr>
            <a:spLocks noChangeArrowheads="1"/>
          </p:cNvSpPr>
          <p:nvPr/>
        </p:nvSpPr>
        <p:spPr bwMode="auto">
          <a:xfrm>
            <a:off x="1524000" y="0"/>
            <a:ext cx="7391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a:solidFill>
                  <a:srgbClr val="FAFD00"/>
                </a:solidFill>
              </a:rPr>
              <a:t>Management of Argentine Ants</a:t>
            </a:r>
            <a:br>
              <a:rPr lang="en-US" altLang="en-US" sz="4400">
                <a:solidFill>
                  <a:srgbClr val="FAFD00"/>
                </a:solidFill>
              </a:rPr>
            </a:br>
            <a:r>
              <a:rPr lang="en-US" altLang="en-US" sz="2800">
                <a:solidFill>
                  <a:srgbClr val="00DFCA"/>
                </a:solidFill>
              </a:rPr>
              <a:t>Habitat Manipulation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9" name="Picture 5" descr="Leaves2"/>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46146" name="Rectangle 2"/>
          <p:cNvSpPr>
            <a:spLocks noGrp="1" noChangeArrowheads="1"/>
          </p:cNvSpPr>
          <p:nvPr>
            <p:ph type="title"/>
          </p:nvPr>
        </p:nvSpPr>
        <p:spPr>
          <a:xfrm>
            <a:off x="1257300" y="228600"/>
            <a:ext cx="7772400" cy="1143000"/>
          </a:xfrm>
          <a:noFill/>
          <a:ln/>
        </p:spPr>
        <p:txBody>
          <a:bodyPr/>
          <a:lstStyle/>
          <a:p>
            <a:r>
              <a:rPr lang="en-US" altLang="en-US">
                <a:solidFill>
                  <a:srgbClr val="FFFFFF"/>
                </a:solidFill>
              </a:rPr>
              <a:t>Argentine Ants</a:t>
            </a:r>
          </a:p>
        </p:txBody>
      </p:sp>
      <p:sp>
        <p:nvSpPr>
          <p:cNvPr id="646152" name="Text Box 8"/>
          <p:cNvSpPr txBox="1">
            <a:spLocks noChangeArrowheads="1"/>
          </p:cNvSpPr>
          <p:nvPr/>
        </p:nvSpPr>
        <p:spPr bwMode="auto">
          <a:xfrm>
            <a:off x="1638300" y="5410200"/>
            <a:ext cx="7620000" cy="1066800"/>
          </a:xfrm>
          <a:prstGeom prst="rect">
            <a:avLst/>
          </a:prstGeom>
          <a:solidFill>
            <a:srgbClr val="FFFFFF">
              <a:alpha val="73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200" b="1">
                <a:effectLst>
                  <a:outerShdw blurRad="38100" dist="38100" dir="2700000" algn="tl">
                    <a:srgbClr val="C0C0C0"/>
                  </a:outerShdw>
                </a:effectLst>
              </a:rPr>
              <a:t>Argentine ants nest in mulch and leaf litter</a:t>
            </a:r>
          </a:p>
          <a:p>
            <a:pPr algn="l"/>
            <a:r>
              <a:rPr lang="en-US" altLang="en-US" sz="3200" b="1">
                <a:effectLst>
                  <a:outerShdw blurRad="38100" dist="38100" dir="2700000" algn="tl">
                    <a:srgbClr val="C0C0C0"/>
                  </a:outerShdw>
                </a:effectLst>
              </a:rPr>
              <a:t>because they retain moisture.</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94" name="Picture 6" descr="DSCN131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52291" name="Rectangle 3"/>
          <p:cNvSpPr>
            <a:spLocks noGrp="1" noChangeArrowheads="1"/>
          </p:cNvSpPr>
          <p:nvPr>
            <p:ph type="title"/>
          </p:nvPr>
        </p:nvSpPr>
        <p:spPr>
          <a:xfrm>
            <a:off x="114300" y="76200"/>
            <a:ext cx="5867400" cy="1143000"/>
          </a:xfrm>
          <a:noFill/>
          <a:ln/>
        </p:spPr>
        <p:txBody>
          <a:bodyPr/>
          <a:lstStyle/>
          <a:p>
            <a:r>
              <a:rPr lang="en-US" altLang="en-US" b="1">
                <a:solidFill>
                  <a:srgbClr val="FAFD00"/>
                </a:solidFill>
                <a:effectLst>
                  <a:outerShdw blurRad="38100" dist="38100" dir="2700000" algn="tl">
                    <a:srgbClr val="000000"/>
                  </a:outerShdw>
                </a:effectLst>
              </a:rPr>
              <a:t>Argentine Ants</a:t>
            </a:r>
            <a:r>
              <a:rPr lang="en-US" altLang="en-US">
                <a:solidFill>
                  <a:schemeClr val="tx1"/>
                </a:solidFill>
              </a:rPr>
              <a:t> </a:t>
            </a:r>
            <a:br>
              <a:rPr lang="en-US" altLang="en-US">
                <a:solidFill>
                  <a:schemeClr val="tx1"/>
                </a:solidFill>
              </a:rPr>
            </a:br>
            <a:endParaRPr lang="en-US" altLang="en-US">
              <a:solidFill>
                <a:schemeClr val="tx1"/>
              </a:solidFill>
            </a:endParaRPr>
          </a:p>
        </p:txBody>
      </p:sp>
      <p:pic>
        <p:nvPicPr>
          <p:cNvPr id="652296" name="Picture 8" descr="DSCN1423"/>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57900" y="1676400"/>
            <a:ext cx="3810000" cy="285750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52298" name="Text Box 10"/>
          <p:cNvSpPr txBox="1">
            <a:spLocks noChangeArrowheads="1"/>
          </p:cNvSpPr>
          <p:nvPr/>
        </p:nvSpPr>
        <p:spPr bwMode="auto">
          <a:xfrm>
            <a:off x="3949700" y="5303838"/>
            <a:ext cx="6337300" cy="1554162"/>
          </a:xfrm>
          <a:prstGeom prst="rect">
            <a:avLst/>
          </a:prstGeom>
          <a:noFill/>
          <a:ln>
            <a:noFill/>
          </a:ln>
          <a:effectLst/>
          <a:extLst>
            <a:ext uri="{909E8E84-426E-40DD-AFC4-6F175D3DCCD1}">
              <a14:hiddenFill xmlns:a14="http://schemas.microsoft.com/office/drawing/2010/main">
                <a:solidFill>
                  <a:srgbClr val="FFFFFF">
                    <a:alpha val="59000"/>
                  </a:srgb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200">
                <a:solidFill>
                  <a:srgbClr val="FFFFFF"/>
                </a:solidFill>
                <a:effectLst>
                  <a:outerShdw blurRad="38100" dist="38100" dir="2700000" algn="tl">
                    <a:srgbClr val="000000"/>
                  </a:outerShdw>
                </a:effectLst>
              </a:rPr>
              <a:t>Keep vegetation and other items from</a:t>
            </a:r>
          </a:p>
          <a:p>
            <a:pPr algn="l"/>
            <a:r>
              <a:rPr lang="en-US" altLang="en-US" sz="3200">
                <a:solidFill>
                  <a:srgbClr val="FFFFFF"/>
                </a:solidFill>
                <a:effectLst>
                  <a:outerShdw blurRad="38100" dist="38100" dir="2700000" algn="tl">
                    <a:srgbClr val="000000"/>
                  </a:outerShdw>
                </a:effectLst>
              </a:rPr>
              <a:t>touching the structure, and serving as</a:t>
            </a:r>
          </a:p>
          <a:p>
            <a:pPr algn="l"/>
            <a:r>
              <a:rPr lang="en-US" altLang="en-US" sz="3200">
                <a:solidFill>
                  <a:srgbClr val="FFFFFF"/>
                </a:solidFill>
                <a:effectLst>
                  <a:outerShdw blurRad="38100" dist="38100" dir="2700000" algn="tl">
                    <a:srgbClr val="000000"/>
                  </a:outerShdw>
                </a:effectLst>
              </a:rPr>
              <a:t>a bridge for ants.</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6" name="Picture 4" descr="CarpenterAnt"/>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86755" name="Rectangle 3"/>
          <p:cNvSpPr>
            <a:spLocks noGrp="1" noChangeArrowheads="1"/>
          </p:cNvSpPr>
          <p:nvPr>
            <p:ph type="title"/>
          </p:nvPr>
        </p:nvSpPr>
        <p:spPr>
          <a:xfrm>
            <a:off x="1409700" y="228600"/>
            <a:ext cx="7772400" cy="1143000"/>
          </a:xfrm>
          <a:noFill/>
          <a:ln/>
        </p:spPr>
        <p:txBody>
          <a:bodyPr/>
          <a:lstStyle/>
          <a:p>
            <a:r>
              <a:rPr lang="en-US" altLang="en-US" b="1">
                <a:solidFill>
                  <a:srgbClr val="FAFD00"/>
                </a:solidFill>
                <a:effectLst>
                  <a:outerShdw blurRad="38100" dist="38100" dir="2700000" algn="tl">
                    <a:srgbClr val="000000"/>
                  </a:outerShdw>
                </a:effectLst>
              </a:rPr>
              <a:t>Carpenter Ants</a:t>
            </a:r>
          </a:p>
        </p:txBody>
      </p:sp>
      <p:sp>
        <p:nvSpPr>
          <p:cNvPr id="586754" name="Rectangle 2"/>
          <p:cNvSpPr>
            <a:spLocks noGrp="1" noChangeArrowheads="1"/>
          </p:cNvSpPr>
          <p:nvPr>
            <p:ph type="body" sz="half" idx="1"/>
          </p:nvPr>
        </p:nvSpPr>
        <p:spPr>
          <a:xfrm>
            <a:off x="266700" y="1752600"/>
            <a:ext cx="4648200" cy="4648200"/>
          </a:xfrm>
        </p:spPr>
        <p:txBody>
          <a:bodyPr/>
          <a:lstStyle/>
          <a:p>
            <a:pPr>
              <a:lnSpc>
                <a:spcPct val="90000"/>
              </a:lnSpc>
            </a:pPr>
            <a:r>
              <a:rPr lang="en-US" altLang="en-US">
                <a:solidFill>
                  <a:srgbClr val="FFFFFF"/>
                </a:solidFill>
              </a:rPr>
              <a:t>Chews wood, but does not eat it (sawdust)</a:t>
            </a:r>
          </a:p>
          <a:p>
            <a:pPr>
              <a:lnSpc>
                <a:spcPct val="90000"/>
              </a:lnSpc>
            </a:pPr>
            <a:r>
              <a:rPr lang="en-US" altLang="en-US">
                <a:solidFill>
                  <a:srgbClr val="FFFFFF"/>
                </a:solidFill>
              </a:rPr>
              <a:t>Outdoors, nests in trees; creates permanent trails</a:t>
            </a:r>
          </a:p>
          <a:p>
            <a:pPr>
              <a:lnSpc>
                <a:spcPct val="90000"/>
              </a:lnSpc>
            </a:pPr>
            <a:r>
              <a:rPr lang="en-US" altLang="en-US">
                <a:solidFill>
                  <a:srgbClr val="FFFFFF"/>
                </a:solidFill>
              </a:rPr>
              <a:t>Active at night</a:t>
            </a:r>
          </a:p>
          <a:p>
            <a:pPr>
              <a:lnSpc>
                <a:spcPct val="90000"/>
              </a:lnSpc>
            </a:pPr>
            <a:r>
              <a:rPr lang="en-US" altLang="en-US">
                <a:solidFill>
                  <a:srgbClr val="FFFFFF"/>
                </a:solidFill>
              </a:rPr>
              <a:t>Control</a:t>
            </a:r>
          </a:p>
          <a:p>
            <a:pPr lvl="1">
              <a:lnSpc>
                <a:spcPct val="90000"/>
              </a:lnSpc>
            </a:pPr>
            <a:r>
              <a:rPr lang="en-US" altLang="en-US">
                <a:solidFill>
                  <a:srgbClr val="FFFFFF"/>
                </a:solidFill>
              </a:rPr>
              <a:t>Find colony while looking at night; provide gel and/or liquid bait</a:t>
            </a:r>
          </a:p>
        </p:txBody>
      </p:sp>
      <p:pic>
        <p:nvPicPr>
          <p:cNvPr id="586758" name="Picture 6" descr="BestSawdustPhoto"/>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515100" y="4114800"/>
            <a:ext cx="3429000" cy="2571750"/>
          </a:xfr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86760" name="Text Box 8"/>
          <p:cNvSpPr txBox="1">
            <a:spLocks noChangeArrowheads="1"/>
          </p:cNvSpPr>
          <p:nvPr/>
        </p:nvSpPr>
        <p:spPr bwMode="auto">
          <a:xfrm>
            <a:off x="6667500" y="6248400"/>
            <a:ext cx="3219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2000">
                <a:solidFill>
                  <a:srgbClr val="FFFFFF"/>
                </a:solidFill>
              </a:rPr>
              <a:t>“Sawdust” from nest cleaning</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771525" y="304800"/>
            <a:ext cx="8743950" cy="914400"/>
          </a:xfrm>
        </p:spPr>
        <p:txBody>
          <a:bodyPr/>
          <a:lstStyle/>
          <a:p>
            <a:r>
              <a:rPr lang="en-US" altLang="en-US" b="1">
                <a:solidFill>
                  <a:srgbClr val="FFFF00"/>
                </a:solidFill>
                <a:effectLst>
                  <a:outerShdw blurRad="38100" dist="38100" dir="2700000" algn="tl">
                    <a:srgbClr val="000000"/>
                  </a:outerShdw>
                </a:effectLst>
              </a:rPr>
              <a:t>Learning Objectives</a:t>
            </a:r>
          </a:p>
        </p:txBody>
      </p:sp>
      <p:sp>
        <p:nvSpPr>
          <p:cNvPr id="831491" name="Rectangle 3"/>
          <p:cNvSpPr>
            <a:spLocks noGrp="1" noChangeArrowheads="1"/>
          </p:cNvSpPr>
          <p:nvPr>
            <p:ph type="body" idx="1"/>
          </p:nvPr>
        </p:nvSpPr>
        <p:spPr>
          <a:xfrm>
            <a:off x="771525" y="1371600"/>
            <a:ext cx="8743950" cy="5181600"/>
          </a:xfrm>
        </p:spPr>
        <p:txBody>
          <a:bodyPr/>
          <a:lstStyle/>
          <a:p>
            <a:endParaRPr lang="en-US" altLang="en-US" sz="3600">
              <a:solidFill>
                <a:srgbClr val="FFFF66"/>
              </a:solidFill>
              <a:effectLst>
                <a:outerShdw blurRad="38100" dist="38100" dir="2700000" algn="tl">
                  <a:srgbClr val="000000"/>
                </a:outerShdw>
              </a:effectLst>
            </a:endParaRPr>
          </a:p>
          <a:p>
            <a:r>
              <a:rPr lang="en-US" altLang="en-US" sz="3600">
                <a:solidFill>
                  <a:srgbClr val="FAFD00"/>
                </a:solidFill>
                <a:effectLst>
                  <a:outerShdw blurRad="38100" dist="38100" dir="2700000" algn="tl">
                    <a:srgbClr val="000000"/>
                  </a:outerShdw>
                </a:effectLst>
              </a:rPr>
              <a:t>Common nuisance pests &amp; serious structural pests</a:t>
            </a:r>
          </a:p>
          <a:p>
            <a:r>
              <a:rPr lang="en-US" altLang="en-US" sz="3600">
                <a:solidFill>
                  <a:srgbClr val="FAFD00"/>
                </a:solidFill>
                <a:effectLst>
                  <a:outerShdw blurRad="38100" dist="38100" dir="2700000" algn="tl">
                    <a:srgbClr val="000000"/>
                  </a:outerShdw>
                </a:effectLst>
              </a:rPr>
              <a:t>Distinguish a termite alate from an ant</a:t>
            </a:r>
          </a:p>
          <a:p>
            <a:r>
              <a:rPr lang="en-US" altLang="en-US" sz="3600">
                <a:solidFill>
                  <a:srgbClr val="FAFD00"/>
                </a:solidFill>
                <a:effectLst>
                  <a:outerShdw blurRad="38100" dist="38100" dir="2700000" algn="tl">
                    <a:srgbClr val="000000"/>
                  </a:outerShdw>
                </a:effectLst>
              </a:rPr>
              <a:t>Methods of controlling fleas and ticks on pets</a:t>
            </a:r>
          </a:p>
          <a:p>
            <a:endParaRPr lang="en-US" altLang="en-US" sz="3600">
              <a:solidFill>
                <a:srgbClr val="FAFD00"/>
              </a:solidFill>
              <a:effectLst>
                <a:outerShdw blurRad="38100" dist="38100" dir="2700000" algn="tl">
                  <a:srgbClr val="000000"/>
                </a:outerShdw>
              </a:effectLst>
            </a:endParaRP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31491">
                                            <p:txEl>
                                              <p:pRg st="1" end="1"/>
                                            </p:txEl>
                                          </p:spTgt>
                                        </p:tgtEl>
                                        <p:attrNameLst>
                                          <p:attrName>style.visibility</p:attrName>
                                        </p:attrNameLst>
                                      </p:cBhvr>
                                      <p:to>
                                        <p:strVal val="visible"/>
                                      </p:to>
                                    </p:set>
                                    <p:animEffect transition="in" filter="slide(fromBottom)">
                                      <p:cBhvr>
                                        <p:cTn id="7" dur="5000"/>
                                        <p:tgtEl>
                                          <p:spTgt spid="83149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31491">
                                            <p:txEl>
                                              <p:pRg st="2" end="2"/>
                                            </p:txEl>
                                          </p:spTgt>
                                        </p:tgtEl>
                                        <p:attrNameLst>
                                          <p:attrName>style.visibility</p:attrName>
                                        </p:attrNameLst>
                                      </p:cBhvr>
                                      <p:to>
                                        <p:strVal val="visible"/>
                                      </p:to>
                                    </p:set>
                                    <p:animEffect transition="in" filter="slide(fromBottom)">
                                      <p:cBhvr>
                                        <p:cTn id="12" dur="5000"/>
                                        <p:tgtEl>
                                          <p:spTgt spid="8314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31491">
                                            <p:txEl>
                                              <p:pRg st="3" end="3"/>
                                            </p:txEl>
                                          </p:spTgt>
                                        </p:tgtEl>
                                        <p:attrNameLst>
                                          <p:attrName>style.visibility</p:attrName>
                                        </p:attrNameLst>
                                      </p:cBhvr>
                                      <p:to>
                                        <p:strVal val="visible"/>
                                      </p:to>
                                    </p:set>
                                    <p:animEffect transition="in" filter="slide(fromBottom)">
                                      <p:cBhvr>
                                        <p:cTn id="17" dur="5000"/>
                                        <p:tgtEl>
                                          <p:spTgt spid="831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491"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202" name="Picture 10" descr="PsychTre"/>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48195" name="Rectangle 3"/>
          <p:cNvSpPr>
            <a:spLocks noGrp="1" noChangeArrowheads="1"/>
          </p:cNvSpPr>
          <p:nvPr>
            <p:ph type="title"/>
          </p:nvPr>
        </p:nvSpPr>
        <p:spPr>
          <a:xfrm>
            <a:off x="1104900" y="533400"/>
            <a:ext cx="7772400" cy="1143000"/>
          </a:xfrm>
          <a:noFill/>
          <a:ln/>
        </p:spPr>
        <p:txBody>
          <a:bodyPr/>
          <a:lstStyle/>
          <a:p>
            <a:r>
              <a:rPr lang="en-US" altLang="en-US" b="1">
                <a:solidFill>
                  <a:srgbClr val="FAFD00"/>
                </a:solidFill>
                <a:effectLst>
                  <a:outerShdw blurRad="38100" dist="38100" dir="2700000" algn="tl">
                    <a:srgbClr val="000000"/>
                  </a:outerShdw>
                </a:effectLst>
              </a:rPr>
              <a:t>Carpenter Ants</a:t>
            </a:r>
          </a:p>
        </p:txBody>
      </p:sp>
      <p:pic>
        <p:nvPicPr>
          <p:cNvPr id="648204" name="Picture 12" descr="CAWholeTrail"/>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10300" y="3810000"/>
            <a:ext cx="3810000" cy="2857500"/>
          </a:xfr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48206" name="Text Box 14"/>
          <p:cNvSpPr txBox="1">
            <a:spLocks noChangeArrowheads="1"/>
          </p:cNvSpPr>
          <p:nvPr/>
        </p:nvSpPr>
        <p:spPr bwMode="auto">
          <a:xfrm>
            <a:off x="6286500" y="5410200"/>
            <a:ext cx="32607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Carpenter ants make</a:t>
            </a:r>
          </a:p>
          <a:p>
            <a:pPr algn="l"/>
            <a:r>
              <a:rPr lang="en-US" altLang="en-US"/>
              <a:t>permanent foraging trails</a:t>
            </a:r>
          </a:p>
          <a:p>
            <a:pPr algn="l"/>
            <a:r>
              <a:rPr lang="en-US" altLang="en-US"/>
              <a:t>between trees</a:t>
            </a:r>
          </a:p>
        </p:txBody>
      </p:sp>
      <p:sp>
        <p:nvSpPr>
          <p:cNvPr id="648207" name="Text Box 15"/>
          <p:cNvSpPr txBox="1">
            <a:spLocks noChangeArrowheads="1"/>
          </p:cNvSpPr>
          <p:nvPr/>
        </p:nvSpPr>
        <p:spPr bwMode="auto">
          <a:xfrm>
            <a:off x="0" y="4572000"/>
            <a:ext cx="6102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3600">
                <a:solidFill>
                  <a:srgbClr val="FFFFFF"/>
                </a:solidFill>
              </a:rPr>
              <a:t>Outdoors, carpenter ants nest</a:t>
            </a:r>
          </a:p>
          <a:p>
            <a:pPr algn="l"/>
            <a:r>
              <a:rPr lang="en-US" altLang="en-US" sz="3600">
                <a:solidFill>
                  <a:srgbClr val="FFFFFF"/>
                </a:solidFill>
              </a:rPr>
              <a:t>mainly in large, hardwood trees.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2"/>
          <p:cNvSpPr>
            <a:spLocks noGrp="1" noChangeArrowheads="1"/>
          </p:cNvSpPr>
          <p:nvPr>
            <p:ph type="ctrTitle"/>
          </p:nvPr>
        </p:nvSpPr>
        <p:spPr>
          <a:xfrm>
            <a:off x="876300" y="0"/>
            <a:ext cx="8686800" cy="1143000"/>
          </a:xfrm>
          <a:noFill/>
          <a:ln/>
        </p:spPr>
        <p:txBody>
          <a:bodyPr anchor="ctr"/>
          <a:lstStyle/>
          <a:p>
            <a:r>
              <a:rPr lang="en-US" altLang="en-US" sz="3600">
                <a:solidFill>
                  <a:srgbClr val="FAFD00"/>
                </a:solidFill>
              </a:rPr>
              <a:t>Carpenter Ants May Forage</a:t>
            </a:r>
            <a:br>
              <a:rPr lang="en-US" altLang="en-US" sz="3600">
                <a:solidFill>
                  <a:srgbClr val="FAFD00"/>
                </a:solidFill>
              </a:rPr>
            </a:br>
            <a:r>
              <a:rPr lang="en-US" altLang="en-US" sz="3600">
                <a:solidFill>
                  <a:srgbClr val="FAFD00"/>
                </a:solidFill>
              </a:rPr>
              <a:t>Well-Over 120 Feet</a:t>
            </a:r>
          </a:p>
        </p:txBody>
      </p:sp>
      <p:pic>
        <p:nvPicPr>
          <p:cNvPr id="735235" name="Picture 3" descr="fig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95400"/>
            <a:ext cx="8305800" cy="535305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35236" name="Line 4"/>
          <p:cNvSpPr>
            <a:spLocks noChangeShapeType="1"/>
          </p:cNvSpPr>
          <p:nvPr/>
        </p:nvSpPr>
        <p:spPr bwMode="auto">
          <a:xfrm flipH="1" flipV="1">
            <a:off x="2362200" y="4953000"/>
            <a:ext cx="2514600" cy="6858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735237" name="Line 5"/>
          <p:cNvSpPr>
            <a:spLocks noChangeShapeType="1"/>
          </p:cNvSpPr>
          <p:nvPr/>
        </p:nvSpPr>
        <p:spPr bwMode="auto">
          <a:xfrm flipH="1" flipV="1">
            <a:off x="8001000" y="3352800"/>
            <a:ext cx="914400" cy="1219200"/>
          </a:xfrm>
          <a:prstGeom prst="line">
            <a:avLst/>
          </a:prstGeom>
          <a:noFill/>
          <a:ln w="5715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a:xfrm>
            <a:off x="876300" y="0"/>
            <a:ext cx="8686800" cy="1143000"/>
          </a:xfrm>
          <a:noFill/>
          <a:ln/>
        </p:spPr>
        <p:txBody>
          <a:bodyPr anchor="ctr"/>
          <a:lstStyle/>
          <a:p>
            <a:r>
              <a:rPr lang="en-US" altLang="en-US" sz="3600">
                <a:solidFill>
                  <a:srgbClr val="FAFD00"/>
                </a:solidFill>
              </a:rPr>
              <a:t>Carpenter Ants Forage Mainly at Night</a:t>
            </a:r>
          </a:p>
        </p:txBody>
      </p:sp>
      <p:pic>
        <p:nvPicPr>
          <p:cNvPr id="73728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14400"/>
            <a:ext cx="9144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31" name="Picture 7" descr="DSCN0097"/>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89826" name="Rectangle 2"/>
          <p:cNvSpPr>
            <a:spLocks noGrp="1" noChangeArrowheads="1"/>
          </p:cNvSpPr>
          <p:nvPr>
            <p:ph type="body" sz="half" idx="1"/>
          </p:nvPr>
        </p:nvSpPr>
        <p:spPr>
          <a:xfrm>
            <a:off x="1257300" y="1981200"/>
            <a:ext cx="6934200" cy="4114800"/>
          </a:xfrm>
        </p:spPr>
        <p:txBody>
          <a:bodyPr/>
          <a:lstStyle/>
          <a:p>
            <a:pPr>
              <a:lnSpc>
                <a:spcPct val="90000"/>
              </a:lnSpc>
            </a:pPr>
            <a:r>
              <a:rPr lang="en-US" altLang="en-US">
                <a:solidFill>
                  <a:srgbClr val="FFFFFF"/>
                </a:solidFill>
              </a:rPr>
              <a:t>Accidentally introduced into U.S. in 1930s in Mobile, Alabama.</a:t>
            </a:r>
          </a:p>
          <a:p>
            <a:pPr>
              <a:lnSpc>
                <a:spcPct val="90000"/>
              </a:lnSpc>
            </a:pPr>
            <a:r>
              <a:rPr lang="en-US" altLang="en-US">
                <a:solidFill>
                  <a:srgbClr val="FFFFFF"/>
                </a:solidFill>
              </a:rPr>
              <a:t>Southeast, California, Australia</a:t>
            </a:r>
          </a:p>
          <a:p>
            <a:pPr>
              <a:lnSpc>
                <a:spcPct val="90000"/>
              </a:lnSpc>
            </a:pPr>
            <a:r>
              <a:rPr lang="en-US" altLang="en-US">
                <a:solidFill>
                  <a:srgbClr val="FFFFFF"/>
                </a:solidFill>
              </a:rPr>
              <a:t>Painful sting</a:t>
            </a:r>
          </a:p>
          <a:p>
            <a:pPr>
              <a:lnSpc>
                <a:spcPct val="90000"/>
              </a:lnSpc>
            </a:pPr>
            <a:r>
              <a:rPr lang="en-US" altLang="en-US">
                <a:solidFill>
                  <a:srgbClr val="FFFFFF"/>
                </a:solidFill>
              </a:rPr>
              <a:t>Pest of yard; rarely invades home</a:t>
            </a:r>
          </a:p>
          <a:p>
            <a:pPr>
              <a:lnSpc>
                <a:spcPct val="90000"/>
              </a:lnSpc>
            </a:pPr>
            <a:r>
              <a:rPr lang="en-US" altLang="en-US">
                <a:solidFill>
                  <a:srgbClr val="FFFFFF"/>
                </a:solidFill>
              </a:rPr>
              <a:t>Control: Texas Two Step</a:t>
            </a:r>
          </a:p>
          <a:p>
            <a:pPr lvl="1">
              <a:lnSpc>
                <a:spcPct val="90000"/>
              </a:lnSpc>
            </a:pPr>
            <a:r>
              <a:rPr lang="en-US" altLang="en-US">
                <a:solidFill>
                  <a:srgbClr val="FFFFFF"/>
                </a:solidFill>
              </a:rPr>
              <a:t>Bait in afternoon</a:t>
            </a:r>
          </a:p>
          <a:p>
            <a:pPr lvl="1">
              <a:lnSpc>
                <a:spcPct val="90000"/>
              </a:lnSpc>
            </a:pPr>
            <a:r>
              <a:rPr lang="en-US" altLang="en-US">
                <a:solidFill>
                  <a:srgbClr val="FFFFFF"/>
                </a:solidFill>
              </a:rPr>
              <a:t>10 days later, treat individual mounds</a:t>
            </a:r>
          </a:p>
        </p:txBody>
      </p:sp>
      <p:sp>
        <p:nvSpPr>
          <p:cNvPr id="589827" name="Rectangle 3"/>
          <p:cNvSpPr>
            <a:spLocks noGrp="1" noChangeArrowheads="1"/>
          </p:cNvSpPr>
          <p:nvPr>
            <p:ph type="title"/>
          </p:nvPr>
        </p:nvSpPr>
        <p:spPr>
          <a:xfrm>
            <a:off x="1257300" y="152400"/>
            <a:ext cx="7772400" cy="1143000"/>
          </a:xfrm>
          <a:noFill/>
          <a:ln/>
        </p:spPr>
        <p:txBody>
          <a:bodyPr/>
          <a:lstStyle/>
          <a:p>
            <a:r>
              <a:rPr lang="en-US" altLang="en-US" b="1">
                <a:solidFill>
                  <a:srgbClr val="FAFD00"/>
                </a:solidFill>
              </a:rPr>
              <a:t>Red-Imported Fire Ants</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Text Box 2"/>
          <p:cNvSpPr txBox="1">
            <a:spLocks noChangeArrowheads="1"/>
          </p:cNvSpPr>
          <p:nvPr/>
        </p:nvSpPr>
        <p:spPr bwMode="auto">
          <a:xfrm>
            <a:off x="647700" y="304800"/>
            <a:ext cx="9328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solidFill>
                  <a:srgbClr val="FAFD00"/>
                </a:solidFill>
              </a:rPr>
              <a:t>The “Two-Step” Method of Fire Ant Control</a:t>
            </a:r>
          </a:p>
          <a:p>
            <a:r>
              <a:rPr lang="en-US" altLang="en-US" sz="4000">
                <a:solidFill>
                  <a:srgbClr val="00DFCA"/>
                </a:solidFill>
              </a:rPr>
              <a:t>Step One: Bait Treatment</a:t>
            </a:r>
          </a:p>
        </p:txBody>
      </p:sp>
      <p:pic>
        <p:nvPicPr>
          <p:cNvPr id="636931" name="Picture 3" descr="BroadcastB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09800"/>
            <a:ext cx="6019800" cy="451485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36932" name="Text Box 4"/>
          <p:cNvSpPr txBox="1">
            <a:spLocks noChangeArrowheads="1"/>
          </p:cNvSpPr>
          <p:nvPr/>
        </p:nvSpPr>
        <p:spPr bwMode="auto">
          <a:xfrm>
            <a:off x="2514600" y="2362200"/>
            <a:ext cx="517048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solidFill>
                  <a:srgbClr val="FFFFFF"/>
                </a:solidFill>
              </a:rPr>
              <a:t>Broadcast granular bait in late afternoon,</a:t>
            </a:r>
          </a:p>
          <a:p>
            <a:pPr algn="l"/>
            <a:r>
              <a:rPr lang="en-US" altLang="en-US">
                <a:solidFill>
                  <a:srgbClr val="FFFFFF"/>
                </a:solidFill>
              </a:rPr>
              <a:t>when it is dry and cool, and ants are</a:t>
            </a:r>
          </a:p>
          <a:p>
            <a:pPr algn="l"/>
            <a:r>
              <a:rPr lang="en-US" altLang="en-US">
                <a:solidFill>
                  <a:srgbClr val="FFFFFF"/>
                </a:solidFill>
              </a:rPr>
              <a:t>actively foraging.</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Text Box 2"/>
          <p:cNvSpPr txBox="1">
            <a:spLocks noChangeArrowheads="1"/>
          </p:cNvSpPr>
          <p:nvPr/>
        </p:nvSpPr>
        <p:spPr bwMode="auto">
          <a:xfrm>
            <a:off x="571500" y="457200"/>
            <a:ext cx="93281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4000">
                <a:solidFill>
                  <a:srgbClr val="FAFD00"/>
                </a:solidFill>
              </a:rPr>
              <a:t>The “Two-Step” Method of Fire Ant Control</a:t>
            </a:r>
          </a:p>
          <a:p>
            <a:r>
              <a:rPr lang="en-US" altLang="en-US" sz="4000">
                <a:solidFill>
                  <a:srgbClr val="00DFCA"/>
                </a:solidFill>
              </a:rPr>
              <a:t>Step Two: Mound Treatment</a:t>
            </a:r>
          </a:p>
        </p:txBody>
      </p:sp>
      <p:pic>
        <p:nvPicPr>
          <p:cNvPr id="638979" name="Picture 3" descr="Dom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90800"/>
            <a:ext cx="4419600" cy="33147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638980" name="Picture 4" descr="StanDren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3505200"/>
            <a:ext cx="4114800" cy="308610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38981" name="Text Box 5"/>
          <p:cNvSpPr txBox="1">
            <a:spLocks noChangeArrowheads="1"/>
          </p:cNvSpPr>
          <p:nvPr/>
        </p:nvSpPr>
        <p:spPr bwMode="auto">
          <a:xfrm>
            <a:off x="914400" y="4953000"/>
            <a:ext cx="44926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2800">
                <a:solidFill>
                  <a:srgbClr val="FFFFFF"/>
                </a:solidFill>
              </a:rPr>
              <a:t>One week after bait treatment,</a:t>
            </a:r>
          </a:p>
          <a:p>
            <a:pPr algn="l"/>
            <a:r>
              <a:rPr lang="en-US" altLang="en-US" sz="2800">
                <a:solidFill>
                  <a:srgbClr val="FFFFFF"/>
                </a:solidFill>
              </a:rPr>
              <a:t>locate active mounds…</a:t>
            </a:r>
          </a:p>
        </p:txBody>
      </p:sp>
      <p:sp>
        <p:nvSpPr>
          <p:cNvPr id="638982" name="Text Box 6"/>
          <p:cNvSpPr txBox="1">
            <a:spLocks noChangeArrowheads="1"/>
          </p:cNvSpPr>
          <p:nvPr/>
        </p:nvSpPr>
        <p:spPr bwMode="auto">
          <a:xfrm>
            <a:off x="5867400" y="5867400"/>
            <a:ext cx="32781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solidFill>
                  <a:srgbClr val="FFFFFF"/>
                </a:solidFill>
              </a:rPr>
              <a:t>…and treat with liquid or</a:t>
            </a:r>
          </a:p>
          <a:p>
            <a:pPr algn="l"/>
            <a:r>
              <a:rPr lang="en-US" altLang="en-US">
                <a:solidFill>
                  <a:srgbClr val="FFFFFF"/>
                </a:solidFill>
              </a:rPr>
              <a:t>dust insecticides.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body" idx="1"/>
          </p:nvPr>
        </p:nvSpPr>
        <p:spPr>
          <a:xfrm>
            <a:off x="1257300" y="1676400"/>
            <a:ext cx="7772400" cy="4953000"/>
          </a:xfrm>
        </p:spPr>
        <p:txBody>
          <a:bodyPr/>
          <a:lstStyle/>
          <a:p>
            <a:r>
              <a:rPr lang="en-US" altLang="en-US">
                <a:solidFill>
                  <a:srgbClr val="FAFD00"/>
                </a:solidFill>
              </a:rPr>
              <a:t>Manage moisture around the home</a:t>
            </a:r>
          </a:p>
          <a:p>
            <a:r>
              <a:rPr lang="en-US" altLang="en-US">
                <a:solidFill>
                  <a:srgbClr val="FAFD00"/>
                </a:solidFill>
              </a:rPr>
              <a:t>Hot water will kill fire ants (also grass)</a:t>
            </a:r>
          </a:p>
          <a:p>
            <a:r>
              <a:rPr lang="en-US" altLang="en-US">
                <a:solidFill>
                  <a:srgbClr val="FAFD00"/>
                </a:solidFill>
              </a:rPr>
              <a:t>Grits, mixing ants, etc. does nothing to fire ant colonies</a:t>
            </a:r>
          </a:p>
          <a:p>
            <a:r>
              <a:rPr lang="en-US" altLang="en-US">
                <a:solidFill>
                  <a:srgbClr val="FAFD00"/>
                </a:solidFill>
              </a:rPr>
              <a:t>Sanitation in General</a:t>
            </a:r>
          </a:p>
          <a:p>
            <a:pPr lvl="1"/>
            <a:r>
              <a:rPr lang="en-US" altLang="en-US">
                <a:solidFill>
                  <a:srgbClr val="FAFD00"/>
                </a:solidFill>
              </a:rPr>
              <a:t>Rinse containers containing sweets</a:t>
            </a:r>
          </a:p>
          <a:p>
            <a:pPr lvl="1"/>
            <a:r>
              <a:rPr lang="en-US" altLang="en-US">
                <a:solidFill>
                  <a:srgbClr val="FAFD00"/>
                </a:solidFill>
              </a:rPr>
              <a:t>Remove garbage regularly</a:t>
            </a:r>
          </a:p>
          <a:p>
            <a:pPr lvl="1"/>
            <a:r>
              <a:rPr lang="en-US" altLang="en-US">
                <a:solidFill>
                  <a:srgbClr val="FAFD00"/>
                </a:solidFill>
              </a:rPr>
              <a:t>Keep branches from touching the house</a:t>
            </a:r>
          </a:p>
          <a:p>
            <a:pPr lvl="1"/>
            <a:r>
              <a:rPr lang="en-US" altLang="en-US">
                <a:solidFill>
                  <a:srgbClr val="FAFD00"/>
                </a:solidFill>
              </a:rPr>
              <a:t>Choose plants that are not fed upon by aphids</a:t>
            </a:r>
          </a:p>
        </p:txBody>
      </p:sp>
      <p:sp>
        <p:nvSpPr>
          <p:cNvPr id="591875" name="Rectangle 3"/>
          <p:cNvSpPr>
            <a:spLocks noGrp="1" noChangeArrowheads="1"/>
          </p:cNvSpPr>
          <p:nvPr>
            <p:ph type="title"/>
          </p:nvPr>
        </p:nvSpPr>
        <p:spPr>
          <a:xfrm>
            <a:off x="1257300" y="304800"/>
            <a:ext cx="7772400" cy="1143000"/>
          </a:xfrm>
          <a:noFill/>
          <a:ln/>
        </p:spPr>
        <p:txBody>
          <a:bodyPr/>
          <a:lstStyle/>
          <a:p>
            <a:r>
              <a:rPr lang="en-US" altLang="en-US" b="1">
                <a:solidFill>
                  <a:srgbClr val="00DFCA"/>
                </a:solidFill>
                <a:effectLst>
                  <a:outerShdw blurRad="38100" dist="38100" dir="2700000" algn="tl">
                    <a:srgbClr val="000000"/>
                  </a:outerShdw>
                </a:effectLst>
              </a:rPr>
              <a:t>Non-Chemical Ant Control</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body" idx="1"/>
          </p:nvPr>
        </p:nvSpPr>
        <p:spPr>
          <a:xfrm>
            <a:off x="1333500" y="1905000"/>
            <a:ext cx="7772400" cy="4419600"/>
          </a:xfrm>
        </p:spPr>
        <p:txBody>
          <a:bodyPr/>
          <a:lstStyle/>
          <a:p>
            <a:r>
              <a:rPr lang="en-US" altLang="en-US">
                <a:solidFill>
                  <a:srgbClr val="FAFD00"/>
                </a:solidFill>
              </a:rPr>
              <a:t>Obligate indoor pest; kitchens, bathrooms, bedrooms</a:t>
            </a:r>
          </a:p>
          <a:p>
            <a:r>
              <a:rPr lang="en-US" altLang="en-US">
                <a:solidFill>
                  <a:srgbClr val="FAFD00"/>
                </a:solidFill>
              </a:rPr>
              <a:t>Spread by “hitchhiking”</a:t>
            </a:r>
          </a:p>
          <a:p>
            <a:r>
              <a:rPr lang="en-US" altLang="en-US">
                <a:solidFill>
                  <a:srgbClr val="FAFD00"/>
                </a:solidFill>
              </a:rPr>
              <a:t>Control</a:t>
            </a:r>
          </a:p>
          <a:p>
            <a:pPr lvl="1"/>
            <a:r>
              <a:rPr lang="en-US" altLang="en-US">
                <a:solidFill>
                  <a:srgbClr val="FAFD00"/>
                </a:solidFill>
              </a:rPr>
              <a:t>Sanitation</a:t>
            </a:r>
          </a:p>
          <a:p>
            <a:pPr lvl="1"/>
            <a:r>
              <a:rPr lang="en-US" altLang="en-US">
                <a:solidFill>
                  <a:srgbClr val="FAFD00"/>
                </a:solidFill>
              </a:rPr>
              <a:t>Gel baits (spray if only if population is large)</a:t>
            </a:r>
          </a:p>
          <a:p>
            <a:pPr lvl="1"/>
            <a:r>
              <a:rPr lang="en-US" altLang="en-US">
                <a:solidFill>
                  <a:srgbClr val="FAFD00"/>
                </a:solidFill>
              </a:rPr>
              <a:t>Bait stations</a:t>
            </a:r>
          </a:p>
          <a:p>
            <a:pPr lvl="1"/>
            <a:r>
              <a:rPr lang="en-US" altLang="en-US">
                <a:solidFill>
                  <a:srgbClr val="FAFD00"/>
                </a:solidFill>
              </a:rPr>
              <a:t>Sticky traps and jar traps</a:t>
            </a:r>
          </a:p>
          <a:p>
            <a:endParaRPr lang="en-US" altLang="en-US">
              <a:solidFill>
                <a:srgbClr val="FAFD00"/>
              </a:solidFill>
            </a:endParaRPr>
          </a:p>
        </p:txBody>
      </p:sp>
      <p:sp>
        <p:nvSpPr>
          <p:cNvPr id="593923" name="Rectangle 3"/>
          <p:cNvSpPr>
            <a:spLocks noGrp="1" noChangeArrowheads="1"/>
          </p:cNvSpPr>
          <p:nvPr>
            <p:ph type="title"/>
          </p:nvPr>
        </p:nvSpPr>
        <p:spPr>
          <a:xfrm>
            <a:off x="1333500" y="381000"/>
            <a:ext cx="7772400" cy="1143000"/>
          </a:xfrm>
          <a:noFill/>
          <a:ln/>
        </p:spPr>
        <p:txBody>
          <a:bodyPr/>
          <a:lstStyle/>
          <a:p>
            <a:r>
              <a:rPr lang="en-US" altLang="en-US" b="1">
                <a:solidFill>
                  <a:srgbClr val="FAFD00"/>
                </a:solidFill>
                <a:effectLst>
                  <a:outerShdw blurRad="38100" dist="38100" dir="2700000" algn="tl">
                    <a:srgbClr val="000000"/>
                  </a:outerShdw>
                </a:effectLst>
              </a:rPr>
              <a:t>German Cockroach</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8" name="Picture 10" descr="DSCN0815"/>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95971" name="Rectangle 3"/>
          <p:cNvSpPr>
            <a:spLocks noGrp="1" noChangeArrowheads="1"/>
          </p:cNvSpPr>
          <p:nvPr>
            <p:ph type="title"/>
          </p:nvPr>
        </p:nvSpPr>
        <p:spPr>
          <a:xfrm>
            <a:off x="1333500" y="152400"/>
            <a:ext cx="7772400" cy="1143000"/>
          </a:xfrm>
          <a:noFill/>
          <a:ln/>
        </p:spPr>
        <p:txBody>
          <a:bodyPr/>
          <a:lstStyle/>
          <a:p>
            <a:r>
              <a:rPr lang="en-US" altLang="en-US" b="1">
                <a:solidFill>
                  <a:srgbClr val="FAFD00"/>
                </a:solidFill>
                <a:effectLst>
                  <a:outerShdw blurRad="38100" dist="38100" dir="2700000" algn="tl">
                    <a:srgbClr val="000000"/>
                  </a:outerShdw>
                </a:effectLst>
              </a:rPr>
              <a:t>Smokybrown Cockroach</a:t>
            </a:r>
          </a:p>
        </p:txBody>
      </p:sp>
      <p:sp>
        <p:nvSpPr>
          <p:cNvPr id="595970" name="Rectangle 2"/>
          <p:cNvSpPr>
            <a:spLocks noGrp="1" noChangeArrowheads="1"/>
          </p:cNvSpPr>
          <p:nvPr>
            <p:ph type="body" sz="half" idx="1"/>
          </p:nvPr>
        </p:nvSpPr>
        <p:spPr>
          <a:xfrm>
            <a:off x="342900" y="1600200"/>
            <a:ext cx="4419600" cy="4114800"/>
          </a:xfrm>
        </p:spPr>
        <p:txBody>
          <a:bodyPr/>
          <a:lstStyle/>
          <a:p>
            <a:pPr>
              <a:lnSpc>
                <a:spcPct val="90000"/>
              </a:lnSpc>
            </a:pPr>
            <a:r>
              <a:rPr lang="en-US" altLang="en-US" sz="2800">
                <a:solidFill>
                  <a:srgbClr val="FFFFFF"/>
                </a:solidFill>
                <a:effectLst>
                  <a:outerShdw blurRad="38100" dist="38100" dir="2700000" algn="tl">
                    <a:srgbClr val="000000"/>
                  </a:outerShdw>
                </a:effectLst>
              </a:rPr>
              <a:t>Primary large, outdoor cockroach pest in Georgia</a:t>
            </a:r>
          </a:p>
          <a:p>
            <a:pPr>
              <a:lnSpc>
                <a:spcPct val="90000"/>
              </a:lnSpc>
            </a:pPr>
            <a:r>
              <a:rPr lang="en-US" altLang="en-US" sz="2800">
                <a:solidFill>
                  <a:srgbClr val="FFFFFF"/>
                </a:solidFill>
                <a:effectLst>
                  <a:outerShdw blurRad="38100" dist="38100" dir="2700000" algn="tl">
                    <a:srgbClr val="000000"/>
                  </a:outerShdw>
                </a:effectLst>
              </a:rPr>
              <a:t>Lives in treeholes, attics, crawlspaces, and other protected environments</a:t>
            </a:r>
          </a:p>
          <a:p>
            <a:pPr>
              <a:lnSpc>
                <a:spcPct val="90000"/>
              </a:lnSpc>
            </a:pPr>
            <a:r>
              <a:rPr lang="en-US" altLang="en-US" sz="2800">
                <a:solidFill>
                  <a:srgbClr val="FFFFFF"/>
                </a:solidFill>
                <a:effectLst>
                  <a:outerShdw blurRad="38100" dist="38100" dir="2700000" algn="tl">
                    <a:srgbClr val="000000"/>
                  </a:outerShdw>
                </a:effectLst>
              </a:rPr>
              <a:t>Most active at night</a:t>
            </a:r>
          </a:p>
          <a:p>
            <a:pPr>
              <a:lnSpc>
                <a:spcPct val="90000"/>
              </a:lnSpc>
            </a:pPr>
            <a:r>
              <a:rPr lang="en-US" altLang="en-US" sz="2800">
                <a:solidFill>
                  <a:srgbClr val="FFFFFF"/>
                </a:solidFill>
                <a:effectLst>
                  <a:outerShdw blurRad="38100" dist="38100" dir="2700000" algn="tl">
                    <a:srgbClr val="000000"/>
                  </a:outerShdw>
                </a:effectLst>
              </a:rPr>
              <a:t>Control</a:t>
            </a:r>
          </a:p>
          <a:p>
            <a:pPr lvl="1">
              <a:lnSpc>
                <a:spcPct val="90000"/>
              </a:lnSpc>
            </a:pPr>
            <a:r>
              <a:rPr lang="en-US" altLang="en-US">
                <a:solidFill>
                  <a:srgbClr val="FFFFFF"/>
                </a:solidFill>
                <a:effectLst>
                  <a:outerShdw blurRad="38100" dist="38100" dir="2700000" algn="tl">
                    <a:srgbClr val="000000"/>
                  </a:outerShdw>
                </a:effectLst>
              </a:rPr>
              <a:t>Gel baits (primary)</a:t>
            </a:r>
          </a:p>
          <a:p>
            <a:pPr lvl="1">
              <a:lnSpc>
                <a:spcPct val="90000"/>
              </a:lnSpc>
            </a:pPr>
            <a:r>
              <a:rPr lang="en-US" altLang="en-US">
                <a:solidFill>
                  <a:srgbClr val="FFFFFF"/>
                </a:solidFill>
                <a:effectLst>
                  <a:outerShdw blurRad="38100" dist="38100" dir="2700000" algn="tl">
                    <a:srgbClr val="000000"/>
                  </a:outerShdw>
                </a:effectLst>
              </a:rPr>
              <a:t>Liquid sprays (secondary)</a:t>
            </a:r>
          </a:p>
          <a:p>
            <a:pPr>
              <a:lnSpc>
                <a:spcPct val="90000"/>
              </a:lnSpc>
            </a:pPr>
            <a:r>
              <a:rPr lang="en-US" altLang="en-US" sz="2800">
                <a:solidFill>
                  <a:srgbClr val="FFFFFF"/>
                </a:solidFill>
                <a:effectLst>
                  <a:outerShdw blurRad="38100" dist="38100" dir="2700000" algn="tl">
                    <a:srgbClr val="000000"/>
                  </a:outerShdw>
                </a:effectLst>
              </a:rPr>
              <a:t>Baits Conserve Cockroach Natural Enemies</a:t>
            </a:r>
          </a:p>
        </p:txBody>
      </p:sp>
      <p:pic>
        <p:nvPicPr>
          <p:cNvPr id="595980" name="Picture 12" descr="DSCN223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124700" y="4572000"/>
            <a:ext cx="2971800" cy="2228850"/>
          </a:xfr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95982" name="Text Box 14"/>
          <p:cNvSpPr txBox="1">
            <a:spLocks noChangeArrowheads="1"/>
          </p:cNvSpPr>
          <p:nvPr/>
        </p:nvSpPr>
        <p:spPr bwMode="auto">
          <a:xfrm>
            <a:off x="7429500" y="6324600"/>
            <a:ext cx="243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sz="2000">
                <a:solidFill>
                  <a:srgbClr val="FFFFFF"/>
                </a:solidFill>
              </a:rPr>
              <a:t>Egg capsule (ootheca)</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body" idx="1"/>
          </p:nvPr>
        </p:nvSpPr>
        <p:spPr>
          <a:xfrm>
            <a:off x="762000" y="2209800"/>
            <a:ext cx="8839200" cy="3962400"/>
          </a:xfrm>
        </p:spPr>
        <p:txBody>
          <a:bodyPr/>
          <a:lstStyle/>
          <a:p>
            <a:endParaRPr lang="en-US" altLang="en-US">
              <a:solidFill>
                <a:srgbClr val="FAFD00"/>
              </a:solidFill>
            </a:endParaRPr>
          </a:p>
          <a:p>
            <a:endParaRPr lang="en-US" altLang="en-US">
              <a:solidFill>
                <a:srgbClr val="FAFD00"/>
              </a:solidFill>
            </a:endParaRPr>
          </a:p>
        </p:txBody>
      </p:sp>
      <p:pic>
        <p:nvPicPr>
          <p:cNvPr id="733187" name="Picture 3" descr="Oothec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343400"/>
            <a:ext cx="2819400" cy="21145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33188" name="Picture 4" descr="AmerSmo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2819400" cy="21145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33189" name="Picture 5" descr="DSCN119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343400"/>
            <a:ext cx="2743200" cy="21145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33190" name="Picture 6" descr="smokybrow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1905000"/>
            <a:ext cx="2782888" cy="2085975"/>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33191" name="Picture 7" descr="DSCN16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905000"/>
            <a:ext cx="2819400" cy="21145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733192" name="Picture 8" descr="DSCN159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1905000"/>
            <a:ext cx="2819400" cy="211455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733193" name="Rectangle 9"/>
          <p:cNvSpPr>
            <a:spLocks noChangeArrowheads="1"/>
          </p:cNvSpPr>
          <p:nvPr/>
        </p:nvSpPr>
        <p:spPr bwMode="auto">
          <a:xfrm>
            <a:off x="304800" y="228600"/>
            <a:ext cx="967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defRPr sz="2400">
                <a:solidFill>
                  <a:schemeClr val="tx1"/>
                </a:solidFill>
                <a:latin typeface="Times New Roman" charset="0"/>
              </a:defRPr>
            </a:lvl1pPr>
            <a:lvl2pPr algn="l">
              <a:defRPr sz="2400">
                <a:solidFill>
                  <a:schemeClr val="tx1"/>
                </a:solidFill>
                <a:latin typeface="Times New Roman" charset="0"/>
              </a:defRPr>
            </a:lvl2pPr>
            <a:lvl3pPr algn="l">
              <a:defRPr sz="2400">
                <a:solidFill>
                  <a:schemeClr val="tx1"/>
                </a:solidFill>
                <a:latin typeface="Times New Roman" charset="0"/>
              </a:defRPr>
            </a:lvl3pPr>
            <a:lvl4pPr algn="l">
              <a:defRPr sz="2400">
                <a:solidFill>
                  <a:schemeClr val="tx1"/>
                </a:solidFill>
                <a:latin typeface="Times New Roman" charset="0"/>
              </a:defRPr>
            </a:lvl4pPr>
            <a:lvl5pPr algn="l">
              <a:defRPr sz="2400">
                <a:solidFill>
                  <a:schemeClr val="tx1"/>
                </a:solidFill>
                <a:latin typeface="Times New Roman" charset="0"/>
              </a:defRPr>
            </a:lvl5pPr>
            <a:lvl6pPr marL="457200" fontAlgn="base">
              <a:spcBef>
                <a:spcPct val="0"/>
              </a:spcBef>
              <a:spcAft>
                <a:spcPct val="0"/>
              </a:spcAft>
              <a:defRPr sz="2400">
                <a:solidFill>
                  <a:schemeClr val="tx1"/>
                </a:solidFill>
                <a:latin typeface="Times New Roman" charset="0"/>
              </a:defRPr>
            </a:lvl6pPr>
            <a:lvl7pPr marL="914400" fontAlgn="base">
              <a:spcBef>
                <a:spcPct val="0"/>
              </a:spcBef>
              <a:spcAft>
                <a:spcPct val="0"/>
              </a:spcAft>
              <a:defRPr sz="2400">
                <a:solidFill>
                  <a:schemeClr val="tx1"/>
                </a:solidFill>
                <a:latin typeface="Times New Roman" charset="0"/>
              </a:defRPr>
            </a:lvl7pPr>
            <a:lvl8pPr marL="1371600" fontAlgn="base">
              <a:spcBef>
                <a:spcPct val="0"/>
              </a:spcBef>
              <a:spcAft>
                <a:spcPct val="0"/>
              </a:spcAft>
              <a:defRPr sz="2400">
                <a:solidFill>
                  <a:schemeClr val="tx1"/>
                </a:solidFill>
                <a:latin typeface="Times New Roman" charset="0"/>
              </a:defRPr>
            </a:lvl8pPr>
            <a:lvl9pPr marL="1828800" fontAlgn="base">
              <a:spcBef>
                <a:spcPct val="0"/>
              </a:spcBef>
              <a:spcAft>
                <a:spcPct val="0"/>
              </a:spcAft>
              <a:defRPr sz="2400">
                <a:solidFill>
                  <a:schemeClr val="tx1"/>
                </a:solidFill>
                <a:latin typeface="Times New Roman" charset="0"/>
              </a:defRPr>
            </a:lvl9pPr>
          </a:lstStyle>
          <a:p>
            <a:pPr algn="ctr"/>
            <a:r>
              <a:rPr lang="en-US" altLang="en-US" sz="4400">
                <a:solidFill>
                  <a:srgbClr val="FAFD00"/>
                </a:solidFill>
              </a:rPr>
              <a:t>Smokybrown Cockroach Habitat</a:t>
            </a:r>
            <a:br>
              <a:rPr lang="en-US" altLang="en-US" sz="4400">
                <a:solidFill>
                  <a:srgbClr val="FAFD00"/>
                </a:solidFill>
              </a:rPr>
            </a:br>
            <a:r>
              <a:rPr lang="en-US" altLang="en-US" sz="3200">
                <a:solidFill>
                  <a:srgbClr val="00DFCA"/>
                </a:solidFill>
              </a:rPr>
              <a:t>Treeholes, </a:t>
            </a:r>
            <a:r>
              <a:rPr lang="en-US" altLang="en-US" sz="3200" i="1">
                <a:solidFill>
                  <a:srgbClr val="00DFCA"/>
                </a:solidFill>
              </a:rPr>
              <a:t>Crawlspaces, Attics</a:t>
            </a:r>
            <a:r>
              <a:rPr lang="en-US" altLang="en-US" sz="3200">
                <a:solidFill>
                  <a:srgbClr val="00DFCA"/>
                </a:solidFill>
              </a:rPr>
              <a:t>, Wall Voids, Crossties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2"/>
          <p:cNvSpPr>
            <a:spLocks noGrp="1" noChangeArrowheads="1"/>
          </p:cNvSpPr>
          <p:nvPr>
            <p:ph type="body" idx="4294967295"/>
          </p:nvPr>
        </p:nvSpPr>
        <p:spPr>
          <a:xfrm>
            <a:off x="857250" y="457200"/>
            <a:ext cx="8743950" cy="5715000"/>
          </a:xfrm>
        </p:spPr>
        <p:txBody>
          <a:bodyPr/>
          <a:lstStyle/>
          <a:p>
            <a:r>
              <a:rPr lang="en-US" altLang="en-US" sz="3600">
                <a:solidFill>
                  <a:srgbClr val="FFFF66"/>
                </a:solidFill>
                <a:effectLst>
                  <a:outerShdw blurRad="38100" dist="38100" dir="2700000" algn="tl">
                    <a:srgbClr val="000000"/>
                  </a:outerShdw>
                </a:effectLst>
              </a:rPr>
              <a:t>Preventing and controlling ants &amp; roaches</a:t>
            </a:r>
          </a:p>
          <a:p>
            <a:r>
              <a:rPr lang="en-US" altLang="en-US" sz="3600">
                <a:solidFill>
                  <a:srgbClr val="FFFF66"/>
                </a:solidFill>
                <a:effectLst>
                  <a:outerShdw blurRad="38100" dist="38100" dir="2700000" algn="tl">
                    <a:srgbClr val="000000"/>
                  </a:outerShdw>
                </a:effectLst>
              </a:rPr>
              <a:t>Stored product &amp; pantry pests and their control</a:t>
            </a:r>
          </a:p>
          <a:p>
            <a:r>
              <a:rPr lang="en-US" altLang="en-US" sz="3600">
                <a:solidFill>
                  <a:srgbClr val="FFFF66"/>
                </a:solidFill>
                <a:effectLst>
                  <a:outerShdw blurRad="38100" dist="38100" dir="2700000" algn="tl">
                    <a:srgbClr val="000000"/>
                  </a:outerShdw>
                </a:effectLst>
              </a:rPr>
              <a:t>Occasional household invaders and stinging pests in the home and landscape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33538">
                                            <p:txEl>
                                              <p:pRg st="0" end="0"/>
                                            </p:txEl>
                                          </p:spTgt>
                                        </p:tgtEl>
                                        <p:attrNameLst>
                                          <p:attrName>style.visibility</p:attrName>
                                        </p:attrNameLst>
                                      </p:cBhvr>
                                      <p:to>
                                        <p:strVal val="visible"/>
                                      </p:to>
                                    </p:set>
                                    <p:animEffect transition="in" filter="slide(fromBottom)">
                                      <p:cBhvr>
                                        <p:cTn id="7" dur="5000"/>
                                        <p:tgtEl>
                                          <p:spTgt spid="8335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833538">
                                            <p:txEl>
                                              <p:pRg st="1" end="1"/>
                                            </p:txEl>
                                          </p:spTgt>
                                        </p:tgtEl>
                                        <p:attrNameLst>
                                          <p:attrName>style.visibility</p:attrName>
                                        </p:attrNameLst>
                                      </p:cBhvr>
                                      <p:to>
                                        <p:strVal val="visible"/>
                                      </p:to>
                                    </p:set>
                                    <p:animEffect transition="in" filter="slide(fromBottom)">
                                      <p:cBhvr>
                                        <p:cTn id="12" dur="5000"/>
                                        <p:tgtEl>
                                          <p:spTgt spid="8335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833538">
                                            <p:txEl>
                                              <p:pRg st="2" end="2"/>
                                            </p:txEl>
                                          </p:spTgt>
                                        </p:tgtEl>
                                        <p:attrNameLst>
                                          <p:attrName>style.visibility</p:attrName>
                                        </p:attrNameLst>
                                      </p:cBhvr>
                                      <p:to>
                                        <p:strVal val="visible"/>
                                      </p:to>
                                    </p:set>
                                    <p:animEffect transition="in" filter="slide(fromBottom)">
                                      <p:cBhvr>
                                        <p:cTn id="17" dur="5000"/>
                                        <p:tgtEl>
                                          <p:spTgt spid="8335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a:xfrm>
            <a:off x="457200" y="228600"/>
            <a:ext cx="9429750" cy="1371600"/>
          </a:xfrm>
          <a:noFill/>
          <a:ln/>
        </p:spPr>
        <p:txBody>
          <a:bodyPr lIns="103188" tIns="50800" rIns="103188" bIns="50800"/>
          <a:lstStyle/>
          <a:p>
            <a:r>
              <a:rPr lang="en-US" altLang="en-US" sz="4000">
                <a:solidFill>
                  <a:srgbClr val="FAFD00"/>
                </a:solidFill>
                <a:latin typeface="Book Antiqua" charset="0"/>
              </a:rPr>
              <a:t>Use Baits Instead of Sprays for Cockroach Control in Treeholes</a:t>
            </a:r>
          </a:p>
        </p:txBody>
      </p:sp>
      <p:sp>
        <p:nvSpPr>
          <p:cNvPr id="714755" name="Rectangle 3"/>
          <p:cNvSpPr>
            <a:spLocks noChangeArrowheads="1"/>
          </p:cNvSpPr>
          <p:nvPr/>
        </p:nvSpPr>
        <p:spPr bwMode="auto">
          <a:xfrm>
            <a:off x="4972050" y="2957513"/>
            <a:ext cx="1428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1438" tIns="28575" rIns="71438" bIns="28575">
            <a:spAutoFit/>
          </a:bodyPr>
          <a:lstStyle>
            <a:lvl1pPr algn="l" defTabSz="1023938">
              <a:defRPr sz="2400">
                <a:solidFill>
                  <a:schemeClr val="tx1"/>
                </a:solidFill>
                <a:latin typeface="Times New Roman" charset="0"/>
              </a:defRPr>
            </a:lvl1pPr>
            <a:lvl2pPr marL="512763" algn="l" defTabSz="1023938">
              <a:defRPr sz="2400">
                <a:solidFill>
                  <a:schemeClr val="tx1"/>
                </a:solidFill>
                <a:latin typeface="Times New Roman" charset="0"/>
              </a:defRPr>
            </a:lvl2pPr>
            <a:lvl3pPr marL="1023938" algn="l" defTabSz="1023938">
              <a:defRPr sz="2400">
                <a:solidFill>
                  <a:schemeClr val="tx1"/>
                </a:solidFill>
                <a:latin typeface="Times New Roman" charset="0"/>
              </a:defRPr>
            </a:lvl3pPr>
            <a:lvl4pPr marL="1536700" algn="l" defTabSz="1023938">
              <a:defRPr sz="2400">
                <a:solidFill>
                  <a:schemeClr val="tx1"/>
                </a:solidFill>
                <a:latin typeface="Times New Roman" charset="0"/>
              </a:defRPr>
            </a:lvl4pPr>
            <a:lvl5pPr marL="2047875" algn="l" defTabSz="1023938">
              <a:defRPr sz="2400">
                <a:solidFill>
                  <a:schemeClr val="tx1"/>
                </a:solidFill>
                <a:latin typeface="Times New Roman" charset="0"/>
              </a:defRPr>
            </a:lvl5pPr>
            <a:lvl6pPr marL="2505075" defTabSz="1023938" fontAlgn="base">
              <a:spcBef>
                <a:spcPct val="0"/>
              </a:spcBef>
              <a:spcAft>
                <a:spcPct val="0"/>
              </a:spcAft>
              <a:defRPr sz="2400">
                <a:solidFill>
                  <a:schemeClr val="tx1"/>
                </a:solidFill>
                <a:latin typeface="Times New Roman" charset="0"/>
              </a:defRPr>
            </a:lvl6pPr>
            <a:lvl7pPr marL="2962275" defTabSz="1023938" fontAlgn="base">
              <a:spcBef>
                <a:spcPct val="0"/>
              </a:spcBef>
              <a:spcAft>
                <a:spcPct val="0"/>
              </a:spcAft>
              <a:defRPr sz="2400">
                <a:solidFill>
                  <a:schemeClr val="tx1"/>
                </a:solidFill>
                <a:latin typeface="Times New Roman" charset="0"/>
              </a:defRPr>
            </a:lvl7pPr>
            <a:lvl8pPr marL="3419475" defTabSz="1023938" fontAlgn="base">
              <a:spcBef>
                <a:spcPct val="0"/>
              </a:spcBef>
              <a:spcAft>
                <a:spcPct val="0"/>
              </a:spcAft>
              <a:defRPr sz="2400">
                <a:solidFill>
                  <a:schemeClr val="tx1"/>
                </a:solidFill>
                <a:latin typeface="Times New Roman" charset="0"/>
              </a:defRPr>
            </a:lvl8pPr>
            <a:lvl9pPr marL="3876675" defTabSz="1023938" fontAlgn="base">
              <a:spcBef>
                <a:spcPct val="0"/>
              </a:spcBef>
              <a:spcAft>
                <a:spcPct val="0"/>
              </a:spcAft>
              <a:defRPr sz="2400">
                <a:solidFill>
                  <a:schemeClr val="tx1"/>
                </a:solidFill>
                <a:latin typeface="Times New Roman" charset="0"/>
              </a:defRPr>
            </a:lvl9pPr>
          </a:lstStyle>
          <a:p>
            <a:pPr>
              <a:lnSpc>
                <a:spcPct val="104000"/>
              </a:lnSpc>
            </a:pPr>
            <a:endParaRPr lang="en-US" altLang="en-US" sz="2700" b="1">
              <a:latin typeface="Arial" charset="0"/>
            </a:endParaRPr>
          </a:p>
          <a:p>
            <a:pPr eaLnBrk="1" hangingPunct="1">
              <a:lnSpc>
                <a:spcPct val="93000"/>
              </a:lnSpc>
            </a:pPr>
            <a:endParaRPr lang="en-US" altLang="en-US" sz="2700" b="1">
              <a:latin typeface="Arial" charset="0"/>
            </a:endParaRPr>
          </a:p>
        </p:txBody>
      </p:sp>
      <p:sp>
        <p:nvSpPr>
          <p:cNvPr id="714756" name="Rectangle 4"/>
          <p:cNvSpPr>
            <a:spLocks noChangeArrowheads="1"/>
          </p:cNvSpPr>
          <p:nvPr/>
        </p:nvSpPr>
        <p:spPr bwMode="auto">
          <a:xfrm>
            <a:off x="1036638" y="2830513"/>
            <a:ext cx="8643937" cy="359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4757" name="Rectangle 5"/>
          <p:cNvSpPr>
            <a:spLocks noChangeArrowheads="1"/>
          </p:cNvSpPr>
          <p:nvPr/>
        </p:nvSpPr>
        <p:spPr bwMode="auto">
          <a:xfrm>
            <a:off x="7212013" y="2005013"/>
            <a:ext cx="142875"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1438" tIns="28575" rIns="71438" bIns="28575">
            <a:spAutoFit/>
          </a:bodyPr>
          <a:lstStyle>
            <a:lvl1pPr algn="l" defTabSz="1023938">
              <a:defRPr sz="2400">
                <a:solidFill>
                  <a:schemeClr val="tx1"/>
                </a:solidFill>
                <a:latin typeface="Times New Roman" charset="0"/>
              </a:defRPr>
            </a:lvl1pPr>
            <a:lvl2pPr marL="512763" algn="l" defTabSz="1023938">
              <a:defRPr sz="2400">
                <a:solidFill>
                  <a:schemeClr val="tx1"/>
                </a:solidFill>
                <a:latin typeface="Times New Roman" charset="0"/>
              </a:defRPr>
            </a:lvl2pPr>
            <a:lvl3pPr marL="1023938" algn="l" defTabSz="1023938">
              <a:defRPr sz="2400">
                <a:solidFill>
                  <a:schemeClr val="tx1"/>
                </a:solidFill>
                <a:latin typeface="Times New Roman" charset="0"/>
              </a:defRPr>
            </a:lvl3pPr>
            <a:lvl4pPr marL="1536700" algn="l" defTabSz="1023938">
              <a:defRPr sz="2400">
                <a:solidFill>
                  <a:schemeClr val="tx1"/>
                </a:solidFill>
                <a:latin typeface="Times New Roman" charset="0"/>
              </a:defRPr>
            </a:lvl4pPr>
            <a:lvl5pPr marL="2047875" algn="l" defTabSz="1023938">
              <a:defRPr sz="2400">
                <a:solidFill>
                  <a:schemeClr val="tx1"/>
                </a:solidFill>
                <a:latin typeface="Times New Roman" charset="0"/>
              </a:defRPr>
            </a:lvl5pPr>
            <a:lvl6pPr marL="2505075" defTabSz="1023938" fontAlgn="base">
              <a:spcBef>
                <a:spcPct val="0"/>
              </a:spcBef>
              <a:spcAft>
                <a:spcPct val="0"/>
              </a:spcAft>
              <a:defRPr sz="2400">
                <a:solidFill>
                  <a:schemeClr val="tx1"/>
                </a:solidFill>
                <a:latin typeface="Times New Roman" charset="0"/>
              </a:defRPr>
            </a:lvl6pPr>
            <a:lvl7pPr marL="2962275" defTabSz="1023938" fontAlgn="base">
              <a:spcBef>
                <a:spcPct val="0"/>
              </a:spcBef>
              <a:spcAft>
                <a:spcPct val="0"/>
              </a:spcAft>
              <a:defRPr sz="2400">
                <a:solidFill>
                  <a:schemeClr val="tx1"/>
                </a:solidFill>
                <a:latin typeface="Times New Roman" charset="0"/>
              </a:defRPr>
            </a:lvl7pPr>
            <a:lvl8pPr marL="3419475" defTabSz="1023938" fontAlgn="base">
              <a:spcBef>
                <a:spcPct val="0"/>
              </a:spcBef>
              <a:spcAft>
                <a:spcPct val="0"/>
              </a:spcAft>
              <a:defRPr sz="2400">
                <a:solidFill>
                  <a:schemeClr val="tx1"/>
                </a:solidFill>
                <a:latin typeface="Times New Roman" charset="0"/>
              </a:defRPr>
            </a:lvl8pPr>
            <a:lvl9pPr marL="3876675" defTabSz="1023938" fontAlgn="base">
              <a:spcBef>
                <a:spcPct val="0"/>
              </a:spcBef>
              <a:spcAft>
                <a:spcPct val="0"/>
              </a:spcAft>
              <a:defRPr sz="2400">
                <a:solidFill>
                  <a:schemeClr val="tx1"/>
                </a:solidFill>
                <a:latin typeface="Times New Roman" charset="0"/>
              </a:defRPr>
            </a:lvl9pPr>
          </a:lstStyle>
          <a:p>
            <a:pPr>
              <a:lnSpc>
                <a:spcPct val="90000"/>
              </a:lnSpc>
            </a:pPr>
            <a:endParaRPr lang="en-US" altLang="en-US" sz="2000" b="1"/>
          </a:p>
          <a:p>
            <a:pPr>
              <a:lnSpc>
                <a:spcPct val="90000"/>
              </a:lnSpc>
            </a:pPr>
            <a:endParaRPr lang="en-US" altLang="en-US" sz="2000" b="1"/>
          </a:p>
          <a:p>
            <a:pPr eaLnBrk="1" hangingPunct="1">
              <a:lnSpc>
                <a:spcPct val="84000"/>
              </a:lnSpc>
            </a:pPr>
            <a:endParaRPr lang="en-US" altLang="en-US" sz="2000" b="1"/>
          </a:p>
        </p:txBody>
      </p:sp>
      <p:sp>
        <p:nvSpPr>
          <p:cNvPr id="714758" name="Rectangle 6"/>
          <p:cNvSpPr>
            <a:spLocks noChangeArrowheads="1"/>
          </p:cNvSpPr>
          <p:nvPr/>
        </p:nvSpPr>
        <p:spPr bwMode="auto">
          <a:xfrm>
            <a:off x="381000" y="1828800"/>
            <a:ext cx="3962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1438" tIns="28575" rIns="71438" bIns="28575">
            <a:spAutoFit/>
          </a:bodyPr>
          <a:lstStyle>
            <a:lvl1pPr algn="l" defTabSz="1023938">
              <a:defRPr sz="2400">
                <a:solidFill>
                  <a:schemeClr val="tx1"/>
                </a:solidFill>
                <a:latin typeface="Times New Roman" charset="0"/>
              </a:defRPr>
            </a:lvl1pPr>
            <a:lvl2pPr marL="512763" algn="l" defTabSz="1023938">
              <a:defRPr sz="2400">
                <a:solidFill>
                  <a:schemeClr val="tx1"/>
                </a:solidFill>
                <a:latin typeface="Times New Roman" charset="0"/>
              </a:defRPr>
            </a:lvl2pPr>
            <a:lvl3pPr marL="1023938" algn="l" defTabSz="1023938">
              <a:defRPr sz="2400">
                <a:solidFill>
                  <a:schemeClr val="tx1"/>
                </a:solidFill>
                <a:latin typeface="Times New Roman" charset="0"/>
              </a:defRPr>
            </a:lvl3pPr>
            <a:lvl4pPr marL="1536700" algn="l" defTabSz="1023938">
              <a:defRPr sz="2400">
                <a:solidFill>
                  <a:schemeClr val="tx1"/>
                </a:solidFill>
                <a:latin typeface="Times New Roman" charset="0"/>
              </a:defRPr>
            </a:lvl4pPr>
            <a:lvl5pPr marL="2047875" algn="l" defTabSz="1023938">
              <a:defRPr sz="2400">
                <a:solidFill>
                  <a:schemeClr val="tx1"/>
                </a:solidFill>
                <a:latin typeface="Times New Roman" charset="0"/>
              </a:defRPr>
            </a:lvl5pPr>
            <a:lvl6pPr marL="2505075" defTabSz="1023938" fontAlgn="base">
              <a:spcBef>
                <a:spcPct val="0"/>
              </a:spcBef>
              <a:spcAft>
                <a:spcPct val="0"/>
              </a:spcAft>
              <a:defRPr sz="2400">
                <a:solidFill>
                  <a:schemeClr val="tx1"/>
                </a:solidFill>
                <a:latin typeface="Times New Roman" charset="0"/>
              </a:defRPr>
            </a:lvl6pPr>
            <a:lvl7pPr marL="2962275" defTabSz="1023938" fontAlgn="base">
              <a:spcBef>
                <a:spcPct val="0"/>
              </a:spcBef>
              <a:spcAft>
                <a:spcPct val="0"/>
              </a:spcAft>
              <a:defRPr sz="2400">
                <a:solidFill>
                  <a:schemeClr val="tx1"/>
                </a:solidFill>
                <a:latin typeface="Times New Roman" charset="0"/>
              </a:defRPr>
            </a:lvl7pPr>
            <a:lvl8pPr marL="3419475" defTabSz="1023938" fontAlgn="base">
              <a:spcBef>
                <a:spcPct val="0"/>
              </a:spcBef>
              <a:spcAft>
                <a:spcPct val="0"/>
              </a:spcAft>
              <a:defRPr sz="2400">
                <a:solidFill>
                  <a:schemeClr val="tx1"/>
                </a:solidFill>
                <a:latin typeface="Times New Roman" charset="0"/>
              </a:defRPr>
            </a:lvl8pPr>
            <a:lvl9pPr marL="3876675" defTabSz="1023938" fontAlgn="base">
              <a:spcBef>
                <a:spcPct val="0"/>
              </a:spcBef>
              <a:spcAft>
                <a:spcPct val="0"/>
              </a:spcAft>
              <a:defRPr sz="2400">
                <a:solidFill>
                  <a:schemeClr val="tx1"/>
                </a:solidFill>
                <a:latin typeface="Times New Roman" charset="0"/>
              </a:defRPr>
            </a:lvl9pPr>
          </a:lstStyle>
          <a:p>
            <a:pPr>
              <a:lnSpc>
                <a:spcPct val="85000"/>
              </a:lnSpc>
              <a:buClr>
                <a:srgbClr val="FAFD00"/>
              </a:buClr>
              <a:buSzPct val="100000"/>
            </a:pPr>
            <a:r>
              <a:rPr lang="en-US" altLang="en-US" sz="2800" u="sng">
                <a:solidFill>
                  <a:srgbClr val="FAFD00"/>
                </a:solidFill>
                <a:latin typeface="Book Antiqua" charset="0"/>
              </a:rPr>
              <a:t>Sprays:</a:t>
            </a:r>
            <a:r>
              <a:rPr lang="en-US" altLang="en-US" sz="2800">
                <a:solidFill>
                  <a:srgbClr val="000000"/>
                </a:solidFill>
                <a:latin typeface="Book Antiqua" charset="0"/>
              </a:rPr>
              <a:t> </a:t>
            </a:r>
            <a:r>
              <a:rPr lang="en-US" altLang="en-US" sz="2800">
                <a:solidFill>
                  <a:srgbClr val="FAFD00"/>
                </a:solidFill>
                <a:latin typeface="Book Antiqua" charset="0"/>
              </a:rPr>
              <a:t>Kill cockroach egg case parasites and contaminate parasite attractants, thereby disrupting natural controls.</a:t>
            </a:r>
          </a:p>
          <a:p>
            <a:pPr>
              <a:lnSpc>
                <a:spcPct val="85000"/>
              </a:lnSpc>
              <a:buClr>
                <a:srgbClr val="FAFD00"/>
              </a:buClr>
              <a:buSzPct val="100000"/>
              <a:buFontTx/>
              <a:buChar char="•"/>
            </a:pPr>
            <a:endParaRPr lang="en-US" altLang="en-US" sz="2800">
              <a:solidFill>
                <a:srgbClr val="FAFD00"/>
              </a:solidFill>
              <a:latin typeface="Book Antiqua" charset="0"/>
            </a:endParaRPr>
          </a:p>
          <a:p>
            <a:pPr>
              <a:lnSpc>
                <a:spcPct val="85000"/>
              </a:lnSpc>
              <a:buClr>
                <a:srgbClr val="FAFD00"/>
              </a:buClr>
              <a:buSzPct val="100000"/>
            </a:pPr>
            <a:r>
              <a:rPr lang="en-US" altLang="en-US" sz="2800" u="sng">
                <a:solidFill>
                  <a:srgbClr val="FAFD00"/>
                </a:solidFill>
                <a:latin typeface="Book Antiqua" charset="0"/>
              </a:rPr>
              <a:t>Gel Baits:</a:t>
            </a:r>
            <a:r>
              <a:rPr lang="en-US" altLang="en-US" sz="2800">
                <a:solidFill>
                  <a:srgbClr val="FAFD00"/>
                </a:solidFill>
                <a:latin typeface="Book Antiqua" charset="0"/>
              </a:rPr>
              <a:t> Conserve cockroach egg case parasites and prevent contamination of attractants.</a:t>
            </a:r>
          </a:p>
        </p:txBody>
      </p:sp>
      <p:sp>
        <p:nvSpPr>
          <p:cNvPr id="714759" name="Rectangle 7"/>
          <p:cNvSpPr>
            <a:spLocks noChangeArrowheads="1"/>
          </p:cNvSpPr>
          <p:nvPr/>
        </p:nvSpPr>
        <p:spPr bwMode="auto">
          <a:xfrm>
            <a:off x="6156325" y="2544763"/>
            <a:ext cx="2857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4760" name="Rectangle 8"/>
          <p:cNvSpPr>
            <a:spLocks noChangeArrowheads="1"/>
          </p:cNvSpPr>
          <p:nvPr/>
        </p:nvSpPr>
        <p:spPr bwMode="auto">
          <a:xfrm>
            <a:off x="5314950" y="5054600"/>
            <a:ext cx="2225675"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4761" name="Rectangle 9"/>
          <p:cNvSpPr>
            <a:spLocks noChangeArrowheads="1"/>
          </p:cNvSpPr>
          <p:nvPr/>
        </p:nvSpPr>
        <p:spPr bwMode="auto">
          <a:xfrm>
            <a:off x="3859213" y="3086100"/>
            <a:ext cx="45370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714762" name="Picture 10" descr="2in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905000"/>
            <a:ext cx="5867400" cy="4400550"/>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40" name="Rectangle 4"/>
          <p:cNvSpPr>
            <a:spLocks noGrp="1" noChangeArrowheads="1"/>
          </p:cNvSpPr>
          <p:nvPr>
            <p:ph type="title"/>
          </p:nvPr>
        </p:nvSpPr>
        <p:spPr/>
        <p:txBody>
          <a:bodyPr/>
          <a:lstStyle/>
          <a:p>
            <a:r>
              <a:rPr lang="en-US" altLang="en-US">
                <a:solidFill>
                  <a:srgbClr val="FFCC00"/>
                </a:solidFill>
              </a:rPr>
              <a:t>Biting &amp; Stinging Pests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7634" name="Picture 2" descr="paperwaspAb"/>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37635" name="Rectangle 3"/>
          <p:cNvSpPr>
            <a:spLocks noGrp="1" noChangeArrowheads="1"/>
          </p:cNvSpPr>
          <p:nvPr>
            <p:ph type="body" sz="half" idx="1"/>
          </p:nvPr>
        </p:nvSpPr>
        <p:spPr>
          <a:xfrm>
            <a:off x="190500" y="3200400"/>
            <a:ext cx="3848100" cy="3505200"/>
          </a:xfrm>
        </p:spPr>
        <p:txBody>
          <a:bodyPr/>
          <a:lstStyle/>
          <a:p>
            <a:r>
              <a:rPr lang="en-US" altLang="en-US" sz="2800">
                <a:effectLst>
                  <a:outerShdw blurRad="38100" dist="38100" dir="2700000" algn="tl">
                    <a:srgbClr val="FFFFFF"/>
                  </a:outerShdw>
                </a:effectLst>
              </a:rPr>
              <a:t>Predators on insects, especially caterpillars</a:t>
            </a:r>
          </a:p>
          <a:p>
            <a:r>
              <a:rPr lang="en-US" altLang="en-US" sz="2800">
                <a:effectLst>
                  <a:outerShdw blurRad="38100" dist="38100" dir="2700000" algn="tl">
                    <a:srgbClr val="FFFFFF"/>
                  </a:outerShdw>
                </a:effectLst>
              </a:rPr>
              <a:t>Open comb nests</a:t>
            </a:r>
          </a:p>
          <a:p>
            <a:r>
              <a:rPr lang="en-US" altLang="en-US" sz="2800">
                <a:effectLst>
                  <a:outerShdw blurRad="38100" dist="38100" dir="2700000" algn="tl">
                    <a:srgbClr val="FFFFFF"/>
                  </a:outerShdw>
                </a:effectLst>
              </a:rPr>
              <a:t>May build nests in eaves of homes</a:t>
            </a:r>
          </a:p>
          <a:p>
            <a:r>
              <a:rPr lang="en-US" altLang="en-US" sz="2800">
                <a:effectLst>
                  <a:outerShdw blurRad="38100" dist="38100" dir="2700000" algn="tl">
                    <a:srgbClr val="FFFFFF"/>
                  </a:outerShdw>
                </a:effectLst>
              </a:rPr>
              <a:t>May defend their nest aggressively</a:t>
            </a:r>
          </a:p>
        </p:txBody>
      </p:sp>
      <p:pic>
        <p:nvPicPr>
          <p:cNvPr id="837636" name="Picture 4" descr="paperwasp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900" y="0"/>
            <a:ext cx="3086100" cy="2044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7637" name="Picture 5" descr="waspnest"/>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353300" y="4657725"/>
            <a:ext cx="2933700" cy="2200275"/>
          </a:xfr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37638" name="Rectangle 6"/>
          <p:cNvSpPr>
            <a:spLocks noGrp="1" noChangeArrowheads="1"/>
          </p:cNvSpPr>
          <p:nvPr>
            <p:ph type="title"/>
          </p:nvPr>
        </p:nvSpPr>
        <p:spPr>
          <a:xfrm>
            <a:off x="342900" y="152400"/>
            <a:ext cx="7772400" cy="1143000"/>
          </a:xfrm>
          <a:noFill/>
          <a:ln/>
        </p:spPr>
        <p:txBody>
          <a:bodyPr/>
          <a:lstStyle/>
          <a:p>
            <a:r>
              <a:rPr lang="en-US" altLang="en-US">
                <a:solidFill>
                  <a:schemeClr val="tx1"/>
                </a:solidFill>
                <a:effectLst>
                  <a:outerShdw blurRad="38100" dist="38100" dir="2700000" algn="tl">
                    <a:srgbClr val="FFFFFF"/>
                  </a:outerShdw>
                </a:effectLst>
              </a:rPr>
              <a:t>Biting and Stinging Pests</a:t>
            </a:r>
            <a:br>
              <a:rPr lang="en-US" altLang="en-US">
                <a:solidFill>
                  <a:schemeClr val="tx1"/>
                </a:solidFill>
                <a:effectLst>
                  <a:outerShdw blurRad="38100" dist="38100" dir="2700000" algn="tl">
                    <a:srgbClr val="FFFFFF"/>
                  </a:outerShdw>
                </a:effectLst>
              </a:rPr>
            </a:br>
            <a:r>
              <a:rPr lang="en-US" altLang="en-US" sz="3200">
                <a:solidFill>
                  <a:schemeClr val="tx1"/>
                </a:solidFill>
                <a:effectLst>
                  <a:outerShdw blurRad="38100" dist="38100" dir="2700000" algn="tl">
                    <a:srgbClr val="FFFFFF"/>
                  </a:outerShdw>
                </a:effectLst>
              </a:rPr>
              <a:t>Paper Wasps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2" name="Picture 2" descr="potterwasp3a"/>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5143500" cy="3840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39683" name="Picture 3" descr="wasppot3"/>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5067300" y="0"/>
            <a:ext cx="5219700" cy="396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39684" name="Picture 4" descr="sphecid1"/>
          <p:cNvPicPr>
            <a:picLocks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0" y="3352800"/>
            <a:ext cx="5067300" cy="3505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39685" name="Text Box 5"/>
          <p:cNvSpPr txBox="1">
            <a:spLocks noChangeArrowheads="1"/>
          </p:cNvSpPr>
          <p:nvPr/>
        </p:nvSpPr>
        <p:spPr bwMode="auto">
          <a:xfrm>
            <a:off x="5067300" y="2895600"/>
            <a:ext cx="219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effectLst>
                  <a:outerShdw blurRad="38100" dist="38100" dir="2700000" algn="tl">
                    <a:srgbClr val="FFFFFF"/>
                  </a:outerShdw>
                </a:effectLst>
              </a:rPr>
              <a:t>Potter wasp pots</a:t>
            </a:r>
          </a:p>
        </p:txBody>
      </p:sp>
      <p:sp>
        <p:nvSpPr>
          <p:cNvPr id="839686" name="Text Box 6"/>
          <p:cNvSpPr txBox="1">
            <a:spLocks noChangeArrowheads="1"/>
          </p:cNvSpPr>
          <p:nvPr/>
        </p:nvSpPr>
        <p:spPr bwMode="auto">
          <a:xfrm>
            <a:off x="0" y="2895600"/>
            <a:ext cx="1614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effectLst>
                  <a:outerShdw blurRad="38100" dist="38100" dir="2700000" algn="tl">
                    <a:srgbClr val="FFFFFF"/>
                  </a:outerShdw>
                </a:effectLst>
              </a:rPr>
              <a:t>Potter wasp</a:t>
            </a:r>
          </a:p>
        </p:txBody>
      </p:sp>
      <p:sp>
        <p:nvSpPr>
          <p:cNvPr id="839687" name="Text Box 7"/>
          <p:cNvSpPr txBox="1">
            <a:spLocks noChangeArrowheads="1"/>
          </p:cNvSpPr>
          <p:nvPr/>
        </p:nvSpPr>
        <p:spPr bwMode="auto">
          <a:xfrm>
            <a:off x="0" y="6248400"/>
            <a:ext cx="1868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effectLst>
                  <a:outerShdw blurRad="38100" dist="38100" dir="2700000" algn="tl">
                    <a:srgbClr val="FFFFFF"/>
                  </a:outerShdw>
                </a:effectLst>
              </a:rPr>
              <a:t>Sphecid wasp</a:t>
            </a:r>
          </a:p>
        </p:txBody>
      </p:sp>
      <p:sp>
        <p:nvSpPr>
          <p:cNvPr id="839688" name="Text Box 8"/>
          <p:cNvSpPr txBox="1">
            <a:spLocks noChangeArrowheads="1"/>
          </p:cNvSpPr>
          <p:nvPr/>
        </p:nvSpPr>
        <p:spPr bwMode="auto">
          <a:xfrm>
            <a:off x="5508625" y="4003675"/>
            <a:ext cx="413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endParaRPr lang="en-US" altLang="en-US"/>
          </a:p>
        </p:txBody>
      </p:sp>
      <p:sp>
        <p:nvSpPr>
          <p:cNvPr id="839689" name="Text Box 9"/>
          <p:cNvSpPr txBox="1">
            <a:spLocks noChangeArrowheads="1"/>
          </p:cNvSpPr>
          <p:nvPr/>
        </p:nvSpPr>
        <p:spPr bwMode="auto">
          <a:xfrm>
            <a:off x="5813425" y="3927475"/>
            <a:ext cx="367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endParaRPr lang="en-US" altLang="en-US"/>
          </a:p>
        </p:txBody>
      </p:sp>
      <p:sp>
        <p:nvSpPr>
          <p:cNvPr id="839690" name="Rectangle 10"/>
          <p:cNvSpPr>
            <a:spLocks noGrp="1" noChangeArrowheads="1"/>
          </p:cNvSpPr>
          <p:nvPr>
            <p:ph type="title"/>
          </p:nvPr>
        </p:nvSpPr>
        <p:spPr>
          <a:xfrm>
            <a:off x="2171700" y="152400"/>
            <a:ext cx="5867400" cy="1143000"/>
          </a:xfrm>
        </p:spPr>
        <p:txBody>
          <a:bodyPr/>
          <a:lstStyle/>
          <a:p>
            <a:r>
              <a:rPr lang="en-US" altLang="en-US" sz="4000">
                <a:solidFill>
                  <a:srgbClr val="FFFFFF"/>
                </a:solidFill>
                <a:effectLst>
                  <a:outerShdw blurRad="38100" dist="38100" dir="2700000" algn="tl">
                    <a:srgbClr val="000000"/>
                  </a:outerShdw>
                </a:effectLst>
              </a:rPr>
              <a:t>Other Wasps</a:t>
            </a:r>
          </a:p>
        </p:txBody>
      </p:sp>
      <p:sp>
        <p:nvSpPr>
          <p:cNvPr id="839691" name="Rectangle 11"/>
          <p:cNvSpPr>
            <a:spLocks noGrp="1" noChangeArrowheads="1"/>
          </p:cNvSpPr>
          <p:nvPr>
            <p:ph type="body" sz="half" idx="2"/>
          </p:nvPr>
        </p:nvSpPr>
        <p:spPr>
          <a:xfrm>
            <a:off x="5143500" y="4114800"/>
            <a:ext cx="3810000" cy="2743200"/>
          </a:xfrm>
        </p:spPr>
        <p:txBody>
          <a:bodyPr/>
          <a:lstStyle/>
          <a:p>
            <a:r>
              <a:rPr lang="en-US" altLang="en-US" sz="2800">
                <a:solidFill>
                  <a:srgbClr val="FFCC00"/>
                </a:solidFill>
                <a:effectLst>
                  <a:outerShdw blurRad="38100" dist="38100" dir="2700000" algn="tl">
                    <a:srgbClr val="000000"/>
                  </a:outerShdw>
                </a:effectLst>
              </a:rPr>
              <a:t>Solitary</a:t>
            </a:r>
          </a:p>
          <a:p>
            <a:r>
              <a:rPr lang="en-US" altLang="en-US" sz="2800">
                <a:solidFill>
                  <a:srgbClr val="FFCC00"/>
                </a:solidFill>
                <a:effectLst>
                  <a:outerShdw blurRad="38100" dist="38100" dir="2700000" algn="tl">
                    <a:srgbClr val="000000"/>
                  </a:outerShdw>
                </a:effectLst>
              </a:rPr>
              <a:t>Predatory</a:t>
            </a:r>
          </a:p>
          <a:p>
            <a:pPr lvl="1"/>
            <a:r>
              <a:rPr lang="en-US" altLang="en-US" sz="2400">
                <a:solidFill>
                  <a:srgbClr val="FFCC00"/>
                </a:solidFill>
                <a:effectLst>
                  <a:outerShdw blurRad="38100" dist="38100" dir="2700000" algn="tl">
                    <a:srgbClr val="000000"/>
                  </a:outerShdw>
                </a:effectLst>
              </a:rPr>
              <a:t>Insects</a:t>
            </a:r>
          </a:p>
          <a:p>
            <a:pPr lvl="1"/>
            <a:r>
              <a:rPr lang="en-US" altLang="en-US" sz="2400">
                <a:solidFill>
                  <a:srgbClr val="FFCC00"/>
                </a:solidFill>
                <a:effectLst>
                  <a:outerShdw blurRad="38100" dist="38100" dir="2700000" algn="tl">
                    <a:srgbClr val="000000"/>
                  </a:outerShdw>
                </a:effectLst>
              </a:rPr>
              <a:t>Spiders</a:t>
            </a:r>
          </a:p>
          <a:p>
            <a:r>
              <a:rPr lang="en-US" altLang="en-US" sz="2800">
                <a:solidFill>
                  <a:srgbClr val="FFCC00"/>
                </a:solidFill>
                <a:effectLst>
                  <a:outerShdw blurRad="38100" dist="38100" dir="2700000" algn="tl">
                    <a:srgbClr val="000000"/>
                  </a:outerShdw>
                </a:effectLst>
              </a:rPr>
              <a:t>Not aggressive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1181100" y="228600"/>
            <a:ext cx="7772400" cy="1143000"/>
          </a:xfrm>
        </p:spPr>
        <p:txBody>
          <a:bodyPr/>
          <a:lstStyle/>
          <a:p>
            <a:r>
              <a:rPr lang="en-US" altLang="en-US" sz="4000">
                <a:solidFill>
                  <a:srgbClr val="FFCC00"/>
                </a:solidFill>
              </a:rPr>
              <a:t>Hornets</a:t>
            </a:r>
          </a:p>
        </p:txBody>
      </p:sp>
      <p:sp>
        <p:nvSpPr>
          <p:cNvPr id="840707" name="Rectangle 3"/>
          <p:cNvSpPr>
            <a:spLocks noGrp="1" noChangeArrowheads="1"/>
          </p:cNvSpPr>
          <p:nvPr>
            <p:ph type="body" idx="1"/>
          </p:nvPr>
        </p:nvSpPr>
        <p:spPr>
          <a:xfrm>
            <a:off x="1181100" y="1676400"/>
            <a:ext cx="7772400" cy="4724400"/>
          </a:xfrm>
        </p:spPr>
        <p:txBody>
          <a:bodyPr/>
          <a:lstStyle/>
          <a:p>
            <a:pPr>
              <a:lnSpc>
                <a:spcPct val="90000"/>
              </a:lnSpc>
            </a:pPr>
            <a:r>
              <a:rPr lang="en-US" altLang="en-US" sz="2800">
                <a:solidFill>
                  <a:srgbClr val="FFCC00"/>
                </a:solidFill>
              </a:rPr>
              <a:t>Bald faced Hornet</a:t>
            </a:r>
          </a:p>
          <a:p>
            <a:pPr lvl="1">
              <a:lnSpc>
                <a:spcPct val="90000"/>
              </a:lnSpc>
            </a:pPr>
            <a:r>
              <a:rPr lang="en-US" altLang="en-US">
                <a:solidFill>
                  <a:srgbClr val="FFCC00"/>
                </a:solidFill>
              </a:rPr>
              <a:t>Black and white in color</a:t>
            </a:r>
          </a:p>
          <a:p>
            <a:pPr lvl="1">
              <a:lnSpc>
                <a:spcPct val="90000"/>
              </a:lnSpc>
            </a:pPr>
            <a:r>
              <a:rPr lang="en-US" altLang="en-US">
                <a:solidFill>
                  <a:srgbClr val="FFCC00"/>
                </a:solidFill>
              </a:rPr>
              <a:t>Active in the day</a:t>
            </a:r>
          </a:p>
          <a:p>
            <a:pPr lvl="1">
              <a:lnSpc>
                <a:spcPct val="90000"/>
              </a:lnSpc>
            </a:pPr>
            <a:r>
              <a:rPr lang="en-US" altLang="en-US">
                <a:solidFill>
                  <a:srgbClr val="FFCC00"/>
                </a:solidFill>
              </a:rPr>
              <a:t>Can be aggressive</a:t>
            </a:r>
          </a:p>
          <a:p>
            <a:pPr>
              <a:lnSpc>
                <a:spcPct val="90000"/>
              </a:lnSpc>
            </a:pPr>
            <a:endParaRPr lang="en-US" altLang="en-US" sz="2800">
              <a:solidFill>
                <a:srgbClr val="FFCC00"/>
              </a:solidFill>
            </a:endParaRPr>
          </a:p>
          <a:p>
            <a:pPr>
              <a:lnSpc>
                <a:spcPct val="90000"/>
              </a:lnSpc>
            </a:pPr>
            <a:r>
              <a:rPr lang="en-US" altLang="en-US" sz="2800">
                <a:solidFill>
                  <a:srgbClr val="FFCC00"/>
                </a:solidFill>
              </a:rPr>
              <a:t>European Hornet</a:t>
            </a:r>
          </a:p>
          <a:p>
            <a:pPr lvl="1">
              <a:lnSpc>
                <a:spcPct val="90000"/>
              </a:lnSpc>
            </a:pPr>
            <a:r>
              <a:rPr lang="en-US" altLang="en-US">
                <a:solidFill>
                  <a:srgbClr val="FFCC00"/>
                </a:solidFill>
              </a:rPr>
              <a:t>Brown and tan in color</a:t>
            </a:r>
          </a:p>
          <a:p>
            <a:pPr lvl="1">
              <a:lnSpc>
                <a:spcPct val="90000"/>
              </a:lnSpc>
            </a:pPr>
            <a:r>
              <a:rPr lang="en-US" altLang="en-US">
                <a:solidFill>
                  <a:srgbClr val="FFCC00"/>
                </a:solidFill>
              </a:rPr>
              <a:t>Active at night</a:t>
            </a:r>
          </a:p>
          <a:p>
            <a:pPr lvl="1">
              <a:lnSpc>
                <a:spcPct val="90000"/>
              </a:lnSpc>
            </a:pPr>
            <a:r>
              <a:rPr lang="en-US" altLang="en-US">
                <a:solidFill>
                  <a:srgbClr val="FFCC00"/>
                </a:solidFill>
              </a:rPr>
              <a:t>Usually live near woods</a:t>
            </a:r>
          </a:p>
          <a:p>
            <a:pPr lvl="1">
              <a:lnSpc>
                <a:spcPct val="90000"/>
              </a:lnSpc>
            </a:pPr>
            <a:r>
              <a:rPr lang="en-US" altLang="en-US">
                <a:solidFill>
                  <a:srgbClr val="FFCC00"/>
                </a:solidFill>
              </a:rPr>
              <a:t>Generally not aggressive, even at their nest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730" name="Picture 2" descr="yellowjack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86575"/>
          </a:xfrm>
          <a:prstGeom prst="rect">
            <a:avLst/>
          </a:prstGeom>
          <a:noFill/>
          <a:extLst>
            <a:ext uri="{909E8E84-426E-40DD-AFC4-6F175D3DCCD1}">
              <a14:hiddenFill xmlns:a14="http://schemas.microsoft.com/office/drawing/2010/main">
                <a:solidFill>
                  <a:srgbClr val="FFFFFF"/>
                </a:solidFill>
              </a14:hiddenFill>
            </a:ext>
          </a:extLst>
        </p:spPr>
      </p:pic>
      <p:sp>
        <p:nvSpPr>
          <p:cNvPr id="841731" name="Rectangle 3"/>
          <p:cNvSpPr>
            <a:spLocks noGrp="1" noChangeArrowheads="1"/>
          </p:cNvSpPr>
          <p:nvPr>
            <p:ph type="body" idx="1"/>
          </p:nvPr>
        </p:nvSpPr>
        <p:spPr>
          <a:xfrm>
            <a:off x="0" y="3581400"/>
            <a:ext cx="4572000" cy="3276600"/>
          </a:xfrm>
        </p:spPr>
        <p:txBody>
          <a:bodyPr/>
          <a:lstStyle/>
          <a:p>
            <a:r>
              <a:rPr lang="en-US" altLang="en-US">
                <a:solidFill>
                  <a:srgbClr val="FFFFFF"/>
                </a:solidFill>
                <a:effectLst>
                  <a:outerShdw blurRad="38100" dist="38100" dir="2700000" algn="tl">
                    <a:srgbClr val="000000"/>
                  </a:outerShdw>
                </a:effectLst>
              </a:rPr>
              <a:t>Social</a:t>
            </a:r>
          </a:p>
          <a:p>
            <a:r>
              <a:rPr lang="en-US" altLang="en-US">
                <a:solidFill>
                  <a:srgbClr val="FFFFFF"/>
                </a:solidFill>
                <a:effectLst>
                  <a:outerShdw blurRad="38100" dist="38100" dir="2700000" algn="tl">
                    <a:srgbClr val="000000"/>
                  </a:outerShdw>
                </a:effectLst>
              </a:rPr>
              <a:t>Predatory</a:t>
            </a:r>
          </a:p>
          <a:p>
            <a:r>
              <a:rPr lang="en-US" altLang="en-US">
                <a:solidFill>
                  <a:srgbClr val="FFFFFF"/>
                </a:solidFill>
                <a:effectLst>
                  <a:outerShdw blurRad="38100" dist="38100" dir="2700000" algn="tl">
                    <a:srgbClr val="000000"/>
                  </a:outerShdw>
                </a:effectLst>
              </a:rPr>
              <a:t>Ground Nesting</a:t>
            </a:r>
          </a:p>
          <a:p>
            <a:r>
              <a:rPr lang="en-US" altLang="en-US">
                <a:solidFill>
                  <a:srgbClr val="FFFFFF"/>
                </a:solidFill>
                <a:effectLst>
                  <a:outerShdw blurRad="38100" dist="38100" dir="2700000" algn="tl">
                    <a:srgbClr val="000000"/>
                  </a:outerShdw>
                </a:effectLst>
              </a:rPr>
              <a:t>Aggressive at their nest site</a:t>
            </a:r>
          </a:p>
        </p:txBody>
      </p:sp>
      <p:sp>
        <p:nvSpPr>
          <p:cNvPr id="841732" name="Rectangle 4"/>
          <p:cNvSpPr>
            <a:spLocks noGrp="1" noChangeArrowheads="1"/>
          </p:cNvSpPr>
          <p:nvPr>
            <p:ph type="title"/>
          </p:nvPr>
        </p:nvSpPr>
        <p:spPr>
          <a:xfrm>
            <a:off x="0" y="0"/>
            <a:ext cx="6324600" cy="1143000"/>
          </a:xfrm>
        </p:spPr>
        <p:txBody>
          <a:bodyPr/>
          <a:lstStyle/>
          <a:p>
            <a:r>
              <a:rPr lang="en-US" altLang="en-US" sz="4000">
                <a:solidFill>
                  <a:srgbClr val="FFFFFF"/>
                </a:solidFill>
                <a:effectLst>
                  <a:outerShdw blurRad="38100" dist="38100" dir="2700000" algn="tl">
                    <a:srgbClr val="000000"/>
                  </a:outerShdw>
                </a:effectLst>
              </a:rPr>
              <a:t>Yellow Jackets</a:t>
            </a:r>
          </a:p>
        </p:txBody>
      </p:sp>
      <p:sp>
        <p:nvSpPr>
          <p:cNvPr id="841733" name="Text Box 5"/>
          <p:cNvSpPr txBox="1">
            <a:spLocks noChangeArrowheads="1"/>
          </p:cNvSpPr>
          <p:nvPr/>
        </p:nvSpPr>
        <p:spPr bwMode="auto">
          <a:xfrm>
            <a:off x="7886700" y="5105400"/>
            <a:ext cx="1443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CC00"/>
                </a:solidFill>
              </a:rPr>
              <a:t>Prey item</a:t>
            </a:r>
          </a:p>
        </p:txBody>
      </p:sp>
      <p:sp>
        <p:nvSpPr>
          <p:cNvPr id="841735" name="Line 7"/>
          <p:cNvSpPr>
            <a:spLocks noChangeShapeType="1"/>
          </p:cNvSpPr>
          <p:nvPr/>
        </p:nvSpPr>
        <p:spPr bwMode="auto">
          <a:xfrm flipH="1">
            <a:off x="6362700" y="5334000"/>
            <a:ext cx="1600200" cy="0"/>
          </a:xfrm>
          <a:prstGeom prst="line">
            <a:avLst/>
          </a:prstGeom>
          <a:noFill/>
          <a:ln w="127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1714500" y="0"/>
            <a:ext cx="2971800" cy="762000"/>
          </a:xfrm>
        </p:spPr>
        <p:txBody>
          <a:bodyPr/>
          <a:lstStyle/>
          <a:p>
            <a:r>
              <a:rPr lang="en-US" altLang="en-US" sz="4000">
                <a:solidFill>
                  <a:srgbClr val="FFCC00"/>
                </a:solidFill>
              </a:rPr>
              <a:t>Bees</a:t>
            </a:r>
          </a:p>
        </p:txBody>
      </p:sp>
      <p:pic>
        <p:nvPicPr>
          <p:cNvPr id="842755" name="Picture 3" descr="diggerbee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886075"/>
            <a:ext cx="5295900" cy="3971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42756" name="Picture 4" descr="beecrop"/>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219700" y="0"/>
            <a:ext cx="5067300" cy="3419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42757" name="Picture 5" descr="be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386138"/>
            <a:ext cx="5067300" cy="3471862"/>
          </a:xfrm>
          <a:prstGeom prst="rect">
            <a:avLst/>
          </a:prstGeom>
          <a:noFill/>
          <a:extLst>
            <a:ext uri="{909E8E84-426E-40DD-AFC4-6F175D3DCCD1}">
              <a14:hiddenFill xmlns:a14="http://schemas.microsoft.com/office/drawing/2010/main">
                <a:solidFill>
                  <a:srgbClr val="FFFFFF"/>
                </a:solidFill>
              </a14:hiddenFill>
            </a:ext>
          </a:extLst>
        </p:spPr>
      </p:pic>
      <p:sp>
        <p:nvSpPr>
          <p:cNvPr id="842758" name="Rectangle 6"/>
          <p:cNvSpPr>
            <a:spLocks noGrp="1" noChangeArrowheads="1"/>
          </p:cNvSpPr>
          <p:nvPr>
            <p:ph type="body" sz="half" idx="1"/>
          </p:nvPr>
        </p:nvSpPr>
        <p:spPr>
          <a:xfrm>
            <a:off x="114300" y="1143000"/>
            <a:ext cx="4800600" cy="1371600"/>
          </a:xfrm>
        </p:spPr>
        <p:txBody>
          <a:bodyPr/>
          <a:lstStyle/>
          <a:p>
            <a:r>
              <a:rPr lang="en-US" altLang="en-US" sz="2800">
                <a:solidFill>
                  <a:srgbClr val="FFCC00"/>
                </a:solidFill>
                <a:effectLst>
                  <a:outerShdw blurRad="38100" dist="38100" dir="2700000" algn="tl">
                    <a:srgbClr val="000000"/>
                  </a:outerShdw>
                </a:effectLst>
              </a:rPr>
              <a:t>Beneficial pollinators</a:t>
            </a:r>
          </a:p>
          <a:p>
            <a:r>
              <a:rPr lang="en-US" altLang="en-US" sz="2800">
                <a:solidFill>
                  <a:srgbClr val="FFCC00"/>
                </a:solidFill>
                <a:effectLst>
                  <a:outerShdw blurRad="38100" dist="38100" dir="2700000" algn="tl">
                    <a:srgbClr val="000000"/>
                  </a:outerShdw>
                </a:effectLst>
              </a:rPr>
              <a:t>Can be solitary or social</a:t>
            </a:r>
          </a:p>
        </p:txBody>
      </p:sp>
      <p:sp>
        <p:nvSpPr>
          <p:cNvPr id="842759" name="Text Box 7"/>
          <p:cNvSpPr txBox="1">
            <a:spLocks noChangeArrowheads="1"/>
          </p:cNvSpPr>
          <p:nvPr/>
        </p:nvSpPr>
        <p:spPr bwMode="auto">
          <a:xfrm>
            <a:off x="5600700" y="3276600"/>
            <a:ext cx="4281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Social bees:</a:t>
            </a:r>
          </a:p>
          <a:p>
            <a:pPr algn="l"/>
            <a:r>
              <a:rPr lang="en-US" altLang="en-US" b="1">
                <a:solidFill>
                  <a:srgbClr val="FFFFFF"/>
                </a:solidFill>
              </a:rPr>
              <a:t> -May sting if nest is threatened</a:t>
            </a:r>
          </a:p>
        </p:txBody>
      </p:sp>
      <p:sp>
        <p:nvSpPr>
          <p:cNvPr id="842760" name="Text Box 8"/>
          <p:cNvSpPr txBox="1">
            <a:spLocks noChangeArrowheads="1"/>
          </p:cNvSpPr>
          <p:nvPr/>
        </p:nvSpPr>
        <p:spPr bwMode="auto">
          <a:xfrm>
            <a:off x="876300" y="3200400"/>
            <a:ext cx="3733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b="1">
                <a:solidFill>
                  <a:srgbClr val="FFFFFF"/>
                </a:solidFill>
                <a:effectLst>
                  <a:outerShdw blurRad="38100" dist="38100" dir="2700000" algn="tl">
                    <a:srgbClr val="000000"/>
                  </a:outerShdw>
                </a:effectLst>
              </a:rPr>
              <a:t>Solitary Bees:</a:t>
            </a:r>
          </a:p>
          <a:p>
            <a:pPr algn="l"/>
            <a:r>
              <a:rPr lang="en-US" altLang="en-US" b="1">
                <a:solidFill>
                  <a:srgbClr val="FFFFFF"/>
                </a:solidFill>
                <a:effectLst>
                  <a:outerShdw blurRad="38100" dist="38100" dir="2700000" algn="tl">
                    <a:srgbClr val="000000"/>
                  </a:outerShdw>
                </a:effectLst>
              </a:rPr>
              <a:t>  -Non aggressive</a:t>
            </a:r>
          </a:p>
          <a:p>
            <a:pPr algn="l"/>
            <a:r>
              <a:rPr lang="en-US" altLang="en-US" b="1">
                <a:solidFill>
                  <a:srgbClr val="FFFFFF"/>
                </a:solidFill>
                <a:effectLst>
                  <a:outerShdw blurRad="38100" dist="38100" dir="2700000" algn="tl">
                    <a:srgbClr val="000000"/>
                  </a:outerShdw>
                </a:effectLst>
              </a:rPr>
              <a:t>  -Often nest in bare ground</a:t>
            </a:r>
          </a:p>
        </p:txBody>
      </p:sp>
      <p:sp>
        <p:nvSpPr>
          <p:cNvPr id="842761" name="Text Box 9"/>
          <p:cNvSpPr txBox="1">
            <a:spLocks noChangeArrowheads="1"/>
          </p:cNvSpPr>
          <p:nvPr/>
        </p:nvSpPr>
        <p:spPr bwMode="auto">
          <a:xfrm>
            <a:off x="1714500" y="6172200"/>
            <a:ext cx="157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rPr>
              <a:t>Digger bee</a:t>
            </a:r>
          </a:p>
        </p:txBody>
      </p:sp>
      <p:sp>
        <p:nvSpPr>
          <p:cNvPr id="842762" name="Text Box 10"/>
          <p:cNvSpPr txBox="1">
            <a:spLocks noChangeArrowheads="1"/>
          </p:cNvSpPr>
          <p:nvPr/>
        </p:nvSpPr>
        <p:spPr bwMode="auto">
          <a:xfrm>
            <a:off x="7124700" y="6096000"/>
            <a:ext cx="154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a:t>Honey Bee</a:t>
            </a:r>
          </a:p>
        </p:txBody>
      </p:sp>
      <p:sp>
        <p:nvSpPr>
          <p:cNvPr id="842763" name="Text Box 11"/>
          <p:cNvSpPr txBox="1">
            <a:spLocks noChangeArrowheads="1"/>
          </p:cNvSpPr>
          <p:nvPr/>
        </p:nvSpPr>
        <p:spPr bwMode="auto">
          <a:xfrm>
            <a:off x="7124700" y="2590800"/>
            <a:ext cx="1716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effectLst>
                  <a:outerShdw blurRad="38100" dist="38100" dir="2700000" algn="tl">
                    <a:srgbClr val="000000"/>
                  </a:outerShdw>
                </a:effectLst>
              </a:rPr>
              <a:t>Bumble bee</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8" name="Picture 2" descr="bedbug"/>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10287000" cy="688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43779" name="Rectangle 3"/>
          <p:cNvSpPr>
            <a:spLocks noGrp="1" noChangeArrowheads="1"/>
          </p:cNvSpPr>
          <p:nvPr>
            <p:ph type="body" sz="half" idx="1"/>
          </p:nvPr>
        </p:nvSpPr>
        <p:spPr>
          <a:xfrm>
            <a:off x="0" y="3276600"/>
            <a:ext cx="3810000" cy="3581400"/>
          </a:xfrm>
        </p:spPr>
        <p:txBody>
          <a:bodyPr/>
          <a:lstStyle/>
          <a:p>
            <a:r>
              <a:rPr lang="en-US" altLang="en-US" sz="2800">
                <a:solidFill>
                  <a:srgbClr val="FFFFFF"/>
                </a:solidFill>
              </a:rPr>
              <a:t>Feed on blood</a:t>
            </a:r>
          </a:p>
          <a:p>
            <a:r>
              <a:rPr lang="en-US" altLang="en-US" sz="2800">
                <a:solidFill>
                  <a:srgbClr val="FFFFFF"/>
                </a:solidFill>
              </a:rPr>
              <a:t>May travel some distance for a meal</a:t>
            </a:r>
          </a:p>
          <a:p>
            <a:r>
              <a:rPr lang="en-US" altLang="en-US" sz="2800">
                <a:solidFill>
                  <a:srgbClr val="FFFFFF"/>
                </a:solidFill>
              </a:rPr>
              <a:t>Flattened to hide in cracks and crevices</a:t>
            </a:r>
          </a:p>
          <a:p>
            <a:r>
              <a:rPr lang="en-US" altLang="en-US" sz="2800">
                <a:solidFill>
                  <a:srgbClr val="FFFFFF"/>
                </a:solidFill>
              </a:rPr>
              <a:t>Can be difficult to get rid of</a:t>
            </a:r>
          </a:p>
        </p:txBody>
      </p:sp>
      <p:sp>
        <p:nvSpPr>
          <p:cNvPr id="843780" name="Rectangle 4"/>
          <p:cNvSpPr>
            <a:spLocks noGrp="1" noChangeArrowheads="1"/>
          </p:cNvSpPr>
          <p:nvPr>
            <p:ph type="title"/>
          </p:nvPr>
        </p:nvSpPr>
        <p:spPr>
          <a:xfrm>
            <a:off x="2247900" y="152400"/>
            <a:ext cx="5257800" cy="1143000"/>
          </a:xfrm>
        </p:spPr>
        <p:txBody>
          <a:bodyPr/>
          <a:lstStyle/>
          <a:p>
            <a:r>
              <a:rPr lang="en-US" altLang="en-US" sz="4000">
                <a:solidFill>
                  <a:srgbClr val="FFFFFF"/>
                </a:solidFill>
                <a:effectLst>
                  <a:outerShdw blurRad="38100" dist="38100" dir="2700000" algn="tl">
                    <a:srgbClr val="000000"/>
                  </a:outerShdw>
                </a:effectLst>
              </a:rPr>
              <a:t>Bed Bugs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p:txBody>
          <a:bodyPr/>
          <a:lstStyle/>
          <a:p>
            <a:r>
              <a:rPr lang="en-US" altLang="en-US">
                <a:solidFill>
                  <a:srgbClr val="FFCC00"/>
                </a:solidFill>
              </a:rPr>
              <a:t>Bed Bug Control</a:t>
            </a:r>
          </a:p>
        </p:txBody>
      </p:sp>
      <p:sp>
        <p:nvSpPr>
          <p:cNvPr id="844803" name="Rectangle 3"/>
          <p:cNvSpPr>
            <a:spLocks noGrp="1" noChangeArrowheads="1"/>
          </p:cNvSpPr>
          <p:nvPr>
            <p:ph type="body" idx="1"/>
          </p:nvPr>
        </p:nvSpPr>
        <p:spPr>
          <a:xfrm>
            <a:off x="1257300" y="1981200"/>
            <a:ext cx="7772400" cy="4495800"/>
          </a:xfrm>
        </p:spPr>
        <p:txBody>
          <a:bodyPr/>
          <a:lstStyle/>
          <a:p>
            <a:pPr>
              <a:lnSpc>
                <a:spcPct val="90000"/>
              </a:lnSpc>
            </a:pPr>
            <a:r>
              <a:rPr lang="en-US" altLang="en-US">
                <a:solidFill>
                  <a:srgbClr val="FFCC00"/>
                </a:solidFill>
              </a:rPr>
              <a:t>Find all hiding places</a:t>
            </a:r>
          </a:p>
          <a:p>
            <a:pPr lvl="1">
              <a:lnSpc>
                <a:spcPct val="90000"/>
              </a:lnSpc>
            </a:pPr>
            <a:r>
              <a:rPr lang="en-US" altLang="en-US">
                <a:solidFill>
                  <a:srgbClr val="FFCC00"/>
                </a:solidFill>
              </a:rPr>
              <a:t>Mattress seems</a:t>
            </a:r>
          </a:p>
          <a:p>
            <a:pPr lvl="1">
              <a:lnSpc>
                <a:spcPct val="90000"/>
              </a:lnSpc>
            </a:pPr>
            <a:r>
              <a:rPr lang="en-US" altLang="en-US">
                <a:solidFill>
                  <a:srgbClr val="FFCC00"/>
                </a:solidFill>
              </a:rPr>
              <a:t>Behind the headboard</a:t>
            </a:r>
          </a:p>
          <a:p>
            <a:pPr lvl="1">
              <a:lnSpc>
                <a:spcPct val="90000"/>
              </a:lnSpc>
            </a:pPr>
            <a:r>
              <a:rPr lang="en-US" altLang="en-US">
                <a:solidFill>
                  <a:srgbClr val="FFCC00"/>
                </a:solidFill>
              </a:rPr>
              <a:t>In switch plates and electrical sockets</a:t>
            </a:r>
          </a:p>
          <a:p>
            <a:pPr lvl="1">
              <a:lnSpc>
                <a:spcPct val="90000"/>
              </a:lnSpc>
            </a:pPr>
            <a:r>
              <a:rPr lang="en-US" altLang="en-US">
                <a:solidFill>
                  <a:srgbClr val="FFCC00"/>
                </a:solidFill>
              </a:rPr>
              <a:t>Behind picture frames</a:t>
            </a:r>
          </a:p>
          <a:p>
            <a:pPr lvl="1">
              <a:lnSpc>
                <a:spcPct val="90000"/>
              </a:lnSpc>
            </a:pPr>
            <a:r>
              <a:rPr lang="en-US" altLang="en-US">
                <a:solidFill>
                  <a:srgbClr val="FFCC00"/>
                </a:solidFill>
              </a:rPr>
              <a:t>Behind baseboards</a:t>
            </a:r>
          </a:p>
          <a:p>
            <a:pPr>
              <a:lnSpc>
                <a:spcPct val="90000"/>
              </a:lnSpc>
            </a:pPr>
            <a:r>
              <a:rPr lang="en-US" altLang="en-US">
                <a:solidFill>
                  <a:srgbClr val="FFCC00"/>
                </a:solidFill>
              </a:rPr>
              <a:t>Treat all hiding places or vacuum those that can’t be treated</a:t>
            </a:r>
          </a:p>
          <a:p>
            <a:pPr>
              <a:lnSpc>
                <a:spcPct val="90000"/>
              </a:lnSpc>
            </a:pPr>
            <a:r>
              <a:rPr lang="en-US" altLang="en-US">
                <a:solidFill>
                  <a:srgbClr val="FFCC00"/>
                </a:solidFill>
              </a:rPr>
              <a:t>May require professional help</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5826" name="Picture 2" descr="DSCN250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45827" name="Rectangle 3"/>
          <p:cNvSpPr>
            <a:spLocks noChangeArrowheads="1"/>
          </p:cNvSpPr>
          <p:nvPr/>
        </p:nvSpPr>
        <p:spPr bwMode="auto">
          <a:xfrm>
            <a:off x="190500" y="3048000"/>
            <a:ext cx="5791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lstStyle>
            <a:lvl1pPr marL="342900" indent="-342900"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nSpc>
                <a:spcPct val="90000"/>
              </a:lnSpc>
            </a:pPr>
            <a:r>
              <a:rPr lang="en-US" altLang="en-US" b="1">
                <a:solidFill>
                  <a:srgbClr val="FFFFFF"/>
                </a:solidFill>
              </a:rPr>
              <a:t>Obligate blood feeders (pets)</a:t>
            </a:r>
          </a:p>
          <a:p>
            <a:pPr>
              <a:lnSpc>
                <a:spcPct val="90000"/>
              </a:lnSpc>
            </a:pPr>
            <a:r>
              <a:rPr lang="en-US" altLang="en-US" b="1">
                <a:solidFill>
                  <a:srgbClr val="FFFFFF"/>
                </a:solidFill>
              </a:rPr>
              <a:t>Adults live entire life on animal</a:t>
            </a:r>
          </a:p>
          <a:p>
            <a:pPr>
              <a:lnSpc>
                <a:spcPct val="90000"/>
              </a:lnSpc>
            </a:pPr>
            <a:r>
              <a:rPr lang="en-US" altLang="en-US" b="1">
                <a:solidFill>
                  <a:srgbClr val="FFFFFF"/>
                </a:solidFill>
              </a:rPr>
              <a:t>Attracted to carbon dioxide</a:t>
            </a:r>
          </a:p>
          <a:p>
            <a:pPr>
              <a:lnSpc>
                <a:spcPct val="90000"/>
              </a:lnSpc>
            </a:pPr>
            <a:r>
              <a:rPr lang="en-US" altLang="en-US" b="1">
                <a:solidFill>
                  <a:srgbClr val="FFFFFF"/>
                </a:solidFill>
              </a:rPr>
              <a:t>Control</a:t>
            </a:r>
          </a:p>
          <a:p>
            <a:pPr lvl="1">
              <a:lnSpc>
                <a:spcPct val="90000"/>
              </a:lnSpc>
            </a:pPr>
            <a:r>
              <a:rPr lang="en-US" altLang="en-US" b="1">
                <a:solidFill>
                  <a:srgbClr val="FFFFFF"/>
                </a:solidFill>
              </a:rPr>
              <a:t>On animal</a:t>
            </a:r>
          </a:p>
          <a:p>
            <a:pPr lvl="1">
              <a:lnSpc>
                <a:spcPct val="90000"/>
              </a:lnSpc>
            </a:pPr>
            <a:r>
              <a:rPr lang="en-US" altLang="en-US" b="1">
                <a:solidFill>
                  <a:srgbClr val="FFFFFF"/>
                </a:solidFill>
              </a:rPr>
              <a:t>Animal bedding/resting areas</a:t>
            </a:r>
          </a:p>
          <a:p>
            <a:pPr lvl="1">
              <a:lnSpc>
                <a:spcPct val="90000"/>
              </a:lnSpc>
            </a:pPr>
            <a:r>
              <a:rPr lang="en-US" altLang="en-US" b="1">
                <a:solidFill>
                  <a:srgbClr val="FFFFFF"/>
                </a:solidFill>
              </a:rPr>
              <a:t>Vacuum</a:t>
            </a:r>
          </a:p>
        </p:txBody>
      </p:sp>
      <p:sp>
        <p:nvSpPr>
          <p:cNvPr id="845828" name="Rectangle 4"/>
          <p:cNvSpPr>
            <a:spLocks noGrp="1" noChangeArrowheads="1"/>
          </p:cNvSpPr>
          <p:nvPr>
            <p:ph type="title"/>
          </p:nvPr>
        </p:nvSpPr>
        <p:spPr>
          <a:xfrm>
            <a:off x="114300" y="152400"/>
            <a:ext cx="7772400" cy="1143000"/>
          </a:xfrm>
        </p:spPr>
        <p:txBody>
          <a:bodyPr/>
          <a:lstStyle/>
          <a:p>
            <a:r>
              <a:rPr lang="en-US" altLang="en-US" sz="4000" b="1">
                <a:solidFill>
                  <a:srgbClr val="FFFFFF"/>
                </a:solidFill>
                <a:effectLst>
                  <a:outerShdw blurRad="38100" dist="38100" dir="2700000" algn="tl">
                    <a:srgbClr val="000000"/>
                  </a:outerShdw>
                </a:effectLst>
              </a:rPr>
              <a:t>Biting and Stinging Pests</a:t>
            </a:r>
            <a:br>
              <a:rPr lang="en-US" altLang="en-US" sz="4000" b="1">
                <a:solidFill>
                  <a:srgbClr val="FFFFFF"/>
                </a:solidFill>
                <a:effectLst>
                  <a:outerShdw blurRad="38100" dist="38100" dir="2700000" algn="tl">
                    <a:srgbClr val="000000"/>
                  </a:outerShdw>
                </a:effectLst>
              </a:rPr>
            </a:br>
            <a:r>
              <a:rPr lang="en-US" altLang="en-US" sz="3200" b="1">
                <a:solidFill>
                  <a:srgbClr val="FFFFFF"/>
                </a:solidFill>
                <a:effectLst>
                  <a:outerShdw blurRad="38100" dist="38100" dir="2700000" algn="tl">
                    <a:srgbClr val="000000"/>
                  </a:outerShdw>
                </a:effectLst>
              </a:rPr>
              <a:t>Fleas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a:xfrm>
            <a:off x="533400" y="0"/>
            <a:ext cx="9448800" cy="2057400"/>
          </a:xfrm>
        </p:spPr>
        <p:txBody>
          <a:bodyPr/>
          <a:lstStyle/>
          <a:p>
            <a:pPr algn="l"/>
            <a:r>
              <a:rPr lang="en-US" altLang="en-US">
                <a:solidFill>
                  <a:srgbClr val="FAFD00"/>
                </a:solidFill>
              </a:rPr>
              <a:t>Ultrasonic Devices Do Not Repel Pests!</a:t>
            </a:r>
            <a:r>
              <a:rPr lang="en-US" altLang="en-US" sz="1800">
                <a:solidFill>
                  <a:srgbClr val="FAFD00"/>
                </a:solidFill>
              </a:rPr>
              <a:t/>
            </a:r>
            <a:br>
              <a:rPr lang="en-US" altLang="en-US" sz="1800">
                <a:solidFill>
                  <a:srgbClr val="FAFD00"/>
                </a:solidFill>
              </a:rPr>
            </a:br>
            <a:r>
              <a:rPr lang="en-US" altLang="en-US" sz="1800">
                <a:solidFill>
                  <a:srgbClr val="FAFD00"/>
                </a:solidFill>
              </a:rPr>
              <a:t/>
            </a:r>
            <a:br>
              <a:rPr lang="en-US" altLang="en-US" sz="1800">
                <a:solidFill>
                  <a:srgbClr val="FAFD00"/>
                </a:solidFill>
              </a:rPr>
            </a:br>
            <a:r>
              <a:rPr lang="en-US" altLang="en-US" sz="2400">
                <a:solidFill>
                  <a:srgbClr val="FAFD00"/>
                </a:solidFill>
              </a:rPr>
              <a:t>Huang, F., B. Subramanyam, and J. Clark. 2002. Laboratory and field trials with commercial ultrasonic devices against three ant species (Hymenoptera: Formicidae). </a:t>
            </a:r>
            <a:r>
              <a:rPr lang="en-US" altLang="en-US" sz="2400" i="1">
                <a:solidFill>
                  <a:srgbClr val="FAFD00"/>
                </a:solidFill>
              </a:rPr>
              <a:t>J. Agric. Urban Entomol.</a:t>
            </a:r>
            <a:r>
              <a:rPr lang="en-US" altLang="en-US" sz="2400">
                <a:solidFill>
                  <a:srgbClr val="FAFD00"/>
                </a:solidFill>
              </a:rPr>
              <a:t> 19: 25-28.</a:t>
            </a:r>
            <a:endParaRPr lang="en-US" altLang="en-US" sz="2400"/>
          </a:p>
        </p:txBody>
      </p:sp>
      <p:sp>
        <p:nvSpPr>
          <p:cNvPr id="739331" name="Rectangle 3"/>
          <p:cNvSpPr>
            <a:spLocks noGrp="1" noChangeArrowheads="1"/>
          </p:cNvSpPr>
          <p:nvPr>
            <p:ph type="body" idx="1"/>
          </p:nvPr>
        </p:nvSpPr>
        <p:spPr>
          <a:xfrm>
            <a:off x="304800" y="2057400"/>
            <a:ext cx="4953000" cy="4800600"/>
          </a:xfrm>
        </p:spPr>
        <p:txBody>
          <a:bodyPr/>
          <a:lstStyle/>
          <a:p>
            <a:pPr>
              <a:lnSpc>
                <a:spcPct val="90000"/>
              </a:lnSpc>
            </a:pPr>
            <a:endParaRPr lang="en-US" altLang="en-US" sz="2000">
              <a:solidFill>
                <a:srgbClr val="FAFD00"/>
              </a:solidFill>
            </a:endParaRPr>
          </a:p>
          <a:p>
            <a:pPr>
              <a:lnSpc>
                <a:spcPct val="90000"/>
              </a:lnSpc>
            </a:pPr>
            <a:r>
              <a:rPr lang="en-US" altLang="en-US" sz="2400">
                <a:solidFill>
                  <a:srgbClr val="FAFD00"/>
                </a:solidFill>
              </a:rPr>
              <a:t>“The three commercial devices used in our study failed to repel </a:t>
            </a:r>
            <a:r>
              <a:rPr lang="en-US" altLang="en-US" sz="2400" i="1">
                <a:solidFill>
                  <a:srgbClr val="FAFD00"/>
                </a:solidFill>
              </a:rPr>
              <a:t>C. festintatus, C. pennsylvanicus</a:t>
            </a:r>
            <a:r>
              <a:rPr lang="en-US" altLang="en-US" sz="2400">
                <a:solidFill>
                  <a:srgbClr val="FAFD00"/>
                </a:solidFill>
              </a:rPr>
              <a:t>, and </a:t>
            </a:r>
            <a:r>
              <a:rPr lang="en-US" altLang="en-US" sz="2400" i="1">
                <a:solidFill>
                  <a:srgbClr val="FAFD00"/>
                </a:solidFill>
              </a:rPr>
              <a:t>F. pallidefulva</a:t>
            </a:r>
            <a:r>
              <a:rPr lang="en-US" altLang="en-US" sz="2400">
                <a:solidFill>
                  <a:srgbClr val="FAFD00"/>
                </a:solidFill>
              </a:rPr>
              <a:t> in laboratory and field trials. Similar negative findings with ultrasound have been reported against corn earworm adults (Shorey et al. 1972), cockroaches (Koehler et al. 1986), mosquitoes (Sylla et al. 2000), and fleas and ticks (Hinkle et al. 1990, Brown &amp; Lewis 1991, Dryden et al. 2000).”</a:t>
            </a:r>
          </a:p>
        </p:txBody>
      </p:sp>
      <p:pic>
        <p:nvPicPr>
          <p:cNvPr id="739332" name="Picture 4" descr="Ultraso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590800"/>
            <a:ext cx="4495800" cy="3371850"/>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4" name="Picture 2" descr="DSCN254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102870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47875" name="Picture 3" descr="DSCN060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34100" y="3733800"/>
            <a:ext cx="3810000" cy="2857500"/>
          </a:xfr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47876" name="Rectangle 4"/>
          <p:cNvSpPr>
            <a:spLocks noGrp="1" noChangeArrowheads="1"/>
          </p:cNvSpPr>
          <p:nvPr>
            <p:ph type="title"/>
          </p:nvPr>
        </p:nvSpPr>
        <p:spPr>
          <a:xfrm>
            <a:off x="114300" y="152400"/>
            <a:ext cx="7772400" cy="1143000"/>
          </a:xfrm>
          <a:noFill/>
          <a:ln/>
        </p:spPr>
        <p:txBody>
          <a:bodyPr/>
          <a:lstStyle/>
          <a:p>
            <a:r>
              <a:rPr lang="en-US" altLang="en-US" sz="4000" b="1">
                <a:solidFill>
                  <a:srgbClr val="FFCC00"/>
                </a:solidFill>
                <a:effectLst>
                  <a:outerShdw blurRad="38100" dist="38100" dir="2700000" algn="tl">
                    <a:srgbClr val="000000"/>
                  </a:outerShdw>
                </a:effectLst>
              </a:rPr>
              <a:t>Biting and Stinging Pests</a:t>
            </a:r>
            <a:br>
              <a:rPr lang="en-US" altLang="en-US" sz="4000" b="1">
                <a:solidFill>
                  <a:srgbClr val="FFCC00"/>
                </a:solidFill>
                <a:effectLst>
                  <a:outerShdw blurRad="38100" dist="38100" dir="2700000" algn="tl">
                    <a:srgbClr val="000000"/>
                  </a:outerShdw>
                </a:effectLst>
              </a:rPr>
            </a:br>
            <a:r>
              <a:rPr lang="en-US" altLang="en-US" sz="3200" b="1">
                <a:solidFill>
                  <a:srgbClr val="FFCC00"/>
                </a:solidFill>
                <a:effectLst>
                  <a:outerShdw blurRad="38100" dist="38100" dir="2700000" algn="tl">
                    <a:srgbClr val="000000"/>
                  </a:outerShdw>
                </a:effectLst>
              </a:rPr>
              <a:t>Fleas</a:t>
            </a:r>
          </a:p>
        </p:txBody>
      </p:sp>
      <p:sp>
        <p:nvSpPr>
          <p:cNvPr id="847877" name="Rectangle 5"/>
          <p:cNvSpPr>
            <a:spLocks noChangeArrowheads="1"/>
          </p:cNvSpPr>
          <p:nvPr/>
        </p:nvSpPr>
        <p:spPr bwMode="auto">
          <a:xfrm>
            <a:off x="190500" y="5562600"/>
            <a:ext cx="563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defRPr sz="4400">
                <a:solidFill>
                  <a:schemeClr val="tx2"/>
                </a:solidFill>
                <a:latin typeface="Times New Roman" charset="0"/>
              </a:defRPr>
            </a:lvl1pPr>
            <a:lvl2pPr>
              <a:defRPr sz="4400">
                <a:solidFill>
                  <a:schemeClr val="tx2"/>
                </a:solidFill>
                <a:latin typeface="Times New Roman" charset="0"/>
              </a:defRPr>
            </a:lvl2pPr>
            <a:lvl3pPr>
              <a:defRPr sz="4400">
                <a:solidFill>
                  <a:schemeClr val="tx2"/>
                </a:solidFill>
                <a:latin typeface="Times New Roman" charset="0"/>
              </a:defRPr>
            </a:lvl3pPr>
            <a:lvl4pPr>
              <a:defRPr sz="4400">
                <a:solidFill>
                  <a:schemeClr val="tx2"/>
                </a:solidFill>
                <a:latin typeface="Times New Roman" charset="0"/>
              </a:defRPr>
            </a:lvl4pPr>
            <a:lvl5pP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algn="l"/>
            <a:r>
              <a:rPr lang="en-US" altLang="en-US" sz="3200" b="1">
                <a:solidFill>
                  <a:srgbClr val="FFCC00"/>
                </a:solidFill>
                <a:effectLst>
                  <a:outerShdw blurRad="38100" dist="38100" dir="2700000" algn="tl">
                    <a:srgbClr val="000000"/>
                  </a:outerShdw>
                </a:effectLst>
              </a:rPr>
              <a:t>Flea eggs, larvae (and their food), and pupae are found wherever pets spend time.</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descr="DSCN248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10287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49923" name="Rectangle 3"/>
          <p:cNvSpPr>
            <a:spLocks noGrp="1" noChangeArrowheads="1"/>
          </p:cNvSpPr>
          <p:nvPr>
            <p:ph type="title"/>
          </p:nvPr>
        </p:nvSpPr>
        <p:spPr>
          <a:xfrm>
            <a:off x="342900" y="0"/>
            <a:ext cx="7772400" cy="1143000"/>
          </a:xfrm>
          <a:noFill/>
          <a:ln/>
        </p:spPr>
        <p:txBody>
          <a:bodyPr/>
          <a:lstStyle/>
          <a:p>
            <a:r>
              <a:rPr lang="en-US" altLang="en-US" sz="4000"/>
              <a:t>Biting and Stinging Pests</a:t>
            </a:r>
            <a:br>
              <a:rPr lang="en-US" altLang="en-US" sz="4000"/>
            </a:br>
            <a:r>
              <a:rPr lang="en-US" altLang="en-US" sz="3200"/>
              <a:t>Fleas</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0" name="Picture 2" descr="deerticka"/>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10287000" cy="6853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51971" name="Picture 3" descr="tick"/>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743700" y="4487863"/>
            <a:ext cx="3543300" cy="2370137"/>
          </a:xfr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51972" name="Rectangle 4"/>
          <p:cNvSpPr>
            <a:spLocks noGrp="1" noChangeArrowheads="1"/>
          </p:cNvSpPr>
          <p:nvPr>
            <p:ph type="body" sz="half" idx="1"/>
          </p:nvPr>
        </p:nvSpPr>
        <p:spPr>
          <a:xfrm>
            <a:off x="0" y="2286000"/>
            <a:ext cx="4381500" cy="4572000"/>
          </a:xfrm>
        </p:spPr>
        <p:txBody>
          <a:bodyPr/>
          <a:lstStyle/>
          <a:p>
            <a:pPr>
              <a:lnSpc>
                <a:spcPct val="90000"/>
              </a:lnSpc>
            </a:pPr>
            <a:r>
              <a:rPr lang="en-US" altLang="en-US" sz="2800">
                <a:solidFill>
                  <a:srgbClr val="FFFFFF"/>
                </a:solidFill>
                <a:effectLst>
                  <a:outerShdw blurRad="38100" dist="38100" dir="2700000" algn="tl">
                    <a:srgbClr val="000000"/>
                  </a:outerShdw>
                </a:effectLst>
              </a:rPr>
              <a:t>Blood feeders</a:t>
            </a:r>
          </a:p>
          <a:p>
            <a:pPr>
              <a:lnSpc>
                <a:spcPct val="90000"/>
              </a:lnSpc>
            </a:pPr>
            <a:r>
              <a:rPr lang="en-US" altLang="en-US" sz="2800">
                <a:solidFill>
                  <a:srgbClr val="FFFFFF"/>
                </a:solidFill>
                <a:effectLst>
                  <a:outerShdw blurRad="38100" dist="38100" dir="2700000" algn="tl">
                    <a:srgbClr val="000000"/>
                  </a:outerShdw>
                </a:effectLst>
              </a:rPr>
              <a:t>Live in tall grass and brush</a:t>
            </a:r>
          </a:p>
          <a:p>
            <a:pPr>
              <a:lnSpc>
                <a:spcPct val="90000"/>
              </a:lnSpc>
            </a:pPr>
            <a:r>
              <a:rPr lang="en-US" altLang="en-US" sz="2800">
                <a:solidFill>
                  <a:srgbClr val="FFFFFF"/>
                </a:solidFill>
                <a:effectLst>
                  <a:outerShdw blurRad="38100" dist="38100" dir="2700000" algn="tl">
                    <a:srgbClr val="000000"/>
                  </a:outerShdw>
                </a:effectLst>
              </a:rPr>
              <a:t>Control</a:t>
            </a:r>
          </a:p>
          <a:p>
            <a:pPr lvl="1">
              <a:lnSpc>
                <a:spcPct val="90000"/>
              </a:lnSpc>
            </a:pPr>
            <a:r>
              <a:rPr lang="en-US" altLang="en-US" sz="2400">
                <a:solidFill>
                  <a:srgbClr val="FFFFFF"/>
                </a:solidFill>
                <a:effectLst>
                  <a:outerShdw blurRad="38100" dist="38100" dir="2700000" algn="tl">
                    <a:srgbClr val="000000"/>
                  </a:outerShdw>
                </a:effectLst>
              </a:rPr>
              <a:t>Keep grass shorter than 3 inches</a:t>
            </a:r>
          </a:p>
          <a:p>
            <a:pPr lvl="1">
              <a:lnSpc>
                <a:spcPct val="90000"/>
              </a:lnSpc>
            </a:pPr>
            <a:r>
              <a:rPr lang="en-US" altLang="en-US" sz="2400">
                <a:solidFill>
                  <a:srgbClr val="FFFFFF"/>
                </a:solidFill>
                <a:effectLst>
                  <a:outerShdw blurRad="38100" dist="38100" dir="2700000" algn="tl">
                    <a:srgbClr val="000000"/>
                  </a:outerShdw>
                </a:effectLst>
              </a:rPr>
              <a:t>Wear repellent and appropriate clothing</a:t>
            </a:r>
          </a:p>
          <a:p>
            <a:pPr lvl="1">
              <a:lnSpc>
                <a:spcPct val="90000"/>
              </a:lnSpc>
            </a:pPr>
            <a:r>
              <a:rPr lang="en-US" altLang="en-US" sz="2400">
                <a:solidFill>
                  <a:srgbClr val="FFFFFF"/>
                </a:solidFill>
                <a:effectLst>
                  <a:outerShdw blurRad="38100" dist="38100" dir="2700000" algn="tl">
                    <a:srgbClr val="000000"/>
                  </a:outerShdw>
                </a:effectLst>
              </a:rPr>
              <a:t>Check for ticks after walking in affected areas</a:t>
            </a:r>
          </a:p>
          <a:p>
            <a:pPr lvl="2">
              <a:lnSpc>
                <a:spcPct val="90000"/>
              </a:lnSpc>
            </a:pPr>
            <a:r>
              <a:rPr lang="en-US" altLang="en-US" sz="2000">
                <a:solidFill>
                  <a:srgbClr val="FFFFFF"/>
                </a:solidFill>
                <a:effectLst>
                  <a:outerShdw blurRad="38100" dist="38100" dir="2700000" algn="tl">
                    <a:srgbClr val="000000"/>
                  </a:outerShdw>
                </a:effectLst>
              </a:rPr>
              <a:t>Most tick-borne diseases require several hours to</a:t>
            </a:r>
            <a:r>
              <a:rPr lang="en-US" altLang="en-US" sz="2000"/>
              <a:t> </a:t>
            </a:r>
            <a:r>
              <a:rPr lang="en-US" altLang="en-US" sz="2000">
                <a:solidFill>
                  <a:srgbClr val="FFFFFF"/>
                </a:solidFill>
                <a:effectLst>
                  <a:outerShdw blurRad="38100" dist="38100" dir="2700000" algn="tl">
                    <a:srgbClr val="000000"/>
                  </a:outerShdw>
                </a:effectLst>
              </a:rPr>
              <a:t>days for transmission</a:t>
            </a:r>
          </a:p>
        </p:txBody>
      </p:sp>
      <p:sp>
        <p:nvSpPr>
          <p:cNvPr id="851973" name="Rectangle 5"/>
          <p:cNvSpPr>
            <a:spLocks noGrp="1" noChangeArrowheads="1"/>
          </p:cNvSpPr>
          <p:nvPr>
            <p:ph type="title"/>
          </p:nvPr>
        </p:nvSpPr>
        <p:spPr>
          <a:xfrm>
            <a:off x="4076700" y="0"/>
            <a:ext cx="4572000" cy="1143000"/>
          </a:xfrm>
        </p:spPr>
        <p:txBody>
          <a:bodyPr/>
          <a:lstStyle/>
          <a:p>
            <a:r>
              <a:rPr lang="en-US" altLang="en-US" sz="4000" b="1">
                <a:solidFill>
                  <a:srgbClr val="FFFFFF"/>
                </a:solidFill>
                <a:effectLst>
                  <a:outerShdw blurRad="38100" dist="38100" dir="2700000" algn="tl">
                    <a:srgbClr val="000000"/>
                  </a:outerShdw>
                </a:effectLst>
              </a:rPr>
              <a:t>Ticks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4" name="Picture 2" descr="wheel b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88163"/>
          </a:xfrm>
          <a:prstGeom prst="rect">
            <a:avLst/>
          </a:prstGeom>
          <a:noFill/>
          <a:extLst>
            <a:ext uri="{909E8E84-426E-40DD-AFC4-6F175D3DCCD1}">
              <a14:hiddenFill xmlns:a14="http://schemas.microsoft.com/office/drawing/2010/main">
                <a:solidFill>
                  <a:srgbClr val="FFFFFF"/>
                </a:solidFill>
              </a14:hiddenFill>
            </a:ext>
          </a:extLst>
        </p:spPr>
      </p:pic>
      <p:pic>
        <p:nvPicPr>
          <p:cNvPr id="852995" name="Picture 3" descr="predatorybug"/>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896100" y="0"/>
            <a:ext cx="3390900" cy="2325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52996" name="Picture 4" descr="DSCN3854"/>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972300" y="4371975"/>
            <a:ext cx="3314700" cy="2486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52997" name="Rectangle 5"/>
          <p:cNvSpPr>
            <a:spLocks noGrp="1" noChangeArrowheads="1"/>
          </p:cNvSpPr>
          <p:nvPr>
            <p:ph type="title"/>
          </p:nvPr>
        </p:nvSpPr>
        <p:spPr>
          <a:xfrm>
            <a:off x="1485900" y="0"/>
            <a:ext cx="5410200" cy="1143000"/>
          </a:xfrm>
        </p:spPr>
        <p:txBody>
          <a:bodyPr/>
          <a:lstStyle/>
          <a:p>
            <a:r>
              <a:rPr lang="en-US" altLang="en-US" sz="4000">
                <a:effectLst>
                  <a:outerShdw blurRad="38100" dist="38100" dir="2700000" algn="tl">
                    <a:srgbClr val="FFFFFF"/>
                  </a:outerShdw>
                </a:effectLst>
              </a:rPr>
              <a:t>Predatory Bugs</a:t>
            </a:r>
          </a:p>
        </p:txBody>
      </p:sp>
      <p:sp>
        <p:nvSpPr>
          <p:cNvPr id="852998" name="Rectangle 6"/>
          <p:cNvSpPr>
            <a:spLocks noGrp="1" noChangeArrowheads="1"/>
          </p:cNvSpPr>
          <p:nvPr>
            <p:ph type="body" sz="half" idx="1"/>
          </p:nvPr>
        </p:nvSpPr>
        <p:spPr>
          <a:xfrm>
            <a:off x="0" y="1066800"/>
            <a:ext cx="3810000" cy="2895600"/>
          </a:xfrm>
        </p:spPr>
        <p:txBody>
          <a:bodyPr/>
          <a:lstStyle/>
          <a:p>
            <a:r>
              <a:rPr lang="en-US" altLang="en-US" sz="2800" b="1">
                <a:effectLst>
                  <a:outerShdw blurRad="38100" dist="38100" dir="2700000" algn="tl">
                    <a:srgbClr val="FFFFFF"/>
                  </a:outerShdw>
                </a:effectLst>
              </a:rPr>
              <a:t>Prey on insects</a:t>
            </a:r>
          </a:p>
          <a:p>
            <a:r>
              <a:rPr lang="en-US" altLang="en-US" sz="2800" b="1">
                <a:effectLst>
                  <a:outerShdw blurRad="38100" dist="38100" dir="2700000" algn="tl">
                    <a:srgbClr val="FFFFFF"/>
                  </a:outerShdw>
                </a:effectLst>
              </a:rPr>
              <a:t>Can be solitary or gregarious</a:t>
            </a:r>
          </a:p>
          <a:p>
            <a:r>
              <a:rPr lang="en-US" altLang="en-US" sz="2800" b="1">
                <a:effectLst>
                  <a:outerShdw blurRad="38100" dist="38100" dir="2700000" algn="tl">
                    <a:srgbClr val="FFFFFF"/>
                  </a:outerShdw>
                </a:effectLst>
              </a:rPr>
              <a:t>May bite if mishandled</a:t>
            </a:r>
          </a:p>
        </p:txBody>
      </p:sp>
      <p:sp>
        <p:nvSpPr>
          <p:cNvPr id="852999" name="Text Box 7"/>
          <p:cNvSpPr txBox="1">
            <a:spLocks noChangeArrowheads="1"/>
          </p:cNvSpPr>
          <p:nvPr/>
        </p:nvSpPr>
        <p:spPr bwMode="auto">
          <a:xfrm>
            <a:off x="5905500" y="2819400"/>
            <a:ext cx="1581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effectLst>
                  <a:outerShdw blurRad="38100" dist="38100" dir="2700000" algn="tl">
                    <a:srgbClr val="000000"/>
                  </a:outerShdw>
                </a:effectLst>
              </a:rPr>
              <a:t>Wheel bug</a:t>
            </a:r>
          </a:p>
        </p:txBody>
      </p:sp>
      <p:sp>
        <p:nvSpPr>
          <p:cNvPr id="853000" name="Text Box 8"/>
          <p:cNvSpPr txBox="1">
            <a:spLocks noChangeArrowheads="1"/>
          </p:cNvSpPr>
          <p:nvPr/>
        </p:nvSpPr>
        <p:spPr bwMode="auto">
          <a:xfrm>
            <a:off x="8572500" y="0"/>
            <a:ext cx="17145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b="1">
                <a:solidFill>
                  <a:srgbClr val="FFFFFF"/>
                </a:solidFill>
                <a:effectLst>
                  <a:outerShdw blurRad="38100" dist="38100" dir="2700000" algn="tl">
                    <a:srgbClr val="000000"/>
                  </a:outerShdw>
                </a:effectLst>
              </a:rPr>
              <a:t>Predatory stinkbug</a:t>
            </a:r>
          </a:p>
        </p:txBody>
      </p:sp>
      <p:sp>
        <p:nvSpPr>
          <p:cNvPr id="853001" name="Text Box 9"/>
          <p:cNvSpPr txBox="1">
            <a:spLocks noChangeArrowheads="1"/>
          </p:cNvSpPr>
          <p:nvPr/>
        </p:nvSpPr>
        <p:spPr bwMode="auto">
          <a:xfrm>
            <a:off x="8953500" y="4419600"/>
            <a:ext cx="11811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b="1">
                <a:solidFill>
                  <a:srgbClr val="FFFFFF"/>
                </a:solidFill>
                <a:effectLst>
                  <a:outerShdw blurRad="38100" dist="38100" dir="2700000" algn="tl">
                    <a:srgbClr val="000000"/>
                  </a:outerShdw>
                </a:effectLst>
              </a:rPr>
              <a:t>Spiny Soldier bug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ChangeArrowheads="1"/>
          </p:cNvSpPr>
          <p:nvPr>
            <p:ph type="body" idx="1"/>
          </p:nvPr>
        </p:nvSpPr>
        <p:spPr/>
        <p:txBody>
          <a:bodyPr/>
          <a:lstStyle/>
          <a:p>
            <a:pPr>
              <a:lnSpc>
                <a:spcPct val="90000"/>
              </a:lnSpc>
            </a:pPr>
            <a:r>
              <a:rPr lang="en-US" altLang="en-US" sz="3600">
                <a:solidFill>
                  <a:srgbClr val="FFFFFF"/>
                </a:solidFill>
                <a:effectLst>
                  <a:outerShdw blurRad="38100" dist="38100" dir="2700000" algn="tl">
                    <a:srgbClr val="000000"/>
                  </a:outerShdw>
                </a:effectLst>
              </a:rPr>
              <a:t>Locate the source(s) of the problem</a:t>
            </a:r>
          </a:p>
          <a:p>
            <a:pPr>
              <a:lnSpc>
                <a:spcPct val="90000"/>
              </a:lnSpc>
            </a:pPr>
            <a:r>
              <a:rPr lang="en-US" altLang="en-US" sz="3600">
                <a:solidFill>
                  <a:srgbClr val="FFCC00"/>
                </a:solidFill>
                <a:effectLst>
                  <a:outerShdw blurRad="38100" dist="38100" dir="2700000" algn="tl">
                    <a:srgbClr val="000000"/>
                  </a:outerShdw>
                </a:effectLst>
              </a:rPr>
              <a:t>Freeze or discard infested items</a:t>
            </a:r>
          </a:p>
          <a:p>
            <a:pPr>
              <a:lnSpc>
                <a:spcPct val="90000"/>
              </a:lnSpc>
            </a:pPr>
            <a:r>
              <a:rPr lang="en-US" altLang="en-US" sz="3600">
                <a:solidFill>
                  <a:srgbClr val="FFCC00"/>
                </a:solidFill>
                <a:effectLst>
                  <a:outerShdw blurRad="38100" dist="38100" dir="2700000" algn="tl">
                    <a:srgbClr val="000000"/>
                  </a:outerShdw>
                </a:effectLst>
              </a:rPr>
              <a:t>Clean up spilled material</a:t>
            </a:r>
          </a:p>
          <a:p>
            <a:pPr>
              <a:lnSpc>
                <a:spcPct val="90000"/>
              </a:lnSpc>
            </a:pPr>
            <a:r>
              <a:rPr lang="en-US" altLang="en-US" sz="3600">
                <a:solidFill>
                  <a:srgbClr val="FFCC00"/>
                </a:solidFill>
                <a:effectLst>
                  <a:outerShdw blurRad="38100" dist="38100" dir="2700000" algn="tl">
                    <a:srgbClr val="000000"/>
                  </a:outerShdw>
                </a:effectLst>
              </a:rPr>
              <a:t>Store susceptible materials in the refrigerator, freezer, or in sealed containers and use items on a first in first out basis</a:t>
            </a:r>
          </a:p>
        </p:txBody>
      </p:sp>
      <p:sp>
        <p:nvSpPr>
          <p:cNvPr id="854019" name="Rectangle 3"/>
          <p:cNvSpPr>
            <a:spLocks noGrp="1" noChangeArrowheads="1"/>
          </p:cNvSpPr>
          <p:nvPr>
            <p:ph type="title"/>
          </p:nvPr>
        </p:nvSpPr>
        <p:spPr>
          <a:xfrm>
            <a:off x="1181100" y="152400"/>
            <a:ext cx="7772400" cy="1143000"/>
          </a:xfrm>
          <a:noFill/>
          <a:ln/>
        </p:spPr>
        <p:txBody>
          <a:bodyPr/>
          <a:lstStyle/>
          <a:p>
            <a:r>
              <a:rPr lang="en-US" altLang="en-US" sz="4000" b="1">
                <a:solidFill>
                  <a:srgbClr val="FFCC00"/>
                </a:solidFill>
                <a:effectLst>
                  <a:outerShdw blurRad="38100" dist="38100" dir="2700000" algn="tl">
                    <a:srgbClr val="000000"/>
                  </a:outerShdw>
                </a:effectLst>
              </a:rPr>
              <a:t>Stored Product Pests</a:t>
            </a:r>
            <a:r>
              <a:rPr lang="en-US" altLang="en-US" b="1">
                <a:solidFill>
                  <a:srgbClr val="FFCC00"/>
                </a:solidFill>
                <a:effectLst>
                  <a:outerShdw blurRad="38100" dist="38100" dir="2700000" algn="tl">
                    <a:srgbClr val="000000"/>
                  </a:outerShdw>
                </a:effectLst>
              </a:rPr>
              <a:t/>
            </a:r>
            <a:br>
              <a:rPr lang="en-US" altLang="en-US" b="1">
                <a:solidFill>
                  <a:srgbClr val="FFCC00"/>
                </a:solidFill>
                <a:effectLst>
                  <a:outerShdw blurRad="38100" dist="38100" dir="2700000" algn="tl">
                    <a:srgbClr val="000000"/>
                  </a:outerShdw>
                </a:effectLst>
              </a:rPr>
            </a:br>
            <a:r>
              <a:rPr lang="en-US" altLang="en-US" sz="3200" b="1">
                <a:solidFill>
                  <a:srgbClr val="FFCC00"/>
                </a:solidFill>
                <a:effectLst>
                  <a:outerShdw blurRad="38100" dist="38100" dir="2700000" algn="tl">
                    <a:srgbClr val="000000"/>
                  </a:outerShdw>
                </a:effectLst>
              </a:rPr>
              <a:t>Control</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a:xfrm>
            <a:off x="1485900" y="304800"/>
            <a:ext cx="7772400" cy="1143000"/>
          </a:xfrm>
        </p:spPr>
        <p:txBody>
          <a:bodyPr/>
          <a:lstStyle/>
          <a:p>
            <a:r>
              <a:rPr lang="en-US" altLang="en-US">
                <a:solidFill>
                  <a:srgbClr val="FFCC00"/>
                </a:solidFill>
              </a:rPr>
              <a:t>Common Sources of Stored Pests</a:t>
            </a:r>
          </a:p>
        </p:txBody>
      </p:sp>
      <p:sp>
        <p:nvSpPr>
          <p:cNvPr id="856067" name="Rectangle 3"/>
          <p:cNvSpPr>
            <a:spLocks noGrp="1" noChangeArrowheads="1"/>
          </p:cNvSpPr>
          <p:nvPr>
            <p:ph type="body" sz="half" idx="1"/>
          </p:nvPr>
        </p:nvSpPr>
        <p:spPr>
          <a:xfrm>
            <a:off x="1104900" y="2286000"/>
            <a:ext cx="3810000" cy="3810000"/>
          </a:xfrm>
        </p:spPr>
        <p:txBody>
          <a:bodyPr/>
          <a:lstStyle/>
          <a:p>
            <a:r>
              <a:rPr lang="en-US" altLang="en-US" sz="2800">
                <a:solidFill>
                  <a:srgbClr val="FFCC00"/>
                </a:solidFill>
              </a:rPr>
              <a:t>Bird Seed</a:t>
            </a:r>
          </a:p>
          <a:p>
            <a:r>
              <a:rPr lang="en-US" altLang="en-US" sz="2800">
                <a:solidFill>
                  <a:srgbClr val="FFCC00"/>
                </a:solidFill>
              </a:rPr>
              <a:t>Dried dog or cat food</a:t>
            </a:r>
          </a:p>
          <a:p>
            <a:r>
              <a:rPr lang="en-US" altLang="en-US" sz="2800">
                <a:solidFill>
                  <a:srgbClr val="FFCC00"/>
                </a:solidFill>
              </a:rPr>
              <a:t>Processed foods</a:t>
            </a:r>
          </a:p>
          <a:p>
            <a:pPr lvl="1"/>
            <a:r>
              <a:rPr lang="en-US" altLang="en-US" sz="2400">
                <a:solidFill>
                  <a:srgbClr val="FFCC00"/>
                </a:solidFill>
              </a:rPr>
              <a:t>Cereals</a:t>
            </a:r>
          </a:p>
          <a:p>
            <a:pPr lvl="1"/>
            <a:r>
              <a:rPr lang="en-US" altLang="en-US" sz="2400">
                <a:solidFill>
                  <a:srgbClr val="FFCC00"/>
                </a:solidFill>
              </a:rPr>
              <a:t>Flour and cake mixes</a:t>
            </a:r>
          </a:p>
          <a:p>
            <a:pPr lvl="1"/>
            <a:r>
              <a:rPr lang="en-US" altLang="en-US" sz="2400">
                <a:solidFill>
                  <a:srgbClr val="FFCC00"/>
                </a:solidFill>
              </a:rPr>
              <a:t>Crackers and pastas</a:t>
            </a:r>
          </a:p>
          <a:p>
            <a:r>
              <a:rPr lang="en-US" altLang="en-US" sz="2800">
                <a:solidFill>
                  <a:srgbClr val="FFCC00"/>
                </a:solidFill>
              </a:rPr>
              <a:t>Dried fruits and nuts</a:t>
            </a:r>
          </a:p>
        </p:txBody>
      </p:sp>
      <p:pic>
        <p:nvPicPr>
          <p:cNvPr id="856068" name="Picture 4" descr="DSCN3010"/>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76900" y="2286000"/>
            <a:ext cx="4343400" cy="3257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r>
              <a:rPr lang="en-US" altLang="en-US" sz="4000">
                <a:solidFill>
                  <a:srgbClr val="FFCC00"/>
                </a:solidFill>
              </a:rPr>
              <a:t>Unusual Sources</a:t>
            </a:r>
          </a:p>
        </p:txBody>
      </p:sp>
      <p:sp>
        <p:nvSpPr>
          <p:cNvPr id="857091" name="Rectangle 3"/>
          <p:cNvSpPr>
            <a:spLocks noGrp="1" noChangeArrowheads="1"/>
          </p:cNvSpPr>
          <p:nvPr>
            <p:ph type="body" sz="half" idx="1"/>
          </p:nvPr>
        </p:nvSpPr>
        <p:spPr>
          <a:xfrm>
            <a:off x="723900" y="2667000"/>
            <a:ext cx="3810000" cy="2819400"/>
          </a:xfrm>
        </p:spPr>
        <p:txBody>
          <a:bodyPr/>
          <a:lstStyle/>
          <a:p>
            <a:r>
              <a:rPr lang="en-US" altLang="en-US" sz="2800">
                <a:solidFill>
                  <a:srgbClr val="FFCC00"/>
                </a:solidFill>
              </a:rPr>
              <a:t>Chocolate</a:t>
            </a:r>
          </a:p>
          <a:p>
            <a:r>
              <a:rPr lang="en-US" altLang="en-US" sz="2800">
                <a:solidFill>
                  <a:srgbClr val="FFCC00"/>
                </a:solidFill>
              </a:rPr>
              <a:t>Tobacco</a:t>
            </a:r>
          </a:p>
          <a:p>
            <a:r>
              <a:rPr lang="en-US" altLang="en-US" sz="2800">
                <a:solidFill>
                  <a:srgbClr val="FFCC00"/>
                </a:solidFill>
              </a:rPr>
              <a:t>Dried Peppers</a:t>
            </a:r>
          </a:p>
          <a:p>
            <a:r>
              <a:rPr lang="en-US" altLang="en-US" sz="2800">
                <a:solidFill>
                  <a:srgbClr val="FFCC00"/>
                </a:solidFill>
              </a:rPr>
              <a:t>Dead insects</a:t>
            </a:r>
          </a:p>
          <a:p>
            <a:r>
              <a:rPr lang="en-US" altLang="en-US" sz="2800">
                <a:solidFill>
                  <a:srgbClr val="FFCC00"/>
                </a:solidFill>
              </a:rPr>
              <a:t>Rat bait</a:t>
            </a:r>
          </a:p>
        </p:txBody>
      </p:sp>
      <p:pic>
        <p:nvPicPr>
          <p:cNvPr id="857092" name="Picture 4" descr="DSCN297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10100" y="2133600"/>
            <a:ext cx="5181600" cy="388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1257300" y="304800"/>
            <a:ext cx="7772400" cy="1143000"/>
          </a:xfrm>
        </p:spPr>
        <p:txBody>
          <a:bodyPr/>
          <a:lstStyle/>
          <a:p>
            <a:r>
              <a:rPr lang="en-US" altLang="en-US" sz="4000">
                <a:solidFill>
                  <a:srgbClr val="FFCC00"/>
                </a:solidFill>
              </a:rPr>
              <a:t>Freeze or Discard</a:t>
            </a:r>
          </a:p>
        </p:txBody>
      </p:sp>
      <p:sp>
        <p:nvSpPr>
          <p:cNvPr id="860163" name="Rectangle 3"/>
          <p:cNvSpPr>
            <a:spLocks noGrp="1" noChangeArrowheads="1"/>
          </p:cNvSpPr>
          <p:nvPr>
            <p:ph type="body" idx="1"/>
          </p:nvPr>
        </p:nvSpPr>
        <p:spPr/>
        <p:txBody>
          <a:bodyPr/>
          <a:lstStyle/>
          <a:p>
            <a:r>
              <a:rPr lang="en-US" altLang="en-US">
                <a:solidFill>
                  <a:srgbClr val="FFCC00"/>
                </a:solidFill>
              </a:rPr>
              <a:t>Freeze in non-frost free freezer if possible</a:t>
            </a:r>
          </a:p>
          <a:p>
            <a:r>
              <a:rPr lang="en-US" altLang="en-US">
                <a:solidFill>
                  <a:srgbClr val="FFCC00"/>
                </a:solidFill>
              </a:rPr>
              <a:t>Freeze for at least a week to be safe</a:t>
            </a:r>
          </a:p>
          <a:p>
            <a:r>
              <a:rPr lang="en-US" altLang="en-US">
                <a:solidFill>
                  <a:srgbClr val="FFCC00"/>
                </a:solidFill>
              </a:rPr>
              <a:t>Discard items outside the home and away from other susceptible items</a:t>
            </a:r>
          </a:p>
          <a:p>
            <a:pPr lvl="1"/>
            <a:r>
              <a:rPr lang="en-US" altLang="en-US">
                <a:solidFill>
                  <a:srgbClr val="FFCC00"/>
                </a:solidFill>
              </a:rPr>
              <a:t>Bird seed</a:t>
            </a:r>
          </a:p>
          <a:p>
            <a:pPr lvl="1"/>
            <a:r>
              <a:rPr lang="en-US" altLang="en-US">
                <a:solidFill>
                  <a:srgbClr val="FFCC00"/>
                </a:solidFill>
              </a:rPr>
              <a:t>Rat baits</a:t>
            </a:r>
          </a:p>
          <a:p>
            <a:pPr lvl="1"/>
            <a:r>
              <a:rPr lang="en-US" altLang="en-US">
                <a:solidFill>
                  <a:srgbClr val="FFCC00"/>
                </a:solidFill>
              </a:rPr>
              <a:t>Dog food or Cat food</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1181100" y="228600"/>
            <a:ext cx="7772400" cy="1143000"/>
          </a:xfrm>
        </p:spPr>
        <p:txBody>
          <a:bodyPr/>
          <a:lstStyle/>
          <a:p>
            <a:r>
              <a:rPr lang="en-US" altLang="en-US" sz="4000">
                <a:solidFill>
                  <a:srgbClr val="FFCC00"/>
                </a:solidFill>
              </a:rPr>
              <a:t>Clean up spilled material</a:t>
            </a:r>
          </a:p>
        </p:txBody>
      </p:sp>
      <p:sp>
        <p:nvSpPr>
          <p:cNvPr id="863235" name="Rectangle 3"/>
          <p:cNvSpPr>
            <a:spLocks noGrp="1" noChangeArrowheads="1"/>
          </p:cNvSpPr>
          <p:nvPr>
            <p:ph type="body" idx="1"/>
          </p:nvPr>
        </p:nvSpPr>
        <p:spPr>
          <a:xfrm>
            <a:off x="1257300" y="1981200"/>
            <a:ext cx="7772400" cy="3810000"/>
          </a:xfrm>
        </p:spPr>
        <p:txBody>
          <a:bodyPr/>
          <a:lstStyle/>
          <a:p>
            <a:r>
              <a:rPr lang="en-US" altLang="en-US">
                <a:solidFill>
                  <a:srgbClr val="FFCC00"/>
                </a:solidFill>
              </a:rPr>
              <a:t>Sweep up crumbs</a:t>
            </a:r>
          </a:p>
          <a:p>
            <a:r>
              <a:rPr lang="en-US" altLang="en-US">
                <a:solidFill>
                  <a:srgbClr val="FFCC00"/>
                </a:solidFill>
              </a:rPr>
              <a:t>Vacuum spilled material from cracks and crevices</a:t>
            </a:r>
          </a:p>
          <a:p>
            <a:endParaRPr lang="en-US" altLang="en-US">
              <a:solidFill>
                <a:srgbClr val="FFCC00"/>
              </a:solidFill>
            </a:endParaRPr>
          </a:p>
          <a:p>
            <a:r>
              <a:rPr lang="en-US" altLang="en-US">
                <a:solidFill>
                  <a:srgbClr val="FFCC00"/>
                </a:solidFill>
              </a:rPr>
              <a:t>Spilled food can be a reservoir for larvae</a:t>
            </a:r>
          </a:p>
          <a:p>
            <a:pPr lvl="1"/>
            <a:r>
              <a:rPr lang="en-US" altLang="en-US">
                <a:solidFill>
                  <a:srgbClr val="FFCC00"/>
                </a:solidFill>
              </a:rPr>
              <a:t>Stored product pest larvae are small and don’t require a lot of food to develop </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a:xfrm>
            <a:off x="1257300" y="228600"/>
            <a:ext cx="7772400" cy="1143000"/>
          </a:xfrm>
        </p:spPr>
        <p:txBody>
          <a:bodyPr/>
          <a:lstStyle/>
          <a:p>
            <a:r>
              <a:rPr lang="en-US" altLang="en-US">
                <a:solidFill>
                  <a:srgbClr val="FFCC00"/>
                </a:solidFill>
              </a:rPr>
              <a:t>Storage of Stored Products</a:t>
            </a:r>
          </a:p>
        </p:txBody>
      </p:sp>
      <p:sp>
        <p:nvSpPr>
          <p:cNvPr id="866307" name="Rectangle 3"/>
          <p:cNvSpPr>
            <a:spLocks noGrp="1" noChangeArrowheads="1"/>
          </p:cNvSpPr>
          <p:nvPr>
            <p:ph type="body" idx="1"/>
          </p:nvPr>
        </p:nvSpPr>
        <p:spPr/>
        <p:txBody>
          <a:bodyPr/>
          <a:lstStyle/>
          <a:p>
            <a:r>
              <a:rPr lang="en-US" altLang="en-US">
                <a:solidFill>
                  <a:srgbClr val="FFCC00"/>
                </a:solidFill>
              </a:rPr>
              <a:t>Sealed containers should have tight lids</a:t>
            </a:r>
          </a:p>
          <a:p>
            <a:pPr lvl="1"/>
            <a:r>
              <a:rPr lang="en-US" altLang="en-US">
                <a:solidFill>
                  <a:srgbClr val="FFCC00"/>
                </a:solidFill>
              </a:rPr>
              <a:t>Many stored product pests are small and/or flattened</a:t>
            </a:r>
          </a:p>
          <a:p>
            <a:r>
              <a:rPr lang="en-US" altLang="en-US">
                <a:solidFill>
                  <a:srgbClr val="FFCC00"/>
                </a:solidFill>
              </a:rPr>
              <a:t>Older items should be used first</a:t>
            </a:r>
          </a:p>
          <a:p>
            <a:pPr lvl="1"/>
            <a:r>
              <a:rPr lang="en-US" altLang="en-US">
                <a:solidFill>
                  <a:srgbClr val="FFCC00"/>
                </a:solidFill>
              </a:rPr>
              <a:t>Items allowed to sit unused provide ideal harborage</a:t>
            </a:r>
          </a:p>
          <a:p>
            <a:pPr lvl="2"/>
            <a:r>
              <a:rPr lang="en-US" altLang="en-US">
                <a:solidFill>
                  <a:srgbClr val="FFCC00"/>
                </a:solidFill>
              </a:rPr>
              <a:t>Dark</a:t>
            </a:r>
          </a:p>
          <a:p>
            <a:pPr lvl="2"/>
            <a:r>
              <a:rPr lang="en-US" altLang="en-US">
                <a:solidFill>
                  <a:srgbClr val="FFCC00"/>
                </a:solidFill>
              </a:rPr>
              <a:t>Larvae can multiply unobserved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Grp="1" noChangeArrowheads="1"/>
          </p:cNvSpPr>
          <p:nvPr>
            <p:ph type="title"/>
          </p:nvPr>
        </p:nvSpPr>
        <p:spPr>
          <a:xfrm>
            <a:off x="342900" y="228600"/>
            <a:ext cx="9601200" cy="1143000"/>
          </a:xfrm>
        </p:spPr>
        <p:txBody>
          <a:bodyPr/>
          <a:lstStyle/>
          <a:p>
            <a:r>
              <a:rPr lang="en-US" altLang="en-US" sz="3600" b="1">
                <a:solidFill>
                  <a:srgbClr val="FAFD00"/>
                </a:solidFill>
              </a:rPr>
              <a:t>Hiring a Professional Pest Control Company</a:t>
            </a:r>
          </a:p>
        </p:txBody>
      </p:sp>
      <p:sp>
        <p:nvSpPr>
          <p:cNvPr id="566275" name="Rectangle 3"/>
          <p:cNvSpPr>
            <a:spLocks noGrp="1" noChangeArrowheads="1"/>
          </p:cNvSpPr>
          <p:nvPr>
            <p:ph type="body" idx="1"/>
          </p:nvPr>
        </p:nvSpPr>
        <p:spPr>
          <a:xfrm>
            <a:off x="647700" y="1828800"/>
            <a:ext cx="9067800" cy="4114800"/>
          </a:xfrm>
        </p:spPr>
        <p:txBody>
          <a:bodyPr/>
          <a:lstStyle/>
          <a:p>
            <a:pPr>
              <a:lnSpc>
                <a:spcPct val="90000"/>
              </a:lnSpc>
            </a:pPr>
            <a:r>
              <a:rPr lang="en-US" altLang="en-US" i="1">
                <a:solidFill>
                  <a:srgbClr val="FAFD00"/>
                </a:solidFill>
              </a:rPr>
              <a:t>Customer Service</a:t>
            </a:r>
          </a:p>
          <a:p>
            <a:pPr>
              <a:lnSpc>
                <a:spcPct val="90000"/>
              </a:lnSpc>
            </a:pPr>
            <a:r>
              <a:rPr lang="en-US" altLang="en-US">
                <a:solidFill>
                  <a:srgbClr val="FAFD00"/>
                </a:solidFill>
              </a:rPr>
              <a:t>Friends, neighbors, co-workers (reputation)</a:t>
            </a:r>
          </a:p>
          <a:p>
            <a:pPr>
              <a:lnSpc>
                <a:spcPct val="90000"/>
              </a:lnSpc>
            </a:pPr>
            <a:r>
              <a:rPr lang="en-US" altLang="en-US">
                <a:solidFill>
                  <a:srgbClr val="FAFD00"/>
                </a:solidFill>
              </a:rPr>
              <a:t>No “yellow page” selections; be careful of exceedingly low prices</a:t>
            </a:r>
          </a:p>
          <a:p>
            <a:pPr>
              <a:lnSpc>
                <a:spcPct val="90000"/>
              </a:lnSpc>
            </a:pPr>
            <a:r>
              <a:rPr lang="en-US" altLang="en-US">
                <a:solidFill>
                  <a:srgbClr val="FAFD00"/>
                </a:solidFill>
              </a:rPr>
              <a:t>Questions to Ask:</a:t>
            </a:r>
          </a:p>
          <a:p>
            <a:pPr lvl="1">
              <a:lnSpc>
                <a:spcPct val="90000"/>
              </a:lnSpc>
            </a:pPr>
            <a:r>
              <a:rPr lang="en-US" altLang="en-US">
                <a:solidFill>
                  <a:srgbClr val="FAFD00"/>
                </a:solidFill>
              </a:rPr>
              <a:t>Does the company perform in-house training?</a:t>
            </a:r>
          </a:p>
          <a:p>
            <a:pPr lvl="1">
              <a:lnSpc>
                <a:spcPct val="90000"/>
              </a:lnSpc>
            </a:pPr>
            <a:r>
              <a:rPr lang="en-US" altLang="en-US">
                <a:solidFill>
                  <a:srgbClr val="FAFD00"/>
                </a:solidFill>
              </a:rPr>
              <a:t>Is the company a member of their State and/or National Pest Control Association?</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2" descr="STGB"/>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10287000" cy="688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67331" name="Picture 3" descr="drugstore beetle1a"/>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4197350"/>
            <a:ext cx="3810000" cy="2660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67332" name="Rectangle 4"/>
          <p:cNvSpPr>
            <a:spLocks noGrp="1" noChangeArrowheads="1"/>
          </p:cNvSpPr>
          <p:nvPr>
            <p:ph type="title"/>
          </p:nvPr>
        </p:nvSpPr>
        <p:spPr>
          <a:xfrm>
            <a:off x="1257300" y="228600"/>
            <a:ext cx="7772400" cy="1143000"/>
          </a:xfrm>
          <a:noFill/>
          <a:ln/>
        </p:spPr>
        <p:txBody>
          <a:bodyPr/>
          <a:lstStyle/>
          <a:p>
            <a:r>
              <a:rPr lang="en-US" altLang="en-US" sz="4000" b="1">
                <a:solidFill>
                  <a:schemeClr val="tx1"/>
                </a:solidFill>
                <a:effectLst>
                  <a:outerShdw blurRad="38100" dist="38100" dir="2700000" algn="tl">
                    <a:srgbClr val="FFFFFF"/>
                  </a:outerShdw>
                </a:effectLst>
              </a:rPr>
              <a:t>Stored Product Pests</a:t>
            </a:r>
            <a:r>
              <a:rPr lang="en-US" altLang="en-US">
                <a:solidFill>
                  <a:schemeClr val="tx1"/>
                </a:solidFill>
              </a:rPr>
              <a:t/>
            </a:r>
            <a:br>
              <a:rPr lang="en-US" altLang="en-US">
                <a:solidFill>
                  <a:schemeClr val="tx1"/>
                </a:solidFill>
              </a:rPr>
            </a:br>
            <a:r>
              <a:rPr lang="en-US" altLang="en-US" sz="3200">
                <a:solidFill>
                  <a:schemeClr val="tx1"/>
                </a:solidFill>
              </a:rPr>
              <a:t>Beetles</a:t>
            </a:r>
          </a:p>
        </p:txBody>
      </p:sp>
      <p:sp>
        <p:nvSpPr>
          <p:cNvPr id="867333" name="Text Box 5"/>
          <p:cNvSpPr txBox="1">
            <a:spLocks noChangeArrowheads="1"/>
          </p:cNvSpPr>
          <p:nvPr/>
        </p:nvSpPr>
        <p:spPr bwMode="auto">
          <a:xfrm>
            <a:off x="8115300" y="2590800"/>
            <a:ext cx="21717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b="1"/>
              <a:t>Sawtoothed grain beetle</a:t>
            </a:r>
          </a:p>
        </p:txBody>
      </p:sp>
      <p:sp>
        <p:nvSpPr>
          <p:cNvPr id="867334" name="Text Box 6"/>
          <p:cNvSpPr txBox="1">
            <a:spLocks noChangeArrowheads="1"/>
          </p:cNvSpPr>
          <p:nvPr/>
        </p:nvSpPr>
        <p:spPr bwMode="auto">
          <a:xfrm>
            <a:off x="2247900" y="5867400"/>
            <a:ext cx="14636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a:t>Drugstore beetle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riceweevil3a"/>
          <p:cNvPicPr>
            <a:picLocks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0"/>
            <a:ext cx="10287000" cy="689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69379" name="Rectangle 3"/>
          <p:cNvSpPr>
            <a:spLocks noGrp="1" noChangeArrowheads="1"/>
          </p:cNvSpPr>
          <p:nvPr>
            <p:ph type="title"/>
          </p:nvPr>
        </p:nvSpPr>
        <p:spPr>
          <a:xfrm>
            <a:off x="1181100" y="0"/>
            <a:ext cx="7772400" cy="1143000"/>
          </a:xfrm>
          <a:noFill/>
          <a:ln/>
        </p:spPr>
        <p:txBody>
          <a:bodyPr/>
          <a:lstStyle/>
          <a:p>
            <a:r>
              <a:rPr lang="en-US" altLang="en-US" sz="4800" b="1">
                <a:solidFill>
                  <a:schemeClr val="tx1"/>
                </a:solidFill>
                <a:effectLst>
                  <a:outerShdw blurRad="38100" dist="38100" dir="2700000" algn="tl">
                    <a:srgbClr val="FFFFFF"/>
                  </a:outerShdw>
                </a:effectLst>
              </a:rPr>
              <a:t>Weevils</a:t>
            </a:r>
            <a:r>
              <a:rPr lang="en-US" altLang="en-US" sz="6000" b="1">
                <a:solidFill>
                  <a:schemeClr val="tx1"/>
                </a:solidFill>
                <a:effectLst>
                  <a:outerShdw blurRad="38100" dist="38100" dir="2700000" algn="tl">
                    <a:srgbClr val="FFFFFF"/>
                  </a:outerShdw>
                </a:effectLst>
              </a:rPr>
              <a:t> </a:t>
            </a:r>
          </a:p>
        </p:txBody>
      </p:sp>
      <p:sp>
        <p:nvSpPr>
          <p:cNvPr id="869380" name="Rectangle 4"/>
          <p:cNvSpPr>
            <a:spLocks noGrp="1" noChangeArrowheads="1"/>
          </p:cNvSpPr>
          <p:nvPr>
            <p:ph type="body" sz="half" idx="1"/>
          </p:nvPr>
        </p:nvSpPr>
        <p:spPr>
          <a:xfrm>
            <a:off x="0" y="3962400"/>
            <a:ext cx="3810000" cy="2895600"/>
          </a:xfrm>
          <a:ln w="76200" cmpd="tri">
            <a:solidFill>
              <a:schemeClr val="tx1"/>
            </a:solidFill>
            <a:miter lim="800000"/>
            <a:headEnd/>
            <a:tailEnd/>
          </a:ln>
        </p:spPr>
        <p:txBody>
          <a:bodyPr/>
          <a:lstStyle/>
          <a:p>
            <a:pPr>
              <a:lnSpc>
                <a:spcPct val="90000"/>
              </a:lnSpc>
            </a:pPr>
            <a:r>
              <a:rPr lang="en-US" altLang="en-US" sz="2800" b="1">
                <a:effectLst>
                  <a:outerShdw blurRad="38100" dist="38100" dir="2700000" algn="tl">
                    <a:srgbClr val="FFFFFF"/>
                  </a:outerShdw>
                </a:effectLst>
              </a:rPr>
              <a:t>Cowpea weevils</a:t>
            </a:r>
          </a:p>
          <a:p>
            <a:pPr lvl="1">
              <a:lnSpc>
                <a:spcPct val="90000"/>
              </a:lnSpc>
            </a:pPr>
            <a:r>
              <a:rPr lang="en-US" altLang="en-US" sz="2400" b="1">
                <a:effectLst>
                  <a:outerShdw blurRad="38100" dist="38100" dir="2700000" algn="tl">
                    <a:srgbClr val="FFFFFF"/>
                  </a:outerShdw>
                </a:effectLst>
              </a:rPr>
              <a:t>Feed on legumes such as dried beans and peas</a:t>
            </a:r>
          </a:p>
          <a:p>
            <a:pPr lvl="1">
              <a:lnSpc>
                <a:spcPct val="90000"/>
              </a:lnSpc>
            </a:pPr>
            <a:r>
              <a:rPr lang="en-US" altLang="en-US" sz="2400" b="1">
                <a:effectLst>
                  <a:outerShdw blurRad="38100" dist="38100" dir="2700000" algn="tl">
                    <a:srgbClr val="FFFFFF"/>
                  </a:outerShdw>
                </a:effectLst>
              </a:rPr>
              <a:t>Require whole legumes for larvae to develop</a:t>
            </a:r>
          </a:p>
        </p:txBody>
      </p:sp>
      <p:sp>
        <p:nvSpPr>
          <p:cNvPr id="869381" name="Rectangle 5"/>
          <p:cNvSpPr>
            <a:spLocks noGrp="1" noChangeArrowheads="1"/>
          </p:cNvSpPr>
          <p:nvPr>
            <p:ph type="body" sz="half" idx="2"/>
          </p:nvPr>
        </p:nvSpPr>
        <p:spPr>
          <a:xfrm>
            <a:off x="6477000" y="1371600"/>
            <a:ext cx="3810000" cy="2286000"/>
          </a:xfrm>
        </p:spPr>
        <p:txBody>
          <a:bodyPr/>
          <a:lstStyle/>
          <a:p>
            <a:pPr>
              <a:lnSpc>
                <a:spcPct val="90000"/>
              </a:lnSpc>
            </a:pPr>
            <a:r>
              <a:rPr lang="en-US" altLang="en-US" sz="2800" b="1">
                <a:effectLst>
                  <a:outerShdw blurRad="38100" dist="38100" dir="2700000" algn="tl">
                    <a:srgbClr val="FFFFFF"/>
                  </a:outerShdw>
                </a:effectLst>
              </a:rPr>
              <a:t>Rice or maize weevils</a:t>
            </a:r>
          </a:p>
          <a:p>
            <a:pPr lvl="1">
              <a:lnSpc>
                <a:spcPct val="90000"/>
              </a:lnSpc>
            </a:pPr>
            <a:r>
              <a:rPr lang="en-US" altLang="en-US" sz="2400" b="1">
                <a:effectLst>
                  <a:outerShdw blurRad="38100" dist="38100" dir="2700000" algn="tl">
                    <a:srgbClr val="FFFFFF"/>
                  </a:outerShdw>
                </a:effectLst>
              </a:rPr>
              <a:t>Feed on grains like corn or rice</a:t>
            </a:r>
          </a:p>
          <a:p>
            <a:pPr lvl="1">
              <a:lnSpc>
                <a:spcPct val="90000"/>
              </a:lnSpc>
            </a:pPr>
            <a:r>
              <a:rPr lang="en-US" altLang="en-US" sz="2400" b="1">
                <a:effectLst>
                  <a:outerShdw blurRad="38100" dist="38100" dir="2700000" algn="tl">
                    <a:srgbClr val="FFFFFF"/>
                  </a:outerShdw>
                </a:effectLst>
              </a:rPr>
              <a:t>Require whole kernels for larvae to develop</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descr="lIMM"/>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0"/>
            <a:ext cx="9334500" cy="6846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1427" name="Rectangle 3"/>
          <p:cNvSpPr>
            <a:spLocks noGrp="1" noChangeArrowheads="1"/>
          </p:cNvSpPr>
          <p:nvPr>
            <p:ph type="title"/>
          </p:nvPr>
        </p:nvSpPr>
        <p:spPr>
          <a:xfrm>
            <a:off x="1104900" y="228600"/>
            <a:ext cx="7772400" cy="1143000"/>
          </a:xfrm>
          <a:noFill/>
          <a:ln/>
        </p:spPr>
        <p:txBody>
          <a:bodyPr/>
          <a:lstStyle/>
          <a:p>
            <a:r>
              <a:rPr lang="en-US" altLang="en-US" b="1">
                <a:effectLst>
                  <a:outerShdw blurRad="38100" dist="38100" dir="2700000" algn="tl">
                    <a:srgbClr val="FFFFFF"/>
                  </a:outerShdw>
                </a:effectLst>
              </a:rPr>
              <a:t>Moths </a:t>
            </a:r>
          </a:p>
        </p:txBody>
      </p:sp>
      <p:pic>
        <p:nvPicPr>
          <p:cNvPr id="871428" name="Picture 4" descr="border5"/>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429500" y="0"/>
            <a:ext cx="28575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71429" name="Picture 5" descr="IMMlarvae"/>
          <p:cNvPicPr>
            <a:picLocks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219700" y="3468688"/>
            <a:ext cx="5067300" cy="3389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1430" name="Text Box 6"/>
          <p:cNvSpPr txBox="1">
            <a:spLocks noChangeArrowheads="1"/>
          </p:cNvSpPr>
          <p:nvPr/>
        </p:nvSpPr>
        <p:spPr bwMode="auto">
          <a:xfrm>
            <a:off x="114300" y="6019800"/>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FFFFFF"/>
                  </a:outerShdw>
                </a:effectLst>
              </a:rPr>
              <a:t>Indian meal moths</a:t>
            </a:r>
          </a:p>
        </p:txBody>
      </p:sp>
      <p:sp>
        <p:nvSpPr>
          <p:cNvPr id="871431" name="Text Box 7"/>
          <p:cNvSpPr txBox="1">
            <a:spLocks noChangeArrowheads="1"/>
          </p:cNvSpPr>
          <p:nvPr/>
        </p:nvSpPr>
        <p:spPr bwMode="auto">
          <a:xfrm>
            <a:off x="6896100" y="5943600"/>
            <a:ext cx="3392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FFFFFF"/>
                  </a:outerShdw>
                </a:effectLst>
              </a:rPr>
              <a:t>Indian meal moth larvae</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8" name="Rectangle 4"/>
          <p:cNvSpPr>
            <a:spLocks noGrp="1" noChangeArrowheads="1"/>
          </p:cNvSpPr>
          <p:nvPr>
            <p:ph type="title"/>
          </p:nvPr>
        </p:nvSpPr>
        <p:spPr/>
        <p:txBody>
          <a:bodyPr/>
          <a:lstStyle/>
          <a:p>
            <a:r>
              <a:rPr lang="en-US" altLang="en-US" b="1">
                <a:solidFill>
                  <a:srgbClr val="FFCC00"/>
                </a:solidFill>
                <a:effectLst>
                  <a:outerShdw blurRad="38100" dist="38100" dir="2700000" algn="tl">
                    <a:srgbClr val="000000"/>
                  </a:outerShdw>
                </a:effectLst>
              </a:rPr>
              <a:t>Spiders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r>
              <a:rPr lang="en-US" altLang="en-US">
                <a:solidFill>
                  <a:srgbClr val="FFCC00"/>
                </a:solidFill>
                <a:effectLst>
                  <a:outerShdw blurRad="38100" dist="38100" dir="2700000" algn="tl">
                    <a:srgbClr val="000000"/>
                  </a:outerShdw>
                </a:effectLst>
              </a:rPr>
              <a:t>General Spider Characteristics</a:t>
            </a:r>
          </a:p>
        </p:txBody>
      </p:sp>
      <p:sp>
        <p:nvSpPr>
          <p:cNvPr id="873475" name="Rectangle 3"/>
          <p:cNvSpPr>
            <a:spLocks noGrp="1" noChangeArrowheads="1"/>
          </p:cNvSpPr>
          <p:nvPr>
            <p:ph type="body" idx="1"/>
          </p:nvPr>
        </p:nvSpPr>
        <p:spPr>
          <a:xfrm>
            <a:off x="1257300" y="1981200"/>
            <a:ext cx="7772400" cy="3810000"/>
          </a:xfrm>
        </p:spPr>
        <p:txBody>
          <a:bodyPr/>
          <a:lstStyle/>
          <a:p>
            <a:r>
              <a:rPr lang="en-US" altLang="en-US">
                <a:solidFill>
                  <a:srgbClr val="FFCC00"/>
                </a:solidFill>
                <a:effectLst>
                  <a:outerShdw blurRad="38100" dist="38100" dir="2700000" algn="tl">
                    <a:srgbClr val="000000"/>
                  </a:outerShdw>
                </a:effectLst>
              </a:rPr>
              <a:t>Class Arachnida</a:t>
            </a:r>
          </a:p>
          <a:p>
            <a:r>
              <a:rPr lang="en-US" altLang="en-US">
                <a:solidFill>
                  <a:srgbClr val="FFCC00"/>
                </a:solidFill>
                <a:effectLst>
                  <a:outerShdw blurRad="38100" dist="38100" dir="2700000" algn="tl">
                    <a:srgbClr val="000000"/>
                  </a:outerShdw>
                </a:effectLst>
              </a:rPr>
              <a:t>Eight legged</a:t>
            </a:r>
          </a:p>
          <a:p>
            <a:r>
              <a:rPr lang="en-US" altLang="en-US">
                <a:solidFill>
                  <a:srgbClr val="FFCC00"/>
                </a:solidFill>
                <a:effectLst>
                  <a:outerShdw blurRad="38100" dist="38100" dir="2700000" algn="tl">
                    <a:srgbClr val="000000"/>
                  </a:outerShdw>
                </a:effectLst>
              </a:rPr>
              <a:t>Two main body parts</a:t>
            </a:r>
          </a:p>
          <a:p>
            <a:pPr lvl="1"/>
            <a:r>
              <a:rPr lang="en-US" altLang="en-US" sz="3200">
                <a:solidFill>
                  <a:srgbClr val="FFCC00"/>
                </a:solidFill>
                <a:effectLst>
                  <a:outerShdw blurRad="38100" dist="38100" dir="2700000" algn="tl">
                    <a:srgbClr val="000000"/>
                  </a:outerShdw>
                </a:effectLst>
              </a:rPr>
              <a:t>Cephalothorax</a:t>
            </a:r>
          </a:p>
          <a:p>
            <a:pPr lvl="1"/>
            <a:r>
              <a:rPr lang="en-US" altLang="en-US" sz="3200">
                <a:solidFill>
                  <a:srgbClr val="FFCC00"/>
                </a:solidFill>
                <a:effectLst>
                  <a:outerShdw blurRad="38100" dist="38100" dir="2700000" algn="tl">
                    <a:srgbClr val="000000"/>
                  </a:outerShdw>
                </a:effectLst>
              </a:rPr>
              <a:t>Abdomen</a:t>
            </a:r>
          </a:p>
          <a:p>
            <a:r>
              <a:rPr lang="en-US" altLang="en-US">
                <a:solidFill>
                  <a:srgbClr val="FFCC00"/>
                </a:solidFill>
                <a:effectLst>
                  <a:outerShdw blurRad="38100" dist="38100" dir="2700000" algn="tl">
                    <a:srgbClr val="000000"/>
                  </a:outerShdw>
                </a:effectLst>
              </a:rPr>
              <a:t>Predatory</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1257300" y="228600"/>
            <a:ext cx="7772400" cy="1143000"/>
          </a:xfrm>
        </p:spPr>
        <p:txBody>
          <a:bodyPr/>
          <a:lstStyle/>
          <a:p>
            <a:r>
              <a:rPr lang="en-US" altLang="en-US" sz="4000">
                <a:solidFill>
                  <a:srgbClr val="FFCC00"/>
                </a:solidFill>
                <a:effectLst>
                  <a:outerShdw blurRad="38100" dist="38100" dir="2700000" algn="tl">
                    <a:srgbClr val="000000"/>
                  </a:outerShdw>
                </a:effectLst>
              </a:rPr>
              <a:t>Spider Types</a:t>
            </a:r>
          </a:p>
        </p:txBody>
      </p:sp>
      <p:sp>
        <p:nvSpPr>
          <p:cNvPr id="874499" name="Rectangle 3"/>
          <p:cNvSpPr>
            <a:spLocks noGrp="1" noChangeArrowheads="1"/>
          </p:cNvSpPr>
          <p:nvPr>
            <p:ph type="body" idx="1"/>
          </p:nvPr>
        </p:nvSpPr>
        <p:spPr/>
        <p:txBody>
          <a:bodyPr/>
          <a:lstStyle/>
          <a:p>
            <a:r>
              <a:rPr lang="en-US" altLang="en-US">
                <a:solidFill>
                  <a:srgbClr val="FFCC00"/>
                </a:solidFill>
                <a:effectLst>
                  <a:outerShdw blurRad="38100" dist="38100" dir="2700000" algn="tl">
                    <a:srgbClr val="000000"/>
                  </a:outerShdw>
                </a:effectLst>
              </a:rPr>
              <a:t>Occasional Invaders</a:t>
            </a:r>
          </a:p>
          <a:p>
            <a:pPr lvl="1"/>
            <a:r>
              <a:rPr lang="en-US" altLang="en-US" sz="3200">
                <a:solidFill>
                  <a:srgbClr val="FFCC00"/>
                </a:solidFill>
                <a:effectLst>
                  <a:outerShdw blurRad="38100" dist="38100" dir="2700000" algn="tl">
                    <a:srgbClr val="000000"/>
                  </a:outerShdw>
                </a:effectLst>
              </a:rPr>
              <a:t>Enter by accident</a:t>
            </a:r>
          </a:p>
          <a:p>
            <a:pPr lvl="1"/>
            <a:r>
              <a:rPr lang="en-US" altLang="en-US" sz="3200">
                <a:solidFill>
                  <a:srgbClr val="FFCC00"/>
                </a:solidFill>
                <a:effectLst>
                  <a:outerShdw blurRad="38100" dist="38100" dir="2700000" algn="tl">
                    <a:srgbClr val="000000"/>
                  </a:outerShdw>
                </a:effectLst>
              </a:rPr>
              <a:t>Enter due to environmental conditions</a:t>
            </a:r>
          </a:p>
          <a:p>
            <a:pPr lvl="1"/>
            <a:endParaRPr lang="en-US" altLang="en-US" sz="3200">
              <a:solidFill>
                <a:srgbClr val="FFCC00"/>
              </a:solidFill>
              <a:effectLst>
                <a:outerShdw blurRad="38100" dist="38100" dir="2700000" algn="tl">
                  <a:srgbClr val="000000"/>
                </a:outerShdw>
              </a:effectLst>
            </a:endParaRPr>
          </a:p>
          <a:p>
            <a:r>
              <a:rPr lang="en-US" altLang="en-US">
                <a:solidFill>
                  <a:srgbClr val="FFCC00"/>
                </a:solidFill>
                <a:effectLst>
                  <a:outerShdw blurRad="38100" dist="38100" dir="2700000" algn="tl">
                    <a:srgbClr val="000000"/>
                  </a:outerShdw>
                </a:effectLst>
              </a:rPr>
              <a:t>“Domestic” Spiders</a:t>
            </a:r>
          </a:p>
          <a:p>
            <a:pPr lvl="1"/>
            <a:r>
              <a:rPr lang="en-US" altLang="en-US" sz="3200">
                <a:solidFill>
                  <a:srgbClr val="FFCC00"/>
                </a:solidFill>
                <a:effectLst>
                  <a:outerShdw blurRad="38100" dist="38100" dir="2700000" algn="tl">
                    <a:srgbClr val="000000"/>
                  </a:outerShdw>
                </a:effectLst>
              </a:rPr>
              <a:t>Seem quite at home in your home</a:t>
            </a:r>
          </a:p>
          <a:p>
            <a:pPr lvl="1"/>
            <a:r>
              <a:rPr lang="en-US" altLang="en-US" sz="3200">
                <a:solidFill>
                  <a:srgbClr val="FFCC00"/>
                </a:solidFill>
                <a:effectLst>
                  <a:outerShdw blurRad="38100" dist="38100" dir="2700000" algn="tl">
                    <a:srgbClr val="000000"/>
                  </a:outerShdw>
                </a:effectLst>
              </a:rPr>
              <a:t>Some species can be difficult to remove</a:t>
            </a:r>
          </a:p>
          <a:p>
            <a:pPr lvl="1">
              <a:buFontTx/>
              <a:buNone/>
            </a:pPr>
            <a:endParaRPr lang="en-US" altLang="en-US">
              <a:solidFill>
                <a:srgbClr val="FFCC00"/>
              </a:solidFill>
              <a:latin typeface="Arial"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1257300" y="152400"/>
            <a:ext cx="7772400" cy="1143000"/>
          </a:xfrm>
        </p:spPr>
        <p:txBody>
          <a:bodyPr/>
          <a:lstStyle/>
          <a:p>
            <a:r>
              <a:rPr lang="en-US" altLang="en-US" sz="4000">
                <a:solidFill>
                  <a:srgbClr val="FFCC00"/>
                </a:solidFill>
                <a:effectLst>
                  <a:outerShdw blurRad="38100" dist="38100" dir="2700000" algn="tl">
                    <a:srgbClr val="000000"/>
                  </a:outerShdw>
                </a:effectLst>
              </a:rPr>
              <a:t>Spider Lifestyles</a:t>
            </a:r>
          </a:p>
        </p:txBody>
      </p:sp>
      <p:sp>
        <p:nvSpPr>
          <p:cNvPr id="875523" name="Rectangle 3"/>
          <p:cNvSpPr>
            <a:spLocks noGrp="1" noChangeArrowheads="1"/>
          </p:cNvSpPr>
          <p:nvPr>
            <p:ph type="body" sz="half" idx="1"/>
          </p:nvPr>
        </p:nvSpPr>
        <p:spPr>
          <a:xfrm>
            <a:off x="1181100" y="1524000"/>
            <a:ext cx="4800600" cy="4876800"/>
          </a:xfrm>
        </p:spPr>
        <p:txBody>
          <a:bodyPr/>
          <a:lstStyle/>
          <a:p>
            <a:r>
              <a:rPr lang="en-US" altLang="en-US" sz="2800">
                <a:solidFill>
                  <a:srgbClr val="FFCC00"/>
                </a:solidFill>
                <a:effectLst>
                  <a:outerShdw blurRad="38100" dist="38100" dir="2700000" algn="tl">
                    <a:srgbClr val="000000"/>
                  </a:outerShdw>
                </a:effectLst>
              </a:rPr>
              <a:t>Hunting Spiders</a:t>
            </a:r>
          </a:p>
          <a:p>
            <a:pPr lvl="1"/>
            <a:r>
              <a:rPr lang="en-US" altLang="en-US">
                <a:solidFill>
                  <a:srgbClr val="FFCC00"/>
                </a:solidFill>
                <a:effectLst>
                  <a:outerShdw blurRad="38100" dist="38100" dir="2700000" algn="tl">
                    <a:srgbClr val="000000"/>
                  </a:outerShdw>
                </a:effectLst>
              </a:rPr>
              <a:t>Actively hunt or use ambush techniques</a:t>
            </a:r>
          </a:p>
          <a:p>
            <a:pPr lvl="1"/>
            <a:r>
              <a:rPr lang="en-US" altLang="en-US">
                <a:solidFill>
                  <a:srgbClr val="FFCC00"/>
                </a:solidFill>
                <a:effectLst>
                  <a:outerShdw blurRad="38100" dist="38100" dir="2700000" algn="tl">
                    <a:srgbClr val="000000"/>
                  </a:outerShdw>
                </a:effectLst>
              </a:rPr>
              <a:t>Don’t spin webs to catch prey</a:t>
            </a:r>
          </a:p>
          <a:p>
            <a:endParaRPr lang="en-US" altLang="en-US" sz="2800">
              <a:solidFill>
                <a:srgbClr val="FFCC00"/>
              </a:solidFill>
              <a:effectLst>
                <a:outerShdw blurRad="38100" dist="38100" dir="2700000" algn="tl">
                  <a:srgbClr val="000000"/>
                </a:outerShdw>
              </a:effectLst>
            </a:endParaRPr>
          </a:p>
          <a:p>
            <a:r>
              <a:rPr lang="en-US" altLang="en-US" sz="2800">
                <a:solidFill>
                  <a:srgbClr val="FFCC00"/>
                </a:solidFill>
                <a:effectLst>
                  <a:outerShdw blurRad="38100" dist="38100" dir="2700000" algn="tl">
                    <a:srgbClr val="000000"/>
                  </a:outerShdw>
                </a:effectLst>
              </a:rPr>
              <a:t>Web Spinners</a:t>
            </a:r>
          </a:p>
          <a:p>
            <a:pPr lvl="1"/>
            <a:r>
              <a:rPr lang="en-US" altLang="en-US">
                <a:solidFill>
                  <a:srgbClr val="FFCC00"/>
                </a:solidFill>
                <a:effectLst>
                  <a:outerShdw blurRad="38100" dist="38100" dir="2700000" algn="tl">
                    <a:srgbClr val="000000"/>
                  </a:outerShdw>
                </a:effectLst>
              </a:rPr>
              <a:t>Generally stationary</a:t>
            </a:r>
          </a:p>
          <a:p>
            <a:pPr lvl="1"/>
            <a:r>
              <a:rPr lang="en-US" altLang="en-US">
                <a:solidFill>
                  <a:srgbClr val="FFCC00"/>
                </a:solidFill>
                <a:effectLst>
                  <a:outerShdw blurRad="38100" dist="38100" dir="2700000" algn="tl">
                    <a:srgbClr val="000000"/>
                  </a:outerShdw>
                </a:effectLst>
              </a:rPr>
              <a:t>Use webs to catch and store prey</a:t>
            </a:r>
          </a:p>
        </p:txBody>
      </p:sp>
      <p:pic>
        <p:nvPicPr>
          <p:cNvPr id="875524" name="Picture 4" descr="DSCN168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200900" y="1447800"/>
            <a:ext cx="2870200" cy="2152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75525" name="Picture 5" descr="DSCN4727"/>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200900" y="4400550"/>
            <a:ext cx="2870200" cy="2152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a:xfrm>
            <a:off x="1257300" y="304800"/>
            <a:ext cx="7772400" cy="1143000"/>
          </a:xfrm>
        </p:spPr>
        <p:txBody>
          <a:bodyPr/>
          <a:lstStyle/>
          <a:p>
            <a:r>
              <a:rPr lang="en-US" altLang="en-US" sz="4000" b="1">
                <a:solidFill>
                  <a:srgbClr val="FFCC00"/>
                </a:solidFill>
                <a:effectLst>
                  <a:outerShdw blurRad="38100" dist="38100" dir="2700000" algn="tl">
                    <a:srgbClr val="000000"/>
                  </a:outerShdw>
                </a:effectLst>
              </a:rPr>
              <a:t>Occasional Invaders</a:t>
            </a:r>
          </a:p>
        </p:txBody>
      </p:sp>
      <p:sp>
        <p:nvSpPr>
          <p:cNvPr id="876547" name="Rectangle 3"/>
          <p:cNvSpPr>
            <a:spLocks noGrp="1" noChangeArrowheads="1"/>
          </p:cNvSpPr>
          <p:nvPr>
            <p:ph type="body" idx="1"/>
          </p:nvPr>
        </p:nvSpPr>
        <p:spPr>
          <a:xfrm>
            <a:off x="1257300" y="1981200"/>
            <a:ext cx="7772400" cy="3200400"/>
          </a:xfrm>
        </p:spPr>
        <p:txBody>
          <a:bodyPr/>
          <a:lstStyle/>
          <a:p>
            <a:r>
              <a:rPr lang="en-US" altLang="en-US">
                <a:solidFill>
                  <a:srgbClr val="FFCC00"/>
                </a:solidFill>
                <a:effectLst>
                  <a:outerShdw blurRad="38100" dist="38100" dir="2700000" algn="tl">
                    <a:srgbClr val="000000"/>
                  </a:outerShdw>
                </a:effectLst>
              </a:rPr>
              <a:t>Most are hunting spiders</a:t>
            </a:r>
          </a:p>
          <a:p>
            <a:r>
              <a:rPr lang="en-US" altLang="en-US">
                <a:solidFill>
                  <a:srgbClr val="FFCC00"/>
                </a:solidFill>
                <a:effectLst>
                  <a:outerShdw blurRad="38100" dist="38100" dir="2700000" algn="tl">
                    <a:srgbClr val="000000"/>
                  </a:outerShdw>
                </a:effectLst>
              </a:rPr>
              <a:t>Many are seasonal invaders</a:t>
            </a:r>
          </a:p>
          <a:p>
            <a:r>
              <a:rPr lang="en-US" altLang="en-US">
                <a:solidFill>
                  <a:srgbClr val="FFCC00"/>
                </a:solidFill>
                <a:effectLst>
                  <a:outerShdw blurRad="38100" dist="38100" dir="2700000" algn="tl">
                    <a:srgbClr val="000000"/>
                  </a:outerShdw>
                </a:effectLst>
              </a:rPr>
              <a:t>Many are often noticed due to their roaming activity</a:t>
            </a:r>
          </a:p>
          <a:p>
            <a:r>
              <a:rPr lang="en-US" altLang="en-US">
                <a:solidFill>
                  <a:srgbClr val="FFCC00"/>
                </a:solidFill>
                <a:effectLst>
                  <a:outerShdw blurRad="38100" dist="38100" dir="2700000" algn="tl">
                    <a:srgbClr val="000000"/>
                  </a:outerShdw>
                </a:effectLst>
              </a:rPr>
              <a:t>Some can also be large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70" name="Picture 2" descr="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0"/>
            <a:ext cx="3543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77571" name="Picture 3" descr="DSCN1684"/>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0"/>
            <a:ext cx="97155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7572" name="Rectangle 4"/>
          <p:cNvSpPr>
            <a:spLocks noGrp="1" noChangeArrowheads="1"/>
          </p:cNvSpPr>
          <p:nvPr>
            <p:ph type="title"/>
          </p:nvPr>
        </p:nvSpPr>
        <p:spPr>
          <a:xfrm>
            <a:off x="876300" y="0"/>
            <a:ext cx="7772400" cy="1143000"/>
          </a:xfrm>
        </p:spPr>
        <p:txBody>
          <a:bodyPr/>
          <a:lstStyle/>
          <a:p>
            <a:r>
              <a:rPr lang="en-US" altLang="en-US" sz="4000" b="1">
                <a:solidFill>
                  <a:schemeClr val="tx1"/>
                </a:solidFill>
                <a:effectLst>
                  <a:outerShdw blurRad="38100" dist="38100" dir="2700000" algn="tl">
                    <a:srgbClr val="FFFFFF"/>
                  </a:outerShdw>
                </a:effectLst>
              </a:rPr>
              <a:t>Wolf Spiders</a:t>
            </a:r>
          </a:p>
        </p:txBody>
      </p:sp>
      <p:sp>
        <p:nvSpPr>
          <p:cNvPr id="877573" name="Rectangle 5"/>
          <p:cNvSpPr>
            <a:spLocks noGrp="1" noChangeArrowheads="1"/>
          </p:cNvSpPr>
          <p:nvPr>
            <p:ph type="body" sz="half" idx="1"/>
          </p:nvPr>
        </p:nvSpPr>
        <p:spPr>
          <a:xfrm>
            <a:off x="0" y="4191000"/>
            <a:ext cx="3810000" cy="2438400"/>
          </a:xfrm>
        </p:spPr>
        <p:txBody>
          <a:bodyPr/>
          <a:lstStyle/>
          <a:p>
            <a:pPr>
              <a:lnSpc>
                <a:spcPct val="90000"/>
              </a:lnSpc>
            </a:pPr>
            <a:r>
              <a:rPr lang="en-US" altLang="en-US" sz="2800" b="1">
                <a:effectLst>
                  <a:outerShdw blurRad="38100" dist="38100" dir="2700000" algn="tl">
                    <a:srgbClr val="FFFFFF"/>
                  </a:outerShdw>
                </a:effectLst>
              </a:rPr>
              <a:t>Often large</a:t>
            </a:r>
          </a:p>
          <a:p>
            <a:pPr>
              <a:lnSpc>
                <a:spcPct val="90000"/>
              </a:lnSpc>
            </a:pPr>
            <a:r>
              <a:rPr lang="en-US" altLang="en-US" sz="2800" b="1">
                <a:effectLst>
                  <a:outerShdw blurRad="38100" dist="38100" dir="2700000" algn="tl">
                    <a:srgbClr val="FFFFFF"/>
                  </a:outerShdw>
                </a:effectLst>
              </a:rPr>
              <a:t>Fairly good eyesight</a:t>
            </a:r>
          </a:p>
          <a:p>
            <a:pPr>
              <a:lnSpc>
                <a:spcPct val="90000"/>
              </a:lnSpc>
            </a:pPr>
            <a:r>
              <a:rPr lang="en-US" altLang="en-US" sz="2800" b="1">
                <a:effectLst>
                  <a:outerShdw blurRad="38100" dist="38100" dir="2700000" algn="tl">
                    <a:srgbClr val="FFFFFF"/>
                  </a:outerShdw>
                </a:effectLst>
              </a:rPr>
              <a:t>Carry egg sac</a:t>
            </a:r>
          </a:p>
          <a:p>
            <a:pPr>
              <a:lnSpc>
                <a:spcPct val="90000"/>
              </a:lnSpc>
            </a:pPr>
            <a:r>
              <a:rPr lang="en-US" altLang="en-US" sz="2800" b="1">
                <a:effectLst>
                  <a:outerShdw blurRad="38100" dist="38100" dir="2700000" algn="tl">
                    <a:srgbClr val="FFFFFF"/>
                  </a:outerShdw>
                </a:effectLst>
              </a:rPr>
              <a:t>Carry spiderlings on their back</a:t>
            </a:r>
          </a:p>
        </p:txBody>
      </p:sp>
      <p:pic>
        <p:nvPicPr>
          <p:cNvPr id="877574" name="Picture 6" descr="wolf2"/>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667500" y="0"/>
            <a:ext cx="3619500" cy="2714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77575" name="Picture 7" descr="DSCN51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0" y="4143375"/>
            <a:ext cx="3619500" cy="2714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4" name="Picture 2" descr="background2"/>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9677400" y="0"/>
            <a:ext cx="6096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78595" name="Picture 3" descr="trapdoor spide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0"/>
            <a:ext cx="97917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8596" name="Rectangle 4"/>
          <p:cNvSpPr>
            <a:spLocks noGrp="1" noChangeArrowheads="1"/>
          </p:cNvSpPr>
          <p:nvPr>
            <p:ph type="body" sz="half" idx="1"/>
          </p:nvPr>
        </p:nvSpPr>
        <p:spPr>
          <a:xfrm>
            <a:off x="6477000" y="3352800"/>
            <a:ext cx="3810000" cy="3352800"/>
          </a:xfrm>
        </p:spPr>
        <p:txBody>
          <a:bodyPr/>
          <a:lstStyle/>
          <a:p>
            <a:r>
              <a:rPr lang="en-US" altLang="en-US" sz="2800" b="1">
                <a:effectLst>
                  <a:outerShdw blurRad="38100" dist="38100" dir="2700000" algn="tl">
                    <a:srgbClr val="FFFFFF"/>
                  </a:outerShdw>
                </a:effectLst>
              </a:rPr>
              <a:t>Live underground in burrows</a:t>
            </a:r>
          </a:p>
          <a:p>
            <a:r>
              <a:rPr lang="en-US" altLang="en-US" sz="2800" b="1">
                <a:effectLst>
                  <a:outerShdw blurRad="38100" dist="38100" dir="2700000" algn="tl">
                    <a:srgbClr val="FFFFFF"/>
                  </a:outerShdw>
                </a:effectLst>
              </a:rPr>
              <a:t>Males may wander after a rain</a:t>
            </a:r>
          </a:p>
          <a:p>
            <a:r>
              <a:rPr lang="en-US" altLang="en-US" sz="2800" b="1">
                <a:effectLst>
                  <a:outerShdw blurRad="38100" dist="38100" dir="2700000" algn="tl">
                    <a:srgbClr val="FFFFFF"/>
                  </a:outerShdw>
                </a:effectLst>
              </a:rPr>
              <a:t>May cause concern because of their large size</a:t>
            </a:r>
          </a:p>
        </p:txBody>
      </p:sp>
      <p:sp>
        <p:nvSpPr>
          <p:cNvPr id="878597" name="Rectangle 5"/>
          <p:cNvSpPr>
            <a:spLocks noGrp="1" noChangeArrowheads="1"/>
          </p:cNvSpPr>
          <p:nvPr>
            <p:ph type="title"/>
          </p:nvPr>
        </p:nvSpPr>
        <p:spPr>
          <a:xfrm>
            <a:off x="1257300" y="152400"/>
            <a:ext cx="7772400" cy="1143000"/>
          </a:xfrm>
        </p:spPr>
        <p:txBody>
          <a:bodyPr/>
          <a:lstStyle/>
          <a:p>
            <a:r>
              <a:rPr lang="en-US" altLang="en-US" sz="4000" b="1">
                <a:solidFill>
                  <a:schemeClr val="tx1"/>
                </a:solidFill>
                <a:effectLst>
                  <a:outerShdw blurRad="38100" dist="38100" dir="2700000" algn="tl">
                    <a:srgbClr val="FFFFFF"/>
                  </a:outerShdw>
                </a:effectLst>
              </a:rPr>
              <a:t>Trapdoor Spiders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419100" y="228600"/>
            <a:ext cx="9601200" cy="1143000"/>
          </a:xfrm>
        </p:spPr>
        <p:txBody>
          <a:bodyPr/>
          <a:lstStyle/>
          <a:p>
            <a:r>
              <a:rPr lang="en-US" altLang="en-US" b="1">
                <a:solidFill>
                  <a:srgbClr val="FAFD00"/>
                </a:solidFill>
                <a:effectLst>
                  <a:outerShdw blurRad="38100" dist="38100" dir="2700000" algn="tl">
                    <a:srgbClr val="000000"/>
                  </a:outerShdw>
                </a:effectLst>
              </a:rPr>
              <a:t>Product Types</a:t>
            </a:r>
            <a:r>
              <a:rPr lang="en-US" altLang="en-US" sz="4000">
                <a:solidFill>
                  <a:srgbClr val="FAFD00"/>
                </a:solidFill>
              </a:rPr>
              <a:t> </a:t>
            </a:r>
            <a:br>
              <a:rPr lang="en-US" altLang="en-US" sz="4000">
                <a:solidFill>
                  <a:srgbClr val="FAFD00"/>
                </a:solidFill>
              </a:rPr>
            </a:br>
            <a:endParaRPr lang="en-US" altLang="en-US" sz="4000">
              <a:solidFill>
                <a:srgbClr val="FAFD00"/>
              </a:solidFill>
            </a:endParaRPr>
          </a:p>
        </p:txBody>
      </p:sp>
      <p:sp>
        <p:nvSpPr>
          <p:cNvPr id="568323" name="Rectangle 3"/>
          <p:cNvSpPr>
            <a:spLocks noGrp="1" noChangeArrowheads="1"/>
          </p:cNvSpPr>
          <p:nvPr>
            <p:ph type="body" idx="1"/>
          </p:nvPr>
        </p:nvSpPr>
        <p:spPr>
          <a:xfrm>
            <a:off x="495300" y="1447800"/>
            <a:ext cx="9067800" cy="3886200"/>
          </a:xfrm>
        </p:spPr>
        <p:txBody>
          <a:bodyPr/>
          <a:lstStyle/>
          <a:p>
            <a:pPr>
              <a:lnSpc>
                <a:spcPct val="90000"/>
              </a:lnSpc>
            </a:pPr>
            <a:r>
              <a:rPr lang="en-US" altLang="en-US" sz="2800">
                <a:solidFill>
                  <a:srgbClr val="FAFD00"/>
                </a:solidFill>
              </a:rPr>
              <a:t>Key Steps in Pest Control</a:t>
            </a:r>
          </a:p>
          <a:p>
            <a:pPr lvl="1">
              <a:lnSpc>
                <a:spcPct val="90000"/>
              </a:lnSpc>
            </a:pPr>
            <a:r>
              <a:rPr lang="en-US" altLang="en-US">
                <a:solidFill>
                  <a:srgbClr val="FAFD00"/>
                </a:solidFill>
              </a:rPr>
              <a:t>Pest Identification</a:t>
            </a:r>
          </a:p>
          <a:p>
            <a:pPr lvl="1">
              <a:lnSpc>
                <a:spcPct val="90000"/>
              </a:lnSpc>
            </a:pPr>
            <a:r>
              <a:rPr lang="en-US" altLang="en-US">
                <a:solidFill>
                  <a:srgbClr val="FAFD00"/>
                </a:solidFill>
              </a:rPr>
              <a:t>Inspection</a:t>
            </a:r>
          </a:p>
          <a:p>
            <a:pPr lvl="1">
              <a:lnSpc>
                <a:spcPct val="90000"/>
              </a:lnSpc>
            </a:pPr>
            <a:r>
              <a:rPr lang="en-US" altLang="en-US">
                <a:solidFill>
                  <a:srgbClr val="FAFD00"/>
                </a:solidFill>
              </a:rPr>
              <a:t>Control Options: Chemical, Non-Chemical, Both</a:t>
            </a:r>
          </a:p>
          <a:p>
            <a:pPr>
              <a:lnSpc>
                <a:spcPct val="90000"/>
              </a:lnSpc>
            </a:pPr>
            <a:r>
              <a:rPr lang="en-US" altLang="en-US" sz="2800">
                <a:solidFill>
                  <a:srgbClr val="FAFD00"/>
                </a:solidFill>
              </a:rPr>
              <a:t>Product Formulations</a:t>
            </a:r>
          </a:p>
          <a:p>
            <a:pPr lvl="1">
              <a:lnSpc>
                <a:spcPct val="90000"/>
              </a:lnSpc>
            </a:pPr>
            <a:r>
              <a:rPr lang="en-US" altLang="en-US">
                <a:solidFill>
                  <a:srgbClr val="FAFD00"/>
                </a:solidFill>
              </a:rPr>
              <a:t>Baits-for cockroaches and ants; use indoor and outdoor</a:t>
            </a:r>
          </a:p>
          <a:p>
            <a:pPr lvl="1">
              <a:lnSpc>
                <a:spcPct val="90000"/>
              </a:lnSpc>
            </a:pPr>
            <a:r>
              <a:rPr lang="en-US" altLang="en-US">
                <a:solidFill>
                  <a:srgbClr val="FAFD00"/>
                </a:solidFill>
              </a:rPr>
              <a:t>Granulars-for crawling insects; use outdoor only</a:t>
            </a:r>
          </a:p>
          <a:p>
            <a:pPr lvl="1">
              <a:lnSpc>
                <a:spcPct val="90000"/>
              </a:lnSpc>
            </a:pPr>
            <a:r>
              <a:rPr lang="en-US" altLang="en-US">
                <a:solidFill>
                  <a:srgbClr val="FAFD00"/>
                </a:solidFill>
              </a:rPr>
              <a:t>Dusts-for crawling insects; use in voids only</a:t>
            </a:r>
          </a:p>
          <a:p>
            <a:pPr lvl="1">
              <a:lnSpc>
                <a:spcPct val="90000"/>
              </a:lnSpc>
            </a:pPr>
            <a:r>
              <a:rPr lang="en-US" altLang="en-US">
                <a:solidFill>
                  <a:srgbClr val="FAFD00"/>
                </a:solidFill>
              </a:rPr>
              <a:t>Aerosols-do not use</a:t>
            </a:r>
          </a:p>
          <a:p>
            <a:pPr lvl="1">
              <a:lnSpc>
                <a:spcPct val="90000"/>
              </a:lnSpc>
            </a:pPr>
            <a:r>
              <a:rPr lang="en-US" altLang="en-US">
                <a:solidFill>
                  <a:srgbClr val="FAFD00"/>
                </a:solidFill>
              </a:rPr>
              <a:t>Liquid Sprays-for crawling insects; use outdoor only as </a:t>
            </a:r>
            <a:r>
              <a:rPr lang="en-US" altLang="en-US" i="1">
                <a:solidFill>
                  <a:srgbClr val="FAFD00"/>
                </a:solidFill>
              </a:rPr>
              <a:t>perimeter</a:t>
            </a:r>
            <a:r>
              <a:rPr lang="en-US" altLang="en-US">
                <a:solidFill>
                  <a:srgbClr val="FAFD00"/>
                </a:solidFill>
              </a:rPr>
              <a:t> or </a:t>
            </a:r>
            <a:r>
              <a:rPr lang="en-US" altLang="en-US" i="1">
                <a:solidFill>
                  <a:srgbClr val="FAFD00"/>
                </a:solidFill>
              </a:rPr>
              <a:t>spot</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8" name="Picture 2" descr="DSCN540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9486900" cy="688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79619" name="Picture 3" descr="jumpin2"/>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200900" y="4568825"/>
            <a:ext cx="3086100" cy="2289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9620" name="Rectangle 4"/>
          <p:cNvSpPr>
            <a:spLocks noGrp="1" noChangeArrowheads="1"/>
          </p:cNvSpPr>
          <p:nvPr>
            <p:ph type="title"/>
          </p:nvPr>
        </p:nvSpPr>
        <p:spPr>
          <a:xfrm>
            <a:off x="800100" y="0"/>
            <a:ext cx="7772400" cy="914400"/>
          </a:xfrm>
        </p:spPr>
        <p:txBody>
          <a:bodyPr/>
          <a:lstStyle/>
          <a:p>
            <a:r>
              <a:rPr lang="en-US" altLang="en-US" sz="4000" b="1">
                <a:solidFill>
                  <a:schemeClr val="tx1"/>
                </a:solidFill>
                <a:effectLst>
                  <a:outerShdw blurRad="38100" dist="38100" dir="2700000" algn="tl">
                    <a:srgbClr val="FFFFFF"/>
                  </a:outerShdw>
                </a:effectLst>
              </a:rPr>
              <a:t>Jumping Spiders</a:t>
            </a:r>
          </a:p>
        </p:txBody>
      </p:sp>
      <p:pic>
        <p:nvPicPr>
          <p:cNvPr id="879621" name="Picture 5" descr="jum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0"/>
            <a:ext cx="3086100" cy="2301875"/>
          </a:xfrm>
          <a:prstGeom prst="rect">
            <a:avLst/>
          </a:prstGeom>
          <a:noFill/>
          <a:extLst>
            <a:ext uri="{909E8E84-426E-40DD-AFC4-6F175D3DCCD1}">
              <a14:hiddenFill xmlns:a14="http://schemas.microsoft.com/office/drawing/2010/main">
                <a:solidFill>
                  <a:srgbClr val="FFFFFF"/>
                </a:solidFill>
              </a14:hiddenFill>
            </a:ext>
          </a:extLst>
        </p:spPr>
      </p:pic>
      <p:pic>
        <p:nvPicPr>
          <p:cNvPr id="879622" name="Picture 6" descr="jumpin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900" y="2286000"/>
            <a:ext cx="3086100" cy="2301875"/>
          </a:xfrm>
          <a:prstGeom prst="rect">
            <a:avLst/>
          </a:prstGeom>
          <a:noFill/>
          <a:extLst>
            <a:ext uri="{909E8E84-426E-40DD-AFC4-6F175D3DCCD1}">
              <a14:hiddenFill xmlns:a14="http://schemas.microsoft.com/office/drawing/2010/main">
                <a:solidFill>
                  <a:srgbClr val="FFFFFF"/>
                </a:solidFill>
              </a14:hiddenFill>
            </a:ext>
          </a:extLst>
        </p:spPr>
      </p:pic>
      <p:sp>
        <p:nvSpPr>
          <p:cNvPr id="879623" name="Rectangle 7"/>
          <p:cNvSpPr>
            <a:spLocks noGrp="1" noChangeArrowheads="1"/>
          </p:cNvSpPr>
          <p:nvPr>
            <p:ph type="body" sz="half" idx="1"/>
          </p:nvPr>
        </p:nvSpPr>
        <p:spPr>
          <a:xfrm>
            <a:off x="0" y="1828800"/>
            <a:ext cx="3619500" cy="4876800"/>
          </a:xfrm>
        </p:spPr>
        <p:txBody>
          <a:bodyPr/>
          <a:lstStyle/>
          <a:p>
            <a:r>
              <a:rPr lang="en-US" altLang="en-US" sz="2400" b="1">
                <a:solidFill>
                  <a:srgbClr val="FFFFFF"/>
                </a:solidFill>
                <a:effectLst>
                  <a:outerShdw blurRad="38100" dist="38100" dir="2700000" algn="tl">
                    <a:srgbClr val="000000"/>
                  </a:outerShdw>
                </a:effectLst>
              </a:rPr>
              <a:t>Generally small (1/8 – ¾ of an inch)</a:t>
            </a:r>
          </a:p>
          <a:p>
            <a:r>
              <a:rPr lang="en-US" altLang="en-US" sz="2400" b="1">
                <a:solidFill>
                  <a:srgbClr val="FFFFFF"/>
                </a:solidFill>
                <a:effectLst>
                  <a:outerShdw blurRad="38100" dist="38100" dir="2700000" algn="tl">
                    <a:srgbClr val="000000"/>
                  </a:outerShdw>
                </a:effectLst>
              </a:rPr>
              <a:t>Generally prefer to hang around sunny areas such as windows</a:t>
            </a:r>
          </a:p>
          <a:p>
            <a:r>
              <a:rPr lang="en-US" altLang="en-US" sz="2400" b="1">
                <a:solidFill>
                  <a:srgbClr val="FFFFFF"/>
                </a:solidFill>
                <a:effectLst>
                  <a:outerShdw blurRad="38100" dist="38100" dir="2700000" algn="tl">
                    <a:srgbClr val="000000"/>
                  </a:outerShdw>
                </a:effectLst>
              </a:rPr>
              <a:t>Use webbing only as a retreat and for protection of egg sacs</a:t>
            </a:r>
          </a:p>
          <a:p>
            <a:r>
              <a:rPr lang="en-US" altLang="en-US" sz="2400" b="1">
                <a:solidFill>
                  <a:srgbClr val="FFFFFF"/>
                </a:solidFill>
                <a:effectLst>
                  <a:outerShdw blurRad="38100" dist="38100" dir="2700000" algn="tl">
                    <a:srgbClr val="000000"/>
                  </a:outerShdw>
                </a:effectLst>
              </a:rPr>
              <a:t>The more domestic species may spin these in curtain folds or over door frames</a:t>
            </a:r>
          </a:p>
          <a:p>
            <a:endParaRPr lang="en-US" altLang="en-US" sz="240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2" name="Picture 2" descr="gardenfix"/>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94107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0643" name="Rectangle 3"/>
          <p:cNvSpPr>
            <a:spLocks noGrp="1" noChangeArrowheads="1"/>
          </p:cNvSpPr>
          <p:nvPr>
            <p:ph type="body" sz="half" idx="1"/>
          </p:nvPr>
        </p:nvSpPr>
        <p:spPr>
          <a:xfrm>
            <a:off x="0" y="3048000"/>
            <a:ext cx="3810000" cy="3581400"/>
          </a:xfrm>
        </p:spPr>
        <p:txBody>
          <a:bodyPr/>
          <a:lstStyle/>
          <a:p>
            <a:pPr>
              <a:buFontTx/>
              <a:buNone/>
            </a:pPr>
            <a:endParaRPr lang="en-US" altLang="en-US" sz="2800"/>
          </a:p>
          <a:p>
            <a:r>
              <a:rPr lang="en-US" altLang="en-US" sz="2800" b="1">
                <a:solidFill>
                  <a:srgbClr val="FFFFFF"/>
                </a:solidFill>
                <a:effectLst>
                  <a:outerShdw blurRad="38100" dist="38100" dir="2700000" algn="tl">
                    <a:srgbClr val="000000"/>
                  </a:outerShdw>
                </a:effectLst>
              </a:rPr>
              <a:t>More often found in garages, carports, around doors, etc.</a:t>
            </a:r>
          </a:p>
          <a:p>
            <a:r>
              <a:rPr lang="en-US" altLang="en-US" sz="2800" b="1">
                <a:solidFill>
                  <a:srgbClr val="FFFFFF"/>
                </a:solidFill>
                <a:effectLst>
                  <a:outerShdw blurRad="38100" dist="38100" dir="2700000" algn="tl">
                    <a:srgbClr val="000000"/>
                  </a:outerShdw>
                </a:effectLst>
              </a:rPr>
              <a:t>Build large, “wheel-shaped” webs</a:t>
            </a:r>
          </a:p>
          <a:p>
            <a:r>
              <a:rPr lang="en-US" altLang="en-US" sz="2800" b="1">
                <a:solidFill>
                  <a:srgbClr val="FFFFFF"/>
                </a:solidFill>
                <a:effectLst>
                  <a:outerShdw blurRad="38100" dist="38100" dir="2700000" algn="tl">
                    <a:srgbClr val="000000"/>
                  </a:outerShdw>
                </a:effectLst>
              </a:rPr>
              <a:t>Many, diverse species</a:t>
            </a:r>
          </a:p>
        </p:txBody>
      </p:sp>
      <p:sp>
        <p:nvSpPr>
          <p:cNvPr id="880644" name="Rectangle 4"/>
          <p:cNvSpPr>
            <a:spLocks noGrp="1" noChangeArrowheads="1"/>
          </p:cNvSpPr>
          <p:nvPr>
            <p:ph type="title"/>
          </p:nvPr>
        </p:nvSpPr>
        <p:spPr>
          <a:xfrm>
            <a:off x="1028700" y="0"/>
            <a:ext cx="7772400" cy="1143000"/>
          </a:xfrm>
        </p:spPr>
        <p:txBody>
          <a:bodyPr/>
          <a:lstStyle/>
          <a:p>
            <a:r>
              <a:rPr lang="en-US" altLang="en-US" sz="4000" b="1">
                <a:solidFill>
                  <a:schemeClr val="tx1"/>
                </a:solidFill>
                <a:effectLst>
                  <a:outerShdw blurRad="38100" dist="38100" dir="2700000" algn="tl">
                    <a:srgbClr val="FFFFFF"/>
                  </a:outerShdw>
                </a:effectLst>
              </a:rPr>
              <a:t>Orb Weavers</a:t>
            </a:r>
          </a:p>
        </p:txBody>
      </p:sp>
      <p:pic>
        <p:nvPicPr>
          <p:cNvPr id="880645" name="Picture 5" descr="crab1"/>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972300" y="0"/>
            <a:ext cx="3314700" cy="220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0646" name="Picture 6" descr="DSCN51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2209800"/>
            <a:ext cx="3314700" cy="2428875"/>
          </a:xfrm>
          <a:prstGeom prst="rect">
            <a:avLst/>
          </a:prstGeom>
          <a:noFill/>
          <a:extLst>
            <a:ext uri="{909E8E84-426E-40DD-AFC4-6F175D3DCCD1}">
              <a14:hiddenFill xmlns:a14="http://schemas.microsoft.com/office/drawing/2010/main">
                <a:solidFill>
                  <a:srgbClr val="FFFFFF"/>
                </a:solidFill>
              </a14:hiddenFill>
            </a:ext>
          </a:extLst>
        </p:spPr>
      </p:pic>
      <p:pic>
        <p:nvPicPr>
          <p:cNvPr id="880647" name="Picture 7" descr="DSCN52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4400550"/>
            <a:ext cx="3314700" cy="2457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a:xfrm>
            <a:off x="1181100" y="152400"/>
            <a:ext cx="7772400" cy="1143000"/>
          </a:xfrm>
        </p:spPr>
        <p:txBody>
          <a:bodyPr/>
          <a:lstStyle/>
          <a:p>
            <a:r>
              <a:rPr lang="en-US" altLang="en-US" sz="4000" b="1">
                <a:solidFill>
                  <a:srgbClr val="FFCC00"/>
                </a:solidFill>
                <a:effectLst>
                  <a:outerShdw blurRad="38100" dist="38100" dir="2700000" algn="tl">
                    <a:srgbClr val="000000"/>
                  </a:outerShdw>
                </a:effectLst>
              </a:rPr>
              <a:t>Occasional Invader Control</a:t>
            </a:r>
          </a:p>
        </p:txBody>
      </p:sp>
      <p:sp>
        <p:nvSpPr>
          <p:cNvPr id="881667" name="Rectangle 3"/>
          <p:cNvSpPr>
            <a:spLocks noGrp="1" noChangeArrowheads="1"/>
          </p:cNvSpPr>
          <p:nvPr>
            <p:ph type="body" idx="1"/>
          </p:nvPr>
        </p:nvSpPr>
        <p:spPr/>
        <p:txBody>
          <a:bodyPr/>
          <a:lstStyle/>
          <a:p>
            <a:r>
              <a:rPr lang="en-US" altLang="en-US">
                <a:solidFill>
                  <a:srgbClr val="FFCC00"/>
                </a:solidFill>
                <a:effectLst>
                  <a:outerShdw blurRad="38100" dist="38100" dir="2700000" algn="tl">
                    <a:srgbClr val="000000"/>
                  </a:outerShdw>
                </a:effectLst>
              </a:rPr>
              <a:t>Door sweeps to prevent spider entry</a:t>
            </a:r>
          </a:p>
          <a:p>
            <a:r>
              <a:rPr lang="en-US" altLang="en-US">
                <a:solidFill>
                  <a:srgbClr val="FFCC00"/>
                </a:solidFill>
                <a:effectLst>
                  <a:outerShdw blurRad="38100" dist="38100" dir="2700000" algn="tl">
                    <a:srgbClr val="000000"/>
                  </a:outerShdw>
                </a:effectLst>
              </a:rPr>
              <a:t>Spray thresholds with residual chemicals</a:t>
            </a:r>
          </a:p>
          <a:p>
            <a:r>
              <a:rPr lang="en-US" altLang="en-US">
                <a:solidFill>
                  <a:srgbClr val="FFCC00"/>
                </a:solidFill>
                <a:effectLst>
                  <a:outerShdw blurRad="38100" dist="38100" dir="2700000" algn="tl">
                    <a:srgbClr val="000000"/>
                  </a:outerShdw>
                </a:effectLst>
              </a:rPr>
              <a:t>Reduce humidity</a:t>
            </a:r>
          </a:p>
          <a:p>
            <a:r>
              <a:rPr lang="en-US" altLang="en-US">
                <a:solidFill>
                  <a:srgbClr val="FFCC00"/>
                </a:solidFill>
                <a:effectLst>
                  <a:outerShdw blurRad="38100" dist="38100" dir="2700000" algn="tl">
                    <a:srgbClr val="000000"/>
                  </a:outerShdw>
                </a:effectLst>
              </a:rPr>
              <a:t>Reduce outdoor lighting and/or use yellow bug lights</a:t>
            </a:r>
          </a:p>
          <a:p>
            <a:r>
              <a:rPr lang="en-US" altLang="en-US">
                <a:solidFill>
                  <a:srgbClr val="FFCC00"/>
                </a:solidFill>
                <a:effectLst>
                  <a:outerShdw blurRad="38100" dist="38100" dir="2700000" algn="tl">
                    <a:srgbClr val="000000"/>
                  </a:outerShdw>
                </a:effectLst>
              </a:rPr>
              <a:t>Remove spiders to outdoors or crush</a:t>
            </a:r>
          </a:p>
          <a:p>
            <a:r>
              <a:rPr lang="en-US" altLang="en-US">
                <a:solidFill>
                  <a:srgbClr val="FFCC00"/>
                </a:solidFill>
                <a:effectLst>
                  <a:outerShdw blurRad="38100" dist="38100" dir="2700000" algn="tl">
                    <a:srgbClr val="000000"/>
                  </a:outerShdw>
                </a:effectLst>
              </a:rPr>
              <a:t>Chemical control often not needed</a:t>
            </a:r>
          </a:p>
          <a:p>
            <a:endParaRPr lang="en-US" alt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a:xfrm>
            <a:off x="1257300" y="152400"/>
            <a:ext cx="7772400" cy="1143000"/>
          </a:xfrm>
        </p:spPr>
        <p:txBody>
          <a:bodyPr/>
          <a:lstStyle/>
          <a:p>
            <a:r>
              <a:rPr lang="en-US" altLang="en-US" sz="3600" b="1">
                <a:solidFill>
                  <a:srgbClr val="FFCC00"/>
                </a:solidFill>
                <a:effectLst>
                  <a:outerShdw blurRad="38100" dist="38100" dir="2700000" algn="tl">
                    <a:srgbClr val="000000"/>
                  </a:outerShdw>
                </a:effectLst>
              </a:rPr>
              <a:t>“Domestic” Spiders</a:t>
            </a:r>
          </a:p>
        </p:txBody>
      </p:sp>
      <p:sp>
        <p:nvSpPr>
          <p:cNvPr id="882691" name="Rectangle 3"/>
          <p:cNvSpPr>
            <a:spLocks noGrp="1" noChangeArrowheads="1"/>
          </p:cNvSpPr>
          <p:nvPr>
            <p:ph type="body" idx="1"/>
          </p:nvPr>
        </p:nvSpPr>
        <p:spPr/>
        <p:txBody>
          <a:bodyPr/>
          <a:lstStyle/>
          <a:p>
            <a:pPr>
              <a:lnSpc>
                <a:spcPct val="90000"/>
              </a:lnSpc>
            </a:pPr>
            <a:r>
              <a:rPr lang="en-US" altLang="en-US" b="1">
                <a:solidFill>
                  <a:srgbClr val="FFCC00"/>
                </a:solidFill>
                <a:effectLst>
                  <a:outerShdw blurRad="38100" dist="38100" dir="2700000" algn="tl">
                    <a:srgbClr val="000000"/>
                  </a:outerShdw>
                </a:effectLst>
              </a:rPr>
              <a:t>Web-spinners are most common</a:t>
            </a:r>
          </a:p>
          <a:p>
            <a:pPr>
              <a:lnSpc>
                <a:spcPct val="90000"/>
              </a:lnSpc>
            </a:pPr>
            <a:r>
              <a:rPr lang="en-US" altLang="en-US" b="1">
                <a:solidFill>
                  <a:srgbClr val="FFCC00"/>
                </a:solidFill>
                <a:effectLst>
                  <a:outerShdw blurRad="38100" dist="38100" dir="2700000" algn="tl">
                    <a:srgbClr val="000000"/>
                  </a:outerShdw>
                </a:effectLst>
              </a:rPr>
              <a:t>More abundant in winter, but can take up residence at any time</a:t>
            </a:r>
          </a:p>
          <a:p>
            <a:pPr>
              <a:lnSpc>
                <a:spcPct val="90000"/>
              </a:lnSpc>
            </a:pPr>
            <a:r>
              <a:rPr lang="en-US" altLang="en-US" b="1">
                <a:solidFill>
                  <a:srgbClr val="FFCC00"/>
                </a:solidFill>
                <a:effectLst>
                  <a:outerShdw blurRad="38100" dist="38100" dir="2700000" algn="tl">
                    <a:srgbClr val="000000"/>
                  </a:outerShdw>
                </a:effectLst>
              </a:rPr>
              <a:t>Most are stationary</a:t>
            </a:r>
          </a:p>
          <a:p>
            <a:pPr>
              <a:lnSpc>
                <a:spcPct val="90000"/>
              </a:lnSpc>
            </a:pPr>
            <a:r>
              <a:rPr lang="en-US" altLang="en-US" b="1">
                <a:solidFill>
                  <a:srgbClr val="FFCC00"/>
                </a:solidFill>
                <a:effectLst>
                  <a:outerShdw blurRad="38100" dist="38100" dir="2700000" algn="tl">
                    <a:srgbClr val="000000"/>
                  </a:outerShdw>
                </a:effectLst>
              </a:rPr>
              <a:t>Some are reluctant to move once they have chosen a spot</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714" name="Picture 2" descr="DSCN3079"/>
          <p:cNvPicPr>
            <a:picLocks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0" y="0"/>
            <a:ext cx="10287000" cy="6881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3715" name="Picture 3" descr="pholcidae"/>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67500" y="4143375"/>
            <a:ext cx="3619500" cy="2714625"/>
          </a:xfr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3716" name="Text Box 4"/>
          <p:cNvSpPr txBox="1">
            <a:spLocks noChangeArrowheads="1"/>
          </p:cNvSpPr>
          <p:nvPr/>
        </p:nvSpPr>
        <p:spPr bwMode="auto">
          <a:xfrm>
            <a:off x="6772275" y="5791200"/>
            <a:ext cx="207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endParaRPr lang="en-US" altLang="en-US" sz="1400">
              <a:latin typeface="Arial" charset="0"/>
            </a:endParaRPr>
          </a:p>
        </p:txBody>
      </p:sp>
      <p:sp>
        <p:nvSpPr>
          <p:cNvPr id="883717" name="Text Box 5"/>
          <p:cNvSpPr txBox="1">
            <a:spLocks noChangeArrowheads="1"/>
          </p:cNvSpPr>
          <p:nvPr/>
        </p:nvSpPr>
        <p:spPr bwMode="auto">
          <a:xfrm>
            <a:off x="5057775" y="5486400"/>
            <a:ext cx="207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eaLnBrk="1" hangingPunct="1"/>
            <a:endParaRPr lang="en-US" altLang="en-US" sz="1400" b="1">
              <a:solidFill>
                <a:srgbClr val="000000"/>
              </a:solidFill>
              <a:latin typeface="Arial" charset="0"/>
            </a:endParaRPr>
          </a:p>
        </p:txBody>
      </p:sp>
      <p:sp>
        <p:nvSpPr>
          <p:cNvPr id="883718" name="Rectangle 6"/>
          <p:cNvSpPr>
            <a:spLocks noGrp="1" noChangeArrowheads="1"/>
          </p:cNvSpPr>
          <p:nvPr>
            <p:ph type="body" sz="half" idx="1"/>
          </p:nvPr>
        </p:nvSpPr>
        <p:spPr>
          <a:xfrm>
            <a:off x="190500" y="2590800"/>
            <a:ext cx="3810000" cy="4114800"/>
          </a:xfrm>
        </p:spPr>
        <p:txBody>
          <a:bodyPr/>
          <a:lstStyle/>
          <a:p>
            <a:pPr>
              <a:lnSpc>
                <a:spcPct val="90000"/>
              </a:lnSpc>
            </a:pPr>
            <a:r>
              <a:rPr lang="en-US" altLang="en-US" sz="2800" b="1">
                <a:effectLst>
                  <a:outerShdw blurRad="38100" dist="38100" dir="2700000" algn="tl">
                    <a:srgbClr val="FFFFFF"/>
                  </a:outerShdw>
                </a:effectLst>
              </a:rPr>
              <a:t>Sometimes confused with harvestmen</a:t>
            </a:r>
          </a:p>
          <a:p>
            <a:pPr>
              <a:lnSpc>
                <a:spcPct val="90000"/>
              </a:lnSpc>
            </a:pPr>
            <a:r>
              <a:rPr lang="en-US" altLang="en-US" sz="2800" b="1">
                <a:effectLst>
                  <a:outerShdw blurRad="38100" dist="38100" dir="2700000" algn="tl">
                    <a:srgbClr val="FFFFFF"/>
                  </a:outerShdw>
                </a:effectLst>
              </a:rPr>
              <a:t>Have “site fidelity”</a:t>
            </a:r>
          </a:p>
          <a:p>
            <a:pPr>
              <a:lnSpc>
                <a:spcPct val="90000"/>
              </a:lnSpc>
            </a:pPr>
            <a:r>
              <a:rPr lang="en-US" altLang="en-US" sz="2800" b="1">
                <a:effectLst>
                  <a:outerShdw blurRad="38100" dist="38100" dir="2700000" algn="tl">
                    <a:srgbClr val="FFFFFF"/>
                  </a:outerShdw>
                </a:effectLst>
              </a:rPr>
              <a:t>Can spin large webs</a:t>
            </a:r>
          </a:p>
          <a:p>
            <a:pPr>
              <a:lnSpc>
                <a:spcPct val="90000"/>
              </a:lnSpc>
            </a:pPr>
            <a:r>
              <a:rPr lang="en-US" altLang="en-US" sz="2800" b="1">
                <a:effectLst>
                  <a:outerShdw blurRad="38100" dist="38100" dir="2700000" algn="tl">
                    <a:srgbClr val="FFFFFF"/>
                  </a:outerShdw>
                </a:effectLst>
              </a:rPr>
              <a:t>Will vibrate their web when disturbed or to catch prey</a:t>
            </a:r>
          </a:p>
          <a:p>
            <a:pPr>
              <a:lnSpc>
                <a:spcPct val="90000"/>
              </a:lnSpc>
            </a:pPr>
            <a:r>
              <a:rPr lang="en-US" altLang="en-US" sz="2800" b="1">
                <a:effectLst>
                  <a:outerShdw blurRad="38100" dist="38100" dir="2700000" algn="tl">
                    <a:srgbClr val="FFFFFF"/>
                  </a:outerShdw>
                </a:effectLst>
              </a:rPr>
              <a:t>Will drop if threatened</a:t>
            </a:r>
          </a:p>
        </p:txBody>
      </p:sp>
      <p:sp>
        <p:nvSpPr>
          <p:cNvPr id="883719" name="Rectangle 7"/>
          <p:cNvSpPr>
            <a:spLocks noGrp="1" noChangeArrowheads="1"/>
          </p:cNvSpPr>
          <p:nvPr>
            <p:ph type="title"/>
          </p:nvPr>
        </p:nvSpPr>
        <p:spPr>
          <a:xfrm>
            <a:off x="1181100" y="0"/>
            <a:ext cx="7772400" cy="1143000"/>
          </a:xfrm>
        </p:spPr>
        <p:txBody>
          <a:bodyPr/>
          <a:lstStyle/>
          <a:p>
            <a:r>
              <a:rPr lang="en-US" altLang="en-US" sz="4000" b="1">
                <a:effectLst>
                  <a:outerShdw blurRad="38100" dist="38100" dir="2700000" algn="tl">
                    <a:srgbClr val="FFFFFF"/>
                  </a:outerShdw>
                </a:effectLst>
              </a:rPr>
              <a:t>Cellar Spiders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1257300" y="152400"/>
            <a:ext cx="7772400" cy="1143000"/>
          </a:xfrm>
        </p:spPr>
        <p:txBody>
          <a:bodyPr/>
          <a:lstStyle/>
          <a:p>
            <a:r>
              <a:rPr lang="en-US" altLang="en-US" sz="4000" b="1">
                <a:solidFill>
                  <a:srgbClr val="FFCC00"/>
                </a:solidFill>
                <a:effectLst>
                  <a:outerShdw blurRad="38100" dist="38100" dir="2700000" algn="tl">
                    <a:srgbClr val="000000"/>
                  </a:outerShdw>
                </a:effectLst>
              </a:rPr>
              <a:t>Comb-footed Spiders</a:t>
            </a:r>
          </a:p>
        </p:txBody>
      </p:sp>
      <p:sp>
        <p:nvSpPr>
          <p:cNvPr id="884739" name="Rectangle 3"/>
          <p:cNvSpPr>
            <a:spLocks noGrp="1" noChangeArrowheads="1"/>
          </p:cNvSpPr>
          <p:nvPr>
            <p:ph type="body" idx="1"/>
          </p:nvPr>
        </p:nvSpPr>
        <p:spPr>
          <a:xfrm>
            <a:off x="1257300" y="1981200"/>
            <a:ext cx="7772400" cy="3733800"/>
          </a:xfrm>
        </p:spPr>
        <p:txBody>
          <a:bodyPr/>
          <a:lstStyle/>
          <a:p>
            <a:r>
              <a:rPr lang="en-US" altLang="en-US" sz="2800" b="1">
                <a:solidFill>
                  <a:srgbClr val="FFCC00"/>
                </a:solidFill>
                <a:effectLst>
                  <a:outerShdw blurRad="38100" dist="38100" dir="2700000" algn="tl">
                    <a:srgbClr val="000000"/>
                  </a:outerShdw>
                </a:effectLst>
              </a:rPr>
              <a:t>Family Theridiidae</a:t>
            </a:r>
          </a:p>
          <a:p>
            <a:r>
              <a:rPr lang="en-US" altLang="en-US" sz="2800" b="1">
                <a:solidFill>
                  <a:srgbClr val="FFCC00"/>
                </a:solidFill>
                <a:effectLst>
                  <a:outerShdw blurRad="38100" dist="38100" dir="2700000" algn="tl">
                    <a:srgbClr val="000000"/>
                  </a:outerShdw>
                </a:effectLst>
              </a:rPr>
              <a:t>Spin “messy webs”</a:t>
            </a:r>
          </a:p>
          <a:p>
            <a:r>
              <a:rPr lang="en-US" altLang="en-US" sz="2800" b="1">
                <a:solidFill>
                  <a:srgbClr val="FFCC00"/>
                </a:solidFill>
                <a:effectLst>
                  <a:outerShdw blurRad="38100" dist="38100" dir="2700000" algn="tl">
                    <a:srgbClr val="000000"/>
                  </a:outerShdw>
                </a:effectLst>
              </a:rPr>
              <a:t>Generally do better in areas of high humidity such as basements or crawl spaces</a:t>
            </a:r>
          </a:p>
          <a:p>
            <a:r>
              <a:rPr lang="en-US" altLang="en-US" sz="2800" b="1">
                <a:solidFill>
                  <a:srgbClr val="FFCC00"/>
                </a:solidFill>
                <a:effectLst>
                  <a:outerShdw blurRad="38100" dist="38100" dir="2700000" algn="tl">
                    <a:srgbClr val="000000"/>
                  </a:outerShdw>
                </a:effectLst>
              </a:rPr>
              <a:t>Will use their web to store prey</a:t>
            </a:r>
          </a:p>
          <a:p>
            <a:r>
              <a:rPr lang="en-US" altLang="en-US" sz="2800" b="1">
                <a:solidFill>
                  <a:srgbClr val="FFCC00"/>
                </a:solidFill>
                <a:effectLst>
                  <a:outerShdw blurRad="38100" dist="38100" dir="2700000" algn="tl">
                    <a:srgbClr val="000000"/>
                  </a:outerShdw>
                </a:effectLst>
              </a:rPr>
              <a:t>May make multiple webs – no site “fidelity”</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2" name="Picture 2" descr="DSCN41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86575"/>
          </a:xfrm>
          <a:prstGeom prst="rect">
            <a:avLst/>
          </a:prstGeom>
          <a:noFill/>
          <a:extLst>
            <a:ext uri="{909E8E84-426E-40DD-AFC4-6F175D3DCCD1}">
              <a14:hiddenFill xmlns:a14="http://schemas.microsoft.com/office/drawing/2010/main">
                <a:solidFill>
                  <a:srgbClr val="FFFFFF"/>
                </a:solidFill>
              </a14:hiddenFill>
            </a:ext>
          </a:extLst>
        </p:spPr>
      </p:pic>
      <p:pic>
        <p:nvPicPr>
          <p:cNvPr id="885763" name="Picture 3" descr="house spider"/>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048500" y="0"/>
            <a:ext cx="3238500" cy="2428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5764" name="Picture 4" descr="DSCN0939"/>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048500" y="2387600"/>
            <a:ext cx="3238500" cy="2159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5765" name="Rectangle 5"/>
          <p:cNvSpPr>
            <a:spLocks noGrp="1" noChangeArrowheads="1"/>
          </p:cNvSpPr>
          <p:nvPr>
            <p:ph type="body" sz="half" idx="1"/>
          </p:nvPr>
        </p:nvSpPr>
        <p:spPr>
          <a:xfrm>
            <a:off x="0" y="4191000"/>
            <a:ext cx="3810000" cy="2667000"/>
          </a:xfrm>
        </p:spPr>
        <p:txBody>
          <a:bodyPr/>
          <a:lstStyle/>
          <a:p>
            <a:r>
              <a:rPr lang="en-US" altLang="en-US" sz="2800" b="1">
                <a:effectLst>
                  <a:outerShdw blurRad="38100" dist="38100" dir="2700000" algn="tl">
                    <a:srgbClr val="FFFFFF"/>
                  </a:outerShdw>
                </a:effectLst>
              </a:rPr>
              <a:t>Will move their nest until successful</a:t>
            </a:r>
          </a:p>
          <a:p>
            <a:r>
              <a:rPr lang="en-US" altLang="en-US" sz="2800" b="1">
                <a:effectLst>
                  <a:outerShdw blurRad="38100" dist="38100" dir="2700000" algn="tl">
                    <a:srgbClr val="FFFFFF"/>
                  </a:outerShdw>
                </a:effectLst>
              </a:rPr>
              <a:t>Wrap their prey and “save” it for later</a:t>
            </a:r>
          </a:p>
          <a:p>
            <a:r>
              <a:rPr lang="en-US" altLang="en-US" sz="2800" b="1">
                <a:effectLst>
                  <a:outerShdw blurRad="38100" dist="38100" dir="2700000" algn="tl">
                    <a:srgbClr val="FFFFFF"/>
                  </a:outerShdw>
                </a:effectLst>
              </a:rPr>
              <a:t>Can build large webs</a:t>
            </a:r>
          </a:p>
        </p:txBody>
      </p:sp>
      <p:sp>
        <p:nvSpPr>
          <p:cNvPr id="885766" name="Rectangle 6"/>
          <p:cNvSpPr>
            <a:spLocks noGrp="1" noChangeArrowheads="1"/>
          </p:cNvSpPr>
          <p:nvPr>
            <p:ph type="title"/>
          </p:nvPr>
        </p:nvSpPr>
        <p:spPr>
          <a:xfrm>
            <a:off x="800100" y="0"/>
            <a:ext cx="7772400" cy="1143000"/>
          </a:xfrm>
        </p:spPr>
        <p:txBody>
          <a:bodyPr/>
          <a:lstStyle/>
          <a:p>
            <a:r>
              <a:rPr lang="en-US" altLang="en-US" sz="4000" b="1">
                <a:effectLst>
                  <a:outerShdw blurRad="38100" dist="38100" dir="2700000" algn="tl">
                    <a:srgbClr val="FFFFFF"/>
                  </a:outerShdw>
                </a:effectLst>
              </a:rPr>
              <a:t>House Spider</a:t>
            </a:r>
          </a:p>
        </p:txBody>
      </p:sp>
      <p:pic>
        <p:nvPicPr>
          <p:cNvPr id="885767" name="Picture 7" descr="DSCN43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0" y="4429125"/>
            <a:ext cx="3238500" cy="242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6" name="Picture 2" descr="male false black widow"/>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20638"/>
            <a:ext cx="10287000" cy="6878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6787" name="Picture 3" descr="DSCN1753"/>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48500" y="0"/>
            <a:ext cx="3238500" cy="2293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6788" name="Picture 4" descr="DSCN26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24325"/>
            <a:ext cx="3314700" cy="2733675"/>
          </a:xfrm>
          <a:prstGeom prst="rect">
            <a:avLst/>
          </a:prstGeom>
          <a:noFill/>
          <a:extLst>
            <a:ext uri="{909E8E84-426E-40DD-AFC4-6F175D3DCCD1}">
              <a14:hiddenFill xmlns:a14="http://schemas.microsoft.com/office/drawing/2010/main">
                <a:solidFill>
                  <a:srgbClr val="FFFFFF"/>
                </a:solidFill>
              </a14:hiddenFill>
            </a:ext>
          </a:extLst>
        </p:spPr>
      </p:pic>
      <p:sp>
        <p:nvSpPr>
          <p:cNvPr id="886789" name="Rectangle 5"/>
          <p:cNvSpPr>
            <a:spLocks noGrp="1" noChangeArrowheads="1"/>
          </p:cNvSpPr>
          <p:nvPr>
            <p:ph type="title"/>
          </p:nvPr>
        </p:nvSpPr>
        <p:spPr>
          <a:xfrm>
            <a:off x="876300" y="0"/>
            <a:ext cx="7772400" cy="1143000"/>
          </a:xfrm>
        </p:spPr>
        <p:txBody>
          <a:bodyPr/>
          <a:lstStyle/>
          <a:p>
            <a:r>
              <a:rPr lang="en-US" altLang="en-US" sz="3600" b="1">
                <a:effectLst>
                  <a:outerShdw blurRad="38100" dist="38100" dir="2700000" algn="tl">
                    <a:srgbClr val="FFFFFF"/>
                  </a:outerShdw>
                </a:effectLst>
              </a:rPr>
              <a:t>Spiders confused with the Black Widow</a:t>
            </a:r>
          </a:p>
        </p:txBody>
      </p:sp>
      <p:sp>
        <p:nvSpPr>
          <p:cNvPr id="886790" name="Rectangle 6"/>
          <p:cNvSpPr>
            <a:spLocks noGrp="1" noChangeArrowheads="1"/>
          </p:cNvSpPr>
          <p:nvPr>
            <p:ph type="body" sz="half" idx="1"/>
          </p:nvPr>
        </p:nvSpPr>
        <p:spPr>
          <a:xfrm>
            <a:off x="0" y="1524000"/>
            <a:ext cx="3810000" cy="2895600"/>
          </a:xfrm>
        </p:spPr>
        <p:txBody>
          <a:bodyPr/>
          <a:lstStyle/>
          <a:p>
            <a:r>
              <a:rPr lang="en-US" altLang="en-US" sz="2800" b="1">
                <a:effectLst>
                  <a:outerShdw blurRad="38100" dist="38100" dir="2700000" algn="tl">
                    <a:srgbClr val="FFFFFF"/>
                  </a:outerShdw>
                </a:effectLst>
              </a:rPr>
              <a:t>Genus </a:t>
            </a:r>
            <a:r>
              <a:rPr lang="en-US" altLang="en-US" sz="2800" b="1" i="1">
                <a:effectLst>
                  <a:outerShdw blurRad="38100" dist="38100" dir="2700000" algn="tl">
                    <a:srgbClr val="FFFFFF"/>
                  </a:outerShdw>
                </a:effectLst>
              </a:rPr>
              <a:t>Steatoda</a:t>
            </a:r>
          </a:p>
          <a:p>
            <a:r>
              <a:rPr lang="en-US" altLang="en-US" sz="2800" b="1">
                <a:effectLst>
                  <a:outerShdw blurRad="38100" dist="38100" dir="2700000" algn="tl">
                    <a:srgbClr val="FFFFFF"/>
                  </a:outerShdw>
                </a:effectLst>
              </a:rPr>
              <a:t>Somewhat resemble black widows</a:t>
            </a:r>
          </a:p>
          <a:p>
            <a:r>
              <a:rPr lang="en-US" altLang="en-US" sz="2800" b="1">
                <a:effectLst>
                  <a:outerShdw blurRad="38100" dist="38100" dir="2700000" algn="tl">
                    <a:srgbClr val="FFFFFF"/>
                  </a:outerShdw>
                </a:effectLst>
              </a:rPr>
              <a:t>May prey on widow spiders</a:t>
            </a:r>
          </a:p>
        </p:txBody>
      </p:sp>
      <p:sp>
        <p:nvSpPr>
          <p:cNvPr id="886791" name="Text Box 7"/>
          <p:cNvSpPr txBox="1">
            <a:spLocks noChangeArrowheads="1"/>
          </p:cNvSpPr>
          <p:nvPr/>
        </p:nvSpPr>
        <p:spPr bwMode="auto">
          <a:xfrm>
            <a:off x="6896100" y="54864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endParaRPr lang="en-US" altLang="en-US"/>
          </a:p>
        </p:txBody>
      </p:sp>
      <p:sp>
        <p:nvSpPr>
          <p:cNvPr id="886792" name="Text Box 8"/>
          <p:cNvSpPr txBox="1">
            <a:spLocks noChangeArrowheads="1"/>
          </p:cNvSpPr>
          <p:nvPr/>
        </p:nvSpPr>
        <p:spPr bwMode="auto">
          <a:xfrm>
            <a:off x="5600700" y="5715000"/>
            <a:ext cx="3222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FFFFFF"/>
                  </a:outerShdw>
                </a:effectLst>
              </a:rPr>
              <a:t>Male false black widow</a:t>
            </a:r>
          </a:p>
        </p:txBody>
      </p:sp>
      <p:sp>
        <p:nvSpPr>
          <p:cNvPr id="886794" name="Line 10"/>
          <p:cNvSpPr>
            <a:spLocks noChangeShapeType="1"/>
          </p:cNvSpPr>
          <p:nvPr/>
        </p:nvSpPr>
        <p:spPr bwMode="auto">
          <a:xfrm flipH="1">
            <a:off x="6591300" y="3962400"/>
            <a:ext cx="19812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886795" name="Rectangle 11"/>
          <p:cNvSpPr>
            <a:spLocks noChangeArrowheads="1"/>
          </p:cNvSpPr>
          <p:nvPr/>
        </p:nvSpPr>
        <p:spPr bwMode="auto">
          <a:xfrm>
            <a:off x="7985125" y="3429000"/>
            <a:ext cx="2301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FFFFFF"/>
                  </a:outerShdw>
                </a:effectLst>
                <a:latin typeface="Arial" charset="0"/>
              </a:rPr>
              <a:t>Crescent band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fill="hold" grpId="0" nodeType="clickEffect">
                                  <p:stCondLst>
                                    <p:cond delay="0"/>
                                  </p:stCondLst>
                                  <p:childTnLst>
                                    <p:anim calcmode="discrete" valueType="str">
                                      <p:cBhvr>
                                        <p:cTn id="6" dur="1000" fill="hold"/>
                                        <p:tgtEl>
                                          <p:spTgt spid="88679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9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7810" name="Picture 2" descr="DSCN50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81813"/>
          </a:xfrm>
          <a:prstGeom prst="rect">
            <a:avLst/>
          </a:prstGeom>
          <a:noFill/>
          <a:extLst>
            <a:ext uri="{909E8E84-426E-40DD-AFC4-6F175D3DCCD1}">
              <a14:hiddenFill xmlns:a14="http://schemas.microsoft.com/office/drawing/2010/main">
                <a:solidFill>
                  <a:srgbClr val="FFFFFF"/>
                </a:solidFill>
              </a14:hiddenFill>
            </a:ext>
          </a:extLst>
        </p:spPr>
      </p:pic>
      <p:sp>
        <p:nvSpPr>
          <p:cNvPr id="887811" name="Rectangle 3"/>
          <p:cNvSpPr>
            <a:spLocks noGrp="1" noChangeArrowheads="1"/>
          </p:cNvSpPr>
          <p:nvPr>
            <p:ph type="title"/>
          </p:nvPr>
        </p:nvSpPr>
        <p:spPr>
          <a:xfrm>
            <a:off x="1333500" y="0"/>
            <a:ext cx="7772400" cy="1143000"/>
          </a:xfrm>
        </p:spPr>
        <p:txBody>
          <a:bodyPr/>
          <a:lstStyle/>
          <a:p>
            <a:r>
              <a:rPr lang="en-US" altLang="en-US" sz="4000" b="1">
                <a:solidFill>
                  <a:srgbClr val="FFFFFF"/>
                </a:solidFill>
                <a:effectLst>
                  <a:outerShdw blurRad="38100" dist="38100" dir="2700000" algn="tl">
                    <a:srgbClr val="000000"/>
                  </a:outerShdw>
                </a:effectLst>
              </a:rPr>
              <a:t>Widow Spiders</a:t>
            </a:r>
          </a:p>
        </p:txBody>
      </p:sp>
      <p:sp>
        <p:nvSpPr>
          <p:cNvPr id="887812" name="Rectangle 4"/>
          <p:cNvSpPr>
            <a:spLocks noGrp="1" noChangeArrowheads="1"/>
          </p:cNvSpPr>
          <p:nvPr>
            <p:ph type="body" sz="half" idx="1"/>
          </p:nvPr>
        </p:nvSpPr>
        <p:spPr>
          <a:xfrm>
            <a:off x="0" y="1295400"/>
            <a:ext cx="4286250" cy="3352800"/>
          </a:xfrm>
        </p:spPr>
        <p:txBody>
          <a:bodyPr/>
          <a:lstStyle/>
          <a:p>
            <a:r>
              <a:rPr lang="en-US" altLang="en-US" sz="2800">
                <a:solidFill>
                  <a:srgbClr val="FFFFFF"/>
                </a:solidFill>
                <a:effectLst>
                  <a:outerShdw blurRad="38100" dist="38100" dir="2700000" algn="tl">
                    <a:srgbClr val="000000"/>
                  </a:outerShdw>
                </a:effectLst>
              </a:rPr>
              <a:t>Genus </a:t>
            </a:r>
            <a:r>
              <a:rPr lang="en-US" altLang="en-US" sz="2800" i="1">
                <a:solidFill>
                  <a:srgbClr val="FFFFFF"/>
                </a:solidFill>
                <a:effectLst>
                  <a:outerShdw blurRad="38100" dist="38100" dir="2700000" algn="tl">
                    <a:srgbClr val="000000"/>
                  </a:outerShdw>
                </a:effectLst>
              </a:rPr>
              <a:t>Lactrodectus</a:t>
            </a:r>
          </a:p>
          <a:p>
            <a:r>
              <a:rPr lang="en-US" altLang="en-US" sz="2800">
                <a:solidFill>
                  <a:srgbClr val="FFFFFF"/>
                </a:solidFill>
                <a:effectLst>
                  <a:outerShdw blurRad="38100" dist="38100" dir="2700000" algn="tl">
                    <a:srgbClr val="000000"/>
                  </a:outerShdw>
                </a:effectLst>
              </a:rPr>
              <a:t>Black widow and brown widow are most common</a:t>
            </a:r>
          </a:p>
          <a:p>
            <a:r>
              <a:rPr lang="en-US" altLang="en-US" sz="2800">
                <a:solidFill>
                  <a:srgbClr val="FFFFFF"/>
                </a:solidFill>
                <a:effectLst>
                  <a:outerShdw blurRad="38100" dist="38100" dir="2700000" algn="tl">
                    <a:srgbClr val="000000"/>
                  </a:outerShdw>
                </a:effectLst>
              </a:rPr>
              <a:t>Are more often found in sheds, warehouses, garages</a:t>
            </a:r>
          </a:p>
          <a:p>
            <a:r>
              <a:rPr lang="en-US" altLang="en-US" sz="2800">
                <a:solidFill>
                  <a:srgbClr val="FFFFFF"/>
                </a:solidFill>
                <a:effectLst>
                  <a:outerShdw blurRad="38100" dist="38100" dir="2700000" algn="tl">
                    <a:srgbClr val="000000"/>
                  </a:outerShdw>
                </a:effectLst>
              </a:rPr>
              <a:t>venomous</a:t>
            </a:r>
          </a:p>
        </p:txBody>
      </p:sp>
      <p:pic>
        <p:nvPicPr>
          <p:cNvPr id="887813" name="Picture 5" descr="DSCN0699"/>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581900" y="1981200"/>
            <a:ext cx="2705100" cy="197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7814" name="Picture 6" descr="DSCN0767"/>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7581900" y="0"/>
            <a:ext cx="27051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887815" name="Picture 7" descr="DSCN71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14875"/>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887816" name="Text Box 8"/>
          <p:cNvSpPr txBox="1">
            <a:spLocks noChangeArrowheads="1"/>
          </p:cNvSpPr>
          <p:nvPr/>
        </p:nvSpPr>
        <p:spPr bwMode="auto">
          <a:xfrm>
            <a:off x="4000500" y="4675188"/>
            <a:ext cx="410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solidFill>
                  <a:srgbClr val="FFFFFF"/>
                </a:solidFill>
                <a:effectLst>
                  <a:outerShdw blurRad="38100" dist="38100" dir="2700000" algn="tl">
                    <a:srgbClr val="000000"/>
                  </a:outerShdw>
                </a:effectLst>
              </a:rPr>
              <a:t>Immature black widow spider</a:t>
            </a:r>
          </a:p>
        </p:txBody>
      </p:sp>
      <p:sp>
        <p:nvSpPr>
          <p:cNvPr id="887817" name="Text Box 9"/>
          <p:cNvSpPr txBox="1">
            <a:spLocks noChangeArrowheads="1"/>
          </p:cNvSpPr>
          <p:nvPr/>
        </p:nvSpPr>
        <p:spPr bwMode="auto">
          <a:xfrm>
            <a:off x="7545388" y="1600200"/>
            <a:ext cx="27416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en-US" b="1">
                <a:effectLst>
                  <a:outerShdw blurRad="38100" dist="38100" dir="2700000" algn="tl">
                    <a:srgbClr val="FFFFFF"/>
                  </a:outerShdw>
                </a:effectLst>
              </a:rPr>
              <a:t>Brown widow spider</a:t>
            </a:r>
          </a:p>
        </p:txBody>
      </p:sp>
      <p:sp>
        <p:nvSpPr>
          <p:cNvPr id="887818" name="Text Box 10"/>
          <p:cNvSpPr txBox="1">
            <a:spLocks noChangeArrowheads="1"/>
          </p:cNvSpPr>
          <p:nvPr/>
        </p:nvSpPr>
        <p:spPr bwMode="auto">
          <a:xfrm>
            <a:off x="7581900" y="350520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endParaRPr lang="en-US" altLang="en-US"/>
          </a:p>
        </p:txBody>
      </p:sp>
      <p:sp>
        <p:nvSpPr>
          <p:cNvPr id="887819" name="Text Box 11"/>
          <p:cNvSpPr txBox="1">
            <a:spLocks noChangeArrowheads="1"/>
          </p:cNvSpPr>
          <p:nvPr/>
        </p:nvSpPr>
        <p:spPr bwMode="auto">
          <a:xfrm>
            <a:off x="7581900" y="3505200"/>
            <a:ext cx="1309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en-US" b="1">
                <a:effectLst>
                  <a:outerShdw blurRad="38100" dist="38100" dir="2700000" algn="tl">
                    <a:srgbClr val="FFFFFF"/>
                  </a:outerShdw>
                </a:effectLst>
              </a:rPr>
              <a:t>Egg case</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4" name="Picture 2" descr="filistatid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963"/>
            <a:ext cx="10287000" cy="6777037"/>
          </a:xfrm>
          <a:prstGeom prst="rect">
            <a:avLst/>
          </a:prstGeom>
          <a:noFill/>
          <a:extLst>
            <a:ext uri="{909E8E84-426E-40DD-AFC4-6F175D3DCCD1}">
              <a14:hiddenFill xmlns:a14="http://schemas.microsoft.com/office/drawing/2010/main">
                <a:solidFill>
                  <a:srgbClr val="FFFFFF"/>
                </a:solidFill>
              </a14:hiddenFill>
            </a:ext>
          </a:extLst>
        </p:spPr>
      </p:pic>
      <p:pic>
        <p:nvPicPr>
          <p:cNvPr id="888835" name="Picture 3" descr="eyes"/>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658100" y="0"/>
            <a:ext cx="2628900" cy="1849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88836" name="Rectangle 4"/>
          <p:cNvSpPr>
            <a:spLocks noGrp="1" noChangeArrowheads="1"/>
          </p:cNvSpPr>
          <p:nvPr>
            <p:ph type="title"/>
          </p:nvPr>
        </p:nvSpPr>
        <p:spPr>
          <a:xfrm>
            <a:off x="876300" y="0"/>
            <a:ext cx="7772400" cy="1143000"/>
          </a:xfrm>
        </p:spPr>
        <p:txBody>
          <a:bodyPr/>
          <a:lstStyle/>
          <a:p>
            <a:r>
              <a:rPr lang="en-US" altLang="en-US" sz="4000" b="1">
                <a:solidFill>
                  <a:srgbClr val="FFFFFF"/>
                </a:solidFill>
                <a:effectLst>
                  <a:outerShdw blurRad="38100" dist="38100" dir="2700000" algn="tl">
                    <a:srgbClr val="000000"/>
                  </a:outerShdw>
                </a:effectLst>
              </a:rPr>
              <a:t>Filistatids</a:t>
            </a:r>
          </a:p>
        </p:txBody>
      </p:sp>
      <p:sp>
        <p:nvSpPr>
          <p:cNvPr id="888837" name="Rectangle 5"/>
          <p:cNvSpPr>
            <a:spLocks noGrp="1" noChangeArrowheads="1"/>
          </p:cNvSpPr>
          <p:nvPr>
            <p:ph type="body" sz="half" idx="1"/>
          </p:nvPr>
        </p:nvSpPr>
        <p:spPr>
          <a:xfrm>
            <a:off x="0" y="4114800"/>
            <a:ext cx="3810000" cy="2743200"/>
          </a:xfrm>
        </p:spPr>
        <p:txBody>
          <a:bodyPr/>
          <a:lstStyle/>
          <a:p>
            <a:r>
              <a:rPr lang="en-US" altLang="en-US" sz="2800" b="1">
                <a:solidFill>
                  <a:srgbClr val="FFFFFF"/>
                </a:solidFill>
                <a:effectLst>
                  <a:outerShdw blurRad="38100" dist="38100" dir="2700000" algn="tl">
                    <a:srgbClr val="000000"/>
                  </a:outerShdw>
                </a:effectLst>
              </a:rPr>
              <a:t>Family Filistatidae</a:t>
            </a:r>
          </a:p>
          <a:p>
            <a:r>
              <a:rPr lang="en-US" altLang="en-US" sz="2800" b="1">
                <a:solidFill>
                  <a:srgbClr val="FFFFFF"/>
                </a:solidFill>
                <a:effectLst>
                  <a:outerShdw blurRad="38100" dist="38100" dir="2700000" algn="tl">
                    <a:srgbClr val="000000"/>
                  </a:outerShdw>
                </a:effectLst>
              </a:rPr>
              <a:t>Often confused with brown recluse</a:t>
            </a:r>
          </a:p>
          <a:p>
            <a:r>
              <a:rPr lang="en-US" altLang="en-US" sz="2800" b="1">
                <a:solidFill>
                  <a:srgbClr val="FFFFFF"/>
                </a:solidFill>
                <a:effectLst>
                  <a:outerShdw blurRad="38100" dist="38100" dir="2700000" algn="tl">
                    <a:srgbClr val="000000"/>
                  </a:outerShdw>
                </a:effectLst>
              </a:rPr>
              <a:t>Build concealed webs</a:t>
            </a:r>
          </a:p>
          <a:p>
            <a:r>
              <a:rPr lang="en-US" altLang="en-US" sz="2800" b="1">
                <a:solidFill>
                  <a:srgbClr val="FFFFFF"/>
                </a:solidFill>
                <a:effectLst>
                  <a:outerShdw blurRad="38100" dist="38100" dir="2700000" algn="tl">
                    <a:srgbClr val="000000"/>
                  </a:outerShdw>
                </a:effectLst>
              </a:rPr>
              <a:t>Spider stays hidden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8888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114FFB"/>
      </a:lt1>
      <a:dk2>
        <a:srgbClr val="000000"/>
      </a:dk2>
      <a:lt2>
        <a:srgbClr val="919191"/>
      </a:lt2>
      <a:accent1>
        <a:srgbClr val="618FFD"/>
      </a:accent1>
      <a:accent2>
        <a:srgbClr val="00AE00"/>
      </a:accent2>
      <a:accent3>
        <a:srgbClr val="AAB2FD"/>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Suiter HD 500MB:Microsoft Office:Microsoft PowerPoint 4:</Template>
  <TotalTime>0</TotalTime>
  <Pages>3</Pages>
  <Words>20362</Words>
  <Application>Microsoft Macintosh PowerPoint</Application>
  <PresentationFormat>35mm Slides</PresentationFormat>
  <Paragraphs>1007</Paragraphs>
  <Slides>120</Slides>
  <Notes>116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Times New Roman</vt:lpstr>
      <vt:lpstr>Times</vt:lpstr>
      <vt:lpstr>Arial</vt:lpstr>
      <vt:lpstr>Book Antiqua</vt:lpstr>
      <vt:lpstr>Wingdings</vt:lpstr>
      <vt:lpstr>Default Design</vt:lpstr>
      <vt:lpstr>PowerPoint Presentation</vt:lpstr>
      <vt:lpstr>PowerPoint Presentation</vt:lpstr>
      <vt:lpstr>PowerPoint Presentation</vt:lpstr>
      <vt:lpstr>Multimedia presentation prepared by: Daniel R. Suiter, Ph.D. and Lisa M. Ames, M.S. Department of Entomology University of Georgia’s Griffin Campus Griffin, GA 30223</vt:lpstr>
      <vt:lpstr>Learning Objectives</vt:lpstr>
      <vt:lpstr>PowerPoint Presentation</vt:lpstr>
      <vt:lpstr>Ultrasonic Devices Do Not Repel Pests!  Huang, F., B. Subramanyam, and J. Clark. 2002. Laboratory and field trials with commercial ultrasonic devices against three ant species (Hymenoptera: Formicidae). J. Agric. Urban Entomol. 19: 25-28.</vt:lpstr>
      <vt:lpstr>Hiring a Professional Pest Control Company</vt:lpstr>
      <vt:lpstr>Product Types  </vt:lpstr>
      <vt:lpstr>Baits</vt:lpstr>
      <vt:lpstr> Granulars</vt:lpstr>
      <vt:lpstr>Dusts</vt:lpstr>
      <vt:lpstr> Emulsifiable Concentrates</vt:lpstr>
      <vt:lpstr>Moisture Management</vt:lpstr>
      <vt:lpstr>Factors that Limit the Growth of Pest Populations</vt:lpstr>
      <vt:lpstr>PowerPoint Presentation</vt:lpstr>
      <vt:lpstr>Inspect Under and in Debris for Pests Moisture and Harborage</vt:lpstr>
      <vt:lpstr>Waterproofing is Important</vt:lpstr>
      <vt:lpstr>Wood Destroying Insects</vt:lpstr>
      <vt:lpstr>Subterranean Termites</vt:lpstr>
      <vt:lpstr>Formosan Termite Spread Railroad Crosstie Retaining Walls</vt:lpstr>
      <vt:lpstr>Formosan Termites in Georgia Why the Fuss?</vt:lpstr>
      <vt:lpstr>Subterranean Termites</vt:lpstr>
      <vt:lpstr>Subterranean Termites </vt:lpstr>
      <vt:lpstr>Subterranean Termites</vt:lpstr>
      <vt:lpstr>Subterranean Termites</vt:lpstr>
      <vt:lpstr>Homeowners and Termite Control Termite Control Contracts</vt:lpstr>
      <vt:lpstr>Homeowners and Termite Control Termites and Public Attitudes: A University of Kentucky Survey (http://www.pctonline.com/articles/article.asp?ID=975&amp;AdKeyword=Potter)</vt:lpstr>
      <vt:lpstr>Homeowners and Termite Control Diagnosing a Termite Infestation</vt:lpstr>
      <vt:lpstr>Wood-to-Ground Leads to Termite Infestation</vt:lpstr>
      <vt:lpstr>Carpenter Bees  </vt:lpstr>
      <vt:lpstr>Wood Destroying Beetles</vt:lpstr>
      <vt:lpstr>Lyctid Powderpost Beetles</vt:lpstr>
      <vt:lpstr>Generalized PPB Life Cycle</vt:lpstr>
      <vt:lpstr>Lyctid PPB Feeding Preferences</vt:lpstr>
      <vt:lpstr>Anobiid (Deathwatch) Beetles </vt:lpstr>
      <vt:lpstr>Anobiid (or Deathwatch) Beetle Feeding Preferences</vt:lpstr>
      <vt:lpstr>Distinguishing Wood Boring Beetles</vt:lpstr>
      <vt:lpstr>Anobiid Powderpost Beetles in Crawlspaces: Is the Infestation Active? Frass and Shot Holes</vt:lpstr>
      <vt:lpstr>Diagnosing Anobiid Infestations: Is the Infestation Active?</vt:lpstr>
      <vt:lpstr>Wood-Destroying Insects Old House Borers</vt:lpstr>
      <vt:lpstr>Old House Borer Damage and Exit Holes</vt:lpstr>
      <vt:lpstr>Wood-Destroying Insects Old House Borers</vt:lpstr>
      <vt:lpstr>Ants and Cockroaches</vt:lpstr>
      <vt:lpstr>Argentine Ants</vt:lpstr>
      <vt:lpstr>PowerPoint Presentation</vt:lpstr>
      <vt:lpstr>Argentine Ants</vt:lpstr>
      <vt:lpstr>Argentine Ants  </vt:lpstr>
      <vt:lpstr>Carpenter Ants</vt:lpstr>
      <vt:lpstr>Carpenter Ants</vt:lpstr>
      <vt:lpstr>Carpenter Ants May Forage Well-Over 120 Feet</vt:lpstr>
      <vt:lpstr>Carpenter Ants Forage Mainly at Night</vt:lpstr>
      <vt:lpstr>Red-Imported Fire Ants</vt:lpstr>
      <vt:lpstr>PowerPoint Presentation</vt:lpstr>
      <vt:lpstr>PowerPoint Presentation</vt:lpstr>
      <vt:lpstr>Non-Chemical Ant Control</vt:lpstr>
      <vt:lpstr>German Cockroach</vt:lpstr>
      <vt:lpstr>Smokybrown Cockroach</vt:lpstr>
      <vt:lpstr>PowerPoint Presentation</vt:lpstr>
      <vt:lpstr>Use Baits Instead of Sprays for Cockroach Control in Treeholes</vt:lpstr>
      <vt:lpstr>Biting &amp; Stinging Pests</vt:lpstr>
      <vt:lpstr>Biting and Stinging Pests Paper Wasps</vt:lpstr>
      <vt:lpstr>Other Wasps</vt:lpstr>
      <vt:lpstr>Hornets</vt:lpstr>
      <vt:lpstr>Yellow Jackets</vt:lpstr>
      <vt:lpstr>Bees</vt:lpstr>
      <vt:lpstr>Bed Bugs</vt:lpstr>
      <vt:lpstr>Bed Bug Control</vt:lpstr>
      <vt:lpstr>Biting and Stinging Pests Fleas</vt:lpstr>
      <vt:lpstr>Biting and Stinging Pests Fleas</vt:lpstr>
      <vt:lpstr>Biting and Stinging Pests Fleas</vt:lpstr>
      <vt:lpstr>Ticks</vt:lpstr>
      <vt:lpstr>Predatory Bugs</vt:lpstr>
      <vt:lpstr>Stored Product Pests Control</vt:lpstr>
      <vt:lpstr>Common Sources of Stored Pests</vt:lpstr>
      <vt:lpstr>Unusual Sources</vt:lpstr>
      <vt:lpstr>Freeze or Discard</vt:lpstr>
      <vt:lpstr>Clean up spilled material</vt:lpstr>
      <vt:lpstr>Storage of Stored Products</vt:lpstr>
      <vt:lpstr>Stored Product Pests Beetles</vt:lpstr>
      <vt:lpstr>Weevils </vt:lpstr>
      <vt:lpstr>Moths </vt:lpstr>
      <vt:lpstr>Spiders</vt:lpstr>
      <vt:lpstr>General Spider Characteristics</vt:lpstr>
      <vt:lpstr>Spider Types</vt:lpstr>
      <vt:lpstr>Spider Lifestyles</vt:lpstr>
      <vt:lpstr>Occasional Invaders</vt:lpstr>
      <vt:lpstr>Wolf Spiders</vt:lpstr>
      <vt:lpstr>Trapdoor Spiders</vt:lpstr>
      <vt:lpstr>Jumping Spiders</vt:lpstr>
      <vt:lpstr>Orb Weavers</vt:lpstr>
      <vt:lpstr>Occasional Invader Control</vt:lpstr>
      <vt:lpstr>“Domestic” Spiders</vt:lpstr>
      <vt:lpstr>Cellar Spiders</vt:lpstr>
      <vt:lpstr>Comb-footed Spiders</vt:lpstr>
      <vt:lpstr>House Spider</vt:lpstr>
      <vt:lpstr>Spiders confused with the Black Widow</vt:lpstr>
      <vt:lpstr>Widow Spiders</vt:lpstr>
      <vt:lpstr>Filistatids</vt:lpstr>
      <vt:lpstr>Funnel Web Spiders</vt:lpstr>
      <vt:lpstr>Sac Spiders</vt:lpstr>
      <vt:lpstr>Brown Recluse</vt:lpstr>
      <vt:lpstr>Brown Recluse Control</vt:lpstr>
      <vt:lpstr>Giant Crab Spiders</vt:lpstr>
      <vt:lpstr>Domestic Spider Control</vt:lpstr>
      <vt:lpstr>Occasional Invaders Control</vt:lpstr>
      <vt:lpstr>Omnivores</vt:lpstr>
      <vt:lpstr>Omnivores</vt:lpstr>
      <vt:lpstr>Predators</vt:lpstr>
      <vt:lpstr>Predators</vt:lpstr>
      <vt:lpstr>Seasonal Invaders</vt:lpstr>
      <vt:lpstr>Clover Mites</vt:lpstr>
      <vt:lpstr>Lady Beetles</vt:lpstr>
      <vt:lpstr>Clothes Moths</vt:lpstr>
      <vt:lpstr>Boxelder Bugs</vt:lpstr>
      <vt:lpstr>Carpet beetles</vt:lpstr>
      <vt:lpstr>Carpet Beetle Damage</vt:lpstr>
      <vt:lpstr>Silverfish</vt:lpstr>
      <vt:lpstr>Booklice</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George Braman</dc:creator>
  <cp:keywords/>
  <dc:description/>
  <cp:lastModifiedBy>George Braman</cp:lastModifiedBy>
  <cp:revision>1</cp:revision>
  <cp:lastPrinted>1601-01-01T00:00:00Z</cp:lastPrinted>
  <dcterms:created xsi:type="dcterms:W3CDTF">2015-09-08T05:52:23Z</dcterms:created>
  <dcterms:modified xsi:type="dcterms:W3CDTF">2015-09-08T05:52:31Z</dcterms:modified>
</cp:coreProperties>
</file>