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24"/>
  </p:notesMasterIdLst>
  <p:sldIdLst>
    <p:sldId id="257" r:id="rId2"/>
    <p:sldId id="258" r:id="rId3"/>
    <p:sldId id="279" r:id="rId4"/>
    <p:sldId id="260" r:id="rId5"/>
    <p:sldId id="261" r:id="rId6"/>
    <p:sldId id="262" r:id="rId7"/>
    <p:sldId id="263" r:id="rId8"/>
    <p:sldId id="265" r:id="rId9"/>
    <p:sldId id="268" r:id="rId10"/>
    <p:sldId id="264" r:id="rId11"/>
    <p:sldId id="269" r:id="rId12"/>
    <p:sldId id="280" r:id="rId13"/>
    <p:sldId id="266" r:id="rId14"/>
    <p:sldId id="270" r:id="rId15"/>
    <p:sldId id="272" r:id="rId16"/>
    <p:sldId id="273" r:id="rId17"/>
    <p:sldId id="275" r:id="rId18"/>
    <p:sldId id="283" r:id="rId19"/>
    <p:sldId id="277" r:id="rId20"/>
    <p:sldId id="278" r:id="rId21"/>
    <p:sldId id="281" r:id="rId22"/>
    <p:sldId id="282" r:id="rId23"/>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Times New Roman" charset="0"/>
        <a:ea typeface="+mn-ea"/>
        <a:cs typeface="+mn-cs"/>
      </a:defRPr>
    </a:lvl1pPr>
    <a:lvl2pPr marL="457200" algn="l" rtl="0" fontAlgn="base">
      <a:spcBef>
        <a:spcPct val="0"/>
      </a:spcBef>
      <a:spcAft>
        <a:spcPct val="0"/>
      </a:spcAft>
      <a:defRPr sz="3200" kern="1200">
        <a:solidFill>
          <a:schemeClr val="tx1"/>
        </a:solidFill>
        <a:latin typeface="Times New Roman" charset="0"/>
        <a:ea typeface="+mn-ea"/>
        <a:cs typeface="+mn-cs"/>
      </a:defRPr>
    </a:lvl2pPr>
    <a:lvl3pPr marL="914400" algn="l" rtl="0" fontAlgn="base">
      <a:spcBef>
        <a:spcPct val="0"/>
      </a:spcBef>
      <a:spcAft>
        <a:spcPct val="0"/>
      </a:spcAft>
      <a:defRPr sz="3200" kern="1200">
        <a:solidFill>
          <a:schemeClr val="tx1"/>
        </a:solidFill>
        <a:latin typeface="Times New Roman" charset="0"/>
        <a:ea typeface="+mn-ea"/>
        <a:cs typeface="+mn-cs"/>
      </a:defRPr>
    </a:lvl3pPr>
    <a:lvl4pPr marL="1371600" algn="l" rtl="0" fontAlgn="base">
      <a:spcBef>
        <a:spcPct val="0"/>
      </a:spcBef>
      <a:spcAft>
        <a:spcPct val="0"/>
      </a:spcAft>
      <a:defRPr sz="3200" kern="1200">
        <a:solidFill>
          <a:schemeClr val="tx1"/>
        </a:solidFill>
        <a:latin typeface="Times New Roman" charset="0"/>
        <a:ea typeface="+mn-ea"/>
        <a:cs typeface="+mn-cs"/>
      </a:defRPr>
    </a:lvl4pPr>
    <a:lvl5pPr marL="1828800" algn="l" rtl="0" fontAlgn="base">
      <a:spcBef>
        <a:spcPct val="0"/>
      </a:spcBef>
      <a:spcAft>
        <a:spcPct val="0"/>
      </a:spcAft>
      <a:defRPr sz="3200" kern="1200">
        <a:solidFill>
          <a:schemeClr val="tx1"/>
        </a:solidFill>
        <a:latin typeface="Times New Roman" charset="0"/>
        <a:ea typeface="+mn-ea"/>
        <a:cs typeface="+mn-cs"/>
      </a:defRPr>
    </a:lvl5pPr>
    <a:lvl6pPr marL="2286000" algn="l" defTabSz="914400" rtl="0" eaLnBrk="1" latinLnBrk="0" hangingPunct="1">
      <a:defRPr sz="3200" kern="1200">
        <a:solidFill>
          <a:schemeClr val="tx1"/>
        </a:solidFill>
        <a:latin typeface="Times New Roman" charset="0"/>
        <a:ea typeface="+mn-ea"/>
        <a:cs typeface="+mn-cs"/>
      </a:defRPr>
    </a:lvl6pPr>
    <a:lvl7pPr marL="2743200" algn="l" defTabSz="914400" rtl="0" eaLnBrk="1" latinLnBrk="0" hangingPunct="1">
      <a:defRPr sz="3200" kern="1200">
        <a:solidFill>
          <a:schemeClr val="tx1"/>
        </a:solidFill>
        <a:latin typeface="Times New Roman" charset="0"/>
        <a:ea typeface="+mn-ea"/>
        <a:cs typeface="+mn-cs"/>
      </a:defRPr>
    </a:lvl7pPr>
    <a:lvl8pPr marL="3200400" algn="l" defTabSz="914400" rtl="0" eaLnBrk="1" latinLnBrk="0" hangingPunct="1">
      <a:defRPr sz="3200" kern="1200">
        <a:solidFill>
          <a:schemeClr val="tx1"/>
        </a:solidFill>
        <a:latin typeface="Times New Roman" charset="0"/>
        <a:ea typeface="+mn-ea"/>
        <a:cs typeface="+mn-cs"/>
      </a:defRPr>
    </a:lvl8pPr>
    <a:lvl9pPr marL="3657600" algn="l" defTabSz="914400" rtl="0" eaLnBrk="1" latinLnBrk="0" hangingPunct="1">
      <a:defRPr sz="32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en-US"/>
          </a:p>
        </p:txBody>
      </p:sp>
      <p:sp>
        <p:nvSpPr>
          <p:cNvPr id="5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CEA11B8-8DB2-8E4F-896D-C7F8688A2ED1}" type="slidenum">
              <a:rPr lang="en-US" altLang="en-US"/>
              <a:pPr/>
              <a:t>‹#›</a:t>
            </a:fld>
            <a:endParaRPr lang="en-US" altLang="en-US"/>
          </a:p>
        </p:txBody>
      </p:sp>
    </p:spTree>
    <p:extLst>
      <p:ext uri="{BB962C8B-B14F-4D97-AF65-F5344CB8AC3E}">
        <p14:creationId xmlns:p14="http://schemas.microsoft.com/office/powerpoint/2010/main" val="12708555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04629-4C21-244E-97B2-318DC4917D51}" type="slidenum">
              <a:rPr lang="en-US" altLang="en-US"/>
              <a:pPr/>
              <a:t>1</a:t>
            </a:fld>
            <a:endParaRPr lang="en-US" altLang="en-US"/>
          </a:p>
        </p:txBody>
      </p:sp>
      <p:sp>
        <p:nvSpPr>
          <p:cNvPr id="6146" name="Rectangle 2"/>
          <p:cNvSpPr>
            <a:spLocks noRot="1" noChangeArrowheads="1" noTextEdit="1"/>
          </p:cNvSpPr>
          <p:nvPr>
            <p:ph type="sldImg"/>
          </p:nvPr>
        </p:nvSpPr>
        <p:spPr>
          <a:xfrm>
            <a:off x="1144588" y="685800"/>
            <a:ext cx="4572000" cy="3429000"/>
          </a:xfrm>
          <a:ln/>
        </p:spPr>
      </p:sp>
      <p:sp>
        <p:nvSpPr>
          <p:cNvPr id="6147" name="Rectangle 3"/>
          <p:cNvSpPr>
            <a:spLocks noGrp="1" noChangeArrowheads="1"/>
          </p:cNvSpPr>
          <p:nvPr>
            <p:ph type="body" idx="1"/>
          </p:nvPr>
        </p:nvSpPr>
        <p:spPr>
          <a:xfrm>
            <a:off x="912813" y="4343400"/>
            <a:ext cx="5032375" cy="4114800"/>
          </a:xfrm>
        </p:spPr>
        <p:txBody>
          <a:bodyPr/>
          <a:lstStyle/>
          <a:p>
            <a:r>
              <a:rPr lang="en-US" altLang="en-US"/>
              <a:t>Vegetation provides many benefits.  </a:t>
            </a:r>
          </a:p>
          <a:p>
            <a:endParaRPr lang="en-US" altLang="en-US"/>
          </a:p>
          <a:p>
            <a:r>
              <a:rPr lang="en-US" altLang="en-US"/>
              <a:t>The main benefit is to intercept the raindrops and prevent them from causing detachment, the first step in the soil erosion process.</a:t>
            </a:r>
          </a:p>
          <a:p>
            <a:endParaRPr lang="en-US" altLang="en-US"/>
          </a:p>
        </p:txBody>
      </p:sp>
    </p:spTree>
    <p:extLst>
      <p:ext uri="{BB962C8B-B14F-4D97-AF65-F5344CB8AC3E}">
        <p14:creationId xmlns:p14="http://schemas.microsoft.com/office/powerpoint/2010/main" val="39721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CDAC56-1621-AA4F-A49C-EBA893861EB1}" type="slidenum">
              <a:rPr lang="en-US" altLang="en-US"/>
              <a:pPr/>
              <a:t>11</a:t>
            </a:fld>
            <a:endParaRPr lang="en-US" altLang="en-US"/>
          </a:p>
        </p:txBody>
      </p:sp>
      <p:sp>
        <p:nvSpPr>
          <p:cNvPr id="29698" name="Rectangle 2"/>
          <p:cNvSpPr>
            <a:spLocks noRot="1" noChangeArrowheads="1" noTextEdit="1"/>
          </p:cNvSpPr>
          <p:nvPr>
            <p:ph type="sldImg"/>
          </p:nvPr>
        </p:nvSpPr>
        <p:spPr>
          <a:xfrm>
            <a:off x="1144588" y="685800"/>
            <a:ext cx="4572000" cy="3429000"/>
          </a:xfrm>
          <a:ln/>
        </p:spPr>
      </p:sp>
      <p:sp>
        <p:nvSpPr>
          <p:cNvPr id="29699" name="Rectangle 3"/>
          <p:cNvSpPr>
            <a:spLocks noGrp="1" noChangeArrowheads="1"/>
          </p:cNvSpPr>
          <p:nvPr>
            <p:ph type="body" idx="1"/>
          </p:nvPr>
        </p:nvSpPr>
        <p:spPr>
          <a:xfrm>
            <a:off x="912813" y="4343400"/>
            <a:ext cx="5032375" cy="4114800"/>
          </a:xfrm>
        </p:spPr>
        <p:txBody>
          <a:bodyPr/>
          <a:lstStyle/>
          <a:p>
            <a:r>
              <a:rPr lang="en-US" altLang="en-US"/>
              <a:t>The rye in the background was planted on October 1.</a:t>
            </a:r>
          </a:p>
          <a:p>
            <a:endParaRPr lang="en-US" altLang="en-US"/>
          </a:p>
          <a:p>
            <a:r>
              <a:rPr lang="en-US" altLang="en-US"/>
              <a:t>The rye in the foreground is from the same sack of seed and received the same fertilization.  It was planted in December.</a:t>
            </a:r>
          </a:p>
          <a:p>
            <a:endParaRPr lang="en-US" altLang="en-US"/>
          </a:p>
          <a:p>
            <a:r>
              <a:rPr lang="en-US" altLang="en-US"/>
              <a:t>The date of planting greatly affects the growth of all plants used for erosion control on construction sites.</a:t>
            </a:r>
          </a:p>
          <a:p>
            <a:endParaRPr lang="en-US" altLang="en-US"/>
          </a:p>
        </p:txBody>
      </p:sp>
    </p:spTree>
    <p:extLst>
      <p:ext uri="{BB962C8B-B14F-4D97-AF65-F5344CB8AC3E}">
        <p14:creationId xmlns:p14="http://schemas.microsoft.com/office/powerpoint/2010/main" val="98421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93198-5E41-9A47-8D4B-C5B52FC09AD5}" type="slidenum">
              <a:rPr lang="en-US" altLang="en-US"/>
              <a:pPr/>
              <a:t>13</a:t>
            </a:fld>
            <a:endParaRPr lang="en-US" altLang="en-US"/>
          </a:p>
        </p:txBody>
      </p:sp>
      <p:sp>
        <p:nvSpPr>
          <p:cNvPr id="23554" name="Rectangle 2"/>
          <p:cNvSpPr>
            <a:spLocks noRot="1" noChangeArrowheads="1" noTextEdit="1"/>
          </p:cNvSpPr>
          <p:nvPr>
            <p:ph type="sldImg"/>
          </p:nvPr>
        </p:nvSpPr>
        <p:spPr>
          <a:xfrm>
            <a:off x="1144588" y="685800"/>
            <a:ext cx="4572000" cy="3429000"/>
          </a:xfrm>
          <a:ln/>
        </p:spPr>
      </p:sp>
      <p:sp>
        <p:nvSpPr>
          <p:cNvPr id="23555" name="Rectangle 3"/>
          <p:cNvSpPr>
            <a:spLocks noGrp="1" noChangeArrowheads="1"/>
          </p:cNvSpPr>
          <p:nvPr>
            <p:ph type="body" idx="1"/>
          </p:nvPr>
        </p:nvSpPr>
        <p:spPr>
          <a:xfrm>
            <a:off x="912813" y="4343400"/>
            <a:ext cx="5032375" cy="4114800"/>
          </a:xfrm>
        </p:spPr>
        <p:txBody>
          <a:bodyPr/>
          <a:lstStyle/>
          <a:p>
            <a:r>
              <a:rPr lang="en-US" altLang="en-US"/>
              <a:t>Good seed planted at the proper rate is necessary.</a:t>
            </a:r>
          </a:p>
          <a:p>
            <a:endParaRPr lang="en-US" altLang="en-US"/>
          </a:p>
          <a:p>
            <a:r>
              <a:rPr lang="en-US" altLang="en-US"/>
              <a:t>Both too little seed or too many seed can result in inadequate cover.</a:t>
            </a:r>
          </a:p>
          <a:p>
            <a:endParaRPr lang="en-US" altLang="en-US"/>
          </a:p>
        </p:txBody>
      </p:sp>
    </p:spTree>
    <p:extLst>
      <p:ext uri="{BB962C8B-B14F-4D97-AF65-F5344CB8AC3E}">
        <p14:creationId xmlns:p14="http://schemas.microsoft.com/office/powerpoint/2010/main" val="61108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DA84B-93AB-F140-9116-4574870CF27B}" type="slidenum">
              <a:rPr lang="en-US" altLang="en-US"/>
              <a:pPr/>
              <a:t>14</a:t>
            </a:fld>
            <a:endParaRPr lang="en-US" altLang="en-US"/>
          </a:p>
        </p:txBody>
      </p:sp>
      <p:sp>
        <p:nvSpPr>
          <p:cNvPr id="31746" name="Rectangle 2"/>
          <p:cNvSpPr>
            <a:spLocks noRot="1" noChangeArrowheads="1" noTextEdit="1"/>
          </p:cNvSpPr>
          <p:nvPr>
            <p:ph type="sldImg"/>
          </p:nvPr>
        </p:nvSpPr>
        <p:spPr>
          <a:xfrm>
            <a:off x="1144588" y="685800"/>
            <a:ext cx="4572000" cy="3429000"/>
          </a:xfrm>
          <a:ln/>
        </p:spPr>
      </p:sp>
      <p:sp>
        <p:nvSpPr>
          <p:cNvPr id="31747" name="Rectangle 3"/>
          <p:cNvSpPr>
            <a:spLocks noGrp="1" noChangeArrowheads="1"/>
          </p:cNvSpPr>
          <p:nvPr>
            <p:ph type="body" idx="1"/>
          </p:nvPr>
        </p:nvSpPr>
        <p:spPr>
          <a:xfrm>
            <a:off x="912813" y="4343400"/>
            <a:ext cx="5032375" cy="4114800"/>
          </a:xfrm>
        </p:spPr>
        <p:txBody>
          <a:bodyPr/>
          <a:lstStyle/>
          <a:p>
            <a:r>
              <a:rPr lang="en-US" altLang="en-US"/>
              <a:t>These materials are required on some areas.</a:t>
            </a:r>
          </a:p>
          <a:p>
            <a:endParaRPr lang="en-US" altLang="en-US"/>
          </a:p>
        </p:txBody>
      </p:sp>
    </p:spTree>
    <p:extLst>
      <p:ext uri="{BB962C8B-B14F-4D97-AF65-F5344CB8AC3E}">
        <p14:creationId xmlns:p14="http://schemas.microsoft.com/office/powerpoint/2010/main" val="127077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A2883-9571-8848-94CE-39420222880A}" type="slidenum">
              <a:rPr lang="en-US" altLang="en-US"/>
              <a:pPr/>
              <a:t>15</a:t>
            </a:fld>
            <a:endParaRPr lang="en-US" altLang="en-US"/>
          </a:p>
        </p:txBody>
      </p:sp>
      <p:sp>
        <p:nvSpPr>
          <p:cNvPr id="35842" name="Rectangle 2"/>
          <p:cNvSpPr>
            <a:spLocks noRot="1" noChangeArrowheads="1" noTextEdit="1"/>
          </p:cNvSpPr>
          <p:nvPr>
            <p:ph type="sldImg"/>
          </p:nvPr>
        </p:nvSpPr>
        <p:spPr>
          <a:xfrm>
            <a:off x="1144588" y="685800"/>
            <a:ext cx="4572000" cy="3429000"/>
          </a:xfrm>
          <a:ln/>
        </p:spPr>
      </p:sp>
      <p:sp>
        <p:nvSpPr>
          <p:cNvPr id="35843" name="Rectangle 3"/>
          <p:cNvSpPr>
            <a:spLocks noGrp="1" noChangeArrowheads="1"/>
          </p:cNvSpPr>
          <p:nvPr>
            <p:ph type="body" idx="1"/>
          </p:nvPr>
        </p:nvSpPr>
        <p:spPr>
          <a:xfrm>
            <a:off x="912813" y="4343400"/>
            <a:ext cx="5032375" cy="4114800"/>
          </a:xfrm>
        </p:spPr>
        <p:txBody>
          <a:bodyPr/>
          <a:lstStyle/>
          <a:p>
            <a:r>
              <a:rPr lang="en-US" altLang="en-US"/>
              <a:t>They will fail if not applied and anchored correctly.</a:t>
            </a:r>
          </a:p>
          <a:p>
            <a:endParaRPr lang="en-US" altLang="en-US"/>
          </a:p>
          <a:p>
            <a:r>
              <a:rPr lang="en-US" altLang="en-US"/>
              <a:t>The soil should be smooth underneath them.  </a:t>
            </a:r>
          </a:p>
          <a:p>
            <a:endParaRPr lang="en-US" altLang="en-US"/>
          </a:p>
          <a:p>
            <a:r>
              <a:rPr lang="en-US" altLang="en-US"/>
              <a:t>One layer, applied correctly, should be sufficient.  Follow the manufacturer’s recommendations.  </a:t>
            </a:r>
          </a:p>
          <a:p>
            <a:endParaRPr lang="en-US" altLang="en-US"/>
          </a:p>
        </p:txBody>
      </p:sp>
    </p:spTree>
    <p:extLst>
      <p:ext uri="{BB962C8B-B14F-4D97-AF65-F5344CB8AC3E}">
        <p14:creationId xmlns:p14="http://schemas.microsoft.com/office/powerpoint/2010/main" val="125386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AF116-8144-3F4E-9E92-B7C5A6F90567}" type="slidenum">
              <a:rPr lang="en-US" altLang="en-US"/>
              <a:pPr/>
              <a:t>16</a:t>
            </a:fld>
            <a:endParaRPr lang="en-US" altLang="en-US"/>
          </a:p>
        </p:txBody>
      </p:sp>
      <p:sp>
        <p:nvSpPr>
          <p:cNvPr id="37890" name="Rectangle 2"/>
          <p:cNvSpPr>
            <a:spLocks noRot="1" noChangeArrowheads="1" noTextEdit="1"/>
          </p:cNvSpPr>
          <p:nvPr>
            <p:ph type="sldImg"/>
          </p:nvPr>
        </p:nvSpPr>
        <p:spPr>
          <a:xfrm>
            <a:off x="1144588" y="685800"/>
            <a:ext cx="4572000" cy="3429000"/>
          </a:xfrm>
          <a:ln/>
        </p:spPr>
      </p:sp>
      <p:sp>
        <p:nvSpPr>
          <p:cNvPr id="37891" name="Rectangle 3"/>
          <p:cNvSpPr>
            <a:spLocks noGrp="1" noChangeArrowheads="1"/>
          </p:cNvSpPr>
          <p:nvPr>
            <p:ph type="body" idx="1"/>
          </p:nvPr>
        </p:nvSpPr>
        <p:spPr>
          <a:xfrm>
            <a:off x="912813" y="4343400"/>
            <a:ext cx="5032375" cy="4114800"/>
          </a:xfrm>
        </p:spPr>
        <p:txBody>
          <a:bodyPr/>
          <a:lstStyle/>
          <a:p>
            <a:r>
              <a:rPr lang="en-US" altLang="en-US"/>
              <a:t>They must be anchored properly.</a:t>
            </a:r>
          </a:p>
          <a:p>
            <a:endParaRPr lang="en-US" altLang="en-US"/>
          </a:p>
        </p:txBody>
      </p:sp>
    </p:spTree>
    <p:extLst>
      <p:ext uri="{BB962C8B-B14F-4D97-AF65-F5344CB8AC3E}">
        <p14:creationId xmlns:p14="http://schemas.microsoft.com/office/powerpoint/2010/main" val="4949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A0EA8-3A2B-0542-B6D4-1CC9EBB9A81A}" type="slidenum">
              <a:rPr lang="en-US" altLang="en-US"/>
              <a:pPr/>
              <a:t>2</a:t>
            </a:fld>
            <a:endParaRPr lang="en-US" altLang="en-US"/>
          </a:p>
        </p:txBody>
      </p:sp>
      <p:sp>
        <p:nvSpPr>
          <p:cNvPr id="8194" name="Rectangle 2"/>
          <p:cNvSpPr>
            <a:spLocks noRot="1" noChangeArrowheads="1" noTextEdit="1"/>
          </p:cNvSpPr>
          <p:nvPr>
            <p:ph type="sldImg"/>
          </p:nvPr>
        </p:nvSpPr>
        <p:spPr>
          <a:xfrm>
            <a:off x="1144588" y="685800"/>
            <a:ext cx="4572000" cy="3429000"/>
          </a:xfrm>
          <a:ln/>
        </p:spPr>
      </p:sp>
      <p:sp>
        <p:nvSpPr>
          <p:cNvPr id="8195" name="Rectangle 3"/>
          <p:cNvSpPr>
            <a:spLocks noGrp="1" noChangeArrowheads="1"/>
          </p:cNvSpPr>
          <p:nvPr>
            <p:ph type="body" idx="1"/>
          </p:nvPr>
        </p:nvSpPr>
        <p:spPr>
          <a:xfrm>
            <a:off x="912813" y="4343400"/>
            <a:ext cx="5032375" cy="4114800"/>
          </a:xfrm>
        </p:spPr>
        <p:txBody>
          <a:bodyPr/>
          <a:lstStyle/>
          <a:p>
            <a:r>
              <a:rPr lang="en-US" altLang="en-US"/>
              <a:t>Most times we are not dealing with flat, fertile land.  </a:t>
            </a:r>
          </a:p>
          <a:p>
            <a:endParaRPr lang="en-US" altLang="en-US"/>
          </a:p>
          <a:p>
            <a:r>
              <a:rPr lang="en-US" altLang="en-US"/>
              <a:t>Intensive planning, application, and maintenance are needed.</a:t>
            </a:r>
          </a:p>
          <a:p>
            <a:endParaRPr lang="en-US" altLang="en-US"/>
          </a:p>
        </p:txBody>
      </p:sp>
    </p:spTree>
    <p:extLst>
      <p:ext uri="{BB962C8B-B14F-4D97-AF65-F5344CB8AC3E}">
        <p14:creationId xmlns:p14="http://schemas.microsoft.com/office/powerpoint/2010/main" val="156169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36B37-8103-5044-921B-D9D66962DA48}" type="slidenum">
              <a:rPr lang="en-US" altLang="en-US"/>
              <a:pPr/>
              <a:t>4</a:t>
            </a:fld>
            <a:endParaRPr lang="en-US" altLang="en-US"/>
          </a:p>
        </p:txBody>
      </p:sp>
      <p:sp>
        <p:nvSpPr>
          <p:cNvPr id="11266" name="Rectangle 2"/>
          <p:cNvSpPr>
            <a:spLocks noRot="1" noChangeArrowheads="1" noTextEdit="1"/>
          </p:cNvSpPr>
          <p:nvPr>
            <p:ph type="sldImg"/>
          </p:nvPr>
        </p:nvSpPr>
        <p:spPr>
          <a:xfrm>
            <a:off x="1144588" y="685800"/>
            <a:ext cx="4572000" cy="3429000"/>
          </a:xfrm>
          <a:ln/>
        </p:spPr>
      </p:sp>
      <p:sp>
        <p:nvSpPr>
          <p:cNvPr id="11267" name="Rectangle 3"/>
          <p:cNvSpPr>
            <a:spLocks noGrp="1" noChangeArrowheads="1"/>
          </p:cNvSpPr>
          <p:nvPr>
            <p:ph type="body" idx="1"/>
          </p:nvPr>
        </p:nvSpPr>
        <p:spPr>
          <a:xfrm>
            <a:off x="912813" y="4343400"/>
            <a:ext cx="5032375" cy="4114800"/>
          </a:xfrm>
        </p:spPr>
        <p:txBody>
          <a:bodyPr/>
          <a:lstStyle/>
          <a:p>
            <a:r>
              <a:rPr lang="en-US" altLang="en-US"/>
              <a:t>Conventional seeding should be the first choice because it:</a:t>
            </a:r>
          </a:p>
          <a:p>
            <a:r>
              <a:rPr lang="en-US" altLang="en-US"/>
              <a:t>	prepares a seedbed</a:t>
            </a:r>
          </a:p>
          <a:p>
            <a:r>
              <a:rPr lang="en-US" altLang="en-US"/>
              <a:t>	incorporates lime and fertilizer into the soil </a:t>
            </a:r>
          </a:p>
          <a:p>
            <a:r>
              <a:rPr lang="en-US" altLang="en-US"/>
              <a:t>	ensures good seed-to-soil contact</a:t>
            </a:r>
          </a:p>
          <a:p>
            <a:r>
              <a:rPr lang="en-US" altLang="en-US"/>
              <a:t>	most times is cheaper</a:t>
            </a:r>
          </a:p>
          <a:p>
            <a:endParaRPr lang="en-US" altLang="en-US"/>
          </a:p>
        </p:txBody>
      </p:sp>
    </p:spTree>
    <p:extLst>
      <p:ext uri="{BB962C8B-B14F-4D97-AF65-F5344CB8AC3E}">
        <p14:creationId xmlns:p14="http://schemas.microsoft.com/office/powerpoint/2010/main" val="93029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E8BE9-B91F-464A-8BFA-B333F3A003F4}" type="slidenum">
              <a:rPr lang="en-US" altLang="en-US"/>
              <a:pPr/>
              <a:t>5</a:t>
            </a:fld>
            <a:endParaRPr lang="en-US" altLang="en-US"/>
          </a:p>
        </p:txBody>
      </p:sp>
      <p:sp>
        <p:nvSpPr>
          <p:cNvPr id="13314" name="Rectangle 2"/>
          <p:cNvSpPr>
            <a:spLocks noRot="1" noChangeArrowheads="1" noTextEdit="1"/>
          </p:cNvSpPr>
          <p:nvPr>
            <p:ph type="sldImg"/>
          </p:nvPr>
        </p:nvSpPr>
        <p:spPr>
          <a:xfrm>
            <a:off x="1144588" y="685800"/>
            <a:ext cx="4572000" cy="3429000"/>
          </a:xfrm>
          <a:ln/>
        </p:spPr>
      </p:sp>
      <p:sp>
        <p:nvSpPr>
          <p:cNvPr id="13315" name="Rectangle 3"/>
          <p:cNvSpPr>
            <a:spLocks noGrp="1" noChangeArrowheads="1"/>
          </p:cNvSpPr>
          <p:nvPr>
            <p:ph type="body" idx="1"/>
          </p:nvPr>
        </p:nvSpPr>
        <p:spPr>
          <a:xfrm>
            <a:off x="912813" y="4343400"/>
            <a:ext cx="5032375" cy="4114800"/>
          </a:xfrm>
        </p:spPr>
        <p:txBody>
          <a:bodyPr/>
          <a:lstStyle/>
          <a:p>
            <a:r>
              <a:rPr lang="en-US" altLang="en-US"/>
              <a:t>Too often, seed are thrown on the top of compacted soil. </a:t>
            </a:r>
          </a:p>
          <a:p>
            <a:endParaRPr lang="en-US" altLang="en-US"/>
          </a:p>
          <a:p>
            <a:r>
              <a:rPr lang="en-US" altLang="en-US"/>
              <a:t>Young plant seedlings are fragile and need all the help we can give them to survive.</a:t>
            </a:r>
          </a:p>
          <a:p>
            <a:endParaRPr lang="en-US" altLang="en-US"/>
          </a:p>
          <a:p>
            <a:r>
              <a:rPr lang="en-US" altLang="en-US"/>
              <a:t>Seedbed preparation provides many benefits to young plants.</a:t>
            </a:r>
          </a:p>
          <a:p>
            <a:endParaRPr lang="en-US" altLang="en-US"/>
          </a:p>
        </p:txBody>
      </p:sp>
    </p:spTree>
    <p:extLst>
      <p:ext uri="{BB962C8B-B14F-4D97-AF65-F5344CB8AC3E}">
        <p14:creationId xmlns:p14="http://schemas.microsoft.com/office/powerpoint/2010/main" val="179561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C3114-63B6-A94B-B1F8-C490BDF99D2D}" type="slidenum">
              <a:rPr lang="en-US" altLang="en-US"/>
              <a:pPr/>
              <a:t>6</a:t>
            </a:fld>
            <a:endParaRPr lang="en-US" altLang="en-US"/>
          </a:p>
        </p:txBody>
      </p:sp>
      <p:sp>
        <p:nvSpPr>
          <p:cNvPr id="15362" name="Rectangle 2"/>
          <p:cNvSpPr>
            <a:spLocks noRot="1" noChangeArrowheads="1" noTextEdit="1"/>
          </p:cNvSpPr>
          <p:nvPr>
            <p:ph type="sldImg"/>
          </p:nvPr>
        </p:nvSpPr>
        <p:spPr>
          <a:xfrm>
            <a:off x="1144588" y="685800"/>
            <a:ext cx="4572000" cy="3429000"/>
          </a:xfrm>
          <a:ln/>
        </p:spPr>
      </p:sp>
      <p:sp>
        <p:nvSpPr>
          <p:cNvPr id="15363" name="Rectangle 3"/>
          <p:cNvSpPr>
            <a:spLocks noGrp="1" noChangeArrowheads="1"/>
          </p:cNvSpPr>
          <p:nvPr>
            <p:ph type="body" idx="1"/>
          </p:nvPr>
        </p:nvSpPr>
        <p:spPr>
          <a:xfrm>
            <a:off x="912813" y="4343400"/>
            <a:ext cx="5032375" cy="4114800"/>
          </a:xfrm>
        </p:spPr>
        <p:txBody>
          <a:bodyPr/>
          <a:lstStyle/>
          <a:p>
            <a:r>
              <a:rPr lang="en-US" altLang="en-US"/>
              <a:t>The soil on most construction sites has low pH and low fertility.</a:t>
            </a:r>
          </a:p>
          <a:p>
            <a:endParaRPr lang="en-US" altLang="en-US"/>
          </a:p>
          <a:p>
            <a:r>
              <a:rPr lang="en-US" altLang="en-US"/>
              <a:t>Inadequate plant nutrients will prevent good plant growth.  </a:t>
            </a:r>
          </a:p>
          <a:p>
            <a:endParaRPr lang="en-US" altLang="en-US"/>
          </a:p>
          <a:p>
            <a:r>
              <a:rPr lang="en-US" altLang="en-US"/>
              <a:t>And, excess nutrient applications can harm the environment.</a:t>
            </a:r>
          </a:p>
          <a:p>
            <a:endParaRPr lang="en-US" altLang="en-US"/>
          </a:p>
          <a:p>
            <a:r>
              <a:rPr lang="en-US" altLang="en-US"/>
              <a:t>Soil tests and nutrient management plans tell (1) the existing soil pH and fertility and (2) how much lime and fertilizer should be applied to the target plant species for good growth.  </a:t>
            </a:r>
          </a:p>
          <a:p>
            <a:endParaRPr lang="en-US" altLang="en-US"/>
          </a:p>
        </p:txBody>
      </p:sp>
    </p:spTree>
    <p:extLst>
      <p:ext uri="{BB962C8B-B14F-4D97-AF65-F5344CB8AC3E}">
        <p14:creationId xmlns:p14="http://schemas.microsoft.com/office/powerpoint/2010/main" val="38390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4902C-110A-734E-A1A4-B5E33FD10F7C}" type="slidenum">
              <a:rPr lang="en-US" altLang="en-US"/>
              <a:pPr/>
              <a:t>7</a:t>
            </a:fld>
            <a:endParaRPr lang="en-US" altLang="en-US"/>
          </a:p>
        </p:txBody>
      </p:sp>
      <p:sp>
        <p:nvSpPr>
          <p:cNvPr id="17410" name="Rectangle 2"/>
          <p:cNvSpPr>
            <a:spLocks noRot="1" noChangeArrowheads="1" noTextEdit="1"/>
          </p:cNvSpPr>
          <p:nvPr>
            <p:ph type="sldImg"/>
          </p:nvPr>
        </p:nvSpPr>
        <p:spPr>
          <a:xfrm>
            <a:off x="1144588" y="685800"/>
            <a:ext cx="4572000" cy="3429000"/>
          </a:xfrm>
          <a:ln/>
        </p:spPr>
      </p:sp>
      <p:sp>
        <p:nvSpPr>
          <p:cNvPr id="17411" name="Rectangle 3"/>
          <p:cNvSpPr>
            <a:spLocks noGrp="1" noChangeArrowheads="1"/>
          </p:cNvSpPr>
          <p:nvPr>
            <p:ph type="body" idx="1"/>
          </p:nvPr>
        </p:nvSpPr>
        <p:spPr>
          <a:xfrm>
            <a:off x="912813" y="4343400"/>
            <a:ext cx="5032375" cy="4114800"/>
          </a:xfrm>
        </p:spPr>
        <p:txBody>
          <a:bodyPr/>
          <a:lstStyle/>
          <a:p>
            <a:r>
              <a:rPr lang="en-US" altLang="en-US"/>
              <a:t>Fertilizer is one of our best conservation tools.</a:t>
            </a:r>
          </a:p>
          <a:p>
            <a:endParaRPr lang="en-US" altLang="en-US"/>
          </a:p>
          <a:p>
            <a:r>
              <a:rPr lang="en-US" altLang="en-US"/>
              <a:t>The initial fertilizer is not all that is needed.  Topdressing, 2</a:t>
            </a:r>
            <a:r>
              <a:rPr lang="en-US" altLang="en-US" baseline="30000"/>
              <a:t>nd</a:t>
            </a:r>
            <a:r>
              <a:rPr lang="en-US" altLang="en-US"/>
              <a:t> year, and maintenance applications are very important also.</a:t>
            </a:r>
          </a:p>
          <a:p>
            <a:endParaRPr lang="en-US" altLang="en-US"/>
          </a:p>
        </p:txBody>
      </p:sp>
    </p:spTree>
    <p:extLst>
      <p:ext uri="{BB962C8B-B14F-4D97-AF65-F5344CB8AC3E}">
        <p14:creationId xmlns:p14="http://schemas.microsoft.com/office/powerpoint/2010/main" val="117622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D6077-FC75-BE47-92BC-F09612728476}" type="slidenum">
              <a:rPr lang="en-US" altLang="en-US"/>
              <a:pPr/>
              <a:t>8</a:t>
            </a:fld>
            <a:endParaRPr lang="en-US" altLang="en-US"/>
          </a:p>
        </p:txBody>
      </p:sp>
      <p:sp>
        <p:nvSpPr>
          <p:cNvPr id="21506" name="Rectangle 2"/>
          <p:cNvSpPr>
            <a:spLocks noRot="1" noChangeArrowheads="1" noTextEdit="1"/>
          </p:cNvSpPr>
          <p:nvPr>
            <p:ph type="sldImg"/>
          </p:nvPr>
        </p:nvSpPr>
        <p:spPr>
          <a:xfrm>
            <a:off x="1144588" y="685800"/>
            <a:ext cx="4572000" cy="3429000"/>
          </a:xfrm>
          <a:ln/>
        </p:spPr>
      </p:sp>
      <p:sp>
        <p:nvSpPr>
          <p:cNvPr id="21507" name="Rectangle 3"/>
          <p:cNvSpPr>
            <a:spLocks noGrp="1" noChangeArrowheads="1"/>
          </p:cNvSpPr>
          <p:nvPr>
            <p:ph type="body" idx="1"/>
          </p:nvPr>
        </p:nvSpPr>
        <p:spPr>
          <a:xfrm>
            <a:off x="912813" y="4343400"/>
            <a:ext cx="5032375" cy="4114800"/>
          </a:xfrm>
        </p:spPr>
        <p:txBody>
          <a:bodyPr/>
          <a:lstStyle/>
          <a:p>
            <a:r>
              <a:rPr lang="en-US" altLang="en-US"/>
              <a:t>Fertilization recommendations are provided in the “</a:t>
            </a:r>
            <a:r>
              <a:rPr lang="en-US" altLang="en-US" i="1"/>
              <a:t>Manual</a:t>
            </a:r>
            <a:r>
              <a:rPr lang="en-US" altLang="en-US"/>
              <a:t>”.</a:t>
            </a:r>
          </a:p>
          <a:p>
            <a:endParaRPr lang="en-US" altLang="en-US"/>
          </a:p>
        </p:txBody>
      </p:sp>
    </p:spTree>
    <p:extLst>
      <p:ext uri="{BB962C8B-B14F-4D97-AF65-F5344CB8AC3E}">
        <p14:creationId xmlns:p14="http://schemas.microsoft.com/office/powerpoint/2010/main" val="119119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327F76-1F49-214E-BBC4-085A43BB0DDF}" type="slidenum">
              <a:rPr lang="en-US" altLang="en-US"/>
              <a:pPr/>
              <a:t>9</a:t>
            </a:fld>
            <a:endParaRPr lang="en-US" altLang="en-US"/>
          </a:p>
        </p:txBody>
      </p:sp>
      <p:sp>
        <p:nvSpPr>
          <p:cNvPr id="27650" name="Rectangle 2"/>
          <p:cNvSpPr>
            <a:spLocks noRo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xfrm>
            <a:off x="912813" y="4343400"/>
            <a:ext cx="5032375" cy="4114800"/>
          </a:xfrm>
        </p:spPr>
        <p:txBody>
          <a:bodyPr/>
          <a:lstStyle/>
          <a:p>
            <a:r>
              <a:rPr lang="en-US" altLang="en-US"/>
              <a:t>All plants need to be planted at the proper time.</a:t>
            </a:r>
          </a:p>
          <a:p>
            <a:endParaRPr lang="en-US" altLang="en-US"/>
          </a:p>
        </p:txBody>
      </p:sp>
    </p:spTree>
    <p:extLst>
      <p:ext uri="{BB962C8B-B14F-4D97-AF65-F5344CB8AC3E}">
        <p14:creationId xmlns:p14="http://schemas.microsoft.com/office/powerpoint/2010/main" val="152165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554AE-1460-6649-A9A2-DF5958F08813}" type="slidenum">
              <a:rPr lang="en-US" altLang="en-US"/>
              <a:pPr/>
              <a:t>10</a:t>
            </a:fld>
            <a:endParaRPr lang="en-US" altLang="en-US"/>
          </a:p>
        </p:txBody>
      </p:sp>
      <p:sp>
        <p:nvSpPr>
          <p:cNvPr id="19458" name="Rectangle 2"/>
          <p:cNvSpPr>
            <a:spLocks noRot="1" noChangeArrowheads="1" noTextEdit="1"/>
          </p:cNvSpPr>
          <p:nvPr>
            <p:ph type="sldImg"/>
          </p:nvPr>
        </p:nvSpPr>
        <p:spPr>
          <a:xfrm>
            <a:off x="1144588" y="685800"/>
            <a:ext cx="4572000" cy="3429000"/>
          </a:xfrm>
          <a:ln/>
        </p:spPr>
      </p:sp>
      <p:sp>
        <p:nvSpPr>
          <p:cNvPr id="19459" name="Rectangle 3"/>
          <p:cNvSpPr>
            <a:spLocks noGrp="1" noChangeArrowheads="1"/>
          </p:cNvSpPr>
          <p:nvPr>
            <p:ph type="body" idx="1"/>
          </p:nvPr>
        </p:nvSpPr>
        <p:spPr>
          <a:xfrm>
            <a:off x="912813" y="4343400"/>
            <a:ext cx="5032375" cy="4114800"/>
          </a:xfrm>
        </p:spPr>
        <p:txBody>
          <a:bodyPr/>
          <a:lstStyle/>
          <a:p>
            <a:r>
              <a:rPr lang="en-US" altLang="en-US"/>
              <a:t>Plant selection tables for permanent plant species are provided in the “</a:t>
            </a:r>
            <a:r>
              <a:rPr lang="en-US" altLang="en-US" i="1"/>
              <a:t>Manual</a:t>
            </a:r>
            <a:r>
              <a:rPr lang="en-US" altLang="en-US"/>
              <a:t>” also.</a:t>
            </a:r>
          </a:p>
          <a:p>
            <a:endParaRPr lang="en-US" altLang="en-US"/>
          </a:p>
        </p:txBody>
      </p:sp>
    </p:spTree>
    <p:extLst>
      <p:ext uri="{BB962C8B-B14F-4D97-AF65-F5344CB8AC3E}">
        <p14:creationId xmlns:p14="http://schemas.microsoft.com/office/powerpoint/2010/main" val="82547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851B28-64B5-1C42-9701-989CE6D487AC}" type="slidenum">
              <a:rPr lang="en-US" altLang="en-US"/>
              <a:pPr/>
              <a:t>‹#›</a:t>
            </a:fld>
            <a:endParaRPr lang="en-US" altLang="en-US"/>
          </a:p>
        </p:txBody>
      </p:sp>
    </p:spTree>
    <p:extLst>
      <p:ext uri="{BB962C8B-B14F-4D97-AF65-F5344CB8AC3E}">
        <p14:creationId xmlns:p14="http://schemas.microsoft.com/office/powerpoint/2010/main" val="196453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B797D70-0CE4-AC48-AD61-D07987982E43}" type="slidenum">
              <a:rPr lang="en-US" altLang="en-US"/>
              <a:pPr/>
              <a:t>‹#›</a:t>
            </a:fld>
            <a:endParaRPr lang="en-US" altLang="en-US"/>
          </a:p>
        </p:txBody>
      </p:sp>
    </p:spTree>
    <p:extLst>
      <p:ext uri="{BB962C8B-B14F-4D97-AF65-F5344CB8AC3E}">
        <p14:creationId xmlns:p14="http://schemas.microsoft.com/office/powerpoint/2010/main" val="134874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080906-A6C9-7140-B4A0-88137EC8CBCC}" type="slidenum">
              <a:rPr lang="en-US" altLang="en-US"/>
              <a:pPr/>
              <a:t>‹#›</a:t>
            </a:fld>
            <a:endParaRPr lang="en-US" altLang="en-US"/>
          </a:p>
        </p:txBody>
      </p:sp>
    </p:spTree>
    <p:extLst>
      <p:ext uri="{BB962C8B-B14F-4D97-AF65-F5344CB8AC3E}">
        <p14:creationId xmlns:p14="http://schemas.microsoft.com/office/powerpoint/2010/main" val="165760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3A2DF2-596B-8D46-8BC1-E37B4101A5AB}" type="slidenum">
              <a:rPr lang="en-US" altLang="en-US"/>
              <a:pPr/>
              <a:t>‹#›</a:t>
            </a:fld>
            <a:endParaRPr lang="en-US" altLang="en-US"/>
          </a:p>
        </p:txBody>
      </p:sp>
    </p:spTree>
    <p:extLst>
      <p:ext uri="{BB962C8B-B14F-4D97-AF65-F5344CB8AC3E}">
        <p14:creationId xmlns:p14="http://schemas.microsoft.com/office/powerpoint/2010/main" val="38087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2537161-013A-F448-AF01-92ED444B35D6}" type="slidenum">
              <a:rPr lang="en-US" altLang="en-US"/>
              <a:pPr/>
              <a:t>‹#›</a:t>
            </a:fld>
            <a:endParaRPr lang="en-US" altLang="en-US"/>
          </a:p>
        </p:txBody>
      </p:sp>
    </p:spTree>
    <p:extLst>
      <p:ext uri="{BB962C8B-B14F-4D97-AF65-F5344CB8AC3E}">
        <p14:creationId xmlns:p14="http://schemas.microsoft.com/office/powerpoint/2010/main" val="184959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AF729E0-177D-DE44-81F5-3A4286CAAA95}" type="slidenum">
              <a:rPr lang="en-US" altLang="en-US"/>
              <a:pPr/>
              <a:t>‹#›</a:t>
            </a:fld>
            <a:endParaRPr lang="en-US" altLang="en-US"/>
          </a:p>
        </p:txBody>
      </p:sp>
    </p:spTree>
    <p:extLst>
      <p:ext uri="{BB962C8B-B14F-4D97-AF65-F5344CB8AC3E}">
        <p14:creationId xmlns:p14="http://schemas.microsoft.com/office/powerpoint/2010/main" val="133727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E7FF27F-B837-624C-84C3-8ABAFC1BE750}" type="slidenum">
              <a:rPr lang="en-US" altLang="en-US"/>
              <a:pPr/>
              <a:t>‹#›</a:t>
            </a:fld>
            <a:endParaRPr lang="en-US" altLang="en-US"/>
          </a:p>
        </p:txBody>
      </p:sp>
    </p:spTree>
    <p:extLst>
      <p:ext uri="{BB962C8B-B14F-4D97-AF65-F5344CB8AC3E}">
        <p14:creationId xmlns:p14="http://schemas.microsoft.com/office/powerpoint/2010/main" val="300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8EA842C-5BC8-AA42-A03F-DE7663EDC791}" type="slidenum">
              <a:rPr lang="en-US" altLang="en-US"/>
              <a:pPr/>
              <a:t>‹#›</a:t>
            </a:fld>
            <a:endParaRPr lang="en-US" altLang="en-US"/>
          </a:p>
        </p:txBody>
      </p:sp>
    </p:spTree>
    <p:extLst>
      <p:ext uri="{BB962C8B-B14F-4D97-AF65-F5344CB8AC3E}">
        <p14:creationId xmlns:p14="http://schemas.microsoft.com/office/powerpoint/2010/main" val="116398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A99406F-5FCE-F747-B240-E3E246738DC2}" type="slidenum">
              <a:rPr lang="en-US" altLang="en-US"/>
              <a:pPr/>
              <a:t>‹#›</a:t>
            </a:fld>
            <a:endParaRPr lang="en-US" altLang="en-US"/>
          </a:p>
        </p:txBody>
      </p:sp>
    </p:spTree>
    <p:extLst>
      <p:ext uri="{BB962C8B-B14F-4D97-AF65-F5344CB8AC3E}">
        <p14:creationId xmlns:p14="http://schemas.microsoft.com/office/powerpoint/2010/main" val="171091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494359C-FFF6-B047-9A16-C4B6C10AFF1A}" type="slidenum">
              <a:rPr lang="en-US" altLang="en-US"/>
              <a:pPr/>
              <a:t>‹#›</a:t>
            </a:fld>
            <a:endParaRPr lang="en-US" altLang="en-US"/>
          </a:p>
        </p:txBody>
      </p:sp>
    </p:spTree>
    <p:extLst>
      <p:ext uri="{BB962C8B-B14F-4D97-AF65-F5344CB8AC3E}">
        <p14:creationId xmlns:p14="http://schemas.microsoft.com/office/powerpoint/2010/main" val="59650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10E2380-A5CD-C944-9223-AEA60C519BDA}" type="slidenum">
              <a:rPr lang="en-US" altLang="en-US"/>
              <a:pPr/>
              <a:t>‹#›</a:t>
            </a:fld>
            <a:endParaRPr lang="en-US" altLang="en-US"/>
          </a:p>
        </p:txBody>
      </p:sp>
    </p:spTree>
    <p:extLst>
      <p:ext uri="{BB962C8B-B14F-4D97-AF65-F5344CB8AC3E}">
        <p14:creationId xmlns:p14="http://schemas.microsoft.com/office/powerpoint/2010/main" val="10397705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3B05E484-E7ED-C645-BEF3-C358821486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457200"/>
            <a:ext cx="8077200" cy="1143000"/>
          </a:xfrm>
        </p:spPr>
        <p:txBody>
          <a:bodyPr/>
          <a:lstStyle/>
          <a:p>
            <a:r>
              <a:rPr lang="en-US" altLang="en-US" sz="4800"/>
              <a:t>Vegetation Establishment</a:t>
            </a:r>
          </a:p>
        </p:txBody>
      </p:sp>
      <p:sp>
        <p:nvSpPr>
          <p:cNvPr id="4099" name="Rectangle 3"/>
          <p:cNvSpPr>
            <a:spLocks noGrp="1" noChangeArrowheads="1"/>
          </p:cNvSpPr>
          <p:nvPr>
            <p:ph type="body" idx="1"/>
          </p:nvPr>
        </p:nvSpPr>
        <p:spPr>
          <a:xfrm>
            <a:off x="685800" y="1905000"/>
            <a:ext cx="7772400" cy="4114800"/>
          </a:xfrm>
        </p:spPr>
        <p:txBody>
          <a:bodyPr/>
          <a:lstStyle/>
          <a:p>
            <a:pPr>
              <a:lnSpc>
                <a:spcPct val="90000"/>
              </a:lnSpc>
            </a:pPr>
            <a:r>
              <a:rPr lang="en-US" altLang="en-US" sz="2400"/>
              <a:t>Intercepts raindrops</a:t>
            </a:r>
          </a:p>
          <a:p>
            <a:pPr>
              <a:lnSpc>
                <a:spcPct val="90000"/>
              </a:lnSpc>
            </a:pPr>
            <a:r>
              <a:rPr lang="en-US" altLang="en-US" sz="2400"/>
              <a:t>Reduces detachment</a:t>
            </a:r>
          </a:p>
          <a:p>
            <a:pPr>
              <a:lnSpc>
                <a:spcPct val="90000"/>
              </a:lnSpc>
            </a:pPr>
            <a:r>
              <a:rPr lang="en-US" altLang="en-US" sz="2400"/>
              <a:t>Slows runoff</a:t>
            </a:r>
          </a:p>
          <a:p>
            <a:pPr>
              <a:lnSpc>
                <a:spcPct val="90000"/>
              </a:lnSpc>
            </a:pPr>
            <a:r>
              <a:rPr lang="en-US" altLang="en-US" sz="2400"/>
              <a:t>Cleans runoff</a:t>
            </a:r>
          </a:p>
          <a:p>
            <a:pPr>
              <a:lnSpc>
                <a:spcPct val="90000"/>
              </a:lnSpc>
            </a:pPr>
            <a:r>
              <a:rPr lang="en-US" altLang="en-US" sz="2400"/>
              <a:t>Reduces runoff</a:t>
            </a:r>
          </a:p>
          <a:p>
            <a:pPr>
              <a:lnSpc>
                <a:spcPct val="90000"/>
              </a:lnSpc>
            </a:pPr>
            <a:r>
              <a:rPr lang="en-US" altLang="en-US" sz="2400"/>
              <a:t>Increases infiltration</a:t>
            </a:r>
          </a:p>
          <a:p>
            <a:pPr>
              <a:lnSpc>
                <a:spcPct val="90000"/>
              </a:lnSpc>
            </a:pPr>
            <a:r>
              <a:rPr lang="en-US" altLang="en-US" sz="2400"/>
              <a:t>Protects structures, rivers, streams, and ponds</a:t>
            </a:r>
          </a:p>
          <a:p>
            <a:pPr>
              <a:lnSpc>
                <a:spcPct val="90000"/>
              </a:lnSpc>
            </a:pPr>
            <a:r>
              <a:rPr lang="en-US" altLang="en-US" sz="2400"/>
              <a:t>Reduces maintenance of storm water ponds</a:t>
            </a:r>
          </a:p>
          <a:p>
            <a:pPr>
              <a:lnSpc>
                <a:spcPct val="90000"/>
              </a:lnSpc>
            </a:pPr>
            <a:r>
              <a:rPr lang="en-US" altLang="en-US" sz="2400"/>
              <a:t>Improves aesthetics, soil quality, and wildlife habitat </a:t>
            </a:r>
          </a:p>
          <a:p>
            <a:pPr>
              <a:lnSpc>
                <a:spcPct val="90000"/>
              </a:lnSpc>
            </a:pPr>
            <a:endParaRPr lang="en-US" altLang="en-US" sz="2800"/>
          </a:p>
        </p:txBody>
      </p:sp>
      <p:pic>
        <p:nvPicPr>
          <p:cNvPr id="4100" name="Picture 4" descr="weeping lovegrass on steep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352800" cy="2360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04800" y="381000"/>
            <a:ext cx="8458200" cy="1143000"/>
          </a:xfrm>
        </p:spPr>
        <p:txBody>
          <a:bodyPr/>
          <a:lstStyle/>
          <a:p>
            <a:r>
              <a:rPr lang="en-US" altLang="en-US" sz="4000">
                <a:latin typeface="Times New Roman" charset="0"/>
              </a:rPr>
              <a:t>Seeding Rates &amp; Dates </a:t>
            </a:r>
            <a:br>
              <a:rPr lang="en-US" altLang="en-US" sz="4000">
                <a:latin typeface="Times New Roman" charset="0"/>
              </a:rPr>
            </a:br>
            <a:r>
              <a:rPr lang="en-US" altLang="en-US" sz="4000">
                <a:latin typeface="Times New Roman" charset="0"/>
              </a:rPr>
              <a:t>(warm season plants)</a:t>
            </a:r>
          </a:p>
        </p:txBody>
      </p:sp>
      <p:pic>
        <p:nvPicPr>
          <p:cNvPr id="18436" name="Picture 4" descr="permanent seeding rates field manual"/>
          <p:cNvPicPr>
            <a:picLocks noChangeAspect="1" noChangeArrowheads="1"/>
          </p:cNvPicPr>
          <p:nvPr/>
        </p:nvPicPr>
        <p:blipFill>
          <a:blip r:embed="rId3">
            <a:extLst>
              <a:ext uri="{28A0092B-C50C-407E-A947-70E740481C1C}">
                <a14:useLocalDpi xmlns:a14="http://schemas.microsoft.com/office/drawing/2010/main" val="0"/>
              </a:ext>
            </a:extLst>
          </a:blip>
          <a:srcRect l="6087"/>
          <a:stretch>
            <a:fillRect/>
          </a:stretch>
        </p:blipFill>
        <p:spPr bwMode="auto">
          <a:xfrm>
            <a:off x="533400" y="1981200"/>
            <a:ext cx="8229600"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9" name="Line 7"/>
          <p:cNvSpPr>
            <a:spLocks noChangeShapeType="1"/>
          </p:cNvSpPr>
          <p:nvPr/>
        </p:nvSpPr>
        <p:spPr bwMode="auto">
          <a:xfrm>
            <a:off x="228600" y="4953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441" name="Line 9"/>
          <p:cNvSpPr>
            <a:spLocks noChangeShapeType="1"/>
          </p:cNvSpPr>
          <p:nvPr/>
        </p:nvSpPr>
        <p:spPr bwMode="auto">
          <a:xfrm>
            <a:off x="228600" y="4343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8442" name="Picture 10"/>
          <p:cNvPicPr>
            <a:picLocks noChangeAspect="1" noChangeArrowheads="1"/>
          </p:cNvPicPr>
          <p:nvPr/>
        </p:nvPicPr>
        <p:blipFill>
          <a:blip r:embed="rId4">
            <a:extLst>
              <a:ext uri="{28A0092B-C50C-407E-A947-70E740481C1C}">
                <a14:useLocalDpi xmlns:a14="http://schemas.microsoft.com/office/drawing/2010/main" val="0"/>
              </a:ext>
            </a:extLst>
          </a:blip>
          <a:srcRect l="45625" t="11719" r="3125" b="5469"/>
          <a:stretch>
            <a:fillRect/>
          </a:stretch>
        </p:blipFill>
        <p:spPr bwMode="auto">
          <a:xfrm>
            <a:off x="457200" y="152400"/>
            <a:ext cx="1295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304800"/>
            <a:ext cx="8534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Optimum Planting Dates for </a:t>
            </a:r>
            <a:br>
              <a:rPr lang="en-US" altLang="en-US" sz="4000"/>
            </a:br>
            <a:r>
              <a:rPr lang="en-US" altLang="en-US" sz="4000"/>
              <a:t>Cool Season Plants</a:t>
            </a:r>
          </a:p>
        </p:txBody>
      </p:sp>
      <p:sp>
        <p:nvSpPr>
          <p:cNvPr id="28675" name="Rectangle 3"/>
          <p:cNvSpPr>
            <a:spLocks noGrp="1" noChangeArrowheads="1"/>
          </p:cNvSpPr>
          <p:nvPr>
            <p:ph type="body" idx="1"/>
          </p:nvPr>
        </p:nvSpPr>
        <p:spPr>
          <a:xfrm>
            <a:off x="0" y="1981200"/>
            <a:ext cx="8991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ctr">
              <a:buFontTx/>
              <a:buNone/>
            </a:pPr>
            <a:r>
              <a:rPr lang="en-US" altLang="en-US"/>
              <a:t>Plant rye, ryegrass, and tall fescue in </a:t>
            </a:r>
            <a:r>
              <a:rPr lang="en-US" altLang="en-US" u="sng"/>
              <a:t>early fall</a:t>
            </a:r>
            <a:r>
              <a:rPr lang="en-US" altLang="en-US"/>
              <a:t>:</a:t>
            </a:r>
          </a:p>
          <a:p>
            <a:pPr algn="ctr">
              <a:buFontTx/>
              <a:buNone/>
            </a:pPr>
            <a:r>
              <a:rPr lang="en-US" altLang="en-US" b="1"/>
              <a:t>September 1 - October 15 </a:t>
            </a:r>
            <a:endParaRPr lang="en-US" altLang="en-US"/>
          </a:p>
          <a:p>
            <a:pPr>
              <a:buFontTx/>
              <a:buNone/>
            </a:pPr>
            <a:endParaRPr lang="en-US" altLang="en-US" b="1">
              <a:solidFill>
                <a:schemeClr val="bg1"/>
              </a:solidFill>
            </a:endParaRPr>
          </a:p>
          <a:p>
            <a:pPr>
              <a:buFontTx/>
              <a:buNone/>
            </a:pPr>
            <a:r>
              <a:rPr lang="en-US" altLang="en-US" sz="2800">
                <a:solidFill>
                  <a:srgbClr val="829848"/>
                </a:solidFill>
              </a:rPr>
              <a:t>This permits germination, plant growth,</a:t>
            </a:r>
          </a:p>
          <a:p>
            <a:pPr>
              <a:buFontTx/>
              <a:buNone/>
            </a:pPr>
            <a:r>
              <a:rPr lang="en-US" altLang="en-US" sz="2800">
                <a:solidFill>
                  <a:srgbClr val="829848"/>
                </a:solidFill>
              </a:rPr>
              <a:t>and root development prior to the </a:t>
            </a:r>
          </a:p>
          <a:p>
            <a:pPr>
              <a:buFontTx/>
              <a:buNone/>
            </a:pPr>
            <a:r>
              <a:rPr lang="en-US" altLang="en-US" sz="2800">
                <a:solidFill>
                  <a:srgbClr val="829848"/>
                </a:solidFill>
              </a:rPr>
              <a:t>winter cold and spring drought.</a:t>
            </a:r>
          </a:p>
          <a:p>
            <a:pPr>
              <a:buFontTx/>
              <a:buNone/>
            </a:pPr>
            <a:endParaRPr lang="en-US" altLang="en-US" b="1">
              <a:solidFill>
                <a:srgbClr val="829848"/>
              </a:solidFill>
            </a:endParaRPr>
          </a:p>
          <a:p>
            <a:pPr>
              <a:buFontTx/>
              <a:buNone/>
            </a:pPr>
            <a:endParaRPr lang="en-US" altLang="en-US">
              <a:solidFill>
                <a:srgbClr val="FFFF00"/>
              </a:solidFill>
            </a:endParaRPr>
          </a:p>
        </p:txBody>
      </p:sp>
      <p:pic>
        <p:nvPicPr>
          <p:cNvPr id="28676" name="Picture 4" descr="rye planted October and Nov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76600"/>
            <a:ext cx="2738438"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051602"/>
          <p:cNvPicPr>
            <a:picLocks noChangeAspect="1" noChangeArrowheads="1"/>
          </p:cNvPicPr>
          <p:nvPr/>
        </p:nvPicPr>
        <p:blipFill>
          <a:blip r:embed="rId2">
            <a:extLst>
              <a:ext uri="{28A0092B-C50C-407E-A947-70E740481C1C}">
                <a14:useLocalDpi xmlns:a14="http://schemas.microsoft.com/office/drawing/2010/main" val="0"/>
              </a:ext>
            </a:extLst>
          </a:blip>
          <a:srcRect l="22604" t="10847" r="8600" b="62035"/>
          <a:stretch>
            <a:fillRect/>
          </a:stretch>
        </p:blipFill>
        <p:spPr bwMode="auto">
          <a:xfrm>
            <a:off x="0" y="1600200"/>
            <a:ext cx="89154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6087" name="Rectangle 7"/>
          <p:cNvSpPr>
            <a:spLocks noChangeArrowheads="1"/>
          </p:cNvSpPr>
          <p:nvPr/>
        </p:nvSpPr>
        <p:spPr bwMode="auto">
          <a:xfrm>
            <a:off x="2286000" y="457200"/>
            <a:ext cx="42259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tx2"/>
                </a:solidFill>
              </a:rPr>
              <a:t>Seeding Rates &amp; Dates </a:t>
            </a:r>
            <a:br>
              <a:rPr lang="en-US" altLang="en-US" b="1">
                <a:solidFill>
                  <a:schemeClr val="tx2"/>
                </a:solidFill>
              </a:rPr>
            </a:br>
            <a:r>
              <a:rPr lang="en-US" altLang="en-US" b="1">
                <a:solidFill>
                  <a:schemeClr val="tx2"/>
                </a:solidFill>
              </a:rPr>
              <a:t>(cool season plants)</a:t>
            </a:r>
          </a:p>
        </p:txBody>
      </p:sp>
      <p:pic>
        <p:nvPicPr>
          <p:cNvPr id="46088" name="Picture 8"/>
          <p:cNvPicPr>
            <a:picLocks noChangeAspect="1" noChangeArrowheads="1"/>
          </p:cNvPicPr>
          <p:nvPr/>
        </p:nvPicPr>
        <p:blipFill>
          <a:blip r:embed="rId3">
            <a:extLst>
              <a:ext uri="{28A0092B-C50C-407E-A947-70E740481C1C}">
                <a14:useLocalDpi xmlns:a14="http://schemas.microsoft.com/office/drawing/2010/main" val="0"/>
              </a:ext>
            </a:extLst>
          </a:blip>
          <a:srcRect l="45625" t="11719" r="3125" b="5469"/>
          <a:stretch>
            <a:fillRect/>
          </a:stretch>
        </p:blipFill>
        <p:spPr bwMode="auto">
          <a:xfrm>
            <a:off x="457200" y="228600"/>
            <a:ext cx="11795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3820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t>Seeding Rates for a                 Quality Stand</a:t>
            </a:r>
          </a:p>
        </p:txBody>
      </p:sp>
      <p:sp>
        <p:nvSpPr>
          <p:cNvPr id="22531" name="Rectangle 3"/>
          <p:cNvSpPr>
            <a:spLocks noGrp="1" noChangeArrowheads="1"/>
          </p:cNvSpPr>
          <p:nvPr>
            <p:ph type="body" idx="1"/>
          </p:nvPr>
        </p:nvSpPr>
        <p:spPr>
          <a:xfrm>
            <a:off x="228600" y="1981200"/>
            <a:ext cx="8610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pPr>
            <a:r>
              <a:rPr lang="en-US" altLang="en-US"/>
              <a:t>Under-seeding </a:t>
            </a:r>
            <a:r>
              <a:rPr lang="en-US" altLang="en-US" b="1" u="sng"/>
              <a:t>reduces</a:t>
            </a:r>
            <a:r>
              <a:rPr lang="en-US" altLang="en-US"/>
              <a:t> the stand</a:t>
            </a:r>
          </a:p>
          <a:p>
            <a:pPr>
              <a:lnSpc>
                <a:spcPct val="90000"/>
              </a:lnSpc>
            </a:pPr>
            <a:r>
              <a:rPr lang="en-US" altLang="en-US"/>
              <a:t>Over-seeding creates excessive demand for moisture, nutrients, light, and space</a:t>
            </a:r>
            <a:r>
              <a:rPr lang="en-US" altLang="en-US">
                <a:solidFill>
                  <a:schemeClr val="bg1"/>
                </a:solidFill>
              </a:rPr>
              <a:t>  </a:t>
            </a:r>
          </a:p>
          <a:p>
            <a:pPr algn="ctr">
              <a:lnSpc>
                <a:spcPct val="90000"/>
              </a:lnSpc>
              <a:buFontTx/>
              <a:buNone/>
            </a:pPr>
            <a:endParaRPr lang="en-US" altLang="en-US" b="1">
              <a:solidFill>
                <a:srgbClr val="829848"/>
              </a:solidFill>
            </a:endParaRPr>
          </a:p>
          <a:p>
            <a:pPr>
              <a:lnSpc>
                <a:spcPct val="90000"/>
              </a:lnSpc>
              <a:buFontTx/>
              <a:buNone/>
            </a:pPr>
            <a:r>
              <a:rPr lang="en-US" altLang="en-US" sz="2800" b="1">
                <a:solidFill>
                  <a:srgbClr val="829848"/>
                </a:solidFill>
              </a:rPr>
              <a:t>More is not always better</a:t>
            </a:r>
          </a:p>
          <a:p>
            <a:pPr algn="ctr">
              <a:lnSpc>
                <a:spcPct val="90000"/>
              </a:lnSpc>
              <a:buFontTx/>
              <a:buNone/>
            </a:pPr>
            <a:endParaRPr lang="en-US" altLang="en-US" sz="2800" b="1">
              <a:solidFill>
                <a:srgbClr val="829848"/>
              </a:solidFill>
            </a:endParaRPr>
          </a:p>
          <a:p>
            <a:pPr>
              <a:lnSpc>
                <a:spcPct val="90000"/>
              </a:lnSpc>
              <a:buFontTx/>
              <a:buNone/>
            </a:pPr>
            <a:r>
              <a:rPr lang="en-US" altLang="en-US" sz="2800" b="1">
                <a:solidFill>
                  <a:srgbClr val="829848"/>
                </a:solidFill>
              </a:rPr>
              <a:t>More seed will not overcome soil preparation and poor planting techniques</a:t>
            </a:r>
            <a:r>
              <a:rPr lang="en-US" altLang="en-US" b="1">
                <a:solidFill>
                  <a:srgbClr val="829848"/>
                </a:solidFill>
                <a:latin typeface="Calisto MT" charset="0"/>
              </a:rPr>
              <a:t>  </a:t>
            </a:r>
          </a:p>
        </p:txBody>
      </p:sp>
      <p:pic>
        <p:nvPicPr>
          <p:cNvPr id="22532" name="Picture 4" descr="na0005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62000"/>
            <a:ext cx="1611313" cy="1519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3200400"/>
            <a:ext cx="9144000" cy="3225800"/>
          </a:xfrm>
        </p:spPr>
        <p:txBody>
          <a:bodyPr/>
          <a:lstStyle/>
          <a:p>
            <a:pPr>
              <a:lnSpc>
                <a:spcPct val="90000"/>
              </a:lnSpc>
            </a:pPr>
            <a:r>
              <a:rPr lang="en-US" altLang="en-US" sz="2800">
                <a:solidFill>
                  <a:srgbClr val="829848"/>
                </a:solidFill>
                <a:latin typeface="Calisto MT" charset="0"/>
              </a:rPr>
              <a:t>Protects young plants </a:t>
            </a:r>
          </a:p>
          <a:p>
            <a:pPr>
              <a:lnSpc>
                <a:spcPct val="90000"/>
              </a:lnSpc>
            </a:pPr>
            <a:r>
              <a:rPr lang="en-US" altLang="en-US" sz="2800">
                <a:solidFill>
                  <a:srgbClr val="829848"/>
                </a:solidFill>
                <a:latin typeface="Calisto MT" charset="0"/>
              </a:rPr>
              <a:t>Promotes plant establishment</a:t>
            </a:r>
          </a:p>
          <a:p>
            <a:pPr>
              <a:lnSpc>
                <a:spcPct val="90000"/>
              </a:lnSpc>
            </a:pPr>
            <a:r>
              <a:rPr lang="en-US" altLang="en-US" sz="2800">
                <a:solidFill>
                  <a:srgbClr val="829848"/>
                </a:solidFill>
                <a:latin typeface="Calisto MT" charset="0"/>
              </a:rPr>
              <a:t>Helps reduce erosion</a:t>
            </a:r>
          </a:p>
          <a:p>
            <a:pPr>
              <a:lnSpc>
                <a:spcPct val="90000"/>
              </a:lnSpc>
            </a:pPr>
            <a:endParaRPr lang="en-US" altLang="en-US">
              <a:solidFill>
                <a:srgbClr val="829848"/>
              </a:solidFill>
            </a:endParaRPr>
          </a:p>
          <a:p>
            <a:pPr algn="ctr">
              <a:lnSpc>
                <a:spcPct val="90000"/>
              </a:lnSpc>
              <a:buFontTx/>
              <a:buNone/>
            </a:pPr>
            <a:r>
              <a:rPr lang="en-US" altLang="en-US"/>
              <a:t>-</a:t>
            </a:r>
            <a:r>
              <a:rPr lang="en-US" altLang="en-US">
                <a:latin typeface="Calisto MT" charset="0"/>
              </a:rPr>
              <a:t>Temporary and permanent blankets</a:t>
            </a:r>
          </a:p>
          <a:p>
            <a:pPr algn="ctr">
              <a:lnSpc>
                <a:spcPct val="90000"/>
              </a:lnSpc>
              <a:buFontTx/>
              <a:buNone/>
            </a:pPr>
            <a:r>
              <a:rPr lang="en-US" altLang="en-US">
                <a:latin typeface="Calisto MT" charset="0"/>
              </a:rPr>
              <a:t>-All must be approved by GDOT</a:t>
            </a:r>
          </a:p>
        </p:txBody>
      </p:sp>
      <p:sp>
        <p:nvSpPr>
          <p:cNvPr id="30723" name="Text Box 3"/>
          <p:cNvSpPr txBox="1">
            <a:spLocks noChangeArrowheads="1"/>
          </p:cNvSpPr>
          <p:nvPr/>
        </p:nvSpPr>
        <p:spPr bwMode="auto">
          <a:xfrm>
            <a:off x="2566988" y="228600"/>
            <a:ext cx="65770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rgbClr val="829848"/>
                </a:solidFill>
                <a:latin typeface="Calisto MT" charset="0"/>
              </a:rPr>
              <a:t>Erosion Control Matting and Blankets</a:t>
            </a:r>
          </a:p>
        </p:txBody>
      </p:sp>
      <p:sp>
        <p:nvSpPr>
          <p:cNvPr id="30724" name="Text Box 4"/>
          <p:cNvSpPr txBox="1">
            <a:spLocks noChangeArrowheads="1"/>
          </p:cNvSpPr>
          <p:nvPr/>
        </p:nvSpPr>
        <p:spPr bwMode="auto">
          <a:xfrm>
            <a:off x="615950" y="217488"/>
            <a:ext cx="1604963"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8000">
                <a:solidFill>
                  <a:srgbClr val="86403B"/>
                </a:solidFill>
                <a:latin typeface="Calisto MT" charset="0"/>
              </a:rPr>
              <a:t>Mb</a:t>
            </a:r>
          </a:p>
        </p:txBody>
      </p:sp>
      <p:sp>
        <p:nvSpPr>
          <p:cNvPr id="30725" name="Rectangle 5"/>
          <p:cNvSpPr>
            <a:spLocks noChangeArrowheads="1"/>
          </p:cNvSpPr>
          <p:nvPr/>
        </p:nvSpPr>
        <p:spPr bwMode="auto">
          <a:xfrm>
            <a:off x="228600" y="1828800"/>
            <a:ext cx="86106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90000"/>
              </a:lnSpc>
              <a:spcBef>
                <a:spcPct val="20000"/>
              </a:spcBef>
            </a:pPr>
            <a:r>
              <a:rPr lang="en-US" altLang="en-US">
                <a:solidFill>
                  <a:srgbClr val="86403B"/>
                </a:solidFill>
                <a:latin typeface="Calisto MT" charset="0"/>
              </a:rPr>
              <a:t>Protective coverings used to establish permanent vegetation</a:t>
            </a:r>
          </a:p>
        </p:txBody>
      </p:sp>
      <p:pic>
        <p:nvPicPr>
          <p:cNvPr id="30726" name="Picture 6" descr="Rockdale blankets2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62200"/>
            <a:ext cx="3962400" cy="2630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381000"/>
            <a:ext cx="7772400" cy="1143000"/>
          </a:xfrm>
        </p:spPr>
        <p:txBody>
          <a:bodyPr/>
          <a:lstStyle/>
          <a:p>
            <a:r>
              <a:rPr lang="en-US" altLang="en-US" sz="4000"/>
              <a:t>Blankets must be applied correctly</a:t>
            </a:r>
          </a:p>
        </p:txBody>
      </p:sp>
      <p:pic>
        <p:nvPicPr>
          <p:cNvPr id="34819" name="Picture 3" descr="2891-95"/>
          <p:cNvPicPr>
            <a:picLocks noChangeAspect="1" noChangeArrowheads="1"/>
          </p:cNvPicPr>
          <p:nvPr>
            <p:ph type="body" idx="1"/>
          </p:nvPr>
        </p:nvPicPr>
        <p:blipFill>
          <a:blip r:embed="rId3">
            <a:lum bright="24000" contrast="6000"/>
            <a:extLst>
              <a:ext uri="{28A0092B-C50C-407E-A947-70E740481C1C}">
                <a14:useLocalDpi xmlns:a14="http://schemas.microsoft.com/office/drawing/2010/main" val="0"/>
              </a:ext>
            </a:extLst>
          </a:blip>
          <a:srcRect/>
          <a:stretch>
            <a:fillRect/>
          </a:stretch>
        </p:blipFill>
        <p:spPr>
          <a:xfrm>
            <a:off x="762000" y="1905000"/>
            <a:ext cx="3124200" cy="2343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4820" name="Picture 4" descr="blanket poorly laid I-75 Turner Coun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05000"/>
            <a:ext cx="3276600" cy="2174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5" descr="Rockdale blankets 3 layers 0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495800"/>
            <a:ext cx="3352800" cy="2224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4000"/>
              <a:t>Blankets &amp; sod must be anchored. </a:t>
            </a:r>
            <a:br>
              <a:rPr lang="en-US" altLang="en-US" sz="4000"/>
            </a:br>
            <a:r>
              <a:rPr lang="en-US" altLang="en-US" sz="4000"/>
              <a:t>Start at top of slope and work down.</a:t>
            </a:r>
          </a:p>
        </p:txBody>
      </p:sp>
      <p:pic>
        <p:nvPicPr>
          <p:cNvPr id="36867" name="Picture 3" descr="erosion control blanket2"/>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2057400"/>
            <a:ext cx="6199188"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7467600" cy="56007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2209800" y="381000"/>
            <a:ext cx="3355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Turf Maintenance</a:t>
            </a:r>
          </a:p>
        </p:txBody>
      </p:sp>
      <p:sp>
        <p:nvSpPr>
          <p:cNvPr id="51205" name="Text Box 5"/>
          <p:cNvSpPr txBox="1">
            <a:spLocks noChangeArrowheads="1"/>
          </p:cNvSpPr>
          <p:nvPr/>
        </p:nvSpPr>
        <p:spPr bwMode="auto">
          <a:xfrm>
            <a:off x="457200" y="1143000"/>
            <a:ext cx="4767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Mowing</a:t>
            </a:r>
          </a:p>
          <a:p>
            <a:r>
              <a:rPr lang="en-US" altLang="en-US"/>
              <a:t>- Remove </a:t>
            </a:r>
            <a:r>
              <a:rPr lang="en-US" altLang="en-US">
                <a:ea typeface="Times New Roman" charset="0"/>
                <a:cs typeface="Times New Roman" charset="0"/>
              </a:rPr>
              <a:t>⅓</a:t>
            </a:r>
            <a:r>
              <a:rPr lang="en-US" altLang="en-US"/>
              <a:t> – ½ top growth</a:t>
            </a:r>
          </a:p>
        </p:txBody>
      </p:sp>
      <p:sp>
        <p:nvSpPr>
          <p:cNvPr id="51206" name="Text Box 6"/>
          <p:cNvSpPr txBox="1">
            <a:spLocks noChangeArrowheads="1"/>
          </p:cNvSpPr>
          <p:nvPr/>
        </p:nvSpPr>
        <p:spPr bwMode="auto">
          <a:xfrm>
            <a:off x="381000" y="2286000"/>
            <a:ext cx="6010275"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Fertilizer</a:t>
            </a:r>
          </a:p>
          <a:p>
            <a:pPr>
              <a:buFontTx/>
              <a:buChar char="-"/>
            </a:pPr>
            <a:r>
              <a:rPr lang="en-US" altLang="en-US"/>
              <a:t> Apply 400 lbs 10-10-10 per acre</a:t>
            </a:r>
          </a:p>
          <a:p>
            <a:r>
              <a:rPr lang="en-US" altLang="en-US"/>
              <a:t>   (10 lbs/1000 square feet)</a:t>
            </a:r>
          </a:p>
          <a:p>
            <a:pPr>
              <a:buFontTx/>
              <a:buChar char="-"/>
            </a:pPr>
            <a:r>
              <a:rPr lang="en-US" altLang="en-US"/>
              <a:t> In 6 – 8 weeks apply an additional</a:t>
            </a:r>
          </a:p>
          <a:p>
            <a:r>
              <a:rPr lang="en-US" altLang="en-US"/>
              <a:t>   90 lbs of 34-0-0 per acre</a:t>
            </a:r>
          </a:p>
          <a:p>
            <a:r>
              <a:rPr lang="en-US" altLang="en-US"/>
              <a:t>   (2 lbs/ 1000 square feet)  </a:t>
            </a:r>
          </a:p>
        </p:txBody>
      </p:sp>
      <p:sp>
        <p:nvSpPr>
          <p:cNvPr id="51207" name="Text Box 7"/>
          <p:cNvSpPr txBox="1">
            <a:spLocks noChangeArrowheads="1"/>
          </p:cNvSpPr>
          <p:nvPr/>
        </p:nvSpPr>
        <p:spPr bwMode="auto">
          <a:xfrm>
            <a:off x="381000" y="5257800"/>
            <a:ext cx="8099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Lime</a:t>
            </a:r>
          </a:p>
          <a:p>
            <a:r>
              <a:rPr lang="en-US" altLang="en-US"/>
              <a:t>- Apply 1 ton every 4 – 6 years or as per soil test</a:t>
            </a:r>
          </a:p>
        </p:txBody>
      </p:sp>
      <p:pic>
        <p:nvPicPr>
          <p:cNvPr id="51208" name="Picture 8" descr="grass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609600"/>
            <a:ext cx="2819400" cy="211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990600"/>
            <a:ext cx="6477000" cy="1143000"/>
          </a:xfrm>
        </p:spPr>
        <p:txBody>
          <a:bodyPr/>
          <a:lstStyle/>
          <a:p>
            <a:r>
              <a:rPr lang="en-US" altLang="en-US"/>
              <a:t>Ornamental Grasses</a:t>
            </a:r>
          </a:p>
        </p:txBody>
      </p:sp>
      <p:sp>
        <p:nvSpPr>
          <p:cNvPr id="43011" name="Rectangle 3"/>
          <p:cNvSpPr>
            <a:spLocks noGrp="1" noChangeArrowheads="1"/>
          </p:cNvSpPr>
          <p:nvPr>
            <p:ph type="body" idx="1"/>
          </p:nvPr>
        </p:nvSpPr>
        <p:spPr>
          <a:xfrm>
            <a:off x="152400" y="2438400"/>
            <a:ext cx="8839200" cy="3429000"/>
          </a:xfrm>
        </p:spPr>
        <p:txBody>
          <a:bodyPr/>
          <a:lstStyle/>
          <a:p>
            <a:r>
              <a:rPr lang="en-US" altLang="en-US"/>
              <a:t>River Oats (Chasmanthium latifolia)</a:t>
            </a:r>
          </a:p>
          <a:p>
            <a:r>
              <a:rPr lang="en-US" altLang="en-US"/>
              <a:t>Maiden grass (Miscanthus spp.)</a:t>
            </a:r>
          </a:p>
          <a:p>
            <a:r>
              <a:rPr lang="en-US" altLang="en-US"/>
              <a:t>Muhly grass (Muhlenbergia capillaris</a:t>
            </a:r>
          </a:p>
          <a:p>
            <a:r>
              <a:rPr lang="en-US" altLang="en-US"/>
              <a:t>Panic grass/Switch grass (Panicum virgatum)</a:t>
            </a:r>
          </a:p>
          <a:p>
            <a:r>
              <a:rPr lang="en-US" altLang="en-US"/>
              <a:t>Indian grass (Sorgastrum nutans) </a:t>
            </a:r>
          </a:p>
          <a:p>
            <a:pPr>
              <a:buFontTx/>
              <a:buNone/>
            </a:pPr>
            <a:endParaRPr lang="en-US" altLang="en-US"/>
          </a:p>
        </p:txBody>
      </p:sp>
      <p:pic>
        <p:nvPicPr>
          <p:cNvPr id="43012" name="Picture 4" descr="MVC-438F"/>
          <p:cNvPicPr>
            <a:picLocks noChangeAspect="1" noChangeArrowheads="1"/>
          </p:cNvPicPr>
          <p:nvPr/>
        </p:nvPicPr>
        <p:blipFill>
          <a:blip r:embed="rId2">
            <a:extLst>
              <a:ext uri="{28A0092B-C50C-407E-A947-70E740481C1C}">
                <a14:useLocalDpi xmlns:a14="http://schemas.microsoft.com/office/drawing/2010/main" val="0"/>
              </a:ext>
            </a:extLst>
          </a:blip>
          <a:srcRect l="16667" t="13750" r="14999"/>
          <a:stretch>
            <a:fillRect/>
          </a:stretch>
        </p:blipFill>
        <p:spPr bwMode="auto">
          <a:xfrm>
            <a:off x="7073900" y="381000"/>
            <a:ext cx="1901825" cy="3200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685800"/>
            <a:ext cx="80772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b="1"/>
              <a:t>Storm water ponds may be inhospitable sites for vegetatation</a:t>
            </a:r>
            <a:br>
              <a:rPr lang="en-US" altLang="en-US" sz="4000" b="1"/>
            </a:br>
            <a:endParaRPr lang="en-US" altLang="en-US" sz="4000"/>
          </a:p>
        </p:txBody>
      </p:sp>
      <p:sp>
        <p:nvSpPr>
          <p:cNvPr id="7171" name="Rectangle 3"/>
          <p:cNvSpPr>
            <a:spLocks noGrp="1" noChangeArrowheads="1"/>
          </p:cNvSpPr>
          <p:nvPr>
            <p:ph type="body" idx="1"/>
          </p:nvPr>
        </p:nvSpPr>
        <p:spPr>
          <a:xfrm>
            <a:off x="457200" y="2590800"/>
            <a:ext cx="86868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2400">
              <a:solidFill>
                <a:srgbClr val="829848"/>
              </a:solidFill>
            </a:endParaRPr>
          </a:p>
          <a:p>
            <a:pPr>
              <a:lnSpc>
                <a:spcPct val="80000"/>
              </a:lnSpc>
              <a:buFontTx/>
              <a:buNone/>
            </a:pPr>
            <a:endParaRPr lang="en-US" altLang="en-US" sz="2400">
              <a:solidFill>
                <a:srgbClr val="829848"/>
              </a:solidFill>
            </a:endParaRPr>
          </a:p>
          <a:p>
            <a:pPr>
              <a:lnSpc>
                <a:spcPct val="80000"/>
              </a:lnSpc>
              <a:buFontTx/>
              <a:buNone/>
            </a:pPr>
            <a:r>
              <a:rPr lang="en-US" altLang="en-US" sz="2400">
                <a:solidFill>
                  <a:srgbClr val="829848"/>
                </a:solidFill>
              </a:rPr>
              <a:t>Intensive treatment is needed</a:t>
            </a:r>
            <a:r>
              <a:rPr lang="en-US" altLang="en-US" sz="2400"/>
              <a:t> </a:t>
            </a:r>
          </a:p>
          <a:p>
            <a:pPr lvl="1">
              <a:lnSpc>
                <a:spcPct val="80000"/>
              </a:lnSpc>
              <a:buFontTx/>
              <a:buNone/>
            </a:pPr>
            <a:r>
              <a:rPr lang="en-US" altLang="en-US" sz="1600">
                <a:solidFill>
                  <a:schemeClr val="bg1"/>
                </a:solidFill>
              </a:rPr>
              <a:t>	</a:t>
            </a:r>
          </a:p>
          <a:p>
            <a:pPr>
              <a:lnSpc>
                <a:spcPct val="80000"/>
              </a:lnSpc>
              <a:buFontTx/>
              <a:buNone/>
            </a:pPr>
            <a:endParaRPr lang="en-US" altLang="en-US" sz="1800">
              <a:solidFill>
                <a:schemeClr val="bg1"/>
              </a:solidFill>
            </a:endParaRPr>
          </a:p>
        </p:txBody>
      </p:sp>
      <p:sp>
        <p:nvSpPr>
          <p:cNvPr id="7172" name="Rectangle 4"/>
          <p:cNvSpPr>
            <a:spLocks noChangeArrowheads="1"/>
          </p:cNvSpPr>
          <p:nvPr/>
        </p:nvSpPr>
        <p:spPr bwMode="auto">
          <a:xfrm>
            <a:off x="0" y="4800600"/>
            <a:ext cx="899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buFontTx/>
              <a:buNone/>
            </a:pPr>
            <a:endParaRPr lang="en-US" altLang="en-US" sz="3600" b="1">
              <a:solidFill>
                <a:srgbClr val="829848"/>
              </a:solidFill>
            </a:endParaRPr>
          </a:p>
          <a:p>
            <a:pPr>
              <a:buFontTx/>
              <a:buNone/>
            </a:pPr>
            <a:r>
              <a:rPr lang="en-US" altLang="en-US" sz="3600" b="1"/>
              <a:t>	</a:t>
            </a:r>
            <a:endParaRPr lang="en-US" altLang="en-US" sz="3600"/>
          </a:p>
          <a:p>
            <a:pPr>
              <a:buFontTx/>
              <a:buNone/>
            </a:pPr>
            <a:endParaRPr lang="en-US" altLang="en-US" sz="3600"/>
          </a:p>
        </p:txBody>
      </p:sp>
      <p:sp>
        <p:nvSpPr>
          <p:cNvPr id="7173" name="Rectangle 5"/>
          <p:cNvSpPr>
            <a:spLocks noChangeArrowheads="1"/>
          </p:cNvSpPr>
          <p:nvPr/>
        </p:nvSpPr>
        <p:spPr bwMode="auto">
          <a:xfrm>
            <a:off x="-457200" y="1905000"/>
            <a:ext cx="4876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lvl="2">
              <a:lnSpc>
                <a:spcPct val="110000"/>
              </a:lnSpc>
            </a:pPr>
            <a:r>
              <a:rPr lang="en-US" altLang="en-US"/>
              <a:t>Topsoil is removed</a:t>
            </a:r>
          </a:p>
          <a:p>
            <a:pPr lvl="2">
              <a:lnSpc>
                <a:spcPct val="110000"/>
              </a:lnSpc>
            </a:pPr>
            <a:r>
              <a:rPr lang="en-US" altLang="en-US"/>
              <a:t>Steep slopes</a:t>
            </a:r>
          </a:p>
          <a:p>
            <a:pPr lvl="2">
              <a:lnSpc>
                <a:spcPct val="90000"/>
              </a:lnSpc>
            </a:pPr>
            <a:r>
              <a:rPr lang="en-US" altLang="en-US"/>
              <a:t>Low soil fertility</a:t>
            </a:r>
          </a:p>
          <a:p>
            <a:pPr lvl="2">
              <a:lnSpc>
                <a:spcPct val="90000"/>
              </a:lnSpc>
            </a:pPr>
            <a:r>
              <a:rPr lang="en-US" altLang="en-US"/>
              <a:t>Acidic soils</a:t>
            </a:r>
          </a:p>
          <a:p>
            <a:pPr lvl="2">
              <a:lnSpc>
                <a:spcPct val="90000"/>
              </a:lnSpc>
            </a:pPr>
            <a:r>
              <a:rPr lang="en-US" altLang="en-US"/>
              <a:t>Concentrated flow</a:t>
            </a:r>
            <a:r>
              <a:rPr lang="en-US" altLang="en-US" sz="2000"/>
              <a:t> </a:t>
            </a:r>
          </a:p>
          <a:p>
            <a:pPr lvl="2">
              <a:lnSpc>
                <a:spcPct val="90000"/>
              </a:lnSpc>
            </a:pPr>
            <a:r>
              <a:rPr lang="en-US" altLang="en-US"/>
              <a:t>Compacted soils</a:t>
            </a:r>
          </a:p>
          <a:p>
            <a:pPr lvl="2">
              <a:lnSpc>
                <a:spcPct val="90000"/>
              </a:lnSpc>
            </a:pPr>
            <a:r>
              <a:rPr lang="en-US" altLang="en-US"/>
              <a:t>Wet &amp; dry conditions</a:t>
            </a:r>
          </a:p>
          <a:p>
            <a:pPr lvl="2">
              <a:lnSpc>
                <a:spcPct val="90000"/>
              </a:lnSpc>
            </a:pPr>
            <a:endParaRPr lang="en-US" altLang="en-US"/>
          </a:p>
          <a:p>
            <a:pPr lvl="2">
              <a:lnSpc>
                <a:spcPct val="90000"/>
              </a:lnSpc>
              <a:buFontTx/>
              <a:buNone/>
            </a:pPr>
            <a:r>
              <a:rPr lang="en-US" altLang="en-US" sz="2000">
                <a:solidFill>
                  <a:schemeClr val="bg1"/>
                </a:solidFill>
              </a:rPr>
              <a:t>	   </a:t>
            </a:r>
          </a:p>
        </p:txBody>
      </p:sp>
      <p:pic>
        <p:nvPicPr>
          <p:cNvPr id="7178" name="Picture 10" descr="Her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812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762000"/>
            <a:ext cx="5715000" cy="1066800"/>
          </a:xfrm>
        </p:spPr>
        <p:txBody>
          <a:bodyPr/>
          <a:lstStyle/>
          <a:p>
            <a:r>
              <a:rPr lang="en-US" altLang="en-US">
                <a:solidFill>
                  <a:schemeClr val="tx1"/>
                </a:solidFill>
              </a:rPr>
              <a:t>Ornamental</a:t>
            </a:r>
            <a:br>
              <a:rPr lang="en-US" altLang="en-US">
                <a:solidFill>
                  <a:schemeClr val="tx1"/>
                </a:solidFill>
              </a:rPr>
            </a:br>
            <a:r>
              <a:rPr lang="en-US" altLang="en-US">
                <a:solidFill>
                  <a:schemeClr val="tx1"/>
                </a:solidFill>
              </a:rPr>
              <a:t>Groundcovers</a:t>
            </a:r>
            <a:br>
              <a:rPr lang="en-US" altLang="en-US">
                <a:solidFill>
                  <a:schemeClr val="tx1"/>
                </a:solidFill>
              </a:rPr>
            </a:br>
            <a:endParaRPr lang="en-US" altLang="en-US">
              <a:solidFill>
                <a:schemeClr val="tx1"/>
              </a:solidFill>
            </a:endParaRPr>
          </a:p>
        </p:txBody>
      </p:sp>
      <p:sp>
        <p:nvSpPr>
          <p:cNvPr id="44035" name="Rectangle 3"/>
          <p:cNvSpPr>
            <a:spLocks noGrp="1" noChangeArrowheads="1"/>
          </p:cNvSpPr>
          <p:nvPr>
            <p:ph type="body" sz="half" idx="1"/>
          </p:nvPr>
        </p:nvSpPr>
        <p:spPr>
          <a:xfrm>
            <a:off x="1066800" y="2209800"/>
            <a:ext cx="6858000" cy="3962400"/>
          </a:xfrm>
        </p:spPr>
        <p:txBody>
          <a:bodyPr/>
          <a:lstStyle/>
          <a:p>
            <a:pPr>
              <a:lnSpc>
                <a:spcPct val="90000"/>
              </a:lnSpc>
              <a:spcBef>
                <a:spcPct val="50000"/>
              </a:spcBef>
            </a:pPr>
            <a:r>
              <a:rPr lang="en-US" altLang="en-US">
                <a:latin typeface="Times New Roman" charset="0"/>
              </a:rPr>
              <a:t>Daylily</a:t>
            </a:r>
          </a:p>
          <a:p>
            <a:pPr>
              <a:lnSpc>
                <a:spcPct val="90000"/>
              </a:lnSpc>
              <a:spcBef>
                <a:spcPct val="50000"/>
              </a:spcBef>
            </a:pPr>
            <a:r>
              <a:rPr lang="en-US" altLang="en-US">
                <a:latin typeface="Times New Roman" charset="0"/>
              </a:rPr>
              <a:t>Asiatic jasmine</a:t>
            </a:r>
          </a:p>
          <a:p>
            <a:pPr>
              <a:lnSpc>
                <a:spcPct val="90000"/>
              </a:lnSpc>
              <a:spcBef>
                <a:spcPct val="50000"/>
              </a:spcBef>
            </a:pPr>
            <a:r>
              <a:rPr lang="en-US" altLang="en-US">
                <a:latin typeface="Times New Roman" charset="0"/>
              </a:rPr>
              <a:t>Liriope</a:t>
            </a:r>
          </a:p>
          <a:p>
            <a:pPr>
              <a:lnSpc>
                <a:spcPct val="90000"/>
              </a:lnSpc>
              <a:spcBef>
                <a:spcPct val="50000"/>
              </a:spcBef>
            </a:pPr>
            <a:r>
              <a:rPr lang="en-US" altLang="en-US">
                <a:latin typeface="Times New Roman" charset="0"/>
              </a:rPr>
              <a:t>Big periwinkle (Vinca major)</a:t>
            </a:r>
          </a:p>
          <a:p>
            <a:pPr>
              <a:lnSpc>
                <a:spcPct val="90000"/>
              </a:lnSpc>
              <a:spcBef>
                <a:spcPct val="50000"/>
              </a:spcBef>
            </a:pPr>
            <a:r>
              <a:rPr lang="en-US" altLang="en-US">
                <a:latin typeface="Times New Roman" charset="0"/>
              </a:rPr>
              <a:t>Thrift (Phlox subulata)</a:t>
            </a:r>
          </a:p>
          <a:p>
            <a:pPr>
              <a:lnSpc>
                <a:spcPct val="90000"/>
              </a:lnSpc>
              <a:spcBef>
                <a:spcPct val="50000"/>
              </a:spcBef>
            </a:pPr>
            <a:r>
              <a:rPr lang="en-US" altLang="en-US">
                <a:latin typeface="Times New Roman" charset="0"/>
              </a:rPr>
              <a:t>Iris</a:t>
            </a:r>
          </a:p>
        </p:txBody>
      </p:sp>
      <p:sp>
        <p:nvSpPr>
          <p:cNvPr id="44036" name="Rectangle 4"/>
          <p:cNvSpPr>
            <a:spLocks noGrp="1" noChangeArrowheads="1"/>
          </p:cNvSpPr>
          <p:nvPr>
            <p:ph type="body" sz="half" idx="2"/>
          </p:nvPr>
        </p:nvSpPr>
        <p:spPr>
          <a:xfrm>
            <a:off x="4114800" y="2286000"/>
            <a:ext cx="3990975" cy="2055813"/>
          </a:xfrm>
        </p:spPr>
        <p:txBody>
          <a:bodyPr/>
          <a:lstStyle/>
          <a:p>
            <a:pPr>
              <a:lnSpc>
                <a:spcPct val="90000"/>
              </a:lnSpc>
              <a:buFontTx/>
              <a:buNone/>
            </a:pPr>
            <a:endParaRPr lang="en-US" altLang="en-US"/>
          </a:p>
          <a:p>
            <a:pPr>
              <a:lnSpc>
                <a:spcPct val="90000"/>
              </a:lnSpc>
            </a:pPr>
            <a:endParaRPr lang="en-US" altLang="en-US"/>
          </a:p>
        </p:txBody>
      </p:sp>
      <p:pic>
        <p:nvPicPr>
          <p:cNvPr id="44039" name="Picture 7" descr="jasmine22"/>
          <p:cNvPicPr>
            <a:picLocks noChangeAspect="1" noChangeArrowheads="1"/>
          </p:cNvPicPr>
          <p:nvPr/>
        </p:nvPicPr>
        <p:blipFill>
          <a:blip r:embed="rId2">
            <a:extLst>
              <a:ext uri="{28A0092B-C50C-407E-A947-70E740481C1C}">
                <a14:useLocalDpi xmlns:a14="http://schemas.microsoft.com/office/drawing/2010/main" val="0"/>
              </a:ext>
            </a:extLst>
          </a:blip>
          <a:srcRect r="61566" b="46353"/>
          <a:stretch>
            <a:fillRect/>
          </a:stretch>
        </p:blipFill>
        <p:spPr bwMode="auto">
          <a:xfrm>
            <a:off x="4267200" y="1828800"/>
            <a:ext cx="25146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44040" name="Picture 8" descr="dayl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398713" cy="251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5"/>
          <p:cNvSpPr txBox="1">
            <a:spLocks noChangeArrowheads="1"/>
          </p:cNvSpPr>
          <p:nvPr/>
        </p:nvSpPr>
        <p:spPr bwMode="auto">
          <a:xfrm>
            <a:off x="1889125" y="1560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latin typeface="Arial" charset="0"/>
            </a:endParaRPr>
          </a:p>
        </p:txBody>
      </p:sp>
      <p:sp>
        <p:nvSpPr>
          <p:cNvPr id="47113" name="Rectangle 9"/>
          <p:cNvSpPr>
            <a:spLocks noGrp="1" noChangeArrowheads="1"/>
          </p:cNvSpPr>
          <p:nvPr>
            <p:ph type="title"/>
          </p:nvPr>
        </p:nvSpPr>
        <p:spPr/>
        <p:txBody>
          <a:bodyPr/>
          <a:lstStyle/>
          <a:p>
            <a:r>
              <a:rPr lang="en-US" altLang="en-US"/>
              <a:t>Herbaceous Ornamentals</a:t>
            </a:r>
          </a:p>
        </p:txBody>
      </p:sp>
      <p:sp>
        <p:nvSpPr>
          <p:cNvPr id="47114" name="Text Box 10"/>
          <p:cNvSpPr txBox="1">
            <a:spLocks noChangeArrowheads="1"/>
          </p:cNvSpPr>
          <p:nvPr/>
        </p:nvSpPr>
        <p:spPr bwMode="auto">
          <a:xfrm>
            <a:off x="533400" y="1524000"/>
            <a:ext cx="7434263"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Use plants suited to wet and dry conditions</a:t>
            </a:r>
          </a:p>
          <a:p>
            <a:r>
              <a:rPr lang="en-US" altLang="en-US"/>
              <a:t>- Base planting on mature plant size</a:t>
            </a:r>
          </a:p>
          <a:p>
            <a:r>
              <a:rPr lang="en-US" altLang="en-US"/>
              <a:t>- Plant in fall or early spring</a:t>
            </a:r>
          </a:p>
          <a:p>
            <a:pPr>
              <a:buFontTx/>
              <a:buChar char="-"/>
            </a:pPr>
            <a:r>
              <a:rPr lang="en-US" altLang="en-US"/>
              <a:t> Fertilize in early spring</a:t>
            </a:r>
          </a:p>
          <a:p>
            <a:pPr>
              <a:buFontTx/>
              <a:buChar char="-"/>
            </a:pPr>
            <a:r>
              <a:rPr lang="en-US" altLang="en-US"/>
              <a:t> May need water during </a:t>
            </a:r>
          </a:p>
          <a:p>
            <a:r>
              <a:rPr lang="en-US" altLang="en-US"/>
              <a:t>   establishment </a:t>
            </a:r>
          </a:p>
        </p:txBody>
      </p:sp>
      <p:pic>
        <p:nvPicPr>
          <p:cNvPr id="47116" name="Picture 12" descr="Raingarden2006 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667250"/>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7117" name="Picture 13" descr="Raingarden2006 083"/>
          <p:cNvPicPr>
            <a:picLocks noChangeAspect="1" noChangeArrowheads="1"/>
          </p:cNvPicPr>
          <p:nvPr/>
        </p:nvPicPr>
        <p:blipFill>
          <a:blip r:embed="rId3">
            <a:extLst>
              <a:ext uri="{28A0092B-C50C-407E-A947-70E740481C1C}">
                <a14:useLocalDpi xmlns:a14="http://schemas.microsoft.com/office/drawing/2010/main" val="0"/>
              </a:ext>
            </a:extLst>
          </a:blip>
          <a:srcRect l="31035"/>
          <a:stretch>
            <a:fillRect/>
          </a:stretch>
        </p:blipFill>
        <p:spPr bwMode="auto">
          <a:xfrm>
            <a:off x="3581400" y="4191000"/>
            <a:ext cx="21717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descr="Raingarden2006 057"/>
          <p:cNvPicPr>
            <a:picLocks noChangeAspect="1" noChangeArrowheads="1"/>
          </p:cNvPicPr>
          <p:nvPr/>
        </p:nvPicPr>
        <p:blipFill>
          <a:blip r:embed="rId4">
            <a:extLst>
              <a:ext uri="{28A0092B-C50C-407E-A947-70E740481C1C}">
                <a14:useLocalDpi xmlns:a14="http://schemas.microsoft.com/office/drawing/2010/main" val="0"/>
              </a:ext>
            </a:extLst>
          </a:blip>
          <a:srcRect b="12381"/>
          <a:stretch>
            <a:fillRect/>
          </a:stretch>
        </p:blipFill>
        <p:spPr bwMode="auto">
          <a:xfrm>
            <a:off x="5410200" y="2514600"/>
            <a:ext cx="3124200" cy="2052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ext Box 5"/>
          <p:cNvSpPr txBox="1">
            <a:spLocks noChangeArrowheads="1"/>
          </p:cNvSpPr>
          <p:nvPr/>
        </p:nvSpPr>
        <p:spPr bwMode="auto">
          <a:xfrm>
            <a:off x="-4505325" y="1419225"/>
            <a:ext cx="515937" cy="296863"/>
          </a:xfrm>
          <a:prstGeom prst="rect">
            <a:avLst/>
          </a:prstGeom>
          <a:solidFill>
            <a:srgbClr val="FFFFFF"/>
          </a:solidFill>
          <a:ln w="9525">
            <a:solidFill>
              <a:srgbClr val="000000"/>
            </a:solidFill>
            <a:miter lim="800000"/>
            <a:headEnd/>
            <a:tailEnd/>
          </a:ln>
        </p:spPr>
        <p:txBody>
          <a:bodyPr wrap="none"/>
          <a:lstStyle/>
          <a:p>
            <a:r>
              <a:rPr lang="en-US" altLang="en-US" sz="1200" b="1">
                <a:latin typeface="Arial" charset="0"/>
                <a:ea typeface="Times New Roman" charset="0"/>
                <a:cs typeface="Times New Roman" charset="0"/>
              </a:rPr>
              <a:t>Turf:</a:t>
            </a:r>
            <a:endParaRPr lang="en-US" altLang="en-US" sz="1800">
              <a:latin typeface="Arial" charset="0"/>
            </a:endParaRPr>
          </a:p>
        </p:txBody>
      </p:sp>
      <p:sp>
        <p:nvSpPr>
          <p:cNvPr id="49156" name="Text Box 4"/>
          <p:cNvSpPr txBox="1">
            <a:spLocks noChangeArrowheads="1"/>
          </p:cNvSpPr>
          <p:nvPr/>
        </p:nvSpPr>
        <p:spPr bwMode="auto">
          <a:xfrm>
            <a:off x="-4505325" y="3794125"/>
            <a:ext cx="1811337" cy="250825"/>
          </a:xfrm>
          <a:prstGeom prst="rect">
            <a:avLst/>
          </a:prstGeom>
          <a:solidFill>
            <a:srgbClr val="FFFFFF"/>
          </a:solidFill>
          <a:ln w="9525">
            <a:solidFill>
              <a:srgbClr val="000000"/>
            </a:solidFill>
            <a:miter lim="800000"/>
            <a:headEnd/>
            <a:tailEnd/>
          </a:ln>
        </p:spPr>
        <p:txBody>
          <a:bodyPr wrap="none"/>
          <a:lstStyle/>
          <a:p>
            <a:r>
              <a:rPr lang="en-US" altLang="en-US" sz="1200" b="1">
                <a:latin typeface="Arial" charset="0"/>
                <a:ea typeface="Times New Roman" charset="0"/>
                <a:cs typeface="Times New Roman" charset="0"/>
              </a:rPr>
              <a:t>Herbaceous Ornamentals</a:t>
            </a:r>
            <a:endParaRPr lang="en-US" altLang="en-US" sz="1800">
              <a:latin typeface="Arial" charset="0"/>
            </a:endParaRPr>
          </a:p>
        </p:txBody>
      </p:sp>
      <p:sp>
        <p:nvSpPr>
          <p:cNvPr id="49158" name="Rectangle 6"/>
          <p:cNvSpPr>
            <a:spLocks noChangeArrowheads="1"/>
          </p:cNvSpPr>
          <p:nvPr/>
        </p:nvSpPr>
        <p:spPr bwMode="auto">
          <a:xfrm>
            <a:off x="-4505325" y="141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ltLang="en-US" sz="1800">
              <a:latin typeface="Arial" charset="0"/>
            </a:endParaRPr>
          </a:p>
        </p:txBody>
      </p:sp>
      <p:sp>
        <p:nvSpPr>
          <p:cNvPr id="49162" name="Rectangle 10"/>
          <p:cNvSpPr>
            <a:spLocks noChangeArrowheads="1"/>
          </p:cNvSpPr>
          <p:nvPr/>
        </p:nvSpPr>
        <p:spPr bwMode="auto">
          <a:xfrm>
            <a:off x="381000" y="5775325"/>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ltLang="en-US" sz="1200" b="1">
              <a:latin typeface="Arial" charset="0"/>
              <a:ea typeface="Times New Roman" charset="0"/>
              <a:cs typeface="Times New Roman" charset="0"/>
            </a:endParaRPr>
          </a:p>
        </p:txBody>
      </p:sp>
      <p:sp>
        <p:nvSpPr>
          <p:cNvPr id="49164" name="Text Box 12"/>
          <p:cNvSpPr txBox="1">
            <a:spLocks noChangeArrowheads="1"/>
          </p:cNvSpPr>
          <p:nvPr/>
        </p:nvSpPr>
        <p:spPr bwMode="auto">
          <a:xfrm>
            <a:off x="1981200" y="457200"/>
            <a:ext cx="5788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Ornamental Maintenance</a:t>
            </a:r>
          </a:p>
        </p:txBody>
      </p:sp>
      <p:sp>
        <p:nvSpPr>
          <p:cNvPr id="49165" name="Text Box 13"/>
          <p:cNvSpPr txBox="1">
            <a:spLocks noChangeArrowheads="1"/>
          </p:cNvSpPr>
          <p:nvPr/>
        </p:nvSpPr>
        <p:spPr bwMode="auto">
          <a:xfrm>
            <a:off x="381000" y="1447800"/>
            <a:ext cx="689133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Establishment</a:t>
            </a:r>
          </a:p>
          <a:p>
            <a:pPr>
              <a:buFontTx/>
              <a:buChar char="-"/>
            </a:pPr>
            <a:r>
              <a:rPr lang="en-US" altLang="en-US"/>
              <a:t>Plant in fall or early spring</a:t>
            </a:r>
          </a:p>
          <a:p>
            <a:pPr>
              <a:buFontTx/>
              <a:buChar char="-"/>
            </a:pPr>
            <a:r>
              <a:rPr lang="en-US" altLang="en-US"/>
              <a:t>Spacing depends on size of mature plant</a:t>
            </a:r>
          </a:p>
        </p:txBody>
      </p:sp>
      <p:sp>
        <p:nvSpPr>
          <p:cNvPr id="49167" name="Text Box 15"/>
          <p:cNvSpPr txBox="1">
            <a:spLocks noChangeArrowheads="1"/>
          </p:cNvSpPr>
          <p:nvPr/>
        </p:nvSpPr>
        <p:spPr bwMode="auto">
          <a:xfrm>
            <a:off x="381000" y="3124200"/>
            <a:ext cx="747553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Fertilizer</a:t>
            </a:r>
          </a:p>
          <a:p>
            <a:pPr>
              <a:buFontTx/>
              <a:buChar char="-"/>
            </a:pPr>
            <a:r>
              <a:rPr lang="en-US" altLang="en-US"/>
              <a:t>Apply 400 lbs of 10-10-10 per acre per year</a:t>
            </a:r>
          </a:p>
          <a:p>
            <a:r>
              <a:rPr lang="en-US" altLang="en-US"/>
              <a:t> (10 lbs per 1000 square feet) </a:t>
            </a:r>
          </a:p>
        </p:txBody>
      </p:sp>
      <p:sp>
        <p:nvSpPr>
          <p:cNvPr id="49168" name="Text Box 16"/>
          <p:cNvSpPr txBox="1">
            <a:spLocks noChangeArrowheads="1"/>
          </p:cNvSpPr>
          <p:nvPr/>
        </p:nvSpPr>
        <p:spPr bwMode="auto">
          <a:xfrm>
            <a:off x="304800" y="4876800"/>
            <a:ext cx="9058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Lime</a:t>
            </a:r>
          </a:p>
          <a:p>
            <a:r>
              <a:rPr lang="en-US" altLang="en-US"/>
              <a:t>- Apply 1 ton every 4 – 6 years or as per soil test Lime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l="57500" t="21094" r="15625" b="7813"/>
          <a:stretch>
            <a:fillRect/>
          </a:stretch>
        </p:blipFill>
        <p:spPr bwMode="auto">
          <a:xfrm>
            <a:off x="228600" y="1524000"/>
            <a:ext cx="17287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5061" name="Picture 5"/>
          <p:cNvPicPr>
            <a:picLocks noChangeAspect="1" noChangeArrowheads="1"/>
          </p:cNvPicPr>
          <p:nvPr/>
        </p:nvPicPr>
        <p:blipFill>
          <a:blip r:embed="rId3">
            <a:extLst>
              <a:ext uri="{28A0092B-C50C-407E-A947-70E740481C1C}">
                <a14:useLocalDpi xmlns:a14="http://schemas.microsoft.com/office/drawing/2010/main" val="0"/>
              </a:ext>
            </a:extLst>
          </a:blip>
          <a:srcRect l="45625" t="11719" r="3125" b="5469"/>
          <a:stretch>
            <a:fillRect/>
          </a:stretch>
        </p:blipFill>
        <p:spPr bwMode="auto">
          <a:xfrm>
            <a:off x="2133600" y="1600200"/>
            <a:ext cx="277018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2" name="Text Box 6"/>
          <p:cNvSpPr txBox="1">
            <a:spLocks noChangeArrowheads="1"/>
          </p:cNvSpPr>
          <p:nvPr/>
        </p:nvSpPr>
        <p:spPr bwMode="auto">
          <a:xfrm>
            <a:off x="152400" y="990600"/>
            <a:ext cx="2087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a:t>Field Manuel</a:t>
            </a:r>
          </a:p>
        </p:txBody>
      </p:sp>
      <p:sp>
        <p:nvSpPr>
          <p:cNvPr id="45063" name="Text Box 7"/>
          <p:cNvSpPr txBox="1">
            <a:spLocks noChangeArrowheads="1"/>
          </p:cNvSpPr>
          <p:nvPr/>
        </p:nvSpPr>
        <p:spPr bwMode="auto">
          <a:xfrm>
            <a:off x="2438400" y="1066800"/>
            <a:ext cx="1911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a:t>Green Book</a:t>
            </a:r>
          </a:p>
        </p:txBody>
      </p:sp>
      <p:sp>
        <p:nvSpPr>
          <p:cNvPr id="45064" name="Text Box 8"/>
          <p:cNvSpPr txBox="1">
            <a:spLocks noChangeArrowheads="1"/>
          </p:cNvSpPr>
          <p:nvPr/>
        </p:nvSpPr>
        <p:spPr bwMode="auto">
          <a:xfrm>
            <a:off x="228600" y="5334000"/>
            <a:ext cx="3008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www.gaswcc.org</a:t>
            </a:r>
          </a:p>
        </p:txBody>
      </p:sp>
      <p:sp>
        <p:nvSpPr>
          <p:cNvPr id="45065" name="Text Box 9"/>
          <p:cNvSpPr txBox="1">
            <a:spLocks noChangeArrowheads="1"/>
          </p:cNvSpPr>
          <p:nvPr/>
        </p:nvSpPr>
        <p:spPr bwMode="auto">
          <a:xfrm>
            <a:off x="1981200" y="304800"/>
            <a:ext cx="5364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Management Resources</a:t>
            </a:r>
          </a:p>
        </p:txBody>
      </p:sp>
      <p:pic>
        <p:nvPicPr>
          <p:cNvPr id="45066" name="Picture 10"/>
          <p:cNvPicPr>
            <a:picLocks noChangeAspect="1" noChangeArrowheads="1"/>
          </p:cNvPicPr>
          <p:nvPr/>
        </p:nvPicPr>
        <p:blipFill>
          <a:blip r:embed="rId4">
            <a:extLst>
              <a:ext uri="{28A0092B-C50C-407E-A947-70E740481C1C}">
                <a14:useLocalDpi xmlns:a14="http://schemas.microsoft.com/office/drawing/2010/main" val="0"/>
              </a:ext>
            </a:extLst>
          </a:blip>
          <a:srcRect l="20000" t="9782" r="21739" b="18478"/>
          <a:stretch>
            <a:fillRect/>
          </a:stretch>
        </p:blipFill>
        <p:spPr bwMode="auto">
          <a:xfrm>
            <a:off x="5029200" y="1447800"/>
            <a:ext cx="38862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7" name="Text Box 11"/>
          <p:cNvSpPr txBox="1">
            <a:spLocks noChangeArrowheads="1"/>
          </p:cNvSpPr>
          <p:nvPr/>
        </p:nvSpPr>
        <p:spPr bwMode="auto">
          <a:xfrm>
            <a:off x="5470525" y="857250"/>
            <a:ext cx="2792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UGA Extension</a:t>
            </a:r>
          </a:p>
        </p:txBody>
      </p:sp>
      <p:sp>
        <p:nvSpPr>
          <p:cNvPr id="45068" name="Rectangle 12"/>
          <p:cNvSpPr>
            <a:spLocks noChangeArrowheads="1"/>
          </p:cNvSpPr>
          <p:nvPr/>
        </p:nvSpPr>
        <p:spPr bwMode="auto">
          <a:xfrm>
            <a:off x="4225925" y="5486400"/>
            <a:ext cx="4918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www.caes.uga.edu/extension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018_18"/>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33400" y="3581400"/>
            <a:ext cx="3962400" cy="26384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7" name="Rectangle 7"/>
          <p:cNvSpPr>
            <a:spLocks noGrp="1" noChangeArrowheads="1"/>
          </p:cNvSpPr>
          <p:nvPr>
            <p:ph type="title"/>
          </p:nvPr>
        </p:nvSpPr>
        <p:spPr>
          <a:xfrm>
            <a:off x="1295400" y="0"/>
            <a:ext cx="5181600" cy="1143000"/>
          </a:xfrm>
          <a:noFill/>
          <a:ln/>
        </p:spPr>
        <p:txBody>
          <a:bodyPr/>
          <a:lstStyle/>
          <a:p>
            <a:r>
              <a:rPr lang="en-US" altLang="en-US" sz="3600"/>
              <a:t>Planting Methods</a:t>
            </a:r>
            <a:endParaRPr lang="en-US" altLang="en-US"/>
          </a:p>
        </p:txBody>
      </p:sp>
      <p:pic>
        <p:nvPicPr>
          <p:cNvPr id="10249" name="Picture 9" descr="Wissatinnewag_seeding_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9906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aingarden2006 1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576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030_30"/>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a:stretch>
            <a:fillRect/>
          </a:stretch>
        </p:blipFill>
        <p:spPr bwMode="auto">
          <a:xfrm>
            <a:off x="685800" y="1143000"/>
            <a:ext cx="3429000" cy="22844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152400"/>
            <a:ext cx="7772400" cy="1143000"/>
          </a:xfrm>
        </p:spPr>
        <p:txBody>
          <a:bodyPr/>
          <a:lstStyle/>
          <a:p>
            <a:r>
              <a:rPr lang="en-US" altLang="en-US" sz="4800"/>
              <a:t>Seedbed Preparation</a:t>
            </a:r>
          </a:p>
        </p:txBody>
      </p:sp>
      <p:sp>
        <p:nvSpPr>
          <p:cNvPr id="12291" name="Rectangle 3"/>
          <p:cNvSpPr>
            <a:spLocks noGrp="1" noChangeArrowheads="1"/>
          </p:cNvSpPr>
          <p:nvPr>
            <p:ph type="body" idx="1"/>
          </p:nvPr>
        </p:nvSpPr>
        <p:spPr>
          <a:xfrm>
            <a:off x="533400" y="1447800"/>
            <a:ext cx="8382000" cy="2895600"/>
          </a:xfrm>
        </p:spPr>
        <p:txBody>
          <a:bodyPr/>
          <a:lstStyle/>
          <a:p>
            <a:pPr>
              <a:lnSpc>
                <a:spcPct val="90000"/>
              </a:lnSpc>
            </a:pPr>
            <a:r>
              <a:rPr lang="en-US" altLang="en-US"/>
              <a:t>Provides good growing medium </a:t>
            </a:r>
          </a:p>
          <a:p>
            <a:pPr>
              <a:lnSpc>
                <a:spcPct val="90000"/>
              </a:lnSpc>
            </a:pPr>
            <a:r>
              <a:rPr lang="en-US" altLang="en-US"/>
              <a:t>Critical for good plant growth</a:t>
            </a:r>
          </a:p>
          <a:p>
            <a:pPr>
              <a:lnSpc>
                <a:spcPct val="90000"/>
              </a:lnSpc>
            </a:pPr>
            <a:r>
              <a:rPr lang="en-US" altLang="en-US"/>
              <a:t>Not as critical for hydroseeding</a:t>
            </a:r>
            <a:endParaRPr lang="en-US" altLang="en-US" b="1" i="1">
              <a:solidFill>
                <a:schemeClr val="bg1"/>
              </a:solidFill>
            </a:endParaRPr>
          </a:p>
          <a:p>
            <a:pPr>
              <a:lnSpc>
                <a:spcPct val="90000"/>
              </a:lnSpc>
            </a:pPr>
            <a:r>
              <a:rPr lang="en-US" altLang="en-US"/>
              <a:t>Incorporate lime and fertilizer 4 to 6 inches</a:t>
            </a:r>
          </a:p>
        </p:txBody>
      </p:sp>
      <p:pic>
        <p:nvPicPr>
          <p:cNvPr id="12293" name="Picture 5" descr="tillsoil"/>
          <p:cNvPicPr>
            <a:picLocks noChangeAspect="1" noChangeArrowheads="1"/>
          </p:cNvPicPr>
          <p:nvPr/>
        </p:nvPicPr>
        <p:blipFill>
          <a:blip r:embed="rId3">
            <a:extLst>
              <a:ext uri="{28A0092B-C50C-407E-A947-70E740481C1C}">
                <a14:useLocalDpi xmlns:a14="http://schemas.microsoft.com/office/drawing/2010/main" val="0"/>
              </a:ext>
            </a:extLst>
          </a:blip>
          <a:srcRect t="6557" r="10301" b="21310"/>
          <a:stretch>
            <a:fillRect/>
          </a:stretch>
        </p:blipFill>
        <p:spPr bwMode="auto">
          <a:xfrm>
            <a:off x="2514600" y="3733800"/>
            <a:ext cx="2484438"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81000"/>
            <a:ext cx="8610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Soil Tests and Nutrient </a:t>
            </a:r>
            <a:br>
              <a:rPr lang="en-US" altLang="en-US" sz="4000"/>
            </a:br>
            <a:r>
              <a:rPr lang="en-US" altLang="en-US" sz="4000"/>
              <a:t>Management</a:t>
            </a:r>
            <a:r>
              <a:rPr lang="en-US" altLang="en-US" sz="4800" b="1"/>
              <a:t> </a:t>
            </a:r>
          </a:p>
        </p:txBody>
      </p:sp>
      <p:sp>
        <p:nvSpPr>
          <p:cNvPr id="14339" name="Rectangle 3"/>
          <p:cNvSpPr>
            <a:spLocks noGrp="1" noChangeArrowheads="1"/>
          </p:cNvSpPr>
          <p:nvPr>
            <p:ph type="body" idx="1"/>
          </p:nvPr>
        </p:nvSpPr>
        <p:spPr>
          <a:xfrm>
            <a:off x="533400" y="4343400"/>
            <a:ext cx="7772400" cy="1905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609600" indent="-609600">
              <a:buFontTx/>
              <a:buAutoNum type="arabicPeriod"/>
            </a:pPr>
            <a:r>
              <a:rPr lang="en-US" altLang="en-US" b="1"/>
              <a:t>Determine soil acidity and fertility</a:t>
            </a:r>
          </a:p>
          <a:p>
            <a:pPr marL="609600" indent="-609600">
              <a:buFontTx/>
              <a:buAutoNum type="arabicPeriod"/>
            </a:pPr>
            <a:r>
              <a:rPr lang="en-US" altLang="en-US" b="1"/>
              <a:t>Provide ample nutrients for plants 	</a:t>
            </a:r>
          </a:p>
          <a:p>
            <a:pPr marL="609600" indent="-609600">
              <a:buFontTx/>
              <a:buAutoNum type="arabicPeriod"/>
            </a:pPr>
            <a:r>
              <a:rPr lang="en-US" altLang="en-US" b="1"/>
              <a:t>Protect the environment</a:t>
            </a:r>
          </a:p>
        </p:txBody>
      </p:sp>
      <p:pic>
        <p:nvPicPr>
          <p:cNvPr id="14341" name="Picture 5" descr="taking_soil_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3429000" cy="227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304800"/>
            <a:ext cx="8229600" cy="1143000"/>
          </a:xfrm>
        </p:spPr>
        <p:txBody>
          <a:bodyPr/>
          <a:lstStyle/>
          <a:p>
            <a:r>
              <a:rPr lang="en-US" altLang="en-US" sz="5400"/>
              <a:t>Fertilization</a:t>
            </a:r>
          </a:p>
        </p:txBody>
      </p:sp>
      <p:sp>
        <p:nvSpPr>
          <p:cNvPr id="16387" name="Rectangle 3"/>
          <p:cNvSpPr>
            <a:spLocks noGrp="1" noChangeArrowheads="1"/>
          </p:cNvSpPr>
          <p:nvPr>
            <p:ph type="body" idx="1"/>
          </p:nvPr>
        </p:nvSpPr>
        <p:spPr>
          <a:xfrm>
            <a:off x="762000" y="1752600"/>
            <a:ext cx="7772400" cy="4114800"/>
          </a:xfrm>
        </p:spPr>
        <p:txBody>
          <a:bodyPr/>
          <a:lstStyle/>
          <a:p>
            <a:pPr>
              <a:lnSpc>
                <a:spcPct val="90000"/>
              </a:lnSpc>
              <a:buFontTx/>
              <a:buNone/>
            </a:pPr>
            <a:r>
              <a:rPr lang="en-US" altLang="en-US" b="1">
                <a:latin typeface="Calisto MT" charset="0"/>
              </a:rPr>
              <a:t>Initial</a:t>
            </a:r>
            <a:r>
              <a:rPr lang="en-US" altLang="en-US">
                <a:latin typeface="Calisto MT" charset="0"/>
              </a:rPr>
              <a:t> – immediately before or at planting</a:t>
            </a:r>
          </a:p>
          <a:p>
            <a:pPr>
              <a:lnSpc>
                <a:spcPct val="90000"/>
              </a:lnSpc>
              <a:buFontTx/>
              <a:buNone/>
            </a:pPr>
            <a:r>
              <a:rPr lang="en-US" altLang="en-US" b="1">
                <a:latin typeface="Calisto MT" charset="0"/>
              </a:rPr>
              <a:t>Topdressing</a:t>
            </a:r>
            <a:r>
              <a:rPr lang="en-US" altLang="en-US">
                <a:latin typeface="Calisto MT" charset="0"/>
              </a:rPr>
              <a:t> – 6 to 8 weeks after planting</a:t>
            </a:r>
          </a:p>
          <a:p>
            <a:pPr>
              <a:lnSpc>
                <a:spcPct val="90000"/>
              </a:lnSpc>
              <a:buFontTx/>
              <a:buNone/>
            </a:pPr>
            <a:r>
              <a:rPr lang="en-US" altLang="en-US" b="1">
                <a:latin typeface="Calisto MT" charset="0"/>
              </a:rPr>
              <a:t>2</a:t>
            </a:r>
            <a:r>
              <a:rPr lang="en-US" altLang="en-US" b="1" baseline="30000">
                <a:latin typeface="Calisto MT" charset="0"/>
              </a:rPr>
              <a:t>nd</a:t>
            </a:r>
            <a:r>
              <a:rPr lang="en-US" altLang="en-US" b="1">
                <a:latin typeface="Calisto MT" charset="0"/>
              </a:rPr>
              <a:t> year</a:t>
            </a:r>
            <a:r>
              <a:rPr lang="en-US" altLang="en-US">
                <a:latin typeface="Calisto MT" charset="0"/>
              </a:rPr>
              <a:t> – the year after planting </a:t>
            </a:r>
          </a:p>
          <a:p>
            <a:pPr>
              <a:lnSpc>
                <a:spcPct val="90000"/>
              </a:lnSpc>
              <a:buFontTx/>
              <a:buNone/>
            </a:pPr>
            <a:r>
              <a:rPr lang="en-US" altLang="en-US" b="1">
                <a:latin typeface="Calisto MT" charset="0"/>
              </a:rPr>
              <a:t>Maintenance</a:t>
            </a:r>
            <a:r>
              <a:rPr lang="en-US" altLang="en-US">
                <a:latin typeface="Calisto MT" charset="0"/>
              </a:rPr>
              <a:t> – each year</a:t>
            </a:r>
          </a:p>
          <a:p>
            <a:pPr>
              <a:lnSpc>
                <a:spcPct val="90000"/>
              </a:lnSpc>
              <a:buFontTx/>
              <a:buNone/>
            </a:pPr>
            <a:endParaRPr lang="en-US" altLang="en-US">
              <a:latin typeface="Calisto MT" charset="0"/>
            </a:endParaRPr>
          </a:p>
          <a:p>
            <a:pPr>
              <a:lnSpc>
                <a:spcPct val="90000"/>
              </a:lnSpc>
            </a:pPr>
            <a:r>
              <a:rPr lang="en-US" altLang="en-US" sz="4000" b="1">
                <a:latin typeface="Calisto MT" charset="0"/>
              </a:rPr>
              <a:t>Fertilize based on target species</a:t>
            </a:r>
          </a:p>
          <a:p>
            <a:pPr>
              <a:lnSpc>
                <a:spcPct val="90000"/>
              </a:lnSpc>
            </a:pPr>
            <a:r>
              <a:rPr lang="en-US" altLang="en-US" sz="4000" b="1">
                <a:latin typeface="Calisto MT" charset="0"/>
              </a:rPr>
              <a:t>Don’t “plant it and forget it”</a:t>
            </a:r>
            <a:endParaRPr lang="en-US" altLang="en-US" sz="4000" b="1">
              <a:solidFill>
                <a:srgbClr val="996600"/>
              </a:solidFill>
              <a:latin typeface="Calisto MT" charset="0"/>
            </a:endParaRPr>
          </a:p>
        </p:txBody>
      </p:sp>
      <p:pic>
        <p:nvPicPr>
          <p:cNvPr id="16388" name="Picture 4" descr="5 10 15 bag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10890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l="45625" t="11719" r="3125" b="5469"/>
          <a:stretch>
            <a:fillRect/>
          </a:stretch>
        </p:blipFill>
        <p:spPr bwMode="auto">
          <a:xfrm>
            <a:off x="457200" y="152400"/>
            <a:ext cx="11795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ertili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10600" cy="4071938"/>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1554163" y="177800"/>
            <a:ext cx="70389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a:t>Erosion </a:t>
            </a:r>
            <a:r>
              <a:rPr lang="en-US" altLang="en-US" sz="3600" b="1"/>
              <a:t>and Sediment Field Manuel</a:t>
            </a:r>
          </a:p>
          <a:p>
            <a:pPr algn="ctr"/>
            <a:r>
              <a:rPr lang="en-US" altLang="en-US" sz="3600" b="1"/>
              <a:t>Fertilizer Recommendations</a:t>
            </a:r>
          </a:p>
        </p:txBody>
      </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l="45625" t="11719" r="3125" b="5469"/>
          <a:stretch>
            <a:fillRect/>
          </a:stretch>
        </p:blipFill>
        <p:spPr bwMode="auto">
          <a:xfrm>
            <a:off x="228600" y="304800"/>
            <a:ext cx="11795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371600" y="304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600" b="1"/>
              <a:t>Planting Dates for </a:t>
            </a:r>
            <a:br>
              <a:rPr lang="en-US" altLang="en-US" sz="3600" b="1"/>
            </a:br>
            <a:r>
              <a:rPr lang="en-US" altLang="en-US" sz="3600" b="1"/>
              <a:t>Warm Season Plants</a:t>
            </a:r>
            <a:endParaRPr lang="en-US" altLang="en-US" sz="3600"/>
          </a:p>
        </p:txBody>
      </p:sp>
      <p:sp>
        <p:nvSpPr>
          <p:cNvPr id="26627" name="Rectangle 3"/>
          <p:cNvSpPr>
            <a:spLocks noGrp="1" noChangeArrowheads="1"/>
          </p:cNvSpPr>
          <p:nvPr>
            <p:ph type="body" idx="1"/>
          </p:nvPr>
        </p:nvSpPr>
        <p:spPr>
          <a:xfrm>
            <a:off x="152400" y="1828800"/>
            <a:ext cx="8991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a:t>Plant common bermuda and weeping lovegrass in the </a:t>
            </a:r>
            <a:r>
              <a:rPr lang="en-US" altLang="en-US" u="sng"/>
              <a:t>early spring</a:t>
            </a:r>
            <a:r>
              <a:rPr lang="en-US" altLang="en-US"/>
              <a:t>:</a:t>
            </a:r>
          </a:p>
          <a:p>
            <a:pPr algn="ctr">
              <a:buFontTx/>
              <a:buNone/>
            </a:pPr>
            <a:r>
              <a:rPr lang="en-US" altLang="en-US" b="1"/>
              <a:t>April 1 - May 15</a:t>
            </a:r>
          </a:p>
          <a:p>
            <a:pPr>
              <a:buFontTx/>
              <a:buNone/>
            </a:pPr>
            <a:endParaRPr lang="en-US" altLang="en-US" b="1"/>
          </a:p>
          <a:p>
            <a:pPr>
              <a:buFontTx/>
              <a:buNone/>
            </a:pPr>
            <a:r>
              <a:rPr lang="en-US" altLang="en-US">
                <a:solidFill>
                  <a:srgbClr val="829848"/>
                </a:solidFill>
              </a:rPr>
              <a:t>This permits germination, plant growth, and root</a:t>
            </a:r>
          </a:p>
          <a:p>
            <a:pPr>
              <a:buFontTx/>
              <a:buNone/>
            </a:pPr>
            <a:r>
              <a:rPr lang="en-US" altLang="en-US">
                <a:solidFill>
                  <a:srgbClr val="829848"/>
                </a:solidFill>
              </a:rPr>
              <a:t>development prior to the hot and dry summer.</a:t>
            </a:r>
          </a:p>
          <a:p>
            <a:pPr algn="ctr">
              <a:buFontTx/>
              <a:buNone/>
            </a:pPr>
            <a:endParaRPr lang="en-US" altLang="en-US" b="1">
              <a:solidFill>
                <a:srgbClr val="829848"/>
              </a:solidFill>
              <a:latin typeface="Calisto MT" charset="0"/>
            </a:endParaRPr>
          </a:p>
          <a:p>
            <a:pPr>
              <a:buFontTx/>
              <a:buNone/>
            </a:pPr>
            <a:endParaRPr lang="en-US" altLang="en-US">
              <a:solidFill>
                <a:srgbClr val="FFFF00"/>
              </a:solidFill>
            </a:endParaRPr>
          </a:p>
        </p:txBody>
      </p:sp>
      <p:pic>
        <p:nvPicPr>
          <p:cNvPr id="26628" name="Picture 4" descr="j0250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311275" cy="159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918</Words>
  <Application>Microsoft Macintosh PowerPoint</Application>
  <PresentationFormat>On-screen Show (4:3)</PresentationFormat>
  <Paragraphs>194</Paragraphs>
  <Slides>22</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Calisto MT</vt:lpstr>
      <vt:lpstr>Default Design</vt:lpstr>
      <vt:lpstr>Vegetation Establishment</vt:lpstr>
      <vt:lpstr>Storm water ponds may be inhospitable sites for vegetatation </vt:lpstr>
      <vt:lpstr>PowerPoint Presentation</vt:lpstr>
      <vt:lpstr>Planting Methods</vt:lpstr>
      <vt:lpstr>Seedbed Preparation</vt:lpstr>
      <vt:lpstr>Soil Tests and Nutrient  Management </vt:lpstr>
      <vt:lpstr>Fertilization</vt:lpstr>
      <vt:lpstr>PowerPoint Presentation</vt:lpstr>
      <vt:lpstr>Planting Dates for  Warm Season Plants</vt:lpstr>
      <vt:lpstr>Seeding Rates &amp; Dates  (warm season plants)</vt:lpstr>
      <vt:lpstr>Optimum Planting Dates for  Cool Season Plants</vt:lpstr>
      <vt:lpstr>PowerPoint Presentation</vt:lpstr>
      <vt:lpstr>Seeding Rates for a                 Quality Stand</vt:lpstr>
      <vt:lpstr>PowerPoint Presentation</vt:lpstr>
      <vt:lpstr>Blankets must be applied correctly</vt:lpstr>
      <vt:lpstr>Blankets &amp; sod must be anchored.  Start at top of slope and work down.</vt:lpstr>
      <vt:lpstr>PowerPoint Presentation</vt:lpstr>
      <vt:lpstr>PowerPoint Presentation</vt:lpstr>
      <vt:lpstr>Ornamental Grasses</vt:lpstr>
      <vt:lpstr>Ornamental Groundcovers </vt:lpstr>
      <vt:lpstr>Herbaceous Ornamentals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Vegetation Establishment</dc:title>
  <dc:creator>George Braman</dc:creator>
  <cp:lastModifiedBy>George Braman</cp:lastModifiedBy>
  <cp:revision>1</cp:revision>
  <dcterms:created xsi:type="dcterms:W3CDTF">2015-09-08T00:49:39Z</dcterms:created>
  <dcterms:modified xsi:type="dcterms:W3CDTF">2015-09-08T00:53:39Z</dcterms:modified>
</cp:coreProperties>
</file>