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3" r:id="rId3"/>
    <p:sldId id="271" r:id="rId4"/>
    <p:sldId id="259" r:id="rId5"/>
    <p:sldId id="262" r:id="rId6"/>
    <p:sldId id="266" r:id="rId7"/>
    <p:sldId id="265" r:id="rId8"/>
    <p:sldId id="275" r:id="rId9"/>
    <p:sldId id="272" r:id="rId10"/>
    <p:sldId id="267" r:id="rId11"/>
    <p:sldId id="273" r:id="rId12"/>
    <p:sldId id="274" r:id="rId13"/>
    <p:sldId id="276" r:id="rId14"/>
    <p:sldId id="277" r:id="rId15"/>
    <p:sldId id="268" r:id="rId16"/>
    <p:sldId id="269" r:id="rId17"/>
    <p:sldId id="278" r:id="rId18"/>
    <p:sldId id="270" r:id="rId1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>
        <p:scale>
          <a:sx n="87" d="100"/>
          <a:sy n="87" d="100"/>
        </p:scale>
        <p:origin x="2904" y="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3444" y="-10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Kudzu Bug Update</a:t>
            </a:r>
          </a:p>
          <a:p>
            <a:r>
              <a:rPr lang="en-US" dirty="0" smtClean="0"/>
              <a:t>Center for Urban Agriculture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13 March 2013</a:t>
            </a:r>
          </a:p>
          <a:p>
            <a:r>
              <a:rPr lang="en-US" dirty="0" smtClean="0"/>
              <a:t>Griffin, Georgia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Wayne A. Gardner, </a:t>
            </a:r>
            <a:r>
              <a:rPr lang="en-US" dirty="0" err="1" smtClean="0"/>
              <a:t>Dept</a:t>
            </a:r>
            <a:r>
              <a:rPr lang="en-US" dirty="0" smtClean="0"/>
              <a:t> of Entomology</a:t>
            </a:r>
          </a:p>
          <a:p>
            <a:r>
              <a:rPr lang="en-US" dirty="0" smtClean="0"/>
              <a:t>wgardner@uga.edu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46732-76E6-435D-9FE7-D456415BD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74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4DA4511-451C-45FD-A465-F19272A7437E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552809A-7084-466F-9464-074E5916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5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809A-7084-466F-9464-074E5916A5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28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809A-7084-466F-9464-074E5916A5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3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809A-7084-466F-9464-074E5916A5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42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809A-7084-466F-9464-074E5916A5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7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809A-7084-466F-9464-074E5916A5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2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5B0C-C708-4EEF-998E-F2B8DDBFF6E7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307B-D61B-495D-8387-5BC6C70EA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5B0C-C708-4EEF-998E-F2B8DDBFF6E7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307B-D61B-495D-8387-5BC6C70EA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5B0C-C708-4EEF-998E-F2B8DDBFF6E7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307B-D61B-495D-8387-5BC6C70EA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5B0C-C708-4EEF-998E-F2B8DDBFF6E7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307B-D61B-495D-8387-5BC6C70EA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5B0C-C708-4EEF-998E-F2B8DDBFF6E7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307B-D61B-495D-8387-5BC6C70EA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5B0C-C708-4EEF-998E-F2B8DDBFF6E7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307B-D61B-495D-8387-5BC6C70EA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5B0C-C708-4EEF-998E-F2B8DDBFF6E7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307B-D61B-495D-8387-5BC6C70EA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5B0C-C708-4EEF-998E-F2B8DDBFF6E7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307B-D61B-495D-8387-5BC6C70EA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5B0C-C708-4EEF-998E-F2B8DDBFF6E7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307B-D61B-495D-8387-5BC6C70EA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5B0C-C708-4EEF-998E-F2B8DDBFF6E7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307B-D61B-495D-8387-5BC6C70EA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D3F5B0C-C708-4EEF-998E-F2B8DDBFF6E7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D7A307B-D61B-495D-8387-5BC6C70EA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D3F5B0C-C708-4EEF-998E-F2B8DDBFF6E7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D7A307B-D61B-495D-8387-5BC6C70EA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14.pn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4.jpeg"/><Relationship Id="rId3" Type="http://schemas.openxmlformats.org/officeDocument/2006/relationships/image" Target="../media/image4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kudzubug.org/" TargetMode="External"/><Relationship Id="rId3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943600" cy="106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Status of the Invasive Kudzu Bug, </a:t>
            </a:r>
            <a:r>
              <a:rPr lang="en-US" sz="2400" i="1" dirty="0" err="1" smtClean="0"/>
              <a:t>Megacopta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cribraria</a:t>
            </a:r>
            <a:r>
              <a:rPr lang="en-US" sz="2400" dirty="0" smtClean="0"/>
              <a:t> , in Georgia and North America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64592" y="1676400"/>
            <a:ext cx="2468880" cy="4898248"/>
          </a:xfrm>
        </p:spPr>
        <p:txBody>
          <a:bodyPr>
            <a:normAutofit/>
          </a:bodyPr>
          <a:lstStyle/>
          <a:p>
            <a:r>
              <a:rPr lang="en-US" b="1" dirty="0" smtClean="0"/>
              <a:t>Wayne A. Gardner, Professor</a:t>
            </a:r>
          </a:p>
          <a:p>
            <a:r>
              <a:rPr lang="en-US" b="1" dirty="0" smtClean="0"/>
              <a:t>Department of Entomology</a:t>
            </a:r>
          </a:p>
          <a:p>
            <a:r>
              <a:rPr lang="en-US" b="1" dirty="0" smtClean="0"/>
              <a:t>University of Georgia</a:t>
            </a:r>
          </a:p>
          <a:p>
            <a:r>
              <a:rPr lang="en-US" b="1" dirty="0" smtClean="0"/>
              <a:t>Griffin Campus</a:t>
            </a:r>
          </a:p>
          <a:p>
            <a:r>
              <a:rPr lang="en-US" b="1" dirty="0" smtClean="0"/>
              <a:t>Griffin, Georgia 30223 USA</a:t>
            </a:r>
          </a:p>
          <a:p>
            <a:r>
              <a:rPr lang="en-US" b="1" dirty="0" smtClean="0"/>
              <a:t>770-228-7341</a:t>
            </a:r>
          </a:p>
          <a:p>
            <a:r>
              <a:rPr lang="en-US" b="1" dirty="0" smtClean="0"/>
              <a:t>wgardner@uga.edu</a:t>
            </a:r>
            <a:endParaRPr lang="en-US" b="1" dirty="0"/>
          </a:p>
        </p:txBody>
      </p:sp>
      <p:pic>
        <p:nvPicPr>
          <p:cNvPr id="11" name="Picture Placeholder 4"/>
          <p:cNvPicPr>
            <a:picLocks noGrp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itle 7"/>
          <p:cNvSpPr txBox="1">
            <a:spLocks/>
          </p:cNvSpPr>
          <p:nvPr/>
        </p:nvSpPr>
        <p:spPr>
          <a:xfrm>
            <a:off x="113805" y="152400"/>
            <a:ext cx="2629395" cy="1066800"/>
          </a:xfrm>
          <a:prstGeom prst="rect">
            <a:avLst/>
          </a:prstGeom>
        </p:spPr>
        <p:txBody>
          <a:bodyPr vert="horz" lIns="73152" rIns="45720" bIns="0" rtlCol="0" anchor="b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1400" b="1" dirty="0" smtClean="0"/>
              <a:t>Presentation to:</a:t>
            </a:r>
          </a:p>
          <a:p>
            <a:r>
              <a:rPr lang="en-US" sz="1400" dirty="0" smtClean="0"/>
              <a:t>Georgia Center for Urban Agriculture Update for County ANR Agents – 13 March 2013</a:t>
            </a:r>
          </a:p>
        </p:txBody>
      </p:sp>
    </p:spTree>
    <p:extLst>
      <p:ext uri="{BB962C8B-B14F-4D97-AF65-F5344CB8AC3E}">
        <p14:creationId xmlns:p14="http://schemas.microsoft.com/office/powerpoint/2010/main" val="746513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2057400"/>
            <a:ext cx="2578608" cy="4242816"/>
          </a:xfrm>
        </p:spPr>
        <p:txBody>
          <a:bodyPr/>
          <a:lstStyle/>
          <a:p>
            <a:r>
              <a:rPr lang="en-US" b="1" dirty="0" smtClean="0"/>
              <a:t>Kudzu Biomass Reduced </a:t>
            </a:r>
            <a:r>
              <a:rPr lang="en-US" dirty="0" smtClean="0"/>
              <a:t>(33% in one year’s growth).</a:t>
            </a:r>
          </a:p>
          <a:p>
            <a:endParaRPr lang="en-US" dirty="0"/>
          </a:p>
          <a:p>
            <a:r>
              <a:rPr lang="en-US" b="1" dirty="0" smtClean="0"/>
              <a:t>Soybean Yield </a:t>
            </a:r>
            <a:r>
              <a:rPr lang="en-US" dirty="0" smtClean="0"/>
              <a:t>reduced an average of 18% over 19 tests conducted in GA and SC in 2010-2011.</a:t>
            </a:r>
          </a:p>
          <a:p>
            <a:endParaRPr lang="en-US" dirty="0"/>
          </a:p>
          <a:p>
            <a:r>
              <a:rPr lang="en-US" b="1" dirty="0" smtClean="0"/>
              <a:t>Edible Bean Yield</a:t>
            </a:r>
          </a:p>
          <a:p>
            <a:endParaRPr lang="en-US" dirty="0"/>
          </a:p>
          <a:p>
            <a:r>
              <a:rPr lang="en-US" b="1" dirty="0" smtClean="0"/>
              <a:t>Nuisance Pest </a:t>
            </a:r>
            <a:r>
              <a:rPr lang="en-US" dirty="0" smtClean="0"/>
              <a:t>in urban areas – abundance and activity of adults, staining, odor.</a:t>
            </a:r>
          </a:p>
          <a:p>
            <a:endParaRPr lang="en-US" dirty="0"/>
          </a:p>
          <a:p>
            <a:r>
              <a:rPr lang="en-US" b="1" dirty="0" smtClean="0"/>
              <a:t>Localized Skin Reactions </a:t>
            </a:r>
            <a:r>
              <a:rPr lang="en-US" dirty="0" smtClean="0"/>
              <a:t>for some individuals.</a:t>
            </a:r>
          </a:p>
          <a:p>
            <a:endParaRPr lang="en-US" dirty="0"/>
          </a:p>
          <a:p>
            <a:r>
              <a:rPr lang="en-US" b="1" dirty="0" smtClean="0"/>
              <a:t>International Trade</a:t>
            </a:r>
            <a:endParaRPr lang="en-US" b="1" dirty="0"/>
          </a:p>
        </p:txBody>
      </p:sp>
      <p:pic>
        <p:nvPicPr>
          <p:cNvPr id="4100" name="Picture 4" descr="https://encrypted-tbn2.google.com/images?q=tbn:ANd9GcQezamzzzDViA5ckn5oFx2LrSnTVdwCEc9HdiqJYEo-spi551h6cw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2286000" cy="196611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2011\zprImages2011\Midville Sept 8 2011\DSC038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296886" cy="1752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434768" cy="19218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 descr="http://www.forestryimages.org/images/768x512/545558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2434768" cy="17716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042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Biocontrol</a:t>
            </a:r>
            <a:r>
              <a:rPr lang="en-US" dirty="0" smtClean="0"/>
              <a:t> agent for kudzu?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 smtClean="0"/>
              <a:t>Megacopta</a:t>
            </a:r>
            <a:r>
              <a:rPr lang="en-US" i="1" dirty="0" smtClean="0"/>
              <a:t> </a:t>
            </a:r>
            <a:r>
              <a:rPr lang="en-US" i="1" dirty="0" err="1" smtClean="0"/>
              <a:t>cribraria</a:t>
            </a:r>
            <a:r>
              <a:rPr lang="en-US" i="1" dirty="0" smtClean="0"/>
              <a:t> </a:t>
            </a:r>
            <a:r>
              <a:rPr lang="en-US" dirty="0" smtClean="0"/>
              <a:t>reduced kudzu biomass by 33% in replicated tests in 1 year.</a:t>
            </a:r>
          </a:p>
          <a:p>
            <a:endParaRPr lang="en-US" i="1" dirty="0"/>
          </a:p>
          <a:p>
            <a:r>
              <a:rPr lang="en-US" i="1" dirty="0" smtClean="0"/>
              <a:t>M. </a:t>
            </a:r>
            <a:r>
              <a:rPr lang="en-US" i="1" dirty="0" err="1" smtClean="0"/>
              <a:t>cribraria</a:t>
            </a:r>
            <a:r>
              <a:rPr lang="en-US" i="1" dirty="0" smtClean="0"/>
              <a:t> </a:t>
            </a:r>
            <a:r>
              <a:rPr lang="en-US" dirty="0" smtClean="0"/>
              <a:t>reduced biomass by 50% over 2 years.</a:t>
            </a:r>
          </a:p>
          <a:p>
            <a:endParaRPr lang="en-US" i="1" dirty="0"/>
          </a:p>
          <a:p>
            <a:r>
              <a:rPr lang="en-US" dirty="0" smtClean="0"/>
              <a:t>Heavily-infested kudzu appear less vigorous after 2 or 3 years of </a:t>
            </a:r>
            <a:r>
              <a:rPr lang="en-US" i="1" dirty="0" smtClean="0"/>
              <a:t>M. </a:t>
            </a:r>
            <a:r>
              <a:rPr lang="en-US" i="1" dirty="0" err="1" smtClean="0"/>
              <a:t>cribraria</a:t>
            </a:r>
            <a:r>
              <a:rPr lang="en-US" i="1" dirty="0" smtClean="0"/>
              <a:t> </a:t>
            </a:r>
            <a:r>
              <a:rPr lang="en-US" dirty="0" smtClean="0"/>
              <a:t>pressure.</a:t>
            </a:r>
          </a:p>
          <a:p>
            <a:endParaRPr lang="en-US" dirty="0"/>
          </a:p>
          <a:p>
            <a:r>
              <a:rPr lang="en-US" dirty="0" smtClean="0"/>
              <a:t>Other plants (weeds) appear in kudzu patches after 2 to 3 years of </a:t>
            </a:r>
            <a:r>
              <a:rPr lang="en-US" i="1" dirty="0" smtClean="0"/>
              <a:t>M. </a:t>
            </a:r>
            <a:r>
              <a:rPr lang="en-US" i="1" dirty="0" err="1" smtClean="0"/>
              <a:t>cribraria</a:t>
            </a:r>
            <a:r>
              <a:rPr lang="en-US" i="1" dirty="0" smtClean="0"/>
              <a:t> </a:t>
            </a:r>
            <a:r>
              <a:rPr lang="en-US" dirty="0" smtClean="0"/>
              <a:t>pressure, suggesting reduced competition of kudzu with weed species.</a:t>
            </a:r>
          </a:p>
          <a:p>
            <a:endParaRPr lang="en-US" dirty="0"/>
          </a:p>
          <a:p>
            <a:r>
              <a:rPr lang="en-US" dirty="0" smtClean="0"/>
              <a:t>Zhang et al. 2012. Environ. </a:t>
            </a:r>
            <a:r>
              <a:rPr lang="en-US" dirty="0" err="1" smtClean="0"/>
              <a:t>Entomol</a:t>
            </a:r>
            <a:r>
              <a:rPr lang="en-US" dirty="0" smtClean="0"/>
              <a:t>. 41(1): 40-50.</a:t>
            </a:r>
            <a:endParaRPr lang="en-US" dirty="0"/>
          </a:p>
        </p:txBody>
      </p:sp>
      <p:pic>
        <p:nvPicPr>
          <p:cNvPr id="5" name="Picture 4" descr="DSC000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229" y="2057400"/>
            <a:ext cx="3047729" cy="40632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Kudzu_RR_color_HUGE_2139x196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643741"/>
            <a:ext cx="1981200" cy="16328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kudzu-covered-hous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6802" y="3418641"/>
            <a:ext cx="2382462" cy="16105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kudzu-ca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199" y="5160354"/>
            <a:ext cx="2177023" cy="15346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0225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Megacopta</a:t>
            </a:r>
            <a:r>
              <a:rPr lang="en-US" i="1" dirty="0" smtClean="0"/>
              <a:t> </a:t>
            </a:r>
            <a:r>
              <a:rPr lang="en-US" i="1" dirty="0" err="1" smtClean="0"/>
              <a:t>cribraria</a:t>
            </a:r>
            <a:r>
              <a:rPr lang="en-US" i="1" dirty="0" smtClean="0"/>
              <a:t> </a:t>
            </a:r>
            <a:r>
              <a:rPr lang="en-US" dirty="0" smtClean="0"/>
              <a:t>as a Nuisance Pest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Adults attracted to light-colored surfaces but NOT to lights.</a:t>
            </a:r>
          </a:p>
          <a:p>
            <a:endParaRPr lang="en-US" dirty="0"/>
          </a:p>
          <a:p>
            <a:r>
              <a:rPr lang="en-US" dirty="0" smtClean="0"/>
              <a:t>Homeowner complaints require action by PCO’s.</a:t>
            </a:r>
          </a:p>
          <a:p>
            <a:endParaRPr lang="en-US" dirty="0"/>
          </a:p>
          <a:p>
            <a:r>
              <a:rPr lang="en-US" dirty="0" smtClean="0"/>
              <a:t>Daniel R. Suiter (UGA) efficacy and residual testing on various surfaces indicate excellent knockdown and residual control of adults up to 48 hours of treatment of surfaces with Alpine.</a:t>
            </a:r>
          </a:p>
          <a:p>
            <a:endParaRPr lang="en-US" dirty="0"/>
          </a:p>
          <a:p>
            <a:r>
              <a:rPr lang="en-US" dirty="0" smtClean="0"/>
              <a:t>Alpine = </a:t>
            </a:r>
            <a:r>
              <a:rPr lang="en-US" dirty="0" err="1" smtClean="0"/>
              <a:t>dinotefuran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neonicotinoid</a:t>
            </a:r>
            <a:r>
              <a:rPr lang="en-US" dirty="0" smtClean="0"/>
              <a:t> insecticide labeled for indoor use, leafy vegetables, etc.)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286" y="1687286"/>
            <a:ext cx="25400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09057"/>
            <a:ext cx="2496457" cy="1872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8100" y="3875315"/>
            <a:ext cx="4191000" cy="27311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13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Megacopta</a:t>
            </a:r>
            <a:r>
              <a:rPr lang="en-US" i="1" dirty="0" smtClean="0"/>
              <a:t> </a:t>
            </a:r>
            <a:r>
              <a:rPr lang="en-US" i="1" dirty="0" err="1" smtClean="0"/>
              <a:t>cribraria</a:t>
            </a:r>
            <a:r>
              <a:rPr lang="en-US" i="1" dirty="0" smtClean="0"/>
              <a:t> </a:t>
            </a:r>
            <a:r>
              <a:rPr lang="en-US" dirty="0" smtClean="0"/>
              <a:t>Impact on Soybean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Yield loss averaged 20% (range 0%-60%) in untreated beans in 25 tests conducted 2010-2012 in Georgia.</a:t>
            </a:r>
          </a:p>
          <a:p>
            <a:endParaRPr lang="en-US" dirty="0"/>
          </a:p>
          <a:p>
            <a:r>
              <a:rPr lang="en-US" dirty="0" smtClean="0"/>
              <a:t>Yield reduction due to indirect injury (stress) with reduction in seeds per pod and seed weight.</a:t>
            </a:r>
          </a:p>
          <a:p>
            <a:endParaRPr lang="en-US" dirty="0"/>
          </a:p>
          <a:p>
            <a:r>
              <a:rPr lang="en-US" dirty="0" smtClean="0"/>
              <a:t>Eggs </a:t>
            </a:r>
            <a:r>
              <a:rPr lang="en-US" dirty="0" err="1" smtClean="0"/>
              <a:t>oviposited</a:t>
            </a:r>
            <a:r>
              <a:rPr lang="en-US" dirty="0" smtClean="0"/>
              <a:t> on leaves.  Nymphs and adults feed primarily on stems, sometimes on petioles and undersides of leaves.</a:t>
            </a:r>
          </a:p>
          <a:p>
            <a:endParaRPr lang="en-US" dirty="0"/>
          </a:p>
          <a:p>
            <a:r>
              <a:rPr lang="en-US" dirty="0" smtClean="0"/>
              <a:t>Adults and nymphs rarely seen feeding on pods.</a:t>
            </a:r>
          </a:p>
          <a:p>
            <a:endParaRPr lang="en-US" dirty="0"/>
          </a:p>
          <a:p>
            <a:r>
              <a:rPr lang="en-US" dirty="0" smtClean="0"/>
              <a:t>Infestations are higher in field edges.</a:t>
            </a:r>
            <a:endParaRPr lang="en-US" dirty="0"/>
          </a:p>
        </p:txBody>
      </p:sp>
      <p:pic>
        <p:nvPicPr>
          <p:cNvPr id="5" name="Picture 2" descr="C:\Users\proberts\Desktop\M. cribraria GA July 2, 2010\DSC026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243840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opKudzubug101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43600" y="1676400"/>
            <a:ext cx="2816447" cy="1849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2438400" cy="1905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 descr="C:\Users\John\Pictures\pics-plastabid\DSC_0467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9353" y="3733800"/>
            <a:ext cx="2044939" cy="1437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John\Pictures\pics-plastabid\DSC_0485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9353" y="5314100"/>
            <a:ext cx="2044939" cy="1246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467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Megacopta</a:t>
            </a:r>
            <a:r>
              <a:rPr lang="en-US" i="1" dirty="0" smtClean="0"/>
              <a:t> </a:t>
            </a:r>
            <a:r>
              <a:rPr lang="en-US" i="1" dirty="0" err="1" smtClean="0"/>
              <a:t>cribraria</a:t>
            </a:r>
            <a:r>
              <a:rPr lang="en-US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Management in Soybean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M. </a:t>
            </a:r>
            <a:r>
              <a:rPr lang="en-US" i="1" dirty="0" err="1"/>
              <a:t>c</a:t>
            </a:r>
            <a:r>
              <a:rPr lang="en-US" i="1" dirty="0" err="1" smtClean="0"/>
              <a:t>ribraria</a:t>
            </a:r>
            <a:r>
              <a:rPr lang="en-US" i="1" dirty="0" smtClean="0"/>
              <a:t> </a:t>
            </a:r>
            <a:r>
              <a:rPr lang="en-US" dirty="0" smtClean="0"/>
              <a:t>easily killed with a variety of insecticides, but re-infestation of treated areas occurs quickly.</a:t>
            </a:r>
          </a:p>
          <a:p>
            <a:endParaRPr lang="en-US" dirty="0"/>
          </a:p>
          <a:p>
            <a:r>
              <a:rPr lang="en-US" dirty="0" smtClean="0"/>
              <a:t>Planting Date:  </a:t>
            </a:r>
            <a:r>
              <a:rPr lang="en-US" i="1" dirty="0" smtClean="0"/>
              <a:t>M. </a:t>
            </a:r>
            <a:r>
              <a:rPr lang="en-US" i="1" dirty="0" err="1" smtClean="0"/>
              <a:t>cribraria</a:t>
            </a:r>
            <a:r>
              <a:rPr lang="en-US" i="1" dirty="0" smtClean="0"/>
              <a:t> </a:t>
            </a:r>
            <a:r>
              <a:rPr lang="en-US" dirty="0" smtClean="0"/>
              <a:t>risk April &gt; May &gt; June &gt; July.</a:t>
            </a:r>
          </a:p>
          <a:p>
            <a:endParaRPr lang="en-US" dirty="0"/>
          </a:p>
          <a:p>
            <a:r>
              <a:rPr lang="en-US" dirty="0" smtClean="0"/>
              <a:t>Threshold:  One nymph per sweep (single application may be sufficient to eliminate yield loss).</a:t>
            </a:r>
          </a:p>
          <a:p>
            <a:endParaRPr lang="en-US" dirty="0"/>
          </a:p>
          <a:p>
            <a:r>
              <a:rPr lang="en-US" dirty="0" err="1" smtClean="0"/>
              <a:t>Endigo</a:t>
            </a:r>
            <a:r>
              <a:rPr lang="en-US" dirty="0" smtClean="0"/>
              <a:t> (</a:t>
            </a:r>
            <a:r>
              <a:rPr lang="el-GR" dirty="0" smtClean="0"/>
              <a:t>λ</a:t>
            </a:r>
            <a:r>
              <a:rPr lang="en-US" dirty="0" smtClean="0"/>
              <a:t> </a:t>
            </a:r>
            <a:r>
              <a:rPr lang="en-US" dirty="0" err="1" smtClean="0"/>
              <a:t>cyhalothrin</a:t>
            </a:r>
            <a:r>
              <a:rPr lang="en-US" dirty="0" smtClean="0"/>
              <a:t>, </a:t>
            </a:r>
            <a:r>
              <a:rPr lang="en-US" dirty="0" err="1" smtClean="0"/>
              <a:t>thiamethoxam</a:t>
            </a:r>
            <a:r>
              <a:rPr lang="en-US" dirty="0" smtClean="0"/>
              <a:t>) and Brigade (</a:t>
            </a:r>
            <a:r>
              <a:rPr lang="en-US" dirty="0" err="1" smtClean="0"/>
              <a:t>bifenthrin</a:t>
            </a:r>
            <a:r>
              <a:rPr lang="en-US" dirty="0" smtClean="0"/>
              <a:t>) are among best performers in efficacy trials.</a:t>
            </a:r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5" name="Picture 4" descr="Picture8-15-2010 71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27400" y="1943100"/>
            <a:ext cx="5334000" cy="400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5439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</a:t>
            </a:r>
            <a:br>
              <a:rPr lang="en-US" dirty="0" smtClean="0"/>
            </a:br>
            <a:r>
              <a:rPr lang="en-US" i="1" dirty="0" err="1" smtClean="0"/>
              <a:t>Megacopta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1800" y="1752600"/>
            <a:ext cx="6019800" cy="4572000"/>
          </a:xfrm>
        </p:spPr>
        <p:txBody>
          <a:bodyPr/>
          <a:lstStyle/>
          <a:p>
            <a:r>
              <a:rPr lang="en-US" b="1" dirty="0" smtClean="0"/>
              <a:t>11 February 2012:</a:t>
            </a:r>
          </a:p>
          <a:p>
            <a:r>
              <a:rPr lang="en-US" dirty="0" smtClean="0"/>
              <a:t>Honduran inspectors discover 7 dead </a:t>
            </a:r>
            <a:r>
              <a:rPr lang="en-US" i="1" dirty="0" err="1" smtClean="0"/>
              <a:t>Megacopta</a:t>
            </a:r>
            <a:r>
              <a:rPr lang="en-US" i="1" dirty="0" smtClean="0"/>
              <a:t> </a:t>
            </a:r>
            <a:r>
              <a:rPr lang="en-US" dirty="0" smtClean="0"/>
              <a:t>adults in the bottom of a shipping container of poultry meat products from Georgia.  Inspectors had previously found 2 dead adults in a container shipment of fertile chicken eggs from same Georgia facility.</a:t>
            </a:r>
          </a:p>
          <a:p>
            <a:endParaRPr lang="en-US" dirty="0" smtClean="0"/>
          </a:p>
          <a:p>
            <a:r>
              <a:rPr lang="en-US" b="1" dirty="0" smtClean="0"/>
              <a:t>27 February 2012:</a:t>
            </a:r>
          </a:p>
          <a:p>
            <a:r>
              <a:rPr lang="en-US" dirty="0" smtClean="0"/>
              <a:t>Honduran  </a:t>
            </a:r>
            <a:r>
              <a:rPr lang="en-US" dirty="0" err="1" smtClean="0"/>
              <a:t>Servicio</a:t>
            </a:r>
            <a:r>
              <a:rPr lang="en-US" dirty="0" smtClean="0"/>
              <a:t> de </a:t>
            </a:r>
            <a:r>
              <a:rPr lang="en-US" dirty="0" err="1" smtClean="0"/>
              <a:t>Proteccion</a:t>
            </a:r>
            <a:r>
              <a:rPr lang="en-US" dirty="0" smtClean="0"/>
              <a:t> </a:t>
            </a:r>
            <a:r>
              <a:rPr lang="en-US" dirty="0" err="1" smtClean="0"/>
              <a:t>Agropecuaria</a:t>
            </a:r>
            <a:r>
              <a:rPr lang="en-US" dirty="0" smtClean="0"/>
              <a:t> (SEPA; Agricultural Protection Service) halted all agricultural imports from Georgia, Alabama, and South Carolina citing 11 February discovery.  North Carolina was added to the ban 2 days later.</a:t>
            </a:r>
          </a:p>
          <a:p>
            <a:endParaRPr lang="en-US" dirty="0" smtClean="0"/>
          </a:p>
          <a:p>
            <a:r>
              <a:rPr lang="en-US" b="1" dirty="0" smtClean="0"/>
              <a:t>01 March 2012:</a:t>
            </a:r>
          </a:p>
          <a:p>
            <a:r>
              <a:rPr lang="en-US" dirty="0" smtClean="0"/>
              <a:t>Honduran officials ease restrictions to begin inspecting and unloading individual containers (primarily cotton) to support local industries.  But, authorities continue to inspect 10% of arriving containers at ports in Central America.</a:t>
            </a:r>
          </a:p>
          <a:p>
            <a:endParaRPr lang="en-US" dirty="0"/>
          </a:p>
          <a:p>
            <a:r>
              <a:rPr lang="en-US" b="1" dirty="0" smtClean="0"/>
              <a:t>Airline Travel:</a:t>
            </a:r>
          </a:p>
          <a:p>
            <a:r>
              <a:rPr lang="en-US" dirty="0" smtClean="0"/>
              <a:t>Live adults have been intercepted in passenger compartments of jets outbound from Atlanta; dead adults have been intercepted in luggage compartments.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2514600" cy="23005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600200" y="37338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mtoews\Desktop\139919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495800"/>
            <a:ext cx="2247900" cy="149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74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for Biological Control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824984"/>
          </a:xfrm>
        </p:spPr>
        <p:txBody>
          <a:bodyPr>
            <a:normAutofit/>
          </a:bodyPr>
          <a:lstStyle/>
          <a:p>
            <a:r>
              <a:rPr lang="en-US" dirty="0" smtClean="0"/>
              <a:t>Some generalist predators prey upon nymphs and adults, but overall impact is negligible.</a:t>
            </a:r>
          </a:p>
          <a:p>
            <a:endParaRPr lang="en-US" dirty="0" smtClean="0"/>
          </a:p>
          <a:p>
            <a:r>
              <a:rPr lang="en-US" dirty="0" err="1" smtClean="0"/>
              <a:t>Entomogenous</a:t>
            </a:r>
            <a:r>
              <a:rPr lang="en-US" dirty="0" smtClean="0"/>
              <a:t> fungus </a:t>
            </a:r>
            <a:r>
              <a:rPr lang="en-US" i="1" dirty="0" err="1" smtClean="0"/>
              <a:t>Beauveria</a:t>
            </a:r>
            <a:r>
              <a:rPr lang="en-US" i="1" dirty="0" smtClean="0"/>
              <a:t> </a:t>
            </a:r>
            <a:r>
              <a:rPr lang="en-US" i="1" dirty="0" err="1" smtClean="0"/>
              <a:t>bassiana</a:t>
            </a:r>
            <a:r>
              <a:rPr lang="en-US" i="1" dirty="0" smtClean="0"/>
              <a:t> </a:t>
            </a:r>
            <a:r>
              <a:rPr lang="en-US" dirty="0" smtClean="0"/>
              <a:t>found naturally infecting adults.</a:t>
            </a:r>
          </a:p>
          <a:p>
            <a:endParaRPr lang="en-US" dirty="0"/>
          </a:p>
          <a:p>
            <a:r>
              <a:rPr lang="en-US" dirty="0" smtClean="0"/>
              <a:t>No known parasitoids.</a:t>
            </a:r>
          </a:p>
          <a:p>
            <a:endParaRPr lang="en-US" dirty="0"/>
          </a:p>
          <a:p>
            <a:r>
              <a:rPr lang="en-US" dirty="0" smtClean="0"/>
              <a:t>Best candidate for importation: </a:t>
            </a:r>
            <a:endParaRPr lang="en-US" dirty="0"/>
          </a:p>
          <a:p>
            <a:r>
              <a:rPr lang="en-US" dirty="0" smtClean="0"/>
              <a:t>Egg parasitoid </a:t>
            </a:r>
            <a:r>
              <a:rPr lang="en-US" i="1" dirty="0" err="1" smtClean="0"/>
              <a:t>Paratelenomus</a:t>
            </a:r>
            <a:r>
              <a:rPr lang="en-US" i="1" dirty="0" smtClean="0"/>
              <a:t> </a:t>
            </a:r>
            <a:r>
              <a:rPr lang="en-US" i="1" dirty="0" err="1" smtClean="0"/>
              <a:t>saccharalis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Wide distribution in native range (Japan)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Strong knowledge base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High host specificity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Currently in quarantine in Stoneville (USDA ARS)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Release permit in development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multimedia.uga.edu/media/images/ParatelenomusMegAlle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7075" y="2286000"/>
            <a:ext cx="2746525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48006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Paratelenomus</a:t>
            </a:r>
            <a:r>
              <a:rPr lang="en-US" i="1" dirty="0" smtClean="0"/>
              <a:t> </a:t>
            </a:r>
            <a:r>
              <a:rPr lang="en-US" i="1" dirty="0" err="1" smtClean="0"/>
              <a:t>saccharalis</a:t>
            </a:r>
            <a:r>
              <a:rPr lang="en-US" i="1" dirty="0" smtClean="0"/>
              <a:t> </a:t>
            </a:r>
            <a:r>
              <a:rPr lang="en-US" dirty="0" smtClean="0"/>
              <a:t> (Hymenoptera:  </a:t>
            </a:r>
            <a:r>
              <a:rPr lang="en-US" dirty="0" err="1" smtClean="0"/>
              <a:t>Scelionidae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148" name="Picture 4" descr="http://kudzubug.wikispaces.com/file/view/Paratelenomus_on_Megacopta_eggs_small.JPG/172650129/Paratelenomus_on_Megacopta_eggs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172200" y="2739452"/>
            <a:ext cx="2514600" cy="1455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327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Range Expansion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2438400"/>
            <a:ext cx="2468880" cy="3861816"/>
          </a:xfrm>
        </p:spPr>
        <p:txBody>
          <a:bodyPr/>
          <a:lstStyle/>
          <a:p>
            <a:r>
              <a:rPr lang="en-US" dirty="0" smtClean="0"/>
              <a:t>Only reproductive host plants observed thus far in the U.S. are kudzu and soybean.</a:t>
            </a:r>
          </a:p>
          <a:p>
            <a:endParaRPr lang="en-US" dirty="0"/>
          </a:p>
          <a:p>
            <a:r>
              <a:rPr lang="en-US" dirty="0" smtClean="0"/>
              <a:t>Will </a:t>
            </a:r>
            <a:r>
              <a:rPr lang="en-US" i="1" dirty="0" smtClean="0"/>
              <a:t>M. </a:t>
            </a:r>
            <a:r>
              <a:rPr lang="en-US" i="1" dirty="0" err="1" smtClean="0"/>
              <a:t>cribraria</a:t>
            </a:r>
            <a:r>
              <a:rPr lang="en-US" i="1" dirty="0" smtClean="0"/>
              <a:t> </a:t>
            </a:r>
            <a:r>
              <a:rPr lang="en-US" dirty="0" smtClean="0"/>
              <a:t>expand its range with either soybean distribution, kudzu distribution, or both?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7229" y="1981200"/>
            <a:ext cx="2209800" cy="2450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http://www.nass.usda.gov/Charts_and_Maps/Crops_County/images/SB-YI11-RGBChor.gi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0" r="5553"/>
          <a:stretch/>
        </p:blipFill>
        <p:spPr bwMode="auto">
          <a:xfrm>
            <a:off x="5943600" y="3206628"/>
            <a:ext cx="2790944" cy="24155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28058" y="19812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Kudzu Distribution by County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59029" y="5041612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Soybean Yield per Harvest Acre by County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9416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and Use Our Website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Our website was developed and is maintained by the University of Georgia Center for Invasive Species and Ecosystem Health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http://www.kudzubug.org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New detections can be submitted on the website or via your smartphone with the free app SEEDN – Southeast Early Detection Network.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9000" y="1652789"/>
            <a:ext cx="5047707" cy="497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26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Insect</a:t>
            </a:r>
            <a:br>
              <a:rPr lang="en-US" dirty="0" smtClean="0"/>
            </a:br>
            <a:r>
              <a:rPr lang="en-US" i="1" dirty="0" err="1" smtClean="0"/>
              <a:t>Megacopta</a:t>
            </a:r>
            <a:r>
              <a:rPr lang="en-US" i="1" dirty="0" smtClean="0"/>
              <a:t> </a:t>
            </a:r>
            <a:r>
              <a:rPr lang="en-US" i="1" dirty="0" err="1" smtClean="0"/>
              <a:t>cribraria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err="1" smtClean="0"/>
              <a:t>Hemiptera</a:t>
            </a:r>
            <a:r>
              <a:rPr lang="en-US" dirty="0" smtClean="0"/>
              <a:t>: </a:t>
            </a:r>
            <a:r>
              <a:rPr lang="en-US" dirty="0" err="1" smtClean="0"/>
              <a:t>Plataspidae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5"/>
            <a:ext cx="2468880" cy="47774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 to 2.5 overlapping generations observed in Georgia.</a:t>
            </a:r>
          </a:p>
          <a:p>
            <a:endParaRPr lang="en-US" dirty="0" smtClean="0"/>
          </a:p>
          <a:p>
            <a:r>
              <a:rPr lang="en-US" dirty="0" smtClean="0"/>
              <a:t>Overwintering adults emerge in spring when they become a nuisance pest and eventually move into kudzu (March-May). </a:t>
            </a:r>
          </a:p>
          <a:p>
            <a:endParaRPr lang="en-US" dirty="0"/>
          </a:p>
          <a:p>
            <a:r>
              <a:rPr lang="en-US" dirty="0" smtClean="0"/>
              <a:t>First generation adults are produced in kudzu (and early-planted soybeans).  These adults move to later-planted soybean while also re-infesting kudzu (June-July).</a:t>
            </a:r>
          </a:p>
          <a:p>
            <a:endParaRPr lang="en-US" dirty="0"/>
          </a:p>
          <a:p>
            <a:r>
              <a:rPr lang="en-US" dirty="0" smtClean="0"/>
              <a:t>As soybeans and kudzu senesce in the fall, the 2</a:t>
            </a:r>
            <a:r>
              <a:rPr lang="en-US" baseline="30000" dirty="0" smtClean="0"/>
              <a:t>nd</a:t>
            </a:r>
            <a:r>
              <a:rPr lang="en-US" dirty="0" smtClean="0"/>
              <a:t>-generation adults become nuisance pests.</a:t>
            </a:r>
          </a:p>
          <a:p>
            <a:endParaRPr lang="en-US" dirty="0"/>
          </a:p>
          <a:p>
            <a:r>
              <a:rPr lang="en-US" dirty="0" smtClean="0"/>
              <a:t>Overwinter as adults in groups usually under debris or under bark.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5868" y="1676400"/>
            <a:ext cx="1828800" cy="1624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690254"/>
            <a:ext cx="1828799" cy="1624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1676400"/>
            <a:ext cx="1818976" cy="16248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57800" y="3421897"/>
            <a:ext cx="3647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Upper images provided by Jeremy Greene, Clemson University</a:t>
            </a:r>
            <a:endParaRPr lang="en-US" sz="1000" i="1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452" y="3881955"/>
            <a:ext cx="2632764" cy="232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28280" y="5562600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Eggs masses on kudzu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p</a:t>
            </a:r>
            <a:r>
              <a:rPr lang="en-US" sz="1400" i="1" dirty="0" smtClean="0">
                <a:solidFill>
                  <a:schemeClr val="bg1"/>
                </a:solidFill>
              </a:rPr>
              <a:t>lant stipules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48052" y="4224647"/>
            <a:ext cx="619496" cy="609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90852" y="4417621"/>
            <a:ext cx="457200" cy="457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55868" y="5043799"/>
            <a:ext cx="472412" cy="457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C:\2011\zprImages2011\ruberson OW Kudzu Bug\2011-02-09_17-01-42_86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2422" y="3881954"/>
            <a:ext cx="2861408" cy="232368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55868" y="6324600"/>
            <a:ext cx="2594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Image provided by Phillip Roberts</a:t>
            </a:r>
          </a:p>
          <a:p>
            <a:pPr algn="r"/>
            <a:r>
              <a:rPr lang="en-US" sz="1000" i="1" dirty="0" smtClean="0"/>
              <a:t> University of Georgia</a:t>
            </a:r>
            <a:endParaRPr lang="en-US" sz="10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69482" y="6305644"/>
            <a:ext cx="2594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Image provided by John Ruberson</a:t>
            </a:r>
          </a:p>
          <a:p>
            <a:pPr algn="r"/>
            <a:r>
              <a:rPr lang="en-US" sz="1000" i="1" dirty="0" smtClean="0"/>
              <a:t> University of Georgia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86133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</a:t>
            </a:r>
            <a:r>
              <a:rPr lang="en-US" i="1" dirty="0" err="1" smtClean="0"/>
              <a:t>Megacopta</a:t>
            </a:r>
            <a:r>
              <a:rPr lang="en-US" i="1" dirty="0" smtClean="0"/>
              <a:t> </a:t>
            </a:r>
            <a:r>
              <a:rPr lang="en-US" i="1" dirty="0" err="1" smtClean="0"/>
              <a:t>cribraria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Numbers of eggs produced per female = 26 to 274 with 15 eggs per egg </a:t>
            </a:r>
            <a:r>
              <a:rPr lang="en-US" dirty="0" smtClean="0"/>
              <a:t>mass.</a:t>
            </a:r>
          </a:p>
          <a:p>
            <a:endParaRPr lang="en-US" dirty="0"/>
          </a:p>
          <a:p>
            <a:r>
              <a:rPr lang="en-US" dirty="0"/>
              <a:t>Eggs usually deposited in 2-3 parallel rows stuck in black substance deposited by female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First instars consume </a:t>
            </a:r>
            <a:r>
              <a:rPr lang="en-US" dirty="0" err="1" smtClean="0"/>
              <a:t>symbiont</a:t>
            </a:r>
            <a:r>
              <a:rPr lang="en-US" dirty="0" smtClean="0"/>
              <a:t> capsules after </a:t>
            </a:r>
            <a:r>
              <a:rPr lang="en-US" dirty="0" err="1" smtClean="0"/>
              <a:t>eclosion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Five </a:t>
            </a:r>
            <a:r>
              <a:rPr lang="en-US" dirty="0" err="1"/>
              <a:t>nymphal</a:t>
            </a:r>
            <a:r>
              <a:rPr lang="en-US" dirty="0"/>
              <a:t> instars.</a:t>
            </a:r>
          </a:p>
          <a:p>
            <a:endParaRPr lang="en-US" dirty="0"/>
          </a:p>
        </p:txBody>
      </p:sp>
      <p:pic>
        <p:nvPicPr>
          <p:cNvPr id="5" name="Picture 4" descr="Egg mMont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688419"/>
            <a:ext cx="1930400" cy="144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rst cMont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1923277" cy="144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599" y="4865914"/>
            <a:ext cx="1923276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9914" y="1675266"/>
            <a:ext cx="1955210" cy="1471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301954"/>
            <a:ext cx="1955210" cy="1435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Placeholder 4"/>
          <p:cNvPicPr>
            <a:picLocks noGrp="1"/>
          </p:cNvPicPr>
          <p:nvPr>
            <p:ph type="pic" idx="1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4865914"/>
            <a:ext cx="195521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114800" y="185393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Symbiont</a:t>
            </a:r>
            <a:r>
              <a:rPr lang="en-US" sz="1000" dirty="0" smtClean="0">
                <a:solidFill>
                  <a:schemeClr val="bg1"/>
                </a:solidFill>
              </a:rPr>
              <a:t> capsules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14800" y="2075021"/>
            <a:ext cx="152400" cy="439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267200" y="2075021"/>
            <a:ext cx="152400" cy="439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029200" y="2075020"/>
            <a:ext cx="65314" cy="439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76800" y="2075021"/>
            <a:ext cx="0" cy="439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24400" y="3301954"/>
            <a:ext cx="856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First Instars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79371" y="4906089"/>
            <a:ext cx="885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Third instar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7600" y="2895600"/>
            <a:ext cx="877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Fourth instar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19999" y="4419990"/>
            <a:ext cx="7577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Fifth instar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72400" y="6019800"/>
            <a:ext cx="57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Adult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0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Discovery</a:t>
            </a:r>
            <a:br>
              <a:rPr lang="en-US" dirty="0" smtClean="0"/>
            </a:br>
            <a:r>
              <a:rPr lang="en-US" dirty="0" smtClean="0"/>
              <a:t>October 2009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977384"/>
          </a:xfrm>
        </p:spPr>
        <p:txBody>
          <a:bodyPr>
            <a:normAutofit/>
          </a:bodyPr>
          <a:lstStyle/>
          <a:p>
            <a:r>
              <a:rPr lang="en-US" dirty="0" smtClean="0"/>
              <a:t>Samples submitted to the UGA Homeowner Insect &amp; Weed Diagnostics Laboratory.</a:t>
            </a:r>
          </a:p>
          <a:p>
            <a:endParaRPr lang="en-US" dirty="0"/>
          </a:p>
          <a:p>
            <a:r>
              <a:rPr lang="en-US" dirty="0" smtClean="0"/>
              <a:t>October 28, 2009:  Site visit to Jackson Co., GA, thousands of adult kudzu bugs on homes.</a:t>
            </a:r>
          </a:p>
          <a:p>
            <a:endParaRPr lang="en-US" dirty="0"/>
          </a:p>
          <a:p>
            <a:r>
              <a:rPr lang="en-US" dirty="0" smtClean="0"/>
              <a:t>Kudzu growing 30 m from homes harbored large numbers of adults and some late-instar nymphs.</a:t>
            </a:r>
          </a:p>
          <a:p>
            <a:endParaRPr lang="en-US" dirty="0"/>
          </a:p>
          <a:p>
            <a:r>
              <a:rPr lang="en-US" dirty="0" smtClean="0"/>
              <a:t>Adults seeking overwintering sites at the homes.</a:t>
            </a:r>
          </a:p>
          <a:p>
            <a:endParaRPr lang="en-US" dirty="0"/>
          </a:p>
          <a:p>
            <a:r>
              <a:rPr lang="en-US" i="1" dirty="0" err="1" smtClean="0"/>
              <a:t>Megacopta</a:t>
            </a:r>
            <a:r>
              <a:rPr lang="en-US" i="1" dirty="0" smtClean="0"/>
              <a:t> </a:t>
            </a:r>
            <a:r>
              <a:rPr lang="en-US" i="1" dirty="0" err="1" smtClean="0"/>
              <a:t>cribraria</a:t>
            </a:r>
            <a:r>
              <a:rPr lang="en-US" i="1" dirty="0" smtClean="0"/>
              <a:t> </a:t>
            </a:r>
            <a:r>
              <a:rPr lang="en-US" dirty="0" smtClean="0"/>
              <a:t>deemed “a serious home invader and potential legume pest.”</a:t>
            </a:r>
          </a:p>
          <a:p>
            <a:endParaRPr lang="en-US" i="1" dirty="0"/>
          </a:p>
          <a:p>
            <a:r>
              <a:rPr lang="en-US" dirty="0" smtClean="0"/>
              <a:t>Confirmed in 9 counties covering 7050 km</a:t>
            </a:r>
            <a:r>
              <a:rPr lang="en-US" baseline="30000" dirty="0" smtClean="0"/>
              <a:t>2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2434768" cy="14749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545" y="3194462"/>
            <a:ext cx="2434768" cy="19218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5257800"/>
            <a:ext cx="2412007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554" y="3962400"/>
            <a:ext cx="2731325" cy="2048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63033" y="6096000"/>
            <a:ext cx="315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Images by and courtesy of  Daniel R. Suiter &amp; Lisa Ames (University of Georgia) &amp; Center for Invasive Species and Ecosystem Health, UGA (www.insectimages.org)</a:t>
            </a:r>
            <a:endParaRPr lang="en-US" sz="1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856514" y="1633248"/>
            <a:ext cx="3048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A</a:t>
            </a:r>
          </a:p>
          <a:p>
            <a:pPr algn="ctr"/>
            <a:endParaRPr lang="en-US" sz="8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628" y="1633639"/>
            <a:ext cx="2930844" cy="21981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98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Expansion</a:t>
            </a:r>
            <a:br>
              <a:rPr lang="en-US" dirty="0" smtClean="0"/>
            </a:br>
            <a:r>
              <a:rPr lang="en-US" dirty="0" smtClean="0"/>
              <a:t>2009 - 2012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734978"/>
            <a:ext cx="2468880" cy="4894422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Megacopta</a:t>
            </a:r>
            <a:r>
              <a:rPr lang="en-US" i="1" dirty="0" smtClean="0"/>
              <a:t> </a:t>
            </a:r>
            <a:r>
              <a:rPr lang="en-US" dirty="0" smtClean="0"/>
              <a:t>now confirmed in 8 states:  Alabama, Florida, Georgia, Mississippi, North Carolina, South Carolina, Tennessee, Virginia .</a:t>
            </a:r>
          </a:p>
          <a:p>
            <a:endParaRPr lang="en-US" i="1" dirty="0"/>
          </a:p>
          <a:p>
            <a:r>
              <a:rPr lang="en-US" dirty="0" smtClean="0"/>
              <a:t>Area Infested by Year:</a:t>
            </a:r>
          </a:p>
          <a:p>
            <a:r>
              <a:rPr lang="en-US" dirty="0" smtClean="0"/>
              <a:t>2010: 91,786 km</a:t>
            </a:r>
            <a:r>
              <a:rPr lang="en-US" baseline="30000" dirty="0" smtClean="0"/>
              <a:t>2 </a:t>
            </a:r>
            <a:r>
              <a:rPr lang="en-US" dirty="0" smtClean="0"/>
              <a:t>(13x increase)</a:t>
            </a:r>
          </a:p>
          <a:p>
            <a:r>
              <a:rPr lang="en-US" dirty="0" smtClean="0"/>
              <a:t>2011: 189,238 km</a:t>
            </a:r>
            <a:r>
              <a:rPr lang="en-US" baseline="30000" dirty="0" smtClean="0"/>
              <a:t>2</a:t>
            </a:r>
            <a:r>
              <a:rPr lang="en-US" dirty="0" smtClean="0"/>
              <a:t> (27x </a:t>
            </a:r>
            <a:r>
              <a:rPr lang="en-US" dirty="0" err="1" smtClean="0"/>
              <a:t>inc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2012: 209,765 km</a:t>
            </a:r>
            <a:r>
              <a:rPr lang="en-US" baseline="30000" dirty="0" smtClean="0"/>
              <a:t>2</a:t>
            </a:r>
            <a:r>
              <a:rPr lang="en-US" dirty="0" smtClean="0"/>
              <a:t> (29x </a:t>
            </a:r>
            <a:r>
              <a:rPr lang="en-US" dirty="0" err="1" smtClean="0"/>
              <a:t>inc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Total Area Infested:</a:t>
            </a:r>
          </a:p>
          <a:p>
            <a:r>
              <a:rPr lang="en-US" dirty="0" smtClean="0"/>
              <a:t>497,819 km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75% of additional area reported in 2011 was in a northeasterly direction; likely affected by weather (La Niña).</a:t>
            </a:r>
          </a:p>
          <a:p>
            <a:endParaRPr lang="en-US" dirty="0"/>
          </a:p>
          <a:p>
            <a:r>
              <a:rPr lang="en-US" dirty="0" smtClean="0"/>
              <a:t>2012 reports from Mississippi and northwest Alabama likely due to hitchhiking.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1" y="6363229"/>
            <a:ext cx="401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Map compiled by Wayne A. Gardner, University of Georgia</a:t>
            </a:r>
            <a:endParaRPr lang="en-US" sz="1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015600" cy="44591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7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Introduction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676400"/>
            <a:ext cx="2468880" cy="4623816"/>
          </a:xfrm>
        </p:spPr>
        <p:txBody>
          <a:bodyPr/>
          <a:lstStyle/>
          <a:p>
            <a:r>
              <a:rPr lang="en-US" dirty="0" smtClean="0"/>
              <a:t>Native Range:  Southeast Asia, China, Japan, India, northern Australian, Malaysia, etc..</a:t>
            </a:r>
          </a:p>
          <a:p>
            <a:endParaRPr lang="en-US" dirty="0"/>
          </a:p>
          <a:p>
            <a:r>
              <a:rPr lang="en-US" dirty="0" smtClean="0"/>
              <a:t>Genetic analyses (</a:t>
            </a:r>
            <a:r>
              <a:rPr lang="en-US" dirty="0" err="1" smtClean="0"/>
              <a:t>mtDNA</a:t>
            </a:r>
            <a:r>
              <a:rPr lang="en-US" dirty="0" smtClean="0"/>
              <a:t>) show that insects in expanded range are from SINGLE FEMALE ANCESTOR (GA1).</a:t>
            </a:r>
          </a:p>
          <a:p>
            <a:endParaRPr lang="en-US" dirty="0"/>
          </a:p>
          <a:p>
            <a:r>
              <a:rPr lang="en-US" dirty="0" smtClean="0"/>
              <a:t>Genetic analyses of gut </a:t>
            </a:r>
            <a:r>
              <a:rPr lang="en-US" dirty="0" err="1" smtClean="0"/>
              <a:t>endosymbionts</a:t>
            </a:r>
            <a:r>
              <a:rPr lang="en-US" dirty="0" smtClean="0"/>
              <a:t> show similar genetic relationships.</a:t>
            </a:r>
          </a:p>
          <a:p>
            <a:endParaRPr lang="en-US" dirty="0"/>
          </a:p>
          <a:p>
            <a:r>
              <a:rPr lang="en-US" dirty="0" smtClean="0"/>
              <a:t>Genetic comparisons indicate source of origin is Japan.</a:t>
            </a:r>
          </a:p>
          <a:p>
            <a:endParaRPr lang="en-US" dirty="0"/>
          </a:p>
          <a:p>
            <a:r>
              <a:rPr lang="en-US" dirty="0" smtClean="0"/>
              <a:t>Likely will NEVER know mode of introduction.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9000" y="1828800"/>
            <a:ext cx="5173395" cy="4449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5134443" y="3499177"/>
            <a:ext cx="2268708" cy="1497458"/>
            <a:chOff x="3632675" y="3118503"/>
            <a:chExt cx="2564451" cy="1676584"/>
          </a:xfrm>
        </p:grpSpPr>
        <p:sp>
          <p:nvSpPr>
            <p:cNvPr id="7" name="5-Point Star 6"/>
            <p:cNvSpPr/>
            <p:nvPr/>
          </p:nvSpPr>
          <p:spPr>
            <a:xfrm>
              <a:off x="5892326" y="3118503"/>
              <a:ext cx="304800" cy="304800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4719578" y="4404972"/>
              <a:ext cx="304800" cy="304800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67044" y="4490287"/>
              <a:ext cx="304800" cy="304800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408644" y="3295877"/>
              <a:ext cx="304800" cy="304800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3632675" y="4240139"/>
              <a:ext cx="304800" cy="304800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4202779" y="3637137"/>
              <a:ext cx="304800" cy="304800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5094719" y="3798606"/>
              <a:ext cx="304800" cy="304800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5-Point Star 13"/>
          <p:cNvSpPr/>
          <p:nvPr/>
        </p:nvSpPr>
        <p:spPr>
          <a:xfrm>
            <a:off x="7162800" y="5486400"/>
            <a:ext cx="269649" cy="272235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53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Reported Host Plants in Expanded Range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3314" y="161186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Legumes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1981199"/>
            <a:ext cx="2438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Kudzu</a:t>
            </a:r>
          </a:p>
          <a:p>
            <a:r>
              <a:rPr lang="en-US" b="1" dirty="0" smtClean="0"/>
              <a:t>Soybean</a:t>
            </a:r>
          </a:p>
          <a:p>
            <a:r>
              <a:rPr lang="en-US" dirty="0" smtClean="0"/>
              <a:t>Lima Bean</a:t>
            </a:r>
          </a:p>
          <a:p>
            <a:r>
              <a:rPr lang="en-US" dirty="0" smtClean="0"/>
              <a:t>Pole/String/Green Bean</a:t>
            </a:r>
          </a:p>
          <a:p>
            <a:r>
              <a:rPr lang="en-US" dirty="0" smtClean="0"/>
              <a:t>Lablab Bean</a:t>
            </a:r>
          </a:p>
          <a:p>
            <a:r>
              <a:rPr lang="en-US" dirty="0" smtClean="0"/>
              <a:t>Pigeon Pea</a:t>
            </a:r>
          </a:p>
          <a:p>
            <a:r>
              <a:rPr lang="en-US" dirty="0" smtClean="0"/>
              <a:t>American Wisteria</a:t>
            </a:r>
          </a:p>
          <a:p>
            <a:r>
              <a:rPr lang="en-US" dirty="0" smtClean="0"/>
              <a:t>Chinese Wisteria</a:t>
            </a:r>
          </a:p>
          <a:p>
            <a:r>
              <a:rPr lang="en-US" dirty="0" smtClean="0"/>
              <a:t>Japanese Wisteria</a:t>
            </a:r>
          </a:p>
          <a:p>
            <a:r>
              <a:rPr lang="en-US" dirty="0" smtClean="0"/>
              <a:t>American Yellowwood</a:t>
            </a:r>
          </a:p>
          <a:p>
            <a:r>
              <a:rPr lang="en-US" dirty="0" smtClean="0"/>
              <a:t>Lespedeza</a:t>
            </a:r>
          </a:p>
          <a:p>
            <a:r>
              <a:rPr lang="en-US" dirty="0" smtClean="0"/>
              <a:t>Peanut</a:t>
            </a:r>
          </a:p>
          <a:p>
            <a:r>
              <a:rPr lang="en-US" dirty="0" smtClean="0"/>
              <a:t>Crimson Clover</a:t>
            </a:r>
          </a:p>
          <a:p>
            <a:r>
              <a:rPr lang="en-US" dirty="0" smtClean="0"/>
              <a:t>Clover</a:t>
            </a:r>
          </a:p>
          <a:p>
            <a:r>
              <a:rPr lang="en-US" dirty="0" smtClean="0"/>
              <a:t>Alfalfa</a:t>
            </a:r>
          </a:p>
          <a:p>
            <a:r>
              <a:rPr lang="en-US" dirty="0" err="1" smtClean="0"/>
              <a:t>Sicklepod</a:t>
            </a:r>
            <a:endParaRPr lang="en-US" dirty="0" smtClean="0"/>
          </a:p>
          <a:p>
            <a:r>
              <a:rPr lang="en-US" dirty="0" smtClean="0"/>
              <a:t>Black Locust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61225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Non-Legumes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1992083"/>
            <a:ext cx="1981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Alligatorweed</a:t>
            </a:r>
            <a:endParaRPr lang="en-US" dirty="0" smtClean="0"/>
          </a:p>
          <a:p>
            <a:r>
              <a:rPr lang="en-US" dirty="0" smtClean="0"/>
              <a:t>Black Willow</a:t>
            </a:r>
          </a:p>
          <a:p>
            <a:r>
              <a:rPr lang="en-US" dirty="0" smtClean="0"/>
              <a:t>Banana</a:t>
            </a:r>
          </a:p>
          <a:p>
            <a:r>
              <a:rPr lang="en-US" dirty="0" smtClean="0"/>
              <a:t>Cocklebur</a:t>
            </a:r>
          </a:p>
          <a:p>
            <a:r>
              <a:rPr lang="en-US" dirty="0" smtClean="0"/>
              <a:t>Cotton</a:t>
            </a:r>
          </a:p>
          <a:p>
            <a:r>
              <a:rPr lang="en-US" dirty="0" smtClean="0"/>
              <a:t>Fig</a:t>
            </a:r>
          </a:p>
          <a:p>
            <a:r>
              <a:rPr lang="en-US" dirty="0" smtClean="0"/>
              <a:t>Loquat</a:t>
            </a:r>
          </a:p>
          <a:p>
            <a:r>
              <a:rPr lang="en-US" dirty="0" err="1" smtClean="0"/>
              <a:t>Muscadine</a:t>
            </a:r>
            <a:r>
              <a:rPr lang="en-US" dirty="0" smtClean="0"/>
              <a:t> Grape</a:t>
            </a:r>
          </a:p>
          <a:p>
            <a:r>
              <a:rPr lang="en-US" dirty="0" smtClean="0"/>
              <a:t>Pecan</a:t>
            </a:r>
          </a:p>
          <a:p>
            <a:r>
              <a:rPr lang="en-US" dirty="0" smtClean="0"/>
              <a:t>Pine Trees</a:t>
            </a:r>
          </a:p>
          <a:p>
            <a:r>
              <a:rPr lang="en-US" dirty="0" smtClean="0"/>
              <a:t>Potato</a:t>
            </a:r>
          </a:p>
          <a:p>
            <a:r>
              <a:rPr lang="en-US" dirty="0" smtClean="0"/>
              <a:t>Satsuma Mandarin</a:t>
            </a:r>
          </a:p>
          <a:p>
            <a:r>
              <a:rPr lang="en-US" dirty="0" smtClean="0"/>
              <a:t>Tangerine</a:t>
            </a:r>
          </a:p>
          <a:p>
            <a:r>
              <a:rPr lang="en-US" dirty="0" smtClean="0"/>
              <a:t>Wax Myrtle</a:t>
            </a:r>
          </a:p>
          <a:p>
            <a:r>
              <a:rPr lang="en-US" dirty="0" smtClean="0"/>
              <a:t>Wheat</a:t>
            </a:r>
          </a:p>
          <a:p>
            <a:r>
              <a:rPr lang="en-US" dirty="0" smtClean="0"/>
              <a:t>Wild Blackberry</a:t>
            </a:r>
          </a:p>
        </p:txBody>
      </p:sp>
      <p:pic>
        <p:nvPicPr>
          <p:cNvPr id="3076" name="Picture 4" descr="http://www.forestryimages.org/images/192x128/5425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2" y="3733800"/>
            <a:ext cx="2438398" cy="1828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arwin.eeb.uconn.edu/uncommon-ground/images/kudz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88" y="1981197"/>
            <a:ext cx="2438398" cy="162559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9488" y="5791200"/>
            <a:ext cx="2438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Images courtesy of Center for Invasive Species and Ecosystem Health, UGA</a:t>
            </a:r>
          </a:p>
          <a:p>
            <a:r>
              <a:rPr lang="en-US" sz="1000" i="1" dirty="0" smtClean="0"/>
              <a:t>www.insectimages.org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24872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Preference Testing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Choice and No-Choice Preference Testing in 2012 conducted by Blount and Buntin (UGA)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1752600"/>
            <a:ext cx="5638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Adults – No Nymphs – No </a:t>
            </a:r>
            <a:r>
              <a:rPr lang="en-US" b="1" dirty="0" err="1" smtClean="0"/>
              <a:t>Oviposition</a:t>
            </a:r>
            <a:endParaRPr lang="en-US" b="1" dirty="0" smtClean="0"/>
          </a:p>
          <a:p>
            <a:r>
              <a:rPr lang="en-US" dirty="0" smtClean="0"/>
              <a:t>Peanut, Snap bean, Pinto bean, Winter pea</a:t>
            </a:r>
          </a:p>
          <a:p>
            <a:endParaRPr lang="en-US" dirty="0"/>
          </a:p>
          <a:p>
            <a:r>
              <a:rPr lang="en-US" b="1" dirty="0" smtClean="0"/>
              <a:t>Few Adults (1-3 per 10 sweeps) – No Nymphs – No </a:t>
            </a:r>
            <a:r>
              <a:rPr lang="en-US" b="1" dirty="0" err="1" smtClean="0"/>
              <a:t>Oviposition</a:t>
            </a:r>
            <a:endParaRPr lang="en-US" b="1" dirty="0" smtClean="0"/>
          </a:p>
          <a:p>
            <a:r>
              <a:rPr lang="en-US" dirty="0" smtClean="0"/>
              <a:t>Lima bean, Black bean, Black-eyed pea, </a:t>
            </a:r>
            <a:r>
              <a:rPr lang="en-US" dirty="0" err="1" smtClean="0"/>
              <a:t>Azuki</a:t>
            </a:r>
            <a:r>
              <a:rPr lang="en-US" dirty="0" smtClean="0"/>
              <a:t> bean</a:t>
            </a:r>
          </a:p>
          <a:p>
            <a:endParaRPr lang="en-US" dirty="0"/>
          </a:p>
          <a:p>
            <a:r>
              <a:rPr lang="en-US" b="1" dirty="0" smtClean="0"/>
              <a:t>Low Number Adults (10-15 per 10 sweeps) – No Nymphs – No </a:t>
            </a:r>
            <a:r>
              <a:rPr lang="en-US" b="1" dirty="0" err="1" smtClean="0"/>
              <a:t>Oviposition</a:t>
            </a:r>
            <a:endParaRPr lang="en-US" b="1" dirty="0" smtClean="0"/>
          </a:p>
          <a:p>
            <a:r>
              <a:rPr lang="en-US" dirty="0" smtClean="0"/>
              <a:t>Lablab, </a:t>
            </a:r>
            <a:r>
              <a:rPr lang="en-US" dirty="0" err="1" smtClean="0"/>
              <a:t>Mung</a:t>
            </a:r>
            <a:r>
              <a:rPr lang="en-US" dirty="0" smtClean="0"/>
              <a:t> bean</a:t>
            </a:r>
          </a:p>
          <a:p>
            <a:endParaRPr lang="en-US" dirty="0"/>
          </a:p>
          <a:p>
            <a:r>
              <a:rPr lang="en-US" b="1" dirty="0" smtClean="0"/>
              <a:t>Reproductive Hosts</a:t>
            </a:r>
          </a:p>
          <a:p>
            <a:r>
              <a:rPr lang="en-US" dirty="0" smtClean="0"/>
              <a:t>Soybean, Kudzu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0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Adult Feeding on </a:t>
            </a:r>
            <a:r>
              <a:rPr lang="en-US" dirty="0" err="1" smtClean="0"/>
              <a:t>Nonreproductive</a:t>
            </a:r>
            <a:r>
              <a:rPr lang="en-US" dirty="0" smtClean="0"/>
              <a:t> Hosts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 Spring 2012, large numbers of adults were observed feeding on backyard arbor of wisteria before American wisteria had leafed out.</a:t>
            </a:r>
          </a:p>
          <a:p>
            <a:endParaRPr lang="en-US" dirty="0"/>
          </a:p>
          <a:p>
            <a:r>
              <a:rPr lang="en-US" dirty="0" smtClean="0"/>
              <a:t>Wisteria was treated with an insecticide which eliminated the adults.</a:t>
            </a:r>
          </a:p>
          <a:p>
            <a:endParaRPr lang="en-US" dirty="0"/>
          </a:p>
          <a:p>
            <a:r>
              <a:rPr lang="en-US" dirty="0" smtClean="0"/>
              <a:t>The host plant was clearly affected by adult feeding as seen once the vine leafed out.</a:t>
            </a:r>
          </a:p>
          <a:p>
            <a:endParaRPr lang="en-US" dirty="0"/>
          </a:p>
          <a:p>
            <a:r>
              <a:rPr lang="en-US" dirty="0" smtClean="0"/>
              <a:t>No egg-laying or nymphs were observed.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599" y="1676400"/>
            <a:ext cx="3352799" cy="25145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4343400"/>
            <a:ext cx="3047999" cy="22859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8315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12486</TotalTime>
  <Words>1446</Words>
  <Application>Microsoft Macintosh PowerPoint</Application>
  <PresentationFormat>On-screen Show (4:3)</PresentationFormat>
  <Paragraphs>231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Corbel</vt:lpstr>
      <vt:lpstr>Wingdings</vt:lpstr>
      <vt:lpstr>Wingdings 2</vt:lpstr>
      <vt:lpstr>Wingdings 3</vt:lpstr>
      <vt:lpstr>Arial</vt:lpstr>
      <vt:lpstr>Module</vt:lpstr>
      <vt:lpstr>Status of the Invasive Kudzu Bug, Megacopta cribraria , in Georgia and North America</vt:lpstr>
      <vt:lpstr>The Insect Megacopta cribraria Hemiptera: Plataspidae</vt:lpstr>
      <vt:lpstr>Development of Megacopta cribraria</vt:lpstr>
      <vt:lpstr>Initial Discovery October 2009</vt:lpstr>
      <vt:lpstr>Range Expansion 2009 - 2012</vt:lpstr>
      <vt:lpstr>Origin of Introduction</vt:lpstr>
      <vt:lpstr>Reported Host Plants in Expanded Range</vt:lpstr>
      <vt:lpstr>Host Preference Testing</vt:lpstr>
      <vt:lpstr>Impact of Adult Feeding on Nonreproductive Hosts</vt:lpstr>
      <vt:lpstr>Impacts</vt:lpstr>
      <vt:lpstr>Biocontrol agent for kudzu?</vt:lpstr>
      <vt:lpstr>Megacopta cribraria as a Nuisance Pest</vt:lpstr>
      <vt:lpstr>Megacopta cribraria Impact on Soybean</vt:lpstr>
      <vt:lpstr>Megacopta cribraria  Management in Soybean</vt:lpstr>
      <vt:lpstr>Exporting Megacopta</vt:lpstr>
      <vt:lpstr>Potential for Biological Control</vt:lpstr>
      <vt:lpstr>Potential Range Expansion</vt:lpstr>
      <vt:lpstr>Visit and Use Our Website</vt:lpstr>
    </vt:vector>
  </TitlesOfParts>
  <Company>UGA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Updating the Status of the Bean Plastipid, Megacopta cribraria, in its Expanded Range in North America</dc:title>
  <dc:creator>Wayne Gardner</dc:creator>
  <cp:lastModifiedBy>George Braman</cp:lastModifiedBy>
  <cp:revision>96</cp:revision>
  <cp:lastPrinted>2013-03-12T15:28:43Z</cp:lastPrinted>
  <dcterms:created xsi:type="dcterms:W3CDTF">2012-02-27T16:24:46Z</dcterms:created>
  <dcterms:modified xsi:type="dcterms:W3CDTF">2015-09-07T21:55:14Z</dcterms:modified>
</cp:coreProperties>
</file>