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3" r:id="rId5"/>
  </p:sldMasterIdLst>
  <p:notesMasterIdLst>
    <p:notesMasterId r:id="rId139"/>
  </p:notesMasterIdLst>
  <p:sldIdLst>
    <p:sldId id="395" r:id="rId6"/>
    <p:sldId id="326" r:id="rId7"/>
    <p:sldId id="396" r:id="rId8"/>
    <p:sldId id="256" r:id="rId9"/>
    <p:sldId id="257" r:id="rId10"/>
    <p:sldId id="258" r:id="rId11"/>
    <p:sldId id="260" r:id="rId12"/>
    <p:sldId id="259" r:id="rId13"/>
    <p:sldId id="261" r:id="rId14"/>
    <p:sldId id="263" r:id="rId15"/>
    <p:sldId id="327" r:id="rId16"/>
    <p:sldId id="328" r:id="rId17"/>
    <p:sldId id="264" r:id="rId18"/>
    <p:sldId id="265" r:id="rId19"/>
    <p:sldId id="329" r:id="rId20"/>
    <p:sldId id="330" r:id="rId21"/>
    <p:sldId id="331" r:id="rId22"/>
    <p:sldId id="268" r:id="rId23"/>
    <p:sldId id="266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67" r:id="rId32"/>
    <p:sldId id="277" r:id="rId33"/>
    <p:sldId id="276" r:id="rId34"/>
    <p:sldId id="278" r:id="rId35"/>
    <p:sldId id="350" r:id="rId36"/>
    <p:sldId id="332" r:id="rId37"/>
    <p:sldId id="333" r:id="rId38"/>
    <p:sldId id="319" r:id="rId39"/>
    <p:sldId id="281" r:id="rId40"/>
    <p:sldId id="282" r:id="rId41"/>
    <p:sldId id="283" r:id="rId42"/>
    <p:sldId id="321" r:id="rId43"/>
    <p:sldId id="322" r:id="rId44"/>
    <p:sldId id="320" r:id="rId45"/>
    <p:sldId id="279" r:id="rId46"/>
    <p:sldId id="280" r:id="rId47"/>
    <p:sldId id="351" r:id="rId48"/>
    <p:sldId id="352" r:id="rId49"/>
    <p:sldId id="353" r:id="rId50"/>
    <p:sldId id="354" r:id="rId51"/>
    <p:sldId id="355" r:id="rId52"/>
    <p:sldId id="285" r:id="rId53"/>
    <p:sldId id="359" r:id="rId54"/>
    <p:sldId id="360" r:id="rId55"/>
    <p:sldId id="361" r:id="rId56"/>
    <p:sldId id="362" r:id="rId57"/>
    <p:sldId id="293" r:id="rId58"/>
    <p:sldId id="294" r:id="rId59"/>
    <p:sldId id="363" r:id="rId60"/>
    <p:sldId id="364" r:id="rId61"/>
    <p:sldId id="365" r:id="rId62"/>
    <p:sldId id="366" r:id="rId63"/>
    <p:sldId id="367" r:id="rId64"/>
    <p:sldId id="356" r:id="rId65"/>
    <p:sldId id="357" r:id="rId66"/>
    <p:sldId id="358" r:id="rId67"/>
    <p:sldId id="286" r:id="rId68"/>
    <p:sldId id="287" r:id="rId69"/>
    <p:sldId id="288" r:id="rId70"/>
    <p:sldId id="289" r:id="rId71"/>
    <p:sldId id="290" r:id="rId72"/>
    <p:sldId id="291" r:id="rId73"/>
    <p:sldId id="398" r:id="rId74"/>
    <p:sldId id="295" r:id="rId75"/>
    <p:sldId id="334" r:id="rId76"/>
    <p:sldId id="335" r:id="rId77"/>
    <p:sldId id="336" r:id="rId78"/>
    <p:sldId id="337" r:id="rId79"/>
    <p:sldId id="338" r:id="rId80"/>
    <p:sldId id="284" r:id="rId81"/>
    <p:sldId id="296" r:id="rId82"/>
    <p:sldId id="297" r:id="rId83"/>
    <p:sldId id="298" r:id="rId84"/>
    <p:sldId id="262" r:id="rId85"/>
    <p:sldId id="299" r:id="rId86"/>
    <p:sldId id="300" r:id="rId87"/>
    <p:sldId id="302" r:id="rId88"/>
    <p:sldId id="305" r:id="rId89"/>
    <p:sldId id="303" r:id="rId90"/>
    <p:sldId id="304" r:id="rId91"/>
    <p:sldId id="306" r:id="rId92"/>
    <p:sldId id="307" r:id="rId93"/>
    <p:sldId id="308" r:id="rId94"/>
    <p:sldId id="309" r:id="rId95"/>
    <p:sldId id="310" r:id="rId96"/>
    <p:sldId id="311" r:id="rId97"/>
    <p:sldId id="312" r:id="rId98"/>
    <p:sldId id="313" r:id="rId99"/>
    <p:sldId id="314" r:id="rId100"/>
    <p:sldId id="315" r:id="rId101"/>
    <p:sldId id="316" r:id="rId102"/>
    <p:sldId id="317" r:id="rId103"/>
    <p:sldId id="400" r:id="rId104"/>
    <p:sldId id="318" r:id="rId105"/>
    <p:sldId id="340" r:id="rId106"/>
    <p:sldId id="341" r:id="rId107"/>
    <p:sldId id="342" r:id="rId108"/>
    <p:sldId id="343" r:id="rId109"/>
    <p:sldId id="344" r:id="rId110"/>
    <p:sldId id="345" r:id="rId111"/>
    <p:sldId id="346" r:id="rId112"/>
    <p:sldId id="347" r:id="rId113"/>
    <p:sldId id="348" r:id="rId114"/>
    <p:sldId id="368" r:id="rId115"/>
    <p:sldId id="369" r:id="rId116"/>
    <p:sldId id="370" r:id="rId117"/>
    <p:sldId id="371" r:id="rId118"/>
    <p:sldId id="372" r:id="rId119"/>
    <p:sldId id="373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E28"/>
    <a:srgbClr val="BEBEB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/>
    <p:restoredTop sz="90945"/>
  </p:normalViewPr>
  <p:slideViewPr>
    <p:cSldViewPr>
      <p:cViewPr varScale="1">
        <p:scale>
          <a:sx n="119" d="100"/>
          <a:sy n="119" d="100"/>
        </p:scale>
        <p:origin x="1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00" Type="http://schemas.openxmlformats.org/officeDocument/2006/relationships/slide" Target="slides/slide95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90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C5F0AD-AAA6-444A-90FB-EEFEF126D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131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4B677-EF56-3C4E-B2A8-0382946CA7F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3911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3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780F5-1097-C14F-B6E1-FE1362980DAA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4198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A516B-DFE5-FE41-A29E-3AD5A9AB6DF5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4290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75666-A1AE-EB4E-80EA-B9F9D0157738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4311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863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A1419-D9A7-884F-A769-B91F0148C76C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4331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62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1955B-3340-754B-8178-7C615D7F877F}" type="slidenum">
              <a:rPr lang="en-US" altLang="en-US"/>
              <a:pPr/>
              <a:t>122</a:t>
            </a:fld>
            <a:endParaRPr lang="en-US" altLang="en-US"/>
          </a:p>
        </p:txBody>
      </p:sp>
      <p:sp>
        <p:nvSpPr>
          <p:cNvPr id="4362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89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73D7E0-3B46-1A4E-8476-49B713E89300}" type="slidenum">
              <a:rPr lang="en-US" altLang="en-US"/>
              <a:pPr/>
              <a:t>123</a:t>
            </a:fld>
            <a:endParaRPr lang="en-US" altLang="en-US"/>
          </a:p>
        </p:txBody>
      </p:sp>
      <p:sp>
        <p:nvSpPr>
          <p:cNvPr id="4382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70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7B3F9-A94E-8649-ADF8-38BBFAC7595D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4403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957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55CC3-806B-1649-B611-C774FC97EB55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4433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19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7D7F-5225-354C-8B00-8E043456AA90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4454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51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C6A80-6C9C-9A4F-B1FE-A30028D1E0D8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4474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739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69D1F-0DC1-C949-BDF0-C4B59961BAA5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3932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914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B19C-E163-7949-8969-CA2F0EFA0988}" type="slidenum">
              <a:rPr lang="en-US" altLang="en-US"/>
              <a:pPr/>
              <a:t>128</a:t>
            </a:fld>
            <a:endParaRPr lang="en-US" altLang="en-US"/>
          </a:p>
        </p:txBody>
      </p:sp>
      <p:sp>
        <p:nvSpPr>
          <p:cNvPr id="4495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089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DC480-AFD4-E943-9625-1905481E18A4}" type="slidenum">
              <a:rPr lang="en-US" altLang="en-US"/>
              <a:pPr/>
              <a:t>129</a:t>
            </a:fld>
            <a:endParaRPr lang="en-US" altLang="en-US"/>
          </a:p>
        </p:txBody>
      </p:sp>
      <p:sp>
        <p:nvSpPr>
          <p:cNvPr id="4515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516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B8185-98F9-B64E-A71B-76939461BDD3}" type="slidenum">
              <a:rPr lang="en-US" altLang="en-US"/>
              <a:pPr/>
              <a:t>130</a:t>
            </a:fld>
            <a:endParaRPr lang="en-US" altLang="en-US"/>
          </a:p>
        </p:txBody>
      </p:sp>
      <p:sp>
        <p:nvSpPr>
          <p:cNvPr id="4536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4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C5D8D-0623-914B-879C-5F560F56DBF0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962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2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676031-3AB6-5D45-A08E-D1BD03142886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3993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31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264FC-24BC-714F-990C-CDB2C1A25584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3747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05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56290-9B55-254B-9401-7FBFAE4574EE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3768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91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2618A-3898-8045-B179-6034832D91A2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4136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3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FBCFA-9374-D344-8E45-FCDCBF038F9B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4157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937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F43FC8-8A84-1141-AADD-71690C011C99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4177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937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FF321-7B50-2945-9EDC-F5B68A980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1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190ED-218A-C844-BA2D-0228D3B84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97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A941D-C700-DE4F-B268-9D095FC87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22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D89CF-09E3-1440-9A67-E14512C13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346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47199-B850-8547-B869-CF9A0D23B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43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1B13A-AC63-6542-817D-F3E36EE9B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4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11447-C43B-2543-B0A6-9A2E9FBB7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9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CEE6-0798-594F-B153-3D8D9F6DEB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0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3FEF4-9472-6F4E-814D-5F908EDB9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41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F3BD-FE43-F841-A267-629F93120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96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61BFD-B1BB-1E45-A95C-272DEA9DE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4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AFC7B-FAEB-4D42-9E2E-A39BF00F9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10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662CC-88E5-3F42-B3E9-22DD0D960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71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6EB4A-E6A0-F646-8C92-AC7D1C100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7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D5AFF-5D03-844C-96E1-B3E9575CB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89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08FE207-8746-A544-95FD-0463D1E06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97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AE5A5-D6D3-A048-BC15-1168AA846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66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935A6-372E-7D45-90BD-1FADCC9A1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395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CE885-6AB3-C94D-86B7-8DEEEBCCB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821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43FCF-D665-084A-93C2-031D1D342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683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37BB3-390C-B84B-9CAA-838282338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45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562E-55D9-E546-A454-031403C98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10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67902-6058-D448-B23E-1DAFD2C02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14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E58EE-B226-F448-81B5-F7E451415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91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919C2-14BB-1448-BBBB-CF0A18732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83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1E098-9419-FC47-AAE3-77686542BC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755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15CFCF-60CB-AC42-A65C-4AD5AB3F5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90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5DF0-D9B2-9A49-9897-8F560594E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79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7A8B341-7773-2946-9CE3-246750F08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010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EE3EFB-7F2F-4249-BB77-950A589EE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433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F2F75-0832-DA4E-B064-05504DA90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331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10461-7F2E-C549-BA7B-FBC45A61DD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77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6563B-0284-0B46-9548-E37F2D2AD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45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2B39F-5957-E244-B740-1CD9D7FED6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476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D0BA8-2603-9D40-928C-88C9E6F9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161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E431A-E3E1-704C-8237-9F0177556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478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7B5A4-734E-C043-B892-A98B67D26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4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03165-EF47-6D43-80DA-55E937E67B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141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DA26F-8DB8-6647-AE39-5CED9DB01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741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91424-8247-2242-A76E-849BF2CB91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8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B6182-AE7A-9C44-A48D-8CB009949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425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EBBD0-1BD5-5E42-BD77-25D577C13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066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FA2922C-423A-0B47-81C3-302430C62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91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B0D09-EF47-ED43-BB5E-1411478E8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471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5CE7F-1566-A84D-8454-4C15868E5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845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A0820-BC50-1747-B8AE-37DFFA48BA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3298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8F13A-CD5D-474B-B11F-88AB0FF6B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9874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A5B0E-BE31-1A46-81AA-D0EE8FCC1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00676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3662F-5C1D-E347-A6FF-321EF53DF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76618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CC8FC-6CC0-DA43-B671-6B06A3E14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555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24A93-7DB8-3542-845E-D77663A4E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086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2453F-D29A-5A4C-B85A-67D4FC866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95778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D9C92-5951-7749-9181-40BE03056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4517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17357-58A6-F940-9DB1-4C5F0229E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00951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BD3C7-9DBF-6D42-BAD3-45929FE18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04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EA11C-03D2-E646-8B40-1E76FDE80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82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EACB9-3D86-3D40-A7EC-AD05AAF9D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69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0989D-5099-2C4B-876C-03F73F29E0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05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DEC3B-6044-C241-81FE-AF714B353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67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510299-F641-4946-93EB-B6BA448D4C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6F3E78A-02D6-5E40-9C33-58FD6C0AF1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534F0DC2-8573-124E-B0FB-3F2365747E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10" r:id="rId12"/>
    <p:sldLayoutId id="21474837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DE116900-9BF0-844E-A059-7194D64BB4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E">
                <a:gamma/>
                <a:shade val="46275"/>
                <a:invGamma/>
              </a:srgbClr>
            </a:gs>
            <a:gs pos="100000">
              <a:srgbClr val="0000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41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B6A6AEB-BF6F-7846-89CD-02231106EE8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s.usda.gov/is/graphics/photos/may98/k8039-1.htm" TargetMode="External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1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5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7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98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Relationship Id="rId3" Type="http://schemas.openxmlformats.org/officeDocument/2006/relationships/image" Target="../media/image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www.georgiaweather.net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 descr="Image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73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1470025"/>
          </a:xfrm>
          <a:solidFill>
            <a:schemeClr val="bg1">
              <a:alpha val="50000"/>
            </a:schemeClr>
          </a:solidFill>
        </p:spPr>
        <p:txBody>
          <a:bodyPr anchor="ctr"/>
          <a:lstStyle/>
          <a:p>
            <a:r>
              <a:rPr lang="en-US" altLang="en-US" sz="4400" dirty="0"/>
              <a:t>Maintaining Soccer and Softball Fields</a:t>
            </a:r>
          </a:p>
        </p:txBody>
      </p:sp>
      <p:sp>
        <p:nvSpPr>
          <p:cNvPr id="4577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  <a:solidFill>
            <a:schemeClr val="bg1">
              <a:alpha val="50999"/>
            </a:schemeClr>
          </a:solidFill>
        </p:spPr>
        <p:txBody>
          <a:bodyPr/>
          <a:lstStyle/>
          <a:p>
            <a:r>
              <a:rPr lang="en-US" altLang="en-US" sz="3200"/>
              <a:t>Todd Hurt</a:t>
            </a:r>
          </a:p>
          <a:p>
            <a:r>
              <a:rPr lang="en-US" altLang="en-US" sz="3200"/>
              <a:t>Training Coordinator</a:t>
            </a:r>
          </a:p>
          <a:p>
            <a:r>
              <a:rPr lang="en-US" altLang="en-US" sz="3200"/>
              <a:t>GA Center for Urban Agriculture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906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914400"/>
            <a:ext cx="9042400" cy="594360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“Black algae”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Acts as a barrier to water and nutrient flow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Exacerbates the environmental problem, not a result</a:t>
            </a:r>
            <a:endParaRPr lang="en-US" altLang="en-US" sz="3600" b="1" baseline="30000">
              <a:solidFill>
                <a:schemeClr val="bg1"/>
              </a:solidFill>
            </a:endParaRPr>
          </a:p>
        </p:txBody>
      </p:sp>
      <p:pic>
        <p:nvPicPr>
          <p:cNvPr id="378884" name="Picture 4" descr="turf_algae_l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495800"/>
            <a:ext cx="2843213" cy="215741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5" name="Picture 5" descr="Tifdwarf bermudagrass">
            <a:hlinkClick r:id="rId3"/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495800"/>
            <a:ext cx="2843213" cy="215741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265238"/>
            <a:ext cx="5059363" cy="4830762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Favorable Conditions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High moisture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Full sun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seen in shade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Compacted soils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on sand greens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Low areas 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0263" y="1184275"/>
            <a:ext cx="4370387" cy="4911725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buClr>
                <a:srgbClr val="FFFF00"/>
              </a:buClr>
              <a:buFont typeface="Wingdings" charset="2"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Open, thin canopy</a:t>
            </a: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High fertility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high phosphorus</a:t>
            </a: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High OM</a:t>
            </a: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Native soils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265238"/>
            <a:ext cx="6664325" cy="4830762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Management - Cultural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Create good growing conditions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Raise mowing height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Dry-out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adjust irrigation practices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Break-up mat</a:t>
            </a:r>
          </a:p>
        </p:txBody>
      </p:sp>
      <p:pic>
        <p:nvPicPr>
          <p:cNvPr id="380932" name="Picture 4" descr="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730500"/>
            <a:ext cx="2605087" cy="35020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20775"/>
            <a:ext cx="6664325" cy="5737225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Management - Cultural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Sand topdressing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Soil test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upper 1-inch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Desiccant – </a:t>
            </a:r>
            <a:r>
              <a:rPr lang="en-US" altLang="en-US" sz="3600" b="1">
                <a:solidFill>
                  <a:srgbClr val="FF0000"/>
                </a:solidFill>
              </a:rPr>
              <a:t>be careful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hydrated lime / quicklime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calcium hydroxide - Ca(OH)</a:t>
            </a:r>
            <a:r>
              <a:rPr lang="en-US" altLang="en-US" sz="3200" b="1" baseline="-25000">
                <a:solidFill>
                  <a:schemeClr val="bg1"/>
                </a:solidFill>
              </a:rPr>
              <a:t>2</a:t>
            </a:r>
            <a:endParaRPr lang="en-US" altLang="en-US" sz="3200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classified as an algaecide</a:t>
            </a:r>
            <a:endParaRPr lang="en-US" altLang="en-US" sz="3200" b="1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20775"/>
            <a:ext cx="8248650" cy="5737225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Management - Chemical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Chlorothalonil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1.8 - 3.25 oz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7 - 14 day re-applications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mancozeb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Fore, Manzate, Dithane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80 WP – 6 oz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4 F – 9.6 fl oz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20775"/>
            <a:ext cx="8248650" cy="5737225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Management - Chemical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Junction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mancozeb + CuOH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2 to 4 oz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  <a:r>
              <a:rPr lang="en-US" altLang="en-US" sz="3200" b="1">
                <a:solidFill>
                  <a:schemeClr val="bg1"/>
                </a:solidFill>
              </a:rPr>
              <a:t> at &gt; 86 gpa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contact &amp; residual control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7 - 14 day re-applications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phytotoxicity &amp; soil copper accumulation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avoid application during hot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20775"/>
            <a:ext cx="8248650" cy="5737225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Management – Not recommended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QuickSilver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carfentrazone</a:t>
            </a:r>
            <a:endParaRPr lang="en-US" altLang="en-US" sz="3200" b="1" baseline="30000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moss not algae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Micronutrients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Cu, Zn, Mn, etc.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phytotoxicity &amp; soil copper accumulation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Bleach &amp; Soaps</a:t>
            </a:r>
            <a:endParaRPr lang="en-US" altLang="en-US" sz="3200" b="1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5888" y="1065213"/>
            <a:ext cx="8997950" cy="548005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Management – Current Research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Tupersan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siduron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MOA – photosynthesis inhibitor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4 – 24 lbs / acre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not labeled for algae control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bentgrass greens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Simazine - home aquariums for algae control</a:t>
            </a:r>
            <a:endParaRPr lang="en-US" altLang="en-US" sz="3200" b="1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8425"/>
            <a:ext cx="77724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Black Algae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6050" y="1243013"/>
            <a:ext cx="8247063" cy="548005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Management – Current Research</a:t>
            </a:r>
            <a:endParaRPr lang="en-US" altLang="en-US" sz="4000" b="1" baseline="-25000">
              <a:solidFill>
                <a:schemeClr val="bg1"/>
              </a:solidFill>
            </a:endParaRPr>
          </a:p>
        </p:txBody>
      </p:sp>
      <p:grpSp>
        <p:nvGrpSpPr>
          <p:cNvPr id="387076" name="Group 4"/>
          <p:cNvGrpSpPr>
            <a:grpSpLocks/>
          </p:cNvGrpSpPr>
          <p:nvPr/>
        </p:nvGrpSpPr>
        <p:grpSpPr bwMode="auto">
          <a:xfrm>
            <a:off x="1497013" y="1971675"/>
            <a:ext cx="6156325" cy="4649788"/>
            <a:chOff x="1061" y="1242"/>
            <a:chExt cx="4363" cy="2929"/>
          </a:xfrm>
        </p:grpSpPr>
        <p:grpSp>
          <p:nvGrpSpPr>
            <p:cNvPr id="387077" name="Group 5"/>
            <p:cNvGrpSpPr>
              <a:grpSpLocks/>
            </p:cNvGrpSpPr>
            <p:nvPr/>
          </p:nvGrpSpPr>
          <p:grpSpPr bwMode="auto">
            <a:xfrm>
              <a:off x="1061" y="1242"/>
              <a:ext cx="4363" cy="2723"/>
              <a:chOff x="1061" y="1242"/>
              <a:chExt cx="4363" cy="2723"/>
            </a:xfrm>
          </p:grpSpPr>
          <p:pic>
            <p:nvPicPr>
              <p:cNvPr id="387078" name="Picture 6" descr="DSC0320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242"/>
                <a:ext cx="4363" cy="2720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7079" name="Text Box 7"/>
              <p:cNvSpPr txBox="1">
                <a:spLocks noChangeArrowheads="1"/>
              </p:cNvSpPr>
              <p:nvPr/>
            </p:nvSpPr>
            <p:spPr bwMode="auto">
              <a:xfrm>
                <a:off x="1138" y="3599"/>
                <a:ext cx="1991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sz="3200" b="1">
                    <a:solidFill>
                      <a:srgbClr val="FFFF00"/>
                    </a:solidFill>
                  </a:rPr>
                  <a:t>Drive 1 lb/a</a:t>
                </a:r>
              </a:p>
            </p:txBody>
          </p:sp>
          <p:sp>
            <p:nvSpPr>
              <p:cNvPr id="387080" name="Text Box 8"/>
              <p:cNvSpPr txBox="1">
                <a:spLocks noChangeArrowheads="1"/>
              </p:cNvSpPr>
              <p:nvPr/>
            </p:nvSpPr>
            <p:spPr bwMode="auto">
              <a:xfrm>
                <a:off x="3377" y="3599"/>
                <a:ext cx="1991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sz="3200" b="1">
                    <a:solidFill>
                      <a:srgbClr val="FFFF00"/>
                    </a:solidFill>
                  </a:rPr>
                  <a:t>Tupersan 12 lb/a</a:t>
                </a:r>
              </a:p>
            </p:txBody>
          </p:sp>
          <p:sp>
            <p:nvSpPr>
              <p:cNvPr id="387081" name="Line 9"/>
              <p:cNvSpPr>
                <a:spLocks noChangeShapeType="1"/>
              </p:cNvSpPr>
              <p:nvPr/>
            </p:nvSpPr>
            <p:spPr bwMode="auto">
              <a:xfrm>
                <a:off x="3177" y="1295"/>
                <a:ext cx="189" cy="25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7082" name="Text Box 10"/>
            <p:cNvSpPr txBox="1">
              <a:spLocks noChangeArrowheads="1"/>
            </p:cNvSpPr>
            <p:nvPr/>
          </p:nvSpPr>
          <p:spPr bwMode="auto">
            <a:xfrm>
              <a:off x="1061" y="3940"/>
              <a:ext cx="19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FFFF00"/>
                  </a:solidFill>
                </a:rPr>
                <a:t>McElroy, Univ. of Tennessee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650" y="1498600"/>
            <a:ext cx="6867525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1498600"/>
            <a:ext cx="8616950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‘Emerald Zoysiagrass’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‘Emerald’ Zoysiagrass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486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Whose problem?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Home owner</a:t>
            </a:r>
            <a:endParaRPr lang="en-US" altLang="en-US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Purchase from retailer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Several growing seasons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Don’t know producer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FF00"/>
                </a:solidFill>
              </a:rPr>
              <a:t>Landscaper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ebdings" charset="2"/>
              <a:buChar char="s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Spray application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Times New Roman" charset="0"/>
              <a:buChar char="$"/>
            </a:pPr>
            <a:r>
              <a:rPr lang="en-US" altLang="en-US" sz="2800" b="1">
                <a:solidFill>
                  <a:srgbClr val="FFFFFF"/>
                </a:solidFill>
              </a:rPr>
              <a:t> Costly to correct</a:t>
            </a:r>
          </a:p>
        </p:txBody>
      </p:sp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5380038" y="5638800"/>
            <a:ext cx="3427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‘Emerald’ zoysiagrass ?</a:t>
            </a:r>
          </a:p>
        </p:txBody>
      </p:sp>
      <p:pic>
        <p:nvPicPr>
          <p:cNvPr id="412677" name="Picture 5" descr="Pat's emzoy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5" t="41460" r="32220" b="33360"/>
          <a:stretch>
            <a:fillRect/>
          </a:stretch>
        </p:blipFill>
        <p:spPr bwMode="auto">
          <a:xfrm>
            <a:off x="5264150" y="2670175"/>
            <a:ext cx="3657600" cy="2968625"/>
          </a:xfrm>
          <a:prstGeom prst="rect">
            <a:avLst/>
          </a:prstGeom>
          <a:noFill/>
          <a:ln w="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‘Emerald’ Zoysiagrass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486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How widespread?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Atlanta</a:t>
            </a:r>
            <a:endParaRPr lang="en-US" altLang="en-US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Observed for several years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Retailer, landscaper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Producer in Alabama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FF00"/>
                </a:solidFill>
              </a:rPr>
              <a:t>Augusta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Spring 2005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rgbClr val="FFFFFF"/>
                </a:solidFill>
              </a:rPr>
              <a:t> Producer in Alabama</a:t>
            </a:r>
          </a:p>
        </p:txBody>
      </p:sp>
      <p:pic>
        <p:nvPicPr>
          <p:cNvPr id="414724" name="Picture 4" descr="Pat's emzo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t="16859" r="6570" b="46140"/>
          <a:stretch>
            <a:fillRect/>
          </a:stretch>
        </p:blipFill>
        <p:spPr bwMode="auto">
          <a:xfrm>
            <a:off x="5113338" y="3490913"/>
            <a:ext cx="3894137" cy="283368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5" name="Text Box 5"/>
          <p:cNvSpPr txBox="1">
            <a:spLocks noChangeArrowheads="1"/>
          </p:cNvSpPr>
          <p:nvPr/>
        </p:nvSpPr>
        <p:spPr bwMode="auto">
          <a:xfrm>
            <a:off x="5348288" y="6324600"/>
            <a:ext cx="342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‘Emerald’ zoysiagrass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‘Emerald’ Zoysiagrass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486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What’s going on?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Varietal differences</a:t>
            </a:r>
            <a:endParaRPr lang="en-US" altLang="en-US" sz="3600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Plant collections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Known ‘Emerald’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DNA fingerprint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rgbClr val="FFFF00"/>
                </a:solidFill>
              </a:rPr>
              <a:t>Source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rgbClr val="FFFFFF"/>
                </a:solidFill>
              </a:rPr>
              <a:t>Retailer / broker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rgbClr val="FFFFFF"/>
                </a:solidFill>
              </a:rPr>
              <a:t> Producer</a:t>
            </a:r>
          </a:p>
        </p:txBody>
      </p:sp>
      <p:pic>
        <p:nvPicPr>
          <p:cNvPr id="416772" name="Picture 4" descr="gar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r="7761"/>
          <a:stretch>
            <a:fillRect/>
          </a:stretch>
        </p:blipFill>
        <p:spPr bwMode="auto">
          <a:xfrm>
            <a:off x="5053013" y="1752600"/>
            <a:ext cx="38544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5267325" y="6172200"/>
            <a:ext cx="342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DNA Fingerprint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‘Emerald’ Zoysiagrass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143000"/>
            <a:ext cx="6164262" cy="5715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Recourse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Certified grass</a:t>
            </a:r>
            <a:endParaRPr lang="en-US" altLang="en-US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GCIA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FF00"/>
                </a:solidFill>
              </a:rPr>
              <a:t>Identify Georgia Producers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Plant sampling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rgbClr val="FFFFFF"/>
                </a:solidFill>
              </a:rPr>
              <a:t> www.GeorgiaTurf.com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b="1">
                <a:solidFill>
                  <a:srgbClr val="FFFFFF"/>
                </a:solidFill>
              </a:rPr>
              <a:t> </a:t>
            </a:r>
            <a:r>
              <a:rPr lang="en-US" altLang="en-US" b="1">
                <a:solidFill>
                  <a:srgbClr val="FFFF00"/>
                </a:solidFill>
              </a:rPr>
              <a:t>Re-establish from within lawn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Plugs or Sprigs</a:t>
            </a:r>
          </a:p>
        </p:txBody>
      </p:sp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5943600" y="6035675"/>
            <a:ext cx="2301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DNA Fingerprint</a:t>
            </a:r>
          </a:p>
        </p:txBody>
      </p:sp>
      <p:grpSp>
        <p:nvGrpSpPr>
          <p:cNvPr id="418821" name="Group 5"/>
          <p:cNvGrpSpPr>
            <a:grpSpLocks/>
          </p:cNvGrpSpPr>
          <p:nvPr/>
        </p:nvGrpSpPr>
        <p:grpSpPr bwMode="auto">
          <a:xfrm>
            <a:off x="5867400" y="990600"/>
            <a:ext cx="2778125" cy="5092700"/>
            <a:chOff x="768" y="240"/>
            <a:chExt cx="2496" cy="3784"/>
          </a:xfrm>
        </p:grpSpPr>
        <p:pic>
          <p:nvPicPr>
            <p:cNvPr id="4188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480"/>
              <a:ext cx="2256" cy="3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8823" name="Text Box 7"/>
            <p:cNvSpPr txBox="1">
              <a:spLocks noChangeArrowheads="1"/>
            </p:cNvSpPr>
            <p:nvPr/>
          </p:nvSpPr>
          <p:spPr bwMode="auto">
            <a:xfrm>
              <a:off x="1199" y="240"/>
              <a:ext cx="256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18824" name="Text Box 8"/>
            <p:cNvSpPr txBox="1">
              <a:spLocks noChangeArrowheads="1"/>
            </p:cNvSpPr>
            <p:nvPr/>
          </p:nvSpPr>
          <p:spPr bwMode="auto">
            <a:xfrm>
              <a:off x="816" y="240"/>
              <a:ext cx="25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18825" name="Text Box 9"/>
            <p:cNvSpPr txBox="1">
              <a:spLocks noChangeArrowheads="1"/>
            </p:cNvSpPr>
            <p:nvPr/>
          </p:nvSpPr>
          <p:spPr bwMode="auto">
            <a:xfrm>
              <a:off x="1585" y="240"/>
              <a:ext cx="25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418826" name="Text Box 10"/>
            <p:cNvSpPr txBox="1">
              <a:spLocks noChangeArrowheads="1"/>
            </p:cNvSpPr>
            <p:nvPr/>
          </p:nvSpPr>
          <p:spPr bwMode="auto">
            <a:xfrm>
              <a:off x="1942" y="240"/>
              <a:ext cx="25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418827" name="Text Box 11"/>
            <p:cNvSpPr txBox="1">
              <a:spLocks noChangeArrowheads="1"/>
            </p:cNvSpPr>
            <p:nvPr/>
          </p:nvSpPr>
          <p:spPr bwMode="auto">
            <a:xfrm>
              <a:off x="2304" y="240"/>
              <a:ext cx="241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418828" name="Line 12"/>
            <p:cNvSpPr>
              <a:spLocks noChangeShapeType="1"/>
            </p:cNvSpPr>
            <p:nvPr/>
          </p:nvSpPr>
          <p:spPr bwMode="auto">
            <a:xfrm flipH="1">
              <a:off x="3072" y="528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29" name="Line 13"/>
            <p:cNvSpPr>
              <a:spLocks noChangeShapeType="1"/>
            </p:cNvSpPr>
            <p:nvPr/>
          </p:nvSpPr>
          <p:spPr bwMode="auto">
            <a:xfrm flipH="1">
              <a:off x="3072" y="1536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0" name="Line 14"/>
            <p:cNvSpPr>
              <a:spLocks noChangeShapeType="1"/>
            </p:cNvSpPr>
            <p:nvPr/>
          </p:nvSpPr>
          <p:spPr bwMode="auto">
            <a:xfrm flipH="1">
              <a:off x="3072" y="1440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1" name="Line 15"/>
            <p:cNvSpPr>
              <a:spLocks noChangeShapeType="1"/>
            </p:cNvSpPr>
            <p:nvPr/>
          </p:nvSpPr>
          <p:spPr bwMode="auto">
            <a:xfrm flipH="1">
              <a:off x="3072" y="1872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2" name="Line 16"/>
            <p:cNvSpPr>
              <a:spLocks noChangeShapeType="1"/>
            </p:cNvSpPr>
            <p:nvPr/>
          </p:nvSpPr>
          <p:spPr bwMode="auto">
            <a:xfrm flipH="1">
              <a:off x="3072" y="1824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3" name="Line 17"/>
            <p:cNvSpPr>
              <a:spLocks noChangeShapeType="1"/>
            </p:cNvSpPr>
            <p:nvPr/>
          </p:nvSpPr>
          <p:spPr bwMode="auto">
            <a:xfrm flipH="1">
              <a:off x="3072" y="2256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4" name="Line 18"/>
            <p:cNvSpPr>
              <a:spLocks noChangeShapeType="1"/>
            </p:cNvSpPr>
            <p:nvPr/>
          </p:nvSpPr>
          <p:spPr bwMode="auto">
            <a:xfrm flipH="1">
              <a:off x="3072" y="2208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5" name="Line 19"/>
            <p:cNvSpPr>
              <a:spLocks noChangeShapeType="1"/>
            </p:cNvSpPr>
            <p:nvPr/>
          </p:nvSpPr>
          <p:spPr bwMode="auto">
            <a:xfrm flipH="1">
              <a:off x="3072" y="2688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36" name="Line 20"/>
            <p:cNvSpPr>
              <a:spLocks noChangeShapeType="1"/>
            </p:cNvSpPr>
            <p:nvPr/>
          </p:nvSpPr>
          <p:spPr bwMode="auto">
            <a:xfrm flipH="1">
              <a:off x="3072" y="3600"/>
              <a:ext cx="19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52538"/>
            <a:ext cx="8534400" cy="43434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Overseeding</a:t>
            </a:r>
            <a:br>
              <a:rPr lang="en-US" altLang="en-US" sz="7200" b="1">
                <a:solidFill>
                  <a:srgbClr val="FFFF00"/>
                </a:solidFill>
              </a:rPr>
            </a:br>
            <a:endParaRPr lang="en-US" altLang="en-US" sz="7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0"/>
            <a:ext cx="8305800" cy="9144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Overseeding Transition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6824662" cy="55626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Transition early</a:t>
            </a:r>
            <a:endParaRPr lang="en-US" altLang="en-US" sz="28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b="1"/>
              <a:t> </a:t>
            </a:r>
            <a:r>
              <a:rPr lang="en-US" altLang="en-US" b="1">
                <a:solidFill>
                  <a:schemeClr val="bg1"/>
                </a:solidFill>
              </a:rPr>
              <a:t>Improved bermudagrass cover</a:t>
            </a:r>
            <a:endParaRPr lang="en-US" altLang="en-US" b="1"/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b="1">
                <a:solidFill>
                  <a:schemeClr val="bg1"/>
                </a:solidFill>
              </a:rPr>
              <a:t> Consecutive years</a:t>
            </a: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Herbicide aids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sulfonylureas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pronamide - restricted</a:t>
            </a:r>
          </a:p>
        </p:txBody>
      </p:sp>
      <p:pic>
        <p:nvPicPr>
          <p:cNvPr id="42598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6982" r="1591" b="17342"/>
          <a:stretch>
            <a:fillRect/>
          </a:stretch>
        </p:blipFill>
        <p:spPr>
          <a:xfrm>
            <a:off x="4978400" y="2873375"/>
            <a:ext cx="4064000" cy="3527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5064125" y="6400800"/>
            <a:ext cx="2081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en-US" sz="1400" b="1">
                <a:solidFill>
                  <a:srgbClr val="FFFF00"/>
                </a:solidFill>
              </a:rPr>
              <a:t>Gelernter and Stowell, 2005</a:t>
            </a:r>
            <a:r>
              <a:rPr lang="en-US" altLang="en-US" sz="1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25990" name="Text Box 6"/>
          <p:cNvSpPr txBox="1">
            <a:spLocks noChangeArrowheads="1"/>
          </p:cNvSpPr>
          <p:nvPr/>
        </p:nvSpPr>
        <p:spPr bwMode="auto">
          <a:xfrm>
            <a:off x="7245350" y="45720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>
                <a:solidFill>
                  <a:srgbClr val="0066CC"/>
                </a:solidFill>
              </a:rPr>
              <a:t>Revolver – 17 fl oz / 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8" y="1143000"/>
            <a:ext cx="9144000" cy="3886200"/>
          </a:xfrm>
          <a:effectLst>
            <a:outerShdw blurRad="63500" dist="107763" dir="2700000" algn="ctr" rotWithShape="0">
              <a:schemeClr val="tx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altLang="en-US" sz="8800" b="1">
                <a:solidFill>
                  <a:srgbClr val="FFFF00"/>
                </a:solidFill>
              </a:rPr>
              <a:t>News for 2006</a:t>
            </a:r>
            <a:r>
              <a:rPr lang="en-US" altLang="en-US" sz="7000" b="1">
                <a:solidFill>
                  <a:srgbClr val="FFFF00"/>
                </a:solidFill>
              </a:rPr>
              <a:t> </a:t>
            </a:r>
            <a:br>
              <a:rPr lang="en-US" altLang="en-US" sz="7000" b="1">
                <a:solidFill>
                  <a:srgbClr val="FFFF00"/>
                </a:solidFill>
              </a:rPr>
            </a:br>
            <a:r>
              <a:rPr lang="en-US" altLang="en-US" sz="7000" b="1">
                <a:solidFill>
                  <a:srgbClr val="00FF00"/>
                </a:solidFill>
              </a:rPr>
              <a:t>Pesticides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554662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Fungicides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Endorse (polyoxin D)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i="1">
                <a:solidFill>
                  <a:schemeClr val="bg1"/>
                </a:solidFill>
              </a:rPr>
              <a:t>Rhizoctonia</a:t>
            </a:r>
            <a:r>
              <a:rPr lang="en-US" altLang="en-US" sz="3200" b="1">
                <a:solidFill>
                  <a:schemeClr val="bg1"/>
                </a:solidFill>
              </a:rPr>
              <a:t> spp.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P"/>
            </a:pPr>
            <a:r>
              <a:rPr lang="en-US" altLang="en-US" sz="2800" b="1">
                <a:solidFill>
                  <a:schemeClr val="bg1"/>
                </a:solidFill>
              </a:rPr>
              <a:t> brown patch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P"/>
            </a:pPr>
            <a:r>
              <a:rPr lang="en-US" altLang="en-US" sz="2800" b="1">
                <a:solidFill>
                  <a:schemeClr val="bg1"/>
                </a:solidFill>
              </a:rPr>
              <a:t> large patch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P"/>
            </a:pPr>
            <a:r>
              <a:rPr lang="en-US" altLang="en-US" sz="2800" b="1">
                <a:solidFill>
                  <a:schemeClr val="bg1"/>
                </a:solidFill>
              </a:rPr>
              <a:t> zoysia patch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Anthracnose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Gray leaf spot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pic>
        <p:nvPicPr>
          <p:cNvPr id="428036" name="Picture 4" descr="Large Patch on Bermudagrass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7" r="7211"/>
          <a:stretch>
            <a:fillRect/>
          </a:stretch>
        </p:blipFill>
        <p:spPr bwMode="auto">
          <a:xfrm>
            <a:off x="4978400" y="1828800"/>
            <a:ext cx="3998913" cy="3810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519738" y="5638800"/>
            <a:ext cx="2914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Large patch disease on common bermudagrass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554662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Fungicides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Medallion (fludioxonil)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Protectant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Brown patch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Yellow patch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Take-all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Leaf spot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5575300" y="5638800"/>
            <a:ext cx="2914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Spring dead spot on hybrid bermudagrass</a:t>
            </a:r>
          </a:p>
        </p:txBody>
      </p:sp>
      <p:pic>
        <p:nvPicPr>
          <p:cNvPr id="430085" name="Picture 5" descr="Spring Dead Spot - Piedmont Driving Club (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33208" r="38007" b="24226"/>
          <a:stretch>
            <a:fillRect/>
          </a:stretch>
        </p:blipFill>
        <p:spPr bwMode="auto">
          <a:xfrm>
            <a:off x="5410200" y="2627313"/>
            <a:ext cx="3598863" cy="282257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Sports Field Publication - Cover (0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447800"/>
            <a:ext cx="2082800" cy="32099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76200"/>
            <a:ext cx="8934450" cy="14478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3200" b="1">
                <a:solidFill>
                  <a:srgbClr val="FFFF00"/>
                </a:solidFill>
              </a:rPr>
              <a:t>Designing, Constructing, &amp; Maintaining Bermudagrass Sports Fields</a:t>
            </a:r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9144000" cy="44958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For Sale Publication </a:t>
            </a:r>
          </a:p>
          <a:p>
            <a:pPr marL="0" indent="0">
              <a:spcBef>
                <a:spcPct val="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Ag. Business Office</a:t>
            </a:r>
            <a:br>
              <a:rPr lang="en-US" altLang="en-US" sz="3600" b="1">
                <a:solidFill>
                  <a:schemeClr val="bg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Room 215, Conner Hall</a:t>
            </a:r>
            <a:br>
              <a:rPr lang="en-US" altLang="en-US" sz="3600" b="1">
                <a:solidFill>
                  <a:schemeClr val="bg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Athens, GA   30602</a:t>
            </a:r>
            <a:br>
              <a:rPr lang="en-US" altLang="en-US" sz="3600" b="1">
                <a:solidFill>
                  <a:schemeClr val="bg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(706) 542-8999 or 8575</a:t>
            </a:r>
            <a:br>
              <a:rPr lang="en-US" altLang="en-US" sz="3600" b="1">
                <a:solidFill>
                  <a:schemeClr val="bg1"/>
                </a:solidFill>
              </a:rPr>
            </a:br>
            <a:r>
              <a:rPr lang="en-US" altLang="en-US" sz="3600" b="1">
                <a:solidFill>
                  <a:schemeClr val="bg1"/>
                </a:solidFill>
              </a:rPr>
              <a:t>www.caes.uga.edu/publications/for_sale.html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endParaRPr lang="en-US" alt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554662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Fungicides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Emerald (boscalid)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Dollar Spot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Bentgrass Dead Spot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Signature, Magellan, 	Vital, &amp; Alude 	(phosphite)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Pythium</a:t>
            </a:r>
          </a:p>
        </p:txBody>
      </p:sp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4978400" y="5638800"/>
            <a:ext cx="386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Fairy Ring on common bermudagrass</a:t>
            </a:r>
          </a:p>
        </p:txBody>
      </p:sp>
      <p:pic>
        <p:nvPicPr>
          <p:cNvPr id="432133" name="Picture 5" descr="Fairy Ring &amp; Mushroom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14550"/>
            <a:ext cx="3640138" cy="34861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4178" name="Object 2"/>
          <p:cNvGraphicFramePr>
            <a:graphicFrameLocks noChangeAspect="1"/>
          </p:cNvGraphicFramePr>
          <p:nvPr/>
        </p:nvGraphicFramePr>
        <p:xfrm>
          <a:off x="508000" y="0"/>
          <a:ext cx="8128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04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0"/>
                        <a:ext cx="8128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179" name="Line 3"/>
          <p:cNvSpPr>
            <a:spLocks noChangeShapeType="1"/>
          </p:cNvSpPr>
          <p:nvPr/>
        </p:nvSpPr>
        <p:spPr bwMode="auto">
          <a:xfrm flipH="1">
            <a:off x="914400" y="3733800"/>
            <a:ext cx="8382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0" name="Line 4"/>
          <p:cNvSpPr>
            <a:spLocks noChangeShapeType="1"/>
          </p:cNvSpPr>
          <p:nvPr/>
        </p:nvSpPr>
        <p:spPr bwMode="auto">
          <a:xfrm>
            <a:off x="1752600" y="3733800"/>
            <a:ext cx="1752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1" name="Line 5"/>
          <p:cNvSpPr>
            <a:spLocks noChangeShapeType="1"/>
          </p:cNvSpPr>
          <p:nvPr/>
        </p:nvSpPr>
        <p:spPr bwMode="auto">
          <a:xfrm flipH="1">
            <a:off x="3124200" y="3810000"/>
            <a:ext cx="3810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2" name="Line 6"/>
          <p:cNvSpPr>
            <a:spLocks noChangeShapeType="1"/>
          </p:cNvSpPr>
          <p:nvPr/>
        </p:nvSpPr>
        <p:spPr bwMode="auto">
          <a:xfrm>
            <a:off x="914400" y="4343400"/>
            <a:ext cx="2209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3" name="Line 7"/>
          <p:cNvSpPr>
            <a:spLocks noChangeShapeType="1"/>
          </p:cNvSpPr>
          <p:nvPr/>
        </p:nvSpPr>
        <p:spPr bwMode="auto">
          <a:xfrm>
            <a:off x="3429000" y="4648200"/>
            <a:ext cx="22860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4" name="Line 8"/>
          <p:cNvSpPr>
            <a:spLocks noChangeShapeType="1"/>
          </p:cNvSpPr>
          <p:nvPr/>
        </p:nvSpPr>
        <p:spPr bwMode="auto">
          <a:xfrm flipH="1">
            <a:off x="2895600" y="4648200"/>
            <a:ext cx="5334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5" name="Line 9"/>
          <p:cNvSpPr>
            <a:spLocks noChangeShapeType="1"/>
          </p:cNvSpPr>
          <p:nvPr/>
        </p:nvSpPr>
        <p:spPr bwMode="auto">
          <a:xfrm>
            <a:off x="2895600" y="5715000"/>
            <a:ext cx="31242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6" name="Line 10"/>
          <p:cNvSpPr>
            <a:spLocks noChangeShapeType="1"/>
          </p:cNvSpPr>
          <p:nvPr/>
        </p:nvSpPr>
        <p:spPr bwMode="auto">
          <a:xfrm>
            <a:off x="5715000" y="4724400"/>
            <a:ext cx="3048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7" name="Line 11"/>
          <p:cNvSpPr>
            <a:spLocks noChangeShapeType="1"/>
          </p:cNvSpPr>
          <p:nvPr/>
        </p:nvSpPr>
        <p:spPr bwMode="auto">
          <a:xfrm>
            <a:off x="5791200" y="3886200"/>
            <a:ext cx="1524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8" name="Line 12"/>
          <p:cNvSpPr>
            <a:spLocks noChangeShapeType="1"/>
          </p:cNvSpPr>
          <p:nvPr/>
        </p:nvSpPr>
        <p:spPr bwMode="auto">
          <a:xfrm>
            <a:off x="5791200" y="3886200"/>
            <a:ext cx="1828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9" name="Line 13"/>
          <p:cNvSpPr>
            <a:spLocks noChangeShapeType="1"/>
          </p:cNvSpPr>
          <p:nvPr/>
        </p:nvSpPr>
        <p:spPr bwMode="auto">
          <a:xfrm>
            <a:off x="7620000" y="3962400"/>
            <a:ext cx="4572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0" name="Line 14"/>
          <p:cNvSpPr>
            <a:spLocks noChangeShapeType="1"/>
          </p:cNvSpPr>
          <p:nvPr/>
        </p:nvSpPr>
        <p:spPr bwMode="auto">
          <a:xfrm>
            <a:off x="5943600" y="4572000"/>
            <a:ext cx="2133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1" name="Text Box 15"/>
          <p:cNvSpPr txBox="1">
            <a:spLocks noChangeArrowheads="1"/>
          </p:cNvSpPr>
          <p:nvPr/>
        </p:nvSpPr>
        <p:spPr bwMode="auto">
          <a:xfrm>
            <a:off x="1905000" y="3048000"/>
            <a:ext cx="16002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ARMADA GREEN</a:t>
            </a:r>
          </a:p>
        </p:txBody>
      </p:sp>
      <p:sp>
        <p:nvSpPr>
          <p:cNvPr id="434192" name="Text Box 16"/>
          <p:cNvSpPr txBox="1">
            <a:spLocks noChangeArrowheads="1"/>
          </p:cNvSpPr>
          <p:nvPr/>
        </p:nvSpPr>
        <p:spPr bwMode="auto">
          <a:xfrm>
            <a:off x="3733800" y="5943600"/>
            <a:ext cx="14478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ARMADA GREEN</a:t>
            </a:r>
          </a:p>
        </p:txBody>
      </p:sp>
      <p:sp>
        <p:nvSpPr>
          <p:cNvPr id="434193" name="Text Box 17"/>
          <p:cNvSpPr txBox="1">
            <a:spLocks noChangeArrowheads="1"/>
          </p:cNvSpPr>
          <p:nvPr/>
        </p:nvSpPr>
        <p:spPr bwMode="auto">
          <a:xfrm>
            <a:off x="5791200" y="3429000"/>
            <a:ext cx="15240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ARMADA </a:t>
            </a:r>
          </a:p>
        </p:txBody>
      </p:sp>
      <p:sp>
        <p:nvSpPr>
          <p:cNvPr id="434194" name="Line 18"/>
          <p:cNvSpPr>
            <a:spLocks noChangeShapeType="1"/>
          </p:cNvSpPr>
          <p:nvPr/>
        </p:nvSpPr>
        <p:spPr bwMode="auto">
          <a:xfrm flipH="1" flipV="1">
            <a:off x="4648200" y="5715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5" name="Line 19"/>
          <p:cNvSpPr>
            <a:spLocks noChangeShapeType="1"/>
          </p:cNvSpPr>
          <p:nvPr/>
        </p:nvSpPr>
        <p:spPr bwMode="auto">
          <a:xfrm flipH="1">
            <a:off x="2819400" y="3657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6" name="Line 20"/>
          <p:cNvSpPr>
            <a:spLocks noChangeShapeType="1"/>
          </p:cNvSpPr>
          <p:nvPr/>
        </p:nvSpPr>
        <p:spPr bwMode="auto">
          <a:xfrm flipH="1">
            <a:off x="6781800" y="3733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7" name="Text Box 21"/>
          <p:cNvSpPr txBox="1">
            <a:spLocks noChangeArrowheads="1"/>
          </p:cNvSpPr>
          <p:nvPr/>
        </p:nvSpPr>
        <p:spPr bwMode="auto">
          <a:xfrm>
            <a:off x="6858000" y="5667375"/>
            <a:ext cx="1752600" cy="1190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Dollar spot injury and active dollar spot</a:t>
            </a:r>
          </a:p>
        </p:txBody>
      </p:sp>
      <p:sp>
        <p:nvSpPr>
          <p:cNvPr id="434198" name="Line 22"/>
          <p:cNvSpPr>
            <a:spLocks noChangeShapeType="1"/>
          </p:cNvSpPr>
          <p:nvPr/>
        </p:nvSpPr>
        <p:spPr bwMode="auto">
          <a:xfrm flipV="1">
            <a:off x="8305800" y="51816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99" name="Line 23"/>
          <p:cNvSpPr>
            <a:spLocks noChangeShapeType="1"/>
          </p:cNvSpPr>
          <p:nvPr/>
        </p:nvSpPr>
        <p:spPr bwMode="auto">
          <a:xfrm flipH="1" flipV="1">
            <a:off x="6400800" y="4953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200" name="Line 24"/>
          <p:cNvSpPr>
            <a:spLocks noChangeShapeType="1"/>
          </p:cNvSpPr>
          <p:nvPr/>
        </p:nvSpPr>
        <p:spPr bwMode="auto">
          <a:xfrm flipH="1" flipV="1">
            <a:off x="6400800" y="5943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201" name="Line 25"/>
          <p:cNvSpPr>
            <a:spLocks noChangeShapeType="1"/>
          </p:cNvSpPr>
          <p:nvPr/>
        </p:nvSpPr>
        <p:spPr bwMode="auto">
          <a:xfrm>
            <a:off x="6934200" y="662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202" name="Line 26"/>
          <p:cNvSpPr>
            <a:spLocks noChangeShapeType="1"/>
          </p:cNvSpPr>
          <p:nvPr/>
        </p:nvSpPr>
        <p:spPr bwMode="auto">
          <a:xfrm flipH="1">
            <a:off x="2057400" y="6629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203" name="Text Box 27"/>
          <p:cNvSpPr txBox="1">
            <a:spLocks noChangeArrowheads="1"/>
          </p:cNvSpPr>
          <p:nvPr/>
        </p:nvSpPr>
        <p:spPr bwMode="auto">
          <a:xfrm>
            <a:off x="195263" y="92075"/>
            <a:ext cx="8728075" cy="1828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6000" b="1">
                <a:solidFill>
                  <a:schemeClr val="bg1"/>
                </a:solidFill>
                <a:latin typeface="Arial" charset="0"/>
              </a:rPr>
              <a:t>Armada</a:t>
            </a:r>
          </a:p>
          <a:p>
            <a:pPr algn="ctr" eaLnBrk="0" hangingPunct="0"/>
            <a:r>
              <a:rPr lang="en-US" altLang="en-US" sz="5400" b="1">
                <a:solidFill>
                  <a:schemeClr val="bg1"/>
                </a:solidFill>
                <a:latin typeface="Arial" charset="0"/>
              </a:rPr>
              <a:t>(triadimefon + trifloxystrobin)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6029325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 b="1">
                <a:solidFill>
                  <a:srgbClr val="00FF00"/>
                </a:solidFill>
              </a:rPr>
              <a:t>Nematicides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2400" b="1">
                <a:solidFill>
                  <a:srgbClr val="FFFF00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Nemacur (fenamiphos)</a:t>
            </a:r>
          </a:p>
          <a:p>
            <a:pPr lvl="2">
              <a:spcBef>
                <a:spcPct val="30000"/>
              </a:spcBef>
              <a:buClr>
                <a:srgbClr val="FF0000"/>
              </a:buClr>
              <a:buFont typeface="Wingdings" charset="2"/>
              <a:buChar char="P"/>
            </a:pPr>
            <a:r>
              <a:rPr lang="en-US" altLang="en-US" b="1">
                <a:solidFill>
                  <a:schemeClr val="bg1"/>
                </a:solidFill>
              </a:rPr>
              <a:t> 20% less till May 31, 2007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2400" b="1">
                <a:solidFill>
                  <a:schemeClr val="bg1"/>
                </a:solidFill>
              </a:rPr>
              <a:t> Curfew (1,3-dichloropropene)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b="1">
                <a:solidFill>
                  <a:schemeClr val="bg1"/>
                </a:solidFill>
              </a:rPr>
              <a:t>Golf Courses &amp; Athletic Fields 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2400" b="1">
                <a:solidFill>
                  <a:schemeClr val="bg1"/>
                </a:solidFill>
              </a:rPr>
              <a:t> Methyl Bromide</a:t>
            </a:r>
          </a:p>
        </p:txBody>
      </p:sp>
      <p:pic>
        <p:nvPicPr>
          <p:cNvPr id="435204" name="Picture 4" descr="1,3-D Slit Injection Rig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5618" r="31168" b="4488"/>
          <a:stretch>
            <a:fillRect/>
          </a:stretch>
        </p:blipFill>
        <p:spPr bwMode="auto">
          <a:xfrm>
            <a:off x="6197600" y="2133600"/>
            <a:ext cx="2776538" cy="3657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5" name="Text Box 5"/>
          <p:cNvSpPr txBox="1">
            <a:spLocks noChangeArrowheads="1"/>
          </p:cNvSpPr>
          <p:nvPr/>
        </p:nvSpPr>
        <p:spPr bwMode="auto">
          <a:xfrm>
            <a:off x="6635750" y="5791200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Slit Injection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8961437" cy="53340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Velocity 80 WSP (bispyribac-sodium)</a:t>
            </a:r>
          </a:p>
          <a:p>
            <a:pPr lvl="2">
              <a:lnSpc>
                <a:spcPct val="90000"/>
              </a:lnSpc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Chemical Family: pyrimidunyloxybenzoics or 	triazolopyrimidines</a:t>
            </a:r>
            <a:endParaRPr lang="en-US" altLang="en-US" sz="2800" b="1" i="1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Absorption and Translocation: Absorbed by 	roots and leaves, translocated via the phloem</a:t>
            </a:r>
          </a:p>
          <a:p>
            <a:pPr lvl="2">
              <a:lnSpc>
                <a:spcPct val="90000"/>
              </a:lnSpc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MOA: Inhibits acetolactate synthase (ALS), an 	enzyme necessary for the production of 	branch-chain amino acids – leucine, 	isoleucine, and valine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295400"/>
            <a:ext cx="5554662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Velocity </a:t>
            </a:r>
            <a:r>
              <a:rPr lang="en-US" altLang="en-US" sz="3200" b="1">
                <a:solidFill>
                  <a:schemeClr val="bg1"/>
                </a:solidFill>
              </a:rPr>
              <a:t>(bispyribac-sodium)</a:t>
            </a:r>
            <a:endParaRPr lang="en-US" altLang="en-US" sz="3600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 i="1">
                <a:solidFill>
                  <a:schemeClr val="bg1"/>
                </a:solidFill>
              </a:rPr>
              <a:t> Poa annua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Overseeded ryegrass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bentgrass fairways</a:t>
            </a:r>
          </a:p>
        </p:txBody>
      </p:sp>
      <p:sp>
        <p:nvSpPr>
          <p:cNvPr id="439300" name="Text Box 4"/>
          <p:cNvSpPr txBox="1">
            <a:spLocks noChangeArrowheads="1"/>
          </p:cNvSpPr>
          <p:nvPr/>
        </p:nvSpPr>
        <p:spPr bwMode="auto">
          <a:xfrm>
            <a:off x="6107113" y="6019800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Annual Bluegrass</a:t>
            </a:r>
          </a:p>
        </p:txBody>
      </p:sp>
      <p:pic>
        <p:nvPicPr>
          <p:cNvPr id="439301" name="Picture 5" descr="Poa (Seedhead in Ryegras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524000"/>
            <a:ext cx="3092450" cy="4495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Text Box 2"/>
          <p:cNvSpPr txBox="1">
            <a:spLocks noChangeArrowheads="1"/>
          </p:cNvSpPr>
          <p:nvPr/>
        </p:nvSpPr>
        <p:spPr bwMode="auto">
          <a:xfrm>
            <a:off x="488950" y="1690688"/>
            <a:ext cx="2413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/>
              <a:t/>
            </a:r>
            <a:br>
              <a:rPr lang="en-US" altLang="en-US" sz="2000"/>
            </a:br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/>
            <a:endParaRPr lang="en-US" altLang="en-US" sz="2000"/>
          </a:p>
          <a:p>
            <a:pPr algn="ctr" eaLnBrk="0" hangingPunct="0">
              <a:buFontTx/>
              <a:buChar char="•"/>
            </a:pPr>
            <a:endParaRPr lang="en-US" altLang="en-US" sz="2000"/>
          </a:p>
        </p:txBody>
      </p:sp>
      <p:sp>
        <p:nvSpPr>
          <p:cNvPr id="442371" name="Text Box 3"/>
          <p:cNvSpPr txBox="1">
            <a:spLocks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Velocity 80 WSP Herbicide</a:t>
            </a:r>
          </a:p>
        </p:txBody>
      </p:sp>
      <p:pic>
        <p:nvPicPr>
          <p:cNvPr id="442372" name="Picture 4" descr="Valent 04-1 Overview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30260" r="4417" b="34445"/>
          <a:stretch>
            <a:fillRect/>
          </a:stretch>
        </p:blipFill>
        <p:spPr>
          <a:xfrm>
            <a:off x="382588" y="1143000"/>
            <a:ext cx="8380412" cy="525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2373" name="Line 5"/>
          <p:cNvSpPr>
            <a:spLocks noChangeShapeType="1"/>
          </p:cNvSpPr>
          <p:nvPr/>
        </p:nvSpPr>
        <p:spPr bwMode="auto">
          <a:xfrm flipV="1">
            <a:off x="3048000" y="1828800"/>
            <a:ext cx="5638800" cy="3124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74" name="Line 6"/>
          <p:cNvSpPr>
            <a:spLocks noChangeShapeType="1"/>
          </p:cNvSpPr>
          <p:nvPr/>
        </p:nvSpPr>
        <p:spPr bwMode="auto">
          <a:xfrm flipH="1" flipV="1">
            <a:off x="381000" y="3657600"/>
            <a:ext cx="2667000" cy="12954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75" name="Line 7"/>
          <p:cNvSpPr>
            <a:spLocks noChangeShapeType="1"/>
          </p:cNvSpPr>
          <p:nvPr/>
        </p:nvSpPr>
        <p:spPr bwMode="auto">
          <a:xfrm flipV="1">
            <a:off x="381000" y="1371600"/>
            <a:ext cx="6324600" cy="1600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76" name="Line 8"/>
          <p:cNvSpPr>
            <a:spLocks noChangeShapeType="1"/>
          </p:cNvSpPr>
          <p:nvPr/>
        </p:nvSpPr>
        <p:spPr bwMode="auto">
          <a:xfrm>
            <a:off x="6705600" y="1371600"/>
            <a:ext cx="1981200" cy="457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E837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17088" dir="296392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Velocity 80 WSP Herbicide</a:t>
            </a:r>
          </a:p>
        </p:txBody>
      </p:sp>
      <p:pic>
        <p:nvPicPr>
          <p:cNvPr id="444419" name="Picture 3" descr="04-1 4-14-04 Trt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6"/>
          <a:stretch>
            <a:fillRect/>
          </a:stretch>
        </p:blipFill>
        <p:spPr>
          <a:xfrm>
            <a:off x="4800600" y="1752600"/>
            <a:ext cx="4038600" cy="373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4420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153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i="1">
                <a:solidFill>
                  <a:schemeClr val="bg1"/>
                </a:solidFill>
              </a:rPr>
              <a:t>Poa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 i="1">
                <a:solidFill>
                  <a:schemeClr val="bg1"/>
                </a:solidFill>
              </a:rPr>
              <a:t>annua</a:t>
            </a:r>
            <a:r>
              <a:rPr lang="en-US" altLang="en-US">
                <a:solidFill>
                  <a:schemeClr val="bg1"/>
                </a:solidFill>
              </a:rPr>
              <a:t> Control in Overseeded Ryegrass Fairway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444421" name="Text Box 5"/>
          <p:cNvSpPr txBox="1">
            <a:spLocks noChangeArrowheads="1"/>
          </p:cNvSpPr>
          <p:nvPr/>
        </p:nvSpPr>
        <p:spPr bwMode="auto">
          <a:xfrm>
            <a:off x="3663950" y="6122988"/>
            <a:ext cx="163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b="1">
                <a:solidFill>
                  <a:schemeClr val="bg1"/>
                </a:solidFill>
              </a:rPr>
              <a:t>May 4 , 2004</a:t>
            </a:r>
          </a:p>
        </p:txBody>
      </p:sp>
      <p:sp>
        <p:nvSpPr>
          <p:cNvPr id="444422" name="Rectangle 6"/>
          <p:cNvSpPr>
            <a:spLocks noChangeArrowheads="1"/>
          </p:cNvSpPr>
          <p:nvPr/>
        </p:nvSpPr>
        <p:spPr bwMode="auto">
          <a:xfrm>
            <a:off x="1743075" y="5511800"/>
            <a:ext cx="1533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Untreated</a:t>
            </a:r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4876800" y="5562600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1.3 oz/a INT, 14, 28 DAI</a:t>
            </a:r>
          </a:p>
        </p:txBody>
      </p:sp>
      <p:pic>
        <p:nvPicPr>
          <p:cNvPr id="444424" name="Picture 8" descr="04-1 4-14-04 Trt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4187" b="24608"/>
          <a:stretch>
            <a:fillRect/>
          </a:stretch>
        </p:blipFill>
        <p:spPr>
          <a:xfrm>
            <a:off x="609600" y="1752600"/>
            <a:ext cx="38100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44425" name="Group 9"/>
          <p:cNvGrpSpPr>
            <a:grpSpLocks/>
          </p:cNvGrpSpPr>
          <p:nvPr/>
        </p:nvGrpSpPr>
        <p:grpSpPr bwMode="auto">
          <a:xfrm>
            <a:off x="685800" y="1905000"/>
            <a:ext cx="3657600" cy="3200400"/>
            <a:chOff x="432" y="1200"/>
            <a:chExt cx="2304" cy="2016"/>
          </a:xfrm>
        </p:grpSpPr>
        <p:sp>
          <p:nvSpPr>
            <p:cNvPr id="444426" name="Line 10"/>
            <p:cNvSpPr>
              <a:spLocks noChangeShapeType="1"/>
            </p:cNvSpPr>
            <p:nvPr/>
          </p:nvSpPr>
          <p:spPr bwMode="auto">
            <a:xfrm flipH="1" flipV="1">
              <a:off x="2064" y="1200"/>
              <a:ext cx="672" cy="20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27" name="Line 11"/>
            <p:cNvSpPr>
              <a:spLocks noChangeShapeType="1"/>
            </p:cNvSpPr>
            <p:nvPr/>
          </p:nvSpPr>
          <p:spPr bwMode="auto">
            <a:xfrm flipV="1">
              <a:off x="432" y="1200"/>
              <a:ext cx="528" cy="19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28" name="Line 12"/>
            <p:cNvSpPr>
              <a:spLocks noChangeShapeType="1"/>
            </p:cNvSpPr>
            <p:nvPr/>
          </p:nvSpPr>
          <p:spPr bwMode="auto">
            <a:xfrm>
              <a:off x="960" y="1200"/>
              <a:ext cx="110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29" name="Line 13"/>
            <p:cNvSpPr>
              <a:spLocks noChangeShapeType="1"/>
            </p:cNvSpPr>
            <p:nvPr/>
          </p:nvSpPr>
          <p:spPr bwMode="auto">
            <a:xfrm>
              <a:off x="480" y="3168"/>
              <a:ext cx="225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4430" name="Group 14"/>
          <p:cNvGrpSpPr>
            <a:grpSpLocks/>
          </p:cNvGrpSpPr>
          <p:nvPr/>
        </p:nvGrpSpPr>
        <p:grpSpPr bwMode="auto">
          <a:xfrm>
            <a:off x="4724400" y="1905000"/>
            <a:ext cx="3810000" cy="3276600"/>
            <a:chOff x="2976" y="1200"/>
            <a:chExt cx="2400" cy="2064"/>
          </a:xfrm>
        </p:grpSpPr>
        <p:sp>
          <p:nvSpPr>
            <p:cNvPr id="444431" name="Line 15"/>
            <p:cNvSpPr>
              <a:spLocks noChangeShapeType="1"/>
            </p:cNvSpPr>
            <p:nvPr/>
          </p:nvSpPr>
          <p:spPr bwMode="auto">
            <a:xfrm>
              <a:off x="2976" y="3264"/>
              <a:ext cx="24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32" name="Line 16"/>
            <p:cNvSpPr>
              <a:spLocks noChangeShapeType="1"/>
            </p:cNvSpPr>
            <p:nvPr/>
          </p:nvSpPr>
          <p:spPr bwMode="auto">
            <a:xfrm flipH="1" flipV="1">
              <a:off x="4656" y="1200"/>
              <a:ext cx="720" cy="20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33" name="Line 17"/>
            <p:cNvSpPr>
              <a:spLocks noChangeShapeType="1"/>
            </p:cNvSpPr>
            <p:nvPr/>
          </p:nvSpPr>
          <p:spPr bwMode="auto">
            <a:xfrm flipV="1">
              <a:off x="2976" y="1200"/>
              <a:ext cx="576" cy="20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34" name="Line 18"/>
            <p:cNvSpPr>
              <a:spLocks noChangeShapeType="1"/>
            </p:cNvSpPr>
            <p:nvPr/>
          </p:nvSpPr>
          <p:spPr bwMode="auto">
            <a:xfrm>
              <a:off x="3552" y="1200"/>
              <a:ext cx="110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05800" cy="762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3600" b="1">
                <a:solidFill>
                  <a:srgbClr val="FAFD00"/>
                </a:solidFill>
              </a:rPr>
              <a:t>Velocity 80 WSP Phyto on Ryegrass</a:t>
            </a:r>
          </a:p>
        </p:txBody>
      </p:sp>
      <p:pic>
        <p:nvPicPr>
          <p:cNvPr id="446467" name="Picture 3" descr="DSC0040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55626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6468" name="Picture 4" descr="DSC00405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200400"/>
            <a:ext cx="4495800" cy="3371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984250"/>
            <a:ext cx="5554662" cy="5673725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Revolver (foramsulfuron)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Fall – </a:t>
            </a:r>
            <a:r>
              <a:rPr lang="en-US" altLang="en-US" sz="2800" b="1" i="1">
                <a:solidFill>
                  <a:schemeClr val="bg1"/>
                </a:solidFill>
              </a:rPr>
              <a:t>Poa annua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Spring – transition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Summer – goosegrass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2 apps. @ 7 – 10 d splits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Dallisgrass control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mix with MSMA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2 apps @ 3 – 4 wk splits</a:t>
            </a:r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6027738" y="5562600"/>
            <a:ext cx="217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Goosegrass</a:t>
            </a:r>
          </a:p>
        </p:txBody>
      </p:sp>
      <p:pic>
        <p:nvPicPr>
          <p:cNvPr id="448517" name="Picture 5" descr="Goosegr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981200"/>
            <a:ext cx="3724275" cy="35814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38" y="1195388"/>
            <a:ext cx="7681912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Certainty (sulfosulfuron)</a:t>
            </a:r>
            <a:endParaRPr lang="en-US" altLang="en-US" sz="3200" b="1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Warm-season grasses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Sedge control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Tall fescue control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Non-ionic surfactant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SedgeHammer </a:t>
            </a:r>
            <a:r>
              <a:rPr lang="en-US" altLang="en-US" sz="3200" b="1">
                <a:solidFill>
                  <a:schemeClr val="bg1"/>
                </a:solidFill>
              </a:rPr>
              <a:t>(halosulfuron)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rename of Manage</a:t>
            </a:r>
            <a:endParaRPr lang="en-US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-76200"/>
            <a:ext cx="8458200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2006 Pesticide Update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89025"/>
            <a:ext cx="8875713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Spotlight (fluroxypyr)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reduced rates for bermudagrass &amp; St. 	Augustinegrass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Sethoxydim G-Pro – 1.0 lb / gal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ProClipse (prodiamine) 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Goose / Crab Control (oxadiazon + benefin)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2800" b="1">
                <a:solidFill>
                  <a:schemeClr val="bg1"/>
                </a:solidFill>
              </a:rPr>
              <a:t> Berm. &amp; bent greens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2895600"/>
            <a:ext cx="8915400" cy="3810000"/>
          </a:xfrm>
          <a:solidFill>
            <a:srgbClr val="008000">
              <a:alpha val="48000"/>
            </a:srgbClr>
          </a:solidFill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Winter Green </a:t>
            </a:r>
            <a:r>
              <a:rPr lang="en-US" altLang="en-US" sz="3600" b="1">
                <a:solidFill>
                  <a:schemeClr val="bg1"/>
                </a:solidFill>
              </a:rPr>
              <a:t>– Jan. 25 - 28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Green-up 2006</a:t>
            </a:r>
            <a:r>
              <a:rPr lang="en-US" altLang="en-US" sz="3600" b="1">
                <a:solidFill>
                  <a:schemeClr val="bg1"/>
                </a:solidFill>
              </a:rPr>
              <a:t> – Feb. 16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Southeastern Turf Conference</a:t>
            </a:r>
            <a:r>
              <a:rPr lang="en-US" altLang="en-US" sz="3600" b="1">
                <a:solidFill>
                  <a:schemeClr val="bg1"/>
                </a:solidFill>
              </a:rPr>
              <a:t> – May 1 &amp; 2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UGA Turfgrass Field Day</a:t>
            </a:r>
            <a:r>
              <a:rPr lang="en-US" altLang="en-US" sz="3600" b="1">
                <a:solidFill>
                  <a:schemeClr val="bg1"/>
                </a:solidFill>
              </a:rPr>
              <a:t> – August 15</a:t>
            </a:r>
          </a:p>
        </p:txBody>
      </p:sp>
      <p:sp>
        <p:nvSpPr>
          <p:cNvPr id="454659" name="Rectangle 3"/>
          <p:cNvSpPr>
            <a:spLocks noChangeArrowheads="1"/>
          </p:cNvSpPr>
          <p:nvPr>
            <p:ph type="title"/>
          </p:nvPr>
        </p:nvSpPr>
        <p:spPr>
          <a:xfrm>
            <a:off x="0" y="-152400"/>
            <a:ext cx="9144000" cy="137160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00CCFF"/>
                </a:solidFill>
              </a:rPr>
              <a:t>Important Dates in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8113" y="3505200"/>
            <a:ext cx="8869362" cy="3048000"/>
          </a:xfrm>
          <a:solidFill>
            <a:srgbClr val="008000">
              <a:alpha val="45000"/>
            </a:srgbClr>
          </a:solidFill>
          <a:ln/>
        </p:spPr>
        <p:txBody>
          <a:bodyPr/>
          <a:lstStyle/>
          <a:p>
            <a:pPr marL="0" indent="0">
              <a:spcBef>
                <a:spcPct val="10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GCSAA Conference &amp; Show </a:t>
            </a:r>
            <a:r>
              <a:rPr lang="en-US" altLang="en-US" sz="3600" b="1">
                <a:solidFill>
                  <a:schemeClr val="bg1"/>
                </a:solidFill>
              </a:rPr>
              <a:t>– Feb. 6 – 11</a:t>
            </a:r>
          </a:p>
          <a:p>
            <a:pPr marL="457200" lvl="1" indent="0">
              <a:spcBef>
                <a:spcPct val="3000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Atlanta – </a:t>
            </a:r>
            <a:r>
              <a:rPr lang="en-US" altLang="en-US" sz="3200" b="1">
                <a:solidFill>
                  <a:srgbClr val="FFFF00"/>
                </a:solidFill>
              </a:rPr>
              <a:t>www.GCSAA.org</a:t>
            </a:r>
            <a:endParaRPr lang="en-US" altLang="en-US" sz="3200" b="1">
              <a:solidFill>
                <a:srgbClr val="00FF00"/>
              </a:solidFill>
            </a:endParaRP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TPI Midwinter Conference </a:t>
            </a:r>
            <a:r>
              <a:rPr lang="en-US" altLang="en-US" sz="3600" b="1">
                <a:solidFill>
                  <a:schemeClr val="bg1"/>
                </a:solidFill>
              </a:rPr>
              <a:t>– Feb. 13 – 17</a:t>
            </a:r>
          </a:p>
          <a:p>
            <a:pPr marL="457200" lvl="1" indent="0">
              <a:spcBef>
                <a:spcPct val="3000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Savannah – </a:t>
            </a:r>
            <a:r>
              <a:rPr lang="en-US" altLang="en-US" sz="3200" b="1">
                <a:solidFill>
                  <a:srgbClr val="FFFF00"/>
                </a:solidFill>
              </a:rPr>
              <a:t>www.TurfGrassSod.org</a:t>
            </a:r>
          </a:p>
        </p:txBody>
      </p:sp>
      <p:sp>
        <p:nvSpPr>
          <p:cNvPr id="455683" name="Rectangle 3"/>
          <p:cNvSpPr>
            <a:spLocks noChangeArrowheads="1"/>
          </p:cNvSpPr>
          <p:nvPr>
            <p:ph type="title"/>
          </p:nvPr>
        </p:nvSpPr>
        <p:spPr>
          <a:xfrm>
            <a:off x="0" y="-152400"/>
            <a:ext cx="9144000" cy="137160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00CCFF"/>
                </a:solidFill>
              </a:rPr>
              <a:t>Important Dates in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457200"/>
            <a:ext cx="5146675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Thank You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048000"/>
            <a:ext cx="7969250" cy="3276600"/>
          </a:xfrm>
          <a:solidFill>
            <a:srgbClr val="FF9900">
              <a:alpha val="50999"/>
            </a:srgb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rgbClr val="00CCFF"/>
                </a:solidFill>
              </a:rPr>
              <a:t>Visit</a:t>
            </a:r>
          </a:p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rgbClr val="66FF33"/>
                </a:solidFill>
              </a:rPr>
              <a:t>www.Georgiaturf.com</a:t>
            </a:r>
          </a:p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rgbClr val="00CCFF"/>
                </a:solidFill>
              </a:rPr>
              <a:t>and</a:t>
            </a:r>
          </a:p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rgbClr val="66FF33"/>
                </a:solidFill>
              </a:rPr>
              <a:t>www.Turfgrasswater.com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720137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5400" b="1">
                <a:solidFill>
                  <a:srgbClr val="FFFF00"/>
                </a:solidFill>
              </a:rPr>
              <a:t>Bermudagrass Cultivars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143000"/>
            <a:ext cx="8466138" cy="53340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6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Vegetative</a:t>
            </a:r>
          </a:p>
          <a:p>
            <a:pPr marL="0" indent="0">
              <a:spcBef>
                <a:spcPct val="3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‘Tifway’ / 419,  ‘TifSport’ &amp; ‘Tifton 10’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Shade – ‘Celebration’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Certified grass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encourage the consumer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Putting green cultivars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‘Tifdwarf’, ‘TifEagle’, ‘Mini Verde’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720137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5400" b="1">
                <a:solidFill>
                  <a:srgbClr val="FFFF00"/>
                </a:solidFill>
              </a:rPr>
              <a:t>Bermudagrass Cultivars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914400"/>
            <a:ext cx="8737600" cy="59436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6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Seeded</a:t>
            </a:r>
          </a:p>
          <a:p>
            <a:pPr marL="0" indent="0">
              <a:spcBef>
                <a:spcPct val="3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‘Princess 77’,  ‘Riviera’, ‘Sahara’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Availability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Seeding rate – 1 lb / 1000 ft</a:t>
            </a:r>
            <a:r>
              <a:rPr lang="en-US" altLang="en-US" b="1" baseline="30000">
                <a:solidFill>
                  <a:schemeClr val="bg1"/>
                </a:solidFill>
              </a:rPr>
              <a:t>2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Cost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P MathA" charset="0"/>
              <a:buChar char="."/>
            </a:pPr>
            <a:r>
              <a:rPr lang="en-US" altLang="en-US" sz="3200" b="1">
                <a:solidFill>
                  <a:schemeClr val="bg1"/>
                </a:solidFill>
              </a:rPr>
              <a:t> $30 / lb for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P MathA" charset="0"/>
              <a:buChar char="."/>
            </a:pPr>
            <a:r>
              <a:rPr lang="en-US" altLang="en-US" sz="3200" b="1">
                <a:solidFill>
                  <a:schemeClr val="bg1"/>
                </a:solidFill>
              </a:rPr>
              <a:t> $75 / pallet for 500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  <a:r>
              <a:rPr lang="en-US" altLang="en-US" sz="3200" b="1">
                <a:solidFill>
                  <a:schemeClr val="bg1"/>
                </a:solidFill>
              </a:rPr>
              <a:t> pallet = $150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7432675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5400" b="1">
                <a:solidFill>
                  <a:srgbClr val="FFFF00"/>
                </a:solidFill>
              </a:rPr>
              <a:t>Turfgrass Cultivars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524000"/>
            <a:ext cx="5621338" cy="53340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6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New or Old</a:t>
            </a:r>
          </a:p>
          <a:p>
            <a:pPr marL="0" indent="0">
              <a:spcBef>
                <a:spcPct val="3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Supply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Find local grower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costs – drop charges, fuel 	sur-charge</a:t>
            </a:r>
          </a:p>
          <a:p>
            <a:pPr marL="0" indent="0">
              <a:spcBef>
                <a:spcPct val="60000"/>
              </a:spcBef>
              <a:buClr>
                <a:srgbClr val="00FF00"/>
              </a:buClr>
              <a:buFont typeface="Wingdings 2" charset="2"/>
              <a:buChar char="ó"/>
            </a:pPr>
            <a:r>
              <a:rPr lang="en-US" altLang="en-US" b="1">
                <a:solidFill>
                  <a:schemeClr val="bg1"/>
                </a:solidFill>
              </a:rPr>
              <a:t> www.GeorgiaTurf.com</a:t>
            </a:r>
          </a:p>
        </p:txBody>
      </p:sp>
      <p:sp>
        <p:nvSpPr>
          <p:cNvPr id="367620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640263" y="1981200"/>
            <a:ext cx="3817937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505200"/>
            <a:ext cx="7797800" cy="2438400"/>
          </a:xfrm>
          <a:solidFill>
            <a:srgbClr val="008000">
              <a:alpha val="50999"/>
            </a:srgbClr>
          </a:solidFill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4000" b="1">
                <a:solidFill>
                  <a:schemeClr val="bg1"/>
                </a:solidFill>
              </a:rPr>
              <a:t>Gil Landry, Ph.D.</a:t>
            </a:r>
          </a:p>
          <a:p>
            <a:pPr>
              <a:lnSpc>
                <a:spcPct val="80000"/>
              </a:lnSpc>
            </a:pPr>
            <a:r>
              <a:rPr lang="en-US" altLang="en-US" sz="4000" b="1">
                <a:solidFill>
                  <a:schemeClr val="bg1"/>
                </a:solidFill>
              </a:rPr>
              <a:t>Clint Waltz, Ph.D.</a:t>
            </a:r>
          </a:p>
          <a:p>
            <a:pPr>
              <a:lnSpc>
                <a:spcPct val="80000"/>
              </a:lnSpc>
            </a:pPr>
            <a:r>
              <a:rPr lang="en-US" altLang="en-US" sz="4000" b="1">
                <a:solidFill>
                  <a:schemeClr val="bg1"/>
                </a:solidFill>
              </a:rPr>
              <a:t>Extension Turfgrass Specialists</a:t>
            </a:r>
          </a:p>
          <a:p>
            <a:pPr>
              <a:lnSpc>
                <a:spcPct val="80000"/>
              </a:lnSpc>
            </a:pPr>
            <a:r>
              <a:rPr lang="en-US" altLang="en-US" sz="4000" b="1">
                <a:solidFill>
                  <a:schemeClr val="bg1"/>
                </a:solidFill>
              </a:rPr>
              <a:t>UGA - Griffin</a:t>
            </a:r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685800" y="2209800"/>
            <a:ext cx="8669338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en-US" b="1">
                <a:solidFill>
                  <a:srgbClr val="00FF00"/>
                </a:solidFill>
              </a:rPr>
              <a:t>Slides Courtesy of: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8"/>
            <a:ext cx="9144000" cy="60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Athletic Field Management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Proper Design v/s Maintenance</a:t>
            </a:r>
          </a:p>
          <a:p>
            <a:r>
              <a:rPr lang="en-US" altLang="en-US"/>
              <a:t>Establishment &amp; Fertilization</a:t>
            </a:r>
          </a:p>
          <a:p>
            <a:r>
              <a:rPr lang="en-US" altLang="en-US"/>
              <a:t>Aeration </a:t>
            </a:r>
          </a:p>
          <a:p>
            <a:r>
              <a:rPr lang="en-US" altLang="en-US"/>
              <a:t>Misc Problems</a:t>
            </a:r>
          </a:p>
          <a:p>
            <a:r>
              <a:rPr lang="en-US" altLang="en-US"/>
              <a:t>New Turf Products 2006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650" y="1498600"/>
            <a:ext cx="6867525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Aeration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" y="58738"/>
            <a:ext cx="8942388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How do fields become hard?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1150" y="1239838"/>
            <a:ext cx="8515350" cy="5414962"/>
          </a:xfrm>
        </p:spPr>
        <p:txBody>
          <a:bodyPr/>
          <a:lstStyle/>
          <a:p>
            <a:pPr algn="ctr">
              <a:spcBef>
                <a:spcPct val="30000"/>
              </a:spcBef>
              <a:buClr>
                <a:srgbClr val="FF0000"/>
              </a:buClr>
              <a:buFont typeface="Wingdings 2" charset="2"/>
              <a:buNone/>
            </a:pPr>
            <a:r>
              <a:rPr lang="en-US" altLang="en-US" sz="5400" b="1">
                <a:solidFill>
                  <a:schemeClr val="hlink"/>
                </a:solidFill>
              </a:rPr>
              <a:t>Traffic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 2" charset="2"/>
              <a:buNone/>
            </a:pPr>
            <a:r>
              <a:rPr lang="en-US" altLang="en-US" sz="3600" b="1"/>
              <a:t> </a:t>
            </a:r>
            <a:r>
              <a:rPr lang="en-US" altLang="en-US" sz="4000" b="1">
                <a:solidFill>
                  <a:srgbClr val="FFFF00"/>
                </a:solidFill>
              </a:rPr>
              <a:t>Wear</a:t>
            </a:r>
            <a:r>
              <a:rPr lang="en-US" altLang="en-US" sz="3600" b="1"/>
              <a:t> - removes biomass that provides cushion and impact absorption</a:t>
            </a:r>
          </a:p>
          <a:p>
            <a:pPr>
              <a:spcBef>
                <a:spcPct val="120000"/>
              </a:spcBef>
              <a:buClr>
                <a:srgbClr val="FFFF00"/>
              </a:buClr>
              <a:buFont typeface="Wingdings 2" charset="2"/>
              <a:buNone/>
            </a:pPr>
            <a:r>
              <a:rPr lang="en-US" altLang="en-US" sz="3600" b="1"/>
              <a:t> </a:t>
            </a:r>
            <a:r>
              <a:rPr lang="en-US" altLang="en-US" sz="4000" b="1">
                <a:solidFill>
                  <a:srgbClr val="FFFF00"/>
                </a:solidFill>
              </a:rPr>
              <a:t>Compaction</a:t>
            </a:r>
            <a:r>
              <a:rPr lang="en-US" altLang="en-US" sz="3600" b="1"/>
              <a:t> - packing of soil particles into a given volume, resulting in a denser soil with decreased pore space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8138" y="-104775"/>
            <a:ext cx="8462962" cy="2354263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5400" b="1">
                <a:solidFill>
                  <a:srgbClr val="FFFF00"/>
                </a:solidFill>
              </a:rPr>
              <a:t>Wear: Usage Maxims</a:t>
            </a:r>
            <a:br>
              <a:rPr lang="en-US" altLang="en-US" sz="5400" b="1">
                <a:solidFill>
                  <a:srgbClr val="FFFF00"/>
                </a:solidFill>
              </a:rPr>
            </a:br>
            <a:r>
              <a:rPr lang="en-US" altLang="en-US" sz="5400" b="1">
                <a:solidFill>
                  <a:srgbClr val="FFFF00"/>
                </a:solidFill>
              </a:rPr>
              <a:t>(200 – 400 – 600 Rule)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875" y="2122488"/>
            <a:ext cx="8601075" cy="4465637"/>
          </a:xfrm>
        </p:spPr>
        <p:txBody>
          <a:bodyPr/>
          <a:lstStyle/>
          <a:p>
            <a:pPr algn="l"/>
            <a:r>
              <a:rPr lang="en-US" altLang="en-US" sz="4400" b="1">
                <a:solidFill>
                  <a:srgbClr val="FFFF00"/>
                </a:solidFill>
              </a:rPr>
              <a:t>200</a:t>
            </a:r>
            <a:r>
              <a:rPr lang="en-US" altLang="en-US" sz="4400" b="1"/>
              <a:t> – </a:t>
            </a:r>
            <a:r>
              <a:rPr lang="en-US" altLang="en-US" sz="3600" b="1"/>
              <a:t>to sustain good field conditions use 	should not exceed 200 hours / year</a:t>
            </a:r>
          </a:p>
          <a:p>
            <a:pPr algn="l">
              <a:spcBef>
                <a:spcPct val="60000"/>
              </a:spcBef>
            </a:pPr>
            <a:r>
              <a:rPr lang="en-US" altLang="en-US" sz="4400" b="1">
                <a:solidFill>
                  <a:srgbClr val="FFFF00"/>
                </a:solidFill>
              </a:rPr>
              <a:t>400</a:t>
            </a:r>
            <a:r>
              <a:rPr lang="en-US" altLang="en-US" sz="3600" b="1"/>
              <a:t> – some fields can handle between 	400 to 600 hours of use / year</a:t>
            </a:r>
          </a:p>
          <a:p>
            <a:pPr algn="l">
              <a:spcBef>
                <a:spcPct val="60000"/>
              </a:spcBef>
            </a:pPr>
            <a:r>
              <a:rPr lang="en-US" altLang="en-US" sz="4400" b="1">
                <a:solidFill>
                  <a:srgbClr val="FFFF00"/>
                </a:solidFill>
              </a:rPr>
              <a:t>600</a:t>
            </a:r>
            <a:r>
              <a:rPr lang="en-US" altLang="en-US" sz="3600" b="1"/>
              <a:t> - 600 hours / year is extreme and poor 	conditions can be expected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mage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2390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 Design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Benefits of Aerification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2938" y="1371600"/>
            <a:ext cx="7891462" cy="4953000"/>
          </a:xfrm>
        </p:spPr>
        <p:txBody>
          <a:bodyPr/>
          <a:lstStyle/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Increase pesticide effectiveness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Reduce runoff &amp; puddling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Increase soil temperature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Reduce effects of localized dry spots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Reduce surface hardness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Stimulate new growth</a:t>
            </a:r>
          </a:p>
          <a:p>
            <a:pPr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/>
              <a:t> Improve heat &amp; drought 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76200"/>
            <a:ext cx="9144001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Drawbacks to Aerification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538" y="1527175"/>
            <a:ext cx="8526462" cy="4821238"/>
          </a:xfrm>
        </p:spPr>
        <p:txBody>
          <a:bodyPr/>
          <a:lstStyle/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 Turf injury increasing potential for turf 	loss during stress</a:t>
            </a:r>
          </a:p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 Disruption of the turf surface</a:t>
            </a:r>
          </a:p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 Increase desiccation and/or injury</a:t>
            </a:r>
          </a:p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 Reduced soil strength</a:t>
            </a:r>
          </a:p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 Creation of a localized soil compaction zone</a:t>
            </a:r>
          </a:p>
          <a:p>
            <a:pPr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/>
              <a:t>Greater potential for water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152400"/>
            <a:ext cx="84582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Principles of Aerification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spcBef>
                <a:spcPct val="30000"/>
              </a:spcBef>
              <a:buClr>
                <a:srgbClr val="FFFF00"/>
              </a:buClr>
              <a:buFont typeface="Wingdings" charset="2"/>
              <a:buChar char=""/>
            </a:pPr>
            <a:r>
              <a:rPr lang="en-US" altLang="en-US" sz="3600" b="1"/>
              <a:t>Step One:</a:t>
            </a:r>
          </a:p>
          <a:p>
            <a:pPr marL="952500" lvl="1" indent="-4953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/>
              <a:t>Identify Problem Correctly</a:t>
            </a:r>
          </a:p>
          <a:p>
            <a:pPr marL="533400" indent="-533400">
              <a:spcBef>
                <a:spcPct val="120000"/>
              </a:spcBef>
              <a:buClr>
                <a:srgbClr val="FFFF00"/>
              </a:buClr>
              <a:buFont typeface="Wingdings" charset="2"/>
              <a:buChar char=""/>
            </a:pPr>
            <a:r>
              <a:rPr lang="en-US" altLang="en-US" sz="3600" b="1"/>
              <a:t>Step Two:</a:t>
            </a:r>
          </a:p>
          <a:p>
            <a:pPr marL="952500" lvl="1" indent="-495300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/>
              <a:t>Determine most effective means of alleviating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Aeration Methods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7938" cy="4114800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en-US" altLang="en-US" sz="3600" b="1"/>
              <a:t>Core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Solid Tine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Deep Time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Deep Drilling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Grooving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Slicing</a:t>
            </a:r>
          </a:p>
        </p:txBody>
      </p:sp>
      <p:pic>
        <p:nvPicPr>
          <p:cNvPr id="395268" name="Picture 4" descr="Ground Breaker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028825"/>
            <a:ext cx="4662488" cy="39354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269" name="Text Box 5"/>
          <p:cNvSpPr txBox="1">
            <a:spLocks noChangeArrowheads="1"/>
          </p:cNvSpPr>
          <p:nvPr/>
        </p:nvSpPr>
        <p:spPr bwMode="auto">
          <a:xfrm>
            <a:off x="5099050" y="5964238"/>
            <a:ext cx="28829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600" b="1">
                <a:solidFill>
                  <a:srgbClr val="FFFF00"/>
                </a:solidFill>
              </a:rPr>
              <a:t>Continuous Grooving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650" y="30163"/>
            <a:ext cx="6867525" cy="1055687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Core </a:t>
            </a:r>
            <a:r>
              <a:rPr lang="en-US" altLang="en-US" sz="6600" b="1">
                <a:solidFill>
                  <a:srgbClr val="FFFF00"/>
                </a:solidFill>
              </a:rPr>
              <a:t>Cultivation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3200" y="1460500"/>
            <a:ext cx="8770938" cy="51943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3600" b="1"/>
              <a:t>One of the most important management practices for maintaining high quality playing fields, and often one of the least appreciated or used practices.</a:t>
            </a:r>
          </a:p>
          <a:p>
            <a:pPr algn="l">
              <a:spcBef>
                <a:spcPct val="120000"/>
              </a:spcBef>
              <a:buFontTx/>
              <a:buChar char="•"/>
            </a:pPr>
            <a:r>
              <a:rPr lang="en-US" altLang="en-US" sz="3600" b="1"/>
              <a:t>If used correctly, core cultivation truly relieves soil compaction, other cultivation practices are generally for thatch control and 	establishment.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Penetration Factors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0738" y="1676400"/>
            <a:ext cx="6054725" cy="4114800"/>
          </a:xfrm>
        </p:spPr>
        <p:txBody>
          <a:bodyPr/>
          <a:lstStyle/>
          <a:p>
            <a:pPr>
              <a:spcBef>
                <a:spcPct val="60000"/>
              </a:spcBef>
            </a:pPr>
            <a:r>
              <a:rPr lang="en-US" altLang="en-US" sz="4000" b="1"/>
              <a:t>Soil Type</a:t>
            </a:r>
          </a:p>
          <a:p>
            <a:pPr>
              <a:spcBef>
                <a:spcPct val="60000"/>
              </a:spcBef>
            </a:pPr>
            <a:r>
              <a:rPr lang="en-US" altLang="en-US" sz="4000" b="1"/>
              <a:t>Soil Moisture</a:t>
            </a:r>
          </a:p>
          <a:p>
            <a:pPr>
              <a:spcBef>
                <a:spcPct val="60000"/>
              </a:spcBef>
            </a:pPr>
            <a:r>
              <a:rPr lang="en-US" altLang="en-US" sz="4000" b="1"/>
              <a:t>Tine Diameter</a:t>
            </a:r>
          </a:p>
          <a:p>
            <a:pPr>
              <a:spcBef>
                <a:spcPct val="60000"/>
              </a:spcBef>
            </a:pPr>
            <a:r>
              <a:rPr lang="en-US" altLang="en-US" sz="4000" b="1"/>
              <a:t>Weight &amp; Power of Aerator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60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Scheduling Factors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pPr marL="457200" indent="-457200">
              <a:spcBef>
                <a:spcPct val="3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Considerations</a:t>
            </a:r>
          </a:p>
          <a:p>
            <a:pPr marL="457200" indent="-457200">
              <a:spcBef>
                <a:spcPct val="30000"/>
              </a:spcBef>
            </a:pPr>
            <a:r>
              <a:rPr lang="en-US" altLang="en-US" sz="3600" b="1"/>
              <a:t>Location</a:t>
            </a:r>
          </a:p>
          <a:p>
            <a:pPr marL="457200" indent="-457200">
              <a:spcBef>
                <a:spcPct val="60000"/>
              </a:spcBef>
            </a:pPr>
            <a:r>
              <a:rPr lang="en-US" altLang="en-US" sz="3600" b="1"/>
              <a:t>Species/Cultivar</a:t>
            </a:r>
          </a:p>
          <a:p>
            <a:pPr marL="457200" indent="-457200">
              <a:spcBef>
                <a:spcPct val="60000"/>
              </a:spcBef>
            </a:pPr>
            <a:r>
              <a:rPr lang="en-US" altLang="en-US" sz="3600" b="1"/>
              <a:t>Intensity of Use</a:t>
            </a:r>
          </a:p>
          <a:p>
            <a:pPr marL="457200" indent="-457200">
              <a:spcBef>
                <a:spcPct val="60000"/>
              </a:spcBef>
            </a:pPr>
            <a:r>
              <a:rPr lang="en-US" altLang="en-US" sz="3600" b="1"/>
              <a:t>Timing - </a:t>
            </a:r>
            <a:r>
              <a:rPr lang="en-US" altLang="en-US" sz="3600" b="1">
                <a:solidFill>
                  <a:schemeClr val="bg1"/>
                </a:solidFill>
              </a:rPr>
              <a:t>prior to or during early season 	root growth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Timing Factors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7772400" cy="4572000"/>
          </a:xfrm>
        </p:spPr>
        <p:txBody>
          <a:bodyPr/>
          <a:lstStyle/>
          <a:p>
            <a:pPr>
              <a:spcBef>
                <a:spcPct val="60000"/>
              </a:spcBef>
            </a:pPr>
            <a:r>
              <a:rPr lang="en-US" altLang="en-US" sz="4000" b="1"/>
              <a:t>Stage of plant growth</a:t>
            </a:r>
          </a:p>
          <a:p>
            <a:pPr>
              <a:spcBef>
                <a:spcPct val="60000"/>
              </a:spcBef>
            </a:pPr>
            <a:r>
              <a:rPr lang="en-US" altLang="en-US" sz="4000" b="1"/>
              <a:t>Effect on playing surface</a:t>
            </a:r>
          </a:p>
          <a:p>
            <a:pPr>
              <a:spcBef>
                <a:spcPct val="60000"/>
              </a:spcBef>
            </a:pPr>
            <a:r>
              <a:rPr lang="en-US" altLang="en-US" sz="4000" b="1"/>
              <a:t>Scheduling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Remember: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en-US" altLang="en-US" sz="3600" b="1"/>
              <a:t>The larger the space (core hole) the longer the growing period needed for recovery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Scheduling Factors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7724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Caution: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en-US" altLang="en-US" sz="3600" b="1"/>
              <a:t>	Avoid coring if possible when grasses are dormant because this may encourage cool-season weed competition.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Remember: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en-US" altLang="en-US" sz="3600" b="1"/>
              <a:t>Repeated aeration to the same depth can cause a “Cultivation Pan”.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Image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76200"/>
            <a:ext cx="84582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Cultivation Time Frames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3175" cy="4114800"/>
          </a:xfrm>
        </p:spPr>
        <p:txBody>
          <a:bodyPr/>
          <a:lstStyle/>
          <a:p>
            <a:pPr algn="ctr">
              <a:lnSpc>
                <a:spcPct val="160000"/>
              </a:lnSpc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</a:rPr>
              <a:t>Cool-season</a:t>
            </a:r>
            <a:endParaRPr lang="en-US" altLang="en-US" sz="4000" u="sng">
              <a:solidFill>
                <a:srgbClr val="FFFF00"/>
              </a:solidFill>
            </a:endParaRP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3600" b="1"/>
              <a:t>Mid Spring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3600" b="1"/>
              <a:t>To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3600" b="1"/>
              <a:t>Late Fall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81200"/>
            <a:ext cx="3813175" cy="4114800"/>
          </a:xfrm>
        </p:spPr>
        <p:txBody>
          <a:bodyPr/>
          <a:lstStyle/>
          <a:p>
            <a:pPr algn="ctr">
              <a:lnSpc>
                <a:spcPct val="160000"/>
              </a:lnSpc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</a:rPr>
              <a:t>Warm-season</a:t>
            </a:r>
            <a:endParaRPr lang="en-US" altLang="en-US" sz="4000" u="sng">
              <a:solidFill>
                <a:srgbClr val="FFFF00"/>
              </a:solidFill>
            </a:endParaRP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US" altLang="en-US" sz="3600" b="1"/>
              <a:t>Early Spring</a:t>
            </a:r>
          </a:p>
          <a:p>
            <a:pPr algn="ctr">
              <a:buFontTx/>
              <a:buNone/>
            </a:pPr>
            <a:r>
              <a:rPr lang="en-US" altLang="en-US" sz="3600" b="1"/>
              <a:t>To</a:t>
            </a:r>
          </a:p>
          <a:p>
            <a:pPr algn="ctr">
              <a:buFontTx/>
              <a:buNone/>
            </a:pPr>
            <a:r>
              <a:rPr lang="en-US" altLang="en-US" sz="3600" b="1"/>
              <a:t>Mid Summer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Tine Types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447800"/>
            <a:ext cx="5376863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tx1"/>
              </a:buClr>
              <a:buFontTx/>
              <a:buNone/>
              <a:tabLst>
                <a:tab pos="350838" algn="l"/>
                <a:tab pos="3200400" algn="l"/>
              </a:tabLst>
            </a:pPr>
            <a:r>
              <a:rPr lang="en-US" altLang="en-US" sz="4000" b="1" u="sng">
                <a:solidFill>
                  <a:srgbClr val="FFFF00"/>
                </a:solidFill>
              </a:rPr>
              <a:t>Type</a:t>
            </a:r>
            <a:r>
              <a:rPr lang="en-US" altLang="en-US" sz="4000">
                <a:solidFill>
                  <a:srgbClr val="FFFF00"/>
                </a:solidFill>
              </a:rPr>
              <a:t>	</a:t>
            </a:r>
            <a:r>
              <a:rPr lang="en-US" altLang="en-US" sz="4000" b="1" u="sng">
                <a:solidFill>
                  <a:srgbClr val="FFFF00"/>
                </a:solidFill>
              </a:rPr>
              <a:t>Action</a:t>
            </a:r>
          </a:p>
          <a:p>
            <a:pPr>
              <a:spcBef>
                <a:spcPct val="30000"/>
              </a:spcBef>
              <a:buClr>
                <a:schemeClr val="tx1"/>
              </a:buClr>
              <a:buFontTx/>
              <a:buNone/>
              <a:tabLst>
                <a:tab pos="350838" algn="l"/>
                <a:tab pos="3200400" algn="l"/>
              </a:tabLst>
            </a:pPr>
            <a:r>
              <a:rPr lang="en-US" altLang="en-US" sz="3600" b="1"/>
              <a:t>Hollow	Removes</a:t>
            </a:r>
          </a:p>
          <a:p>
            <a:pPr>
              <a:spcBef>
                <a:spcPct val="60000"/>
              </a:spcBef>
              <a:buClr>
                <a:schemeClr val="tx1"/>
              </a:buClr>
              <a:buFontTx/>
              <a:buNone/>
              <a:tabLst>
                <a:tab pos="350838" algn="l"/>
                <a:tab pos="3200400" algn="l"/>
              </a:tabLst>
            </a:pPr>
            <a:r>
              <a:rPr lang="en-US" altLang="en-US" sz="3600" b="1"/>
              <a:t>Open/Spoon	Divots</a:t>
            </a:r>
          </a:p>
          <a:p>
            <a:pPr>
              <a:spcBef>
                <a:spcPct val="60000"/>
              </a:spcBef>
              <a:buClr>
                <a:schemeClr val="tx1"/>
              </a:buClr>
              <a:buFontTx/>
              <a:buNone/>
              <a:tabLst>
                <a:tab pos="350838" algn="l"/>
                <a:tab pos="3200400" algn="l"/>
              </a:tabLst>
            </a:pPr>
            <a:r>
              <a:rPr lang="en-US" altLang="en-US" sz="3600" b="1"/>
              <a:t>Solid	Lifts, 			Cracks, 			&amp; 			Shatters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3"/>
            <a:ext cx="84582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Tine Size &amp; Surface Area</a:t>
            </a:r>
          </a:p>
        </p:txBody>
      </p:sp>
      <p:graphicFrame>
        <p:nvGraphicFramePr>
          <p:cNvPr id="408579" name="Group 3"/>
          <p:cNvGraphicFramePr>
            <a:graphicFrameLocks noGrp="1"/>
          </p:cNvGraphicFramePr>
          <p:nvPr>
            <p:ph idx="1"/>
          </p:nvPr>
        </p:nvGraphicFramePr>
        <p:xfrm>
          <a:off x="406400" y="1277938"/>
          <a:ext cx="8296275" cy="4926012"/>
        </p:xfrm>
        <a:graphic>
          <a:graphicData uri="http://schemas.openxmlformats.org/drawingml/2006/table">
            <a:tbl>
              <a:tblPr/>
              <a:tblGrid>
                <a:gridCol w="1125538"/>
                <a:gridCol w="1741487"/>
                <a:gridCol w="1438275"/>
                <a:gridCol w="1806575"/>
                <a:gridCol w="2184400"/>
              </a:tblGrid>
              <a:tr h="1228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Tine Size</a:t>
                      </a:r>
                      <a:b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</a:b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(in)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Spacing (in - sp)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Holes / ft</a:t>
                      </a:r>
                      <a:r>
                        <a:rPr kumimoji="0" lang="en-US" alt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SA / Tine (in</a:t>
                      </a:r>
                      <a:r>
                        <a:rPr kumimoji="0" lang="en-US" alt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SA Affected (%)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1/4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62013" algn="dec"/>
                        </a:tabLst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	1.25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0.049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1/4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62013" algn="dec"/>
                        </a:tabLst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	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0.049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1/2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62013" algn="dec"/>
                        </a:tabLst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	1.25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0.196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13.64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1/2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62013" algn="dec"/>
                        </a:tabLst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	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0.196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5/8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62013" algn="dec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62013" algn="dec"/>
                        </a:tabLst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	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8623" name="Text Box 47"/>
          <p:cNvSpPr txBox="1">
            <a:spLocks noChangeArrowheads="1"/>
          </p:cNvSpPr>
          <p:nvPr/>
        </p:nvSpPr>
        <p:spPr bwMode="auto">
          <a:xfrm>
            <a:off x="476250" y="6173788"/>
            <a:ext cx="1133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 b="1"/>
              <a:t>Oatis,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3"/>
            <a:ext cx="84582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Mowing, Fert., &amp; Coring</a:t>
            </a:r>
          </a:p>
        </p:txBody>
      </p:sp>
      <p:sp>
        <p:nvSpPr>
          <p:cNvPr id="409603" name="Text Box 3"/>
          <p:cNvSpPr txBox="1">
            <a:spLocks noChangeArrowheads="1"/>
          </p:cNvSpPr>
          <p:nvPr/>
        </p:nvSpPr>
        <p:spPr bwMode="auto">
          <a:xfrm>
            <a:off x="66675" y="6096000"/>
            <a:ext cx="2505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 b="1"/>
              <a:t>Michigan State Univ., 2002</a:t>
            </a:r>
          </a:p>
        </p:txBody>
      </p:sp>
      <p:graphicFrame>
        <p:nvGraphicFramePr>
          <p:cNvPr id="409663" name="Group 63"/>
          <p:cNvGraphicFramePr>
            <a:graphicFrameLocks noGrp="1"/>
          </p:cNvGraphicFramePr>
          <p:nvPr>
            <p:ph idx="1"/>
          </p:nvPr>
        </p:nvGraphicFramePr>
        <p:xfrm>
          <a:off x="146050" y="1778000"/>
          <a:ext cx="8796338" cy="4697413"/>
        </p:xfrm>
        <a:graphic>
          <a:graphicData uri="http://schemas.openxmlformats.org/drawingml/2006/table">
            <a:tbl>
              <a:tblPr/>
              <a:tblGrid>
                <a:gridCol w="1257300"/>
                <a:gridCol w="1254125"/>
                <a:gridCol w="1257300"/>
                <a:gridCol w="1257300"/>
                <a:gridCol w="1257300"/>
                <a:gridCol w="1255713"/>
                <a:gridCol w="1257300"/>
              </a:tblGrid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Mow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Fert.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Coring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%  Turfgrass Cover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(x/wk)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(lbs. N)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(x/yr)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Oct.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Oct. 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Nov. 16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(season)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78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33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$2,716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83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$5,207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37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$2,886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88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$5,377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113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Best Practices</a:t>
            </a:r>
            <a:endParaRPr lang="en-US" altLang="en-US" sz="5400" b="1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70025"/>
            <a:ext cx="7772400" cy="5184775"/>
          </a:xfrm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/>
              <a:t>Twice a Year - minimum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Font typeface="Wingdings" charset="2"/>
              <a:buChar char=""/>
            </a:pPr>
            <a:r>
              <a:rPr lang="en-US" altLang="en-US" sz="3600" b="1"/>
              <a:t> late-spring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Font typeface="Wingdings" charset="2"/>
              <a:buChar char=""/>
            </a:pPr>
            <a:r>
              <a:rPr lang="en-US" altLang="en-US" sz="3600" b="1"/>
              <a:t> early-fall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/>
              <a:t> Water 12 to 24 hours Before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/>
              <a:t> Remove Cores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/>
              <a:t> Topdress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Aeration Methods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16100"/>
            <a:ext cx="3817938" cy="4114800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en-US" altLang="en-US" sz="3600" b="1"/>
              <a:t>Spiking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Sub-Aerification</a:t>
            </a:r>
          </a:p>
          <a:p>
            <a:pPr>
              <a:spcBef>
                <a:spcPct val="30000"/>
              </a:spcBef>
            </a:pPr>
            <a:r>
              <a:rPr lang="en-US" altLang="en-US" sz="3600" b="1"/>
              <a:t>High pressure water/air injection</a:t>
            </a:r>
          </a:p>
        </p:txBody>
      </p:sp>
      <p:pic>
        <p:nvPicPr>
          <p:cNvPr id="398340" name="Picture 4" descr="DryJect (0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13281" r="24374" b="25000"/>
          <a:stretch>
            <a:fillRect/>
          </a:stretch>
        </p:blipFill>
        <p:spPr bwMode="auto">
          <a:xfrm>
            <a:off x="4895850" y="1863725"/>
            <a:ext cx="4064000" cy="42148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4845050" y="6011863"/>
            <a:ext cx="4165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600" b="1">
                <a:solidFill>
                  <a:srgbClr val="FFFF00"/>
                </a:solidFill>
              </a:rPr>
              <a:t>Aerify &amp; Backfill in one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52400"/>
            <a:ext cx="7772400" cy="1143000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High Pressure Injection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1828800"/>
            <a:ext cx="5375275" cy="2819400"/>
          </a:xfrm>
        </p:spPr>
        <p:txBody>
          <a:bodyPr/>
          <a:lstStyle/>
          <a:p>
            <a:pPr lvl="1">
              <a:spcBef>
                <a:spcPct val="60000"/>
              </a:spcBef>
            </a:pPr>
            <a:r>
              <a:rPr lang="en-US" altLang="en-US" sz="3200" b="1"/>
              <a:t> Minimal surface disruption</a:t>
            </a:r>
          </a:p>
          <a:p>
            <a:pPr>
              <a:spcBef>
                <a:spcPct val="60000"/>
              </a:spcBef>
            </a:pPr>
            <a:r>
              <a:rPr lang="en-US" altLang="en-US" sz="3600" b="1"/>
              <a:t> Often as possible</a:t>
            </a:r>
          </a:p>
          <a:p>
            <a:pPr>
              <a:spcBef>
                <a:spcPct val="60000"/>
              </a:spcBef>
            </a:pPr>
            <a:r>
              <a:rPr lang="en-US" altLang="en-US" sz="3600" b="1"/>
              <a:t> Opens the soil</a:t>
            </a:r>
          </a:p>
        </p:txBody>
      </p:sp>
      <p:pic>
        <p:nvPicPr>
          <p:cNvPr id="400388" name="Picture 4" descr="Hydroject on CU Bent Research Green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 t="25797" r="9711" b="13719"/>
          <a:stretch>
            <a:fillRect/>
          </a:stretch>
        </p:blipFill>
        <p:spPr bwMode="auto">
          <a:xfrm>
            <a:off x="5016500" y="2546350"/>
            <a:ext cx="3925888" cy="36306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5348288" y="6127750"/>
            <a:ext cx="3260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600" b="1">
                <a:solidFill>
                  <a:srgbClr val="FFFF00"/>
                </a:solidFill>
              </a:rPr>
              <a:t>Original HPI: Hydroject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9213"/>
            <a:ext cx="7772400" cy="11525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Slicing / Spiking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1201738"/>
            <a:ext cx="5110162" cy="5580062"/>
          </a:xfrm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/>
              <a:t> Forgotten practice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/>
              <a:t> Often as possible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/>
              <a:t> Opens the soil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en-US" sz="3600" b="1"/>
              <a:t> Infiltration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en-US" sz="3600" b="1"/>
              <a:t> Gas exchange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en-US" sz="3600" b="1"/>
              <a:t> stimulates growth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en-US" sz="3600" b="1"/>
              <a:t> soil-to-seed contact</a:t>
            </a:r>
          </a:p>
        </p:txBody>
      </p:sp>
      <p:pic>
        <p:nvPicPr>
          <p:cNvPr id="401412" name="Picture 4" descr="Slicer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9"/>
          <a:stretch>
            <a:fillRect/>
          </a:stretch>
        </p:blipFill>
        <p:spPr bwMode="auto">
          <a:xfrm>
            <a:off x="5338763" y="4081463"/>
            <a:ext cx="3671887" cy="2438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413" name="Picture 5" descr="Slicer Surface Disruption (Greens 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t="14844" r="37265" b="1875"/>
          <a:stretch>
            <a:fillRect/>
          </a:stretch>
        </p:blipFill>
        <p:spPr bwMode="auto">
          <a:xfrm>
            <a:off x="6559550" y="1404938"/>
            <a:ext cx="1230313" cy="2524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650" y="1498600"/>
            <a:ext cx="6867525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6600" b="1">
                <a:solidFill>
                  <a:srgbClr val="FFFF00"/>
                </a:solidFill>
              </a:rPr>
              <a:t>Fertilization &amp; Irrigation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Timing N Fertilization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1066800"/>
            <a:ext cx="7119937" cy="5791200"/>
          </a:xfrm>
          <a:noFill/>
          <a:ln/>
        </p:spPr>
        <p:txBody>
          <a:bodyPr/>
          <a:lstStyle/>
          <a:p>
            <a:pPr marL="0" indent="0">
              <a:spcBef>
                <a:spcPct val="3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rgbClr val="66FF33"/>
                </a:solidFill>
              </a:rPr>
              <a:t>Warm-season Grasses</a:t>
            </a:r>
          </a:p>
          <a:p>
            <a:pPr marL="0" indent="0">
              <a:spcBef>
                <a:spcPct val="30000"/>
              </a:spcBef>
              <a:buClr>
                <a:srgbClr val="FFFF00"/>
              </a:buClr>
              <a:buSzPct val="90000"/>
              <a:buFont typeface="Webdings" charset="2"/>
              <a:buChar char="Ñ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Soil Temperatures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Active root growth &amp; activity 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65</a:t>
            </a:r>
            <a:r>
              <a:rPr lang="en-US" altLang="en-US" sz="36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600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Consistently – multiple days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4-inch depth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accent1"/>
                </a:solidFill>
                <a:hlinkClick r:id="rId2"/>
              </a:rPr>
              <a:t>www.GeorgiaWeather.net</a:t>
            </a:r>
            <a:endParaRPr lang="en-US" altLang="en-US" sz="3600" b="1">
              <a:solidFill>
                <a:schemeClr val="accent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SzPct val="90000"/>
              <a:buFont typeface="Webdings" charset="2"/>
              <a:buChar char="s"/>
            </a:pPr>
            <a:r>
              <a:rPr lang="en-US" altLang="en-US" sz="3600" b="1">
                <a:solidFill>
                  <a:schemeClr val="bg1"/>
                </a:solidFill>
              </a:rPr>
              <a:t> Combination products</a:t>
            </a:r>
            <a:endParaRPr lang="en-US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7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76200"/>
            <a:ext cx="8448675" cy="12192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7200" b="1">
                <a:solidFill>
                  <a:srgbClr val="FFFF00"/>
                </a:solidFill>
              </a:rPr>
              <a:t>Bermuda Fertilization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9863" y="1371600"/>
            <a:ext cx="6637337" cy="4953000"/>
          </a:xfrm>
          <a:noFill/>
          <a:ln/>
        </p:spPr>
        <p:txBody>
          <a:bodyPr/>
          <a:lstStyle/>
          <a:p>
            <a:pPr marL="0" indent="0">
              <a:buFont typeface="Wingdings 2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Traditional Beliefs</a:t>
            </a:r>
          </a:p>
          <a:p>
            <a:pPr marL="457200" lvl="1" indent="-228600">
              <a:buFont typeface="Wingdings 2" charset="2"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Don’t fertilize late in the season!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succulent turf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winter injury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delay spring green-up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ebdings" charset="2"/>
              <a:buChar char="s"/>
            </a:pPr>
            <a:r>
              <a:rPr lang="en-US" altLang="en-US" sz="3200" b="1">
                <a:solidFill>
                  <a:schemeClr val="bg1"/>
                </a:solidFill>
              </a:rPr>
              <a:t> susceptible to fall diseases</a:t>
            </a:r>
            <a:endParaRPr lang="en-US" altLang="en-US" sz="2800" b="1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76200"/>
            <a:ext cx="8448675" cy="12192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5400" b="1">
                <a:solidFill>
                  <a:srgbClr val="FFFF00"/>
                </a:solidFill>
              </a:rPr>
              <a:t>Bermuda Fertilization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066800"/>
            <a:ext cx="6434138" cy="5715000"/>
          </a:xfrm>
          <a:noFill/>
          <a:ln/>
        </p:spPr>
        <p:txBody>
          <a:bodyPr/>
          <a:lstStyle/>
          <a:p>
            <a:pPr marL="0" indent="0">
              <a:buFont typeface="Wingdings 2" charset="2"/>
              <a:buNone/>
            </a:pPr>
            <a:r>
              <a:rPr lang="en-US" altLang="en-US" b="1">
                <a:solidFill>
                  <a:srgbClr val="00FF00"/>
                </a:solidFill>
              </a:rPr>
              <a:t>New Thoughts</a:t>
            </a:r>
            <a:endParaRPr lang="en-US" altLang="en-US" b="1">
              <a:solidFill>
                <a:schemeClr val="bg1"/>
              </a:solidFill>
            </a:endParaRPr>
          </a:p>
          <a:p>
            <a:pPr marL="0" indent="0">
              <a:buClr>
                <a:srgbClr val="00FF00"/>
              </a:buClr>
              <a:buFont typeface="Webdings" charset="2"/>
              <a:buChar char=""/>
            </a:pPr>
            <a:r>
              <a:rPr lang="en-US" altLang="en-US" b="1">
                <a:solidFill>
                  <a:schemeClr val="bg1"/>
                </a:solidFill>
              </a:rPr>
              <a:t> Fertilization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balanced ratios of N &amp; K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late season applications do not 	affect freeze tolerance</a:t>
            </a:r>
          </a:p>
          <a:p>
            <a:pPr marL="0" indent="0">
              <a:spcBef>
                <a:spcPct val="40000"/>
              </a:spcBef>
              <a:buClr>
                <a:srgbClr val="00FF00"/>
              </a:buClr>
              <a:buFont typeface="Webdings" charset="2"/>
              <a:buChar char=""/>
            </a:pPr>
            <a:r>
              <a:rPr lang="en-US" altLang="en-US" b="1">
                <a:solidFill>
                  <a:schemeClr val="bg1"/>
                </a:solidFill>
              </a:rPr>
              <a:t> Caveat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soluble N at 0.5 to 1.0 lb N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2 to 4 weeks prior to hard frost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not in areas with historical SDS</a:t>
            </a:r>
            <a:endParaRPr lang="en-US" altLang="en-US" sz="3200" b="1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Bermuda Fertilization</a:t>
            </a:r>
          </a:p>
        </p:txBody>
      </p:sp>
      <p:graphicFrame>
        <p:nvGraphicFramePr>
          <p:cNvPr id="373804" name="Group 44"/>
          <p:cNvGraphicFramePr>
            <a:graphicFrameLocks noGrp="1"/>
          </p:cNvGraphicFramePr>
          <p:nvPr>
            <p:ph idx="1"/>
          </p:nvPr>
        </p:nvGraphicFramePr>
        <p:xfrm>
          <a:off x="762000" y="1295400"/>
          <a:ext cx="7078663" cy="4532313"/>
        </p:xfrm>
        <a:graphic>
          <a:graphicData uri="http://schemas.openxmlformats.org/drawingml/2006/table">
            <a:tbl>
              <a:tblPr/>
              <a:tblGrid>
                <a:gridCol w="1179513"/>
                <a:gridCol w="2065337"/>
                <a:gridCol w="2063750"/>
                <a:gridCol w="1770063"/>
              </a:tblGrid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Turf Color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 Rate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(1-9, 6=acceptable)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GH Regrowth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(lbs N / 1000 ft</a:t>
                      </a:r>
                      <a:r>
                        <a:rPr kumimoji="0" lang="en-US" altLang="en-US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Oct. 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Oct. 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NTC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4.4 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4.3 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28.6 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2.5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5.3 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4.9 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24.7 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5.0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5.3 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6.3 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26.1 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3802" name="Text Box 42"/>
          <p:cNvSpPr txBox="1">
            <a:spLocks noChangeArrowheads="1"/>
          </p:cNvSpPr>
          <p:nvPr/>
        </p:nvSpPr>
        <p:spPr bwMode="auto">
          <a:xfrm>
            <a:off x="169863" y="6172200"/>
            <a:ext cx="801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>
                <a:solidFill>
                  <a:srgbClr val="FFFF00"/>
                </a:solidFill>
              </a:rPr>
              <a:t>N applied Aug. 30 &amp; Sept. 27 in Blacksburg, VA. (Ervin et al., 2004)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67737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Bermuda Fertilization</a:t>
            </a:r>
          </a:p>
        </p:txBody>
      </p:sp>
      <p:sp>
        <p:nvSpPr>
          <p:cNvPr id="375811" name="Text Box 3"/>
          <p:cNvSpPr txBox="1">
            <a:spLocks noChangeArrowheads="1"/>
          </p:cNvSpPr>
          <p:nvPr/>
        </p:nvSpPr>
        <p:spPr bwMode="auto">
          <a:xfrm>
            <a:off x="304800" y="6172200"/>
            <a:ext cx="720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>
                <a:solidFill>
                  <a:srgbClr val="FFFF00"/>
                </a:solidFill>
              </a:rPr>
              <a:t>N applied 2</a:t>
            </a:r>
            <a:r>
              <a:rPr lang="en-US" altLang="en-US" b="1" baseline="30000">
                <a:solidFill>
                  <a:srgbClr val="FFFF00"/>
                </a:solidFill>
              </a:rPr>
              <a:t>nd</a:t>
            </a:r>
            <a:r>
              <a:rPr lang="en-US" altLang="en-US" b="1">
                <a:solidFill>
                  <a:srgbClr val="FFFF00"/>
                </a:solidFill>
              </a:rPr>
              <a:t> week Oct. in Starkville, MS. (Ervin et al., 2004)</a:t>
            </a:r>
          </a:p>
        </p:txBody>
      </p:sp>
      <p:graphicFrame>
        <p:nvGraphicFramePr>
          <p:cNvPr id="375874" name="Group 66"/>
          <p:cNvGraphicFramePr>
            <a:graphicFrameLocks noGrp="1"/>
          </p:cNvGraphicFramePr>
          <p:nvPr>
            <p:ph idx="1"/>
          </p:nvPr>
        </p:nvGraphicFramePr>
        <p:xfrm>
          <a:off x="373063" y="1066800"/>
          <a:ext cx="7323137" cy="4838700"/>
        </p:xfrm>
        <a:graphic>
          <a:graphicData uri="http://schemas.openxmlformats.org/drawingml/2006/table">
            <a:tbl>
              <a:tblPr/>
              <a:tblGrid>
                <a:gridCol w="1260475"/>
                <a:gridCol w="208280"/>
                <a:gridCol w="1117600"/>
                <a:gridCol w="1122363"/>
                <a:gridCol w="1238250"/>
                <a:gridCol w="208280"/>
                <a:gridCol w="1108075"/>
                <a:gridCol w="1111250"/>
              </a:tblGrid>
              <a:tr h="771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Turf Color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Rhizome TNC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 Rate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(1-9, 6=acceptable)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(g/kg)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9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(lbs N / 1000 ft</a:t>
                      </a:r>
                      <a:r>
                        <a:rPr kumimoji="0" lang="en-US" altLang="en-US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Oct. 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Oct. 31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Apr.6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Dec.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Mar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NTC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14.2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14.6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1.0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6.2*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7.1*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6.9*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14.4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14.2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2.0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6.3*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7.3*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6.8*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13.2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13.6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8"/>
            <a:ext cx="9144000" cy="60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038"/>
            <a:ext cx="9144000" cy="60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Imag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ag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Image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6650" y="1498600"/>
            <a:ext cx="6867525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6600" b="1">
                <a:solidFill>
                  <a:srgbClr val="FFFF00"/>
                </a:solidFill>
              </a:rPr>
              <a:t>Miscellaneous  Problems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ports Turf Management (11-01)">
  <a:themeElements>
    <a:clrScheme name="1_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1_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ports Turf Management (11-01)">
  <a:themeElements>
    <a:clrScheme name="2_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2_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ports Turf Management (11-01)">
  <a:themeElements>
    <a:clrScheme name="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1752</Words>
  <Application>Microsoft Macintosh PowerPoint</Application>
  <PresentationFormat>On-screen Show (4:3)</PresentationFormat>
  <Paragraphs>565</Paragraphs>
  <Slides>133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5" baseType="lpstr">
      <vt:lpstr>Times New Roman</vt:lpstr>
      <vt:lpstr>Arial</vt:lpstr>
      <vt:lpstr>Wingdings</vt:lpstr>
      <vt:lpstr>Wingdings 2</vt:lpstr>
      <vt:lpstr>Webdings</vt:lpstr>
      <vt:lpstr>WP MathA</vt:lpstr>
      <vt:lpstr>Default Design</vt:lpstr>
      <vt:lpstr>1_Sports Turf Management (11-01)</vt:lpstr>
      <vt:lpstr>2_Sports Turf Management (11-01)</vt:lpstr>
      <vt:lpstr>Sports Turf Management (11-01)</vt:lpstr>
      <vt:lpstr>2_Default Design</vt:lpstr>
      <vt:lpstr>Microsoft Photo Editor 3.0 Photo</vt:lpstr>
      <vt:lpstr>Maintaining Soccer and Softball Fields</vt:lpstr>
      <vt:lpstr>PowerPoint Presentation</vt:lpstr>
      <vt:lpstr>Athletic Field Management</vt:lpstr>
      <vt:lpstr>Proper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Establishment</vt:lpstr>
      <vt:lpstr>Designing, Constructing, &amp; Maintaining Bermudagrass Sports Fields</vt:lpstr>
      <vt:lpstr>PowerPoint Presentation</vt:lpstr>
      <vt:lpstr>PowerPoint Presentation</vt:lpstr>
      <vt:lpstr>Bermudagrass Cultivars</vt:lpstr>
      <vt:lpstr>Bermudagrass Cultivars</vt:lpstr>
      <vt:lpstr>Turfgrass Cultivars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Aeration</vt:lpstr>
      <vt:lpstr>How do fields become hard?</vt:lpstr>
      <vt:lpstr>Wear: Usage Maxims (200 – 400 – 600 Rule)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Aerification</vt:lpstr>
      <vt:lpstr>Drawbacks to Aerification</vt:lpstr>
      <vt:lpstr>Principles of Aerification</vt:lpstr>
      <vt:lpstr>Aeration Methods</vt:lpstr>
      <vt:lpstr>Core Cultivation</vt:lpstr>
      <vt:lpstr>PowerPoint Presentation</vt:lpstr>
      <vt:lpstr>Penetration Factors</vt:lpstr>
      <vt:lpstr>Scheduling Factors</vt:lpstr>
      <vt:lpstr>Timing Factors</vt:lpstr>
      <vt:lpstr>Scheduling Factors</vt:lpstr>
      <vt:lpstr>PowerPoint Presentation</vt:lpstr>
      <vt:lpstr>PowerPoint Presentation</vt:lpstr>
      <vt:lpstr>Cultivation Time Frames</vt:lpstr>
      <vt:lpstr>Tine Types</vt:lpstr>
      <vt:lpstr>Tine Size &amp; Surface Area</vt:lpstr>
      <vt:lpstr>Mowing, Fert., &amp; Coring</vt:lpstr>
      <vt:lpstr>Best Practices</vt:lpstr>
      <vt:lpstr>Aeration Methods</vt:lpstr>
      <vt:lpstr>High Pressure Injection</vt:lpstr>
      <vt:lpstr>Slicing / Spiking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Fertilization &amp; Irrigation</vt:lpstr>
      <vt:lpstr>PowerPoint Presentation</vt:lpstr>
      <vt:lpstr>Timing N Fertilization</vt:lpstr>
      <vt:lpstr>Bermuda Fertilization</vt:lpstr>
      <vt:lpstr>Bermuda Fertilization</vt:lpstr>
      <vt:lpstr>Bermuda Fertilization</vt:lpstr>
      <vt:lpstr>Bermuda Fertilization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Miscellaneous  Problems</vt:lpstr>
      <vt:lpstr>PowerPoint Presentation</vt:lpstr>
      <vt:lpstr>Black Algae</vt:lpstr>
      <vt:lpstr>Black Algae</vt:lpstr>
      <vt:lpstr>Black Algae</vt:lpstr>
      <vt:lpstr>Black Algae</vt:lpstr>
      <vt:lpstr>Black Algae</vt:lpstr>
      <vt:lpstr>Black Algae</vt:lpstr>
      <vt:lpstr>Black Algae</vt:lpstr>
      <vt:lpstr>Black Algae</vt:lpstr>
      <vt:lpstr>Black Algae</vt:lpstr>
      <vt:lpstr>‘Emerald Zoysiagrass’</vt:lpstr>
      <vt:lpstr>‘Emerald’ Zoysiagrass</vt:lpstr>
      <vt:lpstr>‘Emerald’ Zoysiagrass</vt:lpstr>
      <vt:lpstr>‘Emerald’ Zoysiagrass</vt:lpstr>
      <vt:lpstr>‘Emerald’ Zoysiagrass</vt:lpstr>
      <vt:lpstr>Overseeding </vt:lpstr>
      <vt:lpstr>Overseeding Transition</vt:lpstr>
      <vt:lpstr>News for 2006  Pesticides</vt:lpstr>
      <vt:lpstr>2006 Pesticide Update</vt:lpstr>
      <vt:lpstr>2006 Pesticide Update</vt:lpstr>
      <vt:lpstr>2006 Pesticide Update</vt:lpstr>
      <vt:lpstr>PowerPoint Presentation</vt:lpstr>
      <vt:lpstr>2006 Pesticide Update</vt:lpstr>
      <vt:lpstr>2006 Pesticide Update</vt:lpstr>
      <vt:lpstr>2006 Pesticide Update</vt:lpstr>
      <vt:lpstr>Velocity 80 WSP Herbicide</vt:lpstr>
      <vt:lpstr> Velocity 80 WSP Herbicide</vt:lpstr>
      <vt:lpstr>Velocity 80 WSP Phyto on Ryegrass</vt:lpstr>
      <vt:lpstr>2006 Pesticide Update</vt:lpstr>
      <vt:lpstr>2006 Pesticide Update</vt:lpstr>
      <vt:lpstr>2006 Pesticide Update</vt:lpstr>
      <vt:lpstr>Important Dates in 2006</vt:lpstr>
      <vt:lpstr>Important Dates in 2006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Maintaining Soccer and Softball Fields</dc:title>
  <dc:creator>George Braman</dc:creator>
  <cp:lastModifiedBy>George Braman</cp:lastModifiedBy>
  <cp:revision>1</cp:revision>
  <dcterms:created xsi:type="dcterms:W3CDTF">2015-09-08T03:54:32Z</dcterms:created>
  <dcterms:modified xsi:type="dcterms:W3CDTF">2015-09-08T03:59:40Z</dcterms:modified>
</cp:coreProperties>
</file>