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notesMasterIdLst>
    <p:notesMasterId r:id="rId107"/>
  </p:notesMasterIdLst>
  <p:handoutMasterIdLst>
    <p:handoutMasterId r:id="rId108"/>
  </p:handoutMasterIdLst>
  <p:sldIdLst>
    <p:sldId id="343" r:id="rId2"/>
    <p:sldId id="345" r:id="rId3"/>
    <p:sldId id="344" r:id="rId4"/>
    <p:sldId id="347" r:id="rId5"/>
    <p:sldId id="286" r:id="rId6"/>
    <p:sldId id="294" r:id="rId7"/>
    <p:sldId id="295" r:id="rId8"/>
    <p:sldId id="302" r:id="rId9"/>
    <p:sldId id="314" r:id="rId10"/>
    <p:sldId id="316" r:id="rId11"/>
    <p:sldId id="324" r:id="rId12"/>
    <p:sldId id="348" r:id="rId13"/>
    <p:sldId id="266" r:id="rId14"/>
    <p:sldId id="267" r:id="rId15"/>
    <p:sldId id="363" r:id="rId16"/>
    <p:sldId id="282" r:id="rId17"/>
    <p:sldId id="284" r:id="rId18"/>
    <p:sldId id="285" r:id="rId19"/>
    <p:sldId id="364" r:id="rId20"/>
    <p:sldId id="365" r:id="rId21"/>
    <p:sldId id="366" r:id="rId22"/>
    <p:sldId id="336" r:id="rId23"/>
    <p:sldId id="288" r:id="rId24"/>
    <p:sldId id="367" r:id="rId25"/>
    <p:sldId id="305" r:id="rId26"/>
    <p:sldId id="308" r:id="rId27"/>
    <p:sldId id="322" r:id="rId28"/>
    <p:sldId id="278" r:id="rId29"/>
    <p:sldId id="337" r:id="rId30"/>
    <p:sldId id="275" r:id="rId31"/>
    <p:sldId id="276" r:id="rId32"/>
    <p:sldId id="368" r:id="rId33"/>
    <p:sldId id="369" r:id="rId34"/>
    <p:sldId id="389" r:id="rId35"/>
    <p:sldId id="327" r:id="rId36"/>
    <p:sldId id="338" r:id="rId37"/>
    <p:sldId id="370" r:id="rId38"/>
    <p:sldId id="273" r:id="rId39"/>
    <p:sldId id="269" r:id="rId40"/>
    <p:sldId id="379" r:id="rId41"/>
    <p:sldId id="281" r:id="rId42"/>
    <p:sldId id="383" r:id="rId43"/>
    <p:sldId id="390" r:id="rId44"/>
    <p:sldId id="280" r:id="rId45"/>
    <p:sldId id="307" r:id="rId46"/>
    <p:sldId id="310" r:id="rId47"/>
    <p:sldId id="318" r:id="rId48"/>
    <p:sldId id="371" r:id="rId49"/>
    <p:sldId id="380" r:id="rId50"/>
    <p:sldId id="326" r:id="rId51"/>
    <p:sldId id="362" r:id="rId52"/>
    <p:sldId id="346" r:id="rId53"/>
    <p:sldId id="375" r:id="rId54"/>
    <p:sldId id="376" r:id="rId55"/>
    <p:sldId id="262" r:id="rId56"/>
    <p:sldId id="263" r:id="rId57"/>
    <p:sldId id="264" r:id="rId58"/>
    <p:sldId id="265" r:id="rId59"/>
    <p:sldId id="259" r:id="rId60"/>
    <p:sldId id="372" r:id="rId61"/>
    <p:sldId id="268" r:id="rId62"/>
    <p:sldId id="261" r:id="rId63"/>
    <p:sldId id="382" r:id="rId64"/>
    <p:sldId id="373" r:id="rId65"/>
    <p:sldId id="283" r:id="rId66"/>
    <p:sldId id="381" r:id="rId67"/>
    <p:sldId id="377" r:id="rId68"/>
    <p:sldId id="287" r:id="rId69"/>
    <p:sldId id="290" r:id="rId70"/>
    <p:sldId id="315" r:id="rId71"/>
    <p:sldId id="309" r:id="rId72"/>
    <p:sldId id="378" r:id="rId73"/>
    <p:sldId id="317" r:id="rId74"/>
    <p:sldId id="321" r:id="rId75"/>
    <p:sldId id="330" r:id="rId76"/>
    <p:sldId id="332" r:id="rId77"/>
    <p:sldId id="340" r:id="rId78"/>
    <p:sldId id="279" r:id="rId79"/>
    <p:sldId id="385" r:id="rId80"/>
    <p:sldId id="299" r:id="rId81"/>
    <p:sldId id="303" r:id="rId82"/>
    <p:sldId id="384" r:id="rId83"/>
    <p:sldId id="328" r:id="rId84"/>
    <p:sldId id="341" r:id="rId85"/>
    <p:sldId id="271" r:id="rId86"/>
    <p:sldId id="274" r:id="rId87"/>
    <p:sldId id="386" r:id="rId88"/>
    <p:sldId id="387" r:id="rId89"/>
    <p:sldId id="293" r:id="rId90"/>
    <p:sldId id="298" r:id="rId91"/>
    <p:sldId id="388" r:id="rId92"/>
    <p:sldId id="312" r:id="rId93"/>
    <p:sldId id="319" r:id="rId94"/>
    <p:sldId id="325" r:id="rId95"/>
    <p:sldId id="329" r:id="rId96"/>
    <p:sldId id="342" r:id="rId97"/>
    <p:sldId id="270" r:id="rId98"/>
    <p:sldId id="272" r:id="rId99"/>
    <p:sldId id="277" r:id="rId100"/>
    <p:sldId id="292" r:id="rId101"/>
    <p:sldId id="296" r:id="rId102"/>
    <p:sldId id="374" r:id="rId103"/>
    <p:sldId id="297" r:id="rId104"/>
    <p:sldId id="301" r:id="rId105"/>
    <p:sldId id="313" r:id="rId106"/>
  </p:sldIdLst>
  <p:sldSz cx="9144000" cy="6858000" type="screen4x3"/>
  <p:notesSz cx="6858000" cy="90709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2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2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2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2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64"/>
    <p:restoredTop sz="90945"/>
  </p:normalViewPr>
  <p:slideViewPr>
    <p:cSldViewPr>
      <p:cViewPr varScale="1">
        <p:scale>
          <a:sx n="119" d="100"/>
          <a:sy n="119" d="100"/>
        </p:scale>
        <p:origin x="166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handoutMaster" Target="handoutMasters/handoutMaster1.xml"/><Relationship Id="rId109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viewProps" Target="viewProp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theme" Target="theme/theme1.xml"/><Relationship Id="rId11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751" tIns="45876" rIns="91751" bIns="45876" numCol="1" anchor="t" anchorCtr="0" compatLnSpc="1">
            <a:prstTxWarp prst="textNoShape">
              <a:avLst/>
            </a:prstTxWarp>
          </a:bodyPr>
          <a:lstStyle>
            <a:lvl1pPr defTabSz="917575">
              <a:defRPr sz="1200"/>
            </a:lvl1pPr>
          </a:lstStyle>
          <a:p>
            <a:endParaRPr lang="en-US" altLang="en-US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751" tIns="45876" rIns="91751" bIns="45876" numCol="1" anchor="t" anchorCtr="0" compatLnSpc="1">
            <a:prstTxWarp prst="textNoShape">
              <a:avLst/>
            </a:prstTxWarp>
          </a:bodyPr>
          <a:lstStyle>
            <a:lvl1pPr algn="r" defTabSz="917575">
              <a:defRPr sz="1200"/>
            </a:lvl1pPr>
          </a:lstStyle>
          <a:p>
            <a:endParaRPr lang="en-US" altLang="en-US"/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1695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751" tIns="45876" rIns="91751" bIns="45876" numCol="1" anchor="b" anchorCtr="0" compatLnSpc="1">
            <a:prstTxWarp prst="textNoShape">
              <a:avLst/>
            </a:prstTxWarp>
          </a:bodyPr>
          <a:lstStyle>
            <a:lvl1pPr defTabSz="917575">
              <a:defRPr sz="1200"/>
            </a:lvl1pPr>
          </a:lstStyle>
          <a:p>
            <a:endParaRPr lang="en-US" altLang="en-US"/>
          </a:p>
        </p:txBody>
      </p:sp>
      <p:sp>
        <p:nvSpPr>
          <p:cNvPr id="1259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1695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751" tIns="45876" rIns="91751" bIns="45876" numCol="1" anchor="b" anchorCtr="0" compatLnSpc="1">
            <a:prstTxWarp prst="textNoShape">
              <a:avLst/>
            </a:prstTxWarp>
          </a:bodyPr>
          <a:lstStyle>
            <a:lvl1pPr algn="r" defTabSz="917575">
              <a:defRPr sz="1200"/>
            </a:lvl1pPr>
          </a:lstStyle>
          <a:p>
            <a:fld id="{7EB6BDBD-B30E-F94B-8BB7-E4FB48F106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06376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4643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6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6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106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46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106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2FA5B4D-DDD0-8347-A05B-29B637300E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62486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801B8E-92BB-AE4F-B7F8-CA34CD1028ED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474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5 needles in each fasicle</a:t>
            </a:r>
          </a:p>
        </p:txBody>
      </p:sp>
    </p:spTree>
    <p:extLst>
      <p:ext uri="{BB962C8B-B14F-4D97-AF65-F5344CB8AC3E}">
        <p14:creationId xmlns:p14="http://schemas.microsoft.com/office/powerpoint/2010/main" val="558451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77F0B6-6873-0240-8191-217E0BC619BF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484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L’s have 3 needles to a fasicle, S’s have 2-3. 3 needles to a fasicle, 6 – 9 inches long, cones are 2 – 6 inches long</a:t>
            </a:r>
          </a:p>
        </p:txBody>
      </p:sp>
    </p:spTree>
    <p:extLst>
      <p:ext uri="{BB962C8B-B14F-4D97-AF65-F5344CB8AC3E}">
        <p14:creationId xmlns:p14="http://schemas.microsoft.com/office/powerpoint/2010/main" val="1391596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0C6451-1209-0748-BD11-354C797C315D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495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3 needles per fasicle, needles are 10 – 18 inches long, cones are 6 – 10 inches</a:t>
            </a:r>
          </a:p>
        </p:txBody>
      </p:sp>
    </p:spTree>
    <p:extLst>
      <p:ext uri="{BB962C8B-B14F-4D97-AF65-F5344CB8AC3E}">
        <p14:creationId xmlns:p14="http://schemas.microsoft.com/office/powerpoint/2010/main" val="313471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9B0233-5B33-1C42-9FB7-A3E56CA452DE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505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3 needles to a fasicle, 3 – 5 inches long and usually perpendicular to stem.</a:t>
            </a:r>
          </a:p>
          <a:p>
            <a:r>
              <a:rPr lang="en-US" altLang="en-US"/>
              <a:t>Cones are 1 – 3 ½ inches and stuck directly on the stem. Sometimes there will be sticky white pitch near branch tips.</a:t>
            </a:r>
          </a:p>
        </p:txBody>
      </p:sp>
    </p:spTree>
    <p:extLst>
      <p:ext uri="{BB962C8B-B14F-4D97-AF65-F5344CB8AC3E}">
        <p14:creationId xmlns:p14="http://schemas.microsoft.com/office/powerpoint/2010/main" val="742265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18148A-735F-7548-BC1E-A1CD603B5BAC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515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S’s have 2 – 3 needles per fasicle, needles are 3 – 5 inches long. Cones are 1 ½ - 2 ½ inches on a short stem </a:t>
            </a:r>
          </a:p>
        </p:txBody>
      </p:sp>
    </p:spTree>
    <p:extLst>
      <p:ext uri="{BB962C8B-B14F-4D97-AF65-F5344CB8AC3E}">
        <p14:creationId xmlns:p14="http://schemas.microsoft.com/office/powerpoint/2010/main" val="527753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741584-99DB-B643-9BF4-84320E40C701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525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S’s have 2 –3 needles per fasicle. Needles are 8 – 12 inches long, cones are 3 – 6 inches long</a:t>
            </a:r>
          </a:p>
        </p:txBody>
      </p:sp>
    </p:spTree>
    <p:extLst>
      <p:ext uri="{BB962C8B-B14F-4D97-AF65-F5344CB8AC3E}">
        <p14:creationId xmlns:p14="http://schemas.microsoft.com/office/powerpoint/2010/main" val="839612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D2007A-7FE7-6F40-99DF-119D90D7FD74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2457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6-9” long, 7-9 leaflets</a:t>
            </a:r>
          </a:p>
        </p:txBody>
      </p:sp>
    </p:spTree>
    <p:extLst>
      <p:ext uri="{BB962C8B-B14F-4D97-AF65-F5344CB8AC3E}">
        <p14:creationId xmlns:p14="http://schemas.microsoft.com/office/powerpoint/2010/main" val="248730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66261A-2AF9-B74E-A560-28D8F7AE9CB0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2467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9-18” long  7-9 leaflets</a:t>
            </a:r>
          </a:p>
        </p:txBody>
      </p:sp>
    </p:spTree>
    <p:extLst>
      <p:ext uri="{BB962C8B-B14F-4D97-AF65-F5344CB8AC3E}">
        <p14:creationId xmlns:p14="http://schemas.microsoft.com/office/powerpoint/2010/main" val="1408655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CC5134-E5B5-6D49-81CC-E9AE51BF58C5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2447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Leaves 8-12”, 5-9 leaflets</a:t>
            </a:r>
          </a:p>
        </p:txBody>
      </p:sp>
    </p:spTree>
    <p:extLst>
      <p:ext uri="{BB962C8B-B14F-4D97-AF65-F5344CB8AC3E}">
        <p14:creationId xmlns:p14="http://schemas.microsoft.com/office/powerpoint/2010/main" val="1417264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09A13D-00A0-884A-8E04-9F438C1F17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528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7A175D-A64B-CD49-98B1-760E7BA4A3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4849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FE0E6C-5F3A-1A42-BB44-AEA22A3030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9128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F9F560-3B48-A44F-A275-44E2A77789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4083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5B1489-3940-F341-851F-C6039D3FF0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9493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FDA75-E043-244F-AB70-C1F08FF8FB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6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D3BE63-79C5-4B4D-B6CF-BB87A618A8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8180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01EE70-3400-2A4A-A67B-D35B001182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707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0890C8-0F0E-6446-B41C-88B0E41332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515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B444B3-12C3-C346-B007-209E4CB9FE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6761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2B15AC-F2B5-0442-9F06-F1D426C055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947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0AAAE4E5-64C4-D645-B60C-DD8B44DF3FD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0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4" Type="http://schemas.openxmlformats.org/officeDocument/2006/relationships/image" Target="../media/image224.jpeg"/><Relationship Id="rId5" Type="http://schemas.openxmlformats.org/officeDocument/2006/relationships/image" Target="../media/image225.jpeg"/><Relationship Id="rId6" Type="http://schemas.openxmlformats.org/officeDocument/2006/relationships/image" Target="../media/image2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2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7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8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sarasota.extension.ufl.edu/FHLC/Inv/images/So-Sy/So_Red_Cedar.jpg&amp;imgrefurl=http://sarasota.extension.ufl.edu/FHLC/Inv/So-Sy.htm&amp;h=639&amp;w=479&amp;sz=43&amp;tbnid=5VWcHGM4yn8J:&amp;tbnh=134&amp;tbnw=101&amp;start=4&amp;prev=/images%3Fq%3Djuniperus%2Bsilicicola%26hl%3Den%26lr%3D%26ie%3DUTF-8%26sa%3DG%26edition%3Dus" TargetMode="External"/><Relationship Id="rId4" Type="http://schemas.openxmlformats.org/officeDocument/2006/relationships/image" Target="../media/image25.jpeg"/><Relationship Id="rId5" Type="http://schemas.openxmlformats.org/officeDocument/2006/relationships/hyperlink" Target="http://images.google.com/imgres?imgurl=http://irrecenvhort.ifas.ufl.edu/FNL/2001/images/PlantList/Juniperus_silicicola_2_edited.jpg&amp;imgrefurl=http://irrecenvhort.ifas.ufl.edu/FNL/2001/PlantList/juniperus.htm&amp;h=270&amp;w=360&amp;sz=58&amp;tbnid=aqmLP-OCEaYJ:&amp;tbnh=87&amp;tbnw=116&amp;start=2&amp;prev=/images%3Fq%3Djuniperus%2Bsilicicola%26hl%3Den%26lr%3D%26ie%3DUTF-8%26sa%3DG%26edition%3Dus" TargetMode="External"/><Relationship Id="rId6" Type="http://schemas.openxmlformats.org/officeDocument/2006/relationships/image" Target="../media/image26.jpeg"/><Relationship Id="rId7" Type="http://schemas.openxmlformats.org/officeDocument/2006/relationships/hyperlink" Target="http://images.google.com/imgres?imgurl=http://irrecenvhort.ifas.ufl.edu/FNL/2001/images/PlantList/Juniperus_silicicola_3_edited.jpg&amp;imgrefurl=http://irrecenvhort.ifas.ufl.edu/FNL/2001/PlantList/juniperus.htm&amp;h=288&amp;w=244&amp;sz=31&amp;tbnid=w1pfowU9o0AJ:&amp;tbnh=109&amp;tbnw=93&amp;start=3&amp;prev=/images%3Fq%3Djuniperus%2Bsilicicola%26hl%3Den%26lr%3D%26ie%3DUTF-8%26sa%3DG%26edition%3Dus" TargetMode="External"/><Relationship Id="rId8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7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7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6" Type="http://schemas.openxmlformats.org/officeDocument/2006/relationships/image" Target="../media/image67.jpeg"/><Relationship Id="rId7" Type="http://schemas.openxmlformats.org/officeDocument/2006/relationships/image" Target="../media/image68.jpeg"/><Relationship Id="rId8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6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5" Type="http://schemas.openxmlformats.org/officeDocument/2006/relationships/hyperlink" Target="http://www.ces.ncsu.edu/depts/hort/consumer/factsheets/maritime/images/SalixCa2.htm" TargetMode="External"/><Relationship Id="rId6" Type="http://schemas.openxmlformats.org/officeDocument/2006/relationships/image" Target="../media/image89.jpeg"/><Relationship Id="rId7" Type="http://schemas.openxmlformats.org/officeDocument/2006/relationships/hyperlink" Target="http://www.ces.ncsu.edu/depts/hort/consumer/factsheets/maritime/images/SalixCa1.htm" TargetMode="External"/><Relationship Id="rId8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iscoverlife.org/nh/tx/04/00/Salicaceae/00/Salix/caroliniana/y.html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jpeg"/><Relationship Id="rId5" Type="http://schemas.openxmlformats.org/officeDocument/2006/relationships/image" Target="../media/image102.jpeg"/><Relationship Id="rId6" Type="http://schemas.openxmlformats.org/officeDocument/2006/relationships/image" Target="../media/image103.jpeg"/><Relationship Id="rId7" Type="http://schemas.openxmlformats.org/officeDocument/2006/relationships/image" Target="../media/image104.jpeg"/><Relationship Id="rId8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jpeg"/><Relationship Id="rId5" Type="http://schemas.openxmlformats.org/officeDocument/2006/relationships/image" Target="../media/image109.jpeg"/><Relationship Id="rId6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4" Type="http://schemas.openxmlformats.org/officeDocument/2006/relationships/image" Target="../media/image115.jpeg"/><Relationship Id="rId5" Type="http://schemas.openxmlformats.org/officeDocument/2006/relationships/image" Target="../media/image116.jpeg"/><Relationship Id="rId6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4" Type="http://schemas.openxmlformats.org/officeDocument/2006/relationships/image" Target="../media/image120.jpeg"/><Relationship Id="rId5" Type="http://schemas.openxmlformats.org/officeDocument/2006/relationships/image" Target="../media/image121.jpeg"/><Relationship Id="rId6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4" Type="http://schemas.openxmlformats.org/officeDocument/2006/relationships/image" Target="../media/image130.jpeg"/><Relationship Id="rId5" Type="http://schemas.openxmlformats.org/officeDocument/2006/relationships/image" Target="../media/image131.jpeg"/><Relationship Id="rId6" Type="http://schemas.openxmlformats.org/officeDocument/2006/relationships/image" Target="../media/image132.jpeg"/><Relationship Id="rId7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.ncsu.edu/depts/hort/consumer/factsheets/maritime/images/TiliaAm2.htm" TargetMode="External"/><Relationship Id="rId4" Type="http://schemas.openxmlformats.org/officeDocument/2006/relationships/image" Target="../media/image13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4" Type="http://schemas.openxmlformats.org/officeDocument/2006/relationships/image" Target="../media/image139.jpeg"/><Relationship Id="rId5" Type="http://schemas.openxmlformats.org/officeDocument/2006/relationships/image" Target="../media/image140.jpeg"/><Relationship Id="rId6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4" Type="http://schemas.openxmlformats.org/officeDocument/2006/relationships/image" Target="../media/image144.jpeg"/><Relationship Id="rId5" Type="http://schemas.openxmlformats.org/officeDocument/2006/relationships/image" Target="../media/image145.jpeg"/><Relationship Id="rId6" Type="http://schemas.openxmlformats.org/officeDocument/2006/relationships/image" Target="../media/image146.jpeg"/><Relationship Id="rId7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4" Type="http://schemas.openxmlformats.org/officeDocument/2006/relationships/image" Target="../media/image151.jpeg"/><Relationship Id="rId5" Type="http://schemas.openxmlformats.org/officeDocument/2006/relationships/image" Target="../media/image152.jpeg"/><Relationship Id="rId6" Type="http://schemas.openxmlformats.org/officeDocument/2006/relationships/image" Target="../media/image153.jpeg"/><Relationship Id="rId7" Type="http://schemas.openxmlformats.org/officeDocument/2006/relationships/image" Target="../media/image154.jpeg"/><Relationship Id="rId8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4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4" Type="http://schemas.openxmlformats.org/officeDocument/2006/relationships/image" Target="../media/image161.jpeg"/><Relationship Id="rId5" Type="http://schemas.openxmlformats.org/officeDocument/2006/relationships/image" Target="../media/image162.jpeg"/><Relationship Id="rId6" Type="http://schemas.openxmlformats.org/officeDocument/2006/relationships/image" Target="../media/image16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9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4" Type="http://schemas.openxmlformats.org/officeDocument/2006/relationships/image" Target="../media/image169.jpeg"/><Relationship Id="rId5" Type="http://schemas.openxmlformats.org/officeDocument/2006/relationships/image" Target="../media/image170.jpeg"/><Relationship Id="rId6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4" Type="http://schemas.openxmlformats.org/officeDocument/2006/relationships/image" Target="../media/image180.jpeg"/><Relationship Id="rId5" Type="http://schemas.openxmlformats.org/officeDocument/2006/relationships/image" Target="../media/image181.jpeg"/><Relationship Id="rId6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3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4" Type="http://schemas.openxmlformats.org/officeDocument/2006/relationships/image" Target="../media/image187.jpeg"/><Relationship Id="rId5" Type="http://schemas.openxmlformats.org/officeDocument/2006/relationships/image" Target="../media/image188.jpeg"/><Relationship Id="rId6" Type="http://schemas.openxmlformats.org/officeDocument/2006/relationships/image" Target="../media/image18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5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1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jpeg"/><Relationship Id="rId3" Type="http://schemas.openxmlformats.org/officeDocument/2006/relationships/image" Target="../media/image19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4" Type="http://schemas.openxmlformats.org/officeDocument/2006/relationships/image" Target="../media/image197.jpeg"/><Relationship Id="rId5" Type="http://schemas.openxmlformats.org/officeDocument/2006/relationships/image" Target="../media/image198.jpeg"/><Relationship Id="rId6" Type="http://schemas.openxmlformats.org/officeDocument/2006/relationships/image" Target="../media/image199.jpeg"/><Relationship Id="rId7" Type="http://schemas.openxmlformats.org/officeDocument/2006/relationships/image" Target="../media/image20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4" Type="http://schemas.openxmlformats.org/officeDocument/2006/relationships/image" Target="../media/image204.jpeg"/><Relationship Id="rId5" Type="http://schemas.openxmlformats.org/officeDocument/2006/relationships/image" Target="../media/image205.jpeg"/><Relationship Id="rId6" Type="http://schemas.openxmlformats.org/officeDocument/2006/relationships/hyperlink" Target="http://images.google.com/imgres?imgurl=http://www.hawriverprogram.org/NCPlants/Quercus_palustris.jpg&amp;imgrefurl=http://www.hawriverprogram.org/NCPlants/Quercus_palustris_page.html&amp;h=500&amp;w=395&amp;sz=24&amp;tbnid=j-uGO3ZFHIgJ:&amp;tbnh=126&amp;tbnw=100&amp;start=14&amp;prev=/images%3Fq%3Dquercus%2Bpalustris%26hl%3Den%26lr%3D%26ie%3DUTF-8%26sa%3DG" TargetMode="External"/><Relationship Id="rId7" Type="http://schemas.openxmlformats.org/officeDocument/2006/relationships/image" Target="../media/image206.jpeg"/><Relationship Id="rId8" Type="http://schemas.openxmlformats.org/officeDocument/2006/relationships/hyperlink" Target="http://images.google.com/imgres?imgurl=http://www.plantations.cornell.edu/collections/arboretum/urban/images/HP_loop/Quercus_Palustris.jpg&amp;imgrefurl=http://www.plantations.cornell.edu/collections/arboretum/urban/houston_trees.cfm&amp;h=460&amp;w=598&amp;sz=157&amp;tbnid=FY9jwlOtT1kJ:&amp;tbnh=102&amp;tbnw=132&amp;start=21&amp;prev=/images%3Fq%3Dquercus%2Bpalustris%26start%3D20%26hl%3Den%26lr%3D%26ie%3DUTF-8%26sa%3DN" TargetMode="External"/><Relationship Id="rId9" Type="http://schemas.openxmlformats.org/officeDocument/2006/relationships/image" Target="../media/image20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8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9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4" Type="http://schemas.openxmlformats.org/officeDocument/2006/relationships/image" Target="../media/image213.jpeg"/><Relationship Id="rId5" Type="http://schemas.openxmlformats.org/officeDocument/2006/relationships/image" Target="../media/image214.jpeg"/><Relationship Id="rId6" Type="http://schemas.openxmlformats.org/officeDocument/2006/relationships/image" Target="../media/image21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1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6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7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8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altLang="en-US" dirty="0"/>
              <a:t>Southern Arborist Trees</a:t>
            </a:r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30000" r="21001" b="11333"/>
          <a:stretch>
            <a:fillRect/>
          </a:stretch>
        </p:blipFill>
        <p:spPr bwMode="auto">
          <a:xfrm>
            <a:off x="1752600" y="2438400"/>
            <a:ext cx="57912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Slash Pine (Pinus elliotti)</a:t>
            </a:r>
          </a:p>
        </p:txBody>
      </p:sp>
      <p:pic>
        <p:nvPicPr>
          <p:cNvPr id="92166" name="Picture 1030" descr="pelliottiineed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2185988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8" name="Picture 1032" descr="pelliottiiflower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28800"/>
            <a:ext cx="17049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0" name="Picture 1034" descr="pelliottiifru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14800"/>
            <a:ext cx="17049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2" name="Picture 1036" descr="pelliottiibar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6000"/>
            <a:ext cx="14192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4" name="Picture 1038" descr="pelliottiifor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905000"/>
            <a:ext cx="1233488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Honeylocust (Gleditsia triacanthos)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4" r="17999" b="12666"/>
          <a:stretch>
            <a:fillRect/>
          </a:stretch>
        </p:blipFill>
        <p:spPr bwMode="auto">
          <a:xfrm>
            <a:off x="1066800" y="1676400"/>
            <a:ext cx="6934200" cy="456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Mimosa (Albizia julibrissin)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4" r="25000" b="15334"/>
          <a:stretch>
            <a:fillRect/>
          </a:stretch>
        </p:blipFill>
        <p:spPr bwMode="auto">
          <a:xfrm>
            <a:off x="1219200" y="1752600"/>
            <a:ext cx="6553200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Bitternut Hickory </a:t>
            </a:r>
            <a:br>
              <a:rPr lang="en-US" altLang="en-US" sz="4000"/>
            </a:br>
            <a:r>
              <a:rPr lang="en-US" altLang="en-US" sz="4000"/>
              <a:t>(Carya cordiformis)</a:t>
            </a:r>
          </a:p>
        </p:txBody>
      </p:sp>
      <p:pic>
        <p:nvPicPr>
          <p:cNvPr id="205829" name="Picture 5" descr="ccordiformisle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1714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1" name="Picture 7" descr="ccordiformistw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0"/>
            <a:ext cx="132397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3" name="Picture 9" descr="ccordiformisfru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572000"/>
            <a:ext cx="2286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5" name="Picture 11" descr="ccordiformisba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14600"/>
            <a:ext cx="952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7" name="Picture 13" descr="ccordiformisfor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86000"/>
            <a:ext cx="1697038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Mockernut Hickory (Carya tomentosa)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r="19000" b="10001"/>
          <a:stretch>
            <a:fillRect/>
          </a:stretch>
        </p:blipFill>
        <p:spPr bwMode="auto">
          <a:xfrm>
            <a:off x="1143000" y="1752600"/>
            <a:ext cx="6781800" cy="427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Pignut Hickory (Carya glabra)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7" r="17000" b="11333"/>
          <a:stretch>
            <a:fillRect/>
          </a:stretch>
        </p:blipFill>
        <p:spPr bwMode="auto">
          <a:xfrm>
            <a:off x="838200" y="1752600"/>
            <a:ext cx="7315200" cy="449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Shagbark Hickory (Carya ovata)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r="20000" b="11333"/>
          <a:stretch>
            <a:fillRect/>
          </a:stretch>
        </p:blipFill>
        <p:spPr bwMode="auto">
          <a:xfrm>
            <a:off x="914400" y="1752600"/>
            <a:ext cx="7315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Virginia Pine (Pinus virginiana)</a:t>
            </a:r>
          </a:p>
        </p:txBody>
      </p:sp>
      <p:pic>
        <p:nvPicPr>
          <p:cNvPr id="71683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r="17000" b="17999"/>
          <a:stretch>
            <a:fillRect/>
          </a:stretch>
        </p:blipFill>
        <p:spPr bwMode="auto">
          <a:xfrm>
            <a:off x="381000" y="1905000"/>
            <a:ext cx="8001000" cy="424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u="sng"/>
              <a:t>Other Conifers</a:t>
            </a:r>
          </a:p>
        </p:txBody>
      </p:sp>
      <p:pic>
        <p:nvPicPr>
          <p:cNvPr id="116739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9" t="20667" r="19000" b="23334"/>
          <a:stretch>
            <a:fillRect/>
          </a:stretch>
        </p:blipFill>
        <p:spPr bwMode="auto">
          <a:xfrm>
            <a:off x="3352800" y="1828800"/>
            <a:ext cx="259397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Atlantic White-cedar (Chamaecyparis thyoides)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r="25000" b="15334"/>
          <a:stretch>
            <a:fillRect/>
          </a:stretch>
        </p:blipFill>
        <p:spPr bwMode="auto">
          <a:xfrm>
            <a:off x="1295400" y="2057400"/>
            <a:ext cx="6477000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Baldcypress (Taxodium distichum)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7" r="17000" b="12666"/>
          <a:stretch>
            <a:fillRect/>
          </a:stretch>
        </p:blipFill>
        <p:spPr bwMode="auto">
          <a:xfrm>
            <a:off x="685800" y="1828800"/>
            <a:ext cx="7543800" cy="427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Pondcypress</a:t>
            </a:r>
            <a:br>
              <a:rPr lang="en-US" altLang="en-US" sz="4000"/>
            </a:br>
            <a:r>
              <a:rPr lang="en-US" altLang="en-US" sz="4000"/>
              <a:t> (Taxodium distichum var. nutans)</a:t>
            </a:r>
          </a:p>
        </p:txBody>
      </p:sp>
      <p:pic>
        <p:nvPicPr>
          <p:cNvPr id="153605" name="Picture 5" descr="taxodium_ascendens_po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57400"/>
            <a:ext cx="28194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07" name="Picture 7" descr="Pond Cypress Leav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26860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09" name="Picture 9" descr="Pond Cypress Tre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343400"/>
            <a:ext cx="26860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Deodar Cedar (Cedrus deodara)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3" r="17999" b="15334"/>
          <a:stretch>
            <a:fillRect/>
          </a:stretch>
        </p:blipFill>
        <p:spPr bwMode="auto">
          <a:xfrm>
            <a:off x="990600" y="1676400"/>
            <a:ext cx="7239000" cy="485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Eastern Hemlock (Tsuga canadensis)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r="24001" b="11333"/>
          <a:stretch>
            <a:fillRect/>
          </a:stretch>
        </p:blipFill>
        <p:spPr bwMode="auto">
          <a:xfrm>
            <a:off x="990600" y="1600200"/>
            <a:ext cx="7086600" cy="466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Eastern Redcedar (Juniperus virginiana)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r="23000" b="12666"/>
          <a:stretch>
            <a:fillRect/>
          </a:stretch>
        </p:blipFill>
        <p:spPr bwMode="auto">
          <a:xfrm>
            <a:off x="1066800" y="1752600"/>
            <a:ext cx="6858000" cy="427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Southern Red Juniper</a:t>
            </a:r>
            <a:br>
              <a:rPr lang="en-US" altLang="en-US" sz="4000"/>
            </a:br>
            <a:r>
              <a:rPr lang="en-US" altLang="en-US" sz="4000"/>
              <a:t> (Juniperus silicicola)</a:t>
            </a:r>
          </a:p>
        </p:txBody>
      </p:sp>
      <p:pic>
        <p:nvPicPr>
          <p:cNvPr id="154632" name="Picture 8" descr="Juniperuss5855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2057400"/>
            <a:ext cx="28400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4636" name="Picture 12" descr="So_Red_Cedar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362200"/>
            <a:ext cx="2433638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38" name="Picture 14" descr="Juniperus_silicicola_2_edited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40" name="Picture 16" descr="Juniperus_silicicola_3_edited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43400"/>
            <a:ext cx="195103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/>
              <a:t>Simple Tree Key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2"/>
              </a:buClr>
            </a:pPr>
            <a:r>
              <a:rPr lang="en-US" altLang="en-US" sz="2800">
                <a:solidFill>
                  <a:schemeClr val="tx2"/>
                </a:solidFill>
              </a:rPr>
              <a:t>Conifers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Pines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Other conifers</a:t>
            </a:r>
          </a:p>
          <a:p>
            <a:pPr>
              <a:lnSpc>
                <a:spcPct val="90000"/>
              </a:lnSpc>
              <a:buClr>
                <a:schemeClr val="tx2"/>
              </a:buClr>
            </a:pPr>
            <a:r>
              <a:rPr lang="en-US" altLang="en-US" sz="2800">
                <a:solidFill>
                  <a:schemeClr val="tx2"/>
                </a:solidFill>
              </a:rPr>
              <a:t>Opposite simple leaves</a:t>
            </a:r>
          </a:p>
          <a:p>
            <a:pPr>
              <a:lnSpc>
                <a:spcPct val="90000"/>
              </a:lnSpc>
              <a:buClr>
                <a:schemeClr val="tx2"/>
              </a:buClr>
            </a:pPr>
            <a:r>
              <a:rPr lang="en-US" altLang="en-US" sz="2800">
                <a:solidFill>
                  <a:schemeClr val="tx2"/>
                </a:solidFill>
              </a:rPr>
              <a:t>Opposite compound leaves</a:t>
            </a:r>
          </a:p>
          <a:p>
            <a:pPr>
              <a:lnSpc>
                <a:spcPct val="90000"/>
              </a:lnSpc>
              <a:buClr>
                <a:schemeClr val="tx2"/>
              </a:buClr>
            </a:pPr>
            <a:r>
              <a:rPr lang="en-US" altLang="en-US" sz="2800">
                <a:solidFill>
                  <a:schemeClr val="tx2"/>
                </a:solidFill>
              </a:rPr>
              <a:t>Alternate simple leaves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Smooth margins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Serrate margins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White oak</a:t>
            </a:r>
          </a:p>
          <a:p>
            <a:pPr lvl="1">
              <a:lnSpc>
                <a:spcPct val="90000"/>
              </a:lnSpc>
              <a:buClr>
                <a:schemeClr val="tx2"/>
              </a:buClr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Red oak</a:t>
            </a:r>
          </a:p>
          <a:p>
            <a:pPr>
              <a:lnSpc>
                <a:spcPct val="90000"/>
              </a:lnSpc>
              <a:buClr>
                <a:schemeClr val="tx2"/>
              </a:buClr>
            </a:pPr>
            <a:r>
              <a:rPr lang="en-US" altLang="en-US" sz="2800">
                <a:solidFill>
                  <a:schemeClr val="tx2"/>
                </a:solidFill>
              </a:rPr>
              <a:t>Alternate compound leaves</a:t>
            </a:r>
            <a:endParaRPr lang="en-US" altLang="en-US" sz="2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Common Juniper </a:t>
            </a:r>
            <a:br>
              <a:rPr lang="en-US" altLang="en-US" sz="4000"/>
            </a:br>
            <a:r>
              <a:rPr lang="en-US" altLang="en-US" sz="4000"/>
              <a:t>(Juniperus communis)</a:t>
            </a:r>
          </a:p>
        </p:txBody>
      </p:sp>
      <p:pic>
        <p:nvPicPr>
          <p:cNvPr id="155653" name="Picture 5" descr="Jcommunle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43200"/>
            <a:ext cx="113347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5" name="Picture 7" descr="jcommunlea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19400"/>
            <a:ext cx="16859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7" name="Picture 9" descr="Jcommunb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19400"/>
            <a:ext cx="11811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9" name="Picture 11" descr="Jcommunfor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43200"/>
            <a:ext cx="191452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61" name="Picture 13" descr="Jcommunfrui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24400"/>
            <a:ext cx="191452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Fraser Fir</a:t>
            </a:r>
            <a:br>
              <a:rPr lang="en-US" altLang="en-US" sz="4000"/>
            </a:br>
            <a:r>
              <a:rPr lang="en-US" altLang="en-US" sz="4000"/>
              <a:t> (Abies fraseri)</a:t>
            </a:r>
          </a:p>
        </p:txBody>
      </p:sp>
      <p:pic>
        <p:nvPicPr>
          <p:cNvPr id="156677" name="Picture 5" descr="afraseriitwig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514600"/>
            <a:ext cx="24574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6695" name="Picture 23" descr="afraseriifruit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2514600"/>
            <a:ext cx="18288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6701" name="Picture 29" descr="afraserib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514600"/>
            <a:ext cx="117792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703" name="Picture 31" descr="afraseriifor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438400"/>
            <a:ext cx="1512888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38200" y="457200"/>
            <a:ext cx="7772400" cy="1143000"/>
          </a:xfrm>
        </p:spPr>
        <p:txBody>
          <a:bodyPr/>
          <a:lstStyle/>
          <a:p>
            <a:r>
              <a:rPr lang="en-US" altLang="en-US" u="sng"/>
              <a:t>Opposite Simple Leaves</a:t>
            </a:r>
          </a:p>
        </p:txBody>
      </p:sp>
      <p:pic>
        <p:nvPicPr>
          <p:cNvPr id="84996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28667" r="60001" b="10001"/>
          <a:stretch>
            <a:fillRect/>
          </a:stretch>
        </p:blipFill>
        <p:spPr bwMode="auto">
          <a:xfrm>
            <a:off x="3352800" y="1600200"/>
            <a:ext cx="2932113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Flowering Dogwood (Cornus florida)</a:t>
            </a:r>
          </a:p>
        </p:txBody>
      </p:sp>
      <p:pic>
        <p:nvPicPr>
          <p:cNvPr id="34819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r="28999" b="11333"/>
          <a:stretch>
            <a:fillRect/>
          </a:stretch>
        </p:blipFill>
        <p:spPr bwMode="auto">
          <a:xfrm>
            <a:off x="1219200" y="1600200"/>
            <a:ext cx="6629400" cy="466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Florida Maple </a:t>
            </a:r>
            <a:br>
              <a:rPr lang="en-US" altLang="en-US" sz="4000"/>
            </a:br>
            <a:r>
              <a:rPr lang="en-US" altLang="en-US" sz="4000"/>
              <a:t>(Acer barbatum)</a:t>
            </a:r>
          </a:p>
        </p:txBody>
      </p:sp>
      <p:pic>
        <p:nvPicPr>
          <p:cNvPr id="197637" name="Picture 5" descr="abarbatumb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667000"/>
            <a:ext cx="17240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39" name="Picture 7" descr="abarbatumtw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67000"/>
            <a:ext cx="10096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41" name="Picture 9" descr="abarbatumlea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438400"/>
            <a:ext cx="15144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43" name="Picture 11" descr="abarbatumfru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85800"/>
            <a:ext cx="15144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45" name="Picture 13" descr="abarbatumfor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19400"/>
            <a:ext cx="18859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47" name="Picture 15" descr="acba198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419600"/>
            <a:ext cx="2438400" cy="166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Red Maple (Acer rubrum)</a:t>
            </a:r>
          </a:p>
        </p:txBody>
      </p:sp>
      <p:pic>
        <p:nvPicPr>
          <p:cNvPr id="52227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9" r="17000" b="10001"/>
          <a:stretch>
            <a:fillRect/>
          </a:stretch>
        </p:blipFill>
        <p:spPr bwMode="auto">
          <a:xfrm>
            <a:off x="762000" y="2057400"/>
            <a:ext cx="75438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Silver Maple (Acer saccharinum)</a:t>
            </a:r>
          </a:p>
        </p:txBody>
      </p:sp>
      <p:pic>
        <p:nvPicPr>
          <p:cNvPr id="55299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r="14999" b="11333"/>
          <a:stretch>
            <a:fillRect/>
          </a:stretch>
        </p:blipFill>
        <p:spPr bwMode="auto">
          <a:xfrm>
            <a:off x="762000" y="1905000"/>
            <a:ext cx="7696200" cy="443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Sugar Maple (Acer saccharum)</a:t>
            </a:r>
          </a:p>
        </p:txBody>
      </p:sp>
      <p:pic>
        <p:nvPicPr>
          <p:cNvPr id="69635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4" r="16000" b="16667"/>
          <a:stretch>
            <a:fillRect/>
          </a:stretch>
        </p:blipFill>
        <p:spPr bwMode="auto">
          <a:xfrm>
            <a:off x="838200" y="1752600"/>
            <a:ext cx="7391400" cy="448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Southern Catalpa </a:t>
            </a:r>
            <a:br>
              <a:rPr lang="en-US" altLang="en-US" sz="4000"/>
            </a:br>
            <a:r>
              <a:rPr lang="en-US" altLang="en-US" sz="4000"/>
              <a:t>(Catalpa bignonioides)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r="17000" b="14000"/>
          <a:stretch>
            <a:fillRect/>
          </a:stretch>
        </p:blipFill>
        <p:spPr bwMode="auto">
          <a:xfrm>
            <a:off x="762000" y="1905000"/>
            <a:ext cx="7696200" cy="435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r>
              <a:rPr lang="en-US" altLang="en-US" b="1" u="sng"/>
              <a:t>Opposite Compound Leaves</a:t>
            </a:r>
          </a:p>
        </p:txBody>
      </p:sp>
      <p:pic>
        <p:nvPicPr>
          <p:cNvPr id="86019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0668" r="59000" b="20667"/>
          <a:stretch>
            <a:fillRect/>
          </a:stretch>
        </p:blipFill>
        <p:spPr bwMode="auto">
          <a:xfrm>
            <a:off x="4648200" y="1828800"/>
            <a:ext cx="28448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6020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30000" r="61000" b="11333"/>
          <a:stretch>
            <a:fillRect/>
          </a:stretch>
        </p:blipFill>
        <p:spPr bwMode="auto">
          <a:xfrm>
            <a:off x="1600200" y="2286000"/>
            <a:ext cx="2133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altLang="en-US" u="sng"/>
              <a:t>Conifers</a:t>
            </a:r>
          </a:p>
        </p:txBody>
      </p:sp>
      <p:sp>
        <p:nvSpPr>
          <p:cNvPr id="9933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7772400" cy="411480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en-US" altLang="en-US">
                <a:solidFill>
                  <a:schemeClr val="tx2"/>
                </a:solidFill>
              </a:rPr>
              <a:t>Pines</a:t>
            </a:r>
          </a:p>
          <a:p>
            <a:pPr>
              <a:buClr>
                <a:schemeClr val="tx2"/>
              </a:buClr>
            </a:pPr>
            <a:r>
              <a:rPr lang="en-US" altLang="en-US">
                <a:solidFill>
                  <a:schemeClr val="tx2"/>
                </a:solidFill>
              </a:rPr>
              <a:t>Other Conifers</a:t>
            </a:r>
          </a:p>
        </p:txBody>
      </p:sp>
      <p:pic>
        <p:nvPicPr>
          <p:cNvPr id="99332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22000" r="17999" b="17999"/>
          <a:stretch>
            <a:fillRect/>
          </a:stretch>
        </p:blipFill>
        <p:spPr bwMode="auto">
          <a:xfrm>
            <a:off x="2438400" y="2743200"/>
            <a:ext cx="50292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Boxelder (Acer negundo)</a:t>
            </a:r>
          </a:p>
        </p:txBody>
      </p:sp>
      <p:pic>
        <p:nvPicPr>
          <p:cNvPr id="21507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r="14999" b="17999"/>
          <a:stretch>
            <a:fillRect/>
          </a:stretch>
        </p:blipFill>
        <p:spPr bwMode="auto">
          <a:xfrm>
            <a:off x="609600" y="1828800"/>
            <a:ext cx="7696200" cy="398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Red Buckeye </a:t>
            </a:r>
            <a:br>
              <a:rPr lang="en-US" altLang="en-US" sz="4000"/>
            </a:br>
            <a:r>
              <a:rPr lang="en-US" altLang="en-US" sz="4000"/>
              <a:t>(Aesculus pavia )</a:t>
            </a:r>
          </a:p>
        </p:txBody>
      </p:sp>
      <p:pic>
        <p:nvPicPr>
          <p:cNvPr id="22533" name="Picture 1029" descr="apavia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90800"/>
            <a:ext cx="15716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1031" descr="apaviatw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590800"/>
            <a:ext cx="14763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7" name="Picture 1033" descr="apaviafru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419600"/>
            <a:ext cx="14763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9" name="Picture 1035" descr="apaviaba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90800"/>
            <a:ext cx="12096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1" name="Picture 1037" descr="apavialea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14600"/>
            <a:ext cx="163830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3" name="Picture 1039" descr="apaviafor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163830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Yellow Buckeye</a:t>
            </a:r>
            <a:br>
              <a:rPr lang="en-US" altLang="en-US" sz="4000"/>
            </a:br>
            <a:r>
              <a:rPr lang="en-US" altLang="en-US" sz="4000"/>
              <a:t>(Aesculus octandra)</a:t>
            </a:r>
          </a:p>
        </p:txBody>
      </p:sp>
      <p:pic>
        <p:nvPicPr>
          <p:cNvPr id="198661" name="Picture 5" descr="aoctandratw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19400"/>
            <a:ext cx="67627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3" name="Picture 7" descr="aoctandrafru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19400"/>
            <a:ext cx="197167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5" name="Picture 9" descr="aoctandralea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648200"/>
            <a:ext cx="1971675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7" name="Picture 11" descr="aoctandraba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895600"/>
            <a:ext cx="152400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69" name="Picture 13" descr="aesculus_flava_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19400"/>
            <a:ext cx="118110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671" name="Picture 15" descr="aoctandrafor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895600"/>
            <a:ext cx="159067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Green Ash </a:t>
            </a:r>
            <a:br>
              <a:rPr lang="en-US" altLang="en-US" sz="4000"/>
            </a:br>
            <a:r>
              <a:rPr lang="en-US" altLang="en-US" sz="4000"/>
              <a:t>(Fraxinus pennsylvanica)</a:t>
            </a:r>
          </a:p>
        </p:txBody>
      </p:sp>
      <p:pic>
        <p:nvPicPr>
          <p:cNvPr id="200709" name="Picture 5" descr="fpennsilvanicatw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19400"/>
            <a:ext cx="7905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1" name="Picture 7" descr="fpennsylvanicaleaf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19400"/>
            <a:ext cx="123825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3" name="Picture 9" descr="fsylvaticafriu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648200"/>
            <a:ext cx="12382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5" name="Picture 11" descr="fpennsylvanica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895600"/>
            <a:ext cx="12192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7" name="Picture 13" descr="fpennsilvanicabark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648200"/>
            <a:ext cx="12287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9" name="Picture 15" descr="fpennsylvaticafor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95600"/>
            <a:ext cx="19240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Pumpkin Ash </a:t>
            </a:r>
            <a:br>
              <a:rPr lang="en-US" altLang="en-US" sz="3600"/>
            </a:br>
            <a:r>
              <a:rPr lang="en-US" altLang="en-US" sz="3600"/>
              <a:t>(Fraxinus profunda)</a:t>
            </a:r>
          </a:p>
        </p:txBody>
      </p:sp>
      <p:pic>
        <p:nvPicPr>
          <p:cNvPr id="242693" name="Picture 5" descr="fprofundalea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2695" name="Picture 7" descr="fprofundafru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971800"/>
            <a:ext cx="2286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2697" name="Picture 9" descr="fprofundaba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667000"/>
            <a:ext cx="1524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2699" name="Picture 11" descr="fprofundatwi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67000"/>
            <a:ext cx="8477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sz="4000"/>
              <a:t>White Ash</a:t>
            </a:r>
            <a:br>
              <a:rPr lang="en-US" altLang="en-US" sz="4000"/>
            </a:br>
            <a:r>
              <a:rPr lang="en-US" altLang="en-US" sz="4000"/>
              <a:t>(Fraxinus americana)</a:t>
            </a:r>
          </a:p>
        </p:txBody>
      </p:sp>
      <p:pic>
        <p:nvPicPr>
          <p:cNvPr id="74755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4" r="16000" b="16667"/>
          <a:stretch>
            <a:fillRect/>
          </a:stretch>
        </p:blipFill>
        <p:spPr bwMode="auto">
          <a:xfrm>
            <a:off x="762000" y="1752600"/>
            <a:ext cx="7620000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u="sng"/>
              <a:t>Alternate Simple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en-US" altLang="en-US" u="sng">
                <a:solidFill>
                  <a:schemeClr val="tx2"/>
                </a:solidFill>
              </a:rPr>
              <a:t>Smooth margins</a:t>
            </a:r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0" t="32666" r="20000" b="15334"/>
          <a:stretch>
            <a:fillRect/>
          </a:stretch>
        </p:blipFill>
        <p:spPr bwMode="auto">
          <a:xfrm>
            <a:off x="4343400" y="1828800"/>
            <a:ext cx="1751013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Bigleaf Magnolia </a:t>
            </a:r>
            <a:br>
              <a:rPr lang="en-US" altLang="en-US" sz="4000"/>
            </a:br>
            <a:r>
              <a:rPr lang="en-US" altLang="en-US" sz="4000"/>
              <a:t>(Magnolia macrophylla)</a:t>
            </a:r>
          </a:p>
        </p:txBody>
      </p:sp>
      <p:pic>
        <p:nvPicPr>
          <p:cNvPr id="201733" name="Picture 5" descr="mmacrole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90800"/>
            <a:ext cx="1714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35" name="Picture 7" descr="mmacrotw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590800"/>
            <a:ext cx="7524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37" name="Picture 9" descr="mmacro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590800"/>
            <a:ext cx="22193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39" name="Picture 11" descr="mmacroba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90800"/>
            <a:ext cx="9144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Black Willow (Salix nigra)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r="16000" b="12666"/>
          <a:stretch>
            <a:fillRect/>
          </a:stretch>
        </p:blipFill>
        <p:spPr bwMode="auto">
          <a:xfrm>
            <a:off x="762000" y="1905000"/>
            <a:ext cx="7391400" cy="422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Black Gum (Nyssa sylvatica)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4" r="17000" b="8667"/>
          <a:stretch>
            <a:fillRect/>
          </a:stretch>
        </p:blipFill>
        <p:spPr bwMode="auto">
          <a:xfrm>
            <a:off x="1371600" y="1828800"/>
            <a:ext cx="63246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u="sng"/>
              <a:t>Pines</a:t>
            </a:r>
          </a:p>
        </p:txBody>
      </p:sp>
      <p:pic>
        <p:nvPicPr>
          <p:cNvPr id="115715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19333" r="47000" b="22000"/>
          <a:stretch>
            <a:fillRect/>
          </a:stretch>
        </p:blipFill>
        <p:spPr bwMode="auto">
          <a:xfrm>
            <a:off x="2743200" y="1600200"/>
            <a:ext cx="390842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Carolina Silverbell </a:t>
            </a:r>
            <a:br>
              <a:rPr lang="en-US" altLang="en-US" sz="4000"/>
            </a:br>
            <a:r>
              <a:rPr lang="en-US" altLang="en-US" sz="4000"/>
              <a:t>(Halesia carolina)</a:t>
            </a:r>
          </a:p>
        </p:txBody>
      </p:sp>
      <p:pic>
        <p:nvPicPr>
          <p:cNvPr id="231429" name="Picture 5" descr="hcarolinalea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1571625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431" name="Picture 7" descr="hcarolinafru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514600"/>
            <a:ext cx="1190625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433" name="Picture 9" descr="hcarolinaflow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514600"/>
            <a:ext cx="161925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435" name="Picture 11" descr="hcarolinafor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057400"/>
            <a:ext cx="142875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Cucumbertree (Magnolia acuminata)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3" r="17999" b="8667"/>
          <a:stretch>
            <a:fillRect/>
          </a:stretch>
        </p:blipFill>
        <p:spPr bwMode="auto">
          <a:xfrm>
            <a:off x="685800" y="1752600"/>
            <a:ext cx="7696200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Coastal Plain Willow </a:t>
            </a:r>
            <a:br>
              <a:rPr lang="en-US" altLang="en-US" sz="4000"/>
            </a:br>
            <a:r>
              <a:rPr lang="en-US" altLang="en-US" sz="4000"/>
              <a:t>(Salix caroliniana)</a:t>
            </a:r>
          </a:p>
        </p:txBody>
      </p:sp>
      <p:pic>
        <p:nvPicPr>
          <p:cNvPr id="235525" name="Picture 5" descr="Salix_carolinian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14800"/>
            <a:ext cx="185102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27" name="Picture 7" descr="Salix_carolini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81200"/>
            <a:ext cx="2743200" cy="20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29" name="Picture 9" descr="SalixCa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1200"/>
            <a:ext cx="2728913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31" name="Picture 11" descr="SalixCa1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95800"/>
            <a:ext cx="29718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Mountain Laurel </a:t>
            </a:r>
            <a:br>
              <a:rPr lang="en-US" altLang="en-US" sz="4000"/>
            </a:br>
            <a:r>
              <a:rPr lang="en-US" altLang="en-US" sz="4000"/>
              <a:t>(Kalmia latifolia)</a:t>
            </a:r>
          </a:p>
        </p:txBody>
      </p:sp>
      <p:pic>
        <p:nvPicPr>
          <p:cNvPr id="243717" name="Picture 5" descr="klatifoliale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67000"/>
            <a:ext cx="14478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719" name="Picture 7" descr="klatifoliaflow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76600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721" name="Picture 9" descr="klatifoliatwig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43200"/>
            <a:ext cx="112395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723" name="Picture 11" descr="klatifoliaform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819400"/>
            <a:ext cx="14859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Persimmon (Diospyros virginiana)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r="23000" b="14000"/>
          <a:stretch>
            <a:fillRect/>
          </a:stretch>
        </p:blipFill>
        <p:spPr bwMode="auto">
          <a:xfrm>
            <a:off x="838200" y="1676400"/>
            <a:ext cx="73914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Redbud (Cercis canadensis)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1" r="14999" b="11333"/>
          <a:stretch>
            <a:fillRect/>
          </a:stretch>
        </p:blipFill>
        <p:spPr bwMode="auto">
          <a:xfrm>
            <a:off x="762000" y="1905000"/>
            <a:ext cx="7391400" cy="43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Sassafras (Sassafras albidum)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r="14999" b="10001"/>
          <a:stretch>
            <a:fillRect/>
          </a:stretch>
        </p:blipFill>
        <p:spPr bwMode="auto">
          <a:xfrm>
            <a:off x="762000" y="1752600"/>
            <a:ext cx="7391400" cy="443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Southern Magnolia (Magnolia grandiflora)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r="17999" b="10001"/>
          <a:stretch>
            <a:fillRect/>
          </a:stretch>
        </p:blipFill>
        <p:spPr bwMode="auto">
          <a:xfrm>
            <a:off x="609600" y="1600200"/>
            <a:ext cx="7848600" cy="487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Sweetbay</a:t>
            </a:r>
            <a:br>
              <a:rPr lang="en-US" altLang="en-US" sz="3200"/>
            </a:br>
            <a:r>
              <a:rPr lang="en-US" altLang="en-US" sz="3200"/>
              <a:t>(Magnolia virginiana)</a:t>
            </a:r>
          </a:p>
        </p:txBody>
      </p:sp>
      <p:pic>
        <p:nvPicPr>
          <p:cNvPr id="202757" name="Picture 5" descr="Mvirginile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2200"/>
            <a:ext cx="1143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759" name="Picture 7" descr="Mvirginilea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62200"/>
            <a:ext cx="7715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761" name="Picture 9" descr="Mvirginifru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62200"/>
            <a:ext cx="114300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763" name="Picture 11" descr="Mvirginitw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91000"/>
            <a:ext cx="114300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765" name="Picture 13" descr="Mvirgini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15430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767" name="Picture 15" descr="Mvirginiba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267200"/>
            <a:ext cx="15430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769" name="Picture 17" descr="Mvirginifor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590800"/>
            <a:ext cx="12382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Two wing silverbell</a:t>
            </a:r>
            <a:br>
              <a:rPr lang="en-US" altLang="en-US" sz="3200"/>
            </a:br>
            <a:r>
              <a:rPr lang="en-US" altLang="en-US" sz="3200"/>
              <a:t>(Halesia diptera)</a:t>
            </a:r>
          </a:p>
        </p:txBody>
      </p:sp>
      <p:pic>
        <p:nvPicPr>
          <p:cNvPr id="232453" name="Picture 5" descr="halesia_diptera_le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3048000" cy="263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455" name="Picture 7" descr="halesia_diptera_frui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24400"/>
            <a:ext cx="208597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457" name="Picture 9" descr="halesia_diptera_bark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362200"/>
            <a:ext cx="139065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461" name="Picture 13" descr="halesia_diptera_for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362200"/>
            <a:ext cx="158115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463" name="Picture 15" descr="halesia_diptera_twig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362200"/>
            <a:ext cx="733425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Eastern White Pine (Pinus strobus)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3" r="17999" b="14000"/>
          <a:stretch>
            <a:fillRect/>
          </a:stretch>
        </p:blipFill>
        <p:spPr bwMode="auto">
          <a:xfrm>
            <a:off x="838200" y="1981200"/>
            <a:ext cx="7315200" cy="39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Water Tupelo (Nyssa aquatica)</a:t>
            </a: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7" r="17000" b="11333"/>
          <a:stretch>
            <a:fillRect/>
          </a:stretch>
        </p:blipFill>
        <p:spPr bwMode="auto">
          <a:xfrm>
            <a:off x="762000" y="1752600"/>
            <a:ext cx="7543800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Yellow Poplar (Liriodendrom tulipifera)</a:t>
            </a:r>
          </a:p>
        </p:txBody>
      </p:sp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9" r="42999" b="11333"/>
          <a:stretch>
            <a:fillRect/>
          </a:stretch>
        </p:blipFill>
        <p:spPr bwMode="auto">
          <a:xfrm>
            <a:off x="1752600" y="1828800"/>
            <a:ext cx="5562600" cy="458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u="sng"/>
              <a:t>Alternate Simple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u="sng">
                <a:solidFill>
                  <a:schemeClr val="tx2"/>
                </a:solidFill>
              </a:rPr>
              <a:t>Serrate margins</a:t>
            </a:r>
          </a:p>
        </p:txBody>
      </p:sp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0" t="32666" r="20000" b="15334"/>
          <a:stretch>
            <a:fillRect/>
          </a:stretch>
        </p:blipFill>
        <p:spPr bwMode="auto">
          <a:xfrm>
            <a:off x="4495800" y="1981200"/>
            <a:ext cx="16256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Allegheny Chinquapin </a:t>
            </a:r>
            <a:br>
              <a:rPr lang="en-US" altLang="en-US" sz="4000"/>
            </a:br>
            <a:r>
              <a:rPr lang="en-US" altLang="en-US" sz="4000"/>
              <a:t>(Castanea pumila)</a:t>
            </a:r>
          </a:p>
        </p:txBody>
      </p:sp>
      <p:pic>
        <p:nvPicPr>
          <p:cNvPr id="206853" name="Picture 5" descr="cpumilalea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38400"/>
            <a:ext cx="16764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55" name="Picture 7" descr="cpumila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438400"/>
            <a:ext cx="1495425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57" name="Picture 9" descr="cpumilafrui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419600"/>
            <a:ext cx="14954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61" name="Picture 13" descr="cpumilaba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00400"/>
            <a:ext cx="16478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63" name="Picture 15" descr="cpumilatwi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14600"/>
            <a:ext cx="90487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American Chestnut </a:t>
            </a:r>
            <a:br>
              <a:rPr lang="en-US" altLang="en-US" sz="4000"/>
            </a:br>
            <a:r>
              <a:rPr lang="en-US" altLang="en-US" sz="4000"/>
              <a:t>(Castanea dentata)</a:t>
            </a:r>
          </a:p>
        </p:txBody>
      </p:sp>
      <p:pic>
        <p:nvPicPr>
          <p:cNvPr id="207877" name="Picture 5" descr="cdentatale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743200"/>
            <a:ext cx="1428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79" name="Picture 7" descr="cdentata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743200"/>
            <a:ext cx="666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81" name="Picture 9" descr="cdentatatwig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667000"/>
            <a:ext cx="7905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83" name="Picture 11" descr="cdentatafrui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90800"/>
            <a:ext cx="130492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85" name="Picture 13" descr="cdentatafor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91000"/>
            <a:ext cx="130492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American Beech (Fagus grandifolia)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r="17000" b="12666"/>
          <a:stretch>
            <a:fillRect/>
          </a:stretch>
        </p:blipFill>
        <p:spPr bwMode="auto">
          <a:xfrm>
            <a:off x="914400" y="1752600"/>
            <a:ext cx="70866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American Elm (Ulmus americana)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r="17000" b="11333"/>
          <a:stretch>
            <a:fillRect/>
          </a:stretch>
        </p:blipFill>
        <p:spPr bwMode="auto">
          <a:xfrm>
            <a:off x="914400" y="1752600"/>
            <a:ext cx="70866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American Holly (Ilex Opaca)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0" r="17000" b="14000"/>
          <a:stretch>
            <a:fillRect/>
          </a:stretch>
        </p:blipFill>
        <p:spPr bwMode="auto">
          <a:xfrm>
            <a:off x="990600" y="1828800"/>
            <a:ext cx="7086600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American Hornbeam (Carpinus caroliniana)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r="17000" b="14000"/>
          <a:stretch>
            <a:fillRect/>
          </a:stretch>
        </p:blipFill>
        <p:spPr bwMode="auto">
          <a:xfrm>
            <a:off x="1066800" y="1676400"/>
            <a:ext cx="7086600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American Sycamore</a:t>
            </a:r>
            <a:br>
              <a:rPr lang="en-US" altLang="en-US" sz="4000"/>
            </a:br>
            <a:r>
              <a:rPr lang="en-US" altLang="en-US" sz="4000"/>
              <a:t>(Platanus occidentalis)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r="17000" b="12666"/>
          <a:stretch>
            <a:fillRect/>
          </a:stretch>
        </p:blipFill>
        <p:spPr bwMode="auto">
          <a:xfrm>
            <a:off x="762000" y="1828800"/>
            <a:ext cx="762000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Loblolly Pine (Pinus taeda)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7" r="17000" b="8667"/>
          <a:stretch>
            <a:fillRect/>
          </a:stretch>
        </p:blipFill>
        <p:spPr bwMode="auto">
          <a:xfrm>
            <a:off x="838200" y="1752600"/>
            <a:ext cx="7391400" cy="445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Apple (Malus spp.)</a:t>
            </a:r>
          </a:p>
        </p:txBody>
      </p:sp>
      <p:pic>
        <p:nvPicPr>
          <p:cNvPr id="203780" name="Picture 4" descr="malusspptw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38400"/>
            <a:ext cx="6000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782" name="Picture 6" descr="malussppb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514600"/>
            <a:ext cx="9334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784" name="Picture 8" descr="malussppfru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67200"/>
            <a:ext cx="119062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786" name="Picture 10" descr="malussppflower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38400"/>
            <a:ext cx="119062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787" name="Picture 11" descr="malussppfor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267200"/>
            <a:ext cx="176212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789" name="Picture 13" descr="malusspplea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438400"/>
            <a:ext cx="176212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Black Cherry (Prunus serotina)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r="14000" b="12666"/>
          <a:stretch>
            <a:fillRect/>
          </a:stretch>
        </p:blipFill>
        <p:spPr bwMode="auto">
          <a:xfrm>
            <a:off x="762000" y="1828800"/>
            <a:ext cx="7543800" cy="42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Carolina Basswood </a:t>
            </a:r>
            <a:br>
              <a:rPr lang="en-US" altLang="en-US" sz="3600"/>
            </a:br>
            <a:r>
              <a:rPr lang="en-US" altLang="en-US" sz="3600"/>
              <a:t>(Tilia caroliniana)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4" r="24001" b="11069"/>
          <a:stretch>
            <a:fillRect/>
          </a:stretch>
        </p:blipFill>
        <p:spPr bwMode="auto">
          <a:xfrm>
            <a:off x="2514600" y="2209800"/>
            <a:ext cx="6324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1251" name="Picture 3" descr="TiliaAm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2971800" cy="192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Carolina laurel Cherry </a:t>
            </a:r>
            <a:br>
              <a:rPr lang="en-US" altLang="en-US" sz="3200"/>
            </a:br>
            <a:r>
              <a:rPr lang="en-US" altLang="en-US" sz="3200"/>
              <a:t>(Prunus caroliniana)</a:t>
            </a:r>
          </a:p>
        </p:txBody>
      </p:sp>
      <p:pic>
        <p:nvPicPr>
          <p:cNvPr id="234501" name="Picture 5" descr="pcarolinianale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1524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3" name="Picture 7" descr="pcarolinianab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0"/>
            <a:ext cx="10668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7" name="Picture 11" descr="pcarolinianafrui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267200"/>
            <a:ext cx="160020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9" name="Picture 13" descr="Carolina cherry laural grown as a speciman 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1242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11" name="Picture 15" descr="Carolina cherry laurel blossom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438400"/>
            <a:ext cx="2133600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Downy Serviceberry</a:t>
            </a:r>
          </a:p>
        </p:txBody>
      </p:sp>
      <p:pic>
        <p:nvPicPr>
          <p:cNvPr id="204805" name="Picture 5" descr="aarboreale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14600"/>
            <a:ext cx="14382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07" name="Picture 7" descr="aarboreafrui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95800"/>
            <a:ext cx="143827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09" name="Picture 9" descr="aarboreaflowe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590800"/>
            <a:ext cx="171450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11" name="Picture 11" descr="aarboreatwi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90800"/>
            <a:ext cx="87630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13" name="Picture 13" descr="aarboreaform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95800"/>
            <a:ext cx="151447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15" name="Picture 15" descr="aarboreabark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590800"/>
            <a:ext cx="15144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Eastern Cottonwood (Populus deltoides)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3" r="28000" b="8667"/>
          <a:stretch>
            <a:fillRect/>
          </a:stretch>
        </p:blipFill>
        <p:spPr bwMode="auto">
          <a:xfrm>
            <a:off x="1066800" y="1676400"/>
            <a:ext cx="6934200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Eastern hophornbeam </a:t>
            </a:r>
            <a:br>
              <a:rPr lang="en-US" altLang="en-US" sz="3600"/>
            </a:br>
            <a:r>
              <a:rPr lang="en-US" altLang="en-US" sz="3600"/>
              <a:t>(Ostrya virginiana)</a:t>
            </a:r>
          </a:p>
        </p:txBody>
      </p:sp>
      <p:pic>
        <p:nvPicPr>
          <p:cNvPr id="233477" name="Picture 5" descr="ovirginianatw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923925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478" name="Picture 6" descr="ovirginianafru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362200"/>
            <a:ext cx="12858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480" name="Picture 8" descr="ovirginianacatki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191000"/>
            <a:ext cx="12858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482" name="Picture 10" descr="ovirginianaleaf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971800"/>
            <a:ext cx="2084388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483" name="Picture 11" descr="ovirginianabar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505200"/>
            <a:ext cx="102711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485" name="Picture 13" descr="ovirginianayoungba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81000"/>
            <a:ext cx="93503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487" name="Picture 15" descr="ovirginiafor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971800"/>
            <a:ext cx="1960563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Georgia Hackberry</a:t>
            </a:r>
            <a:br>
              <a:rPr lang="en-US" altLang="en-US" sz="4000"/>
            </a:br>
            <a:r>
              <a:rPr lang="en-US" altLang="en-US" sz="4000"/>
              <a:t>(Celtis tenuifolia)</a:t>
            </a:r>
          </a:p>
        </p:txBody>
      </p:sp>
      <p:pic>
        <p:nvPicPr>
          <p:cNvPr id="208901" name="Picture 5" descr="Dwarf Hackberry Photo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7" b="9053"/>
          <a:stretch>
            <a:fillRect/>
          </a:stretch>
        </p:blipFill>
        <p:spPr bwMode="auto">
          <a:xfrm>
            <a:off x="304800" y="1905000"/>
            <a:ext cx="26670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903" name="Picture 7" descr="2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19400"/>
            <a:ext cx="3048000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905" name="Picture 9" descr="27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09800"/>
            <a:ext cx="2762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Hackberry (Celtis occidentalis)</a:t>
            </a:r>
          </a:p>
        </p:txBody>
      </p:sp>
      <p:pic>
        <p:nvPicPr>
          <p:cNvPr id="220163" name="Picture 3" descr="coccidentalisle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17716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5" name="Picture 5" descr="coccidentalistw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38400"/>
            <a:ext cx="5810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7" name="Picture 7" descr="coccidentalisbark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438400"/>
            <a:ext cx="15335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9" name="Picture 9" descr="coccidentalisdru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362200"/>
            <a:ext cx="1333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71" name="Picture 11" descr="coccidentalisfor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429000"/>
            <a:ext cx="13335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Hawthorn (Crataegus spp.)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r="25000" b="12666"/>
          <a:stretch>
            <a:fillRect/>
          </a:stretch>
        </p:blipFill>
        <p:spPr bwMode="auto">
          <a:xfrm>
            <a:off x="914400" y="1600200"/>
            <a:ext cx="70866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Longleaf Pine (Pinus palustris)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4" r="17999" b="10001"/>
          <a:stretch>
            <a:fillRect/>
          </a:stretch>
        </p:blipFill>
        <p:spPr bwMode="auto">
          <a:xfrm>
            <a:off x="1600200" y="1600200"/>
            <a:ext cx="7086600" cy="484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0181" name="Picture 1029" descr="ppalustrisneed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85725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Red Mulberry (Morus rubra)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7" r="25999" b="10001"/>
          <a:stretch>
            <a:fillRect/>
          </a:stretch>
        </p:blipFill>
        <p:spPr bwMode="auto">
          <a:xfrm>
            <a:off x="1219200" y="1600200"/>
            <a:ext cx="6705600" cy="471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River Birch (Betula nigra)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7" r="20000" b="11333"/>
          <a:stretch>
            <a:fillRect/>
          </a:stretch>
        </p:blipFill>
        <p:spPr bwMode="auto">
          <a:xfrm>
            <a:off x="990600" y="1905000"/>
            <a:ext cx="70104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Sugarberry (Celtis laevigata)</a:t>
            </a:r>
          </a:p>
        </p:txBody>
      </p:sp>
      <p:pic>
        <p:nvPicPr>
          <p:cNvPr id="209925" name="Picture 5" descr="Claevigale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0"/>
            <a:ext cx="11620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7" name="Picture 7" descr="Claevigatw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0"/>
            <a:ext cx="7048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9" name="Picture 9" descr="Claevigafru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6000"/>
            <a:ext cx="119062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31" name="Picture 11" descr="claevigatabark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962400"/>
            <a:ext cx="1190625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33" name="Picture 13" descr="Claevigafor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514600"/>
            <a:ext cx="11620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Sourwood (Oxydendrum arboreum)</a:t>
            </a: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27335" r="17999" b="16667"/>
          <a:stretch>
            <a:fillRect/>
          </a:stretch>
        </p:blipFill>
        <p:spPr bwMode="auto">
          <a:xfrm>
            <a:off x="762000" y="1905000"/>
            <a:ext cx="7543800" cy="391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Sweetgum (Liquidambar styraciflua)</a:t>
            </a: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9" r="17000" b="23334"/>
          <a:stretch>
            <a:fillRect/>
          </a:stretch>
        </p:blipFill>
        <p:spPr bwMode="auto">
          <a:xfrm>
            <a:off x="685800" y="2057400"/>
            <a:ext cx="7772400" cy="355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Winged Elm (Ulmus alata)</a:t>
            </a:r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3" r="31000" b="11333"/>
          <a:stretch>
            <a:fillRect/>
          </a:stretch>
        </p:blipFill>
        <p:spPr bwMode="auto">
          <a:xfrm>
            <a:off x="1371600" y="1600200"/>
            <a:ext cx="6477000" cy="488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Yellow Birch (Betula alleghaniensis)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r="17999" b="14000"/>
          <a:stretch>
            <a:fillRect/>
          </a:stretch>
        </p:blipFill>
        <p:spPr bwMode="auto">
          <a:xfrm>
            <a:off x="762000" y="1828800"/>
            <a:ext cx="7696200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u="sng"/>
              <a:t>Alternate Simple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en-US" altLang="en-US" u="sng">
                <a:solidFill>
                  <a:schemeClr val="tx2"/>
                </a:solidFill>
              </a:rPr>
              <a:t>White oaks</a:t>
            </a:r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t="58888" r="58919" b="15404"/>
          <a:stretch>
            <a:fillRect/>
          </a:stretch>
        </p:blipFill>
        <p:spPr bwMode="auto">
          <a:xfrm>
            <a:off x="1981200" y="2819400"/>
            <a:ext cx="4572000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Chestnut Oak (Quercus prinus)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r="27000" b="12315"/>
          <a:stretch>
            <a:fillRect/>
          </a:stretch>
        </p:blipFill>
        <p:spPr bwMode="auto">
          <a:xfrm>
            <a:off x="1066800" y="1752600"/>
            <a:ext cx="6934200" cy="455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Chinkapin Oak </a:t>
            </a:r>
            <a:br>
              <a:rPr lang="en-US" altLang="en-US" sz="3600"/>
            </a:br>
            <a:r>
              <a:rPr lang="en-US" altLang="en-US" sz="3600"/>
              <a:t>(Quercus muehlenbergii)</a:t>
            </a:r>
          </a:p>
        </p:txBody>
      </p:sp>
      <p:pic>
        <p:nvPicPr>
          <p:cNvPr id="238597" name="Picture 5" descr="Qmuehlenb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895600"/>
            <a:ext cx="147637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599" name="Picture 7" descr="Qmuehlenfrui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724400"/>
            <a:ext cx="13716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1" name="Picture 9" descr="Qmuehlentw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819400"/>
            <a:ext cx="9048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3" name="Picture 11" descr="98c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24200"/>
            <a:ext cx="3429000" cy="283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5" name="Picture 13" descr="98a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048000"/>
            <a:ext cx="2514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Pitch Pine (Pinus rigida)</a:t>
            </a:r>
          </a:p>
        </p:txBody>
      </p:sp>
      <p:pic>
        <p:nvPicPr>
          <p:cNvPr id="49155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7" r="16000" b="11333"/>
          <a:stretch>
            <a:fillRect/>
          </a:stretch>
        </p:blipFill>
        <p:spPr bwMode="auto">
          <a:xfrm>
            <a:off x="914400" y="1752600"/>
            <a:ext cx="7315200" cy="444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Overcup Oak (Quercus lyrata)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25999" b="14000"/>
          <a:stretch>
            <a:fillRect/>
          </a:stretch>
        </p:blipFill>
        <p:spPr bwMode="auto">
          <a:xfrm>
            <a:off x="990600" y="1600200"/>
            <a:ext cx="7010400" cy="492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Post Oak (Quercus stellata)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17000" b="14000"/>
          <a:stretch>
            <a:fillRect/>
          </a:stretch>
        </p:blipFill>
        <p:spPr bwMode="auto">
          <a:xfrm>
            <a:off x="990600" y="1752600"/>
            <a:ext cx="7010400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Swamp Chestnut Oak </a:t>
            </a:r>
            <a:br>
              <a:rPr lang="en-US" altLang="en-US" sz="4000"/>
            </a:br>
            <a:r>
              <a:rPr lang="en-US" altLang="en-US" sz="4000"/>
              <a:t>(Quercus michauxii)</a:t>
            </a:r>
          </a:p>
        </p:txBody>
      </p:sp>
      <p:pic>
        <p:nvPicPr>
          <p:cNvPr id="237573" name="Picture 5" descr="swamp chestnut oak leaves and aco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28575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7575" name="Picture 7" descr="Qmichauxtw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362200"/>
            <a:ext cx="7524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7579" name="Picture 11" descr="swamp chestnut oak aco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95800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7581" name="Picture 13" descr="bark of swamp chestnut oa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05000"/>
            <a:ext cx="266700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7583" name="Picture 15" descr="a grove of swamp chestnut oak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07"/>
          <a:stretch>
            <a:fillRect/>
          </a:stretch>
        </p:blipFill>
        <p:spPr bwMode="auto">
          <a:xfrm>
            <a:off x="5257800" y="4191000"/>
            <a:ext cx="2438400" cy="221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White Oak (Quercus alba)</a:t>
            </a:r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r="17000" b="10001"/>
          <a:stretch>
            <a:fillRect/>
          </a:stretch>
        </p:blipFill>
        <p:spPr bwMode="auto">
          <a:xfrm>
            <a:off x="762000" y="1828800"/>
            <a:ext cx="7543800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u="sng"/>
              <a:t>Alternate Simple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en-US" altLang="en-US" u="sng">
                <a:solidFill>
                  <a:schemeClr val="tx2"/>
                </a:solidFill>
              </a:rPr>
              <a:t>Red oaks</a:t>
            </a:r>
          </a:p>
        </p:txBody>
      </p:sp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27850" r="71204" b="12291"/>
          <a:stretch>
            <a:fillRect/>
          </a:stretch>
        </p:blipFill>
        <p:spPr bwMode="auto">
          <a:xfrm>
            <a:off x="3581400" y="1676400"/>
            <a:ext cx="25400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Black Oak (Quercus velutina)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r="16000" b="12666"/>
          <a:stretch>
            <a:fillRect/>
          </a:stretch>
        </p:blipFill>
        <p:spPr bwMode="auto">
          <a:xfrm>
            <a:off x="762000" y="1828800"/>
            <a:ext cx="7391400" cy="431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Blackjack Oak (Quercus marilandica)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r="14000" b="8667"/>
          <a:stretch>
            <a:fillRect/>
          </a:stretch>
        </p:blipFill>
        <p:spPr bwMode="auto">
          <a:xfrm>
            <a:off x="762000" y="1828800"/>
            <a:ext cx="7543800" cy="456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Cherrybark Oak </a:t>
            </a:r>
            <a:br>
              <a:rPr lang="en-US" altLang="en-US" sz="3600"/>
            </a:br>
            <a:r>
              <a:rPr lang="en-US" altLang="en-US" sz="3600"/>
              <a:t>(Quercus falcata var. pagodaefolia)</a:t>
            </a:r>
          </a:p>
        </p:txBody>
      </p:sp>
      <p:pic>
        <p:nvPicPr>
          <p:cNvPr id="239621" name="Picture 5" descr="qupa44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333375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3" name="Picture 7" descr="qupa44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90800"/>
            <a:ext cx="333375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Laurel Oak (Quercus laurifolia)</a:t>
            </a:r>
          </a:p>
        </p:txBody>
      </p:sp>
      <p:pic>
        <p:nvPicPr>
          <p:cNvPr id="240645" name="Picture 5" descr="qlaurifolialea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14600"/>
            <a:ext cx="2667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7" name="Picture 7" descr="qlaurifoliab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191000"/>
            <a:ext cx="1373188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9" name="Picture 9" descr="qlaurifoliatw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0"/>
            <a:ext cx="838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51" name="Picture 11" descr="qlaurifoliafru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953000"/>
            <a:ext cx="1143000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53" name="Picture 13" descr="QuerLaur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0"/>
            <a:ext cx="2386013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55" name="Picture 15" descr="QuerLaur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05000"/>
            <a:ext cx="16097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Live Oak (Quercus virginiana)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r="23000" b="8667"/>
          <a:stretch>
            <a:fillRect/>
          </a:stretch>
        </p:blipFill>
        <p:spPr bwMode="auto">
          <a:xfrm>
            <a:off x="1143000" y="1752600"/>
            <a:ext cx="6858000" cy="454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Shortleaf Pine (Pinus echinata)</a:t>
            </a:r>
          </a:p>
        </p:txBody>
      </p:sp>
      <p:pic>
        <p:nvPicPr>
          <p:cNvPr id="61443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7" r="16000" b="10001"/>
          <a:stretch>
            <a:fillRect/>
          </a:stretch>
        </p:blipFill>
        <p:spPr bwMode="auto">
          <a:xfrm>
            <a:off x="762000" y="1981200"/>
            <a:ext cx="7391400" cy="431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Northern Red Oak (Quercus rubra)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r="17000" b="8667"/>
          <a:stretch>
            <a:fillRect/>
          </a:stretch>
        </p:blipFill>
        <p:spPr bwMode="auto">
          <a:xfrm>
            <a:off x="762000" y="1905000"/>
            <a:ext cx="7467600" cy="458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Pin Oak </a:t>
            </a:r>
            <a:br>
              <a:rPr lang="en-US" altLang="en-US" sz="4000"/>
            </a:br>
            <a:r>
              <a:rPr lang="en-US" altLang="en-US" sz="4000"/>
              <a:t>(Quercus palustris)</a:t>
            </a:r>
          </a:p>
        </p:txBody>
      </p:sp>
      <p:pic>
        <p:nvPicPr>
          <p:cNvPr id="241669" name="Picture 5" descr="qpalustrislea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1762125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1671" name="Picture 7" descr="qpalustristw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867400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1673" name="Picture 9" descr="qpalustrisbark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343400"/>
            <a:ext cx="1611313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1675" name="Picture 11" descr="qpalustrisfru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048000"/>
            <a:ext cx="1323975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1677" name="Picture 13" descr="Quercus_palustri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33800"/>
            <a:ext cx="1511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1681" name="Picture 17" descr="Quercus_Palustris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057400"/>
            <a:ext cx="2743200" cy="2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Scarlet Oak (Quercus coccinea)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9" r="17999" b="14000"/>
          <a:stretch>
            <a:fillRect/>
          </a:stretch>
        </p:blipFill>
        <p:spPr bwMode="auto">
          <a:xfrm>
            <a:off x="685800" y="1828800"/>
            <a:ext cx="7620000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Southern Red Oak (Quercus falcata)</a:t>
            </a: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4" r="34825" b="8667"/>
          <a:stretch>
            <a:fillRect/>
          </a:stretch>
        </p:blipFill>
        <p:spPr bwMode="auto">
          <a:xfrm>
            <a:off x="1524000" y="1752600"/>
            <a:ext cx="6019800" cy="463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Water Oak (Quercus nigra)</a:t>
            </a: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r="32001" b="14000"/>
          <a:stretch>
            <a:fillRect/>
          </a:stretch>
        </p:blipFill>
        <p:spPr bwMode="auto">
          <a:xfrm>
            <a:off x="1295400" y="1676400"/>
            <a:ext cx="6629400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Willow Oak</a:t>
            </a:r>
            <a:br>
              <a:rPr lang="en-US" altLang="en-US" sz="4000"/>
            </a:br>
            <a:r>
              <a:rPr lang="en-US" altLang="en-US" sz="4000"/>
              <a:t>(Quercus phellos)</a:t>
            </a:r>
          </a:p>
        </p:txBody>
      </p:sp>
      <p:pic>
        <p:nvPicPr>
          <p:cNvPr id="76805" name="Picture 5" descr="qphellosleaf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38400"/>
            <a:ext cx="15811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7" name="Picture 7" descr="qphellosbar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14600"/>
            <a:ext cx="15430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9" name="Picture 9" descr="qphellosform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67000"/>
            <a:ext cx="177165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1" name="Picture 11" descr="qphellosfrui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257800"/>
            <a:ext cx="3162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3" name="Picture 13" descr="qphellostwig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90800"/>
            <a:ext cx="69532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altLang="en-US" u="sng"/>
              <a:t>Alternate Compound Leaves</a:t>
            </a: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64" t="24350" r="13000" b="16667"/>
          <a:stretch>
            <a:fillRect/>
          </a:stretch>
        </p:blipFill>
        <p:spPr bwMode="auto">
          <a:xfrm>
            <a:off x="3200400" y="1905000"/>
            <a:ext cx="29210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Black Locust (Robinia pseudoacacia)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r="17000" b="12666"/>
          <a:stretch>
            <a:fillRect/>
          </a:stretch>
        </p:blipFill>
        <p:spPr bwMode="auto">
          <a:xfrm>
            <a:off x="914400" y="1752600"/>
            <a:ext cx="7239000" cy="427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Black Walnut (Juglans nigra)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r="20000" b="14000"/>
          <a:stretch>
            <a:fillRect/>
          </a:stretch>
        </p:blipFill>
        <p:spPr bwMode="auto">
          <a:xfrm>
            <a:off x="762000" y="1828800"/>
            <a:ext cx="7315200" cy="438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Butternut (Juglans cinerea)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r="34000" b="14000"/>
          <a:stretch>
            <a:fillRect/>
          </a:stretch>
        </p:blipFill>
        <p:spPr bwMode="auto">
          <a:xfrm>
            <a:off x="1219200" y="1600200"/>
            <a:ext cx="6629400" cy="482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664</Words>
  <Application>Microsoft Macintosh PowerPoint</Application>
  <PresentationFormat>On-screen Show (4:3)</PresentationFormat>
  <Paragraphs>141</Paragraphs>
  <Slides>105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7" baseType="lpstr">
      <vt:lpstr>Times New Roman</vt:lpstr>
      <vt:lpstr>Default Design</vt:lpstr>
      <vt:lpstr>Southern Arborist Trees</vt:lpstr>
      <vt:lpstr>Simple Tree Key</vt:lpstr>
      <vt:lpstr>Conifers</vt:lpstr>
      <vt:lpstr>Pines</vt:lpstr>
      <vt:lpstr>Eastern White Pine (Pinus strobus)</vt:lpstr>
      <vt:lpstr>Loblolly Pine (Pinus taeda)</vt:lpstr>
      <vt:lpstr>Longleaf Pine (Pinus palustris)</vt:lpstr>
      <vt:lpstr>Pitch Pine (Pinus rigida)</vt:lpstr>
      <vt:lpstr>Shortleaf Pine (Pinus echinata)</vt:lpstr>
      <vt:lpstr>Slash Pine (Pinus elliotti)</vt:lpstr>
      <vt:lpstr>Virginia Pine (Pinus virginiana)</vt:lpstr>
      <vt:lpstr>Other Conifers</vt:lpstr>
      <vt:lpstr>Atlantic White-cedar (Chamaecyparis thyoides)</vt:lpstr>
      <vt:lpstr>Baldcypress (Taxodium distichum)</vt:lpstr>
      <vt:lpstr>Pondcypress  (Taxodium distichum var. nutans)</vt:lpstr>
      <vt:lpstr>Deodar Cedar (Cedrus deodara)</vt:lpstr>
      <vt:lpstr>Eastern Hemlock (Tsuga canadensis)</vt:lpstr>
      <vt:lpstr>Eastern Redcedar (Juniperus virginiana)</vt:lpstr>
      <vt:lpstr>Southern Red Juniper  (Juniperus silicicola)</vt:lpstr>
      <vt:lpstr>Common Juniper  (Juniperus communis)</vt:lpstr>
      <vt:lpstr>Fraser Fir  (Abies fraseri)</vt:lpstr>
      <vt:lpstr>Opposite Simple Leaves</vt:lpstr>
      <vt:lpstr>Flowering Dogwood (Cornus florida)</vt:lpstr>
      <vt:lpstr>Florida Maple  (Acer barbatum)</vt:lpstr>
      <vt:lpstr>Red Maple (Acer rubrum)</vt:lpstr>
      <vt:lpstr>Silver Maple (Acer saccharinum)</vt:lpstr>
      <vt:lpstr>Sugar Maple (Acer saccharum)</vt:lpstr>
      <vt:lpstr>Southern Catalpa  (Catalpa bignonioides)</vt:lpstr>
      <vt:lpstr>Opposite Compound Leaves</vt:lpstr>
      <vt:lpstr>Boxelder (Acer negundo)</vt:lpstr>
      <vt:lpstr>Red Buckeye  (Aesculus pavia )</vt:lpstr>
      <vt:lpstr>Yellow Buckeye (Aesculus octandra)</vt:lpstr>
      <vt:lpstr>Green Ash  (Fraxinus pennsylvanica)</vt:lpstr>
      <vt:lpstr>Pumpkin Ash  (Fraxinus profunda)</vt:lpstr>
      <vt:lpstr>White Ash (Fraxinus americana)</vt:lpstr>
      <vt:lpstr>Alternate Simple</vt:lpstr>
      <vt:lpstr>Bigleaf Magnolia  (Magnolia macrophylla)</vt:lpstr>
      <vt:lpstr>Black Willow (Salix nigra)</vt:lpstr>
      <vt:lpstr>Black Gum (Nyssa sylvatica)</vt:lpstr>
      <vt:lpstr>Carolina Silverbell  (Halesia carolina)</vt:lpstr>
      <vt:lpstr>Cucumbertree (Magnolia acuminata)</vt:lpstr>
      <vt:lpstr>Coastal Plain Willow  (Salix caroliniana)</vt:lpstr>
      <vt:lpstr>Mountain Laurel  (Kalmia latifolia)</vt:lpstr>
      <vt:lpstr>Persimmon (Diospyros virginiana)</vt:lpstr>
      <vt:lpstr>Redbud (Cercis canadensis)</vt:lpstr>
      <vt:lpstr>Sassafras (Sassafras albidum)</vt:lpstr>
      <vt:lpstr>Southern Magnolia (Magnolia grandiflora)</vt:lpstr>
      <vt:lpstr>Sweetbay (Magnolia virginiana)</vt:lpstr>
      <vt:lpstr>Two wing silverbell (Halesia diptera)</vt:lpstr>
      <vt:lpstr>Water Tupelo (Nyssa aquatica)</vt:lpstr>
      <vt:lpstr>Yellow Poplar (Liriodendrom tulipifera)</vt:lpstr>
      <vt:lpstr>Alternate Simple</vt:lpstr>
      <vt:lpstr>Allegheny Chinquapin  (Castanea pumila)</vt:lpstr>
      <vt:lpstr>American Chestnut  (Castanea dentata)</vt:lpstr>
      <vt:lpstr>American Beech (Fagus grandifolia)</vt:lpstr>
      <vt:lpstr>American Elm (Ulmus americana)</vt:lpstr>
      <vt:lpstr>American Holly (Ilex Opaca)</vt:lpstr>
      <vt:lpstr>American Hornbeam (Carpinus caroliniana)</vt:lpstr>
      <vt:lpstr>American Sycamore (Platanus occidentalis)</vt:lpstr>
      <vt:lpstr>Apple (Malus spp.)</vt:lpstr>
      <vt:lpstr>Black Cherry (Prunus serotina)</vt:lpstr>
      <vt:lpstr>Carolina Basswood  (Tilia caroliniana)</vt:lpstr>
      <vt:lpstr>Carolina laurel Cherry  (Prunus caroliniana)</vt:lpstr>
      <vt:lpstr>Downy Serviceberry</vt:lpstr>
      <vt:lpstr>Eastern Cottonwood (Populus deltoides)</vt:lpstr>
      <vt:lpstr>Eastern hophornbeam  (Ostrya virginiana)</vt:lpstr>
      <vt:lpstr>Georgia Hackberry (Celtis tenuifolia)</vt:lpstr>
      <vt:lpstr>Hackberry (Celtis occidentalis)</vt:lpstr>
      <vt:lpstr>Hawthorn (Crataegus spp.)</vt:lpstr>
      <vt:lpstr>Red Mulberry (Morus rubra)</vt:lpstr>
      <vt:lpstr>River Birch (Betula nigra)</vt:lpstr>
      <vt:lpstr>Sugarberry (Celtis laevigata)</vt:lpstr>
      <vt:lpstr>Sourwood (Oxydendrum arboreum)</vt:lpstr>
      <vt:lpstr>Sweetgum (Liquidambar styraciflua)</vt:lpstr>
      <vt:lpstr>Winged Elm (Ulmus alata)</vt:lpstr>
      <vt:lpstr>Yellow Birch (Betula alleghaniensis)</vt:lpstr>
      <vt:lpstr>Alternate Simple</vt:lpstr>
      <vt:lpstr>Chestnut Oak (Quercus prinus)</vt:lpstr>
      <vt:lpstr>Chinkapin Oak  (Quercus muehlenbergii)</vt:lpstr>
      <vt:lpstr>Overcup Oak (Quercus lyrata)</vt:lpstr>
      <vt:lpstr>Post Oak (Quercus stellata)</vt:lpstr>
      <vt:lpstr>Swamp Chestnut Oak  (Quercus michauxii)</vt:lpstr>
      <vt:lpstr>White Oak (Quercus alba)</vt:lpstr>
      <vt:lpstr>Alternate Simple</vt:lpstr>
      <vt:lpstr>Black Oak (Quercus velutina)</vt:lpstr>
      <vt:lpstr>Blackjack Oak (Quercus marilandica)</vt:lpstr>
      <vt:lpstr>Cherrybark Oak  (Quercus falcata var. pagodaefolia)</vt:lpstr>
      <vt:lpstr>Laurel Oak (Quercus laurifolia)</vt:lpstr>
      <vt:lpstr>Live Oak (Quercus virginiana)</vt:lpstr>
      <vt:lpstr>Northern Red Oak (Quercus rubra)</vt:lpstr>
      <vt:lpstr>Pin Oak  (Quercus palustris)</vt:lpstr>
      <vt:lpstr>Scarlet Oak (Quercus coccinea)</vt:lpstr>
      <vt:lpstr>Southern Red Oak (Quercus falcata)</vt:lpstr>
      <vt:lpstr>Water Oak (Quercus nigra)</vt:lpstr>
      <vt:lpstr>Willow Oak (Quercus phellos)</vt:lpstr>
      <vt:lpstr>Alternate Compound Leaves</vt:lpstr>
      <vt:lpstr>Black Locust (Robinia pseudoacacia)</vt:lpstr>
      <vt:lpstr>Black Walnut (Juglans nigra)</vt:lpstr>
      <vt:lpstr>Butternut (Juglans cinerea)</vt:lpstr>
      <vt:lpstr>Honeylocust (Gleditsia triacanthos)</vt:lpstr>
      <vt:lpstr>Mimosa (Albizia julibrissin)</vt:lpstr>
      <vt:lpstr>Bitternut Hickory  (Carya cordiformis)</vt:lpstr>
      <vt:lpstr>Mockernut Hickory (Carya tomentosa)</vt:lpstr>
      <vt:lpstr>Pignut Hickory (Carya glabra)</vt:lpstr>
      <vt:lpstr>Shagbark Hickory (Carya ovata)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Southern Arborist Trees</dc:title>
  <dc:creator>George Braman</dc:creator>
  <cp:lastModifiedBy>George Braman</cp:lastModifiedBy>
  <cp:revision>1</cp:revision>
  <dcterms:created xsi:type="dcterms:W3CDTF">2015-09-08T04:57:37Z</dcterms:created>
  <dcterms:modified xsi:type="dcterms:W3CDTF">2015-09-08T04:59:44Z</dcterms:modified>
</cp:coreProperties>
</file>