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4.xml" ContentType="application/vnd.openxmlformats-officedocument.themeOverride+xml"/>
  <Override PartName="/ppt/notesSlides/notesSlide39.xml" ContentType="application/vnd.openxmlformats-officedocument.presentationml.notesSlide+xml"/>
  <Override PartName="/ppt/theme/themeOverride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6.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7.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8.xml" ContentType="application/vnd.openxmlformats-officedocument.themeOverride+xml"/>
  <Override PartName="/ppt/notesSlides/notesSlide60.xml" ContentType="application/vnd.openxmlformats-officedocument.presentationml.notesSlide+xml"/>
  <Override PartName="/ppt/theme/themeOverride9.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10.xml" ContentType="application/vnd.openxmlformats-officedocument.themeOverride+xml"/>
  <Override PartName="/ppt/notesSlides/notesSlide64.xml" ContentType="application/vnd.openxmlformats-officedocument.presentationml.notesSlide+xml"/>
  <Override PartName="/ppt/theme/themeOverride11.xml" ContentType="application/vnd.openxmlformats-officedocument.themeOverride+xml"/>
  <Override PartName="/ppt/notesSlides/notesSlide65.xml" ContentType="application/vnd.openxmlformats-officedocument.presentationml.notesSlide+xml"/>
  <Override PartName="/ppt/theme/themeOverride12.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heme/themeOverride13.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heme/themeOverride14.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heme/themeOverride15.xml" ContentType="application/vnd.openxmlformats-officedocument.themeOverride+xml"/>
  <Override PartName="/ppt/notesSlides/notesSlide83.xml" ContentType="application/vnd.openxmlformats-officedocument.presentationml.notesSlide+xml"/>
  <Override PartName="/ppt/theme/themeOverride16.xml" ContentType="application/vnd.openxmlformats-officedocument.themeOverr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heme/themeOverride17.xml" ContentType="application/vnd.openxmlformats-officedocument.themeOverr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Lst>
  <p:notesMasterIdLst>
    <p:notesMasterId r:id="rId96"/>
  </p:notesMasterIdLst>
  <p:handoutMasterIdLst>
    <p:handoutMasterId r:id="rId97"/>
  </p:handoutMasterIdLst>
  <p:sldIdLst>
    <p:sldId id="405" r:id="rId3"/>
    <p:sldId id="406" r:id="rId4"/>
    <p:sldId id="400" r:id="rId5"/>
    <p:sldId id="266" r:id="rId6"/>
    <p:sldId id="407" r:id="rId7"/>
    <p:sldId id="408" r:id="rId8"/>
    <p:sldId id="409" r:id="rId9"/>
    <p:sldId id="267" r:id="rId10"/>
    <p:sldId id="277" r:id="rId11"/>
    <p:sldId id="362" r:id="rId12"/>
    <p:sldId id="364" r:id="rId13"/>
    <p:sldId id="365" r:id="rId14"/>
    <p:sldId id="366" r:id="rId15"/>
    <p:sldId id="367" r:id="rId16"/>
    <p:sldId id="374" r:id="rId17"/>
    <p:sldId id="285" r:id="rId18"/>
    <p:sldId id="293" r:id="rId19"/>
    <p:sldId id="286" r:id="rId20"/>
    <p:sldId id="288" r:id="rId21"/>
    <p:sldId id="256" r:id="rId22"/>
    <p:sldId id="289" r:id="rId23"/>
    <p:sldId id="281" r:id="rId24"/>
    <p:sldId id="282" r:id="rId25"/>
    <p:sldId id="291" r:id="rId26"/>
    <p:sldId id="271" r:id="rId27"/>
    <p:sldId id="370" r:id="rId28"/>
    <p:sldId id="360" r:id="rId29"/>
    <p:sldId id="276" r:id="rId30"/>
    <p:sldId id="295" r:id="rId31"/>
    <p:sldId id="296" r:id="rId32"/>
    <p:sldId id="279" r:id="rId33"/>
    <p:sldId id="309" r:id="rId34"/>
    <p:sldId id="299" r:id="rId35"/>
    <p:sldId id="390" r:id="rId36"/>
    <p:sldId id="300" r:id="rId37"/>
    <p:sldId id="301" r:id="rId38"/>
    <p:sldId id="363" r:id="rId39"/>
    <p:sldId id="274" r:id="rId40"/>
    <p:sldId id="302" r:id="rId41"/>
    <p:sldId id="303" r:id="rId42"/>
    <p:sldId id="335" r:id="rId43"/>
    <p:sldId id="322" r:id="rId44"/>
    <p:sldId id="386" r:id="rId45"/>
    <p:sldId id="315" r:id="rId46"/>
    <p:sldId id="316" r:id="rId47"/>
    <p:sldId id="387" r:id="rId48"/>
    <p:sldId id="317" r:id="rId49"/>
    <p:sldId id="392" r:id="rId50"/>
    <p:sldId id="320" r:id="rId51"/>
    <p:sldId id="377" r:id="rId52"/>
    <p:sldId id="384" r:id="rId53"/>
    <p:sldId id="396" r:id="rId54"/>
    <p:sldId id="389" r:id="rId55"/>
    <p:sldId id="381" r:id="rId56"/>
    <p:sldId id="378" r:id="rId57"/>
    <p:sldId id="327" r:id="rId58"/>
    <p:sldId id="328" r:id="rId59"/>
    <p:sldId id="305" r:id="rId60"/>
    <p:sldId id="306" r:id="rId61"/>
    <p:sldId id="307" r:id="rId62"/>
    <p:sldId id="308" r:id="rId63"/>
    <p:sldId id="329" r:id="rId64"/>
    <p:sldId id="310" r:id="rId65"/>
    <p:sldId id="330" r:id="rId66"/>
    <p:sldId id="331" r:id="rId67"/>
    <p:sldId id="332" r:id="rId68"/>
    <p:sldId id="333" r:id="rId69"/>
    <p:sldId id="334" r:id="rId70"/>
    <p:sldId id="348" r:id="rId71"/>
    <p:sldId id="395" r:id="rId72"/>
    <p:sldId id="375" r:id="rId73"/>
    <p:sldId id="391" r:id="rId74"/>
    <p:sldId id="351" r:id="rId75"/>
    <p:sldId id="383" r:id="rId76"/>
    <p:sldId id="371" r:id="rId77"/>
    <p:sldId id="292" r:id="rId78"/>
    <p:sldId id="355" r:id="rId79"/>
    <p:sldId id="382" r:id="rId80"/>
    <p:sldId id="385" r:id="rId81"/>
    <p:sldId id="388" r:id="rId82"/>
    <p:sldId id="368" r:id="rId83"/>
    <p:sldId id="356" r:id="rId84"/>
    <p:sldId id="394" r:id="rId85"/>
    <p:sldId id="411" r:id="rId86"/>
    <p:sldId id="280" r:id="rId87"/>
    <p:sldId id="373" r:id="rId88"/>
    <p:sldId id="372" r:id="rId89"/>
    <p:sldId id="290" r:id="rId90"/>
    <p:sldId id="361" r:id="rId91"/>
    <p:sldId id="379" r:id="rId92"/>
    <p:sldId id="399" r:id="rId93"/>
    <p:sldId id="397" r:id="rId94"/>
    <p:sldId id="398" r:id="rId95"/>
  </p:sldIdLst>
  <p:sldSz cx="9144000" cy="6858000" type="screen4x3"/>
  <p:notesSz cx="6858000" cy="9144000"/>
  <p:defaultTextStyle>
    <a:defPPr>
      <a:defRPr lang="en-US"/>
    </a:defPPr>
    <a:lvl1pPr algn="l" rtl="0" eaLnBrk="0" fontAlgn="base" hangingPunct="0">
      <a:spcBef>
        <a:spcPct val="0"/>
      </a:spcBef>
      <a:spcAft>
        <a:spcPct val="0"/>
      </a:spcAft>
      <a:defRPr sz="2400" i="1" kern="1200" baseline="30000">
        <a:solidFill>
          <a:schemeClr val="tx1"/>
        </a:solidFill>
        <a:latin typeface="Times New Roman" charset="0"/>
        <a:ea typeface="+mn-ea"/>
        <a:cs typeface="+mn-cs"/>
      </a:defRPr>
    </a:lvl1pPr>
    <a:lvl2pPr marL="457200" algn="l" rtl="0" eaLnBrk="0" fontAlgn="base" hangingPunct="0">
      <a:spcBef>
        <a:spcPct val="0"/>
      </a:spcBef>
      <a:spcAft>
        <a:spcPct val="0"/>
      </a:spcAft>
      <a:defRPr sz="2400" i="1" kern="1200" baseline="30000">
        <a:solidFill>
          <a:schemeClr val="tx1"/>
        </a:solidFill>
        <a:latin typeface="Times New Roman" charset="0"/>
        <a:ea typeface="+mn-ea"/>
        <a:cs typeface="+mn-cs"/>
      </a:defRPr>
    </a:lvl2pPr>
    <a:lvl3pPr marL="914400" algn="l" rtl="0" eaLnBrk="0" fontAlgn="base" hangingPunct="0">
      <a:spcBef>
        <a:spcPct val="0"/>
      </a:spcBef>
      <a:spcAft>
        <a:spcPct val="0"/>
      </a:spcAft>
      <a:defRPr sz="2400" i="1" kern="1200" baseline="30000">
        <a:solidFill>
          <a:schemeClr val="tx1"/>
        </a:solidFill>
        <a:latin typeface="Times New Roman" charset="0"/>
        <a:ea typeface="+mn-ea"/>
        <a:cs typeface="+mn-cs"/>
      </a:defRPr>
    </a:lvl3pPr>
    <a:lvl4pPr marL="1371600" algn="l" rtl="0" eaLnBrk="0" fontAlgn="base" hangingPunct="0">
      <a:spcBef>
        <a:spcPct val="0"/>
      </a:spcBef>
      <a:spcAft>
        <a:spcPct val="0"/>
      </a:spcAft>
      <a:defRPr sz="2400" i="1" kern="1200" baseline="30000">
        <a:solidFill>
          <a:schemeClr val="tx1"/>
        </a:solidFill>
        <a:latin typeface="Times New Roman" charset="0"/>
        <a:ea typeface="+mn-ea"/>
        <a:cs typeface="+mn-cs"/>
      </a:defRPr>
    </a:lvl4pPr>
    <a:lvl5pPr marL="1828800" algn="l" rtl="0" eaLnBrk="0" fontAlgn="base" hangingPunct="0">
      <a:spcBef>
        <a:spcPct val="0"/>
      </a:spcBef>
      <a:spcAft>
        <a:spcPct val="0"/>
      </a:spcAft>
      <a:defRPr sz="2400" i="1" kern="1200" baseline="30000">
        <a:solidFill>
          <a:schemeClr val="tx1"/>
        </a:solidFill>
        <a:latin typeface="Times New Roman" charset="0"/>
        <a:ea typeface="+mn-ea"/>
        <a:cs typeface="+mn-cs"/>
      </a:defRPr>
    </a:lvl5pPr>
    <a:lvl6pPr marL="2286000" algn="l" defTabSz="914400" rtl="0" eaLnBrk="1" latinLnBrk="0" hangingPunct="1">
      <a:defRPr sz="2400" i="1" kern="1200" baseline="30000">
        <a:solidFill>
          <a:schemeClr val="tx1"/>
        </a:solidFill>
        <a:latin typeface="Times New Roman" charset="0"/>
        <a:ea typeface="+mn-ea"/>
        <a:cs typeface="+mn-cs"/>
      </a:defRPr>
    </a:lvl6pPr>
    <a:lvl7pPr marL="2743200" algn="l" defTabSz="914400" rtl="0" eaLnBrk="1" latinLnBrk="0" hangingPunct="1">
      <a:defRPr sz="2400" i="1" kern="1200" baseline="30000">
        <a:solidFill>
          <a:schemeClr val="tx1"/>
        </a:solidFill>
        <a:latin typeface="Times New Roman" charset="0"/>
        <a:ea typeface="+mn-ea"/>
        <a:cs typeface="+mn-cs"/>
      </a:defRPr>
    </a:lvl7pPr>
    <a:lvl8pPr marL="3200400" algn="l" defTabSz="914400" rtl="0" eaLnBrk="1" latinLnBrk="0" hangingPunct="1">
      <a:defRPr sz="2400" i="1" kern="1200" baseline="30000">
        <a:solidFill>
          <a:schemeClr val="tx1"/>
        </a:solidFill>
        <a:latin typeface="Times New Roman" charset="0"/>
        <a:ea typeface="+mn-ea"/>
        <a:cs typeface="+mn-cs"/>
      </a:defRPr>
    </a:lvl8pPr>
    <a:lvl9pPr marL="3657600" algn="l" defTabSz="914400" rtl="0" eaLnBrk="1" latinLnBrk="0" hangingPunct="1">
      <a:defRPr sz="2400" i="1" kern="1200" baseline="300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323"/>
    <a:srgbClr val="FF7575"/>
    <a:srgbClr val="244992"/>
    <a:srgbClr val="4F7BD3"/>
    <a:srgbClr val="FF5F5F"/>
    <a:srgbClr val="FF3D3D"/>
    <a:srgbClr val="FFFF66"/>
    <a:srgbClr val="0C0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0013" autoAdjust="0"/>
  </p:normalViewPr>
  <p:slideViewPr>
    <p:cSldViewPr>
      <p:cViewPr>
        <p:scale>
          <a:sx n="60" d="100"/>
          <a:sy n="60" d="100"/>
        </p:scale>
        <p:origin x="3672" y="1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1" d="100"/>
          <a:sy n="51" d="100"/>
        </p:scale>
        <p:origin x="-13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theme" Target="theme/theme1.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6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t" anchorCtr="0" compatLnSpc="1">
            <a:prstTxWarp prst="textNoShape">
              <a:avLst/>
            </a:prstTxWarp>
          </a:bodyPr>
          <a:lstStyle>
            <a:lvl1pPr>
              <a:defRPr sz="1000" baseline="0"/>
            </a:lvl1pPr>
          </a:lstStyle>
          <a:p>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t" anchorCtr="0" compatLnSpc="1">
            <a:prstTxWarp prst="textNoShape">
              <a:avLst/>
            </a:prstTxWarp>
          </a:bodyPr>
          <a:lstStyle>
            <a:lvl1pPr algn="r">
              <a:defRPr sz="1000" baseline="0"/>
            </a:lvl1pPr>
          </a:lstStyle>
          <a:p>
            <a:endParaRPr lang="en-US" altLang="en-US"/>
          </a:p>
        </p:txBody>
      </p:sp>
      <p:sp>
        <p:nvSpPr>
          <p:cNvPr id="2052" name="Rectangle 4"/>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b" anchorCtr="0" compatLnSpc="1">
            <a:prstTxWarp prst="textNoShape">
              <a:avLst/>
            </a:prstTxWarp>
          </a:bodyPr>
          <a:lstStyle>
            <a:lvl1pPr>
              <a:defRPr sz="1000" baseline="0"/>
            </a:lvl1pPr>
          </a:lstStyle>
          <a:p>
            <a:endParaRPr lang="en-US" alt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b" anchorCtr="0" compatLnSpc="1">
            <a:prstTxWarp prst="textNoShape">
              <a:avLst/>
            </a:prstTxWarp>
          </a:bodyPr>
          <a:lstStyle>
            <a:lvl1pPr algn="r">
              <a:defRPr sz="1000" baseline="0"/>
            </a:lvl1pPr>
          </a:lstStyle>
          <a:p>
            <a:fld id="{DBEAC40D-6760-4D40-8B7B-E2C1F9D9DF9E}" type="slidenum">
              <a:rPr lang="en-US" altLang="en-US"/>
              <a:pPr/>
              <a:t>‹#›</a:t>
            </a:fld>
            <a:endParaRPr lang="en-US" altLang="en-US"/>
          </a:p>
        </p:txBody>
      </p:sp>
    </p:spTree>
    <p:extLst>
      <p:ext uri="{BB962C8B-B14F-4D97-AF65-F5344CB8AC3E}">
        <p14:creationId xmlns:p14="http://schemas.microsoft.com/office/powerpoint/2010/main" val="1188103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76071-718C-8B47-9528-3CCA72358C69}" type="slidenum">
              <a:rPr lang="en-US" altLang="en-US"/>
              <a:pPr/>
              <a:t>1</a:t>
            </a:fld>
            <a:endParaRPr lang="en-US" altLang="en-US"/>
          </a:p>
        </p:txBody>
      </p:sp>
      <p:sp>
        <p:nvSpPr>
          <p:cNvPr id="163842" name="Rectangle 2"/>
          <p:cNvSpPr>
            <a:spLocks noChangeArrowheads="1" noTextEdit="1"/>
          </p:cNvSpPr>
          <p:nvPr>
            <p:ph type="sldImg"/>
          </p:nvPr>
        </p:nvSpPr>
        <p:spPr>
          <a:xfrm>
            <a:off x="1144588" y="685800"/>
            <a:ext cx="4572000" cy="3429000"/>
          </a:xfrm>
          <a:ln/>
        </p:spPr>
      </p:sp>
      <p:sp>
        <p:nvSpPr>
          <p:cNvPr id="163843" name="Rectangle 3"/>
          <p:cNvSpPr>
            <a:spLocks noGrp="1" noChangeArrowheads="1"/>
          </p:cNvSpPr>
          <p:nvPr>
            <p:ph type="body" idx="1"/>
          </p:nvPr>
        </p:nvSpPr>
        <p:spPr>
          <a:xfrm>
            <a:off x="912813" y="4343400"/>
            <a:ext cx="5032375" cy="4114800"/>
          </a:xfrm>
        </p:spPr>
        <p:txBody>
          <a:bodyPr/>
          <a:lstStyle/>
          <a:p>
            <a:r>
              <a:rPr lang="en-US" altLang="en-US"/>
              <a:t>1. UGA Logo</a:t>
            </a:r>
          </a:p>
        </p:txBody>
      </p:sp>
    </p:spTree>
    <p:extLst>
      <p:ext uri="{BB962C8B-B14F-4D97-AF65-F5344CB8AC3E}">
        <p14:creationId xmlns:p14="http://schemas.microsoft.com/office/powerpoint/2010/main" val="12519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E3895-3C86-3242-AFC2-04D253FDBA29}" type="slidenum">
              <a:rPr lang="en-US" altLang="en-US"/>
              <a:pPr/>
              <a:t>10</a:t>
            </a:fld>
            <a:endParaRPr lang="en-US" altLang="en-US"/>
          </a:p>
        </p:txBody>
      </p:sp>
      <p:sp>
        <p:nvSpPr>
          <p:cNvPr id="171010" name="Rectangle 2"/>
          <p:cNvSpPr>
            <a:spLocks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p:txBody>
          <a:bodyPr/>
          <a:lstStyle/>
          <a:p>
            <a:r>
              <a:rPr lang="en-US" altLang="en-US"/>
              <a:t>10. To the farmer it may mean the medium on which to grow crops.</a:t>
            </a:r>
          </a:p>
        </p:txBody>
      </p:sp>
    </p:spTree>
    <p:extLst>
      <p:ext uri="{BB962C8B-B14F-4D97-AF65-F5344CB8AC3E}">
        <p14:creationId xmlns:p14="http://schemas.microsoft.com/office/powerpoint/2010/main" val="87136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5EF67-C693-2A46-ABB0-9A938048F00A}" type="slidenum">
              <a:rPr lang="en-US" altLang="en-US"/>
              <a:pPr/>
              <a:t>11</a:t>
            </a:fld>
            <a:endParaRPr lang="en-US" altLang="en-US"/>
          </a:p>
        </p:txBody>
      </p:sp>
      <p:sp>
        <p:nvSpPr>
          <p:cNvPr id="172034" name="Rectangle 2"/>
          <p:cNvSpPr>
            <a:spLocks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p:txBody>
          <a:bodyPr/>
          <a:lstStyle/>
          <a:p>
            <a:r>
              <a:rPr lang="en-US" altLang="en-US"/>
              <a:t>11. To the forester it is a medium on which to grow trees.</a:t>
            </a:r>
          </a:p>
        </p:txBody>
      </p:sp>
    </p:spTree>
    <p:extLst>
      <p:ext uri="{BB962C8B-B14F-4D97-AF65-F5344CB8AC3E}">
        <p14:creationId xmlns:p14="http://schemas.microsoft.com/office/powerpoint/2010/main" val="135456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4A156-7D7D-6148-A0D2-2C7AD89718E0}" type="slidenum">
              <a:rPr lang="en-US" altLang="en-US"/>
              <a:pPr/>
              <a:t>12</a:t>
            </a:fld>
            <a:endParaRPr lang="en-US" altLang="en-US"/>
          </a:p>
        </p:txBody>
      </p:sp>
      <p:sp>
        <p:nvSpPr>
          <p:cNvPr id="173058" name="Rectangle 2"/>
          <p:cNvSpPr>
            <a:spLocks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p:txBody>
          <a:bodyPr/>
          <a:lstStyle/>
          <a:p>
            <a:r>
              <a:rPr lang="en-US" altLang="en-US"/>
              <a:t>12. To the horticulturist it is a medium to grow vegetable crops, flowers, and ornamentals.</a:t>
            </a:r>
          </a:p>
          <a:p>
            <a:endParaRPr lang="en-US" altLang="en-US"/>
          </a:p>
        </p:txBody>
      </p:sp>
    </p:spTree>
    <p:extLst>
      <p:ext uri="{BB962C8B-B14F-4D97-AF65-F5344CB8AC3E}">
        <p14:creationId xmlns:p14="http://schemas.microsoft.com/office/powerpoint/2010/main" val="72230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25B65-0ED6-B54D-9129-F87238CD1910}" type="slidenum">
              <a:rPr lang="en-US" altLang="en-US"/>
              <a:pPr/>
              <a:t>13</a:t>
            </a:fld>
            <a:endParaRPr lang="en-US" altLang="en-US"/>
          </a:p>
        </p:txBody>
      </p:sp>
      <p:sp>
        <p:nvSpPr>
          <p:cNvPr id="174082" name="Rectangle 2"/>
          <p:cNvSpPr>
            <a:spLocks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r>
              <a:rPr lang="en-US" altLang="en-US"/>
              <a:t>13. To the golf course superintendent it is a medium on which to construct golf courses, and to grow highly maintained grass for recreational purposes. </a:t>
            </a:r>
          </a:p>
          <a:p>
            <a:endParaRPr lang="en-US" altLang="en-US"/>
          </a:p>
        </p:txBody>
      </p:sp>
    </p:spTree>
    <p:extLst>
      <p:ext uri="{BB962C8B-B14F-4D97-AF65-F5344CB8AC3E}">
        <p14:creationId xmlns:p14="http://schemas.microsoft.com/office/powerpoint/2010/main" val="213397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28B77-7F75-2A4D-8882-EC735C8EE3BA}" type="slidenum">
              <a:rPr lang="en-US" altLang="en-US"/>
              <a:pPr/>
              <a:t>14</a:t>
            </a:fld>
            <a:endParaRPr lang="en-US" altLang="en-US"/>
          </a:p>
        </p:txBody>
      </p:sp>
      <p:sp>
        <p:nvSpPr>
          <p:cNvPr id="175106" name="Rectangle 2"/>
          <p:cNvSpPr>
            <a:spLocks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r>
              <a:rPr lang="en-US" altLang="en-US"/>
              <a:t>14. To the engineer, it is a medium on which to construct roads and buildings.</a:t>
            </a:r>
          </a:p>
        </p:txBody>
      </p:sp>
    </p:spTree>
    <p:extLst>
      <p:ext uri="{BB962C8B-B14F-4D97-AF65-F5344CB8AC3E}">
        <p14:creationId xmlns:p14="http://schemas.microsoft.com/office/powerpoint/2010/main" val="55627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D30CD-C5CA-E145-91B5-0E63E7D69226}" type="slidenum">
              <a:rPr lang="en-US" altLang="en-US"/>
              <a:pPr/>
              <a:t>15</a:t>
            </a:fld>
            <a:endParaRPr lang="en-US" altLang="en-US"/>
          </a:p>
        </p:txBody>
      </p:sp>
      <p:sp>
        <p:nvSpPr>
          <p:cNvPr id="176130" name="Rectangle 2"/>
          <p:cNvSpPr>
            <a:spLocks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r>
              <a:rPr lang="en-US" altLang="en-US"/>
              <a:t>15. Regardless of how we may define soil it is a complex mixture of air, water, organic matter, microorganisms and mineral matter. In order to properly manage soil, you must know the soil - its physical and chemical properties and its biological nature. Know it’s potential and limitations.</a:t>
            </a:r>
          </a:p>
          <a:p>
            <a:endParaRPr lang="en-US" altLang="en-US"/>
          </a:p>
        </p:txBody>
      </p:sp>
    </p:spTree>
    <p:extLst>
      <p:ext uri="{BB962C8B-B14F-4D97-AF65-F5344CB8AC3E}">
        <p14:creationId xmlns:p14="http://schemas.microsoft.com/office/powerpoint/2010/main" val="133737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A37F1-DCE0-994D-AC83-3FA0ACCCD724}" type="slidenum">
              <a:rPr lang="en-US" altLang="en-US"/>
              <a:pPr/>
              <a:t>16</a:t>
            </a:fld>
            <a:endParaRPr lang="en-US" altLang="en-US"/>
          </a:p>
        </p:txBody>
      </p:sp>
      <p:sp>
        <p:nvSpPr>
          <p:cNvPr id="14338" name="Rectangle 2"/>
          <p:cNvSpPr>
            <a:spLocks noChangeArrowheads="1" noTextEdit="1"/>
          </p:cNvSpPr>
          <p:nvPr>
            <p:ph type="sldImg"/>
          </p:nvPr>
        </p:nvSpPr>
        <p:spPr>
          <a:xfrm>
            <a:off x="1150938" y="717550"/>
            <a:ext cx="4556125" cy="3416300"/>
          </a:xfrm>
          <a:ln cap="flat"/>
        </p:spPr>
      </p:sp>
      <p:sp>
        <p:nvSpPr>
          <p:cNvPr id="14339" name="Rectangle 3"/>
          <p:cNvSpPr>
            <a:spLocks noGrp="1" noChangeArrowheads="1"/>
          </p:cNvSpPr>
          <p:nvPr>
            <p:ph type="body" idx="1"/>
          </p:nvPr>
        </p:nvSpPr>
        <p:spPr>
          <a:xfrm>
            <a:off x="914400" y="4368800"/>
            <a:ext cx="5029200" cy="4064000"/>
          </a:xfrm>
          <a:noFill/>
          <a:ln/>
        </p:spPr>
        <p:txBody>
          <a:bodyPr/>
          <a:lstStyle/>
          <a:p>
            <a:r>
              <a:rPr lang="en-US" altLang="en-US"/>
              <a:t>16. Soils are made up of approximately 45% mineral matter, 5% organic matter, 25% air, and 25% water. It should be noted that air and water inversely proportionate to each other; as water content in the soil increases air decreases, etc.</a:t>
            </a:r>
          </a:p>
          <a:p>
            <a:endParaRPr lang="en-US" altLang="en-US"/>
          </a:p>
        </p:txBody>
      </p:sp>
    </p:spTree>
    <p:extLst>
      <p:ext uri="{BB962C8B-B14F-4D97-AF65-F5344CB8AC3E}">
        <p14:creationId xmlns:p14="http://schemas.microsoft.com/office/powerpoint/2010/main" val="169174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E338F-4E16-9A4A-991E-E43EA77716A4}" type="slidenum">
              <a:rPr lang="en-US" altLang="en-US"/>
              <a:pPr/>
              <a:t>17</a:t>
            </a:fld>
            <a:endParaRPr lang="en-US" altLang="en-US"/>
          </a:p>
        </p:txBody>
      </p:sp>
      <p:sp>
        <p:nvSpPr>
          <p:cNvPr id="177154" name="Rectangle 2"/>
          <p:cNvSpPr>
            <a:spLocks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r>
              <a:rPr lang="en-US" altLang="en-US"/>
              <a:t>17. A well developed soil will consist of different layers, referred to as "horizons" (denoted here by A, B, &amp; C). Each horizon has its own particular characteristics and is a result of several soil forming processes. The A horizon, generally referred to as topsoil, is the zone of maximum biological activity. This is where 80% of plant roots occur; where the majority of microorganisms, earthworms, etc. occur; and where accumulation of organic matter occurs. The B horizon, subsoil,  is the zone of maximum accumulation. Over time clay particles and nutrients from the A horizon leach downward and accumulate in the subsoil.  It is generally redder in color and more sticky and more acidic than the A horizon. On many of our old eroded sites the topsoil we utilized today was at onetime the subsoil. The next layer is the C horizon or parent material. This is the material from which the A and B horizons formed. It may consist of  limestone, micas, feldspars, or clays and sand that were deposited by oceans millions of years ago.  The parent material is what determines to a great extent the potential fertility of a soil. Soil scientists refer to the vertical section of the soil as the "profile".</a:t>
            </a:r>
          </a:p>
          <a:p>
            <a:r>
              <a:rPr lang="en-US" altLang="en-US"/>
              <a:t> </a:t>
            </a:r>
          </a:p>
        </p:txBody>
      </p:sp>
    </p:spTree>
    <p:extLst>
      <p:ext uri="{BB962C8B-B14F-4D97-AF65-F5344CB8AC3E}">
        <p14:creationId xmlns:p14="http://schemas.microsoft.com/office/powerpoint/2010/main" val="42069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587D6-C0DA-E045-8A3B-D106B93847F6}" type="slidenum">
              <a:rPr lang="en-US" altLang="en-US"/>
              <a:pPr/>
              <a:t>18</a:t>
            </a:fld>
            <a:endParaRPr lang="en-US" altLang="en-US"/>
          </a:p>
        </p:txBody>
      </p:sp>
      <p:sp>
        <p:nvSpPr>
          <p:cNvPr id="178178" name="Rectangle 2"/>
          <p:cNvSpPr>
            <a:spLocks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r>
              <a:rPr lang="en-US" altLang="en-US"/>
              <a:t>18. Soil properties are made up of relatively permanent and relatively changeable properties.</a:t>
            </a:r>
          </a:p>
          <a:p>
            <a:r>
              <a:rPr lang="en-US" altLang="en-US"/>
              <a:t>Permanent soil properties are listed for discussion including texture, thickness of topsoil and subsoil and certain chemical features (relative cation exchange capacity, type colloids, etc.).</a:t>
            </a:r>
          </a:p>
          <a:p>
            <a:endParaRPr lang="en-US" altLang="en-US"/>
          </a:p>
        </p:txBody>
      </p:sp>
    </p:spTree>
    <p:extLst>
      <p:ext uri="{BB962C8B-B14F-4D97-AF65-F5344CB8AC3E}">
        <p14:creationId xmlns:p14="http://schemas.microsoft.com/office/powerpoint/2010/main" val="1091505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D8D90-5FCC-6D4F-B5B8-54308BD45767}" type="slidenum">
              <a:rPr lang="en-US" altLang="en-US"/>
              <a:pPr/>
              <a:t>19</a:t>
            </a:fld>
            <a:endParaRPr lang="en-US" altLang="en-US"/>
          </a:p>
        </p:txBody>
      </p:sp>
      <p:sp>
        <p:nvSpPr>
          <p:cNvPr id="179202" name="Rectangle 2"/>
          <p:cNvSpPr>
            <a:spLocks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r>
              <a:rPr lang="en-US" altLang="en-US"/>
              <a:t>19. Changeable soil properties include structure, organic matter content, color,  pH(acidity), and soil nutrient levels (fertility).</a:t>
            </a:r>
          </a:p>
        </p:txBody>
      </p:sp>
    </p:spTree>
    <p:extLst>
      <p:ext uri="{BB962C8B-B14F-4D97-AF65-F5344CB8AC3E}">
        <p14:creationId xmlns:p14="http://schemas.microsoft.com/office/powerpoint/2010/main" val="112898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1D12A-0693-DD46-9EC7-4692920FBCBC}" type="slidenum">
              <a:rPr lang="en-US" altLang="en-US"/>
              <a:pPr/>
              <a:t>2</a:t>
            </a:fld>
            <a:endParaRPr lang="en-US" altLang="en-US"/>
          </a:p>
        </p:txBody>
      </p:sp>
      <p:sp>
        <p:nvSpPr>
          <p:cNvPr id="165890" name="Rectangle 2"/>
          <p:cNvSpPr>
            <a:spLocks noChangeArrowheads="1" noTextEdit="1"/>
          </p:cNvSpPr>
          <p:nvPr>
            <p:ph type="sldImg"/>
          </p:nvPr>
        </p:nvSpPr>
        <p:spPr>
          <a:xfrm>
            <a:off x="1144588" y="685800"/>
            <a:ext cx="4572000" cy="3429000"/>
          </a:xfrm>
          <a:ln/>
        </p:spPr>
      </p:sp>
      <p:sp>
        <p:nvSpPr>
          <p:cNvPr id="165891" name="Rectangle 3"/>
          <p:cNvSpPr>
            <a:spLocks noGrp="1" noChangeArrowheads="1"/>
          </p:cNvSpPr>
          <p:nvPr>
            <p:ph type="body" idx="1"/>
          </p:nvPr>
        </p:nvSpPr>
        <p:spPr>
          <a:xfrm>
            <a:off x="912813" y="4343400"/>
            <a:ext cx="5032375" cy="4114800"/>
          </a:xfrm>
        </p:spPr>
        <p:txBody>
          <a:bodyPr/>
          <a:lstStyle/>
          <a:p>
            <a:r>
              <a:rPr lang="en-US" altLang="en-US"/>
              <a:t>3. UGA Cooperative Extension Web address</a:t>
            </a:r>
          </a:p>
        </p:txBody>
      </p:sp>
    </p:spTree>
    <p:extLst>
      <p:ext uri="{BB962C8B-B14F-4D97-AF65-F5344CB8AC3E}">
        <p14:creationId xmlns:p14="http://schemas.microsoft.com/office/powerpoint/2010/main" val="1818497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D9113-2A39-F04F-AF4A-5C1FBF73CCE2}" type="slidenum">
              <a:rPr lang="en-US" altLang="en-US"/>
              <a:pPr/>
              <a:t>20</a:t>
            </a:fld>
            <a:endParaRPr lang="en-US" altLang="en-US"/>
          </a:p>
        </p:txBody>
      </p:sp>
      <p:sp>
        <p:nvSpPr>
          <p:cNvPr id="19458" name="Rectangle 2"/>
          <p:cNvSpPr>
            <a:spLocks noChangeArrowheads="1" noTextEdit="1"/>
          </p:cNvSpPr>
          <p:nvPr>
            <p:ph type="sldImg"/>
          </p:nvPr>
        </p:nvSpPr>
        <p:spPr>
          <a:xfrm>
            <a:off x="1150938" y="717550"/>
            <a:ext cx="4556125" cy="3416300"/>
          </a:xfrm>
          <a:ln cap="flat"/>
        </p:spPr>
      </p:sp>
      <p:sp>
        <p:nvSpPr>
          <p:cNvPr id="19459" name="Rectangle 3"/>
          <p:cNvSpPr>
            <a:spLocks noGrp="1" noChangeArrowheads="1"/>
          </p:cNvSpPr>
          <p:nvPr>
            <p:ph type="body" idx="1"/>
          </p:nvPr>
        </p:nvSpPr>
        <p:spPr>
          <a:xfrm>
            <a:off x="914400" y="4368800"/>
            <a:ext cx="5029200" cy="4064000"/>
          </a:xfrm>
          <a:noFill/>
          <a:ln/>
        </p:spPr>
        <p:txBody>
          <a:bodyPr/>
          <a:lstStyle/>
          <a:p>
            <a:r>
              <a:rPr lang="en-US" altLang="en-US"/>
              <a:t>20. Soil texture is a very important soil feature. It is a property that does not change with time.</a:t>
            </a:r>
          </a:p>
          <a:p>
            <a:endParaRPr lang="en-US" altLang="en-US"/>
          </a:p>
        </p:txBody>
      </p:sp>
    </p:spTree>
    <p:extLst>
      <p:ext uri="{BB962C8B-B14F-4D97-AF65-F5344CB8AC3E}">
        <p14:creationId xmlns:p14="http://schemas.microsoft.com/office/powerpoint/2010/main" val="1869731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DD206-952E-5240-9DDC-A46D1CFDFEE7}" type="slidenum">
              <a:rPr lang="en-US" altLang="en-US"/>
              <a:pPr/>
              <a:t>21</a:t>
            </a:fld>
            <a:endParaRPr lang="en-US" altLang="en-US"/>
          </a:p>
        </p:txBody>
      </p:sp>
      <p:sp>
        <p:nvSpPr>
          <p:cNvPr id="180226" name="Rectangle 2"/>
          <p:cNvSpPr>
            <a:spLocks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r>
              <a:rPr lang="en-US" altLang="en-US"/>
              <a:t>21. Soil texture refers to the relative amounts of sand, silt, and clay present in a soil. The three fractions (sand, silt, and clay) are sometimes referred to as soil separates. The three separates are classified based on size: </a:t>
            </a:r>
            <a:r>
              <a:rPr lang="en-US" altLang="en-US" u="sng"/>
              <a:t>Click Link</a:t>
            </a:r>
            <a:r>
              <a:rPr lang="en-US" altLang="en-US"/>
              <a:t> Sand particles may range in size from 2.00 to 0.05 millimeters in diameter, silt from 0.05 to 0.002 millimeters in diameter, and clay less than 0.002 millimeters in diameter (clay particles cannot be seen with the naked eye or ordinary light microscope. An electron microscope must be use to see them). Click Slide. In the field texture is determined by feel.</a:t>
            </a:r>
          </a:p>
          <a:p>
            <a:r>
              <a:rPr lang="en-US" altLang="en-US"/>
              <a:t>There are 12 different textural classes of soils. They vary widely in the amount of sand, silt and clay contained. Note how the percentages of sand, silt, and clay vary in the textural classes shown. Clay soils can even contain appreciable quantities of sand and. silt, but the predominant fraction is clay (60%). A loam soil is made up of approximately equal parts of sand, silt, and clay and is considered to be ideal the ideal texture for growth of plants.</a:t>
            </a:r>
          </a:p>
          <a:p>
            <a:endParaRPr lang="en-US" altLang="en-US"/>
          </a:p>
          <a:p>
            <a:r>
              <a:rPr lang="en-US" altLang="en-US"/>
              <a:t>It is difficult to change the texture of a soil on a large scale. It would be very expensive!! For example to change the texture of a soil from clay to a clay loam it would take 400,000 pounds of sand per acre. Bought any sand lately?</a:t>
            </a:r>
          </a:p>
        </p:txBody>
      </p:sp>
    </p:spTree>
    <p:extLst>
      <p:ext uri="{BB962C8B-B14F-4D97-AF65-F5344CB8AC3E}">
        <p14:creationId xmlns:p14="http://schemas.microsoft.com/office/powerpoint/2010/main" val="449214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1EE9D-7FE5-2243-880C-B11C85507E06}" type="slidenum">
              <a:rPr lang="en-US" altLang="en-US"/>
              <a:pPr/>
              <a:t>22</a:t>
            </a:fld>
            <a:endParaRPr lang="en-US" altLang="en-US"/>
          </a:p>
        </p:txBody>
      </p:sp>
      <p:sp>
        <p:nvSpPr>
          <p:cNvPr id="181250" name="Rectangle 2"/>
          <p:cNvSpPr>
            <a:spLocks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r>
              <a:rPr lang="en-US" altLang="en-US"/>
              <a:t>22. Soil texture refers to the relative amounts of sand, silt, and clay present in a soil. The three fractions (sand, silt, and clay) are sometimes referred to as soil separates. The three separates are classified based on size: </a:t>
            </a:r>
            <a:r>
              <a:rPr lang="en-US" altLang="en-US" u="sng"/>
              <a:t>Click Link</a:t>
            </a:r>
            <a:r>
              <a:rPr lang="en-US" altLang="en-US"/>
              <a:t> Sand particles may range in size from 2.00 to 0.05 millimeters in diameter, silt from 0.05 to 0.002 millimeters in diameter, and clay less than 0.002 millimeters in diameter (clay particles cannot be seen with the naked eye or ordinary light microscope. An electron microscope must be use to see them). Click Slide. In the field texture is determined by feel.</a:t>
            </a:r>
          </a:p>
          <a:p>
            <a:endParaRPr lang="en-US" altLang="en-US"/>
          </a:p>
          <a:p>
            <a:r>
              <a:rPr lang="en-US" altLang="en-US"/>
              <a:t>There are 12 different textural classes of soils. They vary widely in the amount of sand, silt and clay contained. Note how the percentages of sand, silt, and clay vary in the textural classes shown. Clay soils can even contain appreciable quantities of sand and. silt, but the predominant fraction is clay (60%). A loam soil is made up of approximately equal parts of sand, silt, and clay and is considered to be ideal the ideal texture for growth of plants.</a:t>
            </a:r>
          </a:p>
          <a:p>
            <a:endParaRPr lang="en-US" altLang="en-US"/>
          </a:p>
          <a:p>
            <a:r>
              <a:rPr lang="en-US" altLang="en-US"/>
              <a:t>It is difficult to change the texture of a soil on a large scale. It would be very expensive!! For example to change the texture of a soil from clay to a clay loam it would take 400,000 pounds of sand per acre. Bought any sand lately?</a:t>
            </a:r>
          </a:p>
        </p:txBody>
      </p:sp>
    </p:spTree>
    <p:extLst>
      <p:ext uri="{BB962C8B-B14F-4D97-AF65-F5344CB8AC3E}">
        <p14:creationId xmlns:p14="http://schemas.microsoft.com/office/powerpoint/2010/main" val="1547973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75A5C-264A-D248-BA09-74105E66E6D6}" type="slidenum">
              <a:rPr lang="en-US" altLang="en-US"/>
              <a:pPr/>
              <a:t>23</a:t>
            </a:fld>
            <a:endParaRPr lang="en-US" altLang="en-US"/>
          </a:p>
        </p:txBody>
      </p:sp>
      <p:sp>
        <p:nvSpPr>
          <p:cNvPr id="23554" name="Rectangle 2"/>
          <p:cNvSpPr>
            <a:spLocks noChangeArrowheads="1" noTextEdit="1"/>
          </p:cNvSpPr>
          <p:nvPr>
            <p:ph type="sldImg"/>
          </p:nvPr>
        </p:nvSpPr>
        <p:spPr>
          <a:xfrm>
            <a:off x="1150938" y="717550"/>
            <a:ext cx="4556125" cy="3416300"/>
          </a:xfrm>
          <a:ln cap="flat"/>
        </p:spPr>
      </p:sp>
      <p:sp>
        <p:nvSpPr>
          <p:cNvPr id="23555" name="Rectangle 3"/>
          <p:cNvSpPr>
            <a:spLocks noGrp="1" noChangeArrowheads="1"/>
          </p:cNvSpPr>
          <p:nvPr>
            <p:ph type="body" idx="1"/>
          </p:nvPr>
        </p:nvSpPr>
        <p:spPr>
          <a:xfrm>
            <a:off x="914400" y="4368800"/>
            <a:ext cx="5029200" cy="4064000"/>
          </a:xfrm>
          <a:noFill/>
          <a:ln/>
        </p:spPr>
        <p:txBody>
          <a:bodyPr/>
          <a:lstStyle/>
          <a:p>
            <a:r>
              <a:rPr lang="en-US" altLang="en-US"/>
              <a:t>23. Discuss Water Content vs Texture in Soils. This should include: </a:t>
            </a:r>
            <a:r>
              <a:rPr lang="en-US" altLang="en-US" b="1"/>
              <a:t>Field Capacity</a:t>
            </a:r>
            <a:r>
              <a:rPr lang="en-US" altLang="en-US"/>
              <a:t> - the amount of water remaining in a soil after downward movement has ceased. Following a rain this may take 7-8 hours. </a:t>
            </a:r>
            <a:r>
              <a:rPr lang="en-US" altLang="en-US" b="1"/>
              <a:t>Wilting Coefficient</a:t>
            </a:r>
            <a:r>
              <a:rPr lang="en-US" altLang="en-US"/>
              <a:t> - the amount of water remaining in a soil when plants become permanently wilted-the plants cannot be revived by addition of water. So the biological classification of water held in the soil at tensions greater than the wilting coefficient is </a:t>
            </a:r>
            <a:r>
              <a:rPr lang="en-US" altLang="en-US" b="1"/>
              <a:t>Unavailable Water</a:t>
            </a:r>
            <a:r>
              <a:rPr lang="en-US" altLang="en-US"/>
              <a:t>. </a:t>
            </a:r>
            <a:r>
              <a:rPr lang="en-US" altLang="en-US" b="1"/>
              <a:t>Available Water</a:t>
            </a:r>
            <a:r>
              <a:rPr lang="en-US" altLang="en-US"/>
              <a:t> is the amount of water in a soil held at tensions between Field capacity and the Wilting coefficient. Note the width of the dark green band for a sandy loam soil and a silt loam!!! Which one would have to be irrigated most frequently?</a:t>
            </a:r>
          </a:p>
        </p:txBody>
      </p:sp>
    </p:spTree>
    <p:extLst>
      <p:ext uri="{BB962C8B-B14F-4D97-AF65-F5344CB8AC3E}">
        <p14:creationId xmlns:p14="http://schemas.microsoft.com/office/powerpoint/2010/main" val="2004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28D3C-849F-C741-A5A3-65BE64379CB4}" type="slidenum">
              <a:rPr lang="en-US" altLang="en-US"/>
              <a:pPr/>
              <a:t>24</a:t>
            </a:fld>
            <a:endParaRPr lang="en-US" altLang="en-US"/>
          </a:p>
        </p:txBody>
      </p:sp>
      <p:sp>
        <p:nvSpPr>
          <p:cNvPr id="182274" name="Rectangle 2"/>
          <p:cNvSpPr>
            <a:spLocks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r>
              <a:rPr lang="en-US" altLang="en-US"/>
              <a:t>24. Soil Structure - the manner in which soil particles are arranged together.</a:t>
            </a:r>
          </a:p>
          <a:p>
            <a:r>
              <a:rPr lang="en-US" altLang="en-US"/>
              <a:t>	</a:t>
            </a:r>
          </a:p>
          <a:p>
            <a:r>
              <a:rPr lang="en-US" altLang="en-US"/>
              <a:t>Particles in sandy soils may remain independent of each other - single grain texture</a:t>
            </a:r>
          </a:p>
          <a:p>
            <a:endParaRPr lang="en-US" altLang="en-US"/>
          </a:p>
          <a:p>
            <a:r>
              <a:rPr lang="en-US" altLang="en-US"/>
              <a:t>Particles in fine textured soils are arranged in a definite manner to form stable aggregates.</a:t>
            </a:r>
          </a:p>
        </p:txBody>
      </p:sp>
    </p:spTree>
    <p:extLst>
      <p:ext uri="{BB962C8B-B14F-4D97-AF65-F5344CB8AC3E}">
        <p14:creationId xmlns:p14="http://schemas.microsoft.com/office/powerpoint/2010/main" val="1907673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6348C-411A-E84C-B508-0F5837D47B45}" type="slidenum">
              <a:rPr lang="en-US" altLang="en-US"/>
              <a:pPr/>
              <a:t>25</a:t>
            </a:fld>
            <a:endParaRPr lang="en-US" altLang="en-US"/>
          </a:p>
        </p:txBody>
      </p:sp>
      <p:sp>
        <p:nvSpPr>
          <p:cNvPr id="26626" name="Rectangle 2"/>
          <p:cNvSpPr>
            <a:spLocks noChangeArrowheads="1" noTextEdit="1"/>
          </p:cNvSpPr>
          <p:nvPr>
            <p:ph type="sldImg"/>
          </p:nvPr>
        </p:nvSpPr>
        <p:spPr>
          <a:xfrm>
            <a:off x="1150938" y="717550"/>
            <a:ext cx="4556125" cy="3416300"/>
          </a:xfrm>
          <a:ln cap="flat"/>
        </p:spPr>
      </p:sp>
      <p:sp>
        <p:nvSpPr>
          <p:cNvPr id="26627" name="Rectangle 3"/>
          <p:cNvSpPr>
            <a:spLocks noGrp="1" noChangeArrowheads="1"/>
          </p:cNvSpPr>
          <p:nvPr>
            <p:ph type="body" idx="1"/>
          </p:nvPr>
        </p:nvSpPr>
        <p:spPr>
          <a:xfrm>
            <a:off x="914400" y="4368800"/>
            <a:ext cx="5029200" cy="4064000"/>
          </a:xfrm>
          <a:noFill/>
          <a:ln/>
        </p:spPr>
        <p:txBody>
          <a:bodyPr/>
          <a:lstStyle/>
          <a:p>
            <a:r>
              <a:rPr lang="en-US" altLang="en-US"/>
              <a:t>25. Soil Structure - 4 Types of Aggregates</a:t>
            </a:r>
          </a:p>
          <a:p>
            <a:endParaRPr lang="en-US" altLang="en-US"/>
          </a:p>
          <a:p>
            <a:r>
              <a:rPr lang="en-US" altLang="en-US"/>
              <a:t>Granular- this is one of the most desirable textures for plants. Found in soils with high amounts of organic matter - organically amended garden soils, soils receiving annual applications of organic matter.</a:t>
            </a:r>
          </a:p>
          <a:p>
            <a:endParaRPr lang="en-US" altLang="en-US"/>
          </a:p>
          <a:p>
            <a:r>
              <a:rPr lang="en-US" altLang="en-US"/>
              <a:t>Prismatic - not found in our soils. Mostly in the B horizons of  Midwestern soils. </a:t>
            </a:r>
          </a:p>
          <a:p>
            <a:endParaRPr lang="en-US" altLang="en-US"/>
          </a:p>
          <a:p>
            <a:r>
              <a:rPr lang="en-US" altLang="en-US"/>
              <a:t>Blocky - Widely distributed in subsoils of southeastern soils; can also be found in the A horizon.</a:t>
            </a:r>
          </a:p>
          <a:p>
            <a:endParaRPr lang="en-US" altLang="en-US"/>
          </a:p>
          <a:p>
            <a:r>
              <a:rPr lang="en-US" altLang="en-US"/>
              <a:t>Platy - Very undesirable structure. Visualize the movement of water into and through a layer of soil with this structure. Compare the movement of water through this structure with that of PRISMATIC structure.</a:t>
            </a:r>
          </a:p>
          <a:p>
            <a:endParaRPr lang="en-US" altLang="en-US"/>
          </a:p>
        </p:txBody>
      </p:sp>
    </p:spTree>
    <p:extLst>
      <p:ext uri="{BB962C8B-B14F-4D97-AF65-F5344CB8AC3E}">
        <p14:creationId xmlns:p14="http://schemas.microsoft.com/office/powerpoint/2010/main" val="330958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99290-2E7A-854B-941E-559550C75DDA}" type="slidenum">
              <a:rPr lang="en-US" altLang="en-US"/>
              <a:pPr/>
              <a:t>26</a:t>
            </a:fld>
            <a:endParaRPr lang="en-US" altLang="en-US"/>
          </a:p>
        </p:txBody>
      </p:sp>
      <p:sp>
        <p:nvSpPr>
          <p:cNvPr id="183298" name="Rectangle 2"/>
          <p:cNvSpPr>
            <a:spLocks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r>
              <a:rPr lang="en-US" altLang="en-US"/>
              <a:t>26 .Importance of Soil Structure</a:t>
            </a:r>
          </a:p>
          <a:p>
            <a:r>
              <a:rPr lang="en-US" altLang="en-US"/>
              <a:t>	-improves air &amp; water relationships</a:t>
            </a:r>
          </a:p>
          <a:p>
            <a:r>
              <a:rPr lang="en-US" altLang="en-US"/>
              <a:t>	-improves root penetration</a:t>
            </a:r>
          </a:p>
          <a:p>
            <a:r>
              <a:rPr lang="en-US" altLang="en-US"/>
              <a:t>	-improves water infiltration</a:t>
            </a:r>
          </a:p>
          <a:p>
            <a:r>
              <a:rPr lang="en-US" altLang="en-US"/>
              <a:t>	-reduces erosion</a:t>
            </a:r>
          </a:p>
          <a:p>
            <a:r>
              <a:rPr lang="en-US" altLang="en-US"/>
              <a:t>	-makes tillage operations easier</a:t>
            </a:r>
          </a:p>
          <a:p>
            <a:r>
              <a:rPr lang="en-US" altLang="en-US"/>
              <a:t>	-reduces crusting on the soil surface</a:t>
            </a:r>
          </a:p>
        </p:txBody>
      </p:sp>
    </p:spTree>
    <p:extLst>
      <p:ext uri="{BB962C8B-B14F-4D97-AF65-F5344CB8AC3E}">
        <p14:creationId xmlns:p14="http://schemas.microsoft.com/office/powerpoint/2010/main" val="441855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4FBA7-5727-3B4C-87B5-D3C7886BC15F}" type="slidenum">
              <a:rPr lang="en-US" altLang="en-US"/>
              <a:pPr/>
              <a:t>27</a:t>
            </a:fld>
            <a:endParaRPr lang="en-US" altLang="en-US"/>
          </a:p>
        </p:txBody>
      </p:sp>
      <p:sp>
        <p:nvSpPr>
          <p:cNvPr id="184322" name="Rectangle 2"/>
          <p:cNvSpPr>
            <a:spLocks noChangeArrowheads="1" noTextEdit="1"/>
          </p:cNvSpPr>
          <p:nvPr>
            <p:ph type="sldImg"/>
          </p:nvPr>
        </p:nvSpPr>
        <p:spPr>
          <a:xfrm>
            <a:off x="1150938" y="692150"/>
            <a:ext cx="4556125" cy="3416300"/>
          </a:xfrm>
          <a:ln/>
        </p:spPr>
      </p:sp>
      <p:sp>
        <p:nvSpPr>
          <p:cNvPr id="184323" name="Rectangle 3"/>
          <p:cNvSpPr>
            <a:spLocks noGrp="1" noChangeArrowheads="1"/>
          </p:cNvSpPr>
          <p:nvPr>
            <p:ph type="body" idx="1"/>
          </p:nvPr>
        </p:nvSpPr>
        <p:spPr/>
        <p:txBody>
          <a:bodyPr/>
          <a:lstStyle/>
          <a:p>
            <a:r>
              <a:rPr lang="en-US" altLang="en-US"/>
              <a:t>27. Maintaining Good Soil Structure</a:t>
            </a:r>
          </a:p>
          <a:p>
            <a:r>
              <a:rPr lang="en-US" altLang="en-US"/>
              <a:t>	-add organic matter - annually gives best results</a:t>
            </a:r>
          </a:p>
          <a:p>
            <a:r>
              <a:rPr lang="en-US" altLang="en-US"/>
              <a:t>	-till soil when moist (not too wet or too dry)</a:t>
            </a:r>
          </a:p>
          <a:p>
            <a:r>
              <a:rPr lang="en-US" altLang="en-US"/>
              <a:t>	-grow grasses</a:t>
            </a:r>
          </a:p>
          <a:p>
            <a:r>
              <a:rPr lang="en-US" altLang="en-US"/>
              <a:t>-grow cover crops (keeps soil protected from   impact of rain drops</a:t>
            </a:r>
          </a:p>
          <a:p>
            <a:r>
              <a:rPr lang="en-US" altLang="en-US"/>
              <a:t>	-restrict traffic</a:t>
            </a:r>
          </a:p>
        </p:txBody>
      </p:sp>
    </p:spTree>
    <p:extLst>
      <p:ext uri="{BB962C8B-B14F-4D97-AF65-F5344CB8AC3E}">
        <p14:creationId xmlns:p14="http://schemas.microsoft.com/office/powerpoint/2010/main" val="266080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F7912-9414-7F4B-B028-70052B94F864}" type="slidenum">
              <a:rPr lang="en-US" altLang="en-US"/>
              <a:pPr/>
              <a:t>28</a:t>
            </a:fld>
            <a:endParaRPr lang="en-US" altLang="en-US"/>
          </a:p>
        </p:txBody>
      </p:sp>
      <p:sp>
        <p:nvSpPr>
          <p:cNvPr id="30722" name="Rectangle 2"/>
          <p:cNvSpPr>
            <a:spLocks noChangeArrowheads="1" noTextEdit="1"/>
          </p:cNvSpPr>
          <p:nvPr>
            <p:ph type="sldImg"/>
          </p:nvPr>
        </p:nvSpPr>
        <p:spPr>
          <a:xfrm>
            <a:off x="1150938" y="717550"/>
            <a:ext cx="4556125" cy="3416300"/>
          </a:xfrm>
          <a:ln cap="flat"/>
        </p:spPr>
      </p:sp>
      <p:sp>
        <p:nvSpPr>
          <p:cNvPr id="30723" name="Rectangle 3"/>
          <p:cNvSpPr>
            <a:spLocks noGrp="1" noChangeArrowheads="1"/>
          </p:cNvSpPr>
          <p:nvPr>
            <p:ph type="body" idx="1"/>
          </p:nvPr>
        </p:nvSpPr>
        <p:spPr>
          <a:xfrm>
            <a:off x="914400" y="4368800"/>
            <a:ext cx="5029200" cy="4064000"/>
          </a:xfrm>
          <a:noFill/>
          <a:ln/>
        </p:spPr>
        <p:txBody>
          <a:bodyPr/>
          <a:lstStyle/>
          <a:p>
            <a:r>
              <a:rPr lang="en-US" altLang="en-US"/>
              <a:t>28. Note the soil compaction areas (reduced growth) in this field caused by a truck three years ago.</a:t>
            </a:r>
          </a:p>
          <a:p>
            <a:endParaRPr lang="en-US" altLang="en-US"/>
          </a:p>
        </p:txBody>
      </p:sp>
    </p:spTree>
    <p:extLst>
      <p:ext uri="{BB962C8B-B14F-4D97-AF65-F5344CB8AC3E}">
        <p14:creationId xmlns:p14="http://schemas.microsoft.com/office/powerpoint/2010/main" val="94589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BE93-AC7F-9541-9F0B-C47DFBEDBB2D}" type="slidenum">
              <a:rPr lang="en-US" altLang="en-US"/>
              <a:pPr/>
              <a:t>29</a:t>
            </a:fld>
            <a:endParaRPr lang="en-US" altLang="en-US"/>
          </a:p>
        </p:txBody>
      </p:sp>
      <p:sp>
        <p:nvSpPr>
          <p:cNvPr id="32770" name="Rectangle 2"/>
          <p:cNvSpPr>
            <a:spLocks noChangeArrowheads="1" noTextEdit="1"/>
          </p:cNvSpPr>
          <p:nvPr>
            <p:ph type="sldImg"/>
          </p:nvPr>
        </p:nvSpPr>
        <p:spPr>
          <a:xfrm>
            <a:off x="1150938" y="717550"/>
            <a:ext cx="4556125" cy="3416300"/>
          </a:xfrm>
          <a:ln cap="flat"/>
        </p:spPr>
      </p:sp>
      <p:sp>
        <p:nvSpPr>
          <p:cNvPr id="32771" name="Rectangle 3"/>
          <p:cNvSpPr>
            <a:spLocks noGrp="1" noChangeArrowheads="1"/>
          </p:cNvSpPr>
          <p:nvPr>
            <p:ph type="body" idx="1"/>
          </p:nvPr>
        </p:nvSpPr>
        <p:spPr>
          <a:xfrm>
            <a:off x="914400" y="4368800"/>
            <a:ext cx="5029200" cy="4064000"/>
          </a:xfrm>
          <a:noFill/>
          <a:ln/>
        </p:spPr>
        <p:txBody>
          <a:bodyPr/>
          <a:lstStyle/>
          <a:p>
            <a:r>
              <a:rPr lang="en-US" altLang="en-US"/>
              <a:t>29. Good soil structure is very important in crop production. Compacted layers in the soil restrict root development. Note the root growth on the left versus that on the right where an in-row subsoiler was used at planting.</a:t>
            </a:r>
          </a:p>
          <a:p>
            <a:endParaRPr lang="en-US" altLang="en-US"/>
          </a:p>
        </p:txBody>
      </p:sp>
    </p:spTree>
    <p:extLst>
      <p:ext uri="{BB962C8B-B14F-4D97-AF65-F5344CB8AC3E}">
        <p14:creationId xmlns:p14="http://schemas.microsoft.com/office/powerpoint/2010/main" val="194406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24196-D018-4040-B1FA-B379E1CD2AD1}" type="slidenum">
              <a:rPr lang="en-US" altLang="en-US"/>
              <a:pPr/>
              <a:t>3</a:t>
            </a:fld>
            <a:endParaRPr lang="en-US" altLang="en-US"/>
          </a:p>
        </p:txBody>
      </p:sp>
      <p:sp>
        <p:nvSpPr>
          <p:cNvPr id="168962" name="Rectangle 2"/>
          <p:cNvSpPr>
            <a:spLocks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p:txBody>
          <a:bodyPr/>
          <a:lstStyle/>
          <a:p>
            <a:r>
              <a:rPr lang="en-US" altLang="en-US"/>
              <a:t>3. Master Gardener Logo</a:t>
            </a:r>
          </a:p>
        </p:txBody>
      </p:sp>
    </p:spTree>
    <p:extLst>
      <p:ext uri="{BB962C8B-B14F-4D97-AF65-F5344CB8AC3E}">
        <p14:creationId xmlns:p14="http://schemas.microsoft.com/office/powerpoint/2010/main" val="496924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FA58B-A826-284A-925A-DD579EAA5ADF}" type="slidenum">
              <a:rPr lang="en-US" altLang="en-US"/>
              <a:pPr/>
              <a:t>30</a:t>
            </a:fld>
            <a:endParaRPr lang="en-US" altLang="en-US"/>
          </a:p>
        </p:txBody>
      </p:sp>
      <p:sp>
        <p:nvSpPr>
          <p:cNvPr id="34818" name="Rectangle 2"/>
          <p:cNvSpPr>
            <a:spLocks noChangeArrowheads="1" noTextEdit="1"/>
          </p:cNvSpPr>
          <p:nvPr>
            <p:ph type="sldImg"/>
          </p:nvPr>
        </p:nvSpPr>
        <p:spPr>
          <a:xfrm>
            <a:off x="1150938" y="717550"/>
            <a:ext cx="4556125" cy="3416300"/>
          </a:xfrm>
          <a:ln cap="flat"/>
        </p:spPr>
      </p:sp>
      <p:sp>
        <p:nvSpPr>
          <p:cNvPr id="34819" name="Rectangle 3"/>
          <p:cNvSpPr>
            <a:spLocks noGrp="1" noChangeArrowheads="1"/>
          </p:cNvSpPr>
          <p:nvPr>
            <p:ph type="body" idx="1"/>
          </p:nvPr>
        </p:nvSpPr>
        <p:spPr>
          <a:xfrm>
            <a:off x="914400" y="4368800"/>
            <a:ext cx="5029200" cy="4064000"/>
          </a:xfrm>
          <a:noFill/>
          <a:ln/>
        </p:spPr>
        <p:txBody>
          <a:bodyPr/>
          <a:lstStyle/>
          <a:p>
            <a:r>
              <a:rPr lang="en-US" altLang="en-US"/>
              <a:t>30. Here’s another example of restricted root growth as a result of compaction.</a:t>
            </a:r>
          </a:p>
          <a:p>
            <a:endParaRPr lang="en-US" altLang="en-US"/>
          </a:p>
        </p:txBody>
      </p:sp>
    </p:spTree>
    <p:extLst>
      <p:ext uri="{BB962C8B-B14F-4D97-AF65-F5344CB8AC3E}">
        <p14:creationId xmlns:p14="http://schemas.microsoft.com/office/powerpoint/2010/main" val="2093678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88EDE-1EB5-7945-96D1-5F2A0926978A}" type="slidenum">
              <a:rPr lang="en-US" altLang="en-US"/>
              <a:pPr/>
              <a:t>31</a:t>
            </a:fld>
            <a:endParaRPr lang="en-US" altLang="en-US"/>
          </a:p>
        </p:txBody>
      </p:sp>
      <p:sp>
        <p:nvSpPr>
          <p:cNvPr id="36866" name="Rectangle 2"/>
          <p:cNvSpPr>
            <a:spLocks noChangeArrowheads="1" noTextEdit="1"/>
          </p:cNvSpPr>
          <p:nvPr>
            <p:ph type="sldImg"/>
          </p:nvPr>
        </p:nvSpPr>
        <p:spPr>
          <a:xfrm>
            <a:off x="1150938" y="717550"/>
            <a:ext cx="4556125" cy="3416300"/>
          </a:xfrm>
          <a:ln cap="flat"/>
        </p:spPr>
      </p:sp>
      <p:sp>
        <p:nvSpPr>
          <p:cNvPr id="36867" name="Rectangle 3"/>
          <p:cNvSpPr>
            <a:spLocks noGrp="1" noChangeArrowheads="1"/>
          </p:cNvSpPr>
          <p:nvPr>
            <p:ph type="body" idx="1"/>
          </p:nvPr>
        </p:nvSpPr>
        <p:spPr>
          <a:xfrm>
            <a:off x="914400" y="4368800"/>
            <a:ext cx="5029200" cy="4064000"/>
          </a:xfrm>
          <a:noFill/>
          <a:ln/>
        </p:spPr>
        <p:txBody>
          <a:bodyPr/>
          <a:lstStyle/>
          <a:p>
            <a:r>
              <a:rPr lang="en-US" altLang="en-US"/>
              <a:t>31. This shows root development in corn in soils with no restrictive layers.</a:t>
            </a:r>
          </a:p>
          <a:p>
            <a:endParaRPr lang="en-US" altLang="en-US"/>
          </a:p>
        </p:txBody>
      </p:sp>
    </p:spTree>
    <p:extLst>
      <p:ext uri="{BB962C8B-B14F-4D97-AF65-F5344CB8AC3E}">
        <p14:creationId xmlns:p14="http://schemas.microsoft.com/office/powerpoint/2010/main" val="193111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11784-0E9E-254A-8994-5B3644134F67}" type="slidenum">
              <a:rPr lang="en-US" altLang="en-US"/>
              <a:pPr/>
              <a:t>32</a:t>
            </a:fld>
            <a:endParaRPr lang="en-US" altLang="en-US"/>
          </a:p>
        </p:txBody>
      </p:sp>
      <p:sp>
        <p:nvSpPr>
          <p:cNvPr id="185346" name="Rectangle 2"/>
          <p:cNvSpPr>
            <a:spLocks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p:txBody>
          <a:bodyPr/>
          <a:lstStyle/>
          <a:p>
            <a:r>
              <a:rPr lang="en-US" altLang="en-US"/>
              <a:t>32. This shows the relative compacting effect of various agencies. Figures are somewhat surprising aren't they?</a:t>
            </a:r>
          </a:p>
          <a:p>
            <a:endParaRPr lang="en-US" altLang="en-US"/>
          </a:p>
        </p:txBody>
      </p:sp>
    </p:spTree>
    <p:extLst>
      <p:ext uri="{BB962C8B-B14F-4D97-AF65-F5344CB8AC3E}">
        <p14:creationId xmlns:p14="http://schemas.microsoft.com/office/powerpoint/2010/main" val="1262018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43FE6-8D37-724E-A450-463A0AC8DE5F}" type="slidenum">
              <a:rPr lang="en-US" altLang="en-US"/>
              <a:pPr/>
              <a:t>33</a:t>
            </a:fld>
            <a:endParaRPr lang="en-US" altLang="en-US"/>
          </a:p>
        </p:txBody>
      </p:sp>
      <p:sp>
        <p:nvSpPr>
          <p:cNvPr id="186370" name="Rectangle 2"/>
          <p:cNvSpPr>
            <a:spLocks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p:txBody>
          <a:bodyPr/>
          <a:lstStyle/>
          <a:p>
            <a:r>
              <a:rPr lang="en-US" altLang="en-US"/>
              <a:t>33. Due to the variability in clay, and humus (organic matter) content, soils vary considerably in color, chemical, and physical properties.</a:t>
            </a:r>
          </a:p>
          <a:p>
            <a:r>
              <a:rPr lang="en-US" altLang="en-US"/>
              <a:t>It is not uncommon to find different soil types within a given field. For example, in this field we find soils ranging in texture from sands to clay. Colors ranging from black to brown, red, gray, and beige.</a:t>
            </a:r>
          </a:p>
          <a:p>
            <a:endParaRPr lang="en-US" altLang="en-US"/>
          </a:p>
          <a:p>
            <a:r>
              <a:rPr lang="en-US" altLang="en-US"/>
              <a:t>Color is important because it gives clues about the soils chemical and physical environment.</a:t>
            </a:r>
          </a:p>
          <a:p>
            <a:r>
              <a:rPr lang="en-US" altLang="en-US"/>
              <a:t>.</a:t>
            </a:r>
          </a:p>
        </p:txBody>
      </p:sp>
    </p:spTree>
    <p:extLst>
      <p:ext uri="{BB962C8B-B14F-4D97-AF65-F5344CB8AC3E}">
        <p14:creationId xmlns:p14="http://schemas.microsoft.com/office/powerpoint/2010/main" val="4399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5425B-D8A5-5244-B139-FE1B9C338C15}" type="slidenum">
              <a:rPr lang="en-US" altLang="en-US"/>
              <a:pPr/>
              <a:t>34</a:t>
            </a:fld>
            <a:endParaRPr lang="en-US" altLang="en-US"/>
          </a:p>
        </p:txBody>
      </p:sp>
      <p:sp>
        <p:nvSpPr>
          <p:cNvPr id="187394" name="Rectangle 2"/>
          <p:cNvSpPr>
            <a:spLocks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p:txBody>
          <a:bodyPr/>
          <a:lstStyle/>
          <a:p>
            <a:r>
              <a:rPr lang="en-US" altLang="en-US"/>
              <a:t>34. For example, what about the organic matter in the three soils on the left - high or low organic matter content? Rank them.</a:t>
            </a:r>
          </a:p>
          <a:p>
            <a:endParaRPr lang="en-US" altLang="en-US"/>
          </a:p>
          <a:p>
            <a:r>
              <a:rPr lang="en-US" altLang="en-US"/>
              <a:t>Soil color gives us clues about soil aeration and water movement. When water movement and aeration are good soil colors are bright. When they are restricted for varying periods of time soils, especially in the B horizons, emit yellowish, light gray to gray colors. Now which of these soils would indicate the soil had been saturated long periods of time? (Second from right) Now what about for sometime? (Third from right) Would you want to build a house or plant some expensive shrubs on the second soil on the right side of the screen?</a:t>
            </a:r>
          </a:p>
          <a:p>
            <a:endParaRPr lang="en-US" altLang="en-US"/>
          </a:p>
        </p:txBody>
      </p:sp>
    </p:spTree>
    <p:extLst>
      <p:ext uri="{BB962C8B-B14F-4D97-AF65-F5344CB8AC3E}">
        <p14:creationId xmlns:p14="http://schemas.microsoft.com/office/powerpoint/2010/main" val="605824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51EC1-3404-C845-BF6E-60880800BD51}" type="slidenum">
              <a:rPr lang="en-US" altLang="en-US"/>
              <a:pPr/>
              <a:t>35</a:t>
            </a:fld>
            <a:endParaRPr lang="en-US" altLang="en-US"/>
          </a:p>
        </p:txBody>
      </p:sp>
      <p:sp>
        <p:nvSpPr>
          <p:cNvPr id="188418" name="Rectangle 2"/>
          <p:cNvSpPr>
            <a:spLocks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p:txBody>
          <a:bodyPr/>
          <a:lstStyle/>
          <a:p>
            <a:r>
              <a:rPr lang="en-US" altLang="en-US"/>
              <a:t>35. Organic matter is very important in soils. </a:t>
            </a:r>
          </a:p>
          <a:p>
            <a:r>
              <a:rPr lang="en-US" altLang="en-US"/>
              <a:t>-it improves the physical conditions</a:t>
            </a:r>
          </a:p>
          <a:p>
            <a:r>
              <a:rPr lang="en-US" altLang="en-US"/>
              <a:t>-reduces erosion</a:t>
            </a:r>
          </a:p>
          <a:p>
            <a:r>
              <a:rPr lang="en-US" altLang="en-US"/>
              <a:t>-improves water infiltration</a:t>
            </a:r>
          </a:p>
          <a:p>
            <a:r>
              <a:rPr lang="en-US" altLang="en-US"/>
              <a:t>-improves water holding capacity</a:t>
            </a:r>
          </a:p>
          <a:p>
            <a:r>
              <a:rPr lang="en-US" altLang="en-US"/>
              <a:t>-increases soil cation exchange capacity (will talk about this later)</a:t>
            </a:r>
          </a:p>
          <a:p>
            <a:r>
              <a:rPr lang="en-US" altLang="en-US"/>
              <a:t>-source of plant nutrients </a:t>
            </a:r>
          </a:p>
        </p:txBody>
      </p:sp>
    </p:spTree>
    <p:extLst>
      <p:ext uri="{BB962C8B-B14F-4D97-AF65-F5344CB8AC3E}">
        <p14:creationId xmlns:p14="http://schemas.microsoft.com/office/powerpoint/2010/main" val="869779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F9662-D478-5746-A14D-FF711D45677A}" type="slidenum">
              <a:rPr lang="en-US" altLang="en-US"/>
              <a:pPr/>
              <a:t>36</a:t>
            </a:fld>
            <a:endParaRPr lang="en-US" altLang="en-US"/>
          </a:p>
        </p:txBody>
      </p:sp>
      <p:sp>
        <p:nvSpPr>
          <p:cNvPr id="189442" name="Rectangle 2"/>
          <p:cNvSpPr>
            <a:spLocks noChangeArrowheads="1" noTextEdit="1"/>
          </p:cNvSpPr>
          <p:nvPr>
            <p:ph type="sldImg"/>
          </p:nvPr>
        </p:nvSpPr>
        <p:spPr>
          <a:xfrm>
            <a:off x="1150938" y="692150"/>
            <a:ext cx="4556125" cy="3416300"/>
          </a:xfrm>
          <a:ln/>
        </p:spPr>
      </p:sp>
      <p:sp>
        <p:nvSpPr>
          <p:cNvPr id="189443" name="Rectangle 3"/>
          <p:cNvSpPr>
            <a:spLocks noGrp="1" noChangeArrowheads="1"/>
          </p:cNvSpPr>
          <p:nvPr>
            <p:ph type="body" idx="1"/>
          </p:nvPr>
        </p:nvSpPr>
        <p:spPr/>
        <p:txBody>
          <a:bodyPr/>
          <a:lstStyle/>
          <a:p>
            <a:r>
              <a:rPr lang="en-US" altLang="en-US"/>
              <a:t>36. Contains varying amounts of essential nutrient elements.</a:t>
            </a:r>
          </a:p>
          <a:p>
            <a:pPr lvl="4"/>
            <a:r>
              <a:rPr lang="en-US" altLang="en-US"/>
              <a:t>- ~ 5% Nitrogen</a:t>
            </a:r>
          </a:p>
          <a:p>
            <a:pPr lvl="4"/>
            <a:r>
              <a:rPr lang="en-US" altLang="en-US"/>
              <a:t>-storehouse of elements such as nitrogen and sulfur</a:t>
            </a:r>
          </a:p>
          <a:p>
            <a:pPr lvl="4"/>
            <a:endParaRPr lang="en-US" altLang="en-US"/>
          </a:p>
          <a:p>
            <a:pPr lvl="4"/>
            <a:r>
              <a:rPr lang="en-US" altLang="en-US"/>
              <a:t>-Nutrients in freshly added organic matter are not immediately available to plants</a:t>
            </a:r>
          </a:p>
          <a:p>
            <a:pPr lvl="4"/>
            <a:r>
              <a:rPr lang="en-US" altLang="en-US"/>
              <a:t>-residues must be decomposed into humus and nutrients released in ionic form (having and electrical charge (+ , -).</a:t>
            </a:r>
          </a:p>
          <a:p>
            <a:pPr lvl="4"/>
            <a:endParaRPr lang="en-US" altLang="en-US"/>
          </a:p>
        </p:txBody>
      </p:sp>
    </p:spTree>
    <p:extLst>
      <p:ext uri="{BB962C8B-B14F-4D97-AF65-F5344CB8AC3E}">
        <p14:creationId xmlns:p14="http://schemas.microsoft.com/office/powerpoint/2010/main" val="457509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66CF2-09E7-C049-AC64-05D8114E9827}" type="slidenum">
              <a:rPr lang="en-US" altLang="en-US"/>
              <a:pPr/>
              <a:t>37</a:t>
            </a:fld>
            <a:endParaRPr lang="en-US" altLang="en-US"/>
          </a:p>
        </p:txBody>
      </p:sp>
      <p:sp>
        <p:nvSpPr>
          <p:cNvPr id="190466" name="Rectangle 2"/>
          <p:cNvSpPr>
            <a:spLocks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r>
              <a:rPr lang="en-US" altLang="en-US"/>
              <a:t>37. Humus Formation</a:t>
            </a:r>
          </a:p>
        </p:txBody>
      </p:sp>
    </p:spTree>
    <p:extLst>
      <p:ext uri="{BB962C8B-B14F-4D97-AF65-F5344CB8AC3E}">
        <p14:creationId xmlns:p14="http://schemas.microsoft.com/office/powerpoint/2010/main" val="1378071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E56DB-AEFF-FF43-B827-8A059333A989}" type="slidenum">
              <a:rPr lang="en-US" altLang="en-US"/>
              <a:pPr/>
              <a:t>38</a:t>
            </a:fld>
            <a:endParaRPr lang="en-US" altLang="en-US"/>
          </a:p>
        </p:txBody>
      </p:sp>
      <p:sp>
        <p:nvSpPr>
          <p:cNvPr id="191490" name="Rectangle 2"/>
          <p:cNvSpPr>
            <a:spLocks noChangeArrowheads="1" noTextEdit="1"/>
          </p:cNvSpPr>
          <p:nvPr>
            <p:ph type="sldImg"/>
          </p:nvPr>
        </p:nvSpPr>
        <p:spPr>
          <a:xfrm>
            <a:off x="1150938" y="692150"/>
            <a:ext cx="4556125" cy="3416300"/>
          </a:xfrm>
          <a:ln/>
        </p:spPr>
      </p:sp>
      <p:sp>
        <p:nvSpPr>
          <p:cNvPr id="191491" name="Rectangle 3"/>
          <p:cNvSpPr>
            <a:spLocks noGrp="1" noChangeArrowheads="1"/>
          </p:cNvSpPr>
          <p:nvPr>
            <p:ph type="body" idx="1"/>
          </p:nvPr>
        </p:nvSpPr>
        <p:spPr/>
        <p:txBody>
          <a:bodyPr/>
          <a:lstStyle/>
          <a:p>
            <a:r>
              <a:rPr lang="en-US" altLang="en-US"/>
              <a:t>38. Nitrogen Uptake - Following the breakdown of organic residues by microorganisms nitrogen is released into the soil as ammonium (NH4+) and nitrates (NO3-), which can be taken up by plants. </a:t>
            </a:r>
          </a:p>
        </p:txBody>
      </p:sp>
    </p:spTree>
    <p:extLst>
      <p:ext uri="{BB962C8B-B14F-4D97-AF65-F5344CB8AC3E}">
        <p14:creationId xmlns:p14="http://schemas.microsoft.com/office/powerpoint/2010/main" val="640029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B2696-B67D-2342-9D61-E5A12F5FDBE6}" type="slidenum">
              <a:rPr lang="en-US" altLang="en-US"/>
              <a:pPr/>
              <a:t>39</a:t>
            </a:fld>
            <a:endParaRPr lang="en-US" altLang="en-US"/>
          </a:p>
        </p:txBody>
      </p:sp>
      <p:sp>
        <p:nvSpPr>
          <p:cNvPr id="46082" name="Rectangle 2"/>
          <p:cNvSpPr>
            <a:spLocks noChangeArrowheads="1" noTextEdit="1"/>
          </p:cNvSpPr>
          <p:nvPr>
            <p:ph type="sldImg"/>
          </p:nvPr>
        </p:nvSpPr>
        <p:spPr>
          <a:xfrm>
            <a:off x="1150938" y="717550"/>
            <a:ext cx="4556125" cy="3416300"/>
          </a:xfrm>
          <a:ln cap="flat"/>
        </p:spPr>
      </p:sp>
      <p:sp>
        <p:nvSpPr>
          <p:cNvPr id="46083" name="Rectangle 3"/>
          <p:cNvSpPr>
            <a:spLocks noGrp="1" noChangeArrowheads="1"/>
          </p:cNvSpPr>
          <p:nvPr>
            <p:ph type="body" idx="1"/>
          </p:nvPr>
        </p:nvSpPr>
        <p:spPr>
          <a:xfrm>
            <a:off x="914400" y="4368800"/>
            <a:ext cx="5029200" cy="4064000"/>
          </a:xfrm>
          <a:noFill/>
          <a:ln/>
        </p:spPr>
        <p:txBody>
          <a:bodyPr/>
          <a:lstStyle/>
          <a:p>
            <a:r>
              <a:rPr lang="en-US" altLang="en-US"/>
              <a:t>39. Microbial activity is very important in soils. The soil is teeming with microorganisms, such as bacteria, fungi, actinomycetes, and algae.  Protozoa and nematodes are also present.</a:t>
            </a:r>
          </a:p>
          <a:p>
            <a:endParaRPr lang="en-US" altLang="en-US"/>
          </a:p>
        </p:txBody>
      </p:sp>
    </p:spTree>
    <p:extLst>
      <p:ext uri="{BB962C8B-B14F-4D97-AF65-F5344CB8AC3E}">
        <p14:creationId xmlns:p14="http://schemas.microsoft.com/office/powerpoint/2010/main" val="23605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EF39B-B026-5741-B3B7-DE08838AB2BB}" type="slidenum">
              <a:rPr lang="en-US" altLang="en-US"/>
              <a:pPr/>
              <a:t>4</a:t>
            </a:fld>
            <a:endParaRPr lang="en-US" altLang="en-US"/>
          </a:p>
        </p:txBody>
      </p:sp>
      <p:sp>
        <p:nvSpPr>
          <p:cNvPr id="167938" name="Rectangle 2"/>
          <p:cNvSpPr>
            <a:spLocks noChangeArrowheads="1" noTextEdit="1"/>
          </p:cNvSpPr>
          <p:nvPr>
            <p:ph type="sldImg"/>
          </p:nvPr>
        </p:nvSpPr>
        <p:spPr>
          <a:xfrm>
            <a:off x="1150938" y="692150"/>
            <a:ext cx="4556125" cy="3416300"/>
          </a:xfrm>
          <a:ln/>
        </p:spPr>
      </p:sp>
      <p:sp>
        <p:nvSpPr>
          <p:cNvPr id="167939" name="Rectangle 3"/>
          <p:cNvSpPr>
            <a:spLocks noGrp="1" noChangeArrowheads="1"/>
          </p:cNvSpPr>
          <p:nvPr>
            <p:ph type="body" idx="1"/>
          </p:nvPr>
        </p:nvSpPr>
        <p:spPr/>
        <p:txBody>
          <a:bodyPr/>
          <a:lstStyle/>
          <a:p>
            <a:r>
              <a:rPr lang="en-US" altLang="en-US"/>
              <a:t>4. Title Slide Introduction to Soils</a:t>
            </a:r>
          </a:p>
          <a:p>
            <a:r>
              <a:rPr lang="en-US" altLang="en-US"/>
              <a:t>By: C. Owen Plank, Extension Agronomist.</a:t>
            </a:r>
          </a:p>
          <a:p>
            <a:r>
              <a:rPr lang="en-US" altLang="en-US"/>
              <a:t>The University of Georgia. College of Agricultural and Environmental Sciences Cooperative Extension Service</a:t>
            </a:r>
          </a:p>
          <a:p>
            <a:endParaRPr lang="en-US" altLang="en-US"/>
          </a:p>
        </p:txBody>
      </p:sp>
    </p:spTree>
    <p:extLst>
      <p:ext uri="{BB962C8B-B14F-4D97-AF65-F5344CB8AC3E}">
        <p14:creationId xmlns:p14="http://schemas.microsoft.com/office/powerpoint/2010/main" val="241529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7F844-82FF-1148-B364-908FDD386309}" type="slidenum">
              <a:rPr lang="en-US" altLang="en-US"/>
              <a:pPr/>
              <a:t>40</a:t>
            </a:fld>
            <a:endParaRPr lang="en-US" altLang="en-US"/>
          </a:p>
        </p:txBody>
      </p:sp>
      <p:sp>
        <p:nvSpPr>
          <p:cNvPr id="48130" name="Rectangle 2"/>
          <p:cNvSpPr>
            <a:spLocks noChangeArrowheads="1" noTextEdit="1"/>
          </p:cNvSpPr>
          <p:nvPr>
            <p:ph type="sldImg"/>
          </p:nvPr>
        </p:nvSpPr>
        <p:spPr>
          <a:xfrm>
            <a:off x="1150938" y="717550"/>
            <a:ext cx="4556125" cy="3416300"/>
          </a:xfrm>
          <a:ln cap="flat"/>
        </p:spPr>
      </p:sp>
      <p:sp>
        <p:nvSpPr>
          <p:cNvPr id="48131" name="Rectangle 3"/>
          <p:cNvSpPr>
            <a:spLocks noGrp="1" noChangeArrowheads="1"/>
          </p:cNvSpPr>
          <p:nvPr>
            <p:ph type="body" idx="1"/>
          </p:nvPr>
        </p:nvSpPr>
        <p:spPr>
          <a:xfrm>
            <a:off x="914400" y="4368800"/>
            <a:ext cx="5029200" cy="4064000"/>
          </a:xfrm>
          <a:noFill/>
          <a:ln/>
        </p:spPr>
        <p:txBody>
          <a:bodyPr/>
          <a:lstStyle/>
          <a:p>
            <a:r>
              <a:rPr lang="en-US" altLang="en-US"/>
              <a:t>40. The importance of microorganisms is illustrated by this listing of the major roles of bacteria. </a:t>
            </a:r>
          </a:p>
          <a:p>
            <a:r>
              <a:rPr lang="en-US" altLang="en-US"/>
              <a:t>Fixation- symbiotic and nonsymbiotic; </a:t>
            </a:r>
          </a:p>
          <a:p>
            <a:endParaRPr lang="en-US" altLang="en-US"/>
          </a:p>
          <a:p>
            <a:r>
              <a:rPr lang="en-US" altLang="en-US"/>
              <a:t>Transformations of nitrogen - mineralization, nitrification, and denitrification; </a:t>
            </a:r>
          </a:p>
          <a:p>
            <a:endParaRPr lang="en-US" altLang="en-US"/>
          </a:p>
          <a:p>
            <a:r>
              <a:rPr lang="en-US" altLang="en-US"/>
              <a:t>Oxidation - Elemental and organic sulfur. Keep in mind that organic matter and certain elements are a source of energy for microorganisms. </a:t>
            </a:r>
          </a:p>
          <a:p>
            <a:endParaRPr lang="en-US" altLang="en-US"/>
          </a:p>
          <a:p>
            <a:r>
              <a:rPr lang="en-US" altLang="en-US"/>
              <a:t>So as long as an ample supply of organic matter is available the potential for a flourishing microbial population exists.</a:t>
            </a:r>
          </a:p>
        </p:txBody>
      </p:sp>
    </p:spTree>
    <p:extLst>
      <p:ext uri="{BB962C8B-B14F-4D97-AF65-F5344CB8AC3E}">
        <p14:creationId xmlns:p14="http://schemas.microsoft.com/office/powerpoint/2010/main" val="901919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5FDDE-6950-4742-9516-2B3A32139AE9}" type="slidenum">
              <a:rPr lang="en-US" altLang="en-US"/>
              <a:pPr/>
              <a:t>41</a:t>
            </a:fld>
            <a:endParaRPr lang="en-US" altLang="en-US"/>
          </a:p>
        </p:txBody>
      </p:sp>
      <p:sp>
        <p:nvSpPr>
          <p:cNvPr id="192514" name="Rectangle 2"/>
          <p:cNvSpPr>
            <a:spLocks noChangeArrowheads="1" noTextEdit="1"/>
          </p:cNvSpPr>
          <p:nvPr>
            <p:ph type="sldImg"/>
          </p:nvPr>
        </p:nvSpPr>
        <p:spPr>
          <a:xfrm>
            <a:off x="1150938" y="692150"/>
            <a:ext cx="4556125" cy="3416300"/>
          </a:xfrm>
          <a:ln/>
        </p:spPr>
      </p:sp>
      <p:sp>
        <p:nvSpPr>
          <p:cNvPr id="192515" name="Rectangle 3"/>
          <p:cNvSpPr>
            <a:spLocks noGrp="1" noChangeArrowheads="1"/>
          </p:cNvSpPr>
          <p:nvPr>
            <p:ph type="body" idx="1"/>
          </p:nvPr>
        </p:nvSpPr>
        <p:spPr/>
        <p:txBody>
          <a:bodyPr/>
          <a:lstStyle/>
          <a:p>
            <a:r>
              <a:rPr lang="en-US" altLang="en-US"/>
              <a:t>41. However, in our region regular additions of organic residues must be made to maintain soil organic matter levels</a:t>
            </a:r>
          </a:p>
        </p:txBody>
      </p:sp>
    </p:spTree>
    <p:extLst>
      <p:ext uri="{BB962C8B-B14F-4D97-AF65-F5344CB8AC3E}">
        <p14:creationId xmlns:p14="http://schemas.microsoft.com/office/powerpoint/2010/main" val="1625372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7B603-7643-A44E-BAB2-A264A710F4A2}" type="slidenum">
              <a:rPr lang="en-US" altLang="en-US"/>
              <a:pPr/>
              <a:t>42</a:t>
            </a:fld>
            <a:endParaRPr lang="en-US" altLang="en-US"/>
          </a:p>
        </p:txBody>
      </p:sp>
      <p:sp>
        <p:nvSpPr>
          <p:cNvPr id="193538" name="Rectangle 2"/>
          <p:cNvSpPr>
            <a:spLocks noChangeArrowheads="1" noTextEdit="1"/>
          </p:cNvSpPr>
          <p:nvPr>
            <p:ph type="sldImg"/>
          </p:nvPr>
        </p:nvSpPr>
        <p:spPr>
          <a:xfrm>
            <a:off x="1150938" y="692150"/>
            <a:ext cx="4556125" cy="3416300"/>
          </a:xfrm>
          <a:ln/>
        </p:spPr>
      </p:sp>
      <p:sp>
        <p:nvSpPr>
          <p:cNvPr id="193539" name="Rectangle 3"/>
          <p:cNvSpPr>
            <a:spLocks noGrp="1" noChangeArrowheads="1"/>
          </p:cNvSpPr>
          <p:nvPr>
            <p:ph type="body" idx="1"/>
          </p:nvPr>
        </p:nvSpPr>
        <p:spPr/>
        <p:txBody>
          <a:bodyPr/>
          <a:lstStyle/>
          <a:p>
            <a:r>
              <a:rPr lang="en-US" altLang="en-US"/>
              <a:t>42 .The amount of organic matter in soil depends on (1) the mean annual temperature, (2) mean annual rainfall, (3) and the amount of residue added. Where temperatures are high and rainfall is adequate, most organic residues break down fast. This is why most Georgia soils contain low amounts of organic matter (generally less than 1-1 ½%).</a:t>
            </a:r>
          </a:p>
        </p:txBody>
      </p:sp>
    </p:spTree>
    <p:extLst>
      <p:ext uri="{BB962C8B-B14F-4D97-AF65-F5344CB8AC3E}">
        <p14:creationId xmlns:p14="http://schemas.microsoft.com/office/powerpoint/2010/main" val="1635298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21393-A861-7E4C-BD3C-66367222F4D0}" type="slidenum">
              <a:rPr lang="en-US" altLang="en-US"/>
              <a:pPr/>
              <a:t>43</a:t>
            </a:fld>
            <a:endParaRPr lang="en-US" altLang="en-US"/>
          </a:p>
        </p:txBody>
      </p:sp>
      <p:sp>
        <p:nvSpPr>
          <p:cNvPr id="195586" name="Rectangle 2"/>
          <p:cNvSpPr>
            <a:spLocks noChangeArrowheads="1" noTextEdit="1"/>
          </p:cNvSpPr>
          <p:nvPr>
            <p:ph type="sldImg"/>
          </p:nvPr>
        </p:nvSpPr>
        <p:spPr>
          <a:xfrm>
            <a:off x="1150938" y="692150"/>
            <a:ext cx="4556125" cy="3416300"/>
          </a:xfrm>
          <a:ln/>
        </p:spPr>
      </p:sp>
      <p:sp>
        <p:nvSpPr>
          <p:cNvPr id="195587" name="Rectangle 3"/>
          <p:cNvSpPr>
            <a:spLocks noGrp="1" noChangeArrowheads="1"/>
          </p:cNvSpPr>
          <p:nvPr>
            <p:ph type="body" idx="1"/>
          </p:nvPr>
        </p:nvSpPr>
        <p:spPr/>
        <p:txBody>
          <a:bodyPr/>
          <a:lstStyle/>
          <a:p>
            <a:r>
              <a:rPr lang="en-US" altLang="en-US"/>
              <a:t>43. SOIL COLLOIDS</a:t>
            </a:r>
          </a:p>
        </p:txBody>
      </p:sp>
    </p:spTree>
    <p:extLst>
      <p:ext uri="{BB962C8B-B14F-4D97-AF65-F5344CB8AC3E}">
        <p14:creationId xmlns:p14="http://schemas.microsoft.com/office/powerpoint/2010/main" val="961049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995A8-7DF9-5F40-A71B-84DD4536E720}" type="slidenum">
              <a:rPr lang="en-US" altLang="en-US"/>
              <a:pPr/>
              <a:t>44</a:t>
            </a:fld>
            <a:endParaRPr lang="en-US" altLang="en-US"/>
          </a:p>
        </p:txBody>
      </p:sp>
      <p:sp>
        <p:nvSpPr>
          <p:cNvPr id="194562" name="Rectangle 2"/>
          <p:cNvSpPr>
            <a:spLocks noChangeArrowheads="1" noTextEdit="1"/>
          </p:cNvSpPr>
          <p:nvPr>
            <p:ph type="sldImg"/>
          </p:nvPr>
        </p:nvSpPr>
        <p:spPr>
          <a:xfrm>
            <a:off x="1150938" y="692150"/>
            <a:ext cx="4556125" cy="3416300"/>
          </a:xfrm>
          <a:ln/>
        </p:spPr>
      </p:sp>
      <p:sp>
        <p:nvSpPr>
          <p:cNvPr id="194563" name="Rectangle 3"/>
          <p:cNvSpPr>
            <a:spLocks noGrp="1" noChangeArrowheads="1"/>
          </p:cNvSpPr>
          <p:nvPr>
            <p:ph type="body" idx="1"/>
          </p:nvPr>
        </p:nvSpPr>
        <p:spPr/>
        <p:txBody>
          <a:bodyPr/>
          <a:lstStyle/>
          <a:p>
            <a:r>
              <a:rPr lang="en-US" altLang="en-US"/>
              <a:t>44. The chemical nature of soils is determined largely by the colloidal fraction. It is the chemically active fraction.</a:t>
            </a:r>
          </a:p>
          <a:p>
            <a:endParaRPr lang="en-US" altLang="en-US"/>
          </a:p>
          <a:p>
            <a:r>
              <a:rPr lang="en-US" altLang="en-US"/>
              <a:t>This is the smallest soil fraction and may be either colloidal (decomposed organic matter) or colloidal like particles (clay particles). Note all clay particles are not colloidal. Clay particles less than 0.001 mm in diameter are considered colloidal; clay particles less than 0.002 mm but greater than 0.001 mm in diameter are not colloidal but because they possess electrical charges they are colloidal-like.</a:t>
            </a:r>
          </a:p>
          <a:p>
            <a:endParaRPr lang="en-US" altLang="en-US"/>
          </a:p>
          <a:p>
            <a:r>
              <a:rPr lang="en-US" altLang="en-US"/>
              <a:t>Colloids and clays develop electrical charges (+ , -) as they are formed. </a:t>
            </a:r>
          </a:p>
          <a:p>
            <a:endParaRPr lang="en-US" altLang="en-US"/>
          </a:p>
          <a:p>
            <a:r>
              <a:rPr lang="en-US" altLang="en-US"/>
              <a:t>The predominant electrical charge on most clays and organic matter is negative (-).</a:t>
            </a:r>
          </a:p>
          <a:p>
            <a:endParaRPr lang="en-US" altLang="en-US"/>
          </a:p>
          <a:p>
            <a:endParaRPr lang="en-US" altLang="en-US"/>
          </a:p>
        </p:txBody>
      </p:sp>
    </p:spTree>
    <p:extLst>
      <p:ext uri="{BB962C8B-B14F-4D97-AF65-F5344CB8AC3E}">
        <p14:creationId xmlns:p14="http://schemas.microsoft.com/office/powerpoint/2010/main" val="1127025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2EA0B-340C-8E41-960B-4C1072C57F3F}" type="slidenum">
              <a:rPr lang="en-US" altLang="en-US"/>
              <a:pPr/>
              <a:t>45</a:t>
            </a:fld>
            <a:endParaRPr lang="en-US" altLang="en-US"/>
          </a:p>
        </p:txBody>
      </p:sp>
      <p:sp>
        <p:nvSpPr>
          <p:cNvPr id="54274" name="Rectangle 2"/>
          <p:cNvSpPr>
            <a:spLocks noChangeArrowheads="1" noTextEdit="1"/>
          </p:cNvSpPr>
          <p:nvPr>
            <p:ph type="sldImg"/>
          </p:nvPr>
        </p:nvSpPr>
        <p:spPr>
          <a:xfrm>
            <a:off x="1150938" y="717550"/>
            <a:ext cx="4556125" cy="3416300"/>
          </a:xfrm>
          <a:ln cap="flat"/>
        </p:spPr>
      </p:sp>
      <p:sp>
        <p:nvSpPr>
          <p:cNvPr id="54275" name="Rectangle 3"/>
          <p:cNvSpPr>
            <a:spLocks noGrp="1" noChangeArrowheads="1"/>
          </p:cNvSpPr>
          <p:nvPr>
            <p:ph type="body" idx="1"/>
          </p:nvPr>
        </p:nvSpPr>
        <p:spPr>
          <a:xfrm>
            <a:off x="914400" y="4368800"/>
            <a:ext cx="5029200" cy="4064000"/>
          </a:xfrm>
          <a:noFill/>
          <a:ln/>
        </p:spPr>
        <p:txBody>
          <a:bodyPr/>
          <a:lstStyle/>
          <a:p>
            <a:r>
              <a:rPr lang="en-US" altLang="en-US"/>
              <a:t>45. This slide shows an electron micrograph of a kaolinite particle. This is the predominant clay mineral in our soils. Note its shape. You can also see the shadow of another kaolinite particle and a montmorillonite or mica particle.</a:t>
            </a:r>
          </a:p>
          <a:p>
            <a:endParaRPr lang="en-US" altLang="en-US"/>
          </a:p>
        </p:txBody>
      </p:sp>
    </p:spTree>
    <p:extLst>
      <p:ext uri="{BB962C8B-B14F-4D97-AF65-F5344CB8AC3E}">
        <p14:creationId xmlns:p14="http://schemas.microsoft.com/office/powerpoint/2010/main" val="1112248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E5DF0-B392-C342-9E47-BE23AB7E7381}" type="slidenum">
              <a:rPr lang="en-US" altLang="en-US"/>
              <a:pPr/>
              <a:t>46</a:t>
            </a:fld>
            <a:endParaRPr lang="en-US" altLang="en-US"/>
          </a:p>
        </p:txBody>
      </p:sp>
      <p:sp>
        <p:nvSpPr>
          <p:cNvPr id="196610" name="Rectangle 2"/>
          <p:cNvSpPr>
            <a:spLocks noChangeArrowheads="1" noTextEdit="1"/>
          </p:cNvSpPr>
          <p:nvPr>
            <p:ph type="sldImg"/>
          </p:nvPr>
        </p:nvSpPr>
        <p:spPr>
          <a:xfrm>
            <a:off x="1150938" y="692150"/>
            <a:ext cx="4556125" cy="3416300"/>
          </a:xfrm>
          <a:ln/>
        </p:spPr>
      </p:sp>
      <p:sp>
        <p:nvSpPr>
          <p:cNvPr id="196611" name="Rectangle 3"/>
          <p:cNvSpPr>
            <a:spLocks noGrp="1" noChangeArrowheads="1"/>
          </p:cNvSpPr>
          <p:nvPr>
            <p:ph type="body" idx="1"/>
          </p:nvPr>
        </p:nvSpPr>
        <p:spPr/>
        <p:txBody>
          <a:bodyPr/>
          <a:lstStyle/>
          <a:p>
            <a:r>
              <a:rPr lang="en-US" altLang="en-US"/>
              <a:t>46. Soil colloids may be envisioned as a huge anion. The soil colloids are the seat for practically all chemical reactivity. Colloids have a net negative (-) charge and attract cations (+) such as K+, Ca++, and Mg++. </a:t>
            </a:r>
          </a:p>
        </p:txBody>
      </p:sp>
    </p:spTree>
    <p:extLst>
      <p:ext uri="{BB962C8B-B14F-4D97-AF65-F5344CB8AC3E}">
        <p14:creationId xmlns:p14="http://schemas.microsoft.com/office/powerpoint/2010/main" val="1870304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F98A4-4A0C-EB4A-B3D8-9E7A348EC090}" type="slidenum">
              <a:rPr lang="en-US" altLang="en-US"/>
              <a:pPr/>
              <a:t>47</a:t>
            </a:fld>
            <a:endParaRPr lang="en-US" altLang="en-US"/>
          </a:p>
        </p:txBody>
      </p:sp>
      <p:sp>
        <p:nvSpPr>
          <p:cNvPr id="58370" name="Rectangle 2"/>
          <p:cNvSpPr>
            <a:spLocks noChangeArrowheads="1" noTextEdit="1"/>
          </p:cNvSpPr>
          <p:nvPr>
            <p:ph type="sldImg"/>
          </p:nvPr>
        </p:nvSpPr>
        <p:spPr>
          <a:xfrm>
            <a:off x="1150938" y="717550"/>
            <a:ext cx="4556125" cy="3416300"/>
          </a:xfrm>
          <a:ln cap="flat"/>
        </p:spPr>
      </p:sp>
      <p:sp>
        <p:nvSpPr>
          <p:cNvPr id="58371" name="Rectangle 3"/>
          <p:cNvSpPr>
            <a:spLocks noGrp="1" noChangeArrowheads="1"/>
          </p:cNvSpPr>
          <p:nvPr>
            <p:ph type="body" idx="1"/>
          </p:nvPr>
        </p:nvSpPr>
        <p:spPr>
          <a:xfrm>
            <a:off x="914400" y="4368800"/>
            <a:ext cx="5029200" cy="4064000"/>
          </a:xfrm>
          <a:noFill/>
          <a:ln/>
        </p:spPr>
        <p:txBody>
          <a:bodyPr/>
          <a:lstStyle/>
          <a:p>
            <a:r>
              <a:rPr lang="en-US" altLang="en-US"/>
              <a:t>47. Remember that unlike charges attract each other and like charges repel each other. If were not for this phenomena, attraction of unlike charges, nutrients added in the form of fertilizers such as potassium (K+) and magnesium (Mg2+) would be free to leach from the soil. Sandy soils do not possess many negative charges, therefore, this is why potassium and magnesium leaches out of a sandy soil quicker than a from a clay soil. Additions of organic matter, in most cases, will alleviate this problem to a great extent, because organic matter is a major source of negative charges in our soils. Keep in mind though that negative charges from organic matter are not permanent. Additions of organic matter need to be made on a regular basis to maintain the organically derived negative charges. </a:t>
            </a:r>
          </a:p>
          <a:p>
            <a:endParaRPr lang="en-US" altLang="en-US"/>
          </a:p>
          <a:p>
            <a:r>
              <a:rPr lang="en-US" altLang="en-US"/>
              <a:t>We noted that like-charges repel each other. So when nitrogen is added to the soil a large portion is converted to the nitrate form (NO3_). Since clays and organic matter are predominantly negatively charged and since like charges repel each other, nitrate nitrogen leaches readily from the soil. This is why in many situations multiple applications of nitrogen must be made to crops during the growing season. Sulfate-sulfur (SO42-) reacts much in the same manner</a:t>
            </a:r>
          </a:p>
        </p:txBody>
      </p:sp>
    </p:spTree>
    <p:extLst>
      <p:ext uri="{BB962C8B-B14F-4D97-AF65-F5344CB8AC3E}">
        <p14:creationId xmlns:p14="http://schemas.microsoft.com/office/powerpoint/2010/main" val="1493052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8639A-0244-7144-AA2E-DE8A8C999C28}" type="slidenum">
              <a:rPr lang="en-US" altLang="en-US"/>
              <a:pPr/>
              <a:t>48</a:t>
            </a:fld>
            <a:endParaRPr lang="en-US" altLang="en-US"/>
          </a:p>
        </p:txBody>
      </p:sp>
      <p:sp>
        <p:nvSpPr>
          <p:cNvPr id="141314" name="Rectangle 2"/>
          <p:cNvSpPr>
            <a:spLocks noChangeArrowheads="1"/>
          </p:cNvSpPr>
          <p:nvPr>
            <p:ph type="sldImg"/>
          </p:nvPr>
        </p:nvSpPr>
        <p:spPr bwMode="auto">
          <a:xfrm>
            <a:off x="1150938" y="7175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141315" name="Rectangle 3"/>
          <p:cNvSpPr>
            <a:spLocks noChangeArrowheads="1"/>
          </p:cNvSpPr>
          <p:nvPr>
            <p:ph type="body" idx="1"/>
          </p:nvPr>
        </p:nvSpPr>
        <p:spPr bwMode="auto">
          <a:xfrm>
            <a:off x="914400" y="4368800"/>
            <a:ext cx="5029200" cy="4064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r>
              <a:rPr lang="en-US" altLang="en-US"/>
              <a:t>48. Cations adsorbed onto colloids can be exchanged by other cations that are in soil solution. Also cations adsorbed onto colloids are "available" when the plant needs them.</a:t>
            </a:r>
          </a:p>
          <a:p>
            <a:endParaRPr lang="en-US" altLang="en-US"/>
          </a:p>
        </p:txBody>
      </p:sp>
    </p:spTree>
    <p:extLst>
      <p:ext uri="{BB962C8B-B14F-4D97-AF65-F5344CB8AC3E}">
        <p14:creationId xmlns:p14="http://schemas.microsoft.com/office/powerpoint/2010/main" val="388683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704E6-DF1F-E348-AC81-21997875AD64}" type="slidenum">
              <a:rPr lang="en-US" altLang="en-US"/>
              <a:pPr/>
              <a:t>49</a:t>
            </a:fld>
            <a:endParaRPr lang="en-US" altLang="en-US"/>
          </a:p>
        </p:txBody>
      </p:sp>
      <p:sp>
        <p:nvSpPr>
          <p:cNvPr id="62466" name="Rectangle 2"/>
          <p:cNvSpPr>
            <a:spLocks noChangeArrowheads="1" noTextEdit="1"/>
          </p:cNvSpPr>
          <p:nvPr>
            <p:ph type="sldImg"/>
          </p:nvPr>
        </p:nvSpPr>
        <p:spPr>
          <a:xfrm>
            <a:off x="1150938" y="717550"/>
            <a:ext cx="4556125" cy="3416300"/>
          </a:xfrm>
          <a:ln cap="flat"/>
        </p:spPr>
      </p:sp>
      <p:sp>
        <p:nvSpPr>
          <p:cNvPr id="62467" name="Rectangle 3"/>
          <p:cNvSpPr>
            <a:spLocks noGrp="1" noChangeArrowheads="1"/>
          </p:cNvSpPr>
          <p:nvPr>
            <p:ph type="body" idx="1"/>
          </p:nvPr>
        </p:nvSpPr>
        <p:spPr>
          <a:xfrm>
            <a:off x="914400" y="4368800"/>
            <a:ext cx="5029200" cy="4064000"/>
          </a:xfrm>
          <a:noFill/>
          <a:ln/>
        </p:spPr>
        <p:txBody>
          <a:bodyPr/>
          <a:lstStyle/>
          <a:p>
            <a:r>
              <a:rPr lang="en-US" altLang="en-US"/>
              <a:t>49. This slide shows the cation exchange capacity of some important clay minerals. It is important to note the higher the exchange capacity, the more positively charged nutrients a soil can hold, thus the higher the fertility level. Compare kaolinite (Georgia soils) with montmorillonite (Illinois soils). Which would be the more fertile? Now look at the exchange capacity of organic matter, 200-400 cmol(+)/kg. So for each 1% organic matter present in a soil it adds 2-4 cmol(+)/kg, almost as much as from kaolinite.</a:t>
            </a:r>
          </a:p>
          <a:p>
            <a:endParaRPr lang="en-US" altLang="en-US"/>
          </a:p>
        </p:txBody>
      </p:sp>
    </p:spTree>
    <p:extLst>
      <p:ext uri="{BB962C8B-B14F-4D97-AF65-F5344CB8AC3E}">
        <p14:creationId xmlns:p14="http://schemas.microsoft.com/office/powerpoint/2010/main" val="210457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52F09-7DB5-7548-A6BF-A74954591264}" type="slidenum">
              <a:rPr lang="en-US" altLang="en-US"/>
              <a:pPr/>
              <a:t>5</a:t>
            </a:fld>
            <a:endParaRPr lang="en-US" altLang="en-US"/>
          </a:p>
        </p:txBody>
      </p:sp>
      <p:sp>
        <p:nvSpPr>
          <p:cNvPr id="222210" name="Rectangle 2"/>
          <p:cNvSpPr>
            <a:spLocks noChangeArrowheads="1" noTextEdit="1"/>
          </p:cNvSpPr>
          <p:nvPr>
            <p:ph type="sldImg"/>
          </p:nvPr>
        </p:nvSpPr>
        <p:spPr>
          <a:xfrm>
            <a:off x="1150938" y="692150"/>
            <a:ext cx="4556125" cy="3416300"/>
          </a:xfrm>
          <a:ln/>
        </p:spPr>
      </p:sp>
      <p:sp>
        <p:nvSpPr>
          <p:cNvPr id="222211" name="Rectangle 3"/>
          <p:cNvSpPr>
            <a:spLocks noGrp="1" noChangeArrowheads="1"/>
          </p:cNvSpPr>
          <p:nvPr>
            <p:ph type="body" idx="1"/>
          </p:nvPr>
        </p:nvSpPr>
        <p:spPr/>
        <p:txBody>
          <a:bodyPr/>
          <a:lstStyle/>
          <a:p>
            <a:r>
              <a:rPr lang="en-US" altLang="en-US"/>
              <a:t>5. Learning Objectives</a:t>
            </a:r>
          </a:p>
          <a:p>
            <a:r>
              <a:rPr lang="en-US" altLang="en-US"/>
              <a:t>Identify the different soil components and their relative proportion in soils</a:t>
            </a:r>
          </a:p>
          <a:p>
            <a:r>
              <a:rPr lang="en-US" altLang="en-US"/>
              <a:t>Know what parameters determine the texture of a soil and the influence texture has on plant growth</a:t>
            </a:r>
          </a:p>
          <a:p>
            <a:r>
              <a:rPr lang="en-US" altLang="en-US"/>
              <a:t>Understand the common factors contributing to soil compaction, how to alleviate it, and how compaction affects plant growth</a:t>
            </a:r>
          </a:p>
        </p:txBody>
      </p:sp>
    </p:spTree>
    <p:extLst>
      <p:ext uri="{BB962C8B-B14F-4D97-AF65-F5344CB8AC3E}">
        <p14:creationId xmlns:p14="http://schemas.microsoft.com/office/powerpoint/2010/main" val="643642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F6FC5-6530-E241-9DCE-1407E57D6636}" type="slidenum">
              <a:rPr lang="en-US" altLang="en-US"/>
              <a:pPr/>
              <a:t>50</a:t>
            </a:fld>
            <a:endParaRPr lang="en-US" altLang="en-US"/>
          </a:p>
        </p:txBody>
      </p:sp>
      <p:sp>
        <p:nvSpPr>
          <p:cNvPr id="198658" name="Rectangle 2"/>
          <p:cNvSpPr>
            <a:spLocks noChangeArrowheads="1" noTextEdit="1"/>
          </p:cNvSpPr>
          <p:nvPr>
            <p:ph type="sldImg"/>
          </p:nvPr>
        </p:nvSpPr>
        <p:spPr>
          <a:xfrm>
            <a:off x="1150938" y="692150"/>
            <a:ext cx="4556125" cy="3416300"/>
          </a:xfrm>
          <a:ln/>
        </p:spPr>
      </p:sp>
      <p:sp>
        <p:nvSpPr>
          <p:cNvPr id="198659" name="Rectangle 3"/>
          <p:cNvSpPr>
            <a:spLocks noGrp="1" noChangeArrowheads="1"/>
          </p:cNvSpPr>
          <p:nvPr>
            <p:ph type="body" idx="1"/>
          </p:nvPr>
        </p:nvSpPr>
        <p:spPr/>
        <p:txBody>
          <a:bodyPr/>
          <a:lstStyle/>
          <a:p>
            <a:r>
              <a:rPr lang="en-US" altLang="en-US"/>
              <a:t>50. Another important aspect of soils is "soil pH" or "soil reaction". </a:t>
            </a:r>
          </a:p>
        </p:txBody>
      </p:sp>
    </p:spTree>
    <p:extLst>
      <p:ext uri="{BB962C8B-B14F-4D97-AF65-F5344CB8AC3E}">
        <p14:creationId xmlns:p14="http://schemas.microsoft.com/office/powerpoint/2010/main" val="309126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66572-33B7-9F49-AA5E-6E2E1B1E53DB}" type="slidenum">
              <a:rPr lang="en-US" altLang="en-US"/>
              <a:pPr/>
              <a:t>51</a:t>
            </a:fld>
            <a:endParaRPr lang="en-US" altLang="en-US"/>
          </a:p>
        </p:txBody>
      </p:sp>
      <p:sp>
        <p:nvSpPr>
          <p:cNvPr id="197634" name="Rectangle 2"/>
          <p:cNvSpPr>
            <a:spLocks noChangeArrowheads="1" noTextEdit="1"/>
          </p:cNvSpPr>
          <p:nvPr>
            <p:ph type="sldImg"/>
          </p:nvPr>
        </p:nvSpPr>
        <p:spPr>
          <a:xfrm>
            <a:off x="1150938" y="692150"/>
            <a:ext cx="4556125" cy="3416300"/>
          </a:xfrm>
          <a:ln/>
        </p:spPr>
      </p:sp>
      <p:sp>
        <p:nvSpPr>
          <p:cNvPr id="197635" name="Rectangle 3"/>
          <p:cNvSpPr>
            <a:spLocks noGrp="1" noChangeArrowheads="1"/>
          </p:cNvSpPr>
          <p:nvPr>
            <p:ph type="body" idx="1"/>
          </p:nvPr>
        </p:nvSpPr>
        <p:spPr/>
        <p:txBody>
          <a:bodyPr/>
          <a:lstStyle/>
          <a:p>
            <a:r>
              <a:rPr lang="en-US" altLang="en-US"/>
              <a:t>51. Soil pH is a term used to express the relative acidity or alkalinity of a soil. It is expressed on a logarithmic basis as pH = -log(H+). </a:t>
            </a:r>
          </a:p>
          <a:p>
            <a:endParaRPr lang="en-US" altLang="en-US"/>
          </a:p>
        </p:txBody>
      </p:sp>
    </p:spTree>
    <p:extLst>
      <p:ext uri="{BB962C8B-B14F-4D97-AF65-F5344CB8AC3E}">
        <p14:creationId xmlns:p14="http://schemas.microsoft.com/office/powerpoint/2010/main" val="718546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C9DA5-3839-A449-9E0D-A8C834EE5467}" type="slidenum">
              <a:rPr lang="en-US" altLang="en-US"/>
              <a:pPr/>
              <a:t>52</a:t>
            </a:fld>
            <a:endParaRPr lang="en-US" altLang="en-US"/>
          </a:p>
        </p:txBody>
      </p:sp>
      <p:sp>
        <p:nvSpPr>
          <p:cNvPr id="199682" name="Rectangle 2"/>
          <p:cNvSpPr>
            <a:spLocks noChangeArrowheads="1" noTextEdit="1"/>
          </p:cNvSpPr>
          <p:nvPr>
            <p:ph type="sldImg"/>
          </p:nvPr>
        </p:nvSpPr>
        <p:spPr>
          <a:xfrm>
            <a:off x="1150938" y="692150"/>
            <a:ext cx="4556125" cy="3416300"/>
          </a:xfrm>
          <a:ln/>
        </p:spPr>
      </p:sp>
      <p:sp>
        <p:nvSpPr>
          <p:cNvPr id="199683" name="Rectangle 3"/>
          <p:cNvSpPr>
            <a:spLocks noGrp="1" noChangeArrowheads="1"/>
          </p:cNvSpPr>
          <p:nvPr>
            <p:ph type="body" idx="1"/>
          </p:nvPr>
        </p:nvSpPr>
        <p:spPr/>
        <p:txBody>
          <a:bodyPr/>
          <a:lstStyle/>
          <a:p>
            <a:r>
              <a:rPr lang="en-US" altLang="en-US"/>
              <a:t>52. The pH scale is divided into values ranging from 0 to 14.</a:t>
            </a:r>
          </a:p>
        </p:txBody>
      </p:sp>
    </p:spTree>
    <p:extLst>
      <p:ext uri="{BB962C8B-B14F-4D97-AF65-F5344CB8AC3E}">
        <p14:creationId xmlns:p14="http://schemas.microsoft.com/office/powerpoint/2010/main" val="1312881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576E8-4C31-DC4E-B471-9AE33C4A502F}" type="slidenum">
              <a:rPr lang="en-US" altLang="en-US"/>
              <a:pPr/>
              <a:t>53</a:t>
            </a:fld>
            <a:endParaRPr lang="en-US" altLang="en-US"/>
          </a:p>
        </p:txBody>
      </p:sp>
      <p:sp>
        <p:nvSpPr>
          <p:cNvPr id="200706" name="Rectangle 2"/>
          <p:cNvSpPr>
            <a:spLocks noChangeArrowheads="1" noTextEdit="1"/>
          </p:cNvSpPr>
          <p:nvPr>
            <p:ph type="sldImg"/>
          </p:nvPr>
        </p:nvSpPr>
        <p:spPr>
          <a:xfrm>
            <a:off x="1150938" y="692150"/>
            <a:ext cx="4556125" cy="3416300"/>
          </a:xfrm>
          <a:ln/>
        </p:spPr>
      </p:sp>
      <p:sp>
        <p:nvSpPr>
          <p:cNvPr id="200707" name="Rectangle 3"/>
          <p:cNvSpPr>
            <a:spLocks noGrp="1" noChangeArrowheads="1"/>
          </p:cNvSpPr>
          <p:nvPr>
            <p:ph type="body" idx="1"/>
          </p:nvPr>
        </p:nvSpPr>
        <p:spPr/>
        <p:txBody>
          <a:bodyPr/>
          <a:lstStyle/>
          <a:p>
            <a:r>
              <a:rPr lang="en-US" altLang="en-US"/>
              <a:t>53. pH expressions. pH of soil or solutions can be rated as to the degree of acidity or alkalinity. Also note from this slide that the hydrogen ion activity at any given pH is quite small. For example, at pH 6.0 the activity is ten to the minus 6 grams/liter. However, it doesn’t take much hydrogen to have a big impact on chemical reactions, etc. .... </a:t>
            </a:r>
          </a:p>
          <a:p>
            <a:endParaRPr lang="en-US" altLang="en-US"/>
          </a:p>
        </p:txBody>
      </p:sp>
    </p:spTree>
    <p:extLst>
      <p:ext uri="{BB962C8B-B14F-4D97-AF65-F5344CB8AC3E}">
        <p14:creationId xmlns:p14="http://schemas.microsoft.com/office/powerpoint/2010/main" val="210275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EAB6F-B60B-804E-8A16-D8CEF7B5B121}" type="slidenum">
              <a:rPr lang="en-US" altLang="en-US"/>
              <a:pPr/>
              <a:t>54</a:t>
            </a:fld>
            <a:endParaRPr lang="en-US" altLang="en-US"/>
          </a:p>
        </p:txBody>
      </p:sp>
      <p:sp>
        <p:nvSpPr>
          <p:cNvPr id="201730" name="Rectangle 2"/>
          <p:cNvSpPr>
            <a:spLocks noChangeArrowheads="1" noTextEdit="1"/>
          </p:cNvSpPr>
          <p:nvPr>
            <p:ph type="sldImg"/>
          </p:nvPr>
        </p:nvSpPr>
        <p:spPr>
          <a:xfrm>
            <a:off x="1150938" y="692150"/>
            <a:ext cx="4556125" cy="3416300"/>
          </a:xfrm>
          <a:ln/>
        </p:spPr>
      </p:sp>
      <p:sp>
        <p:nvSpPr>
          <p:cNvPr id="201731" name="Rectangle 3"/>
          <p:cNvSpPr>
            <a:spLocks noGrp="1" noChangeArrowheads="1"/>
          </p:cNvSpPr>
          <p:nvPr>
            <p:ph type="body" idx="1"/>
          </p:nvPr>
        </p:nvSpPr>
        <p:spPr/>
        <p:txBody>
          <a:bodyPr/>
          <a:lstStyle/>
          <a:p>
            <a:r>
              <a:rPr lang="en-US" altLang="en-US"/>
              <a:t>54. Using the logarithmic approach, each single unit pH change represents a ten fold change in hydrogen ion activity. Thus, a soil with a pH of 6.0 has 10 times the hydrogen ion activity as a soil with a pH of 7.0; a soil with a pH of 5.0 has 100 times more hydrogen ion activity as a soil with a pH of 7.0, etc.</a:t>
            </a:r>
          </a:p>
        </p:txBody>
      </p:sp>
    </p:spTree>
    <p:extLst>
      <p:ext uri="{BB962C8B-B14F-4D97-AF65-F5344CB8AC3E}">
        <p14:creationId xmlns:p14="http://schemas.microsoft.com/office/powerpoint/2010/main" val="1495023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F0B4B-2AE6-524A-B64A-102954634BC5}" type="slidenum">
              <a:rPr lang="en-US" altLang="en-US"/>
              <a:pPr/>
              <a:t>55</a:t>
            </a:fld>
            <a:endParaRPr lang="en-US" altLang="en-US"/>
          </a:p>
        </p:txBody>
      </p:sp>
      <p:sp>
        <p:nvSpPr>
          <p:cNvPr id="202754" name="Rectangle 2"/>
          <p:cNvSpPr>
            <a:spLocks noChangeArrowheads="1" noTextEdit="1"/>
          </p:cNvSpPr>
          <p:nvPr>
            <p:ph type="sldImg"/>
          </p:nvPr>
        </p:nvSpPr>
        <p:spPr>
          <a:xfrm>
            <a:off x="1150938" y="692150"/>
            <a:ext cx="4556125" cy="3416300"/>
          </a:xfrm>
          <a:ln/>
        </p:spPr>
      </p:sp>
      <p:sp>
        <p:nvSpPr>
          <p:cNvPr id="202755" name="Rectangle 3"/>
          <p:cNvSpPr>
            <a:spLocks noGrp="1" noChangeArrowheads="1"/>
          </p:cNvSpPr>
          <p:nvPr>
            <p:ph type="body" idx="1"/>
          </p:nvPr>
        </p:nvSpPr>
        <p:spPr/>
        <p:txBody>
          <a:bodyPr/>
          <a:lstStyle/>
          <a:p>
            <a:r>
              <a:rPr lang="en-US" altLang="en-US"/>
              <a:t>55. Different substances have different degrees of acidity and alkalinity (see slide).</a:t>
            </a:r>
          </a:p>
          <a:p>
            <a:endParaRPr lang="en-US" altLang="en-US"/>
          </a:p>
        </p:txBody>
      </p:sp>
    </p:spTree>
    <p:extLst>
      <p:ext uri="{BB962C8B-B14F-4D97-AF65-F5344CB8AC3E}">
        <p14:creationId xmlns:p14="http://schemas.microsoft.com/office/powerpoint/2010/main" val="1299445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24CCC-C0C1-FF43-B024-26014521059A}" type="slidenum">
              <a:rPr lang="en-US" altLang="en-US"/>
              <a:pPr/>
              <a:t>56</a:t>
            </a:fld>
            <a:endParaRPr lang="en-US" altLang="en-US"/>
          </a:p>
        </p:txBody>
      </p:sp>
      <p:sp>
        <p:nvSpPr>
          <p:cNvPr id="203778" name="Rectangle 2"/>
          <p:cNvSpPr>
            <a:spLocks noChangeArrowheads="1" noTextEdit="1"/>
          </p:cNvSpPr>
          <p:nvPr>
            <p:ph type="sldImg"/>
          </p:nvPr>
        </p:nvSpPr>
        <p:spPr>
          <a:xfrm>
            <a:off x="1150938" y="692150"/>
            <a:ext cx="4556125" cy="3416300"/>
          </a:xfrm>
          <a:ln/>
        </p:spPr>
      </p:sp>
      <p:sp>
        <p:nvSpPr>
          <p:cNvPr id="203779" name="Rectangle 3"/>
          <p:cNvSpPr>
            <a:spLocks noGrp="1" noChangeArrowheads="1"/>
          </p:cNvSpPr>
          <p:nvPr>
            <p:ph type="body" idx="1"/>
          </p:nvPr>
        </p:nvSpPr>
        <p:spPr/>
        <p:txBody>
          <a:bodyPr/>
          <a:lstStyle/>
          <a:p>
            <a:r>
              <a:rPr lang="en-US" altLang="en-US"/>
              <a:t>56. Soil pH is considered by some soil chemists to be one of the most important soil reactions. Why?</a:t>
            </a:r>
          </a:p>
          <a:p>
            <a:endParaRPr lang="en-US" altLang="en-US"/>
          </a:p>
        </p:txBody>
      </p:sp>
    </p:spTree>
    <p:extLst>
      <p:ext uri="{BB962C8B-B14F-4D97-AF65-F5344CB8AC3E}">
        <p14:creationId xmlns:p14="http://schemas.microsoft.com/office/powerpoint/2010/main" val="2024858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C7149-4BC9-5747-BE1C-D9B7E7F632B1}" type="slidenum">
              <a:rPr lang="en-US" altLang="en-US"/>
              <a:pPr/>
              <a:t>57</a:t>
            </a:fld>
            <a:endParaRPr lang="en-US" altLang="en-US"/>
          </a:p>
        </p:txBody>
      </p:sp>
      <p:sp>
        <p:nvSpPr>
          <p:cNvPr id="204802" name="Rectangle 2"/>
          <p:cNvSpPr>
            <a:spLocks noChangeArrowheads="1" noTextEdit="1"/>
          </p:cNvSpPr>
          <p:nvPr>
            <p:ph type="sldImg"/>
          </p:nvPr>
        </p:nvSpPr>
        <p:spPr>
          <a:xfrm>
            <a:off x="1150938" y="692150"/>
            <a:ext cx="4556125" cy="3416300"/>
          </a:xfrm>
          <a:ln/>
        </p:spPr>
      </p:sp>
      <p:sp>
        <p:nvSpPr>
          <p:cNvPr id="204803" name="Rectangle 3"/>
          <p:cNvSpPr>
            <a:spLocks noGrp="1" noChangeArrowheads="1"/>
          </p:cNvSpPr>
          <p:nvPr>
            <p:ph type="body" idx="1"/>
          </p:nvPr>
        </p:nvSpPr>
        <p:spPr/>
        <p:txBody>
          <a:bodyPr/>
          <a:lstStyle/>
          <a:p>
            <a:r>
              <a:rPr lang="en-US" altLang="en-US"/>
              <a:t>57. Because it influences so many reactions and activities that occur in soils. Some of these factors are shown in the  next 6 Slides.</a:t>
            </a:r>
          </a:p>
        </p:txBody>
      </p:sp>
    </p:spTree>
    <p:extLst>
      <p:ext uri="{BB962C8B-B14F-4D97-AF65-F5344CB8AC3E}">
        <p14:creationId xmlns:p14="http://schemas.microsoft.com/office/powerpoint/2010/main" val="622900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C1409-5AFC-6641-B533-60C7A8EF4BEB}" type="slidenum">
              <a:rPr lang="en-US" altLang="en-US"/>
              <a:pPr/>
              <a:t>58</a:t>
            </a:fld>
            <a:endParaRPr lang="en-US" altLang="en-US"/>
          </a:p>
        </p:txBody>
      </p:sp>
      <p:sp>
        <p:nvSpPr>
          <p:cNvPr id="72706" name="Rectangle 2"/>
          <p:cNvSpPr>
            <a:spLocks noChangeArrowheads="1" noTextEdit="1"/>
          </p:cNvSpPr>
          <p:nvPr>
            <p:ph type="sldImg"/>
          </p:nvPr>
        </p:nvSpPr>
        <p:spPr>
          <a:xfrm>
            <a:off x="1150938" y="717550"/>
            <a:ext cx="4556125" cy="3416300"/>
          </a:xfrm>
          <a:ln cap="flat"/>
        </p:spPr>
      </p:sp>
      <p:sp>
        <p:nvSpPr>
          <p:cNvPr id="72707" name="Rectangle 3"/>
          <p:cNvSpPr>
            <a:spLocks noGrp="1" noChangeArrowheads="1"/>
          </p:cNvSpPr>
          <p:nvPr>
            <p:ph type="body" idx="1"/>
          </p:nvPr>
        </p:nvSpPr>
        <p:spPr>
          <a:xfrm>
            <a:off x="914400" y="4368800"/>
            <a:ext cx="5029200" cy="4064000"/>
          </a:xfrm>
          <a:noFill/>
          <a:ln/>
        </p:spPr>
        <p:txBody>
          <a:bodyPr/>
          <a:lstStyle/>
          <a:p>
            <a:r>
              <a:rPr lang="en-US" altLang="en-US"/>
              <a:t>58. Chemical Reactions - Generally the more acidic a medium the faster a chemical reaction occurs.</a:t>
            </a:r>
          </a:p>
        </p:txBody>
      </p:sp>
    </p:spTree>
    <p:extLst>
      <p:ext uri="{BB962C8B-B14F-4D97-AF65-F5344CB8AC3E}">
        <p14:creationId xmlns:p14="http://schemas.microsoft.com/office/powerpoint/2010/main" val="111974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1ADDC-FA9B-A840-91E0-202292E0F979}" type="slidenum">
              <a:rPr lang="en-US" altLang="en-US"/>
              <a:pPr/>
              <a:t>59</a:t>
            </a:fld>
            <a:endParaRPr lang="en-US" altLang="en-US"/>
          </a:p>
        </p:txBody>
      </p:sp>
      <p:sp>
        <p:nvSpPr>
          <p:cNvPr id="74754" name="Rectangle 2"/>
          <p:cNvSpPr>
            <a:spLocks noChangeArrowheads="1" noTextEdit="1"/>
          </p:cNvSpPr>
          <p:nvPr>
            <p:ph type="sldImg"/>
          </p:nvPr>
        </p:nvSpPr>
        <p:spPr>
          <a:xfrm>
            <a:off x="1150938" y="717550"/>
            <a:ext cx="4556125" cy="3416300"/>
          </a:xfrm>
          <a:ln cap="flat"/>
        </p:spPr>
      </p:sp>
      <p:sp>
        <p:nvSpPr>
          <p:cNvPr id="74755" name="Rectangle 3"/>
          <p:cNvSpPr>
            <a:spLocks noGrp="1" noChangeArrowheads="1"/>
          </p:cNvSpPr>
          <p:nvPr>
            <p:ph type="body" idx="1"/>
          </p:nvPr>
        </p:nvSpPr>
        <p:spPr>
          <a:xfrm>
            <a:off x="914400" y="4368800"/>
            <a:ext cx="5029200" cy="4064000"/>
          </a:xfrm>
          <a:noFill/>
          <a:ln/>
        </p:spPr>
        <p:txBody>
          <a:bodyPr/>
          <a:lstStyle/>
          <a:p>
            <a:r>
              <a:rPr lang="en-US" altLang="en-US"/>
              <a:t>59. Nutrient availability. Note differences in Mn and Zn availability at low pH compared with that of N, P, and K. Micronutrients are generally more available at low pH’s except for molybdenum which is more available at high pH.</a:t>
            </a:r>
          </a:p>
        </p:txBody>
      </p:sp>
    </p:spTree>
    <p:extLst>
      <p:ext uri="{BB962C8B-B14F-4D97-AF65-F5344CB8AC3E}">
        <p14:creationId xmlns:p14="http://schemas.microsoft.com/office/powerpoint/2010/main" val="76638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71132-8B15-F543-94A7-7E850568B877}" type="slidenum">
              <a:rPr lang="en-US" altLang="en-US"/>
              <a:pPr/>
              <a:t>6</a:t>
            </a:fld>
            <a:endParaRPr lang="en-US" altLang="en-US"/>
          </a:p>
        </p:txBody>
      </p:sp>
      <p:sp>
        <p:nvSpPr>
          <p:cNvPr id="223234" name="Rectangle 2"/>
          <p:cNvSpPr>
            <a:spLocks noChangeArrowheads="1" noTextEdit="1"/>
          </p:cNvSpPr>
          <p:nvPr>
            <p:ph type="sldImg"/>
          </p:nvPr>
        </p:nvSpPr>
        <p:spPr>
          <a:xfrm>
            <a:off x="1150938" y="692150"/>
            <a:ext cx="4556125" cy="3416300"/>
          </a:xfrm>
          <a:ln/>
        </p:spPr>
      </p:sp>
      <p:sp>
        <p:nvSpPr>
          <p:cNvPr id="223235" name="Rectangle 3"/>
          <p:cNvSpPr>
            <a:spLocks noGrp="1" noChangeArrowheads="1"/>
          </p:cNvSpPr>
          <p:nvPr>
            <p:ph type="body" idx="1"/>
          </p:nvPr>
        </p:nvSpPr>
        <p:spPr/>
        <p:txBody>
          <a:bodyPr/>
          <a:lstStyle/>
          <a:p>
            <a:r>
              <a:rPr lang="en-US" altLang="en-US"/>
              <a:t>6. Learning Objectives Continued</a:t>
            </a:r>
          </a:p>
          <a:p>
            <a:r>
              <a:rPr lang="en-US" altLang="en-US"/>
              <a:t>Be familiar with soil organisms and their effect on the chemical and physical properties of soil</a:t>
            </a:r>
          </a:p>
          <a:p>
            <a:r>
              <a:rPr lang="en-US" altLang="en-US"/>
              <a:t>Recognize the importance of soil organic matter</a:t>
            </a:r>
          </a:p>
          <a:p>
            <a:r>
              <a:rPr lang="en-US" altLang="en-US"/>
              <a:t>Understand how different soil amendments affect the structure, texture, and pH of soils</a:t>
            </a:r>
          </a:p>
          <a:p>
            <a:endParaRPr lang="en-US" altLang="en-US"/>
          </a:p>
        </p:txBody>
      </p:sp>
    </p:spTree>
    <p:extLst>
      <p:ext uri="{BB962C8B-B14F-4D97-AF65-F5344CB8AC3E}">
        <p14:creationId xmlns:p14="http://schemas.microsoft.com/office/powerpoint/2010/main" val="820417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A27C0-58BA-C74E-B7A2-0758DFA421B5}" type="slidenum">
              <a:rPr lang="en-US" altLang="en-US"/>
              <a:pPr/>
              <a:t>60</a:t>
            </a:fld>
            <a:endParaRPr lang="en-US" altLang="en-US"/>
          </a:p>
        </p:txBody>
      </p:sp>
      <p:sp>
        <p:nvSpPr>
          <p:cNvPr id="76802" name="Rectangle 2"/>
          <p:cNvSpPr>
            <a:spLocks noChangeArrowheads="1" noTextEdit="1"/>
          </p:cNvSpPr>
          <p:nvPr>
            <p:ph type="sldImg"/>
          </p:nvPr>
        </p:nvSpPr>
        <p:spPr>
          <a:xfrm>
            <a:off x="1150938" y="717550"/>
            <a:ext cx="4556125" cy="3416300"/>
          </a:xfrm>
          <a:ln cap="flat"/>
        </p:spPr>
      </p:sp>
      <p:sp>
        <p:nvSpPr>
          <p:cNvPr id="76803" name="Rectangle 3"/>
          <p:cNvSpPr>
            <a:spLocks noGrp="1" noChangeArrowheads="1"/>
          </p:cNvSpPr>
          <p:nvPr>
            <p:ph type="body" idx="1"/>
          </p:nvPr>
        </p:nvSpPr>
        <p:spPr>
          <a:xfrm>
            <a:off x="914400" y="4368800"/>
            <a:ext cx="5029200" cy="4064000"/>
          </a:xfrm>
          <a:noFill/>
          <a:ln/>
        </p:spPr>
        <p:txBody>
          <a:bodyPr/>
          <a:lstStyle/>
          <a:p>
            <a:r>
              <a:rPr lang="en-US" altLang="en-US"/>
              <a:t>60. Toxic elements in soils.</a:t>
            </a:r>
          </a:p>
        </p:txBody>
      </p:sp>
    </p:spTree>
    <p:extLst>
      <p:ext uri="{BB962C8B-B14F-4D97-AF65-F5344CB8AC3E}">
        <p14:creationId xmlns:p14="http://schemas.microsoft.com/office/powerpoint/2010/main" val="34066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B8DF9-9CE1-6C4F-AEC3-C5D1EC8A4A75}" type="slidenum">
              <a:rPr lang="en-US" altLang="en-US"/>
              <a:pPr/>
              <a:t>61</a:t>
            </a:fld>
            <a:endParaRPr lang="en-US" altLang="en-US"/>
          </a:p>
        </p:txBody>
      </p:sp>
      <p:sp>
        <p:nvSpPr>
          <p:cNvPr id="78850" name="Rectangle 2"/>
          <p:cNvSpPr>
            <a:spLocks noChangeArrowheads="1" noTextEdit="1"/>
          </p:cNvSpPr>
          <p:nvPr>
            <p:ph type="sldImg"/>
          </p:nvPr>
        </p:nvSpPr>
        <p:spPr>
          <a:xfrm>
            <a:off x="1150938" y="717550"/>
            <a:ext cx="4556125" cy="3416300"/>
          </a:xfrm>
          <a:ln cap="flat"/>
        </p:spPr>
      </p:sp>
      <p:sp>
        <p:nvSpPr>
          <p:cNvPr id="78851" name="Rectangle 3"/>
          <p:cNvSpPr>
            <a:spLocks noGrp="1" noChangeArrowheads="1"/>
          </p:cNvSpPr>
          <p:nvPr>
            <p:ph type="body" idx="1"/>
          </p:nvPr>
        </p:nvSpPr>
        <p:spPr>
          <a:xfrm>
            <a:off x="914400" y="4368800"/>
            <a:ext cx="5029200" cy="4064000"/>
          </a:xfrm>
          <a:noFill/>
          <a:ln/>
        </p:spPr>
        <p:txBody>
          <a:bodyPr/>
          <a:lstStyle/>
          <a:p>
            <a:r>
              <a:rPr lang="en-US" altLang="en-US"/>
              <a:t>61. Toxic elements in soils. The cantaloupes show signs of manganese. The bare area in the lower picture shows aluminum toxicity in cotton.</a:t>
            </a:r>
          </a:p>
        </p:txBody>
      </p:sp>
    </p:spTree>
    <p:extLst>
      <p:ext uri="{BB962C8B-B14F-4D97-AF65-F5344CB8AC3E}">
        <p14:creationId xmlns:p14="http://schemas.microsoft.com/office/powerpoint/2010/main" val="1319048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82505-7AC1-F149-AE4D-43A471675614}" type="slidenum">
              <a:rPr lang="en-US" altLang="en-US"/>
              <a:pPr/>
              <a:t>62</a:t>
            </a:fld>
            <a:endParaRPr lang="en-US" altLang="en-US"/>
          </a:p>
        </p:txBody>
      </p:sp>
      <p:sp>
        <p:nvSpPr>
          <p:cNvPr id="80898" name="Rectangle 2"/>
          <p:cNvSpPr>
            <a:spLocks noChangeArrowheads="1" noTextEdit="1"/>
          </p:cNvSpPr>
          <p:nvPr>
            <p:ph type="sldImg"/>
          </p:nvPr>
        </p:nvSpPr>
        <p:spPr>
          <a:xfrm>
            <a:off x="1150938" y="717550"/>
            <a:ext cx="4556125" cy="3416300"/>
          </a:xfrm>
          <a:ln cap="flat"/>
        </p:spPr>
      </p:sp>
      <p:sp>
        <p:nvSpPr>
          <p:cNvPr id="80899" name="Rectangle 3"/>
          <p:cNvSpPr>
            <a:spLocks noGrp="1" noChangeArrowheads="1"/>
          </p:cNvSpPr>
          <p:nvPr>
            <p:ph type="body" idx="1"/>
          </p:nvPr>
        </p:nvSpPr>
        <p:spPr>
          <a:xfrm>
            <a:off x="914400" y="4368800"/>
            <a:ext cx="5029200" cy="4064000"/>
          </a:xfrm>
          <a:noFill/>
          <a:ln/>
        </p:spPr>
        <p:txBody>
          <a:bodyPr/>
          <a:lstStyle/>
          <a:p>
            <a:r>
              <a:rPr lang="en-US" altLang="en-US"/>
              <a:t>63. Low soil pH (high acidity levels) affects root development in plants. Here you see the effects of high manganese and aluminum on root development of cotton roots at different pH’s.</a:t>
            </a:r>
          </a:p>
          <a:p>
            <a:endParaRPr lang="en-US" altLang="en-US"/>
          </a:p>
        </p:txBody>
      </p:sp>
    </p:spTree>
    <p:extLst>
      <p:ext uri="{BB962C8B-B14F-4D97-AF65-F5344CB8AC3E}">
        <p14:creationId xmlns:p14="http://schemas.microsoft.com/office/powerpoint/2010/main" val="7813928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5D123-2F76-A848-86A8-9CA287DF825B}" type="slidenum">
              <a:rPr lang="en-US" altLang="en-US"/>
              <a:pPr/>
              <a:t>63</a:t>
            </a:fld>
            <a:endParaRPr lang="en-US" altLang="en-US"/>
          </a:p>
        </p:txBody>
      </p:sp>
      <p:sp>
        <p:nvSpPr>
          <p:cNvPr id="82946" name="Rectangle 2"/>
          <p:cNvSpPr>
            <a:spLocks noChangeArrowheads="1" noTextEdit="1"/>
          </p:cNvSpPr>
          <p:nvPr>
            <p:ph type="sldImg"/>
          </p:nvPr>
        </p:nvSpPr>
        <p:spPr>
          <a:xfrm>
            <a:off x="1150938" y="717550"/>
            <a:ext cx="4556125" cy="3416300"/>
          </a:xfrm>
          <a:ln cap="flat"/>
        </p:spPr>
      </p:sp>
      <p:sp>
        <p:nvSpPr>
          <p:cNvPr id="82947" name="Rectangle 3"/>
          <p:cNvSpPr>
            <a:spLocks noGrp="1" noChangeArrowheads="1"/>
          </p:cNvSpPr>
          <p:nvPr>
            <p:ph type="body" idx="1"/>
          </p:nvPr>
        </p:nvSpPr>
        <p:spPr>
          <a:xfrm>
            <a:off x="914400" y="4368800"/>
            <a:ext cx="5029200" cy="4064000"/>
          </a:xfrm>
          <a:noFill/>
          <a:ln/>
        </p:spPr>
        <p:txBody>
          <a:bodyPr/>
          <a:lstStyle/>
          <a:p>
            <a:r>
              <a:rPr lang="en-US" altLang="en-US"/>
              <a:t>60. This slide shows the effect of soil pH on nitrification in soils by bacteria. The ideal range in pH is from about 5.5 to 7.0 (this would be equivalent to CaCl2 values of 4.9 to 6.4) with the maximum rate occurring at pH 6.5 (equivalent to CaCl2 value of 4.9).</a:t>
            </a:r>
          </a:p>
          <a:p>
            <a:endParaRPr lang="en-US" altLang="en-US"/>
          </a:p>
        </p:txBody>
      </p:sp>
    </p:spTree>
    <p:extLst>
      <p:ext uri="{BB962C8B-B14F-4D97-AF65-F5344CB8AC3E}">
        <p14:creationId xmlns:p14="http://schemas.microsoft.com/office/powerpoint/2010/main" val="1006456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67191-D432-304B-B422-2E5519D880A4}" type="slidenum">
              <a:rPr lang="en-US" altLang="en-US"/>
              <a:pPr/>
              <a:t>64</a:t>
            </a:fld>
            <a:endParaRPr lang="en-US" altLang="en-US"/>
          </a:p>
        </p:txBody>
      </p:sp>
      <p:sp>
        <p:nvSpPr>
          <p:cNvPr id="84994" name="Rectangle 2"/>
          <p:cNvSpPr>
            <a:spLocks noChangeArrowheads="1" noTextEdit="1"/>
          </p:cNvSpPr>
          <p:nvPr>
            <p:ph type="sldImg"/>
          </p:nvPr>
        </p:nvSpPr>
        <p:spPr>
          <a:xfrm>
            <a:off x="1150938" y="717550"/>
            <a:ext cx="4556125" cy="3416300"/>
          </a:xfrm>
          <a:ln cap="flat"/>
        </p:spPr>
      </p:sp>
      <p:sp>
        <p:nvSpPr>
          <p:cNvPr id="84995" name="Rectangle 3"/>
          <p:cNvSpPr>
            <a:spLocks noGrp="1" noChangeArrowheads="1"/>
          </p:cNvSpPr>
          <p:nvPr>
            <p:ph type="body" idx="1"/>
          </p:nvPr>
        </p:nvSpPr>
        <p:spPr>
          <a:xfrm>
            <a:off x="914400" y="4368800"/>
            <a:ext cx="5029200" cy="4064000"/>
          </a:xfrm>
          <a:noFill/>
          <a:ln/>
        </p:spPr>
        <p:txBody>
          <a:bodyPr/>
          <a:lstStyle/>
          <a:p>
            <a:r>
              <a:rPr lang="en-US" altLang="en-US"/>
              <a:t>64. We saw earlier that pH affects nutrient availability in soils. pH also affects the relative efficiency of applied fertilizers. Here we see that the efficiency of applied nitrogen is 53% at pH 5.0 as compared to 100% at pH 6.5. So if one applies 100 lbs of nitrogen to a soil with a pH of 5.0, they lose 47 lbs of nitrogen compared to the same amount applied to a soil with a pH of 6.5!!</a:t>
            </a:r>
          </a:p>
          <a:p>
            <a:endParaRPr lang="en-US" altLang="en-US"/>
          </a:p>
        </p:txBody>
      </p:sp>
    </p:spTree>
    <p:extLst>
      <p:ext uri="{BB962C8B-B14F-4D97-AF65-F5344CB8AC3E}">
        <p14:creationId xmlns:p14="http://schemas.microsoft.com/office/powerpoint/2010/main" val="19292420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EA591-E2D1-F844-8E71-7E69DBFBBAB1}" type="slidenum">
              <a:rPr lang="en-US" altLang="en-US"/>
              <a:pPr/>
              <a:t>65</a:t>
            </a:fld>
            <a:endParaRPr lang="en-US" altLang="en-US"/>
          </a:p>
        </p:txBody>
      </p:sp>
      <p:sp>
        <p:nvSpPr>
          <p:cNvPr id="87042" name="Rectangle 2"/>
          <p:cNvSpPr>
            <a:spLocks noChangeArrowheads="1" noTextEdit="1"/>
          </p:cNvSpPr>
          <p:nvPr>
            <p:ph type="sldImg"/>
          </p:nvPr>
        </p:nvSpPr>
        <p:spPr>
          <a:xfrm>
            <a:off x="1150938" y="717550"/>
            <a:ext cx="4556125" cy="3416300"/>
          </a:xfrm>
          <a:ln cap="flat"/>
        </p:spPr>
      </p:sp>
      <p:sp>
        <p:nvSpPr>
          <p:cNvPr id="87043" name="Rectangle 3"/>
          <p:cNvSpPr>
            <a:spLocks noGrp="1" noChangeArrowheads="1"/>
          </p:cNvSpPr>
          <p:nvPr>
            <p:ph type="body" idx="1"/>
          </p:nvPr>
        </p:nvSpPr>
        <p:spPr>
          <a:xfrm>
            <a:off x="914400" y="4368800"/>
            <a:ext cx="5029200" cy="4064000"/>
          </a:xfrm>
          <a:noFill/>
          <a:ln/>
        </p:spPr>
        <p:txBody>
          <a:bodyPr/>
          <a:lstStyle/>
          <a:p>
            <a:r>
              <a:rPr lang="en-US" altLang="en-US"/>
              <a:t>65. Here we see the relative efficiency of applied phosphorus. Very similar to that of nitrogen except pH exerts a more negative influence on the availability of applied phosphorus at pH 6.0.</a:t>
            </a:r>
          </a:p>
        </p:txBody>
      </p:sp>
    </p:spTree>
    <p:extLst>
      <p:ext uri="{BB962C8B-B14F-4D97-AF65-F5344CB8AC3E}">
        <p14:creationId xmlns:p14="http://schemas.microsoft.com/office/powerpoint/2010/main" val="20635865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DA5FB-82CF-C149-B3DD-E825D99091E4}" type="slidenum">
              <a:rPr lang="en-US" altLang="en-US"/>
              <a:pPr/>
              <a:t>66</a:t>
            </a:fld>
            <a:endParaRPr lang="en-US" altLang="en-US"/>
          </a:p>
        </p:txBody>
      </p:sp>
      <p:sp>
        <p:nvSpPr>
          <p:cNvPr id="89090" name="Rectangle 2"/>
          <p:cNvSpPr>
            <a:spLocks noChangeArrowheads="1" noTextEdit="1"/>
          </p:cNvSpPr>
          <p:nvPr>
            <p:ph type="sldImg"/>
          </p:nvPr>
        </p:nvSpPr>
        <p:spPr>
          <a:xfrm>
            <a:off x="1150938" y="717550"/>
            <a:ext cx="4556125" cy="3416300"/>
          </a:xfrm>
          <a:ln cap="flat"/>
        </p:spPr>
      </p:sp>
      <p:sp>
        <p:nvSpPr>
          <p:cNvPr id="89091" name="Rectangle 3"/>
          <p:cNvSpPr>
            <a:spLocks noGrp="1" noChangeArrowheads="1"/>
          </p:cNvSpPr>
          <p:nvPr>
            <p:ph type="body" idx="1"/>
          </p:nvPr>
        </p:nvSpPr>
        <p:spPr>
          <a:xfrm>
            <a:off x="914400" y="4368800"/>
            <a:ext cx="5029200" cy="4064000"/>
          </a:xfrm>
          <a:noFill/>
          <a:ln/>
        </p:spPr>
        <p:txBody>
          <a:bodyPr/>
          <a:lstStyle/>
          <a:p>
            <a:r>
              <a:rPr lang="en-US" altLang="en-US"/>
              <a:t>66. And finally we see the influence of pH on applied potassium. As you can see here pH does not reduce the efficiency of applied potassium until the pH drops to approximately 5.0.</a:t>
            </a:r>
          </a:p>
          <a:p>
            <a:endParaRPr lang="en-US" altLang="en-US"/>
          </a:p>
        </p:txBody>
      </p:sp>
    </p:spTree>
    <p:extLst>
      <p:ext uri="{BB962C8B-B14F-4D97-AF65-F5344CB8AC3E}">
        <p14:creationId xmlns:p14="http://schemas.microsoft.com/office/powerpoint/2010/main" val="8386669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D7C2E-65CD-C24A-88C6-62671B6D0D17}" type="slidenum">
              <a:rPr lang="en-US" altLang="en-US"/>
              <a:pPr/>
              <a:t>67</a:t>
            </a:fld>
            <a:endParaRPr lang="en-US" altLang="en-US"/>
          </a:p>
        </p:txBody>
      </p:sp>
      <p:sp>
        <p:nvSpPr>
          <p:cNvPr id="91138" name="Rectangle 2"/>
          <p:cNvSpPr>
            <a:spLocks noChangeArrowheads="1" noTextEdit="1"/>
          </p:cNvSpPr>
          <p:nvPr>
            <p:ph type="sldImg"/>
          </p:nvPr>
        </p:nvSpPr>
        <p:spPr>
          <a:xfrm>
            <a:off x="1150938" y="717550"/>
            <a:ext cx="4556125" cy="3416300"/>
          </a:xfrm>
          <a:ln cap="flat"/>
        </p:spPr>
      </p:sp>
      <p:sp>
        <p:nvSpPr>
          <p:cNvPr id="91139" name="Rectangle 3"/>
          <p:cNvSpPr>
            <a:spLocks noGrp="1" noChangeArrowheads="1"/>
          </p:cNvSpPr>
          <p:nvPr>
            <p:ph type="body" idx="1"/>
          </p:nvPr>
        </p:nvSpPr>
        <p:spPr>
          <a:xfrm>
            <a:off x="914400" y="4368800"/>
            <a:ext cx="5029200" cy="4064000"/>
          </a:xfrm>
          <a:noFill/>
          <a:ln/>
        </p:spPr>
        <p:txBody>
          <a:bodyPr/>
          <a:lstStyle/>
          <a:p>
            <a:r>
              <a:rPr lang="en-US" altLang="en-US"/>
              <a:t>67. Soils become acid because</a:t>
            </a:r>
          </a:p>
          <a:p>
            <a:r>
              <a:rPr lang="en-US" altLang="en-US"/>
              <a:t>	-developed in areas with high rainfall, resulting in:</a:t>
            </a:r>
          </a:p>
          <a:p>
            <a:r>
              <a:rPr lang="en-US" altLang="en-US"/>
              <a:t>		-leaching and plant uptake of base forming cations (Ca2+, Mg2+, and K+).</a:t>
            </a:r>
          </a:p>
          <a:p>
            <a:r>
              <a:rPr lang="en-US" altLang="en-US"/>
              <a:t>-rapid reaction of water with Al &amp; Fe, which produces H ions</a:t>
            </a:r>
          </a:p>
          <a:p>
            <a:r>
              <a:rPr lang="en-US" altLang="en-US"/>
              <a:t>-application of acid forming fertilizers - mostly those containing ammonical (NH4+) nitrogen.</a:t>
            </a:r>
          </a:p>
          <a:p>
            <a:r>
              <a:rPr lang="en-US" altLang="en-US"/>
              <a:t>-decomposition of organic matter</a:t>
            </a:r>
          </a:p>
          <a:p>
            <a:r>
              <a:rPr lang="en-US" altLang="en-US"/>
              <a:t>-microbial activity</a:t>
            </a:r>
          </a:p>
        </p:txBody>
      </p:sp>
    </p:spTree>
    <p:extLst>
      <p:ext uri="{BB962C8B-B14F-4D97-AF65-F5344CB8AC3E}">
        <p14:creationId xmlns:p14="http://schemas.microsoft.com/office/powerpoint/2010/main" val="1540673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242DE-C35C-1643-8AFF-6BED9723114A}" type="slidenum">
              <a:rPr lang="en-US" altLang="en-US"/>
              <a:pPr/>
              <a:t>68</a:t>
            </a:fld>
            <a:endParaRPr lang="en-US" altLang="en-US"/>
          </a:p>
        </p:txBody>
      </p:sp>
      <p:sp>
        <p:nvSpPr>
          <p:cNvPr id="93186" name="Rectangle 2"/>
          <p:cNvSpPr>
            <a:spLocks noChangeArrowheads="1" noTextEdit="1"/>
          </p:cNvSpPr>
          <p:nvPr>
            <p:ph type="sldImg"/>
          </p:nvPr>
        </p:nvSpPr>
        <p:spPr>
          <a:xfrm>
            <a:off x="1150938" y="717550"/>
            <a:ext cx="4556125" cy="3416300"/>
          </a:xfrm>
          <a:ln cap="flat"/>
        </p:spPr>
      </p:sp>
      <p:sp>
        <p:nvSpPr>
          <p:cNvPr id="93187" name="Rectangle 3"/>
          <p:cNvSpPr>
            <a:spLocks noGrp="1" noChangeArrowheads="1"/>
          </p:cNvSpPr>
          <p:nvPr>
            <p:ph type="body" idx="1"/>
          </p:nvPr>
        </p:nvSpPr>
        <p:spPr>
          <a:xfrm>
            <a:off x="914400" y="4368800"/>
            <a:ext cx="5029200" cy="4064000"/>
          </a:xfrm>
          <a:noFill/>
          <a:ln/>
        </p:spPr>
        <p:txBody>
          <a:bodyPr/>
          <a:lstStyle/>
          <a:p>
            <a:r>
              <a:rPr lang="en-US" altLang="en-US"/>
              <a:t>68. Nitrogen conversions in the soil produce acidity. When organic matter decomposes, one of the first products formed is ammonia. In the presence of oxygen and bacteria, nitrates and hydrogen ions are produced. The latter increases acidity (lower soil pH). A similar effect occurs when ammoniacal nitrogen fertilizers are applied to the soil.</a:t>
            </a:r>
          </a:p>
          <a:p>
            <a:endParaRPr lang="en-US" altLang="en-US"/>
          </a:p>
        </p:txBody>
      </p:sp>
    </p:spTree>
    <p:extLst>
      <p:ext uri="{BB962C8B-B14F-4D97-AF65-F5344CB8AC3E}">
        <p14:creationId xmlns:p14="http://schemas.microsoft.com/office/powerpoint/2010/main" val="18902582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B42FA-0974-3841-BB64-73F649AE92F7}" type="slidenum">
              <a:rPr lang="en-US" altLang="en-US"/>
              <a:pPr/>
              <a:t>69</a:t>
            </a:fld>
            <a:endParaRPr lang="en-US" altLang="en-US"/>
          </a:p>
        </p:txBody>
      </p:sp>
      <p:sp>
        <p:nvSpPr>
          <p:cNvPr id="206850" name="Rectangle 2"/>
          <p:cNvSpPr>
            <a:spLocks noChangeArrowheads="1" noTextEdit="1"/>
          </p:cNvSpPr>
          <p:nvPr>
            <p:ph type="sldImg"/>
          </p:nvPr>
        </p:nvSpPr>
        <p:spPr>
          <a:xfrm>
            <a:off x="1150938" y="692150"/>
            <a:ext cx="4556125" cy="3416300"/>
          </a:xfrm>
          <a:ln/>
        </p:spPr>
      </p:sp>
      <p:sp>
        <p:nvSpPr>
          <p:cNvPr id="206851" name="Rectangle 3"/>
          <p:cNvSpPr>
            <a:spLocks noGrp="1" noChangeArrowheads="1"/>
          </p:cNvSpPr>
          <p:nvPr>
            <p:ph type="body" idx="1"/>
          </p:nvPr>
        </p:nvSpPr>
        <p:spPr/>
        <p:txBody>
          <a:bodyPr/>
          <a:lstStyle/>
          <a:p>
            <a:r>
              <a:rPr lang="en-US" altLang="en-US"/>
              <a:t>69. Determining soil acidity levels. Two methods that are used most often are soil pH kits (indicator dyes) and pH meters. Indicator dyes are sometimes used in the field to make rapid pH determinations. They must be used with extreme care to avoid errors - not generally recommended for use. Numerous studies have shown that the kits only give approximations and sometimes they are not even close. So if you have plants that you value send your samples off to a soil testing laboratory for analysis. Laboratory results are generally reported to the nearest 0.1 unit., if limestone is needed the laboratory will give a recommendation. You can not determine the limestone requirement with a soil testing kit!!!</a:t>
            </a:r>
          </a:p>
          <a:p>
            <a:endParaRPr lang="en-US" altLang="en-US"/>
          </a:p>
        </p:txBody>
      </p:sp>
    </p:spTree>
    <p:extLst>
      <p:ext uri="{BB962C8B-B14F-4D97-AF65-F5344CB8AC3E}">
        <p14:creationId xmlns:p14="http://schemas.microsoft.com/office/powerpoint/2010/main" val="184513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425C4-BBCA-374A-B3B5-27237546D889}" type="slidenum">
              <a:rPr lang="en-US" altLang="en-US"/>
              <a:pPr/>
              <a:t>7</a:t>
            </a:fld>
            <a:endParaRPr lang="en-US" altLang="en-US"/>
          </a:p>
        </p:txBody>
      </p:sp>
      <p:sp>
        <p:nvSpPr>
          <p:cNvPr id="224258" name="Rectangle 2"/>
          <p:cNvSpPr>
            <a:spLocks noChangeArrowheads="1" noTextEdit="1"/>
          </p:cNvSpPr>
          <p:nvPr>
            <p:ph type="sldImg"/>
          </p:nvPr>
        </p:nvSpPr>
        <p:spPr>
          <a:xfrm>
            <a:off x="1150938" y="692150"/>
            <a:ext cx="4556125" cy="3416300"/>
          </a:xfrm>
          <a:ln/>
        </p:spPr>
      </p:sp>
      <p:sp>
        <p:nvSpPr>
          <p:cNvPr id="224259" name="Rectangle 3"/>
          <p:cNvSpPr>
            <a:spLocks noGrp="1" noChangeArrowheads="1"/>
          </p:cNvSpPr>
          <p:nvPr>
            <p:ph type="body" idx="1"/>
          </p:nvPr>
        </p:nvSpPr>
        <p:spPr/>
        <p:txBody>
          <a:bodyPr/>
          <a:lstStyle/>
          <a:p>
            <a:r>
              <a:rPr lang="en-US" altLang="en-US"/>
              <a:t>7. Learning Objectives continued</a:t>
            </a:r>
          </a:p>
          <a:p>
            <a:r>
              <a:rPr lang="en-US" altLang="en-US"/>
              <a:t>Know what colloids, CEC, cations, and anions are and how they affect plant nutrition</a:t>
            </a:r>
          </a:p>
          <a:p>
            <a:r>
              <a:rPr lang="en-US" altLang="en-US"/>
              <a:t>Understand why pH is such an important factor in nutrient uptake and plant nutrition and how changing pH affects different soil properties</a:t>
            </a:r>
          </a:p>
          <a:p>
            <a:r>
              <a:rPr lang="en-US" altLang="en-US"/>
              <a:t>Understand the essential elements required for plant growth and the different inorganic and organic fertilizer sources of each.</a:t>
            </a:r>
          </a:p>
        </p:txBody>
      </p:sp>
    </p:spTree>
    <p:extLst>
      <p:ext uri="{BB962C8B-B14F-4D97-AF65-F5344CB8AC3E}">
        <p14:creationId xmlns:p14="http://schemas.microsoft.com/office/powerpoint/2010/main" val="19189004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58DD3-475A-504F-975C-11EE4E3FA15E}" type="slidenum">
              <a:rPr lang="en-US" altLang="en-US"/>
              <a:pPr/>
              <a:t>70</a:t>
            </a:fld>
            <a:endParaRPr lang="en-US" altLang="en-US"/>
          </a:p>
        </p:txBody>
      </p:sp>
      <p:sp>
        <p:nvSpPr>
          <p:cNvPr id="207874" name="Rectangle 2"/>
          <p:cNvSpPr>
            <a:spLocks noChangeArrowheads="1" noTextEdit="1"/>
          </p:cNvSpPr>
          <p:nvPr>
            <p:ph type="sldImg"/>
          </p:nvPr>
        </p:nvSpPr>
        <p:spPr>
          <a:xfrm>
            <a:off x="1150938" y="692150"/>
            <a:ext cx="4556125" cy="3416300"/>
          </a:xfrm>
          <a:ln/>
        </p:spPr>
      </p:sp>
      <p:sp>
        <p:nvSpPr>
          <p:cNvPr id="207875" name="Rectangle 3"/>
          <p:cNvSpPr>
            <a:spLocks noGrp="1" noChangeArrowheads="1"/>
          </p:cNvSpPr>
          <p:nvPr>
            <p:ph type="body" idx="1"/>
          </p:nvPr>
        </p:nvSpPr>
        <p:spPr/>
        <p:txBody>
          <a:bodyPr/>
          <a:lstStyle/>
          <a:p>
            <a:r>
              <a:rPr lang="en-US" altLang="en-US"/>
              <a:t>70. Measuring the soil's pH is the first step in determining its lime requirement. However, liming needs cannot be solely assessed on the basis of soil pH measurement. A soil's lime buffering capacity - its ability to resist a change in pH when limestone is applied - must be measured. The lime buffer capacity (LBC) is now reported on the new University of Georgia soil test reports. The LBC and the soil pH determined in a dilute solution of calcium chloride (CaCl2) are then used to determine the limestone recommendation. This is accomplished by placing the soil in a dilute calcium chloride (CaCl2) solution and recording the reading. After a 30 minute period the sample is then titrated with a dilute solution of calcium hydroxide (Ca(OH)2) to neutralize the soil acidity. Using the amount of calcium hydroxide required  to neutralize the exchangeable acidity the desired pH, and the pH in the CaCl2 solution the Lime Buffer Capacity that appears on your soil test report is determined.</a:t>
            </a:r>
          </a:p>
        </p:txBody>
      </p:sp>
    </p:spTree>
    <p:extLst>
      <p:ext uri="{BB962C8B-B14F-4D97-AF65-F5344CB8AC3E}">
        <p14:creationId xmlns:p14="http://schemas.microsoft.com/office/powerpoint/2010/main" val="1553898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ABFE9-C98A-A34B-8FCB-E4118F7BB805}" type="slidenum">
              <a:rPr lang="en-US" altLang="en-US"/>
              <a:pPr/>
              <a:t>71</a:t>
            </a:fld>
            <a:endParaRPr lang="en-US" altLang="en-US"/>
          </a:p>
        </p:txBody>
      </p:sp>
      <p:sp>
        <p:nvSpPr>
          <p:cNvPr id="208898" name="Rectangle 2"/>
          <p:cNvSpPr>
            <a:spLocks noChangeArrowheads="1" noTextEdit="1"/>
          </p:cNvSpPr>
          <p:nvPr>
            <p:ph type="sldImg"/>
          </p:nvPr>
        </p:nvSpPr>
        <p:spPr>
          <a:xfrm>
            <a:off x="1150938" y="692150"/>
            <a:ext cx="4556125" cy="3416300"/>
          </a:xfrm>
          <a:ln/>
        </p:spPr>
      </p:sp>
      <p:sp>
        <p:nvSpPr>
          <p:cNvPr id="208899" name="Rectangle 3"/>
          <p:cNvSpPr>
            <a:spLocks noGrp="1" noChangeArrowheads="1"/>
          </p:cNvSpPr>
          <p:nvPr>
            <p:ph type="body" idx="1"/>
          </p:nvPr>
        </p:nvSpPr>
        <p:spPr/>
        <p:txBody>
          <a:bodyPr/>
          <a:lstStyle/>
          <a:p>
            <a:r>
              <a:rPr lang="en-US" altLang="en-US"/>
              <a:t>71. For most garden soils, a soil pH between 6.0 to 6.5 is desirable. Note that this is equivalent to a calcium chloride pH of 5.4 to 5.9.</a:t>
            </a:r>
          </a:p>
          <a:p>
            <a:endParaRPr lang="en-US" altLang="en-US"/>
          </a:p>
        </p:txBody>
      </p:sp>
    </p:spTree>
    <p:extLst>
      <p:ext uri="{BB962C8B-B14F-4D97-AF65-F5344CB8AC3E}">
        <p14:creationId xmlns:p14="http://schemas.microsoft.com/office/powerpoint/2010/main" val="8151220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E8C1B-3C4E-E941-874C-FD816031106A}" type="slidenum">
              <a:rPr lang="en-US" altLang="en-US"/>
              <a:pPr/>
              <a:t>72</a:t>
            </a:fld>
            <a:endParaRPr lang="en-US" altLang="en-US"/>
          </a:p>
        </p:txBody>
      </p:sp>
      <p:sp>
        <p:nvSpPr>
          <p:cNvPr id="209922" name="Rectangle 2"/>
          <p:cNvSpPr>
            <a:spLocks noChangeArrowheads="1" noTextEdit="1"/>
          </p:cNvSpPr>
          <p:nvPr>
            <p:ph type="sldImg"/>
          </p:nvPr>
        </p:nvSpPr>
        <p:spPr>
          <a:xfrm>
            <a:off x="1150938" y="692150"/>
            <a:ext cx="4556125" cy="3416300"/>
          </a:xfrm>
          <a:ln/>
        </p:spPr>
      </p:sp>
      <p:sp>
        <p:nvSpPr>
          <p:cNvPr id="209923" name="Rectangle 3"/>
          <p:cNvSpPr>
            <a:spLocks noGrp="1" noChangeArrowheads="1"/>
          </p:cNvSpPr>
          <p:nvPr>
            <p:ph type="body" idx="1"/>
          </p:nvPr>
        </p:nvSpPr>
        <p:spPr/>
        <p:txBody>
          <a:bodyPr/>
          <a:lstStyle/>
          <a:p>
            <a:r>
              <a:rPr lang="en-US" altLang="en-US"/>
              <a:t>72. However, with certain crops, there are exceptions. Some plants requiring different soil pH's are shown here and also listed in the "Master Gardener Handbook". Note: When comparing these values with the CaCl2 pH values from the University of Georgia Soil Test Laboratory deduct 0.6.</a:t>
            </a:r>
          </a:p>
          <a:p>
            <a:endParaRPr lang="en-US" altLang="en-US"/>
          </a:p>
        </p:txBody>
      </p:sp>
    </p:spTree>
    <p:extLst>
      <p:ext uri="{BB962C8B-B14F-4D97-AF65-F5344CB8AC3E}">
        <p14:creationId xmlns:p14="http://schemas.microsoft.com/office/powerpoint/2010/main" val="9582950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315A5-5F1B-BB4B-A734-B6880C850FB0}" type="slidenum">
              <a:rPr lang="en-US" altLang="en-US"/>
              <a:pPr/>
              <a:t>73</a:t>
            </a:fld>
            <a:endParaRPr lang="en-US" altLang="en-US"/>
          </a:p>
        </p:txBody>
      </p:sp>
      <p:sp>
        <p:nvSpPr>
          <p:cNvPr id="210946" name="Rectangle 2"/>
          <p:cNvSpPr>
            <a:spLocks noChangeArrowheads="1" noTextEdit="1"/>
          </p:cNvSpPr>
          <p:nvPr>
            <p:ph type="sldImg"/>
          </p:nvPr>
        </p:nvSpPr>
        <p:spPr>
          <a:xfrm>
            <a:off x="1150938" y="692150"/>
            <a:ext cx="4556125" cy="3416300"/>
          </a:xfrm>
          <a:ln/>
        </p:spPr>
      </p:sp>
      <p:sp>
        <p:nvSpPr>
          <p:cNvPr id="210947" name="Rectangle 3"/>
          <p:cNvSpPr>
            <a:spLocks noGrp="1" noChangeArrowheads="1"/>
          </p:cNvSpPr>
          <p:nvPr>
            <p:ph type="body" idx="1"/>
          </p:nvPr>
        </p:nvSpPr>
        <p:spPr/>
        <p:txBody>
          <a:bodyPr/>
          <a:lstStyle/>
          <a:p>
            <a:r>
              <a:rPr lang="en-US" altLang="en-US"/>
              <a:t>73. How can we reduce soil acidity?</a:t>
            </a:r>
          </a:p>
          <a:p>
            <a:endParaRPr lang="en-US" altLang="en-US"/>
          </a:p>
          <a:p>
            <a:r>
              <a:rPr lang="en-US" altLang="en-US"/>
              <a:t>	-apply liming materials</a:t>
            </a:r>
          </a:p>
        </p:txBody>
      </p:sp>
    </p:spTree>
    <p:extLst>
      <p:ext uri="{BB962C8B-B14F-4D97-AF65-F5344CB8AC3E}">
        <p14:creationId xmlns:p14="http://schemas.microsoft.com/office/powerpoint/2010/main" val="20844314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3868B-F4BF-384D-A3D4-3B4AA460749C}" type="slidenum">
              <a:rPr lang="en-US" altLang="en-US"/>
              <a:pPr/>
              <a:t>74</a:t>
            </a:fld>
            <a:endParaRPr lang="en-US" altLang="en-US"/>
          </a:p>
        </p:txBody>
      </p:sp>
      <p:sp>
        <p:nvSpPr>
          <p:cNvPr id="129026" name="Rectangle 2"/>
          <p:cNvSpPr>
            <a:spLocks noChangeArrowheads="1" noTextEdit="1"/>
          </p:cNvSpPr>
          <p:nvPr>
            <p:ph type="sldImg"/>
          </p:nvPr>
        </p:nvSpPr>
        <p:spPr>
          <a:xfrm>
            <a:off x="1154113" y="719138"/>
            <a:ext cx="4551362" cy="3413125"/>
          </a:xfrm>
          <a:ln cap="flat"/>
        </p:spPr>
      </p:sp>
      <p:sp>
        <p:nvSpPr>
          <p:cNvPr id="129027" name="Rectangle 3"/>
          <p:cNvSpPr>
            <a:spLocks noGrp="1" noChangeArrowheads="1"/>
          </p:cNvSpPr>
          <p:nvPr>
            <p:ph type="body" idx="1"/>
          </p:nvPr>
        </p:nvSpPr>
        <p:spPr>
          <a:xfrm>
            <a:off x="914400" y="4368800"/>
            <a:ext cx="5029200" cy="4064000"/>
          </a:xfrm>
          <a:noFill/>
          <a:ln/>
        </p:spPr>
        <p:txBody>
          <a:bodyPr/>
          <a:lstStyle/>
          <a:p>
            <a:r>
              <a:rPr lang="en-US" altLang="en-US"/>
              <a:t>74. Here is a listing of some lime sources and their relative neutralizing values. The more commonly used liming materials in Georgia are dolomitic and calcitic limestone. If soil test results indicate that magnesium is low, dolomitic limestone is the preferred source. If magnesium is medium or high, calcitic or dolomitic limestone can be used. When quick increases in soil pH are required, hydrated (slaked) lime or burned lime are often used, however, they must be used with extreme care to avoid excessively high soil pH's. Also, if they come in contact with wet foliage leaf burn may occur.  Note that their neutralizing values are higher than either dolomitic or calcitic limestone which means less has to be applied to achieve the same results.</a:t>
            </a:r>
          </a:p>
          <a:p>
            <a:endParaRPr lang="en-US" altLang="en-US"/>
          </a:p>
        </p:txBody>
      </p:sp>
    </p:spTree>
    <p:extLst>
      <p:ext uri="{BB962C8B-B14F-4D97-AF65-F5344CB8AC3E}">
        <p14:creationId xmlns:p14="http://schemas.microsoft.com/office/powerpoint/2010/main" val="11385626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CB6A4-4F44-7A4E-B582-257F8B912F8F}" type="slidenum">
              <a:rPr lang="en-US" altLang="en-US"/>
              <a:pPr/>
              <a:t>75</a:t>
            </a:fld>
            <a:endParaRPr lang="en-US" altLang="en-US"/>
          </a:p>
        </p:txBody>
      </p:sp>
      <p:sp>
        <p:nvSpPr>
          <p:cNvPr id="211970" name="Rectangle 2"/>
          <p:cNvSpPr>
            <a:spLocks noChangeArrowheads="1" noTextEdit="1"/>
          </p:cNvSpPr>
          <p:nvPr>
            <p:ph type="sldImg"/>
          </p:nvPr>
        </p:nvSpPr>
        <p:spPr>
          <a:xfrm>
            <a:off x="1150938" y="692150"/>
            <a:ext cx="4556125" cy="3416300"/>
          </a:xfrm>
          <a:ln/>
        </p:spPr>
      </p:sp>
      <p:sp>
        <p:nvSpPr>
          <p:cNvPr id="211971" name="Rectangle 3"/>
          <p:cNvSpPr>
            <a:spLocks noGrp="1" noChangeArrowheads="1"/>
          </p:cNvSpPr>
          <p:nvPr>
            <p:ph type="body" idx="1"/>
          </p:nvPr>
        </p:nvSpPr>
        <p:spPr/>
        <p:txBody>
          <a:bodyPr/>
          <a:lstStyle/>
          <a:p>
            <a:r>
              <a:rPr lang="en-US" altLang="en-US"/>
              <a:t>75. Keep in mind that once the need is arrived at one of the most important factors determining the effectiveness of lime is placement. Make sure it is thoroughly mixed within the plow layer. Other considerations are: (1) particle size of the limestone, (2) neutralizing value, (3) moisture content (Not too much of a problem with homeowners).</a:t>
            </a:r>
          </a:p>
          <a:p>
            <a:endParaRPr lang="en-US" altLang="en-US"/>
          </a:p>
          <a:p>
            <a:r>
              <a:rPr lang="en-US" altLang="en-US"/>
              <a:t>Remember, however, the danger of over liming can be as great as not liming at all. You have to know when to start and when to stop.</a:t>
            </a:r>
          </a:p>
        </p:txBody>
      </p:sp>
    </p:spTree>
    <p:extLst>
      <p:ext uri="{BB962C8B-B14F-4D97-AF65-F5344CB8AC3E}">
        <p14:creationId xmlns:p14="http://schemas.microsoft.com/office/powerpoint/2010/main" val="17423906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83795-A0FF-994F-89BC-9AE4A4D71D9A}" type="slidenum">
              <a:rPr lang="en-US" altLang="en-US"/>
              <a:pPr/>
              <a:t>76</a:t>
            </a:fld>
            <a:endParaRPr lang="en-US" altLang="en-US"/>
          </a:p>
        </p:txBody>
      </p:sp>
      <p:sp>
        <p:nvSpPr>
          <p:cNvPr id="100354" name="Rectangle 2"/>
          <p:cNvSpPr>
            <a:spLocks noChangeArrowheads="1" noTextEdit="1"/>
          </p:cNvSpPr>
          <p:nvPr>
            <p:ph type="sldImg"/>
          </p:nvPr>
        </p:nvSpPr>
        <p:spPr>
          <a:xfrm>
            <a:off x="1150938" y="717550"/>
            <a:ext cx="4556125" cy="3416300"/>
          </a:xfrm>
          <a:ln cap="flat"/>
        </p:spPr>
      </p:sp>
      <p:sp>
        <p:nvSpPr>
          <p:cNvPr id="100355" name="Rectangle 3"/>
          <p:cNvSpPr>
            <a:spLocks noGrp="1" noChangeArrowheads="1"/>
          </p:cNvSpPr>
          <p:nvPr>
            <p:ph type="body" idx="1"/>
          </p:nvPr>
        </p:nvSpPr>
        <p:spPr>
          <a:xfrm>
            <a:off x="914400" y="4368800"/>
            <a:ext cx="5029200" cy="4064000"/>
          </a:xfrm>
          <a:noFill/>
          <a:ln/>
        </p:spPr>
        <p:txBody>
          <a:bodyPr/>
          <a:lstStyle/>
          <a:p>
            <a:r>
              <a:rPr lang="en-US" altLang="en-US"/>
              <a:t>76. It is almost impossible to determine how often and how much limestone should be applied without the aid of a soil test. The frequency of liming acid soils depends on: (1) soil pH, (2) soil texture (3) nitrogen fertilization rates, removal of calcium and magnesium by crops, (4) amount of lime previously applied, (5) soil pH range desired.  Check by our office or I will pass out information on how to get a soil test run on your garden or lawn.</a:t>
            </a:r>
          </a:p>
        </p:txBody>
      </p:sp>
    </p:spTree>
    <p:extLst>
      <p:ext uri="{BB962C8B-B14F-4D97-AF65-F5344CB8AC3E}">
        <p14:creationId xmlns:p14="http://schemas.microsoft.com/office/powerpoint/2010/main" val="12727785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7C4AB-3301-0E49-9FDC-C31A82650637}" type="slidenum">
              <a:rPr lang="en-US" altLang="en-US"/>
              <a:pPr/>
              <a:t>77</a:t>
            </a:fld>
            <a:endParaRPr lang="en-US" altLang="en-US"/>
          </a:p>
        </p:txBody>
      </p:sp>
      <p:sp>
        <p:nvSpPr>
          <p:cNvPr id="105474" name="Rectangle 2"/>
          <p:cNvSpPr>
            <a:spLocks noChangeArrowheads="1" noTextEdit="1"/>
          </p:cNvSpPr>
          <p:nvPr>
            <p:ph type="sldImg"/>
          </p:nvPr>
        </p:nvSpPr>
        <p:spPr>
          <a:xfrm>
            <a:off x="1150938" y="717550"/>
            <a:ext cx="4556125" cy="3416300"/>
          </a:xfrm>
          <a:ln cap="flat"/>
        </p:spPr>
      </p:sp>
      <p:sp>
        <p:nvSpPr>
          <p:cNvPr id="105475" name="Rectangle 3"/>
          <p:cNvSpPr>
            <a:spLocks noGrp="1" noChangeArrowheads="1"/>
          </p:cNvSpPr>
          <p:nvPr>
            <p:ph type="body" idx="1"/>
          </p:nvPr>
        </p:nvSpPr>
        <p:spPr>
          <a:xfrm>
            <a:off x="914400" y="4368800"/>
            <a:ext cx="5029200" cy="4064000"/>
          </a:xfrm>
          <a:noFill/>
          <a:ln/>
        </p:spPr>
        <p:txBody>
          <a:bodyPr/>
          <a:lstStyle/>
          <a:p>
            <a:r>
              <a:rPr lang="en-US" altLang="en-US"/>
              <a:t>77. Acidifying soils is frequently required in nursery and horticultural situations.</a:t>
            </a:r>
          </a:p>
          <a:p>
            <a:endParaRPr lang="en-US" altLang="en-US"/>
          </a:p>
        </p:txBody>
      </p:sp>
    </p:spTree>
    <p:extLst>
      <p:ext uri="{BB962C8B-B14F-4D97-AF65-F5344CB8AC3E}">
        <p14:creationId xmlns:p14="http://schemas.microsoft.com/office/powerpoint/2010/main" val="5038770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7F268-7327-004F-A159-A4AF6D694470}" type="slidenum">
              <a:rPr lang="en-US" altLang="en-US"/>
              <a:pPr/>
              <a:t>78</a:t>
            </a:fld>
            <a:endParaRPr lang="en-US" altLang="en-US"/>
          </a:p>
        </p:txBody>
      </p:sp>
      <p:sp>
        <p:nvSpPr>
          <p:cNvPr id="212994" name="Rectangle 2"/>
          <p:cNvSpPr>
            <a:spLocks noChangeArrowheads="1" noTextEdit="1"/>
          </p:cNvSpPr>
          <p:nvPr>
            <p:ph type="sldImg"/>
          </p:nvPr>
        </p:nvSpPr>
        <p:spPr>
          <a:xfrm>
            <a:off x="1150938" y="692150"/>
            <a:ext cx="4556125" cy="3416300"/>
          </a:xfrm>
          <a:ln/>
        </p:spPr>
      </p:sp>
      <p:sp>
        <p:nvSpPr>
          <p:cNvPr id="212995" name="Rectangle 3"/>
          <p:cNvSpPr>
            <a:spLocks noGrp="1" noChangeArrowheads="1"/>
          </p:cNvSpPr>
          <p:nvPr>
            <p:ph type="body" idx="1"/>
          </p:nvPr>
        </p:nvSpPr>
        <p:spPr/>
        <p:txBody>
          <a:bodyPr/>
          <a:lstStyle/>
          <a:p>
            <a:r>
              <a:rPr lang="en-US" altLang="en-US"/>
              <a:t>78. Materials used for acidifying soils</a:t>
            </a:r>
          </a:p>
          <a:p>
            <a:r>
              <a:rPr lang="en-US" altLang="en-US"/>
              <a:t>-elemental sulfur (S)</a:t>
            </a:r>
          </a:p>
          <a:p>
            <a:r>
              <a:rPr lang="en-US" altLang="en-US"/>
              <a:t>-aluminum sulfate (alum)</a:t>
            </a:r>
          </a:p>
          <a:p>
            <a:r>
              <a:rPr lang="en-US" altLang="en-US"/>
              <a:t>-iron sulfate</a:t>
            </a:r>
          </a:p>
          <a:p>
            <a:endParaRPr lang="en-US" altLang="en-US"/>
          </a:p>
        </p:txBody>
      </p:sp>
    </p:spTree>
    <p:extLst>
      <p:ext uri="{BB962C8B-B14F-4D97-AF65-F5344CB8AC3E}">
        <p14:creationId xmlns:p14="http://schemas.microsoft.com/office/powerpoint/2010/main" val="11332398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CDBC5-3EA5-7345-B88A-2DDCDD72DA7F}" type="slidenum">
              <a:rPr lang="en-US" altLang="en-US"/>
              <a:pPr/>
              <a:t>79</a:t>
            </a:fld>
            <a:endParaRPr lang="en-US" altLang="en-US"/>
          </a:p>
        </p:txBody>
      </p:sp>
      <p:sp>
        <p:nvSpPr>
          <p:cNvPr id="214018" name="Rectangle 2"/>
          <p:cNvSpPr>
            <a:spLocks noChangeArrowheads="1" noTextEdit="1"/>
          </p:cNvSpPr>
          <p:nvPr>
            <p:ph type="sldImg"/>
          </p:nvPr>
        </p:nvSpPr>
        <p:spPr>
          <a:xfrm>
            <a:off x="1150938" y="692150"/>
            <a:ext cx="4556125" cy="3416300"/>
          </a:xfrm>
          <a:ln/>
        </p:spPr>
      </p:sp>
      <p:sp>
        <p:nvSpPr>
          <p:cNvPr id="214019" name="Rectangle 3"/>
          <p:cNvSpPr>
            <a:spLocks noGrp="1" noChangeArrowheads="1"/>
          </p:cNvSpPr>
          <p:nvPr>
            <p:ph type="body" idx="1"/>
          </p:nvPr>
        </p:nvSpPr>
        <p:spPr/>
        <p:txBody>
          <a:bodyPr/>
          <a:lstStyle/>
          <a:p>
            <a:r>
              <a:rPr lang="en-US" altLang="en-US"/>
              <a:t>79. The following 2 slides show the amounts of aluminum sulfate and/or sulfur to apply to a given soil to reduce the pH to the desired level. Note that if aluminum sulfate is used the acidifying agent the Sulfur values in the tables must be multiplied by 6.</a:t>
            </a:r>
          </a:p>
          <a:p>
            <a:endParaRPr lang="en-US" altLang="en-US"/>
          </a:p>
        </p:txBody>
      </p:sp>
    </p:spTree>
    <p:extLst>
      <p:ext uri="{BB962C8B-B14F-4D97-AF65-F5344CB8AC3E}">
        <p14:creationId xmlns:p14="http://schemas.microsoft.com/office/powerpoint/2010/main" val="33046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81AA-1CB0-E34F-A748-ECF7086538FF}" type="slidenum">
              <a:rPr lang="en-US" altLang="en-US"/>
              <a:pPr/>
              <a:t>8</a:t>
            </a:fld>
            <a:endParaRPr lang="en-US" altLang="en-US"/>
          </a:p>
        </p:txBody>
      </p:sp>
      <p:sp>
        <p:nvSpPr>
          <p:cNvPr id="166914" name="Rectangle 2"/>
          <p:cNvSpPr>
            <a:spLocks noChangeArrowheads="1" noTextEdit="1"/>
          </p:cNvSpPr>
          <p:nvPr>
            <p:ph type="sldImg"/>
          </p:nvPr>
        </p:nvSpPr>
        <p:spPr>
          <a:xfrm>
            <a:off x="1150938" y="692150"/>
            <a:ext cx="4556125" cy="3416300"/>
          </a:xfrm>
          <a:ln/>
        </p:spPr>
      </p:sp>
      <p:sp>
        <p:nvSpPr>
          <p:cNvPr id="166915" name="Rectangle 3"/>
          <p:cNvSpPr>
            <a:spLocks noGrp="1" noChangeArrowheads="1"/>
          </p:cNvSpPr>
          <p:nvPr>
            <p:ph type="body" idx="1"/>
          </p:nvPr>
        </p:nvSpPr>
        <p:spPr/>
        <p:txBody>
          <a:bodyPr/>
          <a:lstStyle/>
          <a:p>
            <a:r>
              <a:rPr lang="en-US" altLang="en-US"/>
              <a:t>8. Our topic today deals with one of our most important natural resources, SOIL. It’s a natural resource many of us take for granted. It is abused by man in many ways...can you name a few? But when well managed it can be very productive for growing plants and well suited for many other uses.</a:t>
            </a:r>
          </a:p>
          <a:p>
            <a:endParaRPr lang="en-US" altLang="en-US"/>
          </a:p>
        </p:txBody>
      </p:sp>
    </p:spTree>
    <p:extLst>
      <p:ext uri="{BB962C8B-B14F-4D97-AF65-F5344CB8AC3E}">
        <p14:creationId xmlns:p14="http://schemas.microsoft.com/office/powerpoint/2010/main" val="508222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51B74-DF08-4B46-8788-97DCAD0EF623}" type="slidenum">
              <a:rPr lang="en-US" altLang="en-US"/>
              <a:pPr/>
              <a:t>80</a:t>
            </a:fld>
            <a:endParaRPr lang="en-US" altLang="en-US"/>
          </a:p>
        </p:txBody>
      </p:sp>
      <p:sp>
        <p:nvSpPr>
          <p:cNvPr id="215042" name="Rectangle 2"/>
          <p:cNvSpPr>
            <a:spLocks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p:txBody>
          <a:bodyPr/>
          <a:lstStyle/>
          <a:p>
            <a:r>
              <a:rPr lang="en-US" altLang="en-US"/>
              <a:t>80. Reducing soil pH with sulfur or aluminum sulfate</a:t>
            </a:r>
          </a:p>
        </p:txBody>
      </p:sp>
    </p:spTree>
    <p:extLst>
      <p:ext uri="{BB962C8B-B14F-4D97-AF65-F5344CB8AC3E}">
        <p14:creationId xmlns:p14="http://schemas.microsoft.com/office/powerpoint/2010/main" val="7632838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B98ED-F71F-DC4A-ABCA-D5A4F2A7773A}" type="slidenum">
              <a:rPr lang="en-US" altLang="en-US"/>
              <a:pPr/>
              <a:t>81</a:t>
            </a:fld>
            <a:endParaRPr lang="en-US" altLang="en-US"/>
          </a:p>
        </p:txBody>
      </p:sp>
      <p:sp>
        <p:nvSpPr>
          <p:cNvPr id="216066" name="Rectangle 2"/>
          <p:cNvSpPr>
            <a:spLocks noChangeArrowheads="1" noTextEdit="1"/>
          </p:cNvSpPr>
          <p:nvPr>
            <p:ph type="sldImg"/>
          </p:nvPr>
        </p:nvSpPr>
        <p:spPr>
          <a:xfrm>
            <a:off x="1150938" y="692150"/>
            <a:ext cx="4556125" cy="3416300"/>
          </a:xfrm>
          <a:ln/>
        </p:spPr>
      </p:sp>
      <p:sp>
        <p:nvSpPr>
          <p:cNvPr id="216067" name="Rectangle 3"/>
          <p:cNvSpPr>
            <a:spLocks noGrp="1" noChangeArrowheads="1"/>
          </p:cNvSpPr>
          <p:nvPr>
            <p:ph type="body" idx="1"/>
          </p:nvPr>
        </p:nvSpPr>
        <p:spPr/>
        <p:txBody>
          <a:bodyPr/>
          <a:lstStyle/>
          <a:p>
            <a:r>
              <a:rPr lang="en-US" altLang="en-US"/>
              <a:t>81. Elemental sulfur and sulfur compounds are the most popular acidifying agents. However, when sulfur is applied to cold soils very little if any acidification will occur until the soil warms up. The reason is the process requires bacteria (Thiobacillus) and their activities are diminished in cold soils. </a:t>
            </a:r>
          </a:p>
          <a:p>
            <a:endParaRPr lang="en-US" altLang="en-US"/>
          </a:p>
        </p:txBody>
      </p:sp>
    </p:spTree>
    <p:extLst>
      <p:ext uri="{BB962C8B-B14F-4D97-AF65-F5344CB8AC3E}">
        <p14:creationId xmlns:p14="http://schemas.microsoft.com/office/powerpoint/2010/main" val="15920282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27EA5-527F-E64C-AC3C-CCC8168AD002}" type="slidenum">
              <a:rPr lang="en-US" altLang="en-US"/>
              <a:pPr/>
              <a:t>82</a:t>
            </a:fld>
            <a:endParaRPr lang="en-US" altLang="en-US"/>
          </a:p>
        </p:txBody>
      </p:sp>
      <p:sp>
        <p:nvSpPr>
          <p:cNvPr id="108546" name="Rectangle 2"/>
          <p:cNvSpPr>
            <a:spLocks noChangeArrowheads="1" noTextEdit="1"/>
          </p:cNvSpPr>
          <p:nvPr>
            <p:ph type="sldImg"/>
          </p:nvPr>
        </p:nvSpPr>
        <p:spPr>
          <a:xfrm>
            <a:off x="1150938" y="717550"/>
            <a:ext cx="4556125" cy="3416300"/>
          </a:xfrm>
          <a:ln cap="flat"/>
        </p:spPr>
      </p:sp>
      <p:sp>
        <p:nvSpPr>
          <p:cNvPr id="108547" name="Rectangle 3"/>
          <p:cNvSpPr>
            <a:spLocks noGrp="1" noChangeArrowheads="1"/>
          </p:cNvSpPr>
          <p:nvPr>
            <p:ph type="body" idx="1"/>
          </p:nvPr>
        </p:nvSpPr>
        <p:spPr>
          <a:xfrm>
            <a:off x="914400" y="4368800"/>
            <a:ext cx="5029200" cy="4064000"/>
          </a:xfrm>
          <a:noFill/>
          <a:ln/>
        </p:spPr>
        <p:txBody>
          <a:bodyPr/>
          <a:lstStyle/>
          <a:p>
            <a:r>
              <a:rPr lang="en-US" altLang="en-US"/>
              <a:t>82. As noted earlier aluminum and iron sulfates can used to acidify soils. They react quicker and are dependent upon microorganisms to generate acidity. They are sometimes hard to find.</a:t>
            </a:r>
          </a:p>
          <a:p>
            <a:endParaRPr lang="en-US" altLang="en-US"/>
          </a:p>
        </p:txBody>
      </p:sp>
    </p:spTree>
    <p:extLst>
      <p:ext uri="{BB962C8B-B14F-4D97-AF65-F5344CB8AC3E}">
        <p14:creationId xmlns:p14="http://schemas.microsoft.com/office/powerpoint/2010/main" val="17208128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E6813-CEAB-7D43-B51C-608C1FE15963}" type="slidenum">
              <a:rPr lang="en-US" altLang="en-US"/>
              <a:pPr/>
              <a:t>83</a:t>
            </a:fld>
            <a:endParaRPr lang="en-US" altLang="en-US"/>
          </a:p>
        </p:txBody>
      </p:sp>
      <p:sp>
        <p:nvSpPr>
          <p:cNvPr id="217090" name="Rectangle 2"/>
          <p:cNvSpPr>
            <a:spLocks noChangeArrowheads="1" noTextEdit="1"/>
          </p:cNvSpPr>
          <p:nvPr>
            <p:ph type="sldImg"/>
          </p:nvPr>
        </p:nvSpPr>
        <p:spPr>
          <a:xfrm>
            <a:off x="1150938" y="692150"/>
            <a:ext cx="4556125" cy="3416300"/>
          </a:xfrm>
          <a:ln/>
        </p:spPr>
      </p:sp>
      <p:sp>
        <p:nvSpPr>
          <p:cNvPr id="217091" name="Rectangle 3"/>
          <p:cNvSpPr>
            <a:spLocks noGrp="1" noChangeArrowheads="1"/>
          </p:cNvSpPr>
          <p:nvPr>
            <p:ph type="body" idx="1"/>
          </p:nvPr>
        </p:nvSpPr>
        <p:spPr/>
        <p:txBody>
          <a:bodyPr/>
          <a:lstStyle/>
          <a:p>
            <a:r>
              <a:rPr lang="en-US" altLang="en-US" sz="1000"/>
              <a:t>83. DISCUSSION QUESTIONS</a:t>
            </a:r>
          </a:p>
          <a:p>
            <a:r>
              <a:rPr lang="en-US" altLang="en-US" sz="1000"/>
              <a:t>1. What are the four major components of soil?</a:t>
            </a:r>
          </a:p>
          <a:p>
            <a:r>
              <a:rPr lang="en-US" altLang="en-US" sz="1000"/>
              <a:t>2. The amount of water a soil contains after plants are permanently wilted is called what?:</a:t>
            </a:r>
          </a:p>
          <a:p>
            <a:endParaRPr lang="en-US" altLang="en-US" sz="1000"/>
          </a:p>
          <a:p>
            <a:r>
              <a:rPr lang="en-US" altLang="en-US" sz="1000"/>
              <a:t>3. The total amount of exchangeable cations a soil can hold is called its:</a:t>
            </a:r>
          </a:p>
          <a:p>
            <a:endParaRPr lang="en-US" altLang="en-US" sz="1000"/>
          </a:p>
          <a:p>
            <a:r>
              <a:rPr lang="en-US" altLang="en-US" sz="1000"/>
              <a:t>4. The relative acidity or basicity of a substance, or a measure of hydrogen ion activity expressed in logarithmic terms is a definition of:</a:t>
            </a:r>
          </a:p>
          <a:p>
            <a:endParaRPr lang="en-US" altLang="en-US" sz="1000"/>
          </a:p>
          <a:p>
            <a:r>
              <a:rPr lang="en-US" altLang="en-US" sz="1000"/>
              <a:t>5. For best results, when should limestone be applied and why?</a:t>
            </a:r>
          </a:p>
          <a:p>
            <a:endParaRPr lang="en-US" altLang="en-US" sz="1000"/>
          </a:p>
          <a:p>
            <a:r>
              <a:rPr lang="en-US" altLang="en-US" sz="1000"/>
              <a:t>6. What is meant by the term soil texture?</a:t>
            </a:r>
          </a:p>
          <a:p>
            <a:endParaRPr lang="en-US" altLang="en-US" sz="1000"/>
          </a:p>
          <a:p>
            <a:r>
              <a:rPr lang="en-US" altLang="en-US" sz="1000"/>
              <a:t>7. What are the three macroelements and how do they affect plant growth?</a:t>
            </a:r>
          </a:p>
          <a:p>
            <a:endParaRPr lang="en-US" altLang="en-US" sz="1000"/>
          </a:p>
          <a:p>
            <a:r>
              <a:rPr lang="en-US" altLang="en-US" sz="1000"/>
              <a:t>8.Name three secondary elements.</a:t>
            </a:r>
          </a:p>
          <a:p>
            <a:endParaRPr lang="en-US" altLang="en-US" sz="1000"/>
          </a:p>
          <a:p>
            <a:r>
              <a:rPr lang="en-US" altLang="en-US" sz="1000"/>
              <a:t>9. Which materials are used to increase the pH of an acid soil?</a:t>
            </a:r>
          </a:p>
          <a:p>
            <a:endParaRPr lang="en-US" altLang="en-US" sz="1000"/>
          </a:p>
          <a:p>
            <a:r>
              <a:rPr lang="en-US" altLang="en-US" sz="1000"/>
              <a:t>10. A soil pH of 6.0 indicates the soil is:</a:t>
            </a:r>
          </a:p>
        </p:txBody>
      </p:sp>
    </p:spTree>
    <p:extLst>
      <p:ext uri="{BB962C8B-B14F-4D97-AF65-F5344CB8AC3E}">
        <p14:creationId xmlns:p14="http://schemas.microsoft.com/office/powerpoint/2010/main" val="15401193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B218B-5FC7-2440-9773-F79694F0B947}" type="slidenum">
              <a:rPr lang="en-US" altLang="en-US"/>
              <a:pPr/>
              <a:t>84</a:t>
            </a:fld>
            <a:endParaRPr lang="en-US" altLang="en-US"/>
          </a:p>
        </p:txBody>
      </p:sp>
      <p:sp>
        <p:nvSpPr>
          <p:cNvPr id="227330" name="Rectangle 2"/>
          <p:cNvSpPr>
            <a:spLocks noChangeArrowheads="1" noTextEdit="1"/>
          </p:cNvSpPr>
          <p:nvPr>
            <p:ph type="sldImg"/>
          </p:nvPr>
        </p:nvSpPr>
        <p:spPr>
          <a:xfrm>
            <a:off x="1150938" y="692150"/>
            <a:ext cx="4556125" cy="3416300"/>
          </a:xfrm>
          <a:ln/>
        </p:spPr>
      </p:sp>
      <p:sp>
        <p:nvSpPr>
          <p:cNvPr id="227331" name="Rectangle 3"/>
          <p:cNvSpPr>
            <a:spLocks noGrp="1" noChangeArrowheads="1"/>
          </p:cNvSpPr>
          <p:nvPr>
            <p:ph type="body" idx="1"/>
          </p:nvPr>
        </p:nvSpPr>
        <p:spPr/>
        <p:txBody>
          <a:bodyPr/>
          <a:lstStyle/>
          <a:p>
            <a:r>
              <a:rPr lang="en-US" altLang="en-US" sz="1000"/>
              <a:t>83. DISCUSSION QUESTIONS</a:t>
            </a:r>
          </a:p>
          <a:p>
            <a:r>
              <a:rPr lang="en-US" altLang="en-US" sz="1000"/>
              <a:t>1. What are the four major components of soil?</a:t>
            </a:r>
          </a:p>
          <a:p>
            <a:r>
              <a:rPr lang="en-US" altLang="en-US" sz="1000"/>
              <a:t>2. The amount of water a soil contains after plants are permanently wilted is called what?:</a:t>
            </a:r>
          </a:p>
          <a:p>
            <a:endParaRPr lang="en-US" altLang="en-US" sz="1000"/>
          </a:p>
          <a:p>
            <a:r>
              <a:rPr lang="en-US" altLang="en-US" sz="1000"/>
              <a:t>3. The total amount of exchangeable cations a soil can hold is called its:</a:t>
            </a:r>
          </a:p>
          <a:p>
            <a:endParaRPr lang="en-US" altLang="en-US" sz="1000"/>
          </a:p>
          <a:p>
            <a:r>
              <a:rPr lang="en-US" altLang="en-US" sz="1000"/>
              <a:t>4. The relative acidity or basicity of a substance, or a measure of hydrogen ion activity expressed in logarithmic terms is a definition of:</a:t>
            </a:r>
          </a:p>
          <a:p>
            <a:endParaRPr lang="en-US" altLang="en-US" sz="1000"/>
          </a:p>
          <a:p>
            <a:r>
              <a:rPr lang="en-US" altLang="en-US" sz="1000"/>
              <a:t>5. For best results, when should limestone be applied and why?</a:t>
            </a:r>
          </a:p>
          <a:p>
            <a:endParaRPr lang="en-US" altLang="en-US" sz="1000"/>
          </a:p>
          <a:p>
            <a:r>
              <a:rPr lang="en-US" altLang="en-US" sz="1000"/>
              <a:t>6. What is meant by the term soil texture?</a:t>
            </a:r>
          </a:p>
          <a:p>
            <a:endParaRPr lang="en-US" altLang="en-US" sz="1000"/>
          </a:p>
          <a:p>
            <a:r>
              <a:rPr lang="en-US" altLang="en-US" sz="1000"/>
              <a:t>7. What are the three macroelements and how do they affect plant growth?</a:t>
            </a:r>
          </a:p>
          <a:p>
            <a:endParaRPr lang="en-US" altLang="en-US" sz="1000"/>
          </a:p>
          <a:p>
            <a:r>
              <a:rPr lang="en-US" altLang="en-US" sz="1000"/>
              <a:t>8.Name three secondary elements.</a:t>
            </a:r>
          </a:p>
          <a:p>
            <a:endParaRPr lang="en-US" altLang="en-US" sz="1000"/>
          </a:p>
          <a:p>
            <a:r>
              <a:rPr lang="en-US" altLang="en-US" sz="1000"/>
              <a:t>9. Which materials are used to increase the pH of an acid soil?</a:t>
            </a:r>
          </a:p>
          <a:p>
            <a:endParaRPr lang="en-US" altLang="en-US" sz="1000"/>
          </a:p>
          <a:p>
            <a:r>
              <a:rPr lang="en-US" altLang="en-US" sz="1000"/>
              <a:t>10. A soil pH of 6.0 indicates the soil is:</a:t>
            </a:r>
          </a:p>
        </p:txBody>
      </p:sp>
    </p:spTree>
    <p:extLst>
      <p:ext uri="{BB962C8B-B14F-4D97-AF65-F5344CB8AC3E}">
        <p14:creationId xmlns:p14="http://schemas.microsoft.com/office/powerpoint/2010/main" val="11654173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07D06-04C0-F642-AEE6-22EC62EA8BAF}" type="slidenum">
              <a:rPr lang="en-US" altLang="en-US"/>
              <a:pPr/>
              <a:t>86</a:t>
            </a:fld>
            <a:endParaRPr lang="en-US" altLang="en-US"/>
          </a:p>
        </p:txBody>
      </p:sp>
      <p:sp>
        <p:nvSpPr>
          <p:cNvPr id="112642" name="Rectangle 2"/>
          <p:cNvSpPr>
            <a:spLocks noChangeArrowheads="1" noTextEdit="1"/>
          </p:cNvSpPr>
          <p:nvPr>
            <p:ph type="sldImg"/>
          </p:nvPr>
        </p:nvSpPr>
        <p:spPr>
          <a:xfrm>
            <a:off x="1150938" y="717550"/>
            <a:ext cx="4556125" cy="3416300"/>
          </a:xfrm>
          <a:ln cap="flat"/>
        </p:spPr>
      </p:sp>
      <p:sp>
        <p:nvSpPr>
          <p:cNvPr id="112643" name="Rectangle 3"/>
          <p:cNvSpPr>
            <a:spLocks noGrp="1" noChangeArrowheads="1"/>
          </p:cNvSpPr>
          <p:nvPr>
            <p:ph type="body" idx="1"/>
          </p:nvPr>
        </p:nvSpPr>
        <p:spPr>
          <a:xfrm>
            <a:off x="914400" y="4368800"/>
            <a:ext cx="5029200" cy="4064000"/>
          </a:xfrm>
          <a:ln/>
        </p:spPr>
        <p:txBody>
          <a:bodyPr/>
          <a:lstStyle/>
          <a:p>
            <a:endParaRPr lang="en-US" altLang="en-US"/>
          </a:p>
        </p:txBody>
      </p:sp>
    </p:spTree>
    <p:extLst>
      <p:ext uri="{BB962C8B-B14F-4D97-AF65-F5344CB8AC3E}">
        <p14:creationId xmlns:p14="http://schemas.microsoft.com/office/powerpoint/2010/main" val="21179861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C0533-A894-8546-BB05-FDBF9D511F8E}" type="slidenum">
              <a:rPr lang="en-US" altLang="en-US"/>
              <a:pPr/>
              <a:t>88</a:t>
            </a:fld>
            <a:endParaRPr lang="en-US" altLang="en-US"/>
          </a:p>
        </p:txBody>
      </p:sp>
      <p:sp>
        <p:nvSpPr>
          <p:cNvPr id="115714" name="Rectangle 2"/>
          <p:cNvSpPr>
            <a:spLocks noChangeArrowheads="1" noTextEdit="1"/>
          </p:cNvSpPr>
          <p:nvPr>
            <p:ph type="sldImg"/>
          </p:nvPr>
        </p:nvSpPr>
        <p:spPr>
          <a:xfrm>
            <a:off x="1150938" y="717550"/>
            <a:ext cx="4556125" cy="3416300"/>
          </a:xfrm>
          <a:ln cap="flat"/>
        </p:spPr>
      </p:sp>
      <p:sp>
        <p:nvSpPr>
          <p:cNvPr id="115715" name="Rectangle 3"/>
          <p:cNvSpPr>
            <a:spLocks noGrp="1" noChangeArrowheads="1"/>
          </p:cNvSpPr>
          <p:nvPr>
            <p:ph type="body" idx="1"/>
          </p:nvPr>
        </p:nvSpPr>
        <p:spPr>
          <a:xfrm>
            <a:off x="914400" y="4368800"/>
            <a:ext cx="5029200" cy="4064000"/>
          </a:xfrm>
          <a:ln/>
        </p:spPr>
        <p:txBody>
          <a:bodyPr/>
          <a:lstStyle/>
          <a:p>
            <a:endParaRPr lang="en-US" altLang="en-US"/>
          </a:p>
        </p:txBody>
      </p:sp>
    </p:spTree>
    <p:extLst>
      <p:ext uri="{BB962C8B-B14F-4D97-AF65-F5344CB8AC3E}">
        <p14:creationId xmlns:p14="http://schemas.microsoft.com/office/powerpoint/2010/main" val="3047777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57F0A-41DF-5741-BA45-1BF2296A7AB1}" type="slidenum">
              <a:rPr lang="en-US" altLang="en-US"/>
              <a:pPr/>
              <a:t>89</a:t>
            </a:fld>
            <a:endParaRPr lang="en-US" altLang="en-US"/>
          </a:p>
        </p:txBody>
      </p:sp>
      <p:sp>
        <p:nvSpPr>
          <p:cNvPr id="117762" name="Rectangle 2"/>
          <p:cNvSpPr>
            <a:spLocks noChangeArrowheads="1" noTextEdit="1"/>
          </p:cNvSpPr>
          <p:nvPr>
            <p:ph type="sldImg"/>
          </p:nvPr>
        </p:nvSpPr>
        <p:spPr>
          <a:xfrm>
            <a:off x="1150938" y="717550"/>
            <a:ext cx="4556125" cy="3416300"/>
          </a:xfrm>
          <a:ln cap="flat"/>
        </p:spPr>
      </p:sp>
      <p:sp>
        <p:nvSpPr>
          <p:cNvPr id="117763" name="Rectangle 3"/>
          <p:cNvSpPr>
            <a:spLocks noGrp="1" noChangeArrowheads="1"/>
          </p:cNvSpPr>
          <p:nvPr>
            <p:ph type="body" idx="1"/>
          </p:nvPr>
        </p:nvSpPr>
        <p:spPr>
          <a:xfrm>
            <a:off x="914400" y="4368800"/>
            <a:ext cx="5029200" cy="4064000"/>
          </a:xfrm>
          <a:ln/>
        </p:spPr>
        <p:txBody>
          <a:bodyPr/>
          <a:lstStyle/>
          <a:p>
            <a:endParaRPr lang="en-US" altLang="en-US"/>
          </a:p>
        </p:txBody>
      </p:sp>
    </p:spTree>
    <p:extLst>
      <p:ext uri="{BB962C8B-B14F-4D97-AF65-F5344CB8AC3E}">
        <p14:creationId xmlns:p14="http://schemas.microsoft.com/office/powerpoint/2010/main" val="65166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4B06D-5A8F-8F4B-99A4-4223690C0AE2}" type="slidenum">
              <a:rPr lang="en-US" altLang="en-US"/>
              <a:pPr/>
              <a:t>9</a:t>
            </a:fld>
            <a:endParaRPr lang="en-US" altLang="en-US"/>
          </a:p>
        </p:txBody>
      </p:sp>
      <p:sp>
        <p:nvSpPr>
          <p:cNvPr id="169986" name="Rectangle 2"/>
          <p:cNvSpPr>
            <a:spLocks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p:txBody>
          <a:bodyPr/>
          <a:lstStyle/>
          <a:p>
            <a:r>
              <a:rPr lang="en-US" altLang="en-US"/>
              <a:t>9. What is soil? Webster defines soil as "the upper layer of earth that may be dug or plowed; the loose surface material of the earth in which plants grow".  To soil scientists the definition is much more inclusive and complex. However, depending upon how it is used, the term "soil" may have different meanings for different people.</a:t>
            </a:r>
          </a:p>
          <a:p>
            <a:endParaRPr lang="en-US" altLang="en-US"/>
          </a:p>
        </p:txBody>
      </p:sp>
    </p:spTree>
    <p:extLst>
      <p:ext uri="{BB962C8B-B14F-4D97-AF65-F5344CB8AC3E}">
        <p14:creationId xmlns:p14="http://schemas.microsoft.com/office/powerpoint/2010/main" val="161868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A3DA68-F4F2-1A4D-BF00-0EAA49BA6191}" type="slidenum">
              <a:rPr lang="en-US" altLang="en-US"/>
              <a:pPr/>
              <a:t>‹#›</a:t>
            </a:fld>
            <a:endParaRPr lang="en-US" altLang="en-US"/>
          </a:p>
        </p:txBody>
      </p:sp>
    </p:spTree>
    <p:extLst>
      <p:ext uri="{BB962C8B-B14F-4D97-AF65-F5344CB8AC3E}">
        <p14:creationId xmlns:p14="http://schemas.microsoft.com/office/powerpoint/2010/main" val="40356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D4BAB7-67AA-BC4F-896F-A6690E74D9A5}" type="slidenum">
              <a:rPr lang="en-US" altLang="en-US"/>
              <a:pPr/>
              <a:t>‹#›</a:t>
            </a:fld>
            <a:endParaRPr lang="en-US" altLang="en-US"/>
          </a:p>
        </p:txBody>
      </p:sp>
    </p:spTree>
    <p:extLst>
      <p:ext uri="{BB962C8B-B14F-4D97-AF65-F5344CB8AC3E}">
        <p14:creationId xmlns:p14="http://schemas.microsoft.com/office/powerpoint/2010/main" val="39996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6B4286-7DC8-C24C-B36F-52BCE7EE3CAE}" type="slidenum">
              <a:rPr lang="en-US" altLang="en-US"/>
              <a:pPr/>
              <a:t>‹#›</a:t>
            </a:fld>
            <a:endParaRPr lang="en-US" altLang="en-US"/>
          </a:p>
        </p:txBody>
      </p:sp>
    </p:spTree>
    <p:extLst>
      <p:ext uri="{BB962C8B-B14F-4D97-AF65-F5344CB8AC3E}">
        <p14:creationId xmlns:p14="http://schemas.microsoft.com/office/powerpoint/2010/main" val="631234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5F0CA64-93C4-A646-8F80-ECF5766163A3}" type="slidenum">
              <a:rPr lang="en-US" altLang="en-US"/>
              <a:pPr/>
              <a:t>‹#›</a:t>
            </a:fld>
            <a:endParaRPr lang="en-US" altLang="en-US"/>
          </a:p>
        </p:txBody>
      </p:sp>
    </p:spTree>
    <p:extLst>
      <p:ext uri="{BB962C8B-B14F-4D97-AF65-F5344CB8AC3E}">
        <p14:creationId xmlns:p14="http://schemas.microsoft.com/office/powerpoint/2010/main" val="48224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6705DE5-A6F7-5341-9EAB-CB21C065B1F5}" type="slidenum">
              <a:rPr lang="en-US" altLang="en-US"/>
              <a:pPr/>
              <a:t>‹#›</a:t>
            </a:fld>
            <a:endParaRPr lang="en-US" altLang="en-US"/>
          </a:p>
        </p:txBody>
      </p:sp>
    </p:spTree>
    <p:extLst>
      <p:ext uri="{BB962C8B-B14F-4D97-AF65-F5344CB8AC3E}">
        <p14:creationId xmlns:p14="http://schemas.microsoft.com/office/powerpoint/2010/main" val="5258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FC827CA-E67A-E04E-93A7-A7474E7A06BE}" type="slidenum">
              <a:rPr lang="en-US" altLang="en-US"/>
              <a:pPr/>
              <a:t>‹#›</a:t>
            </a:fld>
            <a:endParaRPr lang="en-US" altLang="en-US"/>
          </a:p>
        </p:txBody>
      </p:sp>
    </p:spTree>
    <p:extLst>
      <p:ext uri="{BB962C8B-B14F-4D97-AF65-F5344CB8AC3E}">
        <p14:creationId xmlns:p14="http://schemas.microsoft.com/office/powerpoint/2010/main" val="124072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BE770C4-D6C0-334B-B595-3CBD37C8906F}" type="slidenum">
              <a:rPr lang="en-US" altLang="en-US"/>
              <a:pPr/>
              <a:t>‹#›</a:t>
            </a:fld>
            <a:endParaRPr lang="en-US" altLang="en-US"/>
          </a:p>
        </p:txBody>
      </p:sp>
    </p:spTree>
    <p:extLst>
      <p:ext uri="{BB962C8B-B14F-4D97-AF65-F5344CB8AC3E}">
        <p14:creationId xmlns:p14="http://schemas.microsoft.com/office/powerpoint/2010/main" val="71939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B40C8F-C6AA-A14C-9797-4F98919750C0}" type="slidenum">
              <a:rPr lang="en-US" altLang="en-US"/>
              <a:pPr/>
              <a:t>‹#›</a:t>
            </a:fld>
            <a:endParaRPr lang="en-US" altLang="en-US"/>
          </a:p>
        </p:txBody>
      </p:sp>
    </p:spTree>
    <p:extLst>
      <p:ext uri="{BB962C8B-B14F-4D97-AF65-F5344CB8AC3E}">
        <p14:creationId xmlns:p14="http://schemas.microsoft.com/office/powerpoint/2010/main" val="59275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11088B-94A3-964F-A36E-382914730032}" type="slidenum">
              <a:rPr lang="en-US" altLang="en-US"/>
              <a:pPr/>
              <a:t>‹#›</a:t>
            </a:fld>
            <a:endParaRPr lang="en-US" altLang="en-US"/>
          </a:p>
        </p:txBody>
      </p:sp>
    </p:spTree>
    <p:extLst>
      <p:ext uri="{BB962C8B-B14F-4D97-AF65-F5344CB8AC3E}">
        <p14:creationId xmlns:p14="http://schemas.microsoft.com/office/powerpoint/2010/main" val="2814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46DCE2-9A22-9042-98DB-46D6D814CA8B}" type="slidenum">
              <a:rPr lang="en-US" altLang="en-US"/>
              <a:pPr/>
              <a:t>‹#›</a:t>
            </a:fld>
            <a:endParaRPr lang="en-US" altLang="en-US"/>
          </a:p>
        </p:txBody>
      </p:sp>
    </p:spTree>
    <p:extLst>
      <p:ext uri="{BB962C8B-B14F-4D97-AF65-F5344CB8AC3E}">
        <p14:creationId xmlns:p14="http://schemas.microsoft.com/office/powerpoint/2010/main" val="1068377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A0A42EC-AB20-0340-8F3C-3B8DC2F33E5D}" type="slidenum">
              <a:rPr lang="en-US" altLang="en-US"/>
              <a:pPr/>
              <a:t>‹#›</a:t>
            </a:fld>
            <a:endParaRPr lang="en-US" altLang="en-US"/>
          </a:p>
        </p:txBody>
      </p:sp>
    </p:spTree>
    <p:extLst>
      <p:ext uri="{BB962C8B-B14F-4D97-AF65-F5344CB8AC3E}">
        <p14:creationId xmlns:p14="http://schemas.microsoft.com/office/powerpoint/2010/main" val="111660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1E6584-7CF6-8B44-9F5C-44CBD980E429}" type="slidenum">
              <a:rPr lang="en-US" altLang="en-US"/>
              <a:pPr/>
              <a:t>‹#›</a:t>
            </a:fld>
            <a:endParaRPr lang="en-US" altLang="en-US"/>
          </a:p>
        </p:txBody>
      </p:sp>
    </p:spTree>
    <p:extLst>
      <p:ext uri="{BB962C8B-B14F-4D97-AF65-F5344CB8AC3E}">
        <p14:creationId xmlns:p14="http://schemas.microsoft.com/office/powerpoint/2010/main" val="881310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0C5A631-A7FF-0F42-9EAB-A8BA4B74CE2C}" type="slidenum">
              <a:rPr lang="en-US" altLang="en-US"/>
              <a:pPr/>
              <a:t>‹#›</a:t>
            </a:fld>
            <a:endParaRPr lang="en-US" altLang="en-US"/>
          </a:p>
        </p:txBody>
      </p:sp>
    </p:spTree>
    <p:extLst>
      <p:ext uri="{BB962C8B-B14F-4D97-AF65-F5344CB8AC3E}">
        <p14:creationId xmlns:p14="http://schemas.microsoft.com/office/powerpoint/2010/main" val="2144431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7E1A443-0D4F-FF4B-8F45-CED25C1053E6}" type="slidenum">
              <a:rPr lang="en-US" altLang="en-US"/>
              <a:pPr/>
              <a:t>‹#›</a:t>
            </a:fld>
            <a:endParaRPr lang="en-US" altLang="en-US"/>
          </a:p>
        </p:txBody>
      </p:sp>
    </p:spTree>
    <p:extLst>
      <p:ext uri="{BB962C8B-B14F-4D97-AF65-F5344CB8AC3E}">
        <p14:creationId xmlns:p14="http://schemas.microsoft.com/office/powerpoint/2010/main" val="23871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663EDFF-3FB7-354C-A23C-2F5BAEE8A792}" type="slidenum">
              <a:rPr lang="en-US" altLang="en-US"/>
              <a:pPr/>
              <a:t>‹#›</a:t>
            </a:fld>
            <a:endParaRPr lang="en-US" altLang="en-US"/>
          </a:p>
        </p:txBody>
      </p:sp>
    </p:spTree>
    <p:extLst>
      <p:ext uri="{BB962C8B-B14F-4D97-AF65-F5344CB8AC3E}">
        <p14:creationId xmlns:p14="http://schemas.microsoft.com/office/powerpoint/2010/main" val="510559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EFB0A0-C824-694D-A153-39E96C2369A9}" type="slidenum">
              <a:rPr lang="en-US" altLang="en-US"/>
              <a:pPr/>
              <a:t>‹#›</a:t>
            </a:fld>
            <a:endParaRPr lang="en-US" altLang="en-US"/>
          </a:p>
        </p:txBody>
      </p:sp>
    </p:spTree>
    <p:extLst>
      <p:ext uri="{BB962C8B-B14F-4D97-AF65-F5344CB8AC3E}">
        <p14:creationId xmlns:p14="http://schemas.microsoft.com/office/powerpoint/2010/main" val="177807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2E7FF9-0749-AA4F-8F95-6AE9AC9E7762}" type="slidenum">
              <a:rPr lang="en-US" altLang="en-US"/>
              <a:pPr/>
              <a:t>‹#›</a:t>
            </a:fld>
            <a:endParaRPr lang="en-US" altLang="en-US"/>
          </a:p>
        </p:txBody>
      </p:sp>
    </p:spTree>
    <p:extLst>
      <p:ext uri="{BB962C8B-B14F-4D97-AF65-F5344CB8AC3E}">
        <p14:creationId xmlns:p14="http://schemas.microsoft.com/office/powerpoint/2010/main" val="1919577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5F1FFB-A03E-544E-A77C-DF8ED5F1BB85}" type="slidenum">
              <a:rPr lang="en-US" altLang="en-US"/>
              <a:pPr/>
              <a:t>‹#›</a:t>
            </a:fld>
            <a:endParaRPr lang="en-US" altLang="en-US"/>
          </a:p>
        </p:txBody>
      </p:sp>
    </p:spTree>
    <p:extLst>
      <p:ext uri="{BB962C8B-B14F-4D97-AF65-F5344CB8AC3E}">
        <p14:creationId xmlns:p14="http://schemas.microsoft.com/office/powerpoint/2010/main" val="697037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7A10EB-91A6-4D4F-9EE1-77A7D2F93471}" type="slidenum">
              <a:rPr lang="en-US" altLang="en-US"/>
              <a:pPr/>
              <a:t>‹#›</a:t>
            </a:fld>
            <a:endParaRPr lang="en-US" altLang="en-US"/>
          </a:p>
        </p:txBody>
      </p:sp>
    </p:spTree>
    <p:extLst>
      <p:ext uri="{BB962C8B-B14F-4D97-AF65-F5344CB8AC3E}">
        <p14:creationId xmlns:p14="http://schemas.microsoft.com/office/powerpoint/2010/main" val="58139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352E972-7C22-4742-A3E6-A0DF9AE5C7C5}" type="slidenum">
              <a:rPr lang="en-US" altLang="en-US"/>
              <a:pPr/>
              <a:t>‹#›</a:t>
            </a:fld>
            <a:endParaRPr lang="en-US" altLang="en-US"/>
          </a:p>
        </p:txBody>
      </p:sp>
    </p:spTree>
    <p:extLst>
      <p:ext uri="{BB962C8B-B14F-4D97-AF65-F5344CB8AC3E}">
        <p14:creationId xmlns:p14="http://schemas.microsoft.com/office/powerpoint/2010/main" val="60831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1913A7-549F-134D-8495-49E39660FAE7}" type="slidenum">
              <a:rPr lang="en-US" altLang="en-US"/>
              <a:pPr/>
              <a:t>‹#›</a:t>
            </a:fld>
            <a:endParaRPr lang="en-US" altLang="en-US"/>
          </a:p>
        </p:txBody>
      </p:sp>
    </p:spTree>
    <p:extLst>
      <p:ext uri="{BB962C8B-B14F-4D97-AF65-F5344CB8AC3E}">
        <p14:creationId xmlns:p14="http://schemas.microsoft.com/office/powerpoint/2010/main" val="99425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4F99CA-2452-6A4C-8218-1DFEA3C100B9}" type="slidenum">
              <a:rPr lang="en-US" altLang="en-US"/>
              <a:pPr/>
              <a:t>‹#›</a:t>
            </a:fld>
            <a:endParaRPr lang="en-US" altLang="en-US"/>
          </a:p>
        </p:txBody>
      </p:sp>
    </p:spTree>
    <p:extLst>
      <p:ext uri="{BB962C8B-B14F-4D97-AF65-F5344CB8AC3E}">
        <p14:creationId xmlns:p14="http://schemas.microsoft.com/office/powerpoint/2010/main" val="87613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477F06A-0101-F643-9D9C-A5E49D5504FC}" type="slidenum">
              <a:rPr lang="en-US" altLang="en-US"/>
              <a:pPr/>
              <a:t>‹#›</a:t>
            </a:fld>
            <a:endParaRPr lang="en-US" altLang="en-US"/>
          </a:p>
        </p:txBody>
      </p:sp>
    </p:spTree>
    <p:extLst>
      <p:ext uri="{BB962C8B-B14F-4D97-AF65-F5344CB8AC3E}">
        <p14:creationId xmlns:p14="http://schemas.microsoft.com/office/powerpoint/2010/main" val="201571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9B2DF9F-34DA-1E4F-8740-8ABDFEC4E8CD}" type="slidenum">
              <a:rPr lang="en-US" altLang="en-US"/>
              <a:pPr/>
              <a:t>‹#›</a:t>
            </a:fld>
            <a:endParaRPr lang="en-US" altLang="en-US"/>
          </a:p>
        </p:txBody>
      </p:sp>
    </p:spTree>
    <p:extLst>
      <p:ext uri="{BB962C8B-B14F-4D97-AF65-F5344CB8AC3E}">
        <p14:creationId xmlns:p14="http://schemas.microsoft.com/office/powerpoint/2010/main" val="158451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23641B4-CB39-1B41-885A-A9154FEDEDC4}" type="slidenum">
              <a:rPr lang="en-US" altLang="en-US"/>
              <a:pPr/>
              <a:t>‹#›</a:t>
            </a:fld>
            <a:endParaRPr lang="en-US" altLang="en-US"/>
          </a:p>
        </p:txBody>
      </p:sp>
    </p:spTree>
    <p:extLst>
      <p:ext uri="{BB962C8B-B14F-4D97-AF65-F5344CB8AC3E}">
        <p14:creationId xmlns:p14="http://schemas.microsoft.com/office/powerpoint/2010/main" val="1357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A1B203-2500-1548-B42C-FD1782E8EC93}" type="slidenum">
              <a:rPr lang="en-US" altLang="en-US"/>
              <a:pPr/>
              <a:t>‹#›</a:t>
            </a:fld>
            <a:endParaRPr lang="en-US" altLang="en-US"/>
          </a:p>
        </p:txBody>
      </p:sp>
    </p:spTree>
    <p:extLst>
      <p:ext uri="{BB962C8B-B14F-4D97-AF65-F5344CB8AC3E}">
        <p14:creationId xmlns:p14="http://schemas.microsoft.com/office/powerpoint/2010/main" val="45560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4798DDD-C8A6-5B47-9D01-59285C75D242}" type="slidenum">
              <a:rPr lang="en-US" altLang="en-US"/>
              <a:pPr/>
              <a:t>‹#›</a:t>
            </a:fld>
            <a:endParaRPr lang="en-US" altLang="en-US"/>
          </a:p>
        </p:txBody>
      </p:sp>
    </p:spTree>
    <p:extLst>
      <p:ext uri="{BB962C8B-B14F-4D97-AF65-F5344CB8AC3E}">
        <p14:creationId xmlns:p14="http://schemas.microsoft.com/office/powerpoint/2010/main" val="1591949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i="0" baseline="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i="0" baseline="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i="0" baseline="0"/>
            </a:lvl1pPr>
          </a:lstStyle>
          <a:p>
            <a:fld id="{8C8D91F5-8139-FE42-8783-A7FC98DD4F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950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95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i="0" baseline="0"/>
            </a:lvl1pPr>
          </a:lstStyle>
          <a:p>
            <a:endParaRPr lang="en-US" altLang="en-US"/>
          </a:p>
        </p:txBody>
      </p:sp>
      <p:sp>
        <p:nvSpPr>
          <p:cNvPr id="1495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i="0" baseline="0"/>
            </a:lvl1pPr>
          </a:lstStyle>
          <a:p>
            <a:endParaRPr lang="en-US" altLang="en-US"/>
          </a:p>
        </p:txBody>
      </p:sp>
      <p:sp>
        <p:nvSpPr>
          <p:cNvPr id="1495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i="0" baseline="0"/>
            </a:lvl1pPr>
          </a:lstStyle>
          <a:p>
            <a:fld id="{EF7D81F4-67A5-2542-A88A-BA5E2971CF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6"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slide" Target="slide85.xml"/><Relationship Id="rId5" Type="http://schemas.openxmlformats.org/officeDocument/2006/relationships/slide" Target="slide87.xml"/><Relationship Id="rId6" Type="http://schemas.openxmlformats.org/officeDocument/2006/relationships/image" Target="../media/image18.jpeg"/><Relationship Id="rId1" Type="http://schemas.openxmlformats.org/officeDocument/2006/relationships/themeOverride" Target="../theme/themeOverride1.x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slide" Target="slide90.xml"/><Relationship Id="rId5" Type="http://schemas.openxmlformats.org/officeDocument/2006/relationships/slide" Target="slide88.xml"/><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9.jpeg"/><Relationship Id="rId1" Type="http://schemas.openxmlformats.org/officeDocument/2006/relationships/themeOverride" Target="../theme/themeOverride3.x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slide" Target="slide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2.bin"/><Relationship Id="rId5" Type="http://schemas.openxmlformats.org/officeDocument/2006/relationships/image" Target="../media/image25.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9.xml"/><Relationship Id="rId5" Type="http://schemas.openxmlformats.org/officeDocument/2006/relationships/oleObject" Target="../embeddings/oleObject3.bin"/><Relationship Id="rId6" Type="http://schemas.openxmlformats.org/officeDocument/2006/relationships/image" Target="../media/image29.wmf"/><Relationship Id="rId1" Type="http://schemas.openxmlformats.org/officeDocument/2006/relationships/themeOverride" Target="../theme/themeOverride4.xml"/><Relationship Id="rId2"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7.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4.bin"/><Relationship Id="rId5" Type="http://schemas.openxmlformats.org/officeDocument/2006/relationships/image" Target="../media/image3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7.xml"/><Relationship Id="rId3"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1.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5.bin"/><Relationship Id="rId5" Type="http://schemas.openxmlformats.org/officeDocument/2006/relationships/image" Target="../media/image33.wmf"/><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6.bin"/><Relationship Id="rId5" Type="http://schemas.openxmlformats.org/officeDocument/2006/relationships/image" Target="../media/image34.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7.bin"/><Relationship Id="rId5" Type="http://schemas.openxmlformats.org/officeDocument/2006/relationships/image" Target="../media/image35.emf"/><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8.bin"/><Relationship Id="rId5" Type="http://schemas.openxmlformats.org/officeDocument/2006/relationships/image" Target="../media/image36.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38.jpeg"/><Relationship Id="rId1" Type="http://schemas.openxmlformats.org/officeDocument/2006/relationships/themeOverride" Target="../theme/themeOverride8.xml"/><Relationship Id="rId2"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themeOverride" Target="../theme/themeOverride9.xml"/><Relationship Id="rId2"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4.xml"/><Relationship Id="rId5" Type="http://schemas.openxmlformats.org/officeDocument/2006/relationships/oleObject" Target="../embeddings/oleObject9.bin"/><Relationship Id="rId6" Type="http://schemas.openxmlformats.org/officeDocument/2006/relationships/image" Target="../media/image43.emf"/><Relationship Id="rId1" Type="http://schemas.openxmlformats.org/officeDocument/2006/relationships/themeOverride" Target="../theme/themeOverride10.xml"/><Relationship Id="rId2" Type="http://schemas.openxmlformats.org/officeDocument/2006/relationships/vmlDrawing" Target="../drawings/vmlDrawing9.v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5.xml"/><Relationship Id="rId5" Type="http://schemas.openxmlformats.org/officeDocument/2006/relationships/oleObject" Target="../embeddings/oleObject10.bin"/><Relationship Id="rId6" Type="http://schemas.openxmlformats.org/officeDocument/2006/relationships/image" Target="../media/image44.emf"/><Relationship Id="rId1" Type="http://schemas.openxmlformats.org/officeDocument/2006/relationships/themeOverride" Target="../theme/themeOverride11.xml"/><Relationship Id="rId2" Type="http://schemas.openxmlformats.org/officeDocument/2006/relationships/vmlDrawing" Target="../drawings/vmlDrawing10.v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6.xml"/><Relationship Id="rId5" Type="http://schemas.openxmlformats.org/officeDocument/2006/relationships/oleObject" Target="../embeddings/oleObject11.bin"/><Relationship Id="rId6" Type="http://schemas.openxmlformats.org/officeDocument/2006/relationships/image" Target="../media/image45.emf"/><Relationship Id="rId1" Type="http://schemas.openxmlformats.org/officeDocument/2006/relationships/themeOverride" Target="../theme/themeOverride12.xml"/><Relationship Id="rId2" Type="http://schemas.openxmlformats.org/officeDocument/2006/relationships/vmlDrawing" Target="../drawings/vmlDrawing11.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7.xml"/><Relationship Id="rId3"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1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 Target="slide91.xml"/><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1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oleObject" Target="../embeddings/oleObject12.bin"/><Relationship Id="rId5" Type="http://schemas.openxmlformats.org/officeDocument/2006/relationships/image" Target="../media/image50.emf"/><Relationship Id="rId1" Type="http://schemas.openxmlformats.org/officeDocument/2006/relationships/vmlDrawing" Target="../drawings/vmlDrawing12.vml"/><Relationship Id="rId2"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 Id="rId3" Type="http://schemas.openxmlformats.org/officeDocument/2006/relationships/image" Target="../media/image51.png"/></Relationships>
</file>

<file path=ppt/slides/_rels/slide76.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slideLayout" Target="../slideLayouts/slideLayout2.xml"/><Relationship Id="rId3"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 Id="rId3" Type="http://schemas.openxmlformats.org/officeDocument/2006/relationships/image" Target="../media/image5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slideLayout" Target="../slideLayouts/slideLayout7.xml"/><Relationship Id="rId3"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slideLayout" Target="../slideLayouts/slideLayout7.xml"/><Relationship Id="rId3"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png"/></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slide" Target="slide21.xml"/><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21.xml"/><Relationship Id="rId3" Type="http://schemas.openxmlformats.org/officeDocument/2006/relationships/image" Target="../media/image5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slide" Target="slide22.xml"/><Relationship Id="rId1" Type="http://schemas.openxmlformats.org/officeDocument/2006/relationships/themeOverride" Target="../theme/themeOverride17.xml"/><Relationship Id="rId2"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22.xml"/><Relationship Id="rId3" Type="http://schemas.openxmlformats.org/officeDocument/2006/relationships/image" Target="../media/image5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70.xml"/><Relationship Id="rId3" Type="http://schemas.openxmlformats.org/officeDocument/2006/relationships/image" Target="../media/image58.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16281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FF"/>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p:spPr>
        <p:txBody>
          <a:bodyPr/>
          <a:lstStyle/>
          <a:p>
            <a:endParaRPr lang="en-US" altLang="en-US"/>
          </a:p>
        </p:txBody>
      </p:sp>
      <p:sp>
        <p:nvSpPr>
          <p:cNvPr id="7171" name="Rectangle 3"/>
          <p:cNvSpPr>
            <a:spLocks noGrp="1" noChangeArrowheads="1"/>
          </p:cNvSpPr>
          <p:nvPr>
            <p:ph type="body" sz="half" idx="1"/>
          </p:nvPr>
        </p:nvSpPr>
        <p:spPr>
          <a:xfrm>
            <a:off x="457200" y="4418013"/>
            <a:ext cx="3810000" cy="2438400"/>
          </a:xfrm>
          <a:noFill/>
          <a:ln/>
          <a:effectLst>
            <a:outerShdw blurRad="63500" dist="38100" dir="10800000" algn="ctr" rotWithShape="0">
              <a:srgbClr val="CC0000"/>
            </a:outerShdw>
          </a:effectLst>
        </p:spPr>
        <p:txBody>
          <a:bodyPr/>
          <a:lstStyle/>
          <a:p>
            <a:pPr>
              <a:buFontTx/>
              <a:buNone/>
            </a:pPr>
            <a:r>
              <a:rPr lang="en-US" altLang="en-US" sz="4000" b="1">
                <a:solidFill>
                  <a:srgbClr val="FAFD00"/>
                </a:solidFill>
              </a:rPr>
              <a:t>Farmer</a:t>
            </a:r>
          </a:p>
        </p:txBody>
      </p:sp>
      <p:pic>
        <p:nvPicPr>
          <p:cNvPr id="7172" name="Picture 4"/>
          <p:cNvPicPr>
            <a:picLocks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62600" y="0"/>
            <a:ext cx="3581400" cy="4265613"/>
          </a:xfrm>
          <a:noFill/>
          <a:ln/>
        </p:spPr>
      </p:pic>
      <p:pic>
        <p:nvPicPr>
          <p:cNvPr id="717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5784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4"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5200"/>
            <a:ext cx="441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sz="half" idx="4294967295"/>
          </p:nvPr>
        </p:nvSpPr>
        <p:spPr>
          <a:xfrm>
            <a:off x="0" y="990600"/>
            <a:ext cx="3810000" cy="4114800"/>
          </a:xfrm>
          <a:noFill/>
          <a:ln/>
          <a:effectLst>
            <a:outerShdw blurRad="63500" dist="38100" dir="10800000" algn="ctr" rotWithShape="0">
              <a:srgbClr val="B40000"/>
            </a:outerShdw>
          </a:effectLst>
        </p:spPr>
        <p:txBody>
          <a:bodyPr/>
          <a:lstStyle/>
          <a:p>
            <a:pPr>
              <a:buFontTx/>
              <a:buNone/>
            </a:pPr>
            <a:r>
              <a:rPr lang="en-US" altLang="en-US" sz="4000" b="1">
                <a:solidFill>
                  <a:srgbClr val="FAFD00"/>
                </a:solidFill>
              </a:rPr>
              <a:t>Forester</a:t>
            </a:r>
          </a:p>
        </p:txBody>
      </p:sp>
      <p:pic>
        <p:nvPicPr>
          <p:cNvPr id="8196" name="Picture 4"/>
          <p:cNvPicPr>
            <a:picLocks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4800600" y="0"/>
            <a:ext cx="4343400" cy="3657600"/>
          </a:xfrm>
          <a:noFill/>
          <a:ln/>
        </p:spPr>
      </p:pic>
      <p:pic>
        <p:nvPicPr>
          <p:cNvPr id="819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429000"/>
            <a:ext cx="4541838"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8"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0"/>
            <a:ext cx="4759325"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04800" y="4572000"/>
            <a:ext cx="3810000" cy="1828800"/>
          </a:xfrm>
          <a:noFill/>
          <a:ln/>
          <a:effectLst>
            <a:outerShdw blurRad="63500" dist="38100" dir="10800000" algn="ctr" rotWithShape="0">
              <a:srgbClr val="CC0000"/>
            </a:outerShdw>
          </a:effectLst>
        </p:spPr>
        <p:txBody>
          <a:bodyPr/>
          <a:lstStyle/>
          <a:p>
            <a:pPr>
              <a:buFontTx/>
              <a:buNone/>
            </a:pPr>
            <a:r>
              <a:rPr lang="en-US" altLang="en-US" sz="4000" b="1">
                <a:solidFill>
                  <a:srgbClr val="FAFD00"/>
                </a:solidFill>
              </a:rPr>
              <a:t>Horticulturist</a:t>
            </a:r>
          </a:p>
        </p:txBody>
      </p:sp>
      <p:sp>
        <p:nvSpPr>
          <p:cNvPr id="9219" name="Rectangle 3"/>
          <p:cNvSpPr>
            <a:spLocks noGrp="1" noChangeArrowheads="1"/>
          </p:cNvSpPr>
          <p:nvPr>
            <p:ph type="clipArt" sz="half" idx="2"/>
          </p:nvPr>
        </p:nvSpPr>
        <p:spPr>
          <a:ln/>
        </p:spPr>
      </p:sp>
      <p:pic>
        <p:nvPicPr>
          <p:cNvPr id="922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05200"/>
            <a:ext cx="4799013"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063" y="0"/>
            <a:ext cx="47053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sz="half" idx="4294967295"/>
          </p:nvPr>
        </p:nvSpPr>
        <p:spPr>
          <a:xfrm>
            <a:off x="0" y="2514600"/>
            <a:ext cx="3810000" cy="4114800"/>
          </a:xfrm>
          <a:noFill/>
          <a:ln/>
          <a:effectLst>
            <a:outerShdw blurRad="63500" dist="38099" dir="2700000" algn="ctr" rotWithShape="0">
              <a:schemeClr val="bg2">
                <a:alpha val="74998"/>
              </a:schemeClr>
            </a:outerShdw>
          </a:effectLst>
        </p:spPr>
        <p:txBody>
          <a:bodyPr/>
          <a:lstStyle/>
          <a:p>
            <a:pPr marL="0" indent="0">
              <a:buFontTx/>
              <a:buNone/>
            </a:pPr>
            <a:r>
              <a:rPr lang="en-US" altLang="en-US" b="1">
                <a:solidFill>
                  <a:schemeClr val="tx2"/>
                </a:solidFill>
              </a:rPr>
              <a:t>Golf Course </a:t>
            </a:r>
          </a:p>
          <a:p>
            <a:pPr marL="0" indent="0">
              <a:buFontTx/>
              <a:buNone/>
            </a:pPr>
            <a:r>
              <a:rPr lang="en-US" altLang="en-US" b="1">
                <a:solidFill>
                  <a:schemeClr val="tx2"/>
                </a:solidFill>
              </a:rPr>
              <a:t>Superintendent</a:t>
            </a:r>
          </a:p>
        </p:txBody>
      </p:sp>
      <p:pic>
        <p:nvPicPr>
          <p:cNvPr id="10246" name="Picture 6" descr="Augusta 16"/>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3048000" y="1524000"/>
            <a:ext cx="6096000" cy="432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sz="half" idx="4294967295"/>
          </p:nvPr>
        </p:nvSpPr>
        <p:spPr>
          <a:xfrm>
            <a:off x="0" y="1981200"/>
            <a:ext cx="3810000" cy="4114800"/>
          </a:xfrm>
          <a:noFill/>
          <a:ln/>
          <a:effectLst>
            <a:outerShdw blurRad="63500" dist="28398" dir="1593903" algn="ctr" rotWithShape="0">
              <a:schemeClr val="folHlink"/>
            </a:outerShdw>
          </a:effectLst>
        </p:spPr>
        <p:txBody>
          <a:bodyPr/>
          <a:lstStyle/>
          <a:p>
            <a:pPr>
              <a:buFontTx/>
              <a:buNone/>
            </a:pPr>
            <a:r>
              <a:rPr lang="en-US" altLang="en-US" sz="4000" b="1">
                <a:solidFill>
                  <a:schemeClr val="tx2"/>
                </a:solidFill>
              </a:rPr>
              <a:t>Engineer</a:t>
            </a:r>
          </a:p>
        </p:txBody>
      </p:sp>
      <p:pic>
        <p:nvPicPr>
          <p:cNvPr id="11270" name="Picture 6" descr="Dallas"/>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667000" y="457200"/>
            <a:ext cx="5767388"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p:spPr>
        <p:txBody>
          <a:bodyPr/>
          <a:lstStyle/>
          <a:p>
            <a:endParaRPr lang="en-US" altLang="en-US"/>
          </a:p>
        </p:txBody>
      </p:sp>
      <p:sp>
        <p:nvSpPr>
          <p:cNvPr id="12291" name="Rectangle 3"/>
          <p:cNvSpPr>
            <a:spLocks noGrp="1" noChangeArrowheads="1"/>
          </p:cNvSpPr>
          <p:nvPr>
            <p:ph type="body" sz="half" idx="1"/>
          </p:nvPr>
        </p:nvSpPr>
        <p:spPr>
          <a:ln/>
        </p:spPr>
        <p:txBody>
          <a:bodyPr/>
          <a:lstStyle/>
          <a:p>
            <a:endParaRPr lang="en-US" altLang="en-US" sz="2800"/>
          </a:p>
        </p:txBody>
      </p:sp>
      <p:sp>
        <p:nvSpPr>
          <p:cNvPr id="12292" name="Rectangle 4"/>
          <p:cNvSpPr>
            <a:spLocks noGrp="1" noChangeArrowheads="1"/>
          </p:cNvSpPr>
          <p:nvPr>
            <p:ph type="clipArt" sz="half" idx="2"/>
          </p:nvPr>
        </p:nvSpPr>
        <p:spPr>
          <a:ln/>
        </p:spPr>
      </p:sp>
      <p:pic>
        <p:nvPicPr>
          <p:cNvPr id="1229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4" name="Rectangle 6"/>
          <p:cNvSpPr>
            <a:spLocks noChangeArrowheads="1"/>
          </p:cNvSpPr>
          <p:nvPr/>
        </p:nvSpPr>
        <p:spPr bwMode="auto">
          <a:xfrm>
            <a:off x="3886200" y="563563"/>
            <a:ext cx="5113338" cy="762000"/>
          </a:xfrm>
          <a:prstGeom prst="rect">
            <a:avLst/>
          </a:prstGeom>
          <a:solidFill>
            <a:srgbClr val="CCFF33"/>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r>
              <a:rPr lang="en-US" altLang="en-US" sz="4400" b="1" i="0" baseline="0">
                <a:solidFill>
                  <a:srgbClr val="FF3300"/>
                </a:solidFill>
                <a:effectLst>
                  <a:outerShdw blurRad="38100" dist="38100" dir="2700000" algn="tl">
                    <a:srgbClr val="000000"/>
                  </a:outerShdw>
                </a:effectLst>
                <a:latin typeface="Arial" charset="0"/>
              </a:rPr>
              <a:t>Know Your Soil!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a:noFill/>
          <a:ln/>
          <a:effectLst>
            <a:outerShdw blurRad="63500" dist="45791" dir="7421404" algn="ctr" rotWithShape="0">
              <a:schemeClr val="bg2"/>
            </a:outerShdw>
          </a:effectLst>
        </p:spPr>
        <p:txBody>
          <a:bodyPr/>
          <a:lstStyle/>
          <a:p>
            <a:r>
              <a:rPr lang="en-US" altLang="en-US">
                <a:solidFill>
                  <a:srgbClr val="FAFD00"/>
                </a:solidFill>
              </a:rPr>
              <a:t>Soil Composition - Volume Basis</a:t>
            </a:r>
          </a:p>
        </p:txBody>
      </p:sp>
      <p:graphicFrame>
        <p:nvGraphicFramePr>
          <p:cNvPr id="13315" name="Object 3"/>
          <p:cNvGraphicFramePr>
            <a:graphicFrameLocks/>
          </p:cNvGraphicFramePr>
          <p:nvPr>
            <p:ph type="chart" idx="1"/>
          </p:nvPr>
        </p:nvGraphicFramePr>
        <p:xfrm>
          <a:off x="0" y="1263650"/>
          <a:ext cx="9142413" cy="5592763"/>
        </p:xfrm>
        <a:graphic>
          <a:graphicData uri="http://schemas.openxmlformats.org/presentationml/2006/ole">
            <mc:AlternateContent xmlns:mc="http://schemas.openxmlformats.org/markup-compatibility/2006">
              <mc:Choice xmlns:v="urn:schemas-microsoft-com:vml" Requires="v">
                <p:oleObj spid="_x0000_s13316" name="Chart" r:id="rId4" imgW="8448480" imgH="4829040" progId="MSGraph.Chart.8">
                  <p:embed followColorScheme="full"/>
                </p:oleObj>
              </mc:Choice>
              <mc:Fallback>
                <p:oleObj name="Chart" r:id="rId4" imgW="8448480" imgH="482904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3650"/>
                        <a:ext cx="91424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p:spPr>
        <p:txBody>
          <a:bodyPr/>
          <a:lstStyle/>
          <a:p>
            <a:endParaRPr lang="en-US" altLang="en-US"/>
          </a:p>
        </p:txBody>
      </p:sp>
      <p:sp>
        <p:nvSpPr>
          <p:cNvPr id="15363" name="Rectangle 3"/>
          <p:cNvSpPr>
            <a:spLocks noGrp="1" noChangeArrowheads="1"/>
          </p:cNvSpPr>
          <p:nvPr>
            <p:ph type="body" sz="half" idx="1"/>
          </p:nvPr>
        </p:nvSpPr>
        <p:spPr>
          <a:ln/>
        </p:spPr>
        <p:txBody>
          <a:bodyPr/>
          <a:lstStyle/>
          <a:p>
            <a:endParaRPr lang="en-US" altLang="en-US" sz="2800"/>
          </a:p>
        </p:txBody>
      </p:sp>
      <p:sp>
        <p:nvSpPr>
          <p:cNvPr id="15364" name="Rectangle 4"/>
          <p:cNvSpPr>
            <a:spLocks noGrp="1" noChangeArrowheads="1"/>
          </p:cNvSpPr>
          <p:nvPr>
            <p:ph type="clipArt" sz="half" idx="2"/>
          </p:nvPr>
        </p:nvSpPr>
        <p:spPr>
          <a:ln/>
        </p:spPr>
      </p:sp>
      <p:pic>
        <p:nvPicPr>
          <p:cNvPr id="15365" name="Picture 5"/>
          <p:cNvPicPr>
            <a:picLocks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6" name="Rectangle 6"/>
          <p:cNvSpPr>
            <a:spLocks noChangeArrowheads="1"/>
          </p:cNvSpPr>
          <p:nvPr/>
        </p:nvSpPr>
        <p:spPr bwMode="auto">
          <a:xfrm>
            <a:off x="517525" y="150813"/>
            <a:ext cx="257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600" b="1" i="0" baseline="0">
                <a:latin typeface="Arial" charset="0"/>
              </a:rPr>
              <a:t>Soil Profile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a:effectLst>
            <a:outerShdw blurRad="63500" dist="53874" dir="8100451" algn="ctr" rotWithShape="0">
              <a:srgbClr val="CC0000"/>
            </a:outerShdw>
          </a:effectLst>
        </p:spPr>
        <p:txBody>
          <a:bodyPr/>
          <a:lstStyle/>
          <a:p>
            <a:r>
              <a:rPr lang="en-US" altLang="en-US">
                <a:solidFill>
                  <a:srgbClr val="FFFF00"/>
                </a:solidFill>
              </a:rPr>
              <a:t>Permanent Soil Properties</a:t>
            </a:r>
          </a:p>
        </p:txBody>
      </p:sp>
      <p:sp>
        <p:nvSpPr>
          <p:cNvPr id="16387" name="Rectangle 3"/>
          <p:cNvSpPr>
            <a:spLocks noGrp="1" noChangeArrowheads="1"/>
          </p:cNvSpPr>
          <p:nvPr>
            <p:ph type="body" idx="1"/>
          </p:nvPr>
        </p:nvSpPr>
        <p:spPr>
          <a:xfrm>
            <a:off x="685800" y="2209800"/>
            <a:ext cx="7772400" cy="4114800"/>
          </a:xfrm>
          <a:noFill/>
          <a:ln/>
        </p:spPr>
        <p:txBody>
          <a:bodyPr/>
          <a:lstStyle/>
          <a:p>
            <a:r>
              <a:rPr lang="en-US" altLang="en-US" sz="3600">
                <a:solidFill>
                  <a:srgbClr val="FFFF00"/>
                </a:solidFill>
              </a:rPr>
              <a:t>Texture</a:t>
            </a:r>
            <a:endParaRPr lang="en-US" altLang="en-US" sz="4000">
              <a:solidFill>
                <a:srgbClr val="FFFF00"/>
              </a:solidFill>
            </a:endParaRPr>
          </a:p>
          <a:p>
            <a:r>
              <a:rPr lang="en-US" altLang="en-US" sz="3600">
                <a:solidFill>
                  <a:srgbClr val="FFFF00"/>
                </a:solidFill>
              </a:rPr>
              <a:t>Thickness of topsoil</a:t>
            </a:r>
          </a:p>
          <a:p>
            <a:r>
              <a:rPr lang="en-US" altLang="en-US" sz="3600">
                <a:solidFill>
                  <a:srgbClr val="FFFF00"/>
                </a:solidFill>
              </a:rPr>
              <a:t>Thickness of subsoil</a:t>
            </a:r>
          </a:p>
          <a:p>
            <a:r>
              <a:rPr lang="en-US" altLang="en-US" sz="3600">
                <a:solidFill>
                  <a:srgbClr val="FFFF00"/>
                </a:solidFill>
              </a:rPr>
              <a:t>Certain Chemical Properties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dissolve">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5000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a:effectLst>
            <a:outerShdw blurRad="63500" dist="53882" dir="8100000" algn="ctr" rotWithShape="0">
              <a:schemeClr val="bg2"/>
            </a:outerShdw>
          </a:effectLst>
        </p:spPr>
        <p:txBody>
          <a:bodyPr/>
          <a:lstStyle/>
          <a:p>
            <a:r>
              <a:rPr lang="en-US" altLang="en-US">
                <a:solidFill>
                  <a:srgbClr val="FFFF00"/>
                </a:solidFill>
              </a:rPr>
              <a:t>Changeable Soil Properties</a:t>
            </a:r>
          </a:p>
        </p:txBody>
      </p:sp>
      <p:sp>
        <p:nvSpPr>
          <p:cNvPr id="17411" name="Rectangle 3"/>
          <p:cNvSpPr>
            <a:spLocks noGrp="1" noChangeArrowheads="1"/>
          </p:cNvSpPr>
          <p:nvPr>
            <p:ph type="body" idx="1"/>
          </p:nvPr>
        </p:nvSpPr>
        <p:spPr>
          <a:xfrm>
            <a:off x="685800" y="2133600"/>
            <a:ext cx="7772400" cy="4114800"/>
          </a:xfrm>
          <a:noFill/>
          <a:ln/>
        </p:spPr>
        <p:txBody>
          <a:bodyPr/>
          <a:lstStyle/>
          <a:p>
            <a:r>
              <a:rPr lang="en-US" altLang="en-US">
                <a:solidFill>
                  <a:srgbClr val="FFFF00"/>
                </a:solidFill>
              </a:rPr>
              <a:t>Soil Structure</a:t>
            </a:r>
          </a:p>
          <a:p>
            <a:r>
              <a:rPr lang="en-US" altLang="en-US">
                <a:solidFill>
                  <a:srgbClr val="FFFF00"/>
                </a:solidFill>
              </a:rPr>
              <a:t>Soil Organic Matter</a:t>
            </a:r>
          </a:p>
          <a:p>
            <a:r>
              <a:rPr lang="en-US" altLang="en-US">
                <a:solidFill>
                  <a:srgbClr val="FFFF00"/>
                </a:solidFill>
              </a:rPr>
              <a:t>Soil Color</a:t>
            </a:r>
          </a:p>
          <a:p>
            <a:r>
              <a:rPr lang="en-US" altLang="en-US">
                <a:solidFill>
                  <a:srgbClr val="FFFF00"/>
                </a:solidFill>
              </a:rPr>
              <a:t>Soil pH (Acidity)</a:t>
            </a:r>
          </a:p>
          <a:p>
            <a:r>
              <a:rPr lang="en-US" altLang="en-US">
                <a:solidFill>
                  <a:srgbClr val="FFFF00"/>
                </a:solidFill>
              </a:rPr>
              <a:t>Soil Nutrient Levels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dissolve">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164866"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164867"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i="0" baseline="0">
              <a:latin typeface="Times" charset="0"/>
            </a:endParaRPr>
          </a:p>
        </p:txBody>
      </p:sp>
      <p:sp>
        <p:nvSpPr>
          <p:cNvPr id="164868"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i="0" baseline="0">
              <a:latin typeface="Times" charset="0"/>
            </a:endParaRPr>
          </a:p>
        </p:txBody>
      </p:sp>
      <p:sp>
        <p:nvSpPr>
          <p:cNvPr id="164869"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en-US" altLang="en-US" sz="2800" b="1" i="0" baseline="0">
                <a:solidFill>
                  <a:srgbClr val="3399FF"/>
                </a:solidFill>
                <a:effectLst>
                  <a:outerShdw blurRad="38100" dist="38100" dir="2700000" algn="tl">
                    <a:srgbClr val="C0C0C0"/>
                  </a:outerShdw>
                </a:effectLst>
                <a:latin typeface="Arial" charset="0"/>
              </a:rPr>
              <a:t>www.ugaextension.com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52400"/>
            <a:ext cx="7772400" cy="1143000"/>
          </a:xfrm>
          <a:noFill/>
          <a:ln/>
          <a:effectLst>
            <a:outerShdw blurRad="63500" dist="53882" dir="8100000" algn="ctr" rotWithShape="0">
              <a:srgbClr val="CC0000"/>
            </a:outerShdw>
          </a:effectLst>
        </p:spPr>
        <p:txBody>
          <a:bodyPr/>
          <a:lstStyle/>
          <a:p>
            <a:r>
              <a:rPr lang="en-US" altLang="en-US" sz="4800">
                <a:solidFill>
                  <a:srgbClr val="FAFD00"/>
                </a:solidFill>
              </a:rPr>
              <a:t>SOIL TEXTURE</a:t>
            </a:r>
          </a:p>
        </p:txBody>
      </p:sp>
      <p:pic>
        <p:nvPicPr>
          <p:cNvPr id="18438" name="Picture 6" descr="Textural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73188"/>
            <a:ext cx="7010400" cy="5256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a:noFill/>
          <a:ln/>
          <a:effectLst>
            <a:outerShdw blurRad="63500" dist="35921" dir="8100000" algn="ctr" rotWithShape="0">
              <a:srgbClr val="CC0000"/>
            </a:outerShdw>
          </a:effectLst>
        </p:spPr>
        <p:txBody>
          <a:bodyPr/>
          <a:lstStyle/>
          <a:p>
            <a:r>
              <a:rPr lang="en-US" altLang="en-US">
                <a:solidFill>
                  <a:srgbClr val="FFFF00"/>
                </a:solidFill>
              </a:rPr>
              <a:t>Soil Texture</a:t>
            </a:r>
          </a:p>
        </p:txBody>
      </p:sp>
      <p:sp>
        <p:nvSpPr>
          <p:cNvPr id="20483" name="Rectangle 3"/>
          <p:cNvSpPr>
            <a:spLocks noGrp="1" noChangeArrowheads="1"/>
          </p:cNvSpPr>
          <p:nvPr>
            <p:ph type="body" sz="half" idx="1"/>
          </p:nvPr>
        </p:nvSpPr>
        <p:spPr>
          <a:xfrm>
            <a:off x="76200" y="1600200"/>
            <a:ext cx="4419600" cy="4953000"/>
          </a:xfrm>
          <a:noFill/>
          <a:ln/>
        </p:spPr>
        <p:txBody>
          <a:bodyPr/>
          <a:lstStyle/>
          <a:p>
            <a:r>
              <a:rPr lang="en-US" altLang="en-US" sz="3000">
                <a:solidFill>
                  <a:srgbClr val="FFFF00"/>
                </a:solidFill>
              </a:rPr>
              <a:t>Soil texture refers to the relative proportions of </a:t>
            </a:r>
            <a:r>
              <a:rPr lang="en-US" altLang="en-US" sz="3000">
                <a:solidFill>
                  <a:srgbClr val="FFFF00"/>
                </a:solidFill>
                <a:hlinkClick r:id="rId4" action="ppaction://hlinksldjump"/>
              </a:rPr>
              <a:t>sand, silt, and </a:t>
            </a:r>
            <a:r>
              <a:rPr lang="en-US" altLang="en-US" sz="3000">
                <a:solidFill>
                  <a:srgbClr val="FFFF00"/>
                </a:solidFill>
              </a:rPr>
              <a:t>clay in a soil</a:t>
            </a:r>
          </a:p>
          <a:p>
            <a:r>
              <a:rPr lang="en-US" altLang="en-US" sz="3000">
                <a:solidFill>
                  <a:srgbClr val="FFFF00"/>
                </a:solidFill>
              </a:rPr>
              <a:t>12 textural classes</a:t>
            </a:r>
          </a:p>
          <a:p>
            <a:r>
              <a:rPr lang="en-US" altLang="en-US" sz="3000">
                <a:solidFill>
                  <a:srgbClr val="FFFF00"/>
                </a:solidFill>
              </a:rPr>
              <a:t>Loam is considered to be ideal texture for growth of plants</a:t>
            </a:r>
          </a:p>
          <a:p>
            <a:r>
              <a:rPr lang="en-US" altLang="en-US" sz="3000">
                <a:solidFill>
                  <a:srgbClr val="FFFF00"/>
                </a:solidFill>
              </a:rPr>
              <a:t>Difficult to alter soil texture on </a:t>
            </a:r>
            <a:r>
              <a:rPr lang="en-US" altLang="en-US" sz="3000">
                <a:solidFill>
                  <a:srgbClr val="FFFF00"/>
                </a:solidFill>
                <a:hlinkClick r:id="rId5" action="ppaction://hlinksldjump"/>
              </a:rPr>
              <a:t>large scale</a:t>
            </a:r>
            <a:endParaRPr lang="en-US" altLang="en-US" sz="3000">
              <a:solidFill>
                <a:srgbClr val="FFFF00"/>
              </a:solidFill>
            </a:endParaRPr>
          </a:p>
        </p:txBody>
      </p:sp>
      <p:pic>
        <p:nvPicPr>
          <p:cNvPr id="20489" name="Picture 9" descr="Textural Triangle"/>
          <p:cNvPicPr>
            <a:picLocks noChangeAspect="1" noChangeArrowheads="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4572000" y="2362200"/>
            <a:ext cx="4495800" cy="3371850"/>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0"/>
            <a:ext cx="7772400" cy="990600"/>
          </a:xfrm>
          <a:noFill/>
          <a:ln/>
          <a:effectLst>
            <a:outerShdw blurRad="63500" dist="53882" dir="8100000" algn="ctr" rotWithShape="0">
              <a:srgbClr val="CC0000"/>
            </a:outerShdw>
          </a:effectLst>
        </p:spPr>
        <p:txBody>
          <a:bodyPr/>
          <a:lstStyle/>
          <a:p>
            <a:r>
              <a:rPr lang="en-US" altLang="en-US">
                <a:solidFill>
                  <a:srgbClr val="FFFF00"/>
                </a:solidFill>
              </a:rPr>
              <a:t>Importance of Soil Texture</a:t>
            </a:r>
          </a:p>
        </p:txBody>
      </p:sp>
      <p:sp>
        <p:nvSpPr>
          <p:cNvPr id="21507" name="Rectangle 3"/>
          <p:cNvSpPr>
            <a:spLocks noGrp="1" noChangeArrowheads="1"/>
          </p:cNvSpPr>
          <p:nvPr>
            <p:ph type="body" idx="1"/>
          </p:nvPr>
        </p:nvSpPr>
        <p:spPr>
          <a:xfrm>
            <a:off x="0" y="1066800"/>
            <a:ext cx="9142413" cy="5638800"/>
          </a:xfrm>
          <a:noFill/>
          <a:ln/>
        </p:spPr>
        <p:txBody>
          <a:bodyPr/>
          <a:lstStyle/>
          <a:p>
            <a:pPr>
              <a:lnSpc>
                <a:spcPct val="90000"/>
              </a:lnSpc>
            </a:pPr>
            <a:r>
              <a:rPr lang="en-US" altLang="en-US">
                <a:solidFill>
                  <a:srgbClr val="FFFF00"/>
                </a:solidFill>
              </a:rPr>
              <a:t>Influences pore size and pore space</a:t>
            </a:r>
          </a:p>
          <a:p>
            <a:pPr>
              <a:lnSpc>
                <a:spcPct val="90000"/>
              </a:lnSpc>
              <a:buFontTx/>
              <a:buNone/>
            </a:pPr>
            <a:r>
              <a:rPr lang="en-US" altLang="en-US">
                <a:solidFill>
                  <a:srgbClr val="FFFF00"/>
                </a:solidFill>
              </a:rPr>
              <a:t>		- large pores - air</a:t>
            </a:r>
          </a:p>
          <a:p>
            <a:pPr>
              <a:lnSpc>
                <a:spcPct val="90000"/>
              </a:lnSpc>
              <a:buFontTx/>
              <a:buNone/>
            </a:pPr>
            <a:r>
              <a:rPr lang="en-US" altLang="en-US">
                <a:solidFill>
                  <a:srgbClr val="FFFF00"/>
                </a:solidFill>
              </a:rPr>
              <a:t>		- </a:t>
            </a:r>
            <a:r>
              <a:rPr lang="en-US" altLang="en-US">
                <a:solidFill>
                  <a:srgbClr val="FFFF00"/>
                </a:solidFill>
                <a:hlinkClick r:id="rId4" action="ppaction://hlinksldjump"/>
              </a:rPr>
              <a:t>small pores - water</a:t>
            </a:r>
            <a:endParaRPr lang="en-US" altLang="en-US">
              <a:solidFill>
                <a:srgbClr val="FFFF00"/>
              </a:solidFill>
            </a:endParaRPr>
          </a:p>
          <a:p>
            <a:pPr>
              <a:lnSpc>
                <a:spcPct val="90000"/>
              </a:lnSpc>
              <a:buFontTx/>
              <a:buNone/>
            </a:pPr>
            <a:r>
              <a:rPr lang="en-US" altLang="en-US">
                <a:solidFill>
                  <a:srgbClr val="FFFF00"/>
                </a:solidFill>
              </a:rPr>
              <a:t>		- sandy soils have larger pores, less surface 		  area, and water drains more freely 			  compared to clay soils</a:t>
            </a:r>
          </a:p>
          <a:p>
            <a:pPr>
              <a:lnSpc>
                <a:spcPct val="90000"/>
              </a:lnSpc>
            </a:pPr>
            <a:r>
              <a:rPr lang="en-US" altLang="en-US">
                <a:solidFill>
                  <a:srgbClr val="FFFF00"/>
                </a:solidFill>
              </a:rPr>
              <a:t>Influences a soils water holding capacity</a:t>
            </a:r>
          </a:p>
          <a:p>
            <a:pPr>
              <a:lnSpc>
                <a:spcPct val="90000"/>
              </a:lnSpc>
              <a:buFontTx/>
              <a:buNone/>
            </a:pPr>
            <a:r>
              <a:rPr lang="en-US" altLang="en-US">
                <a:solidFill>
                  <a:srgbClr val="FFFF00"/>
                </a:solidFill>
              </a:rPr>
              <a:t>		- fine textured soils have more and smaller pores</a:t>
            </a:r>
          </a:p>
          <a:p>
            <a:pPr>
              <a:lnSpc>
                <a:spcPct val="90000"/>
              </a:lnSpc>
              <a:buFontTx/>
              <a:buNone/>
            </a:pPr>
            <a:r>
              <a:rPr lang="en-US" altLang="en-US">
                <a:solidFill>
                  <a:srgbClr val="FFFF00"/>
                </a:solidFill>
              </a:rPr>
              <a:t>		- hold more water than </a:t>
            </a:r>
            <a:r>
              <a:rPr lang="en-US" altLang="en-US">
                <a:solidFill>
                  <a:srgbClr val="FFFF00"/>
                </a:solidFill>
                <a:hlinkClick r:id="rId5" action="ppaction://hlinksldjump"/>
              </a:rPr>
              <a:t>sandy soils</a:t>
            </a:r>
            <a:endParaRPr lang="en-US" altLang="en-US">
              <a:solidFill>
                <a:srgbClr val="FFFF00"/>
              </a:solidFill>
            </a:endParaRPr>
          </a:p>
          <a:p>
            <a:pPr>
              <a:lnSpc>
                <a:spcPct val="90000"/>
              </a:lnSpc>
              <a:buFontTx/>
              <a:buNone/>
            </a:pPr>
            <a:r>
              <a:rPr lang="en-US" altLang="en-US">
                <a:solidFill>
                  <a:srgbClr val="FFFF00"/>
                </a:solidFill>
              </a:rPr>
              <a:t>		- also hold water more tightly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dissolve">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dissolve">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dissolve">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dissolve">
                                      <p:cBhvr>
                                        <p:cTn id="42"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p:spPr>
        <p:txBody>
          <a:bodyPr/>
          <a:lstStyle/>
          <a:p>
            <a:endParaRPr lang="en-US" altLang="en-US"/>
          </a:p>
        </p:txBody>
      </p:sp>
      <p:sp>
        <p:nvSpPr>
          <p:cNvPr id="22531" name="Rectangle 3"/>
          <p:cNvSpPr>
            <a:spLocks noGrp="1" noChangeArrowheads="1"/>
          </p:cNvSpPr>
          <p:nvPr>
            <p:ph type="body" sz="half" idx="1"/>
          </p:nvPr>
        </p:nvSpPr>
        <p:spPr>
          <a:ln/>
        </p:spPr>
        <p:txBody>
          <a:bodyPr/>
          <a:lstStyle/>
          <a:p>
            <a:endParaRPr lang="en-US" altLang="en-US" sz="2800"/>
          </a:p>
        </p:txBody>
      </p:sp>
      <p:sp>
        <p:nvSpPr>
          <p:cNvPr id="22533" name="Rectangle 5"/>
          <p:cNvSpPr>
            <a:spLocks noGrp="1" noChangeArrowheads="1"/>
          </p:cNvSpPr>
          <p:nvPr>
            <p:ph type="clipArt" sz="half" idx="2"/>
          </p:nvPr>
        </p:nvSpPr>
        <p:spPr/>
      </p:sp>
      <p:pic>
        <p:nvPicPr>
          <p:cNvPr id="22534" name="Picture 6" descr="Available Water I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5" name="Text Box 7"/>
          <p:cNvSpPr txBox="1">
            <a:spLocks noChangeArrowheads="1"/>
          </p:cNvSpPr>
          <p:nvPr/>
        </p:nvSpPr>
        <p:spPr bwMode="auto">
          <a:xfrm>
            <a:off x="60325" y="6508750"/>
            <a:ext cx="200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aseline="0">
                <a:solidFill>
                  <a:srgbClr val="0C0C00"/>
                </a:solidFill>
              </a:rPr>
              <a:t>Source: Brady &amp; Weil</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1143000"/>
          </a:xfrm>
          <a:noFill/>
          <a:ln/>
          <a:effectLst>
            <a:outerShdw blurRad="63500" dist="53882" dir="8100000" algn="ctr" rotWithShape="0">
              <a:schemeClr val="bg2"/>
            </a:outerShdw>
          </a:effectLst>
        </p:spPr>
        <p:txBody>
          <a:bodyPr/>
          <a:lstStyle/>
          <a:p>
            <a:r>
              <a:rPr lang="en-US" altLang="en-US" sz="4800">
                <a:solidFill>
                  <a:srgbClr val="FFFF00"/>
                </a:solidFill>
              </a:rPr>
              <a:t>Soil Structure</a:t>
            </a:r>
          </a:p>
        </p:txBody>
      </p:sp>
      <p:sp>
        <p:nvSpPr>
          <p:cNvPr id="24579" name="Rectangle 3"/>
          <p:cNvSpPr>
            <a:spLocks noGrp="1" noChangeArrowheads="1"/>
          </p:cNvSpPr>
          <p:nvPr>
            <p:ph type="body" idx="1"/>
          </p:nvPr>
        </p:nvSpPr>
        <p:spPr>
          <a:xfrm>
            <a:off x="228600" y="1905000"/>
            <a:ext cx="8913813" cy="4114800"/>
          </a:xfrm>
          <a:noFill/>
          <a:ln/>
        </p:spPr>
        <p:txBody>
          <a:bodyPr/>
          <a:lstStyle/>
          <a:p>
            <a:r>
              <a:rPr lang="en-US" altLang="en-US" sz="3400">
                <a:solidFill>
                  <a:srgbClr val="FFFF00"/>
                </a:solidFill>
              </a:rPr>
              <a:t>Manner in which soil particles are arranged together</a:t>
            </a:r>
          </a:p>
          <a:p>
            <a:r>
              <a:rPr lang="en-US" altLang="en-US" sz="3400">
                <a:solidFill>
                  <a:srgbClr val="FFFF00"/>
                </a:solidFill>
              </a:rPr>
              <a:t>Particles in sandy soils may remain independent of each other</a:t>
            </a:r>
          </a:p>
          <a:p>
            <a:pPr>
              <a:buFontTx/>
              <a:buNone/>
            </a:pPr>
            <a:r>
              <a:rPr lang="en-US" altLang="en-US" sz="3400">
                <a:solidFill>
                  <a:srgbClr val="FFFF00"/>
                </a:solidFill>
              </a:rPr>
              <a:t>		- single grain texture</a:t>
            </a:r>
          </a:p>
          <a:p>
            <a:r>
              <a:rPr lang="en-US" altLang="en-US" sz="3400">
                <a:solidFill>
                  <a:srgbClr val="FFFF00"/>
                </a:solidFill>
              </a:rPr>
              <a:t>Particles in fine textured soils are arranged in a definite manner to form stable aggregates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lstStyle/>
          <a:p>
            <a:endParaRPr lang="en-US" altLang="en-US"/>
          </a:p>
        </p:txBody>
      </p:sp>
      <p:sp>
        <p:nvSpPr>
          <p:cNvPr id="25603" name="Rectangle 3"/>
          <p:cNvSpPr>
            <a:spLocks noGrp="1" noChangeArrowheads="1"/>
          </p:cNvSpPr>
          <p:nvPr>
            <p:ph type="body" sz="half" idx="1"/>
          </p:nvPr>
        </p:nvSpPr>
        <p:spPr>
          <a:ln/>
        </p:spPr>
        <p:txBody>
          <a:bodyPr/>
          <a:lstStyle/>
          <a:p>
            <a:endParaRPr lang="en-US" altLang="en-US" sz="2800"/>
          </a:p>
        </p:txBody>
      </p:sp>
      <p:pic>
        <p:nvPicPr>
          <p:cNvPr id="25604" name="Picture 4"/>
          <p:cNvPicPr>
            <a:picLocks noChangeArrowheads="1"/>
          </p:cNvPicPr>
          <p:nvPr>
            <p:ph type="clipArt" sz="half" idx="2"/>
          </p:nvPr>
        </p:nvPicPr>
        <p:blipFill>
          <a:blip r:embed="rId3">
            <a:lum bright="6000"/>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a:noFill/>
          <a:ln/>
          <a:effectLst>
            <a:outerShdw blurRad="63500" dist="45791" dir="8778596" algn="ctr" rotWithShape="0">
              <a:schemeClr val="bg2"/>
            </a:outerShdw>
          </a:effectLst>
        </p:spPr>
        <p:txBody>
          <a:bodyPr/>
          <a:lstStyle/>
          <a:p>
            <a:r>
              <a:rPr lang="en-US" altLang="en-US" sz="4800">
                <a:solidFill>
                  <a:srgbClr val="FFFF00"/>
                </a:solidFill>
              </a:rPr>
              <a:t>Importance of Soil Structure</a:t>
            </a:r>
          </a:p>
        </p:txBody>
      </p:sp>
      <p:sp>
        <p:nvSpPr>
          <p:cNvPr id="27651" name="Rectangle 3"/>
          <p:cNvSpPr>
            <a:spLocks noGrp="1" noChangeArrowheads="1"/>
          </p:cNvSpPr>
          <p:nvPr>
            <p:ph type="body" idx="1"/>
          </p:nvPr>
        </p:nvSpPr>
        <p:spPr>
          <a:noFill/>
          <a:ln/>
        </p:spPr>
        <p:txBody>
          <a:bodyPr/>
          <a:lstStyle/>
          <a:p>
            <a:r>
              <a:rPr lang="en-US" altLang="en-US" sz="3600">
                <a:solidFill>
                  <a:srgbClr val="FFFF00"/>
                </a:solidFill>
              </a:rPr>
              <a:t>Improves air &amp; water relationships</a:t>
            </a:r>
          </a:p>
          <a:p>
            <a:r>
              <a:rPr lang="en-US" altLang="en-US" sz="3600">
                <a:solidFill>
                  <a:srgbClr val="FFFF00"/>
                </a:solidFill>
              </a:rPr>
              <a:t>Improves root penetration</a:t>
            </a:r>
          </a:p>
          <a:p>
            <a:r>
              <a:rPr lang="en-US" altLang="en-US" sz="3600">
                <a:solidFill>
                  <a:srgbClr val="FFFF00"/>
                </a:solidFill>
              </a:rPr>
              <a:t>Improves water infiltration</a:t>
            </a:r>
          </a:p>
          <a:p>
            <a:r>
              <a:rPr lang="en-US" altLang="en-US" sz="3600">
                <a:solidFill>
                  <a:srgbClr val="FFFF00"/>
                </a:solidFill>
              </a:rPr>
              <a:t>Reduces erosion</a:t>
            </a:r>
          </a:p>
          <a:p>
            <a:r>
              <a:rPr lang="en-US" altLang="en-US" sz="3600">
                <a:solidFill>
                  <a:srgbClr val="FFFF00"/>
                </a:solidFill>
              </a:rPr>
              <a:t>Ease of tillage</a:t>
            </a:r>
          </a:p>
          <a:p>
            <a:r>
              <a:rPr lang="en-US" altLang="en-US" sz="3600">
                <a:solidFill>
                  <a:srgbClr val="FFFF00"/>
                </a:solidFill>
              </a:rPr>
              <a:t>Reduces crusting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ssolv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ssolve">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dissolve">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dissolve">
                                      <p:cBhvr>
                                        <p:cTn id="27" dur="500"/>
                                        <p:tgtEl>
                                          <p:spTgt spid="27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dissolve">
                                      <p:cBhvr>
                                        <p:cTn id="3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0000FF"/>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a:effectLst>
            <a:outerShdw blurRad="63500" dist="45791" dir="8778596" algn="ctr" rotWithShape="0">
              <a:schemeClr val="bg2"/>
            </a:outerShdw>
          </a:effectLst>
        </p:spPr>
        <p:txBody>
          <a:bodyPr/>
          <a:lstStyle/>
          <a:p>
            <a:r>
              <a:rPr lang="en-US" altLang="en-US" sz="4800">
                <a:solidFill>
                  <a:srgbClr val="FFFF00"/>
                </a:solidFill>
              </a:rPr>
              <a:t>Maintaining Soil Structure</a:t>
            </a:r>
          </a:p>
        </p:txBody>
      </p:sp>
      <p:sp>
        <p:nvSpPr>
          <p:cNvPr id="28675" name="Rectangle 3"/>
          <p:cNvSpPr>
            <a:spLocks noGrp="1" noChangeArrowheads="1"/>
          </p:cNvSpPr>
          <p:nvPr>
            <p:ph type="body" idx="1"/>
          </p:nvPr>
        </p:nvSpPr>
        <p:spPr>
          <a:noFill/>
          <a:ln/>
        </p:spPr>
        <p:txBody>
          <a:bodyPr/>
          <a:lstStyle/>
          <a:p>
            <a:r>
              <a:rPr lang="en-US" altLang="en-US">
                <a:solidFill>
                  <a:srgbClr val="FFFF00"/>
                </a:solidFill>
              </a:rPr>
              <a:t>Add Organic Matter</a:t>
            </a:r>
          </a:p>
          <a:p>
            <a:r>
              <a:rPr lang="en-US" altLang="en-US">
                <a:solidFill>
                  <a:srgbClr val="FFFF00"/>
                </a:solidFill>
              </a:rPr>
              <a:t>Till Soil When Moist</a:t>
            </a:r>
          </a:p>
          <a:p>
            <a:pPr lvl="1"/>
            <a:r>
              <a:rPr lang="en-US" altLang="en-US">
                <a:solidFill>
                  <a:srgbClr val="FFFF00"/>
                </a:solidFill>
              </a:rPr>
              <a:t>Not Too Wet or Too Dry</a:t>
            </a:r>
          </a:p>
          <a:p>
            <a:r>
              <a:rPr lang="en-US" altLang="en-US">
                <a:solidFill>
                  <a:srgbClr val="FFFF00"/>
                </a:solidFill>
              </a:rPr>
              <a:t>Grow Grasses</a:t>
            </a:r>
          </a:p>
          <a:p>
            <a:r>
              <a:rPr lang="en-US" altLang="en-US">
                <a:solidFill>
                  <a:srgbClr val="FFFF00"/>
                </a:solidFill>
              </a:rPr>
              <a:t>Grow Cover Crops</a:t>
            </a:r>
          </a:p>
          <a:p>
            <a:pPr lvl="1"/>
            <a:r>
              <a:rPr lang="en-US" altLang="en-US">
                <a:solidFill>
                  <a:srgbClr val="FFFF00"/>
                </a:solidFill>
              </a:rPr>
              <a:t>Keeps Soil </a:t>
            </a:r>
            <a:r>
              <a:rPr lang="en-US" altLang="en-US">
                <a:solidFill>
                  <a:srgbClr val="FFFF66"/>
                </a:solidFill>
                <a:hlinkClick r:id="rId3" action="ppaction://hlinksldjump"/>
              </a:rPr>
              <a:t>Protected</a:t>
            </a:r>
            <a:r>
              <a:rPr lang="en-US" altLang="en-US">
                <a:solidFill>
                  <a:srgbClr val="FFFF00"/>
                </a:solidFill>
              </a:rPr>
              <a:t> from Rain, etc.</a:t>
            </a:r>
          </a:p>
          <a:p>
            <a:r>
              <a:rPr lang="en-US" altLang="en-US">
                <a:solidFill>
                  <a:srgbClr val="FFFF00"/>
                </a:solidFill>
              </a:rPr>
              <a:t>Restrict Traffic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dissolve">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dissolve">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dissolve">
                                      <p:cBhvr>
                                        <p:cTn id="32" dur="500"/>
                                        <p:tgtEl>
                                          <p:spTgt spid="286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dissolve">
                                      <p:cBhvr>
                                        <p:cTn id="37"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a:lstStyle/>
          <a:p>
            <a:endParaRPr lang="en-US" altLang="en-US"/>
          </a:p>
        </p:txBody>
      </p:sp>
      <p:sp>
        <p:nvSpPr>
          <p:cNvPr id="29699" name="Rectangle 3"/>
          <p:cNvSpPr>
            <a:spLocks noGrp="1" noChangeArrowheads="1"/>
          </p:cNvSpPr>
          <p:nvPr>
            <p:ph type="body" sz="half" idx="1"/>
          </p:nvPr>
        </p:nvSpPr>
        <p:spPr>
          <a:ln/>
        </p:spPr>
        <p:txBody>
          <a:bodyPr/>
          <a:lstStyle/>
          <a:p>
            <a:endParaRPr lang="en-US" altLang="en-US" sz="2800"/>
          </a:p>
        </p:txBody>
      </p:sp>
      <p:sp>
        <p:nvSpPr>
          <p:cNvPr id="29703" name="Rectangle 7"/>
          <p:cNvSpPr>
            <a:spLocks noGrp="1" noChangeArrowheads="1"/>
          </p:cNvSpPr>
          <p:nvPr>
            <p:ph type="clipArt" sz="half" idx="2"/>
          </p:nvPr>
        </p:nvSpPr>
        <p:spPr/>
      </p:sp>
      <p:pic>
        <p:nvPicPr>
          <p:cNvPr id="29704" name="Picture 8" descr="Comp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ln/>
        </p:spPr>
        <p:txBody>
          <a:bodyPr/>
          <a:lstStyle/>
          <a:p>
            <a:endParaRPr lang="en-US" altLang="en-US"/>
          </a:p>
        </p:txBody>
      </p:sp>
      <p:pic>
        <p:nvPicPr>
          <p:cNvPr id="31748" name="Picture 4"/>
          <p:cNvPicPr>
            <a:picLocks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0" y="0"/>
            <a:ext cx="9117013" cy="6856413"/>
          </a:xfrm>
          <a:noFill/>
          <a:ln/>
        </p:spPr>
      </p:pic>
      <p:sp>
        <p:nvSpPr>
          <p:cNvPr id="31749" name="Rectangle 5"/>
          <p:cNvSpPr>
            <a:spLocks noGrp="1" noChangeArrowheads="1"/>
          </p:cNvSpPr>
          <p:nvPr>
            <p:ph type="body" sz="half" idx="1"/>
          </p:nvPr>
        </p:nvSpPr>
        <p:spPr/>
        <p:txBody>
          <a:bodyPr/>
          <a:lstStyle/>
          <a:p>
            <a:endParaRPr lang="en-US" altLang="en-US" sz="28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pic>
        <p:nvPicPr>
          <p:cNvPr id="155653" name="Picture 5"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62976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body" sz="half" idx="1"/>
          </p:nvPr>
        </p:nvSpPr>
        <p:spPr/>
        <p:txBody>
          <a:bodyPr/>
          <a:lstStyle/>
          <a:p>
            <a:endParaRPr lang="en-US" altLang="en-US" sz="2800"/>
          </a:p>
        </p:txBody>
      </p:sp>
      <p:sp>
        <p:nvSpPr>
          <p:cNvPr id="35842" name="Rectangle 2"/>
          <p:cNvSpPr>
            <a:spLocks noGrp="1" noChangeArrowheads="1"/>
          </p:cNvSpPr>
          <p:nvPr>
            <p:ph type="title"/>
          </p:nvPr>
        </p:nvSpPr>
        <p:spPr>
          <a:ln/>
        </p:spPr>
        <p:txBody>
          <a:bodyPr/>
          <a:lstStyle/>
          <a:p>
            <a:endParaRPr lang="en-US" altLang="en-US"/>
          </a:p>
        </p:txBody>
      </p:sp>
      <p:sp>
        <p:nvSpPr>
          <p:cNvPr id="35844" name="Rectangle 4"/>
          <p:cNvSpPr>
            <a:spLocks noGrp="1" noChangeArrowheads="1"/>
          </p:cNvSpPr>
          <p:nvPr>
            <p:ph type="clipArt" sz="half" idx="2"/>
          </p:nvPr>
        </p:nvSpPr>
        <p:spPr>
          <a:ln/>
        </p:spPr>
      </p:sp>
      <p:pic>
        <p:nvPicPr>
          <p:cNvPr id="3584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sz="half" idx="1"/>
          </p:nvPr>
        </p:nvSpPr>
        <p:spPr>
          <a:xfrm>
            <a:off x="152400" y="1295400"/>
            <a:ext cx="3048000" cy="4572000"/>
          </a:xfrm>
          <a:solidFill>
            <a:srgbClr val="FFFF00"/>
          </a:solidFill>
          <a:ln/>
          <a:effectLst>
            <a:outerShdw blurRad="63500" dist="71842" dir="2700000" algn="ctr" rotWithShape="0">
              <a:schemeClr val="tx1">
                <a:alpha val="74998"/>
              </a:schemeClr>
            </a:outerShdw>
          </a:effectLst>
        </p:spPr>
        <p:txBody>
          <a:bodyPr/>
          <a:lstStyle/>
          <a:p>
            <a:pPr>
              <a:lnSpc>
                <a:spcPct val="90000"/>
              </a:lnSpc>
              <a:buFontTx/>
              <a:buNone/>
            </a:pPr>
            <a:r>
              <a:rPr lang="en-US" altLang="en-US" b="1"/>
              <a:t>	</a:t>
            </a:r>
          </a:p>
          <a:p>
            <a:pPr>
              <a:lnSpc>
                <a:spcPct val="90000"/>
              </a:lnSpc>
              <a:buFontTx/>
              <a:buNone/>
            </a:pPr>
            <a:r>
              <a:rPr lang="en-US" altLang="en-US" b="1"/>
              <a:t>	</a:t>
            </a:r>
          </a:p>
          <a:p>
            <a:pPr>
              <a:lnSpc>
                <a:spcPct val="90000"/>
              </a:lnSpc>
              <a:buFontTx/>
              <a:buNone/>
            </a:pPr>
            <a:r>
              <a:rPr lang="en-US" altLang="en-US" b="1"/>
              <a:t>	Relative Compacting Effects of Soils by Different Agencies</a:t>
            </a:r>
          </a:p>
        </p:txBody>
      </p:sp>
      <p:sp>
        <p:nvSpPr>
          <p:cNvPr id="37891" name="Rectangle 3"/>
          <p:cNvSpPr>
            <a:spLocks noGrp="1" noChangeArrowheads="1"/>
          </p:cNvSpPr>
          <p:nvPr>
            <p:ph type="body" sz="half" idx="2"/>
          </p:nvPr>
        </p:nvSpPr>
        <p:spPr>
          <a:xfrm>
            <a:off x="3429000" y="1295400"/>
            <a:ext cx="5486400" cy="4572000"/>
          </a:xfrm>
          <a:solidFill>
            <a:srgbClr val="FFFF00"/>
          </a:solidFill>
          <a:ln/>
          <a:effectLst>
            <a:outerShdw blurRad="63500" dist="71842" dir="2700000" algn="ctr" rotWithShape="0">
              <a:schemeClr val="tx1">
                <a:alpha val="74998"/>
              </a:schemeClr>
            </a:outerShdw>
          </a:effectLst>
        </p:spPr>
        <p:txBody>
          <a:bodyPr/>
          <a:lstStyle/>
          <a:p>
            <a:pPr algn="ctr" defTabSz="1244600">
              <a:lnSpc>
                <a:spcPct val="90000"/>
              </a:lnSpc>
              <a:buFontTx/>
              <a:buNone/>
              <a:tabLst>
                <a:tab pos="2979738" algn="r"/>
                <a:tab pos="4572000" algn="r"/>
              </a:tabLst>
            </a:pPr>
            <a:r>
              <a:rPr lang="en-US" altLang="en-US" sz="2800" b="1"/>
              <a:t>		                                Pressure, Lb.</a:t>
            </a:r>
          </a:p>
          <a:p>
            <a:pPr algn="ctr" defTabSz="1244600">
              <a:lnSpc>
                <a:spcPct val="90000"/>
              </a:lnSpc>
              <a:buFontTx/>
              <a:buNone/>
              <a:tabLst>
                <a:tab pos="2979738" algn="r"/>
                <a:tab pos="4572000" algn="r"/>
              </a:tabLst>
            </a:pPr>
            <a:r>
              <a:rPr lang="en-US" altLang="en-US" sz="2800" b="1"/>
              <a:t>Item	                           Per Sq. Inch</a:t>
            </a:r>
          </a:p>
          <a:p>
            <a:pPr defTabSz="1244600">
              <a:lnSpc>
                <a:spcPct val="90000"/>
              </a:lnSpc>
              <a:buFontTx/>
              <a:buNone/>
              <a:tabLst>
                <a:tab pos="2979738" algn="r"/>
                <a:tab pos="4572000" algn="r"/>
              </a:tabLst>
            </a:pPr>
            <a:endParaRPr lang="en-US" altLang="en-US" sz="2800" b="1"/>
          </a:p>
          <a:p>
            <a:pPr defTabSz="1244600">
              <a:lnSpc>
                <a:spcPct val="90000"/>
              </a:lnSpc>
              <a:buFontTx/>
              <a:buNone/>
              <a:tabLst>
                <a:tab pos="2979738" algn="r"/>
                <a:tab pos="4572000" algn="r"/>
              </a:tabLst>
            </a:pPr>
            <a:r>
              <a:rPr lang="en-US" altLang="en-US" sz="2800" b="1"/>
              <a:t>Man (150 pounds)	                  6</a:t>
            </a:r>
          </a:p>
          <a:p>
            <a:pPr algn="just" defTabSz="1244600">
              <a:lnSpc>
                <a:spcPct val="90000"/>
              </a:lnSpc>
              <a:buFontTx/>
              <a:buNone/>
              <a:tabLst>
                <a:tab pos="2979738" algn="r"/>
                <a:tab pos="4572000" algn="r"/>
              </a:tabLst>
            </a:pPr>
            <a:r>
              <a:rPr lang="en-US" altLang="en-US" sz="2800" b="1"/>
              <a:t>Crawler Tractor		12</a:t>
            </a:r>
          </a:p>
          <a:p>
            <a:pPr defTabSz="1244600">
              <a:lnSpc>
                <a:spcPct val="90000"/>
              </a:lnSpc>
              <a:buFontTx/>
              <a:buNone/>
              <a:tabLst>
                <a:tab pos="2979738" algn="r"/>
                <a:tab pos="4572000" algn="r"/>
              </a:tabLst>
            </a:pPr>
            <a:r>
              <a:rPr lang="en-US" altLang="en-US" sz="2800" b="1"/>
              <a:t>Farm Tractor	         	20</a:t>
            </a:r>
          </a:p>
          <a:p>
            <a:pPr defTabSz="1244600">
              <a:lnSpc>
                <a:spcPct val="90000"/>
              </a:lnSpc>
              <a:buFontTx/>
              <a:buNone/>
              <a:tabLst>
                <a:tab pos="2979738" algn="r"/>
                <a:tab pos="4572000" algn="r"/>
              </a:tabLst>
            </a:pPr>
            <a:r>
              <a:rPr lang="en-US" altLang="en-US" sz="2800" b="1"/>
              <a:t>Cattle		24</a:t>
            </a:r>
          </a:p>
          <a:p>
            <a:pPr defTabSz="1244600">
              <a:lnSpc>
                <a:spcPct val="90000"/>
              </a:lnSpc>
              <a:buFontTx/>
              <a:buNone/>
              <a:tabLst>
                <a:tab pos="2979738" algn="r"/>
                <a:tab pos="4572000" algn="r"/>
              </a:tabLst>
            </a:pPr>
            <a:r>
              <a:rPr lang="en-US" altLang="en-US" sz="2800" b="1"/>
              <a:t>Trucks	          	50 –100</a:t>
            </a:r>
          </a:p>
          <a:p>
            <a:pPr defTabSz="1244600">
              <a:lnSpc>
                <a:spcPct val="90000"/>
              </a:lnSpc>
              <a:buFontTx/>
              <a:buNone/>
              <a:tabLst>
                <a:tab pos="2979738" algn="r"/>
                <a:tab pos="4572000" algn="r"/>
              </a:tabLst>
            </a:pPr>
            <a:r>
              <a:rPr lang="en-US" altLang="en-US" sz="2800" b="1"/>
              <a:t>Rototiller (garden)	         107 – 750 </a:t>
            </a:r>
          </a:p>
        </p:txBody>
      </p:sp>
      <p:sp>
        <p:nvSpPr>
          <p:cNvPr id="37892" name="Line 4"/>
          <p:cNvSpPr>
            <a:spLocks noChangeShapeType="1"/>
          </p:cNvSpPr>
          <p:nvPr/>
        </p:nvSpPr>
        <p:spPr bwMode="auto">
          <a:xfrm>
            <a:off x="3505200" y="2438400"/>
            <a:ext cx="5257800" cy="0"/>
          </a:xfrm>
          <a:prstGeom prst="line">
            <a:avLst/>
          </a:prstGeom>
          <a:noFill/>
          <a:ln w="1016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1143000"/>
          </a:xfrm>
          <a:noFill/>
          <a:ln/>
          <a:effectLst>
            <a:outerShdw blurRad="63500" dist="28398" dir="9206097" algn="ctr" rotWithShape="0">
              <a:srgbClr val="CC0000"/>
            </a:outerShdw>
          </a:effectLst>
        </p:spPr>
        <p:txBody>
          <a:bodyPr/>
          <a:lstStyle/>
          <a:p>
            <a:r>
              <a:rPr lang="en-US" altLang="en-US" sz="4800"/>
              <a:t>Soil Color</a:t>
            </a:r>
          </a:p>
        </p:txBody>
      </p:sp>
      <p:sp>
        <p:nvSpPr>
          <p:cNvPr id="38915" name="Rectangle 3"/>
          <p:cNvSpPr>
            <a:spLocks noGrp="1" noChangeArrowheads="1"/>
          </p:cNvSpPr>
          <p:nvPr>
            <p:ph type="body" sz="half" idx="1"/>
          </p:nvPr>
        </p:nvSpPr>
        <p:spPr>
          <a:xfrm>
            <a:off x="228600" y="1981200"/>
            <a:ext cx="4267200" cy="4114800"/>
          </a:xfrm>
          <a:noFill/>
          <a:ln/>
        </p:spPr>
        <p:txBody>
          <a:bodyPr/>
          <a:lstStyle/>
          <a:p>
            <a:r>
              <a:rPr lang="en-US" altLang="en-US">
                <a:solidFill>
                  <a:schemeClr val="tx2"/>
                </a:solidFill>
              </a:rPr>
              <a:t>Many different soil colors</a:t>
            </a:r>
          </a:p>
          <a:p>
            <a:r>
              <a:rPr lang="en-US" altLang="en-US">
                <a:solidFill>
                  <a:schemeClr val="tx2"/>
                </a:solidFill>
              </a:rPr>
              <a:t>Give important clues about soils chemical and physical environment</a:t>
            </a:r>
          </a:p>
        </p:txBody>
      </p:sp>
      <p:graphicFrame>
        <p:nvGraphicFramePr>
          <p:cNvPr id="38916" name="Object 4"/>
          <p:cNvGraphicFramePr>
            <a:graphicFrameLocks/>
          </p:cNvGraphicFramePr>
          <p:nvPr>
            <p:ph type="clipArt" sz="half" idx="2"/>
          </p:nvPr>
        </p:nvGraphicFramePr>
        <p:xfrm>
          <a:off x="4116388" y="1905000"/>
          <a:ext cx="4984750" cy="3733800"/>
        </p:xfrm>
        <a:graphic>
          <a:graphicData uri="http://schemas.openxmlformats.org/presentationml/2006/ole">
            <mc:AlternateContent xmlns:mc="http://schemas.openxmlformats.org/markup-compatibility/2006">
              <mc:Choice xmlns:v="urn:schemas-microsoft-com:vml" Requires="v">
                <p:oleObj spid="_x0000_s38917" name="Slide" r:id="rId4" imgW="4562280" imgH="3419280" progId="PowerPoint.Slide.8">
                  <p:embed/>
                </p:oleObj>
              </mc:Choice>
              <mc:Fallback>
                <p:oleObj name="Slide" r:id="rId4" imgW="4562280" imgH="3419280" progId="PowerPoint.Slide.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388" y="1905000"/>
                        <a:ext cx="49847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endParaRPr lang="en-US" altLang="en-US"/>
          </a:p>
        </p:txBody>
      </p:sp>
      <p:sp>
        <p:nvSpPr>
          <p:cNvPr id="138243" name="Rectangle 3"/>
          <p:cNvSpPr>
            <a:spLocks noGrp="1" noChangeArrowheads="1"/>
          </p:cNvSpPr>
          <p:nvPr>
            <p:ph type="body" sz="half" idx="1"/>
          </p:nvPr>
        </p:nvSpPr>
        <p:spPr/>
        <p:txBody>
          <a:bodyPr/>
          <a:lstStyle/>
          <a:p>
            <a:endParaRPr lang="en-US" altLang="en-US" sz="2800"/>
          </a:p>
        </p:txBody>
      </p:sp>
      <p:sp>
        <p:nvSpPr>
          <p:cNvPr id="138244" name="Rectangle 4"/>
          <p:cNvSpPr>
            <a:spLocks noGrp="1" noChangeArrowheads="1"/>
          </p:cNvSpPr>
          <p:nvPr>
            <p:ph type="clipArt" sz="half" idx="2"/>
          </p:nvPr>
        </p:nvSpPr>
        <p:spPr/>
      </p:sp>
      <p:pic>
        <p:nvPicPr>
          <p:cNvPr id="138245" name="Picture 5" descr="Soil Color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5000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a:effectLst>
            <a:outerShdw blurRad="63500" dist="53882" dir="8100000" algn="ctr" rotWithShape="0">
              <a:schemeClr val="bg2"/>
            </a:outerShdw>
          </a:effectLst>
        </p:spPr>
        <p:txBody>
          <a:bodyPr/>
          <a:lstStyle/>
          <a:p>
            <a:r>
              <a:rPr lang="en-US" altLang="en-US" sz="4800">
                <a:solidFill>
                  <a:srgbClr val="FFFF00"/>
                </a:solidFill>
              </a:rPr>
              <a:t>Organic Matter</a:t>
            </a:r>
          </a:p>
        </p:txBody>
      </p:sp>
      <p:sp>
        <p:nvSpPr>
          <p:cNvPr id="40963" name="Rectangle 3"/>
          <p:cNvSpPr>
            <a:spLocks noGrp="1" noChangeArrowheads="1"/>
          </p:cNvSpPr>
          <p:nvPr>
            <p:ph type="body" idx="1"/>
          </p:nvPr>
        </p:nvSpPr>
        <p:spPr>
          <a:noFill/>
          <a:ln/>
        </p:spPr>
        <p:txBody>
          <a:bodyPr/>
          <a:lstStyle/>
          <a:p>
            <a:r>
              <a:rPr lang="en-US" altLang="en-US">
                <a:solidFill>
                  <a:srgbClr val="FFFF00"/>
                </a:solidFill>
              </a:rPr>
              <a:t>Improves soil physical condition</a:t>
            </a:r>
          </a:p>
          <a:p>
            <a:r>
              <a:rPr lang="en-US" altLang="en-US">
                <a:solidFill>
                  <a:srgbClr val="FFFF00"/>
                </a:solidFill>
              </a:rPr>
              <a:t>Reduces erosion</a:t>
            </a:r>
          </a:p>
          <a:p>
            <a:r>
              <a:rPr lang="en-US" altLang="en-US">
                <a:solidFill>
                  <a:srgbClr val="FFFF00"/>
                </a:solidFill>
              </a:rPr>
              <a:t>Improves water infiltration</a:t>
            </a:r>
          </a:p>
          <a:p>
            <a:r>
              <a:rPr lang="en-US" altLang="en-US">
                <a:solidFill>
                  <a:srgbClr val="FFFF00"/>
                </a:solidFill>
              </a:rPr>
              <a:t>Improves water holding capacity</a:t>
            </a:r>
          </a:p>
          <a:p>
            <a:r>
              <a:rPr lang="en-US" altLang="en-US">
                <a:solidFill>
                  <a:srgbClr val="FFFF00"/>
                </a:solidFill>
              </a:rPr>
              <a:t>Increases soil cation exchange capacity</a:t>
            </a:r>
          </a:p>
          <a:p>
            <a:r>
              <a:rPr lang="en-US" altLang="en-US">
                <a:solidFill>
                  <a:srgbClr val="FFFF00"/>
                </a:solidFill>
              </a:rPr>
              <a:t>Source of nutrients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dissolve">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dissolve">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dissolve">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dissolve">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dissolve">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04800"/>
            <a:ext cx="7772400" cy="1143000"/>
          </a:xfrm>
          <a:noFill/>
          <a:ln/>
          <a:effectLst>
            <a:outerShdw blurRad="63500" dist="53882" dir="8100000" algn="ctr" rotWithShape="0">
              <a:schemeClr val="bg2"/>
            </a:outerShdw>
          </a:effectLst>
        </p:spPr>
        <p:txBody>
          <a:bodyPr/>
          <a:lstStyle/>
          <a:p>
            <a:r>
              <a:rPr lang="en-US" altLang="en-US" sz="4800">
                <a:solidFill>
                  <a:srgbClr val="FFFF00"/>
                </a:solidFill>
              </a:rPr>
              <a:t>Organic Matter </a:t>
            </a:r>
          </a:p>
        </p:txBody>
      </p:sp>
      <p:sp>
        <p:nvSpPr>
          <p:cNvPr id="41987" name="Rectangle 3"/>
          <p:cNvSpPr>
            <a:spLocks noGrp="1" noChangeArrowheads="1"/>
          </p:cNvSpPr>
          <p:nvPr>
            <p:ph type="body" idx="1"/>
          </p:nvPr>
        </p:nvSpPr>
        <p:spPr>
          <a:xfrm>
            <a:off x="304800" y="1371600"/>
            <a:ext cx="8382000" cy="5410200"/>
          </a:xfrm>
          <a:noFill/>
          <a:ln/>
        </p:spPr>
        <p:txBody>
          <a:bodyPr/>
          <a:lstStyle/>
          <a:p>
            <a:r>
              <a:rPr lang="en-US" altLang="en-US">
                <a:solidFill>
                  <a:srgbClr val="FFFF00"/>
                </a:solidFill>
              </a:rPr>
              <a:t>Contains varying amounts of all the essential nutrient elements</a:t>
            </a:r>
          </a:p>
          <a:p>
            <a:pPr>
              <a:buFontTx/>
              <a:buNone/>
            </a:pPr>
            <a:r>
              <a:rPr lang="en-US" altLang="en-US">
                <a:solidFill>
                  <a:srgbClr val="FFFF00"/>
                </a:solidFill>
              </a:rPr>
              <a:t>		- e.g. ~ 5% Nitrogen</a:t>
            </a:r>
          </a:p>
          <a:p>
            <a:r>
              <a:rPr lang="en-US" altLang="en-US">
                <a:solidFill>
                  <a:srgbClr val="FFFF00"/>
                </a:solidFill>
              </a:rPr>
              <a:t>Serves as important storehouse of elements such as nitrogen and sulfur</a:t>
            </a:r>
          </a:p>
          <a:p>
            <a:r>
              <a:rPr lang="en-US" altLang="en-US">
                <a:solidFill>
                  <a:srgbClr val="FFFF00"/>
                </a:solidFill>
              </a:rPr>
              <a:t>Nutrient elements contained in freshly added organic matter are not immediately available to plants</a:t>
            </a:r>
          </a:p>
          <a:p>
            <a:r>
              <a:rPr lang="en-US" altLang="en-US">
                <a:solidFill>
                  <a:srgbClr val="FFFF00"/>
                </a:solidFill>
              </a:rPr>
              <a:t>Residues must be decomposed into humus, and nutrients released in ionic 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dissolve">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dissolve">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dissolve">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dissolve">
                                      <p:cBhvr>
                                        <p:cTn id="27"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1" name="Rectangle 3"/>
          <p:cNvSpPr>
            <a:spLocks noChangeArrowheads="1"/>
          </p:cNvSpPr>
          <p:nvPr/>
        </p:nvSpPr>
        <p:spPr bwMode="auto">
          <a:xfrm>
            <a:off x="517525" y="684213"/>
            <a:ext cx="409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600" b="1" i="0" baseline="0">
                <a:latin typeface="Arial" charset="0"/>
              </a:rPr>
              <a:t>Humus Formation</a:t>
            </a:r>
          </a:p>
        </p:txBody>
      </p:sp>
      <p:sp>
        <p:nvSpPr>
          <p:cNvPr id="43012" name="Rectangle 4"/>
          <p:cNvSpPr>
            <a:spLocks noChangeArrowheads="1"/>
          </p:cNvSpPr>
          <p:nvPr/>
        </p:nvSpPr>
        <p:spPr bwMode="auto">
          <a:xfrm>
            <a:off x="2422525" y="2909888"/>
            <a:ext cx="27924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latin typeface="Arial" charset="0"/>
              </a:rPr>
              <a:t>Carbohydrates </a:t>
            </a:r>
          </a:p>
          <a:p>
            <a:r>
              <a:rPr lang="en-US" altLang="en-US" sz="2800" b="1" i="0" baseline="0">
                <a:latin typeface="Arial" charset="0"/>
              </a:rPr>
              <a:t>Cellulose</a:t>
            </a:r>
          </a:p>
          <a:p>
            <a:r>
              <a:rPr lang="en-US" altLang="en-US" sz="2800" b="1" i="0" baseline="0">
                <a:latin typeface="Arial" charset="0"/>
              </a:rPr>
              <a:t>Proteins</a:t>
            </a:r>
          </a:p>
          <a:p>
            <a:r>
              <a:rPr lang="en-US" altLang="en-US" sz="2800" b="1" i="0" baseline="0">
                <a:latin typeface="Arial" charset="0"/>
              </a:rPr>
              <a:t>Lignin</a:t>
            </a:r>
          </a:p>
        </p:txBody>
      </p:sp>
      <p:sp>
        <p:nvSpPr>
          <p:cNvPr id="43013" name="Rectangle 5"/>
          <p:cNvSpPr>
            <a:spLocks noChangeArrowheads="1"/>
          </p:cNvSpPr>
          <p:nvPr/>
        </p:nvSpPr>
        <p:spPr bwMode="auto">
          <a:xfrm>
            <a:off x="60325" y="5043488"/>
            <a:ext cx="1765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solidFill>
                  <a:schemeClr val="tx2"/>
                </a:solidFill>
                <a:latin typeface="Arial" charset="0"/>
              </a:rPr>
              <a:t>Residues</a:t>
            </a:r>
          </a:p>
        </p:txBody>
      </p:sp>
      <p:sp>
        <p:nvSpPr>
          <p:cNvPr id="43014" name="Rectangle 6"/>
          <p:cNvSpPr>
            <a:spLocks noChangeArrowheads="1"/>
          </p:cNvSpPr>
          <p:nvPr/>
        </p:nvSpPr>
        <p:spPr bwMode="auto">
          <a:xfrm>
            <a:off x="6232525" y="4433888"/>
            <a:ext cx="13890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solidFill>
                  <a:schemeClr val="tx2"/>
                </a:solidFill>
                <a:latin typeface="Arial" charset="0"/>
              </a:rPr>
              <a:t>Humus</a:t>
            </a:r>
          </a:p>
        </p:txBody>
      </p:sp>
      <p:sp>
        <p:nvSpPr>
          <p:cNvPr id="43015" name="Rectangle 7"/>
          <p:cNvSpPr>
            <a:spLocks noChangeArrowheads="1"/>
          </p:cNvSpPr>
          <p:nvPr/>
        </p:nvSpPr>
        <p:spPr bwMode="auto">
          <a:xfrm>
            <a:off x="5165725" y="2955925"/>
            <a:ext cx="754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latin typeface="Arial" charset="0"/>
              </a:rPr>
              <a:t>CO</a:t>
            </a:r>
            <a:r>
              <a:rPr lang="en-US" altLang="en-US" b="1" i="0" baseline="-25000">
                <a:latin typeface="Arial" charset="0"/>
              </a:rPr>
              <a:t>2</a:t>
            </a:r>
          </a:p>
        </p:txBody>
      </p:sp>
      <p:sp>
        <p:nvSpPr>
          <p:cNvPr id="43016" name="Line 8"/>
          <p:cNvSpPr>
            <a:spLocks noChangeShapeType="1"/>
          </p:cNvSpPr>
          <p:nvPr/>
        </p:nvSpPr>
        <p:spPr bwMode="auto">
          <a:xfrm>
            <a:off x="5486400" y="3352800"/>
            <a:ext cx="0" cy="457200"/>
          </a:xfrm>
          <a:prstGeom prst="line">
            <a:avLst/>
          </a:prstGeom>
          <a:noFill/>
          <a:ln w="254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7" name="Line 9"/>
          <p:cNvSpPr>
            <a:spLocks noChangeShapeType="1"/>
          </p:cNvSpPr>
          <p:nvPr/>
        </p:nvSpPr>
        <p:spPr bwMode="auto">
          <a:xfrm>
            <a:off x="4724400" y="3886200"/>
            <a:ext cx="13716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8" name="Rectangle 10"/>
          <p:cNvSpPr>
            <a:spLocks noChangeArrowheads="1"/>
          </p:cNvSpPr>
          <p:nvPr/>
        </p:nvSpPr>
        <p:spPr bwMode="auto">
          <a:xfrm>
            <a:off x="7531100" y="3389313"/>
            <a:ext cx="132238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600" b="1" i="0" baseline="0">
                <a:latin typeface="Arial" charset="0"/>
              </a:rPr>
              <a:t>Protein</a:t>
            </a:r>
          </a:p>
          <a:p>
            <a:r>
              <a:rPr lang="en-US" altLang="en-US" sz="2600" b="1" i="0" baseline="0">
                <a:latin typeface="Arial" charset="0"/>
              </a:rPr>
              <a:t>Lignin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p:spPr>
        <p:txBody>
          <a:bodyPr/>
          <a:lstStyle/>
          <a:p>
            <a:endParaRPr lang="en-US" altLang="en-US"/>
          </a:p>
        </p:txBody>
      </p:sp>
      <p:sp>
        <p:nvSpPr>
          <p:cNvPr id="44035" name="Rectangle 3"/>
          <p:cNvSpPr>
            <a:spLocks noGrp="1" noChangeArrowheads="1"/>
          </p:cNvSpPr>
          <p:nvPr>
            <p:ph type="body" sz="half" idx="1"/>
          </p:nvPr>
        </p:nvSpPr>
        <p:spPr>
          <a:ln/>
        </p:spPr>
        <p:txBody>
          <a:bodyPr/>
          <a:lstStyle/>
          <a:p>
            <a:endParaRPr lang="en-US" altLang="en-US" sz="2800"/>
          </a:p>
        </p:txBody>
      </p:sp>
      <p:sp>
        <p:nvSpPr>
          <p:cNvPr id="44036" name="Rectangle 4"/>
          <p:cNvSpPr>
            <a:spLocks noGrp="1" noChangeArrowheads="1"/>
          </p:cNvSpPr>
          <p:nvPr>
            <p:ph type="clipArt" sz="half" idx="2"/>
          </p:nvPr>
        </p:nvSpPr>
        <p:spPr>
          <a:ln/>
        </p:spPr>
      </p:sp>
      <p:pic>
        <p:nvPicPr>
          <p:cNvPr id="44037" name="Picture 5"/>
          <p:cNvPicPr>
            <a:picLocks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8" name="Rectangle 6"/>
          <p:cNvSpPr>
            <a:spLocks noChangeArrowheads="1"/>
          </p:cNvSpPr>
          <p:nvPr/>
        </p:nvSpPr>
        <p:spPr bwMode="auto">
          <a:xfrm>
            <a:off x="212725" y="455613"/>
            <a:ext cx="2063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600" b="1" i="0" baseline="0">
                <a:solidFill>
                  <a:schemeClr val="bg1"/>
                </a:solidFill>
                <a:latin typeface="Arial" charset="0"/>
              </a:rPr>
              <a:t>Nitrogen</a:t>
            </a:r>
          </a:p>
          <a:p>
            <a:r>
              <a:rPr lang="en-US" altLang="en-US" sz="3600" b="1" i="0" baseline="0">
                <a:solidFill>
                  <a:schemeClr val="bg1"/>
                </a:solidFill>
                <a:latin typeface="Arial" charset="0"/>
              </a:rPr>
              <a:t>Uptake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45058" name="Object 2"/>
          <p:cNvGraphicFramePr>
            <a:graphicFrameLocks/>
          </p:cNvGraphicFramePr>
          <p:nvPr/>
        </p:nvGraphicFramePr>
        <p:xfrm>
          <a:off x="5351463" y="1295400"/>
          <a:ext cx="3182937" cy="4572000"/>
        </p:xfrm>
        <a:graphic>
          <a:graphicData uri="http://schemas.openxmlformats.org/presentationml/2006/ole">
            <mc:AlternateContent xmlns:mc="http://schemas.openxmlformats.org/markup-compatibility/2006">
              <mc:Choice xmlns:v="urn:schemas-microsoft-com:vml" Requires="v">
                <p:oleObj spid="_x0000_s45060" name="Clip" r:id="rId5" imgW="2557440" imgH="3595680" progId="MS_ClipArt_Gallery.2">
                  <p:embed/>
                </p:oleObj>
              </mc:Choice>
              <mc:Fallback>
                <p:oleObj name="Clip" r:id="rId5" imgW="2557440" imgH="3595680" progId="MS_ClipArt_Gallery.2">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1463" y="1295400"/>
                        <a:ext cx="3182937" cy="4572000"/>
                      </a:xfrm>
                      <a:prstGeom prst="rect">
                        <a:avLst/>
                      </a:prstGeom>
                      <a:solidFill>
                        <a:srgbClr val="EAEC5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59" name="Rectangle 3"/>
          <p:cNvSpPr>
            <a:spLocks noChangeArrowheads="1"/>
          </p:cNvSpPr>
          <p:nvPr/>
        </p:nvSpPr>
        <p:spPr bwMode="auto">
          <a:xfrm>
            <a:off x="517525" y="1004888"/>
            <a:ext cx="4449763" cy="46037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r>
              <a:rPr lang="en-US" altLang="en-US" sz="4800" b="1" i="0" u="sng" baseline="0">
                <a:solidFill>
                  <a:srgbClr val="EAEC5E"/>
                </a:solidFill>
                <a:effectLst>
                  <a:outerShdw blurRad="38100" dist="38100" dir="2700000" algn="tl">
                    <a:srgbClr val="000000"/>
                  </a:outerShdw>
                </a:effectLst>
              </a:rPr>
              <a:t>Soil</a:t>
            </a:r>
          </a:p>
          <a:p>
            <a:r>
              <a:rPr lang="en-US" altLang="en-US" sz="4800" b="1" i="0" u="sng" baseline="0">
                <a:solidFill>
                  <a:srgbClr val="EAEC5E"/>
                </a:solidFill>
                <a:effectLst>
                  <a:outerShdw blurRad="38100" dist="38100" dir="2700000" algn="tl">
                    <a:srgbClr val="000000"/>
                  </a:outerShdw>
                </a:effectLst>
              </a:rPr>
              <a:t>Microorganisms</a:t>
            </a:r>
            <a:endParaRPr lang="en-US" altLang="en-US" sz="4000" i="0" baseline="0">
              <a:solidFill>
                <a:schemeClr val="accent1"/>
              </a:solidFill>
              <a:effectLst>
                <a:outerShdw blurRad="38100" dist="38100" dir="2700000" algn="tl">
                  <a:srgbClr val="000000"/>
                </a:outerShdw>
              </a:effectLst>
            </a:endParaRPr>
          </a:p>
          <a:p>
            <a:endParaRPr lang="en-US" altLang="en-US" sz="4000" i="0" baseline="0">
              <a:solidFill>
                <a:schemeClr val="accent1"/>
              </a:solidFill>
              <a:effectLst>
                <a:outerShdw blurRad="38100" dist="38100" dir="2700000" algn="tl">
                  <a:srgbClr val="000000"/>
                </a:outerShdw>
              </a:effectLst>
            </a:endParaRPr>
          </a:p>
          <a:p>
            <a:pPr>
              <a:buClr>
                <a:srgbClr val="EAEC5E"/>
              </a:buClr>
              <a:buFontTx/>
              <a:buChar char="•"/>
            </a:pPr>
            <a:r>
              <a:rPr lang="en-US" altLang="en-US" sz="4000" i="0" baseline="0">
                <a:solidFill>
                  <a:schemeClr val="accent1"/>
                </a:solidFill>
                <a:effectLst>
                  <a:outerShdw blurRad="38100" dist="38100" dir="2700000" algn="tl">
                    <a:srgbClr val="000000"/>
                  </a:outerShdw>
                </a:effectLst>
              </a:rPr>
              <a:t> </a:t>
            </a:r>
            <a:r>
              <a:rPr lang="en-US" altLang="en-US" sz="4000" b="1" i="0" baseline="0">
                <a:solidFill>
                  <a:srgbClr val="FCFEB9"/>
                </a:solidFill>
                <a:effectLst>
                  <a:outerShdw blurRad="38100" dist="38100" dir="2700000" algn="tl">
                    <a:srgbClr val="000000"/>
                  </a:outerShdw>
                </a:effectLst>
              </a:rPr>
              <a:t>Bacteria</a:t>
            </a:r>
          </a:p>
          <a:p>
            <a:pPr>
              <a:buClr>
                <a:srgbClr val="EAEC5E"/>
              </a:buClr>
              <a:buFontTx/>
              <a:buChar char="•"/>
            </a:pPr>
            <a:r>
              <a:rPr lang="en-US" altLang="en-US" sz="4000" b="1" i="0" baseline="0">
                <a:solidFill>
                  <a:srgbClr val="FCFEB9"/>
                </a:solidFill>
                <a:effectLst>
                  <a:outerShdw blurRad="38100" dist="38100" dir="2700000" algn="tl">
                    <a:srgbClr val="000000"/>
                  </a:outerShdw>
                </a:effectLst>
              </a:rPr>
              <a:t> Fungi</a:t>
            </a:r>
          </a:p>
          <a:p>
            <a:pPr>
              <a:buClr>
                <a:srgbClr val="EAEC5E"/>
              </a:buClr>
              <a:buFontTx/>
              <a:buChar char="•"/>
            </a:pPr>
            <a:r>
              <a:rPr lang="en-US" altLang="en-US" sz="4000" b="1" i="0" baseline="0">
                <a:solidFill>
                  <a:srgbClr val="FCFEB9"/>
                </a:solidFill>
                <a:effectLst>
                  <a:outerShdw blurRad="38100" dist="38100" dir="2700000" algn="tl">
                    <a:srgbClr val="000000"/>
                  </a:outerShdw>
                </a:effectLst>
              </a:rPr>
              <a:t> Actinomycetes</a:t>
            </a:r>
          </a:p>
          <a:p>
            <a:pPr>
              <a:buClr>
                <a:srgbClr val="EAEC5E"/>
              </a:buClr>
              <a:buFontTx/>
              <a:buChar char="•"/>
            </a:pPr>
            <a:r>
              <a:rPr lang="en-US" altLang="en-US" sz="4000" b="1" i="0" baseline="0">
                <a:solidFill>
                  <a:srgbClr val="FCFEB9"/>
                </a:solidFill>
                <a:effectLst>
                  <a:outerShdw blurRad="38100" dist="38100" dir="2700000" algn="tl">
                    <a:srgbClr val="000000"/>
                  </a:outerShdw>
                </a:effectLst>
              </a:rPr>
              <a:t> Algae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000099"/>
            </a:gs>
          </a:gsLst>
          <a:lin ang="5400000" scaled="1"/>
        </a:gra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1447800" y="4267200"/>
            <a:ext cx="6400800" cy="1752600"/>
          </a:xfrm>
          <a:noFill/>
          <a:ln/>
          <a:effectLst>
            <a:outerShdw blurRad="63500" dist="29783" dir="1514402" algn="ctr" rotWithShape="0">
              <a:schemeClr val="tx1">
                <a:alpha val="74998"/>
              </a:schemeClr>
            </a:outerShdw>
          </a:effectLst>
        </p:spPr>
        <p:txBody>
          <a:bodyPr/>
          <a:lstStyle/>
          <a:p>
            <a:pPr algn="ctr">
              <a:buFontTx/>
              <a:buNone/>
            </a:pPr>
            <a:r>
              <a:rPr lang="en-US" altLang="en-US" sz="3600" b="1">
                <a:solidFill>
                  <a:schemeClr val="bg1"/>
                </a:solidFill>
                <a:effectLst>
                  <a:outerShdw blurRad="38100" dist="38100" dir="2700000" algn="tl">
                    <a:srgbClr val="969696"/>
                  </a:outerShdw>
                </a:effectLst>
                <a:latin typeface="Arial" charset="0"/>
              </a:rPr>
              <a:t>C. Owen Plank</a:t>
            </a:r>
          </a:p>
          <a:p>
            <a:pPr algn="ctr">
              <a:buFontTx/>
              <a:buNone/>
            </a:pPr>
            <a:r>
              <a:rPr lang="en-US" altLang="en-US" sz="2800">
                <a:solidFill>
                  <a:schemeClr val="bg1"/>
                </a:solidFill>
                <a:latin typeface="Arial" charset="0"/>
              </a:rPr>
              <a:t>Extension Agronomist</a:t>
            </a:r>
          </a:p>
          <a:p>
            <a:pPr algn="ctr">
              <a:buFontTx/>
              <a:buNone/>
            </a:pPr>
            <a:r>
              <a:rPr lang="en-US" altLang="en-US" sz="2800">
                <a:solidFill>
                  <a:schemeClr val="bg1"/>
                </a:solidFill>
                <a:latin typeface="Arial" charset="0"/>
              </a:rPr>
              <a:t>The University of Georgia</a:t>
            </a:r>
          </a:p>
        </p:txBody>
      </p:sp>
      <p:sp>
        <p:nvSpPr>
          <p:cNvPr id="4101" name="WordArt 5"/>
          <p:cNvSpPr>
            <a:spLocks noChangeArrowheads="1" noChangeShapeType="1" noTextEdit="1"/>
          </p:cNvSpPr>
          <p:nvPr/>
        </p:nvSpPr>
        <p:spPr bwMode="auto">
          <a:xfrm>
            <a:off x="1295400" y="1524000"/>
            <a:ext cx="6705600" cy="1524000"/>
          </a:xfrm>
          <a:prstGeom prst="rect">
            <a:avLst/>
          </a:prstGeom>
          <a:extLst>
            <a:ext uri="{91240B29-F687-4F45-9708-019B960494DF}">
              <a14:hiddenLine xmlns:a14="http://schemas.microsoft.com/office/drawing/2010/main" w="9525">
                <a:noFill/>
                <a:round/>
                <a:headEnd type="none" w="sm" len="sm"/>
                <a:tailEnd type="none" w="sm" len="sm"/>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Flat3" dir="l"/>
            </a:scene3d>
            <a:sp3d extrusionH="887400" contourW="12700" prstMaterial="legacyMetal">
              <a:extrusionClr>
                <a:srgbClr val="FFFFFF"/>
              </a:extrusionClr>
              <a:contourClr>
                <a:srgbClr val="FFFFFF"/>
              </a:contourClr>
            </a:sp3d>
          </a:bodyPr>
          <a:lstStyle/>
          <a:p>
            <a:pPr algn="ctr"/>
            <a:r>
              <a:rPr lang="en-US" sz="3600" kern="10" spc="720">
                <a:gradFill rotWithShape="0">
                  <a:gsLst>
                    <a:gs pos="0">
                      <a:srgbClr val="AAAAAA"/>
                    </a:gs>
                    <a:gs pos="100000">
                      <a:srgbClr val="FFFFFF"/>
                    </a:gs>
                  </a:gsLst>
                  <a:lin ang="5400000" scaled="1"/>
                </a:gradFill>
                <a:latin typeface="Arial Black" charset="0"/>
                <a:ea typeface="Arial Black" charset="0"/>
                <a:cs typeface="Arial Black" charset="0"/>
              </a:rPr>
              <a:t>Introduction to Soils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88925" y="379413"/>
            <a:ext cx="8462963" cy="641350"/>
          </a:xfrm>
          <a:prstGeom prst="rect">
            <a:avLst/>
          </a:prstGeom>
          <a:solidFill>
            <a:srgbClr val="51D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600" b="1" i="0" baseline="0">
                <a:solidFill>
                  <a:schemeClr val="tx2"/>
                </a:solidFill>
                <a:effectLst>
                  <a:outerShdw blurRad="38100" dist="38100" dir="2700000" algn="tl">
                    <a:srgbClr val="FFFFFF"/>
                  </a:outerShdw>
                </a:effectLst>
              </a:rPr>
              <a:t>Major Roles of Bacteria in Plant Nutrition</a:t>
            </a:r>
          </a:p>
        </p:txBody>
      </p:sp>
      <p:sp>
        <p:nvSpPr>
          <p:cNvPr id="47107" name="Rectangle 3"/>
          <p:cNvSpPr>
            <a:spLocks noChangeArrowheads="1"/>
          </p:cNvSpPr>
          <p:nvPr/>
        </p:nvSpPr>
        <p:spPr bwMode="auto">
          <a:xfrm>
            <a:off x="288925" y="1341438"/>
            <a:ext cx="1628775" cy="579437"/>
          </a:xfrm>
          <a:prstGeom prst="rect">
            <a:avLst/>
          </a:prstGeom>
          <a:solidFill>
            <a:srgbClr val="EAEC5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200" b="1" i="0" baseline="0">
                <a:effectLst>
                  <a:outerShdw blurRad="38100" dist="38100" dir="2700000" algn="tl">
                    <a:srgbClr val="FFFFFF"/>
                  </a:outerShdw>
                </a:effectLst>
              </a:rPr>
              <a:t>Fixation</a:t>
            </a:r>
          </a:p>
        </p:txBody>
      </p:sp>
      <p:sp>
        <p:nvSpPr>
          <p:cNvPr id="47108" name="Rectangle 4"/>
          <p:cNvSpPr>
            <a:spLocks noChangeArrowheads="1"/>
          </p:cNvSpPr>
          <p:nvPr/>
        </p:nvSpPr>
        <p:spPr bwMode="auto">
          <a:xfrm>
            <a:off x="3429000" y="1233488"/>
            <a:ext cx="5349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buClr>
                <a:srgbClr val="EAEC5E"/>
              </a:buClr>
              <a:buFontTx/>
              <a:buChar char="•"/>
            </a:pPr>
            <a:r>
              <a:rPr lang="en-US" altLang="en-US" sz="2800" b="1" i="0" baseline="0">
                <a:effectLst>
                  <a:outerShdw blurRad="38100" dist="38100" dir="2700000" algn="tl">
                    <a:srgbClr val="FFFFFF"/>
                  </a:outerShdw>
                </a:effectLst>
              </a:rPr>
              <a:t> </a:t>
            </a:r>
            <a:r>
              <a:rPr lang="en-US" altLang="en-US" sz="2800" b="1" i="0" baseline="0">
                <a:solidFill>
                  <a:srgbClr val="EAEC5E"/>
                </a:solidFill>
                <a:effectLst>
                  <a:outerShdw blurRad="38100" dist="38100" dir="2700000" algn="tl">
                    <a:srgbClr val="000000"/>
                  </a:outerShdw>
                </a:effectLst>
              </a:rPr>
              <a:t>Symbiotic ( with legumes )</a:t>
            </a:r>
          </a:p>
          <a:p>
            <a:pPr>
              <a:buClr>
                <a:srgbClr val="EAEC5E"/>
              </a:buClr>
              <a:buFontTx/>
              <a:buChar char="•"/>
            </a:pPr>
            <a:r>
              <a:rPr lang="en-US" altLang="en-US" sz="2800" b="1" i="0" baseline="0">
                <a:solidFill>
                  <a:srgbClr val="EAEC5E"/>
                </a:solidFill>
                <a:effectLst>
                  <a:outerShdw blurRad="38100" dist="38100" dir="2700000" algn="tl">
                    <a:srgbClr val="000000"/>
                  </a:outerShdw>
                </a:effectLst>
              </a:rPr>
              <a:t> Nonsymbiotic ( without legume )</a:t>
            </a:r>
          </a:p>
        </p:txBody>
      </p:sp>
      <p:sp>
        <p:nvSpPr>
          <p:cNvPr id="47109" name="Rectangle 5"/>
          <p:cNvSpPr>
            <a:spLocks noChangeArrowheads="1"/>
          </p:cNvSpPr>
          <p:nvPr/>
        </p:nvSpPr>
        <p:spPr bwMode="auto">
          <a:xfrm>
            <a:off x="288925" y="2560638"/>
            <a:ext cx="2960688" cy="579437"/>
          </a:xfrm>
          <a:prstGeom prst="rect">
            <a:avLst/>
          </a:prstGeom>
          <a:solidFill>
            <a:srgbClr val="EAEC5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200" b="1" i="0" baseline="0">
                <a:effectLst>
                  <a:outerShdw blurRad="38100" dist="38100" dir="2700000" algn="tl">
                    <a:srgbClr val="FFFFFF"/>
                  </a:outerShdw>
                </a:effectLst>
              </a:rPr>
              <a:t>Transformation</a:t>
            </a:r>
          </a:p>
        </p:txBody>
      </p:sp>
      <p:sp>
        <p:nvSpPr>
          <p:cNvPr id="47110" name="Rectangle 6"/>
          <p:cNvSpPr>
            <a:spLocks noChangeArrowheads="1"/>
          </p:cNvSpPr>
          <p:nvPr/>
        </p:nvSpPr>
        <p:spPr bwMode="auto">
          <a:xfrm>
            <a:off x="3352800" y="2438400"/>
            <a:ext cx="57912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buClr>
                <a:srgbClr val="EAEC5E"/>
              </a:buClr>
              <a:buFontTx/>
              <a:buChar char="•"/>
            </a:pPr>
            <a:r>
              <a:rPr lang="en-US" altLang="en-US" sz="2800" b="1" i="0" baseline="0">
                <a:solidFill>
                  <a:srgbClr val="EAEC5E"/>
                </a:solidFill>
                <a:effectLst>
                  <a:outerShdw blurRad="38100" dist="38100" dir="2700000" algn="tl">
                    <a:srgbClr val="000000"/>
                  </a:outerShdw>
                </a:effectLst>
              </a:rPr>
              <a:t> Mineralization (organic N to NH</a:t>
            </a:r>
            <a:r>
              <a:rPr lang="en-US" altLang="en-US" sz="2800" b="1" i="0" baseline="-25000">
                <a:solidFill>
                  <a:srgbClr val="EAEC5E"/>
                </a:solidFill>
                <a:effectLst>
                  <a:outerShdw blurRad="38100" dist="38100" dir="2700000" algn="tl">
                    <a:srgbClr val="000000"/>
                  </a:outerShdw>
                </a:effectLst>
              </a:rPr>
              <a:t>4</a:t>
            </a:r>
            <a:r>
              <a:rPr lang="en-US" altLang="en-US" sz="2800" b="1" i="0">
                <a:solidFill>
                  <a:srgbClr val="EAEC5E"/>
                </a:solidFill>
                <a:effectLst>
                  <a:outerShdw blurRad="38100" dist="38100" dir="2700000" algn="tl">
                    <a:srgbClr val="000000"/>
                  </a:outerShdw>
                </a:effectLst>
              </a:rPr>
              <a:t>+</a:t>
            </a:r>
            <a:r>
              <a:rPr lang="en-US" altLang="en-US" sz="2800" b="1" i="0" baseline="-25000">
                <a:solidFill>
                  <a:srgbClr val="EAEC5E"/>
                </a:solidFill>
                <a:effectLst>
                  <a:outerShdw blurRad="38100" dist="38100" dir="2700000" algn="tl">
                    <a:srgbClr val="000000"/>
                  </a:outerShdw>
                </a:effectLst>
              </a:rPr>
              <a:t> </a:t>
            </a:r>
            <a:r>
              <a:rPr lang="en-US" altLang="en-US" sz="2800" b="1" i="0" baseline="0">
                <a:solidFill>
                  <a:srgbClr val="EAEC5E"/>
                </a:solidFill>
                <a:effectLst>
                  <a:outerShdw blurRad="38100" dist="38100" dir="2700000" algn="tl">
                    <a:srgbClr val="000000"/>
                  </a:outerShdw>
                </a:effectLst>
              </a:rPr>
              <a:t>)</a:t>
            </a:r>
          </a:p>
          <a:p>
            <a:pPr>
              <a:buClr>
                <a:srgbClr val="EAEC5E"/>
              </a:buClr>
              <a:buFontTx/>
              <a:buChar char="•"/>
            </a:pPr>
            <a:r>
              <a:rPr lang="en-US" altLang="en-US" sz="2800" b="1" i="0" baseline="0">
                <a:solidFill>
                  <a:srgbClr val="EAEC5E"/>
                </a:solidFill>
                <a:effectLst>
                  <a:outerShdw blurRad="38100" dist="38100" dir="2700000" algn="tl">
                    <a:srgbClr val="000000"/>
                  </a:outerShdw>
                </a:effectLst>
              </a:rPr>
              <a:t> Nitrification (NH</a:t>
            </a:r>
            <a:r>
              <a:rPr lang="en-US" altLang="en-US" sz="2800" b="1" i="0" baseline="-25000">
                <a:solidFill>
                  <a:srgbClr val="EAEC5E"/>
                </a:solidFill>
                <a:effectLst>
                  <a:outerShdw blurRad="38100" dist="38100" dir="2700000" algn="tl">
                    <a:srgbClr val="000000"/>
                  </a:outerShdw>
                </a:effectLst>
              </a:rPr>
              <a:t>4</a:t>
            </a:r>
            <a:r>
              <a:rPr lang="en-US" altLang="en-US" sz="2800" b="1" i="0">
                <a:solidFill>
                  <a:srgbClr val="EAEC5E"/>
                </a:solidFill>
                <a:effectLst>
                  <a:outerShdw blurRad="38100" dist="38100" dir="2700000" algn="tl">
                    <a:srgbClr val="000000"/>
                  </a:outerShdw>
                </a:effectLst>
              </a:rPr>
              <a:t>+</a:t>
            </a:r>
            <a:r>
              <a:rPr lang="en-US" altLang="en-US" sz="2800" b="1" i="0" baseline="0">
                <a:solidFill>
                  <a:srgbClr val="EAEC5E"/>
                </a:solidFill>
                <a:effectLst>
                  <a:outerShdw blurRad="38100" dist="38100" dir="2700000" algn="tl">
                    <a:srgbClr val="000000"/>
                  </a:outerShdw>
                </a:effectLst>
              </a:rPr>
              <a:t>     NO</a:t>
            </a:r>
            <a:r>
              <a:rPr lang="en-US" altLang="en-US" sz="2800" b="1" i="0" baseline="-25000">
                <a:solidFill>
                  <a:srgbClr val="EAEC5E"/>
                </a:solidFill>
                <a:effectLst>
                  <a:outerShdw blurRad="38100" dist="38100" dir="2700000" algn="tl">
                    <a:srgbClr val="000000"/>
                  </a:outerShdw>
                </a:effectLst>
              </a:rPr>
              <a:t>2</a:t>
            </a:r>
            <a:r>
              <a:rPr lang="en-US" altLang="en-US" sz="2800" b="1" i="0">
                <a:solidFill>
                  <a:srgbClr val="EAEC5E"/>
                </a:solidFill>
                <a:effectLst>
                  <a:outerShdw blurRad="38100" dist="38100" dir="2700000" algn="tl">
                    <a:srgbClr val="000000"/>
                  </a:outerShdw>
                </a:effectLst>
              </a:rPr>
              <a:t>-</a:t>
            </a:r>
            <a:r>
              <a:rPr lang="en-US" altLang="en-US" sz="2800" b="1" i="0" baseline="0">
                <a:solidFill>
                  <a:srgbClr val="EAEC5E"/>
                </a:solidFill>
                <a:effectLst>
                  <a:outerShdw blurRad="38100" dist="38100" dir="2700000" algn="tl">
                    <a:srgbClr val="000000"/>
                  </a:outerShdw>
                </a:effectLst>
              </a:rPr>
              <a:t>     NO</a:t>
            </a:r>
            <a:r>
              <a:rPr lang="en-US" altLang="en-US" sz="2800" b="1" i="0" baseline="-25000">
                <a:solidFill>
                  <a:srgbClr val="EAEC5E"/>
                </a:solidFill>
                <a:effectLst>
                  <a:outerShdw blurRad="38100" dist="38100" dir="2700000" algn="tl">
                    <a:srgbClr val="000000"/>
                  </a:outerShdw>
                </a:effectLst>
              </a:rPr>
              <a:t>3</a:t>
            </a:r>
            <a:r>
              <a:rPr lang="en-US" altLang="en-US" sz="2800" b="1" i="0">
                <a:solidFill>
                  <a:srgbClr val="EAEC5E"/>
                </a:solidFill>
                <a:effectLst>
                  <a:outerShdw blurRad="38100" dist="38100" dir="2700000" algn="tl">
                    <a:srgbClr val="000000"/>
                  </a:outerShdw>
                </a:effectLst>
              </a:rPr>
              <a:t>-</a:t>
            </a:r>
            <a:endParaRPr lang="en-US" altLang="en-US" sz="2800" b="1" i="0" baseline="0">
              <a:solidFill>
                <a:srgbClr val="EAEC5E"/>
              </a:solidFill>
              <a:effectLst>
                <a:outerShdw blurRad="38100" dist="38100" dir="2700000" algn="tl">
                  <a:srgbClr val="000000"/>
                </a:outerShdw>
              </a:effectLst>
            </a:endParaRPr>
          </a:p>
          <a:p>
            <a:r>
              <a:rPr lang="en-US" altLang="en-US" sz="2000" b="1" baseline="0">
                <a:solidFill>
                  <a:srgbClr val="FFFFFF"/>
                </a:solidFill>
                <a:effectLst>
                  <a:outerShdw blurRad="38100" dist="38100" dir="2700000" algn="tl">
                    <a:srgbClr val="000000"/>
                  </a:outerShdw>
                </a:effectLst>
              </a:rPr>
              <a:t>                      	  </a:t>
            </a:r>
            <a:r>
              <a:rPr lang="en-US" altLang="en-US" sz="2000" baseline="0">
                <a:solidFill>
                  <a:srgbClr val="FFFFFF"/>
                </a:solidFill>
                <a:effectLst>
                  <a:outerShdw blurRad="38100" dist="38100" dir="2700000" algn="tl">
                    <a:srgbClr val="000000"/>
                  </a:outerShdw>
                </a:effectLst>
              </a:rPr>
              <a:t>ammonium      nitrite       nitrate</a:t>
            </a:r>
            <a:endParaRPr lang="en-US" altLang="en-US" sz="2000" i="0" baseline="0">
              <a:solidFill>
                <a:srgbClr val="EAEC5E"/>
              </a:solidFill>
              <a:effectLst>
                <a:outerShdw blurRad="38100" dist="38100" dir="2700000" algn="tl">
                  <a:srgbClr val="000000"/>
                </a:outerShdw>
              </a:effectLst>
            </a:endParaRPr>
          </a:p>
          <a:p>
            <a:pPr>
              <a:buClr>
                <a:srgbClr val="EAEC5E"/>
              </a:buClr>
              <a:buFontTx/>
              <a:buChar char="•"/>
            </a:pPr>
            <a:r>
              <a:rPr lang="en-US" altLang="en-US" sz="2800" i="0" baseline="0">
                <a:solidFill>
                  <a:srgbClr val="EAEC5E"/>
                </a:solidFill>
                <a:effectLst>
                  <a:outerShdw blurRad="38100" dist="38100" dir="2700000" algn="tl">
                    <a:srgbClr val="000000"/>
                  </a:outerShdw>
                </a:effectLst>
              </a:rPr>
              <a:t> </a:t>
            </a:r>
            <a:r>
              <a:rPr lang="en-US" altLang="en-US" sz="2800" b="1" i="0" baseline="0">
                <a:solidFill>
                  <a:srgbClr val="EAEC5E"/>
                </a:solidFill>
                <a:effectLst>
                  <a:outerShdw blurRad="38100" dist="38100" dir="2700000" algn="tl">
                    <a:srgbClr val="000000"/>
                  </a:outerShdw>
                </a:effectLst>
              </a:rPr>
              <a:t>Denitrification(NO</a:t>
            </a:r>
            <a:r>
              <a:rPr lang="en-US" altLang="en-US" sz="2800" b="1" i="0" baseline="-25000">
                <a:solidFill>
                  <a:srgbClr val="EAEC5E"/>
                </a:solidFill>
                <a:effectLst>
                  <a:outerShdw blurRad="38100" dist="38100" dir="2700000" algn="tl">
                    <a:srgbClr val="000000"/>
                  </a:outerShdw>
                </a:effectLst>
              </a:rPr>
              <a:t>3</a:t>
            </a:r>
            <a:r>
              <a:rPr lang="en-US" altLang="en-US" sz="2800" b="1" i="0">
                <a:solidFill>
                  <a:srgbClr val="EAEC5E"/>
                </a:solidFill>
                <a:effectLst>
                  <a:outerShdw blurRad="38100" dist="38100" dir="2700000" algn="tl">
                    <a:srgbClr val="000000"/>
                  </a:outerShdw>
                </a:effectLst>
              </a:rPr>
              <a:t>-</a:t>
            </a:r>
            <a:r>
              <a:rPr lang="en-US" altLang="en-US" sz="2800" b="1" i="0" baseline="0">
                <a:solidFill>
                  <a:srgbClr val="EAEC5E"/>
                </a:solidFill>
                <a:effectLst>
                  <a:outerShdw blurRad="38100" dist="38100" dir="2700000" algn="tl">
                    <a:srgbClr val="000000"/>
                  </a:outerShdw>
                </a:effectLst>
              </a:rPr>
              <a:t>    N</a:t>
            </a:r>
            <a:r>
              <a:rPr lang="en-US" altLang="en-US" sz="2800" b="1" i="0" baseline="-25000">
                <a:solidFill>
                  <a:srgbClr val="EAEC5E"/>
                </a:solidFill>
                <a:effectLst>
                  <a:outerShdw blurRad="38100" dist="38100" dir="2700000" algn="tl">
                    <a:srgbClr val="000000"/>
                  </a:outerShdw>
                </a:effectLst>
              </a:rPr>
              <a:t>2</a:t>
            </a:r>
            <a:r>
              <a:rPr lang="en-US" altLang="en-US" sz="2800" b="1" i="0" baseline="0">
                <a:solidFill>
                  <a:srgbClr val="EAEC5E"/>
                </a:solidFill>
                <a:effectLst>
                  <a:outerShdw blurRad="38100" dist="38100" dir="2700000" algn="tl">
                    <a:srgbClr val="000000"/>
                  </a:outerShdw>
                </a:effectLst>
              </a:rPr>
              <a:t>O</a:t>
            </a:r>
            <a:r>
              <a:rPr lang="en-US" altLang="en-US" sz="2800" b="1" i="0">
                <a:solidFill>
                  <a:srgbClr val="EAEC5E"/>
                </a:solidFill>
                <a:effectLst>
                  <a:outerShdw blurRad="38100" dist="38100" dir="2700000" algn="tl">
                    <a:srgbClr val="000000"/>
                  </a:outerShdw>
                </a:effectLst>
              </a:rPr>
              <a:t>-</a:t>
            </a:r>
            <a:r>
              <a:rPr lang="en-US" altLang="en-US" sz="2800" b="1" i="0" baseline="0">
                <a:solidFill>
                  <a:srgbClr val="EAEC5E"/>
                </a:solidFill>
                <a:effectLst>
                  <a:outerShdw blurRad="38100" dist="38100" dir="2700000" algn="tl">
                    <a:srgbClr val="000000"/>
                  </a:outerShdw>
                </a:effectLst>
              </a:rPr>
              <a:t>    or N)</a:t>
            </a:r>
          </a:p>
          <a:p>
            <a:r>
              <a:rPr lang="en-US" altLang="en-US" sz="2000" b="1" baseline="0">
                <a:solidFill>
                  <a:srgbClr val="FFFFFF"/>
                </a:solidFill>
                <a:effectLst>
                  <a:outerShdw blurRad="38100" dist="38100" dir="2700000" algn="tl">
                    <a:srgbClr val="000000"/>
                  </a:outerShdw>
                </a:effectLst>
              </a:rPr>
              <a:t>                                        </a:t>
            </a:r>
            <a:r>
              <a:rPr lang="en-US" altLang="en-US" sz="2000" baseline="0">
                <a:solidFill>
                  <a:srgbClr val="FFFFFF"/>
                </a:solidFill>
                <a:effectLst>
                  <a:outerShdw blurRad="38100" dist="38100" dir="2700000" algn="tl">
                    <a:srgbClr val="000000"/>
                  </a:outerShdw>
                </a:effectLst>
              </a:rPr>
              <a:t>nitrate    nitrous    nitrogen</a:t>
            </a:r>
          </a:p>
          <a:p>
            <a:r>
              <a:rPr lang="en-US" altLang="en-US" sz="2000" baseline="0">
                <a:solidFill>
                  <a:srgbClr val="FFFFFF"/>
                </a:solidFill>
                <a:effectLst>
                  <a:outerShdw blurRad="38100" dist="38100" dir="2700000" algn="tl">
                    <a:srgbClr val="000000"/>
                  </a:outerShdw>
                </a:effectLst>
              </a:rPr>
              <a:t>                                                        oxide</a:t>
            </a:r>
          </a:p>
        </p:txBody>
      </p:sp>
      <p:sp>
        <p:nvSpPr>
          <p:cNvPr id="47111" name="Line 7"/>
          <p:cNvSpPr>
            <a:spLocks noChangeShapeType="1"/>
          </p:cNvSpPr>
          <p:nvPr/>
        </p:nvSpPr>
        <p:spPr bwMode="auto">
          <a:xfrm>
            <a:off x="6705600" y="3200400"/>
            <a:ext cx="304800" cy="0"/>
          </a:xfrm>
          <a:prstGeom prst="line">
            <a:avLst/>
          </a:prstGeom>
          <a:noFill/>
          <a:ln w="12700">
            <a:solidFill>
              <a:srgbClr val="EAEC5E"/>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2" name="Line 8"/>
          <p:cNvSpPr>
            <a:spLocks noChangeShapeType="1"/>
          </p:cNvSpPr>
          <p:nvPr/>
        </p:nvSpPr>
        <p:spPr bwMode="auto">
          <a:xfrm>
            <a:off x="7848600" y="3200400"/>
            <a:ext cx="304800" cy="0"/>
          </a:xfrm>
          <a:prstGeom prst="line">
            <a:avLst/>
          </a:prstGeom>
          <a:noFill/>
          <a:ln w="12700">
            <a:solidFill>
              <a:srgbClr val="EAEC5E"/>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3" name="Line 9"/>
          <p:cNvSpPr>
            <a:spLocks noChangeShapeType="1"/>
          </p:cNvSpPr>
          <p:nvPr/>
        </p:nvSpPr>
        <p:spPr bwMode="auto">
          <a:xfrm>
            <a:off x="6816725" y="3917950"/>
            <a:ext cx="304800" cy="0"/>
          </a:xfrm>
          <a:prstGeom prst="line">
            <a:avLst/>
          </a:prstGeom>
          <a:noFill/>
          <a:ln w="12700">
            <a:solidFill>
              <a:srgbClr val="EAEC5E"/>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4" name="Line 10"/>
          <p:cNvSpPr>
            <a:spLocks noChangeShapeType="1"/>
          </p:cNvSpPr>
          <p:nvPr/>
        </p:nvSpPr>
        <p:spPr bwMode="auto">
          <a:xfrm>
            <a:off x="7924800" y="3914775"/>
            <a:ext cx="304800" cy="0"/>
          </a:xfrm>
          <a:prstGeom prst="line">
            <a:avLst/>
          </a:prstGeom>
          <a:noFill/>
          <a:ln w="12700">
            <a:solidFill>
              <a:srgbClr val="EAEC5E"/>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115" name="Rectangle 11"/>
          <p:cNvSpPr>
            <a:spLocks noChangeArrowheads="1"/>
          </p:cNvSpPr>
          <p:nvPr/>
        </p:nvSpPr>
        <p:spPr bwMode="auto">
          <a:xfrm>
            <a:off x="212725" y="5180013"/>
            <a:ext cx="1920875" cy="579437"/>
          </a:xfrm>
          <a:prstGeom prst="rect">
            <a:avLst/>
          </a:prstGeom>
          <a:solidFill>
            <a:srgbClr val="EAEC5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200" b="1" i="0" baseline="0">
                <a:effectLst>
                  <a:outerShdw blurRad="38100" dist="38100" dir="2700000" algn="tl">
                    <a:srgbClr val="FFFFFF"/>
                  </a:outerShdw>
                </a:effectLst>
              </a:rPr>
              <a:t>Oxidation</a:t>
            </a:r>
          </a:p>
        </p:txBody>
      </p:sp>
      <p:sp>
        <p:nvSpPr>
          <p:cNvPr id="47116" name="Rectangle 12"/>
          <p:cNvSpPr>
            <a:spLocks noChangeArrowheads="1"/>
          </p:cNvSpPr>
          <p:nvPr/>
        </p:nvSpPr>
        <p:spPr bwMode="auto">
          <a:xfrm>
            <a:off x="3429000" y="5195888"/>
            <a:ext cx="41211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buClr>
                <a:srgbClr val="EAEC5E"/>
              </a:buClr>
              <a:buFontTx/>
              <a:buChar char="•"/>
            </a:pPr>
            <a:r>
              <a:rPr lang="en-US" altLang="en-US" sz="2800" b="1" i="0" baseline="0">
                <a:effectLst>
                  <a:outerShdw blurRad="38100" dist="38100" dir="2700000" algn="tl">
                    <a:srgbClr val="FFFFFF"/>
                  </a:outerShdw>
                </a:effectLst>
              </a:rPr>
              <a:t> </a:t>
            </a:r>
            <a:r>
              <a:rPr lang="en-US" altLang="en-US" sz="2800" b="1" i="0" baseline="0">
                <a:solidFill>
                  <a:srgbClr val="EAEC5E"/>
                </a:solidFill>
                <a:effectLst>
                  <a:outerShdw blurRad="38100" dist="38100" dir="2700000" algn="tl">
                    <a:srgbClr val="000000"/>
                  </a:outerShdw>
                </a:effectLst>
              </a:rPr>
              <a:t>Elemental and organic S</a:t>
            </a:r>
          </a:p>
          <a:p>
            <a:r>
              <a:rPr lang="en-US" altLang="en-US" sz="2800" b="1" i="0" baseline="0">
                <a:solidFill>
                  <a:srgbClr val="EAEC5E"/>
                </a:solidFill>
                <a:effectLst>
                  <a:outerShdw blurRad="38100" dist="38100" dir="2700000" algn="tl">
                    <a:srgbClr val="000000"/>
                  </a:outerShdw>
                </a:effectLst>
              </a:rPr>
              <a:t>             S        SO</a:t>
            </a:r>
            <a:r>
              <a:rPr lang="en-US" altLang="en-US" sz="2800" b="1" i="0" baseline="-25000">
                <a:solidFill>
                  <a:srgbClr val="EAEC5E"/>
                </a:solidFill>
                <a:effectLst>
                  <a:outerShdw blurRad="38100" dist="38100" dir="2700000" algn="tl">
                    <a:srgbClr val="000000"/>
                  </a:outerShdw>
                </a:effectLst>
              </a:rPr>
              <a:t>4</a:t>
            </a:r>
            <a:r>
              <a:rPr lang="en-US" altLang="en-US" sz="2800" b="1" i="0">
                <a:solidFill>
                  <a:srgbClr val="EAEC5E"/>
                </a:solidFill>
                <a:effectLst>
                  <a:outerShdw blurRad="38100" dist="38100" dir="2700000" algn="tl">
                    <a:srgbClr val="000000"/>
                  </a:outerShdw>
                </a:effectLst>
              </a:rPr>
              <a:t>2-</a:t>
            </a:r>
            <a:endParaRPr lang="en-US" altLang="en-US" sz="2800" b="1" i="0" baseline="-25000">
              <a:solidFill>
                <a:srgbClr val="EAEC5E"/>
              </a:solidFill>
              <a:effectLst>
                <a:outerShdw blurRad="38100" dist="38100" dir="2700000" algn="tl">
                  <a:srgbClr val="000000"/>
                </a:outerShdw>
              </a:effectLst>
            </a:endParaRPr>
          </a:p>
          <a:p>
            <a:r>
              <a:rPr lang="en-US" altLang="en-US" sz="3200" baseline="-25000">
                <a:solidFill>
                  <a:srgbClr val="FFFFFF"/>
                </a:solidFill>
                <a:effectLst>
                  <a:outerShdw blurRad="38100" dist="38100" dir="2700000" algn="tl">
                    <a:srgbClr val="000000"/>
                  </a:outerShdw>
                </a:effectLst>
              </a:rPr>
              <a:t>                </a:t>
            </a:r>
            <a:r>
              <a:rPr lang="en-US" altLang="en-US" sz="2800" baseline="-25000">
                <a:solidFill>
                  <a:srgbClr val="FFFFFF"/>
                </a:solidFill>
                <a:effectLst>
                  <a:outerShdw blurRad="38100" dist="38100" dir="2700000" algn="tl">
                    <a:srgbClr val="000000"/>
                  </a:outerShdw>
                </a:effectLst>
              </a:rPr>
              <a:t>sulfur       sulfate</a:t>
            </a:r>
          </a:p>
        </p:txBody>
      </p:sp>
      <p:sp>
        <p:nvSpPr>
          <p:cNvPr id="47117" name="Line 13"/>
          <p:cNvSpPr>
            <a:spLocks noChangeShapeType="1"/>
          </p:cNvSpPr>
          <p:nvPr/>
        </p:nvSpPr>
        <p:spPr bwMode="auto">
          <a:xfrm>
            <a:off x="5105400" y="5867400"/>
            <a:ext cx="457200" cy="0"/>
          </a:xfrm>
          <a:prstGeom prst="line">
            <a:avLst/>
          </a:prstGeom>
          <a:noFill/>
          <a:ln w="12700">
            <a:solidFill>
              <a:srgbClr val="EAEC5E"/>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idx="4294967295"/>
          </p:nvPr>
        </p:nvSpPr>
        <p:spPr>
          <a:xfrm>
            <a:off x="838200" y="1600200"/>
            <a:ext cx="7772400" cy="3429000"/>
          </a:xfrm>
          <a:noFill/>
          <a:ln/>
        </p:spPr>
        <p:txBody>
          <a:bodyPr/>
          <a:lstStyle/>
          <a:p>
            <a:r>
              <a:rPr lang="en-US" altLang="en-US" sz="5400" b="1">
                <a:solidFill>
                  <a:srgbClr val="FFFF00"/>
                </a:solidFill>
              </a:rPr>
              <a:t>Regular Additions of Organic Residues Must Be Made to Maintain Soil Organic Matter Levels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down)">
                                      <p:cBhvr>
                                        <p:cTn id="7" dur="870">
                                          <p:stCondLst>
                                            <p:cond delay="0"/>
                                          </p:stCondLst>
                                        </p:cTn>
                                        <p:tgtEl>
                                          <p:spTgt spid="49154"/>
                                        </p:tgtEl>
                                      </p:cBhvr>
                                    </p:animEffect>
                                    <p:anim calcmode="lin" valueType="num">
                                      <p:cBhvr>
                                        <p:cTn id="8" dur="2733" tmFilter="0,0; 0.14,0.36; 0.43,0.73; 0.71,0.91; 1.0,1.0">
                                          <p:stCondLst>
                                            <p:cond delay="0"/>
                                          </p:stCondLst>
                                        </p:cTn>
                                        <p:tgtEl>
                                          <p:spTgt spid="4915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915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915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915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9154"/>
                                        </p:tgtEl>
                                        <p:attrNameLst>
                                          <p:attrName>ppt_y</p:attrName>
                                        </p:attrNameLst>
                                      </p:cBhvr>
                                      <p:tavLst>
                                        <p:tav tm="0" fmla="#ppt_y-sin(pi*$)/81">
                                          <p:val>
                                            <p:fltVal val="0"/>
                                          </p:val>
                                        </p:tav>
                                        <p:tav tm="100000">
                                          <p:val>
                                            <p:fltVal val="1"/>
                                          </p:val>
                                        </p:tav>
                                      </p:tavLst>
                                    </p:anim>
                                    <p:animScale>
                                      <p:cBhvr>
                                        <p:cTn id="13" dur="39">
                                          <p:stCondLst>
                                            <p:cond delay="975"/>
                                          </p:stCondLst>
                                        </p:cTn>
                                        <p:tgtEl>
                                          <p:spTgt spid="49154"/>
                                        </p:tgtEl>
                                      </p:cBhvr>
                                      <p:to x="100000" y="60000"/>
                                    </p:animScale>
                                    <p:animScale>
                                      <p:cBhvr>
                                        <p:cTn id="14" dur="249" decel="50000">
                                          <p:stCondLst>
                                            <p:cond delay="1014"/>
                                          </p:stCondLst>
                                        </p:cTn>
                                        <p:tgtEl>
                                          <p:spTgt spid="49154"/>
                                        </p:tgtEl>
                                      </p:cBhvr>
                                      <p:to x="100000" y="100000"/>
                                    </p:animScale>
                                    <p:animScale>
                                      <p:cBhvr>
                                        <p:cTn id="15" dur="39">
                                          <p:stCondLst>
                                            <p:cond delay="1968"/>
                                          </p:stCondLst>
                                        </p:cTn>
                                        <p:tgtEl>
                                          <p:spTgt spid="49154"/>
                                        </p:tgtEl>
                                      </p:cBhvr>
                                      <p:to x="100000" y="80000"/>
                                    </p:animScale>
                                    <p:animScale>
                                      <p:cBhvr>
                                        <p:cTn id="16" dur="249" decel="50000">
                                          <p:stCondLst>
                                            <p:cond delay="2007"/>
                                          </p:stCondLst>
                                        </p:cTn>
                                        <p:tgtEl>
                                          <p:spTgt spid="49154"/>
                                        </p:tgtEl>
                                      </p:cBhvr>
                                      <p:to x="100000" y="100000"/>
                                    </p:animScale>
                                    <p:animScale>
                                      <p:cBhvr>
                                        <p:cTn id="17" dur="39">
                                          <p:stCondLst>
                                            <p:cond delay="2463"/>
                                          </p:stCondLst>
                                        </p:cTn>
                                        <p:tgtEl>
                                          <p:spTgt spid="49154"/>
                                        </p:tgtEl>
                                      </p:cBhvr>
                                      <p:to x="100000" y="90000"/>
                                    </p:animScale>
                                    <p:animScale>
                                      <p:cBhvr>
                                        <p:cTn id="18" dur="249" decel="50000">
                                          <p:stCondLst>
                                            <p:cond delay="2502"/>
                                          </p:stCondLst>
                                        </p:cTn>
                                        <p:tgtEl>
                                          <p:spTgt spid="49154"/>
                                        </p:tgtEl>
                                      </p:cBhvr>
                                      <p:to x="100000" y="100000"/>
                                    </p:animScale>
                                    <p:animScale>
                                      <p:cBhvr>
                                        <p:cTn id="19" dur="39">
                                          <p:stCondLst>
                                            <p:cond delay="2712"/>
                                          </p:stCondLst>
                                        </p:cTn>
                                        <p:tgtEl>
                                          <p:spTgt spid="49154"/>
                                        </p:tgtEl>
                                      </p:cBhvr>
                                      <p:to x="100000" y="95000"/>
                                    </p:animScale>
                                    <p:animScale>
                                      <p:cBhvr>
                                        <p:cTn id="20" dur="249" decel="50000">
                                          <p:stCondLst>
                                            <p:cond delay="2751"/>
                                          </p:stCondLst>
                                        </p:cTn>
                                        <p:tgtEl>
                                          <p:spTgt spid="491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p:spPr>
        <p:txBody>
          <a:bodyPr/>
          <a:lstStyle/>
          <a:p>
            <a:endParaRPr lang="en-US" altLang="en-US"/>
          </a:p>
        </p:txBody>
      </p:sp>
      <p:sp>
        <p:nvSpPr>
          <p:cNvPr id="50179" name="Rectangle 3"/>
          <p:cNvSpPr>
            <a:spLocks noGrp="1" noChangeArrowheads="1"/>
          </p:cNvSpPr>
          <p:nvPr>
            <p:ph type="body" idx="1"/>
          </p:nvPr>
        </p:nvSpPr>
        <p:spPr>
          <a:ln/>
        </p:spPr>
        <p:txBody>
          <a:bodyPr/>
          <a:lstStyle/>
          <a:p>
            <a:endParaRPr lang="en-US" altLang="en-US"/>
          </a:p>
        </p:txBody>
      </p:sp>
      <p:graphicFrame>
        <p:nvGraphicFramePr>
          <p:cNvPr id="50180" name="Object 4"/>
          <p:cNvGraphicFramePr>
            <a:graphicFrameLocks/>
          </p:cNvGraphicFramePr>
          <p:nvPr/>
        </p:nvGraphicFramePr>
        <p:xfrm>
          <a:off x="4763" y="0"/>
          <a:ext cx="9137650" cy="6856413"/>
        </p:xfrm>
        <a:graphic>
          <a:graphicData uri="http://schemas.openxmlformats.org/presentationml/2006/ole">
            <mc:AlternateContent xmlns:mc="http://schemas.openxmlformats.org/markup-compatibility/2006">
              <mc:Choice xmlns:v="urn:schemas-microsoft-com:vml" Requires="v">
                <p:oleObj spid="_x0000_s50181" name="Presentation" r:id="rId4" imgW="5394240" imgH="4055760" progId="HGW.Pres.4">
                  <p:embed/>
                </p:oleObj>
              </mc:Choice>
              <mc:Fallback>
                <p:oleObj name="Presentation" r:id="rId4" imgW="5394240" imgH="4055760" progId="HGW.Pres.4">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0"/>
                        <a:ext cx="913765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133124" name="WordArt 2052"/>
          <p:cNvSpPr>
            <a:spLocks noChangeArrowheads="1" noChangeShapeType="1" noTextEdit="1"/>
          </p:cNvSpPr>
          <p:nvPr/>
        </p:nvSpPr>
        <p:spPr bwMode="auto">
          <a:xfrm>
            <a:off x="1676400" y="1905000"/>
            <a:ext cx="5334000" cy="1905000"/>
          </a:xfrm>
          <a:prstGeom prst="rect">
            <a:avLst/>
          </a:prstGeom>
          <a:extLst>
            <a:ext uri="{91240B29-F687-4F45-9708-019B960494DF}">
              <a14:hiddenLine xmlns:a14="http://schemas.microsoft.com/office/drawing/2010/main" w="9525">
                <a:noFill/>
                <a:round/>
                <a:headEnd type="none" w="sm" len="sm"/>
                <a:tailEnd type="none" w="sm" len="sm"/>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Normal3" dir="r"/>
            </a:scene3d>
            <a:sp3d extrusionH="121893000" contourW="12700" prstMaterial="legacyMatte">
              <a:extrusionClr>
                <a:srgbClr val="FFFFFF"/>
              </a:extrusionClr>
              <a:contourClr>
                <a:srgbClr val="FFFFFF"/>
              </a:contourClr>
            </a:sp3d>
          </a:bodyPr>
          <a:lstStyle/>
          <a:p>
            <a:pPr algn="ctr"/>
            <a:r>
              <a:rPr lang="en-US" sz="3600" kern="10" spc="720">
                <a:gradFill rotWithShape="0">
                  <a:gsLst>
                    <a:gs pos="0">
                      <a:srgbClr val="AAAAAA"/>
                    </a:gs>
                    <a:gs pos="100000">
                      <a:srgbClr val="FFFFFF"/>
                    </a:gs>
                  </a:gsLst>
                  <a:lin ang="5400000" scaled="1"/>
                </a:gradFill>
                <a:latin typeface="Arial Black" charset="0"/>
                <a:ea typeface="Arial Black" charset="0"/>
                <a:cs typeface="Arial Black" charset="0"/>
              </a:rPr>
              <a:t>Soil Colloids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304800"/>
            <a:ext cx="7772400" cy="1143000"/>
          </a:xfrm>
          <a:noFill/>
          <a:ln/>
          <a:effectLst>
            <a:outerShdw blurRad="63500" dist="40161" dir="9693903" algn="ctr" rotWithShape="0">
              <a:srgbClr val="FF3300"/>
            </a:outerShdw>
          </a:effectLst>
        </p:spPr>
        <p:txBody>
          <a:bodyPr/>
          <a:lstStyle/>
          <a:p>
            <a:r>
              <a:rPr lang="en-US" altLang="en-US" sz="4800">
                <a:solidFill>
                  <a:srgbClr val="FFFF00"/>
                </a:solidFill>
              </a:rPr>
              <a:t>Soil Colloids</a:t>
            </a:r>
          </a:p>
        </p:txBody>
      </p:sp>
      <p:sp>
        <p:nvSpPr>
          <p:cNvPr id="52227" name="Rectangle 3"/>
          <p:cNvSpPr>
            <a:spLocks noGrp="1" noChangeArrowheads="1"/>
          </p:cNvSpPr>
          <p:nvPr>
            <p:ph type="body" idx="1"/>
          </p:nvPr>
        </p:nvSpPr>
        <p:spPr>
          <a:xfrm>
            <a:off x="381000" y="1600200"/>
            <a:ext cx="8305800" cy="4800600"/>
          </a:xfrm>
          <a:noFill/>
          <a:ln/>
        </p:spPr>
        <p:txBody>
          <a:bodyPr/>
          <a:lstStyle/>
          <a:p>
            <a:r>
              <a:rPr lang="en-US" altLang="en-US">
                <a:solidFill>
                  <a:srgbClr val="FFFF00"/>
                </a:solidFill>
              </a:rPr>
              <a:t>Chemically active fraction</a:t>
            </a:r>
          </a:p>
          <a:p>
            <a:r>
              <a:rPr lang="en-US" altLang="en-US">
                <a:solidFill>
                  <a:srgbClr val="FFFF00"/>
                </a:solidFill>
              </a:rPr>
              <a:t>Made up of colloidal &amp; colloidal-like particles</a:t>
            </a:r>
          </a:p>
          <a:p>
            <a:pPr lvl="1"/>
            <a:r>
              <a:rPr lang="en-US" altLang="en-US">
                <a:solidFill>
                  <a:srgbClr val="FFFF00"/>
                </a:solidFill>
              </a:rPr>
              <a:t>organic matter</a:t>
            </a:r>
          </a:p>
          <a:p>
            <a:pPr lvl="1"/>
            <a:r>
              <a:rPr lang="en-US" altLang="en-US">
                <a:solidFill>
                  <a:srgbClr val="FFFF00"/>
                </a:solidFill>
              </a:rPr>
              <a:t>clay</a:t>
            </a:r>
          </a:p>
          <a:p>
            <a:r>
              <a:rPr lang="en-US" altLang="en-US">
                <a:solidFill>
                  <a:srgbClr val="FFFF00"/>
                </a:solidFill>
              </a:rPr>
              <a:t>Colloids and clays develop electrical charges (+,-) as they are formed</a:t>
            </a:r>
          </a:p>
          <a:p>
            <a:r>
              <a:rPr lang="en-US" altLang="en-US">
                <a:solidFill>
                  <a:srgbClr val="FFFF00"/>
                </a:solidFill>
              </a:rPr>
              <a:t>Predominant electrical charge most clays and organic matter is negative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dissolve">
                                      <p:cBhvr>
                                        <p:cTn id="17" dur="5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dissolve">
                                      <p:cBhvr>
                                        <p:cTn id="22" dur="500"/>
                                        <p:tgtEl>
                                          <p:spTgt spid="52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dissolve">
                                      <p:cBhvr>
                                        <p:cTn id="27" dur="500"/>
                                        <p:tgtEl>
                                          <p:spTgt spid="52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dissolve">
                                      <p:cBhvr>
                                        <p:cTn id="32"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p:spPr>
        <p:txBody>
          <a:bodyPr/>
          <a:lstStyle/>
          <a:p>
            <a:endParaRPr lang="en-US" altLang="en-US"/>
          </a:p>
        </p:txBody>
      </p:sp>
      <p:sp>
        <p:nvSpPr>
          <p:cNvPr id="53251" name="Rectangle 3"/>
          <p:cNvSpPr>
            <a:spLocks noGrp="1" noChangeArrowheads="1"/>
          </p:cNvSpPr>
          <p:nvPr>
            <p:ph type="body" sz="half" idx="1"/>
          </p:nvPr>
        </p:nvSpPr>
        <p:spPr>
          <a:xfrm>
            <a:off x="228600" y="1524000"/>
            <a:ext cx="3810000" cy="4114800"/>
          </a:xfrm>
          <a:ln/>
        </p:spPr>
        <p:txBody>
          <a:bodyPr/>
          <a:lstStyle/>
          <a:p>
            <a:endParaRPr lang="en-US" altLang="en-US" sz="3600"/>
          </a:p>
        </p:txBody>
      </p:sp>
      <p:sp>
        <p:nvSpPr>
          <p:cNvPr id="53252" name="Rectangle 4"/>
          <p:cNvSpPr>
            <a:spLocks noGrp="1" noChangeArrowheads="1"/>
          </p:cNvSpPr>
          <p:nvPr>
            <p:ph type="clipArt" sz="half" idx="2"/>
          </p:nvPr>
        </p:nvSpPr>
        <p:spPr>
          <a:ln/>
        </p:spPr>
      </p:sp>
      <p:pic>
        <p:nvPicPr>
          <p:cNvPr id="53253" name="Picture 5"/>
          <p:cNvPicPr>
            <a:picLocks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pSp>
        <p:nvGrpSpPr>
          <p:cNvPr id="134147" name="Group 3"/>
          <p:cNvGrpSpPr>
            <a:grpSpLocks/>
          </p:cNvGrpSpPr>
          <p:nvPr/>
        </p:nvGrpSpPr>
        <p:grpSpPr bwMode="auto">
          <a:xfrm>
            <a:off x="3940175" y="2133600"/>
            <a:ext cx="4441825" cy="3343275"/>
            <a:chOff x="2688" y="1632"/>
            <a:chExt cx="2510" cy="2010"/>
          </a:xfrm>
        </p:grpSpPr>
        <p:grpSp>
          <p:nvGrpSpPr>
            <p:cNvPr id="134148" name="Group 4"/>
            <p:cNvGrpSpPr>
              <a:grpSpLocks/>
            </p:cNvGrpSpPr>
            <p:nvPr/>
          </p:nvGrpSpPr>
          <p:grpSpPr bwMode="auto">
            <a:xfrm>
              <a:off x="2688" y="2288"/>
              <a:ext cx="2510" cy="1354"/>
              <a:chOff x="658" y="2544"/>
              <a:chExt cx="2270" cy="1164"/>
            </a:xfrm>
          </p:grpSpPr>
          <p:sp>
            <p:nvSpPr>
              <p:cNvPr id="134149" name="AutoShape 5"/>
              <p:cNvSpPr>
                <a:spLocks noChangeArrowheads="1"/>
              </p:cNvSpPr>
              <p:nvPr/>
            </p:nvSpPr>
            <p:spPr bwMode="auto">
              <a:xfrm rot="398501" flipH="1" flipV="1">
                <a:off x="960" y="2544"/>
                <a:ext cx="1968" cy="960"/>
              </a:xfrm>
              <a:prstGeom prst="hexagon">
                <a:avLst>
                  <a:gd name="adj" fmla="val 51250"/>
                  <a:gd name="vf" fmla="val 115470"/>
                </a:avLst>
              </a:prstGeom>
              <a:solidFill>
                <a:srgbClr val="FFCC66"/>
              </a:solidFill>
              <a:ln w="9525">
                <a:miter lim="800000"/>
                <a:headEnd/>
                <a:tailEnd/>
              </a:ln>
              <a:effectLst/>
              <a:scene3d>
                <a:camera prst="legacyPerspectiveFront">
                  <a:rot lat="20099999" lon="20099999" rev="0"/>
                </a:camera>
                <a:lightRig rig="legacyFlat2" dir="t"/>
              </a:scene3d>
              <a:sp3d extrusionH="430200" contourW="127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134150" name="Line 6"/>
              <p:cNvSpPr>
                <a:spLocks noChangeShapeType="1"/>
              </p:cNvSpPr>
              <p:nvPr/>
            </p:nvSpPr>
            <p:spPr bwMode="auto">
              <a:xfrm>
                <a:off x="1440" y="3360"/>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1" name="Line 7"/>
              <p:cNvSpPr>
                <a:spLocks noChangeShapeType="1"/>
              </p:cNvSpPr>
              <p:nvPr/>
            </p:nvSpPr>
            <p:spPr bwMode="auto">
              <a:xfrm>
                <a:off x="1584" y="3456"/>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2" name="Line 8"/>
              <p:cNvSpPr>
                <a:spLocks noChangeShapeType="1"/>
              </p:cNvSpPr>
              <p:nvPr/>
            </p:nvSpPr>
            <p:spPr bwMode="auto">
              <a:xfrm>
                <a:off x="1872" y="3312"/>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3" name="Line 9"/>
              <p:cNvSpPr>
                <a:spLocks noChangeShapeType="1"/>
              </p:cNvSpPr>
              <p:nvPr/>
            </p:nvSpPr>
            <p:spPr bwMode="auto">
              <a:xfrm>
                <a:off x="1008" y="28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4" name="Line 10"/>
              <p:cNvSpPr>
                <a:spLocks noChangeShapeType="1"/>
              </p:cNvSpPr>
              <p:nvPr/>
            </p:nvSpPr>
            <p:spPr bwMode="auto">
              <a:xfrm>
                <a:off x="1152" y="304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5" name="Line 11"/>
              <p:cNvSpPr>
                <a:spLocks noChangeShapeType="1"/>
              </p:cNvSpPr>
              <p:nvPr/>
            </p:nvSpPr>
            <p:spPr bwMode="auto">
              <a:xfrm>
                <a:off x="1248" y="326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6" name="Line 12"/>
              <p:cNvSpPr>
                <a:spLocks noChangeShapeType="1"/>
              </p:cNvSpPr>
              <p:nvPr/>
            </p:nvSpPr>
            <p:spPr bwMode="auto">
              <a:xfrm>
                <a:off x="1824" y="3504"/>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7" name="Line 13"/>
              <p:cNvSpPr>
                <a:spLocks noChangeShapeType="1"/>
              </p:cNvSpPr>
              <p:nvPr/>
            </p:nvSpPr>
            <p:spPr bwMode="auto">
              <a:xfrm>
                <a:off x="2064" y="3552"/>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8" name="Line 14"/>
              <p:cNvSpPr>
                <a:spLocks noChangeShapeType="1"/>
              </p:cNvSpPr>
              <p:nvPr/>
            </p:nvSpPr>
            <p:spPr bwMode="auto">
              <a:xfrm>
                <a:off x="1824" y="3024"/>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9" name="Line 15"/>
              <p:cNvSpPr>
                <a:spLocks noChangeShapeType="1"/>
              </p:cNvSpPr>
              <p:nvPr/>
            </p:nvSpPr>
            <p:spPr bwMode="auto">
              <a:xfrm>
                <a:off x="1584" y="2688"/>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60" name="Line 16"/>
              <p:cNvSpPr>
                <a:spLocks noChangeShapeType="1"/>
              </p:cNvSpPr>
              <p:nvPr/>
            </p:nvSpPr>
            <p:spPr bwMode="auto">
              <a:xfrm>
                <a:off x="2304" y="3216"/>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61" name="Line 17"/>
              <p:cNvSpPr>
                <a:spLocks noChangeShapeType="1"/>
              </p:cNvSpPr>
              <p:nvPr/>
            </p:nvSpPr>
            <p:spPr bwMode="auto">
              <a:xfrm>
                <a:off x="1296" y="2880"/>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62" name="Line 18"/>
              <p:cNvSpPr>
                <a:spLocks noChangeShapeType="1"/>
              </p:cNvSpPr>
              <p:nvPr/>
            </p:nvSpPr>
            <p:spPr bwMode="auto">
              <a:xfrm>
                <a:off x="1392" y="3168"/>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63" name="Line 19"/>
              <p:cNvSpPr>
                <a:spLocks noChangeShapeType="1"/>
              </p:cNvSpPr>
              <p:nvPr/>
            </p:nvSpPr>
            <p:spPr bwMode="auto">
              <a:xfrm>
                <a:off x="2064" y="2832"/>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64" name="Text Box 20"/>
              <p:cNvSpPr txBox="1">
                <a:spLocks noChangeArrowheads="1"/>
              </p:cNvSpPr>
              <p:nvPr/>
            </p:nvSpPr>
            <p:spPr bwMode="auto">
              <a:xfrm>
                <a:off x="1488" y="3535"/>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600" b="1" i="0" baseline="0">
                    <a:latin typeface="Arial" charset="0"/>
                  </a:rPr>
                  <a:t>Ca</a:t>
                </a:r>
                <a:r>
                  <a:rPr lang="en-US" altLang="en-US" sz="1600" b="1" i="0">
                    <a:latin typeface="Arial" charset="0"/>
                  </a:rPr>
                  <a:t>2+</a:t>
                </a:r>
                <a:endParaRPr lang="en-US" altLang="en-US" sz="1600" b="1" i="0" baseline="0">
                  <a:latin typeface="Arial" charset="0"/>
                </a:endParaRPr>
              </a:p>
            </p:txBody>
          </p:sp>
          <p:sp>
            <p:nvSpPr>
              <p:cNvPr id="134165" name="Text Box 21"/>
              <p:cNvSpPr txBox="1">
                <a:spLocks noChangeArrowheads="1"/>
              </p:cNvSpPr>
              <p:nvPr/>
            </p:nvSpPr>
            <p:spPr bwMode="auto">
              <a:xfrm>
                <a:off x="1728" y="2671"/>
                <a:ext cx="30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600" b="1" i="0" baseline="0">
                    <a:latin typeface="Arial" charset="0"/>
                  </a:rPr>
                  <a:t>Ca</a:t>
                </a:r>
                <a:r>
                  <a:rPr lang="en-US" altLang="en-US" sz="1600" b="1" i="0">
                    <a:latin typeface="Arial" charset="0"/>
                  </a:rPr>
                  <a:t>2+</a:t>
                </a:r>
                <a:endParaRPr lang="en-US" altLang="en-US" sz="1600" b="1" i="0" baseline="0">
                  <a:latin typeface="Arial" charset="0"/>
                </a:endParaRPr>
              </a:p>
            </p:txBody>
          </p:sp>
          <p:sp>
            <p:nvSpPr>
              <p:cNvPr id="134166" name="Text Box 22"/>
              <p:cNvSpPr txBox="1">
                <a:spLocks noChangeArrowheads="1"/>
              </p:cNvSpPr>
              <p:nvPr/>
            </p:nvSpPr>
            <p:spPr bwMode="auto">
              <a:xfrm>
                <a:off x="1420" y="2860"/>
                <a:ext cx="21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600" b="1" i="0" baseline="0">
                    <a:latin typeface="Arial" charset="0"/>
                  </a:rPr>
                  <a:t>K</a:t>
                </a:r>
                <a:r>
                  <a:rPr lang="en-US" altLang="en-US" sz="1600" b="1" i="0">
                    <a:latin typeface="Arial" charset="0"/>
                  </a:rPr>
                  <a:t>+</a:t>
                </a:r>
                <a:endParaRPr lang="en-US" altLang="en-US" sz="1600" b="1" i="0" baseline="0">
                  <a:latin typeface="Arial" charset="0"/>
                </a:endParaRPr>
              </a:p>
            </p:txBody>
          </p:sp>
          <p:sp>
            <p:nvSpPr>
              <p:cNvPr id="134167" name="Text Box 23"/>
              <p:cNvSpPr txBox="1">
                <a:spLocks noChangeArrowheads="1"/>
              </p:cNvSpPr>
              <p:nvPr/>
            </p:nvSpPr>
            <p:spPr bwMode="auto">
              <a:xfrm>
                <a:off x="1502" y="3141"/>
                <a:ext cx="32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600" b="1" i="0" baseline="0">
                    <a:latin typeface="Arial" charset="0"/>
                  </a:rPr>
                  <a:t>Mg</a:t>
                </a:r>
                <a:r>
                  <a:rPr lang="en-US" altLang="en-US" sz="1600" b="1" i="0">
                    <a:latin typeface="Arial" charset="0"/>
                  </a:rPr>
                  <a:t>2+</a:t>
                </a:r>
                <a:endParaRPr lang="en-US" altLang="en-US" sz="1600" b="1" i="0" baseline="0">
                  <a:latin typeface="Arial" charset="0"/>
                </a:endParaRPr>
              </a:p>
            </p:txBody>
          </p:sp>
          <p:sp>
            <p:nvSpPr>
              <p:cNvPr id="134168" name="Text Box 24"/>
              <p:cNvSpPr txBox="1">
                <a:spLocks noChangeArrowheads="1"/>
              </p:cNvSpPr>
              <p:nvPr/>
            </p:nvSpPr>
            <p:spPr bwMode="auto">
              <a:xfrm>
                <a:off x="1968" y="3045"/>
                <a:ext cx="27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600" b="1" i="0" baseline="0">
                    <a:latin typeface="Arial" charset="0"/>
                  </a:rPr>
                  <a:t>Al</a:t>
                </a:r>
                <a:r>
                  <a:rPr lang="en-US" altLang="en-US" sz="1600" b="1" i="0">
                    <a:latin typeface="Arial" charset="0"/>
                  </a:rPr>
                  <a:t>3+</a:t>
                </a:r>
                <a:endParaRPr lang="en-US" altLang="en-US" sz="1600" b="1" i="0" baseline="0">
                  <a:latin typeface="Arial" charset="0"/>
                </a:endParaRPr>
              </a:p>
            </p:txBody>
          </p:sp>
          <p:sp>
            <p:nvSpPr>
              <p:cNvPr id="134169" name="Text Box 25"/>
              <p:cNvSpPr txBox="1">
                <a:spLocks noChangeArrowheads="1"/>
              </p:cNvSpPr>
              <p:nvPr/>
            </p:nvSpPr>
            <p:spPr bwMode="auto">
              <a:xfrm>
                <a:off x="989" y="3247"/>
                <a:ext cx="21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600" b="1" i="0" baseline="0">
                    <a:latin typeface="Arial" charset="0"/>
                  </a:rPr>
                  <a:t>K</a:t>
                </a:r>
                <a:r>
                  <a:rPr lang="en-US" altLang="en-US" sz="1600" b="1" i="0">
                    <a:latin typeface="Arial" charset="0"/>
                  </a:rPr>
                  <a:t>+</a:t>
                </a:r>
                <a:endParaRPr lang="en-US" altLang="en-US" sz="1600" b="1" i="0" baseline="0">
                  <a:latin typeface="Arial" charset="0"/>
                </a:endParaRPr>
              </a:p>
            </p:txBody>
          </p:sp>
          <p:sp>
            <p:nvSpPr>
              <p:cNvPr id="134170" name="Text Box 26"/>
              <p:cNvSpPr txBox="1">
                <a:spLocks noChangeArrowheads="1"/>
              </p:cNvSpPr>
              <p:nvPr/>
            </p:nvSpPr>
            <p:spPr bwMode="auto">
              <a:xfrm>
                <a:off x="658" y="2959"/>
                <a:ext cx="32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600" b="1" i="0" baseline="0">
                    <a:latin typeface="Arial" charset="0"/>
                  </a:rPr>
                  <a:t>Mg</a:t>
                </a:r>
                <a:r>
                  <a:rPr lang="en-US" altLang="en-US" sz="1600" b="1" i="0">
                    <a:latin typeface="Arial" charset="0"/>
                  </a:rPr>
                  <a:t>2+</a:t>
                </a:r>
                <a:endParaRPr lang="en-US" altLang="en-US" sz="1600" b="1" i="0" baseline="0">
                  <a:latin typeface="Arial" charset="0"/>
                </a:endParaRPr>
              </a:p>
            </p:txBody>
          </p:sp>
        </p:grpSp>
        <p:sp>
          <p:nvSpPr>
            <p:cNvPr id="134171" name="Text Box 27"/>
            <p:cNvSpPr txBox="1">
              <a:spLocks noChangeArrowheads="1"/>
            </p:cNvSpPr>
            <p:nvPr/>
          </p:nvSpPr>
          <p:spPr bwMode="auto">
            <a:xfrm>
              <a:off x="2865" y="1632"/>
              <a:ext cx="1736"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800" b="1" i="0" baseline="0">
                  <a:latin typeface="Arial" charset="0"/>
                </a:rPr>
                <a:t>Kaolinite Particle</a:t>
              </a:r>
            </a:p>
          </p:txBody>
        </p:sp>
      </p:grpSp>
      <p:sp>
        <p:nvSpPr>
          <p:cNvPr id="134172" name="Text Box 28"/>
          <p:cNvSpPr txBox="1">
            <a:spLocks noChangeArrowheads="1"/>
          </p:cNvSpPr>
          <p:nvPr/>
        </p:nvSpPr>
        <p:spPr bwMode="auto">
          <a:xfrm>
            <a:off x="441325" y="1828800"/>
            <a:ext cx="3216275" cy="4111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4400" b="1" i="0" baseline="0">
                <a:latin typeface="Arial" charset="0"/>
              </a:rPr>
              <a:t>Soil colloids may be envisioned</a:t>
            </a:r>
          </a:p>
          <a:p>
            <a:pPr algn="ctr" eaLnBrk="1" hangingPunct="1"/>
            <a:r>
              <a:rPr lang="en-US" altLang="en-US" sz="4400" b="1" i="0" baseline="0">
                <a:latin typeface="Arial" charset="0"/>
              </a:rPr>
              <a:t>as a huge anion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ln/>
        </p:spPr>
        <p:txBody>
          <a:bodyPr/>
          <a:lstStyle/>
          <a:p>
            <a:endParaRPr lang="en-US" altLang="en-US"/>
          </a:p>
        </p:txBody>
      </p:sp>
      <p:sp>
        <p:nvSpPr>
          <p:cNvPr id="57347" name="Rectangle 3"/>
          <p:cNvSpPr>
            <a:spLocks noGrp="1" noChangeArrowheads="1"/>
          </p:cNvSpPr>
          <p:nvPr>
            <p:ph type="body" sz="half" idx="1"/>
          </p:nvPr>
        </p:nvSpPr>
        <p:spPr>
          <a:ln/>
        </p:spPr>
        <p:txBody>
          <a:bodyPr/>
          <a:lstStyle/>
          <a:p>
            <a:endParaRPr lang="en-US" altLang="en-US" sz="2800"/>
          </a:p>
        </p:txBody>
      </p:sp>
      <p:sp>
        <p:nvSpPr>
          <p:cNvPr id="57348" name="Rectangle 4"/>
          <p:cNvSpPr>
            <a:spLocks noGrp="1" noChangeArrowheads="1"/>
          </p:cNvSpPr>
          <p:nvPr>
            <p:ph type="clipArt" sz="half" idx="2"/>
          </p:nvPr>
        </p:nvSpPr>
        <p:spPr>
          <a:ln/>
        </p:spPr>
      </p:sp>
      <p:pic>
        <p:nvPicPr>
          <p:cNvPr id="57349" name="Picture 5"/>
          <p:cNvPicPr>
            <a:picLocks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09600" y="762000"/>
            <a:ext cx="7772400" cy="1143000"/>
          </a:xfrm>
          <a:noFill/>
          <a:ln/>
          <a:effectLst>
            <a:outerShdw blurRad="63500" dist="35921" dir="2700000" algn="ctr" rotWithShape="0">
              <a:srgbClr val="FE9B03"/>
            </a:outerShdw>
          </a:effectLst>
        </p:spPr>
        <p:txBody>
          <a:bodyPr anchor="ctr"/>
          <a:lstStyle/>
          <a:p>
            <a:r>
              <a:rPr lang="en-US" altLang="en-US" sz="5400"/>
              <a:t>Cation Exchange</a:t>
            </a:r>
          </a:p>
        </p:txBody>
      </p:sp>
      <p:sp>
        <p:nvSpPr>
          <p:cNvPr id="140291" name="AutoShape 3"/>
          <p:cNvSpPr>
            <a:spLocks noChangeArrowheads="1"/>
          </p:cNvSpPr>
          <p:nvPr/>
        </p:nvSpPr>
        <p:spPr bwMode="auto">
          <a:xfrm>
            <a:off x="1301750" y="3054350"/>
            <a:ext cx="3721100" cy="825500"/>
          </a:xfrm>
          <a:prstGeom prst="roundRect">
            <a:avLst>
              <a:gd name="adj" fmla="val 12495"/>
            </a:avLst>
          </a:prstGeom>
          <a:solidFill>
            <a:srgbClr val="FE9B03"/>
          </a:solidFill>
          <a:ln w="12700">
            <a:solidFill>
              <a:schemeClr val="tx1"/>
            </a:solidFill>
            <a:round/>
            <a:headEnd/>
            <a:tailEnd/>
          </a:ln>
          <a:effectLst>
            <a:outerShdw blurRad="63500" dist="113592" dir="3806097" algn="ctr" rotWithShape="0">
              <a:schemeClr val="bg2">
                <a:alpha val="74998"/>
              </a:schemeClr>
            </a:outerShdw>
          </a:effectLst>
        </p:spPr>
        <p:txBody>
          <a:bodyPr wrap="none" anchor="ctr"/>
          <a:lstStyle/>
          <a:p>
            <a:endParaRPr lang="en-US"/>
          </a:p>
        </p:txBody>
      </p:sp>
      <p:sp>
        <p:nvSpPr>
          <p:cNvPr id="140292" name="Line 4"/>
          <p:cNvSpPr>
            <a:spLocks noChangeShapeType="1"/>
          </p:cNvSpPr>
          <p:nvPr/>
        </p:nvSpPr>
        <p:spPr bwMode="auto">
          <a:xfrm>
            <a:off x="5029200" y="32766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3" name="Line 5"/>
          <p:cNvSpPr>
            <a:spLocks noChangeShapeType="1"/>
          </p:cNvSpPr>
          <p:nvPr/>
        </p:nvSpPr>
        <p:spPr bwMode="auto">
          <a:xfrm>
            <a:off x="5029200" y="35052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4" name="Rectangle 6"/>
          <p:cNvSpPr>
            <a:spLocks noChangeArrowheads="1"/>
          </p:cNvSpPr>
          <p:nvPr/>
        </p:nvSpPr>
        <p:spPr bwMode="auto">
          <a:xfrm>
            <a:off x="5165725" y="3138488"/>
            <a:ext cx="619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t>Ca</a:t>
            </a:r>
          </a:p>
        </p:txBody>
      </p:sp>
      <p:grpSp>
        <p:nvGrpSpPr>
          <p:cNvPr id="140295" name="Group 7"/>
          <p:cNvGrpSpPr>
            <a:grpSpLocks/>
          </p:cNvGrpSpPr>
          <p:nvPr/>
        </p:nvGrpSpPr>
        <p:grpSpPr bwMode="auto">
          <a:xfrm>
            <a:off x="5775325" y="3094038"/>
            <a:ext cx="1312863" cy="579437"/>
            <a:chOff x="3638" y="1949"/>
            <a:chExt cx="827" cy="365"/>
          </a:xfrm>
        </p:grpSpPr>
        <p:sp>
          <p:nvSpPr>
            <p:cNvPr id="140296" name="Rectangle 8"/>
            <p:cNvSpPr>
              <a:spLocks noChangeArrowheads="1"/>
            </p:cNvSpPr>
            <p:nvPr/>
          </p:nvSpPr>
          <p:spPr bwMode="auto">
            <a:xfrm>
              <a:off x="3638" y="1977"/>
              <a:ext cx="2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t>+</a:t>
              </a:r>
            </a:p>
          </p:txBody>
        </p:sp>
        <p:sp>
          <p:nvSpPr>
            <p:cNvPr id="140297" name="Rectangle 9"/>
            <p:cNvSpPr>
              <a:spLocks noChangeArrowheads="1"/>
            </p:cNvSpPr>
            <p:nvPr/>
          </p:nvSpPr>
          <p:spPr bwMode="auto">
            <a:xfrm>
              <a:off x="3926" y="1949"/>
              <a:ext cx="53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200" b="1" i="0" baseline="0"/>
                <a:t>2H</a:t>
              </a:r>
              <a:r>
                <a:rPr lang="en-US" altLang="en-US" sz="3200" b="1" i="0"/>
                <a:t>+</a:t>
              </a:r>
            </a:p>
          </p:txBody>
        </p:sp>
      </p:grpSp>
      <p:sp>
        <p:nvSpPr>
          <p:cNvPr id="140298" name="Line 10"/>
          <p:cNvSpPr>
            <a:spLocks noChangeShapeType="1"/>
          </p:cNvSpPr>
          <p:nvPr/>
        </p:nvSpPr>
        <p:spPr bwMode="auto">
          <a:xfrm>
            <a:off x="7239000" y="3352800"/>
            <a:ext cx="1371600" cy="0"/>
          </a:xfrm>
          <a:prstGeom prst="line">
            <a:avLst/>
          </a:prstGeom>
          <a:noFill/>
          <a:ln w="254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9" name="AutoShape 11"/>
          <p:cNvSpPr>
            <a:spLocks noChangeArrowheads="1"/>
          </p:cNvSpPr>
          <p:nvPr/>
        </p:nvSpPr>
        <p:spPr bwMode="auto">
          <a:xfrm>
            <a:off x="1301750" y="4654550"/>
            <a:ext cx="3644900" cy="825500"/>
          </a:xfrm>
          <a:prstGeom prst="roundRect">
            <a:avLst>
              <a:gd name="adj" fmla="val 12495"/>
            </a:avLst>
          </a:prstGeom>
          <a:solidFill>
            <a:srgbClr val="FE9B03"/>
          </a:solidFill>
          <a:ln w="12700">
            <a:solidFill>
              <a:schemeClr val="tx1"/>
            </a:solidFill>
            <a:round/>
            <a:headEnd/>
            <a:tailEnd/>
          </a:ln>
          <a:effectLst>
            <a:outerShdw blurRad="63500" dist="113592" dir="3806097" algn="ctr" rotWithShape="0">
              <a:schemeClr val="bg2">
                <a:alpha val="74998"/>
              </a:schemeClr>
            </a:outerShdw>
          </a:effectLst>
        </p:spPr>
        <p:txBody>
          <a:bodyPr wrap="none" anchor="ctr"/>
          <a:lstStyle/>
          <a:p>
            <a:endParaRPr lang="en-US"/>
          </a:p>
        </p:txBody>
      </p:sp>
      <p:sp>
        <p:nvSpPr>
          <p:cNvPr id="140300" name="Line 12"/>
          <p:cNvSpPr>
            <a:spLocks noChangeShapeType="1"/>
          </p:cNvSpPr>
          <p:nvPr/>
        </p:nvSpPr>
        <p:spPr bwMode="auto">
          <a:xfrm>
            <a:off x="4953000" y="48768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01" name="Line 13"/>
          <p:cNvSpPr>
            <a:spLocks noChangeShapeType="1"/>
          </p:cNvSpPr>
          <p:nvPr/>
        </p:nvSpPr>
        <p:spPr bwMode="auto">
          <a:xfrm>
            <a:off x="4953000" y="51816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40302" name="Group 14"/>
          <p:cNvGrpSpPr>
            <a:grpSpLocks/>
          </p:cNvGrpSpPr>
          <p:nvPr/>
        </p:nvGrpSpPr>
        <p:grpSpPr bwMode="auto">
          <a:xfrm>
            <a:off x="5089525" y="4662488"/>
            <a:ext cx="460375" cy="823912"/>
            <a:chOff x="3206" y="2937"/>
            <a:chExt cx="290" cy="519"/>
          </a:xfrm>
        </p:grpSpPr>
        <p:sp>
          <p:nvSpPr>
            <p:cNvPr id="140303" name="Rectangle 15"/>
            <p:cNvSpPr>
              <a:spLocks noChangeArrowheads="1"/>
            </p:cNvSpPr>
            <p:nvPr/>
          </p:nvSpPr>
          <p:spPr bwMode="auto">
            <a:xfrm>
              <a:off x="3206" y="2937"/>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t>H</a:t>
              </a:r>
            </a:p>
          </p:txBody>
        </p:sp>
        <p:sp>
          <p:nvSpPr>
            <p:cNvPr id="140304" name="Rectangle 16"/>
            <p:cNvSpPr>
              <a:spLocks noChangeArrowheads="1"/>
            </p:cNvSpPr>
            <p:nvPr/>
          </p:nvSpPr>
          <p:spPr bwMode="auto">
            <a:xfrm>
              <a:off x="3206" y="3129"/>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t>H</a:t>
              </a:r>
            </a:p>
          </p:txBody>
        </p:sp>
      </p:grpSp>
      <p:grpSp>
        <p:nvGrpSpPr>
          <p:cNvPr id="140305" name="Group 17"/>
          <p:cNvGrpSpPr>
            <a:grpSpLocks/>
          </p:cNvGrpSpPr>
          <p:nvPr/>
        </p:nvGrpSpPr>
        <p:grpSpPr bwMode="auto">
          <a:xfrm>
            <a:off x="5699125" y="4662488"/>
            <a:ext cx="1335088" cy="595312"/>
            <a:chOff x="3590" y="2937"/>
            <a:chExt cx="841" cy="375"/>
          </a:xfrm>
        </p:grpSpPr>
        <p:sp>
          <p:nvSpPr>
            <p:cNvPr id="140306" name="Rectangle 18"/>
            <p:cNvSpPr>
              <a:spLocks noChangeArrowheads="1"/>
            </p:cNvSpPr>
            <p:nvPr/>
          </p:nvSpPr>
          <p:spPr bwMode="auto">
            <a:xfrm>
              <a:off x="3590" y="2985"/>
              <a:ext cx="2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t>+</a:t>
              </a:r>
            </a:p>
          </p:txBody>
        </p:sp>
        <p:sp>
          <p:nvSpPr>
            <p:cNvPr id="140307" name="Rectangle 19"/>
            <p:cNvSpPr>
              <a:spLocks noChangeArrowheads="1"/>
            </p:cNvSpPr>
            <p:nvPr/>
          </p:nvSpPr>
          <p:spPr bwMode="auto">
            <a:xfrm>
              <a:off x="3878" y="2937"/>
              <a:ext cx="5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t>Ca</a:t>
              </a:r>
              <a:r>
                <a:rPr lang="en-US" altLang="en-US" sz="2800" b="1" i="0"/>
                <a:t>2+</a:t>
              </a:r>
              <a:endParaRPr lang="en-US" altLang="en-US" sz="2800" b="1" i="0" baseline="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0295"/>
                                        </p:tgtEl>
                                        <p:attrNameLst>
                                          <p:attrName>style.visibility</p:attrName>
                                        </p:attrNameLst>
                                      </p:cBhvr>
                                      <p:to>
                                        <p:strVal val="visible"/>
                                      </p:to>
                                    </p:set>
                                    <p:animEffect transition="in" filter="dissolve">
                                      <p:cBhvr>
                                        <p:cTn id="7" dur="500"/>
                                        <p:tgtEl>
                                          <p:spTgt spid="140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298"/>
                                        </p:tgtEl>
                                        <p:attrNameLst>
                                          <p:attrName>style.visibility</p:attrName>
                                        </p:attrNameLst>
                                      </p:cBhvr>
                                      <p:to>
                                        <p:strVal val="visible"/>
                                      </p:to>
                                    </p:set>
                                    <p:animEffect transition="in" filter="dissolve">
                                      <p:cBhvr>
                                        <p:cTn id="12" dur="500"/>
                                        <p:tgtEl>
                                          <p:spTgt spid="1402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40302"/>
                                        </p:tgtEl>
                                        <p:attrNameLst>
                                          <p:attrName>style.visibility</p:attrName>
                                        </p:attrNameLst>
                                      </p:cBhvr>
                                      <p:to>
                                        <p:strVal val="visible"/>
                                      </p:to>
                                    </p:set>
                                    <p:anim calcmode="lin" valueType="num">
                                      <p:cBhvr>
                                        <p:cTn id="17" dur="1000" fill="hold"/>
                                        <p:tgtEl>
                                          <p:spTgt spid="140302"/>
                                        </p:tgtEl>
                                        <p:attrNameLst>
                                          <p:attrName>ppt_w</p:attrName>
                                        </p:attrNameLst>
                                      </p:cBhvr>
                                      <p:tavLst>
                                        <p:tav tm="0">
                                          <p:val>
                                            <p:fltVal val="0"/>
                                          </p:val>
                                        </p:tav>
                                        <p:tav tm="100000">
                                          <p:val>
                                            <p:strVal val="#ppt_w"/>
                                          </p:val>
                                        </p:tav>
                                      </p:tavLst>
                                    </p:anim>
                                    <p:anim calcmode="lin" valueType="num">
                                      <p:cBhvr>
                                        <p:cTn id="18" dur="1000" fill="hold"/>
                                        <p:tgtEl>
                                          <p:spTgt spid="140302"/>
                                        </p:tgtEl>
                                        <p:attrNameLst>
                                          <p:attrName>ppt_h</p:attrName>
                                        </p:attrNameLst>
                                      </p:cBhvr>
                                      <p:tavLst>
                                        <p:tav tm="0">
                                          <p:val>
                                            <p:fltVal val="0"/>
                                          </p:val>
                                        </p:tav>
                                        <p:tav tm="100000">
                                          <p:val>
                                            <p:strVal val="#ppt_h"/>
                                          </p:val>
                                        </p:tav>
                                      </p:tavLst>
                                    </p:anim>
                                    <p:anim calcmode="lin" valueType="num">
                                      <p:cBhvr>
                                        <p:cTn id="19" dur="1000" fill="hold"/>
                                        <p:tgtEl>
                                          <p:spTgt spid="14030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403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0305"/>
                                        </p:tgtEl>
                                        <p:attrNameLst>
                                          <p:attrName>style.visibility</p:attrName>
                                        </p:attrNameLst>
                                      </p:cBhvr>
                                      <p:to>
                                        <p:strVal val="visible"/>
                                      </p:to>
                                    </p:set>
                                    <p:animEffect transition="in" filter="dissolve">
                                      <p:cBhvr>
                                        <p:cTn id="25" dur="500"/>
                                        <p:tgtEl>
                                          <p:spTgt spid="140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76200"/>
            <a:ext cx="9067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20000"/>
              </a:spcBef>
            </a:pPr>
            <a:r>
              <a:rPr lang="en-US" altLang="en-US" sz="3200" i="0" baseline="0"/>
              <a:t>   			</a:t>
            </a:r>
          </a:p>
          <a:p>
            <a:pPr>
              <a:spcBef>
                <a:spcPct val="20000"/>
              </a:spcBef>
            </a:pPr>
            <a:endParaRPr lang="en-US" altLang="en-US" sz="3200" i="0" baseline="0"/>
          </a:p>
        </p:txBody>
      </p:sp>
      <p:sp>
        <p:nvSpPr>
          <p:cNvPr id="61443" name="Rectangle 3"/>
          <p:cNvSpPr>
            <a:spLocks noGrp="1" noChangeArrowheads="1"/>
          </p:cNvSpPr>
          <p:nvPr>
            <p:ph type="title"/>
          </p:nvPr>
        </p:nvSpPr>
        <p:spPr>
          <a:xfrm>
            <a:off x="762000" y="381000"/>
            <a:ext cx="7772400" cy="1143000"/>
          </a:xfrm>
          <a:noFill/>
          <a:ln/>
          <a:effectLst>
            <a:outerShdw blurRad="63500" dist="38099" dir="2700000" algn="ctr" rotWithShape="0">
              <a:schemeClr val="folHlink">
                <a:alpha val="74998"/>
              </a:schemeClr>
            </a:outerShdw>
          </a:effectLst>
        </p:spPr>
        <p:txBody>
          <a:bodyPr/>
          <a:lstStyle/>
          <a:p>
            <a:r>
              <a:rPr lang="en-US" altLang="en-US" sz="3600" b="1">
                <a:solidFill>
                  <a:srgbClr val="FFFF00"/>
                </a:solidFill>
              </a:rPr>
              <a:t>Cation Exchange Capacity of Clays &amp; Organic Matter</a:t>
            </a:r>
          </a:p>
        </p:txBody>
      </p:sp>
      <p:graphicFrame>
        <p:nvGraphicFramePr>
          <p:cNvPr id="61444" name="Object 4"/>
          <p:cNvGraphicFramePr>
            <a:graphicFrameLocks/>
          </p:cNvGraphicFramePr>
          <p:nvPr>
            <p:ph type="tbl" idx="1"/>
          </p:nvPr>
        </p:nvGraphicFramePr>
        <p:xfrm>
          <a:off x="1522413" y="2224088"/>
          <a:ext cx="6319837" cy="3567112"/>
        </p:xfrm>
        <a:graphic>
          <a:graphicData uri="http://schemas.openxmlformats.org/presentationml/2006/ole">
            <mc:AlternateContent xmlns:mc="http://schemas.openxmlformats.org/markup-compatibility/2006">
              <mc:Choice xmlns:v="urn:schemas-microsoft-com:vml" Requires="v">
                <p:oleObj spid="_x0000_s61445" name="Document" r:id="rId4" imgW="7883640" imgH="4703040" progId="Word.Document.8">
                  <p:embed/>
                </p:oleObj>
              </mc:Choice>
              <mc:Fallback>
                <p:oleObj name="Document" r:id="rId4" imgW="7883640" imgH="4703040" progId="Word.Documen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2224088"/>
                        <a:ext cx="6319837"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anim to="" calcmode="lin" valueType="num">
                                      <p:cBhvr>
                                        <p:cTn id="7" dur="1" fill="hold"/>
                                        <p:tgtEl>
                                          <p:spTgt spid="61442">
                                            <p:txEl>
                                              <p:pRg st="0" end="0"/>
                                            </p:txEl>
                                          </p:spTgt>
                                        </p:tgtEl>
                                        <p:attrNameLst>
                                          <p:attrName/>
                                        </p:attrNameLst>
                                      </p:cBhvr>
                                    </p:anim>
                                  </p:childTnLst>
                                  <p:subTnLst>
                                    <p:animClr clrSpc="rgb" dir="cw">
                                      <p:cBhvr override="childStyle">
                                        <p:cTn dur="1" fill="hold" display="0" masterRel="nextClick" afterEffect="1"/>
                                        <p:tgtEl>
                                          <p:spTgt spid="61442">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304800"/>
            <a:ext cx="7772400" cy="914400"/>
          </a:xfrm>
        </p:spPr>
        <p:txBody>
          <a:bodyPr/>
          <a:lstStyle/>
          <a:p>
            <a:r>
              <a:rPr lang="en-US" altLang="en-US" b="1">
                <a:solidFill>
                  <a:srgbClr val="FFFF00"/>
                </a:solidFill>
              </a:rPr>
              <a:t>Learning Objectives</a:t>
            </a:r>
          </a:p>
        </p:txBody>
      </p:sp>
      <p:sp>
        <p:nvSpPr>
          <p:cNvPr id="219139" name="Rectangle 3"/>
          <p:cNvSpPr>
            <a:spLocks noGrp="1" noChangeArrowheads="1"/>
          </p:cNvSpPr>
          <p:nvPr>
            <p:ph type="body" idx="1"/>
          </p:nvPr>
        </p:nvSpPr>
        <p:spPr>
          <a:xfrm>
            <a:off x="685800" y="1371600"/>
            <a:ext cx="7772400" cy="5181600"/>
          </a:xfrm>
        </p:spPr>
        <p:txBody>
          <a:bodyPr/>
          <a:lstStyle/>
          <a:p>
            <a:r>
              <a:rPr lang="en-US" altLang="en-US" sz="3600">
                <a:solidFill>
                  <a:srgbClr val="FFFF66"/>
                </a:solidFill>
                <a:effectLst>
                  <a:outerShdw blurRad="38100" dist="38100" dir="2700000" algn="tl">
                    <a:srgbClr val="000000"/>
                  </a:outerShdw>
                </a:effectLst>
              </a:rPr>
              <a:t>Soil components and their relative proportion in soils</a:t>
            </a:r>
          </a:p>
          <a:p>
            <a:r>
              <a:rPr lang="en-US" altLang="en-US" sz="3600">
                <a:solidFill>
                  <a:srgbClr val="FFFF66"/>
                </a:solidFill>
                <a:effectLst>
                  <a:outerShdw blurRad="38100" dist="38100" dir="2700000" algn="tl">
                    <a:srgbClr val="000000"/>
                  </a:outerShdw>
                </a:effectLst>
              </a:rPr>
              <a:t>Texture of a soil &amp; influence of texture on plant growth</a:t>
            </a:r>
          </a:p>
          <a:p>
            <a:r>
              <a:rPr lang="en-US" altLang="en-US" sz="3600">
                <a:solidFill>
                  <a:srgbClr val="FFFF66"/>
                </a:solidFill>
                <a:effectLst>
                  <a:outerShdw blurRad="38100" dist="38100" dir="2700000" algn="tl">
                    <a:srgbClr val="000000"/>
                  </a:outerShdw>
                </a:effectLst>
              </a:rPr>
              <a:t>Soil compaction, how to alleviate it, &amp; how compaction affects plant growth</a:t>
            </a:r>
            <a:r>
              <a:rPr lang="en-US" altLang="en-US">
                <a:solidFill>
                  <a:srgbClr val="FFFF66"/>
                </a:solidFill>
                <a:effectLst>
                  <a:outerShdw blurRad="38100" dist="38100" dir="2700000" algn="tl">
                    <a:srgbClr val="000000"/>
                  </a:outerShdw>
                </a:effectLst>
              </a:rPr>
              <a:t>.</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slide(fromBottom)">
                                      <p:cBhvr>
                                        <p:cTn id="7" dur="5000"/>
                                        <p:tgtEl>
                                          <p:spTgt spid="21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slide(fromBottom)">
                                      <p:cBhvr>
                                        <p:cTn id="12" dur="5000"/>
                                        <p:tgtEl>
                                          <p:spTgt spid="219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slide(fromBottom)">
                                      <p:cBhvr>
                                        <p:cTn id="17" dur="5000"/>
                                        <p:tgtEl>
                                          <p:spTgt spid="219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120835" name="WordArt 3"/>
          <p:cNvSpPr>
            <a:spLocks noChangeArrowheads="1" noChangeShapeType="1" noTextEdit="1"/>
          </p:cNvSpPr>
          <p:nvPr/>
        </p:nvSpPr>
        <p:spPr bwMode="auto">
          <a:xfrm>
            <a:off x="1447800" y="1828800"/>
            <a:ext cx="6477000" cy="28194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Bottom"/>
              <a:lightRig rig="legacyNormal3" dir="t"/>
            </a:scene3d>
            <a:sp3d extrusionH="121893000" contourW="12700" prstMaterial="legacyMatte">
              <a:extrusionClr>
                <a:srgbClr val="939676"/>
              </a:extrusionClr>
              <a:contourClr>
                <a:srgbClr val="FFFFFF"/>
              </a:contourClr>
            </a:sp3d>
          </a:bodyPr>
          <a:lstStyle/>
          <a:p>
            <a:pPr algn="ctr"/>
            <a:r>
              <a:rPr lang="en-US" sz="3600" kern="10">
                <a:ln w="9525">
                  <a:round/>
                  <a:headEnd type="none" w="sm" len="sm"/>
                  <a:tailEnd type="none" w="sm" len="sm"/>
                </a:ln>
                <a:gradFill rotWithShape="0">
                  <a:gsLst>
                    <a:gs pos="0">
                      <a:srgbClr val="707070"/>
                    </a:gs>
                    <a:gs pos="50000">
                      <a:srgbClr val="FFFFFF"/>
                    </a:gs>
                    <a:gs pos="100000">
                      <a:srgbClr val="707070"/>
                    </a:gs>
                  </a:gsLst>
                  <a:lin ang="2700000" scaled="1"/>
                </a:gradFill>
                <a:latin typeface="Impact" charset="0"/>
                <a:ea typeface="Impact" charset="0"/>
                <a:cs typeface="Impact" charset="0"/>
              </a:rPr>
              <a:t>Soil pH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0000"/>
            </a:gs>
          </a:gsLst>
          <a:lin ang="5400000" scaled="1"/>
        </a:gra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304800" y="381000"/>
            <a:ext cx="8458200" cy="3352800"/>
          </a:xfrm>
          <a:noFill/>
          <a:ln/>
        </p:spPr>
        <p:txBody>
          <a:bodyPr anchor="ctr"/>
          <a:lstStyle/>
          <a:p>
            <a:r>
              <a:rPr lang="en-US" altLang="en-US" sz="5400">
                <a:solidFill>
                  <a:schemeClr val="bg1"/>
                </a:solidFill>
              </a:rPr>
              <a:t>pH is a term used to describe the H</a:t>
            </a:r>
            <a:r>
              <a:rPr lang="en-US" altLang="en-US" sz="5400" baseline="-25000">
                <a:solidFill>
                  <a:schemeClr val="bg1"/>
                </a:solidFill>
              </a:rPr>
              <a:t> </a:t>
            </a:r>
            <a:r>
              <a:rPr lang="en-US" altLang="en-US" sz="5400">
                <a:solidFill>
                  <a:schemeClr val="bg1"/>
                </a:solidFill>
              </a:rPr>
              <a:t>ion (H</a:t>
            </a:r>
            <a:r>
              <a:rPr lang="en-US" altLang="en-US" sz="5400" baseline="30000">
                <a:solidFill>
                  <a:schemeClr val="bg1"/>
                </a:solidFill>
              </a:rPr>
              <a:t>+</a:t>
            </a:r>
            <a:r>
              <a:rPr lang="en-US" altLang="en-US" sz="5400">
                <a:solidFill>
                  <a:schemeClr val="bg1"/>
                </a:solidFill>
              </a:rPr>
              <a:t>) activity and/or concentration in solution</a:t>
            </a:r>
          </a:p>
        </p:txBody>
      </p:sp>
      <p:sp>
        <p:nvSpPr>
          <p:cNvPr id="130051" name="Rectangle 3"/>
          <p:cNvSpPr>
            <a:spLocks noGrp="1" noChangeArrowheads="1"/>
          </p:cNvSpPr>
          <p:nvPr>
            <p:ph type="subTitle" idx="1"/>
          </p:nvPr>
        </p:nvSpPr>
        <p:spPr>
          <a:xfrm>
            <a:off x="1371600" y="4191000"/>
            <a:ext cx="6400800" cy="1752600"/>
          </a:xfrm>
          <a:noFill/>
          <a:ln/>
        </p:spPr>
        <p:txBody>
          <a:bodyPr/>
          <a:lstStyle/>
          <a:p>
            <a:pPr marL="342900" indent="-342900"/>
            <a:r>
              <a:rPr lang="en-US" altLang="en-US" sz="5400">
                <a:solidFill>
                  <a:schemeClr val="bg1"/>
                </a:solidFill>
              </a:rPr>
              <a:t>pH = -log (H</a:t>
            </a:r>
            <a:r>
              <a:rPr lang="en-US" altLang="en-US" sz="5400" baseline="30000">
                <a:solidFill>
                  <a:schemeClr val="bg1"/>
                </a:solidFill>
              </a:rPr>
              <a:t>+</a:t>
            </a:r>
            <a:r>
              <a:rPr lang="en-US" altLang="en-US" sz="540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Object 2"/>
          <p:cNvGraphicFramePr>
            <a:graphicFrameLocks noChangeAspect="1"/>
          </p:cNvGraphicFramePr>
          <p:nvPr/>
        </p:nvGraphicFramePr>
        <p:xfrm>
          <a:off x="0" y="19050"/>
          <a:ext cx="9144000" cy="6819900"/>
        </p:xfrm>
        <a:graphic>
          <a:graphicData uri="http://schemas.openxmlformats.org/presentationml/2006/ole">
            <mc:AlternateContent xmlns:mc="http://schemas.openxmlformats.org/markup-compatibility/2006">
              <mc:Choice xmlns:v="urn:schemas-microsoft-com:vml" Requires="v">
                <p:oleObj spid="_x0000_s147459" name="Slide" r:id="rId4" imgW="4882938" imgH="3662123" progId="PowerPoint.Slide.8">
                  <p:embed/>
                </p:oleObj>
              </mc:Choice>
              <mc:Fallback>
                <p:oleObj name="Slide" r:id="rId4" imgW="4882938" imgH="3662123"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0"/>
                        <a:ext cx="91440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381000"/>
            <a:ext cx="7772400" cy="1143000"/>
          </a:xfrm>
          <a:effectLst>
            <a:outerShdw blurRad="63500" dist="38099" dir="2700000" algn="ctr" rotWithShape="0">
              <a:schemeClr val="folHlink">
                <a:alpha val="74998"/>
              </a:schemeClr>
            </a:outerShdw>
          </a:effectLst>
        </p:spPr>
        <p:txBody>
          <a:bodyPr/>
          <a:lstStyle/>
          <a:p>
            <a:r>
              <a:rPr lang="en-US" altLang="en-US" sz="4800" b="1"/>
              <a:t>pH Expressions</a:t>
            </a:r>
          </a:p>
        </p:txBody>
      </p:sp>
      <p:graphicFrame>
        <p:nvGraphicFramePr>
          <p:cNvPr id="137270" name="Group 54"/>
          <p:cNvGraphicFramePr>
            <a:graphicFrameLocks noGrp="1"/>
          </p:cNvGraphicFramePr>
          <p:nvPr>
            <p:ph type="tbl" idx="1"/>
          </p:nvPr>
        </p:nvGraphicFramePr>
        <p:xfrm>
          <a:off x="228600" y="1766888"/>
          <a:ext cx="8686800" cy="4557712"/>
        </p:xfrm>
        <a:graphic>
          <a:graphicData uri="http://schemas.openxmlformats.org/drawingml/2006/table">
            <a:tbl>
              <a:tblPr/>
              <a:tblGrid>
                <a:gridCol w="4343400"/>
                <a:gridCol w="4343400"/>
              </a:tblGrid>
              <a:tr h="587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charset="0"/>
                        </a:rPr>
                        <a:t>pH of Solution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charset="0"/>
                        </a:rPr>
                        <a:t>Hydrogen ion activity,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charset="0"/>
                        </a:rPr>
                        <a:t>g/liter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r>
              <a:tr h="5889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9.0 (strongly alkaline)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44992"/>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10</a:t>
                      </a:r>
                      <a:r>
                        <a:rPr kumimoji="0" lang="en-US" altLang="en-US" sz="2800" b="1" i="0" u="none" strike="noStrike" cap="none" normalizeH="0" baseline="30000">
                          <a:ln>
                            <a:noFill/>
                          </a:ln>
                          <a:solidFill>
                            <a:schemeClr val="bg1"/>
                          </a:solidFill>
                          <a:effectLst/>
                          <a:latin typeface="Times New Roman" charset="0"/>
                        </a:rPr>
                        <a:t>-9</a:t>
                      </a:r>
                      <a:r>
                        <a:rPr kumimoji="0" lang="en-US" altLang="en-US" sz="2800" b="1" i="0" u="none" strike="noStrike" cap="none" normalizeH="0" baseline="0">
                          <a:ln>
                            <a:noFill/>
                          </a:ln>
                          <a:solidFill>
                            <a:schemeClr val="bg1"/>
                          </a:solidFill>
                          <a:effectLst/>
                          <a:latin typeface="Times New Roman" charset="0"/>
                        </a:rPr>
                        <a:t> (0.000000001)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244992"/>
                    </a:solidFill>
                  </a:tcPr>
                </a:tc>
              </a:tr>
              <a:tr h="587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8.0 (moderately alkaline)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F7BD3"/>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10</a:t>
                      </a:r>
                      <a:r>
                        <a:rPr kumimoji="0" lang="en-US" altLang="en-US" sz="2800" b="1" i="0" u="none" strike="noStrike" cap="none" normalizeH="0" baseline="30000">
                          <a:ln>
                            <a:noFill/>
                          </a:ln>
                          <a:solidFill>
                            <a:schemeClr val="bg1"/>
                          </a:solidFill>
                          <a:effectLst/>
                          <a:latin typeface="Times New Roman" charset="0"/>
                        </a:rPr>
                        <a:t>-8</a:t>
                      </a:r>
                      <a:r>
                        <a:rPr kumimoji="0" lang="en-US" altLang="en-US" sz="2800" b="1" i="0" u="none" strike="noStrike" cap="none" normalizeH="0" baseline="0">
                          <a:ln>
                            <a:noFill/>
                          </a:ln>
                          <a:solidFill>
                            <a:schemeClr val="bg1"/>
                          </a:solidFill>
                          <a:effectLst/>
                          <a:latin typeface="Times New Roman" charset="0"/>
                        </a:rPr>
                        <a:t> (0.00000001)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F7BD3"/>
                    </a:solidFill>
                  </a:tcPr>
                </a:tc>
              </a:tr>
              <a:tr h="587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charset="0"/>
                        </a:rPr>
                        <a:t>7.0 (neutral)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charset="0"/>
                        </a:rPr>
                        <a:t>10</a:t>
                      </a:r>
                      <a:r>
                        <a:rPr kumimoji="0" lang="en-US" altLang="en-US" sz="2800" b="1" i="0" u="none" strike="noStrike" cap="none" normalizeH="0" baseline="30000">
                          <a:ln>
                            <a:noFill/>
                          </a:ln>
                          <a:solidFill>
                            <a:schemeClr val="tx1"/>
                          </a:solidFill>
                          <a:effectLst/>
                          <a:latin typeface="Times New Roman" charset="0"/>
                        </a:rPr>
                        <a:t>-7</a:t>
                      </a:r>
                      <a:r>
                        <a:rPr kumimoji="0" lang="en-US" altLang="en-US" sz="2800" b="1" i="0" u="none" strike="noStrike" cap="none" normalizeH="0" baseline="0">
                          <a:ln>
                            <a:noFill/>
                          </a:ln>
                          <a:solidFill>
                            <a:schemeClr val="tx1"/>
                          </a:solidFill>
                          <a:effectLst/>
                          <a:latin typeface="Times New Roman" charset="0"/>
                        </a:rPr>
                        <a:t> (0.0000001)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587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6.0 (moderately acidic)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5F5F"/>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10</a:t>
                      </a:r>
                      <a:r>
                        <a:rPr kumimoji="0" lang="en-US" altLang="en-US" sz="2800" b="1" i="0" u="none" strike="noStrike" cap="none" normalizeH="0" baseline="30000">
                          <a:ln>
                            <a:noFill/>
                          </a:ln>
                          <a:solidFill>
                            <a:schemeClr val="bg1"/>
                          </a:solidFill>
                          <a:effectLst/>
                          <a:latin typeface="Times New Roman" charset="0"/>
                        </a:rPr>
                        <a:t>-6</a:t>
                      </a:r>
                      <a:r>
                        <a:rPr kumimoji="0" lang="en-US" altLang="en-US" sz="2800" b="1" i="0" u="none" strike="noStrike" cap="none" normalizeH="0" baseline="0">
                          <a:ln>
                            <a:noFill/>
                          </a:ln>
                          <a:solidFill>
                            <a:schemeClr val="bg1"/>
                          </a:solidFill>
                          <a:effectLst/>
                          <a:latin typeface="Times New Roman" charset="0"/>
                        </a:rPr>
                        <a:t> (0.000001)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5F5F"/>
                    </a:solidFill>
                  </a:tcPr>
                </a:tc>
              </a:tr>
              <a:tr h="58896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5.0 (strongly acidic)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323"/>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10</a:t>
                      </a:r>
                      <a:r>
                        <a:rPr kumimoji="0" lang="en-US" altLang="en-US" sz="2800" b="1" i="0" u="none" strike="noStrike" cap="none" normalizeH="0" baseline="30000">
                          <a:ln>
                            <a:noFill/>
                          </a:ln>
                          <a:solidFill>
                            <a:schemeClr val="bg1"/>
                          </a:solidFill>
                          <a:effectLst/>
                          <a:latin typeface="Times New Roman" charset="0"/>
                        </a:rPr>
                        <a:t>-5</a:t>
                      </a:r>
                      <a:r>
                        <a:rPr kumimoji="0" lang="en-US" altLang="en-US" sz="2800" b="1" i="0" u="none" strike="noStrike" cap="none" normalizeH="0" baseline="0">
                          <a:ln>
                            <a:noFill/>
                          </a:ln>
                          <a:solidFill>
                            <a:schemeClr val="bg1"/>
                          </a:solidFill>
                          <a:effectLst/>
                          <a:latin typeface="Times New Roman" charset="0"/>
                        </a:rPr>
                        <a:t> (0.00001)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2323"/>
                    </a:solidFill>
                  </a:tcPr>
                </a:tc>
              </a:tr>
              <a:tr h="587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4.0 (very strongly acidic)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00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bg1"/>
                          </a:solidFill>
                          <a:effectLst/>
                          <a:latin typeface="Times New Roman" charset="0"/>
                        </a:rPr>
                        <a:t>10</a:t>
                      </a:r>
                      <a:r>
                        <a:rPr kumimoji="0" lang="en-US" altLang="en-US" sz="2800" b="1" i="0" u="none" strike="noStrike" cap="none" normalizeH="0" baseline="30000">
                          <a:ln>
                            <a:noFill/>
                          </a:ln>
                          <a:solidFill>
                            <a:schemeClr val="bg1"/>
                          </a:solidFill>
                          <a:effectLst/>
                          <a:latin typeface="Times New Roman" charset="0"/>
                        </a:rPr>
                        <a:t>-4</a:t>
                      </a:r>
                      <a:r>
                        <a:rPr kumimoji="0" lang="en-US" altLang="en-US" sz="2800" b="1" i="0" u="none" strike="noStrike" cap="none" normalizeH="0" baseline="0">
                          <a:ln>
                            <a:noFill/>
                          </a:ln>
                          <a:solidFill>
                            <a:schemeClr val="bg1"/>
                          </a:solidFill>
                          <a:effectLst/>
                          <a:latin typeface="Times New Roman" charset="0"/>
                        </a:rPr>
                        <a:t> (0.0001)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0000"/>
                    </a:solidFill>
                  </a:tcPr>
                </a:tc>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81000" y="381000"/>
            <a:ext cx="8458200" cy="1143000"/>
          </a:xfrm>
          <a:effectLst>
            <a:outerShdw blurRad="63500" dist="29783" dir="3885598" algn="ctr" rotWithShape="0">
              <a:schemeClr val="bg2">
                <a:alpha val="74998"/>
              </a:schemeClr>
            </a:outerShdw>
          </a:effectLst>
        </p:spPr>
        <p:txBody>
          <a:bodyPr/>
          <a:lstStyle/>
          <a:p>
            <a:r>
              <a:rPr lang="en-US" altLang="en-US" sz="3600">
                <a:solidFill>
                  <a:srgbClr val="FFFF00"/>
                </a:solidFill>
                <a:latin typeface="Arial" charset="0"/>
              </a:rPr>
              <a:t>Soil pH Reflects Hydrogen Ion Activity</a:t>
            </a:r>
          </a:p>
        </p:txBody>
      </p:sp>
      <p:graphicFrame>
        <p:nvGraphicFramePr>
          <p:cNvPr id="124931" name="Object 3"/>
          <p:cNvGraphicFramePr>
            <a:graphicFrameLocks noChangeAspect="1"/>
          </p:cNvGraphicFramePr>
          <p:nvPr>
            <p:ph type="tbl" idx="1"/>
          </p:nvPr>
        </p:nvGraphicFramePr>
        <p:xfrm>
          <a:off x="704850" y="1752600"/>
          <a:ext cx="7715250" cy="4572000"/>
        </p:xfrm>
        <a:graphic>
          <a:graphicData uri="http://schemas.openxmlformats.org/presentationml/2006/ole">
            <mc:AlternateContent xmlns:mc="http://schemas.openxmlformats.org/markup-compatibility/2006">
              <mc:Choice xmlns:v="urn:schemas-microsoft-com:vml" Requires="v">
                <p:oleObj spid="_x0000_s124934" name="Document" r:id="rId4" imgW="8021764" imgH="4832719" progId="Word.Document.8">
                  <p:embed/>
                </p:oleObj>
              </mc:Choice>
              <mc:Fallback>
                <p:oleObj name="Document" r:id="rId4" imgW="8021764" imgH="4832719"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752600"/>
                        <a:ext cx="7715250" cy="4572000"/>
                      </a:xfrm>
                      <a:prstGeom prst="rect">
                        <a:avLst/>
                      </a:prstGeom>
                      <a:effectLst>
                        <a:outerShdw blurRad="63500" dist="81320" dir="2319588" algn="ctr" rotWithShape="0">
                          <a:schemeClr val="bg2">
                            <a:alpha val="74998"/>
                          </a:schemeClr>
                        </a:outerShdw>
                      </a:effectLst>
                    </p:spPr>
                  </p:pic>
                </p:oleObj>
              </mc:Fallback>
            </mc:AlternateContent>
          </a:graphicData>
        </a:graphic>
      </p:graphicFrame>
      <p:sp>
        <p:nvSpPr>
          <p:cNvPr id="124932" name="Text Box 4"/>
          <p:cNvSpPr txBox="1">
            <a:spLocks noChangeArrowheads="1"/>
          </p:cNvSpPr>
          <p:nvPr/>
        </p:nvSpPr>
        <p:spPr bwMode="auto">
          <a:xfrm rot="-2897741">
            <a:off x="2152650" y="3144838"/>
            <a:ext cx="17668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b="1" i="0" baseline="0">
                <a:solidFill>
                  <a:schemeClr val="accent2"/>
                </a:solidFill>
                <a:latin typeface="Arial" charset="0"/>
              </a:rPr>
              <a:t>Alkalinity</a:t>
            </a:r>
          </a:p>
        </p:txBody>
      </p:sp>
      <p:sp>
        <p:nvSpPr>
          <p:cNvPr id="124933" name="Text Box 5"/>
          <p:cNvSpPr txBox="1">
            <a:spLocks noChangeArrowheads="1"/>
          </p:cNvSpPr>
          <p:nvPr/>
        </p:nvSpPr>
        <p:spPr bwMode="auto">
          <a:xfrm rot="-2939749">
            <a:off x="2135982" y="5179218"/>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b="1" i="0" baseline="0">
                <a:latin typeface="Arial" charset="0"/>
              </a:rPr>
              <a:t>Acidity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6E0C0"/>
        </a:solidFill>
        <a:effectLst/>
      </p:bgPr>
    </p:bg>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733800" y="1447800"/>
            <a:ext cx="1676400" cy="518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59" name="Rectangle 3"/>
          <p:cNvSpPr>
            <a:spLocks noChangeArrowheads="1"/>
          </p:cNvSpPr>
          <p:nvPr/>
        </p:nvSpPr>
        <p:spPr bwMode="auto">
          <a:xfrm>
            <a:off x="3733800" y="1447800"/>
            <a:ext cx="1676400" cy="2667000"/>
          </a:xfrm>
          <a:prstGeom prst="rect">
            <a:avLst/>
          </a:prstGeom>
          <a:gradFill rotWithShape="0">
            <a:gsLst>
              <a:gs pos="0">
                <a:srgbClr val="6B9CFD"/>
              </a:gs>
              <a:gs pos="100000">
                <a:srgbClr val="CEE6FE"/>
              </a:gs>
            </a:gsLst>
            <a:lin ang="5400000" scaled="1"/>
          </a:gradFill>
          <a:ln>
            <a:noFill/>
          </a:ln>
          <a:effectLst>
            <a:outerShdw blurRad="63500" dist="81320" dir="2319588"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21860" name="Rectangle 4"/>
          <p:cNvSpPr>
            <a:spLocks noChangeArrowheads="1"/>
          </p:cNvSpPr>
          <p:nvPr/>
        </p:nvSpPr>
        <p:spPr bwMode="auto">
          <a:xfrm>
            <a:off x="3733800" y="3962400"/>
            <a:ext cx="1676400" cy="2667000"/>
          </a:xfrm>
          <a:prstGeom prst="rect">
            <a:avLst/>
          </a:prstGeom>
          <a:gradFill rotWithShape="0">
            <a:gsLst>
              <a:gs pos="0">
                <a:srgbClr val="FCD1CC"/>
              </a:gs>
              <a:gs pos="100000">
                <a:srgbClr val="CD1D05"/>
              </a:gs>
            </a:gsLst>
            <a:lin ang="5400000" scaled="1"/>
          </a:gradFill>
          <a:ln>
            <a:noFill/>
          </a:ln>
          <a:effectLst>
            <a:outerShdw blurRad="63500" dist="81320" dir="2319588"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ltLang="en-US" i="0" baseline="0"/>
          </a:p>
        </p:txBody>
      </p:sp>
      <p:sp>
        <p:nvSpPr>
          <p:cNvPr id="121861" name="Line 5"/>
          <p:cNvSpPr>
            <a:spLocks noChangeShapeType="1"/>
          </p:cNvSpPr>
          <p:nvPr/>
        </p:nvSpPr>
        <p:spPr bwMode="auto">
          <a:xfrm>
            <a:off x="5943600" y="3048000"/>
            <a:ext cx="3175" cy="914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2" name="Line 6"/>
          <p:cNvSpPr>
            <a:spLocks noChangeShapeType="1"/>
          </p:cNvSpPr>
          <p:nvPr/>
        </p:nvSpPr>
        <p:spPr bwMode="auto">
          <a:xfrm flipH="1">
            <a:off x="5943600" y="1676400"/>
            <a:ext cx="0" cy="1371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3" name="Line 7"/>
          <p:cNvSpPr>
            <a:spLocks noChangeShapeType="1"/>
          </p:cNvSpPr>
          <p:nvPr/>
        </p:nvSpPr>
        <p:spPr bwMode="auto">
          <a:xfrm flipH="1">
            <a:off x="5946775" y="3505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4" name="Line 8"/>
          <p:cNvSpPr>
            <a:spLocks noChangeShapeType="1"/>
          </p:cNvSpPr>
          <p:nvPr/>
        </p:nvSpPr>
        <p:spPr bwMode="auto">
          <a:xfrm flipH="1">
            <a:off x="5932488" y="229552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5" name="Text Box 9"/>
          <p:cNvSpPr txBox="1">
            <a:spLocks noChangeArrowheads="1"/>
          </p:cNvSpPr>
          <p:nvPr/>
        </p:nvSpPr>
        <p:spPr bwMode="auto">
          <a:xfrm flipH="1">
            <a:off x="6159500" y="2024063"/>
            <a:ext cx="774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b="1" i="0" baseline="0"/>
              <a:t>Sodic </a:t>
            </a:r>
          </a:p>
          <a:p>
            <a:r>
              <a:rPr lang="en-US" altLang="en-US" sz="1800" b="1" i="0" baseline="0"/>
              <a:t>soils</a:t>
            </a:r>
          </a:p>
        </p:txBody>
      </p:sp>
      <p:sp>
        <p:nvSpPr>
          <p:cNvPr id="121866" name="Text Box 10"/>
          <p:cNvSpPr txBox="1">
            <a:spLocks noChangeArrowheads="1"/>
          </p:cNvSpPr>
          <p:nvPr/>
        </p:nvSpPr>
        <p:spPr bwMode="auto">
          <a:xfrm flipH="1">
            <a:off x="6159500" y="3200400"/>
            <a:ext cx="1155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Calcareous</a:t>
            </a:r>
          </a:p>
          <a:p>
            <a:r>
              <a:rPr lang="en-US" altLang="en-US" sz="1600" b="1" i="0" baseline="0"/>
              <a:t>soils</a:t>
            </a:r>
          </a:p>
        </p:txBody>
      </p:sp>
      <p:sp>
        <p:nvSpPr>
          <p:cNvPr id="121867" name="Line 11"/>
          <p:cNvSpPr>
            <a:spLocks noChangeShapeType="1"/>
          </p:cNvSpPr>
          <p:nvPr/>
        </p:nvSpPr>
        <p:spPr bwMode="auto">
          <a:xfrm flipH="1">
            <a:off x="5943600" y="3962400"/>
            <a:ext cx="3175" cy="1447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8" name="Line 12"/>
          <p:cNvSpPr>
            <a:spLocks noChangeShapeType="1"/>
          </p:cNvSpPr>
          <p:nvPr/>
        </p:nvSpPr>
        <p:spPr bwMode="auto">
          <a:xfrm flipH="1">
            <a:off x="5946775" y="4572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69" name="Text Box 13"/>
          <p:cNvSpPr txBox="1">
            <a:spLocks noChangeArrowheads="1"/>
          </p:cNvSpPr>
          <p:nvPr/>
        </p:nvSpPr>
        <p:spPr bwMode="auto">
          <a:xfrm flipH="1">
            <a:off x="6083300" y="4071938"/>
            <a:ext cx="8461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Humid </a:t>
            </a:r>
          </a:p>
          <a:p>
            <a:r>
              <a:rPr lang="en-US" altLang="en-US" sz="1600" b="1" i="0" baseline="0"/>
              <a:t>region</a:t>
            </a:r>
          </a:p>
          <a:p>
            <a:r>
              <a:rPr lang="en-US" altLang="en-US" sz="1600" b="1" i="0" baseline="0"/>
              <a:t>arable </a:t>
            </a:r>
          </a:p>
          <a:p>
            <a:r>
              <a:rPr lang="en-US" altLang="en-US" sz="1600" b="1" i="0" baseline="0"/>
              <a:t>soils</a:t>
            </a:r>
          </a:p>
        </p:txBody>
      </p:sp>
      <p:sp>
        <p:nvSpPr>
          <p:cNvPr id="121870" name="Line 14"/>
          <p:cNvSpPr>
            <a:spLocks noChangeShapeType="1"/>
          </p:cNvSpPr>
          <p:nvPr/>
        </p:nvSpPr>
        <p:spPr bwMode="auto">
          <a:xfrm flipH="1" flipV="1">
            <a:off x="5791200" y="4800600"/>
            <a:ext cx="0" cy="1600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1" name="Line 15"/>
          <p:cNvSpPr>
            <a:spLocks noChangeShapeType="1"/>
          </p:cNvSpPr>
          <p:nvPr/>
        </p:nvSpPr>
        <p:spPr bwMode="auto">
          <a:xfrm flipH="1">
            <a:off x="5791200" y="5562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2" name="Text Box 16"/>
          <p:cNvSpPr txBox="1">
            <a:spLocks noChangeArrowheads="1"/>
          </p:cNvSpPr>
          <p:nvPr/>
        </p:nvSpPr>
        <p:spPr bwMode="auto">
          <a:xfrm flipH="1">
            <a:off x="6043613" y="5286375"/>
            <a:ext cx="738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Forest</a:t>
            </a:r>
          </a:p>
          <a:p>
            <a:r>
              <a:rPr lang="en-US" altLang="en-US" sz="1600" b="1" i="0" baseline="0"/>
              <a:t>soils</a:t>
            </a:r>
          </a:p>
        </p:txBody>
      </p:sp>
      <p:sp>
        <p:nvSpPr>
          <p:cNvPr id="121873" name="Freeform 17"/>
          <p:cNvSpPr>
            <a:spLocks/>
          </p:cNvSpPr>
          <p:nvPr/>
        </p:nvSpPr>
        <p:spPr bwMode="auto">
          <a:xfrm>
            <a:off x="5251450" y="4648200"/>
            <a:ext cx="158750" cy="6350"/>
          </a:xfrm>
          <a:custGeom>
            <a:avLst/>
            <a:gdLst>
              <a:gd name="T0" fmla="*/ 100 w 100"/>
              <a:gd name="T1" fmla="*/ 0 h 4"/>
              <a:gd name="T2" fmla="*/ 0 w 100"/>
              <a:gd name="T3" fmla="*/ 4 h 4"/>
            </a:gdLst>
            <a:ahLst/>
            <a:cxnLst>
              <a:cxn ang="0">
                <a:pos x="T0" y="T1"/>
              </a:cxn>
              <a:cxn ang="0">
                <a:pos x="T2" y="T3"/>
              </a:cxn>
            </a:cxnLst>
            <a:rect l="0" t="0" r="r" b="b"/>
            <a:pathLst>
              <a:path w="100" h="4">
                <a:moveTo>
                  <a:pt x="100" y="0"/>
                </a:moveTo>
                <a:lnTo>
                  <a:pt x="0" y="4"/>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4" name="Line 18"/>
          <p:cNvSpPr>
            <a:spLocks noChangeShapeType="1"/>
          </p:cNvSpPr>
          <p:nvPr/>
        </p:nvSpPr>
        <p:spPr bwMode="auto">
          <a:xfrm flipH="1">
            <a:off x="5257800" y="5410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5" name="Line 19"/>
          <p:cNvSpPr>
            <a:spLocks noChangeShapeType="1"/>
          </p:cNvSpPr>
          <p:nvPr/>
        </p:nvSpPr>
        <p:spPr bwMode="auto">
          <a:xfrm flipH="1">
            <a:off x="5257800" y="609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6" name="Line 20"/>
          <p:cNvSpPr>
            <a:spLocks noChangeShapeType="1"/>
          </p:cNvSpPr>
          <p:nvPr/>
        </p:nvSpPr>
        <p:spPr bwMode="auto">
          <a:xfrm flipH="1">
            <a:off x="3733800" y="5410200"/>
            <a:ext cx="1524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7" name="Line 21"/>
          <p:cNvSpPr>
            <a:spLocks noChangeShapeType="1"/>
          </p:cNvSpPr>
          <p:nvPr/>
        </p:nvSpPr>
        <p:spPr bwMode="auto">
          <a:xfrm flipH="1">
            <a:off x="3733800" y="6096000"/>
            <a:ext cx="1524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78" name="Text Box 22"/>
          <p:cNvSpPr txBox="1">
            <a:spLocks noChangeArrowheads="1"/>
          </p:cNvSpPr>
          <p:nvPr/>
        </p:nvSpPr>
        <p:spPr bwMode="auto">
          <a:xfrm flipH="1">
            <a:off x="4422775"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800" b="1" i="0" baseline="0"/>
              <a:t>6</a:t>
            </a:r>
          </a:p>
        </p:txBody>
      </p:sp>
      <p:sp>
        <p:nvSpPr>
          <p:cNvPr id="121879" name="Text Box 23"/>
          <p:cNvSpPr txBox="1">
            <a:spLocks noChangeArrowheads="1"/>
          </p:cNvSpPr>
          <p:nvPr/>
        </p:nvSpPr>
        <p:spPr bwMode="auto">
          <a:xfrm flipH="1">
            <a:off x="4422775" y="5257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800" b="1" i="0" baseline="0"/>
              <a:t>5</a:t>
            </a:r>
          </a:p>
        </p:txBody>
      </p:sp>
      <p:sp>
        <p:nvSpPr>
          <p:cNvPr id="121880" name="Text Box 24"/>
          <p:cNvSpPr txBox="1">
            <a:spLocks noChangeArrowheads="1"/>
          </p:cNvSpPr>
          <p:nvPr/>
        </p:nvSpPr>
        <p:spPr bwMode="auto">
          <a:xfrm flipH="1">
            <a:off x="4422775" y="58816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800" b="1" i="0" baseline="0"/>
              <a:t>4</a:t>
            </a:r>
          </a:p>
        </p:txBody>
      </p:sp>
      <p:sp>
        <p:nvSpPr>
          <p:cNvPr id="121881" name="Text Box 25"/>
          <p:cNvSpPr txBox="1">
            <a:spLocks noChangeArrowheads="1"/>
          </p:cNvSpPr>
          <p:nvPr/>
        </p:nvSpPr>
        <p:spPr bwMode="auto">
          <a:xfrm>
            <a:off x="4422775" y="37623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800" b="1" i="0" baseline="0"/>
              <a:t>7</a:t>
            </a:r>
          </a:p>
        </p:txBody>
      </p:sp>
      <p:sp>
        <p:nvSpPr>
          <p:cNvPr id="121882" name="Line 26"/>
          <p:cNvSpPr>
            <a:spLocks noChangeShapeType="1"/>
          </p:cNvSpPr>
          <p:nvPr/>
        </p:nvSpPr>
        <p:spPr bwMode="auto">
          <a:xfrm flipH="1">
            <a:off x="5257800" y="198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83" name="Text Box 27"/>
          <p:cNvSpPr txBox="1">
            <a:spLocks noChangeArrowheads="1"/>
          </p:cNvSpPr>
          <p:nvPr/>
        </p:nvSpPr>
        <p:spPr bwMode="auto">
          <a:xfrm flipH="1">
            <a:off x="4422775" y="3124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800" b="1" i="0" baseline="0"/>
              <a:t>8</a:t>
            </a:r>
          </a:p>
        </p:txBody>
      </p:sp>
      <p:sp>
        <p:nvSpPr>
          <p:cNvPr id="121884" name="Text Box 28"/>
          <p:cNvSpPr txBox="1">
            <a:spLocks noChangeArrowheads="1"/>
          </p:cNvSpPr>
          <p:nvPr/>
        </p:nvSpPr>
        <p:spPr bwMode="auto">
          <a:xfrm flipH="1">
            <a:off x="4422775" y="2438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800" b="1" i="0" baseline="0"/>
              <a:t>9</a:t>
            </a:r>
          </a:p>
        </p:txBody>
      </p:sp>
      <p:sp>
        <p:nvSpPr>
          <p:cNvPr id="121885" name="Text Box 29"/>
          <p:cNvSpPr txBox="1">
            <a:spLocks noChangeArrowheads="1"/>
          </p:cNvSpPr>
          <p:nvPr/>
        </p:nvSpPr>
        <p:spPr bwMode="auto">
          <a:xfrm flipH="1">
            <a:off x="4365625" y="178117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1800" b="1" i="0" baseline="0"/>
              <a:t>10</a:t>
            </a:r>
          </a:p>
        </p:txBody>
      </p:sp>
      <p:sp>
        <p:nvSpPr>
          <p:cNvPr id="121886" name="Line 30"/>
          <p:cNvSpPr>
            <a:spLocks noChangeShapeType="1"/>
          </p:cNvSpPr>
          <p:nvPr/>
        </p:nvSpPr>
        <p:spPr bwMode="auto">
          <a:xfrm flipH="1">
            <a:off x="3733800" y="198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87" name="Text Box 31"/>
          <p:cNvSpPr txBox="1">
            <a:spLocks noChangeArrowheads="1"/>
          </p:cNvSpPr>
          <p:nvPr/>
        </p:nvSpPr>
        <p:spPr bwMode="auto">
          <a:xfrm>
            <a:off x="2286000" y="3762375"/>
            <a:ext cx="1149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Pure water</a:t>
            </a:r>
          </a:p>
          <a:p>
            <a:r>
              <a:rPr lang="en-US" altLang="en-US" sz="1600" b="1" i="0" baseline="0"/>
              <a:t>Milk</a:t>
            </a:r>
          </a:p>
        </p:txBody>
      </p:sp>
      <p:sp>
        <p:nvSpPr>
          <p:cNvPr id="121888" name="Text Box 32"/>
          <p:cNvSpPr txBox="1">
            <a:spLocks noChangeArrowheads="1"/>
          </p:cNvSpPr>
          <p:nvPr/>
        </p:nvSpPr>
        <p:spPr bwMode="auto">
          <a:xfrm>
            <a:off x="2286000" y="4876800"/>
            <a:ext cx="1274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Natural rain</a:t>
            </a:r>
          </a:p>
        </p:txBody>
      </p:sp>
      <p:sp>
        <p:nvSpPr>
          <p:cNvPr id="121889" name="Text Box 33"/>
          <p:cNvSpPr txBox="1">
            <a:spLocks noChangeArrowheads="1"/>
          </p:cNvSpPr>
          <p:nvPr/>
        </p:nvSpPr>
        <p:spPr bwMode="auto">
          <a:xfrm>
            <a:off x="2286000" y="5638800"/>
            <a:ext cx="749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Beer</a:t>
            </a:r>
          </a:p>
          <a:p>
            <a:r>
              <a:rPr lang="en-US" altLang="en-US" sz="1600" b="1" i="0" baseline="0"/>
              <a:t>Coffee</a:t>
            </a:r>
          </a:p>
        </p:txBody>
      </p:sp>
      <p:sp>
        <p:nvSpPr>
          <p:cNvPr id="121890" name="Text Box 34"/>
          <p:cNvSpPr txBox="1">
            <a:spLocks noChangeArrowheads="1"/>
          </p:cNvSpPr>
          <p:nvPr/>
        </p:nvSpPr>
        <p:spPr bwMode="auto">
          <a:xfrm>
            <a:off x="2259013" y="2667000"/>
            <a:ext cx="1246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Bicarbonate</a:t>
            </a:r>
          </a:p>
          <a:p>
            <a:r>
              <a:rPr lang="en-US" altLang="en-US" sz="1600" b="1" i="0" baseline="0"/>
              <a:t>of soda</a:t>
            </a:r>
          </a:p>
        </p:txBody>
      </p:sp>
      <p:sp>
        <p:nvSpPr>
          <p:cNvPr id="121891" name="Text Box 35"/>
          <p:cNvSpPr txBox="1">
            <a:spLocks noChangeArrowheads="1"/>
          </p:cNvSpPr>
          <p:nvPr/>
        </p:nvSpPr>
        <p:spPr bwMode="auto">
          <a:xfrm>
            <a:off x="2286000" y="1447800"/>
            <a:ext cx="998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i="0" baseline="0"/>
              <a:t>Milk of</a:t>
            </a:r>
          </a:p>
          <a:p>
            <a:r>
              <a:rPr lang="en-US" altLang="en-US" sz="1600" b="1" i="0" baseline="0"/>
              <a:t>magnesia</a:t>
            </a:r>
          </a:p>
        </p:txBody>
      </p:sp>
      <p:sp>
        <p:nvSpPr>
          <p:cNvPr id="121892" name="Text Box 36"/>
          <p:cNvSpPr txBox="1">
            <a:spLocks noChangeArrowheads="1"/>
          </p:cNvSpPr>
          <p:nvPr/>
        </p:nvSpPr>
        <p:spPr bwMode="auto">
          <a:xfrm>
            <a:off x="457200" y="814388"/>
            <a:ext cx="2136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i="0" baseline="0"/>
              <a:t>Range found in </a:t>
            </a:r>
          </a:p>
          <a:p>
            <a:r>
              <a:rPr lang="en-US" altLang="en-US" sz="2000" b="1" i="0" baseline="0"/>
              <a:t>common products</a:t>
            </a:r>
          </a:p>
        </p:txBody>
      </p:sp>
      <p:sp>
        <p:nvSpPr>
          <p:cNvPr id="121893" name="Rectangle 37"/>
          <p:cNvSpPr>
            <a:spLocks noChangeArrowheads="1"/>
          </p:cNvSpPr>
          <p:nvPr/>
        </p:nvSpPr>
        <p:spPr bwMode="auto">
          <a:xfrm>
            <a:off x="609600" y="0"/>
            <a:ext cx="7772400" cy="762000"/>
          </a:xfrm>
          <a:prstGeom prst="rect">
            <a:avLst/>
          </a:prstGeom>
          <a:noFill/>
          <a:ln>
            <a:noFill/>
          </a:ln>
          <a:effectLst>
            <a:outerShdw blurRad="63500" dist="29783" dir="151440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r>
              <a:rPr lang="en-US" altLang="en-US" sz="3200" i="0" baseline="0"/>
              <a:t>pH of Common Products &amp; Soils</a:t>
            </a:r>
          </a:p>
        </p:txBody>
      </p:sp>
      <p:sp>
        <p:nvSpPr>
          <p:cNvPr id="121894" name="Text Box 38"/>
          <p:cNvSpPr txBox="1">
            <a:spLocks noChangeArrowheads="1"/>
          </p:cNvSpPr>
          <p:nvPr/>
        </p:nvSpPr>
        <p:spPr bwMode="auto">
          <a:xfrm>
            <a:off x="4038600" y="1066800"/>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b="1" i="0" baseline="0"/>
              <a:t>pH scale</a:t>
            </a:r>
          </a:p>
        </p:txBody>
      </p:sp>
      <p:sp>
        <p:nvSpPr>
          <p:cNvPr id="121895" name="Text Box 39"/>
          <p:cNvSpPr txBox="1">
            <a:spLocks noChangeArrowheads="1"/>
          </p:cNvSpPr>
          <p:nvPr/>
        </p:nvSpPr>
        <p:spPr bwMode="auto">
          <a:xfrm>
            <a:off x="6934200" y="814388"/>
            <a:ext cx="1789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i="0" baseline="0"/>
              <a:t>Range found</a:t>
            </a:r>
          </a:p>
          <a:p>
            <a:r>
              <a:rPr lang="en-US" altLang="en-US" sz="2000" b="1" i="0" baseline="0"/>
              <a:t>in various soils</a:t>
            </a:r>
          </a:p>
        </p:txBody>
      </p:sp>
      <p:sp>
        <p:nvSpPr>
          <p:cNvPr id="121896" name="Line 40"/>
          <p:cNvSpPr>
            <a:spLocks noChangeShapeType="1"/>
          </p:cNvSpPr>
          <p:nvPr/>
        </p:nvSpPr>
        <p:spPr bwMode="auto">
          <a:xfrm flipH="1">
            <a:off x="3733800" y="2667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97" name="Line 41"/>
          <p:cNvSpPr>
            <a:spLocks noChangeShapeType="1"/>
          </p:cNvSpPr>
          <p:nvPr/>
        </p:nvSpPr>
        <p:spPr bwMode="auto">
          <a:xfrm flipH="1">
            <a:off x="37338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98" name="Line 42"/>
          <p:cNvSpPr>
            <a:spLocks noChangeShapeType="1"/>
          </p:cNvSpPr>
          <p:nvPr/>
        </p:nvSpPr>
        <p:spPr bwMode="auto">
          <a:xfrm flipH="1">
            <a:off x="5257800" y="2667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899" name="Line 43"/>
          <p:cNvSpPr>
            <a:spLocks noChangeShapeType="1"/>
          </p:cNvSpPr>
          <p:nvPr/>
        </p:nvSpPr>
        <p:spPr bwMode="auto">
          <a:xfrm flipH="1">
            <a:off x="52578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900" name="Line 44"/>
          <p:cNvSpPr>
            <a:spLocks noChangeShapeType="1"/>
          </p:cNvSpPr>
          <p:nvPr/>
        </p:nvSpPr>
        <p:spPr bwMode="auto">
          <a:xfrm flipH="1">
            <a:off x="3733800" y="4648200"/>
            <a:ext cx="1524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901" name="Line 45"/>
          <p:cNvSpPr>
            <a:spLocks noChangeShapeType="1"/>
          </p:cNvSpPr>
          <p:nvPr/>
        </p:nvSpPr>
        <p:spPr bwMode="auto">
          <a:xfrm flipH="1" flipV="1">
            <a:off x="3695700" y="3962400"/>
            <a:ext cx="190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902" name="Line 46"/>
          <p:cNvSpPr>
            <a:spLocks noChangeShapeType="1"/>
          </p:cNvSpPr>
          <p:nvPr/>
        </p:nvSpPr>
        <p:spPr bwMode="auto">
          <a:xfrm flipH="1">
            <a:off x="5257800" y="3960813"/>
            <a:ext cx="1524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3333CC"/>
            </a:gs>
          </a:gsLst>
          <a:lin ang="5400000" scaled="1"/>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838200"/>
            <a:ext cx="7772400" cy="3048000"/>
          </a:xfrm>
          <a:noFill/>
          <a:ln/>
        </p:spPr>
        <p:txBody>
          <a:bodyPr anchor="ctr"/>
          <a:lstStyle/>
          <a:p>
            <a:r>
              <a:rPr lang="en-US" altLang="en-US" sz="4800" b="1">
                <a:solidFill>
                  <a:srgbClr val="FFFF00"/>
                </a:solidFill>
              </a:rPr>
              <a:t>Soil pH is one of the most important chemical reactions that occurs in soils</a:t>
            </a:r>
          </a:p>
        </p:txBody>
      </p:sp>
      <p:sp>
        <p:nvSpPr>
          <p:cNvPr id="69635" name="Rectangle 3"/>
          <p:cNvSpPr>
            <a:spLocks noGrp="1" noChangeArrowheads="1"/>
          </p:cNvSpPr>
          <p:nvPr>
            <p:ph type="subTitle" idx="1"/>
          </p:nvPr>
        </p:nvSpPr>
        <p:spPr>
          <a:xfrm>
            <a:off x="1371600" y="4038600"/>
            <a:ext cx="6400800" cy="1752600"/>
          </a:xfrm>
          <a:noFill/>
          <a:ln/>
        </p:spPr>
        <p:txBody>
          <a:bodyPr/>
          <a:lstStyle/>
          <a:p>
            <a:pPr marL="342900" indent="-342900"/>
            <a:r>
              <a:rPr lang="en-US" altLang="en-US" sz="4800" b="1">
                <a:solidFill>
                  <a:schemeClr val="bg1"/>
                </a:solidFill>
              </a:rPr>
              <a:t>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ctrTitle" idx="4294967295"/>
          </p:nvPr>
        </p:nvSpPr>
        <p:spPr>
          <a:xfrm>
            <a:off x="762000" y="2438400"/>
            <a:ext cx="8001000" cy="2819400"/>
          </a:xfrm>
          <a:noFill/>
          <a:ln/>
        </p:spPr>
        <p:txBody>
          <a:bodyPr/>
          <a:lstStyle/>
          <a:p>
            <a:r>
              <a:rPr lang="en-US" altLang="en-US" sz="6000" b="1">
                <a:solidFill>
                  <a:srgbClr val="FFFF00"/>
                </a:solidFill>
              </a:rPr>
              <a:t>It affects so many reactions and activities that occur in soils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wipe(down)">
                                      <p:cBhvr>
                                        <p:cTn id="7" dur="870">
                                          <p:stCondLst>
                                            <p:cond delay="0"/>
                                          </p:stCondLst>
                                        </p:cTn>
                                        <p:tgtEl>
                                          <p:spTgt spid="70658"/>
                                        </p:tgtEl>
                                      </p:cBhvr>
                                    </p:animEffect>
                                    <p:anim calcmode="lin" valueType="num">
                                      <p:cBhvr>
                                        <p:cTn id="8" dur="2733" tmFilter="0,0; 0.14,0.36; 0.43,0.73; 0.71,0.91; 1.0,1.0">
                                          <p:stCondLst>
                                            <p:cond delay="0"/>
                                          </p:stCondLst>
                                        </p:cTn>
                                        <p:tgtEl>
                                          <p:spTgt spid="70658"/>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0658"/>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0658"/>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0658"/>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0658"/>
                                        </p:tgtEl>
                                        <p:attrNameLst>
                                          <p:attrName>ppt_y</p:attrName>
                                        </p:attrNameLst>
                                      </p:cBhvr>
                                      <p:tavLst>
                                        <p:tav tm="0" fmla="#ppt_y-sin(pi*$)/81">
                                          <p:val>
                                            <p:fltVal val="0"/>
                                          </p:val>
                                        </p:tav>
                                        <p:tav tm="100000">
                                          <p:val>
                                            <p:fltVal val="1"/>
                                          </p:val>
                                        </p:tav>
                                      </p:tavLst>
                                    </p:anim>
                                    <p:animScale>
                                      <p:cBhvr>
                                        <p:cTn id="13" dur="39">
                                          <p:stCondLst>
                                            <p:cond delay="975"/>
                                          </p:stCondLst>
                                        </p:cTn>
                                        <p:tgtEl>
                                          <p:spTgt spid="70658"/>
                                        </p:tgtEl>
                                      </p:cBhvr>
                                      <p:to x="100000" y="60000"/>
                                    </p:animScale>
                                    <p:animScale>
                                      <p:cBhvr>
                                        <p:cTn id="14" dur="249" decel="50000">
                                          <p:stCondLst>
                                            <p:cond delay="1014"/>
                                          </p:stCondLst>
                                        </p:cTn>
                                        <p:tgtEl>
                                          <p:spTgt spid="70658"/>
                                        </p:tgtEl>
                                      </p:cBhvr>
                                      <p:to x="100000" y="100000"/>
                                    </p:animScale>
                                    <p:animScale>
                                      <p:cBhvr>
                                        <p:cTn id="15" dur="39">
                                          <p:stCondLst>
                                            <p:cond delay="1968"/>
                                          </p:stCondLst>
                                        </p:cTn>
                                        <p:tgtEl>
                                          <p:spTgt spid="70658"/>
                                        </p:tgtEl>
                                      </p:cBhvr>
                                      <p:to x="100000" y="80000"/>
                                    </p:animScale>
                                    <p:animScale>
                                      <p:cBhvr>
                                        <p:cTn id="16" dur="249" decel="50000">
                                          <p:stCondLst>
                                            <p:cond delay="2007"/>
                                          </p:stCondLst>
                                        </p:cTn>
                                        <p:tgtEl>
                                          <p:spTgt spid="70658"/>
                                        </p:tgtEl>
                                      </p:cBhvr>
                                      <p:to x="100000" y="100000"/>
                                    </p:animScale>
                                    <p:animScale>
                                      <p:cBhvr>
                                        <p:cTn id="17" dur="39">
                                          <p:stCondLst>
                                            <p:cond delay="2463"/>
                                          </p:stCondLst>
                                        </p:cTn>
                                        <p:tgtEl>
                                          <p:spTgt spid="70658"/>
                                        </p:tgtEl>
                                      </p:cBhvr>
                                      <p:to x="100000" y="90000"/>
                                    </p:animScale>
                                    <p:animScale>
                                      <p:cBhvr>
                                        <p:cTn id="18" dur="249" decel="50000">
                                          <p:stCondLst>
                                            <p:cond delay="2502"/>
                                          </p:stCondLst>
                                        </p:cTn>
                                        <p:tgtEl>
                                          <p:spTgt spid="70658"/>
                                        </p:tgtEl>
                                      </p:cBhvr>
                                      <p:to x="100000" y="100000"/>
                                    </p:animScale>
                                    <p:animScale>
                                      <p:cBhvr>
                                        <p:cTn id="19" dur="39">
                                          <p:stCondLst>
                                            <p:cond delay="2712"/>
                                          </p:stCondLst>
                                        </p:cTn>
                                        <p:tgtEl>
                                          <p:spTgt spid="70658"/>
                                        </p:tgtEl>
                                      </p:cBhvr>
                                      <p:to x="100000" y="95000"/>
                                    </p:animScale>
                                    <p:animScale>
                                      <p:cBhvr>
                                        <p:cTn id="20" dur="249" decel="50000">
                                          <p:stCondLst>
                                            <p:cond delay="2751"/>
                                          </p:stCondLst>
                                        </p:cTn>
                                        <p:tgtEl>
                                          <p:spTgt spid="706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sz="half" idx="1"/>
          </p:nvPr>
        </p:nvSpPr>
        <p:spPr>
          <a:xfrm>
            <a:off x="228600" y="1828800"/>
            <a:ext cx="4038600" cy="4114800"/>
          </a:xfrm>
          <a:noFill/>
          <a:ln/>
        </p:spPr>
        <p:txBody>
          <a:bodyPr/>
          <a:lstStyle/>
          <a:p>
            <a:r>
              <a:rPr lang="en-US" altLang="en-US" sz="4400" b="1">
                <a:solidFill>
                  <a:srgbClr val="FFFF00"/>
                </a:solidFill>
              </a:rPr>
              <a:t>Chemical Reactions</a:t>
            </a:r>
          </a:p>
        </p:txBody>
      </p:sp>
      <p:graphicFrame>
        <p:nvGraphicFramePr>
          <p:cNvPr id="71683" name="Object 3"/>
          <p:cNvGraphicFramePr>
            <a:graphicFrameLocks/>
          </p:cNvGraphicFramePr>
          <p:nvPr>
            <p:ph type="clipArt" sz="half" idx="2"/>
          </p:nvPr>
        </p:nvGraphicFramePr>
        <p:xfrm>
          <a:off x="4114800" y="609600"/>
          <a:ext cx="4648200" cy="6172200"/>
        </p:xfrm>
        <a:graphic>
          <a:graphicData uri="http://schemas.openxmlformats.org/presentationml/2006/ole">
            <mc:AlternateContent xmlns:mc="http://schemas.openxmlformats.org/markup-compatibility/2006">
              <mc:Choice xmlns:v="urn:schemas-microsoft-com:vml" Requires="v">
                <p:oleObj spid="_x0000_s71684" name="Clip" r:id="rId4" imgW="1774800" imgH="3190680" progId="MS_ClipArt_Gallery.2">
                  <p:embed/>
                </p:oleObj>
              </mc:Choice>
              <mc:Fallback>
                <p:oleObj name="Clip" r:id="rId4" imgW="1774800" imgH="319068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609600"/>
                        <a:ext cx="4648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73731" name="Rectangle 3"/>
          <p:cNvSpPr>
            <a:spLocks noGrp="1" noChangeArrowheads="1"/>
          </p:cNvSpPr>
          <p:nvPr>
            <p:ph type="body" sz="half" idx="4294967295"/>
          </p:nvPr>
        </p:nvSpPr>
        <p:spPr>
          <a:xfrm>
            <a:off x="304800" y="1981200"/>
            <a:ext cx="3124200" cy="4114800"/>
          </a:xfrm>
          <a:noFill/>
          <a:ln/>
        </p:spPr>
        <p:txBody>
          <a:bodyPr/>
          <a:lstStyle/>
          <a:p>
            <a:r>
              <a:rPr lang="en-US" altLang="en-US" sz="3600" b="1">
                <a:solidFill>
                  <a:srgbClr val="FFFF00"/>
                </a:solidFill>
              </a:rPr>
              <a:t>Nutrient</a:t>
            </a:r>
          </a:p>
          <a:p>
            <a:pPr>
              <a:buFontTx/>
              <a:buNone/>
            </a:pPr>
            <a:r>
              <a:rPr lang="en-US" altLang="en-US" sz="3600" b="1">
                <a:solidFill>
                  <a:srgbClr val="FFFF00"/>
                </a:solidFill>
              </a:rPr>
              <a:t>Availability</a:t>
            </a:r>
          </a:p>
        </p:txBody>
      </p:sp>
      <p:sp>
        <p:nvSpPr>
          <p:cNvPr id="73732" name="Rectangle 4"/>
          <p:cNvSpPr>
            <a:spLocks noChangeArrowheads="1"/>
          </p:cNvSpPr>
          <p:nvPr/>
        </p:nvSpPr>
        <p:spPr bwMode="auto">
          <a:xfrm>
            <a:off x="4860925" y="2346325"/>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i="0" baseline="0"/>
              <a:t>disk 10</a:t>
            </a:r>
          </a:p>
        </p:txBody>
      </p:sp>
      <p:pic>
        <p:nvPicPr>
          <p:cNvPr id="73735" name="Picture 7" descr="Nutrient availability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581400" y="0"/>
            <a:ext cx="502126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C0C00"/>
            </a:gs>
          </a:gsLst>
          <a:lin ang="5400000" scaled="1"/>
        </a:gradFill>
        <a:effectLst/>
      </p:bgPr>
    </p:bg>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762000" y="457200"/>
            <a:ext cx="7772400" cy="5715000"/>
          </a:xfrm>
        </p:spPr>
        <p:txBody>
          <a:bodyPr/>
          <a:lstStyle/>
          <a:p>
            <a:r>
              <a:rPr lang="en-US" altLang="en-US" sz="3600">
                <a:solidFill>
                  <a:srgbClr val="FFFF66"/>
                </a:solidFill>
                <a:effectLst>
                  <a:outerShdw blurRad="38100" dist="38100" dir="2700000" algn="tl">
                    <a:srgbClr val="000000"/>
                  </a:outerShdw>
                </a:effectLst>
              </a:rPr>
              <a:t>Soil organisms &amp; effect on the chemical and physical properties of soil</a:t>
            </a:r>
          </a:p>
          <a:p>
            <a:r>
              <a:rPr lang="en-US" altLang="en-US" sz="3600">
                <a:solidFill>
                  <a:srgbClr val="FFFF66"/>
                </a:solidFill>
                <a:effectLst>
                  <a:outerShdw blurRad="38100" dist="38100" dir="2700000" algn="tl">
                    <a:srgbClr val="000000"/>
                  </a:outerShdw>
                </a:effectLst>
              </a:rPr>
              <a:t>Importance of soil organic matter</a:t>
            </a:r>
          </a:p>
          <a:p>
            <a:r>
              <a:rPr lang="en-US" altLang="en-US" sz="3600">
                <a:solidFill>
                  <a:srgbClr val="FFFF66"/>
                </a:solidFill>
                <a:effectLst>
                  <a:outerShdw blurRad="38100" dist="38100" dir="2700000" algn="tl">
                    <a:srgbClr val="000000"/>
                  </a:outerShdw>
                </a:effectLst>
              </a:rPr>
              <a:t>How different soil amendments affect the structure, texture, and pH of soils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slide(fromBottom)">
                                      <p:cBhvr>
                                        <p:cTn id="7" dur="5000"/>
                                        <p:tgtEl>
                                          <p:spTgt spid="220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slide(fromBottom)">
                                      <p:cBhvr>
                                        <p:cTn id="12" dur="5000"/>
                                        <p:tgtEl>
                                          <p:spTgt spid="220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20163">
                                            <p:txEl>
                                              <p:pRg st="2" end="2"/>
                                            </p:txEl>
                                          </p:spTgt>
                                        </p:tgtEl>
                                        <p:attrNameLst>
                                          <p:attrName>style.visibility</p:attrName>
                                        </p:attrNameLst>
                                      </p:cBhvr>
                                      <p:to>
                                        <p:strVal val="visible"/>
                                      </p:to>
                                    </p:set>
                                    <p:animEffect transition="in" filter="slide(fromBottom)">
                                      <p:cBhvr>
                                        <p:cTn id="17" dur="5000"/>
                                        <p:tgtEl>
                                          <p:spTgt spid="220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9" name="Rectangle 3"/>
          <p:cNvSpPr>
            <a:spLocks noGrp="1" noChangeArrowheads="1"/>
          </p:cNvSpPr>
          <p:nvPr>
            <p:ph type="body" sz="half" idx="4294967295"/>
          </p:nvPr>
        </p:nvSpPr>
        <p:spPr>
          <a:xfrm>
            <a:off x="0" y="1981200"/>
            <a:ext cx="3048000" cy="4114800"/>
          </a:xfrm>
          <a:noFill/>
          <a:ln/>
          <a:effectLst>
            <a:outerShdw blurRad="63500" dist="28398" dir="1593903" algn="ctr" rotWithShape="0">
              <a:schemeClr val="bg2">
                <a:alpha val="74998"/>
              </a:schemeClr>
            </a:outerShdw>
          </a:effectLst>
        </p:spPr>
        <p:txBody>
          <a:bodyPr/>
          <a:lstStyle/>
          <a:p>
            <a:r>
              <a:rPr lang="en-US" altLang="en-US" sz="4000" b="1">
                <a:solidFill>
                  <a:schemeClr val="hlink"/>
                </a:solidFill>
              </a:rPr>
              <a:t>Toxic Elements in Soils</a:t>
            </a:r>
          </a:p>
          <a:p>
            <a:r>
              <a:rPr lang="en-US" altLang="en-US" sz="4000" b="1">
                <a:solidFill>
                  <a:schemeClr val="hlink"/>
                </a:solidFill>
              </a:rPr>
              <a:t>Al and Mn</a:t>
            </a:r>
          </a:p>
        </p:txBody>
      </p:sp>
      <p:pic>
        <p:nvPicPr>
          <p:cNvPr id="75790" name="Picture 14" descr="Cophil3"/>
          <p:cNvPicPr>
            <a:picLocks noChangeAspect="1" noChangeArrowheads="1"/>
          </p:cNvPicPr>
          <p:nvPr>
            <p:ph type="clipArt" sz="half" idx="4294967295"/>
          </p:nvPr>
        </p:nvPicPr>
        <p:blipFill>
          <a:blip r:embed="rId4">
            <a:lum bright="12000" contrast="6000"/>
            <a:extLst>
              <a:ext uri="{28A0092B-C50C-407E-A947-70E740481C1C}">
                <a14:useLocalDpi xmlns:a14="http://schemas.microsoft.com/office/drawing/2010/main" val="0"/>
              </a:ext>
            </a:extLst>
          </a:blip>
          <a:srcRect/>
          <a:stretch>
            <a:fillRect/>
          </a:stretch>
        </p:blipFill>
        <p:spPr>
          <a:xfrm>
            <a:off x="2895600" y="1219200"/>
            <a:ext cx="5943600" cy="4276725"/>
          </a:xfrm>
          <a:effectLst>
            <a:outerShdw blurRad="63500" dist="71842" dir="2700000" algn="ctr" rotWithShape="0">
              <a:schemeClr val="bg2">
                <a:alpha val="74998"/>
              </a:schemeClr>
            </a:outerShdw>
          </a:effec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7" name="Rectangle 3"/>
          <p:cNvSpPr>
            <a:spLocks noGrp="1" noChangeArrowheads="1"/>
          </p:cNvSpPr>
          <p:nvPr>
            <p:ph type="body" sz="half" idx="4294967295"/>
          </p:nvPr>
        </p:nvSpPr>
        <p:spPr>
          <a:xfrm>
            <a:off x="0" y="1981200"/>
            <a:ext cx="2743200" cy="4114800"/>
          </a:xfrm>
          <a:noFill/>
          <a:ln/>
          <a:effectLst>
            <a:outerShdw blurRad="63500" dist="38099" dir="2700000" algn="ctr" rotWithShape="0">
              <a:schemeClr val="bg2">
                <a:alpha val="74998"/>
              </a:schemeClr>
            </a:outerShdw>
          </a:effectLst>
        </p:spPr>
        <p:txBody>
          <a:bodyPr/>
          <a:lstStyle/>
          <a:p>
            <a:r>
              <a:rPr lang="en-US" altLang="en-US" sz="3600" b="1">
                <a:solidFill>
                  <a:schemeClr val="hlink"/>
                </a:solidFill>
              </a:rPr>
              <a:t>Toxic Elements in Soils</a:t>
            </a:r>
          </a:p>
          <a:p>
            <a:r>
              <a:rPr lang="en-US" altLang="en-US" sz="3600" b="1">
                <a:solidFill>
                  <a:schemeClr val="hlink"/>
                </a:solidFill>
              </a:rPr>
              <a:t>Al and Mn</a:t>
            </a:r>
          </a:p>
        </p:txBody>
      </p:sp>
      <p:sp>
        <p:nvSpPr>
          <p:cNvPr id="77828" name="Rectangle 4"/>
          <p:cNvSpPr>
            <a:spLocks noChangeArrowheads="1"/>
          </p:cNvSpPr>
          <p:nvPr/>
        </p:nvSpPr>
        <p:spPr bwMode="auto">
          <a:xfrm>
            <a:off x="5241925" y="4022725"/>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i="0" baseline="0">
                <a:solidFill>
                  <a:srgbClr val="000000"/>
                </a:solidFill>
              </a:rPr>
              <a:t>Disk 11 Gary</a:t>
            </a:r>
          </a:p>
        </p:txBody>
      </p:sp>
      <p:pic>
        <p:nvPicPr>
          <p:cNvPr id="77829" name="Picture 5"/>
          <p:cNvPicPr>
            <a:picLocks noChangeArrowheads="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3582988" y="3200400"/>
            <a:ext cx="5561012" cy="3505200"/>
          </a:xfrm>
          <a:noFill/>
          <a:ln/>
        </p:spPr>
      </p:pic>
      <p:pic>
        <p:nvPicPr>
          <p:cNvPr id="7783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0"/>
            <a:ext cx="5562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ln/>
        </p:spPr>
        <p:txBody>
          <a:bodyPr/>
          <a:lstStyle/>
          <a:p>
            <a:endParaRPr lang="en-US" altLang="en-US"/>
          </a:p>
        </p:txBody>
      </p:sp>
      <p:sp>
        <p:nvSpPr>
          <p:cNvPr id="79875" name="Rectangle 3"/>
          <p:cNvSpPr>
            <a:spLocks noGrp="1" noChangeArrowheads="1"/>
          </p:cNvSpPr>
          <p:nvPr>
            <p:ph type="body" sz="half" idx="1"/>
          </p:nvPr>
        </p:nvSpPr>
        <p:spPr>
          <a:ln/>
        </p:spPr>
        <p:txBody>
          <a:bodyPr/>
          <a:lstStyle/>
          <a:p>
            <a:endParaRPr lang="en-US" altLang="en-US" sz="2800"/>
          </a:p>
        </p:txBody>
      </p:sp>
      <p:pic>
        <p:nvPicPr>
          <p:cNvPr id="79876" name="Picture 4"/>
          <p:cNvPicPr>
            <a:picLocks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6413"/>
          </a:xfrm>
          <a:noFill/>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Rectangle 7"/>
          <p:cNvSpPr>
            <a:spLocks noGrp="1" noChangeArrowheads="1"/>
          </p:cNvSpPr>
          <p:nvPr>
            <p:ph type="body" sz="half" idx="1"/>
          </p:nvPr>
        </p:nvSpPr>
        <p:spPr/>
        <p:txBody>
          <a:bodyPr/>
          <a:lstStyle/>
          <a:p>
            <a:endParaRPr lang="en-US" altLang="en-US" sz="2800"/>
          </a:p>
        </p:txBody>
      </p:sp>
      <p:sp>
        <p:nvSpPr>
          <p:cNvPr id="81923" name="Rectangle 3"/>
          <p:cNvSpPr>
            <a:spLocks noGrp="1" noChangeArrowheads="1"/>
          </p:cNvSpPr>
          <p:nvPr>
            <p:ph type="title"/>
          </p:nvPr>
        </p:nvSpPr>
        <p:spPr>
          <a:ln/>
        </p:spPr>
        <p:txBody>
          <a:bodyPr/>
          <a:lstStyle/>
          <a:p>
            <a:endParaRPr lang="en-US" altLang="en-US"/>
          </a:p>
        </p:txBody>
      </p:sp>
      <p:pic>
        <p:nvPicPr>
          <p:cNvPr id="81929" name="Picture 9" descr="pH &amp; Nitrification"/>
          <p:cNvPicPr>
            <a:picLocks noChangeAspect="1" noChangeArrowheads="1"/>
          </p:cNvPicPr>
          <p:nvPr>
            <p:ph sz="half" idx="2"/>
          </p:nvPr>
        </p:nvPicPr>
        <p:blipFill>
          <a:blip r:embed="rId3">
            <a:lum bright="6000"/>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push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83970" name="Object 2"/>
          <p:cNvGraphicFramePr>
            <a:graphicFrameLocks/>
          </p:cNvGraphicFramePr>
          <p:nvPr/>
        </p:nvGraphicFramePr>
        <p:xfrm>
          <a:off x="46038" y="184150"/>
          <a:ext cx="9096375" cy="6600825"/>
        </p:xfrm>
        <a:graphic>
          <a:graphicData uri="http://schemas.openxmlformats.org/presentationml/2006/ole">
            <mc:AlternateContent xmlns:mc="http://schemas.openxmlformats.org/markup-compatibility/2006">
              <mc:Choice xmlns:v="urn:schemas-microsoft-com:vml" Requires="v">
                <p:oleObj spid="_x0000_s83971" name="Chart" r:id="rId5" imgW="9115478" imgH="6619951" progId="MSGraph.Chart.8">
                  <p:embed followColorScheme="full"/>
                </p:oleObj>
              </mc:Choice>
              <mc:Fallback>
                <p:oleObj name="Chart" r:id="rId5" imgW="9115478" imgH="6619951" progId="MSGraph.Chart.8">
                  <p:embed followColorScheme="full"/>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8" y="184150"/>
                        <a:ext cx="9096375"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86018" name="Object 2"/>
          <p:cNvGraphicFramePr>
            <a:graphicFrameLocks/>
          </p:cNvGraphicFramePr>
          <p:nvPr/>
        </p:nvGraphicFramePr>
        <p:xfrm>
          <a:off x="3175" y="117475"/>
          <a:ext cx="9096375" cy="6715125"/>
        </p:xfrm>
        <a:graphic>
          <a:graphicData uri="http://schemas.openxmlformats.org/presentationml/2006/ole">
            <mc:AlternateContent xmlns:mc="http://schemas.openxmlformats.org/markup-compatibility/2006">
              <mc:Choice xmlns:v="urn:schemas-microsoft-com:vml" Requires="v">
                <p:oleObj spid="_x0000_s86019" name="Chart" r:id="rId5" imgW="9115478" imgH="6743700" progId="MSGraph.Chart.8">
                  <p:embed followColorScheme="full"/>
                </p:oleObj>
              </mc:Choice>
              <mc:Fallback>
                <p:oleObj name="Chart" r:id="rId5" imgW="9115478" imgH="6743700" progId="MSGraph.Chart.8">
                  <p:embed followColorScheme="full"/>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117475"/>
                        <a:ext cx="9096375"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88066" name="Object 2"/>
          <p:cNvGraphicFramePr>
            <a:graphicFrameLocks/>
          </p:cNvGraphicFramePr>
          <p:nvPr/>
        </p:nvGraphicFramePr>
        <p:xfrm>
          <a:off x="47625" y="228600"/>
          <a:ext cx="9096375" cy="6600825"/>
        </p:xfrm>
        <a:graphic>
          <a:graphicData uri="http://schemas.openxmlformats.org/presentationml/2006/ole">
            <mc:AlternateContent xmlns:mc="http://schemas.openxmlformats.org/markup-compatibility/2006">
              <mc:Choice xmlns:v="urn:schemas-microsoft-com:vml" Requires="v">
                <p:oleObj spid="_x0000_s88067" name="Chart" r:id="rId5" imgW="9115478" imgH="6619951" progId="MSGraph.Chart.8">
                  <p:embed followColorScheme="full"/>
                </p:oleObj>
              </mc:Choice>
              <mc:Fallback>
                <p:oleObj name="Chart" r:id="rId5" imgW="9115478" imgH="6619951" progId="MSGraph.Chart.8">
                  <p:embed followColorScheme="full"/>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 y="228600"/>
                        <a:ext cx="9096375"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76200"/>
            <a:ext cx="9067800" cy="990600"/>
          </a:xfrm>
          <a:noFill/>
          <a:ln/>
          <a:effectLst>
            <a:outerShdw blurRad="63500" dist="45791" dir="7421404" algn="ctr" rotWithShape="0">
              <a:srgbClr val="FF2323"/>
            </a:outerShdw>
          </a:effectLst>
        </p:spPr>
        <p:txBody>
          <a:bodyPr/>
          <a:lstStyle/>
          <a:p>
            <a:r>
              <a:rPr lang="en-US" altLang="en-US" sz="4800">
                <a:solidFill>
                  <a:srgbClr val="FFFF00"/>
                </a:solidFill>
              </a:rPr>
              <a:t>Soils Become Acid Because-</a:t>
            </a:r>
            <a:r>
              <a:rPr lang="en-US" altLang="en-US" sz="4800">
                <a:solidFill>
                  <a:schemeClr val="hlink"/>
                </a:solidFill>
              </a:rPr>
              <a:t> </a:t>
            </a:r>
          </a:p>
        </p:txBody>
      </p:sp>
      <p:sp>
        <p:nvSpPr>
          <p:cNvPr id="90115" name="Rectangle 3"/>
          <p:cNvSpPr>
            <a:spLocks noGrp="1" noChangeArrowheads="1"/>
          </p:cNvSpPr>
          <p:nvPr>
            <p:ph type="body" idx="1"/>
          </p:nvPr>
        </p:nvSpPr>
        <p:spPr>
          <a:xfrm>
            <a:off x="0" y="1219200"/>
            <a:ext cx="9067800" cy="5562600"/>
          </a:xfrm>
          <a:noFill/>
          <a:ln/>
        </p:spPr>
        <p:txBody>
          <a:bodyPr/>
          <a:lstStyle/>
          <a:p>
            <a:pPr marL="393700" indent="-393700">
              <a:tabLst>
                <a:tab pos="1260475" algn="l"/>
              </a:tabLst>
            </a:pPr>
            <a:r>
              <a:rPr lang="en-US" altLang="en-US">
                <a:solidFill>
                  <a:srgbClr val="FFFE00"/>
                </a:solidFill>
              </a:rPr>
              <a:t>Developed in areas with high rainfall, resulting                     in:</a:t>
            </a:r>
          </a:p>
          <a:p>
            <a:pPr marL="393700" indent="-393700">
              <a:buFontTx/>
              <a:buNone/>
              <a:tabLst>
                <a:tab pos="1260475" algn="l"/>
              </a:tabLst>
            </a:pPr>
            <a:r>
              <a:rPr lang="en-US" altLang="en-US">
                <a:solidFill>
                  <a:srgbClr val="FFFE00"/>
                </a:solidFill>
              </a:rPr>
              <a:t>		a. leaching and plant uptake of base forming                             	    cations (Ca</a:t>
            </a:r>
            <a:r>
              <a:rPr lang="en-US" altLang="en-US" baseline="30000">
                <a:solidFill>
                  <a:srgbClr val="FFFE00"/>
                </a:solidFill>
              </a:rPr>
              <a:t>2+</a:t>
            </a:r>
            <a:r>
              <a:rPr lang="en-US" altLang="en-US">
                <a:solidFill>
                  <a:srgbClr val="FFFE00"/>
                </a:solidFill>
              </a:rPr>
              <a:t>, Mg</a:t>
            </a:r>
            <a:r>
              <a:rPr lang="en-US" altLang="en-US" baseline="30000">
                <a:solidFill>
                  <a:srgbClr val="FFFE00"/>
                </a:solidFill>
              </a:rPr>
              <a:t>2+</a:t>
            </a:r>
            <a:r>
              <a:rPr lang="en-US" altLang="en-US">
                <a:solidFill>
                  <a:srgbClr val="FFFE00"/>
                </a:solidFill>
              </a:rPr>
              <a:t>, and K</a:t>
            </a:r>
            <a:r>
              <a:rPr lang="en-US" altLang="en-US" baseline="30000">
                <a:solidFill>
                  <a:srgbClr val="FFFE00"/>
                </a:solidFill>
              </a:rPr>
              <a:t>+</a:t>
            </a:r>
            <a:r>
              <a:rPr lang="en-US" altLang="en-US">
                <a:solidFill>
                  <a:srgbClr val="FFFE00"/>
                </a:solidFill>
              </a:rPr>
              <a:t>)</a:t>
            </a:r>
          </a:p>
          <a:p>
            <a:pPr marL="393700" indent="-393700">
              <a:buFontTx/>
              <a:buNone/>
              <a:tabLst>
                <a:tab pos="1260475" algn="l"/>
              </a:tabLst>
            </a:pPr>
            <a:r>
              <a:rPr lang="en-US" altLang="en-US">
                <a:solidFill>
                  <a:srgbClr val="FFFE00"/>
                </a:solidFill>
              </a:rPr>
              <a:t>		b. rapid reaction of water with Al &amp; Fe, which 	    produces H ions</a:t>
            </a:r>
          </a:p>
          <a:p>
            <a:pPr marL="393700" indent="-393700">
              <a:tabLst>
                <a:tab pos="1260475" algn="l"/>
              </a:tabLst>
            </a:pPr>
            <a:r>
              <a:rPr lang="en-US" altLang="en-US">
                <a:solidFill>
                  <a:srgbClr val="FFFE00"/>
                </a:solidFill>
              </a:rPr>
              <a:t>Application of acid forming fertilizers </a:t>
            </a:r>
          </a:p>
          <a:p>
            <a:pPr marL="792163" lvl="1" indent="-284163">
              <a:tabLst>
                <a:tab pos="1260475" algn="l"/>
              </a:tabLst>
            </a:pPr>
            <a:r>
              <a:rPr lang="en-US" altLang="en-US">
                <a:solidFill>
                  <a:srgbClr val="FFFE00"/>
                </a:solidFill>
              </a:rPr>
              <a:t>mostly those containing ammonical (NH</a:t>
            </a:r>
            <a:r>
              <a:rPr lang="en-US" altLang="en-US" baseline="-25000">
                <a:solidFill>
                  <a:srgbClr val="FFFE00"/>
                </a:solidFill>
              </a:rPr>
              <a:t>4</a:t>
            </a:r>
            <a:r>
              <a:rPr lang="en-US" altLang="en-US" baseline="30000">
                <a:solidFill>
                  <a:srgbClr val="FFFE00"/>
                </a:solidFill>
              </a:rPr>
              <a:t>+</a:t>
            </a:r>
            <a:r>
              <a:rPr lang="en-US" altLang="en-US">
                <a:solidFill>
                  <a:srgbClr val="FFFE00"/>
                </a:solidFill>
              </a:rPr>
              <a:t>) nitrogen</a:t>
            </a:r>
          </a:p>
          <a:p>
            <a:pPr marL="393700" indent="-393700">
              <a:tabLst>
                <a:tab pos="1260475" algn="l"/>
              </a:tabLst>
            </a:pPr>
            <a:r>
              <a:rPr lang="en-US" altLang="en-US">
                <a:solidFill>
                  <a:srgbClr val="FFFE00"/>
                </a:solidFill>
              </a:rPr>
              <a:t>Decomposition of organic matter</a:t>
            </a:r>
          </a:p>
          <a:p>
            <a:pPr marL="393700" indent="-393700">
              <a:tabLst>
                <a:tab pos="1260475" algn="l"/>
              </a:tabLst>
            </a:pPr>
            <a:r>
              <a:rPr lang="en-US" altLang="en-US">
                <a:solidFill>
                  <a:srgbClr val="FFFE00"/>
                </a:solidFill>
              </a:rPr>
              <a:t>Microbial activity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subTnLst>
                                    <p:animClr clrSpc="rgb" dir="cw">
                                      <p:cBhvr override="childStyle">
                                        <p:cTn dur="1" fill="hold" display="0" masterRel="nextClick" afterEffect="1"/>
                                        <p:tgtEl>
                                          <p:spTgt spid="90115">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subTnLst>
                                    <p:animClr clrSpc="rgb" dir="cw">
                                      <p:cBhvr override="childStyle">
                                        <p:cTn dur="1" fill="hold" display="0" masterRel="nextClick" afterEffect="1"/>
                                        <p:tgtEl>
                                          <p:spTgt spid="90115">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ssolve">
                                      <p:cBhvr>
                                        <p:cTn id="17" dur="500"/>
                                        <p:tgtEl>
                                          <p:spTgt spid="90115">
                                            <p:txEl>
                                              <p:pRg st="2" end="2"/>
                                            </p:txEl>
                                          </p:spTgt>
                                        </p:tgtEl>
                                      </p:cBhvr>
                                    </p:animEffect>
                                  </p:childTnLst>
                                  <p:subTnLst>
                                    <p:animClr clrSpc="rgb" dir="cw">
                                      <p:cBhvr override="childStyle">
                                        <p:cTn dur="1" fill="hold" display="0" masterRel="nextClick" afterEffect="1"/>
                                        <p:tgtEl>
                                          <p:spTgt spid="90115">
                                            <p:txEl>
                                              <p:pRg st="2" end="2"/>
                                            </p:txEl>
                                          </p:spTgt>
                                        </p:tgtEl>
                                        <p:attrNameLst>
                                          <p:attrName>ppt_c</p:attrName>
                                        </p:attrNameLst>
                                      </p:cBhvr>
                                      <p:to>
                                        <a:schemeClr val="folHlink"/>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dissolve">
                                      <p:cBhvr>
                                        <p:cTn id="22" dur="500"/>
                                        <p:tgtEl>
                                          <p:spTgt spid="90115">
                                            <p:txEl>
                                              <p:pRg st="3" end="3"/>
                                            </p:txEl>
                                          </p:spTgt>
                                        </p:tgtEl>
                                      </p:cBhvr>
                                    </p:animEffect>
                                  </p:childTnLst>
                                  <p:subTnLst>
                                    <p:animClr clrSpc="rgb" dir="cw">
                                      <p:cBhvr override="childStyle">
                                        <p:cTn dur="1" fill="hold" display="0" masterRel="nextClick" afterEffect="1"/>
                                        <p:tgtEl>
                                          <p:spTgt spid="90115">
                                            <p:txEl>
                                              <p:pRg st="3" end="3"/>
                                            </p:txEl>
                                          </p:spTgt>
                                        </p:tgtEl>
                                        <p:attrNameLst>
                                          <p:attrName>ppt_c</p:attrName>
                                        </p:attrNameLst>
                                      </p:cBhvr>
                                      <p:to>
                                        <a:schemeClr val="folHlink"/>
                                      </p:to>
                                    </p:animClr>
                                  </p:subTnLst>
                                </p:cTn>
                              </p:par>
                              <p:par>
                                <p:cTn id="23" presetID="9" presetClass="entr" presetSubtype="0" fill="hold" grpId="0" nodeType="withEffect">
                                  <p:stCondLst>
                                    <p:cond delay="0"/>
                                  </p:stCondLst>
                                  <p:childTnLst>
                                    <p:set>
                                      <p:cBhvr>
                                        <p:cTn id="24" dur="1" fill="hold">
                                          <p:stCondLst>
                                            <p:cond delay="0"/>
                                          </p:stCondLst>
                                        </p:cTn>
                                        <p:tgtEl>
                                          <p:spTgt spid="90115">
                                            <p:txEl>
                                              <p:pRg st="4" end="4"/>
                                            </p:txEl>
                                          </p:spTgt>
                                        </p:tgtEl>
                                        <p:attrNameLst>
                                          <p:attrName>style.visibility</p:attrName>
                                        </p:attrNameLst>
                                      </p:cBhvr>
                                      <p:to>
                                        <p:strVal val="visible"/>
                                      </p:to>
                                    </p:set>
                                    <p:animEffect transition="in" filter="dissolve">
                                      <p:cBhvr>
                                        <p:cTn id="25" dur="500"/>
                                        <p:tgtEl>
                                          <p:spTgt spid="90115">
                                            <p:txEl>
                                              <p:pRg st="4" end="4"/>
                                            </p:txEl>
                                          </p:spTgt>
                                        </p:tgtEl>
                                      </p:cBhvr>
                                    </p:animEffect>
                                  </p:childTnLst>
                                  <p:subTnLst>
                                    <p:animClr clrSpc="rgb" dir="cw">
                                      <p:cBhvr override="childStyle">
                                        <p:cTn dur="1" fill="hold" display="0" masterRel="nextClick" afterEffect="1"/>
                                        <p:tgtEl>
                                          <p:spTgt spid="90115">
                                            <p:txEl>
                                              <p:pRg st="4" end="4"/>
                                            </p:txEl>
                                          </p:spTgt>
                                        </p:tgtEl>
                                        <p:attrNameLst>
                                          <p:attrName>ppt_c</p:attrName>
                                        </p:attrNameLst>
                                      </p:cBhvr>
                                      <p:to>
                                        <a:schemeClr val="folHlink"/>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0115">
                                            <p:txEl>
                                              <p:pRg st="5" end="5"/>
                                            </p:txEl>
                                          </p:spTgt>
                                        </p:tgtEl>
                                        <p:attrNameLst>
                                          <p:attrName>style.visibility</p:attrName>
                                        </p:attrNameLst>
                                      </p:cBhvr>
                                      <p:to>
                                        <p:strVal val="visible"/>
                                      </p:to>
                                    </p:set>
                                    <p:animEffect transition="in" filter="dissolve">
                                      <p:cBhvr>
                                        <p:cTn id="30" dur="500"/>
                                        <p:tgtEl>
                                          <p:spTgt spid="90115">
                                            <p:txEl>
                                              <p:pRg st="5" end="5"/>
                                            </p:txEl>
                                          </p:spTgt>
                                        </p:tgtEl>
                                      </p:cBhvr>
                                    </p:animEffect>
                                  </p:childTnLst>
                                  <p:subTnLst>
                                    <p:animClr clrSpc="rgb" dir="cw">
                                      <p:cBhvr override="childStyle">
                                        <p:cTn dur="1" fill="hold" display="0" masterRel="nextClick" afterEffect="1"/>
                                        <p:tgtEl>
                                          <p:spTgt spid="90115">
                                            <p:txEl>
                                              <p:pRg st="5" end="5"/>
                                            </p:txEl>
                                          </p:spTgt>
                                        </p:tgtEl>
                                        <p:attrNameLst>
                                          <p:attrName>ppt_c</p:attrName>
                                        </p:attrNameLst>
                                      </p:cBhvr>
                                      <p:to>
                                        <a:schemeClr val="folHlink"/>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0115">
                                            <p:txEl>
                                              <p:pRg st="6" end="6"/>
                                            </p:txEl>
                                          </p:spTgt>
                                        </p:tgtEl>
                                        <p:attrNameLst>
                                          <p:attrName>style.visibility</p:attrName>
                                        </p:attrNameLst>
                                      </p:cBhvr>
                                      <p:to>
                                        <p:strVal val="visible"/>
                                      </p:to>
                                    </p:set>
                                    <p:animEffect transition="in" filter="dissolve">
                                      <p:cBhvr>
                                        <p:cTn id="35" dur="500"/>
                                        <p:tgtEl>
                                          <p:spTgt spid="90115">
                                            <p:txEl>
                                              <p:pRg st="6" end="6"/>
                                            </p:txEl>
                                          </p:spTgt>
                                        </p:tgtEl>
                                      </p:cBhvr>
                                    </p:animEffect>
                                  </p:childTnLst>
                                  <p:subTnLst>
                                    <p:animClr clrSpc="rgb" dir="cw">
                                      <p:cBhvr override="childStyle">
                                        <p:cTn dur="1" fill="hold" display="0" masterRel="nextClick" afterEffect="1"/>
                                        <p:tgtEl>
                                          <p:spTgt spid="90115">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52413" y="579438"/>
            <a:ext cx="8718550" cy="579437"/>
          </a:xfrm>
          <a:prstGeom prst="rect">
            <a:avLst/>
          </a:prstGeom>
          <a:noFill/>
          <a:ln>
            <a:noFill/>
          </a:ln>
          <a:effectLst>
            <a:outerShdw blurRad="63500" dist="37026" dir="7998880" algn="ctr" rotWithShape="0">
              <a:schemeClr val="hlink">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a:r>
              <a:rPr lang="en-US" altLang="en-US" sz="3200" b="1" i="0" u="sng" baseline="0">
                <a:solidFill>
                  <a:srgbClr val="FFFFFF"/>
                </a:solidFill>
              </a:rPr>
              <a:t>Nitrogen Conversion in the Soil Produces Acidity</a:t>
            </a:r>
          </a:p>
        </p:txBody>
      </p:sp>
      <p:sp>
        <p:nvSpPr>
          <p:cNvPr id="92163" name="Rectangle 3"/>
          <p:cNvSpPr>
            <a:spLocks noChangeArrowheads="1"/>
          </p:cNvSpPr>
          <p:nvPr/>
        </p:nvSpPr>
        <p:spPr bwMode="auto">
          <a:xfrm>
            <a:off x="974725" y="2681288"/>
            <a:ext cx="236696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64" name="AutoShape 4"/>
          <p:cNvSpPr>
            <a:spLocks noChangeArrowheads="1"/>
          </p:cNvSpPr>
          <p:nvPr/>
        </p:nvSpPr>
        <p:spPr bwMode="auto">
          <a:xfrm>
            <a:off x="387350" y="1530350"/>
            <a:ext cx="3111500" cy="1206500"/>
          </a:xfrm>
          <a:prstGeom prst="roundRect">
            <a:avLst>
              <a:gd name="adj" fmla="val 12495"/>
            </a:avLst>
          </a:prstGeom>
          <a:solidFill>
            <a:srgbClr val="FFFFFF"/>
          </a:solidFill>
          <a:ln w="12700">
            <a:solidFill>
              <a:schemeClr val="tx1"/>
            </a:solidFill>
            <a:round/>
            <a:headEnd/>
            <a:tailEnd/>
          </a:ln>
          <a:effectLst>
            <a:outerShdw blurRad="63500" dist="107763" dir="2700000" algn="ctr" rotWithShape="0">
              <a:srgbClr val="51DC00">
                <a:alpha val="74998"/>
              </a:srgbClr>
            </a:outerShdw>
          </a:effectLst>
        </p:spPr>
        <p:txBody>
          <a:bodyPr wrap="none" anchor="ctr"/>
          <a:lstStyle/>
          <a:p>
            <a:endParaRPr lang="en-US"/>
          </a:p>
        </p:txBody>
      </p:sp>
      <p:sp>
        <p:nvSpPr>
          <p:cNvPr id="92165" name="Rectangle 5"/>
          <p:cNvSpPr>
            <a:spLocks noChangeArrowheads="1"/>
          </p:cNvSpPr>
          <p:nvPr/>
        </p:nvSpPr>
        <p:spPr bwMode="auto">
          <a:xfrm>
            <a:off x="441325" y="1646238"/>
            <a:ext cx="2925763" cy="1066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3200" b="1" i="0" baseline="0">
                <a:solidFill>
                  <a:srgbClr val="51DC00"/>
                </a:solidFill>
              </a:rPr>
              <a:t>Organic Matter</a:t>
            </a:r>
          </a:p>
          <a:p>
            <a:r>
              <a:rPr lang="en-US" altLang="en-US" sz="3200" b="1" i="0" baseline="0">
                <a:solidFill>
                  <a:srgbClr val="51DC00"/>
                </a:solidFill>
              </a:rPr>
              <a:t>  Manure, etc</a:t>
            </a:r>
            <a:r>
              <a:rPr lang="en-US" altLang="en-US" sz="3200" i="0" baseline="0">
                <a:solidFill>
                  <a:srgbClr val="51DC00"/>
                </a:solidFill>
              </a:rPr>
              <a:t>.</a:t>
            </a:r>
          </a:p>
        </p:txBody>
      </p:sp>
      <p:sp>
        <p:nvSpPr>
          <p:cNvPr id="92166" name="AutoShape 6"/>
          <p:cNvSpPr>
            <a:spLocks noChangeArrowheads="1"/>
          </p:cNvSpPr>
          <p:nvPr/>
        </p:nvSpPr>
        <p:spPr bwMode="auto">
          <a:xfrm>
            <a:off x="387350" y="4730750"/>
            <a:ext cx="3340100" cy="1282700"/>
          </a:xfrm>
          <a:prstGeom prst="roundRect">
            <a:avLst>
              <a:gd name="adj" fmla="val 12495"/>
            </a:avLst>
          </a:prstGeom>
          <a:solidFill>
            <a:srgbClr val="FFFFFF"/>
          </a:solidFill>
          <a:ln w="12700">
            <a:solidFill>
              <a:schemeClr val="tx1"/>
            </a:solidFill>
            <a:round/>
            <a:headEnd/>
            <a:tailEnd/>
          </a:ln>
          <a:effectLst>
            <a:outerShdw blurRad="63500" dist="107763" dir="2700000" algn="ctr" rotWithShape="0">
              <a:schemeClr val="hlink">
                <a:alpha val="74998"/>
              </a:schemeClr>
            </a:outerShdw>
          </a:effectLst>
        </p:spPr>
        <p:txBody>
          <a:bodyPr wrap="none" anchor="ctr"/>
          <a:lstStyle/>
          <a:p>
            <a:endParaRPr lang="en-US"/>
          </a:p>
        </p:txBody>
      </p:sp>
      <p:sp>
        <p:nvSpPr>
          <p:cNvPr id="92167" name="Rectangle 7"/>
          <p:cNvSpPr>
            <a:spLocks noChangeArrowheads="1"/>
          </p:cNvSpPr>
          <p:nvPr/>
        </p:nvSpPr>
        <p:spPr bwMode="auto">
          <a:xfrm>
            <a:off x="457200" y="4875213"/>
            <a:ext cx="37353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3200" b="1" i="0" baseline="0">
                <a:solidFill>
                  <a:schemeClr val="hlink"/>
                </a:solidFill>
              </a:rPr>
              <a:t>NH</a:t>
            </a:r>
            <a:r>
              <a:rPr lang="en-US" altLang="en-US" sz="3200" b="1" i="0" baseline="-25000">
                <a:solidFill>
                  <a:schemeClr val="hlink"/>
                </a:solidFill>
              </a:rPr>
              <a:t>4</a:t>
            </a:r>
            <a:r>
              <a:rPr lang="en-US" altLang="en-US" sz="3200" b="1" i="0" baseline="0">
                <a:solidFill>
                  <a:schemeClr val="hlink"/>
                </a:solidFill>
              </a:rPr>
              <a:t> - N Fertilizer</a:t>
            </a:r>
          </a:p>
          <a:p>
            <a:r>
              <a:rPr lang="en-US" altLang="en-US" sz="3200" b="1" i="0" baseline="0">
                <a:solidFill>
                  <a:schemeClr val="hlink"/>
                </a:solidFill>
              </a:rPr>
              <a:t>Sources</a:t>
            </a:r>
          </a:p>
        </p:txBody>
      </p:sp>
      <p:sp>
        <p:nvSpPr>
          <p:cNvPr id="92168" name="Rectangle 8"/>
          <p:cNvSpPr>
            <a:spLocks noChangeArrowheads="1"/>
          </p:cNvSpPr>
          <p:nvPr/>
        </p:nvSpPr>
        <p:spPr bwMode="auto">
          <a:xfrm>
            <a:off x="1736725" y="3581400"/>
            <a:ext cx="74072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3000" b="1" i="0" baseline="0">
                <a:solidFill>
                  <a:srgbClr val="FFFFFF"/>
                </a:solidFill>
              </a:rPr>
              <a:t>2 NH</a:t>
            </a:r>
            <a:r>
              <a:rPr lang="en-US" altLang="en-US" sz="3000" b="1" i="0" baseline="-25000">
                <a:solidFill>
                  <a:srgbClr val="FFFFFF"/>
                </a:solidFill>
              </a:rPr>
              <a:t>4</a:t>
            </a:r>
            <a:r>
              <a:rPr lang="en-US" altLang="en-US" sz="3000" b="1" i="0">
                <a:solidFill>
                  <a:srgbClr val="FFFFFF"/>
                </a:solidFill>
              </a:rPr>
              <a:t>+</a:t>
            </a:r>
            <a:r>
              <a:rPr lang="en-US" altLang="en-US" sz="3000" b="1" i="0" baseline="0">
                <a:solidFill>
                  <a:srgbClr val="FFFFFF"/>
                </a:solidFill>
              </a:rPr>
              <a:t> + 4O</a:t>
            </a:r>
            <a:r>
              <a:rPr lang="en-US" altLang="en-US" sz="3000" b="1" i="0" baseline="-25000">
                <a:solidFill>
                  <a:srgbClr val="FFFFFF"/>
                </a:solidFill>
              </a:rPr>
              <a:t>2  </a:t>
            </a:r>
            <a:r>
              <a:rPr lang="en-US" altLang="en-US" sz="3000" b="1" i="0">
                <a:solidFill>
                  <a:srgbClr val="FFFFFF"/>
                </a:solidFill>
              </a:rPr>
              <a:t>Bacteria</a:t>
            </a:r>
            <a:r>
              <a:rPr lang="en-US" altLang="en-US" sz="3000" b="1" i="0" baseline="-25000">
                <a:solidFill>
                  <a:srgbClr val="FFFFFF"/>
                </a:solidFill>
              </a:rPr>
              <a:t>      </a:t>
            </a:r>
            <a:r>
              <a:rPr lang="en-US" altLang="en-US" sz="3000" b="1" i="0" baseline="0">
                <a:solidFill>
                  <a:srgbClr val="FFFFFF"/>
                </a:solidFill>
              </a:rPr>
              <a:t>2NO</a:t>
            </a:r>
            <a:r>
              <a:rPr lang="en-US" altLang="en-US" sz="3000" b="1" i="0" baseline="-25000">
                <a:solidFill>
                  <a:srgbClr val="FFFFFF"/>
                </a:solidFill>
              </a:rPr>
              <a:t>3</a:t>
            </a:r>
            <a:r>
              <a:rPr lang="en-US" altLang="en-US" sz="3000" b="1" i="0">
                <a:solidFill>
                  <a:srgbClr val="FFFFFF"/>
                </a:solidFill>
              </a:rPr>
              <a:t>-</a:t>
            </a:r>
            <a:r>
              <a:rPr lang="en-US" altLang="en-US" sz="3000" b="1" i="0" baseline="0">
                <a:solidFill>
                  <a:srgbClr val="FFFFFF"/>
                </a:solidFill>
              </a:rPr>
              <a:t> + 2H</a:t>
            </a:r>
            <a:r>
              <a:rPr lang="en-US" altLang="en-US" sz="3000" b="1" i="0" baseline="-25000">
                <a:solidFill>
                  <a:srgbClr val="FFFFFF"/>
                </a:solidFill>
              </a:rPr>
              <a:t>2</a:t>
            </a:r>
            <a:r>
              <a:rPr lang="en-US" altLang="en-US" sz="3000" b="1" i="0" baseline="0">
                <a:solidFill>
                  <a:srgbClr val="FFFFFF"/>
                </a:solidFill>
              </a:rPr>
              <a:t>O + 4H</a:t>
            </a:r>
            <a:r>
              <a:rPr lang="en-US" altLang="en-US" sz="3000" b="1" i="0">
                <a:solidFill>
                  <a:srgbClr val="FFFFFF"/>
                </a:solidFill>
              </a:rPr>
              <a:t>+ </a:t>
            </a:r>
          </a:p>
        </p:txBody>
      </p:sp>
      <p:sp>
        <p:nvSpPr>
          <p:cNvPr id="92169" name="Line 9"/>
          <p:cNvSpPr>
            <a:spLocks noChangeShapeType="1"/>
          </p:cNvSpPr>
          <p:nvPr/>
        </p:nvSpPr>
        <p:spPr bwMode="auto">
          <a:xfrm>
            <a:off x="3962400" y="3886200"/>
            <a:ext cx="1295400" cy="0"/>
          </a:xfrm>
          <a:prstGeom prst="line">
            <a:avLst/>
          </a:prstGeom>
          <a:noFill/>
          <a:ln w="127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70" name="Line 10"/>
          <p:cNvSpPr>
            <a:spLocks noChangeShapeType="1"/>
          </p:cNvSpPr>
          <p:nvPr/>
        </p:nvSpPr>
        <p:spPr bwMode="auto">
          <a:xfrm>
            <a:off x="762000" y="2819400"/>
            <a:ext cx="1143000" cy="685800"/>
          </a:xfrm>
          <a:prstGeom prst="line">
            <a:avLst/>
          </a:prstGeom>
          <a:noFill/>
          <a:ln w="508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71" name="Line 11"/>
          <p:cNvSpPr>
            <a:spLocks noChangeShapeType="1"/>
          </p:cNvSpPr>
          <p:nvPr/>
        </p:nvSpPr>
        <p:spPr bwMode="auto">
          <a:xfrm flipV="1">
            <a:off x="762000" y="4114800"/>
            <a:ext cx="990600" cy="609600"/>
          </a:xfrm>
          <a:prstGeom prst="line">
            <a:avLst/>
          </a:prstGeom>
          <a:noFill/>
          <a:ln w="508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72" name="Rectangle 12"/>
          <p:cNvSpPr>
            <a:spLocks noChangeArrowheads="1"/>
          </p:cNvSpPr>
          <p:nvPr/>
        </p:nvSpPr>
        <p:spPr bwMode="auto">
          <a:xfrm>
            <a:off x="6156325" y="5195888"/>
            <a:ext cx="30591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b="1" i="0" baseline="0">
                <a:solidFill>
                  <a:schemeClr val="hlink"/>
                </a:solidFill>
              </a:rPr>
              <a:t>Note: </a:t>
            </a:r>
            <a:r>
              <a:rPr lang="en-US" altLang="en-US" sz="2800" b="1" i="0" baseline="0">
                <a:solidFill>
                  <a:srgbClr val="FFFFFF"/>
                </a:solidFill>
              </a:rPr>
              <a:t>The H</a:t>
            </a:r>
            <a:r>
              <a:rPr lang="en-US" altLang="en-US" sz="2800" b="1" i="0">
                <a:solidFill>
                  <a:srgbClr val="FFFFFF"/>
                </a:solidFill>
              </a:rPr>
              <a:t>+ </a:t>
            </a:r>
            <a:r>
              <a:rPr lang="en-US" altLang="en-US" sz="2800" b="1" i="0" baseline="0">
                <a:solidFill>
                  <a:srgbClr val="FFFFFF"/>
                </a:solidFill>
              </a:rPr>
              <a:t>is the</a:t>
            </a:r>
          </a:p>
          <a:p>
            <a:r>
              <a:rPr lang="en-US" altLang="en-US" sz="2800" b="1" i="0" baseline="0">
                <a:solidFill>
                  <a:srgbClr val="FFFFFF"/>
                </a:solidFill>
              </a:rPr>
              <a:t>acidity component</a:t>
            </a:r>
          </a:p>
        </p:txBody>
      </p:sp>
      <p:sp>
        <p:nvSpPr>
          <p:cNvPr id="92173" name="Line 13"/>
          <p:cNvSpPr>
            <a:spLocks noChangeShapeType="1"/>
          </p:cNvSpPr>
          <p:nvPr/>
        </p:nvSpPr>
        <p:spPr bwMode="auto">
          <a:xfrm flipV="1">
            <a:off x="8534400" y="4038600"/>
            <a:ext cx="0" cy="1295400"/>
          </a:xfrm>
          <a:prstGeom prst="line">
            <a:avLst/>
          </a:prstGeom>
          <a:noFill/>
          <a:ln w="127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28600"/>
            <a:ext cx="7772400" cy="1143000"/>
          </a:xfrm>
          <a:noFill/>
          <a:ln/>
          <a:effectLst>
            <a:outerShdw blurRad="63500" dist="53882" dir="8100000" algn="ctr" rotWithShape="0">
              <a:schemeClr val="bg2"/>
            </a:outerShdw>
          </a:effectLst>
        </p:spPr>
        <p:txBody>
          <a:bodyPr/>
          <a:lstStyle/>
          <a:p>
            <a:r>
              <a:rPr lang="en-US" altLang="en-US" b="1">
                <a:solidFill>
                  <a:srgbClr val="FF0000"/>
                </a:solidFill>
              </a:rPr>
              <a:t>Determining Soil Acidity</a:t>
            </a:r>
          </a:p>
        </p:txBody>
      </p:sp>
      <p:sp>
        <p:nvSpPr>
          <p:cNvPr id="94211" name="Rectangle 3"/>
          <p:cNvSpPr>
            <a:spLocks noGrp="1" noChangeArrowheads="1"/>
          </p:cNvSpPr>
          <p:nvPr>
            <p:ph type="body" sz="half" idx="1"/>
          </p:nvPr>
        </p:nvSpPr>
        <p:spPr>
          <a:xfrm>
            <a:off x="685800" y="1981200"/>
            <a:ext cx="3200400" cy="4114800"/>
          </a:xfrm>
          <a:noFill/>
          <a:ln/>
          <a:effectLst>
            <a:outerShdw blurRad="63500" dist="53882" dir="8100000" algn="ctr" rotWithShape="0">
              <a:schemeClr val="bg2"/>
            </a:outerShdw>
          </a:effectLst>
        </p:spPr>
        <p:txBody>
          <a:bodyPr/>
          <a:lstStyle/>
          <a:p>
            <a:r>
              <a:rPr lang="en-US" altLang="en-US" sz="3600" b="1">
                <a:solidFill>
                  <a:srgbClr val="FF0000"/>
                </a:solidFill>
              </a:rPr>
              <a:t>pH Kits</a:t>
            </a:r>
          </a:p>
          <a:p>
            <a:r>
              <a:rPr lang="en-US" altLang="en-US" sz="3600" b="1">
                <a:solidFill>
                  <a:srgbClr val="FF0000"/>
                </a:solidFill>
              </a:rPr>
              <a:t>pH Meters</a:t>
            </a:r>
          </a:p>
        </p:txBody>
      </p:sp>
      <p:pic>
        <p:nvPicPr>
          <p:cNvPr id="94216" name="Picture 8" descr="pH Spot Plate"/>
          <p:cNvPicPr>
            <a:picLocks noChangeAspect="1" noChangeArrowheads="1"/>
          </p:cNvPicPr>
          <p:nvPr>
            <p:ph sz="quarter" idx="2"/>
          </p:nvPr>
        </p:nvPicPr>
        <p:blipFill>
          <a:blip r:embed="rId3">
            <a:lum bright="12000"/>
            <a:extLst>
              <a:ext uri="{28A0092B-C50C-407E-A947-70E740481C1C}">
                <a14:useLocalDpi xmlns:a14="http://schemas.microsoft.com/office/drawing/2010/main" val="0"/>
              </a:ext>
            </a:extLst>
          </a:blip>
          <a:srcRect/>
          <a:stretch>
            <a:fillRect/>
          </a:stretch>
        </p:blipFill>
        <p:spPr>
          <a:xfrm>
            <a:off x="4267200" y="1447800"/>
            <a:ext cx="4038600" cy="2532063"/>
          </a:xfrm>
          <a:ln w="38100">
            <a:solidFill>
              <a:srgbClr val="777777"/>
            </a:solidFill>
            <a:miter lim="800000"/>
            <a:headEnd/>
            <a:tailEnd/>
          </a:ln>
        </p:spPr>
      </p:pic>
      <p:pic>
        <p:nvPicPr>
          <p:cNvPr id="94218" name="Picture 10" descr="pH Mete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67200" y="4071938"/>
            <a:ext cx="4038600" cy="2709862"/>
          </a:xfr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221187" name="Rectangle 3"/>
          <p:cNvSpPr>
            <a:spLocks noGrp="1" noChangeArrowheads="1"/>
          </p:cNvSpPr>
          <p:nvPr>
            <p:ph type="body" idx="4294967295"/>
          </p:nvPr>
        </p:nvSpPr>
        <p:spPr>
          <a:xfrm>
            <a:off x="304800" y="228600"/>
            <a:ext cx="8534400" cy="6324600"/>
          </a:xfrm>
        </p:spPr>
        <p:txBody>
          <a:bodyPr/>
          <a:lstStyle/>
          <a:p>
            <a:r>
              <a:rPr lang="en-US" altLang="en-US" sz="3600">
                <a:solidFill>
                  <a:srgbClr val="FFFF66"/>
                </a:solidFill>
              </a:rPr>
              <a:t>Colloids, CEC, cations, and anions and how they affect plant nutrition</a:t>
            </a:r>
          </a:p>
          <a:p>
            <a:r>
              <a:rPr lang="en-US" altLang="en-US" sz="3600">
                <a:solidFill>
                  <a:srgbClr val="FFFF66"/>
                </a:solidFill>
              </a:rPr>
              <a:t>Why pH is such an important factor in nutrient uptake and plant nutrition and how changing pH affects different soil properties</a:t>
            </a:r>
          </a:p>
          <a:p>
            <a:r>
              <a:rPr lang="en-US" altLang="en-US" sz="3600">
                <a:solidFill>
                  <a:srgbClr val="FFFF66"/>
                </a:solidFill>
              </a:rPr>
              <a:t>Essential elements required for plant growth and the different inorganic and organic fertilizer sources of each.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slide(fromBottom)">
                                      <p:cBhvr>
                                        <p:cTn id="7" dur="5000"/>
                                        <p:tgtEl>
                                          <p:spTgt spid="221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slide(fromBottom)">
                                      <p:cBhvr>
                                        <p:cTn id="12" dur="5000"/>
                                        <p:tgtEl>
                                          <p:spTgt spid="221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1187">
                                            <p:txEl>
                                              <p:pRg st="2" end="2"/>
                                            </p:txEl>
                                          </p:spTgt>
                                        </p:tgtEl>
                                        <p:attrNameLst>
                                          <p:attrName>style.visibility</p:attrName>
                                        </p:attrNameLst>
                                      </p:cBhvr>
                                      <p:to>
                                        <p:strVal val="visible"/>
                                      </p:to>
                                    </p:set>
                                    <p:animEffect transition="in" filter="slide(fromBottom)">
                                      <p:cBhvr>
                                        <p:cTn id="17" dur="5000"/>
                                        <p:tgtEl>
                                          <p:spTgt spid="221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04800" y="228600"/>
            <a:ext cx="8305800" cy="1143000"/>
          </a:xfrm>
        </p:spPr>
        <p:txBody>
          <a:bodyPr/>
          <a:lstStyle/>
          <a:p>
            <a:r>
              <a:rPr lang="en-US" altLang="en-US" sz="3600">
                <a:solidFill>
                  <a:schemeClr val="bg1"/>
                </a:solidFill>
              </a:rPr>
              <a:t>Determining Soil pH &amp; Limestone Requirement at UGA Laboratory</a:t>
            </a:r>
          </a:p>
        </p:txBody>
      </p:sp>
      <p:sp>
        <p:nvSpPr>
          <p:cNvPr id="146435" name="Rectangle 3"/>
          <p:cNvSpPr>
            <a:spLocks noGrp="1" noChangeArrowheads="1"/>
          </p:cNvSpPr>
          <p:nvPr>
            <p:ph type="body" sz="half" idx="1"/>
          </p:nvPr>
        </p:nvSpPr>
        <p:spPr>
          <a:xfrm>
            <a:off x="228600" y="1828800"/>
            <a:ext cx="4800600" cy="5029200"/>
          </a:xfrm>
        </p:spPr>
        <p:txBody>
          <a:bodyPr/>
          <a:lstStyle/>
          <a:p>
            <a:r>
              <a:rPr lang="en-US" altLang="en-US" sz="2800">
                <a:solidFill>
                  <a:schemeClr val="bg1"/>
                </a:solidFill>
              </a:rPr>
              <a:t>Automated soil pH analyzer (130 samples can be analyzed per hour)</a:t>
            </a:r>
          </a:p>
          <a:p>
            <a:r>
              <a:rPr lang="en-US" altLang="en-US" sz="2800">
                <a:solidFill>
                  <a:schemeClr val="bg1"/>
                </a:solidFill>
              </a:rPr>
              <a:t>Two analyzers operational  gives the Lab capacity to analyze 260 samples/hour for pH and lime requirement</a:t>
            </a:r>
          </a:p>
          <a:p>
            <a:r>
              <a:rPr lang="en-US" altLang="en-US" sz="2800">
                <a:solidFill>
                  <a:schemeClr val="bg1"/>
                </a:solidFill>
              </a:rPr>
              <a:t>Soil pH is recorded on </a:t>
            </a:r>
            <a:r>
              <a:rPr lang="en-US" altLang="en-US" sz="2800">
                <a:solidFill>
                  <a:schemeClr val="bg1"/>
                </a:solidFill>
                <a:hlinkClick r:id="rId3" action="ppaction://hlinksldjump"/>
              </a:rPr>
              <a:t>soil test report </a:t>
            </a:r>
            <a:r>
              <a:rPr lang="en-US" altLang="en-US" sz="2800">
                <a:solidFill>
                  <a:schemeClr val="bg1"/>
                </a:solidFill>
              </a:rPr>
              <a:t>as pH</a:t>
            </a:r>
            <a:r>
              <a:rPr lang="en-US" altLang="en-US" sz="2800" baseline="-25000">
                <a:solidFill>
                  <a:schemeClr val="bg1"/>
                </a:solidFill>
              </a:rPr>
              <a:t>CaCl2</a:t>
            </a:r>
            <a:r>
              <a:rPr lang="en-US" altLang="en-US" sz="2800">
                <a:solidFill>
                  <a:schemeClr val="bg1"/>
                </a:solidFill>
              </a:rPr>
              <a:t> and Equivalent Water pH along with the lime buffer capacity.</a:t>
            </a:r>
            <a:endParaRPr lang="en-US" altLang="en-US" sz="2800" baseline="-25000">
              <a:solidFill>
                <a:schemeClr val="bg1"/>
              </a:solidFill>
            </a:endParaRPr>
          </a:p>
        </p:txBody>
      </p:sp>
      <p:pic>
        <p:nvPicPr>
          <p:cNvPr id="146438" name="Picture 6" descr="DSCN169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4000" y="1708150"/>
            <a:ext cx="3352800" cy="2514600"/>
          </a:xfrm>
          <a:noFill/>
          <a:ln w="38100" cap="flat">
            <a:solidFill>
              <a:srgbClr val="777777"/>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6439" name="Picture 7" descr="DSCN1693"/>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34000" y="4343400"/>
            <a:ext cx="3352800" cy="2514600"/>
          </a:xfrm>
          <a:noFill/>
          <a:ln w="38100" cap="flat">
            <a:solidFill>
              <a:srgbClr val="777777"/>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118787" name="Rectangle 3"/>
          <p:cNvSpPr>
            <a:spLocks noGrp="1" noChangeArrowheads="1"/>
          </p:cNvSpPr>
          <p:nvPr>
            <p:ph type="subTitle" idx="4294967295"/>
          </p:nvPr>
        </p:nvSpPr>
        <p:spPr>
          <a:xfrm>
            <a:off x="0" y="5410200"/>
            <a:ext cx="8534400" cy="1295400"/>
          </a:xfrm>
        </p:spPr>
        <p:txBody>
          <a:bodyPr/>
          <a:lstStyle/>
          <a:p>
            <a:pPr marL="0" indent="0" algn="ctr">
              <a:buFontTx/>
              <a:buNone/>
            </a:pPr>
            <a:r>
              <a:rPr lang="en-US" altLang="en-US" b="1">
                <a:solidFill>
                  <a:schemeClr val="bg1"/>
                </a:solidFill>
              </a:rPr>
              <a:t>Note these pH values are equivalent to 5.4 and 5.9 for pH determined in calcium chloride </a:t>
            </a:r>
          </a:p>
        </p:txBody>
      </p:sp>
      <p:sp>
        <p:nvSpPr>
          <p:cNvPr id="118789" name="WordArt 5"/>
          <p:cNvSpPr>
            <a:spLocks noChangeArrowheads="1" noChangeShapeType="1" noTextEdit="1"/>
          </p:cNvSpPr>
          <p:nvPr/>
        </p:nvSpPr>
        <p:spPr bwMode="auto">
          <a:xfrm>
            <a:off x="533400" y="838200"/>
            <a:ext cx="8077200" cy="38862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74998"/>
                    </a:srgbClr>
                  </a:outerShdw>
                </a:effectLst>
                <a:latin typeface="Impact" charset="0"/>
                <a:ea typeface="Impact" charset="0"/>
                <a:cs typeface="Impact" charset="0"/>
              </a:rPr>
              <a:t>Desired  pH</a:t>
            </a:r>
          </a:p>
          <a:p>
            <a:pPr algn="ctr"/>
            <a:r>
              <a:rPr lang="en-US" sz="3600" kern="10">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74998"/>
                    </a:srgbClr>
                  </a:outerShdw>
                </a:effectLst>
                <a:latin typeface="Impact" charset="0"/>
                <a:ea typeface="Impact" charset="0"/>
                <a:cs typeface="Impact" charset="0"/>
              </a:rPr>
              <a:t>6.0 - 6.5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118789"/>
                                        </p:tgtEl>
                                      </p:cBhvr>
                                    </p:animEffect>
                                    <p:animScale>
                                      <p:cBhvr>
                                        <p:cTn id="7" dur="1500" autoRev="1" fill="hold"/>
                                        <p:tgtEl>
                                          <p:spTgt spid="1187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effectLst>
            <a:outerShdw blurRad="63500" dist="38099" dir="2700000" algn="ctr" rotWithShape="0">
              <a:schemeClr val="bg2">
                <a:alpha val="74998"/>
              </a:schemeClr>
            </a:outerShdw>
          </a:effectLst>
        </p:spPr>
        <p:txBody>
          <a:bodyPr/>
          <a:lstStyle/>
          <a:p>
            <a:r>
              <a:rPr lang="en-US" altLang="en-US" sz="4000" b="1">
                <a:solidFill>
                  <a:srgbClr val="FFFF49"/>
                </a:solidFill>
                <a:latin typeface="Arial" charset="0"/>
              </a:rPr>
              <a:t>Desired pH for Some Crops</a:t>
            </a:r>
          </a:p>
        </p:txBody>
      </p:sp>
      <p:graphicFrame>
        <p:nvGraphicFramePr>
          <p:cNvPr id="139267" name="Group 3"/>
          <p:cNvGraphicFramePr>
            <a:graphicFrameLocks noGrp="1"/>
          </p:cNvGraphicFramePr>
          <p:nvPr>
            <p:ph type="tbl" idx="1"/>
          </p:nvPr>
        </p:nvGraphicFramePr>
        <p:xfrm>
          <a:off x="457200" y="1828800"/>
          <a:ext cx="8229600" cy="4495800"/>
        </p:xfrm>
        <a:graphic>
          <a:graphicData uri="http://schemas.openxmlformats.org/drawingml/2006/table">
            <a:tbl>
              <a:tblPr/>
              <a:tblGrid>
                <a:gridCol w="2743200"/>
                <a:gridCol w="2984500"/>
                <a:gridCol w="2501900"/>
              </a:tblGrid>
              <a:tr h="7366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bg1"/>
                          </a:solidFill>
                          <a:effectLst/>
                          <a:latin typeface="Arial" charset="0"/>
                        </a:rPr>
                        <a:t>5.0 – 5.5</a:t>
                      </a:r>
                      <a:r>
                        <a:rPr kumimoji="0" lang="en-US" altLang="en-US" sz="2200" b="1" i="0" u="none" strike="noStrike" cap="none" normalizeH="0" baseline="30000">
                          <a:ln>
                            <a:noFill/>
                          </a:ln>
                          <a:solidFill>
                            <a:schemeClr val="bg1"/>
                          </a:solidFill>
                          <a:effectLst/>
                          <a:latin typeface="Arial" charset="0"/>
                        </a:rPr>
                        <a:t>*</a:t>
                      </a:r>
                      <a:endParaRPr kumimoji="0" lang="en-US" altLang="en-US" sz="2200" b="1" i="0" u="none" strike="noStrike" cap="none" normalizeH="0" baseline="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00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5.5 – 6.0</a:t>
                      </a:r>
                      <a:r>
                        <a:rPr kumimoji="0" lang="en-US" altLang="en-US" sz="2200" b="1" i="0" u="none" strike="noStrike" cap="none" normalizeH="0" baseline="30000">
                          <a:ln>
                            <a:noFill/>
                          </a:ln>
                          <a:solidFill>
                            <a:schemeClr val="tx1"/>
                          </a:solidFill>
                          <a:effectLst/>
                          <a:latin typeface="Arial" charset="0"/>
                        </a:rPr>
                        <a:t>*</a:t>
                      </a:r>
                      <a:endParaRPr kumimoji="0" lang="en-US" altLang="en-US" sz="2200" b="1"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49"/>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6.0 – 6.5</a:t>
                      </a:r>
                      <a:r>
                        <a:rPr kumimoji="0" lang="en-US" altLang="en-US" sz="2200" b="1" i="0" u="none" strike="noStrike" cap="none" normalizeH="0" baseline="30000">
                          <a:ln>
                            <a:noFill/>
                          </a:ln>
                          <a:solidFill>
                            <a:schemeClr val="tx1"/>
                          </a:solidFill>
                          <a:effectLst/>
                          <a:latin typeface="Arial" charset="0"/>
                        </a:rPr>
                        <a:t>*</a:t>
                      </a:r>
                      <a:endParaRPr kumimoji="0" lang="en-US" altLang="en-US" sz="2200" b="1"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10D81E"/>
                    </a:solidFill>
                  </a:tcPr>
                </a:tc>
              </a:tr>
              <a:tr h="73501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bg1"/>
                          </a:solidFill>
                          <a:effectLst/>
                          <a:latin typeface="Arial" charset="0"/>
                        </a:rPr>
                        <a:t>Blueberries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00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Sweet Potatoes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FFFF49"/>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Sweet Corn</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10D81E"/>
                    </a:solidFill>
                  </a:tcPr>
                </a:tc>
              </a:tr>
              <a:tr h="7366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bg1"/>
                          </a:solidFill>
                          <a:effectLst/>
                          <a:latin typeface="Arial" charset="0"/>
                        </a:rPr>
                        <a:t>Irish Potatoes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FF00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Lawn Grasses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FFFF49"/>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Tomatoes</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10D81E"/>
                    </a:solidFill>
                  </a:tcPr>
                </a:tc>
              </a:tr>
              <a:tr h="735013">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bg1"/>
                          </a:solidFill>
                          <a:effectLst/>
                          <a:latin typeface="Arial" charset="0"/>
                        </a:rPr>
                        <a:t>Azaleas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FF00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Annual Flowers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FFFF49"/>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Onions</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10D81E"/>
                    </a:solidFill>
                  </a:tcPr>
                </a:tc>
              </a:tr>
              <a:tr h="7366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bg1"/>
                          </a:solidFill>
                          <a:effectLst/>
                          <a:latin typeface="Arial" charset="0"/>
                        </a:rPr>
                        <a:t>Rhododendrons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FF00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Perennial Flowers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FFFF49"/>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Cabbage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solidFill>
                      <a:srgbClr val="10D81E"/>
                    </a:solidFill>
                  </a:tcPr>
                </a:tc>
              </a:tr>
              <a:tr h="8159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solidFill>
                      <a:srgbClr val="FF0000"/>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Spring Flowering Bulbs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solidFill>
                      <a:srgbClr val="FFFF49"/>
                    </a:solid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Arial" charset="0"/>
                        </a:rPr>
                        <a:t>Watermelon</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solidFill>
                      <a:srgbClr val="10D81E"/>
                    </a:solidFill>
                  </a:tcPr>
                </a:tc>
              </a:tr>
            </a:tbl>
          </a:graphicData>
        </a:graphic>
      </p:graphicFrame>
      <p:sp>
        <p:nvSpPr>
          <p:cNvPr id="139293" name="Text Box 29"/>
          <p:cNvSpPr txBox="1">
            <a:spLocks noChangeArrowheads="1"/>
          </p:cNvSpPr>
          <p:nvPr/>
        </p:nvSpPr>
        <p:spPr bwMode="auto">
          <a:xfrm>
            <a:off x="669925" y="64008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solidFill>
                  <a:schemeClr val="bg1"/>
                </a:solidFill>
              </a:rPr>
              <a:t>*</a:t>
            </a:r>
            <a:r>
              <a:rPr lang="en-US" altLang="en-US" baseline="0">
                <a:solidFill>
                  <a:schemeClr val="bg1"/>
                </a:solidFill>
              </a:rPr>
              <a:t>pH</a:t>
            </a:r>
            <a:r>
              <a:rPr lang="en-US" altLang="en-US" baseline="-25000">
                <a:solidFill>
                  <a:schemeClr val="bg1"/>
                </a:solidFill>
              </a:rPr>
              <a:t>w </a:t>
            </a:r>
            <a:r>
              <a:rPr lang="en-US" altLang="en-US" baseline="0">
                <a:solidFill>
                  <a:schemeClr val="bg1"/>
                </a:solidFill>
              </a:rPr>
              <a:t>Values</a:t>
            </a:r>
            <a:endParaRPr lang="en-US" altLang="en-US" baseline="-2500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0000FF"/>
            </a:gs>
          </a:gsLst>
          <a:lin ang="5400000" scaled="1"/>
        </a:gradFill>
        <a:effectLst/>
      </p:bgPr>
    </p:bg>
    <p:spTree>
      <p:nvGrpSpPr>
        <p:cNvPr id="1" name=""/>
        <p:cNvGrpSpPr/>
        <p:nvPr/>
      </p:nvGrpSpPr>
      <p:grpSpPr>
        <a:xfrm>
          <a:off x="0" y="0"/>
          <a:ext cx="0" cy="0"/>
          <a:chOff x="0" y="0"/>
          <a:chExt cx="0" cy="0"/>
        </a:xfrm>
      </p:grpSpPr>
      <p:sp>
        <p:nvSpPr>
          <p:cNvPr id="98306" name="Rectangle 1026"/>
          <p:cNvSpPr>
            <a:spLocks noGrp="1" noChangeArrowheads="1"/>
          </p:cNvSpPr>
          <p:nvPr>
            <p:ph type="ctrTitle"/>
          </p:nvPr>
        </p:nvSpPr>
        <p:spPr>
          <a:xfrm>
            <a:off x="304800" y="2286000"/>
            <a:ext cx="8534400" cy="1143000"/>
          </a:xfrm>
          <a:noFill/>
          <a:ln/>
        </p:spPr>
        <p:txBody>
          <a:bodyPr anchor="ctr"/>
          <a:lstStyle/>
          <a:p>
            <a:r>
              <a:rPr lang="en-US" altLang="en-US" sz="4400" b="1">
                <a:solidFill>
                  <a:srgbClr val="FFCC00"/>
                </a:solidFill>
              </a:rPr>
              <a:t>How Can We Reduce Soil Acidity?</a:t>
            </a:r>
          </a:p>
        </p:txBody>
      </p:sp>
      <p:sp>
        <p:nvSpPr>
          <p:cNvPr id="98307" name="Rectangle 1027"/>
          <p:cNvSpPr>
            <a:spLocks noGrp="1" noChangeArrowheads="1"/>
          </p:cNvSpPr>
          <p:nvPr>
            <p:ph type="subTitle" idx="1"/>
          </p:nvPr>
        </p:nvSpPr>
        <p:spPr>
          <a:xfrm>
            <a:off x="1371600" y="3886200"/>
            <a:ext cx="6400800" cy="838200"/>
          </a:xfrm>
          <a:noFill/>
          <a:ln/>
        </p:spPr>
        <p:txBody>
          <a:bodyPr/>
          <a:lstStyle/>
          <a:p>
            <a:pPr marL="342900" indent="-342900"/>
            <a:r>
              <a:rPr lang="en-US" altLang="en-US" sz="4400" b="1">
                <a:solidFill>
                  <a:schemeClr val="bg1"/>
                </a:solidFill>
              </a:rPr>
              <a:t>Apply Liming Materials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dissolve">
                                      <p:cBhvr>
                                        <p:cTn id="7" dur="20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76200"/>
            <a:ext cx="9067800" cy="1143000"/>
          </a:xfrm>
          <a:noFill/>
          <a:ln/>
          <a:effectLst>
            <a:outerShdw blurRad="63500" dist="38099" dir="2700000" algn="ctr" rotWithShape="0">
              <a:schemeClr val="bg2">
                <a:alpha val="74998"/>
              </a:schemeClr>
            </a:outerShdw>
          </a:effectLst>
        </p:spPr>
        <p:txBody>
          <a:bodyPr/>
          <a:lstStyle/>
          <a:p>
            <a:r>
              <a:rPr lang="en-US" altLang="en-US">
                <a:solidFill>
                  <a:srgbClr val="FFFE00"/>
                </a:solidFill>
              </a:rPr>
              <a:t>Lime Sources and Their Relative Neutralizing Values</a:t>
            </a:r>
          </a:p>
        </p:txBody>
      </p:sp>
      <p:graphicFrame>
        <p:nvGraphicFramePr>
          <p:cNvPr id="128003" name="Object 3"/>
          <p:cNvGraphicFramePr>
            <a:graphicFrameLocks/>
          </p:cNvGraphicFramePr>
          <p:nvPr>
            <p:ph type="tbl" idx="1"/>
          </p:nvPr>
        </p:nvGraphicFramePr>
        <p:xfrm>
          <a:off x="209550" y="1398588"/>
          <a:ext cx="8756650" cy="5373687"/>
        </p:xfrm>
        <a:graphic>
          <a:graphicData uri="http://schemas.openxmlformats.org/presentationml/2006/ole">
            <mc:AlternateContent xmlns:mc="http://schemas.openxmlformats.org/markup-compatibility/2006">
              <mc:Choice xmlns:v="urn:schemas-microsoft-com:vml" Requires="v">
                <p:oleObj spid="_x0000_s128005" name="Document" r:id="rId4" imgW="8005640" imgH="4912920" progId="Word.Document.8">
                  <p:embed/>
                </p:oleObj>
              </mc:Choice>
              <mc:Fallback>
                <p:oleObj name="Document" r:id="rId4" imgW="8005640" imgH="491292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1398588"/>
                        <a:ext cx="875665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8004" name="Text Box 4"/>
          <p:cNvSpPr txBox="1">
            <a:spLocks noChangeArrowheads="1"/>
          </p:cNvSpPr>
          <p:nvPr/>
        </p:nvSpPr>
        <p:spPr bwMode="auto">
          <a:xfrm>
            <a:off x="441325" y="5983288"/>
            <a:ext cx="8510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aseline="0">
                <a:solidFill>
                  <a:srgbClr val="FFFE00"/>
                </a:solidFill>
                <a:latin typeface="Arial" charset="0"/>
              </a:rPr>
              <a:t>*Calcium Carbonate is used as a standard with a neutralizing </a:t>
            </a:r>
          </a:p>
          <a:p>
            <a:r>
              <a:rPr lang="en-US" altLang="en-US" baseline="0">
                <a:solidFill>
                  <a:srgbClr val="FFFE00"/>
                </a:solidFill>
                <a:latin typeface="Arial" charset="0"/>
              </a:rPr>
              <a:t>  value of 100</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ln/>
        </p:spPr>
        <p:txBody>
          <a:bodyPr/>
          <a:lstStyle/>
          <a:p>
            <a:endParaRPr lang="en-US" altLang="en-US"/>
          </a:p>
        </p:txBody>
      </p:sp>
      <p:sp>
        <p:nvSpPr>
          <p:cNvPr id="101379" name="Rectangle 3"/>
          <p:cNvSpPr>
            <a:spLocks noGrp="1" noChangeArrowheads="1"/>
          </p:cNvSpPr>
          <p:nvPr>
            <p:ph type="body" sz="half" idx="1"/>
          </p:nvPr>
        </p:nvSpPr>
        <p:spPr>
          <a:ln/>
        </p:spPr>
        <p:txBody>
          <a:bodyPr/>
          <a:lstStyle/>
          <a:p>
            <a:endParaRPr lang="en-US" altLang="en-US" sz="2800"/>
          </a:p>
        </p:txBody>
      </p:sp>
      <p:sp>
        <p:nvSpPr>
          <p:cNvPr id="101380" name="Rectangle 4"/>
          <p:cNvSpPr>
            <a:spLocks noGrp="1" noChangeArrowheads="1"/>
          </p:cNvSpPr>
          <p:nvPr>
            <p:ph type="clipArt" sz="half" idx="2"/>
          </p:nvPr>
        </p:nvSpPr>
        <p:spPr>
          <a:ln/>
        </p:spPr>
      </p:sp>
      <p:pic>
        <p:nvPicPr>
          <p:cNvPr id="1013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21775"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1382" name="Rectangle 6"/>
          <p:cNvSpPr>
            <a:spLocks noChangeArrowheads="1"/>
          </p:cNvSpPr>
          <p:nvPr/>
        </p:nvSpPr>
        <p:spPr bwMode="auto">
          <a:xfrm>
            <a:off x="4648200" y="304800"/>
            <a:ext cx="3733800" cy="1190625"/>
          </a:xfrm>
          <a:prstGeom prst="rect">
            <a:avLst/>
          </a:prstGeom>
          <a:solidFill>
            <a:srgbClr val="33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altLang="en-US" sz="3600" b="1" i="0" baseline="0">
                <a:solidFill>
                  <a:srgbClr val="CCFF33"/>
                </a:solidFill>
              </a:rPr>
              <a:t>Incorporate Lime for Best Results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ln/>
          <a:effectLst>
            <a:outerShdw blurRad="63500" dist="38100" dir="10800000" algn="ctr" rotWithShape="0">
              <a:schemeClr val="bg2"/>
            </a:outerShdw>
          </a:effectLst>
        </p:spPr>
        <p:txBody>
          <a:bodyPr/>
          <a:lstStyle/>
          <a:p>
            <a:r>
              <a:rPr lang="en-US" altLang="en-US">
                <a:solidFill>
                  <a:srgbClr val="CCFF33"/>
                </a:solidFill>
                <a:latin typeface="Arial" charset="0"/>
              </a:rPr>
              <a:t>FREQUENCY AND RATE OF LIMING DEPENDS ON:</a:t>
            </a:r>
          </a:p>
        </p:txBody>
      </p:sp>
      <p:sp>
        <p:nvSpPr>
          <p:cNvPr id="99331" name="Rectangle 3"/>
          <p:cNvSpPr>
            <a:spLocks noGrp="1" noChangeArrowheads="1"/>
          </p:cNvSpPr>
          <p:nvPr>
            <p:ph type="body" idx="1"/>
          </p:nvPr>
        </p:nvSpPr>
        <p:spPr>
          <a:xfrm>
            <a:off x="685800" y="2362200"/>
            <a:ext cx="8456613" cy="4114800"/>
          </a:xfrm>
          <a:noFill/>
          <a:ln/>
          <a:effectLst>
            <a:outerShdw blurRad="63500" dist="38100" dir="10800000" algn="ctr" rotWithShape="0">
              <a:schemeClr val="bg2"/>
            </a:outerShdw>
          </a:effectLst>
        </p:spPr>
        <p:txBody>
          <a:bodyPr/>
          <a:lstStyle/>
          <a:p>
            <a:r>
              <a:rPr lang="en-US" altLang="en-US" b="1">
                <a:solidFill>
                  <a:srgbClr val="FFFFFF"/>
                </a:solidFill>
                <a:latin typeface="Arial" charset="0"/>
              </a:rPr>
              <a:t>SOIL pH</a:t>
            </a:r>
          </a:p>
          <a:p>
            <a:r>
              <a:rPr lang="en-US" altLang="en-US" b="1">
                <a:solidFill>
                  <a:srgbClr val="FFFFFF"/>
                </a:solidFill>
                <a:latin typeface="Arial" charset="0"/>
              </a:rPr>
              <a:t>SOIL TEXTURE</a:t>
            </a:r>
          </a:p>
          <a:p>
            <a:r>
              <a:rPr lang="en-US" altLang="en-US" b="1">
                <a:solidFill>
                  <a:srgbClr val="FFFFFF"/>
                </a:solidFill>
                <a:latin typeface="Arial" charset="0"/>
              </a:rPr>
              <a:t>NITROGEN FERTILIZATION RATES</a:t>
            </a:r>
          </a:p>
          <a:p>
            <a:r>
              <a:rPr lang="en-US" altLang="en-US" b="1">
                <a:solidFill>
                  <a:srgbClr val="FFFFFF"/>
                </a:solidFill>
                <a:latin typeface="Arial" charset="0"/>
              </a:rPr>
              <a:t>REMOVAL OF Ca AND Mg BY PLANTS</a:t>
            </a:r>
          </a:p>
          <a:p>
            <a:r>
              <a:rPr lang="en-US" altLang="en-US" b="1">
                <a:solidFill>
                  <a:srgbClr val="FFFFFF"/>
                </a:solidFill>
                <a:latin typeface="Arial" charset="0"/>
              </a:rPr>
              <a:t>AMOUNT OF LIME PREVIOUSLY APPLIED</a:t>
            </a:r>
          </a:p>
          <a:p>
            <a:r>
              <a:rPr lang="en-US" altLang="en-US" b="1">
                <a:solidFill>
                  <a:srgbClr val="FFFFFF"/>
                </a:solidFill>
                <a:latin typeface="Arial" charset="0"/>
              </a:rPr>
              <a:t>SOIL pH RANGE DESIRED</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0000FF"/>
            </a:gs>
          </a:gsLst>
          <a:lin ang="5400000" scaled="1"/>
        </a:gra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ln/>
          <a:effectLst>
            <a:outerShdw blurRad="63500" dist="53882" dir="8100000" algn="ctr" rotWithShape="0">
              <a:srgbClr val="FF0000"/>
            </a:outerShdw>
          </a:effectLst>
        </p:spPr>
        <p:txBody>
          <a:bodyPr/>
          <a:lstStyle/>
          <a:p>
            <a:r>
              <a:rPr lang="en-US" altLang="en-US">
                <a:solidFill>
                  <a:srgbClr val="FFFF00"/>
                </a:solidFill>
              </a:rPr>
              <a:t>Acidifying Soils</a:t>
            </a:r>
          </a:p>
        </p:txBody>
      </p:sp>
      <p:sp>
        <p:nvSpPr>
          <p:cNvPr id="104451" name="Rectangle 3"/>
          <p:cNvSpPr>
            <a:spLocks noGrp="1" noChangeArrowheads="1"/>
          </p:cNvSpPr>
          <p:nvPr>
            <p:ph type="body" sz="half" idx="1"/>
          </p:nvPr>
        </p:nvSpPr>
        <p:spPr>
          <a:xfrm>
            <a:off x="381000" y="1752600"/>
            <a:ext cx="3200400" cy="4114800"/>
          </a:xfrm>
          <a:noFill/>
          <a:ln/>
        </p:spPr>
        <p:txBody>
          <a:bodyPr/>
          <a:lstStyle/>
          <a:p>
            <a:r>
              <a:rPr lang="en-US" altLang="en-US" sz="3800">
                <a:solidFill>
                  <a:srgbClr val="FFFF00"/>
                </a:solidFill>
              </a:rPr>
              <a:t>Acidifying soils is frequently required in nursery and horticultural situations.</a:t>
            </a:r>
          </a:p>
        </p:txBody>
      </p:sp>
      <p:pic>
        <p:nvPicPr>
          <p:cNvPr id="104457" name="Picture 9" descr="Azalea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90725"/>
            <a:ext cx="5715000" cy="372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4800" y="609600"/>
            <a:ext cx="8534400" cy="1143000"/>
          </a:xfrm>
        </p:spPr>
        <p:txBody>
          <a:bodyPr/>
          <a:lstStyle/>
          <a:p>
            <a:r>
              <a:rPr lang="en-US" altLang="en-US" sz="4000" b="1">
                <a:solidFill>
                  <a:srgbClr val="FFFE00"/>
                </a:solidFill>
              </a:rPr>
              <a:t>Materials Used for Acidifying Soils</a:t>
            </a:r>
          </a:p>
        </p:txBody>
      </p:sp>
      <p:sp>
        <p:nvSpPr>
          <p:cNvPr id="126979" name="Rectangle 3"/>
          <p:cNvSpPr>
            <a:spLocks noGrp="1" noChangeArrowheads="1"/>
          </p:cNvSpPr>
          <p:nvPr>
            <p:ph type="body" idx="1"/>
          </p:nvPr>
        </p:nvSpPr>
        <p:spPr/>
        <p:txBody>
          <a:bodyPr/>
          <a:lstStyle/>
          <a:p>
            <a:r>
              <a:rPr lang="en-US" altLang="en-US" sz="4000">
                <a:solidFill>
                  <a:srgbClr val="FFFE00"/>
                </a:solidFill>
              </a:rPr>
              <a:t>Elemental sulfur</a:t>
            </a:r>
          </a:p>
          <a:p>
            <a:r>
              <a:rPr lang="en-US" altLang="en-US" sz="4000">
                <a:solidFill>
                  <a:srgbClr val="FFFE00"/>
                </a:solidFill>
              </a:rPr>
              <a:t>Aluminum sulfate (Alum)</a:t>
            </a:r>
          </a:p>
          <a:p>
            <a:r>
              <a:rPr lang="en-US" altLang="en-US" sz="4000">
                <a:solidFill>
                  <a:srgbClr val="FFFE00"/>
                </a:solidFill>
              </a:rPr>
              <a:t>Iron sulfate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228600"/>
            <a:ext cx="8534400" cy="1143000"/>
          </a:xfrm>
          <a:effectLst>
            <a:outerShdw blurRad="63500" dist="38099" dir="2700000" algn="ctr" rotWithShape="0">
              <a:schemeClr val="tx2">
                <a:alpha val="74998"/>
              </a:schemeClr>
            </a:outerShdw>
          </a:effectLst>
        </p:spPr>
        <p:txBody>
          <a:bodyPr/>
          <a:lstStyle/>
          <a:p>
            <a:r>
              <a:rPr lang="en-US" altLang="en-US" sz="4000">
                <a:solidFill>
                  <a:srgbClr val="FFFE00"/>
                </a:solidFill>
              </a:rPr>
              <a:t>Reducing Soil pH with Sulfur or Aluminum Sulfate</a:t>
            </a:r>
          </a:p>
        </p:txBody>
      </p:sp>
      <p:graphicFrame>
        <p:nvGraphicFramePr>
          <p:cNvPr id="132173" name="Group 77"/>
          <p:cNvGraphicFramePr>
            <a:graphicFrameLocks noGrp="1"/>
          </p:cNvGraphicFramePr>
          <p:nvPr>
            <p:ph type="tbl" idx="1"/>
          </p:nvPr>
        </p:nvGraphicFramePr>
        <p:xfrm>
          <a:off x="685800" y="1600200"/>
          <a:ext cx="7772400" cy="4446588"/>
        </p:xfrm>
        <a:graphic>
          <a:graphicData uri="http://schemas.openxmlformats.org/drawingml/2006/table">
            <a:tbl>
              <a:tblPr/>
              <a:tblGrid>
                <a:gridCol w="1109663"/>
                <a:gridCol w="1111250"/>
                <a:gridCol w="1109662"/>
                <a:gridCol w="1111250"/>
                <a:gridCol w="1109663"/>
                <a:gridCol w="1111250"/>
                <a:gridCol w="1109662"/>
              </a:tblGrid>
              <a:tr h="457200">
                <a:tc gridSpan="4">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5.5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6.0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457200">
                <a:tc rowSpan="2">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Initial Soil pH</a:t>
                      </a:r>
                      <a:r>
                        <a:rPr kumimoji="0" lang="en-US" altLang="en-US" sz="2400" b="0" i="0" u="none" strike="noStrike" cap="none" normalizeH="0" baseline="-25000">
                          <a:ln>
                            <a:noFill/>
                          </a:ln>
                          <a:solidFill>
                            <a:srgbClr val="FFFE00"/>
                          </a:solidFill>
                          <a:effectLst/>
                          <a:latin typeface="Times New Roman" charset="0"/>
                        </a:rPr>
                        <a:t>w</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gridSpan="6">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Textural Classification</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vMerge="1">
                  <a:txBody>
                    <a:bodyPr/>
                    <a:lstStyle/>
                    <a:p>
                      <a:endParaRPr lang="en-US"/>
                    </a:p>
                  </a:txBody>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Sandy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Loamy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Clayey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Sandy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Loamy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Clayey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572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FFFE00"/>
                        </a:solidFill>
                        <a:effectLst/>
                        <a:latin typeface="Times New Roman" charset="0"/>
                      </a:endParaRP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gridSpan="6">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Sulfur Required, lbs per 1000 ft</a:t>
                      </a:r>
                      <a:r>
                        <a:rPr kumimoji="0" lang="en-US" altLang="en-US" sz="2400" b="0" i="0" u="none" strike="noStrike" cap="none" normalizeH="0" baseline="30000">
                          <a:ln>
                            <a:noFill/>
                          </a:ln>
                          <a:solidFill>
                            <a:srgbClr val="FFFE00"/>
                          </a:solidFill>
                          <a:effectLst/>
                          <a:latin typeface="Times New Roman" charset="0"/>
                        </a:rPr>
                        <a:t>2**</a:t>
                      </a:r>
                      <a:endParaRPr kumimoji="0" lang="en-US" altLang="en-US" sz="2400" b="0" i="0" u="none" strike="noStrike" cap="none" normalizeH="0" baseline="0">
                        <a:ln>
                          <a:noFill/>
                        </a:ln>
                        <a:solidFill>
                          <a:srgbClr val="FFFE00"/>
                        </a:solidFill>
                        <a:effectLst/>
                        <a:latin typeface="Times New Roman" charset="0"/>
                      </a:endParaRP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5.5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FFE00"/>
                        </a:solidFill>
                        <a:effectLst/>
                        <a:latin typeface="Times New Roman" charset="0"/>
                      </a:endParaRP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FFE00"/>
                        </a:solidFill>
                        <a:effectLst/>
                        <a:latin typeface="Times New Roman" charset="0"/>
                      </a:endParaRP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FFE00"/>
                        </a:solidFill>
                        <a:effectLst/>
                        <a:latin typeface="Times New Roman" charset="0"/>
                      </a:endParaRP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572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6.0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4</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10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16</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572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6.5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20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32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4</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10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16</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572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7.0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12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29</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47</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20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32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572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7.5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15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38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61</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12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29</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FFFE00"/>
                          </a:solidFill>
                          <a:effectLst/>
                          <a:latin typeface="Times New Roman" charset="0"/>
                        </a:rPr>
                        <a:t>47</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bl>
          </a:graphicData>
        </a:graphic>
      </p:graphicFrame>
      <p:sp>
        <p:nvSpPr>
          <p:cNvPr id="132171" name="Text Box 75"/>
          <p:cNvSpPr txBox="1">
            <a:spLocks noChangeArrowheads="1"/>
          </p:cNvSpPr>
          <p:nvPr/>
        </p:nvSpPr>
        <p:spPr bwMode="auto">
          <a:xfrm>
            <a:off x="746125" y="6400800"/>
            <a:ext cx="524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aseline="0">
                <a:solidFill>
                  <a:schemeClr val="bg1"/>
                </a:solidFill>
              </a:rPr>
              <a:t>**Aluminum sulfate rate = lbs. Sulfur x 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txBody>
          <a:bodyPr/>
          <a:lstStyle/>
          <a:p>
            <a:endParaRPr lang="en-US" altLang="en-US"/>
          </a:p>
        </p:txBody>
      </p:sp>
      <p:sp>
        <p:nvSpPr>
          <p:cNvPr id="5123" name="Rectangle 3"/>
          <p:cNvSpPr>
            <a:spLocks noGrp="1" noChangeArrowheads="1"/>
          </p:cNvSpPr>
          <p:nvPr>
            <p:ph type="body" sz="half" idx="1"/>
          </p:nvPr>
        </p:nvSpPr>
        <p:spPr>
          <a:ln/>
        </p:spPr>
        <p:txBody>
          <a:bodyPr/>
          <a:lstStyle/>
          <a:p>
            <a:endParaRPr lang="en-US" altLang="en-US" sz="2800"/>
          </a:p>
        </p:txBody>
      </p:sp>
      <p:sp>
        <p:nvSpPr>
          <p:cNvPr id="5124" name="Rectangle 4"/>
          <p:cNvSpPr>
            <a:spLocks noGrp="1" noChangeArrowheads="1"/>
          </p:cNvSpPr>
          <p:nvPr>
            <p:ph type="clipArt" sz="half" idx="2"/>
          </p:nvPr>
        </p:nvSpPr>
        <p:spPr>
          <a:ln/>
        </p:spPr>
      </p:sp>
      <p:pic>
        <p:nvPicPr>
          <p:cNvPr id="51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1320" dir="3080412" algn="ctr" rotWithShape="0">
                    <a:schemeClr val="folHlink">
                      <a:alpha val="74998"/>
                    </a:schemeClr>
                  </a:outerShdw>
                </a:effectLst>
              </a14:hiddenEffects>
            </a:ext>
          </a:extLst>
        </p:spPr>
      </p:pic>
      <p:sp>
        <p:nvSpPr>
          <p:cNvPr id="5126" name="Rectangle 6"/>
          <p:cNvSpPr>
            <a:spLocks noChangeArrowheads="1"/>
          </p:cNvSpPr>
          <p:nvPr/>
        </p:nvSpPr>
        <p:spPr bwMode="auto">
          <a:xfrm>
            <a:off x="4648200" y="411163"/>
            <a:ext cx="4038600" cy="823912"/>
          </a:xfrm>
          <a:prstGeom prst="rect">
            <a:avLst/>
          </a:prstGeom>
          <a:solidFill>
            <a:srgbClr val="FFFF99"/>
          </a:solidFill>
          <a:ln>
            <a:noFill/>
          </a:ln>
          <a:effectLst>
            <a:outerShdw blurRad="63500" dist="71842" dir="2700000" algn="ctr" rotWithShape="0">
              <a:schemeClr val="folHlink">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r>
              <a:rPr lang="en-US" altLang="en-US" sz="4800" b="1" i="0" baseline="0">
                <a:solidFill>
                  <a:srgbClr val="FF3300"/>
                </a:solidFill>
                <a:effectLst>
                  <a:outerShdw blurRad="38100" dist="38100" dir="2700000" algn="tl">
                    <a:srgbClr val="000000"/>
                  </a:outerShdw>
                </a:effectLst>
                <a:latin typeface="Arial" charset="0"/>
              </a:rPr>
              <a:t>What Is Soil?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304800"/>
            <a:ext cx="8534400" cy="838200"/>
          </a:xfrm>
          <a:effectLst>
            <a:outerShdw blurRad="63500" dist="38099" dir="2700000" algn="ctr" rotWithShape="0">
              <a:schemeClr val="tx2">
                <a:alpha val="74998"/>
              </a:schemeClr>
            </a:outerShdw>
          </a:effectLst>
        </p:spPr>
        <p:txBody>
          <a:bodyPr/>
          <a:lstStyle/>
          <a:p>
            <a:r>
              <a:rPr lang="en-US" altLang="en-US" sz="4000">
                <a:solidFill>
                  <a:srgbClr val="FFFE00"/>
                </a:solidFill>
              </a:rPr>
              <a:t>Reducing Soil pH with Sulfur or Aluminum Sulfate</a:t>
            </a:r>
          </a:p>
        </p:txBody>
      </p:sp>
      <p:graphicFrame>
        <p:nvGraphicFramePr>
          <p:cNvPr id="136278" name="Group 86"/>
          <p:cNvGraphicFramePr>
            <a:graphicFrameLocks noGrp="1"/>
          </p:cNvGraphicFramePr>
          <p:nvPr>
            <p:ph type="tbl" idx="1"/>
          </p:nvPr>
        </p:nvGraphicFramePr>
        <p:xfrm>
          <a:off x="609600" y="1538288"/>
          <a:ext cx="8001000" cy="4770437"/>
        </p:xfrm>
        <a:graphic>
          <a:graphicData uri="http://schemas.openxmlformats.org/drawingml/2006/table">
            <a:tbl>
              <a:tblPr/>
              <a:tblGrid>
                <a:gridCol w="1143000"/>
                <a:gridCol w="1143000"/>
                <a:gridCol w="1143000"/>
                <a:gridCol w="1143000"/>
                <a:gridCol w="1143000"/>
                <a:gridCol w="1143000"/>
                <a:gridCol w="1143000"/>
              </a:tblGrid>
              <a:tr h="458788">
                <a:tc gridSpan="4">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4.5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5.0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460375">
                <a:tc rowSpan="2">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Initial  Soil pH</a:t>
                      </a:r>
                      <a:r>
                        <a:rPr kumimoji="0" lang="en-US" altLang="en-US" sz="2200" b="0" i="0" u="none" strike="noStrike" cap="none" normalizeH="0" baseline="-25000">
                          <a:ln>
                            <a:noFill/>
                          </a:ln>
                          <a:solidFill>
                            <a:srgbClr val="FFFE00"/>
                          </a:solidFill>
                          <a:effectLst/>
                          <a:latin typeface="Times New Roman" charset="0"/>
                        </a:rPr>
                        <a:t>w</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gridSpan="6">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Textural Classification</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4675">
                <a:tc vMerge="1">
                  <a:txBody>
                    <a:bodyPr/>
                    <a:lstStyle/>
                    <a:p>
                      <a:endParaRPr lang="en-US"/>
                    </a:p>
                  </a:txBody>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Sandy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Loamy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Clayey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Sandy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Loamy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Clayey</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587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200" b="0" i="0" u="none" strike="noStrike" cap="none" normalizeH="0" baseline="0">
                        <a:ln>
                          <a:noFill/>
                        </a:ln>
                        <a:solidFill>
                          <a:srgbClr val="FFFE00"/>
                        </a:solidFill>
                        <a:effectLst/>
                        <a:latin typeface="Times New Roman" charset="0"/>
                      </a:endParaRP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gridSpan="6">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Sulfur Required, lbs per 1000 ft</a:t>
                      </a:r>
                      <a:r>
                        <a:rPr kumimoji="0" lang="en-US" altLang="en-US" sz="2200" b="0" i="0" u="none" strike="noStrike" cap="none" normalizeH="0" baseline="30000">
                          <a:ln>
                            <a:noFill/>
                          </a:ln>
                          <a:solidFill>
                            <a:srgbClr val="FFFE00"/>
                          </a:solidFill>
                          <a:effectLst/>
                          <a:latin typeface="Times New Roman" charset="0"/>
                        </a:rPr>
                        <a:t>2**</a:t>
                      </a:r>
                      <a:endParaRPr kumimoji="0" lang="en-US" altLang="en-US" sz="2200" b="0" i="0" u="none" strike="noStrike" cap="none" normalizeH="0" baseline="0">
                        <a:ln>
                          <a:noFill/>
                        </a:ln>
                        <a:solidFill>
                          <a:srgbClr val="FFFE00"/>
                        </a:solidFill>
                        <a:effectLst/>
                        <a:latin typeface="Times New Roman" charset="0"/>
                      </a:endParaRP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0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5.0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4</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16</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5.5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20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32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4</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16</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r>
              <a:tr h="460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6.0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29</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47</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20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32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587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6.5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38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61</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29</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47</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sm" len="sm"/>
                      <a:tailEnd type="none" w="sm" len="sm"/>
                    </a:lnB>
                    <a:lnTlToBr>
                      <a:noFill/>
                    </a:lnTlToBr>
                    <a:lnBlToTr>
                      <a:noFill/>
                    </a:lnBlToTr>
                    <a:noFill/>
                  </a:tcPr>
                </a:tc>
              </a:tr>
              <a:tr h="4603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7.0</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19</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48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77</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38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61</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sm" len="sm"/>
                      <a:tailEnd type="none" w="sm" len="sm"/>
                    </a:lnT>
                    <a:lnB w="12700" cap="flat" cmpd="sng" algn="ctr">
                      <a:solidFill>
                        <a:srgbClr val="CCFF33"/>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7.5</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23</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57</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92</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19</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48</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eaLnBrk="0" fontAlgn="base" hangingPunct="0">
                        <a:spcBef>
                          <a:spcPct val="20000"/>
                        </a:spcBef>
                        <a:spcAft>
                          <a:spcPct val="0"/>
                        </a:spcAft>
                        <a:defRPr>
                          <a:solidFill>
                            <a:schemeClr val="tx1"/>
                          </a:solidFill>
                          <a:latin typeface="Times New Roman" charset="0"/>
                        </a:defRPr>
                      </a:lvl6pPr>
                      <a:lvl7pPr eaLnBrk="0" fontAlgn="base" hangingPunct="0">
                        <a:spcBef>
                          <a:spcPct val="20000"/>
                        </a:spcBef>
                        <a:spcAft>
                          <a:spcPct val="0"/>
                        </a:spcAft>
                        <a:defRPr>
                          <a:solidFill>
                            <a:schemeClr val="tx1"/>
                          </a:solidFill>
                          <a:latin typeface="Times New Roman" charset="0"/>
                        </a:defRPr>
                      </a:lvl7pPr>
                      <a:lvl8pPr eaLnBrk="0" fontAlgn="base" hangingPunct="0">
                        <a:spcBef>
                          <a:spcPct val="20000"/>
                        </a:spcBef>
                        <a:spcAft>
                          <a:spcPct val="0"/>
                        </a:spcAft>
                        <a:defRPr>
                          <a:solidFill>
                            <a:schemeClr val="tx1"/>
                          </a:solidFill>
                          <a:latin typeface="Times New Roman" charset="0"/>
                        </a:defRPr>
                      </a:lvl8pPr>
                      <a:lvl9pPr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200" b="0" i="0" u="none" strike="noStrike" cap="none" normalizeH="0" baseline="0">
                          <a:ln>
                            <a:noFill/>
                          </a:ln>
                          <a:solidFill>
                            <a:srgbClr val="FFFE00"/>
                          </a:solidFill>
                          <a:effectLst/>
                          <a:latin typeface="Times New Roman" charset="0"/>
                        </a:rPr>
                        <a:t>77</a:t>
                      </a:r>
                    </a:p>
                  </a:txBody>
                  <a:tcPr horzOverflow="overflow">
                    <a:lnL w="12700" cap="flat" cmpd="sng" algn="ctr">
                      <a:solidFill>
                        <a:srgbClr val="CCFF33"/>
                      </a:solidFill>
                      <a:prstDash val="solid"/>
                      <a:round/>
                      <a:headEnd type="none" w="sm" len="sm"/>
                      <a:tailEnd type="none" w="sm" len="sm"/>
                    </a:lnL>
                    <a:lnR w="12700" cap="flat" cmpd="sng" algn="ctr">
                      <a:solidFill>
                        <a:srgbClr val="CCFF33"/>
                      </a:solidFill>
                      <a:prstDash val="solid"/>
                      <a:round/>
                      <a:headEnd type="none" w="sm" len="sm"/>
                      <a:tailEnd type="none" w="sm" len="sm"/>
                    </a:lnR>
                    <a:lnT w="12700" cap="flat" cmpd="sng" algn="ctr">
                      <a:solidFill>
                        <a:srgbClr val="CCFF33"/>
                      </a:solidFill>
                      <a:prstDash val="solid"/>
                      <a:round/>
                      <a:headEnd type="none" w="med" len="med"/>
                      <a:tailEnd type="none" w="med" len="med"/>
                    </a:lnT>
                    <a:lnB w="12700" cap="flat" cmpd="sng" algn="ctr">
                      <a:solidFill>
                        <a:srgbClr val="CCFF33"/>
                      </a:solidFill>
                      <a:prstDash val="solid"/>
                      <a:round/>
                      <a:headEnd type="none" w="sm" len="sm"/>
                      <a:tailEnd type="none" w="sm" len="sm"/>
                    </a:lnB>
                    <a:lnTlToBr>
                      <a:noFill/>
                    </a:lnTlToBr>
                    <a:lnBlToTr>
                      <a:noFill/>
                    </a:lnBlToTr>
                    <a:noFill/>
                  </a:tcPr>
                </a:tc>
              </a:tr>
            </a:tbl>
          </a:graphicData>
        </a:graphic>
      </p:graphicFrame>
      <p:sp>
        <p:nvSpPr>
          <p:cNvPr id="136275" name="Text Box 83"/>
          <p:cNvSpPr txBox="1">
            <a:spLocks noChangeArrowheads="1"/>
          </p:cNvSpPr>
          <p:nvPr/>
        </p:nvSpPr>
        <p:spPr bwMode="auto">
          <a:xfrm>
            <a:off x="746125" y="6400800"/>
            <a:ext cx="524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aseline="0">
                <a:solidFill>
                  <a:schemeClr val="bg1"/>
                </a:solidFill>
              </a:rPr>
              <a:t>**Aluminum sulfate rate = lbs. Sulfur x 6</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1"/>
            </a:gs>
            <a:gs pos="100000">
              <a:srgbClr val="0000FF"/>
            </a:gs>
          </a:gsLst>
          <a:lin ang="5400000" scaled="1"/>
        </a:gradFill>
        <a:effectLst/>
      </p:bgPr>
    </p:bg>
    <p:spTree>
      <p:nvGrpSpPr>
        <p:cNvPr id="1" name=""/>
        <p:cNvGrpSpPr/>
        <p:nvPr/>
      </p:nvGrpSpPr>
      <p:grpSpPr>
        <a:xfrm>
          <a:off x="0" y="0"/>
          <a:ext cx="0" cy="0"/>
          <a:chOff x="0" y="0"/>
          <a:chExt cx="0" cy="0"/>
        </a:xfrm>
      </p:grpSpPr>
      <p:sp>
        <p:nvSpPr>
          <p:cNvPr id="106499" name="Rectangle 3"/>
          <p:cNvSpPr>
            <a:spLocks noGrp="1" noChangeArrowheads="1"/>
          </p:cNvSpPr>
          <p:nvPr>
            <p:ph type="body" idx="4294967295"/>
          </p:nvPr>
        </p:nvSpPr>
        <p:spPr>
          <a:xfrm>
            <a:off x="0" y="1143000"/>
            <a:ext cx="8839200" cy="5257800"/>
          </a:xfrm>
          <a:noFill/>
          <a:ln/>
        </p:spPr>
        <p:txBody>
          <a:bodyPr/>
          <a:lstStyle/>
          <a:p>
            <a:r>
              <a:rPr lang="en-US" altLang="en-US" sz="3800">
                <a:solidFill>
                  <a:srgbClr val="FFFF00"/>
                </a:solidFill>
              </a:rPr>
              <a:t>Elemental sulfur and sulfur compounds are the most popular acidifying materials.</a:t>
            </a:r>
          </a:p>
          <a:p>
            <a:r>
              <a:rPr lang="en-US" altLang="en-US" sz="3800">
                <a:solidFill>
                  <a:srgbClr val="FFFF00"/>
                </a:solidFill>
              </a:rPr>
              <a:t>Bacteria are required for this process to occur.</a:t>
            </a:r>
          </a:p>
          <a:p>
            <a:pPr lvl="1"/>
            <a:r>
              <a:rPr lang="en-US" altLang="en-US" sz="3800">
                <a:solidFill>
                  <a:srgbClr val="FFFF00"/>
                </a:solidFill>
              </a:rPr>
              <a:t> 2S + 3O</a:t>
            </a:r>
            <a:r>
              <a:rPr lang="en-US" altLang="en-US" sz="3800" baseline="-25000">
                <a:solidFill>
                  <a:srgbClr val="FFFF00"/>
                </a:solidFill>
              </a:rPr>
              <a:t>2</a:t>
            </a:r>
            <a:r>
              <a:rPr lang="en-US" altLang="en-US" sz="3800">
                <a:solidFill>
                  <a:srgbClr val="FFFF00"/>
                </a:solidFill>
              </a:rPr>
              <a:t> + 2H</a:t>
            </a:r>
            <a:r>
              <a:rPr lang="en-US" altLang="en-US" sz="3800" baseline="-25000">
                <a:solidFill>
                  <a:srgbClr val="FFFF00"/>
                </a:solidFill>
              </a:rPr>
              <a:t>2</a:t>
            </a:r>
            <a:r>
              <a:rPr lang="en-US" altLang="en-US" sz="3800">
                <a:solidFill>
                  <a:srgbClr val="FFFF00"/>
                </a:solidFill>
              </a:rPr>
              <a:t>O</a:t>
            </a:r>
            <a:r>
              <a:rPr lang="en-US" altLang="en-US" sz="3800">
                <a:solidFill>
                  <a:srgbClr val="FFFF00"/>
                </a:solidFill>
                <a:latin typeface="Symbol" charset="2"/>
              </a:rPr>
              <a:t>  </a:t>
            </a:r>
            <a:r>
              <a:rPr lang="en-US" altLang="en-US" sz="4400">
                <a:solidFill>
                  <a:srgbClr val="FFFF00"/>
                </a:solidFill>
                <a:latin typeface="Symbol" charset="2"/>
              </a:rPr>
              <a:t>® </a:t>
            </a:r>
            <a:r>
              <a:rPr lang="en-US" altLang="en-US" sz="3800">
                <a:solidFill>
                  <a:srgbClr val="FFFF00"/>
                </a:solidFill>
              </a:rPr>
              <a:t>2H</a:t>
            </a:r>
            <a:r>
              <a:rPr lang="en-US" altLang="en-US" sz="3800" baseline="-25000">
                <a:solidFill>
                  <a:srgbClr val="FFFF00"/>
                </a:solidFill>
              </a:rPr>
              <a:t>2</a:t>
            </a:r>
            <a:r>
              <a:rPr lang="en-US" altLang="en-US" sz="3800">
                <a:solidFill>
                  <a:srgbClr val="FFFF00"/>
                </a:solidFill>
              </a:rPr>
              <a:t>SO</a:t>
            </a:r>
            <a:r>
              <a:rPr lang="en-US" altLang="en-US" sz="3800" baseline="-25000">
                <a:solidFill>
                  <a:srgbClr val="FFFF00"/>
                </a:solidFill>
              </a:rPr>
              <a:t>4</a:t>
            </a:r>
            <a:r>
              <a:rPr lang="en-US" altLang="en-US" sz="3800">
                <a:solidFill>
                  <a:srgbClr val="FFFF00"/>
                </a:solidFill>
              </a:rPr>
              <a:t>  (Thiobacillus)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dissolve">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dissolve">
                                      <p:cBhvr>
                                        <p:cTn id="12" dur="500"/>
                                        <p:tgtEl>
                                          <p:spTgt spid="10649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animEffect transition="in" filter="dissolve">
                                      <p:cBhvr>
                                        <p:cTn id="15"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1"/>
            </a:gs>
            <a:gs pos="100000">
              <a:srgbClr val="0000FF"/>
            </a:gs>
          </a:gsLst>
          <a:lin ang="5400000" scaled="1"/>
        </a:gradFill>
        <a:effectLst/>
      </p:bgPr>
    </p:bg>
    <p:spTree>
      <p:nvGrpSpPr>
        <p:cNvPr id="1" name=""/>
        <p:cNvGrpSpPr/>
        <p:nvPr/>
      </p:nvGrpSpPr>
      <p:grpSpPr>
        <a:xfrm>
          <a:off x="0" y="0"/>
          <a:ext cx="0" cy="0"/>
          <a:chOff x="0" y="0"/>
          <a:chExt cx="0" cy="0"/>
        </a:xfrm>
      </p:grpSpPr>
      <p:sp>
        <p:nvSpPr>
          <p:cNvPr id="107523" name="Rectangle 3"/>
          <p:cNvSpPr>
            <a:spLocks noGrp="1" noChangeArrowheads="1"/>
          </p:cNvSpPr>
          <p:nvPr>
            <p:ph type="subTitle" idx="4294967295"/>
          </p:nvPr>
        </p:nvSpPr>
        <p:spPr>
          <a:xfrm>
            <a:off x="0" y="457200"/>
            <a:ext cx="9067800" cy="6324600"/>
          </a:xfrm>
          <a:noFill/>
          <a:ln/>
        </p:spPr>
        <p:txBody>
          <a:bodyPr/>
          <a:lstStyle/>
          <a:p>
            <a:r>
              <a:rPr lang="en-US" altLang="en-US" sz="4000">
                <a:solidFill>
                  <a:srgbClr val="FAFD00"/>
                </a:solidFill>
              </a:rPr>
              <a:t>Aluminum and iron sulfates can also be used</a:t>
            </a:r>
          </a:p>
          <a:p>
            <a:r>
              <a:rPr lang="en-US" altLang="en-US" sz="4000">
                <a:solidFill>
                  <a:srgbClr val="FAFD00"/>
                </a:solidFill>
              </a:rPr>
              <a:t>These materials are very effective but are sometimes difficult to find</a:t>
            </a:r>
          </a:p>
          <a:p>
            <a:r>
              <a:rPr lang="en-US" altLang="en-US" sz="4000">
                <a:solidFill>
                  <a:srgbClr val="FAFD00"/>
                </a:solidFill>
              </a:rPr>
              <a:t>They react quicker and do not require microbial oxidation</a:t>
            </a:r>
          </a:p>
          <a:p>
            <a:r>
              <a:rPr lang="en-US" altLang="en-US" sz="4000">
                <a:solidFill>
                  <a:srgbClr val="FAFD00"/>
                </a:solidFill>
              </a:rPr>
              <a:t>Acidity is result of hydrolysis reaction:</a:t>
            </a:r>
          </a:p>
          <a:p>
            <a:pPr lvl="1"/>
            <a:r>
              <a:rPr lang="en-US" altLang="en-US" sz="3200">
                <a:solidFill>
                  <a:srgbClr val="FAFD00"/>
                </a:solidFill>
              </a:rPr>
              <a:t>Al</a:t>
            </a:r>
            <a:r>
              <a:rPr lang="en-US" altLang="en-US" sz="3200" baseline="-25000">
                <a:solidFill>
                  <a:srgbClr val="FAFD00"/>
                </a:solidFill>
              </a:rPr>
              <a:t>2</a:t>
            </a:r>
            <a:r>
              <a:rPr lang="en-US" altLang="en-US" sz="3200">
                <a:solidFill>
                  <a:srgbClr val="FAFD00"/>
                </a:solidFill>
              </a:rPr>
              <a:t>(SO</a:t>
            </a:r>
            <a:r>
              <a:rPr lang="en-US" altLang="en-US" sz="3200" baseline="-25000">
                <a:solidFill>
                  <a:srgbClr val="FAFD00"/>
                </a:solidFill>
              </a:rPr>
              <a:t>4</a:t>
            </a:r>
            <a:r>
              <a:rPr lang="en-US" altLang="en-US" sz="3200">
                <a:solidFill>
                  <a:srgbClr val="FAFD00"/>
                </a:solidFill>
              </a:rPr>
              <a:t>)</a:t>
            </a:r>
            <a:r>
              <a:rPr lang="en-US" altLang="en-US" sz="3200" baseline="-25000">
                <a:solidFill>
                  <a:srgbClr val="FAFD00"/>
                </a:solidFill>
              </a:rPr>
              <a:t>3</a:t>
            </a:r>
            <a:r>
              <a:rPr lang="en-US" altLang="en-US" sz="3200">
                <a:solidFill>
                  <a:srgbClr val="FAFD00"/>
                </a:solidFill>
              </a:rPr>
              <a:t> + 6H</a:t>
            </a:r>
            <a:r>
              <a:rPr lang="en-US" altLang="en-US" sz="3200" baseline="-25000">
                <a:solidFill>
                  <a:srgbClr val="FAFD00"/>
                </a:solidFill>
              </a:rPr>
              <a:t>2</a:t>
            </a:r>
            <a:r>
              <a:rPr lang="en-US" altLang="en-US" sz="3200">
                <a:solidFill>
                  <a:srgbClr val="FAFD00"/>
                </a:solidFill>
              </a:rPr>
              <a:t>O  </a:t>
            </a:r>
            <a:r>
              <a:rPr lang="en-US" altLang="en-US" sz="3600">
                <a:solidFill>
                  <a:srgbClr val="FAFD00"/>
                </a:solidFill>
                <a:latin typeface="Symbol" charset="2"/>
              </a:rPr>
              <a:t>«</a:t>
            </a:r>
            <a:r>
              <a:rPr lang="en-US" altLang="en-US" sz="3200">
                <a:solidFill>
                  <a:srgbClr val="FAFD00"/>
                </a:solidFill>
              </a:rPr>
              <a:t>  2Al(OH)</a:t>
            </a:r>
            <a:r>
              <a:rPr lang="en-US" altLang="en-US" sz="3200" baseline="-25000">
                <a:solidFill>
                  <a:srgbClr val="FAFD00"/>
                </a:solidFill>
              </a:rPr>
              <a:t>3</a:t>
            </a:r>
            <a:r>
              <a:rPr lang="en-US" altLang="en-US" sz="3200">
                <a:solidFill>
                  <a:srgbClr val="FAFD00"/>
                </a:solidFill>
              </a:rPr>
              <a:t> + 6H</a:t>
            </a:r>
            <a:r>
              <a:rPr lang="en-US" altLang="en-US" sz="3200" baseline="30000">
                <a:solidFill>
                  <a:srgbClr val="FAFD00"/>
                </a:solidFill>
              </a:rPr>
              <a:t>+</a:t>
            </a:r>
            <a:r>
              <a:rPr lang="en-US" altLang="en-US" sz="3200">
                <a:solidFill>
                  <a:srgbClr val="FAFD00"/>
                </a:solidFill>
              </a:rPr>
              <a:t> + 3SO</a:t>
            </a:r>
            <a:r>
              <a:rPr lang="en-US" altLang="en-US" sz="3200" baseline="-25000">
                <a:solidFill>
                  <a:srgbClr val="FAFD00"/>
                </a:solidFill>
              </a:rPr>
              <a:t>4</a:t>
            </a:r>
            <a:r>
              <a:rPr lang="en-US" altLang="en-US" sz="3200" baseline="30000">
                <a:solidFill>
                  <a:srgbClr val="FAFD00"/>
                </a:solidFill>
              </a:rPr>
              <a:t>=</a:t>
            </a:r>
          </a:p>
          <a:p>
            <a:pPr lvl="1"/>
            <a:r>
              <a:rPr lang="en-US" altLang="en-US" sz="3200">
                <a:solidFill>
                  <a:srgbClr val="FAFD00"/>
                </a:solidFill>
              </a:rPr>
              <a:t>Fe</a:t>
            </a:r>
            <a:r>
              <a:rPr lang="en-US" altLang="en-US" sz="3200" baseline="-25000">
                <a:solidFill>
                  <a:srgbClr val="FAFD00"/>
                </a:solidFill>
              </a:rPr>
              <a:t>2</a:t>
            </a:r>
            <a:r>
              <a:rPr lang="en-US" altLang="en-US" sz="3200">
                <a:solidFill>
                  <a:srgbClr val="FAFD00"/>
                </a:solidFill>
              </a:rPr>
              <a:t>(SO</a:t>
            </a:r>
            <a:r>
              <a:rPr lang="en-US" altLang="en-US" sz="3200" baseline="-25000">
                <a:solidFill>
                  <a:srgbClr val="FAFD00"/>
                </a:solidFill>
              </a:rPr>
              <a:t>4</a:t>
            </a:r>
            <a:r>
              <a:rPr lang="en-US" altLang="en-US" sz="3200">
                <a:solidFill>
                  <a:srgbClr val="FAFD00"/>
                </a:solidFill>
              </a:rPr>
              <a:t>)</a:t>
            </a:r>
            <a:r>
              <a:rPr lang="en-US" altLang="en-US" sz="3200" baseline="-25000">
                <a:solidFill>
                  <a:srgbClr val="FAFD00"/>
                </a:solidFill>
              </a:rPr>
              <a:t>3</a:t>
            </a:r>
            <a:r>
              <a:rPr lang="en-US" altLang="en-US" sz="3200">
                <a:solidFill>
                  <a:srgbClr val="FAFD00"/>
                </a:solidFill>
              </a:rPr>
              <a:t> + 6H</a:t>
            </a:r>
            <a:r>
              <a:rPr lang="en-US" altLang="en-US" sz="3200" baseline="-25000">
                <a:solidFill>
                  <a:srgbClr val="FAFD00"/>
                </a:solidFill>
              </a:rPr>
              <a:t>2</a:t>
            </a:r>
            <a:r>
              <a:rPr lang="en-US" altLang="en-US" sz="3200">
                <a:solidFill>
                  <a:srgbClr val="FAFD00"/>
                </a:solidFill>
              </a:rPr>
              <a:t>O  </a:t>
            </a:r>
            <a:r>
              <a:rPr lang="en-US" altLang="en-US" sz="3600">
                <a:solidFill>
                  <a:srgbClr val="FAFD00"/>
                </a:solidFill>
                <a:latin typeface="Symbol" charset="2"/>
              </a:rPr>
              <a:t>«</a:t>
            </a:r>
            <a:r>
              <a:rPr lang="en-US" altLang="en-US" sz="3200">
                <a:solidFill>
                  <a:srgbClr val="FAFD00"/>
                </a:solidFill>
              </a:rPr>
              <a:t>  2Fe(OH)</a:t>
            </a:r>
            <a:r>
              <a:rPr lang="en-US" altLang="en-US" sz="3200" baseline="-25000">
                <a:solidFill>
                  <a:srgbClr val="FAFD00"/>
                </a:solidFill>
              </a:rPr>
              <a:t>3</a:t>
            </a:r>
            <a:r>
              <a:rPr lang="en-US" altLang="en-US" sz="3200">
                <a:solidFill>
                  <a:srgbClr val="FAFD00"/>
                </a:solidFill>
              </a:rPr>
              <a:t> + 6H</a:t>
            </a:r>
            <a:r>
              <a:rPr lang="en-US" altLang="en-US" sz="3200" baseline="30000">
                <a:solidFill>
                  <a:srgbClr val="FAFD00"/>
                </a:solidFill>
              </a:rPr>
              <a:t>+</a:t>
            </a:r>
            <a:r>
              <a:rPr lang="en-US" altLang="en-US" sz="3200">
                <a:solidFill>
                  <a:srgbClr val="FAFD00"/>
                </a:solidFill>
              </a:rPr>
              <a:t> + 3SO</a:t>
            </a:r>
            <a:r>
              <a:rPr lang="en-US" altLang="en-US" sz="3200" baseline="-25000">
                <a:solidFill>
                  <a:srgbClr val="FAFD00"/>
                </a:solidFill>
              </a:rPr>
              <a:t>4</a:t>
            </a:r>
            <a:r>
              <a:rPr lang="en-US" altLang="en-US" sz="3200" baseline="30000">
                <a:solidFill>
                  <a:srgbClr val="FAFD00"/>
                </a:solidFill>
              </a:rPr>
              <a:t>=</a:t>
            </a:r>
            <a:endParaRPr lang="en-US" altLang="en-US" sz="3200">
              <a:solidFill>
                <a:srgbClr val="FAFD00"/>
              </a:solidFill>
            </a:endParaRPr>
          </a:p>
          <a:p>
            <a:pPr>
              <a:buFontTx/>
              <a:buNone/>
            </a:pPr>
            <a:endParaRPr lang="en-US" altLang="en-US">
              <a:solidFill>
                <a:srgbClr val="FAFD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dissolve">
                                      <p:cBhvr>
                                        <p:cTn id="7" dur="500"/>
                                        <p:tgtEl>
                                          <p:spTgt spid="107523">
                                            <p:txEl>
                                              <p:pRg st="0" end="0"/>
                                            </p:txEl>
                                          </p:spTgt>
                                        </p:tgtEl>
                                      </p:cBhvr>
                                    </p:animEffect>
                                  </p:childTnLst>
                                  <p:subTnLst>
                                    <p:animClr clrSpc="rgb" dir="cw">
                                      <p:cBhvr override="childStyle">
                                        <p:cTn dur="1" fill="hold" display="0" masterRel="nextClick" afterEffect="1"/>
                                        <p:tgtEl>
                                          <p:spTgt spid="107523">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dissolve">
                                      <p:cBhvr>
                                        <p:cTn id="12" dur="500"/>
                                        <p:tgtEl>
                                          <p:spTgt spid="107523">
                                            <p:txEl>
                                              <p:pRg st="1" end="1"/>
                                            </p:txEl>
                                          </p:spTgt>
                                        </p:tgtEl>
                                      </p:cBhvr>
                                    </p:animEffect>
                                  </p:childTnLst>
                                  <p:subTnLst>
                                    <p:animClr clrSpc="rgb" dir="cw">
                                      <p:cBhvr override="childStyle">
                                        <p:cTn dur="1" fill="hold" display="0" masterRel="nextClick" afterEffect="1"/>
                                        <p:tgtEl>
                                          <p:spTgt spid="107523">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dissolve">
                                      <p:cBhvr>
                                        <p:cTn id="17" dur="500"/>
                                        <p:tgtEl>
                                          <p:spTgt spid="107523">
                                            <p:txEl>
                                              <p:pRg st="2" end="2"/>
                                            </p:txEl>
                                          </p:spTgt>
                                        </p:tgtEl>
                                      </p:cBhvr>
                                    </p:animEffect>
                                  </p:childTnLst>
                                  <p:subTnLst>
                                    <p:animClr clrSpc="rgb" dir="cw">
                                      <p:cBhvr override="childStyle">
                                        <p:cTn dur="1" fill="hold" display="0" masterRel="nextClick" afterEffect="1"/>
                                        <p:tgtEl>
                                          <p:spTgt spid="107523">
                                            <p:txEl>
                                              <p:pRg st="2" end="2"/>
                                            </p:txEl>
                                          </p:spTgt>
                                        </p:tgtEl>
                                        <p:attrNameLst>
                                          <p:attrName>ppt_c</p:attrName>
                                        </p:attrNameLst>
                                      </p:cBhvr>
                                      <p:to>
                                        <a:schemeClr val="folHlink"/>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dissolve">
                                      <p:cBhvr>
                                        <p:cTn id="22" dur="500"/>
                                        <p:tgtEl>
                                          <p:spTgt spid="107523">
                                            <p:txEl>
                                              <p:pRg st="3" end="3"/>
                                            </p:txEl>
                                          </p:spTgt>
                                        </p:tgtEl>
                                      </p:cBhvr>
                                    </p:animEffect>
                                  </p:childTnLst>
                                  <p:subTnLst>
                                    <p:animClr clrSpc="rgb" dir="cw">
                                      <p:cBhvr override="childStyle">
                                        <p:cTn dur="1" fill="hold" display="0" masterRel="nextClick" afterEffect="1"/>
                                        <p:tgtEl>
                                          <p:spTgt spid="107523">
                                            <p:txEl>
                                              <p:pRg st="3" end="3"/>
                                            </p:txEl>
                                          </p:spTgt>
                                        </p:tgtEl>
                                        <p:attrNameLst>
                                          <p:attrName>ppt_c</p:attrName>
                                        </p:attrNameLst>
                                      </p:cBhvr>
                                      <p:to>
                                        <a:schemeClr val="folHlink"/>
                                      </p:to>
                                    </p:animClr>
                                  </p:subTnLst>
                                </p:cTn>
                              </p:par>
                              <p:par>
                                <p:cTn id="23" presetID="9" presetClass="entr" presetSubtype="0" fill="hold" grpId="0" nodeType="withEffect">
                                  <p:stCondLst>
                                    <p:cond delay="0"/>
                                  </p:stCondLst>
                                  <p:childTnLst>
                                    <p:set>
                                      <p:cBhvr>
                                        <p:cTn id="24" dur="1" fill="hold">
                                          <p:stCondLst>
                                            <p:cond delay="0"/>
                                          </p:stCondLst>
                                        </p:cTn>
                                        <p:tgtEl>
                                          <p:spTgt spid="107523">
                                            <p:txEl>
                                              <p:pRg st="4" end="4"/>
                                            </p:txEl>
                                          </p:spTgt>
                                        </p:tgtEl>
                                        <p:attrNameLst>
                                          <p:attrName>style.visibility</p:attrName>
                                        </p:attrNameLst>
                                      </p:cBhvr>
                                      <p:to>
                                        <p:strVal val="visible"/>
                                      </p:to>
                                    </p:set>
                                    <p:animEffect transition="in" filter="dissolve">
                                      <p:cBhvr>
                                        <p:cTn id="25" dur="500"/>
                                        <p:tgtEl>
                                          <p:spTgt spid="107523">
                                            <p:txEl>
                                              <p:pRg st="4" end="4"/>
                                            </p:txEl>
                                          </p:spTgt>
                                        </p:tgtEl>
                                      </p:cBhvr>
                                    </p:animEffect>
                                  </p:childTnLst>
                                  <p:subTnLst>
                                    <p:animClr clrSpc="rgb" dir="cw">
                                      <p:cBhvr override="childStyle">
                                        <p:cTn dur="1" fill="hold" display="0" masterRel="nextClick" afterEffect="1"/>
                                        <p:tgtEl>
                                          <p:spTgt spid="107523">
                                            <p:txEl>
                                              <p:pRg st="4" end="4"/>
                                            </p:txEl>
                                          </p:spTgt>
                                        </p:tgtEl>
                                        <p:attrNameLst>
                                          <p:attrName>ppt_c</p:attrName>
                                        </p:attrNameLst>
                                      </p:cBhvr>
                                      <p:to>
                                        <a:schemeClr val="folHlink"/>
                                      </p:to>
                                    </p:animClr>
                                  </p:subTnLst>
                                </p:cTn>
                              </p:par>
                              <p:par>
                                <p:cTn id="26" presetID="9" presetClass="entr" presetSubtype="0" fill="hold" grpId="0" nodeType="withEffect">
                                  <p:stCondLst>
                                    <p:cond delay="0"/>
                                  </p:stCondLst>
                                  <p:childTnLst>
                                    <p:set>
                                      <p:cBhvr>
                                        <p:cTn id="27" dur="1" fill="hold">
                                          <p:stCondLst>
                                            <p:cond delay="0"/>
                                          </p:stCondLst>
                                        </p:cTn>
                                        <p:tgtEl>
                                          <p:spTgt spid="107523">
                                            <p:txEl>
                                              <p:pRg st="5" end="5"/>
                                            </p:txEl>
                                          </p:spTgt>
                                        </p:tgtEl>
                                        <p:attrNameLst>
                                          <p:attrName>style.visibility</p:attrName>
                                        </p:attrNameLst>
                                      </p:cBhvr>
                                      <p:to>
                                        <p:strVal val="visible"/>
                                      </p:to>
                                    </p:set>
                                    <p:animEffect transition="in" filter="dissolve">
                                      <p:cBhvr>
                                        <p:cTn id="28" dur="500"/>
                                        <p:tgtEl>
                                          <p:spTgt spid="107523">
                                            <p:txEl>
                                              <p:pRg st="5" end="5"/>
                                            </p:txEl>
                                          </p:spTgt>
                                        </p:tgtEl>
                                      </p:cBhvr>
                                    </p:animEffect>
                                  </p:childTnLst>
                                  <p:subTnLst>
                                    <p:animClr clrSpc="rgb" dir="cw">
                                      <p:cBhvr override="childStyle">
                                        <p:cTn dur="1" fill="hold" display="0" masterRel="nextClick" afterEffect="1"/>
                                        <p:tgtEl>
                                          <p:spTgt spid="107523">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2353"/>
                <a:invGamma/>
              </a:schemeClr>
            </a:gs>
            <a:gs pos="50000">
              <a:schemeClr val="bg1"/>
            </a:gs>
            <a:gs pos="100000">
              <a:schemeClr val="bg1">
                <a:gamma/>
                <a:shade val="42353"/>
                <a:invGamma/>
              </a:schemeClr>
            </a:gs>
          </a:gsLst>
          <a:lin ang="5400000" scaled="1"/>
        </a:gradFill>
        <a:effectLst/>
      </p:bgPr>
    </p:bg>
    <p:spTree>
      <p:nvGrpSpPr>
        <p:cNvPr id="1" name=""/>
        <p:cNvGrpSpPr/>
        <p:nvPr/>
      </p:nvGrpSpPr>
      <p:grpSpPr>
        <a:xfrm>
          <a:off x="0" y="0"/>
          <a:ext cx="0" cy="0"/>
          <a:chOff x="0" y="0"/>
          <a:chExt cx="0" cy="0"/>
        </a:xfrm>
      </p:grpSpPr>
      <p:sp>
        <p:nvSpPr>
          <p:cNvPr id="143365" name="WordArt 5"/>
          <p:cNvSpPr>
            <a:spLocks noChangeArrowheads="1" noChangeShapeType="1" noTextEdit="1"/>
          </p:cNvSpPr>
          <p:nvPr/>
        </p:nvSpPr>
        <p:spPr bwMode="auto">
          <a:xfrm>
            <a:off x="2590800" y="1905000"/>
            <a:ext cx="4038600" cy="2362200"/>
          </a:xfrm>
          <a:prstGeom prst="rect">
            <a:avLst/>
          </a:prstGeom>
          <a:extLst>
            <a:ext uri="{91240B29-F687-4F45-9708-019B960494DF}">
              <a14:hiddenLine xmlns:a14="http://schemas.microsoft.com/office/drawing/2010/main" w="9525">
                <a:noFill/>
                <a:round/>
                <a:headEnd type="none" w="sm" len="sm"/>
                <a:tailEnd type="none" w="sm" len="sm"/>
              </a14:hiddenLine>
            </a:ext>
            <a:ext uri="{AF507438-7753-43E0-B8FC-AC1667EBCBE1}">
              <a14:hiddenEffects xmlns:a14="http://schemas.microsoft.com/office/drawing/2010/main">
                <a:effectLst/>
              </a14:hiddenEffects>
            </a:ext>
          </a:extLst>
        </p:spPr>
        <p:txBody>
          <a:bodyPr wrap="none" fromWordArt="1">
            <a:prstTxWarp prst="textCanUp">
              <a:avLst>
                <a:gd name="adj" fmla="val 85713"/>
              </a:avLst>
            </a:prstTxWarp>
            <a:scene3d>
              <a:camera prst="legacyPerspectiveBottom"/>
              <a:lightRig rig="legacyNormal3" dir="r"/>
            </a:scene3d>
            <a:sp3d extrusionH="121893000" contourW="12700" prstMaterial="legacyMatte">
              <a:extrusionClr>
                <a:srgbClr val="FFFFFF"/>
              </a:extrusionClr>
              <a:contourClr>
                <a:srgbClr val="FFFFFF"/>
              </a:contourClr>
            </a:sp3d>
          </a:bodyPr>
          <a:lstStyle/>
          <a:p>
            <a:pPr algn="ctr"/>
            <a:r>
              <a:rPr lang="en-US" sz="3600" kern="10" spc="720">
                <a:gradFill rotWithShape="0">
                  <a:gsLst>
                    <a:gs pos="0">
                      <a:srgbClr val="AAAAAA"/>
                    </a:gs>
                    <a:gs pos="100000">
                      <a:srgbClr val="FFFFFF"/>
                    </a:gs>
                  </a:gsLst>
                  <a:lin ang="5400000" scaled="1"/>
                </a:gradFill>
                <a:latin typeface="Arial Black" charset="0"/>
                <a:ea typeface="Arial Black" charset="0"/>
                <a:cs typeface="Arial Black" charset="0"/>
              </a:rPr>
              <a:t>Questions?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2353"/>
                <a:invGamma/>
              </a:schemeClr>
            </a:gs>
            <a:gs pos="50000">
              <a:schemeClr val="bg1"/>
            </a:gs>
            <a:gs pos="100000">
              <a:schemeClr val="bg1">
                <a:gamma/>
                <a:shade val="42353"/>
                <a:invGamma/>
              </a:schemeClr>
            </a:gs>
          </a:gsLst>
          <a:lin ang="5400000" scaled="1"/>
        </a:gradFill>
        <a:effectLst/>
      </p:bgPr>
    </p:bg>
    <p:spTree>
      <p:nvGrpSpPr>
        <p:cNvPr id="1" name=""/>
        <p:cNvGrpSpPr/>
        <p:nvPr/>
      </p:nvGrpSpPr>
      <p:grpSpPr>
        <a:xfrm>
          <a:off x="0" y="0"/>
          <a:ext cx="0" cy="0"/>
          <a:chOff x="0" y="0"/>
          <a:chExt cx="0" cy="0"/>
        </a:xfrm>
      </p:grpSpPr>
      <p:sp>
        <p:nvSpPr>
          <p:cNvPr id="226306" name="WordArt 2"/>
          <p:cNvSpPr>
            <a:spLocks noChangeArrowheads="1" noChangeShapeType="1" noTextEdit="1"/>
          </p:cNvSpPr>
          <p:nvPr/>
        </p:nvSpPr>
        <p:spPr bwMode="auto">
          <a:xfrm>
            <a:off x="2362200" y="1066800"/>
            <a:ext cx="4038600" cy="2362200"/>
          </a:xfrm>
          <a:prstGeom prst="rect">
            <a:avLst/>
          </a:prstGeom>
          <a:extLst>
            <a:ext uri="{91240B29-F687-4F45-9708-019B960494DF}">
              <a14:hiddenLine xmlns:a14="http://schemas.microsoft.com/office/drawing/2010/main" w="9525">
                <a:noFill/>
                <a:round/>
                <a:headEnd type="none" w="sm" len="sm"/>
                <a:tailEnd type="none" w="sm" len="sm"/>
              </a14:hiddenLine>
            </a:ext>
            <a:ext uri="{AF507438-7753-43E0-B8FC-AC1667EBCBE1}">
              <a14:hiddenEffects xmlns:a14="http://schemas.microsoft.com/office/drawing/2010/main">
                <a:effectLst/>
              </a14:hiddenEffects>
            </a:ext>
          </a:extLst>
        </p:spPr>
        <p:txBody>
          <a:bodyPr wrap="none" fromWordArt="1">
            <a:prstTxWarp prst="textCanUp">
              <a:avLst>
                <a:gd name="adj" fmla="val 85713"/>
              </a:avLst>
            </a:prstTxWarp>
            <a:scene3d>
              <a:camera prst="legacyPerspectiveBottom"/>
              <a:lightRig rig="legacyNormal3" dir="r"/>
            </a:scene3d>
            <a:sp3d extrusionH="121893000" contourW="12700" prstMaterial="legacyMatte">
              <a:extrusionClr>
                <a:srgbClr val="FFFFFF"/>
              </a:extrusionClr>
              <a:contourClr>
                <a:srgbClr val="FFFFFF"/>
              </a:contourClr>
            </a:sp3d>
          </a:bodyPr>
          <a:lstStyle/>
          <a:p>
            <a:pPr algn="ctr"/>
            <a:r>
              <a:rPr lang="en-US" sz="3600" kern="10" spc="720">
                <a:gradFill rotWithShape="0">
                  <a:gsLst>
                    <a:gs pos="0">
                      <a:srgbClr val="AAAAAA"/>
                    </a:gs>
                    <a:gs pos="100000">
                      <a:srgbClr val="FFFFFF"/>
                    </a:gs>
                  </a:gsLst>
                  <a:lin ang="5400000" scaled="1"/>
                </a:gradFill>
                <a:latin typeface="Arial Black" charset="0"/>
                <a:ea typeface="Arial Black" charset="0"/>
                <a:cs typeface="Arial Black" charset="0"/>
              </a:rPr>
              <a:t>The End</a:t>
            </a:r>
          </a:p>
        </p:txBody>
      </p:sp>
      <p:sp>
        <p:nvSpPr>
          <p:cNvPr id="226307" name="Text Box 3"/>
          <p:cNvSpPr txBox="1">
            <a:spLocks noChangeArrowheads="1"/>
          </p:cNvSpPr>
          <p:nvPr/>
        </p:nvSpPr>
        <p:spPr bwMode="auto">
          <a:xfrm>
            <a:off x="2590800" y="51816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6000" b="1">
                <a:latin typeface="Arial" charset="0"/>
              </a:rPr>
              <a:t>Thank You</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p:cTn id="7" dur="3000" fill="hold"/>
                                        <p:tgtEl>
                                          <p:spTgt spid="226307"/>
                                        </p:tgtEl>
                                        <p:attrNameLst>
                                          <p:attrName>ppt_w</p:attrName>
                                        </p:attrNameLst>
                                      </p:cBhvr>
                                      <p:tavLst>
                                        <p:tav tm="0">
                                          <p:val>
                                            <p:fltVal val="0"/>
                                          </p:val>
                                        </p:tav>
                                        <p:tav tm="100000">
                                          <p:val>
                                            <p:strVal val="#ppt_w"/>
                                          </p:val>
                                        </p:tav>
                                      </p:tavLst>
                                    </p:anim>
                                    <p:anim calcmode="lin" valueType="num">
                                      <p:cBhvr>
                                        <p:cTn id="8" dur="3000" fill="hold"/>
                                        <p:tgtEl>
                                          <p:spTgt spid="2263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ln/>
        </p:spPr>
        <p:txBody>
          <a:bodyPr/>
          <a:lstStyle/>
          <a:p>
            <a:endParaRPr lang="en-US" altLang="en-US"/>
          </a:p>
        </p:txBody>
      </p:sp>
      <p:sp>
        <p:nvSpPr>
          <p:cNvPr id="110595" name="Rectangle 3"/>
          <p:cNvSpPr>
            <a:spLocks noGrp="1" noChangeArrowheads="1"/>
          </p:cNvSpPr>
          <p:nvPr>
            <p:ph type="body" sz="half" idx="1"/>
          </p:nvPr>
        </p:nvSpPr>
        <p:spPr>
          <a:ln/>
        </p:spPr>
        <p:txBody>
          <a:bodyPr/>
          <a:lstStyle/>
          <a:p>
            <a:endParaRPr lang="en-US" altLang="en-US" sz="2800"/>
          </a:p>
        </p:txBody>
      </p:sp>
      <p:sp>
        <p:nvSpPr>
          <p:cNvPr id="110596" name="Rectangle 4"/>
          <p:cNvSpPr>
            <a:spLocks noGrp="1" noChangeArrowheads="1"/>
          </p:cNvSpPr>
          <p:nvPr>
            <p:ph type="clipArt" sz="half" idx="2"/>
          </p:nvPr>
        </p:nvSpPr>
        <p:spPr>
          <a:ln/>
        </p:spPr>
      </p:sp>
      <p:pic>
        <p:nvPicPr>
          <p:cNvPr id="110597" name="Picture 5">
            <a:hlinkClick r:id="" action="ppaction://hlinkshowjump?jump=nextslide"/>
          </p:cNvPr>
          <p:cNvPicPr>
            <a:picLocks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937125" y="2193925"/>
            <a:ext cx="241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i="0" baseline="0"/>
              <a:t>Texture - 1 Disk 3</a:t>
            </a:r>
          </a:p>
        </p:txBody>
      </p:sp>
      <p:sp>
        <p:nvSpPr>
          <p:cNvPr id="111619" name="Rectangle 3"/>
          <p:cNvSpPr>
            <a:spLocks noGrp="1" noChangeArrowheads="1"/>
          </p:cNvSpPr>
          <p:nvPr>
            <p:ph type="body" sz="half" idx="4294967295"/>
          </p:nvPr>
        </p:nvSpPr>
        <p:spPr>
          <a:xfrm>
            <a:off x="0" y="2057400"/>
            <a:ext cx="3124200" cy="4114800"/>
          </a:xfrm>
          <a:noFill/>
          <a:ln/>
        </p:spPr>
        <p:txBody>
          <a:bodyPr/>
          <a:lstStyle/>
          <a:p>
            <a:r>
              <a:rPr lang="en-US" altLang="en-US" sz="3600">
                <a:solidFill>
                  <a:srgbClr val="FFFF00"/>
                </a:solidFill>
              </a:rPr>
              <a:t>In the field,  texture is determined by “feel”</a:t>
            </a:r>
          </a:p>
        </p:txBody>
      </p:sp>
      <p:pic>
        <p:nvPicPr>
          <p:cNvPr id="111622"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5746750"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1624" name="Rectangle 8">
            <a:hlinkClick r:id="rId4" action="ppaction://hlinksldjump"/>
          </p:cNvPr>
          <p:cNvSpPr>
            <a:spLocks noChangeArrowheads="1"/>
          </p:cNvSpPr>
          <p:nvPr/>
        </p:nvSpPr>
        <p:spPr bwMode="auto">
          <a:xfrm>
            <a:off x="0" y="0"/>
            <a:ext cx="9144000" cy="6858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ln/>
        </p:spPr>
        <p:txBody>
          <a:bodyPr/>
          <a:lstStyle/>
          <a:p>
            <a:endParaRPr lang="en-US" altLang="en-US"/>
          </a:p>
        </p:txBody>
      </p:sp>
      <p:sp>
        <p:nvSpPr>
          <p:cNvPr id="113668" name="Rectangle 4"/>
          <p:cNvSpPr>
            <a:spLocks noGrp="1" noChangeArrowheads="1"/>
          </p:cNvSpPr>
          <p:nvPr>
            <p:ph type="clipArt" sz="half" idx="2"/>
          </p:nvPr>
        </p:nvSpPr>
        <p:spPr>
          <a:ln/>
        </p:spPr>
      </p:sp>
      <p:pic>
        <p:nvPicPr>
          <p:cNvPr id="113669" name="Picture 5">
            <a:hlinkClick r:id="rId2" action="ppaction://hlinksldjump"/>
          </p:cNvPr>
          <p:cNvPicPr>
            <a:picLocks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0" y="-25400"/>
            <a:ext cx="9142413" cy="6899275"/>
          </a:xfrm>
          <a:prstGeom prst="rect">
            <a:avLst/>
          </a:prstGeom>
          <a:noFill/>
          <a:ln>
            <a:noFill/>
          </a:ln>
          <a:effectLst>
            <a:outerShdw blurRad="63500" dist="64758" dir="209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673" name="Rectangle 9"/>
          <p:cNvSpPr>
            <a:spLocks noChangeArrowheads="1"/>
          </p:cNvSpPr>
          <p:nvPr/>
        </p:nvSpPr>
        <p:spPr bwMode="auto">
          <a:xfrm>
            <a:off x="2819400" y="5410200"/>
            <a:ext cx="3063875" cy="519113"/>
          </a:xfrm>
          <a:prstGeom prst="rect">
            <a:avLst/>
          </a:prstGeom>
          <a:noFill/>
          <a:ln>
            <a:noFill/>
          </a:ln>
          <a:effectLst>
            <a:outerShdw blurRad="63500" dist="12700" dir="54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r>
              <a:rPr lang="en-US" altLang="en-US" sz="2800" b="1" i="0" baseline="0">
                <a:solidFill>
                  <a:srgbClr val="CC0000"/>
                </a:solidFill>
              </a:rPr>
              <a:t>Clay </a:t>
            </a:r>
            <a:r>
              <a:rPr lang="en-US" altLang="en-US" sz="2800" b="1" i="0" baseline="0">
                <a:solidFill>
                  <a:srgbClr val="CC0000"/>
                </a:solidFill>
                <a:sym typeface="Symbol" charset="2"/>
              </a:rPr>
              <a:t>  Clay loam</a:t>
            </a:r>
            <a:endParaRPr lang="en-US" altLang="en-US" sz="2800" baseline="0">
              <a:solidFill>
                <a:schemeClr val="accent1"/>
              </a:solidFill>
              <a:sym typeface="Symbol" charset="2"/>
            </a:endParaRPr>
          </a:p>
        </p:txBody>
      </p:sp>
      <p:sp>
        <p:nvSpPr>
          <p:cNvPr id="113676" name="Text Box 12"/>
          <p:cNvSpPr txBox="1">
            <a:spLocks noChangeArrowheads="1"/>
          </p:cNvSpPr>
          <p:nvPr/>
        </p:nvSpPr>
        <p:spPr bwMode="auto">
          <a:xfrm>
            <a:off x="2576513" y="5943600"/>
            <a:ext cx="3595687" cy="457200"/>
          </a:xfrm>
          <a:prstGeom prst="rect">
            <a:avLst/>
          </a:prstGeom>
          <a:noFill/>
          <a:ln>
            <a:noFill/>
          </a:ln>
          <a:effectLst>
            <a:outerShdw blurRad="63500" dist="2694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r>
              <a:rPr lang="en-US" altLang="en-US" b="1" i="0" baseline="0">
                <a:solidFill>
                  <a:srgbClr val="CC0000"/>
                </a:solidFill>
              </a:rPr>
              <a:t>400,000 lbs Sand Per Acre</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65125" y="1065213"/>
            <a:ext cx="82883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a:r>
              <a:rPr lang="en-US" altLang="en-US" sz="3600" b="1" i="0" baseline="0">
                <a:solidFill>
                  <a:srgbClr val="EAEC5E"/>
                </a:solidFill>
              </a:rPr>
              <a:t>WATER HELD BY DIFFERENT SOILS</a:t>
            </a:r>
          </a:p>
        </p:txBody>
      </p:sp>
      <p:sp>
        <p:nvSpPr>
          <p:cNvPr id="114691" name="Rectangle 3"/>
          <p:cNvSpPr>
            <a:spLocks noChangeArrowheads="1"/>
          </p:cNvSpPr>
          <p:nvPr/>
        </p:nvSpPr>
        <p:spPr bwMode="auto">
          <a:xfrm>
            <a:off x="539750" y="1758950"/>
            <a:ext cx="8293100" cy="292100"/>
          </a:xfrm>
          <a:prstGeom prst="rect">
            <a:avLst/>
          </a:prstGeom>
          <a:solidFill>
            <a:srgbClr val="51D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692" name="Rectangle 4"/>
          <p:cNvSpPr>
            <a:spLocks noChangeArrowheads="1"/>
          </p:cNvSpPr>
          <p:nvPr/>
        </p:nvSpPr>
        <p:spPr bwMode="auto">
          <a:xfrm>
            <a:off x="6178550" y="2063750"/>
            <a:ext cx="292100" cy="4254500"/>
          </a:xfrm>
          <a:prstGeom prst="rect">
            <a:avLst/>
          </a:prstGeom>
          <a:solidFill>
            <a:srgbClr val="51D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693" name="Rectangle 5"/>
          <p:cNvSpPr>
            <a:spLocks noChangeArrowheads="1"/>
          </p:cNvSpPr>
          <p:nvPr/>
        </p:nvSpPr>
        <p:spPr bwMode="auto">
          <a:xfrm>
            <a:off x="1736725" y="2693988"/>
            <a:ext cx="2546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700" b="1" i="0" u="sng" baseline="0">
                <a:solidFill>
                  <a:srgbClr val="FFFFFF"/>
                </a:solidFill>
              </a:rPr>
              <a:t>KIND OF SOIL</a:t>
            </a:r>
          </a:p>
        </p:txBody>
      </p:sp>
      <p:sp>
        <p:nvSpPr>
          <p:cNvPr id="114694" name="Rectangle 6"/>
          <p:cNvSpPr>
            <a:spLocks noChangeArrowheads="1"/>
          </p:cNvSpPr>
          <p:nvPr/>
        </p:nvSpPr>
        <p:spPr bwMode="auto">
          <a:xfrm>
            <a:off x="6553200" y="2300288"/>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2700" b="1" i="0" baseline="0">
                <a:solidFill>
                  <a:srgbClr val="FFFFFF"/>
                </a:solidFill>
              </a:rPr>
              <a:t>INCHES PER</a:t>
            </a:r>
          </a:p>
          <a:p>
            <a:r>
              <a:rPr lang="en-US" altLang="en-US" sz="2700" b="1" i="0" u="sng" baseline="0">
                <a:solidFill>
                  <a:srgbClr val="FFFFFF"/>
                </a:solidFill>
              </a:rPr>
              <a:t>5 FT. OF SOIL</a:t>
            </a:r>
          </a:p>
        </p:txBody>
      </p:sp>
      <p:sp>
        <p:nvSpPr>
          <p:cNvPr id="114695" name="Rectangle 7"/>
          <p:cNvSpPr>
            <a:spLocks noChangeArrowheads="1"/>
          </p:cNvSpPr>
          <p:nvPr/>
        </p:nvSpPr>
        <p:spPr bwMode="auto">
          <a:xfrm>
            <a:off x="381000" y="3671888"/>
            <a:ext cx="5383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2700" b="1" i="0" baseline="0">
                <a:solidFill>
                  <a:srgbClr val="51DC00"/>
                </a:solidFill>
              </a:rPr>
              <a:t>LOAMY SAND </a:t>
            </a:r>
            <a:r>
              <a:rPr lang="en-US" altLang="en-US" sz="2800" b="1" i="0" baseline="0">
                <a:solidFill>
                  <a:srgbClr val="51DC00"/>
                </a:solidFill>
              </a:rPr>
              <a:t>(</a:t>
            </a:r>
            <a:r>
              <a:rPr lang="en-US" altLang="en-US" b="1" i="0" baseline="0">
                <a:solidFill>
                  <a:srgbClr val="51DC00"/>
                </a:solidFill>
              </a:rPr>
              <a:t>LAKELAND etc.</a:t>
            </a:r>
            <a:r>
              <a:rPr lang="en-US" altLang="en-US" sz="2800" b="1" i="0" baseline="0">
                <a:solidFill>
                  <a:srgbClr val="51DC00"/>
                </a:solidFill>
              </a:rPr>
              <a:t>)</a:t>
            </a:r>
          </a:p>
        </p:txBody>
      </p:sp>
      <p:sp>
        <p:nvSpPr>
          <p:cNvPr id="114696" name="Rectangle 8"/>
          <p:cNvSpPr>
            <a:spLocks noChangeArrowheads="1"/>
          </p:cNvSpPr>
          <p:nvPr/>
        </p:nvSpPr>
        <p:spPr bwMode="auto">
          <a:xfrm>
            <a:off x="365125" y="4357688"/>
            <a:ext cx="57038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700" b="1" i="0" baseline="0">
                <a:solidFill>
                  <a:srgbClr val="EAEC5E"/>
                </a:solidFill>
              </a:rPr>
              <a:t>SANDY LOAM </a:t>
            </a:r>
            <a:r>
              <a:rPr lang="en-US" altLang="en-US" sz="2800" b="1" i="0" baseline="0">
                <a:solidFill>
                  <a:srgbClr val="EAEC5E"/>
                </a:solidFill>
              </a:rPr>
              <a:t>(</a:t>
            </a:r>
            <a:r>
              <a:rPr lang="en-US" altLang="en-US" b="1" i="0" baseline="0">
                <a:solidFill>
                  <a:srgbClr val="EAEC5E"/>
                </a:solidFill>
              </a:rPr>
              <a:t>NORFOLK, TIFTON</a:t>
            </a:r>
            <a:r>
              <a:rPr lang="en-US" altLang="en-US" sz="2800" b="1" i="0" baseline="0">
                <a:solidFill>
                  <a:srgbClr val="EAEC5E"/>
                </a:solidFill>
              </a:rPr>
              <a:t>)</a:t>
            </a:r>
          </a:p>
        </p:txBody>
      </p:sp>
      <p:sp>
        <p:nvSpPr>
          <p:cNvPr id="114697" name="Rectangle 9"/>
          <p:cNvSpPr>
            <a:spLocks noChangeArrowheads="1"/>
          </p:cNvSpPr>
          <p:nvPr/>
        </p:nvSpPr>
        <p:spPr bwMode="auto">
          <a:xfrm>
            <a:off x="365125" y="5056188"/>
            <a:ext cx="5561013"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700" b="1" i="0" baseline="0">
                <a:solidFill>
                  <a:srgbClr val="FFFFFF"/>
                </a:solidFill>
              </a:rPr>
              <a:t>SANDY CLAY LOAM </a:t>
            </a:r>
          </a:p>
          <a:p>
            <a:r>
              <a:rPr lang="en-US" altLang="en-US" sz="2800" b="1" i="0" baseline="0">
                <a:solidFill>
                  <a:srgbClr val="FFFFFF"/>
                </a:solidFill>
              </a:rPr>
              <a:t>		  (</a:t>
            </a:r>
            <a:r>
              <a:rPr lang="en-US" altLang="en-US" b="1" i="0" baseline="0">
                <a:solidFill>
                  <a:srgbClr val="FFFFFF"/>
                </a:solidFill>
              </a:rPr>
              <a:t>CECIL, GREENVILLE)</a:t>
            </a:r>
          </a:p>
        </p:txBody>
      </p:sp>
      <p:sp>
        <p:nvSpPr>
          <p:cNvPr id="114698" name="Rectangle 10"/>
          <p:cNvSpPr>
            <a:spLocks noChangeArrowheads="1"/>
          </p:cNvSpPr>
          <p:nvPr/>
        </p:nvSpPr>
        <p:spPr bwMode="auto">
          <a:xfrm>
            <a:off x="6483350" y="3816350"/>
            <a:ext cx="825500" cy="292100"/>
          </a:xfrm>
          <a:prstGeom prst="rect">
            <a:avLst/>
          </a:prstGeom>
          <a:solidFill>
            <a:srgbClr val="51DC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699" name="Rectangle 11"/>
          <p:cNvSpPr>
            <a:spLocks noChangeArrowheads="1"/>
          </p:cNvSpPr>
          <p:nvPr/>
        </p:nvSpPr>
        <p:spPr bwMode="auto">
          <a:xfrm>
            <a:off x="7527925" y="3760788"/>
            <a:ext cx="6127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700" b="1" i="0" baseline="0">
                <a:solidFill>
                  <a:srgbClr val="51DC00"/>
                </a:solidFill>
              </a:rPr>
              <a:t>3.0</a:t>
            </a:r>
          </a:p>
        </p:txBody>
      </p:sp>
      <p:sp>
        <p:nvSpPr>
          <p:cNvPr id="114700" name="Rectangle 12"/>
          <p:cNvSpPr>
            <a:spLocks noChangeArrowheads="1"/>
          </p:cNvSpPr>
          <p:nvPr/>
        </p:nvSpPr>
        <p:spPr bwMode="auto">
          <a:xfrm>
            <a:off x="6483350" y="4502150"/>
            <a:ext cx="1663700" cy="292100"/>
          </a:xfrm>
          <a:prstGeom prst="rect">
            <a:avLst/>
          </a:prstGeom>
          <a:solidFill>
            <a:srgbClr val="EAEC5E"/>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701" name="Rectangle 13"/>
          <p:cNvSpPr>
            <a:spLocks noChangeArrowheads="1"/>
          </p:cNvSpPr>
          <p:nvPr/>
        </p:nvSpPr>
        <p:spPr bwMode="auto">
          <a:xfrm>
            <a:off x="8289925" y="4446588"/>
            <a:ext cx="6127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700" b="1" i="0" baseline="0">
                <a:solidFill>
                  <a:srgbClr val="EAEC5E"/>
                </a:solidFill>
              </a:rPr>
              <a:t>7.0</a:t>
            </a:r>
          </a:p>
        </p:txBody>
      </p:sp>
      <p:sp>
        <p:nvSpPr>
          <p:cNvPr id="114702" name="Rectangle 14"/>
          <p:cNvSpPr>
            <a:spLocks noChangeArrowheads="1"/>
          </p:cNvSpPr>
          <p:nvPr/>
        </p:nvSpPr>
        <p:spPr bwMode="auto">
          <a:xfrm>
            <a:off x="6483350" y="5187950"/>
            <a:ext cx="1892300" cy="2921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703" name="Rectangle 15"/>
          <p:cNvSpPr>
            <a:spLocks noChangeArrowheads="1"/>
          </p:cNvSpPr>
          <p:nvPr/>
        </p:nvSpPr>
        <p:spPr bwMode="auto">
          <a:xfrm>
            <a:off x="8442325" y="5132388"/>
            <a:ext cx="6127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700" b="1" i="0" baseline="0">
                <a:solidFill>
                  <a:srgbClr val="FFFFFF"/>
                </a:solidFill>
              </a:rPr>
              <a:t>7.8</a:t>
            </a:r>
          </a:p>
        </p:txBody>
      </p:sp>
      <p:sp>
        <p:nvSpPr>
          <p:cNvPr id="114705" name="Rectangle 17">
            <a:hlinkClick r:id="rId4" action="ppaction://hlinksldjump"/>
          </p:cNvPr>
          <p:cNvSpPr>
            <a:spLocks noChangeArrowheads="1"/>
          </p:cNvSpPr>
          <p:nvPr/>
        </p:nvSpPr>
        <p:spPr bwMode="auto">
          <a:xfrm>
            <a:off x="0" y="0"/>
            <a:ext cx="9144000" cy="6858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ln/>
        </p:spPr>
        <p:txBody>
          <a:bodyPr/>
          <a:lstStyle/>
          <a:p>
            <a:endParaRPr lang="en-US" altLang="en-US"/>
          </a:p>
        </p:txBody>
      </p:sp>
      <p:sp>
        <p:nvSpPr>
          <p:cNvPr id="116739" name="Rectangle 1027"/>
          <p:cNvSpPr>
            <a:spLocks noGrp="1" noChangeArrowheads="1"/>
          </p:cNvSpPr>
          <p:nvPr>
            <p:ph type="body" sz="half" idx="1"/>
          </p:nvPr>
        </p:nvSpPr>
        <p:spPr>
          <a:noFill/>
          <a:ln/>
        </p:spPr>
        <p:txBody>
          <a:bodyPr/>
          <a:lstStyle/>
          <a:p>
            <a:r>
              <a:rPr lang="en-US" altLang="en-US" sz="2800"/>
              <a:t>Raindrop Disk 5</a:t>
            </a:r>
          </a:p>
        </p:txBody>
      </p:sp>
      <p:sp>
        <p:nvSpPr>
          <p:cNvPr id="116740" name="Rectangle 1028"/>
          <p:cNvSpPr>
            <a:spLocks noGrp="1" noChangeArrowheads="1"/>
          </p:cNvSpPr>
          <p:nvPr>
            <p:ph type="clipArt" sz="half" idx="2"/>
          </p:nvPr>
        </p:nvSpPr>
        <p:spPr>
          <a:ln/>
        </p:spPr>
      </p:sp>
      <p:pic>
        <p:nvPicPr>
          <p:cNvPr id="116741" name="Picture 1029">
            <a:hlinkClick r:id="rId3" action="ppaction://hlinksldjump"/>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altLang="en-US">
                <a:solidFill>
                  <a:srgbClr val="FFFF00"/>
                </a:solidFill>
              </a:rPr>
              <a:t>Webster Defines Soil As…..</a:t>
            </a:r>
          </a:p>
        </p:txBody>
      </p:sp>
      <p:sp>
        <p:nvSpPr>
          <p:cNvPr id="6147" name="Rectangle 3"/>
          <p:cNvSpPr>
            <a:spLocks noGrp="1" noChangeArrowheads="1"/>
          </p:cNvSpPr>
          <p:nvPr>
            <p:ph type="body" idx="1"/>
          </p:nvPr>
        </p:nvSpPr>
        <p:spPr>
          <a:xfrm>
            <a:off x="533400" y="1981200"/>
            <a:ext cx="8458200" cy="4114800"/>
          </a:xfrm>
          <a:noFill/>
          <a:ln/>
        </p:spPr>
        <p:txBody>
          <a:bodyPr/>
          <a:lstStyle/>
          <a:p>
            <a:r>
              <a:rPr lang="en-US" altLang="en-US" sz="3600">
                <a:solidFill>
                  <a:srgbClr val="FFFF00"/>
                </a:solidFill>
              </a:rPr>
              <a:t>The upper layer of the earth that may be dug or plowed and in which plants grow</a:t>
            </a:r>
          </a:p>
          <a:p>
            <a:r>
              <a:rPr lang="en-US" altLang="en-US" sz="3600">
                <a:solidFill>
                  <a:srgbClr val="FFFF00"/>
                </a:solidFill>
              </a:rPr>
              <a:t>However, to soil scientists the definition is more complex</a:t>
            </a:r>
          </a:p>
          <a:p>
            <a:r>
              <a:rPr lang="en-US" altLang="en-US" sz="3600">
                <a:solidFill>
                  <a:srgbClr val="FFFF00"/>
                </a:solidFill>
              </a:rPr>
              <a:t>It may have different meanings to different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pic>
        <p:nvPicPr>
          <p:cNvPr id="122882" name="Picture 2" descr="Soil Pores 3">
            <a:hlinkClick r:id="rId2" action="ppaction://hlinksldjump"/>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263775" y="0"/>
            <a:ext cx="5187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883" name="Rectangle 3"/>
          <p:cNvSpPr>
            <a:spLocks noChangeArrowheads="1"/>
          </p:cNvSpPr>
          <p:nvPr/>
        </p:nvSpPr>
        <p:spPr bwMode="auto">
          <a:xfrm>
            <a:off x="6096000" y="4267200"/>
            <a:ext cx="1768475" cy="641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1800" b="1" i="0" baseline="0">
                <a:solidFill>
                  <a:srgbClr val="000000"/>
                </a:solidFill>
                <a:latin typeface="Arial" charset="0"/>
              </a:rPr>
              <a:t>Coarse sand</a:t>
            </a:r>
          </a:p>
          <a:p>
            <a:r>
              <a:rPr lang="en-US" altLang="en-US" sz="1800" b="1" i="0" baseline="0">
                <a:solidFill>
                  <a:srgbClr val="000000"/>
                </a:solidFill>
                <a:latin typeface="Arial" charset="0"/>
              </a:rPr>
              <a:t>grains</a:t>
            </a:r>
          </a:p>
        </p:txBody>
      </p:sp>
      <p:sp>
        <p:nvSpPr>
          <p:cNvPr id="122884" name="Rectangle 4"/>
          <p:cNvSpPr>
            <a:spLocks noChangeArrowheads="1"/>
          </p:cNvSpPr>
          <p:nvPr/>
        </p:nvSpPr>
        <p:spPr bwMode="auto">
          <a:xfrm>
            <a:off x="6140450" y="1371600"/>
            <a:ext cx="1403350" cy="641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1800" b="1" i="0" baseline="0">
                <a:solidFill>
                  <a:srgbClr val="000000"/>
                </a:solidFill>
                <a:latin typeface="Arial" charset="0"/>
              </a:rPr>
              <a:t>Loamy</a:t>
            </a:r>
          </a:p>
          <a:p>
            <a:r>
              <a:rPr lang="en-US" altLang="en-US" sz="1800" b="1" i="0" baseline="0">
                <a:solidFill>
                  <a:srgbClr val="000000"/>
                </a:solidFill>
                <a:latin typeface="Arial" charset="0"/>
              </a:rPr>
              <a:t>aggregates</a:t>
            </a:r>
          </a:p>
        </p:txBody>
      </p:sp>
      <p:sp>
        <p:nvSpPr>
          <p:cNvPr id="122885" name="Rectangle 5"/>
          <p:cNvSpPr>
            <a:spLocks noChangeArrowheads="1"/>
          </p:cNvSpPr>
          <p:nvPr/>
        </p:nvSpPr>
        <p:spPr bwMode="auto">
          <a:xfrm>
            <a:off x="1812925" y="2773363"/>
            <a:ext cx="1463675" cy="641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1800" b="1" i="0" baseline="0">
                <a:solidFill>
                  <a:srgbClr val="000000"/>
                </a:solidFill>
                <a:latin typeface="Arial" charset="0"/>
              </a:rPr>
              <a:t>Intrapped</a:t>
            </a:r>
          </a:p>
          <a:p>
            <a:r>
              <a:rPr lang="en-US" altLang="en-US" sz="1800" b="1" i="0" baseline="0">
                <a:solidFill>
                  <a:srgbClr val="000000"/>
                </a:solidFill>
                <a:latin typeface="Arial" charset="0"/>
              </a:rPr>
              <a:t>micropores</a:t>
            </a:r>
          </a:p>
        </p:txBody>
      </p:sp>
      <p:sp>
        <p:nvSpPr>
          <p:cNvPr id="122886" name="Rectangle 6"/>
          <p:cNvSpPr>
            <a:spLocks noChangeArrowheads="1"/>
          </p:cNvSpPr>
          <p:nvPr/>
        </p:nvSpPr>
        <p:spPr bwMode="auto">
          <a:xfrm>
            <a:off x="4327525" y="3024188"/>
            <a:ext cx="147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1800" b="1" i="0" baseline="0">
                <a:solidFill>
                  <a:srgbClr val="000000"/>
                </a:solidFill>
                <a:latin typeface="Arial" charset="0"/>
              </a:rPr>
              <a:t>Macropores</a:t>
            </a:r>
          </a:p>
        </p:txBody>
      </p:sp>
      <p:sp>
        <p:nvSpPr>
          <p:cNvPr id="122888" name="Rectangle 8"/>
          <p:cNvSpPr>
            <a:spLocks noChangeArrowheads="1"/>
          </p:cNvSpPr>
          <p:nvPr/>
        </p:nvSpPr>
        <p:spPr bwMode="auto">
          <a:xfrm>
            <a:off x="5715000" y="5029200"/>
            <a:ext cx="381000"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06" name="Picture 6" descr="Bermuda Lawn ST Report">
            <a:hlinkClick r:id="rId2" action="ppaction://hlinksldjump"/>
          </p:cNvPr>
          <p:cNvPicPr>
            <a:picLocks noChangeAspect="1" noChangeArrowheads="1"/>
          </p:cNvPicPr>
          <p:nvPr>
            <p:ph idx="4294967295"/>
          </p:nvPr>
        </p:nvPicPr>
        <p:blipFill>
          <a:blip r:embed="rId3">
            <a:lum bright="-6000" contrast="12000"/>
            <a:extLst>
              <a:ext uri="{28A0092B-C50C-407E-A947-70E740481C1C}">
                <a14:useLocalDpi xmlns:a14="http://schemas.microsoft.com/office/drawing/2010/main" val="0"/>
              </a:ext>
            </a:extLst>
          </a:blip>
          <a:srcRect/>
          <a:stretch>
            <a:fillRect/>
          </a:stretch>
        </p:blipFill>
        <p:spPr>
          <a:xfrm>
            <a:off x="1905000" y="0"/>
            <a:ext cx="6027738"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150532" name="WordArt 4"/>
          <p:cNvSpPr>
            <a:spLocks noChangeArrowheads="1" noChangeShapeType="1" noTextEdit="1"/>
          </p:cNvSpPr>
          <p:nvPr/>
        </p:nvSpPr>
        <p:spPr bwMode="auto">
          <a:xfrm>
            <a:off x="1905000" y="685800"/>
            <a:ext cx="5791200" cy="47244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87005"/>
              </a:avLst>
            </a:prstTxWarp>
            <a:scene3d>
              <a:camera prst="legacyPerspectiveBottom">
                <a:rot lat="0" lon="20939999" rev="0"/>
              </a:camera>
              <a:lightRig rig="legacyFlat3" dir="b"/>
            </a:scene3d>
            <a:sp3d extrusionH="354000" contourW="12700" prstMaterial="legacyMatte">
              <a:extrusionClr>
                <a:srgbClr val="939676"/>
              </a:extrusionClr>
              <a:contourClr>
                <a:srgbClr val="FFFFFF"/>
              </a:contourClr>
            </a:sp3d>
          </a:bodyPr>
          <a:lstStyle/>
          <a:p>
            <a:pPr algn="ctr"/>
            <a:r>
              <a:rPr lang="en-US" sz="3600" kern="10">
                <a:ln w="9525">
                  <a:round/>
                  <a:headEnd type="none" w="sm" len="sm"/>
                  <a:tailEnd type="none" w="sm" len="sm"/>
                </a:ln>
                <a:gradFill rotWithShape="0">
                  <a:gsLst>
                    <a:gs pos="0">
                      <a:srgbClr val="707070"/>
                    </a:gs>
                    <a:gs pos="50000">
                      <a:srgbClr val="FFFFFF"/>
                    </a:gs>
                    <a:gs pos="100000">
                      <a:srgbClr val="707070"/>
                    </a:gs>
                  </a:gsLst>
                  <a:lin ang="2700000" scaled="1"/>
                </a:gradFill>
                <a:latin typeface="Impact" charset="0"/>
                <a:ea typeface="Impact" charset="0"/>
                <a:cs typeface="Impact" charset="0"/>
              </a:rPr>
              <a:t>Soil pH</a:t>
            </a:r>
          </a:p>
          <a:p>
            <a:pPr algn="ctr"/>
            <a:r>
              <a:rPr lang="en-US" sz="3600" kern="10">
                <a:ln w="9525">
                  <a:round/>
                  <a:headEnd type="none" w="sm" len="sm"/>
                  <a:tailEnd type="none" w="sm" len="sm"/>
                </a:ln>
                <a:gradFill rotWithShape="0">
                  <a:gsLst>
                    <a:gs pos="0">
                      <a:srgbClr val="707070"/>
                    </a:gs>
                    <a:gs pos="50000">
                      <a:srgbClr val="FFFFFF"/>
                    </a:gs>
                    <a:gs pos="100000">
                      <a:srgbClr val="707070"/>
                    </a:gs>
                  </a:gsLst>
                  <a:lin ang="2700000" scaled="1"/>
                </a:gradFill>
                <a:latin typeface="Impact" charset="0"/>
                <a:ea typeface="Impact" charset="0"/>
                <a:cs typeface="Impact" charset="0"/>
              </a:rPr>
              <a:t>&amp;</a:t>
            </a:r>
          </a:p>
          <a:p>
            <a:pPr algn="ctr"/>
            <a:r>
              <a:rPr lang="en-US" sz="3600" kern="10">
                <a:ln w="9525">
                  <a:round/>
                  <a:headEnd type="none" w="sm" len="sm"/>
                  <a:tailEnd type="none" w="sm" len="sm"/>
                </a:ln>
                <a:gradFill rotWithShape="0">
                  <a:gsLst>
                    <a:gs pos="0">
                      <a:srgbClr val="707070"/>
                    </a:gs>
                    <a:gs pos="50000">
                      <a:srgbClr val="FFFFFF"/>
                    </a:gs>
                    <a:gs pos="100000">
                      <a:srgbClr val="707070"/>
                    </a:gs>
                  </a:gsLst>
                  <a:lin ang="2700000" scaled="1"/>
                </a:gradFill>
                <a:latin typeface="Impact" charset="0"/>
                <a:ea typeface="Impact" charset="0"/>
                <a:cs typeface="Impact" charset="0"/>
              </a:rPr>
              <a:t>Liming</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0">
  <p:cSld>
    <p:bg>
      <p:bgPr>
        <a:gradFill rotWithShape="0">
          <a:gsLst>
            <a:gs pos="0">
              <a:schemeClr val="tx2"/>
            </a:gs>
            <a:gs pos="100000">
              <a:srgbClr val="990000"/>
            </a:gs>
          </a:gsLst>
          <a:lin ang="5400000" scaled="1"/>
        </a:gra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body" sz="half" idx="1"/>
          </p:nvPr>
        </p:nvSpPr>
        <p:spPr>
          <a:xfrm>
            <a:off x="381000" y="1524000"/>
            <a:ext cx="2819400" cy="4114800"/>
          </a:xfrm>
          <a:noFill/>
          <a:ln/>
        </p:spPr>
        <p:txBody>
          <a:bodyPr/>
          <a:lstStyle/>
          <a:p>
            <a:r>
              <a:rPr lang="en-US" altLang="en-US" sz="4000">
                <a:solidFill>
                  <a:srgbClr val="CCFF33"/>
                </a:solidFill>
              </a:rPr>
              <a:t>pH Value Defines Relative Acidity or Alkalinity</a:t>
            </a:r>
          </a:p>
        </p:txBody>
      </p:sp>
      <p:sp>
        <p:nvSpPr>
          <p:cNvPr id="152579" name="Rectangle 3"/>
          <p:cNvSpPr>
            <a:spLocks noChangeArrowheads="1"/>
          </p:cNvSpPr>
          <p:nvPr/>
        </p:nvSpPr>
        <p:spPr bwMode="auto">
          <a:xfrm>
            <a:off x="5054600" y="787400"/>
            <a:ext cx="1930400" cy="5283200"/>
          </a:xfrm>
          <a:prstGeom prst="rect">
            <a:avLst/>
          </a:prstGeom>
          <a:solidFill>
            <a:schemeClr val="tx2"/>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0" name="Line 4"/>
          <p:cNvSpPr>
            <a:spLocks noChangeShapeType="1"/>
          </p:cNvSpPr>
          <p:nvPr/>
        </p:nvSpPr>
        <p:spPr bwMode="auto">
          <a:xfrm flipH="1">
            <a:off x="4800600" y="1143000"/>
            <a:ext cx="228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1" name="Line 5"/>
          <p:cNvSpPr>
            <a:spLocks noChangeShapeType="1"/>
          </p:cNvSpPr>
          <p:nvPr/>
        </p:nvSpPr>
        <p:spPr bwMode="auto">
          <a:xfrm>
            <a:off x="4800600" y="2057400"/>
            <a:ext cx="228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2" name="Line 6"/>
          <p:cNvSpPr>
            <a:spLocks noChangeShapeType="1"/>
          </p:cNvSpPr>
          <p:nvPr/>
        </p:nvSpPr>
        <p:spPr bwMode="auto">
          <a:xfrm flipH="1">
            <a:off x="4800600" y="2971800"/>
            <a:ext cx="2438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3" name="Line 7"/>
          <p:cNvSpPr>
            <a:spLocks noChangeShapeType="1"/>
          </p:cNvSpPr>
          <p:nvPr/>
        </p:nvSpPr>
        <p:spPr bwMode="auto">
          <a:xfrm flipH="1">
            <a:off x="4800600" y="3886200"/>
            <a:ext cx="228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4" name="Line 8"/>
          <p:cNvSpPr>
            <a:spLocks noChangeShapeType="1"/>
          </p:cNvSpPr>
          <p:nvPr/>
        </p:nvSpPr>
        <p:spPr bwMode="auto">
          <a:xfrm flipH="1">
            <a:off x="4800600" y="4800600"/>
            <a:ext cx="228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5" name="Line 9"/>
          <p:cNvSpPr>
            <a:spLocks noChangeShapeType="1"/>
          </p:cNvSpPr>
          <p:nvPr/>
        </p:nvSpPr>
        <p:spPr bwMode="auto">
          <a:xfrm flipH="1">
            <a:off x="4800600" y="5791200"/>
            <a:ext cx="228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6" name="Rectangle 10"/>
          <p:cNvSpPr>
            <a:spLocks noChangeArrowheads="1"/>
          </p:cNvSpPr>
          <p:nvPr/>
        </p:nvSpPr>
        <p:spPr bwMode="auto">
          <a:xfrm>
            <a:off x="7467600" y="2757488"/>
            <a:ext cx="1674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en-US" sz="2800" i="0" baseline="0"/>
              <a:t>Neutrality</a:t>
            </a:r>
          </a:p>
        </p:txBody>
      </p:sp>
      <p:sp>
        <p:nvSpPr>
          <p:cNvPr id="152587" name="Line 11"/>
          <p:cNvSpPr>
            <a:spLocks noChangeShapeType="1"/>
          </p:cNvSpPr>
          <p:nvPr/>
        </p:nvSpPr>
        <p:spPr bwMode="auto">
          <a:xfrm>
            <a:off x="5029200" y="1600200"/>
            <a:ext cx="1981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8" name="Line 12"/>
          <p:cNvSpPr>
            <a:spLocks noChangeShapeType="1"/>
          </p:cNvSpPr>
          <p:nvPr/>
        </p:nvSpPr>
        <p:spPr bwMode="auto">
          <a:xfrm>
            <a:off x="5029200" y="2514600"/>
            <a:ext cx="1981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89" name="Line 13"/>
          <p:cNvSpPr>
            <a:spLocks noChangeShapeType="1"/>
          </p:cNvSpPr>
          <p:nvPr/>
        </p:nvSpPr>
        <p:spPr bwMode="auto">
          <a:xfrm>
            <a:off x="5029200" y="3429000"/>
            <a:ext cx="1981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0" name="Line 14"/>
          <p:cNvSpPr>
            <a:spLocks noChangeShapeType="1"/>
          </p:cNvSpPr>
          <p:nvPr/>
        </p:nvSpPr>
        <p:spPr bwMode="auto">
          <a:xfrm>
            <a:off x="5029200" y="4038600"/>
            <a:ext cx="1981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1" name="Line 15"/>
          <p:cNvSpPr>
            <a:spLocks noChangeShapeType="1"/>
          </p:cNvSpPr>
          <p:nvPr/>
        </p:nvSpPr>
        <p:spPr bwMode="auto">
          <a:xfrm>
            <a:off x="5029200" y="4648200"/>
            <a:ext cx="1981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2" name="Line 16"/>
          <p:cNvSpPr>
            <a:spLocks noChangeShapeType="1"/>
          </p:cNvSpPr>
          <p:nvPr/>
        </p:nvSpPr>
        <p:spPr bwMode="auto">
          <a:xfrm>
            <a:off x="5029200" y="5105400"/>
            <a:ext cx="1981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3" name="Line 17"/>
          <p:cNvSpPr>
            <a:spLocks noChangeShapeType="1"/>
          </p:cNvSpPr>
          <p:nvPr/>
        </p:nvSpPr>
        <p:spPr bwMode="auto">
          <a:xfrm>
            <a:off x="7162800" y="762000"/>
            <a:ext cx="30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4" name="Line 18"/>
          <p:cNvSpPr>
            <a:spLocks noChangeShapeType="1"/>
          </p:cNvSpPr>
          <p:nvPr/>
        </p:nvSpPr>
        <p:spPr bwMode="auto">
          <a:xfrm>
            <a:off x="7162800" y="2819400"/>
            <a:ext cx="30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5" name="Line 19"/>
          <p:cNvSpPr>
            <a:spLocks noChangeShapeType="1"/>
          </p:cNvSpPr>
          <p:nvPr/>
        </p:nvSpPr>
        <p:spPr bwMode="auto">
          <a:xfrm>
            <a:off x="7467600" y="762000"/>
            <a:ext cx="0" cy="2057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6" name="Line 20"/>
          <p:cNvSpPr>
            <a:spLocks noChangeShapeType="1"/>
          </p:cNvSpPr>
          <p:nvPr/>
        </p:nvSpPr>
        <p:spPr bwMode="auto">
          <a:xfrm>
            <a:off x="7162800" y="3200400"/>
            <a:ext cx="30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7" name="Line 21"/>
          <p:cNvSpPr>
            <a:spLocks noChangeShapeType="1"/>
          </p:cNvSpPr>
          <p:nvPr/>
        </p:nvSpPr>
        <p:spPr bwMode="auto">
          <a:xfrm>
            <a:off x="7162800" y="6096000"/>
            <a:ext cx="30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8" name="Line 22"/>
          <p:cNvSpPr>
            <a:spLocks noChangeShapeType="1"/>
          </p:cNvSpPr>
          <p:nvPr/>
        </p:nvSpPr>
        <p:spPr bwMode="auto">
          <a:xfrm>
            <a:off x="7467600" y="3200400"/>
            <a:ext cx="0" cy="2895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9" name="Rectangle 23"/>
          <p:cNvSpPr>
            <a:spLocks noChangeArrowheads="1"/>
          </p:cNvSpPr>
          <p:nvPr/>
        </p:nvSpPr>
        <p:spPr bwMode="auto">
          <a:xfrm>
            <a:off x="5318125" y="5165725"/>
            <a:ext cx="138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r>
              <a:rPr lang="en-US" altLang="en-US" b="1" i="0" baseline="0">
                <a:solidFill>
                  <a:srgbClr val="FF3300"/>
                </a:solidFill>
              </a:rPr>
              <a:t>Very</a:t>
            </a:r>
          </a:p>
          <a:p>
            <a:pPr algn="ctr"/>
            <a:r>
              <a:rPr lang="en-US" altLang="en-US" b="1" i="0" baseline="0">
                <a:solidFill>
                  <a:srgbClr val="FF3300"/>
                </a:solidFill>
              </a:rPr>
              <a:t>Strong</a:t>
            </a:r>
          </a:p>
        </p:txBody>
      </p:sp>
      <p:sp>
        <p:nvSpPr>
          <p:cNvPr id="152600" name="Rectangle 24"/>
          <p:cNvSpPr>
            <a:spLocks noChangeArrowheads="1"/>
          </p:cNvSpPr>
          <p:nvPr/>
        </p:nvSpPr>
        <p:spPr bwMode="auto">
          <a:xfrm>
            <a:off x="5470525" y="4632325"/>
            <a:ext cx="106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solidFill>
                  <a:srgbClr val="FF3300"/>
                </a:solidFill>
              </a:rPr>
              <a:t>Strong</a:t>
            </a:r>
          </a:p>
        </p:txBody>
      </p:sp>
      <p:sp>
        <p:nvSpPr>
          <p:cNvPr id="152601" name="Rectangle 25"/>
          <p:cNvSpPr>
            <a:spLocks noChangeArrowheads="1"/>
          </p:cNvSpPr>
          <p:nvPr/>
        </p:nvSpPr>
        <p:spPr bwMode="auto">
          <a:xfrm>
            <a:off x="5470525" y="4098925"/>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solidFill>
                  <a:srgbClr val="CCFF33"/>
                </a:solidFill>
              </a:rPr>
              <a:t>Medium</a:t>
            </a:r>
          </a:p>
        </p:txBody>
      </p:sp>
      <p:sp>
        <p:nvSpPr>
          <p:cNvPr id="152602" name="Rectangle 26"/>
          <p:cNvSpPr>
            <a:spLocks noChangeArrowheads="1"/>
          </p:cNvSpPr>
          <p:nvPr/>
        </p:nvSpPr>
        <p:spPr bwMode="auto">
          <a:xfrm>
            <a:off x="5394325" y="3489325"/>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Moderate</a:t>
            </a:r>
          </a:p>
        </p:txBody>
      </p:sp>
      <p:sp>
        <p:nvSpPr>
          <p:cNvPr id="152603" name="Rectangle 27"/>
          <p:cNvSpPr>
            <a:spLocks noChangeArrowheads="1"/>
          </p:cNvSpPr>
          <p:nvPr/>
        </p:nvSpPr>
        <p:spPr bwMode="auto">
          <a:xfrm>
            <a:off x="5546725" y="2955925"/>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Slight</a:t>
            </a:r>
          </a:p>
        </p:txBody>
      </p:sp>
      <p:sp>
        <p:nvSpPr>
          <p:cNvPr id="152604" name="Rectangle 28"/>
          <p:cNvSpPr>
            <a:spLocks noChangeArrowheads="1"/>
          </p:cNvSpPr>
          <p:nvPr/>
        </p:nvSpPr>
        <p:spPr bwMode="auto">
          <a:xfrm>
            <a:off x="5546725" y="2498725"/>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Slight</a:t>
            </a:r>
          </a:p>
        </p:txBody>
      </p:sp>
      <p:sp>
        <p:nvSpPr>
          <p:cNvPr id="152605" name="Rectangle 29"/>
          <p:cNvSpPr>
            <a:spLocks noChangeArrowheads="1"/>
          </p:cNvSpPr>
          <p:nvPr/>
        </p:nvSpPr>
        <p:spPr bwMode="auto">
          <a:xfrm>
            <a:off x="5394325" y="1889125"/>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solidFill>
                  <a:srgbClr val="CCFF33"/>
                </a:solidFill>
              </a:rPr>
              <a:t>Medium</a:t>
            </a:r>
          </a:p>
        </p:txBody>
      </p:sp>
      <p:sp>
        <p:nvSpPr>
          <p:cNvPr id="152606" name="Rectangle 30"/>
          <p:cNvSpPr>
            <a:spLocks noChangeArrowheads="1"/>
          </p:cNvSpPr>
          <p:nvPr/>
        </p:nvSpPr>
        <p:spPr bwMode="auto">
          <a:xfrm>
            <a:off x="5470525" y="1050925"/>
            <a:ext cx="106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solidFill>
                  <a:srgbClr val="FF3300"/>
                </a:solidFill>
              </a:rPr>
              <a:t>Strong</a:t>
            </a:r>
          </a:p>
        </p:txBody>
      </p:sp>
      <p:sp>
        <p:nvSpPr>
          <p:cNvPr id="152607" name="Rectangle 31"/>
          <p:cNvSpPr>
            <a:spLocks noChangeArrowheads="1"/>
          </p:cNvSpPr>
          <p:nvPr/>
        </p:nvSpPr>
        <p:spPr bwMode="auto">
          <a:xfrm>
            <a:off x="7604125" y="1462088"/>
            <a:ext cx="1624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i="0" baseline="0">
                <a:solidFill>
                  <a:schemeClr val="bg1"/>
                </a:solidFill>
              </a:rPr>
              <a:t>Alkalinity</a:t>
            </a:r>
          </a:p>
        </p:txBody>
      </p:sp>
      <p:sp>
        <p:nvSpPr>
          <p:cNvPr id="152608" name="Rectangle 32"/>
          <p:cNvSpPr>
            <a:spLocks noChangeArrowheads="1"/>
          </p:cNvSpPr>
          <p:nvPr/>
        </p:nvSpPr>
        <p:spPr bwMode="auto">
          <a:xfrm>
            <a:off x="7680325" y="4205288"/>
            <a:ext cx="125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i="0" baseline="0">
                <a:solidFill>
                  <a:schemeClr val="bg1"/>
                </a:solidFill>
              </a:rPr>
              <a:t>Acidity</a:t>
            </a:r>
          </a:p>
        </p:txBody>
      </p:sp>
      <p:sp>
        <p:nvSpPr>
          <p:cNvPr id="152609" name="Rectangle 33"/>
          <p:cNvSpPr>
            <a:spLocks noChangeArrowheads="1"/>
          </p:cNvSpPr>
          <p:nvPr/>
        </p:nvSpPr>
        <p:spPr bwMode="auto">
          <a:xfrm>
            <a:off x="4175125" y="97472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9.0</a:t>
            </a:r>
          </a:p>
        </p:txBody>
      </p:sp>
      <p:sp>
        <p:nvSpPr>
          <p:cNvPr id="152610" name="Rectangle 34"/>
          <p:cNvSpPr>
            <a:spLocks noChangeArrowheads="1"/>
          </p:cNvSpPr>
          <p:nvPr/>
        </p:nvSpPr>
        <p:spPr bwMode="auto">
          <a:xfrm>
            <a:off x="4175125" y="181292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8.0</a:t>
            </a:r>
          </a:p>
        </p:txBody>
      </p:sp>
      <p:sp>
        <p:nvSpPr>
          <p:cNvPr id="152611" name="Rectangle 35"/>
          <p:cNvSpPr>
            <a:spLocks noChangeArrowheads="1"/>
          </p:cNvSpPr>
          <p:nvPr/>
        </p:nvSpPr>
        <p:spPr bwMode="auto">
          <a:xfrm>
            <a:off x="4175125" y="272732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7.0</a:t>
            </a:r>
          </a:p>
        </p:txBody>
      </p:sp>
      <p:sp>
        <p:nvSpPr>
          <p:cNvPr id="152612" name="Rectangle 36"/>
          <p:cNvSpPr>
            <a:spLocks noChangeArrowheads="1"/>
          </p:cNvSpPr>
          <p:nvPr/>
        </p:nvSpPr>
        <p:spPr bwMode="auto">
          <a:xfrm>
            <a:off x="4175125" y="364172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6.0</a:t>
            </a:r>
          </a:p>
        </p:txBody>
      </p:sp>
      <p:sp>
        <p:nvSpPr>
          <p:cNvPr id="152613" name="Rectangle 37"/>
          <p:cNvSpPr>
            <a:spLocks noChangeArrowheads="1"/>
          </p:cNvSpPr>
          <p:nvPr/>
        </p:nvSpPr>
        <p:spPr bwMode="auto">
          <a:xfrm>
            <a:off x="4175125" y="455612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5.0</a:t>
            </a:r>
          </a:p>
        </p:txBody>
      </p:sp>
      <p:sp>
        <p:nvSpPr>
          <p:cNvPr id="152614" name="Rectangle 38"/>
          <p:cNvSpPr>
            <a:spLocks noChangeArrowheads="1"/>
          </p:cNvSpPr>
          <p:nvPr/>
        </p:nvSpPr>
        <p:spPr bwMode="auto">
          <a:xfrm>
            <a:off x="4251325" y="554672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b="1" i="0" baseline="0"/>
              <a:t>4.0</a:t>
            </a:r>
          </a:p>
        </p:txBody>
      </p:sp>
      <p:sp>
        <p:nvSpPr>
          <p:cNvPr id="152615" name="Line 39"/>
          <p:cNvSpPr>
            <a:spLocks noChangeShapeType="1"/>
          </p:cNvSpPr>
          <p:nvPr/>
        </p:nvSpPr>
        <p:spPr bwMode="auto">
          <a:xfrm>
            <a:off x="7467600" y="16764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616" name="Line 40"/>
          <p:cNvSpPr>
            <a:spLocks noChangeShapeType="1"/>
          </p:cNvSpPr>
          <p:nvPr/>
        </p:nvSpPr>
        <p:spPr bwMode="auto">
          <a:xfrm>
            <a:off x="7467600" y="4495800"/>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617" name="Rectangle 41"/>
          <p:cNvSpPr>
            <a:spLocks noChangeArrowheads="1"/>
          </p:cNvSpPr>
          <p:nvPr/>
        </p:nvSpPr>
        <p:spPr bwMode="auto">
          <a:xfrm>
            <a:off x="3489325" y="319088"/>
            <a:ext cx="14779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800" i="0" baseline="0">
                <a:solidFill>
                  <a:srgbClr val="CCFF33"/>
                </a:solidFill>
              </a:rPr>
              <a:t>pH Scale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3000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3000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3000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30000">
            <a:ln>
              <a:noFill/>
            </a:ln>
            <a:solidFill>
              <a:schemeClr val="tx1"/>
            </a:solidFill>
            <a:effectLst/>
            <a:latin typeface="Times New Roman" charset="0"/>
          </a:defRPr>
        </a:defPPr>
      </a:lstStyle>
    </a:lnDef>
  </a:objectDefaults>
  <a:extraClrSchemeLst>
    <a:extraClrScheme>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themeOverride>
</file>

<file path=ppt/theme/themeOverride10.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11.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12.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13.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14.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15.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themeOverride>
</file>

<file path=ppt/theme/themeOverride16.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themeOverride>
</file>

<file path=ppt/theme/themeOverride17.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18.xml><?xml version="1.0" encoding="utf-8"?>
<a:themeOverride xmlns:a="http://schemas.openxmlformats.org/drawingml/2006/main">
  <a:clrScheme name="">
    <a:dk1>
      <a:srgbClr val="FFFFFF"/>
    </a:dk1>
    <a:lt1>
      <a:srgbClr val="FFFFFF"/>
    </a:lt1>
    <a:dk2>
      <a:srgbClr val="000000"/>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themeOverride>
</file>

<file path=ppt/theme/themeOverride3.xml><?xml version="1.0" encoding="utf-8"?>
<a:themeOverride xmlns:a="http://schemas.openxmlformats.org/drawingml/2006/main">
  <a:clrScheme name="">
    <a:dk1>
      <a:srgbClr val="919191"/>
    </a:dk1>
    <a:lt1>
      <a:srgbClr val="FAFD00"/>
    </a:lt1>
    <a:dk2>
      <a:srgbClr val="00279F"/>
    </a:dk2>
    <a:lt2>
      <a:srgbClr val="FAFD00"/>
    </a:lt2>
    <a:accent1>
      <a:srgbClr val="618FFD"/>
    </a:accent1>
    <a:accent2>
      <a:srgbClr val="00FF00"/>
    </a:accent2>
    <a:accent3>
      <a:srgbClr val="AAACCD"/>
    </a:accent3>
    <a:accent4>
      <a:srgbClr val="D6D800"/>
    </a:accent4>
    <a:accent5>
      <a:srgbClr val="B7C6FE"/>
    </a:accent5>
    <a:accent6>
      <a:srgbClr val="00E7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80800"/>
    </a:dk1>
    <a:lt1>
      <a:srgbClr val="FBFCFF"/>
    </a:lt1>
    <a:dk2>
      <a:srgbClr val="FAFD00"/>
    </a:dk2>
    <a:lt2>
      <a:srgbClr val="919191"/>
    </a:lt2>
    <a:accent1>
      <a:srgbClr val="618FFD"/>
    </a:accent1>
    <a:accent2>
      <a:srgbClr val="00AE00"/>
    </a:accent2>
    <a:accent3>
      <a:srgbClr val="FDFDFF"/>
    </a:accent3>
    <a:accent4>
      <a:srgbClr val="060600"/>
    </a:accent4>
    <a:accent5>
      <a:srgbClr val="B7C6FE"/>
    </a:accent5>
    <a:accent6>
      <a:srgbClr val="009D00"/>
    </a:accent6>
    <a:hlink>
      <a:srgbClr val="FC0128"/>
    </a:hlink>
    <a:folHlink>
      <a:srgbClr val="CECECE"/>
    </a:folHlink>
  </a:clrScheme>
</a:themeOverride>
</file>

<file path=ppt/theme/themeOverride7.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8.xml><?xml version="1.0" encoding="utf-8"?>
<a:themeOverride xmlns:a="http://schemas.openxmlformats.org/drawingml/2006/main">
  <a:clrScheme name="">
    <a:dk1>
      <a:srgbClr val="919191"/>
    </a:dk1>
    <a:lt1>
      <a:srgbClr val="FAFD00"/>
    </a:lt1>
    <a:dk2>
      <a:srgbClr val="EAEC5E"/>
    </a:dk2>
    <a:lt2>
      <a:srgbClr val="FAFD00"/>
    </a:lt2>
    <a:accent1>
      <a:srgbClr val="618FFD"/>
    </a:accent1>
    <a:accent2>
      <a:srgbClr val="00AE00"/>
    </a:accent2>
    <a:accent3>
      <a:srgbClr val="F3F4B6"/>
    </a:accent3>
    <a:accent4>
      <a:srgbClr val="D6D800"/>
    </a:accent4>
    <a:accent5>
      <a:srgbClr val="B7C6FE"/>
    </a:accent5>
    <a:accent6>
      <a:srgbClr val="009D00"/>
    </a:accent6>
    <a:hlink>
      <a:srgbClr val="FC0128"/>
    </a:hlink>
    <a:folHlink>
      <a:srgbClr val="CECECE"/>
    </a:folHlink>
  </a:clrScheme>
</a:themeOverride>
</file>

<file path=ppt/theme/themeOverride9.xml><?xml version="1.0" encoding="utf-8"?>
<a:themeOverride xmlns:a="http://schemas.openxmlformats.org/drawingml/2006/main">
  <a:clrScheme name="">
    <a:dk1>
      <a:srgbClr val="919191"/>
    </a:dk1>
    <a:lt1>
      <a:srgbClr val="FAFD00"/>
    </a:lt1>
    <a:dk2>
      <a:srgbClr val="EAEC5E"/>
    </a:dk2>
    <a:lt2>
      <a:srgbClr val="FAFD00"/>
    </a:lt2>
    <a:accent1>
      <a:srgbClr val="618FFD"/>
    </a:accent1>
    <a:accent2>
      <a:srgbClr val="00AE00"/>
    </a:accent2>
    <a:accent3>
      <a:srgbClr val="F3F4B6"/>
    </a:accent3>
    <a:accent4>
      <a:srgbClr val="D6D8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0</TotalTime>
  <Words>6357</Words>
  <Application>Microsoft Macintosh PowerPoint</Application>
  <PresentationFormat>On-screen Show (4:3)</PresentationFormat>
  <Paragraphs>750</Paragraphs>
  <Slides>93</Slides>
  <Notes>87</Notes>
  <HiddenSlides>9</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6</vt:i4>
      </vt:variant>
      <vt:variant>
        <vt:lpstr>Slide Titles</vt:lpstr>
      </vt:variant>
      <vt:variant>
        <vt:i4>93</vt:i4>
      </vt:variant>
    </vt:vector>
  </HeadingPairs>
  <TitlesOfParts>
    <vt:vector size="105" baseType="lpstr">
      <vt:lpstr>Times New Roman</vt:lpstr>
      <vt:lpstr>Times</vt:lpstr>
      <vt:lpstr>Arial</vt:lpstr>
      <vt:lpstr>Symbol</vt:lpstr>
      <vt:lpstr>Default Design</vt:lpstr>
      <vt:lpstr>1_Default Design</vt:lpstr>
      <vt:lpstr>Microsoft Graph 97 Chart</vt:lpstr>
      <vt:lpstr>Microsoft PowerPoint Slide</vt:lpstr>
      <vt:lpstr>Microsoft Clip Gallery</vt:lpstr>
      <vt:lpstr>Harvard Graphics 4.0 Presentation</vt:lpstr>
      <vt:lpstr>Microsoft Word Document</vt:lpstr>
      <vt:lpstr>Microsoft Graph Chart</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Webster Defines Soil As…..</vt:lpstr>
      <vt:lpstr>PowerPoint Presentation</vt:lpstr>
      <vt:lpstr>PowerPoint Presentation</vt:lpstr>
      <vt:lpstr>PowerPoint Presentation</vt:lpstr>
      <vt:lpstr>PowerPoint Presentation</vt:lpstr>
      <vt:lpstr>PowerPoint Presentation</vt:lpstr>
      <vt:lpstr>PowerPoint Presentation</vt:lpstr>
      <vt:lpstr>Soil Composition - Volume Basis</vt:lpstr>
      <vt:lpstr>PowerPoint Presentation</vt:lpstr>
      <vt:lpstr>Permanent Soil Properties</vt:lpstr>
      <vt:lpstr>Changeable Soil Properties</vt:lpstr>
      <vt:lpstr>SOIL TEXTURE</vt:lpstr>
      <vt:lpstr>Soil Texture</vt:lpstr>
      <vt:lpstr>Importance of Soil Texture</vt:lpstr>
      <vt:lpstr>PowerPoint Presentation</vt:lpstr>
      <vt:lpstr>Soil Structure</vt:lpstr>
      <vt:lpstr>PowerPoint Presentation</vt:lpstr>
      <vt:lpstr>Importance of Soil Structure</vt:lpstr>
      <vt:lpstr>Maintaining Soil Structure</vt:lpstr>
      <vt:lpstr>PowerPoint Presentation</vt:lpstr>
      <vt:lpstr>PowerPoint Presentation</vt:lpstr>
      <vt:lpstr>PowerPoint Presentation</vt:lpstr>
      <vt:lpstr>PowerPoint Presentation</vt:lpstr>
      <vt:lpstr>PowerPoint Presentation</vt:lpstr>
      <vt:lpstr>Soil Color</vt:lpstr>
      <vt:lpstr>PowerPoint Presentation</vt:lpstr>
      <vt:lpstr>Organic Matter</vt:lpstr>
      <vt:lpstr>Organic Matter </vt:lpstr>
      <vt:lpstr>PowerPoint Presentation</vt:lpstr>
      <vt:lpstr>PowerPoint Presentation</vt:lpstr>
      <vt:lpstr>PowerPoint Presentation</vt:lpstr>
      <vt:lpstr>PowerPoint Presentation</vt:lpstr>
      <vt:lpstr>Regular Additions of Organic Residues Must Be Made to Maintain Soil Organic Matter Levels</vt:lpstr>
      <vt:lpstr>PowerPoint Presentation</vt:lpstr>
      <vt:lpstr>PowerPoint Presentation</vt:lpstr>
      <vt:lpstr>Soil Colloids</vt:lpstr>
      <vt:lpstr>PowerPoint Presentation</vt:lpstr>
      <vt:lpstr>PowerPoint Presentation</vt:lpstr>
      <vt:lpstr>PowerPoint Presentation</vt:lpstr>
      <vt:lpstr>Cation Exchange</vt:lpstr>
      <vt:lpstr>Cation Exchange Capacity of Clays &amp; Organic Matter</vt:lpstr>
      <vt:lpstr>PowerPoint Presentation</vt:lpstr>
      <vt:lpstr>pH is a term used to describe the H ion (H+) activity and/or concentration in solution</vt:lpstr>
      <vt:lpstr>PowerPoint Presentation</vt:lpstr>
      <vt:lpstr>pH Expressions</vt:lpstr>
      <vt:lpstr>Soil pH Reflects Hydrogen Ion Activity</vt:lpstr>
      <vt:lpstr>PowerPoint Presentation</vt:lpstr>
      <vt:lpstr>Soil pH is one of the most important chemical reactions that occurs in soils</vt:lpstr>
      <vt:lpstr>It affects so many reactions and activities that occur in soils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Soils Become Acid Because- </vt:lpstr>
      <vt:lpstr>PowerPoint Presentation</vt:lpstr>
      <vt:lpstr>Determining Soil Acidity</vt:lpstr>
      <vt:lpstr>Determining Soil pH &amp; Limestone Requirement at UGA Laboratory</vt:lpstr>
      <vt:lpstr>PowerPoint Presentation</vt:lpstr>
      <vt:lpstr>Desired pH for Some Crops</vt:lpstr>
      <vt:lpstr>How Can We Reduce Soil Acidity?</vt:lpstr>
      <vt:lpstr>Lime Sources and Their Relative Neutralizing Values</vt:lpstr>
      <vt:lpstr>PowerPoint Presentation</vt:lpstr>
      <vt:lpstr>FREQUENCY AND RATE OF LIMING DEPENDS ON:</vt:lpstr>
      <vt:lpstr>Acidifying Soils</vt:lpstr>
      <vt:lpstr>Materials Used for Acidifying Soils</vt:lpstr>
      <vt:lpstr>Reducing Soil pH with Sulfur or Aluminum Sulfate</vt:lpstr>
      <vt:lpstr>Reducing Soil pH with Sulfur or Aluminum Sulfate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2015-09-08T05:51:04Z</dcterms:created>
  <dcterms:modified xsi:type="dcterms:W3CDTF">2015-09-08T05:51:48Z</dcterms:modified>
</cp:coreProperties>
</file>