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57" r:id="rId1"/>
  </p:sldMasterIdLst>
  <p:handoutMasterIdLst>
    <p:handoutMasterId r:id="rId58"/>
  </p:handoutMasterIdLst>
  <p:sldIdLst>
    <p:sldId id="256" r:id="rId2"/>
    <p:sldId id="321" r:id="rId3"/>
    <p:sldId id="322" r:id="rId4"/>
    <p:sldId id="318" r:id="rId5"/>
    <p:sldId id="259" r:id="rId6"/>
    <p:sldId id="260" r:id="rId7"/>
    <p:sldId id="308" r:id="rId8"/>
    <p:sldId id="285" r:id="rId9"/>
    <p:sldId id="261" r:id="rId10"/>
    <p:sldId id="284" r:id="rId11"/>
    <p:sldId id="257" r:id="rId12"/>
    <p:sldId id="274" r:id="rId13"/>
    <p:sldId id="273" r:id="rId14"/>
    <p:sldId id="267" r:id="rId15"/>
    <p:sldId id="268" r:id="rId16"/>
    <p:sldId id="269" r:id="rId17"/>
    <p:sldId id="270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9" r:id="rId29"/>
    <p:sldId id="271" r:id="rId30"/>
    <p:sldId id="272" r:id="rId31"/>
    <p:sldId id="289" r:id="rId32"/>
    <p:sldId id="290" r:id="rId33"/>
    <p:sldId id="310" r:id="rId34"/>
    <p:sldId id="265" r:id="rId35"/>
    <p:sldId id="266" r:id="rId36"/>
    <p:sldId id="282" r:id="rId37"/>
    <p:sldId id="283" r:id="rId38"/>
    <p:sldId id="311" r:id="rId39"/>
    <p:sldId id="263" r:id="rId40"/>
    <p:sldId id="264" r:id="rId41"/>
    <p:sldId id="286" r:id="rId42"/>
    <p:sldId id="287" r:id="rId43"/>
    <p:sldId id="279" r:id="rId44"/>
    <p:sldId id="280" r:id="rId45"/>
    <p:sldId id="275" r:id="rId46"/>
    <p:sldId id="276" r:id="rId47"/>
    <p:sldId id="277" r:id="rId48"/>
    <p:sldId id="281" r:id="rId49"/>
    <p:sldId id="293" r:id="rId50"/>
    <p:sldId id="294" r:id="rId51"/>
    <p:sldId id="305" r:id="rId52"/>
    <p:sldId id="306" r:id="rId53"/>
    <p:sldId id="291" r:id="rId54"/>
    <p:sldId id="292" r:id="rId55"/>
    <p:sldId id="312" r:id="rId56"/>
    <p:sldId id="307" r:id="rId5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87A51"/>
    <a:srgbClr val="077B5D"/>
    <a:srgbClr val="077B62"/>
    <a:srgbClr val="F4F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9" autoAdjust="0"/>
    <p:restoredTop sz="96405"/>
  </p:normalViewPr>
  <p:slideViewPr>
    <p:cSldViewPr>
      <p:cViewPr varScale="1">
        <p:scale>
          <a:sx n="126" d="100"/>
          <a:sy n="126" d="100"/>
        </p:scale>
        <p:origin x="162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handoutMaster" Target="handoutMasters/handoutMaster1.xml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069ABF9-77BC-F14B-9F1F-AC24281849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92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638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8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8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9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639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639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57BBCFC-FAC8-EF44-95C7-AD153042534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0A8AA-5FE8-2546-BE4B-5EF9F965B4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0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686EA-FDEA-4A45-B6CF-451020FB37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5287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D1A348BC-D863-B943-A35E-A457167D21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884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9299E3-281F-664A-B5B6-67B1B2D096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537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9C3977-2A54-E249-9E79-B9CFAFB4DE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2682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F9EB2-9CFA-E84B-9921-CFCE68E632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527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38D41-F448-3E46-9CC5-806CDED033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570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E7DE5-3236-0142-9916-9E82F7BCF3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1468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403DC-CA86-FF41-9F36-4AA693A2BC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952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F8F2CD-CA68-E64E-8CC5-C047CA0562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000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F28DD9-B94B-7543-962C-3E3075C7B8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6085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5363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4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5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6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7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8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9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0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7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5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5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3CE511A-C705-9748-A9CB-78827CC7B96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5374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375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§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3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Relationship Id="rId3" Type="http://schemas.openxmlformats.org/officeDocument/2006/relationships/image" Target="../media/image6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pubs.caes.uga.edu/caespubs/horticulture/H-01-061.htm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524000"/>
            <a:ext cx="7848600" cy="2514600"/>
          </a:xfrm>
        </p:spPr>
        <p:txBody>
          <a:bodyPr/>
          <a:lstStyle/>
          <a:p>
            <a:pPr algn="ctr"/>
            <a:r>
              <a:rPr lang="en-US" altLang="en-US" sz="4800"/>
              <a:t>SMALL TREES</a:t>
            </a:r>
            <a:br>
              <a:rPr lang="en-US" altLang="en-US" sz="4800"/>
            </a:br>
            <a:r>
              <a:rPr lang="en-US" altLang="en-US" sz="4800"/>
              <a:t>for </a:t>
            </a:r>
            <a:br>
              <a:rPr lang="en-US" altLang="en-US" sz="4800"/>
            </a:br>
            <a:r>
              <a:rPr lang="en-US" altLang="en-US" sz="4800"/>
              <a:t>SMALL SPACES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962400"/>
            <a:ext cx="4267200" cy="1219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>
                <a:solidFill>
                  <a:schemeClr val="tx2"/>
                </a:solidFill>
              </a:rPr>
              <a:t>Dr. John M. Ruter</a:t>
            </a:r>
          </a:p>
          <a:p>
            <a:pPr>
              <a:lnSpc>
                <a:spcPct val="80000"/>
              </a:lnSpc>
            </a:pPr>
            <a:r>
              <a:rPr lang="en-US" altLang="en-US" sz="2400">
                <a:solidFill>
                  <a:schemeClr val="tx2"/>
                </a:solidFill>
              </a:rPr>
              <a:t>Professor - Nursery Crops</a:t>
            </a:r>
          </a:p>
          <a:p>
            <a:pPr>
              <a:lnSpc>
                <a:spcPct val="80000"/>
              </a:lnSpc>
            </a:pPr>
            <a:r>
              <a:rPr lang="en-US" altLang="en-US" sz="2400">
                <a:solidFill>
                  <a:schemeClr val="tx2"/>
                </a:solidFill>
              </a:rPr>
              <a:t>University of Georgia</a:t>
            </a:r>
          </a:p>
          <a:p>
            <a:pPr>
              <a:lnSpc>
                <a:spcPct val="80000"/>
              </a:lnSpc>
            </a:pPr>
            <a:r>
              <a:rPr lang="en-US" altLang="en-US" sz="2400">
                <a:solidFill>
                  <a:schemeClr val="tx2"/>
                </a:solidFill>
              </a:rPr>
              <a:t>Department of Horticulture</a:t>
            </a:r>
          </a:p>
          <a:p>
            <a:pPr>
              <a:lnSpc>
                <a:spcPct val="80000"/>
              </a:lnSpc>
            </a:pPr>
            <a:r>
              <a:rPr lang="en-US" altLang="en-US" sz="2400">
                <a:solidFill>
                  <a:schemeClr val="tx2"/>
                </a:solidFill>
              </a:rPr>
              <a:t>Tifton Campus</a:t>
            </a:r>
          </a:p>
          <a:p>
            <a:pPr>
              <a:lnSpc>
                <a:spcPct val="80000"/>
              </a:lnSpc>
            </a:pPr>
            <a:endParaRPr lang="en-US" altLang="en-US" sz="240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4572000" y="4495800"/>
            <a:ext cx="42672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20000"/>
              </a:spcBef>
              <a:buClr>
                <a:schemeClr val="accent2"/>
              </a:buClr>
              <a:buFont typeface="Wingdings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Font typeface="Wingdings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20000"/>
              </a:spcBef>
              <a:buClr>
                <a:schemeClr val="accent2"/>
              </a:buClr>
              <a:buFont typeface="Wingdings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Font typeface="Wingdings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r" eaLnBrk="1" hangingPunct="1">
              <a:lnSpc>
                <a:spcPct val="80000"/>
              </a:lnSpc>
            </a:pPr>
            <a:r>
              <a:rPr lang="en-US" altLang="en-US" sz="2400">
                <a:solidFill>
                  <a:schemeClr val="tx2"/>
                </a:solidFill>
              </a:rPr>
              <a:t>Keith Mickler</a:t>
            </a:r>
          </a:p>
          <a:p>
            <a:pPr algn="r" eaLnBrk="1" hangingPunct="1">
              <a:lnSpc>
                <a:spcPct val="80000"/>
              </a:lnSpc>
            </a:pPr>
            <a:r>
              <a:rPr lang="en-US" altLang="en-US" sz="2400">
                <a:solidFill>
                  <a:schemeClr val="tx2"/>
                </a:solidFill>
              </a:rPr>
              <a:t>County Extension Agent</a:t>
            </a:r>
          </a:p>
          <a:p>
            <a:pPr algn="r" eaLnBrk="1" hangingPunct="1">
              <a:lnSpc>
                <a:spcPct val="80000"/>
              </a:lnSpc>
            </a:pPr>
            <a:r>
              <a:rPr lang="en-US" altLang="en-US" sz="2400">
                <a:solidFill>
                  <a:schemeClr val="tx2"/>
                </a:solidFill>
              </a:rPr>
              <a:t>University of Georgia</a:t>
            </a:r>
          </a:p>
          <a:p>
            <a:pPr algn="r" eaLnBrk="1" hangingPunct="1">
              <a:lnSpc>
                <a:spcPct val="80000"/>
              </a:lnSpc>
            </a:pPr>
            <a:r>
              <a:rPr lang="en-US" altLang="en-US" sz="2400">
                <a:solidFill>
                  <a:schemeClr val="tx2"/>
                </a:solidFill>
              </a:rPr>
              <a:t>Cooperative Extension</a:t>
            </a:r>
          </a:p>
          <a:p>
            <a:pPr algn="r" eaLnBrk="1" hangingPunct="1">
              <a:lnSpc>
                <a:spcPct val="80000"/>
              </a:lnSpc>
            </a:pPr>
            <a:r>
              <a:rPr lang="en-US" altLang="en-US" sz="2400">
                <a:solidFill>
                  <a:schemeClr val="tx2"/>
                </a:solidFill>
              </a:rPr>
              <a:t>Floyd County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/>
          </a:p>
        </p:txBody>
      </p:sp>
      <p:pic>
        <p:nvPicPr>
          <p:cNvPr id="2054" name="Picture 6" descr="uga-caes-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5791200" cy="100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i="1"/>
              <a:t>Chionanthus retusus</a:t>
            </a:r>
            <a:br>
              <a:rPr lang="en-US" altLang="en-US" i="1"/>
            </a:br>
            <a:r>
              <a:rPr lang="en-US" altLang="en-US" sz="2000" b="0"/>
              <a:t>Chinese Fringe-tree</a:t>
            </a:r>
            <a:endParaRPr lang="en-US" altLang="en-US" b="0" i="1"/>
          </a:p>
        </p:txBody>
      </p:sp>
      <p:sp>
        <p:nvSpPr>
          <p:cNvPr id="4710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Deciduous multi-stem tree reaching 15-25’ tall</a:t>
            </a:r>
          </a:p>
          <a:p>
            <a:r>
              <a:rPr lang="en-US" altLang="en-US"/>
              <a:t>best known for the showy white flowers in late spring</a:t>
            </a:r>
          </a:p>
          <a:p>
            <a:r>
              <a:rPr lang="en-US" altLang="en-US"/>
              <a:t>fall color is usually a good yellow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onanthus retu fl2"/>
          <p:cNvPicPr>
            <a:picLocks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800"/>
            <a:ext cx="4872038" cy="609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9" name="Picture 7" descr="Chionanthus retu fl4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4343400"/>
            <a:ext cx="3048000" cy="2435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304800"/>
            <a:ext cx="3195638" cy="4000500"/>
          </a:xfrm>
          <a:noFill/>
          <a:ln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i="1"/>
              <a:t>Cornus florida</a:t>
            </a:r>
            <a:br>
              <a:rPr lang="en-US" altLang="en-US" i="1"/>
            </a:br>
            <a:r>
              <a:rPr lang="en-US" altLang="en-US" sz="2000" b="0"/>
              <a:t>Flowering</a:t>
            </a:r>
            <a:r>
              <a:rPr lang="en-US" altLang="en-US" sz="2000" i="1"/>
              <a:t> </a:t>
            </a:r>
            <a:r>
              <a:rPr lang="en-US" altLang="en-US" sz="2000" b="0"/>
              <a:t>Dogwood</a:t>
            </a:r>
            <a:endParaRPr lang="en-US" altLang="en-US" i="1"/>
          </a:p>
        </p:txBody>
      </p:sp>
      <p:sp>
        <p:nvSpPr>
          <p:cNvPr id="3686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/>
              <a:t>flowering tree reaches height of about 25’ and width of 25’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heavily branched multi-stem tree that blooms in early spring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northern seedlings or selections perform poorly in So. Georgia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performs best as under-story trees (grown in shade) but tolerates full sun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beware of dogwood anthracnose (north Georgia) and powdery mildew (statewide)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P101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30225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85800"/>
            <a:ext cx="388620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5847" name="Picture 7" descr="Cornus fl GB 032803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94138"/>
            <a:ext cx="3556000" cy="284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i="1"/>
              <a:t>Eriobotrya japonica</a:t>
            </a:r>
            <a:br>
              <a:rPr lang="en-US" altLang="en-US" i="1"/>
            </a:br>
            <a:r>
              <a:rPr lang="en-US" altLang="en-US" sz="2000" b="0"/>
              <a:t>Loquat</a:t>
            </a:r>
            <a:endParaRPr lang="en-US" altLang="en-US" i="1"/>
          </a:p>
        </p:txBody>
      </p:sp>
      <p:sp>
        <p:nvSpPr>
          <p:cNvPr id="2969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762000" y="1600200"/>
            <a:ext cx="800735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evergreen tree that produces abundant, edible fruit, which is a hit with wildlife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dark green leaves and reaches height of 15-25’ tall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does well in full sun but tolerates afternoon shade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tough tree with colorful fruit and year round glossy foliage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only hardy in the southern half of Georgia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susceptible to fireblight if conditions are favorable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Eriobotrya jap fo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762000"/>
            <a:ext cx="2794000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7" descr="P10100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7660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P10100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445611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9220200" cy="1431925"/>
          </a:xfrm>
        </p:spPr>
        <p:txBody>
          <a:bodyPr/>
          <a:lstStyle/>
          <a:p>
            <a:pPr algn="ctr"/>
            <a:r>
              <a:rPr lang="en-US" altLang="en-US" sz="3600" i="1"/>
              <a:t>Halesia diptera </a:t>
            </a:r>
            <a:r>
              <a:rPr lang="en-US" altLang="en-US" sz="3600"/>
              <a:t>var. </a:t>
            </a:r>
            <a:r>
              <a:rPr lang="en-US" altLang="en-US" sz="3600" i="1"/>
              <a:t>magniflora</a:t>
            </a:r>
            <a:br>
              <a:rPr lang="en-US" altLang="en-US" sz="3600" i="1"/>
            </a:br>
            <a:r>
              <a:rPr lang="en-US" altLang="en-US" sz="2000" b="0"/>
              <a:t>Two-Winged Carolina Silverbell</a:t>
            </a:r>
            <a:r>
              <a:rPr lang="en-US" altLang="en-US" sz="3600" i="1"/>
              <a:t/>
            </a:r>
            <a:br>
              <a:rPr lang="en-US" altLang="en-US" sz="3600" i="1"/>
            </a:br>
            <a:endParaRPr lang="en-US" altLang="en-US" sz="3600" i="1"/>
          </a:p>
        </p:txBody>
      </p:sp>
      <p:sp>
        <p:nvSpPr>
          <p:cNvPr id="3174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762000" y="1828800"/>
            <a:ext cx="800735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little-known native tree that reaches about 25’ tall and about 20’ in width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smaller relative of native Halesia tetraptera, which reaches 30-40’ in height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multi-stem, low, branched tree 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should be used in filtered shade conditions only, not full sun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beautiful white bell-shaped flowers hang from the branches in early spring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leaves turn a bold yellow color in the fall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Halesia dip mag LeeC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810125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Halesia dip mag fl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5000"/>
            <a:ext cx="4343400" cy="36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81000"/>
            <a:ext cx="9220200" cy="1447800"/>
          </a:xfrm>
        </p:spPr>
        <p:txBody>
          <a:bodyPr/>
          <a:lstStyle/>
          <a:p>
            <a:pPr algn="ctr"/>
            <a:r>
              <a:rPr lang="en-US" altLang="en-US" sz="4000" i="1"/>
              <a:t>Ilex</a:t>
            </a:r>
            <a:r>
              <a:rPr lang="en-US" altLang="en-US" sz="4000"/>
              <a:t> species, cultivars &amp; hybrids</a:t>
            </a:r>
            <a:br>
              <a:rPr lang="en-US" altLang="en-US" sz="4000"/>
            </a:br>
            <a:r>
              <a:rPr lang="en-US" altLang="en-US" sz="2000"/>
              <a:t>Holly</a:t>
            </a:r>
            <a:r>
              <a:rPr lang="en-US" altLang="en-US" sz="1800"/>
              <a:t/>
            </a:r>
            <a:br>
              <a:rPr lang="en-US" altLang="en-US" sz="1800"/>
            </a:br>
            <a:endParaRPr lang="en-US" altLang="en-US" sz="3600"/>
          </a:p>
        </p:txBody>
      </p:sp>
      <p:sp>
        <p:nvSpPr>
          <p:cNvPr id="5837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generally shrubs, several hollies can be used as small trees for sun or shade locations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altLang="en-US" sz="2800"/>
          </a:p>
          <a:p>
            <a:pPr>
              <a:lnSpc>
                <a:spcPct val="90000"/>
              </a:lnSpc>
            </a:pPr>
            <a:r>
              <a:rPr lang="en-US" altLang="en-US" sz="2800"/>
              <a:t>Savannah Holly has upright, pyramidal growth habit with light green leaves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/>
              <a:t>    a.  does well in tough sites and usually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/>
              <a:t>         has abundant fruit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/>
              <a:t>    b.  benefits from nitrogen fertilizer when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/>
              <a:t>         under heavy fruit load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0" name="Picture 8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152400"/>
            <a:ext cx="4503737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1" name="Picture 9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290195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2" name="Picture 10" descr="Ilex Savannah 927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256063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0" y="838200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/>
              <a:t>Savannah Holly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bad pruning 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57175"/>
            <a:ext cx="8458200" cy="6343650"/>
          </a:xfrm>
          <a:prstGeom prst="rect">
            <a:avLst/>
          </a:prstGeom>
          <a:noFill/>
          <a:ln w="571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9296400" cy="1431925"/>
          </a:xfrm>
        </p:spPr>
        <p:txBody>
          <a:bodyPr/>
          <a:lstStyle/>
          <a:p>
            <a:pPr algn="ctr"/>
            <a:r>
              <a:rPr lang="en-US" altLang="en-US" sz="4000" i="1"/>
              <a:t>Ilex</a:t>
            </a:r>
            <a:r>
              <a:rPr lang="en-US" altLang="en-US" sz="4000"/>
              <a:t> species, cultivars &amp; hybrids</a:t>
            </a:r>
            <a:br>
              <a:rPr lang="en-US" altLang="en-US" sz="4000"/>
            </a:br>
            <a:r>
              <a:rPr lang="en-US" altLang="en-US" sz="2000"/>
              <a:t>Holly</a:t>
            </a:r>
            <a:r>
              <a:rPr lang="en-US" altLang="en-US" sz="1800"/>
              <a:t/>
            </a:r>
            <a:br>
              <a:rPr lang="en-US" altLang="en-US" sz="1800"/>
            </a:br>
            <a:endParaRPr lang="en-US" altLang="en-US" sz="1800"/>
          </a:p>
        </p:txBody>
      </p:sp>
      <p:sp>
        <p:nvSpPr>
          <p:cNvPr id="6041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38200" y="2209800"/>
            <a:ext cx="8007350" cy="4191000"/>
          </a:xfrm>
        </p:spPr>
        <p:txBody>
          <a:bodyPr/>
          <a:lstStyle/>
          <a:p>
            <a:r>
              <a:rPr lang="en-US" altLang="en-US"/>
              <a:t>Nellie R. Stevens, an upright hybrid with dense branching</a:t>
            </a:r>
          </a:p>
          <a:p>
            <a:pPr>
              <a:buFont typeface="Wingdings" charset="2"/>
              <a:buNone/>
            </a:pPr>
            <a:r>
              <a:rPr lang="en-US" altLang="en-US"/>
              <a:t>      a. dark green high-gloss leaves</a:t>
            </a:r>
          </a:p>
          <a:p>
            <a:pPr>
              <a:buFont typeface="Wingdings" charset="2"/>
              <a:buNone/>
            </a:pPr>
            <a:r>
              <a:rPr lang="en-US" altLang="en-US"/>
              <a:t>      b. can be shaped with light pruning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5" name="Picture 5" descr="Ilex NRS f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2946400" cy="235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6" name="Picture 6" descr="Ilex NRS tree 0212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4687888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7" name="Picture 7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514600"/>
            <a:ext cx="2611438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1295400" y="2286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/>
              <a:t>Nellie R. Stevens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81000"/>
            <a:ext cx="9220200" cy="1371600"/>
          </a:xfrm>
        </p:spPr>
        <p:txBody>
          <a:bodyPr/>
          <a:lstStyle/>
          <a:p>
            <a:pPr algn="ctr"/>
            <a:r>
              <a:rPr lang="en-US" altLang="en-US" sz="4000" i="1"/>
              <a:t>Ilex</a:t>
            </a:r>
            <a:r>
              <a:rPr lang="en-US" altLang="en-US" sz="4000"/>
              <a:t> species, cultivars &amp; hybrids</a:t>
            </a:r>
            <a:br>
              <a:rPr lang="en-US" altLang="en-US" sz="4000"/>
            </a:br>
            <a:r>
              <a:rPr lang="en-US" altLang="en-US" sz="2000"/>
              <a:t>Holly</a:t>
            </a:r>
            <a:r>
              <a:rPr lang="en-US" altLang="en-US" sz="1800"/>
              <a:t/>
            </a:r>
            <a:br>
              <a:rPr lang="en-US" altLang="en-US" sz="1800"/>
            </a:br>
            <a:endParaRPr lang="en-US" altLang="en-US" sz="1800"/>
          </a:p>
        </p:txBody>
      </p:sp>
      <p:sp>
        <p:nvSpPr>
          <p:cNvPr id="6246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East Palatka holly, similar to Savannah holly but has darker green leaves and more open growth habit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8" name="Picture 10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895600"/>
            <a:ext cx="2493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1828800" y="61722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/>
              <a:t>East Palatka</a:t>
            </a:r>
          </a:p>
        </p:txBody>
      </p:sp>
      <p:pic>
        <p:nvPicPr>
          <p:cNvPr id="6350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3502025" cy="280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3501" name="Picture 13" descr="Ilex att EP 4280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4389438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220200" cy="1431925"/>
          </a:xfrm>
        </p:spPr>
        <p:txBody>
          <a:bodyPr/>
          <a:lstStyle/>
          <a:p>
            <a:pPr algn="ctr"/>
            <a:r>
              <a:rPr lang="en-US" altLang="en-US" sz="4000" i="1"/>
              <a:t>Ilex</a:t>
            </a:r>
            <a:r>
              <a:rPr lang="en-US" altLang="en-US" sz="4000"/>
              <a:t> species, cultivars &amp; hybrids</a:t>
            </a:r>
            <a:br>
              <a:rPr lang="en-US" altLang="en-US" sz="4000"/>
            </a:br>
            <a:r>
              <a:rPr lang="en-US" altLang="en-US" sz="2000"/>
              <a:t>Holly</a:t>
            </a:r>
            <a:r>
              <a:rPr lang="en-US" altLang="en-US" sz="1800"/>
              <a:t/>
            </a:r>
            <a:br>
              <a:rPr lang="en-US" altLang="en-US" sz="1800"/>
            </a:br>
            <a:endParaRPr lang="en-US" altLang="en-US" sz="1800"/>
          </a:p>
        </p:txBody>
      </p:sp>
      <p:sp>
        <p:nvSpPr>
          <p:cNvPr id="6553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03250" y="1295400"/>
            <a:ext cx="8540750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Yaupon holly (Ilex vomitoria), excellent native holly under a variety of conditions</a:t>
            </a:r>
          </a:p>
          <a:p>
            <a:pPr>
              <a:lnSpc>
                <a:spcPct val="90000"/>
              </a:lnSpc>
            </a:pPr>
            <a:r>
              <a:rPr lang="en-US" altLang="en-US"/>
              <a:t>multi-stem small tree that usually grows about 15-20’ tall</a:t>
            </a:r>
          </a:p>
          <a:p>
            <a:pPr>
              <a:lnSpc>
                <a:spcPct val="90000"/>
              </a:lnSpc>
            </a:pPr>
            <a:r>
              <a:rPr lang="en-US" altLang="en-US"/>
              <a:t>can create an effective screen between properties</a:t>
            </a:r>
          </a:p>
          <a:p>
            <a:pPr>
              <a:lnSpc>
                <a:spcPct val="90000"/>
              </a:lnSpc>
            </a:pPr>
            <a:r>
              <a:rPr lang="en-US" altLang="en-US"/>
              <a:t>produces copious quantities of reddish berries that last into spring</a:t>
            </a:r>
          </a:p>
          <a:p>
            <a:pPr>
              <a:lnSpc>
                <a:spcPct val="90000"/>
              </a:lnSpc>
            </a:pPr>
            <a:r>
              <a:rPr lang="en-US" altLang="en-US"/>
              <a:t>cultivars available, some with different color fruit (yellow and orange)</a:t>
            </a:r>
          </a:p>
          <a:p>
            <a:pPr>
              <a:lnSpc>
                <a:spcPct val="90000"/>
              </a:lnSpc>
            </a:pPr>
            <a:r>
              <a:rPr lang="en-US" altLang="en-US"/>
              <a:t>tolerant of coastal conditions</a:t>
            </a:r>
          </a:p>
          <a:p>
            <a:pPr>
              <a:lnSpc>
                <a:spcPct val="90000"/>
              </a:lnSpc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57200"/>
            <a:ext cx="440055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6566" name="Picture 6" descr="Ilex vomitoria Dare County 0308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39909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1219200" y="304800"/>
            <a:ext cx="2093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/>
              <a:t>Yaupon holly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i="1"/>
              <a:t>Lagerstroemia sp.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 sz="2000" b="0"/>
              <a:t>Crape Myrtle</a:t>
            </a:r>
          </a:p>
        </p:txBody>
      </p:sp>
      <p:sp>
        <p:nvSpPr>
          <p:cNvPr id="6758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85800" y="1905000"/>
            <a:ext cx="8159750" cy="4724400"/>
          </a:xfrm>
        </p:spPr>
        <p:txBody>
          <a:bodyPr/>
          <a:lstStyle/>
          <a:p>
            <a:r>
              <a:rPr lang="en-US" altLang="en-US" sz="2800"/>
              <a:t>one of the most commonly used small trees</a:t>
            </a:r>
          </a:p>
          <a:p>
            <a:r>
              <a:rPr lang="en-US" altLang="en-US" sz="2800"/>
              <a:t>valued for consistency of summer flowers when few other plants are in bloom </a:t>
            </a:r>
          </a:p>
          <a:p>
            <a:r>
              <a:rPr lang="en-US" altLang="en-US" sz="2800"/>
              <a:t>wide selection of flower color and plant size</a:t>
            </a:r>
          </a:p>
          <a:p>
            <a:r>
              <a:rPr lang="en-US" altLang="en-US" sz="2800"/>
              <a:t>range from the mounding dwarf forms to medium size trees of 20-30’</a:t>
            </a:r>
          </a:p>
          <a:p>
            <a:r>
              <a:rPr lang="en-US" altLang="en-US" sz="2800"/>
              <a:t>cultivars with Indian names are generally resistant to powdery mildew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Lagerstroemia Natchez 0820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426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 descr="Lagerstroemia Natchez 707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013200"/>
            <a:ext cx="35560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 descr="Lagerstroemia Miami 0625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0"/>
            <a:ext cx="3227387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Natchez Crapemyrtl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4876800" cy="3657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9" name="Picture 5" descr="Natchez Crapemyrtl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381000"/>
            <a:ext cx="4229100" cy="5638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i="1"/>
              <a:t>Ligustrum japonicum</a:t>
            </a:r>
            <a:br>
              <a:rPr lang="en-US" altLang="en-US" i="1"/>
            </a:br>
            <a:r>
              <a:rPr lang="en-US" altLang="en-US" sz="2000" b="0"/>
              <a:t>Japanese Privet</a:t>
            </a:r>
            <a:endParaRPr lang="en-US" altLang="en-US" i="1"/>
          </a:p>
        </p:txBody>
      </p:sp>
      <p:sp>
        <p:nvSpPr>
          <p:cNvPr id="3379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shrub or trained as a small tree about 15’ in height</a:t>
            </a:r>
          </a:p>
          <a:p>
            <a:r>
              <a:rPr lang="en-US" altLang="en-US"/>
              <a:t>evergreen tree with high-gloss leaves and white flowers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 descr="Hole_20Tree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776288"/>
            <a:ext cx="8458200" cy="5303837"/>
          </a:xfrm>
          <a:prstGeom prst="rect">
            <a:avLst/>
          </a:prstGeom>
          <a:noFill/>
          <a:ln w="571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Ligustrum jap tree form 67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98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Ligustrum jap Recurvifolium 1211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14800"/>
            <a:ext cx="3200400" cy="239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P10100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718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i="1"/>
              <a:t>Magnolia grandiflora</a:t>
            </a:r>
            <a:br>
              <a:rPr lang="en-US" altLang="en-US" i="1"/>
            </a:br>
            <a:r>
              <a:rPr lang="en-US" altLang="en-US" sz="2000" b="0"/>
              <a:t>Little Gem </a:t>
            </a:r>
            <a:endParaRPr lang="en-US" altLang="en-US" i="1"/>
          </a:p>
        </p:txBody>
      </p:sp>
      <p:sp>
        <p:nvSpPr>
          <p:cNvPr id="5222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762000" y="1600200"/>
            <a:ext cx="83820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evergreen tree grows to about 20’ tall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cultivar of more common large southern magnolia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flowers at small size (3-4’) and has blooms scattered through the summer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flowers only slightly smaller that full size and hence showy on the smaller trees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does best in full sun but will stay fairly dense under shade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can be successfully pruned to increase density and refine shape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similar selections include ‘Hasse’ and ‘Alta’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Magnolia gra LG 102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990600"/>
            <a:ext cx="39909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5029200" cy="402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Little Gem Magnolia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i="1"/>
              <a:t>Magnolia stellata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 sz="2000" b="0"/>
              <a:t>Star Magnolia</a:t>
            </a:r>
            <a:endParaRPr lang="en-US" altLang="en-US"/>
          </a:p>
        </p:txBody>
      </p:sp>
      <p:sp>
        <p:nvSpPr>
          <p:cNvPr id="2765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slow growing, deciduous tree reaching 15-20’ tall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white fragrant flower during winter in 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2800"/>
              <a:t>   So. Georgia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grown in full sun for best flowering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performs well in partial shade, especially in 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2800"/>
              <a:t>   So. Georgia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cultivars available with different shades of pink to lavender flowers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Magnolia stell Royal Star f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4994275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Magnolia stellata f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28800"/>
            <a:ext cx="4191000" cy="338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i="1"/>
              <a:t>Myrica cerifera</a:t>
            </a:r>
            <a:br>
              <a:rPr lang="en-US" altLang="en-US" i="1"/>
            </a:br>
            <a:r>
              <a:rPr lang="en-US" altLang="en-US" sz="2000" b="0"/>
              <a:t>Southern Waxmyrtle</a:t>
            </a:r>
            <a:endParaRPr lang="en-US" altLang="en-US" i="1"/>
          </a:p>
        </p:txBody>
      </p:sp>
      <p:sp>
        <p:nvSpPr>
          <p:cNvPr id="4505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versatile evergreen plant grown as a large shrub or small tree</a:t>
            </a:r>
          </a:p>
          <a:p>
            <a:r>
              <a:rPr lang="en-US" altLang="en-US"/>
              <a:t>reaches 10-15’ height</a:t>
            </a:r>
          </a:p>
          <a:p>
            <a:r>
              <a:rPr lang="en-US" altLang="en-US"/>
              <a:t>grown in full sun or shade and in wet or dry areas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Myrica cerifera f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47800"/>
            <a:ext cx="3556000" cy="284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P1010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6212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 descr="Wax Myrtl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i="1"/>
              <a:t>Osmanthus americanus</a:t>
            </a:r>
            <a:br>
              <a:rPr lang="en-US" altLang="en-US" i="1"/>
            </a:br>
            <a:r>
              <a:rPr lang="en-US" altLang="en-US" sz="2000" b="0"/>
              <a:t>Devilwood or Wild Olive</a:t>
            </a:r>
            <a:endParaRPr lang="en-US" altLang="en-US" b="0"/>
          </a:p>
        </p:txBody>
      </p:sp>
      <p:sp>
        <p:nvSpPr>
          <p:cNvPr id="2560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evergreen tree with open and loose growth habit, reaching 15-25’ tall</a:t>
            </a:r>
          </a:p>
          <a:p>
            <a:pPr>
              <a:lnSpc>
                <a:spcPct val="90000"/>
              </a:lnSpc>
            </a:pPr>
            <a:r>
              <a:rPr lang="en-US" altLang="en-US"/>
              <a:t>grown in sun or shade but best leaf color obtained with some shade</a:t>
            </a:r>
          </a:p>
          <a:p>
            <a:pPr>
              <a:lnSpc>
                <a:spcPct val="90000"/>
              </a:lnSpc>
            </a:pPr>
            <a:r>
              <a:rPr lang="en-US" altLang="en-US"/>
              <a:t>white-yellow, fragrant flowers in spring followed by dark purplish fruit</a:t>
            </a:r>
          </a:p>
          <a:p>
            <a:pPr>
              <a:lnSpc>
                <a:spcPct val="90000"/>
              </a:lnSpc>
            </a:pPr>
            <a:r>
              <a:rPr lang="en-US" altLang="en-US"/>
              <a:t>may be difficult to locate but worth the effort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7" name="Picture 9" descr="Big%20tre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50" y="457200"/>
            <a:ext cx="4548188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8" name="Text Box 10"/>
          <p:cNvSpPr txBox="1">
            <a:spLocks noChangeArrowheads="1"/>
          </p:cNvSpPr>
          <p:nvPr/>
        </p:nvSpPr>
        <p:spPr bwMode="auto">
          <a:xfrm>
            <a:off x="2419350" y="5943600"/>
            <a:ext cx="4305300" cy="4572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Skinny Tree for Skinny Space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Osmanthus amer f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81200"/>
            <a:ext cx="4267200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Osmanthus ameri 515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8768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i="1"/>
              <a:t>Ostrya virginiana</a:t>
            </a:r>
            <a:br>
              <a:rPr lang="en-US" altLang="en-US" i="1"/>
            </a:br>
            <a:r>
              <a:rPr lang="en-US" altLang="en-US" sz="2000" b="0"/>
              <a:t>American Hophornbeam or Ironwood</a:t>
            </a:r>
            <a:endParaRPr lang="en-US" altLang="en-US" i="1"/>
          </a:p>
        </p:txBody>
      </p:sp>
      <p:sp>
        <p:nvSpPr>
          <p:cNvPr id="4915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deciduous trees reach 25’ to 40’ height</a:t>
            </a:r>
          </a:p>
          <a:p>
            <a:r>
              <a:rPr lang="en-US" altLang="en-US"/>
              <a:t>performs well in the urban environment but can look tattered late in the season</a:t>
            </a:r>
          </a:p>
          <a:p>
            <a:r>
              <a:rPr lang="en-US" altLang="en-US"/>
              <a:t>interesting hop-like fruit</a:t>
            </a:r>
          </a:p>
          <a:p>
            <a:r>
              <a:rPr lang="en-US" altLang="en-US"/>
              <a:t>showy catkins in spring</a:t>
            </a:r>
          </a:p>
          <a:p>
            <a:r>
              <a:rPr lang="en-US" altLang="en-US"/>
              <a:t>attractive flakey bark on trunk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Ostrya virg bar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3167063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Picture 5" descr="Ostrya virg fl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038600"/>
            <a:ext cx="3505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3" name="Picture 7" descr="Ostrya virgin 4180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50165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i="1"/>
              <a:t>Photinia serratifolia</a:t>
            </a:r>
            <a:br>
              <a:rPr lang="en-US" altLang="en-US" i="1"/>
            </a:br>
            <a:r>
              <a:rPr lang="en-US" altLang="en-US" sz="2000" b="0"/>
              <a:t>Chinese Photinia</a:t>
            </a:r>
            <a:endParaRPr lang="en-US" altLang="en-US" i="1"/>
          </a:p>
        </p:txBody>
      </p:sp>
      <p:sp>
        <p:nvSpPr>
          <p:cNvPr id="4198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38200" y="1905000"/>
            <a:ext cx="800735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evergreen relative of the more common Photinia xfraseri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unlike Fraser photinia, less susceptible to the dreaded entomosporium leaf spot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reaches about 20-25’ in height and about two-thirds that in spread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can be used as a large hedge (great for screening) or small tree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very showy white blooms followed by small red fruit in the fall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Photinia serr2 f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4872038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Photinia serr GG 0325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76400"/>
            <a:ext cx="3429000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304800"/>
            <a:ext cx="8839200" cy="1219200"/>
          </a:xfrm>
        </p:spPr>
        <p:txBody>
          <a:bodyPr/>
          <a:lstStyle/>
          <a:p>
            <a:pPr algn="ctr"/>
            <a:r>
              <a:rPr lang="en-US" altLang="en-US"/>
              <a:t>Prunus x incamp</a:t>
            </a:r>
            <a:br>
              <a:rPr lang="en-US" altLang="en-US"/>
            </a:br>
            <a:r>
              <a:rPr lang="en-US" altLang="en-US" sz="2400" b="0"/>
              <a:t>Okame Cherry</a:t>
            </a:r>
            <a:endParaRPr lang="en-US" altLang="en-US" sz="3600" b="0"/>
          </a:p>
        </p:txBody>
      </p:sp>
      <p:sp>
        <p:nvSpPr>
          <p:cNvPr id="3789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1600200"/>
            <a:ext cx="838835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matures about 20’ in height with a similar spread</a:t>
            </a:r>
          </a:p>
          <a:p>
            <a:pPr>
              <a:lnSpc>
                <a:spcPct val="90000"/>
              </a:lnSpc>
            </a:pPr>
            <a:r>
              <a:rPr lang="en-US" altLang="en-US"/>
              <a:t>best flowering cherry for the heat of 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/>
              <a:t>   So. Georgia</a:t>
            </a:r>
          </a:p>
          <a:p>
            <a:pPr>
              <a:lnSpc>
                <a:spcPct val="90000"/>
              </a:lnSpc>
            </a:pPr>
            <a:r>
              <a:rPr lang="en-US" altLang="en-US"/>
              <a:t>pinkish flowers striking in early spring</a:t>
            </a:r>
          </a:p>
          <a:p>
            <a:pPr>
              <a:lnSpc>
                <a:spcPct val="90000"/>
              </a:lnSpc>
            </a:pPr>
            <a:r>
              <a:rPr lang="en-US" altLang="en-US"/>
              <a:t>foliage can provide good bronze to orange-red fall color</a:t>
            </a:r>
          </a:p>
          <a:p>
            <a:pPr>
              <a:lnSpc>
                <a:spcPct val="90000"/>
              </a:lnSpc>
            </a:pPr>
            <a:r>
              <a:rPr lang="en-US" altLang="en-US"/>
              <a:t>performs well in a sunny, dry location during hot, dry summers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Prunus Okame fl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5842000" cy="466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Prunus Okame fl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30988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9" name="Picture 7" descr="Prunus Okame seedling fc 1219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3" y="2438400"/>
            <a:ext cx="32893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i="1"/>
              <a:t>Prunus mume</a:t>
            </a:r>
            <a:br>
              <a:rPr lang="en-US" altLang="en-US" i="1"/>
            </a:br>
            <a:r>
              <a:rPr lang="en-US" altLang="en-US" sz="2000" b="0"/>
              <a:t>Japanese Apricot</a:t>
            </a:r>
          </a:p>
        </p:txBody>
      </p:sp>
      <p:sp>
        <p:nvSpPr>
          <p:cNvPr id="3993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early season flowering (January) with size similar to Okame Cherry</a:t>
            </a:r>
          </a:p>
          <a:p>
            <a:r>
              <a:rPr lang="en-US" altLang="en-US"/>
              <a:t>range of flower colors available (white, pink, red) depending on the cultivar</a:t>
            </a:r>
          </a:p>
          <a:p>
            <a:r>
              <a:rPr lang="en-US" altLang="en-US"/>
              <a:t>flowers are double or single</a:t>
            </a:r>
          </a:p>
          <a:p>
            <a:r>
              <a:rPr lang="en-US" altLang="en-US"/>
              <a:t>some selections are very fragrant</a:t>
            </a:r>
          </a:p>
          <a:p>
            <a:pPr>
              <a:buFont typeface="Wingdings" charset="2"/>
              <a:buNone/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runus mume pc bark f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4800"/>
            <a:ext cx="30988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Prunus mume PC fl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5537200" cy="442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Prunus mume Barkaloo 02070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3833813"/>
            <a:ext cx="3784600" cy="302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i="1"/>
              <a:t>Sabal palmetto</a:t>
            </a:r>
            <a:br>
              <a:rPr lang="en-US" altLang="en-US" i="1"/>
            </a:br>
            <a:r>
              <a:rPr lang="en-US" altLang="en-US" sz="2000" b="0"/>
              <a:t>Cabbage Palm</a:t>
            </a:r>
            <a:endParaRPr lang="en-US" altLang="en-US" i="1"/>
          </a:p>
        </p:txBody>
      </p:sp>
      <p:sp>
        <p:nvSpPr>
          <p:cNvPr id="5632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38200" y="1905000"/>
            <a:ext cx="800735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relatively cold hardy (zone 8) 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native along the coast from southern North Carolina to North Florida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mature height in Georgia is about 30’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large, blue-green palmate-type leaves with threadlike strands of fiber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prefers light (sandy) soil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full sun to partial shade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tolerant of salt spray and is insect and disease resistant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i="1"/>
              <a:t>Acer buergerianum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 sz="2000" b="0"/>
              <a:t>Trident Maple</a:t>
            </a:r>
            <a:endParaRPr lang="en-US" altLang="en-US"/>
          </a:p>
        </p:txBody>
      </p:sp>
      <p:sp>
        <p:nvSpPr>
          <p:cNvPr id="2150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deciduous tree reaching 20-30’ tall</a:t>
            </a:r>
          </a:p>
          <a:p>
            <a:r>
              <a:rPr lang="en-US" altLang="en-US"/>
              <a:t>three-lobed leaves are dark green in summer and provide some fall color</a:t>
            </a:r>
          </a:p>
          <a:p>
            <a:r>
              <a:rPr lang="en-US" altLang="en-US"/>
              <a:t>does well in full sun and small planters</a:t>
            </a:r>
          </a:p>
          <a:p>
            <a:r>
              <a:rPr lang="en-US" altLang="en-US"/>
              <a:t>heat and drought tolerant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Picture 6" descr="Sabal palmetto 0418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30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7" descr="Sabal palmett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00363"/>
            <a:ext cx="4572000" cy="365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i="1"/>
              <a:t>Vaccinium aboreum</a:t>
            </a:r>
            <a:br>
              <a:rPr lang="en-US" altLang="en-US" i="1"/>
            </a:br>
            <a:r>
              <a:rPr lang="en-US" altLang="en-US" sz="2000"/>
              <a:t>Farkleberry</a:t>
            </a:r>
            <a:endParaRPr lang="en-US" altLang="en-US" i="1"/>
          </a:p>
        </p:txBody>
      </p:sp>
      <p:sp>
        <p:nvSpPr>
          <p:cNvPr id="6963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09600" y="1676400"/>
            <a:ext cx="823595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semi – evergreen to deciduous plant reaching 15-20 feet tall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dark green leaves turn striking red to crimson in fall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white flowers appear in early spring with leaf flush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pronounced black inedible berries, good wildlife plant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heat and drought tolerant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striking cinnamon – colored bark a plus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Vaccinium arbo 502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29000"/>
            <a:ext cx="3733800" cy="298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1" name="Picture 5" descr="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00000">
            <a:off x="381000" y="304800"/>
            <a:ext cx="4471988" cy="294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2" name="Picture 6" descr="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457200"/>
            <a:ext cx="401955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i="1"/>
              <a:t>Vitex agnus-castus</a:t>
            </a:r>
            <a:br>
              <a:rPr lang="en-US" altLang="en-US" i="1"/>
            </a:br>
            <a:r>
              <a:rPr lang="en-US" altLang="en-US" sz="2000" b="0"/>
              <a:t>Chastetree</a:t>
            </a:r>
            <a:endParaRPr lang="en-US" altLang="en-US" i="1"/>
          </a:p>
        </p:txBody>
      </p:sp>
      <p:sp>
        <p:nvSpPr>
          <p:cNvPr id="5427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755650" y="1600200"/>
            <a:ext cx="8388350" cy="4953000"/>
          </a:xfrm>
        </p:spPr>
        <p:txBody>
          <a:bodyPr/>
          <a:lstStyle/>
          <a:p>
            <a:r>
              <a:rPr lang="en-US" altLang="en-US"/>
              <a:t>grows about 10-15’ in height and can be trained as a multi-stem standard</a:t>
            </a:r>
          </a:p>
          <a:p>
            <a:r>
              <a:rPr lang="en-US" altLang="en-US"/>
              <a:t>deciduous tree without prominent fall color</a:t>
            </a:r>
          </a:p>
          <a:p>
            <a:r>
              <a:rPr lang="en-US" altLang="en-US"/>
              <a:t>tree produces abundant lilac, pale violet, or white terminal flowers in the summer </a:t>
            </a:r>
          </a:p>
          <a:p>
            <a:r>
              <a:rPr lang="en-US" altLang="en-US"/>
              <a:t>removal of flowers after bloom can increase period of bloom</a:t>
            </a:r>
          </a:p>
          <a:p>
            <a:r>
              <a:rPr lang="en-US" altLang="en-US"/>
              <a:t>tolerates dry conditions</a:t>
            </a:r>
          </a:p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Vitex agnus castus 522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5892800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Vitex agnus castus 522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8" y="609600"/>
            <a:ext cx="322421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vitex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0" y="1676400"/>
            <a:ext cx="9144000" cy="3352800"/>
          </a:xfrm>
        </p:spPr>
        <p:txBody>
          <a:bodyPr/>
          <a:lstStyle/>
          <a:p>
            <a:pPr algn="ctr">
              <a:buFont typeface="Wingdings" charset="2"/>
              <a:buNone/>
            </a:pPr>
            <a:r>
              <a:rPr lang="en-US" altLang="en-US" b="1">
                <a:solidFill>
                  <a:schemeClr val="tx2"/>
                </a:solidFill>
              </a:rPr>
              <a:t>For Further Information: </a:t>
            </a:r>
          </a:p>
          <a:p>
            <a:pPr algn="ctr">
              <a:buFont typeface="Wingdings" charset="2"/>
              <a:buNone/>
            </a:pPr>
            <a:endParaRPr lang="en-US" altLang="en-US" b="1">
              <a:solidFill>
                <a:schemeClr val="tx2"/>
              </a:solidFill>
            </a:endParaRPr>
          </a:p>
          <a:p>
            <a:pPr algn="ctr">
              <a:buFont typeface="Wingdings" charset="2"/>
              <a:buNone/>
            </a:pPr>
            <a:r>
              <a:rPr lang="en-US" altLang="en-US" b="1">
                <a:solidFill>
                  <a:schemeClr val="tx2"/>
                </a:solidFill>
              </a:rPr>
              <a:t>Natural Resource Conservation:</a:t>
            </a:r>
            <a:br>
              <a:rPr lang="en-US" altLang="en-US" b="1">
                <a:solidFill>
                  <a:schemeClr val="tx2"/>
                </a:solidFill>
              </a:rPr>
            </a:br>
            <a:r>
              <a:rPr lang="en-US" altLang="en-US" b="1">
                <a:solidFill>
                  <a:schemeClr val="tx2"/>
                </a:solidFill>
              </a:rPr>
              <a:t>Small Trees for the Landscape Ordinance</a:t>
            </a:r>
            <a:br>
              <a:rPr lang="en-US" altLang="en-US" b="1">
                <a:solidFill>
                  <a:schemeClr val="tx2"/>
                </a:solidFill>
              </a:rPr>
            </a:br>
            <a:r>
              <a:rPr lang="en-US" altLang="en-US" sz="2400">
                <a:hlinkClick r:id="rId2"/>
              </a:rPr>
              <a:t>http://pubs.caes.uga.edu/caespubs/horticulture/H-01-061.htm</a:t>
            </a:r>
            <a:endParaRPr lang="en-US" altLang="en-US" sz="2400"/>
          </a:p>
        </p:txBody>
      </p:sp>
      <p:pic>
        <p:nvPicPr>
          <p:cNvPr id="73737" name="Picture 9" descr="uga-caes-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5029200" cy="87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9" name="Picture 11" descr="learning4lifetrans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55600"/>
            <a:ext cx="2438400" cy="1119188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3740" name="Picture 12" descr="learning4lifetrans"/>
          <p:cNvPicPr>
            <a:picLocks noChangeAspect="1" noChangeArrowheads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181600"/>
            <a:ext cx="2438400" cy="111918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14" descr="learning4lifetrans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032200"/>
            <a:ext cx="1828800" cy="839788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6" name="Picture 8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0" y="762000"/>
            <a:ext cx="3933825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7" name="Picture 9" descr="Acer buergeri 418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43434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Trident Mapl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4572000" cy="6096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9" name="Picture 7" descr="Trident Mapl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"/>
            <a:ext cx="4572000" cy="6096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Acer palmatum</a:t>
            </a:r>
            <a:br>
              <a:rPr lang="en-US" altLang="en-US"/>
            </a:br>
            <a:r>
              <a:rPr lang="en-US" altLang="en-US" sz="2000" b="0"/>
              <a:t>Japanese Maple</a:t>
            </a:r>
            <a:endParaRPr lang="en-US" altLang="en-US" b="0"/>
          </a:p>
        </p:txBody>
      </p:sp>
      <p:sp>
        <p:nvSpPr>
          <p:cNvPr id="4813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09600" y="1676400"/>
            <a:ext cx="8007350" cy="4953000"/>
          </a:xfrm>
        </p:spPr>
        <p:txBody>
          <a:bodyPr/>
          <a:lstStyle/>
          <a:p>
            <a:r>
              <a:rPr lang="en-US" altLang="en-US"/>
              <a:t>striking small trees known for red-leaved cultivars</a:t>
            </a:r>
          </a:p>
          <a:p>
            <a:r>
              <a:rPr lang="en-US" altLang="en-US"/>
              <a:t>most selections have green leaves</a:t>
            </a:r>
          </a:p>
          <a:p>
            <a:r>
              <a:rPr lang="en-US" altLang="en-US"/>
              <a:t>reach 15-20’ in height, although </a:t>
            </a:r>
            <a:r>
              <a:rPr lang="en-US" altLang="en-US" i="1"/>
              <a:t>dissectum</a:t>
            </a:r>
            <a:r>
              <a:rPr lang="en-US" altLang="en-US"/>
              <a:t> cultivars are much smaller</a:t>
            </a:r>
          </a:p>
          <a:p>
            <a:r>
              <a:rPr lang="en-US" altLang="en-US"/>
              <a:t>grow well in full sun, although in So. Georgia, afternoon shade is preferred</a:t>
            </a:r>
          </a:p>
          <a:p>
            <a:r>
              <a:rPr lang="en-US" altLang="en-US"/>
              <a:t>requires adequate moisture and does not tolerate drought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 descr="P10100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"/>
            <a:ext cx="3733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Acer palmatum 418 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5105400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1" name="Picture 9" descr="Acer palmatum 418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76600"/>
            <a:ext cx="4038600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ass Layers">
  <a:themeElements>
    <a:clrScheme name="Glass Layers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0</TotalTime>
  <Words>1169</Words>
  <Application>Microsoft Macintosh PowerPoint</Application>
  <PresentationFormat>On-screen Show (4:3)</PresentationFormat>
  <Paragraphs>154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Arial Black</vt:lpstr>
      <vt:lpstr>Times New Roman</vt:lpstr>
      <vt:lpstr>Wingdings</vt:lpstr>
      <vt:lpstr>Glass Layers</vt:lpstr>
      <vt:lpstr>SMALL TREES for  SMALL SPACES</vt:lpstr>
      <vt:lpstr>PowerPoint Presentation</vt:lpstr>
      <vt:lpstr>PowerPoint Presentation</vt:lpstr>
      <vt:lpstr>PowerPoint Presentation</vt:lpstr>
      <vt:lpstr>Acer buergerianum Trident Maple</vt:lpstr>
      <vt:lpstr>PowerPoint Presentation</vt:lpstr>
      <vt:lpstr>PowerPoint Presentation</vt:lpstr>
      <vt:lpstr>Acer palmatum Japanese Maple</vt:lpstr>
      <vt:lpstr>PowerPoint Presentation</vt:lpstr>
      <vt:lpstr>Chionanthus retusus Chinese Fringe-tree</vt:lpstr>
      <vt:lpstr>PowerPoint Presentation</vt:lpstr>
      <vt:lpstr>Cornus florida Flowering Dogwood</vt:lpstr>
      <vt:lpstr>PowerPoint Presentation</vt:lpstr>
      <vt:lpstr>Eriobotrya japonica Loquat</vt:lpstr>
      <vt:lpstr>PowerPoint Presentation</vt:lpstr>
      <vt:lpstr>Halesia diptera var. magniflora Two-Winged Carolina Silverbell </vt:lpstr>
      <vt:lpstr>PowerPoint Presentation</vt:lpstr>
      <vt:lpstr>Ilex species, cultivars &amp; hybrids Holly </vt:lpstr>
      <vt:lpstr>PowerPoint Presentation</vt:lpstr>
      <vt:lpstr>Ilex species, cultivars &amp; hybrids Holly </vt:lpstr>
      <vt:lpstr>PowerPoint Presentation</vt:lpstr>
      <vt:lpstr>Ilex species, cultivars &amp; hybrids Holly </vt:lpstr>
      <vt:lpstr>PowerPoint Presentation</vt:lpstr>
      <vt:lpstr>Ilex species, cultivars &amp; hybrids Holly </vt:lpstr>
      <vt:lpstr>PowerPoint Presentation</vt:lpstr>
      <vt:lpstr>Lagerstroemia sp. Crape Myrtle</vt:lpstr>
      <vt:lpstr>PowerPoint Presentation</vt:lpstr>
      <vt:lpstr>PowerPoint Presentation</vt:lpstr>
      <vt:lpstr>Ligustrum japonicum Japanese Privet</vt:lpstr>
      <vt:lpstr>PowerPoint Presentation</vt:lpstr>
      <vt:lpstr>Magnolia grandiflora Little Gem </vt:lpstr>
      <vt:lpstr>PowerPoint Presentation</vt:lpstr>
      <vt:lpstr>PowerPoint Presentation</vt:lpstr>
      <vt:lpstr>Magnolia stellata Star Magnolia</vt:lpstr>
      <vt:lpstr>PowerPoint Presentation</vt:lpstr>
      <vt:lpstr>Myrica cerifera Southern Waxmyrtle</vt:lpstr>
      <vt:lpstr>PowerPoint Presentation</vt:lpstr>
      <vt:lpstr>PowerPoint Presentation</vt:lpstr>
      <vt:lpstr>Osmanthus americanus Devilwood or Wild Olive</vt:lpstr>
      <vt:lpstr>PowerPoint Presentation</vt:lpstr>
      <vt:lpstr>Ostrya virginiana American Hophornbeam or Ironwood</vt:lpstr>
      <vt:lpstr>PowerPoint Presentation</vt:lpstr>
      <vt:lpstr>Photinia serratifolia Chinese Photinia</vt:lpstr>
      <vt:lpstr>PowerPoint Presentation</vt:lpstr>
      <vt:lpstr>Prunus x incamp Okame Cherry</vt:lpstr>
      <vt:lpstr>PowerPoint Presentation</vt:lpstr>
      <vt:lpstr>Prunus mume Japanese Apricot</vt:lpstr>
      <vt:lpstr>PowerPoint Presentation</vt:lpstr>
      <vt:lpstr>Sabal palmetto Cabbage Palm</vt:lpstr>
      <vt:lpstr>PowerPoint Presentation</vt:lpstr>
      <vt:lpstr>Vaccinium aboreum Farkleberry</vt:lpstr>
      <vt:lpstr>PowerPoint Presentation</vt:lpstr>
      <vt:lpstr>Vitex agnus-castus Chastetree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 TREES for  SMALL SPACES</dc:title>
  <dc:creator>George Braman</dc:creator>
  <cp:lastModifiedBy>George Braman</cp:lastModifiedBy>
  <cp:revision>1</cp:revision>
  <dcterms:created xsi:type="dcterms:W3CDTF">2015-09-08T03:54:50Z</dcterms:created>
  <dcterms:modified xsi:type="dcterms:W3CDTF">2015-09-08T03:55:22Z</dcterms:modified>
</cp:coreProperties>
</file>