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63"/>
  </p:notesMasterIdLst>
  <p:sldIdLst>
    <p:sldId id="393" r:id="rId2"/>
    <p:sldId id="394" r:id="rId3"/>
    <p:sldId id="285" r:id="rId4"/>
    <p:sldId id="290" r:id="rId5"/>
    <p:sldId id="395" r:id="rId6"/>
    <p:sldId id="438" r:id="rId7"/>
    <p:sldId id="371" r:id="rId8"/>
    <p:sldId id="403" r:id="rId9"/>
    <p:sldId id="401" r:id="rId10"/>
    <p:sldId id="363" r:id="rId11"/>
    <p:sldId id="398" r:id="rId12"/>
    <p:sldId id="399" r:id="rId13"/>
    <p:sldId id="400" r:id="rId14"/>
    <p:sldId id="402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384" r:id="rId23"/>
    <p:sldId id="385" r:id="rId24"/>
    <p:sldId id="412" r:id="rId25"/>
    <p:sldId id="386" r:id="rId26"/>
    <p:sldId id="387" r:id="rId27"/>
    <p:sldId id="413" r:id="rId28"/>
    <p:sldId id="424" r:id="rId29"/>
    <p:sldId id="414" r:id="rId30"/>
    <p:sldId id="415" r:id="rId31"/>
    <p:sldId id="396" r:id="rId32"/>
    <p:sldId id="411" r:id="rId33"/>
    <p:sldId id="416" r:id="rId34"/>
    <p:sldId id="286" r:id="rId35"/>
    <p:sldId id="294" r:id="rId36"/>
    <p:sldId id="417" r:id="rId37"/>
    <p:sldId id="378" r:id="rId38"/>
    <p:sldId id="377" r:id="rId39"/>
    <p:sldId id="418" r:id="rId40"/>
    <p:sldId id="419" r:id="rId41"/>
    <p:sldId id="420" r:id="rId42"/>
    <p:sldId id="421" r:id="rId43"/>
    <p:sldId id="422" r:id="rId44"/>
    <p:sldId id="423" r:id="rId45"/>
    <p:sldId id="397" r:id="rId46"/>
    <p:sldId id="358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361" r:id="rId59"/>
    <p:sldId id="360" r:id="rId60"/>
    <p:sldId id="293" r:id="rId61"/>
    <p:sldId id="437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4674"/>
  </p:normalViewPr>
  <p:slideViewPr>
    <p:cSldViewPr>
      <p:cViewPr varScale="1">
        <p:scale>
          <a:sx n="124" d="100"/>
          <a:sy n="124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2307AE7-EF88-3540-AFB8-D5AA336CD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2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44EA1-9238-3545-B4B1-849B72E1229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63663" y="868363"/>
            <a:ext cx="4175125" cy="3132137"/>
          </a:xfrm>
          <a:solidFill>
            <a:srgbClr val="FFFFFF"/>
          </a:solidFill>
          <a:ln/>
        </p:spPr>
      </p:sp>
      <p:sp>
        <p:nvSpPr>
          <p:cNvPr id="5427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6800" y="4305300"/>
            <a:ext cx="4773613" cy="347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46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2D28F-9E76-764A-B3C1-818A2B37E0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63663" y="868363"/>
            <a:ext cx="4175125" cy="3132137"/>
          </a:xfrm>
          <a:solidFill>
            <a:srgbClr val="FFFFFF"/>
          </a:solidFill>
          <a:ln/>
        </p:spPr>
      </p:sp>
      <p:sp>
        <p:nvSpPr>
          <p:cNvPr id="6451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6800" y="4305300"/>
            <a:ext cx="4773613" cy="347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55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0A8A6-4715-EA41-AD94-DF6BC1CCC85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63663" y="868363"/>
            <a:ext cx="4175125" cy="3132137"/>
          </a:xfrm>
          <a:solidFill>
            <a:srgbClr val="FFFFFF"/>
          </a:solidFill>
          <a:ln/>
        </p:spPr>
      </p:sp>
      <p:sp>
        <p:nvSpPr>
          <p:cNvPr id="5632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6800" y="4305300"/>
            <a:ext cx="4773613" cy="347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6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0F680-3B64-324C-81C4-D31F1C95EB9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63663" y="868363"/>
            <a:ext cx="4175125" cy="3132137"/>
          </a:xfrm>
          <a:solidFill>
            <a:srgbClr val="FFFFFF"/>
          </a:solidFill>
          <a:ln/>
        </p:spPr>
      </p:sp>
      <p:sp>
        <p:nvSpPr>
          <p:cNvPr id="72707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6800" y="4305300"/>
            <a:ext cx="4773613" cy="347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A35A3-91D5-EC44-BD51-A905E3942B36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63663" y="868363"/>
            <a:ext cx="4175125" cy="3132137"/>
          </a:xfrm>
          <a:solidFill>
            <a:srgbClr val="FFFFFF"/>
          </a:solidFill>
          <a:ln/>
        </p:spPr>
      </p:sp>
      <p:sp>
        <p:nvSpPr>
          <p:cNvPr id="7065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1066800" y="4305300"/>
            <a:ext cx="4773613" cy="34766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8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22016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22016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charset="0"/>
              </a:endParaRPr>
            </a:p>
          </p:txBody>
        </p:sp>
      </p:grpSp>
      <p:sp>
        <p:nvSpPr>
          <p:cNvPr id="2201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2016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016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2017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ABB756-03D3-A54B-99E3-1B192EA26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3AFE-2E6D-B543-BCEB-9D07B4442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88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03035-E735-8647-934A-87E842692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471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B10A73-F638-2B49-B888-8D27FF944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562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53F706-9231-F941-935E-997D8B31E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5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436B1-F216-2343-AEC3-4AA3F59AD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F2807-54AA-C841-BFCC-7FCFCB095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27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CA63-C439-FE41-B4C5-D5DFBBF33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7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CA77-B4C1-1347-94B3-E0CF0B63F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9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0F73-28F8-DC46-A569-10BBED096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C93FD-4BFB-644F-A5E4-85CA75B37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E1429-771D-6049-8044-ADAA26E15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2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55C2-EF0E-0448-BFB6-97EE3C5F8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7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1913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21914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latin typeface="Arial" charset="0"/>
              </a:endParaRPr>
            </a:p>
          </p:txBody>
        </p:sp>
        <p:sp>
          <p:nvSpPr>
            <p:cNvPr id="21914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191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191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FDC404-E48C-B14D-AEE6-92EE5E8C16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Shrubs for Georgia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Susan Franklin</a:t>
            </a:r>
          </a:p>
          <a:p>
            <a:r>
              <a:rPr lang="en-US" altLang="en-US"/>
              <a:t>Cherokee County Master Gardener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Virginia Sweetspire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r>
              <a:rPr lang="en-US" altLang="en-US" sz="2500"/>
              <a:t>Itea </a:t>
            </a:r>
            <a:r>
              <a:rPr lang="en-US" altLang="en-US" sz="2500" b="1"/>
              <a:t>virginica</a:t>
            </a:r>
            <a:r>
              <a:rPr lang="en-US" altLang="en-US" sz="2500"/>
              <a:t> </a:t>
            </a:r>
          </a:p>
          <a:p>
            <a:r>
              <a:rPr lang="en-US" altLang="en-US" sz="2500"/>
              <a:t>4-5 feet tall and wide</a:t>
            </a:r>
          </a:p>
          <a:p>
            <a:r>
              <a:rPr lang="en-US" altLang="en-US" sz="2500"/>
              <a:t>Great burgundy fall color</a:t>
            </a:r>
          </a:p>
          <a:p>
            <a:r>
              <a:rPr lang="en-US" altLang="en-US" sz="2500"/>
              <a:t>May-June white fragrant flowers resembling fluffy  caterpillars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94288" y="1827213"/>
            <a:ext cx="3589337" cy="4114800"/>
          </a:xfrm>
        </p:spPr>
        <p:txBody>
          <a:bodyPr/>
          <a:lstStyle/>
          <a:p>
            <a:endParaRPr lang="en-US" altLang="en-US" sz="2500"/>
          </a:p>
        </p:txBody>
      </p:sp>
      <p:pic>
        <p:nvPicPr>
          <p:cNvPr id="216070" name="Picture 6" descr="D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Dwarf Acuba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Acuba japonica</a:t>
            </a:r>
          </a:p>
          <a:p>
            <a:r>
              <a:rPr lang="en-US" altLang="en-US" sz="2500"/>
              <a:t>‘Nana’</a:t>
            </a:r>
          </a:p>
          <a:p>
            <a:r>
              <a:rPr lang="en-US" altLang="en-US" sz="2500"/>
              <a:t>3-4 ft </a:t>
            </a:r>
          </a:p>
          <a:p>
            <a:r>
              <a:rPr lang="en-US" altLang="en-US" sz="2500"/>
              <a:t>Species can be 6-8 ft.</a:t>
            </a:r>
          </a:p>
          <a:p>
            <a:r>
              <a:rPr lang="en-US" altLang="en-US" sz="2500"/>
              <a:t>Oval</a:t>
            </a:r>
          </a:p>
          <a:p>
            <a:r>
              <a:rPr lang="en-US" altLang="en-US" sz="2500"/>
              <a:t>Shade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1128" name="Picture 8" descr="35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65125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Barberry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Berberis thunburgii</a:t>
            </a:r>
          </a:p>
          <a:p>
            <a:r>
              <a:rPr lang="en-US" altLang="en-US" sz="2500"/>
              <a:t>3-4 ft</a:t>
            </a:r>
          </a:p>
          <a:p>
            <a:r>
              <a:rPr lang="en-US" altLang="en-US" sz="2500"/>
              <a:t>Oval</a:t>
            </a:r>
          </a:p>
          <a:p>
            <a:r>
              <a:rPr lang="en-US" altLang="en-US" sz="2500"/>
              <a:t>Sun semi-shade</a:t>
            </a:r>
          </a:p>
          <a:p>
            <a:r>
              <a:rPr lang="en-US" altLang="en-US" sz="2500"/>
              <a:t>Deciduous</a:t>
            </a:r>
          </a:p>
          <a:p>
            <a:endParaRPr lang="en-US" altLang="en-US" sz="2500"/>
          </a:p>
        </p:txBody>
      </p:sp>
      <p:sp>
        <p:nvSpPr>
          <p:cNvPr id="263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3176" name="Picture 8" descr="berberisThunbergiiRoseGlo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905000"/>
            <a:ext cx="472757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Slender Deutzia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Deutzia gracilis</a:t>
            </a:r>
          </a:p>
          <a:p>
            <a:r>
              <a:rPr lang="en-US" altLang="en-US" sz="2500"/>
              <a:t>2-4 ft</a:t>
            </a:r>
          </a:p>
          <a:p>
            <a:r>
              <a:rPr lang="en-US" altLang="en-US" sz="2500"/>
              <a:t>Mounded</a:t>
            </a:r>
          </a:p>
          <a:p>
            <a:r>
              <a:rPr lang="en-US" altLang="en-US" sz="2500"/>
              <a:t>Sun- semi-shade</a:t>
            </a:r>
          </a:p>
          <a:p>
            <a:r>
              <a:rPr lang="en-US" altLang="en-US" sz="2500"/>
              <a:t>Semi-evergreen</a:t>
            </a:r>
          </a:p>
          <a:p>
            <a:endParaRPr lang="en-US" altLang="en-US" sz="250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5222" name="Picture 6" descr="deutzia-gracilis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946525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deutzia-gracilis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00575"/>
            <a:ext cx="3048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Dwarf Chinese Holly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cornuta ‘Rotunda’</a:t>
            </a:r>
          </a:p>
          <a:p>
            <a:r>
              <a:rPr lang="en-US" altLang="en-US" sz="2500"/>
              <a:t>3-4 ft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Evergreen</a:t>
            </a:r>
          </a:p>
          <a:p>
            <a:r>
              <a:rPr lang="en-US" altLang="en-US" sz="2500"/>
              <a:t>Sun to semi-shade</a:t>
            </a:r>
          </a:p>
          <a:p>
            <a:endParaRPr lang="en-US" altLang="en-US" sz="250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7270" name="Picture 6" descr="ChineseHol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65575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Helleri Holly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crenata ‘Helleri’</a:t>
            </a:r>
          </a:p>
          <a:p>
            <a:r>
              <a:rPr lang="en-US" altLang="en-US" sz="2500"/>
              <a:t>2-3 ft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9318" name="Picture 6" descr="helleri%20ho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10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Winter Jasmine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Jasminum nudiflorum</a:t>
            </a:r>
          </a:p>
          <a:p>
            <a:r>
              <a:rPr lang="en-US" altLang="en-US" sz="2500"/>
              <a:t>3-4 ft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Sun to shade</a:t>
            </a:r>
          </a:p>
          <a:p>
            <a:pPr>
              <a:buFont typeface="Wingdings" charset="2"/>
              <a:buNone/>
            </a:pPr>
            <a:endParaRPr lang="en-US" altLang="en-US" sz="2500"/>
          </a:p>
        </p:txBody>
      </p:sp>
      <p:sp>
        <p:nvSpPr>
          <p:cNvPr id="27034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70342" name="Picture 6" descr="Jasminum_nudiflorum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19250"/>
            <a:ext cx="39338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Parsons Juniper</a:t>
            </a: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Juniperus davurica ‘Expansa’</a:t>
            </a:r>
          </a:p>
          <a:p>
            <a:r>
              <a:rPr lang="en-US" altLang="en-US" sz="2500"/>
              <a:t>2 ft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71368" name="Picture 8" descr="junexpau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9188"/>
            <a:ext cx="3984625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Kerria</a:t>
            </a: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Kerria japonica</a:t>
            </a:r>
          </a:p>
          <a:p>
            <a:r>
              <a:rPr lang="en-US" altLang="en-US" sz="2500"/>
              <a:t>4-6 ft</a:t>
            </a:r>
          </a:p>
          <a:p>
            <a:r>
              <a:rPr lang="en-US" altLang="en-US" sz="2500"/>
              <a:t>Upright arching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734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73416" name="Picture 8" descr="Kerria_japonica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75125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Nandina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/>
              <a:t>Nandina domestica ‘Firepower’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2 x 2 ft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Upright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Sun to semi-shade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Evergreen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Brilliant red winter color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Does not produce berries like species</a:t>
            </a:r>
          </a:p>
          <a:p>
            <a:pPr>
              <a:lnSpc>
                <a:spcPct val="90000"/>
              </a:lnSpc>
            </a:pPr>
            <a:endParaRPr lang="en-US" altLang="en-US" sz="250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500"/>
          </a:p>
        </p:txBody>
      </p:sp>
      <p:pic>
        <p:nvPicPr>
          <p:cNvPr id="275462" name="Picture 6" descr="nandina%20domestica%20firepo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2438400"/>
            <a:ext cx="41846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Shrubs for Georgia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Rounded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Oval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Upright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Weeping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Spreading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Irregular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Evergreen or Deciduous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Mature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Firethorn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Pyracantha koidzumii ‘Santa Cruz’</a:t>
            </a:r>
          </a:p>
          <a:p>
            <a:r>
              <a:rPr lang="en-US" altLang="en-US" sz="2500"/>
              <a:t>2-3 ft</a:t>
            </a:r>
          </a:p>
          <a:p>
            <a:r>
              <a:rPr lang="en-US" altLang="en-US" sz="2500"/>
              <a:t>Prostrate Spreading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76486" name="Picture 6" descr="26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4953000" y="5562600"/>
            <a:ext cx="3657600" cy="39211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Unable to find cultivar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Indian Hawthorne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Raphiolepis indica</a:t>
            </a:r>
          </a:p>
          <a:p>
            <a:r>
              <a:rPr lang="en-US" altLang="en-US" sz="2500"/>
              <a:t>2-4 feet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  <a:p>
            <a:r>
              <a:rPr lang="en-US" altLang="en-US" sz="2500"/>
              <a:t>Entomosporium leafspot, Deer</a:t>
            </a:r>
          </a:p>
        </p:txBody>
      </p:sp>
      <p:pic>
        <p:nvPicPr>
          <p:cNvPr id="277509" name="Picture 5" descr="Raphio-EleanorTabor-p01-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533650"/>
            <a:ext cx="3581400" cy="2701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altLang="en-US" sz="3600"/>
              <a:t>Entomosporium Resistant </a:t>
            </a:r>
            <a:br>
              <a:rPr lang="en-US" altLang="en-US" sz="3600"/>
            </a:br>
            <a:r>
              <a:rPr lang="en-US" altLang="en-US" sz="3600"/>
              <a:t>Indian Hawthorn Cultivars:</a:t>
            </a:r>
            <a:endParaRPr lang="en-US" altLang="en-US" sz="3600" b="1">
              <a:latin typeface="BernhardMod BT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4419600" cy="25146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Gulf Green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Olivia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Georgia Charm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Georgia Petite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4724400" y="2667000"/>
            <a:ext cx="441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defRPr sz="2900">
                <a:solidFill>
                  <a:schemeClr val="tx1"/>
                </a:solidFill>
                <a:latin typeface="Verdan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defRPr sz="2500">
                <a:solidFill>
                  <a:schemeClr val="tx1"/>
                </a:solidFill>
                <a:latin typeface="Verdan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charset="2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Janice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Eleanor Taber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Dwarf Yedda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Indian Princess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utoUpdateAnimBg="0"/>
      <p:bldP spid="24269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Raphio-EleanorTabor-p01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17800"/>
            <a:ext cx="54864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5181600" y="609600"/>
            <a:ext cx="3962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i="1">
                <a:latin typeface="Arial" charset="0"/>
              </a:rPr>
              <a:t>Raphiolepis</a:t>
            </a:r>
          </a:p>
          <a:p>
            <a:pPr algn="ctr"/>
            <a:r>
              <a:rPr lang="en-US" altLang="en-US" sz="4000">
                <a:latin typeface="Arial" charset="0"/>
              </a:rPr>
              <a:t>‘Georgia Charm’</a:t>
            </a:r>
            <a:endParaRPr lang="en-US" altLang="en-US" sz="4000" b="1">
              <a:latin typeface="Desdemona" charset="0"/>
            </a:endParaRPr>
          </a:p>
        </p:txBody>
      </p:sp>
      <p:pic>
        <p:nvPicPr>
          <p:cNvPr id="243716" name="Picture 4" descr="Raphio-GeorgiaCharm-p01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0" y="4495800"/>
            <a:ext cx="35814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i="1">
                <a:latin typeface="Arial" charset="0"/>
              </a:rPr>
              <a:t>Raphiolepis</a:t>
            </a:r>
          </a:p>
          <a:p>
            <a:pPr algn="ctr"/>
            <a:r>
              <a:rPr lang="en-US" altLang="en-US" sz="4000">
                <a:latin typeface="Arial" charset="0"/>
              </a:rPr>
              <a:t>‘Eleanor</a:t>
            </a:r>
          </a:p>
          <a:p>
            <a:pPr algn="ctr"/>
            <a:r>
              <a:rPr lang="en-US" altLang="en-US" sz="4000">
                <a:latin typeface="Arial" charset="0"/>
              </a:rPr>
              <a:t>Taber’</a:t>
            </a:r>
            <a:endParaRPr lang="en-US" altLang="en-US" sz="4000" b="1">
              <a:latin typeface="Desdemo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Roses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Rosa spp.</a:t>
            </a:r>
          </a:p>
          <a:p>
            <a:r>
              <a:rPr lang="en-US" altLang="en-US" sz="2500"/>
              <a:t>3 x 3 ft. dependant on cultivar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Deciduous</a:t>
            </a:r>
          </a:p>
          <a:p>
            <a:r>
              <a:rPr lang="en-US" altLang="en-US" sz="2500"/>
              <a:t>Black Spot disease</a:t>
            </a:r>
          </a:p>
          <a:p>
            <a:pPr>
              <a:buFont typeface="Wingdings" charset="2"/>
              <a:buNone/>
            </a:pPr>
            <a:endParaRPr lang="en-US" altLang="en-US" sz="2500"/>
          </a:p>
        </p:txBody>
      </p:sp>
      <p:sp>
        <p:nvSpPr>
          <p:cNvPr id="280584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029200" y="1676400"/>
            <a:ext cx="3581400" cy="4114800"/>
          </a:xfrm>
        </p:spPr>
        <p:txBody>
          <a:bodyPr/>
          <a:lstStyle/>
          <a:p>
            <a:endParaRPr lang="en-US" altLang="en-US" sz="2500"/>
          </a:p>
        </p:txBody>
      </p:sp>
      <p:pic>
        <p:nvPicPr>
          <p:cNvPr id="280586" name="Picture 10" descr="3461710133746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571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867400" y="5257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‘Nearly Wild’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altLang="en-US" sz="4800"/>
              <a:t>Black Spot Resistant Roses:</a:t>
            </a:r>
            <a:endParaRPr lang="en-US" altLang="en-US" sz="4800" b="1">
              <a:latin typeface="BernhardMod BT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67000"/>
            <a:ext cx="4419600" cy="25146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Nearly Wild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Happy Trails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Knock Out</a:t>
            </a:r>
          </a:p>
          <a:p>
            <a:pPr marL="342900" indent="-342900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Petite Pink Scotch</a:t>
            </a: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4724400" y="2667000"/>
            <a:ext cx="441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defRPr sz="2900">
                <a:solidFill>
                  <a:schemeClr val="tx1"/>
                </a:solidFill>
                <a:latin typeface="Verdana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defRPr sz="2500">
                <a:solidFill>
                  <a:schemeClr val="tx1"/>
                </a:solidFill>
                <a:latin typeface="Verdana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charset="2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defRPr sz="1900"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The Fairy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Rosa banksia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Rosa chinensis ‘Old Blush’</a:t>
            </a:r>
          </a:p>
          <a:p>
            <a:pPr eaLnBrk="1" hangingPunct="1">
              <a:buSzPct val="50000"/>
              <a:buFontTx/>
              <a:buChar char="•"/>
            </a:pPr>
            <a:r>
              <a:rPr lang="en-US" altLang="en-US" sz="3700">
                <a:latin typeface="Tahoma" charset="0"/>
              </a:rPr>
              <a:t>Rosa ‘Mutabilis’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  <p:bldP spid="2447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5029200" y="609600"/>
            <a:ext cx="3657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i="1">
                <a:latin typeface="Arial" charset="0"/>
              </a:rPr>
              <a:t>Rosa banksia</a:t>
            </a:r>
          </a:p>
          <a:p>
            <a:pPr algn="ctr"/>
            <a:r>
              <a:rPr lang="en-US" altLang="en-US" sz="4000">
                <a:latin typeface="Arial" charset="0"/>
              </a:rPr>
              <a:t>‘Lutea’</a:t>
            </a:r>
            <a:endParaRPr lang="en-US" altLang="en-US" sz="4000" b="1">
              <a:latin typeface="Desdemona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752600" y="4724400"/>
            <a:ext cx="27432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i="1">
                <a:latin typeface="Arial" charset="0"/>
              </a:rPr>
              <a:t>Rosa</a:t>
            </a:r>
          </a:p>
          <a:p>
            <a:pPr algn="ctr"/>
            <a:r>
              <a:rPr lang="en-US" altLang="en-US" sz="4000">
                <a:latin typeface="Arial" charset="0"/>
              </a:rPr>
              <a:t>‘Knock</a:t>
            </a:r>
          </a:p>
          <a:p>
            <a:pPr algn="ctr"/>
            <a:r>
              <a:rPr lang="en-US" altLang="en-US" sz="4000">
                <a:latin typeface="Arial" charset="0"/>
              </a:rPr>
              <a:t>Out’</a:t>
            </a:r>
            <a:endParaRPr lang="en-US" altLang="en-US" sz="4000" b="1">
              <a:latin typeface="Desdemona" charset="0"/>
            </a:endParaRPr>
          </a:p>
        </p:txBody>
      </p:sp>
      <p:pic>
        <p:nvPicPr>
          <p:cNvPr id="245764" name="Picture 4" descr="Rosa-LadyBanksia-f01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42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5" name="Picture 5" descr="Rosa Knock Out-f01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2263"/>
            <a:ext cx="4648200" cy="3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Evergreen Azaleas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Rhododendron spp.</a:t>
            </a:r>
          </a:p>
          <a:p>
            <a:r>
              <a:rPr lang="en-US" altLang="en-US" sz="2500"/>
              <a:t>1-8 ft cultivar dependant</a:t>
            </a:r>
          </a:p>
          <a:p>
            <a:r>
              <a:rPr lang="en-US" altLang="en-US" sz="2500"/>
              <a:t>Semi-shade</a:t>
            </a:r>
          </a:p>
          <a:p>
            <a:r>
              <a:rPr lang="en-US" altLang="en-US" sz="2500"/>
              <a:t>Rounded </a:t>
            </a:r>
          </a:p>
          <a:p>
            <a:r>
              <a:rPr lang="en-US" altLang="en-US" sz="2500"/>
              <a:t>Evergreen</a:t>
            </a:r>
          </a:p>
          <a:p>
            <a:endParaRPr lang="en-US" altLang="en-US" sz="2500"/>
          </a:p>
        </p:txBody>
      </p:sp>
      <p:sp>
        <p:nvSpPr>
          <p:cNvPr id="2816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81606" name="Picture 6" descr="Azalea indica 'Formosa' - Formosa Aza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7719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5410200" y="6019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R. Indica ‘Formosa’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Evergreen Azaleas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Hundreds of cultivars often classified by Hybrid Type</a:t>
            </a:r>
          </a:p>
          <a:p>
            <a:r>
              <a:rPr lang="en-US" altLang="en-US"/>
              <a:t>Southern Indica Hybrids</a:t>
            </a:r>
          </a:p>
          <a:p>
            <a:pPr lvl="1"/>
            <a:r>
              <a:rPr lang="en-US" altLang="en-US"/>
              <a:t>Larger plants, vigorous i.e. ‘Formosa’</a:t>
            </a:r>
          </a:p>
          <a:p>
            <a:r>
              <a:rPr lang="en-US" altLang="en-US"/>
              <a:t>Smaller Hybrids</a:t>
            </a:r>
          </a:p>
          <a:p>
            <a:pPr lvl="1"/>
            <a:r>
              <a:rPr lang="en-US" altLang="en-US"/>
              <a:t>Krume Hybrids – ‘Coral Bells’</a:t>
            </a:r>
          </a:p>
          <a:p>
            <a:pPr lvl="1"/>
            <a:r>
              <a:rPr lang="en-US" altLang="en-US"/>
              <a:t>Satsuki Hybrids – ‘Eikan’ </a:t>
            </a:r>
          </a:p>
          <a:p>
            <a:pPr lvl="1"/>
            <a:r>
              <a:rPr lang="en-US" altLang="en-US"/>
              <a:t>Gumpo Hybrids – ‘Pink Gumpo’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Lavender Cotton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Santolina chamaecyparissus</a:t>
            </a:r>
          </a:p>
          <a:p>
            <a:r>
              <a:rPr lang="en-US" altLang="en-US" sz="2500"/>
              <a:t>2-4 ft</a:t>
            </a:r>
          </a:p>
          <a:p>
            <a:r>
              <a:rPr lang="en-US" altLang="en-US" sz="2500"/>
              <a:t>Low spreading mounds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82630" name="Picture 6" descr="santolina_chamae-pretty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3434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5200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b="1"/>
              <a:t>Evergreen Shrubs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2378075"/>
            <a:ext cx="7810500" cy="40528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Foliage Year Round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Provide Structure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Most Noticeable in Winter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Provide Screens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Generally, Not as Tolerant to Extremely Wet Conditions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Spirea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Spirea nipponica ‘Snowmound’</a:t>
            </a:r>
          </a:p>
          <a:p>
            <a:r>
              <a:rPr lang="en-US" altLang="en-US" sz="2500"/>
              <a:t>3-5 ft</a:t>
            </a:r>
          </a:p>
          <a:p>
            <a:r>
              <a:rPr lang="en-US" altLang="en-US" sz="2500"/>
              <a:t>Mounded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Deciduous</a:t>
            </a:r>
          </a:p>
        </p:txBody>
      </p:sp>
      <p:pic>
        <p:nvPicPr>
          <p:cNvPr id="283654" name="Picture 6" descr="spnis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69887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6" name="Picture 8" descr="00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657600"/>
            <a:ext cx="3581400" cy="2387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6172200" y="2971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Snowmound</a:t>
            </a: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5791200" y="6172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Anthony Waterer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Medium Shrubs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5 to 8 feet tall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Cleyera</a:t>
            </a: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Cleyera japonica</a:t>
            </a:r>
          </a:p>
          <a:p>
            <a:r>
              <a:rPr lang="en-US" altLang="en-US" sz="2500"/>
              <a:t>6 x 6 ft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78536" name="Picture 8" descr="cl_bronzebeau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Abelia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Abelia x grandiflora</a:t>
            </a:r>
          </a:p>
          <a:p>
            <a:r>
              <a:rPr lang="en-US" altLang="en-US" sz="2500"/>
              <a:t>4-6 ft</a:t>
            </a:r>
          </a:p>
          <a:p>
            <a:r>
              <a:rPr lang="en-US" altLang="en-US" sz="2500"/>
              <a:t>Oval to irregular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84680" name="Picture 8" descr="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5200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b="1"/>
              <a:t>Inkberry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347913"/>
            <a:ext cx="3568700" cy="35956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/>
              <a:t>Drought Tolerant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/>
              <a:t>5' x 5'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/>
              <a:t>Withstands Heavy Pruning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/>
              <a:t>Adapted to Various Soil Types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241550"/>
            <a:ext cx="3873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b="1"/>
              <a:t>American Beautyberry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6' x 6'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Drought Tolerant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Sun to semi-shade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Rounded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Deciduous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Berries for Wildlife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500"/>
              <a:t>White Berry Forms        Exists</a:t>
            </a:r>
          </a:p>
        </p:txBody>
      </p:sp>
      <p:pic>
        <p:nvPicPr>
          <p:cNvPr id="71688" name="Picture 8" descr="American-Beautyberr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590800"/>
            <a:ext cx="30861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44675"/>
            <a:ext cx="1774825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Loropetalum 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Loropetalum chinese var. rubrum</a:t>
            </a:r>
          </a:p>
          <a:p>
            <a:r>
              <a:rPr lang="en-US" altLang="en-US" sz="2500"/>
              <a:t>Ht. Varies greatly with cultivar</a:t>
            </a:r>
          </a:p>
          <a:p>
            <a:r>
              <a:rPr lang="en-US" altLang="en-US" sz="2500"/>
              <a:t>Spreading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Semi-evergreen</a:t>
            </a:r>
          </a:p>
        </p:txBody>
      </p:sp>
      <p:pic>
        <p:nvPicPr>
          <p:cNvPr id="28775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0" y="5667375"/>
            <a:ext cx="4679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i="1">
                <a:latin typeface="Arial" charset="0"/>
              </a:rPr>
              <a:t>Loropetalum chinense</a:t>
            </a:r>
          </a:p>
          <a:p>
            <a:pPr algn="ctr"/>
            <a:r>
              <a:rPr lang="en-US" altLang="en-US" sz="3600">
                <a:latin typeface="Arial" charset="0"/>
              </a:rPr>
              <a:t>‘Plum Delight’</a:t>
            </a:r>
            <a:endParaRPr lang="en-US" altLang="en-US" sz="4800" b="1">
              <a:latin typeface="Desdemona" charset="0"/>
            </a:endParaRPr>
          </a:p>
        </p:txBody>
      </p:sp>
      <p:pic>
        <p:nvPicPr>
          <p:cNvPr id="236547" name="Picture 3" descr="Loro-chinense-Burgundy-f01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70588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48" name="Picture 4" descr="Loro-chinense-PlumDelight-01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159125"/>
            <a:ext cx="429895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5943600" y="381000"/>
            <a:ext cx="272415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i="1">
                <a:latin typeface="Arial" charset="0"/>
              </a:rPr>
              <a:t>Loropetalum</a:t>
            </a:r>
          </a:p>
          <a:p>
            <a:pPr algn="ctr"/>
            <a:r>
              <a:rPr lang="en-US" altLang="en-US" sz="3600" i="1">
                <a:latin typeface="Arial" charset="0"/>
              </a:rPr>
              <a:t>chinense</a:t>
            </a:r>
          </a:p>
          <a:p>
            <a:pPr algn="ctr"/>
            <a:r>
              <a:rPr lang="en-US" altLang="en-US" sz="3600">
                <a:latin typeface="Arial" charset="0"/>
              </a:rPr>
              <a:t>‘Burgundy’</a:t>
            </a:r>
            <a:endParaRPr lang="en-US" altLang="en-US" sz="4800" b="1">
              <a:latin typeface="Desdemo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altLang="en-US" sz="4400" i="1"/>
              <a:t>Loropetalum chinense</a:t>
            </a:r>
            <a:r>
              <a:rPr lang="en-US" altLang="en-US" sz="4400"/>
              <a:t> </a:t>
            </a:r>
            <a:br>
              <a:rPr lang="en-US" altLang="en-US" sz="4400"/>
            </a:br>
            <a:r>
              <a:rPr lang="en-US" altLang="en-US" sz="4400"/>
              <a:t>var. </a:t>
            </a:r>
            <a:r>
              <a:rPr lang="en-US" altLang="en-US" sz="4400" i="1"/>
              <a:t>rubrum</a:t>
            </a:r>
            <a:r>
              <a:rPr lang="en-US" altLang="en-US" sz="4400"/>
              <a:t> cultivars:</a:t>
            </a:r>
            <a:r>
              <a:rPr lang="en-US" altLang="en-US" sz="4400" b="1">
                <a:latin typeface="BernhardMod BT" charset="0"/>
              </a:rPr>
              <a:t>           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8077200" cy="4114800"/>
          </a:xfrm>
          <a:noFill/>
          <a:ln/>
        </p:spPr>
        <p:txBody>
          <a:bodyPr lIns="92075" tIns="46038" rIns="92075" bIns="46038"/>
          <a:lstStyle/>
          <a:p>
            <a:pPr>
              <a:buSzPct val="50000"/>
              <a:buFontTx/>
              <a:buChar char="•"/>
            </a:pPr>
            <a:r>
              <a:rPr lang="en-US" altLang="en-US" sz="3800"/>
              <a:t>Suzanne 3-4 ft </a:t>
            </a:r>
          </a:p>
          <a:p>
            <a:pPr>
              <a:buSzPct val="50000"/>
              <a:buFontTx/>
              <a:buChar char="•"/>
            </a:pPr>
            <a:r>
              <a:rPr lang="en-US" altLang="en-US" sz="3800"/>
              <a:t>Ruby 3-5 ft</a:t>
            </a:r>
          </a:p>
          <a:p>
            <a:pPr>
              <a:buSzPct val="50000"/>
              <a:buFontTx/>
              <a:buChar char="•"/>
            </a:pPr>
            <a:r>
              <a:rPr lang="en-US" altLang="en-US" sz="3800"/>
              <a:t>Plum Delight 4-6 ft</a:t>
            </a:r>
          </a:p>
          <a:p>
            <a:pPr>
              <a:buSzPct val="50000"/>
              <a:buFontTx/>
              <a:buChar char="•"/>
            </a:pPr>
            <a:r>
              <a:rPr lang="en-US" altLang="en-US" sz="3800"/>
              <a:t>Blush – 6 ft</a:t>
            </a:r>
          </a:p>
          <a:p>
            <a:pPr>
              <a:buSzPct val="50000"/>
              <a:buFontTx/>
              <a:buChar char="•"/>
            </a:pPr>
            <a:r>
              <a:rPr lang="en-US" altLang="en-US" sz="3800"/>
              <a:t>Burgundy  14 ft</a:t>
            </a:r>
          </a:p>
          <a:p>
            <a:pPr>
              <a:buSzPct val="50000"/>
              <a:buFont typeface="Monotype Sorts" charset="2"/>
              <a:buChar char="ä"/>
            </a:pPr>
            <a:endParaRPr lang="en-US" altLang="en-US" sz="3800"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Bigleaf Hydrangea</a:t>
            </a: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Hydrangea macrophylla</a:t>
            </a:r>
          </a:p>
          <a:p>
            <a:r>
              <a:rPr lang="en-US" altLang="en-US" sz="2500"/>
              <a:t>5-8 ft.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Semi-evergreen</a:t>
            </a:r>
          </a:p>
        </p:txBody>
      </p:sp>
      <p:pic>
        <p:nvPicPr>
          <p:cNvPr id="289800" name="Picture 8" descr="Hydrangea%20macrophylla%20(Garten-Hortens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1" name="Picture 9" descr="Hyd-mac-ButtonsBow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0"/>
            <a:ext cx="2735263" cy="4114800"/>
          </a:xfrm>
          <a:noFill/>
          <a:ln w="349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6400800" y="41148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‘Buttons and Bows’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5200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b="1"/>
              <a:t>Deciduous Shrubs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347913"/>
            <a:ext cx="7315200" cy="35956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Provide Seasonal Interest</a:t>
            </a:r>
          </a:p>
          <a:p>
            <a:pPr marL="790575" lvl="1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Flowers</a:t>
            </a:r>
          </a:p>
          <a:p>
            <a:pPr marL="790575" lvl="1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Berries</a:t>
            </a:r>
          </a:p>
          <a:p>
            <a:pPr marL="790575" lvl="1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Fall Color                                                              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More Natural Growth Form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/>
              <a:t>Majority of Wetland Plants are Deciduous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Oakleaf Hydrangea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Hydrangea quercifolia</a:t>
            </a:r>
          </a:p>
          <a:p>
            <a:r>
              <a:rPr lang="en-US" altLang="en-US" sz="2500"/>
              <a:t>6-8 ft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Upright irregular</a:t>
            </a:r>
          </a:p>
          <a:p>
            <a:r>
              <a:rPr lang="en-US" altLang="en-US" sz="2500"/>
              <a:t>Deciduous</a:t>
            </a:r>
          </a:p>
          <a:p>
            <a:r>
              <a:rPr lang="en-US" altLang="en-US" sz="2500"/>
              <a:t>Burgundy fall color</a:t>
            </a:r>
          </a:p>
        </p:txBody>
      </p:sp>
      <p:pic>
        <p:nvPicPr>
          <p:cNvPr id="291846" name="Picture 6" descr="summershrub1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4000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hyqu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876800"/>
            <a:ext cx="2209800" cy="1473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Dwarf Burford Holly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cornuta ‘Burfurdii’</a:t>
            </a:r>
          </a:p>
          <a:p>
            <a:r>
              <a:rPr lang="en-US" altLang="en-US" sz="2500"/>
              <a:t>5-8 ft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92870" name="Picture 6" descr="17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46525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Scotch Broom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Cytisus scoparius</a:t>
            </a:r>
          </a:p>
          <a:p>
            <a:r>
              <a:rPr lang="en-US" altLang="en-US" sz="2500"/>
              <a:t>5-6 feet</a:t>
            </a:r>
          </a:p>
          <a:p>
            <a:r>
              <a:rPr lang="en-US" altLang="en-US" sz="2500"/>
              <a:t>Upright, open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93894" name="Picture 6" descr="Gg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7622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Mountain Laurel</a:t>
            </a: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Kalmia latifolia</a:t>
            </a:r>
          </a:p>
          <a:p>
            <a:r>
              <a:rPr lang="en-US" altLang="en-US" sz="2500"/>
              <a:t>5-8 ft</a:t>
            </a:r>
          </a:p>
          <a:p>
            <a:r>
              <a:rPr lang="en-US" altLang="en-US" sz="2500"/>
              <a:t>Semi-shade</a:t>
            </a:r>
          </a:p>
          <a:p>
            <a:r>
              <a:rPr lang="en-US" altLang="en-US" sz="2500"/>
              <a:t>Upright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94922" name="Picture 10" descr="Kalmia%20latifol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0" name="Picture 8" descr="VGA%20Photos%20030521%5CM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Leatherleaf Mahonia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Mahonia bealei</a:t>
            </a:r>
          </a:p>
          <a:p>
            <a:r>
              <a:rPr lang="en-US" altLang="en-US" sz="2500"/>
              <a:t>6-7 ft</a:t>
            </a:r>
          </a:p>
          <a:p>
            <a:r>
              <a:rPr lang="en-US" altLang="en-US" sz="2500"/>
              <a:t>Upright</a:t>
            </a:r>
          </a:p>
          <a:p>
            <a:r>
              <a:rPr lang="en-US" altLang="en-US" sz="2500"/>
              <a:t>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96966" name="Picture 6" descr="Mahonia_bealei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403725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Large Shrubs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8 feet and taller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Arrow wood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5893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/>
              <a:t>Viburnum dentatum 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8 ft tall x 6 ft.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Sun to Part Sun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Fruit eaten by birds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Fall color red to reddish purple</a:t>
            </a:r>
          </a:p>
          <a:p>
            <a:pPr>
              <a:lnSpc>
                <a:spcPct val="90000"/>
              </a:lnSpc>
            </a:pPr>
            <a:r>
              <a:rPr lang="en-US" altLang="en-US" sz="2500"/>
              <a:t>Needs well drained soil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94288" y="1827213"/>
            <a:ext cx="35893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500"/>
          </a:p>
        </p:txBody>
      </p:sp>
      <p:pic>
        <p:nvPicPr>
          <p:cNvPr id="207878" name="Picture 6" descr="M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Butterfly Bush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Buddleia davidii</a:t>
            </a:r>
          </a:p>
          <a:p>
            <a:r>
              <a:rPr lang="en-US" altLang="en-US" sz="2500"/>
              <a:t>10-15 feet</a:t>
            </a:r>
          </a:p>
          <a:p>
            <a:r>
              <a:rPr lang="en-US" altLang="en-US" sz="2500"/>
              <a:t>Upright oval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Deciduous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2088" name="Picture 8" descr="Buddleia%20davi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981200"/>
            <a:ext cx="25336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Sweetshrub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Calycanthus floridus</a:t>
            </a:r>
          </a:p>
          <a:p>
            <a:r>
              <a:rPr lang="en-US" altLang="en-US" sz="2500"/>
              <a:t>8-12 ft.</a:t>
            </a:r>
          </a:p>
          <a:p>
            <a:r>
              <a:rPr lang="en-US" altLang="en-US" sz="2500"/>
              <a:t>Broad rounded</a:t>
            </a:r>
          </a:p>
          <a:p>
            <a:r>
              <a:rPr lang="en-US" altLang="en-US" sz="2500"/>
              <a:t>Sun or shade</a:t>
            </a:r>
          </a:p>
          <a:p>
            <a:r>
              <a:rPr lang="en-US" altLang="en-US" sz="2500"/>
              <a:t>Deciduous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4134" name="Picture 6" descr="Calycanthus_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794125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Camellia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Camellia japonica</a:t>
            </a:r>
          </a:p>
          <a:p>
            <a:pPr lvl="1"/>
            <a:r>
              <a:rPr lang="en-US" altLang="en-US" sz="2100"/>
              <a:t>Flowers Jan-Feb</a:t>
            </a:r>
          </a:p>
          <a:p>
            <a:r>
              <a:rPr lang="en-US" altLang="en-US" sz="2500"/>
              <a:t>Camellia sansanqua</a:t>
            </a:r>
          </a:p>
          <a:p>
            <a:pPr lvl="1"/>
            <a:r>
              <a:rPr lang="en-US" altLang="en-US" sz="2100"/>
              <a:t>Flowers Dec.-Jan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8-10 ft. 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Evergreen</a:t>
            </a:r>
          </a:p>
          <a:p>
            <a:endParaRPr lang="en-US" altLang="en-US" sz="250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5158" name="Picture 6" descr="camel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Small Shrubs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2 to 5 feet 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Silverthorn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Elaeagnus x pungens</a:t>
            </a:r>
          </a:p>
          <a:p>
            <a:r>
              <a:rPr lang="en-US" altLang="en-US" sz="2500"/>
              <a:t>10-15 ft.</a:t>
            </a:r>
          </a:p>
          <a:p>
            <a:r>
              <a:rPr lang="en-US" altLang="en-US" sz="2500"/>
              <a:t>Irregular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6182" name="Picture 6" descr="Elaeagnus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9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Burning Bush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Euonymus alatus</a:t>
            </a:r>
          </a:p>
          <a:p>
            <a:r>
              <a:rPr lang="en-US" altLang="en-US" sz="2500"/>
              <a:t>10-15 feet</a:t>
            </a:r>
          </a:p>
          <a:p>
            <a:r>
              <a:rPr lang="en-US" altLang="en-US" sz="2500"/>
              <a:t>Mounded</a:t>
            </a:r>
          </a:p>
          <a:p>
            <a:r>
              <a:rPr lang="en-US" altLang="en-US" sz="2500"/>
              <a:t>Sun or shade</a:t>
            </a:r>
          </a:p>
          <a:p>
            <a:r>
              <a:rPr lang="en-US" altLang="en-US" sz="2500"/>
              <a:t>Deciduous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7206" name="Picture 6" descr="enmal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124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Foster Holly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attenuata ‘Fosteri’</a:t>
            </a:r>
          </a:p>
          <a:p>
            <a:r>
              <a:rPr lang="en-US" altLang="en-US" sz="2500"/>
              <a:t>10-20 feet</a:t>
            </a:r>
          </a:p>
          <a:p>
            <a:r>
              <a:rPr lang="en-US" altLang="en-US" sz="2500"/>
              <a:t>Upright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8230" name="Picture 6" descr="FosterHoll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88937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Burford Holly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cornuta ‘Burfordii’</a:t>
            </a:r>
          </a:p>
          <a:p>
            <a:r>
              <a:rPr lang="en-US" altLang="en-US" sz="2500"/>
              <a:t>10-20 ft</a:t>
            </a:r>
          </a:p>
          <a:p>
            <a:r>
              <a:rPr lang="en-US" altLang="en-US" sz="2500"/>
              <a:t>Upright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09254" name="Picture 6" descr="17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Pfitzer Juniper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Juniperus chinensis ‘Pfizeriana’</a:t>
            </a:r>
          </a:p>
          <a:p>
            <a:r>
              <a:rPr lang="en-US" altLang="en-US" sz="2500"/>
              <a:t>8-10 ft.</a:t>
            </a:r>
          </a:p>
          <a:p>
            <a:r>
              <a:rPr lang="en-US" altLang="en-US" sz="2500"/>
              <a:t>Broad upright</a:t>
            </a:r>
          </a:p>
          <a:p>
            <a:r>
              <a:rPr lang="en-US" altLang="en-US" sz="2500"/>
              <a:t>Sun</a:t>
            </a:r>
          </a:p>
          <a:p>
            <a:r>
              <a:rPr lang="en-US" altLang="en-US" sz="2500"/>
              <a:t>Evergreen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10278" name="Picture 6" descr="Jun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4861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 Olive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Osmanthus fortunei</a:t>
            </a:r>
          </a:p>
          <a:p>
            <a:r>
              <a:rPr lang="en-US" altLang="en-US" sz="2500"/>
              <a:t>8-10 ft.</a:t>
            </a:r>
          </a:p>
          <a:p>
            <a:r>
              <a:rPr lang="en-US" altLang="en-US" sz="2500"/>
              <a:t>Upright</a:t>
            </a:r>
          </a:p>
          <a:p>
            <a:r>
              <a:rPr lang="en-US" altLang="en-US" sz="2500"/>
              <a:t>Semi-shade</a:t>
            </a:r>
          </a:p>
          <a:p>
            <a:r>
              <a:rPr lang="en-US" altLang="en-US" sz="2500"/>
              <a:t>Evergreen</a:t>
            </a:r>
          </a:p>
          <a:p>
            <a:r>
              <a:rPr lang="en-US" altLang="en-US" sz="2500"/>
              <a:t>Fragrant White flowers in October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11302" name="Picture 6" descr="hiiragi-mokus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2672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Piedmont Azalea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Rhododendron canescens</a:t>
            </a:r>
          </a:p>
          <a:p>
            <a:r>
              <a:rPr lang="en-US" altLang="en-US" sz="2500"/>
              <a:t>10-15 ft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Shade to semi-shade</a:t>
            </a:r>
          </a:p>
          <a:p>
            <a:r>
              <a:rPr lang="en-US" altLang="en-US" sz="2500"/>
              <a:t>Deciduous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12326" name="Picture 6" descr="RhododendronCanescens0420199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041775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Doublefile Viburnum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Viburnum plicatum tomentosum</a:t>
            </a:r>
          </a:p>
          <a:p>
            <a:r>
              <a:rPr lang="en-US" altLang="en-US" sz="2500"/>
              <a:t>8-10 ft</a:t>
            </a:r>
          </a:p>
          <a:p>
            <a:r>
              <a:rPr lang="en-US" altLang="en-US" sz="2500"/>
              <a:t>Round spreading</a:t>
            </a:r>
          </a:p>
          <a:p>
            <a:r>
              <a:rPr lang="en-US" altLang="en-US" sz="2500"/>
              <a:t>Sun to semi-shade</a:t>
            </a:r>
          </a:p>
          <a:p>
            <a:r>
              <a:rPr lang="en-US" altLang="en-US" sz="2500"/>
              <a:t>Deciduous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313350" name="Picture 6" descr="viburn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76488"/>
            <a:ext cx="3962400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Bottlebrush Buckeye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9337" cy="4114800"/>
          </a:xfrm>
        </p:spPr>
        <p:txBody>
          <a:bodyPr/>
          <a:lstStyle/>
          <a:p>
            <a:r>
              <a:rPr lang="en-US" altLang="en-US" sz="2500"/>
              <a:t> Aesculus parviflora</a:t>
            </a:r>
          </a:p>
          <a:p>
            <a:r>
              <a:rPr lang="en-US" altLang="en-US" sz="2500"/>
              <a:t>8-15 ft.</a:t>
            </a:r>
          </a:p>
          <a:p>
            <a:r>
              <a:rPr lang="en-US" altLang="en-US" sz="2500"/>
              <a:t>Upright spreading</a:t>
            </a:r>
          </a:p>
          <a:p>
            <a:r>
              <a:rPr lang="en-US" altLang="en-US" sz="2500"/>
              <a:t>Sun to part shade</a:t>
            </a:r>
          </a:p>
          <a:p>
            <a:r>
              <a:rPr lang="en-US" altLang="en-US" sz="2500"/>
              <a:t>Deciduous</a:t>
            </a:r>
          </a:p>
          <a:p>
            <a:r>
              <a:rPr lang="en-US" altLang="en-US" sz="2500"/>
              <a:t>8-12 inch flower stalk in June</a:t>
            </a:r>
          </a:p>
        </p:txBody>
      </p:sp>
      <p:pic>
        <p:nvPicPr>
          <p:cNvPr id="213004" name="Picture 12" descr="Aesculus_parvifl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25" y="1827213"/>
            <a:ext cx="30162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Buttonbush</a:t>
            </a:r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3589338" cy="4114800"/>
          </a:xfrm>
        </p:spPr>
        <p:txBody>
          <a:bodyPr/>
          <a:lstStyle/>
          <a:p>
            <a:r>
              <a:rPr lang="en-US" altLang="en-US" sz="2100" b="1"/>
              <a:t>Cephalanthus</a:t>
            </a:r>
            <a:r>
              <a:rPr lang="en-US" altLang="en-US" sz="2100"/>
              <a:t> </a:t>
            </a:r>
            <a:r>
              <a:rPr lang="en-US" altLang="en-US" sz="2100" b="1"/>
              <a:t>occidentalis</a:t>
            </a:r>
            <a:r>
              <a:rPr lang="en-US" altLang="en-US" sz="2100"/>
              <a:t> </a:t>
            </a:r>
          </a:p>
          <a:p>
            <a:r>
              <a:rPr lang="en-US" altLang="en-US" sz="2100"/>
              <a:t>3-6 ft occasionally 10-15 ft.</a:t>
            </a:r>
          </a:p>
          <a:p>
            <a:r>
              <a:rPr lang="en-US" altLang="en-US" sz="2100"/>
              <a:t>Bees and butterflies</a:t>
            </a:r>
          </a:p>
          <a:p>
            <a:r>
              <a:rPr lang="en-US" altLang="en-US" sz="2100"/>
              <a:t>Fragrant</a:t>
            </a:r>
          </a:p>
          <a:p>
            <a:r>
              <a:rPr lang="en-US" altLang="en-US" sz="2100"/>
              <a:t>Dried flowers often remain through winter</a:t>
            </a:r>
          </a:p>
          <a:p>
            <a:r>
              <a:rPr lang="en-US" altLang="en-US" sz="2100"/>
              <a:t>Sun to part shade</a:t>
            </a:r>
          </a:p>
          <a:p>
            <a:r>
              <a:rPr lang="en-US" altLang="en-US" sz="2100"/>
              <a:t>Deciduous</a:t>
            </a:r>
          </a:p>
          <a:p>
            <a:r>
              <a:rPr lang="en-US" altLang="en-US" sz="2100"/>
              <a:t>Tolerates wet soils</a:t>
            </a:r>
          </a:p>
        </p:txBody>
      </p:sp>
      <p:sp>
        <p:nvSpPr>
          <p:cNvPr id="209930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5094288" y="1827213"/>
            <a:ext cx="3589337" cy="4114800"/>
          </a:xfrm>
        </p:spPr>
        <p:txBody>
          <a:bodyPr/>
          <a:lstStyle/>
          <a:p>
            <a:endParaRPr lang="en-US" altLang="en-US" sz="2100"/>
          </a:p>
        </p:txBody>
      </p:sp>
      <p:pic>
        <p:nvPicPr>
          <p:cNvPr id="209932" name="Picture 12" descr="Cephalanthus_occidentalis_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143000"/>
            <a:ext cx="40989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Landscape Shrubs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Small 2-5 feet tall</a:t>
            </a:r>
          </a:p>
          <a:p>
            <a:r>
              <a:rPr lang="en-US" altLang="en-US"/>
              <a:t>Medium 5-8 feet tall</a:t>
            </a:r>
          </a:p>
          <a:p>
            <a:r>
              <a:rPr lang="en-US" altLang="en-US"/>
              <a:t>Large 8 feet and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5200" cy="1146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159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b="1"/>
              <a:t>Sweet Pepperbush</a:t>
            </a:r>
            <a:br>
              <a:rPr lang="en-GB" altLang="en-US" sz="3200" b="1"/>
            </a:br>
            <a:r>
              <a:rPr lang="en-GB" altLang="en-US" sz="3200" b="1"/>
              <a:t>(Summer Sweet Clethra)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3568700" cy="3557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400"/>
              <a:t>Clethra alnifolia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400"/>
              <a:t>10 ft.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400"/>
              <a:t>Sun or shade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en-US" sz="2400"/>
              <a:t>Flowers</a:t>
            </a:r>
            <a:r>
              <a:rPr lang="en-GB" altLang="en-US" sz="2400"/>
              <a:t> June-July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400"/>
              <a:t>Tolerant of drought or wet soils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400"/>
              <a:t>Yellow Fall Color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altLang="en-US" sz="2400"/>
              <a:t>Fragrant</a:t>
            </a:r>
          </a:p>
          <a:p>
            <a:pPr marL="503238" indent="-4318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GB" altLang="en-US" sz="240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216150"/>
            <a:ext cx="3935412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WordArt 4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3733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Questions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5562600" y="228600"/>
            <a:ext cx="3581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000" b="1">
              <a:latin typeface="Desdemona" charset="0"/>
            </a:endParaRPr>
          </a:p>
        </p:txBody>
      </p:sp>
      <p:pic>
        <p:nvPicPr>
          <p:cNvPr id="229380" name="Picture 4" descr="Ilex-vom-Bordeaux-p01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34340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Dwarf Yaupon Holly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 i="1"/>
              <a:t>Ilex vomitoria var. nana ‘Bordeaux’</a:t>
            </a:r>
          </a:p>
          <a:p>
            <a:r>
              <a:rPr lang="en-US" altLang="en-US" sz="2500" i="1"/>
              <a:t>3-4 ft</a:t>
            </a:r>
          </a:p>
          <a:p>
            <a:r>
              <a:rPr lang="en-US" altLang="en-US" sz="2500" i="1"/>
              <a:t>Rounded</a:t>
            </a:r>
          </a:p>
          <a:p>
            <a:r>
              <a:rPr lang="en-US" altLang="en-US" sz="2500" i="1"/>
              <a:t>Sun or shade</a:t>
            </a:r>
          </a:p>
          <a:p>
            <a:r>
              <a:rPr lang="en-US" altLang="en-US" sz="2500" i="1"/>
              <a:t>Evergreen</a:t>
            </a:r>
          </a:p>
          <a:p>
            <a:endParaRPr lang="en-US" altLang="en-US" sz="2500"/>
          </a:p>
        </p:txBody>
      </p:sp>
      <p:pic>
        <p:nvPicPr>
          <p:cNvPr id="229379" name="Picture 3" descr="Ilex-vom-Bordeaux-l01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4813"/>
            <a:ext cx="20574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Compacta Holly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crenata ‘Compacta’</a:t>
            </a:r>
          </a:p>
          <a:p>
            <a:r>
              <a:rPr lang="en-US" altLang="en-US" sz="2500"/>
              <a:t>3-4 ft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Evergreen</a:t>
            </a:r>
          </a:p>
          <a:p>
            <a:r>
              <a:rPr lang="en-US" altLang="en-US" sz="2500"/>
              <a:t>Sun to semi-shade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8294" name="Picture 6" descr="Compacta_Ho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952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Carissa Holly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500"/>
              <a:t>Ilex cornuta ‘Carissa’</a:t>
            </a:r>
          </a:p>
          <a:p>
            <a:r>
              <a:rPr lang="en-US" altLang="en-US" sz="2500"/>
              <a:t>3-4 ft</a:t>
            </a:r>
          </a:p>
          <a:p>
            <a:r>
              <a:rPr lang="en-US" altLang="en-US" sz="2500"/>
              <a:t>Rounded</a:t>
            </a:r>
          </a:p>
          <a:p>
            <a:r>
              <a:rPr lang="en-US" altLang="en-US" sz="2500"/>
              <a:t>Sun to </a:t>
            </a:r>
          </a:p>
          <a:p>
            <a:pPr>
              <a:buFont typeface="Wingdings" charset="2"/>
              <a:buNone/>
            </a:pPr>
            <a:r>
              <a:rPr lang="en-US" altLang="en-US" sz="2500"/>
              <a:t>	semi-shade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500"/>
          </a:p>
        </p:txBody>
      </p:sp>
      <p:pic>
        <p:nvPicPr>
          <p:cNvPr id="266246" name="Picture 6" descr="Carissa_Ho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5019675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926</Words>
  <Application>Microsoft Macintosh PowerPoint</Application>
  <PresentationFormat>On-screen Show (4:3)</PresentationFormat>
  <Paragraphs>382</Paragraphs>
  <Slides>61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Times New Roman</vt:lpstr>
      <vt:lpstr>Verdana</vt:lpstr>
      <vt:lpstr>Wingdings</vt:lpstr>
      <vt:lpstr>Desdemona</vt:lpstr>
      <vt:lpstr>BernhardMod BT</vt:lpstr>
      <vt:lpstr>Tahoma</vt:lpstr>
      <vt:lpstr>Monotype Sorts</vt:lpstr>
      <vt:lpstr>Eclipse</vt:lpstr>
      <vt:lpstr>Shrubs for Georgia</vt:lpstr>
      <vt:lpstr>Shrubs for Georgia</vt:lpstr>
      <vt:lpstr>Evergreen Shrubs</vt:lpstr>
      <vt:lpstr>Deciduous Shrubs</vt:lpstr>
      <vt:lpstr>Small Shrubs</vt:lpstr>
      <vt:lpstr>Landscape Shrubs</vt:lpstr>
      <vt:lpstr>Dwarf Yaupon Holly</vt:lpstr>
      <vt:lpstr>Compacta Holly</vt:lpstr>
      <vt:lpstr>Carissa Holly</vt:lpstr>
      <vt:lpstr>Virginia Sweetspire</vt:lpstr>
      <vt:lpstr>Dwarf Acuba</vt:lpstr>
      <vt:lpstr>Japanese Barberry</vt:lpstr>
      <vt:lpstr>Slender Deutzia</vt:lpstr>
      <vt:lpstr>Dwarf Chinese Holly</vt:lpstr>
      <vt:lpstr>Helleri Holly</vt:lpstr>
      <vt:lpstr>Winter Jasmine</vt:lpstr>
      <vt:lpstr>Parsons Juniper</vt:lpstr>
      <vt:lpstr>Japanese Kerria</vt:lpstr>
      <vt:lpstr>Nandina</vt:lpstr>
      <vt:lpstr>Firethorn</vt:lpstr>
      <vt:lpstr>Indian Hawthorne</vt:lpstr>
      <vt:lpstr>Entomosporium Resistant  Indian Hawthorn Cultivars:</vt:lpstr>
      <vt:lpstr>PowerPoint Presentation</vt:lpstr>
      <vt:lpstr>Roses</vt:lpstr>
      <vt:lpstr>Black Spot Resistant Roses:</vt:lpstr>
      <vt:lpstr>PowerPoint Presentation</vt:lpstr>
      <vt:lpstr>Evergreen Azaleas</vt:lpstr>
      <vt:lpstr>Evergreen Azaleas</vt:lpstr>
      <vt:lpstr>Lavender Cotton</vt:lpstr>
      <vt:lpstr>Spirea</vt:lpstr>
      <vt:lpstr>Medium Shrubs</vt:lpstr>
      <vt:lpstr>Cleyera</vt:lpstr>
      <vt:lpstr>Abelia</vt:lpstr>
      <vt:lpstr>Inkberry</vt:lpstr>
      <vt:lpstr>American Beautyberry</vt:lpstr>
      <vt:lpstr>Loropetalum </vt:lpstr>
      <vt:lpstr>PowerPoint Presentation</vt:lpstr>
      <vt:lpstr>Loropetalum chinense  var. rubrum cultivars:           </vt:lpstr>
      <vt:lpstr>Bigleaf Hydrangea</vt:lpstr>
      <vt:lpstr>Oakleaf Hydrangea</vt:lpstr>
      <vt:lpstr>Dwarf Burford Holly</vt:lpstr>
      <vt:lpstr>Scotch Broom</vt:lpstr>
      <vt:lpstr>Mountain Laurel</vt:lpstr>
      <vt:lpstr>Leatherleaf Mahonia</vt:lpstr>
      <vt:lpstr>Large Shrubs</vt:lpstr>
      <vt:lpstr>Arrow wood</vt:lpstr>
      <vt:lpstr>Butterfly Bush</vt:lpstr>
      <vt:lpstr>Sweetshrub</vt:lpstr>
      <vt:lpstr>Camellia</vt:lpstr>
      <vt:lpstr>Silverthorn</vt:lpstr>
      <vt:lpstr>Burning Bush</vt:lpstr>
      <vt:lpstr>Foster Holly</vt:lpstr>
      <vt:lpstr>Burford Holly</vt:lpstr>
      <vt:lpstr>Pfitzer Juniper</vt:lpstr>
      <vt:lpstr>Tea Olive</vt:lpstr>
      <vt:lpstr>Piedmont Azalea</vt:lpstr>
      <vt:lpstr>Doublefile Viburnum</vt:lpstr>
      <vt:lpstr>Bottlebrush Buckeye</vt:lpstr>
      <vt:lpstr>Buttonbush</vt:lpstr>
      <vt:lpstr>Sweet Pepperbush (Summer Sweet Clethra)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Shrubs for Georgia</dc:title>
  <dc:creator>George Braman</dc:creator>
  <cp:lastModifiedBy>George Braman</cp:lastModifiedBy>
  <cp:revision>1</cp:revision>
  <dcterms:created xsi:type="dcterms:W3CDTF">2015-09-08T03:54:48Z</dcterms:created>
  <dcterms:modified xsi:type="dcterms:W3CDTF">2015-09-08T03:55:34Z</dcterms:modified>
</cp:coreProperties>
</file>