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2"/>
  </p:notesMasterIdLst>
  <p:handoutMasterIdLst>
    <p:handoutMasterId r:id="rId53"/>
  </p:handoutMasterIdLst>
  <p:sldIdLst>
    <p:sldId id="361" r:id="rId2"/>
    <p:sldId id="378" r:id="rId3"/>
    <p:sldId id="379" r:id="rId4"/>
    <p:sldId id="380" r:id="rId5"/>
    <p:sldId id="387" r:id="rId6"/>
    <p:sldId id="388" r:id="rId7"/>
    <p:sldId id="381" r:id="rId8"/>
    <p:sldId id="362" r:id="rId9"/>
    <p:sldId id="310" r:id="rId10"/>
    <p:sldId id="355" r:id="rId11"/>
    <p:sldId id="356" r:id="rId12"/>
    <p:sldId id="357" r:id="rId13"/>
    <p:sldId id="311" r:id="rId14"/>
    <p:sldId id="312" r:id="rId15"/>
    <p:sldId id="313" r:id="rId16"/>
    <p:sldId id="315" r:id="rId17"/>
    <p:sldId id="316" r:id="rId18"/>
    <p:sldId id="358" r:id="rId19"/>
    <p:sldId id="317" r:id="rId20"/>
    <p:sldId id="318" r:id="rId21"/>
    <p:sldId id="319" r:id="rId22"/>
    <p:sldId id="359" r:id="rId23"/>
    <p:sldId id="382" r:id="rId24"/>
    <p:sldId id="383" r:id="rId25"/>
    <p:sldId id="321" r:id="rId26"/>
    <p:sldId id="323" r:id="rId27"/>
    <p:sldId id="360" r:id="rId28"/>
    <p:sldId id="324" r:id="rId29"/>
    <p:sldId id="341" r:id="rId30"/>
    <p:sldId id="342" r:id="rId31"/>
    <p:sldId id="340" r:id="rId32"/>
    <p:sldId id="363" r:id="rId33"/>
    <p:sldId id="370" r:id="rId34"/>
    <p:sldId id="386" r:id="rId35"/>
    <p:sldId id="371" r:id="rId36"/>
    <p:sldId id="372" r:id="rId37"/>
    <p:sldId id="385" r:id="rId38"/>
    <p:sldId id="377" r:id="rId39"/>
    <p:sldId id="373" r:id="rId40"/>
    <p:sldId id="374" r:id="rId41"/>
    <p:sldId id="384" r:id="rId42"/>
    <p:sldId id="375" r:id="rId43"/>
    <p:sldId id="364" r:id="rId44"/>
    <p:sldId id="365" r:id="rId45"/>
    <p:sldId id="366" r:id="rId46"/>
    <p:sldId id="376" r:id="rId47"/>
    <p:sldId id="367" r:id="rId48"/>
    <p:sldId id="368" r:id="rId49"/>
    <p:sldId id="369" r:id="rId50"/>
    <p:sldId id="389"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87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87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87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9265527-E526-0A4D-B46E-B83C452556A0}" type="slidenum">
              <a:rPr lang="en-US" altLang="en-US"/>
              <a:pPr/>
              <a:t>‹#›</a:t>
            </a:fld>
            <a:endParaRPr lang="en-US" altLang="en-US"/>
          </a:p>
        </p:txBody>
      </p:sp>
    </p:spTree>
    <p:extLst>
      <p:ext uri="{BB962C8B-B14F-4D97-AF65-F5344CB8AC3E}">
        <p14:creationId xmlns:p14="http://schemas.microsoft.com/office/powerpoint/2010/main" val="1799652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EB073533-847A-FE49-B268-7B2055669D61}" type="slidenum">
              <a:rPr lang="en-US" altLang="en-US"/>
              <a:pPr/>
              <a:t>‹#›</a:t>
            </a:fld>
            <a:endParaRPr lang="en-US" altLang="en-US"/>
          </a:p>
        </p:txBody>
      </p:sp>
    </p:spTree>
    <p:extLst>
      <p:ext uri="{BB962C8B-B14F-4D97-AF65-F5344CB8AC3E}">
        <p14:creationId xmlns:p14="http://schemas.microsoft.com/office/powerpoint/2010/main" val="1270300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79A4D-C4A1-9344-9FAF-1170D3056F42}" type="slidenum">
              <a:rPr lang="en-US" altLang="en-US"/>
              <a:pPr/>
              <a:t>8</a:t>
            </a:fld>
            <a:endParaRPr lang="en-US" altLang="en-US"/>
          </a:p>
        </p:txBody>
      </p:sp>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a:xfrm>
            <a:off x="914400" y="4343400"/>
            <a:ext cx="5029200" cy="4114800"/>
          </a:xfrm>
        </p:spPr>
        <p:txBody>
          <a:bodyPr/>
          <a:lstStyle/>
          <a:p>
            <a:r>
              <a:rPr lang="en-US" altLang="en-US" b="1"/>
              <a:t>Annuals For Shady Areas</a:t>
            </a:r>
            <a:r>
              <a:rPr lang="en-US" altLang="en-US"/>
              <a:t> </a:t>
            </a:r>
          </a:p>
        </p:txBody>
      </p:sp>
    </p:spTree>
    <p:extLst>
      <p:ext uri="{BB962C8B-B14F-4D97-AF65-F5344CB8AC3E}">
        <p14:creationId xmlns:p14="http://schemas.microsoft.com/office/powerpoint/2010/main" val="1601715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756270-43C1-AB41-B79C-2A1B328AD8C7}" type="slidenum">
              <a:rPr lang="en-US" altLang="en-US"/>
              <a:pPr/>
              <a:t>21</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p:spPr>
        <p:txBody>
          <a:bodyPr/>
          <a:lstStyle/>
          <a:p>
            <a:r>
              <a:rPr lang="en-US" altLang="en-US" b="1" i="1"/>
              <a:t>Heuchera americana </a:t>
            </a:r>
            <a:r>
              <a:rPr lang="en-US" altLang="en-US" b="1"/>
              <a:t>‘Palace Purple’:</a:t>
            </a:r>
            <a:r>
              <a:rPr lang="en-US" altLang="en-US"/>
              <a:t>  Coral Bells is one of the perennial plants of the year.  It has deep purple foliage when grown in shade.  It forms a wonderful groundcover if planted on 12-inch centers.  It requires frequent watering and organic soils to do well.   If grown in a sunny location, the leaves tend to fade out, and the plant may fail to survive to the next spring.  Drought is the enemy, especially if grown under trees.  Fertilize in March and again after bloom in June. </a:t>
            </a:r>
          </a:p>
        </p:txBody>
      </p:sp>
    </p:spTree>
    <p:extLst>
      <p:ext uri="{BB962C8B-B14F-4D97-AF65-F5344CB8AC3E}">
        <p14:creationId xmlns:p14="http://schemas.microsoft.com/office/powerpoint/2010/main" val="170440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7EC55-A084-2A4C-9BA4-CEFA610EEE33}" type="slidenum">
              <a:rPr lang="en-US" altLang="en-US"/>
              <a:pPr/>
              <a:t>25</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p:spPr>
        <p:txBody>
          <a:bodyPr/>
          <a:lstStyle/>
          <a:p>
            <a:r>
              <a:rPr lang="en-US" altLang="en-US" b="1" i="1"/>
              <a:t>Iris tectorum</a:t>
            </a:r>
            <a:r>
              <a:rPr lang="en-US" altLang="en-US" b="1"/>
              <a:t>:</a:t>
            </a:r>
            <a:r>
              <a:rPr lang="en-US" altLang="en-US"/>
              <a:t> The beauty of this iris in May is something to behold.  It grows in deep to partial shade, and can turn a dark corner of the woods into a sparkling field of white. It will grow happily in Piedmont clay with no fertility and withstands drought and cold. Fertilize this plant, and it will multiply and increase the joy.  The flowers are short-lived but worth having in the garden.  It does well under trees if established with care. </a:t>
            </a:r>
          </a:p>
        </p:txBody>
      </p:sp>
    </p:spTree>
    <p:extLst>
      <p:ext uri="{BB962C8B-B14F-4D97-AF65-F5344CB8AC3E}">
        <p14:creationId xmlns:p14="http://schemas.microsoft.com/office/powerpoint/2010/main" val="66903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B3656-561B-BD48-9C94-F8976CDF4D31}" type="slidenum">
              <a:rPr lang="en-US" altLang="en-US"/>
              <a:pPr/>
              <a:t>26</a:t>
            </a:fld>
            <a:endParaRPr lang="en-US" alt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p:spPr>
        <p:txBody>
          <a:bodyPr/>
          <a:lstStyle/>
          <a:p>
            <a:r>
              <a:rPr lang="en-US" altLang="en-US" b="1" i="1"/>
              <a:t>Ajuga repens</a:t>
            </a:r>
            <a:r>
              <a:rPr lang="en-US" altLang="en-US" b="1"/>
              <a:t>:</a:t>
            </a:r>
            <a:r>
              <a:rPr lang="en-US" altLang="en-US"/>
              <a:t> Bugle Weed is an heirloom plant that spreads rapidly and has few problems over-coming Georgia’s environmental challenges.  In March and April, it bursts forth with sky blue flowers that Swallowtail butterflies love.  The foliage of the cultivar ‘Bronzed Beauty’, shown here, is typical of the nice rosettes that form.  It is easily propagated and maintained if watered and fertilized during the hot mid-summer. </a:t>
            </a:r>
          </a:p>
        </p:txBody>
      </p:sp>
    </p:spTree>
    <p:extLst>
      <p:ext uri="{BB962C8B-B14F-4D97-AF65-F5344CB8AC3E}">
        <p14:creationId xmlns:p14="http://schemas.microsoft.com/office/powerpoint/2010/main" val="32085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CB3F1C-BE17-B547-87A4-321528A2466A}" type="slidenum">
              <a:rPr lang="en-US" altLang="en-US"/>
              <a:pPr/>
              <a:t>28</a:t>
            </a:fld>
            <a:endParaRPr lang="en-US" altLang="en-US"/>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p:spPr>
        <p:txBody>
          <a:bodyPr/>
          <a:lstStyle/>
          <a:p>
            <a:r>
              <a:rPr lang="en-US" altLang="en-US" b="1" i="1"/>
              <a:t>Clematis paniculata</a:t>
            </a:r>
            <a:r>
              <a:rPr lang="en-US" altLang="en-US" b="1"/>
              <a:t>:</a:t>
            </a:r>
            <a:r>
              <a:rPr lang="en-US" altLang="en-US"/>
              <a:t>  Deer hate it.  This is a long-lived native vine that is everything a hybrid Clematis is not.  It is an aggressive vine that spreads 10-12 feet in a season.  Summer Sweet blooms in late August.  It is so easy to establish, that some gardeners literally rip the large roots out of the ground and transplant them with the cut end exposed to sun.  New shoots emerge quickly.  It is a pleasant green vine throughout most of the summer.  Flowers are borne so profuse that they hide the vine.  The plant is tough as nails.  It can be cut back to within a foot of the ground and will spring back each year as if nothing happened.  Re-seeding can be an issue, making the plant quite invasive if not carefully tended.  Aphids, when they find it, are a problem unless the lady bugs get there too. </a:t>
            </a:r>
          </a:p>
        </p:txBody>
      </p:sp>
    </p:spTree>
    <p:extLst>
      <p:ext uri="{BB962C8B-B14F-4D97-AF65-F5344CB8AC3E}">
        <p14:creationId xmlns:p14="http://schemas.microsoft.com/office/powerpoint/2010/main" val="25706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2FD5-E8C3-CE42-B05A-45FE6547BF22}" type="slidenum">
              <a:rPr lang="en-US" altLang="en-US"/>
              <a:pPr/>
              <a:t>9</a:t>
            </a:fld>
            <a:endParaRPr lang="en-US" altLang="en-US"/>
          </a:p>
        </p:txBody>
      </p:sp>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4114800"/>
          </a:xfrm>
        </p:spPr>
        <p:txBody>
          <a:bodyPr/>
          <a:lstStyle/>
          <a:p>
            <a:r>
              <a:rPr lang="en-US" altLang="en-US" b="1" i="1"/>
              <a:t>Impatiens capense</a:t>
            </a:r>
            <a:r>
              <a:rPr lang="en-US" altLang="en-US" b="1"/>
              <a:t>:</a:t>
            </a:r>
            <a:r>
              <a:rPr lang="en-US" altLang="en-US"/>
              <a:t>  Native impatiens is not related to the common impatiens cultivars we use in shade, so we have separated them in this presentation.  When grown in very wet or moist shady areas, it can fill in beautifully.  For example, it grows well under air conditioners where condensate drips continuously.  It requires little fertility if planted in organic soils, and it is relatively pest free. </a:t>
            </a:r>
            <a:r>
              <a:rPr lang="en-US" altLang="en-US" i="1"/>
              <a:t>I. capense </a:t>
            </a:r>
            <a:r>
              <a:rPr lang="en-US" altLang="en-US"/>
              <a:t>forms a beautiful bush! </a:t>
            </a:r>
          </a:p>
        </p:txBody>
      </p:sp>
    </p:spTree>
    <p:extLst>
      <p:ext uri="{BB962C8B-B14F-4D97-AF65-F5344CB8AC3E}">
        <p14:creationId xmlns:p14="http://schemas.microsoft.com/office/powerpoint/2010/main" val="131842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43AD8-DE9A-DF47-B1A1-2FF43589AF28}" type="slidenum">
              <a:rPr lang="en-US" altLang="en-US"/>
              <a:pPr/>
              <a:t>13</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p:spPr>
        <p:txBody>
          <a:bodyPr/>
          <a:lstStyle/>
          <a:p>
            <a:r>
              <a:rPr lang="en-US" altLang="en-US" b="1" i="1"/>
              <a:t>Caladium hybrida</a:t>
            </a:r>
            <a:r>
              <a:rPr lang="en-US" altLang="en-US" b="1"/>
              <a:t>:</a:t>
            </a:r>
            <a:r>
              <a:rPr lang="en-US" altLang="en-US"/>
              <a:t>  Caladiums have been used for decades as shade-tolerant bedding plants.  They prefer warm, high organic soils that are well-drained, yet moist.  The tubers can be lifted in fall after first nip of frost.  They can be dried and stored in paper bags in a dry, cool (55oF) storage area.  In spring, if one removes the central new growing point from the tuber with a sharp knife, the tuber will produce several new growths and make a much nicer plant once replanted. </a:t>
            </a:r>
          </a:p>
        </p:txBody>
      </p:sp>
    </p:spTree>
    <p:extLst>
      <p:ext uri="{BB962C8B-B14F-4D97-AF65-F5344CB8AC3E}">
        <p14:creationId xmlns:p14="http://schemas.microsoft.com/office/powerpoint/2010/main" val="99337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DB281-81FE-7D41-A2AD-89A6D104100D}" type="slidenum">
              <a:rPr lang="en-US" altLang="en-US"/>
              <a:pPr/>
              <a:t>14</a:t>
            </a:fld>
            <a:endParaRPr lang="en-US" alt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p:spPr>
        <p:txBody>
          <a:bodyPr/>
          <a:lstStyle/>
          <a:p>
            <a:r>
              <a:rPr lang="en-US" altLang="en-US" b="1" i="1"/>
              <a:t>Alocasia micholitziana</a:t>
            </a:r>
            <a:r>
              <a:rPr lang="en-US" altLang="en-US" b="1"/>
              <a:t>:</a:t>
            </a:r>
            <a:r>
              <a:rPr lang="en-US" altLang="en-US"/>
              <a:t>  Elephants ears are fast becoming a popular specimen plant due to its huge colored leaves and its rapid growth when placed in fertile and moist soil.  This plant will tolerate full shade and look great.  Depending on the cultivar, they can get quite large.  The tuber can also be lifted in fall and stored for next year, or brought indoors as a houseplant in winter.  It makes a fantastic colony or group planting of 12 to 25 plants. </a:t>
            </a:r>
          </a:p>
        </p:txBody>
      </p:sp>
    </p:spTree>
    <p:extLst>
      <p:ext uri="{BB962C8B-B14F-4D97-AF65-F5344CB8AC3E}">
        <p14:creationId xmlns:p14="http://schemas.microsoft.com/office/powerpoint/2010/main" val="114724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1D6BD-7720-AC41-836B-249D4295E0C7}" type="slidenum">
              <a:rPr lang="en-US" altLang="en-US"/>
              <a:pPr/>
              <a:t>15</a:t>
            </a:fld>
            <a:endParaRPr lang="en-US" altLang="en-US"/>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p:spPr>
        <p:txBody>
          <a:bodyPr/>
          <a:lstStyle/>
          <a:p>
            <a:r>
              <a:rPr lang="en-US" altLang="en-US" b="1" i="1"/>
              <a:t>Coleus hybrida</a:t>
            </a:r>
            <a:r>
              <a:rPr lang="en-US" altLang="en-US" b="1"/>
              <a:t>:</a:t>
            </a:r>
            <a:r>
              <a:rPr lang="en-US" altLang="en-US"/>
              <a:t>  There are two forms of coleus on the market:  sun loving and shade loving.  This slide shows a shade loving variety, represented by the now universally used &gt;Wizard= mix.  These coleus are easy to grow in semi-shade or full shade, but require dedicated removal of flowers. By removing flowers before they open, the plant stays vegetative, and leaf color remains excellent. </a:t>
            </a:r>
          </a:p>
        </p:txBody>
      </p:sp>
    </p:spTree>
    <p:extLst>
      <p:ext uri="{BB962C8B-B14F-4D97-AF65-F5344CB8AC3E}">
        <p14:creationId xmlns:p14="http://schemas.microsoft.com/office/powerpoint/2010/main" val="171483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63DC4-73B7-F845-9C84-C8CC1453639E}" type="slidenum">
              <a:rPr lang="en-US" altLang="en-US"/>
              <a:pPr/>
              <a:t>16</a:t>
            </a:fld>
            <a:endParaRPr lang="en-US" alt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a:xfrm>
            <a:off x="914400" y="4343400"/>
            <a:ext cx="5029200" cy="4114800"/>
          </a:xfrm>
        </p:spPr>
        <p:txBody>
          <a:bodyPr/>
          <a:lstStyle/>
          <a:p>
            <a:r>
              <a:rPr lang="en-US" altLang="en-US" b="1"/>
              <a:t>The End Results:  </a:t>
            </a:r>
            <a:r>
              <a:rPr lang="en-US" altLang="en-US"/>
              <a:t>The resulting additional plants will provide an endless supply of new material to keep your perennial garden fresh and healthy. </a:t>
            </a:r>
          </a:p>
        </p:txBody>
      </p:sp>
    </p:spTree>
    <p:extLst>
      <p:ext uri="{BB962C8B-B14F-4D97-AF65-F5344CB8AC3E}">
        <p14:creationId xmlns:p14="http://schemas.microsoft.com/office/powerpoint/2010/main" val="201834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B4241-6976-B04A-AFC7-9506C8C82452}" type="slidenum">
              <a:rPr lang="en-US" altLang="en-US"/>
              <a:pPr/>
              <a:t>17</a:t>
            </a:fld>
            <a:endParaRPr lang="en-US" altLang="en-US"/>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a:xfrm>
            <a:off x="914400" y="4343400"/>
            <a:ext cx="5029200" cy="4114800"/>
          </a:xfrm>
        </p:spPr>
        <p:txBody>
          <a:bodyPr/>
          <a:lstStyle/>
          <a:p>
            <a:r>
              <a:rPr lang="en-US" altLang="en-US" b="1" i="1"/>
              <a:t>Bellamcanda chinensis</a:t>
            </a:r>
            <a:r>
              <a:rPr lang="en-US" altLang="en-US" b="1"/>
              <a:t>:</a:t>
            </a:r>
            <a:r>
              <a:rPr lang="en-US" altLang="en-US"/>
              <a:t>  The Blackberry Lily is a naturalized plant from China that does well here at the edges of woods.  It prefers highly organic soils and full sun.  It is drought tolerant and tough.  It re-seeds well, and if planted in dense groups, it can be very attractive by mid-summer.  It has few pests and is deer tolerant.  Butterflies love the flowers. The term Blackberry Lily comes from the seeds, which are revealed when the seedpod opens and the seeds are literally turned outside the pod shell.  The seed cluster looks like a blackberry fruit.  Plant seeds immediately upon harvest. </a:t>
            </a:r>
          </a:p>
        </p:txBody>
      </p:sp>
    </p:spTree>
    <p:extLst>
      <p:ext uri="{BB962C8B-B14F-4D97-AF65-F5344CB8AC3E}">
        <p14:creationId xmlns:p14="http://schemas.microsoft.com/office/powerpoint/2010/main" val="66529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3E9E7-54B5-0A4C-8666-7D5F1D3673C5}" type="slidenum">
              <a:rPr lang="en-US" altLang="en-US"/>
              <a:pPr/>
              <a:t>19</a:t>
            </a:fld>
            <a:endParaRPr lang="en-US" alt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4114800"/>
          </a:xfrm>
        </p:spPr>
        <p:txBody>
          <a:bodyPr/>
          <a:lstStyle/>
          <a:p>
            <a:r>
              <a:rPr lang="en-US" altLang="en-US" b="1" i="1"/>
              <a:t>Monarda didyma</a:t>
            </a:r>
            <a:r>
              <a:rPr lang="en-US" altLang="en-US" b="1"/>
              <a:t>:</a:t>
            </a:r>
            <a:r>
              <a:rPr lang="en-US" altLang="en-US"/>
              <a:t> Bee Balm is a good garden plant that can be gorgeous if planted in partial sun, watered, and fertilized in early spring.  It is a good butterfly and hummingbird plant, and attracts bees as well.  However, it has a bad reputation for running rampant in any garden and becoming a pest.  Unless you have a lot of time to remove mats of runners, you may want to consider purchasing barriers or placing the plants in areas where it can spread without causing problems.  Mildew is a problem with most cultivars.  </a:t>
            </a:r>
          </a:p>
          <a:p>
            <a:r>
              <a:rPr lang="en-US" altLang="en-US"/>
              <a:t> </a:t>
            </a:r>
          </a:p>
        </p:txBody>
      </p:sp>
    </p:spTree>
    <p:extLst>
      <p:ext uri="{BB962C8B-B14F-4D97-AF65-F5344CB8AC3E}">
        <p14:creationId xmlns:p14="http://schemas.microsoft.com/office/powerpoint/2010/main" val="1868560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8BD6F-A8FF-1447-9532-F4D8F3C580B8}" type="slidenum">
              <a:rPr lang="en-US" altLang="en-US"/>
              <a:pPr/>
              <a:t>20</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a:xfrm>
            <a:off x="914400" y="4343400"/>
            <a:ext cx="5029200" cy="4114800"/>
          </a:xfrm>
        </p:spPr>
        <p:txBody>
          <a:bodyPr/>
          <a:lstStyle/>
          <a:p>
            <a:r>
              <a:rPr lang="en-US" altLang="en-US" b="1" i="1"/>
              <a:t>Polygonatum odoratum</a:t>
            </a:r>
            <a:r>
              <a:rPr lang="en-US" altLang="en-US" b="1"/>
              <a:t>:</a:t>
            </a:r>
            <a:r>
              <a:rPr lang="en-US" altLang="en-US"/>
              <a:t>  Solomon’s Seal is wonderful in the garden.  It is tough, spreads slowly, and makes a nice colony of upright foliage.  Most cultivars have fragrant flowers that appear in May or June.  If given shade, the foliage stays beautiful all summer and fall.  The variegated form adds color to an otherwise dark green area.</a:t>
            </a:r>
          </a:p>
        </p:txBody>
      </p:sp>
    </p:spTree>
    <p:extLst>
      <p:ext uri="{BB962C8B-B14F-4D97-AF65-F5344CB8AC3E}">
        <p14:creationId xmlns:p14="http://schemas.microsoft.com/office/powerpoint/2010/main" val="10346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2D1D868-0948-1041-BC64-F4EC34C4B969}" type="slidenum">
              <a:rPr lang="en-US" altLang="en-US"/>
              <a:pPr/>
              <a:t>‹#›</a:t>
            </a:fld>
            <a:endParaRPr lang="en-US" altLang="en-US"/>
          </a:p>
        </p:txBody>
      </p:sp>
    </p:spTree>
    <p:extLst>
      <p:ext uri="{BB962C8B-B14F-4D97-AF65-F5344CB8AC3E}">
        <p14:creationId xmlns:p14="http://schemas.microsoft.com/office/powerpoint/2010/main" val="30424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9B845E-5000-FE4B-B7FD-7A95378AFA27}" type="slidenum">
              <a:rPr lang="en-US" altLang="en-US"/>
              <a:pPr/>
              <a:t>‹#›</a:t>
            </a:fld>
            <a:endParaRPr lang="en-US" altLang="en-US"/>
          </a:p>
        </p:txBody>
      </p:sp>
    </p:spTree>
    <p:extLst>
      <p:ext uri="{BB962C8B-B14F-4D97-AF65-F5344CB8AC3E}">
        <p14:creationId xmlns:p14="http://schemas.microsoft.com/office/powerpoint/2010/main" val="193099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3A94F3C-C76B-1143-A2D8-37EA526751E1}" type="slidenum">
              <a:rPr lang="en-US" altLang="en-US"/>
              <a:pPr/>
              <a:t>‹#›</a:t>
            </a:fld>
            <a:endParaRPr lang="en-US" altLang="en-US"/>
          </a:p>
        </p:txBody>
      </p:sp>
    </p:spTree>
    <p:extLst>
      <p:ext uri="{BB962C8B-B14F-4D97-AF65-F5344CB8AC3E}">
        <p14:creationId xmlns:p14="http://schemas.microsoft.com/office/powerpoint/2010/main" val="150000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A2E47DB-6A46-1A43-9C9C-38A80D93859F}" type="slidenum">
              <a:rPr lang="en-US" altLang="en-US"/>
              <a:pPr/>
              <a:t>‹#›</a:t>
            </a:fld>
            <a:endParaRPr lang="en-US" altLang="en-US"/>
          </a:p>
        </p:txBody>
      </p:sp>
    </p:spTree>
    <p:extLst>
      <p:ext uri="{BB962C8B-B14F-4D97-AF65-F5344CB8AC3E}">
        <p14:creationId xmlns:p14="http://schemas.microsoft.com/office/powerpoint/2010/main" val="13266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DF0819-E333-654B-AFF7-C11736EA745F}" type="slidenum">
              <a:rPr lang="en-US" altLang="en-US"/>
              <a:pPr/>
              <a:t>‹#›</a:t>
            </a:fld>
            <a:endParaRPr lang="en-US" altLang="en-US"/>
          </a:p>
        </p:txBody>
      </p:sp>
    </p:spTree>
    <p:extLst>
      <p:ext uri="{BB962C8B-B14F-4D97-AF65-F5344CB8AC3E}">
        <p14:creationId xmlns:p14="http://schemas.microsoft.com/office/powerpoint/2010/main" val="1491724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9BF17EC-9FA9-0D48-ABD4-E79DF56741BB}" type="slidenum">
              <a:rPr lang="en-US" altLang="en-US"/>
              <a:pPr/>
              <a:t>‹#›</a:t>
            </a:fld>
            <a:endParaRPr lang="en-US" altLang="en-US"/>
          </a:p>
        </p:txBody>
      </p:sp>
    </p:spTree>
    <p:extLst>
      <p:ext uri="{BB962C8B-B14F-4D97-AF65-F5344CB8AC3E}">
        <p14:creationId xmlns:p14="http://schemas.microsoft.com/office/powerpoint/2010/main" val="169132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823D4A1-108B-6648-9376-82ED815EF1CF}" type="slidenum">
              <a:rPr lang="en-US" altLang="en-US"/>
              <a:pPr/>
              <a:t>‹#›</a:t>
            </a:fld>
            <a:endParaRPr lang="en-US" altLang="en-US"/>
          </a:p>
        </p:txBody>
      </p:sp>
    </p:spTree>
    <p:extLst>
      <p:ext uri="{BB962C8B-B14F-4D97-AF65-F5344CB8AC3E}">
        <p14:creationId xmlns:p14="http://schemas.microsoft.com/office/powerpoint/2010/main" val="19947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057D368-5741-D945-88B8-3D56434E7AF6}" type="slidenum">
              <a:rPr lang="en-US" altLang="en-US"/>
              <a:pPr/>
              <a:t>‹#›</a:t>
            </a:fld>
            <a:endParaRPr lang="en-US" altLang="en-US"/>
          </a:p>
        </p:txBody>
      </p:sp>
    </p:spTree>
    <p:extLst>
      <p:ext uri="{BB962C8B-B14F-4D97-AF65-F5344CB8AC3E}">
        <p14:creationId xmlns:p14="http://schemas.microsoft.com/office/powerpoint/2010/main" val="33049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DFFAB7-00E1-964C-8B45-BCFDB0DBCE46}" type="slidenum">
              <a:rPr lang="en-US" altLang="en-US"/>
              <a:pPr/>
              <a:t>‹#›</a:t>
            </a:fld>
            <a:endParaRPr lang="en-US" altLang="en-US"/>
          </a:p>
        </p:txBody>
      </p:sp>
    </p:spTree>
    <p:extLst>
      <p:ext uri="{BB962C8B-B14F-4D97-AF65-F5344CB8AC3E}">
        <p14:creationId xmlns:p14="http://schemas.microsoft.com/office/powerpoint/2010/main" val="126609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3734877-60C6-F846-A094-8D832E18F94C}" type="slidenum">
              <a:rPr lang="en-US" altLang="en-US"/>
              <a:pPr/>
              <a:t>‹#›</a:t>
            </a:fld>
            <a:endParaRPr lang="en-US" altLang="en-US"/>
          </a:p>
        </p:txBody>
      </p:sp>
    </p:spTree>
    <p:extLst>
      <p:ext uri="{BB962C8B-B14F-4D97-AF65-F5344CB8AC3E}">
        <p14:creationId xmlns:p14="http://schemas.microsoft.com/office/powerpoint/2010/main" val="205590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904A89D-2C65-1744-B67C-7C848E2FDCCF}" type="slidenum">
              <a:rPr lang="en-US" altLang="en-US"/>
              <a:pPr/>
              <a:t>‹#›</a:t>
            </a:fld>
            <a:endParaRPr lang="en-US" altLang="en-US"/>
          </a:p>
        </p:txBody>
      </p:sp>
    </p:spTree>
    <p:extLst>
      <p:ext uri="{BB962C8B-B14F-4D97-AF65-F5344CB8AC3E}">
        <p14:creationId xmlns:p14="http://schemas.microsoft.com/office/powerpoint/2010/main" val="52772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9F29F62-DFAC-C847-BCA4-30CD03336E28}" type="slidenum">
              <a:rPr lang="en-US" altLang="en-US"/>
              <a:pPr/>
              <a:t>‹#›</a:t>
            </a:fld>
            <a:endParaRPr lang="en-US" altLang="en-US"/>
          </a:p>
        </p:txBody>
      </p:sp>
    </p:spTree>
    <p:extLst>
      <p:ext uri="{BB962C8B-B14F-4D97-AF65-F5344CB8AC3E}">
        <p14:creationId xmlns:p14="http://schemas.microsoft.com/office/powerpoint/2010/main" val="32893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24ACC7D-3250-7240-907F-DA00365903B8}" type="slidenum">
              <a:rPr lang="en-US" altLang="en-US"/>
              <a:pPr/>
              <a:t>‹#›</a:t>
            </a:fld>
            <a:endParaRPr lang="en-US" altLang="en-US"/>
          </a:p>
        </p:txBody>
      </p:sp>
    </p:spTree>
    <p:extLst>
      <p:ext uri="{BB962C8B-B14F-4D97-AF65-F5344CB8AC3E}">
        <p14:creationId xmlns:p14="http://schemas.microsoft.com/office/powerpoint/2010/main" val="73042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4C1F4F1-E0A7-1D45-B61E-A38357497316}" type="slidenum">
              <a:rPr lang="en-US" altLang="en-US"/>
              <a:pPr/>
              <a:t>‹#›</a:t>
            </a:fld>
            <a:endParaRPr lang="en-US" altLang="en-US"/>
          </a:p>
        </p:txBody>
      </p:sp>
    </p:spTree>
    <p:extLst>
      <p:ext uri="{BB962C8B-B14F-4D97-AF65-F5344CB8AC3E}">
        <p14:creationId xmlns:p14="http://schemas.microsoft.com/office/powerpoint/2010/main" val="126323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E3BC110-4A14-6844-B49C-2EB04A702935}" type="slidenum">
              <a:rPr lang="en-US" altLang="en-US"/>
              <a:pPr/>
              <a:t>‹#›</a:t>
            </a:fld>
            <a:endParaRPr lang="en-US" altLang="en-US"/>
          </a:p>
        </p:txBody>
      </p:sp>
    </p:spTree>
    <p:extLst>
      <p:ext uri="{BB962C8B-B14F-4D97-AF65-F5344CB8AC3E}">
        <p14:creationId xmlns:p14="http://schemas.microsoft.com/office/powerpoint/2010/main" val="1236320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89FD09C-43C9-4448-8402-FC1C9A7AC6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hyperlink" Target="http://plantfacts.osu.edu/Plant/record_detail.lasso?-database=p_dictionary1&amp;-table=itemlist&amp;-keyfield=id&amp;-keyvalue=1759&amp;-search" TargetMode="External"/><Relationship Id="rId5" Type="http://schemas.openxmlformats.org/officeDocument/2006/relationships/image" Target="../media/image19.jpeg"/><Relationship Id="rId6" Type="http://schemas.openxmlformats.org/officeDocument/2006/relationships/hyperlink" Target="http://plantfacts.osu.edu/Plant/record_detail.lasso?-database=p_dictionary1&amp;-table=itemlist&amp;-keyfield=id&amp;-keyvalue=1762&amp;-search" TargetMode="External"/><Relationship Id="rId7" Type="http://schemas.openxmlformats.org/officeDocument/2006/relationships/image" Target="../media/image20.jpeg"/><Relationship Id="rId8" Type="http://schemas.openxmlformats.org/officeDocument/2006/relationships/hyperlink" Target="http://plantfacts.osu.edu/Plant/record_detail.lasso?-database=p_dictionary1&amp;-table=itemlist&amp;-keyfield=id&amp;-keyvalue=1761&amp;-search" TargetMode="External"/><Relationship Id="rId9"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hyperlink" Target="http://plantfacts.osu.edu/Plant/record_detail.lasso?-database=p_dictionary1&amp;-table=itemlist&amp;-keyfield=id&amp;-keyvalue=1760&amp;-searc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mondograss.com/Semidwarfmondograss.htm" TargetMode="External"/><Relationship Id="rId5"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hyperlink" Target="http://mondograss.com/Dwarfmondograss.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hyperlink" Target="http://www.evergreennurseryinc.net/plants/ajuga_ca.htm" TargetMode="External"/><Relationship Id="rId5" Type="http://schemas.openxmlformats.org/officeDocument/2006/relationships/image" Target="../media/image26.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6.wmf"/><Relationship Id="rId5" Type="http://schemas.openxmlformats.org/officeDocument/2006/relationships/oleObject" Target="../embeddings/oleObject3.bin"/><Relationship Id="rId6" Type="http://schemas.openxmlformats.org/officeDocument/2006/relationships/image" Target="../media/image37.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jpeg"/><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hcs.osu.edu/images/cd2117/404/cd2117-39.jpeg" TargetMode="External"/><Relationship Id="rId5" Type="http://schemas.openxmlformats.org/officeDocument/2006/relationships/image" Target="../media/image43.png"/><Relationship Id="rId6" Type="http://schemas.openxmlformats.org/officeDocument/2006/relationships/hyperlink" Target="http://hcs.osu.edu/images/cd2117/404/cd2117-40.jpeg" TargetMode="External"/><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hyperlink" Target="http://hcs.osu.edu/images/cd2117/404/cd2117-37.jpe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7.wmf"/><Relationship Id="rId5" Type="http://schemas.openxmlformats.org/officeDocument/2006/relationships/oleObject" Target="../embeddings/oleObject5.bin"/><Relationship Id="rId6" Type="http://schemas.openxmlformats.org/officeDocument/2006/relationships/image" Target="../media/image48.w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9.wmf"/><Relationship Id="rId5" Type="http://schemas.openxmlformats.org/officeDocument/2006/relationships/oleObject" Target="../embeddings/oleObject7.bin"/><Relationship Id="rId6" Type="http://schemas.openxmlformats.org/officeDocument/2006/relationships/image" Target="../media/image50.w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plantfacts.osu.edu/Plant/record_detail.lasso?-database=p_dictionary1&amp;-table=itemlist&amp;-keyfield=id&amp;-keyvalue=2373&amp;-search" TargetMode="External"/><Relationship Id="rId4" Type="http://schemas.openxmlformats.org/officeDocument/2006/relationships/image" Target="../media/image52.jpe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53.wmf"/><Relationship Id="rId5" Type="http://schemas.openxmlformats.org/officeDocument/2006/relationships/oleObject" Target="../embeddings/oleObject9.bin"/><Relationship Id="rId6" Type="http://schemas.openxmlformats.org/officeDocument/2006/relationships/image" Target="../media/image54.wmf"/><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oleObject" Target="../embeddings/oleObject10.bin"/><Relationship Id="rId5" Type="http://schemas.openxmlformats.org/officeDocument/2006/relationships/image" Target="../media/image63.w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5.wmf"/><Relationship Id="rId5" Type="http://schemas.openxmlformats.org/officeDocument/2006/relationships/oleObject" Target="../embeddings/oleObject12.bin"/><Relationship Id="rId6" Type="http://schemas.openxmlformats.org/officeDocument/2006/relationships/image" Target="../media/image66.wmf"/><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67.wmf"/><Relationship Id="rId5" Type="http://schemas.openxmlformats.org/officeDocument/2006/relationships/hyperlink" Target="http://plantfacts.osu.edu/Plant/record_detail.lasso?-database=p_dictionary1&amp;-table=itemlist&amp;-keyfield=id&amp;-keyvalue=343&amp;-search" TargetMode="External"/><Relationship Id="rId6" Type="http://schemas.openxmlformats.org/officeDocument/2006/relationships/image" Target="../media/image68.jpeg"/><Relationship Id="rId7" Type="http://schemas.openxmlformats.org/officeDocument/2006/relationships/hyperlink" Target="http://plantfacts.osu.edu/Plant/record_detail.lasso?-database=p_dictionary1&amp;-table=itemlist&amp;-keyfield=id&amp;-keyvalue=341&amp;-search" TargetMode="External"/><Relationship Id="rId8" Type="http://schemas.openxmlformats.org/officeDocument/2006/relationships/image" Target="../media/image69.jpeg"/><Relationship Id="rId1" Type="http://schemas.openxmlformats.org/officeDocument/2006/relationships/vmlDrawing" Target="../drawings/vmlDrawing8.vml"/><Relationship Id="rId2"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ugaextension.com/" TargetMode="External"/><Relationship Id="rId3" Type="http://schemas.openxmlformats.org/officeDocument/2006/relationships/image" Target="../media/image7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0"/>
            <a:ext cx="8229600" cy="1143000"/>
          </a:xfrm>
        </p:spPr>
        <p:txBody>
          <a:bodyPr/>
          <a:lstStyle/>
          <a:p>
            <a:r>
              <a:rPr lang="en-US" altLang="en-US" b="1" i="1" dirty="0">
                <a:solidFill>
                  <a:schemeClr val="hlink"/>
                </a:solidFill>
                <a:latin typeface="Bernhard Modern Roman" charset="0"/>
              </a:rPr>
              <a:t>Made in the Shade</a:t>
            </a:r>
            <a:br>
              <a:rPr lang="en-US" altLang="en-US" b="1" i="1" dirty="0">
                <a:solidFill>
                  <a:schemeClr val="hlink"/>
                </a:solidFill>
                <a:latin typeface="Bernhard Modern Roman" charset="0"/>
              </a:rPr>
            </a:br>
            <a:r>
              <a:rPr lang="en-US" altLang="en-US" sz="3200" b="1" i="1" dirty="0">
                <a:solidFill>
                  <a:schemeClr val="hlink"/>
                </a:solidFill>
                <a:latin typeface="Bernhard Modern Roman" charset="0"/>
              </a:rPr>
              <a:t>“plants for sunlight-challenged landscapes”</a:t>
            </a:r>
          </a:p>
        </p:txBody>
      </p:sp>
      <p:graphicFrame>
        <p:nvGraphicFramePr>
          <p:cNvPr id="199685" name="Object 5"/>
          <p:cNvGraphicFramePr>
            <a:graphicFrameLocks noChangeAspect="1"/>
          </p:cNvGraphicFramePr>
          <p:nvPr>
            <p:ph idx="1"/>
          </p:nvPr>
        </p:nvGraphicFramePr>
        <p:xfrm>
          <a:off x="1752600" y="1319213"/>
          <a:ext cx="5638800" cy="4273550"/>
        </p:xfrm>
        <a:graphic>
          <a:graphicData uri="http://schemas.openxmlformats.org/presentationml/2006/ole">
            <mc:AlternateContent xmlns:mc="http://schemas.openxmlformats.org/markup-compatibility/2006">
              <mc:Choice xmlns:v="urn:schemas-microsoft-com:vml" Requires="v">
                <p:oleObj spid="_x0000_s199688" name="Drawing" r:id="rId3" imgW="8847780" imgH="6705416" progId="WPDraw30.Drawing">
                  <p:embed/>
                </p:oleObj>
              </mc:Choice>
              <mc:Fallback>
                <p:oleObj name="Drawing" r:id="rId3" imgW="8847780" imgH="6705416" progId="WPDraw30.Drawing">
                  <p:embed/>
                  <p:pic>
                    <p:nvPicPr>
                      <p:cNvPr id="0" name="Object 5"/>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752600" y="1319213"/>
                        <a:ext cx="5638800" cy="427355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686" name="Text Box 6"/>
          <p:cNvSpPr txBox="1">
            <a:spLocks noChangeArrowheads="1"/>
          </p:cNvSpPr>
          <p:nvPr/>
        </p:nvSpPr>
        <p:spPr bwMode="auto">
          <a:xfrm>
            <a:off x="3581400" y="60198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199687" name="Text Box 7"/>
          <p:cNvSpPr txBox="1">
            <a:spLocks noChangeArrowheads="1"/>
          </p:cNvSpPr>
          <p:nvPr/>
        </p:nvSpPr>
        <p:spPr bwMode="auto">
          <a:xfrm>
            <a:off x="1447800" y="5638800"/>
            <a:ext cx="6324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latin typeface="Bernhard Modern Roman" charset="0"/>
              </a:rPr>
              <a:t>Billy Skaggs</a:t>
            </a:r>
          </a:p>
          <a:p>
            <a:pPr algn="ctr">
              <a:spcBef>
                <a:spcPct val="50000"/>
              </a:spcBef>
            </a:pPr>
            <a:r>
              <a:rPr lang="en-US" altLang="en-US" sz="2400" b="1">
                <a:latin typeface="Bernhard Modern Roman" charset="0"/>
              </a:rPr>
              <a:t>UGA Cooperative Extension – Hall County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IMPATIENGROUP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05000"/>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193539" name="Rectangle 3"/>
          <p:cNvSpPr>
            <a:spLocks noChangeArrowheads="1"/>
          </p:cNvSpPr>
          <p:nvPr/>
        </p:nvSpPr>
        <p:spPr bwMode="auto">
          <a:xfrm>
            <a:off x="381000" y="914400"/>
            <a:ext cx="2971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Floriferous</a:t>
            </a:r>
          </a:p>
          <a:p>
            <a:pPr>
              <a:lnSpc>
                <a:spcPct val="70000"/>
              </a:lnSpc>
              <a:spcBef>
                <a:spcPct val="5000"/>
              </a:spcBef>
            </a:pPr>
            <a:r>
              <a:rPr lang="en-US" altLang="en-US" sz="2000" b="1">
                <a:latin typeface="Bernhard Modern Roman" charset="0"/>
              </a:rPr>
              <a:t>	18 –36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	</a:t>
            </a:r>
          </a:p>
          <a:p>
            <a:pPr>
              <a:lnSpc>
                <a:spcPct val="70000"/>
              </a:lnSpc>
              <a:spcBef>
                <a:spcPct val="5000"/>
              </a:spcBef>
            </a:pPr>
            <a:r>
              <a:rPr lang="en-US" altLang="en-US" sz="2000" b="1">
                <a:latin typeface="Bernhard Modern Roman" charset="0"/>
              </a:rPr>
              <a:t>	Full shade</a:t>
            </a:r>
          </a:p>
          <a:p>
            <a:pPr>
              <a:lnSpc>
                <a:spcPct val="70000"/>
              </a:lnSpc>
              <a:spcBef>
                <a:spcPct val="5000"/>
              </a:spcBef>
            </a:pPr>
            <a:r>
              <a:rPr lang="en-US" altLang="en-US" sz="2000" b="1">
                <a:latin typeface="Bernhard Modern Roman" charset="0"/>
              </a:rPr>
              <a:t>	Partial shade</a:t>
            </a:r>
          </a:p>
          <a:p>
            <a:pPr>
              <a:lnSpc>
                <a:spcPct val="70000"/>
              </a:lnSpc>
              <a:spcBef>
                <a:spcPct val="5000"/>
              </a:spcBef>
            </a:pPr>
            <a:r>
              <a:rPr lang="en-US" altLang="en-US" sz="2000" b="1">
                <a:latin typeface="Bernhard Modern Roman" charset="0"/>
              </a:rPr>
              <a:t>	Full sun (if moist)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8 - 12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High organic soils best</a:t>
            </a:r>
          </a:p>
          <a:p>
            <a:pPr>
              <a:lnSpc>
                <a:spcPct val="70000"/>
              </a:lnSpc>
              <a:spcBef>
                <a:spcPct val="5000"/>
              </a:spcBef>
            </a:pPr>
            <a:endParaRPr lang="en-US" altLang="en-US" sz="2000" b="1">
              <a:latin typeface="Bernhard Modern Roman" charset="0"/>
            </a:endParaRPr>
          </a:p>
        </p:txBody>
      </p:sp>
      <p:sp>
        <p:nvSpPr>
          <p:cNvPr id="193540" name="Rectangle 4"/>
          <p:cNvSpPr>
            <a:spLocks noChangeArrowheads="1"/>
          </p:cNvSpPr>
          <p:nvPr/>
        </p:nvSpPr>
        <p:spPr bwMode="auto">
          <a:xfrm>
            <a:off x="4953000" y="579120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Impatiens hybrida</a:t>
            </a:r>
          </a:p>
        </p:txBody>
      </p:sp>
      <p:sp>
        <p:nvSpPr>
          <p:cNvPr id="193541" name="Rectangle 5"/>
          <p:cNvSpPr>
            <a:spLocks noChangeArrowheads="1"/>
          </p:cNvSpPr>
          <p:nvPr/>
        </p:nvSpPr>
        <p:spPr bwMode="auto">
          <a:xfrm>
            <a:off x="3279775" y="304800"/>
            <a:ext cx="279241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Impatiens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IMPATIE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0"/>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94563" name="Rectangle 3"/>
          <p:cNvSpPr>
            <a:spLocks noChangeArrowheads="1"/>
          </p:cNvSpPr>
          <p:nvPr/>
        </p:nvSpPr>
        <p:spPr bwMode="auto">
          <a:xfrm>
            <a:off x="1606550" y="304800"/>
            <a:ext cx="614521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New Guinea Impatiens</a:t>
            </a:r>
          </a:p>
        </p:txBody>
      </p:sp>
      <p:sp>
        <p:nvSpPr>
          <p:cNvPr id="194564" name="Rectangle 4"/>
          <p:cNvSpPr>
            <a:spLocks noChangeArrowheads="1"/>
          </p:cNvSpPr>
          <p:nvPr/>
        </p:nvSpPr>
        <p:spPr bwMode="auto">
          <a:xfrm>
            <a:off x="381000" y="1066800"/>
            <a:ext cx="289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14-28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Partial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Heavy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r>
              <a:rPr lang="en-US" altLang="en-US" sz="2000" b="1">
                <a:latin typeface="Bernhard Modern Roman" charset="0"/>
              </a:rPr>
              <a:t>	Organic soils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Botrytis</a:t>
            </a:r>
          </a:p>
          <a:p>
            <a:pPr>
              <a:lnSpc>
                <a:spcPct val="70000"/>
              </a:lnSpc>
              <a:spcBef>
                <a:spcPct val="5000"/>
              </a:spcBef>
            </a:pPr>
            <a:r>
              <a:rPr lang="en-US" altLang="en-US" sz="2000" b="1">
                <a:latin typeface="Bernhard Modern Roman" charset="0"/>
              </a:rPr>
              <a:t>	Absolutely must be kept moist.	</a:t>
            </a:r>
          </a:p>
          <a:p>
            <a:pPr>
              <a:lnSpc>
                <a:spcPct val="70000"/>
              </a:lnSpc>
              <a:spcBef>
                <a:spcPct val="5000"/>
              </a:spcBef>
            </a:pPr>
            <a:endParaRPr lang="en-US" altLang="en-US" sz="2400" b="1">
              <a:latin typeface="GoudyOlSt BT" charset="0"/>
            </a:endParaRPr>
          </a:p>
        </p:txBody>
      </p:sp>
      <p:sp>
        <p:nvSpPr>
          <p:cNvPr id="194565" name="Rectangle 5"/>
          <p:cNvSpPr>
            <a:spLocks noChangeArrowheads="1"/>
          </p:cNvSpPr>
          <p:nvPr/>
        </p:nvSpPr>
        <p:spPr bwMode="auto">
          <a:xfrm>
            <a:off x="4876800" y="6046788"/>
            <a:ext cx="264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Impatiens hawkerii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a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7640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95587" name="Rectangle 3"/>
          <p:cNvSpPr>
            <a:spLocks noChangeArrowheads="1"/>
          </p:cNvSpPr>
          <p:nvPr/>
        </p:nvSpPr>
        <p:spPr bwMode="auto">
          <a:xfrm>
            <a:off x="2932113" y="304800"/>
            <a:ext cx="34845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Floss Flower</a:t>
            </a:r>
          </a:p>
        </p:txBody>
      </p:sp>
      <p:sp>
        <p:nvSpPr>
          <p:cNvPr id="195588"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 part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4 - 8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October</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Bleaches in sun</a:t>
            </a:r>
          </a:p>
          <a:p>
            <a:pPr>
              <a:lnSpc>
                <a:spcPct val="70000"/>
              </a:lnSpc>
              <a:spcBef>
                <a:spcPct val="5000"/>
              </a:spcBef>
            </a:pPr>
            <a:r>
              <a:rPr lang="en-US" altLang="en-US" sz="2000" b="1">
                <a:latin typeface="Bernhard Modern Roman" charset="0"/>
              </a:rPr>
              <a:t>	Botrytis</a:t>
            </a:r>
          </a:p>
          <a:p>
            <a:pPr>
              <a:lnSpc>
                <a:spcPct val="70000"/>
              </a:lnSpc>
              <a:spcBef>
                <a:spcPct val="5000"/>
              </a:spcBef>
            </a:pPr>
            <a:endParaRPr lang="en-US" altLang="en-US" sz="2400" b="1">
              <a:latin typeface="GoudyOlSt BT" charset="0"/>
            </a:endParaRPr>
          </a:p>
        </p:txBody>
      </p:sp>
      <p:sp>
        <p:nvSpPr>
          <p:cNvPr id="195589" name="Rectangle 5"/>
          <p:cNvSpPr>
            <a:spLocks noChangeArrowheads="1"/>
          </p:cNvSpPr>
          <p:nvPr/>
        </p:nvSpPr>
        <p:spPr bwMode="auto">
          <a:xfrm>
            <a:off x="4267200" y="5867400"/>
            <a:ext cx="340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Ageratum houstonianum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A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7800"/>
            <a:ext cx="3371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107523" name="Rectangle 3"/>
          <p:cNvSpPr>
            <a:spLocks noChangeArrowheads="1"/>
          </p:cNvSpPr>
          <p:nvPr/>
        </p:nvSpPr>
        <p:spPr bwMode="auto">
          <a:xfrm>
            <a:off x="2925763" y="228600"/>
            <a:ext cx="27606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Caladium</a:t>
            </a:r>
          </a:p>
        </p:txBody>
      </p:sp>
      <p:sp>
        <p:nvSpPr>
          <p:cNvPr id="107524" name="Rectangle 4"/>
          <p:cNvSpPr>
            <a:spLocks noChangeArrowheads="1"/>
          </p:cNvSpPr>
          <p:nvPr/>
        </p:nvSpPr>
        <p:spPr bwMode="auto">
          <a:xfrm>
            <a:off x="7620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Colorful foliage</a:t>
            </a:r>
          </a:p>
          <a:p>
            <a:pPr>
              <a:lnSpc>
                <a:spcPct val="70000"/>
              </a:lnSpc>
              <a:spcBef>
                <a:spcPct val="5000"/>
              </a:spcBef>
            </a:pPr>
            <a:r>
              <a:rPr lang="en-US" altLang="en-US" sz="2000" b="1">
                <a:latin typeface="Bernhard Modern Roman" charset="0"/>
              </a:rPr>
              <a:t>	28 – 36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 part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6-8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Heavy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Inconspicuous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Well drained soils</a:t>
            </a:r>
          </a:p>
          <a:p>
            <a:pPr>
              <a:lnSpc>
                <a:spcPct val="70000"/>
              </a:lnSpc>
              <a:spcBef>
                <a:spcPct val="5000"/>
              </a:spcBef>
            </a:pPr>
            <a:r>
              <a:rPr lang="en-US" altLang="en-US" sz="2000" b="1">
                <a:latin typeface="Bernhard Modern Roman" charset="0"/>
              </a:rPr>
              <a:t>	Dig tubers in fall</a:t>
            </a:r>
          </a:p>
          <a:p>
            <a:pPr>
              <a:lnSpc>
                <a:spcPct val="70000"/>
              </a:lnSpc>
              <a:spcBef>
                <a:spcPct val="5000"/>
              </a:spcBef>
            </a:pPr>
            <a:endParaRPr lang="en-US" altLang="en-US" sz="2400" b="1">
              <a:latin typeface="GoudyOlSt BT" charset="0"/>
            </a:endParaRPr>
          </a:p>
        </p:txBody>
      </p:sp>
      <p:sp>
        <p:nvSpPr>
          <p:cNvPr id="107525" name="Rectangle 5"/>
          <p:cNvSpPr>
            <a:spLocks noChangeArrowheads="1"/>
          </p:cNvSpPr>
          <p:nvPr/>
        </p:nvSpPr>
        <p:spPr bwMode="auto">
          <a:xfrm>
            <a:off x="4343400" y="6019800"/>
            <a:ext cx="318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Caladium ‘Miss Mofett’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aloc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ChangeArrowheads="1"/>
          </p:cNvSpPr>
          <p:nvPr>
            <p:ph/>
          </p:nvPr>
        </p:nvSpPr>
        <p:spPr>
          <a:xfrm>
            <a:off x="838200" y="152400"/>
            <a:ext cx="7467600" cy="91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ctr">
              <a:spcBef>
                <a:spcPct val="0"/>
              </a:spcBef>
              <a:buFontTx/>
              <a:buNone/>
            </a:pPr>
            <a:r>
              <a:rPr lang="en-US" altLang="en-US" sz="4800" b="1">
                <a:solidFill>
                  <a:schemeClr val="hlink"/>
                </a:solidFill>
                <a:latin typeface="GoudyOlSt BT" charset="0"/>
              </a:rPr>
              <a:t>Elephant Ears</a:t>
            </a:r>
          </a:p>
        </p:txBody>
      </p:sp>
      <p:sp>
        <p:nvSpPr>
          <p:cNvPr id="109572"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Full/part shade</a:t>
            </a:r>
          </a:p>
          <a:p>
            <a:pPr>
              <a:lnSpc>
                <a:spcPct val="70000"/>
              </a:lnSpc>
              <a:spcBef>
                <a:spcPct val="5000"/>
              </a:spcBef>
            </a:pPr>
            <a:r>
              <a:rPr lang="en-US" altLang="en-US" sz="2000" b="1">
                <a:latin typeface="Bernhard Modern Roman" charset="0"/>
              </a:rPr>
              <a:t>	Tolerates wet soils</a:t>
            </a:r>
          </a:p>
          <a:p>
            <a:pPr>
              <a:lnSpc>
                <a:spcPct val="70000"/>
              </a:lnSpc>
              <a:spcBef>
                <a:spcPct val="5000"/>
              </a:spcBef>
            </a:pPr>
            <a:r>
              <a:rPr lang="en-US" altLang="en-US" sz="2000" b="1">
                <a:latin typeface="Bernhard Modern Roman" charset="0"/>
              </a:rPr>
              <a:t>	36 - 78 inches tall</a:t>
            </a:r>
          </a:p>
          <a:p>
            <a:pPr>
              <a:lnSpc>
                <a:spcPct val="70000"/>
              </a:lnSpc>
              <a:spcBef>
                <a:spcPct val="5000"/>
              </a:spcBef>
            </a:pPr>
            <a:r>
              <a:rPr lang="en-US" altLang="en-US" sz="2000" b="1">
                <a:latin typeface="Bernhard Modern Roman" charset="0"/>
              </a:rPr>
              <a:t>	</a:t>
            </a: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Full/part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24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Inconspicuous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Dig tubers in fall</a:t>
            </a:r>
          </a:p>
          <a:p>
            <a:pPr>
              <a:lnSpc>
                <a:spcPct val="70000"/>
              </a:lnSpc>
              <a:spcBef>
                <a:spcPct val="5000"/>
              </a:spcBef>
            </a:pPr>
            <a:endParaRPr lang="en-US" altLang="en-US" sz="2400" b="1">
              <a:latin typeface="GoudyOlSt BT" charset="0"/>
            </a:endParaRPr>
          </a:p>
        </p:txBody>
      </p:sp>
      <p:sp>
        <p:nvSpPr>
          <p:cNvPr id="109573" name="Rectangle 5"/>
          <p:cNvSpPr>
            <a:spLocks noChangeArrowheads="1"/>
          </p:cNvSpPr>
          <p:nvPr/>
        </p:nvSpPr>
        <p:spPr bwMode="auto">
          <a:xfrm>
            <a:off x="3429000" y="5715000"/>
            <a:ext cx="4846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Alocasia micholitziana ‘Maxkowskii’</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shadeco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2324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ChangeArrowheads="1"/>
          </p:cNvSpPr>
          <p:nvPr/>
        </p:nvSpPr>
        <p:spPr bwMode="auto">
          <a:xfrm>
            <a:off x="3700463" y="304800"/>
            <a:ext cx="194468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Coleus</a:t>
            </a:r>
          </a:p>
        </p:txBody>
      </p:sp>
      <p:sp>
        <p:nvSpPr>
          <p:cNvPr id="111620" name="Rectangle 4"/>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Tolerates wet soils</a:t>
            </a:r>
          </a:p>
          <a:p>
            <a:pPr>
              <a:lnSpc>
                <a:spcPct val="70000"/>
              </a:lnSpc>
              <a:spcBef>
                <a:spcPct val="5000"/>
              </a:spcBef>
            </a:pPr>
            <a:r>
              <a:rPr lang="en-US" altLang="en-US" sz="2000" b="1">
                <a:latin typeface="Bernhard Modern Roman" charset="0"/>
              </a:rPr>
              <a:t>	24 – 30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Shade/part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8 - 10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Must deadhead</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Pinch at transplant</a:t>
            </a:r>
          </a:p>
          <a:p>
            <a:pPr>
              <a:lnSpc>
                <a:spcPct val="70000"/>
              </a:lnSpc>
              <a:spcBef>
                <a:spcPct val="5000"/>
              </a:spcBef>
            </a:pPr>
            <a:r>
              <a:rPr lang="en-US" altLang="en-US" sz="2000" b="1">
                <a:latin typeface="Bernhard Modern Roman" charset="0"/>
              </a:rPr>
              <a:t>	Mildew</a:t>
            </a:r>
          </a:p>
          <a:p>
            <a:pPr>
              <a:lnSpc>
                <a:spcPct val="70000"/>
              </a:lnSpc>
              <a:spcBef>
                <a:spcPct val="5000"/>
              </a:spcBef>
            </a:pPr>
            <a:r>
              <a:rPr lang="en-US" altLang="en-US" sz="2000" b="1">
                <a:latin typeface="Bernhard Modern Roman" charset="0"/>
              </a:rPr>
              <a:t>	</a:t>
            </a:r>
          </a:p>
          <a:p>
            <a:pPr>
              <a:lnSpc>
                <a:spcPct val="70000"/>
              </a:lnSpc>
              <a:spcBef>
                <a:spcPct val="5000"/>
              </a:spcBef>
            </a:pPr>
            <a:endParaRPr lang="en-US" altLang="en-US" sz="2400" b="1">
              <a:latin typeface="GoudyOlSt BT" charset="0"/>
            </a:endParaRPr>
          </a:p>
        </p:txBody>
      </p:sp>
      <p:sp>
        <p:nvSpPr>
          <p:cNvPr id="111621" name="Rectangle 5"/>
          <p:cNvSpPr>
            <a:spLocks noChangeArrowheads="1"/>
          </p:cNvSpPr>
          <p:nvPr/>
        </p:nvSpPr>
        <p:spPr bwMode="auto">
          <a:xfrm>
            <a:off x="4876800" y="6046788"/>
            <a:ext cx="288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Coleus “Wizard Mix’</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101-0169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371600"/>
            <a:ext cx="6584950" cy="4940300"/>
          </a:xfrm>
          <a:prstGeom prst="rect">
            <a:avLst/>
          </a:prstGeom>
          <a:noFill/>
          <a:extLst>
            <a:ext uri="{909E8E84-426E-40DD-AFC4-6F175D3DCCD1}">
              <a14:hiddenFill xmlns:a14="http://schemas.microsoft.com/office/drawing/2010/main">
                <a:solidFill>
                  <a:srgbClr val="FFFFFF"/>
                </a:solidFill>
              </a14:hiddenFill>
            </a:ext>
          </a:extLst>
        </p:spPr>
      </p:pic>
      <p:sp>
        <p:nvSpPr>
          <p:cNvPr id="115715" name="Rectangle 3"/>
          <p:cNvSpPr>
            <a:spLocks noChangeArrowheads="1"/>
          </p:cNvSpPr>
          <p:nvPr/>
        </p:nvSpPr>
        <p:spPr bwMode="auto">
          <a:xfrm>
            <a:off x="1905000" y="457200"/>
            <a:ext cx="4954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latin typeface="Times New Roman" charset="0"/>
              </a:rPr>
              <a:t>Perennials for Shade</a:t>
            </a:r>
            <a:r>
              <a:rPr lang="en-US" altLang="en-US" sz="4000" b="1">
                <a:solidFill>
                  <a:srgbClr val="FFFF00"/>
                </a:solidFill>
                <a:latin typeface="Times New Roman" charset="0"/>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Imag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589088"/>
            <a:ext cx="4789488" cy="4108450"/>
          </a:xfrm>
          <a:prstGeom prst="rect">
            <a:avLst/>
          </a:prstGeom>
          <a:noFill/>
          <a:extLst>
            <a:ext uri="{909E8E84-426E-40DD-AFC4-6F175D3DCCD1}">
              <a14:hiddenFill xmlns:a14="http://schemas.microsoft.com/office/drawing/2010/main">
                <a:solidFill>
                  <a:srgbClr val="FFFFFF"/>
                </a:solidFill>
              </a14:hiddenFill>
            </a:ext>
          </a:extLst>
        </p:spPr>
      </p:pic>
      <p:sp>
        <p:nvSpPr>
          <p:cNvPr id="117763" name="Rectangle 3"/>
          <p:cNvSpPr>
            <a:spLocks noChangeArrowheads="1"/>
          </p:cNvSpPr>
          <p:nvPr/>
        </p:nvSpPr>
        <p:spPr bwMode="auto">
          <a:xfrm>
            <a:off x="6858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Drought tolerant</a:t>
            </a:r>
          </a:p>
          <a:p>
            <a:pPr>
              <a:lnSpc>
                <a:spcPct val="70000"/>
              </a:lnSpc>
              <a:spcBef>
                <a:spcPct val="5000"/>
              </a:spcBef>
            </a:pPr>
            <a:r>
              <a:rPr lang="en-US" altLang="en-US" sz="2000" b="1">
                <a:latin typeface="Bernhard Modern Roman" charset="0"/>
              </a:rPr>
              <a:t>	18 - 28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Partial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8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July–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Reseeds</a:t>
            </a:r>
          </a:p>
          <a:p>
            <a:pPr>
              <a:lnSpc>
                <a:spcPct val="70000"/>
              </a:lnSpc>
              <a:spcBef>
                <a:spcPct val="5000"/>
              </a:spcBef>
            </a:pPr>
            <a:endParaRPr lang="en-US" altLang="en-US" sz="2400" b="1">
              <a:latin typeface="GoudyOlSt BT" charset="0"/>
            </a:endParaRPr>
          </a:p>
        </p:txBody>
      </p:sp>
      <p:sp>
        <p:nvSpPr>
          <p:cNvPr id="117764" name="Rectangle 4"/>
          <p:cNvSpPr>
            <a:spLocks noChangeArrowheads="1"/>
          </p:cNvSpPr>
          <p:nvPr/>
        </p:nvSpPr>
        <p:spPr bwMode="auto">
          <a:xfrm>
            <a:off x="2509838" y="304800"/>
            <a:ext cx="433228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Blackberry Lily</a:t>
            </a:r>
          </a:p>
        </p:txBody>
      </p:sp>
      <p:sp>
        <p:nvSpPr>
          <p:cNvPr id="117765" name="Rectangle 5"/>
          <p:cNvSpPr>
            <a:spLocks noChangeArrowheads="1"/>
          </p:cNvSpPr>
          <p:nvPr/>
        </p:nvSpPr>
        <p:spPr bwMode="auto">
          <a:xfrm>
            <a:off x="4419600" y="5791200"/>
            <a:ext cx="309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Bellamcanda chinensis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Image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752600"/>
            <a:ext cx="3657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196611"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24 - 30 inches tall	</a:t>
            </a: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Partial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12 - 18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r>
              <a:rPr lang="en-US" altLang="en-US" sz="2000" b="1">
                <a:latin typeface="Bernhard Modern Roman" charset="0"/>
              </a:rPr>
              <a:t>	High organic soils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May – June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Mulch heavily</a:t>
            </a:r>
          </a:p>
          <a:p>
            <a:pPr>
              <a:lnSpc>
                <a:spcPct val="70000"/>
              </a:lnSpc>
              <a:spcBef>
                <a:spcPct val="5000"/>
              </a:spcBef>
            </a:pPr>
            <a:r>
              <a:rPr lang="en-US" altLang="en-US" sz="2000" b="1">
                <a:latin typeface="Bernhard Modern Roman" charset="0"/>
              </a:rPr>
              <a:t>	Keep moist</a:t>
            </a:r>
          </a:p>
          <a:p>
            <a:pPr>
              <a:lnSpc>
                <a:spcPct val="70000"/>
              </a:lnSpc>
              <a:spcBef>
                <a:spcPct val="5000"/>
              </a:spcBef>
            </a:pPr>
            <a:endParaRPr lang="en-US" altLang="en-US" sz="2400" b="1">
              <a:latin typeface="GoudyOlSt BT" charset="0"/>
            </a:endParaRPr>
          </a:p>
        </p:txBody>
      </p:sp>
      <p:sp>
        <p:nvSpPr>
          <p:cNvPr id="196612" name="Rectangle 4"/>
          <p:cNvSpPr>
            <a:spLocks noChangeArrowheads="1"/>
          </p:cNvSpPr>
          <p:nvPr/>
        </p:nvSpPr>
        <p:spPr bwMode="auto">
          <a:xfrm>
            <a:off x="2832100" y="304800"/>
            <a:ext cx="35369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False Spirea</a:t>
            </a:r>
            <a:r>
              <a:rPr lang="en-US" altLang="en-US" sz="4800" b="1">
                <a:solidFill>
                  <a:srgbClr val="FFFF00"/>
                </a:solidFill>
                <a:latin typeface="GoudyOlSt BT" charset="0"/>
              </a:rPr>
              <a:t> </a:t>
            </a:r>
          </a:p>
        </p:txBody>
      </p:sp>
      <p:sp>
        <p:nvSpPr>
          <p:cNvPr id="196613" name="Rectangle 5"/>
          <p:cNvSpPr>
            <a:spLocks noChangeArrowheads="1"/>
          </p:cNvSpPr>
          <p:nvPr/>
        </p:nvSpPr>
        <p:spPr bwMode="auto">
          <a:xfrm>
            <a:off x="4724400" y="6172200"/>
            <a:ext cx="2416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Astilbe x ardensii</a:t>
            </a:r>
          </a:p>
        </p:txBody>
      </p:sp>
      <p:pic>
        <p:nvPicPr>
          <p:cNvPr id="196614" name="Picture 6"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43000"/>
            <a:ext cx="2566988"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5468938" cy="4102100"/>
          </a:xfrm>
          <a:prstGeom prst="rect">
            <a:avLst/>
          </a:prstGeom>
          <a:noFill/>
          <a:extLst>
            <a:ext uri="{909E8E84-426E-40DD-AFC4-6F175D3DCCD1}">
              <a14:hiddenFill xmlns:a14="http://schemas.microsoft.com/office/drawing/2010/main">
                <a:solidFill>
                  <a:srgbClr val="FFFFFF"/>
                </a:solidFill>
              </a14:hiddenFill>
            </a:ext>
          </a:extLst>
        </p:spPr>
      </p:pic>
      <p:sp>
        <p:nvSpPr>
          <p:cNvPr id="119811" name="Rectangle 3"/>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Drought tolerant</a:t>
            </a:r>
          </a:p>
          <a:p>
            <a:pPr>
              <a:lnSpc>
                <a:spcPct val="70000"/>
              </a:lnSpc>
              <a:spcBef>
                <a:spcPct val="5000"/>
              </a:spcBef>
            </a:pPr>
            <a:r>
              <a:rPr lang="en-US" altLang="en-US" sz="2000" b="1">
                <a:latin typeface="Bernhard Modern Roman" charset="0"/>
              </a:rPr>
              <a:t>	18 - 36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Partial shade</a:t>
            </a:r>
          </a:p>
          <a:p>
            <a:pPr>
              <a:lnSpc>
                <a:spcPct val="70000"/>
              </a:lnSpc>
              <a:spcBef>
                <a:spcPct val="5000"/>
              </a:spcBef>
            </a:pPr>
            <a:r>
              <a:rPr lang="en-US" altLang="en-US" sz="2000" b="1">
                <a:latin typeface="Bernhard Modern Roman" charset="0"/>
              </a:rPr>
              <a:t>	Full sun if moist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10 - 12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Spreads quickly</a:t>
            </a:r>
          </a:p>
          <a:p>
            <a:pPr>
              <a:lnSpc>
                <a:spcPct val="70000"/>
              </a:lnSpc>
              <a:spcBef>
                <a:spcPct val="5000"/>
              </a:spcBef>
            </a:pPr>
            <a:r>
              <a:rPr lang="en-US" altLang="en-US" sz="2000" b="1">
                <a:solidFill>
                  <a:schemeClr val="bg1"/>
                </a:solidFill>
                <a:latin typeface="Bernhard Modern Roman" charset="0"/>
              </a:rPr>
              <a:t>	Mildew</a:t>
            </a:r>
          </a:p>
          <a:p>
            <a:pPr>
              <a:lnSpc>
                <a:spcPct val="70000"/>
              </a:lnSpc>
              <a:spcBef>
                <a:spcPct val="5000"/>
              </a:spcBef>
            </a:pPr>
            <a:endParaRPr lang="en-US" altLang="en-US" sz="2400" b="1">
              <a:solidFill>
                <a:schemeClr val="hlink"/>
              </a:solidFill>
              <a:latin typeface="GoudyOlSt BT" charset="0"/>
            </a:endParaRPr>
          </a:p>
        </p:txBody>
      </p:sp>
      <p:sp>
        <p:nvSpPr>
          <p:cNvPr id="119812" name="Rectangle 4"/>
          <p:cNvSpPr>
            <a:spLocks noChangeArrowheads="1"/>
          </p:cNvSpPr>
          <p:nvPr/>
        </p:nvSpPr>
        <p:spPr bwMode="auto">
          <a:xfrm>
            <a:off x="3336925" y="304800"/>
            <a:ext cx="26717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Bee Balm</a:t>
            </a:r>
          </a:p>
        </p:txBody>
      </p:sp>
      <p:sp>
        <p:nvSpPr>
          <p:cNvPr id="119813" name="Rectangle 5"/>
          <p:cNvSpPr>
            <a:spLocks noChangeArrowheads="1"/>
          </p:cNvSpPr>
          <p:nvPr/>
        </p:nvSpPr>
        <p:spPr bwMode="auto">
          <a:xfrm>
            <a:off x="4648200" y="5867400"/>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Monarda didyma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ltLang="en-US" sz="4800" b="1" i="1">
                <a:solidFill>
                  <a:schemeClr val="hlink"/>
                </a:solidFill>
                <a:latin typeface="Bernhard Modern Roman" charset="0"/>
              </a:rPr>
              <a:t>Made in the Shade</a:t>
            </a:r>
          </a:p>
        </p:txBody>
      </p:sp>
      <p:sp>
        <p:nvSpPr>
          <p:cNvPr id="223235" name="Rectangle 3"/>
          <p:cNvSpPr>
            <a:spLocks noGrp="1" noChangeArrowheads="1"/>
          </p:cNvSpPr>
          <p:nvPr>
            <p:ph type="body" idx="1"/>
          </p:nvPr>
        </p:nvSpPr>
        <p:spPr/>
        <p:txBody>
          <a:bodyPr/>
          <a:lstStyle/>
          <a:p>
            <a:r>
              <a:rPr lang="en-US" altLang="en-US" sz="2800">
                <a:latin typeface="Bernhard Modern Roman" charset="0"/>
              </a:rPr>
              <a:t>"</a:t>
            </a:r>
            <a:r>
              <a:rPr lang="en-US" altLang="en-US" sz="2800" i="1">
                <a:latin typeface="Bernhard Modern Roman" charset="0"/>
              </a:rPr>
              <a:t>N</a:t>
            </a:r>
            <a:r>
              <a:rPr lang="en-US" altLang="en-US" sz="2800">
                <a:latin typeface="Bernhard Modern Roman" charset="0"/>
              </a:rPr>
              <a:t>othing will grow under the trees in my front yard!" Sound familiar? If you’re blessed with trees, don’t look at it as a liability.  Instead, use it as an asset to enhance your landscape.</a:t>
            </a:r>
          </a:p>
          <a:p>
            <a:r>
              <a:rPr lang="en-US" altLang="en-US" sz="2800">
                <a:latin typeface="Bernhard Modern Roman" charset="0"/>
              </a:rPr>
              <a:t>Most shade complaints stem from the fact that grass will not grow well in dense shade. This is particularly true for areas under evergreen trees such as pines and magnolias. Even deciduous trees with large leaves, like oaks, can have such dense canopies that little sunlight penetrates to the ground.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81000" y="304800"/>
            <a:ext cx="6654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chemeClr val="hlink"/>
                </a:solidFill>
                <a:latin typeface="GoudyOlSt BT" charset="0"/>
              </a:rPr>
              <a:t>Fragrant Solomon’s Seal</a:t>
            </a:r>
          </a:p>
        </p:txBody>
      </p:sp>
      <p:pic>
        <p:nvPicPr>
          <p:cNvPr id="121859" name="Picture 3" descr="polygona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5486400" cy="4113213"/>
          </a:xfrm>
          <a:prstGeom prst="rect">
            <a:avLst/>
          </a:prstGeom>
          <a:noFill/>
          <a:extLst>
            <a:ext uri="{909E8E84-426E-40DD-AFC4-6F175D3DCCD1}">
              <a14:hiddenFill xmlns:a14="http://schemas.microsoft.com/office/drawing/2010/main">
                <a:solidFill>
                  <a:srgbClr val="FFFFFF"/>
                </a:solidFill>
              </a14:hiddenFill>
            </a:ext>
          </a:extLst>
        </p:spPr>
      </p:pic>
      <p:sp>
        <p:nvSpPr>
          <p:cNvPr id="121860"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20 - 24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Scalds in full sun</a:t>
            </a:r>
          </a:p>
          <a:p>
            <a:pPr>
              <a:lnSpc>
                <a:spcPct val="70000"/>
              </a:lnSpc>
              <a:spcBef>
                <a:spcPct val="5000"/>
              </a:spcBef>
            </a:pPr>
            <a:endParaRPr lang="en-US" altLang="en-US" sz="2400" b="1">
              <a:latin typeface="GoudyOlSt BT" charset="0"/>
            </a:endParaRPr>
          </a:p>
        </p:txBody>
      </p:sp>
      <p:sp>
        <p:nvSpPr>
          <p:cNvPr id="121861" name="Rectangle 5"/>
          <p:cNvSpPr>
            <a:spLocks noChangeArrowheads="1"/>
          </p:cNvSpPr>
          <p:nvPr/>
        </p:nvSpPr>
        <p:spPr bwMode="auto">
          <a:xfrm>
            <a:off x="3810000" y="58674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chemeClr val="hlink"/>
                </a:solidFill>
                <a:latin typeface="GoudyOlSt BT" charset="0"/>
              </a:rPr>
              <a:t>Polygonatum odoratum variegata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3048000" y="304800"/>
            <a:ext cx="30781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chemeClr val="hlink"/>
                </a:solidFill>
                <a:latin typeface="GoudyOlSt BT" charset="0"/>
              </a:rPr>
              <a:t>Coral Bells</a:t>
            </a:r>
          </a:p>
        </p:txBody>
      </p:sp>
      <p:pic>
        <p:nvPicPr>
          <p:cNvPr id="123907" name="Picture 3" descr="Heuchera_Plum_Pud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123908"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Purple foliage</a:t>
            </a:r>
          </a:p>
          <a:p>
            <a:pPr>
              <a:lnSpc>
                <a:spcPct val="70000"/>
              </a:lnSpc>
              <a:spcBef>
                <a:spcPct val="5000"/>
              </a:spcBef>
            </a:pPr>
            <a:r>
              <a:rPr lang="en-US" altLang="en-US" sz="2000" b="1">
                <a:latin typeface="Bernhard Modern Roman" charset="0"/>
              </a:rPr>
              <a:t>	15 - 20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 partial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Bleaches in sun when dry</a:t>
            </a:r>
          </a:p>
          <a:p>
            <a:pPr>
              <a:lnSpc>
                <a:spcPct val="70000"/>
              </a:lnSpc>
              <a:spcBef>
                <a:spcPct val="5000"/>
              </a:spcBef>
            </a:pPr>
            <a:endParaRPr lang="en-US" altLang="en-US" sz="2400" b="1">
              <a:latin typeface="GoudyOlSt BT" charset="0"/>
            </a:endParaRPr>
          </a:p>
        </p:txBody>
      </p:sp>
      <p:sp>
        <p:nvSpPr>
          <p:cNvPr id="123909" name="Rectangle 5"/>
          <p:cNvSpPr>
            <a:spLocks noChangeArrowheads="1"/>
          </p:cNvSpPr>
          <p:nvPr/>
        </p:nvSpPr>
        <p:spPr bwMode="auto">
          <a:xfrm>
            <a:off x="3505200" y="5867400"/>
            <a:ext cx="482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Heuchera americana ‘Purple Palace’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HOSTA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76400"/>
            <a:ext cx="51308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97635"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Foliage effect</a:t>
            </a:r>
          </a:p>
          <a:p>
            <a:pPr>
              <a:lnSpc>
                <a:spcPct val="70000"/>
              </a:lnSpc>
              <a:spcBef>
                <a:spcPct val="5000"/>
              </a:spcBef>
            </a:pPr>
            <a:r>
              <a:rPr lang="en-US" altLang="en-US" sz="2000" b="1">
                <a:latin typeface="Bernhard Modern Roman" charset="0"/>
              </a:rPr>
              <a:t>	15 - 28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15 - 18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High organic soils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Deer food!</a:t>
            </a:r>
          </a:p>
          <a:p>
            <a:pPr>
              <a:lnSpc>
                <a:spcPct val="70000"/>
              </a:lnSpc>
              <a:spcBef>
                <a:spcPct val="5000"/>
              </a:spcBef>
            </a:pPr>
            <a:r>
              <a:rPr lang="en-US" altLang="en-US" sz="2000" b="1">
                <a:latin typeface="Bernhard Modern Roman" charset="0"/>
              </a:rPr>
              <a:t>	Divide @ 5 years</a:t>
            </a:r>
            <a:endParaRPr lang="en-US" altLang="en-US" sz="2400" b="1">
              <a:latin typeface="GoudyOlSt BT" charset="0"/>
            </a:endParaRPr>
          </a:p>
        </p:txBody>
      </p:sp>
      <p:sp>
        <p:nvSpPr>
          <p:cNvPr id="197636" name="Rectangle 4"/>
          <p:cNvSpPr>
            <a:spLocks noChangeArrowheads="1"/>
          </p:cNvSpPr>
          <p:nvPr/>
        </p:nvSpPr>
        <p:spPr bwMode="auto">
          <a:xfrm>
            <a:off x="3741738" y="304800"/>
            <a:ext cx="18605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Hosta </a:t>
            </a:r>
          </a:p>
        </p:txBody>
      </p:sp>
      <p:sp>
        <p:nvSpPr>
          <p:cNvPr id="197637" name="Rectangle 5"/>
          <p:cNvSpPr>
            <a:spLocks noChangeArrowheads="1"/>
          </p:cNvSpPr>
          <p:nvPr/>
        </p:nvSpPr>
        <p:spPr bwMode="auto">
          <a:xfrm>
            <a:off x="4724400" y="5867400"/>
            <a:ext cx="2039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Hosta ‘Patriot’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tLang="en-US" sz="4800" b="1">
                <a:solidFill>
                  <a:schemeClr val="hlink"/>
                </a:solidFill>
                <a:latin typeface="Bernhard Modern Roman" charset="0"/>
              </a:rPr>
              <a:t>Liriope</a:t>
            </a:r>
          </a:p>
        </p:txBody>
      </p:sp>
      <p:sp>
        <p:nvSpPr>
          <p:cNvPr id="227332" name="Rectangle 4"/>
          <p:cNvSpPr>
            <a:spLocks noGrp="1" noChangeArrowheads="1"/>
          </p:cNvSpPr>
          <p:nvPr>
            <p:ph type="body" sz="half" idx="1"/>
          </p:nvPr>
        </p:nvSpPr>
        <p:spPr/>
        <p:txBody>
          <a:bodyPr/>
          <a:lstStyle/>
          <a:p>
            <a:pPr>
              <a:lnSpc>
                <a:spcPct val="90000"/>
              </a:lnSpc>
            </a:pPr>
            <a:r>
              <a:rPr lang="en-US" altLang="en-US" sz="2800">
                <a:latin typeface="Bernhard Modern Roman" charset="0"/>
              </a:rPr>
              <a:t>Liriope is a grass-like perennial that grows in dense, low clumps in full shade or partial sun and bear lilac colored flowers which are followed by black fruit. </a:t>
            </a:r>
          </a:p>
          <a:p>
            <a:pPr>
              <a:lnSpc>
                <a:spcPct val="90000"/>
              </a:lnSpc>
            </a:pPr>
            <a:r>
              <a:rPr lang="en-US" altLang="en-US" sz="2800">
                <a:latin typeface="Bernhard Modern Roman" charset="0"/>
              </a:rPr>
              <a:t>There are several varieties, including giant and variegated liriope.</a:t>
            </a:r>
            <a:r>
              <a:rPr lang="en-US" altLang="en-US" sz="2800"/>
              <a:t> </a:t>
            </a:r>
          </a:p>
        </p:txBody>
      </p:sp>
      <p:pic>
        <p:nvPicPr>
          <p:cNvPr id="227337" name="Picture 9" descr="Variegated Lilyturf Flowers">
            <a:hlinkClick r:id="rId2"/>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2856" t="1714" r="2856" b="19429"/>
          <a:stretch>
            <a:fillRect/>
          </a:stretch>
        </p:blipFill>
        <p:spPr>
          <a:xfrm>
            <a:off x="6705600" y="228600"/>
            <a:ext cx="2209800" cy="18415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27335" name="Picture 7" descr="Variegated Lilyturf Whole Plan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2777" t="3334" r="2777" b="20000"/>
          <a:stretch>
            <a:fillRect/>
          </a:stretch>
        </p:blipFill>
        <p:spPr bwMode="auto">
          <a:xfrm>
            <a:off x="5257800" y="1752600"/>
            <a:ext cx="2590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27340" name="Picture 12" descr="Creeping Lilyturf Whole Plant">
            <a:hlinkClick r:id="rId6"/>
          </p:cNvPr>
          <p:cNvPicPr>
            <a:picLocks noChangeAspect="1" noChangeArrowheads="1"/>
          </p:cNvPicPr>
          <p:nvPr>
            <p:ph sz="quarter" idx="3"/>
          </p:nvPr>
        </p:nvPicPr>
        <p:blipFill>
          <a:blip r:embed="rId7">
            <a:extLst>
              <a:ext uri="{28A0092B-C50C-407E-A947-70E740481C1C}">
                <a14:useLocalDpi xmlns:a14="http://schemas.microsoft.com/office/drawing/2010/main" val="0"/>
              </a:ext>
            </a:extLst>
          </a:blip>
          <a:srcRect l="3226" t="3870" r="3226" b="18741"/>
          <a:stretch>
            <a:fillRect/>
          </a:stretch>
        </p:blipFill>
        <p:spPr>
          <a:xfrm>
            <a:off x="5334000" y="3652838"/>
            <a:ext cx="2438400" cy="1681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27343" name="Picture 15" descr="Creeping Lilyturf Foli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l="3572" t="5403" r="3572" b="18571"/>
          <a:stretch>
            <a:fillRect/>
          </a:stretch>
        </p:blipFill>
        <p:spPr bwMode="auto">
          <a:xfrm>
            <a:off x="6781800" y="5029200"/>
            <a:ext cx="23622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ltLang="en-US" sz="4000" b="1">
                <a:solidFill>
                  <a:schemeClr val="hlink"/>
                </a:solidFill>
                <a:latin typeface="Bernhard Modern Roman" charset="0"/>
              </a:rPr>
              <a:t>Mondo grass</a:t>
            </a:r>
            <a:br>
              <a:rPr lang="en-US" altLang="en-US" sz="4000" b="1">
                <a:solidFill>
                  <a:schemeClr val="hlink"/>
                </a:solidFill>
                <a:latin typeface="Bernhard Modern Roman" charset="0"/>
              </a:rPr>
            </a:br>
            <a:r>
              <a:rPr lang="en-US" altLang="en-US" sz="4000" b="1" i="1">
                <a:solidFill>
                  <a:schemeClr val="hlink"/>
                </a:solidFill>
                <a:latin typeface="Bernhard Modern Roman" charset="0"/>
              </a:rPr>
              <a:t>Ophiopogon</a:t>
            </a:r>
            <a:r>
              <a:rPr lang="en-US" altLang="en-US" sz="4000"/>
              <a:t> </a:t>
            </a:r>
          </a:p>
        </p:txBody>
      </p:sp>
      <p:sp>
        <p:nvSpPr>
          <p:cNvPr id="228356" name="Rectangle 4"/>
          <p:cNvSpPr>
            <a:spLocks noGrp="1" noChangeArrowheads="1"/>
          </p:cNvSpPr>
          <p:nvPr>
            <p:ph type="body" sz="half" idx="1"/>
          </p:nvPr>
        </p:nvSpPr>
        <p:spPr/>
        <p:txBody>
          <a:bodyPr/>
          <a:lstStyle/>
          <a:p>
            <a:pPr>
              <a:lnSpc>
                <a:spcPct val="80000"/>
              </a:lnSpc>
            </a:pPr>
            <a:r>
              <a:rPr lang="en-US" altLang="en-US" sz="2400">
                <a:latin typeface="Bernhard Modern Roman" charset="0"/>
              </a:rPr>
              <a:t>A close relative to liriope is mondo grass (</a:t>
            </a:r>
            <a:r>
              <a:rPr lang="en-US" altLang="en-US" sz="2400" i="1">
                <a:latin typeface="Bernhard Modern Roman" charset="0"/>
              </a:rPr>
              <a:t>Ophiopogon</a:t>
            </a:r>
            <a:r>
              <a:rPr lang="en-US" altLang="en-US" sz="2400">
                <a:latin typeface="Bernhard Modern Roman" charset="0"/>
              </a:rPr>
              <a:t>) which forms dense clumps that spread by underground stems. </a:t>
            </a:r>
          </a:p>
          <a:p>
            <a:pPr>
              <a:lnSpc>
                <a:spcPct val="80000"/>
              </a:lnSpc>
            </a:pPr>
            <a:r>
              <a:rPr lang="en-US" altLang="en-US" sz="2400">
                <a:latin typeface="Bernhard Modern Roman" charset="0"/>
              </a:rPr>
              <a:t>The foliage of common mondo grass is dark green, and there is a variety with almost black leaves. </a:t>
            </a:r>
          </a:p>
          <a:p>
            <a:pPr>
              <a:lnSpc>
                <a:spcPct val="80000"/>
              </a:lnSpc>
            </a:pPr>
            <a:r>
              <a:rPr lang="en-US" altLang="en-US" sz="2400">
                <a:latin typeface="Bernhard Modern Roman" charset="0"/>
              </a:rPr>
              <a:t>Dwarf mondo grass is a very low growing variety, suitable for growing between the cracks in stepping stones. </a:t>
            </a:r>
          </a:p>
        </p:txBody>
      </p:sp>
      <p:pic>
        <p:nvPicPr>
          <p:cNvPr id="228359" name="Picture 7" descr="dwar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14800"/>
            <a:ext cx="335280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228361" name="Picture 9" descr="Mondo%20tiny%20new">
            <a:hlinkClick r:id="rId4"/>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562600" y="1447800"/>
            <a:ext cx="3581400" cy="24241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LOW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0"/>
            <a:ext cx="4316413" cy="4610100"/>
          </a:xfrm>
          <a:prstGeom prst="rect">
            <a:avLst/>
          </a:prstGeom>
          <a:noFill/>
          <a:extLst>
            <a:ext uri="{909E8E84-426E-40DD-AFC4-6F175D3DCCD1}">
              <a14:hiddenFill xmlns:a14="http://schemas.microsoft.com/office/drawing/2010/main">
                <a:solidFill>
                  <a:srgbClr val="FFFFFF"/>
                </a:solidFill>
              </a14:hiddenFill>
            </a:ext>
          </a:extLst>
        </p:spPr>
      </p:pic>
      <p:sp>
        <p:nvSpPr>
          <p:cNvPr id="128003"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15 - 18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May-June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High organic soils</a:t>
            </a:r>
          </a:p>
          <a:p>
            <a:pPr>
              <a:lnSpc>
                <a:spcPct val="70000"/>
              </a:lnSpc>
              <a:spcBef>
                <a:spcPct val="5000"/>
              </a:spcBef>
            </a:pPr>
            <a:endParaRPr lang="en-US" altLang="en-US" sz="2400" b="1">
              <a:latin typeface="GoudyOlSt BT" charset="0"/>
            </a:endParaRPr>
          </a:p>
        </p:txBody>
      </p:sp>
      <p:sp>
        <p:nvSpPr>
          <p:cNvPr id="128004" name="Rectangle 4"/>
          <p:cNvSpPr>
            <a:spLocks noChangeArrowheads="1"/>
          </p:cNvSpPr>
          <p:nvPr/>
        </p:nvSpPr>
        <p:spPr bwMode="auto">
          <a:xfrm>
            <a:off x="3001963" y="304800"/>
            <a:ext cx="334962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Rooftop Iris</a:t>
            </a:r>
          </a:p>
        </p:txBody>
      </p:sp>
      <p:sp>
        <p:nvSpPr>
          <p:cNvPr id="128005" name="Rectangle 5"/>
          <p:cNvSpPr>
            <a:spLocks noChangeArrowheads="1"/>
          </p:cNvSpPr>
          <p:nvPr/>
        </p:nvSpPr>
        <p:spPr bwMode="auto">
          <a:xfrm>
            <a:off x="5105400" y="6046788"/>
            <a:ext cx="1855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Iris tectorum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3200400" y="304800"/>
            <a:ext cx="33162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chemeClr val="hlink"/>
                </a:solidFill>
                <a:latin typeface="GoudyOlSt BT" charset="0"/>
              </a:rPr>
              <a:t>Bugle Weed</a:t>
            </a:r>
          </a:p>
        </p:txBody>
      </p:sp>
      <p:pic>
        <p:nvPicPr>
          <p:cNvPr id="132099" name="Picture 3" descr="aju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2100" name="Rectangle 4"/>
          <p:cNvSpPr>
            <a:spLocks noChangeArrowheads="1"/>
          </p:cNvSpPr>
          <p:nvPr/>
        </p:nvSpPr>
        <p:spPr bwMode="auto">
          <a:xfrm>
            <a:off x="6096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Spring flowers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sun to </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4-6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Low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April-May</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May melt out in</a:t>
            </a:r>
            <a:r>
              <a:rPr lang="en-US" altLang="en-US" sz="2000" b="1">
                <a:solidFill>
                  <a:schemeClr val="bg1"/>
                </a:solidFill>
                <a:latin typeface="Bernhard Modern Roman" charset="0"/>
              </a:rPr>
              <a:t> summer heat	</a:t>
            </a:r>
          </a:p>
          <a:p>
            <a:pPr>
              <a:lnSpc>
                <a:spcPct val="70000"/>
              </a:lnSpc>
              <a:spcBef>
                <a:spcPct val="5000"/>
              </a:spcBef>
            </a:pPr>
            <a:endParaRPr lang="en-US" altLang="en-US" sz="2400" b="1">
              <a:solidFill>
                <a:schemeClr val="hlink"/>
              </a:solidFill>
              <a:latin typeface="GoudyOlSt BT" charset="0"/>
            </a:endParaRPr>
          </a:p>
        </p:txBody>
      </p:sp>
      <p:sp>
        <p:nvSpPr>
          <p:cNvPr id="132101" name="Rectangle 5"/>
          <p:cNvSpPr>
            <a:spLocks noChangeArrowheads="1"/>
          </p:cNvSpPr>
          <p:nvPr/>
        </p:nvSpPr>
        <p:spPr bwMode="auto">
          <a:xfrm>
            <a:off x="4038600" y="5638800"/>
            <a:ext cx="1870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Ajuga repens</a:t>
            </a:r>
          </a:p>
        </p:txBody>
      </p:sp>
      <p:pic>
        <p:nvPicPr>
          <p:cNvPr id="132104" name="Picture 8" descr="ajuga_c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727575"/>
            <a:ext cx="1828800" cy="180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ICT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76400"/>
            <a:ext cx="5511800" cy="4133850"/>
          </a:xfrm>
          <a:prstGeom prst="rect">
            <a:avLst/>
          </a:prstGeom>
          <a:noFill/>
          <a:extLst>
            <a:ext uri="{909E8E84-426E-40DD-AFC4-6F175D3DCCD1}">
              <a14:hiddenFill xmlns:a14="http://schemas.microsoft.com/office/drawing/2010/main">
                <a:solidFill>
                  <a:srgbClr val="FFFFFF"/>
                </a:solidFill>
              </a14:hiddenFill>
            </a:ext>
          </a:extLst>
        </p:spPr>
      </p:pic>
      <p:sp>
        <p:nvSpPr>
          <p:cNvPr id="198659"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a:t>
            </a:r>
          </a:p>
          <a:p>
            <a:pPr>
              <a:lnSpc>
                <a:spcPct val="70000"/>
              </a:lnSpc>
              <a:spcBef>
                <a:spcPct val="5000"/>
              </a:spcBef>
            </a:pPr>
            <a:r>
              <a:rPr lang="en-US" altLang="en-US" sz="2000" b="1">
                <a:latin typeface="Bernhard Modern Roman" charset="0"/>
              </a:rPr>
              <a:t>	Spring flower  </a:t>
            </a:r>
          </a:p>
          <a:p>
            <a:pPr>
              <a:lnSpc>
                <a:spcPct val="70000"/>
              </a:lnSpc>
              <a:spcBef>
                <a:spcPct val="5000"/>
              </a:spcBef>
            </a:pPr>
            <a:r>
              <a:rPr lang="en-US" altLang="en-US" sz="2000" b="1">
                <a:latin typeface="Bernhard Modern Roman" charset="0"/>
              </a:rPr>
              <a:t>	Unusual flowers</a:t>
            </a:r>
          </a:p>
          <a:p>
            <a:pPr>
              <a:lnSpc>
                <a:spcPct val="70000"/>
              </a:lnSpc>
              <a:spcBef>
                <a:spcPct val="5000"/>
              </a:spcBef>
            </a:pPr>
            <a:r>
              <a:rPr lang="en-US" altLang="en-US" sz="2000" b="1">
                <a:latin typeface="Bernhard Modern Roman" charset="0"/>
              </a:rPr>
              <a:t>	18 to 30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Size:</a:t>
            </a:r>
          </a:p>
          <a:p>
            <a:pPr>
              <a:lnSpc>
                <a:spcPct val="70000"/>
              </a:lnSpc>
              <a:spcBef>
                <a:spcPct val="5000"/>
              </a:spcBef>
            </a:pPr>
            <a:r>
              <a:rPr lang="en-US" altLang="en-US" sz="2000" b="1">
                <a:latin typeface="Bernhard Modern Roman" charset="0"/>
              </a:rPr>
              <a:t>	12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Moderate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August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High organic soil</a:t>
            </a:r>
          </a:p>
          <a:p>
            <a:pPr>
              <a:lnSpc>
                <a:spcPct val="70000"/>
              </a:lnSpc>
              <a:spcBef>
                <a:spcPct val="5000"/>
              </a:spcBef>
            </a:pPr>
            <a:r>
              <a:rPr lang="en-US" altLang="en-US" sz="2000" b="1">
                <a:latin typeface="Bernhard Modern Roman" charset="0"/>
              </a:rPr>
              <a:t>	Keep moist </a:t>
            </a:r>
            <a:r>
              <a:rPr lang="en-US" altLang="en-US" sz="2400" b="1">
                <a:latin typeface="GoudyOlSt BT" charset="0"/>
              </a:rPr>
              <a:t>	</a:t>
            </a:r>
          </a:p>
        </p:txBody>
      </p:sp>
      <p:sp>
        <p:nvSpPr>
          <p:cNvPr id="198660" name="Rectangle 4"/>
          <p:cNvSpPr>
            <a:spLocks noChangeArrowheads="1"/>
          </p:cNvSpPr>
          <p:nvPr/>
        </p:nvSpPr>
        <p:spPr bwMode="auto">
          <a:xfrm>
            <a:off x="2493963" y="304800"/>
            <a:ext cx="436562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Bleeding Hearts</a:t>
            </a:r>
          </a:p>
        </p:txBody>
      </p:sp>
      <p:sp>
        <p:nvSpPr>
          <p:cNvPr id="198661" name="Rectangle 5"/>
          <p:cNvSpPr>
            <a:spLocks noChangeArrowheads="1"/>
          </p:cNvSpPr>
          <p:nvPr/>
        </p:nvSpPr>
        <p:spPr bwMode="auto">
          <a:xfrm>
            <a:off x="4648200" y="5867400"/>
            <a:ext cx="2701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Dicentra spectabilis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LEMATIS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130800" cy="3848100"/>
          </a:xfrm>
          <a:prstGeom prst="rect">
            <a:avLst/>
          </a:prstGeom>
          <a:noFill/>
          <a:extLst>
            <a:ext uri="{909E8E84-426E-40DD-AFC4-6F175D3DCCD1}">
              <a14:hiddenFill xmlns:a14="http://schemas.microsoft.com/office/drawing/2010/main">
                <a:solidFill>
                  <a:srgbClr val="FFFFFF"/>
                </a:solidFill>
              </a14:hiddenFill>
            </a:ext>
          </a:extLst>
        </p:spPr>
      </p:pic>
      <p:sp>
        <p:nvSpPr>
          <p:cNvPr id="134147" name="Rectangle 3"/>
          <p:cNvSpPr>
            <a:spLocks noChangeArrowheads="1"/>
          </p:cNvSpPr>
          <p:nvPr/>
        </p:nvSpPr>
        <p:spPr bwMode="auto">
          <a:xfrm>
            <a:off x="6096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Drought resistant</a:t>
            </a:r>
          </a:p>
          <a:p>
            <a:pPr>
              <a:lnSpc>
                <a:spcPct val="70000"/>
              </a:lnSpc>
              <a:spcBef>
                <a:spcPct val="5000"/>
              </a:spcBef>
            </a:pPr>
            <a:r>
              <a:rPr lang="en-US" altLang="en-US" sz="2000" b="1">
                <a:latin typeface="Bernhard Modern Roman" charset="0"/>
              </a:rPr>
              <a:t>	10 - 12 feet/season</a:t>
            </a:r>
          </a:p>
          <a:p>
            <a:pPr>
              <a:lnSpc>
                <a:spcPct val="70000"/>
              </a:lnSpc>
              <a:spcBef>
                <a:spcPct val="5000"/>
              </a:spcBef>
            </a:pPr>
            <a:r>
              <a:rPr lang="en-US" altLang="en-US" sz="2000" b="1">
                <a:latin typeface="Bernhard Modern Roman" charset="0"/>
              </a:rPr>
              <a:t>	</a:t>
            </a: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 sun to </a:t>
            </a:r>
          </a:p>
          <a:p>
            <a:pPr>
              <a:lnSpc>
                <a:spcPct val="70000"/>
              </a:lnSpc>
              <a:spcBef>
                <a:spcPct val="5000"/>
              </a:spcBef>
            </a:pPr>
            <a:r>
              <a:rPr lang="en-US" altLang="en-US" sz="2000" b="1">
                <a:latin typeface="Bernhard Modern Roman" charset="0"/>
              </a:rPr>
              <a:t>	Full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24 inch centers</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Low fertility  </a:t>
            </a:r>
          </a:p>
          <a:p>
            <a:pPr>
              <a:lnSpc>
                <a:spcPct val="70000"/>
              </a:lnSpc>
              <a:spcBef>
                <a:spcPct val="5000"/>
              </a:spcBef>
            </a:pPr>
            <a:r>
              <a:rPr lang="en-US" altLang="en-US" sz="2000" b="1">
                <a:latin typeface="Bernhard Modern Roman" charset="0"/>
              </a:rPr>
              <a:t>	Deer tolerant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August-September</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Cut back to thumb wood each winter</a:t>
            </a:r>
          </a:p>
          <a:p>
            <a:pPr>
              <a:lnSpc>
                <a:spcPct val="70000"/>
              </a:lnSpc>
              <a:spcBef>
                <a:spcPct val="5000"/>
              </a:spcBef>
            </a:pPr>
            <a:endParaRPr lang="en-US" altLang="en-US" sz="2400" b="1">
              <a:latin typeface="GoudyOlSt BT" charset="0"/>
            </a:endParaRPr>
          </a:p>
        </p:txBody>
      </p:sp>
      <p:sp>
        <p:nvSpPr>
          <p:cNvPr id="134148" name="Rectangle 4"/>
          <p:cNvSpPr>
            <a:spLocks noChangeArrowheads="1"/>
          </p:cNvSpPr>
          <p:nvPr/>
        </p:nvSpPr>
        <p:spPr bwMode="auto">
          <a:xfrm>
            <a:off x="1403350" y="304800"/>
            <a:ext cx="654843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b="1">
                <a:solidFill>
                  <a:schemeClr val="hlink"/>
                </a:solidFill>
                <a:latin typeface="GoudyOlSt BT" charset="0"/>
              </a:rPr>
              <a:t>Summer Sweet Clematis</a:t>
            </a:r>
          </a:p>
        </p:txBody>
      </p:sp>
      <p:sp>
        <p:nvSpPr>
          <p:cNvPr id="134149" name="Rectangle 5"/>
          <p:cNvSpPr>
            <a:spLocks noChangeArrowheads="1"/>
          </p:cNvSpPr>
          <p:nvPr/>
        </p:nvSpPr>
        <p:spPr bwMode="auto">
          <a:xfrm>
            <a:off x="4648200" y="5867400"/>
            <a:ext cx="271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Clematis paniculata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5" name="Picture 5" descr="Helleborus orientalis 'Lenten 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828800"/>
            <a:ext cx="5105400" cy="3441700"/>
          </a:xfrm>
          <a:prstGeom prst="rect">
            <a:avLst/>
          </a:prstGeom>
          <a:noFill/>
          <a:extLst>
            <a:ext uri="{909E8E84-426E-40DD-AFC4-6F175D3DCCD1}">
              <a14:hiddenFill xmlns:a14="http://schemas.microsoft.com/office/drawing/2010/main">
                <a:solidFill>
                  <a:srgbClr val="FFFFFF"/>
                </a:solidFill>
              </a14:hiddenFill>
            </a:ext>
          </a:extLst>
        </p:spPr>
      </p:pic>
      <p:sp>
        <p:nvSpPr>
          <p:cNvPr id="163846" name="Text Box 6"/>
          <p:cNvSpPr txBox="1">
            <a:spLocks noChangeArrowheads="1"/>
          </p:cNvSpPr>
          <p:nvPr/>
        </p:nvSpPr>
        <p:spPr bwMode="auto">
          <a:xfrm>
            <a:off x="2438400" y="692150"/>
            <a:ext cx="2901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solidFill>
                  <a:schemeClr val="hlink"/>
                </a:solidFill>
                <a:latin typeface="Bernhard Modern Roman" charset="0"/>
              </a:rPr>
              <a:t>Lenten Rose</a:t>
            </a:r>
          </a:p>
        </p:txBody>
      </p:sp>
      <p:sp>
        <p:nvSpPr>
          <p:cNvPr id="163847" name="Text Box 7"/>
          <p:cNvSpPr txBox="1">
            <a:spLocks noChangeArrowheads="1"/>
          </p:cNvSpPr>
          <p:nvPr/>
        </p:nvSpPr>
        <p:spPr bwMode="auto">
          <a:xfrm>
            <a:off x="4876800" y="5416550"/>
            <a:ext cx="291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Bernhard Modern Roman" charset="0"/>
              </a:rPr>
              <a:t>Helleborus orientalis</a:t>
            </a:r>
          </a:p>
        </p:txBody>
      </p:sp>
      <p:sp>
        <p:nvSpPr>
          <p:cNvPr id="163848" name="Text Box 8"/>
          <p:cNvSpPr txBox="1">
            <a:spLocks noChangeArrowheads="1"/>
          </p:cNvSpPr>
          <p:nvPr/>
        </p:nvSpPr>
        <p:spPr bwMode="auto">
          <a:xfrm>
            <a:off x="212725" y="194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163849" name="Text Box 9"/>
          <p:cNvSpPr txBox="1">
            <a:spLocks noChangeArrowheads="1"/>
          </p:cNvSpPr>
          <p:nvPr/>
        </p:nvSpPr>
        <p:spPr bwMode="auto">
          <a:xfrm>
            <a:off x="0" y="1600200"/>
            <a:ext cx="3962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latin typeface="Bernhard Modern Roman" charset="0"/>
              </a:rPr>
              <a:t>Height 15-18”</a:t>
            </a:r>
          </a:p>
          <a:p>
            <a:endParaRPr lang="en-US" altLang="en-US" sz="2000" b="1">
              <a:latin typeface="Bernhard Modern Roman" charset="0"/>
            </a:endParaRPr>
          </a:p>
          <a:p>
            <a:r>
              <a:rPr lang="en-US" altLang="en-US" sz="2000" b="1">
                <a:latin typeface="Bernhard Modern Roman" charset="0"/>
              </a:rPr>
              <a:t>Spread 24”+</a:t>
            </a:r>
          </a:p>
          <a:p>
            <a:endParaRPr lang="en-US" altLang="en-US" sz="2000" b="1">
              <a:latin typeface="Bernhard Modern Roman" charset="0"/>
            </a:endParaRPr>
          </a:p>
          <a:p>
            <a:r>
              <a:rPr lang="en-US" altLang="en-US" sz="2000" b="1">
                <a:latin typeface="Bernhard Modern Roman" charset="0"/>
              </a:rPr>
              <a:t>Clumping, spreading </a:t>
            </a:r>
          </a:p>
          <a:p>
            <a:r>
              <a:rPr lang="en-US" altLang="en-US" sz="2000" b="1">
                <a:latin typeface="Bernhard Modern Roman" charset="0"/>
              </a:rPr>
              <a:t>growth habit (share with friends)</a:t>
            </a:r>
          </a:p>
          <a:p>
            <a:endParaRPr lang="en-US" altLang="en-US" sz="2000" b="1">
              <a:latin typeface="Bernhard Modern Roman" charset="0"/>
            </a:endParaRPr>
          </a:p>
          <a:p>
            <a:r>
              <a:rPr lang="en-US" altLang="en-US" sz="2000" b="1">
                <a:latin typeface="Bernhard Modern Roman" charset="0"/>
              </a:rPr>
              <a:t>Winter/spring blooms</a:t>
            </a:r>
          </a:p>
          <a:p>
            <a:endParaRPr lang="en-US" altLang="en-US" sz="2000" b="1"/>
          </a:p>
          <a:p>
            <a:r>
              <a:rPr lang="en-US" altLang="en-US" sz="2000" b="1">
                <a:latin typeface="Bernhard Modern Roman" charset="0"/>
              </a:rPr>
              <a:t>Prefers fertile, slightly alkaline soil and partial shade</a:t>
            </a:r>
          </a:p>
          <a:p>
            <a:endParaRPr lang="en-US" altLang="en-US" sz="2000" b="1">
              <a:latin typeface="Bernhard Modern Roman" charset="0"/>
            </a:endParaRPr>
          </a:p>
          <a:p>
            <a:r>
              <a:rPr lang="en-US" altLang="en-US" sz="2000" b="1">
                <a:latin typeface="Bernhard Modern Roman" charset="0"/>
              </a:rPr>
              <a:t>Dislikes heat, intense sunlight </a:t>
            </a:r>
            <a:br>
              <a:rPr lang="en-US" altLang="en-US" sz="2000" b="1">
                <a:latin typeface="Bernhard Modern Roman" charset="0"/>
              </a:rPr>
            </a:br>
            <a:endParaRPr lang="en-US" altLang="en-US" sz="2000" b="1">
              <a:latin typeface="Bernhard Modern Roman" charset="0"/>
            </a:endParaRPr>
          </a:p>
          <a:p>
            <a:r>
              <a:rPr lang="en-US" altLang="en-US" sz="2000" b="1">
                <a:latin typeface="Bernhard Modern Roman" charset="0"/>
              </a:rPr>
              <a:t>Dark green foliage is evergreen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ltLang="en-US" sz="4800" b="1" i="1">
                <a:solidFill>
                  <a:schemeClr val="hlink"/>
                </a:solidFill>
                <a:latin typeface="Bernhard Modern Roman" charset="0"/>
              </a:rPr>
              <a:t>Made in the Shade</a:t>
            </a:r>
          </a:p>
        </p:txBody>
      </p:sp>
      <p:sp>
        <p:nvSpPr>
          <p:cNvPr id="224259" name="Rectangle 3"/>
          <p:cNvSpPr>
            <a:spLocks noGrp="1" noChangeArrowheads="1"/>
          </p:cNvSpPr>
          <p:nvPr>
            <p:ph type="body" idx="1"/>
          </p:nvPr>
        </p:nvSpPr>
        <p:spPr/>
        <p:txBody>
          <a:bodyPr/>
          <a:lstStyle/>
          <a:p>
            <a:r>
              <a:rPr lang="en-US" altLang="en-US" sz="2800">
                <a:latin typeface="Bernhard Modern Roman" charset="0"/>
              </a:rPr>
              <a:t>Rather than curse the shade, be thankful for the cooling benefit your trees provide. Without it, your electric bill would be substantially higher and it would be much more unpleasant to venture outside in the heat of summer.</a:t>
            </a:r>
          </a:p>
          <a:p>
            <a:r>
              <a:rPr lang="en-US" altLang="en-US" sz="2800">
                <a:latin typeface="Bernhard Modern Roman" charset="0"/>
              </a:rPr>
              <a:t>There are many plants that are adapted to shady sites. If you are struggling, trying to grow a lawn under a grove of trees, consider a different approach by adding variety and class to your lot with plants that thrive in the shade.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9" name="Picture 5" descr="Aspidistra elatior 'Cast Iron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066800"/>
            <a:ext cx="3421063" cy="5067300"/>
          </a:xfrm>
          <a:prstGeom prst="rect">
            <a:avLst/>
          </a:prstGeom>
          <a:noFill/>
          <a:extLst>
            <a:ext uri="{909E8E84-426E-40DD-AFC4-6F175D3DCCD1}">
              <a14:hiddenFill xmlns:a14="http://schemas.microsoft.com/office/drawing/2010/main">
                <a:solidFill>
                  <a:srgbClr val="FFFFFF"/>
                </a:solidFill>
              </a14:hiddenFill>
            </a:ext>
          </a:extLst>
        </p:spPr>
      </p:pic>
      <p:sp>
        <p:nvSpPr>
          <p:cNvPr id="164870" name="Text Box 6"/>
          <p:cNvSpPr txBox="1">
            <a:spLocks noChangeArrowheads="1"/>
          </p:cNvSpPr>
          <p:nvPr/>
        </p:nvSpPr>
        <p:spPr bwMode="auto">
          <a:xfrm>
            <a:off x="1828800" y="311150"/>
            <a:ext cx="3590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solidFill>
                  <a:schemeClr val="hlink"/>
                </a:solidFill>
                <a:latin typeface="Bernhard Modern Roman" charset="0"/>
              </a:rPr>
              <a:t>Cast Iron Plant</a:t>
            </a:r>
          </a:p>
        </p:txBody>
      </p:sp>
      <p:sp>
        <p:nvSpPr>
          <p:cNvPr id="164871" name="Text Box 7"/>
          <p:cNvSpPr txBox="1">
            <a:spLocks noChangeArrowheads="1"/>
          </p:cNvSpPr>
          <p:nvPr/>
        </p:nvSpPr>
        <p:spPr bwMode="auto">
          <a:xfrm>
            <a:off x="5562600" y="6172200"/>
            <a:ext cx="2686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a:solidFill>
                  <a:schemeClr val="hlink"/>
                </a:solidFill>
                <a:latin typeface="Bernhard Modern Roman" charset="0"/>
              </a:rPr>
              <a:t>Aspidistra elatior</a:t>
            </a:r>
          </a:p>
        </p:txBody>
      </p:sp>
      <p:sp>
        <p:nvSpPr>
          <p:cNvPr id="164872" name="Text Box 8"/>
          <p:cNvSpPr txBox="1">
            <a:spLocks noChangeArrowheads="1"/>
          </p:cNvSpPr>
          <p:nvPr/>
        </p:nvSpPr>
        <p:spPr bwMode="auto">
          <a:xfrm>
            <a:off x="152400" y="1600200"/>
            <a:ext cx="48387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latin typeface="Bernhard Modern Roman" charset="0"/>
              </a:rPr>
              <a:t>Height 2-3’</a:t>
            </a:r>
          </a:p>
          <a:p>
            <a:endParaRPr lang="en-US" altLang="en-US" sz="2000" b="1">
              <a:latin typeface="Bernhard Modern Roman" charset="0"/>
            </a:endParaRPr>
          </a:p>
          <a:p>
            <a:r>
              <a:rPr lang="en-US" altLang="en-US" sz="2000" b="1">
                <a:latin typeface="Bernhard Modern Roman" charset="0"/>
              </a:rPr>
              <a:t>Spread 2-3’</a:t>
            </a:r>
          </a:p>
          <a:p>
            <a:endParaRPr lang="en-US" altLang="en-US" sz="2000" b="1">
              <a:latin typeface="Bernhard Modern Roman" charset="0"/>
            </a:endParaRPr>
          </a:p>
          <a:p>
            <a:r>
              <a:rPr lang="en-US" altLang="en-US" sz="2000" b="1">
                <a:latin typeface="Bernhard Modern Roman" charset="0"/>
              </a:rPr>
              <a:t>Rhizomatous plant with lance-shaped,</a:t>
            </a:r>
          </a:p>
          <a:p>
            <a:r>
              <a:rPr lang="en-US" altLang="en-US" sz="2000" b="1">
                <a:latin typeface="Bernhard Modern Roman" charset="0"/>
              </a:rPr>
              <a:t>Glossy, dark green leaves</a:t>
            </a:r>
          </a:p>
          <a:p>
            <a:endParaRPr lang="en-US" altLang="en-US" sz="2000" b="1">
              <a:latin typeface="Bernhard Modern Roman" charset="0"/>
            </a:endParaRPr>
          </a:p>
          <a:p>
            <a:r>
              <a:rPr lang="en-US" altLang="en-US" sz="2000" b="1">
                <a:latin typeface="Bernhard Modern Roman" charset="0"/>
              </a:rPr>
              <a:t>Erect, broad, bell-shaped creamy </a:t>
            </a:r>
          </a:p>
          <a:p>
            <a:r>
              <a:rPr lang="en-US" altLang="en-US" sz="2000" b="1">
                <a:latin typeface="Bernhard Modern Roman" charset="0"/>
              </a:rPr>
              <a:t>flowers borne in early summer</a:t>
            </a:r>
          </a:p>
          <a:p>
            <a:endParaRPr lang="en-US" altLang="en-US" sz="2000" b="1">
              <a:latin typeface="Bernhard Modern Roman" charset="0"/>
            </a:endParaRPr>
          </a:p>
          <a:p>
            <a:r>
              <a:rPr lang="en-US" altLang="en-US" sz="2000" b="1">
                <a:latin typeface="Bernhard Modern Roman" charset="0"/>
              </a:rPr>
              <a:t>‘Milky Way’ has white-speckled foliage</a:t>
            </a:r>
          </a:p>
          <a:p>
            <a:r>
              <a:rPr lang="en-US" altLang="en-US" sz="2000" b="1">
                <a:latin typeface="Bernhard Modern Roman" charset="0"/>
              </a:rPr>
              <a:t>and ‘Variegata’ has creamy white stripes</a:t>
            </a:r>
          </a:p>
          <a:p>
            <a:endParaRPr lang="en-US" altLang="en-US" sz="2000" b="1">
              <a:latin typeface="Bernhard Modern Roman" charset="0"/>
            </a:endParaRPr>
          </a:p>
          <a:p>
            <a:r>
              <a:rPr lang="en-US" altLang="en-US" sz="2000" b="1">
                <a:latin typeface="Bernhard Modern Roman" charset="0"/>
              </a:rPr>
              <a:t>Caterpillars can be problematic</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3048000" y="1050925"/>
            <a:ext cx="1674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solidFill>
                  <a:schemeClr val="hlink"/>
                </a:solidFill>
                <a:latin typeface="Bernhard Modern Roman" charset="0"/>
              </a:rPr>
              <a:t>Ferns</a:t>
            </a:r>
          </a:p>
        </p:txBody>
      </p:sp>
      <p:pic>
        <p:nvPicPr>
          <p:cNvPr id="162825" name="Picture 9" descr="Autumn F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62827" name="Picture 11" descr="Fern, Japanese Holly - Cyrtomium falca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541588" cy="2743200"/>
          </a:xfrm>
          <a:prstGeom prst="rect">
            <a:avLst/>
          </a:prstGeom>
          <a:noFill/>
          <a:extLst>
            <a:ext uri="{909E8E84-426E-40DD-AFC4-6F175D3DCCD1}">
              <a14:hiddenFill xmlns:a14="http://schemas.microsoft.com/office/drawing/2010/main">
                <a:solidFill>
                  <a:srgbClr val="FFFFFF"/>
                </a:solidFill>
              </a14:hiddenFill>
            </a:ext>
          </a:extLst>
        </p:spPr>
      </p:pic>
      <p:sp>
        <p:nvSpPr>
          <p:cNvPr id="162828" name="Text Box 12"/>
          <p:cNvSpPr txBox="1">
            <a:spLocks noChangeArrowheads="1"/>
          </p:cNvSpPr>
          <p:nvPr/>
        </p:nvSpPr>
        <p:spPr bwMode="auto">
          <a:xfrm>
            <a:off x="381000" y="2895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Holly Fern</a:t>
            </a:r>
          </a:p>
        </p:txBody>
      </p:sp>
      <p:sp>
        <p:nvSpPr>
          <p:cNvPr id="162829" name="Text Box 13"/>
          <p:cNvSpPr txBox="1">
            <a:spLocks noChangeArrowheads="1"/>
          </p:cNvSpPr>
          <p:nvPr/>
        </p:nvSpPr>
        <p:spPr bwMode="auto">
          <a:xfrm>
            <a:off x="5562600" y="31242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Autumn Fern</a:t>
            </a:r>
          </a:p>
        </p:txBody>
      </p:sp>
      <p:pic>
        <p:nvPicPr>
          <p:cNvPr id="162831" name="Picture 15" descr="Fern, Japanese Paint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2682875" cy="2895600"/>
          </a:xfrm>
          <a:prstGeom prst="rect">
            <a:avLst/>
          </a:prstGeom>
          <a:noFill/>
          <a:extLst>
            <a:ext uri="{909E8E84-426E-40DD-AFC4-6F175D3DCCD1}">
              <a14:hiddenFill xmlns:a14="http://schemas.microsoft.com/office/drawing/2010/main">
                <a:solidFill>
                  <a:srgbClr val="FFFFFF"/>
                </a:solidFill>
              </a14:hiddenFill>
            </a:ext>
          </a:extLst>
        </p:spPr>
      </p:pic>
      <p:sp>
        <p:nvSpPr>
          <p:cNvPr id="162832" name="Text Box 16"/>
          <p:cNvSpPr txBox="1">
            <a:spLocks noChangeArrowheads="1"/>
          </p:cNvSpPr>
          <p:nvPr/>
        </p:nvSpPr>
        <p:spPr bwMode="auto">
          <a:xfrm>
            <a:off x="152400" y="64008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Japanese Painted Fern</a:t>
            </a:r>
          </a:p>
        </p:txBody>
      </p:sp>
      <p:sp>
        <p:nvSpPr>
          <p:cNvPr id="162833" name="Text Box 17"/>
          <p:cNvSpPr txBox="1">
            <a:spLocks noChangeArrowheads="1"/>
          </p:cNvSpPr>
          <p:nvPr/>
        </p:nvSpPr>
        <p:spPr bwMode="auto">
          <a:xfrm>
            <a:off x="3352800" y="3810000"/>
            <a:ext cx="5486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latin typeface="Bernhard Modern Roman" charset="0"/>
              </a:rPr>
              <a:t>Ferns are classic plants for shade. There are many species of ferns to select from - both native and exotic. Most ferns prefer a moist environment and are perfect for the woodland garden. Their light, airy texture provides an excellent contrast to the broad leaves of most plants.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124200" y="609600"/>
            <a:ext cx="6400800" cy="1143000"/>
          </a:xfrm>
        </p:spPr>
        <p:txBody>
          <a:bodyPr/>
          <a:lstStyle/>
          <a:p>
            <a:r>
              <a:rPr lang="en-US" altLang="en-US" b="1">
                <a:solidFill>
                  <a:schemeClr val="hlink"/>
                </a:solidFill>
                <a:latin typeface="Bernhard Modern Roman" charset="0"/>
              </a:rPr>
              <a:t>Shrubs for Shade</a:t>
            </a:r>
          </a:p>
        </p:txBody>
      </p:sp>
      <p:pic>
        <p:nvPicPr>
          <p:cNvPr id="203781" name="Picture 5" descr="MPj01461420000[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163" y="457200"/>
            <a:ext cx="3587750" cy="5562600"/>
          </a:xfrm>
        </p:spPr>
      </p:pic>
      <p:pic>
        <p:nvPicPr>
          <p:cNvPr id="203783" name="Picture 7" descr="j018514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62400" y="2514600"/>
            <a:ext cx="4800600" cy="32004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altLang="en-US" b="1">
                <a:solidFill>
                  <a:schemeClr val="hlink"/>
                </a:solidFill>
                <a:latin typeface="Bernhard Modern Roman" charset="0"/>
              </a:rPr>
              <a:t>Beautyberry</a:t>
            </a:r>
            <a:br>
              <a:rPr lang="en-US" altLang="en-US" b="1">
                <a:solidFill>
                  <a:schemeClr val="hlink"/>
                </a:solidFill>
                <a:latin typeface="Bernhard Modern Roman" charset="0"/>
              </a:rPr>
            </a:br>
            <a:r>
              <a:rPr lang="en-US" altLang="en-US" b="1">
                <a:solidFill>
                  <a:schemeClr val="hlink"/>
                </a:solidFill>
                <a:latin typeface="Bernhard Modern Roman" charset="0"/>
              </a:rPr>
              <a:t>(</a:t>
            </a:r>
            <a:r>
              <a:rPr lang="en-US" altLang="en-US" b="1" i="1">
                <a:solidFill>
                  <a:schemeClr val="hlink"/>
                </a:solidFill>
                <a:latin typeface="Bernhard Modern Roman" charset="0"/>
              </a:rPr>
              <a:t>Callicarpa dichotoma</a:t>
            </a:r>
            <a:r>
              <a:rPr lang="en-US" altLang="en-US" b="1">
                <a:solidFill>
                  <a:schemeClr val="hlink"/>
                </a:solidFill>
                <a:latin typeface="Bernhard Modern Roman" charset="0"/>
              </a:rPr>
              <a:t>)</a:t>
            </a:r>
          </a:p>
        </p:txBody>
      </p:sp>
      <p:sp>
        <p:nvSpPr>
          <p:cNvPr id="210947" name="Rectangle 3"/>
          <p:cNvSpPr>
            <a:spLocks noGrp="1" noChangeArrowheads="1"/>
          </p:cNvSpPr>
          <p:nvPr>
            <p:ph type="body" sz="half" idx="1"/>
          </p:nvPr>
        </p:nvSpPr>
        <p:spPr>
          <a:xfrm>
            <a:off x="0" y="1676400"/>
            <a:ext cx="5410200" cy="4953000"/>
          </a:xfrm>
        </p:spPr>
        <p:txBody>
          <a:bodyPr/>
          <a:lstStyle/>
          <a:p>
            <a:pPr>
              <a:lnSpc>
                <a:spcPct val="90000"/>
              </a:lnSpc>
            </a:pPr>
            <a:r>
              <a:rPr lang="en-US" altLang="en-US" sz="2400">
                <a:latin typeface="Bernhard Modern Roman" charset="0"/>
              </a:rPr>
              <a:t>Deciduous shrub 4’-6’ h/w</a:t>
            </a:r>
          </a:p>
          <a:p>
            <a:pPr>
              <a:lnSpc>
                <a:spcPct val="90000"/>
              </a:lnSpc>
            </a:pPr>
            <a:r>
              <a:rPr lang="en-US" altLang="en-US" sz="2400">
                <a:latin typeface="Bernhard Modern Roman" charset="0"/>
              </a:rPr>
              <a:t>Graceful, trailing branches with berry clusters encircling stem</a:t>
            </a:r>
          </a:p>
          <a:p>
            <a:pPr>
              <a:lnSpc>
                <a:spcPct val="90000"/>
              </a:lnSpc>
            </a:pPr>
            <a:r>
              <a:rPr lang="en-US" altLang="en-US" sz="2400">
                <a:latin typeface="Bernhard Modern Roman" charset="0"/>
              </a:rPr>
              <a:t>Fruiting occurs Aug – Nov</a:t>
            </a:r>
          </a:p>
          <a:p>
            <a:pPr>
              <a:lnSpc>
                <a:spcPct val="90000"/>
              </a:lnSpc>
            </a:pPr>
            <a:r>
              <a:rPr lang="en-US" altLang="en-US" sz="2400">
                <a:latin typeface="Bernhard Modern Roman" charset="0"/>
              </a:rPr>
              <a:t>Provides interest when most summer flowering plants have faded</a:t>
            </a:r>
          </a:p>
          <a:p>
            <a:pPr>
              <a:lnSpc>
                <a:spcPct val="90000"/>
              </a:lnSpc>
            </a:pPr>
            <a:r>
              <a:rPr lang="en-US" altLang="en-US" sz="2400">
                <a:latin typeface="Bernhard Modern Roman" charset="0"/>
              </a:rPr>
              <a:t>Inconspicuous blue-pink flower</a:t>
            </a:r>
          </a:p>
          <a:p>
            <a:pPr>
              <a:lnSpc>
                <a:spcPct val="90000"/>
              </a:lnSpc>
            </a:pPr>
            <a:r>
              <a:rPr lang="en-US" altLang="en-US" sz="2400">
                <a:latin typeface="Bernhard Modern Roman" charset="0"/>
              </a:rPr>
              <a:t>Looks great in natural areas under pines; also used as background in perennial bed</a:t>
            </a:r>
          </a:p>
          <a:p>
            <a:pPr>
              <a:lnSpc>
                <a:spcPct val="90000"/>
              </a:lnSpc>
            </a:pPr>
            <a:r>
              <a:rPr lang="en-US" altLang="en-US" sz="2400">
                <a:latin typeface="Bernhard Modern Roman" charset="0"/>
              </a:rPr>
              <a:t>Blooms on new growth, so thinning of old branches in winter is OK</a:t>
            </a:r>
          </a:p>
          <a:p>
            <a:pPr>
              <a:lnSpc>
                <a:spcPct val="90000"/>
              </a:lnSpc>
            </a:pPr>
            <a:r>
              <a:rPr lang="en-US" altLang="en-US" sz="2400">
                <a:latin typeface="Bernhard Modern Roman" charset="0"/>
              </a:rPr>
              <a:t>Sun to part shade</a:t>
            </a:r>
          </a:p>
        </p:txBody>
      </p:sp>
      <p:graphicFrame>
        <p:nvGraphicFramePr>
          <p:cNvPr id="210948" name="Object 4"/>
          <p:cNvGraphicFramePr>
            <a:graphicFrameLocks noChangeAspect="1"/>
          </p:cNvGraphicFramePr>
          <p:nvPr>
            <p:ph sz="quarter" idx="2"/>
          </p:nvPr>
        </p:nvGraphicFramePr>
        <p:xfrm>
          <a:off x="5562600" y="1447800"/>
          <a:ext cx="3276600" cy="2047875"/>
        </p:xfrm>
        <a:graphic>
          <a:graphicData uri="http://schemas.openxmlformats.org/presentationml/2006/ole">
            <mc:AlternateContent xmlns:mc="http://schemas.openxmlformats.org/markup-compatibility/2006">
              <mc:Choice xmlns:v="urn:schemas-microsoft-com:vml" Requires="v">
                <p:oleObj spid="_x0000_s210950" name="Document" r:id="rId3" imgW="5705280" imgH="7924680" progId="WP9Doc">
                  <p:embed/>
                </p:oleObj>
              </mc:Choice>
              <mc:Fallback>
                <p:oleObj name="Document" r:id="rId3" imgW="5705280" imgH="7924680" progId="WP9Doc">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1915" t="58064" r="4005" b="9677"/>
                      <a:stretch>
                        <a:fillRect/>
                      </a:stretch>
                    </p:blipFill>
                    <p:spPr bwMode="auto">
                      <a:xfrm>
                        <a:off x="5562600" y="1447800"/>
                        <a:ext cx="3276600" cy="2047875"/>
                      </a:xfrm>
                      <a:prstGeom prst="rect">
                        <a:avLst/>
                      </a:prstGeom>
                    </p:spPr>
                  </p:pic>
                </p:oleObj>
              </mc:Fallback>
            </mc:AlternateContent>
          </a:graphicData>
        </a:graphic>
      </p:graphicFrame>
      <p:graphicFrame>
        <p:nvGraphicFramePr>
          <p:cNvPr id="210949" name="Object 5"/>
          <p:cNvGraphicFramePr>
            <a:graphicFrameLocks noChangeAspect="1"/>
          </p:cNvGraphicFramePr>
          <p:nvPr>
            <p:ph sz="quarter" idx="3"/>
          </p:nvPr>
        </p:nvGraphicFramePr>
        <p:xfrm>
          <a:off x="5562600" y="3962400"/>
          <a:ext cx="3429000" cy="2316163"/>
        </p:xfrm>
        <a:graphic>
          <a:graphicData uri="http://schemas.openxmlformats.org/presentationml/2006/ole">
            <mc:AlternateContent xmlns:mc="http://schemas.openxmlformats.org/markup-compatibility/2006">
              <mc:Choice xmlns:v="urn:schemas-microsoft-com:vml" Requires="v">
                <p:oleObj spid="_x0000_s210951" name="Drawing" r:id="rId5" imgW="5199894" imgH="4324182" progId="WPDraw30.Drawing">
                  <p:embed/>
                </p:oleObj>
              </mc:Choice>
              <mc:Fallback>
                <p:oleObj name="Drawing" r:id="rId5" imgW="5199894" imgH="4324182" progId="WPDraw30.Drawing">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6354" t="6197" r="4802" b="21600"/>
                      <a:stretch>
                        <a:fillRect/>
                      </a:stretch>
                    </p:blipFill>
                    <p:spPr bwMode="auto">
                      <a:xfrm>
                        <a:off x="5562600" y="3962400"/>
                        <a:ext cx="34290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8" name="Rectangle 12"/>
          <p:cNvSpPr>
            <a:spLocks noGrp="1" noChangeArrowheads="1"/>
          </p:cNvSpPr>
          <p:nvPr>
            <p:ph type="title"/>
          </p:nvPr>
        </p:nvSpPr>
        <p:spPr/>
        <p:txBody>
          <a:bodyPr/>
          <a:lstStyle/>
          <a:p>
            <a:r>
              <a:rPr lang="en-US" altLang="en-US" b="1" i="1">
                <a:solidFill>
                  <a:schemeClr val="hlink"/>
                </a:solidFill>
                <a:latin typeface="Bernhard Modern Roman" charset="0"/>
              </a:rPr>
              <a:t>Sarcococca</a:t>
            </a:r>
            <a:r>
              <a:rPr lang="en-US" altLang="en-US" b="1">
                <a:solidFill>
                  <a:schemeClr val="hlink"/>
                </a:solidFill>
                <a:latin typeface="Bernhard Modern Roman" charset="0"/>
              </a:rPr>
              <a:t/>
            </a:r>
            <a:br>
              <a:rPr lang="en-US" altLang="en-US" b="1">
                <a:solidFill>
                  <a:schemeClr val="hlink"/>
                </a:solidFill>
                <a:latin typeface="Bernhard Modern Roman" charset="0"/>
              </a:rPr>
            </a:br>
            <a:r>
              <a:rPr lang="en-US" altLang="en-US" b="1">
                <a:solidFill>
                  <a:schemeClr val="hlink"/>
                </a:solidFill>
                <a:latin typeface="Bernhard Modern Roman" charset="0"/>
              </a:rPr>
              <a:t>Sweet Box</a:t>
            </a:r>
          </a:p>
        </p:txBody>
      </p:sp>
      <p:sp>
        <p:nvSpPr>
          <p:cNvPr id="239629" name="Rectangle 13"/>
          <p:cNvSpPr>
            <a:spLocks noGrp="1" noChangeArrowheads="1"/>
          </p:cNvSpPr>
          <p:nvPr>
            <p:ph type="body" sz="half" idx="1"/>
          </p:nvPr>
        </p:nvSpPr>
        <p:spPr>
          <a:xfrm>
            <a:off x="228600" y="1600200"/>
            <a:ext cx="4572000" cy="5029200"/>
          </a:xfrm>
        </p:spPr>
        <p:txBody>
          <a:bodyPr/>
          <a:lstStyle/>
          <a:p>
            <a:pPr>
              <a:lnSpc>
                <a:spcPct val="80000"/>
              </a:lnSpc>
            </a:pPr>
            <a:r>
              <a:rPr lang="en-US" altLang="en-US" sz="2200">
                <a:latin typeface="Bernhard Modern Roman" charset="0"/>
              </a:rPr>
              <a:t>Useful evergreen shrub providing sweet fragrance during the winter. Native to Asia, the common name is "sweet box", although most people refer to it simply as sarcococca. </a:t>
            </a:r>
          </a:p>
          <a:p>
            <a:pPr>
              <a:lnSpc>
                <a:spcPct val="80000"/>
              </a:lnSpc>
            </a:pPr>
            <a:r>
              <a:rPr lang="en-US" altLang="en-US" sz="2200">
                <a:latin typeface="Bernhard Modern Roman" charset="0"/>
              </a:rPr>
              <a:t>Two types are most commonly grown, both having shiny dark green leaves: S. hookeriana humilis and S. ruscifolia. The first is a lower growing (1 to 2 feet) shrub which produces blue-black fruits. The latter grows from 2 to 4 feet and its fruits are reddish. </a:t>
            </a:r>
          </a:p>
          <a:p>
            <a:pPr>
              <a:lnSpc>
                <a:spcPct val="80000"/>
              </a:lnSpc>
            </a:pPr>
            <a:r>
              <a:rPr lang="en-US" altLang="en-US" sz="2200">
                <a:latin typeface="Bernhard Modern Roman" charset="0"/>
              </a:rPr>
              <a:t>Sarcococca is ideal for shady parts of the garden, and its fragrant white flowers makes it especially nice near an entryway. </a:t>
            </a:r>
          </a:p>
        </p:txBody>
      </p:sp>
      <p:pic>
        <p:nvPicPr>
          <p:cNvPr id="239632" name="Picture 16" descr="sarco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05000"/>
            <a:ext cx="3905250" cy="293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sz="4000" b="1">
                <a:solidFill>
                  <a:schemeClr val="hlink"/>
                </a:solidFill>
                <a:latin typeface="Bernhard Modern Roman" charset="0"/>
              </a:rPr>
              <a:t>Japanese Plum Yew</a:t>
            </a:r>
            <a:br>
              <a:rPr lang="en-US" altLang="en-US" sz="4000" b="1">
                <a:solidFill>
                  <a:schemeClr val="hlink"/>
                </a:solidFill>
                <a:latin typeface="Bernhard Modern Roman" charset="0"/>
              </a:rPr>
            </a:br>
            <a:r>
              <a:rPr lang="en-US" altLang="en-US" sz="4000" b="1">
                <a:solidFill>
                  <a:schemeClr val="hlink"/>
                </a:solidFill>
                <a:latin typeface="Bernhard Modern Roman" charset="0"/>
              </a:rPr>
              <a:t>(</a:t>
            </a:r>
            <a:r>
              <a:rPr lang="en-US" altLang="en-US" sz="4000" b="1" i="1">
                <a:solidFill>
                  <a:schemeClr val="hlink"/>
                </a:solidFill>
                <a:latin typeface="Bernhard Modern Roman" charset="0"/>
              </a:rPr>
              <a:t>Cephalotaxus harringtonia</a:t>
            </a:r>
            <a:r>
              <a:rPr lang="en-US" altLang="en-US" sz="4000" b="1">
                <a:solidFill>
                  <a:schemeClr val="hlink"/>
                </a:solidFill>
                <a:latin typeface="Bernhard Modern Roman" charset="0"/>
              </a:rPr>
              <a:t>)</a:t>
            </a:r>
          </a:p>
        </p:txBody>
      </p:sp>
      <p:sp>
        <p:nvSpPr>
          <p:cNvPr id="211971" name="Rectangle 3"/>
          <p:cNvSpPr>
            <a:spLocks noGrp="1" noChangeArrowheads="1"/>
          </p:cNvSpPr>
          <p:nvPr>
            <p:ph type="body" sz="half" idx="3"/>
          </p:nvPr>
        </p:nvSpPr>
        <p:spPr>
          <a:xfrm>
            <a:off x="4046538" y="1600200"/>
            <a:ext cx="4640262" cy="4525963"/>
          </a:xfrm>
        </p:spPr>
        <p:txBody>
          <a:bodyPr/>
          <a:lstStyle/>
          <a:p>
            <a:pPr>
              <a:lnSpc>
                <a:spcPct val="90000"/>
              </a:lnSpc>
            </a:pPr>
            <a:r>
              <a:rPr lang="en-US" altLang="en-US" sz="2400">
                <a:latin typeface="Bernhard Modern Roman" charset="0"/>
              </a:rPr>
              <a:t>Low growing evergreen shrub maintaining deep green color year round</a:t>
            </a:r>
          </a:p>
          <a:p>
            <a:pPr>
              <a:lnSpc>
                <a:spcPct val="90000"/>
              </a:lnSpc>
            </a:pPr>
            <a:r>
              <a:rPr lang="en-US" altLang="en-US" sz="2400">
                <a:latin typeface="Bernhard Modern Roman" charset="0"/>
              </a:rPr>
              <a:t>Tolerant of sun or shade; a great substitute for junipers in shade</a:t>
            </a:r>
          </a:p>
          <a:p>
            <a:pPr>
              <a:lnSpc>
                <a:spcPct val="90000"/>
              </a:lnSpc>
            </a:pPr>
            <a:r>
              <a:rPr lang="en-US" altLang="en-US" sz="2400">
                <a:latin typeface="Bernhard Modern Roman" charset="0"/>
              </a:rPr>
              <a:t>Not a stand-alone plant, looks best in groups of three or more</a:t>
            </a:r>
          </a:p>
          <a:p>
            <a:pPr>
              <a:lnSpc>
                <a:spcPct val="90000"/>
              </a:lnSpc>
            </a:pPr>
            <a:r>
              <a:rPr lang="en-US" altLang="en-US" sz="2400">
                <a:latin typeface="Bernhard Modern Roman" charset="0"/>
              </a:rPr>
              <a:t>Adapted to most soils, but does need good drainage</a:t>
            </a:r>
          </a:p>
          <a:p>
            <a:pPr>
              <a:lnSpc>
                <a:spcPct val="90000"/>
              </a:lnSpc>
            </a:pPr>
            <a:r>
              <a:rPr lang="en-US" altLang="en-US" sz="2400">
                <a:latin typeface="Bernhard Modern Roman" charset="0"/>
              </a:rPr>
              <a:t>Deer resistant</a:t>
            </a:r>
          </a:p>
          <a:p>
            <a:pPr>
              <a:lnSpc>
                <a:spcPct val="90000"/>
              </a:lnSpc>
            </a:pPr>
            <a:r>
              <a:rPr lang="en-US" altLang="en-US" sz="2400">
                <a:latin typeface="Bernhard Modern Roman" charset="0"/>
              </a:rPr>
              <a:t>Plant on 4 foot centers</a:t>
            </a:r>
          </a:p>
          <a:p>
            <a:pPr>
              <a:lnSpc>
                <a:spcPct val="90000"/>
              </a:lnSpc>
            </a:pPr>
            <a:r>
              <a:rPr lang="en-US" altLang="en-US" sz="2400">
                <a:latin typeface="Bernhard Modern Roman" charset="0"/>
              </a:rPr>
              <a:t>Requires little or no pruning</a:t>
            </a:r>
            <a:r>
              <a:rPr lang="en-US" altLang="en-US" sz="2400"/>
              <a:t> </a:t>
            </a:r>
          </a:p>
        </p:txBody>
      </p:sp>
      <p:pic>
        <p:nvPicPr>
          <p:cNvPr id="211972" name="Picture 4" descr="gold8"/>
          <p:cNvPicPr>
            <a:picLocks noChangeAspect="1" noChangeArrowheads="1"/>
          </p:cNvPicPr>
          <p:nvPr>
            <p:ph sz="quarter" idx="1"/>
          </p:nvPr>
        </p:nvPicPr>
        <p:blipFill>
          <a:blip r:embed="rId2">
            <a:lum bright="12000" contrast="6000"/>
            <a:extLst>
              <a:ext uri="{28A0092B-C50C-407E-A947-70E740481C1C}">
                <a14:useLocalDpi xmlns:a14="http://schemas.microsoft.com/office/drawing/2010/main" val="0"/>
              </a:ext>
            </a:extLst>
          </a:blip>
          <a:srcRect/>
          <a:stretch>
            <a:fillRect/>
          </a:stretch>
        </p:blipFill>
        <p:spPr>
          <a:xfrm>
            <a:off x="152400" y="1828800"/>
            <a:ext cx="3473450"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1973" name="Picture 5" descr="gold9"/>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9600" y="4343400"/>
            <a:ext cx="3057525" cy="214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sz="4000" b="1">
                <a:solidFill>
                  <a:schemeClr val="hlink"/>
                </a:solidFill>
                <a:latin typeface="Bernhard Modern Roman" charset="0"/>
              </a:rPr>
              <a:t>Annabelle Hydrangea</a:t>
            </a:r>
            <a:r>
              <a:rPr lang="en-US" altLang="en-US" sz="4000">
                <a:solidFill>
                  <a:schemeClr val="hlink"/>
                </a:solidFill>
                <a:latin typeface="Bernhard Modern Roman" charset="0"/>
              </a:rPr>
              <a:t/>
            </a:r>
            <a:br>
              <a:rPr lang="en-US" altLang="en-US" sz="4000">
                <a:solidFill>
                  <a:schemeClr val="hlink"/>
                </a:solidFill>
                <a:latin typeface="Bernhard Modern Roman" charset="0"/>
              </a:rPr>
            </a:br>
            <a:r>
              <a:rPr lang="en-US" altLang="en-US" sz="4000">
                <a:solidFill>
                  <a:schemeClr val="hlink"/>
                </a:solidFill>
                <a:latin typeface="Bernhard Modern Roman" charset="0"/>
              </a:rPr>
              <a:t>(</a:t>
            </a:r>
            <a:r>
              <a:rPr lang="en-US" altLang="en-US" sz="4000" i="1">
                <a:solidFill>
                  <a:schemeClr val="hlink"/>
                </a:solidFill>
                <a:latin typeface="Bernhard Modern Roman" charset="0"/>
              </a:rPr>
              <a:t>Hydrangea arborescens </a:t>
            </a:r>
            <a:r>
              <a:rPr lang="en-US" altLang="en-US" sz="4000">
                <a:solidFill>
                  <a:schemeClr val="hlink"/>
                </a:solidFill>
                <a:latin typeface="Bernhard Modern Roman" charset="0"/>
              </a:rPr>
              <a:t>‘Annabelle’)</a:t>
            </a:r>
          </a:p>
        </p:txBody>
      </p:sp>
      <p:sp>
        <p:nvSpPr>
          <p:cNvPr id="212995" name="Rectangle 3"/>
          <p:cNvSpPr>
            <a:spLocks noGrp="1" noChangeArrowheads="1"/>
          </p:cNvSpPr>
          <p:nvPr>
            <p:ph type="body" sz="half" idx="1"/>
          </p:nvPr>
        </p:nvSpPr>
        <p:spPr>
          <a:xfrm>
            <a:off x="0" y="1752600"/>
            <a:ext cx="4992688" cy="4724400"/>
          </a:xfrm>
        </p:spPr>
        <p:txBody>
          <a:bodyPr/>
          <a:lstStyle/>
          <a:p>
            <a:pPr>
              <a:lnSpc>
                <a:spcPct val="80000"/>
              </a:lnSpc>
            </a:pPr>
            <a:r>
              <a:rPr lang="en-US" altLang="en-US" sz="2400">
                <a:latin typeface="Bernhard Modern Roman" charset="0"/>
              </a:rPr>
              <a:t>A favorite among beginning and experienced gardeners</a:t>
            </a:r>
          </a:p>
          <a:p>
            <a:pPr>
              <a:lnSpc>
                <a:spcPct val="80000"/>
              </a:lnSpc>
            </a:pPr>
            <a:r>
              <a:rPr lang="en-US" altLang="en-US" sz="2400">
                <a:latin typeface="Bernhard Modern Roman" charset="0"/>
              </a:rPr>
              <a:t>Deciduous shrub grows 5’ h/w</a:t>
            </a:r>
          </a:p>
          <a:p>
            <a:pPr>
              <a:lnSpc>
                <a:spcPct val="80000"/>
              </a:lnSpc>
            </a:pPr>
            <a:r>
              <a:rPr lang="en-US" altLang="en-US" sz="2400">
                <a:latin typeface="Bernhard Modern Roman" charset="0"/>
              </a:rPr>
              <a:t>Forms a nice spreading mound and is great for shady areas</a:t>
            </a:r>
          </a:p>
          <a:p>
            <a:pPr>
              <a:lnSpc>
                <a:spcPct val="80000"/>
              </a:lnSpc>
            </a:pPr>
            <a:r>
              <a:rPr lang="en-US" altLang="en-US" sz="2400">
                <a:latin typeface="Bernhard Modern Roman" charset="0"/>
              </a:rPr>
              <a:t>Looks good in groups of 3-5</a:t>
            </a:r>
          </a:p>
          <a:p>
            <a:pPr>
              <a:lnSpc>
                <a:spcPct val="80000"/>
              </a:lnSpc>
            </a:pPr>
            <a:r>
              <a:rPr lang="en-US" altLang="en-US" sz="2400">
                <a:latin typeface="Bernhard Modern Roman" charset="0"/>
              </a:rPr>
              <a:t>White flower heads range from six to twelve inches in diameter</a:t>
            </a:r>
          </a:p>
          <a:p>
            <a:pPr>
              <a:lnSpc>
                <a:spcPct val="80000"/>
              </a:lnSpc>
            </a:pPr>
            <a:r>
              <a:rPr lang="en-US" altLang="en-US" sz="2400">
                <a:latin typeface="Bernhard Modern Roman" charset="0"/>
              </a:rPr>
              <a:t>Prefers A.M. sun / P.M. shade</a:t>
            </a:r>
          </a:p>
          <a:p>
            <a:pPr>
              <a:lnSpc>
                <a:spcPct val="80000"/>
              </a:lnSpc>
            </a:pPr>
            <a:r>
              <a:rPr lang="en-US" altLang="en-US" sz="2400">
                <a:latin typeface="Bernhard Modern Roman" charset="0"/>
              </a:rPr>
              <a:t>Set about six feet apart and allow room it room to grow; few pest problems</a:t>
            </a:r>
          </a:p>
          <a:p>
            <a:pPr>
              <a:lnSpc>
                <a:spcPct val="80000"/>
              </a:lnSpc>
            </a:pPr>
            <a:r>
              <a:rPr lang="en-US" altLang="en-US" sz="2400">
                <a:latin typeface="Bernhard Modern Roman" charset="0"/>
              </a:rPr>
              <a:t>Thin out old, woody stems in March, then shape it up as needed</a:t>
            </a:r>
          </a:p>
        </p:txBody>
      </p:sp>
      <p:pic>
        <p:nvPicPr>
          <p:cNvPr id="212996" name="Picture 4" descr="gold13"/>
          <p:cNvPicPr>
            <a:picLocks noChangeAspect="1" noChangeArrowheads="1"/>
          </p:cNvPicPr>
          <p:nvPr>
            <p:ph sz="half" idx="2"/>
          </p:nvPr>
        </p:nvPicPr>
        <p:blipFill>
          <a:blip r:embed="rId2">
            <a:lum bright="12000"/>
            <a:extLst>
              <a:ext uri="{28A0092B-C50C-407E-A947-70E740481C1C}">
                <a14:useLocalDpi xmlns:a14="http://schemas.microsoft.com/office/drawing/2010/main" val="0"/>
              </a:ext>
            </a:extLst>
          </a:blip>
          <a:srcRect l="3899" r="3372"/>
          <a:stretch>
            <a:fillRect/>
          </a:stretch>
        </p:blipFill>
        <p:spPr>
          <a:xfrm>
            <a:off x="4953000" y="2209800"/>
            <a:ext cx="4191000" cy="311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274638"/>
            <a:ext cx="6705600" cy="1143000"/>
          </a:xfrm>
        </p:spPr>
        <p:txBody>
          <a:bodyPr/>
          <a:lstStyle/>
          <a:p>
            <a:r>
              <a:rPr lang="en-US" altLang="en-US" sz="4800" b="1">
                <a:solidFill>
                  <a:schemeClr val="hlink"/>
                </a:solidFill>
                <a:latin typeface="Bernhard Modern Roman" charset="0"/>
              </a:rPr>
              <a:t>Mahonia</a:t>
            </a:r>
          </a:p>
        </p:txBody>
      </p:sp>
      <p:sp>
        <p:nvSpPr>
          <p:cNvPr id="236547" name="Rectangle 3"/>
          <p:cNvSpPr>
            <a:spLocks noGrp="1" noChangeArrowheads="1"/>
          </p:cNvSpPr>
          <p:nvPr>
            <p:ph type="body" idx="1"/>
          </p:nvPr>
        </p:nvSpPr>
        <p:spPr>
          <a:xfrm>
            <a:off x="457200" y="1600200"/>
            <a:ext cx="5029200" cy="5029200"/>
          </a:xfrm>
        </p:spPr>
        <p:txBody>
          <a:bodyPr/>
          <a:lstStyle/>
          <a:p>
            <a:pPr>
              <a:lnSpc>
                <a:spcPct val="80000"/>
              </a:lnSpc>
            </a:pPr>
            <a:r>
              <a:rPr lang="en-US" altLang="en-US" sz="2800" i="1">
                <a:latin typeface="Bernhard Modern Roman" charset="0"/>
              </a:rPr>
              <a:t>Mahonia </a:t>
            </a:r>
            <a:r>
              <a:rPr lang="en-US" altLang="en-US" sz="2800">
                <a:latin typeface="Bernhard Modern Roman" charset="0"/>
              </a:rPr>
              <a:t>is a small, evergreen, bold-textured shrub. Often has bronze winter foliage and reddish juvenile foliage. </a:t>
            </a:r>
          </a:p>
          <a:p>
            <a:pPr>
              <a:lnSpc>
                <a:spcPct val="80000"/>
              </a:lnSpc>
            </a:pPr>
            <a:r>
              <a:rPr lang="en-US" altLang="en-US" sz="2800">
                <a:latin typeface="Bernhard Modern Roman" charset="0"/>
              </a:rPr>
              <a:t>Grows to 5' tall x 3' wide, upright oval growth habit, usually planted in groups, with several stems emerging from each plant.</a:t>
            </a:r>
          </a:p>
          <a:p>
            <a:pPr>
              <a:lnSpc>
                <a:spcPct val="80000"/>
              </a:lnSpc>
            </a:pPr>
            <a:r>
              <a:rPr lang="en-US" altLang="en-US" sz="2800">
                <a:latin typeface="Bernhard Modern Roman" charset="0"/>
              </a:rPr>
              <a:t>Does best in partial shade to full shade in moist, well-drained, acidic soils.</a:t>
            </a:r>
          </a:p>
        </p:txBody>
      </p:sp>
      <p:pic>
        <p:nvPicPr>
          <p:cNvPr id="236549" name="Picture 5" descr="foli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20422"/>
          <a:stretch>
            <a:fillRect/>
          </a:stretch>
        </p:blipFill>
        <p:spPr bwMode="auto">
          <a:xfrm>
            <a:off x="5562600" y="280988"/>
            <a:ext cx="3371850" cy="2232025"/>
          </a:xfrm>
          <a:prstGeom prst="rect">
            <a:avLst/>
          </a:prstGeom>
          <a:noFill/>
          <a:extLst>
            <a:ext uri="{909E8E84-426E-40DD-AFC4-6F175D3DCCD1}">
              <a14:hiddenFill xmlns:a14="http://schemas.microsoft.com/office/drawing/2010/main">
                <a:solidFill>
                  <a:srgbClr val="FFFFFF"/>
                </a:solidFill>
              </a14:hiddenFill>
            </a:ext>
          </a:extLst>
        </p:spPr>
      </p:pic>
      <p:pic>
        <p:nvPicPr>
          <p:cNvPr id="236551" name="Picture 7" descr="flower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19048"/>
          <a:stretch>
            <a:fillRect/>
          </a:stretch>
        </p:blipFill>
        <p:spPr bwMode="auto">
          <a:xfrm>
            <a:off x="5486400" y="2743200"/>
            <a:ext cx="2438400" cy="1641475"/>
          </a:xfrm>
          <a:prstGeom prst="rect">
            <a:avLst/>
          </a:prstGeom>
          <a:noFill/>
          <a:extLst>
            <a:ext uri="{909E8E84-426E-40DD-AFC4-6F175D3DCCD1}">
              <a14:hiddenFill xmlns:a14="http://schemas.microsoft.com/office/drawing/2010/main">
                <a:solidFill>
                  <a:srgbClr val="FFFFFF"/>
                </a:solidFill>
              </a14:hiddenFill>
            </a:ext>
          </a:extLst>
        </p:spPr>
      </p:pic>
      <p:pic>
        <p:nvPicPr>
          <p:cNvPr id="236553" name="Picture 9" descr="frui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b="19048"/>
          <a:stretch>
            <a:fillRect/>
          </a:stretch>
        </p:blipFill>
        <p:spPr bwMode="auto">
          <a:xfrm>
            <a:off x="5943600" y="4572000"/>
            <a:ext cx="2990850" cy="2012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p:txBody>
          <a:bodyPr/>
          <a:lstStyle/>
          <a:p>
            <a:r>
              <a:rPr lang="en-US" altLang="en-US" sz="4000" b="1">
                <a:solidFill>
                  <a:schemeClr val="hlink"/>
                </a:solidFill>
                <a:latin typeface="Bernhard Modern Roman" charset="0"/>
              </a:rPr>
              <a:t>Hydrangea quercifolia</a:t>
            </a:r>
            <a:br>
              <a:rPr lang="en-US" altLang="en-US" sz="4000" b="1">
                <a:solidFill>
                  <a:schemeClr val="hlink"/>
                </a:solidFill>
                <a:latin typeface="Bernhard Modern Roman" charset="0"/>
              </a:rPr>
            </a:br>
            <a:r>
              <a:rPr lang="en-US" altLang="en-US" sz="4000" b="1">
                <a:solidFill>
                  <a:schemeClr val="hlink"/>
                </a:solidFill>
                <a:latin typeface="Bernhard Modern Roman" charset="0"/>
              </a:rPr>
              <a:t>Oakleaf hydrangea</a:t>
            </a:r>
          </a:p>
        </p:txBody>
      </p:sp>
      <p:sp>
        <p:nvSpPr>
          <p:cNvPr id="218117" name="Rectangle 5"/>
          <p:cNvSpPr>
            <a:spLocks noGrp="1" noChangeArrowheads="1"/>
          </p:cNvSpPr>
          <p:nvPr>
            <p:ph type="body" sz="half" idx="1"/>
          </p:nvPr>
        </p:nvSpPr>
        <p:spPr>
          <a:xfrm>
            <a:off x="533400" y="1981200"/>
            <a:ext cx="4343400" cy="4525963"/>
          </a:xfrm>
        </p:spPr>
        <p:txBody>
          <a:bodyPr/>
          <a:lstStyle/>
          <a:p>
            <a:r>
              <a:rPr lang="en-US" altLang="en-US" sz="2400">
                <a:latin typeface="Bernhard Modern Roman" charset="0"/>
              </a:rPr>
              <a:t>Height: 4-6 ft; Width: 3-5 ft.</a:t>
            </a:r>
          </a:p>
          <a:p>
            <a:r>
              <a:rPr lang="en-US" altLang="en-US" sz="2400">
                <a:latin typeface="Bernhard Modern Roman" charset="0"/>
              </a:rPr>
              <a:t>Spreading &amp; irregular in shape</a:t>
            </a:r>
          </a:p>
          <a:p>
            <a:r>
              <a:rPr lang="en-US" altLang="en-US" sz="2400">
                <a:latin typeface="Bernhard Modern Roman" charset="0"/>
              </a:rPr>
              <a:t>Panicle flowers 4-12”</a:t>
            </a:r>
          </a:p>
          <a:p>
            <a:r>
              <a:rPr lang="en-US" altLang="en-US" sz="2400">
                <a:latin typeface="Bernhard Modern Roman" charset="0"/>
              </a:rPr>
              <a:t>Fall color: Orange-red</a:t>
            </a:r>
          </a:p>
          <a:p>
            <a:r>
              <a:rPr lang="en-US" altLang="en-US" sz="2400">
                <a:latin typeface="Bernhard Modern Roman" charset="0"/>
              </a:rPr>
              <a:t>Needs highly organic soil with decent drainage</a:t>
            </a:r>
          </a:p>
          <a:p>
            <a:r>
              <a:rPr lang="en-US" altLang="en-US" sz="2400">
                <a:latin typeface="Bernhard Modern Roman" charset="0"/>
              </a:rPr>
              <a:t>Can be used as a specimen or planted in multiples in naturalized areas</a:t>
            </a:r>
          </a:p>
        </p:txBody>
      </p:sp>
      <p:pic>
        <p:nvPicPr>
          <p:cNvPr id="218120" name="Picture 8" descr="hydrangea quercifolia Oakleaf Hydrangea blooms"/>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848350" y="1524000"/>
            <a:ext cx="3295650" cy="2471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8121" name="Picture 9" descr="hyd q leaves 2"/>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541963" y="4156075"/>
            <a:ext cx="3602037" cy="2701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altLang="en-US" sz="4000" b="1">
                <a:solidFill>
                  <a:schemeClr val="hlink"/>
                </a:solidFill>
                <a:latin typeface="Bernhard Modern Roman" charset="0"/>
              </a:rPr>
              <a:t>Sweetshrub</a:t>
            </a:r>
            <a:br>
              <a:rPr lang="en-US" altLang="en-US" sz="4000" b="1">
                <a:solidFill>
                  <a:schemeClr val="hlink"/>
                </a:solidFill>
                <a:latin typeface="Bernhard Modern Roman" charset="0"/>
              </a:rPr>
            </a:br>
            <a:r>
              <a:rPr lang="en-US" altLang="en-US" sz="4000" b="1">
                <a:solidFill>
                  <a:schemeClr val="hlink"/>
                </a:solidFill>
                <a:latin typeface="Bernhard Modern Roman" charset="0"/>
              </a:rPr>
              <a:t>(</a:t>
            </a:r>
            <a:r>
              <a:rPr lang="en-US" altLang="en-US" sz="4000" b="1" i="1">
                <a:solidFill>
                  <a:schemeClr val="hlink"/>
                </a:solidFill>
                <a:latin typeface="Bernhard Modern Roman" charset="0"/>
              </a:rPr>
              <a:t>Calycanthus floridus</a:t>
            </a:r>
            <a:r>
              <a:rPr lang="en-US" altLang="en-US" sz="4000" b="1">
                <a:solidFill>
                  <a:schemeClr val="hlink"/>
                </a:solidFill>
                <a:latin typeface="Bernhard Modern Roman" charset="0"/>
              </a:rPr>
              <a:t>)</a:t>
            </a:r>
          </a:p>
        </p:txBody>
      </p:sp>
      <p:graphicFrame>
        <p:nvGraphicFramePr>
          <p:cNvPr id="214019" name="Object 3"/>
          <p:cNvGraphicFramePr>
            <a:graphicFrameLocks noChangeAspect="1"/>
          </p:cNvGraphicFramePr>
          <p:nvPr>
            <p:ph sz="quarter" idx="1"/>
          </p:nvPr>
        </p:nvGraphicFramePr>
        <p:xfrm>
          <a:off x="533400" y="1782763"/>
          <a:ext cx="3505200" cy="2100262"/>
        </p:xfrm>
        <a:graphic>
          <a:graphicData uri="http://schemas.openxmlformats.org/presentationml/2006/ole">
            <mc:AlternateContent xmlns:mc="http://schemas.openxmlformats.org/markup-compatibility/2006">
              <mc:Choice xmlns:v="urn:schemas-microsoft-com:vml" Requires="v">
                <p:oleObj spid="_x0000_s214023" name="Document" r:id="rId3" imgW="5705280" imgH="5400360" progId="WP9Doc">
                  <p:embed/>
                </p:oleObj>
              </mc:Choice>
              <mc:Fallback>
                <p:oleObj name="Document" r:id="rId3" imgW="5705280" imgH="5400360" progId="WP9Doc">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3391" t="46770" r="37288" b="14932"/>
                      <a:stretch>
                        <a:fillRect/>
                      </a:stretch>
                    </p:blipFill>
                    <p:spPr bwMode="auto">
                      <a:xfrm>
                        <a:off x="533400" y="1782763"/>
                        <a:ext cx="3505200" cy="2100262"/>
                      </a:xfrm>
                      <a:prstGeom prst="rect">
                        <a:avLst/>
                      </a:prstGeom>
                    </p:spPr>
                  </p:pic>
                </p:oleObj>
              </mc:Fallback>
            </mc:AlternateContent>
          </a:graphicData>
        </a:graphic>
      </p:graphicFrame>
      <p:graphicFrame>
        <p:nvGraphicFramePr>
          <p:cNvPr id="214020" name="Object 4"/>
          <p:cNvGraphicFramePr>
            <a:graphicFrameLocks noChangeAspect="1"/>
          </p:cNvGraphicFramePr>
          <p:nvPr>
            <p:ph sz="quarter" idx="2"/>
          </p:nvPr>
        </p:nvGraphicFramePr>
        <p:xfrm>
          <a:off x="228600" y="4419600"/>
          <a:ext cx="3886200" cy="2266950"/>
        </p:xfrm>
        <a:graphic>
          <a:graphicData uri="http://schemas.openxmlformats.org/presentationml/2006/ole">
            <mc:AlternateContent xmlns:mc="http://schemas.openxmlformats.org/markup-compatibility/2006">
              <mc:Choice xmlns:v="urn:schemas-microsoft-com:vml" Requires="v">
                <p:oleObj spid="_x0000_s214024" name="Document" r:id="rId5" imgW="2885760" imgH="7905600" progId="WP9Doc">
                  <p:embed/>
                </p:oleObj>
              </mc:Choice>
              <mc:Fallback>
                <p:oleObj name="Document" r:id="rId5" imgW="2885760" imgH="7905600" progId="WP9Doc">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t="61429" b="8571"/>
                      <a:stretch>
                        <a:fillRect/>
                      </a:stretch>
                    </p:blipFill>
                    <p:spPr bwMode="auto">
                      <a:xfrm>
                        <a:off x="228600" y="4419600"/>
                        <a:ext cx="3886200" cy="2266950"/>
                      </a:xfrm>
                      <a:prstGeom prst="rect">
                        <a:avLst/>
                      </a:prstGeom>
                    </p:spPr>
                  </p:pic>
                </p:oleObj>
              </mc:Fallback>
            </mc:AlternateContent>
          </a:graphicData>
        </a:graphic>
      </p:graphicFrame>
      <p:sp>
        <p:nvSpPr>
          <p:cNvPr id="214021" name="Rectangle 5"/>
          <p:cNvSpPr>
            <a:spLocks noGrp="1" noChangeArrowheads="1"/>
          </p:cNvSpPr>
          <p:nvPr>
            <p:ph type="body" sz="half" idx="3"/>
          </p:nvPr>
        </p:nvSpPr>
        <p:spPr>
          <a:xfrm>
            <a:off x="4267200" y="1752600"/>
            <a:ext cx="4687888" cy="4800600"/>
          </a:xfrm>
        </p:spPr>
        <p:txBody>
          <a:bodyPr/>
          <a:lstStyle/>
          <a:p>
            <a:pPr>
              <a:lnSpc>
                <a:spcPct val="80000"/>
              </a:lnSpc>
            </a:pPr>
            <a:r>
              <a:rPr lang="en-US" altLang="en-US" sz="2400">
                <a:latin typeface="Bernhard Modern Roman" charset="0"/>
              </a:rPr>
              <a:t>Native deciduous shrub often found along stream banks and damp woods</a:t>
            </a:r>
          </a:p>
          <a:p>
            <a:pPr>
              <a:lnSpc>
                <a:spcPct val="80000"/>
              </a:lnSpc>
            </a:pPr>
            <a:r>
              <a:rPr lang="en-US" altLang="en-US" sz="2400">
                <a:latin typeface="Bernhard Modern Roman" charset="0"/>
              </a:rPr>
              <a:t>Valued for fragrant flowers and foliages (foliage is aromatic when crushed)</a:t>
            </a:r>
          </a:p>
          <a:p>
            <a:pPr>
              <a:lnSpc>
                <a:spcPct val="80000"/>
              </a:lnSpc>
            </a:pPr>
            <a:r>
              <a:rPr lang="en-US" altLang="en-US" sz="2400">
                <a:latin typeface="Bernhard Modern Roman" charset="0"/>
              </a:rPr>
              <a:t>Species produces reddish flowers in May –June which have a strawberry aroma (‘Athens’ yellow)</a:t>
            </a:r>
          </a:p>
          <a:p>
            <a:pPr>
              <a:lnSpc>
                <a:spcPct val="80000"/>
              </a:lnSpc>
            </a:pPr>
            <a:r>
              <a:rPr lang="en-US" altLang="en-US" sz="2400">
                <a:latin typeface="Bernhard Modern Roman" charset="0"/>
              </a:rPr>
              <a:t>Grows best in moist fertile soil; prefers sun to partial shade</a:t>
            </a:r>
          </a:p>
          <a:p>
            <a:pPr>
              <a:lnSpc>
                <a:spcPct val="80000"/>
              </a:lnSpc>
            </a:pPr>
            <a:r>
              <a:rPr lang="en-US" altLang="en-US" sz="2400">
                <a:latin typeface="Bernhard Modern Roman" charset="0"/>
              </a:rPr>
              <a:t>Plants grow 8’-10’ tall and are best used in natural, unclipped borders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274638"/>
            <a:ext cx="8686800" cy="1143000"/>
          </a:xfrm>
        </p:spPr>
        <p:txBody>
          <a:bodyPr/>
          <a:lstStyle/>
          <a:p>
            <a:r>
              <a:rPr lang="en-US" altLang="en-US" b="1" i="1">
                <a:solidFill>
                  <a:schemeClr val="hlink"/>
                </a:solidFill>
                <a:latin typeface="Bernhard Modern Roman" charset="0"/>
              </a:rPr>
              <a:t>Use of foliage texture and</a:t>
            </a:r>
            <a:br>
              <a:rPr lang="en-US" altLang="en-US" b="1" i="1">
                <a:solidFill>
                  <a:schemeClr val="hlink"/>
                </a:solidFill>
                <a:latin typeface="Bernhard Modern Roman" charset="0"/>
              </a:rPr>
            </a:br>
            <a:r>
              <a:rPr lang="en-US" altLang="en-US" b="1" i="1">
                <a:solidFill>
                  <a:schemeClr val="hlink"/>
                </a:solidFill>
                <a:latin typeface="Bernhard Modern Roman" charset="0"/>
              </a:rPr>
              <a:t>differing shades of green</a:t>
            </a:r>
          </a:p>
        </p:txBody>
      </p:sp>
      <p:sp>
        <p:nvSpPr>
          <p:cNvPr id="225283" name="Rectangle 3"/>
          <p:cNvSpPr>
            <a:spLocks noGrp="1" noChangeArrowheads="1"/>
          </p:cNvSpPr>
          <p:nvPr>
            <p:ph type="body" idx="1"/>
          </p:nvPr>
        </p:nvSpPr>
        <p:spPr>
          <a:xfrm>
            <a:off x="152400" y="1600200"/>
            <a:ext cx="8534400" cy="4525963"/>
          </a:xfrm>
        </p:spPr>
        <p:txBody>
          <a:bodyPr/>
          <a:lstStyle/>
          <a:p>
            <a:pPr>
              <a:lnSpc>
                <a:spcPct val="90000"/>
              </a:lnSpc>
            </a:pPr>
            <a:r>
              <a:rPr lang="en-US" altLang="en-US" sz="2800">
                <a:latin typeface="Bernhard Modern Roman" charset="0"/>
              </a:rPr>
              <a:t>Green is the basic color you will work with in developing a shade garden since most flowering plants do best in partial or full sun. But, that doesn't mean your garden needs to be dull! </a:t>
            </a:r>
          </a:p>
          <a:p>
            <a:pPr>
              <a:lnSpc>
                <a:spcPct val="90000"/>
              </a:lnSpc>
            </a:pPr>
            <a:r>
              <a:rPr lang="en-US" altLang="en-US" sz="2800">
                <a:latin typeface="Bernhard Modern Roman" charset="0"/>
              </a:rPr>
              <a:t>Varying leaf textures, from the refined look of ferns, to the bold, broad leaves of elephant ears and cast iron plant, help make an ordinary garden bed look special.</a:t>
            </a:r>
          </a:p>
          <a:p>
            <a:pPr>
              <a:lnSpc>
                <a:spcPct val="90000"/>
              </a:lnSpc>
            </a:pPr>
            <a:r>
              <a:rPr lang="en-US" altLang="en-US" sz="2800">
                <a:latin typeface="Bernhard Modern Roman" charset="0"/>
              </a:rPr>
              <a:t>And there is more than one shade of green. Variegated leaves add cream, yellow or white to the basic green color palate. Plus, there is a good selection of shade-loving plants for adding color through beautiful blooms.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304800"/>
            <a:ext cx="6400800" cy="1143000"/>
          </a:xfrm>
        </p:spPr>
        <p:txBody>
          <a:bodyPr/>
          <a:lstStyle/>
          <a:p>
            <a:r>
              <a:rPr lang="en-US" altLang="en-US" sz="4000" b="1">
                <a:solidFill>
                  <a:schemeClr val="hlink"/>
                </a:solidFill>
                <a:latin typeface="Bernhard Modern Roman" charset="0"/>
              </a:rPr>
              <a:t>Virginia Sweetspire</a:t>
            </a:r>
            <a:br>
              <a:rPr lang="en-US" altLang="en-US" sz="4000" b="1">
                <a:solidFill>
                  <a:schemeClr val="hlink"/>
                </a:solidFill>
                <a:latin typeface="Bernhard Modern Roman" charset="0"/>
              </a:rPr>
            </a:br>
            <a:r>
              <a:rPr lang="en-US" altLang="en-US" sz="4000" b="1">
                <a:solidFill>
                  <a:schemeClr val="hlink"/>
                </a:solidFill>
                <a:latin typeface="Bernhard Modern Roman" charset="0"/>
              </a:rPr>
              <a:t>(</a:t>
            </a:r>
            <a:r>
              <a:rPr lang="en-US" altLang="en-US" sz="4000" b="1" i="1">
                <a:solidFill>
                  <a:schemeClr val="hlink"/>
                </a:solidFill>
                <a:latin typeface="Bernhard Modern Roman" charset="0"/>
              </a:rPr>
              <a:t>Itea virginica</a:t>
            </a:r>
            <a:r>
              <a:rPr lang="en-US" altLang="en-US" sz="4000" b="1">
                <a:solidFill>
                  <a:schemeClr val="hlink"/>
                </a:solidFill>
                <a:latin typeface="Bernhard Modern Roman" charset="0"/>
              </a:rPr>
              <a:t>)</a:t>
            </a:r>
          </a:p>
        </p:txBody>
      </p:sp>
      <p:sp>
        <p:nvSpPr>
          <p:cNvPr id="215043" name="Rectangle 3"/>
          <p:cNvSpPr>
            <a:spLocks noGrp="1" noChangeArrowheads="1"/>
          </p:cNvSpPr>
          <p:nvPr>
            <p:ph type="body" sz="half" idx="1"/>
          </p:nvPr>
        </p:nvSpPr>
        <p:spPr>
          <a:xfrm>
            <a:off x="0" y="2017713"/>
            <a:ext cx="5334000" cy="4535487"/>
          </a:xfrm>
        </p:spPr>
        <p:txBody>
          <a:bodyPr/>
          <a:lstStyle/>
          <a:p>
            <a:pPr>
              <a:lnSpc>
                <a:spcPct val="90000"/>
              </a:lnSpc>
            </a:pPr>
            <a:r>
              <a:rPr lang="en-US" altLang="en-US" sz="2400">
                <a:latin typeface="Bernhard Modern Roman" charset="0"/>
              </a:rPr>
              <a:t>Native deciduous flowering shrub w/ spreading habit</a:t>
            </a:r>
          </a:p>
          <a:p>
            <a:pPr>
              <a:lnSpc>
                <a:spcPct val="90000"/>
              </a:lnSpc>
            </a:pPr>
            <a:r>
              <a:rPr lang="en-US" altLang="en-US" sz="2400">
                <a:latin typeface="Bernhard Modern Roman" charset="0"/>
              </a:rPr>
              <a:t>Prefers moist soil; sun to partial shade</a:t>
            </a:r>
          </a:p>
          <a:p>
            <a:pPr>
              <a:lnSpc>
                <a:spcPct val="90000"/>
              </a:lnSpc>
            </a:pPr>
            <a:r>
              <a:rPr lang="en-US" altLang="en-US" sz="2400">
                <a:latin typeface="Bernhard Modern Roman" charset="0"/>
              </a:rPr>
              <a:t>Ideal for naturalizing in moist areas of the garden</a:t>
            </a:r>
          </a:p>
          <a:p>
            <a:pPr>
              <a:lnSpc>
                <a:spcPct val="90000"/>
              </a:lnSpc>
            </a:pPr>
            <a:r>
              <a:rPr lang="en-US" altLang="en-US" sz="2400">
                <a:latin typeface="Bernhard Modern Roman" charset="0"/>
              </a:rPr>
              <a:t>Spreading growth habit with white fragrant flower spikes in April &amp; May</a:t>
            </a:r>
          </a:p>
          <a:p>
            <a:pPr>
              <a:lnSpc>
                <a:spcPct val="90000"/>
              </a:lnSpc>
            </a:pPr>
            <a:r>
              <a:rPr lang="en-US" altLang="en-US" sz="2400">
                <a:latin typeface="Bernhard Modern Roman" charset="0"/>
              </a:rPr>
              <a:t>Looks best as a mass planting</a:t>
            </a:r>
          </a:p>
          <a:p>
            <a:pPr>
              <a:lnSpc>
                <a:spcPct val="90000"/>
              </a:lnSpc>
            </a:pPr>
            <a:r>
              <a:rPr lang="en-US" altLang="en-US" sz="2400">
                <a:latin typeface="Bernhard Modern Roman" charset="0"/>
              </a:rPr>
              <a:t>Foliage often persist well into winter</a:t>
            </a:r>
          </a:p>
          <a:p>
            <a:pPr>
              <a:lnSpc>
                <a:spcPct val="90000"/>
              </a:lnSpc>
            </a:pPr>
            <a:r>
              <a:rPr lang="en-US" altLang="en-US" sz="2400">
                <a:latin typeface="Bernhard Modern Roman" charset="0"/>
              </a:rPr>
              <a:t>‘Henry’s Garnet’ has great reddish purple fall color</a:t>
            </a:r>
          </a:p>
        </p:txBody>
      </p:sp>
      <p:graphicFrame>
        <p:nvGraphicFramePr>
          <p:cNvPr id="215044" name="Object 4"/>
          <p:cNvGraphicFramePr>
            <a:graphicFrameLocks noChangeAspect="1"/>
          </p:cNvGraphicFramePr>
          <p:nvPr>
            <p:ph sz="quarter" idx="2"/>
          </p:nvPr>
        </p:nvGraphicFramePr>
        <p:xfrm>
          <a:off x="6400800" y="228600"/>
          <a:ext cx="2514600" cy="3657600"/>
        </p:xfrm>
        <a:graphic>
          <a:graphicData uri="http://schemas.openxmlformats.org/presentationml/2006/ole">
            <mc:AlternateContent xmlns:mc="http://schemas.openxmlformats.org/markup-compatibility/2006">
              <mc:Choice xmlns:v="urn:schemas-microsoft-com:vml" Requires="v">
                <p:oleObj spid="_x0000_s215046" name="Document" r:id="rId3" imgW="5705280" imgH="3848040" progId="WP9Doc">
                  <p:embed/>
                </p:oleObj>
              </mc:Choice>
              <mc:Fallback>
                <p:oleObj name="Document" r:id="rId3" imgW="5705280" imgH="3848040" progId="WP9Doc">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705" r="57408" b="20456"/>
                      <a:stretch>
                        <a:fillRect/>
                      </a:stretch>
                    </p:blipFill>
                    <p:spPr bwMode="auto">
                      <a:xfrm>
                        <a:off x="6400800" y="228600"/>
                        <a:ext cx="2514600" cy="3657600"/>
                      </a:xfrm>
                      <a:prstGeom prst="rect">
                        <a:avLst/>
                      </a:prstGeom>
                    </p:spPr>
                  </p:pic>
                </p:oleObj>
              </mc:Fallback>
            </mc:AlternateContent>
          </a:graphicData>
        </a:graphic>
      </p:graphicFrame>
      <p:graphicFrame>
        <p:nvGraphicFramePr>
          <p:cNvPr id="215045" name="Object 5"/>
          <p:cNvGraphicFramePr>
            <a:graphicFrameLocks noChangeAspect="1"/>
          </p:cNvGraphicFramePr>
          <p:nvPr>
            <p:ph sz="quarter" idx="3"/>
          </p:nvPr>
        </p:nvGraphicFramePr>
        <p:xfrm>
          <a:off x="5410200" y="4114800"/>
          <a:ext cx="3581400" cy="2441575"/>
        </p:xfrm>
        <a:graphic>
          <a:graphicData uri="http://schemas.openxmlformats.org/presentationml/2006/ole">
            <mc:AlternateContent xmlns:mc="http://schemas.openxmlformats.org/markup-compatibility/2006">
              <mc:Choice xmlns:v="urn:schemas-microsoft-com:vml" Requires="v">
                <p:oleObj spid="_x0000_s215047" name="Document" r:id="rId5" imgW="5705280" imgH="7934040" progId="WP9Doc">
                  <p:embed/>
                </p:oleObj>
              </mc:Choice>
              <mc:Fallback>
                <p:oleObj name="Document" r:id="rId5" imgW="5705280" imgH="7934040" progId="WP9Doc">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20000" t="50793" r="3999" b="11111"/>
                      <a:stretch>
                        <a:fillRect/>
                      </a:stretch>
                    </p:blipFill>
                    <p:spPr bwMode="auto">
                      <a:xfrm>
                        <a:off x="5410200" y="4114800"/>
                        <a:ext cx="3581400" cy="244157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4"/>
          <p:cNvSpPr>
            <a:spLocks noGrp="1" noChangeArrowheads="1"/>
          </p:cNvSpPr>
          <p:nvPr>
            <p:ph type="title"/>
          </p:nvPr>
        </p:nvSpPr>
        <p:spPr/>
        <p:txBody>
          <a:bodyPr/>
          <a:lstStyle/>
          <a:p>
            <a:r>
              <a:rPr lang="en-US" altLang="en-US" sz="4800" b="1">
                <a:solidFill>
                  <a:schemeClr val="hlink"/>
                </a:solidFill>
                <a:latin typeface="Bernhard Modern Roman" charset="0"/>
              </a:rPr>
              <a:t>Rhododendron</a:t>
            </a:r>
          </a:p>
        </p:txBody>
      </p:sp>
      <p:sp>
        <p:nvSpPr>
          <p:cNvPr id="231429" name="Rectangle 5"/>
          <p:cNvSpPr>
            <a:spLocks noGrp="1" noChangeArrowheads="1"/>
          </p:cNvSpPr>
          <p:nvPr>
            <p:ph type="body" sz="half" idx="1"/>
          </p:nvPr>
        </p:nvSpPr>
        <p:spPr>
          <a:xfrm>
            <a:off x="0" y="1600200"/>
            <a:ext cx="5181600" cy="4525963"/>
          </a:xfrm>
        </p:spPr>
        <p:txBody>
          <a:bodyPr/>
          <a:lstStyle/>
          <a:p>
            <a:pPr>
              <a:lnSpc>
                <a:spcPct val="80000"/>
              </a:lnSpc>
            </a:pPr>
            <a:r>
              <a:rPr lang="en-US" altLang="en-US" sz="2000">
                <a:latin typeface="Bernhard Modern Roman" charset="0"/>
              </a:rPr>
              <a:t>Rhododendrons generally mature from 4' to 10' in height and width; upright clumping growth habit in youth, becoming rounded to spreading w/ age </a:t>
            </a:r>
          </a:p>
          <a:p>
            <a:pPr>
              <a:lnSpc>
                <a:spcPct val="80000"/>
              </a:lnSpc>
            </a:pPr>
            <a:r>
              <a:rPr lang="en-US" altLang="en-US" sz="2000">
                <a:latin typeface="Bernhard Modern Roman" charset="0"/>
              </a:rPr>
              <a:t>Fairly slow growth rate </a:t>
            </a:r>
          </a:p>
          <a:p>
            <a:pPr>
              <a:lnSpc>
                <a:spcPct val="80000"/>
              </a:lnSpc>
            </a:pPr>
            <a:r>
              <a:rPr lang="en-US" altLang="en-US" sz="2000">
                <a:latin typeface="Bernhard Modern Roman" charset="0"/>
              </a:rPr>
              <a:t>Performs best in partial shade in moist, well-drained, acidic soils.</a:t>
            </a:r>
          </a:p>
          <a:p>
            <a:pPr>
              <a:lnSpc>
                <a:spcPct val="80000"/>
              </a:lnSpc>
            </a:pPr>
            <a:r>
              <a:rPr lang="en-US" altLang="en-US" sz="2000">
                <a:latin typeface="Bernhard Modern Roman" charset="0"/>
              </a:rPr>
              <a:t>Keys to successful growth: </a:t>
            </a:r>
          </a:p>
          <a:p>
            <a:pPr lvl="1">
              <a:lnSpc>
                <a:spcPct val="80000"/>
              </a:lnSpc>
            </a:pPr>
            <a:r>
              <a:rPr lang="en-US" altLang="en-US" sz="2000">
                <a:latin typeface="Bernhard Modern Roman" charset="0"/>
              </a:rPr>
              <a:t>well-drained soil that is moderately high in organic matter (amend with topsoil, peat moss, minipinebark chips, leaf compost, and/or sand) </a:t>
            </a:r>
          </a:p>
          <a:p>
            <a:pPr lvl="1">
              <a:lnSpc>
                <a:spcPct val="80000"/>
              </a:lnSpc>
            </a:pPr>
            <a:r>
              <a:rPr lang="en-US" altLang="en-US" sz="2000">
                <a:latin typeface="Bernhard Modern Roman" charset="0"/>
              </a:rPr>
              <a:t>Acid soil (pH 5.0 to 6.5; amend with aluminum sulfate or very small amounts of crushed elemental sulfur), </a:t>
            </a:r>
          </a:p>
          <a:p>
            <a:pPr lvl="1">
              <a:lnSpc>
                <a:spcPct val="80000"/>
              </a:lnSpc>
            </a:pPr>
            <a:r>
              <a:rPr lang="en-US" altLang="en-US" sz="2000">
                <a:latin typeface="Bernhard Modern Roman" charset="0"/>
              </a:rPr>
              <a:t>Adequate moisture, avoiding long periods of Summer drought</a:t>
            </a:r>
          </a:p>
          <a:p>
            <a:pPr lvl="1">
              <a:lnSpc>
                <a:spcPct val="80000"/>
              </a:lnSpc>
            </a:pPr>
            <a:r>
              <a:rPr lang="en-US" altLang="en-US" sz="2000">
                <a:latin typeface="Bernhard Modern Roman" charset="0"/>
              </a:rPr>
              <a:t>Avoid wet or poorly drained soils</a:t>
            </a:r>
          </a:p>
          <a:p>
            <a:pPr>
              <a:lnSpc>
                <a:spcPct val="80000"/>
              </a:lnSpc>
              <a:buFontTx/>
              <a:buNone/>
            </a:pPr>
            <a:endParaRPr lang="en-US" altLang="en-US" sz="2000">
              <a:latin typeface="Bernhard Modern Roman" charset="0"/>
            </a:endParaRPr>
          </a:p>
        </p:txBody>
      </p:sp>
      <p:pic>
        <p:nvPicPr>
          <p:cNvPr id="231431" name="Picture 7" descr="rhodo"/>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81600" y="3811588"/>
            <a:ext cx="3700463" cy="275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1433" name="Picture 9" descr="Mary Belle Rhododendron Whole Plant">
            <a:hlinkClick r:id="rId3"/>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0" y="1295400"/>
            <a:ext cx="2590800" cy="2159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altLang="en-US" sz="4000" b="1">
                <a:solidFill>
                  <a:schemeClr val="hlink"/>
                </a:solidFill>
                <a:latin typeface="Bernhard Modern Roman" charset="0"/>
              </a:rPr>
              <a:t>Winterberry</a:t>
            </a:r>
            <a:br>
              <a:rPr lang="en-US" altLang="en-US" sz="4000" b="1">
                <a:solidFill>
                  <a:schemeClr val="hlink"/>
                </a:solidFill>
                <a:latin typeface="Bernhard Modern Roman" charset="0"/>
              </a:rPr>
            </a:br>
            <a:r>
              <a:rPr lang="en-US" altLang="en-US" sz="4000" b="1">
                <a:solidFill>
                  <a:schemeClr val="hlink"/>
                </a:solidFill>
                <a:latin typeface="Bernhard Modern Roman" charset="0"/>
              </a:rPr>
              <a:t>(</a:t>
            </a:r>
            <a:r>
              <a:rPr lang="en-US" altLang="en-US" sz="4000" b="1" i="1">
                <a:solidFill>
                  <a:schemeClr val="hlink"/>
                </a:solidFill>
                <a:latin typeface="Bernhard Modern Roman" charset="0"/>
              </a:rPr>
              <a:t>Ilex verticillata</a:t>
            </a:r>
            <a:r>
              <a:rPr lang="en-US" altLang="en-US" sz="4000" b="1">
                <a:solidFill>
                  <a:schemeClr val="hlink"/>
                </a:solidFill>
                <a:latin typeface="Bernhard Modern Roman" charset="0"/>
              </a:rPr>
              <a:t>)</a:t>
            </a:r>
          </a:p>
        </p:txBody>
      </p:sp>
      <p:graphicFrame>
        <p:nvGraphicFramePr>
          <p:cNvPr id="216067" name="Object 3"/>
          <p:cNvGraphicFramePr>
            <a:graphicFrameLocks noChangeAspect="1"/>
          </p:cNvGraphicFramePr>
          <p:nvPr>
            <p:ph sz="quarter" idx="1"/>
          </p:nvPr>
        </p:nvGraphicFramePr>
        <p:xfrm>
          <a:off x="228600" y="1633538"/>
          <a:ext cx="3429000" cy="2247900"/>
        </p:xfrm>
        <a:graphic>
          <a:graphicData uri="http://schemas.openxmlformats.org/presentationml/2006/ole">
            <mc:AlternateContent xmlns:mc="http://schemas.openxmlformats.org/markup-compatibility/2006">
              <mc:Choice xmlns:v="urn:schemas-microsoft-com:vml" Requires="v">
                <p:oleObj spid="_x0000_s216070" name="Document" r:id="rId3" imgW="5705280" imgH="7886520" progId="WP9Doc">
                  <p:embed/>
                </p:oleObj>
              </mc:Choice>
              <mc:Fallback>
                <p:oleObj name="Document" r:id="rId3" imgW="5705280" imgH="7886520" progId="WP9Doc">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29956" t="58333" r="3217" b="10001"/>
                      <a:stretch>
                        <a:fillRect/>
                      </a:stretch>
                    </p:blipFill>
                    <p:spPr bwMode="auto">
                      <a:xfrm>
                        <a:off x="228600" y="1633538"/>
                        <a:ext cx="3429000" cy="2247900"/>
                      </a:xfrm>
                      <a:prstGeom prst="rect">
                        <a:avLst/>
                      </a:prstGeom>
                    </p:spPr>
                  </p:pic>
                </p:oleObj>
              </mc:Fallback>
            </mc:AlternateContent>
          </a:graphicData>
        </a:graphic>
      </p:graphicFrame>
      <p:graphicFrame>
        <p:nvGraphicFramePr>
          <p:cNvPr id="216068" name="Object 4"/>
          <p:cNvGraphicFramePr>
            <a:graphicFrameLocks noChangeAspect="1"/>
          </p:cNvGraphicFramePr>
          <p:nvPr>
            <p:ph sz="quarter" idx="2"/>
          </p:nvPr>
        </p:nvGraphicFramePr>
        <p:xfrm>
          <a:off x="304800" y="4114800"/>
          <a:ext cx="3429000" cy="2601913"/>
        </p:xfrm>
        <a:graphic>
          <a:graphicData uri="http://schemas.openxmlformats.org/presentationml/2006/ole">
            <mc:AlternateContent xmlns:mc="http://schemas.openxmlformats.org/markup-compatibility/2006">
              <mc:Choice xmlns:v="urn:schemas-microsoft-com:vml" Requires="v">
                <p:oleObj spid="_x0000_s216071" name="Document" r:id="rId5" imgW="5705280" imgH="7467480" progId="WP9Doc">
                  <p:embed/>
                </p:oleObj>
              </mc:Choice>
              <mc:Fallback>
                <p:oleObj name="Document" r:id="rId5" imgW="5705280" imgH="7467480" progId="WP9Doc">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l="21318" t="52380" r="17494" b="12698"/>
                      <a:stretch>
                        <a:fillRect/>
                      </a:stretch>
                    </p:blipFill>
                    <p:spPr bwMode="auto">
                      <a:xfrm>
                        <a:off x="304800" y="4114800"/>
                        <a:ext cx="3429000" cy="2601913"/>
                      </a:xfrm>
                      <a:prstGeom prst="rect">
                        <a:avLst/>
                      </a:prstGeom>
                    </p:spPr>
                  </p:pic>
                </p:oleObj>
              </mc:Fallback>
            </mc:AlternateContent>
          </a:graphicData>
        </a:graphic>
      </p:graphicFrame>
      <p:sp>
        <p:nvSpPr>
          <p:cNvPr id="216069" name="Rectangle 5"/>
          <p:cNvSpPr>
            <a:spLocks noGrp="1" noChangeArrowheads="1"/>
          </p:cNvSpPr>
          <p:nvPr>
            <p:ph type="body" sz="half" idx="3"/>
          </p:nvPr>
        </p:nvSpPr>
        <p:spPr>
          <a:xfrm>
            <a:off x="4038600" y="1676400"/>
            <a:ext cx="5105400" cy="4800600"/>
          </a:xfrm>
        </p:spPr>
        <p:txBody>
          <a:bodyPr/>
          <a:lstStyle/>
          <a:p>
            <a:pPr>
              <a:lnSpc>
                <a:spcPct val="80000"/>
              </a:lnSpc>
            </a:pPr>
            <a:r>
              <a:rPr lang="en-US" altLang="en-US" sz="2400">
                <a:latin typeface="Bernhard Modern Roman" charset="0"/>
              </a:rPr>
              <a:t>Native deciduous holly growing 6’-10’ high, tolerant of soggy soils</a:t>
            </a:r>
          </a:p>
          <a:p>
            <a:pPr>
              <a:lnSpc>
                <a:spcPct val="80000"/>
              </a:lnSpc>
            </a:pPr>
            <a:r>
              <a:rPr lang="en-US" altLang="en-US" sz="2400">
                <a:latin typeface="Bernhard Modern Roman" charset="0"/>
              </a:rPr>
              <a:t>Extremely hardy (Zone 4-9)</a:t>
            </a:r>
          </a:p>
          <a:p>
            <a:pPr>
              <a:lnSpc>
                <a:spcPct val="80000"/>
              </a:lnSpc>
            </a:pPr>
            <a:r>
              <a:rPr lang="en-US" altLang="en-US" sz="2400">
                <a:latin typeface="Bernhard Modern Roman" charset="0"/>
              </a:rPr>
              <a:t>Great plant for natural shrub borders</a:t>
            </a:r>
          </a:p>
          <a:p>
            <a:pPr>
              <a:lnSpc>
                <a:spcPct val="80000"/>
              </a:lnSpc>
            </a:pPr>
            <a:r>
              <a:rPr lang="en-US" altLang="en-US" sz="2400">
                <a:latin typeface="Bernhard Modern Roman" charset="0"/>
              </a:rPr>
              <a:t>Deep rich green in summer</a:t>
            </a:r>
          </a:p>
          <a:p>
            <a:pPr>
              <a:lnSpc>
                <a:spcPct val="80000"/>
              </a:lnSpc>
            </a:pPr>
            <a:r>
              <a:rPr lang="en-US" altLang="en-US" sz="2400">
                <a:latin typeface="Bernhard Modern Roman" charset="0"/>
              </a:rPr>
              <a:t>Male/Female flowers located on different plants</a:t>
            </a:r>
          </a:p>
          <a:p>
            <a:pPr>
              <a:lnSpc>
                <a:spcPct val="80000"/>
              </a:lnSpc>
            </a:pPr>
            <a:r>
              <a:rPr lang="en-US" altLang="en-US" sz="2400">
                <a:latin typeface="Bernhard Modern Roman" charset="0"/>
              </a:rPr>
              <a:t>Females set bright red berries in pairs; fruit ripens in Aug/Sept, berries persist winter</a:t>
            </a:r>
          </a:p>
          <a:p>
            <a:pPr>
              <a:lnSpc>
                <a:spcPct val="80000"/>
              </a:lnSpc>
            </a:pPr>
            <a:r>
              <a:rPr lang="en-US" altLang="en-US" sz="2400">
                <a:latin typeface="Bernhard Modern Roman" charset="0"/>
              </a:rPr>
              <a:t>Full sun to partial shade; prefers moist acidic conditions</a:t>
            </a:r>
          </a:p>
          <a:p>
            <a:pPr>
              <a:lnSpc>
                <a:spcPct val="80000"/>
              </a:lnSpc>
            </a:pPr>
            <a:r>
              <a:rPr lang="en-US" altLang="en-US" sz="2400">
                <a:latin typeface="Bernhard Modern Roman" charset="0"/>
              </a:rPr>
              <a:t>Varieties include: Jolly Red, Red Sprite, Sparkleberry, and Winter Red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tLang="en-US" b="1">
                <a:solidFill>
                  <a:schemeClr val="hlink"/>
                </a:solidFill>
                <a:latin typeface="Bernhard Modern Roman" charset="0"/>
              </a:rPr>
              <a:t>Trees for Shady Sites</a:t>
            </a:r>
          </a:p>
        </p:txBody>
      </p:sp>
      <p:pic>
        <p:nvPicPr>
          <p:cNvPr id="204805" name="Picture 5" descr="j018519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465263"/>
            <a:ext cx="7543800" cy="51054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152400"/>
            <a:ext cx="6477000" cy="1143000"/>
          </a:xfrm>
        </p:spPr>
        <p:txBody>
          <a:bodyPr/>
          <a:lstStyle/>
          <a:p>
            <a:r>
              <a:rPr lang="en-US" altLang="en-US" b="1">
                <a:solidFill>
                  <a:schemeClr val="hlink"/>
                </a:solidFill>
                <a:latin typeface="Bernhard Modern Roman" charset="0"/>
              </a:rPr>
              <a:t>Japanese Stewartia</a:t>
            </a:r>
            <a:br>
              <a:rPr lang="en-US" altLang="en-US" b="1">
                <a:solidFill>
                  <a:schemeClr val="hlink"/>
                </a:solidFill>
                <a:latin typeface="Bernhard Modern Roman" charset="0"/>
              </a:rPr>
            </a:br>
            <a:r>
              <a:rPr lang="en-US" altLang="en-US">
                <a:solidFill>
                  <a:schemeClr val="hlink"/>
                </a:solidFill>
                <a:latin typeface="Bernhard Modern Roman" charset="0"/>
              </a:rPr>
              <a:t>(</a:t>
            </a:r>
            <a:r>
              <a:rPr lang="en-US" altLang="en-US" i="1">
                <a:solidFill>
                  <a:schemeClr val="hlink"/>
                </a:solidFill>
                <a:latin typeface="Bernhard Modern Roman" charset="0"/>
              </a:rPr>
              <a:t>Stewartia pseudocamellia</a:t>
            </a:r>
            <a:r>
              <a:rPr lang="en-US" altLang="en-US">
                <a:solidFill>
                  <a:schemeClr val="hlink"/>
                </a:solidFill>
                <a:latin typeface="Bernhard Modern Roman" charset="0"/>
              </a:rPr>
              <a:t>)</a:t>
            </a:r>
          </a:p>
        </p:txBody>
      </p:sp>
      <p:sp>
        <p:nvSpPr>
          <p:cNvPr id="205827" name="Rectangle 3"/>
          <p:cNvSpPr>
            <a:spLocks noGrp="1" noChangeArrowheads="1"/>
          </p:cNvSpPr>
          <p:nvPr>
            <p:ph type="body" sz="half" idx="1"/>
          </p:nvPr>
        </p:nvSpPr>
        <p:spPr>
          <a:xfrm>
            <a:off x="0" y="1828800"/>
            <a:ext cx="4876800" cy="5029200"/>
          </a:xfrm>
        </p:spPr>
        <p:txBody>
          <a:bodyPr/>
          <a:lstStyle/>
          <a:p>
            <a:r>
              <a:rPr lang="en-US" altLang="en-US" sz="2800">
                <a:latin typeface="Bernhard Modern Roman" charset="0"/>
              </a:rPr>
              <a:t>Excellent small to medium-sized tree growing to 30-35’ tall and up to 25’ wide</a:t>
            </a:r>
          </a:p>
          <a:p>
            <a:r>
              <a:rPr lang="en-US" altLang="en-US" sz="2800">
                <a:latin typeface="Bernhard Modern Roman" charset="0"/>
              </a:rPr>
              <a:t>Provides season-long interest with distinctive branching pattern in winter, camellia-like flowers in summer, and bright yellow and red foliage in fall</a:t>
            </a:r>
          </a:p>
        </p:txBody>
      </p:sp>
      <p:pic>
        <p:nvPicPr>
          <p:cNvPr id="205828" name="Picture 4" descr="flowers and le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319588"/>
            <a:ext cx="3962400" cy="2538412"/>
          </a:xfrm>
          <a:prstGeom prst="rect">
            <a:avLst/>
          </a:prstGeom>
          <a:noFill/>
          <a:extLst>
            <a:ext uri="{909E8E84-426E-40DD-AFC4-6F175D3DCCD1}">
              <a14:hiddenFill xmlns:a14="http://schemas.microsoft.com/office/drawing/2010/main">
                <a:solidFill>
                  <a:srgbClr val="FFFFFF"/>
                </a:solidFill>
              </a14:hiddenFill>
            </a:ext>
          </a:extLst>
        </p:spPr>
      </p:pic>
      <p:pic>
        <p:nvPicPr>
          <p:cNvPr id="205829" name="Picture 5" descr="trunks, bark"/>
          <p:cNvPicPr>
            <a:picLocks noChangeAspect="1" noChangeArrowheads="1"/>
          </p:cNvPicPr>
          <p:nvPr/>
        </p:nvPicPr>
        <p:blipFill>
          <a:blip r:embed="rId3">
            <a:extLst>
              <a:ext uri="{28A0092B-C50C-407E-A947-70E740481C1C}">
                <a14:useLocalDpi xmlns:a14="http://schemas.microsoft.com/office/drawing/2010/main" val="0"/>
              </a:ext>
            </a:extLst>
          </a:blip>
          <a:srcRect r="68643"/>
          <a:stretch>
            <a:fillRect/>
          </a:stretch>
        </p:blipFill>
        <p:spPr bwMode="auto">
          <a:xfrm>
            <a:off x="7331075" y="0"/>
            <a:ext cx="181292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05830" name="Picture 6" descr="plant habit, summer and fall"/>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50349"/>
          <a:stretch>
            <a:fillRect/>
          </a:stretch>
        </p:blipFill>
        <p:spPr>
          <a:xfrm>
            <a:off x="5105400" y="1447800"/>
            <a:ext cx="2025650" cy="27432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277813"/>
            <a:ext cx="5334000" cy="1143000"/>
          </a:xfrm>
        </p:spPr>
        <p:txBody>
          <a:bodyPr/>
          <a:lstStyle/>
          <a:p>
            <a:r>
              <a:rPr lang="en-US" altLang="en-US" b="1">
                <a:solidFill>
                  <a:schemeClr val="hlink"/>
                </a:solidFill>
                <a:latin typeface="Bernhard Modern Roman" charset="0"/>
              </a:rPr>
              <a:t>Paperbark Maple</a:t>
            </a:r>
            <a:br>
              <a:rPr lang="en-US" altLang="en-US" b="1">
                <a:solidFill>
                  <a:schemeClr val="hlink"/>
                </a:solidFill>
                <a:latin typeface="Bernhard Modern Roman" charset="0"/>
              </a:rPr>
            </a:br>
            <a:r>
              <a:rPr lang="en-US" altLang="en-US" b="1">
                <a:solidFill>
                  <a:schemeClr val="hlink"/>
                </a:solidFill>
                <a:latin typeface="Bernhard Modern Roman" charset="0"/>
              </a:rPr>
              <a:t>(</a:t>
            </a:r>
            <a:r>
              <a:rPr lang="en-US" altLang="en-US" b="1" i="1">
                <a:solidFill>
                  <a:schemeClr val="hlink"/>
                </a:solidFill>
                <a:latin typeface="Bernhard Modern Roman" charset="0"/>
              </a:rPr>
              <a:t>Acer griseum</a:t>
            </a:r>
            <a:r>
              <a:rPr lang="en-US" altLang="en-US" b="1">
                <a:solidFill>
                  <a:schemeClr val="hlink"/>
                </a:solidFill>
                <a:latin typeface="Bernhard Modern Roman" charset="0"/>
              </a:rPr>
              <a:t>)</a:t>
            </a:r>
          </a:p>
        </p:txBody>
      </p:sp>
      <p:pic>
        <p:nvPicPr>
          <p:cNvPr id="206851" name="Picture 3" descr="leaves"/>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t="7080" b="15044"/>
          <a:stretch>
            <a:fillRect/>
          </a:stretch>
        </p:blipFill>
        <p:spPr>
          <a:xfrm>
            <a:off x="5334000" y="0"/>
            <a:ext cx="38100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06852" name="Picture 4" descr="plant habti, summer and fall"/>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6783388" y="2819400"/>
            <a:ext cx="23606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6853" name="Picture 5" descr="trunk, bark"/>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r="67999"/>
          <a:stretch>
            <a:fillRect/>
          </a:stretch>
        </p:blipFill>
        <p:spPr>
          <a:xfrm>
            <a:off x="4419600" y="2819400"/>
            <a:ext cx="2173288" cy="347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6854" name="Rectangle 6"/>
          <p:cNvSpPr>
            <a:spLocks noChangeArrowheads="1"/>
          </p:cNvSpPr>
          <p:nvPr/>
        </p:nvSpPr>
        <p:spPr bwMode="auto">
          <a:xfrm>
            <a:off x="0" y="1828800"/>
            <a:ext cx="4495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r>
              <a:rPr lang="en-US" altLang="en-US" sz="2200">
                <a:latin typeface="Bernhard Modern Roman" charset="0"/>
              </a:rPr>
              <a:t>Unique slow-growing tree with olive to grayish green foliage</a:t>
            </a:r>
          </a:p>
          <a:p>
            <a:r>
              <a:rPr lang="en-US" altLang="en-US" sz="2200">
                <a:latin typeface="Bernhard Modern Roman" charset="0"/>
              </a:rPr>
              <a:t>Very nice fall color – a mixture of orange, red &amp; brown</a:t>
            </a:r>
          </a:p>
          <a:p>
            <a:r>
              <a:rPr lang="en-US" altLang="en-US" sz="2200">
                <a:latin typeface="Bernhard Modern Roman" charset="0"/>
              </a:rPr>
              <a:t>Outstanding interest in the landscape with peeling chocolate brown bark revealing a golden-brown underskin</a:t>
            </a:r>
          </a:p>
          <a:p>
            <a:r>
              <a:rPr lang="en-US" altLang="en-US" sz="2200">
                <a:latin typeface="Bernhard Modern Roman" charset="0"/>
              </a:rPr>
              <a:t>Mature height around 20 -30’, but be patient as this one doesn’t have the growth rate of most maples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ltLang="en-US" b="1">
                <a:solidFill>
                  <a:schemeClr val="hlink"/>
                </a:solidFill>
                <a:latin typeface="Bernhard Modern Roman" charset="0"/>
              </a:rPr>
              <a:t>Cornus florida </a:t>
            </a:r>
            <a:br>
              <a:rPr lang="en-US" altLang="en-US" b="1">
                <a:solidFill>
                  <a:schemeClr val="hlink"/>
                </a:solidFill>
                <a:latin typeface="Bernhard Modern Roman" charset="0"/>
              </a:rPr>
            </a:br>
            <a:r>
              <a:rPr lang="en-US" altLang="en-US" b="1">
                <a:solidFill>
                  <a:schemeClr val="hlink"/>
                </a:solidFill>
                <a:latin typeface="Bernhard Modern Roman" charset="0"/>
              </a:rPr>
              <a:t>Flowering Dogwood</a:t>
            </a:r>
          </a:p>
        </p:txBody>
      </p:sp>
      <p:sp>
        <p:nvSpPr>
          <p:cNvPr id="217091" name="Rectangle 3"/>
          <p:cNvSpPr>
            <a:spLocks noGrp="1" noChangeArrowheads="1"/>
          </p:cNvSpPr>
          <p:nvPr>
            <p:ph type="body" idx="1"/>
          </p:nvPr>
        </p:nvSpPr>
        <p:spPr>
          <a:xfrm>
            <a:off x="228600" y="2057400"/>
            <a:ext cx="3886200" cy="4525963"/>
          </a:xfrm>
        </p:spPr>
        <p:txBody>
          <a:bodyPr/>
          <a:lstStyle/>
          <a:p>
            <a:pPr>
              <a:lnSpc>
                <a:spcPct val="80000"/>
              </a:lnSpc>
            </a:pPr>
            <a:r>
              <a:rPr lang="en-US" altLang="en-US" sz="2800">
                <a:latin typeface="Bernhard Modern Roman" charset="0"/>
              </a:rPr>
              <a:t>Native understory tree growing to 30’ tall &amp; almost as wide</a:t>
            </a:r>
          </a:p>
          <a:p>
            <a:pPr>
              <a:lnSpc>
                <a:spcPct val="80000"/>
              </a:lnSpc>
            </a:pPr>
            <a:r>
              <a:rPr lang="en-US" altLang="en-US" sz="2800">
                <a:latin typeface="Bernhard Modern Roman" charset="0"/>
              </a:rPr>
              <a:t>Graceful horizontal branch structure</a:t>
            </a:r>
          </a:p>
          <a:p>
            <a:pPr>
              <a:lnSpc>
                <a:spcPct val="80000"/>
              </a:lnSpc>
            </a:pPr>
            <a:r>
              <a:rPr lang="en-US" altLang="en-US" sz="2800">
                <a:latin typeface="Bernhard Modern Roman" charset="0"/>
              </a:rPr>
              <a:t>Scarlet fall color and red berries in winter</a:t>
            </a:r>
          </a:p>
          <a:p>
            <a:pPr>
              <a:lnSpc>
                <a:spcPct val="80000"/>
              </a:lnSpc>
            </a:pPr>
            <a:r>
              <a:rPr lang="en-US" altLang="en-US" sz="2800">
                <a:latin typeface="Bernhard Modern Roman" charset="0"/>
              </a:rPr>
              <a:t>Varieties include White Cloud, Cherokee Princess, and Cloud Nine</a:t>
            </a:r>
          </a:p>
        </p:txBody>
      </p:sp>
      <p:pic>
        <p:nvPicPr>
          <p:cNvPr id="217092" name="Picture 4" descr="Cornus florida edge"/>
          <p:cNvPicPr>
            <a:picLocks noChangeAspect="1" noChangeArrowheads="1"/>
          </p:cNvPicPr>
          <p:nvPr/>
        </p:nvPicPr>
        <p:blipFill>
          <a:blip r:embed="rId2">
            <a:extLst>
              <a:ext uri="{28A0092B-C50C-407E-A947-70E740481C1C}">
                <a14:useLocalDpi xmlns:a14="http://schemas.microsoft.com/office/drawing/2010/main" val="0"/>
              </a:ext>
            </a:extLst>
          </a:blip>
          <a:srcRect l="5333" r="10667"/>
          <a:stretch>
            <a:fillRect/>
          </a:stretch>
        </p:blipFill>
        <p:spPr bwMode="auto">
          <a:xfrm>
            <a:off x="4114800" y="2057400"/>
            <a:ext cx="48006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redbu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Lst>
        </p:spPr>
      </p:pic>
      <p:sp>
        <p:nvSpPr>
          <p:cNvPr id="207875" name="Text Box 3"/>
          <p:cNvSpPr txBox="1">
            <a:spLocks noChangeArrowheads="1"/>
          </p:cNvSpPr>
          <p:nvPr/>
        </p:nvSpPr>
        <p:spPr bwMode="auto">
          <a:xfrm>
            <a:off x="0" y="0"/>
            <a:ext cx="434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spcBef>
                <a:spcPct val="30000"/>
              </a:spcBef>
            </a:pPr>
            <a:r>
              <a:rPr lang="en-US" altLang="en-US" sz="2800" b="1">
                <a:solidFill>
                  <a:schemeClr val="hlink"/>
                </a:solidFill>
                <a:effectLst>
                  <a:outerShdw blurRad="38100" dist="38100" dir="2700000" algn="tl">
                    <a:srgbClr val="C0C0C0"/>
                  </a:outerShdw>
                </a:effectLst>
                <a:latin typeface="Times New Roman" charset="0"/>
              </a:rPr>
              <a:t>Forest Pansy, Oklahoma and Texas White Redbuds</a:t>
            </a:r>
          </a:p>
          <a:p>
            <a:pPr algn="ctr">
              <a:lnSpc>
                <a:spcPct val="85000"/>
              </a:lnSpc>
              <a:spcBef>
                <a:spcPct val="30000"/>
              </a:spcBef>
            </a:pPr>
            <a:r>
              <a:rPr lang="en-US" altLang="en-US" sz="2800" b="1">
                <a:solidFill>
                  <a:schemeClr val="hlink"/>
                </a:solidFill>
                <a:effectLst>
                  <a:outerShdw blurRad="38100" dist="38100" dir="2700000" algn="tl">
                    <a:srgbClr val="C0C0C0"/>
                  </a:outerShdw>
                </a:effectLst>
                <a:latin typeface="Times New Roman" charset="0"/>
              </a:rPr>
              <a:t>(</a:t>
            </a:r>
            <a:r>
              <a:rPr lang="en-US" altLang="en-US" sz="2800" b="1" i="1">
                <a:solidFill>
                  <a:schemeClr val="hlink"/>
                </a:solidFill>
                <a:effectLst>
                  <a:outerShdw blurRad="38100" dist="38100" dir="2700000" algn="tl">
                    <a:srgbClr val="C0C0C0"/>
                  </a:outerShdw>
                </a:effectLst>
                <a:latin typeface="Times New Roman" charset="0"/>
              </a:rPr>
              <a:t>Cercis canadensis</a:t>
            </a:r>
            <a:r>
              <a:rPr lang="en-US" altLang="en-US" sz="2800" b="1">
                <a:solidFill>
                  <a:schemeClr val="hlink"/>
                </a:solidFill>
                <a:effectLst>
                  <a:outerShdw blurRad="38100" dist="38100" dir="2700000" algn="tl">
                    <a:srgbClr val="C0C0C0"/>
                  </a:outerShdw>
                </a:effectLst>
                <a:latin typeface="Times New Roman" charset="0"/>
              </a:rPr>
              <a:t>)</a:t>
            </a:r>
          </a:p>
        </p:txBody>
      </p:sp>
      <p:sp>
        <p:nvSpPr>
          <p:cNvPr id="207876" name="Text Box 4"/>
          <p:cNvSpPr txBox="1">
            <a:spLocks noChangeArrowheads="1"/>
          </p:cNvSpPr>
          <p:nvPr/>
        </p:nvSpPr>
        <p:spPr bwMode="auto">
          <a:xfrm>
            <a:off x="4343400" y="304800"/>
            <a:ext cx="4800600"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en-US" sz="2000">
                <a:effectLst>
                  <a:outerShdw blurRad="38100" dist="38100" dir="2700000" algn="tl">
                    <a:srgbClr val="C0C0C0"/>
                  </a:outerShdw>
                </a:effectLst>
                <a:latin typeface="Times New Roman" charset="0"/>
              </a:rPr>
              <a:t>Deciduous flowering tree reaching 15-25’ at maturity with an equal spread</a:t>
            </a:r>
          </a:p>
          <a:p>
            <a:pPr>
              <a:spcBef>
                <a:spcPct val="50000"/>
              </a:spcBef>
              <a:buFontTx/>
              <a:buChar char="-"/>
            </a:pPr>
            <a:r>
              <a:rPr lang="en-US" altLang="en-US" sz="2000">
                <a:effectLst>
                  <a:outerShdw blurRad="38100" dist="38100" dir="2700000" algn="tl">
                    <a:srgbClr val="C0C0C0"/>
                  </a:outerShdw>
                </a:effectLst>
                <a:latin typeface="Times New Roman" charset="0"/>
              </a:rPr>
              <a:t>Prefers full sun to partial shade and moist, well-drained soil. </a:t>
            </a:r>
          </a:p>
          <a:p>
            <a:pPr>
              <a:spcBef>
                <a:spcPct val="50000"/>
              </a:spcBef>
              <a:buFontTx/>
              <a:buChar char="-"/>
            </a:pPr>
            <a:r>
              <a:rPr lang="en-US" altLang="en-US" sz="2000">
                <a:effectLst>
                  <a:outerShdw blurRad="38100" dist="38100" dir="2700000" algn="tl">
                    <a:srgbClr val="C0C0C0"/>
                  </a:outerShdw>
                </a:effectLst>
                <a:latin typeface="Times New Roman" charset="0"/>
              </a:rPr>
              <a:t> Prune early to develop the desired shape, then prune as necessary -- after flowering -- to thin unnecessary branches.</a:t>
            </a:r>
          </a:p>
          <a:p>
            <a:pPr>
              <a:spcBef>
                <a:spcPct val="50000"/>
              </a:spcBef>
              <a:buFontTx/>
              <a:buChar char="-"/>
            </a:pPr>
            <a:r>
              <a:rPr lang="en-US" altLang="en-US" sz="2000">
                <a:effectLst>
                  <a:outerShdw blurRad="38100" dist="38100" dir="2700000" algn="tl">
                    <a:srgbClr val="C0C0C0"/>
                  </a:outerShdw>
                </a:effectLst>
                <a:latin typeface="Times New Roman" charset="0"/>
              </a:rPr>
              <a:t> Forest Pansy has heart-shaped leaves which emerge a shimmering red-purple in spring, fading to a deep plum-purple as the season progresses with rose-pink flowers.</a:t>
            </a:r>
          </a:p>
          <a:p>
            <a:pPr>
              <a:spcBef>
                <a:spcPct val="50000"/>
              </a:spcBef>
              <a:buFontTx/>
              <a:buChar char="-"/>
            </a:pPr>
            <a:r>
              <a:rPr lang="en-US" altLang="en-US" sz="2000">
                <a:effectLst>
                  <a:outerShdw blurRad="38100" dist="38100" dir="2700000" algn="tl">
                    <a:srgbClr val="C0C0C0"/>
                  </a:outerShdw>
                </a:effectLst>
                <a:latin typeface="Times New Roman" charset="0"/>
              </a:rPr>
              <a:t> Oklahoma has glossy, leathery green leaves with wavy margins and magenta-rose flowers.</a:t>
            </a:r>
          </a:p>
          <a:p>
            <a:pPr>
              <a:spcBef>
                <a:spcPct val="50000"/>
              </a:spcBef>
              <a:buFontTx/>
              <a:buChar char="-"/>
            </a:pPr>
            <a:r>
              <a:rPr lang="en-US" altLang="en-US" sz="2000">
                <a:effectLst>
                  <a:outerShdw blurRad="38100" dist="38100" dir="2700000" algn="tl">
                    <a:srgbClr val="C0C0C0"/>
                  </a:outerShdw>
                </a:effectLst>
                <a:latin typeface="Times New Roman" charset="0"/>
              </a:rPr>
              <a:t> Texas White has glossy green leaves similar to those of Oklahoma, but it bears milky-white flowers. </a:t>
            </a:r>
          </a:p>
        </p:txBody>
      </p:sp>
      <p:graphicFrame>
        <p:nvGraphicFramePr>
          <p:cNvPr id="207877" name="Object 5"/>
          <p:cNvGraphicFramePr>
            <a:graphicFrameLocks noChangeAspect="1"/>
          </p:cNvGraphicFramePr>
          <p:nvPr/>
        </p:nvGraphicFramePr>
        <p:xfrm>
          <a:off x="457200" y="4419600"/>
          <a:ext cx="2971800" cy="2292350"/>
        </p:xfrm>
        <a:graphic>
          <a:graphicData uri="http://schemas.openxmlformats.org/presentationml/2006/ole">
            <mc:AlternateContent xmlns:mc="http://schemas.openxmlformats.org/markup-compatibility/2006">
              <mc:Choice xmlns:v="urn:schemas-microsoft-com:vml" Requires="v">
                <p:oleObj spid="_x0000_s207878" name="Document" r:id="rId4" imgW="5705280" imgH="5267160" progId="WP9Doc">
                  <p:embed/>
                </p:oleObj>
              </mc:Choice>
              <mc:Fallback>
                <p:oleObj name="Document" r:id="rId4" imgW="5705280" imgH="5267160" progId="WP9Doc">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9099" t="32773" r="28772" b="17284"/>
                      <a:stretch>
                        <a:fillRect/>
                      </a:stretch>
                    </p:blipFill>
                    <p:spPr bwMode="auto">
                      <a:xfrm>
                        <a:off x="457200" y="4419600"/>
                        <a:ext cx="2971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277813"/>
            <a:ext cx="6781800" cy="1143000"/>
          </a:xfrm>
        </p:spPr>
        <p:txBody>
          <a:bodyPr/>
          <a:lstStyle/>
          <a:p>
            <a:r>
              <a:rPr lang="en-US" altLang="en-US" b="1">
                <a:solidFill>
                  <a:schemeClr val="hlink"/>
                </a:solidFill>
                <a:latin typeface="Bernhard Modern Roman" charset="0"/>
              </a:rPr>
              <a:t>Lacebark Elm</a:t>
            </a:r>
          </a:p>
        </p:txBody>
      </p:sp>
      <p:sp>
        <p:nvSpPr>
          <p:cNvPr id="208899" name="Rectangle 3"/>
          <p:cNvSpPr>
            <a:spLocks noGrp="1" noChangeArrowheads="1"/>
          </p:cNvSpPr>
          <p:nvPr>
            <p:ph type="body" sz="half" idx="1"/>
          </p:nvPr>
        </p:nvSpPr>
        <p:spPr>
          <a:xfrm>
            <a:off x="381000" y="1676400"/>
            <a:ext cx="4611688" cy="4876800"/>
          </a:xfrm>
        </p:spPr>
        <p:txBody>
          <a:bodyPr/>
          <a:lstStyle/>
          <a:p>
            <a:r>
              <a:rPr lang="en-US" altLang="en-US" sz="2400">
                <a:latin typeface="Bernhard Modern Roman" charset="0"/>
              </a:rPr>
              <a:t>Deciduous tree 40’-50’</a:t>
            </a:r>
          </a:p>
          <a:p>
            <a:r>
              <a:rPr lang="en-US" altLang="en-US" sz="2400">
                <a:latin typeface="Bernhard Modern Roman" charset="0"/>
              </a:rPr>
              <a:t>Tough, durable shade tree</a:t>
            </a:r>
          </a:p>
          <a:p>
            <a:r>
              <a:rPr lang="en-US" altLang="en-US" sz="2400">
                <a:latin typeface="Bernhard Modern Roman" charset="0"/>
              </a:rPr>
              <a:t>Dark green leaves with yellow or reddish purple fall color</a:t>
            </a:r>
          </a:p>
          <a:p>
            <a:r>
              <a:rPr lang="en-US" altLang="en-US" sz="2400">
                <a:latin typeface="Bernhard Modern Roman" charset="0"/>
              </a:rPr>
              <a:t>Outstanding feature is the mottled bark with gray, green, orange and brown coloration</a:t>
            </a:r>
          </a:p>
          <a:p>
            <a:r>
              <a:rPr lang="en-US" altLang="en-US" sz="2400">
                <a:latin typeface="Bernhard Modern Roman" charset="0"/>
              </a:rPr>
              <a:t>Easily transplanted</a:t>
            </a:r>
          </a:p>
          <a:p>
            <a:r>
              <a:rPr lang="en-US" altLang="en-US" sz="2400">
                <a:latin typeface="Bernhard Modern Roman" charset="0"/>
              </a:rPr>
              <a:t>Tolerant of poor soils</a:t>
            </a:r>
          </a:p>
          <a:p>
            <a:r>
              <a:rPr lang="en-US" altLang="en-US" sz="2400">
                <a:latin typeface="Bernhard Modern Roman" charset="0"/>
              </a:rPr>
              <a:t>Adds winter interest </a:t>
            </a:r>
          </a:p>
          <a:p>
            <a:r>
              <a:rPr lang="en-US" altLang="en-US" sz="2400">
                <a:latin typeface="Bernhard Modern Roman" charset="0"/>
              </a:rPr>
              <a:t>Excellent shade or street tree</a:t>
            </a:r>
          </a:p>
        </p:txBody>
      </p:sp>
      <p:graphicFrame>
        <p:nvGraphicFramePr>
          <p:cNvPr id="208900" name="Object 4"/>
          <p:cNvGraphicFramePr>
            <a:graphicFrameLocks noChangeAspect="1"/>
          </p:cNvGraphicFramePr>
          <p:nvPr>
            <p:ph sz="quarter" idx="2"/>
          </p:nvPr>
        </p:nvGraphicFramePr>
        <p:xfrm>
          <a:off x="6373813" y="304800"/>
          <a:ext cx="2541587" cy="3581400"/>
        </p:xfrm>
        <a:graphic>
          <a:graphicData uri="http://schemas.openxmlformats.org/presentationml/2006/ole">
            <mc:AlternateContent xmlns:mc="http://schemas.openxmlformats.org/markup-compatibility/2006">
              <mc:Choice xmlns:v="urn:schemas-microsoft-com:vml" Requires="v">
                <p:oleObj spid="_x0000_s208902" name="Document" r:id="rId3" imgW="5705280" imgH="8057880" progId="WP9Doc">
                  <p:embed/>
                </p:oleObj>
              </mc:Choice>
              <mc:Fallback>
                <p:oleObj name="Document" r:id="rId3" imgW="5705280" imgH="8057880" progId="WP9Doc">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4000" t="39999" r="12000" b="12308"/>
                      <a:stretch>
                        <a:fillRect/>
                      </a:stretch>
                    </p:blipFill>
                    <p:spPr bwMode="auto">
                      <a:xfrm>
                        <a:off x="6373813" y="304800"/>
                        <a:ext cx="2541587" cy="3581400"/>
                      </a:xfrm>
                      <a:prstGeom prst="rect">
                        <a:avLst/>
                      </a:prstGeom>
                    </p:spPr>
                  </p:pic>
                </p:oleObj>
              </mc:Fallback>
            </mc:AlternateContent>
          </a:graphicData>
        </a:graphic>
      </p:graphicFrame>
      <p:graphicFrame>
        <p:nvGraphicFramePr>
          <p:cNvPr id="208901" name="Object 5"/>
          <p:cNvGraphicFramePr>
            <a:graphicFrameLocks noChangeAspect="1"/>
          </p:cNvGraphicFramePr>
          <p:nvPr>
            <p:ph sz="quarter" idx="3"/>
          </p:nvPr>
        </p:nvGraphicFramePr>
        <p:xfrm>
          <a:off x="5257800" y="4038600"/>
          <a:ext cx="3657600" cy="2590800"/>
        </p:xfrm>
        <a:graphic>
          <a:graphicData uri="http://schemas.openxmlformats.org/presentationml/2006/ole">
            <mc:AlternateContent xmlns:mc="http://schemas.openxmlformats.org/markup-compatibility/2006">
              <mc:Choice xmlns:v="urn:schemas-microsoft-com:vml" Requires="v">
                <p:oleObj spid="_x0000_s208903" name="Document" r:id="rId5" imgW="5705280" imgH="4914720" progId="WP9Doc">
                  <p:embed/>
                </p:oleObj>
              </mc:Choice>
              <mc:Fallback>
                <p:oleObj name="Document" r:id="rId5" imgW="5705280" imgH="4914720" progId="WP9Doc">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3636" t="35884" r="34546" b="15567"/>
                      <a:stretch>
                        <a:fillRect/>
                      </a:stretch>
                    </p:blipFill>
                    <p:spPr bwMode="auto">
                      <a:xfrm>
                        <a:off x="5257800" y="4038600"/>
                        <a:ext cx="3657600" cy="25908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277813"/>
            <a:ext cx="6400800" cy="1143000"/>
          </a:xfrm>
        </p:spPr>
        <p:txBody>
          <a:bodyPr/>
          <a:lstStyle/>
          <a:p>
            <a:r>
              <a:rPr lang="en-US" altLang="en-US" sz="4000" b="1">
                <a:solidFill>
                  <a:schemeClr val="hlink"/>
                </a:solidFill>
                <a:latin typeface="Bernhard Modern Roman" charset="0"/>
              </a:rPr>
              <a:t>Downy Serviceberry</a:t>
            </a:r>
            <a:br>
              <a:rPr lang="en-US" altLang="en-US" sz="4000" b="1">
                <a:solidFill>
                  <a:schemeClr val="hlink"/>
                </a:solidFill>
                <a:latin typeface="Bernhard Modern Roman" charset="0"/>
              </a:rPr>
            </a:br>
            <a:r>
              <a:rPr lang="en-US" altLang="en-US" sz="4000" b="1">
                <a:solidFill>
                  <a:schemeClr val="hlink"/>
                </a:solidFill>
                <a:latin typeface="Bernhard Modern Roman" charset="0"/>
              </a:rPr>
              <a:t>(</a:t>
            </a:r>
            <a:r>
              <a:rPr lang="en-US" altLang="en-US" sz="4000" b="1" i="1">
                <a:solidFill>
                  <a:schemeClr val="hlink"/>
                </a:solidFill>
                <a:latin typeface="Bernhard Modern Roman" charset="0"/>
              </a:rPr>
              <a:t>Amelanchier arborea</a:t>
            </a:r>
            <a:r>
              <a:rPr lang="en-US" altLang="en-US" sz="4000" b="1">
                <a:solidFill>
                  <a:schemeClr val="hlink"/>
                </a:solidFill>
                <a:latin typeface="Bernhard Modern Roman" charset="0"/>
              </a:rPr>
              <a:t>)</a:t>
            </a:r>
          </a:p>
        </p:txBody>
      </p:sp>
      <p:graphicFrame>
        <p:nvGraphicFramePr>
          <p:cNvPr id="209923" name="Object 3"/>
          <p:cNvGraphicFramePr>
            <a:graphicFrameLocks noChangeAspect="1"/>
          </p:cNvGraphicFramePr>
          <p:nvPr>
            <p:ph sz="quarter" idx="1"/>
          </p:nvPr>
        </p:nvGraphicFramePr>
        <p:xfrm>
          <a:off x="5867400" y="0"/>
          <a:ext cx="3276600" cy="2581275"/>
        </p:xfrm>
        <a:graphic>
          <a:graphicData uri="http://schemas.openxmlformats.org/presentationml/2006/ole">
            <mc:AlternateContent xmlns:mc="http://schemas.openxmlformats.org/markup-compatibility/2006">
              <mc:Choice xmlns:v="urn:schemas-microsoft-com:vml" Requires="v">
                <p:oleObj spid="_x0000_s209927" name="Document" r:id="rId3" imgW="5705280" imgH="4324320" progId="WP9Doc">
                  <p:embed/>
                </p:oleObj>
              </mc:Choice>
              <mc:Fallback>
                <p:oleObj name="Document" r:id="rId3" imgW="5705280" imgH="4324320" progId="WP9Doc">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4918" t="4326" r="14754" b="25372"/>
                      <a:stretch>
                        <a:fillRect/>
                      </a:stretch>
                    </p:blipFill>
                    <p:spPr bwMode="auto">
                      <a:xfrm>
                        <a:off x="5867400" y="0"/>
                        <a:ext cx="3276600" cy="2581275"/>
                      </a:xfrm>
                      <a:prstGeom prst="rect">
                        <a:avLst/>
                      </a:prstGeom>
                    </p:spPr>
                  </p:pic>
                </p:oleObj>
              </mc:Fallback>
            </mc:AlternateContent>
          </a:graphicData>
        </a:graphic>
      </p:graphicFrame>
      <p:sp>
        <p:nvSpPr>
          <p:cNvPr id="209924" name="Rectangle 4"/>
          <p:cNvSpPr>
            <a:spLocks noGrp="1" noChangeArrowheads="1"/>
          </p:cNvSpPr>
          <p:nvPr>
            <p:ph type="body" sz="half" idx="3"/>
          </p:nvPr>
        </p:nvSpPr>
        <p:spPr>
          <a:xfrm>
            <a:off x="0" y="1828800"/>
            <a:ext cx="5486400" cy="4530725"/>
          </a:xfrm>
        </p:spPr>
        <p:txBody>
          <a:bodyPr/>
          <a:lstStyle/>
          <a:p>
            <a:pPr>
              <a:lnSpc>
                <a:spcPct val="90000"/>
              </a:lnSpc>
            </a:pPr>
            <a:r>
              <a:rPr lang="en-US" altLang="en-US" sz="2400">
                <a:latin typeface="Bernhard Modern Roman" charset="0"/>
              </a:rPr>
              <a:t>Deciduous native flowering tree 15’-30’ high and about half as wide</a:t>
            </a:r>
          </a:p>
          <a:p>
            <a:pPr>
              <a:lnSpc>
                <a:spcPct val="90000"/>
              </a:lnSpc>
            </a:pPr>
            <a:r>
              <a:rPr lang="en-US" altLang="en-US" sz="2400">
                <a:latin typeface="Bernhard Modern Roman" charset="0"/>
              </a:rPr>
              <a:t>Graceful habit easily trained to a multi-trunk specimen</a:t>
            </a:r>
          </a:p>
          <a:p>
            <a:pPr>
              <a:lnSpc>
                <a:spcPct val="90000"/>
              </a:lnSpc>
            </a:pPr>
            <a:r>
              <a:rPr lang="en-US" altLang="en-US" sz="2400">
                <a:latin typeface="Bernhard Modern Roman" charset="0"/>
              </a:rPr>
              <a:t>2-4 inch white flower clusters occur in April (typically just before dogwood)</a:t>
            </a:r>
          </a:p>
          <a:p>
            <a:pPr>
              <a:lnSpc>
                <a:spcPct val="90000"/>
              </a:lnSpc>
            </a:pPr>
            <a:r>
              <a:rPr lang="en-US" altLang="en-US" sz="2400">
                <a:latin typeface="Bernhard Modern Roman" charset="0"/>
              </a:rPr>
              <a:t>Purplish-blue fruit in early summer</a:t>
            </a:r>
          </a:p>
          <a:p>
            <a:pPr>
              <a:lnSpc>
                <a:spcPct val="90000"/>
              </a:lnSpc>
            </a:pPr>
            <a:r>
              <a:rPr lang="en-US" altLang="en-US" sz="2400">
                <a:latin typeface="Bernhard Modern Roman" charset="0"/>
              </a:rPr>
              <a:t>Excellent in the landscape and along wooded areas</a:t>
            </a:r>
          </a:p>
          <a:p>
            <a:pPr>
              <a:lnSpc>
                <a:spcPct val="90000"/>
              </a:lnSpc>
            </a:pPr>
            <a:r>
              <a:rPr lang="en-US" altLang="en-US" sz="2400">
                <a:latin typeface="Bernhard Modern Roman" charset="0"/>
              </a:rPr>
              <a:t>Prefers well-drained acidic soil</a:t>
            </a:r>
          </a:p>
          <a:p>
            <a:pPr>
              <a:lnSpc>
                <a:spcPct val="90000"/>
              </a:lnSpc>
            </a:pPr>
            <a:r>
              <a:rPr lang="en-US" altLang="en-US" sz="2400">
                <a:latin typeface="Bernhard Modern Roman" charset="0"/>
              </a:rPr>
              <a:t>Grows best as an understory tree</a:t>
            </a:r>
          </a:p>
        </p:txBody>
      </p:sp>
      <p:pic>
        <p:nvPicPr>
          <p:cNvPr id="209925" name="Picture 5" descr="cd4261-06">
            <a:hlinkClick r:id="rId5"/>
          </p:cNvPr>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l="5884" t="4927" r="5882" b="20956"/>
          <a:stretch>
            <a:fillRect/>
          </a:stretch>
        </p:blipFill>
        <p:spPr>
          <a:xfrm>
            <a:off x="6172200" y="2665413"/>
            <a:ext cx="2514600" cy="17573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09926" name="Picture 6" descr="cd0339-39">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8000" t="6400" r="7999" b="21600"/>
          <a:stretch>
            <a:fillRect/>
          </a:stretch>
        </p:blipFill>
        <p:spPr bwMode="auto">
          <a:xfrm>
            <a:off x="5867400" y="4572000"/>
            <a:ext cx="3276600" cy="234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ltLang="en-US" sz="4800" b="1">
                <a:solidFill>
                  <a:schemeClr val="hlink"/>
                </a:solidFill>
                <a:latin typeface="Bernhard Modern Roman" charset="0"/>
              </a:rPr>
              <a:t>Degrees of Shade</a:t>
            </a:r>
          </a:p>
        </p:txBody>
      </p:sp>
      <p:sp>
        <p:nvSpPr>
          <p:cNvPr id="243715" name="Rectangle 3"/>
          <p:cNvSpPr>
            <a:spLocks noGrp="1" noChangeArrowheads="1"/>
          </p:cNvSpPr>
          <p:nvPr>
            <p:ph type="body" idx="1"/>
          </p:nvPr>
        </p:nvSpPr>
        <p:spPr>
          <a:xfrm>
            <a:off x="457200" y="1600200"/>
            <a:ext cx="8229600" cy="4800600"/>
          </a:xfrm>
        </p:spPr>
        <p:txBody>
          <a:bodyPr/>
          <a:lstStyle/>
          <a:p>
            <a:r>
              <a:rPr lang="en-US" altLang="en-US" sz="2800">
                <a:latin typeface="Bernhard Modern Roman" charset="0"/>
              </a:rPr>
              <a:t>Partial Shade: brightest &amp; easiest to garden in; receives three to six hours of direct sun per day (morning or afternoon); can also mean dappled sunlight all day long.</a:t>
            </a:r>
          </a:p>
          <a:p>
            <a:endParaRPr lang="en-US" altLang="en-US" sz="2800">
              <a:latin typeface="Bernhard Modern Roman" charset="0"/>
            </a:endParaRPr>
          </a:p>
          <a:p>
            <a:r>
              <a:rPr lang="en-US" altLang="en-US" sz="2800">
                <a:latin typeface="Bernhard Modern Roman" charset="0"/>
              </a:rPr>
              <a:t>Light Shade: exists under trees with small leaves and branches high off the ground, or under immature trees with a light canopy; may get full sun for a couple of hours per day with the rest of the day being bright, but not glaring.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274638"/>
            <a:ext cx="5410200" cy="1143000"/>
          </a:xfrm>
        </p:spPr>
        <p:txBody>
          <a:bodyPr/>
          <a:lstStyle/>
          <a:p>
            <a:r>
              <a:rPr lang="en-US" altLang="en-US"/>
              <a:t>Any Questions?</a:t>
            </a:r>
          </a:p>
        </p:txBody>
      </p:sp>
      <p:sp>
        <p:nvSpPr>
          <p:cNvPr id="245763" name="Rectangle 3"/>
          <p:cNvSpPr>
            <a:spLocks noGrp="1" noChangeArrowheads="1"/>
          </p:cNvSpPr>
          <p:nvPr>
            <p:ph type="body" sz="half" idx="1"/>
          </p:nvPr>
        </p:nvSpPr>
        <p:spPr>
          <a:xfrm>
            <a:off x="0" y="1600200"/>
            <a:ext cx="5181600" cy="4525963"/>
          </a:xfrm>
        </p:spPr>
        <p:txBody>
          <a:bodyPr/>
          <a:lstStyle/>
          <a:p>
            <a:r>
              <a:rPr lang="en-US" altLang="en-US" sz="2800"/>
              <a:t>For more information, visit the UGA Cooperative Extension website at</a:t>
            </a:r>
          </a:p>
          <a:p>
            <a:endParaRPr lang="en-US" altLang="en-US" sz="2800"/>
          </a:p>
          <a:p>
            <a:pPr>
              <a:buFontTx/>
              <a:buNone/>
            </a:pPr>
            <a:r>
              <a:rPr lang="en-US" altLang="en-US" sz="2800"/>
              <a:t>		</a:t>
            </a:r>
            <a:r>
              <a:rPr lang="en-US" altLang="en-US" sz="2800">
                <a:hlinkClick r:id="rId2"/>
              </a:rPr>
              <a:t>www.ugaextension.com</a:t>
            </a:r>
            <a:endParaRPr lang="en-US" altLang="en-US" sz="2800"/>
          </a:p>
          <a:p>
            <a:pPr>
              <a:buFontTx/>
              <a:buNone/>
            </a:pPr>
            <a:endParaRPr lang="en-US" altLang="en-US" sz="2800"/>
          </a:p>
          <a:p>
            <a:pPr>
              <a:buFontTx/>
              <a:buNone/>
            </a:pPr>
            <a:endParaRPr lang="en-US" altLang="en-US" sz="2800"/>
          </a:p>
        </p:txBody>
      </p:sp>
      <p:pic>
        <p:nvPicPr>
          <p:cNvPr id="245765" name="Picture 5" descr="j020120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0" y="1143000"/>
            <a:ext cx="3552825" cy="54102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altLang="en-US" sz="4800" b="1">
                <a:solidFill>
                  <a:schemeClr val="hlink"/>
                </a:solidFill>
                <a:latin typeface="Bernhard Modern Roman" charset="0"/>
              </a:rPr>
              <a:t>Degrees of Shade</a:t>
            </a:r>
          </a:p>
        </p:txBody>
      </p:sp>
      <p:sp>
        <p:nvSpPr>
          <p:cNvPr id="244739" name="Rectangle 3"/>
          <p:cNvSpPr>
            <a:spLocks noGrp="1" noChangeArrowheads="1"/>
          </p:cNvSpPr>
          <p:nvPr>
            <p:ph type="body" idx="1"/>
          </p:nvPr>
        </p:nvSpPr>
        <p:spPr>
          <a:xfrm>
            <a:off x="457200" y="1600200"/>
            <a:ext cx="8229600" cy="4876800"/>
          </a:xfrm>
        </p:spPr>
        <p:txBody>
          <a:bodyPr/>
          <a:lstStyle/>
          <a:p>
            <a:r>
              <a:rPr lang="en-US" altLang="en-US" sz="2800">
                <a:latin typeface="Bernhard Modern Roman" charset="0"/>
              </a:rPr>
              <a:t>Medium Shade: occurs under mature trees with branches at least 20 feet above the ground and moderate-size leaves; may even get some sun in the morning or afternoon, but shaded during the four to five brightest daylight hours.</a:t>
            </a:r>
          </a:p>
          <a:p>
            <a:endParaRPr lang="en-US" altLang="en-US" sz="2800">
              <a:latin typeface="Bernhard Modern Roman" charset="0"/>
            </a:endParaRPr>
          </a:p>
          <a:p>
            <a:r>
              <a:rPr lang="en-US" altLang="en-US" sz="2800">
                <a:latin typeface="Bernhard Modern Roman" charset="0"/>
              </a:rPr>
              <a:t>Full Shade: found beneath deciduous trees that have large leaves (ex. maples and oaks) or under smaller trees whose branches are lower to the ground.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altLang="en-US" b="1">
                <a:solidFill>
                  <a:schemeClr val="hlink"/>
                </a:solidFill>
                <a:latin typeface="Bernhard Modern Roman" charset="0"/>
              </a:rPr>
              <a:t>Dealing with Tree Roots</a:t>
            </a:r>
          </a:p>
        </p:txBody>
      </p:sp>
      <p:sp>
        <p:nvSpPr>
          <p:cNvPr id="226307" name="Rectangle 3"/>
          <p:cNvSpPr>
            <a:spLocks noGrp="1" noChangeArrowheads="1"/>
          </p:cNvSpPr>
          <p:nvPr>
            <p:ph type="body" idx="1"/>
          </p:nvPr>
        </p:nvSpPr>
        <p:spPr>
          <a:xfrm>
            <a:off x="457200" y="1600200"/>
            <a:ext cx="8229600" cy="4876800"/>
          </a:xfrm>
        </p:spPr>
        <p:txBody>
          <a:bodyPr/>
          <a:lstStyle/>
          <a:p>
            <a:pPr>
              <a:lnSpc>
                <a:spcPct val="80000"/>
              </a:lnSpc>
            </a:pPr>
            <a:r>
              <a:rPr lang="en-US" altLang="en-US" sz="2800">
                <a:latin typeface="Bernhard Modern Roman" charset="0"/>
              </a:rPr>
              <a:t>Most trees do not have a tap root; their root systems form a wide shallow disk that can extend twice as far as the tree’s canopy.  </a:t>
            </a:r>
          </a:p>
          <a:p>
            <a:pPr>
              <a:lnSpc>
                <a:spcPct val="80000"/>
              </a:lnSpc>
            </a:pPr>
            <a:r>
              <a:rPr lang="en-US" altLang="en-US" sz="2800">
                <a:latin typeface="Bernhard Modern Roman" charset="0"/>
              </a:rPr>
              <a:t>80% of the feeder roots are in the upper six to eight inches of soil.</a:t>
            </a:r>
          </a:p>
          <a:p>
            <a:pPr>
              <a:lnSpc>
                <a:spcPct val="80000"/>
              </a:lnSpc>
            </a:pPr>
            <a:r>
              <a:rPr lang="en-US" altLang="en-US" sz="2800">
                <a:latin typeface="Bernhard Modern Roman" charset="0"/>
              </a:rPr>
              <a:t>Try to protect the roots as much as possible, including keeping major soil disturbances &gt;15 ft from the trunk.</a:t>
            </a:r>
          </a:p>
          <a:p>
            <a:pPr>
              <a:lnSpc>
                <a:spcPct val="80000"/>
              </a:lnSpc>
            </a:pPr>
            <a:r>
              <a:rPr lang="en-US" altLang="en-US" sz="2800">
                <a:latin typeface="Bernhard Modern Roman" charset="0"/>
              </a:rPr>
              <a:t>Avoid adding soil over the root area – adding only a few inches of soil on top of tree’s root system can cause slow irreversible decline.</a:t>
            </a:r>
          </a:p>
          <a:p>
            <a:pPr>
              <a:lnSpc>
                <a:spcPct val="80000"/>
              </a:lnSpc>
            </a:pPr>
            <a:r>
              <a:rPr lang="en-US" altLang="en-US" sz="2800">
                <a:latin typeface="Bernhard Modern Roman" charset="0"/>
              </a:rPr>
              <a:t>If you must dig around the roots, always use hand tools (no augers or tillers).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04800" y="457200"/>
            <a:ext cx="8534400" cy="762000"/>
          </a:xfrm>
        </p:spPr>
        <p:txBody>
          <a:bodyPr/>
          <a:lstStyle/>
          <a:p>
            <a:r>
              <a:rPr lang="en-US" altLang="en-US" b="1">
                <a:solidFill>
                  <a:schemeClr val="tx1"/>
                </a:solidFill>
                <a:latin typeface="GoudyOlSt BT" charset="0"/>
              </a:rPr>
              <a:t>Annuals For Shady Location</a:t>
            </a:r>
          </a:p>
        </p:txBody>
      </p:sp>
      <p:sp>
        <p:nvSpPr>
          <p:cNvPr id="200707" name="Rectangle 3"/>
          <p:cNvSpPr>
            <a:spLocks noGrp="1" noChangeArrowheads="1"/>
          </p:cNvSpPr>
          <p:nvPr>
            <p:ph type="body" sz="half" idx="1"/>
          </p:nvPr>
        </p:nvSpPr>
        <p:spPr>
          <a:xfrm>
            <a:off x="457200" y="1524000"/>
            <a:ext cx="2971800" cy="5029200"/>
          </a:xfrm>
        </p:spPr>
        <p:txBody>
          <a:bodyPr/>
          <a:lstStyle/>
          <a:p>
            <a:pPr>
              <a:buFontTx/>
              <a:buNone/>
            </a:pPr>
            <a:r>
              <a:rPr lang="en-US" altLang="en-US" b="1">
                <a:solidFill>
                  <a:schemeClr val="hlink"/>
                </a:solidFill>
                <a:latin typeface="GoudyOlSt BT" charset="0"/>
              </a:rPr>
              <a:t>	</a:t>
            </a:r>
          </a:p>
        </p:txBody>
      </p:sp>
      <p:pic>
        <p:nvPicPr>
          <p:cNvPr id="200708" name="Picture 4" descr="MVC-00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00709" name="Text Box 5"/>
          <p:cNvSpPr txBox="1">
            <a:spLocks noChangeArrowheads="1"/>
          </p:cNvSpPr>
          <p:nvPr/>
        </p:nvSpPr>
        <p:spPr bwMode="auto">
          <a:xfrm>
            <a:off x="1219200" y="6019800"/>
            <a:ext cx="6970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latin typeface="Bernhard Modern Roman" charset="0"/>
              </a:rPr>
              <a:t>Imagine What Shade-Tolerant Annuals Could Do For This Site!</a:t>
            </a:r>
            <a:r>
              <a:rPr lang="en-US" altLang="en-US" sz="2000" b="1" i="1">
                <a:solidFill>
                  <a:schemeClr val="bg1"/>
                </a:solidFill>
                <a:latin typeface="Bernhard Modern Roman"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2362200" y="304800"/>
            <a:ext cx="4265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solidFill>
                  <a:schemeClr val="hlink"/>
                </a:solidFill>
                <a:latin typeface="GoudyOlSt BT" charset="0"/>
              </a:rPr>
              <a:t>Native Impatiens</a:t>
            </a:r>
          </a:p>
        </p:txBody>
      </p:sp>
      <p:pic>
        <p:nvPicPr>
          <p:cNvPr id="105475" name="Picture 3" descr="NativeImpatie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76400"/>
            <a:ext cx="5029200" cy="4105275"/>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
              </a:spcBef>
            </a:pPr>
            <a:endParaRPr lang="en-US" altLang="en-US" sz="2400" b="1">
              <a:solidFill>
                <a:srgbClr val="FF00FF"/>
              </a:solidFill>
              <a:latin typeface="Bernhard Modern Roman" charset="0"/>
            </a:endParaRPr>
          </a:p>
          <a:p>
            <a:pPr>
              <a:lnSpc>
                <a:spcPct val="70000"/>
              </a:lnSpc>
              <a:spcBef>
                <a:spcPct val="5000"/>
              </a:spcBef>
            </a:pPr>
            <a:r>
              <a:rPr lang="en-US" altLang="en-US" sz="2000" b="1">
                <a:latin typeface="Bernhard Modern Roman" charset="0"/>
              </a:rPr>
              <a:t>Characteristics:  </a:t>
            </a:r>
          </a:p>
          <a:p>
            <a:pPr>
              <a:lnSpc>
                <a:spcPct val="70000"/>
              </a:lnSpc>
              <a:spcBef>
                <a:spcPct val="5000"/>
              </a:spcBef>
            </a:pPr>
            <a:r>
              <a:rPr lang="en-US" altLang="en-US" sz="2000" b="1">
                <a:latin typeface="Bernhard Modern Roman" charset="0"/>
              </a:rPr>
              <a:t>	Nectar source</a:t>
            </a:r>
          </a:p>
          <a:p>
            <a:pPr>
              <a:lnSpc>
                <a:spcPct val="70000"/>
              </a:lnSpc>
              <a:spcBef>
                <a:spcPct val="5000"/>
              </a:spcBef>
            </a:pPr>
            <a:r>
              <a:rPr lang="en-US" altLang="en-US" sz="2000" b="1">
                <a:latin typeface="Bernhard Modern Roman" charset="0"/>
              </a:rPr>
              <a:t>	Mounding habit</a:t>
            </a:r>
          </a:p>
          <a:p>
            <a:pPr>
              <a:lnSpc>
                <a:spcPct val="70000"/>
              </a:lnSpc>
              <a:spcBef>
                <a:spcPct val="5000"/>
              </a:spcBef>
            </a:pPr>
            <a:r>
              <a:rPr lang="en-US" altLang="en-US" sz="2000" b="1">
                <a:latin typeface="Bernhard Modern Roman" charset="0"/>
              </a:rPr>
              <a:t>	36 – 56 inches tall</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Location:</a:t>
            </a:r>
          </a:p>
          <a:p>
            <a:pPr>
              <a:lnSpc>
                <a:spcPct val="70000"/>
              </a:lnSpc>
              <a:spcBef>
                <a:spcPct val="5000"/>
              </a:spcBef>
            </a:pPr>
            <a:r>
              <a:rPr lang="en-US" altLang="en-US" sz="2000" b="1">
                <a:latin typeface="Bernhard Modern Roman" charset="0"/>
              </a:rPr>
              <a:t>	Full/part shade</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Plant Spacing:</a:t>
            </a:r>
          </a:p>
          <a:p>
            <a:pPr>
              <a:lnSpc>
                <a:spcPct val="70000"/>
              </a:lnSpc>
              <a:spcBef>
                <a:spcPct val="5000"/>
              </a:spcBef>
            </a:pPr>
            <a:r>
              <a:rPr lang="en-US" altLang="en-US" sz="2000" b="1">
                <a:latin typeface="Bernhard Modern Roman" charset="0"/>
              </a:rPr>
              <a:t>	8 inch centers </a:t>
            </a:r>
          </a:p>
          <a:p>
            <a:pPr>
              <a:lnSpc>
                <a:spcPct val="70000"/>
              </a:lnSpc>
              <a:spcBef>
                <a:spcPct val="5000"/>
              </a:spcBef>
            </a:pPr>
            <a:r>
              <a:rPr lang="en-US" altLang="en-US" sz="2000" b="1">
                <a:latin typeface="Bernhard Modern Roman" charset="0"/>
              </a:rPr>
              <a:t>	Random seeding</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Care and Feeding:  </a:t>
            </a:r>
          </a:p>
          <a:p>
            <a:pPr>
              <a:lnSpc>
                <a:spcPct val="70000"/>
              </a:lnSpc>
              <a:spcBef>
                <a:spcPct val="5000"/>
              </a:spcBef>
            </a:pPr>
            <a:r>
              <a:rPr lang="en-US" altLang="en-US" sz="2000" b="1">
                <a:latin typeface="Bernhard Modern Roman" charset="0"/>
              </a:rPr>
              <a:t>	Low fertility  </a:t>
            </a:r>
          </a:p>
          <a:p>
            <a:pPr>
              <a:lnSpc>
                <a:spcPct val="70000"/>
              </a:lnSpc>
              <a:spcBef>
                <a:spcPct val="5000"/>
              </a:spcBef>
            </a:pPr>
            <a:r>
              <a:rPr lang="en-US" altLang="en-US" sz="2000" b="1">
                <a:latin typeface="Bernhard Modern Roman" charset="0"/>
              </a:rPr>
              <a:t>	No drought</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Bloom Period:	</a:t>
            </a:r>
          </a:p>
          <a:p>
            <a:pPr>
              <a:lnSpc>
                <a:spcPct val="70000"/>
              </a:lnSpc>
              <a:spcBef>
                <a:spcPct val="5000"/>
              </a:spcBef>
            </a:pPr>
            <a:r>
              <a:rPr lang="en-US" altLang="en-US" sz="2000" b="1">
                <a:latin typeface="Bernhard Modern Roman" charset="0"/>
              </a:rPr>
              <a:t>	June – July</a:t>
            </a:r>
          </a:p>
          <a:p>
            <a:pPr>
              <a:lnSpc>
                <a:spcPct val="70000"/>
              </a:lnSpc>
              <a:spcBef>
                <a:spcPct val="5000"/>
              </a:spcBef>
            </a:pPr>
            <a:endParaRPr lang="en-US" altLang="en-US" sz="2000" b="1">
              <a:latin typeface="Bernhard Modern Roman" charset="0"/>
            </a:endParaRPr>
          </a:p>
          <a:p>
            <a:pPr>
              <a:lnSpc>
                <a:spcPct val="70000"/>
              </a:lnSpc>
              <a:spcBef>
                <a:spcPct val="5000"/>
              </a:spcBef>
            </a:pPr>
            <a:r>
              <a:rPr lang="en-US" altLang="en-US" sz="2000" b="1">
                <a:latin typeface="Bernhard Modern Roman" charset="0"/>
              </a:rPr>
              <a:t>Culture Concerns:</a:t>
            </a:r>
          </a:p>
          <a:p>
            <a:pPr>
              <a:lnSpc>
                <a:spcPct val="70000"/>
              </a:lnSpc>
              <a:spcBef>
                <a:spcPct val="5000"/>
              </a:spcBef>
            </a:pPr>
            <a:r>
              <a:rPr lang="en-US" altLang="en-US" sz="2000" b="1">
                <a:latin typeface="Bernhard Modern Roman" charset="0"/>
              </a:rPr>
              <a:t>	Reseeds</a:t>
            </a:r>
          </a:p>
          <a:p>
            <a:pPr>
              <a:lnSpc>
                <a:spcPct val="70000"/>
              </a:lnSpc>
              <a:spcBef>
                <a:spcPct val="5000"/>
              </a:spcBef>
            </a:pPr>
            <a:r>
              <a:rPr lang="en-US" altLang="en-US" sz="2000" b="1">
                <a:latin typeface="Bernhard Modern Roman" charset="0"/>
              </a:rPr>
              <a:t>	Needs moist Soil</a:t>
            </a:r>
          </a:p>
          <a:p>
            <a:pPr>
              <a:lnSpc>
                <a:spcPct val="70000"/>
              </a:lnSpc>
              <a:spcBef>
                <a:spcPct val="5000"/>
              </a:spcBef>
            </a:pPr>
            <a:endParaRPr lang="en-US" altLang="en-US" sz="2000" b="1">
              <a:latin typeface="Bernhard Modern Roman" charset="0"/>
            </a:endParaRPr>
          </a:p>
        </p:txBody>
      </p:sp>
      <p:sp>
        <p:nvSpPr>
          <p:cNvPr id="105477" name="Rectangle 5"/>
          <p:cNvSpPr>
            <a:spLocks noChangeArrowheads="1"/>
          </p:cNvSpPr>
          <p:nvPr/>
        </p:nvSpPr>
        <p:spPr bwMode="auto">
          <a:xfrm>
            <a:off x="4495800" y="5867400"/>
            <a:ext cx="2595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hlink"/>
                </a:solidFill>
                <a:latin typeface="GoudyOlSt BT" charset="0"/>
              </a:rPr>
              <a:t>Impatiens capensis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3221</Words>
  <Application>Microsoft Macintosh PowerPoint</Application>
  <PresentationFormat>On-screen Show (4:3)</PresentationFormat>
  <Paragraphs>616</Paragraphs>
  <Slides>50</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7" baseType="lpstr">
      <vt:lpstr>Arial</vt:lpstr>
      <vt:lpstr>Bernhard Modern Roman</vt:lpstr>
      <vt:lpstr>GoudyOlSt BT</vt:lpstr>
      <vt:lpstr>Times New Roman</vt:lpstr>
      <vt:lpstr>Default Design</vt:lpstr>
      <vt:lpstr>Corel Presentations 9 Drawing</vt:lpstr>
      <vt:lpstr>WordPerfect 9 Document</vt:lpstr>
      <vt:lpstr>Made in the Shade “plants for sunlight-challenged landscapes”</vt:lpstr>
      <vt:lpstr>Made in the Shade</vt:lpstr>
      <vt:lpstr>Made in the Shade</vt:lpstr>
      <vt:lpstr>Use of foliage texture and differing shades of green</vt:lpstr>
      <vt:lpstr>Degrees of Shade</vt:lpstr>
      <vt:lpstr>Degrees of Shade</vt:lpstr>
      <vt:lpstr>Dealing with Tree Roots</vt:lpstr>
      <vt:lpstr>Annuals For Shady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Liriope</vt:lpstr>
      <vt:lpstr>Mondo grass Ophiopogon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Shrubs for Shade</vt:lpstr>
      <vt:lpstr>Beautyberry (Callicarpa dichotoma)</vt:lpstr>
      <vt:lpstr>Sarcococca Sweet Box</vt:lpstr>
      <vt:lpstr>Japanese Plum Yew (Cephalotaxus harringtonia)</vt:lpstr>
      <vt:lpstr>Annabelle Hydrangea (Hydrangea arborescens ‘Annabelle’)</vt:lpstr>
      <vt:lpstr>Mahonia</vt:lpstr>
      <vt:lpstr>Hydrangea quercifolia Oakleaf hydrangea</vt:lpstr>
      <vt:lpstr>Sweetshrub (Calycanthus floridus)</vt:lpstr>
      <vt:lpstr>Virginia Sweetspire (Itea virginica)</vt:lpstr>
      <vt:lpstr>Rhododendron</vt:lpstr>
      <vt:lpstr>Winterberry (Ilex verticillata)</vt:lpstr>
      <vt:lpstr>Trees for Shady Sites</vt:lpstr>
      <vt:lpstr>Japanese Stewartia (Stewartia pseudocamellia)</vt:lpstr>
      <vt:lpstr>Paperbark Maple (Acer griseum)</vt:lpstr>
      <vt:lpstr>Cornus florida  Flowering Dogwood</vt:lpstr>
      <vt:lpstr>PowerPoint Presentation</vt:lpstr>
      <vt:lpstr>Lacebark Elm</vt:lpstr>
      <vt:lpstr>Downy Serviceberry (Amelanchier arborea)</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Made in the Shade “plants for sunlight-challenged landscapes”</dc:title>
  <dc:creator>George Braman</dc:creator>
  <cp:lastModifiedBy>George Braman</cp:lastModifiedBy>
  <cp:revision>1</cp:revision>
  <dcterms:created xsi:type="dcterms:W3CDTF">2015-09-08T03:54:47Z</dcterms:created>
  <dcterms:modified xsi:type="dcterms:W3CDTF">2015-09-08T03:56:14Z</dcterms:modified>
</cp:coreProperties>
</file>