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a:defRPr>
        <a:latin typeface="Calibri"/>
        <a:ea typeface="Calibri"/>
        <a:cs typeface="Calibri"/>
        <a:sym typeface="Calibri"/>
      </a:defRPr>
    </a:lvl6pPr>
    <a:lvl7pPr>
      <a:defRPr>
        <a:latin typeface="Calibri"/>
        <a:ea typeface="Calibri"/>
        <a:cs typeface="Calibri"/>
        <a:sym typeface="Calibri"/>
      </a:defRPr>
    </a:lvl7pPr>
    <a:lvl8pPr>
      <a:defRPr>
        <a:latin typeface="Calibri"/>
        <a:ea typeface="Calibri"/>
        <a:cs typeface="Calibri"/>
        <a:sym typeface="Calibri"/>
      </a:defRPr>
    </a:lvl8pPr>
    <a:lvl9pPr>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a:tcStyle>
        <a:tcBdr/>
        <a:fill>
          <a:solidFill>
            <a:srgbClr val="F1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8" name="Shape 1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6830734"/>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www.tnrcc.state.tx.us/permitting/waterperm/pdw/chemlabs.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 Id="rId3" Type="http://schemas.openxmlformats.org/officeDocument/2006/relationships/hyperlink" Target="http://www.nsf.org/Certified/DWTU/"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a:spLocks noGrp="1" noRot="1" noChangeAspect="1"/>
          </p:cNvSpPr>
          <p:nvPr>
            <p:ph type="sldImg"/>
          </p:nvPr>
        </p:nvSpPr>
        <p:spPr>
          <a:prstGeom prst="rect">
            <a:avLst/>
          </a:prstGeom>
        </p:spPr>
        <p:txBody>
          <a:bodyPr/>
          <a:lstStyle/>
          <a:p>
            <a:pPr lvl="0"/>
            <a:endParaRPr/>
          </a:p>
        </p:txBody>
      </p:sp>
      <p:sp>
        <p:nvSpPr>
          <p:cNvPr id="30" name="Shape 30"/>
          <p:cNvSpPr>
            <a:spLocks noGrp="1"/>
          </p:cNvSpPr>
          <p:nvPr>
            <p:ph type="body" sz="quarter" idx="1"/>
          </p:nvPr>
        </p:nvSpPr>
        <p:spPr>
          <a:prstGeom prst="rect">
            <a:avLst/>
          </a:prstGeom>
        </p:spPr>
        <p:txBody>
          <a:bodyPr/>
          <a:lstStyle/>
          <a:p>
            <a:pPr lvl="0" defTabSz="914400">
              <a:lnSpc>
                <a:spcPct val="100000"/>
              </a:lnSpc>
              <a:spcBef>
                <a:spcPts val="300"/>
              </a:spcBef>
              <a:defRPr sz="1800"/>
            </a:pPr>
            <a:r>
              <a:rPr sz="1000" b="1">
                <a:latin typeface="Arial"/>
                <a:ea typeface="Arial"/>
                <a:cs typeface="Arial"/>
                <a:sym typeface="Arial"/>
              </a:rPr>
              <a:t>Pathogenic microbes pose a greater health threat to rainwater users than most</a:t>
            </a:r>
          </a:p>
          <a:p>
            <a:pPr lvl="0" defTabSz="914400">
              <a:lnSpc>
                <a:spcPct val="100000"/>
              </a:lnSpc>
              <a:spcBef>
                <a:spcPts val="300"/>
              </a:spcBef>
              <a:defRPr sz="1800"/>
            </a:pPr>
            <a:r>
              <a:rPr sz="1000" b="1">
                <a:latin typeface="Arial"/>
                <a:ea typeface="Arial"/>
                <a:cs typeface="Arial"/>
                <a:sym typeface="Arial"/>
              </a:rPr>
              <a:t>chemical contaminants, for a number of reasons, including:</a:t>
            </a:r>
          </a:p>
          <a:p>
            <a:pPr lvl="0" defTabSz="914400">
              <a:lnSpc>
                <a:spcPct val="100000"/>
              </a:lnSpc>
              <a:spcBef>
                <a:spcPts val="300"/>
              </a:spcBef>
              <a:defRPr sz="1800"/>
            </a:pPr>
            <a:r>
              <a:rPr sz="1000">
                <a:latin typeface="Arial"/>
                <a:ea typeface="Arial"/>
                <a:cs typeface="Arial"/>
                <a:sym typeface="Arial"/>
              </a:rPr>
              <a:t>• Pathogens can cause disease after a single exposure, while most chemical contaminants may</a:t>
            </a:r>
          </a:p>
          <a:p>
            <a:pPr lvl="0" defTabSz="914400">
              <a:lnSpc>
                <a:spcPct val="100000"/>
              </a:lnSpc>
              <a:spcBef>
                <a:spcPts val="300"/>
              </a:spcBef>
              <a:defRPr sz="1800"/>
            </a:pPr>
            <a:r>
              <a:rPr sz="1000">
                <a:latin typeface="Arial"/>
                <a:ea typeface="Arial"/>
                <a:cs typeface="Arial"/>
                <a:sym typeface="Arial"/>
              </a:rPr>
              <a:t>require months or even years of exposure before causing a health effect.</a:t>
            </a:r>
          </a:p>
          <a:p>
            <a:pPr lvl="0" defTabSz="914400">
              <a:lnSpc>
                <a:spcPct val="100000"/>
              </a:lnSpc>
              <a:spcBef>
                <a:spcPts val="300"/>
              </a:spcBef>
              <a:defRPr sz="1800"/>
            </a:pPr>
            <a:r>
              <a:rPr sz="1000">
                <a:latin typeface="Arial"/>
                <a:ea typeface="Arial"/>
                <a:cs typeface="Arial"/>
                <a:sym typeface="Arial"/>
              </a:rPr>
              <a:t>• Pathogens do not affect the taste, smell, or appearance of the water. Many chemical</a:t>
            </a:r>
          </a:p>
          <a:p>
            <a:pPr lvl="0" defTabSz="914400">
              <a:lnSpc>
                <a:spcPct val="100000"/>
              </a:lnSpc>
              <a:spcBef>
                <a:spcPts val="300"/>
              </a:spcBef>
              <a:defRPr sz="1800"/>
            </a:pPr>
            <a:r>
              <a:rPr sz="1000">
                <a:latin typeface="Arial"/>
                <a:ea typeface="Arial"/>
                <a:cs typeface="Arial"/>
                <a:sym typeface="Arial"/>
              </a:rPr>
              <a:t>contaminants, on the other hand, make the water taste, smell, or look different, especially if the</a:t>
            </a:r>
          </a:p>
          <a:p>
            <a:pPr lvl="0" defTabSz="914400">
              <a:lnSpc>
                <a:spcPct val="100000"/>
              </a:lnSpc>
              <a:spcBef>
                <a:spcPts val="300"/>
              </a:spcBef>
              <a:defRPr sz="1800"/>
            </a:pPr>
            <a:r>
              <a:rPr sz="1000">
                <a:latin typeface="Arial"/>
                <a:ea typeface="Arial"/>
                <a:cs typeface="Arial"/>
                <a:sym typeface="Arial"/>
              </a:rPr>
              <a:t>chemicals are present at levels that would pose a short-term risk.</a:t>
            </a:r>
          </a:p>
          <a:p>
            <a:pPr lvl="0" defTabSz="914400">
              <a:lnSpc>
                <a:spcPct val="100000"/>
              </a:lnSpc>
              <a:spcBef>
                <a:spcPts val="300"/>
              </a:spcBef>
              <a:defRPr sz="1800"/>
            </a:pPr>
            <a:r>
              <a:rPr sz="1000">
                <a:latin typeface="Arial"/>
                <a:ea typeface="Arial"/>
                <a:cs typeface="Arial"/>
                <a:sym typeface="Arial"/>
              </a:rPr>
              <a:t>• Pathogen levels can rise very quickly, while chemical levels tend to remain fairly constant.</a:t>
            </a:r>
          </a:p>
          <a:p>
            <a:pPr lvl="0" defTabSz="914400">
              <a:lnSpc>
                <a:spcPct val="100000"/>
              </a:lnSpc>
              <a:spcBef>
                <a:spcPts val="300"/>
              </a:spcBef>
              <a:defRPr sz="1800"/>
            </a:pPr>
            <a:r>
              <a:rPr sz="1000">
                <a:latin typeface="Arial"/>
                <a:ea typeface="Arial"/>
                <a:cs typeface="Arial"/>
                <a:sym typeface="Arial"/>
              </a:rPr>
              <a:t>Consequently, it is relatively easy (though somewhat costly) to periodically test for chemical</a:t>
            </a:r>
          </a:p>
          <a:p>
            <a:pPr lvl="0" defTabSz="914400">
              <a:lnSpc>
                <a:spcPct val="100000"/>
              </a:lnSpc>
              <a:spcBef>
                <a:spcPts val="300"/>
              </a:spcBef>
              <a:defRPr sz="1800"/>
            </a:pPr>
            <a:r>
              <a:rPr sz="1000">
                <a:latin typeface="Arial"/>
                <a:ea typeface="Arial"/>
                <a:cs typeface="Arial"/>
                <a:sym typeface="Arial"/>
              </a:rPr>
              <a:t>contaminants, while it is both difficult and costly to continuously test for most pathogens.</a:t>
            </a:r>
          </a:p>
          <a:p>
            <a:pPr lvl="0" defTabSz="914400">
              <a:lnSpc>
                <a:spcPct val="100000"/>
              </a:lnSpc>
              <a:spcBef>
                <a:spcPts val="300"/>
              </a:spcBef>
              <a:defRPr sz="1800"/>
            </a:pPr>
            <a:r>
              <a:rPr sz="1000">
                <a:latin typeface="Arial"/>
                <a:ea typeface="Arial"/>
                <a:cs typeface="Arial"/>
                <a:sym typeface="Arial"/>
              </a:rPr>
              <a:t>• A disease caused by pathogens can usually be passed from person to person, while the health</a:t>
            </a:r>
          </a:p>
          <a:p>
            <a:pPr lvl="0" defTabSz="914400">
              <a:lnSpc>
                <a:spcPct val="100000"/>
              </a:lnSpc>
              <a:spcBef>
                <a:spcPts val="300"/>
              </a:spcBef>
              <a:defRPr sz="1800"/>
            </a:pPr>
            <a:r>
              <a:rPr sz="1000">
                <a:latin typeface="Arial"/>
                <a:ea typeface="Arial"/>
                <a:cs typeface="Arial"/>
                <a:sym typeface="Arial"/>
              </a:rPr>
              <a:t>effects caused by chemicals affect only those that actually consume the contaminated water.</a:t>
            </a:r>
          </a:p>
          <a:p>
            <a:pPr lvl="0" defTabSz="914400">
              <a:lnSpc>
                <a:spcPct val="100000"/>
              </a:lnSpc>
              <a:spcBef>
                <a:spcPts val="300"/>
              </a:spcBef>
              <a:defRPr sz="1800"/>
            </a:pPr>
            <a:r>
              <a:rPr sz="1000">
                <a:latin typeface="Arial"/>
                <a:ea typeface="Arial"/>
                <a:cs typeface="Arial"/>
                <a:sym typeface="Arial"/>
              </a:rPr>
              <a:t>• Waterborne illnesses caused by pathogens can be a serious health risk for the elderly, infants,</a:t>
            </a:r>
          </a:p>
          <a:p>
            <a:pPr lvl="0" defTabSz="914400">
              <a:lnSpc>
                <a:spcPct val="100000"/>
              </a:lnSpc>
              <a:spcBef>
                <a:spcPts val="300"/>
              </a:spcBef>
              <a:defRPr sz="1800"/>
            </a:pPr>
            <a:r>
              <a:rPr sz="1000">
                <a:latin typeface="Arial"/>
                <a:ea typeface="Arial"/>
                <a:cs typeface="Arial"/>
                <a:sym typeface="Arial"/>
              </a:rPr>
              <a:t>chemotherapy patients, and other individuals with a delicate or weakened immune system.</a:t>
            </a:r>
          </a:p>
        </p:txBody>
      </p:sp>
    </p:spTree>
    <p:extLst>
      <p:ext uri="{BB962C8B-B14F-4D97-AF65-F5344CB8AC3E}">
        <p14:creationId xmlns:p14="http://schemas.microsoft.com/office/powerpoint/2010/main" val="77409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prstGeom prst="rect">
            <a:avLst/>
          </a:prstGeom>
        </p:spPr>
        <p:txBody>
          <a:bodyPr/>
          <a:lstStyle/>
          <a:p>
            <a:pPr lvl="0"/>
            <a:endParaRPr/>
          </a:p>
        </p:txBody>
      </p:sp>
      <p:sp>
        <p:nvSpPr>
          <p:cNvPr id="90" name="Shape 90"/>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The Safe Drinking Water Act was first established by the United States Congress in 1974.  It has been amended a couple of times and is designed to allow the US Environmental Protection Agency to develop water standards for a variety of contaminants (over 90 and counting).  These standards provide  a method of regulating those who supply water to the general public.  Primary standards are set for contaminants that cause health effects, whereas, secondary standards are for contaminants that impact aesthetic qualities of water such as color, taste, and odor.</a:t>
            </a:r>
          </a:p>
        </p:txBody>
      </p:sp>
    </p:spTree>
    <p:extLst>
      <p:ext uri="{BB962C8B-B14F-4D97-AF65-F5344CB8AC3E}">
        <p14:creationId xmlns:p14="http://schemas.microsoft.com/office/powerpoint/2010/main" val="676181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prstGeom prst="rect">
            <a:avLst/>
          </a:prstGeom>
        </p:spPr>
        <p:txBody>
          <a:bodyPr/>
          <a:lstStyle/>
          <a:p>
            <a:pPr lvl="0"/>
            <a:endParaRPr/>
          </a:p>
        </p:txBody>
      </p:sp>
      <p:sp>
        <p:nvSpPr>
          <p:cNvPr id="95" name="Shape 9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A public water supply that is regulated is one that serves at least 25 people or 15 connections (taps) for a minimum of 60 days per year.  These systems are categorized as 1) a community system – one that supplies the same people year round; 2) a non-transient, non-community system that supplies water to the same individuals for greater than 6 months but less than 12 months( for example a school); or 3) a transient non-community water system that supplies water to the public but not the same people for more than 6 months (campgrounds).  At the current time, water from private wells and rainfall harvested supplies intended solely for private use are not regulated by the US-EPA or the state regulatory agency, the Texas Commission on Environmental Quality (TCEQ). </a:t>
            </a:r>
          </a:p>
        </p:txBody>
      </p:sp>
    </p:spTree>
    <p:extLst>
      <p:ext uri="{BB962C8B-B14F-4D97-AF65-F5344CB8AC3E}">
        <p14:creationId xmlns:p14="http://schemas.microsoft.com/office/powerpoint/2010/main" val="10490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pPr lvl="0"/>
            <a:endParaRPr/>
          </a:p>
        </p:txBody>
      </p:sp>
      <p:sp>
        <p:nvSpPr>
          <p:cNvPr id="102" name="Shape 102"/>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Here are a few examples of primary (ones that cause a health effect) drinking water standards.  These standards reflect a concentration that is the amount of a substance in a volume of water.  For lead, nitirate-nitrogen, 2,4-D, and atrazine, the concentrations are in milligrams per liter or parts per million (ppm). A complete list of contaminants is , again, available in the TCE bulletin on drinking water standards.</a:t>
            </a:r>
          </a:p>
        </p:txBody>
      </p:sp>
    </p:spTree>
    <p:extLst>
      <p:ext uri="{BB962C8B-B14F-4D97-AF65-F5344CB8AC3E}">
        <p14:creationId xmlns:p14="http://schemas.microsoft.com/office/powerpoint/2010/main" val="13548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pPr lvl="0"/>
            <a:endParaRPr/>
          </a:p>
        </p:txBody>
      </p:sp>
      <p:sp>
        <p:nvSpPr>
          <p:cNvPr id="107" name="Shape 107"/>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Secondary standards as referred to earlier, do not cause a direct health effect but affect the taste, color, smell, etc. of the eater.</a:t>
            </a:r>
          </a:p>
        </p:txBody>
      </p:sp>
    </p:spTree>
    <p:extLst>
      <p:ext uri="{BB962C8B-B14F-4D97-AF65-F5344CB8AC3E}">
        <p14:creationId xmlns:p14="http://schemas.microsoft.com/office/powerpoint/2010/main" val="83169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pPr lvl="0"/>
            <a:endParaRPr/>
          </a:p>
        </p:txBody>
      </p:sp>
      <p:sp>
        <p:nvSpPr>
          <p:cNvPr id="121" name="Shape 12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Commonly referenced as cfu = colony forming units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Fecal coliform historically used as an indicator organism, that other more potentially harmful disease-causing (pathogenic) organisms are present.</a:t>
            </a:r>
          </a:p>
        </p:txBody>
      </p:sp>
    </p:spTree>
    <p:extLst>
      <p:ext uri="{BB962C8B-B14F-4D97-AF65-F5344CB8AC3E}">
        <p14:creationId xmlns:p14="http://schemas.microsoft.com/office/powerpoint/2010/main" val="35517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pPr lvl="0"/>
            <a:endParaRPr/>
          </a:p>
        </p:txBody>
      </p:sp>
      <p:sp>
        <p:nvSpPr>
          <p:cNvPr id="209" name="Shape 209"/>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Here is a picture of such a system.  The green arrow points to the on-demand pump, the brown arrow points to the micron filters, and the white arrow points to the UV light.  The Texas Water Development Board (TWDB) has a publication entitled, “The Texas Manual on Rainwater Harvesting, 3</a:t>
            </a:r>
            <a:r>
              <a:rPr sz="1200" baseline="30000">
                <a:latin typeface="Arial"/>
                <a:ea typeface="Arial"/>
                <a:cs typeface="Arial"/>
                <a:sym typeface="Arial"/>
              </a:rPr>
              <a:t>rd</a:t>
            </a:r>
            <a:r>
              <a:rPr sz="1200">
                <a:latin typeface="Arial"/>
                <a:ea typeface="Arial"/>
                <a:cs typeface="Arial"/>
                <a:sym typeface="Arial"/>
              </a:rPr>
              <a:t> Ed.” THis is a great resource on rainwater collection and treatment and is available at the TWDB website to be given at the end of this presentation.</a:t>
            </a:r>
          </a:p>
        </p:txBody>
      </p:sp>
    </p:spTree>
    <p:extLst>
      <p:ext uri="{BB962C8B-B14F-4D97-AF65-F5344CB8AC3E}">
        <p14:creationId xmlns:p14="http://schemas.microsoft.com/office/powerpoint/2010/main" val="1783723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pPr lvl="0"/>
            <a:endParaRPr/>
          </a:p>
        </p:txBody>
      </p:sp>
      <p:sp>
        <p:nvSpPr>
          <p:cNvPr id="216" name="Shape 21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Water Treatment Devices</a:t>
            </a:r>
          </a:p>
          <a:p>
            <a:pPr lvl="1" indent="457200" defTabSz="914400">
              <a:lnSpc>
                <a:spcPct val="100000"/>
              </a:lnSpc>
              <a:spcBef>
                <a:spcPts val="400"/>
              </a:spcBef>
              <a:defRPr sz="1800"/>
            </a:pPr>
            <a:r>
              <a:rPr sz="1200">
                <a:latin typeface="Arial"/>
                <a:ea typeface="Arial"/>
                <a:cs typeface="Arial"/>
                <a:sym typeface="Arial"/>
              </a:rPr>
              <a:t>Water Softeners</a:t>
            </a:r>
          </a:p>
          <a:p>
            <a:pPr lvl="1" indent="457200" defTabSz="914400">
              <a:lnSpc>
                <a:spcPct val="100000"/>
              </a:lnSpc>
              <a:spcBef>
                <a:spcPts val="400"/>
              </a:spcBef>
              <a:defRPr sz="1800"/>
            </a:pPr>
            <a:r>
              <a:rPr sz="1200">
                <a:latin typeface="Arial"/>
                <a:ea typeface="Arial"/>
                <a:cs typeface="Arial"/>
                <a:sym typeface="Arial"/>
              </a:rPr>
              <a:t>Reverse Osmosis</a:t>
            </a:r>
          </a:p>
          <a:p>
            <a:pPr lvl="1" indent="457200" defTabSz="914400">
              <a:lnSpc>
                <a:spcPct val="100000"/>
              </a:lnSpc>
              <a:spcBef>
                <a:spcPts val="400"/>
              </a:spcBef>
              <a:defRPr sz="1800"/>
            </a:pPr>
            <a:r>
              <a:rPr sz="1200">
                <a:latin typeface="Arial"/>
                <a:ea typeface="Arial"/>
                <a:cs typeface="Arial"/>
                <a:sym typeface="Arial"/>
              </a:rPr>
              <a:t>Other?</a:t>
            </a:r>
          </a:p>
          <a:p>
            <a:pPr lvl="0" defTabSz="914400">
              <a:lnSpc>
                <a:spcPct val="100000"/>
              </a:lnSpc>
              <a:spcBef>
                <a:spcPts val="400"/>
              </a:spcBef>
              <a:defRPr sz="1800"/>
            </a:pPr>
            <a:r>
              <a:rPr sz="1200">
                <a:latin typeface="Arial"/>
                <a:ea typeface="Arial"/>
                <a:cs typeface="Arial"/>
                <a:sym typeface="Arial"/>
              </a:rPr>
              <a:t>Other Flow</a:t>
            </a:r>
          </a:p>
          <a:p>
            <a:pPr lvl="1" indent="457200" defTabSz="914400">
              <a:lnSpc>
                <a:spcPct val="100000"/>
              </a:lnSpc>
              <a:spcBef>
                <a:spcPts val="400"/>
              </a:spcBef>
              <a:defRPr sz="1800"/>
            </a:pPr>
            <a:r>
              <a:rPr sz="1200">
                <a:latin typeface="Arial"/>
                <a:ea typeface="Arial"/>
                <a:cs typeface="Arial"/>
                <a:sym typeface="Arial"/>
              </a:rPr>
              <a:t>Condensate  </a:t>
            </a:r>
          </a:p>
          <a:p>
            <a:pPr lvl="1" indent="457200" defTabSz="914400">
              <a:lnSpc>
                <a:spcPct val="100000"/>
              </a:lnSpc>
              <a:spcBef>
                <a:spcPts val="400"/>
              </a:spcBef>
              <a:defRPr sz="1800"/>
            </a:pPr>
            <a:r>
              <a:rPr sz="1200">
                <a:latin typeface="Arial"/>
                <a:ea typeface="Arial"/>
                <a:cs typeface="Arial"/>
                <a:sym typeface="Arial"/>
              </a:rPr>
              <a:t>Ice Machines</a:t>
            </a:r>
          </a:p>
          <a:p>
            <a:pPr lvl="1" indent="457200" defTabSz="914400">
              <a:lnSpc>
                <a:spcPct val="100000"/>
              </a:lnSpc>
              <a:spcBef>
                <a:spcPts val="400"/>
              </a:spcBef>
              <a:defRPr sz="1800"/>
            </a:pPr>
            <a:r>
              <a:rPr sz="1200">
                <a:latin typeface="Arial"/>
                <a:ea typeface="Arial"/>
                <a:cs typeface="Arial"/>
                <a:sym typeface="Arial"/>
              </a:rPr>
              <a:t>Basement drains</a:t>
            </a:r>
          </a:p>
          <a:p>
            <a:pPr lvl="1" indent="457200" defTabSz="914400">
              <a:lnSpc>
                <a:spcPct val="100000"/>
              </a:lnSpc>
              <a:spcBef>
                <a:spcPts val="400"/>
              </a:spcBef>
              <a:defRPr sz="1800"/>
            </a:pPr>
            <a:r>
              <a:rPr sz="1200">
                <a:latin typeface="Arial"/>
                <a:ea typeface="Arial"/>
                <a:cs typeface="Arial"/>
                <a:sym typeface="Arial"/>
              </a:rPr>
              <a:t>Footing drains </a:t>
            </a:r>
          </a:p>
        </p:txBody>
      </p:sp>
    </p:spTree>
    <p:extLst>
      <p:ext uri="{BB962C8B-B14F-4D97-AF65-F5344CB8AC3E}">
        <p14:creationId xmlns:p14="http://schemas.microsoft.com/office/powerpoint/2010/main" val="16374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pPr lvl="0"/>
            <a:endParaRPr/>
          </a:p>
        </p:txBody>
      </p:sp>
      <p:sp>
        <p:nvSpPr>
          <p:cNvPr id="249" name="Shape 249"/>
          <p:cNvSpPr>
            <a:spLocks noGrp="1"/>
          </p:cNvSpPr>
          <p:nvPr>
            <p:ph type="body" sz="quarter" idx="1"/>
          </p:nvPr>
        </p:nvSpPr>
        <p:spPr>
          <a:prstGeom prst="rect">
            <a:avLst/>
          </a:prstGeom>
        </p:spPr>
        <p:txBody>
          <a:bodyPr/>
          <a:lstStyle/>
          <a:p>
            <a:pPr lvl="0" defTabSz="914400">
              <a:lnSpc>
                <a:spcPct val="100000"/>
              </a:lnSpc>
              <a:spcBef>
                <a:spcPts val="500"/>
              </a:spcBef>
              <a:defRPr sz="1800"/>
            </a:pPr>
            <a:r>
              <a:rPr sz="1400">
                <a:latin typeface="Arial"/>
                <a:ea typeface="Arial"/>
                <a:cs typeface="Arial"/>
                <a:sym typeface="Arial"/>
              </a:rPr>
              <a:t>Let’s start off with a basic definition of disinfection. Disinfection rids the wastewater stream of organisms that are capable of causing infection. It is not to be confused with sterilization, which rids the wastewater stream of all life.  </a:t>
            </a:r>
          </a:p>
          <a:p>
            <a:pPr lvl="0" defTabSz="914400">
              <a:lnSpc>
                <a:spcPct val="100000"/>
              </a:lnSpc>
              <a:spcBef>
                <a:spcPts val="400"/>
              </a:spcBef>
              <a:defRPr sz="1800"/>
            </a:pPr>
            <a:endParaRPr sz="1400">
              <a:latin typeface="Arial"/>
              <a:ea typeface="Arial"/>
              <a:cs typeface="Arial"/>
              <a:sym typeface="Arial"/>
            </a:endParaRPr>
          </a:p>
          <a:p>
            <a:pPr lvl="0" defTabSz="914400">
              <a:lnSpc>
                <a:spcPct val="100000"/>
              </a:lnSpc>
              <a:spcBef>
                <a:spcPts val="500"/>
              </a:spcBef>
              <a:defRPr sz="1800"/>
            </a:pPr>
            <a:r>
              <a:rPr sz="1400">
                <a:latin typeface="Arial"/>
                <a:ea typeface="Arial"/>
                <a:cs typeface="Arial"/>
                <a:sym typeface="Arial"/>
              </a:rPr>
              <a:t>Some examples of sterilization include heat pasteurization, irradiation with ionizing radiation, and incineration.  Generally, disinfection is similar to cleaning, and may be as simple as washing with clean water to wash away potential pathogenic organisms.</a:t>
            </a:r>
          </a:p>
          <a:p>
            <a:pPr lvl="0" defTabSz="914400">
              <a:lnSpc>
                <a:spcPct val="100000"/>
              </a:lnSpc>
              <a:spcBef>
                <a:spcPts val="400"/>
              </a:spcBef>
              <a:defRPr sz="1800"/>
            </a:pPr>
            <a:endParaRPr sz="1400">
              <a:latin typeface="Arial"/>
              <a:ea typeface="Arial"/>
              <a:cs typeface="Arial"/>
              <a:sym typeface="Arial"/>
            </a:endParaRPr>
          </a:p>
          <a:p>
            <a:pPr lvl="0" defTabSz="914400">
              <a:lnSpc>
                <a:spcPct val="100000"/>
              </a:lnSpc>
              <a:spcBef>
                <a:spcPts val="400"/>
              </a:spcBef>
              <a:defRPr sz="1800"/>
            </a:pPr>
            <a:endParaRPr sz="1400">
              <a:latin typeface="Arial"/>
              <a:ea typeface="Arial"/>
              <a:cs typeface="Arial"/>
              <a:sym typeface="Arial"/>
            </a:endParaRPr>
          </a:p>
        </p:txBody>
      </p:sp>
    </p:spTree>
    <p:extLst>
      <p:ext uri="{BB962C8B-B14F-4D97-AF65-F5344CB8AC3E}">
        <p14:creationId xmlns:p14="http://schemas.microsoft.com/office/powerpoint/2010/main" val="1330234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pPr lvl="0"/>
            <a:endParaRPr/>
          </a:p>
        </p:txBody>
      </p:sp>
      <p:sp>
        <p:nvSpPr>
          <p:cNvPr id="254" name="Shape 25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Chlorine works by oxidizing the cellular material of the targeted organisms.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Chlorine appears to react strongly with lipids in the cell membrane, and membranes having high lipid concentrations appear to be more susceptible to destruction. For this reason, viruses, cysts, and ova are more resistant to disinfectants than bacteria.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Chlorination is an effective process, but it may not disinfect some of the protozoa and helminths that can cause disease. </a:t>
            </a:r>
          </a:p>
        </p:txBody>
      </p:sp>
    </p:spTree>
    <p:extLst>
      <p:ext uri="{BB962C8B-B14F-4D97-AF65-F5344CB8AC3E}">
        <p14:creationId xmlns:p14="http://schemas.microsoft.com/office/powerpoint/2010/main" val="194264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pPr lvl="0"/>
            <a:endParaRPr/>
          </a:p>
        </p:txBody>
      </p:sp>
      <p:sp>
        <p:nvSpPr>
          <p:cNvPr id="259" name="Shape 259"/>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Dosing is a factor of concentration and time. Increasing either dosage or contact time, while decreasing the other can achieve the same degree of disinfection.</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It is important to have an appropriate holding time to allow the chlorine to react with the microorganisms. The length of contact time necessary for proper treatment decreases as the chlorine concentration increases. Generally, 30 to 60 minutes of contact time is required for typical wastewater strengths and chlorine concentrations.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Breakpoint- the process where sufficient chlorine is added to the system to obtain a free chlorine residual</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You see- when chlorine is added to wastewater- it will first react with organics, ammonia, BOD and so forth to produce chloramines (which remember are not as effective for treatment) and other chlorine compounds.</a:t>
            </a:r>
          </a:p>
          <a:p>
            <a:pPr lvl="0" defTabSz="914400">
              <a:lnSpc>
                <a:spcPct val="100000"/>
              </a:lnSpc>
              <a:spcBef>
                <a:spcPts val="400"/>
              </a:spcBef>
              <a:defRPr sz="1800"/>
            </a:pPr>
            <a:r>
              <a:rPr sz="1200">
                <a:latin typeface="Arial"/>
                <a:ea typeface="Arial"/>
                <a:cs typeface="Arial"/>
                <a:sym typeface="Arial"/>
              </a:rPr>
              <a:t> </a:t>
            </a:r>
          </a:p>
          <a:p>
            <a:pPr lvl="0" defTabSz="914400">
              <a:lnSpc>
                <a:spcPct val="100000"/>
              </a:lnSpc>
              <a:spcBef>
                <a:spcPts val="400"/>
              </a:spcBef>
              <a:defRPr sz="1800"/>
            </a:pPr>
            <a:r>
              <a:rPr sz="1200">
                <a:latin typeface="Arial"/>
                <a:ea typeface="Arial"/>
                <a:cs typeface="Arial"/>
                <a:sym typeface="Arial"/>
              </a:rPr>
              <a:t>As more chlorine is added, the residual chloramines and chloro-organic compounds are reduced to a minimum value and free chlorine residuals result.</a:t>
            </a:r>
          </a:p>
        </p:txBody>
      </p:sp>
    </p:spTree>
    <p:extLst>
      <p:ext uri="{BB962C8B-B14F-4D97-AF65-F5344CB8AC3E}">
        <p14:creationId xmlns:p14="http://schemas.microsoft.com/office/powerpoint/2010/main" val="182775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prstGeom prst="rect">
            <a:avLst/>
          </a:prstGeom>
        </p:spPr>
        <p:txBody>
          <a:bodyPr/>
          <a:lstStyle/>
          <a:p>
            <a:pPr lvl="0"/>
            <a:endParaRPr/>
          </a:p>
        </p:txBody>
      </p:sp>
      <p:sp>
        <p:nvSpPr>
          <p:cNvPr id="41" name="Shape 4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Total suspended solids are the part of the sample that may be caught with a 1.5 µm filter</a:t>
            </a:r>
          </a:p>
          <a:p>
            <a:pPr lvl="0" defTabSz="914400">
              <a:lnSpc>
                <a:spcPct val="100000"/>
              </a:lnSpc>
              <a:spcBef>
                <a:spcPts val="400"/>
              </a:spcBef>
              <a:defRPr sz="1800"/>
            </a:pPr>
            <a:r>
              <a:rPr sz="1200">
                <a:latin typeface="Arial"/>
                <a:ea typeface="Arial"/>
                <a:cs typeface="Arial"/>
                <a:sym typeface="Arial"/>
              </a:rPr>
              <a:t>Total dissolved solids are the part of the sample that will pass through the filter</a:t>
            </a:r>
          </a:p>
        </p:txBody>
      </p:sp>
    </p:spTree>
    <p:extLst>
      <p:ext uri="{BB962C8B-B14F-4D97-AF65-F5344CB8AC3E}">
        <p14:creationId xmlns:p14="http://schemas.microsoft.com/office/powerpoint/2010/main" val="724781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pPr lvl="0"/>
            <a:endParaRPr/>
          </a:p>
        </p:txBody>
      </p:sp>
      <p:sp>
        <p:nvSpPr>
          <p:cNvPr id="264" name="Shape 26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Until nitrogen compounds are completely reacted with chlorine no “free” Cl2 will appear. </a:t>
            </a:r>
          </a:p>
        </p:txBody>
      </p:sp>
    </p:spTree>
    <p:extLst>
      <p:ext uri="{BB962C8B-B14F-4D97-AF65-F5344CB8AC3E}">
        <p14:creationId xmlns:p14="http://schemas.microsoft.com/office/powerpoint/2010/main" val="1480551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pPr lvl="0"/>
            <a:endParaRPr/>
          </a:p>
        </p:txBody>
      </p:sp>
      <p:sp>
        <p:nvSpPr>
          <p:cNvPr id="276" name="Shape 27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Chlorine residual is monitored in the effluent.  Chlorine can be read as total or free residual. Record the method of testing used </a:t>
            </a:r>
          </a:p>
          <a:p>
            <a:pPr lvl="0" defTabSz="914400">
              <a:lnSpc>
                <a:spcPct val="100000"/>
              </a:lnSpc>
              <a:spcBef>
                <a:spcPts val="400"/>
              </a:spcBef>
              <a:defRPr sz="1800"/>
            </a:pPr>
            <a:r>
              <a:rPr sz="1200">
                <a:latin typeface="Arial"/>
                <a:ea typeface="Arial"/>
                <a:cs typeface="Arial"/>
                <a:sym typeface="Arial"/>
              </a:rPr>
              <a:t>Measuring residual:  Either free or Total- whichever is required.</a:t>
            </a:r>
          </a:p>
          <a:p>
            <a:pPr lvl="0" defTabSz="914400">
              <a:lnSpc>
                <a:spcPct val="100000"/>
              </a:lnSpc>
              <a:spcBef>
                <a:spcPts val="400"/>
              </a:spcBef>
              <a:defRPr sz="1800"/>
            </a:pPr>
            <a:r>
              <a:rPr sz="1200">
                <a:latin typeface="Arial"/>
                <a:ea typeface="Arial"/>
                <a:cs typeface="Arial"/>
                <a:sym typeface="Arial"/>
              </a:rPr>
              <a:t>Colorimetric DPD method:    remember that testing materials are heat and light sensitive.</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The pic on the right is a chlorine meter, while the one on the left is the colorimetric method.</a:t>
            </a:r>
          </a:p>
        </p:txBody>
      </p:sp>
    </p:spTree>
    <p:extLst>
      <p:ext uri="{BB962C8B-B14F-4D97-AF65-F5344CB8AC3E}">
        <p14:creationId xmlns:p14="http://schemas.microsoft.com/office/powerpoint/2010/main" val="734210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pPr lvl="0"/>
            <a:endParaRPr/>
          </a:p>
        </p:txBody>
      </p:sp>
      <p:sp>
        <p:nvSpPr>
          <p:cNvPr id="292" name="Shape 29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Destroys DNA</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Breaking genetic make-up of pathogens, so they no longer live/reproduce</a:t>
            </a:r>
          </a:p>
        </p:txBody>
      </p:sp>
    </p:spTree>
    <p:extLst>
      <p:ext uri="{BB962C8B-B14F-4D97-AF65-F5344CB8AC3E}">
        <p14:creationId xmlns:p14="http://schemas.microsoft.com/office/powerpoint/2010/main" val="1767077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noRot="1" noChangeAspect="1"/>
          </p:cNvSpPr>
          <p:nvPr>
            <p:ph type="sldImg"/>
          </p:nvPr>
        </p:nvSpPr>
        <p:spPr>
          <a:prstGeom prst="rect">
            <a:avLst/>
          </a:prstGeom>
        </p:spPr>
        <p:txBody>
          <a:bodyPr/>
          <a:lstStyle/>
          <a:p>
            <a:pPr lvl="0"/>
            <a:endParaRPr/>
          </a:p>
        </p:txBody>
      </p:sp>
      <p:sp>
        <p:nvSpPr>
          <p:cNvPr id="298" name="Shape 2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For UV disinfection to be effective, the light must pass through the UV lamp and must pass through the wastewater to reach the pathogenic organisms.  A thin flow path is desirable for UV disinfection. Some of the commercially-available products allow the wastewater to flow around the lamp and some products direct the UV light through the wastewater in a clear flow path.</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Germicidal in the wavelength range of 250 to 270 nm.</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Since the passage of the light at the proper intensity is important, the wastewater should be treated to a high quality with low turbidity (low suspended solids) for UV disinfection.</a:t>
            </a:r>
          </a:p>
        </p:txBody>
      </p:sp>
    </p:spTree>
    <p:extLst>
      <p:ext uri="{BB962C8B-B14F-4D97-AF65-F5344CB8AC3E}">
        <p14:creationId xmlns:p14="http://schemas.microsoft.com/office/powerpoint/2010/main" val="1721415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prstGeom prst="rect">
            <a:avLst/>
          </a:prstGeom>
        </p:spPr>
        <p:txBody>
          <a:bodyPr/>
          <a:lstStyle/>
          <a:p>
            <a:pPr lvl="0"/>
            <a:endParaRPr/>
          </a:p>
        </p:txBody>
      </p:sp>
      <p:sp>
        <p:nvSpPr>
          <p:cNvPr id="304" name="Shape 30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Electromagnetic energy (UV light) from source lamp is emitted into a chamber through which effluent passes</a:t>
            </a:r>
          </a:p>
        </p:txBody>
      </p:sp>
    </p:spTree>
    <p:extLst>
      <p:ext uri="{BB962C8B-B14F-4D97-AF65-F5344CB8AC3E}">
        <p14:creationId xmlns:p14="http://schemas.microsoft.com/office/powerpoint/2010/main" val="923019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pPr lvl="0"/>
            <a:endParaRPr/>
          </a:p>
        </p:txBody>
      </p:sp>
      <p:sp>
        <p:nvSpPr>
          <p:cNvPr id="315" name="Shape 31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Because it is such a powerful oxidant, there are definite safety issues for the O&amp;M Service Provider.</a:t>
            </a:r>
          </a:p>
        </p:txBody>
      </p:sp>
    </p:spTree>
    <p:extLst>
      <p:ext uri="{BB962C8B-B14F-4D97-AF65-F5344CB8AC3E}">
        <p14:creationId xmlns:p14="http://schemas.microsoft.com/office/powerpoint/2010/main" val="2094695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pPr lvl="0"/>
            <a:endParaRPr/>
          </a:p>
        </p:txBody>
      </p:sp>
      <p:sp>
        <p:nvSpPr>
          <p:cNvPr id="321" name="Shape 32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Checking the function of the alarm is done by introducing an outside source of ozone into the air space to see if the alarm activates.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Make sure the ozone sensor is functioning.  Record the ozone detection reading.  If a safety alarm is present, make sure it is operating properly.  This is done by introducing an outside source into the air space to see if the alarm activates.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If a control panel is used, it should be watertight with all connections sealed to prevent moisture or sewer gases from entering. Check the function of the alarm test switch.</a:t>
            </a:r>
            <a:r>
              <a:rPr sz="1200" b="1">
                <a:latin typeface="Arial"/>
                <a:ea typeface="Arial"/>
                <a:cs typeface="Arial"/>
                <a:sym typeface="Arial"/>
              </a:rPr>
              <a:t> </a:t>
            </a:r>
            <a:r>
              <a:rPr sz="1200">
                <a:latin typeface="Arial"/>
                <a:ea typeface="Arial"/>
                <a:cs typeface="Arial"/>
                <a:sym typeface="Arial"/>
              </a:rPr>
              <a:t>The presence of a control (HAND-OFF-AUTO) switch allows the service provider to check pump function without activating a float or program. Note the position of the control switch, keeping in mind that under normal operating conditions it should be in the AUTO position.  If the panel has a cycle counter and/or an hour meter (elapsed time meter), record the present and last readings. If there are no meters, they are strongly recommended as an upgrade to facilitate O&amp;M activities.</a:t>
            </a:r>
          </a:p>
        </p:txBody>
      </p:sp>
    </p:spTree>
    <p:extLst>
      <p:ext uri="{BB962C8B-B14F-4D97-AF65-F5344CB8AC3E}">
        <p14:creationId xmlns:p14="http://schemas.microsoft.com/office/powerpoint/2010/main" val="1847288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pPr lvl="0"/>
            <a:endParaRPr/>
          </a:p>
        </p:txBody>
      </p:sp>
      <p:sp>
        <p:nvSpPr>
          <p:cNvPr id="338" name="Shape 33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Water Treatment Devices</a:t>
            </a:r>
          </a:p>
          <a:p>
            <a:pPr lvl="1" indent="457200" defTabSz="914400">
              <a:lnSpc>
                <a:spcPct val="100000"/>
              </a:lnSpc>
              <a:spcBef>
                <a:spcPts val="400"/>
              </a:spcBef>
              <a:defRPr sz="1800"/>
            </a:pPr>
            <a:r>
              <a:rPr sz="1200">
                <a:latin typeface="Arial"/>
                <a:ea typeface="Arial"/>
                <a:cs typeface="Arial"/>
                <a:sym typeface="Arial"/>
              </a:rPr>
              <a:t>Water Softeners</a:t>
            </a:r>
          </a:p>
          <a:p>
            <a:pPr lvl="1" indent="457200" defTabSz="914400">
              <a:lnSpc>
                <a:spcPct val="100000"/>
              </a:lnSpc>
              <a:spcBef>
                <a:spcPts val="400"/>
              </a:spcBef>
              <a:defRPr sz="1800"/>
            </a:pPr>
            <a:r>
              <a:rPr sz="1200">
                <a:latin typeface="Arial"/>
                <a:ea typeface="Arial"/>
                <a:cs typeface="Arial"/>
                <a:sym typeface="Arial"/>
              </a:rPr>
              <a:t>Reverse Osmosis</a:t>
            </a:r>
          </a:p>
          <a:p>
            <a:pPr lvl="1" indent="457200" defTabSz="914400">
              <a:lnSpc>
                <a:spcPct val="100000"/>
              </a:lnSpc>
              <a:spcBef>
                <a:spcPts val="400"/>
              </a:spcBef>
              <a:defRPr sz="1800"/>
            </a:pPr>
            <a:r>
              <a:rPr sz="1200">
                <a:latin typeface="Arial"/>
                <a:ea typeface="Arial"/>
                <a:cs typeface="Arial"/>
                <a:sym typeface="Arial"/>
              </a:rPr>
              <a:t>Other?</a:t>
            </a:r>
          </a:p>
          <a:p>
            <a:pPr lvl="0" defTabSz="914400">
              <a:lnSpc>
                <a:spcPct val="100000"/>
              </a:lnSpc>
              <a:spcBef>
                <a:spcPts val="400"/>
              </a:spcBef>
              <a:defRPr sz="1800"/>
            </a:pPr>
            <a:r>
              <a:rPr sz="1200">
                <a:latin typeface="Arial"/>
                <a:ea typeface="Arial"/>
                <a:cs typeface="Arial"/>
                <a:sym typeface="Arial"/>
              </a:rPr>
              <a:t>Other Flow</a:t>
            </a:r>
          </a:p>
          <a:p>
            <a:pPr lvl="1" indent="457200" defTabSz="914400">
              <a:lnSpc>
                <a:spcPct val="100000"/>
              </a:lnSpc>
              <a:spcBef>
                <a:spcPts val="400"/>
              </a:spcBef>
              <a:defRPr sz="1800"/>
            </a:pPr>
            <a:r>
              <a:rPr sz="1200">
                <a:latin typeface="Arial"/>
                <a:ea typeface="Arial"/>
                <a:cs typeface="Arial"/>
                <a:sym typeface="Arial"/>
              </a:rPr>
              <a:t>Condensate  </a:t>
            </a:r>
          </a:p>
          <a:p>
            <a:pPr lvl="1" indent="457200" defTabSz="914400">
              <a:lnSpc>
                <a:spcPct val="100000"/>
              </a:lnSpc>
              <a:spcBef>
                <a:spcPts val="400"/>
              </a:spcBef>
              <a:defRPr sz="1800"/>
            </a:pPr>
            <a:r>
              <a:rPr sz="1200">
                <a:latin typeface="Arial"/>
                <a:ea typeface="Arial"/>
                <a:cs typeface="Arial"/>
                <a:sym typeface="Arial"/>
              </a:rPr>
              <a:t>Ice Machines</a:t>
            </a:r>
          </a:p>
          <a:p>
            <a:pPr lvl="1" indent="457200" defTabSz="914400">
              <a:lnSpc>
                <a:spcPct val="100000"/>
              </a:lnSpc>
              <a:spcBef>
                <a:spcPts val="400"/>
              </a:spcBef>
              <a:defRPr sz="1800"/>
            </a:pPr>
            <a:r>
              <a:rPr sz="1200">
                <a:latin typeface="Arial"/>
                <a:ea typeface="Arial"/>
                <a:cs typeface="Arial"/>
                <a:sym typeface="Arial"/>
              </a:rPr>
              <a:t>Basement drains</a:t>
            </a:r>
          </a:p>
          <a:p>
            <a:pPr lvl="1" indent="457200" defTabSz="914400">
              <a:lnSpc>
                <a:spcPct val="100000"/>
              </a:lnSpc>
              <a:spcBef>
                <a:spcPts val="400"/>
              </a:spcBef>
              <a:defRPr sz="1800"/>
            </a:pPr>
            <a:r>
              <a:rPr sz="1200">
                <a:latin typeface="Arial"/>
                <a:ea typeface="Arial"/>
                <a:cs typeface="Arial"/>
                <a:sym typeface="Arial"/>
              </a:rPr>
              <a:t>Footing drains </a:t>
            </a:r>
          </a:p>
        </p:txBody>
      </p:sp>
    </p:spTree>
    <p:extLst>
      <p:ext uri="{BB962C8B-B14F-4D97-AF65-F5344CB8AC3E}">
        <p14:creationId xmlns:p14="http://schemas.microsoft.com/office/powerpoint/2010/main" val="120838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pPr lvl="0"/>
            <a:endParaRPr/>
          </a:p>
        </p:txBody>
      </p:sp>
      <p:sp>
        <p:nvSpPr>
          <p:cNvPr id="345" name="Shape 34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The effect of contaminants on water quality is not only determined by the concentration of a contaminant in the water but also the intended designated use of the water.  For example, water used for human consumption must be of better quality than water used for irrigation.</a:t>
            </a:r>
          </a:p>
        </p:txBody>
      </p:sp>
    </p:spTree>
    <p:extLst>
      <p:ext uri="{BB962C8B-B14F-4D97-AF65-F5344CB8AC3E}">
        <p14:creationId xmlns:p14="http://schemas.microsoft.com/office/powerpoint/2010/main" val="52186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pPr lvl="0"/>
            <a:endParaRPr/>
          </a:p>
        </p:txBody>
      </p:sp>
      <p:sp>
        <p:nvSpPr>
          <p:cNvPr id="354" name="Shape 354"/>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Just like other water supplies, one must determine the designated use of rainwater to determine the quality and, therefore, the level of treatment required to meet the use goal.  For non-potable water such as water designed for irrigation use only, leaf screens and roof washers should be sufficient.  If you intend to use the collected rainwater for human consumption (potable water) then additional treatment is required to remove sediment and pathogens.  The most common potable water treatment setup includes a 5 –micron filter followed by a 3-micron filter for the removal of sediments followed by a UV-light capable of treating 12 gallons per minute for the treatment of pathogens.  These filters and the UV light are in the distribution system after the pressure tank or on-demand pump. </a:t>
            </a:r>
          </a:p>
        </p:txBody>
      </p:sp>
    </p:spTree>
    <p:extLst>
      <p:ext uri="{BB962C8B-B14F-4D97-AF65-F5344CB8AC3E}">
        <p14:creationId xmlns:p14="http://schemas.microsoft.com/office/powerpoint/2010/main" val="59915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prstGeom prst="rect">
            <a:avLst/>
          </a:prstGeom>
        </p:spPr>
        <p:txBody>
          <a:bodyPr/>
          <a:lstStyle/>
          <a:p>
            <a:pPr lvl="0"/>
            <a:endParaRPr/>
          </a:p>
        </p:txBody>
      </p:sp>
      <p:sp>
        <p:nvSpPr>
          <p:cNvPr id="48" name="Shape 4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b="1">
                <a:latin typeface="Arial"/>
                <a:ea typeface="Arial"/>
                <a:cs typeface="Arial"/>
                <a:sym typeface="Arial"/>
              </a:rPr>
              <a:t>Nutrients</a:t>
            </a:r>
            <a:r>
              <a:rPr sz="1200">
                <a:latin typeface="Arial"/>
                <a:ea typeface="Arial"/>
                <a:cs typeface="Arial"/>
                <a:sym typeface="Arial"/>
              </a:rPr>
              <a:t> are elements essential for the growth of living organisms.  However, humans do not utilize all of the nutrients that we consume and residual nutrients become a potential contaminant.  Of particular concern are nitrogen and phosphorous, two of the three major nutrients.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Some of these needed for cell production and metabolism, and some passes through living organisms and into wastewater stream.</a:t>
            </a:r>
          </a:p>
        </p:txBody>
      </p:sp>
    </p:spTree>
    <p:extLst>
      <p:ext uri="{BB962C8B-B14F-4D97-AF65-F5344CB8AC3E}">
        <p14:creationId xmlns:p14="http://schemas.microsoft.com/office/powerpoint/2010/main" val="8547328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pPr lvl="0"/>
            <a:endParaRPr/>
          </a:p>
        </p:txBody>
      </p:sp>
      <p:sp>
        <p:nvSpPr>
          <p:cNvPr id="359" name="Shape 359"/>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Just like other water supplies, one must determine the designated use of rainwater to determine the quality and, therefore, the level of treatment required to meet the use goal.  For non-potable water such as water designed for irrigation use only, leaf screens and roof washers should be sufficient.  If you intend to use the collected rainwater for human consumption (potable water) then additional treatment is required to remove sediment and pathogens.  The most common potable water treatment setup includes a 5 –micron filter followed by a 3-micron filter for the removal of sediments followed by a UV-light capable of treating 12 gallons per minute for the treatment of pathogens.  These filters and the UV light are in the distribution system after the pressure tank or on-demand pump. </a:t>
            </a:r>
          </a:p>
        </p:txBody>
      </p:sp>
    </p:spTree>
    <p:extLst>
      <p:ext uri="{BB962C8B-B14F-4D97-AF65-F5344CB8AC3E}">
        <p14:creationId xmlns:p14="http://schemas.microsoft.com/office/powerpoint/2010/main" val="372338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pPr lvl="0"/>
            <a:endParaRPr/>
          </a:p>
        </p:txBody>
      </p:sp>
      <p:sp>
        <p:nvSpPr>
          <p:cNvPr id="373" name="Shape 37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Selecting a water treatment device takes a lot of consideration. The first thing that you want to do before purchasing a system is get your water tested by a certified third-party lab that will test for all constituents.  You may run across free water tests being offered by treatment unit distributors. These tests often only test for superficial things in the water such as salt and hardness, and don’t include many potential contaminants that pose health effects.  You want your results to come from an unbiased lab that is giving you the information that you really want and need, not from someone who is trying to sell you a unit. A list of labs certified by the Texas Commission on Environmental Quality (TCEQ) for the testing of public drinking water supplies can be found at: </a:t>
            </a:r>
            <a:r>
              <a:rPr sz="1200" u="sng">
                <a:solidFill>
                  <a:srgbClr val="0000FF"/>
                </a:solidFill>
                <a:uFill>
                  <a:solidFill>
                    <a:srgbClr val="0000FF"/>
                  </a:solidFill>
                </a:uFill>
                <a:latin typeface="Arial"/>
                <a:ea typeface="Arial"/>
                <a:cs typeface="Arial"/>
                <a:sym typeface="Arial"/>
                <a:hlinkClick r:id="rId3"/>
              </a:rPr>
              <a:t>http://www.tnrcc.state.tx.us/permitting/waterperm/pdw/chemlabs.pdf</a:t>
            </a:r>
            <a:r>
              <a:rPr sz="1200">
                <a:latin typeface="Arial"/>
                <a:ea typeface="Arial"/>
                <a:cs typeface="Arial"/>
                <a:sym typeface="Arial"/>
              </a:rPr>
              <a:t>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Once you know what is in your water, you must select a treatment unit or combination of units that will remove those contaminants.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If you have multiple contaminants of concern, then you need to look at the system’s ability to remove all of them.  We mentioned the ion exchange process earlier as a system that you must be cautious using if more than one chemical is present.  For most systems, prefilters help remove pollutants such as solids that may disrupt the removal process in the main treatment unit.  </a:t>
            </a:r>
          </a:p>
        </p:txBody>
      </p:sp>
    </p:spTree>
    <p:extLst>
      <p:ext uri="{BB962C8B-B14F-4D97-AF65-F5344CB8AC3E}">
        <p14:creationId xmlns:p14="http://schemas.microsoft.com/office/powerpoint/2010/main" val="127687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pPr lvl="0"/>
            <a:endParaRPr/>
          </a:p>
        </p:txBody>
      </p:sp>
      <p:sp>
        <p:nvSpPr>
          <p:cNvPr id="378" name="Shape 37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Upon investigating potential treatment options, you will want to compare the initial cost of the unit and other operation and maintenance costs.  You’ll want to consider the operation and maintenance requirements to keep the system running as it should and also how long the system is expected to last (life expectancy) if properly maintained.  Look at how well the system is going to be able to remove the contaminant.   Also consider the reputation of the manufacturer/seller as well as the warranties that they offer.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Finally, it is important that you understand the wastes associated with the unit and ensure you have a means for disposal. You don’t want to spend money on a system, run it for a while, and then find out that all you have done is generate waste without a way to properly dispose of it.</a:t>
            </a:r>
          </a:p>
        </p:txBody>
      </p:sp>
    </p:spTree>
    <p:extLst>
      <p:ext uri="{BB962C8B-B14F-4D97-AF65-F5344CB8AC3E}">
        <p14:creationId xmlns:p14="http://schemas.microsoft.com/office/powerpoint/2010/main" val="711329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pPr lvl="0"/>
            <a:endParaRPr/>
          </a:p>
        </p:txBody>
      </p:sp>
      <p:sp>
        <p:nvSpPr>
          <p:cNvPr id="383" name="Shape 383"/>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It is important to note that home treatment systems are not regulated by federal or state laws.  There are, however, national organizations that offer certification of products.  The Water Quality Association (WQA) offers a validation program and advertising guidelines.   Products that receive a Gold Seal Product Validation from the WQA are certified in their mechanical performance but not in their ability to remove harmful contaminants.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The National Sanitation Foundation (NSF) provides certification of a product’s ability to remove contaminants that affect health.  A list of drinking water treatment units with NSF certification can be found on the World Wide Web at: </a:t>
            </a:r>
            <a:r>
              <a:rPr sz="1200" u="sng">
                <a:solidFill>
                  <a:srgbClr val="0000FF"/>
                </a:solidFill>
                <a:uFill>
                  <a:solidFill>
                    <a:srgbClr val="0000FF"/>
                  </a:solidFill>
                </a:uFill>
                <a:latin typeface="Arial"/>
                <a:ea typeface="Arial"/>
                <a:cs typeface="Arial"/>
                <a:sym typeface="Arial"/>
                <a:hlinkClick r:id="rId3"/>
              </a:rPr>
              <a:t>http://www.nsf.org/Certified/DWTU/</a:t>
            </a:r>
            <a:r>
              <a:rPr sz="1200">
                <a:latin typeface="Arial"/>
                <a:ea typeface="Arial"/>
                <a:cs typeface="Arial"/>
                <a:sym typeface="Arial"/>
              </a:rPr>
              <a:t>.  </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If a product has an EPA registration number, this merely indicates that the unit is registered with the EPA but does not imply EPA approval or certification.</a:t>
            </a:r>
          </a:p>
        </p:txBody>
      </p:sp>
    </p:spTree>
    <p:extLst>
      <p:ext uri="{BB962C8B-B14F-4D97-AF65-F5344CB8AC3E}">
        <p14:creationId xmlns:p14="http://schemas.microsoft.com/office/powerpoint/2010/main" val="279830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pPr lvl="0"/>
            <a:endParaRPr/>
          </a:p>
        </p:txBody>
      </p:sp>
      <p:sp>
        <p:nvSpPr>
          <p:cNvPr id="388" name="Shape 388"/>
          <p:cNvSpPr>
            <a:spLocks noGrp="1"/>
          </p:cNvSpPr>
          <p:nvPr>
            <p:ph type="body" sz="quarter" idx="1"/>
          </p:nvPr>
        </p:nvSpPr>
        <p:spPr>
          <a:prstGeom prst="rect">
            <a:avLst/>
          </a:prstGeom>
        </p:spPr>
        <p:txBody>
          <a:bodyPr/>
          <a:lstStyle/>
          <a:p>
            <a:pPr lvl="0" defTabSz="914400">
              <a:lnSpc>
                <a:spcPct val="80000"/>
              </a:lnSpc>
              <a:spcBef>
                <a:spcPts val="300"/>
              </a:spcBef>
              <a:defRPr sz="1800"/>
            </a:pPr>
            <a:r>
              <a:rPr sz="900">
                <a:latin typeface="Arial"/>
                <a:ea typeface="Arial"/>
                <a:cs typeface="Arial"/>
                <a:sym typeface="Arial"/>
              </a:rPr>
              <a:t>The USEPA Web site provides links to more information about MCLs for other contaminants, further explanations of the contaminants listed here, water quality reports for selected public water supplies, links about private water wells, fact sheets, and much more.  The safe drinking water hotline responds to factual questions in the following program areas:</a:t>
            </a:r>
          </a:p>
          <a:p>
            <a:pPr lvl="0" defTabSz="914400">
              <a:lnSpc>
                <a:spcPct val="80000"/>
              </a:lnSpc>
              <a:spcBef>
                <a:spcPts val="300"/>
              </a:spcBef>
              <a:defRPr sz="1800"/>
            </a:pPr>
            <a:r>
              <a:rPr sz="900">
                <a:latin typeface="Arial"/>
                <a:ea typeface="Arial"/>
                <a:cs typeface="Arial"/>
                <a:sym typeface="Arial"/>
              </a:rPr>
              <a:t>Local drinking water quality </a:t>
            </a:r>
          </a:p>
          <a:p>
            <a:pPr lvl="0" defTabSz="914400">
              <a:lnSpc>
                <a:spcPct val="80000"/>
              </a:lnSpc>
              <a:spcBef>
                <a:spcPts val="300"/>
              </a:spcBef>
              <a:defRPr sz="1800"/>
            </a:pPr>
            <a:r>
              <a:rPr sz="900">
                <a:latin typeface="Arial"/>
                <a:ea typeface="Arial"/>
                <a:cs typeface="Arial"/>
                <a:sym typeface="Arial"/>
              </a:rPr>
              <a:t>Drinking water standards </a:t>
            </a:r>
          </a:p>
          <a:p>
            <a:pPr lvl="0" defTabSz="914400">
              <a:lnSpc>
                <a:spcPct val="80000"/>
              </a:lnSpc>
              <a:spcBef>
                <a:spcPts val="300"/>
              </a:spcBef>
              <a:defRPr sz="1800"/>
            </a:pPr>
            <a:r>
              <a:rPr sz="900">
                <a:latin typeface="Arial"/>
                <a:ea typeface="Arial"/>
                <a:cs typeface="Arial"/>
                <a:sym typeface="Arial"/>
              </a:rPr>
              <a:t>Public drinking water systems </a:t>
            </a:r>
          </a:p>
          <a:p>
            <a:pPr lvl="0" defTabSz="914400">
              <a:lnSpc>
                <a:spcPct val="80000"/>
              </a:lnSpc>
              <a:spcBef>
                <a:spcPts val="300"/>
              </a:spcBef>
              <a:defRPr sz="1800"/>
            </a:pPr>
            <a:r>
              <a:rPr sz="900">
                <a:latin typeface="Arial"/>
                <a:ea typeface="Arial"/>
                <a:cs typeface="Arial"/>
                <a:sym typeface="Arial"/>
              </a:rPr>
              <a:t>Source water protection </a:t>
            </a:r>
          </a:p>
          <a:p>
            <a:pPr lvl="0" defTabSz="914400">
              <a:lnSpc>
                <a:spcPct val="80000"/>
              </a:lnSpc>
              <a:spcBef>
                <a:spcPts val="300"/>
              </a:spcBef>
              <a:defRPr sz="1800"/>
            </a:pPr>
            <a:r>
              <a:rPr sz="900">
                <a:latin typeface="Arial"/>
                <a:ea typeface="Arial"/>
                <a:cs typeface="Arial"/>
                <a:sym typeface="Arial"/>
              </a:rPr>
              <a:t>Large capacity residential septic systems </a:t>
            </a:r>
          </a:p>
          <a:p>
            <a:pPr lvl="0" defTabSz="914400">
              <a:lnSpc>
                <a:spcPct val="80000"/>
              </a:lnSpc>
              <a:spcBef>
                <a:spcPts val="300"/>
              </a:spcBef>
              <a:defRPr sz="1800"/>
            </a:pPr>
            <a:r>
              <a:rPr sz="900">
                <a:latin typeface="Arial"/>
                <a:ea typeface="Arial"/>
                <a:cs typeface="Arial"/>
                <a:sym typeface="Arial"/>
              </a:rPr>
              <a:t>Commercial, and industrial septic systems </a:t>
            </a:r>
          </a:p>
          <a:p>
            <a:pPr lvl="0" defTabSz="914400">
              <a:lnSpc>
                <a:spcPct val="80000"/>
              </a:lnSpc>
              <a:spcBef>
                <a:spcPts val="300"/>
              </a:spcBef>
              <a:defRPr sz="1800"/>
            </a:pPr>
            <a:r>
              <a:rPr sz="900">
                <a:latin typeface="Arial"/>
                <a:ea typeface="Arial"/>
                <a:cs typeface="Arial"/>
                <a:sym typeface="Arial"/>
              </a:rPr>
              <a:t>Injection wells </a:t>
            </a:r>
          </a:p>
          <a:p>
            <a:pPr lvl="0" defTabSz="914400">
              <a:lnSpc>
                <a:spcPct val="80000"/>
              </a:lnSpc>
              <a:spcBef>
                <a:spcPts val="300"/>
              </a:spcBef>
              <a:defRPr sz="1800"/>
            </a:pPr>
            <a:r>
              <a:rPr sz="900">
                <a:latin typeface="Arial"/>
                <a:ea typeface="Arial"/>
                <a:cs typeface="Arial"/>
                <a:sym typeface="Arial"/>
              </a:rPr>
              <a:t>Drainage wells</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300"/>
              </a:spcBef>
              <a:defRPr sz="1800"/>
            </a:pPr>
            <a:r>
              <a:rPr sz="900">
                <a:latin typeface="Arial"/>
                <a:ea typeface="Arial"/>
                <a:cs typeface="Arial"/>
                <a:sym typeface="Arial"/>
              </a:rPr>
              <a:t>There is also a link from the safe water Web site with answers to commonly asked questions from the hotline.</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300"/>
              </a:spcBef>
              <a:defRPr sz="1800"/>
            </a:pPr>
            <a:r>
              <a:rPr sz="900">
                <a:latin typeface="Arial"/>
                <a:ea typeface="Arial"/>
                <a:cs typeface="Arial"/>
                <a:sym typeface="Arial"/>
              </a:rPr>
              <a:t>http://www.epa.gov/surf provides information specific to your watershed such as contaminants and impairments.</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300"/>
              </a:spcBef>
              <a:defRPr sz="1800"/>
            </a:pPr>
            <a:r>
              <a:rPr sz="900">
                <a:latin typeface="Arial"/>
                <a:ea typeface="Arial"/>
                <a:cs typeface="Arial"/>
                <a:sym typeface="Arial"/>
              </a:rPr>
              <a:t>There is a very informative publication accessible through the safe water Web site about private wells called Drinking Water from Household Wells (http://www.epa.gov/safewater/privatewells/pdfs/household_wells.pdf).</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300"/>
              </a:spcBef>
              <a:defRPr sz="1800"/>
            </a:pPr>
            <a:r>
              <a:rPr sz="900">
                <a:latin typeface="Arial"/>
                <a:ea typeface="Arial"/>
                <a:cs typeface="Arial"/>
                <a:sym typeface="Arial"/>
              </a:rPr>
              <a:t>The EPA has also published a fact sheet about selecting home water treatment units called “Home Water Treatment Units: Filtering Fact from Fiction.”</a:t>
            </a:r>
          </a:p>
          <a:p>
            <a:pPr lvl="0" defTabSz="914400">
              <a:lnSpc>
                <a:spcPct val="80000"/>
              </a:lnSpc>
              <a:spcBef>
                <a:spcPts val="300"/>
              </a:spcBef>
              <a:defRPr sz="1800"/>
            </a:pPr>
            <a:r>
              <a:rPr sz="900">
                <a:latin typeface="Arial"/>
                <a:ea typeface="Arial"/>
                <a:cs typeface="Arial"/>
                <a:sym typeface="Arial"/>
              </a:rPr>
              <a:t>(http://www.epa.gov/cgi-bin/claritgw?op-Display&amp;document=clserv:OSWER:2488;&amp;rank=4&amp;template=epa)</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300"/>
              </a:spcBef>
              <a:defRPr sz="1800"/>
            </a:pPr>
            <a:r>
              <a:rPr sz="900">
                <a:latin typeface="Arial"/>
                <a:ea typeface="Arial"/>
                <a:cs typeface="Arial"/>
                <a:sym typeface="Arial"/>
              </a:rPr>
              <a:t>Additional guidance can be provided by your county extension agent.  </a:t>
            </a: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400"/>
              </a:spcBef>
              <a:defRPr sz="1800"/>
            </a:pPr>
            <a:endParaRPr sz="900">
              <a:latin typeface="Arial"/>
              <a:ea typeface="Arial"/>
              <a:cs typeface="Arial"/>
              <a:sym typeface="Arial"/>
            </a:endParaRPr>
          </a:p>
          <a:p>
            <a:pPr lvl="0" defTabSz="914400">
              <a:lnSpc>
                <a:spcPct val="80000"/>
              </a:lnSpc>
              <a:spcBef>
                <a:spcPts val="400"/>
              </a:spcBef>
              <a:defRPr sz="1800"/>
            </a:pPr>
            <a:endParaRPr sz="900">
              <a:latin typeface="Arial"/>
              <a:ea typeface="Arial"/>
              <a:cs typeface="Arial"/>
              <a:sym typeface="Arial"/>
            </a:endParaRPr>
          </a:p>
        </p:txBody>
      </p:sp>
    </p:spTree>
    <p:extLst>
      <p:ext uri="{BB962C8B-B14F-4D97-AF65-F5344CB8AC3E}">
        <p14:creationId xmlns:p14="http://schemas.microsoft.com/office/powerpoint/2010/main" val="118850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pPr lvl="0"/>
            <a:endParaRPr/>
          </a:p>
        </p:txBody>
      </p:sp>
      <p:sp>
        <p:nvSpPr>
          <p:cNvPr id="393" name="Shape 393"/>
          <p:cNvSpPr>
            <a:spLocks noGrp="1"/>
          </p:cNvSpPr>
          <p:nvPr>
            <p:ph type="body" sz="quarter" idx="1"/>
          </p:nvPr>
        </p:nvSpPr>
        <p:spPr>
          <a:prstGeom prst="rect">
            <a:avLst/>
          </a:prstGeom>
        </p:spPr>
        <p:txBody>
          <a:bodyPr/>
          <a:lstStyle/>
          <a:p>
            <a:pPr lvl="0" defTabSz="914400">
              <a:lnSpc>
                <a:spcPct val="90000"/>
              </a:lnSpc>
              <a:spcBef>
                <a:spcPts val="300"/>
              </a:spcBef>
              <a:defRPr sz="1800"/>
            </a:pPr>
            <a:r>
              <a:rPr sz="1000">
                <a:latin typeface="Arial"/>
                <a:ea typeface="Arial"/>
                <a:cs typeface="Arial"/>
                <a:sym typeface="Arial"/>
              </a:rPr>
              <a:t>National Primary Drinking Water Regulations are legally enforceable standards that apply to public water systems. Primary standards protect public health by limiting the levels of contaminants in drinking water.  These standards regulate:</a:t>
            </a:r>
          </a:p>
          <a:p>
            <a:pPr lvl="0" defTabSz="914400">
              <a:lnSpc>
                <a:spcPct val="90000"/>
              </a:lnSpc>
              <a:spcBef>
                <a:spcPts val="300"/>
              </a:spcBef>
              <a:buSzPct val="100000"/>
              <a:buFont typeface="Wingdings"/>
              <a:buChar char="▪"/>
              <a:defRPr sz="1800"/>
            </a:pPr>
            <a:r>
              <a:rPr sz="1000">
                <a:latin typeface="Arial"/>
                <a:ea typeface="Arial"/>
                <a:cs typeface="Arial"/>
                <a:sym typeface="Arial"/>
              </a:rPr>
              <a:t>microorganisms like giardia, cryptosporidium, and viruses</a:t>
            </a:r>
          </a:p>
          <a:p>
            <a:pPr lvl="0" defTabSz="914400">
              <a:lnSpc>
                <a:spcPct val="90000"/>
              </a:lnSpc>
              <a:spcBef>
                <a:spcPts val="300"/>
              </a:spcBef>
              <a:buSzPct val="100000"/>
              <a:buFont typeface="Wingdings"/>
              <a:buChar char="▪"/>
              <a:defRPr sz="1800"/>
            </a:pPr>
            <a:r>
              <a:rPr sz="1000">
                <a:latin typeface="Arial"/>
                <a:ea typeface="Arial"/>
                <a:cs typeface="Arial"/>
                <a:sym typeface="Arial"/>
              </a:rPr>
              <a:t>disinfectants and their by-products such as chlorine</a:t>
            </a:r>
          </a:p>
          <a:p>
            <a:pPr lvl="0" defTabSz="914400">
              <a:lnSpc>
                <a:spcPct val="90000"/>
              </a:lnSpc>
              <a:spcBef>
                <a:spcPts val="300"/>
              </a:spcBef>
              <a:buSzPct val="100000"/>
              <a:buFont typeface="Wingdings"/>
              <a:buChar char="▪"/>
              <a:defRPr sz="1800"/>
            </a:pPr>
            <a:r>
              <a:rPr sz="1000">
                <a:latin typeface="Arial"/>
                <a:ea typeface="Arial"/>
                <a:cs typeface="Arial"/>
                <a:sym typeface="Arial"/>
              </a:rPr>
              <a:t>inorganic chemicals such as arsenic, copper, cyanide, lead, nitrate, and mercury</a:t>
            </a:r>
          </a:p>
          <a:p>
            <a:pPr lvl="0" defTabSz="914400">
              <a:lnSpc>
                <a:spcPct val="90000"/>
              </a:lnSpc>
              <a:spcBef>
                <a:spcPts val="300"/>
              </a:spcBef>
              <a:buSzPct val="100000"/>
              <a:buFont typeface="Wingdings"/>
              <a:buChar char="▪"/>
              <a:defRPr sz="1800"/>
            </a:pPr>
            <a:r>
              <a:rPr sz="1000">
                <a:latin typeface="Arial"/>
                <a:ea typeface="Arial"/>
                <a:cs typeface="Arial"/>
                <a:sym typeface="Arial"/>
              </a:rPr>
              <a:t>organic chemicals like benzene</a:t>
            </a:r>
          </a:p>
          <a:p>
            <a:pPr lvl="0" defTabSz="914400">
              <a:lnSpc>
                <a:spcPct val="90000"/>
              </a:lnSpc>
              <a:spcBef>
                <a:spcPts val="300"/>
              </a:spcBef>
              <a:defRPr sz="1800"/>
            </a:pPr>
            <a:r>
              <a:rPr sz="1000">
                <a:latin typeface="Arial"/>
                <a:ea typeface="Arial"/>
                <a:cs typeface="Arial"/>
                <a:sym typeface="Arial"/>
              </a:rPr>
              <a:t>and</a:t>
            </a:r>
          </a:p>
          <a:p>
            <a:pPr lvl="0" defTabSz="914400">
              <a:lnSpc>
                <a:spcPct val="90000"/>
              </a:lnSpc>
              <a:spcBef>
                <a:spcPts val="300"/>
              </a:spcBef>
              <a:buSzPct val="100000"/>
              <a:buChar char="•"/>
              <a:defRPr sz="1800"/>
            </a:pPr>
            <a:r>
              <a:rPr sz="1000">
                <a:latin typeface="Arial"/>
                <a:ea typeface="Arial"/>
                <a:cs typeface="Arial"/>
                <a:sym typeface="Arial"/>
              </a:rPr>
              <a:t>radioactive particles (radionuclides) such as radium and uranium.  </a:t>
            </a:r>
          </a:p>
          <a:p>
            <a:pPr lvl="0" defTabSz="914400">
              <a:lnSpc>
                <a:spcPct val="90000"/>
              </a:lnSpc>
              <a:spcBef>
                <a:spcPts val="400"/>
              </a:spcBef>
              <a:defRPr sz="1800"/>
            </a:pPr>
            <a:endParaRPr sz="1000">
              <a:latin typeface="Arial"/>
              <a:ea typeface="Arial"/>
              <a:cs typeface="Arial"/>
              <a:sym typeface="Arial"/>
            </a:endParaRPr>
          </a:p>
          <a:p>
            <a:pPr lvl="0" defTabSz="914400">
              <a:lnSpc>
                <a:spcPct val="90000"/>
              </a:lnSpc>
              <a:spcBef>
                <a:spcPts val="300"/>
              </a:spcBef>
              <a:defRPr sz="1800"/>
            </a:pPr>
            <a:r>
              <a:rPr sz="1000">
                <a:latin typeface="Arial"/>
                <a:ea typeface="Arial"/>
                <a:cs typeface="Arial"/>
                <a:sym typeface="Arial"/>
              </a:rPr>
              <a:t>National Secondary Drinking Water Regulations are non-enforceable guidelines regulating contaminants that may cause cosmetic effects (such as skin or tooth discoloration) or aesthetic effects (such as taste, odor, or color) in drinking water. These contaminants include, but are not limited to: iron, silver, fluoride, zinc, and sulfate.  </a:t>
            </a:r>
          </a:p>
          <a:p>
            <a:pPr lvl="0" defTabSz="914400">
              <a:lnSpc>
                <a:spcPct val="90000"/>
              </a:lnSpc>
              <a:spcBef>
                <a:spcPts val="400"/>
              </a:spcBef>
              <a:defRPr sz="1800"/>
            </a:pPr>
            <a:endParaRPr sz="1000">
              <a:latin typeface="Arial"/>
              <a:ea typeface="Arial"/>
              <a:cs typeface="Arial"/>
              <a:sym typeface="Arial"/>
            </a:endParaRPr>
          </a:p>
          <a:p>
            <a:pPr lvl="0" defTabSz="914400">
              <a:lnSpc>
                <a:spcPct val="90000"/>
              </a:lnSpc>
              <a:spcBef>
                <a:spcPts val="300"/>
              </a:spcBef>
              <a:defRPr sz="1800"/>
            </a:pPr>
            <a:r>
              <a:rPr sz="1000">
                <a:latin typeface="Arial"/>
                <a:ea typeface="Arial"/>
                <a:cs typeface="Arial"/>
                <a:sym typeface="Arial"/>
              </a:rPr>
              <a:t>The Contaminant Candidate List (CCL) is a list of unregulated contaminants used to prioritize research and data collection efforts to help the EPA determine whether a specific contaminant should be regulated. The contaminants on the list are known or anticipated to occur in public water systems. However, they are currently unregulated by existing national primary drinking water regulations.  The list includes blue-green algae, boron, aluminum, and perchlorate.</a:t>
            </a:r>
          </a:p>
          <a:p>
            <a:pPr lvl="0" defTabSz="914400">
              <a:lnSpc>
                <a:spcPct val="90000"/>
              </a:lnSpc>
              <a:spcBef>
                <a:spcPts val="400"/>
              </a:spcBef>
              <a:defRPr sz="1800"/>
            </a:pPr>
            <a:endParaRPr sz="1000">
              <a:latin typeface="Arial"/>
              <a:ea typeface="Arial"/>
              <a:cs typeface="Arial"/>
              <a:sym typeface="Arial"/>
            </a:endParaRPr>
          </a:p>
          <a:p>
            <a:pPr lvl="0" defTabSz="914400">
              <a:lnSpc>
                <a:spcPct val="90000"/>
              </a:lnSpc>
              <a:spcBef>
                <a:spcPts val="300"/>
              </a:spcBef>
              <a:defRPr sz="1800"/>
            </a:pPr>
            <a:r>
              <a:rPr sz="1000">
                <a:latin typeface="Arial"/>
                <a:ea typeface="Arial"/>
                <a:cs typeface="Arial"/>
                <a:sym typeface="Arial"/>
              </a:rPr>
              <a:t>A links to the lists of primary and secondary standards and well as the CCL can be found @ </a:t>
            </a:r>
            <a:r>
              <a:rPr sz="1000">
                <a:effectLst>
                  <a:outerShdw blurRad="12700" dist="25400" dir="2700000" rotWithShape="0">
                    <a:srgbClr val="DDDDDD"/>
                  </a:outerShdw>
                </a:effectLst>
                <a:latin typeface="Arial"/>
                <a:ea typeface="Arial"/>
                <a:cs typeface="Arial"/>
                <a:sym typeface="Arial"/>
              </a:rPr>
              <a:t>http://www.epa.gov/safewater/.</a:t>
            </a:r>
          </a:p>
          <a:p>
            <a:pPr lvl="0" defTabSz="914400">
              <a:lnSpc>
                <a:spcPct val="90000"/>
              </a:lnSpc>
              <a:spcBef>
                <a:spcPts val="400"/>
              </a:spcBef>
              <a:defRPr sz="1800"/>
            </a:pPr>
            <a:endParaRPr sz="1000">
              <a:latin typeface="Arial"/>
              <a:ea typeface="Arial"/>
              <a:cs typeface="Arial"/>
              <a:sym typeface="Arial"/>
            </a:endParaRPr>
          </a:p>
        </p:txBody>
      </p:sp>
    </p:spTree>
    <p:extLst>
      <p:ext uri="{BB962C8B-B14F-4D97-AF65-F5344CB8AC3E}">
        <p14:creationId xmlns:p14="http://schemas.microsoft.com/office/powerpoint/2010/main" val="65088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pPr lvl="0"/>
            <a:endParaRPr/>
          </a:p>
        </p:txBody>
      </p:sp>
      <p:sp>
        <p:nvSpPr>
          <p:cNvPr id="54" name="Shape 54"/>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Turbidity is a measure of the clarity of water.</a:t>
            </a:r>
          </a:p>
          <a:p>
            <a:pPr lvl="0" defTabSz="914400">
              <a:lnSpc>
                <a:spcPct val="100000"/>
              </a:lnSpc>
              <a:spcBef>
                <a:spcPts val="400"/>
              </a:spcBef>
              <a:defRPr sz="1800"/>
            </a:pPr>
            <a:r>
              <a:rPr sz="1200">
                <a:latin typeface="Arial"/>
                <a:ea typeface="Arial"/>
                <a:cs typeface="Arial"/>
                <a:sym typeface="Arial"/>
              </a:rPr>
              <a:t>Turbidity is influenced by the number of insoluble particles present</a:t>
            </a:r>
          </a:p>
        </p:txBody>
      </p:sp>
    </p:spTree>
    <p:extLst>
      <p:ext uri="{BB962C8B-B14F-4D97-AF65-F5344CB8AC3E}">
        <p14:creationId xmlns:p14="http://schemas.microsoft.com/office/powerpoint/2010/main" val="97657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prstGeom prst="rect">
            <a:avLst/>
          </a:prstGeom>
        </p:spPr>
        <p:txBody>
          <a:bodyPr/>
          <a:lstStyle/>
          <a:p>
            <a:pPr lvl="0"/>
            <a:endParaRPr/>
          </a:p>
        </p:txBody>
      </p:sp>
      <p:sp>
        <p:nvSpPr>
          <p:cNvPr id="60" name="Shape 60"/>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pH is the negative log of the hydrogen ion concentration</a:t>
            </a:r>
          </a:p>
          <a:p>
            <a:pPr lvl="0" defTabSz="914400">
              <a:lnSpc>
                <a:spcPct val="100000"/>
              </a:lnSpc>
              <a:spcBef>
                <a:spcPts val="400"/>
              </a:spcBef>
              <a:defRPr sz="1800"/>
            </a:pPr>
            <a:r>
              <a:rPr sz="1200">
                <a:latin typeface="Arial"/>
                <a:ea typeface="Arial"/>
                <a:cs typeface="Arial"/>
                <a:sym typeface="Arial"/>
              </a:rPr>
              <a:t>It can have a major impact on biological and chemical reactions</a:t>
            </a:r>
          </a:p>
        </p:txBody>
      </p:sp>
    </p:spTree>
    <p:extLst>
      <p:ext uri="{BB962C8B-B14F-4D97-AF65-F5344CB8AC3E}">
        <p14:creationId xmlns:p14="http://schemas.microsoft.com/office/powerpoint/2010/main" val="9252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noRot="1" noChangeAspect="1"/>
          </p:cNvSpPr>
          <p:nvPr>
            <p:ph type="sldImg"/>
          </p:nvPr>
        </p:nvSpPr>
        <p:spPr>
          <a:prstGeom prst="rect">
            <a:avLst/>
          </a:prstGeom>
        </p:spPr>
        <p:txBody>
          <a:bodyPr/>
          <a:lstStyle/>
          <a:p>
            <a:pPr lvl="0"/>
            <a:endParaRPr/>
          </a:p>
        </p:txBody>
      </p:sp>
      <p:sp>
        <p:nvSpPr>
          <p:cNvPr id="65" name="Shape 6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Alkalinity is the capacity of water to absorb hydrogen ions without significant pH change</a:t>
            </a:r>
          </a:p>
          <a:p>
            <a:pPr lvl="0" defTabSz="914400">
              <a:lnSpc>
                <a:spcPct val="100000"/>
              </a:lnSpc>
              <a:spcBef>
                <a:spcPts val="400"/>
              </a:spcBef>
              <a:defRPr sz="1800"/>
            </a:pPr>
            <a:r>
              <a:rPr sz="1200">
                <a:latin typeface="Arial"/>
                <a:ea typeface="Arial"/>
                <a:cs typeface="Arial"/>
                <a:sym typeface="Arial"/>
              </a:rPr>
              <a:t>Bicarbonates, carbonates, and hydroxides are the three chemical forms that contribute to alkalinity</a:t>
            </a:r>
          </a:p>
        </p:txBody>
      </p:sp>
    </p:spTree>
    <p:extLst>
      <p:ext uri="{BB962C8B-B14F-4D97-AF65-F5344CB8AC3E}">
        <p14:creationId xmlns:p14="http://schemas.microsoft.com/office/powerpoint/2010/main" val="149776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Problems associated with excess metals:</a:t>
            </a:r>
          </a:p>
          <a:p>
            <a:pPr lvl="0" defTabSz="914400">
              <a:lnSpc>
                <a:spcPct val="100000"/>
              </a:lnSpc>
              <a:spcBef>
                <a:spcPts val="400"/>
              </a:spcBef>
              <a:defRPr sz="1800"/>
            </a:pPr>
            <a:r>
              <a:rPr sz="1200">
                <a:latin typeface="Arial"/>
                <a:ea typeface="Arial"/>
                <a:cs typeface="Arial"/>
                <a:sym typeface="Arial"/>
              </a:rPr>
              <a:t>Can make water taste and smell bad</a:t>
            </a:r>
          </a:p>
          <a:p>
            <a:pPr lvl="0" defTabSz="914400">
              <a:lnSpc>
                <a:spcPct val="100000"/>
              </a:lnSpc>
              <a:spcBef>
                <a:spcPts val="400"/>
              </a:spcBef>
              <a:defRPr sz="1800"/>
            </a:pPr>
            <a:r>
              <a:rPr sz="1200">
                <a:latin typeface="Arial"/>
                <a:ea typeface="Arial"/>
                <a:cs typeface="Arial"/>
                <a:sym typeface="Arial"/>
              </a:rPr>
              <a:t>Can stain fixtures </a:t>
            </a:r>
          </a:p>
          <a:p>
            <a:pPr lvl="0" defTabSz="914400">
              <a:lnSpc>
                <a:spcPct val="100000"/>
              </a:lnSpc>
              <a:spcBef>
                <a:spcPts val="400"/>
              </a:spcBef>
              <a:defRPr sz="1800"/>
            </a:pPr>
            <a:r>
              <a:rPr sz="1200">
                <a:latin typeface="Arial"/>
                <a:ea typeface="Arial"/>
                <a:cs typeface="Arial"/>
                <a:sym typeface="Arial"/>
              </a:rPr>
              <a:t>Metals in sufficient concentrations are pollutants and can be serious health risks.</a:t>
            </a:r>
          </a:p>
        </p:txBody>
      </p:sp>
    </p:spTree>
    <p:extLst>
      <p:ext uri="{BB962C8B-B14F-4D97-AF65-F5344CB8AC3E}">
        <p14:creationId xmlns:p14="http://schemas.microsoft.com/office/powerpoint/2010/main" val="20906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noRot="1" noChangeAspect="1"/>
          </p:cNvSpPr>
          <p:nvPr>
            <p:ph type="sldImg"/>
          </p:nvPr>
        </p:nvSpPr>
        <p:spPr>
          <a:prstGeom prst="rect">
            <a:avLst/>
          </a:prstGeom>
        </p:spPr>
        <p:txBody>
          <a:bodyPr/>
          <a:lstStyle/>
          <a:p>
            <a:pPr lvl="0"/>
            <a:endParaRPr/>
          </a:p>
        </p:txBody>
      </p:sp>
      <p:sp>
        <p:nvSpPr>
          <p:cNvPr id="80" name="Shape 80"/>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Septic worms can be seen with the naked eye.  Parasites would also be included in this list.  Viruses are very small in size, but potentially very problematic because they can be persistent and travel long distances.</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These organisms are generally happy in our digestive track, which is anaerobic.  That’s why the anaerobic environment of a septic tank will effectively treat these. </a:t>
            </a:r>
          </a:p>
        </p:txBody>
      </p:sp>
    </p:spTree>
    <p:extLst>
      <p:ext uri="{BB962C8B-B14F-4D97-AF65-F5344CB8AC3E}">
        <p14:creationId xmlns:p14="http://schemas.microsoft.com/office/powerpoint/2010/main" val="43736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prstGeom prst="rect">
            <a:avLst/>
          </a:prstGeom>
        </p:spPr>
        <p:txBody>
          <a:bodyPr/>
          <a:lstStyle/>
          <a:p>
            <a:pPr lvl="0"/>
            <a:endParaRPr/>
          </a:p>
        </p:txBody>
      </p:sp>
      <p:sp>
        <p:nvSpPr>
          <p:cNvPr id="85" name="Shape 85"/>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In order to determine if your water has a problem, results from you water sample must be compared to water quality standards.  We will now discuss drinking water quality standards and their impact on water quality.</a:t>
            </a:r>
          </a:p>
        </p:txBody>
      </p:sp>
    </p:spTree>
    <p:extLst>
      <p:ext uri="{BB962C8B-B14F-4D97-AF65-F5344CB8AC3E}">
        <p14:creationId xmlns:p14="http://schemas.microsoft.com/office/powerpoint/2010/main" val="679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 name="Shape 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 name="Shape 8"/>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 name="Shape 10"/>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6" name="Shape 16"/>
          <p:cNvSpPr>
            <a:spLocks noGrp="1"/>
          </p:cNvSpPr>
          <p:nvPr>
            <p:ph type="sldNum" sz="quarter" idx="2"/>
          </p:nvPr>
        </p:nvSpPr>
        <p:spPr>
          <a:xfrm>
            <a:off x="6553200" y="6348730"/>
            <a:ext cx="2133600" cy="2692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indent="457200" algn="ctr">
        <a:defRPr sz="4400">
          <a:latin typeface="Calibri"/>
          <a:ea typeface="Calibri"/>
          <a:cs typeface="Calibri"/>
          <a:sym typeface="Calibri"/>
        </a:defRPr>
      </a:lvl6pPr>
      <a:lvl7pPr indent="914400" algn="ctr">
        <a:defRPr sz="4400">
          <a:latin typeface="Calibri"/>
          <a:ea typeface="Calibri"/>
          <a:cs typeface="Calibri"/>
          <a:sym typeface="Calibri"/>
        </a:defRPr>
      </a:lvl7pPr>
      <a:lvl8pPr indent="1371600" algn="ctr">
        <a:defRPr sz="4400">
          <a:latin typeface="Calibri"/>
          <a:ea typeface="Calibri"/>
          <a:cs typeface="Calibri"/>
          <a:sym typeface="Calibri"/>
        </a:defRPr>
      </a:lvl8pPr>
      <a:lvl9pPr indent="1828800"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235200" indent="-406400">
        <a:spcBef>
          <a:spcPts val="700"/>
        </a:spcBef>
        <a:buSzPct val="100000"/>
        <a:buFont typeface="Arial"/>
        <a:buChar char="»"/>
        <a:defRPr sz="3200">
          <a:latin typeface="Calibri"/>
          <a:ea typeface="Calibri"/>
          <a:cs typeface="Calibri"/>
          <a:sym typeface="Calibri"/>
        </a:defRPr>
      </a:lvl5pPr>
      <a:lvl6pPr marL="2692400" indent="-406400">
        <a:spcBef>
          <a:spcPts val="700"/>
        </a:spcBef>
        <a:buSzPct val="100000"/>
        <a:buFont typeface="Arial"/>
        <a:buChar char="•"/>
        <a:defRPr sz="3200">
          <a:latin typeface="Calibri"/>
          <a:ea typeface="Calibri"/>
          <a:cs typeface="Calibri"/>
          <a:sym typeface="Calibri"/>
        </a:defRPr>
      </a:lvl6pPr>
      <a:lvl7pPr marL="3149600" indent="-406400">
        <a:spcBef>
          <a:spcPts val="700"/>
        </a:spcBef>
        <a:buSzPct val="100000"/>
        <a:buFont typeface="Arial"/>
        <a:buChar char="•"/>
        <a:defRPr sz="3200">
          <a:latin typeface="Calibri"/>
          <a:ea typeface="Calibri"/>
          <a:cs typeface="Calibri"/>
          <a:sym typeface="Calibri"/>
        </a:defRPr>
      </a:lvl7pPr>
      <a:lvl8pPr marL="3606800" indent="-406400">
        <a:spcBef>
          <a:spcPts val="700"/>
        </a:spcBef>
        <a:buSzPct val="100000"/>
        <a:buFont typeface="Arial"/>
        <a:buChar char="•"/>
        <a:defRPr sz="3200">
          <a:latin typeface="Calibri"/>
          <a:ea typeface="Calibri"/>
          <a:cs typeface="Calibri"/>
          <a:sym typeface="Calibri"/>
        </a:defRPr>
      </a:lvl8pPr>
      <a:lvl9pPr marL="4064000" indent="-406400">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watertechonline.com/news.asp?N_ID=69378"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1" Type="http://schemas.openxmlformats.org/officeDocument/2006/relationships/slideLayout" Target="../slideLayouts/slideLayout3.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76.xml.rels><?xml version="1.0" encoding="UTF-8" standalone="yes"?>
<Relationships xmlns="http://schemas.openxmlformats.org/package/2006/relationships"><Relationship Id="rId3" Type="http://schemas.openxmlformats.org/officeDocument/2006/relationships/hyperlink" Target="http://www.wqa.org/" TargetMode="External"/><Relationship Id="rId4" Type="http://schemas.openxmlformats.org/officeDocument/2006/relationships/hyperlink" Target="http://www.nsf.org/Certified/DWTU/" TargetMode="External"/><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77.xml.rels><?xml version="1.0" encoding="UTF-8" standalone="yes"?>
<Relationships xmlns="http://schemas.openxmlformats.org/package/2006/relationships"><Relationship Id="rId3" Type="http://schemas.openxmlformats.org/officeDocument/2006/relationships/hyperlink" Target="http://www.epa.gov/safewater/" TargetMode="External"/><Relationship Id="rId4" Type="http://schemas.openxmlformats.org/officeDocument/2006/relationships/hyperlink" Target="http://www.epa.gov/surf" TargetMode="External"/><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0.png"/><Relationship Id="rId5"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0"/>
          <p:cNvSpPr>
            <a:spLocks noGrp="1"/>
          </p:cNvSpPr>
          <p:nvPr>
            <p:ph type="title" idx="4294967295"/>
          </p:nvPr>
        </p:nvSpPr>
        <p:spPr>
          <a:xfrm>
            <a:off x="685800" y="1371600"/>
            <a:ext cx="7772400" cy="22113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374904">
              <a:defRPr sz="1800"/>
            </a:pPr>
            <a:r>
              <a:rPr sz="1803"/>
              <a:t/>
            </a:r>
            <a:br>
              <a:rPr sz="1803"/>
            </a:br>
            <a:r>
              <a:rPr sz="1803"/>
              <a:t/>
            </a:r>
            <a:br>
              <a:rPr sz="1803"/>
            </a:br>
            <a:r>
              <a:rPr sz="1803"/>
              <a:t/>
            </a:r>
            <a:br>
              <a:rPr sz="1803"/>
            </a:br>
            <a:r>
              <a:rPr sz="1762" b="1"/>
              <a:t>ARCSA </a:t>
            </a:r>
            <a:br>
              <a:rPr sz="1762" b="1"/>
            </a:br>
            <a:r>
              <a:rPr sz="1968" b="1"/>
              <a:t>Tapping Into Rainwater</a:t>
            </a:r>
            <a:br>
              <a:rPr sz="1968" b="1"/>
            </a:br>
            <a:r>
              <a:rPr sz="1968" b="1"/>
              <a:t/>
            </a:r>
            <a:br>
              <a:rPr sz="1968" b="1"/>
            </a:br>
            <a:r>
              <a:rPr sz="1640" b="1" u="sng">
                <a:solidFill>
                  <a:srgbClr val="FFC000"/>
                </a:solidFill>
                <a:effectLst>
                  <a:outerShdw blurRad="5207" dist="10414" dir="2700000" rotWithShape="0">
                    <a:srgbClr val="DDDDDD"/>
                  </a:outerShdw>
                </a:effectLst>
              </a:rPr>
              <a:t>Rainwater Treatment &amp; Sanitation </a:t>
            </a:r>
            <a:br>
              <a:rPr sz="1640" b="1" u="sng">
                <a:solidFill>
                  <a:srgbClr val="FFC000"/>
                </a:solidFill>
                <a:effectLst>
                  <a:outerShdw blurRad="5207" dist="10414" dir="2700000" rotWithShape="0">
                    <a:srgbClr val="DDDDDD"/>
                  </a:outerShdw>
                </a:effectLst>
              </a:rPr>
            </a:br>
            <a:endParaRPr sz="1640" b="1" u="sng">
              <a:solidFill>
                <a:srgbClr val="FFC000"/>
              </a:solidFill>
              <a:effectLst>
                <a:outerShdw blurRad="5207" dist="10414" dir="2700000" rotWithShape="0">
                  <a:srgbClr val="DDDDDD"/>
                </a:outerShdw>
              </a:effectLst>
            </a:endParaRPr>
          </a:p>
        </p:txBody>
      </p:sp>
      <p:sp>
        <p:nvSpPr>
          <p:cNvPr id="21" name="Shape 21"/>
          <p:cNvSpPr>
            <a:spLocks noGrp="1"/>
          </p:cNvSpPr>
          <p:nvPr>
            <p:ph type="body" idx="4294967295"/>
          </p:nvPr>
        </p:nvSpPr>
        <p:spPr>
          <a:xfrm>
            <a:off x="1371600" y="3886200"/>
            <a:ext cx="6400800" cy="1752600"/>
          </a:xfrm>
          <a:prstGeom prst="rect">
            <a:avLst/>
          </a:prstGeom>
          <a:ln w="12700">
            <a:miter lim="400000"/>
          </a:ln>
        </p:spPr>
        <p:txBody>
          <a:bodyPr lIns="0" tIns="0" rIns="0" bIns="0">
            <a:normAutofit/>
          </a:bodyPr>
          <a:lstStyle/>
          <a:p>
            <a:pPr marL="0" lvl="0" indent="0" algn="ctr">
              <a:buSzTx/>
              <a:buNone/>
              <a:defRPr>
                <a:solidFill>
                  <a:srgbClr val="898989"/>
                </a:solidFill>
              </a:defRPr>
            </a:pPr>
            <a:endParaRPr/>
          </a:p>
        </p:txBody>
      </p:sp>
      <p:pic>
        <p:nvPicPr>
          <p:cNvPr id="22" name="ARCSAlogo_Blue_sm.jpg" descr="ARCSAlogo_Blue_sm"/>
          <p:cNvPicPr/>
          <p:nvPr/>
        </p:nvPicPr>
        <p:blipFill>
          <a:blip r:embed="rId2">
            <a:extLst/>
          </a:blip>
          <a:stretch>
            <a:fillRect/>
          </a:stretch>
        </p:blipFill>
        <p:spPr>
          <a:xfrm>
            <a:off x="6629400" y="0"/>
            <a:ext cx="2514600" cy="152717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png"/>
          <p:cNvPicPr/>
          <p:nvPr/>
        </p:nvPicPr>
        <p:blipFill>
          <a:blip r:embed="rId3">
            <a:extLst/>
          </a:blip>
          <a:stretch>
            <a:fillRect/>
          </a:stretch>
        </p:blipFill>
        <p:spPr>
          <a:xfrm>
            <a:off x="0" y="0"/>
            <a:ext cx="9144000" cy="6858000"/>
          </a:xfrm>
          <a:prstGeom prst="rect">
            <a:avLst/>
          </a:prstGeom>
          <a:ln w="38100">
            <a:solidFill/>
            <a:round/>
          </a:ln>
        </p:spPr>
      </p:pic>
      <p:grpSp>
        <p:nvGrpSpPr>
          <p:cNvPr id="75" name="Group 75"/>
          <p:cNvGrpSpPr/>
          <p:nvPr/>
        </p:nvGrpSpPr>
        <p:grpSpPr>
          <a:xfrm>
            <a:off x="228600" y="2178050"/>
            <a:ext cx="8661400" cy="3695192"/>
            <a:chOff x="0" y="0"/>
            <a:chExt cx="8661400" cy="3695191"/>
          </a:xfrm>
        </p:grpSpPr>
        <p:sp>
          <p:nvSpPr>
            <p:cNvPr id="73" name="Shape 73"/>
            <p:cNvSpPr/>
            <p:nvPr/>
          </p:nvSpPr>
          <p:spPr>
            <a:xfrm>
              <a:off x="0" y="0"/>
              <a:ext cx="8661400" cy="3454400"/>
            </a:xfrm>
            <a:prstGeom prst="rect">
              <a:avLst/>
            </a:prstGeom>
            <a:solidFill>
              <a:srgbClr val="FFFFFF"/>
            </a:solidFill>
            <a:ln w="38100" cap="flat">
              <a:solidFill>
                <a:srgbClr val="EEECE1"/>
              </a:solidFill>
              <a:prstDash val="solid"/>
              <a:round/>
            </a:ln>
            <a:effectLst/>
          </p:spPr>
          <p:txBody>
            <a:bodyPr wrap="square" lIns="0" tIns="0" rIns="0" bIns="0" numCol="1" anchor="t">
              <a:noAutofit/>
            </a:bodyPr>
            <a:lstStyle/>
            <a:p>
              <a:pPr lvl="0">
                <a:spcBef>
                  <a:spcPts val="400"/>
                </a:spcBef>
                <a:defRPr sz="3200"/>
              </a:pPr>
              <a:endParaRPr/>
            </a:p>
          </p:txBody>
        </p:sp>
        <p:sp>
          <p:nvSpPr>
            <p:cNvPr id="74" name="Shape 74"/>
            <p:cNvSpPr/>
            <p:nvPr/>
          </p:nvSpPr>
          <p:spPr>
            <a:xfrm>
              <a:off x="0" y="0"/>
              <a:ext cx="8661400" cy="36951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609600" lvl="0" indent="-609600">
                <a:spcBef>
                  <a:spcPts val="700"/>
                </a:spcBef>
                <a:buClr>
                  <a:srgbClr val="0000FF"/>
                </a:buClr>
                <a:buSzPct val="80000"/>
                <a:buFont typeface="Wingdings"/>
                <a:buChar char="➢"/>
              </a:pPr>
              <a:r>
                <a:rPr sz="3200">
                  <a:effectLst>
                    <a:outerShdw blurRad="12700" dist="25400" dir="2700000" rotWithShape="0">
                      <a:srgbClr val="DDDDDD"/>
                    </a:outerShdw>
                  </a:effectLst>
                </a:rPr>
                <a:t> </a:t>
              </a:r>
              <a:r>
                <a:rPr sz="3200"/>
                <a:t>Disease-causing organisms</a:t>
              </a:r>
            </a:p>
            <a:p>
              <a:pPr marL="901700" lvl="1" indent="-444500">
                <a:spcBef>
                  <a:spcPts val="600"/>
                </a:spcBef>
                <a:buClr>
                  <a:srgbClr val="1F497D"/>
                </a:buClr>
                <a:buSzPct val="50000"/>
                <a:buFont typeface="Wingdings"/>
                <a:buChar char="●"/>
              </a:pPr>
              <a:r>
                <a:rPr sz="2800"/>
                <a:t>helminths (worms), protozoa, bacteria, viruses</a:t>
              </a:r>
            </a:p>
            <a:p>
              <a:pPr marL="609600" lvl="0" indent="-609600">
                <a:spcBef>
                  <a:spcPts val="700"/>
                </a:spcBef>
                <a:buClr>
                  <a:srgbClr val="0000FF"/>
                </a:buClr>
                <a:buSzPct val="80000"/>
                <a:buFont typeface="Wingdings"/>
                <a:buChar char="➢"/>
              </a:pPr>
              <a:r>
                <a:rPr sz="3200"/>
                <a:t> Comfortable in warm blooded animal digestive system</a:t>
              </a:r>
            </a:p>
            <a:p>
              <a:pPr marL="609600" lvl="0" indent="-609600">
                <a:spcBef>
                  <a:spcPts val="700"/>
                </a:spcBef>
                <a:buClr>
                  <a:srgbClr val="0000FF"/>
                </a:buClr>
                <a:buSzPct val="80000"/>
                <a:buFont typeface="Wingdings"/>
                <a:buChar char="➢"/>
              </a:pPr>
              <a:r>
                <a:rPr sz="3200"/>
                <a:t> Conditioned to living in low oxygen </a:t>
              </a:r>
            </a:p>
            <a:p>
              <a:pPr marL="609600" lvl="0" indent="-609600">
                <a:spcBef>
                  <a:spcPts val="700"/>
                </a:spcBef>
                <a:buClr>
                  <a:srgbClr val="0000FF"/>
                </a:buClr>
                <a:buSzPct val="80000"/>
                <a:buFont typeface="Wingdings"/>
                <a:buChar char="➢"/>
              </a:pPr>
              <a:r>
                <a:rPr sz="3200"/>
                <a:t> Difficulty surviving in air-filled environments</a:t>
              </a:r>
            </a:p>
          </p:txBody>
        </p:sp>
      </p:grpSp>
      <p:grpSp>
        <p:nvGrpSpPr>
          <p:cNvPr id="78" name="Group 78"/>
          <p:cNvGrpSpPr/>
          <p:nvPr/>
        </p:nvGrpSpPr>
        <p:grpSpPr>
          <a:xfrm>
            <a:off x="685800" y="762000"/>
            <a:ext cx="7696200" cy="838200"/>
            <a:chOff x="0" y="0"/>
            <a:chExt cx="7696200" cy="838200"/>
          </a:xfrm>
        </p:grpSpPr>
        <p:sp>
          <p:nvSpPr>
            <p:cNvPr id="76" name="Shape 76"/>
            <p:cNvSpPr/>
            <p:nvPr/>
          </p:nvSpPr>
          <p:spPr>
            <a:xfrm>
              <a:off x="0" y="0"/>
              <a:ext cx="7696200" cy="838200"/>
            </a:xfrm>
            <a:prstGeom prst="rect">
              <a:avLst/>
            </a:prstGeom>
            <a:solidFill>
              <a:srgbClr val="FFFFFF"/>
            </a:solidFill>
            <a:ln w="38100" cap="flat">
              <a:solidFill>
                <a:srgbClr val="EEECE1"/>
              </a:solidFill>
              <a:prstDash val="solid"/>
              <a:round/>
            </a:ln>
            <a:effectLst/>
          </p:spPr>
          <p:txBody>
            <a:bodyPr wrap="square" lIns="0" tIns="0" rIns="0" bIns="0" numCol="1" anchor="ctr">
              <a:noAutofit/>
            </a:bodyPr>
            <a:lstStyle/>
            <a:p>
              <a:pPr lvl="0" algn="ctr">
                <a:defRPr sz="4400" b="1">
                  <a:solidFill>
                    <a:srgbClr val="FF0000"/>
                  </a:solidFill>
                </a:defRPr>
              </a:pPr>
              <a:endParaRPr/>
            </a:p>
          </p:txBody>
        </p:sp>
        <p:sp>
          <p:nvSpPr>
            <p:cNvPr id="77" name="Shape 77"/>
            <p:cNvSpPr/>
            <p:nvPr/>
          </p:nvSpPr>
          <p:spPr>
            <a:xfrm>
              <a:off x="0" y="49530"/>
              <a:ext cx="7696200" cy="739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4400" b="1">
                  <a:solidFill>
                    <a:srgbClr val="FF0000"/>
                  </a:solidFill>
                </a:defRPr>
              </a:lvl1pPr>
            </a:lstStyle>
            <a:p>
              <a:pPr lvl="0">
                <a:defRPr sz="1800" b="0">
                  <a:solidFill>
                    <a:srgbClr val="000000"/>
                  </a:solidFill>
                </a:defRPr>
              </a:pPr>
              <a:r>
                <a:rPr sz="4400" b="1">
                  <a:solidFill>
                    <a:srgbClr val="FF0000"/>
                  </a:solidFill>
                </a:rPr>
                <a:t>Pathogenic Organisms</a:t>
              </a: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idx="4294967295"/>
          </p:nvPr>
        </p:nvSpPr>
        <p:spPr>
          <a:xfrm>
            <a:off x="685800" y="380999"/>
            <a:ext cx="77724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Drinking Water Standards</a:t>
            </a:r>
          </a:p>
        </p:txBody>
      </p:sp>
      <p:pic>
        <p:nvPicPr>
          <p:cNvPr id="83" name="image.png"/>
          <p:cNvPicPr/>
          <p:nvPr/>
        </p:nvPicPr>
        <p:blipFill>
          <a:blip r:embed="rId3">
            <a:extLst/>
          </a:blip>
          <a:stretch>
            <a:fillRect/>
          </a:stretch>
        </p:blipFill>
        <p:spPr>
          <a:xfrm>
            <a:off x="2438400" y="1905000"/>
            <a:ext cx="4343400" cy="4495800"/>
          </a:xfrm>
          <a:prstGeom prst="rect">
            <a:avLst/>
          </a:prstGeom>
          <a:ln w="12700">
            <a:solidFill/>
            <a:round/>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idx="4294967295"/>
          </p:nvPr>
        </p:nvSpPr>
        <p:spPr>
          <a:xfrm>
            <a:off x="457200" y="274637"/>
            <a:ext cx="8229600" cy="1143001"/>
          </a:xfrm>
          <a:prstGeom prst="rect">
            <a:avLst/>
          </a:prstGeom>
          <a:ln w="12700">
            <a:miter lim="400000"/>
          </a:ln>
          <a:effectLst>
            <a:outerShdw blurRad="63500" dist="35921" dir="2700000" rotWithShape="0">
              <a:srgbClr val="1F497D"/>
            </a:outerShdw>
          </a:effectLst>
          <a:extLst>
            <a:ext uri="{C572A759-6A51-4108-AA02-DFA0A04FC94B}">
              <ma14:wrappingTextBoxFlag xmlns:ma14="http://schemas.microsoft.com/office/mac/drawingml/2011/main" val="1"/>
            </a:ext>
          </a:extLst>
        </p:spPr>
        <p:txBody>
          <a:bodyPr lIns="44450" tIns="44450" rIns="44450" bIns="44450" anchor="ctr">
            <a:normAutofit/>
          </a:bodyPr>
          <a:lstStyle>
            <a:lvl1pPr>
              <a:defRPr b="1"/>
            </a:lvl1pPr>
          </a:lstStyle>
          <a:p>
            <a:pPr lvl="0">
              <a:defRPr sz="1800" b="0"/>
            </a:pPr>
            <a:r>
              <a:rPr sz="4400" b="1"/>
              <a:t>U. S. Drinking Water Standards</a:t>
            </a:r>
          </a:p>
        </p:txBody>
      </p:sp>
      <p:sp>
        <p:nvSpPr>
          <p:cNvPr id="88" name="Shape 88"/>
          <p:cNvSpPr>
            <a:spLocks noGrp="1"/>
          </p:cNvSpPr>
          <p:nvPr>
            <p:ph type="body" idx="4294967295"/>
          </p:nvPr>
        </p:nvSpPr>
        <p:spPr>
          <a:xfrm>
            <a:off x="1066800" y="1905000"/>
            <a:ext cx="7180263" cy="4495800"/>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ormAutofit/>
          </a:bodyPr>
          <a:lstStyle/>
          <a:p>
            <a:pPr lvl="0">
              <a:buChar char="•"/>
              <a:defRPr sz="1800"/>
            </a:pPr>
            <a:r>
              <a:rPr sz="3200"/>
              <a:t>1974 Safe Drinking Water Act</a:t>
            </a:r>
          </a:p>
          <a:p>
            <a:pPr lvl="0">
              <a:buChar char="•"/>
              <a:defRPr sz="1800"/>
            </a:pPr>
            <a:r>
              <a:rPr sz="3200"/>
              <a:t>Amended 1986 and 1996</a:t>
            </a:r>
          </a:p>
          <a:p>
            <a:pPr lvl="0">
              <a:buChar char="•"/>
              <a:defRPr sz="1800"/>
            </a:pPr>
            <a:r>
              <a:rPr sz="3200"/>
              <a:t>EPA sets limits to protect</a:t>
            </a:r>
          </a:p>
          <a:p>
            <a:pPr lvl="0">
              <a:buChar char="•"/>
              <a:defRPr sz="1800"/>
            </a:pPr>
            <a:r>
              <a:rPr sz="3200"/>
              <a:t>Standards are regulations</a:t>
            </a:r>
          </a:p>
          <a:p>
            <a:pPr lvl="0">
              <a:buChar char="•"/>
              <a:defRPr sz="1800"/>
            </a:pPr>
            <a:r>
              <a:rPr sz="3200"/>
              <a:t>Primary Standards - toxic pollutants</a:t>
            </a:r>
          </a:p>
          <a:p>
            <a:pPr lvl="0">
              <a:buChar char="•"/>
              <a:defRPr sz="1800"/>
            </a:pPr>
            <a:r>
              <a:rPr sz="3200"/>
              <a:t>Secondary Standards - nuisance contaminants</a:t>
            </a:r>
          </a:p>
          <a:p>
            <a:pPr marL="228600" lvl="2" indent="685800">
              <a:spcBef>
                <a:spcPts val="500"/>
              </a:spcBef>
              <a:buSzTx/>
              <a:buNone/>
              <a:defRPr sz="1800"/>
            </a:pPr>
            <a:r>
              <a:rPr sz="2400"/>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p:cNvSpPr>
          <p:nvPr>
            <p:ph type="title" idx="4294967295"/>
          </p:nvPr>
        </p:nvSpPr>
        <p:spPr>
          <a:xfrm>
            <a:off x="457200" y="274637"/>
            <a:ext cx="8229600" cy="1143001"/>
          </a:xfrm>
          <a:prstGeom prst="rect">
            <a:avLst/>
          </a:prstGeom>
          <a:ln w="12700">
            <a:miter lim="400000"/>
          </a:ln>
          <a:effectLst>
            <a:outerShdw blurRad="63500" dist="35921" dir="2700000" rotWithShape="0">
              <a:srgbClr val="1F497D"/>
            </a:outerShdw>
          </a:effectLst>
          <a:extLst>
            <a:ext uri="{C572A759-6A51-4108-AA02-DFA0A04FC94B}">
              <ma14:wrappingTextBoxFlag xmlns:ma14="http://schemas.microsoft.com/office/mac/drawingml/2011/main" val="1"/>
            </a:ext>
          </a:extLst>
        </p:spPr>
        <p:txBody>
          <a:bodyPr lIns="44450" tIns="44450" rIns="44450" bIns="44450" anchor="ctr">
            <a:normAutofit/>
          </a:bodyPr>
          <a:lstStyle>
            <a:lvl1pPr defTabSz="813816">
              <a:defRPr sz="3559" b="1"/>
            </a:lvl1pPr>
          </a:lstStyle>
          <a:p>
            <a:pPr lvl="0">
              <a:defRPr sz="1800" b="0"/>
            </a:pPr>
            <a:r>
              <a:rPr sz="3559" b="1"/>
              <a:t>Water Supplies Impacted by Standards</a:t>
            </a:r>
          </a:p>
        </p:txBody>
      </p:sp>
      <p:sp>
        <p:nvSpPr>
          <p:cNvPr id="93" name="Shape 93"/>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ormAutofit/>
          </a:bodyPr>
          <a:lstStyle/>
          <a:p>
            <a:pPr marL="300037" lvl="0" indent="-300037">
              <a:lnSpc>
                <a:spcPct val="90000"/>
              </a:lnSpc>
              <a:spcBef>
                <a:spcPts val="600"/>
              </a:spcBef>
              <a:buChar char="•"/>
              <a:defRPr sz="1800"/>
            </a:pPr>
            <a:r>
              <a:rPr sz="2800"/>
              <a:t>Public Water System – serves piped water to minimum 25 people or 15 connections for 60 days/year</a:t>
            </a:r>
          </a:p>
          <a:p>
            <a:pPr marL="702128" lvl="1" indent="-244928">
              <a:lnSpc>
                <a:spcPct val="90000"/>
              </a:lnSpc>
              <a:spcBef>
                <a:spcPts val="500"/>
              </a:spcBef>
              <a:defRPr sz="1800"/>
            </a:pPr>
            <a:r>
              <a:rPr sz="2400" b="1"/>
              <a:t>Community Water System – same people year round</a:t>
            </a:r>
          </a:p>
          <a:p>
            <a:pPr marL="702128" lvl="1" indent="-244928">
              <a:lnSpc>
                <a:spcPct val="90000"/>
              </a:lnSpc>
              <a:spcBef>
                <a:spcPts val="500"/>
              </a:spcBef>
              <a:defRPr sz="1800"/>
            </a:pPr>
            <a:r>
              <a:rPr sz="2400" b="1"/>
              <a:t>Non-transient, Non-community Water System – same individuals for &gt; 6 months but &lt; 12 months (schools)</a:t>
            </a:r>
          </a:p>
          <a:p>
            <a:pPr marL="702128" lvl="1" indent="-244928">
              <a:lnSpc>
                <a:spcPct val="90000"/>
              </a:lnSpc>
              <a:spcBef>
                <a:spcPts val="500"/>
              </a:spcBef>
              <a:defRPr sz="1800"/>
            </a:pPr>
            <a:r>
              <a:rPr sz="2400" b="1"/>
              <a:t>Transient Non-community Water System – serves public but not the same individuals for &gt; 6 months (campgrounds)</a:t>
            </a:r>
          </a:p>
          <a:p>
            <a:pPr lvl="0">
              <a:lnSpc>
                <a:spcPct val="90000"/>
              </a:lnSpc>
              <a:spcBef>
                <a:spcPts val="600"/>
              </a:spcBef>
              <a:buSzTx/>
              <a:buNone/>
              <a:defRPr sz="1800"/>
            </a:pPr>
            <a:r>
              <a:rPr sz="2800" b="1"/>
              <a:t> </a:t>
            </a:r>
            <a:r>
              <a:rPr sz="2800"/>
              <a:t>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idx="4294967295"/>
          </p:nvPr>
        </p:nvSpPr>
        <p:spPr>
          <a:xfrm>
            <a:off x="685800" y="152399"/>
            <a:ext cx="7772400" cy="1143002"/>
          </a:xfrm>
          <a:prstGeom prst="rect">
            <a:avLst/>
          </a:prstGeom>
          <a:ln w="12700">
            <a:miter lim="400000"/>
          </a:ln>
          <a:effectLst>
            <a:outerShdw blurRad="63500" dist="35921" dir="2700000" rotWithShape="0">
              <a:srgbClr val="1F497D"/>
            </a:outerShdw>
          </a:effectLst>
          <a:extLst>
            <a:ext uri="{C572A759-6A51-4108-AA02-DFA0A04FC94B}">
              <ma14:wrappingTextBoxFlag xmlns:ma14="http://schemas.microsoft.com/office/mac/drawingml/2011/main" val="1"/>
            </a:ext>
          </a:extLst>
        </p:spPr>
        <p:txBody>
          <a:bodyPr lIns="44450" tIns="44450" rIns="44450" bIns="44450" anchor="ctr">
            <a:normAutofit/>
          </a:bodyPr>
          <a:lstStyle>
            <a:lvl1pPr>
              <a:defRPr b="1"/>
            </a:lvl1pPr>
          </a:lstStyle>
          <a:p>
            <a:pPr lvl="0">
              <a:defRPr sz="1800" b="0"/>
            </a:pPr>
            <a:r>
              <a:rPr sz="4400" b="1"/>
              <a:t>Examples of Standards</a:t>
            </a:r>
          </a:p>
        </p:txBody>
      </p:sp>
      <p:sp>
        <p:nvSpPr>
          <p:cNvPr id="98" name="Shape 98"/>
          <p:cNvSpPr>
            <a:spLocks noGrp="1"/>
          </p:cNvSpPr>
          <p:nvPr>
            <p:ph type="body" idx="4294967295"/>
          </p:nvPr>
        </p:nvSpPr>
        <p:spPr>
          <a:xfrm>
            <a:off x="457200" y="1447800"/>
            <a:ext cx="3911600" cy="5181600"/>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ormAutofit/>
          </a:bodyPr>
          <a:lstStyle/>
          <a:p>
            <a:pPr marL="391885" lvl="0" indent="-391885">
              <a:buChar char="•"/>
              <a:defRPr sz="1800"/>
            </a:pPr>
            <a:r>
              <a:rPr sz="3200"/>
              <a:t>Primary	standards</a:t>
            </a:r>
          </a:p>
          <a:p>
            <a:pPr marL="790575" lvl="1" indent="-333375">
              <a:spcBef>
                <a:spcPts val="600"/>
              </a:spcBef>
              <a:defRPr sz="1800"/>
            </a:pPr>
            <a:r>
              <a:rPr sz="2800"/>
              <a:t> </a:t>
            </a:r>
            <a:r>
              <a:rPr sz="2800" b="1"/>
              <a:t>Inorganics</a:t>
            </a:r>
          </a:p>
          <a:p>
            <a:pPr marL="1120139" lvl="2" indent="-205739">
              <a:spcBef>
                <a:spcPts val="400"/>
              </a:spcBef>
              <a:defRPr sz="1800"/>
            </a:pPr>
            <a:r>
              <a:t> Lead - .005 mg/L  nervous system &amp; kidney (children)</a:t>
            </a:r>
          </a:p>
          <a:p>
            <a:pPr marL="1120139" lvl="2" indent="-205739">
              <a:spcBef>
                <a:spcPts val="400"/>
              </a:spcBef>
              <a:defRPr sz="1800"/>
            </a:pPr>
            <a:r>
              <a:t> Nitrate (as N) - 10.00 mg/L methemoglobinemia</a:t>
            </a:r>
          </a:p>
          <a:p>
            <a:pPr marL="228600" lvl="2" indent="685800">
              <a:spcBef>
                <a:spcPts val="400"/>
              </a:spcBef>
              <a:buSzTx/>
              <a:buNone/>
              <a:defRPr sz="1800"/>
            </a:pPr>
            <a:endParaRPr/>
          </a:p>
          <a:p>
            <a:pPr marL="790575" lvl="1" indent="-333375">
              <a:spcBef>
                <a:spcPts val="600"/>
              </a:spcBef>
              <a:defRPr sz="1800"/>
            </a:pPr>
            <a:r>
              <a:rPr sz="2800" b="1"/>
              <a:t>Organics</a:t>
            </a:r>
          </a:p>
          <a:p>
            <a:pPr marL="1120139" lvl="2" indent="-205739">
              <a:spcBef>
                <a:spcPts val="400"/>
              </a:spcBef>
              <a:defRPr sz="1800"/>
            </a:pPr>
            <a:r>
              <a:rPr b="1"/>
              <a:t> </a:t>
            </a:r>
            <a:r>
              <a:t> 2,4-D - .10 mg/L nervous system, kidney, liver</a:t>
            </a:r>
          </a:p>
          <a:p>
            <a:pPr marL="1120139" lvl="2" indent="-205739">
              <a:spcBef>
                <a:spcPts val="400"/>
              </a:spcBef>
              <a:defRPr sz="1800"/>
            </a:pPr>
            <a:r>
              <a:t> Atrazine - .003 mg/L reproductive &amp; cardiac</a:t>
            </a:r>
          </a:p>
        </p:txBody>
      </p:sp>
      <p:pic>
        <p:nvPicPr>
          <p:cNvPr id="99" name="image.pdf"/>
          <p:cNvPicPr/>
          <p:nvPr/>
        </p:nvPicPr>
        <p:blipFill>
          <a:blip r:embed="rId3">
            <a:extLst/>
          </a:blip>
          <a:stretch>
            <a:fillRect/>
          </a:stretch>
        </p:blipFill>
        <p:spPr>
          <a:xfrm>
            <a:off x="4706937" y="2743200"/>
            <a:ext cx="3929063" cy="1933575"/>
          </a:xfrm>
          <a:prstGeom prst="rect">
            <a:avLst/>
          </a:prstGeom>
          <a:ln w="12700">
            <a:miter lim="400000"/>
          </a:ln>
        </p:spPr>
      </p:pic>
      <p:sp>
        <p:nvSpPr>
          <p:cNvPr id="100" name="Shape 100"/>
          <p:cNvSpPr/>
          <p:nvPr/>
        </p:nvSpPr>
        <p:spPr>
          <a:xfrm>
            <a:off x="5029200" y="5334000"/>
            <a:ext cx="2472405" cy="624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b="1"/>
              <a:t>Borden County – Gail-</a:t>
            </a:r>
          </a:p>
          <a:p>
            <a:pPr lvl="0"/>
            <a:r>
              <a:rPr b="1"/>
              <a:t>Floride and Atrazine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idx="4294967295"/>
          </p:nvPr>
        </p:nvSpPr>
        <p:spPr>
          <a:xfrm>
            <a:off x="457200" y="274637"/>
            <a:ext cx="8229600" cy="1143001"/>
          </a:xfrm>
          <a:prstGeom prst="rect">
            <a:avLst/>
          </a:prstGeom>
          <a:ln w="12700">
            <a:miter lim="400000"/>
          </a:ln>
          <a:effectLst>
            <a:outerShdw blurRad="63500" dist="35921" dir="2700000" rotWithShape="0">
              <a:srgbClr val="1F497D"/>
            </a:outerShdw>
          </a:effectLst>
          <a:extLst>
            <a:ext uri="{C572A759-6A51-4108-AA02-DFA0A04FC94B}">
              <ma14:wrappingTextBoxFlag xmlns:ma14="http://schemas.microsoft.com/office/mac/drawingml/2011/main" val="1"/>
            </a:ext>
          </a:extLst>
        </p:spPr>
        <p:txBody>
          <a:bodyPr lIns="44450" tIns="44450" rIns="44450" bIns="44450" anchor="ctr">
            <a:normAutofit/>
          </a:bodyPr>
          <a:lstStyle/>
          <a:p>
            <a:pPr lvl="0">
              <a:defRPr sz="1800"/>
            </a:pPr>
            <a:r>
              <a:rPr sz="4400"/>
              <a:t>Secondary Standard Examples</a:t>
            </a:r>
          </a:p>
        </p:txBody>
      </p:sp>
      <p:sp>
        <p:nvSpPr>
          <p:cNvPr id="105" name="Shape 105"/>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ormAutofit/>
          </a:bodyPr>
          <a:lstStyle/>
          <a:p>
            <a:pPr lvl="0">
              <a:buChar char="•"/>
              <a:defRPr sz="1800"/>
            </a:pPr>
            <a:r>
              <a:rPr sz="3200" b="1"/>
              <a:t> Chloride - 250 mg/l - taste</a:t>
            </a:r>
          </a:p>
          <a:p>
            <a:pPr lvl="0">
              <a:buChar char="•"/>
              <a:defRPr sz="1800"/>
            </a:pPr>
            <a:r>
              <a:rPr sz="3200" b="1"/>
              <a:t>Total Dissolved Solids – 500 mg/L taste </a:t>
            </a:r>
          </a:p>
          <a:p>
            <a:pPr lvl="0">
              <a:buChar char="•"/>
              <a:defRPr sz="1800"/>
            </a:pPr>
            <a:r>
              <a:rPr sz="3200" b="1"/>
              <a:t> pH  6.5 - 8.5 </a:t>
            </a:r>
          </a:p>
          <a:p>
            <a:pPr lvl="1">
              <a:defRPr sz="1800"/>
            </a:pPr>
            <a:r>
              <a:rPr sz="3200" b="1"/>
              <a:t> low pH -  bitter taste </a:t>
            </a:r>
            <a:endParaRPr sz="2800" b="1"/>
          </a:p>
          <a:p>
            <a:pPr lvl="1">
              <a:defRPr sz="1800"/>
            </a:pPr>
            <a:r>
              <a:rPr sz="3200" b="1"/>
              <a:t> high pH -  soda taste, slippery feel</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Potable Water Definition:</a:t>
            </a:r>
          </a:p>
        </p:txBody>
      </p:sp>
      <p:sp>
        <p:nvSpPr>
          <p:cNvPr id="110" name="Shape 110"/>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302180" lvl="0" indent="-302180" defTabSz="859536">
              <a:lnSpc>
                <a:spcPct val="90000"/>
              </a:lnSpc>
              <a:spcBef>
                <a:spcPts val="600"/>
              </a:spcBef>
              <a:buChar char="•"/>
              <a:defRPr sz="1800"/>
            </a:pPr>
            <a:r>
              <a:rPr sz="2820"/>
              <a:t>Government agencies are going to use a very specific definition of "potable water".   This definition states that </a:t>
            </a:r>
          </a:p>
          <a:p>
            <a:pPr marL="302180" lvl="0" indent="-302180" defTabSz="859536">
              <a:lnSpc>
                <a:spcPct val="90000"/>
              </a:lnSpc>
              <a:spcBef>
                <a:spcPts val="600"/>
              </a:spcBef>
              <a:buChar char="•"/>
              <a:defRPr sz="1800"/>
            </a:pPr>
            <a:r>
              <a:rPr sz="2820" b="1"/>
              <a:t>"potable water" shall contain zero amounts of coliforms, viruses, giardia, and cryptosporidium. </a:t>
            </a:r>
            <a:r>
              <a:rPr sz="2820"/>
              <a:t> </a:t>
            </a:r>
          </a:p>
          <a:p>
            <a:pPr marL="302180" lvl="0" indent="-302180" defTabSz="859536">
              <a:lnSpc>
                <a:spcPct val="90000"/>
              </a:lnSpc>
              <a:spcBef>
                <a:spcPts val="600"/>
              </a:spcBef>
              <a:buChar char="•"/>
              <a:defRPr sz="1800"/>
            </a:pPr>
            <a:r>
              <a:rPr sz="2820"/>
              <a:t>There may be many other definitions of potable water but this is the definition that will be used for purposes of safety. </a:t>
            </a:r>
          </a:p>
          <a:p>
            <a:pPr marL="302180" lvl="0" indent="-302180" defTabSz="859536">
              <a:lnSpc>
                <a:spcPct val="90000"/>
              </a:lnSpc>
              <a:spcBef>
                <a:spcPts val="600"/>
              </a:spcBef>
              <a:buChar char="•"/>
              <a:defRPr sz="1800"/>
            </a:pPr>
            <a:r>
              <a:rPr sz="2820" i="1">
                <a:effectLst>
                  <a:outerShdw blurRad="11938" dist="23876" dir="2700000" rotWithShape="0">
                    <a:srgbClr val="DDDDDD"/>
                  </a:outerShdw>
                </a:effectLst>
              </a:rPr>
              <a:t>Dennis J. Lye - Research Microbiologist – EPA</a:t>
            </a:r>
          </a:p>
          <a:p>
            <a:pPr marL="679186" lvl="1" indent="-249418" defTabSz="859536">
              <a:lnSpc>
                <a:spcPct val="90000"/>
              </a:lnSpc>
              <a:spcBef>
                <a:spcPts val="500"/>
              </a:spcBef>
              <a:defRPr sz="1800"/>
            </a:pPr>
            <a:r>
              <a:rPr sz="2444" i="1">
                <a:effectLst>
                  <a:outerShdw blurRad="11938" dist="23876" dir="2700000" rotWithShape="0">
                    <a:srgbClr val="DDDDDD"/>
                  </a:outerShdw>
                </a:effectLst>
              </a:rPr>
              <a:t>(513)  569-7870</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4294967295"/>
          </p:nvPr>
        </p:nvSpPr>
        <p:spPr>
          <a:xfrm>
            <a:off x="457200" y="533400"/>
            <a:ext cx="8229600" cy="55927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89321" lvl="0" indent="-289321">
              <a:lnSpc>
                <a:spcPct val="80000"/>
              </a:lnSpc>
              <a:spcBef>
                <a:spcPts val="600"/>
              </a:spcBef>
              <a:buChar char="•"/>
              <a:defRPr sz="1800"/>
            </a:pPr>
            <a:r>
              <a:rPr sz="2700"/>
              <a:t> Microbiologists have no evidence suggesting that all of these organisms may or may not be present in collected rainwater.  </a:t>
            </a:r>
          </a:p>
          <a:p>
            <a:pPr lvl="0">
              <a:lnSpc>
                <a:spcPct val="80000"/>
              </a:lnSpc>
              <a:buSzTx/>
              <a:buNone/>
              <a:defRPr sz="1800"/>
            </a:pPr>
            <a:endParaRPr sz="2700"/>
          </a:p>
          <a:p>
            <a:pPr marL="289321" lvl="0" indent="-289321">
              <a:lnSpc>
                <a:spcPct val="80000"/>
              </a:lnSpc>
              <a:spcBef>
                <a:spcPts val="600"/>
              </a:spcBef>
              <a:buChar char="•"/>
              <a:defRPr sz="1800"/>
            </a:pPr>
            <a:r>
              <a:rPr sz="2700"/>
              <a:t>The important point here is that we cannot assume that these organisms will not be present.</a:t>
            </a:r>
          </a:p>
          <a:p>
            <a:pPr lvl="0">
              <a:lnSpc>
                <a:spcPct val="80000"/>
              </a:lnSpc>
              <a:buSzTx/>
              <a:buNone/>
              <a:defRPr sz="1800"/>
            </a:pPr>
            <a:endParaRPr sz="2700"/>
          </a:p>
          <a:p>
            <a:pPr marL="289321" lvl="0" indent="-289321">
              <a:lnSpc>
                <a:spcPct val="80000"/>
              </a:lnSpc>
              <a:spcBef>
                <a:spcPts val="600"/>
              </a:spcBef>
              <a:buChar char="•"/>
              <a:defRPr sz="1800"/>
            </a:pPr>
            <a:r>
              <a:rPr sz="2700"/>
              <a:t>Because each collection system is unique, we will probably never assume that these organisms are not present.</a:t>
            </a:r>
          </a:p>
          <a:p>
            <a:pPr lvl="0">
              <a:lnSpc>
                <a:spcPct val="80000"/>
              </a:lnSpc>
              <a:buSzTx/>
              <a:buNone/>
              <a:defRPr sz="1800"/>
            </a:pPr>
            <a:endParaRPr sz="2700"/>
          </a:p>
          <a:p>
            <a:pPr marL="289321" lvl="0" indent="-289321">
              <a:lnSpc>
                <a:spcPct val="80000"/>
              </a:lnSpc>
              <a:spcBef>
                <a:spcPts val="600"/>
              </a:spcBef>
              <a:buChar char="•"/>
              <a:defRPr sz="1800"/>
            </a:pPr>
            <a:r>
              <a:rPr sz="2700"/>
              <a:t>This leaves us with the assumption that all collected rainwater must be treated to levels that would result in removal of these microorganisms.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idx="4294967295"/>
          </p:nvPr>
        </p:nvSpPr>
        <p:spPr>
          <a:xfrm>
            <a:off x="-1" y="274637"/>
            <a:ext cx="9144002" cy="155416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
            </a:r>
            <a:br>
              <a:rPr sz="4400"/>
            </a:br>
            <a:r>
              <a:rPr sz="4400" b="1"/>
              <a:t>Coliforms </a:t>
            </a:r>
          </a:p>
        </p:txBody>
      </p:sp>
      <p:sp>
        <p:nvSpPr>
          <p:cNvPr id="115" name="Shape 115"/>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SzTx/>
              <a:buNone/>
              <a:defRPr sz="1800"/>
            </a:pPr>
            <a:r>
              <a:rPr sz="3200"/>
              <a:t> </a:t>
            </a:r>
          </a:p>
          <a:p>
            <a:pPr lvl="0">
              <a:buChar char="•"/>
              <a:defRPr sz="1800"/>
            </a:pPr>
            <a:r>
              <a:rPr sz="3200"/>
              <a:t>A general indicator of "bad" bacteria. </a:t>
            </a:r>
          </a:p>
          <a:p>
            <a:pPr lvl="0">
              <a:buChar char="•"/>
              <a:defRPr sz="1800"/>
            </a:pPr>
            <a:r>
              <a:rPr sz="3200"/>
              <a:t>These can be reduced with a variety of treatments.   </a:t>
            </a:r>
          </a:p>
          <a:p>
            <a:pPr lvl="0">
              <a:buChar char="•"/>
              <a:defRPr sz="1800"/>
            </a:pPr>
            <a:r>
              <a:rPr sz="3200"/>
              <a:t>There are relatively simple/inexpensive tests that can be performed.</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p:cNvSpPr>
          <p:nvPr>
            <p:ph type="title" idx="4294967295"/>
          </p:nvPr>
        </p:nvSpPr>
        <p:spPr>
          <a:xfrm>
            <a:off x="457200" y="609599"/>
            <a:ext cx="81534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896111">
              <a:defRPr sz="4312" b="1"/>
            </a:lvl1pPr>
          </a:lstStyle>
          <a:p>
            <a:pPr lvl="0">
              <a:defRPr sz="1800" b="0"/>
            </a:pPr>
            <a:r>
              <a:rPr sz="4312" b="1"/>
              <a:t>Fecal Coliform &amp; Total Coliform</a:t>
            </a:r>
          </a:p>
        </p:txBody>
      </p:sp>
      <p:sp>
        <p:nvSpPr>
          <p:cNvPr id="118" name="Shape 118"/>
          <p:cNvSpPr>
            <a:spLocks noGrp="1"/>
          </p:cNvSpPr>
          <p:nvPr>
            <p:ph type="body" idx="4294967295"/>
          </p:nvPr>
        </p:nvSpPr>
        <p:spPr>
          <a:xfrm>
            <a:off x="304800" y="1905000"/>
            <a:ext cx="8839200" cy="4114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nSpc>
                <a:spcPct val="90000"/>
              </a:lnSpc>
              <a:buChar char="•"/>
              <a:defRPr sz="1800"/>
            </a:pPr>
            <a:r>
              <a:rPr sz="3200"/>
              <a:t>Indicator microorganism </a:t>
            </a:r>
          </a:p>
          <a:p>
            <a:pPr marL="742950" lvl="1" indent="-285750">
              <a:lnSpc>
                <a:spcPct val="90000"/>
              </a:lnSpc>
              <a:spcBef>
                <a:spcPts val="600"/>
              </a:spcBef>
              <a:defRPr sz="1800"/>
            </a:pPr>
            <a:r>
              <a:rPr sz="2800"/>
              <a:t>Cultured in standard tests to indicate contamination</a:t>
            </a:r>
          </a:p>
          <a:p>
            <a:pPr marL="742950" lvl="1" indent="-285750">
              <a:lnSpc>
                <a:spcPct val="90000"/>
              </a:lnSpc>
              <a:spcBef>
                <a:spcPts val="600"/>
              </a:spcBef>
              <a:defRPr sz="1800"/>
            </a:pPr>
            <a:r>
              <a:rPr sz="2800"/>
              <a:t>Measurement: colony forming units (CFU) / 100 mL</a:t>
            </a:r>
          </a:p>
        </p:txBody>
      </p:sp>
      <p:pic>
        <p:nvPicPr>
          <p:cNvPr id="119" name="image.png"/>
          <p:cNvPicPr/>
          <p:nvPr/>
        </p:nvPicPr>
        <p:blipFill>
          <a:blip r:embed="rId3">
            <a:extLst/>
          </a:blip>
          <a:stretch>
            <a:fillRect/>
          </a:stretch>
        </p:blipFill>
        <p:spPr>
          <a:xfrm>
            <a:off x="3124200" y="3886200"/>
            <a:ext cx="2514600" cy="2552700"/>
          </a:xfrm>
          <a:prstGeom prst="rect">
            <a:avLst/>
          </a:prstGeom>
          <a:ln w="38100">
            <a:solidFill>
              <a:srgbClr val="EEECE1"/>
            </a:solidFill>
            <a:round/>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05255">
              <a:defRPr sz="3564" b="1"/>
            </a:lvl1pPr>
          </a:lstStyle>
          <a:p>
            <a:pPr lvl="0">
              <a:defRPr sz="1800" b="0"/>
            </a:pPr>
            <a:r>
              <a:rPr sz="3564" b="1"/>
              <a:t>What kinds of contaminants can be found in rainwater?</a:t>
            </a:r>
          </a:p>
        </p:txBody>
      </p:sp>
      <p:sp>
        <p:nvSpPr>
          <p:cNvPr id="25" name="Shape 25"/>
          <p:cNvSpPr>
            <a:spLocks noGrp="1"/>
          </p:cNvSpPr>
          <p:nvPr>
            <p:ph type="body" idx="4294967295"/>
          </p:nvPr>
        </p:nvSpPr>
        <p:spPr>
          <a:xfrm>
            <a:off x="457200" y="1600200"/>
            <a:ext cx="77724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300037" lvl="0" indent="-300037">
              <a:lnSpc>
                <a:spcPct val="70000"/>
              </a:lnSpc>
              <a:spcBef>
                <a:spcPts val="600"/>
              </a:spcBef>
              <a:buChar char="•"/>
              <a:defRPr sz="1800"/>
            </a:pPr>
            <a:r>
              <a:rPr sz="2800"/>
              <a:t>Rainwater:  Pure, Universal solvent</a:t>
            </a:r>
          </a:p>
          <a:p>
            <a:pPr marL="702128" lvl="1" indent="-244928">
              <a:lnSpc>
                <a:spcPct val="70000"/>
              </a:lnSpc>
              <a:spcBef>
                <a:spcPts val="500"/>
              </a:spcBef>
              <a:defRPr sz="1800"/>
            </a:pPr>
            <a:r>
              <a:rPr sz="2400"/>
              <a:t>Air, Roof, Collection Containers</a:t>
            </a:r>
          </a:p>
          <a:p>
            <a:pPr marL="300037" lvl="0" indent="-300037">
              <a:lnSpc>
                <a:spcPct val="70000"/>
              </a:lnSpc>
              <a:spcBef>
                <a:spcPts val="600"/>
              </a:spcBef>
              <a:buChar char="•"/>
              <a:defRPr sz="1800"/>
            </a:pPr>
            <a:r>
              <a:rPr sz="2800"/>
              <a:t>Debris - solids</a:t>
            </a:r>
          </a:p>
          <a:p>
            <a:pPr marL="300037" lvl="0" indent="-300037">
              <a:lnSpc>
                <a:spcPct val="70000"/>
              </a:lnSpc>
              <a:spcBef>
                <a:spcPts val="600"/>
              </a:spcBef>
              <a:buChar char="•"/>
              <a:defRPr sz="1800"/>
            </a:pPr>
            <a:r>
              <a:rPr sz="2800"/>
              <a:t>Chemical Contaminants</a:t>
            </a:r>
          </a:p>
          <a:p>
            <a:pPr marL="702128" lvl="1" indent="-244928">
              <a:lnSpc>
                <a:spcPct val="70000"/>
              </a:lnSpc>
              <a:spcBef>
                <a:spcPts val="500"/>
              </a:spcBef>
              <a:defRPr sz="1800"/>
            </a:pPr>
            <a:r>
              <a:rPr sz="2400"/>
              <a:t>Volatile Organic Chemicals (VOCs)</a:t>
            </a:r>
          </a:p>
          <a:p>
            <a:pPr marL="702128" lvl="1" indent="-244928">
              <a:lnSpc>
                <a:spcPct val="70000"/>
              </a:lnSpc>
              <a:spcBef>
                <a:spcPts val="500"/>
              </a:spcBef>
              <a:defRPr sz="1800"/>
            </a:pPr>
            <a:r>
              <a:rPr sz="2400"/>
              <a:t>Synthetic Organic Chemicals (SOCs)</a:t>
            </a:r>
          </a:p>
          <a:p>
            <a:pPr marL="702128" lvl="1" indent="-244928">
              <a:lnSpc>
                <a:spcPct val="70000"/>
              </a:lnSpc>
              <a:spcBef>
                <a:spcPts val="500"/>
              </a:spcBef>
              <a:defRPr sz="1800"/>
            </a:pPr>
            <a:r>
              <a:rPr sz="2400"/>
              <a:t>Minerals</a:t>
            </a:r>
          </a:p>
          <a:p>
            <a:pPr marL="702128" lvl="1" indent="-244928">
              <a:lnSpc>
                <a:spcPct val="70000"/>
              </a:lnSpc>
              <a:spcBef>
                <a:spcPts val="500"/>
              </a:spcBef>
              <a:defRPr sz="1800"/>
            </a:pPr>
            <a:r>
              <a:rPr sz="2400"/>
              <a:t>Metals</a:t>
            </a:r>
          </a:p>
          <a:p>
            <a:pPr marL="300037" lvl="0" indent="-300037">
              <a:lnSpc>
                <a:spcPct val="70000"/>
              </a:lnSpc>
              <a:spcBef>
                <a:spcPts val="600"/>
              </a:spcBef>
              <a:buChar char="•"/>
              <a:defRPr sz="1800"/>
            </a:pPr>
            <a:r>
              <a:rPr sz="2800"/>
              <a:t>Microbiological Contaminants</a:t>
            </a:r>
          </a:p>
          <a:p>
            <a:pPr marL="702128" lvl="1" indent="-244928">
              <a:lnSpc>
                <a:spcPct val="70000"/>
              </a:lnSpc>
              <a:spcBef>
                <a:spcPts val="500"/>
              </a:spcBef>
              <a:defRPr sz="1800"/>
            </a:pPr>
            <a:r>
              <a:rPr sz="2400"/>
              <a:t>Parasites</a:t>
            </a:r>
          </a:p>
          <a:p>
            <a:pPr marL="702128" lvl="1" indent="-244928">
              <a:lnSpc>
                <a:spcPct val="70000"/>
              </a:lnSpc>
              <a:spcBef>
                <a:spcPts val="500"/>
              </a:spcBef>
              <a:defRPr sz="1800"/>
            </a:pPr>
            <a:r>
              <a:rPr sz="2400"/>
              <a:t>Bacteria</a:t>
            </a:r>
          </a:p>
          <a:p>
            <a:pPr marL="702128" lvl="1" indent="-244928">
              <a:lnSpc>
                <a:spcPct val="70000"/>
              </a:lnSpc>
              <a:spcBef>
                <a:spcPts val="500"/>
              </a:spcBef>
              <a:defRPr sz="1800"/>
            </a:pPr>
            <a:r>
              <a:rPr sz="2400"/>
              <a:t>Virus</a:t>
            </a:r>
          </a:p>
        </p:txBody>
      </p:sp>
      <p:grpSp>
        <p:nvGrpSpPr>
          <p:cNvPr id="28" name="Group 28"/>
          <p:cNvGrpSpPr/>
          <p:nvPr/>
        </p:nvGrpSpPr>
        <p:grpSpPr>
          <a:xfrm>
            <a:off x="6096000" y="2057400"/>
            <a:ext cx="2667000" cy="2667000"/>
            <a:chOff x="0" y="0"/>
            <a:chExt cx="2667000" cy="2667000"/>
          </a:xfrm>
        </p:grpSpPr>
        <p:sp>
          <p:nvSpPr>
            <p:cNvPr id="26" name="Shape 26"/>
            <p:cNvSpPr/>
            <p:nvPr/>
          </p:nvSpPr>
          <p:spPr>
            <a:xfrm>
              <a:off x="0" y="0"/>
              <a:ext cx="2667000" cy="2667000"/>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27" name="image.png"/>
            <p:cNvPicPr/>
            <p:nvPr/>
          </p:nvPicPr>
          <p:blipFill>
            <a:blip r:embed="rId3">
              <a:extLst/>
            </a:blip>
            <a:stretch>
              <a:fillRect/>
            </a:stretch>
          </p:blipFill>
          <p:spPr>
            <a:xfrm>
              <a:off x="0" y="0"/>
              <a:ext cx="2667000" cy="2667000"/>
            </a:xfrm>
            <a:prstGeom prst="rect">
              <a:avLst/>
            </a:prstGeom>
            <a:ln w="12700" cap="flat">
              <a:noFill/>
              <a:miter lim="400000"/>
            </a:ln>
            <a:effectLst>
              <a:outerShdw blurRad="63500" dist="89802" dir="2700000" rotWithShape="0">
                <a:srgbClr val="1F497D"/>
              </a:outerShdw>
            </a:effectLst>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idx="4294967295"/>
          </p:nvPr>
        </p:nvSpPr>
        <p:spPr>
          <a:xfrm>
            <a:off x="457200" y="304799"/>
            <a:ext cx="82296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Viruses</a:t>
            </a:r>
          </a:p>
        </p:txBody>
      </p:sp>
      <p:sp>
        <p:nvSpPr>
          <p:cNvPr id="124" name="Shape 124"/>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322325" lvl="0" indent="-322325" defTabSz="859536">
              <a:lnSpc>
                <a:spcPct val="90000"/>
              </a:lnSpc>
              <a:buChar char="•"/>
              <a:defRPr sz="1800"/>
            </a:pPr>
            <a:r>
              <a:rPr sz="3008"/>
              <a:t>There is general consensus among microbiologists that a single treatment process will not remove all types of viruses.</a:t>
            </a:r>
          </a:p>
          <a:p>
            <a:pPr marL="322325" lvl="0" indent="-322325" defTabSz="859536">
              <a:lnSpc>
                <a:spcPct val="90000"/>
              </a:lnSpc>
              <a:buChar char="•"/>
              <a:defRPr sz="1800"/>
            </a:pPr>
            <a:r>
              <a:rPr sz="3008"/>
              <a:t>Chlorine treatment alone or UV treatment alone will not remove all the types of viruses that are commonly transmitted by water.   </a:t>
            </a:r>
          </a:p>
          <a:p>
            <a:pPr marL="322325" lvl="0" indent="-322325" defTabSz="859536">
              <a:lnSpc>
                <a:spcPct val="90000"/>
              </a:lnSpc>
              <a:buChar char="•"/>
              <a:defRPr sz="1800"/>
            </a:pPr>
            <a:r>
              <a:rPr sz="3008"/>
              <a:t>Testing for the different viruses is expensive.  </a:t>
            </a:r>
          </a:p>
          <a:p>
            <a:pPr marL="322325" lvl="0" indent="-322325" defTabSz="859536">
              <a:lnSpc>
                <a:spcPct val="90000"/>
              </a:lnSpc>
              <a:buChar char="•"/>
              <a:defRPr sz="1800"/>
            </a:pPr>
            <a:r>
              <a:rPr sz="3008"/>
              <a:t> There are no simple/inexpensive tests for viruses in water.</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000" b="1"/>
              <a:t>Giardia/Cryptosporidia</a:t>
            </a:r>
            <a:br>
              <a:rPr sz="4000" b="1"/>
            </a:br>
            <a:r>
              <a:rPr sz="2900"/>
              <a:t>Protozoans (in cyst form)</a:t>
            </a:r>
          </a:p>
        </p:txBody>
      </p:sp>
      <p:sp>
        <p:nvSpPr>
          <p:cNvPr id="127" name="Shape 127"/>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 Chlorine treatment alone will not remove all of these organisms.   </a:t>
            </a:r>
          </a:p>
          <a:p>
            <a:pPr lvl="0">
              <a:buChar char="•"/>
              <a:defRPr sz="1800"/>
            </a:pPr>
            <a:r>
              <a:rPr sz="3200"/>
              <a:t>UV treatment alone will not remove all of these organisms.   </a:t>
            </a:r>
          </a:p>
          <a:p>
            <a:pPr lvl="0">
              <a:buChar char="•"/>
              <a:defRPr sz="1800"/>
            </a:pPr>
            <a:r>
              <a:rPr sz="3200"/>
              <a:t>Testing for these organisms is expensive.   </a:t>
            </a:r>
          </a:p>
          <a:p>
            <a:pPr lvl="0">
              <a:buChar char="•"/>
              <a:defRPr sz="1800"/>
            </a:pPr>
            <a:r>
              <a:rPr sz="3200"/>
              <a:t>There are no simple/inexpensive tests for these types of parasites in water.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body" idx="4294967295"/>
          </p:nvPr>
        </p:nvSpPr>
        <p:spPr>
          <a:xfrm>
            <a:off x="457200" y="685800"/>
            <a:ext cx="8229600" cy="5778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SzTx/>
              <a:buNone/>
              <a:defRPr sz="1800"/>
            </a:pPr>
            <a:r>
              <a:rPr sz="3200"/>
              <a:t>The TCEQ publication mentions guidelines for "Heterotrophic Bacteria".   This a relatively simple/inexpensive treatment and test procedure as well.  </a:t>
            </a:r>
          </a:p>
          <a:p>
            <a:pPr lvl="0">
              <a:buSzTx/>
              <a:buNone/>
              <a:defRPr sz="1800"/>
            </a:pPr>
            <a:r>
              <a:rPr sz="3200"/>
              <a:t> It is a useful test because it </a:t>
            </a:r>
            <a:r>
              <a:rPr sz="3200" b="1"/>
              <a:t>helps in determining the integrity of the system </a:t>
            </a:r>
            <a:r>
              <a:rPr sz="3200"/>
              <a:t>(in this instance a rainwater collection system).</a:t>
            </a:r>
          </a:p>
          <a:p>
            <a:pPr marL="214312" lvl="0" indent="-214312">
              <a:spcBef>
                <a:spcPts val="400"/>
              </a:spcBef>
              <a:buChar char="•"/>
              <a:defRPr sz="1800"/>
            </a:pPr>
            <a:r>
              <a:rPr sz="2000"/>
              <a:t>Dennis J. Lye - Research Microbiologist</a:t>
            </a:r>
          </a:p>
          <a:p>
            <a:pPr marL="214312" lvl="0" indent="-214312">
              <a:spcBef>
                <a:spcPts val="400"/>
              </a:spcBef>
              <a:buChar char="•"/>
              <a:defRPr sz="1800"/>
            </a:pPr>
            <a:r>
              <a:rPr sz="2000"/>
              <a:t>(513)  569-7870</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body" idx="4294967295"/>
          </p:nvPr>
        </p:nvSpPr>
        <p:spPr>
          <a:xfrm>
            <a:off x="457200" y="304800"/>
            <a:ext cx="8229600" cy="6400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 </a:t>
            </a:r>
            <a:r>
              <a:rPr sz="3200" b="1"/>
              <a:t>How do city </a:t>
            </a:r>
            <a:r>
              <a:rPr sz="3200"/>
              <a:t>distribution water suppliers produce "potable" water but also </a:t>
            </a:r>
            <a:r>
              <a:rPr sz="3200" b="1"/>
              <a:t>reduce costs?   </a:t>
            </a:r>
          </a:p>
          <a:p>
            <a:pPr lvl="0">
              <a:buChar char="•"/>
              <a:defRPr sz="1800"/>
            </a:pPr>
            <a:r>
              <a:rPr sz="3200"/>
              <a:t>They pay the money for the expensive </a:t>
            </a:r>
            <a:r>
              <a:rPr sz="3200" b="1"/>
              <a:t>tests for viruses and parasites once</a:t>
            </a:r>
            <a:r>
              <a:rPr sz="3200"/>
              <a:t> to show that these organisms are not present. </a:t>
            </a:r>
          </a:p>
          <a:p>
            <a:pPr lvl="0">
              <a:buChar char="•"/>
              <a:defRPr sz="1800"/>
            </a:pPr>
            <a:r>
              <a:rPr sz="3200"/>
              <a:t>Then they </a:t>
            </a:r>
            <a:r>
              <a:rPr sz="3200" b="1"/>
              <a:t>use multiple treatments </a:t>
            </a:r>
            <a:r>
              <a:rPr sz="3200"/>
              <a:t>that are accepted by microbiologists as the best available process for producing water with reduced levels of these organisms.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body" idx="4294967295"/>
          </p:nvPr>
        </p:nvSpPr>
        <p:spPr>
          <a:xfrm>
            <a:off x="457200" y="228600"/>
            <a:ext cx="8229600" cy="58975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57175" lvl="0" indent="-257175">
              <a:spcBef>
                <a:spcPts val="600"/>
              </a:spcBef>
              <a:buChar char="•"/>
              <a:defRPr sz="1800"/>
            </a:pPr>
            <a:r>
              <a:rPr sz="2400"/>
              <a:t> </a:t>
            </a:r>
            <a:r>
              <a:rPr sz="2800" b="1"/>
              <a:t>A treatment process for rainwater that may be acceptable to a </a:t>
            </a:r>
            <a:r>
              <a:rPr sz="2800" b="1" u="sng"/>
              <a:t>community distribution system </a:t>
            </a:r>
            <a:r>
              <a:rPr sz="2800" b="1"/>
              <a:t>and local health agency is the following multiple treatment option:</a:t>
            </a:r>
            <a:endParaRPr sz="2400"/>
          </a:p>
          <a:p>
            <a:pPr marL="257175" lvl="0" indent="-257175">
              <a:spcBef>
                <a:spcPts val="500"/>
              </a:spcBef>
              <a:buChar char="•"/>
              <a:defRPr sz="1800"/>
            </a:pPr>
            <a:r>
              <a:rPr sz="2400"/>
              <a:t>      (1)  a  3-5 micron pre-filter   followed by</a:t>
            </a:r>
          </a:p>
          <a:p>
            <a:pPr lvl="0">
              <a:buChar char="•"/>
              <a:defRPr sz="1800"/>
            </a:pPr>
            <a:endParaRPr sz="2400"/>
          </a:p>
          <a:p>
            <a:pPr marL="257175" lvl="0" indent="-257175">
              <a:spcBef>
                <a:spcPts val="500"/>
              </a:spcBef>
              <a:buChar char="•"/>
              <a:defRPr sz="1800"/>
            </a:pPr>
            <a:r>
              <a:rPr sz="2400"/>
              <a:t>      (2)  a ANSI/NSF standard 53 filter  (physical removal, 0.5 micron or 1.0 absolute micron filter) </a:t>
            </a:r>
          </a:p>
          <a:p>
            <a:pPr marL="257175" lvl="0" indent="-257175">
              <a:spcBef>
                <a:spcPts val="500"/>
              </a:spcBef>
              <a:buChar char="•"/>
              <a:defRPr sz="1800"/>
            </a:pPr>
            <a:r>
              <a:rPr sz="2400"/>
              <a:t> followed by</a:t>
            </a:r>
          </a:p>
          <a:p>
            <a:pPr marL="257175" lvl="0" indent="-257175">
              <a:spcBef>
                <a:spcPts val="500"/>
              </a:spcBef>
              <a:buChar char="•"/>
              <a:defRPr sz="1800"/>
            </a:pPr>
            <a:r>
              <a:rPr sz="2400"/>
              <a:t>      (3) a ANSI/NSF standard 55, class A  UV  system.</a:t>
            </a:r>
          </a:p>
          <a:p>
            <a:pPr lvl="0">
              <a:buChar char="•"/>
              <a:defRPr sz="1800"/>
            </a:pPr>
            <a:endParaRPr sz="2400"/>
          </a:p>
          <a:p>
            <a:pPr marL="257175" lvl="0" indent="-257175">
              <a:spcBef>
                <a:spcPts val="500"/>
              </a:spcBef>
              <a:buChar char="•"/>
              <a:defRPr sz="1800"/>
            </a:pPr>
            <a:r>
              <a:rPr sz="2400"/>
              <a:t>The homeowner must use this type of multiple treatment process.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idx="4294967295"/>
          </p:nvPr>
        </p:nvSpPr>
        <p:spPr>
          <a:xfrm>
            <a:off x="457200" y="0"/>
            <a:ext cx="8229600" cy="68580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57175" lvl="0" indent="-257175">
              <a:spcBef>
                <a:spcPts val="500"/>
              </a:spcBef>
              <a:buChar char="•"/>
              <a:defRPr sz="1800"/>
            </a:pPr>
            <a:r>
              <a:rPr sz="2400" b="1" u="sng"/>
              <a:t>Chlorine treatment alone or UV treatment alone will not stand up in a court of law as being able to deliver "potable water“</a:t>
            </a:r>
          </a:p>
          <a:p>
            <a:pPr marL="257175" lvl="0" indent="-257175">
              <a:spcBef>
                <a:spcPts val="500"/>
              </a:spcBef>
              <a:buChar char="•"/>
              <a:defRPr sz="1800"/>
            </a:pPr>
            <a:r>
              <a:rPr sz="2400"/>
              <a:t>The homeowner will have to </a:t>
            </a:r>
            <a:r>
              <a:rPr sz="2400" b="1"/>
              <a:t>pay one-time expensive laboratory costs </a:t>
            </a:r>
            <a:r>
              <a:rPr sz="2400"/>
              <a:t>to prove that their particular system is reducing the levels of microbial contaminants.  </a:t>
            </a:r>
          </a:p>
          <a:p>
            <a:pPr marL="257175" lvl="0" indent="-257175">
              <a:spcBef>
                <a:spcPts val="500"/>
              </a:spcBef>
              <a:buChar char="•"/>
              <a:defRPr sz="1800"/>
            </a:pPr>
            <a:r>
              <a:rPr sz="2400"/>
              <a:t>However, this initial </a:t>
            </a:r>
            <a:r>
              <a:rPr sz="2400" b="1"/>
              <a:t>one-time analysis can then be used </a:t>
            </a:r>
            <a:r>
              <a:rPr sz="2400"/>
              <a:t>to </a:t>
            </a:r>
            <a:r>
              <a:rPr sz="2400" b="1"/>
              <a:t>provide evidence that the system is working properly.</a:t>
            </a:r>
          </a:p>
          <a:p>
            <a:pPr marL="257175" lvl="0" indent="-257175">
              <a:spcBef>
                <a:spcPts val="500"/>
              </a:spcBef>
              <a:buChar char="•"/>
              <a:defRPr sz="1800"/>
            </a:pPr>
            <a:r>
              <a:rPr sz="2400"/>
              <a:t>The </a:t>
            </a:r>
            <a:r>
              <a:rPr sz="2400" b="1"/>
              <a:t>homeowner should not have to test "quarterly" </a:t>
            </a:r>
            <a:r>
              <a:rPr sz="2400"/>
              <a:t>after this initial test for the expensive tests.   The inexpensive Heterotrophic Bacteria test can be used as evidence that the system is working properly thereafter (probably on an annual basis).</a:t>
            </a:r>
          </a:p>
          <a:p>
            <a:pPr marL="257175" lvl="0" indent="-257175">
              <a:spcBef>
                <a:spcPts val="500"/>
              </a:spcBef>
              <a:buChar char="•"/>
              <a:defRPr sz="1800"/>
            </a:pPr>
            <a:r>
              <a:rPr sz="2400"/>
              <a:t>The cheaper Heterotrophic Bacteria test can then be used to </a:t>
            </a:r>
            <a:r>
              <a:rPr sz="2400" b="1"/>
              <a:t>show that the integrity of the system has not been compromised</a:t>
            </a:r>
            <a:r>
              <a:rPr sz="2400"/>
              <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813816">
              <a:defRPr sz="3559"/>
            </a:lvl1pPr>
          </a:lstStyle>
          <a:p>
            <a:pPr lvl="0">
              <a:defRPr sz="1800"/>
            </a:pPr>
            <a:r>
              <a:rPr sz="3559"/>
              <a:t>HB 4 - Sec. 341.042.  STANDARDS FOR HARVESTED RAINWATER. </a:t>
            </a:r>
          </a:p>
        </p:txBody>
      </p:sp>
      <p:sp>
        <p:nvSpPr>
          <p:cNvPr id="138" name="Shape 138"/>
          <p:cNvSpPr>
            <a:spLocks noGrp="1"/>
          </p:cNvSpPr>
          <p:nvPr>
            <p:ph type="body" idx="4294967295"/>
          </p:nvPr>
        </p:nvSpPr>
        <p:spPr>
          <a:xfrm>
            <a:off x="457200" y="1481137"/>
            <a:ext cx="8229600" cy="53768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35743" lvl="0" indent="-235743">
              <a:lnSpc>
                <a:spcPct val="80000"/>
              </a:lnSpc>
              <a:spcBef>
                <a:spcPts val="500"/>
              </a:spcBef>
              <a:buChar char="•"/>
              <a:defRPr sz="1800"/>
            </a:pPr>
            <a:r>
              <a:rPr sz="2200"/>
              <a:t> </a:t>
            </a:r>
            <a:r>
              <a:rPr sz="2200" u="sng"/>
              <a:t>(a)</a:t>
            </a:r>
            <a:r>
              <a:rPr sz="2200"/>
              <a:t> The commission shall establish recommended standards relating to the domestic use of harvested rainwater, including health and safety standards for treatment and collection methods for harvested rainwater intended for </a:t>
            </a:r>
            <a:r>
              <a:rPr sz="2200">
                <a:solidFill>
                  <a:srgbClr val="FF0000"/>
                </a:solidFill>
              </a:rPr>
              <a:t>drinking, cooking, or bathing</a:t>
            </a:r>
            <a:r>
              <a:rPr sz="2200"/>
              <a:t>.        </a:t>
            </a:r>
          </a:p>
          <a:p>
            <a:pPr marL="235743" lvl="0" indent="-235743">
              <a:lnSpc>
                <a:spcPct val="80000"/>
              </a:lnSpc>
              <a:spcBef>
                <a:spcPts val="500"/>
              </a:spcBef>
              <a:buChar char="•"/>
              <a:defRPr sz="1800"/>
            </a:pPr>
            <a:r>
              <a:rPr sz="2200" u="sng"/>
              <a:t>(b)  The commission by rule shall provide that </a:t>
            </a:r>
            <a:r>
              <a:rPr sz="2200" b="1" u="sng">
                <a:solidFill>
                  <a:srgbClr val="C00000"/>
                </a:solidFill>
              </a:rPr>
              <a:t>if a structure is connected to a public water supply system and has a rainwater harvesting system for indoor use:</a:t>
            </a:r>
            <a:r>
              <a:rPr sz="2200" b="1">
                <a:solidFill>
                  <a:srgbClr val="C00000"/>
                </a:solidFill>
              </a:rPr>
              <a:t>  </a:t>
            </a:r>
            <a:r>
              <a:rPr sz="2200">
                <a:solidFill>
                  <a:srgbClr val="C00000"/>
                </a:solidFill>
              </a:rPr>
              <a:t>            </a:t>
            </a:r>
          </a:p>
          <a:p>
            <a:pPr marL="235743" lvl="0" indent="-235743">
              <a:lnSpc>
                <a:spcPct val="80000"/>
              </a:lnSpc>
              <a:spcBef>
                <a:spcPts val="500"/>
              </a:spcBef>
              <a:buChar char="•"/>
              <a:defRPr sz="1800"/>
            </a:pPr>
            <a:r>
              <a:rPr sz="2200" u="sng"/>
              <a:t>(1)  the structure must have appropriate cross-connection safeguards; and</a:t>
            </a:r>
            <a:r>
              <a:rPr sz="2200"/>
              <a:t>              </a:t>
            </a:r>
          </a:p>
          <a:p>
            <a:pPr marL="235743" lvl="0" indent="-235743">
              <a:lnSpc>
                <a:spcPct val="80000"/>
              </a:lnSpc>
              <a:spcBef>
                <a:spcPts val="500"/>
              </a:spcBef>
              <a:buChar char="•"/>
              <a:defRPr sz="1800"/>
            </a:pPr>
            <a:r>
              <a:rPr sz="2200" u="sng"/>
              <a:t>(2)  </a:t>
            </a:r>
            <a:r>
              <a:rPr sz="2200" b="1" u="sng">
                <a:solidFill>
                  <a:srgbClr val="C00000"/>
                </a:solidFill>
              </a:rPr>
              <a:t>the rainwater harvesting system may be used only for nonpotable indoor purposes.</a:t>
            </a:r>
            <a:r>
              <a:rPr sz="2200" b="1">
                <a:solidFill>
                  <a:srgbClr val="C00000"/>
                </a:solidFill>
              </a:rPr>
              <a:t>  </a:t>
            </a:r>
            <a:r>
              <a:rPr sz="2200" b="1"/>
              <a:t> </a:t>
            </a:r>
            <a:r>
              <a:rPr sz="2200"/>
              <a:t>     </a:t>
            </a:r>
          </a:p>
          <a:p>
            <a:pPr marL="235743" lvl="0" indent="-235743">
              <a:lnSpc>
                <a:spcPct val="80000"/>
              </a:lnSpc>
              <a:spcBef>
                <a:spcPts val="500"/>
              </a:spcBef>
              <a:buChar char="•"/>
              <a:defRPr sz="1800"/>
            </a:pPr>
            <a:r>
              <a:rPr sz="2200" u="sng"/>
              <a:t>(c)  Standards and rules adopted by the commission under this chapter governing public drinking water supply systems do not apply to a person:</a:t>
            </a:r>
            <a:r>
              <a:rPr sz="2200"/>
              <a:t>              </a:t>
            </a:r>
          </a:p>
          <a:p>
            <a:pPr marL="235743" lvl="0" indent="-235743">
              <a:lnSpc>
                <a:spcPct val="80000"/>
              </a:lnSpc>
              <a:spcBef>
                <a:spcPts val="500"/>
              </a:spcBef>
              <a:buChar char="•"/>
              <a:defRPr sz="1800"/>
            </a:pPr>
            <a:r>
              <a:rPr sz="2200" u="sng"/>
              <a:t>(1)  who harvests rainwater for domestic use; and</a:t>
            </a:r>
            <a:r>
              <a:rPr sz="2200"/>
              <a:t>              </a:t>
            </a:r>
          </a:p>
          <a:p>
            <a:pPr marL="235743" lvl="0" indent="-235743">
              <a:lnSpc>
                <a:spcPct val="80000"/>
              </a:lnSpc>
              <a:spcBef>
                <a:spcPts val="500"/>
              </a:spcBef>
              <a:buChar char="•"/>
              <a:defRPr sz="1800"/>
            </a:pPr>
            <a:r>
              <a:rPr sz="2200" u="sng"/>
              <a:t>(2)  whose property is not connected to a public drinking water supply system.</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813816">
              <a:defRPr sz="3559"/>
            </a:lvl1pPr>
          </a:lstStyle>
          <a:p>
            <a:pPr lvl="0">
              <a:defRPr sz="1800"/>
            </a:pPr>
            <a:r>
              <a:rPr sz="3559"/>
              <a:t>Air Gap Is needed If  You Add Water Other  Water Source</a:t>
            </a:r>
          </a:p>
        </p:txBody>
      </p:sp>
      <p:pic>
        <p:nvPicPr>
          <p:cNvPr id="141" name="DCP_4550.jpeg" descr="DCP_4550.JPG"/>
          <p:cNvPicPr/>
          <p:nvPr/>
        </p:nvPicPr>
        <p:blipFill>
          <a:blip r:embed="rId2">
            <a:extLst/>
          </a:blip>
          <a:stretch>
            <a:fillRect/>
          </a:stretch>
        </p:blipFill>
        <p:spPr>
          <a:xfrm>
            <a:off x="304800" y="1447800"/>
            <a:ext cx="6034088" cy="4525963"/>
          </a:xfrm>
          <a:prstGeom prst="rect">
            <a:avLst/>
          </a:prstGeom>
          <a:ln w="12700">
            <a:miter lim="400000"/>
          </a:ln>
        </p:spPr>
      </p:pic>
      <p:pic>
        <p:nvPicPr>
          <p:cNvPr id="142" name="image.png"/>
          <p:cNvPicPr/>
          <p:nvPr/>
        </p:nvPicPr>
        <p:blipFill>
          <a:blip r:embed="rId3">
            <a:extLst/>
          </a:blip>
          <a:stretch>
            <a:fillRect/>
          </a:stretch>
        </p:blipFill>
        <p:spPr>
          <a:xfrm>
            <a:off x="4800600" y="5029200"/>
            <a:ext cx="4497388" cy="18288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813816">
              <a:defRPr sz="3559"/>
            </a:lvl1pPr>
          </a:lstStyle>
          <a:p>
            <a:pPr lvl="0">
              <a:defRPr sz="1800"/>
            </a:pPr>
            <a:r>
              <a:rPr sz="3559"/>
              <a:t>Reduced-Pressure Back Flow Assembly (RPBA)</a:t>
            </a:r>
          </a:p>
        </p:txBody>
      </p:sp>
      <p:pic>
        <p:nvPicPr>
          <p:cNvPr id="145" name="image.png"/>
          <p:cNvPicPr/>
          <p:nvPr/>
        </p:nvPicPr>
        <p:blipFill>
          <a:blip r:embed="rId2">
            <a:extLst/>
          </a:blip>
          <a:stretch>
            <a:fillRect/>
          </a:stretch>
        </p:blipFill>
        <p:spPr>
          <a:xfrm>
            <a:off x="457200" y="1752600"/>
            <a:ext cx="3810000" cy="1508125"/>
          </a:xfrm>
          <a:prstGeom prst="rect">
            <a:avLst/>
          </a:prstGeom>
          <a:ln w="12700">
            <a:miter lim="400000"/>
          </a:ln>
        </p:spPr>
      </p:pic>
      <p:pic>
        <p:nvPicPr>
          <p:cNvPr id="146" name="image.png"/>
          <p:cNvPicPr/>
          <p:nvPr/>
        </p:nvPicPr>
        <p:blipFill>
          <a:blip r:embed="rId3">
            <a:extLst/>
          </a:blip>
          <a:stretch>
            <a:fillRect/>
          </a:stretch>
        </p:blipFill>
        <p:spPr>
          <a:xfrm>
            <a:off x="4191000" y="2767012"/>
            <a:ext cx="4362450" cy="3471863"/>
          </a:xfrm>
          <a:prstGeom prst="rect">
            <a:avLst/>
          </a:prstGeom>
          <a:ln w="12700">
            <a:miter lim="400000"/>
          </a:ln>
        </p:spPr>
      </p:pic>
      <p:sp>
        <p:nvSpPr>
          <p:cNvPr id="147" name="Shape 147"/>
          <p:cNvSpPr/>
          <p:nvPr/>
        </p:nvSpPr>
        <p:spPr>
          <a:xfrm>
            <a:off x="457200" y="3505200"/>
            <a:ext cx="3845407" cy="1310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2800" b="1"/>
              <a:t>Public water Systems </a:t>
            </a:r>
          </a:p>
          <a:p>
            <a:pPr lvl="0"/>
            <a:r>
              <a:rPr sz="2800" b="1"/>
              <a:t>May Require air gap, </a:t>
            </a:r>
          </a:p>
          <a:p>
            <a:pPr lvl="0"/>
            <a:r>
              <a:rPr sz="2800" b="1"/>
              <a:t>Require RPBA or both</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Disinfectants</a:t>
            </a:r>
          </a:p>
        </p:txBody>
      </p:sp>
      <p:sp>
        <p:nvSpPr>
          <p:cNvPr id="150" name="Shape 150"/>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b="1"/>
              <a:t>Chlorine – kills slime bacteria - adheres to 	organic matter to produce chlorine gas? 	trimethalchloride – carsogenic</a:t>
            </a:r>
          </a:p>
          <a:p>
            <a:pPr lvl="0">
              <a:buChar char="•"/>
              <a:defRPr sz="1800"/>
            </a:pPr>
            <a:r>
              <a:rPr sz="3200" b="1"/>
              <a:t>Reverse Osmosis</a:t>
            </a:r>
          </a:p>
          <a:p>
            <a:pPr lvl="0">
              <a:buChar char="•"/>
              <a:defRPr sz="1800"/>
            </a:pPr>
            <a:r>
              <a:rPr sz="3200" b="1"/>
              <a:t>Ozone – eats copper and steel – 	oxidizer/disinfector</a:t>
            </a:r>
          </a:p>
          <a:p>
            <a:pPr lvl="0">
              <a:buChar char="•"/>
              <a:defRPr sz="1800"/>
            </a:pPr>
            <a:r>
              <a:rPr sz="3200" b="1"/>
              <a:t>Zenon – discards 10-12g/d uses potassium 	chloride in water softener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822959">
              <a:defRPr sz="3959" b="1"/>
            </a:lvl1pPr>
          </a:lstStyle>
          <a:p>
            <a:pPr lvl="0">
              <a:defRPr sz="1800" b="0"/>
            </a:pPr>
            <a:r>
              <a:rPr sz="3959" b="1"/>
              <a:t>Pharmaceuticals in Drinking Water</a:t>
            </a:r>
          </a:p>
        </p:txBody>
      </p:sp>
      <p:sp>
        <p:nvSpPr>
          <p:cNvPr id="33" name="Shape 33"/>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A recent </a:t>
            </a:r>
            <a:r>
              <a:rPr sz="3200" u="sng">
                <a:solidFill>
                  <a:srgbClr val="0000FF"/>
                </a:solidFill>
                <a:uFill>
                  <a:solidFill>
                    <a:srgbClr val="0000FF"/>
                  </a:solidFill>
                </a:uFill>
                <a:hlinkClick r:id="rId2"/>
              </a:rPr>
              <a:t>AP investigation</a:t>
            </a:r>
            <a:r>
              <a:rPr sz="3200"/>
              <a:t>  reported that at least </a:t>
            </a:r>
            <a:r>
              <a:rPr sz="3200" b="1">
                <a:solidFill>
                  <a:srgbClr val="FF0000"/>
                </a:solidFill>
              </a:rPr>
              <a:t>41 million Americans in 24 major metropolitan areas </a:t>
            </a:r>
            <a:r>
              <a:rPr sz="3200"/>
              <a:t>receive their drinking water from public supplies containing </a:t>
            </a:r>
            <a:r>
              <a:rPr sz="3200" b="1">
                <a:solidFill>
                  <a:srgbClr val="FF0000"/>
                </a:solidFill>
              </a:rPr>
              <a:t>trace amounts of a variety of human and veterinary drug compounds.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idx="4294967295"/>
          </p:nvPr>
        </p:nvSpPr>
        <p:spPr>
          <a:xfrm>
            <a:off x="2438400" y="228599"/>
            <a:ext cx="41910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Chlorination</a:t>
            </a:r>
          </a:p>
        </p:txBody>
      </p:sp>
      <p:pic>
        <p:nvPicPr>
          <p:cNvPr id="153" name="P1010201.jpg" descr="P1010201.JPG"/>
          <p:cNvPicPr/>
          <p:nvPr/>
        </p:nvPicPr>
        <p:blipFill>
          <a:blip r:embed="rId2">
            <a:extLst/>
          </a:blip>
          <a:stretch>
            <a:fillRect/>
          </a:stretch>
        </p:blipFill>
        <p:spPr>
          <a:xfrm>
            <a:off x="3100387" y="1290637"/>
            <a:ext cx="4900613" cy="3676651"/>
          </a:xfrm>
          <a:prstGeom prst="rect">
            <a:avLst/>
          </a:prstGeom>
          <a:ln w="12700">
            <a:miter lim="400000"/>
          </a:ln>
        </p:spPr>
      </p:pic>
      <p:pic>
        <p:nvPicPr>
          <p:cNvPr id="154" name="P1010193.jpg" descr="P1010193.JPG"/>
          <p:cNvPicPr/>
          <p:nvPr/>
        </p:nvPicPr>
        <p:blipFill>
          <a:blip r:embed="rId3">
            <a:extLst/>
          </a:blip>
          <a:stretch>
            <a:fillRect/>
          </a:stretch>
        </p:blipFill>
        <p:spPr>
          <a:xfrm>
            <a:off x="304800" y="3028950"/>
            <a:ext cx="3987800" cy="299085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05255">
              <a:defRPr sz="3564" b="1"/>
            </a:lvl1pPr>
          </a:lstStyle>
          <a:p>
            <a:pPr lvl="0">
              <a:defRPr sz="1800" b="0"/>
            </a:pPr>
            <a:r>
              <a:rPr sz="3564" b="1"/>
              <a:t>ANSI/NSF Standard 53 and Standard 61</a:t>
            </a:r>
          </a:p>
        </p:txBody>
      </p:sp>
      <p:sp>
        <p:nvSpPr>
          <p:cNvPr id="157" name="Shape 157"/>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Series of Filters – 80 – 20 – 5 – 1 micron</a:t>
            </a:r>
          </a:p>
          <a:p>
            <a:pPr lvl="0">
              <a:buChar char="•"/>
              <a:defRPr sz="1800"/>
            </a:pPr>
            <a:r>
              <a:rPr sz="3200"/>
              <a:t>Membrane filter or cartridge filter 3-5 micron or smaller</a:t>
            </a:r>
          </a:p>
          <a:p>
            <a:pPr lvl="0">
              <a:buChar char="•"/>
              <a:defRPr sz="1800"/>
            </a:pPr>
            <a:r>
              <a:rPr sz="3200"/>
              <a:t>Carbon Filter to remove taste and odor</a:t>
            </a:r>
          </a:p>
          <a:p>
            <a:pPr lvl="0">
              <a:buChar char="•"/>
              <a:defRPr sz="1800"/>
            </a:pPr>
            <a:r>
              <a:rPr sz="3200"/>
              <a:t>Ultraviolet light</a:t>
            </a:r>
          </a:p>
        </p:txBody>
      </p:sp>
      <p:pic>
        <p:nvPicPr>
          <p:cNvPr id="158" name="P1040048.jpg" descr="C:\Documents and Settings\Default\My Documents\My Pictures\NWS\P1040048.JPG"/>
          <p:cNvPicPr/>
          <p:nvPr/>
        </p:nvPicPr>
        <p:blipFill>
          <a:blip r:embed="rId2">
            <a:extLst/>
          </a:blip>
          <a:stretch>
            <a:fillRect/>
          </a:stretch>
        </p:blipFill>
        <p:spPr>
          <a:xfrm>
            <a:off x="5791200" y="3276600"/>
            <a:ext cx="2590800" cy="361473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8 kmc rw tour DCP_6798.jpeg" descr="8 kmc rw tour DCP_6798.JPG"/>
          <p:cNvPicPr/>
          <p:nvPr/>
        </p:nvPicPr>
        <p:blipFill>
          <a:blip r:embed="rId2">
            <a:extLst/>
          </a:blip>
          <a:stretch>
            <a:fillRect/>
          </a:stretch>
        </p:blipFill>
        <p:spPr>
          <a:xfrm>
            <a:off x="2286000" y="381000"/>
            <a:ext cx="4572000" cy="6096000"/>
          </a:xfrm>
          <a:prstGeom prst="rect">
            <a:avLst/>
          </a:prstGeom>
          <a:ln w="12700">
            <a:miter lim="400000"/>
          </a:ln>
        </p:spPr>
      </p:pic>
      <p:sp>
        <p:nvSpPr>
          <p:cNvPr id="161" name="Shape 161"/>
          <p:cNvSpPr/>
          <p:nvPr/>
        </p:nvSpPr>
        <p:spPr>
          <a:xfrm>
            <a:off x="685800" y="380999"/>
            <a:ext cx="7432040"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vl1pPr>
          </a:lstStyle>
          <a:p>
            <a:pPr lvl="0">
              <a:defRPr sz="1800" b="0"/>
            </a:pPr>
            <a:r>
              <a:rPr sz="3200" b="1"/>
              <a:t>Combination of Filtration and UV Light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pH and Turbidity</a:t>
            </a:r>
          </a:p>
        </p:txBody>
      </p:sp>
      <p:pic>
        <p:nvPicPr>
          <p:cNvPr id="164" name="P1010198.jpg" descr="P1010198.JPG"/>
          <p:cNvPicPr/>
          <p:nvPr/>
        </p:nvPicPr>
        <p:blipFill>
          <a:blip r:embed="rId2">
            <a:extLst/>
          </a:blip>
          <a:stretch>
            <a:fillRect/>
          </a:stretch>
        </p:blipFill>
        <p:spPr>
          <a:xfrm>
            <a:off x="0" y="1524000"/>
            <a:ext cx="6034088" cy="4525963"/>
          </a:xfrm>
          <a:prstGeom prst="rect">
            <a:avLst/>
          </a:prstGeom>
          <a:ln w="12700">
            <a:miter lim="400000"/>
          </a:ln>
        </p:spPr>
      </p:pic>
      <p:pic>
        <p:nvPicPr>
          <p:cNvPr id="165" name="P1010196.jpg" descr="P1010196.JPG"/>
          <p:cNvPicPr/>
          <p:nvPr/>
        </p:nvPicPr>
        <p:blipFill>
          <a:blip r:embed="rId3">
            <a:extLst/>
          </a:blip>
          <a:stretch>
            <a:fillRect/>
          </a:stretch>
        </p:blipFill>
        <p:spPr>
          <a:xfrm>
            <a:off x="4495800" y="3371850"/>
            <a:ext cx="4648200" cy="348615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DCP_4817.jpeg" descr="DCP_4817.JPG"/>
          <p:cNvPicPr/>
          <p:nvPr/>
        </p:nvPicPr>
        <p:blipFill>
          <a:blip r:embed="rId2">
            <a:extLst/>
          </a:blip>
          <a:stretch>
            <a:fillRect/>
          </a:stretch>
        </p:blipFill>
        <p:spPr>
          <a:xfrm>
            <a:off x="228600" y="0"/>
            <a:ext cx="6096000" cy="4572000"/>
          </a:xfrm>
          <a:prstGeom prst="rect">
            <a:avLst/>
          </a:prstGeom>
          <a:ln w="12700">
            <a:miter lim="400000"/>
          </a:ln>
        </p:spPr>
      </p:pic>
      <p:pic>
        <p:nvPicPr>
          <p:cNvPr id="168" name="DCP_4819.jpeg" descr="DCP_4819.JPG"/>
          <p:cNvPicPr/>
          <p:nvPr/>
        </p:nvPicPr>
        <p:blipFill>
          <a:blip r:embed="rId3">
            <a:extLst/>
          </a:blip>
          <a:stretch>
            <a:fillRect/>
          </a:stretch>
        </p:blipFill>
        <p:spPr>
          <a:xfrm>
            <a:off x="4419600" y="3429000"/>
            <a:ext cx="4572000" cy="3429000"/>
          </a:xfrm>
          <a:prstGeom prst="rect">
            <a:avLst/>
          </a:prstGeom>
          <a:ln w="12700">
            <a:miter lim="400000"/>
          </a:ln>
        </p:spPr>
      </p:pic>
      <p:sp>
        <p:nvSpPr>
          <p:cNvPr id="169" name="Shape 169"/>
          <p:cNvSpPr/>
          <p:nvPr/>
        </p:nvSpPr>
        <p:spPr>
          <a:xfrm>
            <a:off x="457200" y="5181599"/>
            <a:ext cx="3102134" cy="561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200" b="1"/>
            </a:lvl1pPr>
          </a:lstStyle>
          <a:p>
            <a:pPr lvl="0">
              <a:defRPr sz="1800" b="0"/>
            </a:pPr>
            <a:r>
              <a:rPr sz="3200" b="1"/>
              <a:t>Charcoal Filters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1" name="Table 171"/>
          <p:cNvGraphicFramePr/>
          <p:nvPr/>
        </p:nvGraphicFramePr>
        <p:xfrm>
          <a:off x="2636043" y="1219200"/>
          <a:ext cx="5764214" cy="5360988"/>
        </p:xfrm>
        <a:graphic>
          <a:graphicData uri="http://schemas.openxmlformats.org/drawingml/2006/table">
            <a:tbl>
              <a:tblPr>
                <a:tableStyleId>{4C3C2611-4C71-4FC5-86AE-919BDF0F9419}</a:tableStyleId>
              </a:tblPr>
              <a:tblGrid>
                <a:gridCol w="101600"/>
                <a:gridCol w="5662612"/>
              </a:tblGrid>
              <a:tr h="8223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RED</a:t>
                      </a:r>
                      <a:br>
                        <a:rPr b="1"/>
                      </a:br>
                      <a:r>
                        <a:t>Electric Power Lines, Cables, Conduit and Lighting Cables</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YELLOW</a:t>
                      </a:r>
                      <a:br>
                        <a:rPr b="1"/>
                      </a:br>
                      <a:r>
                        <a:t>Gas, Oil, Steam, Petroleum or Gaseous Materials</a:t>
                      </a:r>
                    </a:p>
                  </a:txBody>
                  <a:tcPr marL="0" marR="0" marT="0" marB="0" anchor="ctr" horzOverflow="overflow">
                    <a:lnL w="12700">
                      <a:miter lim="400000"/>
                    </a:lnL>
                    <a:lnR w="12700">
                      <a:miter lim="400000"/>
                    </a:lnR>
                    <a:lnT w="12700">
                      <a:miter lim="400000"/>
                    </a:lnT>
                    <a:lnB w="12700">
                      <a:miter lim="400000"/>
                    </a:lnB>
                    <a:noFill/>
                  </a:tcPr>
                </a:tc>
              </a:tr>
              <a:tr h="823912">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ORANGE</a:t>
                      </a:r>
                      <a:br>
                        <a:rPr b="1"/>
                      </a:br>
                      <a:r>
                        <a:t>Communication, Alarm or Signal Lines, Cables or Conduit</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BLUE</a:t>
                      </a:r>
                      <a:br>
                        <a:rPr b="1"/>
                      </a:br>
                      <a:r>
                        <a:t>Potable Water</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GREEN</a:t>
                      </a:r>
                      <a:br>
                        <a:rPr b="1"/>
                      </a:br>
                      <a:r>
                        <a:t>Sewers and Drain Lines</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PURPLE</a:t>
                      </a:r>
                      <a:br>
                        <a:rPr b="1"/>
                      </a:br>
                      <a:r>
                        <a:t>Reclaimed Water, Irrigation and Slurry Lines</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PINK</a:t>
                      </a:r>
                      <a:br>
                        <a:rPr b="1"/>
                      </a:br>
                      <a:r>
                        <a:t>Temporary Survey Marking</a:t>
                      </a:r>
                    </a:p>
                  </a:txBody>
                  <a:tcPr marL="0" marR="0" marT="0" marB="0" anchor="ctr" horzOverflow="overflow">
                    <a:lnL w="12700">
                      <a:miter lim="400000"/>
                    </a:lnL>
                    <a:lnR w="12700">
                      <a:miter lim="400000"/>
                    </a:lnR>
                    <a:lnT w="12700">
                      <a:miter lim="400000"/>
                    </a:lnT>
                    <a:lnB w="12700">
                      <a:miter lim="400000"/>
                    </a:lnB>
                    <a:noFill/>
                  </a:tcPr>
                </a:tc>
              </a:tr>
              <a:tr h="619125">
                <a:tc>
                  <a:txBody>
                    <a:bodyPr/>
                    <a:lstStyle/>
                    <a:p>
                      <a:pPr lvl="0" algn="l">
                        <a:defRPr sz="1800" b="0" i="0"/>
                      </a:pPr>
                      <a:endParaRPr/>
                    </a:p>
                  </a:txBody>
                  <a:tcPr marL="0" marR="0" marT="0" marB="0" anchor="ctr" horzOverflow="overflow">
                    <a:lnL w="12700">
                      <a:miter lim="400000"/>
                    </a:lnL>
                    <a:lnR w="12700">
                      <a:miter lim="400000"/>
                    </a:lnR>
                    <a:lnT w="12700">
                      <a:miter lim="400000"/>
                    </a:lnT>
                    <a:lnB w="12700">
                      <a:miter lim="400000"/>
                    </a:lnB>
                    <a:noFill/>
                  </a:tcPr>
                </a:tc>
                <a:tc>
                  <a:txBody>
                    <a:bodyPr/>
                    <a:lstStyle/>
                    <a:p>
                      <a:pPr lvl="0" algn="l">
                        <a:defRPr sz="1800" b="0" i="0"/>
                      </a:pPr>
                      <a:r>
                        <a:rPr b="1"/>
                        <a:t>WHITE</a:t>
                      </a:r>
                      <a:br>
                        <a:rPr b="1"/>
                      </a:br>
                      <a:r>
                        <a:t>Proposed Excavation</a:t>
                      </a:r>
                    </a:p>
                  </a:txBody>
                  <a:tcPr marL="0" marR="0" marT="0" marB="0" anchor="ctr" horzOverflow="overflow">
                    <a:lnL w="12700">
                      <a:miter lim="400000"/>
                    </a:lnL>
                    <a:lnR w="12700">
                      <a:miter lim="400000"/>
                    </a:lnR>
                    <a:lnT w="12700">
                      <a:miter lim="400000"/>
                    </a:lnT>
                    <a:lnB w="12700">
                      <a:miter lim="400000"/>
                    </a:lnB>
                    <a:noFill/>
                  </a:tcPr>
                </a:tc>
              </a:tr>
            </a:tbl>
          </a:graphicData>
        </a:graphic>
      </p:graphicFrame>
      <p:pic>
        <p:nvPicPr>
          <p:cNvPr id="172" name="color_marks2red.jpg" descr="PANTONE 1795 RED"/>
          <p:cNvPicPr/>
          <p:nvPr/>
        </p:nvPicPr>
        <p:blipFill>
          <a:blip r:embed="rId2">
            <a:extLst/>
          </a:blip>
          <a:stretch>
            <a:fillRect/>
          </a:stretch>
        </p:blipFill>
        <p:spPr>
          <a:xfrm>
            <a:off x="1524000" y="1447800"/>
            <a:ext cx="819150" cy="304800"/>
          </a:xfrm>
          <a:prstGeom prst="rect">
            <a:avLst/>
          </a:prstGeom>
          <a:ln w="12700">
            <a:miter lim="400000"/>
          </a:ln>
        </p:spPr>
      </p:pic>
      <p:pic>
        <p:nvPicPr>
          <p:cNvPr id="173" name="color_marks2yellow.jpg" descr="PANTONE 108 YELLOW"/>
          <p:cNvPicPr/>
          <p:nvPr/>
        </p:nvPicPr>
        <p:blipFill>
          <a:blip r:embed="rId3">
            <a:extLst/>
          </a:blip>
          <a:stretch>
            <a:fillRect/>
          </a:stretch>
        </p:blipFill>
        <p:spPr>
          <a:xfrm>
            <a:off x="1524000" y="2362200"/>
            <a:ext cx="819150" cy="304800"/>
          </a:xfrm>
          <a:prstGeom prst="rect">
            <a:avLst/>
          </a:prstGeom>
          <a:ln w="12700">
            <a:miter lim="400000"/>
          </a:ln>
        </p:spPr>
      </p:pic>
      <p:pic>
        <p:nvPicPr>
          <p:cNvPr id="174" name="color_marks2white.jpg" descr="WHITE"/>
          <p:cNvPicPr/>
          <p:nvPr/>
        </p:nvPicPr>
        <p:blipFill>
          <a:blip r:embed="rId4">
            <a:extLst/>
          </a:blip>
          <a:stretch>
            <a:fillRect/>
          </a:stretch>
        </p:blipFill>
        <p:spPr>
          <a:xfrm>
            <a:off x="1600200" y="6248400"/>
            <a:ext cx="809625" cy="295275"/>
          </a:xfrm>
          <a:prstGeom prst="rect">
            <a:avLst/>
          </a:prstGeom>
          <a:ln w="12700">
            <a:miter lim="400000"/>
          </a:ln>
        </p:spPr>
      </p:pic>
      <p:sp>
        <p:nvSpPr>
          <p:cNvPr id="175" name="Shape 175"/>
          <p:cNvSpPr/>
          <p:nvPr/>
        </p:nvSpPr>
        <p:spPr>
          <a:xfrm>
            <a:off x="1082099" y="314642"/>
            <a:ext cx="6744852" cy="6883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4000" b="1"/>
            </a:lvl1pPr>
          </a:lstStyle>
          <a:p>
            <a:pPr lvl="0">
              <a:defRPr sz="1800" b="0"/>
            </a:pPr>
            <a:r>
              <a:rPr sz="4000" b="1"/>
              <a:t>Present Uniform Color Code</a:t>
            </a:r>
          </a:p>
        </p:txBody>
      </p:sp>
      <p:pic>
        <p:nvPicPr>
          <p:cNvPr id="176" name="color_marks2orange.jpg" descr="PANTONE 144 ORANGE"/>
          <p:cNvPicPr/>
          <p:nvPr/>
        </p:nvPicPr>
        <p:blipFill>
          <a:blip r:embed="rId5">
            <a:extLst/>
          </a:blip>
          <a:stretch>
            <a:fillRect/>
          </a:stretch>
        </p:blipFill>
        <p:spPr>
          <a:xfrm>
            <a:off x="1524000" y="2971800"/>
            <a:ext cx="819150" cy="304800"/>
          </a:xfrm>
          <a:prstGeom prst="rect">
            <a:avLst/>
          </a:prstGeom>
          <a:ln w="12700">
            <a:miter lim="400000"/>
          </a:ln>
        </p:spPr>
      </p:pic>
      <p:pic>
        <p:nvPicPr>
          <p:cNvPr id="177" name="color_marks2blue.jpg" descr="13.5 parts process blue + 2.5 parts reflex blue"/>
          <p:cNvPicPr/>
          <p:nvPr/>
        </p:nvPicPr>
        <p:blipFill>
          <a:blip r:embed="rId6">
            <a:extLst/>
          </a:blip>
          <a:stretch>
            <a:fillRect/>
          </a:stretch>
        </p:blipFill>
        <p:spPr>
          <a:xfrm>
            <a:off x="1600200" y="3810000"/>
            <a:ext cx="819150" cy="304800"/>
          </a:xfrm>
          <a:prstGeom prst="rect">
            <a:avLst/>
          </a:prstGeom>
          <a:ln w="12700">
            <a:miter lim="400000"/>
          </a:ln>
        </p:spPr>
      </p:pic>
      <p:pic>
        <p:nvPicPr>
          <p:cNvPr id="178" name="color_marks2green.jpg" descr="PANTONE 3415 GREEN"/>
          <p:cNvPicPr/>
          <p:nvPr/>
        </p:nvPicPr>
        <p:blipFill>
          <a:blip r:embed="rId7">
            <a:extLst/>
          </a:blip>
          <a:stretch>
            <a:fillRect/>
          </a:stretch>
        </p:blipFill>
        <p:spPr>
          <a:xfrm>
            <a:off x="1600200" y="4419600"/>
            <a:ext cx="819150" cy="304800"/>
          </a:xfrm>
          <a:prstGeom prst="rect">
            <a:avLst/>
          </a:prstGeom>
          <a:ln w="12700">
            <a:miter lim="400000"/>
          </a:ln>
        </p:spPr>
      </p:pic>
      <p:pic>
        <p:nvPicPr>
          <p:cNvPr id="179" name="color_marks2purple.jpg" descr="PANTONE 253 PURPLE"/>
          <p:cNvPicPr/>
          <p:nvPr/>
        </p:nvPicPr>
        <p:blipFill>
          <a:blip r:embed="rId8">
            <a:extLst/>
          </a:blip>
          <a:stretch>
            <a:fillRect/>
          </a:stretch>
        </p:blipFill>
        <p:spPr>
          <a:xfrm>
            <a:off x="1600200" y="5105400"/>
            <a:ext cx="809625" cy="304800"/>
          </a:xfrm>
          <a:prstGeom prst="rect">
            <a:avLst/>
          </a:prstGeom>
          <a:ln w="12700">
            <a:miter lim="400000"/>
          </a:ln>
        </p:spPr>
      </p:pic>
      <p:pic>
        <p:nvPicPr>
          <p:cNvPr id="180" name="color_marks2pink.jpg" descr="PANTONE 806 PINK"/>
          <p:cNvPicPr/>
          <p:nvPr/>
        </p:nvPicPr>
        <p:blipFill>
          <a:blip r:embed="rId9">
            <a:extLst/>
          </a:blip>
          <a:stretch>
            <a:fillRect/>
          </a:stretch>
        </p:blipFill>
        <p:spPr>
          <a:xfrm>
            <a:off x="1600200" y="5638800"/>
            <a:ext cx="809625" cy="3048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title" idx="4294967295"/>
          </p:nvPr>
        </p:nvSpPr>
        <p:spPr>
          <a:xfrm>
            <a:off x="685800" y="1143000"/>
            <a:ext cx="7772400" cy="1470025"/>
          </a:xfrm>
          <a:prstGeom prst="rect">
            <a:avLst/>
          </a:prstGeom>
          <a:solidFill>
            <a:srgbClr val="FFC000"/>
          </a:solidFill>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b="1"/>
              <a:t>UNTREATED RAINWATER</a:t>
            </a:r>
            <a:br>
              <a:rPr sz="4400" b="1"/>
            </a:br>
            <a:r>
              <a:rPr sz="4400" b="1"/>
              <a:t>DO NOT DRINK</a:t>
            </a:r>
          </a:p>
        </p:txBody>
      </p:sp>
      <p:sp>
        <p:nvSpPr>
          <p:cNvPr id="183" name="Shape 183"/>
          <p:cNvSpPr>
            <a:spLocks noGrp="1"/>
          </p:cNvSpPr>
          <p:nvPr>
            <p:ph type="body" idx="4294967295"/>
          </p:nvPr>
        </p:nvSpPr>
        <p:spPr>
          <a:xfrm>
            <a:off x="1066800" y="2819400"/>
            <a:ext cx="6934200" cy="2819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0" lvl="0" indent="0" algn="ctr" defTabSz="905255">
              <a:buSzTx/>
              <a:buNone/>
              <a:defRPr sz="1800"/>
            </a:pPr>
            <a:r>
              <a:rPr sz="3168">
                <a:solidFill>
                  <a:srgbClr val="898989"/>
                </a:solidFill>
              </a:rPr>
              <a:t>On White PVC  or other Pipe</a:t>
            </a:r>
          </a:p>
          <a:p>
            <a:pPr marL="0" lvl="0" indent="0" algn="ctr" defTabSz="905255">
              <a:buSzTx/>
              <a:buNone/>
              <a:defRPr sz="1800"/>
            </a:pPr>
            <a:r>
              <a:rPr sz="3168">
                <a:solidFill>
                  <a:srgbClr val="898989"/>
                </a:solidFill>
              </a:rPr>
              <a:t>Label every 2 feet down the pipe between the untreated-water storage tank and the last treatment unit</a:t>
            </a:r>
          </a:p>
          <a:p>
            <a:pPr marL="0" lvl="0" indent="0" algn="ctr" defTabSz="905255">
              <a:buSzTx/>
              <a:buNone/>
              <a:defRPr sz="1800"/>
            </a:pPr>
            <a:r>
              <a:rPr sz="3168">
                <a:solidFill>
                  <a:srgbClr val="898989"/>
                </a:solidFill>
              </a:rPr>
              <a:t>And every non-potable facet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idx="4294967295"/>
          </p:nvPr>
        </p:nvSpPr>
        <p:spPr>
          <a:xfrm>
            <a:off x="457200" y="274637"/>
            <a:ext cx="8229600" cy="1143001"/>
          </a:xfrm>
          <a:prstGeom prst="rect">
            <a:avLst/>
          </a:prstGeom>
          <a:ln w="12700">
            <a:miter lim="400000"/>
          </a:ln>
        </p:spPr>
        <p:txBody>
          <a:bodyPr lIns="0" tIns="0" rIns="0" bIns="0" anchor="ctr">
            <a:normAutofit/>
          </a:bodyPr>
          <a:lstStyle/>
          <a:p>
            <a:pPr lvl="0"/>
            <a:endParaRPr/>
          </a:p>
        </p:txBody>
      </p:sp>
      <p:pic>
        <p:nvPicPr>
          <p:cNvPr id="186" name="P1010002.jpg" descr="P1010002.JPG"/>
          <p:cNvPicPr/>
          <p:nvPr/>
        </p:nvPicPr>
        <p:blipFill>
          <a:blip r:embed="rId2">
            <a:extLst/>
          </a:blip>
          <a:stretch>
            <a:fillRect/>
          </a:stretch>
        </p:blipFill>
        <p:spPr>
          <a:xfrm>
            <a:off x="1554162" y="1600200"/>
            <a:ext cx="6035676" cy="4525963"/>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png"/>
          <p:cNvPicPr/>
          <p:nvPr/>
        </p:nvPicPr>
        <p:blipFill>
          <a:blip r:embed="rId2">
            <a:extLst/>
          </a:blip>
          <a:stretch>
            <a:fillRect/>
          </a:stretch>
        </p:blipFill>
        <p:spPr>
          <a:xfrm>
            <a:off x="1981200" y="1828800"/>
            <a:ext cx="5783263" cy="4343400"/>
          </a:xfrm>
          <a:prstGeom prst="rect">
            <a:avLst/>
          </a:prstGeom>
          <a:ln w="12700">
            <a:miter lim="400000"/>
          </a:ln>
        </p:spPr>
      </p:pic>
      <p:sp>
        <p:nvSpPr>
          <p:cNvPr id="189" name="Shape 18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3200"/>
            </a:lvl1pPr>
          </a:lstStyle>
          <a:p>
            <a:pPr lvl="0">
              <a:defRPr sz="1800"/>
            </a:pPr>
            <a:r>
              <a:rPr sz="3200"/>
              <a:t>Yellow Labels on White pipe, facets etc.</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000" b="1"/>
            </a:lvl1pPr>
          </a:lstStyle>
          <a:p>
            <a:pPr lvl="0">
              <a:defRPr sz="1800" b="0"/>
            </a:pPr>
            <a:r>
              <a:rPr sz="4000" b="1"/>
              <a:t>Definitions</a:t>
            </a:r>
          </a:p>
        </p:txBody>
      </p:sp>
      <p:sp>
        <p:nvSpPr>
          <p:cNvPr id="192" name="Shape 192"/>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ANSI</a:t>
            </a:r>
          </a:p>
          <a:p>
            <a:pPr marL="742950" lvl="1" indent="-285750">
              <a:spcBef>
                <a:spcPts val="600"/>
              </a:spcBef>
              <a:defRPr sz="1800"/>
            </a:pPr>
            <a:r>
              <a:rPr sz="2800"/>
              <a:t>American National Standards Institute</a:t>
            </a:r>
          </a:p>
          <a:p>
            <a:pPr lvl="0">
              <a:buChar char="•"/>
              <a:defRPr sz="1800"/>
            </a:pPr>
            <a:r>
              <a:rPr sz="3200"/>
              <a:t>NSF</a:t>
            </a:r>
          </a:p>
          <a:p>
            <a:pPr marL="742950" lvl="1" indent="-285750">
              <a:spcBef>
                <a:spcPts val="600"/>
              </a:spcBef>
              <a:defRPr sz="1800"/>
            </a:pPr>
            <a:r>
              <a:rPr sz="2800"/>
              <a:t>NSF International</a:t>
            </a:r>
          </a:p>
        </p:txBody>
      </p:sp>
      <p:grpSp>
        <p:nvGrpSpPr>
          <p:cNvPr id="195" name="Group 195"/>
          <p:cNvGrpSpPr/>
          <p:nvPr/>
        </p:nvGrpSpPr>
        <p:grpSpPr>
          <a:xfrm>
            <a:off x="5715000" y="4572000"/>
            <a:ext cx="2838450" cy="1981200"/>
            <a:chOff x="0" y="0"/>
            <a:chExt cx="2838450" cy="1981200"/>
          </a:xfrm>
        </p:grpSpPr>
        <p:sp>
          <p:nvSpPr>
            <p:cNvPr id="193" name="Shape 193"/>
            <p:cNvSpPr/>
            <p:nvPr/>
          </p:nvSpPr>
          <p:spPr>
            <a:xfrm>
              <a:off x="0" y="0"/>
              <a:ext cx="2838450" cy="1981200"/>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194" name="image.png"/>
            <p:cNvPicPr/>
            <p:nvPr/>
          </p:nvPicPr>
          <p:blipFill>
            <a:blip r:embed="rId2">
              <a:extLst/>
            </a:blip>
            <a:stretch>
              <a:fillRect/>
            </a:stretch>
          </p:blipFill>
          <p:spPr>
            <a:xfrm>
              <a:off x="0" y="0"/>
              <a:ext cx="2838450" cy="1981200"/>
            </a:xfrm>
            <a:prstGeom prst="rect">
              <a:avLst/>
            </a:prstGeom>
            <a:ln w="12700" cap="flat">
              <a:noFill/>
              <a:miter lim="400000"/>
            </a:ln>
            <a:effectLst/>
          </p:spPr>
        </p:pic>
      </p:grpSp>
      <p:pic>
        <p:nvPicPr>
          <p:cNvPr id="196" name="NSF_Certified.png" descr="NSF_Certified"/>
          <p:cNvPicPr/>
          <p:nvPr/>
        </p:nvPicPr>
        <p:blipFill>
          <a:blip r:embed="rId3">
            <a:extLst/>
          </a:blip>
          <a:stretch>
            <a:fillRect/>
          </a:stretch>
        </p:blipFill>
        <p:spPr>
          <a:xfrm>
            <a:off x="685800" y="4724400"/>
            <a:ext cx="2209800" cy="199072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1 kmc rw tour DCP_6849.jpg" descr="1 kmc rw tour DCP_6849.JPG"/>
          <p:cNvPicPr/>
          <p:nvPr/>
        </p:nvPicPr>
        <p:blipFill>
          <a:blip r:embed="rId3">
            <a:extLst/>
          </a:blip>
          <a:stretch>
            <a:fillRect/>
          </a:stretch>
        </p:blipFill>
        <p:spPr>
          <a:xfrm>
            <a:off x="3733800" y="4419600"/>
            <a:ext cx="1544638" cy="2209800"/>
          </a:xfrm>
          <a:prstGeom prst="rect">
            <a:avLst/>
          </a:prstGeom>
          <a:ln w="12700">
            <a:miter lim="400000"/>
          </a:ln>
        </p:spPr>
      </p:pic>
      <p:sp>
        <p:nvSpPr>
          <p:cNvPr id="36" name="Shape 3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Solids: Suspended &amp; Dissolved </a:t>
            </a:r>
          </a:p>
        </p:txBody>
      </p:sp>
      <p:sp>
        <p:nvSpPr>
          <p:cNvPr id="37" name="Shape 37"/>
          <p:cNvSpPr>
            <a:spLocks noGrp="1"/>
          </p:cNvSpPr>
          <p:nvPr>
            <p:ph type="body" idx="4294967295"/>
          </p:nvPr>
        </p:nvSpPr>
        <p:spPr>
          <a:xfrm>
            <a:off x="304800" y="1219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Total suspended solids are the part of the sample that may be caught with a 1.5 µm filter (micrometer)</a:t>
            </a:r>
          </a:p>
          <a:p>
            <a:pPr lvl="0">
              <a:buChar char="•"/>
              <a:defRPr sz="1800"/>
            </a:pPr>
            <a:r>
              <a:rPr sz="3200"/>
              <a:t>Total dissolved solids are the part of the sample that will pass through the filter</a:t>
            </a:r>
          </a:p>
          <a:p>
            <a:pPr lvl="0">
              <a:buChar char="•"/>
              <a:defRPr sz="1800"/>
            </a:pPr>
            <a:r>
              <a:rPr sz="3200"/>
              <a:t>Measurement: concentration, mg/L or ppm</a:t>
            </a:r>
          </a:p>
        </p:txBody>
      </p:sp>
      <p:pic>
        <p:nvPicPr>
          <p:cNvPr id="38" name="P1010022.jpg" descr="P1010022.JPG"/>
          <p:cNvPicPr/>
          <p:nvPr/>
        </p:nvPicPr>
        <p:blipFill>
          <a:blip r:embed="rId4">
            <a:extLst/>
          </a:blip>
          <a:stretch>
            <a:fillRect/>
          </a:stretch>
        </p:blipFill>
        <p:spPr>
          <a:xfrm>
            <a:off x="5791200" y="4648200"/>
            <a:ext cx="2946400" cy="2209800"/>
          </a:xfrm>
          <a:prstGeom prst="rect">
            <a:avLst/>
          </a:prstGeom>
          <a:ln w="12700">
            <a:miter lim="400000"/>
          </a:ln>
        </p:spPr>
      </p:pic>
      <p:pic>
        <p:nvPicPr>
          <p:cNvPr id="39" name="DCP_6064.jpg" descr="DCP_6064.JPG"/>
          <p:cNvPicPr/>
          <p:nvPr/>
        </p:nvPicPr>
        <p:blipFill>
          <a:blip r:embed="rId5">
            <a:extLst/>
          </a:blip>
          <a:stretch>
            <a:fillRect/>
          </a:stretch>
        </p:blipFill>
        <p:spPr>
          <a:xfrm>
            <a:off x="381000" y="4572000"/>
            <a:ext cx="2743200" cy="20574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png"/>
          <p:cNvPicPr/>
          <p:nvPr/>
        </p:nvPicPr>
        <p:blipFill>
          <a:blip r:embed="rId2">
            <a:extLst/>
          </a:blip>
          <a:srcRect l="4762" t="51661"/>
          <a:stretch>
            <a:fillRect/>
          </a:stretch>
        </p:blipFill>
        <p:spPr>
          <a:xfrm>
            <a:off x="914400" y="3200400"/>
            <a:ext cx="7620000" cy="3657600"/>
          </a:xfrm>
          <a:prstGeom prst="rect">
            <a:avLst/>
          </a:prstGeom>
          <a:ln w="12700">
            <a:miter lim="400000"/>
          </a:ln>
        </p:spPr>
      </p:pic>
      <p:sp>
        <p:nvSpPr>
          <p:cNvPr id="199" name="Shape 19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000"/>
            </a:lvl1pPr>
          </a:lstStyle>
          <a:p>
            <a:pPr lvl="0">
              <a:defRPr sz="1800"/>
            </a:pPr>
            <a:r>
              <a:rPr sz="4000"/>
              <a:t>Potential Treatment System</a:t>
            </a:r>
          </a:p>
        </p:txBody>
      </p:sp>
      <p:sp>
        <p:nvSpPr>
          <p:cNvPr id="200" name="Shape 200"/>
          <p:cNvSpPr>
            <a:spLocks noGrp="1"/>
          </p:cNvSpPr>
          <p:nvPr>
            <p:ph type="body" idx="4294967295"/>
          </p:nvPr>
        </p:nvSpPr>
        <p:spPr>
          <a:xfrm>
            <a:off x="457200" y="1295400"/>
            <a:ext cx="8229600" cy="1828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Filtration</a:t>
            </a:r>
          </a:p>
          <a:p>
            <a:pPr lvl="0">
              <a:buChar char="•"/>
              <a:defRPr sz="1800"/>
            </a:pPr>
            <a:r>
              <a:rPr sz="3200"/>
              <a:t>Disinfection</a:t>
            </a:r>
          </a:p>
          <a:p>
            <a:pPr lvl="0">
              <a:buChar char="•"/>
              <a:defRPr sz="1800"/>
            </a:pPr>
            <a:r>
              <a:rPr sz="3200"/>
              <a:t>Corrosion control</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idx="4294967295"/>
          </p:nvPr>
        </p:nvSpPr>
        <p:spPr>
          <a:xfrm>
            <a:off x="609600" y="152399"/>
            <a:ext cx="7772400" cy="1143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Picture of System</a:t>
            </a:r>
          </a:p>
        </p:txBody>
      </p:sp>
      <p:pic>
        <p:nvPicPr>
          <p:cNvPr id="203" name="uvraintreatment.jpg" descr="uvraintreatment"/>
          <p:cNvPicPr/>
          <p:nvPr/>
        </p:nvPicPr>
        <p:blipFill>
          <a:blip r:embed="rId3">
            <a:extLst/>
          </a:blip>
          <a:stretch>
            <a:fillRect/>
          </a:stretch>
        </p:blipFill>
        <p:spPr>
          <a:xfrm>
            <a:off x="2514600" y="1143000"/>
            <a:ext cx="4044950" cy="5105400"/>
          </a:xfrm>
          <a:prstGeom prst="rect">
            <a:avLst/>
          </a:prstGeom>
          <a:ln w="12700">
            <a:miter lim="400000"/>
          </a:ln>
        </p:spPr>
      </p:pic>
      <p:sp>
        <p:nvSpPr>
          <p:cNvPr id="204" name="Shape 204"/>
          <p:cNvSpPr/>
          <p:nvPr/>
        </p:nvSpPr>
        <p:spPr>
          <a:xfrm>
            <a:off x="609600" y="6248400"/>
            <a:ext cx="7772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400"/>
              </a:spcBef>
            </a:pPr>
            <a:r>
              <a:rPr sz="2400">
                <a:latin typeface="Times New Roman"/>
                <a:ea typeface="Times New Roman"/>
                <a:cs typeface="Times New Roman"/>
                <a:sym typeface="Times New Roman"/>
              </a:rPr>
              <a:t>The Texas Manual on Rainwater Harvesting, 3</a:t>
            </a:r>
            <a:r>
              <a:rPr sz="2400" baseline="30000">
                <a:latin typeface="Times New Roman"/>
                <a:ea typeface="Times New Roman"/>
                <a:cs typeface="Times New Roman"/>
                <a:sym typeface="Times New Roman"/>
              </a:rPr>
              <a:t>rd</a:t>
            </a:r>
            <a:r>
              <a:rPr sz="2400">
                <a:latin typeface="Times New Roman"/>
                <a:ea typeface="Times New Roman"/>
                <a:cs typeface="Times New Roman"/>
                <a:sym typeface="Times New Roman"/>
              </a:rPr>
              <a:t> Ed.; TWDB</a:t>
            </a:r>
          </a:p>
        </p:txBody>
      </p:sp>
      <p:sp>
        <p:nvSpPr>
          <p:cNvPr id="205" name="Shape 205"/>
          <p:cNvSpPr/>
          <p:nvPr/>
        </p:nvSpPr>
        <p:spPr>
          <a:xfrm>
            <a:off x="5334000" y="3276600"/>
            <a:ext cx="609600" cy="533400"/>
          </a:xfrm>
          <a:prstGeom prst="leftArrow">
            <a:avLst>
              <a:gd name="adj1" fmla="val 50000"/>
              <a:gd name="adj2" fmla="val 28571"/>
            </a:avLst>
          </a:prstGeom>
          <a:solidFill>
            <a:srgbClr val="4F81BD"/>
          </a:solidFill>
          <a:ln>
            <a:solidFill/>
            <a:round/>
          </a:ln>
        </p:spPr>
        <p:txBody>
          <a:bodyPr lIns="0" tIns="0" rIns="0" bIns="0" anchor="ctr"/>
          <a:lstStyle/>
          <a:p>
            <a:pPr lvl="0"/>
            <a:endParaRPr/>
          </a:p>
        </p:txBody>
      </p:sp>
      <p:sp>
        <p:nvSpPr>
          <p:cNvPr id="206" name="Shape 206"/>
          <p:cNvSpPr/>
          <p:nvPr/>
        </p:nvSpPr>
        <p:spPr>
          <a:xfrm rot="16200000">
            <a:off x="4495800" y="1828800"/>
            <a:ext cx="609600" cy="533400"/>
          </a:xfrm>
          <a:prstGeom prst="leftArrow">
            <a:avLst>
              <a:gd name="adj1" fmla="val 50000"/>
              <a:gd name="adj2" fmla="val 28571"/>
            </a:avLst>
          </a:prstGeom>
          <a:solidFill/>
          <a:ln>
            <a:solidFill/>
            <a:round/>
          </a:ln>
        </p:spPr>
        <p:txBody>
          <a:bodyPr lIns="0" tIns="0" rIns="0" bIns="0" anchor="ctr"/>
          <a:lstStyle/>
          <a:p>
            <a:pPr lvl="0"/>
            <a:endParaRPr/>
          </a:p>
        </p:txBody>
      </p:sp>
      <p:sp>
        <p:nvSpPr>
          <p:cNvPr id="207" name="Shape 207"/>
          <p:cNvSpPr/>
          <p:nvPr/>
        </p:nvSpPr>
        <p:spPr>
          <a:xfrm>
            <a:off x="5638800" y="4495800"/>
            <a:ext cx="609600" cy="533400"/>
          </a:xfrm>
          <a:prstGeom prst="leftArrow">
            <a:avLst>
              <a:gd name="adj1" fmla="val 50000"/>
              <a:gd name="adj2" fmla="val 28571"/>
            </a:avLst>
          </a:prstGeom>
          <a:solidFill>
            <a:srgbClr val="00FF00"/>
          </a:solidFill>
          <a:ln>
            <a:solidFill/>
            <a:round/>
          </a:ln>
        </p:spPr>
        <p:txBody>
          <a:bodyPr lIns="0" tIns="0" rIns="0" bIns="0" anchor="ctr"/>
          <a:lstStyle/>
          <a:p>
            <a:pPr lvl="0"/>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Treatment Approaches</a:t>
            </a:r>
          </a:p>
        </p:txBody>
      </p:sp>
      <p:sp>
        <p:nvSpPr>
          <p:cNvPr id="212" name="Shape 212"/>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spcBef>
                <a:spcPts val="600"/>
              </a:spcBef>
              <a:buChar char="•"/>
              <a:defRPr sz="1800"/>
            </a:pPr>
            <a:r>
              <a:rPr sz="2800"/>
              <a:t>Point of use</a:t>
            </a:r>
          </a:p>
          <a:p>
            <a:pPr marL="742950" lvl="1" indent="-285750">
              <a:spcBef>
                <a:spcPts val="500"/>
              </a:spcBef>
              <a:defRPr sz="1800"/>
            </a:pPr>
            <a:r>
              <a:rPr sz="2400"/>
              <a:t>Single source treatment</a:t>
            </a:r>
          </a:p>
          <a:p>
            <a:pPr marL="742950" lvl="1" indent="-285750">
              <a:spcBef>
                <a:spcPts val="500"/>
              </a:spcBef>
              <a:defRPr sz="1800"/>
            </a:pPr>
            <a:r>
              <a:rPr sz="2400"/>
              <a:t>Small under-the-counter footprint</a:t>
            </a:r>
          </a:p>
          <a:p>
            <a:pPr lvl="0">
              <a:spcBef>
                <a:spcPts val="600"/>
              </a:spcBef>
              <a:buChar char="•"/>
              <a:defRPr sz="1800"/>
            </a:pPr>
            <a:r>
              <a:rPr sz="2800"/>
              <a:t>Point of entry</a:t>
            </a:r>
          </a:p>
          <a:p>
            <a:pPr marL="742950" lvl="1" indent="-285750">
              <a:spcBef>
                <a:spcPts val="500"/>
              </a:spcBef>
              <a:defRPr sz="1800"/>
            </a:pPr>
            <a:r>
              <a:rPr sz="2400"/>
              <a:t>Whole house</a:t>
            </a:r>
          </a:p>
          <a:p>
            <a:pPr marL="742950" lvl="1" indent="-285750">
              <a:spcBef>
                <a:spcPts val="500"/>
              </a:spcBef>
              <a:defRPr sz="1800"/>
            </a:pPr>
            <a:r>
              <a:rPr sz="2400"/>
              <a:t>All water is treated </a:t>
            </a:r>
          </a:p>
          <a:p>
            <a:pPr lvl="0">
              <a:spcBef>
                <a:spcPts val="600"/>
              </a:spcBef>
              <a:buChar char="•"/>
              <a:defRPr sz="1800"/>
            </a:pPr>
            <a:r>
              <a:rPr sz="2800"/>
              <a:t>Source separation</a:t>
            </a:r>
          </a:p>
          <a:p>
            <a:pPr marL="742950" lvl="1" indent="-285750">
              <a:spcBef>
                <a:spcPts val="500"/>
              </a:spcBef>
              <a:defRPr sz="1800"/>
            </a:pPr>
            <a:r>
              <a:rPr sz="2400"/>
              <a:t>In-home vs landscape</a:t>
            </a:r>
          </a:p>
        </p:txBody>
      </p:sp>
      <p:pic>
        <p:nvPicPr>
          <p:cNvPr id="213" name="adsorption.png" descr="adsorption"/>
          <p:cNvPicPr/>
          <p:nvPr/>
        </p:nvPicPr>
        <p:blipFill>
          <a:blip r:embed="rId3">
            <a:extLst/>
          </a:blip>
          <a:srcRect l="11320" b="26768"/>
          <a:stretch>
            <a:fillRect/>
          </a:stretch>
        </p:blipFill>
        <p:spPr>
          <a:xfrm>
            <a:off x="4648199" y="1271587"/>
            <a:ext cx="2971802" cy="2971801"/>
          </a:xfrm>
          <a:prstGeom prst="rect">
            <a:avLst/>
          </a:prstGeom>
          <a:ln w="12700">
            <a:miter lim="400000"/>
          </a:ln>
        </p:spPr>
      </p:pic>
      <p:pic>
        <p:nvPicPr>
          <p:cNvPr id="214" name="P1010094.jpg" descr="P1010094.JPG"/>
          <p:cNvPicPr/>
          <p:nvPr/>
        </p:nvPicPr>
        <p:blipFill>
          <a:blip r:embed="rId4">
            <a:extLst/>
          </a:blip>
          <a:stretch>
            <a:fillRect/>
          </a:stretch>
        </p:blipFill>
        <p:spPr>
          <a:xfrm>
            <a:off x="4572000" y="4343400"/>
            <a:ext cx="3352800" cy="25146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p:cNvSpPr>
          <p:nvPr>
            <p:ph type="title" idx="4294967295"/>
          </p:nvPr>
        </p:nvSpPr>
        <p:spPr>
          <a:xfrm>
            <a:off x="457200" y="277812"/>
            <a:ext cx="46482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Filtration</a:t>
            </a:r>
          </a:p>
        </p:txBody>
      </p:sp>
      <p:sp>
        <p:nvSpPr>
          <p:cNvPr id="219" name="Shape 219"/>
          <p:cNvSpPr>
            <a:spLocks noGrp="1"/>
          </p:cNvSpPr>
          <p:nvPr>
            <p:ph type="body" idx="4294967295"/>
          </p:nvPr>
        </p:nvSpPr>
        <p:spPr>
          <a:xfrm>
            <a:off x="381000" y="1219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spcBef>
                <a:spcPts val="600"/>
              </a:spcBef>
              <a:buChar char="•"/>
              <a:defRPr sz="1800"/>
            </a:pPr>
            <a:r>
              <a:rPr sz="2800"/>
              <a:t>Coarse solids </a:t>
            </a:r>
          </a:p>
          <a:p>
            <a:pPr marL="742950" lvl="1" indent="-285750">
              <a:spcBef>
                <a:spcPts val="500"/>
              </a:spcBef>
              <a:defRPr sz="1800"/>
            </a:pPr>
            <a:r>
              <a:rPr sz="2400"/>
              <a:t>Screen</a:t>
            </a:r>
          </a:p>
          <a:p>
            <a:pPr marL="742950" lvl="1" indent="-285750">
              <a:spcBef>
                <a:spcPts val="500"/>
              </a:spcBef>
              <a:defRPr sz="1800"/>
            </a:pPr>
            <a:r>
              <a:rPr sz="2400"/>
              <a:t>Disk</a:t>
            </a:r>
          </a:p>
          <a:p>
            <a:pPr lvl="0">
              <a:spcBef>
                <a:spcPts val="600"/>
              </a:spcBef>
              <a:buChar char="•"/>
              <a:defRPr sz="1800"/>
            </a:pPr>
            <a:r>
              <a:rPr sz="2800"/>
              <a:t>Sediment filter –  1, 3- to 5- micron</a:t>
            </a:r>
          </a:p>
          <a:p>
            <a:pPr marL="742950" lvl="1" indent="-285750">
              <a:spcBef>
                <a:spcPts val="500"/>
              </a:spcBef>
              <a:defRPr sz="1800"/>
            </a:pPr>
            <a:r>
              <a:rPr sz="2400"/>
              <a:t>Bag filter </a:t>
            </a:r>
          </a:p>
          <a:p>
            <a:pPr marL="742950" lvl="1" indent="-285750">
              <a:spcBef>
                <a:spcPts val="500"/>
              </a:spcBef>
              <a:defRPr sz="1800"/>
            </a:pPr>
            <a:r>
              <a:rPr sz="2400"/>
              <a:t>Cartridge filter</a:t>
            </a:r>
          </a:p>
        </p:txBody>
      </p:sp>
      <p:pic>
        <p:nvPicPr>
          <p:cNvPr id="220" name="filtersclose.jpg" descr="filtersclose"/>
          <p:cNvPicPr/>
          <p:nvPr/>
        </p:nvPicPr>
        <p:blipFill>
          <a:blip r:embed="rId2">
            <a:extLst/>
          </a:blip>
          <a:stretch>
            <a:fillRect/>
          </a:stretch>
        </p:blipFill>
        <p:spPr>
          <a:xfrm>
            <a:off x="5210175" y="1600200"/>
            <a:ext cx="2914650" cy="2185988"/>
          </a:xfrm>
          <a:prstGeom prst="rect">
            <a:avLst/>
          </a:prstGeom>
          <a:ln w="12700">
            <a:miter lim="400000"/>
          </a:ln>
        </p:spPr>
      </p:pic>
      <p:sp>
        <p:nvSpPr>
          <p:cNvPr id="221" name="Shape 221"/>
          <p:cNvSpPr/>
          <p:nvPr/>
        </p:nvSpPr>
        <p:spPr>
          <a:xfrm>
            <a:off x="4648200" y="228599"/>
            <a:ext cx="4038600" cy="875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spcBef>
                <a:spcPts val="500"/>
              </a:spcBef>
              <a:buClr>
                <a:srgbClr val="FF3300"/>
              </a:buClr>
              <a:buSzPct val="100000"/>
              <a:buFont typeface="Arial"/>
              <a:buChar char="•"/>
            </a:pPr>
            <a:r>
              <a:rPr sz="2400" b="1">
                <a:solidFill>
                  <a:srgbClr val="FF3300"/>
                </a:solidFill>
              </a:rPr>
              <a:t>80 Micron Filter</a:t>
            </a:r>
          </a:p>
          <a:p>
            <a:pPr marL="342900" lvl="0" indent="-342900">
              <a:spcBef>
                <a:spcPts val="500"/>
              </a:spcBef>
              <a:buClr>
                <a:srgbClr val="FF3300"/>
              </a:buClr>
              <a:buSzPct val="100000"/>
              <a:buFont typeface="Arial"/>
              <a:buChar char="•"/>
            </a:pPr>
            <a:r>
              <a:rPr sz="2400" b="1">
                <a:solidFill>
                  <a:srgbClr val="FF3300"/>
                </a:solidFill>
              </a:rPr>
              <a:t>2 Nylon Filters</a:t>
            </a:r>
          </a:p>
        </p:txBody>
      </p:sp>
      <p:pic>
        <p:nvPicPr>
          <p:cNvPr id="222" name="Siemens Water Technologies Polypropylene Bag Filters.jpg" descr="Siemens Water Technologies Polypropylene Bag Filters"/>
          <p:cNvPicPr/>
          <p:nvPr/>
        </p:nvPicPr>
        <p:blipFill>
          <a:blip r:embed="rId3">
            <a:extLst/>
          </a:blip>
          <a:stretch>
            <a:fillRect/>
          </a:stretch>
        </p:blipFill>
        <p:spPr>
          <a:xfrm>
            <a:off x="4495800" y="5067300"/>
            <a:ext cx="1227138" cy="1790700"/>
          </a:xfrm>
          <a:prstGeom prst="rect">
            <a:avLst/>
          </a:prstGeom>
          <a:ln w="12700">
            <a:miter lim="400000"/>
          </a:ln>
        </p:spPr>
      </p:pic>
      <p:pic>
        <p:nvPicPr>
          <p:cNvPr id="223" name="1 micron and 5 micron water filters for a variety of clean water uses.jpg" descr="1 micron and 5 micron water filters for a variety of clean water uses."/>
          <p:cNvPicPr/>
          <p:nvPr/>
        </p:nvPicPr>
        <p:blipFill>
          <a:blip r:embed="rId4">
            <a:extLst/>
          </a:blip>
          <a:stretch>
            <a:fillRect/>
          </a:stretch>
        </p:blipFill>
        <p:spPr>
          <a:xfrm>
            <a:off x="6096000" y="4800600"/>
            <a:ext cx="661988" cy="2057400"/>
          </a:xfrm>
          <a:prstGeom prst="rect">
            <a:avLst/>
          </a:prstGeom>
          <a:ln w="12700">
            <a:miter lim="400000"/>
          </a:ln>
        </p:spPr>
      </p:pic>
      <p:pic>
        <p:nvPicPr>
          <p:cNvPr id="224" name="rep_f_2.jpg" descr="rep_f_2"/>
          <p:cNvPicPr/>
          <p:nvPr/>
        </p:nvPicPr>
        <p:blipFill>
          <a:blip r:embed="rId5">
            <a:extLst/>
          </a:blip>
          <a:srcRect r="14146" b="6341"/>
          <a:stretch>
            <a:fillRect/>
          </a:stretch>
        </p:blipFill>
        <p:spPr>
          <a:xfrm>
            <a:off x="7162799" y="4724399"/>
            <a:ext cx="1676402" cy="1828802"/>
          </a:xfrm>
          <a:prstGeom prst="rect">
            <a:avLst/>
          </a:prstGeom>
          <a:ln w="12700">
            <a:miter lim="400000"/>
          </a:ln>
        </p:spPr>
      </p:pic>
      <p:pic>
        <p:nvPicPr>
          <p:cNvPr id="225" name="P0002580.jpg" descr="P0002580"/>
          <p:cNvPicPr/>
          <p:nvPr/>
        </p:nvPicPr>
        <p:blipFill>
          <a:blip r:embed="rId6">
            <a:extLst/>
          </a:blip>
          <a:srcRect l="32296" t="2035" r="25675" b="25692"/>
          <a:stretch>
            <a:fillRect/>
          </a:stretch>
        </p:blipFill>
        <p:spPr>
          <a:xfrm>
            <a:off x="-1" y="4572000"/>
            <a:ext cx="1993902" cy="2286000"/>
          </a:xfrm>
          <a:prstGeom prst="rect">
            <a:avLst/>
          </a:prstGeom>
          <a:ln w="12700">
            <a:miter lim="400000"/>
          </a:ln>
        </p:spPr>
      </p:pic>
      <p:pic>
        <p:nvPicPr>
          <p:cNvPr id="226" name="P0001042.jpg" descr="P0001042"/>
          <p:cNvPicPr/>
          <p:nvPr/>
        </p:nvPicPr>
        <p:blipFill>
          <a:blip r:embed="rId7">
            <a:extLst/>
          </a:blip>
          <a:stretch>
            <a:fillRect/>
          </a:stretch>
        </p:blipFill>
        <p:spPr>
          <a:xfrm>
            <a:off x="1676400" y="4724400"/>
            <a:ext cx="2819400" cy="18796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Reverse Osmosis</a:t>
            </a:r>
          </a:p>
        </p:txBody>
      </p:sp>
      <p:sp>
        <p:nvSpPr>
          <p:cNvPr id="229" name="Shape 229"/>
          <p:cNvSpPr>
            <a:spLocks noGrp="1"/>
          </p:cNvSpPr>
          <p:nvPr>
            <p:ph type="body" idx="4294967295"/>
          </p:nvPr>
        </p:nvSpPr>
        <p:spPr>
          <a:xfrm>
            <a:off x="457200" y="1600200"/>
            <a:ext cx="8229600" cy="21859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93914" lvl="0" indent="-293914">
              <a:spcBef>
                <a:spcPts val="500"/>
              </a:spcBef>
              <a:buChar char="•"/>
              <a:defRPr sz="1800"/>
            </a:pPr>
            <a:r>
              <a:rPr sz="2400"/>
              <a:t>Remove very small particles (molecules) from water</a:t>
            </a:r>
          </a:p>
          <a:p>
            <a:pPr marL="293914" lvl="0" indent="-293914">
              <a:spcBef>
                <a:spcPts val="500"/>
              </a:spcBef>
              <a:buChar char="•"/>
              <a:defRPr sz="1800"/>
            </a:pPr>
            <a:r>
              <a:rPr sz="2400"/>
              <a:t>Polymer membrane</a:t>
            </a:r>
          </a:p>
          <a:p>
            <a:pPr marL="293914" lvl="0" indent="-293914">
              <a:spcBef>
                <a:spcPts val="500"/>
              </a:spcBef>
              <a:buChar char="•"/>
              <a:defRPr sz="1800"/>
            </a:pPr>
            <a:r>
              <a:rPr sz="2400"/>
              <a:t>Dissolved salts and solids</a:t>
            </a:r>
          </a:p>
          <a:p>
            <a:pPr marL="293914" lvl="0" indent="-293914">
              <a:spcBef>
                <a:spcPts val="500"/>
              </a:spcBef>
              <a:buChar char="•"/>
              <a:defRPr sz="1800"/>
            </a:pPr>
            <a:r>
              <a:rPr sz="2400"/>
              <a:t>Brine disposal</a:t>
            </a:r>
          </a:p>
        </p:txBody>
      </p:sp>
      <p:grpSp>
        <p:nvGrpSpPr>
          <p:cNvPr id="232" name="Group 232" descr="reverse-osmosis-diagram"/>
          <p:cNvGrpSpPr/>
          <p:nvPr/>
        </p:nvGrpSpPr>
        <p:grpSpPr>
          <a:xfrm>
            <a:off x="0" y="4656137"/>
            <a:ext cx="4648200" cy="2201863"/>
            <a:chOff x="0" y="0"/>
            <a:chExt cx="4648200" cy="2201862"/>
          </a:xfrm>
        </p:grpSpPr>
        <p:sp>
          <p:nvSpPr>
            <p:cNvPr id="230" name="Shape 230"/>
            <p:cNvSpPr/>
            <p:nvPr/>
          </p:nvSpPr>
          <p:spPr>
            <a:xfrm>
              <a:off x="0" y="0"/>
              <a:ext cx="4648200" cy="2201863"/>
            </a:xfrm>
            <a:prstGeom prst="rect">
              <a:avLst/>
            </a:prstGeom>
            <a:solidFill>
              <a:srgbClr val="000000"/>
            </a:solidFill>
            <a:ln w="12700" cap="flat">
              <a:noFill/>
              <a:miter lim="400000"/>
            </a:ln>
            <a:effectLst/>
          </p:spPr>
          <p:txBody>
            <a:bodyPr wrap="square" lIns="0" tIns="0" rIns="0" bIns="0" numCol="1" anchor="t">
              <a:noAutofit/>
            </a:bodyPr>
            <a:lstStyle/>
            <a:p>
              <a:pPr lvl="0"/>
              <a:endParaRPr/>
            </a:p>
          </p:txBody>
        </p:sp>
        <p:pic>
          <p:nvPicPr>
            <p:cNvPr id="231" name="reverse-osmosis-diagram.png"/>
            <p:cNvPicPr/>
            <p:nvPr/>
          </p:nvPicPr>
          <p:blipFill>
            <a:blip r:embed="rId2">
              <a:extLst/>
            </a:blip>
            <a:stretch>
              <a:fillRect/>
            </a:stretch>
          </p:blipFill>
          <p:spPr>
            <a:xfrm>
              <a:off x="0" y="0"/>
              <a:ext cx="4648200" cy="2201863"/>
            </a:xfrm>
            <a:prstGeom prst="rect">
              <a:avLst/>
            </a:prstGeom>
            <a:ln w="12700" cap="flat">
              <a:noFill/>
              <a:miter lim="400000"/>
            </a:ln>
            <a:effectLst/>
          </p:spPr>
        </p:pic>
      </p:grpSp>
      <p:pic>
        <p:nvPicPr>
          <p:cNvPr id="233" name="Ultra reverse osmosis water filter system.jpg" descr="Ultra reverse osmosis water filter system"/>
          <p:cNvPicPr/>
          <p:nvPr/>
        </p:nvPicPr>
        <p:blipFill>
          <a:blip r:embed="rId3">
            <a:extLst/>
          </a:blip>
          <a:stretch>
            <a:fillRect/>
          </a:stretch>
        </p:blipFill>
        <p:spPr>
          <a:xfrm>
            <a:off x="4648200" y="2133600"/>
            <a:ext cx="4495800" cy="3578225"/>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Reverse Osmosis</a:t>
            </a:r>
          </a:p>
        </p:txBody>
      </p:sp>
      <p:sp>
        <p:nvSpPr>
          <p:cNvPr id="236" name="Shape 236"/>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spcBef>
                <a:spcPts val="600"/>
              </a:spcBef>
              <a:buChar char="•"/>
              <a:defRPr sz="1800"/>
            </a:pPr>
            <a:r>
              <a:rPr sz="2800"/>
              <a:t>Typically needs additional filtration </a:t>
            </a:r>
          </a:p>
          <a:p>
            <a:pPr lvl="0">
              <a:spcBef>
                <a:spcPts val="600"/>
              </a:spcBef>
              <a:buChar char="•"/>
              <a:defRPr sz="1800"/>
            </a:pPr>
            <a:r>
              <a:rPr sz="2800"/>
              <a:t>Solids removal</a:t>
            </a:r>
          </a:p>
          <a:p>
            <a:pPr lvl="0">
              <a:spcBef>
                <a:spcPts val="600"/>
              </a:spcBef>
              <a:buChar char="•"/>
              <a:defRPr sz="1800"/>
            </a:pPr>
            <a:r>
              <a:rPr sz="2800"/>
              <a:t>Chlorine removal</a:t>
            </a:r>
          </a:p>
          <a:p>
            <a:pPr lvl="0">
              <a:spcBef>
                <a:spcPts val="600"/>
              </a:spcBef>
              <a:buChar char="•"/>
              <a:defRPr sz="1800"/>
            </a:pPr>
            <a:r>
              <a:rPr sz="2800"/>
              <a:t>Additional pressure tank to store RO treated water</a:t>
            </a:r>
          </a:p>
          <a:p>
            <a:pPr lvl="0">
              <a:spcBef>
                <a:spcPts val="600"/>
              </a:spcBef>
              <a:buChar char="•"/>
              <a:defRPr sz="1800"/>
            </a:pPr>
            <a:r>
              <a:rPr sz="2800"/>
              <a:t>May be best as point of use </a:t>
            </a:r>
          </a:p>
        </p:txBody>
      </p:sp>
      <p:pic>
        <p:nvPicPr>
          <p:cNvPr id="237" name="kitchencon-new2.jpg" descr="kitchencon-new2"/>
          <p:cNvPicPr/>
          <p:nvPr/>
        </p:nvPicPr>
        <p:blipFill>
          <a:blip r:embed="rId2">
            <a:extLst/>
          </a:blip>
          <a:stretch>
            <a:fillRect/>
          </a:stretch>
        </p:blipFill>
        <p:spPr>
          <a:xfrm>
            <a:off x="4724400" y="2057400"/>
            <a:ext cx="4419600" cy="3427413"/>
          </a:xfrm>
          <a:prstGeom prst="rect">
            <a:avLst/>
          </a:prstGeom>
          <a:ln w="12700">
            <a:miter lim="400000"/>
          </a:ln>
        </p:spPr>
      </p:pic>
      <p:sp>
        <p:nvSpPr>
          <p:cNvPr id="238" name="Shape 238"/>
          <p:cNvSpPr/>
          <p:nvPr/>
        </p:nvSpPr>
        <p:spPr>
          <a:xfrm>
            <a:off x="6003925" y="6132512"/>
            <a:ext cx="119434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Apec filter</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image.png"/>
          <p:cNvPicPr/>
          <p:nvPr/>
        </p:nvPicPr>
        <p:blipFill>
          <a:blip r:embed="rId2">
            <a:extLst/>
          </a:blip>
          <a:srcRect t="10026"/>
          <a:stretch>
            <a:fillRect/>
          </a:stretch>
        </p:blipFill>
        <p:spPr>
          <a:xfrm>
            <a:off x="0" y="1600199"/>
            <a:ext cx="9144000" cy="4953002"/>
          </a:xfrm>
          <a:prstGeom prst="rect">
            <a:avLst/>
          </a:prstGeom>
          <a:ln w="12700">
            <a:miter lim="400000"/>
          </a:ln>
        </p:spPr>
      </p:pic>
      <p:sp>
        <p:nvSpPr>
          <p:cNvPr id="241" name="Shape 24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05255">
              <a:defRPr sz="3564"/>
            </a:lvl1pPr>
          </a:lstStyle>
          <a:p>
            <a:pPr lvl="0">
              <a:defRPr sz="1800"/>
            </a:pPr>
            <a:r>
              <a:rPr sz="3564"/>
              <a:t>Filter Technologies and Treatment Potential</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Disinfection</a:t>
            </a:r>
          </a:p>
        </p:txBody>
      </p:sp>
      <p:sp>
        <p:nvSpPr>
          <p:cNvPr id="244" name="Shape 244"/>
          <p:cNvSpPr>
            <a:spLocks noGrp="1"/>
          </p:cNvSpPr>
          <p:nvPr>
            <p:ph type="body" idx="4294967295"/>
          </p:nvPr>
        </p:nvSpPr>
        <p:spPr>
          <a:xfrm>
            <a:off x="1447800" y="1600200"/>
            <a:ext cx="76962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489857" lvl="0" indent="-489857">
              <a:spcBef>
                <a:spcPts val="900"/>
              </a:spcBef>
              <a:buChar char="•"/>
              <a:defRPr sz="1800"/>
            </a:pPr>
            <a:r>
              <a:rPr sz="4000"/>
              <a:t>Chlorination</a:t>
            </a:r>
          </a:p>
          <a:p>
            <a:pPr marL="489857" lvl="0" indent="-489857">
              <a:spcBef>
                <a:spcPts val="900"/>
              </a:spcBef>
              <a:buChar char="•"/>
              <a:defRPr sz="1800"/>
            </a:pPr>
            <a:r>
              <a:rPr sz="4000"/>
              <a:t>Ultraviolet light – UV</a:t>
            </a:r>
          </a:p>
          <a:p>
            <a:pPr marL="489857" lvl="0" indent="-489857">
              <a:spcBef>
                <a:spcPts val="900"/>
              </a:spcBef>
              <a:buChar char="•"/>
              <a:defRPr sz="1800"/>
            </a:pPr>
            <a:r>
              <a:rPr sz="4000"/>
              <a:t>Ozone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1295400" y="533400"/>
            <a:ext cx="6629400" cy="1386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4400" b="1"/>
              <a:t>Disinfection,</a:t>
            </a:r>
          </a:p>
          <a:p>
            <a:pPr lvl="0" algn="ctr"/>
            <a:r>
              <a:rPr sz="4400" b="1"/>
              <a:t> not Sterilization</a:t>
            </a:r>
          </a:p>
        </p:txBody>
      </p:sp>
      <p:sp>
        <p:nvSpPr>
          <p:cNvPr id="247" name="Shape 247"/>
          <p:cNvSpPr/>
          <p:nvPr/>
        </p:nvSpPr>
        <p:spPr>
          <a:xfrm>
            <a:off x="1196721" y="2435225"/>
            <a:ext cx="7066470" cy="3406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2800" b="1"/>
              <a:t>The goal of disinfection </a:t>
            </a:r>
          </a:p>
          <a:p>
            <a:pPr lvl="0" algn="ctr"/>
            <a:r>
              <a:rPr sz="2800" b="1"/>
              <a:t>is to rid the water stream </a:t>
            </a:r>
          </a:p>
          <a:p>
            <a:pPr lvl="0" algn="ctr"/>
            <a:r>
              <a:rPr sz="2800" b="1"/>
              <a:t>of organisms capable of causing infection</a:t>
            </a:r>
          </a:p>
          <a:p>
            <a:pPr lvl="0" algn="ctr"/>
            <a:endParaRPr sz="2800" b="1"/>
          </a:p>
          <a:p>
            <a:pPr lvl="0" algn="ctr"/>
            <a:endParaRPr sz="2800" b="1"/>
          </a:p>
          <a:p>
            <a:pPr lvl="0" algn="ctr"/>
            <a:endParaRPr sz="2800" b="1"/>
          </a:p>
          <a:p>
            <a:pPr lvl="0" algn="ctr"/>
            <a:r>
              <a:rPr sz="2800" b="1"/>
              <a:t>Sterilization is freeing</a:t>
            </a:r>
          </a:p>
          <a:p>
            <a:pPr lvl="0" algn="ctr"/>
            <a:r>
              <a:rPr sz="2800" b="1"/>
              <a:t>the wastewater stream of ALL LIFE</a:t>
            </a:r>
            <a:r>
              <a:rPr sz="3200" b="1"/>
              <a: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p:nvPr/>
        </p:nvSpPr>
        <p:spPr>
          <a:xfrm>
            <a:off x="685800" y="227330"/>
            <a:ext cx="7772400" cy="6883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4000" b="1"/>
            </a:lvl1pPr>
          </a:lstStyle>
          <a:p>
            <a:pPr lvl="0">
              <a:defRPr sz="1800" b="0"/>
            </a:pPr>
            <a:r>
              <a:rPr sz="4000" b="1"/>
              <a:t>Chlorine Treatment</a:t>
            </a:r>
          </a:p>
        </p:txBody>
      </p:sp>
      <p:sp>
        <p:nvSpPr>
          <p:cNvPr id="252" name="Shape 252"/>
          <p:cNvSpPr/>
          <p:nvPr/>
        </p:nvSpPr>
        <p:spPr>
          <a:xfrm>
            <a:off x="685800" y="1295400"/>
            <a:ext cx="7772400" cy="43675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90000"/>
              </a:lnSpc>
              <a:buClr>
                <a:srgbClr val="0000FF"/>
              </a:buClr>
              <a:buSzPct val="100000"/>
              <a:buFont typeface="Wingdings"/>
              <a:buChar char="➢"/>
            </a:pPr>
            <a:r>
              <a:rPr sz="3200"/>
              <a:t>Destroys target organisms by 	oxidation of cellular material.</a:t>
            </a:r>
          </a:p>
          <a:p>
            <a:pPr lvl="0">
              <a:lnSpc>
                <a:spcPct val="90000"/>
              </a:lnSpc>
              <a:buClr>
                <a:srgbClr val="0000FF"/>
              </a:buClr>
              <a:buSzPct val="100000"/>
              <a:buFont typeface="Wingdings"/>
              <a:buChar char="➢"/>
            </a:pPr>
            <a:endParaRPr sz="3200"/>
          </a:p>
          <a:p>
            <a:pPr lvl="0">
              <a:lnSpc>
                <a:spcPct val="90000"/>
              </a:lnSpc>
              <a:buClr>
                <a:srgbClr val="0000FF"/>
              </a:buClr>
              <a:buSzPct val="100000"/>
              <a:buFont typeface="Wingdings"/>
              <a:buChar char="➢"/>
            </a:pPr>
            <a:r>
              <a:rPr sz="3200"/>
              <a:t>Some organisms are resistant to low 	doses of chlorine</a:t>
            </a:r>
          </a:p>
          <a:p>
            <a:pPr lvl="1">
              <a:lnSpc>
                <a:spcPct val="90000"/>
              </a:lnSpc>
            </a:pPr>
            <a:endParaRPr sz="3200"/>
          </a:p>
          <a:p>
            <a:pPr lvl="1">
              <a:lnSpc>
                <a:spcPct val="90000"/>
              </a:lnSpc>
            </a:pPr>
            <a:r>
              <a:rPr sz="3200"/>
              <a:t>Oocysts of Chrytosporidium parvum</a:t>
            </a:r>
          </a:p>
          <a:p>
            <a:pPr lvl="1">
              <a:lnSpc>
                <a:spcPct val="90000"/>
              </a:lnSpc>
            </a:pPr>
            <a:r>
              <a:rPr sz="3200"/>
              <a:t>Cysts of Endamoeba histolytica</a:t>
            </a:r>
          </a:p>
          <a:p>
            <a:pPr lvl="1">
              <a:lnSpc>
                <a:spcPct val="90000"/>
              </a:lnSpc>
            </a:pPr>
            <a:r>
              <a:rPr sz="3200"/>
              <a:t>Cysts of Giardia lamblia</a:t>
            </a:r>
          </a:p>
          <a:p>
            <a:pPr lvl="1">
              <a:lnSpc>
                <a:spcPct val="90000"/>
              </a:lnSpc>
            </a:pPr>
            <a:r>
              <a:rPr sz="3200"/>
              <a:t>Eggs of parasitic worms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6" fill="hold" grpId="1" nodeType="clickEffect">
                                  <p:stCondLst>
                                    <p:cond delay="0"/>
                                  </p:stCondLst>
                                  <p:iterate>
                                    <p:tmAbs val="0"/>
                                  </p:iterate>
                                  <p:childTnLst>
                                    <p:set>
                                      <p:cBhvr>
                                        <p:cTn id="6" fill="hold"/>
                                        <p:tgtEl>
                                          <p:spTgt spid="252">
                                            <p:bg/>
                                          </p:spTgt>
                                        </p:tgtEl>
                                        <p:attrNameLst>
                                          <p:attrName>style.visibility</p:attrName>
                                        </p:attrNameLst>
                                      </p:cBhvr>
                                      <p:to>
                                        <p:strVal val="visible"/>
                                      </p:to>
                                    </p:set>
                                    <p:anim calcmode="lin" valueType="num">
                                      <p:cBhvr>
                                        <p:cTn id="7" dur="500" fill="hold"/>
                                        <p:tgtEl>
                                          <p:spTgt spid="252">
                                            <p:bg/>
                                          </p:spTgt>
                                        </p:tgtEl>
                                        <p:attrNameLst>
                                          <p:attrName>ppt_x</p:attrName>
                                        </p:attrNameLst>
                                      </p:cBhvr>
                                      <p:tavLst>
                                        <p:tav tm="0">
                                          <p:val>
                                            <p:strVal val="1+#ppt_w/2"/>
                                          </p:val>
                                        </p:tav>
                                        <p:tav tm="100000">
                                          <p:val>
                                            <p:strVal val="#ppt_x"/>
                                          </p:val>
                                        </p:tav>
                                      </p:tavLst>
                                    </p:anim>
                                    <p:anim calcmode="lin" valueType="num">
                                      <p:cBhvr>
                                        <p:cTn id="8" dur="500" fill="hold"/>
                                        <p:tgtEl>
                                          <p:spTgt spid="252">
                                            <p:bg/>
                                          </p:spTgt>
                                        </p:tgtEl>
                                        <p:attrNameLst>
                                          <p:attrName>ppt_y</p:attrName>
                                        </p:attrNameLst>
                                      </p:cBhvr>
                                      <p:tavLst>
                                        <p:tav tm="0">
                                          <p:val>
                                            <p:strVal val="1+#ppt_h/2"/>
                                          </p:val>
                                        </p:tav>
                                        <p:tav tm="100000">
                                          <p:val>
                                            <p:strVal val="#ppt_y"/>
                                          </p:val>
                                        </p:tav>
                                      </p:tavLst>
                                    </p:anim>
                                  </p:childTnLst>
                                </p:cTn>
                              </p:par>
                              <p:par>
                                <p:cTn id="9" presetID="2" presetClass="entr" presetSubtype="6" fill="hold" grpId="1">
                                  <p:stCondLst>
                                    <p:cond delay="0"/>
                                  </p:stCondLst>
                                  <p:iterate>
                                    <p:tmAbs val="0"/>
                                  </p:iterate>
                                  <p:childTnLst>
                                    <p:set>
                                      <p:cBhvr>
                                        <p:cTn id="10" fill="hold"/>
                                        <p:tgtEl>
                                          <p:spTgt spid="252">
                                            <p:txEl>
                                              <p:pRg st="0" end="0"/>
                                            </p:txEl>
                                          </p:spTgt>
                                        </p:tgtEl>
                                        <p:attrNameLst>
                                          <p:attrName>style.visibility</p:attrName>
                                        </p:attrNameLst>
                                      </p:cBhvr>
                                      <p:to>
                                        <p:strVal val="visible"/>
                                      </p:to>
                                    </p:set>
                                    <p:anim calcmode="lin" valueType="num">
                                      <p:cBhvr>
                                        <p:cTn id="11" dur="500" fill="hold"/>
                                        <p:tgtEl>
                                          <p:spTgt spid="252">
                                            <p:txEl>
                                              <p:pRg st="0" end="0"/>
                                            </p:txEl>
                                          </p:spTgt>
                                        </p:tgtEl>
                                        <p:attrNameLst>
                                          <p:attrName>ppt_x</p:attrName>
                                        </p:attrNameLst>
                                      </p:cBhvr>
                                      <p:tavLst>
                                        <p:tav tm="0">
                                          <p:val>
                                            <p:strVal val="1+#ppt_w/2"/>
                                          </p:val>
                                        </p:tav>
                                        <p:tav tm="100000">
                                          <p:val>
                                            <p:strVal val="#ppt_x"/>
                                          </p:val>
                                        </p:tav>
                                      </p:tavLst>
                                    </p:anim>
                                    <p:anim calcmode="lin" valueType="num">
                                      <p:cBhvr>
                                        <p:cTn id="12" dur="500" fill="hold"/>
                                        <p:tgtEl>
                                          <p:spTgt spid="25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6" fill="hold" grpId="1" nodeType="afterEffect">
                                  <p:stCondLst>
                                    <p:cond delay="0"/>
                                  </p:stCondLst>
                                  <p:iterate>
                                    <p:tmAbs val="0"/>
                                  </p:iterate>
                                  <p:childTnLst>
                                    <p:set>
                                      <p:cBhvr>
                                        <p:cTn id="15" fill="hold"/>
                                        <p:tgtEl>
                                          <p:spTgt spid="252">
                                            <p:txEl>
                                              <p:pRg st="1" end="1"/>
                                            </p:txEl>
                                          </p:spTgt>
                                        </p:tgtEl>
                                        <p:attrNameLst>
                                          <p:attrName>style.visibility</p:attrName>
                                        </p:attrNameLst>
                                      </p:cBhvr>
                                      <p:to>
                                        <p:strVal val="visible"/>
                                      </p:to>
                                    </p:set>
                                    <p:anim calcmode="lin" valueType="num">
                                      <p:cBhvr>
                                        <p:cTn id="16" dur="500" fill="hold"/>
                                        <p:tgtEl>
                                          <p:spTgt spid="252">
                                            <p:txEl>
                                              <p:pRg st="1" end="1"/>
                                            </p:txEl>
                                          </p:spTgt>
                                        </p:tgtEl>
                                        <p:attrNameLst>
                                          <p:attrName>ppt_x</p:attrName>
                                        </p:attrNameLst>
                                      </p:cBhvr>
                                      <p:tavLst>
                                        <p:tav tm="0">
                                          <p:val>
                                            <p:strVal val="1+#ppt_w/2"/>
                                          </p:val>
                                        </p:tav>
                                        <p:tav tm="100000">
                                          <p:val>
                                            <p:strVal val="#ppt_x"/>
                                          </p:val>
                                        </p:tav>
                                      </p:tavLst>
                                    </p:anim>
                                    <p:anim calcmode="lin" valueType="num">
                                      <p:cBhvr>
                                        <p:cTn id="17" dur="500" fill="hold"/>
                                        <p:tgtEl>
                                          <p:spTgt spid="25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1" nodeType="clickEffect">
                                  <p:stCondLst>
                                    <p:cond delay="0"/>
                                  </p:stCondLst>
                                  <p:iterate>
                                    <p:tmAbs val="0"/>
                                  </p:iterate>
                                  <p:childTnLst>
                                    <p:set>
                                      <p:cBhvr>
                                        <p:cTn id="21" fill="hold"/>
                                        <p:tgtEl>
                                          <p:spTgt spid="252">
                                            <p:txEl>
                                              <p:pRg st="2" end="2"/>
                                            </p:txEl>
                                          </p:spTgt>
                                        </p:tgtEl>
                                        <p:attrNameLst>
                                          <p:attrName>style.visibility</p:attrName>
                                        </p:attrNameLst>
                                      </p:cBhvr>
                                      <p:to>
                                        <p:strVal val="visible"/>
                                      </p:to>
                                    </p:set>
                                    <p:anim calcmode="lin" valueType="num">
                                      <p:cBhvr>
                                        <p:cTn id="22" dur="500" fill="hold"/>
                                        <p:tgtEl>
                                          <p:spTgt spid="252">
                                            <p:txEl>
                                              <p:pRg st="2" end="2"/>
                                            </p:txEl>
                                          </p:spTgt>
                                        </p:tgtEl>
                                        <p:attrNameLst>
                                          <p:attrName>ppt_x</p:attrName>
                                        </p:attrNameLst>
                                      </p:cBhvr>
                                      <p:tavLst>
                                        <p:tav tm="0">
                                          <p:val>
                                            <p:strVal val="1+#ppt_w/2"/>
                                          </p:val>
                                        </p:tav>
                                        <p:tav tm="100000">
                                          <p:val>
                                            <p:strVal val="#ppt_x"/>
                                          </p:val>
                                        </p:tav>
                                      </p:tavLst>
                                    </p:anim>
                                    <p:anim calcmode="lin" valueType="num">
                                      <p:cBhvr>
                                        <p:cTn id="23" dur="500" fill="hold"/>
                                        <p:tgtEl>
                                          <p:spTgt spid="252">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6" fill="hold" grpId="1" nodeType="afterEffect">
                                  <p:stCondLst>
                                    <p:cond delay="0"/>
                                  </p:stCondLst>
                                  <p:iterate>
                                    <p:tmAbs val="0"/>
                                  </p:iterate>
                                  <p:childTnLst>
                                    <p:set>
                                      <p:cBhvr>
                                        <p:cTn id="26" fill="hold"/>
                                        <p:tgtEl>
                                          <p:spTgt spid="252">
                                            <p:txEl>
                                              <p:pRg st="3" end="3"/>
                                            </p:txEl>
                                          </p:spTgt>
                                        </p:tgtEl>
                                        <p:attrNameLst>
                                          <p:attrName>style.visibility</p:attrName>
                                        </p:attrNameLst>
                                      </p:cBhvr>
                                      <p:to>
                                        <p:strVal val="visible"/>
                                      </p:to>
                                    </p:set>
                                    <p:anim calcmode="lin" valueType="num">
                                      <p:cBhvr>
                                        <p:cTn id="27" dur="500" fill="hold"/>
                                        <p:tgtEl>
                                          <p:spTgt spid="252">
                                            <p:txEl>
                                              <p:pRg st="3" end="3"/>
                                            </p:txEl>
                                          </p:spTgt>
                                        </p:tgtEl>
                                        <p:attrNameLst>
                                          <p:attrName>ppt_x</p:attrName>
                                        </p:attrNameLst>
                                      </p:cBhvr>
                                      <p:tavLst>
                                        <p:tav tm="0">
                                          <p:val>
                                            <p:strVal val="1+#ppt_w/2"/>
                                          </p:val>
                                        </p:tav>
                                        <p:tav tm="100000">
                                          <p:val>
                                            <p:strVal val="#ppt_x"/>
                                          </p:val>
                                        </p:tav>
                                      </p:tavLst>
                                    </p:anim>
                                    <p:anim calcmode="lin" valueType="num">
                                      <p:cBhvr>
                                        <p:cTn id="28" dur="500" fill="hold"/>
                                        <p:tgtEl>
                                          <p:spTgt spid="25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1" nodeType="clickEffect">
                                  <p:stCondLst>
                                    <p:cond delay="0"/>
                                  </p:stCondLst>
                                  <p:iterate>
                                    <p:tmAbs val="0"/>
                                  </p:iterate>
                                  <p:childTnLst>
                                    <p:set>
                                      <p:cBhvr>
                                        <p:cTn id="32" fill="hold"/>
                                        <p:tgtEl>
                                          <p:spTgt spid="252">
                                            <p:txEl>
                                              <p:pRg st="4" end="4"/>
                                            </p:txEl>
                                          </p:spTgt>
                                        </p:tgtEl>
                                        <p:attrNameLst>
                                          <p:attrName>style.visibility</p:attrName>
                                        </p:attrNameLst>
                                      </p:cBhvr>
                                      <p:to>
                                        <p:strVal val="visible"/>
                                      </p:to>
                                    </p:set>
                                    <p:anim calcmode="lin" valueType="num">
                                      <p:cBhvr>
                                        <p:cTn id="33" dur="500" fill="hold"/>
                                        <p:tgtEl>
                                          <p:spTgt spid="252">
                                            <p:txEl>
                                              <p:pRg st="4" end="4"/>
                                            </p:txEl>
                                          </p:spTgt>
                                        </p:tgtEl>
                                        <p:attrNameLst>
                                          <p:attrName>ppt_x</p:attrName>
                                        </p:attrNameLst>
                                      </p:cBhvr>
                                      <p:tavLst>
                                        <p:tav tm="0">
                                          <p:val>
                                            <p:strVal val="1+#ppt_w/2"/>
                                          </p:val>
                                        </p:tav>
                                        <p:tav tm="100000">
                                          <p:val>
                                            <p:strVal val="#ppt_x"/>
                                          </p:val>
                                        </p:tav>
                                      </p:tavLst>
                                    </p:anim>
                                    <p:anim calcmode="lin" valueType="num">
                                      <p:cBhvr>
                                        <p:cTn id="34" dur="500" fill="hold"/>
                                        <p:tgtEl>
                                          <p:spTgt spid="25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1" nodeType="clickEffect">
                                  <p:stCondLst>
                                    <p:cond delay="0"/>
                                  </p:stCondLst>
                                  <p:iterate>
                                    <p:tmAbs val="0"/>
                                  </p:iterate>
                                  <p:childTnLst>
                                    <p:set>
                                      <p:cBhvr>
                                        <p:cTn id="38" fill="hold"/>
                                        <p:tgtEl>
                                          <p:spTgt spid="252">
                                            <p:txEl>
                                              <p:pRg st="5" end="5"/>
                                            </p:txEl>
                                          </p:spTgt>
                                        </p:tgtEl>
                                        <p:attrNameLst>
                                          <p:attrName>style.visibility</p:attrName>
                                        </p:attrNameLst>
                                      </p:cBhvr>
                                      <p:to>
                                        <p:strVal val="visible"/>
                                      </p:to>
                                    </p:set>
                                    <p:anim calcmode="lin" valueType="num">
                                      <p:cBhvr>
                                        <p:cTn id="39" dur="500" fill="hold"/>
                                        <p:tgtEl>
                                          <p:spTgt spid="252">
                                            <p:txEl>
                                              <p:pRg st="5" end="5"/>
                                            </p:txEl>
                                          </p:spTgt>
                                        </p:tgtEl>
                                        <p:attrNameLst>
                                          <p:attrName>ppt_x</p:attrName>
                                        </p:attrNameLst>
                                      </p:cBhvr>
                                      <p:tavLst>
                                        <p:tav tm="0">
                                          <p:val>
                                            <p:strVal val="1+#ppt_w/2"/>
                                          </p:val>
                                        </p:tav>
                                        <p:tav tm="100000">
                                          <p:val>
                                            <p:strVal val="#ppt_x"/>
                                          </p:val>
                                        </p:tav>
                                      </p:tavLst>
                                    </p:anim>
                                    <p:anim calcmode="lin" valueType="num">
                                      <p:cBhvr>
                                        <p:cTn id="40" dur="500" fill="hold"/>
                                        <p:tgtEl>
                                          <p:spTgt spid="25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grpId="1" nodeType="clickEffect">
                                  <p:stCondLst>
                                    <p:cond delay="0"/>
                                  </p:stCondLst>
                                  <p:iterate>
                                    <p:tmAbs val="0"/>
                                  </p:iterate>
                                  <p:childTnLst>
                                    <p:set>
                                      <p:cBhvr>
                                        <p:cTn id="44" fill="hold"/>
                                        <p:tgtEl>
                                          <p:spTgt spid="252">
                                            <p:txEl>
                                              <p:pRg st="6" end="6"/>
                                            </p:txEl>
                                          </p:spTgt>
                                        </p:tgtEl>
                                        <p:attrNameLst>
                                          <p:attrName>style.visibility</p:attrName>
                                        </p:attrNameLst>
                                      </p:cBhvr>
                                      <p:to>
                                        <p:strVal val="visible"/>
                                      </p:to>
                                    </p:set>
                                    <p:anim calcmode="lin" valueType="num">
                                      <p:cBhvr>
                                        <p:cTn id="45" dur="500" fill="hold"/>
                                        <p:tgtEl>
                                          <p:spTgt spid="252">
                                            <p:txEl>
                                              <p:pRg st="6" end="6"/>
                                            </p:txEl>
                                          </p:spTgt>
                                        </p:tgtEl>
                                        <p:attrNameLst>
                                          <p:attrName>ppt_x</p:attrName>
                                        </p:attrNameLst>
                                      </p:cBhvr>
                                      <p:tavLst>
                                        <p:tav tm="0">
                                          <p:val>
                                            <p:strVal val="1+#ppt_w/2"/>
                                          </p:val>
                                        </p:tav>
                                        <p:tav tm="100000">
                                          <p:val>
                                            <p:strVal val="#ppt_x"/>
                                          </p:val>
                                        </p:tav>
                                      </p:tavLst>
                                    </p:anim>
                                    <p:anim calcmode="lin" valueType="num">
                                      <p:cBhvr>
                                        <p:cTn id="46" dur="500" fill="hold"/>
                                        <p:tgtEl>
                                          <p:spTgt spid="25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grpId="1" nodeType="clickEffect">
                                  <p:stCondLst>
                                    <p:cond delay="0"/>
                                  </p:stCondLst>
                                  <p:iterate>
                                    <p:tmAbs val="0"/>
                                  </p:iterate>
                                  <p:childTnLst>
                                    <p:set>
                                      <p:cBhvr>
                                        <p:cTn id="50" fill="hold"/>
                                        <p:tgtEl>
                                          <p:spTgt spid="252">
                                            <p:txEl>
                                              <p:pRg st="7" end="7"/>
                                            </p:txEl>
                                          </p:spTgt>
                                        </p:tgtEl>
                                        <p:attrNameLst>
                                          <p:attrName>style.visibility</p:attrName>
                                        </p:attrNameLst>
                                      </p:cBhvr>
                                      <p:to>
                                        <p:strVal val="visible"/>
                                      </p:to>
                                    </p:set>
                                    <p:anim calcmode="lin" valueType="num">
                                      <p:cBhvr>
                                        <p:cTn id="51" dur="500" fill="hold"/>
                                        <p:tgtEl>
                                          <p:spTgt spid="252">
                                            <p:txEl>
                                              <p:pRg st="7" end="7"/>
                                            </p:txEl>
                                          </p:spTgt>
                                        </p:tgtEl>
                                        <p:attrNameLst>
                                          <p:attrName>ppt_x</p:attrName>
                                        </p:attrNameLst>
                                      </p:cBhvr>
                                      <p:tavLst>
                                        <p:tav tm="0">
                                          <p:val>
                                            <p:strVal val="1+#ppt_w/2"/>
                                          </p:val>
                                        </p:tav>
                                        <p:tav tm="100000">
                                          <p:val>
                                            <p:strVal val="#ppt_x"/>
                                          </p:val>
                                        </p:tav>
                                      </p:tavLst>
                                    </p:anim>
                                    <p:anim calcmode="lin" valueType="num">
                                      <p:cBhvr>
                                        <p:cTn id="52" dur="500" fill="hold"/>
                                        <p:tgtEl>
                                          <p:spTgt spid="25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Nutrients</a:t>
            </a:r>
          </a:p>
        </p:txBody>
      </p:sp>
      <p:sp>
        <p:nvSpPr>
          <p:cNvPr id="44" name="Shape 44"/>
          <p:cNvSpPr>
            <a:spLocks noGrp="1"/>
          </p:cNvSpPr>
          <p:nvPr>
            <p:ph type="body" idx="4294967295"/>
          </p:nvPr>
        </p:nvSpPr>
        <p:spPr>
          <a:xfrm>
            <a:off x="457200" y="1752600"/>
            <a:ext cx="7620000" cy="609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buChar char="•"/>
            </a:lvl1pPr>
          </a:lstStyle>
          <a:p>
            <a:pPr lvl="0">
              <a:defRPr sz="1800"/>
            </a:pPr>
            <a:r>
              <a:rPr sz="3200"/>
              <a:t>Essential for growth of living organisms</a:t>
            </a:r>
          </a:p>
        </p:txBody>
      </p:sp>
      <p:pic>
        <p:nvPicPr>
          <p:cNvPr id="45" name="image.png"/>
          <p:cNvPicPr/>
          <p:nvPr/>
        </p:nvPicPr>
        <p:blipFill>
          <a:blip r:embed="rId3">
            <a:extLst/>
          </a:blip>
          <a:stretch>
            <a:fillRect/>
          </a:stretch>
        </p:blipFill>
        <p:spPr>
          <a:xfrm>
            <a:off x="5943600" y="2438400"/>
            <a:ext cx="2278063" cy="3810000"/>
          </a:xfrm>
          <a:prstGeom prst="rect">
            <a:avLst/>
          </a:prstGeom>
          <a:ln w="38100">
            <a:solidFill>
              <a:srgbClr val="EEECE1"/>
            </a:solidFill>
            <a:round/>
          </a:ln>
        </p:spPr>
      </p:pic>
      <p:sp>
        <p:nvSpPr>
          <p:cNvPr id="46" name="Shape 46"/>
          <p:cNvSpPr/>
          <p:nvPr/>
        </p:nvSpPr>
        <p:spPr>
          <a:xfrm>
            <a:off x="457200" y="2438400"/>
            <a:ext cx="5029200" cy="41442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09600" lvl="0" indent="-609600">
              <a:spcBef>
                <a:spcPts val="700"/>
              </a:spcBef>
              <a:buClr>
                <a:srgbClr val="0000FF"/>
              </a:buClr>
              <a:buSzPct val="80000"/>
              <a:buFont typeface="Wingdings"/>
              <a:buChar char="➢"/>
            </a:pPr>
            <a:r>
              <a:rPr sz="3200"/>
              <a:t>Major nutrients</a:t>
            </a:r>
          </a:p>
          <a:p>
            <a:pPr marL="901700" lvl="1" indent="-444500">
              <a:spcBef>
                <a:spcPts val="600"/>
              </a:spcBef>
              <a:buClr>
                <a:srgbClr val="1F497D"/>
              </a:buClr>
              <a:buSzPct val="50000"/>
              <a:buFont typeface="Wingdings"/>
              <a:buChar char="●"/>
            </a:pPr>
            <a:r>
              <a:rPr sz="2800"/>
              <a:t>N, P, K</a:t>
            </a:r>
          </a:p>
          <a:p>
            <a:pPr marL="609600" lvl="0" indent="-609600">
              <a:spcBef>
                <a:spcPts val="700"/>
              </a:spcBef>
              <a:buClr>
                <a:srgbClr val="0000FF"/>
              </a:buClr>
              <a:buSzPct val="80000"/>
              <a:buFont typeface="Wingdings"/>
              <a:buChar char="➢"/>
            </a:pPr>
            <a:r>
              <a:rPr sz="3200"/>
              <a:t>Secondary nutrients</a:t>
            </a:r>
          </a:p>
          <a:p>
            <a:pPr marL="901700" lvl="1" indent="-444500">
              <a:spcBef>
                <a:spcPts val="600"/>
              </a:spcBef>
              <a:buClr>
                <a:srgbClr val="1F497D"/>
              </a:buClr>
              <a:buSzPct val="50000"/>
              <a:buFont typeface="Wingdings"/>
              <a:buChar char="●"/>
            </a:pPr>
            <a:r>
              <a:rPr sz="2800"/>
              <a:t>Mg, Ca, S </a:t>
            </a:r>
          </a:p>
          <a:p>
            <a:pPr marL="609600" lvl="0" indent="-609600">
              <a:spcBef>
                <a:spcPts val="700"/>
              </a:spcBef>
              <a:buClr>
                <a:srgbClr val="0000FF"/>
              </a:buClr>
              <a:buSzPct val="80000"/>
              <a:buFont typeface="Wingdings"/>
              <a:buChar char="➢"/>
            </a:pPr>
            <a:r>
              <a:rPr sz="3200"/>
              <a:t>Measurement: concentration, mg/L or ppm</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Chlorine Dosing</a:t>
            </a:r>
          </a:p>
        </p:txBody>
      </p:sp>
      <p:sp>
        <p:nvSpPr>
          <p:cNvPr id="257" name="Shape 257"/>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gn="ctr">
              <a:buSzTx/>
              <a:buNone/>
              <a:defRPr sz="1800"/>
            </a:pPr>
            <a:r>
              <a:rPr sz="3200" b="1">
                <a:solidFill>
                  <a:srgbClr val="0000FF"/>
                </a:solidFill>
              </a:rPr>
              <a:t>Dose = Concentration x Contact Time</a:t>
            </a:r>
          </a:p>
          <a:p>
            <a:pPr lvl="0">
              <a:buChar char="•"/>
              <a:defRPr sz="1800"/>
            </a:pPr>
            <a:r>
              <a:rPr sz="3200"/>
              <a:t>Increasing either dosage or contact time, while decreasing the other, can achieve the same degree of disinfection. </a:t>
            </a:r>
          </a:p>
          <a:p>
            <a:pPr lvl="0">
              <a:buChar char="•"/>
              <a:defRPr sz="1800"/>
            </a:pPr>
            <a:r>
              <a:rPr sz="3200" b="1"/>
              <a:t>Breakpoint-</a:t>
            </a:r>
            <a:r>
              <a:rPr sz="3200"/>
              <a:t> the process where sufficient chlorine is added to the system to obtain a free chlorine residual</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title" idx="4294967295"/>
          </p:nvPr>
        </p:nvSpPr>
        <p:spPr>
          <a:xfrm>
            <a:off x="457200" y="0"/>
            <a:ext cx="8229600" cy="9906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694944">
              <a:defRPr sz="1800"/>
            </a:pPr>
            <a:r>
              <a:rPr sz="3343"/>
              <a:t/>
            </a:r>
            <a:br>
              <a:rPr sz="3343"/>
            </a:br>
            <a:r>
              <a:rPr sz="2204"/>
              <a:t> </a:t>
            </a:r>
            <a:r>
              <a:rPr sz="2736"/>
              <a:t>Chlorine Interferences </a:t>
            </a:r>
          </a:p>
        </p:txBody>
      </p:sp>
      <p:graphicFrame>
        <p:nvGraphicFramePr>
          <p:cNvPr id="262" name="Table 262"/>
          <p:cNvGraphicFramePr/>
          <p:nvPr/>
        </p:nvGraphicFramePr>
        <p:xfrm>
          <a:off x="381000" y="1143000"/>
          <a:ext cx="8382000" cy="5541963"/>
        </p:xfrm>
        <a:graphic>
          <a:graphicData uri="http://schemas.openxmlformats.org/drawingml/2006/table">
            <a:tbl>
              <a:tblPr>
                <a:tableStyleId>{4C3C2611-4C71-4FC5-86AE-919BDF0F9419}</a:tableStyleId>
              </a:tblPr>
              <a:tblGrid>
                <a:gridCol w="1981200"/>
                <a:gridCol w="6400800"/>
              </a:tblGrid>
              <a:tr h="695325">
                <a:tc>
                  <a:txBody>
                    <a:bodyPr/>
                    <a:lstStyle/>
                    <a:p>
                      <a:pPr lvl="0" algn="l">
                        <a:spcBef>
                          <a:spcPts val="400"/>
                        </a:spcBef>
                        <a:defRPr sz="1800" b="0" i="0"/>
                      </a:pPr>
                      <a:r>
                        <a:rPr>
                          <a:effectLst>
                            <a:outerShdw blurRad="12700" dist="25400" dir="2700000" rotWithShape="0">
                              <a:srgbClr val="DDDDDD"/>
                            </a:outerShdw>
                          </a:effectLst>
                        </a:rPr>
                        <a:t>TSS</a:t>
                      </a:r>
                    </a:p>
                  </a:txBody>
                  <a:tcPr marL="45720" marR="45720" anchor="ctr" horzOverflow="overflow">
                    <a:lnL w="28575">
                      <a:solidFill>
                        <a:srgbClr val="000000"/>
                      </a:solidFill>
                      <a:round/>
                    </a:lnL>
                    <a:lnR w="12700">
                      <a:solidFill>
                        <a:srgbClr val="000000"/>
                      </a:solidFill>
                      <a:round/>
                    </a:lnR>
                    <a:lnT w="28575">
                      <a:solidFill>
                        <a:srgbClr val="000000"/>
                      </a:solidFill>
                      <a:round/>
                    </a:lnT>
                    <a:lnB w="12700">
                      <a:solidFill>
                        <a:srgbClr val="000000"/>
                      </a:solidFill>
                      <a:round/>
                    </a:lnB>
                    <a:noFill/>
                  </a:tcPr>
                </a:tc>
                <a:tc>
                  <a:txBody>
                    <a:bodyPr/>
                    <a:lstStyle/>
                    <a:p>
                      <a:pPr lvl="0" algn="l">
                        <a:defRPr sz="1800" b="0" i="0"/>
                      </a:pPr>
                      <a:r>
                        <a:t>Shielding of embedded bacteria.</a:t>
                      </a:r>
                    </a:p>
                  </a:txBody>
                  <a:tcPr marL="45720" marR="45720" horzOverflow="overflow">
                    <a:lnL w="12700">
                      <a:solidFill>
                        <a:srgbClr val="000000"/>
                      </a:solidFill>
                      <a:round/>
                    </a:lnL>
                    <a:lnR w="28575">
                      <a:solidFill>
                        <a:srgbClr val="000000"/>
                      </a:solidFill>
                      <a:round/>
                    </a:lnR>
                    <a:lnT w="28575">
                      <a:solidFill>
                        <a:srgbClr val="000000"/>
                      </a:solidFill>
                      <a:round/>
                    </a:lnT>
                    <a:lnB w="12700">
                      <a:solidFill>
                        <a:srgbClr val="000000"/>
                      </a:solidFill>
                      <a:round/>
                    </a:lnB>
                    <a:noFill/>
                  </a:tcPr>
                </a:tc>
              </a:tr>
              <a:tr h="503237">
                <a:tc>
                  <a:txBody>
                    <a:bodyPr/>
                    <a:lstStyle/>
                    <a:p>
                      <a:pPr lvl="0" algn="l">
                        <a:spcBef>
                          <a:spcPts val="400"/>
                        </a:spcBef>
                        <a:defRPr sz="1800" b="0" i="0"/>
                      </a:pPr>
                      <a:r>
                        <a:rPr>
                          <a:effectLst>
                            <a:outerShdw blurRad="12700" dist="25400" dir="2700000" rotWithShape="0">
                              <a:srgbClr val="DDDDDD"/>
                            </a:outerShdw>
                          </a:effectLst>
                        </a:rPr>
                        <a:t>Ammonia</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Combines with chlorine to form chloramines.</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1189037">
                <a:tc>
                  <a:txBody>
                    <a:bodyPr/>
                    <a:lstStyle/>
                    <a:p>
                      <a:pPr lvl="0" algn="l">
                        <a:spcBef>
                          <a:spcPts val="400"/>
                        </a:spcBef>
                        <a:defRPr sz="1800" b="0" i="0"/>
                      </a:pPr>
                      <a:r>
                        <a:rPr>
                          <a:effectLst>
                            <a:outerShdw blurRad="12700" dist="25400" dir="2700000" rotWithShape="0">
                              <a:srgbClr val="DDDDDD"/>
                            </a:outerShdw>
                          </a:effectLst>
                        </a:rPr>
                        <a:t>BOD, COD, etc.</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Organic compounds that make up the BOD and COD can exert a chlorine demand.  The degree of interference depends on their functional groups and their chemical structure.</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03237">
                <a:tc>
                  <a:txBody>
                    <a:bodyPr/>
                    <a:lstStyle/>
                    <a:p>
                      <a:pPr lvl="0" algn="l">
                        <a:spcBef>
                          <a:spcPts val="400"/>
                        </a:spcBef>
                        <a:defRPr sz="1800" b="0" i="0"/>
                      </a:pPr>
                      <a:r>
                        <a:rPr>
                          <a:effectLst>
                            <a:outerShdw blurRad="12700" dist="25400" dir="2700000" rotWithShape="0">
                              <a:srgbClr val="DDDDDD"/>
                            </a:outerShdw>
                          </a:effectLst>
                        </a:rPr>
                        <a:t>Hardness</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No or minor effect.</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03237">
                <a:tc>
                  <a:txBody>
                    <a:bodyPr/>
                    <a:lstStyle/>
                    <a:p>
                      <a:pPr lvl="0" algn="l">
                        <a:spcBef>
                          <a:spcPts val="400"/>
                        </a:spcBef>
                        <a:defRPr sz="1800" b="0" i="0"/>
                      </a:pPr>
                      <a:r>
                        <a:rPr>
                          <a:effectLst>
                            <a:outerShdw blurRad="12700" dist="25400" dir="2700000" rotWithShape="0">
                              <a:srgbClr val="DDDDDD"/>
                            </a:outerShdw>
                          </a:effectLst>
                        </a:rPr>
                        <a:t>Humic Materials</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Reduce effectiveness of chlorine.</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03237">
                <a:tc>
                  <a:txBody>
                    <a:bodyPr/>
                    <a:lstStyle/>
                    <a:p>
                      <a:pPr lvl="0" algn="l">
                        <a:spcBef>
                          <a:spcPts val="400"/>
                        </a:spcBef>
                        <a:defRPr sz="1800" b="0" i="0"/>
                      </a:pPr>
                      <a:r>
                        <a:rPr>
                          <a:effectLst>
                            <a:outerShdw blurRad="12700" dist="25400" dir="2700000" rotWithShape="0">
                              <a:srgbClr val="DDDDDD"/>
                            </a:outerShdw>
                          </a:effectLst>
                        </a:rPr>
                        <a:t>Iron</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No or minor effect.</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01650">
                <a:tc>
                  <a:txBody>
                    <a:bodyPr/>
                    <a:lstStyle/>
                    <a:p>
                      <a:pPr lvl="0" algn="l">
                        <a:spcBef>
                          <a:spcPts val="400"/>
                        </a:spcBef>
                        <a:defRPr sz="1800" b="0" i="0"/>
                      </a:pPr>
                      <a:r>
                        <a:rPr>
                          <a:effectLst>
                            <a:outerShdw blurRad="12700" dist="25400" dir="2700000" rotWithShape="0">
                              <a:srgbClr val="DDDDDD"/>
                            </a:outerShdw>
                          </a:effectLst>
                        </a:rPr>
                        <a:t>Nitrite</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Oxidized by chlorine.</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503237">
                <a:tc>
                  <a:txBody>
                    <a:bodyPr/>
                    <a:lstStyle/>
                    <a:p>
                      <a:pPr lvl="0" algn="l">
                        <a:spcBef>
                          <a:spcPts val="400"/>
                        </a:spcBef>
                        <a:defRPr sz="1800" b="0" i="0"/>
                      </a:pPr>
                      <a:r>
                        <a:rPr>
                          <a:effectLst>
                            <a:outerShdw blurRad="12700" dist="25400" dir="2700000" rotWithShape="0">
                              <a:srgbClr val="DDDDDD"/>
                            </a:outerShdw>
                          </a:effectLst>
                        </a:rPr>
                        <a:t>Nitrate</a:t>
                      </a:r>
                    </a:p>
                  </a:txBody>
                  <a:tcPr marL="45720" marR="45720" anchor="ctr" horzOverflow="overflow">
                    <a:lnL w="28575">
                      <a:solidFill>
                        <a:srgbClr val="000000"/>
                      </a:solidFill>
                      <a:round/>
                    </a:lnL>
                    <a:lnR w="12700">
                      <a:solidFill>
                        <a:srgbClr val="000000"/>
                      </a:solidFill>
                      <a:round/>
                    </a:lnR>
                    <a:lnT w="12700">
                      <a:solidFill>
                        <a:srgbClr val="000000"/>
                      </a:solidFill>
                      <a:round/>
                    </a:lnT>
                    <a:lnB w="12700">
                      <a:solidFill>
                        <a:srgbClr val="000000"/>
                      </a:solidFill>
                      <a:round/>
                    </a:lnB>
                    <a:noFill/>
                  </a:tcPr>
                </a:tc>
                <a:tc>
                  <a:txBody>
                    <a:bodyPr/>
                    <a:lstStyle/>
                    <a:p>
                      <a:pPr lvl="0" algn="l">
                        <a:defRPr sz="1800" b="0" i="0"/>
                      </a:pPr>
                      <a:r>
                        <a:t>No or minor effect.</a:t>
                      </a:r>
                    </a:p>
                  </a:txBody>
                  <a:tcPr marL="45720" marR="45720" horzOverflow="overflow">
                    <a:lnL w="12700">
                      <a:solidFill>
                        <a:srgbClr val="000000"/>
                      </a:solidFill>
                      <a:round/>
                    </a:lnL>
                    <a:lnR w="28575">
                      <a:solidFill>
                        <a:srgbClr val="000000"/>
                      </a:solidFill>
                      <a:round/>
                    </a:lnR>
                    <a:lnT w="12700">
                      <a:solidFill>
                        <a:srgbClr val="000000"/>
                      </a:solidFill>
                      <a:round/>
                    </a:lnT>
                    <a:lnB w="12700">
                      <a:solidFill>
                        <a:srgbClr val="000000"/>
                      </a:solidFill>
                      <a:round/>
                    </a:lnB>
                    <a:noFill/>
                  </a:tcPr>
                </a:tc>
              </a:tr>
              <a:tr h="639762">
                <a:tc>
                  <a:txBody>
                    <a:bodyPr/>
                    <a:lstStyle/>
                    <a:p>
                      <a:pPr lvl="0" algn="l">
                        <a:spcBef>
                          <a:spcPts val="400"/>
                        </a:spcBef>
                        <a:defRPr sz="1800" b="0" i="0"/>
                      </a:pPr>
                      <a:r>
                        <a:rPr>
                          <a:effectLst>
                            <a:outerShdw blurRad="12700" dist="25400" dir="2700000" rotWithShape="0">
                              <a:srgbClr val="DDDDDD"/>
                            </a:outerShdw>
                          </a:effectLst>
                        </a:rPr>
                        <a:t>pH</a:t>
                      </a:r>
                    </a:p>
                  </a:txBody>
                  <a:tcPr marL="45720" marR="45720" horzOverflow="overflow">
                    <a:lnL w="28575">
                      <a:solidFill>
                        <a:srgbClr val="000000"/>
                      </a:solidFill>
                      <a:round/>
                    </a:lnL>
                    <a:lnR w="12700">
                      <a:solidFill>
                        <a:srgbClr val="000000"/>
                      </a:solidFill>
                      <a:round/>
                    </a:lnR>
                    <a:lnT w="12700">
                      <a:solidFill>
                        <a:srgbClr val="000000"/>
                      </a:solidFill>
                      <a:round/>
                    </a:lnT>
                    <a:lnB w="28575">
                      <a:solidFill>
                        <a:srgbClr val="000000"/>
                      </a:solidFill>
                      <a:round/>
                    </a:lnB>
                    <a:noFill/>
                  </a:tcPr>
                </a:tc>
                <a:tc>
                  <a:txBody>
                    <a:bodyPr/>
                    <a:lstStyle/>
                    <a:p>
                      <a:pPr lvl="0" algn="l">
                        <a:defRPr sz="1800" b="0" i="0"/>
                      </a:pPr>
                      <a:r>
                        <a:t>Affects distribution between hypochlorous aced and hypochlorite ion.</a:t>
                      </a:r>
                    </a:p>
                  </a:txBody>
                  <a:tcPr marL="45720" marR="45720" horzOverflow="overflow">
                    <a:lnL w="12700">
                      <a:solidFill>
                        <a:srgbClr val="000000"/>
                      </a:solidFill>
                      <a:round/>
                    </a:lnL>
                    <a:lnR w="28575">
                      <a:solidFill>
                        <a:srgbClr val="000000"/>
                      </a:solidFill>
                      <a:round/>
                    </a:lnR>
                    <a:lnT w="12700">
                      <a:solidFill>
                        <a:srgbClr val="000000"/>
                      </a:solidFill>
                      <a:round/>
                    </a:lnT>
                    <a:lnB w="28575">
                      <a:solidFill>
                        <a:srgbClr val="000000"/>
                      </a:solidFill>
                      <a:round/>
                    </a:lnB>
                    <a:noFill/>
                  </a:tcPr>
                </a:tc>
              </a:tr>
            </a:tbl>
          </a:graphicData>
        </a:graphic>
      </p:graphicFrame>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Chlorination System</a:t>
            </a:r>
          </a:p>
        </p:txBody>
      </p:sp>
      <p:sp>
        <p:nvSpPr>
          <p:cNvPr id="267" name="Shape 267"/>
          <p:cNvSpPr>
            <a:spLocks noGrp="1"/>
          </p:cNvSpPr>
          <p:nvPr>
            <p:ph type="body" idx="4294967295"/>
          </p:nvPr>
        </p:nvSpPr>
        <p:spPr>
          <a:xfrm>
            <a:off x="457200" y="1600200"/>
            <a:ext cx="4038600" cy="4525963"/>
          </a:xfrm>
          <a:prstGeom prst="rect">
            <a:avLst/>
          </a:prstGeom>
          <a:ln w="12700">
            <a:miter lim="400000"/>
          </a:ln>
        </p:spPr>
        <p:txBody>
          <a:bodyPr lIns="0" tIns="0" rIns="0" bIns="0">
            <a:normAutofit/>
          </a:bodyPr>
          <a:lstStyle/>
          <a:p>
            <a:pPr lvl="0">
              <a:spcBef>
                <a:spcPts val="600"/>
              </a:spcBef>
              <a:buChar char="•"/>
              <a:defRPr sz="2800"/>
            </a:pPr>
            <a:endParaRPr/>
          </a:p>
        </p:txBody>
      </p:sp>
      <p:sp>
        <p:nvSpPr>
          <p:cNvPr id="268" name="Shape 268"/>
          <p:cNvSpPr/>
          <p:nvPr/>
        </p:nvSpPr>
        <p:spPr>
          <a:xfrm>
            <a:off x="4648200" y="1295400"/>
            <a:ext cx="4038600" cy="49844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spcBef>
                <a:spcPts val="600"/>
              </a:spcBef>
              <a:buSzPct val="100000"/>
              <a:buFont typeface="Arial"/>
              <a:buChar char="•"/>
            </a:pPr>
            <a:r>
              <a:rPr sz="2800"/>
              <a:t>Pump System</a:t>
            </a:r>
          </a:p>
          <a:p>
            <a:pPr marL="742950" lvl="1" indent="-285750">
              <a:spcBef>
                <a:spcPts val="500"/>
              </a:spcBef>
              <a:buSzPct val="100000"/>
              <a:buFont typeface="Arial"/>
              <a:buChar char="–"/>
            </a:pPr>
            <a:r>
              <a:rPr sz="2400"/>
              <a:t>Positive displacement </a:t>
            </a:r>
          </a:p>
          <a:p>
            <a:pPr marL="742950" lvl="1" indent="-285750">
              <a:spcBef>
                <a:spcPts val="500"/>
              </a:spcBef>
              <a:buSzPct val="100000"/>
              <a:buFont typeface="Arial"/>
              <a:buChar char="–"/>
            </a:pPr>
            <a:r>
              <a:rPr sz="2400"/>
              <a:t>Chemical feed</a:t>
            </a:r>
          </a:p>
          <a:p>
            <a:pPr marL="742950" lvl="1" indent="-285750">
              <a:spcBef>
                <a:spcPts val="500"/>
              </a:spcBef>
              <a:buSzPct val="100000"/>
              <a:buFont typeface="Arial"/>
              <a:buChar char="–"/>
            </a:pPr>
            <a:r>
              <a:rPr sz="2400"/>
              <a:t>Specific quantity can vary with flow</a:t>
            </a:r>
          </a:p>
          <a:p>
            <a:pPr marL="342900" lvl="0" indent="-342900">
              <a:spcBef>
                <a:spcPts val="600"/>
              </a:spcBef>
              <a:buSzPct val="100000"/>
              <a:buFont typeface="Arial"/>
              <a:buChar char="•"/>
            </a:pPr>
            <a:r>
              <a:rPr sz="2800"/>
              <a:t>Aspirator</a:t>
            </a:r>
          </a:p>
          <a:p>
            <a:pPr marL="742950" lvl="1" indent="-285750">
              <a:spcBef>
                <a:spcPts val="500"/>
              </a:spcBef>
              <a:buSzPct val="100000"/>
              <a:buFont typeface="Arial"/>
              <a:buChar char="–"/>
            </a:pPr>
            <a:r>
              <a:rPr sz="2400"/>
              <a:t>Simple &amp; inexpensive</a:t>
            </a:r>
          </a:p>
          <a:p>
            <a:pPr marL="742950" lvl="1" indent="-285750">
              <a:spcBef>
                <a:spcPts val="500"/>
              </a:spcBef>
              <a:buSzPct val="100000"/>
              <a:buFont typeface="Arial"/>
              <a:buChar char="–"/>
            </a:pPr>
            <a:r>
              <a:rPr sz="2400"/>
              <a:t>Line from chlorine tank to water line</a:t>
            </a:r>
          </a:p>
          <a:p>
            <a:pPr marL="742950" lvl="1" indent="-285750">
              <a:spcBef>
                <a:spcPts val="500"/>
              </a:spcBef>
              <a:buSzPct val="100000"/>
              <a:buFont typeface="Arial"/>
              <a:buChar char="–"/>
            </a:pPr>
            <a:r>
              <a:rPr sz="2400"/>
              <a:t>Variable (less accurate) based on pressure &amp; flow</a:t>
            </a:r>
          </a:p>
        </p:txBody>
      </p:sp>
      <p:pic>
        <p:nvPicPr>
          <p:cNvPr id="269" name="chlorination diagrams.png" descr="chlorination diagrams"/>
          <p:cNvPicPr/>
          <p:nvPr/>
        </p:nvPicPr>
        <p:blipFill>
          <a:blip r:embed="rId2">
            <a:extLst/>
          </a:blip>
          <a:stretch>
            <a:fillRect/>
          </a:stretch>
        </p:blipFill>
        <p:spPr>
          <a:xfrm>
            <a:off x="609600" y="1600200"/>
            <a:ext cx="3852863" cy="4876800"/>
          </a:xfrm>
          <a:prstGeom prst="rect">
            <a:avLst/>
          </a:prstGeom>
          <a:ln w="12700">
            <a:miter lim="400000"/>
          </a:ln>
        </p:spPr>
      </p:pic>
      <p:sp>
        <p:nvSpPr>
          <p:cNvPr id="270" name="Shape 270"/>
          <p:cNvSpPr/>
          <p:nvPr/>
        </p:nvSpPr>
        <p:spPr>
          <a:xfrm>
            <a:off x="1203325" y="6589712"/>
            <a:ext cx="185469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Wilkes University</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Measuring Chlorine residual</a:t>
            </a:r>
          </a:p>
        </p:txBody>
      </p:sp>
      <p:pic>
        <p:nvPicPr>
          <p:cNvPr id="273" name="residual meter.jpg" descr="residual meter"/>
          <p:cNvPicPr/>
          <p:nvPr/>
        </p:nvPicPr>
        <p:blipFill>
          <a:blip r:embed="rId3">
            <a:extLst/>
          </a:blip>
          <a:stretch>
            <a:fillRect/>
          </a:stretch>
        </p:blipFill>
        <p:spPr>
          <a:xfrm>
            <a:off x="1206500" y="2592387"/>
            <a:ext cx="2540000" cy="2540001"/>
          </a:xfrm>
          <a:prstGeom prst="rect">
            <a:avLst/>
          </a:prstGeom>
          <a:ln w="12700">
            <a:miter lim="400000"/>
          </a:ln>
        </p:spPr>
      </p:pic>
      <p:pic>
        <p:nvPicPr>
          <p:cNvPr id="274" name="colorimetric.jpeg" descr="colorimetric"/>
          <p:cNvPicPr/>
          <p:nvPr/>
        </p:nvPicPr>
        <p:blipFill>
          <a:blip r:embed="rId4">
            <a:extLst/>
          </a:blip>
          <a:stretch>
            <a:fillRect/>
          </a:stretch>
        </p:blipFill>
        <p:spPr>
          <a:xfrm>
            <a:off x="5556250" y="1906587"/>
            <a:ext cx="2222500" cy="3911601"/>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mage.png"/>
          <p:cNvPicPr/>
          <p:nvPr/>
        </p:nvPicPr>
        <p:blipFill>
          <a:blip r:embed="rId2">
            <a:extLst/>
          </a:blip>
          <a:srcRect t="6799"/>
          <a:stretch>
            <a:fillRect/>
          </a:stretch>
        </p:blipFill>
        <p:spPr>
          <a:xfrm>
            <a:off x="0" y="1600199"/>
            <a:ext cx="9144000" cy="5257802"/>
          </a:xfrm>
          <a:prstGeom prst="rect">
            <a:avLst/>
          </a:prstGeom>
          <a:ln w="12700">
            <a:miter lim="400000"/>
          </a:ln>
        </p:spPr>
      </p:pic>
      <p:sp>
        <p:nvSpPr>
          <p:cNvPr id="279" name="Shape 279"/>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05255">
              <a:defRPr sz="3564"/>
            </a:lvl1pPr>
          </a:lstStyle>
          <a:p>
            <a:pPr lvl="0">
              <a:defRPr sz="1800"/>
            </a:pPr>
            <a:r>
              <a:rPr sz="3564"/>
              <a:t>Quantity of Bleach to Disinfect a Storage Tank</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idx="4294967295"/>
          </p:nvPr>
        </p:nvSpPr>
        <p:spPr>
          <a:xfrm>
            <a:off x="457200" y="277812"/>
            <a:ext cx="8229600" cy="7889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000"/>
            </a:lvl1pPr>
          </a:lstStyle>
          <a:p>
            <a:pPr lvl="0">
              <a:defRPr sz="1800"/>
            </a:pPr>
            <a:r>
              <a:rPr sz="4000"/>
              <a:t>Examples of Chlorine Contact Time</a:t>
            </a:r>
          </a:p>
        </p:txBody>
      </p:sp>
      <p:sp>
        <p:nvSpPr>
          <p:cNvPr id="282" name="Shape 282"/>
          <p:cNvSpPr>
            <a:spLocks noGrp="1"/>
          </p:cNvSpPr>
          <p:nvPr>
            <p:ph type="body" idx="4294967295"/>
          </p:nvPr>
        </p:nvSpPr>
        <p:spPr>
          <a:xfrm>
            <a:off x="457200" y="1600200"/>
            <a:ext cx="8229600" cy="4525963"/>
          </a:xfrm>
          <a:prstGeom prst="rect">
            <a:avLst/>
          </a:prstGeom>
          <a:ln w="12700">
            <a:miter lim="400000"/>
          </a:ln>
        </p:spPr>
        <p:txBody>
          <a:bodyPr lIns="0" tIns="0" rIns="0" bIns="0">
            <a:normAutofit/>
          </a:bodyPr>
          <a:lstStyle/>
          <a:p>
            <a:pPr lvl="0">
              <a:buChar char="•"/>
            </a:pPr>
            <a:endParaRPr/>
          </a:p>
        </p:txBody>
      </p:sp>
      <p:pic>
        <p:nvPicPr>
          <p:cNvPr id="283" name="image.png"/>
          <p:cNvPicPr/>
          <p:nvPr/>
        </p:nvPicPr>
        <p:blipFill>
          <a:blip r:embed="rId2">
            <a:extLst/>
          </a:blip>
          <a:srcRect t="11274"/>
          <a:stretch>
            <a:fillRect/>
          </a:stretch>
        </p:blipFill>
        <p:spPr>
          <a:xfrm>
            <a:off x="0" y="1125537"/>
            <a:ext cx="9144000" cy="5384801"/>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905255">
              <a:defRPr sz="3564"/>
            </a:lvl1pPr>
          </a:lstStyle>
          <a:p>
            <a:pPr lvl="0">
              <a:defRPr sz="1800"/>
            </a:pPr>
            <a:r>
              <a:rPr sz="3564"/>
              <a:t>Example of Chlorine Contact Time and Water Quality</a:t>
            </a:r>
          </a:p>
        </p:txBody>
      </p:sp>
      <p:pic>
        <p:nvPicPr>
          <p:cNvPr id="286" name="image.png"/>
          <p:cNvPicPr/>
          <p:nvPr/>
        </p:nvPicPr>
        <p:blipFill>
          <a:blip r:embed="rId2">
            <a:extLst/>
          </a:blip>
          <a:stretch>
            <a:fillRect/>
          </a:stretch>
        </p:blipFill>
        <p:spPr>
          <a:xfrm>
            <a:off x="457200" y="1914525"/>
            <a:ext cx="8229600" cy="3897313"/>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Ultraviolet Light Treatment</a:t>
            </a:r>
          </a:p>
        </p:txBody>
      </p:sp>
      <p:sp>
        <p:nvSpPr>
          <p:cNvPr id="289" name="Shape 289"/>
          <p:cNvSpPr>
            <a:spLocks noGrp="1"/>
          </p:cNvSpPr>
          <p:nvPr>
            <p:ph type="body" idx="4294967295"/>
          </p:nvPr>
        </p:nvSpPr>
        <p:spPr>
          <a:xfrm>
            <a:off x="0" y="19050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spcBef>
                <a:spcPts val="600"/>
              </a:spcBef>
              <a:buChar char="•"/>
              <a:defRPr sz="2800"/>
            </a:lvl1pPr>
          </a:lstStyle>
          <a:p>
            <a:pPr lvl="0">
              <a:defRPr sz="1800"/>
            </a:pPr>
            <a:r>
              <a:rPr sz="2800"/>
              <a:t>UV light destroys microorganisms by altering their genetic material and / or retarding their ability to reproduce</a:t>
            </a:r>
          </a:p>
        </p:txBody>
      </p:sp>
      <p:pic>
        <p:nvPicPr>
          <p:cNvPr id="290" name="UV Effects on dna.png" descr="UV Effects on dna"/>
          <p:cNvPicPr/>
          <p:nvPr/>
        </p:nvPicPr>
        <p:blipFill>
          <a:blip r:embed="rId3">
            <a:extLst/>
          </a:blip>
          <a:stretch>
            <a:fillRect/>
          </a:stretch>
        </p:blipFill>
        <p:spPr>
          <a:xfrm>
            <a:off x="4114800" y="1600200"/>
            <a:ext cx="4800600" cy="470535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p:cNvSpPr>
          <p:nvPr>
            <p:ph type="title" idx="4294967295"/>
          </p:nvPr>
        </p:nvSpPr>
        <p:spPr>
          <a:xfrm>
            <a:off x="228600" y="277812"/>
            <a:ext cx="8915400" cy="86518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000" b="1"/>
            </a:lvl1pPr>
          </a:lstStyle>
          <a:p>
            <a:pPr lvl="0">
              <a:defRPr sz="1800" b="0"/>
            </a:pPr>
            <a:r>
              <a:rPr sz="4000" b="1"/>
              <a:t>Disinfection using Ultraviolet Light</a:t>
            </a:r>
          </a:p>
        </p:txBody>
      </p:sp>
      <p:sp>
        <p:nvSpPr>
          <p:cNvPr id="295" name="Shape 295"/>
          <p:cNvSpPr>
            <a:spLocks noGrp="1"/>
          </p:cNvSpPr>
          <p:nvPr>
            <p:ph type="body" idx="4294967295"/>
          </p:nvPr>
        </p:nvSpPr>
        <p:spPr>
          <a:xfrm>
            <a:off x="457200" y="1142999"/>
            <a:ext cx="8458200" cy="498316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SzTx/>
              <a:buNone/>
              <a:defRPr sz="1800"/>
            </a:pPr>
            <a:r>
              <a:rPr sz="3200" b="1"/>
              <a:t>UV light is in the wavelength range of about 40nm to 400 nm.  </a:t>
            </a:r>
            <a:endParaRPr sz="2800" b="1"/>
          </a:p>
          <a:p>
            <a:pPr lvl="0">
              <a:spcBef>
                <a:spcPts val="600"/>
              </a:spcBef>
              <a:buSzTx/>
              <a:buNone/>
              <a:defRPr sz="1800"/>
            </a:pPr>
            <a:endParaRPr sz="2800" b="1"/>
          </a:p>
          <a:p>
            <a:pPr lvl="0">
              <a:buSzTx/>
              <a:buNone/>
              <a:defRPr sz="1800"/>
            </a:pPr>
            <a:r>
              <a:rPr sz="3200" b="1"/>
              <a:t>The most effective wavelength is 254 nm.</a:t>
            </a:r>
          </a:p>
        </p:txBody>
      </p:sp>
      <p:pic>
        <p:nvPicPr>
          <p:cNvPr id="296" name="uv Spectrum.png" descr="uv Spectrum"/>
          <p:cNvPicPr/>
          <p:nvPr/>
        </p:nvPicPr>
        <p:blipFill>
          <a:blip r:embed="rId3">
            <a:extLst/>
          </a:blip>
          <a:stretch>
            <a:fillRect/>
          </a:stretch>
        </p:blipFill>
        <p:spPr>
          <a:xfrm>
            <a:off x="685800" y="3651250"/>
            <a:ext cx="7162800" cy="29845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p:cNvSpPr>
          <p:nvPr>
            <p:ph type="title" idx="4294967295"/>
          </p:nvPr>
        </p:nvSpPr>
        <p:spPr>
          <a:xfrm>
            <a:off x="457200" y="0"/>
            <a:ext cx="8229600" cy="11398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sz="4000"/>
            </a:lvl1pPr>
          </a:lstStyle>
          <a:p>
            <a:pPr lvl="0">
              <a:defRPr sz="1800"/>
            </a:pPr>
            <a:r>
              <a:rPr sz="4000"/>
              <a:t>Ultraviolet Light Disinfection Units</a:t>
            </a:r>
          </a:p>
        </p:txBody>
      </p:sp>
      <p:sp>
        <p:nvSpPr>
          <p:cNvPr id="301" name="Shape 301"/>
          <p:cNvSpPr>
            <a:spLocks noGrp="1"/>
          </p:cNvSpPr>
          <p:nvPr>
            <p:ph type="body" idx="4294967295"/>
          </p:nvPr>
        </p:nvSpPr>
        <p:spPr>
          <a:xfrm>
            <a:off x="457200" y="1066800"/>
            <a:ext cx="8229600" cy="21859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spcBef>
                <a:spcPts val="600"/>
              </a:spcBef>
              <a:buChar char="•"/>
              <a:defRPr sz="2800"/>
            </a:lvl1pPr>
          </a:lstStyle>
          <a:p>
            <a:pPr lvl="0">
              <a:defRPr sz="1800"/>
            </a:pPr>
            <a:r>
              <a:rPr sz="2800"/>
              <a:t>Electromagnetic energy (UV light) from source lamp is emitted into a chamber through which water passes</a:t>
            </a:r>
          </a:p>
        </p:txBody>
      </p:sp>
      <p:pic>
        <p:nvPicPr>
          <p:cNvPr id="302" name="Mighty pure1.png" descr="Mighty pure1"/>
          <p:cNvPicPr/>
          <p:nvPr/>
        </p:nvPicPr>
        <p:blipFill>
          <a:blip r:embed="rId3">
            <a:extLst/>
          </a:blip>
          <a:stretch>
            <a:fillRect/>
          </a:stretch>
        </p:blipFill>
        <p:spPr>
          <a:xfrm>
            <a:off x="914400" y="2419350"/>
            <a:ext cx="6934200" cy="4438650"/>
          </a:xfrm>
          <a:prstGeom prst="rect">
            <a:avLst/>
          </a:prstGeom>
          <a:ln w="38100">
            <a:solidFill>
              <a:srgbClr val="006666"/>
            </a:solidFill>
            <a:round/>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Turbidity</a:t>
            </a:r>
          </a:p>
        </p:txBody>
      </p:sp>
      <p:sp>
        <p:nvSpPr>
          <p:cNvPr id="51" name="Shape 51"/>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Turbidity is a measure of the clarity of water.</a:t>
            </a:r>
          </a:p>
          <a:p>
            <a:pPr lvl="0">
              <a:buChar char="•"/>
              <a:defRPr sz="1800"/>
            </a:pPr>
            <a:r>
              <a:rPr sz="3200"/>
              <a:t>Turbidity is influenced by the number of insoluble particles present</a:t>
            </a:r>
          </a:p>
          <a:p>
            <a:pPr lvl="0">
              <a:buChar char="•"/>
              <a:defRPr sz="1800"/>
            </a:pPr>
            <a:endParaRPr sz="3200"/>
          </a:p>
          <a:p>
            <a:pPr lvl="0">
              <a:buChar char="•"/>
              <a:defRPr sz="1800"/>
            </a:pPr>
            <a:r>
              <a:rPr sz="3200"/>
              <a:t>Measurement:  NTU</a:t>
            </a:r>
          </a:p>
        </p:txBody>
      </p:sp>
      <p:pic>
        <p:nvPicPr>
          <p:cNvPr id="52" name="P1010198.jpg" descr="P1010198.JPG"/>
          <p:cNvPicPr/>
          <p:nvPr/>
        </p:nvPicPr>
        <p:blipFill>
          <a:blip r:embed="rId3">
            <a:extLst/>
          </a:blip>
          <a:stretch>
            <a:fillRect/>
          </a:stretch>
        </p:blipFill>
        <p:spPr>
          <a:xfrm>
            <a:off x="5181600" y="3886200"/>
            <a:ext cx="3962400" cy="29718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Ultraviolet Light</a:t>
            </a:r>
          </a:p>
        </p:txBody>
      </p:sp>
      <p:sp>
        <p:nvSpPr>
          <p:cNvPr id="307" name="Shape 307"/>
          <p:cNvSpPr>
            <a:spLocks noGrp="1"/>
          </p:cNvSpPr>
          <p:nvPr>
            <p:ph type="body" idx="4294967295"/>
          </p:nvPr>
        </p:nvSpPr>
        <p:spPr>
          <a:xfrm>
            <a:off x="457200" y="1143000"/>
            <a:ext cx="4038600" cy="3276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spcBef>
                <a:spcPts val="600"/>
              </a:spcBef>
              <a:buChar char="•"/>
              <a:defRPr sz="1800"/>
            </a:pPr>
            <a:r>
              <a:rPr sz="2800"/>
              <a:t>Light required for treatment</a:t>
            </a:r>
          </a:p>
          <a:p>
            <a:pPr lvl="0">
              <a:spcBef>
                <a:spcPts val="600"/>
              </a:spcBef>
              <a:buChar char="•"/>
              <a:defRPr sz="1800"/>
            </a:pPr>
            <a:r>
              <a:rPr sz="2800"/>
              <a:t>Replace light when intensity decreases</a:t>
            </a:r>
          </a:p>
          <a:p>
            <a:pPr lvl="0">
              <a:spcBef>
                <a:spcPts val="600"/>
              </a:spcBef>
              <a:buChar char="•"/>
              <a:defRPr sz="1800"/>
            </a:pPr>
            <a:r>
              <a:rPr sz="2800"/>
              <a:t>Follow manufacturers guidance, every 1-2 years</a:t>
            </a:r>
          </a:p>
        </p:txBody>
      </p:sp>
      <p:pic>
        <p:nvPicPr>
          <p:cNvPr id="308" name="pro_06.jpg" descr="pro_06"/>
          <p:cNvPicPr/>
          <p:nvPr/>
        </p:nvPicPr>
        <p:blipFill>
          <a:blip r:embed="rId2">
            <a:extLst/>
          </a:blip>
          <a:stretch>
            <a:fillRect/>
          </a:stretch>
        </p:blipFill>
        <p:spPr>
          <a:xfrm>
            <a:off x="4191000" y="4267200"/>
            <a:ext cx="4762500" cy="2381250"/>
          </a:xfrm>
          <a:prstGeom prst="rect">
            <a:avLst/>
          </a:prstGeom>
          <a:ln w="12700">
            <a:miter lim="400000"/>
          </a:ln>
        </p:spPr>
      </p:pic>
      <p:pic>
        <p:nvPicPr>
          <p:cNvPr id="309" name="UV Monitor Atlantic Guardian.jpg" descr="UV Monitor Atlantic Guardian"/>
          <p:cNvPicPr/>
          <p:nvPr/>
        </p:nvPicPr>
        <p:blipFill>
          <a:blip r:embed="rId3">
            <a:extLst/>
          </a:blip>
          <a:stretch>
            <a:fillRect/>
          </a:stretch>
        </p:blipFill>
        <p:spPr>
          <a:xfrm>
            <a:off x="304800" y="4541837"/>
            <a:ext cx="3505200" cy="2316163"/>
          </a:xfrm>
          <a:prstGeom prst="rect">
            <a:avLst/>
          </a:prstGeom>
          <a:ln w="12700">
            <a:miter lim="400000"/>
          </a:ln>
        </p:spPr>
      </p:pic>
      <p:pic>
        <p:nvPicPr>
          <p:cNvPr id="310" name="pro_55.jpg" descr="pro_55"/>
          <p:cNvPicPr/>
          <p:nvPr/>
        </p:nvPicPr>
        <p:blipFill>
          <a:blip r:embed="rId4">
            <a:extLst/>
          </a:blip>
          <a:stretch>
            <a:fillRect/>
          </a:stretch>
        </p:blipFill>
        <p:spPr>
          <a:xfrm>
            <a:off x="4648200" y="1295400"/>
            <a:ext cx="4191000" cy="2954338"/>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Ozone Treatment </a:t>
            </a:r>
          </a:p>
        </p:txBody>
      </p:sp>
      <p:sp>
        <p:nvSpPr>
          <p:cNvPr id="313" name="Shape 313"/>
          <p:cNvSpPr>
            <a:spLocks noGrp="1"/>
          </p:cNvSpPr>
          <p:nvPr>
            <p:ph type="body" idx="4294967295"/>
          </p:nvPr>
        </p:nvSpPr>
        <p:spPr>
          <a:xfrm>
            <a:off x="381000" y="17526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nSpc>
                <a:spcPct val="90000"/>
              </a:lnSpc>
              <a:buChar char="•"/>
              <a:defRPr sz="1800"/>
            </a:pPr>
            <a:r>
              <a:rPr sz="3200"/>
              <a:t>Powerful disinfectant</a:t>
            </a:r>
          </a:p>
          <a:p>
            <a:pPr marL="742950" lvl="1" indent="-285750">
              <a:lnSpc>
                <a:spcPct val="90000"/>
              </a:lnSpc>
              <a:spcBef>
                <a:spcPts val="600"/>
              </a:spcBef>
              <a:defRPr sz="1800"/>
            </a:pPr>
            <a:r>
              <a:rPr sz="2800"/>
              <a:t>Strongest oxidant of the commonly used disinfectants</a:t>
            </a:r>
          </a:p>
          <a:p>
            <a:pPr lvl="0">
              <a:lnSpc>
                <a:spcPct val="90000"/>
              </a:lnSpc>
              <a:buChar char="•"/>
              <a:defRPr sz="1800"/>
            </a:pPr>
            <a:r>
              <a:rPr sz="3200"/>
              <a:t>Destroys Microorganisms through</a:t>
            </a:r>
          </a:p>
          <a:p>
            <a:pPr marL="742950" lvl="1" indent="-285750">
              <a:lnSpc>
                <a:spcPct val="90000"/>
              </a:lnSpc>
              <a:spcBef>
                <a:spcPts val="600"/>
              </a:spcBef>
              <a:defRPr sz="1800"/>
            </a:pPr>
            <a:r>
              <a:rPr sz="2800"/>
              <a:t>Oxidation/destruction of the cell wall </a:t>
            </a:r>
          </a:p>
          <a:p>
            <a:pPr marL="742950" lvl="1" indent="-285750">
              <a:lnSpc>
                <a:spcPct val="90000"/>
              </a:lnSpc>
              <a:spcBef>
                <a:spcPts val="600"/>
              </a:spcBef>
              <a:defRPr sz="1800"/>
            </a:pPr>
            <a:r>
              <a:rPr sz="2800"/>
              <a:t>Oxidation of cellular constituents including nucleic acids</a:t>
            </a:r>
          </a:p>
          <a:p>
            <a:pPr lvl="0">
              <a:lnSpc>
                <a:spcPct val="90000"/>
              </a:lnSpc>
              <a:buChar char="•"/>
              <a:defRPr sz="1800"/>
            </a:pPr>
            <a:r>
              <a:rPr sz="3200"/>
              <a:t>More effective on viruses than Chlorine</a:t>
            </a:r>
          </a:p>
          <a:p>
            <a:pPr lvl="0">
              <a:lnSpc>
                <a:spcPct val="90000"/>
              </a:lnSpc>
              <a:buChar char="•"/>
              <a:defRPr sz="1800"/>
            </a:pPr>
            <a:r>
              <a:rPr sz="3200"/>
              <a:t>Can remove odor and total organic carbon</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Ozone Disinfection</a:t>
            </a:r>
          </a:p>
        </p:txBody>
      </p:sp>
      <p:sp>
        <p:nvSpPr>
          <p:cNvPr id="318" name="Shape 318"/>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93914" lvl="0" indent="-293914">
              <a:spcBef>
                <a:spcPts val="500"/>
              </a:spcBef>
              <a:buChar char="•"/>
              <a:defRPr sz="1800"/>
            </a:pPr>
            <a:r>
              <a:rPr sz="2400"/>
              <a:t>Unstable colorless gas produced by discharging electricity in dry air</a:t>
            </a:r>
          </a:p>
          <a:p>
            <a:pPr marL="293914" lvl="0" indent="-293914">
              <a:spcBef>
                <a:spcPts val="500"/>
              </a:spcBef>
              <a:buChar char="•"/>
              <a:defRPr sz="1800"/>
            </a:pPr>
            <a:r>
              <a:rPr sz="2400"/>
              <a:t>Generated at the point of use (not shipped in gas cylinders)</a:t>
            </a:r>
          </a:p>
          <a:p>
            <a:pPr marL="293914" lvl="0" indent="-293914">
              <a:spcBef>
                <a:spcPts val="500"/>
              </a:spcBef>
              <a:buChar char="•"/>
              <a:defRPr sz="1800"/>
            </a:pPr>
            <a:r>
              <a:rPr sz="2400"/>
              <a:t>Produced by discharging electricity in dry air (corona discharge)</a:t>
            </a:r>
          </a:p>
          <a:p>
            <a:pPr marL="293914" lvl="0" indent="-293914">
              <a:spcBef>
                <a:spcPts val="500"/>
              </a:spcBef>
              <a:buChar char="•"/>
              <a:defRPr sz="1800"/>
            </a:pPr>
            <a:r>
              <a:rPr sz="2400"/>
              <a:t>Soluble in water up to about 5 mg/L</a:t>
            </a:r>
          </a:p>
        </p:txBody>
      </p:sp>
      <p:pic>
        <p:nvPicPr>
          <p:cNvPr id="319" name="OzoneSystem1.png" descr="OzoneSystem1"/>
          <p:cNvPicPr/>
          <p:nvPr/>
        </p:nvPicPr>
        <p:blipFill>
          <a:blip r:embed="rId3">
            <a:extLst/>
          </a:blip>
          <a:stretch>
            <a:fillRect/>
          </a:stretch>
        </p:blipFill>
        <p:spPr>
          <a:xfrm>
            <a:off x="5524500" y="3005137"/>
            <a:ext cx="2286000" cy="1714501"/>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Ozone Caution!</a:t>
            </a:r>
          </a:p>
        </p:txBody>
      </p:sp>
      <p:sp>
        <p:nvSpPr>
          <p:cNvPr id="324" name="Shape 324"/>
          <p:cNvSpPr>
            <a:spLocks noGrp="1"/>
          </p:cNvSpPr>
          <p:nvPr>
            <p:ph type="body" idx="4294967295"/>
          </p:nvPr>
        </p:nvSpPr>
        <p:spPr>
          <a:xfrm>
            <a:off x="457200" y="12954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Service Providers who operate and maintain systems that include ozone generators require specific safety training from equipment manufacturers to ensure that their risk is minimized. </a:t>
            </a:r>
          </a:p>
          <a:p>
            <a:pPr lvl="0">
              <a:buChar char="•"/>
              <a:defRPr sz="1800"/>
            </a:pPr>
            <a:r>
              <a:rPr sz="3200"/>
              <a:t>Ozone is a toxic gas and can cause illness if inhaled in sufficient quantity. </a:t>
            </a:r>
          </a:p>
        </p:txBody>
      </p:sp>
      <p:pic>
        <p:nvPicPr>
          <p:cNvPr id="325" name="Ozone Sensor.jpg" descr="Ozone Sensor"/>
          <p:cNvPicPr/>
          <p:nvPr/>
        </p:nvPicPr>
        <p:blipFill>
          <a:blip r:embed="rId2">
            <a:extLst/>
          </a:blip>
          <a:srcRect t="16981" b="17610"/>
          <a:stretch>
            <a:fillRect/>
          </a:stretch>
        </p:blipFill>
        <p:spPr>
          <a:xfrm>
            <a:off x="4876800" y="4876799"/>
            <a:ext cx="4038600" cy="198120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Corrosion Control</a:t>
            </a:r>
          </a:p>
        </p:txBody>
      </p:sp>
      <p:sp>
        <p:nvSpPr>
          <p:cNvPr id="328" name="Shape 328"/>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Rainwater characteristics: </a:t>
            </a:r>
          </a:p>
          <a:p>
            <a:pPr marL="742950" lvl="1" indent="-285750">
              <a:spcBef>
                <a:spcPts val="600"/>
              </a:spcBef>
              <a:defRPr sz="1800"/>
            </a:pPr>
            <a:r>
              <a:rPr sz="2800"/>
              <a:t>slightly acidic, </a:t>
            </a:r>
          </a:p>
          <a:p>
            <a:pPr marL="742950" lvl="1" indent="-285750">
              <a:spcBef>
                <a:spcPts val="600"/>
              </a:spcBef>
              <a:defRPr sz="1800"/>
            </a:pPr>
            <a:r>
              <a:rPr sz="2800"/>
              <a:t>contains very few dissolved minerals, and </a:t>
            </a:r>
          </a:p>
          <a:p>
            <a:pPr marL="742950" lvl="1" indent="-285750">
              <a:spcBef>
                <a:spcPts val="600"/>
              </a:spcBef>
              <a:defRPr sz="1800"/>
            </a:pPr>
            <a:r>
              <a:rPr sz="2800"/>
              <a:t>can be very corrosive</a:t>
            </a:r>
          </a:p>
          <a:p>
            <a:pPr lvl="0">
              <a:buChar char="•"/>
              <a:defRPr sz="1800"/>
            </a:pPr>
            <a:r>
              <a:rPr sz="3200"/>
              <a:t>Plastic pipe tends not to be an issue </a:t>
            </a:r>
          </a:p>
          <a:p>
            <a:pPr lvl="0">
              <a:buChar char="•"/>
              <a:defRPr sz="1800"/>
            </a:pPr>
            <a:r>
              <a:rPr sz="3200"/>
              <a:t>Metal fixtures:  need to flush first water</a:t>
            </a:r>
          </a:p>
          <a:p>
            <a:pPr lvl="0">
              <a:buChar char="•"/>
              <a:defRPr sz="1800"/>
            </a:pPr>
            <a:r>
              <a:rPr sz="3200"/>
              <a:t>Thin-walled copper very susceptible to pin-hole leaks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Corrosion Control</a:t>
            </a:r>
          </a:p>
        </p:txBody>
      </p:sp>
      <p:sp>
        <p:nvSpPr>
          <p:cNvPr id="331" name="Shape 331"/>
          <p:cNvSpPr>
            <a:spLocks noGrp="1"/>
          </p:cNvSpPr>
          <p:nvPr>
            <p:ph type="body" idx="4294967295"/>
          </p:nvPr>
        </p:nvSpPr>
        <p:spPr>
          <a:xfrm>
            <a:off x="457200" y="1600200"/>
            <a:ext cx="8229600" cy="48006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Sodium bicarbonate (baking soda) </a:t>
            </a:r>
          </a:p>
          <a:p>
            <a:pPr marL="742950" lvl="1" indent="-285750">
              <a:spcBef>
                <a:spcPts val="600"/>
              </a:spcBef>
              <a:defRPr sz="1800"/>
            </a:pPr>
            <a:r>
              <a:rPr sz="2800"/>
              <a:t>Periodically add to increase alkalinity</a:t>
            </a:r>
          </a:p>
          <a:p>
            <a:pPr marL="742950" lvl="1" indent="-285750">
              <a:spcBef>
                <a:spcPts val="600"/>
              </a:spcBef>
              <a:defRPr sz="1800"/>
            </a:pPr>
            <a:r>
              <a:rPr sz="2800"/>
              <a:t>pH of 7.4 </a:t>
            </a:r>
          </a:p>
          <a:p>
            <a:pPr marL="742950" lvl="1" indent="-285750">
              <a:spcBef>
                <a:spcPts val="600"/>
              </a:spcBef>
              <a:defRPr sz="1800"/>
            </a:pPr>
            <a:r>
              <a:rPr sz="2800"/>
              <a:t>Blend with municipal water keep below 7.7</a:t>
            </a:r>
          </a:p>
          <a:p>
            <a:pPr lvl="0">
              <a:buChar char="•"/>
              <a:defRPr sz="1800"/>
            </a:pPr>
            <a:r>
              <a:rPr sz="3200"/>
              <a:t>Alternative: in-line filter </a:t>
            </a:r>
          </a:p>
          <a:p>
            <a:pPr marL="742950" lvl="1" indent="-285750">
              <a:spcBef>
                <a:spcPts val="600"/>
              </a:spcBef>
              <a:defRPr sz="1800"/>
            </a:pPr>
            <a:r>
              <a:rPr sz="2800"/>
              <a:t>Calcium carbonate (limestone) pellets</a:t>
            </a:r>
          </a:p>
          <a:p>
            <a:pPr marL="742950" lvl="1" indent="-285750">
              <a:spcBef>
                <a:spcPts val="600"/>
              </a:spcBef>
              <a:defRPr sz="1800"/>
            </a:pPr>
            <a:r>
              <a:rPr sz="2800"/>
              <a:t>Calcium oxide (lime) pellets</a:t>
            </a:r>
          </a:p>
          <a:p>
            <a:pPr marL="742950" lvl="1" indent="-285750">
              <a:spcBef>
                <a:spcPts val="600"/>
              </a:spcBef>
              <a:defRPr sz="1800"/>
            </a:pPr>
            <a:r>
              <a:rPr sz="2800"/>
              <a:t>Sodium carbonate (soda ash) pellets</a:t>
            </a:r>
          </a:p>
          <a:p>
            <a:pPr marL="742950" lvl="1" indent="-285750">
              <a:spcBef>
                <a:spcPts val="600"/>
              </a:spcBef>
              <a:defRPr sz="1800"/>
            </a:pPr>
            <a:r>
              <a:rPr sz="2800"/>
              <a:t>Must be downstream of UV units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VOC/SOC Adsorption</a:t>
            </a:r>
          </a:p>
        </p:txBody>
      </p:sp>
      <p:sp>
        <p:nvSpPr>
          <p:cNvPr id="334" name="Shape 334"/>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293914" lvl="0" indent="-293914">
              <a:spcBef>
                <a:spcPts val="500"/>
              </a:spcBef>
              <a:buChar char="•"/>
              <a:defRPr sz="1800"/>
            </a:pPr>
            <a:r>
              <a:rPr sz="2400"/>
              <a:t>Volatile Organic Chemicals (VOC)</a:t>
            </a:r>
          </a:p>
          <a:p>
            <a:pPr marL="293914" lvl="0" indent="-293914">
              <a:spcBef>
                <a:spcPts val="500"/>
              </a:spcBef>
              <a:buChar char="•"/>
              <a:defRPr sz="1800"/>
            </a:pPr>
            <a:r>
              <a:rPr sz="2400"/>
              <a:t>Synthetic Organic Chemicals (SOCs)</a:t>
            </a:r>
          </a:p>
          <a:p>
            <a:pPr marL="293914" lvl="0" indent="-293914">
              <a:spcBef>
                <a:spcPts val="500"/>
              </a:spcBef>
              <a:buChar char="•"/>
              <a:defRPr sz="1800"/>
            </a:pPr>
            <a:r>
              <a:rPr sz="2400"/>
              <a:t>Granular activated carbon (GAC) filter</a:t>
            </a:r>
          </a:p>
          <a:p>
            <a:pPr marL="293914" lvl="0" indent="-293914">
              <a:spcBef>
                <a:spcPts val="500"/>
              </a:spcBef>
              <a:buChar char="•"/>
              <a:defRPr sz="1800"/>
            </a:pPr>
            <a:r>
              <a:rPr sz="2400"/>
              <a:t>Typically up stream of chlorination</a:t>
            </a:r>
          </a:p>
          <a:p>
            <a:pPr marL="293914" lvl="0" indent="-293914">
              <a:spcBef>
                <a:spcPts val="500"/>
              </a:spcBef>
              <a:buChar char="•"/>
              <a:defRPr sz="1800"/>
            </a:pPr>
            <a:r>
              <a:rPr sz="2400"/>
              <a:t>Chlorine removed by GAC </a:t>
            </a:r>
          </a:p>
          <a:p>
            <a:pPr marL="293914" lvl="0" indent="-293914">
              <a:spcBef>
                <a:spcPts val="500"/>
              </a:spcBef>
              <a:buChar char="•"/>
              <a:defRPr sz="1800"/>
            </a:pPr>
            <a:r>
              <a:rPr sz="2400"/>
              <a:t>ANSI/NSF Standard 53</a:t>
            </a:r>
          </a:p>
        </p:txBody>
      </p:sp>
      <p:pic>
        <p:nvPicPr>
          <p:cNvPr id="335" name="adsorption.png" descr="adsorption"/>
          <p:cNvPicPr/>
          <p:nvPr/>
        </p:nvPicPr>
        <p:blipFill>
          <a:blip r:embed="rId3">
            <a:extLst/>
          </a:blip>
          <a:srcRect l="11320" b="26768"/>
          <a:stretch>
            <a:fillRect/>
          </a:stretch>
        </p:blipFill>
        <p:spPr>
          <a:xfrm>
            <a:off x="4572000" y="1219200"/>
            <a:ext cx="4038600" cy="4038600"/>
          </a:xfrm>
          <a:prstGeom prst="rect">
            <a:avLst/>
          </a:prstGeom>
          <a:ln w="12700">
            <a:miter lim="400000"/>
          </a:ln>
        </p:spPr>
      </p:pic>
      <p:pic>
        <p:nvPicPr>
          <p:cNvPr id="336" name="Industrial carbon.jpg" descr="Industrial carbon"/>
          <p:cNvPicPr/>
          <p:nvPr/>
        </p:nvPicPr>
        <p:blipFill>
          <a:blip r:embed="rId4">
            <a:extLst/>
          </a:blip>
          <a:stretch>
            <a:fillRect/>
          </a:stretch>
        </p:blipFill>
        <p:spPr>
          <a:xfrm>
            <a:off x="4343400" y="5018087"/>
            <a:ext cx="2971800" cy="1839913"/>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idx="4294967295"/>
          </p:nvPr>
        </p:nvSpPr>
        <p:spPr>
          <a:xfrm>
            <a:off x="457200" y="277812"/>
            <a:ext cx="82296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Water quality goal driven by use</a:t>
            </a:r>
          </a:p>
        </p:txBody>
      </p:sp>
      <p:sp>
        <p:nvSpPr>
          <p:cNvPr id="341" name="Shape 341"/>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spcBef>
                <a:spcPts val="600"/>
              </a:spcBef>
              <a:buChar char="•"/>
              <a:defRPr sz="1800"/>
            </a:pPr>
            <a:r>
              <a:rPr sz="2800"/>
              <a:t>Outdoor use</a:t>
            </a:r>
          </a:p>
          <a:p>
            <a:pPr marL="742950" lvl="1" indent="-285750">
              <a:spcBef>
                <a:spcPts val="500"/>
              </a:spcBef>
              <a:defRPr sz="1800"/>
            </a:pPr>
            <a:r>
              <a:rPr sz="2400"/>
              <a:t>Landscape</a:t>
            </a:r>
          </a:p>
          <a:p>
            <a:pPr marL="742950" lvl="1" indent="-285750">
              <a:spcBef>
                <a:spcPts val="500"/>
              </a:spcBef>
              <a:defRPr sz="1800"/>
            </a:pPr>
            <a:r>
              <a:rPr sz="2400"/>
              <a:t>Ag. production crops</a:t>
            </a:r>
          </a:p>
          <a:p>
            <a:pPr marL="742950" lvl="1" indent="-285750">
              <a:spcBef>
                <a:spcPts val="500"/>
              </a:spcBef>
              <a:defRPr sz="1800"/>
            </a:pPr>
            <a:r>
              <a:rPr sz="2400"/>
              <a:t>Pets</a:t>
            </a:r>
          </a:p>
          <a:p>
            <a:pPr marL="742950" lvl="1" indent="-285750">
              <a:spcBef>
                <a:spcPts val="500"/>
              </a:spcBef>
              <a:defRPr sz="1800"/>
            </a:pPr>
            <a:r>
              <a:rPr sz="2400"/>
              <a:t>Wildlife</a:t>
            </a:r>
          </a:p>
          <a:p>
            <a:pPr marL="742950" lvl="1" indent="-285750">
              <a:spcBef>
                <a:spcPts val="500"/>
              </a:spcBef>
              <a:defRPr sz="1800"/>
            </a:pPr>
            <a:r>
              <a:rPr sz="2400"/>
              <a:t>Livestock </a:t>
            </a:r>
          </a:p>
          <a:p>
            <a:pPr lvl="0">
              <a:spcBef>
                <a:spcPts val="600"/>
              </a:spcBef>
              <a:buChar char="•"/>
              <a:defRPr sz="1800"/>
            </a:pPr>
            <a:r>
              <a:rPr sz="2800"/>
              <a:t>In-home</a:t>
            </a:r>
          </a:p>
          <a:p>
            <a:pPr marL="742950" lvl="1" indent="-285750">
              <a:spcBef>
                <a:spcPts val="500"/>
              </a:spcBef>
              <a:defRPr sz="1800"/>
            </a:pPr>
            <a:r>
              <a:rPr sz="2400"/>
              <a:t>Non-potable</a:t>
            </a:r>
          </a:p>
          <a:p>
            <a:pPr marL="742950" lvl="1" indent="-285750">
              <a:spcBef>
                <a:spcPts val="500"/>
              </a:spcBef>
              <a:defRPr sz="1800"/>
            </a:pPr>
            <a:r>
              <a:rPr sz="2400"/>
              <a:t>Potable</a:t>
            </a:r>
          </a:p>
        </p:txBody>
      </p:sp>
      <p:pic>
        <p:nvPicPr>
          <p:cNvPr id="342" name="image.png"/>
          <p:cNvPicPr/>
          <p:nvPr/>
        </p:nvPicPr>
        <p:blipFill>
          <a:blip r:embed="rId3">
            <a:extLst/>
          </a:blip>
          <a:stretch>
            <a:fillRect/>
          </a:stretch>
        </p:blipFill>
        <p:spPr>
          <a:xfrm>
            <a:off x="4114800" y="2292350"/>
            <a:ext cx="4648200" cy="3482975"/>
          </a:xfrm>
          <a:prstGeom prst="rect">
            <a:avLst/>
          </a:prstGeom>
          <a:ln>
            <a:solidFill/>
            <a:round/>
          </a:ln>
        </p:spPr>
      </p:pic>
      <p:sp>
        <p:nvSpPr>
          <p:cNvPr id="343" name="Shape 343"/>
          <p:cNvSpPr/>
          <p:nvPr/>
        </p:nvSpPr>
        <p:spPr>
          <a:xfrm>
            <a:off x="762000" y="5638800"/>
            <a:ext cx="3105150" cy="87471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704087">
              <a:defRPr sz="2618">
                <a:ln w="5647">
                  <a:solidFill/>
                </a:ln>
                <a:solidFill>
                  <a:srgbClr val="FF9302"/>
                </a:solidFill>
                <a:latin typeface="Impact"/>
                <a:ea typeface="Impact"/>
                <a:cs typeface="Impact"/>
                <a:sym typeface="Impact"/>
              </a:defRPr>
            </a:lvl1pPr>
          </a:lstStyle>
          <a:p>
            <a:pPr lvl="0">
              <a:defRPr sz="1800">
                <a:ln w="9525">
                  <a:noFill/>
                </a:ln>
                <a:solidFill>
                  <a:srgbClr val="000000"/>
                </a:solidFill>
              </a:defRPr>
            </a:pPr>
            <a:r>
              <a:rPr sz="2618">
                <a:ln w="5647">
                  <a:solidFill/>
                </a:ln>
                <a:solidFill>
                  <a:srgbClr val="FF9302"/>
                </a:solidFill>
              </a:rPr>
              <a:t>Caution- Health Issues </a:t>
            </a:r>
            <a:endParaRPr sz="2772">
              <a:ln w="5647">
                <a:solidFill/>
              </a:ln>
              <a:solidFill>
                <a:srgbClr val="FF9302"/>
              </a:solidFill>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Materials of Construction</a:t>
            </a:r>
          </a:p>
        </p:txBody>
      </p:sp>
      <p:sp>
        <p:nvSpPr>
          <p:cNvPr id="348" name="Shape 348"/>
          <p:cNvSpPr>
            <a:spLocks noGrp="1"/>
          </p:cNvSpPr>
          <p:nvPr>
            <p:ph type="body" idx="4294967295"/>
          </p:nvPr>
        </p:nvSpPr>
        <p:spPr>
          <a:xfrm>
            <a:off x="457200" y="1600200"/>
            <a:ext cx="4038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nSpc>
                <a:spcPct val="90000"/>
              </a:lnSpc>
              <a:spcBef>
                <a:spcPts val="600"/>
              </a:spcBef>
              <a:buChar char="•"/>
              <a:defRPr sz="1800"/>
            </a:pPr>
            <a:r>
              <a:rPr sz="2800"/>
              <a:t>Non-potable System</a:t>
            </a:r>
          </a:p>
          <a:p>
            <a:pPr marL="742950" lvl="1" indent="-285750">
              <a:lnSpc>
                <a:spcPct val="90000"/>
              </a:lnSpc>
              <a:spcBef>
                <a:spcPts val="500"/>
              </a:spcBef>
              <a:defRPr sz="1800"/>
            </a:pPr>
            <a:r>
              <a:rPr sz="2400"/>
              <a:t>Potable water certification not needed</a:t>
            </a:r>
          </a:p>
          <a:p>
            <a:pPr marL="742950" lvl="1" indent="-285750">
              <a:lnSpc>
                <a:spcPct val="90000"/>
              </a:lnSpc>
              <a:spcBef>
                <a:spcPts val="500"/>
              </a:spcBef>
              <a:defRPr sz="1800"/>
            </a:pPr>
            <a:r>
              <a:rPr sz="2400"/>
              <a:t>Thin-wall copper should not be used</a:t>
            </a:r>
          </a:p>
        </p:txBody>
      </p:sp>
      <p:sp>
        <p:nvSpPr>
          <p:cNvPr id="349" name="Shape 349"/>
          <p:cNvSpPr/>
          <p:nvPr/>
        </p:nvSpPr>
        <p:spPr>
          <a:xfrm>
            <a:off x="4648200" y="1600200"/>
            <a:ext cx="4038600" cy="38394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lvl="0" indent="-342900">
              <a:lnSpc>
                <a:spcPct val="90000"/>
              </a:lnSpc>
              <a:spcBef>
                <a:spcPts val="600"/>
              </a:spcBef>
              <a:buSzPct val="100000"/>
              <a:buFont typeface="Arial"/>
              <a:buChar char="•"/>
            </a:pPr>
            <a:r>
              <a:rPr sz="2800"/>
              <a:t>Potable System</a:t>
            </a:r>
          </a:p>
          <a:p>
            <a:pPr marL="742950" lvl="1" indent="-285750">
              <a:lnSpc>
                <a:spcPct val="90000"/>
              </a:lnSpc>
              <a:spcBef>
                <a:spcPts val="500"/>
              </a:spcBef>
              <a:buSzPct val="100000"/>
              <a:buFont typeface="Arial"/>
              <a:buChar char="–"/>
            </a:pPr>
            <a:r>
              <a:rPr sz="2400"/>
              <a:t>Materials should be (when available) certified for potable water applications under ANSI/NSF std 61</a:t>
            </a:r>
          </a:p>
          <a:p>
            <a:pPr marL="742950" lvl="1" indent="-285750">
              <a:lnSpc>
                <a:spcPct val="90000"/>
              </a:lnSpc>
              <a:spcBef>
                <a:spcPts val="500"/>
              </a:spcBef>
              <a:buSzPct val="100000"/>
              <a:buFont typeface="Arial"/>
              <a:buChar char="–"/>
            </a:pPr>
            <a:r>
              <a:rPr sz="2400"/>
              <a:t>Thin-wall copper tubing and materials containing lead or biocides should not be used</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905255">
              <a:defRPr sz="1800"/>
            </a:pPr>
            <a:r>
              <a:rPr sz="3564" b="1"/>
              <a:t>Rainwater Treatment Options:</a:t>
            </a:r>
            <a:br>
              <a:rPr sz="3564" b="1"/>
            </a:br>
            <a:r>
              <a:rPr sz="3564" b="1"/>
              <a:t>Non-Potable</a:t>
            </a:r>
          </a:p>
        </p:txBody>
      </p:sp>
      <p:sp>
        <p:nvSpPr>
          <p:cNvPr id="352" name="Shape 352"/>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300037" lvl="0" indent="-300037">
              <a:lnSpc>
                <a:spcPct val="90000"/>
              </a:lnSpc>
              <a:spcBef>
                <a:spcPts val="600"/>
              </a:spcBef>
              <a:buChar char="•"/>
              <a:defRPr sz="1800"/>
            </a:pPr>
            <a:r>
              <a:rPr sz="2800"/>
              <a:t> Pre-treatment</a:t>
            </a:r>
          </a:p>
          <a:p>
            <a:pPr marL="702128" lvl="1" indent="-244928">
              <a:lnSpc>
                <a:spcPct val="90000"/>
              </a:lnSpc>
              <a:spcBef>
                <a:spcPts val="500"/>
              </a:spcBef>
              <a:defRPr sz="1800"/>
            </a:pPr>
            <a:r>
              <a:rPr sz="2400"/>
              <a:t>Leaf screen</a:t>
            </a:r>
          </a:p>
          <a:p>
            <a:pPr marL="702128" lvl="1" indent="-244928">
              <a:lnSpc>
                <a:spcPct val="90000"/>
              </a:lnSpc>
              <a:spcBef>
                <a:spcPts val="500"/>
              </a:spcBef>
              <a:defRPr sz="1800"/>
            </a:pPr>
            <a:r>
              <a:rPr sz="2400"/>
              <a:t>Roof washer</a:t>
            </a:r>
          </a:p>
          <a:p>
            <a:pPr marL="702128" lvl="1" indent="-244928">
              <a:lnSpc>
                <a:spcPct val="90000"/>
              </a:lnSpc>
              <a:spcBef>
                <a:spcPts val="500"/>
              </a:spcBef>
              <a:defRPr sz="1800"/>
            </a:pPr>
            <a:r>
              <a:rPr sz="2400"/>
              <a:t>First flush</a:t>
            </a:r>
          </a:p>
          <a:p>
            <a:pPr marL="300037" lvl="0" indent="-300037">
              <a:lnSpc>
                <a:spcPct val="90000"/>
              </a:lnSpc>
              <a:spcBef>
                <a:spcPts val="600"/>
              </a:spcBef>
              <a:buChar char="•"/>
              <a:defRPr sz="1800"/>
            </a:pPr>
            <a:r>
              <a:rPr sz="2800"/>
              <a:t> Treatment</a:t>
            </a:r>
          </a:p>
          <a:p>
            <a:pPr marL="702128" lvl="1" indent="-244928">
              <a:lnSpc>
                <a:spcPct val="90000"/>
              </a:lnSpc>
              <a:spcBef>
                <a:spcPts val="500"/>
              </a:spcBef>
              <a:defRPr sz="1800"/>
            </a:pPr>
            <a:r>
              <a:rPr sz="2400"/>
              <a:t>Additional filtration and disinfection</a:t>
            </a:r>
          </a:p>
          <a:p>
            <a:pPr marL="702128" lvl="1" indent="-244928">
              <a:lnSpc>
                <a:spcPct val="90000"/>
              </a:lnSpc>
              <a:spcBef>
                <a:spcPts val="500"/>
              </a:spcBef>
              <a:defRPr sz="1800"/>
            </a:pPr>
            <a:r>
              <a:rPr sz="2400"/>
              <a:t>Bag or cartridge filter with a 5-micron sediment filter and periodic chlorination with household bleach</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idx="4294967295"/>
          </p:nvPr>
        </p:nvSpPr>
        <p:spPr>
          <a:xfrm>
            <a:off x="457200" y="277812"/>
            <a:ext cx="5334000"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pH</a:t>
            </a:r>
          </a:p>
        </p:txBody>
      </p:sp>
      <p:sp>
        <p:nvSpPr>
          <p:cNvPr id="57" name="Shape 57"/>
          <p:cNvSpPr>
            <a:spLocks noGrp="1"/>
          </p:cNvSpPr>
          <p:nvPr>
            <p:ph type="body" idx="4294967295"/>
          </p:nvPr>
        </p:nvSpPr>
        <p:spPr>
          <a:xfrm>
            <a:off x="457200" y="1219200"/>
            <a:ext cx="4038600" cy="4906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nSpc>
                <a:spcPct val="90000"/>
              </a:lnSpc>
              <a:spcBef>
                <a:spcPts val="600"/>
              </a:spcBef>
              <a:buChar char="•"/>
              <a:defRPr sz="1800"/>
            </a:pPr>
            <a:r>
              <a:rPr sz="2800"/>
              <a:t>pH is the negative log of the hydrogen ion concentration</a:t>
            </a:r>
          </a:p>
          <a:p>
            <a:pPr lvl="0">
              <a:lnSpc>
                <a:spcPct val="90000"/>
              </a:lnSpc>
              <a:spcBef>
                <a:spcPts val="600"/>
              </a:spcBef>
              <a:buChar char="•"/>
              <a:defRPr sz="1800"/>
            </a:pPr>
            <a:r>
              <a:rPr sz="2800"/>
              <a:t>Solubility of constituents</a:t>
            </a:r>
          </a:p>
          <a:p>
            <a:pPr lvl="0">
              <a:lnSpc>
                <a:spcPct val="90000"/>
              </a:lnSpc>
              <a:spcBef>
                <a:spcPts val="600"/>
              </a:spcBef>
              <a:buChar char="•"/>
              <a:defRPr sz="1800"/>
            </a:pPr>
            <a:r>
              <a:rPr sz="2800"/>
              <a:t>Corrosive nature of water</a:t>
            </a:r>
          </a:p>
          <a:p>
            <a:pPr lvl="0">
              <a:lnSpc>
                <a:spcPct val="90000"/>
              </a:lnSpc>
              <a:spcBef>
                <a:spcPts val="600"/>
              </a:spcBef>
              <a:buChar char="•"/>
              <a:defRPr sz="1800"/>
            </a:pPr>
            <a:endParaRPr sz="2800"/>
          </a:p>
          <a:p>
            <a:pPr lvl="0">
              <a:lnSpc>
                <a:spcPct val="90000"/>
              </a:lnSpc>
              <a:spcBef>
                <a:spcPts val="600"/>
              </a:spcBef>
              <a:buChar char="•"/>
              <a:defRPr sz="1800"/>
            </a:pPr>
            <a:r>
              <a:rPr sz="2800"/>
              <a:t>Measurement: scale of 1 to 14 with 7.0 as neutral</a:t>
            </a:r>
          </a:p>
        </p:txBody>
      </p:sp>
      <p:pic>
        <p:nvPicPr>
          <p:cNvPr id="58" name="pH chart2.png" descr="pH chart2"/>
          <p:cNvPicPr/>
          <p:nvPr/>
        </p:nvPicPr>
        <p:blipFill>
          <a:blip r:embed="rId3">
            <a:extLst/>
          </a:blip>
          <a:stretch>
            <a:fillRect/>
          </a:stretch>
        </p:blipFill>
        <p:spPr>
          <a:xfrm>
            <a:off x="4394200" y="0"/>
            <a:ext cx="4813300" cy="68580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905255">
              <a:defRPr sz="1800"/>
            </a:pPr>
            <a:r>
              <a:rPr sz="3564" b="1"/>
              <a:t>Rainwater Treatment Options:</a:t>
            </a:r>
            <a:br>
              <a:rPr sz="3564" b="1"/>
            </a:br>
            <a:r>
              <a:rPr sz="3564" b="1"/>
              <a:t>Potable</a:t>
            </a:r>
          </a:p>
        </p:txBody>
      </p:sp>
      <p:sp>
        <p:nvSpPr>
          <p:cNvPr id="357" name="Shape 357"/>
          <p:cNvSpPr>
            <a:spLocks noGrp="1"/>
          </p:cNvSpPr>
          <p:nvPr>
            <p:ph type="body" idx="4294967295"/>
          </p:nvPr>
        </p:nvSpPr>
        <p:spPr>
          <a:xfrm>
            <a:off x="457200" y="1600199"/>
            <a:ext cx="8229600" cy="49530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300037" lvl="0" indent="-300037">
              <a:spcBef>
                <a:spcPts val="600"/>
              </a:spcBef>
              <a:buChar char="•"/>
              <a:defRPr sz="1800"/>
            </a:pPr>
            <a:r>
              <a:rPr sz="2800"/>
              <a:t> Pre-treatment</a:t>
            </a:r>
          </a:p>
          <a:p>
            <a:pPr marL="702128" lvl="1" indent="-244928">
              <a:spcBef>
                <a:spcPts val="500"/>
              </a:spcBef>
              <a:defRPr sz="1800"/>
            </a:pPr>
            <a:r>
              <a:rPr sz="2400"/>
              <a:t>Leaf screen, Roof washer, or First flush</a:t>
            </a:r>
          </a:p>
          <a:p>
            <a:pPr marL="702128" lvl="1" indent="-244928">
              <a:spcBef>
                <a:spcPts val="500"/>
              </a:spcBef>
              <a:defRPr sz="1800"/>
            </a:pPr>
            <a:r>
              <a:rPr sz="2400"/>
              <a:t>Other filtration method</a:t>
            </a:r>
          </a:p>
          <a:p>
            <a:pPr marL="300037" lvl="0" indent="-300037">
              <a:spcBef>
                <a:spcPts val="600"/>
              </a:spcBef>
              <a:buChar char="•"/>
              <a:defRPr sz="1800"/>
            </a:pPr>
            <a:r>
              <a:rPr sz="2800"/>
              <a:t> Treatment</a:t>
            </a:r>
          </a:p>
          <a:p>
            <a:pPr marL="702128" lvl="1" indent="-244928">
              <a:spcBef>
                <a:spcPts val="500"/>
              </a:spcBef>
              <a:defRPr sz="1800"/>
            </a:pPr>
            <a:r>
              <a:rPr sz="2400"/>
              <a:t>Filtration with an ANSI/NSF Std 53 filter followed by disinfection with ANSI/NSF Std 60 chlorine or an ANSI/NSF Std 55, Class A UV unit</a:t>
            </a:r>
          </a:p>
          <a:p>
            <a:pPr marL="702128" lvl="1" indent="-244928">
              <a:spcBef>
                <a:spcPts val="500"/>
              </a:spcBef>
              <a:defRPr sz="1800"/>
            </a:pPr>
            <a:r>
              <a:rPr sz="2400"/>
              <a:t>Or</a:t>
            </a:r>
          </a:p>
          <a:p>
            <a:pPr marL="702128" lvl="1" indent="-244928">
              <a:spcBef>
                <a:spcPts val="500"/>
              </a:spcBef>
              <a:defRPr sz="1800"/>
            </a:pPr>
            <a:r>
              <a:rPr sz="2400"/>
              <a:t>Filtration with a 3- to 5- micron ANSI/NSF Std 61sediment filter followed by disinfection with ANSI/NSF Std 55, Class A UV unit</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png"/>
          <p:cNvPicPr/>
          <p:nvPr/>
        </p:nvPicPr>
        <p:blipFill>
          <a:blip r:embed="rId2">
            <a:extLst/>
          </a:blip>
          <a:srcRect t="19522"/>
          <a:stretch>
            <a:fillRect/>
          </a:stretch>
        </p:blipFill>
        <p:spPr>
          <a:xfrm>
            <a:off x="0" y="2057400"/>
            <a:ext cx="9144000" cy="4800600"/>
          </a:xfrm>
          <a:prstGeom prst="rect">
            <a:avLst/>
          </a:prstGeom>
          <a:ln w="12700">
            <a:miter lim="400000"/>
          </a:ln>
        </p:spPr>
      </p:pic>
      <p:sp>
        <p:nvSpPr>
          <p:cNvPr id="362" name="Shape 362"/>
          <p:cNvSpPr>
            <a:spLocks noGrp="1"/>
          </p:cNvSpPr>
          <p:nvPr>
            <p:ph type="title" idx="4294967295"/>
          </p:nvPr>
        </p:nvSpPr>
        <p:spPr>
          <a:xfrm>
            <a:off x="-1" y="277812"/>
            <a:ext cx="9144002" cy="11398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defTabSz="777240">
              <a:defRPr sz="3060"/>
            </a:lvl1pPr>
          </a:lstStyle>
          <a:p>
            <a:pPr lvl="0">
              <a:defRPr sz="1800"/>
            </a:pPr>
            <a:r>
              <a:rPr sz="3060"/>
              <a:t>Microbiological Removal/Inactivation Requirements for Public Water Systems Using Rainwater</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905255">
              <a:defRPr sz="1800"/>
            </a:pPr>
            <a:r>
              <a:rPr sz="3564" b="1"/>
              <a:t>Treatment Goal for Non-Potable </a:t>
            </a:r>
            <a:br>
              <a:rPr sz="3564" b="1"/>
            </a:br>
            <a:r>
              <a:rPr sz="3564" b="1"/>
              <a:t>In-home Use</a:t>
            </a:r>
          </a:p>
        </p:txBody>
      </p:sp>
      <p:sp>
        <p:nvSpPr>
          <p:cNvPr id="365" name="Shape 365"/>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Total Coliform: &lt; 500 CFU / 100 mL</a:t>
            </a:r>
          </a:p>
          <a:p>
            <a:pPr lvl="0">
              <a:buChar char="•"/>
              <a:defRPr sz="1800"/>
            </a:pPr>
            <a:r>
              <a:rPr sz="3200"/>
              <a:t>Fecal Coliform: &lt; 100 CFU / 100 mL</a:t>
            </a:r>
          </a:p>
          <a:p>
            <a:pPr lvl="0">
              <a:buChar char="•"/>
              <a:defRPr sz="1800"/>
            </a:pPr>
            <a:r>
              <a:rPr sz="3200"/>
              <a:t>Turbidity: &lt; 10 NTU</a:t>
            </a:r>
          </a:p>
          <a:p>
            <a:pPr lvl="0">
              <a:buChar char="•"/>
              <a:defRPr sz="1800"/>
            </a:pPr>
            <a:endParaRPr sz="3200"/>
          </a:p>
          <a:p>
            <a:pPr lvl="0">
              <a:buChar char="•"/>
              <a:defRPr sz="1800"/>
            </a:pPr>
            <a:r>
              <a:rPr sz="3200"/>
              <a:t>Water should be tested annually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defTabSz="905255">
              <a:defRPr sz="1800"/>
            </a:pPr>
            <a:r>
              <a:rPr sz="3564" b="1"/>
              <a:t>Treatment Goal for Potable </a:t>
            </a:r>
            <a:br>
              <a:rPr sz="3564" b="1"/>
            </a:br>
            <a:r>
              <a:rPr sz="3564" b="1"/>
              <a:t>In-home Use</a:t>
            </a:r>
          </a:p>
        </p:txBody>
      </p:sp>
      <p:sp>
        <p:nvSpPr>
          <p:cNvPr id="368" name="Shape 368"/>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nSpc>
                <a:spcPct val="90000"/>
              </a:lnSpc>
              <a:buChar char="•"/>
              <a:defRPr sz="1800"/>
            </a:pPr>
            <a:r>
              <a:rPr sz="3200"/>
              <a:t>Total Coliform:  0 </a:t>
            </a:r>
          </a:p>
          <a:p>
            <a:pPr lvl="0">
              <a:lnSpc>
                <a:spcPct val="90000"/>
              </a:lnSpc>
              <a:buChar char="•"/>
              <a:defRPr sz="1800"/>
            </a:pPr>
            <a:r>
              <a:rPr sz="3200"/>
              <a:t>Fecal Coliform: 0 </a:t>
            </a:r>
          </a:p>
          <a:p>
            <a:pPr lvl="0">
              <a:lnSpc>
                <a:spcPct val="90000"/>
              </a:lnSpc>
              <a:buChar char="•"/>
              <a:defRPr sz="1800"/>
            </a:pPr>
            <a:r>
              <a:rPr sz="3200"/>
              <a:t>Protozoan Cysts:  0</a:t>
            </a:r>
          </a:p>
          <a:p>
            <a:pPr lvl="0">
              <a:lnSpc>
                <a:spcPct val="90000"/>
              </a:lnSpc>
              <a:buChar char="•"/>
              <a:defRPr sz="1800"/>
            </a:pPr>
            <a:r>
              <a:rPr sz="3200"/>
              <a:t>Viruses:  0</a:t>
            </a:r>
          </a:p>
          <a:p>
            <a:pPr lvl="0">
              <a:lnSpc>
                <a:spcPct val="90000"/>
              </a:lnSpc>
              <a:buChar char="•"/>
              <a:defRPr sz="1800"/>
            </a:pPr>
            <a:r>
              <a:rPr sz="3200"/>
              <a:t>Turbidity: &lt; 0.3 NTU</a:t>
            </a:r>
          </a:p>
          <a:p>
            <a:pPr lvl="0">
              <a:lnSpc>
                <a:spcPct val="90000"/>
              </a:lnSpc>
              <a:buChar char="•"/>
              <a:defRPr sz="1800"/>
            </a:pPr>
            <a:endParaRPr sz="3200"/>
          </a:p>
          <a:p>
            <a:pPr lvl="0">
              <a:lnSpc>
                <a:spcPct val="90000"/>
              </a:lnSpc>
              <a:buChar char="•"/>
              <a:defRPr sz="1800"/>
            </a:pPr>
            <a:r>
              <a:rPr sz="3200"/>
              <a:t>Water should be tested every three months </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u="sng"/>
            </a:lvl1pPr>
          </a:lstStyle>
          <a:p>
            <a:pPr lvl="0">
              <a:defRPr sz="1800" b="0" u="none"/>
            </a:pPr>
            <a:r>
              <a:rPr sz="4400" b="1" u="sng"/>
              <a:t>Selecting a Treatment Unit</a:t>
            </a:r>
          </a:p>
        </p:txBody>
      </p:sp>
      <p:sp>
        <p:nvSpPr>
          <p:cNvPr id="371" name="Shape 371"/>
          <p:cNvSpPr>
            <a:spLocks noGrp="1"/>
          </p:cNvSpPr>
          <p:nvPr>
            <p:ph type="body" idx="4294967295"/>
          </p:nvPr>
        </p:nvSpPr>
        <p:spPr>
          <a:xfrm>
            <a:off x="457200" y="1600200"/>
            <a:ext cx="8382000" cy="4495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ormAutofit/>
          </a:bodyPr>
          <a:lstStyle/>
          <a:p>
            <a:pPr marL="385762" lvl="0" indent="-385762">
              <a:spcBef>
                <a:spcPts val="800"/>
              </a:spcBef>
              <a:buClr>
                <a:srgbClr val="C0504D"/>
              </a:buClr>
              <a:buChar char="•"/>
              <a:defRPr sz="1800"/>
            </a:pPr>
            <a:r>
              <a:rPr sz="3600"/>
              <a:t>Find a system that will treat the constituents in the water </a:t>
            </a:r>
          </a:p>
          <a:p>
            <a:pPr lvl="0">
              <a:buClr>
                <a:srgbClr val="C0504D"/>
              </a:buClr>
              <a:buChar char="•"/>
              <a:defRPr sz="1800"/>
            </a:pPr>
            <a:endParaRPr sz="3600"/>
          </a:p>
          <a:p>
            <a:pPr marL="385762" lvl="0" indent="-385762">
              <a:spcBef>
                <a:spcPts val="800"/>
              </a:spcBef>
              <a:buClr>
                <a:srgbClr val="C0504D"/>
              </a:buClr>
              <a:buChar char="•"/>
              <a:defRPr sz="1800"/>
            </a:pPr>
            <a:r>
              <a:rPr sz="3600"/>
              <a:t>Consider co-treatment compatibility if more than one constituent is present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u="sng"/>
            </a:lvl1pPr>
          </a:lstStyle>
          <a:p>
            <a:pPr lvl="0">
              <a:defRPr sz="1800" b="0" u="none"/>
            </a:pPr>
            <a:r>
              <a:rPr sz="4400" b="1" u="sng"/>
              <a:t>Selecting a Treatment Unit</a:t>
            </a:r>
          </a:p>
        </p:txBody>
      </p:sp>
      <p:sp>
        <p:nvSpPr>
          <p:cNvPr id="376" name="Shape 376"/>
          <p:cNvSpPr>
            <a:spLocks noGrp="1"/>
          </p:cNvSpPr>
          <p:nvPr>
            <p:ph type="body" idx="4294967295"/>
          </p:nvPr>
        </p:nvSpPr>
        <p:spPr>
          <a:xfrm>
            <a:off x="457200" y="1600200"/>
            <a:ext cx="8229600" cy="452596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ormAutofit/>
          </a:bodyPr>
          <a:lstStyle/>
          <a:p>
            <a:pPr lvl="0">
              <a:buClr>
                <a:srgbClr val="C0504D"/>
              </a:buClr>
              <a:buChar char="•"/>
              <a:defRPr sz="1800"/>
            </a:pPr>
            <a:r>
              <a:rPr sz="3200"/>
              <a:t> Compare</a:t>
            </a:r>
          </a:p>
          <a:p>
            <a:pPr marL="742950" lvl="1" indent="-285750">
              <a:spcBef>
                <a:spcPts val="600"/>
              </a:spcBef>
              <a:buClr>
                <a:srgbClr val="C0504D"/>
              </a:buClr>
              <a:buFont typeface="Wingdings"/>
              <a:buChar char="▪"/>
              <a:defRPr sz="1800"/>
            </a:pPr>
            <a:r>
              <a:rPr sz="2800"/>
              <a:t>Initial cost</a:t>
            </a:r>
          </a:p>
          <a:p>
            <a:pPr marL="742950" lvl="1" indent="-285750">
              <a:spcBef>
                <a:spcPts val="600"/>
              </a:spcBef>
              <a:buClr>
                <a:srgbClr val="C0504D"/>
              </a:buClr>
              <a:buFont typeface="Wingdings"/>
              <a:buChar char="▪"/>
              <a:defRPr sz="1800"/>
            </a:pPr>
            <a:r>
              <a:rPr sz="2800"/>
              <a:t>O&amp;M costs </a:t>
            </a:r>
          </a:p>
          <a:p>
            <a:pPr marL="742950" lvl="1" indent="-285750">
              <a:spcBef>
                <a:spcPts val="600"/>
              </a:spcBef>
              <a:buClr>
                <a:srgbClr val="C0504D"/>
              </a:buClr>
              <a:buFont typeface="Wingdings"/>
              <a:buChar char="▪"/>
              <a:defRPr sz="1800"/>
            </a:pPr>
            <a:r>
              <a:rPr sz="2800"/>
              <a:t>O&amp;M requirements</a:t>
            </a:r>
          </a:p>
          <a:p>
            <a:pPr marL="742950" lvl="1" indent="-285750">
              <a:spcBef>
                <a:spcPts val="600"/>
              </a:spcBef>
              <a:buClr>
                <a:srgbClr val="C0504D"/>
              </a:buClr>
              <a:buFont typeface="Wingdings"/>
              <a:buChar char="▪"/>
              <a:defRPr sz="1800"/>
            </a:pPr>
            <a:r>
              <a:rPr sz="2800"/>
              <a:t>Contaminant removal efficiency</a:t>
            </a:r>
          </a:p>
          <a:p>
            <a:pPr lvl="0">
              <a:buChar char="•"/>
              <a:defRPr sz="1800"/>
            </a:pPr>
            <a:r>
              <a:rPr sz="3200"/>
              <a:t>Warranties</a:t>
            </a:r>
          </a:p>
          <a:p>
            <a:pPr lvl="0">
              <a:buChar char="•"/>
              <a:defRPr sz="1800"/>
            </a:pPr>
            <a:r>
              <a:rPr sz="3200"/>
              <a:t> Life expectancy </a:t>
            </a:r>
          </a:p>
          <a:p>
            <a:pPr lvl="0">
              <a:buChar char="•"/>
              <a:defRPr sz="1800"/>
            </a:pPr>
            <a:r>
              <a:rPr sz="3200"/>
              <a:t>Company reputation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Product Certification</a:t>
            </a:r>
          </a:p>
        </p:txBody>
      </p:sp>
      <p:sp>
        <p:nvSpPr>
          <p:cNvPr id="381" name="Shape 381"/>
          <p:cNvSpPr>
            <a:spLocks noGrp="1"/>
          </p:cNvSpPr>
          <p:nvPr>
            <p:ph type="body" idx="4294967295"/>
          </p:nvPr>
        </p:nvSpPr>
        <p:spPr>
          <a:xfrm>
            <a:off x="457200" y="1219200"/>
            <a:ext cx="8229600" cy="5257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ormAutofit/>
          </a:bodyPr>
          <a:lstStyle/>
          <a:p>
            <a:pPr lvl="0">
              <a:buClr>
                <a:srgbClr val="C0504D"/>
              </a:buClr>
              <a:buChar char="•"/>
              <a:defRPr sz="1800"/>
            </a:pPr>
            <a:r>
              <a:rPr sz="3200"/>
              <a:t>Water Quality Association (WQA) </a:t>
            </a:r>
          </a:p>
          <a:p>
            <a:pPr marL="742950" lvl="1" indent="-285750">
              <a:spcBef>
                <a:spcPts val="600"/>
              </a:spcBef>
              <a:buClr>
                <a:srgbClr val="C0504D"/>
              </a:buClr>
              <a:buFont typeface="Wingdings"/>
              <a:buChar char="▪"/>
              <a:defRPr sz="1800"/>
            </a:pPr>
            <a:r>
              <a:rPr sz="2800"/>
              <a:t>Gold Seal Product Validation from the WQA</a:t>
            </a:r>
          </a:p>
          <a:p>
            <a:pPr marL="742950" lvl="1" indent="-285750">
              <a:spcBef>
                <a:spcPts val="600"/>
              </a:spcBef>
              <a:buClr>
                <a:srgbClr val="C0504D"/>
              </a:buClr>
              <a:buFont typeface="Wingdings"/>
              <a:buChar char="▪"/>
              <a:defRPr sz="1800"/>
            </a:pPr>
            <a:r>
              <a:rPr sz="2800" b="1">
                <a:hlinkClick r:id="rId3"/>
              </a:rPr>
              <a:t>http://www.wqa.org</a:t>
            </a:r>
            <a:endParaRPr sz="2800" b="1" u="sng">
              <a:solidFill>
                <a:srgbClr val="009999"/>
              </a:solidFill>
            </a:endParaRPr>
          </a:p>
          <a:p>
            <a:pPr marL="742950" lvl="1" indent="-285750">
              <a:spcBef>
                <a:spcPts val="600"/>
              </a:spcBef>
              <a:buClr>
                <a:srgbClr val="C0504D"/>
              </a:buClr>
              <a:buFont typeface="Wingdings"/>
              <a:buChar char="▪"/>
              <a:defRPr sz="1800"/>
            </a:pPr>
            <a:endParaRPr sz="2800" b="1" u="sng">
              <a:solidFill>
                <a:srgbClr val="009999"/>
              </a:solidFill>
            </a:endParaRPr>
          </a:p>
          <a:p>
            <a:pPr lvl="0">
              <a:buClr>
                <a:srgbClr val="C0504D"/>
              </a:buClr>
              <a:buChar char="•"/>
              <a:defRPr sz="1800"/>
            </a:pPr>
            <a:r>
              <a:rPr sz="3200"/>
              <a:t>The NSF International (NSF)</a:t>
            </a:r>
          </a:p>
          <a:p>
            <a:pPr marL="742950" lvl="1" indent="-285750">
              <a:spcBef>
                <a:spcPts val="600"/>
              </a:spcBef>
              <a:buClr>
                <a:srgbClr val="C0504D"/>
              </a:buClr>
              <a:buFont typeface="Wingdings"/>
              <a:buChar char="▪"/>
              <a:defRPr sz="1800"/>
            </a:pPr>
            <a:r>
              <a:rPr sz="2800" u="sng">
                <a:solidFill>
                  <a:srgbClr val="0000FF"/>
                </a:solidFill>
                <a:uFill>
                  <a:solidFill>
                    <a:srgbClr val="0000FF"/>
                  </a:solidFill>
                </a:uFill>
                <a:hlinkClick r:id="rId4"/>
              </a:rPr>
              <a:t>http://www.nsf.org/Certified/DWTU/</a:t>
            </a:r>
            <a:endParaRPr sz="2800"/>
          </a:p>
          <a:p>
            <a:pPr marL="742950" lvl="1" indent="-285750">
              <a:spcBef>
                <a:spcPts val="600"/>
              </a:spcBef>
              <a:buClr>
                <a:srgbClr val="C0504D"/>
              </a:buClr>
              <a:buFont typeface="Wingdings"/>
              <a:buChar char="▪"/>
              <a:defRPr sz="1800"/>
            </a:pPr>
            <a:endParaRPr sz="2800"/>
          </a:p>
          <a:p>
            <a:pPr lvl="0">
              <a:buClr>
                <a:srgbClr val="C0504D"/>
              </a:buClr>
              <a:buChar char="•"/>
              <a:defRPr sz="1800"/>
            </a:pPr>
            <a:r>
              <a:rPr sz="3200"/>
              <a:t>EPA registration</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Need More Information?</a:t>
            </a:r>
          </a:p>
        </p:txBody>
      </p:sp>
      <p:sp>
        <p:nvSpPr>
          <p:cNvPr id="386" name="Shape 386"/>
          <p:cNvSpPr>
            <a:spLocks noGrp="1"/>
          </p:cNvSpPr>
          <p:nvPr>
            <p:ph type="body" idx="4294967295"/>
          </p:nvPr>
        </p:nvSpPr>
        <p:spPr>
          <a:xfrm>
            <a:off x="-1" y="1219200"/>
            <a:ext cx="9144002" cy="5257800"/>
          </a:xfrm>
          <a:prstGeom prst="rect">
            <a:avLst/>
          </a:prstGeom>
          <a:solidFill>
            <a:srgbClr val="FFFFFF"/>
          </a:solidFill>
          <a:ln>
            <a:solidFill>
              <a:srgbClr val="FFFFFF"/>
            </a:solidFill>
            <a:round/>
          </a:ln>
          <a:extLst>
            <a:ext uri="{C572A759-6A51-4108-AA02-DFA0A04FC94B}">
              <ma14:wrappingTextBoxFlag xmlns:ma14="http://schemas.microsoft.com/office/mac/drawingml/2011/main" val="1"/>
            </a:ext>
          </a:extLst>
        </p:spPr>
        <p:txBody>
          <a:bodyPr lIns="0" tIns="0" rIns="0" bIns="0">
            <a:normAutofit/>
          </a:bodyPr>
          <a:lstStyle/>
          <a:p>
            <a:pPr lvl="0">
              <a:spcBef>
                <a:spcPts val="800"/>
              </a:spcBef>
              <a:buClr>
                <a:srgbClr val="C0504D"/>
              </a:buClr>
              <a:buChar char="•"/>
              <a:defRPr sz="1800"/>
            </a:pPr>
            <a:r>
              <a:rPr sz="3200" b="1"/>
              <a:t> </a:t>
            </a:r>
            <a:r>
              <a:rPr sz="3600" b="1"/>
              <a:t>Environmental Protection Agency</a:t>
            </a:r>
          </a:p>
          <a:p>
            <a:pPr marL="742950" lvl="1" indent="-285750">
              <a:spcBef>
                <a:spcPts val="600"/>
              </a:spcBef>
              <a:buClr>
                <a:srgbClr val="C0504D"/>
              </a:buClr>
              <a:buFont typeface="Wingdings"/>
              <a:buChar char="➢"/>
              <a:defRPr sz="1800"/>
            </a:pPr>
            <a:r>
              <a:rPr sz="2800" b="1">
                <a:hlinkClick r:id="rId3"/>
              </a:rPr>
              <a:t>www.epa.gov/safewater/</a:t>
            </a:r>
            <a:endParaRPr sz="2800" b="1"/>
          </a:p>
          <a:p>
            <a:pPr marL="742950" lvl="1" indent="-285750">
              <a:spcBef>
                <a:spcPts val="800"/>
              </a:spcBef>
              <a:buClr>
                <a:srgbClr val="C0504D"/>
              </a:buClr>
              <a:buFont typeface="Wingdings"/>
              <a:buChar char="➢"/>
              <a:defRPr sz="1800"/>
            </a:pPr>
            <a:r>
              <a:rPr sz="2800" b="1"/>
              <a:t>Safe Drinking Water Hotline</a:t>
            </a:r>
            <a:r>
              <a:rPr sz="3600" b="1"/>
              <a:t> </a:t>
            </a:r>
            <a:r>
              <a:rPr sz="2800" b="1"/>
              <a:t>(1-800-426-4791) </a:t>
            </a:r>
          </a:p>
          <a:p>
            <a:pPr marL="742950" lvl="1" indent="-285750">
              <a:spcBef>
                <a:spcPts val="600"/>
              </a:spcBef>
              <a:buClr>
                <a:srgbClr val="C0504D"/>
              </a:buClr>
              <a:buFont typeface="Wingdings"/>
              <a:buChar char="➢"/>
              <a:defRPr sz="1800"/>
            </a:pPr>
            <a:r>
              <a:rPr sz="2800" b="1">
                <a:hlinkClick r:id="rId4"/>
              </a:rPr>
              <a:t>www.epa.gov/surf</a:t>
            </a:r>
            <a:endParaRPr sz="2800" b="1"/>
          </a:p>
          <a:p>
            <a:pPr marL="742950" lvl="1" indent="-285750">
              <a:spcBef>
                <a:spcPts val="600"/>
              </a:spcBef>
              <a:buClr>
                <a:srgbClr val="C0504D"/>
              </a:buClr>
              <a:buFont typeface="Wingdings"/>
              <a:buChar char="➢"/>
              <a:defRPr sz="1800"/>
            </a:pPr>
            <a:r>
              <a:rPr sz="2800" b="1"/>
              <a:t>“Drinking Water From Household Wells”</a:t>
            </a:r>
          </a:p>
          <a:p>
            <a:pPr marL="742950" lvl="1" indent="-285750">
              <a:spcBef>
                <a:spcPts val="600"/>
              </a:spcBef>
              <a:buClr>
                <a:srgbClr val="C0504D"/>
              </a:buClr>
              <a:buFont typeface="Wingdings"/>
              <a:buChar char="➢"/>
              <a:defRPr sz="1800"/>
            </a:pPr>
            <a:r>
              <a:rPr sz="2800" b="1" i="1"/>
              <a:t>“Home Water Treatment Units”</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u="sng"/>
            </a:lvl1pPr>
          </a:lstStyle>
          <a:p>
            <a:pPr lvl="0">
              <a:defRPr sz="1800" b="0" u="none"/>
            </a:pPr>
            <a:r>
              <a:rPr sz="4400" b="1" u="sng"/>
              <a:t>Water Quality Standards</a:t>
            </a:r>
          </a:p>
        </p:txBody>
      </p:sp>
      <p:sp>
        <p:nvSpPr>
          <p:cNvPr id="391" name="Shape 391"/>
          <p:cNvSpPr>
            <a:spLocks noGrp="1"/>
          </p:cNvSpPr>
          <p:nvPr>
            <p:ph type="body" idx="4294967295"/>
          </p:nvPr>
        </p:nvSpPr>
        <p:spPr>
          <a:xfrm>
            <a:off x="-1" y="1219200"/>
            <a:ext cx="9144002" cy="5638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lr>
                <a:srgbClr val="003399"/>
              </a:buClr>
              <a:buChar char="•"/>
              <a:defRPr sz="1800"/>
            </a:pPr>
            <a:r>
              <a:rPr sz="3200"/>
              <a:t>National Primary Drinking Water Regulations</a:t>
            </a:r>
          </a:p>
          <a:p>
            <a:pPr lvl="1">
              <a:buClr>
                <a:srgbClr val="003399"/>
              </a:buClr>
              <a:buFontTx/>
              <a:buChar char="•"/>
              <a:defRPr sz="1800"/>
            </a:pPr>
            <a:r>
              <a:rPr sz="3200"/>
              <a:t> Protect public health</a:t>
            </a:r>
          </a:p>
          <a:p>
            <a:pPr marL="742950" lvl="1" indent="-285750">
              <a:spcBef>
                <a:spcPts val="600"/>
              </a:spcBef>
              <a:buClr>
                <a:srgbClr val="003399"/>
              </a:buClr>
              <a:buFontTx/>
              <a:buChar char="•"/>
              <a:defRPr sz="1800"/>
            </a:pPr>
            <a:endParaRPr sz="3200"/>
          </a:p>
          <a:p>
            <a:pPr lvl="0">
              <a:buClr>
                <a:srgbClr val="003399"/>
              </a:buClr>
              <a:buChar char="•"/>
              <a:defRPr sz="1800"/>
            </a:pPr>
            <a:r>
              <a:rPr sz="3200"/>
              <a:t>National Secondary Drinking Water Regulations</a:t>
            </a:r>
          </a:p>
          <a:p>
            <a:pPr lvl="1">
              <a:buClr>
                <a:srgbClr val="003399"/>
              </a:buClr>
              <a:buFontTx/>
              <a:buChar char="•"/>
              <a:defRPr sz="1800"/>
            </a:pPr>
            <a:r>
              <a:rPr sz="3200"/>
              <a:t>Aesthetic or cosmetic effects</a:t>
            </a:r>
          </a:p>
          <a:p>
            <a:pPr marL="285750" lvl="1" indent="171450">
              <a:spcBef>
                <a:spcPts val="600"/>
              </a:spcBef>
              <a:buSzTx/>
              <a:buNone/>
              <a:defRPr sz="1800"/>
            </a:pPr>
            <a:endParaRPr sz="3200"/>
          </a:p>
          <a:p>
            <a:pPr lvl="0">
              <a:buClr>
                <a:srgbClr val="003399"/>
              </a:buClr>
              <a:buChar char="•"/>
              <a:defRPr sz="1800"/>
            </a:pPr>
            <a:r>
              <a:rPr sz="3200"/>
              <a:t>Contaminant Candidate List (CCL)</a:t>
            </a:r>
          </a:p>
          <a:p>
            <a:pPr lvl="0">
              <a:buSzTx/>
              <a:buNone/>
              <a:defRPr sz="1800"/>
            </a:pPr>
            <a:endParaRPr sz="3200"/>
          </a:p>
          <a:p>
            <a:pPr lvl="0">
              <a:spcBef>
                <a:spcPts val="800"/>
              </a:spcBef>
              <a:buSzTx/>
              <a:buNone/>
              <a:defRPr sz="1800"/>
            </a:pPr>
            <a:r>
              <a:rPr sz="3600" b="1"/>
              <a:t>          http://www.epa.gov/safewater/</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4400"/>
              <a:t>Whew!</a:t>
            </a:r>
          </a:p>
        </p:txBody>
      </p:sp>
      <p:pic>
        <p:nvPicPr>
          <p:cNvPr id="396" name="P1010007.jpg" descr="P1010007.JPG"/>
          <p:cNvPicPr/>
          <p:nvPr/>
        </p:nvPicPr>
        <p:blipFill>
          <a:blip r:embed="rId2">
            <a:extLst/>
          </a:blip>
          <a:stretch>
            <a:fillRect/>
          </a:stretch>
        </p:blipFill>
        <p:spPr>
          <a:xfrm>
            <a:off x="3109912" y="2332037"/>
            <a:ext cx="6034088" cy="4525963"/>
          </a:xfrm>
          <a:prstGeom prst="rect">
            <a:avLst/>
          </a:prstGeom>
          <a:ln w="12700">
            <a:miter lim="400000"/>
          </a:ln>
        </p:spPr>
      </p:pic>
      <p:pic>
        <p:nvPicPr>
          <p:cNvPr id="397" name="P1010004.jpg" descr="P1010004.JPG"/>
          <p:cNvPicPr/>
          <p:nvPr/>
        </p:nvPicPr>
        <p:blipFill>
          <a:blip r:embed="rId3">
            <a:extLst/>
          </a:blip>
          <a:stretch>
            <a:fillRect/>
          </a:stretch>
        </p:blipFill>
        <p:spPr>
          <a:xfrm>
            <a:off x="5486400" y="457200"/>
            <a:ext cx="3352800" cy="2514600"/>
          </a:xfrm>
          <a:prstGeom prst="rect">
            <a:avLst/>
          </a:prstGeom>
          <a:ln w="12700">
            <a:miter lim="400000"/>
          </a:ln>
        </p:spPr>
      </p:pic>
      <p:pic>
        <p:nvPicPr>
          <p:cNvPr id="398" name="image.png"/>
          <p:cNvPicPr/>
          <p:nvPr/>
        </p:nvPicPr>
        <p:blipFill>
          <a:blip r:embed="rId4">
            <a:extLst/>
          </a:blip>
          <a:stretch>
            <a:fillRect/>
          </a:stretch>
        </p:blipFill>
        <p:spPr>
          <a:xfrm>
            <a:off x="457200" y="3581400"/>
            <a:ext cx="3124200" cy="3276600"/>
          </a:xfrm>
          <a:prstGeom prst="rect">
            <a:avLst/>
          </a:prstGeom>
          <a:ln w="12700">
            <a:solidFill/>
            <a:round/>
          </a:ln>
        </p:spPr>
      </p:pic>
      <p:pic>
        <p:nvPicPr>
          <p:cNvPr id="399" name="DCP_6064.jpg" descr="DCP_6064.JPG"/>
          <p:cNvPicPr/>
          <p:nvPr/>
        </p:nvPicPr>
        <p:blipFill>
          <a:blip r:embed="rId5">
            <a:extLst/>
          </a:blip>
          <a:stretch>
            <a:fillRect/>
          </a:stretch>
        </p:blipFill>
        <p:spPr>
          <a:xfrm>
            <a:off x="381000" y="533400"/>
            <a:ext cx="3048000" cy="228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Alkalinity</a:t>
            </a:r>
          </a:p>
        </p:txBody>
      </p:sp>
      <p:sp>
        <p:nvSpPr>
          <p:cNvPr id="63" name="Shape 63"/>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Char char="•"/>
              <a:defRPr sz="1800"/>
            </a:pPr>
            <a:r>
              <a:rPr sz="3200"/>
              <a:t>Alkalinity is the capacity of water to absorb hydrogen ions without significant pH change</a:t>
            </a:r>
          </a:p>
          <a:p>
            <a:pPr lvl="0">
              <a:buChar char="•"/>
              <a:defRPr sz="1800"/>
            </a:pPr>
            <a:r>
              <a:rPr sz="3200"/>
              <a:t>Bicarbonates, carbonates, and hydroxides are the three chemical forms that contribute to alkalinity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idx="4294967295"/>
          </p:nvPr>
        </p:nvSpPr>
        <p:spPr>
          <a:xfrm>
            <a:off x="457200" y="274637"/>
            <a:ext cx="8229600" cy="1143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defRPr b="1"/>
            </a:lvl1pPr>
          </a:lstStyle>
          <a:p>
            <a:pPr lvl="0">
              <a:defRPr sz="1800" b="0"/>
            </a:pPr>
            <a:r>
              <a:rPr sz="4400" b="1"/>
              <a:t>Metals</a:t>
            </a:r>
          </a:p>
        </p:txBody>
      </p:sp>
      <p:sp>
        <p:nvSpPr>
          <p:cNvPr id="68" name="Shape 68"/>
          <p:cNvSpPr>
            <a:spLocks noGrp="1"/>
          </p:cNvSpPr>
          <p:nvPr>
            <p:ph type="body" idx="4294967295"/>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buSzTx/>
              <a:buNone/>
              <a:defRPr sz="1800"/>
            </a:pPr>
            <a:r>
              <a:rPr sz="3200"/>
              <a:t>Problems associated with excess metals:</a:t>
            </a:r>
          </a:p>
          <a:p>
            <a:pPr lvl="0">
              <a:buChar char="•"/>
              <a:defRPr sz="1800"/>
            </a:pPr>
            <a:r>
              <a:rPr sz="3200"/>
              <a:t>Can make water taste and smell bad</a:t>
            </a:r>
          </a:p>
          <a:p>
            <a:pPr lvl="0">
              <a:buChar char="•"/>
              <a:defRPr sz="1800"/>
            </a:pPr>
            <a:r>
              <a:rPr sz="3200"/>
              <a:t>Can stain fixtures </a:t>
            </a:r>
          </a:p>
          <a:p>
            <a:pPr lvl="0">
              <a:buChar char="•"/>
              <a:defRPr sz="1800"/>
            </a:pPr>
            <a:r>
              <a:rPr sz="3200"/>
              <a:t>Metals in sufficient concentrations are pollutants and can be serious health risks.</a:t>
            </a:r>
          </a:p>
          <a:p>
            <a:pPr lvl="0">
              <a:buChar char="•"/>
              <a:defRPr sz="1800"/>
            </a:pPr>
            <a:endParaRPr sz="3200"/>
          </a:p>
          <a:p>
            <a:pPr lvl="0">
              <a:buChar char="•"/>
              <a:defRPr sz="1800"/>
            </a:pPr>
            <a:r>
              <a:rPr sz="3200"/>
              <a:t>Measurement: concentration, mg/L or ppm</a:t>
            </a: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5465</Words>
  <Application>Microsoft Macintosh PowerPoint</Application>
  <PresentationFormat>On-screen Show (4:3)</PresentationFormat>
  <Paragraphs>571</Paragraphs>
  <Slides>79</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Helvetica Neue</vt:lpstr>
      <vt:lpstr>Impact</vt:lpstr>
      <vt:lpstr>Arial</vt:lpstr>
      <vt:lpstr>Calibri</vt:lpstr>
      <vt:lpstr>Times New Roman</vt:lpstr>
      <vt:lpstr>Wingdings</vt:lpstr>
      <vt:lpstr>Default</vt:lpstr>
      <vt:lpstr>   ARCSA  Tapping Into Rainwater  Rainwater Treatment &amp; Sanitation  </vt:lpstr>
      <vt:lpstr>What kinds of contaminants can be found in rainwater?</vt:lpstr>
      <vt:lpstr>Pharmaceuticals in Drinking Water</vt:lpstr>
      <vt:lpstr>Solids: Suspended &amp; Dissolved </vt:lpstr>
      <vt:lpstr>Nutrients</vt:lpstr>
      <vt:lpstr>Turbidity</vt:lpstr>
      <vt:lpstr>pH</vt:lpstr>
      <vt:lpstr>Alkalinity</vt:lpstr>
      <vt:lpstr>Metals</vt:lpstr>
      <vt:lpstr>PowerPoint Presentation</vt:lpstr>
      <vt:lpstr>Drinking Water Standards</vt:lpstr>
      <vt:lpstr>U. S. Drinking Water Standards</vt:lpstr>
      <vt:lpstr>Water Supplies Impacted by Standards</vt:lpstr>
      <vt:lpstr>Examples of Standards</vt:lpstr>
      <vt:lpstr>Secondary Standard Examples</vt:lpstr>
      <vt:lpstr>Potable Water Definition:</vt:lpstr>
      <vt:lpstr>PowerPoint Presentation</vt:lpstr>
      <vt:lpstr> Coliforms </vt:lpstr>
      <vt:lpstr>Fecal Coliform &amp; Total Coliform</vt:lpstr>
      <vt:lpstr>Viruses</vt:lpstr>
      <vt:lpstr>Giardia/Cryptosporidia Protozoans (in cyst form)</vt:lpstr>
      <vt:lpstr>PowerPoint Presentation</vt:lpstr>
      <vt:lpstr>PowerPoint Presentation</vt:lpstr>
      <vt:lpstr>PowerPoint Presentation</vt:lpstr>
      <vt:lpstr>PowerPoint Presentation</vt:lpstr>
      <vt:lpstr>HB 4 - Sec. 341.042.  STANDARDS FOR HARVESTED RAINWATER. </vt:lpstr>
      <vt:lpstr>Air Gap Is needed If  You Add Water Other  Water Source</vt:lpstr>
      <vt:lpstr>Reduced-Pressure Back Flow Assembly (RPBA)</vt:lpstr>
      <vt:lpstr>Disinfectants</vt:lpstr>
      <vt:lpstr>Chlorination</vt:lpstr>
      <vt:lpstr>ANSI/NSF Standard 53 and Standard 61</vt:lpstr>
      <vt:lpstr>PowerPoint Presentation</vt:lpstr>
      <vt:lpstr>pH and Turbidity</vt:lpstr>
      <vt:lpstr>PowerPoint Presentation</vt:lpstr>
      <vt:lpstr>PowerPoint Presentation</vt:lpstr>
      <vt:lpstr>UNTREATED RAINWATER DO NOT DRINK</vt:lpstr>
      <vt:lpstr>PowerPoint Presentation</vt:lpstr>
      <vt:lpstr>Yellow Labels on White pipe, facets etc.</vt:lpstr>
      <vt:lpstr>Definitions</vt:lpstr>
      <vt:lpstr>Potential Treatment System</vt:lpstr>
      <vt:lpstr>Picture of System</vt:lpstr>
      <vt:lpstr>Treatment Approaches</vt:lpstr>
      <vt:lpstr>Filtration</vt:lpstr>
      <vt:lpstr>Reverse Osmosis</vt:lpstr>
      <vt:lpstr>Reverse Osmosis</vt:lpstr>
      <vt:lpstr>Filter Technologies and Treatment Potential</vt:lpstr>
      <vt:lpstr>Disinfection</vt:lpstr>
      <vt:lpstr>PowerPoint Presentation</vt:lpstr>
      <vt:lpstr>PowerPoint Presentation</vt:lpstr>
      <vt:lpstr>Chlorine Dosing</vt:lpstr>
      <vt:lpstr>  Chlorine Interferences </vt:lpstr>
      <vt:lpstr>Chlorination System</vt:lpstr>
      <vt:lpstr>Measuring Chlorine residual</vt:lpstr>
      <vt:lpstr>Quantity of Bleach to Disinfect a Storage Tank</vt:lpstr>
      <vt:lpstr>Examples of Chlorine Contact Time</vt:lpstr>
      <vt:lpstr>Example of Chlorine Contact Time and Water Quality</vt:lpstr>
      <vt:lpstr>Ultraviolet Light Treatment</vt:lpstr>
      <vt:lpstr>Disinfection using Ultraviolet Light</vt:lpstr>
      <vt:lpstr>Ultraviolet Light Disinfection Units</vt:lpstr>
      <vt:lpstr>Ultraviolet Light</vt:lpstr>
      <vt:lpstr>Ozone Treatment </vt:lpstr>
      <vt:lpstr>Ozone Disinfection</vt:lpstr>
      <vt:lpstr>Ozone Caution!</vt:lpstr>
      <vt:lpstr>Corrosion Control</vt:lpstr>
      <vt:lpstr>Corrosion Control</vt:lpstr>
      <vt:lpstr>VOC/SOC Adsorption</vt:lpstr>
      <vt:lpstr>Water quality goal driven by use</vt:lpstr>
      <vt:lpstr>Materials of Construction</vt:lpstr>
      <vt:lpstr>Rainwater Treatment Options: Non-Potable</vt:lpstr>
      <vt:lpstr>Rainwater Treatment Options: Potable</vt:lpstr>
      <vt:lpstr>Microbiological Removal/Inactivation Requirements for Public Water Systems Using Rainwater</vt:lpstr>
      <vt:lpstr>Treatment Goal for Non-Potable  In-home Use</vt:lpstr>
      <vt:lpstr>Treatment Goal for Potable  In-home Use</vt:lpstr>
      <vt:lpstr>Selecting a Treatment Unit</vt:lpstr>
      <vt:lpstr>Selecting a Treatment Unit</vt:lpstr>
      <vt:lpstr>Product Certification</vt:lpstr>
      <vt:lpstr>Need More Information?</vt:lpstr>
      <vt:lpstr>Water Quality Standards</vt:lpstr>
      <vt:lpstr>Whew!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ARCSA  Tapping Into Rainwater  Rainwater Treatment &amp; Sanitation  </dc:title>
  <cp:lastModifiedBy>George Braman</cp:lastModifiedBy>
  <cp:revision>1</cp:revision>
  <dcterms:modified xsi:type="dcterms:W3CDTF">2015-09-08T03:57:56Z</dcterms:modified>
</cp:coreProperties>
</file>