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50" r:id="rId1"/>
  </p:sldMasterIdLst>
  <p:notesMasterIdLst>
    <p:notesMasterId r:id="rId89"/>
  </p:notesMasterIdLst>
  <p:handoutMasterIdLst>
    <p:handoutMasterId r:id="rId90"/>
  </p:handoutMasterIdLst>
  <p:sldIdLst>
    <p:sldId id="343" r:id="rId2"/>
    <p:sldId id="341" r:id="rId3"/>
    <p:sldId id="342" r:id="rId4"/>
    <p:sldId id="256" r:id="rId5"/>
    <p:sldId id="336" r:id="rId6"/>
    <p:sldId id="337" r:id="rId7"/>
    <p:sldId id="259" r:id="rId8"/>
    <p:sldId id="258" r:id="rId9"/>
    <p:sldId id="338" r:id="rId10"/>
    <p:sldId id="257" r:id="rId11"/>
    <p:sldId id="263" r:id="rId12"/>
    <p:sldId id="260" r:id="rId13"/>
    <p:sldId id="347" r:id="rId14"/>
    <p:sldId id="265" r:id="rId15"/>
    <p:sldId id="264" r:id="rId16"/>
    <p:sldId id="266"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33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9" r:id="rId75"/>
    <p:sldId id="330" r:id="rId76"/>
    <p:sldId id="331" r:id="rId77"/>
    <p:sldId id="345" r:id="rId78"/>
    <p:sldId id="332" r:id="rId79"/>
    <p:sldId id="333" r:id="rId80"/>
    <p:sldId id="334" r:id="rId81"/>
    <p:sldId id="267" r:id="rId82"/>
    <p:sldId id="269" r:id="rId83"/>
    <p:sldId id="261" r:id="rId84"/>
    <p:sldId id="344" r:id="rId85"/>
    <p:sldId id="346" r:id="rId86"/>
    <p:sldId id="262" r:id="rId87"/>
    <p:sldId id="348" r:id="rId8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112">
          <p15:clr>
            <a:srgbClr val="A4A3A4"/>
          </p15:clr>
        </p15:guide>
        <p15:guide id="2" pos="28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FF0066"/>
    <a:srgbClr val="CC9900"/>
    <a:srgbClr val="FF9900"/>
    <a:srgbClr val="FFFF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3" autoAdjust="0"/>
    <p:restoredTop sz="96405" autoAdjust="0"/>
  </p:normalViewPr>
  <p:slideViewPr>
    <p:cSldViewPr>
      <p:cViewPr varScale="1">
        <p:scale>
          <a:sx n="126" d="100"/>
          <a:sy n="126" d="100"/>
        </p:scale>
        <p:origin x="1792" y="200"/>
      </p:cViewPr>
      <p:guideLst>
        <p:guide orient="horz" pos="2112"/>
        <p:guide pos="2832"/>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handoutMaster" Target="handoutMasters/handoutMaster1.xml"/><Relationship Id="rId91" Type="http://schemas.openxmlformats.org/officeDocument/2006/relationships/presProps" Target="presProps.xml"/><Relationship Id="rId92" Type="http://schemas.openxmlformats.org/officeDocument/2006/relationships/viewProps" Target="viewProps.xml"/><Relationship Id="rId93" Type="http://schemas.openxmlformats.org/officeDocument/2006/relationships/theme" Target="theme/theme1.xml"/><Relationship Id="rId94"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83.emf"/><Relationship Id="rId4" Type="http://schemas.openxmlformats.org/officeDocument/2006/relationships/image" Target="../media/image84.emf"/><Relationship Id="rId1" Type="http://schemas.openxmlformats.org/officeDocument/2006/relationships/image" Target="../media/image81.emf"/><Relationship Id="rId2" Type="http://schemas.openxmlformats.org/officeDocument/2006/relationships/image" Target="../media/image82.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87.emf"/><Relationship Id="rId4" Type="http://schemas.openxmlformats.org/officeDocument/2006/relationships/image" Target="../media/image88.emf"/><Relationship Id="rId1" Type="http://schemas.openxmlformats.org/officeDocument/2006/relationships/image" Target="../media/image85.emf"/><Relationship Id="rId2" Type="http://schemas.openxmlformats.org/officeDocument/2006/relationships/image" Target="../media/image8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ltLang="en-US"/>
          </a:p>
        </p:txBody>
      </p:sp>
      <p:sp>
        <p:nvSpPr>
          <p:cNvPr id="14336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ltLang="en-US"/>
          </a:p>
        </p:txBody>
      </p:sp>
      <p:sp>
        <p:nvSpPr>
          <p:cNvPr id="14336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ltLang="en-US"/>
          </a:p>
        </p:txBody>
      </p:sp>
      <p:sp>
        <p:nvSpPr>
          <p:cNvPr id="14336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2C3D8DB5-ABB1-C84D-B5D6-2D05758B193C}" type="slidenum">
              <a:rPr lang="en-US" altLang="en-US"/>
              <a:pPr/>
              <a:t>‹#›</a:t>
            </a:fld>
            <a:endParaRPr lang="en-US" altLang="en-US"/>
          </a:p>
        </p:txBody>
      </p:sp>
    </p:spTree>
    <p:extLst>
      <p:ext uri="{BB962C8B-B14F-4D97-AF65-F5344CB8AC3E}">
        <p14:creationId xmlns:p14="http://schemas.microsoft.com/office/powerpoint/2010/main" val="126908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ltLang="en-US"/>
          </a:p>
        </p:txBody>
      </p:sp>
      <p:sp>
        <p:nvSpPr>
          <p:cNvPr id="4915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ltLang="en-US"/>
          </a:p>
        </p:txBody>
      </p:sp>
      <p:sp>
        <p:nvSpPr>
          <p:cNvPr id="4915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4915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915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ltLang="en-US"/>
          </a:p>
        </p:txBody>
      </p:sp>
      <p:sp>
        <p:nvSpPr>
          <p:cNvPr id="4915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F41BBA79-D677-1C42-BEF8-0878BD6BCE31}" type="slidenum">
              <a:rPr lang="en-US" altLang="en-US"/>
              <a:pPr/>
              <a:t>‹#›</a:t>
            </a:fld>
            <a:endParaRPr lang="en-US" altLang="en-US"/>
          </a:p>
        </p:txBody>
      </p:sp>
    </p:spTree>
    <p:extLst>
      <p:ext uri="{BB962C8B-B14F-4D97-AF65-F5344CB8AC3E}">
        <p14:creationId xmlns:p14="http://schemas.microsoft.com/office/powerpoint/2010/main" val="153647990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141571-C258-6E45-A094-B25CABB04944}" type="slidenum">
              <a:rPr lang="en-US" altLang="en-US"/>
              <a:pPr/>
              <a:t>17</a:t>
            </a:fld>
            <a:endParaRPr lang="en-US" altLang="en-US"/>
          </a:p>
        </p:txBody>
      </p:sp>
      <p:sp>
        <p:nvSpPr>
          <p:cNvPr id="50178" name="Rectangle 2"/>
          <p:cNvSpPr>
            <a:spLocks noRot="1" noChangeArrowheads="1" noTextEdit="1"/>
          </p:cNvSpPr>
          <p:nvPr>
            <p:ph type="sldImg"/>
          </p:nvPr>
        </p:nvSpPr>
        <p:spPr>
          <a:ln/>
        </p:spPr>
      </p:sp>
      <p:sp>
        <p:nvSpPr>
          <p:cNvPr id="50179" name="Rectangle 3"/>
          <p:cNvSpPr>
            <a:spLocks noGrp="1" noChangeArrowheads="1"/>
          </p:cNvSpPr>
          <p:nvPr>
            <p:ph type="body" idx="1"/>
          </p:nvPr>
        </p:nvSpPr>
        <p:spPr>
          <a:xfrm>
            <a:off x="914400" y="4343400"/>
            <a:ext cx="5029200" cy="4114800"/>
          </a:xfrm>
        </p:spPr>
        <p:txBody>
          <a:bodyPr/>
          <a:lstStyle/>
          <a:p>
            <a:endParaRPr lang="en-US" altLang="en-US"/>
          </a:p>
        </p:txBody>
      </p:sp>
    </p:spTree>
    <p:extLst>
      <p:ext uri="{BB962C8B-B14F-4D97-AF65-F5344CB8AC3E}">
        <p14:creationId xmlns:p14="http://schemas.microsoft.com/office/powerpoint/2010/main" val="4941836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605276-B58C-574D-B0EA-1DA2C5CC6E2B}" type="slidenum">
              <a:rPr lang="en-US" altLang="en-US"/>
              <a:pPr/>
              <a:t>37</a:t>
            </a:fld>
            <a:endParaRPr lang="en-US" altLang="en-US"/>
          </a:p>
        </p:txBody>
      </p:sp>
      <p:sp>
        <p:nvSpPr>
          <p:cNvPr id="78850" name="Rectangle 2"/>
          <p:cNvSpPr>
            <a:spLocks noRot="1" noChangeArrowheads="1" noTextEdit="1"/>
          </p:cNvSpPr>
          <p:nvPr>
            <p:ph type="sldImg"/>
          </p:nvPr>
        </p:nvSpPr>
        <p:spPr>
          <a:ln/>
        </p:spPr>
      </p:sp>
      <p:sp>
        <p:nvSpPr>
          <p:cNvPr id="78851" name="Rectangle 3"/>
          <p:cNvSpPr>
            <a:spLocks noGrp="1" noChangeArrowheads="1"/>
          </p:cNvSpPr>
          <p:nvPr>
            <p:ph type="body" idx="1"/>
          </p:nvPr>
        </p:nvSpPr>
        <p:spPr>
          <a:xfrm>
            <a:off x="914400" y="4343400"/>
            <a:ext cx="5029200" cy="4114800"/>
          </a:xfrm>
        </p:spPr>
        <p:txBody>
          <a:bodyPr/>
          <a:lstStyle/>
          <a:p>
            <a:endParaRPr lang="en-US" altLang="en-US"/>
          </a:p>
        </p:txBody>
      </p:sp>
    </p:spTree>
    <p:extLst>
      <p:ext uri="{BB962C8B-B14F-4D97-AF65-F5344CB8AC3E}">
        <p14:creationId xmlns:p14="http://schemas.microsoft.com/office/powerpoint/2010/main" val="1264700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7B53EA-0C7A-AA44-91FB-1441D27DA6E6}" type="slidenum">
              <a:rPr lang="en-US" altLang="en-US"/>
              <a:pPr/>
              <a:t>18</a:t>
            </a:fld>
            <a:endParaRPr lang="en-US" altLang="en-US"/>
          </a:p>
        </p:txBody>
      </p:sp>
      <p:sp>
        <p:nvSpPr>
          <p:cNvPr id="52226" name="Rectangle 2"/>
          <p:cNvSpPr>
            <a:spLocks noRot="1" noChangeArrowheads="1" noTextEdit="1"/>
          </p:cNvSpPr>
          <p:nvPr>
            <p:ph type="sldImg"/>
          </p:nvPr>
        </p:nvSpPr>
        <p:spPr>
          <a:ln/>
        </p:spPr>
      </p:sp>
      <p:sp>
        <p:nvSpPr>
          <p:cNvPr id="52227" name="Rectangle 3"/>
          <p:cNvSpPr>
            <a:spLocks noGrp="1" noChangeArrowheads="1"/>
          </p:cNvSpPr>
          <p:nvPr>
            <p:ph type="body" idx="1"/>
          </p:nvPr>
        </p:nvSpPr>
        <p:spPr>
          <a:xfrm>
            <a:off x="914400" y="4343400"/>
            <a:ext cx="5029200" cy="4114800"/>
          </a:xfrm>
        </p:spPr>
        <p:txBody>
          <a:bodyPr/>
          <a:lstStyle/>
          <a:p>
            <a:endParaRPr lang="en-US" altLang="en-US"/>
          </a:p>
        </p:txBody>
      </p:sp>
    </p:spTree>
    <p:extLst>
      <p:ext uri="{BB962C8B-B14F-4D97-AF65-F5344CB8AC3E}">
        <p14:creationId xmlns:p14="http://schemas.microsoft.com/office/powerpoint/2010/main" val="1425325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95A261-E1E0-B745-A7AD-9824A58BA863}" type="slidenum">
              <a:rPr lang="en-US" altLang="en-US"/>
              <a:pPr/>
              <a:t>19</a:t>
            </a:fld>
            <a:endParaRPr lang="en-US" altLang="en-US"/>
          </a:p>
        </p:txBody>
      </p:sp>
      <p:sp>
        <p:nvSpPr>
          <p:cNvPr id="54274" name="Rectangle 2"/>
          <p:cNvSpPr>
            <a:spLocks noRot="1" noChangeArrowheads="1" noTextEdit="1"/>
          </p:cNvSpPr>
          <p:nvPr>
            <p:ph type="sldImg"/>
          </p:nvPr>
        </p:nvSpPr>
        <p:spPr>
          <a:ln/>
        </p:spPr>
      </p:sp>
      <p:sp>
        <p:nvSpPr>
          <p:cNvPr id="54275" name="Rectangle 3"/>
          <p:cNvSpPr>
            <a:spLocks noGrp="1" noChangeArrowheads="1"/>
          </p:cNvSpPr>
          <p:nvPr>
            <p:ph type="body" idx="1"/>
          </p:nvPr>
        </p:nvSpPr>
        <p:spPr>
          <a:xfrm>
            <a:off x="914400" y="4343400"/>
            <a:ext cx="5029200" cy="4114800"/>
          </a:xfrm>
        </p:spPr>
        <p:txBody>
          <a:bodyPr/>
          <a:lstStyle/>
          <a:p>
            <a:endParaRPr lang="en-US" altLang="en-US"/>
          </a:p>
        </p:txBody>
      </p:sp>
    </p:spTree>
    <p:extLst>
      <p:ext uri="{BB962C8B-B14F-4D97-AF65-F5344CB8AC3E}">
        <p14:creationId xmlns:p14="http://schemas.microsoft.com/office/powerpoint/2010/main" val="270537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D4B0CE-39BE-234F-AB33-34D52ED5374E}" type="slidenum">
              <a:rPr lang="en-US" altLang="en-US"/>
              <a:pPr/>
              <a:t>20</a:t>
            </a:fld>
            <a:endParaRPr lang="en-US" altLang="en-US"/>
          </a:p>
        </p:txBody>
      </p:sp>
      <p:sp>
        <p:nvSpPr>
          <p:cNvPr id="56322" name="Rectangle 2"/>
          <p:cNvSpPr>
            <a:spLocks noRot="1" noChangeArrowheads="1" noTextEdit="1"/>
          </p:cNvSpPr>
          <p:nvPr>
            <p:ph type="sldImg"/>
          </p:nvPr>
        </p:nvSpPr>
        <p:spPr>
          <a:ln/>
        </p:spPr>
      </p:sp>
      <p:sp>
        <p:nvSpPr>
          <p:cNvPr id="56323" name="Rectangle 3"/>
          <p:cNvSpPr>
            <a:spLocks noGrp="1" noChangeArrowheads="1"/>
          </p:cNvSpPr>
          <p:nvPr>
            <p:ph type="body" idx="1"/>
          </p:nvPr>
        </p:nvSpPr>
        <p:spPr>
          <a:xfrm>
            <a:off x="914400" y="4343400"/>
            <a:ext cx="5029200" cy="4114800"/>
          </a:xfrm>
        </p:spPr>
        <p:txBody>
          <a:bodyPr/>
          <a:lstStyle/>
          <a:p>
            <a:endParaRPr lang="en-US" altLang="en-US"/>
          </a:p>
        </p:txBody>
      </p:sp>
    </p:spTree>
    <p:extLst>
      <p:ext uri="{BB962C8B-B14F-4D97-AF65-F5344CB8AC3E}">
        <p14:creationId xmlns:p14="http://schemas.microsoft.com/office/powerpoint/2010/main" val="700428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B10500-1B5E-124C-9C6C-8D9CD147740A}" type="slidenum">
              <a:rPr lang="en-US" altLang="en-US"/>
              <a:pPr/>
              <a:t>21</a:t>
            </a:fld>
            <a:endParaRPr lang="en-US" altLang="en-US"/>
          </a:p>
        </p:txBody>
      </p:sp>
      <p:sp>
        <p:nvSpPr>
          <p:cNvPr id="58370" name="Rectangle 2"/>
          <p:cNvSpPr>
            <a:spLocks noRot="1" noChangeArrowheads="1" noTextEdit="1"/>
          </p:cNvSpPr>
          <p:nvPr>
            <p:ph type="sldImg"/>
          </p:nvPr>
        </p:nvSpPr>
        <p:spPr>
          <a:ln/>
        </p:spPr>
      </p:sp>
      <p:sp>
        <p:nvSpPr>
          <p:cNvPr id="58371" name="Rectangle 3"/>
          <p:cNvSpPr>
            <a:spLocks noGrp="1" noChangeArrowheads="1"/>
          </p:cNvSpPr>
          <p:nvPr>
            <p:ph type="body" idx="1"/>
          </p:nvPr>
        </p:nvSpPr>
        <p:spPr>
          <a:xfrm>
            <a:off x="914400" y="4343400"/>
            <a:ext cx="5029200" cy="4114800"/>
          </a:xfrm>
        </p:spPr>
        <p:txBody>
          <a:bodyPr/>
          <a:lstStyle/>
          <a:p>
            <a:endParaRPr lang="en-US" altLang="en-US"/>
          </a:p>
        </p:txBody>
      </p:sp>
    </p:spTree>
    <p:extLst>
      <p:ext uri="{BB962C8B-B14F-4D97-AF65-F5344CB8AC3E}">
        <p14:creationId xmlns:p14="http://schemas.microsoft.com/office/powerpoint/2010/main" val="1735728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F2BB86-23B7-0044-8632-513147EC4AFF}" type="slidenum">
              <a:rPr lang="en-US" altLang="en-US"/>
              <a:pPr/>
              <a:t>22</a:t>
            </a:fld>
            <a:endParaRPr lang="en-US" altLang="en-US"/>
          </a:p>
        </p:txBody>
      </p:sp>
      <p:sp>
        <p:nvSpPr>
          <p:cNvPr id="60418" name="Rectangle 2"/>
          <p:cNvSpPr>
            <a:spLocks noRot="1" noChangeArrowheads="1" noTextEdit="1"/>
          </p:cNvSpPr>
          <p:nvPr>
            <p:ph type="sldImg"/>
          </p:nvPr>
        </p:nvSpPr>
        <p:spPr>
          <a:ln/>
        </p:spPr>
      </p:sp>
      <p:sp>
        <p:nvSpPr>
          <p:cNvPr id="60419" name="Rectangle 3"/>
          <p:cNvSpPr>
            <a:spLocks noGrp="1" noChangeArrowheads="1"/>
          </p:cNvSpPr>
          <p:nvPr>
            <p:ph type="body" idx="1"/>
          </p:nvPr>
        </p:nvSpPr>
        <p:spPr>
          <a:xfrm>
            <a:off x="914400" y="4343400"/>
            <a:ext cx="5029200" cy="4114800"/>
          </a:xfrm>
        </p:spPr>
        <p:txBody>
          <a:bodyPr/>
          <a:lstStyle/>
          <a:p>
            <a:endParaRPr lang="en-US" altLang="en-US"/>
          </a:p>
        </p:txBody>
      </p:sp>
    </p:spTree>
    <p:extLst>
      <p:ext uri="{BB962C8B-B14F-4D97-AF65-F5344CB8AC3E}">
        <p14:creationId xmlns:p14="http://schemas.microsoft.com/office/powerpoint/2010/main" val="970652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4990A-E510-EF4C-96D2-094AC0BCA7AB}" type="slidenum">
              <a:rPr lang="en-US" altLang="en-US"/>
              <a:pPr/>
              <a:t>23</a:t>
            </a:fld>
            <a:endParaRPr lang="en-US" altLang="en-US"/>
          </a:p>
        </p:txBody>
      </p:sp>
      <p:sp>
        <p:nvSpPr>
          <p:cNvPr id="62466" name="Rectangle 2"/>
          <p:cNvSpPr>
            <a:spLocks noRot="1" noChangeArrowheads="1" noTextEdit="1"/>
          </p:cNvSpPr>
          <p:nvPr>
            <p:ph type="sldImg"/>
          </p:nvPr>
        </p:nvSpPr>
        <p:spPr>
          <a:ln/>
        </p:spPr>
      </p:sp>
      <p:sp>
        <p:nvSpPr>
          <p:cNvPr id="62467" name="Rectangle 3"/>
          <p:cNvSpPr>
            <a:spLocks noGrp="1" noChangeArrowheads="1"/>
          </p:cNvSpPr>
          <p:nvPr>
            <p:ph type="body" idx="1"/>
          </p:nvPr>
        </p:nvSpPr>
        <p:spPr>
          <a:xfrm>
            <a:off x="914400" y="4343400"/>
            <a:ext cx="5029200" cy="4114800"/>
          </a:xfrm>
        </p:spPr>
        <p:txBody>
          <a:bodyPr/>
          <a:lstStyle/>
          <a:p>
            <a:endParaRPr lang="en-US" altLang="en-US"/>
          </a:p>
        </p:txBody>
      </p:sp>
    </p:spTree>
    <p:extLst>
      <p:ext uri="{BB962C8B-B14F-4D97-AF65-F5344CB8AC3E}">
        <p14:creationId xmlns:p14="http://schemas.microsoft.com/office/powerpoint/2010/main" val="1463910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9E8E28-E154-EA40-8F65-3452FA210021}" type="slidenum">
              <a:rPr lang="en-US" altLang="en-US"/>
              <a:pPr/>
              <a:t>24</a:t>
            </a:fld>
            <a:endParaRPr lang="en-US" altLang="en-US"/>
          </a:p>
        </p:txBody>
      </p:sp>
      <p:sp>
        <p:nvSpPr>
          <p:cNvPr id="64514" name="Rectangle 2"/>
          <p:cNvSpPr>
            <a:spLocks noRot="1" noChangeArrowheads="1" noTextEdit="1"/>
          </p:cNvSpPr>
          <p:nvPr>
            <p:ph type="sldImg"/>
          </p:nvPr>
        </p:nvSpPr>
        <p:spPr>
          <a:ln/>
        </p:spPr>
      </p:sp>
      <p:sp>
        <p:nvSpPr>
          <p:cNvPr id="64515" name="Rectangle 3"/>
          <p:cNvSpPr>
            <a:spLocks noGrp="1" noChangeArrowheads="1"/>
          </p:cNvSpPr>
          <p:nvPr>
            <p:ph type="body" idx="1"/>
          </p:nvPr>
        </p:nvSpPr>
        <p:spPr>
          <a:xfrm>
            <a:off x="914400" y="4343400"/>
            <a:ext cx="5029200" cy="4114800"/>
          </a:xfrm>
        </p:spPr>
        <p:txBody>
          <a:bodyPr/>
          <a:lstStyle/>
          <a:p>
            <a:endParaRPr lang="en-US" altLang="en-US"/>
          </a:p>
        </p:txBody>
      </p:sp>
    </p:spTree>
    <p:extLst>
      <p:ext uri="{BB962C8B-B14F-4D97-AF65-F5344CB8AC3E}">
        <p14:creationId xmlns:p14="http://schemas.microsoft.com/office/powerpoint/2010/main" val="229092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063AAE-855C-EA44-AC38-A08DB20AE5F9}" type="slidenum">
              <a:rPr lang="en-US" altLang="en-US"/>
              <a:pPr/>
              <a:t>25</a:t>
            </a:fld>
            <a:endParaRPr lang="en-US" altLang="en-US"/>
          </a:p>
        </p:txBody>
      </p:sp>
      <p:sp>
        <p:nvSpPr>
          <p:cNvPr id="66562" name="Rectangle 2"/>
          <p:cNvSpPr>
            <a:spLocks noRot="1" noChangeArrowheads="1" noTextEdit="1"/>
          </p:cNvSpPr>
          <p:nvPr>
            <p:ph type="sldImg"/>
          </p:nvPr>
        </p:nvSpPr>
        <p:spPr>
          <a:ln/>
        </p:spPr>
      </p:sp>
      <p:sp>
        <p:nvSpPr>
          <p:cNvPr id="66563" name="Rectangle 3"/>
          <p:cNvSpPr>
            <a:spLocks noGrp="1" noChangeArrowheads="1"/>
          </p:cNvSpPr>
          <p:nvPr>
            <p:ph type="body" idx="1"/>
          </p:nvPr>
        </p:nvSpPr>
        <p:spPr>
          <a:xfrm>
            <a:off x="914400" y="4343400"/>
            <a:ext cx="5029200" cy="4114800"/>
          </a:xfrm>
        </p:spPr>
        <p:txBody>
          <a:bodyPr/>
          <a:lstStyle/>
          <a:p>
            <a:endParaRPr lang="en-US" altLang="en-US"/>
          </a:p>
        </p:txBody>
      </p:sp>
    </p:spTree>
    <p:extLst>
      <p:ext uri="{BB962C8B-B14F-4D97-AF65-F5344CB8AC3E}">
        <p14:creationId xmlns:p14="http://schemas.microsoft.com/office/powerpoint/2010/main" val="2060162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566677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03768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4953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4953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58050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714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714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3848100"/>
            <a:ext cx="3810000" cy="1714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848100"/>
            <a:ext cx="3810000" cy="1714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03952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714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48100"/>
            <a:ext cx="3810000" cy="1714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46055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499649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75728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3581400"/>
          </a:xfrm>
        </p:spPr>
        <p:txBody>
          <a:bodyPr/>
          <a:lstStyle/>
          <a:p>
            <a:endParaRPr lang="en-US"/>
          </a:p>
        </p:txBody>
      </p:sp>
    </p:spTree>
    <p:extLst>
      <p:ext uri="{BB962C8B-B14F-4D97-AF65-F5344CB8AC3E}">
        <p14:creationId xmlns:p14="http://schemas.microsoft.com/office/powerpoint/2010/main" val="1279134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3581400"/>
          </a:xfrm>
        </p:spPr>
        <p:txBody>
          <a:bodyPr/>
          <a:lstStyle/>
          <a:p>
            <a:endParaRPr lang="en-US"/>
          </a:p>
        </p:txBody>
      </p:sp>
    </p:spTree>
    <p:extLst>
      <p:ext uri="{BB962C8B-B14F-4D97-AF65-F5344CB8AC3E}">
        <p14:creationId xmlns:p14="http://schemas.microsoft.com/office/powerpoint/2010/main" val="2097663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9994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1165563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3513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19650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1704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32341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016790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2270482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171" name="Rectangle 3"/>
          <p:cNvSpPr>
            <a:spLocks noGrp="1" noChangeArrowheads="1"/>
          </p:cNvSpPr>
          <p:nvPr>
            <p:ph type="body" idx="1"/>
          </p:nvPr>
        </p:nvSpPr>
        <p:spPr bwMode="auto">
          <a:xfrm>
            <a:off x="685800" y="1981200"/>
            <a:ext cx="77724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charset="0"/>
        </a:defRPr>
      </a:lvl2pPr>
      <a:lvl3pPr algn="ctr" rtl="0" fontAlgn="base">
        <a:spcBef>
          <a:spcPct val="0"/>
        </a:spcBef>
        <a:spcAft>
          <a:spcPct val="0"/>
        </a:spcAft>
        <a:defRPr sz="4400">
          <a:solidFill>
            <a:schemeClr val="tx2"/>
          </a:solidFill>
          <a:latin typeface="Times" charset="0"/>
        </a:defRPr>
      </a:lvl3pPr>
      <a:lvl4pPr algn="ctr" rtl="0" fontAlgn="base">
        <a:spcBef>
          <a:spcPct val="0"/>
        </a:spcBef>
        <a:spcAft>
          <a:spcPct val="0"/>
        </a:spcAft>
        <a:defRPr sz="4400">
          <a:solidFill>
            <a:schemeClr val="tx2"/>
          </a:solidFill>
          <a:latin typeface="Times" charset="0"/>
        </a:defRPr>
      </a:lvl4pPr>
      <a:lvl5pPr algn="ctr" rtl="0" fontAlgn="base">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5" Type="http://schemas.openxmlformats.org/officeDocument/2006/relationships/image" Target="../media/image22.png"/><Relationship Id="rId6" Type="http://schemas.openxmlformats.org/officeDocument/2006/relationships/image" Target="../media/image23.jpeg"/><Relationship Id="rId7" Type="http://schemas.openxmlformats.org/officeDocument/2006/relationships/image" Target="../media/image24.jpeg"/><Relationship Id="rId1" Type="http://schemas.openxmlformats.org/officeDocument/2006/relationships/slideLayout" Target="../slideLayouts/slideLayout4.xml"/><Relationship Id="rId2"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5" Type="http://schemas.openxmlformats.org/officeDocument/2006/relationships/image" Target="../media/image28.png"/><Relationship Id="rId6" Type="http://schemas.openxmlformats.org/officeDocument/2006/relationships/image" Target="../media/image29.jpeg"/><Relationship Id="rId1" Type="http://schemas.openxmlformats.org/officeDocument/2006/relationships/slideLayout" Target="../slideLayouts/slideLayout12.xml"/><Relationship Id="rId2" Type="http://schemas.openxmlformats.org/officeDocument/2006/relationships/image" Target="../media/image2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0.png"/><Relationship Id="rId3"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jpeg"/><Relationship Id="rId5" Type="http://schemas.openxmlformats.org/officeDocument/2006/relationships/image" Target="../media/image35.jpeg"/><Relationship Id="rId6" Type="http://schemas.openxmlformats.org/officeDocument/2006/relationships/image" Target="../media/image36.jpeg"/><Relationship Id="rId7" Type="http://schemas.openxmlformats.org/officeDocument/2006/relationships/image" Target="../media/image37.jpeg"/><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4.xml"/><Relationship Id="rId4" Type="http://schemas.openxmlformats.org/officeDocument/2006/relationships/image" Target="../media/image38.png"/><Relationship Id="rId1" Type="http://schemas.microsoft.com/office/2007/relationships/media" Target="file:///C:\Documents%20and%20Settings\extuser\Desktop\Keith\treecuttingaccident.wmv" TargetMode="External"/><Relationship Id="rId2" Type="http://schemas.openxmlformats.org/officeDocument/2006/relationships/video" Target="file:///C:\Documents%20and%20Settings\extuser\Desktop\Keith\treecuttingaccident.wmv"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1.jpeg"/><Relationship Id="rId5" Type="http://schemas.openxmlformats.org/officeDocument/2006/relationships/image" Target="../media/image42.gif"/><Relationship Id="rId1" Type="http://schemas.openxmlformats.org/officeDocument/2006/relationships/slideLayout" Target="../slideLayouts/slideLayout13.xml"/><Relationship Id="rId2" Type="http://schemas.openxmlformats.org/officeDocument/2006/relationships/image" Target="../media/image3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12.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 Id="rId3"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2.bin"/><Relationship Id="rId5" Type="http://schemas.openxmlformats.org/officeDocument/2006/relationships/image" Target="../media/image45.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 Id="rId3" Type="http://schemas.openxmlformats.org/officeDocument/2006/relationships/image" Target="../media/image4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5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52.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7.jpeg"/><Relationship Id="rId4" Type="http://schemas.openxmlformats.org/officeDocument/2006/relationships/image" Target="../media/image58.jpeg"/><Relationship Id="rId5" Type="http://schemas.openxmlformats.org/officeDocument/2006/relationships/image" Target="../media/image59.jpeg"/><Relationship Id="rId1" Type="http://schemas.openxmlformats.org/officeDocument/2006/relationships/slideLayout" Target="../slideLayouts/slideLayout7.xml"/><Relationship Id="rId2" Type="http://schemas.openxmlformats.org/officeDocument/2006/relationships/image" Target="../media/image5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1.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3.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4.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7.jpeg"/><Relationship Id="rId4" Type="http://schemas.openxmlformats.org/officeDocument/2006/relationships/image" Target="../media/image68.jpeg"/><Relationship Id="rId5" Type="http://schemas.openxmlformats.org/officeDocument/2006/relationships/image" Target="../media/image69.jpeg"/><Relationship Id="rId1" Type="http://schemas.openxmlformats.org/officeDocument/2006/relationships/slideLayout" Target="../slideLayouts/slideLayout7.xml"/><Relationship Id="rId2" Type="http://schemas.openxmlformats.org/officeDocument/2006/relationships/image" Target="../media/image66.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70.emf"/><Relationship Id="rId1" Type="http://schemas.openxmlformats.org/officeDocument/2006/relationships/vmlDrawing" Target="../drawings/vmlDrawing3.vml"/><Relationship Id="rId2"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71.emf"/><Relationship Id="rId1" Type="http://schemas.openxmlformats.org/officeDocument/2006/relationships/vmlDrawing" Target="../drawings/vmlDrawing4.vml"/><Relationship Id="rId2"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72.emf"/><Relationship Id="rId1" Type="http://schemas.openxmlformats.org/officeDocument/2006/relationships/vmlDrawing" Target="../drawings/vmlDrawing5.vml"/><Relationship Id="rId2"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3.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5.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6.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7.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8.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9.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0.jpeg"/></Relationships>
</file>

<file path=ppt/slides/_rels/slide66.xml.rels><?xml version="1.0" encoding="UTF-8" standalone="yes"?>
<Relationships xmlns="http://schemas.openxmlformats.org/package/2006/relationships"><Relationship Id="rId3" Type="http://schemas.openxmlformats.org/officeDocument/2006/relationships/image" Target="../media/image74.jpeg"/><Relationship Id="rId4" Type="http://schemas.openxmlformats.org/officeDocument/2006/relationships/image" Target="../media/image75.jpeg"/><Relationship Id="rId5" Type="http://schemas.openxmlformats.org/officeDocument/2006/relationships/image" Target="../media/image76.jpeg"/><Relationship Id="rId1" Type="http://schemas.openxmlformats.org/officeDocument/2006/relationships/slideLayout" Target="../slideLayouts/slideLayout7.xml"/><Relationship Id="rId2" Type="http://schemas.openxmlformats.org/officeDocument/2006/relationships/image" Target="../media/image73.jpeg"/></Relationships>
</file>

<file path=ppt/slides/_rels/slide67.xml.rels><?xml version="1.0" encoding="UTF-8" standalone="yes"?>
<Relationships xmlns="http://schemas.openxmlformats.org/package/2006/relationships"><Relationship Id="rId3" Type="http://schemas.openxmlformats.org/officeDocument/2006/relationships/image" Target="../media/image79.jpeg"/><Relationship Id="rId4" Type="http://schemas.openxmlformats.org/officeDocument/2006/relationships/image" Target="../media/image78.jpeg"/><Relationship Id="rId5" Type="http://schemas.openxmlformats.org/officeDocument/2006/relationships/image" Target="../media/image77.jpeg"/><Relationship Id="rId1" Type="http://schemas.openxmlformats.org/officeDocument/2006/relationships/slideLayout" Target="../slideLayouts/slideLayout7.xml"/><Relationship Id="rId2" Type="http://schemas.openxmlformats.org/officeDocument/2006/relationships/image" Target="../media/image80.jpeg"/></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81.emf"/><Relationship Id="rId5" Type="http://schemas.openxmlformats.org/officeDocument/2006/relationships/oleObject" Target="../embeddings/oleObject7.bin"/><Relationship Id="rId6" Type="http://schemas.openxmlformats.org/officeDocument/2006/relationships/image" Target="../media/image82.emf"/><Relationship Id="rId7" Type="http://schemas.openxmlformats.org/officeDocument/2006/relationships/oleObject" Target="../embeddings/oleObject8.bin"/><Relationship Id="rId8" Type="http://schemas.openxmlformats.org/officeDocument/2006/relationships/image" Target="../media/image83.emf"/><Relationship Id="rId9" Type="http://schemas.openxmlformats.org/officeDocument/2006/relationships/oleObject" Target="../embeddings/oleObject9.bin"/><Relationship Id="rId10" Type="http://schemas.openxmlformats.org/officeDocument/2006/relationships/image" Target="../media/image84.emf"/><Relationship Id="rId1" Type="http://schemas.openxmlformats.org/officeDocument/2006/relationships/vmlDrawing" Target="../drawings/vmlDrawing6.vml"/><Relationship Id="rId2"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image" Target="../media/image85.emf"/><Relationship Id="rId5" Type="http://schemas.openxmlformats.org/officeDocument/2006/relationships/oleObject" Target="../embeddings/oleObject11.bin"/><Relationship Id="rId6" Type="http://schemas.openxmlformats.org/officeDocument/2006/relationships/image" Target="../media/image86.emf"/><Relationship Id="rId7" Type="http://schemas.openxmlformats.org/officeDocument/2006/relationships/oleObject" Target="../embeddings/oleObject12.bin"/><Relationship Id="rId8" Type="http://schemas.openxmlformats.org/officeDocument/2006/relationships/image" Target="../media/image87.emf"/><Relationship Id="rId9" Type="http://schemas.openxmlformats.org/officeDocument/2006/relationships/oleObject" Target="../embeddings/oleObject13.bin"/><Relationship Id="rId10" Type="http://schemas.openxmlformats.org/officeDocument/2006/relationships/image" Target="../media/image88.emf"/><Relationship Id="rId1" Type="http://schemas.openxmlformats.org/officeDocument/2006/relationships/vmlDrawing" Target="../drawings/vmlDrawing7.vml"/><Relationship Id="rId2"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oleObject" Target="../embeddings/oleObject1.bin"/><Relationship Id="rId6" Type="http://schemas.openxmlformats.org/officeDocument/2006/relationships/image" Target="../media/image10.png"/><Relationship Id="rId7" Type="http://schemas.openxmlformats.org/officeDocument/2006/relationships/image" Target="../media/image13.jpeg"/><Relationship Id="rId8" Type="http://schemas.openxmlformats.org/officeDocument/2006/relationships/image" Target="../media/image14.jpeg"/><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14.bin"/><Relationship Id="rId4" Type="http://schemas.openxmlformats.org/officeDocument/2006/relationships/image" Target="../media/image89.emf"/><Relationship Id="rId1" Type="http://schemas.openxmlformats.org/officeDocument/2006/relationships/vmlDrawing" Target="../drawings/vmlDrawing8.vml"/><Relationship Id="rId2" Type="http://schemas.openxmlformats.org/officeDocument/2006/relationships/slideLayout" Target="../slideLayouts/slideLayout16.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15.bin"/><Relationship Id="rId4" Type="http://schemas.openxmlformats.org/officeDocument/2006/relationships/image" Target="../media/image90.emf"/><Relationship Id="rId1" Type="http://schemas.openxmlformats.org/officeDocument/2006/relationships/vmlDrawing" Target="../drawings/vmlDrawing9.vml"/><Relationship Id="rId2" Type="http://schemas.openxmlformats.org/officeDocument/2006/relationships/slideLayout" Target="../slideLayouts/slideLayout1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74.jpeg"/><Relationship Id="rId4" Type="http://schemas.openxmlformats.org/officeDocument/2006/relationships/image" Target="../media/image75.jpeg"/><Relationship Id="rId5" Type="http://schemas.openxmlformats.org/officeDocument/2006/relationships/image" Target="../media/image76.jpeg"/><Relationship Id="rId1" Type="http://schemas.openxmlformats.org/officeDocument/2006/relationships/slideLayout" Target="../slideLayouts/slideLayout7.xml"/><Relationship Id="rId2" Type="http://schemas.openxmlformats.org/officeDocument/2006/relationships/image" Target="../media/image73.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slideLayout" Target="../slideLayouts/slideLayout14.xml"/><Relationship Id="rId4" Type="http://schemas.openxmlformats.org/officeDocument/2006/relationships/image" Target="../media/image91.png"/><Relationship Id="rId1" Type="http://schemas.microsoft.com/office/2007/relationships/media" Target="file:///C:\Documents%20and%20Settings\extuser\Desktop\Keith\monkeybutt.mpeg" TargetMode="External"/><Relationship Id="rId2" Type="http://schemas.openxmlformats.org/officeDocument/2006/relationships/video" Target="file:///C:\Documents%20and%20Settings\extuser\Desktop\Keith\monkeybutt.mpeg" TargetMode="External"/></Relationships>
</file>

<file path=ppt/slides/_rels/slide78.xml.rels><?xml version="1.0" encoding="UTF-8" standalone="yes"?>
<Relationships xmlns="http://schemas.openxmlformats.org/package/2006/relationships"><Relationship Id="rId3" Type="http://schemas.openxmlformats.org/officeDocument/2006/relationships/image" Target="../media/image93.jpeg"/><Relationship Id="rId4" Type="http://schemas.openxmlformats.org/officeDocument/2006/relationships/image" Target="../media/image94.jpeg"/><Relationship Id="rId5" Type="http://schemas.openxmlformats.org/officeDocument/2006/relationships/image" Target="../media/image95.jpeg"/><Relationship Id="rId6" Type="http://schemas.openxmlformats.org/officeDocument/2006/relationships/image" Target="../media/image96.jpeg"/><Relationship Id="rId7" Type="http://schemas.openxmlformats.org/officeDocument/2006/relationships/image" Target="../media/image97.jpeg"/><Relationship Id="rId1" Type="http://schemas.openxmlformats.org/officeDocument/2006/relationships/slideLayout" Target="../slideLayouts/slideLayout12.xml"/><Relationship Id="rId2" Type="http://schemas.openxmlformats.org/officeDocument/2006/relationships/image" Target="../media/image92.jpeg"/></Relationships>
</file>

<file path=ppt/slides/_rels/slide79.xml.rels><?xml version="1.0" encoding="UTF-8" standalone="yes"?>
<Relationships xmlns="http://schemas.openxmlformats.org/package/2006/relationships"><Relationship Id="rId3" Type="http://schemas.openxmlformats.org/officeDocument/2006/relationships/image" Target="../media/image99.jpeg"/><Relationship Id="rId4" Type="http://schemas.openxmlformats.org/officeDocument/2006/relationships/image" Target="../media/image100.jpeg"/><Relationship Id="rId5" Type="http://schemas.openxmlformats.org/officeDocument/2006/relationships/image" Target="../media/image101.jpeg"/><Relationship Id="rId1" Type="http://schemas.openxmlformats.org/officeDocument/2006/relationships/slideLayout" Target="../slideLayouts/slideLayout13.xml"/><Relationship Id="rId2" Type="http://schemas.openxmlformats.org/officeDocument/2006/relationships/image" Target="../media/image98.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12.xml"/><Relationship Id="rId2" Type="http://schemas.openxmlformats.org/officeDocument/2006/relationships/image" Target="../media/image15.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02.jpe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3.jpe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4.jpe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5.jpe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06.jpeg"/></Relationships>
</file>

<file path=ppt/slides/_rels/slide85.xml.rels><?xml version="1.0" encoding="UTF-8" standalone="yes"?>
<Relationships xmlns="http://schemas.openxmlformats.org/package/2006/relationships"><Relationship Id="rId3" Type="http://schemas.openxmlformats.org/officeDocument/2006/relationships/slideLayout" Target="../slideLayouts/slideLayout14.xml"/><Relationship Id="rId4" Type="http://schemas.openxmlformats.org/officeDocument/2006/relationships/image" Target="../media/image107.png"/><Relationship Id="rId1" Type="http://schemas.microsoft.com/office/2007/relationships/media" Target="file:///C:\Documents%20and%20Settings\extuser\Desktop\Keith\why%20I%20don't%20exercise.mpg" TargetMode="External"/><Relationship Id="rId2" Type="http://schemas.openxmlformats.org/officeDocument/2006/relationships/video" Target="file:///C:\Documents%20and%20Settings\extuser\Desktop\Keith\why%20I%20don't%20exercise.mpg" TargetMode="Externa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08.jpe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700" name="Picture 4" descr="xp1"/>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1905000"/>
            <a:ext cx="4291013" cy="495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157702" name="Picture 6" descr="xp2"/>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657600" y="5715000"/>
            <a:ext cx="548640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157705" name="Text Box 9"/>
          <p:cNvSpPr txBox="1">
            <a:spLocks noChangeArrowheads="1"/>
          </p:cNvSpPr>
          <p:nvPr/>
        </p:nvSpPr>
        <p:spPr bwMode="auto">
          <a:xfrm>
            <a:off x="0" y="0"/>
            <a:ext cx="9144000" cy="211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1400" b="1">
                <a:solidFill>
                  <a:schemeClr val="bg1"/>
                </a:solidFill>
              </a:rPr>
              <a:t>MICROSOFT NEWS RELEASE:</a:t>
            </a:r>
            <a:br>
              <a:rPr lang="en-US" altLang="en-US" sz="1400" b="1">
                <a:solidFill>
                  <a:schemeClr val="bg1"/>
                </a:solidFill>
              </a:rPr>
            </a:br>
            <a:r>
              <a:rPr lang="en-US" altLang="en-US" sz="1400" b="1">
                <a:solidFill>
                  <a:schemeClr val="bg1"/>
                </a:solidFill>
              </a:rPr>
              <a:t>It has come to our attention that a few copies of the Georgia edition of Windows XP may have accidentally been shipped outside Georgia. If you have one of the Georgia editions you may need some help understanding the commands. The Georgia edition may be recognized by looking at the opening screen. </a:t>
            </a:r>
            <a:br>
              <a:rPr lang="en-US" altLang="en-US" sz="1400" b="1">
                <a:solidFill>
                  <a:schemeClr val="bg1"/>
                </a:solidFill>
              </a:rPr>
            </a:br>
            <a:endParaRPr lang="en-US" altLang="en-US" sz="1400" b="1">
              <a:solidFill>
                <a:schemeClr val="bg1"/>
              </a:solidFill>
            </a:endParaRPr>
          </a:p>
          <a:p>
            <a:pPr>
              <a:spcBef>
                <a:spcPct val="50000"/>
              </a:spcBef>
            </a:pPr>
            <a:r>
              <a:rPr lang="en-US" altLang="en-US" sz="1400" b="1">
                <a:solidFill>
                  <a:schemeClr val="bg1"/>
                </a:solidFill>
              </a:rPr>
              <a:t>Other features: </a:t>
            </a:r>
            <a:br>
              <a:rPr lang="en-US" altLang="en-US" sz="1400" b="1">
                <a:solidFill>
                  <a:schemeClr val="bg1"/>
                </a:solidFill>
              </a:rPr>
            </a:br>
            <a:r>
              <a:rPr lang="en-US" altLang="en-US" sz="1400" b="1">
                <a:solidFill>
                  <a:schemeClr val="bg1"/>
                </a:solidFill>
              </a:rPr>
              <a:t>Instead of an error message you get a winder covered with a garbage bag and duct tape. </a:t>
            </a:r>
            <a:br>
              <a:rPr lang="en-US" altLang="en-US" sz="1400" b="1">
                <a:solidFill>
                  <a:schemeClr val="bg1"/>
                </a:solidFill>
              </a:rPr>
            </a:br>
            <a:r>
              <a:rPr lang="en-US" altLang="en-US" sz="1400"/>
              <a:t/>
            </a:r>
            <a:br>
              <a:rPr lang="en-US" altLang="en-US" sz="1400"/>
            </a:br>
            <a:endParaRPr lang="en-US" altLang="en-US" sz="1400"/>
          </a:p>
        </p:txBody>
      </p:sp>
      <p:sp>
        <p:nvSpPr>
          <p:cNvPr id="157706" name="Text Box 10"/>
          <p:cNvSpPr txBox="1">
            <a:spLocks noChangeArrowheads="1"/>
          </p:cNvSpPr>
          <p:nvPr/>
        </p:nvSpPr>
        <p:spPr bwMode="auto">
          <a:xfrm>
            <a:off x="4114800" y="1828800"/>
            <a:ext cx="5029200" cy="44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spcBef>
                <a:spcPct val="50000"/>
              </a:spcBef>
            </a:pPr>
            <a:r>
              <a:rPr lang="en-US" altLang="en-US" sz="1400" b="1">
                <a:solidFill>
                  <a:srgbClr val="FFFFFF"/>
                </a:solidFill>
              </a:rPr>
              <a:t>OK = ats aww-right</a:t>
            </a:r>
            <a:br>
              <a:rPr lang="en-US" altLang="en-US" sz="1400" b="1">
                <a:solidFill>
                  <a:srgbClr val="FFFFFF"/>
                </a:solidFill>
              </a:rPr>
            </a:br>
            <a:r>
              <a:rPr lang="en-US" altLang="en-US" sz="1400" b="1">
                <a:solidFill>
                  <a:srgbClr val="FFFFFF"/>
                </a:solidFill>
              </a:rPr>
              <a:t>cancel = hail no</a:t>
            </a:r>
            <a:br>
              <a:rPr lang="en-US" altLang="en-US" sz="1400" b="1">
                <a:solidFill>
                  <a:srgbClr val="FFFFFF"/>
                </a:solidFill>
              </a:rPr>
            </a:br>
            <a:r>
              <a:rPr lang="en-US" altLang="en-US" sz="1400" b="1">
                <a:solidFill>
                  <a:srgbClr val="FFFFFF"/>
                </a:solidFill>
              </a:rPr>
              <a:t>reset = awa shoot</a:t>
            </a:r>
            <a:br>
              <a:rPr lang="en-US" altLang="en-US" sz="1400" b="1">
                <a:solidFill>
                  <a:srgbClr val="FFFFFF"/>
                </a:solidFill>
              </a:rPr>
            </a:br>
            <a:r>
              <a:rPr lang="en-US" altLang="en-US" sz="1400" b="1">
                <a:solidFill>
                  <a:srgbClr val="FFFFFF"/>
                </a:solidFill>
              </a:rPr>
              <a:t>yes = shore</a:t>
            </a:r>
            <a:br>
              <a:rPr lang="en-US" altLang="en-US" sz="1400" b="1">
                <a:solidFill>
                  <a:srgbClr val="FFFFFF"/>
                </a:solidFill>
              </a:rPr>
            </a:br>
            <a:r>
              <a:rPr lang="en-US" altLang="en-US" sz="1400" b="1">
                <a:solidFill>
                  <a:srgbClr val="FFFFFF"/>
                </a:solidFill>
              </a:rPr>
              <a:t>no = Naaaa</a:t>
            </a:r>
            <a:br>
              <a:rPr lang="en-US" altLang="en-US" sz="1400" b="1">
                <a:solidFill>
                  <a:srgbClr val="FFFFFF"/>
                </a:solidFill>
              </a:rPr>
            </a:br>
            <a:r>
              <a:rPr lang="en-US" altLang="en-US" sz="1400" b="1">
                <a:solidFill>
                  <a:srgbClr val="FFFFFF"/>
                </a:solidFill>
              </a:rPr>
              <a:t>find = hunt-fer it</a:t>
            </a:r>
            <a:br>
              <a:rPr lang="en-US" altLang="en-US" sz="1400" b="1">
                <a:solidFill>
                  <a:srgbClr val="FFFFFF"/>
                </a:solidFill>
              </a:rPr>
            </a:br>
            <a:r>
              <a:rPr lang="en-US" altLang="en-US" sz="1400" b="1">
                <a:solidFill>
                  <a:srgbClr val="FFFFFF"/>
                </a:solidFill>
              </a:rPr>
              <a:t>go to = over yonder</a:t>
            </a:r>
            <a:br>
              <a:rPr lang="en-US" altLang="en-US" sz="1400" b="1">
                <a:solidFill>
                  <a:srgbClr val="FFFFFF"/>
                </a:solidFill>
              </a:rPr>
            </a:br>
            <a:r>
              <a:rPr lang="en-US" altLang="en-US" sz="1400" b="1">
                <a:solidFill>
                  <a:srgbClr val="FFFFFF"/>
                </a:solidFill>
              </a:rPr>
              <a:t>back = back yonder</a:t>
            </a:r>
            <a:br>
              <a:rPr lang="en-US" altLang="en-US" sz="1400" b="1">
                <a:solidFill>
                  <a:srgbClr val="FFFFFF"/>
                </a:solidFill>
              </a:rPr>
            </a:br>
            <a:r>
              <a:rPr lang="en-US" altLang="en-US" sz="1400" b="1">
                <a:solidFill>
                  <a:srgbClr val="FFFFFF"/>
                </a:solidFill>
              </a:rPr>
              <a:t>help = hep me out here</a:t>
            </a:r>
            <a:br>
              <a:rPr lang="en-US" altLang="en-US" sz="1400" b="1">
                <a:solidFill>
                  <a:srgbClr val="FFFFFF"/>
                </a:solidFill>
              </a:rPr>
            </a:br>
            <a:r>
              <a:rPr lang="en-US" altLang="en-US" sz="1400" b="1">
                <a:solidFill>
                  <a:srgbClr val="FFFFFF"/>
                </a:solidFill>
              </a:rPr>
              <a:t>stop = ternit off</a:t>
            </a:r>
            <a:br>
              <a:rPr lang="en-US" altLang="en-US" sz="1400" b="1">
                <a:solidFill>
                  <a:srgbClr val="FFFFFF"/>
                </a:solidFill>
              </a:rPr>
            </a:br>
            <a:r>
              <a:rPr lang="en-US" altLang="en-US" sz="1400" b="1">
                <a:solidFill>
                  <a:srgbClr val="FFFFFF"/>
                </a:solidFill>
              </a:rPr>
              <a:t>start = crank it up</a:t>
            </a:r>
            <a:br>
              <a:rPr lang="en-US" altLang="en-US" sz="1400" b="1">
                <a:solidFill>
                  <a:srgbClr val="FFFFFF"/>
                </a:solidFill>
              </a:rPr>
            </a:br>
            <a:r>
              <a:rPr lang="en-US" altLang="en-US" sz="1400" b="1">
                <a:solidFill>
                  <a:srgbClr val="FFFFFF"/>
                </a:solidFill>
              </a:rPr>
              <a:t>settings = sittins</a:t>
            </a:r>
            <a:br>
              <a:rPr lang="en-US" altLang="en-US" sz="1400" b="1">
                <a:solidFill>
                  <a:srgbClr val="FFFFFF"/>
                </a:solidFill>
              </a:rPr>
            </a:br>
            <a:r>
              <a:rPr lang="en-US" altLang="en-US" sz="1400" b="1">
                <a:solidFill>
                  <a:srgbClr val="FFFFFF"/>
                </a:solidFill>
              </a:rPr>
              <a:t>programs = stuff that does stuff</a:t>
            </a:r>
            <a:br>
              <a:rPr lang="en-US" altLang="en-US" sz="1400" b="1">
                <a:solidFill>
                  <a:srgbClr val="FFFFFF"/>
                </a:solidFill>
              </a:rPr>
            </a:br>
            <a:r>
              <a:rPr lang="en-US" altLang="en-US" sz="1400" b="1">
                <a:solidFill>
                  <a:srgbClr val="FFFFFF"/>
                </a:solidFill>
              </a:rPr>
              <a:t>documents = stuff I done done</a:t>
            </a:r>
            <a:br>
              <a:rPr lang="en-US" altLang="en-US" sz="1400" b="1">
                <a:solidFill>
                  <a:srgbClr val="FFFFFF"/>
                </a:solidFill>
              </a:rPr>
            </a:br>
            <a:r>
              <a:rPr lang="en-US" altLang="en-US" sz="1400" b="1">
                <a:solidFill>
                  <a:srgbClr val="FFFFFF"/>
                </a:solidFill>
              </a:rPr>
              <a:t/>
            </a:r>
            <a:br>
              <a:rPr lang="en-US" altLang="en-US" sz="1400" b="1">
                <a:solidFill>
                  <a:srgbClr val="FFFFFF"/>
                </a:solidFill>
              </a:rPr>
            </a:br>
            <a:r>
              <a:rPr lang="en-US" altLang="en-US" sz="1400" b="1">
                <a:solidFill>
                  <a:srgbClr val="FFFFFF"/>
                </a:solidFill>
              </a:rPr>
              <a:t>Also note that winders XP does not recognize capital letters or punctuation marks</a:t>
            </a:r>
            <a:r>
              <a:rPr lang="en-US" altLang="en-US" sz="1400" b="1"/>
              <a:t>. </a:t>
            </a:r>
            <a:br>
              <a:rPr lang="en-US" altLang="en-US" sz="1400" b="1"/>
            </a:br>
            <a:r>
              <a:rPr lang="en-US" altLang="en-US" b="1"/>
              <a:t/>
            </a:r>
            <a:br>
              <a:rPr lang="en-US" altLang="en-US" b="1"/>
            </a:br>
            <a:endParaRPr lang="en-US" altLang="en-US" b="1"/>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7" descr="bad_prun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38400"/>
            <a:ext cx="2125663" cy="38862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080" name="Picture 8" descr="content_im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0113" y="3352800"/>
            <a:ext cx="2325687" cy="35052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083" name="Picture 11" descr="pruning-GOOD%20AND%20BAD%20WO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497263"/>
            <a:ext cx="3505200" cy="336073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084" name="Picture 12" descr="topp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114800" cy="237331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088" name="Picture 16" descr="5-12"/>
          <p:cNvPicPr>
            <a:picLocks noChangeAspect="1" noChangeArrowheads="1"/>
          </p:cNvPicPr>
          <p:nvPr>
            <p:ph sz="half" idx="2"/>
          </p:nvPr>
        </p:nvPicPr>
        <p:blipFill>
          <a:blip r:embed="rId6">
            <a:extLst>
              <a:ext uri="{28A0092B-C50C-407E-A947-70E740481C1C}">
                <a14:useLocalDpi xmlns:a14="http://schemas.microsoft.com/office/drawing/2010/main" val="0"/>
              </a:ext>
            </a:extLst>
          </a:blip>
          <a:srcRect/>
          <a:stretch>
            <a:fillRect/>
          </a:stretch>
        </p:blipFill>
        <p:spPr>
          <a:xfrm>
            <a:off x="4038600" y="533400"/>
            <a:ext cx="1984375" cy="2971800"/>
          </a:xfr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3102" name="Picture 30" descr="Big%20trees"/>
          <p:cNvPicPr>
            <a:picLocks noChangeAspect="1" noChangeArrowheads="1"/>
          </p:cNvPicPr>
          <p:nvPr>
            <p:ph sz="half" idx="1"/>
          </p:nvPr>
        </p:nvPicPr>
        <p:blipFill>
          <a:blip r:embed="rId7">
            <a:extLst>
              <a:ext uri="{28A0092B-C50C-407E-A947-70E740481C1C}">
                <a14:useLocalDpi xmlns:a14="http://schemas.microsoft.com/office/drawing/2010/main" val="0"/>
              </a:ext>
            </a:extLst>
          </a:blip>
          <a:srcRect/>
          <a:stretch>
            <a:fillRect/>
          </a:stretch>
        </p:blipFill>
        <p:spPr>
          <a:xfrm>
            <a:off x="6019800" y="0"/>
            <a:ext cx="2841625" cy="3810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pruning-bad"/>
          <p:cNvPicPr>
            <a:picLocks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533400" y="0"/>
            <a:ext cx="1993900" cy="3810000"/>
          </a:xfr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31753" name="Picture 9" descr="4-1"/>
          <p:cNvPicPr>
            <a:picLocks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477000" y="457200"/>
            <a:ext cx="2001838" cy="3057525"/>
          </a:xfr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31756" name="Picture 12" descr="2104611"/>
          <p:cNvPicPr>
            <a:picLocks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2552700" y="914400"/>
            <a:ext cx="3886200" cy="2598738"/>
          </a:xfr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31760" name="Picture 16" descr="#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0300" y="3248025"/>
            <a:ext cx="4533900" cy="33972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1750" name="Picture 6" descr="bad_prune1"/>
          <p:cNvPicPr>
            <a:picLocks noChangeAspect="1" noChangeArrowheads="1"/>
          </p:cNvPicPr>
          <p:nvPr>
            <p:ph sz="quarter" idx="2"/>
          </p:nvPr>
        </p:nvPicPr>
        <p:blipFill>
          <a:blip r:embed="rId6">
            <a:extLst>
              <a:ext uri="{28A0092B-C50C-407E-A947-70E740481C1C}">
                <a14:useLocalDpi xmlns:a14="http://schemas.microsoft.com/office/drawing/2010/main" val="0"/>
              </a:ext>
            </a:extLst>
          </a:blip>
          <a:srcRect/>
          <a:stretch>
            <a:fillRect/>
          </a:stretch>
        </p:blipFill>
        <p:spPr>
          <a:xfrm>
            <a:off x="1295400" y="3124200"/>
            <a:ext cx="2605088" cy="3538538"/>
          </a:xfr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solidFill>
            <a:schemeClr val="bg1">
              <a:alpha val="75000"/>
            </a:schemeClr>
          </a:solidFill>
          <a:ln>
            <a:solidFill>
              <a:schemeClr val="bg1"/>
            </a:solidFill>
            <a:miter lim="800000"/>
            <a:headEnd/>
            <a:tailEnd/>
          </a:ln>
        </p:spPr>
        <p:txBody>
          <a:bodyPr/>
          <a:lstStyle/>
          <a:p>
            <a:r>
              <a:rPr lang="en-US" altLang="en-US"/>
              <a:t>You know you’re a redneck if:</a:t>
            </a:r>
          </a:p>
        </p:txBody>
      </p:sp>
      <p:pic>
        <p:nvPicPr>
          <p:cNvPr id="17412" name="Picture 4" descr="ns-storm4-dg"/>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3352800"/>
            <a:ext cx="4495800" cy="3376613"/>
          </a:xfr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17414" name="Picture 6" descr="woodchopping"/>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495800" y="1981200"/>
            <a:ext cx="4603750" cy="4724400"/>
          </a:xfr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20" name="Picture 8" descr="March 10 - 12  2006 1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743200" cy="3657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66916" name="Picture 4" descr="March 07 - 10  2006 0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0"/>
            <a:ext cx="3124200" cy="3581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66917" name="Picture 5" descr="March 10 - 12  2006 1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124200"/>
            <a:ext cx="3200400" cy="3733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66918" name="Picture 6" descr="April 03 - 06  2006 2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3600450"/>
            <a:ext cx="3505200" cy="32575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66919" name="Picture 7" descr="April 03 - 06  2006 07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0"/>
            <a:ext cx="3124200" cy="3581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66921" name="Picture 9" descr="Russ_Fur_Hat_Croppe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27825" y="3581400"/>
            <a:ext cx="2416175" cy="3276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treecuttingaccident.wmv">
            <a:hlinkClick r:id="" action="ppaction://media"/>
          </p:cNvPr>
          <p:cNvPicPr>
            <a:picLocks noRot="1" noChangeAspect="1" noChangeArrowheads="1"/>
          </p:cNvPicPr>
          <p:nvPr>
            <p:ph/>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a:xfrm>
            <a:off x="0" y="0"/>
            <a:ext cx="9144000" cy="68580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3840" fill="hold"/>
                                        <p:tgtEl>
                                          <p:spTgt spid="4096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0964"/>
                </p:tgtEl>
              </p:cMediaNode>
            </p:video>
            <p:seq concurrent="1" nextAc="seek">
              <p:cTn id="8" restart="whenNotActive" fill="hold" evtFilter="cancelBubble" nodeType="interactiveSeq">
                <p:stCondLst>
                  <p:cond evt="onClick" delay="0">
                    <p:tgtEl>
                      <p:spTgt spid="4096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40964"/>
                                        </p:tgtEl>
                                      </p:cBhvr>
                                    </p:cmd>
                                  </p:childTnLst>
                                </p:cTn>
                              </p:par>
                            </p:childTnLst>
                          </p:cTn>
                        </p:par>
                      </p:childTnLst>
                    </p:cTn>
                  </p:par>
                </p:childTnLst>
              </p:cTn>
              <p:nextCondLst>
                <p:cond evt="onClick" delay="0">
                  <p:tgtEl>
                    <p:spTgt spid="4096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descr="Picture1"/>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181600" y="3962400"/>
            <a:ext cx="3505200" cy="2116138"/>
          </a:xfr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36870" name="Picture 6" descr="prune_man"/>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569075" y="228600"/>
            <a:ext cx="2193925" cy="2743200"/>
          </a:xfr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36873" name="Picture 9" descr="stop_sign_MD"/>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381000" y="228600"/>
            <a:ext cx="2514600" cy="2514600"/>
          </a:xfr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36876" name="Rectangle 12"/>
          <p:cNvSpPr>
            <a:spLocks noChangeArrowheads="1"/>
          </p:cNvSpPr>
          <p:nvPr/>
        </p:nvSpPr>
        <p:spPr bwMode="auto">
          <a:xfrm>
            <a:off x="457200" y="3048000"/>
            <a:ext cx="8077200" cy="609600"/>
          </a:xfrm>
          <a:prstGeom prst="rect">
            <a:avLst/>
          </a:prstGeom>
          <a:solidFill>
            <a:schemeClr val="bg1">
              <a:alpha val="75000"/>
            </a:schemeClr>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20000"/>
              </a:spcBef>
              <a:buChar char="•"/>
              <a:defRPr sz="2800">
                <a:solidFill>
                  <a:schemeClr val="tx1"/>
                </a:solidFill>
                <a:latin typeface="Times" charset="0"/>
              </a:defRPr>
            </a:lvl1pPr>
            <a:lvl2pPr marL="742950" indent="-285750">
              <a:spcBef>
                <a:spcPct val="20000"/>
              </a:spcBef>
              <a:buChar char="–"/>
              <a:defRPr sz="2400">
                <a:solidFill>
                  <a:schemeClr val="tx1"/>
                </a:solidFill>
                <a:latin typeface="Times" charset="0"/>
              </a:defRPr>
            </a:lvl2pPr>
            <a:lvl3pPr marL="1143000" indent="-228600">
              <a:spcBef>
                <a:spcPct val="20000"/>
              </a:spcBef>
              <a:buChar char="•"/>
              <a:defRPr sz="2000">
                <a:solidFill>
                  <a:schemeClr val="tx1"/>
                </a:solidFill>
                <a:latin typeface="Times" charset="0"/>
              </a:defRPr>
            </a:lvl3pPr>
            <a:lvl4pPr marL="1600200" indent="-228600">
              <a:spcBef>
                <a:spcPct val="20000"/>
              </a:spcBef>
              <a:buChar char="–"/>
              <a:defRPr>
                <a:solidFill>
                  <a:schemeClr val="tx1"/>
                </a:solidFill>
                <a:latin typeface="Times" charset="0"/>
              </a:defRPr>
            </a:lvl4pPr>
            <a:lvl5pPr marL="2057400" indent="-228600">
              <a:spcBef>
                <a:spcPct val="20000"/>
              </a:spcBef>
              <a:buChar char="»"/>
              <a:defRPr>
                <a:solidFill>
                  <a:schemeClr val="tx1"/>
                </a:solidFill>
                <a:latin typeface="Times" charset="0"/>
              </a:defRPr>
            </a:lvl5pPr>
            <a:lvl6pPr marL="2514600" indent="-228600" fontAlgn="base">
              <a:spcBef>
                <a:spcPct val="20000"/>
              </a:spcBef>
              <a:spcAft>
                <a:spcPct val="0"/>
              </a:spcAft>
              <a:buChar char="»"/>
              <a:defRPr>
                <a:solidFill>
                  <a:schemeClr val="tx1"/>
                </a:solidFill>
                <a:latin typeface="Times" charset="0"/>
              </a:defRPr>
            </a:lvl6pPr>
            <a:lvl7pPr marL="2971800" indent="-228600" fontAlgn="base">
              <a:spcBef>
                <a:spcPct val="20000"/>
              </a:spcBef>
              <a:spcAft>
                <a:spcPct val="0"/>
              </a:spcAft>
              <a:buChar char="»"/>
              <a:defRPr>
                <a:solidFill>
                  <a:schemeClr val="tx1"/>
                </a:solidFill>
                <a:latin typeface="Times" charset="0"/>
              </a:defRPr>
            </a:lvl7pPr>
            <a:lvl8pPr marL="3429000" indent="-228600" fontAlgn="base">
              <a:spcBef>
                <a:spcPct val="20000"/>
              </a:spcBef>
              <a:spcAft>
                <a:spcPct val="0"/>
              </a:spcAft>
              <a:buChar char="»"/>
              <a:defRPr>
                <a:solidFill>
                  <a:schemeClr val="tx1"/>
                </a:solidFill>
                <a:latin typeface="Times" charset="0"/>
              </a:defRPr>
            </a:lvl8pPr>
            <a:lvl9pPr marL="3886200" indent="-228600" fontAlgn="base">
              <a:spcBef>
                <a:spcPct val="20000"/>
              </a:spcBef>
              <a:spcAft>
                <a:spcPct val="0"/>
              </a:spcAft>
              <a:buChar char="»"/>
              <a:defRPr>
                <a:solidFill>
                  <a:schemeClr val="tx1"/>
                </a:solidFill>
                <a:latin typeface="Times" charset="0"/>
              </a:defRPr>
            </a:lvl9pPr>
          </a:lstStyle>
          <a:p>
            <a:pPr eaLnBrk="1" hangingPunct="1">
              <a:buFontTx/>
              <a:buNone/>
            </a:pPr>
            <a:r>
              <a:rPr lang="en-US" altLang="en-US" sz="3600">
                <a:latin typeface="Comic Sans MS" charset="0"/>
              </a:rPr>
              <a:t>Is this any way to treat our trees!!!</a:t>
            </a:r>
          </a:p>
        </p:txBody>
      </p:sp>
      <p:pic>
        <p:nvPicPr>
          <p:cNvPr id="36877" name="Picture 13" descr="headspinning"/>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28600" y="4114800"/>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Grp="1" noChangeArrowheads="1"/>
          </p:cNvSpPr>
          <p:nvPr>
            <p:ph type="ctrTitle"/>
          </p:nvPr>
        </p:nvSpPr>
        <p:spPr>
          <a:xfrm>
            <a:off x="152400" y="0"/>
            <a:ext cx="8686800" cy="1752600"/>
          </a:xfrm>
          <a:noFill/>
          <a:ln w="38100">
            <a:solidFill>
              <a:schemeClr val="tx1"/>
            </a:solidFill>
            <a:miter lim="800000"/>
            <a:headEnd/>
            <a:tailEnd/>
          </a:ln>
        </p:spPr>
        <p:txBody>
          <a:bodyPr anchor="ctr"/>
          <a:lstStyle/>
          <a:p>
            <a:r>
              <a:rPr lang="en-US" altLang="en-US" sz="3200">
                <a:latin typeface="Arial Narrow" charset="0"/>
              </a:rPr>
              <a:t>Quote by Rex Bishop </a:t>
            </a:r>
            <a:br>
              <a:rPr lang="en-US" altLang="en-US" sz="3200">
                <a:latin typeface="Arial Narrow" charset="0"/>
              </a:rPr>
            </a:br>
            <a:r>
              <a:rPr lang="en-US" altLang="en-US" sz="3200">
                <a:latin typeface="Arial Narrow" charset="0"/>
              </a:rPr>
              <a:t>Horticulture Instructor at North Metro Tech.</a:t>
            </a:r>
            <a:br>
              <a:rPr lang="en-US" altLang="en-US" sz="3200">
                <a:latin typeface="Arial Narrow" charset="0"/>
              </a:rPr>
            </a:br>
            <a:r>
              <a:rPr lang="en-US" altLang="en-US" sz="4000">
                <a:solidFill>
                  <a:srgbClr val="FFFF00"/>
                </a:solidFill>
                <a:latin typeface="Arial Narrow" charset="0"/>
              </a:rPr>
              <a:t>“T</a:t>
            </a:r>
            <a:r>
              <a:rPr lang="en-US" altLang="en-US" sz="3600">
                <a:solidFill>
                  <a:srgbClr val="FFFF00"/>
                </a:solidFill>
                <a:latin typeface="Arial Narrow" charset="0"/>
              </a:rPr>
              <a:t>he more you prune the more you have to prune”!</a:t>
            </a:r>
            <a:endParaRPr lang="en-US" altLang="en-US" sz="3600">
              <a:latin typeface="Arial Narrow" charset="0"/>
            </a:endParaRPr>
          </a:p>
        </p:txBody>
      </p:sp>
      <p:sp>
        <p:nvSpPr>
          <p:cNvPr id="43014" name="Text Box 6"/>
          <p:cNvSpPr txBox="1">
            <a:spLocks noChangeArrowheads="1"/>
          </p:cNvSpPr>
          <p:nvPr/>
        </p:nvSpPr>
        <p:spPr bwMode="auto">
          <a:xfrm>
            <a:off x="114300" y="1905000"/>
            <a:ext cx="8763000" cy="19589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sz="2800">
                <a:latin typeface="Arial Narrow" charset="0"/>
              </a:rPr>
              <a:t>Quote by Larry Sagers, Extension Agent with </a:t>
            </a:r>
            <a:br>
              <a:rPr lang="en-US" altLang="en-US" sz="2800">
                <a:latin typeface="Arial Narrow" charset="0"/>
              </a:rPr>
            </a:br>
            <a:r>
              <a:rPr lang="en-US" altLang="en-US" sz="2800">
                <a:latin typeface="Arial Narrow" charset="0"/>
              </a:rPr>
              <a:t>Utah State University.</a:t>
            </a:r>
            <a:r>
              <a:rPr lang="en-US" altLang="en-US">
                <a:latin typeface="Arial Narrow" charset="0"/>
              </a:rPr>
              <a:t> </a:t>
            </a:r>
            <a:br>
              <a:rPr lang="en-US" altLang="en-US">
                <a:latin typeface="Arial Narrow" charset="0"/>
              </a:rPr>
            </a:br>
            <a:r>
              <a:rPr lang="en-US" altLang="en-US" sz="3200">
                <a:solidFill>
                  <a:srgbClr val="FFFF00"/>
                </a:solidFill>
                <a:latin typeface="Arial Narrow" charset="0"/>
              </a:rPr>
              <a:t>“Pruning is not a solution for planting the wrong tree or shrub in the wrong spot”!</a:t>
            </a:r>
          </a:p>
        </p:txBody>
      </p:sp>
      <p:sp>
        <p:nvSpPr>
          <p:cNvPr id="43015" name="Text Box 7"/>
          <p:cNvSpPr txBox="1">
            <a:spLocks noChangeArrowheads="1"/>
          </p:cNvSpPr>
          <p:nvPr/>
        </p:nvSpPr>
        <p:spPr bwMode="auto">
          <a:xfrm>
            <a:off x="114300" y="3962400"/>
            <a:ext cx="8763000" cy="2690813"/>
          </a:xfrm>
          <a:prstGeom prst="rect">
            <a:avLst/>
          </a:prstGeom>
          <a:solidFill>
            <a:schemeClr val="bg2"/>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sz="2800">
                <a:latin typeface="Arial Narrow" charset="0"/>
              </a:rPr>
              <a:t>Quote from Larry Williams, Extension Agent with</a:t>
            </a:r>
            <a:br>
              <a:rPr lang="en-US" altLang="en-US" sz="2800">
                <a:latin typeface="Arial Narrow" charset="0"/>
              </a:rPr>
            </a:br>
            <a:r>
              <a:rPr lang="en-US" altLang="en-US" sz="2800">
                <a:latin typeface="Arial Narrow" charset="0"/>
              </a:rPr>
              <a:t>The University of Florida.</a:t>
            </a:r>
          </a:p>
          <a:p>
            <a:pPr algn="ctr">
              <a:spcBef>
                <a:spcPct val="50000"/>
              </a:spcBef>
            </a:pPr>
            <a:r>
              <a:rPr lang="en-US" altLang="en-US" sz="3200">
                <a:solidFill>
                  <a:srgbClr val="FFFF00"/>
                </a:solidFill>
                <a:latin typeface="Arial Narrow" charset="0"/>
              </a:rPr>
              <a:t>“Don’t prune your toe nails in Publix, </a:t>
            </a:r>
            <a:br>
              <a:rPr lang="en-US" altLang="en-US" sz="3200">
                <a:solidFill>
                  <a:srgbClr val="FFFF00"/>
                </a:solidFill>
                <a:latin typeface="Arial Narrow" charset="0"/>
              </a:rPr>
            </a:br>
            <a:r>
              <a:rPr lang="en-US" altLang="en-US" sz="3200">
                <a:solidFill>
                  <a:srgbClr val="FFFF00"/>
                </a:solidFill>
                <a:latin typeface="Arial Narrow" charset="0"/>
              </a:rPr>
              <a:t>it really grosses out the other customers and </a:t>
            </a:r>
            <a:br>
              <a:rPr lang="en-US" altLang="en-US" sz="3200">
                <a:solidFill>
                  <a:srgbClr val="FFFF00"/>
                </a:solidFill>
                <a:latin typeface="Arial Narrow" charset="0"/>
              </a:rPr>
            </a:br>
            <a:r>
              <a:rPr lang="en-US" altLang="en-US" sz="3200">
                <a:solidFill>
                  <a:srgbClr val="FFFF00"/>
                </a:solidFill>
                <a:latin typeface="Arial Narrow" charset="0"/>
              </a:rPr>
              <a:t>makes the store manager very angry”!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ph type="ctrTitle"/>
          </p:nvPr>
        </p:nvSpPr>
        <p:spPr>
          <a:xfrm>
            <a:off x="1371600" y="304800"/>
            <a:ext cx="6399213" cy="838200"/>
          </a:xfrm>
          <a:noFill/>
          <a:ln/>
        </p:spPr>
        <p:txBody>
          <a:bodyPr lIns="92075" tIns="46038" rIns="92075" bIns="46038"/>
          <a:lstStyle/>
          <a:p>
            <a:r>
              <a:rPr lang="en-US" altLang="en-US" sz="4400"/>
              <a:t>Pruning</a:t>
            </a:r>
          </a:p>
        </p:txBody>
      </p:sp>
      <p:sp>
        <p:nvSpPr>
          <p:cNvPr id="48131" name="Rectangle 3"/>
          <p:cNvSpPr>
            <a:spLocks noChangeArrowheads="1"/>
          </p:cNvSpPr>
          <p:nvPr>
            <p:ph type="subTitle" idx="1"/>
          </p:nvPr>
        </p:nvSpPr>
        <p:spPr>
          <a:xfrm>
            <a:off x="876300" y="1371600"/>
            <a:ext cx="7391400" cy="1257300"/>
          </a:xfrm>
          <a:noFill/>
          <a:ln/>
        </p:spPr>
        <p:txBody>
          <a:bodyPr lIns="92075" tIns="46038" rIns="92075" bIns="46038"/>
          <a:lstStyle/>
          <a:p>
            <a:pPr>
              <a:lnSpc>
                <a:spcPct val="90000"/>
              </a:lnSpc>
            </a:pPr>
            <a:r>
              <a:rPr lang="en-US" altLang="en-US" sz="3600"/>
              <a:t>Use A Systematic Approach </a:t>
            </a:r>
          </a:p>
          <a:p>
            <a:pPr>
              <a:lnSpc>
                <a:spcPct val="90000"/>
              </a:lnSpc>
            </a:pPr>
            <a:r>
              <a:rPr lang="en-US" altLang="en-US" sz="3600"/>
              <a:t>To Tree Care</a:t>
            </a:r>
          </a:p>
          <a:p>
            <a:pPr>
              <a:lnSpc>
                <a:spcPct val="90000"/>
              </a:lnSpc>
            </a:pPr>
            <a:endParaRPr lang="en-US" altLang="en-US" sz="3200"/>
          </a:p>
        </p:txBody>
      </p:sp>
      <p:pic>
        <p:nvPicPr>
          <p:cNvPr id="48132" name="Picture 4" descr="tre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667000"/>
            <a:ext cx="3657600" cy="3076575"/>
          </a:xfrm>
          <a:prstGeom prst="rect">
            <a:avLst/>
          </a:prstGeom>
          <a:noFill/>
          <a:extLst>
            <a:ext uri="{909E8E84-426E-40DD-AFC4-6F175D3DCCD1}">
              <a14:hiddenFill xmlns:a14="http://schemas.microsoft.com/office/drawing/2010/main">
                <a:solidFill>
                  <a:srgbClr val="FFFFFF"/>
                </a:solidFill>
              </a14:hiddenFill>
            </a:ext>
          </a:extLst>
        </p:spPr>
      </p:pic>
      <p:pic>
        <p:nvPicPr>
          <p:cNvPr id="48133" name="Picture 5" descr="February 09 - 14  2006 0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819400"/>
            <a:ext cx="3581400" cy="2686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ph type="title"/>
          </p:nvPr>
        </p:nvSpPr>
        <p:spPr>
          <a:xfrm>
            <a:off x="1524000" y="381000"/>
            <a:ext cx="6096000" cy="1143000"/>
          </a:xfrm>
          <a:noFill/>
          <a:ln/>
        </p:spPr>
        <p:txBody>
          <a:bodyPr lIns="92075" tIns="46038" rIns="92075" bIns="46038"/>
          <a:lstStyle/>
          <a:p>
            <a:r>
              <a:rPr lang="en-US" altLang="en-US"/>
              <a:t>Introduction</a:t>
            </a:r>
          </a:p>
        </p:txBody>
      </p:sp>
      <p:sp>
        <p:nvSpPr>
          <p:cNvPr id="51203" name="Rectangle 3"/>
          <p:cNvSpPr>
            <a:spLocks noChangeArrowheads="1"/>
          </p:cNvSpPr>
          <p:nvPr>
            <p:ph type="body" idx="1"/>
          </p:nvPr>
        </p:nvSpPr>
        <p:spPr>
          <a:xfrm>
            <a:off x="1638300" y="1371600"/>
            <a:ext cx="5867400" cy="4114800"/>
          </a:xfrm>
          <a:noFill/>
          <a:ln/>
        </p:spPr>
        <p:txBody>
          <a:bodyPr lIns="92075" tIns="46038" rIns="92075" bIns="46038"/>
          <a:lstStyle/>
          <a:p>
            <a:pPr>
              <a:lnSpc>
                <a:spcPct val="80000"/>
              </a:lnSpc>
            </a:pPr>
            <a:r>
              <a:rPr lang="en-US" altLang="en-US" sz="2800"/>
              <a:t>A tree has 5 major periods </a:t>
            </a:r>
          </a:p>
          <a:p>
            <a:pPr>
              <a:lnSpc>
                <a:spcPct val="80000"/>
              </a:lnSpc>
            </a:pPr>
            <a:r>
              <a:rPr lang="en-US" altLang="en-US" sz="2800"/>
              <a:t>Why prune?</a:t>
            </a:r>
          </a:p>
          <a:p>
            <a:pPr>
              <a:lnSpc>
                <a:spcPct val="80000"/>
              </a:lnSpc>
            </a:pPr>
            <a:r>
              <a:rPr lang="en-US" altLang="en-US" sz="2800"/>
              <a:t>When to prune</a:t>
            </a:r>
          </a:p>
          <a:p>
            <a:pPr>
              <a:lnSpc>
                <a:spcPct val="80000"/>
              </a:lnSpc>
            </a:pPr>
            <a:r>
              <a:rPr lang="en-US" altLang="en-US" sz="2800"/>
              <a:t>How to prune</a:t>
            </a:r>
          </a:p>
          <a:p>
            <a:pPr>
              <a:lnSpc>
                <a:spcPct val="80000"/>
              </a:lnSpc>
            </a:pPr>
            <a:r>
              <a:rPr lang="en-US" altLang="en-US" sz="2800"/>
              <a:t>Correct methods of pruning on shrubs</a:t>
            </a:r>
          </a:p>
          <a:p>
            <a:pPr>
              <a:lnSpc>
                <a:spcPct val="80000"/>
              </a:lnSpc>
            </a:pPr>
            <a:r>
              <a:rPr lang="en-US" altLang="en-US" sz="2800"/>
              <a:t>Correct methods of pruning on trees</a:t>
            </a:r>
          </a:p>
          <a:p>
            <a:pPr>
              <a:lnSpc>
                <a:spcPct val="80000"/>
              </a:lnSpc>
            </a:pPr>
            <a:r>
              <a:rPr lang="en-US" altLang="en-US" sz="2800"/>
              <a:t>Correct methods of pruning on evergreens</a:t>
            </a:r>
          </a:p>
          <a:p>
            <a:pPr>
              <a:lnSpc>
                <a:spcPct val="80000"/>
              </a:lnSpc>
            </a:pPr>
            <a:r>
              <a:rPr lang="en-US" altLang="en-US" sz="2800"/>
              <a:t>Pruning tools</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ph type="title"/>
          </p:nvPr>
        </p:nvSpPr>
        <p:spPr>
          <a:xfrm>
            <a:off x="1524000" y="304800"/>
            <a:ext cx="6096000" cy="1143000"/>
          </a:xfrm>
          <a:noFill/>
          <a:ln/>
        </p:spPr>
        <p:txBody>
          <a:bodyPr lIns="92075" tIns="46038" rIns="92075" bIns="46038"/>
          <a:lstStyle/>
          <a:p>
            <a:r>
              <a:rPr lang="en-US" altLang="en-US"/>
              <a:t>Growth Periods</a:t>
            </a:r>
          </a:p>
        </p:txBody>
      </p:sp>
      <p:sp>
        <p:nvSpPr>
          <p:cNvPr id="53251" name="Rectangle 3"/>
          <p:cNvSpPr>
            <a:spLocks noChangeArrowheads="1"/>
          </p:cNvSpPr>
          <p:nvPr>
            <p:ph type="body" idx="1"/>
          </p:nvPr>
        </p:nvSpPr>
        <p:spPr>
          <a:xfrm>
            <a:off x="685800" y="1371600"/>
            <a:ext cx="7772400" cy="2286000"/>
          </a:xfrm>
          <a:noFill/>
          <a:ln/>
        </p:spPr>
        <p:txBody>
          <a:bodyPr lIns="92075" tIns="46038" rIns="92075" bIns="46038"/>
          <a:lstStyle/>
          <a:p>
            <a:r>
              <a:rPr lang="en-US" altLang="en-US"/>
              <a:t>Throughout a 1 year cycle, a tree has five major periods.  The tree’s stored energy fluctuates as a result of what occurs during these periods.</a:t>
            </a:r>
          </a:p>
        </p:txBody>
      </p:sp>
      <p:sp>
        <p:nvSpPr>
          <p:cNvPr id="53252" name="Text Box 4"/>
          <p:cNvSpPr txBox="1">
            <a:spLocks noChangeArrowheads="1"/>
          </p:cNvSpPr>
          <p:nvPr/>
        </p:nvSpPr>
        <p:spPr bwMode="auto">
          <a:xfrm>
            <a:off x="304800" y="3276600"/>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altLang="en-US">
              <a:latin typeface="Times New Roman" charset="0"/>
            </a:endParaRPr>
          </a:p>
        </p:txBody>
      </p:sp>
      <p:pic>
        <p:nvPicPr>
          <p:cNvPr id="53253" name="Picture 5" descr="tre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663950"/>
            <a:ext cx="2438400" cy="2051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18" name="Rectangle 14"/>
          <p:cNvSpPr>
            <a:spLocks noGrp="1" noChangeArrowheads="1"/>
          </p:cNvSpPr>
          <p:nvPr>
            <p:ph type="title"/>
          </p:nvPr>
        </p:nvSpPr>
        <p:spPr/>
        <p:txBody>
          <a:bodyPr/>
          <a:lstStyle/>
          <a:p>
            <a:endParaRPr lang="en-US" altLang="en-US"/>
          </a:p>
        </p:txBody>
      </p:sp>
      <p:pic>
        <p:nvPicPr>
          <p:cNvPr id="149512" name="Picture 8" descr="lottery_winner"/>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0"/>
            <a:ext cx="9144000" cy="6851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149517" name="Picture 13" descr="learning4life_BlackHorz"/>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04800" y="5943600"/>
            <a:ext cx="2590800" cy="6746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ph type="title"/>
          </p:nvPr>
        </p:nvSpPr>
        <p:spPr>
          <a:xfrm>
            <a:off x="1524000" y="304800"/>
            <a:ext cx="6096000" cy="1562100"/>
          </a:xfrm>
          <a:noFill/>
          <a:ln/>
        </p:spPr>
        <p:txBody>
          <a:bodyPr lIns="92075" tIns="46038" rIns="92075" bIns="46038"/>
          <a:lstStyle/>
          <a:p>
            <a:r>
              <a:rPr lang="en-US" altLang="en-US"/>
              <a:t>Period One </a:t>
            </a:r>
            <a:br>
              <a:rPr lang="en-US" altLang="en-US"/>
            </a:br>
            <a:r>
              <a:rPr lang="en-US" altLang="en-US"/>
              <a:t>(February - March) </a:t>
            </a:r>
          </a:p>
        </p:txBody>
      </p:sp>
      <p:sp>
        <p:nvSpPr>
          <p:cNvPr id="55299" name="Rectangle 3"/>
          <p:cNvSpPr>
            <a:spLocks noChangeArrowheads="1"/>
          </p:cNvSpPr>
          <p:nvPr>
            <p:ph type="body" idx="1"/>
          </p:nvPr>
        </p:nvSpPr>
        <p:spPr>
          <a:xfrm>
            <a:off x="2590800" y="2133600"/>
            <a:ext cx="6096000" cy="2667000"/>
          </a:xfrm>
          <a:noFill/>
          <a:ln/>
        </p:spPr>
        <p:txBody>
          <a:bodyPr lIns="92075" tIns="46038" rIns="92075" bIns="46038"/>
          <a:lstStyle/>
          <a:p>
            <a:r>
              <a:rPr lang="en-US" altLang="en-US"/>
              <a:t>The tree is waking up for the year</a:t>
            </a:r>
          </a:p>
          <a:p>
            <a:r>
              <a:rPr lang="en-US" altLang="en-US"/>
              <a:t>Growth is beginning but very little photosynthesis is taking place</a:t>
            </a:r>
          </a:p>
          <a:p>
            <a:r>
              <a:rPr lang="en-US" altLang="en-US"/>
              <a:t>The tree is running on reserve energy from the previous year</a:t>
            </a:r>
          </a:p>
        </p:txBody>
      </p:sp>
      <p:sp>
        <p:nvSpPr>
          <p:cNvPr id="55300" name="Text Box 4"/>
          <p:cNvSpPr txBox="1">
            <a:spLocks noChangeArrowheads="1"/>
          </p:cNvSpPr>
          <p:nvPr/>
        </p:nvSpPr>
        <p:spPr bwMode="auto">
          <a:xfrm>
            <a:off x="4495800" y="4800600"/>
            <a:ext cx="411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altLang="en-US">
              <a:latin typeface="Times New Roman" charset="0"/>
            </a:endParaRPr>
          </a:p>
        </p:txBody>
      </p:sp>
      <p:sp>
        <p:nvSpPr>
          <p:cNvPr id="55301" name="Text Box 5"/>
          <p:cNvSpPr txBox="1">
            <a:spLocks noChangeArrowheads="1"/>
          </p:cNvSpPr>
          <p:nvPr/>
        </p:nvSpPr>
        <p:spPr bwMode="auto">
          <a:xfrm>
            <a:off x="304800" y="38862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altLang="en-US">
              <a:latin typeface="Times New Roman" charset="0"/>
            </a:endParaRPr>
          </a:p>
        </p:txBody>
      </p:sp>
      <p:pic>
        <p:nvPicPr>
          <p:cNvPr id="55302" name="Picture 6" descr="tre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10000"/>
            <a:ext cx="2057400" cy="18907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ph type="title"/>
          </p:nvPr>
        </p:nvSpPr>
        <p:spPr>
          <a:xfrm>
            <a:off x="1676400" y="533400"/>
            <a:ext cx="6096000" cy="1371600"/>
          </a:xfrm>
          <a:noFill/>
          <a:ln/>
        </p:spPr>
        <p:txBody>
          <a:bodyPr lIns="92075" tIns="46038" rIns="92075" bIns="46038"/>
          <a:lstStyle/>
          <a:p>
            <a:r>
              <a:rPr lang="en-US" altLang="en-US"/>
              <a:t>Period Two</a:t>
            </a:r>
            <a:br>
              <a:rPr lang="en-US" altLang="en-US"/>
            </a:br>
            <a:r>
              <a:rPr lang="en-US" altLang="en-US"/>
              <a:t>(April)</a:t>
            </a:r>
          </a:p>
        </p:txBody>
      </p:sp>
      <p:sp>
        <p:nvSpPr>
          <p:cNvPr id="57347" name="Rectangle 3"/>
          <p:cNvSpPr>
            <a:spLocks noChangeArrowheads="1"/>
          </p:cNvSpPr>
          <p:nvPr>
            <p:ph type="body" idx="1"/>
          </p:nvPr>
        </p:nvSpPr>
        <p:spPr>
          <a:xfrm>
            <a:off x="782638" y="2514600"/>
            <a:ext cx="7578725" cy="3249613"/>
          </a:xfrm>
          <a:noFill/>
          <a:ln/>
        </p:spPr>
        <p:txBody>
          <a:bodyPr lIns="92075" tIns="46038" rIns="92075" bIns="46038"/>
          <a:lstStyle/>
          <a:p>
            <a:r>
              <a:rPr lang="en-US" altLang="en-US"/>
              <a:t>Leaf formation is the major activity</a:t>
            </a:r>
          </a:p>
          <a:p>
            <a:r>
              <a:rPr lang="en-US" altLang="en-US"/>
              <a:t>Because photosynthesis is minimal the tree must take a great deal of energy out of its energy reserves</a:t>
            </a:r>
          </a:p>
          <a:p>
            <a:r>
              <a:rPr lang="en-US" altLang="en-US"/>
              <a:t>The tree is at its lowest energy level</a:t>
            </a:r>
          </a:p>
          <a:p>
            <a:r>
              <a:rPr lang="en-US" altLang="en-US"/>
              <a:t>Insects and pathogens are becoming active</a:t>
            </a:r>
          </a:p>
          <a:p>
            <a:endParaRPr lang="en-US" altLang="en-US"/>
          </a:p>
        </p:txBody>
      </p:sp>
      <p:pic>
        <p:nvPicPr>
          <p:cNvPr id="57348" name="Picture 4" descr="tre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33400"/>
            <a:ext cx="2362200" cy="1793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ph type="title"/>
          </p:nvPr>
        </p:nvSpPr>
        <p:spPr>
          <a:xfrm>
            <a:off x="1524000" y="381000"/>
            <a:ext cx="6096000" cy="1371600"/>
          </a:xfrm>
          <a:noFill/>
          <a:ln/>
        </p:spPr>
        <p:txBody>
          <a:bodyPr lIns="92075" tIns="46038" rIns="92075" bIns="46038"/>
          <a:lstStyle/>
          <a:p>
            <a:r>
              <a:rPr lang="en-US" altLang="en-US"/>
              <a:t>Period Three </a:t>
            </a:r>
            <a:br>
              <a:rPr lang="en-US" altLang="en-US"/>
            </a:br>
            <a:r>
              <a:rPr lang="en-US" altLang="en-US"/>
              <a:t>(May - July)</a:t>
            </a:r>
          </a:p>
        </p:txBody>
      </p:sp>
      <p:sp>
        <p:nvSpPr>
          <p:cNvPr id="59395" name="Rectangle 3"/>
          <p:cNvSpPr>
            <a:spLocks noChangeArrowheads="1"/>
          </p:cNvSpPr>
          <p:nvPr>
            <p:ph type="body" idx="1"/>
          </p:nvPr>
        </p:nvSpPr>
        <p:spPr>
          <a:xfrm>
            <a:off x="685800" y="2514600"/>
            <a:ext cx="7772400" cy="3051175"/>
          </a:xfrm>
          <a:noFill/>
          <a:ln/>
        </p:spPr>
        <p:txBody>
          <a:bodyPr lIns="92075" tIns="46038" rIns="92075" bIns="46038"/>
          <a:lstStyle/>
          <a:p>
            <a:r>
              <a:rPr lang="en-US" altLang="en-US"/>
              <a:t>Photosynthesis increases dramatically.  New leaves produce energy.</a:t>
            </a:r>
          </a:p>
          <a:p>
            <a:r>
              <a:rPr lang="en-US" altLang="en-US"/>
              <a:t>Most energy is being used up in leaf formation</a:t>
            </a:r>
          </a:p>
          <a:p>
            <a:r>
              <a:rPr lang="en-US" altLang="en-US"/>
              <a:t>All the tree’s growth occurs within 6-8 weeks after full leaf extension</a:t>
            </a:r>
          </a:p>
        </p:txBody>
      </p:sp>
      <p:pic>
        <p:nvPicPr>
          <p:cNvPr id="59396" name="Picture 4" descr="tre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304800"/>
            <a:ext cx="2133600" cy="193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ph type="title"/>
          </p:nvPr>
        </p:nvSpPr>
        <p:spPr>
          <a:xfrm>
            <a:off x="952500" y="381000"/>
            <a:ext cx="7239000" cy="1295400"/>
          </a:xfrm>
          <a:noFill/>
          <a:ln/>
        </p:spPr>
        <p:txBody>
          <a:bodyPr lIns="92075" tIns="46038" rIns="92075" bIns="46038"/>
          <a:lstStyle/>
          <a:p>
            <a:r>
              <a:rPr lang="en-US" altLang="en-US"/>
              <a:t>Period 4 </a:t>
            </a:r>
            <a:br>
              <a:rPr lang="en-US" altLang="en-US"/>
            </a:br>
            <a:r>
              <a:rPr lang="en-US" altLang="en-US"/>
              <a:t>(August - September)</a:t>
            </a:r>
          </a:p>
        </p:txBody>
      </p:sp>
      <p:sp>
        <p:nvSpPr>
          <p:cNvPr id="61443" name="Rectangle 3"/>
          <p:cNvSpPr>
            <a:spLocks noChangeArrowheads="1"/>
          </p:cNvSpPr>
          <p:nvPr>
            <p:ph type="body" idx="1"/>
          </p:nvPr>
        </p:nvSpPr>
        <p:spPr>
          <a:xfrm>
            <a:off x="685800" y="2379663"/>
            <a:ext cx="7772400" cy="3182937"/>
          </a:xfrm>
          <a:noFill/>
          <a:ln/>
        </p:spPr>
        <p:txBody>
          <a:bodyPr lIns="92075" tIns="46038" rIns="92075" bIns="46038"/>
          <a:lstStyle/>
          <a:p>
            <a:r>
              <a:rPr lang="en-US" altLang="en-US"/>
              <a:t>The tree begins storing energy</a:t>
            </a:r>
          </a:p>
          <a:p>
            <a:r>
              <a:rPr lang="en-US" altLang="en-US"/>
              <a:t>Much of the seasonal growth is complete</a:t>
            </a:r>
          </a:p>
        </p:txBody>
      </p:sp>
      <p:pic>
        <p:nvPicPr>
          <p:cNvPr id="61444" name="Picture 4" descr="tre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10000"/>
            <a:ext cx="2133600" cy="193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ph type="title"/>
          </p:nvPr>
        </p:nvSpPr>
        <p:spPr>
          <a:xfrm>
            <a:off x="965200" y="381000"/>
            <a:ext cx="7213600" cy="1524000"/>
          </a:xfrm>
          <a:noFill/>
          <a:ln/>
        </p:spPr>
        <p:txBody>
          <a:bodyPr lIns="92075" tIns="46038" rIns="92075" bIns="46038"/>
          <a:lstStyle/>
          <a:p>
            <a:r>
              <a:rPr lang="en-US" altLang="en-US"/>
              <a:t>Period 5 </a:t>
            </a:r>
            <a:br>
              <a:rPr lang="en-US" altLang="en-US"/>
            </a:br>
            <a:r>
              <a:rPr lang="en-US" altLang="en-US"/>
              <a:t>(October - January)</a:t>
            </a:r>
          </a:p>
        </p:txBody>
      </p:sp>
      <p:sp>
        <p:nvSpPr>
          <p:cNvPr id="63491" name="Rectangle 3"/>
          <p:cNvSpPr>
            <a:spLocks noChangeArrowheads="1"/>
          </p:cNvSpPr>
          <p:nvPr>
            <p:ph type="body" idx="1"/>
          </p:nvPr>
        </p:nvSpPr>
        <p:spPr>
          <a:xfrm>
            <a:off x="685800" y="2379663"/>
            <a:ext cx="7772400" cy="3182937"/>
          </a:xfrm>
          <a:noFill/>
          <a:ln/>
        </p:spPr>
        <p:txBody>
          <a:bodyPr lIns="92075" tIns="46038" rIns="92075" bIns="46038"/>
          <a:lstStyle/>
          <a:p>
            <a:r>
              <a:rPr lang="en-US" altLang="en-US"/>
              <a:t>This is the dormant period or when the tree is at rest</a:t>
            </a:r>
          </a:p>
          <a:p>
            <a:r>
              <a:rPr lang="en-US" altLang="en-US"/>
              <a:t>Leaves fall</a:t>
            </a:r>
          </a:p>
          <a:p>
            <a:r>
              <a:rPr lang="en-US" altLang="en-US"/>
              <a:t>The tree idles through winter</a:t>
            </a:r>
          </a:p>
        </p:txBody>
      </p:sp>
      <p:sp>
        <p:nvSpPr>
          <p:cNvPr id="63492" name="Text Box 4"/>
          <p:cNvSpPr txBox="1">
            <a:spLocks noChangeArrowheads="1"/>
          </p:cNvSpPr>
          <p:nvPr/>
        </p:nvSpPr>
        <p:spPr bwMode="auto">
          <a:xfrm>
            <a:off x="304800" y="3200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altLang="en-US">
              <a:latin typeface="Times New Roman" charset="0"/>
            </a:endParaRPr>
          </a:p>
        </p:txBody>
      </p:sp>
      <p:sp>
        <p:nvSpPr>
          <p:cNvPr id="63493" name="Text Box 5"/>
          <p:cNvSpPr txBox="1">
            <a:spLocks noChangeArrowheads="1"/>
          </p:cNvSpPr>
          <p:nvPr/>
        </p:nvSpPr>
        <p:spPr bwMode="auto">
          <a:xfrm>
            <a:off x="457200" y="33528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altLang="en-US">
              <a:latin typeface="Times New Roman" charset="0"/>
            </a:endParaRPr>
          </a:p>
        </p:txBody>
      </p:sp>
      <p:graphicFrame>
        <p:nvGraphicFramePr>
          <p:cNvPr id="63494" name="Object 6"/>
          <p:cNvGraphicFramePr>
            <a:graphicFrameLocks noChangeAspect="1"/>
          </p:cNvGraphicFramePr>
          <p:nvPr/>
        </p:nvGraphicFramePr>
        <p:xfrm>
          <a:off x="6248400" y="3962400"/>
          <a:ext cx="2286000" cy="2187575"/>
        </p:xfrm>
        <a:graphic>
          <a:graphicData uri="http://schemas.openxmlformats.org/presentationml/2006/ole">
            <mc:AlternateContent xmlns:mc="http://schemas.openxmlformats.org/markup-compatibility/2006">
              <mc:Choice xmlns:v="urn:schemas-microsoft-com:vml" Requires="v">
                <p:oleObj spid="_x0000_s63495" name="Clip" r:id="rId4" imgW="2647800" imgH="2533680" progId="MS_ClipArt_Gallery.2">
                  <p:embed/>
                </p:oleObj>
              </mc:Choice>
              <mc:Fallback>
                <p:oleObj name="Clip" r:id="rId4" imgW="2647800" imgH="2533680" progId="MS_ClipArt_Gallery.2">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3962400"/>
                        <a:ext cx="2286000"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ph type="title"/>
          </p:nvPr>
        </p:nvSpPr>
        <p:spPr>
          <a:xfrm>
            <a:off x="1524000" y="0"/>
            <a:ext cx="6096000" cy="990600"/>
          </a:xfrm>
          <a:noFill/>
          <a:ln/>
        </p:spPr>
        <p:txBody>
          <a:bodyPr lIns="92075" tIns="46038" rIns="92075" bIns="46038"/>
          <a:lstStyle/>
          <a:p>
            <a:r>
              <a:rPr lang="en-US" altLang="en-US"/>
              <a:t>Why Prune? </a:t>
            </a:r>
          </a:p>
        </p:txBody>
      </p:sp>
      <p:sp>
        <p:nvSpPr>
          <p:cNvPr id="65539" name="Rectangle 3"/>
          <p:cNvSpPr>
            <a:spLocks noChangeArrowheads="1"/>
          </p:cNvSpPr>
          <p:nvPr>
            <p:ph type="body" idx="1"/>
          </p:nvPr>
        </p:nvSpPr>
        <p:spPr>
          <a:xfrm>
            <a:off x="1524000" y="838200"/>
            <a:ext cx="6096000" cy="5791200"/>
          </a:xfrm>
          <a:noFill/>
          <a:ln/>
        </p:spPr>
        <p:txBody>
          <a:bodyPr lIns="92075" tIns="46038" rIns="92075" bIns="46038"/>
          <a:lstStyle/>
          <a:p>
            <a:pPr>
              <a:lnSpc>
                <a:spcPct val="90000"/>
              </a:lnSpc>
            </a:pPr>
            <a:r>
              <a:rPr lang="en-US" altLang="en-US" sz="2800"/>
              <a:t>Pruning reduces or maintains the size of a tree or shrub</a:t>
            </a:r>
          </a:p>
          <a:p>
            <a:pPr>
              <a:lnSpc>
                <a:spcPct val="90000"/>
              </a:lnSpc>
            </a:pPr>
            <a:r>
              <a:rPr lang="en-US" altLang="en-US" sz="2800"/>
              <a:t>Pruning removes dead, diseased, or broken branches</a:t>
            </a:r>
          </a:p>
          <a:p>
            <a:pPr>
              <a:lnSpc>
                <a:spcPct val="90000"/>
              </a:lnSpc>
            </a:pPr>
            <a:r>
              <a:rPr lang="en-US" altLang="en-US" sz="2800"/>
              <a:t>Pruning stimulates future flower and fruit development</a:t>
            </a:r>
          </a:p>
          <a:p>
            <a:pPr>
              <a:lnSpc>
                <a:spcPct val="90000"/>
              </a:lnSpc>
            </a:pPr>
            <a:r>
              <a:rPr lang="en-US" altLang="en-US" sz="2800"/>
              <a:t>Pruning old, established trees or shrubs helps to rejuvenate them</a:t>
            </a:r>
          </a:p>
          <a:p>
            <a:pPr>
              <a:lnSpc>
                <a:spcPct val="90000"/>
              </a:lnSpc>
            </a:pPr>
            <a:r>
              <a:rPr lang="en-US" altLang="en-US" sz="2800"/>
              <a:t>Pruning decreases danger of injury and/or damage to property</a:t>
            </a:r>
          </a:p>
          <a:p>
            <a:pPr>
              <a:lnSpc>
                <a:spcPct val="90000"/>
              </a:lnSpc>
            </a:pPr>
            <a:r>
              <a:rPr lang="en-US" altLang="en-US" sz="2800"/>
              <a:t>Pruning shapes plants into an unnatural form</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524000" y="0"/>
            <a:ext cx="6096000" cy="914400"/>
          </a:xfrm>
        </p:spPr>
        <p:txBody>
          <a:bodyPr/>
          <a:lstStyle/>
          <a:p>
            <a:r>
              <a:rPr lang="en-US" altLang="en-US"/>
              <a:t>When to Prune?</a:t>
            </a:r>
          </a:p>
        </p:txBody>
      </p:sp>
      <p:sp>
        <p:nvSpPr>
          <p:cNvPr id="67587" name="Rectangle 3"/>
          <p:cNvSpPr>
            <a:spLocks noGrp="1" noChangeArrowheads="1"/>
          </p:cNvSpPr>
          <p:nvPr>
            <p:ph type="body" idx="1"/>
          </p:nvPr>
        </p:nvSpPr>
        <p:spPr>
          <a:xfrm>
            <a:off x="1524000" y="1066800"/>
            <a:ext cx="6096000" cy="4114800"/>
          </a:xfrm>
        </p:spPr>
        <p:txBody>
          <a:bodyPr/>
          <a:lstStyle/>
          <a:p>
            <a:pPr>
              <a:lnSpc>
                <a:spcPct val="90000"/>
              </a:lnSpc>
            </a:pPr>
            <a:r>
              <a:rPr lang="en-US" altLang="en-US" sz="2800"/>
              <a:t>If a tree or shrub flowers before the end of June, prune immediately after flowering</a:t>
            </a:r>
          </a:p>
          <a:p>
            <a:pPr>
              <a:lnSpc>
                <a:spcPct val="90000"/>
              </a:lnSpc>
            </a:pPr>
            <a:r>
              <a:rPr lang="en-US" altLang="en-US" sz="2800"/>
              <a:t>If a tree or shrub flowers after June 30th, prune in the winter or immediately before new growth starts</a:t>
            </a:r>
          </a:p>
          <a:p>
            <a:pPr>
              <a:lnSpc>
                <a:spcPct val="90000"/>
              </a:lnSpc>
            </a:pPr>
            <a:r>
              <a:rPr lang="en-US" altLang="en-US" sz="2800"/>
              <a:t>Evergreens may be pruned at any time of the year when the wood is frozen</a:t>
            </a:r>
          </a:p>
          <a:p>
            <a:pPr>
              <a:lnSpc>
                <a:spcPct val="90000"/>
              </a:lnSpc>
            </a:pPr>
            <a:r>
              <a:rPr lang="en-US" altLang="en-US" sz="2800"/>
              <a:t>Avoid late summer pruning (August - September)</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524000" y="228600"/>
            <a:ext cx="6096000" cy="1143000"/>
          </a:xfrm>
        </p:spPr>
        <p:txBody>
          <a:bodyPr/>
          <a:lstStyle/>
          <a:p>
            <a:r>
              <a:rPr lang="en-US" altLang="en-US"/>
              <a:t>How to Prune?</a:t>
            </a:r>
          </a:p>
        </p:txBody>
      </p:sp>
      <p:sp>
        <p:nvSpPr>
          <p:cNvPr id="68611" name="Rectangle 3"/>
          <p:cNvSpPr>
            <a:spLocks noGrp="1" noChangeArrowheads="1"/>
          </p:cNvSpPr>
          <p:nvPr>
            <p:ph type="body" idx="1"/>
          </p:nvPr>
        </p:nvSpPr>
        <p:spPr>
          <a:xfrm>
            <a:off x="1524000" y="1295400"/>
            <a:ext cx="6096000" cy="4191000"/>
          </a:xfrm>
        </p:spPr>
        <p:txBody>
          <a:bodyPr/>
          <a:lstStyle/>
          <a:p>
            <a:r>
              <a:rPr lang="en-US" altLang="en-US" sz="2400"/>
              <a:t>Always thin a shrub or tree, and allow it to develop its natural shape</a:t>
            </a:r>
          </a:p>
          <a:p>
            <a:r>
              <a:rPr lang="en-US" altLang="en-US" sz="2400"/>
              <a:t>Do </a:t>
            </a:r>
            <a:r>
              <a:rPr lang="en-US" altLang="en-US" sz="2400" u="sng"/>
              <a:t>not</a:t>
            </a:r>
            <a:r>
              <a:rPr lang="en-US" altLang="en-US" sz="2400"/>
              <a:t> leave stubs</a:t>
            </a:r>
          </a:p>
          <a:p>
            <a:r>
              <a:rPr lang="en-US" altLang="en-US" sz="2400"/>
              <a:t>Establish alternate branches, and do </a:t>
            </a:r>
            <a:r>
              <a:rPr lang="en-US" altLang="en-US" sz="2400" u="sng"/>
              <a:t>not</a:t>
            </a:r>
            <a:r>
              <a:rPr lang="en-US" altLang="en-US" sz="2400"/>
              <a:t> remove a central leader on trees</a:t>
            </a:r>
          </a:p>
          <a:p>
            <a:r>
              <a:rPr lang="en-US" altLang="en-US" sz="2400"/>
              <a:t>Leave limbs which have strong, wide crotch angles</a:t>
            </a:r>
          </a:p>
          <a:p>
            <a:r>
              <a:rPr lang="en-US" altLang="en-US" sz="2400"/>
              <a:t>Use the double cut method when removing large limbs (over 2” dia.)</a:t>
            </a:r>
          </a:p>
          <a:p>
            <a:r>
              <a:rPr lang="en-US" altLang="en-US" sz="2400"/>
              <a:t>Do </a:t>
            </a:r>
            <a:r>
              <a:rPr lang="en-US" altLang="en-US" sz="2400" u="sng"/>
              <a:t>not</a:t>
            </a:r>
            <a:r>
              <a:rPr lang="en-US" altLang="en-US" sz="2400"/>
              <a:t> pollard a mature tree</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85800" y="381000"/>
            <a:ext cx="7772400" cy="1143000"/>
          </a:xfrm>
        </p:spPr>
        <p:txBody>
          <a:bodyPr/>
          <a:lstStyle/>
          <a:p>
            <a:r>
              <a:rPr lang="en-US" altLang="en-US"/>
              <a:t>Pruning cuts</a:t>
            </a:r>
          </a:p>
        </p:txBody>
      </p:sp>
      <p:sp>
        <p:nvSpPr>
          <p:cNvPr id="69635" name="Rectangle 3"/>
          <p:cNvSpPr>
            <a:spLocks noGrp="1" noChangeArrowheads="1"/>
          </p:cNvSpPr>
          <p:nvPr>
            <p:ph type="body" idx="1"/>
          </p:nvPr>
        </p:nvSpPr>
        <p:spPr>
          <a:xfrm>
            <a:off x="685800" y="1447800"/>
            <a:ext cx="7772400" cy="1219200"/>
          </a:xfrm>
        </p:spPr>
        <p:txBody>
          <a:bodyPr/>
          <a:lstStyle/>
          <a:p>
            <a:r>
              <a:rPr lang="en-US" altLang="en-US"/>
              <a:t>Leave at least 1/4” of the branch above the bud.  (Far left is correct)</a:t>
            </a:r>
          </a:p>
        </p:txBody>
      </p:sp>
      <p:pic>
        <p:nvPicPr>
          <p:cNvPr id="69636" name="Picture 4" descr="Cuts on branches edi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450" y="2819400"/>
            <a:ext cx="7023100" cy="38544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85800" y="381000"/>
            <a:ext cx="7772400" cy="1143000"/>
          </a:xfrm>
        </p:spPr>
        <p:txBody>
          <a:bodyPr/>
          <a:lstStyle/>
          <a:p>
            <a:r>
              <a:rPr lang="en-US" altLang="en-US"/>
              <a:t>Pruning branches</a:t>
            </a:r>
          </a:p>
        </p:txBody>
      </p:sp>
      <p:sp>
        <p:nvSpPr>
          <p:cNvPr id="70659" name="Rectangle 3"/>
          <p:cNvSpPr>
            <a:spLocks noGrp="1" noChangeArrowheads="1"/>
          </p:cNvSpPr>
          <p:nvPr>
            <p:ph type="body" idx="1"/>
          </p:nvPr>
        </p:nvSpPr>
        <p:spPr>
          <a:xfrm>
            <a:off x="685800" y="1638300"/>
            <a:ext cx="7772400" cy="571500"/>
          </a:xfrm>
        </p:spPr>
        <p:txBody>
          <a:bodyPr/>
          <a:lstStyle/>
          <a:p>
            <a:pPr>
              <a:lnSpc>
                <a:spcPct val="90000"/>
              </a:lnSpc>
              <a:buFontTx/>
              <a:buNone/>
            </a:pPr>
            <a:r>
              <a:rPr lang="en-US" altLang="en-US"/>
              <a:t>		Wrong way		Right way</a:t>
            </a:r>
          </a:p>
        </p:txBody>
      </p:sp>
      <p:pic>
        <p:nvPicPr>
          <p:cNvPr id="70660" name="Picture 4" descr="Pruning Brances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362200"/>
            <a:ext cx="2678113" cy="34258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0661" name="Picture 5" descr="Pruning Brances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362200"/>
            <a:ext cx="2862263" cy="34226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8" name="Picture 6" descr="Rednecks3"/>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706438" y="1447800"/>
            <a:ext cx="3144837" cy="4648200"/>
          </a:xfr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151556" name="Rectangle 4"/>
          <p:cNvSpPr>
            <a:spLocks noChangeArrowheads="1"/>
          </p:cNvSpPr>
          <p:nvPr/>
        </p:nvSpPr>
        <p:spPr bwMode="auto">
          <a:xfrm>
            <a:off x="0" y="0"/>
            <a:ext cx="9144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algn="ctr">
              <a:defRPr sz="4400">
                <a:solidFill>
                  <a:schemeClr val="tx2"/>
                </a:solidFill>
                <a:latin typeface="Times" charset="0"/>
              </a:defRPr>
            </a:lvl1pPr>
            <a:lvl2pPr algn="ctr">
              <a:defRPr sz="4400">
                <a:solidFill>
                  <a:schemeClr val="tx2"/>
                </a:solidFill>
                <a:latin typeface="Times" charset="0"/>
              </a:defRPr>
            </a:lvl2pPr>
            <a:lvl3pPr algn="ctr">
              <a:defRPr sz="4400">
                <a:solidFill>
                  <a:schemeClr val="tx2"/>
                </a:solidFill>
                <a:latin typeface="Times" charset="0"/>
              </a:defRPr>
            </a:lvl3pPr>
            <a:lvl4pPr algn="ctr">
              <a:defRPr sz="4400">
                <a:solidFill>
                  <a:schemeClr val="tx2"/>
                </a:solidFill>
                <a:latin typeface="Times" charset="0"/>
              </a:defRPr>
            </a:lvl4pPr>
            <a:lvl5pPr algn="ctr">
              <a:defRPr sz="4400">
                <a:solidFill>
                  <a:schemeClr val="tx2"/>
                </a:solidFill>
                <a:latin typeface="Times" charset="0"/>
              </a:defRPr>
            </a:lvl5pPr>
            <a:lvl6pPr marL="457200" algn="ctr" fontAlgn="base">
              <a:spcBef>
                <a:spcPct val="0"/>
              </a:spcBef>
              <a:spcAft>
                <a:spcPct val="0"/>
              </a:spcAft>
              <a:defRPr sz="4400">
                <a:solidFill>
                  <a:schemeClr val="tx2"/>
                </a:solidFill>
                <a:latin typeface="Times" charset="0"/>
              </a:defRPr>
            </a:lvl6pPr>
            <a:lvl7pPr marL="914400" algn="ctr" fontAlgn="base">
              <a:spcBef>
                <a:spcPct val="0"/>
              </a:spcBef>
              <a:spcAft>
                <a:spcPct val="0"/>
              </a:spcAft>
              <a:defRPr sz="4400">
                <a:solidFill>
                  <a:schemeClr val="tx2"/>
                </a:solidFill>
                <a:latin typeface="Times" charset="0"/>
              </a:defRPr>
            </a:lvl7pPr>
            <a:lvl8pPr marL="1371600" algn="ctr" fontAlgn="base">
              <a:spcBef>
                <a:spcPct val="0"/>
              </a:spcBef>
              <a:spcAft>
                <a:spcPct val="0"/>
              </a:spcAft>
              <a:defRPr sz="4400">
                <a:solidFill>
                  <a:schemeClr val="tx2"/>
                </a:solidFill>
                <a:latin typeface="Times" charset="0"/>
              </a:defRPr>
            </a:lvl8pPr>
            <a:lvl9pPr marL="1828800" algn="ctr" fontAlgn="base">
              <a:spcBef>
                <a:spcPct val="0"/>
              </a:spcBef>
              <a:spcAft>
                <a:spcPct val="0"/>
              </a:spcAft>
              <a:defRPr sz="4400">
                <a:solidFill>
                  <a:schemeClr val="tx2"/>
                </a:solidFill>
                <a:latin typeface="Times" charset="0"/>
              </a:defRPr>
            </a:lvl9pPr>
          </a:lstStyle>
          <a:p>
            <a:pPr eaLnBrk="1" hangingPunct="1"/>
            <a:r>
              <a:rPr lang="en-US" altLang="en-US" b="1">
                <a:solidFill>
                  <a:schemeClr val="bg1"/>
                </a:solidFill>
                <a:latin typeface="Tahoma" charset="0"/>
              </a:rPr>
              <a:t>Redneck Pruning</a:t>
            </a:r>
            <a:br>
              <a:rPr lang="en-US" altLang="en-US" b="1">
                <a:solidFill>
                  <a:schemeClr val="bg1"/>
                </a:solidFill>
                <a:latin typeface="Tahoma" charset="0"/>
              </a:rPr>
            </a:br>
            <a:r>
              <a:rPr lang="en-US" altLang="en-US" b="1">
                <a:solidFill>
                  <a:schemeClr val="bg1"/>
                </a:solidFill>
                <a:latin typeface="Tahoma" charset="0"/>
              </a:rPr>
              <a:t>What Not To Do!!!</a:t>
            </a:r>
          </a:p>
        </p:txBody>
      </p:sp>
      <p:sp>
        <p:nvSpPr>
          <p:cNvPr id="151557" name="Text Box 5"/>
          <p:cNvSpPr txBox="1">
            <a:spLocks noChangeArrowheads="1"/>
          </p:cNvSpPr>
          <p:nvPr/>
        </p:nvSpPr>
        <p:spPr bwMode="auto">
          <a:xfrm>
            <a:off x="2743200" y="1752600"/>
            <a:ext cx="6400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b="1">
                <a:solidFill>
                  <a:schemeClr val="bg1"/>
                </a:solidFill>
                <a:latin typeface="Tahoma" charset="0"/>
              </a:rPr>
              <a:t>Keith Mickler</a:t>
            </a:r>
            <a:br>
              <a:rPr lang="en-US" altLang="en-US" b="1">
                <a:solidFill>
                  <a:schemeClr val="bg1"/>
                </a:solidFill>
                <a:latin typeface="Tahoma" charset="0"/>
              </a:rPr>
            </a:br>
            <a:r>
              <a:rPr lang="en-US" altLang="en-US" b="1">
                <a:solidFill>
                  <a:schemeClr val="bg1"/>
                </a:solidFill>
                <a:latin typeface="Tahoma" charset="0"/>
              </a:rPr>
              <a:t>University of Georgia</a:t>
            </a:r>
            <a:br>
              <a:rPr lang="en-US" altLang="en-US" b="1">
                <a:solidFill>
                  <a:schemeClr val="bg1"/>
                </a:solidFill>
                <a:latin typeface="Tahoma" charset="0"/>
              </a:rPr>
            </a:br>
            <a:r>
              <a:rPr lang="en-US" altLang="en-US" b="1">
                <a:solidFill>
                  <a:schemeClr val="bg1"/>
                </a:solidFill>
                <a:latin typeface="Tahoma" charset="0"/>
              </a:rPr>
              <a:t> Cooperative Extension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524000" y="228600"/>
            <a:ext cx="6096000" cy="1143000"/>
          </a:xfrm>
        </p:spPr>
        <p:txBody>
          <a:bodyPr/>
          <a:lstStyle/>
          <a:p>
            <a:r>
              <a:rPr lang="en-US" altLang="en-US"/>
              <a:t>Pruning large limbs</a:t>
            </a:r>
          </a:p>
        </p:txBody>
      </p:sp>
      <p:sp>
        <p:nvSpPr>
          <p:cNvPr id="71683" name="Rectangle 3"/>
          <p:cNvSpPr>
            <a:spLocks noGrp="1" noChangeArrowheads="1"/>
          </p:cNvSpPr>
          <p:nvPr>
            <p:ph type="body" idx="1"/>
          </p:nvPr>
        </p:nvSpPr>
        <p:spPr>
          <a:xfrm>
            <a:off x="1524000" y="1143000"/>
            <a:ext cx="6096000" cy="2667000"/>
          </a:xfrm>
        </p:spPr>
        <p:txBody>
          <a:bodyPr/>
          <a:lstStyle/>
          <a:p>
            <a:r>
              <a:rPr lang="en-US" altLang="en-US"/>
              <a:t>To remove branches 3” or larger - use a 3-cut procedure.</a:t>
            </a:r>
          </a:p>
          <a:p>
            <a:pPr lvl="1"/>
            <a:r>
              <a:rPr lang="en-US" altLang="en-US"/>
              <a:t>Make an undercut first</a:t>
            </a:r>
          </a:p>
          <a:p>
            <a:pPr lvl="1"/>
            <a:r>
              <a:rPr lang="en-US" altLang="en-US"/>
              <a:t>Second cut off limb from top</a:t>
            </a:r>
          </a:p>
          <a:p>
            <a:pPr lvl="1"/>
            <a:r>
              <a:rPr lang="en-US" altLang="en-US"/>
              <a:t>3rd cut limb close to collar</a:t>
            </a:r>
          </a:p>
          <a:p>
            <a:pPr lvl="1"/>
            <a:endParaRPr lang="en-US" altLang="en-US"/>
          </a:p>
        </p:txBody>
      </p:sp>
      <p:pic>
        <p:nvPicPr>
          <p:cNvPr id="71684" name="Picture 4" descr="Heavy Cuts on Brances"/>
          <p:cNvPicPr>
            <a:picLocks noChangeAspect="1" noChangeArrowheads="1"/>
          </p:cNvPicPr>
          <p:nvPr/>
        </p:nvPicPr>
        <p:blipFill>
          <a:blip r:embed="rId2">
            <a:extLst>
              <a:ext uri="{28A0092B-C50C-407E-A947-70E740481C1C}">
                <a14:useLocalDpi xmlns:a14="http://schemas.microsoft.com/office/drawing/2010/main" val="0"/>
              </a:ext>
            </a:extLst>
          </a:blip>
          <a:srcRect l="6024"/>
          <a:stretch>
            <a:fillRect/>
          </a:stretch>
        </p:blipFill>
        <p:spPr bwMode="auto">
          <a:xfrm>
            <a:off x="1716088" y="3733800"/>
            <a:ext cx="5710237" cy="2895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685800" y="152400"/>
            <a:ext cx="7772400" cy="1143000"/>
          </a:xfrm>
        </p:spPr>
        <p:txBody>
          <a:bodyPr/>
          <a:lstStyle/>
          <a:p>
            <a:r>
              <a:rPr lang="en-US" altLang="en-US"/>
              <a:t>Pruning hedges</a:t>
            </a:r>
          </a:p>
        </p:txBody>
      </p:sp>
      <p:sp>
        <p:nvSpPr>
          <p:cNvPr id="72707" name="Rectangle 3"/>
          <p:cNvSpPr>
            <a:spLocks noGrp="1" noChangeArrowheads="1"/>
          </p:cNvSpPr>
          <p:nvPr>
            <p:ph type="body" idx="1"/>
          </p:nvPr>
        </p:nvSpPr>
        <p:spPr>
          <a:xfrm>
            <a:off x="1524000" y="1447800"/>
            <a:ext cx="6096000" cy="762000"/>
          </a:xfrm>
        </p:spPr>
        <p:txBody>
          <a:bodyPr/>
          <a:lstStyle/>
          <a:p>
            <a:pPr>
              <a:buFontTx/>
              <a:buNone/>
            </a:pPr>
            <a:r>
              <a:rPr lang="en-US" altLang="en-US"/>
              <a:t>	Right way    		Wrong way</a:t>
            </a:r>
          </a:p>
        </p:txBody>
      </p:sp>
      <p:pic>
        <p:nvPicPr>
          <p:cNvPr id="72708" name="Picture 4" descr="Pruning Hedges"/>
          <p:cNvPicPr>
            <a:picLocks noChangeAspect="1" noChangeArrowheads="1"/>
          </p:cNvPicPr>
          <p:nvPr/>
        </p:nvPicPr>
        <p:blipFill>
          <a:blip r:embed="rId2">
            <a:extLst>
              <a:ext uri="{28A0092B-C50C-407E-A947-70E740481C1C}">
                <a14:useLocalDpi xmlns:a14="http://schemas.microsoft.com/office/drawing/2010/main" val="0"/>
              </a:ext>
            </a:extLst>
          </a:blip>
          <a:srcRect l="23529" t="61856" r="18823" b="13644"/>
          <a:stretch>
            <a:fillRect/>
          </a:stretch>
        </p:blipFill>
        <p:spPr bwMode="auto">
          <a:xfrm>
            <a:off x="1866900" y="2209800"/>
            <a:ext cx="5410200" cy="39671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85800" y="228600"/>
            <a:ext cx="7772400" cy="1143000"/>
          </a:xfrm>
        </p:spPr>
        <p:txBody>
          <a:bodyPr/>
          <a:lstStyle/>
          <a:p>
            <a:r>
              <a:rPr lang="en-US" altLang="en-US"/>
              <a:t>Renewal pruning</a:t>
            </a:r>
          </a:p>
        </p:txBody>
      </p:sp>
      <p:pic>
        <p:nvPicPr>
          <p:cNvPr id="73731" name="Picture 3" descr="Pruning Hedges"/>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l="8235" b="45482"/>
          <a:stretch>
            <a:fillRect/>
          </a:stretch>
        </p:blipFill>
        <p:spPr>
          <a:xfrm>
            <a:off x="1543050" y="1295400"/>
            <a:ext cx="6057900" cy="4856163"/>
          </a:xfrm>
          <a:noFill/>
          <a:ln w="28575">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9" name="Picture 7" descr="crapemurder"/>
          <p:cNvPicPr>
            <a:picLocks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900238" y="1219200"/>
            <a:ext cx="4791075" cy="5486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136201" name="Text Box 9"/>
          <p:cNvSpPr txBox="1">
            <a:spLocks noChangeArrowheads="1"/>
          </p:cNvSpPr>
          <p:nvPr/>
        </p:nvSpPr>
        <p:spPr bwMode="auto">
          <a:xfrm>
            <a:off x="762000" y="304800"/>
            <a:ext cx="8077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sz="4000"/>
              <a:t>Recovery method for Crape Murder</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ltLang="en-US"/>
              <a:t>Removing spent blooms</a:t>
            </a:r>
          </a:p>
        </p:txBody>
      </p:sp>
      <p:sp>
        <p:nvSpPr>
          <p:cNvPr id="74755" name="Rectangle 3"/>
          <p:cNvSpPr>
            <a:spLocks noGrp="1" noChangeArrowheads="1"/>
          </p:cNvSpPr>
          <p:nvPr>
            <p:ph type="body" sz="half" idx="1"/>
          </p:nvPr>
        </p:nvSpPr>
        <p:spPr>
          <a:xfrm>
            <a:off x="1447800" y="1905000"/>
            <a:ext cx="3810000" cy="3581400"/>
          </a:xfrm>
        </p:spPr>
        <p:txBody>
          <a:bodyPr/>
          <a:lstStyle/>
          <a:p>
            <a:r>
              <a:rPr lang="en-US" altLang="en-US" sz="2800"/>
              <a:t>Old Crape Myrtle blooms are removed above newly forming buds or just below old blooms</a:t>
            </a:r>
          </a:p>
        </p:txBody>
      </p:sp>
      <p:pic>
        <p:nvPicPr>
          <p:cNvPr id="74756" name="Picture 4" descr="618506795"/>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096000" y="2514600"/>
            <a:ext cx="2205038" cy="2962275"/>
          </a:xfr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74757" name="Line 5"/>
          <p:cNvSpPr>
            <a:spLocks noChangeShapeType="1"/>
          </p:cNvSpPr>
          <p:nvPr/>
        </p:nvSpPr>
        <p:spPr bwMode="auto">
          <a:xfrm>
            <a:off x="6553200" y="4343400"/>
            <a:ext cx="1524000" cy="609600"/>
          </a:xfrm>
          <a:prstGeom prst="line">
            <a:avLst/>
          </a:prstGeom>
          <a:noFill/>
          <a:ln w="28575">
            <a:solidFill>
              <a:srgbClr val="FFCC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485900" y="228600"/>
            <a:ext cx="6172200" cy="1143000"/>
          </a:xfrm>
        </p:spPr>
        <p:txBody>
          <a:bodyPr/>
          <a:lstStyle/>
          <a:p>
            <a:r>
              <a:rPr lang="en-US" altLang="en-US"/>
              <a:t>Pruning evergreens</a:t>
            </a:r>
          </a:p>
        </p:txBody>
      </p:sp>
      <p:sp>
        <p:nvSpPr>
          <p:cNvPr id="75779" name="Rectangle 3"/>
          <p:cNvSpPr>
            <a:spLocks noGrp="1" noChangeArrowheads="1"/>
          </p:cNvSpPr>
          <p:nvPr>
            <p:ph type="body" idx="1"/>
          </p:nvPr>
        </p:nvSpPr>
        <p:spPr>
          <a:xfrm>
            <a:off x="228600" y="1219200"/>
            <a:ext cx="4648200" cy="2057400"/>
          </a:xfrm>
        </p:spPr>
        <p:txBody>
          <a:bodyPr/>
          <a:lstStyle/>
          <a:p>
            <a:r>
              <a:rPr lang="en-US" altLang="en-US"/>
              <a:t>Remove candles on top and sides of white pines to maintain a compact appearance.</a:t>
            </a:r>
          </a:p>
        </p:txBody>
      </p:sp>
      <p:pic>
        <p:nvPicPr>
          <p:cNvPr id="75780" name="Picture 4" descr="Trim Red, White and Scotch Pi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600200"/>
            <a:ext cx="3582988" cy="4038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685800" y="304800"/>
            <a:ext cx="7772400" cy="1143000"/>
          </a:xfrm>
        </p:spPr>
        <p:txBody>
          <a:bodyPr/>
          <a:lstStyle/>
          <a:p>
            <a:r>
              <a:rPr lang="en-US" altLang="en-US"/>
              <a:t>Pruning tools</a:t>
            </a:r>
          </a:p>
        </p:txBody>
      </p:sp>
      <p:sp>
        <p:nvSpPr>
          <p:cNvPr id="76803" name="Rectangle 3"/>
          <p:cNvSpPr>
            <a:spLocks noGrp="1" noChangeArrowheads="1"/>
          </p:cNvSpPr>
          <p:nvPr>
            <p:ph type="body" idx="1"/>
          </p:nvPr>
        </p:nvSpPr>
        <p:spPr>
          <a:xfrm>
            <a:off x="685800" y="1524000"/>
            <a:ext cx="4343400" cy="3810000"/>
          </a:xfrm>
        </p:spPr>
        <p:txBody>
          <a:bodyPr/>
          <a:lstStyle/>
          <a:p>
            <a:pPr>
              <a:lnSpc>
                <a:spcPct val="90000"/>
              </a:lnSpc>
            </a:pPr>
            <a:endParaRPr lang="en-US" altLang="en-US"/>
          </a:p>
          <a:p>
            <a:pPr>
              <a:lnSpc>
                <a:spcPct val="90000"/>
              </a:lnSpc>
            </a:pPr>
            <a:r>
              <a:rPr lang="en-US" altLang="en-US"/>
              <a:t>Scissors </a:t>
            </a:r>
          </a:p>
          <a:p>
            <a:pPr>
              <a:lnSpc>
                <a:spcPct val="90000"/>
              </a:lnSpc>
            </a:pPr>
            <a:endParaRPr lang="en-US" altLang="en-US"/>
          </a:p>
          <a:p>
            <a:pPr>
              <a:lnSpc>
                <a:spcPct val="90000"/>
              </a:lnSpc>
            </a:pPr>
            <a:endParaRPr lang="en-US" altLang="en-US"/>
          </a:p>
          <a:p>
            <a:pPr>
              <a:lnSpc>
                <a:spcPct val="90000"/>
              </a:lnSpc>
            </a:pPr>
            <a:endParaRPr lang="en-US" altLang="en-US"/>
          </a:p>
          <a:p>
            <a:pPr>
              <a:lnSpc>
                <a:spcPct val="90000"/>
              </a:lnSpc>
            </a:pPr>
            <a:r>
              <a:rPr lang="en-US" altLang="en-US"/>
              <a:t>Anvil</a:t>
            </a:r>
          </a:p>
        </p:txBody>
      </p:sp>
      <p:pic>
        <p:nvPicPr>
          <p:cNvPr id="76804" name="Picture 4" descr="Pruning Shears edi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543050"/>
            <a:ext cx="4114800" cy="377031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685800" y="228600"/>
            <a:ext cx="7772400" cy="1143000"/>
          </a:xfrm>
        </p:spPr>
        <p:txBody>
          <a:bodyPr/>
          <a:lstStyle/>
          <a:p>
            <a:r>
              <a:rPr lang="en-US" altLang="en-US"/>
              <a:t>Pruning tools</a:t>
            </a:r>
          </a:p>
        </p:txBody>
      </p:sp>
      <p:pic>
        <p:nvPicPr>
          <p:cNvPr id="77827" name="Picture 3" descr="Pruning Equipment"/>
          <p:cNvPicPr>
            <a:picLocks noChangeAspect="1" noChangeArrowheads="1"/>
          </p:cNvPicPr>
          <p:nvPr/>
        </p:nvPicPr>
        <p:blipFill>
          <a:blip r:embed="rId3">
            <a:extLst>
              <a:ext uri="{28A0092B-C50C-407E-A947-70E740481C1C}">
                <a14:useLocalDpi xmlns:a14="http://schemas.microsoft.com/office/drawing/2010/main" val="0"/>
              </a:ext>
            </a:extLst>
          </a:blip>
          <a:srcRect l="14117" t="8186" r="14117" b="20921"/>
          <a:stretch>
            <a:fillRect/>
          </a:stretch>
        </p:blipFill>
        <p:spPr bwMode="auto">
          <a:xfrm>
            <a:off x="1524000" y="1295400"/>
            <a:ext cx="6553200" cy="54165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ctrTitle"/>
          </p:nvPr>
        </p:nvSpPr>
        <p:spPr>
          <a:xfrm>
            <a:off x="457200" y="685800"/>
            <a:ext cx="8305800" cy="1143000"/>
          </a:xfrm>
        </p:spPr>
        <p:txBody>
          <a:bodyPr anchor="ctr"/>
          <a:lstStyle/>
          <a:p>
            <a:r>
              <a:rPr lang="en-US" altLang="en-US" sz="8000"/>
              <a:t>Crape “Murder”</a:t>
            </a:r>
            <a:endParaRPr lang="en-US" altLang="en-US" sz="4400"/>
          </a:p>
        </p:txBody>
      </p:sp>
      <p:sp>
        <p:nvSpPr>
          <p:cNvPr id="79875" name="Rectangle 3"/>
          <p:cNvSpPr>
            <a:spLocks noGrp="1" noChangeArrowheads="1"/>
          </p:cNvSpPr>
          <p:nvPr>
            <p:ph type="subTitle" idx="1"/>
          </p:nvPr>
        </p:nvSpPr>
        <p:spPr>
          <a:xfrm>
            <a:off x="152400" y="2209800"/>
            <a:ext cx="8686800" cy="1771650"/>
          </a:xfrm>
        </p:spPr>
        <p:txBody>
          <a:bodyPr/>
          <a:lstStyle/>
          <a:p>
            <a:r>
              <a:rPr lang="en-US" altLang="en-US" sz="4000">
                <a:solidFill>
                  <a:srgbClr val="FFFFCC"/>
                </a:solidFill>
              </a:rPr>
              <a:t>By</a:t>
            </a:r>
          </a:p>
          <a:p>
            <a:r>
              <a:rPr lang="en-US" altLang="en-US" sz="4000">
                <a:solidFill>
                  <a:srgbClr val="FFFFCC"/>
                </a:solidFill>
              </a:rPr>
              <a:t>Dr. Gary W. Knox </a:t>
            </a:r>
          </a:p>
          <a:p>
            <a:r>
              <a:rPr lang="en-US" altLang="en-US" sz="4000">
                <a:solidFill>
                  <a:srgbClr val="FFFFCC"/>
                </a:solidFill>
              </a:rPr>
              <a:t>University of Florida </a:t>
            </a:r>
          </a:p>
          <a:p>
            <a:r>
              <a:rPr lang="en-US" altLang="en-US" sz="4000">
                <a:solidFill>
                  <a:srgbClr val="FFFFCC"/>
                </a:solidFill>
              </a:rPr>
              <a:t>Extension Specialist</a:t>
            </a:r>
            <a:endParaRPr lang="en-US" altLang="en-US" sz="320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r cm storm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146425" cy="3581400"/>
          </a:xfrm>
          <a:prstGeom prst="rect">
            <a:avLst/>
          </a:prstGeom>
          <a:noFill/>
          <a:extLst>
            <a:ext uri="{909E8E84-426E-40DD-AFC4-6F175D3DCCD1}">
              <a14:hiddenFill xmlns:a14="http://schemas.microsoft.com/office/drawing/2010/main">
                <a:solidFill>
                  <a:srgbClr val="FFFFFF"/>
                </a:solidFill>
              </a14:hiddenFill>
            </a:ext>
          </a:extLst>
        </p:spPr>
      </p:pic>
      <p:pic>
        <p:nvPicPr>
          <p:cNvPr id="80899" name="Picture 3" descr="rcrape murder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124200"/>
            <a:ext cx="3016250" cy="3733800"/>
          </a:xfrm>
          <a:prstGeom prst="rect">
            <a:avLst/>
          </a:prstGeom>
          <a:noFill/>
          <a:extLst>
            <a:ext uri="{909E8E84-426E-40DD-AFC4-6F175D3DCCD1}">
              <a14:hiddenFill xmlns:a14="http://schemas.microsoft.com/office/drawing/2010/main">
                <a:solidFill>
                  <a:srgbClr val="FFFFFF"/>
                </a:solidFill>
              </a14:hiddenFill>
            </a:ext>
          </a:extLst>
        </p:spPr>
      </p:pic>
      <p:pic>
        <p:nvPicPr>
          <p:cNvPr id="80900" name="Picture 4" descr="rUnpruned Nat Jun 9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716338"/>
            <a:ext cx="4343400" cy="3141662"/>
          </a:xfrm>
          <a:prstGeom prst="rect">
            <a:avLst/>
          </a:prstGeom>
          <a:noFill/>
          <a:extLst>
            <a:ext uri="{909E8E84-426E-40DD-AFC4-6F175D3DCCD1}">
              <a14:hiddenFill xmlns:a14="http://schemas.microsoft.com/office/drawing/2010/main">
                <a:solidFill>
                  <a:srgbClr val="FFFFFF"/>
                </a:solidFill>
              </a14:hiddenFill>
            </a:ext>
          </a:extLst>
        </p:spPr>
      </p:pic>
      <p:pic>
        <p:nvPicPr>
          <p:cNvPr id="80901" name="Picture 5" descr="r cloud pruned crap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8875" y="0"/>
            <a:ext cx="3230563" cy="4038600"/>
          </a:xfrm>
          <a:prstGeom prst="rect">
            <a:avLst/>
          </a:prstGeom>
          <a:noFill/>
          <a:extLst>
            <a:ext uri="{909E8E84-426E-40DD-AFC4-6F175D3DCCD1}">
              <a14:hiddenFill xmlns:a14="http://schemas.microsoft.com/office/drawing/2010/main">
                <a:solidFill>
                  <a:srgbClr val="FFFFFF"/>
                </a:solidFill>
              </a14:hiddenFill>
            </a:ext>
          </a:extLst>
        </p:spPr>
      </p:pic>
      <p:sp>
        <p:nvSpPr>
          <p:cNvPr id="80902" name="Text Box 6"/>
          <p:cNvSpPr txBox="1">
            <a:spLocks noChangeArrowheads="1"/>
          </p:cNvSpPr>
          <p:nvPr/>
        </p:nvSpPr>
        <p:spPr bwMode="auto">
          <a:xfrm rot="-947705">
            <a:off x="990600" y="1447800"/>
            <a:ext cx="6810375" cy="4483100"/>
          </a:xfrm>
          <a:prstGeom prst="rect">
            <a:avLst/>
          </a:prstGeom>
          <a:noFill/>
          <a:ln>
            <a:noFill/>
          </a:ln>
          <a:effectLst>
            <a:outerShdw blurRad="63500" dist="68978" dir="4020649"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txBody>
          <a:bodyPr wrap="none">
            <a:spAutoFit/>
          </a:bodyPr>
          <a:lstStyle/>
          <a:p>
            <a:pPr algn="ctr"/>
            <a:r>
              <a:rPr lang="en-US" altLang="en-US" sz="9600" b="1">
                <a:solidFill>
                  <a:srgbClr val="FF9933"/>
                </a:solidFill>
                <a:effectLst>
                  <a:outerShdw blurRad="38100" dist="38100" dir="2700000" algn="tl">
                    <a:srgbClr val="C0C0C0"/>
                  </a:outerShdw>
                </a:effectLst>
                <a:latin typeface="Comic Sans MS" charset="0"/>
              </a:rPr>
              <a:t>What’s the</a:t>
            </a:r>
          </a:p>
          <a:p>
            <a:pPr algn="ctr"/>
            <a:r>
              <a:rPr lang="en-US" altLang="en-US" sz="9600" b="1">
                <a:solidFill>
                  <a:srgbClr val="FF9933"/>
                </a:solidFill>
                <a:effectLst>
                  <a:outerShdw blurRad="38100" dist="38100" dir="2700000" algn="tl">
                    <a:srgbClr val="C0C0C0"/>
                  </a:outerShdw>
                </a:effectLst>
                <a:latin typeface="Comic Sans MS" charset="0"/>
              </a:rPr>
              <a:t>“right” way</a:t>
            </a:r>
          </a:p>
          <a:p>
            <a:pPr algn="ctr"/>
            <a:r>
              <a:rPr lang="en-US" altLang="en-US" sz="9600" b="1">
                <a:solidFill>
                  <a:srgbClr val="FF9933"/>
                </a:solidFill>
                <a:effectLst>
                  <a:outerShdw blurRad="38100" dist="38100" dir="2700000" algn="tl">
                    <a:srgbClr val="C0C0C0"/>
                  </a:outerShdw>
                </a:effectLst>
                <a:latin typeface="Comic Sans MS" charset="0"/>
              </a:rPr>
              <a:t>to prune?</a:t>
            </a:r>
            <a:endParaRPr lang="en-US" altLang="en-US">
              <a:solidFill>
                <a:srgbClr val="FF9933"/>
              </a:solidFill>
              <a:latin typeface="Times New Roman"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0898"/>
                                        </p:tgtEl>
                                        <p:attrNameLst>
                                          <p:attrName>style.visibility</p:attrName>
                                        </p:attrNameLst>
                                      </p:cBhvr>
                                      <p:to>
                                        <p:strVal val="visible"/>
                                      </p:to>
                                    </p:set>
                                    <p:animEffect transition="in" filter="dissolve">
                                      <p:cBhvr>
                                        <p:cTn id="7" dur="500"/>
                                        <p:tgtEl>
                                          <p:spTgt spid="808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80899"/>
                                        </p:tgtEl>
                                        <p:attrNameLst>
                                          <p:attrName>style.visibility</p:attrName>
                                        </p:attrNameLst>
                                      </p:cBhvr>
                                      <p:to>
                                        <p:strVal val="visible"/>
                                      </p:to>
                                    </p:set>
                                    <p:animEffect transition="in" filter="dissolve">
                                      <p:cBhvr>
                                        <p:cTn id="12" dur="500"/>
                                        <p:tgtEl>
                                          <p:spTgt spid="8089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80900"/>
                                        </p:tgtEl>
                                        <p:attrNameLst>
                                          <p:attrName>style.visibility</p:attrName>
                                        </p:attrNameLst>
                                      </p:cBhvr>
                                      <p:to>
                                        <p:strVal val="visible"/>
                                      </p:to>
                                    </p:set>
                                    <p:animEffect transition="in" filter="dissolve">
                                      <p:cBhvr>
                                        <p:cTn id="17" dur="500"/>
                                        <p:tgtEl>
                                          <p:spTgt spid="8090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80901"/>
                                        </p:tgtEl>
                                        <p:attrNameLst>
                                          <p:attrName>style.visibility</p:attrName>
                                        </p:attrNameLst>
                                      </p:cBhvr>
                                      <p:to>
                                        <p:strVal val="visible"/>
                                      </p:to>
                                    </p:set>
                                    <p:animEffect transition="in" filter="dissolve">
                                      <p:cBhvr>
                                        <p:cTn id="22" dur="500"/>
                                        <p:tgtEl>
                                          <p:spTgt spid="8090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0902"/>
                                        </p:tgtEl>
                                        <p:attrNameLst>
                                          <p:attrName>style.visibility</p:attrName>
                                        </p:attrNameLst>
                                      </p:cBhvr>
                                      <p:to>
                                        <p:strVal val="visible"/>
                                      </p:to>
                                    </p:set>
                                    <p:anim calcmode="lin" valueType="num">
                                      <p:cBhvr additive="base">
                                        <p:cTn id="27" dur="500" fill="hold"/>
                                        <p:tgtEl>
                                          <p:spTgt spid="80902"/>
                                        </p:tgtEl>
                                        <p:attrNameLst>
                                          <p:attrName>ppt_x</p:attrName>
                                        </p:attrNameLst>
                                      </p:cBhvr>
                                      <p:tavLst>
                                        <p:tav tm="0">
                                          <p:val>
                                            <p:strVal val="#ppt_x"/>
                                          </p:val>
                                        </p:tav>
                                        <p:tav tm="100000">
                                          <p:val>
                                            <p:strVal val="#ppt_x"/>
                                          </p:val>
                                        </p:tav>
                                      </p:tavLst>
                                    </p:anim>
                                    <p:anim calcmode="lin" valueType="num">
                                      <p:cBhvr additive="base">
                                        <p:cTn id="28" dur="500" fill="hold"/>
                                        <p:tgtEl>
                                          <p:spTgt spid="809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2"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1" name="Picture 13" descr="redneck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7863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a:xfrm>
            <a:off x="419100" y="685800"/>
            <a:ext cx="8305800" cy="1143000"/>
          </a:xfrm>
        </p:spPr>
        <p:txBody>
          <a:bodyPr anchor="ctr"/>
          <a:lstStyle/>
          <a:p>
            <a:r>
              <a:rPr lang="en-US" altLang="en-US" sz="8000"/>
              <a:t>Crape “Murder”:</a:t>
            </a:r>
            <a:endParaRPr lang="en-US" altLang="en-US" sz="4400"/>
          </a:p>
        </p:txBody>
      </p:sp>
      <p:sp>
        <p:nvSpPr>
          <p:cNvPr id="81923" name="Rectangle 3"/>
          <p:cNvSpPr>
            <a:spLocks noGrp="1" noChangeArrowheads="1"/>
          </p:cNvSpPr>
          <p:nvPr>
            <p:ph type="subTitle" idx="1"/>
          </p:nvPr>
        </p:nvSpPr>
        <p:spPr>
          <a:xfrm>
            <a:off x="228600" y="2133600"/>
            <a:ext cx="8686800" cy="4191000"/>
          </a:xfrm>
        </p:spPr>
        <p:txBody>
          <a:bodyPr/>
          <a:lstStyle/>
          <a:p>
            <a:r>
              <a:rPr lang="en-US" altLang="en-US" sz="4800">
                <a:solidFill>
                  <a:srgbClr val="FFFFCC"/>
                </a:solidFill>
                <a:latin typeface="Tahoma" charset="0"/>
              </a:rPr>
              <a:t>Crape Myrtle</a:t>
            </a:r>
          </a:p>
          <a:p>
            <a:r>
              <a:rPr lang="en-US" altLang="en-US" sz="4800">
                <a:solidFill>
                  <a:srgbClr val="FFFFCC"/>
                </a:solidFill>
                <a:latin typeface="Tahoma" charset="0"/>
              </a:rPr>
              <a:t>Growth, Flowering and Maintenance as affected by Three Pruning Methods</a:t>
            </a:r>
            <a:endParaRPr lang="en-US" altLang="en-US" sz="480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609600" y="304800"/>
            <a:ext cx="7772400" cy="1143000"/>
          </a:xfrm>
        </p:spPr>
        <p:txBody>
          <a:bodyPr/>
          <a:lstStyle/>
          <a:p>
            <a:r>
              <a:rPr lang="en-US" altLang="en-US" sz="5400"/>
              <a:t>Plants Used:</a:t>
            </a:r>
            <a:endParaRPr lang="en-US" altLang="en-US"/>
          </a:p>
        </p:txBody>
      </p:sp>
      <p:sp>
        <p:nvSpPr>
          <p:cNvPr id="82947" name="Rectangle 3"/>
          <p:cNvSpPr>
            <a:spLocks noGrp="1" noChangeArrowheads="1"/>
          </p:cNvSpPr>
          <p:nvPr>
            <p:ph type="body" idx="1"/>
          </p:nvPr>
        </p:nvSpPr>
        <p:spPr>
          <a:xfrm>
            <a:off x="457200" y="1752600"/>
            <a:ext cx="8458200" cy="2085975"/>
          </a:xfrm>
        </p:spPr>
        <p:txBody>
          <a:bodyPr/>
          <a:lstStyle/>
          <a:p>
            <a:r>
              <a:rPr lang="en-US" altLang="en-US" sz="5400"/>
              <a:t>Natchez </a:t>
            </a:r>
            <a:r>
              <a:rPr lang="en-US" altLang="en-US" sz="4400" i="1"/>
              <a:t>(L. indica x fauriei)</a:t>
            </a:r>
          </a:p>
          <a:p>
            <a:r>
              <a:rPr lang="en-US" altLang="en-US" sz="5400"/>
              <a:t>Carolina Beauty </a:t>
            </a:r>
            <a:r>
              <a:rPr lang="en-US" altLang="en-US" sz="4400" i="1"/>
              <a:t>(L. indica)</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2947"/>
                                        </p:tgtEl>
                                        <p:attrNameLst>
                                          <p:attrName>style.visibility</p:attrName>
                                        </p:attrNameLst>
                                      </p:cBhvr>
                                      <p:to>
                                        <p:strVal val="visible"/>
                                      </p:to>
                                    </p:set>
                                    <p:anim calcmode="lin" valueType="num">
                                      <p:cBhvr additive="base">
                                        <p:cTn id="7" dur="500" fill="hold"/>
                                        <p:tgtEl>
                                          <p:spTgt spid="82947"/>
                                        </p:tgtEl>
                                        <p:attrNameLst>
                                          <p:attrName>ppt_x</p:attrName>
                                        </p:attrNameLst>
                                      </p:cBhvr>
                                      <p:tavLst>
                                        <p:tav tm="0">
                                          <p:val>
                                            <p:strVal val="1+#ppt_w/2"/>
                                          </p:val>
                                        </p:tav>
                                        <p:tav tm="100000">
                                          <p:val>
                                            <p:strVal val="#ppt_x"/>
                                          </p:val>
                                        </p:tav>
                                      </p:tavLst>
                                    </p:anim>
                                    <p:anim calcmode="lin" valueType="num">
                                      <p:cBhvr additive="base">
                                        <p:cTn id="8" dur="500" fill="hold"/>
                                        <p:tgtEl>
                                          <p:spTgt spid="829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609600" y="304800"/>
            <a:ext cx="7772400" cy="1143000"/>
          </a:xfrm>
        </p:spPr>
        <p:txBody>
          <a:bodyPr/>
          <a:lstStyle/>
          <a:p>
            <a:r>
              <a:rPr lang="en-US" altLang="en-US" sz="5400"/>
              <a:t>Plants Used:</a:t>
            </a:r>
            <a:endParaRPr lang="en-US" altLang="en-US"/>
          </a:p>
        </p:txBody>
      </p:sp>
      <p:sp>
        <p:nvSpPr>
          <p:cNvPr id="83971" name="Rectangle 3"/>
          <p:cNvSpPr>
            <a:spLocks noGrp="1" noChangeArrowheads="1"/>
          </p:cNvSpPr>
          <p:nvPr>
            <p:ph type="body" idx="1"/>
          </p:nvPr>
        </p:nvSpPr>
        <p:spPr>
          <a:xfrm>
            <a:off x="266700" y="1343025"/>
            <a:ext cx="8458200" cy="4171950"/>
          </a:xfrm>
        </p:spPr>
        <p:txBody>
          <a:bodyPr/>
          <a:lstStyle/>
          <a:p>
            <a:r>
              <a:rPr lang="en-US" altLang="en-US" sz="4800"/>
              <a:t>All trees pruned to thin main stems and remove crossing branches in March 1998</a:t>
            </a:r>
          </a:p>
          <a:p>
            <a:r>
              <a:rPr lang="en-US" altLang="en-US" sz="4800"/>
              <a:t>Pruning treatments applied March 1998, 1999, 2000 and 2001</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06400" y="228600"/>
            <a:ext cx="8432800" cy="1143000"/>
          </a:xfrm>
        </p:spPr>
        <p:txBody>
          <a:bodyPr/>
          <a:lstStyle/>
          <a:p>
            <a:r>
              <a:rPr lang="en-US" altLang="en-US" sz="4800"/>
              <a:t>Questions to Answer:</a:t>
            </a:r>
            <a:endParaRPr lang="en-US" altLang="en-US"/>
          </a:p>
        </p:txBody>
      </p:sp>
      <p:sp>
        <p:nvSpPr>
          <p:cNvPr id="84995" name="Rectangle 3"/>
          <p:cNvSpPr>
            <a:spLocks noGrp="1" noChangeArrowheads="1"/>
          </p:cNvSpPr>
          <p:nvPr>
            <p:ph type="body" idx="1"/>
          </p:nvPr>
        </p:nvSpPr>
        <p:spPr>
          <a:xfrm>
            <a:off x="457200" y="1343025"/>
            <a:ext cx="8458200" cy="4171950"/>
          </a:xfrm>
        </p:spPr>
        <p:txBody>
          <a:bodyPr/>
          <a:lstStyle/>
          <a:p>
            <a:r>
              <a:rPr lang="en-US" altLang="en-US" sz="4400">
                <a:latin typeface="Arial" charset="0"/>
              </a:rPr>
              <a:t>How much work does each pruning method require?</a:t>
            </a:r>
          </a:p>
          <a:p>
            <a:r>
              <a:rPr lang="en-US" altLang="en-US" sz="4400">
                <a:latin typeface="Arial" charset="0"/>
              </a:rPr>
              <a:t>How much after-care is needed during the summer?</a:t>
            </a:r>
          </a:p>
          <a:p>
            <a:r>
              <a:rPr lang="en-US" altLang="en-US" sz="4400">
                <a:latin typeface="Arial" charset="0"/>
              </a:rPr>
              <a:t>What is the impact on flowering and growth?</a:t>
            </a:r>
          </a:p>
          <a:p>
            <a:endParaRPr lang="en-US" altLang="en-US"/>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 calcmode="lin" valueType="num">
                                      <p:cBhvr additive="base">
                                        <p:cTn id="7" dur="500" fill="hold"/>
                                        <p:tgtEl>
                                          <p:spTgt spid="8499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4995">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84995">
                                            <p:txEl>
                                              <p:pRg st="0" end="0"/>
                                            </p:txEl>
                                          </p:spTgt>
                                        </p:tgtEl>
                                        <p:attrNameLst>
                                          <p:attrName>ppt_c</p:attrName>
                                        </p:attrNameLst>
                                      </p:cBhvr>
                                      <p:to>
                                        <a:srgbClr val="FFFF66"/>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4995">
                                            <p:txEl>
                                              <p:pRg st="1" end="1"/>
                                            </p:txEl>
                                          </p:spTgt>
                                        </p:tgtEl>
                                        <p:attrNameLst>
                                          <p:attrName>style.visibility</p:attrName>
                                        </p:attrNameLst>
                                      </p:cBhvr>
                                      <p:to>
                                        <p:strVal val="visible"/>
                                      </p:to>
                                    </p:set>
                                    <p:anim calcmode="lin" valueType="num">
                                      <p:cBhvr additive="base">
                                        <p:cTn id="13" dur="500" fill="hold"/>
                                        <p:tgtEl>
                                          <p:spTgt spid="8499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4995">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84995">
                                            <p:txEl>
                                              <p:pRg st="1" end="1"/>
                                            </p:txEl>
                                          </p:spTgt>
                                        </p:tgtEl>
                                        <p:attrNameLst>
                                          <p:attrName>ppt_c</p:attrName>
                                        </p:attrNameLst>
                                      </p:cBhvr>
                                      <p:to>
                                        <a:srgbClr val="FFFF66"/>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4995">
                                            <p:txEl>
                                              <p:pRg st="2" end="2"/>
                                            </p:txEl>
                                          </p:spTgt>
                                        </p:tgtEl>
                                        <p:attrNameLst>
                                          <p:attrName>style.visibility</p:attrName>
                                        </p:attrNameLst>
                                      </p:cBhvr>
                                      <p:to>
                                        <p:strVal val="visible"/>
                                      </p:to>
                                    </p:set>
                                    <p:anim calcmode="lin" valueType="num">
                                      <p:cBhvr additive="base">
                                        <p:cTn id="19" dur="500" fill="hold"/>
                                        <p:tgtEl>
                                          <p:spTgt spid="8499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4995">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84995">
                                            <p:txEl>
                                              <p:pRg st="2" end="2"/>
                                            </p:txEl>
                                          </p:spTgt>
                                        </p:tgtEl>
                                        <p:attrNameLst>
                                          <p:attrName>ppt_c</p:attrName>
                                        </p:attrNameLst>
                                      </p:cBhvr>
                                      <p:to>
                                        <a:srgbClr val="FFFF6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609600" y="381000"/>
            <a:ext cx="7772400" cy="1143000"/>
          </a:xfrm>
        </p:spPr>
        <p:txBody>
          <a:bodyPr/>
          <a:lstStyle/>
          <a:p>
            <a:r>
              <a:rPr lang="en-US" altLang="en-US" sz="5400"/>
              <a:t>Pruning Treatments:</a:t>
            </a:r>
            <a:endParaRPr lang="en-US" altLang="en-US"/>
          </a:p>
        </p:txBody>
      </p:sp>
      <p:sp>
        <p:nvSpPr>
          <p:cNvPr id="86019" name="Rectangle 3"/>
          <p:cNvSpPr>
            <a:spLocks noGrp="1" noChangeArrowheads="1"/>
          </p:cNvSpPr>
          <p:nvPr>
            <p:ph type="body" idx="1"/>
          </p:nvPr>
        </p:nvSpPr>
        <p:spPr>
          <a:xfrm>
            <a:off x="228600" y="1638300"/>
            <a:ext cx="4572000" cy="3581400"/>
          </a:xfrm>
        </p:spPr>
        <p:txBody>
          <a:bodyPr/>
          <a:lstStyle/>
          <a:p>
            <a:r>
              <a:rPr lang="en-US" altLang="en-US" sz="4800"/>
              <a:t>Topped </a:t>
            </a:r>
            <a:br>
              <a:rPr lang="en-US" altLang="en-US" sz="4800"/>
            </a:br>
            <a:r>
              <a:rPr lang="en-US" altLang="en-US" sz="4800"/>
              <a:t>“crape murder”</a:t>
            </a:r>
            <a:br>
              <a:rPr lang="en-US" altLang="en-US" sz="4800"/>
            </a:br>
            <a:r>
              <a:rPr lang="en-US" altLang="en-US" sz="4800"/>
              <a:t>Year 1</a:t>
            </a:r>
            <a:endParaRPr lang="en-US" altLang="en-US"/>
          </a:p>
        </p:txBody>
      </p:sp>
      <p:pic>
        <p:nvPicPr>
          <p:cNvPr id="86020" name="Picture 4" descr="Topped Nat Mar 9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8225" y="1371600"/>
            <a:ext cx="3641725" cy="47244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609600" y="304800"/>
            <a:ext cx="7772400" cy="1143000"/>
          </a:xfrm>
        </p:spPr>
        <p:txBody>
          <a:bodyPr/>
          <a:lstStyle/>
          <a:p>
            <a:r>
              <a:rPr lang="en-US" altLang="en-US" sz="5400"/>
              <a:t>Pruning Treatments:</a:t>
            </a:r>
            <a:endParaRPr lang="en-US" altLang="en-US"/>
          </a:p>
        </p:txBody>
      </p:sp>
      <p:pic>
        <p:nvPicPr>
          <p:cNvPr id="87043" name="Picture 3" descr="Natchez-topped Year3"/>
          <p:cNvPicPr>
            <a:picLocks noChangeAspect="1" noChangeArrowheads="1"/>
          </p:cNvPicPr>
          <p:nvPr/>
        </p:nvPicPr>
        <p:blipFill>
          <a:blip r:embed="rId2">
            <a:lum bright="20000"/>
            <a:extLst>
              <a:ext uri="{28A0092B-C50C-407E-A947-70E740481C1C}">
                <a14:useLocalDpi xmlns:a14="http://schemas.microsoft.com/office/drawing/2010/main" val="0"/>
              </a:ext>
            </a:extLst>
          </a:blip>
          <a:srcRect/>
          <a:stretch>
            <a:fillRect/>
          </a:stretch>
        </p:blipFill>
        <p:spPr bwMode="auto">
          <a:xfrm>
            <a:off x="4953000" y="1600200"/>
            <a:ext cx="3916363" cy="4114800"/>
          </a:xfrm>
          <a:prstGeom prst="rect">
            <a:avLst/>
          </a:prstGeom>
          <a:noFill/>
          <a:extLst>
            <a:ext uri="{909E8E84-426E-40DD-AFC4-6F175D3DCCD1}">
              <a14:hiddenFill xmlns:a14="http://schemas.microsoft.com/office/drawing/2010/main">
                <a:solidFill>
                  <a:srgbClr val="FFFFFF"/>
                </a:solidFill>
              </a14:hiddenFill>
            </a:ext>
          </a:extLst>
        </p:spPr>
      </p:pic>
      <p:sp>
        <p:nvSpPr>
          <p:cNvPr id="87044" name="Rectangle 4"/>
          <p:cNvSpPr>
            <a:spLocks noGrp="1" noChangeArrowheads="1"/>
          </p:cNvSpPr>
          <p:nvPr>
            <p:ph type="body" idx="1"/>
          </p:nvPr>
        </p:nvSpPr>
        <p:spPr>
          <a:xfrm>
            <a:off x="381000" y="1638300"/>
            <a:ext cx="4876800" cy="3581400"/>
          </a:xfrm>
        </p:spPr>
        <p:txBody>
          <a:bodyPr/>
          <a:lstStyle/>
          <a:p>
            <a:r>
              <a:rPr lang="en-US" altLang="en-US" sz="4800"/>
              <a:t>Topped </a:t>
            </a:r>
            <a:br>
              <a:rPr lang="en-US" altLang="en-US" sz="4800"/>
            </a:br>
            <a:r>
              <a:rPr lang="en-US" altLang="en-US" sz="4800"/>
              <a:t>“crape murder”</a:t>
            </a:r>
            <a:br>
              <a:rPr lang="en-US" altLang="en-US" sz="4800"/>
            </a:br>
            <a:r>
              <a:rPr lang="en-US" altLang="en-US" sz="4800"/>
              <a:t>Year 3</a:t>
            </a:r>
            <a:endParaRPr lang="en-US" altLang="en-US"/>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609600" y="304800"/>
            <a:ext cx="7772400" cy="1143000"/>
          </a:xfrm>
        </p:spPr>
        <p:txBody>
          <a:bodyPr/>
          <a:lstStyle/>
          <a:p>
            <a:r>
              <a:rPr lang="en-US" altLang="en-US" sz="5400"/>
              <a:t>Pruning Treatments:</a:t>
            </a:r>
            <a:endParaRPr lang="en-US" altLang="en-US"/>
          </a:p>
        </p:txBody>
      </p:sp>
      <p:sp>
        <p:nvSpPr>
          <p:cNvPr id="89091" name="Rectangle 3"/>
          <p:cNvSpPr>
            <a:spLocks noGrp="1" noChangeArrowheads="1"/>
          </p:cNvSpPr>
          <p:nvPr>
            <p:ph type="body" idx="1"/>
          </p:nvPr>
        </p:nvSpPr>
        <p:spPr>
          <a:xfrm>
            <a:off x="304800" y="1638300"/>
            <a:ext cx="3352800" cy="3581400"/>
          </a:xfrm>
        </p:spPr>
        <p:txBody>
          <a:bodyPr/>
          <a:lstStyle/>
          <a:p>
            <a:r>
              <a:rPr lang="en-US" altLang="en-US" sz="4800"/>
              <a:t>Pollarded</a:t>
            </a:r>
          </a:p>
          <a:p>
            <a:r>
              <a:rPr lang="en-US" altLang="en-US" sz="4800"/>
              <a:t>Year 1</a:t>
            </a:r>
            <a:endParaRPr lang="en-US" altLang="en-US"/>
          </a:p>
        </p:txBody>
      </p:sp>
      <p:pic>
        <p:nvPicPr>
          <p:cNvPr id="89092" name="Picture 4" descr="rPollarded Natchez - March-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423988"/>
            <a:ext cx="4648200" cy="4217987"/>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609600" y="228600"/>
            <a:ext cx="7772400" cy="1143000"/>
          </a:xfrm>
        </p:spPr>
        <p:txBody>
          <a:bodyPr/>
          <a:lstStyle/>
          <a:p>
            <a:r>
              <a:rPr lang="en-US" altLang="en-US" sz="5400"/>
              <a:t>Pruning Treatments:</a:t>
            </a:r>
            <a:endParaRPr lang="en-US" altLang="en-US"/>
          </a:p>
        </p:txBody>
      </p:sp>
      <p:sp>
        <p:nvSpPr>
          <p:cNvPr id="90115" name="Rectangle 3"/>
          <p:cNvSpPr>
            <a:spLocks noGrp="1" noChangeArrowheads="1"/>
          </p:cNvSpPr>
          <p:nvPr>
            <p:ph type="body" idx="1"/>
          </p:nvPr>
        </p:nvSpPr>
        <p:spPr>
          <a:xfrm>
            <a:off x="381000" y="1638300"/>
            <a:ext cx="3733800" cy="3581400"/>
          </a:xfrm>
        </p:spPr>
        <p:txBody>
          <a:bodyPr/>
          <a:lstStyle/>
          <a:p>
            <a:r>
              <a:rPr lang="en-US" altLang="en-US" sz="4800"/>
              <a:t>Pollarded</a:t>
            </a:r>
          </a:p>
          <a:p>
            <a:r>
              <a:rPr lang="en-US" altLang="en-US" sz="4800"/>
              <a:t>Year 3</a:t>
            </a:r>
            <a:endParaRPr lang="en-US" altLang="en-US"/>
          </a:p>
        </p:txBody>
      </p:sp>
      <p:pic>
        <p:nvPicPr>
          <p:cNvPr id="90116" name="Picture 4" descr="Natchez-pollarded Year3"/>
          <p:cNvPicPr>
            <a:picLocks noChangeAspect="1" noChangeArrowheads="1"/>
          </p:cNvPicPr>
          <p:nvPr/>
        </p:nvPicPr>
        <p:blipFill>
          <a:blip r:embed="rId2">
            <a:lum bright="20000"/>
            <a:extLst>
              <a:ext uri="{28A0092B-C50C-407E-A947-70E740481C1C}">
                <a14:useLocalDpi xmlns:a14="http://schemas.microsoft.com/office/drawing/2010/main" val="0"/>
              </a:ext>
            </a:extLst>
          </a:blip>
          <a:srcRect/>
          <a:stretch>
            <a:fillRect/>
          </a:stretch>
        </p:blipFill>
        <p:spPr bwMode="auto">
          <a:xfrm>
            <a:off x="5029200" y="1447800"/>
            <a:ext cx="3338513" cy="4343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609600" y="304800"/>
            <a:ext cx="7772400" cy="1143000"/>
          </a:xfrm>
        </p:spPr>
        <p:txBody>
          <a:bodyPr/>
          <a:lstStyle/>
          <a:p>
            <a:r>
              <a:rPr lang="en-US" altLang="en-US" sz="5400"/>
              <a:t>Pruning Treatments:</a:t>
            </a:r>
            <a:endParaRPr lang="en-US" altLang="en-US"/>
          </a:p>
        </p:txBody>
      </p:sp>
      <p:sp>
        <p:nvSpPr>
          <p:cNvPr id="91139" name="Rectangle 3"/>
          <p:cNvSpPr>
            <a:spLocks noGrp="1" noChangeArrowheads="1"/>
          </p:cNvSpPr>
          <p:nvPr>
            <p:ph type="body" idx="1"/>
          </p:nvPr>
        </p:nvSpPr>
        <p:spPr/>
        <p:txBody>
          <a:bodyPr/>
          <a:lstStyle/>
          <a:p>
            <a:r>
              <a:rPr lang="en-US" altLang="en-US" sz="4800"/>
              <a:t>Pencil-</a:t>
            </a:r>
            <a:br>
              <a:rPr lang="en-US" altLang="en-US" sz="4800"/>
            </a:br>
            <a:r>
              <a:rPr lang="en-US" altLang="en-US" sz="4800"/>
              <a:t>pruned</a:t>
            </a:r>
            <a:endParaRPr lang="en-US" altLang="en-US"/>
          </a:p>
        </p:txBody>
      </p:sp>
      <p:pic>
        <p:nvPicPr>
          <p:cNvPr id="91140" name="Picture 4" descr="rEd's penciled Natchez-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484313"/>
            <a:ext cx="4173538" cy="388937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609600" y="304800"/>
            <a:ext cx="7772400" cy="1143000"/>
          </a:xfrm>
        </p:spPr>
        <p:txBody>
          <a:bodyPr/>
          <a:lstStyle/>
          <a:p>
            <a:r>
              <a:rPr lang="en-US" altLang="en-US" sz="5400"/>
              <a:t>Pruning Treatments:</a:t>
            </a:r>
            <a:endParaRPr lang="en-US" altLang="en-US"/>
          </a:p>
        </p:txBody>
      </p:sp>
      <p:sp>
        <p:nvSpPr>
          <p:cNvPr id="92163" name="Rectangle 3"/>
          <p:cNvSpPr>
            <a:spLocks noGrp="1" noChangeArrowheads="1"/>
          </p:cNvSpPr>
          <p:nvPr>
            <p:ph type="body" idx="1"/>
          </p:nvPr>
        </p:nvSpPr>
        <p:spPr/>
        <p:txBody>
          <a:bodyPr/>
          <a:lstStyle/>
          <a:p>
            <a:r>
              <a:rPr lang="en-US" altLang="en-US" sz="4800"/>
              <a:t>Unpruned</a:t>
            </a:r>
            <a:endParaRPr lang="en-US" altLang="en-US"/>
          </a:p>
        </p:txBody>
      </p:sp>
      <p:pic>
        <p:nvPicPr>
          <p:cNvPr id="92164" name="Picture 4" descr="rUnpruned Natchez - March-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233488"/>
            <a:ext cx="4648200" cy="4389437"/>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6" name="Picture 4" descr="redneck_lapt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8754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609600" y="457200"/>
            <a:ext cx="7772400" cy="1143000"/>
          </a:xfrm>
        </p:spPr>
        <p:txBody>
          <a:bodyPr/>
          <a:lstStyle/>
          <a:p>
            <a:r>
              <a:rPr lang="en-US" altLang="en-US" sz="5400"/>
              <a:t>Pruning Treatments:</a:t>
            </a:r>
            <a:endParaRPr lang="en-US" altLang="en-US"/>
          </a:p>
        </p:txBody>
      </p:sp>
      <p:sp>
        <p:nvSpPr>
          <p:cNvPr id="93187" name="Rectangle 3"/>
          <p:cNvSpPr>
            <a:spLocks noGrp="1" noChangeArrowheads="1"/>
          </p:cNvSpPr>
          <p:nvPr>
            <p:ph type="body" idx="1"/>
          </p:nvPr>
        </p:nvSpPr>
        <p:spPr>
          <a:xfrm>
            <a:off x="609600" y="1638300"/>
            <a:ext cx="7772400" cy="3581400"/>
          </a:xfrm>
        </p:spPr>
        <p:txBody>
          <a:bodyPr/>
          <a:lstStyle/>
          <a:p>
            <a:r>
              <a:rPr lang="en-US" altLang="en-US" sz="5400"/>
              <a:t>Topped “crape murder”</a:t>
            </a:r>
          </a:p>
          <a:p>
            <a:r>
              <a:rPr lang="en-US" altLang="en-US" sz="5400"/>
              <a:t>Pollarded</a:t>
            </a:r>
          </a:p>
          <a:p>
            <a:r>
              <a:rPr lang="en-US" altLang="en-US" sz="5400"/>
              <a:t>Pencil-pruned</a:t>
            </a:r>
          </a:p>
          <a:p>
            <a:r>
              <a:rPr lang="en-US" altLang="en-US" sz="5400"/>
              <a:t>Unpruned</a:t>
            </a:r>
            <a:endParaRPr lang="en-US" altLang="en-US"/>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4" name="Picture 6" descr="Natchez-topped branches"/>
          <p:cNvPicPr>
            <a:picLocks noChangeAspect="1" noChangeArrowheads="1"/>
          </p:cNvPicPr>
          <p:nvPr/>
        </p:nvPicPr>
        <p:blipFill>
          <a:blip r:embed="rId2">
            <a:lum bright="20000"/>
            <a:extLst>
              <a:ext uri="{28A0092B-C50C-407E-A947-70E740481C1C}">
                <a14:useLocalDpi xmlns:a14="http://schemas.microsoft.com/office/drawing/2010/main" val="0"/>
              </a:ext>
            </a:extLst>
          </a:blip>
          <a:srcRect/>
          <a:stretch>
            <a:fillRect/>
          </a:stretch>
        </p:blipFill>
        <p:spPr bwMode="auto">
          <a:xfrm>
            <a:off x="457200" y="0"/>
            <a:ext cx="3657600" cy="3006725"/>
          </a:xfrm>
          <a:prstGeom prst="rect">
            <a:avLst/>
          </a:prstGeom>
          <a:noFill/>
          <a:extLst>
            <a:ext uri="{909E8E84-426E-40DD-AFC4-6F175D3DCCD1}">
              <a14:hiddenFill xmlns:a14="http://schemas.microsoft.com/office/drawing/2010/main">
                <a:solidFill>
                  <a:srgbClr val="FFFFFF"/>
                </a:solidFill>
              </a14:hiddenFill>
            </a:ext>
          </a:extLst>
        </p:spPr>
      </p:pic>
      <p:pic>
        <p:nvPicPr>
          <p:cNvPr id="94215" name="Picture 7" descr="Natchez-pollarded branches"/>
          <p:cNvPicPr>
            <a:picLocks noChangeAspect="1"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4800600" y="0"/>
            <a:ext cx="3886200" cy="2976563"/>
          </a:xfrm>
          <a:prstGeom prst="rect">
            <a:avLst/>
          </a:prstGeom>
          <a:noFill/>
          <a:extLst>
            <a:ext uri="{909E8E84-426E-40DD-AFC4-6F175D3DCCD1}">
              <a14:hiddenFill xmlns:a14="http://schemas.microsoft.com/office/drawing/2010/main">
                <a:solidFill>
                  <a:srgbClr val="FFFFFF"/>
                </a:solidFill>
              </a14:hiddenFill>
            </a:ext>
          </a:extLst>
        </p:spPr>
      </p:pic>
      <p:pic>
        <p:nvPicPr>
          <p:cNvPr id="94216" name="Picture 8" descr="Natchez-pencilpruned branches"/>
          <p:cNvPicPr>
            <a:picLocks noChangeAspect="1" noChangeArrowheads="1"/>
          </p:cNvPicPr>
          <p:nvPr/>
        </p:nvPicPr>
        <p:blipFill>
          <a:blip r:embed="rId4">
            <a:lum bright="20000"/>
            <a:extLst>
              <a:ext uri="{28A0092B-C50C-407E-A947-70E740481C1C}">
                <a14:useLocalDpi xmlns:a14="http://schemas.microsoft.com/office/drawing/2010/main" val="0"/>
              </a:ext>
            </a:extLst>
          </a:blip>
          <a:srcRect/>
          <a:stretch>
            <a:fillRect/>
          </a:stretch>
        </p:blipFill>
        <p:spPr bwMode="auto">
          <a:xfrm>
            <a:off x="457200" y="3048000"/>
            <a:ext cx="3657600" cy="2890838"/>
          </a:xfrm>
          <a:prstGeom prst="rect">
            <a:avLst/>
          </a:prstGeom>
          <a:noFill/>
          <a:extLst>
            <a:ext uri="{909E8E84-426E-40DD-AFC4-6F175D3DCCD1}">
              <a14:hiddenFill xmlns:a14="http://schemas.microsoft.com/office/drawing/2010/main">
                <a:solidFill>
                  <a:srgbClr val="FFFFFF"/>
                </a:solidFill>
              </a14:hiddenFill>
            </a:ext>
          </a:extLst>
        </p:spPr>
      </p:pic>
      <p:pic>
        <p:nvPicPr>
          <p:cNvPr id="94217" name="Picture 9" descr="Natchez-unpruned branches"/>
          <p:cNvPicPr>
            <a:picLocks noChangeAspect="1" noChangeArrowheads="1"/>
          </p:cNvPicPr>
          <p:nvPr/>
        </p:nvPicPr>
        <p:blipFill>
          <a:blip r:embed="rId5">
            <a:lum bright="20000"/>
            <a:extLst>
              <a:ext uri="{28A0092B-C50C-407E-A947-70E740481C1C}">
                <a14:useLocalDpi xmlns:a14="http://schemas.microsoft.com/office/drawing/2010/main" val="0"/>
              </a:ext>
            </a:extLst>
          </a:blip>
          <a:srcRect/>
          <a:stretch>
            <a:fillRect/>
          </a:stretch>
        </p:blipFill>
        <p:spPr bwMode="auto">
          <a:xfrm>
            <a:off x="5105400" y="3124200"/>
            <a:ext cx="3581400" cy="2855913"/>
          </a:xfrm>
          <a:prstGeom prst="rect">
            <a:avLst/>
          </a:prstGeom>
          <a:noFill/>
          <a:extLst>
            <a:ext uri="{909E8E84-426E-40DD-AFC4-6F175D3DCCD1}">
              <a14:hiddenFill xmlns:a14="http://schemas.microsoft.com/office/drawing/2010/main">
                <a:solidFill>
                  <a:srgbClr val="FFFFFF"/>
                </a:solidFill>
              </a14:hiddenFill>
            </a:ext>
          </a:extLst>
        </p:spPr>
      </p:pic>
      <p:sp>
        <p:nvSpPr>
          <p:cNvPr id="94210" name="Text Box 2"/>
          <p:cNvSpPr txBox="1">
            <a:spLocks noChangeArrowheads="1"/>
          </p:cNvSpPr>
          <p:nvPr/>
        </p:nvSpPr>
        <p:spPr bwMode="auto">
          <a:xfrm>
            <a:off x="457200" y="2514600"/>
            <a:ext cx="1219200" cy="457200"/>
          </a:xfrm>
          <a:prstGeom prst="rect">
            <a:avLst/>
          </a:prstGeom>
          <a:solidFill>
            <a:schemeClr val="bg1">
              <a:alpha val="50000"/>
            </a:schemeClr>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en-US">
                <a:solidFill>
                  <a:schemeClr val="tx2"/>
                </a:solidFill>
                <a:latin typeface="Arial" charset="0"/>
              </a:rPr>
              <a:t>Topped</a:t>
            </a:r>
            <a:endParaRPr lang="en-US" altLang="en-US">
              <a:latin typeface="Times New Roman" charset="0"/>
            </a:endParaRPr>
          </a:p>
        </p:txBody>
      </p:sp>
      <p:sp>
        <p:nvSpPr>
          <p:cNvPr id="94211" name="Text Box 3"/>
          <p:cNvSpPr txBox="1">
            <a:spLocks noChangeArrowheads="1"/>
          </p:cNvSpPr>
          <p:nvPr/>
        </p:nvSpPr>
        <p:spPr bwMode="auto">
          <a:xfrm>
            <a:off x="7162800" y="0"/>
            <a:ext cx="1474788" cy="457200"/>
          </a:xfrm>
          <a:prstGeom prst="rect">
            <a:avLst/>
          </a:prstGeom>
          <a:solidFill>
            <a:schemeClr val="bg1">
              <a:alpha val="50000"/>
            </a:schemeClr>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en-US">
                <a:solidFill>
                  <a:schemeClr val="tx2"/>
                </a:solidFill>
                <a:latin typeface="Arial" charset="0"/>
              </a:rPr>
              <a:t>Pollarded</a:t>
            </a:r>
            <a:endParaRPr lang="en-US" altLang="en-US">
              <a:latin typeface="Times New Roman" charset="0"/>
            </a:endParaRPr>
          </a:p>
        </p:txBody>
      </p:sp>
      <p:sp>
        <p:nvSpPr>
          <p:cNvPr id="94212" name="Text Box 4"/>
          <p:cNvSpPr txBox="1">
            <a:spLocks noChangeArrowheads="1"/>
          </p:cNvSpPr>
          <p:nvPr/>
        </p:nvSpPr>
        <p:spPr bwMode="auto">
          <a:xfrm>
            <a:off x="457200" y="5410200"/>
            <a:ext cx="2068513" cy="457200"/>
          </a:xfrm>
          <a:prstGeom prst="rect">
            <a:avLst/>
          </a:prstGeom>
          <a:solidFill>
            <a:schemeClr val="bg1">
              <a:alpha val="50000"/>
            </a:schemeClr>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en-US">
                <a:solidFill>
                  <a:schemeClr val="tx2"/>
                </a:solidFill>
                <a:latin typeface="Arial" charset="0"/>
              </a:rPr>
              <a:t>Pencil-pruned</a:t>
            </a:r>
            <a:endParaRPr lang="en-US" altLang="en-US">
              <a:latin typeface="Times New Roman" charset="0"/>
            </a:endParaRPr>
          </a:p>
        </p:txBody>
      </p:sp>
      <p:sp>
        <p:nvSpPr>
          <p:cNvPr id="94213" name="Text Box 5"/>
          <p:cNvSpPr txBox="1">
            <a:spLocks noChangeArrowheads="1"/>
          </p:cNvSpPr>
          <p:nvPr/>
        </p:nvSpPr>
        <p:spPr bwMode="auto">
          <a:xfrm>
            <a:off x="7162800" y="5486400"/>
            <a:ext cx="1525588" cy="457200"/>
          </a:xfrm>
          <a:prstGeom prst="rect">
            <a:avLst/>
          </a:prstGeom>
          <a:solidFill>
            <a:schemeClr val="bg1">
              <a:alpha val="50000"/>
            </a:schemeClr>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en-US">
                <a:solidFill>
                  <a:schemeClr val="tx2"/>
                </a:solidFill>
                <a:latin typeface="Arial" charset="0"/>
              </a:rPr>
              <a:t>Unpruned</a:t>
            </a:r>
            <a:endParaRPr lang="en-US" altLang="en-US">
              <a:latin typeface="Times New Roman" charset="0"/>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406400" y="228600"/>
            <a:ext cx="8432800" cy="1143000"/>
          </a:xfrm>
        </p:spPr>
        <p:txBody>
          <a:bodyPr/>
          <a:lstStyle/>
          <a:p>
            <a:r>
              <a:rPr lang="en-US" altLang="en-US">
                <a:latin typeface="Arial" charset="0"/>
              </a:rPr>
              <a:t>How much work does each pruning method require?</a:t>
            </a:r>
            <a:endParaRPr lang="en-US" altLang="en-US" sz="4800"/>
          </a:p>
        </p:txBody>
      </p:sp>
      <p:sp>
        <p:nvSpPr>
          <p:cNvPr id="95235" name="Rectangle 3"/>
          <p:cNvSpPr>
            <a:spLocks noGrp="1" noChangeArrowheads="1"/>
          </p:cNvSpPr>
          <p:nvPr>
            <p:ph type="body" idx="1"/>
          </p:nvPr>
        </p:nvSpPr>
        <p:spPr>
          <a:xfrm>
            <a:off x="457200" y="1885950"/>
            <a:ext cx="8458200" cy="4171950"/>
          </a:xfrm>
        </p:spPr>
        <p:txBody>
          <a:bodyPr/>
          <a:lstStyle/>
          <a:p>
            <a:pPr>
              <a:buFontTx/>
              <a:buNone/>
            </a:pPr>
            <a:r>
              <a:rPr lang="en-US" altLang="en-US" sz="4800"/>
              <a:t>Data collected:</a:t>
            </a:r>
          </a:p>
          <a:p>
            <a:r>
              <a:rPr lang="en-US" altLang="en-US" sz="4800"/>
              <a:t>Time to perform pruning</a:t>
            </a:r>
            <a:endParaRPr lang="en-US" altLang="en-US" sz="4800" i="1"/>
          </a:p>
          <a:p>
            <a:r>
              <a:rPr lang="en-US" altLang="en-US" sz="4800"/>
              <a:t>Number of cuts made</a:t>
            </a:r>
            <a:endParaRPr lang="en-US" altLang="en-US" sz="4800" i="1"/>
          </a:p>
          <a:p>
            <a:r>
              <a:rPr lang="en-US" altLang="en-US" sz="4800"/>
              <a:t>Average diameter of pruning cuts</a:t>
            </a:r>
            <a:endParaRPr lang="en-US" altLang="en-US"/>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anim calcmode="lin" valueType="num">
                                      <p:cBhvr additive="base">
                                        <p:cTn id="7" dur="500" fill="hold"/>
                                        <p:tgtEl>
                                          <p:spTgt spid="9523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52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5235">
                                            <p:txEl>
                                              <p:pRg st="1" end="1"/>
                                            </p:txEl>
                                          </p:spTgt>
                                        </p:tgtEl>
                                        <p:attrNameLst>
                                          <p:attrName>style.visibility</p:attrName>
                                        </p:attrNameLst>
                                      </p:cBhvr>
                                      <p:to>
                                        <p:strVal val="visible"/>
                                      </p:to>
                                    </p:set>
                                    <p:anim calcmode="lin" valueType="num">
                                      <p:cBhvr additive="base">
                                        <p:cTn id="13" dur="500" fill="hold"/>
                                        <p:tgtEl>
                                          <p:spTgt spid="9523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952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5235">
                                            <p:txEl>
                                              <p:pRg st="2" end="2"/>
                                            </p:txEl>
                                          </p:spTgt>
                                        </p:tgtEl>
                                        <p:attrNameLst>
                                          <p:attrName>style.visibility</p:attrName>
                                        </p:attrNameLst>
                                      </p:cBhvr>
                                      <p:to>
                                        <p:strVal val="visible"/>
                                      </p:to>
                                    </p:set>
                                    <p:anim calcmode="lin" valueType="num">
                                      <p:cBhvr additive="base">
                                        <p:cTn id="19" dur="500" fill="hold"/>
                                        <p:tgtEl>
                                          <p:spTgt spid="9523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952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95235">
                                            <p:txEl>
                                              <p:pRg st="3" end="3"/>
                                            </p:txEl>
                                          </p:spTgt>
                                        </p:tgtEl>
                                        <p:attrNameLst>
                                          <p:attrName>style.visibility</p:attrName>
                                        </p:attrNameLst>
                                      </p:cBhvr>
                                      <p:to>
                                        <p:strVal val="visible"/>
                                      </p:to>
                                    </p:set>
                                    <p:anim calcmode="lin" valueType="num">
                                      <p:cBhvr additive="base">
                                        <p:cTn id="25" dur="500" fill="hold"/>
                                        <p:tgtEl>
                                          <p:spTgt spid="9523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9523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96258" name="Object 2"/>
          <p:cNvGraphicFramePr>
            <a:graphicFrameLocks/>
          </p:cNvGraphicFramePr>
          <p:nvPr>
            <p:ph type="chart" idx="1"/>
          </p:nvPr>
        </p:nvGraphicFramePr>
        <p:xfrm>
          <a:off x="0" y="1295400"/>
          <a:ext cx="8229600" cy="4572000"/>
        </p:xfrm>
        <a:graphic>
          <a:graphicData uri="http://schemas.openxmlformats.org/presentationml/2006/ole">
            <mc:AlternateContent xmlns:mc="http://schemas.openxmlformats.org/markup-compatibility/2006">
              <mc:Choice xmlns:v="urn:schemas-microsoft-com:vml" Requires="v">
                <p:oleObj spid="_x0000_s96261" name="Chart" r:id="rId3" imgW="8201056" imgH="4524316" progId="MSGraph.Chart.8">
                  <p:embed followColorScheme="full"/>
                </p:oleObj>
              </mc:Choice>
              <mc:Fallback>
                <p:oleObj name="Chart" r:id="rId3" imgW="8201056" imgH="4524316" progId="MSGraph.Chart.8">
                  <p:embed followColorScheme="full"/>
                  <p:pic>
                    <p:nvPicPr>
                      <p:cNvPr id="0" name="Object 2"/>
                      <p:cNvPicPr>
                        <a:picLocks noChangeArrowheads="1"/>
                      </p:cNvPicPr>
                      <p:nvPr/>
                    </p:nvPicPr>
                    <p:blipFill>
                      <a:blip r:embed="rId4">
                        <a:extLst>
                          <a:ext uri="{28A0092B-C50C-407E-A947-70E740481C1C}">
                            <a14:useLocalDpi xmlns:a14="http://schemas.microsoft.com/office/drawing/2010/main" val="0"/>
                          </a:ext>
                        </a:extLst>
                      </a:blip>
                      <a:srcRect r="25056"/>
                      <a:stretch>
                        <a:fillRect/>
                      </a:stretch>
                    </p:blipFill>
                    <p:spPr bwMode="auto">
                      <a:xfrm>
                        <a:off x="0" y="1295400"/>
                        <a:ext cx="8229600" cy="4572000"/>
                      </a:xfrm>
                      <a:prstGeom prst="rect">
                        <a:avLst/>
                      </a:prstGeom>
                    </p:spPr>
                  </p:pic>
                </p:oleObj>
              </mc:Fallback>
            </mc:AlternateContent>
          </a:graphicData>
        </a:graphic>
      </p:graphicFrame>
      <p:sp>
        <p:nvSpPr>
          <p:cNvPr id="96259" name="Text Box 3"/>
          <p:cNvSpPr txBox="1">
            <a:spLocks noChangeArrowheads="1"/>
          </p:cNvSpPr>
          <p:nvPr/>
        </p:nvSpPr>
        <p:spPr bwMode="auto">
          <a:xfrm>
            <a:off x="3276600" y="6530975"/>
            <a:ext cx="2655888"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1638" tIns="40819" rIns="81638" bIns="40819">
            <a:spAutoFit/>
          </a:bodyPr>
          <a:lstStyle>
            <a:lvl1pPr defTabSz="815975">
              <a:defRPr>
                <a:solidFill>
                  <a:schemeClr val="tx1"/>
                </a:solidFill>
                <a:latin typeface="Arial" charset="0"/>
              </a:defRPr>
            </a:lvl1pPr>
            <a:lvl2pPr marL="407988" defTabSz="815975">
              <a:defRPr>
                <a:solidFill>
                  <a:schemeClr val="tx1"/>
                </a:solidFill>
                <a:latin typeface="Arial" charset="0"/>
              </a:defRPr>
            </a:lvl2pPr>
            <a:lvl3pPr marL="815975" defTabSz="815975">
              <a:defRPr>
                <a:solidFill>
                  <a:schemeClr val="tx1"/>
                </a:solidFill>
                <a:latin typeface="Arial" charset="0"/>
              </a:defRPr>
            </a:lvl3pPr>
            <a:lvl4pPr marL="1223963" defTabSz="815975">
              <a:defRPr>
                <a:solidFill>
                  <a:schemeClr val="tx1"/>
                </a:solidFill>
                <a:latin typeface="Arial" charset="0"/>
              </a:defRPr>
            </a:lvl4pPr>
            <a:lvl5pPr marL="1633538" defTabSz="815975">
              <a:defRPr>
                <a:solidFill>
                  <a:schemeClr val="tx1"/>
                </a:solidFill>
                <a:latin typeface="Arial" charset="0"/>
              </a:defRPr>
            </a:lvl5pPr>
            <a:lvl6pPr marL="2090738" defTabSz="815975" fontAlgn="base">
              <a:spcBef>
                <a:spcPct val="0"/>
              </a:spcBef>
              <a:spcAft>
                <a:spcPct val="0"/>
              </a:spcAft>
              <a:defRPr>
                <a:solidFill>
                  <a:schemeClr val="tx1"/>
                </a:solidFill>
                <a:latin typeface="Arial" charset="0"/>
              </a:defRPr>
            </a:lvl6pPr>
            <a:lvl7pPr marL="2547938" defTabSz="815975" fontAlgn="base">
              <a:spcBef>
                <a:spcPct val="0"/>
              </a:spcBef>
              <a:spcAft>
                <a:spcPct val="0"/>
              </a:spcAft>
              <a:defRPr>
                <a:solidFill>
                  <a:schemeClr val="tx1"/>
                </a:solidFill>
                <a:latin typeface="Arial" charset="0"/>
              </a:defRPr>
            </a:lvl7pPr>
            <a:lvl8pPr marL="3005138" defTabSz="815975" fontAlgn="base">
              <a:spcBef>
                <a:spcPct val="0"/>
              </a:spcBef>
              <a:spcAft>
                <a:spcPct val="0"/>
              </a:spcAft>
              <a:defRPr>
                <a:solidFill>
                  <a:schemeClr val="tx1"/>
                </a:solidFill>
                <a:latin typeface="Arial" charset="0"/>
              </a:defRPr>
            </a:lvl8pPr>
            <a:lvl9pPr marL="3462338" defTabSz="815975" fontAlgn="base">
              <a:spcBef>
                <a:spcPct val="0"/>
              </a:spcBef>
              <a:spcAft>
                <a:spcPct val="0"/>
              </a:spcAft>
              <a:defRPr>
                <a:solidFill>
                  <a:schemeClr val="tx1"/>
                </a:solidFill>
                <a:latin typeface="Arial" charset="0"/>
              </a:defRPr>
            </a:lvl9pPr>
          </a:lstStyle>
          <a:p>
            <a:r>
              <a:rPr lang="en-US" altLang="en-US" sz="1600">
                <a:latin typeface="Arial Black" charset="0"/>
              </a:rPr>
              <a:t>Data for both cultivars</a:t>
            </a:r>
            <a:endParaRPr lang="en-US" altLang="en-US" sz="1600">
              <a:latin typeface="Times New Roman" charset="0"/>
            </a:endParaRPr>
          </a:p>
        </p:txBody>
      </p:sp>
      <p:sp>
        <p:nvSpPr>
          <p:cNvPr id="96260" name="Rectangle 4"/>
          <p:cNvSpPr>
            <a:spLocks noGrp="1" noChangeArrowheads="1"/>
          </p:cNvSpPr>
          <p:nvPr>
            <p:ph type="title"/>
          </p:nvPr>
        </p:nvSpPr>
        <p:spPr>
          <a:xfrm>
            <a:off x="336550" y="152400"/>
            <a:ext cx="8318500" cy="1143000"/>
          </a:xfrm>
          <a:noFill/>
          <a:ln/>
        </p:spPr>
        <p:txBody>
          <a:bodyPr lIns="97965" tIns="48983" rIns="97965" bIns="48983" anchor="t"/>
          <a:lstStyle/>
          <a:p>
            <a:r>
              <a:rPr lang="en-US" altLang="en-US" sz="4000"/>
              <a:t>Time and Number of Cuts for each Pruning Treatment, 1999</a:t>
            </a:r>
            <a:endParaRPr lang="en-US" altLang="en-US" sz="2600" b="1"/>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6258">
                                            <p:oleChartEl type="gridLegend"/>
                                          </p:spTgt>
                                        </p:tgtEl>
                                        <p:attrNameLst>
                                          <p:attrName>style.visibility</p:attrName>
                                        </p:attrNameLst>
                                      </p:cBhvr>
                                      <p:to>
                                        <p:strVal val="visible"/>
                                      </p:to>
                                    </p:set>
                                    <p:animEffect transition="in" filter="wipe(down)">
                                      <p:cBhvr>
                                        <p:cTn id="7" dur="500"/>
                                        <p:tgtEl>
                                          <p:spTgt spid="96258">
                                            <p:oleChartEl type="gridLegend"/>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6258">
                                            <p:oleChartEl type="series" lvl="1"/>
                                          </p:spTgt>
                                        </p:tgtEl>
                                        <p:attrNameLst>
                                          <p:attrName>style.visibility</p:attrName>
                                        </p:attrNameLst>
                                      </p:cBhvr>
                                      <p:to>
                                        <p:strVal val="visible"/>
                                      </p:to>
                                    </p:set>
                                    <p:animEffect transition="in" filter="wipe(down)">
                                      <p:cBhvr>
                                        <p:cTn id="12" dur="500"/>
                                        <p:tgtEl>
                                          <p:spTgt spid="96258">
                                            <p:oleChartEl type="series" lvl="1"/>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6258">
                                            <p:oleChartEl type="series" lvl="2"/>
                                          </p:spTgt>
                                        </p:tgtEl>
                                        <p:attrNameLst>
                                          <p:attrName>style.visibility</p:attrName>
                                        </p:attrNameLst>
                                      </p:cBhvr>
                                      <p:to>
                                        <p:strVal val="visible"/>
                                      </p:to>
                                    </p:set>
                                    <p:animEffect transition="in" filter="wipe(down)">
                                      <p:cBhvr>
                                        <p:cTn id="17" dur="500"/>
                                        <p:tgtEl>
                                          <p:spTgt spid="96258">
                                            <p:oleChartEl type="series" lvl="2"/>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96258" grpId="0" bld="series"/>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228600" y="228600"/>
            <a:ext cx="8915400" cy="1143000"/>
          </a:xfrm>
        </p:spPr>
        <p:txBody>
          <a:bodyPr/>
          <a:lstStyle/>
          <a:p>
            <a:r>
              <a:rPr lang="en-US" altLang="en-US" b="1" i="1">
                <a:latin typeface="Arial" charset="0"/>
              </a:rPr>
              <a:t>How much after-care is needed during the summer?</a:t>
            </a:r>
            <a:endParaRPr lang="en-US" altLang="en-US"/>
          </a:p>
        </p:txBody>
      </p:sp>
      <p:sp>
        <p:nvSpPr>
          <p:cNvPr id="97283" name="Rectangle 3"/>
          <p:cNvSpPr>
            <a:spLocks noGrp="1" noChangeArrowheads="1"/>
          </p:cNvSpPr>
          <p:nvPr>
            <p:ph type="body" idx="1"/>
          </p:nvPr>
        </p:nvSpPr>
        <p:spPr>
          <a:xfrm>
            <a:off x="457200" y="1885950"/>
            <a:ext cx="8458200" cy="4171950"/>
          </a:xfrm>
        </p:spPr>
        <p:txBody>
          <a:bodyPr/>
          <a:lstStyle/>
          <a:p>
            <a:pPr>
              <a:buFontTx/>
              <a:buNone/>
            </a:pPr>
            <a:r>
              <a:rPr lang="en-US" altLang="en-US" sz="4400"/>
              <a:t>Data Collected:</a:t>
            </a:r>
          </a:p>
          <a:p>
            <a:r>
              <a:rPr lang="en-US" altLang="en-US" sz="4400"/>
              <a:t>Number of stem, basal and root sprouts in June/July and August/September</a:t>
            </a:r>
          </a:p>
          <a:p>
            <a:r>
              <a:rPr lang="en-US" altLang="en-US" sz="4400"/>
              <a:t>Time required to remove sprouts</a:t>
            </a:r>
            <a:endParaRPr lang="en-US" altLang="en-US" sz="3600"/>
          </a:p>
          <a:p>
            <a:pPr lvl="1"/>
            <a:endParaRPr lang="en-US" altLang="en-US" sz="3600"/>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anim calcmode="lin" valueType="num">
                                      <p:cBhvr additive="base">
                                        <p:cTn id="7" dur="500" fill="hold"/>
                                        <p:tgtEl>
                                          <p:spTgt spid="9728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72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7283">
                                            <p:txEl>
                                              <p:pRg st="1" end="1"/>
                                            </p:txEl>
                                          </p:spTgt>
                                        </p:tgtEl>
                                        <p:attrNameLst>
                                          <p:attrName>style.visibility</p:attrName>
                                        </p:attrNameLst>
                                      </p:cBhvr>
                                      <p:to>
                                        <p:strVal val="visible"/>
                                      </p:to>
                                    </p:set>
                                    <p:anim calcmode="lin" valueType="num">
                                      <p:cBhvr additive="base">
                                        <p:cTn id="13" dur="500" fill="hold"/>
                                        <p:tgtEl>
                                          <p:spTgt spid="9728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972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7283">
                                            <p:txEl>
                                              <p:pRg st="2" end="2"/>
                                            </p:txEl>
                                          </p:spTgt>
                                        </p:tgtEl>
                                        <p:attrNameLst>
                                          <p:attrName>style.visibility</p:attrName>
                                        </p:attrNameLst>
                                      </p:cBhvr>
                                      <p:to>
                                        <p:strVal val="visible"/>
                                      </p:to>
                                    </p:set>
                                    <p:anim calcmode="lin" valueType="num">
                                      <p:cBhvr additive="base">
                                        <p:cTn id="19" dur="500" fill="hold"/>
                                        <p:tgtEl>
                                          <p:spTgt spid="9728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9728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228600" y="228600"/>
            <a:ext cx="8915400" cy="1143000"/>
          </a:xfrm>
        </p:spPr>
        <p:txBody>
          <a:bodyPr lIns="97965" tIns="48983" rIns="97965" bIns="48983" anchor="t"/>
          <a:lstStyle/>
          <a:p>
            <a:r>
              <a:rPr lang="en-US" altLang="en-US" sz="3200"/>
              <a:t>Number of Sprouts and Time to Remove Sprouts by Pruning Treatment, 1998</a:t>
            </a:r>
            <a:endParaRPr lang="en-US" altLang="en-US" sz="3600"/>
          </a:p>
        </p:txBody>
      </p:sp>
      <p:graphicFrame>
        <p:nvGraphicFramePr>
          <p:cNvPr id="98307" name="Object 3"/>
          <p:cNvGraphicFramePr>
            <a:graphicFrameLocks/>
          </p:cNvGraphicFramePr>
          <p:nvPr>
            <p:ph type="chart" idx="1"/>
          </p:nvPr>
        </p:nvGraphicFramePr>
        <p:xfrm>
          <a:off x="685800" y="1397000"/>
          <a:ext cx="7467600" cy="4241800"/>
        </p:xfrm>
        <a:graphic>
          <a:graphicData uri="http://schemas.openxmlformats.org/presentationml/2006/ole">
            <mc:AlternateContent xmlns:mc="http://schemas.openxmlformats.org/markup-compatibility/2006">
              <mc:Choice xmlns:v="urn:schemas-microsoft-com:vml" Requires="v">
                <p:oleObj spid="_x0000_s98309" name="Chart" r:id="rId3" imgW="8210523" imgH="4524316" progId="MSGraph.Chart.8">
                  <p:embed followColorScheme="full"/>
                </p:oleObj>
              </mc:Choice>
              <mc:Fallback>
                <p:oleObj name="Chart" r:id="rId3" imgW="8210523" imgH="4524316" progId="MSGraph.Chart.8">
                  <p:embed followColorScheme="full"/>
                  <p:pic>
                    <p:nvPicPr>
                      <p:cNvPr id="0" name="Object 3"/>
                      <p:cNvPicPr>
                        <a:picLocks noChangeArrowheads="1"/>
                      </p:cNvPicPr>
                      <p:nvPr/>
                    </p:nvPicPr>
                    <p:blipFill>
                      <a:blip r:embed="rId4">
                        <a:extLst>
                          <a:ext uri="{28A0092B-C50C-407E-A947-70E740481C1C}">
                            <a14:useLocalDpi xmlns:a14="http://schemas.microsoft.com/office/drawing/2010/main" val="0"/>
                          </a:ext>
                        </a:extLst>
                      </a:blip>
                      <a:srcRect r="25056"/>
                      <a:stretch>
                        <a:fillRect/>
                      </a:stretch>
                    </p:blipFill>
                    <p:spPr bwMode="auto">
                      <a:xfrm>
                        <a:off x="685800" y="1397000"/>
                        <a:ext cx="7467600" cy="4241800"/>
                      </a:xfrm>
                      <a:prstGeom prst="rect">
                        <a:avLst/>
                      </a:prstGeom>
                    </p:spPr>
                  </p:pic>
                </p:oleObj>
              </mc:Fallback>
            </mc:AlternateContent>
          </a:graphicData>
        </a:graphic>
      </p:graphicFrame>
      <p:sp>
        <p:nvSpPr>
          <p:cNvPr id="98308" name="Text Box 4"/>
          <p:cNvSpPr txBox="1">
            <a:spLocks noChangeArrowheads="1"/>
          </p:cNvSpPr>
          <p:nvPr/>
        </p:nvSpPr>
        <p:spPr bwMode="auto">
          <a:xfrm>
            <a:off x="0" y="5410200"/>
            <a:ext cx="9144000"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965" tIns="48983" rIns="97965" bIns="48983">
            <a:spAutoFit/>
          </a:bodyPr>
          <a:lstStyle>
            <a:lvl1pPr defTabSz="979488">
              <a:defRPr>
                <a:solidFill>
                  <a:schemeClr val="tx1"/>
                </a:solidFill>
                <a:latin typeface="Arial" charset="0"/>
              </a:defRPr>
            </a:lvl1pPr>
            <a:lvl2pPr marL="490538" defTabSz="979488">
              <a:defRPr>
                <a:solidFill>
                  <a:schemeClr val="tx1"/>
                </a:solidFill>
                <a:latin typeface="Arial" charset="0"/>
              </a:defRPr>
            </a:lvl2pPr>
            <a:lvl3pPr marL="979488" defTabSz="979488">
              <a:defRPr>
                <a:solidFill>
                  <a:schemeClr val="tx1"/>
                </a:solidFill>
                <a:latin typeface="Arial" charset="0"/>
              </a:defRPr>
            </a:lvl3pPr>
            <a:lvl4pPr marL="1470025" defTabSz="979488">
              <a:defRPr>
                <a:solidFill>
                  <a:schemeClr val="tx1"/>
                </a:solidFill>
                <a:latin typeface="Arial" charset="0"/>
              </a:defRPr>
            </a:lvl4pPr>
            <a:lvl5pPr marL="1958975" defTabSz="979488">
              <a:defRPr>
                <a:solidFill>
                  <a:schemeClr val="tx1"/>
                </a:solidFill>
                <a:latin typeface="Arial" charset="0"/>
              </a:defRPr>
            </a:lvl5pPr>
            <a:lvl6pPr marL="2416175" defTabSz="979488" fontAlgn="base">
              <a:spcBef>
                <a:spcPct val="0"/>
              </a:spcBef>
              <a:spcAft>
                <a:spcPct val="0"/>
              </a:spcAft>
              <a:defRPr>
                <a:solidFill>
                  <a:schemeClr val="tx1"/>
                </a:solidFill>
                <a:latin typeface="Arial" charset="0"/>
              </a:defRPr>
            </a:lvl6pPr>
            <a:lvl7pPr marL="2873375" defTabSz="979488" fontAlgn="base">
              <a:spcBef>
                <a:spcPct val="0"/>
              </a:spcBef>
              <a:spcAft>
                <a:spcPct val="0"/>
              </a:spcAft>
              <a:defRPr>
                <a:solidFill>
                  <a:schemeClr val="tx1"/>
                </a:solidFill>
                <a:latin typeface="Arial" charset="0"/>
              </a:defRPr>
            </a:lvl7pPr>
            <a:lvl8pPr marL="3330575" defTabSz="979488" fontAlgn="base">
              <a:spcBef>
                <a:spcPct val="0"/>
              </a:spcBef>
              <a:spcAft>
                <a:spcPct val="0"/>
              </a:spcAft>
              <a:defRPr>
                <a:solidFill>
                  <a:schemeClr val="tx1"/>
                </a:solidFill>
                <a:latin typeface="Arial" charset="0"/>
              </a:defRPr>
            </a:lvl8pPr>
            <a:lvl9pPr marL="3787775" defTabSz="979488" fontAlgn="base">
              <a:spcBef>
                <a:spcPct val="0"/>
              </a:spcBef>
              <a:spcAft>
                <a:spcPct val="0"/>
              </a:spcAft>
              <a:defRPr>
                <a:solidFill>
                  <a:schemeClr val="tx1"/>
                </a:solidFill>
                <a:latin typeface="Arial" charset="0"/>
              </a:defRPr>
            </a:lvl9pPr>
          </a:lstStyle>
          <a:p>
            <a:pPr algn="ctr"/>
            <a:r>
              <a:rPr lang="en-US" altLang="en-US" sz="1500">
                <a:latin typeface="Arial Black" charset="0"/>
              </a:rPr>
              <a:t>Sprout pruning performed July and September 1998; Data for both cultivars</a:t>
            </a:r>
            <a:endParaRPr lang="en-US" altLang="en-US" sz="1500">
              <a:latin typeface="Times New Roman" charset="0"/>
            </a:endParaRP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8307">
                                            <p:oleChartEl type="gridLegend"/>
                                          </p:spTgt>
                                        </p:tgtEl>
                                        <p:attrNameLst>
                                          <p:attrName>style.visibility</p:attrName>
                                        </p:attrNameLst>
                                      </p:cBhvr>
                                      <p:to>
                                        <p:strVal val="visible"/>
                                      </p:to>
                                    </p:set>
                                    <p:animEffect transition="in" filter="wipe(down)">
                                      <p:cBhvr>
                                        <p:cTn id="7" dur="500"/>
                                        <p:tgtEl>
                                          <p:spTgt spid="98307">
                                            <p:oleChartEl type="gridLegend"/>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8307">
                                            <p:oleChartEl type="series" lvl="1"/>
                                          </p:spTgt>
                                        </p:tgtEl>
                                        <p:attrNameLst>
                                          <p:attrName>style.visibility</p:attrName>
                                        </p:attrNameLst>
                                      </p:cBhvr>
                                      <p:to>
                                        <p:strVal val="visible"/>
                                      </p:to>
                                    </p:set>
                                    <p:animEffect transition="in" filter="wipe(down)">
                                      <p:cBhvr>
                                        <p:cTn id="12" dur="500"/>
                                        <p:tgtEl>
                                          <p:spTgt spid="98307">
                                            <p:oleChartEl type="series" lvl="1"/>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8307">
                                            <p:oleChartEl type="series" lvl="2"/>
                                          </p:spTgt>
                                        </p:tgtEl>
                                        <p:attrNameLst>
                                          <p:attrName>style.visibility</p:attrName>
                                        </p:attrNameLst>
                                      </p:cBhvr>
                                      <p:to>
                                        <p:strVal val="visible"/>
                                      </p:to>
                                    </p:set>
                                    <p:animEffect transition="in" filter="wipe(down)">
                                      <p:cBhvr>
                                        <p:cTn id="17" dur="500"/>
                                        <p:tgtEl>
                                          <p:spTgt spid="98307">
                                            <p:oleChartEl type="series" lvl="2"/>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98307" grpId="0" bld="series"/>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609600" y="152400"/>
            <a:ext cx="7772400" cy="1143000"/>
          </a:xfrm>
        </p:spPr>
        <p:txBody>
          <a:bodyPr lIns="97965" tIns="48983" rIns="97965" bIns="48983" anchor="t"/>
          <a:lstStyle/>
          <a:p>
            <a:r>
              <a:rPr lang="en-US" altLang="en-US" sz="3800"/>
              <a:t>Number of Basal, Root and Stem Sprouts, September 1998</a:t>
            </a:r>
          </a:p>
        </p:txBody>
      </p:sp>
      <p:graphicFrame>
        <p:nvGraphicFramePr>
          <p:cNvPr id="99331" name="Object 3"/>
          <p:cNvGraphicFramePr>
            <a:graphicFrameLocks noChangeAspect="1"/>
          </p:cNvGraphicFramePr>
          <p:nvPr>
            <p:ph type="chart" idx="1"/>
          </p:nvPr>
        </p:nvGraphicFramePr>
        <p:xfrm>
          <a:off x="127000" y="1219200"/>
          <a:ext cx="7569200" cy="4413250"/>
        </p:xfrm>
        <a:graphic>
          <a:graphicData uri="http://schemas.openxmlformats.org/presentationml/2006/ole">
            <mc:AlternateContent xmlns:mc="http://schemas.openxmlformats.org/markup-compatibility/2006">
              <mc:Choice xmlns:v="urn:schemas-microsoft-com:vml" Requires="v">
                <p:oleObj spid="_x0000_s99333" name="Chart" r:id="rId3" imgW="8267610" imgH="4981651" progId="MSGraph.Chart.8">
                  <p:embed followColorScheme="full"/>
                </p:oleObj>
              </mc:Choice>
              <mc:Fallback>
                <p:oleObj name="Chart" r:id="rId3" imgW="8267610" imgH="4981651" progId="MSGraph.Chart.8">
                  <p:embed followColorScheme="full"/>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0" y="1219200"/>
                        <a:ext cx="7569200" cy="4413250"/>
                      </a:xfrm>
                      <a:prstGeom prst="rect">
                        <a:avLst/>
                      </a:prstGeom>
                    </p:spPr>
                  </p:pic>
                </p:oleObj>
              </mc:Fallback>
            </mc:AlternateContent>
          </a:graphicData>
        </a:graphic>
      </p:graphicFrame>
      <p:sp>
        <p:nvSpPr>
          <p:cNvPr id="99332" name="Text Box 4"/>
          <p:cNvSpPr txBox="1">
            <a:spLocks noChangeArrowheads="1"/>
          </p:cNvSpPr>
          <p:nvPr/>
        </p:nvSpPr>
        <p:spPr bwMode="auto">
          <a:xfrm>
            <a:off x="990600" y="5562600"/>
            <a:ext cx="2655888"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1638" tIns="40819" rIns="81638" bIns="40819">
            <a:spAutoFit/>
          </a:bodyPr>
          <a:lstStyle>
            <a:lvl1pPr defTabSz="815975">
              <a:defRPr>
                <a:solidFill>
                  <a:schemeClr val="tx1"/>
                </a:solidFill>
                <a:latin typeface="Arial" charset="0"/>
              </a:defRPr>
            </a:lvl1pPr>
            <a:lvl2pPr marL="407988" defTabSz="815975">
              <a:defRPr>
                <a:solidFill>
                  <a:schemeClr val="tx1"/>
                </a:solidFill>
                <a:latin typeface="Arial" charset="0"/>
              </a:defRPr>
            </a:lvl2pPr>
            <a:lvl3pPr marL="815975" defTabSz="815975">
              <a:defRPr>
                <a:solidFill>
                  <a:schemeClr val="tx1"/>
                </a:solidFill>
                <a:latin typeface="Arial" charset="0"/>
              </a:defRPr>
            </a:lvl3pPr>
            <a:lvl4pPr marL="1223963" defTabSz="815975">
              <a:defRPr>
                <a:solidFill>
                  <a:schemeClr val="tx1"/>
                </a:solidFill>
                <a:latin typeface="Arial" charset="0"/>
              </a:defRPr>
            </a:lvl4pPr>
            <a:lvl5pPr marL="1633538" defTabSz="815975">
              <a:defRPr>
                <a:solidFill>
                  <a:schemeClr val="tx1"/>
                </a:solidFill>
                <a:latin typeface="Arial" charset="0"/>
              </a:defRPr>
            </a:lvl5pPr>
            <a:lvl6pPr marL="2090738" defTabSz="815975" fontAlgn="base">
              <a:spcBef>
                <a:spcPct val="0"/>
              </a:spcBef>
              <a:spcAft>
                <a:spcPct val="0"/>
              </a:spcAft>
              <a:defRPr>
                <a:solidFill>
                  <a:schemeClr val="tx1"/>
                </a:solidFill>
                <a:latin typeface="Arial" charset="0"/>
              </a:defRPr>
            </a:lvl6pPr>
            <a:lvl7pPr marL="2547938" defTabSz="815975" fontAlgn="base">
              <a:spcBef>
                <a:spcPct val="0"/>
              </a:spcBef>
              <a:spcAft>
                <a:spcPct val="0"/>
              </a:spcAft>
              <a:defRPr>
                <a:solidFill>
                  <a:schemeClr val="tx1"/>
                </a:solidFill>
                <a:latin typeface="Arial" charset="0"/>
              </a:defRPr>
            </a:lvl7pPr>
            <a:lvl8pPr marL="3005138" defTabSz="815975" fontAlgn="base">
              <a:spcBef>
                <a:spcPct val="0"/>
              </a:spcBef>
              <a:spcAft>
                <a:spcPct val="0"/>
              </a:spcAft>
              <a:defRPr>
                <a:solidFill>
                  <a:schemeClr val="tx1"/>
                </a:solidFill>
                <a:latin typeface="Arial" charset="0"/>
              </a:defRPr>
            </a:lvl8pPr>
            <a:lvl9pPr marL="3462338" defTabSz="815975" fontAlgn="base">
              <a:spcBef>
                <a:spcPct val="0"/>
              </a:spcBef>
              <a:spcAft>
                <a:spcPct val="0"/>
              </a:spcAft>
              <a:defRPr>
                <a:solidFill>
                  <a:schemeClr val="tx1"/>
                </a:solidFill>
                <a:latin typeface="Arial" charset="0"/>
              </a:defRPr>
            </a:lvl9pPr>
          </a:lstStyle>
          <a:p>
            <a:r>
              <a:rPr lang="en-US" altLang="en-US" sz="1600">
                <a:latin typeface="Arial Black" charset="0"/>
              </a:rPr>
              <a:t>Data for both cultivars</a:t>
            </a:r>
            <a:endParaRPr lang="en-US" altLang="en-US" sz="1600">
              <a:latin typeface="Times New Roman" charset="0"/>
            </a:endParaRP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9331">
                                            <p:oleChartEl type="gridLegend"/>
                                          </p:spTgt>
                                        </p:tgtEl>
                                        <p:attrNameLst>
                                          <p:attrName>style.visibility</p:attrName>
                                        </p:attrNameLst>
                                      </p:cBhvr>
                                      <p:to>
                                        <p:strVal val="visible"/>
                                      </p:to>
                                    </p:set>
                                    <p:animEffect transition="in" filter="wipe(down)">
                                      <p:cBhvr>
                                        <p:cTn id="7" dur="500"/>
                                        <p:tgtEl>
                                          <p:spTgt spid="99331">
                                            <p:oleChartEl type="gridLegend"/>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9331">
                                            <p:oleChartEl type="category" lvl="1"/>
                                          </p:spTgt>
                                        </p:tgtEl>
                                        <p:attrNameLst>
                                          <p:attrName>style.visibility</p:attrName>
                                        </p:attrNameLst>
                                      </p:cBhvr>
                                      <p:to>
                                        <p:strVal val="visible"/>
                                      </p:to>
                                    </p:set>
                                    <p:animEffect transition="in" filter="wipe(down)">
                                      <p:cBhvr>
                                        <p:cTn id="12" dur="500"/>
                                        <p:tgtEl>
                                          <p:spTgt spid="99331">
                                            <p:oleChartEl type="category" lvl="1"/>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9331">
                                            <p:oleChartEl type="category" lvl="2"/>
                                          </p:spTgt>
                                        </p:tgtEl>
                                        <p:attrNameLst>
                                          <p:attrName>style.visibility</p:attrName>
                                        </p:attrNameLst>
                                      </p:cBhvr>
                                      <p:to>
                                        <p:strVal val="visible"/>
                                      </p:to>
                                    </p:set>
                                    <p:animEffect transition="in" filter="wipe(down)">
                                      <p:cBhvr>
                                        <p:cTn id="17" dur="500"/>
                                        <p:tgtEl>
                                          <p:spTgt spid="99331">
                                            <p:oleChartEl type="category" lvl="2"/>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9331">
                                            <p:oleChartEl type="category" lvl="3"/>
                                          </p:spTgt>
                                        </p:tgtEl>
                                        <p:attrNameLst>
                                          <p:attrName>style.visibility</p:attrName>
                                        </p:attrNameLst>
                                      </p:cBhvr>
                                      <p:to>
                                        <p:strVal val="visible"/>
                                      </p:to>
                                    </p:set>
                                    <p:animEffect transition="in" filter="wipe(down)">
                                      <p:cBhvr>
                                        <p:cTn id="22" dur="500"/>
                                        <p:tgtEl>
                                          <p:spTgt spid="99331">
                                            <p:oleChartEl type="category" lvl="3"/>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9331">
                                            <p:oleChartEl type="category" lvl="4"/>
                                          </p:spTgt>
                                        </p:tgtEl>
                                        <p:attrNameLst>
                                          <p:attrName>style.visibility</p:attrName>
                                        </p:attrNameLst>
                                      </p:cBhvr>
                                      <p:to>
                                        <p:strVal val="visible"/>
                                      </p:to>
                                    </p:set>
                                    <p:animEffect transition="in" filter="wipe(down)">
                                      <p:cBhvr>
                                        <p:cTn id="27" dur="500"/>
                                        <p:tgtEl>
                                          <p:spTgt spid="99331">
                                            <p:oleChartEl type="category" lvl="4"/>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99331" grpId="0" bld="category"/>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228600" y="228600"/>
            <a:ext cx="8915400" cy="1143000"/>
          </a:xfrm>
        </p:spPr>
        <p:txBody>
          <a:bodyPr/>
          <a:lstStyle/>
          <a:p>
            <a:r>
              <a:rPr lang="en-US" altLang="en-US" b="1" i="1">
                <a:latin typeface="Arial" charset="0"/>
              </a:rPr>
              <a:t>What is the impact on</a:t>
            </a:r>
            <a:br>
              <a:rPr lang="en-US" altLang="en-US" b="1" i="1">
                <a:latin typeface="Arial" charset="0"/>
              </a:rPr>
            </a:br>
            <a:r>
              <a:rPr lang="en-US" altLang="en-US" b="1" i="1">
                <a:latin typeface="Arial" charset="0"/>
              </a:rPr>
              <a:t>flowering and growth?</a:t>
            </a:r>
            <a:endParaRPr lang="en-US" altLang="en-US"/>
          </a:p>
        </p:txBody>
      </p:sp>
      <p:sp>
        <p:nvSpPr>
          <p:cNvPr id="100355" name="Rectangle 3"/>
          <p:cNvSpPr>
            <a:spLocks noGrp="1" noChangeArrowheads="1"/>
          </p:cNvSpPr>
          <p:nvPr>
            <p:ph type="body" idx="1"/>
          </p:nvPr>
        </p:nvSpPr>
        <p:spPr>
          <a:xfrm>
            <a:off x="457200" y="1885950"/>
            <a:ext cx="8458200" cy="4171950"/>
          </a:xfrm>
        </p:spPr>
        <p:txBody>
          <a:bodyPr/>
          <a:lstStyle/>
          <a:p>
            <a:pPr>
              <a:buFontTx/>
              <a:buNone/>
            </a:pPr>
            <a:r>
              <a:rPr lang="en-US" altLang="en-US" sz="3600"/>
              <a:t>Data Collected:</a:t>
            </a:r>
          </a:p>
          <a:p>
            <a:r>
              <a:rPr lang="en-US" altLang="en-US" sz="3600"/>
              <a:t>Date of first flower and duration of flowering</a:t>
            </a:r>
          </a:p>
          <a:p>
            <a:r>
              <a:rPr lang="en-US" altLang="en-US" sz="3600"/>
              <a:t>Number of flower panicles per week</a:t>
            </a:r>
          </a:p>
          <a:p>
            <a:r>
              <a:rPr lang="en-US" altLang="en-US" sz="3600"/>
              <a:t>Size of flower panicles at peak bloom</a:t>
            </a:r>
          </a:p>
          <a:p>
            <a:r>
              <a:rPr lang="en-US" altLang="en-US" sz="3600"/>
              <a:t>Regrowth</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 calcmode="lin" valueType="num">
                                      <p:cBhvr additive="base">
                                        <p:cTn id="7" dur="500" fill="hold"/>
                                        <p:tgtEl>
                                          <p:spTgt spid="10035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03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0355">
                                            <p:txEl>
                                              <p:pRg st="1" end="1"/>
                                            </p:txEl>
                                          </p:spTgt>
                                        </p:tgtEl>
                                        <p:attrNameLst>
                                          <p:attrName>style.visibility</p:attrName>
                                        </p:attrNameLst>
                                      </p:cBhvr>
                                      <p:to>
                                        <p:strVal val="visible"/>
                                      </p:to>
                                    </p:set>
                                    <p:anim calcmode="lin" valueType="num">
                                      <p:cBhvr additive="base">
                                        <p:cTn id="13" dur="500" fill="hold"/>
                                        <p:tgtEl>
                                          <p:spTgt spid="10035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003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0355">
                                            <p:txEl>
                                              <p:pRg st="2" end="2"/>
                                            </p:txEl>
                                          </p:spTgt>
                                        </p:tgtEl>
                                        <p:attrNameLst>
                                          <p:attrName>style.visibility</p:attrName>
                                        </p:attrNameLst>
                                      </p:cBhvr>
                                      <p:to>
                                        <p:strVal val="visible"/>
                                      </p:to>
                                    </p:set>
                                    <p:anim calcmode="lin" valueType="num">
                                      <p:cBhvr additive="base">
                                        <p:cTn id="19" dur="500" fill="hold"/>
                                        <p:tgtEl>
                                          <p:spTgt spid="10035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03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00355">
                                            <p:txEl>
                                              <p:pRg st="3" end="3"/>
                                            </p:txEl>
                                          </p:spTgt>
                                        </p:tgtEl>
                                        <p:attrNameLst>
                                          <p:attrName>style.visibility</p:attrName>
                                        </p:attrNameLst>
                                      </p:cBhvr>
                                      <p:to>
                                        <p:strVal val="visible"/>
                                      </p:to>
                                    </p:set>
                                    <p:anim calcmode="lin" valueType="num">
                                      <p:cBhvr additive="base">
                                        <p:cTn id="25" dur="500" fill="hold"/>
                                        <p:tgtEl>
                                          <p:spTgt spid="10035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0035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00355">
                                            <p:txEl>
                                              <p:pRg st="4" end="4"/>
                                            </p:txEl>
                                          </p:spTgt>
                                        </p:tgtEl>
                                        <p:attrNameLst>
                                          <p:attrName>style.visibility</p:attrName>
                                        </p:attrNameLst>
                                      </p:cBhvr>
                                      <p:to>
                                        <p:strVal val="visible"/>
                                      </p:to>
                                    </p:set>
                                    <p:anim calcmode="lin" valueType="num">
                                      <p:cBhvr additive="base">
                                        <p:cTn id="31" dur="500" fill="hold"/>
                                        <p:tgtEl>
                                          <p:spTgt spid="100355">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0035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rTopped Nat Jun 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8413" y="87313"/>
            <a:ext cx="6605587" cy="6681787"/>
          </a:xfrm>
          <a:prstGeom prst="rect">
            <a:avLst/>
          </a:prstGeom>
          <a:noFill/>
          <a:extLst>
            <a:ext uri="{909E8E84-426E-40DD-AFC4-6F175D3DCCD1}">
              <a14:hiddenFill xmlns:a14="http://schemas.microsoft.com/office/drawing/2010/main">
                <a:solidFill>
                  <a:srgbClr val="FFFFFF"/>
                </a:solidFill>
              </a14:hiddenFill>
            </a:ext>
          </a:extLst>
        </p:spPr>
      </p:pic>
      <p:sp>
        <p:nvSpPr>
          <p:cNvPr id="101379" name="Text Box 3"/>
          <p:cNvSpPr txBox="1">
            <a:spLocks noChangeArrowheads="1"/>
          </p:cNvSpPr>
          <p:nvPr/>
        </p:nvSpPr>
        <p:spPr bwMode="auto">
          <a:xfrm>
            <a:off x="2743200" y="6156325"/>
            <a:ext cx="3911600" cy="701675"/>
          </a:xfrm>
          <a:prstGeom prst="rect">
            <a:avLst/>
          </a:prstGeom>
          <a:solidFill>
            <a:schemeClr val="bg1">
              <a:alpha val="50000"/>
            </a:schemeClr>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en-US" sz="4000">
                <a:solidFill>
                  <a:schemeClr val="tx2"/>
                </a:solidFill>
                <a:latin typeface="Arial" charset="0"/>
              </a:rPr>
              <a:t>Topped Natchez</a:t>
            </a:r>
            <a:endParaRPr lang="en-US" altLang="en-US">
              <a:latin typeface="Times New Roman"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01378"/>
                                        </p:tgtEl>
                                        <p:attrNameLst>
                                          <p:attrName>style.visibility</p:attrName>
                                        </p:attrNameLst>
                                      </p:cBhvr>
                                      <p:to>
                                        <p:strVal val="visible"/>
                                      </p:to>
                                    </p:set>
                                    <p:animEffect transition="in" filter="dissolve">
                                      <p:cBhvr>
                                        <p:cTn id="7" dur="500"/>
                                        <p:tgtEl>
                                          <p:spTgt spid="101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rPollard Nat Jun 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3338"/>
            <a:ext cx="6858000" cy="6789737"/>
          </a:xfrm>
          <a:prstGeom prst="rect">
            <a:avLst/>
          </a:prstGeom>
          <a:noFill/>
          <a:extLst>
            <a:ext uri="{909E8E84-426E-40DD-AFC4-6F175D3DCCD1}">
              <a14:hiddenFill xmlns:a14="http://schemas.microsoft.com/office/drawing/2010/main">
                <a:solidFill>
                  <a:srgbClr val="FFFFFF"/>
                </a:solidFill>
              </a14:hiddenFill>
            </a:ext>
          </a:extLst>
        </p:spPr>
      </p:pic>
      <p:sp>
        <p:nvSpPr>
          <p:cNvPr id="102403" name="Text Box 3"/>
          <p:cNvSpPr txBox="1">
            <a:spLocks noChangeArrowheads="1"/>
          </p:cNvSpPr>
          <p:nvPr/>
        </p:nvSpPr>
        <p:spPr bwMode="auto">
          <a:xfrm>
            <a:off x="2533650" y="6156325"/>
            <a:ext cx="4335463" cy="701675"/>
          </a:xfrm>
          <a:prstGeom prst="rect">
            <a:avLst/>
          </a:prstGeom>
          <a:solidFill>
            <a:schemeClr val="bg1">
              <a:alpha val="50000"/>
            </a:schemeClr>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en-US" sz="4000">
                <a:solidFill>
                  <a:schemeClr val="tx2"/>
                </a:solidFill>
                <a:latin typeface="Arial" charset="0"/>
              </a:rPr>
              <a:t>Pollarded Natchez</a:t>
            </a:r>
            <a:endParaRPr lang="en-US" altLang="en-US">
              <a:latin typeface="Times New Roman"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02402"/>
                                        </p:tgtEl>
                                        <p:attrNameLst>
                                          <p:attrName>style.visibility</p:attrName>
                                        </p:attrNameLst>
                                      </p:cBhvr>
                                      <p:to>
                                        <p:strVal val="visible"/>
                                      </p:to>
                                    </p:set>
                                    <p:animEffect transition="in" filter="dissolve">
                                      <p:cBhvr>
                                        <p:cTn id="7" dur="500"/>
                                        <p:tgtEl>
                                          <p:spTgt spid="102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41" name="Picture 5" descr="redneck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rPencil Nat Jun 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313" y="131763"/>
            <a:ext cx="8459787" cy="6592887"/>
          </a:xfrm>
          <a:prstGeom prst="rect">
            <a:avLst/>
          </a:prstGeom>
          <a:noFill/>
          <a:extLst>
            <a:ext uri="{909E8E84-426E-40DD-AFC4-6F175D3DCCD1}">
              <a14:hiddenFill xmlns:a14="http://schemas.microsoft.com/office/drawing/2010/main">
                <a:solidFill>
                  <a:srgbClr val="FFFFFF"/>
                </a:solidFill>
              </a14:hiddenFill>
            </a:ext>
          </a:extLst>
        </p:spPr>
      </p:pic>
      <p:sp>
        <p:nvSpPr>
          <p:cNvPr id="103427" name="Text Box 3"/>
          <p:cNvSpPr txBox="1">
            <a:spLocks noChangeArrowheads="1"/>
          </p:cNvSpPr>
          <p:nvPr/>
        </p:nvSpPr>
        <p:spPr bwMode="auto">
          <a:xfrm>
            <a:off x="2039938" y="6156325"/>
            <a:ext cx="5324475" cy="701675"/>
          </a:xfrm>
          <a:prstGeom prst="rect">
            <a:avLst/>
          </a:prstGeom>
          <a:solidFill>
            <a:schemeClr val="bg1">
              <a:alpha val="50000"/>
            </a:schemeClr>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en-US" sz="4000">
                <a:solidFill>
                  <a:schemeClr val="tx2"/>
                </a:solidFill>
                <a:latin typeface="Arial" charset="0"/>
              </a:rPr>
              <a:t>Pencil-pruned Natchez</a:t>
            </a:r>
            <a:endParaRPr lang="en-US" altLang="en-US">
              <a:latin typeface="Times New Roman"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03426"/>
                                        </p:tgtEl>
                                        <p:attrNameLst>
                                          <p:attrName>style.visibility</p:attrName>
                                        </p:attrNameLst>
                                      </p:cBhvr>
                                      <p:to>
                                        <p:strVal val="visible"/>
                                      </p:to>
                                    </p:set>
                                    <p:animEffect transition="in" filter="dissolve">
                                      <p:cBhvr>
                                        <p:cTn id="7" dur="500"/>
                                        <p:tgtEl>
                                          <p:spTgt spid="103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rUn Nat Jun 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13" y="227013"/>
            <a:ext cx="8916987" cy="6402387"/>
          </a:xfrm>
          <a:prstGeom prst="rect">
            <a:avLst/>
          </a:prstGeom>
          <a:noFill/>
          <a:extLst>
            <a:ext uri="{909E8E84-426E-40DD-AFC4-6F175D3DCCD1}">
              <a14:hiddenFill xmlns:a14="http://schemas.microsoft.com/office/drawing/2010/main">
                <a:solidFill>
                  <a:srgbClr val="FFFFFF"/>
                </a:solidFill>
              </a14:hiddenFill>
            </a:ext>
          </a:extLst>
        </p:spPr>
      </p:pic>
      <p:sp>
        <p:nvSpPr>
          <p:cNvPr id="104451" name="Text Box 3"/>
          <p:cNvSpPr txBox="1">
            <a:spLocks noChangeArrowheads="1"/>
          </p:cNvSpPr>
          <p:nvPr/>
        </p:nvSpPr>
        <p:spPr bwMode="auto">
          <a:xfrm>
            <a:off x="2489200" y="6156325"/>
            <a:ext cx="4421188" cy="701675"/>
          </a:xfrm>
          <a:prstGeom prst="rect">
            <a:avLst/>
          </a:prstGeom>
          <a:solidFill>
            <a:schemeClr val="bg1">
              <a:alpha val="50000"/>
            </a:schemeClr>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en-US" sz="4000">
                <a:solidFill>
                  <a:schemeClr val="tx2"/>
                </a:solidFill>
                <a:latin typeface="Arial" charset="0"/>
              </a:rPr>
              <a:t>Unpruned Natchez</a:t>
            </a:r>
            <a:endParaRPr lang="en-US" altLang="en-US">
              <a:latin typeface="Times New Roman"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04450"/>
                                        </p:tgtEl>
                                        <p:attrNameLst>
                                          <p:attrName>style.visibility</p:attrName>
                                        </p:attrNameLst>
                                      </p:cBhvr>
                                      <p:to>
                                        <p:strVal val="visible"/>
                                      </p:to>
                                    </p:set>
                                    <p:animEffect transition="in" filter="dissolve">
                                      <p:cBhvr>
                                        <p:cTn id="7" dur="500"/>
                                        <p:tgtEl>
                                          <p:spTgt spid="104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rTopped CB Jun 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9013" y="4763"/>
            <a:ext cx="7164387" cy="6846887"/>
          </a:xfrm>
          <a:prstGeom prst="rect">
            <a:avLst/>
          </a:prstGeom>
          <a:noFill/>
          <a:extLst>
            <a:ext uri="{909E8E84-426E-40DD-AFC4-6F175D3DCCD1}">
              <a14:hiddenFill xmlns:a14="http://schemas.microsoft.com/office/drawing/2010/main">
                <a:solidFill>
                  <a:srgbClr val="FFFFFF"/>
                </a:solidFill>
              </a14:hiddenFill>
            </a:ext>
          </a:extLst>
        </p:spPr>
      </p:pic>
      <p:sp>
        <p:nvSpPr>
          <p:cNvPr id="105475" name="Text Box 3"/>
          <p:cNvSpPr txBox="1">
            <a:spLocks noChangeArrowheads="1"/>
          </p:cNvSpPr>
          <p:nvPr/>
        </p:nvSpPr>
        <p:spPr bwMode="auto">
          <a:xfrm>
            <a:off x="1871663" y="6156325"/>
            <a:ext cx="5662612" cy="701675"/>
          </a:xfrm>
          <a:prstGeom prst="rect">
            <a:avLst/>
          </a:prstGeom>
          <a:solidFill>
            <a:schemeClr val="bg1">
              <a:alpha val="50000"/>
            </a:schemeClr>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en-US" sz="4000">
                <a:solidFill>
                  <a:schemeClr val="tx2"/>
                </a:solidFill>
                <a:latin typeface="Arial" charset="0"/>
              </a:rPr>
              <a:t>Topped Carolina Beauty</a:t>
            </a:r>
            <a:endParaRPr lang="en-US" altLang="en-US">
              <a:latin typeface="Times New Roman"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05474"/>
                                        </p:tgtEl>
                                        <p:attrNameLst>
                                          <p:attrName>style.visibility</p:attrName>
                                        </p:attrNameLst>
                                      </p:cBhvr>
                                      <p:to>
                                        <p:strVal val="visible"/>
                                      </p:to>
                                    </p:set>
                                    <p:animEffect transition="in" filter="dissolve">
                                      <p:cBhvr>
                                        <p:cTn id="7" dur="500"/>
                                        <p:tgtEl>
                                          <p:spTgt spid="105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rPollard CB Jun 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0"/>
            <a:ext cx="59055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6499" name="Text Box 3"/>
          <p:cNvSpPr txBox="1">
            <a:spLocks noChangeArrowheads="1"/>
          </p:cNvSpPr>
          <p:nvPr/>
        </p:nvSpPr>
        <p:spPr bwMode="auto">
          <a:xfrm>
            <a:off x="1662113" y="6156325"/>
            <a:ext cx="6086475" cy="701675"/>
          </a:xfrm>
          <a:prstGeom prst="rect">
            <a:avLst/>
          </a:prstGeom>
          <a:solidFill>
            <a:schemeClr val="bg1">
              <a:alpha val="50000"/>
            </a:schemeClr>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en-US" sz="4000">
                <a:solidFill>
                  <a:schemeClr val="tx2"/>
                </a:solidFill>
                <a:latin typeface="Arial" charset="0"/>
              </a:rPr>
              <a:t>Pollarded Carolina Beauty</a:t>
            </a:r>
            <a:endParaRPr lang="en-US" altLang="en-US">
              <a:latin typeface="Times New Roman"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06498"/>
                                        </p:tgtEl>
                                        <p:attrNameLst>
                                          <p:attrName>style.visibility</p:attrName>
                                        </p:attrNameLst>
                                      </p:cBhvr>
                                      <p:to>
                                        <p:strVal val="visible"/>
                                      </p:to>
                                    </p:set>
                                    <p:animEffect transition="in" filter="dissolve">
                                      <p:cBhvr>
                                        <p:cTn id="7" dur="500"/>
                                        <p:tgtEl>
                                          <p:spTgt spid="106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rPencil CB Jun 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0" y="152400"/>
            <a:ext cx="4762500" cy="6553200"/>
          </a:xfrm>
          <a:prstGeom prst="rect">
            <a:avLst/>
          </a:prstGeom>
          <a:noFill/>
          <a:extLst>
            <a:ext uri="{909E8E84-426E-40DD-AFC4-6F175D3DCCD1}">
              <a14:hiddenFill xmlns:a14="http://schemas.microsoft.com/office/drawing/2010/main">
                <a:solidFill>
                  <a:srgbClr val="FFFFFF"/>
                </a:solidFill>
              </a14:hiddenFill>
            </a:ext>
          </a:extLst>
        </p:spPr>
      </p:pic>
      <p:sp>
        <p:nvSpPr>
          <p:cNvPr id="107523" name="Text Box 3"/>
          <p:cNvSpPr txBox="1">
            <a:spLocks noChangeArrowheads="1"/>
          </p:cNvSpPr>
          <p:nvPr/>
        </p:nvSpPr>
        <p:spPr bwMode="auto">
          <a:xfrm>
            <a:off x="1168400" y="6156325"/>
            <a:ext cx="7075488" cy="701675"/>
          </a:xfrm>
          <a:prstGeom prst="rect">
            <a:avLst/>
          </a:prstGeom>
          <a:solidFill>
            <a:schemeClr val="bg1">
              <a:alpha val="50000"/>
            </a:schemeClr>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en-US" sz="4000">
                <a:solidFill>
                  <a:schemeClr val="tx2"/>
                </a:solidFill>
                <a:latin typeface="Arial" charset="0"/>
              </a:rPr>
              <a:t>Pencil-pruned Carolina Beauty</a:t>
            </a:r>
            <a:endParaRPr lang="en-US" altLang="en-US">
              <a:latin typeface="Times New Roman"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07522"/>
                                        </p:tgtEl>
                                        <p:attrNameLst>
                                          <p:attrName>style.visibility</p:attrName>
                                        </p:attrNameLst>
                                      </p:cBhvr>
                                      <p:to>
                                        <p:strVal val="visible"/>
                                      </p:to>
                                    </p:set>
                                    <p:animEffect transition="in" filter="dissolve">
                                      <p:cBhvr>
                                        <p:cTn id="7" dur="500"/>
                                        <p:tgtEl>
                                          <p:spTgt spid="1075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descr="rUn CB Jun 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9775" y="171450"/>
            <a:ext cx="5124450" cy="6515100"/>
          </a:xfrm>
          <a:prstGeom prst="rect">
            <a:avLst/>
          </a:prstGeom>
          <a:noFill/>
          <a:extLst>
            <a:ext uri="{909E8E84-426E-40DD-AFC4-6F175D3DCCD1}">
              <a14:hiddenFill xmlns:a14="http://schemas.microsoft.com/office/drawing/2010/main">
                <a:solidFill>
                  <a:srgbClr val="FFFFFF"/>
                </a:solidFill>
              </a14:hiddenFill>
            </a:ext>
          </a:extLst>
        </p:spPr>
      </p:pic>
      <p:sp>
        <p:nvSpPr>
          <p:cNvPr id="108547" name="Text Box 3"/>
          <p:cNvSpPr txBox="1">
            <a:spLocks noChangeArrowheads="1"/>
          </p:cNvSpPr>
          <p:nvPr/>
        </p:nvSpPr>
        <p:spPr bwMode="auto">
          <a:xfrm>
            <a:off x="1617663" y="6156325"/>
            <a:ext cx="6172200" cy="701675"/>
          </a:xfrm>
          <a:prstGeom prst="rect">
            <a:avLst/>
          </a:prstGeom>
          <a:solidFill>
            <a:schemeClr val="bg1">
              <a:alpha val="50000"/>
            </a:schemeClr>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en-US" sz="4000">
                <a:solidFill>
                  <a:schemeClr val="tx2"/>
                </a:solidFill>
                <a:latin typeface="Arial" charset="0"/>
              </a:rPr>
              <a:t>Unpruned Carolina Beauty</a:t>
            </a:r>
            <a:endParaRPr lang="en-US" altLang="en-US">
              <a:latin typeface="Times New Roman"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08546"/>
                                        </p:tgtEl>
                                        <p:attrNameLst>
                                          <p:attrName>style.visibility</p:attrName>
                                        </p:attrNameLst>
                                      </p:cBhvr>
                                      <p:to>
                                        <p:strVal val="visible"/>
                                      </p:to>
                                    </p:set>
                                    <p:animEffect transition="in" filter="dissolve">
                                      <p:cBhvr>
                                        <p:cTn id="7" dur="500"/>
                                        <p:tgtEl>
                                          <p:spTgt spid="1085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rTopped Nat Jun 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0"/>
            <a:ext cx="3378200" cy="3417888"/>
          </a:xfrm>
          <a:prstGeom prst="rect">
            <a:avLst/>
          </a:prstGeom>
          <a:noFill/>
          <a:extLst>
            <a:ext uri="{909E8E84-426E-40DD-AFC4-6F175D3DCCD1}">
              <a14:hiddenFill xmlns:a14="http://schemas.microsoft.com/office/drawing/2010/main">
                <a:solidFill>
                  <a:srgbClr val="FFFFFF"/>
                </a:solidFill>
              </a14:hiddenFill>
            </a:ext>
          </a:extLst>
        </p:spPr>
      </p:pic>
      <p:pic>
        <p:nvPicPr>
          <p:cNvPr id="109571" name="Picture 3" descr="rPollard Nat Jun 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0"/>
            <a:ext cx="3457575" cy="3422650"/>
          </a:xfrm>
          <a:prstGeom prst="rect">
            <a:avLst/>
          </a:prstGeom>
          <a:noFill/>
          <a:extLst>
            <a:ext uri="{909E8E84-426E-40DD-AFC4-6F175D3DCCD1}">
              <a14:hiddenFill xmlns:a14="http://schemas.microsoft.com/office/drawing/2010/main">
                <a:solidFill>
                  <a:srgbClr val="FFFFFF"/>
                </a:solidFill>
              </a14:hiddenFill>
            </a:ext>
          </a:extLst>
        </p:spPr>
      </p:pic>
      <p:pic>
        <p:nvPicPr>
          <p:cNvPr id="109572" name="Picture 4" descr="rPencil Nat Jun 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429000"/>
            <a:ext cx="4154488" cy="3236913"/>
          </a:xfrm>
          <a:prstGeom prst="rect">
            <a:avLst/>
          </a:prstGeom>
          <a:noFill/>
          <a:extLst>
            <a:ext uri="{909E8E84-426E-40DD-AFC4-6F175D3DCCD1}">
              <a14:hiddenFill xmlns:a14="http://schemas.microsoft.com/office/drawing/2010/main">
                <a:solidFill>
                  <a:srgbClr val="FFFFFF"/>
                </a:solidFill>
              </a14:hiddenFill>
            </a:ext>
          </a:extLst>
        </p:spPr>
      </p:pic>
      <p:pic>
        <p:nvPicPr>
          <p:cNvPr id="109573" name="Picture 5" descr="rUn Nat Jun 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3429000"/>
            <a:ext cx="4457700" cy="3200400"/>
          </a:xfrm>
          <a:prstGeom prst="rect">
            <a:avLst/>
          </a:prstGeom>
          <a:noFill/>
          <a:extLst>
            <a:ext uri="{909E8E84-426E-40DD-AFC4-6F175D3DCCD1}">
              <a14:hiddenFill xmlns:a14="http://schemas.microsoft.com/office/drawing/2010/main">
                <a:solidFill>
                  <a:srgbClr val="FFFFFF"/>
                </a:solidFill>
              </a14:hiddenFill>
            </a:ext>
          </a:extLst>
        </p:spPr>
      </p:pic>
      <p:sp>
        <p:nvSpPr>
          <p:cNvPr id="109574" name="Text Box 6"/>
          <p:cNvSpPr txBox="1">
            <a:spLocks noChangeArrowheads="1"/>
          </p:cNvSpPr>
          <p:nvPr/>
        </p:nvSpPr>
        <p:spPr bwMode="auto">
          <a:xfrm>
            <a:off x="1524000" y="2971800"/>
            <a:ext cx="1219200" cy="457200"/>
          </a:xfrm>
          <a:prstGeom prst="rect">
            <a:avLst/>
          </a:prstGeom>
          <a:solidFill>
            <a:schemeClr val="bg1">
              <a:alpha val="50000"/>
            </a:schemeClr>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en-US">
                <a:solidFill>
                  <a:schemeClr val="tx2"/>
                </a:solidFill>
                <a:latin typeface="Arial" charset="0"/>
              </a:rPr>
              <a:t>Topped</a:t>
            </a:r>
            <a:endParaRPr lang="en-US" altLang="en-US">
              <a:latin typeface="Times New Roman" charset="0"/>
            </a:endParaRPr>
          </a:p>
        </p:txBody>
      </p:sp>
      <p:sp>
        <p:nvSpPr>
          <p:cNvPr id="109575" name="Text Box 7"/>
          <p:cNvSpPr txBox="1">
            <a:spLocks noChangeArrowheads="1"/>
          </p:cNvSpPr>
          <p:nvPr/>
        </p:nvSpPr>
        <p:spPr bwMode="auto">
          <a:xfrm>
            <a:off x="6043613" y="2971800"/>
            <a:ext cx="1474787" cy="457200"/>
          </a:xfrm>
          <a:prstGeom prst="rect">
            <a:avLst/>
          </a:prstGeom>
          <a:solidFill>
            <a:schemeClr val="bg1">
              <a:alpha val="50000"/>
            </a:schemeClr>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en-US">
                <a:solidFill>
                  <a:schemeClr val="tx2"/>
                </a:solidFill>
                <a:latin typeface="Arial" charset="0"/>
              </a:rPr>
              <a:t>Pollarded</a:t>
            </a:r>
            <a:endParaRPr lang="en-US" altLang="en-US">
              <a:latin typeface="Times New Roman" charset="0"/>
            </a:endParaRPr>
          </a:p>
        </p:txBody>
      </p:sp>
      <p:sp>
        <p:nvSpPr>
          <p:cNvPr id="109576" name="Text Box 8"/>
          <p:cNvSpPr txBox="1">
            <a:spLocks noChangeArrowheads="1"/>
          </p:cNvSpPr>
          <p:nvPr/>
        </p:nvSpPr>
        <p:spPr bwMode="auto">
          <a:xfrm>
            <a:off x="1177925" y="6400800"/>
            <a:ext cx="2068513" cy="457200"/>
          </a:xfrm>
          <a:prstGeom prst="rect">
            <a:avLst/>
          </a:prstGeom>
          <a:solidFill>
            <a:schemeClr val="bg1">
              <a:alpha val="50000"/>
            </a:schemeClr>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en-US">
                <a:solidFill>
                  <a:schemeClr val="tx2"/>
                </a:solidFill>
                <a:latin typeface="Arial" charset="0"/>
              </a:rPr>
              <a:t>Pencil-pruned</a:t>
            </a:r>
            <a:endParaRPr lang="en-US" altLang="en-US">
              <a:latin typeface="Times New Roman" charset="0"/>
            </a:endParaRPr>
          </a:p>
        </p:txBody>
      </p:sp>
      <p:sp>
        <p:nvSpPr>
          <p:cNvPr id="109577" name="Text Box 9"/>
          <p:cNvSpPr txBox="1">
            <a:spLocks noChangeArrowheads="1"/>
          </p:cNvSpPr>
          <p:nvPr/>
        </p:nvSpPr>
        <p:spPr bwMode="auto">
          <a:xfrm>
            <a:off x="5715000" y="6400800"/>
            <a:ext cx="1525588" cy="457200"/>
          </a:xfrm>
          <a:prstGeom prst="rect">
            <a:avLst/>
          </a:prstGeom>
          <a:solidFill>
            <a:schemeClr val="bg1">
              <a:alpha val="50000"/>
            </a:schemeClr>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en-US">
                <a:solidFill>
                  <a:schemeClr val="tx2"/>
                </a:solidFill>
                <a:latin typeface="Arial" charset="0"/>
              </a:rPr>
              <a:t>Unpruned</a:t>
            </a:r>
            <a:endParaRPr lang="en-US" altLang="en-US">
              <a:latin typeface="Times New Roman" charset="0"/>
            </a:endParaRP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descr="rUn CB Jun 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0475" y="3276600"/>
            <a:ext cx="2803525" cy="3562350"/>
          </a:xfrm>
          <a:prstGeom prst="rect">
            <a:avLst/>
          </a:prstGeom>
          <a:noFill/>
          <a:extLst>
            <a:ext uri="{909E8E84-426E-40DD-AFC4-6F175D3DCCD1}">
              <a14:hiddenFill xmlns:a14="http://schemas.microsoft.com/office/drawing/2010/main">
                <a:solidFill>
                  <a:srgbClr val="FFFFFF"/>
                </a:solidFill>
              </a14:hiddenFill>
            </a:ext>
          </a:extLst>
        </p:spPr>
      </p:pic>
      <p:pic>
        <p:nvPicPr>
          <p:cNvPr id="110595" name="Picture 3" descr="rPencil CB Jun 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29000"/>
            <a:ext cx="2492375"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10596" name="Picture 4" descr="rPollard CB Jun 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1250" y="0"/>
            <a:ext cx="295275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10597" name="Picture 5" descr="rTopped CB Jun 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3582988" cy="3424238"/>
          </a:xfrm>
          <a:prstGeom prst="rect">
            <a:avLst/>
          </a:prstGeom>
          <a:noFill/>
          <a:extLst>
            <a:ext uri="{909E8E84-426E-40DD-AFC4-6F175D3DCCD1}">
              <a14:hiddenFill xmlns:a14="http://schemas.microsoft.com/office/drawing/2010/main">
                <a:solidFill>
                  <a:srgbClr val="FFFFFF"/>
                </a:solidFill>
              </a14:hiddenFill>
            </a:ext>
          </a:extLst>
        </p:spPr>
      </p:pic>
      <p:sp>
        <p:nvSpPr>
          <p:cNvPr id="110598" name="Text Box 6"/>
          <p:cNvSpPr txBox="1">
            <a:spLocks noChangeArrowheads="1"/>
          </p:cNvSpPr>
          <p:nvPr/>
        </p:nvSpPr>
        <p:spPr bwMode="auto">
          <a:xfrm>
            <a:off x="457200" y="2590800"/>
            <a:ext cx="1219200" cy="457200"/>
          </a:xfrm>
          <a:prstGeom prst="rect">
            <a:avLst/>
          </a:prstGeom>
          <a:solidFill>
            <a:schemeClr val="bg1">
              <a:alpha val="50000"/>
            </a:schemeClr>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en-US">
                <a:solidFill>
                  <a:schemeClr val="tx2"/>
                </a:solidFill>
                <a:latin typeface="Arial" charset="0"/>
              </a:rPr>
              <a:t>Topped</a:t>
            </a:r>
            <a:endParaRPr lang="en-US" altLang="en-US">
              <a:latin typeface="Times New Roman" charset="0"/>
            </a:endParaRPr>
          </a:p>
        </p:txBody>
      </p:sp>
      <p:sp>
        <p:nvSpPr>
          <p:cNvPr id="110599" name="Text Box 7"/>
          <p:cNvSpPr txBox="1">
            <a:spLocks noChangeArrowheads="1"/>
          </p:cNvSpPr>
          <p:nvPr/>
        </p:nvSpPr>
        <p:spPr bwMode="auto">
          <a:xfrm>
            <a:off x="7086600" y="2590800"/>
            <a:ext cx="1474788" cy="457200"/>
          </a:xfrm>
          <a:prstGeom prst="rect">
            <a:avLst/>
          </a:prstGeom>
          <a:solidFill>
            <a:schemeClr val="bg1">
              <a:alpha val="50000"/>
            </a:schemeClr>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en-US">
                <a:solidFill>
                  <a:schemeClr val="tx2"/>
                </a:solidFill>
                <a:latin typeface="Arial" charset="0"/>
              </a:rPr>
              <a:t>Pollarded</a:t>
            </a:r>
            <a:endParaRPr lang="en-US" altLang="en-US">
              <a:latin typeface="Times New Roman" charset="0"/>
            </a:endParaRPr>
          </a:p>
        </p:txBody>
      </p:sp>
      <p:sp>
        <p:nvSpPr>
          <p:cNvPr id="110600" name="Text Box 8"/>
          <p:cNvSpPr txBox="1">
            <a:spLocks noChangeArrowheads="1"/>
          </p:cNvSpPr>
          <p:nvPr/>
        </p:nvSpPr>
        <p:spPr bwMode="auto">
          <a:xfrm>
            <a:off x="0" y="6400800"/>
            <a:ext cx="2068513" cy="457200"/>
          </a:xfrm>
          <a:prstGeom prst="rect">
            <a:avLst/>
          </a:prstGeom>
          <a:solidFill>
            <a:schemeClr val="bg1">
              <a:alpha val="50000"/>
            </a:schemeClr>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en-US">
                <a:solidFill>
                  <a:schemeClr val="tx2"/>
                </a:solidFill>
                <a:latin typeface="Arial" charset="0"/>
              </a:rPr>
              <a:t>Pencil-pruned</a:t>
            </a:r>
            <a:endParaRPr lang="en-US" altLang="en-US">
              <a:latin typeface="Times New Roman" charset="0"/>
            </a:endParaRPr>
          </a:p>
        </p:txBody>
      </p:sp>
      <p:sp>
        <p:nvSpPr>
          <p:cNvPr id="110601" name="Text Box 9"/>
          <p:cNvSpPr txBox="1">
            <a:spLocks noChangeArrowheads="1"/>
          </p:cNvSpPr>
          <p:nvPr/>
        </p:nvSpPr>
        <p:spPr bwMode="auto">
          <a:xfrm>
            <a:off x="7467600" y="6400800"/>
            <a:ext cx="1525588" cy="457200"/>
          </a:xfrm>
          <a:prstGeom prst="rect">
            <a:avLst/>
          </a:prstGeom>
          <a:solidFill>
            <a:schemeClr val="bg1">
              <a:alpha val="50000"/>
            </a:schemeClr>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en-US">
                <a:solidFill>
                  <a:schemeClr val="tx2"/>
                </a:solidFill>
                <a:latin typeface="Arial" charset="0"/>
              </a:rPr>
              <a:t>Unpruned</a:t>
            </a:r>
            <a:endParaRPr lang="en-US" altLang="en-US">
              <a:latin typeface="Times New Roman" charset="0"/>
            </a:endParaRP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1618" name="Object 2"/>
          <p:cNvGraphicFramePr>
            <a:graphicFrameLocks noChangeAspect="1"/>
          </p:cNvGraphicFramePr>
          <p:nvPr>
            <p:ph type="chart" sz="half" idx="2"/>
          </p:nvPr>
        </p:nvGraphicFramePr>
        <p:xfrm>
          <a:off x="304800" y="117475"/>
          <a:ext cx="3810000" cy="2855913"/>
        </p:xfrm>
        <a:graphic>
          <a:graphicData uri="http://schemas.openxmlformats.org/presentationml/2006/ole">
            <mc:AlternateContent xmlns:mc="http://schemas.openxmlformats.org/markup-compatibility/2006">
              <mc:Choice xmlns:v="urn:schemas-microsoft-com:vml" Requires="v">
                <p:oleObj spid="_x0000_s111628" name="Chart" r:id="rId3" imgW="5515087" imgH="4133901" progId="MSGraph.Chart.8">
                  <p:embed followColorScheme="full"/>
                </p:oleObj>
              </mc:Choice>
              <mc:Fallback>
                <p:oleObj name="Chart" r:id="rId3" imgW="5515087" imgH="4133901" progId="MSGraph.Chart.8">
                  <p:embed followColorScheme="full"/>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17475"/>
                        <a:ext cx="3810000" cy="2855913"/>
                      </a:xfrm>
                      <a:prstGeom prst="rect">
                        <a:avLst/>
                      </a:prstGeom>
                      <a:noFill/>
                      <a:extLst>
                        <a:ext uri="{909E8E84-426E-40DD-AFC4-6F175D3DCCD1}">
                          <a14:hiddenFill xmlns:a14="http://schemas.microsoft.com/office/drawing/2010/main">
                            <a:solidFill>
                              <a:srgbClr val="000080"/>
                            </a:solidFill>
                          </a14:hiddenFill>
                        </a:ext>
                      </a:extLst>
                    </p:spPr>
                  </p:pic>
                </p:oleObj>
              </mc:Fallback>
            </mc:AlternateContent>
          </a:graphicData>
        </a:graphic>
      </p:graphicFrame>
      <p:graphicFrame>
        <p:nvGraphicFramePr>
          <p:cNvPr id="111619" name="Object 3"/>
          <p:cNvGraphicFramePr>
            <a:graphicFrameLocks noChangeAspect="1"/>
          </p:cNvGraphicFramePr>
          <p:nvPr/>
        </p:nvGraphicFramePr>
        <p:xfrm>
          <a:off x="4699000" y="98425"/>
          <a:ext cx="3911600" cy="2930525"/>
        </p:xfrm>
        <a:graphic>
          <a:graphicData uri="http://schemas.openxmlformats.org/presentationml/2006/ole">
            <mc:AlternateContent xmlns:mc="http://schemas.openxmlformats.org/markup-compatibility/2006">
              <mc:Choice xmlns:v="urn:schemas-microsoft-com:vml" Requires="v">
                <p:oleObj spid="_x0000_s111629" name="Chart" r:id="rId5" imgW="5515087" imgH="4133901" progId="MSGraph.Chart.8">
                  <p:embed followColorScheme="full"/>
                </p:oleObj>
              </mc:Choice>
              <mc:Fallback>
                <p:oleObj name="Chart" r:id="rId5" imgW="5515087" imgH="4133901" progId="MSGraph.Chart.8">
                  <p:embed followColorScheme="full"/>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99000" y="98425"/>
                        <a:ext cx="3911600" cy="2930525"/>
                      </a:xfrm>
                      <a:prstGeom prst="rect">
                        <a:avLst/>
                      </a:prstGeom>
                      <a:noFill/>
                      <a:ln>
                        <a:noFill/>
                      </a:ln>
                      <a:effectLst/>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11620" name="Object 4"/>
          <p:cNvGraphicFramePr>
            <a:graphicFrameLocks noChangeAspect="1"/>
          </p:cNvGraphicFramePr>
          <p:nvPr/>
        </p:nvGraphicFramePr>
        <p:xfrm>
          <a:off x="304800" y="3429000"/>
          <a:ext cx="3657600" cy="2862263"/>
        </p:xfrm>
        <a:graphic>
          <a:graphicData uri="http://schemas.openxmlformats.org/presentationml/2006/ole">
            <mc:AlternateContent xmlns:mc="http://schemas.openxmlformats.org/markup-compatibility/2006">
              <mc:Choice xmlns:v="urn:schemas-microsoft-com:vml" Requires="v">
                <p:oleObj spid="_x0000_s111630" name="Chart" r:id="rId7" imgW="5515087" imgH="4133901" progId="MSGraph.Chart.8">
                  <p:embed followColorScheme="full"/>
                </p:oleObj>
              </mc:Choice>
              <mc:Fallback>
                <p:oleObj name="Chart" r:id="rId7" imgW="5515087" imgH="4133901" progId="MSGraph.Chart.8">
                  <p:embed followColorScheme="full"/>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3429000"/>
                        <a:ext cx="3657600" cy="2862263"/>
                      </a:xfrm>
                      <a:prstGeom prst="rect">
                        <a:avLst/>
                      </a:prstGeom>
                      <a:noFill/>
                      <a:ln>
                        <a:noFill/>
                      </a:ln>
                      <a:effectLst/>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11621" name="Object 5"/>
          <p:cNvGraphicFramePr>
            <a:graphicFrameLocks noChangeAspect="1"/>
          </p:cNvGraphicFramePr>
          <p:nvPr/>
        </p:nvGraphicFramePr>
        <p:xfrm>
          <a:off x="4953000" y="3429000"/>
          <a:ext cx="3668713" cy="2749550"/>
        </p:xfrm>
        <a:graphic>
          <a:graphicData uri="http://schemas.openxmlformats.org/presentationml/2006/ole">
            <mc:AlternateContent xmlns:mc="http://schemas.openxmlformats.org/markup-compatibility/2006">
              <mc:Choice xmlns:v="urn:schemas-microsoft-com:vml" Requires="v">
                <p:oleObj spid="_x0000_s111631" name="Chart" r:id="rId9" imgW="5515087" imgH="4133901" progId="MSGraph.Chart.8">
                  <p:embed followColorScheme="full"/>
                </p:oleObj>
              </mc:Choice>
              <mc:Fallback>
                <p:oleObj name="Chart" r:id="rId9" imgW="5515087" imgH="4133901" progId="MSGraph.Chart.8">
                  <p:embed followColorScheme="full"/>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53000" y="3429000"/>
                        <a:ext cx="3668713" cy="2749550"/>
                      </a:xfrm>
                      <a:prstGeom prst="rect">
                        <a:avLst/>
                      </a:prstGeom>
                      <a:noFill/>
                      <a:ln>
                        <a:noFill/>
                      </a:ln>
                      <a:effectLst/>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11622" name="Text Box 6"/>
          <p:cNvSpPr txBox="1">
            <a:spLocks noChangeArrowheads="1"/>
          </p:cNvSpPr>
          <p:nvPr/>
        </p:nvSpPr>
        <p:spPr bwMode="auto">
          <a:xfrm rot="-5390323">
            <a:off x="-1884362" y="3433763"/>
            <a:ext cx="4281487" cy="50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1638" tIns="40819" rIns="81638" bIns="40819">
            <a:spAutoFit/>
          </a:bodyPr>
          <a:lstStyle>
            <a:lvl1pPr defTabSz="815975">
              <a:defRPr>
                <a:solidFill>
                  <a:schemeClr val="tx1"/>
                </a:solidFill>
                <a:latin typeface="Arial" charset="0"/>
              </a:defRPr>
            </a:lvl1pPr>
            <a:lvl2pPr marL="407988" defTabSz="815975">
              <a:defRPr>
                <a:solidFill>
                  <a:schemeClr val="tx1"/>
                </a:solidFill>
                <a:latin typeface="Arial" charset="0"/>
              </a:defRPr>
            </a:lvl2pPr>
            <a:lvl3pPr marL="815975" defTabSz="815975">
              <a:defRPr>
                <a:solidFill>
                  <a:schemeClr val="tx1"/>
                </a:solidFill>
                <a:latin typeface="Arial" charset="0"/>
              </a:defRPr>
            </a:lvl3pPr>
            <a:lvl4pPr marL="1223963" defTabSz="815975">
              <a:defRPr>
                <a:solidFill>
                  <a:schemeClr val="tx1"/>
                </a:solidFill>
                <a:latin typeface="Arial" charset="0"/>
              </a:defRPr>
            </a:lvl4pPr>
            <a:lvl5pPr marL="1633538" defTabSz="815975">
              <a:defRPr>
                <a:solidFill>
                  <a:schemeClr val="tx1"/>
                </a:solidFill>
                <a:latin typeface="Arial" charset="0"/>
              </a:defRPr>
            </a:lvl5pPr>
            <a:lvl6pPr marL="2090738" defTabSz="815975" fontAlgn="base">
              <a:spcBef>
                <a:spcPct val="0"/>
              </a:spcBef>
              <a:spcAft>
                <a:spcPct val="0"/>
              </a:spcAft>
              <a:defRPr>
                <a:solidFill>
                  <a:schemeClr val="tx1"/>
                </a:solidFill>
                <a:latin typeface="Arial" charset="0"/>
              </a:defRPr>
            </a:lvl6pPr>
            <a:lvl7pPr marL="2547938" defTabSz="815975" fontAlgn="base">
              <a:spcBef>
                <a:spcPct val="0"/>
              </a:spcBef>
              <a:spcAft>
                <a:spcPct val="0"/>
              </a:spcAft>
              <a:defRPr>
                <a:solidFill>
                  <a:schemeClr val="tx1"/>
                </a:solidFill>
                <a:latin typeface="Arial" charset="0"/>
              </a:defRPr>
            </a:lvl7pPr>
            <a:lvl8pPr marL="3005138" defTabSz="815975" fontAlgn="base">
              <a:spcBef>
                <a:spcPct val="0"/>
              </a:spcBef>
              <a:spcAft>
                <a:spcPct val="0"/>
              </a:spcAft>
              <a:defRPr>
                <a:solidFill>
                  <a:schemeClr val="tx1"/>
                </a:solidFill>
                <a:latin typeface="Arial" charset="0"/>
              </a:defRPr>
            </a:lvl8pPr>
            <a:lvl9pPr marL="3462338" defTabSz="815975" fontAlgn="base">
              <a:spcBef>
                <a:spcPct val="0"/>
              </a:spcBef>
              <a:spcAft>
                <a:spcPct val="0"/>
              </a:spcAft>
              <a:defRPr>
                <a:solidFill>
                  <a:schemeClr val="tx1"/>
                </a:solidFill>
                <a:latin typeface="Arial" charset="0"/>
              </a:defRPr>
            </a:lvl9pPr>
          </a:lstStyle>
          <a:p>
            <a:r>
              <a:rPr lang="en-US" altLang="en-US" sz="2800">
                <a:solidFill>
                  <a:schemeClr val="tx2"/>
                </a:solidFill>
              </a:rPr>
              <a:t>Number of flower panicles</a:t>
            </a:r>
            <a:endParaRPr lang="en-US" altLang="en-US" sz="1800"/>
          </a:p>
        </p:txBody>
      </p:sp>
      <p:sp>
        <p:nvSpPr>
          <p:cNvPr id="111623" name="Text Box 7"/>
          <p:cNvSpPr txBox="1">
            <a:spLocks noChangeArrowheads="1"/>
          </p:cNvSpPr>
          <p:nvPr/>
        </p:nvSpPr>
        <p:spPr bwMode="auto">
          <a:xfrm>
            <a:off x="2667000" y="914400"/>
            <a:ext cx="1379538" cy="56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1638" tIns="40819" rIns="81638" bIns="40819">
            <a:spAutoFit/>
          </a:bodyPr>
          <a:lstStyle>
            <a:lvl1pPr defTabSz="815975">
              <a:defRPr>
                <a:solidFill>
                  <a:schemeClr val="tx1"/>
                </a:solidFill>
                <a:latin typeface="Arial" charset="0"/>
              </a:defRPr>
            </a:lvl1pPr>
            <a:lvl2pPr marL="407988" defTabSz="815975">
              <a:defRPr>
                <a:solidFill>
                  <a:schemeClr val="tx1"/>
                </a:solidFill>
                <a:latin typeface="Arial" charset="0"/>
              </a:defRPr>
            </a:lvl2pPr>
            <a:lvl3pPr marL="815975" defTabSz="815975">
              <a:defRPr>
                <a:solidFill>
                  <a:schemeClr val="tx1"/>
                </a:solidFill>
                <a:latin typeface="Arial" charset="0"/>
              </a:defRPr>
            </a:lvl3pPr>
            <a:lvl4pPr marL="1223963" defTabSz="815975">
              <a:defRPr>
                <a:solidFill>
                  <a:schemeClr val="tx1"/>
                </a:solidFill>
                <a:latin typeface="Arial" charset="0"/>
              </a:defRPr>
            </a:lvl4pPr>
            <a:lvl5pPr marL="1633538" defTabSz="815975">
              <a:defRPr>
                <a:solidFill>
                  <a:schemeClr val="tx1"/>
                </a:solidFill>
                <a:latin typeface="Arial" charset="0"/>
              </a:defRPr>
            </a:lvl5pPr>
            <a:lvl6pPr marL="2090738" defTabSz="815975" fontAlgn="base">
              <a:spcBef>
                <a:spcPct val="0"/>
              </a:spcBef>
              <a:spcAft>
                <a:spcPct val="0"/>
              </a:spcAft>
              <a:defRPr>
                <a:solidFill>
                  <a:schemeClr val="tx1"/>
                </a:solidFill>
                <a:latin typeface="Arial" charset="0"/>
              </a:defRPr>
            </a:lvl6pPr>
            <a:lvl7pPr marL="2547938" defTabSz="815975" fontAlgn="base">
              <a:spcBef>
                <a:spcPct val="0"/>
              </a:spcBef>
              <a:spcAft>
                <a:spcPct val="0"/>
              </a:spcAft>
              <a:defRPr>
                <a:solidFill>
                  <a:schemeClr val="tx1"/>
                </a:solidFill>
                <a:latin typeface="Arial" charset="0"/>
              </a:defRPr>
            </a:lvl7pPr>
            <a:lvl8pPr marL="3005138" defTabSz="815975" fontAlgn="base">
              <a:spcBef>
                <a:spcPct val="0"/>
              </a:spcBef>
              <a:spcAft>
                <a:spcPct val="0"/>
              </a:spcAft>
              <a:defRPr>
                <a:solidFill>
                  <a:schemeClr val="tx1"/>
                </a:solidFill>
                <a:latin typeface="Arial" charset="0"/>
              </a:defRPr>
            </a:lvl8pPr>
            <a:lvl9pPr marL="3462338" defTabSz="815975" fontAlgn="base">
              <a:spcBef>
                <a:spcPct val="0"/>
              </a:spcBef>
              <a:spcAft>
                <a:spcPct val="0"/>
              </a:spcAft>
              <a:defRPr>
                <a:solidFill>
                  <a:schemeClr val="tx1"/>
                </a:solidFill>
                <a:latin typeface="Arial" charset="0"/>
              </a:defRPr>
            </a:lvl9pPr>
          </a:lstStyle>
          <a:p>
            <a:r>
              <a:rPr lang="en-US" altLang="en-US" sz="3200"/>
              <a:t>control</a:t>
            </a:r>
            <a:endParaRPr lang="en-US" altLang="en-US" sz="1600"/>
          </a:p>
        </p:txBody>
      </p:sp>
      <p:sp>
        <p:nvSpPr>
          <p:cNvPr id="111624" name="Text Box 8"/>
          <p:cNvSpPr txBox="1">
            <a:spLocks noChangeArrowheads="1"/>
          </p:cNvSpPr>
          <p:nvPr/>
        </p:nvSpPr>
        <p:spPr bwMode="auto">
          <a:xfrm>
            <a:off x="6985000" y="565150"/>
            <a:ext cx="1514475"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1638" tIns="40819" rIns="81638" bIns="40819">
            <a:spAutoFit/>
          </a:bodyPr>
          <a:lstStyle>
            <a:lvl1pPr defTabSz="815975">
              <a:defRPr>
                <a:solidFill>
                  <a:schemeClr val="tx1"/>
                </a:solidFill>
                <a:latin typeface="Arial" charset="0"/>
              </a:defRPr>
            </a:lvl1pPr>
            <a:lvl2pPr marL="407988" defTabSz="815975">
              <a:defRPr>
                <a:solidFill>
                  <a:schemeClr val="tx1"/>
                </a:solidFill>
                <a:latin typeface="Arial" charset="0"/>
              </a:defRPr>
            </a:lvl2pPr>
            <a:lvl3pPr marL="815975" defTabSz="815975">
              <a:defRPr>
                <a:solidFill>
                  <a:schemeClr val="tx1"/>
                </a:solidFill>
                <a:latin typeface="Arial" charset="0"/>
              </a:defRPr>
            </a:lvl3pPr>
            <a:lvl4pPr marL="1223963" defTabSz="815975">
              <a:defRPr>
                <a:solidFill>
                  <a:schemeClr val="tx1"/>
                </a:solidFill>
                <a:latin typeface="Arial" charset="0"/>
              </a:defRPr>
            </a:lvl4pPr>
            <a:lvl5pPr marL="1633538" defTabSz="815975">
              <a:defRPr>
                <a:solidFill>
                  <a:schemeClr val="tx1"/>
                </a:solidFill>
                <a:latin typeface="Arial" charset="0"/>
              </a:defRPr>
            </a:lvl5pPr>
            <a:lvl6pPr marL="2090738" defTabSz="815975" fontAlgn="base">
              <a:spcBef>
                <a:spcPct val="0"/>
              </a:spcBef>
              <a:spcAft>
                <a:spcPct val="0"/>
              </a:spcAft>
              <a:defRPr>
                <a:solidFill>
                  <a:schemeClr val="tx1"/>
                </a:solidFill>
                <a:latin typeface="Arial" charset="0"/>
              </a:defRPr>
            </a:lvl6pPr>
            <a:lvl7pPr marL="2547938" defTabSz="815975" fontAlgn="base">
              <a:spcBef>
                <a:spcPct val="0"/>
              </a:spcBef>
              <a:spcAft>
                <a:spcPct val="0"/>
              </a:spcAft>
              <a:defRPr>
                <a:solidFill>
                  <a:schemeClr val="tx1"/>
                </a:solidFill>
                <a:latin typeface="Arial" charset="0"/>
              </a:defRPr>
            </a:lvl7pPr>
            <a:lvl8pPr marL="3005138" defTabSz="815975" fontAlgn="base">
              <a:spcBef>
                <a:spcPct val="0"/>
              </a:spcBef>
              <a:spcAft>
                <a:spcPct val="0"/>
              </a:spcAft>
              <a:defRPr>
                <a:solidFill>
                  <a:schemeClr val="tx1"/>
                </a:solidFill>
                <a:latin typeface="Arial" charset="0"/>
              </a:defRPr>
            </a:lvl8pPr>
            <a:lvl9pPr marL="3462338" defTabSz="815975" fontAlgn="base">
              <a:spcBef>
                <a:spcPct val="0"/>
              </a:spcBef>
              <a:spcAft>
                <a:spcPct val="0"/>
              </a:spcAft>
              <a:defRPr>
                <a:solidFill>
                  <a:schemeClr val="tx1"/>
                </a:solidFill>
                <a:latin typeface="Arial" charset="0"/>
              </a:defRPr>
            </a:lvl9pPr>
          </a:lstStyle>
          <a:p>
            <a:r>
              <a:rPr lang="en-US" altLang="en-US" sz="3200"/>
              <a:t>pencil</a:t>
            </a:r>
          </a:p>
          <a:p>
            <a:r>
              <a:rPr lang="en-US" altLang="en-US" sz="3200"/>
              <a:t>pruning</a:t>
            </a:r>
            <a:endParaRPr lang="en-US" altLang="en-US" sz="1600"/>
          </a:p>
        </p:txBody>
      </p:sp>
      <p:sp>
        <p:nvSpPr>
          <p:cNvPr id="111625" name="Text Box 9"/>
          <p:cNvSpPr txBox="1">
            <a:spLocks noChangeArrowheads="1"/>
          </p:cNvSpPr>
          <p:nvPr/>
        </p:nvSpPr>
        <p:spPr bwMode="auto">
          <a:xfrm>
            <a:off x="7048500" y="3676650"/>
            <a:ext cx="1379538" cy="56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1638" tIns="40819" rIns="81638" bIns="40819">
            <a:spAutoFit/>
          </a:bodyPr>
          <a:lstStyle>
            <a:lvl1pPr defTabSz="815975">
              <a:defRPr>
                <a:solidFill>
                  <a:schemeClr val="tx1"/>
                </a:solidFill>
                <a:latin typeface="Arial" charset="0"/>
              </a:defRPr>
            </a:lvl1pPr>
            <a:lvl2pPr marL="407988" defTabSz="815975">
              <a:defRPr>
                <a:solidFill>
                  <a:schemeClr val="tx1"/>
                </a:solidFill>
                <a:latin typeface="Arial" charset="0"/>
              </a:defRPr>
            </a:lvl2pPr>
            <a:lvl3pPr marL="815975" defTabSz="815975">
              <a:defRPr>
                <a:solidFill>
                  <a:schemeClr val="tx1"/>
                </a:solidFill>
                <a:latin typeface="Arial" charset="0"/>
              </a:defRPr>
            </a:lvl3pPr>
            <a:lvl4pPr marL="1223963" defTabSz="815975">
              <a:defRPr>
                <a:solidFill>
                  <a:schemeClr val="tx1"/>
                </a:solidFill>
                <a:latin typeface="Arial" charset="0"/>
              </a:defRPr>
            </a:lvl4pPr>
            <a:lvl5pPr marL="1633538" defTabSz="815975">
              <a:defRPr>
                <a:solidFill>
                  <a:schemeClr val="tx1"/>
                </a:solidFill>
                <a:latin typeface="Arial" charset="0"/>
              </a:defRPr>
            </a:lvl5pPr>
            <a:lvl6pPr marL="2090738" defTabSz="815975" fontAlgn="base">
              <a:spcBef>
                <a:spcPct val="0"/>
              </a:spcBef>
              <a:spcAft>
                <a:spcPct val="0"/>
              </a:spcAft>
              <a:defRPr>
                <a:solidFill>
                  <a:schemeClr val="tx1"/>
                </a:solidFill>
                <a:latin typeface="Arial" charset="0"/>
              </a:defRPr>
            </a:lvl6pPr>
            <a:lvl7pPr marL="2547938" defTabSz="815975" fontAlgn="base">
              <a:spcBef>
                <a:spcPct val="0"/>
              </a:spcBef>
              <a:spcAft>
                <a:spcPct val="0"/>
              </a:spcAft>
              <a:defRPr>
                <a:solidFill>
                  <a:schemeClr val="tx1"/>
                </a:solidFill>
                <a:latin typeface="Arial" charset="0"/>
              </a:defRPr>
            </a:lvl7pPr>
            <a:lvl8pPr marL="3005138" defTabSz="815975" fontAlgn="base">
              <a:spcBef>
                <a:spcPct val="0"/>
              </a:spcBef>
              <a:spcAft>
                <a:spcPct val="0"/>
              </a:spcAft>
              <a:defRPr>
                <a:solidFill>
                  <a:schemeClr val="tx1"/>
                </a:solidFill>
                <a:latin typeface="Arial" charset="0"/>
              </a:defRPr>
            </a:lvl8pPr>
            <a:lvl9pPr marL="3462338" defTabSz="815975" fontAlgn="base">
              <a:spcBef>
                <a:spcPct val="0"/>
              </a:spcBef>
              <a:spcAft>
                <a:spcPct val="0"/>
              </a:spcAft>
              <a:defRPr>
                <a:solidFill>
                  <a:schemeClr val="tx1"/>
                </a:solidFill>
                <a:latin typeface="Arial" charset="0"/>
              </a:defRPr>
            </a:lvl9pPr>
          </a:lstStyle>
          <a:p>
            <a:r>
              <a:rPr lang="en-US" altLang="en-US" sz="3200"/>
              <a:t>pollard</a:t>
            </a:r>
            <a:endParaRPr lang="en-US" altLang="en-US" sz="1600"/>
          </a:p>
        </p:txBody>
      </p:sp>
      <p:sp>
        <p:nvSpPr>
          <p:cNvPr id="111626" name="Text Box 10"/>
          <p:cNvSpPr txBox="1">
            <a:spLocks noChangeArrowheads="1"/>
          </p:cNvSpPr>
          <p:nvPr/>
        </p:nvSpPr>
        <p:spPr bwMode="auto">
          <a:xfrm>
            <a:off x="2857500" y="3803650"/>
            <a:ext cx="1793875" cy="56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1638" tIns="40819" rIns="81638" bIns="40819">
            <a:spAutoFit/>
          </a:bodyPr>
          <a:lstStyle>
            <a:lvl1pPr defTabSz="815975">
              <a:defRPr>
                <a:solidFill>
                  <a:schemeClr val="tx1"/>
                </a:solidFill>
                <a:latin typeface="Arial" charset="0"/>
              </a:defRPr>
            </a:lvl1pPr>
            <a:lvl2pPr marL="407988" defTabSz="815975">
              <a:defRPr>
                <a:solidFill>
                  <a:schemeClr val="tx1"/>
                </a:solidFill>
                <a:latin typeface="Arial" charset="0"/>
              </a:defRPr>
            </a:lvl2pPr>
            <a:lvl3pPr marL="815975" defTabSz="815975">
              <a:defRPr>
                <a:solidFill>
                  <a:schemeClr val="tx1"/>
                </a:solidFill>
                <a:latin typeface="Arial" charset="0"/>
              </a:defRPr>
            </a:lvl3pPr>
            <a:lvl4pPr marL="1223963" defTabSz="815975">
              <a:defRPr>
                <a:solidFill>
                  <a:schemeClr val="tx1"/>
                </a:solidFill>
                <a:latin typeface="Arial" charset="0"/>
              </a:defRPr>
            </a:lvl4pPr>
            <a:lvl5pPr marL="1633538" defTabSz="815975">
              <a:defRPr>
                <a:solidFill>
                  <a:schemeClr val="tx1"/>
                </a:solidFill>
                <a:latin typeface="Arial" charset="0"/>
              </a:defRPr>
            </a:lvl5pPr>
            <a:lvl6pPr marL="2090738" defTabSz="815975" fontAlgn="base">
              <a:spcBef>
                <a:spcPct val="0"/>
              </a:spcBef>
              <a:spcAft>
                <a:spcPct val="0"/>
              </a:spcAft>
              <a:defRPr>
                <a:solidFill>
                  <a:schemeClr val="tx1"/>
                </a:solidFill>
                <a:latin typeface="Arial" charset="0"/>
              </a:defRPr>
            </a:lvl6pPr>
            <a:lvl7pPr marL="2547938" defTabSz="815975" fontAlgn="base">
              <a:spcBef>
                <a:spcPct val="0"/>
              </a:spcBef>
              <a:spcAft>
                <a:spcPct val="0"/>
              </a:spcAft>
              <a:defRPr>
                <a:solidFill>
                  <a:schemeClr val="tx1"/>
                </a:solidFill>
                <a:latin typeface="Arial" charset="0"/>
              </a:defRPr>
            </a:lvl7pPr>
            <a:lvl8pPr marL="3005138" defTabSz="815975" fontAlgn="base">
              <a:spcBef>
                <a:spcPct val="0"/>
              </a:spcBef>
              <a:spcAft>
                <a:spcPct val="0"/>
              </a:spcAft>
              <a:defRPr>
                <a:solidFill>
                  <a:schemeClr val="tx1"/>
                </a:solidFill>
                <a:latin typeface="Arial" charset="0"/>
              </a:defRPr>
            </a:lvl8pPr>
            <a:lvl9pPr marL="3462338" defTabSz="815975" fontAlgn="base">
              <a:spcBef>
                <a:spcPct val="0"/>
              </a:spcBef>
              <a:spcAft>
                <a:spcPct val="0"/>
              </a:spcAft>
              <a:defRPr>
                <a:solidFill>
                  <a:schemeClr val="tx1"/>
                </a:solidFill>
                <a:latin typeface="Arial" charset="0"/>
              </a:defRPr>
            </a:lvl9pPr>
          </a:lstStyle>
          <a:p>
            <a:r>
              <a:rPr lang="en-US" altLang="en-US" sz="3200"/>
              <a:t>topped</a:t>
            </a:r>
            <a:r>
              <a:rPr lang="en-US" altLang="en-US" sz="1600"/>
              <a:t>	</a:t>
            </a:r>
          </a:p>
        </p:txBody>
      </p:sp>
      <p:sp>
        <p:nvSpPr>
          <p:cNvPr id="111627" name="Text Box 11"/>
          <p:cNvSpPr txBox="1">
            <a:spLocks noChangeArrowheads="1"/>
          </p:cNvSpPr>
          <p:nvPr/>
        </p:nvSpPr>
        <p:spPr bwMode="auto">
          <a:xfrm>
            <a:off x="2743200" y="3048000"/>
            <a:ext cx="3911600" cy="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1638" tIns="40819" rIns="81638" bIns="40819">
            <a:spAutoFit/>
          </a:bodyPr>
          <a:lstStyle>
            <a:lvl1pPr defTabSz="815975">
              <a:defRPr>
                <a:solidFill>
                  <a:schemeClr val="tx1"/>
                </a:solidFill>
                <a:latin typeface="Arial" charset="0"/>
              </a:defRPr>
            </a:lvl1pPr>
            <a:lvl2pPr marL="407988" defTabSz="815975">
              <a:defRPr>
                <a:solidFill>
                  <a:schemeClr val="tx1"/>
                </a:solidFill>
                <a:latin typeface="Arial" charset="0"/>
              </a:defRPr>
            </a:lvl2pPr>
            <a:lvl3pPr marL="815975" defTabSz="815975">
              <a:defRPr>
                <a:solidFill>
                  <a:schemeClr val="tx1"/>
                </a:solidFill>
                <a:latin typeface="Arial" charset="0"/>
              </a:defRPr>
            </a:lvl3pPr>
            <a:lvl4pPr marL="1223963" defTabSz="815975">
              <a:defRPr>
                <a:solidFill>
                  <a:schemeClr val="tx1"/>
                </a:solidFill>
                <a:latin typeface="Arial" charset="0"/>
              </a:defRPr>
            </a:lvl4pPr>
            <a:lvl5pPr marL="1633538" defTabSz="815975">
              <a:defRPr>
                <a:solidFill>
                  <a:schemeClr val="tx1"/>
                </a:solidFill>
                <a:latin typeface="Arial" charset="0"/>
              </a:defRPr>
            </a:lvl5pPr>
            <a:lvl6pPr marL="2090738" defTabSz="815975" fontAlgn="base">
              <a:spcBef>
                <a:spcPct val="0"/>
              </a:spcBef>
              <a:spcAft>
                <a:spcPct val="0"/>
              </a:spcAft>
              <a:defRPr>
                <a:solidFill>
                  <a:schemeClr val="tx1"/>
                </a:solidFill>
                <a:latin typeface="Arial" charset="0"/>
              </a:defRPr>
            </a:lvl6pPr>
            <a:lvl7pPr marL="2547938" defTabSz="815975" fontAlgn="base">
              <a:spcBef>
                <a:spcPct val="0"/>
              </a:spcBef>
              <a:spcAft>
                <a:spcPct val="0"/>
              </a:spcAft>
              <a:defRPr>
                <a:solidFill>
                  <a:schemeClr val="tx1"/>
                </a:solidFill>
                <a:latin typeface="Arial" charset="0"/>
              </a:defRPr>
            </a:lvl7pPr>
            <a:lvl8pPr marL="3005138" defTabSz="815975" fontAlgn="base">
              <a:spcBef>
                <a:spcPct val="0"/>
              </a:spcBef>
              <a:spcAft>
                <a:spcPct val="0"/>
              </a:spcAft>
              <a:defRPr>
                <a:solidFill>
                  <a:schemeClr val="tx1"/>
                </a:solidFill>
                <a:latin typeface="Arial" charset="0"/>
              </a:defRPr>
            </a:lvl8pPr>
            <a:lvl9pPr marL="3462338" defTabSz="815975" fontAlgn="base">
              <a:spcBef>
                <a:spcPct val="0"/>
              </a:spcBef>
              <a:spcAft>
                <a:spcPct val="0"/>
              </a:spcAft>
              <a:defRPr>
                <a:solidFill>
                  <a:schemeClr val="tx1"/>
                </a:solidFill>
                <a:latin typeface="Arial" charset="0"/>
              </a:defRPr>
            </a:lvl9pPr>
          </a:lstStyle>
          <a:p>
            <a:r>
              <a:rPr lang="en-US" altLang="en-US" sz="2100">
                <a:solidFill>
                  <a:schemeClr val="tx2"/>
                </a:solidFill>
                <a:latin typeface="Arial Black" charset="0"/>
              </a:rPr>
              <a:t>Natchez - Summer 1999</a:t>
            </a:r>
            <a:endParaRPr lang="en-US" altLang="en-US" sz="2100">
              <a:latin typeface="Times New Roman" charset="0"/>
            </a:endParaRP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42" name="Object 2"/>
          <p:cNvGraphicFramePr>
            <a:graphicFrameLocks noChangeAspect="1"/>
          </p:cNvGraphicFramePr>
          <p:nvPr/>
        </p:nvGraphicFramePr>
        <p:xfrm>
          <a:off x="4724400" y="3429000"/>
          <a:ext cx="3581400" cy="2684463"/>
        </p:xfrm>
        <a:graphic>
          <a:graphicData uri="http://schemas.openxmlformats.org/presentationml/2006/ole">
            <mc:AlternateContent xmlns:mc="http://schemas.openxmlformats.org/markup-compatibility/2006">
              <mc:Choice xmlns:v="urn:schemas-microsoft-com:vml" Requires="v">
                <p:oleObj spid="_x0000_s112652" name="Chart" r:id="rId3" imgW="5515087" imgH="4133901" progId="MSGraph.Chart.8">
                  <p:embed followColorScheme="full"/>
                </p:oleObj>
              </mc:Choice>
              <mc:Fallback>
                <p:oleObj name="Chart" r:id="rId3" imgW="5515087" imgH="4133901" progId="MSGraph.Chart.8">
                  <p:embed followColorScheme="full"/>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429000"/>
                        <a:ext cx="3581400" cy="2684463"/>
                      </a:xfrm>
                      <a:prstGeom prst="rect">
                        <a:avLst/>
                      </a:prstGeom>
                      <a:noFill/>
                      <a:ln>
                        <a:noFill/>
                      </a:ln>
                      <a:effectLst/>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12643" name="Object 3"/>
          <p:cNvGraphicFramePr>
            <a:graphicFrameLocks noChangeAspect="1"/>
          </p:cNvGraphicFramePr>
          <p:nvPr/>
        </p:nvGraphicFramePr>
        <p:xfrm>
          <a:off x="381000" y="3403600"/>
          <a:ext cx="3429000" cy="2751138"/>
        </p:xfrm>
        <a:graphic>
          <a:graphicData uri="http://schemas.openxmlformats.org/presentationml/2006/ole">
            <mc:AlternateContent xmlns:mc="http://schemas.openxmlformats.org/markup-compatibility/2006">
              <mc:Choice xmlns:v="urn:schemas-microsoft-com:vml" Requires="v">
                <p:oleObj spid="_x0000_s112653" name="Chart" r:id="rId5" imgW="5524554" imgH="4124418" progId="MSGraph.Chart.8">
                  <p:embed followColorScheme="full"/>
                </p:oleObj>
              </mc:Choice>
              <mc:Fallback>
                <p:oleObj name="Chart" r:id="rId5" imgW="5524554" imgH="4124418" progId="MSGraph.Chart.8">
                  <p:embed followColorScheme="full"/>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3403600"/>
                        <a:ext cx="3429000" cy="2751138"/>
                      </a:xfrm>
                      <a:prstGeom prst="rect">
                        <a:avLst/>
                      </a:prstGeom>
                      <a:noFill/>
                      <a:ln>
                        <a:noFill/>
                      </a:ln>
                      <a:effectLst/>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12644" name="Object 4"/>
          <p:cNvGraphicFramePr>
            <a:graphicFrameLocks noChangeAspect="1"/>
          </p:cNvGraphicFramePr>
          <p:nvPr>
            <p:ph type="chart" sz="half" idx="2"/>
          </p:nvPr>
        </p:nvGraphicFramePr>
        <p:xfrm>
          <a:off x="304800" y="0"/>
          <a:ext cx="3733800" cy="3030538"/>
        </p:xfrm>
        <a:graphic>
          <a:graphicData uri="http://schemas.openxmlformats.org/presentationml/2006/ole">
            <mc:AlternateContent xmlns:mc="http://schemas.openxmlformats.org/markup-compatibility/2006">
              <mc:Choice xmlns:v="urn:schemas-microsoft-com:vml" Requires="v">
                <p:oleObj spid="_x0000_s112654" name="Chart" r:id="rId7" imgW="5524554" imgH="4133901" progId="MSGraph.Chart.8">
                  <p:embed followColorScheme="full"/>
                </p:oleObj>
              </mc:Choice>
              <mc:Fallback>
                <p:oleObj name="Chart" r:id="rId7" imgW="5524554" imgH="4133901" progId="MSGraph.Chart.8">
                  <p:embed followColorScheme="full"/>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0"/>
                        <a:ext cx="3733800" cy="3030538"/>
                      </a:xfrm>
                      <a:prstGeom prst="rect">
                        <a:avLst/>
                      </a:prstGeom>
                      <a:noFill/>
                      <a:extLst>
                        <a:ext uri="{909E8E84-426E-40DD-AFC4-6F175D3DCCD1}">
                          <a14:hiddenFill xmlns:a14="http://schemas.microsoft.com/office/drawing/2010/main">
                            <a:solidFill>
                              <a:srgbClr val="000080"/>
                            </a:solidFill>
                          </a14:hiddenFill>
                        </a:ext>
                      </a:extLst>
                    </p:spPr>
                  </p:pic>
                </p:oleObj>
              </mc:Fallback>
            </mc:AlternateContent>
          </a:graphicData>
        </a:graphic>
      </p:graphicFrame>
      <p:graphicFrame>
        <p:nvGraphicFramePr>
          <p:cNvPr id="112645" name="Object 5"/>
          <p:cNvGraphicFramePr>
            <a:graphicFrameLocks noChangeAspect="1"/>
          </p:cNvGraphicFramePr>
          <p:nvPr/>
        </p:nvGraphicFramePr>
        <p:xfrm>
          <a:off x="4546600" y="-30163"/>
          <a:ext cx="3911600" cy="2932113"/>
        </p:xfrm>
        <a:graphic>
          <a:graphicData uri="http://schemas.openxmlformats.org/presentationml/2006/ole">
            <mc:AlternateContent xmlns:mc="http://schemas.openxmlformats.org/markup-compatibility/2006">
              <mc:Choice xmlns:v="urn:schemas-microsoft-com:vml" Requires="v">
                <p:oleObj spid="_x0000_s112655" name="Chart" r:id="rId9" imgW="5515087" imgH="4133901" progId="MSGraph.Chart.8">
                  <p:embed followColorScheme="full"/>
                </p:oleObj>
              </mc:Choice>
              <mc:Fallback>
                <p:oleObj name="Chart" r:id="rId9" imgW="5515087" imgH="4133901" progId="MSGraph.Chart.8">
                  <p:embed followColorScheme="full"/>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46600" y="-30163"/>
                        <a:ext cx="3911600" cy="2932113"/>
                      </a:xfrm>
                      <a:prstGeom prst="rect">
                        <a:avLst/>
                      </a:prstGeom>
                      <a:noFill/>
                      <a:ln>
                        <a:noFill/>
                      </a:ln>
                      <a:effectLst/>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12646" name="Text Box 6"/>
          <p:cNvSpPr txBox="1">
            <a:spLocks noChangeArrowheads="1"/>
          </p:cNvSpPr>
          <p:nvPr/>
        </p:nvSpPr>
        <p:spPr bwMode="auto">
          <a:xfrm>
            <a:off x="2438400" y="3124200"/>
            <a:ext cx="4757738" cy="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1638" tIns="40819" rIns="81638" bIns="40819">
            <a:spAutoFit/>
          </a:bodyPr>
          <a:lstStyle>
            <a:lvl1pPr defTabSz="815975">
              <a:defRPr>
                <a:solidFill>
                  <a:schemeClr val="tx1"/>
                </a:solidFill>
                <a:latin typeface="Arial" charset="0"/>
              </a:defRPr>
            </a:lvl1pPr>
            <a:lvl2pPr marL="407988" defTabSz="815975">
              <a:defRPr>
                <a:solidFill>
                  <a:schemeClr val="tx1"/>
                </a:solidFill>
                <a:latin typeface="Arial" charset="0"/>
              </a:defRPr>
            </a:lvl2pPr>
            <a:lvl3pPr marL="815975" defTabSz="815975">
              <a:defRPr>
                <a:solidFill>
                  <a:schemeClr val="tx1"/>
                </a:solidFill>
                <a:latin typeface="Arial" charset="0"/>
              </a:defRPr>
            </a:lvl3pPr>
            <a:lvl4pPr marL="1223963" defTabSz="815975">
              <a:defRPr>
                <a:solidFill>
                  <a:schemeClr val="tx1"/>
                </a:solidFill>
                <a:latin typeface="Arial" charset="0"/>
              </a:defRPr>
            </a:lvl4pPr>
            <a:lvl5pPr marL="1633538" defTabSz="815975">
              <a:defRPr>
                <a:solidFill>
                  <a:schemeClr val="tx1"/>
                </a:solidFill>
                <a:latin typeface="Arial" charset="0"/>
              </a:defRPr>
            </a:lvl5pPr>
            <a:lvl6pPr marL="2090738" defTabSz="815975" fontAlgn="base">
              <a:spcBef>
                <a:spcPct val="0"/>
              </a:spcBef>
              <a:spcAft>
                <a:spcPct val="0"/>
              </a:spcAft>
              <a:defRPr>
                <a:solidFill>
                  <a:schemeClr val="tx1"/>
                </a:solidFill>
                <a:latin typeface="Arial" charset="0"/>
              </a:defRPr>
            </a:lvl6pPr>
            <a:lvl7pPr marL="2547938" defTabSz="815975" fontAlgn="base">
              <a:spcBef>
                <a:spcPct val="0"/>
              </a:spcBef>
              <a:spcAft>
                <a:spcPct val="0"/>
              </a:spcAft>
              <a:defRPr>
                <a:solidFill>
                  <a:schemeClr val="tx1"/>
                </a:solidFill>
                <a:latin typeface="Arial" charset="0"/>
              </a:defRPr>
            </a:lvl7pPr>
            <a:lvl8pPr marL="3005138" defTabSz="815975" fontAlgn="base">
              <a:spcBef>
                <a:spcPct val="0"/>
              </a:spcBef>
              <a:spcAft>
                <a:spcPct val="0"/>
              </a:spcAft>
              <a:defRPr>
                <a:solidFill>
                  <a:schemeClr val="tx1"/>
                </a:solidFill>
                <a:latin typeface="Arial" charset="0"/>
              </a:defRPr>
            </a:lvl8pPr>
            <a:lvl9pPr marL="3462338" defTabSz="815975" fontAlgn="base">
              <a:spcBef>
                <a:spcPct val="0"/>
              </a:spcBef>
              <a:spcAft>
                <a:spcPct val="0"/>
              </a:spcAft>
              <a:defRPr>
                <a:solidFill>
                  <a:schemeClr val="tx1"/>
                </a:solidFill>
                <a:latin typeface="Arial" charset="0"/>
              </a:defRPr>
            </a:lvl9pPr>
          </a:lstStyle>
          <a:p>
            <a:r>
              <a:rPr lang="en-US" altLang="en-US" sz="2100">
                <a:solidFill>
                  <a:schemeClr val="tx2"/>
                </a:solidFill>
                <a:latin typeface="Arial Black" charset="0"/>
              </a:rPr>
              <a:t>Carolina Beauty - Summer 1998</a:t>
            </a:r>
            <a:endParaRPr lang="en-US" altLang="en-US" sz="2100">
              <a:latin typeface="Times New Roman" charset="0"/>
            </a:endParaRPr>
          </a:p>
        </p:txBody>
      </p:sp>
      <p:sp>
        <p:nvSpPr>
          <p:cNvPr id="112647" name="Text Box 7"/>
          <p:cNvSpPr txBox="1">
            <a:spLocks noChangeArrowheads="1"/>
          </p:cNvSpPr>
          <p:nvPr/>
        </p:nvSpPr>
        <p:spPr bwMode="auto">
          <a:xfrm rot="-5390323">
            <a:off x="-1884362" y="3433763"/>
            <a:ext cx="4281487" cy="50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1638" tIns="40819" rIns="81638" bIns="40819">
            <a:spAutoFit/>
          </a:bodyPr>
          <a:lstStyle>
            <a:lvl1pPr defTabSz="815975">
              <a:defRPr>
                <a:solidFill>
                  <a:schemeClr val="tx1"/>
                </a:solidFill>
                <a:latin typeface="Arial" charset="0"/>
              </a:defRPr>
            </a:lvl1pPr>
            <a:lvl2pPr marL="407988" defTabSz="815975">
              <a:defRPr>
                <a:solidFill>
                  <a:schemeClr val="tx1"/>
                </a:solidFill>
                <a:latin typeface="Arial" charset="0"/>
              </a:defRPr>
            </a:lvl2pPr>
            <a:lvl3pPr marL="815975" defTabSz="815975">
              <a:defRPr>
                <a:solidFill>
                  <a:schemeClr val="tx1"/>
                </a:solidFill>
                <a:latin typeface="Arial" charset="0"/>
              </a:defRPr>
            </a:lvl3pPr>
            <a:lvl4pPr marL="1223963" defTabSz="815975">
              <a:defRPr>
                <a:solidFill>
                  <a:schemeClr val="tx1"/>
                </a:solidFill>
                <a:latin typeface="Arial" charset="0"/>
              </a:defRPr>
            </a:lvl4pPr>
            <a:lvl5pPr marL="1633538" defTabSz="815975">
              <a:defRPr>
                <a:solidFill>
                  <a:schemeClr val="tx1"/>
                </a:solidFill>
                <a:latin typeface="Arial" charset="0"/>
              </a:defRPr>
            </a:lvl5pPr>
            <a:lvl6pPr marL="2090738" defTabSz="815975" fontAlgn="base">
              <a:spcBef>
                <a:spcPct val="0"/>
              </a:spcBef>
              <a:spcAft>
                <a:spcPct val="0"/>
              </a:spcAft>
              <a:defRPr>
                <a:solidFill>
                  <a:schemeClr val="tx1"/>
                </a:solidFill>
                <a:latin typeface="Arial" charset="0"/>
              </a:defRPr>
            </a:lvl6pPr>
            <a:lvl7pPr marL="2547938" defTabSz="815975" fontAlgn="base">
              <a:spcBef>
                <a:spcPct val="0"/>
              </a:spcBef>
              <a:spcAft>
                <a:spcPct val="0"/>
              </a:spcAft>
              <a:defRPr>
                <a:solidFill>
                  <a:schemeClr val="tx1"/>
                </a:solidFill>
                <a:latin typeface="Arial" charset="0"/>
              </a:defRPr>
            </a:lvl7pPr>
            <a:lvl8pPr marL="3005138" defTabSz="815975" fontAlgn="base">
              <a:spcBef>
                <a:spcPct val="0"/>
              </a:spcBef>
              <a:spcAft>
                <a:spcPct val="0"/>
              </a:spcAft>
              <a:defRPr>
                <a:solidFill>
                  <a:schemeClr val="tx1"/>
                </a:solidFill>
                <a:latin typeface="Arial" charset="0"/>
              </a:defRPr>
            </a:lvl8pPr>
            <a:lvl9pPr marL="3462338" defTabSz="815975" fontAlgn="base">
              <a:spcBef>
                <a:spcPct val="0"/>
              </a:spcBef>
              <a:spcAft>
                <a:spcPct val="0"/>
              </a:spcAft>
              <a:defRPr>
                <a:solidFill>
                  <a:schemeClr val="tx1"/>
                </a:solidFill>
                <a:latin typeface="Arial" charset="0"/>
              </a:defRPr>
            </a:lvl9pPr>
          </a:lstStyle>
          <a:p>
            <a:r>
              <a:rPr lang="en-US" altLang="en-US" sz="2800">
                <a:solidFill>
                  <a:schemeClr val="tx2"/>
                </a:solidFill>
              </a:rPr>
              <a:t>Number of flower panicles</a:t>
            </a:r>
            <a:endParaRPr lang="en-US" altLang="en-US" sz="1800"/>
          </a:p>
        </p:txBody>
      </p:sp>
      <p:sp>
        <p:nvSpPr>
          <p:cNvPr id="112648" name="Text Box 8"/>
          <p:cNvSpPr txBox="1">
            <a:spLocks noChangeArrowheads="1"/>
          </p:cNvSpPr>
          <p:nvPr/>
        </p:nvSpPr>
        <p:spPr bwMode="auto">
          <a:xfrm>
            <a:off x="2667000" y="914400"/>
            <a:ext cx="1379538" cy="56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1638" tIns="40819" rIns="81638" bIns="40819">
            <a:spAutoFit/>
          </a:bodyPr>
          <a:lstStyle>
            <a:lvl1pPr defTabSz="815975">
              <a:defRPr>
                <a:solidFill>
                  <a:schemeClr val="tx1"/>
                </a:solidFill>
                <a:latin typeface="Arial" charset="0"/>
              </a:defRPr>
            </a:lvl1pPr>
            <a:lvl2pPr marL="407988" defTabSz="815975">
              <a:defRPr>
                <a:solidFill>
                  <a:schemeClr val="tx1"/>
                </a:solidFill>
                <a:latin typeface="Arial" charset="0"/>
              </a:defRPr>
            </a:lvl2pPr>
            <a:lvl3pPr marL="815975" defTabSz="815975">
              <a:defRPr>
                <a:solidFill>
                  <a:schemeClr val="tx1"/>
                </a:solidFill>
                <a:latin typeface="Arial" charset="0"/>
              </a:defRPr>
            </a:lvl3pPr>
            <a:lvl4pPr marL="1223963" defTabSz="815975">
              <a:defRPr>
                <a:solidFill>
                  <a:schemeClr val="tx1"/>
                </a:solidFill>
                <a:latin typeface="Arial" charset="0"/>
              </a:defRPr>
            </a:lvl4pPr>
            <a:lvl5pPr marL="1633538" defTabSz="815975">
              <a:defRPr>
                <a:solidFill>
                  <a:schemeClr val="tx1"/>
                </a:solidFill>
                <a:latin typeface="Arial" charset="0"/>
              </a:defRPr>
            </a:lvl5pPr>
            <a:lvl6pPr marL="2090738" defTabSz="815975" fontAlgn="base">
              <a:spcBef>
                <a:spcPct val="0"/>
              </a:spcBef>
              <a:spcAft>
                <a:spcPct val="0"/>
              </a:spcAft>
              <a:defRPr>
                <a:solidFill>
                  <a:schemeClr val="tx1"/>
                </a:solidFill>
                <a:latin typeface="Arial" charset="0"/>
              </a:defRPr>
            </a:lvl6pPr>
            <a:lvl7pPr marL="2547938" defTabSz="815975" fontAlgn="base">
              <a:spcBef>
                <a:spcPct val="0"/>
              </a:spcBef>
              <a:spcAft>
                <a:spcPct val="0"/>
              </a:spcAft>
              <a:defRPr>
                <a:solidFill>
                  <a:schemeClr val="tx1"/>
                </a:solidFill>
                <a:latin typeface="Arial" charset="0"/>
              </a:defRPr>
            </a:lvl7pPr>
            <a:lvl8pPr marL="3005138" defTabSz="815975" fontAlgn="base">
              <a:spcBef>
                <a:spcPct val="0"/>
              </a:spcBef>
              <a:spcAft>
                <a:spcPct val="0"/>
              </a:spcAft>
              <a:defRPr>
                <a:solidFill>
                  <a:schemeClr val="tx1"/>
                </a:solidFill>
                <a:latin typeface="Arial" charset="0"/>
              </a:defRPr>
            </a:lvl8pPr>
            <a:lvl9pPr marL="3462338" defTabSz="815975" fontAlgn="base">
              <a:spcBef>
                <a:spcPct val="0"/>
              </a:spcBef>
              <a:spcAft>
                <a:spcPct val="0"/>
              </a:spcAft>
              <a:defRPr>
                <a:solidFill>
                  <a:schemeClr val="tx1"/>
                </a:solidFill>
                <a:latin typeface="Arial" charset="0"/>
              </a:defRPr>
            </a:lvl9pPr>
          </a:lstStyle>
          <a:p>
            <a:r>
              <a:rPr lang="en-US" altLang="en-US" sz="3200"/>
              <a:t>control</a:t>
            </a:r>
            <a:endParaRPr lang="en-US" altLang="en-US" sz="1600"/>
          </a:p>
        </p:txBody>
      </p:sp>
      <p:sp>
        <p:nvSpPr>
          <p:cNvPr id="112649" name="Text Box 9"/>
          <p:cNvSpPr txBox="1">
            <a:spLocks noChangeArrowheads="1"/>
          </p:cNvSpPr>
          <p:nvPr/>
        </p:nvSpPr>
        <p:spPr bwMode="auto">
          <a:xfrm>
            <a:off x="6985000" y="565150"/>
            <a:ext cx="1514475"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1638" tIns="40819" rIns="81638" bIns="40819">
            <a:spAutoFit/>
          </a:bodyPr>
          <a:lstStyle>
            <a:lvl1pPr defTabSz="815975">
              <a:defRPr>
                <a:solidFill>
                  <a:schemeClr val="tx1"/>
                </a:solidFill>
                <a:latin typeface="Arial" charset="0"/>
              </a:defRPr>
            </a:lvl1pPr>
            <a:lvl2pPr marL="407988" defTabSz="815975">
              <a:defRPr>
                <a:solidFill>
                  <a:schemeClr val="tx1"/>
                </a:solidFill>
                <a:latin typeface="Arial" charset="0"/>
              </a:defRPr>
            </a:lvl2pPr>
            <a:lvl3pPr marL="815975" defTabSz="815975">
              <a:defRPr>
                <a:solidFill>
                  <a:schemeClr val="tx1"/>
                </a:solidFill>
                <a:latin typeface="Arial" charset="0"/>
              </a:defRPr>
            </a:lvl3pPr>
            <a:lvl4pPr marL="1223963" defTabSz="815975">
              <a:defRPr>
                <a:solidFill>
                  <a:schemeClr val="tx1"/>
                </a:solidFill>
                <a:latin typeface="Arial" charset="0"/>
              </a:defRPr>
            </a:lvl4pPr>
            <a:lvl5pPr marL="1633538" defTabSz="815975">
              <a:defRPr>
                <a:solidFill>
                  <a:schemeClr val="tx1"/>
                </a:solidFill>
                <a:latin typeface="Arial" charset="0"/>
              </a:defRPr>
            </a:lvl5pPr>
            <a:lvl6pPr marL="2090738" defTabSz="815975" fontAlgn="base">
              <a:spcBef>
                <a:spcPct val="0"/>
              </a:spcBef>
              <a:spcAft>
                <a:spcPct val="0"/>
              </a:spcAft>
              <a:defRPr>
                <a:solidFill>
                  <a:schemeClr val="tx1"/>
                </a:solidFill>
                <a:latin typeface="Arial" charset="0"/>
              </a:defRPr>
            </a:lvl6pPr>
            <a:lvl7pPr marL="2547938" defTabSz="815975" fontAlgn="base">
              <a:spcBef>
                <a:spcPct val="0"/>
              </a:spcBef>
              <a:spcAft>
                <a:spcPct val="0"/>
              </a:spcAft>
              <a:defRPr>
                <a:solidFill>
                  <a:schemeClr val="tx1"/>
                </a:solidFill>
                <a:latin typeface="Arial" charset="0"/>
              </a:defRPr>
            </a:lvl7pPr>
            <a:lvl8pPr marL="3005138" defTabSz="815975" fontAlgn="base">
              <a:spcBef>
                <a:spcPct val="0"/>
              </a:spcBef>
              <a:spcAft>
                <a:spcPct val="0"/>
              </a:spcAft>
              <a:defRPr>
                <a:solidFill>
                  <a:schemeClr val="tx1"/>
                </a:solidFill>
                <a:latin typeface="Arial" charset="0"/>
              </a:defRPr>
            </a:lvl8pPr>
            <a:lvl9pPr marL="3462338" defTabSz="815975" fontAlgn="base">
              <a:spcBef>
                <a:spcPct val="0"/>
              </a:spcBef>
              <a:spcAft>
                <a:spcPct val="0"/>
              </a:spcAft>
              <a:defRPr>
                <a:solidFill>
                  <a:schemeClr val="tx1"/>
                </a:solidFill>
                <a:latin typeface="Arial" charset="0"/>
              </a:defRPr>
            </a:lvl9pPr>
          </a:lstStyle>
          <a:p>
            <a:r>
              <a:rPr lang="en-US" altLang="en-US" sz="3200"/>
              <a:t>pencil</a:t>
            </a:r>
          </a:p>
          <a:p>
            <a:r>
              <a:rPr lang="en-US" altLang="en-US" sz="3200"/>
              <a:t>pruning</a:t>
            </a:r>
            <a:endParaRPr lang="en-US" altLang="en-US" sz="1600"/>
          </a:p>
        </p:txBody>
      </p:sp>
      <p:sp>
        <p:nvSpPr>
          <p:cNvPr id="112650" name="Text Box 10"/>
          <p:cNvSpPr txBox="1">
            <a:spLocks noChangeArrowheads="1"/>
          </p:cNvSpPr>
          <p:nvPr/>
        </p:nvSpPr>
        <p:spPr bwMode="auto">
          <a:xfrm>
            <a:off x="2667000" y="3962400"/>
            <a:ext cx="1793875" cy="56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1638" tIns="40819" rIns="81638" bIns="40819">
            <a:spAutoFit/>
          </a:bodyPr>
          <a:lstStyle>
            <a:lvl1pPr defTabSz="815975">
              <a:defRPr>
                <a:solidFill>
                  <a:schemeClr val="tx1"/>
                </a:solidFill>
                <a:latin typeface="Arial" charset="0"/>
              </a:defRPr>
            </a:lvl1pPr>
            <a:lvl2pPr marL="407988" defTabSz="815975">
              <a:defRPr>
                <a:solidFill>
                  <a:schemeClr val="tx1"/>
                </a:solidFill>
                <a:latin typeface="Arial" charset="0"/>
              </a:defRPr>
            </a:lvl2pPr>
            <a:lvl3pPr marL="815975" defTabSz="815975">
              <a:defRPr>
                <a:solidFill>
                  <a:schemeClr val="tx1"/>
                </a:solidFill>
                <a:latin typeface="Arial" charset="0"/>
              </a:defRPr>
            </a:lvl3pPr>
            <a:lvl4pPr marL="1223963" defTabSz="815975">
              <a:defRPr>
                <a:solidFill>
                  <a:schemeClr val="tx1"/>
                </a:solidFill>
                <a:latin typeface="Arial" charset="0"/>
              </a:defRPr>
            </a:lvl4pPr>
            <a:lvl5pPr marL="1633538" defTabSz="815975">
              <a:defRPr>
                <a:solidFill>
                  <a:schemeClr val="tx1"/>
                </a:solidFill>
                <a:latin typeface="Arial" charset="0"/>
              </a:defRPr>
            </a:lvl5pPr>
            <a:lvl6pPr marL="2090738" defTabSz="815975" fontAlgn="base">
              <a:spcBef>
                <a:spcPct val="0"/>
              </a:spcBef>
              <a:spcAft>
                <a:spcPct val="0"/>
              </a:spcAft>
              <a:defRPr>
                <a:solidFill>
                  <a:schemeClr val="tx1"/>
                </a:solidFill>
                <a:latin typeface="Arial" charset="0"/>
              </a:defRPr>
            </a:lvl6pPr>
            <a:lvl7pPr marL="2547938" defTabSz="815975" fontAlgn="base">
              <a:spcBef>
                <a:spcPct val="0"/>
              </a:spcBef>
              <a:spcAft>
                <a:spcPct val="0"/>
              </a:spcAft>
              <a:defRPr>
                <a:solidFill>
                  <a:schemeClr val="tx1"/>
                </a:solidFill>
                <a:latin typeface="Arial" charset="0"/>
              </a:defRPr>
            </a:lvl7pPr>
            <a:lvl8pPr marL="3005138" defTabSz="815975" fontAlgn="base">
              <a:spcBef>
                <a:spcPct val="0"/>
              </a:spcBef>
              <a:spcAft>
                <a:spcPct val="0"/>
              </a:spcAft>
              <a:defRPr>
                <a:solidFill>
                  <a:schemeClr val="tx1"/>
                </a:solidFill>
                <a:latin typeface="Arial" charset="0"/>
              </a:defRPr>
            </a:lvl8pPr>
            <a:lvl9pPr marL="3462338" defTabSz="815975" fontAlgn="base">
              <a:spcBef>
                <a:spcPct val="0"/>
              </a:spcBef>
              <a:spcAft>
                <a:spcPct val="0"/>
              </a:spcAft>
              <a:defRPr>
                <a:solidFill>
                  <a:schemeClr val="tx1"/>
                </a:solidFill>
                <a:latin typeface="Arial" charset="0"/>
              </a:defRPr>
            </a:lvl9pPr>
          </a:lstStyle>
          <a:p>
            <a:r>
              <a:rPr lang="en-US" altLang="en-US" sz="3200"/>
              <a:t>topped</a:t>
            </a:r>
            <a:r>
              <a:rPr lang="en-US" altLang="en-US" sz="1600"/>
              <a:t>	</a:t>
            </a:r>
          </a:p>
        </p:txBody>
      </p:sp>
      <p:sp>
        <p:nvSpPr>
          <p:cNvPr id="112651" name="Text Box 11"/>
          <p:cNvSpPr txBox="1">
            <a:spLocks noChangeArrowheads="1"/>
          </p:cNvSpPr>
          <p:nvPr/>
        </p:nvSpPr>
        <p:spPr bwMode="auto">
          <a:xfrm>
            <a:off x="7010400" y="3886200"/>
            <a:ext cx="1379538" cy="56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1638" tIns="40819" rIns="81638" bIns="40819">
            <a:spAutoFit/>
          </a:bodyPr>
          <a:lstStyle>
            <a:lvl1pPr defTabSz="815975">
              <a:defRPr>
                <a:solidFill>
                  <a:schemeClr val="tx1"/>
                </a:solidFill>
                <a:latin typeface="Arial" charset="0"/>
              </a:defRPr>
            </a:lvl1pPr>
            <a:lvl2pPr marL="407988" defTabSz="815975">
              <a:defRPr>
                <a:solidFill>
                  <a:schemeClr val="tx1"/>
                </a:solidFill>
                <a:latin typeface="Arial" charset="0"/>
              </a:defRPr>
            </a:lvl2pPr>
            <a:lvl3pPr marL="815975" defTabSz="815975">
              <a:defRPr>
                <a:solidFill>
                  <a:schemeClr val="tx1"/>
                </a:solidFill>
                <a:latin typeface="Arial" charset="0"/>
              </a:defRPr>
            </a:lvl3pPr>
            <a:lvl4pPr marL="1223963" defTabSz="815975">
              <a:defRPr>
                <a:solidFill>
                  <a:schemeClr val="tx1"/>
                </a:solidFill>
                <a:latin typeface="Arial" charset="0"/>
              </a:defRPr>
            </a:lvl4pPr>
            <a:lvl5pPr marL="1633538" defTabSz="815975">
              <a:defRPr>
                <a:solidFill>
                  <a:schemeClr val="tx1"/>
                </a:solidFill>
                <a:latin typeface="Arial" charset="0"/>
              </a:defRPr>
            </a:lvl5pPr>
            <a:lvl6pPr marL="2090738" defTabSz="815975" fontAlgn="base">
              <a:spcBef>
                <a:spcPct val="0"/>
              </a:spcBef>
              <a:spcAft>
                <a:spcPct val="0"/>
              </a:spcAft>
              <a:defRPr>
                <a:solidFill>
                  <a:schemeClr val="tx1"/>
                </a:solidFill>
                <a:latin typeface="Arial" charset="0"/>
              </a:defRPr>
            </a:lvl6pPr>
            <a:lvl7pPr marL="2547938" defTabSz="815975" fontAlgn="base">
              <a:spcBef>
                <a:spcPct val="0"/>
              </a:spcBef>
              <a:spcAft>
                <a:spcPct val="0"/>
              </a:spcAft>
              <a:defRPr>
                <a:solidFill>
                  <a:schemeClr val="tx1"/>
                </a:solidFill>
                <a:latin typeface="Arial" charset="0"/>
              </a:defRPr>
            </a:lvl7pPr>
            <a:lvl8pPr marL="3005138" defTabSz="815975" fontAlgn="base">
              <a:spcBef>
                <a:spcPct val="0"/>
              </a:spcBef>
              <a:spcAft>
                <a:spcPct val="0"/>
              </a:spcAft>
              <a:defRPr>
                <a:solidFill>
                  <a:schemeClr val="tx1"/>
                </a:solidFill>
                <a:latin typeface="Arial" charset="0"/>
              </a:defRPr>
            </a:lvl8pPr>
            <a:lvl9pPr marL="3462338" defTabSz="815975" fontAlgn="base">
              <a:spcBef>
                <a:spcPct val="0"/>
              </a:spcBef>
              <a:spcAft>
                <a:spcPct val="0"/>
              </a:spcAft>
              <a:defRPr>
                <a:solidFill>
                  <a:schemeClr val="tx1"/>
                </a:solidFill>
                <a:latin typeface="Arial" charset="0"/>
              </a:defRPr>
            </a:lvl9pPr>
          </a:lstStyle>
          <a:p>
            <a:r>
              <a:rPr lang="en-US" altLang="en-US" sz="3200"/>
              <a:t>pollard</a:t>
            </a:r>
            <a:endParaRPr lang="en-US" altLang="en-US" sz="160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Rectangle 6"/>
          <p:cNvSpPr>
            <a:spLocks noChangeArrowheads="1"/>
          </p:cNvSpPr>
          <p:nvPr/>
        </p:nvSpPr>
        <p:spPr bwMode="auto">
          <a:xfrm>
            <a:off x="609600" y="228600"/>
            <a:ext cx="7772400" cy="1600200"/>
          </a:xfrm>
          <a:prstGeom prst="rect">
            <a:avLst/>
          </a:prstGeom>
          <a:solidFill>
            <a:schemeClr val="bg1">
              <a:alpha val="7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algn="ctr">
              <a:defRPr sz="4400">
                <a:solidFill>
                  <a:schemeClr val="tx2"/>
                </a:solidFill>
                <a:latin typeface="Times" charset="0"/>
              </a:defRPr>
            </a:lvl1pPr>
            <a:lvl2pPr algn="ctr">
              <a:defRPr sz="4400">
                <a:solidFill>
                  <a:schemeClr val="tx2"/>
                </a:solidFill>
                <a:latin typeface="Times" charset="0"/>
              </a:defRPr>
            </a:lvl2pPr>
            <a:lvl3pPr algn="ctr">
              <a:defRPr sz="4400">
                <a:solidFill>
                  <a:schemeClr val="tx2"/>
                </a:solidFill>
                <a:latin typeface="Times" charset="0"/>
              </a:defRPr>
            </a:lvl3pPr>
            <a:lvl4pPr algn="ctr">
              <a:defRPr sz="4400">
                <a:solidFill>
                  <a:schemeClr val="tx2"/>
                </a:solidFill>
                <a:latin typeface="Times" charset="0"/>
              </a:defRPr>
            </a:lvl4pPr>
            <a:lvl5pPr algn="ctr">
              <a:defRPr sz="4400">
                <a:solidFill>
                  <a:schemeClr val="tx2"/>
                </a:solidFill>
                <a:latin typeface="Times" charset="0"/>
              </a:defRPr>
            </a:lvl5pPr>
            <a:lvl6pPr marL="457200" algn="ctr" fontAlgn="base">
              <a:spcBef>
                <a:spcPct val="0"/>
              </a:spcBef>
              <a:spcAft>
                <a:spcPct val="0"/>
              </a:spcAft>
              <a:defRPr sz="4400">
                <a:solidFill>
                  <a:schemeClr val="tx2"/>
                </a:solidFill>
                <a:latin typeface="Times" charset="0"/>
              </a:defRPr>
            </a:lvl6pPr>
            <a:lvl7pPr marL="914400" algn="ctr" fontAlgn="base">
              <a:spcBef>
                <a:spcPct val="0"/>
              </a:spcBef>
              <a:spcAft>
                <a:spcPct val="0"/>
              </a:spcAft>
              <a:defRPr sz="4400">
                <a:solidFill>
                  <a:schemeClr val="tx2"/>
                </a:solidFill>
                <a:latin typeface="Times" charset="0"/>
              </a:defRPr>
            </a:lvl7pPr>
            <a:lvl8pPr marL="1371600" algn="ctr" fontAlgn="base">
              <a:spcBef>
                <a:spcPct val="0"/>
              </a:spcBef>
              <a:spcAft>
                <a:spcPct val="0"/>
              </a:spcAft>
              <a:defRPr sz="4400">
                <a:solidFill>
                  <a:schemeClr val="tx2"/>
                </a:solidFill>
                <a:latin typeface="Times" charset="0"/>
              </a:defRPr>
            </a:lvl8pPr>
            <a:lvl9pPr marL="1828800" algn="ctr" fontAlgn="base">
              <a:spcBef>
                <a:spcPct val="0"/>
              </a:spcBef>
              <a:spcAft>
                <a:spcPct val="0"/>
              </a:spcAft>
              <a:defRPr sz="4400">
                <a:solidFill>
                  <a:schemeClr val="tx2"/>
                </a:solidFill>
                <a:latin typeface="Times" charset="0"/>
              </a:defRPr>
            </a:lvl9pPr>
          </a:lstStyle>
          <a:p>
            <a:pPr eaLnBrk="1" hangingPunct="1"/>
            <a:r>
              <a:rPr lang="en-US" altLang="en-US" sz="2400" b="1"/>
              <a:t>This is what the Dirt Doctor saw at the Radio Station just before going on the air.  This is an example of BAD PRUNING.   One of the worst parts  people "are charged"  for this service to damage their trees.</a:t>
            </a:r>
            <a:br>
              <a:rPr lang="en-US" altLang="en-US" sz="2400" b="1"/>
            </a:br>
            <a:endParaRPr lang="en-US" altLang="en-US" sz="2400"/>
          </a:p>
        </p:txBody>
      </p:sp>
      <p:pic>
        <p:nvPicPr>
          <p:cNvPr id="10253" name="Picture 13" descr="bad pruning 002"/>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152400" y="2324100"/>
            <a:ext cx="2743200" cy="2057400"/>
          </a:xfr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10247" name="Picture 7" descr="February 09 - 14  2006 021"/>
          <p:cNvPicPr>
            <a:picLocks noChangeAspect="1" noChangeArrowheads="1"/>
          </p:cNvPicPr>
          <p:nvPr>
            <p:ph sz="quarter" idx="1"/>
          </p:nvPr>
        </p:nvPicPr>
        <p:blipFill>
          <a:blip r:embed="rId4">
            <a:extLst>
              <a:ext uri="{28A0092B-C50C-407E-A947-70E740481C1C}">
                <a14:useLocalDpi xmlns:a14="http://schemas.microsoft.com/office/drawing/2010/main" val="0"/>
              </a:ext>
            </a:extLst>
          </a:blip>
          <a:srcRect/>
          <a:stretch>
            <a:fillRect/>
          </a:stretch>
        </p:blipFill>
        <p:spPr>
          <a:xfrm>
            <a:off x="3429000" y="4648200"/>
            <a:ext cx="2667000" cy="2000250"/>
          </a:xfr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graphicFrame>
        <p:nvGraphicFramePr>
          <p:cNvPr id="10255" name="Object 15"/>
          <p:cNvGraphicFramePr>
            <a:graphicFrameLocks noChangeAspect="1"/>
          </p:cNvGraphicFramePr>
          <p:nvPr>
            <p:ph sz="quarter" idx="3"/>
          </p:nvPr>
        </p:nvGraphicFramePr>
        <p:xfrm>
          <a:off x="457200" y="4419600"/>
          <a:ext cx="2971800" cy="2228850"/>
        </p:xfrm>
        <a:graphic>
          <a:graphicData uri="http://schemas.openxmlformats.org/presentationml/2006/ole">
            <mc:AlternateContent xmlns:mc="http://schemas.openxmlformats.org/markup-compatibility/2006">
              <mc:Choice xmlns:v="urn:schemas-microsoft-com:vml" Requires="v">
                <p:oleObj spid="_x0000_s10262" name="Photo Editor Photo" r:id="rId5" imgW="6095238" imgH="4571429" progId="MSPhotoEd.3">
                  <p:embed/>
                </p:oleObj>
              </mc:Choice>
              <mc:Fallback>
                <p:oleObj name="Photo Editor Photo" r:id="rId5" imgW="6095238" imgH="4571429" progId="MSPhotoEd.3">
                  <p:embed/>
                  <p:pic>
                    <p:nvPicPr>
                      <p:cNvPr id="0"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4419600"/>
                        <a:ext cx="2971800" cy="222885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10258" name="Picture 18" descr="Bad%20hair%20Day%20small"/>
          <p:cNvPicPr>
            <a:picLocks noChangeAspect="1" noChangeArrowheads="1"/>
          </p:cNvPicPr>
          <p:nvPr>
            <p:ph sz="quarter" idx="4"/>
          </p:nvPr>
        </p:nvPicPr>
        <p:blipFill>
          <a:blip r:embed="rId7">
            <a:extLst>
              <a:ext uri="{28A0092B-C50C-407E-A947-70E740481C1C}">
                <a14:useLocalDpi xmlns:a14="http://schemas.microsoft.com/office/drawing/2010/main" val="0"/>
              </a:ext>
            </a:extLst>
          </a:blip>
          <a:srcRect/>
          <a:stretch>
            <a:fillRect/>
          </a:stretch>
        </p:blipFill>
        <p:spPr>
          <a:xfrm>
            <a:off x="2514600" y="2039938"/>
            <a:ext cx="3505200" cy="26241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10261" name="Picture 21" descr="Cactus%20Pine%20smal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3600" y="3251200"/>
            <a:ext cx="2674938" cy="3606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13666" name="Object 2"/>
          <p:cNvGraphicFramePr>
            <a:graphicFrameLocks noChangeAspect="1"/>
          </p:cNvGraphicFramePr>
          <p:nvPr>
            <p:ph type="chart" idx="1"/>
          </p:nvPr>
        </p:nvGraphicFramePr>
        <p:xfrm>
          <a:off x="838200" y="838200"/>
          <a:ext cx="7315200" cy="4875213"/>
        </p:xfrm>
        <a:graphic>
          <a:graphicData uri="http://schemas.openxmlformats.org/presentationml/2006/ole">
            <mc:AlternateContent xmlns:mc="http://schemas.openxmlformats.org/markup-compatibility/2006">
              <mc:Choice xmlns:v="urn:schemas-microsoft-com:vml" Requires="v">
                <p:oleObj spid="_x0000_s113669" name="Chart" r:id="rId3" imgW="8924831" imgH="4933967" progId="MSGraph.Chart.8">
                  <p:embed followColorScheme="full"/>
                </p:oleObj>
              </mc:Choice>
              <mc:Fallback>
                <p:oleObj name="Chart" r:id="rId3" imgW="8924831" imgH="4933967" progId="MSGraph.Chart.8">
                  <p:embed followColorScheme="full"/>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838200"/>
                        <a:ext cx="7315200" cy="4875213"/>
                      </a:xfrm>
                      <a:prstGeom prst="rect">
                        <a:avLst/>
                      </a:prstGeom>
                    </p:spPr>
                  </p:pic>
                </p:oleObj>
              </mc:Fallback>
            </mc:AlternateContent>
          </a:graphicData>
        </a:graphic>
      </p:graphicFrame>
      <p:sp>
        <p:nvSpPr>
          <p:cNvPr id="113667" name="Text Box 3"/>
          <p:cNvSpPr txBox="1">
            <a:spLocks noChangeArrowheads="1"/>
          </p:cNvSpPr>
          <p:nvPr/>
        </p:nvSpPr>
        <p:spPr bwMode="auto">
          <a:xfrm rot="-5377321">
            <a:off x="-1199356" y="3104357"/>
            <a:ext cx="3521075" cy="50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1638" tIns="40819" rIns="81638" bIns="40819">
            <a:spAutoFit/>
          </a:bodyPr>
          <a:lstStyle>
            <a:lvl1pPr defTabSz="815975">
              <a:defRPr>
                <a:solidFill>
                  <a:schemeClr val="tx1"/>
                </a:solidFill>
                <a:latin typeface="Arial" charset="0"/>
              </a:defRPr>
            </a:lvl1pPr>
            <a:lvl2pPr marL="407988" defTabSz="815975">
              <a:defRPr>
                <a:solidFill>
                  <a:schemeClr val="tx1"/>
                </a:solidFill>
                <a:latin typeface="Arial" charset="0"/>
              </a:defRPr>
            </a:lvl2pPr>
            <a:lvl3pPr marL="815975" defTabSz="815975">
              <a:defRPr>
                <a:solidFill>
                  <a:schemeClr val="tx1"/>
                </a:solidFill>
                <a:latin typeface="Arial" charset="0"/>
              </a:defRPr>
            </a:lvl3pPr>
            <a:lvl4pPr marL="1223963" defTabSz="815975">
              <a:defRPr>
                <a:solidFill>
                  <a:schemeClr val="tx1"/>
                </a:solidFill>
                <a:latin typeface="Arial" charset="0"/>
              </a:defRPr>
            </a:lvl4pPr>
            <a:lvl5pPr marL="1633538" defTabSz="815975">
              <a:defRPr>
                <a:solidFill>
                  <a:schemeClr val="tx1"/>
                </a:solidFill>
                <a:latin typeface="Arial" charset="0"/>
              </a:defRPr>
            </a:lvl5pPr>
            <a:lvl6pPr marL="2090738" defTabSz="815975" fontAlgn="base">
              <a:spcBef>
                <a:spcPct val="0"/>
              </a:spcBef>
              <a:spcAft>
                <a:spcPct val="0"/>
              </a:spcAft>
              <a:defRPr>
                <a:solidFill>
                  <a:schemeClr val="tx1"/>
                </a:solidFill>
                <a:latin typeface="Arial" charset="0"/>
              </a:defRPr>
            </a:lvl6pPr>
            <a:lvl7pPr marL="2547938" defTabSz="815975" fontAlgn="base">
              <a:spcBef>
                <a:spcPct val="0"/>
              </a:spcBef>
              <a:spcAft>
                <a:spcPct val="0"/>
              </a:spcAft>
              <a:defRPr>
                <a:solidFill>
                  <a:schemeClr val="tx1"/>
                </a:solidFill>
                <a:latin typeface="Arial" charset="0"/>
              </a:defRPr>
            </a:lvl7pPr>
            <a:lvl8pPr marL="3005138" defTabSz="815975" fontAlgn="base">
              <a:spcBef>
                <a:spcPct val="0"/>
              </a:spcBef>
              <a:spcAft>
                <a:spcPct val="0"/>
              </a:spcAft>
              <a:defRPr>
                <a:solidFill>
                  <a:schemeClr val="tx1"/>
                </a:solidFill>
                <a:latin typeface="Arial" charset="0"/>
              </a:defRPr>
            </a:lvl8pPr>
            <a:lvl9pPr marL="3462338" defTabSz="815975" fontAlgn="base">
              <a:spcBef>
                <a:spcPct val="0"/>
              </a:spcBef>
              <a:spcAft>
                <a:spcPct val="0"/>
              </a:spcAft>
              <a:defRPr>
                <a:solidFill>
                  <a:schemeClr val="tx1"/>
                </a:solidFill>
                <a:latin typeface="Arial" charset="0"/>
              </a:defRPr>
            </a:lvl9pPr>
          </a:lstStyle>
          <a:p>
            <a:r>
              <a:rPr lang="en-US" altLang="en-US" sz="2800">
                <a:latin typeface="Arial Black" charset="0"/>
              </a:rPr>
              <a:t>Flower size (cm</a:t>
            </a:r>
            <a:r>
              <a:rPr lang="en-US" altLang="en-US" sz="2800" baseline="30000">
                <a:latin typeface="Arial Black" charset="0"/>
              </a:rPr>
              <a:t>3</a:t>
            </a:r>
            <a:r>
              <a:rPr lang="en-US" altLang="en-US" sz="2800">
                <a:latin typeface="Arial Black" charset="0"/>
              </a:rPr>
              <a:t>)</a:t>
            </a:r>
            <a:endParaRPr lang="en-US" altLang="en-US" sz="2100" b="1">
              <a:latin typeface="Times New Roman" charset="0"/>
            </a:endParaRPr>
          </a:p>
        </p:txBody>
      </p:sp>
      <p:sp>
        <p:nvSpPr>
          <p:cNvPr id="113668" name="Text Box 4"/>
          <p:cNvSpPr txBox="1">
            <a:spLocks noChangeArrowheads="1"/>
          </p:cNvSpPr>
          <p:nvPr/>
        </p:nvSpPr>
        <p:spPr bwMode="auto">
          <a:xfrm>
            <a:off x="3200400" y="381000"/>
            <a:ext cx="2109788" cy="69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1638" tIns="40819" rIns="81638" bIns="40819">
            <a:spAutoFit/>
          </a:bodyPr>
          <a:lstStyle>
            <a:lvl1pPr defTabSz="815975">
              <a:defRPr>
                <a:solidFill>
                  <a:schemeClr val="tx1"/>
                </a:solidFill>
                <a:latin typeface="Arial" charset="0"/>
              </a:defRPr>
            </a:lvl1pPr>
            <a:lvl2pPr marL="407988" defTabSz="815975">
              <a:defRPr>
                <a:solidFill>
                  <a:schemeClr val="tx1"/>
                </a:solidFill>
                <a:latin typeface="Arial" charset="0"/>
              </a:defRPr>
            </a:lvl2pPr>
            <a:lvl3pPr marL="815975" defTabSz="815975">
              <a:defRPr>
                <a:solidFill>
                  <a:schemeClr val="tx1"/>
                </a:solidFill>
                <a:latin typeface="Arial" charset="0"/>
              </a:defRPr>
            </a:lvl3pPr>
            <a:lvl4pPr marL="1223963" defTabSz="815975">
              <a:defRPr>
                <a:solidFill>
                  <a:schemeClr val="tx1"/>
                </a:solidFill>
                <a:latin typeface="Arial" charset="0"/>
              </a:defRPr>
            </a:lvl4pPr>
            <a:lvl5pPr marL="1633538" defTabSz="815975">
              <a:defRPr>
                <a:solidFill>
                  <a:schemeClr val="tx1"/>
                </a:solidFill>
                <a:latin typeface="Arial" charset="0"/>
              </a:defRPr>
            </a:lvl5pPr>
            <a:lvl6pPr marL="2090738" defTabSz="815975" fontAlgn="base">
              <a:spcBef>
                <a:spcPct val="0"/>
              </a:spcBef>
              <a:spcAft>
                <a:spcPct val="0"/>
              </a:spcAft>
              <a:defRPr>
                <a:solidFill>
                  <a:schemeClr val="tx1"/>
                </a:solidFill>
                <a:latin typeface="Arial" charset="0"/>
              </a:defRPr>
            </a:lvl6pPr>
            <a:lvl7pPr marL="2547938" defTabSz="815975" fontAlgn="base">
              <a:spcBef>
                <a:spcPct val="0"/>
              </a:spcBef>
              <a:spcAft>
                <a:spcPct val="0"/>
              </a:spcAft>
              <a:defRPr>
                <a:solidFill>
                  <a:schemeClr val="tx1"/>
                </a:solidFill>
                <a:latin typeface="Arial" charset="0"/>
              </a:defRPr>
            </a:lvl7pPr>
            <a:lvl8pPr marL="3005138" defTabSz="815975" fontAlgn="base">
              <a:spcBef>
                <a:spcPct val="0"/>
              </a:spcBef>
              <a:spcAft>
                <a:spcPct val="0"/>
              </a:spcAft>
              <a:defRPr>
                <a:solidFill>
                  <a:schemeClr val="tx1"/>
                </a:solidFill>
                <a:latin typeface="Arial" charset="0"/>
              </a:defRPr>
            </a:lvl8pPr>
            <a:lvl9pPr marL="3462338" defTabSz="815975" fontAlgn="base">
              <a:spcBef>
                <a:spcPct val="0"/>
              </a:spcBef>
              <a:spcAft>
                <a:spcPct val="0"/>
              </a:spcAft>
              <a:defRPr>
                <a:solidFill>
                  <a:schemeClr val="tx1"/>
                </a:solidFill>
                <a:latin typeface="Arial" charset="0"/>
              </a:defRPr>
            </a:lvl9pPr>
          </a:lstStyle>
          <a:p>
            <a:r>
              <a:rPr lang="en-US" altLang="en-US" sz="4000" b="1">
                <a:solidFill>
                  <a:schemeClr val="tx2"/>
                </a:solidFill>
              </a:rPr>
              <a:t>Natchez</a:t>
            </a:r>
            <a:endParaRPr lang="en-US" altLang="en-US" sz="2500" b="1"/>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3666"/>
                                        </p:tgtEl>
                                        <p:attrNameLst>
                                          <p:attrName>style.visibility</p:attrName>
                                        </p:attrNameLst>
                                      </p:cBhvr>
                                      <p:to>
                                        <p:strVal val="visible"/>
                                      </p:to>
                                    </p:set>
                                    <p:animEffect transition="in" filter="wipe(down)">
                                      <p:cBhvr>
                                        <p:cTn id="7" dur="500"/>
                                        <p:tgtEl>
                                          <p:spTgt spid="1136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13666" grpId="0"/>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14690" name="Object 2"/>
          <p:cNvGraphicFramePr>
            <a:graphicFrameLocks noChangeAspect="1"/>
          </p:cNvGraphicFramePr>
          <p:nvPr>
            <p:ph type="chart" idx="1"/>
          </p:nvPr>
        </p:nvGraphicFramePr>
        <p:xfrm>
          <a:off x="800100" y="1055688"/>
          <a:ext cx="7391400" cy="4746625"/>
        </p:xfrm>
        <a:graphic>
          <a:graphicData uri="http://schemas.openxmlformats.org/presentationml/2006/ole">
            <mc:AlternateContent xmlns:mc="http://schemas.openxmlformats.org/markup-compatibility/2006">
              <mc:Choice xmlns:v="urn:schemas-microsoft-com:vml" Requires="v">
                <p:oleObj spid="_x0000_s114693" name="Chart" r:id="rId3" imgW="9325015" imgH="4933967" progId="MSGraph.Chart.8">
                  <p:embed followColorScheme="full"/>
                </p:oleObj>
              </mc:Choice>
              <mc:Fallback>
                <p:oleObj name="Chart" r:id="rId3" imgW="9325015" imgH="4933967" progId="MSGraph.Chart.8">
                  <p:embed followColorScheme="full"/>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 y="1055688"/>
                        <a:ext cx="7391400" cy="4746625"/>
                      </a:xfrm>
                      <a:prstGeom prst="rect">
                        <a:avLst/>
                      </a:prstGeom>
                    </p:spPr>
                  </p:pic>
                </p:oleObj>
              </mc:Fallback>
            </mc:AlternateContent>
          </a:graphicData>
        </a:graphic>
      </p:graphicFrame>
      <p:sp>
        <p:nvSpPr>
          <p:cNvPr id="114691" name="Text Box 3"/>
          <p:cNvSpPr txBox="1">
            <a:spLocks noChangeArrowheads="1"/>
          </p:cNvSpPr>
          <p:nvPr/>
        </p:nvSpPr>
        <p:spPr bwMode="auto">
          <a:xfrm rot="-5377321">
            <a:off x="-1275556" y="3028157"/>
            <a:ext cx="3521075" cy="50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1638" tIns="40819" rIns="81638" bIns="40819">
            <a:spAutoFit/>
          </a:bodyPr>
          <a:lstStyle>
            <a:lvl1pPr defTabSz="815975">
              <a:defRPr>
                <a:solidFill>
                  <a:schemeClr val="tx1"/>
                </a:solidFill>
                <a:latin typeface="Arial" charset="0"/>
              </a:defRPr>
            </a:lvl1pPr>
            <a:lvl2pPr marL="407988" defTabSz="815975">
              <a:defRPr>
                <a:solidFill>
                  <a:schemeClr val="tx1"/>
                </a:solidFill>
                <a:latin typeface="Arial" charset="0"/>
              </a:defRPr>
            </a:lvl2pPr>
            <a:lvl3pPr marL="815975" defTabSz="815975">
              <a:defRPr>
                <a:solidFill>
                  <a:schemeClr val="tx1"/>
                </a:solidFill>
                <a:latin typeface="Arial" charset="0"/>
              </a:defRPr>
            </a:lvl3pPr>
            <a:lvl4pPr marL="1223963" defTabSz="815975">
              <a:defRPr>
                <a:solidFill>
                  <a:schemeClr val="tx1"/>
                </a:solidFill>
                <a:latin typeface="Arial" charset="0"/>
              </a:defRPr>
            </a:lvl4pPr>
            <a:lvl5pPr marL="1633538" defTabSz="815975">
              <a:defRPr>
                <a:solidFill>
                  <a:schemeClr val="tx1"/>
                </a:solidFill>
                <a:latin typeface="Arial" charset="0"/>
              </a:defRPr>
            </a:lvl5pPr>
            <a:lvl6pPr marL="2090738" defTabSz="815975" fontAlgn="base">
              <a:spcBef>
                <a:spcPct val="0"/>
              </a:spcBef>
              <a:spcAft>
                <a:spcPct val="0"/>
              </a:spcAft>
              <a:defRPr>
                <a:solidFill>
                  <a:schemeClr val="tx1"/>
                </a:solidFill>
                <a:latin typeface="Arial" charset="0"/>
              </a:defRPr>
            </a:lvl6pPr>
            <a:lvl7pPr marL="2547938" defTabSz="815975" fontAlgn="base">
              <a:spcBef>
                <a:spcPct val="0"/>
              </a:spcBef>
              <a:spcAft>
                <a:spcPct val="0"/>
              </a:spcAft>
              <a:defRPr>
                <a:solidFill>
                  <a:schemeClr val="tx1"/>
                </a:solidFill>
                <a:latin typeface="Arial" charset="0"/>
              </a:defRPr>
            </a:lvl7pPr>
            <a:lvl8pPr marL="3005138" defTabSz="815975" fontAlgn="base">
              <a:spcBef>
                <a:spcPct val="0"/>
              </a:spcBef>
              <a:spcAft>
                <a:spcPct val="0"/>
              </a:spcAft>
              <a:defRPr>
                <a:solidFill>
                  <a:schemeClr val="tx1"/>
                </a:solidFill>
                <a:latin typeface="Arial" charset="0"/>
              </a:defRPr>
            </a:lvl8pPr>
            <a:lvl9pPr marL="3462338" defTabSz="815975" fontAlgn="base">
              <a:spcBef>
                <a:spcPct val="0"/>
              </a:spcBef>
              <a:spcAft>
                <a:spcPct val="0"/>
              </a:spcAft>
              <a:defRPr>
                <a:solidFill>
                  <a:schemeClr val="tx1"/>
                </a:solidFill>
                <a:latin typeface="Arial" charset="0"/>
              </a:defRPr>
            </a:lvl9pPr>
          </a:lstStyle>
          <a:p>
            <a:r>
              <a:rPr lang="en-US" altLang="en-US" sz="2800">
                <a:latin typeface="Arial Black" charset="0"/>
              </a:rPr>
              <a:t>Flower size (cm</a:t>
            </a:r>
            <a:r>
              <a:rPr lang="en-US" altLang="en-US" sz="2800" baseline="30000">
                <a:latin typeface="Arial Black" charset="0"/>
              </a:rPr>
              <a:t>3</a:t>
            </a:r>
            <a:r>
              <a:rPr lang="en-US" altLang="en-US" sz="2800">
                <a:latin typeface="Arial Black" charset="0"/>
              </a:rPr>
              <a:t>)</a:t>
            </a:r>
            <a:endParaRPr lang="en-US" altLang="en-US" sz="2100" b="1">
              <a:latin typeface="Times New Roman" charset="0"/>
            </a:endParaRPr>
          </a:p>
        </p:txBody>
      </p:sp>
      <p:sp>
        <p:nvSpPr>
          <p:cNvPr id="114692" name="Text Box 4"/>
          <p:cNvSpPr txBox="1">
            <a:spLocks noChangeArrowheads="1"/>
          </p:cNvSpPr>
          <p:nvPr/>
        </p:nvSpPr>
        <p:spPr bwMode="auto">
          <a:xfrm>
            <a:off x="2514600" y="228600"/>
            <a:ext cx="4029075" cy="69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1638" tIns="40819" rIns="81638" bIns="40819">
            <a:spAutoFit/>
          </a:bodyPr>
          <a:lstStyle>
            <a:lvl1pPr defTabSz="815975">
              <a:defRPr>
                <a:solidFill>
                  <a:schemeClr val="tx1"/>
                </a:solidFill>
                <a:latin typeface="Arial" charset="0"/>
              </a:defRPr>
            </a:lvl1pPr>
            <a:lvl2pPr marL="407988" defTabSz="815975">
              <a:defRPr>
                <a:solidFill>
                  <a:schemeClr val="tx1"/>
                </a:solidFill>
                <a:latin typeface="Arial" charset="0"/>
              </a:defRPr>
            </a:lvl2pPr>
            <a:lvl3pPr marL="815975" defTabSz="815975">
              <a:defRPr>
                <a:solidFill>
                  <a:schemeClr val="tx1"/>
                </a:solidFill>
                <a:latin typeface="Arial" charset="0"/>
              </a:defRPr>
            </a:lvl3pPr>
            <a:lvl4pPr marL="1223963" defTabSz="815975">
              <a:defRPr>
                <a:solidFill>
                  <a:schemeClr val="tx1"/>
                </a:solidFill>
                <a:latin typeface="Arial" charset="0"/>
              </a:defRPr>
            </a:lvl4pPr>
            <a:lvl5pPr marL="1633538" defTabSz="815975">
              <a:defRPr>
                <a:solidFill>
                  <a:schemeClr val="tx1"/>
                </a:solidFill>
                <a:latin typeface="Arial" charset="0"/>
              </a:defRPr>
            </a:lvl5pPr>
            <a:lvl6pPr marL="2090738" defTabSz="815975" fontAlgn="base">
              <a:spcBef>
                <a:spcPct val="0"/>
              </a:spcBef>
              <a:spcAft>
                <a:spcPct val="0"/>
              </a:spcAft>
              <a:defRPr>
                <a:solidFill>
                  <a:schemeClr val="tx1"/>
                </a:solidFill>
                <a:latin typeface="Arial" charset="0"/>
              </a:defRPr>
            </a:lvl6pPr>
            <a:lvl7pPr marL="2547938" defTabSz="815975" fontAlgn="base">
              <a:spcBef>
                <a:spcPct val="0"/>
              </a:spcBef>
              <a:spcAft>
                <a:spcPct val="0"/>
              </a:spcAft>
              <a:defRPr>
                <a:solidFill>
                  <a:schemeClr val="tx1"/>
                </a:solidFill>
                <a:latin typeface="Arial" charset="0"/>
              </a:defRPr>
            </a:lvl7pPr>
            <a:lvl8pPr marL="3005138" defTabSz="815975" fontAlgn="base">
              <a:spcBef>
                <a:spcPct val="0"/>
              </a:spcBef>
              <a:spcAft>
                <a:spcPct val="0"/>
              </a:spcAft>
              <a:defRPr>
                <a:solidFill>
                  <a:schemeClr val="tx1"/>
                </a:solidFill>
                <a:latin typeface="Arial" charset="0"/>
              </a:defRPr>
            </a:lvl8pPr>
            <a:lvl9pPr marL="3462338" defTabSz="815975" fontAlgn="base">
              <a:spcBef>
                <a:spcPct val="0"/>
              </a:spcBef>
              <a:spcAft>
                <a:spcPct val="0"/>
              </a:spcAft>
              <a:defRPr>
                <a:solidFill>
                  <a:schemeClr val="tx1"/>
                </a:solidFill>
                <a:latin typeface="Arial" charset="0"/>
              </a:defRPr>
            </a:lvl9pPr>
          </a:lstStyle>
          <a:p>
            <a:r>
              <a:rPr lang="en-US" altLang="en-US" sz="4000" b="1">
                <a:solidFill>
                  <a:schemeClr val="tx2"/>
                </a:solidFill>
              </a:rPr>
              <a:t>Carolina Beauty</a:t>
            </a:r>
            <a:endParaRPr lang="en-US" altLang="en-US" sz="2500" b="1"/>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4690"/>
                                        </p:tgtEl>
                                        <p:attrNameLst>
                                          <p:attrName>style.visibility</p:attrName>
                                        </p:attrNameLst>
                                      </p:cBhvr>
                                      <p:to>
                                        <p:strVal val="visible"/>
                                      </p:to>
                                    </p:set>
                                    <p:animEffect transition="in" filter="wipe(down)">
                                      <p:cBhvr>
                                        <p:cTn id="7" dur="500"/>
                                        <p:tgtEl>
                                          <p:spTgt spid="114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14690" grpId="0"/>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279400" y="304800"/>
            <a:ext cx="8432800" cy="1143000"/>
          </a:xfrm>
        </p:spPr>
        <p:txBody>
          <a:bodyPr/>
          <a:lstStyle/>
          <a:p>
            <a:r>
              <a:rPr lang="en-US" altLang="en-US" sz="4800"/>
              <a:t>Generalizations Thus Far:</a:t>
            </a:r>
            <a:endParaRPr lang="en-US" altLang="en-US"/>
          </a:p>
        </p:txBody>
      </p:sp>
      <p:sp>
        <p:nvSpPr>
          <p:cNvPr id="115715" name="Rectangle 3"/>
          <p:cNvSpPr>
            <a:spLocks noGrp="1" noChangeArrowheads="1"/>
          </p:cNvSpPr>
          <p:nvPr>
            <p:ph type="body" idx="1"/>
          </p:nvPr>
        </p:nvSpPr>
        <p:spPr>
          <a:xfrm>
            <a:off x="914400" y="1905000"/>
            <a:ext cx="7620000" cy="3448050"/>
          </a:xfrm>
        </p:spPr>
        <p:txBody>
          <a:bodyPr/>
          <a:lstStyle/>
          <a:p>
            <a:pPr>
              <a:lnSpc>
                <a:spcPct val="90000"/>
              </a:lnSpc>
            </a:pPr>
            <a:r>
              <a:rPr lang="en-US" altLang="en-US"/>
              <a:t>Unpruned trees require the least overall “work”</a:t>
            </a:r>
          </a:p>
          <a:p>
            <a:pPr>
              <a:lnSpc>
                <a:spcPct val="90000"/>
              </a:lnSpc>
            </a:pPr>
            <a:r>
              <a:rPr lang="en-US" altLang="en-US"/>
              <a:t>Pencil-pruning and Pollarding take more time than Topping</a:t>
            </a:r>
          </a:p>
          <a:p>
            <a:pPr>
              <a:lnSpc>
                <a:spcPct val="90000"/>
              </a:lnSpc>
            </a:pPr>
            <a:r>
              <a:rPr lang="en-US" altLang="en-US"/>
              <a:t>Topping and Pollarding stimulate more sprouts; I.e., the harder you prune, the more you stimulate sprouting</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anim calcmode="lin" valueType="num">
                                      <p:cBhvr additive="base">
                                        <p:cTn id="7" dur="500" fill="hold"/>
                                        <p:tgtEl>
                                          <p:spTgt spid="1157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5715">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5715">
                                            <p:txEl>
                                              <p:pRg st="0" end="0"/>
                                            </p:txEl>
                                          </p:spTgt>
                                        </p:tgtEl>
                                        <p:attrNameLst>
                                          <p:attrName>ppt_c</p:attrName>
                                        </p:attrNameLst>
                                      </p:cBhvr>
                                      <p:to>
                                        <a:srgbClr val="FFFF66"/>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5715">
                                            <p:txEl>
                                              <p:pRg st="1" end="1"/>
                                            </p:txEl>
                                          </p:spTgt>
                                        </p:tgtEl>
                                        <p:attrNameLst>
                                          <p:attrName>style.visibility</p:attrName>
                                        </p:attrNameLst>
                                      </p:cBhvr>
                                      <p:to>
                                        <p:strVal val="visible"/>
                                      </p:to>
                                    </p:set>
                                    <p:anim calcmode="lin" valueType="num">
                                      <p:cBhvr additive="base">
                                        <p:cTn id="13" dur="500" fill="hold"/>
                                        <p:tgtEl>
                                          <p:spTgt spid="1157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5715">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5715">
                                            <p:txEl>
                                              <p:pRg st="1" end="1"/>
                                            </p:txEl>
                                          </p:spTgt>
                                        </p:tgtEl>
                                        <p:attrNameLst>
                                          <p:attrName>ppt_c</p:attrName>
                                        </p:attrNameLst>
                                      </p:cBhvr>
                                      <p:to>
                                        <a:srgbClr val="FFFF66"/>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5715">
                                            <p:txEl>
                                              <p:pRg st="2" end="2"/>
                                            </p:txEl>
                                          </p:spTgt>
                                        </p:tgtEl>
                                        <p:attrNameLst>
                                          <p:attrName>style.visibility</p:attrName>
                                        </p:attrNameLst>
                                      </p:cBhvr>
                                      <p:to>
                                        <p:strVal val="visible"/>
                                      </p:to>
                                    </p:set>
                                    <p:anim calcmode="lin" valueType="num">
                                      <p:cBhvr additive="base">
                                        <p:cTn id="19" dur="500" fill="hold"/>
                                        <p:tgtEl>
                                          <p:spTgt spid="1157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5715">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5715">
                                            <p:txEl>
                                              <p:pRg st="2" end="2"/>
                                            </p:txEl>
                                          </p:spTgt>
                                        </p:tgtEl>
                                        <p:attrNameLst>
                                          <p:attrName>ppt_c</p:attrName>
                                        </p:attrNameLst>
                                      </p:cBhvr>
                                      <p:to>
                                        <a:srgbClr val="FFFF6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build="p"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279400" y="228600"/>
            <a:ext cx="8432800" cy="1143000"/>
          </a:xfrm>
        </p:spPr>
        <p:txBody>
          <a:bodyPr/>
          <a:lstStyle/>
          <a:p>
            <a:r>
              <a:rPr lang="en-US" altLang="en-US" sz="4800"/>
              <a:t>Generalizations Thus Far:</a:t>
            </a:r>
            <a:endParaRPr lang="en-US" altLang="en-US"/>
          </a:p>
        </p:txBody>
      </p:sp>
      <p:sp>
        <p:nvSpPr>
          <p:cNvPr id="116739" name="Rectangle 3"/>
          <p:cNvSpPr>
            <a:spLocks noGrp="1" noChangeArrowheads="1"/>
          </p:cNvSpPr>
          <p:nvPr>
            <p:ph type="body" idx="1"/>
          </p:nvPr>
        </p:nvSpPr>
        <p:spPr>
          <a:xfrm>
            <a:off x="533400" y="1628775"/>
            <a:ext cx="8153400" cy="3781425"/>
          </a:xfrm>
        </p:spPr>
        <p:txBody>
          <a:bodyPr/>
          <a:lstStyle/>
          <a:p>
            <a:r>
              <a:rPr lang="en-US" altLang="en-US"/>
              <a:t>The harder you prune, the more you delay flowering</a:t>
            </a:r>
          </a:p>
          <a:p>
            <a:r>
              <a:rPr lang="en-US" altLang="en-US"/>
              <a:t>Natchez: Hard pruning reduces number of flowers and slightly increases flower size</a:t>
            </a:r>
          </a:p>
          <a:p>
            <a:r>
              <a:rPr lang="en-US" altLang="en-US"/>
              <a:t>Carolina Beauty: Pruning had no clear effect on number of flowers; </a:t>
            </a:r>
            <a:br>
              <a:rPr lang="en-US" altLang="en-US"/>
            </a:br>
            <a:r>
              <a:rPr lang="en-US" altLang="en-US"/>
              <a:t>topping reduced flower size</a:t>
            </a:r>
            <a:endParaRPr lang="en-US" altLang="en-US" sz="4000"/>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6739">
                                            <p:txEl>
                                              <p:pRg st="0" end="0"/>
                                            </p:txEl>
                                          </p:spTgt>
                                        </p:tgtEl>
                                        <p:attrNameLst>
                                          <p:attrName>style.visibility</p:attrName>
                                        </p:attrNameLst>
                                      </p:cBhvr>
                                      <p:to>
                                        <p:strVal val="visible"/>
                                      </p:to>
                                    </p:set>
                                    <p:anim calcmode="lin" valueType="num">
                                      <p:cBhvr additive="base">
                                        <p:cTn id="7" dur="500" fill="hold"/>
                                        <p:tgtEl>
                                          <p:spTgt spid="1167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6739">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6739">
                                            <p:txEl>
                                              <p:pRg st="0" end="0"/>
                                            </p:txEl>
                                          </p:spTgt>
                                        </p:tgtEl>
                                        <p:attrNameLst>
                                          <p:attrName>ppt_c</p:attrName>
                                        </p:attrNameLst>
                                      </p:cBhvr>
                                      <p:to>
                                        <a:srgbClr val="FFFF66"/>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6739">
                                            <p:txEl>
                                              <p:pRg st="1" end="1"/>
                                            </p:txEl>
                                          </p:spTgt>
                                        </p:tgtEl>
                                        <p:attrNameLst>
                                          <p:attrName>style.visibility</p:attrName>
                                        </p:attrNameLst>
                                      </p:cBhvr>
                                      <p:to>
                                        <p:strVal val="visible"/>
                                      </p:to>
                                    </p:set>
                                    <p:anim calcmode="lin" valueType="num">
                                      <p:cBhvr additive="base">
                                        <p:cTn id="13" dur="500" fill="hold"/>
                                        <p:tgtEl>
                                          <p:spTgt spid="1167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6739">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6739">
                                            <p:txEl>
                                              <p:pRg st="1" end="1"/>
                                            </p:txEl>
                                          </p:spTgt>
                                        </p:tgtEl>
                                        <p:attrNameLst>
                                          <p:attrName>ppt_c</p:attrName>
                                        </p:attrNameLst>
                                      </p:cBhvr>
                                      <p:to>
                                        <a:srgbClr val="FFFF66"/>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6739">
                                            <p:txEl>
                                              <p:pRg st="2" end="2"/>
                                            </p:txEl>
                                          </p:spTgt>
                                        </p:tgtEl>
                                        <p:attrNameLst>
                                          <p:attrName>style.visibility</p:attrName>
                                        </p:attrNameLst>
                                      </p:cBhvr>
                                      <p:to>
                                        <p:strVal val="visible"/>
                                      </p:to>
                                    </p:set>
                                    <p:anim calcmode="lin" valueType="num">
                                      <p:cBhvr additive="base">
                                        <p:cTn id="19" dur="500" fill="hold"/>
                                        <p:tgtEl>
                                          <p:spTgt spid="1167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6739">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6739">
                                            <p:txEl>
                                              <p:pRg st="2" end="2"/>
                                            </p:txEl>
                                          </p:spTgt>
                                        </p:tgtEl>
                                        <p:attrNameLst>
                                          <p:attrName>ppt_c</p:attrName>
                                        </p:attrNameLst>
                                      </p:cBhvr>
                                      <p:to>
                                        <a:srgbClr val="FFFF6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build="p"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228600" y="228600"/>
            <a:ext cx="8915400" cy="1143000"/>
          </a:xfrm>
        </p:spPr>
        <p:txBody>
          <a:bodyPr/>
          <a:lstStyle/>
          <a:p>
            <a:r>
              <a:rPr lang="en-US" altLang="en-US" b="1">
                <a:latin typeface="Comic Sans MS" charset="0"/>
              </a:rPr>
              <a:t>What’s the “right” way to prune?</a:t>
            </a:r>
            <a:endParaRPr lang="en-US" altLang="en-US"/>
          </a:p>
        </p:txBody>
      </p:sp>
      <p:sp>
        <p:nvSpPr>
          <p:cNvPr id="119811" name="Rectangle 3"/>
          <p:cNvSpPr>
            <a:spLocks noGrp="1" noChangeArrowheads="1"/>
          </p:cNvSpPr>
          <p:nvPr>
            <p:ph type="body" idx="1"/>
          </p:nvPr>
        </p:nvSpPr>
        <p:spPr>
          <a:xfrm>
            <a:off x="990600" y="1752600"/>
            <a:ext cx="7010400" cy="3810000"/>
          </a:xfrm>
        </p:spPr>
        <p:txBody>
          <a:bodyPr/>
          <a:lstStyle/>
          <a:p>
            <a:pPr>
              <a:buFontTx/>
              <a:buNone/>
            </a:pPr>
            <a:r>
              <a:rPr lang="en-US" altLang="en-US"/>
              <a:t>It depends on:</a:t>
            </a:r>
          </a:p>
          <a:p>
            <a:r>
              <a:rPr lang="en-US" altLang="en-US"/>
              <a:t>Amount of time available for winter pruning</a:t>
            </a:r>
          </a:p>
          <a:p>
            <a:r>
              <a:rPr lang="en-US" altLang="en-US"/>
              <a:t>Skill of the the worker</a:t>
            </a:r>
          </a:p>
          <a:p>
            <a:r>
              <a:rPr lang="en-US" altLang="en-US"/>
              <a:t>Desired plant size</a:t>
            </a:r>
          </a:p>
          <a:p>
            <a:r>
              <a:rPr lang="en-US" altLang="en-US"/>
              <a:t>Preferred winter appearance</a:t>
            </a:r>
          </a:p>
          <a:p>
            <a:r>
              <a:rPr lang="en-US" altLang="en-US"/>
              <a:t>Preferred summer appearance</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9811"/>
                                        </p:tgtEl>
                                        <p:attrNameLst>
                                          <p:attrName>style.visibility</p:attrName>
                                        </p:attrNameLst>
                                      </p:cBhvr>
                                      <p:to>
                                        <p:strVal val="visible"/>
                                      </p:to>
                                    </p:set>
                                    <p:anim calcmode="lin" valueType="num">
                                      <p:cBhvr additive="base">
                                        <p:cTn id="7" dur="500" fill="hold"/>
                                        <p:tgtEl>
                                          <p:spTgt spid="119811"/>
                                        </p:tgtEl>
                                        <p:attrNameLst>
                                          <p:attrName>ppt_x</p:attrName>
                                        </p:attrNameLst>
                                      </p:cBhvr>
                                      <p:tavLst>
                                        <p:tav tm="0">
                                          <p:val>
                                            <p:strVal val="0-#ppt_w/2"/>
                                          </p:val>
                                        </p:tav>
                                        <p:tav tm="100000">
                                          <p:val>
                                            <p:strVal val="#ppt_x"/>
                                          </p:val>
                                        </p:tav>
                                      </p:tavLst>
                                    </p:anim>
                                    <p:anim calcmode="lin" valueType="num">
                                      <p:cBhvr additive="base">
                                        <p:cTn id="8" dur="500" fill="hold"/>
                                        <p:tgtEl>
                                          <p:spTgt spid="119811"/>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9811"/>
                                        </p:tgtEl>
                                        <p:attrNameLst>
                                          <p:attrName>ppt_c</p:attrName>
                                        </p:attrNameLst>
                                      </p:cBhvr>
                                      <p:to>
                                        <a:srgbClr val="FFFF6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descr="rTopped Nat Jun 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0"/>
            <a:ext cx="3378200" cy="3417888"/>
          </a:xfrm>
          <a:prstGeom prst="rect">
            <a:avLst/>
          </a:prstGeom>
          <a:noFill/>
          <a:extLst>
            <a:ext uri="{909E8E84-426E-40DD-AFC4-6F175D3DCCD1}">
              <a14:hiddenFill xmlns:a14="http://schemas.microsoft.com/office/drawing/2010/main">
                <a:solidFill>
                  <a:srgbClr val="FFFFFF"/>
                </a:solidFill>
              </a14:hiddenFill>
            </a:ext>
          </a:extLst>
        </p:spPr>
      </p:pic>
      <p:pic>
        <p:nvPicPr>
          <p:cNvPr id="120835" name="Picture 3" descr="rPollard Nat Jun 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0"/>
            <a:ext cx="3457575" cy="3422650"/>
          </a:xfrm>
          <a:prstGeom prst="rect">
            <a:avLst/>
          </a:prstGeom>
          <a:noFill/>
          <a:extLst>
            <a:ext uri="{909E8E84-426E-40DD-AFC4-6F175D3DCCD1}">
              <a14:hiddenFill xmlns:a14="http://schemas.microsoft.com/office/drawing/2010/main">
                <a:solidFill>
                  <a:srgbClr val="FFFFFF"/>
                </a:solidFill>
              </a14:hiddenFill>
            </a:ext>
          </a:extLst>
        </p:spPr>
      </p:pic>
      <p:pic>
        <p:nvPicPr>
          <p:cNvPr id="120836" name="Picture 4" descr="rPencil Nat Jun 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429000"/>
            <a:ext cx="4154488" cy="3236913"/>
          </a:xfrm>
          <a:prstGeom prst="rect">
            <a:avLst/>
          </a:prstGeom>
          <a:noFill/>
          <a:extLst>
            <a:ext uri="{909E8E84-426E-40DD-AFC4-6F175D3DCCD1}">
              <a14:hiddenFill xmlns:a14="http://schemas.microsoft.com/office/drawing/2010/main">
                <a:solidFill>
                  <a:srgbClr val="FFFFFF"/>
                </a:solidFill>
              </a14:hiddenFill>
            </a:ext>
          </a:extLst>
        </p:spPr>
      </p:pic>
      <p:pic>
        <p:nvPicPr>
          <p:cNvPr id="120837" name="Picture 5" descr="rUn Nat Jun 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3429000"/>
            <a:ext cx="4457700" cy="3200400"/>
          </a:xfrm>
          <a:prstGeom prst="rect">
            <a:avLst/>
          </a:prstGeom>
          <a:noFill/>
          <a:extLst>
            <a:ext uri="{909E8E84-426E-40DD-AFC4-6F175D3DCCD1}">
              <a14:hiddenFill xmlns:a14="http://schemas.microsoft.com/office/drawing/2010/main">
                <a:solidFill>
                  <a:srgbClr val="FFFFFF"/>
                </a:solidFill>
              </a14:hiddenFill>
            </a:ext>
          </a:extLst>
        </p:spPr>
      </p:pic>
      <p:sp>
        <p:nvSpPr>
          <p:cNvPr id="120838" name="Text Box 6"/>
          <p:cNvSpPr txBox="1">
            <a:spLocks noChangeArrowheads="1"/>
          </p:cNvSpPr>
          <p:nvPr/>
        </p:nvSpPr>
        <p:spPr bwMode="auto">
          <a:xfrm>
            <a:off x="1524000" y="2971800"/>
            <a:ext cx="1219200" cy="457200"/>
          </a:xfrm>
          <a:prstGeom prst="rect">
            <a:avLst/>
          </a:prstGeom>
          <a:solidFill>
            <a:schemeClr val="bg1">
              <a:alpha val="50000"/>
            </a:schemeClr>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en-US">
                <a:solidFill>
                  <a:schemeClr val="tx2"/>
                </a:solidFill>
                <a:latin typeface="Arial" charset="0"/>
              </a:rPr>
              <a:t>Topped</a:t>
            </a:r>
            <a:endParaRPr lang="en-US" altLang="en-US">
              <a:latin typeface="Times New Roman" charset="0"/>
            </a:endParaRPr>
          </a:p>
        </p:txBody>
      </p:sp>
      <p:sp>
        <p:nvSpPr>
          <p:cNvPr id="120839" name="Text Box 7"/>
          <p:cNvSpPr txBox="1">
            <a:spLocks noChangeArrowheads="1"/>
          </p:cNvSpPr>
          <p:nvPr/>
        </p:nvSpPr>
        <p:spPr bwMode="auto">
          <a:xfrm>
            <a:off x="6043613" y="2971800"/>
            <a:ext cx="1474787" cy="457200"/>
          </a:xfrm>
          <a:prstGeom prst="rect">
            <a:avLst/>
          </a:prstGeom>
          <a:solidFill>
            <a:schemeClr val="bg1">
              <a:alpha val="50000"/>
            </a:schemeClr>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en-US">
                <a:solidFill>
                  <a:schemeClr val="tx2"/>
                </a:solidFill>
                <a:latin typeface="Arial" charset="0"/>
              </a:rPr>
              <a:t>Pollarded</a:t>
            </a:r>
            <a:endParaRPr lang="en-US" altLang="en-US">
              <a:latin typeface="Times New Roman" charset="0"/>
            </a:endParaRPr>
          </a:p>
        </p:txBody>
      </p:sp>
      <p:sp>
        <p:nvSpPr>
          <p:cNvPr id="120840" name="Text Box 8"/>
          <p:cNvSpPr txBox="1">
            <a:spLocks noChangeArrowheads="1"/>
          </p:cNvSpPr>
          <p:nvPr/>
        </p:nvSpPr>
        <p:spPr bwMode="auto">
          <a:xfrm>
            <a:off x="1177925" y="6400800"/>
            <a:ext cx="2068513" cy="457200"/>
          </a:xfrm>
          <a:prstGeom prst="rect">
            <a:avLst/>
          </a:prstGeom>
          <a:solidFill>
            <a:schemeClr val="bg1">
              <a:alpha val="50000"/>
            </a:schemeClr>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en-US">
                <a:solidFill>
                  <a:schemeClr val="tx2"/>
                </a:solidFill>
                <a:latin typeface="Arial" charset="0"/>
              </a:rPr>
              <a:t>Pencil-pruned</a:t>
            </a:r>
            <a:endParaRPr lang="en-US" altLang="en-US">
              <a:latin typeface="Times New Roman" charset="0"/>
            </a:endParaRPr>
          </a:p>
        </p:txBody>
      </p:sp>
      <p:sp>
        <p:nvSpPr>
          <p:cNvPr id="120841" name="Text Box 9"/>
          <p:cNvSpPr txBox="1">
            <a:spLocks noChangeArrowheads="1"/>
          </p:cNvSpPr>
          <p:nvPr/>
        </p:nvSpPr>
        <p:spPr bwMode="auto">
          <a:xfrm>
            <a:off x="5715000" y="6400800"/>
            <a:ext cx="1525588" cy="457200"/>
          </a:xfrm>
          <a:prstGeom prst="rect">
            <a:avLst/>
          </a:prstGeom>
          <a:solidFill>
            <a:schemeClr val="bg1">
              <a:alpha val="50000"/>
            </a:schemeClr>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en-US">
                <a:solidFill>
                  <a:schemeClr val="tx2"/>
                </a:solidFill>
                <a:latin typeface="Arial" charset="0"/>
              </a:rPr>
              <a:t>Unpruned</a:t>
            </a:r>
            <a:endParaRPr lang="en-US" altLang="en-US">
              <a:latin typeface="Times New Roman" charset="0"/>
            </a:endParaRP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114300" y="0"/>
            <a:ext cx="8915400" cy="1600200"/>
          </a:xfrm>
        </p:spPr>
        <p:txBody>
          <a:bodyPr/>
          <a:lstStyle/>
          <a:p>
            <a:r>
              <a:rPr lang="en-US" altLang="en-US" b="1">
                <a:latin typeface="Comic Sans MS" charset="0"/>
              </a:rPr>
              <a:t>What’s the “right” way to prune?</a:t>
            </a:r>
            <a:endParaRPr lang="en-US" altLang="en-US"/>
          </a:p>
        </p:txBody>
      </p:sp>
      <p:sp>
        <p:nvSpPr>
          <p:cNvPr id="121859" name="Rectangle 3"/>
          <p:cNvSpPr>
            <a:spLocks noGrp="1" noChangeArrowheads="1"/>
          </p:cNvSpPr>
          <p:nvPr>
            <p:ph type="body" idx="1"/>
          </p:nvPr>
        </p:nvSpPr>
        <p:spPr>
          <a:xfrm>
            <a:off x="342900" y="1343025"/>
            <a:ext cx="8458200" cy="4171950"/>
          </a:xfrm>
        </p:spPr>
        <p:txBody>
          <a:bodyPr/>
          <a:lstStyle/>
          <a:p>
            <a:pPr>
              <a:buFontTx/>
              <a:buNone/>
            </a:pPr>
            <a:r>
              <a:rPr lang="en-US" altLang="en-US" sz="3600"/>
              <a:t>Recommendations:</a:t>
            </a:r>
          </a:p>
          <a:p>
            <a:r>
              <a:rPr lang="en-US" altLang="en-US"/>
              <a:t>To avoid constant, severe pruning, </a:t>
            </a:r>
            <a:br>
              <a:rPr lang="en-US" altLang="en-US"/>
            </a:br>
            <a:r>
              <a:rPr lang="en-US" altLang="en-US"/>
              <a:t>plant the right-sized cultivar for the plant’s location in the landscape</a:t>
            </a:r>
          </a:p>
          <a:p>
            <a:r>
              <a:rPr lang="en-US" altLang="en-US"/>
              <a:t>To minimize plant structural damage and risk of disease, leave plants unpruned</a:t>
            </a:r>
          </a:p>
          <a:p>
            <a:r>
              <a:rPr lang="en-US" altLang="en-US"/>
              <a:t>Otherwise prune according to your preferences for winter appearance and summer appearance</a:t>
            </a:r>
            <a:endParaRPr lang="en-US" altLang="en-US" sz="3600"/>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1859">
                                            <p:txEl>
                                              <p:pRg st="0" end="0"/>
                                            </p:txEl>
                                          </p:spTgt>
                                        </p:tgtEl>
                                        <p:attrNameLst>
                                          <p:attrName>style.visibility</p:attrName>
                                        </p:attrNameLst>
                                      </p:cBhvr>
                                      <p:to>
                                        <p:strVal val="visible"/>
                                      </p:to>
                                    </p:set>
                                    <p:anim calcmode="lin" valueType="num">
                                      <p:cBhvr additive="base">
                                        <p:cTn id="7" dur="500" fill="hold"/>
                                        <p:tgtEl>
                                          <p:spTgt spid="1218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1859">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21859">
                                            <p:txEl>
                                              <p:pRg st="0" end="0"/>
                                            </p:txEl>
                                          </p:spTgt>
                                        </p:tgtEl>
                                        <p:attrNameLst>
                                          <p:attrName>ppt_c</p:attrName>
                                        </p:attrNameLst>
                                      </p:cBhvr>
                                      <p:to>
                                        <a:srgbClr val="FFFF66"/>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1859">
                                            <p:txEl>
                                              <p:pRg st="1" end="1"/>
                                            </p:txEl>
                                          </p:spTgt>
                                        </p:tgtEl>
                                        <p:attrNameLst>
                                          <p:attrName>style.visibility</p:attrName>
                                        </p:attrNameLst>
                                      </p:cBhvr>
                                      <p:to>
                                        <p:strVal val="visible"/>
                                      </p:to>
                                    </p:set>
                                    <p:anim calcmode="lin" valueType="num">
                                      <p:cBhvr additive="base">
                                        <p:cTn id="13" dur="500" fill="hold"/>
                                        <p:tgtEl>
                                          <p:spTgt spid="1218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1859">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21859">
                                            <p:txEl>
                                              <p:pRg st="1" end="1"/>
                                            </p:txEl>
                                          </p:spTgt>
                                        </p:tgtEl>
                                        <p:attrNameLst>
                                          <p:attrName>ppt_c</p:attrName>
                                        </p:attrNameLst>
                                      </p:cBhvr>
                                      <p:to>
                                        <a:srgbClr val="FFFF66"/>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1859">
                                            <p:txEl>
                                              <p:pRg st="2" end="2"/>
                                            </p:txEl>
                                          </p:spTgt>
                                        </p:tgtEl>
                                        <p:attrNameLst>
                                          <p:attrName>style.visibility</p:attrName>
                                        </p:attrNameLst>
                                      </p:cBhvr>
                                      <p:to>
                                        <p:strVal val="visible"/>
                                      </p:to>
                                    </p:set>
                                    <p:anim calcmode="lin" valueType="num">
                                      <p:cBhvr additive="base">
                                        <p:cTn id="19" dur="500" fill="hold"/>
                                        <p:tgtEl>
                                          <p:spTgt spid="12185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1859">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21859">
                                            <p:txEl>
                                              <p:pRg st="2" end="2"/>
                                            </p:txEl>
                                          </p:spTgt>
                                        </p:tgtEl>
                                        <p:attrNameLst>
                                          <p:attrName>ppt_c</p:attrName>
                                        </p:attrNameLst>
                                      </p:cBhvr>
                                      <p:to>
                                        <a:srgbClr val="FFFF66"/>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1859">
                                            <p:txEl>
                                              <p:pRg st="3" end="3"/>
                                            </p:txEl>
                                          </p:spTgt>
                                        </p:tgtEl>
                                        <p:attrNameLst>
                                          <p:attrName>style.visibility</p:attrName>
                                        </p:attrNameLst>
                                      </p:cBhvr>
                                      <p:to>
                                        <p:strVal val="visible"/>
                                      </p:to>
                                    </p:set>
                                    <p:anim calcmode="lin" valueType="num">
                                      <p:cBhvr additive="base">
                                        <p:cTn id="25" dur="500" fill="hold"/>
                                        <p:tgtEl>
                                          <p:spTgt spid="12185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1859">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21859">
                                            <p:txEl>
                                              <p:pRg st="3" end="3"/>
                                            </p:txEl>
                                          </p:spTgt>
                                        </p:tgtEl>
                                        <p:attrNameLst>
                                          <p:attrName>ppt_c</p:attrName>
                                        </p:attrNameLst>
                                      </p:cBhvr>
                                      <p:to>
                                        <a:srgbClr val="FFFF6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build="p"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23" name="monkeybutt.mpeg">
            <a:hlinkClick r:id="" action="ppaction://media"/>
          </p:cNvPr>
          <p:cNvPicPr>
            <a:picLocks noGrp="1" noRot="1" noChangeAspect="1" noChangeArrowheads="1"/>
          </p:cNvPicPr>
          <p:nvPr>
            <p:ph/>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282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162823"/>
                                        </p:tgtEl>
                                      </p:cBhvr>
                                    </p:cmd>
                                  </p:childTnLst>
                                </p:cTn>
                              </p:par>
                            </p:childTnLst>
                          </p:cTn>
                        </p:par>
                      </p:childTnLst>
                    </p:cTn>
                  </p:par>
                </p:childTnLst>
              </p:cTn>
              <p:nextCondLst>
                <p:cond evt="onClick" delay="0">
                  <p:tgtEl>
                    <p:spTgt spid="162823"/>
                  </p:tgtEl>
                </p:cond>
              </p:nextCondLst>
            </p:seq>
            <p:video>
              <p:cMediaNode vol="80000">
                <p:cTn id="7" fill="hold" display="0">
                  <p:stCondLst>
                    <p:cond delay="indefinite"/>
                  </p:stCondLst>
                </p:cTn>
                <p:tgtEl>
                  <p:spTgt spid="162823"/>
                </p:tgtEl>
              </p:cMediaNode>
            </p:video>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sz="quarter"/>
          </p:nvPr>
        </p:nvSpPr>
        <p:spPr>
          <a:xfrm>
            <a:off x="0" y="0"/>
            <a:ext cx="3733800" cy="1752600"/>
          </a:xfrm>
        </p:spPr>
        <p:txBody>
          <a:bodyPr/>
          <a:lstStyle/>
          <a:p>
            <a:pPr algn="l"/>
            <a:r>
              <a:rPr lang="en-US" altLang="en-US" sz="3200">
                <a:latin typeface="Comic Sans MS" charset="0"/>
              </a:rPr>
              <a:t>More </a:t>
            </a:r>
            <a:br>
              <a:rPr lang="en-US" altLang="en-US" sz="3200">
                <a:latin typeface="Comic Sans MS" charset="0"/>
              </a:rPr>
            </a:br>
            <a:r>
              <a:rPr lang="en-US" altLang="en-US" sz="3200">
                <a:latin typeface="Comic Sans MS" charset="0"/>
              </a:rPr>
              <a:t>REDNECK Pics</a:t>
            </a:r>
            <a:r>
              <a:rPr lang="en-US" altLang="en-US" sz="3600">
                <a:latin typeface="Comic Sans MS" charset="0"/>
              </a:rPr>
              <a:t> </a:t>
            </a:r>
            <a:br>
              <a:rPr lang="en-US" altLang="en-US" sz="3600">
                <a:latin typeface="Comic Sans MS" charset="0"/>
              </a:rPr>
            </a:br>
            <a:endParaRPr lang="en-US" altLang="en-US" sz="3600">
              <a:latin typeface="Comic Sans MS" charset="0"/>
            </a:endParaRPr>
          </a:p>
        </p:txBody>
      </p:sp>
      <p:pic>
        <p:nvPicPr>
          <p:cNvPr id="122891" name="Picture 11" descr="redneck-2"/>
          <p:cNvPicPr>
            <a:picLocks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0" y="2438400"/>
            <a:ext cx="3429000" cy="2465388"/>
          </a:xfr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122893" name="Picture 13" descr="redneck-3"/>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127750" y="838200"/>
            <a:ext cx="3016250" cy="2928938"/>
          </a:xfr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122895" name="Picture 15" descr="redneck-4"/>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2438400" y="3810000"/>
            <a:ext cx="4572000" cy="3048000"/>
          </a:xfrm>
          <a:noFill/>
          <a:ln>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122897" name="Picture 17" descr="redneck-5"/>
          <p:cNvPicPr>
            <a:picLocks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6938963" y="3810000"/>
            <a:ext cx="2205037" cy="3048000"/>
          </a:xfr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122900" name="Text Box 20"/>
          <p:cNvSpPr txBox="1">
            <a:spLocks noChangeArrowheads="1"/>
          </p:cNvSpPr>
          <p:nvPr/>
        </p:nvSpPr>
        <p:spPr bwMode="auto">
          <a:xfrm>
            <a:off x="0" y="42672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a:solidFill>
                  <a:srgbClr val="FF9900"/>
                </a:solidFill>
              </a:rPr>
              <a:t>Redneck ATV Transporter</a:t>
            </a:r>
          </a:p>
        </p:txBody>
      </p:sp>
      <p:sp>
        <p:nvSpPr>
          <p:cNvPr id="122902" name="Text Box 22"/>
          <p:cNvSpPr txBox="1">
            <a:spLocks noChangeArrowheads="1"/>
          </p:cNvSpPr>
          <p:nvPr/>
        </p:nvSpPr>
        <p:spPr bwMode="auto">
          <a:xfrm>
            <a:off x="23622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a:solidFill>
                  <a:srgbClr val="FF9900"/>
                </a:solidFill>
              </a:rPr>
              <a:t>Redneck RV</a:t>
            </a:r>
          </a:p>
        </p:txBody>
      </p:sp>
      <p:pic>
        <p:nvPicPr>
          <p:cNvPr id="122906" name="Picture 26" descr="Redneck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838200"/>
            <a:ext cx="3048000" cy="32670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2907" name="Picture 27" descr="REDNECKS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754563"/>
            <a:ext cx="2438400" cy="21034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4" name="Picture 4" descr="redneck_high_rise"/>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0"/>
            <a:ext cx="4953000" cy="3390900"/>
          </a:xfr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128009" name="Picture 9" descr="redneck_motor_home"/>
          <p:cNvPicPr>
            <a:picLocks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267200" y="3444875"/>
            <a:ext cx="4876800" cy="3413125"/>
          </a:xfr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128012" name="Picture 12" descr="redneck_yach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86150"/>
            <a:ext cx="4495800" cy="33718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8020" name="Picture 20" descr="redneck-limo"/>
          <p:cNvPicPr>
            <a:picLocks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4038600" y="0"/>
            <a:ext cx="5105400" cy="3379788"/>
          </a:xfr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128021" name="Text Box 21"/>
          <p:cNvSpPr txBox="1">
            <a:spLocks noChangeArrowheads="1"/>
          </p:cNvSpPr>
          <p:nvPr/>
        </p:nvSpPr>
        <p:spPr bwMode="auto">
          <a:xfrm>
            <a:off x="3962400" y="28956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b="1">
                <a:solidFill>
                  <a:schemeClr val="bg1"/>
                </a:solidFill>
                <a:latin typeface="Comic Sans MS" charset="0"/>
              </a:rPr>
              <a:t>Redneck Limo</a:t>
            </a:r>
          </a:p>
        </p:txBody>
      </p:sp>
      <p:sp>
        <p:nvSpPr>
          <p:cNvPr id="128022" name="Text Box 22"/>
          <p:cNvSpPr txBox="1">
            <a:spLocks noChangeArrowheads="1"/>
          </p:cNvSpPr>
          <p:nvPr/>
        </p:nvSpPr>
        <p:spPr bwMode="auto">
          <a:xfrm>
            <a:off x="0" y="53340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b="1">
                <a:latin typeface="Comic Sans MS" charset="0"/>
              </a:rPr>
              <a:t>Redneck Houseboat</a:t>
            </a:r>
          </a:p>
        </p:txBody>
      </p:sp>
      <p:sp>
        <p:nvSpPr>
          <p:cNvPr id="128023" name="Text Box 23"/>
          <p:cNvSpPr txBox="1">
            <a:spLocks noChangeArrowheads="1"/>
          </p:cNvSpPr>
          <p:nvPr/>
        </p:nvSpPr>
        <p:spPr bwMode="auto">
          <a:xfrm>
            <a:off x="4953000" y="51816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b="1">
                <a:latin typeface="Comic Sans MS" charset="0"/>
              </a:rPr>
              <a:t>Redneck RV</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sz="quarter"/>
          </p:nvPr>
        </p:nvSpPr>
        <p:spPr>
          <a:xfrm>
            <a:off x="685800" y="457200"/>
            <a:ext cx="7772400" cy="1143000"/>
          </a:xfrm>
          <a:solidFill>
            <a:schemeClr val="bg1">
              <a:alpha val="75000"/>
            </a:schemeClr>
          </a:solidFill>
          <a:ln>
            <a:solidFill>
              <a:schemeClr val="bg1"/>
            </a:solidFill>
            <a:miter lim="800000"/>
            <a:headEnd/>
            <a:tailEnd/>
          </a:ln>
        </p:spPr>
        <p:txBody>
          <a:bodyPr/>
          <a:lstStyle/>
          <a:p>
            <a:r>
              <a:rPr lang="en-US" altLang="en-US" sz="4000"/>
              <a:t>Don’t be a Redneck</a:t>
            </a:r>
            <a:br>
              <a:rPr lang="en-US" altLang="en-US" sz="4000"/>
            </a:br>
            <a:r>
              <a:rPr lang="en-US" altLang="en-US" sz="4000"/>
              <a:t>Just Prune Correct!!!</a:t>
            </a:r>
          </a:p>
        </p:txBody>
      </p:sp>
      <p:pic>
        <p:nvPicPr>
          <p:cNvPr id="9221" name="Picture 5" descr="s11c"/>
          <p:cNvPicPr>
            <a:picLocks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6477000" y="1905000"/>
            <a:ext cx="2058988" cy="2743200"/>
          </a:xfr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9223" name="Picture 7" descr="1-13"/>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495800" y="2819400"/>
            <a:ext cx="1863725" cy="2819400"/>
          </a:xfr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9225" name="Picture 9" descr="topping"/>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2152650" y="3429000"/>
            <a:ext cx="1731963" cy="2438400"/>
          </a:xfr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9220" name="Text Box 4"/>
          <p:cNvSpPr txBox="1">
            <a:spLocks noChangeArrowheads="1"/>
          </p:cNvSpPr>
          <p:nvPr/>
        </p:nvSpPr>
        <p:spPr bwMode="auto">
          <a:xfrm>
            <a:off x="685800" y="1905000"/>
            <a:ext cx="59436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a:latin typeface="Comic Sans MS" charset="0"/>
              </a:rPr>
              <a:t>Removing Large Branches:</a:t>
            </a:r>
          </a:p>
          <a:p>
            <a:pPr>
              <a:spcBef>
                <a:spcPct val="50000"/>
              </a:spcBef>
            </a:pPr>
            <a:r>
              <a:rPr lang="en-US" altLang="en-US">
                <a:latin typeface="Comic Sans MS" charset="0"/>
              </a:rPr>
              <a:t>Improperly made Cuts:</a:t>
            </a:r>
          </a:p>
          <a:p>
            <a:pPr>
              <a:spcBef>
                <a:spcPct val="50000"/>
              </a:spcBef>
            </a:pPr>
            <a:r>
              <a:rPr lang="en-US" altLang="en-US">
                <a:latin typeface="Comic Sans MS" charset="0"/>
              </a:rPr>
              <a:t>Don’t Top:</a:t>
            </a:r>
          </a:p>
        </p:txBody>
      </p:sp>
      <p:sp>
        <p:nvSpPr>
          <p:cNvPr id="9230" name="Line 14"/>
          <p:cNvSpPr>
            <a:spLocks noChangeShapeType="1"/>
          </p:cNvSpPr>
          <p:nvPr/>
        </p:nvSpPr>
        <p:spPr bwMode="auto">
          <a:xfrm>
            <a:off x="4495800" y="2133600"/>
            <a:ext cx="1828800" cy="0"/>
          </a:xfrm>
          <a:prstGeom prst="line">
            <a:avLst/>
          </a:prstGeom>
          <a:noFill/>
          <a:ln w="9525">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231" name="Line 15"/>
          <p:cNvSpPr>
            <a:spLocks noChangeShapeType="1"/>
          </p:cNvSpPr>
          <p:nvPr/>
        </p:nvSpPr>
        <p:spPr bwMode="auto">
          <a:xfrm>
            <a:off x="4114800" y="2667000"/>
            <a:ext cx="228600" cy="152400"/>
          </a:xfrm>
          <a:prstGeom prst="line">
            <a:avLst/>
          </a:prstGeom>
          <a:noFill/>
          <a:ln w="9525">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4" name="Picture 4" descr="Redneck_Swimming_Pool"/>
          <p:cNvPicPr>
            <a:picLocks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descr="redneck_cow-a-sak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5062" name="Text Box 6"/>
          <p:cNvSpPr txBox="1">
            <a:spLocks noChangeArrowheads="1"/>
          </p:cNvSpPr>
          <p:nvPr/>
        </p:nvSpPr>
        <p:spPr bwMode="auto">
          <a:xfrm>
            <a:off x="4953000" y="0"/>
            <a:ext cx="4191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a:t>What kind of motorcycle is this?</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4" descr="RedneckHouse%2020Ala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5263" y="0"/>
            <a:ext cx="6061075" cy="6858000"/>
          </a:xfrm>
          <a:prstGeom prst="rect">
            <a:avLst/>
          </a:prstGeom>
          <a:noFill/>
          <a:extLst>
            <a:ext uri="{909E8E84-426E-40DD-AFC4-6F175D3DCCD1}">
              <a14:hiddenFill xmlns:a14="http://schemas.microsoft.com/office/drawing/2010/main">
                <a:solidFill>
                  <a:srgbClr val="FFFFFF"/>
                </a:solidFill>
              </a14:hiddenFill>
            </a:ext>
          </a:extLst>
        </p:spPr>
      </p:pic>
      <p:sp>
        <p:nvSpPr>
          <p:cNvPr id="47109" name="Text Box 5"/>
          <p:cNvSpPr txBox="1">
            <a:spLocks noChangeArrowheads="1"/>
          </p:cNvSpPr>
          <p:nvPr/>
        </p:nvSpPr>
        <p:spPr bwMode="auto">
          <a:xfrm>
            <a:off x="5486400" y="2895600"/>
            <a:ext cx="1828800" cy="822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a:t>What do we call this?</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descr="redneck car alarm"/>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26631" name="Text Box 7"/>
          <p:cNvSpPr txBox="1">
            <a:spLocks noChangeArrowheads="1"/>
          </p:cNvSpPr>
          <p:nvPr/>
        </p:nvSpPr>
        <p:spPr bwMode="auto">
          <a:xfrm>
            <a:off x="1600200" y="0"/>
            <a:ext cx="6324600" cy="8239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sz="4800"/>
              <a:t>What do you call this?</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2" name="Picture 4" descr="BAMA-BASS-BOAT"/>
          <p:cNvPicPr>
            <a:picLocks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4763"/>
            <a:ext cx="9144000" cy="6862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160776" name="Text Box 8"/>
          <p:cNvSpPr txBox="1">
            <a:spLocks noChangeArrowheads="1"/>
          </p:cNvSpPr>
          <p:nvPr/>
        </p:nvSpPr>
        <p:spPr bwMode="auto">
          <a:xfrm>
            <a:off x="0" y="5791200"/>
            <a:ext cx="3581400" cy="1066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200"/>
              <a:t>Here’s your sign!!! What’s this thing?</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70" name="Text Box 6"/>
          <p:cNvSpPr txBox="1">
            <a:spLocks noChangeArrowheads="1"/>
          </p:cNvSpPr>
          <p:nvPr/>
        </p:nvSpPr>
        <p:spPr bwMode="auto">
          <a:xfrm>
            <a:off x="2438400" y="0"/>
            <a:ext cx="426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a:solidFill>
                  <a:srgbClr val="FF9900"/>
                </a:solidFill>
              </a:rPr>
              <a:t>Why Fat Boys Don’t Exercise!!!</a:t>
            </a:r>
          </a:p>
        </p:txBody>
      </p:sp>
      <p:pic>
        <p:nvPicPr>
          <p:cNvPr id="164868" name="why I don't exercise.mpg">
            <a:hlinkClick r:id="" action="ppaction://media"/>
          </p:cNvPr>
          <p:cNvPicPr>
            <a:picLocks noRot="1" noChangeAspect="1" noChangeArrowheads="1"/>
          </p:cNvPicPr>
          <p:nvPr>
            <p:ph/>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a:xfrm>
            <a:off x="152400" y="457200"/>
            <a:ext cx="8839200" cy="64008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4868"/>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164868"/>
                                        </p:tgtEl>
                                      </p:cBhvr>
                                    </p:cmd>
                                  </p:childTnLst>
                                </p:cTn>
                              </p:par>
                            </p:childTnLst>
                          </p:cTn>
                        </p:par>
                      </p:childTnLst>
                    </p:cTn>
                  </p:par>
                </p:childTnLst>
              </p:cTn>
              <p:nextCondLst>
                <p:cond evt="onClick" delay="0">
                  <p:tgtEl>
                    <p:spTgt spid="164868"/>
                  </p:tgtEl>
                </p:cond>
              </p:nextCondLst>
            </p:seq>
            <p:video>
              <p:cMediaNode vol="80000">
                <p:cTn id="7" fill="hold" display="0">
                  <p:stCondLst>
                    <p:cond delay="indefinite"/>
                  </p:stCondLst>
                </p:cTn>
                <p:tgtEl>
                  <p:spTgt spid="164868"/>
                </p:tgtEl>
              </p:cMediaNode>
            </p:video>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Tenn Bird dogs"/>
          <p:cNvPicPr>
            <a:picLocks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1454150"/>
            <a:ext cx="9144000" cy="5403850"/>
          </a:xfr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28678" name="Text Box 6"/>
          <p:cNvSpPr txBox="1">
            <a:spLocks noChangeArrowheads="1"/>
          </p:cNvSpPr>
          <p:nvPr/>
        </p:nvSpPr>
        <p:spPr bwMode="auto">
          <a:xfrm>
            <a:off x="2095500" y="304800"/>
            <a:ext cx="4800600" cy="588963"/>
          </a:xfrm>
          <a:prstGeom prst="rect">
            <a:avLst/>
          </a:prstGeom>
          <a:solidFill>
            <a:schemeClr val="bg1">
              <a:alpha val="75000"/>
            </a:schemeClr>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sz="3200">
                <a:latin typeface="Comic Sans MS" charset="0"/>
              </a:rPr>
              <a:t>Thank you! Questions?</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40" name="Picture 4" descr="Jacknkregbob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64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2" name="Picture 4" descr="7-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38100">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Blank Presentation">
  <a:themeElements>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a:ln>
              <a:noFill/>
            </a:ln>
            <a:solidFill>
              <a:schemeClr val="tx1"/>
            </a:solidFill>
            <a:effectLst/>
            <a:latin typeface="Times" charset="0"/>
          </a:defRPr>
        </a:defPPr>
      </a:lstStyle>
    </a:ln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Presentation2</Template>
  <TotalTime>3</TotalTime>
  <Words>1149</Words>
  <Application>Microsoft Macintosh PowerPoint</Application>
  <PresentationFormat>On-screen Show (4:3)</PresentationFormat>
  <Paragraphs>239</Paragraphs>
  <Slides>87</Slides>
  <Notes>10</Notes>
  <HiddenSlides>0</HiddenSlides>
  <MMClips>3</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3</vt:i4>
      </vt:variant>
      <vt:variant>
        <vt:lpstr>Slide Titles</vt:lpstr>
      </vt:variant>
      <vt:variant>
        <vt:i4>87</vt:i4>
      </vt:variant>
    </vt:vector>
  </HeadingPairs>
  <TitlesOfParts>
    <vt:vector size="98" baseType="lpstr">
      <vt:lpstr>Arial</vt:lpstr>
      <vt:lpstr>Times</vt:lpstr>
      <vt:lpstr>Tahoma</vt:lpstr>
      <vt:lpstr>Comic Sans MS</vt:lpstr>
      <vt:lpstr>Arial Narrow</vt:lpstr>
      <vt:lpstr>Times New Roman</vt:lpstr>
      <vt:lpstr>Arial Black</vt:lpstr>
      <vt:lpstr>1_Blank Presentation</vt:lpstr>
      <vt:lpstr>Microsoft Photo Editor 3.0 Photo</vt:lpstr>
      <vt:lpstr>Microsoft Clip Gallery</vt:lpstr>
      <vt:lpstr>Microsoft Graph 97 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Don’t be a Redneck Just Prune Correct!!!</vt:lpstr>
      <vt:lpstr>PowerPoint Presentation</vt:lpstr>
      <vt:lpstr>PowerPoint Presentation</vt:lpstr>
      <vt:lpstr>PowerPoint Presentation</vt:lpstr>
      <vt:lpstr>You know you’re a redneck if:</vt:lpstr>
      <vt:lpstr>PowerPoint Presentation</vt:lpstr>
      <vt:lpstr>PowerPoint Presentation</vt:lpstr>
      <vt:lpstr>PowerPoint Presentation</vt:lpstr>
      <vt:lpstr>Quote by Rex Bishop  Horticulture Instructor at North Metro Tech. “The more you prune the more you have to prune”!</vt:lpstr>
      <vt:lpstr>Pruning</vt:lpstr>
      <vt:lpstr>Introduction</vt:lpstr>
      <vt:lpstr>Growth Periods</vt:lpstr>
      <vt:lpstr>Period One  (February - March) </vt:lpstr>
      <vt:lpstr>Period Two (April)</vt:lpstr>
      <vt:lpstr>Period Three  (May - July)</vt:lpstr>
      <vt:lpstr>Period 4  (August - September)</vt:lpstr>
      <vt:lpstr>Period 5  (October - January)</vt:lpstr>
      <vt:lpstr>Why Prune? </vt:lpstr>
      <vt:lpstr>When to Prune?</vt:lpstr>
      <vt:lpstr>How to Prune?</vt:lpstr>
      <vt:lpstr>Pruning cuts</vt:lpstr>
      <vt:lpstr>Pruning branches</vt:lpstr>
      <vt:lpstr>Pruning large limbs</vt:lpstr>
      <vt:lpstr>Pruning hedges</vt:lpstr>
      <vt:lpstr>Renewal pruning</vt:lpstr>
      <vt:lpstr>PowerPoint Presentation</vt:lpstr>
      <vt:lpstr>Removing spent blooms</vt:lpstr>
      <vt:lpstr>Pruning evergreens</vt:lpstr>
      <vt:lpstr>Pruning tools</vt:lpstr>
      <vt:lpstr>Pruning tools</vt:lpstr>
      <vt:lpstr>Crape “Murder”</vt:lpstr>
      <vt:lpstr>PowerPoint Presentation</vt:lpstr>
      <vt:lpstr>Crape “Murder”:</vt:lpstr>
      <vt:lpstr>Plants Used:</vt:lpstr>
      <vt:lpstr>Plants Used:</vt:lpstr>
      <vt:lpstr>Questions to Answer:</vt:lpstr>
      <vt:lpstr>Pruning Treatments:</vt:lpstr>
      <vt:lpstr>Pruning Treatments:</vt:lpstr>
      <vt:lpstr>Pruning Treatments:</vt:lpstr>
      <vt:lpstr>Pruning Treatments:</vt:lpstr>
      <vt:lpstr>Pruning Treatments:</vt:lpstr>
      <vt:lpstr>Pruning Treatments:</vt:lpstr>
      <vt:lpstr>Pruning Treatments:</vt:lpstr>
      <vt:lpstr>PowerPoint Presentation</vt:lpstr>
      <vt:lpstr>How much work does each pruning method require?</vt:lpstr>
      <vt:lpstr>Time and Number of Cuts for each Pruning Treatment, 1999</vt:lpstr>
      <vt:lpstr>How much after-care is needed during the summer?</vt:lpstr>
      <vt:lpstr>Number of Sprouts and Time to Remove Sprouts by Pruning Treatment, 1998</vt:lpstr>
      <vt:lpstr>Number of Basal, Root and Stem Sprouts, September 1998</vt:lpstr>
      <vt:lpstr>What is the impact on flowering and growth?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Generalizations Thus Far:</vt:lpstr>
      <vt:lpstr>Generalizations Thus Far:</vt:lpstr>
      <vt:lpstr>What’s the “right” way to prune?</vt:lpstr>
      <vt:lpstr>PowerPoint Presentation</vt:lpstr>
      <vt:lpstr>What’s the “right” way to prune?</vt:lpstr>
      <vt:lpstr>PowerPoint Presentation</vt:lpstr>
      <vt:lpstr>More  REDNECK Pics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Pruning</dc:subject>
  <dc:creator>George Braman</dc:creator>
  <cp:lastModifiedBy>George Braman</cp:lastModifiedBy>
  <cp:revision>1</cp:revision>
  <dcterms:created xsi:type="dcterms:W3CDTF">2015-09-08T03:54:39Z</dcterms:created>
  <dcterms:modified xsi:type="dcterms:W3CDTF">2015-09-08T03:58:06Z</dcterms:modified>
</cp:coreProperties>
</file>