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sldIdLst>
    <p:sldId id="309" r:id="rId2"/>
    <p:sldId id="261" r:id="rId3"/>
    <p:sldId id="355" r:id="rId4"/>
    <p:sldId id="406" r:id="rId5"/>
    <p:sldId id="362" r:id="rId6"/>
    <p:sldId id="365" r:id="rId7"/>
    <p:sldId id="363" r:id="rId8"/>
    <p:sldId id="364" r:id="rId9"/>
    <p:sldId id="366" r:id="rId10"/>
    <p:sldId id="304" r:id="rId11"/>
    <p:sldId id="303" r:id="rId12"/>
    <p:sldId id="257" r:id="rId13"/>
    <p:sldId id="258" r:id="rId14"/>
    <p:sldId id="259" r:id="rId15"/>
    <p:sldId id="260" r:id="rId16"/>
    <p:sldId id="271" r:id="rId17"/>
    <p:sldId id="285" r:id="rId18"/>
    <p:sldId id="300" r:id="rId19"/>
    <p:sldId id="302" r:id="rId20"/>
    <p:sldId id="306" r:id="rId21"/>
    <p:sldId id="272" r:id="rId22"/>
    <p:sldId id="277" r:id="rId23"/>
    <p:sldId id="278" r:id="rId24"/>
    <p:sldId id="279" r:id="rId25"/>
    <p:sldId id="329" r:id="rId26"/>
    <p:sldId id="323" r:id="rId27"/>
    <p:sldId id="325" r:id="rId28"/>
    <p:sldId id="342" r:id="rId29"/>
    <p:sldId id="344" r:id="rId30"/>
    <p:sldId id="345" r:id="rId31"/>
    <p:sldId id="375" r:id="rId32"/>
    <p:sldId id="330" r:id="rId33"/>
    <p:sldId id="376" r:id="rId34"/>
    <p:sldId id="393" r:id="rId35"/>
    <p:sldId id="346" r:id="rId36"/>
    <p:sldId id="347" r:id="rId37"/>
    <p:sldId id="398" r:id="rId38"/>
    <p:sldId id="349" r:id="rId39"/>
    <p:sldId id="350" r:id="rId40"/>
    <p:sldId id="367" r:id="rId41"/>
    <p:sldId id="407" r:id="rId42"/>
    <p:sldId id="361" r:id="rId43"/>
    <p:sldId id="358" r:id="rId44"/>
    <p:sldId id="359" r:id="rId45"/>
    <p:sldId id="360" r:id="rId46"/>
    <p:sldId id="397" r:id="rId47"/>
    <p:sldId id="408" r:id="rId48"/>
    <p:sldId id="312" r:id="rId49"/>
    <p:sldId id="313" r:id="rId50"/>
    <p:sldId id="314" r:id="rId51"/>
    <p:sldId id="315" r:id="rId52"/>
    <p:sldId id="400" r:id="rId53"/>
    <p:sldId id="399" r:id="rId54"/>
    <p:sldId id="396" r:id="rId55"/>
    <p:sldId id="280" r:id="rId56"/>
    <p:sldId id="409" r:id="rId57"/>
    <p:sldId id="328" r:id="rId58"/>
    <p:sldId id="386" r:id="rId59"/>
    <p:sldId id="377" r:id="rId60"/>
    <p:sldId id="378" r:id="rId61"/>
    <p:sldId id="379" r:id="rId62"/>
    <p:sldId id="381" r:id="rId63"/>
    <p:sldId id="380" r:id="rId64"/>
    <p:sldId id="382" r:id="rId65"/>
    <p:sldId id="384" r:id="rId66"/>
    <p:sldId id="383" r:id="rId67"/>
    <p:sldId id="368" r:id="rId68"/>
    <p:sldId id="327" r:id="rId69"/>
    <p:sldId id="420" r:id="rId70"/>
    <p:sldId id="348" r:id="rId71"/>
    <p:sldId id="405" r:id="rId72"/>
    <p:sldId id="410" r:id="rId73"/>
    <p:sldId id="387" r:id="rId74"/>
    <p:sldId id="321" r:id="rId75"/>
    <p:sldId id="324" r:id="rId76"/>
    <p:sldId id="411" r:id="rId77"/>
    <p:sldId id="338" r:id="rId78"/>
    <p:sldId id="339" r:id="rId79"/>
    <p:sldId id="341" r:id="rId80"/>
    <p:sldId id="351" r:id="rId81"/>
    <p:sldId id="371" r:id="rId82"/>
    <p:sldId id="308" r:id="rId83"/>
    <p:sldId id="307" r:id="rId84"/>
    <p:sldId id="412" r:id="rId85"/>
    <p:sldId id="337" r:id="rId86"/>
    <p:sldId id="403" r:id="rId87"/>
    <p:sldId id="369" r:id="rId88"/>
    <p:sldId id="274" r:id="rId89"/>
    <p:sldId id="421" r:id="rId90"/>
    <p:sldId id="273" r:id="rId91"/>
    <p:sldId id="275" r:id="rId92"/>
    <p:sldId id="356" r:id="rId93"/>
    <p:sldId id="343" r:id="rId94"/>
    <p:sldId id="357" r:id="rId95"/>
    <p:sldId id="374" r:id="rId96"/>
    <p:sldId id="354" r:id="rId97"/>
    <p:sldId id="281" r:id="rId98"/>
    <p:sldId id="353" r:id="rId99"/>
    <p:sldId id="413" r:id="rId100"/>
    <p:sldId id="388" r:id="rId101"/>
    <p:sldId id="370" r:id="rId102"/>
    <p:sldId id="311" r:id="rId103"/>
    <p:sldId id="389" r:id="rId104"/>
    <p:sldId id="390" r:id="rId105"/>
    <p:sldId id="392" r:id="rId106"/>
    <p:sldId id="414" r:id="rId107"/>
    <p:sldId id="288" r:id="rId108"/>
    <p:sldId id="287" r:id="rId109"/>
    <p:sldId id="352" r:id="rId110"/>
    <p:sldId id="326" r:id="rId111"/>
    <p:sldId id="394" r:id="rId112"/>
    <p:sldId id="336" r:id="rId113"/>
    <p:sldId id="415" r:id="rId114"/>
    <p:sldId id="334" r:id="rId115"/>
    <p:sldId id="335" r:id="rId116"/>
    <p:sldId id="416" r:id="rId117"/>
    <p:sldId id="404" r:id="rId118"/>
    <p:sldId id="286" r:id="rId119"/>
    <p:sldId id="417" r:id="rId120"/>
    <p:sldId id="292" r:id="rId121"/>
    <p:sldId id="293" r:id="rId122"/>
    <p:sldId id="320" r:id="rId123"/>
    <p:sldId id="418" r:id="rId124"/>
    <p:sldId id="310" r:id="rId125"/>
    <p:sldId id="317" r:id="rId126"/>
    <p:sldId id="319" r:id="rId127"/>
    <p:sldId id="419" r:id="rId128"/>
    <p:sldId id="331" r:id="rId129"/>
    <p:sldId id="332" r:id="rId130"/>
    <p:sldId id="333" r:id="rId131"/>
    <p:sldId id="395" r:id="rId132"/>
    <p:sldId id="372" r:id="rId133"/>
    <p:sldId id="301" r:id="rId134"/>
    <p:sldId id="401" r:id="rId135"/>
    <p:sldId id="402" r:id="rId136"/>
    <p:sldId id="322" r:id="rId1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4" autoAdjust="0"/>
    <p:restoredTop sz="94674" autoAdjust="0"/>
  </p:normalViewPr>
  <p:slideViewPr>
    <p:cSldViewPr>
      <p:cViewPr>
        <p:scale>
          <a:sx n="33" d="100"/>
          <a:sy n="33" d="100"/>
        </p:scale>
        <p:origin x="4144" y="2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presProps" Target="presProps.xml"/><Relationship Id="rId13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theme" Target="theme/theme1.xml"/><Relationship Id="rId1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47C93-8CD2-504F-9DC5-49D8D97E5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48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07D86-4AC7-9C4C-B25C-9F1EB700ED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6F2AB-B20E-1940-9446-F0A975FF8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7616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E64F0-6841-CE41-B7D0-602C4D58E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60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D9C6-831F-2942-9ACB-E26B60410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89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C6135-F617-2147-8E41-5A8EBD0ADC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69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5E0B9-6CE8-1443-A276-9FF7D8D93C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36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7981A-F020-794D-9188-12515E7D1A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69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5D95F-CBF2-334B-9897-E054516FE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53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BDFCD-EFA5-5649-B739-79451A9A9C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94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96DB3-10DE-CB45-9C1C-FD602BA4F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93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AB1931-7DB7-074E-A4A8-C904B7BC3F5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6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9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4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mile at the r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0"/>
            <a:ext cx="122682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410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860925" y="5299075"/>
            <a:ext cx="2682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Manufactured home</a:t>
            </a:r>
          </a:p>
          <a:p>
            <a:r>
              <a:rPr lang="en-US" altLang="en-US"/>
              <a:t>Lopez Island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0" name="Picture 4" descr="PA2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P9040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0"/>
            <a:ext cx="12268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tod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wolf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DSCF06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533400"/>
            <a:ext cx="10439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P522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94488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Pumped Collection</a:t>
            </a:r>
          </a:p>
        </p:txBody>
      </p:sp>
      <p:sp>
        <p:nvSpPr>
          <p:cNvPr id="1761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pou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04800"/>
            <a:ext cx="9753600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WordArt 3"/>
          <p:cNvSpPr>
            <a:spLocks noChangeArrowheads="1" noChangeShapeType="1" noTextEdit="1"/>
          </p:cNvSpPr>
          <p:nvPr/>
        </p:nvSpPr>
        <p:spPr bwMode="auto">
          <a:xfrm>
            <a:off x="4038600" y="1447800"/>
            <a:ext cx="51054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250 gallon underground transfer tank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927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0" y="5029200"/>
            <a:ext cx="4114800" cy="1371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4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250 gallon ball/transfer tank</a:t>
            </a:r>
          </a:p>
          <a:p>
            <a:pPr algn="ctr"/>
            <a:r>
              <a:rPr lang="en-US" sz="14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    buried in the only soil </a:t>
            </a:r>
          </a:p>
          <a:p>
            <a:pPr algn="ctr"/>
            <a:r>
              <a:rPr lang="en-US" sz="14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         we could find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P1040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19050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30,000 gallon tank located</a:t>
            </a:r>
            <a:br>
              <a:rPr lang="en-US" altLang="en-US">
                <a:solidFill>
                  <a:schemeClr val="accent1"/>
                </a:solidFill>
              </a:rPr>
            </a:br>
            <a:r>
              <a:rPr lang="en-US" altLang="en-US">
                <a:solidFill>
                  <a:schemeClr val="accent1"/>
                </a:solidFill>
              </a:rPr>
              <a:t>130 feet above residence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410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08204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889125" y="5299075"/>
            <a:ext cx="5578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355725" y="4918075"/>
            <a:ext cx="664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200400" y="5257800"/>
            <a:ext cx="548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14040 gallons storage, Manufactured home</a:t>
            </a:r>
          </a:p>
          <a:p>
            <a:r>
              <a:rPr lang="en-US" altLang="en-US"/>
              <a:t>Lopez Island.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sav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60 gallon collection/transfer tank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P410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60 gallon collection/transfer tank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creat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381000"/>
            <a:ext cx="11582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4495800"/>
            <a:ext cx="7772400" cy="23622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Canadian/American </a:t>
            </a:r>
            <a:br>
              <a:rPr lang="en-US" altLang="en-US">
                <a:solidFill>
                  <a:schemeClr val="accent1"/>
                </a:solidFill>
              </a:rPr>
            </a:br>
            <a:r>
              <a:rPr lang="en-US" altLang="en-US">
                <a:solidFill>
                  <a:schemeClr val="accent1"/>
                </a:solidFill>
              </a:rPr>
              <a:t>cross border wars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Transfer Pumps for Pumped Collection</a:t>
            </a: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wsp33-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9906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WSP53-1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2000"/>
            <a:ext cx="9829800" cy="883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NSF approved roof coating</a:t>
            </a: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P526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12954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A08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93725" y="3048000"/>
            <a:ext cx="35321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Potable roll on roof coating</a:t>
            </a:r>
          </a:p>
          <a:p>
            <a:r>
              <a:rPr lang="en-US" altLang="en-US">
                <a:solidFill>
                  <a:schemeClr val="accent1"/>
                </a:solidFill>
              </a:rPr>
              <a:t>NSF approved Standard 42</a:t>
            </a:r>
          </a:p>
          <a:p>
            <a:r>
              <a:rPr lang="en-US" altLang="en-US">
                <a:solidFill>
                  <a:schemeClr val="accent1"/>
                </a:solidFill>
              </a:rPr>
              <a:t>Shaw Island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Pressure Pumping Systems</a:t>
            </a:r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l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677400" cy="90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2667000" y="6324600"/>
            <a:ext cx="42672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5000 sq. ft., Lopez Island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ainbankp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685800"/>
            <a:ext cx="99822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ainbankp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340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 descr="grundfos mq p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0400"/>
            <a:ext cx="9525000" cy="120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Disinfection</a:t>
            </a:r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Trojan UV ma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81000"/>
            <a:ext cx="98298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bigb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6962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PURA BB3 P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9829800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System layout</a:t>
            </a:r>
          </a:p>
        </p:txBody>
      </p:sp>
      <p:sp>
        <p:nvSpPr>
          <p:cNvPr id="1863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hengeste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685800"/>
            <a:ext cx="109728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Early system, too much filtration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gregoi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2200"/>
            <a:ext cx="9525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Simple System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llen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04800"/>
            <a:ext cx="9982200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2971800" y="6172200"/>
            <a:ext cx="2971800" cy="685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20,000 gallons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born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143000"/>
            <a:ext cx="9829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324600"/>
            <a:ext cx="7772400" cy="19050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Simple system,</a:t>
            </a:r>
            <a:br>
              <a:rPr lang="en-US" altLang="en-US">
                <a:solidFill>
                  <a:schemeClr val="accent1"/>
                </a:solidFill>
              </a:rPr>
            </a:br>
            <a:r>
              <a:rPr lang="en-US" altLang="en-US">
                <a:solidFill>
                  <a:schemeClr val="accent1"/>
                </a:solidFill>
              </a:rPr>
              <a:t>insulated enclosure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P410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9525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50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6172200"/>
            <a:ext cx="7772400" cy="19050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Simple system in storage shed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P615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0"/>
            <a:ext cx="12192000" cy="94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391400"/>
            <a:ext cx="7772400" cy="12954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Simple system with pressure tank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1040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1143000"/>
            <a:ext cx="98298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994525" y="2479675"/>
            <a:ext cx="16462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Pumping</a:t>
            </a:r>
          </a:p>
          <a:p>
            <a:r>
              <a:rPr lang="en-US" altLang="en-US">
                <a:solidFill>
                  <a:schemeClr val="accent1"/>
                </a:solidFill>
              </a:rPr>
              <a:t>Filtration</a:t>
            </a:r>
          </a:p>
          <a:p>
            <a:r>
              <a:rPr lang="en-US" altLang="en-US">
                <a:solidFill>
                  <a:schemeClr val="accent1"/>
                </a:solidFill>
              </a:rPr>
              <a:t>Ultra Violet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2" name="Picture 4" descr="P6300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533400"/>
            <a:ext cx="7772400" cy="17526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Diabolically complicated layout.</a:t>
            </a:r>
            <a:br>
              <a:rPr lang="en-US" altLang="en-US">
                <a:solidFill>
                  <a:schemeClr val="accent1"/>
                </a:solidFill>
              </a:rPr>
            </a:br>
            <a:r>
              <a:rPr lang="en-US" altLang="en-US">
                <a:solidFill>
                  <a:schemeClr val="accent1"/>
                </a:solidFill>
              </a:rPr>
              <a:t>Its what the owner wanted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P6300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-12192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7" name="Rectangle 5"/>
          <p:cNvSpPr>
            <a:spLocks noGrp="1" noChangeArrowheads="1"/>
          </p:cNvSpPr>
          <p:nvPr>
            <p:ph type="title"/>
          </p:nvPr>
        </p:nvSpPr>
        <p:spPr>
          <a:xfrm>
            <a:off x="-381000" y="3810000"/>
            <a:ext cx="5715000" cy="3048000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</a:rPr>
              <a:t>Page two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AcidNeutraliz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1676400"/>
            <a:ext cx="102870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r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609600"/>
            <a:ext cx="10591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2743200" y="5791200"/>
            <a:ext cx="4114800" cy="695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6,500 sq. ft., San Juan Island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r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WordArt 3"/>
          <p:cNvSpPr>
            <a:spLocks noChangeArrowheads="1" noChangeShapeType="1" noTextEdit="1"/>
          </p:cNvSpPr>
          <p:nvPr/>
        </p:nvSpPr>
        <p:spPr bwMode="auto">
          <a:xfrm>
            <a:off x="3276600" y="5943600"/>
            <a:ext cx="2514600" cy="6191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20,000 gallons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johns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9800"/>
            <a:ext cx="9601200" cy="1074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1981200" y="6019800"/>
            <a:ext cx="5334000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11,700 gallons, new construction</a:t>
            </a:r>
          </a:p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located under future deck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A15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4724400" y="5943600"/>
            <a:ext cx="3019425" cy="314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located under new deck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A08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WordArt 3"/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3962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59"/>
              </a:avLst>
            </a:prstTxWarp>
          </a:bodyPr>
          <a:lstStyle/>
          <a:p>
            <a:pPr algn="ctr"/>
            <a:r>
              <a:rPr lang="en-US" sz="1200" i="1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Forest Cabin Shaw Island</a:t>
            </a:r>
          </a:p>
          <a:p>
            <a:pPr algn="ctr"/>
            <a:r>
              <a:rPr lang="en-US" sz="1200" i="1" kern="10">
                <a:ln w="9525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Tanks to right in blackberries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P1040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212725" y="4537075"/>
            <a:ext cx="2933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30,000 gallons storage</a:t>
            </a:r>
          </a:p>
          <a:p>
            <a:r>
              <a:rPr lang="en-US" altLang="en-US"/>
              <a:t>Lopez Island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tchment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914400"/>
            <a:ext cx="105156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C040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609600"/>
            <a:ext cx="102108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127125" y="4156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altLang="en-US" sz="4000"/>
              <a:t>15,000 gallon tank</a:t>
            </a:r>
            <a:br>
              <a:rPr lang="en-US" altLang="en-US" sz="4000"/>
            </a:br>
            <a:r>
              <a:rPr lang="en-US" altLang="en-US" sz="4000"/>
              <a:t>San Juan Is.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regoi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685800"/>
            <a:ext cx="105156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4038600" y="5715000"/>
            <a:ext cx="1590675" cy="314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9600 gallons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</p:spPr>
        <p:txBody>
          <a:bodyPr/>
          <a:lstStyle/>
          <a:p>
            <a:r>
              <a:rPr lang="en-US" altLang="en-US"/>
              <a:t>4 @2340 gallon tanks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P309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533400"/>
            <a:ext cx="104394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200400" y="5257800"/>
            <a:ext cx="518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As seen in July 2003 Sunset Magazine</a:t>
            </a:r>
          </a:p>
          <a:p>
            <a:r>
              <a:rPr lang="en-US" altLang="en-US">
                <a:solidFill>
                  <a:schemeClr val="accent1"/>
                </a:solidFill>
              </a:rPr>
              <a:t>Orcas Island rental cabin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522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102870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18125" y="727075"/>
            <a:ext cx="2341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New construction</a:t>
            </a:r>
          </a:p>
          <a:p>
            <a:r>
              <a:rPr lang="en-US" altLang="en-US">
                <a:solidFill>
                  <a:schemeClr val="accent1"/>
                </a:solidFill>
              </a:rPr>
              <a:t>Orcas Island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522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620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WordArt 3"/>
          <p:cNvSpPr>
            <a:spLocks noChangeArrowheads="1" noChangeShapeType="1" noTextEdit="1"/>
          </p:cNvSpPr>
          <p:nvPr/>
        </p:nvSpPr>
        <p:spPr bwMode="auto">
          <a:xfrm>
            <a:off x="1371600" y="4953000"/>
            <a:ext cx="3333750" cy="1085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    new construction</a:t>
            </a:r>
          </a:p>
          <a:p>
            <a:pPr algn="ctr"/>
            <a:r>
              <a:rPr lang="en-US" sz="20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catchment required for </a:t>
            </a:r>
          </a:p>
          <a:p>
            <a:pPr algn="ctr"/>
            <a:r>
              <a:rPr lang="en-US" sz="20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      building permit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P522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667000"/>
            <a:ext cx="9906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wolf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4000 gallon tank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trau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514600"/>
            <a:ext cx="7772400" cy="1371600"/>
          </a:xfrm>
        </p:spPr>
        <p:txBody>
          <a:bodyPr/>
          <a:lstStyle/>
          <a:p>
            <a:r>
              <a:rPr lang="en-US" altLang="en-US"/>
              <a:t>Very overbuilt pad</a:t>
            </a:r>
          </a:p>
        </p:txBody>
      </p:sp>
      <p:pic>
        <p:nvPicPr>
          <p:cNvPr id="95236" name="Picture 4" descr="P615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0668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PA220020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57200" y="0"/>
            <a:ext cx="10210800" cy="762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8" name="Picture 4" descr="RAINFALL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676400"/>
            <a:ext cx="9829800" cy="94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PA22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715000"/>
            <a:ext cx="7772400" cy="1752600"/>
          </a:xfrm>
        </p:spPr>
        <p:txBody>
          <a:bodyPr/>
          <a:lstStyle/>
          <a:p>
            <a:r>
              <a:rPr lang="en-US" altLang="en-US"/>
              <a:t>15,000 gallon tank adjacent to new home.  Required for permit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kayn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914400"/>
            <a:ext cx="7772400" cy="1981200"/>
          </a:xfrm>
        </p:spPr>
        <p:txBody>
          <a:bodyPr/>
          <a:lstStyle/>
          <a:p>
            <a:r>
              <a:rPr lang="en-US" altLang="en-US"/>
              <a:t>Small water front home</a:t>
            </a:r>
            <a:br>
              <a:rPr lang="en-US" altLang="en-US"/>
            </a:br>
            <a:r>
              <a:rPr lang="en-US" altLang="en-US"/>
              <a:t>tanks located behind in forest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 descr="kayno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4@2340 gallon tanks behind house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kayno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0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638800"/>
            <a:ext cx="7772400" cy="1676400"/>
          </a:xfrm>
        </p:spPr>
        <p:txBody>
          <a:bodyPr/>
          <a:lstStyle/>
          <a:p>
            <a:r>
              <a:rPr lang="en-US" altLang="en-US"/>
              <a:t>Opposite view from tanks to house in distance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DSCF05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00" y="0"/>
            <a:ext cx="122682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1" name="Rectangle 5"/>
          <p:cNvSpPr>
            <a:spLocks noGrp="1" noChangeArrowheads="1"/>
          </p:cNvSpPr>
          <p:nvPr>
            <p:ph type="title"/>
          </p:nvPr>
        </p:nvSpPr>
        <p:spPr>
          <a:xfrm>
            <a:off x="-1295400" y="6858000"/>
            <a:ext cx="8153400" cy="1828800"/>
          </a:xfrm>
        </p:spPr>
        <p:txBody>
          <a:bodyPr/>
          <a:lstStyle/>
          <a:p>
            <a:r>
              <a:rPr lang="en-US" altLang="en-US"/>
              <a:t>4@2340 gallon tanks</a:t>
            </a:r>
            <a:br>
              <a:rPr lang="en-US" altLang="en-US"/>
            </a:br>
            <a:r>
              <a:rPr lang="en-US" altLang="en-US"/>
              <a:t>saltwater intruded well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676400"/>
          </a:xfrm>
        </p:spPr>
        <p:txBody>
          <a:bodyPr anchor="ctr"/>
          <a:lstStyle/>
          <a:p>
            <a:r>
              <a:rPr lang="en-US" altLang="en-US" sz="4000"/>
              <a:t>Building lot too small for well and septic.  Catchment tanks in basement</a:t>
            </a:r>
          </a:p>
        </p:txBody>
      </p:sp>
      <p:pic>
        <p:nvPicPr>
          <p:cNvPr id="99332" name="Picture 4" descr="PA200015"/>
          <p:cNvPicPr>
            <a:picLocks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76400"/>
            <a:ext cx="6934200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PA2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PA20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PA20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P7030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Siting of installations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DSCF05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04800"/>
            <a:ext cx="99822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562600"/>
            <a:ext cx="7772400" cy="1295400"/>
          </a:xfrm>
        </p:spPr>
        <p:txBody>
          <a:bodyPr/>
          <a:lstStyle/>
          <a:p>
            <a:r>
              <a:rPr lang="en-US" altLang="en-US" sz="4000"/>
              <a:t>New construction lopez Is.</a:t>
            </a:r>
            <a:br>
              <a:rPr lang="en-US" altLang="en-US" sz="4000"/>
            </a:br>
            <a:r>
              <a:rPr lang="en-US" altLang="en-US" sz="4000"/>
              <a:t>Catchment required for permit</a:t>
            </a:r>
            <a:br>
              <a:rPr lang="en-US" altLang="en-US" sz="4000"/>
            </a:br>
            <a:r>
              <a:rPr lang="en-US" altLang="en-US" sz="4000"/>
              <a:t>salt water intruded well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Above ground tanks</a:t>
            </a: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1"/>
                </a:solidFill>
              </a:rPr>
              <a:t>Roto Molded Plastic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Nov Dec 2005 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3632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12@2340 tanks in final installation</a:t>
            </a:r>
            <a:br>
              <a:rPr lang="en-US" altLang="en-US" sz="4000"/>
            </a:br>
            <a:r>
              <a:rPr lang="en-US" altLang="en-US" sz="4000"/>
              <a:t>for irrigation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Tanks Arrive 6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286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Starting to Back Uphill 042105 IMG_28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286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Backwoods installation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Pulling Tank Uphill with Jr IMG_28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286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105400"/>
            <a:ext cx="7772400" cy="1752600"/>
          </a:xfrm>
        </p:spPr>
        <p:txBody>
          <a:bodyPr/>
          <a:lstStyle/>
          <a:p>
            <a:r>
              <a:rPr lang="en-US" altLang="en-US"/>
              <a:t>The beaten path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6" name="Picture 4" descr="Tank Just Fits Between Trees 1-042105 IMG_28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28600"/>
            <a:ext cx="109728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7800"/>
          </a:xfrm>
        </p:spPr>
        <p:txBody>
          <a:bodyPr/>
          <a:lstStyle/>
          <a:p>
            <a:r>
              <a:rPr lang="en-US" altLang="en-US"/>
              <a:t>Tight squeeze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Galvanized Steel</a:t>
            </a:r>
            <a:br>
              <a:rPr lang="en-US" altLang="en-US" sz="4400">
                <a:solidFill>
                  <a:schemeClr val="accent1"/>
                </a:solidFill>
              </a:rPr>
            </a:br>
            <a:r>
              <a:rPr lang="en-US" altLang="en-US" sz="4400">
                <a:solidFill>
                  <a:schemeClr val="accent1"/>
                </a:solidFill>
              </a:rPr>
              <a:t>Poly Liner</a:t>
            </a: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10,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33400"/>
            <a:ext cx="99822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562600"/>
            <a:ext cx="7772400" cy="1295400"/>
          </a:xfrm>
        </p:spPr>
        <p:txBody>
          <a:bodyPr/>
          <a:lstStyle/>
          <a:p>
            <a:r>
              <a:rPr lang="en-US" altLang="en-US" sz="4000"/>
              <a:t>10,000 gallons</a:t>
            </a:r>
            <a:br>
              <a:rPr lang="en-US" altLang="en-US" sz="4000"/>
            </a:br>
            <a:r>
              <a:rPr lang="en-US" altLang="en-US" sz="4000"/>
              <a:t>5meters wide x 2 meters high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15,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04800"/>
            <a:ext cx="100584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867400"/>
            <a:ext cx="7772400" cy="990600"/>
          </a:xfrm>
        </p:spPr>
        <p:txBody>
          <a:bodyPr/>
          <a:lstStyle/>
          <a:p>
            <a:r>
              <a:rPr lang="en-US" altLang="en-US" sz="4000"/>
              <a:t>15,000 gallons</a:t>
            </a:r>
            <a:br>
              <a:rPr lang="en-US" altLang="en-US" sz="4000"/>
            </a:br>
            <a:r>
              <a:rPr lang="en-US" altLang="en-US" sz="4000"/>
              <a:t>5 meters wide x 3 meters high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4" descr="DSCF06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536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066800"/>
            <a:ext cx="7772400" cy="1447800"/>
          </a:xfrm>
        </p:spPr>
        <p:txBody>
          <a:bodyPr/>
          <a:lstStyle/>
          <a:p>
            <a:r>
              <a:rPr lang="en-US" altLang="en-US"/>
              <a:t>Guemes Is. Wa., 9000 gal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20,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562600"/>
            <a:ext cx="7772400" cy="1828800"/>
          </a:xfrm>
        </p:spPr>
        <p:txBody>
          <a:bodyPr/>
          <a:lstStyle/>
          <a:p>
            <a:r>
              <a:rPr lang="en-US" altLang="en-US"/>
              <a:t>20,000 gallons</a:t>
            </a:r>
            <a:br>
              <a:rPr lang="en-US" altLang="en-US"/>
            </a:br>
            <a:r>
              <a:rPr lang="en-US" altLang="en-US"/>
              <a:t>7 meters wide x 2 meters high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30,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04800"/>
            <a:ext cx="100584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30,000 gallons</a:t>
            </a:r>
            <a:br>
              <a:rPr lang="en-US" altLang="en-US" sz="4000"/>
            </a:br>
            <a:r>
              <a:rPr lang="en-US" altLang="en-US" sz="4000"/>
              <a:t>7meters wide x 3 meters high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P731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29" name="Picture 5" descr="P731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3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2209800"/>
          </a:xfrm>
        </p:spPr>
        <p:txBody>
          <a:bodyPr/>
          <a:lstStyle/>
          <a:p>
            <a:r>
              <a:rPr lang="en-US" altLang="en-US"/>
              <a:t>50,000 gallons</a:t>
            </a:r>
            <a:br>
              <a:rPr lang="en-US" altLang="en-US"/>
            </a:br>
            <a:r>
              <a:rPr lang="en-US" altLang="en-US"/>
              <a:t>9 meters wide x 3 meters high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4" name="Picture 4" descr="P620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914400"/>
            <a:ext cx="7772400" cy="2057400"/>
          </a:xfrm>
        </p:spPr>
        <p:txBody>
          <a:bodyPr/>
          <a:lstStyle/>
          <a:p>
            <a:r>
              <a:rPr lang="en-US" altLang="en-US"/>
              <a:t>She can’t live with “only” </a:t>
            </a:r>
            <a:br>
              <a:rPr lang="en-US" altLang="en-US"/>
            </a:br>
            <a:r>
              <a:rPr lang="en-US" altLang="en-US"/>
              <a:t>50,000 gallons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P6260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715000"/>
            <a:ext cx="7772400" cy="1752600"/>
          </a:xfrm>
        </p:spPr>
        <p:txBody>
          <a:bodyPr/>
          <a:lstStyle/>
          <a:p>
            <a:r>
              <a:rPr lang="en-US" altLang="en-US"/>
              <a:t>San Juan fire district #3</a:t>
            </a:r>
            <a:br>
              <a:rPr lang="en-US" altLang="en-US"/>
            </a:br>
            <a:r>
              <a:rPr lang="en-US" altLang="en-US"/>
              <a:t>9000 square foot fire station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524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457200"/>
            <a:ext cx="101346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127125" y="727075"/>
            <a:ext cx="57832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30,000 gallon storage tank for Fire District #3</a:t>
            </a:r>
          </a:p>
          <a:p>
            <a:r>
              <a:rPr lang="en-US" altLang="en-US">
                <a:solidFill>
                  <a:schemeClr val="accent1"/>
                </a:solidFill>
              </a:rPr>
              <a:t>Primary supply is rooftop, secondary is well.</a:t>
            </a:r>
          </a:p>
          <a:p>
            <a:r>
              <a:rPr lang="en-US" altLang="en-US">
                <a:solidFill>
                  <a:schemeClr val="accent1"/>
                </a:solidFill>
              </a:rPr>
              <a:t>15,000 gallons reserved for fire sprinklers</a:t>
            </a:r>
          </a:p>
          <a:p>
            <a:r>
              <a:rPr lang="en-US" altLang="en-US">
                <a:solidFill>
                  <a:schemeClr val="accent1"/>
                </a:solidFill>
              </a:rPr>
              <a:t>15,000 gallons reserved for filling tank truck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30,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81000"/>
            <a:ext cx="99060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Adjacent to pump house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P718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Early gravel and paver foundations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 descr="slab 6th Jan 06003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2108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29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19200"/>
          </a:xfrm>
        </p:spPr>
        <p:txBody>
          <a:bodyPr/>
          <a:lstStyle/>
          <a:p>
            <a:r>
              <a:rPr lang="en-US" altLang="en-US" sz="4000"/>
              <a:t>Now county requires engineered foundation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RainWater Tank Lopez Pr[2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2108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altLang="en-US"/>
              <a:t>Top Ring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DSCF06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0584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990600"/>
            <a:ext cx="7772400" cy="990600"/>
          </a:xfrm>
        </p:spPr>
        <p:txBody>
          <a:bodyPr/>
          <a:lstStyle/>
          <a:p>
            <a:r>
              <a:rPr lang="en-US" altLang="en-US"/>
              <a:t>4@1440 gallon tanks under deck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RainWater Tank Lopez Pr[25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81000"/>
            <a:ext cx="102108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/>
          <a:lstStyle/>
          <a:p>
            <a:r>
              <a:rPr lang="en-US" altLang="en-US"/>
              <a:t>Add roof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RainWater Tank Lopez Pr[27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0"/>
            <a:ext cx="9829800" cy="1226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486400"/>
            <a:ext cx="7772400" cy="1371600"/>
          </a:xfrm>
        </p:spPr>
        <p:txBody>
          <a:bodyPr/>
          <a:lstStyle/>
          <a:p>
            <a:r>
              <a:rPr lang="en-US" altLang="en-US"/>
              <a:t>Finish roof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2" name="Picture 4" descr="RainWater Tank Lopez Pr[34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02108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Jack up top ring and roof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 descr="RainWater Tank Lopez Pr[33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81000"/>
            <a:ext cx="10287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334000"/>
            <a:ext cx="7772400" cy="1524000"/>
          </a:xfrm>
        </p:spPr>
        <p:txBody>
          <a:bodyPr/>
          <a:lstStyle/>
          <a:p>
            <a:r>
              <a:rPr lang="en-US" altLang="en-US"/>
              <a:t>Add second ring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6" name="Picture 4" descr="RainWater Tank Lopez Pr[35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9982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RainWater Tank Lopez Pr[36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5" name="Picture 5" descr="RainWater Tank Lopez Pr[38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533400"/>
            <a:ext cx="10058400" cy="79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 descr="RainWater Tank Lopez Pr[36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0"/>
            <a:ext cx="94488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PA22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PA16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533400"/>
            <a:ext cx="10058400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Install liner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0" name="Picture 4" descr="RainWater Tank Lopez Pr[28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6400"/>
            <a:ext cx="9753600" cy="116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not to collect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DSCF06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PA20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10,000 gallon storage</a:t>
            </a:r>
            <a:br>
              <a:rPr lang="en-US" altLang="en-US" sz="4000"/>
            </a:br>
            <a:r>
              <a:rPr lang="en-US" altLang="en-US" sz="4000"/>
              <a:t>Crane Island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born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20,000 gallon storage</a:t>
            </a:r>
            <a:br>
              <a:rPr lang="en-US" altLang="en-US" sz="4000"/>
            </a:br>
            <a:r>
              <a:rPr lang="en-US" altLang="en-US" sz="4000"/>
              <a:t>shaw island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/>
              <a:t>Poly Box Tanks</a:t>
            </a:r>
          </a:p>
        </p:txBody>
      </p:sp>
      <p:sp>
        <p:nvSpPr>
          <p:cNvPr id="16794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illiams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381000"/>
            <a:ext cx="7772400" cy="1676400"/>
          </a:xfrm>
        </p:spPr>
        <p:txBody>
          <a:bodyPr/>
          <a:lstStyle/>
          <a:p>
            <a:r>
              <a:rPr lang="en-US" altLang="en-US"/>
              <a:t>Waterfront home, low bank.</a:t>
            </a:r>
            <a:br>
              <a:rPr lang="en-US" altLang="en-US"/>
            </a:br>
            <a:r>
              <a:rPr lang="en-US" altLang="en-US"/>
              <a:t>Box tanks under deck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box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81000"/>
            <a:ext cx="107442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 descr="williams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Wall Tanks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Eave_si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90600"/>
            <a:ext cx="10058400" cy="92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Fatb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457200"/>
            <a:ext cx="10210800" cy="982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Free_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601200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DSCF0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7696200"/>
          </a:xfrm>
        </p:spPr>
        <p:txBody>
          <a:bodyPr/>
          <a:lstStyle/>
          <a:p>
            <a:r>
              <a:rPr lang="en-US" altLang="en-US"/>
              <a:t>2 additional 1440 gal tanks</a:t>
            </a:r>
            <a:br>
              <a:rPr lang="en-US" altLang="en-US"/>
            </a:br>
            <a:r>
              <a:rPr lang="en-US" altLang="en-US"/>
              <a:t>under other end of deck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P6150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867400"/>
            <a:ext cx="7772400" cy="1447800"/>
          </a:xfrm>
        </p:spPr>
        <p:txBody>
          <a:bodyPr/>
          <a:lstStyle/>
          <a:p>
            <a:r>
              <a:rPr lang="en-US" altLang="en-US"/>
              <a:t>Good roof design for snow load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 descr="savag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-9144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Poor roof design for snow load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vstan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998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810000"/>
            <a:ext cx="7772400" cy="3048000"/>
          </a:xfrm>
        </p:spPr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Note how manways are away from wall of tank and span of roof between manways is short.  Good snow support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vstan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90600"/>
            <a:ext cx="9906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hlink"/>
                </a:solidFill>
              </a:rPr>
              <a:t>Top view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Underground storage</a:t>
            </a:r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suprt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2819400"/>
            <a:ext cx="12573000" cy="1002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0" name="Picture 4" descr="P72500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1600 gallon underground tank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welland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914400"/>
            <a:ext cx="117348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101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990600"/>
            <a:ext cx="12115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431925" y="5832475"/>
            <a:ext cx="381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</a:rPr>
              <a:t>Our most exciting installation big toys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4" name="Picture 4" descr="P101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DSCF06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4572000"/>
            <a:ext cx="19202400" cy="144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Sometimes logistics add challenges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101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00" y="-685800"/>
            <a:ext cx="12192000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2362200" y="6324600"/>
            <a:ext cx="4019550" cy="285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first of 9, 1500 gallon buried cisterns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81000"/>
            <a:ext cx="10515600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WordArt 3"/>
          <p:cNvSpPr>
            <a:spLocks noChangeArrowheads="1" noChangeShapeType="1" noTextEdit="1"/>
          </p:cNvSpPr>
          <p:nvPr/>
        </p:nvSpPr>
        <p:spPr bwMode="auto">
          <a:xfrm>
            <a:off x="2514600" y="457200"/>
            <a:ext cx="4343400" cy="1219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13,500 gallons total capacity</a:t>
            </a:r>
          </a:p>
          <a:p>
            <a:pPr algn="ctr"/>
            <a:r>
              <a:rPr lang="en-US" sz="18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tanks manifolded together at bottom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P6250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Pea gravel fill over tanks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 descr="P827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5257800"/>
            <a:ext cx="7772400" cy="1981200"/>
          </a:xfrm>
        </p:spPr>
        <p:txBody>
          <a:bodyPr/>
          <a:lstStyle/>
          <a:p>
            <a:r>
              <a:rPr lang="en-US" altLang="en-US"/>
              <a:t>Rebuild patio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P101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Finished patio looking north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P1010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Finished patio looking south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P1010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Kilroy was here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8010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WordArt 3"/>
          <p:cNvSpPr>
            <a:spLocks noChangeArrowheads="1" noChangeShapeType="1" noTextEdit="1"/>
          </p:cNvSpPr>
          <p:nvPr/>
        </p:nvSpPr>
        <p:spPr bwMode="auto">
          <a:xfrm>
            <a:off x="2590800" y="6543675"/>
            <a:ext cx="4114800" cy="6953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8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12,500 gallons, san juan island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0" name="Object 4"/>
          <p:cNvGraphicFramePr>
            <a:graphicFrameLocks noChangeAspect="1"/>
          </p:cNvGraphicFramePr>
          <p:nvPr/>
        </p:nvGraphicFramePr>
        <p:xfrm>
          <a:off x="-381000" y="-914400"/>
          <a:ext cx="9906000" cy="960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1" name="Acrobat Document" r:id="rId3" imgW="5829300" imgH="7543800" progId="AcroExch.Document.7">
                  <p:embed/>
                </p:oleObj>
              </mc:Choice>
              <mc:Fallback>
                <p:oleObj name="Acrobat Document" r:id="rId3" imgW="5829300" imgH="75438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-914400"/>
                        <a:ext cx="9906000" cy="960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en-US" altLang="en-US" sz="4400">
                <a:solidFill>
                  <a:schemeClr val="accent1"/>
                </a:solidFill>
              </a:rPr>
              <a:t>Gravity Collection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479</Words>
  <Application>Microsoft Macintosh PowerPoint</Application>
  <PresentationFormat>On-screen Show (4:3)</PresentationFormat>
  <Paragraphs>116</Paragraphs>
  <Slides>136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39" baseType="lpstr">
      <vt:lpstr>Times New Roman</vt:lpstr>
      <vt:lpstr>Default Design</vt:lpstr>
      <vt:lpstr>Adobe Acrobat 7.0 Document</vt:lpstr>
      <vt:lpstr>PowerPoint Presentation</vt:lpstr>
      <vt:lpstr>PowerPoint Presentation</vt:lpstr>
      <vt:lpstr>PowerPoint Presentation</vt:lpstr>
      <vt:lpstr>Siting of installations</vt:lpstr>
      <vt:lpstr>Guemes Is. Wa., 9000 gal</vt:lpstr>
      <vt:lpstr>4@1440 gallon tanks under deck</vt:lpstr>
      <vt:lpstr>PowerPoint Presentation</vt:lpstr>
      <vt:lpstr>2 additional 1440 gal tanks under other end of deck</vt:lpstr>
      <vt:lpstr>Sometimes logistics add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15,000 gallon tank San Juan Is.</vt:lpstr>
      <vt:lpstr>4 @2340 gallon tanks</vt:lpstr>
      <vt:lpstr>PowerPoint Presentation</vt:lpstr>
      <vt:lpstr>PowerPoint Presentation</vt:lpstr>
      <vt:lpstr>PowerPoint Presentation</vt:lpstr>
      <vt:lpstr>PowerPoint Presentation</vt:lpstr>
      <vt:lpstr>4000 gallon tank</vt:lpstr>
      <vt:lpstr>PowerPoint Presentation</vt:lpstr>
      <vt:lpstr>Very overbuilt pad</vt:lpstr>
      <vt:lpstr>PowerPoint Presentation</vt:lpstr>
      <vt:lpstr>15,000 gallon tank adjacent to new home.  Required for permit</vt:lpstr>
      <vt:lpstr>Small water front home tanks located behind in forest</vt:lpstr>
      <vt:lpstr>4@2340 gallon tanks behind house</vt:lpstr>
      <vt:lpstr>Opposite view from tanks to house in distance</vt:lpstr>
      <vt:lpstr>4@2340 gallon tanks saltwater intruded well</vt:lpstr>
      <vt:lpstr>Building lot too small for well and septic.  Catchment tanks in basement</vt:lpstr>
      <vt:lpstr>PowerPoint Presentation</vt:lpstr>
      <vt:lpstr>PowerPoint Presentation</vt:lpstr>
      <vt:lpstr>PowerPoint Presentation</vt:lpstr>
      <vt:lpstr>PowerPoint Presentation</vt:lpstr>
      <vt:lpstr>New construction lopez Is. Catchment required for permit salt water intruded well</vt:lpstr>
      <vt:lpstr>Above ground tanks</vt:lpstr>
      <vt:lpstr>12@2340 tanks in final installation for irrigation</vt:lpstr>
      <vt:lpstr>PowerPoint Presentation</vt:lpstr>
      <vt:lpstr>Backwoods installation</vt:lpstr>
      <vt:lpstr>The beaten path</vt:lpstr>
      <vt:lpstr>Tight squeeze</vt:lpstr>
      <vt:lpstr>Galvanized Steel Poly Liner</vt:lpstr>
      <vt:lpstr>10,000 gallons 5meters wide x 2 meters high</vt:lpstr>
      <vt:lpstr>15,000 gallons 5 meters wide x 3 meters high</vt:lpstr>
      <vt:lpstr>20,000 gallons 7 meters wide x 2 meters high</vt:lpstr>
      <vt:lpstr>30,000 gallons 7meters wide x 3 meters high</vt:lpstr>
      <vt:lpstr>50,000 gallons 9 meters wide x 3 meters high</vt:lpstr>
      <vt:lpstr>She can’t live with “only”  50,000 gallons</vt:lpstr>
      <vt:lpstr>San Juan fire district #3 9000 square foot fire station</vt:lpstr>
      <vt:lpstr>PowerPoint Presentation</vt:lpstr>
      <vt:lpstr>Adjacent to pump house</vt:lpstr>
      <vt:lpstr>Early gravel and paver foundations</vt:lpstr>
      <vt:lpstr>Now county requires engineered foundation</vt:lpstr>
      <vt:lpstr>Top Ring</vt:lpstr>
      <vt:lpstr>Add roof</vt:lpstr>
      <vt:lpstr>Finish roof</vt:lpstr>
      <vt:lpstr>Jack up top ring and roof</vt:lpstr>
      <vt:lpstr>Add second ring</vt:lpstr>
      <vt:lpstr>PowerPoint Presentation</vt:lpstr>
      <vt:lpstr>PowerPoint Presentation</vt:lpstr>
      <vt:lpstr>PowerPoint Presentation</vt:lpstr>
      <vt:lpstr>PowerPoint Presentation</vt:lpstr>
      <vt:lpstr>Install liner</vt:lpstr>
      <vt:lpstr>How not to collect</vt:lpstr>
      <vt:lpstr>10,000 gallon storage Crane Island</vt:lpstr>
      <vt:lpstr>20,000 gallon storage shaw island</vt:lpstr>
      <vt:lpstr>Poly Box Tanks</vt:lpstr>
      <vt:lpstr>Waterfront home, low bank. Box tanks under deck</vt:lpstr>
      <vt:lpstr>PowerPoint Presentation</vt:lpstr>
      <vt:lpstr>PowerPoint Presentation</vt:lpstr>
      <vt:lpstr>Wall Tanks</vt:lpstr>
      <vt:lpstr>PowerPoint Presentation</vt:lpstr>
      <vt:lpstr>PowerPoint Presentation</vt:lpstr>
      <vt:lpstr>PowerPoint Presentation</vt:lpstr>
      <vt:lpstr>Good roof design for snow load</vt:lpstr>
      <vt:lpstr>Poor roof design for snow load</vt:lpstr>
      <vt:lpstr>Note how manways are away from wall of tank and span of roof between manways is short.  Good snow support</vt:lpstr>
      <vt:lpstr>Top view</vt:lpstr>
      <vt:lpstr>Underground storage</vt:lpstr>
      <vt:lpstr>PowerPoint Presentation</vt:lpstr>
      <vt:lpstr>1600 gallon underground tank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Pea gravel fill over tanks</vt:lpstr>
      <vt:lpstr>Rebuild patio</vt:lpstr>
      <vt:lpstr>Finished patio looking north</vt:lpstr>
      <vt:lpstr>Finished patio looking south</vt:lpstr>
      <vt:lpstr>Kilroy was here</vt:lpstr>
      <vt:lpstr>PowerPoint Presentation</vt:lpstr>
      <vt:lpstr>PowerPoint Presentation</vt:lpstr>
      <vt:lpstr>Gravity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Pumped Collection</vt:lpstr>
      <vt:lpstr>PowerPoint Presentation</vt:lpstr>
      <vt:lpstr>PowerPoint Presentation</vt:lpstr>
      <vt:lpstr>30,000 gallon tank located 130 feet above residence</vt:lpstr>
      <vt:lpstr>60 gallon collection/transfer tank</vt:lpstr>
      <vt:lpstr>60 gallon collection/transfer tank</vt:lpstr>
      <vt:lpstr>Canadian/American  cross border wars</vt:lpstr>
      <vt:lpstr>Transfer Pumps for Pumped Collection</vt:lpstr>
      <vt:lpstr>PowerPoint Presentation</vt:lpstr>
      <vt:lpstr>PowerPoint Presentation</vt:lpstr>
      <vt:lpstr>NSF approved roof coating</vt:lpstr>
      <vt:lpstr>PowerPoint Presentation</vt:lpstr>
      <vt:lpstr>PowerPoint Presentation</vt:lpstr>
      <vt:lpstr>Pressure Pumping Systems</vt:lpstr>
      <vt:lpstr>PowerPoint Presentation</vt:lpstr>
      <vt:lpstr>PowerPoint Presentation</vt:lpstr>
      <vt:lpstr>PowerPoint Presentation</vt:lpstr>
      <vt:lpstr>Disinfection</vt:lpstr>
      <vt:lpstr>PowerPoint Presentation</vt:lpstr>
      <vt:lpstr>PowerPoint Presentation</vt:lpstr>
      <vt:lpstr>PowerPoint Presentation</vt:lpstr>
      <vt:lpstr>System layout</vt:lpstr>
      <vt:lpstr>Early system, too much filtration</vt:lpstr>
      <vt:lpstr>Simple System</vt:lpstr>
      <vt:lpstr>Simple system, insulated enclosure</vt:lpstr>
      <vt:lpstr>Simple system in storage shed</vt:lpstr>
      <vt:lpstr>Simple system with pressure tank</vt:lpstr>
      <vt:lpstr>PowerPoint Presentation</vt:lpstr>
      <vt:lpstr>Diabolically complicated layout. Its what the owner wanted</vt:lpstr>
      <vt:lpstr>Page two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Braman</dc:creator>
  <cp:lastModifiedBy>George Braman</cp:lastModifiedBy>
  <cp:revision>1</cp:revision>
  <dcterms:created xsi:type="dcterms:W3CDTF">2015-09-08T04:39:19Z</dcterms:created>
  <dcterms:modified xsi:type="dcterms:W3CDTF">2015-09-08T04:42:35Z</dcterms:modified>
</cp:coreProperties>
</file>