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88" r:id="rId1"/>
  </p:sldMasterIdLst>
  <p:notesMasterIdLst>
    <p:notesMasterId r:id="rId155"/>
  </p:notesMasterIdLst>
  <p:handoutMasterIdLst>
    <p:handoutMasterId r:id="rId156"/>
  </p:handoutMasterIdLst>
  <p:sldIdLst>
    <p:sldId id="532" r:id="rId2"/>
    <p:sldId id="537" r:id="rId3"/>
    <p:sldId id="517" r:id="rId4"/>
    <p:sldId id="533" r:id="rId5"/>
    <p:sldId id="383" r:id="rId6"/>
    <p:sldId id="360" r:id="rId7"/>
    <p:sldId id="268" r:id="rId8"/>
    <p:sldId id="366" r:id="rId9"/>
    <p:sldId id="275" r:id="rId10"/>
    <p:sldId id="274" r:id="rId11"/>
    <p:sldId id="365" r:id="rId12"/>
    <p:sldId id="385" r:id="rId13"/>
    <p:sldId id="465" r:id="rId14"/>
    <p:sldId id="464" r:id="rId15"/>
    <p:sldId id="455" r:id="rId16"/>
    <p:sldId id="527" r:id="rId17"/>
    <p:sldId id="534" r:id="rId18"/>
    <p:sldId id="462" r:id="rId19"/>
    <p:sldId id="463" r:id="rId20"/>
    <p:sldId id="528" r:id="rId21"/>
    <p:sldId id="397" r:id="rId22"/>
    <p:sldId id="496" r:id="rId23"/>
    <p:sldId id="461" r:id="rId24"/>
    <p:sldId id="471" r:id="rId25"/>
    <p:sldId id="497" r:id="rId26"/>
    <p:sldId id="499" r:id="rId27"/>
    <p:sldId id="501" r:id="rId28"/>
    <p:sldId id="367" r:id="rId29"/>
    <p:sldId id="379" r:id="rId30"/>
    <p:sldId id="386" r:id="rId31"/>
    <p:sldId id="470" r:id="rId32"/>
    <p:sldId id="502" r:id="rId33"/>
    <p:sldId id="421" r:id="rId34"/>
    <p:sldId id="503" r:id="rId35"/>
    <p:sldId id="505" r:id="rId36"/>
    <p:sldId id="400" r:id="rId37"/>
    <p:sldId id="494" r:id="rId38"/>
    <p:sldId id="523" r:id="rId39"/>
    <p:sldId id="318" r:id="rId40"/>
    <p:sldId id="524" r:id="rId41"/>
    <p:sldId id="525" r:id="rId42"/>
    <p:sldId id="404" r:id="rId43"/>
    <p:sldId id="393" r:id="rId44"/>
    <p:sldId id="522" r:id="rId45"/>
    <p:sldId id="387" r:id="rId46"/>
    <p:sldId id="422" r:id="rId47"/>
    <p:sldId id="293" r:id="rId48"/>
    <p:sldId id="294" r:id="rId49"/>
    <p:sldId id="431" r:id="rId50"/>
    <p:sldId id="279" r:id="rId51"/>
    <p:sldId id="374" r:id="rId52"/>
    <p:sldId id="466" r:id="rId53"/>
    <p:sldId id="427" r:id="rId54"/>
    <p:sldId id="500" r:id="rId55"/>
    <p:sldId id="498" r:id="rId56"/>
    <p:sldId id="380" r:id="rId57"/>
    <p:sldId id="504" r:id="rId58"/>
    <p:sldId id="456" r:id="rId59"/>
    <p:sldId id="407" r:id="rId60"/>
    <p:sldId id="437" r:id="rId61"/>
    <p:sldId id="436" r:id="rId62"/>
    <p:sldId id="345" r:id="rId63"/>
    <p:sldId id="347" r:id="rId64"/>
    <p:sldId id="487" r:id="rId65"/>
    <p:sldId id="395" r:id="rId66"/>
    <p:sldId id="412" r:id="rId67"/>
    <p:sldId id="467" r:id="rId68"/>
    <p:sldId id="430" r:id="rId69"/>
    <p:sldId id="433" r:id="rId70"/>
    <p:sldId id="280" r:id="rId71"/>
    <p:sldId id="426" r:id="rId72"/>
    <p:sldId id="468" r:id="rId73"/>
    <p:sldId id="256" r:id="rId74"/>
    <p:sldId id="535" r:id="rId75"/>
    <p:sldId id="370" r:id="rId76"/>
    <p:sldId id="371" r:id="rId77"/>
    <p:sldId id="399" r:id="rId78"/>
    <p:sldId id="354" r:id="rId79"/>
    <p:sldId id="375" r:id="rId80"/>
    <p:sldId id="353" r:id="rId81"/>
    <p:sldId id="376" r:id="rId82"/>
    <p:sldId id="373" r:id="rId83"/>
    <p:sldId id="378" r:id="rId84"/>
    <p:sldId id="343" r:id="rId85"/>
    <p:sldId id="396" r:id="rId86"/>
    <p:sldId id="472" r:id="rId87"/>
    <p:sldId id="402" r:id="rId88"/>
    <p:sldId id="441" r:id="rId89"/>
    <p:sldId id="442" r:id="rId90"/>
    <p:sldId id="391" r:id="rId91"/>
    <p:sldId id="358" r:id="rId92"/>
    <p:sldId id="281" r:id="rId93"/>
    <p:sldId id="283" r:id="rId94"/>
    <p:sldId id="526" r:id="rId95"/>
    <p:sldId id="357" r:id="rId96"/>
    <p:sldId id="473" r:id="rId97"/>
    <p:sldId id="414" r:id="rId98"/>
    <p:sldId id="415" r:id="rId99"/>
    <p:sldId id="444" r:id="rId100"/>
    <p:sldId id="285" r:id="rId101"/>
    <p:sldId id="529" r:id="rId102"/>
    <p:sldId id="327" r:id="rId103"/>
    <p:sldId id="329" r:id="rId104"/>
    <p:sldId id="331" r:id="rId105"/>
    <p:sldId id="328" r:id="rId106"/>
    <p:sldId id="334" r:id="rId107"/>
    <p:sldId id="332" r:id="rId108"/>
    <p:sldId id="326" r:id="rId109"/>
    <p:sldId id="448" r:id="rId110"/>
    <p:sldId id="338" r:id="rId111"/>
    <p:sldId id="452" r:id="rId112"/>
    <p:sldId id="530" r:id="rId113"/>
    <p:sldId id="491" r:id="rId114"/>
    <p:sldId id="475" r:id="rId115"/>
    <p:sldId id="536" r:id="rId116"/>
    <p:sldId id="538" r:id="rId117"/>
    <p:sldId id="539" r:id="rId118"/>
    <p:sldId id="540" r:id="rId119"/>
    <p:sldId id="284" r:id="rId120"/>
    <p:sldId id="493" r:id="rId121"/>
    <p:sldId id="406" r:id="rId122"/>
    <p:sldId id="478" r:id="rId123"/>
    <p:sldId id="286" r:id="rId124"/>
    <p:sldId id="479" r:id="rId125"/>
    <p:sldId id="363" r:id="rId126"/>
    <p:sldId id="492" r:id="rId127"/>
    <p:sldId id="350" r:id="rId128"/>
    <p:sldId id="506" r:id="rId129"/>
    <p:sldId id="531" r:id="rId130"/>
    <p:sldId id="507" r:id="rId131"/>
    <p:sldId id="483" r:id="rId132"/>
    <p:sldId id="356" r:id="rId133"/>
    <p:sldId id="288" r:id="rId134"/>
    <p:sldId id="352" r:id="rId135"/>
    <p:sldId id="292" r:id="rId136"/>
    <p:sldId id="295" r:id="rId137"/>
    <p:sldId id="296" r:id="rId138"/>
    <p:sldId id="297" r:id="rId139"/>
    <p:sldId id="291" r:id="rId140"/>
    <p:sldId id="299" r:id="rId141"/>
    <p:sldId id="300" r:id="rId142"/>
    <p:sldId id="301" r:id="rId143"/>
    <p:sldId id="302" r:id="rId144"/>
    <p:sldId id="488" r:id="rId145"/>
    <p:sldId id="485" r:id="rId146"/>
    <p:sldId id="486" r:id="rId147"/>
    <p:sldId id="303" r:id="rId148"/>
    <p:sldId id="304" r:id="rId149"/>
    <p:sldId id="305" r:id="rId150"/>
    <p:sldId id="306" r:id="rId151"/>
    <p:sldId id="307" r:id="rId152"/>
    <p:sldId id="489" r:id="rId153"/>
    <p:sldId id="495" r:id="rId154"/>
  </p:sldIdLst>
  <p:sldSz cx="9144000" cy="6858000" type="screen4x3"/>
  <p:notesSz cx="7045325" cy="9345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74" autoAdjust="0"/>
  </p:normalViewPr>
  <p:slideViewPr>
    <p:cSldViewPr>
      <p:cViewPr varScale="1">
        <p:scale>
          <a:sx n="124" d="100"/>
          <a:sy n="124" d="100"/>
        </p:scale>
        <p:origin x="1816" y="168"/>
      </p:cViewPr>
      <p:guideLst>
        <p:guide orient="horz" pos="2160"/>
        <p:guide pos="2880"/>
      </p:guideLst>
    </p:cSldViewPr>
  </p:slideViewPr>
  <p:outlineViewPr>
    <p:cViewPr>
      <p:scale>
        <a:sx n="33" d="100"/>
        <a:sy n="33" d="100"/>
      </p:scale>
      <p:origin x="0" y="6727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notesMaster" Target="notesMasters/notesMaster1.xml"/><Relationship Id="rId156" Type="http://schemas.openxmlformats.org/officeDocument/2006/relationships/handoutMaster" Target="handoutMasters/handoutMaster1.xml"/><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763" cy="466725"/>
          </a:xfrm>
          <a:prstGeom prst="rect">
            <a:avLst/>
          </a:prstGeom>
        </p:spPr>
        <p:txBody>
          <a:bodyPr vert="horz" lIns="94046" tIns="47023" rIns="94046" bIns="4702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90975" y="0"/>
            <a:ext cx="3052763" cy="466725"/>
          </a:xfrm>
          <a:prstGeom prst="rect">
            <a:avLst/>
          </a:prstGeom>
        </p:spPr>
        <p:txBody>
          <a:bodyPr vert="horz" lIns="94046" tIns="47023" rIns="94046" bIns="47023" rtlCol="0"/>
          <a:lstStyle>
            <a:lvl1pPr algn="r" fontAlgn="auto">
              <a:spcBef>
                <a:spcPts val="0"/>
              </a:spcBef>
              <a:spcAft>
                <a:spcPts val="0"/>
              </a:spcAft>
              <a:defRPr sz="1200">
                <a:latin typeface="+mn-lt"/>
              </a:defRPr>
            </a:lvl1pPr>
          </a:lstStyle>
          <a:p>
            <a:pPr>
              <a:defRPr/>
            </a:pPr>
            <a:fld id="{7FABF932-1D1E-184D-B7F0-000F8E565EEC}" type="datetimeFigureOut">
              <a:rPr lang="en-US"/>
              <a:pPr>
                <a:defRPr/>
              </a:pPr>
              <a:t>9/8/15</a:t>
            </a:fld>
            <a:endParaRPr lang="en-US"/>
          </a:p>
        </p:txBody>
      </p:sp>
      <p:sp>
        <p:nvSpPr>
          <p:cNvPr id="4" name="Footer Placeholder 3"/>
          <p:cNvSpPr>
            <a:spLocks noGrp="1"/>
          </p:cNvSpPr>
          <p:nvPr>
            <p:ph type="ftr" sz="quarter" idx="2"/>
          </p:nvPr>
        </p:nvSpPr>
        <p:spPr>
          <a:xfrm>
            <a:off x="0" y="8877300"/>
            <a:ext cx="3052763" cy="466725"/>
          </a:xfrm>
          <a:prstGeom prst="rect">
            <a:avLst/>
          </a:prstGeom>
        </p:spPr>
        <p:txBody>
          <a:bodyPr vert="horz" lIns="94046" tIns="47023" rIns="94046" bIns="47023"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90975" y="8877300"/>
            <a:ext cx="3052763" cy="466725"/>
          </a:xfrm>
          <a:prstGeom prst="rect">
            <a:avLst/>
          </a:prstGeom>
        </p:spPr>
        <p:txBody>
          <a:bodyPr vert="horz" wrap="square" lIns="94046" tIns="47023" rIns="94046" bIns="47023" numCol="1" anchor="b" anchorCtr="0" compatLnSpc="1">
            <a:prstTxWarp prst="textNoShape">
              <a:avLst/>
            </a:prstTxWarp>
          </a:bodyPr>
          <a:lstStyle>
            <a:lvl1pPr algn="r">
              <a:defRPr sz="1200">
                <a:latin typeface="Calibri" charset="0"/>
              </a:defRPr>
            </a:lvl1pPr>
          </a:lstStyle>
          <a:p>
            <a:fld id="{1AFF3D04-8427-2743-A7C3-5DBB751102EA}" type="slidenum">
              <a:rPr lang="en-US" altLang="en-US"/>
              <a:pPr/>
              <a:t>‹#›</a:t>
            </a:fld>
            <a:endParaRPr lang="en-US" altLang="en-US"/>
          </a:p>
        </p:txBody>
      </p:sp>
    </p:spTree>
    <p:extLst>
      <p:ext uri="{BB962C8B-B14F-4D97-AF65-F5344CB8AC3E}">
        <p14:creationId xmlns:p14="http://schemas.microsoft.com/office/powerpoint/2010/main" val="1126630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763" cy="466725"/>
          </a:xfrm>
          <a:prstGeom prst="rect">
            <a:avLst/>
          </a:prstGeom>
        </p:spPr>
        <p:txBody>
          <a:bodyPr vert="horz" lIns="94046" tIns="47023" rIns="94046" bIns="47023"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90975" y="0"/>
            <a:ext cx="3052763" cy="466725"/>
          </a:xfrm>
          <a:prstGeom prst="rect">
            <a:avLst/>
          </a:prstGeom>
        </p:spPr>
        <p:txBody>
          <a:bodyPr vert="horz" lIns="94046" tIns="47023" rIns="94046" bIns="47023" rtlCol="0"/>
          <a:lstStyle>
            <a:lvl1pPr algn="r" fontAlgn="auto">
              <a:spcBef>
                <a:spcPts val="0"/>
              </a:spcBef>
              <a:spcAft>
                <a:spcPts val="0"/>
              </a:spcAft>
              <a:defRPr sz="1200">
                <a:latin typeface="+mn-lt"/>
              </a:defRPr>
            </a:lvl1pPr>
          </a:lstStyle>
          <a:p>
            <a:pPr>
              <a:defRPr/>
            </a:pPr>
            <a:fld id="{865BB84B-E2CD-E742-B8B6-BF481EA62A8C}" type="datetimeFigureOut">
              <a:rPr lang="en-US"/>
              <a:pPr>
                <a:defRPr/>
              </a:pPr>
              <a:t>9/8/15</a:t>
            </a:fld>
            <a:endParaRPr lang="en-US" dirty="0"/>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4046" tIns="47023" rIns="94046" bIns="47023" rtlCol="0" anchor="ctr"/>
          <a:lstStyle/>
          <a:p>
            <a:pPr lvl="0"/>
            <a:endParaRPr lang="en-US" noProof="0" dirty="0"/>
          </a:p>
        </p:txBody>
      </p:sp>
      <p:sp>
        <p:nvSpPr>
          <p:cNvPr id="5" name="Notes Placeholder 4"/>
          <p:cNvSpPr>
            <a:spLocks noGrp="1"/>
          </p:cNvSpPr>
          <p:nvPr>
            <p:ph type="body" sz="quarter" idx="3"/>
          </p:nvPr>
        </p:nvSpPr>
        <p:spPr>
          <a:xfrm>
            <a:off x="704850" y="4438650"/>
            <a:ext cx="5635625" cy="4205288"/>
          </a:xfrm>
          <a:prstGeom prst="rect">
            <a:avLst/>
          </a:prstGeom>
        </p:spPr>
        <p:txBody>
          <a:bodyPr vert="horz" lIns="94046" tIns="47023" rIns="94046" bIns="4702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77300"/>
            <a:ext cx="3052763" cy="466725"/>
          </a:xfrm>
          <a:prstGeom prst="rect">
            <a:avLst/>
          </a:prstGeom>
        </p:spPr>
        <p:txBody>
          <a:bodyPr vert="horz" lIns="94046" tIns="47023" rIns="94046" bIns="47023"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90975" y="8877300"/>
            <a:ext cx="3052763" cy="466725"/>
          </a:xfrm>
          <a:prstGeom prst="rect">
            <a:avLst/>
          </a:prstGeom>
        </p:spPr>
        <p:txBody>
          <a:bodyPr vert="horz" wrap="square" lIns="94046" tIns="47023" rIns="94046" bIns="47023" numCol="1" anchor="b" anchorCtr="0" compatLnSpc="1">
            <a:prstTxWarp prst="textNoShape">
              <a:avLst/>
            </a:prstTxWarp>
          </a:bodyPr>
          <a:lstStyle>
            <a:lvl1pPr algn="r">
              <a:defRPr sz="1200">
                <a:latin typeface="Calibri" charset="0"/>
              </a:defRPr>
            </a:lvl1pPr>
          </a:lstStyle>
          <a:p>
            <a:fld id="{A5B8B548-4759-4049-A2D1-B08A8D176C1B}" type="slidenum">
              <a:rPr lang="en-US" altLang="en-US"/>
              <a:pPr/>
              <a:t>‹#›</a:t>
            </a:fld>
            <a:endParaRPr lang="en-US" altLang="en-US"/>
          </a:p>
        </p:txBody>
      </p:sp>
    </p:spTree>
    <p:extLst>
      <p:ext uri="{BB962C8B-B14F-4D97-AF65-F5344CB8AC3E}">
        <p14:creationId xmlns:p14="http://schemas.microsoft.com/office/powerpoint/2010/main" val="1638374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E02193-3E95-AA44-996D-EED3A52BEC67}" type="slidenum">
              <a:rPr lang="en-US" altLang="en-US">
                <a:latin typeface="Calibri" charset="0"/>
              </a:rPr>
              <a:pPr eaLnBrk="1" hangingPunct="1"/>
              <a:t>7</a:t>
            </a:fld>
            <a:endParaRPr lang="en-US" altLang="en-US">
              <a:latin typeface="Calibri"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Listed are a number of ways you can use rainwater – just as you would using any other source of water. But this water is free of minerals which build up over time in hot water heaters, screens, appliances of other unwanted places.</a:t>
            </a:r>
          </a:p>
          <a:p>
            <a:pPr eaLnBrk="1" hangingPunct="1">
              <a:spcBef>
                <a:spcPct val="0"/>
              </a:spcBef>
            </a:pPr>
            <a:endParaRPr lang="en-US" altLang="en-US"/>
          </a:p>
          <a:p>
            <a:pPr eaLnBrk="1" hangingPunct="1">
              <a:spcBef>
                <a:spcPct val="0"/>
              </a:spcBef>
            </a:pPr>
            <a:r>
              <a:rPr lang="en-US" altLang="en-US"/>
              <a:t>The picture to the left is of a water guzzler with a deer stopping by to get a drink. The roof is 4’ by 8’ and the water runs into a 50 gallon barrel. A pet watering pan is attached by way of a facet and water hose.</a:t>
            </a:r>
          </a:p>
          <a:p>
            <a:pPr eaLnBrk="1" hangingPunct="1">
              <a:spcBef>
                <a:spcPct val="0"/>
              </a:spcBef>
            </a:pPr>
            <a:endParaRPr lang="en-US" altLang="en-US"/>
          </a:p>
          <a:p>
            <a:pPr eaLnBrk="1" hangingPunct="1">
              <a:spcBef>
                <a:spcPct val="0"/>
              </a:spcBef>
            </a:pPr>
            <a:r>
              <a:rPr lang="en-US" altLang="en-US"/>
              <a:t>The picture to the right is at the entrance of Lady Bird Johnson Wildflower Center. The sound and sight of running water draws us in with an enticing welcome. </a:t>
            </a:r>
          </a:p>
        </p:txBody>
      </p:sp>
    </p:spTree>
    <p:extLst>
      <p:ext uri="{BB962C8B-B14F-4D97-AF65-F5344CB8AC3E}">
        <p14:creationId xmlns:p14="http://schemas.microsoft.com/office/powerpoint/2010/main" val="920321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43E21C-B21E-744F-8A11-4E2BB571C5BE}" type="slidenum">
              <a:rPr lang="en-US" altLang="en-US">
                <a:latin typeface="Calibri" charset="0"/>
              </a:rPr>
              <a:pPr eaLnBrk="1" hangingPunct="1"/>
              <a:t>100</a:t>
            </a:fld>
            <a:endParaRPr lang="en-US" altLang="en-US">
              <a:latin typeface="Calibri"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1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5540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BD9DEB-257F-3E45-B8A7-4663D892D168}" type="slidenum">
              <a:rPr lang="en-US" altLang="en-US">
                <a:latin typeface="Calibri" charset="0"/>
              </a:rPr>
              <a:pPr eaLnBrk="1" hangingPunct="1"/>
              <a:t>119</a:t>
            </a:fld>
            <a:endParaRPr lang="en-US" altLang="en-US">
              <a:latin typeface="Calibri" charset="0"/>
            </a:endParaRPr>
          </a:p>
        </p:txBody>
      </p:sp>
      <p:sp>
        <p:nvSpPr>
          <p:cNvPr id="172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12898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C86EFF-DB49-4F4B-A1FD-4EB0D6D729D7}" type="slidenum">
              <a:rPr lang="en-US" altLang="en-US">
                <a:latin typeface="Calibri" charset="0"/>
              </a:rPr>
              <a:pPr eaLnBrk="1" hangingPunct="1"/>
              <a:t>123</a:t>
            </a:fld>
            <a:endParaRPr lang="en-US" altLang="en-US">
              <a:latin typeface="Calibri"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363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47BABA-9A6A-814D-BA64-2F8A0BEF8CBB}" type="slidenum">
              <a:rPr lang="en-US" altLang="en-US">
                <a:latin typeface="Calibri" charset="0"/>
              </a:rPr>
              <a:pPr eaLnBrk="1" hangingPunct="1"/>
              <a:t>133</a:t>
            </a:fld>
            <a:endParaRPr lang="en-US" altLang="en-US">
              <a:latin typeface="Calibri" charset="0"/>
            </a:endParaRPr>
          </a:p>
        </p:txBody>
      </p:sp>
      <p:sp>
        <p:nvSpPr>
          <p:cNvPr id="174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47483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363B6D-AC5F-574F-9C07-806C00B56094}" type="slidenum">
              <a:rPr lang="en-US" altLang="en-US">
                <a:latin typeface="Calibri" charset="0"/>
              </a:rPr>
              <a:pPr eaLnBrk="1" hangingPunct="1"/>
              <a:t>135</a:t>
            </a:fld>
            <a:endParaRPr lang="en-US" altLang="en-US">
              <a:latin typeface="Calibri"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5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Many hunting cabins are built in locations where water may not be available. This hunting cabin was built , gutters installed and a 1000 gallon collection tank provides water for the hunters. But the ground is too rocky and it is too expensive to install a septic system so the hunters have to still use the outhouse.</a:t>
            </a:r>
          </a:p>
        </p:txBody>
      </p:sp>
    </p:spTree>
    <p:extLst>
      <p:ext uri="{BB962C8B-B14F-4D97-AF65-F5344CB8AC3E}">
        <p14:creationId xmlns:p14="http://schemas.microsoft.com/office/powerpoint/2010/main" val="197149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44F701-D431-3E46-BE30-3D26A1654A98}" type="slidenum">
              <a:rPr lang="en-US" altLang="en-US">
                <a:latin typeface="Calibri" charset="0"/>
              </a:rPr>
              <a:pPr eaLnBrk="1" hangingPunct="1"/>
              <a:t>140</a:t>
            </a:fld>
            <a:endParaRPr lang="en-US" altLang="en-US">
              <a:latin typeface="Calibri" charset="0"/>
            </a:endParaRPr>
          </a:p>
        </p:txBody>
      </p:sp>
      <p:sp>
        <p:nvSpPr>
          <p:cNvPr id="176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1291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99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47692E-130D-1640-9776-3879E16859E9}" type="slidenum">
              <a:rPr lang="en-US" altLang="en-US">
                <a:latin typeface="Calibri" charset="0"/>
              </a:rPr>
              <a:pPr eaLnBrk="1" hangingPunct="1"/>
              <a:t>153</a:t>
            </a:fld>
            <a:endParaRPr lang="en-US" altLang="en-US">
              <a:latin typeface="Calibri" charset="0"/>
            </a:endParaRPr>
          </a:p>
        </p:txBody>
      </p:sp>
    </p:spTree>
    <p:extLst>
      <p:ext uri="{BB962C8B-B14F-4D97-AF65-F5344CB8AC3E}">
        <p14:creationId xmlns:p14="http://schemas.microsoft.com/office/powerpoint/2010/main" val="148444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22E69C-5473-6A49-9140-9F6104C1039C}" type="slidenum">
              <a:rPr lang="en-US" altLang="en-US">
                <a:latin typeface="Calibri" charset="0"/>
              </a:rPr>
              <a:pPr eaLnBrk="1" hangingPunct="1"/>
              <a:t>8</a:t>
            </a:fld>
            <a:endParaRPr lang="en-US" altLang="en-US">
              <a:latin typeface="Calibri" charset="0"/>
            </a:endParaRPr>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Listed are a number of ways you can use rainwater – just as you would using any other source of water. But this water is free of minerals which build up over time in hot water heaters, screens, appliances of other unwanted places.</a:t>
            </a:r>
          </a:p>
          <a:p>
            <a:pPr eaLnBrk="1" hangingPunct="1">
              <a:spcBef>
                <a:spcPct val="0"/>
              </a:spcBef>
            </a:pPr>
            <a:endParaRPr lang="en-US" altLang="en-US"/>
          </a:p>
          <a:p>
            <a:pPr eaLnBrk="1" hangingPunct="1">
              <a:spcBef>
                <a:spcPct val="0"/>
              </a:spcBef>
            </a:pPr>
            <a:r>
              <a:rPr lang="en-US" altLang="en-US"/>
              <a:t>The picture to the left is of a water guzzler with a deer stopping by to get a drink. The roof is 4’ by 8’ and the water runs into a 50 gallon barrel. A pet watering pan is attached by way of a facet and water hose.</a:t>
            </a:r>
          </a:p>
          <a:p>
            <a:pPr eaLnBrk="1" hangingPunct="1">
              <a:spcBef>
                <a:spcPct val="0"/>
              </a:spcBef>
            </a:pPr>
            <a:endParaRPr lang="en-US" altLang="en-US"/>
          </a:p>
          <a:p>
            <a:pPr eaLnBrk="1" hangingPunct="1">
              <a:spcBef>
                <a:spcPct val="0"/>
              </a:spcBef>
            </a:pPr>
            <a:r>
              <a:rPr lang="en-US" altLang="en-US"/>
              <a:t>The picture to the right is at the entrance of Lady Bird Johnson Wildflower Center. The sound and sight of running water draws us in with an enticing welcome. </a:t>
            </a:r>
          </a:p>
        </p:txBody>
      </p:sp>
    </p:spTree>
    <p:extLst>
      <p:ext uri="{BB962C8B-B14F-4D97-AF65-F5344CB8AC3E}">
        <p14:creationId xmlns:p14="http://schemas.microsoft.com/office/powerpoint/2010/main" val="1666392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D7DFDC-7A97-1D49-89D4-B006FBDD2FBA}" type="slidenum">
              <a:rPr lang="en-US" altLang="en-US">
                <a:latin typeface="Calibri" charset="0"/>
              </a:rPr>
              <a:pPr eaLnBrk="1" hangingPunct="1"/>
              <a:t>9</a:t>
            </a:fld>
            <a:endParaRPr lang="en-US" altLang="en-US">
              <a:latin typeface="Calibri" charset="0"/>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main key in figuring how much water you can collect is based on the .6 gallons of water (.623 but rounded down due to evaporation, roof absorption and loss) per square foot of roof. The footprint of the roof – not the actual square feet of tin. A steep roof would have more surface area than the area rainfall is landing on.</a:t>
            </a:r>
          </a:p>
          <a:p>
            <a:pPr eaLnBrk="1" hangingPunct="1">
              <a:spcBef>
                <a:spcPct val="0"/>
              </a:spcBef>
            </a:pPr>
            <a:endParaRPr lang="en-US" altLang="en-US"/>
          </a:p>
          <a:p>
            <a:pPr eaLnBrk="1" hangingPunct="1">
              <a:spcBef>
                <a:spcPct val="0"/>
              </a:spcBef>
            </a:pPr>
            <a:r>
              <a:rPr lang="en-US" altLang="en-US"/>
              <a:t>The picture to the left is at a Kyle Elementary school with a 2500 gallon poly tank attached directly to the downspout. The water is used for drip irrigation on the area being developed into a native prairie garden.</a:t>
            </a:r>
          </a:p>
          <a:p>
            <a:pPr eaLnBrk="1" hangingPunct="1">
              <a:spcBef>
                <a:spcPct val="0"/>
              </a:spcBef>
            </a:pPr>
            <a:endParaRPr lang="en-US" altLang="en-US"/>
          </a:p>
          <a:p>
            <a:pPr eaLnBrk="1" hangingPunct="1">
              <a:spcBef>
                <a:spcPct val="0"/>
              </a:spcBef>
            </a:pPr>
            <a:r>
              <a:rPr lang="en-US" altLang="en-US"/>
              <a:t>The picture on the right is at a nature center in Austin and the galvanized tank is used for drip irrigation.</a:t>
            </a:r>
          </a:p>
        </p:txBody>
      </p:sp>
    </p:spTree>
    <p:extLst>
      <p:ext uri="{BB962C8B-B14F-4D97-AF65-F5344CB8AC3E}">
        <p14:creationId xmlns:p14="http://schemas.microsoft.com/office/powerpoint/2010/main" val="173082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255E2E-1458-8440-8A26-CAE31156B1C6}" type="slidenum">
              <a:rPr lang="en-US" altLang="en-US">
                <a:latin typeface="Calibri" charset="0"/>
              </a:rPr>
              <a:pPr eaLnBrk="1" hangingPunct="1"/>
              <a:t>10</a:t>
            </a:fld>
            <a:endParaRPr lang="en-US" altLang="en-US">
              <a:latin typeface="Calibri" charset="0"/>
            </a:endParaRPr>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4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Most of the talk will be geared to a complex system that will include a roof of some kind, a gutter, downspouts, storage and delivered for its designed purpose - irrigation, wildlife, pets, livestock or in-home use.</a:t>
            </a:r>
          </a:p>
        </p:txBody>
      </p:sp>
    </p:spTree>
    <p:extLst>
      <p:ext uri="{BB962C8B-B14F-4D97-AF65-F5344CB8AC3E}">
        <p14:creationId xmlns:p14="http://schemas.microsoft.com/office/powerpoint/2010/main" val="18590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18C5A3-2683-1745-A065-0E5C379A4377}" type="slidenum">
              <a:rPr lang="en-US" altLang="en-US">
                <a:latin typeface="Calibri" charset="0"/>
              </a:rPr>
              <a:pPr eaLnBrk="1" hangingPunct="1"/>
              <a:t>28</a:t>
            </a:fld>
            <a:endParaRPr lang="en-US" altLang="en-US">
              <a:latin typeface="Calibri" charset="0"/>
            </a:endParaRPr>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5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roof can be of many sizes, design and material. For outside use, any roof material is ok. But the slicker the roof surface, the less dust, debris and foreign material will be held of growing there. For in-home use, tin is best.</a:t>
            </a:r>
          </a:p>
        </p:txBody>
      </p:sp>
    </p:spTree>
    <p:extLst>
      <p:ext uri="{BB962C8B-B14F-4D97-AF65-F5344CB8AC3E}">
        <p14:creationId xmlns:p14="http://schemas.microsoft.com/office/powerpoint/2010/main" val="2090549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1264A-31AF-C84C-98B4-C08F38C9952F}" type="slidenum">
              <a:rPr lang="en-US" altLang="en-US">
                <a:latin typeface="Calibri" charset="0"/>
              </a:rPr>
              <a:pPr eaLnBrk="1" hangingPunct="1"/>
              <a:t>60</a:t>
            </a:fld>
            <a:endParaRPr lang="en-US" altLang="en-US">
              <a:latin typeface="Calibri"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3000 gallon collection tank at this elementary was installed and within a week there came a major rain filling the tank. This water is being used for the landscape project.</a:t>
            </a:r>
          </a:p>
        </p:txBody>
      </p:sp>
    </p:spTree>
    <p:extLst>
      <p:ext uri="{BB962C8B-B14F-4D97-AF65-F5344CB8AC3E}">
        <p14:creationId xmlns:p14="http://schemas.microsoft.com/office/powerpoint/2010/main" val="888405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4587EC-7A9F-ED4D-98BD-4566B49F4733}" type="slidenum">
              <a:rPr lang="en-US" altLang="en-US">
                <a:latin typeface="Calibri" charset="0"/>
              </a:rPr>
              <a:pPr eaLnBrk="1" hangingPunct="1"/>
              <a:t>70</a:t>
            </a:fld>
            <a:endParaRPr lang="en-US" altLang="en-US">
              <a:latin typeface="Calibri"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cleaner the water is going into the tank, the cleaner it will stay. Roof washers, filter baskets, screen mesh, filters with chambers, settling tanks all catch leaves, bugs and other debris.</a:t>
            </a:r>
          </a:p>
        </p:txBody>
      </p:sp>
    </p:spTree>
    <p:extLst>
      <p:ext uri="{BB962C8B-B14F-4D97-AF65-F5344CB8AC3E}">
        <p14:creationId xmlns:p14="http://schemas.microsoft.com/office/powerpoint/2010/main" val="212566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4DA379-DD24-CA4B-A457-346D5A5D8450}" type="slidenum">
              <a:rPr lang="en-US" altLang="en-US">
                <a:latin typeface="Calibri" charset="0"/>
              </a:rPr>
              <a:pPr eaLnBrk="1" hangingPunct="1"/>
              <a:t>92</a:t>
            </a:fld>
            <a:endParaRPr lang="en-US" altLang="en-US">
              <a:latin typeface="Calibri"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97972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FEEAF4-98E4-BA47-A00C-326B6DC49073}" type="slidenum">
              <a:rPr lang="en-US" altLang="en-US">
                <a:latin typeface="Calibri" charset="0"/>
              </a:rPr>
              <a:pPr eaLnBrk="1" hangingPunct="1"/>
              <a:t>93</a:t>
            </a:fld>
            <a:endParaRPr lang="en-US" altLang="en-US">
              <a:latin typeface="Calibri" charset="0"/>
            </a:endParaRPr>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74253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7A66F1-98DB-4C41-AEDD-93C1030208E5}" type="datetimeFigureOut">
              <a:rPr lang="en-US"/>
              <a:pPr>
                <a:defRPr/>
              </a:pPr>
              <a:t>9/8/15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94FD54-6E9B-EB4C-9291-2E60BD658F8E}" type="slidenum">
              <a:rPr lang="en-US" altLang="en-US"/>
              <a:pPr/>
              <a:t>‹#›</a:t>
            </a:fld>
            <a:endParaRPr lang="en-US" altLang="en-US"/>
          </a:p>
        </p:txBody>
      </p:sp>
    </p:spTree>
    <p:extLst>
      <p:ext uri="{BB962C8B-B14F-4D97-AF65-F5344CB8AC3E}">
        <p14:creationId xmlns:p14="http://schemas.microsoft.com/office/powerpoint/2010/main" val="929923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052845-74FE-B74B-9017-63864A9B64C8}" type="datetimeFigureOut">
              <a:rPr lang="en-US"/>
              <a:pPr>
                <a:defRPr/>
              </a:pPr>
              <a:t>9/8/15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CDAAF9-B112-5D45-9AAD-A9F0C8F4C709}" type="slidenum">
              <a:rPr lang="en-US" altLang="en-US"/>
              <a:pPr/>
              <a:t>‹#›</a:t>
            </a:fld>
            <a:endParaRPr lang="en-US" altLang="en-US"/>
          </a:p>
        </p:txBody>
      </p:sp>
    </p:spTree>
    <p:extLst>
      <p:ext uri="{BB962C8B-B14F-4D97-AF65-F5344CB8AC3E}">
        <p14:creationId xmlns:p14="http://schemas.microsoft.com/office/powerpoint/2010/main" val="12780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212F7B-6945-A841-99ED-8AD91066E491}" type="datetimeFigureOut">
              <a:rPr lang="en-US"/>
              <a:pPr>
                <a:defRPr/>
              </a:pPr>
              <a:t>9/8/15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54B599B-6759-5346-8CD0-9FC0C0EB042F}" type="slidenum">
              <a:rPr lang="en-US" altLang="en-US"/>
              <a:pPr/>
              <a:t>‹#›</a:t>
            </a:fld>
            <a:endParaRPr lang="en-US" altLang="en-US"/>
          </a:p>
        </p:txBody>
      </p:sp>
    </p:spTree>
    <p:extLst>
      <p:ext uri="{BB962C8B-B14F-4D97-AF65-F5344CB8AC3E}">
        <p14:creationId xmlns:p14="http://schemas.microsoft.com/office/powerpoint/2010/main" val="556148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E39CB74F-1437-9E4C-9F1F-A813EB2CB969}" type="slidenum">
              <a:rPr lang="en-US" altLang="en-US"/>
              <a:pPr/>
              <a:t>‹#›</a:t>
            </a:fld>
            <a:endParaRPr lang="en-US" altLang="en-US"/>
          </a:p>
        </p:txBody>
      </p:sp>
    </p:spTree>
    <p:extLst>
      <p:ext uri="{BB962C8B-B14F-4D97-AF65-F5344CB8AC3E}">
        <p14:creationId xmlns:p14="http://schemas.microsoft.com/office/powerpoint/2010/main" val="133082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4806AC47-95D9-464D-B895-E25EFEC5254B}" type="slidenum">
              <a:rPr lang="en-US" altLang="en-US"/>
              <a:pPr/>
              <a:t>‹#›</a:t>
            </a:fld>
            <a:endParaRPr lang="en-US" altLang="en-US"/>
          </a:p>
        </p:txBody>
      </p:sp>
    </p:spTree>
    <p:extLst>
      <p:ext uri="{BB962C8B-B14F-4D97-AF65-F5344CB8AC3E}">
        <p14:creationId xmlns:p14="http://schemas.microsoft.com/office/powerpoint/2010/main" val="109572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E693E6-F0F9-8C44-A1B9-4D31E5A90BC4}" type="datetimeFigureOut">
              <a:rPr lang="en-US"/>
              <a:pPr>
                <a:defRPr/>
              </a:pPr>
              <a:t>9/8/15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CE167D-BD9C-E24F-A519-C6FC908018F7}" type="slidenum">
              <a:rPr lang="en-US" altLang="en-US"/>
              <a:pPr/>
              <a:t>‹#›</a:t>
            </a:fld>
            <a:endParaRPr lang="en-US" altLang="en-US"/>
          </a:p>
        </p:txBody>
      </p:sp>
    </p:spTree>
    <p:extLst>
      <p:ext uri="{BB962C8B-B14F-4D97-AF65-F5344CB8AC3E}">
        <p14:creationId xmlns:p14="http://schemas.microsoft.com/office/powerpoint/2010/main" val="199038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CEED-F5AC-8440-AD67-87FF0B725B73}" type="datetimeFigureOut">
              <a:rPr lang="en-US"/>
              <a:pPr>
                <a:defRPr/>
              </a:pPr>
              <a:t>9/8/15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350E75-588C-C742-AA25-FB2517CC718A}" type="slidenum">
              <a:rPr lang="en-US" altLang="en-US"/>
              <a:pPr/>
              <a:t>‹#›</a:t>
            </a:fld>
            <a:endParaRPr lang="en-US" altLang="en-US"/>
          </a:p>
        </p:txBody>
      </p:sp>
    </p:spTree>
    <p:extLst>
      <p:ext uri="{BB962C8B-B14F-4D97-AF65-F5344CB8AC3E}">
        <p14:creationId xmlns:p14="http://schemas.microsoft.com/office/powerpoint/2010/main" val="108500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780450D-960D-FF4B-8CF2-46C8A0C86F06}" type="datetimeFigureOut">
              <a:rPr lang="en-US"/>
              <a:pPr>
                <a:defRPr/>
              </a:pPr>
              <a:t>9/8/15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B0AFE2-DDDB-034C-B2B0-0D714E98C5A8}" type="slidenum">
              <a:rPr lang="en-US" altLang="en-US"/>
              <a:pPr/>
              <a:t>‹#›</a:t>
            </a:fld>
            <a:endParaRPr lang="en-US" altLang="en-US"/>
          </a:p>
        </p:txBody>
      </p:sp>
    </p:spTree>
    <p:extLst>
      <p:ext uri="{BB962C8B-B14F-4D97-AF65-F5344CB8AC3E}">
        <p14:creationId xmlns:p14="http://schemas.microsoft.com/office/powerpoint/2010/main" val="134367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FE2138E-DC9A-B54F-A271-7AADDD103B4B}" type="datetimeFigureOut">
              <a:rPr lang="en-US"/>
              <a:pPr>
                <a:defRPr/>
              </a:pPr>
              <a:t>9/8/15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902DFF3-93AD-6A4F-B675-E73751C5A53C}" type="slidenum">
              <a:rPr lang="en-US" altLang="en-US"/>
              <a:pPr/>
              <a:t>‹#›</a:t>
            </a:fld>
            <a:endParaRPr lang="en-US" altLang="en-US"/>
          </a:p>
        </p:txBody>
      </p:sp>
    </p:spTree>
    <p:extLst>
      <p:ext uri="{BB962C8B-B14F-4D97-AF65-F5344CB8AC3E}">
        <p14:creationId xmlns:p14="http://schemas.microsoft.com/office/powerpoint/2010/main" val="177171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C2E7F6-0988-3141-814D-695A44DB7258}" type="datetimeFigureOut">
              <a:rPr lang="en-US"/>
              <a:pPr>
                <a:defRPr/>
              </a:pPr>
              <a:t>9/8/15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8B52E5B-67F9-4847-B9CA-3C8CFF8FCA1F}" type="slidenum">
              <a:rPr lang="en-US" altLang="en-US"/>
              <a:pPr/>
              <a:t>‹#›</a:t>
            </a:fld>
            <a:endParaRPr lang="en-US" altLang="en-US"/>
          </a:p>
        </p:txBody>
      </p:sp>
    </p:spTree>
    <p:extLst>
      <p:ext uri="{BB962C8B-B14F-4D97-AF65-F5344CB8AC3E}">
        <p14:creationId xmlns:p14="http://schemas.microsoft.com/office/powerpoint/2010/main" val="1311351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D82CDD-222B-E243-96FC-673AEE9E73AF}" type="datetimeFigureOut">
              <a:rPr lang="en-US"/>
              <a:pPr>
                <a:defRPr/>
              </a:pPr>
              <a:t>9/8/15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85BF359-9B9B-B94C-B827-7F8BEBEBC332}" type="slidenum">
              <a:rPr lang="en-US" altLang="en-US"/>
              <a:pPr/>
              <a:t>‹#›</a:t>
            </a:fld>
            <a:endParaRPr lang="en-US" altLang="en-US"/>
          </a:p>
        </p:txBody>
      </p:sp>
    </p:spTree>
    <p:extLst>
      <p:ext uri="{BB962C8B-B14F-4D97-AF65-F5344CB8AC3E}">
        <p14:creationId xmlns:p14="http://schemas.microsoft.com/office/powerpoint/2010/main" val="260159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570D77-3933-324B-8909-04B55C9D0525}" type="datetimeFigureOut">
              <a:rPr lang="en-US"/>
              <a:pPr>
                <a:defRPr/>
              </a:pPr>
              <a:t>9/8/15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2AF9ECA-B828-214C-927E-D3336CD29AAF}" type="slidenum">
              <a:rPr lang="en-US" altLang="en-US"/>
              <a:pPr/>
              <a:t>‹#›</a:t>
            </a:fld>
            <a:endParaRPr lang="en-US" altLang="en-US"/>
          </a:p>
        </p:txBody>
      </p:sp>
    </p:spTree>
    <p:extLst>
      <p:ext uri="{BB962C8B-B14F-4D97-AF65-F5344CB8AC3E}">
        <p14:creationId xmlns:p14="http://schemas.microsoft.com/office/powerpoint/2010/main" val="22248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9567A2-0DAE-774E-8130-0D877D99E8D5}" type="datetimeFigureOut">
              <a:rPr lang="en-US"/>
              <a:pPr>
                <a:defRPr/>
              </a:pPr>
              <a:t>9/8/15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E23979-66B7-8E41-B8D0-02417B6A0511}" type="slidenum">
              <a:rPr lang="en-US" altLang="en-US"/>
              <a:pPr/>
              <a:t>‹#›</a:t>
            </a:fld>
            <a:endParaRPr lang="en-US" altLang="en-US"/>
          </a:p>
        </p:txBody>
      </p:sp>
    </p:spTree>
    <p:extLst>
      <p:ext uri="{BB962C8B-B14F-4D97-AF65-F5344CB8AC3E}">
        <p14:creationId xmlns:p14="http://schemas.microsoft.com/office/powerpoint/2010/main" val="4820957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C164F6E-D4F4-724F-BF07-7C6AB76D08D8}" type="datetimeFigureOut">
              <a:rPr lang="en-US"/>
              <a:pPr>
                <a:defRPr/>
              </a:pPr>
              <a:t>9/8/15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7A6B8A8A-2470-2B48-99F6-620883ECEE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jpeg"/><Relationship Id="rId5" Type="http://schemas.openxmlformats.org/officeDocument/2006/relationships/image" Target="../media/image153.png"/><Relationship Id="rId6" Type="http://schemas.openxmlformats.org/officeDocument/2006/relationships/image" Target="../media/image15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jpeg"/><Relationship Id="rId3" Type="http://schemas.openxmlformats.org/officeDocument/2006/relationships/image" Target="../media/image15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 Id="rId3" Type="http://schemas.openxmlformats.org/officeDocument/2006/relationships/image" Target="../media/image161.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166.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8.jpeg"/><Relationship Id="rId3" Type="http://schemas.openxmlformats.org/officeDocument/2006/relationships/image" Target="../media/image1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 Id="rId3" Type="http://schemas.openxmlformats.org/officeDocument/2006/relationships/image" Target="../media/image18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2.png"/><Relationship Id="rId3" Type="http://schemas.openxmlformats.org/officeDocument/2006/relationships/image" Target="../media/image183.png"/></Relationships>
</file>

<file path=ppt/slides/_rels/slide123.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jpeg"/><Relationship Id="rId1" Type="http://schemas.openxmlformats.org/officeDocument/2006/relationships/slideLayout" Target="../slideLayouts/slideLayout7.xml"/><Relationship Id="rId2" Type="http://schemas.openxmlformats.org/officeDocument/2006/relationships/image" Target="../media/image18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 Id="rId3" Type="http://schemas.openxmlformats.org/officeDocument/2006/relationships/image" Target="../media/image19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jpeg"/><Relationship Id="rId3" Type="http://schemas.openxmlformats.org/officeDocument/2006/relationships/image" Target="../media/image193.jpeg"/></Relationships>
</file>

<file path=ppt/slides/_rels/slide128.xml.rels><?xml version="1.0" encoding="UTF-8" standalone="yes"?>
<Relationships xmlns="http://schemas.openxmlformats.org/package/2006/relationships"><Relationship Id="rId11" Type="http://schemas.openxmlformats.org/officeDocument/2006/relationships/image" Target="http://www.laonecall.com/images/color_marks2blue.jpg" TargetMode="External"/><Relationship Id="rId12" Type="http://schemas.openxmlformats.org/officeDocument/2006/relationships/image" Target="../media/image199.jpeg"/><Relationship Id="rId13" Type="http://schemas.openxmlformats.org/officeDocument/2006/relationships/image" Target="http://www.laonecall.com/images/color_marks2green.jpg" TargetMode="External"/><Relationship Id="rId14" Type="http://schemas.openxmlformats.org/officeDocument/2006/relationships/image" Target="../media/image200.jpeg"/><Relationship Id="rId15" Type="http://schemas.openxmlformats.org/officeDocument/2006/relationships/image" Target="http://www.laonecall.com/images/color_marks2purple.jpg" TargetMode="External"/><Relationship Id="rId16" Type="http://schemas.openxmlformats.org/officeDocument/2006/relationships/image" Target="../media/image201.jpeg"/><Relationship Id="rId17" Type="http://schemas.openxmlformats.org/officeDocument/2006/relationships/image" Target="http://www.laonecall.com/images/color_marks2pink.jpg" TargetMode="External"/><Relationship Id="rId1" Type="http://schemas.openxmlformats.org/officeDocument/2006/relationships/slideLayout" Target="../slideLayouts/slideLayout7.xml"/><Relationship Id="rId2" Type="http://schemas.openxmlformats.org/officeDocument/2006/relationships/image" Target="../media/image194.jpeg"/><Relationship Id="rId3" Type="http://schemas.openxmlformats.org/officeDocument/2006/relationships/image" Target="http://www.laonecall.com/images/color_marks2red.jpg" TargetMode="External"/><Relationship Id="rId4" Type="http://schemas.openxmlformats.org/officeDocument/2006/relationships/image" Target="../media/image195.jpeg"/><Relationship Id="rId5" Type="http://schemas.openxmlformats.org/officeDocument/2006/relationships/image" Target="http://www.laonecall.com/images/color_marks2yellow.jpg" TargetMode="External"/><Relationship Id="rId6" Type="http://schemas.openxmlformats.org/officeDocument/2006/relationships/image" Target="../media/image196.jpeg"/><Relationship Id="rId7" Type="http://schemas.openxmlformats.org/officeDocument/2006/relationships/image" Target="http://www.laonecall.com/images/color_marks2white.jpg" TargetMode="External"/><Relationship Id="rId8" Type="http://schemas.openxmlformats.org/officeDocument/2006/relationships/image" Target="../media/image197.jpeg"/><Relationship Id="rId9" Type="http://schemas.openxmlformats.org/officeDocument/2006/relationships/image" Target="http://www.laonecall.com/images/color_marks2orange.jpg" TargetMode="External"/><Relationship Id="rId10" Type="http://schemas.openxmlformats.org/officeDocument/2006/relationships/image" Target="../media/image198.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5.jpeg"/></Relationships>
</file>

<file path=ppt/slides/_rels/slide133.xml.rels><?xml version="1.0" encoding="UTF-8" standalone="yes"?>
<Relationships xmlns="http://schemas.openxmlformats.org/package/2006/relationships"><Relationship Id="rId3" Type="http://schemas.openxmlformats.org/officeDocument/2006/relationships/image" Target="../media/image206.jpeg"/><Relationship Id="rId4"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35.xml.rels><?xml version="1.0" encoding="UTF-8" standalone="yes"?>
<Relationships xmlns="http://schemas.openxmlformats.org/package/2006/relationships"><Relationship Id="rId3" Type="http://schemas.openxmlformats.org/officeDocument/2006/relationships/image" Target="../media/image208.jpeg"/><Relationship Id="rId4" Type="http://schemas.openxmlformats.org/officeDocument/2006/relationships/image" Target="../media/image209.jpeg"/><Relationship Id="rId5" Type="http://schemas.openxmlformats.org/officeDocument/2006/relationships/image" Target="../media/image210.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 Id="rId3" Type="http://schemas.openxmlformats.org/officeDocument/2006/relationships/image" Target="../media/image21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15.jpeg"/><Relationship Id="rId4" Type="http://schemas.openxmlformats.org/officeDocument/2006/relationships/image" Target="../media/image216.jpe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41.xml.rels><?xml version="1.0" encoding="UTF-8" standalone="yes"?>
<Relationships xmlns="http://schemas.openxmlformats.org/package/2006/relationships"><Relationship Id="rId3" Type="http://schemas.openxmlformats.org/officeDocument/2006/relationships/image" Target="../media/image218.jpeg"/><Relationship Id="rId4" Type="http://schemas.openxmlformats.org/officeDocument/2006/relationships/image" Target="../media/image219.jpeg"/><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0.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1.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wdb.state.tx.us/iwt/rainwater/docs/RainwaterCommitteeFinalReport.pdf"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ceq.state.tx.us/publications" TargetMode="External"/><Relationship Id="rId3" Type="http://schemas.openxmlformats.org/officeDocument/2006/relationships/hyperlink" Target="http://www.tceq.state.tx.us/comm_exec/forms_pubs/pubs/gi/gi-366.html"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ytimes.com/2007/11/15/us/15water.html?ref=u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jc.com/business/content/business/coke/stories/2008/04/28/beverage_0428.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 Id="rId3" Type="http://schemas.openxmlformats.org/officeDocument/2006/relationships/image" Target="../media/image7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 Id="rId3" Type="http://schemas.openxmlformats.org/officeDocument/2006/relationships/image" Target="../media/image10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 Id="rId3" Type="http://schemas.openxmlformats.org/officeDocument/2006/relationships/image" Target="../media/image11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 Id="rId3" Type="http://schemas.openxmlformats.org/officeDocument/2006/relationships/image" Target="../media/image119.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s>
</file>

<file path=ppt/slides/_rels/slide85.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12.xml"/><Relationship Id="rId2" Type="http://schemas.openxmlformats.org/officeDocument/2006/relationships/image" Target="../media/image12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 Id="rId3" Type="http://schemas.openxmlformats.org/officeDocument/2006/relationships/image" Target="../media/image12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9.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0.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 Id="rId3" Type="http://schemas.openxmlformats.org/officeDocument/2006/relationships/image" Target="../media/image13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jpe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jpeg"/><Relationship Id="rId6" Type="http://schemas.openxmlformats.org/officeDocument/2006/relationships/image" Target="../media/image140.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4.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eg"/><Relationship Id="rId3" Type="http://schemas.openxmlformats.org/officeDocument/2006/relationships/image" Target="../media/image14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3582988"/>
          </a:xfrm>
        </p:spPr>
        <p:txBody>
          <a:bodyPr rtlCol="0">
            <a:normAutofit fontScale="90000"/>
          </a:bodyPr>
          <a:lstStyle/>
          <a:p>
            <a:pPr eaLnBrk="1" fontAlgn="auto" hangingPunct="1">
              <a:spcAft>
                <a:spcPts val="0"/>
              </a:spcAft>
              <a:defRPr/>
            </a:pPr>
            <a:r>
              <a:rPr lang="en-US" b="1" dirty="0" smtClean="0"/>
              <a:t>ARCSA </a:t>
            </a:r>
            <a:br>
              <a:rPr lang="en-US" b="1" dirty="0" smtClean="0"/>
            </a:br>
            <a:r>
              <a:rPr lang="en-US" b="1" dirty="0" smtClean="0"/>
              <a:t>Tapping Into </a:t>
            </a:r>
            <a:br>
              <a:rPr lang="en-US" b="1" dirty="0" smtClean="0"/>
            </a:br>
            <a:r>
              <a:rPr lang="en-US" b="1" dirty="0" smtClean="0"/>
              <a:t>Rainwater</a:t>
            </a:r>
            <a:br>
              <a:rPr lang="en-US" b="1" dirty="0" smtClean="0"/>
            </a:br>
            <a:r>
              <a:rPr lang="en-US" b="1" dirty="0" smtClean="0"/>
              <a:t/>
            </a:r>
            <a:br>
              <a:rPr lang="en-US" b="1" dirty="0" smtClean="0"/>
            </a:br>
            <a:r>
              <a:rPr lang="en-US" b="1" u="sng" dirty="0" smtClean="0">
                <a:solidFill>
                  <a:srgbClr val="FFC000"/>
                </a:solidFill>
                <a:effectLst>
                  <a:outerShdw blurRad="38100" dist="38100" dir="2700000" algn="tl">
                    <a:srgbClr val="000000">
                      <a:alpha val="43137"/>
                    </a:srgbClr>
                  </a:outerShdw>
                </a:effectLst>
              </a:rPr>
              <a:t>Nuts and Bolts </a:t>
            </a:r>
            <a:r>
              <a:rPr lang="en-US" b="1" dirty="0" smtClean="0">
                <a:effectLst>
                  <a:outerShdw blurRad="38100" dist="38100" dir="2700000" algn="tl">
                    <a:srgbClr val="000000">
                      <a:alpha val="43137"/>
                    </a:srgbClr>
                  </a:outerShdw>
                </a:effectLst>
              </a:rPr>
              <a:t/>
            </a:r>
            <a:br>
              <a:rPr lang="en-US" b="1" dirty="0" smtClean="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4" name="Subtitle 3"/>
          <p:cNvSpPr>
            <a:spLocks noGrp="1"/>
          </p:cNvSpPr>
          <p:nvPr>
            <p:ph type="subTitle" idx="1"/>
          </p:nvPr>
        </p:nvSpPr>
        <p:spPr>
          <a:xfrm>
            <a:off x="685800" y="4495800"/>
            <a:ext cx="7772400" cy="1458913"/>
          </a:xfrm>
          <a:solidFill>
            <a:schemeClr val="bg2">
              <a:lumMod val="50000"/>
            </a:schemeClr>
          </a:solidFill>
        </p:spPr>
        <p:txBody>
          <a:bodyPr rtlCol="0">
            <a:normAutofit fontScale="92500" lnSpcReduction="20000"/>
          </a:bodyPr>
          <a:lstStyle/>
          <a:p>
            <a:pPr eaLnBrk="1" fontAlgn="auto" hangingPunct="1">
              <a:spcAft>
                <a:spcPts val="0"/>
              </a:spcAft>
              <a:buFont typeface="Arial" pitchFamily="34" charset="0"/>
              <a:buNone/>
              <a:defRPr/>
            </a:pPr>
            <a:r>
              <a:rPr lang="en-US" b="1" dirty="0" smtClean="0">
                <a:solidFill>
                  <a:srgbClr val="FFCC66"/>
                </a:solidFill>
              </a:rPr>
              <a:t>Athens, Georgia </a:t>
            </a:r>
          </a:p>
          <a:p>
            <a:pPr eaLnBrk="1" fontAlgn="auto" hangingPunct="1">
              <a:spcAft>
                <a:spcPts val="0"/>
              </a:spcAft>
              <a:buFont typeface="Arial" pitchFamily="34" charset="0"/>
              <a:buNone/>
              <a:defRPr/>
            </a:pPr>
            <a:r>
              <a:rPr lang="en-US" b="1" dirty="0" smtClean="0">
                <a:solidFill>
                  <a:schemeClr val="tx1"/>
                </a:solidFill>
              </a:rPr>
              <a:t>Billy Kniffen</a:t>
            </a:r>
          </a:p>
          <a:p>
            <a:pPr eaLnBrk="1" fontAlgn="auto" hangingPunct="1">
              <a:spcAft>
                <a:spcPts val="0"/>
              </a:spcAft>
              <a:buFont typeface="Arial" pitchFamily="34" charset="0"/>
              <a:buNone/>
              <a:defRPr/>
            </a:pPr>
            <a:r>
              <a:rPr lang="en-US" b="1" dirty="0" smtClean="0">
                <a:solidFill>
                  <a:schemeClr val="tx1"/>
                </a:solidFill>
              </a:rPr>
              <a:t>Texas Cooperative Extension - ARCSA</a:t>
            </a:r>
          </a:p>
          <a:p>
            <a:pPr eaLnBrk="1" fontAlgn="auto" hangingPunct="1">
              <a:spcAft>
                <a:spcPts val="0"/>
              </a:spcAft>
              <a:buFont typeface="Arial" pitchFamily="34" charset="0"/>
              <a:buNone/>
              <a:defRPr/>
            </a:pPr>
            <a:endParaRPr lang="en-US" dirty="0"/>
          </a:p>
        </p:txBody>
      </p:sp>
      <p:pic>
        <p:nvPicPr>
          <p:cNvPr id="4100" name="Picture 2" descr="ARCSAlogo_Blue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0"/>
            <a:ext cx="25146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0" y="381000"/>
            <a:ext cx="9144000" cy="1371600"/>
          </a:xfrm>
        </p:spPr>
        <p:txBody>
          <a:bodyPr/>
          <a:lstStyle/>
          <a:p>
            <a:pPr eaLnBrk="1" hangingPunct="1"/>
            <a:r>
              <a:rPr lang="en-US" altLang="en-US" b="1"/>
              <a:t>Complex /Active/</a:t>
            </a:r>
            <a:r>
              <a:rPr lang="en-US" altLang="en-US" b="1" u="sng"/>
              <a:t>Roof-based </a:t>
            </a:r>
            <a:r>
              <a:rPr lang="en-US" altLang="en-US" b="1"/>
              <a:t>Rainwater Harvesting</a:t>
            </a:r>
          </a:p>
        </p:txBody>
      </p:sp>
      <p:pic>
        <p:nvPicPr>
          <p:cNvPr id="13315" name="Picture 4" descr="complexwat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792288"/>
            <a:ext cx="6824663" cy="5065712"/>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idx="4294967295"/>
          </p:nvPr>
        </p:nvSpPr>
        <p:spPr>
          <a:xfrm>
            <a:off x="0" y="168275"/>
            <a:ext cx="8234363" cy="731838"/>
          </a:xfrm>
        </p:spPr>
        <p:txBody>
          <a:bodyPr lIns="0" tIns="0" rIns="0" bIns="0">
            <a:spAutoFit/>
          </a:bodyPr>
          <a:lstStyle/>
          <a:p>
            <a:pPr defTabSz="381000" eaLnBrk="1" hangingPunct="1"/>
            <a:r>
              <a:rPr lang="en-US" altLang="en-US" sz="4800" b="1">
                <a:latin typeface="Lucida Sans" charset="0"/>
              </a:rPr>
              <a:t>Overflow Pipe</a:t>
            </a:r>
          </a:p>
        </p:txBody>
      </p:sp>
      <p:sp>
        <p:nvSpPr>
          <p:cNvPr id="105475" name="Rectangle 6"/>
          <p:cNvSpPr>
            <a:spLocks noGrp="1" noChangeArrowheads="1"/>
          </p:cNvSpPr>
          <p:nvPr>
            <p:ph type="subTitle" idx="4294967295"/>
          </p:nvPr>
        </p:nvSpPr>
        <p:spPr>
          <a:xfrm>
            <a:off x="0" y="1143000"/>
            <a:ext cx="6248400" cy="1662113"/>
          </a:xfrm>
        </p:spPr>
        <p:txBody>
          <a:bodyPr lIns="0" tIns="0" rIns="0" bIns="0">
            <a:spAutoFit/>
          </a:bodyPr>
          <a:lstStyle/>
          <a:p>
            <a:pPr marL="0" indent="0" defTabSz="381000" eaLnBrk="1" hangingPunct="1">
              <a:buFont typeface="Wingdings" charset="2"/>
              <a:buNone/>
            </a:pPr>
            <a:r>
              <a:rPr lang="en-US" altLang="en-US" b="1">
                <a:solidFill>
                  <a:srgbClr val="000000"/>
                </a:solidFill>
                <a:latin typeface="Lucida Sans" charset="0"/>
              </a:rPr>
              <a:t>The overflow allows water to run out of the tank when it is full rather than backing up into the gutter</a:t>
            </a:r>
          </a:p>
        </p:txBody>
      </p:sp>
      <p:sp>
        <p:nvSpPr>
          <p:cNvPr id="105476" name="Rectangle 3"/>
          <p:cNvSpPr>
            <a:spLocks noChangeArrowheads="1"/>
          </p:cNvSpPr>
          <p:nvPr/>
        </p:nvSpPr>
        <p:spPr bwMode="auto">
          <a:xfrm>
            <a:off x="30163" y="914400"/>
            <a:ext cx="8583612" cy="33338"/>
          </a:xfrm>
          <a:prstGeom prst="rect">
            <a:avLst/>
          </a:prstGeom>
          <a:solidFill>
            <a:srgbClr val="66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05477" name="Freeform 4"/>
          <p:cNvSpPr>
            <a:spLocks noChangeArrowheads="1"/>
          </p:cNvSpPr>
          <p:nvPr/>
        </p:nvSpPr>
        <p:spPr bwMode="auto">
          <a:xfrm>
            <a:off x="-3175" y="877888"/>
            <a:ext cx="8651875" cy="104775"/>
          </a:xfrm>
          <a:custGeom>
            <a:avLst/>
            <a:gdLst>
              <a:gd name="T0" fmla="*/ 0 w 5450"/>
              <a:gd name="T1" fmla="*/ 2147483647 h 66"/>
              <a:gd name="T2" fmla="*/ 2147483647 w 5450"/>
              <a:gd name="T3" fmla="*/ 2147483647 h 66"/>
              <a:gd name="T4" fmla="*/ 2147483647 w 5450"/>
              <a:gd name="T5" fmla="*/ 0 h 66"/>
              <a:gd name="T6" fmla="*/ 2147483647 w 5450"/>
              <a:gd name="T7" fmla="*/ 2147483647 h 66"/>
              <a:gd name="T8" fmla="*/ 2147483647 w 5450"/>
              <a:gd name="T9" fmla="*/ 2147483647 h 66"/>
              <a:gd name="T10" fmla="*/ 2147483647 w 5450"/>
              <a:gd name="T11" fmla="*/ 2147483647 h 66"/>
              <a:gd name="T12" fmla="*/ 0 w 5450"/>
              <a:gd name="T13" fmla="*/ 2147483647 h 66"/>
              <a:gd name="T14" fmla="*/ 0 60000 65536"/>
              <a:gd name="T15" fmla="*/ 0 60000 65536"/>
              <a:gd name="T16" fmla="*/ 0 60000 65536"/>
              <a:gd name="T17" fmla="*/ 0 60000 65536"/>
              <a:gd name="T18" fmla="*/ 0 60000 65536"/>
              <a:gd name="T19" fmla="*/ 0 60000 65536"/>
              <a:gd name="T20" fmla="*/ 0 60000 65536"/>
              <a:gd name="T21" fmla="*/ 0 w 5450"/>
              <a:gd name="T22" fmla="*/ 0 h 66"/>
              <a:gd name="T23" fmla="*/ 5450 w 545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50" h="66">
                <a:moveTo>
                  <a:pt x="0" y="66"/>
                </a:moveTo>
                <a:lnTo>
                  <a:pt x="5450" y="66"/>
                </a:lnTo>
                <a:lnTo>
                  <a:pt x="5450" y="0"/>
                </a:lnTo>
                <a:lnTo>
                  <a:pt x="5428" y="23"/>
                </a:lnTo>
                <a:lnTo>
                  <a:pt x="5428" y="44"/>
                </a:lnTo>
                <a:lnTo>
                  <a:pt x="21" y="44"/>
                </a:lnTo>
                <a:lnTo>
                  <a:pt x="0" y="66"/>
                </a:lnTo>
                <a:close/>
              </a:path>
            </a:pathLst>
          </a:custGeom>
          <a:solidFill>
            <a:srgbClr val="005C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05478" name="Freeform 5"/>
          <p:cNvSpPr>
            <a:spLocks noChangeArrowheads="1"/>
          </p:cNvSpPr>
          <p:nvPr/>
        </p:nvSpPr>
        <p:spPr bwMode="auto">
          <a:xfrm>
            <a:off x="-3175" y="877888"/>
            <a:ext cx="8651875" cy="104775"/>
          </a:xfrm>
          <a:custGeom>
            <a:avLst/>
            <a:gdLst>
              <a:gd name="T0" fmla="*/ 0 w 5450"/>
              <a:gd name="T1" fmla="*/ 2147483647 h 66"/>
              <a:gd name="T2" fmla="*/ 0 w 5450"/>
              <a:gd name="T3" fmla="*/ 0 h 66"/>
              <a:gd name="T4" fmla="*/ 2147483647 w 5450"/>
              <a:gd name="T5" fmla="*/ 0 h 66"/>
              <a:gd name="T6" fmla="*/ 2147483647 w 5450"/>
              <a:gd name="T7" fmla="*/ 2147483647 h 66"/>
              <a:gd name="T8" fmla="*/ 2147483647 w 5450"/>
              <a:gd name="T9" fmla="*/ 2147483647 h 66"/>
              <a:gd name="T10" fmla="*/ 2147483647 w 5450"/>
              <a:gd name="T11" fmla="*/ 2147483647 h 66"/>
              <a:gd name="T12" fmla="*/ 0 w 5450"/>
              <a:gd name="T13" fmla="*/ 2147483647 h 66"/>
              <a:gd name="T14" fmla="*/ 0 60000 65536"/>
              <a:gd name="T15" fmla="*/ 0 60000 65536"/>
              <a:gd name="T16" fmla="*/ 0 60000 65536"/>
              <a:gd name="T17" fmla="*/ 0 60000 65536"/>
              <a:gd name="T18" fmla="*/ 0 60000 65536"/>
              <a:gd name="T19" fmla="*/ 0 60000 65536"/>
              <a:gd name="T20" fmla="*/ 0 60000 65536"/>
              <a:gd name="T21" fmla="*/ 0 w 5450"/>
              <a:gd name="T22" fmla="*/ 0 h 66"/>
              <a:gd name="T23" fmla="*/ 5450 w 5450"/>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50" h="66">
                <a:moveTo>
                  <a:pt x="0" y="66"/>
                </a:moveTo>
                <a:lnTo>
                  <a:pt x="0" y="0"/>
                </a:lnTo>
                <a:lnTo>
                  <a:pt x="5450" y="0"/>
                </a:lnTo>
                <a:lnTo>
                  <a:pt x="5428" y="23"/>
                </a:lnTo>
                <a:lnTo>
                  <a:pt x="21" y="23"/>
                </a:lnTo>
                <a:lnTo>
                  <a:pt x="21" y="44"/>
                </a:lnTo>
                <a:lnTo>
                  <a:pt x="0" y="66"/>
                </a:lnTo>
                <a:close/>
              </a:path>
            </a:pathLst>
          </a:custGeom>
          <a:solidFill>
            <a:srgbClr val="C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pic>
        <p:nvPicPr>
          <p:cNvPr id="105479" name="Picture 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02200" y="39624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9" descr="DCP_4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72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0"/>
            <a:ext cx="28194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0" descr="4 hilo bg rw P101017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1242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1 kmc rw tour DCP_67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454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2" descr="P10101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itle 3"/>
          <p:cNvSpPr>
            <a:spLocks noGrp="1"/>
          </p:cNvSpPr>
          <p:nvPr>
            <p:ph type="title"/>
          </p:nvPr>
        </p:nvSpPr>
        <p:spPr/>
        <p:txBody>
          <a:bodyPr/>
          <a:lstStyle/>
          <a:p>
            <a:pPr eaLnBrk="1" hangingPunct="1"/>
            <a:r>
              <a:rPr lang="en-US" altLang="en-US"/>
              <a:t>Looped Overflow - Hawaii</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p:cNvSpPr>
            <a:spLocks noGrp="1"/>
          </p:cNvSpPr>
          <p:nvPr>
            <p:ph type="title"/>
          </p:nvPr>
        </p:nvSpPr>
        <p:spPr/>
        <p:txBody>
          <a:bodyPr/>
          <a:lstStyle/>
          <a:p>
            <a:pPr eaLnBrk="1" hangingPunct="1"/>
            <a:r>
              <a:rPr lang="en-US" altLang="en-US"/>
              <a:t>Hiding Tanks</a:t>
            </a:r>
          </a:p>
        </p:txBody>
      </p:sp>
      <p:pic>
        <p:nvPicPr>
          <p:cNvPr id="107523" name="Content Placeholder 3" descr="8 kmc rw tour DCP_679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84238" y="1292225"/>
            <a:ext cx="7116762" cy="5337175"/>
          </a:xfr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p:cNvSpPr>
            <a:spLocks noGrp="1"/>
          </p:cNvSpPr>
          <p:nvPr>
            <p:ph type="title"/>
          </p:nvPr>
        </p:nvSpPr>
        <p:spPr/>
        <p:txBody>
          <a:bodyPr/>
          <a:lstStyle/>
          <a:p>
            <a:pPr eaLnBrk="1" hangingPunct="1"/>
            <a:endParaRPr lang="en-US" altLang="en-US"/>
          </a:p>
        </p:txBody>
      </p:sp>
      <p:pic>
        <p:nvPicPr>
          <p:cNvPr id="108547" name="Content Placeholder 3" descr="8 kmc rw tour DCP_678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2"/>
          <p:cNvSpPr>
            <a:spLocks noGrp="1"/>
          </p:cNvSpPr>
          <p:nvPr>
            <p:ph type="title"/>
          </p:nvPr>
        </p:nvSpPr>
        <p:spPr/>
        <p:txBody>
          <a:bodyPr/>
          <a:lstStyle/>
          <a:p>
            <a:pPr eaLnBrk="1" hangingPunct="1"/>
            <a:endParaRPr lang="en-US" altLang="en-US"/>
          </a:p>
        </p:txBody>
      </p:sp>
      <p:pic>
        <p:nvPicPr>
          <p:cNvPr id="109571" name="Content Placeholder 3" descr="8 kmc rw tour DCP_680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p:cNvSpPr>
            <a:spLocks noGrp="1"/>
          </p:cNvSpPr>
          <p:nvPr>
            <p:ph type="title"/>
          </p:nvPr>
        </p:nvSpPr>
        <p:spPr/>
        <p:txBody>
          <a:bodyPr/>
          <a:lstStyle/>
          <a:p>
            <a:pPr eaLnBrk="1" hangingPunct="1"/>
            <a:endParaRPr lang="en-US" altLang="en-US"/>
          </a:p>
        </p:txBody>
      </p:sp>
      <p:pic>
        <p:nvPicPr>
          <p:cNvPr id="110595" name="Content Placeholder 3" descr="8 kmc rw tour DCP_675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0"/>
            <a:ext cx="5410200" cy="4059238"/>
          </a:xfrm>
        </p:spPr>
      </p:pic>
      <p:pic>
        <p:nvPicPr>
          <p:cNvPr id="110596" name="Picture 4" descr="8 kmc rw tour DCP_677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289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2"/>
          <p:cNvSpPr>
            <a:spLocks noGrp="1"/>
          </p:cNvSpPr>
          <p:nvPr>
            <p:ph type="title"/>
          </p:nvPr>
        </p:nvSpPr>
        <p:spPr/>
        <p:txBody>
          <a:bodyPr/>
          <a:lstStyle/>
          <a:p>
            <a:pPr eaLnBrk="1" hangingPunct="1"/>
            <a:endParaRPr lang="en-US" altLang="en-US"/>
          </a:p>
        </p:txBody>
      </p:sp>
      <p:pic>
        <p:nvPicPr>
          <p:cNvPr id="111619" name="Content Placeholder 3" descr="D8 kmc rw tour CP_68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p:cNvSpPr>
            <a:spLocks noGrp="1"/>
          </p:cNvSpPr>
          <p:nvPr>
            <p:ph type="title"/>
          </p:nvPr>
        </p:nvSpPr>
        <p:spPr/>
        <p:txBody>
          <a:bodyPr/>
          <a:lstStyle/>
          <a:p>
            <a:pPr eaLnBrk="1" hangingPunct="1"/>
            <a:endParaRPr lang="en-US" altLang="en-US"/>
          </a:p>
        </p:txBody>
      </p:sp>
      <p:pic>
        <p:nvPicPr>
          <p:cNvPr id="112643" name="Content Placeholder 3" descr="8 kmc rw tour DCP_682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2"/>
          <p:cNvSpPr>
            <a:spLocks noGrp="1"/>
          </p:cNvSpPr>
          <p:nvPr>
            <p:ph type="title"/>
          </p:nvPr>
        </p:nvSpPr>
        <p:spPr/>
        <p:txBody>
          <a:bodyPr/>
          <a:lstStyle/>
          <a:p>
            <a:pPr eaLnBrk="1" hangingPunct="1"/>
            <a:endParaRPr lang="en-US" altLang="en-US"/>
          </a:p>
        </p:txBody>
      </p:sp>
      <p:pic>
        <p:nvPicPr>
          <p:cNvPr id="113667" name="Content Placeholder 3" descr="8 kmc rw tour DCP_675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Holding Tank Bellow Grade and Pumped to Larger Collection Tank</a:t>
            </a:r>
            <a:endParaRPr lang="en-US" dirty="0"/>
          </a:p>
        </p:txBody>
      </p:sp>
      <p:pic>
        <p:nvPicPr>
          <p:cNvPr id="114691" name="Picture 3" descr="C:\Documents and Settings\Default\My Documents\cdbrocure\cdbrocure\P927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133600"/>
            <a:ext cx="6858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descr="8 kmc rw tour DCP_67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0"/>
            <a:ext cx="4419600"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39" name="Content Placeholder 7" descr="8 kmc rw tour DCP_6771.JPG"/>
          <p:cNvPicPr>
            <a:picLocks noGrp="1" noChangeAspect="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0" y="2286000"/>
            <a:ext cx="4254500" cy="3190875"/>
          </a:xfrm>
          <a:ln>
            <a:solidFill>
              <a:schemeClr val="tx1"/>
            </a:solidFill>
            <a:miter lim="800000"/>
            <a:headEnd/>
            <a:tailEnd/>
          </a:ln>
        </p:spPr>
      </p:pic>
      <p:pic>
        <p:nvPicPr>
          <p:cNvPr id="14340" name="Picture 6" descr="8 kmc rw tour DCP_675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00450"/>
            <a:ext cx="4343400" cy="3257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Box 4"/>
          <p:cNvSpPr txBox="1">
            <a:spLocks noChangeArrowheads="1"/>
          </p:cNvSpPr>
          <p:nvPr/>
        </p:nvSpPr>
        <p:spPr bwMode="auto">
          <a:xfrm>
            <a:off x="0" y="457200"/>
            <a:ext cx="4065588"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latin typeface="Calibri" charset="0"/>
              </a:rPr>
              <a:t>Rainwater capture is </a:t>
            </a:r>
          </a:p>
          <a:p>
            <a:pPr eaLnBrk="1" hangingPunct="1"/>
            <a:r>
              <a:rPr lang="en-US" altLang="en-US" sz="2800" b="1">
                <a:latin typeface="Calibri" charset="0"/>
              </a:rPr>
              <a:t>currently being used </a:t>
            </a:r>
          </a:p>
          <a:p>
            <a:pPr eaLnBrk="1" hangingPunct="1"/>
            <a:r>
              <a:rPr lang="en-US" altLang="en-US" sz="2800" b="1">
                <a:latin typeface="Calibri" charset="0"/>
              </a:rPr>
              <a:t>on many Islands</a:t>
            </a:r>
          </a:p>
          <a:p>
            <a:pPr eaLnBrk="1" hangingPunct="1"/>
            <a:r>
              <a:rPr lang="en-US" altLang="en-US" sz="2800" b="1">
                <a:latin typeface="Calibri" charset="0"/>
              </a:rPr>
              <a:t>and in many countries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p:cNvSpPr>
            <a:spLocks noGrp="1"/>
          </p:cNvSpPr>
          <p:nvPr>
            <p:ph type="title"/>
          </p:nvPr>
        </p:nvSpPr>
        <p:spPr/>
        <p:txBody>
          <a:bodyPr/>
          <a:lstStyle/>
          <a:p>
            <a:pPr eaLnBrk="1" hangingPunct="1"/>
            <a:endParaRPr lang="en-US" altLang="en-US"/>
          </a:p>
        </p:txBody>
      </p:sp>
      <p:pic>
        <p:nvPicPr>
          <p:cNvPr id="115715" name="Content Placeholder 3" descr="DSC084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pic>
        <p:nvPicPr>
          <p:cNvPr id="115716" name="Picture 4" descr="DSC0926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endParaRPr lang="en-US" altLang="en-US" sz="3200"/>
          </a:p>
        </p:txBody>
      </p:sp>
      <p:pic>
        <p:nvPicPr>
          <p:cNvPr id="116739" name="Picture 3" descr="C:\Documents and Settings\Default\My Documents\cdbrocure\cdbrocure\PA080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494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1 kmc rw tour DCP_68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2697163"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2" descr="1 kmc rw tour DCP_68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14600"/>
            <a:ext cx="48228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itle 3"/>
          <p:cNvSpPr>
            <a:spLocks noGrp="1"/>
          </p:cNvSpPr>
          <p:nvPr>
            <p:ph type="title"/>
          </p:nvPr>
        </p:nvSpPr>
        <p:spPr>
          <a:xfrm>
            <a:off x="3733800" y="274638"/>
            <a:ext cx="4953000" cy="1706562"/>
          </a:xfrm>
        </p:spPr>
        <p:txBody>
          <a:bodyPr/>
          <a:lstStyle/>
          <a:p>
            <a:pPr eaLnBrk="1" hangingPunct="1"/>
            <a:r>
              <a:rPr lang="en-US" altLang="en-US" sz="3600"/>
              <a:t>The Cleanest Water is Just Below the Water Surface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pPr eaLnBrk="1" hangingPunct="1"/>
            <a:endParaRPr lang="en-US" altLang="en-US"/>
          </a:p>
        </p:txBody>
      </p:sp>
      <p:pic>
        <p:nvPicPr>
          <p:cNvPr id="1187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685800"/>
            <a:ext cx="2743200" cy="3273425"/>
          </a:xfrm>
        </p:spPr>
      </p:pic>
      <p:pic>
        <p:nvPicPr>
          <p:cNvPr id="1187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4343400"/>
            <a:ext cx="42338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336925"/>
            <a:ext cx="4352925"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4724400" cy="632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endParaRPr lang="en-US" altLang="en-US"/>
          </a:p>
        </p:txBody>
      </p:sp>
      <p:pic>
        <p:nvPicPr>
          <p:cNvPr id="120835" name="Content Placeholder 5" descr="Rain Harvesting Wall or Counter Unit May2006.bmp"/>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533400"/>
            <a:ext cx="9213850" cy="5791200"/>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altLang="en-US" b="1"/>
              <a:t>BRAE Complete Systems</a:t>
            </a:r>
            <a:endParaRPr lang="en-US" altLang="en-US"/>
          </a:p>
        </p:txBody>
      </p:sp>
      <p:pic>
        <p:nvPicPr>
          <p:cNvPr id="121859" name="Content Placeholder 3" descr="BRAE_AppGuideNo.10124_Cottage-A_Series_550P.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212850"/>
            <a:ext cx="6858000" cy="5300663"/>
          </a:xfr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altLang="en-US" sz="3600"/>
              <a:t>4 Steps to High Quality Cistern Water</a:t>
            </a:r>
            <a:br>
              <a:rPr lang="en-US" altLang="en-US" sz="3600"/>
            </a:br>
            <a:r>
              <a:rPr lang="en-US" altLang="en-US" sz="2000"/>
              <a:t>(WISY – Germany)</a:t>
            </a:r>
          </a:p>
        </p:txBody>
      </p:sp>
      <p:sp>
        <p:nvSpPr>
          <p:cNvPr id="122883" name="Content Placeholder 2"/>
          <p:cNvSpPr>
            <a:spLocks noGrp="1"/>
          </p:cNvSpPr>
          <p:nvPr>
            <p:ph idx="1"/>
          </p:nvPr>
        </p:nvSpPr>
        <p:spPr/>
        <p:txBody>
          <a:bodyPr/>
          <a:lstStyle/>
          <a:p>
            <a:r>
              <a:rPr lang="en-US" altLang="en-US"/>
              <a:t>1. Pre-filtration – exclude particles greater than 1/90 inch in size</a:t>
            </a:r>
          </a:p>
          <a:p>
            <a:r>
              <a:rPr lang="en-US" altLang="en-US"/>
              <a:t>2. Calming Inlet – to not disturb bottom sediment</a:t>
            </a:r>
          </a:p>
          <a:p>
            <a:r>
              <a:rPr lang="en-US" altLang="en-US"/>
              <a:t>3. Utilizing The Cleanest Water – floating suction filter</a:t>
            </a:r>
          </a:p>
          <a:p>
            <a:r>
              <a:rPr lang="en-US" altLang="en-US"/>
              <a:t>4. Overflow – allow for skimming</a:t>
            </a:r>
          </a:p>
        </p:txBody>
      </p:sp>
      <p:pic>
        <p:nvPicPr>
          <p:cNvPr id="122884" name="Content Placeholder 3" descr="sc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4495800"/>
            <a:ext cx="23272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endParaRPr lang="en-US" altLang="en-US"/>
          </a:p>
        </p:txBody>
      </p:sp>
      <p:pic>
        <p:nvPicPr>
          <p:cNvPr id="123907" name="Content Placeholder 3" descr="scan.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512763"/>
            <a:ext cx="7848600" cy="5908675"/>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idx="4294967295"/>
          </p:nvPr>
        </p:nvSpPr>
        <p:spPr>
          <a:xfrm>
            <a:off x="0" y="352425"/>
            <a:ext cx="9144000" cy="1230313"/>
          </a:xfrm>
        </p:spPr>
        <p:txBody>
          <a:bodyPr lIns="0" tIns="0" rIns="0" bIns="0">
            <a:spAutoFit/>
          </a:bodyPr>
          <a:lstStyle/>
          <a:p>
            <a:pPr defTabSz="381000" eaLnBrk="1" hangingPunct="1"/>
            <a:r>
              <a:rPr lang="en-US" altLang="en-US" sz="4000" b="1">
                <a:latin typeface="Lucida Sans" charset="0"/>
              </a:rPr>
              <a:t>Now That You Have It Stored: </a:t>
            </a:r>
            <a:br>
              <a:rPr lang="en-US" altLang="en-US" sz="4000" b="1">
                <a:latin typeface="Lucida Sans" charset="0"/>
              </a:rPr>
            </a:br>
            <a:r>
              <a:rPr lang="en-US" altLang="en-US" sz="4000" b="1">
                <a:latin typeface="Lucida Sans" charset="0"/>
              </a:rPr>
              <a:t>The Other Parts</a:t>
            </a:r>
          </a:p>
        </p:txBody>
      </p:sp>
      <p:sp>
        <p:nvSpPr>
          <p:cNvPr id="124931" name="Text Box 6"/>
          <p:cNvSpPr txBox="1">
            <a:spLocks noChangeArrowheads="1"/>
          </p:cNvSpPr>
          <p:nvPr/>
        </p:nvSpPr>
        <p:spPr bwMode="auto">
          <a:xfrm>
            <a:off x="228600" y="1905000"/>
            <a:ext cx="83962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533400"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pPr eaLnBrk="1" hangingPunct="1">
              <a:buClr>
                <a:srgbClr val="CCE6FF"/>
              </a:buClr>
              <a:buFont typeface="WP TypographicSymbols" charset="0"/>
              <a:buChar char="P"/>
            </a:pPr>
            <a:r>
              <a:rPr lang="en-US" altLang="en-US" sz="3200" b="1">
                <a:solidFill>
                  <a:srgbClr val="000000"/>
                </a:solidFill>
                <a:latin typeface="Calibri" charset="0"/>
              </a:rPr>
              <a:t>Gate valve and facets</a:t>
            </a:r>
          </a:p>
          <a:p>
            <a:pPr eaLnBrk="1" hangingPunct="1">
              <a:buClr>
                <a:srgbClr val="CCE6FF"/>
              </a:buClr>
              <a:buFont typeface="WP TypographicSymbols" charset="0"/>
              <a:buChar char="P"/>
            </a:pPr>
            <a:r>
              <a:rPr lang="en-US" altLang="en-US" sz="3200" b="1">
                <a:solidFill>
                  <a:srgbClr val="000000"/>
                </a:solidFill>
                <a:latin typeface="Calibri" charset="0"/>
              </a:rPr>
              <a:t>.434 lb/sq@ Pressure per column ft.</a:t>
            </a:r>
          </a:p>
        </p:txBody>
      </p:sp>
      <p:pic>
        <p:nvPicPr>
          <p:cNvPr id="124932" name="Picture 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34861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8" descr="P101011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3733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p:txBody>
          <a:bodyPr/>
          <a:lstStyle/>
          <a:p>
            <a:pPr eaLnBrk="1" hangingPunct="1"/>
            <a:r>
              <a:rPr lang="en-US" altLang="en-US"/>
              <a:t>Questions To Ask First</a:t>
            </a:r>
          </a:p>
        </p:txBody>
      </p:sp>
      <p:sp>
        <p:nvSpPr>
          <p:cNvPr id="2" name="Content Placeholder 1"/>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b="1" dirty="0" smtClean="0"/>
              <a:t>Why do I want to collect rainwater</a:t>
            </a:r>
          </a:p>
          <a:p>
            <a:pPr eaLnBrk="1" fontAlgn="auto" hangingPunct="1">
              <a:spcAft>
                <a:spcPts val="0"/>
              </a:spcAft>
              <a:buFont typeface="Arial" pitchFamily="34" charset="0"/>
              <a:buChar char="•"/>
              <a:defRPr/>
            </a:pPr>
            <a:r>
              <a:rPr lang="en-US" b="1" dirty="0" smtClean="0"/>
              <a:t>What are my alternatives</a:t>
            </a:r>
          </a:p>
          <a:p>
            <a:pPr eaLnBrk="1" fontAlgn="auto" hangingPunct="1">
              <a:spcAft>
                <a:spcPts val="0"/>
              </a:spcAft>
              <a:buFont typeface="Arial" pitchFamily="34" charset="0"/>
              <a:buChar char="•"/>
              <a:defRPr/>
            </a:pPr>
            <a:r>
              <a:rPr lang="en-US" b="1" dirty="0" smtClean="0"/>
              <a:t>Do I have the money</a:t>
            </a:r>
          </a:p>
          <a:p>
            <a:pPr eaLnBrk="1" fontAlgn="auto" hangingPunct="1">
              <a:spcAft>
                <a:spcPts val="0"/>
              </a:spcAft>
              <a:buFont typeface="Arial" pitchFamily="34" charset="0"/>
              <a:buChar char="•"/>
              <a:defRPr/>
            </a:pPr>
            <a:r>
              <a:rPr lang="en-US" b="1" dirty="0" smtClean="0"/>
              <a:t>Does it rain enough – rainfall patterns</a:t>
            </a:r>
          </a:p>
          <a:p>
            <a:pPr eaLnBrk="1" fontAlgn="auto" hangingPunct="1">
              <a:spcAft>
                <a:spcPts val="0"/>
              </a:spcAft>
              <a:buFont typeface="Arial" pitchFamily="34" charset="0"/>
              <a:buChar char="•"/>
              <a:defRPr/>
            </a:pPr>
            <a:r>
              <a:rPr lang="en-US" b="1" dirty="0" smtClean="0"/>
              <a:t>Do I have the space </a:t>
            </a:r>
          </a:p>
          <a:p>
            <a:pPr eaLnBrk="1" fontAlgn="auto" hangingPunct="1">
              <a:spcAft>
                <a:spcPts val="0"/>
              </a:spcAft>
              <a:buFont typeface="Arial" pitchFamily="34" charset="0"/>
              <a:buChar char="•"/>
              <a:defRPr/>
            </a:pPr>
            <a:r>
              <a:rPr lang="en-US" b="1" dirty="0" smtClean="0"/>
              <a:t>Are there restrictions</a:t>
            </a:r>
          </a:p>
          <a:p>
            <a:pPr eaLnBrk="1" fontAlgn="auto" hangingPunct="1">
              <a:spcAft>
                <a:spcPts val="0"/>
              </a:spcAft>
              <a:buFont typeface="Arial" pitchFamily="34" charset="0"/>
              <a:buChar char="•"/>
              <a:defRPr/>
            </a:pPr>
            <a:r>
              <a:rPr lang="en-US" b="1" dirty="0" smtClean="0"/>
              <a:t>Do I install it myself or hire someone</a:t>
            </a:r>
          </a:p>
          <a:p>
            <a:pPr lvl="1" eaLnBrk="1" fontAlgn="auto" hangingPunct="1">
              <a:spcAft>
                <a:spcPts val="0"/>
              </a:spcAft>
              <a:buFont typeface="Arial" pitchFamily="34" charset="0"/>
              <a:buChar char="–"/>
              <a:defRPr/>
            </a:pPr>
            <a:r>
              <a:rPr lang="en-US" b="1" dirty="0" smtClean="0"/>
              <a:t>How hard can it be?</a:t>
            </a:r>
          </a:p>
          <a:p>
            <a:pPr lvl="1" eaLnBrk="1" fontAlgn="auto" hangingPunct="1">
              <a:spcAft>
                <a:spcPts val="0"/>
              </a:spcAft>
              <a:buFont typeface="Arial" pitchFamily="34" charset="0"/>
              <a:buChar char="–"/>
              <a:defRPr/>
            </a:pPr>
            <a:r>
              <a:rPr lang="en-US" b="1" dirty="0" smtClean="0"/>
              <a:t>Where can I find a contractor?</a:t>
            </a:r>
          </a:p>
          <a:p>
            <a:pPr eaLnBrk="1" fontAlgn="auto" hangingPunct="1">
              <a:spcAft>
                <a:spcPts val="0"/>
              </a:spcAft>
              <a:buFont typeface="Arial" pitchFamily="34" charset="0"/>
              <a:buChar char="•"/>
              <a:defRPr/>
            </a:pPr>
            <a:r>
              <a:rPr lang="en-US" b="1" dirty="0" smtClean="0"/>
              <a:t>Can I get a loan – or sell my home on RWC</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HB 4 - Sec. 341.042.  STANDARDS FOR HARVESTED RAINWATER. </a:t>
            </a:r>
            <a:endParaRPr lang="en-US" dirty="0"/>
          </a:p>
        </p:txBody>
      </p:sp>
      <p:sp>
        <p:nvSpPr>
          <p:cNvPr id="2" name="Content Placeholder 1"/>
          <p:cNvSpPr>
            <a:spLocks noGrp="1"/>
          </p:cNvSpPr>
          <p:nvPr>
            <p:ph idx="1"/>
          </p:nvPr>
        </p:nvSpPr>
        <p:spPr>
          <a:xfrm>
            <a:off x="457200" y="1481138"/>
            <a:ext cx="8229600" cy="5376862"/>
          </a:xfrm>
        </p:spPr>
        <p:txBody>
          <a:bodyPr rtlCol="0">
            <a:normAutofit fontScale="62500" lnSpcReduction="20000"/>
          </a:bodyPr>
          <a:lstStyle/>
          <a:p>
            <a:pPr eaLnBrk="1" fontAlgn="auto" hangingPunct="1">
              <a:spcAft>
                <a:spcPts val="0"/>
              </a:spcAft>
              <a:buFont typeface="Arial" pitchFamily="34" charset="0"/>
              <a:buChar char="•"/>
              <a:defRPr/>
            </a:pPr>
            <a:r>
              <a:rPr lang="en-US" dirty="0" smtClean="0"/>
              <a:t> </a:t>
            </a:r>
            <a:r>
              <a:rPr lang="en-US" u="sng" dirty="0" smtClean="0"/>
              <a:t>(a)</a:t>
            </a:r>
            <a:r>
              <a:rPr lang="en-US" dirty="0" smtClean="0"/>
              <a:t> The commission shall establish recommended standards relating to the domestic use of harvested rainwater, including health and safety standards for treatment and collection methods for harvested rainwater intended for </a:t>
            </a:r>
            <a:r>
              <a:rPr lang="en-US" dirty="0" smtClean="0">
                <a:solidFill>
                  <a:srgbClr val="FF0000"/>
                </a:solidFill>
              </a:rPr>
              <a:t>drinking, cooking, or bathing</a:t>
            </a:r>
            <a:r>
              <a:rPr lang="en-US" dirty="0" smtClean="0"/>
              <a:t>.        </a:t>
            </a:r>
          </a:p>
          <a:p>
            <a:pPr eaLnBrk="1" fontAlgn="auto" hangingPunct="1">
              <a:spcAft>
                <a:spcPts val="0"/>
              </a:spcAft>
              <a:buFont typeface="Arial" pitchFamily="34" charset="0"/>
              <a:buChar char="•"/>
              <a:defRPr/>
            </a:pPr>
            <a:r>
              <a:rPr lang="en-US" u="sng" dirty="0" smtClean="0"/>
              <a:t>(b)  The commission by rule shall provide that </a:t>
            </a:r>
            <a:r>
              <a:rPr lang="en-US" sz="3400" b="1" u="sng" dirty="0" smtClean="0">
                <a:solidFill>
                  <a:srgbClr val="C00000"/>
                </a:solidFill>
              </a:rPr>
              <a:t>if a structure is connected to a public water supply system and has a rainwater harvesting system for indoor use:</a:t>
            </a:r>
            <a:r>
              <a:rPr lang="en-US" sz="3400" b="1" dirty="0" smtClean="0">
                <a:solidFill>
                  <a:srgbClr val="C00000"/>
                </a:solidFill>
              </a:rPr>
              <a:t>  </a:t>
            </a:r>
            <a:r>
              <a:rPr lang="en-US" sz="3400" dirty="0" smtClean="0">
                <a:solidFill>
                  <a:srgbClr val="C00000"/>
                </a:solidFill>
              </a:rPr>
              <a:t>            </a:t>
            </a:r>
          </a:p>
          <a:p>
            <a:pPr eaLnBrk="1" fontAlgn="auto" hangingPunct="1">
              <a:spcAft>
                <a:spcPts val="0"/>
              </a:spcAft>
              <a:buFont typeface="Arial" pitchFamily="34" charset="0"/>
              <a:buChar char="•"/>
              <a:defRPr/>
            </a:pPr>
            <a:r>
              <a:rPr lang="en-US" u="sng" dirty="0" smtClean="0"/>
              <a:t>(1)  the structure must have appropriate cross-connection safeguards; and</a:t>
            </a:r>
            <a:r>
              <a:rPr lang="en-US" dirty="0" smtClean="0"/>
              <a:t>              </a:t>
            </a:r>
          </a:p>
          <a:p>
            <a:pPr eaLnBrk="1" fontAlgn="auto" hangingPunct="1">
              <a:spcAft>
                <a:spcPts val="0"/>
              </a:spcAft>
              <a:buFont typeface="Arial" pitchFamily="34" charset="0"/>
              <a:buChar char="•"/>
              <a:defRPr/>
            </a:pPr>
            <a:r>
              <a:rPr lang="en-US" u="sng" dirty="0" smtClean="0"/>
              <a:t>(2)  </a:t>
            </a:r>
            <a:r>
              <a:rPr lang="en-US" b="1" u="sng" dirty="0" smtClean="0">
                <a:solidFill>
                  <a:srgbClr val="C00000"/>
                </a:solidFill>
              </a:rPr>
              <a:t>the rainwater harvesting system may be used only for </a:t>
            </a:r>
            <a:r>
              <a:rPr lang="en-US" b="1" u="sng" dirty="0" err="1" smtClean="0">
                <a:solidFill>
                  <a:srgbClr val="C00000"/>
                </a:solidFill>
              </a:rPr>
              <a:t>nonpotable</a:t>
            </a:r>
            <a:r>
              <a:rPr lang="en-US" b="1" u="sng" dirty="0" smtClean="0">
                <a:solidFill>
                  <a:srgbClr val="C00000"/>
                </a:solidFill>
              </a:rPr>
              <a:t> indoor purposes.</a:t>
            </a:r>
            <a:r>
              <a:rPr lang="en-US" b="1" dirty="0" smtClean="0">
                <a:solidFill>
                  <a:srgbClr val="C00000"/>
                </a:solidFill>
              </a:rPr>
              <a:t>  </a:t>
            </a:r>
            <a:r>
              <a:rPr lang="en-US" b="1" dirty="0" smtClean="0"/>
              <a:t> </a:t>
            </a:r>
            <a:r>
              <a:rPr lang="en-US" dirty="0" smtClean="0"/>
              <a:t>     </a:t>
            </a:r>
          </a:p>
          <a:p>
            <a:pPr eaLnBrk="1" fontAlgn="auto" hangingPunct="1">
              <a:spcAft>
                <a:spcPts val="0"/>
              </a:spcAft>
              <a:buFont typeface="Arial" pitchFamily="34" charset="0"/>
              <a:buChar char="•"/>
              <a:defRPr/>
            </a:pPr>
            <a:r>
              <a:rPr lang="en-US" u="sng" dirty="0" smtClean="0"/>
              <a:t>(c)  Standards and rules adopted by the commission under this chapter governing public drinking water supply systems do not apply to a person:</a:t>
            </a:r>
            <a:r>
              <a:rPr lang="en-US" dirty="0" smtClean="0"/>
              <a:t>              </a:t>
            </a:r>
          </a:p>
          <a:p>
            <a:pPr eaLnBrk="1" fontAlgn="auto" hangingPunct="1">
              <a:spcAft>
                <a:spcPts val="0"/>
              </a:spcAft>
              <a:buFont typeface="Arial" pitchFamily="34" charset="0"/>
              <a:buChar char="•"/>
              <a:defRPr/>
            </a:pPr>
            <a:r>
              <a:rPr lang="en-US" u="sng" dirty="0" smtClean="0"/>
              <a:t>(1)  who harvests rainwater for domestic use; and</a:t>
            </a:r>
            <a:r>
              <a:rPr lang="en-US" dirty="0" smtClean="0"/>
              <a:t>              </a:t>
            </a:r>
          </a:p>
          <a:p>
            <a:pPr eaLnBrk="1" fontAlgn="auto" hangingPunct="1">
              <a:spcAft>
                <a:spcPts val="0"/>
              </a:spcAft>
              <a:buFont typeface="Arial" pitchFamily="34" charset="0"/>
              <a:buChar char="•"/>
              <a:defRPr/>
            </a:pPr>
            <a:r>
              <a:rPr lang="en-US" u="sng" dirty="0" smtClean="0"/>
              <a:t>(2)  whose property is not connected to a public drinking water supply system.</a:t>
            </a:r>
            <a:endParaRPr 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Air Gap Is needed If  You Add Water Other  Water Source</a:t>
            </a:r>
            <a:endParaRPr lang="en-US" dirty="0"/>
          </a:p>
        </p:txBody>
      </p:sp>
      <p:pic>
        <p:nvPicPr>
          <p:cNvPr id="126979" name="Content Placeholder 3" descr="DCP_455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447800"/>
            <a:ext cx="6034088" cy="4525963"/>
          </a:xfrm>
        </p:spPr>
      </p:pic>
      <p:pic>
        <p:nvPicPr>
          <p:cNvPr id="1269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029200"/>
            <a:ext cx="44973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Reduced-Pressure Back Flow Assembly (RPBA)</a:t>
            </a:r>
            <a:endParaRPr lang="en-US" dirty="0"/>
          </a:p>
        </p:txBody>
      </p:sp>
      <p:pic>
        <p:nvPicPr>
          <p:cNvPr id="1280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752600"/>
            <a:ext cx="3810000" cy="1508125"/>
          </a:xfrm>
        </p:spPr>
      </p:pic>
      <p:pic>
        <p:nvPicPr>
          <p:cNvPr id="128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767013"/>
            <a:ext cx="43624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Box 4"/>
          <p:cNvSpPr txBox="1">
            <a:spLocks noChangeArrowheads="1"/>
          </p:cNvSpPr>
          <p:nvPr/>
        </p:nvSpPr>
        <p:spPr bwMode="auto">
          <a:xfrm>
            <a:off x="457200" y="3505200"/>
            <a:ext cx="39417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latin typeface="Calibri" charset="0"/>
              </a:rPr>
              <a:t>Public water Systems </a:t>
            </a:r>
          </a:p>
          <a:p>
            <a:pPr eaLnBrk="1" hangingPunct="1"/>
            <a:r>
              <a:rPr lang="en-US" altLang="en-US" sz="2800" b="1">
                <a:latin typeface="Calibri" charset="0"/>
              </a:rPr>
              <a:t>May Require air gap, </a:t>
            </a:r>
          </a:p>
          <a:p>
            <a:pPr eaLnBrk="1" hangingPunct="1"/>
            <a:r>
              <a:rPr lang="en-US" altLang="en-US" sz="2800" b="1">
                <a:latin typeface="Calibri" charset="0"/>
              </a:rPr>
              <a:t>Require RPBA or both</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ctrTitle" idx="4294967295"/>
          </p:nvPr>
        </p:nvSpPr>
        <p:spPr>
          <a:xfrm>
            <a:off x="750888" y="352425"/>
            <a:ext cx="8393112" cy="731838"/>
          </a:xfrm>
        </p:spPr>
        <p:txBody>
          <a:bodyPr lIns="0" tIns="0" rIns="0" bIns="0">
            <a:spAutoFit/>
          </a:bodyPr>
          <a:lstStyle/>
          <a:p>
            <a:pPr defTabSz="381000" eaLnBrk="1" hangingPunct="1"/>
            <a:r>
              <a:rPr lang="en-US" altLang="en-US" sz="4800" b="1">
                <a:latin typeface="Lucida Sans" charset="0"/>
              </a:rPr>
              <a:t>Pump and Pressure Tank</a:t>
            </a:r>
          </a:p>
        </p:txBody>
      </p:sp>
      <p:sp>
        <p:nvSpPr>
          <p:cNvPr id="129027" name="Rectangle 3"/>
          <p:cNvSpPr>
            <a:spLocks noChangeArrowheads="1"/>
          </p:cNvSpPr>
          <p:nvPr/>
        </p:nvSpPr>
        <p:spPr bwMode="auto">
          <a:xfrm>
            <a:off x="250825" y="1281113"/>
            <a:ext cx="8629650" cy="22225"/>
          </a:xfrm>
          <a:prstGeom prst="rect">
            <a:avLst/>
          </a:prstGeom>
          <a:solidFill>
            <a:srgbClr val="66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9028" name="Freeform 4"/>
          <p:cNvSpPr>
            <a:spLocks noChangeArrowheads="1"/>
          </p:cNvSpPr>
          <p:nvPr/>
        </p:nvSpPr>
        <p:spPr bwMode="auto">
          <a:xfrm>
            <a:off x="228600" y="1257300"/>
            <a:ext cx="8675688" cy="69850"/>
          </a:xfrm>
          <a:custGeom>
            <a:avLst/>
            <a:gdLst>
              <a:gd name="T0" fmla="*/ 0 w 5465"/>
              <a:gd name="T1" fmla="*/ 2147483647 h 44"/>
              <a:gd name="T2" fmla="*/ 2147483647 w 5465"/>
              <a:gd name="T3" fmla="*/ 2147483647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5465" y="44"/>
                </a:lnTo>
                <a:lnTo>
                  <a:pt x="5465" y="0"/>
                </a:lnTo>
                <a:lnTo>
                  <a:pt x="5450" y="15"/>
                </a:lnTo>
                <a:lnTo>
                  <a:pt x="5450" y="29"/>
                </a:lnTo>
                <a:lnTo>
                  <a:pt x="14" y="29"/>
                </a:lnTo>
                <a:lnTo>
                  <a:pt x="0" y="44"/>
                </a:lnTo>
                <a:close/>
              </a:path>
            </a:pathLst>
          </a:custGeom>
          <a:solidFill>
            <a:srgbClr val="005C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9029" name="Freeform 5"/>
          <p:cNvSpPr>
            <a:spLocks noChangeArrowheads="1"/>
          </p:cNvSpPr>
          <p:nvPr/>
        </p:nvSpPr>
        <p:spPr bwMode="auto">
          <a:xfrm>
            <a:off x="228600" y="1257300"/>
            <a:ext cx="8675688" cy="69850"/>
          </a:xfrm>
          <a:custGeom>
            <a:avLst/>
            <a:gdLst>
              <a:gd name="T0" fmla="*/ 0 w 5465"/>
              <a:gd name="T1" fmla="*/ 2147483647 h 44"/>
              <a:gd name="T2" fmla="*/ 0 w 5465"/>
              <a:gd name="T3" fmla="*/ 0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0" y="0"/>
                </a:lnTo>
                <a:lnTo>
                  <a:pt x="5465" y="0"/>
                </a:lnTo>
                <a:lnTo>
                  <a:pt x="5450" y="15"/>
                </a:lnTo>
                <a:lnTo>
                  <a:pt x="14" y="15"/>
                </a:lnTo>
                <a:lnTo>
                  <a:pt x="14" y="29"/>
                </a:lnTo>
                <a:lnTo>
                  <a:pt x="0" y="44"/>
                </a:lnTo>
                <a:close/>
              </a:path>
            </a:pathLst>
          </a:custGeom>
          <a:solidFill>
            <a:srgbClr val="C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pic>
        <p:nvPicPr>
          <p:cNvPr id="129030" name="Picture 6"/>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992688" y="175260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 Box 7"/>
          <p:cNvSpPr txBox="1">
            <a:spLocks noChangeArrowheads="1"/>
          </p:cNvSpPr>
          <p:nvPr/>
        </p:nvSpPr>
        <p:spPr bwMode="auto">
          <a:xfrm>
            <a:off x="288925" y="2241550"/>
            <a:ext cx="2606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9032" name="Text Box 8"/>
          <p:cNvSpPr txBox="1">
            <a:spLocks noChangeArrowheads="1"/>
          </p:cNvSpPr>
          <p:nvPr/>
        </p:nvSpPr>
        <p:spPr bwMode="auto">
          <a:xfrm>
            <a:off x="304800" y="1374775"/>
            <a:ext cx="4643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rgbClr val="000000"/>
                </a:solidFill>
                <a:latin typeface="Lucida Sans" charset="0"/>
              </a:rPr>
              <a:t>Shallow well pump</a:t>
            </a:r>
          </a:p>
          <a:p>
            <a:pPr eaLnBrk="1" hangingPunct="1"/>
            <a:r>
              <a:rPr lang="en-US" altLang="en-US" sz="3600" b="1">
                <a:solidFill>
                  <a:srgbClr val="000000"/>
                </a:solidFill>
                <a:latin typeface="Lucida Sans" charset="0"/>
              </a:rPr>
              <a:t> and Pressure tank</a:t>
            </a:r>
          </a:p>
        </p:txBody>
      </p:sp>
      <p:pic>
        <p:nvPicPr>
          <p:cNvPr id="129033" name="Picture 10" descr="063kniffens 14_st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19400"/>
            <a:ext cx="4724400"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300990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133600"/>
            <a:ext cx="18923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Box 4"/>
          <p:cNvSpPr txBox="1">
            <a:spLocks noChangeArrowheads="1"/>
          </p:cNvSpPr>
          <p:nvPr/>
        </p:nvSpPr>
        <p:spPr bwMode="auto">
          <a:xfrm>
            <a:off x="3657600" y="381000"/>
            <a:ext cx="59880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latin typeface="Calibri" charset="0"/>
              </a:rPr>
              <a:t>Jet Pump – on demand pump</a:t>
            </a:r>
          </a:p>
          <a:p>
            <a:pPr eaLnBrk="1" hangingPunct="1"/>
            <a:r>
              <a:rPr lang="en-US" altLang="en-US" sz="2800" b="1">
                <a:latin typeface="Calibri" charset="0"/>
              </a:rPr>
              <a:t>Submersible Pump</a:t>
            </a:r>
          </a:p>
          <a:p>
            <a:pPr eaLnBrk="1" hangingPunct="1"/>
            <a:r>
              <a:rPr lang="en-US" altLang="en-US" sz="2800" b="1">
                <a:latin typeface="Calibri" charset="0"/>
              </a:rPr>
              <a:t>Pressure Tanks</a:t>
            </a:r>
          </a:p>
        </p:txBody>
      </p:sp>
      <p:pic>
        <p:nvPicPr>
          <p:cNvPr id="130053" name="Content Placeholder 3" descr="8 kmc rw tour DCP_68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2819400"/>
            <a:ext cx="30305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8 kmc rw tour DCP_67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2"/>
          <p:cNvSpPr txBox="1">
            <a:spLocks noChangeArrowheads="1"/>
          </p:cNvSpPr>
          <p:nvPr/>
        </p:nvSpPr>
        <p:spPr bwMode="auto">
          <a:xfrm>
            <a:off x="685800" y="381000"/>
            <a:ext cx="7877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latin typeface="Calibri" charset="0"/>
              </a:rPr>
              <a:t>Combination of Filtration and UV Light</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2"/>
          <p:cNvSpPr>
            <a:spLocks noGrp="1"/>
          </p:cNvSpPr>
          <p:nvPr>
            <p:ph type="title"/>
          </p:nvPr>
        </p:nvSpPr>
        <p:spPr/>
        <p:txBody>
          <a:bodyPr/>
          <a:lstStyle/>
          <a:p>
            <a:pPr eaLnBrk="1" hangingPunct="1"/>
            <a:r>
              <a:rPr lang="en-US" altLang="en-US"/>
              <a:t>pH and Turbidity</a:t>
            </a:r>
          </a:p>
        </p:txBody>
      </p:sp>
      <p:pic>
        <p:nvPicPr>
          <p:cNvPr id="132099" name="Content Placeholder 3" descr="P101019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24000"/>
            <a:ext cx="6034088" cy="4525963"/>
          </a:xfrm>
        </p:spPr>
      </p:pic>
      <p:pic>
        <p:nvPicPr>
          <p:cNvPr id="132100" name="Picture 5" descr="P101019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descr="DCP_48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2" descr="DCP_48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Box 3"/>
          <p:cNvSpPr txBox="1">
            <a:spLocks noChangeArrowheads="1"/>
          </p:cNvSpPr>
          <p:nvPr/>
        </p:nvSpPr>
        <p:spPr bwMode="auto">
          <a:xfrm>
            <a:off x="457200" y="5181600"/>
            <a:ext cx="3275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latin typeface="Calibri" charset="0"/>
              </a:rPr>
              <a:t>Charcoal Filters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38400" y="1497013"/>
          <a:ext cx="5702300" cy="5360987"/>
        </p:xfrm>
        <a:graphic>
          <a:graphicData uri="http://schemas.openxmlformats.org/drawingml/2006/table">
            <a:tbl>
              <a:tblPr/>
              <a:tblGrid>
                <a:gridCol w="39688"/>
                <a:gridCol w="5662612"/>
              </a:tblGrid>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RED</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Electric Power Lines, Cables, Conduit and Lighting Cables</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YELLOW</a:t>
                      </a:r>
                      <a:br>
                        <a:rPr kumimoji="0" lang="en-US" altLang="en-US" sz="1800" b="1"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Gas, Oil, Steam, Petroleum or Gaseous Materials</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ORANGE</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Communication, Alarm or Signal Lines, Cables or Conduit</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BLUE</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Potable Water</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GREEN</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Sewers and Drain Lines</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PURPLE</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Reclaimed Water, Irrigation and Slurry Lines</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PINK</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Temporary Survey Marking</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r h="619125">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defRPr>
                      </a:lvl1pPr>
                      <a:lvl2pPr marL="742950" indent="-285750" eaLnBrk="0" hangingPunct="0">
                        <a:spcBef>
                          <a:spcPct val="20000"/>
                        </a:spcBef>
                        <a:buFont typeface="Arial" charset="0"/>
                        <a:defRPr sz="2400">
                          <a:solidFill>
                            <a:schemeClr val="tx1"/>
                          </a:solidFill>
                          <a:latin typeface="Calibri" charset="0"/>
                        </a:defRPr>
                      </a:lvl2pPr>
                      <a:lvl3pPr marL="1143000" indent="-228600" eaLnBrk="0" hangingPunct="0">
                        <a:spcBef>
                          <a:spcPct val="20000"/>
                        </a:spcBef>
                        <a:buFont typeface="Arial" charset="0"/>
                        <a:defRPr sz="2000">
                          <a:solidFill>
                            <a:schemeClr val="tx1"/>
                          </a:solidFill>
                          <a:latin typeface="Calibri" charset="0"/>
                        </a:defRPr>
                      </a:lvl3pPr>
                      <a:lvl4pPr marL="1600200" indent="-228600" eaLnBrk="0" hangingPunct="0">
                        <a:spcBef>
                          <a:spcPct val="20000"/>
                        </a:spcBef>
                        <a:buFont typeface="Arial" charset="0"/>
                        <a:defRPr>
                          <a:solidFill>
                            <a:schemeClr val="tx1"/>
                          </a:solidFill>
                          <a:latin typeface="Calibri" charset="0"/>
                        </a:defRPr>
                      </a:lvl4pPr>
                      <a:lvl5pPr marL="2057400" indent="-228600" eaLnBrk="0" hangingPunct="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Times New Roman" charset="0"/>
                          <a:cs typeface="Times New Roman" charset="0"/>
                        </a:rPr>
                        <a:t>WHITE</a:t>
                      </a: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
                      </a:r>
                      <a:br>
                        <a:rPr kumimoji="0" lang="en-US" altLang="en-US" sz="1800" b="0" i="0" u="none" strike="noStrike" cap="none" normalizeH="0" baseline="0">
                          <a:ln>
                            <a:noFill/>
                          </a:ln>
                          <a:solidFill>
                            <a:schemeClr val="tx1"/>
                          </a:solidFill>
                          <a:effectLst/>
                          <a:latin typeface="Arial" charset="0"/>
                          <a:ea typeface="Times New Roman" charset="0"/>
                          <a:cs typeface="Times New Roman" charset="0"/>
                        </a:rPr>
                      </a:br>
                      <a:r>
                        <a:rPr kumimoji="0" lang="en-US" altLang="en-US" sz="1800" b="0" i="0" u="none" strike="noStrike" cap="none" normalizeH="0" baseline="0">
                          <a:ln>
                            <a:noFill/>
                          </a:ln>
                          <a:solidFill>
                            <a:schemeClr val="tx1"/>
                          </a:solidFill>
                          <a:effectLst/>
                          <a:latin typeface="Arial" charset="0"/>
                          <a:ea typeface="Times New Roman" charset="0"/>
                          <a:cs typeface="Times New Roman" charset="0"/>
                        </a:rPr>
                        <a:t>Proposed Excavation</a:t>
                      </a:r>
                      <a:endParaRPr kumimoji="0" lang="en-US" altLang="en-US" sz="1800" b="0" i="0" u="none" strike="noStrike" cap="none" normalizeH="0" baseline="0">
                        <a:ln>
                          <a:noFill/>
                        </a:ln>
                        <a:solidFill>
                          <a:schemeClr val="tx1"/>
                        </a:solidFill>
                        <a:effectLst/>
                        <a:latin typeface="Times New Roman" charset="0"/>
                        <a:ea typeface="Times New Roman" charset="0"/>
                        <a:cs typeface="Times New Roman" charset="0"/>
                      </a:endParaRPr>
                    </a:p>
                  </a:txBody>
                  <a:tcPr marL="0" marR="0" marT="0" marB="0" anchor="ctr" horzOverflow="overflow">
                    <a:lnL>
                      <a:noFill/>
                    </a:lnL>
                    <a:lnR>
                      <a:noFill/>
                    </a:lnR>
                    <a:lnT>
                      <a:noFill/>
                    </a:lnT>
                    <a:lnB>
                      <a:noFill/>
                    </a:lnB>
                    <a:lnTlToBr>
                      <a:noFill/>
                    </a:lnTlToBr>
                    <a:lnBlToTr>
                      <a:noFill/>
                    </a:lnBlToTr>
                    <a:noFill/>
                  </a:tcPr>
                </a:tc>
              </a:tr>
            </a:tbl>
          </a:graphicData>
        </a:graphic>
      </p:graphicFrame>
      <p:pic>
        <p:nvPicPr>
          <p:cNvPr id="134163" name="Picture 8" descr="PANTONE 1795 RED"/>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4000" y="144780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4" name="Picture 7" descr="PANTONE 108 YELLOW"/>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24000" y="236220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5" name="Picture 1" descr="WHITE"/>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600200" y="6248400"/>
            <a:ext cx="8096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6" name="Rectangle 9"/>
          <p:cNvSpPr>
            <a:spLocks noChangeArrowheads="1"/>
          </p:cNvSpPr>
          <p:nvPr/>
        </p:nvSpPr>
        <p:spPr bwMode="auto">
          <a:xfrm>
            <a:off x="914400" y="304800"/>
            <a:ext cx="70802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ea typeface="Times New Roman" charset="0"/>
                <a:cs typeface="Arial" charset="0"/>
              </a:rPr>
              <a:t>Present Uniform Color Code</a:t>
            </a:r>
          </a:p>
          <a:p>
            <a:pPr algn="ctr" eaLnBrk="1" hangingPunct="1"/>
            <a:r>
              <a:rPr lang="en-US" altLang="en-US" sz="2400" b="1">
                <a:ea typeface="Times New Roman" charset="0"/>
                <a:cs typeface="Arial" charset="0"/>
              </a:rPr>
              <a:t>Black pipe ----- Sewer Water   </a:t>
            </a:r>
            <a:endParaRPr lang="en-US" altLang="en-US" sz="2400">
              <a:ea typeface="Times New Roman" charset="0"/>
              <a:cs typeface="Arial" charset="0"/>
            </a:endParaRPr>
          </a:p>
        </p:txBody>
      </p:sp>
      <p:sp>
        <p:nvSpPr>
          <p:cNvPr id="134167" name="Rectangle 10"/>
          <p:cNvSpPr>
            <a:spLocks noChangeArrowheads="1"/>
          </p:cNvSpPr>
          <p:nvPr/>
        </p:nvSpPr>
        <p:spPr bwMode="auto">
          <a:xfrm>
            <a:off x="0" y="457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134168" name="Picture 16" descr="PANTONE 144 ORANGE"/>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1524000" y="297180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69" name="Picture 15" descr="13.5 parts process blue + 2.5 parts reflex blue"/>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1600200" y="381000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0" name="Picture 14" descr="PANTONE 3415 GREEN"/>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1600200" y="4419600"/>
            <a:ext cx="81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1" name="Picture 13" descr="PANTONE 253 PURPLE"/>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1600200" y="5105400"/>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72" name="Picture 12" descr="PANTONE 806 PINK"/>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1600200" y="5638800"/>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ctrTitle"/>
          </p:nvPr>
        </p:nvSpPr>
        <p:spPr>
          <a:xfrm>
            <a:off x="609600" y="838200"/>
            <a:ext cx="7772400" cy="1470025"/>
          </a:xfrm>
          <a:solidFill>
            <a:srgbClr val="FFC000"/>
          </a:solidFill>
        </p:spPr>
        <p:txBody>
          <a:bodyPr/>
          <a:lstStyle/>
          <a:p>
            <a:pPr eaLnBrk="1" hangingPunct="1"/>
            <a:r>
              <a:rPr lang="en-US" altLang="en-US" sz="4000" b="1">
                <a:solidFill>
                  <a:srgbClr val="002060"/>
                </a:solidFill>
              </a:rPr>
              <a:t>UNTREATED RAINWATER</a:t>
            </a:r>
            <a:br>
              <a:rPr lang="en-US" altLang="en-US" sz="4000" b="1">
                <a:solidFill>
                  <a:srgbClr val="002060"/>
                </a:solidFill>
              </a:rPr>
            </a:br>
            <a:r>
              <a:rPr lang="en-US" altLang="en-US" sz="4000" b="1">
                <a:solidFill>
                  <a:srgbClr val="002060"/>
                </a:solidFill>
              </a:rPr>
              <a:t>DO NOT DRINK</a:t>
            </a:r>
          </a:p>
        </p:txBody>
      </p:sp>
      <p:sp>
        <p:nvSpPr>
          <p:cNvPr id="3" name="Subtitle 2"/>
          <p:cNvSpPr>
            <a:spLocks noGrp="1"/>
          </p:cNvSpPr>
          <p:nvPr>
            <p:ph type="subTitle" idx="1"/>
          </p:nvPr>
        </p:nvSpPr>
        <p:spPr>
          <a:xfrm>
            <a:off x="990600" y="2362200"/>
            <a:ext cx="6934200" cy="2819400"/>
          </a:xfrm>
        </p:spPr>
        <p:txBody>
          <a:bodyPr rtlCol="0">
            <a:normAutofit/>
          </a:bodyPr>
          <a:lstStyle/>
          <a:p>
            <a:pPr eaLnBrk="1" fontAlgn="auto" hangingPunct="1">
              <a:spcAft>
                <a:spcPts val="0"/>
              </a:spcAft>
              <a:buFont typeface="Arial" pitchFamily="34" charset="0"/>
              <a:buNone/>
              <a:defRPr/>
            </a:pPr>
            <a:r>
              <a:rPr lang="en-US" dirty="0" smtClean="0"/>
              <a:t>On White PVC  or other Pipe</a:t>
            </a:r>
          </a:p>
          <a:p>
            <a:pPr eaLnBrk="1" fontAlgn="auto" hangingPunct="1">
              <a:spcAft>
                <a:spcPts val="0"/>
              </a:spcAft>
              <a:buFont typeface="Arial" pitchFamily="34" charset="0"/>
              <a:buNone/>
              <a:defRPr/>
            </a:pPr>
            <a:r>
              <a:rPr lang="en-US" dirty="0" smtClean="0"/>
              <a:t>Label every 2 feet down the pipe between the untreated-water storage tank and the last treatment unit</a:t>
            </a:r>
          </a:p>
          <a:p>
            <a:pPr eaLnBrk="1" fontAlgn="auto" hangingPunct="1">
              <a:spcAft>
                <a:spcPts val="0"/>
              </a:spcAft>
              <a:buFont typeface="Arial" pitchFamily="34" charset="0"/>
              <a:buNone/>
              <a:defRPr/>
            </a:pPr>
            <a:r>
              <a:rPr lang="en-US" dirty="0" smtClean="0"/>
              <a:t>And every non-potable facet</a:t>
            </a:r>
          </a:p>
        </p:txBody>
      </p:sp>
      <p:pic>
        <p:nvPicPr>
          <p:cNvPr id="135172" name="Picture 3" descr="P101000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50292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pPr eaLnBrk="1" hangingPunct="1"/>
            <a:r>
              <a:rPr lang="en-US" altLang="en-US"/>
              <a:t>Will I Have Enough Water?</a:t>
            </a:r>
          </a:p>
        </p:txBody>
      </p:sp>
      <p:sp>
        <p:nvSpPr>
          <p:cNvPr id="4" name="Content Placeholder 3"/>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b="1" dirty="0" smtClean="0"/>
              <a:t>Is there a backup?</a:t>
            </a:r>
          </a:p>
          <a:p>
            <a:pPr eaLnBrk="1" fontAlgn="auto" hangingPunct="1">
              <a:spcAft>
                <a:spcPts val="0"/>
              </a:spcAft>
              <a:buFont typeface="Arial" pitchFamily="34" charset="0"/>
              <a:buChar char="•"/>
              <a:defRPr/>
            </a:pPr>
            <a:r>
              <a:rPr lang="en-US" b="1" dirty="0" smtClean="0"/>
              <a:t>How long is a standard/serious dry spell?</a:t>
            </a:r>
          </a:p>
          <a:p>
            <a:pPr eaLnBrk="1" fontAlgn="auto" hangingPunct="1">
              <a:spcAft>
                <a:spcPts val="0"/>
              </a:spcAft>
              <a:buFont typeface="Arial" pitchFamily="34" charset="0"/>
              <a:buChar char="•"/>
              <a:defRPr/>
            </a:pPr>
            <a:r>
              <a:rPr lang="en-US" b="1" dirty="0" smtClean="0"/>
              <a:t>How much will I catch per 1” rainfall?</a:t>
            </a:r>
          </a:p>
          <a:p>
            <a:pPr eaLnBrk="1" fontAlgn="auto" hangingPunct="1">
              <a:spcAft>
                <a:spcPts val="0"/>
              </a:spcAft>
              <a:buFont typeface="Arial" pitchFamily="34" charset="0"/>
              <a:buChar char="•"/>
              <a:defRPr/>
            </a:pPr>
            <a:r>
              <a:rPr lang="en-US" b="1" dirty="0" smtClean="0"/>
              <a:t>How much do I need per month?</a:t>
            </a:r>
          </a:p>
          <a:p>
            <a:pPr eaLnBrk="1" fontAlgn="auto" hangingPunct="1">
              <a:spcAft>
                <a:spcPts val="0"/>
              </a:spcAft>
              <a:buFont typeface="Arial" pitchFamily="34" charset="0"/>
              <a:buChar char="•"/>
              <a:defRPr/>
            </a:pPr>
            <a:r>
              <a:rPr lang="en-US" b="1" dirty="0" smtClean="0"/>
              <a:t>Is the rainwater also for my landscape?</a:t>
            </a:r>
          </a:p>
          <a:p>
            <a:pPr lvl="1" eaLnBrk="1" fontAlgn="auto" hangingPunct="1">
              <a:spcAft>
                <a:spcPts val="0"/>
              </a:spcAft>
              <a:buFont typeface="Arial" pitchFamily="34" charset="0"/>
              <a:buChar char="–"/>
              <a:defRPr/>
            </a:pPr>
            <a:r>
              <a:rPr lang="en-US" b="1" dirty="0" smtClean="0"/>
              <a:t>For traditional turf landscape – probably not</a:t>
            </a:r>
          </a:p>
          <a:p>
            <a:pPr lvl="1" eaLnBrk="1" fontAlgn="auto" hangingPunct="1">
              <a:spcAft>
                <a:spcPts val="0"/>
              </a:spcAft>
              <a:buFont typeface="Arial" pitchFamily="34" charset="0"/>
              <a:buChar char="–"/>
              <a:defRPr/>
            </a:pPr>
            <a:r>
              <a:rPr lang="en-US" b="1" dirty="0" smtClean="0"/>
              <a:t>For drip irrigation only</a:t>
            </a:r>
          </a:p>
          <a:p>
            <a:pPr lvl="1" eaLnBrk="1" fontAlgn="auto" hangingPunct="1">
              <a:spcAft>
                <a:spcPts val="0"/>
              </a:spcAft>
              <a:buFont typeface="Arial" pitchFamily="34" charset="0"/>
              <a:buChar char="–"/>
              <a:defRPr/>
            </a:pPr>
            <a:r>
              <a:rPr lang="en-US" b="1" dirty="0" smtClean="0"/>
              <a:t>Will I use my gray water for inside/outside use</a:t>
            </a:r>
          </a:p>
          <a:p>
            <a:pPr eaLnBrk="1" fontAlgn="auto" hangingPunct="1">
              <a:spcAft>
                <a:spcPts val="0"/>
              </a:spcAft>
              <a:buFont typeface="Arial" pitchFamily="34" charset="0"/>
              <a:buChar char="•"/>
              <a:defRPr/>
            </a:pPr>
            <a:r>
              <a:rPr lang="en-US" b="1" dirty="0" smtClean="0"/>
              <a:t>How much storage do I need total?</a:t>
            </a:r>
            <a:endParaRPr lang="en-US" b="1"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7832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20"/>
          <p:cNvSpPr>
            <a:spLocks noGrp="1"/>
          </p:cNvSpPr>
          <p:nvPr>
            <p:ph type="title"/>
          </p:nvPr>
        </p:nvSpPr>
        <p:spPr/>
        <p:txBody>
          <a:bodyPr/>
          <a:lstStyle/>
          <a:p>
            <a:pPr eaLnBrk="1" hangingPunct="1"/>
            <a:r>
              <a:rPr lang="en-US" altLang="en-US" sz="3200"/>
              <a:t>Yellow Labels on White pipe, facets etc.</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pPr eaLnBrk="1" hangingPunct="1"/>
            <a:r>
              <a:rPr lang="en-US" altLang="en-US" sz="3600"/>
              <a:t>ANSI/NSF Standard 53 and Standard 61</a:t>
            </a:r>
          </a:p>
        </p:txBody>
      </p:sp>
      <p:sp>
        <p:nvSpPr>
          <p:cNvPr id="137219" name="Content Placeholder 2"/>
          <p:cNvSpPr>
            <a:spLocks noGrp="1"/>
          </p:cNvSpPr>
          <p:nvPr>
            <p:ph idx="1"/>
          </p:nvPr>
        </p:nvSpPr>
        <p:spPr/>
        <p:txBody>
          <a:bodyPr/>
          <a:lstStyle/>
          <a:p>
            <a:pPr eaLnBrk="1" hangingPunct="1"/>
            <a:r>
              <a:rPr lang="en-US" altLang="en-US"/>
              <a:t>Series of Filters – 80 – 20 – 5 – 1 micron</a:t>
            </a:r>
          </a:p>
          <a:p>
            <a:pPr eaLnBrk="1" hangingPunct="1"/>
            <a:r>
              <a:rPr lang="en-US" altLang="en-US"/>
              <a:t>Membrane filter or cartridge filter 3-5 micron or smaller</a:t>
            </a:r>
          </a:p>
          <a:p>
            <a:pPr eaLnBrk="1" hangingPunct="1"/>
            <a:r>
              <a:rPr lang="en-US" altLang="en-US"/>
              <a:t>Carbon Filter to remove taste and odor</a:t>
            </a:r>
          </a:p>
          <a:p>
            <a:pPr eaLnBrk="1" hangingPunct="1"/>
            <a:r>
              <a:rPr lang="en-US" altLang="en-US"/>
              <a:t>Ultraviolet light</a:t>
            </a:r>
          </a:p>
          <a:p>
            <a:pPr eaLnBrk="1" hangingPunct="1"/>
            <a:endParaRPr lang="en-US" altLang="en-US"/>
          </a:p>
        </p:txBody>
      </p:sp>
      <p:pic>
        <p:nvPicPr>
          <p:cNvPr id="137220" name="Picture 3" descr="C:\Documents and Settings\Default\My Documents\My Pictures\NWS\P1040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276600"/>
            <a:ext cx="25908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1" descr="DCP_42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itle 2"/>
          <p:cNvSpPr>
            <a:spLocks noGrp="1"/>
          </p:cNvSpPr>
          <p:nvPr>
            <p:ph type="title"/>
          </p:nvPr>
        </p:nvSpPr>
        <p:spPr/>
        <p:txBody>
          <a:bodyPr/>
          <a:lstStyle/>
          <a:p>
            <a:pPr eaLnBrk="1" hangingPunct="1"/>
            <a:r>
              <a:rPr lang="en-US" altLang="en-US"/>
              <a:t>One System may Not Fit All</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0" y="0"/>
            <a:ext cx="9144000" cy="1752600"/>
          </a:xfrm>
        </p:spPr>
        <p:txBody>
          <a:bodyPr/>
          <a:lstStyle/>
          <a:p>
            <a:pPr eaLnBrk="1" hangingPunct="1"/>
            <a:r>
              <a:rPr lang="en-US" altLang="en-US" b="1">
                <a:latin typeface="Lucida Sans" charset="0"/>
              </a:rPr>
              <a:t>Toilets, Laundry, Outside Use </a:t>
            </a:r>
          </a:p>
        </p:txBody>
      </p:sp>
      <p:pic>
        <p:nvPicPr>
          <p:cNvPr id="13926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81150"/>
            <a:ext cx="4495800" cy="3181350"/>
          </a:xfrm>
        </p:spPr>
      </p:pic>
      <p:pic>
        <p:nvPicPr>
          <p:cNvPr id="139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0480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descr="DCP_481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752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Box 2"/>
          <p:cNvSpPr txBox="1">
            <a:spLocks noChangeArrowheads="1"/>
          </p:cNvSpPr>
          <p:nvPr/>
        </p:nvSpPr>
        <p:spPr bwMode="auto">
          <a:xfrm>
            <a:off x="0" y="38100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latin typeface="Calibri" charset="0"/>
              </a:rPr>
              <a:t>Lower Line For Non-potable Use</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8"/>
          <p:cNvSpPr>
            <a:spLocks noGrp="1" noChangeArrowheads="1"/>
          </p:cNvSpPr>
          <p:nvPr>
            <p:ph type="title"/>
          </p:nvPr>
        </p:nvSpPr>
        <p:spPr/>
        <p:txBody>
          <a:bodyPr/>
          <a:lstStyle/>
          <a:p>
            <a:pPr eaLnBrk="1" hangingPunct="1"/>
            <a:r>
              <a:rPr lang="en-US" altLang="en-US" sz="4800" b="1" i="1">
                <a:latin typeface="Times New Roman" charset="0"/>
              </a:rPr>
              <a:t>		</a:t>
            </a:r>
            <a:r>
              <a:rPr lang="en-US" altLang="en-US" sz="5400" b="1">
                <a:latin typeface="Lucida Sans" charset="0"/>
              </a:rPr>
              <a:t>Hunters Cabin</a:t>
            </a:r>
          </a:p>
        </p:txBody>
      </p:sp>
      <p:pic>
        <p:nvPicPr>
          <p:cNvPr id="141315" name="Picture 4" descr="DCP_421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90675"/>
            <a:ext cx="5638800" cy="4229100"/>
          </a:xfrm>
        </p:spPr>
      </p:pic>
      <p:pic>
        <p:nvPicPr>
          <p:cNvPr id="141316" name="Picture 7" descr="DCP_421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48288" y="1981200"/>
            <a:ext cx="2638425" cy="1981200"/>
          </a:xfrm>
        </p:spPr>
      </p:pic>
      <p:pic>
        <p:nvPicPr>
          <p:cNvPr id="141317" name="Picture 10" descr="DCP_422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48288" y="4114800"/>
            <a:ext cx="2638425" cy="1981200"/>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endParaRPr lang="en-US" altLang="en-US"/>
          </a:p>
        </p:txBody>
      </p:sp>
      <p:sp>
        <p:nvSpPr>
          <p:cNvPr id="142339" name="Rectangle 3"/>
          <p:cNvSpPr>
            <a:spLocks noGrp="1" noChangeArrowheads="1"/>
          </p:cNvSpPr>
          <p:nvPr>
            <p:ph idx="1"/>
          </p:nvPr>
        </p:nvSpPr>
        <p:spPr/>
        <p:txBody>
          <a:bodyPr/>
          <a:lstStyle/>
          <a:p>
            <a:pPr eaLnBrk="1" hangingPunct="1"/>
            <a:endParaRPr lang="en-US" altLang="en-US"/>
          </a:p>
        </p:txBody>
      </p:sp>
      <p:pic>
        <p:nvPicPr>
          <p:cNvPr id="142340" name="Picture 5" descr="P90400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6"/>
          <p:cNvSpPr txBox="1">
            <a:spLocks noChangeArrowheads="1"/>
          </p:cNvSpPr>
          <p:nvPr/>
        </p:nvSpPr>
        <p:spPr bwMode="auto">
          <a:xfrm>
            <a:off x="0" y="5486400"/>
            <a:ext cx="105822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000000"/>
                </a:solidFill>
                <a:latin typeface="Lucida Sans" charset="0"/>
              </a:rPr>
              <a:t>Menard Multi-Purpose Building </a:t>
            </a:r>
          </a:p>
          <a:p>
            <a:pPr algn="ctr" eaLnBrk="1" hangingPunct="1"/>
            <a:r>
              <a:rPr lang="en-US" altLang="en-US" sz="3200" b="1">
                <a:solidFill>
                  <a:srgbClr val="000000"/>
                </a:solidFill>
                <a:latin typeface="Lucida Sans" charset="0"/>
              </a:rPr>
              <a:t>30,000 Gallons </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endParaRPr lang="en-US" altLang="en-US"/>
          </a:p>
        </p:txBody>
      </p:sp>
      <p:sp>
        <p:nvSpPr>
          <p:cNvPr id="143363" name="Rectangle 3"/>
          <p:cNvSpPr>
            <a:spLocks noGrp="1" noChangeArrowheads="1"/>
          </p:cNvSpPr>
          <p:nvPr>
            <p:ph idx="1"/>
          </p:nvPr>
        </p:nvSpPr>
        <p:spPr/>
        <p:txBody>
          <a:bodyPr/>
          <a:lstStyle/>
          <a:p>
            <a:pPr eaLnBrk="1" hangingPunct="1"/>
            <a:endParaRPr lang="en-US" altLang="en-US"/>
          </a:p>
        </p:txBody>
      </p:sp>
      <p:pic>
        <p:nvPicPr>
          <p:cNvPr id="143364" name="Picture 4" descr="P823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098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5" descr="P8230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2860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DCP_4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5" descr="DCP_47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6"/>
          <p:cNvSpPr txBox="1">
            <a:spLocks noChangeArrowheads="1"/>
          </p:cNvSpPr>
          <p:nvPr/>
        </p:nvSpPr>
        <p:spPr bwMode="auto">
          <a:xfrm>
            <a:off x="5029200" y="95250"/>
            <a:ext cx="4606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latin typeface="Lucida Sans" charset="0"/>
              </a:rPr>
              <a:t>Youth Livestock</a:t>
            </a:r>
          </a:p>
          <a:p>
            <a:pPr eaLnBrk="1" hangingPunct="1"/>
            <a:r>
              <a:rPr lang="en-US" altLang="en-US" sz="3600" b="1">
                <a:latin typeface="Lucida Sans" charset="0"/>
              </a:rPr>
              <a:t> Show Facilities</a:t>
            </a:r>
          </a:p>
          <a:p>
            <a:pPr eaLnBrk="1" hangingPunct="1"/>
            <a:r>
              <a:rPr lang="en-US" altLang="en-US" sz="3600" b="1">
                <a:latin typeface="Lucida Sans" charset="0"/>
              </a:rPr>
              <a:t> 10,000 Gallons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endParaRPr lang="en-US" altLang="en-US"/>
          </a:p>
        </p:txBody>
      </p:sp>
      <p:sp>
        <p:nvSpPr>
          <p:cNvPr id="145411" name="Rectangle 3"/>
          <p:cNvSpPr>
            <a:spLocks noGrp="1" noChangeArrowheads="1"/>
          </p:cNvSpPr>
          <p:nvPr>
            <p:ph idx="1"/>
          </p:nvPr>
        </p:nvSpPr>
        <p:spPr/>
        <p:txBody>
          <a:bodyPr/>
          <a:lstStyle/>
          <a:p>
            <a:pPr eaLnBrk="1" hangingPunct="1"/>
            <a:endParaRPr lang="en-US" altLang="en-US"/>
          </a:p>
        </p:txBody>
      </p:sp>
      <p:sp>
        <p:nvSpPr>
          <p:cNvPr id="145412" name="Text Box 5"/>
          <p:cNvSpPr txBox="1">
            <a:spLocks noChangeArrowheads="1"/>
          </p:cNvSpPr>
          <p:nvPr/>
        </p:nvSpPr>
        <p:spPr bwMode="auto">
          <a:xfrm>
            <a:off x="0" y="457200"/>
            <a:ext cx="4141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400" b="1">
                <a:solidFill>
                  <a:srgbClr val="000000"/>
                </a:solidFill>
                <a:latin typeface="Times New Roman" charset="0"/>
              </a:rPr>
              <a:t>Menard Library</a:t>
            </a:r>
          </a:p>
        </p:txBody>
      </p:sp>
      <p:pic>
        <p:nvPicPr>
          <p:cNvPr id="145413" name="Picture 5" descr="IMG_54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2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p:txBody>
          <a:bodyPr/>
          <a:lstStyle/>
          <a:p>
            <a:pPr eaLnBrk="1" hangingPunct="1"/>
            <a:r>
              <a:rPr lang="en-US" altLang="en-US"/>
              <a:t>Usage Needs</a:t>
            </a:r>
          </a:p>
        </p:txBody>
      </p:sp>
      <p:sp>
        <p:nvSpPr>
          <p:cNvPr id="2" name="Content Placeholder 1"/>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sz="3500" b="1" dirty="0" smtClean="0"/>
              <a:t>In-home usage average 70 gallons per person per day (AWWA)</a:t>
            </a:r>
          </a:p>
          <a:p>
            <a:pPr eaLnBrk="1" fontAlgn="auto" hangingPunct="1">
              <a:spcAft>
                <a:spcPts val="0"/>
              </a:spcAft>
              <a:buFont typeface="Arial" pitchFamily="34" charset="0"/>
              <a:buChar char="•"/>
              <a:defRPr/>
            </a:pPr>
            <a:r>
              <a:rPr lang="en-US" sz="3500" b="1" dirty="0" smtClean="0"/>
              <a:t>Many on rainwater use about 25 gallons per day (TCEQ Figures 50)</a:t>
            </a:r>
          </a:p>
          <a:p>
            <a:pPr eaLnBrk="1" fontAlgn="auto" hangingPunct="1">
              <a:spcAft>
                <a:spcPts val="0"/>
              </a:spcAft>
              <a:buFont typeface="Arial" pitchFamily="34" charset="0"/>
              <a:buChar char="•"/>
              <a:defRPr/>
            </a:pPr>
            <a:r>
              <a:rPr lang="en-US" sz="3500" b="1" dirty="0" smtClean="0"/>
              <a:t>Why</a:t>
            </a:r>
          </a:p>
          <a:p>
            <a:pPr lvl="1" eaLnBrk="1" fontAlgn="auto" hangingPunct="1">
              <a:spcAft>
                <a:spcPts val="0"/>
              </a:spcAft>
              <a:buFont typeface="Arial" pitchFamily="34" charset="0"/>
              <a:buChar char="–"/>
              <a:defRPr/>
            </a:pPr>
            <a:r>
              <a:rPr lang="en-US" sz="3500" b="1" dirty="0" smtClean="0"/>
              <a:t>Use water conservative techniques</a:t>
            </a:r>
          </a:p>
          <a:p>
            <a:pPr lvl="2" eaLnBrk="1" fontAlgn="auto" hangingPunct="1">
              <a:spcAft>
                <a:spcPts val="0"/>
              </a:spcAft>
              <a:buFont typeface="Arial" pitchFamily="34" charset="0"/>
              <a:buChar char="•"/>
              <a:defRPr/>
            </a:pPr>
            <a:r>
              <a:rPr lang="en-US" sz="3500" b="1" dirty="0" smtClean="0"/>
              <a:t>Washing machines</a:t>
            </a:r>
          </a:p>
          <a:p>
            <a:pPr lvl="2" eaLnBrk="1" fontAlgn="auto" hangingPunct="1">
              <a:spcAft>
                <a:spcPts val="0"/>
              </a:spcAft>
              <a:buFont typeface="Arial" pitchFamily="34" charset="0"/>
              <a:buChar char="•"/>
              <a:defRPr/>
            </a:pPr>
            <a:r>
              <a:rPr lang="en-US" sz="3500" b="1" dirty="0" smtClean="0"/>
              <a:t> Facet aerators</a:t>
            </a:r>
          </a:p>
          <a:p>
            <a:pPr lvl="2" eaLnBrk="1" fontAlgn="auto" hangingPunct="1">
              <a:spcAft>
                <a:spcPts val="0"/>
              </a:spcAft>
              <a:buFont typeface="Arial" pitchFamily="34" charset="0"/>
              <a:buChar char="•"/>
              <a:defRPr/>
            </a:pPr>
            <a:r>
              <a:rPr lang="en-US" sz="3500" b="1" dirty="0" smtClean="0"/>
              <a:t>Toilets, etc.</a:t>
            </a:r>
          </a:p>
          <a:p>
            <a:pPr lvl="1" eaLnBrk="1" fontAlgn="auto" hangingPunct="1">
              <a:spcAft>
                <a:spcPts val="0"/>
              </a:spcAft>
              <a:buFont typeface="Arial" pitchFamily="34" charset="0"/>
              <a:buChar char="–"/>
              <a:defRPr/>
            </a:pPr>
            <a:r>
              <a:rPr lang="en-US" sz="3500" b="1" dirty="0" smtClean="0"/>
              <a:t>Water conscious </a:t>
            </a:r>
          </a:p>
          <a:p>
            <a:pPr eaLnBrk="1" fontAlgn="auto" hangingPunct="1">
              <a:spcAft>
                <a:spcPts val="0"/>
              </a:spcAft>
              <a:buFont typeface="Arial" pitchFamily="34" charset="0"/>
              <a:buChar char="•"/>
              <a:defRPr/>
            </a:pPr>
            <a:r>
              <a:rPr lang="en-US" b="1" dirty="0" smtClean="0"/>
              <a:t>Be Realistic with each family</a:t>
            </a:r>
            <a:endParaRPr lang="en-US" b="1"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2514600"/>
          </a:xfrm>
        </p:spPr>
        <p:txBody>
          <a:bodyPr rtlCol="0">
            <a:normAutofit fontScale="90000"/>
          </a:bodyPr>
          <a:lstStyle/>
          <a:p>
            <a:pPr eaLnBrk="1" fontAlgn="auto" hangingPunct="1">
              <a:spcAft>
                <a:spcPts val="0"/>
              </a:spcAft>
              <a:defRPr/>
            </a:pPr>
            <a:r>
              <a:rPr lang="en-US" sz="4000" dirty="0" smtClean="0"/>
              <a:t>		</a:t>
            </a:r>
            <a:r>
              <a:rPr lang="en-US" sz="4800" b="1" dirty="0" smtClean="0">
                <a:latin typeface="Lucida Sans" pitchFamily="34" charset="0"/>
              </a:rPr>
              <a:t>My Home and Barn</a:t>
            </a:r>
            <a:r>
              <a:rPr lang="en-US" sz="4000" dirty="0" smtClean="0">
                <a:latin typeface="Lucida Sans" pitchFamily="34" charset="0"/>
              </a:rPr>
              <a:t/>
            </a:r>
            <a:br>
              <a:rPr lang="en-US" sz="4000" dirty="0" smtClean="0">
                <a:latin typeface="Lucida Sans" pitchFamily="34" charset="0"/>
              </a:rPr>
            </a:br>
            <a:r>
              <a:rPr lang="en-US" sz="4000" dirty="0" smtClean="0">
                <a:latin typeface="Lucida Sans" pitchFamily="34" charset="0"/>
              </a:rPr>
              <a:t>	</a:t>
            </a:r>
            <a:r>
              <a:rPr lang="en-US" sz="4000" dirty="0" smtClean="0">
                <a:solidFill>
                  <a:srgbClr val="FF3300"/>
                </a:solidFill>
                <a:latin typeface="Lucida Sans" pitchFamily="34" charset="0"/>
              </a:rPr>
              <a:t>	  </a:t>
            </a:r>
            <a:r>
              <a:rPr lang="en-US" sz="4000" b="1" dirty="0" smtClean="0">
                <a:solidFill>
                  <a:srgbClr val="FF3300"/>
                </a:solidFill>
                <a:latin typeface="Lucida Sans" pitchFamily="34" charset="0"/>
              </a:rPr>
              <a:t>5000 sq. foot of roof </a:t>
            </a:r>
            <a:br>
              <a:rPr lang="en-US" sz="4000" b="1" dirty="0" smtClean="0">
                <a:solidFill>
                  <a:srgbClr val="FF3300"/>
                </a:solidFill>
                <a:latin typeface="Lucida Sans" pitchFamily="34" charset="0"/>
              </a:rPr>
            </a:br>
            <a:r>
              <a:rPr lang="en-US" sz="4000" b="1" dirty="0" smtClean="0">
                <a:solidFill>
                  <a:srgbClr val="FF3300"/>
                </a:solidFill>
                <a:latin typeface="Lucida Sans" pitchFamily="34" charset="0"/>
              </a:rPr>
              <a:t>              5000 x .6 gallons/foot = </a:t>
            </a:r>
            <a:br>
              <a:rPr lang="en-US" sz="4000" b="1" dirty="0" smtClean="0">
                <a:solidFill>
                  <a:srgbClr val="FF3300"/>
                </a:solidFill>
                <a:latin typeface="Lucida Sans" pitchFamily="34" charset="0"/>
              </a:rPr>
            </a:br>
            <a:r>
              <a:rPr lang="en-US" sz="4000" b="1" dirty="0" smtClean="0">
                <a:solidFill>
                  <a:srgbClr val="FF3300"/>
                </a:solidFill>
                <a:latin typeface="Lucida Sans" pitchFamily="34" charset="0"/>
              </a:rPr>
              <a:t> 	3,000 gallons of water per 1” rain</a:t>
            </a:r>
          </a:p>
        </p:txBody>
      </p:sp>
      <p:pic>
        <p:nvPicPr>
          <p:cNvPr id="146435" name="Picture 19" descr="DCP_384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590800"/>
            <a:ext cx="4495800" cy="3371850"/>
          </a:xfrm>
        </p:spPr>
      </p:pic>
      <p:pic>
        <p:nvPicPr>
          <p:cNvPr id="146436" name="Picture 26" descr="DCP_360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572000" y="3276600"/>
            <a:ext cx="4038600" cy="3028950"/>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8"/>
          <p:cNvSpPr>
            <a:spLocks noGrp="1" noChangeArrowheads="1"/>
          </p:cNvSpPr>
          <p:nvPr>
            <p:ph type="title"/>
          </p:nvPr>
        </p:nvSpPr>
        <p:spPr>
          <a:xfrm>
            <a:off x="457200" y="381000"/>
            <a:ext cx="5638800" cy="1371600"/>
          </a:xfrm>
        </p:spPr>
        <p:txBody>
          <a:bodyPr/>
          <a:lstStyle/>
          <a:p>
            <a:pPr eaLnBrk="1" hangingPunct="1"/>
            <a:r>
              <a:rPr lang="en-US" altLang="en-US" sz="4000" b="1">
                <a:solidFill>
                  <a:srgbClr val="FF3300"/>
                </a:solidFill>
                <a:latin typeface="Lucida Sans" charset="0"/>
              </a:rPr>
              <a:t>16,500 gallons</a:t>
            </a:r>
            <a:br>
              <a:rPr lang="en-US" altLang="en-US" sz="4000" b="1">
                <a:solidFill>
                  <a:srgbClr val="FF3300"/>
                </a:solidFill>
                <a:latin typeface="Lucida Sans" charset="0"/>
              </a:rPr>
            </a:br>
            <a:r>
              <a:rPr lang="en-US" altLang="en-US" sz="4000" b="1">
                <a:solidFill>
                  <a:srgbClr val="FF3300"/>
                </a:solidFill>
                <a:latin typeface="Lucida Sans" charset="0"/>
              </a:rPr>
              <a:t>Storage Capacity</a:t>
            </a:r>
          </a:p>
        </p:txBody>
      </p:sp>
      <p:pic>
        <p:nvPicPr>
          <p:cNvPr id="147459" name="Picture 4" descr="DCP_344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24125"/>
            <a:ext cx="4038600" cy="3028950"/>
          </a:xfrm>
          <a:ln w="19050">
            <a:solidFill>
              <a:srgbClr val="000000"/>
            </a:solidFill>
            <a:miter lim="800000"/>
            <a:headEnd/>
            <a:tailEnd/>
          </a:ln>
        </p:spPr>
      </p:pic>
      <p:pic>
        <p:nvPicPr>
          <p:cNvPr id="147460" name="Picture 7" descr="DCP_344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791200" y="914400"/>
            <a:ext cx="3124200" cy="2343150"/>
          </a:xfrm>
          <a:ln w="19050">
            <a:solidFill>
              <a:srgbClr val="000000"/>
            </a:solidFill>
            <a:miter lim="800000"/>
            <a:headEnd/>
            <a:tailEnd/>
          </a:ln>
        </p:spPr>
      </p:pic>
      <p:pic>
        <p:nvPicPr>
          <p:cNvPr id="147461" name="Picture 10" descr="DCP_344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8600" y="1828800"/>
            <a:ext cx="5334000" cy="4000500"/>
          </a:xfrm>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endParaRPr lang="en-US" altLang="en-US"/>
          </a:p>
        </p:txBody>
      </p:sp>
      <p:sp>
        <p:nvSpPr>
          <p:cNvPr id="148483" name="Rectangle 3"/>
          <p:cNvSpPr>
            <a:spLocks noGrp="1" noChangeArrowheads="1"/>
          </p:cNvSpPr>
          <p:nvPr>
            <p:ph idx="1"/>
          </p:nvPr>
        </p:nvSpPr>
        <p:spPr/>
        <p:txBody>
          <a:bodyPr/>
          <a:lstStyle/>
          <a:p>
            <a:pPr eaLnBrk="1" hangingPunct="1"/>
            <a:endParaRPr lang="en-US" altLang="en-US"/>
          </a:p>
        </p:txBody>
      </p:sp>
      <p:pic>
        <p:nvPicPr>
          <p:cNvPr id="148484" name="Picture 4" descr="P91701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8"/>
          <p:cNvSpPr>
            <a:spLocks noGrp="1" noChangeArrowheads="1"/>
          </p:cNvSpPr>
          <p:nvPr>
            <p:ph type="title"/>
          </p:nvPr>
        </p:nvSpPr>
        <p:spPr>
          <a:xfrm>
            <a:off x="2362200" y="0"/>
            <a:ext cx="3200400" cy="1384300"/>
          </a:xfrm>
        </p:spPr>
        <p:txBody>
          <a:bodyPr/>
          <a:lstStyle/>
          <a:p>
            <a:pPr eaLnBrk="1" hangingPunct="1"/>
            <a:r>
              <a:rPr lang="en-US" altLang="en-US" sz="4800" b="1">
                <a:latin typeface="Lucida Sans" charset="0"/>
              </a:rPr>
              <a:t>Filtration</a:t>
            </a:r>
          </a:p>
        </p:txBody>
      </p:sp>
      <p:pic>
        <p:nvPicPr>
          <p:cNvPr id="149507" name="Picture 4" descr="filtersclos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828800"/>
            <a:ext cx="5030788" cy="3771900"/>
          </a:xfrm>
        </p:spPr>
      </p:pic>
      <p:sp>
        <p:nvSpPr>
          <p:cNvPr id="61450" name="Text Box 10"/>
          <p:cNvSpPr txBox="1">
            <a:spLocks noChangeArrowheads="1"/>
          </p:cNvSpPr>
          <p:nvPr/>
        </p:nvSpPr>
        <p:spPr bwMode="auto">
          <a:xfrm>
            <a:off x="4953000" y="2438400"/>
            <a:ext cx="3916363" cy="2124075"/>
          </a:xfrm>
          <a:prstGeom prst="rect">
            <a:avLst/>
          </a:prstGeom>
          <a:noFill/>
          <a:ln w="9525">
            <a:noFill/>
            <a:miter lim="800000"/>
            <a:headEnd/>
            <a:tailEnd/>
          </a:ln>
          <a:effectLst/>
        </p:spPr>
        <p:txBody>
          <a:bodyPr>
            <a:spAutoFit/>
          </a:bodyPr>
          <a:lstStyle/>
          <a:p>
            <a:pPr fontAlgn="auto">
              <a:spcBef>
                <a:spcPts val="0"/>
              </a:spcBef>
              <a:spcAft>
                <a:spcPts val="0"/>
              </a:spcAft>
              <a:defRPr/>
            </a:pPr>
            <a:r>
              <a:rPr lang="en-US" sz="3600" b="1" dirty="0">
                <a:solidFill>
                  <a:srgbClr val="FF3300"/>
                </a:solidFill>
                <a:effectLst>
                  <a:outerShdw blurRad="38100" dist="38100" dir="2700000" algn="tl">
                    <a:srgbClr val="000000"/>
                  </a:outerShdw>
                </a:effectLst>
                <a:latin typeface="Times New Roman" pitchFamily="18" charset="0"/>
              </a:rPr>
              <a:t>- </a:t>
            </a:r>
            <a:r>
              <a:rPr lang="en-US" sz="3200" b="1" dirty="0">
                <a:solidFill>
                  <a:srgbClr val="FF3300"/>
                </a:solidFill>
                <a:effectLst>
                  <a:outerShdw blurRad="38100" dist="38100" dir="2700000" algn="tl">
                    <a:srgbClr val="000000"/>
                  </a:outerShdw>
                </a:effectLst>
                <a:latin typeface="Lucida Sans" pitchFamily="34" charset="0"/>
              </a:rPr>
              <a:t>80 Micron Filter</a:t>
            </a:r>
          </a:p>
          <a:p>
            <a:pPr fontAlgn="auto">
              <a:spcBef>
                <a:spcPts val="0"/>
              </a:spcBef>
              <a:spcAft>
                <a:spcPts val="0"/>
              </a:spcAft>
              <a:buFontTx/>
              <a:buChar char="-"/>
              <a:defRPr/>
            </a:pPr>
            <a:r>
              <a:rPr lang="en-US" sz="3200" b="1" dirty="0">
                <a:solidFill>
                  <a:srgbClr val="FF3300"/>
                </a:solidFill>
                <a:effectLst>
                  <a:outerShdw blurRad="38100" dist="38100" dir="2700000" algn="tl">
                    <a:srgbClr val="000000"/>
                  </a:outerShdw>
                </a:effectLst>
                <a:latin typeface="Lucida Sans" pitchFamily="34" charset="0"/>
              </a:rPr>
              <a:t>20 Micron Filters</a:t>
            </a:r>
          </a:p>
          <a:p>
            <a:pPr fontAlgn="auto">
              <a:spcBef>
                <a:spcPts val="0"/>
              </a:spcBef>
              <a:spcAft>
                <a:spcPts val="0"/>
              </a:spcAft>
              <a:buFontTx/>
              <a:buChar char="-"/>
              <a:defRPr/>
            </a:pPr>
            <a:r>
              <a:rPr lang="en-US" sz="3200" b="1" dirty="0">
                <a:solidFill>
                  <a:srgbClr val="FF3300"/>
                </a:solidFill>
                <a:effectLst>
                  <a:outerShdw blurRad="38100" dist="38100" dir="2700000" algn="tl">
                    <a:srgbClr val="000000"/>
                  </a:outerShdw>
                </a:effectLst>
                <a:latin typeface="Lucida Sans" pitchFamily="34" charset="0"/>
              </a:rPr>
              <a:t>5 Micron Filter</a:t>
            </a:r>
          </a:p>
          <a:p>
            <a:pPr fontAlgn="auto">
              <a:spcBef>
                <a:spcPts val="0"/>
              </a:spcBef>
              <a:spcAft>
                <a:spcPts val="0"/>
              </a:spcAft>
              <a:defRPr/>
            </a:pPr>
            <a:r>
              <a:rPr lang="en-US" sz="3200" b="1" dirty="0">
                <a:solidFill>
                  <a:srgbClr val="FF3300"/>
                </a:solidFill>
                <a:effectLst>
                  <a:outerShdw blurRad="38100" dist="38100" dir="2700000" algn="tl">
                    <a:srgbClr val="000000"/>
                  </a:outerShdw>
                </a:effectLst>
                <a:latin typeface="Lucida Sans" pitchFamily="34" charset="0"/>
              </a:rPr>
              <a:t>- UV Light</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2"/>
          <p:cNvSpPr>
            <a:spLocks noGrp="1"/>
          </p:cNvSpPr>
          <p:nvPr>
            <p:ph type="title"/>
          </p:nvPr>
        </p:nvSpPr>
        <p:spPr/>
        <p:txBody>
          <a:bodyPr/>
          <a:lstStyle/>
          <a:p>
            <a:pPr eaLnBrk="1" hangingPunct="1"/>
            <a:r>
              <a:rPr lang="en-US" altLang="en-US"/>
              <a:t>UV Light</a:t>
            </a:r>
          </a:p>
        </p:txBody>
      </p:sp>
      <p:pic>
        <p:nvPicPr>
          <p:cNvPr id="150531" name="Content Placeholder 3" descr="065kniffens 16_std.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8925" y="1600200"/>
            <a:ext cx="6026150" cy="4525963"/>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304800"/>
            <a:ext cx="8915400" cy="1384300"/>
          </a:xfrm>
        </p:spPr>
        <p:txBody>
          <a:bodyPr/>
          <a:lstStyle/>
          <a:p>
            <a:pPr eaLnBrk="1" hangingPunct="1"/>
            <a:r>
              <a:rPr lang="en-US" altLang="en-US" sz="3600"/>
              <a:t>   </a:t>
            </a:r>
            <a:r>
              <a:rPr lang="en-US" altLang="en-US" sz="4000" b="1">
                <a:latin typeface="Lucida Sans" charset="0"/>
              </a:rPr>
              <a:t>Water Usage – Inside The Home</a:t>
            </a:r>
            <a:endParaRPr lang="en-US" altLang="en-US" sz="3600">
              <a:latin typeface="Lucida Sans" charset="0"/>
            </a:endParaRPr>
          </a:p>
        </p:txBody>
      </p:sp>
      <p:sp>
        <p:nvSpPr>
          <p:cNvPr id="151555" name="Rectangle 3"/>
          <p:cNvSpPr>
            <a:spLocks noGrp="1" noChangeArrowheads="1"/>
          </p:cNvSpPr>
          <p:nvPr>
            <p:ph idx="1"/>
          </p:nvPr>
        </p:nvSpPr>
        <p:spPr>
          <a:xfrm>
            <a:off x="457200" y="1752600"/>
            <a:ext cx="8229600" cy="4019550"/>
          </a:xfrm>
        </p:spPr>
        <p:txBody>
          <a:bodyPr/>
          <a:lstStyle/>
          <a:p>
            <a:pPr eaLnBrk="1" hangingPunct="1"/>
            <a:r>
              <a:rPr lang="en-US" altLang="en-US" b="1">
                <a:solidFill>
                  <a:srgbClr val="FF3300"/>
                </a:solidFill>
                <a:latin typeface="Lucida Sans" charset="0"/>
              </a:rPr>
              <a:t>19 gallons per person per day</a:t>
            </a:r>
          </a:p>
          <a:p>
            <a:pPr eaLnBrk="1" hangingPunct="1"/>
            <a:r>
              <a:rPr lang="en-US" altLang="en-US" b="1">
                <a:solidFill>
                  <a:srgbClr val="FF3300"/>
                </a:solidFill>
                <a:latin typeface="Lucida Sans" charset="0"/>
              </a:rPr>
              <a:t>2 people – 38 gallons per day</a:t>
            </a:r>
          </a:p>
          <a:p>
            <a:pPr eaLnBrk="1" hangingPunct="1"/>
            <a:r>
              <a:rPr lang="en-US" altLang="en-US" b="1">
                <a:solidFill>
                  <a:srgbClr val="FF3300"/>
                </a:solidFill>
                <a:latin typeface="Lucida Sans" charset="0"/>
              </a:rPr>
              <a:t>1,140 gallons per month</a:t>
            </a:r>
          </a:p>
          <a:p>
            <a:pPr eaLnBrk="1" hangingPunct="1"/>
            <a:r>
              <a:rPr lang="en-US" altLang="en-US" b="1">
                <a:solidFill>
                  <a:srgbClr val="FF3300"/>
                </a:solidFill>
                <a:latin typeface="Lucida Sans" charset="0"/>
              </a:rPr>
              <a:t>38 x 365 days = 13,870</a:t>
            </a:r>
          </a:p>
          <a:p>
            <a:pPr eaLnBrk="1" hangingPunct="1"/>
            <a:r>
              <a:rPr lang="en-US" altLang="en-US" b="1">
                <a:solidFill>
                  <a:srgbClr val="FF3300"/>
                </a:solidFill>
                <a:latin typeface="Lucida Sans" charset="0"/>
              </a:rPr>
              <a:t>13,870 / 3,000  = 4.62” per year</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b="1" dirty="0" smtClean="0">
                <a:latin typeface="Lucida Sans" pitchFamily="34" charset="0"/>
              </a:rPr>
              <a:t>Water Usage – Outside The Home</a:t>
            </a:r>
          </a:p>
        </p:txBody>
      </p:sp>
      <p:sp>
        <p:nvSpPr>
          <p:cNvPr id="152579" name="Rectangle 3"/>
          <p:cNvSpPr>
            <a:spLocks noGrp="1" noChangeArrowheads="1"/>
          </p:cNvSpPr>
          <p:nvPr>
            <p:ph idx="1"/>
          </p:nvPr>
        </p:nvSpPr>
        <p:spPr/>
        <p:txBody>
          <a:bodyPr/>
          <a:lstStyle/>
          <a:p>
            <a:pPr eaLnBrk="1" hangingPunct="1"/>
            <a:r>
              <a:rPr lang="en-US" altLang="en-US" b="1">
                <a:solidFill>
                  <a:srgbClr val="FF3300"/>
                </a:solidFill>
              </a:rPr>
              <a:t>September – 82 gallons per day</a:t>
            </a:r>
          </a:p>
          <a:p>
            <a:pPr eaLnBrk="1" hangingPunct="1"/>
            <a:r>
              <a:rPr lang="en-US" altLang="en-US" b="1">
                <a:solidFill>
                  <a:srgbClr val="FF3300"/>
                </a:solidFill>
              </a:rPr>
              <a:t>Use for May – September (5 months)</a:t>
            </a:r>
          </a:p>
          <a:p>
            <a:pPr eaLnBrk="1" hangingPunct="1"/>
            <a:r>
              <a:rPr lang="en-US" altLang="en-US" b="1">
                <a:solidFill>
                  <a:srgbClr val="FF3300"/>
                </a:solidFill>
              </a:rPr>
              <a:t>82 x 30 x 5 = 12,300 gallons</a:t>
            </a:r>
          </a:p>
          <a:p>
            <a:pPr eaLnBrk="1" hangingPunct="1"/>
            <a:r>
              <a:rPr lang="en-US" altLang="en-US" b="1">
                <a:solidFill>
                  <a:srgbClr val="FF3300"/>
                </a:solidFill>
              </a:rPr>
              <a:t>12,300 + </a:t>
            </a:r>
            <a:r>
              <a:rPr lang="en-US" altLang="en-US" b="1">
                <a:solidFill>
                  <a:srgbClr val="00B050"/>
                </a:solidFill>
              </a:rPr>
              <a:t>13,870 = 26,170</a:t>
            </a:r>
          </a:p>
          <a:p>
            <a:pPr eaLnBrk="1" hangingPunct="1"/>
            <a:r>
              <a:rPr lang="en-US" altLang="en-US" b="1">
                <a:solidFill>
                  <a:srgbClr val="00B050"/>
                </a:solidFill>
              </a:rPr>
              <a:t>26,170 / 3,000 = 8.72 inches per year</a:t>
            </a:r>
          </a:p>
          <a:p>
            <a:pPr eaLnBrk="1" hangingPunct="1"/>
            <a:r>
              <a:rPr lang="en-US" altLang="en-US" b="1">
                <a:solidFill>
                  <a:srgbClr val="FF3300"/>
                </a:solidFill>
                <a:latin typeface="Times New Roman" charset="0"/>
              </a:rPr>
              <a:t>Drought of Record –  1951 = 7.64”</a:t>
            </a:r>
          </a:p>
          <a:p>
            <a:pPr lvl="1" eaLnBrk="1" hangingPunct="1">
              <a:buFont typeface="Wingdings" charset="2"/>
              <a:buNone/>
            </a:pPr>
            <a:r>
              <a:rPr lang="en-US" altLang="en-US" sz="3200" b="1">
                <a:solidFill>
                  <a:srgbClr val="FF3300"/>
                </a:solidFill>
                <a:latin typeface="Times New Roman" charset="0"/>
              </a:rPr>
              <a:t>                                     1953 = 9.22”</a:t>
            </a:r>
          </a:p>
          <a:p>
            <a:pPr eaLnBrk="1" hangingPunct="1"/>
            <a:endParaRPr lang="en-US" altLang="en-US" b="1">
              <a:solidFill>
                <a:srgbClr val="00FF00"/>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sz="4800" b="1">
                <a:latin typeface="Lucida Sans" charset="0"/>
              </a:rPr>
              <a:t>Incentive Programs</a:t>
            </a:r>
          </a:p>
        </p:txBody>
      </p:sp>
      <p:sp>
        <p:nvSpPr>
          <p:cNvPr id="126979" name="Rectangle 3"/>
          <p:cNvSpPr>
            <a:spLocks noGrp="1" noChangeArrowheads="1"/>
          </p:cNvSpPr>
          <p:nvPr>
            <p:ph idx="1"/>
          </p:nvPr>
        </p:nvSpPr>
        <p:spPr>
          <a:xfrm>
            <a:off x="457200" y="1481138"/>
            <a:ext cx="8458200" cy="4525962"/>
          </a:xfrm>
        </p:spPr>
        <p:txBody>
          <a:bodyPr rtlCol="0">
            <a:normAutofit lnSpcReduction="10000"/>
          </a:bodyPr>
          <a:lstStyle/>
          <a:p>
            <a:pPr eaLnBrk="1" fontAlgn="auto" hangingPunct="1">
              <a:spcAft>
                <a:spcPts val="0"/>
              </a:spcAft>
              <a:buFont typeface="Arial" pitchFamily="34" charset="0"/>
              <a:buChar char="•"/>
              <a:defRPr/>
            </a:pPr>
            <a:r>
              <a:rPr lang="en-US" sz="4000" b="1" dirty="0" smtClean="0">
                <a:solidFill>
                  <a:srgbClr val="990000"/>
                </a:solidFill>
                <a:latin typeface="Lucida Sans" pitchFamily="34" charset="0"/>
              </a:rPr>
              <a:t>State of Texas</a:t>
            </a:r>
          </a:p>
          <a:p>
            <a:pPr lvl="1" eaLnBrk="1" fontAlgn="auto" hangingPunct="1">
              <a:spcAft>
                <a:spcPts val="0"/>
              </a:spcAft>
              <a:buFont typeface="Arial" pitchFamily="34" charset="0"/>
              <a:buChar char="–"/>
              <a:defRPr/>
            </a:pPr>
            <a:r>
              <a:rPr lang="en-US" sz="4000" b="1" dirty="0" smtClean="0">
                <a:solidFill>
                  <a:srgbClr val="990000"/>
                </a:solidFill>
                <a:latin typeface="Lucida Sans" pitchFamily="34" charset="0"/>
              </a:rPr>
              <a:t>No Sales Tax on Supplies</a:t>
            </a:r>
          </a:p>
          <a:p>
            <a:pPr lvl="1" eaLnBrk="1" fontAlgn="auto" hangingPunct="1">
              <a:spcAft>
                <a:spcPts val="0"/>
              </a:spcAft>
              <a:buFont typeface="Wingdings" pitchFamily="2" charset="2"/>
              <a:buNone/>
              <a:defRPr/>
            </a:pPr>
            <a:endParaRPr lang="en-US" sz="4000" b="1" dirty="0" smtClean="0">
              <a:solidFill>
                <a:srgbClr val="990000"/>
              </a:solidFill>
              <a:latin typeface="Lucida Sans" pitchFamily="34" charset="0"/>
            </a:endParaRPr>
          </a:p>
          <a:p>
            <a:pPr eaLnBrk="1" fontAlgn="auto" hangingPunct="1">
              <a:spcAft>
                <a:spcPts val="0"/>
              </a:spcAft>
              <a:buFont typeface="Arial" pitchFamily="34" charset="0"/>
              <a:buChar char="•"/>
              <a:defRPr/>
            </a:pPr>
            <a:r>
              <a:rPr lang="en-US" sz="4000" b="1" dirty="0" smtClean="0">
                <a:solidFill>
                  <a:srgbClr val="990000"/>
                </a:solidFill>
                <a:latin typeface="Lucida Sans" pitchFamily="34" charset="0"/>
              </a:rPr>
              <a:t>Hays and Kendall Counties</a:t>
            </a:r>
          </a:p>
          <a:p>
            <a:pPr lvl="1" eaLnBrk="1" fontAlgn="auto" hangingPunct="1">
              <a:spcAft>
                <a:spcPts val="0"/>
              </a:spcAft>
              <a:buFont typeface="Arial" pitchFamily="34" charset="0"/>
              <a:buChar char="–"/>
              <a:defRPr/>
            </a:pPr>
            <a:r>
              <a:rPr lang="en-US" sz="3600" b="1" dirty="0" smtClean="0">
                <a:solidFill>
                  <a:srgbClr val="990000"/>
                </a:solidFill>
                <a:latin typeface="Lucida Sans" pitchFamily="34" charset="0"/>
              </a:rPr>
              <a:t>Reduces Permit Fee $300</a:t>
            </a:r>
          </a:p>
          <a:p>
            <a:pPr lvl="1" eaLnBrk="1" fontAlgn="auto" hangingPunct="1">
              <a:spcAft>
                <a:spcPts val="0"/>
              </a:spcAft>
              <a:buFont typeface="Arial" pitchFamily="34" charset="0"/>
              <a:buChar char="–"/>
              <a:defRPr/>
            </a:pPr>
            <a:r>
              <a:rPr lang="en-US" sz="4000" b="1" dirty="0" smtClean="0">
                <a:solidFill>
                  <a:srgbClr val="990000"/>
                </a:solidFill>
                <a:latin typeface="Lucida Sans" pitchFamily="34" charset="0"/>
              </a:rPr>
              <a:t>Not Charged on Property Tax	</a:t>
            </a:r>
            <a:r>
              <a:rPr lang="en-US" dirty="0" smtClean="0">
                <a:solidFill>
                  <a:srgbClr val="990000"/>
                </a:solidFill>
                <a:latin typeface="Lucida Sans" pitchFamily="34" charset="0"/>
              </a:rPr>
              <a:t>		</a:t>
            </a:r>
          </a:p>
          <a:p>
            <a:pPr eaLnBrk="1" fontAlgn="auto" hangingPunct="1">
              <a:spcAft>
                <a:spcPts val="0"/>
              </a:spcAft>
              <a:buFont typeface="Wingdings" pitchFamily="2" charset="2"/>
              <a:buNone/>
              <a:defRPr/>
            </a:pPr>
            <a:endParaRPr lang="en-US" dirty="0" smtClean="0">
              <a:solidFill>
                <a:srgbClr val="990000"/>
              </a:solidFill>
              <a:latin typeface="Lucida Sans"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0"/>
            <a:ext cx="8229600" cy="1384300"/>
          </a:xfrm>
        </p:spPr>
        <p:txBody>
          <a:bodyPr/>
          <a:lstStyle/>
          <a:p>
            <a:pPr eaLnBrk="1" hangingPunct="1"/>
            <a:r>
              <a:rPr lang="en-US" altLang="en-US" b="1">
                <a:latin typeface="Lucida Sans" charset="0"/>
              </a:rPr>
              <a:t>Santa Fe County Ordinance</a:t>
            </a:r>
          </a:p>
        </p:txBody>
      </p:sp>
      <p:sp>
        <p:nvSpPr>
          <p:cNvPr id="133123" name="Rectangle 3"/>
          <p:cNvSpPr>
            <a:spLocks noGrp="1" noChangeArrowheads="1"/>
          </p:cNvSpPr>
          <p:nvPr>
            <p:ph idx="1"/>
          </p:nvPr>
        </p:nvSpPr>
        <p:spPr>
          <a:xfrm>
            <a:off x="457200" y="1219200"/>
            <a:ext cx="8229600" cy="5486400"/>
          </a:xfrm>
          <a:solidFill>
            <a:schemeClr val="bg2"/>
          </a:solidFill>
        </p:spPr>
        <p:txBody>
          <a:bodyPr rtlCol="0">
            <a:normAutofit fontScale="92500" lnSpcReduction="10000"/>
          </a:bodyPr>
          <a:lstStyle/>
          <a:p>
            <a:pPr eaLnBrk="1" fontAlgn="auto" hangingPunct="1">
              <a:lnSpc>
                <a:spcPct val="80000"/>
              </a:lnSpc>
              <a:spcAft>
                <a:spcPts val="0"/>
              </a:spcAft>
              <a:buFont typeface="Arial" pitchFamily="34" charset="0"/>
              <a:buChar char="•"/>
              <a:defRPr/>
            </a:pPr>
            <a:r>
              <a:rPr lang="en-US" sz="2400" b="1" dirty="0" smtClean="0">
                <a:latin typeface="Lucida Sans" pitchFamily="34" charset="0"/>
              </a:rPr>
              <a:t>Laws &amp; Regulations </a:t>
            </a:r>
            <a:br>
              <a:rPr lang="en-US" sz="2400" b="1" dirty="0" smtClean="0">
                <a:latin typeface="Lucida Sans" pitchFamily="34" charset="0"/>
              </a:rPr>
            </a:br>
            <a:r>
              <a:rPr lang="en-US" sz="2400" b="1" dirty="0" smtClean="0">
                <a:latin typeface="Lucida Sans" pitchFamily="34" charset="0"/>
              </a:rPr>
              <a:t>Rain harvesting is being looked at more closely due to the results of recent studies showing the effectiveness of storm water and gray water management.  </a:t>
            </a:r>
            <a:r>
              <a:rPr lang="en-US" sz="2400" b="1" dirty="0" smtClean="0">
                <a:solidFill>
                  <a:srgbClr val="FF9900"/>
                </a:solidFill>
                <a:latin typeface="Lucida Sans" pitchFamily="34" charset="0"/>
              </a:rPr>
              <a:t>Santa Fe County, New Mexico, was the first municipality in the United States to create an ordinance requiring any new structure, 2500 heated s.f. or more, to have a rain harvesting system. </a:t>
            </a:r>
            <a:r>
              <a:rPr lang="en-US" sz="2400" b="1" dirty="0" smtClean="0">
                <a:latin typeface="Lucida Sans" pitchFamily="34" charset="0"/>
              </a:rPr>
              <a:t> This ordinance applies to both commercial and residential projects, with commercial projects requiring a higher percentage of total capture as well as larger storage reservoirs. </a:t>
            </a:r>
          </a:p>
          <a:p>
            <a:pPr eaLnBrk="1" fontAlgn="auto" hangingPunct="1">
              <a:lnSpc>
                <a:spcPct val="80000"/>
              </a:lnSpc>
              <a:spcAft>
                <a:spcPts val="0"/>
              </a:spcAft>
              <a:buFont typeface="Wingdings" pitchFamily="2" charset="2"/>
              <a:buNone/>
              <a:defRPr/>
            </a:pPr>
            <a:endParaRPr lang="en-US" sz="2400" b="1" dirty="0" smtClean="0">
              <a:latin typeface="Lucida Sans" pitchFamily="34" charset="0"/>
            </a:endParaRPr>
          </a:p>
          <a:p>
            <a:pPr eaLnBrk="1" fontAlgn="auto" hangingPunct="1">
              <a:lnSpc>
                <a:spcPct val="80000"/>
              </a:lnSpc>
              <a:spcAft>
                <a:spcPts val="0"/>
              </a:spcAft>
              <a:buFont typeface="Arial" pitchFamily="34" charset="0"/>
              <a:buChar char="•"/>
              <a:defRPr/>
            </a:pPr>
            <a:r>
              <a:rPr lang="en-US" sz="2400" b="1" dirty="0" smtClean="0">
                <a:latin typeface="Lucida Sans" pitchFamily="34" charset="0"/>
              </a:rPr>
              <a:t>Currently, the State of New Mexico Legislature has seen movement suggesting such action on a state wide level, it is probable some type of regulation and/or requirement could be seen on a state level.  Other counties are considering the same position towards rain harvesting as well as other states in the region.</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dirty="0" smtClean="0"/>
              <a:t> </a:t>
            </a:r>
            <a:r>
              <a:rPr lang="en-US" sz="4000" dirty="0" smtClean="0">
                <a:latin typeface="Lucida Sans" pitchFamily="34" charset="0"/>
                <a:cs typeface="Times New Roman" pitchFamily="18" charset="0"/>
              </a:rPr>
              <a:t>HB 645 – 2003 Texas Legislature</a:t>
            </a:r>
          </a:p>
        </p:txBody>
      </p:sp>
      <p:sp>
        <p:nvSpPr>
          <p:cNvPr id="259075" name="Rectangle 3"/>
          <p:cNvSpPr>
            <a:spLocks noGrp="1" noChangeArrowheads="1"/>
          </p:cNvSpPr>
          <p:nvPr>
            <p:ph idx="1"/>
          </p:nvPr>
        </p:nvSpPr>
        <p:spPr>
          <a:xfrm>
            <a:off x="457200" y="1600200"/>
            <a:ext cx="8229600" cy="4114800"/>
          </a:xfrm>
        </p:spPr>
        <p:txBody>
          <a:bodyPr rtlCol="0">
            <a:normAutofit lnSpcReduction="10000"/>
          </a:bodyPr>
          <a:lstStyle/>
          <a:p>
            <a:pPr eaLnBrk="1" fontAlgn="auto" hangingPunct="1">
              <a:spcAft>
                <a:spcPts val="0"/>
              </a:spcAft>
              <a:buFont typeface="Arial" pitchFamily="34" charset="0"/>
              <a:buChar char="•"/>
              <a:defRPr/>
            </a:pPr>
            <a:r>
              <a:rPr lang="en-US" sz="2800" dirty="0" smtClean="0">
                <a:solidFill>
                  <a:srgbClr val="FF0000"/>
                </a:solidFill>
                <a:latin typeface="Lucida Sans" pitchFamily="34" charset="0"/>
                <a:cs typeface="Times New Roman" pitchFamily="18" charset="0"/>
              </a:rPr>
              <a:t>Prevents homeowner associations from implementing new covenants banning outdoor water-conserving measures </a:t>
            </a:r>
          </a:p>
          <a:p>
            <a:pPr lvl="1" eaLnBrk="1" fontAlgn="auto" hangingPunct="1">
              <a:spcAft>
                <a:spcPts val="0"/>
              </a:spcAft>
              <a:buFont typeface="Arial" pitchFamily="34" charset="0"/>
              <a:buChar char="–"/>
              <a:defRPr/>
            </a:pPr>
            <a:r>
              <a:rPr lang="en-US" b="1" dirty="0" smtClean="0">
                <a:solidFill>
                  <a:srgbClr val="C00000"/>
                </a:solidFill>
                <a:latin typeface="Lucida Sans" pitchFamily="34" charset="0"/>
                <a:cs typeface="Times New Roman" pitchFamily="18" charset="0"/>
              </a:rPr>
              <a:t>Composting</a:t>
            </a:r>
          </a:p>
          <a:p>
            <a:pPr lvl="1" eaLnBrk="1" fontAlgn="auto" hangingPunct="1">
              <a:spcAft>
                <a:spcPts val="0"/>
              </a:spcAft>
              <a:buFont typeface="Arial" pitchFamily="34" charset="0"/>
              <a:buChar char="–"/>
              <a:defRPr/>
            </a:pPr>
            <a:r>
              <a:rPr lang="en-US" b="1" dirty="0" smtClean="0">
                <a:solidFill>
                  <a:srgbClr val="C00000"/>
                </a:solidFill>
                <a:latin typeface="Lucida Sans" pitchFamily="34" charset="0"/>
                <a:cs typeface="Times New Roman" pitchFamily="18" charset="0"/>
              </a:rPr>
              <a:t>Water efficient landscapes</a:t>
            </a:r>
          </a:p>
          <a:p>
            <a:pPr lvl="1" eaLnBrk="1" fontAlgn="auto" hangingPunct="1">
              <a:spcAft>
                <a:spcPts val="0"/>
              </a:spcAft>
              <a:buFont typeface="Arial" pitchFamily="34" charset="0"/>
              <a:buChar char="–"/>
              <a:defRPr/>
            </a:pPr>
            <a:r>
              <a:rPr lang="en-US" b="1" dirty="0" smtClean="0">
                <a:solidFill>
                  <a:srgbClr val="C00000"/>
                </a:solidFill>
                <a:latin typeface="Lucida Sans" pitchFamily="34" charset="0"/>
                <a:cs typeface="Times New Roman" pitchFamily="18" charset="0"/>
              </a:rPr>
              <a:t>Drip irrigation</a:t>
            </a:r>
          </a:p>
          <a:p>
            <a:pPr lvl="1" eaLnBrk="1" fontAlgn="auto" hangingPunct="1">
              <a:spcAft>
                <a:spcPts val="0"/>
              </a:spcAft>
              <a:buFont typeface="Arial" pitchFamily="34" charset="0"/>
              <a:buChar char="–"/>
              <a:defRPr/>
            </a:pPr>
            <a:r>
              <a:rPr lang="en-US" b="1" dirty="0" smtClean="0">
                <a:solidFill>
                  <a:srgbClr val="C00000"/>
                </a:solidFill>
                <a:latin typeface="Lucida Sans" pitchFamily="34" charset="0"/>
                <a:cs typeface="Times New Roman" pitchFamily="18" charset="0"/>
              </a:rPr>
              <a:t>Rainwater harvesting installations</a:t>
            </a:r>
          </a:p>
          <a:p>
            <a:pPr eaLnBrk="1" fontAlgn="auto" hangingPunct="1">
              <a:spcAft>
                <a:spcPts val="0"/>
              </a:spcAft>
              <a:buFont typeface="Arial" pitchFamily="34" charset="0"/>
              <a:buChar char="•"/>
              <a:defRPr/>
            </a:pPr>
            <a:r>
              <a:rPr lang="en-US" sz="2800" dirty="0" smtClean="0">
                <a:latin typeface="Lucida Sans" pitchFamily="34" charset="0"/>
                <a:cs typeface="Times New Roman" pitchFamily="18" charset="0"/>
              </a:rPr>
              <a:t>H.A’s can require screening or shielding to obscure view of tanks</a:t>
            </a:r>
          </a:p>
          <a:p>
            <a:pPr eaLnBrk="1" fontAlgn="auto" hangingPunct="1">
              <a:spcAft>
                <a:spcPts val="0"/>
              </a:spcAft>
              <a:buFont typeface="Arial" pitchFamily="34" charset="0"/>
              <a:buChar char="•"/>
              <a:defRPr/>
            </a:pPr>
            <a:endParaRPr lang="en-US" sz="2800" dirty="0" smtClean="0"/>
          </a:p>
          <a:p>
            <a:pPr lvl="1" eaLnBrk="1" fontAlgn="auto" hangingPunct="1">
              <a:spcAft>
                <a:spcPts val="0"/>
              </a:spcAft>
              <a:buFont typeface="Arial" pitchFamily="34" charset="0"/>
              <a:buChar char="–"/>
              <a:defRPr/>
            </a:pPr>
            <a:endParaRPr lang="en-US" sz="2400" dirty="0" smtClean="0"/>
          </a:p>
          <a:p>
            <a:pPr eaLnBrk="1" fontAlgn="auto" hangingPunct="1">
              <a:spcAft>
                <a:spcPts val="0"/>
              </a:spcAft>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p:txBody>
          <a:bodyPr/>
          <a:lstStyle/>
          <a:p>
            <a:pPr eaLnBrk="1" hangingPunct="1"/>
            <a:r>
              <a:rPr lang="en-US" altLang="en-US"/>
              <a:t>The Further West You Go </a:t>
            </a:r>
            <a:br>
              <a:rPr lang="en-US" altLang="en-US"/>
            </a:br>
            <a:r>
              <a:rPr lang="en-US" altLang="en-US"/>
              <a:t>(for the most part)</a:t>
            </a:r>
          </a:p>
        </p:txBody>
      </p:sp>
      <p:sp>
        <p:nvSpPr>
          <p:cNvPr id="18435" name="Content Placeholder 4"/>
          <p:cNvSpPr>
            <a:spLocks noGrp="1"/>
          </p:cNvSpPr>
          <p:nvPr>
            <p:ph idx="1"/>
          </p:nvPr>
        </p:nvSpPr>
        <p:spPr/>
        <p:txBody>
          <a:bodyPr/>
          <a:lstStyle/>
          <a:p>
            <a:pPr eaLnBrk="1" hangingPunct="1"/>
            <a:r>
              <a:rPr lang="en-US" altLang="en-US" b="1"/>
              <a:t>Longer periods between rainfall events</a:t>
            </a:r>
          </a:p>
          <a:p>
            <a:pPr eaLnBrk="1" hangingPunct="1"/>
            <a:r>
              <a:rPr lang="en-US" altLang="en-US" b="1"/>
              <a:t>Less total rainfall</a:t>
            </a:r>
          </a:p>
          <a:p>
            <a:pPr eaLnBrk="1" hangingPunct="1"/>
            <a:r>
              <a:rPr lang="en-US" altLang="en-US" b="1"/>
              <a:t>Larger roof area needed</a:t>
            </a:r>
          </a:p>
          <a:p>
            <a:pPr eaLnBrk="1" hangingPunct="1"/>
            <a:r>
              <a:rPr lang="en-US" altLang="en-US" b="1"/>
              <a:t>Greater storage</a:t>
            </a:r>
          </a:p>
          <a:p>
            <a:pPr eaLnBrk="1" hangingPunct="1">
              <a:buFont typeface="Arial" charset="0"/>
              <a:buNone/>
            </a:pPr>
            <a:r>
              <a:rPr lang="en-US" altLang="en-US" b="1"/>
              <a:t>	 capacity needed</a:t>
            </a:r>
          </a:p>
          <a:p>
            <a:pPr lvl="1" eaLnBrk="1" hangingPunct="1"/>
            <a:endParaRPr lang="en-US" altLang="en-US" b="1"/>
          </a:p>
        </p:txBody>
      </p:sp>
      <p:pic>
        <p:nvPicPr>
          <p:cNvPr id="18436" name="Picture 5" descr="IMG_54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79788"/>
            <a:ext cx="462756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371600"/>
          </a:xfrm>
        </p:spPr>
        <p:txBody>
          <a:bodyPr rtlCol="0">
            <a:normAutofit fontScale="90000"/>
          </a:bodyPr>
          <a:lstStyle/>
          <a:p>
            <a:pPr eaLnBrk="1" fontAlgn="auto" hangingPunct="1">
              <a:spcAft>
                <a:spcPts val="0"/>
              </a:spcAft>
              <a:defRPr/>
            </a:pPr>
            <a:r>
              <a:rPr lang="en-US" sz="4000" b="1" dirty="0" smtClean="0">
                <a:latin typeface="Lucida Sans" pitchFamily="34" charset="0"/>
                <a:cs typeface="Times New Roman" pitchFamily="18" charset="0"/>
              </a:rPr>
              <a:t>Rainwater Harvesting Potential and Guidelines for Texas</a:t>
            </a:r>
            <a:r>
              <a:rPr lang="en-US" b="1" dirty="0" smtClean="0"/>
              <a:t/>
            </a:r>
            <a:br>
              <a:rPr lang="en-US" b="1" dirty="0" smtClean="0"/>
            </a:br>
            <a:endParaRPr lang="en-US" dirty="0"/>
          </a:p>
        </p:txBody>
      </p:sp>
      <p:sp>
        <p:nvSpPr>
          <p:cNvPr id="3" name="Content Placeholder 2"/>
          <p:cNvSpPr>
            <a:spLocks noGrp="1"/>
          </p:cNvSpPr>
          <p:nvPr>
            <p:ph idx="1"/>
          </p:nvPr>
        </p:nvSpPr>
        <p:spPr>
          <a:xfrm>
            <a:off x="457200" y="1447800"/>
            <a:ext cx="8229600" cy="4648200"/>
          </a:xfrm>
        </p:spPr>
        <p:txBody>
          <a:bodyPr rtlCol="0">
            <a:normAutofit lnSpcReduction="10000"/>
          </a:bodyPr>
          <a:lstStyle/>
          <a:p>
            <a:pPr eaLnBrk="1" fontAlgn="auto" hangingPunct="1">
              <a:spcAft>
                <a:spcPts val="0"/>
              </a:spcAft>
              <a:buFont typeface="Arial" pitchFamily="34" charset="0"/>
              <a:buChar char="•"/>
              <a:defRPr/>
            </a:pPr>
            <a:r>
              <a:rPr lang="en-US" dirty="0" smtClean="0">
                <a:latin typeface="Lucida Sans" pitchFamily="34" charset="0"/>
                <a:cs typeface="Times New Roman" pitchFamily="18" charset="0"/>
              </a:rPr>
              <a:t>Report to the 80th Legislature</a:t>
            </a:r>
          </a:p>
          <a:p>
            <a:pPr eaLnBrk="1" fontAlgn="auto" hangingPunct="1">
              <a:spcAft>
                <a:spcPts val="0"/>
              </a:spcAft>
              <a:buFont typeface="Arial" pitchFamily="34" charset="0"/>
              <a:buChar char="•"/>
              <a:defRPr/>
            </a:pPr>
            <a:r>
              <a:rPr lang="en-US" b="1" dirty="0" smtClean="0">
                <a:latin typeface="Lucida Sans" pitchFamily="34" charset="0"/>
                <a:cs typeface="Times New Roman" pitchFamily="18" charset="0"/>
              </a:rPr>
              <a:t>Texas Rainwater Harvesting Evaluation Committee</a:t>
            </a:r>
          </a:p>
          <a:p>
            <a:pPr eaLnBrk="1" fontAlgn="auto" hangingPunct="1">
              <a:spcAft>
                <a:spcPts val="0"/>
              </a:spcAft>
              <a:buFont typeface="Arial" pitchFamily="34" charset="0"/>
              <a:buChar char="•"/>
              <a:defRPr/>
            </a:pPr>
            <a:r>
              <a:rPr lang="en-US" sz="2400" dirty="0" smtClean="0">
                <a:latin typeface="Lucida Sans" pitchFamily="34" charset="0"/>
                <a:cs typeface="Times New Roman" pitchFamily="18" charset="0"/>
              </a:rPr>
              <a:t>Texas Water Development Board</a:t>
            </a:r>
          </a:p>
          <a:p>
            <a:pPr eaLnBrk="1" fontAlgn="auto" hangingPunct="1">
              <a:spcAft>
                <a:spcPts val="0"/>
              </a:spcAft>
              <a:buFont typeface="Arial" pitchFamily="34" charset="0"/>
              <a:buChar char="•"/>
              <a:defRPr/>
            </a:pPr>
            <a:r>
              <a:rPr lang="en-US" sz="2400" dirty="0" smtClean="0">
                <a:latin typeface="Lucida Sans" pitchFamily="34" charset="0"/>
                <a:cs typeface="Times New Roman" pitchFamily="18" charset="0"/>
              </a:rPr>
              <a:t>Texas Commission on Environmental Quality</a:t>
            </a:r>
          </a:p>
          <a:p>
            <a:pPr eaLnBrk="1" fontAlgn="auto" hangingPunct="1">
              <a:spcAft>
                <a:spcPts val="0"/>
              </a:spcAft>
              <a:buFont typeface="Arial" pitchFamily="34" charset="0"/>
              <a:buChar char="•"/>
              <a:defRPr/>
            </a:pPr>
            <a:r>
              <a:rPr lang="en-US" sz="2400" dirty="0" smtClean="0">
                <a:latin typeface="Lucida Sans" pitchFamily="34" charset="0"/>
                <a:cs typeface="Times New Roman" pitchFamily="18" charset="0"/>
              </a:rPr>
              <a:t>Texas Department of State Health Services</a:t>
            </a:r>
          </a:p>
          <a:p>
            <a:pPr eaLnBrk="1" fontAlgn="auto" hangingPunct="1">
              <a:spcAft>
                <a:spcPts val="0"/>
              </a:spcAft>
              <a:buFont typeface="Arial" pitchFamily="34" charset="0"/>
              <a:buChar char="•"/>
              <a:defRPr/>
            </a:pPr>
            <a:r>
              <a:rPr lang="en-US" sz="2400" dirty="0" smtClean="0">
                <a:latin typeface="Lucida Sans" pitchFamily="34" charset="0"/>
                <a:cs typeface="Times New Roman" pitchFamily="18" charset="0"/>
              </a:rPr>
              <a:t>Texas Section of the American Water Works Association</a:t>
            </a:r>
          </a:p>
          <a:p>
            <a:pPr lvl="1" eaLnBrk="1" fontAlgn="auto" hangingPunct="1">
              <a:spcAft>
                <a:spcPts val="0"/>
              </a:spcAft>
              <a:buFont typeface="Arial" pitchFamily="34" charset="0"/>
              <a:buChar char="–"/>
              <a:defRPr/>
            </a:pPr>
            <a:r>
              <a:rPr lang="en-US" sz="2000" dirty="0" smtClean="0">
                <a:latin typeface="Lucida Sans" pitchFamily="34" charset="0"/>
                <a:cs typeface="Times New Roman" pitchFamily="18" charset="0"/>
              </a:rPr>
              <a:t>Conservation and Reuse Division</a:t>
            </a:r>
          </a:p>
          <a:p>
            <a:pPr eaLnBrk="1" fontAlgn="auto" hangingPunct="1">
              <a:spcAft>
                <a:spcPts val="0"/>
              </a:spcAft>
              <a:buFont typeface="Arial" pitchFamily="34" charset="0"/>
              <a:buChar char="•"/>
              <a:defRPr/>
            </a:pPr>
            <a:r>
              <a:rPr lang="en-US" sz="2400" dirty="0" smtClean="0">
                <a:latin typeface="Lucida Sans" pitchFamily="34" charset="0"/>
                <a:cs typeface="Times New Roman" pitchFamily="18" charset="0"/>
                <a:hlinkClick r:id="rId2"/>
              </a:rPr>
              <a:t>http://www.twdb.state.tx.us/iwt/rainwater/docs/RainwaterCommitteeFinalReport.p</a:t>
            </a:r>
            <a:r>
              <a:rPr lang="en-US" sz="1800" dirty="0" smtClean="0">
                <a:latin typeface="Lucida Sans" pitchFamily="34" charset="0"/>
                <a:cs typeface="Times New Roman" pitchFamily="18" charset="0"/>
                <a:hlinkClick r:id="rId2"/>
              </a:rPr>
              <a:t>df</a:t>
            </a:r>
            <a:r>
              <a:rPr lang="en-US" sz="1800" dirty="0" smtClean="0">
                <a:latin typeface="Lucida Sans" pitchFamily="34" charset="0"/>
                <a:cs typeface="Times New Roman" pitchFamily="18" charset="0"/>
              </a:rPr>
              <a:t> </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228600" y="274638"/>
            <a:ext cx="8610600" cy="1143000"/>
          </a:xfrm>
        </p:spPr>
        <p:txBody>
          <a:bodyPr/>
          <a:lstStyle/>
          <a:p>
            <a:pPr eaLnBrk="1" hangingPunct="1"/>
            <a:r>
              <a:rPr lang="en-US" altLang="en-US" sz="3600">
                <a:latin typeface="Lucida Sans" charset="0"/>
                <a:ea typeface="Times New Roman" charset="0"/>
                <a:cs typeface="Times New Roman" charset="0"/>
              </a:rPr>
              <a:t>Harvesting, Storing, and Treating Rainwater for Domestic Indoor Use</a:t>
            </a:r>
          </a:p>
        </p:txBody>
      </p:sp>
      <p:sp>
        <p:nvSpPr>
          <p:cNvPr id="157699" name="Content Placeholder 2"/>
          <p:cNvSpPr>
            <a:spLocks noGrp="1"/>
          </p:cNvSpPr>
          <p:nvPr>
            <p:ph idx="1"/>
          </p:nvPr>
        </p:nvSpPr>
        <p:spPr/>
        <p:txBody>
          <a:bodyPr/>
          <a:lstStyle/>
          <a:p>
            <a:pPr eaLnBrk="1" hangingPunct="1"/>
            <a:r>
              <a:rPr lang="en-US" altLang="en-US">
                <a:latin typeface="Lucida Sans" charset="0"/>
                <a:ea typeface="Times New Roman" charset="0"/>
                <a:cs typeface="Times New Roman" charset="0"/>
              </a:rPr>
              <a:t>Texas Commission on Environmental Quality</a:t>
            </a:r>
          </a:p>
          <a:p>
            <a:pPr eaLnBrk="1" hangingPunct="1"/>
            <a:r>
              <a:rPr lang="en-US" altLang="en-US">
                <a:latin typeface="Lucida Sans" charset="0"/>
                <a:ea typeface="Times New Roman" charset="0"/>
                <a:cs typeface="Times New Roman" charset="0"/>
              </a:rPr>
              <a:t>January 2007</a:t>
            </a:r>
          </a:p>
          <a:p>
            <a:pPr eaLnBrk="1" hangingPunct="1"/>
            <a:r>
              <a:rPr lang="en-US" altLang="en-US">
                <a:latin typeface="Lucida Sans" charset="0"/>
                <a:ea typeface="Times New Roman" charset="0"/>
                <a:cs typeface="Times New Roman" charset="0"/>
                <a:hlinkClick r:id="rId2"/>
              </a:rPr>
              <a:t>www.tceq.state.tx.us/publications</a:t>
            </a:r>
            <a:endParaRPr lang="en-US" altLang="en-US">
              <a:latin typeface="Lucida Sans" charset="0"/>
              <a:ea typeface="Times New Roman" charset="0"/>
              <a:cs typeface="Times New Roman" charset="0"/>
            </a:endParaRPr>
          </a:p>
          <a:p>
            <a:pPr eaLnBrk="1" hangingPunct="1"/>
            <a:r>
              <a:rPr lang="en-US" altLang="en-US">
                <a:latin typeface="Lucida Sans" charset="0"/>
                <a:ea typeface="Times New Roman" charset="0"/>
                <a:cs typeface="Times New Roman" charset="0"/>
                <a:hlinkClick r:id="rId3"/>
              </a:rPr>
              <a:t>http://www.tceq.state.tx.us/comm_exec/forms_pubs/pubs/gi/gi-366.html</a:t>
            </a:r>
            <a:endParaRPr lang="en-US" altLang="en-US">
              <a:latin typeface="Lucida Sans" charset="0"/>
              <a:ea typeface="Times New Roman" charset="0"/>
              <a:cs typeface="Times New Roman" charset="0"/>
            </a:endParaRPr>
          </a:p>
          <a:p>
            <a:pPr eaLnBrk="1" hangingPunct="1"/>
            <a:r>
              <a:rPr lang="en-US" altLang="en-US">
                <a:latin typeface="Lucida Sans" charset="0"/>
                <a:ea typeface="Times New Roman" charset="0"/>
                <a:cs typeface="Times New Roman" charset="0"/>
              </a:rPr>
              <a:t>GI-366</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HB 4 - SECTION 11.  Section 447.004, Government Code</a:t>
            </a:r>
            <a:endParaRPr lang="en-US" dirty="0"/>
          </a:p>
        </p:txBody>
      </p:sp>
      <p:sp>
        <p:nvSpPr>
          <p:cNvPr id="2" name="Content Placeholder 1"/>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None/>
              <a:defRPr/>
            </a:pPr>
            <a:r>
              <a:rPr lang="en-US" dirty="0" smtClean="0"/>
              <a:t>is amended by adding Subsection (c-1) to read as follows:        </a:t>
            </a:r>
          </a:p>
          <a:p>
            <a:pPr eaLnBrk="1" fontAlgn="auto" hangingPunct="1">
              <a:spcAft>
                <a:spcPts val="0"/>
              </a:spcAft>
              <a:buFont typeface="Arial" pitchFamily="34" charset="0"/>
              <a:buChar char="•"/>
              <a:defRPr/>
            </a:pPr>
            <a:r>
              <a:rPr lang="en-US" u="sng" dirty="0" smtClean="0"/>
              <a:t>(c-1)  The procedural standards adopted under this section must require that on-site reclaimed system technologies, </a:t>
            </a:r>
            <a:r>
              <a:rPr lang="en-US" u="sng" dirty="0" smtClean="0">
                <a:solidFill>
                  <a:srgbClr val="FF0000"/>
                </a:solidFill>
              </a:rPr>
              <a:t>including </a:t>
            </a:r>
            <a:r>
              <a:rPr lang="en-US" b="1" u="sng" dirty="0" smtClean="0">
                <a:solidFill>
                  <a:srgbClr val="FF0000"/>
                </a:solidFill>
              </a:rPr>
              <a:t>rainwater harvesting, </a:t>
            </a:r>
            <a:r>
              <a:rPr lang="en-US" u="sng" dirty="0" smtClean="0">
                <a:solidFill>
                  <a:srgbClr val="FF0000"/>
                </a:solidFill>
              </a:rPr>
              <a:t>condensate collection, or cooling tower blow down, or a combination</a:t>
            </a:r>
            <a:r>
              <a:rPr lang="en-US" u="sng" dirty="0" smtClean="0"/>
              <a:t> of those system technologies, for </a:t>
            </a:r>
            <a:r>
              <a:rPr lang="en-US" u="sng" dirty="0" err="1" smtClean="0"/>
              <a:t>nonpotable</a:t>
            </a:r>
            <a:r>
              <a:rPr lang="en-US" u="sng" dirty="0" smtClean="0"/>
              <a:t> indoor use and landscape watering be incorporated into the design and construction of:</a:t>
            </a:r>
            <a:r>
              <a:rPr lang="en-US" dirty="0" smtClean="0"/>
              <a:t>              </a:t>
            </a:r>
          </a:p>
          <a:p>
            <a:pPr eaLnBrk="1" fontAlgn="auto" hangingPunct="1">
              <a:spcAft>
                <a:spcPts val="0"/>
              </a:spcAft>
              <a:buFont typeface="Arial" pitchFamily="34" charset="0"/>
              <a:buChar char="•"/>
              <a:defRPr/>
            </a:pPr>
            <a:r>
              <a:rPr lang="en-US" b="1" u="sng" dirty="0" smtClean="0">
                <a:solidFill>
                  <a:srgbClr val="C00000"/>
                </a:solidFill>
              </a:rPr>
              <a:t>(1)  each new state building with a roof measuring at least 10,000 square feet; and</a:t>
            </a:r>
            <a:r>
              <a:rPr lang="en-US" b="1" dirty="0" smtClean="0">
                <a:solidFill>
                  <a:srgbClr val="C00000"/>
                </a:solidFill>
              </a:rPr>
              <a:t>              </a:t>
            </a:r>
          </a:p>
          <a:p>
            <a:pPr eaLnBrk="1" fontAlgn="auto" hangingPunct="1">
              <a:spcAft>
                <a:spcPts val="0"/>
              </a:spcAft>
              <a:buFont typeface="Arial" pitchFamily="34" charset="0"/>
              <a:buChar char="•"/>
              <a:defRPr/>
            </a:pPr>
            <a:r>
              <a:rPr lang="en-US" b="1" u="sng" dirty="0" smtClean="0">
                <a:solidFill>
                  <a:srgbClr val="C00000"/>
                </a:solidFill>
              </a:rPr>
              <a:t>(2)  any other new state building for which the incorporation of such systems is feasible.</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5" descr="000_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808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2400"/>
            <a:ext cx="8763000" cy="6862763"/>
          </a:xfrm>
          <a:prstGeom prst="rect">
            <a:avLst/>
          </a:prstGeom>
        </p:spPr>
        <p:txBody>
          <a:bodyPr>
            <a:spAutoFit/>
          </a:bodyPr>
          <a:lstStyle/>
          <a:p>
            <a:pPr algn="ctr" fontAlgn="auto">
              <a:spcBef>
                <a:spcPts val="0"/>
              </a:spcBef>
              <a:spcAft>
                <a:spcPts val="0"/>
              </a:spcAft>
              <a:defRPr/>
            </a:pPr>
            <a:r>
              <a:rPr lang="en-US" sz="4400" b="1" dirty="0">
                <a:solidFill>
                  <a:schemeClr val="hlink"/>
                </a:solidFill>
                <a:effectLst>
                  <a:outerShdw blurRad="38100" dist="38100" dir="2700000" algn="tl">
                    <a:srgbClr val="000000"/>
                  </a:outerShdw>
                </a:effectLst>
                <a:latin typeface="Lucida Sans" pitchFamily="34" charset="0"/>
              </a:rPr>
              <a:t>Rainwater  Harvesting  - </a:t>
            </a: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fontAlgn="auto">
              <a:spcBef>
                <a:spcPts val="0"/>
              </a:spcBef>
              <a:spcAft>
                <a:spcPts val="0"/>
              </a:spcAft>
              <a:defRPr/>
            </a:pPr>
            <a:endParaRPr lang="en-US" sz="4400" b="1" dirty="0">
              <a:solidFill>
                <a:schemeClr val="hlink"/>
              </a:solidFill>
              <a:effectLst>
                <a:outerShdw blurRad="38100" dist="38100" dir="2700000" algn="tl">
                  <a:srgbClr val="000000"/>
                </a:outerShdw>
              </a:effectLst>
              <a:latin typeface="Lucida Sans" pitchFamily="34" charset="0"/>
            </a:endParaRPr>
          </a:p>
          <a:p>
            <a:pPr algn="ctr" fontAlgn="auto">
              <a:spcBef>
                <a:spcPts val="0"/>
              </a:spcBef>
              <a:spcAft>
                <a:spcPts val="0"/>
              </a:spcAft>
              <a:defRPr/>
            </a:pPr>
            <a:r>
              <a:rPr lang="en-US" sz="4400" b="1" dirty="0">
                <a:solidFill>
                  <a:schemeClr val="hlink"/>
                </a:solidFill>
                <a:effectLst>
                  <a:outerShdw blurRad="38100" dist="38100" dir="2700000" algn="tl">
                    <a:srgbClr val="000000"/>
                  </a:outerShdw>
                </a:effectLst>
                <a:latin typeface="Lucida Sans" pitchFamily="34" charset="0"/>
              </a:rPr>
              <a:t>For The Next Generation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Rainfall Per Month</a:t>
            </a:r>
            <a:br>
              <a:rPr lang="en-US" dirty="0" smtClean="0"/>
            </a:br>
            <a:r>
              <a:rPr lang="en-US" sz="3600" b="1" i="1" dirty="0" smtClean="0"/>
              <a:t>“Texas Manual on Rainwater Harvesting”</a:t>
            </a:r>
            <a:endParaRPr lang="en-US" sz="3600" b="1" i="1" dirty="0"/>
          </a:p>
        </p:txBody>
      </p:sp>
      <p:sp>
        <p:nvSpPr>
          <p:cNvPr id="19459" name="Content Placeholder 2"/>
          <p:cNvSpPr>
            <a:spLocks noGrp="1"/>
          </p:cNvSpPr>
          <p:nvPr>
            <p:ph idx="1"/>
          </p:nvPr>
        </p:nvSpPr>
        <p:spPr/>
        <p:txBody>
          <a:bodyPr/>
          <a:lstStyle/>
          <a:p>
            <a:pPr eaLnBrk="1" hangingPunct="1"/>
            <a:r>
              <a:rPr lang="en-US" altLang="en-US"/>
              <a:t>Maximum per month</a:t>
            </a:r>
          </a:p>
          <a:p>
            <a:pPr eaLnBrk="1" hangingPunct="1"/>
            <a:r>
              <a:rPr lang="en-US" altLang="en-US"/>
              <a:t>Minimum per month</a:t>
            </a:r>
          </a:p>
          <a:p>
            <a:pPr eaLnBrk="1" hangingPunct="1"/>
            <a:r>
              <a:rPr lang="en-US" altLang="en-US"/>
              <a:t>Average per month</a:t>
            </a:r>
          </a:p>
          <a:p>
            <a:pPr eaLnBrk="1" hangingPunct="1"/>
            <a:r>
              <a:rPr lang="en-US" altLang="en-US"/>
              <a:t>Median per month</a:t>
            </a:r>
          </a:p>
          <a:p>
            <a:pPr eaLnBrk="1" hangingPunct="1"/>
            <a:r>
              <a:rPr lang="en-US" altLang="en-US"/>
              <a:t>Average annual rainfall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a:t>Annual Rainfall for Athens </a:t>
            </a:r>
            <a:r>
              <a:rPr lang="en-US" altLang="en-US" sz="2800"/>
              <a:t>http://www.srh.noaa.gov/ffc/html/rainresrc.shtml</a:t>
            </a:r>
          </a:p>
        </p:txBody>
      </p:sp>
      <p:sp>
        <p:nvSpPr>
          <p:cNvPr id="20483" name="Content Placeholder 2"/>
          <p:cNvSpPr>
            <a:spLocks noGrp="1"/>
          </p:cNvSpPr>
          <p:nvPr>
            <p:ph idx="1"/>
          </p:nvPr>
        </p:nvSpPr>
        <p:spPr/>
        <p:txBody>
          <a:bodyPr/>
          <a:lstStyle/>
          <a:p>
            <a:pPr eaLnBrk="1" hangingPunct="1"/>
            <a:r>
              <a:rPr lang="nb-NO" altLang="en-US" b="1"/>
              <a:t>Athens</a:t>
            </a:r>
            <a:r>
              <a:rPr lang="nb-NO" altLang="en-US"/>
              <a:t>  </a:t>
            </a:r>
          </a:p>
          <a:p>
            <a:pPr eaLnBrk="1" hangingPunct="1"/>
            <a:r>
              <a:rPr lang="nb-NO" altLang="en-US" sz="2400" b="1"/>
              <a:t>1996          45.49  			2002           46.32  </a:t>
            </a:r>
          </a:p>
          <a:p>
            <a:pPr eaLnBrk="1" hangingPunct="1"/>
            <a:r>
              <a:rPr lang="nb-NO" altLang="en-US" sz="2400" b="1"/>
              <a:t>1997           56.80  			2003           50.11  </a:t>
            </a:r>
          </a:p>
          <a:p>
            <a:pPr eaLnBrk="1" hangingPunct="1"/>
            <a:r>
              <a:rPr lang="nb-NO" altLang="en-US" sz="2400" b="1"/>
              <a:t>1998           50.20 			2004           43.08 </a:t>
            </a:r>
          </a:p>
          <a:p>
            <a:pPr eaLnBrk="1" hangingPunct="1"/>
            <a:r>
              <a:rPr lang="nb-NO" altLang="en-US" sz="2400" b="1"/>
              <a:t>1999           41.45 			2005           58.41  </a:t>
            </a:r>
          </a:p>
          <a:p>
            <a:pPr eaLnBrk="1" hangingPunct="1"/>
            <a:r>
              <a:rPr lang="nb-NO" altLang="en-US" sz="2400" b="1"/>
              <a:t>2000           35.45  			2006           40.20  </a:t>
            </a:r>
          </a:p>
          <a:p>
            <a:pPr eaLnBrk="1" hangingPunct="1"/>
            <a:r>
              <a:rPr lang="nb-NO" altLang="en-US" sz="2400" b="1"/>
              <a:t>2001           39.72  			2007           31.51  </a:t>
            </a:r>
          </a:p>
          <a:p>
            <a:pPr eaLnBrk="1" hangingPunct="1"/>
            <a:r>
              <a:rPr lang="nb-NO" altLang="en-US" sz="1800" b="1"/>
              <a:t>2008    Jan-2.60    Feb.-3.56    March-3.48      April-3.00    So far in 2008-12.64 </a:t>
            </a:r>
          </a:p>
          <a:p>
            <a:pPr eaLnBrk="1" hangingPunct="1"/>
            <a:r>
              <a:rPr lang="nb-NO" altLang="en-US" sz="1400" b="1">
                <a:solidFill>
                  <a:srgbClr val="FF0000"/>
                </a:solidFill>
              </a:rPr>
              <a:t>1971-2000 30 yr avg  4.69    4.39  4.99    3.35   3.86    3.94   4.41    3.78   3.53   3.47   3.71   3.71     </a:t>
            </a:r>
            <a:r>
              <a:rPr lang="nb-NO" altLang="en-US" sz="2000" b="1">
                <a:solidFill>
                  <a:srgbClr val="FF0000"/>
                </a:solidFill>
              </a:rPr>
              <a:t>47.83</a:t>
            </a:r>
          </a:p>
          <a:p>
            <a:pPr eaLnBrk="1" hangingPunct="1"/>
            <a:r>
              <a:rPr lang="nb-NO" altLang="en-US" sz="1400" b="1">
                <a:solidFill>
                  <a:srgbClr val="FF0000"/>
                </a:solidFill>
              </a:rPr>
              <a:t>                                         Jan    Feb   Mar    Apr      May   Jun     Jul       Aug    Sep    Oct     Nov    Dec     Annual</a:t>
            </a:r>
            <a:endParaRPr lang="en-US" altLang="en-US" sz="1400"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1295400"/>
          </a:xfrm>
        </p:spPr>
        <p:txBody>
          <a:bodyPr rtlCol="0">
            <a:normAutofit fontScale="90000"/>
          </a:bodyPr>
          <a:lstStyle/>
          <a:p>
            <a:pPr eaLnBrk="1" fontAlgn="auto" hangingPunct="1">
              <a:spcAft>
                <a:spcPts val="0"/>
              </a:spcAft>
              <a:defRPr/>
            </a:pPr>
            <a:r>
              <a:rPr lang="en-US" dirty="0" smtClean="0"/>
              <a:t>Online Calculator</a:t>
            </a:r>
            <a:br>
              <a:rPr lang="en-US" dirty="0" smtClean="0"/>
            </a:br>
            <a:r>
              <a:rPr lang="en-US" sz="3100" dirty="0" smtClean="0">
                <a:solidFill>
                  <a:srgbClr val="C00000"/>
                </a:solidFill>
              </a:rPr>
              <a:t>http://rainwaterharvesting.tamu.edu/</a:t>
            </a:r>
            <a:r>
              <a:rPr lang="en-US" dirty="0" smtClean="0">
                <a:solidFill>
                  <a:srgbClr val="C00000"/>
                </a:solidFill>
              </a:rPr>
              <a:t/>
            </a:r>
            <a:br>
              <a:rPr lang="en-US" dirty="0" smtClean="0">
                <a:solidFill>
                  <a:srgbClr val="C00000"/>
                </a:solidFill>
              </a:rPr>
            </a:br>
            <a:endParaRPr lang="en-US" dirty="0"/>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524000"/>
            <a:ext cx="6602413" cy="4986338"/>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p:cNvSpPr>
            <a:spLocks noGrp="1"/>
          </p:cNvSpPr>
          <p:nvPr>
            <p:ph type="title"/>
          </p:nvPr>
        </p:nvSpPr>
        <p:spPr/>
        <p:txBody>
          <a:bodyPr/>
          <a:lstStyle/>
          <a:p>
            <a:pPr eaLnBrk="1" hangingPunct="1"/>
            <a:r>
              <a:rPr lang="en-US" altLang="en-US"/>
              <a:t>Online Calculator</a:t>
            </a:r>
          </a:p>
        </p:txBody>
      </p:sp>
      <p:sp>
        <p:nvSpPr>
          <p:cNvPr id="2" name="Content Placeholder 1"/>
          <p:cNvSpPr>
            <a:spLocks noGrp="1"/>
          </p:cNvSpPr>
          <p:nvPr>
            <p:ph idx="1"/>
          </p:nvPr>
        </p:nvSpPr>
        <p:spPr>
          <a:xfrm>
            <a:off x="457200" y="1447800"/>
            <a:ext cx="8229600" cy="502920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solidFill>
                  <a:srgbClr val="C00000"/>
                </a:solidFill>
              </a:rPr>
              <a:t>http://rainwaterharvesting.tamu.edu/</a:t>
            </a:r>
          </a:p>
          <a:p>
            <a:pPr eaLnBrk="1" fontAlgn="auto" hangingPunct="1">
              <a:spcAft>
                <a:spcPts val="0"/>
              </a:spcAft>
              <a:buFont typeface="Arial" pitchFamily="34" charset="0"/>
              <a:buChar char="•"/>
              <a:defRPr/>
            </a:pPr>
            <a:r>
              <a:rPr lang="en-US" b="1" dirty="0" smtClean="0"/>
              <a:t>User Defined Site Information:</a:t>
            </a:r>
          </a:p>
          <a:p>
            <a:pPr lvl="1" eaLnBrk="1" fontAlgn="auto" hangingPunct="1">
              <a:spcAft>
                <a:spcPts val="0"/>
              </a:spcAft>
              <a:buFont typeface="Arial" pitchFamily="34" charset="0"/>
              <a:buChar char="–"/>
              <a:defRPr/>
            </a:pPr>
            <a:r>
              <a:rPr lang="en-US" b="1" dirty="0" smtClean="0"/>
              <a:t>Square Footage of Catchment Area = </a:t>
            </a:r>
          </a:p>
          <a:p>
            <a:pPr lvl="1" eaLnBrk="1" fontAlgn="auto" hangingPunct="1">
              <a:spcAft>
                <a:spcPts val="0"/>
              </a:spcAft>
              <a:buFont typeface="Arial" pitchFamily="34" charset="0"/>
              <a:buChar char="–"/>
              <a:defRPr/>
            </a:pPr>
            <a:r>
              <a:rPr lang="en-US" b="1" dirty="0" smtClean="0"/>
              <a:t>Coefficient for Catchment Surface  = 	</a:t>
            </a:r>
          </a:p>
          <a:p>
            <a:pPr lvl="1" eaLnBrk="1" fontAlgn="auto" hangingPunct="1">
              <a:spcAft>
                <a:spcPts val="0"/>
              </a:spcAft>
              <a:buFont typeface="Arial" pitchFamily="34" charset="0"/>
              <a:buChar char="–"/>
              <a:defRPr/>
            </a:pPr>
            <a:r>
              <a:rPr lang="en-US" b="1" dirty="0" smtClean="0"/>
              <a:t>Available Storage   = </a:t>
            </a:r>
          </a:p>
          <a:p>
            <a:pPr lvl="1" eaLnBrk="1" fontAlgn="auto" hangingPunct="1">
              <a:spcAft>
                <a:spcPts val="0"/>
              </a:spcAft>
              <a:buFont typeface="Arial" pitchFamily="34" charset="0"/>
              <a:buChar char="–"/>
              <a:defRPr/>
            </a:pPr>
            <a:r>
              <a:rPr lang="en-US" b="1" dirty="0" smtClean="0"/>
              <a:t>Month Yield  =</a:t>
            </a:r>
          </a:p>
          <a:p>
            <a:pPr lvl="1" eaLnBrk="1" fontAlgn="auto" hangingPunct="1">
              <a:spcAft>
                <a:spcPts val="0"/>
              </a:spcAft>
              <a:buFont typeface="Arial" pitchFamily="34" charset="0"/>
              <a:buChar char="–"/>
              <a:defRPr/>
            </a:pPr>
            <a:r>
              <a:rPr lang="en-US" b="1" dirty="0" smtClean="0"/>
              <a:t>Demand =</a:t>
            </a:r>
          </a:p>
          <a:p>
            <a:pPr lvl="1" eaLnBrk="1" fontAlgn="auto" hangingPunct="1">
              <a:spcAft>
                <a:spcPts val="0"/>
              </a:spcAft>
              <a:buFont typeface="Arial" pitchFamily="34" charset="0"/>
              <a:buChar char="–"/>
              <a:defRPr/>
            </a:pPr>
            <a:r>
              <a:rPr lang="en-US" b="1" dirty="0" smtClean="0"/>
              <a:t>Cumulative Storage </a:t>
            </a:r>
          </a:p>
          <a:p>
            <a:pPr lvl="1" eaLnBrk="1" fontAlgn="auto" hangingPunct="1">
              <a:spcAft>
                <a:spcPts val="0"/>
              </a:spcAft>
              <a:buFont typeface="Arial" pitchFamily="34" charset="0"/>
              <a:buChar char="–"/>
              <a:defRPr/>
            </a:pPr>
            <a:r>
              <a:rPr lang="en-US" b="1" dirty="0" smtClean="0"/>
              <a:t> Monthly - </a:t>
            </a:r>
            <a:r>
              <a:rPr lang="en-US" sz="1800" b="1" dirty="0" smtClean="0"/>
              <a:t>January   February   March   April    May   June  </a:t>
            </a:r>
          </a:p>
          <a:p>
            <a:pPr lvl="1" eaLnBrk="1" fontAlgn="auto" hangingPunct="1">
              <a:spcAft>
                <a:spcPts val="0"/>
              </a:spcAft>
              <a:buFont typeface="Arial" pitchFamily="34" charset="0"/>
              <a:buChar char="–"/>
              <a:defRPr/>
            </a:pPr>
            <a:r>
              <a:rPr lang="en-US" sz="1800" b="1" dirty="0" smtClean="0"/>
              <a:t>July   August   September   October   November   December </a:t>
            </a:r>
          </a:p>
          <a:p>
            <a:pPr lvl="1" eaLnBrk="1" fontAlgn="auto" hangingPunct="1">
              <a:spcAft>
                <a:spcPts val="0"/>
              </a:spcAft>
              <a:buFont typeface="Arial" pitchFamily="34" charset="0"/>
              <a:buChar char="–"/>
              <a:defRPr/>
            </a:pPr>
            <a:r>
              <a:rPr lang="en-US" dirty="0" smtClean="0"/>
              <a:t> </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altLang="en-US"/>
          </a:p>
        </p:txBody>
      </p:sp>
      <p:pic>
        <p:nvPicPr>
          <p:cNvPr id="5123" name="Content Placeholder 3" descr="water                   1sage                   hart-may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0"/>
            <a:ext cx="8467725" cy="6542088"/>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a:t>How Much Storage Do I need?</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dirty="0" smtClean="0"/>
              <a:t>As much as you can afford?</a:t>
            </a:r>
          </a:p>
          <a:p>
            <a:pPr eaLnBrk="1" fontAlgn="auto" hangingPunct="1">
              <a:spcAft>
                <a:spcPts val="0"/>
              </a:spcAft>
              <a:buFont typeface="Arial" pitchFamily="34" charset="0"/>
              <a:buChar char="•"/>
              <a:defRPr/>
            </a:pPr>
            <a:r>
              <a:rPr lang="en-US" dirty="0" smtClean="0"/>
              <a:t>I have not heard anyone say they have too much</a:t>
            </a:r>
          </a:p>
          <a:p>
            <a:pPr eaLnBrk="1" fontAlgn="auto" hangingPunct="1">
              <a:spcAft>
                <a:spcPts val="0"/>
              </a:spcAft>
              <a:buFont typeface="Arial" pitchFamily="34" charset="0"/>
              <a:buChar char="•"/>
              <a:defRPr/>
            </a:pPr>
            <a:r>
              <a:rPr lang="en-US" dirty="0" smtClean="0"/>
              <a:t>Realistic - based on catchment area</a:t>
            </a:r>
          </a:p>
          <a:p>
            <a:pPr lvl="1" eaLnBrk="1" fontAlgn="auto" hangingPunct="1">
              <a:spcAft>
                <a:spcPts val="0"/>
              </a:spcAft>
              <a:buFont typeface="Arial" pitchFamily="34" charset="0"/>
              <a:buChar char="–"/>
              <a:defRPr/>
            </a:pPr>
            <a:r>
              <a:rPr lang="en-US" dirty="0" smtClean="0"/>
              <a:t>Currently</a:t>
            </a:r>
          </a:p>
          <a:p>
            <a:pPr lvl="1" eaLnBrk="1" fontAlgn="auto" hangingPunct="1">
              <a:spcAft>
                <a:spcPts val="0"/>
              </a:spcAft>
              <a:buFont typeface="Arial" pitchFamily="34" charset="0"/>
              <a:buChar char="–"/>
              <a:defRPr/>
            </a:pPr>
            <a:r>
              <a:rPr lang="en-US" dirty="0" smtClean="0"/>
              <a:t>Needed to meet the demand</a:t>
            </a:r>
          </a:p>
          <a:p>
            <a:pPr eaLnBrk="1" fontAlgn="auto" hangingPunct="1">
              <a:spcAft>
                <a:spcPts val="0"/>
              </a:spcAft>
              <a:buFont typeface="Arial" pitchFamily="34" charset="0"/>
              <a:buChar char="•"/>
              <a:defRPr/>
            </a:pPr>
            <a:r>
              <a:rPr lang="en-US" dirty="0" smtClean="0"/>
              <a:t>If not enough water</a:t>
            </a:r>
          </a:p>
          <a:p>
            <a:pPr lvl="1" eaLnBrk="1" fontAlgn="auto" hangingPunct="1">
              <a:spcAft>
                <a:spcPts val="0"/>
              </a:spcAft>
              <a:buFont typeface="Arial" pitchFamily="34" charset="0"/>
              <a:buChar char="–"/>
              <a:defRPr/>
            </a:pPr>
            <a:r>
              <a:rPr lang="en-US" dirty="0" smtClean="0"/>
              <a:t>Backup supply</a:t>
            </a:r>
          </a:p>
          <a:p>
            <a:pPr lvl="1" eaLnBrk="1" fontAlgn="auto" hangingPunct="1">
              <a:spcAft>
                <a:spcPts val="0"/>
              </a:spcAft>
              <a:buFont typeface="Arial" pitchFamily="34" charset="0"/>
              <a:buChar char="–"/>
              <a:defRPr/>
            </a:pPr>
            <a:r>
              <a:rPr lang="en-US" dirty="0" smtClean="0"/>
              <a:t>Add more roof area</a:t>
            </a:r>
          </a:p>
          <a:p>
            <a:pPr lvl="1" eaLnBrk="1" fontAlgn="auto" hangingPunct="1">
              <a:spcAft>
                <a:spcPts val="0"/>
              </a:spcAft>
              <a:buFont typeface="Arial" pitchFamily="34" charset="0"/>
              <a:buChar char="–"/>
              <a:defRPr/>
            </a:pPr>
            <a:r>
              <a:rPr lang="en-US" dirty="0" smtClean="0"/>
              <a:t>Reduce demand</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p:cNvSpPr>
            <a:spLocks noGrp="1"/>
          </p:cNvSpPr>
          <p:nvPr>
            <p:ph type="title" idx="4294967295"/>
          </p:nvPr>
        </p:nvSpPr>
        <p:spPr>
          <a:xfrm>
            <a:off x="0" y="274638"/>
            <a:ext cx="8229600" cy="1143000"/>
          </a:xfrm>
        </p:spPr>
        <p:txBody>
          <a:bodyPr/>
          <a:lstStyle/>
          <a:p>
            <a:pPr eaLnBrk="1" hangingPunct="1"/>
            <a:r>
              <a:rPr lang="en-US" altLang="en-US"/>
              <a:t>New Construction VS Retrofit</a:t>
            </a:r>
          </a:p>
        </p:txBody>
      </p:sp>
      <p:pic>
        <p:nvPicPr>
          <p:cNvPr id="24579" name="Content Placeholder 3" descr="house1215.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14600"/>
            <a:ext cx="4249738"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descr="DCP_42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4478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2"/>
          <p:cNvSpPr>
            <a:spLocks noGrp="1"/>
          </p:cNvSpPr>
          <p:nvPr>
            <p:ph type="title"/>
          </p:nvPr>
        </p:nvSpPr>
        <p:spPr/>
        <p:txBody>
          <a:bodyPr/>
          <a:lstStyle/>
          <a:p>
            <a:pPr eaLnBrk="1" hangingPunct="1"/>
            <a:r>
              <a:rPr lang="en-US" altLang="en-US"/>
              <a:t>New Construction</a:t>
            </a:r>
          </a:p>
        </p:txBody>
      </p:sp>
      <p:sp>
        <p:nvSpPr>
          <p:cNvPr id="6" name="Content Placeholder 5"/>
          <p:cNvSpPr>
            <a:spLocks noGrp="1"/>
          </p:cNvSpPr>
          <p:nvPr>
            <p:ph idx="1"/>
          </p:nvPr>
        </p:nvSpPr>
        <p:spPr/>
        <p:txBody>
          <a:bodyPr rtlCol="0">
            <a:normAutofit fontScale="70000" lnSpcReduction="20000"/>
          </a:bodyPr>
          <a:lstStyle/>
          <a:p>
            <a:pPr eaLnBrk="1" fontAlgn="auto" hangingPunct="1">
              <a:spcAft>
                <a:spcPts val="0"/>
              </a:spcAft>
              <a:buFont typeface="Arial" pitchFamily="34" charset="0"/>
              <a:buChar char="•"/>
              <a:defRPr/>
            </a:pPr>
            <a:r>
              <a:rPr lang="en-US" sz="3800" dirty="0" smtClean="0"/>
              <a:t>Consider Storage location</a:t>
            </a:r>
          </a:p>
          <a:p>
            <a:pPr eaLnBrk="1" fontAlgn="auto" hangingPunct="1">
              <a:spcAft>
                <a:spcPts val="0"/>
              </a:spcAft>
              <a:buFont typeface="Arial" pitchFamily="34" charset="0"/>
              <a:buChar char="•"/>
              <a:defRPr/>
            </a:pPr>
            <a:r>
              <a:rPr lang="en-US" sz="3800" dirty="0" smtClean="0"/>
              <a:t>Lay piping down while other pipes are laid</a:t>
            </a:r>
          </a:p>
          <a:p>
            <a:pPr eaLnBrk="1" fontAlgn="auto" hangingPunct="1">
              <a:spcAft>
                <a:spcPts val="0"/>
              </a:spcAft>
              <a:buFont typeface="Arial" pitchFamily="34" charset="0"/>
              <a:buChar char="•"/>
              <a:defRPr/>
            </a:pPr>
            <a:r>
              <a:rPr lang="en-US" sz="3800" dirty="0" smtClean="0"/>
              <a:t>For non-potable uses – lay separate line to toilets (Mark pipes – color or labeled)</a:t>
            </a:r>
          </a:p>
          <a:p>
            <a:pPr eaLnBrk="1" fontAlgn="auto" hangingPunct="1">
              <a:spcAft>
                <a:spcPts val="0"/>
              </a:spcAft>
              <a:buFont typeface="Arial" pitchFamily="34" charset="0"/>
              <a:buChar char="•"/>
              <a:defRPr/>
            </a:pPr>
            <a:r>
              <a:rPr lang="en-US" sz="3800" dirty="0" smtClean="0"/>
              <a:t>Add additional hot water heater/solar heater for clothes washer</a:t>
            </a:r>
          </a:p>
          <a:p>
            <a:pPr eaLnBrk="1" fontAlgn="auto" hangingPunct="1">
              <a:spcAft>
                <a:spcPts val="0"/>
              </a:spcAft>
              <a:buFont typeface="Arial" pitchFamily="34" charset="0"/>
              <a:buChar char="•"/>
              <a:defRPr/>
            </a:pPr>
            <a:r>
              <a:rPr lang="en-US" sz="3800" dirty="0" smtClean="0"/>
              <a:t>Mark outside facets</a:t>
            </a:r>
          </a:p>
          <a:p>
            <a:pPr eaLnBrk="1" fontAlgn="auto" hangingPunct="1">
              <a:spcAft>
                <a:spcPts val="0"/>
              </a:spcAft>
              <a:buFont typeface="Arial" pitchFamily="34" charset="0"/>
              <a:buChar char="•"/>
              <a:defRPr/>
            </a:pPr>
            <a:r>
              <a:rPr lang="en-US" sz="3800" dirty="0" smtClean="0"/>
              <a:t>If all potable use – use alternatives to copper</a:t>
            </a:r>
          </a:p>
          <a:p>
            <a:pPr eaLnBrk="1" fontAlgn="auto" hangingPunct="1">
              <a:spcAft>
                <a:spcPts val="0"/>
              </a:spcAft>
              <a:buFont typeface="Arial" pitchFamily="34" charset="0"/>
              <a:buChar char="•"/>
              <a:defRPr/>
            </a:pPr>
            <a:r>
              <a:rPr lang="en-US" sz="3800" dirty="0" smtClean="0"/>
              <a:t>Plan gutters, downspouts, piping</a:t>
            </a:r>
          </a:p>
          <a:p>
            <a:pPr eaLnBrk="1" fontAlgn="auto" hangingPunct="1">
              <a:spcAft>
                <a:spcPts val="0"/>
              </a:spcAft>
              <a:buFont typeface="Arial" pitchFamily="34" charset="0"/>
              <a:buChar char="•"/>
              <a:defRPr/>
            </a:pPr>
            <a:r>
              <a:rPr lang="en-US" sz="3800" dirty="0" smtClean="0"/>
              <a:t>Plan filters, sanitation where easy to get to</a:t>
            </a:r>
          </a:p>
          <a:p>
            <a:pPr eaLnBrk="1" fontAlgn="auto" hangingPunct="1">
              <a:spcAft>
                <a:spcPts val="0"/>
              </a:spcAft>
              <a:buFont typeface="Arial" pitchFamily="34" charset="0"/>
              <a:buChar char="•"/>
              <a:defRPr/>
            </a:pPr>
            <a:r>
              <a:rPr lang="en-US" sz="3800" dirty="0" smtClean="0"/>
              <a:t>Consider gray water</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9144000" cy="3154362"/>
          </a:xfrm>
        </p:spPr>
        <p:txBody>
          <a:bodyPr rtlCol="0">
            <a:normAutofit fontScale="90000"/>
          </a:bodyPr>
          <a:lstStyle/>
          <a:p>
            <a:pPr algn="l" eaLnBrk="1" fontAlgn="auto" hangingPunct="1">
              <a:spcAft>
                <a:spcPts val="0"/>
              </a:spcAft>
              <a:defRPr/>
            </a:pPr>
            <a:r>
              <a:rPr lang="en-US" sz="2700" dirty="0" smtClean="0"/>
              <a:t> PVC</a:t>
            </a:r>
            <a:br>
              <a:rPr lang="en-US" sz="2700" dirty="0" smtClean="0"/>
            </a:br>
            <a:r>
              <a:rPr lang="en-US" sz="2700" dirty="0" smtClean="0"/>
              <a:t>	</a:t>
            </a:r>
            <a:r>
              <a:rPr lang="en-US" sz="2000" dirty="0" smtClean="0"/>
              <a:t> </a:t>
            </a:r>
            <a:r>
              <a:rPr lang="en-US" sz="2200" dirty="0" smtClean="0"/>
              <a:t>schedule 40 is for socket fittings only. For UV resistance of PVC pipe and 	fittings, 	paint with a white water based latex paint.</a:t>
            </a:r>
            <a:r>
              <a:rPr lang="en-US" sz="2000" dirty="0" smtClean="0"/>
              <a:t/>
            </a:r>
            <a:br>
              <a:rPr lang="en-US" sz="2000" dirty="0" smtClean="0"/>
            </a:br>
            <a:r>
              <a:rPr lang="en-US" sz="2000" dirty="0" smtClean="0"/>
              <a:t> </a:t>
            </a:r>
            <a:br>
              <a:rPr lang="en-US" sz="2000" dirty="0" smtClean="0"/>
            </a:br>
            <a:r>
              <a:rPr lang="en-US" sz="2000" dirty="0" smtClean="0"/>
              <a:t>  </a:t>
            </a:r>
            <a:r>
              <a:rPr lang="en-US" sz="2700" dirty="0" smtClean="0"/>
              <a:t>Aluminum-Plastic Composite Water Piping</a:t>
            </a:r>
            <a:br>
              <a:rPr lang="en-US" sz="2700" dirty="0" smtClean="0"/>
            </a:br>
            <a:r>
              <a:rPr lang="en-US" sz="2700" dirty="0" smtClean="0"/>
              <a:t>	</a:t>
            </a:r>
            <a:r>
              <a:rPr lang="en-US" sz="2200" dirty="0" smtClean="0"/>
              <a:t>Multipurpose pressure piping that can be used for hot and cold water </a:t>
            </a:r>
            <a:br>
              <a:rPr lang="en-US" sz="2200" dirty="0" smtClean="0"/>
            </a:br>
            <a:r>
              <a:rPr lang="en-US" sz="2200" dirty="0" smtClean="0"/>
              <a:t>	distribution indoors and outside</a:t>
            </a:r>
            <a:br>
              <a:rPr lang="en-US" sz="2200" dirty="0" smtClean="0"/>
            </a:br>
            <a:r>
              <a:rPr lang="en-US" sz="2200" dirty="0" smtClean="0"/>
              <a:t>	Composite piping is approved by all national code bodies.</a:t>
            </a:r>
            <a:r>
              <a:rPr lang="en-US" sz="2000" dirty="0" smtClean="0"/>
              <a:t/>
            </a:r>
            <a:br>
              <a:rPr lang="en-US" sz="2000" dirty="0" smtClean="0"/>
            </a:br>
            <a:r>
              <a:rPr lang="en-US" sz="2000" dirty="0" smtClean="0"/>
              <a:t/>
            </a:r>
            <a:br>
              <a:rPr lang="en-US" sz="2000" dirty="0" smtClean="0"/>
            </a:br>
            <a:r>
              <a:rPr lang="en-US" sz="2700" dirty="0" smtClean="0"/>
              <a:t>Copper </a:t>
            </a:r>
            <a:r>
              <a:rPr lang="en-US" sz="2000" dirty="0" smtClean="0"/>
              <a:t>– </a:t>
            </a:r>
            <a:r>
              <a:rPr lang="en-US" sz="2200" dirty="0" smtClean="0"/>
              <a:t>more likely to erode with lower pH</a:t>
            </a:r>
            <a:endParaRPr lang="en-US" sz="2200" dirty="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886200"/>
            <a:ext cx="14287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86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Documents and Settings\Default\My Documents\My Pictures\NWS\P1040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3276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DCP_48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622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lstStyle/>
          <a:p>
            <a:pPr eaLnBrk="1" hangingPunct="1"/>
            <a:r>
              <a:rPr lang="en-US" altLang="en-US"/>
              <a:t>Retrofit</a:t>
            </a:r>
          </a:p>
        </p:txBody>
      </p:sp>
      <p:sp>
        <p:nvSpPr>
          <p:cNvPr id="2" name="Content Placeholder 1"/>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US" dirty="0" smtClean="0"/>
              <a:t>Consider gutters, downspouts, storage location, existing pump house and lines</a:t>
            </a:r>
          </a:p>
          <a:p>
            <a:pPr eaLnBrk="1" fontAlgn="auto" hangingPunct="1">
              <a:spcAft>
                <a:spcPts val="0"/>
              </a:spcAft>
              <a:buFont typeface="Arial" pitchFamily="34" charset="0"/>
              <a:buChar char="•"/>
              <a:defRPr/>
            </a:pPr>
            <a:r>
              <a:rPr lang="en-US" dirty="0" smtClean="0"/>
              <a:t>Trenching – consider existing water, electric and sewer lines</a:t>
            </a:r>
          </a:p>
          <a:p>
            <a:pPr eaLnBrk="1" fontAlgn="auto" hangingPunct="1">
              <a:spcAft>
                <a:spcPts val="0"/>
              </a:spcAft>
              <a:buFont typeface="Arial" pitchFamily="34" charset="0"/>
              <a:buChar char="•"/>
              <a:defRPr/>
            </a:pPr>
            <a:r>
              <a:rPr lang="en-US" dirty="0" smtClean="0"/>
              <a:t>Potable vs. non-potable use</a:t>
            </a:r>
          </a:p>
          <a:p>
            <a:pPr lvl="1" eaLnBrk="1" fontAlgn="auto" hangingPunct="1">
              <a:spcAft>
                <a:spcPts val="0"/>
              </a:spcAft>
              <a:buFont typeface="Arial" pitchFamily="34" charset="0"/>
              <a:buChar char="–"/>
              <a:defRPr/>
            </a:pPr>
            <a:r>
              <a:rPr lang="en-US" b="1" dirty="0" smtClean="0"/>
              <a:t>Non-potable – commode – separate lines</a:t>
            </a:r>
          </a:p>
          <a:p>
            <a:pPr lvl="1" eaLnBrk="1" fontAlgn="auto" hangingPunct="1">
              <a:spcAft>
                <a:spcPts val="0"/>
              </a:spcAft>
              <a:buFont typeface="Arial" pitchFamily="34" charset="0"/>
              <a:buChar char="–"/>
              <a:defRPr/>
            </a:pPr>
            <a:r>
              <a:rPr lang="en-US" b="1" dirty="0" smtClean="0"/>
              <a:t>Washing machine – separate hot water heater</a:t>
            </a:r>
          </a:p>
          <a:p>
            <a:pPr lvl="1" eaLnBrk="1" fontAlgn="auto" hangingPunct="1">
              <a:spcAft>
                <a:spcPts val="0"/>
              </a:spcAft>
              <a:buFont typeface="Arial" pitchFamily="34" charset="0"/>
              <a:buChar char="–"/>
              <a:defRPr/>
            </a:pPr>
            <a:r>
              <a:rPr lang="en-US" b="1" dirty="0" smtClean="0"/>
              <a:t>Shower required to be potable</a:t>
            </a:r>
          </a:p>
          <a:p>
            <a:pPr eaLnBrk="1" fontAlgn="auto" hangingPunct="1">
              <a:spcAft>
                <a:spcPts val="0"/>
              </a:spcAft>
              <a:buFont typeface="Arial" pitchFamily="34" charset="0"/>
              <a:buChar char="•"/>
              <a:defRPr/>
            </a:pPr>
            <a:r>
              <a:rPr lang="en-US" dirty="0" smtClean="0"/>
              <a:t>Consider gray water for commodes</a:t>
            </a:r>
          </a:p>
          <a:p>
            <a:pPr eaLnBrk="1" fontAlgn="auto" hangingPunct="1">
              <a:spcAft>
                <a:spcPts val="0"/>
              </a:spcAft>
              <a:buFont typeface="Arial" pitchFamily="34" charset="0"/>
              <a:buChar char="•"/>
              <a:defRPr/>
            </a:pPr>
            <a:r>
              <a:rPr lang="en-US" dirty="0" smtClean="0"/>
              <a:t>Consider outside use only </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lstStyle/>
          <a:p>
            <a:pPr eaLnBrk="1" hangingPunct="1"/>
            <a:r>
              <a:rPr lang="en-US" altLang="en-US"/>
              <a:t>Facts Gathered – Ready to Start</a:t>
            </a:r>
          </a:p>
        </p:txBody>
      </p:sp>
      <p:sp>
        <p:nvSpPr>
          <p:cNvPr id="29699" name="Content Placeholder 1"/>
          <p:cNvSpPr>
            <a:spLocks noGrp="1"/>
          </p:cNvSpPr>
          <p:nvPr>
            <p:ph idx="1"/>
          </p:nvPr>
        </p:nvSpPr>
        <p:spPr/>
        <p:txBody>
          <a:bodyPr/>
          <a:lstStyle/>
          <a:p>
            <a:pPr eaLnBrk="1" hangingPunct="1"/>
            <a:r>
              <a:rPr lang="en-US" altLang="en-US"/>
              <a:t>I know how much storage I need</a:t>
            </a:r>
          </a:p>
          <a:p>
            <a:pPr eaLnBrk="1" hangingPunct="1"/>
            <a:r>
              <a:rPr lang="en-US" altLang="en-US"/>
              <a:t>New/retrofit</a:t>
            </a:r>
          </a:p>
          <a:p>
            <a:pPr eaLnBrk="1" hangingPunct="1"/>
            <a:r>
              <a:rPr lang="en-US" altLang="en-US"/>
              <a:t>Potable or non-potable</a:t>
            </a:r>
          </a:p>
          <a:p>
            <a:pPr eaLnBrk="1" hangingPunct="1"/>
            <a:r>
              <a:rPr lang="en-US" altLang="en-US"/>
              <a:t>Restrictions on size of tank, location</a:t>
            </a:r>
          </a:p>
          <a:p>
            <a:pPr eaLnBrk="1" hangingPunct="1"/>
            <a:r>
              <a:rPr lang="en-US" altLang="en-US"/>
              <a:t>How much money is budgeted</a:t>
            </a:r>
          </a:p>
          <a:p>
            <a:pPr eaLnBrk="1" hangingPunct="1"/>
            <a:r>
              <a:rPr lang="en-US" altLang="en-US"/>
              <a:t>Who is doing it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4294967295"/>
          </p:nvPr>
        </p:nvSpPr>
        <p:spPr>
          <a:xfrm>
            <a:off x="0" y="304800"/>
            <a:ext cx="8229600" cy="5702300"/>
          </a:xfrm>
        </p:spPr>
        <p:txBody>
          <a:bodyPr/>
          <a:lstStyle/>
          <a:p>
            <a:pPr eaLnBrk="1" hangingPunct="1"/>
            <a:r>
              <a:rPr lang="en-US" altLang="en-US" sz="3600"/>
              <a:t>Roof</a:t>
            </a:r>
          </a:p>
          <a:p>
            <a:pPr eaLnBrk="1" hangingPunct="1"/>
            <a:r>
              <a:rPr lang="en-US" altLang="en-US" sz="3600"/>
              <a:t>Gutters and downspouts</a:t>
            </a:r>
          </a:p>
          <a:p>
            <a:pPr eaLnBrk="1" hangingPunct="1"/>
            <a:r>
              <a:rPr lang="en-US" altLang="en-US" sz="3600"/>
              <a:t>Storage tanks</a:t>
            </a:r>
          </a:p>
          <a:p>
            <a:pPr eaLnBrk="1" hangingPunct="1"/>
            <a:r>
              <a:rPr lang="en-US" altLang="en-US" sz="3600"/>
              <a:t>Filters and sanitation</a:t>
            </a:r>
          </a:p>
          <a:p>
            <a:pPr eaLnBrk="1" hangingPunct="1"/>
            <a:r>
              <a:rPr lang="en-US" altLang="en-US" sz="3600"/>
              <a:t>Maintenance</a:t>
            </a:r>
          </a:p>
        </p:txBody>
      </p:sp>
      <p:pic>
        <p:nvPicPr>
          <p:cNvPr id="30723" name="Picture 8" descr="Luling tan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28194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sz="quarter" idx="4294967295"/>
          </p:nvPr>
        </p:nvSpPr>
        <p:spPr>
          <a:xfrm>
            <a:off x="0" y="0"/>
            <a:ext cx="9144000" cy="1384300"/>
          </a:xfrm>
        </p:spPr>
        <p:txBody>
          <a:bodyPr/>
          <a:lstStyle/>
          <a:p>
            <a:pPr eaLnBrk="1" hangingPunct="1"/>
            <a:r>
              <a:rPr lang="en-US" altLang="en-US"/>
              <a:t>Roofs and Collection Surfaces</a:t>
            </a:r>
          </a:p>
        </p:txBody>
      </p:sp>
      <p:pic>
        <p:nvPicPr>
          <p:cNvPr id="31747" name="Content Placeholder 3" descr="P1010187.JPG"/>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165600" y="3124200"/>
            <a:ext cx="4978400" cy="3733800"/>
          </a:xfrm>
          <a:ln>
            <a:solidFill>
              <a:schemeClr val="tx1"/>
            </a:solidFill>
            <a:miter lim="800000"/>
            <a:headEnd/>
            <a:tailEnd/>
          </a:ln>
        </p:spPr>
      </p:pic>
      <p:pic>
        <p:nvPicPr>
          <p:cNvPr id="31748" name="Picture 10" descr="P101018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66800"/>
            <a:ext cx="5105400" cy="382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2"/>
          <p:cNvSpPr>
            <a:spLocks noGrp="1"/>
          </p:cNvSpPr>
          <p:nvPr>
            <p:ph type="title"/>
          </p:nvPr>
        </p:nvSpPr>
        <p:spPr/>
        <p:txBody>
          <a:bodyPr/>
          <a:lstStyle/>
          <a:p>
            <a:pPr eaLnBrk="1" hangingPunct="1"/>
            <a:r>
              <a:rPr lang="en-US" altLang="en-US"/>
              <a:t>Roof Material</a:t>
            </a:r>
          </a:p>
        </p:txBody>
      </p:sp>
      <p:sp>
        <p:nvSpPr>
          <p:cNvPr id="32771" name="Content Placeholder 1"/>
          <p:cNvSpPr>
            <a:spLocks noGrp="1"/>
          </p:cNvSpPr>
          <p:nvPr>
            <p:ph idx="1"/>
          </p:nvPr>
        </p:nvSpPr>
        <p:spPr>
          <a:xfrm>
            <a:off x="457200" y="1481138"/>
            <a:ext cx="8686800" cy="4525962"/>
          </a:xfrm>
        </p:spPr>
        <p:txBody>
          <a:bodyPr/>
          <a:lstStyle/>
          <a:p>
            <a:pPr eaLnBrk="1" hangingPunct="1"/>
            <a:r>
              <a:rPr lang="en-US" altLang="en-US" b="1"/>
              <a:t>Galvalume - NSF approved for drinking water</a:t>
            </a:r>
          </a:p>
          <a:p>
            <a:pPr eaLnBrk="1" hangingPunct="1"/>
            <a:r>
              <a:rPr lang="en-US" altLang="en-US" b="1"/>
              <a:t>Galvanized – increased zinc</a:t>
            </a:r>
          </a:p>
          <a:p>
            <a:pPr lvl="1" eaLnBrk="1" hangingPunct="1"/>
            <a:r>
              <a:rPr lang="en-US" altLang="en-US" b="1"/>
              <a:t>Watch for lead nails - soldering</a:t>
            </a:r>
          </a:p>
          <a:p>
            <a:pPr eaLnBrk="1" hangingPunct="1"/>
            <a:r>
              <a:rPr lang="en-US" altLang="en-US" b="1"/>
              <a:t>Composition roof – leach oils, some have been impregnated with zinc/copper to control mold </a:t>
            </a:r>
          </a:p>
          <a:p>
            <a:pPr eaLnBrk="1" hangingPunct="1">
              <a:buFont typeface="Arial" charset="0"/>
              <a:buNone/>
            </a:pPr>
            <a:r>
              <a:rPr lang="en-US" altLang="en-US" b="1"/>
              <a:t>	</a:t>
            </a:r>
          </a:p>
        </p:txBody>
      </p:sp>
      <p:pic>
        <p:nvPicPr>
          <p:cNvPr id="32772" name="Content Placeholder 9" descr="9 kilauea rw DCP_69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419600"/>
            <a:ext cx="325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descr="1 kmc rw tour DCP_69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24363"/>
            <a:ext cx="362743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MARIETTA, GA — </a:t>
            </a:r>
            <a:r>
              <a:rPr lang="en-US" sz="3600" dirty="0" err="1" smtClean="0"/>
              <a:t>xxxx</a:t>
            </a:r>
            <a:r>
              <a:rPr lang="en-US" sz="3600" dirty="0" smtClean="0"/>
              <a:t> x </a:t>
            </a:r>
            <a:r>
              <a:rPr lang="en-US" sz="3600" dirty="0" err="1" smtClean="0"/>
              <a:t>xxxxxxx</a:t>
            </a:r>
            <a:r>
              <a:rPr lang="en-US" dirty="0" smtClean="0"/>
              <a:t>, a Wealthy Atlanta Investor,</a:t>
            </a:r>
            <a:endParaRPr lang="en-US" dirty="0"/>
          </a:p>
        </p:txBody>
      </p:sp>
      <p:sp>
        <p:nvSpPr>
          <p:cNvPr id="2" name="Content Placeholder 1"/>
          <p:cNvSpPr>
            <a:spLocks noGrp="1"/>
          </p:cNvSpPr>
          <p:nvPr>
            <p:ph idx="1"/>
          </p:nvPr>
        </p:nvSpPr>
        <p:spPr/>
        <p:txBody>
          <a:bodyPr rtlCol="0">
            <a:normAutofit fontScale="25000" lnSpcReduction="20000"/>
          </a:bodyPr>
          <a:lstStyle/>
          <a:p>
            <a:pPr eaLnBrk="1" fontAlgn="auto" hangingPunct="1">
              <a:spcAft>
                <a:spcPts val="0"/>
              </a:spcAft>
              <a:buFont typeface="Arial" pitchFamily="34" charset="0"/>
              <a:buChar char="•"/>
              <a:defRPr/>
            </a:pPr>
            <a:r>
              <a:rPr lang="en-US" sz="6000" dirty="0" smtClean="0"/>
              <a:t>issued a written statement this week apologizing for the fact that his large home had been consuming a large amount of water during the severe Southeast drought to </a:t>
            </a:r>
            <a:r>
              <a:rPr lang="en-US" sz="8000" dirty="0" smtClean="0"/>
              <a:t>flush the </a:t>
            </a:r>
            <a:r>
              <a:rPr lang="en-US" sz="8000" b="1" dirty="0" smtClean="0">
                <a:solidFill>
                  <a:schemeClr val="accent3">
                    <a:lumMod val="50000"/>
                  </a:schemeClr>
                </a:solidFill>
              </a:rPr>
              <a:t>home’s nine toilets, maintain its swimming pool, and irrigate its four surrounding acres</a:t>
            </a:r>
            <a:r>
              <a:rPr lang="en-US" sz="8000" dirty="0" smtClean="0"/>
              <a:t>, </a:t>
            </a:r>
            <a:r>
              <a:rPr lang="en-US" sz="6000" dirty="0" smtClean="0"/>
              <a:t>a November 15 </a:t>
            </a:r>
            <a:r>
              <a:rPr lang="en-US" sz="6000" i="1" dirty="0" smtClean="0">
                <a:hlinkClick r:id="rId2"/>
              </a:rPr>
              <a:t>New York Times</a:t>
            </a:r>
            <a:r>
              <a:rPr lang="en-US" sz="6000" dirty="0" smtClean="0"/>
              <a:t> story said.</a:t>
            </a:r>
          </a:p>
          <a:p>
            <a:pPr eaLnBrk="1" fontAlgn="auto" hangingPunct="1">
              <a:spcAft>
                <a:spcPts val="0"/>
              </a:spcAft>
              <a:buFont typeface="Arial" pitchFamily="34" charset="0"/>
              <a:buChar char="•"/>
              <a:defRPr/>
            </a:pPr>
            <a:r>
              <a:rPr lang="en-US" sz="6000" dirty="0" smtClean="0"/>
              <a:t/>
            </a:r>
            <a:br>
              <a:rPr lang="en-US" sz="6000" dirty="0" smtClean="0"/>
            </a:br>
            <a:r>
              <a:rPr lang="en-US" sz="6000" dirty="0" smtClean="0"/>
              <a:t>Carlos had topped the list of residential water users in Cobb County as a result, </a:t>
            </a:r>
            <a:r>
              <a:rPr lang="en-US" sz="8000" b="1" dirty="0" smtClean="0">
                <a:solidFill>
                  <a:schemeClr val="accent3">
                    <a:lumMod val="50000"/>
                  </a:schemeClr>
                </a:solidFill>
              </a:rPr>
              <a:t>using 440,000 gallons in September, or about 14,700 gallons a day that month, </a:t>
            </a:r>
          </a:p>
          <a:p>
            <a:pPr eaLnBrk="1" fontAlgn="auto" hangingPunct="1">
              <a:spcAft>
                <a:spcPts val="0"/>
              </a:spcAft>
              <a:buFont typeface="Arial" pitchFamily="34" charset="0"/>
              <a:buChar char="•"/>
              <a:defRPr/>
            </a:pPr>
            <a:r>
              <a:rPr lang="en-US" sz="6000" dirty="0" smtClean="0"/>
              <a:t/>
            </a:r>
            <a:br>
              <a:rPr lang="en-US" sz="6000" dirty="0" smtClean="0"/>
            </a:br>
            <a:r>
              <a:rPr lang="en-US" sz="6000" dirty="0" smtClean="0"/>
              <a:t>In his statement, Carlos said, according to the story, </a:t>
            </a:r>
            <a:r>
              <a:rPr lang="en-US" sz="6000" b="1" dirty="0" smtClean="0">
                <a:solidFill>
                  <a:schemeClr val="accent3">
                    <a:lumMod val="50000"/>
                  </a:schemeClr>
                </a:solidFill>
              </a:rPr>
              <a:t>“</a:t>
            </a:r>
            <a:r>
              <a:rPr lang="en-US" sz="8000" b="1" dirty="0" smtClean="0">
                <a:solidFill>
                  <a:schemeClr val="accent3">
                    <a:lumMod val="50000"/>
                  </a:schemeClr>
                </a:solidFill>
              </a:rPr>
              <a:t>I honestly didn’t realize the extent of my water use and regret I didn’t act sooner.” Carlos’s monthly bill water bills have averaged about $1,200.</a:t>
            </a:r>
          </a:p>
          <a:p>
            <a:pPr eaLnBrk="1" fontAlgn="auto" hangingPunct="1">
              <a:spcAft>
                <a:spcPts val="0"/>
              </a:spcAft>
              <a:buFont typeface="Arial" pitchFamily="34" charset="0"/>
              <a:buChar char="•"/>
              <a:defRPr/>
            </a:pPr>
            <a:r>
              <a:rPr lang="en-US" sz="6000" dirty="0" smtClean="0"/>
              <a:t/>
            </a:r>
            <a:br>
              <a:rPr lang="en-US" sz="6000" dirty="0" smtClean="0"/>
            </a:br>
            <a:r>
              <a:rPr lang="en-US" sz="6000" dirty="0" smtClean="0"/>
              <a:t>The water system spokesman, Robert Quigley, told reporters that Carlos had </a:t>
            </a:r>
            <a:r>
              <a:rPr lang="en-US" sz="8000" b="1" dirty="0" smtClean="0">
                <a:solidFill>
                  <a:schemeClr val="accent3">
                    <a:lumMod val="50000"/>
                  </a:schemeClr>
                </a:solidFill>
              </a:rPr>
              <a:t>broken no laws, a loophole</a:t>
            </a:r>
            <a:r>
              <a:rPr lang="en-US" sz="8000" dirty="0" smtClean="0"/>
              <a:t>,</a:t>
            </a:r>
            <a:r>
              <a:rPr lang="en-US" sz="6000" dirty="0" smtClean="0"/>
              <a:t> which Carlos apparently took advantage of, allowed property owners to use a professional landscaping </a:t>
            </a:r>
            <a:r>
              <a:rPr lang="en-US" sz="8000" dirty="0" smtClean="0"/>
              <a:t>service to </a:t>
            </a:r>
            <a:r>
              <a:rPr lang="en-US" sz="8000" b="1" dirty="0" smtClean="0">
                <a:solidFill>
                  <a:schemeClr val="accent3">
                    <a:lumMod val="50000"/>
                  </a:schemeClr>
                </a:solidFill>
              </a:rPr>
              <a:t>water new plants for the first 15 days after planting</a:t>
            </a:r>
            <a:r>
              <a:rPr lang="en-US" sz="8000" dirty="0" smtClean="0"/>
              <a:t>.</a:t>
            </a:r>
          </a:p>
          <a:p>
            <a:pPr eaLnBrk="1" fontAlgn="auto" hangingPunct="1">
              <a:spcAft>
                <a:spcPts val="0"/>
              </a:spcAft>
              <a:buFont typeface="Arial" pitchFamily="34" charset="0"/>
              <a:buChar char="•"/>
              <a:defRPr/>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p:txBody>
          <a:bodyPr/>
          <a:lstStyle/>
          <a:p>
            <a:pPr eaLnBrk="1" hangingPunct="1"/>
            <a:r>
              <a:rPr lang="en-US" altLang="en-US" sz="4000"/>
              <a:t>Roofs and Collection Surfaces</a:t>
            </a:r>
            <a:endParaRPr lang="en-US" altLang="en-US"/>
          </a:p>
        </p:txBody>
      </p:sp>
      <p:sp>
        <p:nvSpPr>
          <p:cNvPr id="33795" name="Content Placeholder 1"/>
          <p:cNvSpPr>
            <a:spLocks noGrp="1"/>
          </p:cNvSpPr>
          <p:nvPr>
            <p:ph idx="1"/>
          </p:nvPr>
        </p:nvSpPr>
        <p:spPr/>
        <p:txBody>
          <a:bodyPr/>
          <a:lstStyle/>
          <a:p>
            <a:pPr eaLnBrk="1" hangingPunct="1"/>
            <a:r>
              <a:rPr lang="en-US" altLang="en-US" b="1"/>
              <a:t>Wood shingles – absorbs water and stays moist longer</a:t>
            </a:r>
          </a:p>
          <a:p>
            <a:pPr eaLnBrk="1" hangingPunct="1"/>
            <a:r>
              <a:rPr lang="en-US" altLang="en-US" b="1"/>
              <a:t>Tile roofs – absorb more water</a:t>
            </a:r>
          </a:p>
          <a:p>
            <a:pPr eaLnBrk="1" hangingPunct="1"/>
            <a:r>
              <a:rPr lang="en-US" altLang="en-US" b="1"/>
              <a:t>Solar panels – great surface</a:t>
            </a:r>
          </a:p>
          <a:p>
            <a:pPr eaLnBrk="1" hangingPunct="1"/>
            <a:r>
              <a:rPr lang="en-US" altLang="en-US" b="1"/>
              <a:t>Acrylic coating over old tin</a:t>
            </a:r>
          </a:p>
          <a:p>
            <a:pPr eaLnBrk="1" hangingPunct="1"/>
            <a:r>
              <a:rPr lang="en-US" altLang="en-US" b="1"/>
              <a:t>Older Roofs - lead</a:t>
            </a:r>
          </a:p>
          <a:p>
            <a:pPr eaLnBrk="1" hangingPunct="1"/>
            <a:endParaRPr lang="en-US" altLang="en-US"/>
          </a:p>
        </p:txBody>
      </p:sp>
      <p:pic>
        <p:nvPicPr>
          <p:cNvPr id="33796" name="Picture 3" descr="1 kmc rw tour DCP_675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11775" y="4343400"/>
            <a:ext cx="32162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pPr eaLnBrk="1" hangingPunct="1"/>
            <a:r>
              <a:rPr lang="en-US" altLang="en-US"/>
              <a:t>Roof Sealants or Paints</a:t>
            </a:r>
          </a:p>
        </p:txBody>
      </p:sp>
      <p:pic>
        <p:nvPicPr>
          <p:cNvPr id="34819" name="Content Placeholder 3" descr="C:\Documents and Settings\Default\My Documents\cdbrocure\cdbrocure\PA0800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14800" y="3657600"/>
            <a:ext cx="4191000" cy="3143250"/>
          </a:xfrm>
        </p:spPr>
      </p:pic>
      <p:sp>
        <p:nvSpPr>
          <p:cNvPr id="34820" name="Rectangle 4"/>
          <p:cNvSpPr>
            <a:spLocks noChangeArrowheads="1"/>
          </p:cNvSpPr>
          <p:nvPr/>
        </p:nvSpPr>
        <p:spPr bwMode="auto">
          <a:xfrm>
            <a:off x="685800" y="1371600"/>
            <a:ext cx="8001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latin typeface="Calibri" charset="0"/>
              </a:rPr>
              <a:t>NSF protocol P151</a:t>
            </a:r>
          </a:p>
          <a:p>
            <a:pPr lvl="1" eaLnBrk="1" hangingPunct="1"/>
            <a:r>
              <a:rPr lang="en-US" altLang="en-US" sz="2800">
                <a:latin typeface="Calibri" charset="0"/>
              </a:rPr>
              <a:t>(designed specifically for testing rainwater harvesting systems)</a:t>
            </a:r>
          </a:p>
          <a:p>
            <a:pPr eaLnBrk="1" hangingPunct="1"/>
            <a:r>
              <a:rPr lang="en-US" altLang="en-US" sz="2800">
                <a:latin typeface="Calibri" charset="0"/>
              </a:rPr>
              <a:t>Or </a:t>
            </a:r>
            <a:r>
              <a:rPr lang="en-US" altLang="en-US" sz="2800" b="1">
                <a:latin typeface="Calibri" charset="0"/>
              </a:rPr>
              <a:t>ANSI/NSF Standard 61</a:t>
            </a:r>
          </a:p>
          <a:p>
            <a:pPr lvl="1" eaLnBrk="1" hangingPunct="1"/>
            <a:r>
              <a:rPr lang="en-US" altLang="en-US" sz="2800">
                <a:latin typeface="Calibri" charset="0"/>
              </a:rPr>
              <a:t>Designed for general materials in contact with potable surfaces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a:xfrm>
            <a:off x="457200" y="274638"/>
            <a:ext cx="8229600" cy="792162"/>
          </a:xfrm>
        </p:spPr>
        <p:txBody>
          <a:bodyPr/>
          <a:lstStyle/>
          <a:p>
            <a:pPr eaLnBrk="1" hangingPunct="1"/>
            <a:r>
              <a:rPr lang="en-US" altLang="en-US"/>
              <a:t>Roof Slope</a:t>
            </a:r>
          </a:p>
        </p:txBody>
      </p:sp>
      <p:sp>
        <p:nvSpPr>
          <p:cNvPr id="35843" name="Content Placeholder 1"/>
          <p:cNvSpPr>
            <a:spLocks noGrp="1"/>
          </p:cNvSpPr>
          <p:nvPr>
            <p:ph idx="1"/>
          </p:nvPr>
        </p:nvSpPr>
        <p:spPr>
          <a:xfrm>
            <a:off x="457200" y="990600"/>
            <a:ext cx="8229600" cy="4830763"/>
          </a:xfrm>
        </p:spPr>
        <p:txBody>
          <a:bodyPr/>
          <a:lstStyle/>
          <a:p>
            <a:pPr eaLnBrk="1" hangingPunct="1"/>
            <a:r>
              <a:rPr lang="en-US" altLang="en-US"/>
              <a:t>Steep roof</a:t>
            </a:r>
          </a:p>
          <a:p>
            <a:pPr lvl="1" eaLnBrk="1" hangingPunct="1"/>
            <a:r>
              <a:rPr lang="en-US" altLang="en-US"/>
              <a:t>Water comes off faster</a:t>
            </a:r>
          </a:p>
          <a:p>
            <a:pPr lvl="1" eaLnBrk="1" hangingPunct="1"/>
            <a:r>
              <a:rPr lang="en-US" altLang="en-US"/>
              <a:t>Cleans contaminants faster</a:t>
            </a:r>
          </a:p>
          <a:p>
            <a:pPr lvl="1" eaLnBrk="1" hangingPunct="1"/>
            <a:r>
              <a:rPr lang="en-US" altLang="en-US"/>
              <a:t>Gutter must stop and transport it faster</a:t>
            </a:r>
          </a:p>
          <a:p>
            <a:pPr eaLnBrk="1" hangingPunct="1"/>
            <a:r>
              <a:rPr lang="en-US" altLang="en-US"/>
              <a:t>Flat roof</a:t>
            </a:r>
          </a:p>
          <a:p>
            <a:pPr lvl="1" eaLnBrk="1" hangingPunct="1"/>
            <a:r>
              <a:rPr lang="en-US" altLang="en-US"/>
              <a:t>Water moves slower</a:t>
            </a:r>
          </a:p>
          <a:p>
            <a:pPr lvl="1" eaLnBrk="1" hangingPunct="1"/>
            <a:r>
              <a:rPr lang="en-US" altLang="en-US"/>
              <a:t>Contaminants very slow to run off</a:t>
            </a:r>
          </a:p>
          <a:p>
            <a:pPr eaLnBrk="1" hangingPunct="1"/>
            <a:endParaRPr lang="en-US" altLang="en-US"/>
          </a:p>
        </p:txBody>
      </p:sp>
      <p:pic>
        <p:nvPicPr>
          <p:cNvPr id="35844" name="Content Placeholder 3" descr="C:\Documents and Settings\Default\My Documents\cdbrocure\cdbrocure\PA080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3434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Content Placeholder 3" descr="house1215.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343400"/>
            <a:ext cx="3030538"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P101013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28625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0" y="2590800"/>
            <a:ext cx="4419600" cy="1143000"/>
          </a:xfrm>
        </p:spPr>
        <p:txBody>
          <a:bodyPr rtlCol="0">
            <a:normAutofit fontScale="90000"/>
          </a:bodyPr>
          <a:lstStyle/>
          <a:p>
            <a:pPr eaLnBrk="1" fontAlgn="auto" hangingPunct="1">
              <a:spcAft>
                <a:spcPts val="0"/>
              </a:spcAft>
              <a:defRPr/>
            </a:pPr>
            <a:r>
              <a:rPr lang="en-US" dirty="0" smtClean="0"/>
              <a:t>Who are your neighbors?</a:t>
            </a:r>
            <a:endParaRPr lang="en-US" dirty="0"/>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2213" y="0"/>
            <a:ext cx="41417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4352925"/>
            <a:ext cx="37719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PB11000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2" descr="8 kmc rw tour DCP_686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52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0" descr="MVC-017S-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p:cNvSpPr>
            <a:spLocks noGrp="1"/>
          </p:cNvSpPr>
          <p:nvPr>
            <p:ph type="title"/>
          </p:nvPr>
        </p:nvSpPr>
        <p:spPr/>
        <p:txBody>
          <a:bodyPr/>
          <a:lstStyle/>
          <a:p>
            <a:pPr eaLnBrk="1" hangingPunct="1"/>
            <a:r>
              <a:rPr lang="en-US" altLang="en-US"/>
              <a:t>Amount Of Water To Divert</a:t>
            </a:r>
          </a:p>
        </p:txBody>
      </p:sp>
      <p:sp>
        <p:nvSpPr>
          <p:cNvPr id="37891" name="Content Placeholder 1"/>
          <p:cNvSpPr>
            <a:spLocks noGrp="1"/>
          </p:cNvSpPr>
          <p:nvPr>
            <p:ph idx="1"/>
          </p:nvPr>
        </p:nvSpPr>
        <p:spPr>
          <a:xfrm>
            <a:off x="457200" y="1295400"/>
            <a:ext cx="8229600" cy="4525963"/>
          </a:xfrm>
        </p:spPr>
        <p:txBody>
          <a:bodyPr/>
          <a:lstStyle/>
          <a:p>
            <a:pPr eaLnBrk="1" hangingPunct="1"/>
            <a:r>
              <a:rPr lang="en-US" altLang="en-US" b="1"/>
              <a:t>Slick steep roof – 1 gallon per 100 square feet</a:t>
            </a:r>
          </a:p>
          <a:p>
            <a:pPr eaLnBrk="1" hangingPunct="1"/>
            <a:r>
              <a:rPr lang="en-US" altLang="en-US" b="1"/>
              <a:t>Less slope or porous roof – 2 gallons per 100 square feet</a:t>
            </a:r>
          </a:p>
          <a:p>
            <a:pPr eaLnBrk="1" hangingPunct="1"/>
            <a:r>
              <a:rPr lang="en-US" altLang="en-US" b="1"/>
              <a:t>More or less depending on location and possible contaminants</a:t>
            </a:r>
          </a:p>
        </p:txBody>
      </p:sp>
      <p:pic>
        <p:nvPicPr>
          <p:cNvPr id="37892" name="Picture 3" descr="P10101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9433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Content Placeholder 3" descr="Luling t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910013"/>
            <a:ext cx="3932238"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2697162"/>
          </a:xfrm>
        </p:spPr>
        <p:txBody>
          <a:bodyPr rtlCol="0">
            <a:normAutofit fontScale="90000"/>
          </a:bodyPr>
          <a:lstStyle/>
          <a:p>
            <a:pPr eaLnBrk="1" fontAlgn="auto" hangingPunct="1">
              <a:spcAft>
                <a:spcPts val="0"/>
              </a:spcAft>
              <a:defRPr/>
            </a:pPr>
            <a:r>
              <a:rPr lang="en-US" dirty="0" smtClean="0"/>
              <a:t>Smog </a:t>
            </a:r>
            <a:r>
              <a:rPr lang="en-US" dirty="0" err="1" smtClean="0"/>
              <a:t>vs</a:t>
            </a:r>
            <a:r>
              <a:rPr lang="en-US" dirty="0" smtClean="0"/>
              <a:t> Dust</a:t>
            </a:r>
            <a:br>
              <a:rPr lang="en-US" dirty="0" smtClean="0"/>
            </a:br>
            <a:r>
              <a:rPr lang="en-US" dirty="0" smtClean="0"/>
              <a:t>Humid Areas </a:t>
            </a:r>
            <a:r>
              <a:rPr lang="en-US" dirty="0" err="1" smtClean="0"/>
              <a:t>vs</a:t>
            </a:r>
            <a:r>
              <a:rPr lang="en-US" dirty="0" smtClean="0"/>
              <a:t> Arid Areas</a:t>
            </a:r>
            <a:br>
              <a:rPr lang="en-US" dirty="0" smtClean="0"/>
            </a:br>
            <a:r>
              <a:rPr lang="en-US" dirty="0" smtClean="0"/>
              <a:t>Heavy Rains </a:t>
            </a:r>
            <a:r>
              <a:rPr lang="en-US" dirty="0" err="1" smtClean="0"/>
              <a:t>vs</a:t>
            </a:r>
            <a:r>
              <a:rPr lang="en-US" dirty="0" smtClean="0"/>
              <a:t> Light Showers</a:t>
            </a:r>
            <a:br>
              <a:rPr lang="en-US" dirty="0" smtClean="0"/>
            </a:br>
            <a:r>
              <a:rPr lang="en-US" dirty="0" smtClean="0"/>
              <a:t>Trees vs. No trees</a:t>
            </a:r>
            <a:endParaRPr lang="en-US" dirty="0"/>
          </a:p>
        </p:txBody>
      </p:sp>
      <p:pic>
        <p:nvPicPr>
          <p:cNvPr id="38915" name="Content Placeholder 5" descr="DCP_4811.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3124200"/>
            <a:ext cx="4618038" cy="346233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Green Roofs – </a:t>
            </a:r>
            <a:br>
              <a:rPr lang="en-US" dirty="0" smtClean="0"/>
            </a:br>
            <a:r>
              <a:rPr lang="en-US" dirty="0" smtClean="0"/>
              <a:t>Runoff For Non-potable Uses</a:t>
            </a:r>
            <a:endParaRPr lang="en-US" dirty="0"/>
          </a:p>
        </p:txBody>
      </p:sp>
      <p:pic>
        <p:nvPicPr>
          <p:cNvPr id="39939" name="Content Placeholder 4" descr="DCP_455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pPr eaLnBrk="1" hangingPunct="1"/>
            <a:r>
              <a:rPr lang="en-US" altLang="en-US"/>
              <a:t>Greenhouse as Roof – Non-potable</a:t>
            </a:r>
          </a:p>
        </p:txBody>
      </p:sp>
      <p:pic>
        <p:nvPicPr>
          <p:cNvPr id="40963" name="Content Placeholder 3" descr="greenhousegutt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a:p>
        </p:txBody>
      </p:sp>
      <p:pic>
        <p:nvPicPr>
          <p:cNvPr id="41987" name="Content Placeholder 3" descr="1 kmc rw tour DCP_6833.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533400"/>
            <a:ext cx="3856038" cy="2673350"/>
          </a:xfrm>
        </p:spPr>
      </p:pic>
      <p:pic>
        <p:nvPicPr>
          <p:cNvPr id="41988" name="Picture 4" descr="1 kmc rw tour DCP_68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3400"/>
            <a:ext cx="38671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1 kmc rw tour DCP_683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81400"/>
            <a:ext cx="38671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1 kmc rw tour DCP_684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581400"/>
            <a:ext cx="38671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lstStyle/>
          <a:p>
            <a:pPr eaLnBrk="1" hangingPunct="1"/>
            <a:r>
              <a:rPr lang="en-US" altLang="en-US"/>
              <a:t>Gutters And Down Spouts</a:t>
            </a:r>
          </a:p>
        </p:txBody>
      </p:sp>
      <p:pic>
        <p:nvPicPr>
          <p:cNvPr id="43011" name="Content Placeholder 3" descr="P101005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a:t>Bottled Water</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t>April 28 </a:t>
            </a:r>
            <a:r>
              <a:rPr lang="en-US" dirty="0" smtClean="0">
                <a:hlinkClick r:id="rId2"/>
              </a:rPr>
              <a:t>report</a:t>
            </a:r>
            <a:r>
              <a:rPr lang="en-US" dirty="0" smtClean="0"/>
              <a:t> in </a:t>
            </a:r>
            <a:r>
              <a:rPr lang="en-US" i="1" dirty="0" smtClean="0"/>
              <a:t>The Atlanta Journal-Constitution</a:t>
            </a:r>
            <a:r>
              <a:rPr lang="en-US" dirty="0" smtClean="0"/>
              <a:t>.</a:t>
            </a:r>
          </a:p>
          <a:p>
            <a:pPr eaLnBrk="1" fontAlgn="auto" hangingPunct="1">
              <a:spcAft>
                <a:spcPts val="0"/>
              </a:spcAft>
              <a:buFont typeface="Arial" pitchFamily="34" charset="0"/>
              <a:buChar char="•"/>
              <a:defRPr/>
            </a:pPr>
            <a:r>
              <a:rPr lang="en-US" dirty="0" smtClean="0"/>
              <a:t/>
            </a:r>
            <a:br>
              <a:rPr lang="en-US" dirty="0" smtClean="0"/>
            </a:br>
            <a:r>
              <a:rPr lang="en-US" dirty="0" smtClean="0"/>
              <a:t>The report said </a:t>
            </a:r>
            <a:r>
              <a:rPr lang="en-US" b="1" dirty="0" smtClean="0">
                <a:solidFill>
                  <a:srgbClr val="C00000"/>
                </a:solidFill>
              </a:rPr>
              <a:t>per-capita consumption of bottled water in 2007 compared with 2006 was up 7.1 percent, to 22.5 gallons, with beer rising by 1.4 percent, to 22.2 gallons per person last year.</a:t>
            </a:r>
            <a:endParaRPr lang="en-US" dirty="0" smtClean="0"/>
          </a:p>
          <a:p>
            <a:pPr eaLnBrk="1" fontAlgn="auto" hangingPunct="1">
              <a:spcAft>
                <a:spcPts val="0"/>
              </a:spcAft>
              <a:buFont typeface="Arial" pitchFamily="34" charset="0"/>
              <a:buChar char="•"/>
              <a:defRPr/>
            </a:pPr>
            <a:r>
              <a:rPr lang="en-US" dirty="0" smtClean="0"/>
              <a:t/>
            </a:r>
            <a:br>
              <a:rPr lang="en-US" dirty="0" smtClean="0"/>
            </a:br>
            <a:r>
              <a:rPr lang="en-US" dirty="0" smtClean="0">
                <a:solidFill>
                  <a:srgbClr val="C00000"/>
                </a:solidFill>
              </a:rPr>
              <a:t>Soft drinks kept hold of the No. 1 spot, at 49.3 </a:t>
            </a:r>
            <a:r>
              <a:rPr lang="en-US" dirty="0" smtClean="0"/>
              <a:t>gallons per person in 2007, down 3.3 percent over 2006</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It said that per-person consumption of bottled water has </a:t>
            </a:r>
            <a:r>
              <a:rPr lang="en-US" dirty="0" smtClean="0">
                <a:solidFill>
                  <a:srgbClr val="C00000"/>
                </a:solidFill>
              </a:rPr>
              <a:t>doubled in the past 10 years</a:t>
            </a:r>
            <a:r>
              <a:rPr lang="en-US" dirty="0" smtClean="0"/>
              <a:t>.</a:t>
            </a:r>
          </a:p>
          <a:p>
            <a:pPr eaLnBrk="1" fontAlgn="auto" hangingPunct="1">
              <a:spcAft>
                <a:spcPts val="0"/>
              </a:spcAft>
              <a:buFont typeface="Arial" pitchFamily="34" charset="0"/>
              <a:buChar char="•"/>
              <a:defRPr/>
            </a:pPr>
            <a:endParaRPr lang="en-US" dirty="0" smtClean="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1 kmc rw tour DCP_673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33863"/>
            <a:ext cx="387985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1 kmc rw tour DCP_67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4148138"/>
            <a:ext cx="387985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descr="1 kmc rw tour DCP_678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610235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altLang="en-US"/>
          </a:p>
        </p:txBody>
      </p:sp>
      <p:pic>
        <p:nvPicPr>
          <p:cNvPr id="45059" name="Content Placeholder 3" descr="1 kmc rw tour DCP_674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25725" y="2551113"/>
            <a:ext cx="3892550" cy="2624137"/>
          </a:xfrm>
        </p:spPr>
      </p:pic>
      <p:pic>
        <p:nvPicPr>
          <p:cNvPr id="45060" name="Picture 5" descr="P101018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7" descr="P101013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219200"/>
            <a:ext cx="7162800" cy="5372100"/>
          </a:xfrm>
        </p:spPr>
      </p:pic>
      <p:sp>
        <p:nvSpPr>
          <p:cNvPr id="46083" name="Title 2"/>
          <p:cNvSpPr>
            <a:spLocks noGrp="1"/>
          </p:cNvSpPr>
          <p:nvPr>
            <p:ph type="title"/>
          </p:nvPr>
        </p:nvSpPr>
        <p:spPr/>
        <p:txBody>
          <a:bodyPr/>
          <a:lstStyle/>
          <a:p>
            <a:pPr eaLnBrk="1" hangingPunct="1"/>
            <a:r>
              <a:rPr lang="en-US" altLang="en-US"/>
              <a:t>Birds and Other Critters</a:t>
            </a:r>
          </a:p>
        </p:txBody>
      </p:sp>
      <p:sp>
        <p:nvSpPr>
          <p:cNvPr id="46084" name="Rectangle 5"/>
          <p:cNvSpPr>
            <a:spLocks noChangeArrowheads="1"/>
          </p:cNvSpPr>
          <p:nvPr/>
        </p:nvSpPr>
        <p:spPr bwMode="auto">
          <a:xfrm>
            <a:off x="228600" y="5934075"/>
            <a:ext cx="5638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latin typeface="Calibri" charset="0"/>
              </a:rPr>
              <a:t>The Quality Of water Going Into The Tank – Improves The Quality of Water at the Tap.</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idx="4294967295"/>
          </p:nvPr>
        </p:nvSpPr>
        <p:spPr>
          <a:xfrm>
            <a:off x="0" y="274638"/>
            <a:ext cx="9144000" cy="1143000"/>
          </a:xfrm>
        </p:spPr>
        <p:txBody>
          <a:bodyPr/>
          <a:lstStyle/>
          <a:p>
            <a:pPr eaLnBrk="1" hangingPunct="1"/>
            <a:r>
              <a:rPr lang="en-US" altLang="en-US"/>
              <a:t>First Flush – Water Diverters</a:t>
            </a:r>
          </a:p>
        </p:txBody>
      </p:sp>
      <p:pic>
        <p:nvPicPr>
          <p:cNvPr id="47107" name="Picture 5" descr="P912007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57400"/>
            <a:ext cx="5283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endParaRPr lang="en-US" altLang="en-US"/>
          </a:p>
        </p:txBody>
      </p:sp>
      <p:pic>
        <p:nvPicPr>
          <p:cNvPr id="48131" name="Content Placeholder 3" descr="first flush.t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1600200"/>
            <a:ext cx="4311650" cy="49530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2"/>
          <p:cNvSpPr>
            <a:spLocks noGrp="1"/>
          </p:cNvSpPr>
          <p:nvPr>
            <p:ph type="title"/>
          </p:nvPr>
        </p:nvSpPr>
        <p:spPr>
          <a:xfrm>
            <a:off x="457200" y="274638"/>
            <a:ext cx="5105400" cy="1143000"/>
          </a:xfrm>
        </p:spPr>
        <p:txBody>
          <a:bodyPr/>
          <a:lstStyle/>
          <a:p>
            <a:pPr eaLnBrk="1" hangingPunct="1"/>
            <a:r>
              <a:rPr lang="en-US" altLang="en-US" b="1"/>
              <a:t>Trees and Leaves</a:t>
            </a:r>
          </a:p>
        </p:txBody>
      </p:sp>
      <p:sp>
        <p:nvSpPr>
          <p:cNvPr id="49155" name="Content Placeholder 1"/>
          <p:cNvSpPr>
            <a:spLocks noGrp="1"/>
          </p:cNvSpPr>
          <p:nvPr>
            <p:ph idx="1"/>
          </p:nvPr>
        </p:nvSpPr>
        <p:spPr/>
        <p:txBody>
          <a:bodyPr/>
          <a:lstStyle/>
          <a:p>
            <a:pPr eaLnBrk="1" hangingPunct="1">
              <a:lnSpc>
                <a:spcPct val="110000"/>
              </a:lnSpc>
            </a:pPr>
            <a:r>
              <a:rPr lang="en-US" altLang="en-US" b="1"/>
              <a:t>Leaves</a:t>
            </a:r>
          </a:p>
          <a:p>
            <a:pPr lvl="1" eaLnBrk="1" hangingPunct="1">
              <a:lnSpc>
                <a:spcPct val="110000"/>
              </a:lnSpc>
            </a:pPr>
            <a:r>
              <a:rPr lang="en-US" altLang="en-US" b="1"/>
              <a:t>Leaf guards - Screen</a:t>
            </a:r>
          </a:p>
          <a:p>
            <a:pPr eaLnBrk="1" hangingPunct="1">
              <a:lnSpc>
                <a:spcPct val="110000"/>
              </a:lnSpc>
            </a:pPr>
            <a:r>
              <a:rPr lang="en-US" altLang="en-US" b="1"/>
              <a:t>Pollen and Catkins</a:t>
            </a:r>
          </a:p>
          <a:p>
            <a:pPr lvl="1" eaLnBrk="1" hangingPunct="1">
              <a:lnSpc>
                <a:spcPct val="110000"/>
              </a:lnSpc>
            </a:pPr>
            <a:r>
              <a:rPr lang="en-US" altLang="en-US" b="1"/>
              <a:t>Increase first flush</a:t>
            </a:r>
          </a:p>
          <a:p>
            <a:pPr lvl="1" eaLnBrk="1" hangingPunct="1">
              <a:lnSpc>
                <a:spcPct val="110000"/>
              </a:lnSpc>
            </a:pPr>
            <a:r>
              <a:rPr lang="en-US" altLang="en-US" b="1"/>
              <a:t>Don’t catch it at all if you do not need it</a:t>
            </a:r>
          </a:p>
          <a:p>
            <a:pPr eaLnBrk="1" hangingPunct="1">
              <a:lnSpc>
                <a:spcPct val="110000"/>
              </a:lnSpc>
            </a:pPr>
            <a:r>
              <a:rPr lang="en-US" altLang="en-US" b="1"/>
              <a:t>Prune trees</a:t>
            </a:r>
          </a:p>
          <a:p>
            <a:pPr lvl="1" eaLnBrk="1" hangingPunct="1"/>
            <a:endParaRPr lang="en-US" altLang="en-US"/>
          </a:p>
          <a:p>
            <a:pPr lvl="1" eaLnBrk="1" hangingPunct="1">
              <a:buFont typeface="Arial" charset="0"/>
              <a:buNone/>
            </a:pPr>
            <a:endParaRPr lang="en-US" altLang="en-US"/>
          </a:p>
        </p:txBody>
      </p:sp>
      <p:pic>
        <p:nvPicPr>
          <p:cNvPr id="49156" name="Picture 3" descr="paintrockgutter2.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800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Content Placeholder 6" descr="DCP_467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Content Placeholder 10" descr="scan00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5105400"/>
            <a:ext cx="34290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p:txBody>
          <a:bodyPr/>
          <a:lstStyle/>
          <a:p>
            <a:pPr eaLnBrk="1" hangingPunct="1"/>
            <a:r>
              <a:rPr lang="en-US" altLang="en-US"/>
              <a:t>Gutters</a:t>
            </a:r>
          </a:p>
        </p:txBody>
      </p:sp>
      <p:sp>
        <p:nvSpPr>
          <p:cNvPr id="50179" name="Content Placeholder 1"/>
          <p:cNvSpPr>
            <a:spLocks noGrp="1"/>
          </p:cNvSpPr>
          <p:nvPr>
            <p:ph idx="1"/>
          </p:nvPr>
        </p:nvSpPr>
        <p:spPr>
          <a:xfrm>
            <a:off x="457200" y="1295400"/>
            <a:ext cx="8229600" cy="4525963"/>
          </a:xfrm>
        </p:spPr>
        <p:txBody>
          <a:bodyPr/>
          <a:lstStyle/>
          <a:p>
            <a:pPr eaLnBrk="1" hangingPunct="1"/>
            <a:r>
              <a:rPr lang="en-US" altLang="en-US" b="1"/>
              <a:t>Materials – vinyl, seamless aluminum gutters, galvanized steel, stainless steel, copper</a:t>
            </a:r>
          </a:p>
          <a:p>
            <a:pPr eaLnBrk="1" hangingPunct="1"/>
            <a:r>
              <a:rPr lang="en-US" altLang="en-US" b="1"/>
              <a:t>Slope towards the downspout</a:t>
            </a:r>
          </a:p>
          <a:p>
            <a:pPr eaLnBrk="1" hangingPunct="1"/>
            <a:r>
              <a:rPr lang="en-US" altLang="en-US" b="1"/>
              <a:t>Valleys</a:t>
            </a:r>
          </a:p>
          <a:p>
            <a:pPr eaLnBrk="1" hangingPunct="1"/>
            <a:r>
              <a:rPr lang="en-US" altLang="en-US" b="1"/>
              <a:t>Number of downspouts – varies with size and surface area – 1 per 1,000 square feet surface</a:t>
            </a:r>
          </a:p>
          <a:p>
            <a:pPr eaLnBrk="1" hangingPunct="1"/>
            <a:endParaRPr lang="en-US" altLang="en-US"/>
          </a:p>
        </p:txBody>
      </p:sp>
      <p:pic>
        <p:nvPicPr>
          <p:cNvPr id="50180" name="Picture 3" descr="1 kmc rw tour DCP_67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637088"/>
            <a:ext cx="290195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p:cNvSpPr txBox="1">
            <a:spLocks noChangeArrowheads="1"/>
          </p:cNvSpPr>
          <p:nvPr/>
        </p:nvSpPr>
        <p:spPr bwMode="auto">
          <a:xfrm>
            <a:off x="914400" y="51054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b="1">
                <a:latin typeface="Calibri" charset="0"/>
              </a:rPr>
              <a:t>Stainless steel gutters slope to </a:t>
            </a:r>
          </a:p>
          <a:p>
            <a:pPr eaLnBrk="1" hangingPunct="1"/>
            <a:r>
              <a:rPr lang="en-US" altLang="en-US" b="1">
                <a:latin typeface="Calibri" charset="0"/>
              </a:rPr>
              <a:t>each end to the downspouts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P10100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P101009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Weight – 8.33 lb/gallon</a:t>
            </a:r>
            <a:br>
              <a:rPr lang="en-US" dirty="0" smtClean="0"/>
            </a:br>
            <a:r>
              <a:rPr lang="en-US" dirty="0" smtClean="0"/>
              <a:t>7.5 gallons per cubic foot</a:t>
            </a:r>
            <a:endParaRPr lang="en-US" dirty="0"/>
          </a:p>
        </p:txBody>
      </p:sp>
      <p:pic>
        <p:nvPicPr>
          <p:cNvPr id="532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38625" y="1676400"/>
            <a:ext cx="4662488" cy="4419600"/>
          </a:xfrm>
        </p:spPr>
      </p:pic>
      <p:pic>
        <p:nvPicPr>
          <p:cNvPr id="532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3929063"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Many Early American Settlers Depended on Rainwater Capture</a:t>
            </a:r>
            <a:endParaRPr lang="en-US" dirty="0"/>
          </a:p>
        </p:txBody>
      </p:sp>
      <p:sp>
        <p:nvSpPr>
          <p:cNvPr id="8195" name="Content Placeholder 1"/>
          <p:cNvSpPr>
            <a:spLocks noGrp="1"/>
          </p:cNvSpPr>
          <p:nvPr>
            <p:ph idx="1"/>
          </p:nvPr>
        </p:nvSpPr>
        <p:spPr/>
        <p:txBody>
          <a:bodyPr/>
          <a:lstStyle/>
          <a:p>
            <a:pPr eaLnBrk="1" hangingPunct="1"/>
            <a:endParaRPr lang="en-US" altLang="en-US"/>
          </a:p>
        </p:txBody>
      </p:sp>
      <p:pic>
        <p:nvPicPr>
          <p:cNvPr id="8196" name="Picture 4"/>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90600" y="1447800"/>
            <a:ext cx="7239000" cy="542925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371600"/>
          </a:xfrm>
        </p:spPr>
        <p:txBody>
          <a:bodyPr rtlCol="0">
            <a:normAutofit fontScale="90000"/>
          </a:bodyPr>
          <a:lstStyle/>
          <a:p>
            <a:pPr eaLnBrk="1" fontAlgn="auto" hangingPunct="1">
              <a:spcAft>
                <a:spcPts val="0"/>
              </a:spcAft>
              <a:defRPr/>
            </a:pPr>
            <a:r>
              <a:rPr lang="en-US" sz="3100" dirty="0" smtClean="0"/>
              <a:t/>
            </a:r>
            <a:br>
              <a:rPr lang="en-US" sz="3100" dirty="0" smtClean="0"/>
            </a:br>
            <a:r>
              <a:rPr lang="en-US" sz="3100" dirty="0" smtClean="0"/>
              <a:t/>
            </a:r>
            <a:br>
              <a:rPr lang="en-US" sz="3100" dirty="0" smtClean="0"/>
            </a:br>
            <a:r>
              <a:rPr lang="en-US" b="1" dirty="0" smtClean="0"/>
              <a:t>Gutter </a:t>
            </a:r>
            <a:r>
              <a:rPr lang="en-US" sz="2700" b="1" dirty="0" smtClean="0"/>
              <a:t/>
            </a:r>
            <a:br>
              <a:rPr lang="en-US" sz="2700" b="1" dirty="0" smtClean="0"/>
            </a:br>
            <a:r>
              <a:rPr lang="en-US" sz="2700" b="1" dirty="0" smtClean="0"/>
              <a:t>Slope Towards The Downspout-To Prevent Standing Water  </a:t>
            </a:r>
            <a:br>
              <a:rPr lang="en-US" sz="2700" b="1" dirty="0" smtClean="0"/>
            </a:br>
            <a:r>
              <a:rPr lang="en-US" sz="2700" b="1" dirty="0" smtClean="0"/>
              <a:t>Tilted Out – To prevent Water From Seeping into the Walls</a:t>
            </a:r>
            <a:r>
              <a:rPr lang="en-US" b="1" dirty="0" smtClean="0"/>
              <a:t/>
            </a:r>
            <a:br>
              <a:rPr lang="en-US" b="1" dirty="0" smtClean="0"/>
            </a:br>
            <a:endParaRPr lang="en-US" b="1" dirty="0"/>
          </a:p>
        </p:txBody>
      </p:sp>
      <p:pic>
        <p:nvPicPr>
          <p:cNvPr id="54275" name="Content Placeholder 7" descr="DCP_466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057400"/>
            <a:ext cx="6034088" cy="45259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DCP_48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Box 2"/>
          <p:cNvSpPr txBox="1">
            <a:spLocks noChangeArrowheads="1"/>
          </p:cNvSpPr>
          <p:nvPr/>
        </p:nvSpPr>
        <p:spPr bwMode="auto">
          <a:xfrm>
            <a:off x="533400" y="609600"/>
            <a:ext cx="3471863" cy="7080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latin typeface="Calibri" charset="0"/>
              </a:rPr>
              <a:t>Leaf Guards</a:t>
            </a:r>
          </a:p>
        </p:txBody>
      </p:sp>
      <p:pic>
        <p:nvPicPr>
          <p:cNvPr id="55300" name="Picture 3" descr="P101009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00350"/>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endParaRPr lang="en-US" altLang="en-US"/>
          </a:p>
        </p:txBody>
      </p:sp>
      <p:pic>
        <p:nvPicPr>
          <p:cNvPr id="563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3886200"/>
            <a:ext cx="3133725" cy="2219325"/>
          </a:xfrm>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68341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P10101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29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DCP_529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2"/>
          <p:cNvSpPr>
            <a:spLocks noGrp="1"/>
          </p:cNvSpPr>
          <p:nvPr>
            <p:ph type="title"/>
          </p:nvPr>
        </p:nvSpPr>
        <p:spPr/>
        <p:txBody>
          <a:bodyPr/>
          <a:lstStyle/>
          <a:p>
            <a:pPr eaLnBrk="1" hangingPunct="1"/>
            <a:r>
              <a:rPr lang="en-US" altLang="en-US"/>
              <a:t>Site Preparation</a:t>
            </a:r>
          </a:p>
        </p:txBody>
      </p:sp>
      <p:pic>
        <p:nvPicPr>
          <p:cNvPr id="57348" name="Content Placeholder 3" descr="P9170111.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38600" y="2895600"/>
            <a:ext cx="4646613" cy="3487738"/>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2"/>
          <p:cNvSpPr>
            <a:spLocks noGrp="1"/>
          </p:cNvSpPr>
          <p:nvPr>
            <p:ph type="title"/>
          </p:nvPr>
        </p:nvSpPr>
        <p:spPr/>
        <p:txBody>
          <a:bodyPr/>
          <a:lstStyle/>
          <a:p>
            <a:pPr eaLnBrk="1" hangingPunct="1"/>
            <a:r>
              <a:rPr lang="en-US" altLang="en-US"/>
              <a:t>Pad Preparation</a:t>
            </a:r>
          </a:p>
        </p:txBody>
      </p:sp>
      <p:sp>
        <p:nvSpPr>
          <p:cNvPr id="58371" name="Content Placeholder 1"/>
          <p:cNvSpPr>
            <a:spLocks noGrp="1"/>
          </p:cNvSpPr>
          <p:nvPr>
            <p:ph idx="1"/>
          </p:nvPr>
        </p:nvSpPr>
        <p:spPr/>
        <p:txBody>
          <a:bodyPr/>
          <a:lstStyle/>
          <a:p>
            <a:pPr eaLnBrk="1" hangingPunct="1"/>
            <a:r>
              <a:rPr lang="en-US" altLang="en-US"/>
              <a:t>Tank pads – level, no rocks or roots</a:t>
            </a:r>
          </a:p>
          <a:p>
            <a:pPr lvl="1" eaLnBrk="1" hangingPunct="1"/>
            <a:r>
              <a:rPr lang="en-US" altLang="en-US"/>
              <a:t>Sand, fine gravel, soil</a:t>
            </a:r>
          </a:p>
          <a:p>
            <a:pPr lvl="1" eaLnBrk="1" hangingPunct="1"/>
            <a:r>
              <a:rPr lang="en-US" altLang="en-US"/>
              <a:t>Do not let base wash or erode away</a:t>
            </a:r>
          </a:p>
          <a:p>
            <a:pPr eaLnBrk="1" hangingPunct="1"/>
            <a:r>
              <a:rPr lang="en-US" altLang="en-US"/>
              <a:t>Gravity feed from the gutters or</a:t>
            </a:r>
          </a:p>
          <a:p>
            <a:pPr eaLnBrk="1" hangingPunct="1"/>
            <a:r>
              <a:rPr lang="en-US" altLang="en-US"/>
              <a:t>Collect into smaller storage and pump into larger storage</a:t>
            </a:r>
          </a:p>
          <a:p>
            <a:pPr eaLnBrk="1" hangingPunct="1"/>
            <a:r>
              <a:rPr lang="en-US" altLang="en-US"/>
              <a:t>Longer distances – more resistance/friction - larger pipe needed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p:txBody>
          <a:bodyPr/>
          <a:lstStyle/>
          <a:p>
            <a:pPr eaLnBrk="1" hangingPunct="1"/>
            <a:r>
              <a:rPr lang="en-US" altLang="en-US"/>
              <a:t>Location Dictates $</a:t>
            </a:r>
          </a:p>
        </p:txBody>
      </p:sp>
      <p:sp>
        <p:nvSpPr>
          <p:cNvPr id="59395" name="Content Placeholder 1"/>
          <p:cNvSpPr>
            <a:spLocks noGrp="1"/>
          </p:cNvSpPr>
          <p:nvPr>
            <p:ph idx="1"/>
          </p:nvPr>
        </p:nvSpPr>
        <p:spPr/>
        <p:txBody>
          <a:bodyPr/>
          <a:lstStyle/>
          <a:p>
            <a:pPr eaLnBrk="1" hangingPunct="1"/>
            <a:r>
              <a:rPr lang="en-US" altLang="en-US"/>
              <a:t>Soil or rock type – trenching, leveling digging</a:t>
            </a:r>
          </a:p>
          <a:p>
            <a:pPr eaLnBrk="1" hangingPunct="1"/>
            <a:r>
              <a:rPr lang="en-US" altLang="en-US"/>
              <a:t>Storage under the porch, patio, basement</a:t>
            </a:r>
          </a:p>
          <a:p>
            <a:pPr lvl="1" eaLnBrk="1" hangingPunct="1"/>
            <a:r>
              <a:rPr lang="en-US" altLang="en-US"/>
              <a:t>Smaller sizes, or gahnite or poured cement</a:t>
            </a:r>
          </a:p>
          <a:p>
            <a:pPr lvl="1" eaLnBrk="1" hangingPunct="1"/>
            <a:r>
              <a:rPr lang="en-US" altLang="en-US"/>
              <a:t>Requires excavation or professional</a:t>
            </a:r>
          </a:p>
          <a:p>
            <a:pPr eaLnBrk="1" hangingPunct="1"/>
            <a:r>
              <a:rPr lang="en-US" altLang="en-US"/>
              <a:t>Under ground – special designed tanks</a:t>
            </a:r>
          </a:p>
          <a:p>
            <a:pPr eaLnBrk="1" hangingPunct="1"/>
            <a:r>
              <a:rPr lang="en-US" altLang="en-US"/>
              <a:t>In a barn, outside, next to the house</a:t>
            </a:r>
          </a:p>
          <a:p>
            <a:pPr eaLnBrk="1" hangingPunct="1"/>
            <a:endParaRPr lang="en-US"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monahans.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095750"/>
            <a:ext cx="32766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2"/>
          <p:cNvSpPr>
            <a:spLocks noGrp="1"/>
          </p:cNvSpPr>
          <p:nvPr>
            <p:ph type="title"/>
          </p:nvPr>
        </p:nvSpPr>
        <p:spPr/>
        <p:txBody>
          <a:bodyPr/>
          <a:lstStyle/>
          <a:p>
            <a:pPr eaLnBrk="1" hangingPunct="1"/>
            <a:r>
              <a:rPr lang="en-US" altLang="en-US"/>
              <a:t>Sight Selection for Tanks</a:t>
            </a:r>
          </a:p>
        </p:txBody>
      </p:sp>
      <p:sp>
        <p:nvSpPr>
          <p:cNvPr id="2" name="Content Placeholder 1"/>
          <p:cNvSpPr>
            <a:spLocks noGrp="1"/>
          </p:cNvSpPr>
          <p:nvPr>
            <p:ph idx="1"/>
          </p:nvPr>
        </p:nvSpPr>
        <p:spPr>
          <a:xfrm>
            <a:off x="457200" y="1481138"/>
            <a:ext cx="8458200" cy="4525962"/>
          </a:xfrm>
        </p:spPr>
        <p:txBody>
          <a:bodyPr rtlCol="0">
            <a:normAutofit lnSpcReduction="10000"/>
          </a:bodyPr>
          <a:lstStyle/>
          <a:p>
            <a:pPr eaLnBrk="1" fontAlgn="auto" hangingPunct="1">
              <a:spcAft>
                <a:spcPts val="0"/>
              </a:spcAft>
              <a:buFont typeface="Arial" pitchFamily="34" charset="0"/>
              <a:buChar char="•"/>
              <a:defRPr/>
            </a:pPr>
            <a:r>
              <a:rPr lang="en-US" b="1" dirty="0" smtClean="0"/>
              <a:t>Consider :</a:t>
            </a:r>
          </a:p>
          <a:p>
            <a:pPr lvl="1" eaLnBrk="1" fontAlgn="auto" hangingPunct="1">
              <a:spcAft>
                <a:spcPts val="0"/>
              </a:spcAft>
              <a:buFont typeface="Arial" pitchFamily="34" charset="0"/>
              <a:buChar char="–"/>
              <a:defRPr/>
            </a:pPr>
            <a:r>
              <a:rPr lang="en-US" b="1" dirty="0" smtClean="0"/>
              <a:t>soil (or rock)</a:t>
            </a:r>
          </a:p>
          <a:p>
            <a:pPr lvl="1" eaLnBrk="1" fontAlgn="auto" hangingPunct="1">
              <a:spcAft>
                <a:spcPts val="0"/>
              </a:spcAft>
              <a:buFont typeface="Arial" pitchFamily="34" charset="0"/>
              <a:buChar char="–"/>
              <a:defRPr/>
            </a:pPr>
            <a:r>
              <a:rPr lang="en-US" b="1" dirty="0" smtClean="0"/>
              <a:t>Elevation – gravity flow or pump water to storage tanks</a:t>
            </a:r>
          </a:p>
          <a:p>
            <a:pPr lvl="1" eaLnBrk="1" fontAlgn="auto" hangingPunct="1">
              <a:spcAft>
                <a:spcPts val="0"/>
              </a:spcAft>
              <a:buFont typeface="Arial" pitchFamily="34" charset="0"/>
              <a:buChar char="–"/>
              <a:defRPr/>
            </a:pPr>
            <a:r>
              <a:rPr lang="en-US" b="1" dirty="0" smtClean="0"/>
              <a:t>Distance tanks will be from the house</a:t>
            </a:r>
          </a:p>
          <a:p>
            <a:pPr lvl="1" eaLnBrk="1" fontAlgn="auto" hangingPunct="1">
              <a:spcAft>
                <a:spcPts val="0"/>
              </a:spcAft>
              <a:buFont typeface="Arial" pitchFamily="34" charset="0"/>
              <a:buChar char="–"/>
              <a:defRPr/>
            </a:pPr>
            <a:r>
              <a:rPr lang="en-US" b="1" dirty="0" smtClean="0"/>
              <a:t>Distance to electricity, filters, freeze protection</a:t>
            </a:r>
          </a:p>
          <a:p>
            <a:pPr lvl="1" eaLnBrk="1" fontAlgn="auto" hangingPunct="1">
              <a:spcAft>
                <a:spcPts val="0"/>
              </a:spcAft>
              <a:buFont typeface="Arial" pitchFamily="34" charset="0"/>
              <a:buChar char="–"/>
              <a:defRPr/>
            </a:pPr>
            <a:r>
              <a:rPr lang="en-US" b="1" dirty="0" smtClean="0"/>
              <a:t>Restrictions  in subdivisions</a:t>
            </a:r>
          </a:p>
          <a:p>
            <a:pPr lvl="1" eaLnBrk="1" fontAlgn="auto" hangingPunct="1">
              <a:spcAft>
                <a:spcPts val="0"/>
              </a:spcAft>
              <a:buFont typeface="Arial" pitchFamily="34" charset="0"/>
              <a:buChar char="–"/>
              <a:defRPr/>
            </a:pPr>
            <a:r>
              <a:rPr lang="en-US" b="1" dirty="0" smtClean="0"/>
              <a:t>Screening, rain barns</a:t>
            </a:r>
          </a:p>
          <a:p>
            <a:pPr lvl="1" eaLnBrk="1" fontAlgn="auto" hangingPunct="1">
              <a:spcAft>
                <a:spcPts val="0"/>
              </a:spcAft>
              <a:buFont typeface="Arial" pitchFamily="34" charset="0"/>
              <a:buChar char="–"/>
              <a:defRPr/>
            </a:pPr>
            <a:r>
              <a:rPr lang="en-US" b="1" dirty="0" smtClean="0"/>
              <a:t>One large tank or several smaller ones</a:t>
            </a:r>
          </a:p>
          <a:p>
            <a:pPr lvl="1" eaLnBrk="1" fontAlgn="auto" hangingPunct="1">
              <a:spcAft>
                <a:spcPts val="0"/>
              </a:spcAft>
              <a:buFont typeface="Arial" pitchFamily="34" charset="0"/>
              <a:buChar char="–"/>
              <a:defRPr/>
            </a:pPr>
            <a:endParaRPr lang="en-US" b="1"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CP_47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DCP_47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743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6"/>
          <p:cNvSpPr txBox="1">
            <a:spLocks noChangeArrowheads="1"/>
          </p:cNvSpPr>
          <p:nvPr/>
        </p:nvSpPr>
        <p:spPr bwMode="auto">
          <a:xfrm>
            <a:off x="5029200" y="95250"/>
            <a:ext cx="46069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latin typeface="Lucida Sans" charset="0"/>
              </a:rPr>
              <a:t>Youth Livestock</a:t>
            </a:r>
          </a:p>
          <a:p>
            <a:pPr eaLnBrk="1" hangingPunct="1"/>
            <a:r>
              <a:rPr lang="en-US" altLang="en-US" sz="3600" b="1">
                <a:latin typeface="Lucida Sans" charset="0"/>
              </a:rPr>
              <a:t> Show Facilities</a:t>
            </a:r>
          </a:p>
          <a:p>
            <a:pPr eaLnBrk="1" hangingPunct="1"/>
            <a:r>
              <a:rPr lang="en-US" altLang="en-US" sz="3600" b="1">
                <a:latin typeface="Lucida Sans" charset="0"/>
              </a:rPr>
              <a:t> 10,000 Gallons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752600"/>
          </a:xfrm>
        </p:spPr>
        <p:txBody>
          <a:bodyPr rtlCol="0">
            <a:normAutofit fontScale="90000"/>
          </a:bodyPr>
          <a:lstStyle/>
          <a:p>
            <a:pPr eaLnBrk="1" fontAlgn="auto" hangingPunct="1">
              <a:spcAft>
                <a:spcPts val="0"/>
              </a:spcAft>
              <a:defRPr/>
            </a:pPr>
            <a:r>
              <a:rPr lang="en-US" sz="3600" dirty="0" smtClean="0"/>
              <a:t>Study site – slope, places for storage</a:t>
            </a:r>
            <a:br>
              <a:rPr lang="en-US" sz="3600" dirty="0" smtClean="0"/>
            </a:br>
            <a:r>
              <a:rPr lang="en-US" sz="3600" dirty="0" smtClean="0"/>
              <a:t> – Above or below ground</a:t>
            </a:r>
            <a:br>
              <a:rPr lang="en-US" sz="3600" dirty="0" smtClean="0"/>
            </a:br>
            <a:r>
              <a:rPr lang="en-US" sz="3600" dirty="0" smtClean="0"/>
              <a:t> -Rocks – Clay soils</a:t>
            </a:r>
            <a:r>
              <a:rPr lang="en-US" dirty="0" smtClean="0"/>
              <a:t/>
            </a:r>
            <a:br>
              <a:rPr lang="en-US" dirty="0" smtClean="0"/>
            </a:br>
            <a:endParaRPr lang="en-US" dirty="0"/>
          </a:p>
        </p:txBody>
      </p:sp>
      <p:pic>
        <p:nvPicPr>
          <p:cNvPr id="62467" name="Content Placeholder 3" descr="DSC084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eaLnBrk="1" fontAlgn="auto" hangingPunct="1">
              <a:spcAft>
                <a:spcPts val="0"/>
              </a:spcAft>
              <a:defRPr/>
            </a:pPr>
            <a:r>
              <a:rPr lang="en-US" dirty="0" smtClean="0"/>
              <a:t>Dry Systems</a:t>
            </a:r>
            <a:br>
              <a:rPr lang="en-US" dirty="0" smtClean="0"/>
            </a:br>
            <a:endParaRPr lang="en-US" dirty="0"/>
          </a:p>
        </p:txBody>
      </p:sp>
      <p:pic>
        <p:nvPicPr>
          <p:cNvPr id="63491" name="Picture 5" descr="DCP_434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75163" y="1371600"/>
            <a:ext cx="46688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DCP_49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DCP_497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76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3"/>
          <p:cNvSpPr txBox="1">
            <a:spLocks noChangeArrowheads="1"/>
          </p:cNvSpPr>
          <p:nvPr/>
        </p:nvSpPr>
        <p:spPr bwMode="auto">
          <a:xfrm>
            <a:off x="381000" y="5105400"/>
            <a:ext cx="40227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latin typeface="Calibri" charset="0"/>
              </a:rPr>
              <a:t>Some More Innovative</a:t>
            </a:r>
          </a:p>
          <a:p>
            <a:pPr eaLnBrk="1" hangingPunct="1"/>
            <a:r>
              <a:rPr lang="en-US" altLang="en-US" sz="2800" b="1">
                <a:latin typeface="Calibri" charset="0"/>
              </a:rPr>
              <a:t> Than Others</a:t>
            </a:r>
          </a:p>
        </p:txBody>
      </p:sp>
      <p:pic>
        <p:nvPicPr>
          <p:cNvPr id="9221" name="Picture 6" descr="DCP_60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286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04800" y="4800600"/>
            <a:ext cx="3962400" cy="1612900"/>
          </a:xfrm>
        </p:spPr>
        <p:txBody>
          <a:bodyPr rtlCol="0">
            <a:normAutofit/>
          </a:bodyPr>
          <a:lstStyle/>
          <a:p>
            <a:pPr eaLnBrk="1" fontAlgn="auto" hangingPunct="1">
              <a:spcAft>
                <a:spcPts val="0"/>
              </a:spcAft>
              <a:defRPr/>
            </a:pPr>
            <a:r>
              <a:rPr lang="en-US" sz="4800" b="1" dirty="0" smtClean="0">
                <a:latin typeface="+mn-lt"/>
              </a:rPr>
              <a:t>Dry System –Wall School</a:t>
            </a:r>
          </a:p>
        </p:txBody>
      </p:sp>
      <p:sp>
        <p:nvSpPr>
          <p:cNvPr id="64515" name="Rectangle 3"/>
          <p:cNvSpPr>
            <a:spLocks noGrp="1" noChangeArrowheads="1"/>
          </p:cNvSpPr>
          <p:nvPr>
            <p:ph idx="1"/>
          </p:nvPr>
        </p:nvSpPr>
        <p:spPr/>
        <p:txBody>
          <a:bodyPr/>
          <a:lstStyle/>
          <a:p>
            <a:pPr eaLnBrk="1" hangingPunct="1"/>
            <a:endParaRPr lang="en-US" altLang="en-US"/>
          </a:p>
        </p:txBody>
      </p:sp>
      <p:pic>
        <p:nvPicPr>
          <p:cNvPr id="64516" name="Picture 4" descr="Wall Enrichment Garden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Wall Enrichment Garden 0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2"/>
          <p:cNvSpPr>
            <a:spLocks noGrp="1"/>
          </p:cNvSpPr>
          <p:nvPr>
            <p:ph type="title"/>
          </p:nvPr>
        </p:nvSpPr>
        <p:spPr>
          <a:xfrm>
            <a:off x="3886200" y="274638"/>
            <a:ext cx="4800600" cy="1143000"/>
          </a:xfrm>
        </p:spPr>
        <p:txBody>
          <a:bodyPr/>
          <a:lstStyle/>
          <a:p>
            <a:pPr eaLnBrk="1" hangingPunct="1"/>
            <a:r>
              <a:rPr lang="en-US" altLang="en-US"/>
              <a:t>Wet Systems</a:t>
            </a:r>
          </a:p>
        </p:txBody>
      </p:sp>
      <p:pic>
        <p:nvPicPr>
          <p:cNvPr id="655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524000"/>
            <a:ext cx="2994025" cy="3992563"/>
          </a:xfrm>
        </p:spPr>
      </p:pic>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2133600"/>
            <a:ext cx="354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DCP_60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itle 2"/>
          <p:cNvSpPr>
            <a:spLocks noGrp="1"/>
          </p:cNvSpPr>
          <p:nvPr>
            <p:ph type="title"/>
          </p:nvPr>
        </p:nvSpPr>
        <p:spPr/>
        <p:txBody>
          <a:bodyPr/>
          <a:lstStyle/>
          <a:p>
            <a:pPr eaLnBrk="1" hangingPunct="1"/>
            <a:r>
              <a:rPr lang="en-US" altLang="en-US"/>
              <a:t>Who Knows Type System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DCP_606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2" descr="DCP_60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430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DCP_60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29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pPr eaLnBrk="1" hangingPunct="1"/>
            <a:r>
              <a:rPr lang="en-US" altLang="en-US"/>
              <a:t>Sand Filters</a:t>
            </a:r>
          </a:p>
        </p:txBody>
      </p:sp>
      <p:pic>
        <p:nvPicPr>
          <p:cNvPr id="68611" name="Content Placeholder 3" descr="P101020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Content Placeholder 8" descr="P1010002.JPG"/>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5105400" y="3657600"/>
            <a:ext cx="4038600" cy="3028950"/>
          </a:xfrm>
        </p:spPr>
      </p:pic>
      <p:pic>
        <p:nvPicPr>
          <p:cNvPr id="69635" name="Picture 11" descr="1 kmc rw tour DCP_676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12" descr="1 kmc rw tour DCP_677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
            <a:ext cx="38925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Content Placeholder 3" descr="DCP_226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31242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p:txBody>
          <a:bodyPr/>
          <a:lstStyle/>
          <a:p>
            <a:pPr eaLnBrk="1" hangingPunct="1"/>
            <a:endParaRPr lang="en-US" altLang="en-US"/>
          </a:p>
        </p:txBody>
      </p:sp>
      <p:pic>
        <p:nvPicPr>
          <p:cNvPr id="70659" name="Content Placeholder 3" descr="greenhousegutttras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33988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590800"/>
            <a:ext cx="3419475"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38600"/>
            <a:ext cx="25908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endParaRPr lang="en-US" altLang="en-US"/>
          </a:p>
        </p:txBody>
      </p:sp>
      <p:pic>
        <p:nvPicPr>
          <p:cNvPr id="727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0" y="1447800"/>
            <a:ext cx="2895600" cy="3751263"/>
          </a:xfrm>
        </p:spPr>
      </p:pic>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2438400"/>
            <a:ext cx="2762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2667000"/>
            <a:ext cx="2867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endParaRPr lang="en-US" altLang="en-US"/>
          </a:p>
        </p:txBody>
      </p:sp>
      <p:pic>
        <p:nvPicPr>
          <p:cNvPr id="737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81600" y="1981200"/>
            <a:ext cx="2359025" cy="1828800"/>
          </a:xfrm>
        </p:spPr>
      </p:pic>
      <p:pic>
        <p:nvPicPr>
          <p:cNvPr id="737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349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4267200"/>
            <a:ext cx="32337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idx="4294967295"/>
          </p:nvPr>
        </p:nvSpPr>
        <p:spPr>
          <a:xfrm>
            <a:off x="0" y="685800"/>
            <a:ext cx="9144000" cy="738188"/>
          </a:xfrm>
        </p:spPr>
        <p:txBody>
          <a:bodyPr lIns="0" tIns="0" rIns="0" bIns="0">
            <a:spAutoFit/>
          </a:bodyPr>
          <a:lstStyle/>
          <a:p>
            <a:pPr defTabSz="381000" eaLnBrk="1" hangingPunct="1"/>
            <a:r>
              <a:rPr lang="en-US" altLang="en-US" sz="4800" b="1"/>
              <a:t>Rainwater Uses</a:t>
            </a:r>
            <a:r>
              <a:rPr lang="en-US" altLang="en-US" sz="4800" b="1">
                <a:solidFill>
                  <a:srgbClr val="FFFFFF"/>
                </a:solidFill>
              </a:rPr>
              <a:t>:</a:t>
            </a:r>
          </a:p>
        </p:txBody>
      </p:sp>
      <p:sp>
        <p:nvSpPr>
          <p:cNvPr id="10243" name="Text Box 6"/>
          <p:cNvSpPr txBox="1">
            <a:spLocks noChangeArrowheads="1"/>
          </p:cNvSpPr>
          <p:nvPr/>
        </p:nvSpPr>
        <p:spPr bwMode="auto">
          <a:xfrm>
            <a:off x="381000" y="1981200"/>
            <a:ext cx="8763000"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pPr eaLnBrk="1" hangingPunct="1">
              <a:buClr>
                <a:srgbClr val="CCE6FF"/>
              </a:buClr>
              <a:buFont typeface="WP TypographicSymbols" charset="0"/>
              <a:buChar char="P"/>
            </a:pPr>
            <a:r>
              <a:rPr lang="en-US" altLang="en-US" sz="3200" b="1">
                <a:solidFill>
                  <a:srgbClr val="000000"/>
                </a:solidFill>
                <a:latin typeface="Calibri" charset="0"/>
              </a:rPr>
              <a:t>Supplement landscape water needs</a:t>
            </a:r>
          </a:p>
          <a:p>
            <a:pPr eaLnBrk="1" hangingPunct="1">
              <a:buClr>
                <a:srgbClr val="CCE6FF"/>
              </a:buClr>
              <a:buFont typeface="WP TypographicSymbols" charset="0"/>
              <a:buChar char="P"/>
            </a:pPr>
            <a:r>
              <a:rPr lang="en-US" altLang="en-US" sz="3200" b="1">
                <a:solidFill>
                  <a:srgbClr val="000000"/>
                </a:solidFill>
                <a:latin typeface="Calibri" charset="0"/>
              </a:rPr>
              <a:t>Attract and provide water for wildlife, </a:t>
            </a:r>
          </a:p>
          <a:p>
            <a:pPr eaLnBrk="1" hangingPunct="1">
              <a:buClr>
                <a:srgbClr val="CCE6FF"/>
              </a:buClr>
              <a:buFont typeface="WP TypographicSymbols" charset="0"/>
              <a:buNone/>
            </a:pPr>
            <a:r>
              <a:rPr lang="en-US" altLang="en-US" sz="3200" b="1">
                <a:solidFill>
                  <a:srgbClr val="000000"/>
                </a:solidFill>
                <a:latin typeface="Calibri" charset="0"/>
              </a:rPr>
              <a:t>		birds and butterflies</a:t>
            </a:r>
          </a:p>
          <a:p>
            <a:pPr eaLnBrk="1" hangingPunct="1">
              <a:buClr>
                <a:srgbClr val="CCE6FF"/>
              </a:buClr>
              <a:buFont typeface="WP TypographicSymbols" charset="0"/>
              <a:buChar char="P"/>
            </a:pPr>
            <a:r>
              <a:rPr lang="en-US" altLang="en-US" sz="3200" b="1">
                <a:solidFill>
                  <a:srgbClr val="000000"/>
                </a:solidFill>
                <a:latin typeface="Calibri" charset="0"/>
              </a:rPr>
              <a:t>Add interest, soothing sound and beauty</a:t>
            </a:r>
          </a:p>
          <a:p>
            <a:pPr eaLnBrk="1" hangingPunct="1">
              <a:buClr>
                <a:srgbClr val="CCE6FF"/>
              </a:buClr>
              <a:buFont typeface="WP TypographicSymbols" charset="0"/>
              <a:buChar char="P"/>
            </a:pPr>
            <a:r>
              <a:rPr lang="en-US" altLang="en-US" sz="3200" b="1">
                <a:solidFill>
                  <a:srgbClr val="000000"/>
                </a:solidFill>
                <a:latin typeface="Calibri" charset="0"/>
              </a:rPr>
              <a:t>Provide water for nurseries/special needs</a:t>
            </a:r>
          </a:p>
          <a:p>
            <a:pPr eaLnBrk="1" hangingPunct="1">
              <a:buClr>
                <a:srgbClr val="CCE6FF"/>
              </a:buClr>
              <a:buFont typeface="WP TypographicSymbols" charset="0"/>
              <a:buChar char="P"/>
            </a:pPr>
            <a:r>
              <a:rPr lang="en-US" altLang="en-US" sz="3200" b="1">
                <a:solidFill>
                  <a:srgbClr val="FF0000"/>
                </a:solidFill>
                <a:latin typeface="Calibri" charset="0"/>
              </a:rPr>
              <a:t>And--</a:t>
            </a:r>
          </a:p>
        </p:txBody>
      </p:sp>
    </p:spTree>
  </p:cSld>
  <p:clrMapOvr>
    <a:masterClrMapping/>
  </p:clrMapOvr>
  <p:transition advClick="0">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274638"/>
            <a:ext cx="8229600" cy="1143000"/>
          </a:xfrm>
        </p:spPr>
        <p:txBody>
          <a:bodyPr/>
          <a:lstStyle/>
          <a:p>
            <a:pPr eaLnBrk="1" hangingPunct="1"/>
            <a:r>
              <a:rPr lang="en-US" altLang="en-US" sz="4800" b="1">
                <a:latin typeface="Times New Roman" charset="0"/>
              </a:rPr>
              <a:t>               </a:t>
            </a:r>
          </a:p>
        </p:txBody>
      </p:sp>
      <p:pic>
        <p:nvPicPr>
          <p:cNvPr id="74755" name="Picture 4" descr="DCP_45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descr="DCP_46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0"/>
            <a:ext cx="5105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572000" y="457200"/>
            <a:ext cx="4572000" cy="6096000"/>
          </a:xfrm>
        </p:spPr>
      </p:pic>
      <p:sp>
        <p:nvSpPr>
          <p:cNvPr id="75779" name="TextBox 4"/>
          <p:cNvSpPr txBox="1">
            <a:spLocks noChangeArrowheads="1"/>
          </p:cNvSpPr>
          <p:nvPr/>
        </p:nvSpPr>
        <p:spPr bwMode="auto">
          <a:xfrm>
            <a:off x="304800" y="1219200"/>
            <a:ext cx="3035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Calibri" charset="0"/>
              </a:rPr>
              <a:t>Leaf Trap With Screen</a:t>
            </a:r>
          </a:p>
        </p:txBody>
      </p:sp>
      <p:cxnSp>
        <p:nvCxnSpPr>
          <p:cNvPr id="7" name="Straight Arrow Connector 6"/>
          <p:cNvCxnSpPr/>
          <p:nvPr/>
        </p:nvCxnSpPr>
        <p:spPr>
          <a:xfrm flipV="1">
            <a:off x="3124200" y="1066800"/>
            <a:ext cx="2895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781" name="TextBox 9"/>
          <p:cNvSpPr txBox="1">
            <a:spLocks noChangeArrowheads="1"/>
          </p:cNvSpPr>
          <p:nvPr/>
        </p:nvSpPr>
        <p:spPr bwMode="auto">
          <a:xfrm>
            <a:off x="381000" y="3352800"/>
            <a:ext cx="356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Calibri" charset="0"/>
              </a:rPr>
              <a:t>Stay Away From Electricity</a:t>
            </a:r>
          </a:p>
        </p:txBody>
      </p:sp>
      <p:cxnSp>
        <p:nvCxnSpPr>
          <p:cNvPr id="12" name="Straight Arrow Connector 11"/>
          <p:cNvCxnSpPr/>
          <p:nvPr/>
        </p:nvCxnSpPr>
        <p:spPr>
          <a:xfrm flipV="1">
            <a:off x="3657600" y="2819400"/>
            <a:ext cx="1219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733800" y="3657600"/>
            <a:ext cx="26670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6" descr="smalltan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940425"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2"/>
          <p:cNvSpPr>
            <a:spLocks noGrp="1"/>
          </p:cNvSpPr>
          <p:nvPr>
            <p:ph type="title"/>
          </p:nvPr>
        </p:nvSpPr>
        <p:spPr/>
        <p:txBody>
          <a:bodyPr/>
          <a:lstStyle/>
          <a:p>
            <a:pPr eaLnBrk="1" hangingPunct="1"/>
            <a:r>
              <a:rPr lang="en-US" altLang="en-US"/>
              <a:t>First Flush – Roof Washers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pPr eaLnBrk="1" hangingPunct="1"/>
            <a:endParaRPr lang="en-US" altLang="en-US"/>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38195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798513"/>
            <a:ext cx="3810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German Model of Rainwater Collection</a:t>
            </a:r>
          </a:p>
        </p:txBody>
      </p:sp>
      <p:pic>
        <p:nvPicPr>
          <p:cNvPr id="78851"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24600" y="2667000"/>
            <a:ext cx="2536825" cy="3810000"/>
          </a:xfrm>
          <a:noFill/>
        </p:spPr>
      </p:pic>
      <p:sp>
        <p:nvSpPr>
          <p:cNvPr id="78852" name="TextBox 7"/>
          <p:cNvSpPr txBox="1">
            <a:spLocks noChangeArrowheads="1"/>
          </p:cNvSpPr>
          <p:nvPr/>
        </p:nvSpPr>
        <p:spPr bwMode="auto">
          <a:xfrm>
            <a:off x="685800" y="2286000"/>
            <a:ext cx="6648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altLang="en-US"/>
              <a:t>Pre-filtering to remove larger than 1/90 of an inch</a:t>
            </a:r>
          </a:p>
          <a:p>
            <a:pPr eaLnBrk="1" hangingPunct="1">
              <a:buFontTx/>
              <a:buAutoNum type="arabicPeriod"/>
            </a:pPr>
            <a:r>
              <a:rPr lang="en-US" altLang="en-US"/>
              <a:t>Calming the inlet of water to prevent stirring of sediment</a:t>
            </a:r>
          </a:p>
          <a:p>
            <a:pPr eaLnBrk="1" hangingPunct="1">
              <a:buFontTx/>
              <a:buAutoNum type="arabicPeriod"/>
            </a:pPr>
            <a:r>
              <a:rPr lang="en-US" altLang="en-US"/>
              <a:t>Use a floating intake in order to draw water near the surface</a:t>
            </a:r>
          </a:p>
          <a:p>
            <a:pPr eaLnBrk="1" hangingPunct="1">
              <a:buFontTx/>
              <a:buAutoNum type="arabicPeriod"/>
            </a:pPr>
            <a:r>
              <a:rPr lang="en-US" altLang="en-US"/>
              <a:t>Construct overflow that helps skimming the surface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DCP_419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descr="DCP_419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04800"/>
            <a:ext cx="843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2"/>
          <p:cNvSpPr>
            <a:spLocks noGrp="1"/>
          </p:cNvSpPr>
          <p:nvPr>
            <p:ph type="title"/>
          </p:nvPr>
        </p:nvSpPr>
        <p:spPr/>
        <p:txBody>
          <a:bodyPr/>
          <a:lstStyle/>
          <a:p>
            <a:pPr eaLnBrk="1" hangingPunct="1"/>
            <a:endParaRPr lang="en-US" altLang="en-US"/>
          </a:p>
        </p:txBody>
      </p:sp>
      <p:pic>
        <p:nvPicPr>
          <p:cNvPr id="81923" name="Content Placeholder 3" descr="DCP_524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pic>
        <p:nvPicPr>
          <p:cNvPr id="81924" name="Picture 4" descr="DCP_22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10" descr="DCP_4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33800"/>
            <a:ext cx="36449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CP_48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609600"/>
            <a:ext cx="680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DCP_48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idx="4294967295"/>
          </p:nvPr>
        </p:nvSpPr>
        <p:spPr>
          <a:xfrm>
            <a:off x="750888" y="47625"/>
            <a:ext cx="8393112" cy="731838"/>
          </a:xfrm>
        </p:spPr>
        <p:txBody>
          <a:bodyPr lIns="0" tIns="0" rIns="0" bIns="0">
            <a:spAutoFit/>
          </a:bodyPr>
          <a:lstStyle/>
          <a:p>
            <a:pPr defTabSz="381000" eaLnBrk="1" hangingPunct="1"/>
            <a:r>
              <a:rPr lang="en-US" altLang="en-US" sz="4800" b="1"/>
              <a:t>Rainwater Uses</a:t>
            </a:r>
            <a:r>
              <a:rPr lang="en-US" altLang="en-US" sz="4800" b="1">
                <a:solidFill>
                  <a:srgbClr val="FFFFFF"/>
                </a:solidFill>
              </a:rPr>
              <a:t>:</a:t>
            </a:r>
          </a:p>
        </p:txBody>
      </p:sp>
      <p:sp>
        <p:nvSpPr>
          <p:cNvPr id="11267" name="Rectangle 3"/>
          <p:cNvSpPr>
            <a:spLocks noChangeArrowheads="1"/>
          </p:cNvSpPr>
          <p:nvPr/>
        </p:nvSpPr>
        <p:spPr bwMode="auto">
          <a:xfrm>
            <a:off x="304800" y="762000"/>
            <a:ext cx="8629650" cy="22225"/>
          </a:xfrm>
          <a:prstGeom prst="rect">
            <a:avLst/>
          </a:prstGeom>
          <a:solidFill>
            <a:srgbClr val="66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1268" name="Freeform 4"/>
          <p:cNvSpPr>
            <a:spLocks noChangeArrowheads="1"/>
          </p:cNvSpPr>
          <p:nvPr/>
        </p:nvSpPr>
        <p:spPr bwMode="auto">
          <a:xfrm>
            <a:off x="228600" y="838200"/>
            <a:ext cx="8675688" cy="69850"/>
          </a:xfrm>
          <a:custGeom>
            <a:avLst/>
            <a:gdLst>
              <a:gd name="T0" fmla="*/ 0 w 5465"/>
              <a:gd name="T1" fmla="*/ 2147483647 h 44"/>
              <a:gd name="T2" fmla="*/ 2147483647 w 5465"/>
              <a:gd name="T3" fmla="*/ 2147483647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5465" y="44"/>
                </a:lnTo>
                <a:lnTo>
                  <a:pt x="5465" y="0"/>
                </a:lnTo>
                <a:lnTo>
                  <a:pt x="5450" y="15"/>
                </a:lnTo>
                <a:lnTo>
                  <a:pt x="5450" y="29"/>
                </a:lnTo>
                <a:lnTo>
                  <a:pt x="14" y="29"/>
                </a:lnTo>
                <a:lnTo>
                  <a:pt x="0" y="44"/>
                </a:lnTo>
                <a:close/>
              </a:path>
            </a:pathLst>
          </a:custGeom>
          <a:solidFill>
            <a:srgbClr val="005C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1269" name="Freeform 5"/>
          <p:cNvSpPr>
            <a:spLocks noChangeArrowheads="1"/>
          </p:cNvSpPr>
          <p:nvPr/>
        </p:nvSpPr>
        <p:spPr bwMode="auto">
          <a:xfrm>
            <a:off x="228600" y="838200"/>
            <a:ext cx="8675688" cy="69850"/>
          </a:xfrm>
          <a:custGeom>
            <a:avLst/>
            <a:gdLst>
              <a:gd name="T0" fmla="*/ 0 w 5465"/>
              <a:gd name="T1" fmla="*/ 2147483647 h 44"/>
              <a:gd name="T2" fmla="*/ 0 w 5465"/>
              <a:gd name="T3" fmla="*/ 0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0" y="0"/>
                </a:lnTo>
                <a:lnTo>
                  <a:pt x="5465" y="0"/>
                </a:lnTo>
                <a:lnTo>
                  <a:pt x="5450" y="15"/>
                </a:lnTo>
                <a:lnTo>
                  <a:pt x="14" y="15"/>
                </a:lnTo>
                <a:lnTo>
                  <a:pt x="14" y="29"/>
                </a:lnTo>
                <a:lnTo>
                  <a:pt x="0" y="44"/>
                </a:lnTo>
                <a:close/>
              </a:path>
            </a:pathLst>
          </a:custGeom>
          <a:solidFill>
            <a:srgbClr val="C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1270" name="Text Box 6"/>
          <p:cNvSpPr txBox="1">
            <a:spLocks noChangeArrowheads="1"/>
          </p:cNvSpPr>
          <p:nvPr/>
        </p:nvSpPr>
        <p:spPr bwMode="auto">
          <a:xfrm>
            <a:off x="381000" y="1371600"/>
            <a:ext cx="8763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indent="252413" defTabSz="381000" eaLnBrk="0" hangingPunct="0">
              <a:defRPr>
                <a:solidFill>
                  <a:schemeClr val="tx1"/>
                </a:solidFill>
                <a:latin typeface="Arial" charset="0"/>
              </a:defRPr>
            </a:lvl1pPr>
            <a:lvl2pPr indent="252413"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pPr eaLnBrk="1" hangingPunct="1">
              <a:buClr>
                <a:srgbClr val="CCE6FF"/>
              </a:buClr>
              <a:buFont typeface="WP TypographicSymbols" charset="0"/>
              <a:buChar char="P"/>
            </a:pPr>
            <a:r>
              <a:rPr lang="en-US" altLang="en-US" sz="3200" b="1">
                <a:solidFill>
                  <a:srgbClr val="000000"/>
                </a:solidFill>
                <a:latin typeface="Calibri" charset="0"/>
              </a:rPr>
              <a:t>Non-Potable Uses:</a:t>
            </a:r>
          </a:p>
          <a:p>
            <a:pPr lvl="1" eaLnBrk="1" hangingPunct="1">
              <a:buClr>
                <a:srgbClr val="CCE6FF"/>
              </a:buClr>
              <a:buFont typeface="WP TypographicSymbols" charset="0"/>
              <a:buChar char="P"/>
            </a:pPr>
            <a:r>
              <a:rPr lang="en-US" altLang="en-US" sz="3200" b="1">
                <a:solidFill>
                  <a:srgbClr val="000000"/>
                </a:solidFill>
                <a:latin typeface="Calibri" charset="0"/>
              </a:rPr>
              <a:t>Flushing toilets and laundry</a:t>
            </a:r>
          </a:p>
          <a:p>
            <a:pPr lvl="1" eaLnBrk="1" hangingPunct="1">
              <a:buClr>
                <a:srgbClr val="CCE6FF"/>
              </a:buClr>
              <a:buFont typeface="WP TypographicSymbols" charset="0"/>
              <a:buChar char="P"/>
            </a:pPr>
            <a:endParaRPr lang="en-US" altLang="en-US" sz="3200" b="1">
              <a:solidFill>
                <a:srgbClr val="000000"/>
              </a:solidFill>
              <a:latin typeface="Calibri" charset="0"/>
            </a:endParaRPr>
          </a:p>
          <a:p>
            <a:pPr eaLnBrk="1" hangingPunct="1">
              <a:buClr>
                <a:srgbClr val="CCE6FF"/>
              </a:buClr>
              <a:buFont typeface="WP TypographicSymbols" charset="0"/>
              <a:buChar char="P"/>
            </a:pPr>
            <a:r>
              <a:rPr lang="en-US" altLang="en-US" sz="3200" b="1">
                <a:solidFill>
                  <a:srgbClr val="000000"/>
                </a:solidFill>
                <a:latin typeface="Calibri" charset="0"/>
              </a:rPr>
              <a:t>Potable Uses:</a:t>
            </a:r>
          </a:p>
          <a:p>
            <a:pPr lvl="1" eaLnBrk="1" hangingPunct="1">
              <a:buClr>
                <a:srgbClr val="CCE6FF"/>
              </a:buClr>
              <a:buFont typeface="WP TypographicSymbols" charset="0"/>
              <a:buChar char="P"/>
            </a:pPr>
            <a:r>
              <a:rPr lang="en-US" altLang="en-US" sz="3200" b="1">
                <a:solidFill>
                  <a:srgbClr val="000000"/>
                </a:solidFill>
                <a:latin typeface="Calibri" charset="0"/>
              </a:rPr>
              <a:t>Treated and used for all in-home use</a:t>
            </a:r>
          </a:p>
        </p:txBody>
      </p:sp>
      <p:pic>
        <p:nvPicPr>
          <p:cNvPr id="112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67200"/>
            <a:ext cx="36607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Content Placeholder 3" descr="DCP_457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710113"/>
            <a:ext cx="286543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DCP_48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2" descr="DCP_48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291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DCP_481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609600"/>
            <a:ext cx="680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CP_48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normAutofit fontScale="90000"/>
          </a:bodyPr>
          <a:lstStyle/>
          <a:p>
            <a:pPr eaLnBrk="1" fontAlgn="auto" hangingPunct="1">
              <a:spcAft>
                <a:spcPts val="0"/>
              </a:spcAft>
              <a:defRPr/>
            </a:pPr>
            <a:r>
              <a:rPr lang="en-US" dirty="0" smtClean="0"/>
              <a:t>Downspout connection – </a:t>
            </a:r>
            <a:br>
              <a:rPr lang="en-US" dirty="0" smtClean="0"/>
            </a:br>
            <a:r>
              <a:rPr lang="en-US" dirty="0" smtClean="0"/>
              <a:t>“Doggie Proof”</a:t>
            </a:r>
            <a:endParaRPr lang="en-US" dirty="0"/>
          </a:p>
        </p:txBody>
      </p:sp>
      <p:sp>
        <p:nvSpPr>
          <p:cNvPr id="88067" name="Content Placeholder 7"/>
          <p:cNvSpPr>
            <a:spLocks noGrp="1"/>
          </p:cNvSpPr>
          <p:nvPr>
            <p:ph idx="1"/>
          </p:nvPr>
        </p:nvSpPr>
        <p:spPr/>
        <p:txBody>
          <a:bodyPr/>
          <a:lstStyle/>
          <a:p>
            <a:pPr eaLnBrk="1" hangingPunct="1"/>
            <a:r>
              <a:rPr lang="en-US" altLang="en-US"/>
              <a:t>Copper gutter – paint the inside with marine epoxy paint</a:t>
            </a:r>
          </a:p>
          <a:p>
            <a:pPr eaLnBrk="1" hangingPunct="1"/>
            <a:r>
              <a:rPr lang="en-US" altLang="en-US"/>
              <a:t>Above ground high enough to keep surface water and soil from running in</a:t>
            </a:r>
          </a:p>
        </p:txBody>
      </p:sp>
      <p:pic>
        <p:nvPicPr>
          <p:cNvPr id="88068" name="Content Placeholder 3" descr="P82800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714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Content Placeholder 3" descr="DCP_40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DCP_198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p:cNvSpPr txBox="1">
            <a:spLocks noChangeArrowheads="1"/>
          </p:cNvSpPr>
          <p:nvPr/>
        </p:nvSpPr>
        <p:spPr bwMode="auto">
          <a:xfrm>
            <a:off x="4572000" y="228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latin typeface="Calibri" charset="0"/>
              </a:rPr>
              <a:t>Storage Containers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sz="quarter"/>
          </p:nvPr>
        </p:nvSpPr>
        <p:spPr/>
        <p:txBody>
          <a:bodyPr/>
          <a:lstStyle/>
          <a:p>
            <a:pPr eaLnBrk="1" hangingPunct="1"/>
            <a:endParaRPr lang="en-US" altLang="en-US"/>
          </a:p>
        </p:txBody>
      </p:sp>
      <p:pic>
        <p:nvPicPr>
          <p:cNvPr id="90115" name="Content Placeholder 6" descr="P1010005.JPG"/>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55700" y="1981200"/>
            <a:ext cx="2641600" cy="1981200"/>
          </a:xfrm>
        </p:spPr>
      </p:pic>
      <p:pic>
        <p:nvPicPr>
          <p:cNvPr id="90116" name="Content Placeholder 7" descr="P1010008.JPG"/>
          <p:cNvPicPr>
            <a:picLocks noGrp="1" noChangeAspect="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46700" y="1981200"/>
            <a:ext cx="2641600" cy="1981200"/>
          </a:xfrm>
        </p:spPr>
      </p:pic>
      <p:pic>
        <p:nvPicPr>
          <p:cNvPr id="90117" name="Content Placeholder 8" descr="P1010006.JPG"/>
          <p:cNvPicPr>
            <a:picLocks noGrp="1" noChangeAspect="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55700" y="4114800"/>
            <a:ext cx="2641600" cy="1981200"/>
          </a:xfrm>
        </p:spPr>
      </p:pic>
      <p:pic>
        <p:nvPicPr>
          <p:cNvPr id="90118" name="Content Placeholder 9" descr="P1010003.JPG"/>
          <p:cNvPicPr>
            <a:picLocks noGrp="1" noChangeAspect="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346700" y="4114800"/>
            <a:ext cx="2641600" cy="1981200"/>
          </a:xfrm>
        </p:spPr>
      </p:pic>
      <p:pic>
        <p:nvPicPr>
          <p:cNvPr id="90119" name="Picture 11" descr="kerr concrete tan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0" name="TextBox 12"/>
          <p:cNvSpPr txBox="1">
            <a:spLocks noChangeArrowheads="1"/>
          </p:cNvSpPr>
          <p:nvPr/>
        </p:nvSpPr>
        <p:spPr bwMode="auto">
          <a:xfrm>
            <a:off x="1066800" y="6096000"/>
            <a:ext cx="3675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chemeClr val="bg1"/>
                </a:solidFill>
                <a:latin typeface="Calibri" charset="0"/>
              </a:rPr>
              <a:t>Concrete Tanks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2"/>
          <p:cNvSpPr>
            <a:spLocks noGrp="1"/>
          </p:cNvSpPr>
          <p:nvPr>
            <p:ph type="title"/>
          </p:nvPr>
        </p:nvSpPr>
        <p:spPr/>
        <p:txBody>
          <a:bodyPr/>
          <a:lstStyle/>
          <a:p>
            <a:pPr eaLnBrk="1" hangingPunct="1"/>
            <a:r>
              <a:rPr lang="en-US" altLang="en-US"/>
              <a:t>Commercial Size Tanks</a:t>
            </a:r>
          </a:p>
        </p:txBody>
      </p:sp>
      <p:pic>
        <p:nvPicPr>
          <p:cNvPr id="91139" name="Content Placeholder 3" descr="P101020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19200"/>
            <a:ext cx="5062538" cy="3797300"/>
          </a:xfrm>
        </p:spPr>
      </p:pic>
      <p:pic>
        <p:nvPicPr>
          <p:cNvPr id="91140" name="Picture 4" descr="P10102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752600"/>
            <a:ext cx="38481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2"/>
          <p:cNvSpPr>
            <a:spLocks noGrp="1"/>
          </p:cNvSpPr>
          <p:nvPr>
            <p:ph type="title"/>
          </p:nvPr>
        </p:nvSpPr>
        <p:spPr/>
        <p:txBody>
          <a:bodyPr/>
          <a:lstStyle/>
          <a:p>
            <a:pPr eaLnBrk="1" hangingPunct="1"/>
            <a:r>
              <a:rPr lang="en-US" altLang="en-US"/>
              <a:t>Concrete In The Basement</a:t>
            </a:r>
          </a:p>
        </p:txBody>
      </p:sp>
      <p:pic>
        <p:nvPicPr>
          <p:cNvPr id="92163" name="Content Placeholder 3" descr="DCP_455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74638"/>
            <a:ext cx="8915400" cy="1143000"/>
          </a:xfrm>
        </p:spPr>
        <p:txBody>
          <a:bodyPr/>
          <a:lstStyle/>
          <a:p>
            <a:pPr eaLnBrk="1" hangingPunct="1"/>
            <a:r>
              <a:rPr lang="en-US" altLang="en-US" sz="4000"/>
              <a:t>Above ground Steel tank</a:t>
            </a:r>
            <a:br>
              <a:rPr lang="en-US" altLang="en-US" sz="4000"/>
            </a:br>
            <a:r>
              <a:rPr lang="en-US" altLang="en-US" sz="4000"/>
              <a:t>with Poly liner……10,000 gallons</a:t>
            </a:r>
          </a:p>
        </p:txBody>
      </p:sp>
      <p:pic>
        <p:nvPicPr>
          <p:cNvPr id="93187" name="Picture 3" descr="C:\Documents and Settings\Default\My Documents\cdbrocure\cdbrocure\PA16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6934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4638"/>
            <a:ext cx="9144000" cy="1143000"/>
          </a:xfrm>
        </p:spPr>
        <p:txBody>
          <a:bodyPr/>
          <a:lstStyle/>
          <a:p>
            <a:pPr eaLnBrk="1" hangingPunct="1"/>
            <a:r>
              <a:rPr lang="en-US" altLang="en-US" sz="4000"/>
              <a:t>Above ground Steel tank</a:t>
            </a:r>
            <a:br>
              <a:rPr lang="en-US" altLang="en-US" sz="4000"/>
            </a:br>
            <a:r>
              <a:rPr lang="en-US" altLang="en-US" sz="4000"/>
              <a:t>with poly liner ……20,000 gallons</a:t>
            </a:r>
          </a:p>
        </p:txBody>
      </p:sp>
      <p:pic>
        <p:nvPicPr>
          <p:cNvPr id="94211" name="Picture 3" descr="C:\Documents and Settings\Default\My Documents\cdbrocure\cdbrocure\allen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idx="4294967295"/>
          </p:nvPr>
        </p:nvSpPr>
        <p:spPr>
          <a:xfrm>
            <a:off x="0" y="487363"/>
            <a:ext cx="8393113" cy="677862"/>
          </a:xfrm>
        </p:spPr>
        <p:txBody>
          <a:bodyPr lIns="0" tIns="0" rIns="0" bIns="0">
            <a:spAutoFit/>
          </a:bodyPr>
          <a:lstStyle/>
          <a:p>
            <a:pPr defTabSz="381000" eaLnBrk="1" hangingPunct="1"/>
            <a:r>
              <a:rPr lang="en-US" altLang="en-US" b="1"/>
              <a:t>How to Collect Rainwater</a:t>
            </a:r>
          </a:p>
        </p:txBody>
      </p:sp>
      <p:sp>
        <p:nvSpPr>
          <p:cNvPr id="12291" name="Rectangle 3"/>
          <p:cNvSpPr>
            <a:spLocks noChangeArrowheads="1"/>
          </p:cNvSpPr>
          <p:nvPr/>
        </p:nvSpPr>
        <p:spPr bwMode="auto">
          <a:xfrm>
            <a:off x="250825" y="1266825"/>
            <a:ext cx="8629650" cy="22225"/>
          </a:xfrm>
          <a:prstGeom prst="rect">
            <a:avLst/>
          </a:prstGeom>
          <a:solidFill>
            <a:srgbClr val="66B3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292" name="Freeform 4"/>
          <p:cNvSpPr>
            <a:spLocks noChangeArrowheads="1"/>
          </p:cNvSpPr>
          <p:nvPr/>
        </p:nvSpPr>
        <p:spPr bwMode="auto">
          <a:xfrm>
            <a:off x="228600" y="1243013"/>
            <a:ext cx="8675688" cy="69850"/>
          </a:xfrm>
          <a:custGeom>
            <a:avLst/>
            <a:gdLst>
              <a:gd name="T0" fmla="*/ 0 w 5465"/>
              <a:gd name="T1" fmla="*/ 2147483647 h 44"/>
              <a:gd name="T2" fmla="*/ 2147483647 w 5465"/>
              <a:gd name="T3" fmla="*/ 2147483647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5465" y="44"/>
                </a:lnTo>
                <a:lnTo>
                  <a:pt x="5465" y="0"/>
                </a:lnTo>
                <a:lnTo>
                  <a:pt x="5450" y="15"/>
                </a:lnTo>
                <a:lnTo>
                  <a:pt x="5450" y="29"/>
                </a:lnTo>
                <a:lnTo>
                  <a:pt x="14" y="29"/>
                </a:lnTo>
                <a:lnTo>
                  <a:pt x="0" y="44"/>
                </a:lnTo>
                <a:close/>
              </a:path>
            </a:pathLst>
          </a:custGeom>
          <a:solidFill>
            <a:srgbClr val="005CB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293" name="Freeform 5"/>
          <p:cNvSpPr>
            <a:spLocks noChangeArrowheads="1"/>
          </p:cNvSpPr>
          <p:nvPr/>
        </p:nvSpPr>
        <p:spPr bwMode="auto">
          <a:xfrm>
            <a:off x="228600" y="1243013"/>
            <a:ext cx="8675688" cy="69850"/>
          </a:xfrm>
          <a:custGeom>
            <a:avLst/>
            <a:gdLst>
              <a:gd name="T0" fmla="*/ 0 w 5465"/>
              <a:gd name="T1" fmla="*/ 2147483647 h 44"/>
              <a:gd name="T2" fmla="*/ 0 w 5465"/>
              <a:gd name="T3" fmla="*/ 0 h 44"/>
              <a:gd name="T4" fmla="*/ 2147483647 w 5465"/>
              <a:gd name="T5" fmla="*/ 0 h 44"/>
              <a:gd name="T6" fmla="*/ 2147483647 w 5465"/>
              <a:gd name="T7" fmla="*/ 2147483647 h 44"/>
              <a:gd name="T8" fmla="*/ 2147483647 w 5465"/>
              <a:gd name="T9" fmla="*/ 2147483647 h 44"/>
              <a:gd name="T10" fmla="*/ 2147483647 w 5465"/>
              <a:gd name="T11" fmla="*/ 2147483647 h 44"/>
              <a:gd name="T12" fmla="*/ 0 w 5465"/>
              <a:gd name="T13" fmla="*/ 2147483647 h 44"/>
              <a:gd name="T14" fmla="*/ 0 60000 65536"/>
              <a:gd name="T15" fmla="*/ 0 60000 65536"/>
              <a:gd name="T16" fmla="*/ 0 60000 65536"/>
              <a:gd name="T17" fmla="*/ 0 60000 65536"/>
              <a:gd name="T18" fmla="*/ 0 60000 65536"/>
              <a:gd name="T19" fmla="*/ 0 60000 65536"/>
              <a:gd name="T20" fmla="*/ 0 60000 65536"/>
              <a:gd name="T21" fmla="*/ 0 w 5465"/>
              <a:gd name="T22" fmla="*/ 0 h 44"/>
              <a:gd name="T23" fmla="*/ 5465 w 5465"/>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65" h="44">
                <a:moveTo>
                  <a:pt x="0" y="44"/>
                </a:moveTo>
                <a:lnTo>
                  <a:pt x="0" y="0"/>
                </a:lnTo>
                <a:lnTo>
                  <a:pt x="5465" y="0"/>
                </a:lnTo>
                <a:lnTo>
                  <a:pt x="5450" y="15"/>
                </a:lnTo>
                <a:lnTo>
                  <a:pt x="14" y="15"/>
                </a:lnTo>
                <a:lnTo>
                  <a:pt x="14" y="29"/>
                </a:lnTo>
                <a:lnTo>
                  <a:pt x="0" y="44"/>
                </a:lnTo>
                <a:close/>
              </a:path>
            </a:pathLst>
          </a:custGeom>
          <a:solidFill>
            <a:srgbClr val="C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charset="0"/>
            </a:endParaRPr>
          </a:p>
        </p:txBody>
      </p:sp>
      <p:sp>
        <p:nvSpPr>
          <p:cNvPr id="12294" name="Text Box 6"/>
          <p:cNvSpPr txBox="1">
            <a:spLocks noChangeArrowheads="1"/>
          </p:cNvSpPr>
          <p:nvPr/>
        </p:nvSpPr>
        <p:spPr bwMode="auto">
          <a:xfrm>
            <a:off x="292100" y="1539875"/>
            <a:ext cx="8477250" cy="1784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indent="252413" defTabSz="381000" eaLnBrk="0" hangingPunct="0">
              <a:defRPr>
                <a:solidFill>
                  <a:schemeClr val="tx1"/>
                </a:solidFill>
                <a:latin typeface="Arial" charset="0"/>
              </a:defRPr>
            </a:lvl1pPr>
            <a:lvl2pPr marL="742950" indent="-285750" defTabSz="381000" eaLnBrk="0" hangingPunct="0">
              <a:defRPr>
                <a:solidFill>
                  <a:schemeClr val="tx1"/>
                </a:solidFill>
                <a:latin typeface="Arial" charset="0"/>
              </a:defRPr>
            </a:lvl2pPr>
            <a:lvl3pPr marL="1143000" indent="-228600" defTabSz="381000" eaLnBrk="0" hangingPunct="0">
              <a:defRPr>
                <a:solidFill>
                  <a:schemeClr val="tx1"/>
                </a:solidFill>
                <a:latin typeface="Arial" charset="0"/>
              </a:defRPr>
            </a:lvl3pPr>
            <a:lvl4pPr marL="1600200" indent="-228600" defTabSz="381000" eaLnBrk="0" hangingPunct="0">
              <a:defRPr>
                <a:solidFill>
                  <a:schemeClr val="tx1"/>
                </a:solidFill>
                <a:latin typeface="Arial" charset="0"/>
              </a:defRPr>
            </a:lvl4pPr>
            <a:lvl5pPr marL="2057400" indent="-228600" defTabSz="381000" eaLnBrk="0" hangingPunct="0">
              <a:defRPr>
                <a:solidFill>
                  <a:schemeClr val="tx1"/>
                </a:solidFill>
                <a:latin typeface="Arial" charset="0"/>
              </a:defRPr>
            </a:lvl5pPr>
            <a:lvl6pPr marL="2514600" indent="-228600" defTabSz="381000" eaLnBrk="0" fontAlgn="base" hangingPunct="0">
              <a:spcBef>
                <a:spcPct val="0"/>
              </a:spcBef>
              <a:spcAft>
                <a:spcPct val="0"/>
              </a:spcAft>
              <a:defRPr>
                <a:solidFill>
                  <a:schemeClr val="tx1"/>
                </a:solidFill>
                <a:latin typeface="Arial" charset="0"/>
              </a:defRPr>
            </a:lvl6pPr>
            <a:lvl7pPr marL="2971800" indent="-228600" defTabSz="381000" eaLnBrk="0" fontAlgn="base" hangingPunct="0">
              <a:spcBef>
                <a:spcPct val="0"/>
              </a:spcBef>
              <a:spcAft>
                <a:spcPct val="0"/>
              </a:spcAft>
              <a:defRPr>
                <a:solidFill>
                  <a:schemeClr val="tx1"/>
                </a:solidFill>
                <a:latin typeface="Arial" charset="0"/>
              </a:defRPr>
            </a:lvl7pPr>
            <a:lvl8pPr marL="3429000" indent="-228600" defTabSz="381000" eaLnBrk="0" fontAlgn="base" hangingPunct="0">
              <a:spcBef>
                <a:spcPct val="0"/>
              </a:spcBef>
              <a:spcAft>
                <a:spcPct val="0"/>
              </a:spcAft>
              <a:defRPr>
                <a:solidFill>
                  <a:schemeClr val="tx1"/>
                </a:solidFill>
                <a:latin typeface="Arial" charset="0"/>
              </a:defRPr>
            </a:lvl8pPr>
            <a:lvl9pPr marL="3886200" indent="-228600" defTabSz="381000" eaLnBrk="0" fontAlgn="base" hangingPunct="0">
              <a:spcBef>
                <a:spcPct val="0"/>
              </a:spcBef>
              <a:spcAft>
                <a:spcPct val="0"/>
              </a:spcAft>
              <a:defRPr>
                <a:solidFill>
                  <a:schemeClr val="tx1"/>
                </a:solidFill>
                <a:latin typeface="Arial" charset="0"/>
              </a:defRPr>
            </a:lvl9pPr>
          </a:lstStyle>
          <a:p>
            <a:pPr eaLnBrk="1" hangingPunct="1">
              <a:buClr>
                <a:srgbClr val="CCE6FF"/>
              </a:buClr>
              <a:buFont typeface="WP TypographicSymbols" charset="0"/>
              <a:buChar char="P"/>
            </a:pPr>
            <a:r>
              <a:rPr lang="en-US" altLang="en-US" sz="2800" b="1">
                <a:solidFill>
                  <a:srgbClr val="C00000"/>
                </a:solidFill>
                <a:latin typeface="Calibri" charset="0"/>
              </a:rPr>
              <a:t>.623 gallons per square foot roof per 1” rain</a:t>
            </a:r>
          </a:p>
          <a:p>
            <a:pPr eaLnBrk="1" hangingPunct="1">
              <a:buClr>
                <a:srgbClr val="CCE6FF"/>
              </a:buClr>
              <a:buFont typeface="WP TypographicSymbols" charset="0"/>
              <a:buChar char="P"/>
            </a:pPr>
            <a:r>
              <a:rPr lang="en-US" altLang="en-US" sz="2800" b="1">
                <a:solidFill>
                  <a:srgbClr val="C00000"/>
                </a:solidFill>
                <a:latin typeface="Calibri" charset="0"/>
              </a:rPr>
              <a:t>Round down to .55 g. or .5 g. but using .6 gallons:</a:t>
            </a:r>
          </a:p>
          <a:p>
            <a:pPr eaLnBrk="1" hangingPunct="1">
              <a:buClr>
                <a:srgbClr val="CCE6FF"/>
              </a:buClr>
              <a:buFont typeface="WP TypographicSymbols" charset="0"/>
              <a:buChar char="P"/>
            </a:pPr>
            <a:r>
              <a:rPr lang="en-US" altLang="en-US" sz="2800" b="1">
                <a:solidFill>
                  <a:srgbClr val="000000"/>
                </a:solidFill>
                <a:latin typeface="Calibri" charset="0"/>
              </a:rPr>
              <a:t>2,000 sq. foot roof X 1" rain = 1,200 gal. water</a:t>
            </a:r>
          </a:p>
          <a:p>
            <a:pPr eaLnBrk="1" hangingPunct="1">
              <a:buClr>
                <a:srgbClr val="CCE6FF"/>
              </a:buClr>
              <a:buFont typeface="WP TypographicSymbols" charset="0"/>
              <a:buChar char="P"/>
            </a:pPr>
            <a:r>
              <a:rPr lang="en-US" altLang="en-US" sz="2800" b="1">
                <a:solidFill>
                  <a:srgbClr val="000000"/>
                </a:solidFill>
                <a:latin typeface="Calibri" charset="0"/>
              </a:rPr>
              <a:t>1,200 gal. X 30" rainfall per year</a:t>
            </a:r>
            <a:r>
              <a:rPr lang="en-US" altLang="en-US" sz="3200" b="1">
                <a:solidFill>
                  <a:srgbClr val="000000"/>
                </a:solidFill>
                <a:latin typeface="Calibri" charset="0"/>
              </a:rPr>
              <a:t>= 36,000 	gal/yr</a:t>
            </a:r>
          </a:p>
        </p:txBody>
      </p:sp>
      <p:pic>
        <p:nvPicPr>
          <p:cNvPr id="12295" name="Picture 8" descr="DCP_472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195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2"/>
          <p:cNvSpPr>
            <a:spLocks noGrp="1"/>
          </p:cNvSpPr>
          <p:nvPr>
            <p:ph type="title"/>
          </p:nvPr>
        </p:nvSpPr>
        <p:spPr/>
        <p:txBody>
          <a:bodyPr/>
          <a:lstStyle/>
          <a:p>
            <a:pPr eaLnBrk="1" hangingPunct="1"/>
            <a:endParaRPr lang="en-US" altLang="en-US"/>
          </a:p>
        </p:txBody>
      </p:sp>
      <p:pic>
        <p:nvPicPr>
          <p:cNvPr id="95235" name="Content Placeholder 5" descr="DCP_501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46613" y="3487738"/>
            <a:ext cx="4497387" cy="3370262"/>
          </a:xfrm>
        </p:spPr>
      </p:pic>
      <p:pic>
        <p:nvPicPr>
          <p:cNvPr id="95236" name="Picture 7" descr="DCP_5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DCP_43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9"/>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342063" y="3276600"/>
            <a:ext cx="2801937"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10"/>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0"/>
            <a:ext cx="2316163"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2" descr="DCP_5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9812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191000" y="6858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2"/>
          <p:cNvSpPr>
            <a:spLocks noGrp="1" noChangeArrowheads="1"/>
          </p:cNvSpPr>
          <p:nvPr>
            <p:ph type="subTitle" idx="4294967295"/>
          </p:nvPr>
        </p:nvSpPr>
        <p:spPr>
          <a:xfrm>
            <a:off x="0" y="0"/>
            <a:ext cx="7467600" cy="615950"/>
          </a:xfrm>
        </p:spPr>
        <p:txBody>
          <a:bodyPr lIns="0" tIns="0" rIns="0" bIns="0">
            <a:spAutoFit/>
          </a:bodyPr>
          <a:lstStyle/>
          <a:p>
            <a:pPr marL="0" indent="0" algn="ctr" defTabSz="381000" eaLnBrk="1" hangingPunct="1">
              <a:buFont typeface="Wingdings" charset="2"/>
              <a:buNone/>
            </a:pPr>
            <a:r>
              <a:rPr lang="en-US" altLang="en-US" sz="4000" b="1">
                <a:latin typeface="Lucida Sans" charset="0"/>
              </a:rPr>
              <a:t>Cisterns Camouflaged</a:t>
            </a:r>
            <a:endParaRPr lang="en-US" altLang="en-US" sz="4000" b="1">
              <a:latin typeface="Times New Roman" charset="0"/>
            </a:endParaRPr>
          </a:p>
        </p:txBody>
      </p:sp>
      <p:pic>
        <p:nvPicPr>
          <p:cNvPr id="98308"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 y="4129088"/>
            <a:ext cx="3640138"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7" descr="DCP_39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19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5" descr="PSC RWH Tankfro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114800"/>
            <a:ext cx="34258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10101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0"/>
            <a:ext cx="5562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3" descr="P101011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1" descr="P101009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4" descr="P101010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100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DCP_418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2" descr="DCP_418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2667000"/>
            <a:ext cx="558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Content Placeholder 3" descr="shieldshouse.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9050"/>
            <a:ext cx="8915400" cy="6684963"/>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2"/>
          <p:cNvSpPr>
            <a:spLocks noGrp="1"/>
          </p:cNvSpPr>
          <p:nvPr>
            <p:ph type="title"/>
          </p:nvPr>
        </p:nvSpPr>
        <p:spPr/>
        <p:txBody>
          <a:bodyPr/>
          <a:lstStyle/>
          <a:p>
            <a:pPr eaLnBrk="1" hangingPunct="1"/>
            <a:endParaRPr lang="en-US" altLang="en-US"/>
          </a:p>
        </p:txBody>
      </p:sp>
      <p:pic>
        <p:nvPicPr>
          <p:cNvPr id="102403" name="Content Placeholder 3" descr="shieldsgutt.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381000"/>
            <a:ext cx="8167688" cy="6126163"/>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2"/>
          <p:cNvSpPr>
            <a:spLocks noGrp="1"/>
          </p:cNvSpPr>
          <p:nvPr>
            <p:ph type="title"/>
          </p:nvPr>
        </p:nvSpPr>
        <p:spPr/>
        <p:txBody>
          <a:bodyPr/>
          <a:lstStyle/>
          <a:p>
            <a:pPr eaLnBrk="1" hangingPunct="1"/>
            <a:endParaRPr lang="en-US" altLang="en-US"/>
          </a:p>
        </p:txBody>
      </p:sp>
      <p:sp>
        <p:nvSpPr>
          <p:cNvPr id="103427" name="Content Placeholder 5"/>
          <p:cNvSpPr>
            <a:spLocks noGrp="1"/>
          </p:cNvSpPr>
          <p:nvPr>
            <p:ph idx="1"/>
          </p:nvPr>
        </p:nvSpPr>
        <p:spPr/>
        <p:txBody>
          <a:bodyPr/>
          <a:lstStyle/>
          <a:p>
            <a:pPr eaLnBrk="1" hangingPunct="1"/>
            <a:endParaRPr lang="en-US" altLang="en-US"/>
          </a:p>
        </p:txBody>
      </p:sp>
      <p:pic>
        <p:nvPicPr>
          <p:cNvPr id="103428" name="Picture 4" descr="shieldswa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z="4000"/>
              <a:t>Below ground Poly Tanks</a:t>
            </a:r>
            <a:br>
              <a:rPr lang="en-US" altLang="en-US" sz="4000"/>
            </a:br>
            <a:r>
              <a:rPr lang="en-US" altLang="en-US" sz="4000"/>
              <a:t>1500 gallons each</a:t>
            </a:r>
          </a:p>
        </p:txBody>
      </p:sp>
      <p:pic>
        <p:nvPicPr>
          <p:cNvPr id="104451" name="Picture 3" descr="C:\Documents and Settings\Default\My Documents\My Pictures\NWS\P8010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6934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2495</Words>
  <Application>Microsoft Macintosh PowerPoint</Application>
  <PresentationFormat>On-screen Show (4:3)</PresentationFormat>
  <Paragraphs>435</Paragraphs>
  <Slides>153</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153</vt:i4>
      </vt:variant>
    </vt:vector>
  </HeadingPairs>
  <TitlesOfParts>
    <vt:vector size="160" baseType="lpstr">
      <vt:lpstr>Arial</vt:lpstr>
      <vt:lpstr>Calibri</vt:lpstr>
      <vt:lpstr>WP TypographicSymbols</vt:lpstr>
      <vt:lpstr>Lucida Sans</vt:lpstr>
      <vt:lpstr>Times New Roman</vt:lpstr>
      <vt:lpstr>Wingdings</vt:lpstr>
      <vt:lpstr>Office Theme</vt:lpstr>
      <vt:lpstr>ARCSA  Tapping Into  Rainwater  Nuts and Bolts  </vt:lpstr>
      <vt:lpstr>PowerPoint Presentation</vt:lpstr>
      <vt:lpstr>MARIETTA, GA — xxxx x xxxxxxx, a Wealthy Atlanta Investor,</vt:lpstr>
      <vt:lpstr>Bottled Water</vt:lpstr>
      <vt:lpstr>Many Early American Settlers Depended on Rainwater Capture</vt:lpstr>
      <vt:lpstr>PowerPoint Presentation</vt:lpstr>
      <vt:lpstr>Rainwater Uses:</vt:lpstr>
      <vt:lpstr>Rainwater Uses:</vt:lpstr>
      <vt:lpstr>How to Collect Rainwater</vt:lpstr>
      <vt:lpstr>Complex /Active/Roof-based Rainwater Harvesting</vt:lpstr>
      <vt:lpstr>PowerPoint Presentation</vt:lpstr>
      <vt:lpstr>Questions To Ask First</vt:lpstr>
      <vt:lpstr>Will I Have Enough Water?</vt:lpstr>
      <vt:lpstr>Usage Needs</vt:lpstr>
      <vt:lpstr>The Further West You Go  (for the most part)</vt:lpstr>
      <vt:lpstr>Rainfall Per Month “Texas Manual on Rainwater Harvesting”</vt:lpstr>
      <vt:lpstr>Annual Rainfall for Athens http://www.srh.noaa.gov/ffc/html/rainresrc.shtml</vt:lpstr>
      <vt:lpstr>Online Calculator http://rainwaterharvesting.tamu.edu/ </vt:lpstr>
      <vt:lpstr>Online Calculator</vt:lpstr>
      <vt:lpstr>How Much Storage Do I need?</vt:lpstr>
      <vt:lpstr>New Construction VS Retrofit</vt:lpstr>
      <vt:lpstr>New Construction</vt:lpstr>
      <vt:lpstr> PVC   schedule 40 is for socket fittings only. For UV resistance of PVC pipe and  fittings,  paint with a white water based latex paint.     Aluminum-Plastic Composite Water Piping  Multipurpose pressure piping that can be used for hot and cold water   distribution indoors and outside  Composite piping is approved by all national code bodies.  Copper – more likely to erode with lower pH</vt:lpstr>
      <vt:lpstr>PowerPoint Presentation</vt:lpstr>
      <vt:lpstr>Retrofit</vt:lpstr>
      <vt:lpstr>Facts Gathered – Ready to Start</vt:lpstr>
      <vt:lpstr>PowerPoint Presentation</vt:lpstr>
      <vt:lpstr>Roofs and Collection Surfaces</vt:lpstr>
      <vt:lpstr>Roof Material</vt:lpstr>
      <vt:lpstr>Roofs and Collection Surfaces</vt:lpstr>
      <vt:lpstr>Roof Sealants or Paints</vt:lpstr>
      <vt:lpstr>Roof Slope</vt:lpstr>
      <vt:lpstr>Who are your neighbors?</vt:lpstr>
      <vt:lpstr>Amount Of Water To Divert</vt:lpstr>
      <vt:lpstr>Smog vs Dust Humid Areas vs Arid Areas Heavy Rains vs Light Showers Trees vs. No trees</vt:lpstr>
      <vt:lpstr>Green Roofs –  Runoff For Non-potable Uses</vt:lpstr>
      <vt:lpstr>Greenhouse as Roof – Non-potable</vt:lpstr>
      <vt:lpstr>PowerPoint Presentation</vt:lpstr>
      <vt:lpstr>Gutters And Down Spouts</vt:lpstr>
      <vt:lpstr>PowerPoint Presentation</vt:lpstr>
      <vt:lpstr>PowerPoint Presentation</vt:lpstr>
      <vt:lpstr>Birds and Other Critters</vt:lpstr>
      <vt:lpstr>First Flush – Water Diverters</vt:lpstr>
      <vt:lpstr>PowerPoint Presentation</vt:lpstr>
      <vt:lpstr>Trees and Leaves</vt:lpstr>
      <vt:lpstr>Gutters</vt:lpstr>
      <vt:lpstr>PowerPoint Presentation</vt:lpstr>
      <vt:lpstr>PowerPoint Presentation</vt:lpstr>
      <vt:lpstr>Weight – 8.33 lb/gallon 7.5 gallons per cubic foot</vt:lpstr>
      <vt:lpstr>  Gutter  Slope Towards The Downspout-To Prevent Standing Water   Tilted Out – To prevent Water From Seeping into the Walls </vt:lpstr>
      <vt:lpstr>PowerPoint Presentation</vt:lpstr>
      <vt:lpstr>PowerPoint Presentation</vt:lpstr>
      <vt:lpstr>Site Preparation</vt:lpstr>
      <vt:lpstr>Pad Preparation</vt:lpstr>
      <vt:lpstr>Location Dictates $</vt:lpstr>
      <vt:lpstr>Sight Selection for Tanks</vt:lpstr>
      <vt:lpstr>PowerPoint Presentation</vt:lpstr>
      <vt:lpstr>Study site – slope, places for storage  – Above or below ground  -Rocks – Clay soils </vt:lpstr>
      <vt:lpstr>Dry Systems </vt:lpstr>
      <vt:lpstr>Dry System –Wall School</vt:lpstr>
      <vt:lpstr>Wet Systems</vt:lpstr>
      <vt:lpstr>Who Knows Type System</vt:lpstr>
      <vt:lpstr>PowerPoint Presentation</vt:lpstr>
      <vt:lpstr>Sand Filters</vt:lpstr>
      <vt:lpstr>PowerPoint Presentation</vt:lpstr>
      <vt:lpstr>PowerPoint Presentation</vt:lpstr>
      <vt:lpstr>PowerPoint Presentation</vt:lpstr>
      <vt:lpstr>PowerPoint Presentation</vt:lpstr>
      <vt:lpstr>PowerPoint Presentation</vt:lpstr>
      <vt:lpstr>               </vt:lpstr>
      <vt:lpstr>PowerPoint Presentation</vt:lpstr>
      <vt:lpstr>First Flush – Roof Washers</vt:lpstr>
      <vt:lpstr>PowerPoint Presentation</vt:lpstr>
      <vt:lpstr>German Model of Rainwater Collection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Downspout connection –  “Doggie Proof”</vt:lpstr>
      <vt:lpstr>PowerPoint Presentation</vt:lpstr>
      <vt:lpstr>PowerPoint Presentation</vt:lpstr>
      <vt:lpstr>Commercial Size Tanks</vt:lpstr>
      <vt:lpstr>Concrete In The Basement</vt:lpstr>
      <vt:lpstr>Above ground Steel tank with Poly liner……10,000 gallons</vt:lpstr>
      <vt:lpstr>Above ground Steel tank with poly liner ……20,000 gallons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Below ground Poly Tanks 1500 gallons each</vt:lpstr>
      <vt:lpstr>Overflow Pipe</vt:lpstr>
      <vt:lpstr>Looped Overflow - Hawaii</vt:lpstr>
      <vt:lpstr>Hiding Tanks</vt:lpstr>
      <vt:lpstr>PowerPoint Presentation</vt:lpstr>
      <vt:lpstr>PowerPoint Presentation</vt:lpstr>
      <vt:lpstr>PowerPoint Presentation</vt:lpstr>
      <vt:lpstr>PowerPoint Presentation</vt:lpstr>
      <vt:lpstr>PowerPoint Presentation</vt:lpstr>
      <vt:lpstr>PowerPoint Presentation</vt:lpstr>
      <vt:lpstr>Holding Tank Bellow Grade and Pumped to Larger Collection Tank</vt:lpstr>
      <vt:lpstr>PowerPoint Presentation</vt:lpstr>
      <vt:lpstr>PowerPoint Presentation</vt:lpstr>
      <vt:lpstr>The Cleanest Water is Just Below the Water Surface</vt:lpstr>
      <vt:lpstr>PowerPoint Presentation</vt:lpstr>
      <vt:lpstr>PowerPoint Presentation</vt:lpstr>
      <vt:lpstr>PowerPoint Presentation</vt:lpstr>
      <vt:lpstr>BRAE Complete Systems</vt:lpstr>
      <vt:lpstr>4 Steps to High Quality Cistern Water (WISY – Germany)</vt:lpstr>
      <vt:lpstr>PowerPoint Presentation</vt:lpstr>
      <vt:lpstr>Now That You Have It Stored:  The Other Parts</vt:lpstr>
      <vt:lpstr>HB 4 - Sec. 341.042.  STANDARDS FOR HARVESTED RAINWATER. </vt:lpstr>
      <vt:lpstr>Air Gap Is needed If  You Add Water Other  Water Source</vt:lpstr>
      <vt:lpstr>Reduced-Pressure Back Flow Assembly (RPBA)</vt:lpstr>
      <vt:lpstr>Pump and Pressure Tank</vt:lpstr>
      <vt:lpstr>PowerPoint Presentation</vt:lpstr>
      <vt:lpstr>PowerPoint Presentation</vt:lpstr>
      <vt:lpstr>pH and Turbidity</vt:lpstr>
      <vt:lpstr>PowerPoint Presentation</vt:lpstr>
      <vt:lpstr>PowerPoint Presentation</vt:lpstr>
      <vt:lpstr>UNTREATED RAINWATER DO NOT DRINK</vt:lpstr>
      <vt:lpstr>Yellow Labels on White pipe, facets etc.</vt:lpstr>
      <vt:lpstr>ANSI/NSF Standard 53 and Standard 61</vt:lpstr>
      <vt:lpstr>One System may Not Fit All</vt:lpstr>
      <vt:lpstr>Toilets, Laundry, Outside Use </vt:lpstr>
      <vt:lpstr>PowerPoint Presentation</vt:lpstr>
      <vt:lpstr>  Hunters Cabin</vt:lpstr>
      <vt:lpstr>PowerPoint Presentation</vt:lpstr>
      <vt:lpstr>PowerPoint Presentation</vt:lpstr>
      <vt:lpstr>PowerPoint Presentation</vt:lpstr>
      <vt:lpstr>PowerPoint Presentation</vt:lpstr>
      <vt:lpstr>  My Home and Barn     5000 sq. foot of roof                5000 x .6 gallons/foot =    3,000 gallons of water per 1” rain</vt:lpstr>
      <vt:lpstr>16,500 gallons Storage Capacity</vt:lpstr>
      <vt:lpstr>PowerPoint Presentation</vt:lpstr>
      <vt:lpstr>Filtration</vt:lpstr>
      <vt:lpstr>UV Light</vt:lpstr>
      <vt:lpstr>   Water Usage – Inside The Home</vt:lpstr>
      <vt:lpstr>Water Usage – Outside The Home</vt:lpstr>
      <vt:lpstr>Incentive Programs</vt:lpstr>
      <vt:lpstr>Santa Fe County Ordinance</vt:lpstr>
      <vt:lpstr> HB 645 – 2003 Texas Legislature</vt:lpstr>
      <vt:lpstr>Rainwater Harvesting Potential and Guidelines for Texas </vt:lpstr>
      <vt:lpstr>Harvesting, Storing, and Treating Rainwater for Domestic Indoor Use</vt:lpstr>
      <vt:lpstr>HB 4 - SECTION 11.  Section 447.004, Government Code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ARCSA  Tapping Into  Rainwater  Nuts and Bolts  </dc:title>
  <dc:creator>George Braman</dc:creator>
  <cp:lastModifiedBy>George Braman</cp:lastModifiedBy>
  <cp:revision>1</cp:revision>
  <dcterms:created xsi:type="dcterms:W3CDTF">2015-09-08T04:39:14Z</dcterms:created>
  <dcterms:modified xsi:type="dcterms:W3CDTF">2015-09-08T04:43:08Z</dcterms:modified>
</cp:coreProperties>
</file>