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63"/>
  </p:notesMasterIdLst>
  <p:sldIdLst>
    <p:sldId id="257" r:id="rId2"/>
    <p:sldId id="315" r:id="rId3"/>
    <p:sldId id="316" r:id="rId4"/>
    <p:sldId id="317" r:id="rId5"/>
    <p:sldId id="318" r:id="rId6"/>
    <p:sldId id="319" r:id="rId7"/>
    <p:sldId id="322" r:id="rId8"/>
    <p:sldId id="304" r:id="rId9"/>
    <p:sldId id="281" r:id="rId10"/>
    <p:sldId id="321" r:id="rId11"/>
    <p:sldId id="300" r:id="rId12"/>
    <p:sldId id="258" r:id="rId13"/>
    <p:sldId id="259" r:id="rId14"/>
    <p:sldId id="302" r:id="rId15"/>
    <p:sldId id="260" r:id="rId16"/>
    <p:sldId id="312" r:id="rId17"/>
    <p:sldId id="295" r:id="rId18"/>
    <p:sldId id="296" r:id="rId19"/>
    <p:sldId id="303" r:id="rId20"/>
    <p:sldId id="297" r:id="rId21"/>
    <p:sldId id="283" r:id="rId22"/>
    <p:sldId id="284" r:id="rId23"/>
    <p:sldId id="291" r:id="rId24"/>
    <p:sldId id="290" r:id="rId25"/>
    <p:sldId id="292" r:id="rId26"/>
    <p:sldId id="299" r:id="rId27"/>
    <p:sldId id="285" r:id="rId28"/>
    <p:sldId id="286" r:id="rId29"/>
    <p:sldId id="306" r:id="rId30"/>
    <p:sldId id="267" r:id="rId31"/>
    <p:sldId id="270" r:id="rId32"/>
    <p:sldId id="323" r:id="rId33"/>
    <p:sldId id="314" r:id="rId34"/>
    <p:sldId id="331" r:id="rId35"/>
    <p:sldId id="287" r:id="rId36"/>
    <p:sldId id="288" r:id="rId37"/>
    <p:sldId id="324" r:id="rId38"/>
    <p:sldId id="313" r:id="rId39"/>
    <p:sldId id="289" r:id="rId40"/>
    <p:sldId id="269" r:id="rId41"/>
    <p:sldId id="274" r:id="rId42"/>
    <p:sldId id="275" r:id="rId43"/>
    <p:sldId id="276" r:id="rId44"/>
    <p:sldId id="327" r:id="rId45"/>
    <p:sldId id="326" r:id="rId46"/>
    <p:sldId id="277" r:id="rId47"/>
    <p:sldId id="309" r:id="rId48"/>
    <p:sldId id="329" r:id="rId49"/>
    <p:sldId id="330" r:id="rId50"/>
    <p:sldId id="332" r:id="rId51"/>
    <p:sldId id="333" r:id="rId52"/>
    <p:sldId id="334" r:id="rId53"/>
    <p:sldId id="335" r:id="rId54"/>
    <p:sldId id="343" r:id="rId55"/>
    <p:sldId id="337" r:id="rId56"/>
    <p:sldId id="338" r:id="rId57"/>
    <p:sldId id="339" r:id="rId58"/>
    <p:sldId id="340" r:id="rId59"/>
    <p:sldId id="342" r:id="rId60"/>
    <p:sldId id="341" r:id="rId61"/>
    <p:sldId id="278" r:id="rId62"/>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41" autoAdjust="0"/>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426D0244-51E7-1C4A-9C74-9F50FFBD18E4}" type="slidenum">
              <a:rPr lang="en-US" altLang="en-US"/>
              <a:pPr/>
              <a:t>‹#›</a:t>
            </a:fld>
            <a:endParaRPr lang="en-US" altLang="en-US"/>
          </a:p>
        </p:txBody>
      </p:sp>
    </p:spTree>
    <p:extLst>
      <p:ext uri="{BB962C8B-B14F-4D97-AF65-F5344CB8AC3E}">
        <p14:creationId xmlns:p14="http://schemas.microsoft.com/office/powerpoint/2010/main" val="5368464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A3787-D953-0A43-AB66-E8BA8A9EE677}" type="slidenum">
              <a:rPr lang="en-US" altLang="en-US"/>
              <a:pPr/>
              <a:t>2</a:t>
            </a:fld>
            <a:endParaRPr lang="en-US" alt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en-US"/>
              <a:t>Thanks to USDA CSREES Water Quality Program</a:t>
            </a:r>
          </a:p>
        </p:txBody>
      </p:sp>
    </p:spTree>
    <p:extLst>
      <p:ext uri="{BB962C8B-B14F-4D97-AF65-F5344CB8AC3E}">
        <p14:creationId xmlns:p14="http://schemas.microsoft.com/office/powerpoint/2010/main" val="119983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1A940-DCA5-334F-A206-9678CB6ADE72}" type="slidenum">
              <a:rPr lang="en-US" altLang="en-US"/>
              <a:pPr/>
              <a:t>13</a:t>
            </a:fld>
            <a:endParaRPr lang="en-US" altLang="en-US"/>
          </a:p>
        </p:txBody>
      </p:sp>
      <p:sp>
        <p:nvSpPr>
          <p:cNvPr id="8194" name="Rectangle 2"/>
          <p:cNvSpPr>
            <a:spLocks noRot="1" noChangeArrowheads="1" noTextEdit="1"/>
          </p:cNvSpPr>
          <p:nvPr>
            <p:ph type="sldImg"/>
          </p:nvPr>
        </p:nvSpPr>
        <p:spPr>
          <a:ln/>
        </p:spPr>
      </p:sp>
      <p:sp>
        <p:nvSpPr>
          <p:cNvPr id="8195" name="Rectangle 3"/>
          <p:cNvSpPr>
            <a:spLocks noGrp="1" noChangeArrowheads="1"/>
          </p:cNvSpPr>
          <p:nvPr>
            <p:ph type="body" idx="1"/>
          </p:nvPr>
        </p:nvSpPr>
        <p:spPr>
          <a:xfrm>
            <a:off x="914400" y="4343400"/>
            <a:ext cx="5029200" cy="4114800"/>
          </a:xfrm>
        </p:spPr>
        <p:txBody>
          <a:bodyPr/>
          <a:lstStyle/>
          <a:p>
            <a:r>
              <a:rPr lang="en-US" altLang="en-US"/>
              <a:t>Even a small lawn that is only 1,000 square feet may need nearly 2,500 gallons of irrigation each month. Are we interested in storing 2,500 gallons of water for every 1,000 square feet of lawn area. Will turf survive without supplemental irrigation? Can we live with dormant turf?</a:t>
            </a:r>
          </a:p>
        </p:txBody>
      </p:sp>
    </p:spTree>
    <p:extLst>
      <p:ext uri="{BB962C8B-B14F-4D97-AF65-F5344CB8AC3E}">
        <p14:creationId xmlns:p14="http://schemas.microsoft.com/office/powerpoint/2010/main" val="78985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6C260A-8F99-D444-BE02-4DE310D275FA}" type="slidenum">
              <a:rPr lang="en-US" altLang="en-US"/>
              <a:pPr/>
              <a:t>14</a:t>
            </a:fld>
            <a:endParaRPr lang="en-US" altLang="en-US"/>
          </a:p>
        </p:txBody>
      </p:sp>
      <p:sp>
        <p:nvSpPr>
          <p:cNvPr id="593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6017C0BB-F47B-BB44-8CD0-B78CC9C758EB}" type="slidenum">
              <a:rPr lang="en-US" altLang="en-US" sz="1200">
                <a:latin typeface="Times New Roman" charset="0"/>
              </a:rPr>
              <a:pPr algn="r"/>
              <a:t>14</a:t>
            </a:fld>
            <a:endParaRPr lang="en-US" altLang="en-US" sz="1200">
              <a:latin typeface="Times New Roman" charset="0"/>
            </a:endParaRPr>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p:spPr>
        <p:txBody>
          <a:bodyPr lIns="91433" tIns="45717" rIns="91433" bIns="45717"/>
          <a:lstStyle/>
          <a:p>
            <a:r>
              <a:rPr lang="en-US" altLang="en-US"/>
              <a:t>As you can see not all turfgrass species are created equally.  In Georgia we are lucky to be in a transition area where many different species of turf can be grown.  Please consider choosing a turfgrass based on its drought tolerance. </a:t>
            </a:r>
          </a:p>
        </p:txBody>
      </p:sp>
    </p:spTree>
    <p:extLst>
      <p:ext uri="{BB962C8B-B14F-4D97-AF65-F5344CB8AC3E}">
        <p14:creationId xmlns:p14="http://schemas.microsoft.com/office/powerpoint/2010/main" val="14800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297EB-B75C-B146-A0E9-36A09CBCAF3B}" type="slidenum">
              <a:rPr lang="en-US" altLang="en-US"/>
              <a:pPr/>
              <a:t>15</a:t>
            </a:fld>
            <a:endParaRPr lang="en-US" altLang="en-US"/>
          </a:p>
        </p:txBody>
      </p:sp>
      <p:sp>
        <p:nvSpPr>
          <p:cNvPr id="10242" name="Rectangle 2"/>
          <p:cNvSpPr>
            <a:spLocks noRot="1" noChangeArrowheads="1" noTextEdit="1"/>
          </p:cNvSpPr>
          <p:nvPr>
            <p:ph type="sldImg"/>
          </p:nvPr>
        </p:nvSpPr>
        <p:spPr>
          <a:ln/>
        </p:spPr>
      </p:sp>
      <p:sp>
        <p:nvSpPr>
          <p:cNvPr id="10243" name="Rectangle 3"/>
          <p:cNvSpPr>
            <a:spLocks noGrp="1" noChangeArrowheads="1"/>
          </p:cNvSpPr>
          <p:nvPr>
            <p:ph type="body" idx="1"/>
          </p:nvPr>
        </p:nvSpPr>
        <p:spPr>
          <a:xfrm>
            <a:off x="914400" y="4343400"/>
            <a:ext cx="5029200" cy="4114800"/>
          </a:xfrm>
        </p:spPr>
        <p:txBody>
          <a:bodyPr/>
          <a:lstStyle/>
          <a:p>
            <a:r>
              <a:rPr lang="en-US" altLang="en-US"/>
              <a:t>If you add the height of all the woody plants in this landscape that need irrigation the total sum is 50 feet. In your landscape you may have drought resistant plants that only need to be watered every other week, once a month or not at all. However, if we use our rule of thumb on this landscape and provide 1 gallon of water per foot of plant height we would apply 50 gallons of water per week, or 200 gallons per month. Can we store 200 gallons of water.</a:t>
            </a:r>
          </a:p>
        </p:txBody>
      </p:sp>
    </p:spTree>
    <p:extLst>
      <p:ext uri="{BB962C8B-B14F-4D97-AF65-F5344CB8AC3E}">
        <p14:creationId xmlns:p14="http://schemas.microsoft.com/office/powerpoint/2010/main" val="160371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E5B1E-78F2-EF42-9333-3C2039AEDE63}" type="slidenum">
              <a:rPr lang="en-US" altLang="en-US"/>
              <a:pPr/>
              <a:t>18</a:t>
            </a:fld>
            <a:endParaRPr lang="en-US" alt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You can connect rainbarrels together or simply divert excess water</a:t>
            </a:r>
          </a:p>
        </p:txBody>
      </p:sp>
    </p:spTree>
    <p:extLst>
      <p:ext uri="{BB962C8B-B14F-4D97-AF65-F5344CB8AC3E}">
        <p14:creationId xmlns:p14="http://schemas.microsoft.com/office/powerpoint/2010/main" val="57797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6FFB15-AB8C-8D41-9D7F-BDEF63675755}" type="slidenum">
              <a:rPr lang="en-US" altLang="en-US"/>
              <a:pPr/>
              <a:t>21</a:t>
            </a:fld>
            <a:endParaRPr lang="en-US" alt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ltLang="en-US"/>
              <a:t>2007 was a 150 year drought and during the growing season there was still over an inch of rain each month except May. </a:t>
            </a:r>
          </a:p>
        </p:txBody>
      </p:sp>
    </p:spTree>
    <p:extLst>
      <p:ext uri="{BB962C8B-B14F-4D97-AF65-F5344CB8AC3E}">
        <p14:creationId xmlns:p14="http://schemas.microsoft.com/office/powerpoint/2010/main" val="101633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E7EA1-C90B-534C-954D-ABCE501F53D6}" type="slidenum">
              <a:rPr lang="en-US" altLang="en-US"/>
              <a:pPr/>
              <a:t>30</a:t>
            </a:fld>
            <a:endParaRPr lang="en-US" altLang="en-US"/>
          </a:p>
        </p:txBody>
      </p:sp>
      <p:sp>
        <p:nvSpPr>
          <p:cNvPr id="18434" name="Rectangle 2"/>
          <p:cNvSpPr>
            <a:spLocks noRo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r>
              <a:rPr lang="en-US" altLang="en-US"/>
              <a:t>4. PRAYER FOR RAIN.  Periodic drought makes the problem even more pronounced, causing reservoir and river levels to drop and often forcing water authorities and elected officials to place restrictions or bans on outdoor water use in an effort to conserve available water supplies.</a:t>
            </a:r>
          </a:p>
          <a:p>
            <a:endParaRPr lang="en-US" altLang="en-US"/>
          </a:p>
        </p:txBody>
      </p:sp>
    </p:spTree>
    <p:extLst>
      <p:ext uri="{BB962C8B-B14F-4D97-AF65-F5344CB8AC3E}">
        <p14:creationId xmlns:p14="http://schemas.microsoft.com/office/powerpoint/2010/main" val="41724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20783E-A5AF-904D-8534-9FC322C3E4E4}" type="slidenum">
              <a:rPr lang="en-US" altLang="en-US"/>
              <a:pPr/>
              <a:t>36</a:t>
            </a:fld>
            <a:endParaRPr lang="en-US" altLang="en-US"/>
          </a:p>
        </p:txBody>
      </p:sp>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ltLang="en-US"/>
              <a:t>Doesn’t take a big pump to deliver 50 gallons of water in an hour, once per week</a:t>
            </a:r>
          </a:p>
        </p:txBody>
      </p:sp>
    </p:spTree>
    <p:extLst>
      <p:ext uri="{BB962C8B-B14F-4D97-AF65-F5344CB8AC3E}">
        <p14:creationId xmlns:p14="http://schemas.microsoft.com/office/powerpoint/2010/main" val="115356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53C1D2A-2EBB-654B-A2CE-8CA99A10A0F3}" type="slidenum">
              <a:rPr lang="en-US" altLang="en-US"/>
              <a:pPr/>
              <a:t>‹#›</a:t>
            </a:fld>
            <a:endParaRPr lang="en-US" altLang="en-US"/>
          </a:p>
        </p:txBody>
      </p:sp>
    </p:spTree>
    <p:extLst>
      <p:ext uri="{BB962C8B-B14F-4D97-AF65-F5344CB8AC3E}">
        <p14:creationId xmlns:p14="http://schemas.microsoft.com/office/powerpoint/2010/main" val="23094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C12881-90CF-2548-BCE3-26B6910D01CB}" type="slidenum">
              <a:rPr lang="en-US" altLang="en-US"/>
              <a:pPr/>
              <a:t>‹#›</a:t>
            </a:fld>
            <a:endParaRPr lang="en-US" altLang="en-US"/>
          </a:p>
        </p:txBody>
      </p:sp>
    </p:spTree>
    <p:extLst>
      <p:ext uri="{BB962C8B-B14F-4D97-AF65-F5344CB8AC3E}">
        <p14:creationId xmlns:p14="http://schemas.microsoft.com/office/powerpoint/2010/main" val="146939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ED81743-698F-2C42-86C1-3BD816006388}" type="slidenum">
              <a:rPr lang="en-US" altLang="en-US"/>
              <a:pPr/>
              <a:t>‹#›</a:t>
            </a:fld>
            <a:endParaRPr lang="en-US" altLang="en-US"/>
          </a:p>
        </p:txBody>
      </p:sp>
    </p:spTree>
    <p:extLst>
      <p:ext uri="{BB962C8B-B14F-4D97-AF65-F5344CB8AC3E}">
        <p14:creationId xmlns:p14="http://schemas.microsoft.com/office/powerpoint/2010/main" val="10001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0AA3569-D789-1949-B01A-2D8A197496A1}" type="slidenum">
              <a:rPr lang="en-US" altLang="en-US"/>
              <a:pPr/>
              <a:t>‹#›</a:t>
            </a:fld>
            <a:endParaRPr lang="en-US" altLang="en-US"/>
          </a:p>
        </p:txBody>
      </p:sp>
    </p:spTree>
    <p:extLst>
      <p:ext uri="{BB962C8B-B14F-4D97-AF65-F5344CB8AC3E}">
        <p14:creationId xmlns:p14="http://schemas.microsoft.com/office/powerpoint/2010/main" val="103079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E0D64D6-DE04-2043-98AC-D026A2C0BDC4}" type="slidenum">
              <a:rPr lang="en-US" altLang="en-US"/>
              <a:pPr/>
              <a:t>‹#›</a:t>
            </a:fld>
            <a:endParaRPr lang="en-US" altLang="en-US"/>
          </a:p>
        </p:txBody>
      </p:sp>
    </p:spTree>
    <p:extLst>
      <p:ext uri="{BB962C8B-B14F-4D97-AF65-F5344CB8AC3E}">
        <p14:creationId xmlns:p14="http://schemas.microsoft.com/office/powerpoint/2010/main" val="76384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8D37739-9E72-BB48-AA48-8CFB61D642BD}" type="slidenum">
              <a:rPr lang="en-US" altLang="en-US"/>
              <a:pPr/>
              <a:t>‹#›</a:t>
            </a:fld>
            <a:endParaRPr lang="en-US" altLang="en-US"/>
          </a:p>
        </p:txBody>
      </p:sp>
    </p:spTree>
    <p:extLst>
      <p:ext uri="{BB962C8B-B14F-4D97-AF65-F5344CB8AC3E}">
        <p14:creationId xmlns:p14="http://schemas.microsoft.com/office/powerpoint/2010/main" val="21594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A9FCDC7-558C-D04A-B1E3-F9E54FF8232E}" type="slidenum">
              <a:rPr lang="en-US" altLang="en-US"/>
              <a:pPr/>
              <a:t>‹#›</a:t>
            </a:fld>
            <a:endParaRPr lang="en-US" altLang="en-US"/>
          </a:p>
        </p:txBody>
      </p:sp>
    </p:spTree>
    <p:extLst>
      <p:ext uri="{BB962C8B-B14F-4D97-AF65-F5344CB8AC3E}">
        <p14:creationId xmlns:p14="http://schemas.microsoft.com/office/powerpoint/2010/main" val="7287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D747892-18A3-874D-BF15-AD212414B006}" type="slidenum">
              <a:rPr lang="en-US" altLang="en-US"/>
              <a:pPr/>
              <a:t>‹#›</a:t>
            </a:fld>
            <a:endParaRPr lang="en-US" altLang="en-US"/>
          </a:p>
        </p:txBody>
      </p:sp>
    </p:spTree>
    <p:extLst>
      <p:ext uri="{BB962C8B-B14F-4D97-AF65-F5344CB8AC3E}">
        <p14:creationId xmlns:p14="http://schemas.microsoft.com/office/powerpoint/2010/main" val="6991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01B99E3-EB6B-4F43-B2E9-FB20801F4DD8}" type="slidenum">
              <a:rPr lang="en-US" altLang="en-US"/>
              <a:pPr/>
              <a:t>‹#›</a:t>
            </a:fld>
            <a:endParaRPr lang="en-US" altLang="en-US"/>
          </a:p>
        </p:txBody>
      </p:sp>
    </p:spTree>
    <p:extLst>
      <p:ext uri="{BB962C8B-B14F-4D97-AF65-F5344CB8AC3E}">
        <p14:creationId xmlns:p14="http://schemas.microsoft.com/office/powerpoint/2010/main" val="17108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9ACF76-D433-3C41-A312-3750D0DF9511}" type="slidenum">
              <a:rPr lang="en-US" altLang="en-US"/>
              <a:pPr/>
              <a:t>‹#›</a:t>
            </a:fld>
            <a:endParaRPr lang="en-US" altLang="en-US"/>
          </a:p>
        </p:txBody>
      </p:sp>
    </p:spTree>
    <p:extLst>
      <p:ext uri="{BB962C8B-B14F-4D97-AF65-F5344CB8AC3E}">
        <p14:creationId xmlns:p14="http://schemas.microsoft.com/office/powerpoint/2010/main" val="2111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14D43A7-C78F-F044-A634-0434B2A36A68}" type="slidenum">
              <a:rPr lang="en-US" altLang="en-US"/>
              <a:pPr/>
              <a:t>‹#›</a:t>
            </a:fld>
            <a:endParaRPr lang="en-US" altLang="en-US"/>
          </a:p>
        </p:txBody>
      </p:sp>
    </p:spTree>
    <p:extLst>
      <p:ext uri="{BB962C8B-B14F-4D97-AF65-F5344CB8AC3E}">
        <p14:creationId xmlns:p14="http://schemas.microsoft.com/office/powerpoint/2010/main" val="4705482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8B65BA8-8319-EE4E-81FA-CF9A8EBA316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www.usawaterquality.org/" TargetMode="External"/><Relationship Id="rId5" Type="http://schemas.openxmlformats.org/officeDocument/2006/relationships/image" Target="../media/image3.png"/><Relationship Id="rId6" Type="http://schemas.openxmlformats.org/officeDocument/2006/relationships/hyperlink" Target="http://texasextension.tamu.edu/" TargetMode="External"/><Relationship Id="rId7" Type="http://schemas.openxmlformats.org/officeDocument/2006/relationships/image" Target="../media/image4.jpeg"/><Relationship Id="rId8" Type="http://schemas.openxmlformats.org/officeDocument/2006/relationships/image" Target="../media/image5.png"/><Relationship Id="rId9"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www.griffin.uga.edu/aemn/images/full/title.jpg" TargetMode="External"/><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143000" y="152400"/>
            <a:ext cx="6821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dirty="0"/>
              <a:t>2008 Rain Harvest Workshop</a:t>
            </a:r>
          </a:p>
        </p:txBody>
      </p:sp>
      <p:pic>
        <p:nvPicPr>
          <p:cNvPr id="4100" name="Picture 4" descr="cystern_0208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172200" cy="46291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xt_id_horizontal_PMS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8674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4191000" y="5867400"/>
            <a:ext cx="4708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Frank Henning</a:t>
            </a:r>
          </a:p>
          <a:p>
            <a:r>
              <a:rPr lang="en-US" altLang="en-US" sz="2400"/>
              <a:t>UGA Watershed Extension Agent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838200" y="3810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Irrigating with Harvested Water</a:t>
            </a:r>
          </a:p>
        </p:txBody>
      </p:sp>
      <p:pic>
        <p:nvPicPr>
          <p:cNvPr id="91139" name="Picture 3" descr="cystern_0208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descr="ext_id_horizontal_PMS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8674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5"/>
          <p:cNvSpPr txBox="1">
            <a:spLocks noChangeArrowheads="1"/>
          </p:cNvSpPr>
          <p:nvPr/>
        </p:nvSpPr>
        <p:spPr bwMode="auto">
          <a:xfrm>
            <a:off x="4191000" y="5867400"/>
            <a:ext cx="4708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Frank Henning</a:t>
            </a:r>
          </a:p>
          <a:p>
            <a:r>
              <a:rPr lang="en-US" altLang="en-US" sz="2400"/>
              <a:t>UGA Watershed Extension Agent</a:t>
            </a:r>
          </a:p>
        </p:txBody>
      </p:sp>
      <p:sp>
        <p:nvSpPr>
          <p:cNvPr id="91142" name="Text Box 6"/>
          <p:cNvSpPr txBox="1">
            <a:spLocks noChangeArrowheads="1"/>
          </p:cNvSpPr>
          <p:nvPr/>
        </p:nvSpPr>
        <p:spPr bwMode="auto">
          <a:xfrm>
            <a:off x="2270125" y="9302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4" name="Group 4"/>
          <p:cNvGrpSpPr>
            <a:grpSpLocks/>
          </p:cNvGrpSpPr>
          <p:nvPr/>
        </p:nvGrpSpPr>
        <p:grpSpPr bwMode="auto">
          <a:xfrm rot="5400000">
            <a:off x="2857500" y="3390900"/>
            <a:ext cx="4343400" cy="1676400"/>
            <a:chOff x="1620" y="6300"/>
            <a:chExt cx="7200" cy="2520"/>
          </a:xfrm>
        </p:grpSpPr>
        <p:sp>
          <p:nvSpPr>
            <p:cNvPr id="56325" name="Rectangle 5"/>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56326" name="Group 6"/>
            <p:cNvGrpSpPr>
              <a:grpSpLocks/>
            </p:cNvGrpSpPr>
            <p:nvPr/>
          </p:nvGrpSpPr>
          <p:grpSpPr bwMode="auto">
            <a:xfrm>
              <a:off x="1620" y="6300"/>
              <a:ext cx="7200" cy="2520"/>
              <a:chOff x="1620" y="6300"/>
              <a:chExt cx="7200" cy="2520"/>
            </a:xfrm>
          </p:grpSpPr>
          <p:sp>
            <p:nvSpPr>
              <p:cNvPr id="56327" name="AutoShape 7"/>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56328" name="AutoShape 8"/>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56329" name="AutoShape 9"/>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56330" name="Rectangle 10"/>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56331" name="Rectangle 11"/>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56332" name="Rectangle 12"/>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56333" name="Rectangle 13"/>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56334" name="Rectangle 14"/>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56335" name="AutoShape 15"/>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56336" name="Line 16"/>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7" name="Line 17"/>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8" name="Line 18"/>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6339" name="Text Box 19"/>
          <p:cNvSpPr txBox="1">
            <a:spLocks noChangeArrowheads="1"/>
          </p:cNvSpPr>
          <p:nvPr/>
        </p:nvSpPr>
        <p:spPr bwMode="auto">
          <a:xfrm>
            <a:off x="4724400" y="33528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8000" b="1"/>
              <a:t>?</a:t>
            </a:r>
          </a:p>
        </p:txBody>
      </p:sp>
      <p:pic>
        <p:nvPicPr>
          <p:cNvPr id="56340" name="Picture 20" descr="DSC03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3429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04800" y="304800"/>
            <a:ext cx="8015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1. How much water is needed for irrigation?</a:t>
            </a:r>
          </a:p>
        </p:txBody>
      </p:sp>
      <p:sp>
        <p:nvSpPr>
          <p:cNvPr id="56343" name="Text Box 23"/>
          <p:cNvSpPr txBox="1">
            <a:spLocks noChangeArrowheads="1"/>
          </p:cNvSpPr>
          <p:nvPr/>
        </p:nvSpPr>
        <p:spPr bwMode="auto">
          <a:xfrm>
            <a:off x="685800" y="838200"/>
            <a:ext cx="71072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2. How much water can be harvested?</a:t>
            </a:r>
          </a:p>
        </p:txBody>
      </p:sp>
      <p:sp>
        <p:nvSpPr>
          <p:cNvPr id="56344" name="Text Box 24"/>
          <p:cNvSpPr txBox="1">
            <a:spLocks noChangeArrowheads="1"/>
          </p:cNvSpPr>
          <p:nvPr/>
        </p:nvSpPr>
        <p:spPr bwMode="auto">
          <a:xfrm>
            <a:off x="1524000" y="39624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8000" b="1"/>
              <a:t>?</a:t>
            </a:r>
          </a:p>
        </p:txBody>
      </p:sp>
      <p:sp>
        <p:nvSpPr>
          <p:cNvPr id="56345" name="Text Box 25"/>
          <p:cNvSpPr txBox="1">
            <a:spLocks noChangeArrowheads="1"/>
          </p:cNvSpPr>
          <p:nvPr/>
        </p:nvSpPr>
        <p:spPr bwMode="auto">
          <a:xfrm>
            <a:off x="1066800" y="1447800"/>
            <a:ext cx="731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3.How much water can be stored?</a:t>
            </a:r>
          </a:p>
        </p:txBody>
      </p:sp>
      <p:pic>
        <p:nvPicPr>
          <p:cNvPr id="56347" name="Picture 27" descr="cystern_0208 001"/>
          <p:cNvPicPr>
            <a:picLocks noChangeAspect="1" noChangeArrowheads="1"/>
          </p:cNvPicPr>
          <p:nvPr/>
        </p:nvPicPr>
        <p:blipFill>
          <a:blip r:embed="rId3">
            <a:extLst>
              <a:ext uri="{28A0092B-C50C-407E-A947-70E740481C1C}">
                <a14:useLocalDpi xmlns:a14="http://schemas.microsoft.com/office/drawing/2010/main" val="0"/>
              </a:ext>
            </a:extLst>
          </a:blip>
          <a:srcRect r="23456" b="35185"/>
          <a:stretch>
            <a:fillRect/>
          </a:stretch>
        </p:blipFill>
        <p:spPr bwMode="auto">
          <a:xfrm>
            <a:off x="6172200" y="2667000"/>
            <a:ext cx="2700338" cy="3048000"/>
          </a:xfrm>
          <a:prstGeom prst="rect">
            <a:avLst/>
          </a:prstGeom>
          <a:noFill/>
          <a:extLst>
            <a:ext uri="{909E8E84-426E-40DD-AFC4-6F175D3DCCD1}">
              <a14:hiddenFill xmlns:a14="http://schemas.microsoft.com/office/drawing/2010/main">
                <a:solidFill>
                  <a:srgbClr val="FFFFFF"/>
                </a:solidFill>
              </a14:hiddenFill>
            </a:ext>
          </a:extLst>
        </p:spPr>
      </p:pic>
      <p:sp>
        <p:nvSpPr>
          <p:cNvPr id="56348" name="Rectangle 28"/>
          <p:cNvSpPr>
            <a:spLocks noChangeArrowheads="1"/>
          </p:cNvSpPr>
          <p:nvPr/>
        </p:nvSpPr>
        <p:spPr bwMode="auto">
          <a:xfrm>
            <a:off x="7086600" y="38862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8000" b="1"/>
              <a:t>?</a:t>
            </a:r>
          </a:p>
        </p:txBody>
      </p:sp>
      <p:sp>
        <p:nvSpPr>
          <p:cNvPr id="56349" name="Text Box 29"/>
          <p:cNvSpPr txBox="1">
            <a:spLocks noChangeArrowheads="1"/>
          </p:cNvSpPr>
          <p:nvPr/>
        </p:nvSpPr>
        <p:spPr bwMode="auto">
          <a:xfrm>
            <a:off x="1371600" y="5181600"/>
            <a:ext cx="1289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needs</a:t>
            </a:r>
          </a:p>
        </p:txBody>
      </p:sp>
      <p:sp>
        <p:nvSpPr>
          <p:cNvPr id="56350" name="Text Box 30"/>
          <p:cNvSpPr txBox="1">
            <a:spLocks noChangeArrowheads="1"/>
          </p:cNvSpPr>
          <p:nvPr/>
        </p:nvSpPr>
        <p:spPr bwMode="auto">
          <a:xfrm>
            <a:off x="4267200" y="5638800"/>
            <a:ext cx="1357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supply</a:t>
            </a:r>
          </a:p>
        </p:txBody>
      </p:sp>
      <p:sp>
        <p:nvSpPr>
          <p:cNvPr id="56351" name="Text Box 31"/>
          <p:cNvSpPr txBox="1">
            <a:spLocks noChangeArrowheads="1"/>
          </p:cNvSpPr>
          <p:nvPr/>
        </p:nvSpPr>
        <p:spPr bwMode="auto">
          <a:xfrm>
            <a:off x="7070725" y="5807075"/>
            <a:ext cx="1536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storage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0" y="917575"/>
            <a:ext cx="84582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a:latin typeface="Times New Roman" charset="0"/>
              </a:rPr>
              <a:t> </a:t>
            </a:r>
            <a:r>
              <a:rPr lang="en-US" altLang="en-US" b="1">
                <a:latin typeface="Times New Roman" charset="0"/>
              </a:rPr>
              <a:t>Shrubs</a:t>
            </a:r>
            <a:r>
              <a:rPr lang="en-US" altLang="en-US">
                <a:latin typeface="Times New Roman" charset="0"/>
              </a:rPr>
              <a:t>:</a:t>
            </a:r>
          </a:p>
          <a:p>
            <a:pPr>
              <a:buFont typeface="Wingdings" charset="2"/>
              <a:buNone/>
            </a:pPr>
            <a:r>
              <a:rPr lang="en-US" altLang="en-US">
                <a:latin typeface="Times New Roman" charset="0"/>
              </a:rPr>
              <a:t>-Simple - apply one gallon of water per foot of plant height (daily, weekly, or monthly)</a:t>
            </a:r>
          </a:p>
          <a:p>
            <a:pPr>
              <a:buFont typeface="Wingdings" charset="2"/>
              <a:buNone/>
            </a:pPr>
            <a:r>
              <a:rPr lang="en-US" altLang="en-US">
                <a:latin typeface="Times New Roman" charset="0"/>
              </a:rPr>
              <a:t>-Scientific – ET or soil moisture</a:t>
            </a:r>
          </a:p>
          <a:p>
            <a:pPr>
              <a:buFontTx/>
              <a:buChar char="•"/>
            </a:pPr>
            <a:r>
              <a:rPr lang="en-US" altLang="en-US" b="1">
                <a:latin typeface="Times New Roman" charset="0"/>
              </a:rPr>
              <a:t> Lawns</a:t>
            </a:r>
          </a:p>
          <a:p>
            <a:r>
              <a:rPr lang="en-US" altLang="en-US">
                <a:latin typeface="Times New Roman" charset="0"/>
              </a:rPr>
              <a:t>up to once a week - one inch per </a:t>
            </a:r>
          </a:p>
          <a:p>
            <a:r>
              <a:rPr lang="en-US" altLang="en-US">
                <a:latin typeface="Times New Roman" charset="0"/>
              </a:rPr>
              <a:t>application</a:t>
            </a:r>
          </a:p>
          <a:p>
            <a:pPr>
              <a:buFontTx/>
              <a:buChar char="•"/>
            </a:pPr>
            <a:r>
              <a:rPr lang="en-US" altLang="en-US">
                <a:latin typeface="Times New Roman" charset="0"/>
              </a:rPr>
              <a:t> </a:t>
            </a:r>
            <a:r>
              <a:rPr lang="en-US" altLang="en-US" b="1">
                <a:latin typeface="Times New Roman" charset="0"/>
              </a:rPr>
              <a:t>Trees</a:t>
            </a:r>
          </a:p>
          <a:p>
            <a:r>
              <a:rPr lang="en-US" altLang="en-US">
                <a:latin typeface="Times New Roman" charset="0"/>
              </a:rPr>
              <a:t>up to once a week, one inch of water</a:t>
            </a:r>
          </a:p>
          <a:p>
            <a:r>
              <a:rPr lang="en-US" altLang="en-US">
                <a:latin typeface="Times New Roman" charset="0"/>
              </a:rPr>
              <a:t>under entire canopy</a:t>
            </a:r>
          </a:p>
        </p:txBody>
      </p:sp>
      <p:pic>
        <p:nvPicPr>
          <p:cNvPr id="5123" name="Picture 3" descr="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90800"/>
            <a:ext cx="22860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1143000" y="228600"/>
            <a:ext cx="704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Rules of thumb for irrigation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248400" y="0"/>
            <a:ext cx="2895600" cy="6019800"/>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latin typeface="Times New Roman" charset="0"/>
            </a:endParaRPr>
          </a:p>
        </p:txBody>
      </p:sp>
      <p:sp>
        <p:nvSpPr>
          <p:cNvPr id="6147" name="Rectangle 3"/>
          <p:cNvSpPr>
            <a:spLocks noChangeArrowheads="1"/>
          </p:cNvSpPr>
          <p:nvPr/>
        </p:nvSpPr>
        <p:spPr bwMode="auto">
          <a:xfrm>
            <a:off x="4572000" y="1828800"/>
            <a:ext cx="1676400" cy="7620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8"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400">
                <a:latin typeface="Times New Roman" charset="0"/>
              </a:rPr>
              <a:t>Low</a:t>
            </a:r>
          </a:p>
        </p:txBody>
      </p:sp>
      <p:sp>
        <p:nvSpPr>
          <p:cNvPr id="6149"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solidFill>
                <a:schemeClr val="bg1"/>
              </a:solidFill>
              <a:latin typeface="Times New Roman" charset="0"/>
            </a:endParaRPr>
          </a:p>
        </p:txBody>
      </p:sp>
      <p:sp>
        <p:nvSpPr>
          <p:cNvPr id="6150"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1" name="Rectangle 7"/>
          <p:cNvSpPr>
            <a:spLocks noChangeArrowheads="1"/>
          </p:cNvSpPr>
          <p:nvPr/>
        </p:nvSpPr>
        <p:spPr bwMode="auto">
          <a:xfrm>
            <a:off x="0" y="1828800"/>
            <a:ext cx="1447800" cy="41910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2" name="Oval 8"/>
          <p:cNvSpPr>
            <a:spLocks noChangeArrowheads="1"/>
          </p:cNvSpPr>
          <p:nvPr/>
        </p:nvSpPr>
        <p:spPr bwMode="auto">
          <a:xfrm>
            <a:off x="6553200" y="2590800"/>
            <a:ext cx="15240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3" name="Rectangle 9"/>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4" name="Line 10"/>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155" name="Line 11"/>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156" name="Line 12"/>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157" name="Rectangle 13"/>
          <p:cNvSpPr>
            <a:spLocks noChangeArrowheads="1"/>
          </p:cNvSpPr>
          <p:nvPr/>
        </p:nvSpPr>
        <p:spPr bwMode="auto">
          <a:xfrm>
            <a:off x="0" y="6019800"/>
            <a:ext cx="9144000" cy="8382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solidFill>
                <a:srgbClr val="FF9966"/>
              </a:solidFill>
              <a:latin typeface="Times New Roman" charset="0"/>
            </a:endParaRPr>
          </a:p>
        </p:txBody>
      </p:sp>
      <p:sp>
        <p:nvSpPr>
          <p:cNvPr id="6158" name="Oval 14"/>
          <p:cNvSpPr>
            <a:spLocks noChangeArrowheads="1"/>
          </p:cNvSpPr>
          <p:nvPr/>
        </p:nvSpPr>
        <p:spPr bwMode="auto">
          <a:xfrm>
            <a:off x="7696200" y="1905000"/>
            <a:ext cx="12192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9" name="Oval 15"/>
          <p:cNvSpPr>
            <a:spLocks noChangeArrowheads="1"/>
          </p:cNvSpPr>
          <p:nvPr/>
        </p:nvSpPr>
        <p:spPr bwMode="auto">
          <a:xfrm>
            <a:off x="6477000" y="4648200"/>
            <a:ext cx="1295400" cy="1447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0" name="Oval 16"/>
          <p:cNvSpPr>
            <a:spLocks noChangeArrowheads="1"/>
          </p:cNvSpPr>
          <p:nvPr/>
        </p:nvSpPr>
        <p:spPr bwMode="auto">
          <a:xfrm>
            <a:off x="7696200" y="3886200"/>
            <a:ext cx="12954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1" name="Oval 17"/>
          <p:cNvSpPr>
            <a:spLocks noChangeArrowheads="1"/>
          </p:cNvSpPr>
          <p:nvPr/>
        </p:nvSpPr>
        <p:spPr bwMode="auto">
          <a:xfrm>
            <a:off x="7543800" y="4953000"/>
            <a:ext cx="13716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2" name="Oval 18"/>
          <p:cNvSpPr>
            <a:spLocks noChangeArrowheads="1"/>
          </p:cNvSpPr>
          <p:nvPr/>
        </p:nvSpPr>
        <p:spPr bwMode="auto">
          <a:xfrm>
            <a:off x="7543800" y="3200400"/>
            <a:ext cx="10668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3" name="Line 19"/>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164" name="Line 20"/>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165" name="Text Box 21"/>
          <p:cNvSpPr txBox="1">
            <a:spLocks noChangeArrowheads="1"/>
          </p:cNvSpPr>
          <p:nvPr/>
        </p:nvSpPr>
        <p:spPr bwMode="auto">
          <a:xfrm>
            <a:off x="1727200" y="228600"/>
            <a:ext cx="28797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solidFill>
                  <a:schemeClr val="bg1"/>
                </a:solidFill>
                <a:latin typeface="Times New Roman" charset="0"/>
              </a:rPr>
              <a:t>Area based  </a:t>
            </a:r>
          </a:p>
          <a:p>
            <a:pPr algn="ctr"/>
            <a:r>
              <a:rPr lang="en-US" altLang="en-US" sz="4000" b="1">
                <a:solidFill>
                  <a:schemeClr val="bg1"/>
                </a:solidFill>
                <a:latin typeface="Times New Roman" charset="0"/>
              </a:rPr>
              <a:t>water use</a:t>
            </a:r>
          </a:p>
        </p:txBody>
      </p:sp>
      <p:sp>
        <p:nvSpPr>
          <p:cNvPr id="6166" name="Oval 22"/>
          <p:cNvSpPr>
            <a:spLocks noChangeArrowheads="1"/>
          </p:cNvSpPr>
          <p:nvPr/>
        </p:nvSpPr>
        <p:spPr bwMode="auto">
          <a:xfrm>
            <a:off x="6705600" y="1676400"/>
            <a:ext cx="13716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7" name="Oval 23"/>
          <p:cNvSpPr>
            <a:spLocks noChangeArrowheads="1"/>
          </p:cNvSpPr>
          <p:nvPr/>
        </p:nvSpPr>
        <p:spPr bwMode="auto">
          <a:xfrm>
            <a:off x="6477000" y="0"/>
            <a:ext cx="1371600" cy="11430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8" name="Oval 24"/>
          <p:cNvSpPr>
            <a:spLocks noChangeArrowheads="1"/>
          </p:cNvSpPr>
          <p:nvPr/>
        </p:nvSpPr>
        <p:spPr bwMode="auto">
          <a:xfrm>
            <a:off x="7620000" y="838200"/>
            <a:ext cx="10668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9" name="Oval 25"/>
          <p:cNvSpPr>
            <a:spLocks noChangeArrowheads="1"/>
          </p:cNvSpPr>
          <p:nvPr/>
        </p:nvSpPr>
        <p:spPr bwMode="auto">
          <a:xfrm>
            <a:off x="7772400" y="2286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70" name="Oval 26"/>
          <p:cNvSpPr>
            <a:spLocks noChangeArrowheads="1"/>
          </p:cNvSpPr>
          <p:nvPr/>
        </p:nvSpPr>
        <p:spPr bwMode="auto">
          <a:xfrm>
            <a:off x="6705600" y="36576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71" name="Text Box 27"/>
          <p:cNvSpPr txBox="1">
            <a:spLocks noChangeArrowheads="1"/>
          </p:cNvSpPr>
          <p:nvPr/>
        </p:nvSpPr>
        <p:spPr bwMode="auto">
          <a:xfrm>
            <a:off x="6477000" y="1219200"/>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latin typeface="Times New Roman" charset="0"/>
              </a:rPr>
              <a:t>Low</a:t>
            </a:r>
          </a:p>
        </p:txBody>
      </p:sp>
      <p:sp>
        <p:nvSpPr>
          <p:cNvPr id="6172" name="Oval 28"/>
          <p:cNvSpPr>
            <a:spLocks noChangeArrowheads="1"/>
          </p:cNvSpPr>
          <p:nvPr/>
        </p:nvSpPr>
        <p:spPr bwMode="auto">
          <a:xfrm>
            <a:off x="3200400" y="1905000"/>
            <a:ext cx="685800" cy="4572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latin typeface="Times New Roman" charset="0"/>
              </a:rPr>
              <a:t>H</a:t>
            </a:r>
          </a:p>
        </p:txBody>
      </p:sp>
      <p:sp>
        <p:nvSpPr>
          <p:cNvPr id="6173" name="Oval 29"/>
          <p:cNvSpPr>
            <a:spLocks noChangeArrowheads="1"/>
          </p:cNvSpPr>
          <p:nvPr/>
        </p:nvSpPr>
        <p:spPr bwMode="auto">
          <a:xfrm>
            <a:off x="4648200" y="1905000"/>
            <a:ext cx="533400" cy="6096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latin typeface="Times New Roman" charset="0"/>
              </a:rPr>
              <a:t>H</a:t>
            </a:r>
          </a:p>
        </p:txBody>
      </p:sp>
      <p:sp>
        <p:nvSpPr>
          <p:cNvPr id="6174" name="Text Box 30"/>
          <p:cNvSpPr txBox="1">
            <a:spLocks noChangeArrowheads="1"/>
          </p:cNvSpPr>
          <p:nvPr/>
        </p:nvSpPr>
        <p:spPr bwMode="auto">
          <a:xfrm>
            <a:off x="1905000" y="3276600"/>
            <a:ext cx="3771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25’ x 40’ = 1,000 ft</a:t>
            </a:r>
            <a:r>
              <a:rPr lang="en-US" altLang="en-US" baseline="30000"/>
              <a:t>2</a:t>
            </a:r>
            <a:r>
              <a:rPr lang="en-US" altLang="en-US"/>
              <a:t> </a:t>
            </a:r>
          </a:p>
        </p:txBody>
      </p:sp>
      <p:sp>
        <p:nvSpPr>
          <p:cNvPr id="6175" name="Text Box 31"/>
          <p:cNvSpPr txBox="1">
            <a:spLocks noChangeArrowheads="1"/>
          </p:cNvSpPr>
          <p:nvPr/>
        </p:nvSpPr>
        <p:spPr bwMode="auto">
          <a:xfrm>
            <a:off x="3124200" y="2667000"/>
            <a:ext cx="1154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Lawn</a:t>
            </a:r>
          </a:p>
        </p:txBody>
      </p:sp>
      <p:sp>
        <p:nvSpPr>
          <p:cNvPr id="6176" name="Text Box 32"/>
          <p:cNvSpPr txBox="1">
            <a:spLocks noChangeArrowheads="1"/>
          </p:cNvSpPr>
          <p:nvPr/>
        </p:nvSpPr>
        <p:spPr bwMode="auto">
          <a:xfrm>
            <a:off x="1752600" y="4038600"/>
            <a:ext cx="4210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1” per week = 624 gal.</a:t>
            </a:r>
          </a:p>
        </p:txBody>
      </p:sp>
      <p:sp>
        <p:nvSpPr>
          <p:cNvPr id="6177" name="Text Box 33"/>
          <p:cNvSpPr txBox="1">
            <a:spLocks noChangeArrowheads="1"/>
          </p:cNvSpPr>
          <p:nvPr/>
        </p:nvSpPr>
        <p:spPr bwMode="auto">
          <a:xfrm>
            <a:off x="1219200" y="6019800"/>
            <a:ext cx="5707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Do we need to water lawns?</a:t>
            </a:r>
            <a:r>
              <a:rPr lang="en-US" altLang="en-US"/>
              <a:t> </a:t>
            </a:r>
          </a:p>
        </p:txBody>
      </p:sp>
      <p:sp>
        <p:nvSpPr>
          <p:cNvPr id="6178" name="Text Box 34"/>
          <p:cNvSpPr txBox="1">
            <a:spLocks noChangeArrowheads="1"/>
          </p:cNvSpPr>
          <p:nvPr/>
        </p:nvSpPr>
        <p:spPr bwMode="auto">
          <a:xfrm>
            <a:off x="2286000" y="4800600"/>
            <a:ext cx="3330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~2500 gal./month</a:t>
            </a: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0" y="457200"/>
            <a:ext cx="9067800" cy="762000"/>
          </a:xfrm>
          <a:prstGeom prst="rect">
            <a:avLst/>
          </a:prstGeom>
          <a:noFill/>
          <a:ln w="9525">
            <a:noFill/>
            <a:miter lim="800000"/>
            <a:headEnd/>
            <a:tailEnd/>
          </a:ln>
          <a:effectLst/>
        </p:spPr>
        <p:txBody>
          <a:bodyPr>
            <a:spAutoFit/>
          </a:bodyPr>
          <a:lstStyle/>
          <a:p>
            <a:pPr algn="ctr">
              <a:spcBef>
                <a:spcPct val="50000"/>
              </a:spcBef>
              <a:defRPr/>
            </a:pPr>
            <a:r>
              <a:rPr lang="en-US" sz="4400">
                <a:effectLst>
                  <a:outerShdw blurRad="38100" dist="38100" dir="2700000" algn="tl">
                    <a:srgbClr val="000000"/>
                  </a:outerShdw>
                </a:effectLst>
                <a:latin typeface="Tahoma" pitchFamily="34" charset="0"/>
              </a:rPr>
              <a:t>Drought Tolerance of Turfgrasses</a:t>
            </a:r>
          </a:p>
        </p:txBody>
      </p:sp>
      <p:sp>
        <p:nvSpPr>
          <p:cNvPr id="58371" name="Line 3"/>
          <p:cNvSpPr>
            <a:spLocks noChangeShapeType="1"/>
          </p:cNvSpPr>
          <p:nvPr/>
        </p:nvSpPr>
        <p:spPr bwMode="auto">
          <a:xfrm>
            <a:off x="457200" y="1295400"/>
            <a:ext cx="822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91492" name="Text Box 4"/>
          <p:cNvSpPr txBox="1">
            <a:spLocks noChangeArrowheads="1"/>
          </p:cNvSpPr>
          <p:nvPr/>
        </p:nvSpPr>
        <p:spPr bwMode="auto">
          <a:xfrm>
            <a:off x="533400" y="1676400"/>
            <a:ext cx="5791200" cy="478155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en-US" sz="4400">
                <a:solidFill>
                  <a:srgbClr val="FF3300"/>
                </a:solidFill>
                <a:effectLst>
                  <a:outerShdw blurRad="38100" dist="38100" dir="2700000" algn="tl">
                    <a:srgbClr val="C0C0C0"/>
                  </a:outerShdw>
                </a:effectLst>
              </a:rPr>
              <a:t>Hybrid bermudagrass</a:t>
            </a:r>
          </a:p>
          <a:p>
            <a:pPr>
              <a:spcBef>
                <a:spcPct val="50000"/>
              </a:spcBef>
            </a:pPr>
            <a:r>
              <a:rPr lang="en-US" altLang="en-US" sz="4400">
                <a:solidFill>
                  <a:srgbClr val="FF3300"/>
                </a:solidFill>
                <a:effectLst>
                  <a:outerShdw blurRad="38100" dist="38100" dir="2700000" algn="tl">
                    <a:srgbClr val="C0C0C0"/>
                  </a:outerShdw>
                </a:effectLst>
              </a:rPr>
              <a:t>  Zoysiagrass</a:t>
            </a:r>
          </a:p>
          <a:p>
            <a:pPr>
              <a:spcBef>
                <a:spcPct val="50000"/>
              </a:spcBef>
            </a:pPr>
            <a:r>
              <a:rPr lang="en-US" altLang="en-US" sz="4400">
                <a:solidFill>
                  <a:srgbClr val="FF3300"/>
                </a:solidFill>
                <a:effectLst>
                  <a:outerShdw blurRad="38100" dist="38100" dir="2700000" algn="tl">
                    <a:srgbClr val="C0C0C0"/>
                  </a:outerShdw>
                </a:effectLst>
              </a:rPr>
              <a:t>  St. Augustinegrass</a:t>
            </a:r>
          </a:p>
          <a:p>
            <a:pPr>
              <a:spcBef>
                <a:spcPct val="50000"/>
              </a:spcBef>
            </a:pPr>
            <a:r>
              <a:rPr lang="en-US" altLang="en-US" sz="4400">
                <a:solidFill>
                  <a:srgbClr val="FF3300"/>
                </a:solidFill>
                <a:effectLst>
                  <a:outerShdw blurRad="38100" dist="38100" dir="2700000" algn="tl">
                    <a:srgbClr val="C0C0C0"/>
                  </a:outerShdw>
                </a:effectLst>
              </a:rPr>
              <a:t>  Centipedegrass</a:t>
            </a:r>
          </a:p>
          <a:p>
            <a:pPr>
              <a:spcBef>
                <a:spcPct val="50000"/>
              </a:spcBef>
            </a:pPr>
            <a:r>
              <a:rPr lang="en-US" altLang="en-US" sz="4400">
                <a:solidFill>
                  <a:srgbClr val="FF3300"/>
                </a:solidFill>
                <a:effectLst>
                  <a:outerShdw blurRad="38100" dist="38100" dir="2700000" algn="tl">
                    <a:srgbClr val="C0C0C0"/>
                  </a:outerShdw>
                </a:effectLst>
              </a:rPr>
              <a:t>   Tall Fescue</a:t>
            </a:r>
          </a:p>
        </p:txBody>
      </p:sp>
      <p:sp>
        <p:nvSpPr>
          <p:cNvPr id="58373" name="Line 8"/>
          <p:cNvSpPr>
            <a:spLocks noChangeShapeType="1"/>
          </p:cNvSpPr>
          <p:nvPr/>
        </p:nvSpPr>
        <p:spPr bwMode="auto">
          <a:xfrm>
            <a:off x="5943600" y="2438400"/>
            <a:ext cx="0" cy="373380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1497" name="Text Box 9"/>
          <p:cNvSpPr txBox="1">
            <a:spLocks noChangeArrowheads="1"/>
          </p:cNvSpPr>
          <p:nvPr/>
        </p:nvSpPr>
        <p:spPr bwMode="auto">
          <a:xfrm>
            <a:off x="6324600" y="2514600"/>
            <a:ext cx="1981200" cy="579438"/>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latin typeface="Tahoma" pitchFamily="34" charset="0"/>
              </a:rPr>
              <a:t>Most</a:t>
            </a:r>
          </a:p>
        </p:txBody>
      </p:sp>
      <p:sp>
        <p:nvSpPr>
          <p:cNvPr id="191498" name="Text Box 10"/>
          <p:cNvSpPr txBox="1">
            <a:spLocks noChangeArrowheads="1"/>
          </p:cNvSpPr>
          <p:nvPr/>
        </p:nvSpPr>
        <p:spPr bwMode="auto">
          <a:xfrm>
            <a:off x="6400800" y="5562600"/>
            <a:ext cx="2133600" cy="579438"/>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latin typeface="Tahoma" pitchFamily="34" charset="0"/>
              </a:rPr>
              <a:t>Least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248400" y="0"/>
            <a:ext cx="2895600" cy="6019800"/>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latin typeface="Times New Roman" charset="0"/>
            </a:endParaRPr>
          </a:p>
        </p:txBody>
      </p:sp>
      <p:sp>
        <p:nvSpPr>
          <p:cNvPr id="9219" name="Rectangle 3"/>
          <p:cNvSpPr>
            <a:spLocks noChangeArrowheads="1"/>
          </p:cNvSpPr>
          <p:nvPr/>
        </p:nvSpPr>
        <p:spPr bwMode="auto">
          <a:xfrm>
            <a:off x="4572000" y="1828800"/>
            <a:ext cx="1676400" cy="7620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0"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latin typeface="Times New Roman" charset="0"/>
            </a:endParaRPr>
          </a:p>
        </p:txBody>
      </p:sp>
      <p:sp>
        <p:nvSpPr>
          <p:cNvPr id="9221"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solidFill>
                <a:schemeClr val="bg1"/>
              </a:solidFill>
              <a:latin typeface="Times New Roman" charset="0"/>
            </a:endParaRPr>
          </a:p>
        </p:txBody>
      </p:sp>
      <p:sp>
        <p:nvSpPr>
          <p:cNvPr id="9222"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Rectangle 7"/>
          <p:cNvSpPr>
            <a:spLocks noChangeArrowheads="1"/>
          </p:cNvSpPr>
          <p:nvPr/>
        </p:nvSpPr>
        <p:spPr bwMode="auto">
          <a:xfrm>
            <a:off x="0" y="1828800"/>
            <a:ext cx="1447800" cy="41910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 name="Oval 8"/>
          <p:cNvSpPr>
            <a:spLocks noChangeArrowheads="1"/>
          </p:cNvSpPr>
          <p:nvPr/>
        </p:nvSpPr>
        <p:spPr bwMode="auto">
          <a:xfrm>
            <a:off x="6400800" y="2362200"/>
            <a:ext cx="15240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6’</a:t>
            </a:r>
          </a:p>
        </p:txBody>
      </p:sp>
      <p:sp>
        <p:nvSpPr>
          <p:cNvPr id="9225" name="Rectangle 9"/>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 name="Line 10"/>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27" name="Line 11"/>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28" name="Line 12"/>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29" name="Rectangle 13"/>
          <p:cNvSpPr>
            <a:spLocks noChangeArrowheads="1"/>
          </p:cNvSpPr>
          <p:nvPr/>
        </p:nvSpPr>
        <p:spPr bwMode="auto">
          <a:xfrm>
            <a:off x="0" y="6019800"/>
            <a:ext cx="9144000" cy="8382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solidFill>
                <a:srgbClr val="FF9966"/>
              </a:solidFill>
              <a:latin typeface="Times New Roman" charset="0"/>
            </a:endParaRPr>
          </a:p>
        </p:txBody>
      </p:sp>
      <p:sp>
        <p:nvSpPr>
          <p:cNvPr id="9230" name="Oval 14"/>
          <p:cNvSpPr>
            <a:spLocks noChangeArrowheads="1"/>
          </p:cNvSpPr>
          <p:nvPr/>
        </p:nvSpPr>
        <p:spPr bwMode="auto">
          <a:xfrm>
            <a:off x="7696200" y="2209800"/>
            <a:ext cx="12192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3’</a:t>
            </a:r>
          </a:p>
        </p:txBody>
      </p:sp>
      <p:sp>
        <p:nvSpPr>
          <p:cNvPr id="9231" name="Oval 15"/>
          <p:cNvSpPr>
            <a:spLocks noChangeArrowheads="1"/>
          </p:cNvSpPr>
          <p:nvPr/>
        </p:nvSpPr>
        <p:spPr bwMode="auto">
          <a:xfrm>
            <a:off x="6400800" y="4267200"/>
            <a:ext cx="1295400" cy="1447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6’</a:t>
            </a:r>
          </a:p>
        </p:txBody>
      </p:sp>
      <p:sp>
        <p:nvSpPr>
          <p:cNvPr id="9232" name="Oval 16"/>
          <p:cNvSpPr>
            <a:spLocks noChangeArrowheads="1"/>
          </p:cNvSpPr>
          <p:nvPr/>
        </p:nvSpPr>
        <p:spPr bwMode="auto">
          <a:xfrm>
            <a:off x="7696200" y="3505200"/>
            <a:ext cx="12954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4’</a:t>
            </a:r>
          </a:p>
        </p:txBody>
      </p:sp>
      <p:sp>
        <p:nvSpPr>
          <p:cNvPr id="9233" name="Oval 17"/>
          <p:cNvSpPr>
            <a:spLocks noChangeArrowheads="1"/>
          </p:cNvSpPr>
          <p:nvPr/>
        </p:nvSpPr>
        <p:spPr bwMode="auto">
          <a:xfrm>
            <a:off x="7543800" y="4800600"/>
            <a:ext cx="13716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7’</a:t>
            </a:r>
          </a:p>
        </p:txBody>
      </p:sp>
      <p:sp>
        <p:nvSpPr>
          <p:cNvPr id="9235" name="Line 19"/>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36" name="Line 20"/>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37" name="Text Box 21"/>
          <p:cNvSpPr txBox="1">
            <a:spLocks noChangeArrowheads="1"/>
          </p:cNvSpPr>
          <p:nvPr/>
        </p:nvSpPr>
        <p:spPr bwMode="auto">
          <a:xfrm>
            <a:off x="762000" y="228600"/>
            <a:ext cx="4433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solidFill>
                  <a:schemeClr val="bg1"/>
                </a:solidFill>
                <a:latin typeface="Times New Roman" charset="0"/>
              </a:rPr>
              <a:t>Water use based on</a:t>
            </a:r>
          </a:p>
          <a:p>
            <a:pPr algn="ctr"/>
            <a:r>
              <a:rPr lang="en-US" altLang="en-US" sz="4000" b="1">
                <a:solidFill>
                  <a:schemeClr val="bg1"/>
                </a:solidFill>
                <a:latin typeface="Times New Roman" charset="0"/>
              </a:rPr>
              <a:t>Plant Height</a:t>
            </a:r>
          </a:p>
        </p:txBody>
      </p:sp>
      <p:sp>
        <p:nvSpPr>
          <p:cNvPr id="9238" name="Oval 22"/>
          <p:cNvSpPr>
            <a:spLocks noChangeArrowheads="1"/>
          </p:cNvSpPr>
          <p:nvPr/>
        </p:nvSpPr>
        <p:spPr bwMode="auto">
          <a:xfrm>
            <a:off x="6477000" y="1295400"/>
            <a:ext cx="13716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4’</a:t>
            </a:r>
          </a:p>
        </p:txBody>
      </p:sp>
      <p:sp>
        <p:nvSpPr>
          <p:cNvPr id="9239" name="Oval 23"/>
          <p:cNvSpPr>
            <a:spLocks noChangeArrowheads="1"/>
          </p:cNvSpPr>
          <p:nvPr/>
        </p:nvSpPr>
        <p:spPr bwMode="auto">
          <a:xfrm>
            <a:off x="6324600" y="0"/>
            <a:ext cx="1447800" cy="1295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7’</a:t>
            </a:r>
          </a:p>
        </p:txBody>
      </p:sp>
      <p:sp>
        <p:nvSpPr>
          <p:cNvPr id="9240" name="Oval 24"/>
          <p:cNvSpPr>
            <a:spLocks noChangeArrowheads="1"/>
          </p:cNvSpPr>
          <p:nvPr/>
        </p:nvSpPr>
        <p:spPr bwMode="auto">
          <a:xfrm>
            <a:off x="7772400" y="1143000"/>
            <a:ext cx="10668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3’</a:t>
            </a:r>
          </a:p>
        </p:txBody>
      </p:sp>
      <p:sp>
        <p:nvSpPr>
          <p:cNvPr id="9241" name="Oval 25"/>
          <p:cNvSpPr>
            <a:spLocks noChangeArrowheads="1"/>
          </p:cNvSpPr>
          <p:nvPr/>
        </p:nvSpPr>
        <p:spPr bwMode="auto">
          <a:xfrm>
            <a:off x="7620000" y="0"/>
            <a:ext cx="1371600" cy="1295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7’</a:t>
            </a:r>
          </a:p>
        </p:txBody>
      </p:sp>
      <p:sp>
        <p:nvSpPr>
          <p:cNvPr id="9242" name="Oval 26"/>
          <p:cNvSpPr>
            <a:spLocks noChangeArrowheads="1"/>
          </p:cNvSpPr>
          <p:nvPr/>
        </p:nvSpPr>
        <p:spPr bwMode="auto">
          <a:xfrm>
            <a:off x="6705600" y="35814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3’</a:t>
            </a:r>
          </a:p>
        </p:txBody>
      </p:sp>
      <p:sp>
        <p:nvSpPr>
          <p:cNvPr id="9246" name="Text Box 30"/>
          <p:cNvSpPr txBox="1">
            <a:spLocks noChangeArrowheads="1"/>
          </p:cNvSpPr>
          <p:nvPr/>
        </p:nvSpPr>
        <p:spPr bwMode="auto">
          <a:xfrm>
            <a:off x="1981200" y="3429000"/>
            <a:ext cx="3849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50’ of plant = 50 gal.</a:t>
            </a:r>
          </a:p>
        </p:txBody>
      </p:sp>
      <p:sp>
        <p:nvSpPr>
          <p:cNvPr id="9249" name="Text Box 33"/>
          <p:cNvSpPr txBox="1">
            <a:spLocks noChangeArrowheads="1"/>
          </p:cNvSpPr>
          <p:nvPr/>
        </p:nvSpPr>
        <p:spPr bwMode="auto">
          <a:xfrm>
            <a:off x="2514600" y="4191000"/>
            <a:ext cx="3217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50 gal./week</a:t>
            </a:r>
          </a:p>
          <a:p>
            <a:r>
              <a:rPr lang="en-US" altLang="en-US"/>
              <a:t>~200 gal./ month</a:t>
            </a:r>
          </a:p>
        </p:txBody>
      </p:sp>
      <p:sp>
        <p:nvSpPr>
          <p:cNvPr id="9250" name="Text Box 34"/>
          <p:cNvSpPr txBox="1">
            <a:spLocks noChangeArrowheads="1"/>
          </p:cNvSpPr>
          <p:nvPr/>
        </p:nvSpPr>
        <p:spPr bwMode="auto">
          <a:xfrm>
            <a:off x="2667000" y="2590800"/>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Ornamentals</a:t>
            </a:r>
          </a:p>
        </p:txBody>
      </p:sp>
      <p:sp>
        <p:nvSpPr>
          <p:cNvPr id="9251" name="Text Box 35"/>
          <p:cNvSpPr txBox="1">
            <a:spLocks noChangeArrowheads="1"/>
          </p:cNvSpPr>
          <p:nvPr/>
        </p:nvSpPr>
        <p:spPr bwMode="auto">
          <a:xfrm>
            <a:off x="457200" y="6096000"/>
            <a:ext cx="828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*Can we harvest &amp; store 200 gal. per month?</a:t>
            </a:r>
          </a:p>
        </p:txBody>
      </p:sp>
      <p:sp>
        <p:nvSpPr>
          <p:cNvPr id="9252" name="Line 36"/>
          <p:cNvSpPr>
            <a:spLocks noChangeShapeType="1"/>
          </p:cNvSpPr>
          <p:nvPr/>
        </p:nvSpPr>
        <p:spPr bwMode="auto">
          <a:xfrm flipV="1">
            <a:off x="5181600" y="2362200"/>
            <a:ext cx="1295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022" name="Group 150"/>
          <p:cNvGraphicFramePr>
            <a:graphicFrameLocks noGrp="1"/>
          </p:cNvGraphicFramePr>
          <p:nvPr/>
        </p:nvGraphicFramePr>
        <p:xfrm>
          <a:off x="685800" y="1143000"/>
          <a:ext cx="4267200" cy="4786313"/>
        </p:xfrm>
        <a:graphic>
          <a:graphicData uri="http://schemas.openxmlformats.org/drawingml/2006/table">
            <a:tbl>
              <a:tblPr/>
              <a:tblGrid>
                <a:gridCol w="1295400"/>
                <a:gridCol w="762000"/>
                <a:gridCol w="1143000"/>
                <a:gridCol w="1066800"/>
              </a:tblGrid>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rPr>
                        <a:t>Plant</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ea typeface="Arial" charset="0"/>
                          <a:cs typeface="Arial" charset="0"/>
                        </a:rPr>
                        <a:t>Plant height</a:t>
                      </a:r>
                      <a:endParaRPr kumimoji="0" lang="en-US" alt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rPr>
                        <a:t>Irrigation events / month</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rPr>
                        <a:t>*Total monthly Irrigation</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3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Ex) Hydrangea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20 gal</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 Camellia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2. Holly</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19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 Azalea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16</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 Yew</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5. Buddleia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6</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6.  Spirea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 Spirea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3</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8. Hydrangea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16</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9. Azalea</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24</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10. Viburnum</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7</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13.</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14.</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Total</a:t>
                      </a: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50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xxx</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rPr>
                        <a:t>92</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9971" name="Text Box 99"/>
          <p:cNvSpPr txBox="1">
            <a:spLocks noChangeArrowheads="1"/>
          </p:cNvSpPr>
          <p:nvPr/>
        </p:nvSpPr>
        <p:spPr bwMode="auto">
          <a:xfrm>
            <a:off x="1752600" y="381000"/>
            <a:ext cx="417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Landscape Irrigation Needs</a:t>
            </a:r>
            <a:endParaRPr lang="en-US" altLang="en-US" sz="2400"/>
          </a:p>
        </p:txBody>
      </p:sp>
      <p:grpSp>
        <p:nvGrpSpPr>
          <p:cNvPr id="79972" name="Group 100"/>
          <p:cNvGrpSpPr>
            <a:grpSpLocks/>
          </p:cNvGrpSpPr>
          <p:nvPr/>
        </p:nvGrpSpPr>
        <p:grpSpPr bwMode="auto">
          <a:xfrm>
            <a:off x="7315200" y="2895600"/>
            <a:ext cx="914400" cy="1066800"/>
            <a:chOff x="4608" y="1824"/>
            <a:chExt cx="576" cy="672"/>
          </a:xfrm>
        </p:grpSpPr>
        <p:sp>
          <p:nvSpPr>
            <p:cNvPr id="79973" name="Rectangle 101"/>
            <p:cNvSpPr>
              <a:spLocks noChangeArrowheads="1"/>
            </p:cNvSpPr>
            <p:nvPr/>
          </p:nvSpPr>
          <p:spPr bwMode="auto">
            <a:xfrm rot="-5400000">
              <a:off x="4416" y="2016"/>
              <a:ext cx="672" cy="2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1200"/>
                <a:t>House</a:t>
              </a:r>
            </a:p>
          </p:txBody>
        </p:sp>
        <p:sp>
          <p:nvSpPr>
            <p:cNvPr id="79974" name="Rectangle 102"/>
            <p:cNvSpPr>
              <a:spLocks noChangeArrowheads="1"/>
            </p:cNvSpPr>
            <p:nvPr/>
          </p:nvSpPr>
          <p:spPr bwMode="auto">
            <a:xfrm rot="-5400000">
              <a:off x="4704" y="2016"/>
              <a:ext cx="672" cy="2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endParaRPr lang="en-US" altLang="en-US" sz="1200"/>
            </a:p>
          </p:txBody>
        </p:sp>
      </p:grpSp>
      <p:sp>
        <p:nvSpPr>
          <p:cNvPr id="79975" name="Text Box 103"/>
          <p:cNvSpPr txBox="1">
            <a:spLocks noChangeArrowheads="1"/>
          </p:cNvSpPr>
          <p:nvPr/>
        </p:nvSpPr>
        <p:spPr bwMode="auto">
          <a:xfrm>
            <a:off x="6934200" y="1066800"/>
            <a:ext cx="14779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1"/>
              <a:t>Landscape Plant Map</a:t>
            </a:r>
          </a:p>
        </p:txBody>
      </p:sp>
      <p:sp>
        <p:nvSpPr>
          <p:cNvPr id="79976" name="Text Box 104"/>
          <p:cNvSpPr txBox="1">
            <a:spLocks noChangeArrowheads="1"/>
          </p:cNvSpPr>
          <p:nvPr/>
        </p:nvSpPr>
        <p:spPr bwMode="auto">
          <a:xfrm>
            <a:off x="609600" y="6019800"/>
            <a:ext cx="41735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 1 gallon of irrigation per foot of plant height, applied x times per month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228600"/>
            <a:ext cx="8229600" cy="1143000"/>
          </a:xfrm>
        </p:spPr>
        <p:txBody>
          <a:bodyPr/>
          <a:lstStyle/>
          <a:p>
            <a:r>
              <a:rPr lang="en-US" altLang="en-US" sz="4000" b="1"/>
              <a:t>How much Rainwater</a:t>
            </a:r>
            <a:br>
              <a:rPr lang="en-US" altLang="en-US" sz="4000" b="1"/>
            </a:br>
            <a:r>
              <a:rPr lang="en-US" altLang="en-US" sz="4000" b="1"/>
              <a:t>can be harvested?</a:t>
            </a:r>
          </a:p>
        </p:txBody>
      </p:sp>
      <p:sp>
        <p:nvSpPr>
          <p:cNvPr id="50179" name="Rectangle 3"/>
          <p:cNvSpPr>
            <a:spLocks noGrp="1" noChangeArrowheads="1"/>
          </p:cNvSpPr>
          <p:nvPr>
            <p:ph type="body" idx="1"/>
          </p:nvPr>
        </p:nvSpPr>
        <p:spPr>
          <a:xfrm>
            <a:off x="457200" y="1600200"/>
            <a:ext cx="5638800" cy="4525963"/>
          </a:xfrm>
        </p:spPr>
        <p:txBody>
          <a:bodyPr/>
          <a:lstStyle/>
          <a:p>
            <a:r>
              <a:rPr lang="en-US" altLang="en-US"/>
              <a:t>Draw house footprint </a:t>
            </a:r>
          </a:p>
          <a:p>
            <a:r>
              <a:rPr lang="en-US" altLang="en-US"/>
              <a:t>Divide roof into areas that go to each gutter (delineate catchments)</a:t>
            </a:r>
          </a:p>
          <a:p>
            <a:r>
              <a:rPr lang="en-US" altLang="en-US"/>
              <a:t>Measure each catchments dimensions (length &amp; width)</a:t>
            </a:r>
          </a:p>
          <a:p>
            <a:r>
              <a:rPr lang="en-US" altLang="en-US"/>
              <a:t>Calculate catchment area for each gutter</a:t>
            </a:r>
          </a:p>
        </p:txBody>
      </p:sp>
      <p:grpSp>
        <p:nvGrpSpPr>
          <p:cNvPr id="50180" name="Group 4"/>
          <p:cNvGrpSpPr>
            <a:grpSpLocks/>
          </p:cNvGrpSpPr>
          <p:nvPr/>
        </p:nvGrpSpPr>
        <p:grpSpPr bwMode="auto">
          <a:xfrm rot="5400000">
            <a:off x="4838700" y="3162300"/>
            <a:ext cx="4572000" cy="1600200"/>
            <a:chOff x="1620" y="6300"/>
            <a:chExt cx="7200" cy="2520"/>
          </a:xfrm>
        </p:grpSpPr>
        <p:sp>
          <p:nvSpPr>
            <p:cNvPr id="50181" name="Rectangle 5"/>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50182" name="Group 6"/>
            <p:cNvGrpSpPr>
              <a:grpSpLocks/>
            </p:cNvGrpSpPr>
            <p:nvPr/>
          </p:nvGrpSpPr>
          <p:grpSpPr bwMode="auto">
            <a:xfrm>
              <a:off x="1620" y="6300"/>
              <a:ext cx="7200" cy="2520"/>
              <a:chOff x="1620" y="6300"/>
              <a:chExt cx="7200" cy="2520"/>
            </a:xfrm>
          </p:grpSpPr>
          <p:sp>
            <p:nvSpPr>
              <p:cNvPr id="50183" name="AutoShape 7"/>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50184" name="AutoShape 8"/>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50185" name="AutoShape 9"/>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50186" name="Rectangle 10"/>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50187" name="Rectangle 11"/>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50188" name="Rectangle 12"/>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50189" name="Rectangle 13"/>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50190" name="Rectangle 14"/>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50191" name="AutoShape 15"/>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50192" name="Line 16"/>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3" name="Line 17"/>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4" name="Line 18"/>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762000" y="2057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Area = Length x Width</a:t>
            </a:r>
          </a:p>
        </p:txBody>
      </p:sp>
      <p:sp>
        <p:nvSpPr>
          <p:cNvPr id="51203" name="Text Box 3"/>
          <p:cNvSpPr txBox="1">
            <a:spLocks noChangeArrowheads="1"/>
          </p:cNvSpPr>
          <p:nvPr/>
        </p:nvSpPr>
        <p:spPr bwMode="auto">
          <a:xfrm>
            <a:off x="609600" y="685800"/>
            <a:ext cx="577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Roof area calculations:</a:t>
            </a:r>
          </a:p>
        </p:txBody>
      </p:sp>
      <p:sp>
        <p:nvSpPr>
          <p:cNvPr id="51204" name="Text Box 4"/>
          <p:cNvSpPr txBox="1">
            <a:spLocks noChangeArrowheads="1"/>
          </p:cNvSpPr>
          <p:nvPr/>
        </p:nvSpPr>
        <p:spPr bwMode="auto">
          <a:xfrm>
            <a:off x="2133600" y="3200400"/>
            <a:ext cx="1989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t>Example:</a:t>
            </a:r>
            <a:endParaRPr lang="en-US" altLang="en-US"/>
          </a:p>
        </p:txBody>
      </p:sp>
      <p:grpSp>
        <p:nvGrpSpPr>
          <p:cNvPr id="51205" name="Group 5"/>
          <p:cNvGrpSpPr>
            <a:grpSpLocks/>
          </p:cNvGrpSpPr>
          <p:nvPr/>
        </p:nvGrpSpPr>
        <p:grpSpPr bwMode="auto">
          <a:xfrm rot="5400000">
            <a:off x="5295900" y="2781300"/>
            <a:ext cx="4572000" cy="1600200"/>
            <a:chOff x="1620" y="6300"/>
            <a:chExt cx="7200" cy="2520"/>
          </a:xfrm>
        </p:grpSpPr>
        <p:sp>
          <p:nvSpPr>
            <p:cNvPr id="51206" name="Rectangle 6"/>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51207" name="Group 7"/>
            <p:cNvGrpSpPr>
              <a:grpSpLocks/>
            </p:cNvGrpSpPr>
            <p:nvPr/>
          </p:nvGrpSpPr>
          <p:grpSpPr bwMode="auto">
            <a:xfrm>
              <a:off x="1620" y="6300"/>
              <a:ext cx="7200" cy="2520"/>
              <a:chOff x="1620" y="6300"/>
              <a:chExt cx="7200" cy="2520"/>
            </a:xfrm>
          </p:grpSpPr>
          <p:sp>
            <p:nvSpPr>
              <p:cNvPr id="51208" name="AutoShape 8"/>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51209" name="AutoShape 9"/>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51210" name="AutoShape 10"/>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51211" name="Rectangle 11"/>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51212" name="Rectangle 12"/>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51213" name="Rectangle 13"/>
              <p:cNvSpPr>
                <a:spLocks noChangeArrowheads="1"/>
              </p:cNvSpPr>
              <p:nvPr/>
            </p:nvSpPr>
            <p:spPr bwMode="auto">
              <a:xfrm>
                <a:off x="2700" y="6480"/>
                <a:ext cx="4860" cy="900"/>
              </a:xfrm>
              <a:prstGeom prst="rect">
                <a:avLst/>
              </a:prstGeom>
              <a:solidFill>
                <a:srgbClr val="FFFF00"/>
              </a:solidFill>
              <a:ln w="9525">
                <a:solidFill>
                  <a:srgbClr val="000000"/>
                </a:solidFill>
                <a:miter lim="800000"/>
                <a:headEnd/>
                <a:tailEnd/>
              </a:ln>
            </p:spPr>
            <p:txBody>
              <a:bodyPr rot="10800000" vert="eaVert"/>
              <a:lstStyle/>
              <a:p>
                <a:endParaRPr lang="en-US" altLang="en-US" sz="1800"/>
              </a:p>
            </p:txBody>
          </p:sp>
          <p:sp>
            <p:nvSpPr>
              <p:cNvPr id="51214" name="Rectangle 14"/>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51215" name="Rectangle 15"/>
              <p:cNvSpPr>
                <a:spLocks noChangeArrowheads="1"/>
              </p:cNvSpPr>
              <p:nvPr/>
            </p:nvSpPr>
            <p:spPr bwMode="auto">
              <a:xfrm>
                <a:off x="7560" y="6480"/>
                <a:ext cx="1080" cy="2340"/>
              </a:xfrm>
              <a:prstGeom prst="rect">
                <a:avLst/>
              </a:prstGeom>
              <a:solidFill>
                <a:srgbClr val="C0C0C0"/>
              </a:solidFill>
              <a:ln w="9525">
                <a:solidFill>
                  <a:srgbClr val="000000"/>
                </a:solidFill>
                <a:miter lim="800000"/>
                <a:headEnd/>
                <a:tailEnd/>
              </a:ln>
            </p:spPr>
            <p:txBody>
              <a:bodyPr/>
              <a:lstStyle/>
              <a:p>
                <a:endParaRPr lang="en-US"/>
              </a:p>
            </p:txBody>
          </p:sp>
          <p:sp>
            <p:nvSpPr>
              <p:cNvPr id="51216" name="AutoShape 16"/>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51217" name="Line 17"/>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8" name="Line 18"/>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9" name="Line 19"/>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220" name="Text Box 20"/>
          <p:cNvSpPr txBox="1">
            <a:spLocks noChangeArrowheads="1"/>
          </p:cNvSpPr>
          <p:nvPr/>
        </p:nvSpPr>
        <p:spPr bwMode="auto">
          <a:xfrm>
            <a:off x="8305800" y="34290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50’</a:t>
            </a:r>
          </a:p>
        </p:txBody>
      </p:sp>
      <p:sp>
        <p:nvSpPr>
          <p:cNvPr id="51221" name="Text Box 21"/>
          <p:cNvSpPr txBox="1">
            <a:spLocks noChangeArrowheads="1"/>
          </p:cNvSpPr>
          <p:nvPr/>
        </p:nvSpPr>
        <p:spPr bwMode="auto">
          <a:xfrm>
            <a:off x="7696200" y="5105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15’</a:t>
            </a:r>
          </a:p>
        </p:txBody>
      </p:sp>
      <p:sp>
        <p:nvSpPr>
          <p:cNvPr id="51222" name="Text Box 22"/>
          <p:cNvSpPr txBox="1">
            <a:spLocks noChangeArrowheads="1"/>
          </p:cNvSpPr>
          <p:nvPr/>
        </p:nvSpPr>
        <p:spPr bwMode="auto">
          <a:xfrm>
            <a:off x="1143000" y="3810000"/>
            <a:ext cx="3759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t>Yellow roof area</a:t>
            </a:r>
          </a:p>
          <a:p>
            <a:pPr algn="ctr"/>
            <a:r>
              <a:rPr lang="en-US" altLang="en-US"/>
              <a:t>Length = 50’</a:t>
            </a:r>
          </a:p>
          <a:p>
            <a:pPr algn="ctr"/>
            <a:r>
              <a:rPr lang="en-US" altLang="en-US"/>
              <a:t>Width = 15’</a:t>
            </a:r>
          </a:p>
          <a:p>
            <a:pPr algn="ctr"/>
            <a:r>
              <a:rPr lang="en-US" altLang="en-US"/>
              <a:t>50 x 15 = 750 sq. ft.</a:t>
            </a:r>
          </a:p>
        </p:txBody>
      </p:sp>
      <p:sp>
        <p:nvSpPr>
          <p:cNvPr id="51223" name="Line 23"/>
          <p:cNvSpPr>
            <a:spLocks noChangeShapeType="1"/>
          </p:cNvSpPr>
          <p:nvPr/>
        </p:nvSpPr>
        <p:spPr bwMode="auto">
          <a:xfrm flipV="1">
            <a:off x="4572000" y="3733800"/>
            <a:ext cx="3276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88" name="Text Box 52"/>
          <p:cNvSpPr txBox="1">
            <a:spLocks noChangeArrowheads="1"/>
          </p:cNvSpPr>
          <p:nvPr/>
        </p:nvSpPr>
        <p:spPr bwMode="auto">
          <a:xfrm>
            <a:off x="1447800" y="304800"/>
            <a:ext cx="53276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t>How much water is available</a:t>
            </a:r>
          </a:p>
          <a:p>
            <a:pPr algn="ctr"/>
            <a:r>
              <a:rPr lang="en-US" altLang="en-US"/>
              <a:t>To harvest?</a:t>
            </a:r>
          </a:p>
        </p:txBody>
      </p:sp>
      <p:grpSp>
        <p:nvGrpSpPr>
          <p:cNvPr id="65618" name="Group 82"/>
          <p:cNvGrpSpPr>
            <a:grpSpLocks/>
          </p:cNvGrpSpPr>
          <p:nvPr/>
        </p:nvGrpSpPr>
        <p:grpSpPr bwMode="auto">
          <a:xfrm>
            <a:off x="1066800" y="2057400"/>
            <a:ext cx="2590800" cy="3429000"/>
            <a:chOff x="672" y="1296"/>
            <a:chExt cx="1632" cy="2160"/>
          </a:xfrm>
        </p:grpSpPr>
        <p:sp>
          <p:nvSpPr>
            <p:cNvPr id="65604" name="Rectangle 68"/>
            <p:cNvSpPr>
              <a:spLocks noChangeArrowheads="1"/>
            </p:cNvSpPr>
            <p:nvPr/>
          </p:nvSpPr>
          <p:spPr bwMode="auto">
            <a:xfrm>
              <a:off x="672" y="1296"/>
              <a:ext cx="816" cy="21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05" name="Rectangle 69"/>
            <p:cNvSpPr>
              <a:spLocks noChangeArrowheads="1"/>
            </p:cNvSpPr>
            <p:nvPr/>
          </p:nvSpPr>
          <p:spPr bwMode="auto">
            <a:xfrm>
              <a:off x="1488" y="1296"/>
              <a:ext cx="816" cy="21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06" name="Rectangle 70"/>
            <p:cNvSpPr>
              <a:spLocks noChangeArrowheads="1"/>
            </p:cNvSpPr>
            <p:nvPr/>
          </p:nvSpPr>
          <p:spPr bwMode="auto">
            <a:xfrm>
              <a:off x="2208" y="3360"/>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5609" name="Text Box 73"/>
          <p:cNvSpPr txBox="1">
            <a:spLocks noChangeArrowheads="1"/>
          </p:cNvSpPr>
          <p:nvPr/>
        </p:nvSpPr>
        <p:spPr bwMode="auto">
          <a:xfrm>
            <a:off x="1447800" y="1600200"/>
            <a:ext cx="592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25’</a:t>
            </a:r>
          </a:p>
        </p:txBody>
      </p:sp>
      <p:sp>
        <p:nvSpPr>
          <p:cNvPr id="65610" name="Text Box 74"/>
          <p:cNvSpPr txBox="1">
            <a:spLocks noChangeArrowheads="1"/>
          </p:cNvSpPr>
          <p:nvPr/>
        </p:nvSpPr>
        <p:spPr bwMode="auto">
          <a:xfrm>
            <a:off x="550863" y="3657600"/>
            <a:ext cx="592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40’</a:t>
            </a:r>
          </a:p>
        </p:txBody>
      </p:sp>
      <p:sp>
        <p:nvSpPr>
          <p:cNvPr id="65611" name="Line 75"/>
          <p:cNvSpPr>
            <a:spLocks noChangeShapeType="1"/>
          </p:cNvSpPr>
          <p:nvPr/>
        </p:nvSpPr>
        <p:spPr bwMode="auto">
          <a:xfrm>
            <a:off x="3429000" y="32004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612" name="Text Box 76"/>
          <p:cNvSpPr txBox="1">
            <a:spLocks noChangeArrowheads="1"/>
          </p:cNvSpPr>
          <p:nvPr/>
        </p:nvSpPr>
        <p:spPr bwMode="auto">
          <a:xfrm>
            <a:off x="4724400" y="2895600"/>
            <a:ext cx="3340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624 gallons per </a:t>
            </a:r>
          </a:p>
          <a:p>
            <a:r>
              <a:rPr lang="en-US" altLang="en-US"/>
              <a:t>1,000 square feet</a:t>
            </a:r>
          </a:p>
        </p:txBody>
      </p:sp>
      <p:sp>
        <p:nvSpPr>
          <p:cNvPr id="65614" name="Text Box 78"/>
          <p:cNvSpPr txBox="1">
            <a:spLocks noChangeArrowheads="1"/>
          </p:cNvSpPr>
          <p:nvPr/>
        </p:nvSpPr>
        <p:spPr bwMode="auto">
          <a:xfrm>
            <a:off x="4648200" y="4419600"/>
            <a:ext cx="32956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0.624 gallons per</a:t>
            </a:r>
          </a:p>
          <a:p>
            <a:r>
              <a:rPr lang="en-US" altLang="en-US"/>
              <a:t>square foot</a:t>
            </a:r>
          </a:p>
        </p:txBody>
      </p:sp>
      <p:sp>
        <p:nvSpPr>
          <p:cNvPr id="65615" name="Line 79"/>
          <p:cNvSpPr>
            <a:spLocks noChangeShapeType="1"/>
          </p:cNvSpPr>
          <p:nvPr/>
        </p:nvSpPr>
        <p:spPr bwMode="auto">
          <a:xfrm flipV="1">
            <a:off x="3581400" y="4724400"/>
            <a:ext cx="1066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617" name="Text Box 81"/>
          <p:cNvSpPr txBox="1">
            <a:spLocks noChangeArrowheads="1"/>
          </p:cNvSpPr>
          <p:nvPr/>
        </p:nvSpPr>
        <p:spPr bwMode="auto">
          <a:xfrm>
            <a:off x="4114800" y="2057400"/>
            <a:ext cx="4625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For every inch of rainfall:</a:t>
            </a:r>
          </a:p>
        </p:txBody>
      </p:sp>
      <p:pic>
        <p:nvPicPr>
          <p:cNvPr id="65622" name="Picture 86" descr="acidhalf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4572000"/>
            <a:ext cx="681038" cy="1676400"/>
          </a:xfrm>
          <a:prstGeom prst="rect">
            <a:avLst/>
          </a:prstGeom>
          <a:noFill/>
          <a:extLst>
            <a:ext uri="{909E8E84-426E-40DD-AFC4-6F175D3DCCD1}">
              <a14:hiddenFill xmlns:a14="http://schemas.microsoft.com/office/drawing/2010/main">
                <a:solidFill>
                  <a:srgbClr val="FFFFFF"/>
                </a:solidFill>
              </a14:hiddenFill>
            </a:ext>
          </a:extLst>
        </p:spPr>
      </p:pic>
      <p:sp>
        <p:nvSpPr>
          <p:cNvPr id="65623" name="Text Box 87"/>
          <p:cNvSpPr txBox="1">
            <a:spLocks noChangeArrowheads="1"/>
          </p:cNvSpPr>
          <p:nvPr/>
        </p:nvSpPr>
        <p:spPr bwMode="auto">
          <a:xfrm>
            <a:off x="7239000" y="4800600"/>
            <a:ext cx="628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6000" b="1"/>
              <a:t>&gt;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2117725" y="6254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pic>
        <p:nvPicPr>
          <p:cNvPr id="83974" name="Picture 6" descr="ext_id_horizontal_PMS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5715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descr="national_banner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590800"/>
            <a:ext cx="4191000" cy="1319213"/>
          </a:xfrm>
          <a:prstGeom prst="rect">
            <a:avLst/>
          </a:prstGeom>
          <a:noFill/>
          <a:extLst>
            <a:ext uri="{909E8E84-426E-40DD-AFC4-6F175D3DCCD1}">
              <a14:hiddenFill xmlns:a14="http://schemas.microsoft.com/office/drawing/2010/main">
                <a:solidFill>
                  <a:srgbClr val="FFFFFF"/>
                </a:solidFill>
              </a14:hiddenFill>
            </a:ext>
          </a:extLst>
        </p:spPr>
      </p:pic>
      <p:sp>
        <p:nvSpPr>
          <p:cNvPr id="83977" name="Text Box 9"/>
          <p:cNvSpPr txBox="1">
            <a:spLocks noChangeArrowheads="1"/>
          </p:cNvSpPr>
          <p:nvPr/>
        </p:nvSpPr>
        <p:spPr bwMode="auto">
          <a:xfrm>
            <a:off x="2667000" y="304800"/>
            <a:ext cx="4378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latin typeface="Times New Roman" charset="0"/>
              </a:rPr>
              <a:t>Workshop Support</a:t>
            </a:r>
          </a:p>
        </p:txBody>
      </p:sp>
      <p:pic>
        <p:nvPicPr>
          <p:cNvPr id="83978" name="Picture 10" descr="Texas AgriLife Extensi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953000"/>
            <a:ext cx="3962400" cy="1081088"/>
          </a:xfrm>
          <a:prstGeom prst="rect">
            <a:avLst/>
          </a:prstGeom>
          <a:noFill/>
          <a:extLst>
            <a:ext uri="{909E8E84-426E-40DD-AFC4-6F175D3DCCD1}">
              <a14:hiddenFill xmlns:a14="http://schemas.microsoft.com/office/drawing/2010/main">
                <a:solidFill>
                  <a:srgbClr val="FFFFFF"/>
                </a:solidFill>
              </a14:hiddenFill>
            </a:ext>
          </a:extLst>
        </p:spPr>
      </p:pic>
      <p:pic>
        <p:nvPicPr>
          <p:cNvPr id="83979" name="Picture 11"/>
          <p:cNvPicPr>
            <a:picLocks noChangeAspect="1" noChangeArrowheads="1"/>
          </p:cNvPicPr>
          <p:nvPr/>
        </p:nvPicPr>
        <p:blipFill>
          <a:blip r:embed="rId8">
            <a:extLst>
              <a:ext uri="{28A0092B-C50C-407E-A947-70E740481C1C}">
                <a14:useLocalDpi xmlns:a14="http://schemas.microsoft.com/office/drawing/2010/main" val="0"/>
              </a:ext>
            </a:extLst>
          </a:blip>
          <a:srcRect l="18750" t="15625" r="67500" b="75000"/>
          <a:stretch>
            <a:fillRect/>
          </a:stretch>
        </p:blipFill>
        <p:spPr bwMode="auto">
          <a:xfrm>
            <a:off x="5334000" y="4953000"/>
            <a:ext cx="2438400" cy="13303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3981" name="Picture 13" descr="new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962400"/>
            <a:ext cx="5562600" cy="998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2" name="Group 64"/>
          <p:cNvGraphicFramePr>
            <a:graphicFrameLocks noGrp="1"/>
          </p:cNvGraphicFramePr>
          <p:nvPr/>
        </p:nvGraphicFramePr>
        <p:xfrm>
          <a:off x="685800" y="457200"/>
          <a:ext cx="6553200" cy="5380038"/>
        </p:xfrm>
        <a:graphic>
          <a:graphicData uri="http://schemas.openxmlformats.org/drawingml/2006/table">
            <a:tbl>
              <a:tblPr/>
              <a:tblGrid>
                <a:gridCol w="3603625"/>
                <a:gridCol w="2949575"/>
              </a:tblGrid>
              <a:tr h="628650">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Harvesting Potential for 1 inch rain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017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Square feet of roof catchment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50’ * 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750 ft</a:t>
                      </a:r>
                      <a:r>
                        <a:rPr kumimoji="0" lang="en-US" altLang="en-US" sz="2400" b="0" i="0" u="none" strike="noStrike" cap="none" normalizeH="0" baseline="3000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6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Multiply by </a:t>
                      </a:r>
                      <a:r>
                        <a:rPr kumimoji="0" lang="en-US" altLang="en-US" sz="2400" b="0" i="0" u="none" strike="noStrike" cap="none" normalizeH="0" baseline="0">
                          <a:ln>
                            <a:noFill/>
                          </a:ln>
                          <a:solidFill>
                            <a:srgbClr val="FF3300"/>
                          </a:solidFill>
                          <a:effectLst/>
                          <a:latin typeface="Arial" charset="0"/>
                        </a:rPr>
                        <a:t>0.624 gal/ft</a:t>
                      </a:r>
                      <a:r>
                        <a:rPr kumimoji="0" lang="en-US" altLang="en-US" sz="2400" b="0" i="0" u="none" strike="noStrike" cap="none" normalizeH="0" baseline="30000">
                          <a:ln>
                            <a:noFill/>
                          </a:ln>
                          <a:solidFill>
                            <a:srgbClr val="FF3300"/>
                          </a:solidFill>
                          <a:effectLst/>
                          <a:latin typeface="Arial" charset="0"/>
                        </a:rPr>
                        <a:t>2</a:t>
                      </a:r>
                      <a:r>
                        <a:rPr kumimoji="0" lang="en-US" altLang="en-US" sz="2400" b="0" i="0" u="none" strike="noStrike" cap="none" normalizeH="0" baseline="0">
                          <a:ln>
                            <a:noFill/>
                          </a:ln>
                          <a:solidFill>
                            <a:schemeClr val="tx1"/>
                          </a:solidFill>
                          <a:effectLst/>
                          <a:latin typeface="Arial" charset="0"/>
                        </a:rPr>
                        <a:t>  (converts ft</a:t>
                      </a:r>
                      <a:r>
                        <a:rPr kumimoji="0" lang="en-US" altLang="en-US" sz="2400" b="0" i="0" u="none" strike="noStrike" cap="none" normalizeH="0" baseline="30000">
                          <a:ln>
                            <a:noFill/>
                          </a:ln>
                          <a:solidFill>
                            <a:schemeClr val="tx1"/>
                          </a:solidFill>
                          <a:effectLst/>
                          <a:latin typeface="Arial" charset="0"/>
                        </a:rPr>
                        <a:t>2</a:t>
                      </a:r>
                      <a:r>
                        <a:rPr kumimoji="0" lang="en-US" altLang="en-US" sz="2400" b="0" i="0" u="none" strike="noStrike" cap="none" normalizeH="0" baseline="0">
                          <a:ln>
                            <a:noFill/>
                          </a:ln>
                          <a:solidFill>
                            <a:schemeClr val="tx1"/>
                          </a:solidFill>
                          <a:effectLst/>
                          <a:latin typeface="Arial" charset="0"/>
                        </a:rPr>
                        <a:t> to gallons per inch of rain)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750 ft</a:t>
                      </a:r>
                      <a:r>
                        <a:rPr kumimoji="0" lang="en-US" altLang="en-US" sz="2400" b="0" i="0" u="none" strike="noStrike" cap="none" normalizeH="0" baseline="30000">
                          <a:ln>
                            <a:noFill/>
                          </a:ln>
                          <a:solidFill>
                            <a:schemeClr val="tx1"/>
                          </a:solidFill>
                          <a:effectLst/>
                          <a:latin typeface="Arial" charset="0"/>
                        </a:rPr>
                        <a:t>2</a:t>
                      </a:r>
                      <a:r>
                        <a:rPr kumimoji="0" lang="en-US" altLang="en-US" sz="2400" b="0" i="0" u="none" strike="noStrike" cap="none" normalizeH="0" baseline="0">
                          <a:ln>
                            <a:noFill/>
                          </a:ln>
                          <a:solidFill>
                            <a:schemeClr val="tx1"/>
                          </a:solidFill>
                          <a:effectLst/>
                          <a:latin typeface="Arial" charset="0"/>
                        </a:rPr>
                        <a:t> *0.624 gal/ft</a:t>
                      </a:r>
                      <a:r>
                        <a:rPr kumimoji="0" lang="en-US" altLang="en-US" sz="2400" b="0" i="0" u="none" strike="noStrike" cap="none" normalizeH="0" baseline="30000">
                          <a:ln>
                            <a:noFill/>
                          </a:ln>
                          <a:solidFill>
                            <a:schemeClr val="tx1"/>
                          </a:solidFill>
                          <a:effectLst/>
                          <a:latin typeface="Arial" charset="0"/>
                        </a:rPr>
                        <a:t>2</a:t>
                      </a:r>
                      <a:endParaRPr kumimoji="0" lang="en-US" altLang="en-US" sz="24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 468 gallons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2461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*Multiply by roof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harvest potential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charset="0"/>
                        </a:rPr>
                        <a:t>(0.75 to 0.95)</a:t>
                      </a:r>
                      <a:r>
                        <a:rPr kumimoji="0" lang="en-US" altLang="en-US" sz="2400" b="1" i="0" u="none" strike="noStrike" cap="none" normalizeH="0" baseline="30000">
                          <a:ln>
                            <a:noFill/>
                          </a:ln>
                          <a:solidFill>
                            <a:schemeClr val="tx1"/>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468 * 0.75 = 351 gal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468 * 0.95 = 445 gal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255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Storage conversion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Ex.) 55 gallon barrel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351 / 55 = 6.4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445 / 55 = 8.1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rainbarrels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275" name="Picture 27"/>
          <p:cNvPicPr>
            <a:picLocks noChangeAspect="1" noChangeArrowheads="1"/>
          </p:cNvPicPr>
          <p:nvPr/>
        </p:nvPicPr>
        <p:blipFill>
          <a:blip r:embed="rId2">
            <a:extLst>
              <a:ext uri="{28A0092B-C50C-407E-A947-70E740481C1C}">
                <a14:useLocalDpi xmlns:a14="http://schemas.microsoft.com/office/drawing/2010/main" val="0"/>
              </a:ext>
            </a:extLst>
          </a:blip>
          <a:srcRect l="60912" t="41872" r="17653" b="8333"/>
          <a:stretch>
            <a:fillRect/>
          </a:stretch>
        </p:blipFill>
        <p:spPr bwMode="auto">
          <a:xfrm>
            <a:off x="7467600" y="2362200"/>
            <a:ext cx="12684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99" name="Text Box 51"/>
          <p:cNvSpPr txBox="1">
            <a:spLocks noChangeArrowheads="1"/>
          </p:cNvSpPr>
          <p:nvPr/>
        </p:nvSpPr>
        <p:spPr bwMode="auto">
          <a:xfrm>
            <a:off x="533400" y="6019800"/>
            <a:ext cx="835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aseline="30000"/>
              <a:t>a </a:t>
            </a:r>
            <a:r>
              <a:rPr lang="en-US" altLang="en-US" sz="1800"/>
              <a:t>75% - 95% harvest potential for rooftops, Arizona Dept. of water resources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Group 2"/>
          <p:cNvGraphicFramePr>
            <a:graphicFrameLocks noGrp="1"/>
          </p:cNvGraphicFramePr>
          <p:nvPr/>
        </p:nvGraphicFramePr>
        <p:xfrm>
          <a:off x="609600" y="1066800"/>
          <a:ext cx="4191000" cy="4140200"/>
        </p:xfrm>
        <a:graphic>
          <a:graphicData uri="http://schemas.openxmlformats.org/drawingml/2006/table">
            <a:tbl>
              <a:tblPr/>
              <a:tblGrid>
                <a:gridCol w="2032000"/>
                <a:gridCol w="2159000"/>
              </a:tblGrid>
              <a:tr h="2492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April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1.8 inches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May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0.55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June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July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3.04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August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September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October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November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895" name="Text Box 31"/>
          <p:cNvSpPr txBox="1">
            <a:spLocks noChangeArrowheads="1"/>
          </p:cNvSpPr>
          <p:nvPr/>
        </p:nvSpPr>
        <p:spPr bwMode="auto">
          <a:xfrm>
            <a:off x="381000" y="304800"/>
            <a:ext cx="7537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Drought Year Rainfall (2007) Athens, GA</a:t>
            </a:r>
          </a:p>
        </p:txBody>
      </p:sp>
      <p:pic>
        <p:nvPicPr>
          <p:cNvPr id="36896" name="Picture 32" descr="tit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410200"/>
            <a:ext cx="3962400" cy="1189038"/>
          </a:xfrm>
          <a:prstGeom prst="rect">
            <a:avLst/>
          </a:prstGeom>
          <a:noFill/>
          <a:extLst>
            <a:ext uri="{909E8E84-426E-40DD-AFC4-6F175D3DCCD1}">
              <a14:hiddenFill xmlns:a14="http://schemas.microsoft.com/office/drawing/2010/main">
                <a:solidFill>
                  <a:srgbClr val="FFFFFF"/>
                </a:solidFill>
              </a14:hiddenFill>
            </a:ext>
          </a:extLst>
        </p:spPr>
      </p:pic>
      <p:pic>
        <p:nvPicPr>
          <p:cNvPr id="36897" name="Picture 33" descr="CisternGreenroof07 058"/>
          <p:cNvPicPr>
            <a:picLocks noChangeAspect="1" noChangeArrowheads="1"/>
          </p:cNvPicPr>
          <p:nvPr/>
        </p:nvPicPr>
        <p:blipFill>
          <a:blip r:embed="rId5">
            <a:extLst>
              <a:ext uri="{28A0092B-C50C-407E-A947-70E740481C1C}">
                <a14:useLocalDpi xmlns:a14="http://schemas.microsoft.com/office/drawing/2010/main" val="0"/>
              </a:ext>
            </a:extLst>
          </a:blip>
          <a:srcRect l="26016"/>
          <a:stretch>
            <a:fillRect/>
          </a:stretch>
        </p:blipFill>
        <p:spPr bwMode="auto">
          <a:xfrm>
            <a:off x="5494338" y="914400"/>
            <a:ext cx="2452687"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013" name="Group 125"/>
          <p:cNvGraphicFramePr>
            <a:graphicFrameLocks noGrp="1"/>
          </p:cNvGraphicFramePr>
          <p:nvPr/>
        </p:nvGraphicFramePr>
        <p:xfrm>
          <a:off x="381000" y="1066800"/>
          <a:ext cx="8382000" cy="5314950"/>
        </p:xfrm>
        <a:graphic>
          <a:graphicData uri="http://schemas.openxmlformats.org/drawingml/2006/table">
            <a:tbl>
              <a:tblPr/>
              <a:tblGrid>
                <a:gridCol w="1295400"/>
                <a:gridCol w="1447800"/>
                <a:gridCol w="1219200"/>
                <a:gridCol w="1219200"/>
                <a:gridCol w="1600200"/>
                <a:gridCol w="1600200"/>
              </a:tblGrid>
              <a:tr h="6096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Month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Rainfall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624 (gal/in)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Volume (2007)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5032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95%</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 75%</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95%</a:t>
                      </a: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April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842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1067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May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0.55”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326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June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1044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1322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July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1423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1802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Aug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613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777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Sept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1275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1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Oct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753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954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Nov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992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1257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004" name="Text Box 116"/>
          <p:cNvSpPr txBox="1">
            <a:spLocks noChangeArrowheads="1"/>
          </p:cNvSpPr>
          <p:nvPr/>
        </p:nvSpPr>
        <p:spPr bwMode="auto">
          <a:xfrm>
            <a:off x="685800" y="0"/>
            <a:ext cx="7591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t>Rainfall on a 20 x 50’ roof area (1,000 ft</a:t>
            </a:r>
            <a:r>
              <a:rPr lang="en-US" altLang="en-US" baseline="30000"/>
              <a:t>2</a:t>
            </a:r>
            <a:r>
              <a:rPr lang="en-US" altLang="en-US"/>
              <a:t>)</a:t>
            </a:r>
          </a:p>
          <a:p>
            <a:pPr algn="ctr"/>
            <a:r>
              <a:rPr lang="en-US" altLang="en-US"/>
              <a:t>Athens, GA 2007 (drought year)</a:t>
            </a:r>
          </a:p>
        </p:txBody>
      </p:sp>
      <p:sp>
        <p:nvSpPr>
          <p:cNvPr id="38005" name="Text Box 117"/>
          <p:cNvSpPr txBox="1">
            <a:spLocks noChangeArrowheads="1"/>
          </p:cNvSpPr>
          <p:nvPr/>
        </p:nvSpPr>
        <p:spPr bwMode="auto">
          <a:xfrm>
            <a:off x="4175125" y="17859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aseline="30000"/>
              <a:t>a</a:t>
            </a:r>
          </a:p>
        </p:txBody>
      </p:sp>
      <p:sp>
        <p:nvSpPr>
          <p:cNvPr id="38006" name="Text Box 118"/>
          <p:cNvSpPr txBox="1">
            <a:spLocks noChangeArrowheads="1"/>
          </p:cNvSpPr>
          <p:nvPr/>
        </p:nvSpPr>
        <p:spPr bwMode="auto">
          <a:xfrm>
            <a:off x="590550" y="6400800"/>
            <a:ext cx="7405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aseline="30000"/>
              <a:t>a</a:t>
            </a:r>
            <a:r>
              <a:rPr lang="en-US" altLang="en-US" sz="1800"/>
              <a:t>Rain harvest potential from rooftops, Arizona Dept. of water resources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isternGreenroof07 058"/>
          <p:cNvPicPr>
            <a:picLocks noChangeAspect="1" noChangeArrowheads="1"/>
          </p:cNvPicPr>
          <p:nvPr/>
        </p:nvPicPr>
        <p:blipFill>
          <a:blip r:embed="rId2">
            <a:extLst>
              <a:ext uri="{28A0092B-C50C-407E-A947-70E740481C1C}">
                <a14:useLocalDpi xmlns:a14="http://schemas.microsoft.com/office/drawing/2010/main" val="0"/>
              </a:ext>
            </a:extLst>
          </a:blip>
          <a:srcRect l="26016"/>
          <a:stretch>
            <a:fillRect/>
          </a:stretch>
        </p:blipFill>
        <p:spPr bwMode="auto">
          <a:xfrm>
            <a:off x="584200" y="990600"/>
            <a:ext cx="2706688" cy="4876800"/>
          </a:xfrm>
          <a:prstGeom prst="rect">
            <a:avLst/>
          </a:prstGeom>
          <a:noFill/>
          <a:extLst>
            <a:ext uri="{909E8E84-426E-40DD-AFC4-6F175D3DCCD1}">
              <a14:hiddenFill xmlns:a14="http://schemas.microsoft.com/office/drawing/2010/main">
                <a:solidFill>
                  <a:srgbClr val="FFFFFF"/>
                </a:solidFill>
              </a14:hiddenFill>
            </a:ext>
          </a:extLst>
        </p:spPr>
      </p:pic>
      <p:sp>
        <p:nvSpPr>
          <p:cNvPr id="46085" name="Text Box 5"/>
          <p:cNvSpPr txBox="1">
            <a:spLocks noChangeArrowheads="1"/>
          </p:cNvSpPr>
          <p:nvPr/>
        </p:nvSpPr>
        <p:spPr bwMode="auto">
          <a:xfrm>
            <a:off x="1219200" y="6019800"/>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55 gallons</a:t>
            </a:r>
          </a:p>
        </p:txBody>
      </p:sp>
      <p:pic>
        <p:nvPicPr>
          <p:cNvPr id="46086" name="Picture 6" descr="Rain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
            <a:ext cx="5562600" cy="4170363"/>
          </a:xfrm>
          <a:prstGeom prst="rect">
            <a:avLst/>
          </a:prstGeom>
          <a:noFill/>
          <a:extLst>
            <a:ext uri="{909E8E84-426E-40DD-AFC4-6F175D3DCCD1}">
              <a14:hiddenFill xmlns:a14="http://schemas.microsoft.com/office/drawing/2010/main">
                <a:solidFill>
                  <a:srgbClr val="FFFFFF"/>
                </a:solidFill>
              </a14:hiddenFill>
            </a:ext>
          </a:extLst>
        </p:spPr>
      </p:pic>
      <p:sp>
        <p:nvSpPr>
          <p:cNvPr id="46087" name="Text Box 7"/>
          <p:cNvSpPr txBox="1">
            <a:spLocks noChangeArrowheads="1"/>
          </p:cNvSpPr>
          <p:nvPr/>
        </p:nvSpPr>
        <p:spPr bwMode="auto">
          <a:xfrm>
            <a:off x="6705600" y="472440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275 gallons</a:t>
            </a:r>
          </a:p>
        </p:txBody>
      </p:sp>
      <p:sp>
        <p:nvSpPr>
          <p:cNvPr id="46088" name="Text Box 8"/>
          <p:cNvSpPr txBox="1">
            <a:spLocks noChangeArrowheads="1"/>
          </p:cNvSpPr>
          <p:nvPr/>
        </p:nvSpPr>
        <p:spPr bwMode="auto">
          <a:xfrm>
            <a:off x="3505200" y="4953000"/>
            <a:ext cx="25066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 Inexpensive</a:t>
            </a:r>
          </a:p>
          <a:p>
            <a:pPr>
              <a:buFontTx/>
              <a:buChar char="-"/>
            </a:pPr>
            <a:r>
              <a:rPr lang="en-US" altLang="en-US" sz="2400"/>
              <a:t> Unactractive</a:t>
            </a:r>
          </a:p>
          <a:p>
            <a:pPr>
              <a:buFontTx/>
              <a:buChar char="-"/>
            </a:pPr>
            <a:r>
              <a:rPr lang="en-US" altLang="en-US" sz="2400"/>
              <a:t> Algae?</a:t>
            </a:r>
          </a:p>
          <a:p>
            <a:pPr>
              <a:buFontTx/>
              <a:buChar char="-"/>
            </a:pPr>
            <a:r>
              <a:rPr lang="en-US" altLang="en-US" sz="2400"/>
              <a:t> Time and Labor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cystern_0208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5061" name="Text Box 5"/>
          <p:cNvSpPr txBox="1">
            <a:spLocks noChangeArrowheads="1"/>
          </p:cNvSpPr>
          <p:nvPr/>
        </p:nvSpPr>
        <p:spPr bwMode="auto">
          <a:xfrm>
            <a:off x="3657600" y="5791200"/>
            <a:ext cx="2476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- 1200 gallons ($400+)</a:t>
            </a:r>
          </a:p>
          <a:p>
            <a:pPr>
              <a:buFontTx/>
              <a:buChar char="-"/>
            </a:pPr>
            <a:r>
              <a:rPr lang="en-US" altLang="en-US" sz="1800"/>
              <a:t> Opaque</a:t>
            </a:r>
          </a:p>
          <a:p>
            <a:pPr>
              <a:buFontTx/>
              <a:buChar char="-"/>
            </a:pPr>
            <a:r>
              <a:rPr lang="en-US" altLang="en-US" sz="1800"/>
              <a:t> Attractive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014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36195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7110" name="Text Box 6"/>
          <p:cNvSpPr txBox="1">
            <a:spLocks noChangeArrowheads="1"/>
          </p:cNvSpPr>
          <p:nvPr/>
        </p:nvSpPr>
        <p:spPr bwMode="auto">
          <a:xfrm>
            <a:off x="4648200" y="1066800"/>
            <a:ext cx="3400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Buried Tanks</a:t>
            </a:r>
          </a:p>
        </p:txBody>
      </p:sp>
      <p:sp>
        <p:nvSpPr>
          <p:cNvPr id="47111" name="Text Box 7"/>
          <p:cNvSpPr txBox="1">
            <a:spLocks noChangeArrowheads="1"/>
          </p:cNvSpPr>
          <p:nvPr/>
        </p:nvSpPr>
        <p:spPr bwMode="auto">
          <a:xfrm>
            <a:off x="4419600" y="1828800"/>
            <a:ext cx="4221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Septic tanks (baffles)</a:t>
            </a:r>
          </a:p>
          <a:p>
            <a:r>
              <a:rPr lang="en-US" altLang="en-US"/>
              <a:t>- More expensive</a:t>
            </a:r>
          </a:p>
        </p:txBody>
      </p:sp>
      <p:pic>
        <p:nvPicPr>
          <p:cNvPr id="47113" name="Picture 9" descr="ce5f61138a618fb4b0df87f674e45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4038600" cy="2235200"/>
          </a:xfrm>
          <a:prstGeom prst="rect">
            <a:avLst/>
          </a:prstGeom>
          <a:noFill/>
          <a:extLst>
            <a:ext uri="{909E8E84-426E-40DD-AFC4-6F175D3DCCD1}">
              <a14:hiddenFill xmlns:a14="http://schemas.microsoft.com/office/drawing/2010/main">
                <a:solidFill>
                  <a:srgbClr val="FFFFFF"/>
                </a:solidFill>
              </a14:hiddenFill>
            </a:ext>
          </a:extLst>
        </p:spPr>
      </p:pic>
      <p:sp>
        <p:nvSpPr>
          <p:cNvPr id="47114" name="Text Box 10"/>
          <p:cNvSpPr txBox="1">
            <a:spLocks noChangeArrowheads="1"/>
          </p:cNvSpPr>
          <p:nvPr/>
        </p:nvSpPr>
        <p:spPr bwMode="auto">
          <a:xfrm>
            <a:off x="5105400" y="5486400"/>
            <a:ext cx="2971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a:t>- $1,000/1000 gallon</a:t>
            </a:r>
          </a:p>
          <a:p>
            <a:pPr>
              <a:buFontTx/>
              <a:buChar char="-"/>
            </a:pPr>
            <a:r>
              <a:rPr lang="en-US" altLang="en-US" sz="1800"/>
              <a:t> Excavation required</a:t>
            </a:r>
          </a:p>
          <a:p>
            <a:pPr>
              <a:buFontTx/>
              <a:buChar char="-"/>
            </a:pPr>
            <a:r>
              <a:rPr lang="en-US" altLang="en-US" sz="1800"/>
              <a:t> Pump</a:t>
            </a:r>
          </a:p>
          <a:p>
            <a:pPr>
              <a:buFontTx/>
              <a:buChar char="-"/>
            </a:pPr>
            <a:r>
              <a:rPr lang="en-US" altLang="en-US" sz="1800"/>
              <a:t> Floatation prevention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381000"/>
            <a:ext cx="8229600" cy="1143000"/>
          </a:xfrm>
        </p:spPr>
        <p:txBody>
          <a:bodyPr/>
          <a:lstStyle/>
          <a:p>
            <a:r>
              <a:rPr lang="en-US" altLang="en-US" sz="4000" b="1">
                <a:solidFill>
                  <a:schemeClr val="tx1"/>
                </a:solidFill>
              </a:rPr>
              <a:t>Value of Harvested Rain Water</a:t>
            </a:r>
            <a:br>
              <a:rPr lang="en-US" altLang="en-US" sz="4000" b="1">
                <a:solidFill>
                  <a:schemeClr val="tx1"/>
                </a:solidFill>
              </a:rPr>
            </a:br>
            <a:r>
              <a:rPr lang="en-US" altLang="en-US" sz="4000" b="1">
                <a:solidFill>
                  <a:schemeClr val="tx1"/>
                </a:solidFill>
              </a:rPr>
              <a:t>Athens-Clarke County</a:t>
            </a:r>
          </a:p>
        </p:txBody>
      </p:sp>
      <p:sp>
        <p:nvSpPr>
          <p:cNvPr id="55299" name="Text Box 3"/>
          <p:cNvSpPr txBox="1">
            <a:spLocks noChangeArrowheads="1"/>
          </p:cNvSpPr>
          <p:nvPr/>
        </p:nvSpPr>
        <p:spPr bwMode="auto">
          <a:xfrm>
            <a:off x="1127125" y="498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p>
        </p:txBody>
      </p:sp>
      <p:graphicFrame>
        <p:nvGraphicFramePr>
          <p:cNvPr id="55451" name="Group 155"/>
          <p:cNvGraphicFramePr>
            <a:graphicFrameLocks noGrp="1"/>
          </p:cNvGraphicFramePr>
          <p:nvPr/>
        </p:nvGraphicFramePr>
        <p:xfrm>
          <a:off x="381000" y="1905000"/>
          <a:ext cx="8382000" cy="3614738"/>
        </p:xfrm>
        <a:graphic>
          <a:graphicData uri="http://schemas.openxmlformats.org/drawingml/2006/table">
            <a:tbl>
              <a:tblPr/>
              <a:tblGrid>
                <a:gridCol w="1084263"/>
                <a:gridCol w="2166937"/>
                <a:gridCol w="1444625"/>
                <a:gridCol w="1465263"/>
                <a:gridCol w="2220912"/>
              </a:tblGrid>
              <a:tr h="1143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Utility Costs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 100 cu. ft. (748 gallons)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1,000 ft</a:t>
                      </a:r>
                      <a:r>
                        <a:rPr kumimoji="0" lang="en-US" altLang="en-US" sz="2800" b="0" i="0" u="none" strike="noStrike" cap="none" normalizeH="0" baseline="30000">
                          <a:ln>
                            <a:noFill/>
                          </a:ln>
                          <a:solidFill>
                            <a:schemeClr val="tx1"/>
                          </a:solidFill>
                          <a:effectLst/>
                          <a:latin typeface="Times New Roman"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 / inch of 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Rainfall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2007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inches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2007 $/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growing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$ 25.03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Sewer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$ 21.74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$3.92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$3.27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a:t>
                      </a:r>
                      <a:r>
                        <a:rPr kumimoji="0" lang="en-US" altLang="en-US" sz="2800" b="1" i="0" u="none" strike="noStrike" cap="none" normalizeH="0" baseline="0">
                          <a:ln>
                            <a:noFill/>
                          </a:ln>
                          <a:solidFill>
                            <a:schemeClr val="tx1"/>
                          </a:solidFill>
                          <a:effectLst/>
                          <a:latin typeface="Times New Roman" charset="0"/>
                        </a:rPr>
                        <a:t> 46.77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322" name="Text Box 26"/>
          <p:cNvSpPr txBox="1">
            <a:spLocks noChangeArrowheads="1"/>
          </p:cNvSpPr>
          <p:nvPr/>
        </p:nvSpPr>
        <p:spPr bwMode="auto">
          <a:xfrm>
            <a:off x="2286000" y="591185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u="sng">
                <a:latin typeface="Times New Roman" charset="0"/>
              </a:rPr>
              <a:t> </a:t>
            </a:r>
            <a:endParaRPr lang="en-US" altLang="en-US" sz="2800">
              <a:latin typeface="Times New Roman" charset="0"/>
            </a:endParaRPr>
          </a:p>
        </p:txBody>
      </p:sp>
      <p:sp>
        <p:nvSpPr>
          <p:cNvPr id="55324" name="Text Box 28"/>
          <p:cNvSpPr txBox="1">
            <a:spLocks noChangeArrowheads="1"/>
          </p:cNvSpPr>
          <p:nvPr/>
        </p:nvSpPr>
        <p:spPr bwMode="auto">
          <a:xfrm>
            <a:off x="2286000" y="4953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latin typeface="Times New Roman" charset="0"/>
            </a:endParaRPr>
          </a:p>
        </p:txBody>
      </p:sp>
      <p:sp>
        <p:nvSpPr>
          <p:cNvPr id="55407" name="Text Box 111"/>
          <p:cNvSpPr txBox="1">
            <a:spLocks noChangeArrowheads="1"/>
          </p:cNvSpPr>
          <p:nvPr/>
        </p:nvSpPr>
        <p:spPr bwMode="auto">
          <a:xfrm>
            <a:off x="304800" y="5715000"/>
            <a:ext cx="8223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10 year return on a system that costs $500</a:t>
            </a: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81000" y="1524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000"/>
              <a:t>Condensate from  Air Conditioners and Dehumidifiers</a:t>
            </a:r>
          </a:p>
        </p:txBody>
      </p:sp>
      <p:sp>
        <p:nvSpPr>
          <p:cNvPr id="38915" name="Text Box 3"/>
          <p:cNvSpPr txBox="1">
            <a:spLocks noChangeArrowheads="1"/>
          </p:cNvSpPr>
          <p:nvPr/>
        </p:nvSpPr>
        <p:spPr bwMode="auto">
          <a:xfrm>
            <a:off x="685800" y="6019800"/>
            <a:ext cx="7062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Home AC can produce over 5 gal./day</a:t>
            </a:r>
          </a:p>
        </p:txBody>
      </p:sp>
      <p:pic>
        <p:nvPicPr>
          <p:cNvPr id="38916" name="Picture 4" descr="IMG_73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477000" cy="431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Group 2"/>
          <p:cNvGraphicFramePr>
            <a:graphicFrameLocks noGrp="1"/>
          </p:cNvGraphicFramePr>
          <p:nvPr/>
        </p:nvGraphicFramePr>
        <p:xfrm>
          <a:off x="533400" y="762000"/>
          <a:ext cx="6096000" cy="4419600"/>
        </p:xfrm>
        <a:graphic>
          <a:graphicData uri="http://schemas.openxmlformats.org/drawingml/2006/table">
            <a:tbl>
              <a:tblPr/>
              <a:tblGrid>
                <a:gridCol w="3048000"/>
                <a:gridCol w="3048000"/>
              </a:tblGrid>
              <a:tr h="704850">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charset="0"/>
                        </a:rPr>
                        <a:t>Condensate Harvesting Potential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017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AC production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Example:  7 gpd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73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Multiply by 7 to convert to gallons per week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49 gal. per 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557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Multiply by 4 to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convert to gallons per month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~200 gal. per month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60" name="Text Box 24"/>
          <p:cNvSpPr txBox="1">
            <a:spLocks noChangeArrowheads="1"/>
          </p:cNvSpPr>
          <p:nvPr/>
        </p:nvSpPr>
        <p:spPr bwMode="auto">
          <a:xfrm>
            <a:off x="533400" y="5410200"/>
            <a:ext cx="6961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Need ~7 gal/day to get 200 gal/month</a:t>
            </a:r>
          </a:p>
        </p:txBody>
      </p:sp>
      <p:pic>
        <p:nvPicPr>
          <p:cNvPr id="39961" name="Picture 25" descr="20PlusCondnst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600200"/>
            <a:ext cx="1981200" cy="1177925"/>
          </a:xfrm>
          <a:prstGeom prst="rect">
            <a:avLst/>
          </a:prstGeom>
          <a:noFill/>
          <a:extLst>
            <a:ext uri="{909E8E84-426E-40DD-AFC4-6F175D3DCCD1}">
              <a14:hiddenFill xmlns:a14="http://schemas.microsoft.com/office/drawing/2010/main">
                <a:solidFill>
                  <a:srgbClr val="FFFFFF"/>
                </a:solidFill>
              </a14:hiddenFill>
            </a:ext>
          </a:extLst>
        </p:spPr>
      </p:pic>
      <p:sp>
        <p:nvSpPr>
          <p:cNvPr id="39962" name="Text Box 26"/>
          <p:cNvSpPr txBox="1">
            <a:spLocks noChangeArrowheads="1"/>
          </p:cNvSpPr>
          <p:nvPr/>
        </p:nvSpPr>
        <p:spPr bwMode="auto">
          <a:xfrm>
            <a:off x="6858000" y="2971800"/>
            <a:ext cx="1828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latin typeface="Times New Roman" charset="0"/>
              </a:rPr>
              <a:t>Condensate pump</a:t>
            </a:r>
          </a:p>
          <a:p>
            <a:r>
              <a:rPr lang="en-US" altLang="en-US" sz="1800">
                <a:latin typeface="Times New Roman" charset="0"/>
              </a:rPr>
              <a:t>-$50</a:t>
            </a:r>
          </a:p>
          <a:p>
            <a:r>
              <a:rPr lang="en-US" altLang="en-US" sz="1800">
                <a:latin typeface="Times New Roman" charset="0"/>
              </a:rPr>
              <a:t>-25 gal/hr</a:t>
            </a:r>
          </a:p>
          <a:p>
            <a:r>
              <a:rPr lang="en-US" altLang="en-US" sz="1800">
                <a:latin typeface="Times New Roman" charset="0"/>
              </a:rPr>
              <a:t>-15 feet of head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8600" y="304800"/>
            <a:ext cx="8915400" cy="1143000"/>
          </a:xfrm>
        </p:spPr>
        <p:txBody>
          <a:bodyPr/>
          <a:lstStyle/>
          <a:p>
            <a:r>
              <a:rPr lang="en-US" altLang="en-US" sz="4000" b="1">
                <a:solidFill>
                  <a:schemeClr val="tx1"/>
                </a:solidFill>
              </a:rPr>
              <a:t>Value of Harvested Condensate</a:t>
            </a:r>
            <a:br>
              <a:rPr lang="en-US" altLang="en-US" sz="4000" b="1">
                <a:solidFill>
                  <a:schemeClr val="tx1"/>
                </a:solidFill>
              </a:rPr>
            </a:br>
            <a:r>
              <a:rPr lang="en-US" altLang="en-US" sz="4000" b="1">
                <a:solidFill>
                  <a:schemeClr val="tx1"/>
                </a:solidFill>
              </a:rPr>
              <a:t>Athens-Clarke County, 10 gpd drip</a:t>
            </a:r>
          </a:p>
        </p:txBody>
      </p:sp>
      <p:sp>
        <p:nvSpPr>
          <p:cNvPr id="70659" name="Text Box 3"/>
          <p:cNvSpPr txBox="1">
            <a:spLocks noChangeArrowheads="1"/>
          </p:cNvSpPr>
          <p:nvPr/>
        </p:nvSpPr>
        <p:spPr bwMode="auto">
          <a:xfrm>
            <a:off x="1127125" y="498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p>
        </p:txBody>
      </p:sp>
      <p:graphicFrame>
        <p:nvGraphicFramePr>
          <p:cNvPr id="70717" name="Group 61"/>
          <p:cNvGraphicFramePr>
            <a:graphicFrameLocks noGrp="1"/>
          </p:cNvGraphicFramePr>
          <p:nvPr/>
        </p:nvGraphicFramePr>
        <p:xfrm>
          <a:off x="914400" y="1981200"/>
          <a:ext cx="6937375" cy="3529013"/>
        </p:xfrm>
        <a:graphic>
          <a:graphicData uri="http://schemas.openxmlformats.org/drawingml/2006/table">
            <a:tbl>
              <a:tblPr/>
              <a:tblGrid>
                <a:gridCol w="1084263"/>
                <a:gridCol w="2166937"/>
                <a:gridCol w="1465263"/>
                <a:gridCol w="2220912"/>
              </a:tblGrid>
              <a:tr h="1143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Utility Cost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 100 cu. ft. (748 gallons)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Gallons/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2007 $/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growing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$ 6.74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Sewer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$ 5.84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$3.92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a:t>
                      </a:r>
                      <a:r>
                        <a:rPr kumimoji="0" lang="en-US" altLang="en-US" sz="2800" b="1" i="0" u="none" strike="noStrike" cap="none" normalizeH="0" baseline="0">
                          <a:ln>
                            <a:noFill/>
                          </a:ln>
                          <a:solidFill>
                            <a:schemeClr val="tx1"/>
                          </a:solidFill>
                          <a:effectLst/>
                          <a:latin typeface="Times New Roman" charset="0"/>
                        </a:rPr>
                        <a:t> 12.58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0697" name="Text Box 41"/>
          <p:cNvSpPr txBox="1">
            <a:spLocks noChangeArrowheads="1"/>
          </p:cNvSpPr>
          <p:nvPr/>
        </p:nvSpPr>
        <p:spPr bwMode="auto">
          <a:xfrm>
            <a:off x="2286000" y="591185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u="sng">
                <a:latin typeface="Times New Roman" charset="0"/>
              </a:rPr>
              <a:t> </a:t>
            </a:r>
            <a:endParaRPr lang="en-US" altLang="en-US" sz="2800">
              <a:latin typeface="Times New Roman" charset="0"/>
            </a:endParaRPr>
          </a:p>
        </p:txBody>
      </p:sp>
      <p:sp>
        <p:nvSpPr>
          <p:cNvPr id="70698" name="Text Box 42"/>
          <p:cNvSpPr txBox="1">
            <a:spLocks noChangeArrowheads="1"/>
          </p:cNvSpPr>
          <p:nvPr/>
        </p:nvSpPr>
        <p:spPr bwMode="auto">
          <a:xfrm>
            <a:off x="2286000" y="4953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latin typeface="Times New Roman" charset="0"/>
            </a:endParaRPr>
          </a:p>
        </p:txBody>
      </p:sp>
      <p:sp>
        <p:nvSpPr>
          <p:cNvPr id="70718" name="Text Box 62"/>
          <p:cNvSpPr txBox="1">
            <a:spLocks noChangeArrowheads="1"/>
          </p:cNvSpPr>
          <p:nvPr/>
        </p:nvSpPr>
        <p:spPr bwMode="auto">
          <a:xfrm>
            <a:off x="762000" y="5791200"/>
            <a:ext cx="6711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&lt; 10 year return on $100 investment</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sz="5400">
                <a:solidFill>
                  <a:schemeClr val="tx1"/>
                </a:solidFill>
              </a:rPr>
              <a:t>Georgia’s Water</a:t>
            </a:r>
          </a:p>
        </p:txBody>
      </p:sp>
      <p:sp>
        <p:nvSpPr>
          <p:cNvPr id="86019" name="Rectangle 3"/>
          <p:cNvSpPr>
            <a:spLocks noGrp="1" noChangeArrowheads="1"/>
          </p:cNvSpPr>
          <p:nvPr>
            <p:ph type="body" sz="half" idx="1"/>
          </p:nvPr>
        </p:nvSpPr>
        <p:spPr>
          <a:xfrm>
            <a:off x="381000" y="1676400"/>
            <a:ext cx="4038600" cy="4114800"/>
          </a:xfrm>
        </p:spPr>
        <p:txBody>
          <a:bodyPr/>
          <a:lstStyle/>
          <a:p>
            <a:pPr>
              <a:lnSpc>
                <a:spcPct val="90000"/>
              </a:lnSpc>
            </a:pPr>
            <a:r>
              <a:rPr lang="en-US" altLang="en-US" sz="3100"/>
              <a:t>9.5 million people depend on a clean water supply.</a:t>
            </a:r>
          </a:p>
          <a:p>
            <a:pPr>
              <a:lnSpc>
                <a:spcPct val="90000"/>
              </a:lnSpc>
              <a:buFontTx/>
              <a:buNone/>
            </a:pPr>
            <a:endParaRPr lang="en-US" altLang="en-US" sz="1600"/>
          </a:p>
          <a:p>
            <a:pPr>
              <a:lnSpc>
                <a:spcPct val="90000"/>
              </a:lnSpc>
            </a:pPr>
            <a:r>
              <a:rPr lang="en-US" altLang="en-US" sz="3100"/>
              <a:t>The population is increasing by more than 2.2 % a year making GA the 5</a:t>
            </a:r>
            <a:r>
              <a:rPr lang="en-US" altLang="en-US" sz="3100" baseline="30000"/>
              <a:t>th</a:t>
            </a:r>
            <a:r>
              <a:rPr lang="en-US" altLang="en-US" sz="3100"/>
              <a:t> fastest growing state in the nation.</a:t>
            </a:r>
          </a:p>
          <a:p>
            <a:pPr>
              <a:lnSpc>
                <a:spcPct val="90000"/>
              </a:lnSpc>
            </a:pPr>
            <a:endParaRPr lang="en-US" altLang="en-US" sz="3100"/>
          </a:p>
        </p:txBody>
      </p:sp>
      <p:pic>
        <p:nvPicPr>
          <p:cNvPr id="86020" name="Picture 4" descr="LakeHartwel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76400"/>
            <a:ext cx="4511675" cy="3384550"/>
          </a:xfrm>
          <a:prstGeom prst="rect">
            <a:avLst/>
          </a:prstGeom>
          <a:noFill/>
          <a:extLst>
            <a:ext uri="{909E8E84-426E-40DD-AFC4-6F175D3DCCD1}">
              <a14:hiddenFill xmlns:a14="http://schemas.microsoft.com/office/drawing/2010/main">
                <a:solidFill>
                  <a:srgbClr val="FFFFFF"/>
                </a:solidFill>
              </a14:hiddenFill>
            </a:ext>
          </a:extLst>
        </p:spPr>
      </p:pic>
      <p:sp>
        <p:nvSpPr>
          <p:cNvPr id="86021" name="Rectangle 5"/>
          <p:cNvSpPr>
            <a:spLocks noChangeArrowheads="1"/>
          </p:cNvSpPr>
          <p:nvPr/>
        </p:nvSpPr>
        <p:spPr bwMode="auto">
          <a:xfrm>
            <a:off x="4953000" y="1752600"/>
            <a:ext cx="3773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latin typeface="Tahoma" charset="0"/>
              </a:rPr>
              <a:t>http://drought.unl.edu/gallery/2007/Georgia/LakeHartwell2.htm</a:t>
            </a:r>
          </a:p>
        </p:txBody>
      </p:sp>
      <p:sp>
        <p:nvSpPr>
          <p:cNvPr id="86022" name="Rectangle 6"/>
          <p:cNvSpPr>
            <a:spLocks noChangeArrowheads="1"/>
          </p:cNvSpPr>
          <p:nvPr/>
        </p:nvSpPr>
        <p:spPr bwMode="auto">
          <a:xfrm>
            <a:off x="6248400" y="5105400"/>
            <a:ext cx="26082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r"/>
            <a:r>
              <a:rPr lang="en-US" altLang="en-US" sz="1000">
                <a:latin typeface="Tahoma" charset="0"/>
              </a:rPr>
              <a:t>© 2006 National Drought Mitigation Center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52400"/>
            <a:ext cx="8229600" cy="1143000"/>
          </a:xfrm>
        </p:spPr>
        <p:txBody>
          <a:bodyPr/>
          <a:lstStyle/>
          <a:p>
            <a:r>
              <a:rPr lang="en-US" altLang="en-US" b="1">
                <a:latin typeface="Times New Roman" charset="0"/>
              </a:rPr>
              <a:t>Irrigating With Harvested Water</a:t>
            </a:r>
          </a:p>
        </p:txBody>
      </p:sp>
      <p:pic>
        <p:nvPicPr>
          <p:cNvPr id="17411" name="Picture 3" descr="xeri3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95400" y="1981200"/>
            <a:ext cx="6781800" cy="41640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p:cNvSpPr txBox="1">
            <a:spLocks noChangeArrowheads="1"/>
          </p:cNvSpPr>
          <p:nvPr/>
        </p:nvSpPr>
        <p:spPr bwMode="auto">
          <a:xfrm>
            <a:off x="1143000" y="1066800"/>
            <a:ext cx="667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Conserve by watering individual plants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isternGreenroof07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2971800" y="304800"/>
            <a:ext cx="363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Irrigation Controller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cystern_0208 007"/>
          <p:cNvPicPr>
            <a:picLocks noChangeAspect="1" noChangeArrowheads="1"/>
          </p:cNvPicPr>
          <p:nvPr/>
        </p:nvPicPr>
        <p:blipFill>
          <a:blip r:embed="rId2">
            <a:extLst>
              <a:ext uri="{28A0092B-C50C-407E-A947-70E740481C1C}">
                <a14:useLocalDpi xmlns:a14="http://schemas.microsoft.com/office/drawing/2010/main" val="0"/>
              </a:ext>
            </a:extLst>
          </a:blip>
          <a:srcRect l="29630"/>
          <a:stretch>
            <a:fillRect/>
          </a:stretch>
        </p:blipFill>
        <p:spPr bwMode="auto">
          <a:xfrm>
            <a:off x="762000" y="2057400"/>
            <a:ext cx="336073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93189" name="Picture 5" descr="cystern_0508 036"/>
          <p:cNvPicPr>
            <a:picLocks noChangeAspect="1" noChangeArrowheads="1"/>
          </p:cNvPicPr>
          <p:nvPr/>
        </p:nvPicPr>
        <p:blipFill>
          <a:blip r:embed="rId3">
            <a:extLst>
              <a:ext uri="{28A0092B-C50C-407E-A947-70E740481C1C}">
                <a14:useLocalDpi xmlns:a14="http://schemas.microsoft.com/office/drawing/2010/main" val="0"/>
              </a:ext>
            </a:extLst>
          </a:blip>
          <a:srcRect t="2380"/>
          <a:stretch>
            <a:fillRect/>
          </a:stretch>
        </p:blipFill>
        <p:spPr bwMode="auto">
          <a:xfrm>
            <a:off x="4267200" y="2209800"/>
            <a:ext cx="4267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93190" name="Text Box 6"/>
          <p:cNvSpPr txBox="1">
            <a:spLocks noChangeArrowheads="1"/>
          </p:cNvSpPr>
          <p:nvPr/>
        </p:nvSpPr>
        <p:spPr bwMode="auto">
          <a:xfrm>
            <a:off x="3581400" y="838200"/>
            <a:ext cx="139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GFCI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8" name="Object 4"/>
          <p:cNvGraphicFramePr>
            <a:graphicFrameLocks noChangeAspect="1"/>
          </p:cNvGraphicFramePr>
          <p:nvPr/>
        </p:nvGraphicFramePr>
        <p:xfrm>
          <a:off x="2057400" y="609600"/>
          <a:ext cx="4702175" cy="6045200"/>
        </p:xfrm>
        <a:graphic>
          <a:graphicData uri="http://schemas.openxmlformats.org/presentationml/2006/ole">
            <mc:AlternateContent xmlns:mc="http://schemas.openxmlformats.org/markup-compatibility/2006">
              <mc:Choice xmlns:v="urn:schemas-microsoft-com:vml" Requires="v">
                <p:oleObj spid="_x0000_s82950" name="Acrobat Document" r:id="rId3" imgW="6000750" imgH="7715250" progId="AcroExch.Document.7">
                  <p:embed/>
                </p:oleObj>
              </mc:Choice>
              <mc:Fallback>
                <p:oleObj name="Acrobat Document" r:id="rId3" imgW="6000750" imgH="7715250"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609600"/>
                        <a:ext cx="4702175" cy="604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9" name="Text Box 5"/>
          <p:cNvSpPr txBox="1">
            <a:spLocks noChangeArrowheads="1"/>
          </p:cNvSpPr>
          <p:nvPr/>
        </p:nvSpPr>
        <p:spPr bwMode="auto">
          <a:xfrm>
            <a:off x="2057400" y="228600"/>
            <a:ext cx="5245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NC State Cistern Pump Publication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371600" y="1828800"/>
            <a:ext cx="2114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Ohm’s Law</a:t>
            </a:r>
          </a:p>
        </p:txBody>
      </p:sp>
      <p:sp>
        <p:nvSpPr>
          <p:cNvPr id="101379" name="Text Box 3"/>
          <p:cNvSpPr txBox="1">
            <a:spLocks noChangeArrowheads="1"/>
          </p:cNvSpPr>
          <p:nvPr/>
        </p:nvSpPr>
        <p:spPr bwMode="auto">
          <a:xfrm>
            <a:off x="533400" y="2667000"/>
            <a:ext cx="4321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Watts = Volts x Amperes</a:t>
            </a:r>
          </a:p>
        </p:txBody>
      </p:sp>
      <p:sp>
        <p:nvSpPr>
          <p:cNvPr id="101380" name="Text Box 4"/>
          <p:cNvSpPr txBox="1">
            <a:spLocks noChangeArrowheads="1"/>
          </p:cNvSpPr>
          <p:nvPr/>
        </p:nvSpPr>
        <p:spPr bwMode="auto">
          <a:xfrm>
            <a:off x="838200" y="4191000"/>
            <a:ext cx="66198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230 Volt, 5 Amp pump = 	1150 Watts</a:t>
            </a:r>
          </a:p>
          <a:p>
            <a:r>
              <a:rPr lang="en-US" altLang="en-US">
                <a:latin typeface="Times New Roman" charset="0"/>
              </a:rPr>
              <a:t>115 Volt, 5 Amp pump = 	575 Watts</a:t>
            </a:r>
          </a:p>
          <a:p>
            <a:r>
              <a:rPr lang="en-US" altLang="en-US">
                <a:latin typeface="Times New Roman" charset="0"/>
              </a:rPr>
              <a:t>24 Volt, 5 Amp pump = 	120 Watts</a:t>
            </a:r>
          </a:p>
          <a:p>
            <a:r>
              <a:rPr lang="en-US" altLang="en-US">
                <a:latin typeface="Times New Roman" charset="0"/>
              </a:rPr>
              <a:t>12 Volt, 5 Amp pump =	 60 Watts</a:t>
            </a:r>
          </a:p>
        </p:txBody>
      </p:sp>
      <p:pic>
        <p:nvPicPr>
          <p:cNvPr id="101381" name="Picture 5" descr="Ohm's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521075" cy="3600450"/>
          </a:xfrm>
          <a:prstGeom prst="rect">
            <a:avLst/>
          </a:prstGeom>
          <a:noFill/>
          <a:extLst>
            <a:ext uri="{909E8E84-426E-40DD-AFC4-6F175D3DCCD1}">
              <a14:hiddenFill xmlns:a14="http://schemas.microsoft.com/office/drawing/2010/main">
                <a:solidFill>
                  <a:srgbClr val="FFFFFF"/>
                </a:solidFill>
              </a14:hiddenFill>
            </a:ext>
          </a:extLst>
        </p:spPr>
      </p:pic>
      <p:sp>
        <p:nvSpPr>
          <p:cNvPr id="101382" name="Text Box 6"/>
          <p:cNvSpPr txBox="1">
            <a:spLocks noChangeArrowheads="1"/>
          </p:cNvSpPr>
          <p:nvPr/>
        </p:nvSpPr>
        <p:spPr bwMode="auto">
          <a:xfrm>
            <a:off x="457200" y="838200"/>
            <a:ext cx="4687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Understanding Electricity</a:t>
            </a:r>
          </a:p>
        </p:txBody>
      </p:sp>
      <p:sp>
        <p:nvSpPr>
          <p:cNvPr id="101383" name="AutoShape 7"/>
          <p:cNvSpPr>
            <a:spLocks noChangeArrowheads="1"/>
          </p:cNvSpPr>
          <p:nvPr/>
        </p:nvSpPr>
        <p:spPr bwMode="auto">
          <a:xfrm>
            <a:off x="3581400" y="1905000"/>
            <a:ext cx="976313" cy="485775"/>
          </a:xfrm>
          <a:prstGeom prst="rightArrow">
            <a:avLst>
              <a:gd name="adj1" fmla="val 50000"/>
              <a:gd name="adj2" fmla="val 50245"/>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4" name="Line 8"/>
          <p:cNvSpPr>
            <a:spLocks noChangeShapeType="1"/>
          </p:cNvSpPr>
          <p:nvPr/>
        </p:nvSpPr>
        <p:spPr bwMode="auto">
          <a:xfrm>
            <a:off x="5105400" y="8382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1385" name="Line 9"/>
          <p:cNvSpPr>
            <a:spLocks noChangeShapeType="1"/>
          </p:cNvSpPr>
          <p:nvPr/>
        </p:nvSpPr>
        <p:spPr bwMode="auto">
          <a:xfrm>
            <a:off x="7620000" y="762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1386" name="Line 10"/>
          <p:cNvSpPr>
            <a:spLocks noChangeShapeType="1"/>
          </p:cNvSpPr>
          <p:nvPr/>
        </p:nvSpPr>
        <p:spPr bwMode="auto">
          <a:xfrm>
            <a:off x="5105400" y="3429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2840038" y="228600"/>
            <a:ext cx="2951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t>Pump Relay</a:t>
            </a:r>
          </a:p>
        </p:txBody>
      </p:sp>
      <p:sp>
        <p:nvSpPr>
          <p:cNvPr id="40964" name="Text Box 4"/>
          <p:cNvSpPr txBox="1">
            <a:spLocks noChangeArrowheads="1"/>
          </p:cNvSpPr>
          <p:nvPr/>
        </p:nvSpPr>
        <p:spPr bwMode="auto">
          <a:xfrm>
            <a:off x="457200" y="5105400"/>
            <a:ext cx="8321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- 24 VAC from irrigation controller “flips switch”</a:t>
            </a:r>
          </a:p>
          <a:p>
            <a:pPr>
              <a:buFontTx/>
              <a:buChar char="-"/>
            </a:pPr>
            <a:r>
              <a:rPr lang="en-US" altLang="en-US">
                <a:latin typeface="Times New Roman" charset="0"/>
              </a:rPr>
              <a:t> Can be used to control AC or DC pumps</a:t>
            </a:r>
          </a:p>
          <a:p>
            <a:pPr>
              <a:buFontTx/>
              <a:buChar char="-"/>
            </a:pPr>
            <a:r>
              <a:rPr lang="en-US" altLang="en-US">
                <a:latin typeface="Times New Roman" charset="0"/>
              </a:rPr>
              <a:t> Can install an outlet for “plug-in” pumps</a:t>
            </a:r>
          </a:p>
        </p:txBody>
      </p:sp>
      <p:pic>
        <p:nvPicPr>
          <p:cNvPr id="40965" name="Picture 5" descr="cystern_0208 025"/>
          <p:cNvPicPr>
            <a:picLocks noChangeAspect="1" noChangeArrowheads="1"/>
          </p:cNvPicPr>
          <p:nvPr/>
        </p:nvPicPr>
        <p:blipFill>
          <a:blip r:embed="rId2">
            <a:extLst>
              <a:ext uri="{28A0092B-C50C-407E-A947-70E740481C1C}">
                <a14:useLocalDpi xmlns:a14="http://schemas.microsoft.com/office/drawing/2010/main" val="0"/>
              </a:ext>
            </a:extLst>
          </a:blip>
          <a:srcRect b="7272"/>
          <a:stretch>
            <a:fillRect/>
          </a:stretch>
        </p:blipFill>
        <p:spPr bwMode="auto">
          <a:xfrm>
            <a:off x="2743200" y="990600"/>
            <a:ext cx="31432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733800" y="152400"/>
            <a:ext cx="1876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Pumps</a:t>
            </a:r>
          </a:p>
        </p:txBody>
      </p:sp>
      <p:sp>
        <p:nvSpPr>
          <p:cNvPr id="41987" name="Text Box 3"/>
          <p:cNvSpPr txBox="1">
            <a:spLocks noChangeArrowheads="1"/>
          </p:cNvSpPr>
          <p:nvPr/>
        </p:nvSpPr>
        <p:spPr bwMode="auto">
          <a:xfrm>
            <a:off x="685800" y="3962400"/>
            <a:ext cx="7924800"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 </a:t>
            </a:r>
            <a:r>
              <a:rPr lang="en-US" altLang="en-US" sz="2400"/>
              <a:t>May need intake screen</a:t>
            </a:r>
          </a:p>
          <a:p>
            <a:pPr>
              <a:buFontTx/>
              <a:buChar char="-"/>
            </a:pPr>
            <a:r>
              <a:rPr lang="en-US" altLang="en-US" sz="2400"/>
              <a:t> May need to divert some water back to                                                                                                       	reservoir to cool pump (prevent deadhead)</a:t>
            </a:r>
          </a:p>
          <a:p>
            <a:pPr>
              <a:buFontTx/>
              <a:buChar char="-"/>
            </a:pPr>
            <a:r>
              <a:rPr lang="en-US" altLang="en-US" sz="2400"/>
              <a:t> Consider pressure </a:t>
            </a:r>
          </a:p>
          <a:p>
            <a:pPr lvl="1">
              <a:buFontTx/>
              <a:buChar char="-"/>
            </a:pPr>
            <a:r>
              <a:rPr lang="en-US" altLang="en-US" sz="2400"/>
              <a:t>Loose 1 psi for every 2.31 feet of head</a:t>
            </a:r>
          </a:p>
          <a:p>
            <a:pPr lvl="1">
              <a:buFontTx/>
              <a:buChar char="-"/>
            </a:pPr>
            <a:r>
              <a:rPr lang="en-US" altLang="en-US" sz="2400"/>
              <a:t>Drip irrigation may require certain pressure (25psi)</a:t>
            </a:r>
          </a:p>
        </p:txBody>
      </p:sp>
      <p:pic>
        <p:nvPicPr>
          <p:cNvPr id="41988" name="Picture 4" descr="CisternGreenroof07 008"/>
          <p:cNvPicPr>
            <a:picLocks noChangeAspect="1" noChangeArrowheads="1"/>
          </p:cNvPicPr>
          <p:nvPr/>
        </p:nvPicPr>
        <p:blipFill>
          <a:blip r:embed="rId3">
            <a:extLst>
              <a:ext uri="{28A0092B-C50C-407E-A947-70E740481C1C}">
                <a14:useLocalDpi xmlns:a14="http://schemas.microsoft.com/office/drawing/2010/main" val="0"/>
              </a:ext>
            </a:extLst>
          </a:blip>
          <a:srcRect l="36734" t="20230" r="14285" b="21710"/>
          <a:stretch>
            <a:fillRect/>
          </a:stretch>
        </p:blipFill>
        <p:spPr bwMode="auto">
          <a:xfrm>
            <a:off x="381000" y="1447800"/>
            <a:ext cx="27432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1990" name="Text Box 6"/>
          <p:cNvSpPr txBox="1">
            <a:spLocks noChangeArrowheads="1"/>
          </p:cNvSpPr>
          <p:nvPr/>
        </p:nvSpPr>
        <p:spPr bwMode="auto">
          <a:xfrm>
            <a:off x="914400" y="533400"/>
            <a:ext cx="1570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latin typeface="Times New Roman" charset="0"/>
              </a:rPr>
              <a:t>Centrifugal</a:t>
            </a:r>
          </a:p>
          <a:p>
            <a:r>
              <a:rPr lang="en-US" altLang="en-US" sz="2400">
                <a:latin typeface="Times New Roman" charset="0"/>
              </a:rPr>
              <a:t> 230VAC</a:t>
            </a:r>
          </a:p>
        </p:txBody>
      </p:sp>
      <p:pic>
        <p:nvPicPr>
          <p:cNvPr id="41992" name="Picture 8" descr="C8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676400"/>
            <a:ext cx="2819400" cy="2124075"/>
          </a:xfrm>
          <a:prstGeom prst="rect">
            <a:avLst/>
          </a:prstGeom>
          <a:noFill/>
          <a:extLst>
            <a:ext uri="{909E8E84-426E-40DD-AFC4-6F175D3DCCD1}">
              <a14:hiddenFill xmlns:a14="http://schemas.microsoft.com/office/drawing/2010/main">
                <a:solidFill>
                  <a:srgbClr val="FFFFFF"/>
                </a:solidFill>
              </a14:hiddenFill>
            </a:ext>
          </a:extLst>
        </p:spPr>
      </p:pic>
      <p:sp>
        <p:nvSpPr>
          <p:cNvPr id="41993" name="Text Box 9"/>
          <p:cNvSpPr txBox="1">
            <a:spLocks noChangeArrowheads="1"/>
          </p:cNvSpPr>
          <p:nvPr/>
        </p:nvSpPr>
        <p:spPr bwMode="auto">
          <a:xfrm>
            <a:off x="3505200" y="838200"/>
            <a:ext cx="2566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latin typeface="Times New Roman" charset="0"/>
              </a:rPr>
              <a:t>Magneto drive</a:t>
            </a:r>
          </a:p>
          <a:p>
            <a:r>
              <a:rPr lang="en-US" altLang="en-US" sz="2400">
                <a:latin typeface="Times New Roman" charset="0"/>
              </a:rPr>
              <a:t>115 VAC</a:t>
            </a:r>
          </a:p>
        </p:txBody>
      </p:sp>
      <p:pic>
        <p:nvPicPr>
          <p:cNvPr id="41994" name="Picture 10" descr="cystern_0508 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600200"/>
            <a:ext cx="2514600" cy="1885950"/>
          </a:xfrm>
          <a:prstGeom prst="rect">
            <a:avLst/>
          </a:prstGeom>
          <a:noFill/>
          <a:extLst>
            <a:ext uri="{909E8E84-426E-40DD-AFC4-6F175D3DCCD1}">
              <a14:hiddenFill xmlns:a14="http://schemas.microsoft.com/office/drawing/2010/main">
                <a:solidFill>
                  <a:srgbClr val="FFFFFF"/>
                </a:solidFill>
              </a14:hiddenFill>
            </a:ext>
          </a:extLst>
        </p:spPr>
      </p:pic>
      <p:sp>
        <p:nvSpPr>
          <p:cNvPr id="41996" name="Text Box 12"/>
          <p:cNvSpPr txBox="1">
            <a:spLocks noChangeArrowheads="1"/>
          </p:cNvSpPr>
          <p:nvPr/>
        </p:nvSpPr>
        <p:spPr bwMode="auto">
          <a:xfrm>
            <a:off x="6629400" y="839788"/>
            <a:ext cx="1733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latin typeface="Times New Roman" charset="0"/>
              </a:rPr>
              <a:t>Piston Pump</a:t>
            </a:r>
          </a:p>
          <a:p>
            <a:r>
              <a:rPr lang="en-US" altLang="en-US" sz="2400">
                <a:latin typeface="Times New Roman" charset="0"/>
              </a:rPr>
              <a:t>115 VAC</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5" descr="49J5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3695700" cy="3181350"/>
          </a:xfrm>
          <a:prstGeom prst="rect">
            <a:avLst/>
          </a:prstGeom>
          <a:noFill/>
          <a:extLst>
            <a:ext uri="{909E8E84-426E-40DD-AFC4-6F175D3DCCD1}">
              <a14:hiddenFill xmlns:a14="http://schemas.microsoft.com/office/drawing/2010/main">
                <a:solidFill>
                  <a:srgbClr val="FFFFFF"/>
                </a:solidFill>
              </a14:hiddenFill>
            </a:ext>
          </a:extLst>
        </p:spPr>
      </p:pic>
      <p:sp>
        <p:nvSpPr>
          <p:cNvPr id="94214" name="Text Box 6"/>
          <p:cNvSpPr txBox="1">
            <a:spLocks noChangeArrowheads="1"/>
          </p:cNvSpPr>
          <p:nvPr/>
        </p:nvSpPr>
        <p:spPr bwMode="auto">
          <a:xfrm>
            <a:off x="3048000" y="609600"/>
            <a:ext cx="3117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Pressure Switch</a:t>
            </a:r>
          </a:p>
        </p:txBody>
      </p:sp>
      <p:pic>
        <p:nvPicPr>
          <p:cNvPr id="94215" name="Picture 7" descr="cystern_0508 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88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CisternGreenroof07 008"/>
          <p:cNvPicPr>
            <a:picLocks noChangeAspect="1" noChangeArrowheads="1"/>
          </p:cNvPicPr>
          <p:nvPr/>
        </p:nvPicPr>
        <p:blipFill>
          <a:blip r:embed="rId2">
            <a:extLst>
              <a:ext uri="{28A0092B-C50C-407E-A947-70E740481C1C}">
                <a14:useLocalDpi xmlns:a14="http://schemas.microsoft.com/office/drawing/2010/main" val="0"/>
              </a:ext>
            </a:extLst>
          </a:blip>
          <a:srcRect l="39059" t="20181" r="17540" b="21948"/>
          <a:stretch>
            <a:fillRect/>
          </a:stretch>
        </p:blipFill>
        <p:spPr bwMode="auto">
          <a:xfrm>
            <a:off x="2514600" y="1905000"/>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81925" name="Text Box 5"/>
          <p:cNvSpPr txBox="1">
            <a:spLocks noChangeArrowheads="1"/>
          </p:cNvSpPr>
          <p:nvPr/>
        </p:nvSpPr>
        <p:spPr bwMode="auto">
          <a:xfrm>
            <a:off x="2743200" y="838200"/>
            <a:ext cx="329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Thermal Shutoff</a:t>
            </a:r>
          </a:p>
        </p:txBody>
      </p:sp>
      <p:sp>
        <p:nvSpPr>
          <p:cNvPr id="81926" name="Line 6"/>
          <p:cNvSpPr>
            <a:spLocks noChangeShapeType="1"/>
          </p:cNvSpPr>
          <p:nvPr/>
        </p:nvSpPr>
        <p:spPr bwMode="auto">
          <a:xfrm>
            <a:off x="3124200" y="3581400"/>
            <a:ext cx="6858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3276600" y="511175"/>
            <a:ext cx="286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t>Float switch</a:t>
            </a:r>
          </a:p>
        </p:txBody>
      </p:sp>
      <p:sp>
        <p:nvSpPr>
          <p:cNvPr id="44036" name="Text Box 4"/>
          <p:cNvSpPr txBox="1">
            <a:spLocks noChangeArrowheads="1"/>
          </p:cNvSpPr>
          <p:nvPr/>
        </p:nvSpPr>
        <p:spPr bwMode="auto">
          <a:xfrm>
            <a:off x="609600" y="5334000"/>
            <a:ext cx="75580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Shuts off pump when reservoir is empty</a:t>
            </a:r>
          </a:p>
          <a:p>
            <a:r>
              <a:rPr lang="en-US" altLang="en-US"/>
              <a:t>- Some pumps incorporate this feature</a:t>
            </a:r>
          </a:p>
        </p:txBody>
      </p:sp>
      <p:pic>
        <p:nvPicPr>
          <p:cNvPr id="44039" name="Picture 7" descr="cystern_0208 023"/>
          <p:cNvPicPr>
            <a:picLocks noChangeAspect="1" noChangeArrowheads="1"/>
          </p:cNvPicPr>
          <p:nvPr/>
        </p:nvPicPr>
        <p:blipFill>
          <a:blip r:embed="rId2">
            <a:extLst>
              <a:ext uri="{28A0092B-C50C-407E-A947-70E740481C1C}">
                <a14:useLocalDpi xmlns:a14="http://schemas.microsoft.com/office/drawing/2010/main" val="0"/>
              </a:ext>
            </a:extLst>
          </a:blip>
          <a:srcRect l="22501" r="7210"/>
          <a:stretch>
            <a:fillRect/>
          </a:stretch>
        </p:blipFill>
        <p:spPr bwMode="auto">
          <a:xfrm>
            <a:off x="1524000" y="1676400"/>
            <a:ext cx="2971800" cy="3170238"/>
          </a:xfrm>
          <a:prstGeom prst="rect">
            <a:avLst/>
          </a:prstGeom>
          <a:noFill/>
          <a:extLst>
            <a:ext uri="{909E8E84-426E-40DD-AFC4-6F175D3DCCD1}">
              <a14:hiddenFill xmlns:a14="http://schemas.microsoft.com/office/drawing/2010/main">
                <a:solidFill>
                  <a:srgbClr val="FFFFFF"/>
                </a:solidFill>
              </a14:hiddenFill>
            </a:ext>
          </a:extLst>
        </p:spPr>
      </p:pic>
      <p:pic>
        <p:nvPicPr>
          <p:cNvPr id="44041" name="Picture 9" descr="04006620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emands on Georgia's water supply -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543800" cy="4224338"/>
          </a:xfrm>
          <a:prstGeom prst="rect">
            <a:avLst/>
          </a:prstGeom>
          <a:noFill/>
          <a:extLst>
            <a:ext uri="{909E8E84-426E-40DD-AFC4-6F175D3DCCD1}">
              <a14:hiddenFill xmlns:a14="http://schemas.microsoft.com/office/drawing/2010/main">
                <a:solidFill>
                  <a:srgbClr val="FFFFFF"/>
                </a:solidFill>
              </a14:hiddenFill>
            </a:ext>
          </a:extLst>
        </p:spPr>
      </p:pic>
      <p:sp>
        <p:nvSpPr>
          <p:cNvPr id="87043" name="Text Box 3"/>
          <p:cNvSpPr txBox="1">
            <a:spLocks noChangeArrowheads="1"/>
          </p:cNvSpPr>
          <p:nvPr/>
        </p:nvSpPr>
        <p:spPr bwMode="auto">
          <a:xfrm>
            <a:off x="1143000" y="152400"/>
            <a:ext cx="7100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latin typeface="Times New Roman" charset="0"/>
              </a:rPr>
              <a:t>Georgia’s Growth &amp; Water Use</a:t>
            </a:r>
          </a:p>
          <a:p>
            <a:pPr algn="ctr"/>
            <a:r>
              <a:rPr lang="en-US" altLang="en-US" sz="4000" b="1">
                <a:latin typeface="Times New Roman" charset="0"/>
              </a:rPr>
              <a:t>1950 - 2000</a:t>
            </a:r>
          </a:p>
        </p:txBody>
      </p:sp>
      <p:sp>
        <p:nvSpPr>
          <p:cNvPr id="87044" name="Text Box 4"/>
          <p:cNvSpPr txBox="1">
            <a:spLocks noChangeArrowheads="1"/>
          </p:cNvSpPr>
          <p:nvPr/>
        </p:nvSpPr>
        <p:spPr bwMode="auto">
          <a:xfrm>
            <a:off x="990600" y="5638800"/>
            <a:ext cx="728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 GA Water Use increased 20% between 1990 – 2000 (EPD, 2007)</a:t>
            </a:r>
          </a:p>
          <a:p>
            <a:r>
              <a:rPr lang="en-US" altLang="en-US" sz="1800"/>
              <a:t>- 16% increase in population projected for 2000 – 2010 (Bachel, 2003)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38400"/>
            <a:ext cx="167163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alC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90800"/>
            <a:ext cx="2819400" cy="2339975"/>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1600200" y="1524000"/>
            <a:ext cx="2619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Intake screen</a:t>
            </a:r>
          </a:p>
        </p:txBody>
      </p:sp>
      <p:sp>
        <p:nvSpPr>
          <p:cNvPr id="20485" name="Text Box 5"/>
          <p:cNvSpPr txBox="1">
            <a:spLocks noChangeArrowheads="1"/>
          </p:cNvSpPr>
          <p:nvPr/>
        </p:nvSpPr>
        <p:spPr bwMode="auto">
          <a:xfrm>
            <a:off x="5257800" y="1371600"/>
            <a:ext cx="20558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Foot valve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wyefilter_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38150"/>
            <a:ext cx="8572500" cy="59817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990600" y="1676400"/>
            <a:ext cx="269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Irrigation Filter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0" y="990600"/>
            <a:ext cx="2262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latin typeface="Times New Roman" charset="0"/>
              </a:rPr>
              <a:t>Emitters</a:t>
            </a:r>
          </a:p>
        </p:txBody>
      </p:sp>
      <p:pic>
        <p:nvPicPr>
          <p:cNvPr id="26627" name="Picture 3" descr="NC Flag Drip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1905000" cy="1847850"/>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2819400" y="3124200"/>
            <a:ext cx="5024438"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 Many shapes and styles</a:t>
            </a:r>
          </a:p>
          <a:p>
            <a:pPr>
              <a:buFontTx/>
              <a:buChar char="-"/>
            </a:pPr>
            <a:r>
              <a:rPr lang="en-US" altLang="en-US">
                <a:latin typeface="Times New Roman" charset="0"/>
              </a:rPr>
              <a:t> Flow rate 0.5 – 10 gal./hr</a:t>
            </a:r>
          </a:p>
          <a:p>
            <a:pPr>
              <a:buFontTx/>
              <a:buChar char="-"/>
            </a:pPr>
            <a:r>
              <a:rPr lang="en-US" altLang="en-US">
                <a:latin typeface="Times New Roman" charset="0"/>
              </a:rPr>
              <a:t> Pressure compensating</a:t>
            </a:r>
          </a:p>
          <a:p>
            <a:r>
              <a:rPr lang="en-US" altLang="en-US">
                <a:latin typeface="Times New Roman" charset="0"/>
              </a:rPr>
              <a:t>	(designed for ~25+ psi) </a:t>
            </a:r>
          </a:p>
        </p:txBody>
      </p:sp>
      <p:pic>
        <p:nvPicPr>
          <p:cNvPr id="26629" name="Picture 5" descr="08-05-04"/>
          <p:cNvPicPr>
            <a:picLocks noChangeAspect="1" noChangeArrowheads="1"/>
          </p:cNvPicPr>
          <p:nvPr/>
        </p:nvPicPr>
        <p:blipFill>
          <a:blip r:embed="rId3">
            <a:extLst>
              <a:ext uri="{28A0092B-C50C-407E-A947-70E740481C1C}">
                <a14:useLocalDpi xmlns:a14="http://schemas.microsoft.com/office/drawing/2010/main" val="0"/>
              </a:ext>
            </a:extLst>
          </a:blip>
          <a:srcRect l="56728"/>
          <a:stretch>
            <a:fillRect/>
          </a:stretch>
        </p:blipFill>
        <p:spPr bwMode="auto">
          <a:xfrm>
            <a:off x="304800" y="2590800"/>
            <a:ext cx="226695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B9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09600"/>
            <a:ext cx="2857500" cy="185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754063" y="914400"/>
            <a:ext cx="6291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- 25 plants (average height 2 feet tall)</a:t>
            </a:r>
          </a:p>
        </p:txBody>
      </p:sp>
      <p:sp>
        <p:nvSpPr>
          <p:cNvPr id="27651" name="Text Box 3"/>
          <p:cNvSpPr txBox="1">
            <a:spLocks noChangeArrowheads="1"/>
          </p:cNvSpPr>
          <p:nvPr/>
        </p:nvSpPr>
        <p:spPr bwMode="auto">
          <a:xfrm>
            <a:off x="762000" y="2133600"/>
            <a:ext cx="67325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 Total requirement: 25 x 2 = </a:t>
            </a:r>
            <a:r>
              <a:rPr lang="en-US" altLang="en-US" b="1">
                <a:latin typeface="Times New Roman" charset="0"/>
              </a:rPr>
              <a:t>50 gallons</a:t>
            </a:r>
          </a:p>
        </p:txBody>
      </p:sp>
      <p:sp>
        <p:nvSpPr>
          <p:cNvPr id="27653" name="Text Box 5"/>
          <p:cNvSpPr txBox="1">
            <a:spLocks noChangeArrowheads="1"/>
          </p:cNvSpPr>
          <p:nvPr/>
        </p:nvSpPr>
        <p:spPr bwMode="auto">
          <a:xfrm>
            <a:off x="533400" y="228600"/>
            <a:ext cx="367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Irrigation Example:</a:t>
            </a:r>
          </a:p>
        </p:txBody>
      </p:sp>
      <p:sp>
        <p:nvSpPr>
          <p:cNvPr id="27654" name="Text Box 6"/>
          <p:cNvSpPr txBox="1">
            <a:spLocks noChangeArrowheads="1"/>
          </p:cNvSpPr>
          <p:nvPr/>
        </p:nvSpPr>
        <p:spPr bwMode="auto">
          <a:xfrm>
            <a:off x="685800" y="5638800"/>
            <a:ext cx="82327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latin typeface="Times New Roman" charset="0"/>
              </a:rPr>
              <a:t> 50 gph/60 min = less than 1 gallon per minute</a:t>
            </a:r>
          </a:p>
        </p:txBody>
      </p:sp>
      <p:sp>
        <p:nvSpPr>
          <p:cNvPr id="27655" name="Text Box 7"/>
          <p:cNvSpPr txBox="1">
            <a:spLocks noChangeArrowheads="1"/>
          </p:cNvSpPr>
          <p:nvPr/>
        </p:nvSpPr>
        <p:spPr bwMode="auto">
          <a:xfrm>
            <a:off x="762000" y="1524000"/>
            <a:ext cx="6054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 Plant requirement – 2 gallons each</a:t>
            </a:r>
          </a:p>
        </p:txBody>
      </p:sp>
      <p:sp>
        <p:nvSpPr>
          <p:cNvPr id="27656" name="Text Box 8"/>
          <p:cNvSpPr txBox="1">
            <a:spLocks noChangeArrowheads="1"/>
          </p:cNvSpPr>
          <p:nvPr/>
        </p:nvSpPr>
        <p:spPr bwMode="auto">
          <a:xfrm>
            <a:off x="533400" y="51054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pic>
        <p:nvPicPr>
          <p:cNvPr id="27657" name="Picture 9" descr="DSC03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19400"/>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5" descr="cystern_0508 033"/>
          <p:cNvPicPr>
            <a:picLocks noChangeAspect="1" noChangeArrowheads="1"/>
          </p:cNvPicPr>
          <p:nvPr/>
        </p:nvPicPr>
        <p:blipFill>
          <a:blip r:embed="rId2">
            <a:extLst>
              <a:ext uri="{28A0092B-C50C-407E-A947-70E740481C1C}">
                <a14:useLocalDpi xmlns:a14="http://schemas.microsoft.com/office/drawing/2010/main" val="0"/>
              </a:ext>
            </a:extLst>
          </a:blip>
          <a:srcRect l="42563" t="56911" r="12195" b="4065"/>
          <a:stretch>
            <a:fillRect/>
          </a:stretch>
        </p:blipFill>
        <p:spPr bwMode="auto">
          <a:xfrm>
            <a:off x="152400" y="152400"/>
            <a:ext cx="3276600" cy="2119313"/>
          </a:xfrm>
          <a:prstGeom prst="rect">
            <a:avLst/>
          </a:prstGeom>
          <a:noFill/>
          <a:extLst>
            <a:ext uri="{909E8E84-426E-40DD-AFC4-6F175D3DCCD1}">
              <a14:hiddenFill xmlns:a14="http://schemas.microsoft.com/office/drawing/2010/main">
                <a:solidFill>
                  <a:srgbClr val="FFFFFF"/>
                </a:solidFill>
              </a14:hiddenFill>
            </a:ext>
          </a:extLst>
        </p:spPr>
      </p:pic>
      <p:pic>
        <p:nvPicPr>
          <p:cNvPr id="97287" name="Picture 7"/>
          <p:cNvPicPr>
            <a:picLocks noChangeAspect="1" noChangeArrowheads="1"/>
          </p:cNvPicPr>
          <p:nvPr/>
        </p:nvPicPr>
        <p:blipFill>
          <a:blip r:embed="rId3">
            <a:extLst>
              <a:ext uri="{28A0092B-C50C-407E-A947-70E740481C1C}">
                <a14:useLocalDpi xmlns:a14="http://schemas.microsoft.com/office/drawing/2010/main" val="0"/>
              </a:ext>
            </a:extLst>
          </a:blip>
          <a:srcRect l="11874" t="21094" r="46358" b="15625"/>
          <a:stretch>
            <a:fillRect/>
          </a:stretch>
        </p:blipFill>
        <p:spPr bwMode="auto">
          <a:xfrm>
            <a:off x="1371600" y="1828800"/>
            <a:ext cx="38100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7288" name="Text Box 8"/>
          <p:cNvSpPr txBox="1">
            <a:spLocks noChangeArrowheads="1"/>
          </p:cNvSpPr>
          <p:nvPr/>
        </p:nvSpPr>
        <p:spPr bwMode="auto">
          <a:xfrm>
            <a:off x="5181600" y="2438400"/>
            <a:ext cx="3768725"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- 115 VAC</a:t>
            </a:r>
          </a:p>
          <a:p>
            <a:pPr>
              <a:buFontTx/>
              <a:buChar char="-"/>
            </a:pPr>
            <a:r>
              <a:rPr lang="en-US" altLang="en-US"/>
              <a:t> 7.2 Amps</a:t>
            </a:r>
          </a:p>
          <a:p>
            <a:pPr>
              <a:buFontTx/>
              <a:buChar char="-"/>
            </a:pPr>
            <a:r>
              <a:rPr lang="en-US" altLang="en-US"/>
              <a:t> </a:t>
            </a:r>
            <a:r>
              <a:rPr lang="en-US" altLang="en-US" b="1"/>
              <a:t>828 Watts</a:t>
            </a:r>
          </a:p>
          <a:p>
            <a:pPr>
              <a:buFontTx/>
              <a:buChar char="-"/>
            </a:pPr>
            <a:r>
              <a:rPr lang="en-US" altLang="en-US"/>
              <a:t> 366 gph @ 30psi</a:t>
            </a:r>
          </a:p>
          <a:p>
            <a:pPr>
              <a:buFontTx/>
              <a:buChar char="-"/>
            </a:pPr>
            <a:r>
              <a:rPr lang="en-US" altLang="en-US"/>
              <a:t> Recirculation may</a:t>
            </a:r>
          </a:p>
          <a:p>
            <a:r>
              <a:rPr lang="en-US" altLang="en-US"/>
              <a:t>    be needed</a:t>
            </a:r>
          </a:p>
          <a:p>
            <a:r>
              <a:rPr lang="en-US" altLang="en-US"/>
              <a:t>- Pressure regulator</a:t>
            </a:r>
          </a:p>
        </p:txBody>
      </p:sp>
      <p:sp>
        <p:nvSpPr>
          <p:cNvPr id="97289" name="Line 9"/>
          <p:cNvSpPr>
            <a:spLocks noChangeShapeType="1"/>
          </p:cNvSpPr>
          <p:nvPr/>
        </p:nvSpPr>
        <p:spPr bwMode="auto">
          <a:xfrm flipV="1">
            <a:off x="3810000" y="4343400"/>
            <a:ext cx="14478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7290" name="Oval 10"/>
          <p:cNvSpPr>
            <a:spLocks noChangeArrowheads="1"/>
          </p:cNvSpPr>
          <p:nvPr/>
        </p:nvSpPr>
        <p:spPr bwMode="auto">
          <a:xfrm>
            <a:off x="2667000" y="5943600"/>
            <a:ext cx="10668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Text Box 5"/>
          <p:cNvSpPr txBox="1">
            <a:spLocks noChangeArrowheads="1"/>
          </p:cNvSpPr>
          <p:nvPr/>
        </p:nvSpPr>
        <p:spPr bwMode="auto">
          <a:xfrm>
            <a:off x="3276600" y="304800"/>
            <a:ext cx="2327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Example #1</a:t>
            </a:r>
          </a:p>
        </p:txBody>
      </p:sp>
      <p:pic>
        <p:nvPicPr>
          <p:cNvPr id="96263" name="Picture 7" descr="cystern_0508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descr="cystern_0508 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432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96265" name="Rectangle 9"/>
          <p:cNvSpPr>
            <a:spLocks noChangeArrowheads="1"/>
          </p:cNvSpPr>
          <p:nvPr/>
        </p:nvSpPr>
        <p:spPr bwMode="auto">
          <a:xfrm>
            <a:off x="152400" y="44196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40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429000" y="1143000"/>
            <a:ext cx="55054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Most pumps are water cooled</a:t>
            </a:r>
          </a:p>
          <a:p>
            <a:r>
              <a:rPr lang="en-US" altLang="en-US"/>
              <a:t>Require 2+ GMP flow</a:t>
            </a:r>
          </a:p>
          <a:p>
            <a:r>
              <a:rPr lang="en-US" altLang="en-US"/>
              <a:t>2 gpm = 120 gph</a:t>
            </a:r>
          </a:p>
        </p:txBody>
      </p:sp>
      <p:sp>
        <p:nvSpPr>
          <p:cNvPr id="28675" name="Text Box 3"/>
          <p:cNvSpPr txBox="1">
            <a:spLocks noChangeArrowheads="1"/>
          </p:cNvSpPr>
          <p:nvPr/>
        </p:nvSpPr>
        <p:spPr bwMode="auto">
          <a:xfrm>
            <a:off x="1219200" y="3581400"/>
            <a:ext cx="6610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May need to recirculate some water</a:t>
            </a:r>
          </a:p>
        </p:txBody>
      </p:sp>
      <p:pic>
        <p:nvPicPr>
          <p:cNvPr id="28677" name="Picture 5" descr="CisternGreenroof07 008"/>
          <p:cNvPicPr>
            <a:picLocks noChangeAspect="1" noChangeArrowheads="1"/>
          </p:cNvPicPr>
          <p:nvPr/>
        </p:nvPicPr>
        <p:blipFill>
          <a:blip r:embed="rId2">
            <a:extLst>
              <a:ext uri="{28A0092B-C50C-407E-A947-70E740481C1C}">
                <a14:useLocalDpi xmlns:a14="http://schemas.microsoft.com/office/drawing/2010/main" val="0"/>
              </a:ext>
            </a:extLst>
          </a:blip>
          <a:srcRect l="39059" t="20181" r="17540" b="21948"/>
          <a:stretch>
            <a:fillRect/>
          </a:stretch>
        </p:blipFill>
        <p:spPr bwMode="auto">
          <a:xfrm>
            <a:off x="152400" y="2286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l="7500" t="41406" r="86250" b="46875"/>
          <a:stretch>
            <a:fillRect/>
          </a:stretch>
        </p:blipFill>
        <p:spPr bwMode="auto">
          <a:xfrm>
            <a:off x="1219200" y="4419600"/>
            <a:ext cx="142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l="65625" t="39844" r="5626" b="46094"/>
          <a:stretch>
            <a:fillRect/>
          </a:stretch>
        </p:blipFill>
        <p:spPr bwMode="auto">
          <a:xfrm>
            <a:off x="3657600" y="4495800"/>
            <a:ext cx="3505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1" name="Text Box 9"/>
          <p:cNvSpPr txBox="1">
            <a:spLocks noChangeArrowheads="1"/>
          </p:cNvSpPr>
          <p:nvPr/>
        </p:nvSpPr>
        <p:spPr bwMode="auto">
          <a:xfrm>
            <a:off x="3962400" y="6172200"/>
            <a:ext cx="299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Ex. 1.7 gpm, need ~.05gpm</a:t>
            </a:r>
          </a:p>
        </p:txBody>
      </p:sp>
      <p:sp>
        <p:nvSpPr>
          <p:cNvPr id="28682" name="Oval 10"/>
          <p:cNvSpPr>
            <a:spLocks noChangeArrowheads="1"/>
          </p:cNvSpPr>
          <p:nvPr/>
        </p:nvSpPr>
        <p:spPr bwMode="auto">
          <a:xfrm>
            <a:off x="5029200" y="4267200"/>
            <a:ext cx="762000" cy="1828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14063" r="38750" b="10156"/>
          <a:stretch>
            <a:fillRect/>
          </a:stretch>
        </p:blipFill>
        <p:spPr bwMode="auto">
          <a:xfrm>
            <a:off x="787400" y="990600"/>
            <a:ext cx="45307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03" name="Rectangle 3"/>
          <p:cNvSpPr>
            <a:spLocks noChangeArrowheads="1"/>
          </p:cNvSpPr>
          <p:nvPr/>
        </p:nvSpPr>
        <p:spPr bwMode="auto">
          <a:xfrm>
            <a:off x="3429000" y="3810000"/>
            <a:ext cx="4562475" cy="2282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latin typeface="Times New Roman" charset="0"/>
              </a:rPr>
              <a:t>Volts:	115 VAC</a:t>
            </a:r>
          </a:p>
          <a:p>
            <a:r>
              <a:rPr lang="en-US" altLang="en-US" sz="2400">
                <a:latin typeface="Times New Roman" charset="0"/>
              </a:rPr>
              <a:t>Amps:	0.7 amps</a:t>
            </a:r>
          </a:p>
          <a:p>
            <a:r>
              <a:rPr lang="en-US" altLang="en-US" sz="2400" b="1">
                <a:latin typeface="Times New Roman" charset="0"/>
              </a:rPr>
              <a:t>Watts:	80.5 watts</a:t>
            </a:r>
          </a:p>
          <a:p>
            <a:r>
              <a:rPr lang="en-US" altLang="en-US" sz="2400">
                <a:latin typeface="Times New Roman" charset="0"/>
              </a:rPr>
              <a:t>PSI: 	On @ 0 psi; Off @ 60 psi</a:t>
            </a:r>
          </a:p>
          <a:p>
            <a:r>
              <a:rPr lang="en-US" altLang="en-US" sz="2400">
                <a:latin typeface="Times New Roman" charset="0"/>
              </a:rPr>
              <a:t>Flow:	~1 gallon per minute, or 60 gallons per hour</a:t>
            </a:r>
          </a:p>
        </p:txBody>
      </p:sp>
      <p:sp>
        <p:nvSpPr>
          <p:cNvPr id="76804" name="Rectangle 4"/>
          <p:cNvSpPr>
            <a:spLocks noChangeArrowheads="1"/>
          </p:cNvSpPr>
          <p:nvPr/>
        </p:nvSpPr>
        <p:spPr bwMode="auto">
          <a:xfrm>
            <a:off x="2590800" y="1066800"/>
            <a:ext cx="533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805" name="Text Box 5"/>
          <p:cNvSpPr txBox="1">
            <a:spLocks noChangeArrowheads="1"/>
          </p:cNvSpPr>
          <p:nvPr/>
        </p:nvSpPr>
        <p:spPr bwMode="auto">
          <a:xfrm>
            <a:off x="2133600" y="152400"/>
            <a:ext cx="4741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Small AC Pump Example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cystern_0508 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99333" name="Picture 5" descr="cystern_0508 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733800"/>
            <a:ext cx="21717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cystern_0508 021"/>
          <p:cNvPicPr>
            <a:picLocks noChangeAspect="1" noChangeArrowheads="1"/>
          </p:cNvPicPr>
          <p:nvPr/>
        </p:nvPicPr>
        <p:blipFill>
          <a:blip r:embed="rId4">
            <a:extLst>
              <a:ext uri="{28A0092B-C50C-407E-A947-70E740481C1C}">
                <a14:useLocalDpi xmlns:a14="http://schemas.microsoft.com/office/drawing/2010/main" val="0"/>
              </a:ext>
            </a:extLst>
          </a:blip>
          <a:srcRect l="35211" r="15492"/>
          <a:stretch>
            <a:fillRect/>
          </a:stretch>
        </p:blipFill>
        <p:spPr bwMode="auto">
          <a:xfrm>
            <a:off x="5105400" y="1143000"/>
            <a:ext cx="3155950" cy="4800600"/>
          </a:xfrm>
          <a:prstGeom prst="rect">
            <a:avLst/>
          </a:prstGeom>
          <a:noFill/>
          <a:extLst>
            <a:ext uri="{909E8E84-426E-40DD-AFC4-6F175D3DCCD1}">
              <a14:hiddenFill xmlns:a14="http://schemas.microsoft.com/office/drawing/2010/main">
                <a:solidFill>
                  <a:srgbClr val="FFFFFF"/>
                </a:solidFill>
              </a14:hiddenFill>
            </a:ext>
          </a:extLst>
        </p:spPr>
      </p:pic>
      <p:sp>
        <p:nvSpPr>
          <p:cNvPr id="99335" name="Line 7"/>
          <p:cNvSpPr>
            <a:spLocks noChangeShapeType="1"/>
          </p:cNvSpPr>
          <p:nvPr/>
        </p:nvSpPr>
        <p:spPr bwMode="auto">
          <a:xfrm flipV="1">
            <a:off x="6477000" y="22860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7" name="Line 9"/>
          <p:cNvSpPr>
            <a:spLocks noChangeShapeType="1"/>
          </p:cNvSpPr>
          <p:nvPr/>
        </p:nvSpPr>
        <p:spPr bwMode="auto">
          <a:xfrm flipH="1">
            <a:off x="6781800" y="2362200"/>
            <a:ext cx="1066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8" name="Line 10"/>
          <p:cNvSpPr>
            <a:spLocks noChangeShapeType="1"/>
          </p:cNvSpPr>
          <p:nvPr/>
        </p:nvSpPr>
        <p:spPr bwMode="auto">
          <a:xfrm>
            <a:off x="6781800" y="22098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9" name="Text Box 11"/>
          <p:cNvSpPr txBox="1">
            <a:spLocks noChangeArrowheads="1"/>
          </p:cNvSpPr>
          <p:nvPr/>
        </p:nvSpPr>
        <p:spPr bwMode="auto">
          <a:xfrm>
            <a:off x="152400" y="4343400"/>
            <a:ext cx="2911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sz="2400"/>
              <a:t> 60 psi cutoff</a:t>
            </a:r>
          </a:p>
          <a:p>
            <a:pPr>
              <a:buFontTx/>
              <a:buChar char="-"/>
            </a:pPr>
            <a:r>
              <a:rPr lang="en-US" altLang="en-US" sz="2400"/>
              <a:t> Water-level shutoff</a:t>
            </a:r>
          </a:p>
          <a:p>
            <a:pPr>
              <a:buFontTx/>
              <a:buChar char="-"/>
            </a:pPr>
            <a:r>
              <a:rPr lang="en-US" altLang="en-US" sz="2400"/>
              <a:t> Hose-end timer</a:t>
            </a:r>
          </a:p>
        </p:txBody>
      </p:sp>
      <p:sp>
        <p:nvSpPr>
          <p:cNvPr id="99340" name="Text Box 12"/>
          <p:cNvSpPr txBox="1">
            <a:spLocks noChangeArrowheads="1"/>
          </p:cNvSpPr>
          <p:nvPr/>
        </p:nvSpPr>
        <p:spPr bwMode="auto">
          <a:xfrm>
            <a:off x="5029200" y="381000"/>
            <a:ext cx="3635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Mechanical Shutoff</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p:cNvSpPr txBox="1">
            <a:spLocks noChangeArrowheads="1"/>
          </p:cNvSpPr>
          <p:nvPr/>
        </p:nvSpPr>
        <p:spPr bwMode="auto">
          <a:xfrm>
            <a:off x="1828800" y="228600"/>
            <a:ext cx="5532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Pumping with Solar Electricity</a:t>
            </a:r>
          </a:p>
        </p:txBody>
      </p:sp>
      <p:sp>
        <p:nvSpPr>
          <p:cNvPr id="100357" name="Text Box 5"/>
          <p:cNvSpPr txBox="1">
            <a:spLocks noChangeArrowheads="1"/>
          </p:cNvSpPr>
          <p:nvPr/>
        </p:nvSpPr>
        <p:spPr bwMode="auto">
          <a:xfrm>
            <a:off x="3108325" y="1695450"/>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SUN</a:t>
            </a:r>
          </a:p>
        </p:txBody>
      </p:sp>
      <p:grpSp>
        <p:nvGrpSpPr>
          <p:cNvPr id="100360" name="Group 8"/>
          <p:cNvGrpSpPr>
            <a:grpSpLocks/>
          </p:cNvGrpSpPr>
          <p:nvPr/>
        </p:nvGrpSpPr>
        <p:grpSpPr bwMode="auto">
          <a:xfrm>
            <a:off x="990600" y="990600"/>
            <a:ext cx="5181600" cy="5410200"/>
            <a:chOff x="1344" y="624"/>
            <a:chExt cx="3264" cy="3408"/>
          </a:xfrm>
        </p:grpSpPr>
        <p:pic>
          <p:nvPicPr>
            <p:cNvPr id="100354" name="Picture 2" descr="Photovoltaics, Photovoltaic, Solar Electric, Solar Electricity, Solar Pan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624"/>
              <a:ext cx="2943" cy="3408"/>
            </a:xfrm>
            <a:prstGeom prst="rect">
              <a:avLst/>
            </a:prstGeom>
            <a:noFill/>
            <a:extLst>
              <a:ext uri="{909E8E84-426E-40DD-AFC4-6F175D3DCCD1}">
                <a14:hiddenFill xmlns:a14="http://schemas.microsoft.com/office/drawing/2010/main">
                  <a:solidFill>
                    <a:srgbClr val="FFFFFF"/>
                  </a:solidFill>
                </a14:hiddenFill>
              </a:ext>
            </a:extLst>
          </p:spPr>
        </p:pic>
        <p:sp>
          <p:nvSpPr>
            <p:cNvPr id="100356" name="Oval 4"/>
            <p:cNvSpPr>
              <a:spLocks noChangeArrowheads="1"/>
            </p:cNvSpPr>
            <p:nvPr/>
          </p:nvSpPr>
          <p:spPr bwMode="auto">
            <a:xfrm>
              <a:off x="2592" y="1296"/>
              <a:ext cx="1680" cy="259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358" name="Line 6"/>
            <p:cNvSpPr>
              <a:spLocks noChangeShapeType="1"/>
            </p:cNvSpPr>
            <p:nvPr/>
          </p:nvSpPr>
          <p:spPr bwMode="auto">
            <a:xfrm flipH="1">
              <a:off x="3888" y="3360"/>
              <a:ext cx="720" cy="96"/>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100361" name="Picture 9"/>
          <p:cNvPicPr>
            <a:picLocks noChangeAspect="1" noChangeArrowheads="1"/>
          </p:cNvPicPr>
          <p:nvPr/>
        </p:nvPicPr>
        <p:blipFill>
          <a:blip r:embed="rId3">
            <a:extLst>
              <a:ext uri="{28A0092B-C50C-407E-A947-70E740481C1C}">
                <a14:useLocalDpi xmlns:a14="http://schemas.microsoft.com/office/drawing/2010/main" val="0"/>
              </a:ext>
            </a:extLst>
          </a:blip>
          <a:srcRect l="13194" t="34895" r="72223" b="52954"/>
          <a:stretch>
            <a:fillRect/>
          </a:stretch>
        </p:blipFill>
        <p:spPr bwMode="auto">
          <a:xfrm>
            <a:off x="5715000" y="4572000"/>
            <a:ext cx="190500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l="31250" t="25781" r="20625" b="12500"/>
          <a:stretch>
            <a:fillRect/>
          </a:stretch>
        </p:blipFill>
        <p:spPr bwMode="auto">
          <a:xfrm>
            <a:off x="4114800" y="1143000"/>
            <a:ext cx="43815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67" name="Text Box 3"/>
          <p:cNvSpPr txBox="1">
            <a:spLocks noChangeArrowheads="1"/>
          </p:cNvSpPr>
          <p:nvPr/>
        </p:nvSpPr>
        <p:spPr bwMode="auto">
          <a:xfrm>
            <a:off x="381000" y="2133600"/>
            <a:ext cx="340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Char char="•"/>
            </a:pPr>
            <a:r>
              <a:rPr lang="en-US" altLang="en-US">
                <a:latin typeface="Garamond" charset="0"/>
              </a:rPr>
              <a:t> 1/2  population in</a:t>
            </a:r>
          </a:p>
          <a:p>
            <a:pPr eaLnBrk="0" hangingPunct="0"/>
            <a:r>
              <a:rPr lang="en-US" altLang="en-US">
                <a:latin typeface="Garamond" charset="0"/>
              </a:rPr>
              <a:t>   12 urban counties </a:t>
            </a:r>
          </a:p>
        </p:txBody>
      </p:sp>
      <p:sp>
        <p:nvSpPr>
          <p:cNvPr id="88068" name="Text Box 4"/>
          <p:cNvSpPr txBox="1">
            <a:spLocks noChangeArrowheads="1"/>
          </p:cNvSpPr>
          <p:nvPr/>
        </p:nvSpPr>
        <p:spPr bwMode="auto">
          <a:xfrm>
            <a:off x="457200" y="3352800"/>
            <a:ext cx="2825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buFontTx/>
              <a:buChar char="•"/>
            </a:pPr>
            <a:r>
              <a:rPr lang="en-US" altLang="en-US">
                <a:latin typeface="Garamond" charset="0"/>
              </a:rPr>
              <a:t> 2/3 population</a:t>
            </a:r>
          </a:p>
          <a:p>
            <a:pPr eaLnBrk="0" hangingPunct="0"/>
            <a:r>
              <a:rPr lang="en-US" altLang="en-US">
                <a:latin typeface="Garamond" charset="0"/>
              </a:rPr>
              <a:t> in 40 counties </a:t>
            </a:r>
          </a:p>
        </p:txBody>
      </p:sp>
      <p:sp>
        <p:nvSpPr>
          <p:cNvPr id="88069" name="Text Box 5"/>
          <p:cNvSpPr txBox="1">
            <a:spLocks noChangeArrowheads="1"/>
          </p:cNvSpPr>
          <p:nvPr/>
        </p:nvSpPr>
        <p:spPr bwMode="auto">
          <a:xfrm>
            <a:off x="762000" y="1066800"/>
            <a:ext cx="2876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4000" b="1">
                <a:latin typeface="Garamond" charset="0"/>
              </a:rPr>
              <a:t>Urban Areas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29688" r="43750" b="25000"/>
          <a:stretch>
            <a:fillRect/>
          </a:stretch>
        </p:blipFill>
        <p:spPr bwMode="auto">
          <a:xfrm>
            <a:off x="1828800" y="914400"/>
            <a:ext cx="4800600"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3" name="Rectangle 3"/>
          <p:cNvSpPr>
            <a:spLocks noChangeArrowheads="1"/>
          </p:cNvSpPr>
          <p:nvPr/>
        </p:nvSpPr>
        <p:spPr bwMode="auto">
          <a:xfrm>
            <a:off x="1295400" y="4953000"/>
            <a:ext cx="6477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a:t>Volts: 	12 VDC</a:t>
            </a:r>
          </a:p>
          <a:p>
            <a:r>
              <a:rPr lang="en-US" altLang="en-US" sz="1800"/>
              <a:t>Amps: 	1.9 amps</a:t>
            </a:r>
          </a:p>
          <a:p>
            <a:r>
              <a:rPr lang="en-US" altLang="en-US" sz="1800"/>
              <a:t>Watts:	22.8 Watts</a:t>
            </a:r>
          </a:p>
          <a:p>
            <a:r>
              <a:rPr lang="en-US" altLang="en-US" sz="1800"/>
              <a:t>PSI: 	On @ 20 psi; Off @ 35 psi</a:t>
            </a:r>
          </a:p>
          <a:p>
            <a:r>
              <a:rPr lang="en-US" altLang="en-US" sz="1800"/>
              <a:t>Flow:	~1gallons per minute, or 60 gallons per hour</a:t>
            </a:r>
          </a:p>
        </p:txBody>
      </p:sp>
      <p:sp>
        <p:nvSpPr>
          <p:cNvPr id="102404" name="Text Box 4"/>
          <p:cNvSpPr txBox="1">
            <a:spLocks noChangeArrowheads="1"/>
          </p:cNvSpPr>
          <p:nvPr/>
        </p:nvSpPr>
        <p:spPr bwMode="auto">
          <a:xfrm>
            <a:off x="2514600" y="228600"/>
            <a:ext cx="4054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DC Pump Example #1</a:t>
            </a:r>
          </a:p>
        </p:txBody>
      </p:sp>
      <p:sp>
        <p:nvSpPr>
          <p:cNvPr id="102405" name="Rectangle 5"/>
          <p:cNvSpPr>
            <a:spLocks noChangeArrowheads="1"/>
          </p:cNvSpPr>
          <p:nvPr/>
        </p:nvSpPr>
        <p:spPr bwMode="auto">
          <a:xfrm>
            <a:off x="5943600" y="1676400"/>
            <a:ext cx="609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06" name="Line 6"/>
          <p:cNvSpPr>
            <a:spLocks noChangeShapeType="1"/>
          </p:cNvSpPr>
          <p:nvPr/>
        </p:nvSpPr>
        <p:spPr bwMode="auto">
          <a:xfrm>
            <a:off x="3048000" y="3200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07" name="Line 7"/>
          <p:cNvSpPr>
            <a:spLocks noChangeShapeType="1"/>
          </p:cNvSpPr>
          <p:nvPr/>
        </p:nvSpPr>
        <p:spPr bwMode="auto">
          <a:xfrm>
            <a:off x="5257800" y="33528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27344" r="43750" b="25000"/>
          <a:stretch>
            <a:fillRect/>
          </a:stretch>
        </p:blipFill>
        <p:spPr bwMode="auto">
          <a:xfrm>
            <a:off x="1828800" y="1066800"/>
            <a:ext cx="48006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7" name="Text Box 3"/>
          <p:cNvSpPr txBox="1">
            <a:spLocks noChangeArrowheads="1"/>
          </p:cNvSpPr>
          <p:nvPr/>
        </p:nvSpPr>
        <p:spPr bwMode="auto">
          <a:xfrm>
            <a:off x="1295400" y="4572000"/>
            <a:ext cx="58229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a:t>Volts: 	12 VDC</a:t>
            </a:r>
          </a:p>
          <a:p>
            <a:r>
              <a:rPr lang="en-US" altLang="en-US" sz="1800"/>
              <a:t>Amps: 	3 amps</a:t>
            </a:r>
          </a:p>
          <a:p>
            <a:r>
              <a:rPr lang="en-US" altLang="en-US" sz="1800"/>
              <a:t>Watts:	36 watts</a:t>
            </a:r>
          </a:p>
          <a:p>
            <a:r>
              <a:rPr lang="en-US" altLang="en-US" sz="1800"/>
              <a:t>PSI: 	On @ 20 psi; Off @ 35 psi</a:t>
            </a:r>
          </a:p>
          <a:p>
            <a:r>
              <a:rPr lang="en-US" altLang="en-US" sz="1800"/>
              <a:t>Flow:	3.2 gallons per minute, or 192 gallons per hour</a:t>
            </a:r>
          </a:p>
        </p:txBody>
      </p:sp>
      <p:sp>
        <p:nvSpPr>
          <p:cNvPr id="103428" name="Rectangle 4"/>
          <p:cNvSpPr>
            <a:spLocks noChangeArrowheads="1"/>
          </p:cNvSpPr>
          <p:nvPr/>
        </p:nvSpPr>
        <p:spPr bwMode="auto">
          <a:xfrm>
            <a:off x="5943600" y="182880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429" name="Text Box 5"/>
          <p:cNvSpPr txBox="1">
            <a:spLocks noChangeArrowheads="1"/>
          </p:cNvSpPr>
          <p:nvPr/>
        </p:nvSpPr>
        <p:spPr bwMode="auto">
          <a:xfrm>
            <a:off x="1965325" y="171450"/>
            <a:ext cx="4156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DC Pump, Example #2</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8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438400"/>
            <a:ext cx="2798763" cy="3429000"/>
          </a:xfrm>
          <a:prstGeom prst="rect">
            <a:avLst/>
          </a:prstGeom>
          <a:noFill/>
          <a:extLst>
            <a:ext uri="{909E8E84-426E-40DD-AFC4-6F175D3DCCD1}">
              <a14:hiddenFill xmlns:a14="http://schemas.microsoft.com/office/drawing/2010/main">
                <a:solidFill>
                  <a:srgbClr val="FFFFFF"/>
                </a:solidFill>
              </a14:hiddenFill>
            </a:ext>
          </a:extLst>
        </p:spPr>
      </p:pic>
      <p:sp>
        <p:nvSpPr>
          <p:cNvPr id="104451" name="Text Box 3"/>
          <p:cNvSpPr txBox="1">
            <a:spLocks noChangeArrowheads="1"/>
          </p:cNvSpPr>
          <p:nvPr/>
        </p:nvSpPr>
        <p:spPr bwMode="auto">
          <a:xfrm>
            <a:off x="2057400" y="533400"/>
            <a:ext cx="5688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latin typeface="Times New Roman" charset="0"/>
              </a:rPr>
              <a:t>Battery Operated Timers</a:t>
            </a:r>
          </a:p>
        </p:txBody>
      </p:sp>
      <p:pic>
        <p:nvPicPr>
          <p:cNvPr id="104452" name="Picture 4" descr="mastergardening_1933_887017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2403475" cy="3124200"/>
          </a:xfrm>
          <a:prstGeom prst="rect">
            <a:avLst/>
          </a:prstGeom>
          <a:noFill/>
          <a:extLst>
            <a:ext uri="{909E8E84-426E-40DD-AFC4-6F175D3DCCD1}">
              <a14:hiddenFill xmlns:a14="http://schemas.microsoft.com/office/drawing/2010/main">
                <a:solidFill>
                  <a:srgbClr val="FFFFFF"/>
                </a:solidFill>
              </a14:hiddenFill>
            </a:ext>
          </a:extLst>
        </p:spPr>
      </p:pic>
      <p:sp>
        <p:nvSpPr>
          <p:cNvPr id="104453" name="Text Box 5"/>
          <p:cNvSpPr txBox="1">
            <a:spLocks noChangeArrowheads="1"/>
          </p:cNvSpPr>
          <p:nvPr/>
        </p:nvSpPr>
        <p:spPr bwMode="auto">
          <a:xfrm>
            <a:off x="685800" y="1676400"/>
            <a:ext cx="17097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Hose end</a:t>
            </a:r>
          </a:p>
        </p:txBody>
      </p:sp>
      <p:sp>
        <p:nvSpPr>
          <p:cNvPr id="104454" name="Text Box 6"/>
          <p:cNvSpPr txBox="1">
            <a:spLocks noChangeArrowheads="1"/>
          </p:cNvSpPr>
          <p:nvPr/>
        </p:nvSpPr>
        <p:spPr bwMode="auto">
          <a:xfrm>
            <a:off x="3429000" y="1676400"/>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In-line</a:t>
            </a:r>
          </a:p>
        </p:txBody>
      </p:sp>
      <p:pic>
        <p:nvPicPr>
          <p:cNvPr id="104455" name="Picture 7" descr="6 Station DC Controller Only w/ Sensor Conn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743200"/>
            <a:ext cx="3048000" cy="2713038"/>
          </a:xfrm>
          <a:prstGeom prst="rect">
            <a:avLst/>
          </a:prstGeom>
          <a:noFill/>
          <a:extLst>
            <a:ext uri="{909E8E84-426E-40DD-AFC4-6F175D3DCCD1}">
              <a14:hiddenFill xmlns:a14="http://schemas.microsoft.com/office/drawing/2010/main">
                <a:solidFill>
                  <a:srgbClr val="FFFFFF"/>
                </a:solidFill>
              </a14:hiddenFill>
            </a:ext>
          </a:extLst>
        </p:spPr>
      </p:pic>
      <p:sp>
        <p:nvSpPr>
          <p:cNvPr id="104456" name="Text Box 8"/>
          <p:cNvSpPr txBox="1">
            <a:spLocks noChangeArrowheads="1"/>
          </p:cNvSpPr>
          <p:nvPr/>
        </p:nvSpPr>
        <p:spPr bwMode="auto">
          <a:xfrm>
            <a:off x="6553200" y="1752600"/>
            <a:ext cx="1990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Multi-zone</a:t>
            </a:r>
          </a:p>
        </p:txBody>
      </p:sp>
      <p:sp>
        <p:nvSpPr>
          <p:cNvPr id="104457" name="Text Box 9"/>
          <p:cNvSpPr txBox="1">
            <a:spLocks noChangeArrowheads="1"/>
          </p:cNvSpPr>
          <p:nvPr/>
        </p:nvSpPr>
        <p:spPr bwMode="auto">
          <a:xfrm>
            <a:off x="2193925" y="6115050"/>
            <a:ext cx="3649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Cutoff pump at 35psi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l="16251" t="18750" r="19376" b="8594"/>
          <a:stretch>
            <a:fillRect/>
          </a:stretch>
        </p:blipFill>
        <p:spPr bwMode="auto">
          <a:xfrm>
            <a:off x="381000" y="2209800"/>
            <a:ext cx="4953000"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76" name="Text Box 4"/>
          <p:cNvSpPr txBox="1">
            <a:spLocks noChangeArrowheads="1"/>
          </p:cNvSpPr>
          <p:nvPr/>
        </p:nvSpPr>
        <p:spPr bwMode="auto">
          <a:xfrm>
            <a:off x="685800" y="228600"/>
            <a:ext cx="30495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DC Float Switch</a:t>
            </a:r>
          </a:p>
        </p:txBody>
      </p:sp>
      <p:sp>
        <p:nvSpPr>
          <p:cNvPr id="105477" name="Text Box 5"/>
          <p:cNvSpPr txBox="1">
            <a:spLocks noChangeArrowheads="1"/>
          </p:cNvSpPr>
          <p:nvPr/>
        </p:nvSpPr>
        <p:spPr bwMode="auto">
          <a:xfrm>
            <a:off x="152400" y="1524000"/>
            <a:ext cx="3829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Option #1 - Electronic</a:t>
            </a:r>
          </a:p>
        </p:txBody>
      </p:sp>
      <p:sp>
        <p:nvSpPr>
          <p:cNvPr id="105478" name="Text Box 6"/>
          <p:cNvSpPr txBox="1">
            <a:spLocks noChangeArrowheads="1"/>
          </p:cNvSpPr>
          <p:nvPr/>
        </p:nvSpPr>
        <p:spPr bwMode="auto">
          <a:xfrm>
            <a:off x="304800" y="914400"/>
            <a:ext cx="37734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Prevents dry pumping</a:t>
            </a:r>
          </a:p>
        </p:txBody>
      </p:sp>
      <p:sp>
        <p:nvSpPr>
          <p:cNvPr id="105480" name="Line 8"/>
          <p:cNvSpPr>
            <a:spLocks noChangeShapeType="1"/>
          </p:cNvSpPr>
          <p:nvPr/>
        </p:nvSpPr>
        <p:spPr bwMode="auto">
          <a:xfrm>
            <a:off x="381000" y="6096000"/>
            <a:ext cx="152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5481" name="Rectangle 9"/>
          <p:cNvSpPr>
            <a:spLocks noChangeArrowheads="1"/>
          </p:cNvSpPr>
          <p:nvPr/>
        </p:nvSpPr>
        <p:spPr bwMode="auto">
          <a:xfrm>
            <a:off x="3505200" y="6553200"/>
            <a:ext cx="533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5486" name="Group 14"/>
          <p:cNvGrpSpPr>
            <a:grpSpLocks/>
          </p:cNvGrpSpPr>
          <p:nvPr/>
        </p:nvGrpSpPr>
        <p:grpSpPr bwMode="auto">
          <a:xfrm>
            <a:off x="4038600" y="304800"/>
            <a:ext cx="4724400" cy="4303713"/>
            <a:chOff x="2544" y="192"/>
            <a:chExt cx="2976" cy="2711"/>
          </a:xfrm>
        </p:grpSpPr>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l="16875" t="14063" r="19376" b="10938"/>
            <a:stretch>
              <a:fillRect/>
            </a:stretch>
          </p:blipFill>
          <p:spPr bwMode="auto">
            <a:xfrm>
              <a:off x="2640" y="192"/>
              <a:ext cx="2880" cy="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79" name="Line 7"/>
            <p:cNvSpPr>
              <a:spLocks noChangeShapeType="1"/>
            </p:cNvSpPr>
            <p:nvPr/>
          </p:nvSpPr>
          <p:spPr bwMode="auto">
            <a:xfrm>
              <a:off x="2544" y="2736"/>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5482" name="Rectangle 10"/>
            <p:cNvSpPr>
              <a:spLocks noChangeArrowheads="1"/>
            </p:cNvSpPr>
            <p:nvPr/>
          </p:nvSpPr>
          <p:spPr bwMode="auto">
            <a:xfrm>
              <a:off x="4128" y="1584"/>
              <a:ext cx="336"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304800" y="1066800"/>
            <a:ext cx="27574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Solar System</a:t>
            </a:r>
          </a:p>
          <a:p>
            <a:r>
              <a:rPr lang="en-US" altLang="en-US" b="1"/>
              <a:t>   Design</a:t>
            </a:r>
          </a:p>
        </p:txBody>
      </p:sp>
      <p:sp>
        <p:nvSpPr>
          <p:cNvPr id="113669" name="Text Box 5"/>
          <p:cNvSpPr txBox="1">
            <a:spLocks noChangeArrowheads="1"/>
          </p:cNvSpPr>
          <p:nvPr/>
        </p:nvSpPr>
        <p:spPr bwMode="auto">
          <a:xfrm>
            <a:off x="1203325" y="19970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113670" name="Text Box 6"/>
          <p:cNvSpPr txBox="1">
            <a:spLocks noChangeArrowheads="1"/>
          </p:cNvSpPr>
          <p:nvPr/>
        </p:nvSpPr>
        <p:spPr bwMode="auto">
          <a:xfrm>
            <a:off x="3200400" y="152400"/>
            <a:ext cx="5465763"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a:t>
            </a:r>
            <a:r>
              <a:rPr lang="en-US" altLang="en-US" b="1"/>
              <a:t>Load</a:t>
            </a:r>
            <a:r>
              <a:rPr lang="en-US" altLang="en-US"/>
              <a:t> </a:t>
            </a:r>
          </a:p>
          <a:p>
            <a:pPr lvl="1">
              <a:buFontTx/>
              <a:buChar char="-"/>
            </a:pPr>
            <a:r>
              <a:rPr lang="en-US" altLang="en-US"/>
              <a:t>Pump energy requirement</a:t>
            </a:r>
          </a:p>
          <a:p>
            <a:pPr lvl="1">
              <a:buFontTx/>
              <a:buChar char="-"/>
            </a:pPr>
            <a:r>
              <a:rPr lang="en-US" altLang="en-US"/>
              <a:t>Hours of pumping</a:t>
            </a:r>
          </a:p>
          <a:p>
            <a:pPr>
              <a:buFontTx/>
              <a:buChar char="•"/>
            </a:pPr>
            <a:r>
              <a:rPr lang="en-US" altLang="en-US"/>
              <a:t> </a:t>
            </a:r>
            <a:r>
              <a:rPr lang="en-US" altLang="en-US" b="1"/>
              <a:t>Solar array size</a:t>
            </a:r>
          </a:p>
          <a:p>
            <a:pPr lvl="1">
              <a:buFontTx/>
              <a:buChar char="-"/>
            </a:pPr>
            <a:r>
              <a:rPr lang="en-US" altLang="en-US"/>
              <a:t>Load</a:t>
            </a:r>
          </a:p>
          <a:p>
            <a:pPr lvl="1">
              <a:buFontTx/>
              <a:buChar char="-"/>
            </a:pPr>
            <a:r>
              <a:rPr lang="en-US" altLang="en-US"/>
              <a:t>Available sunlight</a:t>
            </a:r>
          </a:p>
          <a:p>
            <a:pPr lvl="1">
              <a:buFontTx/>
              <a:buChar char="-"/>
            </a:pPr>
            <a:r>
              <a:rPr lang="en-US" altLang="en-US"/>
              <a:t>Size/rating of solar panel</a:t>
            </a:r>
          </a:p>
          <a:p>
            <a:pPr lvl="1">
              <a:buFontTx/>
              <a:buChar char="-"/>
            </a:pPr>
            <a:r>
              <a:rPr lang="en-US" altLang="en-US"/>
              <a:t>Losses</a:t>
            </a:r>
          </a:p>
          <a:p>
            <a:pPr>
              <a:buFontTx/>
              <a:buChar char="•"/>
            </a:pPr>
            <a:r>
              <a:rPr lang="en-US" altLang="en-US" b="1"/>
              <a:t>Battery Size</a:t>
            </a:r>
          </a:p>
          <a:p>
            <a:pPr lvl="1"/>
            <a:r>
              <a:rPr lang="en-US" altLang="en-US"/>
              <a:t>-Load</a:t>
            </a:r>
          </a:p>
          <a:p>
            <a:pPr lvl="1"/>
            <a:r>
              <a:rPr lang="en-US" altLang="en-US"/>
              <a:t>-Maintain reserve</a:t>
            </a:r>
          </a:p>
          <a:p>
            <a:pPr lvl="1"/>
            <a:r>
              <a:rPr lang="en-US" altLang="en-US"/>
              <a:t>-Cloudy days</a:t>
            </a:r>
          </a:p>
          <a:p>
            <a:pPr lvl="1"/>
            <a:r>
              <a:rPr lang="en-US" altLang="en-US"/>
              <a:t>-Temperature</a:t>
            </a:r>
          </a:p>
        </p:txBody>
      </p:sp>
      <p:pic>
        <p:nvPicPr>
          <p:cNvPr id="113672" name="Picture 8" descr="sun-illustrat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584325" y="1103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p>
        </p:txBody>
      </p:sp>
      <p:sp>
        <p:nvSpPr>
          <p:cNvPr id="107523" name="Text Box 3"/>
          <p:cNvSpPr txBox="1">
            <a:spLocks noChangeArrowheads="1"/>
          </p:cNvSpPr>
          <p:nvPr/>
        </p:nvSpPr>
        <p:spPr bwMode="auto">
          <a:xfrm>
            <a:off x="1981200" y="457200"/>
            <a:ext cx="4992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Example Load Calculations</a:t>
            </a:r>
          </a:p>
        </p:txBody>
      </p:sp>
      <p:sp>
        <p:nvSpPr>
          <p:cNvPr id="107524" name="Text Box 4"/>
          <p:cNvSpPr txBox="1">
            <a:spLocks noChangeArrowheads="1"/>
          </p:cNvSpPr>
          <p:nvPr/>
        </p:nvSpPr>
        <p:spPr bwMode="auto">
          <a:xfrm>
            <a:off x="1219200" y="1295400"/>
            <a:ext cx="65881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Pump :12VDC, 1 gpm, 2 amp </a:t>
            </a:r>
          </a:p>
          <a:p>
            <a:r>
              <a:rPr lang="en-US" altLang="en-US">
                <a:latin typeface="Times New Roman" charset="0"/>
              </a:rPr>
              <a:t>Need 120 gallons of water once a week</a:t>
            </a:r>
          </a:p>
        </p:txBody>
      </p:sp>
      <p:sp>
        <p:nvSpPr>
          <p:cNvPr id="107525" name="Text Box 5"/>
          <p:cNvSpPr txBox="1">
            <a:spLocks noChangeArrowheads="1"/>
          </p:cNvSpPr>
          <p:nvPr/>
        </p:nvSpPr>
        <p:spPr bwMode="auto">
          <a:xfrm>
            <a:off x="228600" y="2667000"/>
            <a:ext cx="8723313"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Pump time:</a:t>
            </a:r>
          </a:p>
          <a:p>
            <a:r>
              <a:rPr lang="en-US" altLang="en-US">
                <a:latin typeface="Times New Roman" charset="0"/>
              </a:rPr>
              <a:t>100 gallons / 1 gpm = 120 minutes ~ 2 hrs/week</a:t>
            </a:r>
          </a:p>
          <a:p>
            <a:endParaRPr lang="en-US" altLang="en-US" b="1">
              <a:latin typeface="Times New Roman" charset="0"/>
            </a:endParaRPr>
          </a:p>
          <a:p>
            <a:r>
              <a:rPr lang="en-US" altLang="en-US" b="1">
                <a:latin typeface="Times New Roman" charset="0"/>
              </a:rPr>
              <a:t>DC load:</a:t>
            </a:r>
            <a:r>
              <a:rPr lang="en-US" altLang="en-US">
                <a:latin typeface="Times New Roman" charset="0"/>
              </a:rPr>
              <a:t> </a:t>
            </a:r>
          </a:p>
          <a:p>
            <a:r>
              <a:rPr lang="en-US" altLang="en-US">
                <a:latin typeface="Times New Roman" charset="0"/>
              </a:rPr>
              <a:t>2 amps * 2 hours = 4 amp hours per week (12 VDC)</a:t>
            </a:r>
          </a:p>
          <a:p>
            <a:r>
              <a:rPr lang="en-US" altLang="en-US">
                <a:latin typeface="Times New Roman" charset="0"/>
              </a:rPr>
              <a:t>				</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438400" y="685800"/>
            <a:ext cx="3435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New Roman" charset="0"/>
              </a:rPr>
              <a:t>Solar Array Sizing</a:t>
            </a:r>
          </a:p>
        </p:txBody>
      </p:sp>
      <p:sp>
        <p:nvSpPr>
          <p:cNvPr id="108547" name="Text Box 3"/>
          <p:cNvSpPr txBox="1">
            <a:spLocks noChangeArrowheads="1"/>
          </p:cNvSpPr>
          <p:nvPr/>
        </p:nvSpPr>
        <p:spPr bwMode="auto">
          <a:xfrm>
            <a:off x="762000" y="1752600"/>
            <a:ext cx="729615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1. Average amp hour per day:  4 / 7 = 	0.57</a:t>
            </a:r>
          </a:p>
          <a:p>
            <a:r>
              <a:rPr lang="en-US" altLang="en-US">
                <a:latin typeface="Times New Roman" charset="0"/>
              </a:rPr>
              <a:t>2. Multiply #1 * 1.2 for losses  = 		0.68</a:t>
            </a:r>
          </a:p>
          <a:p>
            <a:r>
              <a:rPr lang="en-US" altLang="en-US">
                <a:latin typeface="Times New Roman" charset="0"/>
              </a:rPr>
              <a:t>3. Average Sun hours per day (Atl) = 	4.74</a:t>
            </a:r>
          </a:p>
          <a:p>
            <a:r>
              <a:rPr lang="en-US" altLang="en-US">
                <a:latin typeface="Times New Roman" charset="0"/>
              </a:rPr>
              <a:t>4. Divide #2 / #3 =				0.14</a:t>
            </a:r>
          </a:p>
          <a:p>
            <a:r>
              <a:rPr lang="en-US" altLang="en-US">
                <a:latin typeface="Times New Roman" charset="0"/>
              </a:rPr>
              <a:t>5. Amps of solar module = 			0.24</a:t>
            </a:r>
          </a:p>
          <a:p>
            <a:r>
              <a:rPr lang="en-US" altLang="en-US">
                <a:latin typeface="Times New Roman" charset="0"/>
              </a:rPr>
              <a:t>6. Total number of modules = 		1</a:t>
            </a:r>
          </a:p>
          <a:p>
            <a:r>
              <a:rPr lang="en-US" altLang="en-US">
                <a:latin typeface="Times New Roman" charset="0"/>
              </a:rPr>
              <a:t>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4375" r="39374" b="10156"/>
          <a:stretch>
            <a:fillRect/>
          </a:stretch>
        </p:blipFill>
        <p:spPr bwMode="auto">
          <a:xfrm>
            <a:off x="838200" y="152400"/>
            <a:ext cx="7315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9571" name="Text Box 3"/>
          <p:cNvSpPr txBox="1">
            <a:spLocks noChangeArrowheads="1"/>
          </p:cNvSpPr>
          <p:nvPr/>
        </p:nvSpPr>
        <p:spPr bwMode="auto">
          <a:xfrm>
            <a:off x="1981200" y="5486400"/>
            <a:ext cx="5167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Watts = amps * volts</a:t>
            </a:r>
          </a:p>
          <a:p>
            <a:r>
              <a:rPr lang="en-US" altLang="en-US">
                <a:latin typeface="Times New Roman" charset="0"/>
              </a:rPr>
              <a:t> 5 watts / 12 volts = 0.24 amps</a:t>
            </a:r>
          </a:p>
        </p:txBody>
      </p:sp>
      <p:sp>
        <p:nvSpPr>
          <p:cNvPr id="109572" name="Rectangle 4"/>
          <p:cNvSpPr>
            <a:spLocks noChangeArrowheads="1"/>
          </p:cNvSpPr>
          <p:nvPr/>
        </p:nvSpPr>
        <p:spPr bwMode="auto">
          <a:xfrm>
            <a:off x="3657600" y="1066800"/>
            <a:ext cx="4572000" cy="1905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l="13126" t="22656" r="13750" b="24219"/>
          <a:stretch>
            <a:fillRect/>
          </a:stretch>
        </p:blipFill>
        <p:spPr bwMode="auto">
          <a:xfrm>
            <a:off x="304800" y="1143000"/>
            <a:ext cx="8229600" cy="478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0595" name="Text Box 3"/>
          <p:cNvSpPr txBox="1">
            <a:spLocks noChangeArrowheads="1"/>
          </p:cNvSpPr>
          <p:nvPr/>
        </p:nvSpPr>
        <p:spPr bwMode="auto">
          <a:xfrm>
            <a:off x="2514600" y="304800"/>
            <a:ext cx="3635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Charge Controller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t="14844" r="52499" b="28125"/>
          <a:stretch>
            <a:fillRect/>
          </a:stretch>
        </p:blipFill>
        <p:spPr bwMode="auto">
          <a:xfrm>
            <a:off x="1447800" y="533400"/>
            <a:ext cx="5791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43" name="Rectangle 3"/>
          <p:cNvSpPr>
            <a:spLocks noChangeArrowheads="1"/>
          </p:cNvSpPr>
          <p:nvPr/>
        </p:nvSpPr>
        <p:spPr bwMode="auto">
          <a:xfrm>
            <a:off x="5257800" y="1981200"/>
            <a:ext cx="1905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Water Restrictions</a:t>
            </a:r>
          </a:p>
        </p:txBody>
      </p:sp>
      <p:sp>
        <p:nvSpPr>
          <p:cNvPr id="89091" name="Rectangle 3"/>
          <p:cNvSpPr>
            <a:spLocks noGrp="1" noChangeArrowheads="1"/>
          </p:cNvSpPr>
          <p:nvPr>
            <p:ph type="body" idx="1"/>
          </p:nvPr>
        </p:nvSpPr>
        <p:spPr>
          <a:xfrm>
            <a:off x="381000" y="1447800"/>
            <a:ext cx="8229600" cy="4525963"/>
          </a:xfrm>
        </p:spPr>
        <p:txBody>
          <a:bodyPr/>
          <a:lstStyle/>
          <a:p>
            <a:pPr>
              <a:lnSpc>
                <a:spcPct val="90000"/>
              </a:lnSpc>
              <a:buClr>
                <a:schemeClr val="tx1"/>
              </a:buClr>
            </a:pPr>
            <a:r>
              <a:rPr lang="en-US" altLang="en-US" sz="2800"/>
              <a:t>Georgia one of the fastest growing states</a:t>
            </a:r>
          </a:p>
          <a:p>
            <a:pPr>
              <a:lnSpc>
                <a:spcPct val="90000"/>
              </a:lnSpc>
              <a:buClr>
                <a:schemeClr val="tx1"/>
              </a:buClr>
            </a:pPr>
            <a:r>
              <a:rPr lang="en-US" altLang="en-US" sz="2800"/>
              <a:t>Demand for water is increasing</a:t>
            </a:r>
          </a:p>
          <a:p>
            <a:pPr>
              <a:lnSpc>
                <a:spcPct val="90000"/>
              </a:lnSpc>
              <a:buClr>
                <a:schemeClr val="tx1"/>
              </a:buClr>
            </a:pPr>
            <a:r>
              <a:rPr lang="en-US" altLang="en-US" sz="2800"/>
              <a:t>Water is not unlimited</a:t>
            </a:r>
          </a:p>
          <a:p>
            <a:pPr>
              <a:lnSpc>
                <a:spcPct val="90000"/>
              </a:lnSpc>
              <a:buClr>
                <a:schemeClr val="tx1"/>
              </a:buClr>
            </a:pPr>
            <a:r>
              <a:rPr lang="en-US" altLang="en-US" sz="2800"/>
              <a:t>Lack of water can harm</a:t>
            </a:r>
          </a:p>
          <a:p>
            <a:pPr>
              <a:lnSpc>
                <a:spcPct val="90000"/>
              </a:lnSpc>
              <a:buClr>
                <a:schemeClr val="tx1"/>
              </a:buClr>
              <a:buFontTx/>
              <a:buNone/>
            </a:pPr>
            <a:r>
              <a:rPr lang="en-US" altLang="en-US" sz="2800"/>
              <a:t>		-wildlife</a:t>
            </a:r>
          </a:p>
          <a:p>
            <a:pPr>
              <a:lnSpc>
                <a:spcPct val="90000"/>
              </a:lnSpc>
              <a:buFontTx/>
              <a:buNone/>
            </a:pPr>
            <a:r>
              <a:rPr lang="en-US" altLang="en-US" sz="2800"/>
              <a:t>		-landscapes</a:t>
            </a:r>
          </a:p>
          <a:p>
            <a:pPr>
              <a:lnSpc>
                <a:spcPct val="90000"/>
              </a:lnSpc>
              <a:buFontTx/>
              <a:buNone/>
            </a:pPr>
            <a:r>
              <a:rPr lang="en-US" altLang="en-US" sz="2800"/>
              <a:t>		-business</a:t>
            </a:r>
          </a:p>
          <a:p>
            <a:pPr>
              <a:lnSpc>
                <a:spcPct val="90000"/>
              </a:lnSpc>
              <a:buFontTx/>
              <a:buNone/>
            </a:pPr>
            <a:r>
              <a:rPr lang="en-US" altLang="en-US" sz="2800"/>
              <a:t>			</a:t>
            </a:r>
          </a:p>
          <a:p>
            <a:pPr>
              <a:lnSpc>
                <a:spcPct val="90000"/>
              </a:lnSpc>
              <a:buFontTx/>
              <a:buNone/>
            </a:pPr>
            <a:r>
              <a:rPr lang="en-US" altLang="en-US" sz="2800"/>
              <a:t>  </a:t>
            </a:r>
          </a:p>
        </p:txBody>
      </p:sp>
      <p:pic>
        <p:nvPicPr>
          <p:cNvPr id="89092" name="Picture 4" descr="wpn_drought_071015_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895600"/>
            <a:ext cx="3200400" cy="240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895600" y="228600"/>
            <a:ext cx="2520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latin typeface="Times New Roman" charset="0"/>
              </a:rPr>
              <a:t>Battery Sizing</a:t>
            </a:r>
          </a:p>
        </p:txBody>
      </p:sp>
      <p:sp>
        <p:nvSpPr>
          <p:cNvPr id="111619" name="Text Box 3"/>
          <p:cNvSpPr txBox="1">
            <a:spLocks noChangeArrowheads="1"/>
          </p:cNvSpPr>
          <p:nvPr/>
        </p:nvSpPr>
        <p:spPr bwMode="auto">
          <a:xfrm>
            <a:off x="457200" y="1143000"/>
            <a:ext cx="8169275"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latin typeface="Times New Roman" charset="0"/>
              </a:rPr>
              <a:t>1. Max amp hours per day: 			4</a:t>
            </a:r>
          </a:p>
          <a:p>
            <a:r>
              <a:rPr lang="en-US" altLang="en-US">
                <a:latin typeface="Times New Roman" charset="0"/>
              </a:rPr>
              <a:t>2. Continuous cloudy days	 		4</a:t>
            </a:r>
          </a:p>
          <a:p>
            <a:r>
              <a:rPr lang="en-US" altLang="en-US">
                <a:latin typeface="Times New Roman" charset="0"/>
              </a:rPr>
              <a:t>3. Multiply #2 * #3 =  			16</a:t>
            </a:r>
          </a:p>
          <a:p>
            <a:r>
              <a:rPr lang="en-US" altLang="en-US">
                <a:latin typeface="Times New Roman" charset="0"/>
              </a:rPr>
              <a:t>4. Divide #3 / 0.8 to maintain battery reserve =</a:t>
            </a:r>
          </a:p>
          <a:p>
            <a:r>
              <a:rPr lang="en-US" altLang="en-US">
                <a:latin typeface="Times New Roman" charset="0"/>
              </a:rPr>
              <a:t>						20 amp hour</a:t>
            </a:r>
          </a:p>
          <a:p>
            <a:endParaRPr lang="en-US" altLang="en-US">
              <a:latin typeface="Times New Roman" charset="0"/>
            </a:endParaRPr>
          </a:p>
          <a:p>
            <a:r>
              <a:rPr lang="en-US" altLang="en-US">
                <a:latin typeface="Times New Roman" charset="0"/>
              </a:rPr>
              <a:t>5b. Multiply #4 * 1.19 to run pump in temperatures as low as 50 F = 		24 AH</a:t>
            </a:r>
          </a:p>
          <a:p>
            <a:endParaRPr lang="en-US" altLang="en-US">
              <a:latin typeface="Times New Roman"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17_17"/>
          <p:cNvPicPr>
            <a:picLocks noChangeAspect="1" noChangeArrowheads="1"/>
          </p:cNvPicPr>
          <p:nvPr/>
        </p:nvPicPr>
        <p:blipFill>
          <a:blip r:embed="rId2">
            <a:extLst>
              <a:ext uri="{28A0092B-C50C-407E-A947-70E740481C1C}">
                <a14:useLocalDpi xmlns:a14="http://schemas.microsoft.com/office/drawing/2010/main" val="0"/>
              </a:ext>
            </a:extLst>
          </a:blip>
          <a:srcRect r="30302"/>
          <a:stretch>
            <a:fillRect/>
          </a:stretch>
        </p:blipFill>
        <p:spPr bwMode="auto">
          <a:xfrm>
            <a:off x="5105400" y="1905000"/>
            <a:ext cx="3505200" cy="3354388"/>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533400" y="1828800"/>
            <a:ext cx="413861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Landscape Design</a:t>
            </a:r>
          </a:p>
          <a:p>
            <a:pPr>
              <a:buFontTx/>
              <a:buChar char="•"/>
            </a:pPr>
            <a:r>
              <a:rPr lang="en-US" altLang="en-US"/>
              <a:t> Irrigation Design</a:t>
            </a:r>
          </a:p>
          <a:p>
            <a:pPr>
              <a:buFontTx/>
              <a:buChar char="•"/>
            </a:pPr>
            <a:r>
              <a:rPr lang="en-US" altLang="en-US"/>
              <a:t> Harvest Rainwater </a:t>
            </a:r>
          </a:p>
          <a:p>
            <a:pPr>
              <a:buFontTx/>
              <a:buChar char="•"/>
            </a:pPr>
            <a:r>
              <a:rPr lang="en-US" altLang="en-US"/>
              <a:t> Harvest Condensate</a:t>
            </a:r>
          </a:p>
        </p:txBody>
      </p:sp>
      <p:sp>
        <p:nvSpPr>
          <p:cNvPr id="29700" name="Text Box 4"/>
          <p:cNvSpPr txBox="1">
            <a:spLocks noChangeArrowheads="1"/>
          </p:cNvSpPr>
          <p:nvPr/>
        </p:nvSpPr>
        <p:spPr bwMode="auto">
          <a:xfrm>
            <a:off x="914400" y="838200"/>
            <a:ext cx="5146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Water Ban Survival Guide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DSCN0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5"/>
          <p:cNvSpPr txBox="1">
            <a:spLocks noChangeArrowheads="1"/>
          </p:cNvSpPr>
          <p:nvPr/>
        </p:nvSpPr>
        <p:spPr bwMode="auto">
          <a:xfrm>
            <a:off x="1447800" y="2667000"/>
            <a:ext cx="286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reduce erosion</a:t>
            </a:r>
          </a:p>
        </p:txBody>
      </p:sp>
      <p:pic>
        <p:nvPicPr>
          <p:cNvPr id="66567" name="Picture 7" descr="infil"/>
          <p:cNvPicPr>
            <a:picLocks noChangeAspect="1" noChangeArrowheads="1"/>
          </p:cNvPicPr>
          <p:nvPr/>
        </p:nvPicPr>
        <p:blipFill>
          <a:blip r:embed="rId3">
            <a:extLst>
              <a:ext uri="{28A0092B-C50C-407E-A947-70E740481C1C}">
                <a14:useLocalDpi xmlns:a14="http://schemas.microsoft.com/office/drawing/2010/main" val="0"/>
              </a:ext>
            </a:extLst>
          </a:blip>
          <a:srcRect l="3185" t="3185" r="3185" b="3185"/>
          <a:stretch>
            <a:fillRect/>
          </a:stretch>
        </p:blipFill>
        <p:spPr bwMode="auto">
          <a:xfrm>
            <a:off x="5334000" y="914400"/>
            <a:ext cx="29718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8" name="Text Box 8"/>
          <p:cNvSpPr txBox="1">
            <a:spLocks noChangeArrowheads="1"/>
          </p:cNvSpPr>
          <p:nvPr/>
        </p:nvSpPr>
        <p:spPr bwMode="auto">
          <a:xfrm>
            <a:off x="5334000" y="3124200"/>
            <a:ext cx="2881313" cy="45720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increases infiltration</a:t>
            </a:r>
          </a:p>
        </p:txBody>
      </p:sp>
      <p:sp>
        <p:nvSpPr>
          <p:cNvPr id="66569" name="Text Box 9"/>
          <p:cNvSpPr txBox="1">
            <a:spLocks noChangeArrowheads="1"/>
          </p:cNvSpPr>
          <p:nvPr/>
        </p:nvSpPr>
        <p:spPr bwMode="auto">
          <a:xfrm>
            <a:off x="1295400" y="152400"/>
            <a:ext cx="5857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Environmental Benefits</a:t>
            </a:r>
          </a:p>
        </p:txBody>
      </p:sp>
      <p:sp>
        <p:nvSpPr>
          <p:cNvPr id="66570" name="Text Box 10"/>
          <p:cNvSpPr txBox="1">
            <a:spLocks noChangeArrowheads="1"/>
          </p:cNvSpPr>
          <p:nvPr/>
        </p:nvSpPr>
        <p:spPr bwMode="auto">
          <a:xfrm>
            <a:off x="1143000" y="6096000"/>
            <a:ext cx="329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reduce water use</a:t>
            </a:r>
          </a:p>
        </p:txBody>
      </p:sp>
      <p:pic>
        <p:nvPicPr>
          <p:cNvPr id="66571" name="Picture 11" descr="cystern_0208 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733800"/>
            <a:ext cx="3505200" cy="234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93688" y="381000"/>
            <a:ext cx="821055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a:t>Rainwater &amp; Condensate Water</a:t>
            </a:r>
          </a:p>
          <a:p>
            <a:pPr algn="ctr">
              <a:buFontTx/>
              <a:buChar char="-"/>
            </a:pPr>
            <a:r>
              <a:rPr lang="en-US" altLang="en-US"/>
              <a:t> Irrigation is not restricted (ban proof)</a:t>
            </a:r>
          </a:p>
          <a:p>
            <a:pPr algn="ctr">
              <a:buFontTx/>
              <a:buChar char="-"/>
            </a:pPr>
            <a:r>
              <a:rPr lang="en-US" altLang="en-US"/>
              <a:t> Large quantities can be harvested</a:t>
            </a:r>
          </a:p>
          <a:p>
            <a:pPr algn="ctr"/>
            <a:r>
              <a:rPr lang="en-US" altLang="en-US"/>
              <a:t>- May be enough to meet landscape needs   </a:t>
            </a:r>
          </a:p>
        </p:txBody>
      </p:sp>
      <p:pic>
        <p:nvPicPr>
          <p:cNvPr id="34819" name="Picture 3" descr="RainCube2"/>
          <p:cNvPicPr>
            <a:picLocks noChangeAspect="1" noChangeArrowheads="1"/>
          </p:cNvPicPr>
          <p:nvPr/>
        </p:nvPicPr>
        <p:blipFill>
          <a:blip r:embed="rId2">
            <a:extLst>
              <a:ext uri="{28A0092B-C50C-407E-A947-70E740481C1C}">
                <a14:useLocalDpi xmlns:a14="http://schemas.microsoft.com/office/drawing/2010/main" val="0"/>
              </a:ext>
            </a:extLst>
          </a:blip>
          <a:srcRect l="7692"/>
          <a:stretch>
            <a:fillRect/>
          </a:stretch>
        </p:blipFill>
        <p:spPr bwMode="auto">
          <a:xfrm>
            <a:off x="3505200" y="3429000"/>
            <a:ext cx="2743200" cy="2227263"/>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RainCube"/>
          <p:cNvPicPr>
            <a:picLocks noChangeAspect="1" noChangeArrowheads="1"/>
          </p:cNvPicPr>
          <p:nvPr/>
        </p:nvPicPr>
        <p:blipFill>
          <a:blip r:embed="rId3">
            <a:extLst>
              <a:ext uri="{28A0092B-C50C-407E-A947-70E740481C1C}">
                <a14:useLocalDpi xmlns:a14="http://schemas.microsoft.com/office/drawing/2010/main" val="0"/>
              </a:ext>
            </a:extLst>
          </a:blip>
          <a:srcRect l="21484" r="8691"/>
          <a:stretch>
            <a:fillRect/>
          </a:stretch>
        </p:blipFill>
        <p:spPr bwMode="auto">
          <a:xfrm>
            <a:off x="457200" y="2819400"/>
            <a:ext cx="29718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IMG_73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14600"/>
            <a:ext cx="254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1824</Words>
  <Application>Microsoft Macintosh PowerPoint</Application>
  <PresentationFormat>On-screen Show (4:3)</PresentationFormat>
  <Paragraphs>512</Paragraphs>
  <Slides>61</Slides>
  <Notes>8</Notes>
  <HiddenSlides>8</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Arial</vt:lpstr>
      <vt:lpstr>Times New Roman</vt:lpstr>
      <vt:lpstr>Tahoma</vt:lpstr>
      <vt:lpstr>Wingdings</vt:lpstr>
      <vt:lpstr>Garamond</vt:lpstr>
      <vt:lpstr>Default Design</vt:lpstr>
      <vt:lpstr>Adobe Acrobat Document</vt:lpstr>
      <vt:lpstr>PowerPoint Presentation</vt:lpstr>
      <vt:lpstr>PowerPoint Presentation</vt:lpstr>
      <vt:lpstr>Georgia’s Water</vt:lpstr>
      <vt:lpstr>PowerPoint Presentation</vt:lpstr>
      <vt:lpstr>PowerPoint Presentation</vt:lpstr>
      <vt:lpstr>Water Restrictions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much Rainwater can be harvested?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of Harvested Rain Water Athens-Clarke County</vt:lpstr>
      <vt:lpstr>PowerPoint Presentation</vt:lpstr>
      <vt:lpstr>PowerPoint Presentation</vt:lpstr>
      <vt:lpstr>Value of Harvested Condensate Athens-Clarke County, 10 gpd drip</vt:lpstr>
      <vt:lpstr>Irrigating With Harvested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2015-09-08T03:54:38Z</dcterms:created>
  <dcterms:modified xsi:type="dcterms:W3CDTF">2015-09-08T03:58:37Z</dcterms:modified>
</cp:coreProperties>
</file>