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emf" ContentType="image/x-emf"/>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51" r:id="rId1"/>
  </p:sldMasterIdLst>
  <p:notesMasterIdLst>
    <p:notesMasterId r:id="rId35"/>
  </p:notesMasterIdLst>
  <p:handoutMasterIdLst>
    <p:handoutMasterId r:id="rId36"/>
  </p:handoutMasterIdLst>
  <p:sldIdLst>
    <p:sldId id="358" r:id="rId2"/>
    <p:sldId id="359" r:id="rId3"/>
    <p:sldId id="343" r:id="rId4"/>
    <p:sldId id="345" r:id="rId5"/>
    <p:sldId id="349" r:id="rId6"/>
    <p:sldId id="350" r:id="rId7"/>
    <p:sldId id="351" r:id="rId8"/>
    <p:sldId id="346" r:id="rId9"/>
    <p:sldId id="347" r:id="rId10"/>
    <p:sldId id="348" r:id="rId11"/>
    <p:sldId id="360" r:id="rId12"/>
    <p:sldId id="361" r:id="rId13"/>
    <p:sldId id="352" r:id="rId14"/>
    <p:sldId id="353" r:id="rId15"/>
    <p:sldId id="354" r:id="rId16"/>
    <p:sldId id="356" r:id="rId17"/>
    <p:sldId id="256" r:id="rId18"/>
    <p:sldId id="257" r:id="rId19"/>
    <p:sldId id="258" r:id="rId20"/>
    <p:sldId id="362" r:id="rId21"/>
    <p:sldId id="259" r:id="rId22"/>
    <p:sldId id="338" r:id="rId23"/>
    <p:sldId id="263" r:id="rId24"/>
    <p:sldId id="264" r:id="rId25"/>
    <p:sldId id="265" r:id="rId26"/>
    <p:sldId id="261" r:id="rId27"/>
    <p:sldId id="270" r:id="rId28"/>
    <p:sldId id="262" r:id="rId29"/>
    <p:sldId id="268" r:id="rId30"/>
    <p:sldId id="363" r:id="rId31"/>
    <p:sldId id="269" r:id="rId32"/>
    <p:sldId id="260" r:id="rId33"/>
    <p:sldId id="271" r:id="rId34"/>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FFE3"/>
    <a:srgbClr val="FFCC00"/>
    <a:srgbClr val="996633"/>
    <a:srgbClr val="009999"/>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9" autoAdjust="0"/>
    <p:restoredTop sz="94674"/>
  </p:normalViewPr>
  <p:slideViewPr>
    <p:cSldViewPr>
      <p:cViewPr varScale="1">
        <p:scale>
          <a:sx n="124" d="100"/>
          <a:sy n="124" d="100"/>
        </p:scale>
        <p:origin x="180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0"/>
    </p:cViewPr>
  </p:sorterViewPr>
  <p:notesViewPr>
    <p:cSldViewPr>
      <p:cViewPr>
        <p:scale>
          <a:sx n="77" d="100"/>
          <a:sy n="77" d="100"/>
        </p:scale>
        <p:origin x="-624" y="3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t" anchorCtr="0" compatLnSpc="1">
            <a:prstTxWarp prst="textNoShape">
              <a:avLst/>
            </a:prstTxWarp>
          </a:bodyPr>
          <a:lstStyle>
            <a:lvl1pPr algn="l" defTabSz="966788">
              <a:defRPr sz="1300"/>
            </a:lvl1pPr>
          </a:lstStyle>
          <a:p>
            <a:endParaRPr lang="en-US" altLang="en-US"/>
          </a:p>
        </p:txBody>
      </p:sp>
      <p:sp>
        <p:nvSpPr>
          <p:cNvPr id="131075"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31076"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b" anchorCtr="0" compatLnSpc="1">
            <a:prstTxWarp prst="textNoShape">
              <a:avLst/>
            </a:prstTxWarp>
          </a:bodyPr>
          <a:lstStyle>
            <a:lvl1pPr algn="l" defTabSz="966788">
              <a:defRPr sz="1300"/>
            </a:lvl1pPr>
          </a:lstStyle>
          <a:p>
            <a:endParaRPr lang="en-US" altLang="en-US"/>
          </a:p>
        </p:txBody>
      </p:sp>
      <p:sp>
        <p:nvSpPr>
          <p:cNvPr id="131077"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b" anchorCtr="0" compatLnSpc="1">
            <a:prstTxWarp prst="textNoShape">
              <a:avLst/>
            </a:prstTxWarp>
          </a:bodyPr>
          <a:lstStyle>
            <a:lvl1pPr algn="r" defTabSz="966788">
              <a:defRPr sz="1300"/>
            </a:lvl1pPr>
          </a:lstStyle>
          <a:p>
            <a:fld id="{76F6A700-543A-A840-9468-B477C3194654}" type="slidenum">
              <a:rPr lang="en-US" altLang="en-US"/>
              <a:pPr/>
              <a:t>‹#›</a:t>
            </a:fld>
            <a:endParaRPr lang="en-US" altLang="en-US"/>
          </a:p>
        </p:txBody>
      </p:sp>
    </p:spTree>
    <p:extLst>
      <p:ext uri="{BB962C8B-B14F-4D97-AF65-F5344CB8AC3E}">
        <p14:creationId xmlns:p14="http://schemas.microsoft.com/office/powerpoint/2010/main" val="1379788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t" anchorCtr="0" compatLnSpc="1">
            <a:prstTxWarp prst="textNoShape">
              <a:avLst/>
            </a:prstTxWarp>
          </a:bodyPr>
          <a:lstStyle>
            <a:lvl1pPr algn="l" defTabSz="966788">
              <a:defRPr sz="1300"/>
            </a:lvl1pPr>
          </a:lstStyle>
          <a:p>
            <a:endParaRPr lang="en-US" altLang="en-US"/>
          </a:p>
        </p:txBody>
      </p:sp>
      <p:sp>
        <p:nvSpPr>
          <p:cNvPr id="30723"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30724" name="Rectangle 4"/>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6"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b" anchorCtr="0" compatLnSpc="1">
            <a:prstTxWarp prst="textNoShape">
              <a:avLst/>
            </a:prstTxWarp>
          </a:bodyPr>
          <a:lstStyle>
            <a:lvl1pPr algn="l" defTabSz="966788">
              <a:defRPr sz="1300"/>
            </a:lvl1pPr>
          </a:lstStyle>
          <a:p>
            <a:endParaRPr lang="en-US" altLang="en-US"/>
          </a:p>
        </p:txBody>
      </p:sp>
      <p:sp>
        <p:nvSpPr>
          <p:cNvPr id="30727"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b" anchorCtr="0" compatLnSpc="1">
            <a:prstTxWarp prst="textNoShape">
              <a:avLst/>
            </a:prstTxWarp>
          </a:bodyPr>
          <a:lstStyle>
            <a:lvl1pPr algn="r" defTabSz="966788">
              <a:defRPr sz="1300"/>
            </a:lvl1pPr>
          </a:lstStyle>
          <a:p>
            <a:fld id="{BB90C5A8-3C65-7B40-BCEC-E36CAEE9179B}" type="slidenum">
              <a:rPr lang="en-US" altLang="en-US"/>
              <a:pPr/>
              <a:t>‹#›</a:t>
            </a:fld>
            <a:endParaRPr lang="en-US" altLang="en-US"/>
          </a:p>
        </p:txBody>
      </p:sp>
    </p:spTree>
    <p:extLst>
      <p:ext uri="{BB962C8B-B14F-4D97-AF65-F5344CB8AC3E}">
        <p14:creationId xmlns:p14="http://schemas.microsoft.com/office/powerpoint/2010/main" val="4982696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B3C0A-4B74-4544-B932-BEE852379732}" type="slidenum">
              <a:rPr lang="en-US" altLang="en-US"/>
              <a:pPr/>
              <a:t>1</a:t>
            </a:fld>
            <a:endParaRPr lang="en-US" altLang="en-US"/>
          </a:p>
        </p:txBody>
      </p:sp>
      <p:sp>
        <p:nvSpPr>
          <p:cNvPr id="227330" name="Rectangle 2"/>
          <p:cNvSpPr>
            <a:spLocks noRo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83857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279EE2-A22E-1E4F-A812-0EEFE80D6E26}" type="slidenum">
              <a:rPr lang="en-US" altLang="en-US"/>
              <a:pPr/>
              <a:t>10</a:t>
            </a:fld>
            <a:endParaRPr lang="en-US" altLang="en-US"/>
          </a:p>
        </p:txBody>
      </p:sp>
      <p:sp>
        <p:nvSpPr>
          <p:cNvPr id="197634" name="Rectangle 2"/>
          <p:cNvSpPr>
            <a:spLocks noRo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altLang="en-US"/>
              <a:t>To reduce peak flows and high flow rates, detention ponds were created.  However, they often did not create the kind of hydrologic improvements in streams  that they were intended to do.  Detention basins with fast pipe conveyance to them do not provide adequate pollutant removal for many situations.</a:t>
            </a:r>
          </a:p>
          <a:p>
            <a:endParaRPr lang="en-US" altLang="en-US"/>
          </a:p>
          <a:p>
            <a:r>
              <a:rPr lang="en-US" altLang="en-US"/>
              <a:t>Detention basins do reduce the amount of suspended solids such as sediment, metal dust and other trash in stormwater.  They also provide adequate treatment of bacteria in highly contaminated situations.  However, they do nothing to reduce nutrients and other dissolved toxic contaminants and the smaller organic matter in stormwater.  </a:t>
            </a:r>
          </a:p>
        </p:txBody>
      </p:sp>
    </p:spTree>
    <p:extLst>
      <p:ext uri="{BB962C8B-B14F-4D97-AF65-F5344CB8AC3E}">
        <p14:creationId xmlns:p14="http://schemas.microsoft.com/office/powerpoint/2010/main" val="1747427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719BE5-DC31-C249-9FB4-269CC8961A68}" type="slidenum">
              <a:rPr lang="en-US" altLang="en-US"/>
              <a:pPr/>
              <a:t>11</a:t>
            </a:fld>
            <a:endParaRPr lang="en-US" altLang="en-US"/>
          </a:p>
        </p:txBody>
      </p:sp>
      <p:sp>
        <p:nvSpPr>
          <p:cNvPr id="185346" name="Rectangle 2"/>
          <p:cNvSpPr>
            <a:spLocks noRot="1" noChangeArrowheads="1" noTextEdit="1"/>
          </p:cNvSpPr>
          <p:nvPr>
            <p:ph type="sldImg"/>
          </p:nvPr>
        </p:nvSpPr>
        <p:spPr>
          <a:xfrm>
            <a:off x="1257300" y="720725"/>
            <a:ext cx="4802188" cy="3602038"/>
          </a:xfrm>
          <a:ln/>
        </p:spPr>
      </p:sp>
      <p:sp>
        <p:nvSpPr>
          <p:cNvPr id="185347" name="Rectangle 3"/>
          <p:cNvSpPr>
            <a:spLocks noGrp="1" noChangeArrowheads="1"/>
          </p:cNvSpPr>
          <p:nvPr>
            <p:ph type="body" idx="1"/>
          </p:nvPr>
        </p:nvSpPr>
        <p:spPr>
          <a:xfrm>
            <a:off x="974725" y="4560888"/>
            <a:ext cx="5365750" cy="4319587"/>
          </a:xfrm>
        </p:spPr>
        <p:txBody>
          <a:bodyPr/>
          <a:lstStyle/>
          <a:p>
            <a:r>
              <a:rPr lang="en-US" altLang="en-US"/>
              <a:t>Better Site Design Practices</a:t>
            </a:r>
          </a:p>
          <a:p>
            <a:r>
              <a:rPr lang="en-US" altLang="en-US"/>
              <a:t>So to improve water quality as well as reduce stormwater volumes, a new approach to managing stormwater is focused on better site design that reduces the connection of impervious surfaces to break down the collection and concentration for conveyance of stormwater off of impervious surfaces.</a:t>
            </a:r>
          </a:p>
          <a:p>
            <a:endParaRPr lang="en-US" altLang="en-US"/>
          </a:p>
          <a:p>
            <a:r>
              <a:rPr lang="en-US" altLang="en-US"/>
              <a:t>Better site design includes</a:t>
            </a:r>
          </a:p>
          <a:p>
            <a:pPr>
              <a:buFontTx/>
              <a:buChar char="•"/>
            </a:pPr>
            <a:r>
              <a:rPr lang="en-US" altLang="en-US"/>
              <a:t> Disconnecting impervious surfaces by separating these surfaces with green spaces and soil that allow some infiltration of the stormwater on-site.</a:t>
            </a:r>
          </a:p>
          <a:p>
            <a:pPr>
              <a:buFontTx/>
              <a:buChar char="•"/>
            </a:pPr>
            <a:r>
              <a:rPr lang="en-US" altLang="en-US"/>
              <a:t>Designing greenspaces on a site to capture or filter stormwater</a:t>
            </a:r>
          </a:p>
          <a:p>
            <a:pPr>
              <a:buFontTx/>
              <a:buChar char="•"/>
            </a:pPr>
            <a:endParaRPr lang="en-US" altLang="en-US"/>
          </a:p>
          <a:p>
            <a:pPr>
              <a:buFontTx/>
              <a:buChar char="•"/>
            </a:pPr>
            <a:r>
              <a:rPr lang="en-US" altLang="en-US"/>
              <a:t>These pictures show the simple differences that better site design requires such as having downspouts spill into a greenspace such as turfgrass (picture on the right) rather than spilling onto another impervious surface like the driveway in the picture on the left.</a:t>
            </a:r>
          </a:p>
        </p:txBody>
      </p:sp>
    </p:spTree>
    <p:extLst>
      <p:ext uri="{BB962C8B-B14F-4D97-AF65-F5344CB8AC3E}">
        <p14:creationId xmlns:p14="http://schemas.microsoft.com/office/powerpoint/2010/main" val="35384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F218F2-53A3-C64A-8DE1-936FF33CE5CB}" type="slidenum">
              <a:rPr lang="en-US" altLang="en-US"/>
              <a:pPr/>
              <a:t>12</a:t>
            </a:fld>
            <a:endParaRPr lang="en-US" altLang="en-US"/>
          </a:p>
        </p:txBody>
      </p:sp>
      <p:sp>
        <p:nvSpPr>
          <p:cNvPr id="187394" name="Rectangle 2"/>
          <p:cNvSpPr>
            <a:spLocks noRot="1" noChangeArrowheads="1" noTextEdit="1"/>
          </p:cNvSpPr>
          <p:nvPr>
            <p:ph type="sldImg"/>
          </p:nvPr>
        </p:nvSpPr>
        <p:spPr>
          <a:xfrm>
            <a:off x="1257300" y="720725"/>
            <a:ext cx="4802188" cy="3602038"/>
          </a:xfrm>
          <a:ln/>
        </p:spPr>
      </p:sp>
      <p:sp>
        <p:nvSpPr>
          <p:cNvPr id="187395" name="Rectangle 3"/>
          <p:cNvSpPr>
            <a:spLocks noGrp="1" noChangeArrowheads="1"/>
          </p:cNvSpPr>
          <p:nvPr>
            <p:ph type="body" idx="1"/>
          </p:nvPr>
        </p:nvSpPr>
        <p:spPr>
          <a:xfrm>
            <a:off x="974725" y="4560888"/>
            <a:ext cx="5365750" cy="4319587"/>
          </a:xfrm>
        </p:spPr>
        <p:txBody>
          <a:bodyPr/>
          <a:lstStyle/>
          <a:p>
            <a:r>
              <a:rPr lang="en-US" altLang="en-US"/>
              <a:t>The picture on the left where the parking lot spaces and islands are impervious and are directly connected to the storm drain, a situation that embodies the traditional collect, concentrate convey paradigm.</a:t>
            </a:r>
          </a:p>
          <a:p>
            <a:endParaRPr lang="en-US" altLang="en-US"/>
          </a:p>
          <a:p>
            <a:r>
              <a:rPr lang="en-US" altLang="en-US"/>
              <a:t>The picture on the right has an asphalt walkway that slopes down from its center so that stormwater collecting on the walkway flows into the turfgrass on either side of it to be filtered by the turfgrass and infiltrated into the soil. A storm drain is not needed for minimal slopes in this picture.</a:t>
            </a:r>
          </a:p>
        </p:txBody>
      </p:sp>
    </p:spTree>
    <p:extLst>
      <p:ext uri="{BB962C8B-B14F-4D97-AF65-F5344CB8AC3E}">
        <p14:creationId xmlns:p14="http://schemas.microsoft.com/office/powerpoint/2010/main" val="1996006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A0ACD0-EF23-9A4F-B3F4-5D8DD47F0DDA}" type="slidenum">
              <a:rPr lang="en-US" altLang="en-US"/>
              <a:pPr/>
              <a:t>13</a:t>
            </a:fld>
            <a:endParaRPr lang="en-US" altLang="en-US"/>
          </a:p>
        </p:txBody>
      </p:sp>
      <p:sp>
        <p:nvSpPr>
          <p:cNvPr id="198658" name="Rectangle 2"/>
          <p:cNvSpPr>
            <a:spLocks noRo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altLang="en-US"/>
              <a:t>Another critical component of better site design is keeping as much stormwater as possible and as is safe on the original site to allow it to be infiltrated into the soil on-site.</a:t>
            </a:r>
          </a:p>
          <a:p>
            <a:endParaRPr lang="en-US" altLang="en-US"/>
          </a:p>
          <a:p>
            <a:r>
              <a:rPr lang="en-US" altLang="en-US"/>
              <a:t>The more stormwater that can be retained and dealt with on-site, the less large regional detention facilities that will be required for good regional stormwater management.</a:t>
            </a:r>
          </a:p>
        </p:txBody>
      </p:sp>
    </p:spTree>
    <p:extLst>
      <p:ext uri="{BB962C8B-B14F-4D97-AF65-F5344CB8AC3E}">
        <p14:creationId xmlns:p14="http://schemas.microsoft.com/office/powerpoint/2010/main" val="1039414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E25BB6-E3D3-7F4E-9A97-147438A61F30}" type="slidenum">
              <a:rPr lang="en-US" altLang="en-US"/>
              <a:pPr/>
              <a:t>14</a:t>
            </a:fld>
            <a:endParaRPr lang="en-US" altLang="en-US"/>
          </a:p>
        </p:txBody>
      </p:sp>
      <p:sp>
        <p:nvSpPr>
          <p:cNvPr id="169986" name="Rectangle 2"/>
          <p:cNvSpPr>
            <a:spLocks noRot="1" noChangeArrowheads="1" noTextEdit="1"/>
          </p:cNvSpPr>
          <p:nvPr>
            <p:ph type="sldImg"/>
          </p:nvPr>
        </p:nvSpPr>
        <p:spPr>
          <a:xfrm>
            <a:off x="1257300" y="720725"/>
            <a:ext cx="4802188" cy="3602038"/>
          </a:xfrm>
          <a:ln/>
        </p:spPr>
      </p:sp>
      <p:sp>
        <p:nvSpPr>
          <p:cNvPr id="169987" name="Rectangle 3"/>
          <p:cNvSpPr>
            <a:spLocks noGrp="1" noChangeArrowheads="1"/>
          </p:cNvSpPr>
          <p:nvPr>
            <p:ph type="body" idx="1"/>
          </p:nvPr>
        </p:nvSpPr>
        <p:spPr>
          <a:xfrm>
            <a:off x="974725" y="4560888"/>
            <a:ext cx="5365750" cy="4319587"/>
          </a:xfrm>
        </p:spPr>
        <p:txBody>
          <a:bodyPr/>
          <a:lstStyle/>
          <a:p>
            <a:r>
              <a:rPr lang="en-US" altLang="en-US"/>
              <a:t>Better site design for stormwater management requires that we have more greenspaces to </a:t>
            </a:r>
          </a:p>
          <a:p>
            <a:pPr>
              <a:buFontTx/>
              <a:buChar char="•"/>
            </a:pPr>
            <a:r>
              <a:rPr lang="en-US" altLang="en-US"/>
              <a:t>Promote infiltration</a:t>
            </a:r>
          </a:p>
          <a:p>
            <a:pPr>
              <a:buFontTx/>
              <a:buChar char="•"/>
            </a:pPr>
            <a:r>
              <a:rPr lang="en-US" altLang="en-US"/>
              <a:t>Decrease runoff</a:t>
            </a:r>
          </a:p>
          <a:p>
            <a:pPr>
              <a:buFontTx/>
              <a:buChar char="•"/>
            </a:pPr>
            <a:r>
              <a:rPr lang="en-US" altLang="en-US"/>
              <a:t>Provide buffers</a:t>
            </a:r>
          </a:p>
          <a:p>
            <a:pPr>
              <a:buFontTx/>
              <a:buChar char="•"/>
            </a:pPr>
            <a:r>
              <a:rPr lang="en-US" altLang="en-US"/>
              <a:t>Filter pollutants</a:t>
            </a:r>
          </a:p>
          <a:p>
            <a:endParaRPr lang="en-US" altLang="en-US"/>
          </a:p>
          <a:p>
            <a:r>
              <a:rPr lang="en-US" altLang="en-US"/>
              <a:t>To be effective, greenspaces along streambanks such as riparian buffers are important, but rain gardens provide a valuable tool for keeping stormwater on-site separating and disconnecting impervious areas.  The picture to the left shows two rain gardens in the midst of intensive impervious spaces. The two rectangles in the center of the picture are actually rain gardens.  The second picture shows that all kinds of plants from turfgrass to willow trees not only create aesthetcally pleasing landscapes but they are tools for reducing water quality impacts from stormwater.</a:t>
            </a:r>
          </a:p>
        </p:txBody>
      </p:sp>
    </p:spTree>
    <p:extLst>
      <p:ext uri="{BB962C8B-B14F-4D97-AF65-F5344CB8AC3E}">
        <p14:creationId xmlns:p14="http://schemas.microsoft.com/office/powerpoint/2010/main" val="1802541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0E990-A678-2047-9A7E-2E1E4D2B379A}" type="slidenum">
              <a:rPr lang="en-US" altLang="en-US"/>
              <a:pPr/>
              <a:t>15</a:t>
            </a:fld>
            <a:endParaRPr lang="en-US" altLang="en-US"/>
          </a:p>
        </p:txBody>
      </p:sp>
      <p:sp>
        <p:nvSpPr>
          <p:cNvPr id="172034" name="Rectangle 2"/>
          <p:cNvSpPr>
            <a:spLocks noRot="1" noChangeArrowheads="1" noTextEdit="1"/>
          </p:cNvSpPr>
          <p:nvPr>
            <p:ph type="sldImg"/>
          </p:nvPr>
        </p:nvSpPr>
        <p:spPr>
          <a:ln/>
        </p:spPr>
      </p:sp>
      <p:sp>
        <p:nvSpPr>
          <p:cNvPr id="172035" name="Rectangle 3"/>
          <p:cNvSpPr>
            <a:spLocks noGrp="1" noChangeArrowheads="1"/>
          </p:cNvSpPr>
          <p:nvPr>
            <p:ph type="body" idx="1"/>
          </p:nvPr>
        </p:nvSpPr>
        <p:spPr>
          <a:xfrm>
            <a:off x="974725" y="4560888"/>
            <a:ext cx="5365750" cy="4319587"/>
          </a:xfrm>
        </p:spPr>
        <p:txBody>
          <a:bodyPr/>
          <a:lstStyle/>
          <a:p>
            <a:r>
              <a:rPr lang="en-US" altLang="en-US"/>
              <a:t>Infiltration is the most valuable part of better site design.  The more we can enhance infiltration of stormwater on site, the less costly the total stormwater management bill can be.  Infiltration is an inexpensive way to reduce runoff and flooding, maintain base flows in streams and remove pollutants through the filtering through the soil.</a:t>
            </a:r>
          </a:p>
          <a:p>
            <a:endParaRPr lang="en-US" altLang="en-US"/>
          </a:p>
          <a:p>
            <a:r>
              <a:rPr lang="en-US" altLang="en-US"/>
              <a:t>Rain gardens provide infiltration on-site while also creating a beautiful green component of the landscape. </a:t>
            </a:r>
          </a:p>
        </p:txBody>
      </p:sp>
    </p:spTree>
    <p:extLst>
      <p:ext uri="{BB962C8B-B14F-4D97-AF65-F5344CB8AC3E}">
        <p14:creationId xmlns:p14="http://schemas.microsoft.com/office/powerpoint/2010/main" val="770409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92A943-44B4-CB4D-BEE1-18E024406200}" type="slidenum">
              <a:rPr lang="en-US" altLang="en-US"/>
              <a:pPr/>
              <a:t>16</a:t>
            </a:fld>
            <a:endParaRPr lang="en-US" altLang="en-US"/>
          </a:p>
        </p:txBody>
      </p:sp>
      <p:sp>
        <p:nvSpPr>
          <p:cNvPr id="199682" name="Rectangle 2"/>
          <p:cNvSpPr>
            <a:spLocks noRo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altLang="en-US"/>
              <a:t>This is the transition slide from the first part to the detailed discussion of designing and building a rain garden.</a:t>
            </a:r>
          </a:p>
        </p:txBody>
      </p:sp>
    </p:spTree>
    <p:extLst>
      <p:ext uri="{BB962C8B-B14F-4D97-AF65-F5344CB8AC3E}">
        <p14:creationId xmlns:p14="http://schemas.microsoft.com/office/powerpoint/2010/main" val="1089878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D00C3-7485-984B-ACA7-FA68FC3C9FE2}" type="slidenum">
              <a:rPr lang="en-US" altLang="en-US"/>
              <a:pPr/>
              <a:t>17</a:t>
            </a:fld>
            <a:endParaRPr lang="en-US" altLang="en-US"/>
          </a:p>
        </p:txBody>
      </p:sp>
      <p:sp>
        <p:nvSpPr>
          <p:cNvPr id="200706" name="Rectangle 2"/>
          <p:cNvSpPr>
            <a:spLocks noRo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91587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0A6CC-6627-3440-AC27-DEE8AFDF350C}" type="slidenum">
              <a:rPr lang="en-US" altLang="en-US"/>
              <a:pPr/>
              <a:t>18</a:t>
            </a:fld>
            <a:endParaRPr lang="en-US" altLang="en-US"/>
          </a:p>
        </p:txBody>
      </p:sp>
      <p:sp>
        <p:nvSpPr>
          <p:cNvPr id="201730" name="Rectangle 2"/>
          <p:cNvSpPr>
            <a:spLocks noRot="1"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en-US" altLang="en-US"/>
              <a:t>The definition of a rain garden is given in the slide.  The highlighted words of the first bullet highlight the fundamental things that make a rain garden different from other landscape design features.  </a:t>
            </a:r>
          </a:p>
          <a:p>
            <a:pPr>
              <a:buFontTx/>
              <a:buChar char="•"/>
            </a:pPr>
            <a:r>
              <a:rPr lang="en-US" altLang="en-US"/>
              <a:t>The rain garden is man-made and is designed to deal with a particular amount of stormwater.  </a:t>
            </a:r>
          </a:p>
          <a:p>
            <a:pPr>
              <a:buFontTx/>
              <a:buChar char="•"/>
            </a:pPr>
            <a:r>
              <a:rPr lang="en-US" altLang="en-US"/>
              <a:t>A rain garden captures only a shallow amount of water.  It is not like a pond of water feature.  </a:t>
            </a:r>
          </a:p>
          <a:p>
            <a:pPr>
              <a:buFontTx/>
              <a:buChar char="•"/>
            </a:pPr>
            <a:r>
              <a:rPr lang="en-US" altLang="en-US"/>
              <a:t>The shallow amount of water does not persist for a long time like a wetland.</a:t>
            </a:r>
          </a:p>
          <a:p>
            <a:pPr>
              <a:buFontTx/>
              <a:buChar char="•"/>
            </a:pPr>
            <a:endParaRPr lang="en-US" altLang="en-US"/>
          </a:p>
          <a:p>
            <a:r>
              <a:rPr lang="en-US" altLang="en-US"/>
              <a:t>The rain garden is an indented area to capture stormwater.</a:t>
            </a:r>
          </a:p>
          <a:p>
            <a:endParaRPr lang="en-US" altLang="en-US"/>
          </a:p>
          <a:p>
            <a:r>
              <a:rPr lang="en-US" altLang="en-US"/>
              <a:t>The soil, mulch and plants of the rain garden provide filtering and treatment of the water to remove pollutants and utilize some of the water for the plants.</a:t>
            </a:r>
          </a:p>
          <a:p>
            <a:endParaRPr lang="en-US" altLang="en-US"/>
          </a:p>
          <a:p>
            <a:r>
              <a:rPr lang="en-US" altLang="en-US"/>
              <a:t>The rain garden should be attractive and fit seamlessly and naturally into the surrounding landscape and site.</a:t>
            </a:r>
          </a:p>
        </p:txBody>
      </p:sp>
    </p:spTree>
    <p:extLst>
      <p:ext uri="{BB962C8B-B14F-4D97-AF65-F5344CB8AC3E}">
        <p14:creationId xmlns:p14="http://schemas.microsoft.com/office/powerpoint/2010/main" val="2130408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22FAB9-BB14-5E44-A72A-D883858595CD}" type="slidenum">
              <a:rPr lang="en-US" altLang="en-US"/>
              <a:pPr/>
              <a:t>19</a:t>
            </a:fld>
            <a:endParaRPr lang="en-US" altLang="en-US"/>
          </a:p>
        </p:txBody>
      </p:sp>
      <p:sp>
        <p:nvSpPr>
          <p:cNvPr id="202754" name="Rectangle 2"/>
          <p:cNvSpPr>
            <a:spLocks noRo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altLang="en-US"/>
              <a:t>The primary purposes of the rain garden in a landscape are</a:t>
            </a:r>
          </a:p>
          <a:p>
            <a:pPr>
              <a:buFontTx/>
              <a:buChar char="•"/>
            </a:pPr>
            <a:r>
              <a:rPr lang="en-US" altLang="en-US"/>
              <a:t>Capturing stormwater runoff from impervious surfaces on-site</a:t>
            </a:r>
          </a:p>
          <a:p>
            <a:pPr>
              <a:buFontTx/>
              <a:buChar char="•"/>
            </a:pPr>
            <a:r>
              <a:rPr lang="en-US" altLang="en-US"/>
              <a:t>Reducing the amount of runoff leaving the site</a:t>
            </a:r>
          </a:p>
        </p:txBody>
      </p:sp>
    </p:spTree>
    <p:extLst>
      <p:ext uri="{BB962C8B-B14F-4D97-AF65-F5344CB8AC3E}">
        <p14:creationId xmlns:p14="http://schemas.microsoft.com/office/powerpoint/2010/main" val="78533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2447D7-48D9-6545-B301-203FEA900A87}" type="slidenum">
              <a:rPr lang="en-US" altLang="en-US"/>
              <a:pPr/>
              <a:t>2</a:t>
            </a:fld>
            <a:endParaRPr lang="en-US" altLang="en-US"/>
          </a:p>
        </p:txBody>
      </p:sp>
      <p:sp>
        <p:nvSpPr>
          <p:cNvPr id="193538" name="Rectangle 2"/>
          <p:cNvSpPr>
            <a:spLocks noRo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ltLang="en-US"/>
              <a:t>This PowerPoint presentation is a combination of 2 shorter presentations.  </a:t>
            </a:r>
          </a:p>
          <a:p>
            <a:endParaRPr lang="en-US" altLang="en-US"/>
          </a:p>
          <a:p>
            <a:r>
              <a:rPr lang="en-US" altLang="en-US"/>
              <a:t>The first presentation is about stormwater as a pollution source for streams and water bodies.  It provides a background on why rain gardens in our landscapes have great environmental value.</a:t>
            </a:r>
          </a:p>
          <a:p>
            <a:endParaRPr lang="en-US" altLang="en-US"/>
          </a:p>
          <a:p>
            <a:r>
              <a:rPr lang="en-US" altLang="en-US"/>
              <a:t>The second presentation gives a thorough definition of what rain gardens are and what purpose they serve.  It then gives step by step instructions on how to design a rain garden for a specific site, and then finally discusses appropriate plants to use in rain gardens.</a:t>
            </a:r>
          </a:p>
        </p:txBody>
      </p:sp>
    </p:spTree>
    <p:extLst>
      <p:ext uri="{BB962C8B-B14F-4D97-AF65-F5344CB8AC3E}">
        <p14:creationId xmlns:p14="http://schemas.microsoft.com/office/powerpoint/2010/main" val="1829702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1C10F8-735C-9342-81D6-78C156A0C6AD}" type="slidenum">
              <a:rPr lang="en-US" altLang="en-US"/>
              <a:pPr/>
              <a:t>20</a:t>
            </a:fld>
            <a:endParaRPr lang="en-US" altLang="en-US"/>
          </a:p>
        </p:txBody>
      </p:sp>
      <p:sp>
        <p:nvSpPr>
          <p:cNvPr id="203778" name="Rectangle 2"/>
          <p:cNvSpPr>
            <a:spLocks noRo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altLang="en-US"/>
              <a:t>Other Facts About Rain Garden</a:t>
            </a:r>
          </a:p>
          <a:p>
            <a:endParaRPr lang="en-US" altLang="en-US"/>
          </a:p>
          <a:p>
            <a:r>
              <a:rPr lang="en-US" altLang="en-US"/>
              <a:t>Other characteristics of a well-designed rain garden are</a:t>
            </a:r>
          </a:p>
          <a:p>
            <a:pPr>
              <a:buFontTx/>
              <a:buChar char="•"/>
            </a:pPr>
            <a:r>
              <a:rPr lang="en-US" altLang="en-US"/>
              <a:t>The ponding of water should last no more than 48 hours after rain stops</a:t>
            </a:r>
          </a:p>
          <a:p>
            <a:pPr>
              <a:buFontTx/>
              <a:buChar char="•"/>
            </a:pPr>
            <a:r>
              <a:rPr lang="en-US" altLang="en-US"/>
              <a:t>Typical depths for rain gardens range from 4 to 12 inches with 6 to 8 inches recommended</a:t>
            </a:r>
          </a:p>
          <a:p>
            <a:pPr>
              <a:buFontTx/>
              <a:buChar char="•"/>
            </a:pPr>
            <a:endParaRPr lang="en-US" altLang="en-US"/>
          </a:p>
          <a:p>
            <a:r>
              <a:rPr lang="en-US" altLang="en-US"/>
              <a:t>Rain gardens also </a:t>
            </a:r>
          </a:p>
          <a:p>
            <a:pPr>
              <a:buFontTx/>
              <a:buChar char="•"/>
            </a:pPr>
            <a:r>
              <a:rPr lang="en-US" altLang="en-US"/>
              <a:t>Should not increase mosquito numbers.</a:t>
            </a:r>
          </a:p>
          <a:p>
            <a:pPr>
              <a:buFontTx/>
              <a:buChar char="•"/>
            </a:pPr>
            <a:r>
              <a:rPr lang="en-US" altLang="en-US"/>
              <a:t>Will attract water-loving creatures such as frogs, toads and snakes.</a:t>
            </a:r>
          </a:p>
          <a:p>
            <a:pPr>
              <a:buFontTx/>
              <a:buChar char="•"/>
            </a:pPr>
            <a:endParaRPr lang="en-US" altLang="en-US"/>
          </a:p>
        </p:txBody>
      </p:sp>
    </p:spTree>
    <p:extLst>
      <p:ext uri="{BB962C8B-B14F-4D97-AF65-F5344CB8AC3E}">
        <p14:creationId xmlns:p14="http://schemas.microsoft.com/office/powerpoint/2010/main" val="676598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73ED58-4525-A147-AA93-5FC1237DDAF1}" type="slidenum">
              <a:rPr lang="en-US" altLang="en-US"/>
              <a:pPr/>
              <a:t>21</a:t>
            </a:fld>
            <a:endParaRPr lang="en-US" altLang="en-US"/>
          </a:p>
        </p:txBody>
      </p:sp>
      <p:sp>
        <p:nvSpPr>
          <p:cNvPr id="204802" name="Rectangle 2"/>
          <p:cNvSpPr>
            <a:spLocks noRo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60070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E64E9B-36AB-DB4A-9561-C402B4E866AF}" type="slidenum">
              <a:rPr lang="en-US" altLang="en-US"/>
              <a:pPr/>
              <a:t>22</a:t>
            </a:fld>
            <a:endParaRPr lang="en-US" altLang="en-US"/>
          </a:p>
        </p:txBody>
      </p:sp>
      <p:sp>
        <p:nvSpPr>
          <p:cNvPr id="205826" name="Rectangle 2"/>
          <p:cNvSpPr>
            <a:spLocks noRo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altLang="en-US"/>
              <a:t>Planning Your Rain Garden</a:t>
            </a:r>
          </a:p>
          <a:p>
            <a:endParaRPr lang="en-US" altLang="en-US"/>
          </a:p>
          <a:p>
            <a:r>
              <a:rPr lang="en-US" altLang="en-US"/>
              <a:t>When a homeowner is ready to create a rain garden in their landscape.  There are 3 critical issues that need to be settled before hand.  The location should be chosen.  The size of the rain garden needs to be decided, and the plants that will be placed in the rain garden are chosen.</a:t>
            </a:r>
          </a:p>
        </p:txBody>
      </p:sp>
    </p:spTree>
    <p:extLst>
      <p:ext uri="{BB962C8B-B14F-4D97-AF65-F5344CB8AC3E}">
        <p14:creationId xmlns:p14="http://schemas.microsoft.com/office/powerpoint/2010/main" val="2045957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AE4852-6D52-F547-B69D-D051C7FB8CAE}" type="slidenum">
              <a:rPr lang="en-US" altLang="en-US"/>
              <a:pPr/>
              <a:t>23</a:t>
            </a:fld>
            <a:endParaRPr lang="en-US" altLang="en-US"/>
          </a:p>
        </p:txBody>
      </p:sp>
      <p:sp>
        <p:nvSpPr>
          <p:cNvPr id="206850" name="Rectangle 2"/>
          <p:cNvSpPr>
            <a:spLocks noRo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altLang="en-US"/>
              <a:t>Locating the Rain Garden in a Landscape</a:t>
            </a:r>
          </a:p>
          <a:p>
            <a:endParaRPr lang="en-US" altLang="en-US"/>
          </a:p>
          <a:p>
            <a:r>
              <a:rPr lang="en-US" altLang="en-US"/>
              <a:t>Considerations on where to place a rain garden are depend on the natuiral elevations of the land as well as how the rain garden will fit into the rest of the landscape.</a:t>
            </a:r>
          </a:p>
          <a:p>
            <a:endParaRPr lang="en-US" altLang="en-US"/>
          </a:p>
          <a:p>
            <a:r>
              <a:rPr lang="en-US" altLang="en-US"/>
              <a:t>Rain gardens should not be right up against a buildin g foundation as the infiltrated water is not  god for the foundation.  However, for surfaces in the outdoors like driveways and patios, a rain gartden can be right next to these.</a:t>
            </a:r>
          </a:p>
        </p:txBody>
      </p:sp>
    </p:spTree>
    <p:extLst>
      <p:ext uri="{BB962C8B-B14F-4D97-AF65-F5344CB8AC3E}">
        <p14:creationId xmlns:p14="http://schemas.microsoft.com/office/powerpoint/2010/main" val="899345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CF283-D6B0-FB4F-8AFF-1B5D860462AF}" type="slidenum">
              <a:rPr lang="en-US" altLang="en-US"/>
              <a:pPr/>
              <a:t>24</a:t>
            </a:fld>
            <a:endParaRPr lang="en-US" altLang="en-US"/>
          </a:p>
        </p:txBody>
      </p:sp>
      <p:sp>
        <p:nvSpPr>
          <p:cNvPr id="207874" name="Rectangle 2"/>
          <p:cNvSpPr>
            <a:spLocks noRo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altLang="en-US"/>
              <a:t>Locations to Avoid for Rain Gardens</a:t>
            </a:r>
          </a:p>
          <a:p>
            <a:endParaRPr lang="en-US" altLang="en-US"/>
          </a:p>
          <a:p>
            <a:r>
              <a:rPr lang="en-US" altLang="en-US"/>
              <a:t>A rain garden should not be installed on top of a septic tank or on top or within 10 ft of the septic system drainage field.  The septic tank should not have standing water over it in the event that it needs to be serviced.  The septic drainage field has enough water to contenc with from the septic system and should not have the burden of additional infiltrated water from a rain garden.</a:t>
            </a:r>
          </a:p>
          <a:p>
            <a:endParaRPr lang="en-US" altLang="en-US"/>
          </a:p>
          <a:p>
            <a:r>
              <a:rPr lang="en-US" altLang="en-US"/>
              <a:t>If there is a seasonally high  water table in the landscape, a rain garden should not be located over that area.  A sign that there is a seasonally high water table is a location where water stands for long periods after rain has ceased and where wetland type plants volunteer.</a:t>
            </a:r>
          </a:p>
          <a:p>
            <a:endParaRPr lang="en-US" altLang="en-US"/>
          </a:p>
          <a:p>
            <a:r>
              <a:rPr lang="en-US" altLang="en-US"/>
              <a:t>Placing a rain garden within the dripline of a large tree is damaging to the tree as well as a lot harder to dig and prepare.  This should be avoided.</a:t>
            </a:r>
          </a:p>
          <a:p>
            <a:endParaRPr lang="en-US" altLang="en-US"/>
          </a:p>
          <a:p>
            <a:r>
              <a:rPr lang="en-US" altLang="en-US"/>
              <a:t>For areas with slopes greater than 12%, professional help should be hired to create a rain garden as this sloping land will require special erosion control materials during establishment of the rain garden plants and because it requires more careful design.</a:t>
            </a:r>
          </a:p>
        </p:txBody>
      </p:sp>
    </p:spTree>
    <p:extLst>
      <p:ext uri="{BB962C8B-B14F-4D97-AF65-F5344CB8AC3E}">
        <p14:creationId xmlns:p14="http://schemas.microsoft.com/office/powerpoint/2010/main" val="1302381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9B9ECD-8F15-C944-81F5-DF65EBD441D2}" type="slidenum">
              <a:rPr lang="en-US" altLang="en-US"/>
              <a:pPr/>
              <a:t>25</a:t>
            </a:fld>
            <a:endParaRPr lang="en-US" altLang="en-US"/>
          </a:p>
        </p:txBody>
      </p:sp>
      <p:sp>
        <p:nvSpPr>
          <p:cNvPr id="208898" name="Rectangle 2"/>
          <p:cNvSpPr>
            <a:spLocks noRot="1" noChangeArrowheads="1" noTextEdit="1"/>
          </p:cNvSpPr>
          <p:nvPr>
            <p:ph type="sldImg"/>
          </p:nvPr>
        </p:nvSpPr>
        <p:spPr>
          <a:ln/>
        </p:spPr>
      </p:sp>
      <p:sp>
        <p:nvSpPr>
          <p:cNvPr id="208899" name="Rectangle 3"/>
          <p:cNvSpPr>
            <a:spLocks noGrp="1" noChangeArrowheads="1"/>
          </p:cNvSpPr>
          <p:nvPr>
            <p:ph type="body" idx="1"/>
          </p:nvPr>
        </p:nvSpPr>
        <p:spPr/>
        <p:txBody>
          <a:bodyPr/>
          <a:lstStyle/>
          <a:p>
            <a:r>
              <a:rPr lang="en-US" altLang="en-US"/>
              <a:t>Rain Garden Size</a:t>
            </a:r>
          </a:p>
          <a:p>
            <a:endParaRPr lang="en-US" altLang="en-US"/>
          </a:p>
          <a:p>
            <a:r>
              <a:rPr lang="en-US" altLang="en-US"/>
              <a:t>Once the location for the rain garden is established, the next step is to determine what size the rain garden should be.  The sizing of the rain garden depends on 4 things- area of drainage, depth of ponding, soil and slope of location.</a:t>
            </a:r>
          </a:p>
          <a:p>
            <a:endParaRPr lang="en-US" altLang="en-US"/>
          </a:p>
          <a:p>
            <a:r>
              <a:rPr lang="en-US" altLang="en-US"/>
              <a:t>A rain garden’s depth should be 4 to 12 inches with the 12 inch depth being an extreme that is suitable for special high infiltrating soils.  Most rain gardens will have a depth of 6 to 8 inches.  For soils with really low permeabilities, a depth of 4 to 6 inches may be more appropriate and the rain garden needs to be larger in area.</a:t>
            </a:r>
          </a:p>
          <a:p>
            <a:endParaRPr lang="en-US" altLang="en-US"/>
          </a:p>
        </p:txBody>
      </p:sp>
    </p:spTree>
    <p:extLst>
      <p:ext uri="{BB962C8B-B14F-4D97-AF65-F5344CB8AC3E}">
        <p14:creationId xmlns:p14="http://schemas.microsoft.com/office/powerpoint/2010/main" val="1970489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83B3A-F287-0F42-A30D-07D7FB7095C0}" type="slidenum">
              <a:rPr lang="en-US" altLang="en-US"/>
              <a:pPr/>
              <a:t>26</a:t>
            </a:fld>
            <a:endParaRPr lang="en-US" altLang="en-US"/>
          </a:p>
        </p:txBody>
      </p:sp>
      <p:sp>
        <p:nvSpPr>
          <p:cNvPr id="209922" name="Rectangle 2"/>
          <p:cNvSpPr>
            <a:spLocks noRo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altLang="en-US"/>
              <a:t>Determine the impervious drainage area for the rain garden</a:t>
            </a:r>
          </a:p>
          <a:p>
            <a:endParaRPr lang="en-US" altLang="en-US"/>
          </a:p>
          <a:p>
            <a:r>
              <a:rPr lang="en-US" altLang="en-US"/>
              <a:t>This can be done with careful measurements of the roof areas of a home or building.  The area of roof contributing to each downspout should be determined.  Then the distances from roof ridge to roof edges can be measured. Using these measures the area drained can be calculated.  The angles of the roof make no difference in the area drained.  The area being measured is the “bird’s eye view” area or the footprint of the structure that the roof area covers. </a:t>
            </a:r>
          </a:p>
          <a:p>
            <a:endParaRPr lang="en-US" altLang="en-US"/>
          </a:p>
          <a:p>
            <a:r>
              <a:rPr lang="en-US" altLang="en-US"/>
              <a:t>Once you know the drainage area, you need to determine the infiltration ability of the soil.</a:t>
            </a:r>
          </a:p>
        </p:txBody>
      </p:sp>
    </p:spTree>
    <p:extLst>
      <p:ext uri="{BB962C8B-B14F-4D97-AF65-F5344CB8AC3E}">
        <p14:creationId xmlns:p14="http://schemas.microsoft.com/office/powerpoint/2010/main" val="1677117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6C219-583A-E544-9AC8-CDCB40538C48}" type="slidenum">
              <a:rPr lang="en-US" altLang="en-US"/>
              <a:pPr/>
              <a:t>27</a:t>
            </a:fld>
            <a:endParaRPr lang="en-US" altLang="en-US"/>
          </a:p>
        </p:txBody>
      </p:sp>
      <p:sp>
        <p:nvSpPr>
          <p:cNvPr id="210946" name="Rectangle 2"/>
          <p:cNvSpPr>
            <a:spLocks noRo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altLang="en-US"/>
              <a:t>Soil Permeability Testing</a:t>
            </a:r>
          </a:p>
          <a:p>
            <a:endParaRPr lang="en-US" altLang="en-US"/>
          </a:p>
          <a:p>
            <a:r>
              <a:rPr lang="en-US" altLang="en-US"/>
              <a:t>Test the soil for its permeability.  A six inch depth of water should infiltrate into the soil in 12 hours or less to be able to use the native soils in the base of the rain garden.  If the water infiltrates rapidly into the soil, the size of the rain garden can be smaller.  For slower infiltration of the water, the rain garden size will need to be larger.</a:t>
            </a:r>
          </a:p>
        </p:txBody>
      </p:sp>
    </p:spTree>
    <p:extLst>
      <p:ext uri="{BB962C8B-B14F-4D97-AF65-F5344CB8AC3E}">
        <p14:creationId xmlns:p14="http://schemas.microsoft.com/office/powerpoint/2010/main" val="1598804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89990-98CF-E443-A4F7-60E5B125C1E0}" type="slidenum">
              <a:rPr lang="en-US" altLang="en-US"/>
              <a:pPr/>
              <a:t>28</a:t>
            </a:fld>
            <a:endParaRPr lang="en-US" altLang="en-US"/>
          </a:p>
        </p:txBody>
      </p:sp>
      <p:sp>
        <p:nvSpPr>
          <p:cNvPr id="211970" name="Rectangle 2"/>
          <p:cNvSpPr>
            <a:spLocks noRo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ltLang="en-US"/>
              <a:t>Problem Soils</a:t>
            </a:r>
          </a:p>
          <a:p>
            <a:endParaRPr lang="en-US" altLang="en-US"/>
          </a:p>
          <a:p>
            <a:r>
              <a:rPr lang="en-US" altLang="en-US"/>
              <a:t>For soils that do not have suitable permeability, a rain garden can still be created.  To do this, the native soil will need to be excavated and a more permeable soil mix placed into the area beneath the rain garden.</a:t>
            </a:r>
          </a:p>
        </p:txBody>
      </p:sp>
    </p:spTree>
    <p:extLst>
      <p:ext uri="{BB962C8B-B14F-4D97-AF65-F5344CB8AC3E}">
        <p14:creationId xmlns:p14="http://schemas.microsoft.com/office/powerpoint/2010/main" val="1791739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A2AE0B-00E7-954F-B33D-8C9F4DD62BEF}" type="slidenum">
              <a:rPr lang="en-US" altLang="en-US"/>
              <a:pPr/>
              <a:t>29</a:t>
            </a:fld>
            <a:endParaRPr lang="en-US" altLang="en-US"/>
          </a:p>
        </p:txBody>
      </p:sp>
      <p:sp>
        <p:nvSpPr>
          <p:cNvPr id="214018" name="Rectangle 2"/>
          <p:cNvSpPr>
            <a:spLocks noRo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altLang="en-US"/>
              <a:t>A rain garden soil mix as given above should be put in place 3 to 4 feet deep below the surface of the rain garden to provide good infiltration and an area that will hold most of the water that flows into the rain garden so that it can slowly seep out into the surrounding soils.</a:t>
            </a:r>
          </a:p>
          <a:p>
            <a:endParaRPr lang="en-US" altLang="en-US"/>
          </a:p>
          <a:p>
            <a:r>
              <a:rPr lang="en-US" altLang="en-US"/>
              <a:t>The compost used in the rain garden mixed should be mature, well-composted materials, not just any kind of fresh organic matter.  More mature composts will have lower nutrient content and will release the nutrients slowly.</a:t>
            </a:r>
          </a:p>
        </p:txBody>
      </p:sp>
    </p:spTree>
    <p:extLst>
      <p:ext uri="{BB962C8B-B14F-4D97-AF65-F5344CB8AC3E}">
        <p14:creationId xmlns:p14="http://schemas.microsoft.com/office/powerpoint/2010/main" val="1748296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74411A-077E-5342-BD05-22F293433685}" type="slidenum">
              <a:rPr lang="en-US" altLang="en-US"/>
              <a:pPr/>
              <a:t>3</a:t>
            </a:fld>
            <a:endParaRPr lang="en-US" altLang="en-US"/>
          </a:p>
        </p:txBody>
      </p:sp>
      <p:sp>
        <p:nvSpPr>
          <p:cNvPr id="194562" name="Rectangle 2"/>
          <p:cNvSpPr>
            <a:spLocks noRo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altLang="en-US"/>
              <a:t>This is the title for the first part of this presentation.</a:t>
            </a:r>
          </a:p>
        </p:txBody>
      </p:sp>
    </p:spTree>
    <p:extLst>
      <p:ext uri="{BB962C8B-B14F-4D97-AF65-F5344CB8AC3E}">
        <p14:creationId xmlns:p14="http://schemas.microsoft.com/office/powerpoint/2010/main" val="1984500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45223-0A6B-C442-8825-760C319911FD}" type="slidenum">
              <a:rPr lang="en-US" altLang="en-US"/>
              <a:pPr/>
              <a:t>30</a:t>
            </a:fld>
            <a:endParaRPr lang="en-US" altLang="en-US"/>
          </a:p>
        </p:txBody>
      </p:sp>
      <p:sp>
        <p:nvSpPr>
          <p:cNvPr id="212994" name="Rectangle 2"/>
          <p:cNvSpPr>
            <a:spLocks noRo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altLang="en-US"/>
              <a:t>Soil Chemistry Test</a:t>
            </a:r>
          </a:p>
          <a:p>
            <a:endParaRPr lang="en-US" altLang="en-US"/>
          </a:p>
          <a:p>
            <a:r>
              <a:rPr lang="en-US" altLang="en-US"/>
              <a:t>While the soil is being tested for infiltration, it is also good to have a chemical analysis carried out for nutrient content of the soil to make sure that plants can be established well in the soil.</a:t>
            </a:r>
          </a:p>
        </p:txBody>
      </p:sp>
    </p:spTree>
    <p:extLst>
      <p:ext uri="{BB962C8B-B14F-4D97-AF65-F5344CB8AC3E}">
        <p14:creationId xmlns:p14="http://schemas.microsoft.com/office/powerpoint/2010/main" val="1751782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31E20E-A352-3948-A722-A97A7C8A33BF}" type="slidenum">
              <a:rPr lang="en-US" altLang="en-US"/>
              <a:pPr/>
              <a:t>31</a:t>
            </a:fld>
            <a:endParaRPr lang="en-US" altLang="en-US"/>
          </a:p>
        </p:txBody>
      </p:sp>
      <p:sp>
        <p:nvSpPr>
          <p:cNvPr id="215042" name="Rectangle 2"/>
          <p:cNvSpPr>
            <a:spLocks noRo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altLang="en-US"/>
              <a:t>Deciding Size</a:t>
            </a:r>
          </a:p>
          <a:p>
            <a:endParaRPr lang="en-US" altLang="en-US"/>
          </a:p>
          <a:p>
            <a:r>
              <a:rPr lang="en-US" altLang="en-US"/>
              <a:t>The steeper the slope of the land in the location of a rain garden, the deeper the rain garden should be.  For flatter sloped areas, (less than 4% slope) the rain garden can be 4 to 6 inches deep.  For slopes between 5 and 7%, the rain garden can be 6 to 7 inches deep.  For 8 to 12% slopes, the rain garden should be 8 inches deep.</a:t>
            </a:r>
          </a:p>
          <a:p>
            <a:endParaRPr lang="en-US" altLang="en-US"/>
          </a:p>
          <a:p>
            <a:r>
              <a:rPr lang="en-US" altLang="en-US"/>
              <a:t>To get an estimate of the slope of the land will require 2 stakes, a string and a level.  Place the two stakes in the ground at a good distance apart along the slope.  Tie the string to the uphill stake at the ground level.  Then bring the other end of the string down to cross the downhill stake. Use the level to establish the string in a level position and in this position mark the spot where the string crosses the downhill stake.  Measure from the ground to the mark on the stake and the distance between the two stakes.  With these 2 measurements in the same units, i.e. inches, divide the height by the width.  You should get a number less than 1 which is the slope in a fractional form.  Multiply that number by 100 to get the percent slope.  For example,  100 ft width between stakes and 12 inches height on the downhill stake gives a 1% slope  (100X12)/12 = .01 =&gt; .01 X100 = 1%</a:t>
            </a:r>
          </a:p>
          <a:p>
            <a:endParaRPr lang="en-US" altLang="en-US"/>
          </a:p>
        </p:txBody>
      </p:sp>
    </p:spTree>
    <p:extLst>
      <p:ext uri="{BB962C8B-B14F-4D97-AF65-F5344CB8AC3E}">
        <p14:creationId xmlns:p14="http://schemas.microsoft.com/office/powerpoint/2010/main" val="199508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01385-8F45-3A44-A6EE-7902991ADAF0}" type="slidenum">
              <a:rPr lang="en-US" altLang="en-US"/>
              <a:pPr/>
              <a:t>32</a:t>
            </a:fld>
            <a:endParaRPr lang="en-US" altLang="en-US"/>
          </a:p>
        </p:txBody>
      </p:sp>
      <p:sp>
        <p:nvSpPr>
          <p:cNvPr id="216066" name="Rectangle 2"/>
          <p:cNvSpPr>
            <a:spLocks noRo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24579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032E1-674B-4944-8812-F553C7D11DED}" type="slidenum">
              <a:rPr lang="en-US" altLang="en-US"/>
              <a:pPr/>
              <a:t>33</a:t>
            </a:fld>
            <a:endParaRPr lang="en-US" altLang="en-US"/>
          </a:p>
        </p:txBody>
      </p:sp>
      <p:sp>
        <p:nvSpPr>
          <p:cNvPr id="217090" name="Rectangle 2"/>
          <p:cNvSpPr>
            <a:spLocks noRo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319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6FEA8B-12E0-224F-825D-FCC78B2FA29D}" type="slidenum">
              <a:rPr lang="en-US" altLang="en-US"/>
              <a:pPr/>
              <a:t>4</a:t>
            </a:fld>
            <a:endParaRPr lang="en-US" altLang="en-US"/>
          </a:p>
        </p:txBody>
      </p:sp>
      <p:sp>
        <p:nvSpPr>
          <p:cNvPr id="157698" name="Rectangle 2"/>
          <p:cNvSpPr>
            <a:spLocks noRot="1" noChangeArrowheads="1" noTextEdit="1"/>
          </p:cNvSpPr>
          <p:nvPr>
            <p:ph type="sldImg"/>
          </p:nvPr>
        </p:nvSpPr>
        <p:spPr>
          <a:xfrm>
            <a:off x="1257300" y="720725"/>
            <a:ext cx="4802188" cy="3602038"/>
          </a:xfrm>
          <a:ln/>
        </p:spPr>
      </p:sp>
      <p:sp>
        <p:nvSpPr>
          <p:cNvPr id="157699" name="Rectangle 3"/>
          <p:cNvSpPr>
            <a:spLocks noGrp="1" noChangeArrowheads="1"/>
          </p:cNvSpPr>
          <p:nvPr>
            <p:ph type="body" idx="1"/>
          </p:nvPr>
        </p:nvSpPr>
        <p:spPr>
          <a:xfrm>
            <a:off x="974725" y="4560888"/>
            <a:ext cx="5365750" cy="4319587"/>
          </a:xfrm>
        </p:spPr>
        <p:txBody>
          <a:bodyPr/>
          <a:lstStyle/>
          <a:p>
            <a:pPr defTabSz="114300"/>
            <a:r>
              <a:rPr lang="en-US" altLang="en-US"/>
              <a:t>In an undisturbed environment, water falls to the ground, either hitting the surface and running off or percolating through the soil into the groundwater.  Through both routes, water makes its way to our streams, ponds, wetlands, rivers, lakes and oceans.</a:t>
            </a:r>
          </a:p>
          <a:p>
            <a:pPr defTabSz="114300"/>
            <a:endParaRPr lang="en-US" altLang="en-US"/>
          </a:p>
          <a:p>
            <a:pPr defTabSz="114300"/>
            <a:r>
              <a:rPr lang="en-US" altLang="en-US"/>
              <a:t>As we develop and alter the landscape, however, this natural cycle is disturbed, impacting both water quantity AND water quality.</a:t>
            </a:r>
          </a:p>
          <a:p>
            <a:pPr defTabSz="114300"/>
            <a:r>
              <a:rPr lang="en-US" altLang="en-US"/>
              <a:t>	- increased runoff</a:t>
            </a:r>
          </a:p>
          <a:p>
            <a:pPr defTabSz="114300"/>
            <a:r>
              <a:rPr lang="en-US" altLang="en-US"/>
              <a:t>			more frequent flooding</a:t>
            </a:r>
          </a:p>
          <a:p>
            <a:pPr defTabSz="114300"/>
            <a:r>
              <a:rPr lang="en-US" altLang="en-US"/>
              <a:t>			more severe flooding</a:t>
            </a:r>
          </a:p>
          <a:p>
            <a:pPr defTabSz="114300"/>
            <a:r>
              <a:rPr lang="en-US" altLang="en-US"/>
              <a:t>	- decreased infiltration</a:t>
            </a:r>
          </a:p>
          <a:p>
            <a:pPr defTabSz="114300"/>
            <a:r>
              <a:rPr lang="en-US" altLang="en-US"/>
              <a:t>			less groundwater recharge</a:t>
            </a:r>
          </a:p>
          <a:p>
            <a:pPr defTabSz="114300"/>
            <a:r>
              <a:rPr lang="en-US" altLang="en-US"/>
              <a:t>			decrease in base flow to streams</a:t>
            </a:r>
          </a:p>
          <a:p>
            <a:pPr defTabSz="114300"/>
            <a:r>
              <a:rPr lang="en-US" altLang="en-US"/>
              <a:t>	- more pollution generated from our uses of the land and delivered to our 				waterways</a:t>
            </a:r>
          </a:p>
          <a:p>
            <a:pPr defTabSz="114300"/>
            <a:endParaRPr lang="en-US" altLang="en-US"/>
          </a:p>
        </p:txBody>
      </p:sp>
    </p:spTree>
    <p:extLst>
      <p:ext uri="{BB962C8B-B14F-4D97-AF65-F5344CB8AC3E}">
        <p14:creationId xmlns:p14="http://schemas.microsoft.com/office/powerpoint/2010/main" val="92902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0BE38-C893-CB4F-8FEB-2EFFFC049469}" type="slidenum">
              <a:rPr lang="en-US" altLang="en-US"/>
              <a:pPr/>
              <a:t>5</a:t>
            </a:fld>
            <a:endParaRPr lang="en-US" altLang="en-US"/>
          </a:p>
        </p:txBody>
      </p:sp>
      <p:sp>
        <p:nvSpPr>
          <p:cNvPr id="162818" name="Rectangle 2"/>
          <p:cNvSpPr>
            <a:spLocks noRot="1" noChangeArrowheads="1" noTextEdit="1"/>
          </p:cNvSpPr>
          <p:nvPr>
            <p:ph type="sldImg"/>
          </p:nvPr>
        </p:nvSpPr>
        <p:spPr>
          <a:xfrm>
            <a:off x="1266825" y="727075"/>
            <a:ext cx="4781550" cy="3586163"/>
          </a:xfrm>
          <a:ln/>
        </p:spPr>
      </p:sp>
      <p:sp>
        <p:nvSpPr>
          <p:cNvPr id="162819" name="Rectangle 3"/>
          <p:cNvSpPr>
            <a:spLocks noGrp="1" noChangeArrowheads="1"/>
          </p:cNvSpPr>
          <p:nvPr>
            <p:ph type="body" idx="1"/>
          </p:nvPr>
        </p:nvSpPr>
        <p:spPr>
          <a:xfrm>
            <a:off x="974725" y="4560888"/>
            <a:ext cx="5365750" cy="4319587"/>
          </a:xfrm>
        </p:spPr>
        <p:txBody>
          <a:bodyPr/>
          <a:lstStyle/>
          <a:p>
            <a:pPr>
              <a:tabLst>
                <a:tab pos="461963" algn="l"/>
              </a:tabLst>
            </a:pPr>
            <a:r>
              <a:rPr lang="en-US" altLang="en-US" b="1"/>
              <a:t>The chief cause of pollution carried through stormwater is impervious surfaces. Impervious</a:t>
            </a:r>
            <a:r>
              <a:rPr lang="en-US" altLang="en-US"/>
              <a:t> surfaces </a:t>
            </a:r>
          </a:p>
          <a:p>
            <a:pPr>
              <a:tabLst>
                <a:tab pos="461963" algn="l"/>
              </a:tabLst>
            </a:pPr>
            <a:r>
              <a:rPr lang="en-US" altLang="en-US"/>
              <a:t>	transport pollutants, </a:t>
            </a:r>
          </a:p>
          <a:p>
            <a:pPr>
              <a:tabLst>
                <a:tab pos="461963" algn="l"/>
              </a:tabLst>
            </a:pPr>
            <a:r>
              <a:rPr lang="en-US" altLang="en-US"/>
              <a:t>	impede or prevent infiltration, </a:t>
            </a:r>
          </a:p>
          <a:p>
            <a:pPr>
              <a:tabLst>
                <a:tab pos="461963" algn="l"/>
              </a:tabLst>
            </a:pPr>
            <a:r>
              <a:rPr lang="en-US" altLang="en-US"/>
              <a:t>	increase the volume of runoff generated. </a:t>
            </a:r>
          </a:p>
          <a:p>
            <a:pPr>
              <a:tabLst>
                <a:tab pos="461963" algn="l"/>
              </a:tabLst>
            </a:pPr>
            <a:r>
              <a:rPr lang="en-US" altLang="en-US"/>
              <a:t>Also, increasing amounts of impervious surface cover indicates more intensive &amp; polluting land uses.</a:t>
            </a:r>
          </a:p>
          <a:p>
            <a:pPr>
              <a:tabLst>
                <a:tab pos="461963" algn="l"/>
              </a:tabLst>
            </a:pPr>
            <a:endParaRPr lang="en-US" altLang="en-US"/>
          </a:p>
        </p:txBody>
      </p:sp>
    </p:spTree>
    <p:extLst>
      <p:ext uri="{BB962C8B-B14F-4D97-AF65-F5344CB8AC3E}">
        <p14:creationId xmlns:p14="http://schemas.microsoft.com/office/powerpoint/2010/main" val="1983667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723DD-66A6-D34A-B7F3-DB35079D5925}" type="slidenum">
              <a:rPr lang="en-US" altLang="en-US"/>
              <a:pPr/>
              <a:t>6</a:t>
            </a:fld>
            <a:endParaRPr lang="en-US" altLang="en-US"/>
          </a:p>
        </p:txBody>
      </p:sp>
      <p:sp>
        <p:nvSpPr>
          <p:cNvPr id="164866" name="Rectangle 2"/>
          <p:cNvSpPr>
            <a:spLocks noRot="1" noChangeArrowheads="1" noTextEdit="1"/>
          </p:cNvSpPr>
          <p:nvPr>
            <p:ph type="sldImg"/>
          </p:nvPr>
        </p:nvSpPr>
        <p:spPr>
          <a:xfrm>
            <a:off x="1266825" y="727075"/>
            <a:ext cx="4781550" cy="3586163"/>
          </a:xfrm>
          <a:ln/>
        </p:spPr>
      </p:sp>
      <p:sp>
        <p:nvSpPr>
          <p:cNvPr id="164867" name="Rectangle 3"/>
          <p:cNvSpPr>
            <a:spLocks noGrp="1" noChangeArrowheads="1"/>
          </p:cNvSpPr>
          <p:nvPr>
            <p:ph type="body" idx="1"/>
          </p:nvPr>
        </p:nvSpPr>
        <p:spPr>
          <a:xfrm>
            <a:off x="974725" y="4560888"/>
            <a:ext cx="5365750" cy="4319587"/>
          </a:xfrm>
        </p:spPr>
        <p:txBody>
          <a:bodyPr/>
          <a:lstStyle/>
          <a:p>
            <a:r>
              <a:rPr lang="en-US" altLang="en-US" b="1"/>
              <a:t>Nonpoint Source Pollution - Oily water running to storm drain</a:t>
            </a:r>
          </a:p>
          <a:p>
            <a:r>
              <a:rPr lang="en-US" altLang="en-US"/>
              <a:t>..."nonpoint source pollution" or polluted runoff, which is created when water washes over the land and picks up all sorts of diffuse pollutants along the way, whether it is oil from our cars, fertilizers from our lawns and parks, or garbage carelessly tossed on the ground. Non point pollution sources must be reduced and eliminated differently than pollutants that come from one specific source that we can control such as treatment plant effluent or industrially produced pollutants. </a:t>
            </a:r>
          </a:p>
          <a:p>
            <a:endParaRPr lang="en-US" altLang="en-US"/>
          </a:p>
          <a:p>
            <a:r>
              <a:rPr lang="en-US" altLang="en-US"/>
              <a:t>EPA has recently declared stormwater pollution to be the #1 water quality problem in the US.</a:t>
            </a:r>
          </a:p>
          <a:p>
            <a:endParaRPr lang="en-US" altLang="en-US"/>
          </a:p>
        </p:txBody>
      </p:sp>
    </p:spTree>
    <p:extLst>
      <p:ext uri="{BB962C8B-B14F-4D97-AF65-F5344CB8AC3E}">
        <p14:creationId xmlns:p14="http://schemas.microsoft.com/office/powerpoint/2010/main" val="1962712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D8811A-7284-2340-9955-2A008755D0D1}" type="slidenum">
              <a:rPr lang="en-US" altLang="en-US"/>
              <a:pPr/>
              <a:t>7</a:t>
            </a:fld>
            <a:endParaRPr lang="en-US" altLang="en-US"/>
          </a:p>
        </p:txBody>
      </p:sp>
      <p:sp>
        <p:nvSpPr>
          <p:cNvPr id="166914" name="Rectangle 2"/>
          <p:cNvSpPr>
            <a:spLocks noRot="1" noChangeArrowheads="1" noTextEdit="1"/>
          </p:cNvSpPr>
          <p:nvPr>
            <p:ph type="sldImg"/>
          </p:nvPr>
        </p:nvSpPr>
        <p:spPr>
          <a:xfrm>
            <a:off x="1257300" y="720725"/>
            <a:ext cx="4802188" cy="3602038"/>
          </a:xfrm>
          <a:ln/>
        </p:spPr>
      </p:sp>
      <p:sp>
        <p:nvSpPr>
          <p:cNvPr id="166915" name="Rectangle 3"/>
          <p:cNvSpPr>
            <a:spLocks noGrp="1" noChangeArrowheads="1"/>
          </p:cNvSpPr>
          <p:nvPr>
            <p:ph type="body" idx="1"/>
          </p:nvPr>
        </p:nvSpPr>
        <p:spPr>
          <a:xfrm>
            <a:off x="974725" y="4560888"/>
            <a:ext cx="5365750" cy="4319587"/>
          </a:xfrm>
        </p:spPr>
        <p:txBody>
          <a:bodyPr/>
          <a:lstStyle/>
          <a:p>
            <a:r>
              <a:rPr lang="en-US" altLang="en-US" sz="1000" b="1"/>
              <a:t>The Major Pollutants transported to streams in Urban Stormwater</a:t>
            </a:r>
            <a:endParaRPr lang="en-US" altLang="en-US" sz="1000"/>
          </a:p>
          <a:p>
            <a:r>
              <a:rPr lang="en-US" altLang="en-US" sz="1000"/>
              <a:t>There are a variety of pollutants that can get into our waters.  Many officials know about sediment because there has been a lot of guidance and regulation on sediment and erosion control already; however, it's important to know that sediment is just one of several nonpoint pollutants and what we do to control sediment and erosion does not necessarily control for other pollutants as well.  </a:t>
            </a:r>
          </a:p>
          <a:p>
            <a:endParaRPr lang="en-US" altLang="en-US" sz="1000"/>
          </a:p>
          <a:p>
            <a:r>
              <a:rPr lang="en-US" altLang="en-US" sz="1000"/>
              <a:t>Typical nutrients in stormwater runoff are particularly nitrogen and phosphorus sources which can be from fertilizers, animal waste and leaks from septic systems or sewer lines.</a:t>
            </a:r>
          </a:p>
          <a:p>
            <a:endParaRPr lang="en-US" altLang="en-US" sz="1000"/>
          </a:p>
          <a:p>
            <a:r>
              <a:rPr lang="en-US" altLang="en-US" sz="1000"/>
              <a:t>Pathogens come from animal waste washed off of impervious surfaces, both domestic and wild animal wastes, and from failed septic systems or leaking sewer lines.</a:t>
            </a:r>
          </a:p>
          <a:p>
            <a:endParaRPr lang="en-US" altLang="en-US" sz="1000"/>
          </a:p>
          <a:p>
            <a:r>
              <a:rPr lang="en-US" altLang="en-US" sz="1000"/>
              <a:t>Toxic contaminants include hydrocarbons such as fuels and lubricants from cars as well as metals that wash off of streets and parking lots.</a:t>
            </a:r>
          </a:p>
          <a:p>
            <a:endParaRPr lang="en-US" altLang="en-US" sz="1000"/>
          </a:p>
          <a:p>
            <a:r>
              <a:rPr lang="en-US" altLang="en-US" sz="1000"/>
              <a:t>Debris is any kind of litter.  Organic materials such as yard waste and leaves washed into streams can reduce the oxygen content of waters by feeding microbial activity in the water.  Other litter leaches toxics and metals as it degreades and breaksdown in the water stream.</a:t>
            </a:r>
          </a:p>
          <a:p>
            <a:endParaRPr lang="en-US" altLang="en-US" sz="1000"/>
          </a:p>
          <a:p>
            <a:r>
              <a:rPr lang="en-US" altLang="en-US" sz="1000"/>
              <a:t>Thermal stress is considered a pollutnat  because as warmer water holds less oxygen.  When stormwater heated up by hot impervious surfaces mixesinto cooler stream waters, the water in the stream rises and the oxygen content of the water decreases causing stress and even death in severe cases of the aquatic biota in the streams.</a:t>
            </a:r>
          </a:p>
          <a:p>
            <a:endParaRPr lang="en-US" altLang="en-US" sz="1000"/>
          </a:p>
          <a:p>
            <a:endParaRPr lang="en-US" altLang="en-US" sz="1000"/>
          </a:p>
        </p:txBody>
      </p:sp>
    </p:spTree>
    <p:extLst>
      <p:ext uri="{BB962C8B-B14F-4D97-AF65-F5344CB8AC3E}">
        <p14:creationId xmlns:p14="http://schemas.microsoft.com/office/powerpoint/2010/main" val="1967379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284C98-6956-C947-984D-9A96B40D9E51}" type="slidenum">
              <a:rPr lang="en-US" altLang="en-US"/>
              <a:pPr/>
              <a:t>8</a:t>
            </a:fld>
            <a:endParaRPr lang="en-US" altLang="en-US"/>
          </a:p>
        </p:txBody>
      </p:sp>
      <p:sp>
        <p:nvSpPr>
          <p:cNvPr id="195586" name="Rectangle 2"/>
          <p:cNvSpPr>
            <a:spLocks noRot="1" noChangeArrowheads="1" noTextEdit="1"/>
          </p:cNvSpPr>
          <p:nvPr>
            <p:ph type="sldImg"/>
          </p:nvPr>
        </p:nvSpPr>
        <p:spPr>
          <a:ln/>
        </p:spPr>
      </p:sp>
      <p:sp>
        <p:nvSpPr>
          <p:cNvPr id="195587" name="Rectangle 3"/>
          <p:cNvSpPr>
            <a:spLocks noGrp="1" noChangeArrowheads="1"/>
          </p:cNvSpPr>
          <p:nvPr>
            <p:ph type="body" idx="1"/>
          </p:nvPr>
        </p:nvSpPr>
        <p:spPr/>
        <p:txBody>
          <a:bodyPr/>
          <a:lstStyle/>
          <a:p>
            <a:pPr>
              <a:lnSpc>
                <a:spcPct val="90000"/>
              </a:lnSpc>
            </a:pPr>
            <a:r>
              <a:rPr lang="en-US" altLang="en-US"/>
              <a:t>Storm Hydrograph</a:t>
            </a:r>
          </a:p>
          <a:p>
            <a:pPr>
              <a:lnSpc>
                <a:spcPct val="90000"/>
              </a:lnSpc>
            </a:pPr>
            <a:endParaRPr lang="en-US" altLang="en-US"/>
          </a:p>
          <a:p>
            <a:pPr>
              <a:lnSpc>
                <a:spcPct val="90000"/>
              </a:lnSpc>
            </a:pPr>
            <a:r>
              <a:rPr lang="en-US" altLang="en-US"/>
              <a:t>While stormwater carries pollutants into the stream, the increase in stormwater volume changes the dynamics of water flow in local streams.  The graph here shows typical changes that impervious surfaces cause in the flow of streams.  </a:t>
            </a:r>
          </a:p>
          <a:p>
            <a:pPr>
              <a:lnSpc>
                <a:spcPct val="90000"/>
              </a:lnSpc>
            </a:pPr>
            <a:r>
              <a:rPr lang="en-US" altLang="en-US"/>
              <a:t>The storm hydrographs that you see here show what a person would see if they stood at a spot by a stream and watched the stream flow rise and fall as a result of a full storm event.  To the left the hydrograph starts before the stormwater reaches the stream.  As a storm occurs the water in the stream rises as can be seen in the two storm hydrographs here. Then when a storm stops, the stream water level and flow will gradually fall back down to the original stream level before the storm.</a:t>
            </a:r>
          </a:p>
          <a:p>
            <a:pPr>
              <a:lnSpc>
                <a:spcPct val="90000"/>
              </a:lnSpc>
            </a:pPr>
            <a:endParaRPr lang="en-US" altLang="en-US"/>
          </a:p>
          <a:p>
            <a:pPr>
              <a:lnSpc>
                <a:spcPct val="90000"/>
              </a:lnSpc>
            </a:pPr>
            <a:r>
              <a:rPr lang="en-US" altLang="en-US"/>
              <a:t>The two lines in this graph show how impervious surfaces change the flow regime in streams nearby.  The blue (or green) hydrograph is for a stream that is in an area with no development such as undisturbed woodlands.  The red hydrograph is for the same stream after impervious surfaces have been created in the watershed of this stream.  You can see from the difference in the hydrograph shapes the major impacts that increased stormwater volume from impervious surfaces cause</a:t>
            </a:r>
          </a:p>
          <a:p>
            <a:pPr>
              <a:lnSpc>
                <a:spcPct val="90000"/>
              </a:lnSpc>
              <a:buFontTx/>
              <a:buChar char="•"/>
            </a:pPr>
            <a:r>
              <a:rPr lang="en-US" altLang="en-US"/>
              <a:t>Increased peak volume of stormwater</a:t>
            </a:r>
          </a:p>
          <a:p>
            <a:pPr>
              <a:lnSpc>
                <a:spcPct val="90000"/>
              </a:lnSpc>
              <a:buFontTx/>
              <a:buChar char="•"/>
            </a:pPr>
            <a:r>
              <a:rPr lang="en-US" altLang="en-US"/>
              <a:t>Increased total volume of stormwater</a:t>
            </a:r>
          </a:p>
          <a:p>
            <a:pPr>
              <a:lnSpc>
                <a:spcPct val="90000"/>
              </a:lnSpc>
              <a:buFontTx/>
              <a:buChar char="•"/>
            </a:pPr>
            <a:r>
              <a:rPr lang="en-US" altLang="en-US"/>
              <a:t>Peak flow comes faster and with more energy</a:t>
            </a:r>
          </a:p>
          <a:p>
            <a:pPr>
              <a:lnSpc>
                <a:spcPct val="90000"/>
              </a:lnSpc>
              <a:buFontTx/>
              <a:buChar char="•"/>
            </a:pPr>
            <a:r>
              <a:rPr lang="en-US" altLang="en-US"/>
              <a:t>Low flow rates are reduced</a:t>
            </a:r>
          </a:p>
        </p:txBody>
      </p:sp>
    </p:spTree>
    <p:extLst>
      <p:ext uri="{BB962C8B-B14F-4D97-AF65-F5344CB8AC3E}">
        <p14:creationId xmlns:p14="http://schemas.microsoft.com/office/powerpoint/2010/main" val="946300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B0543-0B8F-7F4B-BD79-20B80F767B48}" type="slidenum">
              <a:rPr lang="en-US" altLang="en-US"/>
              <a:pPr/>
              <a:t>9</a:t>
            </a:fld>
            <a:endParaRPr lang="en-US" altLang="en-US"/>
          </a:p>
        </p:txBody>
      </p:sp>
      <p:sp>
        <p:nvSpPr>
          <p:cNvPr id="196610" name="Rectangle 2"/>
          <p:cNvSpPr>
            <a:spLocks noRo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altLang="en-US"/>
              <a:t>Traditional Drainage Systems</a:t>
            </a:r>
          </a:p>
          <a:p>
            <a:endParaRPr lang="en-US" altLang="en-US"/>
          </a:p>
          <a:p>
            <a:r>
              <a:rPr lang="en-US" altLang="en-US"/>
              <a:t>The traditional methods of dealing with stormwater can be summarized in the 3 words…collect, concentrate, convey.  This approach achieves the primary goal of preventing flooding locally due to increased stormwater from impervious surfaces.  Until recently (the last 10-20 years), flooding was the only consideration of managing stormwater.  However, during the last 20 years there has been a change in the goals of managing stormwater to include reducing the increased peak flows and higher flow rates in streams and better treatment of pollutants.  </a:t>
            </a:r>
          </a:p>
          <a:p>
            <a:endParaRPr lang="en-US" altLang="en-US"/>
          </a:p>
          <a:p>
            <a:r>
              <a:rPr lang="en-US" altLang="en-US"/>
              <a:t>However, the quick conveyance of stormwater to streams that the traditional drainage systems provided does not create any means for reducing pollutants in the stormwater. </a:t>
            </a:r>
          </a:p>
        </p:txBody>
      </p:sp>
    </p:spTree>
    <p:extLst>
      <p:ext uri="{BB962C8B-B14F-4D97-AF65-F5344CB8AC3E}">
        <p14:creationId xmlns:p14="http://schemas.microsoft.com/office/powerpoint/2010/main" val="200580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smtClean="0"/>
              <a:t>Click to edit Master title style</a:t>
            </a:r>
          </a:p>
        </p:txBody>
      </p:sp>
      <p:sp>
        <p:nvSpPr>
          <p:cNvPr id="1822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182276" name="Rectangle 4"/>
          <p:cNvSpPr>
            <a:spLocks noGrp="1" noChangeArrowheads="1"/>
          </p:cNvSpPr>
          <p:nvPr>
            <p:ph type="dt" sz="half" idx="2"/>
          </p:nvPr>
        </p:nvSpPr>
        <p:spPr/>
        <p:txBody>
          <a:bodyPr/>
          <a:lstStyle>
            <a:lvl1pPr>
              <a:defRPr/>
            </a:lvl1pPr>
          </a:lstStyle>
          <a:p>
            <a:endParaRPr lang="en-US" altLang="en-US"/>
          </a:p>
        </p:txBody>
      </p:sp>
      <p:sp>
        <p:nvSpPr>
          <p:cNvPr id="182277" name="Rectangle 5"/>
          <p:cNvSpPr>
            <a:spLocks noGrp="1" noChangeArrowheads="1"/>
          </p:cNvSpPr>
          <p:nvPr>
            <p:ph type="ftr" sz="quarter" idx="3"/>
          </p:nvPr>
        </p:nvSpPr>
        <p:spPr/>
        <p:txBody>
          <a:bodyPr/>
          <a:lstStyle>
            <a:lvl1pPr>
              <a:defRPr/>
            </a:lvl1pPr>
          </a:lstStyle>
          <a:p>
            <a:endParaRPr lang="en-US" altLang="en-US"/>
          </a:p>
        </p:txBody>
      </p:sp>
      <p:sp>
        <p:nvSpPr>
          <p:cNvPr id="182278" name="Rectangle 6"/>
          <p:cNvSpPr>
            <a:spLocks noGrp="1" noChangeArrowheads="1"/>
          </p:cNvSpPr>
          <p:nvPr>
            <p:ph type="sldNum" sz="quarter" idx="4"/>
          </p:nvPr>
        </p:nvSpPr>
        <p:spPr/>
        <p:txBody>
          <a:bodyPr/>
          <a:lstStyle>
            <a:lvl1pPr>
              <a:defRPr/>
            </a:lvl1pPr>
          </a:lstStyle>
          <a:p>
            <a:fld id="{FE9769D4-2420-2A43-B9D3-CC3DD0FE70B4}" type="slidenum">
              <a:rPr lang="en-US" altLang="en-US"/>
              <a:pPr/>
              <a:t>‹#›</a:t>
            </a:fld>
            <a:endParaRPr lang="en-US" altLang="en-US"/>
          </a:p>
        </p:txBody>
      </p:sp>
      <p:pic>
        <p:nvPicPr>
          <p:cNvPr id="182279" name="Picture 7" descr="house&amp;sunflowers1_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BC22D60-F0B3-3447-A335-6A479A4731E7}" type="slidenum">
              <a:rPr lang="en-US" altLang="en-US"/>
              <a:pPr/>
              <a:t>‹#›</a:t>
            </a:fld>
            <a:endParaRPr lang="en-US" altLang="en-US"/>
          </a:p>
        </p:txBody>
      </p:sp>
    </p:spTree>
    <p:extLst>
      <p:ext uri="{BB962C8B-B14F-4D97-AF65-F5344CB8AC3E}">
        <p14:creationId xmlns:p14="http://schemas.microsoft.com/office/powerpoint/2010/main" val="470540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DD68ACA-F1EB-334B-A472-5E4947BBEFD2}" type="slidenum">
              <a:rPr lang="en-US" altLang="en-US"/>
              <a:pPr/>
              <a:t>‹#›</a:t>
            </a:fld>
            <a:endParaRPr lang="en-US" altLang="en-US"/>
          </a:p>
        </p:txBody>
      </p:sp>
    </p:spTree>
    <p:extLst>
      <p:ext uri="{BB962C8B-B14F-4D97-AF65-F5344CB8AC3E}">
        <p14:creationId xmlns:p14="http://schemas.microsoft.com/office/powerpoint/2010/main" val="1337227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A679066-F33E-3A4C-83C1-0CBF9BEB9C54}" type="slidenum">
              <a:rPr lang="en-US" altLang="en-US"/>
              <a:pPr/>
              <a:t>‹#›</a:t>
            </a:fld>
            <a:endParaRPr lang="en-US" altLang="en-US"/>
          </a:p>
        </p:txBody>
      </p:sp>
    </p:spTree>
    <p:extLst>
      <p:ext uri="{BB962C8B-B14F-4D97-AF65-F5344CB8AC3E}">
        <p14:creationId xmlns:p14="http://schemas.microsoft.com/office/powerpoint/2010/main" val="1360226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5DE9DD5-4A8A-FC46-923D-49F3CA5E37CF}" type="slidenum">
              <a:rPr lang="en-US" altLang="en-US"/>
              <a:pPr/>
              <a:t>‹#›</a:t>
            </a:fld>
            <a:endParaRPr lang="en-US" altLang="en-US"/>
          </a:p>
        </p:txBody>
      </p:sp>
    </p:spTree>
    <p:extLst>
      <p:ext uri="{BB962C8B-B14F-4D97-AF65-F5344CB8AC3E}">
        <p14:creationId xmlns:p14="http://schemas.microsoft.com/office/powerpoint/2010/main" val="136413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5506251-2ECE-E143-8270-BE0921CBEDFD}" type="slidenum">
              <a:rPr lang="en-US" altLang="en-US"/>
              <a:pPr/>
              <a:t>‹#›</a:t>
            </a:fld>
            <a:endParaRPr lang="en-US" altLang="en-US"/>
          </a:p>
        </p:txBody>
      </p:sp>
    </p:spTree>
    <p:extLst>
      <p:ext uri="{BB962C8B-B14F-4D97-AF65-F5344CB8AC3E}">
        <p14:creationId xmlns:p14="http://schemas.microsoft.com/office/powerpoint/2010/main" val="87623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465D027-8275-2D4F-8074-91E4314C543F}" type="slidenum">
              <a:rPr lang="en-US" altLang="en-US"/>
              <a:pPr/>
              <a:t>‹#›</a:t>
            </a:fld>
            <a:endParaRPr lang="en-US" altLang="en-US"/>
          </a:p>
        </p:txBody>
      </p:sp>
    </p:spTree>
    <p:extLst>
      <p:ext uri="{BB962C8B-B14F-4D97-AF65-F5344CB8AC3E}">
        <p14:creationId xmlns:p14="http://schemas.microsoft.com/office/powerpoint/2010/main" val="152478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51D559C-2E7A-8D40-ADF4-245158E7D4E7}" type="slidenum">
              <a:rPr lang="en-US" altLang="en-US"/>
              <a:pPr/>
              <a:t>‹#›</a:t>
            </a:fld>
            <a:endParaRPr lang="en-US" altLang="en-US"/>
          </a:p>
        </p:txBody>
      </p:sp>
    </p:spTree>
    <p:extLst>
      <p:ext uri="{BB962C8B-B14F-4D97-AF65-F5344CB8AC3E}">
        <p14:creationId xmlns:p14="http://schemas.microsoft.com/office/powerpoint/2010/main" val="106699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8C28F8E-54A9-5149-AED8-9C28021261D2}" type="slidenum">
              <a:rPr lang="en-US" altLang="en-US"/>
              <a:pPr/>
              <a:t>‹#›</a:t>
            </a:fld>
            <a:endParaRPr lang="en-US" altLang="en-US"/>
          </a:p>
        </p:txBody>
      </p:sp>
    </p:spTree>
    <p:extLst>
      <p:ext uri="{BB962C8B-B14F-4D97-AF65-F5344CB8AC3E}">
        <p14:creationId xmlns:p14="http://schemas.microsoft.com/office/powerpoint/2010/main" val="157558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4E2D8D7-A8D4-C64C-BB15-91C3901F46A9}" type="slidenum">
              <a:rPr lang="en-US" altLang="en-US"/>
              <a:pPr/>
              <a:t>‹#›</a:t>
            </a:fld>
            <a:endParaRPr lang="en-US" altLang="en-US"/>
          </a:p>
        </p:txBody>
      </p:sp>
    </p:spTree>
    <p:extLst>
      <p:ext uri="{BB962C8B-B14F-4D97-AF65-F5344CB8AC3E}">
        <p14:creationId xmlns:p14="http://schemas.microsoft.com/office/powerpoint/2010/main" val="31162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B29C6A3-1CA3-E84B-B51D-FEB59BB3C006}" type="slidenum">
              <a:rPr lang="en-US" altLang="en-US"/>
              <a:pPr/>
              <a:t>‹#›</a:t>
            </a:fld>
            <a:endParaRPr lang="en-US" altLang="en-US"/>
          </a:p>
        </p:txBody>
      </p:sp>
    </p:spTree>
    <p:extLst>
      <p:ext uri="{BB962C8B-B14F-4D97-AF65-F5344CB8AC3E}">
        <p14:creationId xmlns:p14="http://schemas.microsoft.com/office/powerpoint/2010/main" val="1886629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FEEE6F7-3FE0-0D48-A03F-BAA220BC9FBA}" type="slidenum">
              <a:rPr lang="en-US" altLang="en-US"/>
              <a:pPr/>
              <a:t>‹#›</a:t>
            </a:fld>
            <a:endParaRPr lang="en-US" altLang="en-US"/>
          </a:p>
        </p:txBody>
      </p:sp>
    </p:spTree>
    <p:extLst>
      <p:ext uri="{BB962C8B-B14F-4D97-AF65-F5344CB8AC3E}">
        <p14:creationId xmlns:p14="http://schemas.microsoft.com/office/powerpoint/2010/main" val="98898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8C00638-9655-4F49-A879-44D6C9B790EC}" type="slidenum">
              <a:rPr lang="en-US" altLang="en-US"/>
              <a:pPr/>
              <a:t>‹#›</a:t>
            </a:fld>
            <a:endParaRPr lang="en-US" altLang="en-US"/>
          </a:p>
        </p:txBody>
      </p:sp>
    </p:spTree>
    <p:extLst>
      <p:ext uri="{BB962C8B-B14F-4D97-AF65-F5344CB8AC3E}">
        <p14:creationId xmlns:p14="http://schemas.microsoft.com/office/powerpoint/2010/main" val="3273828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FFE3"/>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12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12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solidFill>
                  <a:srgbClr val="996600"/>
                </a:solidFill>
              </a:defRPr>
            </a:lvl1pPr>
          </a:lstStyle>
          <a:p>
            <a:endParaRPr lang="en-US" altLang="en-US"/>
          </a:p>
        </p:txBody>
      </p:sp>
      <p:sp>
        <p:nvSpPr>
          <p:cNvPr id="1812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rgbClr val="996600"/>
                </a:solidFill>
              </a:defRPr>
            </a:lvl1pPr>
          </a:lstStyle>
          <a:p>
            <a:endParaRPr lang="en-US" altLang="en-US"/>
          </a:p>
        </p:txBody>
      </p:sp>
      <p:sp>
        <p:nvSpPr>
          <p:cNvPr id="1812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996600"/>
                </a:solidFill>
              </a:defRPr>
            </a:lvl1pPr>
          </a:lstStyle>
          <a:p>
            <a:fld id="{E520FA07-7500-A64F-8036-BA502B8A0528}" type="slidenum">
              <a:rPr lang="en-US" altLang="en-US"/>
              <a:pPr/>
              <a:t>‹#›</a:t>
            </a:fld>
            <a:endParaRPr lang="en-US" altLang="en-US"/>
          </a:p>
        </p:txBody>
      </p:sp>
      <p:pic>
        <p:nvPicPr>
          <p:cNvPr id="181255" name="Picture 7" descr="house&amp;sunflowers1_ba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371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ctr" rtl="0" fontAlgn="base">
        <a:spcBef>
          <a:spcPct val="0"/>
        </a:spcBef>
        <a:spcAft>
          <a:spcPct val="0"/>
        </a:spcAft>
        <a:defRPr sz="4400" kern="1200">
          <a:solidFill>
            <a:srgbClr val="996600"/>
          </a:solidFill>
          <a:latin typeface="+mj-lt"/>
          <a:ea typeface="+mj-ea"/>
          <a:cs typeface="+mj-cs"/>
        </a:defRPr>
      </a:lvl1pPr>
      <a:lvl2pPr algn="ctr" rtl="0" fontAlgn="base">
        <a:spcBef>
          <a:spcPct val="0"/>
        </a:spcBef>
        <a:spcAft>
          <a:spcPct val="0"/>
        </a:spcAft>
        <a:defRPr sz="4400">
          <a:solidFill>
            <a:srgbClr val="996600"/>
          </a:solidFill>
          <a:latin typeface="Arial" charset="0"/>
        </a:defRPr>
      </a:lvl2pPr>
      <a:lvl3pPr algn="ctr" rtl="0" fontAlgn="base">
        <a:spcBef>
          <a:spcPct val="0"/>
        </a:spcBef>
        <a:spcAft>
          <a:spcPct val="0"/>
        </a:spcAft>
        <a:defRPr sz="4400">
          <a:solidFill>
            <a:srgbClr val="996600"/>
          </a:solidFill>
          <a:latin typeface="Arial" charset="0"/>
        </a:defRPr>
      </a:lvl3pPr>
      <a:lvl4pPr algn="ctr" rtl="0" fontAlgn="base">
        <a:spcBef>
          <a:spcPct val="0"/>
        </a:spcBef>
        <a:spcAft>
          <a:spcPct val="0"/>
        </a:spcAft>
        <a:defRPr sz="4400">
          <a:solidFill>
            <a:srgbClr val="996600"/>
          </a:solidFill>
          <a:latin typeface="Arial" charset="0"/>
        </a:defRPr>
      </a:lvl4pPr>
      <a:lvl5pPr algn="ctr" rtl="0" fontAlgn="base">
        <a:spcBef>
          <a:spcPct val="0"/>
        </a:spcBef>
        <a:spcAft>
          <a:spcPct val="0"/>
        </a:spcAft>
        <a:defRPr sz="4400">
          <a:solidFill>
            <a:srgbClr val="996600"/>
          </a:solidFill>
          <a:latin typeface="Arial" charset="0"/>
        </a:defRPr>
      </a:lvl5pPr>
      <a:lvl6pPr marL="457200" algn="ctr" rtl="0" fontAlgn="base">
        <a:spcBef>
          <a:spcPct val="0"/>
        </a:spcBef>
        <a:spcAft>
          <a:spcPct val="0"/>
        </a:spcAft>
        <a:defRPr sz="4400">
          <a:solidFill>
            <a:srgbClr val="996600"/>
          </a:solidFill>
          <a:latin typeface="Arial" charset="0"/>
        </a:defRPr>
      </a:lvl6pPr>
      <a:lvl7pPr marL="914400" algn="ctr" rtl="0" fontAlgn="base">
        <a:spcBef>
          <a:spcPct val="0"/>
        </a:spcBef>
        <a:spcAft>
          <a:spcPct val="0"/>
        </a:spcAft>
        <a:defRPr sz="4400">
          <a:solidFill>
            <a:srgbClr val="996600"/>
          </a:solidFill>
          <a:latin typeface="Arial" charset="0"/>
        </a:defRPr>
      </a:lvl7pPr>
      <a:lvl8pPr marL="1371600" algn="ctr" rtl="0" fontAlgn="base">
        <a:spcBef>
          <a:spcPct val="0"/>
        </a:spcBef>
        <a:spcAft>
          <a:spcPct val="0"/>
        </a:spcAft>
        <a:defRPr sz="4400">
          <a:solidFill>
            <a:srgbClr val="996600"/>
          </a:solidFill>
          <a:latin typeface="Arial" charset="0"/>
        </a:defRPr>
      </a:lvl8pPr>
      <a:lvl9pPr marL="1828800" algn="ctr" rtl="0" fontAlgn="base">
        <a:spcBef>
          <a:spcPct val="0"/>
        </a:spcBef>
        <a:spcAft>
          <a:spcPct val="0"/>
        </a:spcAft>
        <a:defRPr sz="4400">
          <a:solidFill>
            <a:srgbClr val="996600"/>
          </a:solidFill>
          <a:latin typeface="Arial" charset="0"/>
        </a:defRPr>
      </a:lvl9pPr>
    </p:titleStyle>
    <p:bodyStyle>
      <a:lvl1pPr marL="342900" indent="-342900" algn="l" rtl="0" fontAlgn="base">
        <a:spcBef>
          <a:spcPct val="20000"/>
        </a:spcBef>
        <a:spcAft>
          <a:spcPct val="0"/>
        </a:spcAft>
        <a:buChar char="•"/>
        <a:defRPr sz="3200" kern="1200">
          <a:solidFill>
            <a:srgbClr val="996600"/>
          </a:solidFill>
          <a:latin typeface="+mn-lt"/>
          <a:ea typeface="+mn-ea"/>
          <a:cs typeface="+mn-cs"/>
        </a:defRPr>
      </a:lvl1pPr>
      <a:lvl2pPr marL="742950" indent="-285750" algn="l" rtl="0" fontAlgn="base">
        <a:spcBef>
          <a:spcPct val="20000"/>
        </a:spcBef>
        <a:spcAft>
          <a:spcPct val="0"/>
        </a:spcAft>
        <a:buChar char="–"/>
        <a:defRPr sz="2800" kern="1200">
          <a:solidFill>
            <a:srgbClr val="996600"/>
          </a:solidFill>
          <a:latin typeface="+mn-lt"/>
          <a:ea typeface="+mn-ea"/>
          <a:cs typeface="+mn-cs"/>
        </a:defRPr>
      </a:lvl2pPr>
      <a:lvl3pPr marL="1143000" indent="-228600" algn="l" rtl="0" fontAlgn="base">
        <a:spcBef>
          <a:spcPct val="20000"/>
        </a:spcBef>
        <a:spcAft>
          <a:spcPct val="0"/>
        </a:spcAft>
        <a:buChar char="•"/>
        <a:defRPr sz="2400" kern="1200">
          <a:solidFill>
            <a:srgbClr val="996600"/>
          </a:solidFill>
          <a:latin typeface="+mn-lt"/>
          <a:ea typeface="+mn-ea"/>
          <a:cs typeface="+mn-cs"/>
        </a:defRPr>
      </a:lvl3pPr>
      <a:lvl4pPr marL="1600200" indent="-228600" algn="l" rtl="0" fontAlgn="base">
        <a:spcBef>
          <a:spcPct val="20000"/>
        </a:spcBef>
        <a:spcAft>
          <a:spcPct val="0"/>
        </a:spcAft>
        <a:buChar char="–"/>
        <a:defRPr sz="2000" kern="1200">
          <a:solidFill>
            <a:srgbClr val="996600"/>
          </a:solidFill>
          <a:latin typeface="+mn-lt"/>
          <a:ea typeface="+mn-ea"/>
          <a:cs typeface="+mn-cs"/>
        </a:defRPr>
      </a:lvl4pPr>
      <a:lvl5pPr marL="2057400" indent="-228600" algn="l" rtl="0" fontAlgn="base">
        <a:spcBef>
          <a:spcPct val="20000"/>
        </a:spcBef>
        <a:spcAft>
          <a:spcPct val="0"/>
        </a:spcAft>
        <a:buChar char="»"/>
        <a:defRPr sz="2000" kern="1200">
          <a:solidFill>
            <a:srgbClr val="99660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5.w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8.jpeg"/><Relationship Id="rId5" Type="http://schemas.openxmlformats.org/officeDocument/2006/relationships/image" Target="../media/image5.w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5.wmf"/><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5.w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wmf"/><Relationship Id="rId6" Type="http://schemas.openxmlformats.org/officeDocument/2006/relationships/image" Target="../media/image5.wm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w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wmf"/><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ctrTitle"/>
          </p:nvPr>
        </p:nvSpPr>
        <p:spPr/>
        <p:txBody>
          <a:bodyPr/>
          <a:lstStyle/>
          <a:p>
            <a:r>
              <a:rPr lang="en-US" altLang="en-US" dirty="0"/>
              <a:t>Rain Gardens in Home Landscapes</a:t>
            </a:r>
          </a:p>
        </p:txBody>
      </p:sp>
      <p:sp>
        <p:nvSpPr>
          <p:cNvPr id="177157" name="Rectangle 5"/>
          <p:cNvSpPr>
            <a:spLocks noGrp="1" noChangeArrowheads="1"/>
          </p:cNvSpPr>
          <p:nvPr>
            <p:ph type="subTitle" idx="1"/>
          </p:nvPr>
        </p:nvSpPr>
        <p:spPr/>
        <p:txBody>
          <a:bodyPr/>
          <a:lstStyle/>
          <a:p>
            <a:pPr>
              <a:lnSpc>
                <a:spcPct val="80000"/>
              </a:lnSpc>
            </a:pPr>
            <a:r>
              <a:rPr lang="en-US" altLang="en-US" sz="2000"/>
              <a:t>Rose Mary Seymour</a:t>
            </a:r>
          </a:p>
          <a:p>
            <a:pPr>
              <a:lnSpc>
                <a:spcPct val="80000"/>
              </a:lnSpc>
            </a:pPr>
            <a:r>
              <a:rPr lang="en-US" altLang="en-US" sz="2000"/>
              <a:t>Engineering Extension Specialist</a:t>
            </a:r>
          </a:p>
          <a:p>
            <a:pPr>
              <a:lnSpc>
                <a:spcPct val="80000"/>
              </a:lnSpc>
            </a:pPr>
            <a:r>
              <a:rPr lang="en-US" altLang="en-US" sz="2000"/>
              <a:t>CAES-Griffin Campus</a:t>
            </a:r>
          </a:p>
          <a:p>
            <a:pPr>
              <a:lnSpc>
                <a:spcPct val="80000"/>
              </a:lnSpc>
            </a:pPr>
            <a:r>
              <a:rPr lang="en-US" altLang="en-US" sz="2000"/>
              <a:t>Ag Pollution Prevention Program </a:t>
            </a:r>
          </a:p>
          <a:p>
            <a:pPr>
              <a:lnSpc>
                <a:spcPct val="80000"/>
              </a:lnSpc>
            </a:pPr>
            <a:r>
              <a:rPr lang="en-US" altLang="en-US" sz="2000"/>
              <a:t>Sponsored by P2AD of Georgia</a:t>
            </a:r>
          </a:p>
          <a:p>
            <a:pPr>
              <a:lnSpc>
                <a:spcPct val="80000"/>
              </a:lnSpc>
            </a:pPr>
            <a:endParaRPr lang="en-US" altLang="en-US"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Oval 2"/>
          <p:cNvSpPr>
            <a:spLocks noChangeArrowheads="1"/>
          </p:cNvSpPr>
          <p:nvPr/>
        </p:nvSpPr>
        <p:spPr bwMode="auto">
          <a:xfrm>
            <a:off x="457200" y="1981200"/>
            <a:ext cx="4572000" cy="2133600"/>
          </a:xfrm>
          <a:prstGeom prst="ellipse">
            <a:avLst/>
          </a:prstGeom>
          <a:solidFill>
            <a:srgbClr val="99CCFF"/>
          </a:solidFill>
          <a:ln w="381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0771" name="Rectangle 3"/>
          <p:cNvSpPr>
            <a:spLocks noGrp="1" noChangeArrowheads="1"/>
          </p:cNvSpPr>
          <p:nvPr>
            <p:ph type="title"/>
          </p:nvPr>
        </p:nvSpPr>
        <p:spPr/>
        <p:txBody>
          <a:bodyPr/>
          <a:lstStyle/>
          <a:p>
            <a:r>
              <a:rPr lang="en-US" altLang="en-US"/>
              <a:t>The Traditional Approach</a:t>
            </a:r>
          </a:p>
        </p:txBody>
      </p:sp>
      <p:sp>
        <p:nvSpPr>
          <p:cNvPr id="160772" name="Rectangle 4"/>
          <p:cNvSpPr>
            <a:spLocks noGrp="1" noChangeArrowheads="1"/>
          </p:cNvSpPr>
          <p:nvPr>
            <p:ph type="body" idx="1"/>
          </p:nvPr>
        </p:nvSpPr>
        <p:spPr>
          <a:xfrm>
            <a:off x="757238" y="2138363"/>
            <a:ext cx="4754562" cy="1533525"/>
          </a:xfrm>
        </p:spPr>
        <p:txBody>
          <a:bodyPr/>
          <a:lstStyle/>
          <a:p>
            <a:pPr algn="ctr">
              <a:lnSpc>
                <a:spcPct val="80000"/>
              </a:lnSpc>
              <a:buFontTx/>
              <a:buNone/>
            </a:pPr>
            <a:r>
              <a:rPr lang="en-US" altLang="en-US" sz="2400">
                <a:solidFill>
                  <a:schemeClr val="bg1"/>
                </a:solidFill>
              </a:rPr>
              <a:t>Methods: </a:t>
            </a:r>
          </a:p>
          <a:p>
            <a:pPr algn="ctr">
              <a:lnSpc>
                <a:spcPct val="80000"/>
              </a:lnSpc>
              <a:buFontTx/>
              <a:buNone/>
            </a:pPr>
            <a:r>
              <a:rPr lang="en-US" altLang="en-US" sz="2400">
                <a:solidFill>
                  <a:schemeClr val="bg1"/>
                </a:solidFill>
              </a:rPr>
              <a:t>Conveyance and detention</a:t>
            </a:r>
          </a:p>
          <a:p>
            <a:pPr algn="ctr">
              <a:lnSpc>
                <a:spcPct val="80000"/>
              </a:lnSpc>
              <a:buFontTx/>
              <a:buNone/>
            </a:pPr>
            <a:r>
              <a:rPr lang="en-US" altLang="en-US" sz="2400">
                <a:solidFill>
                  <a:schemeClr val="bg1"/>
                </a:solidFill>
              </a:rPr>
              <a:t>Goal: </a:t>
            </a:r>
          </a:p>
          <a:p>
            <a:pPr algn="ctr">
              <a:lnSpc>
                <a:spcPct val="80000"/>
              </a:lnSpc>
              <a:buFontTx/>
              <a:buNone/>
            </a:pPr>
            <a:r>
              <a:rPr lang="en-US" altLang="en-US" sz="2400">
                <a:solidFill>
                  <a:schemeClr val="bg1"/>
                </a:solidFill>
              </a:rPr>
              <a:t>Minimize flooding</a:t>
            </a:r>
          </a:p>
        </p:txBody>
      </p:sp>
      <p:pic>
        <p:nvPicPr>
          <p:cNvPr id="160773" name="Picture 5" descr="102-0283_A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52600"/>
            <a:ext cx="29718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60774" name="Picture 6" descr="detention pond"/>
          <p:cNvPicPr>
            <a:picLocks noChangeAspect="1" noChangeArrowheads="1"/>
          </p:cNvPicPr>
          <p:nvPr/>
        </p:nvPicPr>
        <p:blipFill>
          <a:blip r:embed="rId4">
            <a:extLst>
              <a:ext uri="{28A0092B-C50C-407E-A947-70E740481C1C}">
                <a14:useLocalDpi xmlns:a14="http://schemas.microsoft.com/office/drawing/2010/main" val="0"/>
              </a:ext>
            </a:extLst>
          </a:blip>
          <a:srcRect t="22173" r="3207" b="3218"/>
          <a:stretch>
            <a:fillRect/>
          </a:stretch>
        </p:blipFill>
        <p:spPr bwMode="auto">
          <a:xfrm>
            <a:off x="228600" y="4267200"/>
            <a:ext cx="4456113" cy="23558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0775" name="Oval 7"/>
          <p:cNvSpPr>
            <a:spLocks noChangeArrowheads="1"/>
          </p:cNvSpPr>
          <p:nvPr/>
        </p:nvSpPr>
        <p:spPr bwMode="auto">
          <a:xfrm>
            <a:off x="4800600" y="3962400"/>
            <a:ext cx="4343400" cy="2743200"/>
          </a:xfrm>
          <a:prstGeom prst="ellipse">
            <a:avLst/>
          </a:prstGeom>
          <a:solidFill>
            <a:schemeClr val="bg1"/>
          </a:solidFill>
          <a:ln w="38100">
            <a:solidFill>
              <a:srgbClr val="33CC33"/>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0" hangingPunct="0"/>
            <a:r>
              <a:rPr lang="en-US" altLang="en-US"/>
              <a:t>Other Issues:</a:t>
            </a:r>
          </a:p>
          <a:p>
            <a:pPr lvl="1" eaLnBrk="0" hangingPunct="0">
              <a:buFontTx/>
              <a:buChar char="•"/>
            </a:pPr>
            <a:r>
              <a:rPr lang="en-US" altLang="en-US"/>
              <a:t>Hydrologic regime disrupted</a:t>
            </a:r>
          </a:p>
          <a:p>
            <a:pPr lvl="1" eaLnBrk="0" hangingPunct="0">
              <a:buFontTx/>
              <a:buChar char="•"/>
            </a:pPr>
            <a:r>
              <a:rPr lang="en-US" altLang="en-US"/>
              <a:t>Little water quality control</a:t>
            </a:r>
          </a:p>
          <a:p>
            <a:pPr lvl="1" eaLnBrk="0" hangingPunct="0">
              <a:buFontTx/>
              <a:buChar char="•"/>
            </a:pPr>
            <a:r>
              <a:rPr lang="en-US" altLang="en-US"/>
              <a:t>Flooding sometimes becomes worse</a:t>
            </a:r>
          </a:p>
          <a:p>
            <a:pPr lvl="1" eaLnBrk="0" hangingPunct="0"/>
            <a:endParaRPr lang="en-US" altLang="en-US"/>
          </a:p>
          <a:p>
            <a:pPr eaLnBrk="0" hangingPunct="0">
              <a:buFontTx/>
              <a:buChar char="•"/>
            </a:pPr>
            <a:endParaRPr lang="en-US" altLang="en-US"/>
          </a:p>
        </p:txBody>
      </p:sp>
      <p:pic>
        <p:nvPicPr>
          <p:cNvPr id="160776" name="Picture 8" descr="clear_compass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152400"/>
            <a:ext cx="812800" cy="809625"/>
          </a:xfrm>
          <a:prstGeom prst="rect">
            <a:avLst/>
          </a:prstGeom>
          <a:noFill/>
          <a:extLst>
            <a:ext uri="{909E8E84-426E-40DD-AFC4-6F175D3DCCD1}">
              <a14:hiddenFill xmlns:a14="http://schemas.microsoft.com/office/drawing/2010/main">
                <a:solidFill>
                  <a:schemeClr val="tx1"/>
                </a:solidFill>
              </a14:hiddenFill>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5089525" y="846138"/>
            <a:ext cx="18415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l" eaLnBrk="0" hangingPunct="0">
              <a:spcBef>
                <a:spcPct val="50000"/>
              </a:spcBef>
            </a:pPr>
            <a:endParaRPr lang="en-US" altLang="en-US" sz="4400" b="1">
              <a:effectLst>
                <a:outerShdw blurRad="38100" dist="38100" dir="2700000" algn="tl">
                  <a:srgbClr val="FFFFFF"/>
                </a:outerShdw>
              </a:effectLst>
              <a:latin typeface="Tahoma" charset="0"/>
            </a:endParaRPr>
          </a:p>
        </p:txBody>
      </p:sp>
      <p:grpSp>
        <p:nvGrpSpPr>
          <p:cNvPr id="184323" name="Group 3"/>
          <p:cNvGrpSpPr>
            <a:grpSpLocks/>
          </p:cNvGrpSpPr>
          <p:nvPr/>
        </p:nvGrpSpPr>
        <p:grpSpPr bwMode="auto">
          <a:xfrm>
            <a:off x="381000" y="1614488"/>
            <a:ext cx="8380413" cy="4710112"/>
            <a:chOff x="240" y="768"/>
            <a:chExt cx="5279" cy="2967"/>
          </a:xfrm>
        </p:grpSpPr>
        <p:pic>
          <p:nvPicPr>
            <p:cNvPr id="184324" name="Picture 4" descr="downspout pav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768"/>
              <a:ext cx="2544" cy="2532"/>
            </a:xfrm>
            <a:prstGeom prst="rect">
              <a:avLst/>
            </a:prstGeom>
            <a:noFill/>
            <a:ln w="41275">
              <a:solidFill>
                <a:srgbClr val="4AB4A0"/>
              </a:solidFill>
              <a:miter lim="800000"/>
              <a:headEnd/>
              <a:tailEnd/>
            </a:ln>
            <a:effectLst>
              <a:outerShdw blurRad="63500" dist="5388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184325" name="Picture 5" descr="downspout grass"/>
            <p:cNvPicPr>
              <a:picLocks noChangeAspect="1" noChangeArrowheads="1"/>
            </p:cNvPicPr>
            <p:nvPr/>
          </p:nvPicPr>
          <p:blipFill>
            <a:blip r:embed="rId4">
              <a:extLst>
                <a:ext uri="{28A0092B-C50C-407E-A947-70E740481C1C}">
                  <a14:useLocalDpi xmlns:a14="http://schemas.microsoft.com/office/drawing/2010/main" val="0"/>
                </a:ext>
              </a:extLst>
            </a:blip>
            <a:srcRect l="8640" r="15520"/>
            <a:stretch>
              <a:fillRect/>
            </a:stretch>
          </p:blipFill>
          <p:spPr bwMode="auto">
            <a:xfrm>
              <a:off x="2976" y="768"/>
              <a:ext cx="2543" cy="2544"/>
            </a:xfrm>
            <a:prstGeom prst="rect">
              <a:avLst/>
            </a:prstGeom>
            <a:noFill/>
            <a:ln w="41275">
              <a:solidFill>
                <a:srgbClr val="4AB4A0"/>
              </a:solidFill>
              <a:miter lim="800000"/>
              <a:headEnd/>
              <a:tailEnd/>
            </a:ln>
            <a:effectLst>
              <a:outerShdw blurRad="63500" dist="5388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sp>
          <p:nvSpPr>
            <p:cNvPr id="184326" name="Text Box 6"/>
            <p:cNvSpPr txBox="1">
              <a:spLocks noChangeArrowheads="1"/>
            </p:cNvSpPr>
            <p:nvPr/>
          </p:nvSpPr>
          <p:spPr bwMode="auto">
            <a:xfrm>
              <a:off x="480" y="3408"/>
              <a:ext cx="2107" cy="327"/>
            </a:xfrm>
            <a:prstGeom prst="rect">
              <a:avLst/>
            </a:prstGeom>
            <a:solidFill>
              <a:srgbClr val="008000"/>
            </a:solidFill>
            <a:ln>
              <a:noFill/>
            </a:ln>
            <a:effectLst>
              <a:outerShdw blurRad="63500" dist="53882"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50000"/>
                </a:spcBef>
              </a:pPr>
              <a:r>
                <a:rPr lang="en-US" altLang="en-US" sz="2800" b="1">
                  <a:effectLst>
                    <a:outerShdw blurRad="38100" dist="38100" dir="2700000" algn="tl">
                      <a:srgbClr val="FFFFFF"/>
                    </a:outerShdw>
                  </a:effectLst>
                  <a:latin typeface="Tahoma" charset="0"/>
                </a:rPr>
                <a:t>Connected</a:t>
              </a:r>
            </a:p>
          </p:txBody>
        </p:sp>
        <p:sp>
          <p:nvSpPr>
            <p:cNvPr id="184327" name="Text Box 7"/>
            <p:cNvSpPr txBox="1">
              <a:spLocks noChangeArrowheads="1"/>
            </p:cNvSpPr>
            <p:nvPr/>
          </p:nvSpPr>
          <p:spPr bwMode="auto">
            <a:xfrm>
              <a:off x="3108" y="3408"/>
              <a:ext cx="2364" cy="327"/>
            </a:xfrm>
            <a:prstGeom prst="rect">
              <a:avLst/>
            </a:prstGeom>
            <a:solidFill>
              <a:srgbClr val="008000"/>
            </a:solidFill>
            <a:ln>
              <a:noFill/>
            </a:ln>
            <a:effectLst>
              <a:outerShdw blurRad="63500" dist="53882"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50000"/>
                </a:spcBef>
              </a:pPr>
              <a:r>
                <a:rPr lang="en-US" altLang="en-US" sz="2800" b="1">
                  <a:effectLst>
                    <a:outerShdw blurRad="38100" dist="38100" dir="2700000" algn="tl">
                      <a:srgbClr val="FFFFFF"/>
                    </a:outerShdw>
                  </a:effectLst>
                  <a:latin typeface="Tahoma" charset="0"/>
                </a:rPr>
                <a:t>Disconnected</a:t>
              </a:r>
            </a:p>
          </p:txBody>
        </p:sp>
      </p:grpSp>
      <p:sp>
        <p:nvSpPr>
          <p:cNvPr id="184328" name="Rectangle 8"/>
          <p:cNvSpPr>
            <a:spLocks noGrp="1" noChangeArrowheads="1"/>
          </p:cNvSpPr>
          <p:nvPr>
            <p:ph type="title"/>
          </p:nvPr>
        </p:nvSpPr>
        <p:spPr>
          <a:xfrm>
            <a:off x="304800" y="228600"/>
            <a:ext cx="8534400" cy="1219200"/>
          </a:xfrm>
          <a:noFill/>
          <a:ln/>
        </p:spPr>
        <p:txBody>
          <a:bodyPr anchorCtr="1"/>
          <a:lstStyle/>
          <a:p>
            <a:r>
              <a:rPr lang="en-US" altLang="en-US" b="1"/>
              <a:t>Better Site Design Practices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370" name="Group 2"/>
          <p:cNvGrpSpPr>
            <a:grpSpLocks/>
          </p:cNvGrpSpPr>
          <p:nvPr/>
        </p:nvGrpSpPr>
        <p:grpSpPr bwMode="auto">
          <a:xfrm>
            <a:off x="228600" y="1919288"/>
            <a:ext cx="8686800" cy="4405312"/>
            <a:chOff x="144" y="960"/>
            <a:chExt cx="5472" cy="2775"/>
          </a:xfrm>
        </p:grpSpPr>
        <p:pic>
          <p:nvPicPr>
            <p:cNvPr id="186371" name="Picture 3" descr="ineffective im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960"/>
              <a:ext cx="2688" cy="2304"/>
            </a:xfrm>
            <a:prstGeom prst="rect">
              <a:avLst/>
            </a:prstGeom>
            <a:noFill/>
            <a:ln w="57150">
              <a:solidFill>
                <a:srgbClr val="00FF00"/>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186372" name="Picture 4" descr="effective im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960"/>
              <a:ext cx="2640" cy="2307"/>
            </a:xfrm>
            <a:prstGeom prst="rect">
              <a:avLst/>
            </a:prstGeom>
            <a:noFill/>
            <a:ln w="57150">
              <a:solidFill>
                <a:schemeClr val="hlink"/>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sp>
          <p:nvSpPr>
            <p:cNvPr id="186373" name="Text Box 5"/>
            <p:cNvSpPr txBox="1">
              <a:spLocks noChangeArrowheads="1"/>
            </p:cNvSpPr>
            <p:nvPr/>
          </p:nvSpPr>
          <p:spPr bwMode="auto">
            <a:xfrm>
              <a:off x="480" y="3408"/>
              <a:ext cx="2107" cy="327"/>
            </a:xfrm>
            <a:prstGeom prst="rect">
              <a:avLst/>
            </a:prstGeom>
            <a:solidFill>
              <a:srgbClr val="008000"/>
            </a:solidFill>
            <a:ln>
              <a:noFill/>
            </a:ln>
            <a:effectLst>
              <a:outerShdw blurRad="63500" dist="53882"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50000"/>
                </a:spcBef>
              </a:pPr>
              <a:r>
                <a:rPr lang="en-US" altLang="en-US" sz="2800" b="1">
                  <a:effectLst>
                    <a:outerShdw blurRad="38100" dist="38100" dir="2700000" algn="tl">
                      <a:srgbClr val="FFFFFF"/>
                    </a:outerShdw>
                  </a:effectLst>
                  <a:latin typeface="Tahoma" charset="0"/>
                </a:rPr>
                <a:t>Connected</a:t>
              </a:r>
            </a:p>
          </p:txBody>
        </p:sp>
        <p:sp>
          <p:nvSpPr>
            <p:cNvPr id="186374" name="Text Box 6"/>
            <p:cNvSpPr txBox="1">
              <a:spLocks noChangeArrowheads="1"/>
            </p:cNvSpPr>
            <p:nvPr/>
          </p:nvSpPr>
          <p:spPr bwMode="auto">
            <a:xfrm>
              <a:off x="3108" y="3408"/>
              <a:ext cx="2364" cy="327"/>
            </a:xfrm>
            <a:prstGeom prst="rect">
              <a:avLst/>
            </a:prstGeom>
            <a:solidFill>
              <a:srgbClr val="008000"/>
            </a:solidFill>
            <a:ln>
              <a:noFill/>
            </a:ln>
            <a:effectLst>
              <a:outerShdw blurRad="63500" dist="53882"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50000"/>
                </a:spcBef>
              </a:pPr>
              <a:r>
                <a:rPr lang="en-US" altLang="en-US" sz="2800" b="1">
                  <a:effectLst>
                    <a:outerShdw blurRad="38100" dist="38100" dir="2700000" algn="tl">
                      <a:srgbClr val="FFFFFF"/>
                    </a:outerShdw>
                  </a:effectLst>
                  <a:latin typeface="Tahoma" charset="0"/>
                </a:rPr>
                <a:t>Disconnected</a:t>
              </a:r>
            </a:p>
          </p:txBody>
        </p:sp>
      </p:grpSp>
      <p:sp>
        <p:nvSpPr>
          <p:cNvPr id="186375" name="Line 7"/>
          <p:cNvSpPr>
            <a:spLocks noChangeShapeType="1"/>
          </p:cNvSpPr>
          <p:nvPr/>
        </p:nvSpPr>
        <p:spPr bwMode="auto">
          <a:xfrm>
            <a:off x="1143000" y="3581400"/>
            <a:ext cx="30480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376" name="Line 8"/>
          <p:cNvSpPr>
            <a:spLocks noChangeShapeType="1"/>
          </p:cNvSpPr>
          <p:nvPr/>
        </p:nvSpPr>
        <p:spPr bwMode="auto">
          <a:xfrm flipH="1">
            <a:off x="2209800" y="3200400"/>
            <a:ext cx="381000" cy="533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377" name="Line 9"/>
          <p:cNvSpPr>
            <a:spLocks noChangeShapeType="1"/>
          </p:cNvSpPr>
          <p:nvPr/>
        </p:nvSpPr>
        <p:spPr bwMode="auto">
          <a:xfrm flipV="1">
            <a:off x="2971800" y="4191000"/>
            <a:ext cx="914400" cy="228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378" name="Line 10"/>
          <p:cNvSpPr>
            <a:spLocks noChangeShapeType="1"/>
          </p:cNvSpPr>
          <p:nvPr/>
        </p:nvSpPr>
        <p:spPr bwMode="auto">
          <a:xfrm>
            <a:off x="1143000" y="3733800"/>
            <a:ext cx="381000" cy="304800"/>
          </a:xfrm>
          <a:prstGeom prst="line">
            <a:avLst/>
          </a:prstGeom>
          <a:noFill/>
          <a:ln w="57150">
            <a:solidFill>
              <a:schemeClr val="hlink"/>
            </a:solidFill>
            <a:round/>
            <a:headEnd/>
            <a:tailEnd type="triangle" w="med" len="med"/>
          </a:ln>
          <a:effectLst>
            <a:outerShdw blurRad="63500" dist="108509" dir="6633363"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379" name="Line 11"/>
          <p:cNvSpPr>
            <a:spLocks noChangeShapeType="1"/>
          </p:cNvSpPr>
          <p:nvPr/>
        </p:nvSpPr>
        <p:spPr bwMode="auto">
          <a:xfrm rot="2857495">
            <a:off x="1752600" y="3581400"/>
            <a:ext cx="381000" cy="304800"/>
          </a:xfrm>
          <a:prstGeom prst="line">
            <a:avLst/>
          </a:prstGeom>
          <a:noFill/>
          <a:ln w="57150">
            <a:solidFill>
              <a:schemeClr val="hlink"/>
            </a:solidFill>
            <a:round/>
            <a:headEnd/>
            <a:tailEnd type="triangle" w="med" len="med"/>
          </a:ln>
          <a:effectLst>
            <a:outerShdw blurRad="63500" dist="81320" dir="8480412"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380" name="Line 12"/>
          <p:cNvSpPr>
            <a:spLocks noChangeShapeType="1"/>
          </p:cNvSpPr>
          <p:nvPr/>
        </p:nvSpPr>
        <p:spPr bwMode="auto">
          <a:xfrm rot="-10056574">
            <a:off x="2590800" y="4572000"/>
            <a:ext cx="381000" cy="304800"/>
          </a:xfrm>
          <a:prstGeom prst="line">
            <a:avLst/>
          </a:prstGeom>
          <a:noFill/>
          <a:ln w="57150">
            <a:solidFill>
              <a:schemeClr val="hlink"/>
            </a:solidFill>
            <a:round/>
            <a:headEnd/>
            <a:tailEnd type="triangle" w="med" len="med"/>
          </a:ln>
          <a:effectLst>
            <a:outerShdw blurRad="63500" dist="238611" dir="9287933"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381" name="Line 13"/>
          <p:cNvSpPr>
            <a:spLocks noChangeShapeType="1"/>
          </p:cNvSpPr>
          <p:nvPr/>
        </p:nvSpPr>
        <p:spPr bwMode="auto">
          <a:xfrm rot="8287045">
            <a:off x="3048000" y="4114800"/>
            <a:ext cx="685800" cy="457200"/>
          </a:xfrm>
          <a:prstGeom prst="line">
            <a:avLst/>
          </a:prstGeom>
          <a:noFill/>
          <a:ln w="57150">
            <a:solidFill>
              <a:schemeClr val="hlink"/>
            </a:solidFill>
            <a:round/>
            <a:headEnd/>
            <a:tailEnd type="triangle" w="med" len="med"/>
          </a:ln>
          <a:effectLst>
            <a:outerShdw blurRad="63500" dist="162639" dir="2319588"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382" name="Line 14"/>
          <p:cNvSpPr>
            <a:spLocks noChangeShapeType="1"/>
          </p:cNvSpPr>
          <p:nvPr/>
        </p:nvSpPr>
        <p:spPr bwMode="auto">
          <a:xfrm rot="-11624768">
            <a:off x="6019800" y="3500438"/>
            <a:ext cx="457200" cy="457200"/>
          </a:xfrm>
          <a:prstGeom prst="line">
            <a:avLst/>
          </a:prstGeom>
          <a:noFill/>
          <a:ln w="57150">
            <a:solidFill>
              <a:schemeClr val="tx2"/>
            </a:solidFill>
            <a:round/>
            <a:headEnd/>
            <a:tailEnd type="triangle" w="med" len="med"/>
          </a:ln>
          <a:effectLst>
            <a:outerShdw blurRad="63500" dist="127633" dir="5057364"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383" name="Line 15"/>
          <p:cNvSpPr>
            <a:spLocks noChangeShapeType="1"/>
          </p:cNvSpPr>
          <p:nvPr/>
        </p:nvSpPr>
        <p:spPr bwMode="auto">
          <a:xfrm rot="-11575504">
            <a:off x="7010400" y="3505200"/>
            <a:ext cx="533400" cy="457200"/>
          </a:xfrm>
          <a:prstGeom prst="line">
            <a:avLst/>
          </a:prstGeom>
          <a:noFill/>
          <a:ln w="57150">
            <a:solidFill>
              <a:schemeClr val="tx2"/>
            </a:solidFill>
            <a:round/>
            <a:headEnd/>
            <a:tailEnd type="triangle" w="med" len="med"/>
          </a:ln>
          <a:effectLst>
            <a:outerShdw blurRad="63500" dist="127633" dir="5057364"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384" name="Line 16"/>
          <p:cNvSpPr>
            <a:spLocks noChangeShapeType="1"/>
          </p:cNvSpPr>
          <p:nvPr/>
        </p:nvSpPr>
        <p:spPr bwMode="auto">
          <a:xfrm rot="6595700">
            <a:off x="6667500" y="4381500"/>
            <a:ext cx="381000" cy="304800"/>
          </a:xfrm>
          <a:prstGeom prst="line">
            <a:avLst/>
          </a:prstGeom>
          <a:noFill/>
          <a:ln w="57150">
            <a:solidFill>
              <a:schemeClr val="tx2"/>
            </a:solidFill>
            <a:round/>
            <a:headEnd/>
            <a:tailEnd type="triangle" w="med" len="med"/>
          </a:ln>
          <a:effectLst>
            <a:outerShdw blurRad="63500" dist="152928" dir="2901988"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385" name="Line 17"/>
          <p:cNvSpPr>
            <a:spLocks noChangeShapeType="1"/>
          </p:cNvSpPr>
          <p:nvPr/>
        </p:nvSpPr>
        <p:spPr bwMode="auto">
          <a:xfrm rot="6545864">
            <a:off x="5295900" y="4305300"/>
            <a:ext cx="381000" cy="304800"/>
          </a:xfrm>
          <a:prstGeom prst="line">
            <a:avLst/>
          </a:prstGeom>
          <a:noFill/>
          <a:ln w="57150">
            <a:solidFill>
              <a:schemeClr val="tx2"/>
            </a:solidFill>
            <a:round/>
            <a:headEnd/>
            <a:tailEnd type="triangle" w="med" len="med"/>
          </a:ln>
          <a:effectLst>
            <a:outerShdw blurRad="63500" dist="152928" dir="2901988"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386" name="Rectangle 18"/>
          <p:cNvSpPr>
            <a:spLocks noGrp="1" noChangeArrowheads="1"/>
          </p:cNvSpPr>
          <p:nvPr>
            <p:ph type="title"/>
          </p:nvPr>
        </p:nvSpPr>
        <p:spPr>
          <a:xfrm>
            <a:off x="304800" y="381000"/>
            <a:ext cx="8534400" cy="1219200"/>
          </a:xfrm>
          <a:noFill/>
          <a:ln/>
        </p:spPr>
        <p:txBody>
          <a:bodyPr anchorCtr="1"/>
          <a:lstStyle/>
          <a:p>
            <a:r>
              <a:rPr lang="en-US" altLang="en-US" b="1"/>
              <a:t>Better Site Design Practices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685800" y="439738"/>
            <a:ext cx="7772400" cy="1143000"/>
          </a:xfrm>
        </p:spPr>
        <p:txBody>
          <a:bodyPr/>
          <a:lstStyle/>
          <a:p>
            <a:r>
              <a:rPr lang="en-US" altLang="en-US" sz="4000"/>
              <a:t>On-site vs. Regional Approaches</a:t>
            </a:r>
          </a:p>
        </p:txBody>
      </p:sp>
      <p:pic>
        <p:nvPicPr>
          <p:cNvPr id="167939" name="Picture 3" descr="detention pond"/>
          <p:cNvPicPr>
            <a:picLocks noChangeAspect="1" noChangeArrowheads="1"/>
          </p:cNvPicPr>
          <p:nvPr/>
        </p:nvPicPr>
        <p:blipFill>
          <a:blip r:embed="rId3">
            <a:extLst>
              <a:ext uri="{28A0092B-C50C-407E-A947-70E740481C1C}">
                <a14:useLocalDpi xmlns:a14="http://schemas.microsoft.com/office/drawing/2010/main" val="0"/>
              </a:ext>
            </a:extLst>
          </a:blip>
          <a:srcRect t="22173" r="3207" b="3218"/>
          <a:stretch>
            <a:fillRect/>
          </a:stretch>
        </p:blipFill>
        <p:spPr bwMode="auto">
          <a:xfrm>
            <a:off x="928688" y="4284663"/>
            <a:ext cx="4456112" cy="23558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7940" name="Text Box 4"/>
          <p:cNvSpPr txBox="1">
            <a:spLocks noChangeArrowheads="1"/>
          </p:cNvSpPr>
          <p:nvPr/>
        </p:nvSpPr>
        <p:spPr bwMode="auto">
          <a:xfrm>
            <a:off x="5508625" y="4806950"/>
            <a:ext cx="3025775" cy="1187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20000"/>
              </a:spcBef>
            </a:pPr>
            <a:r>
              <a:rPr lang="en-US" altLang="en-US" sz="2400" b="1">
                <a:solidFill>
                  <a:srgbClr val="FFFF99"/>
                </a:solidFill>
                <a:effectLst>
                  <a:outerShdw blurRad="38100" dist="38100" dir="2700000" algn="tl">
                    <a:srgbClr val="FFFFFF"/>
                  </a:outerShdw>
                </a:effectLst>
              </a:rPr>
              <a:t>Regional</a:t>
            </a:r>
            <a:r>
              <a:rPr lang="en-US" altLang="en-US" sz="2400" b="1">
                <a:solidFill>
                  <a:schemeClr val="bg1"/>
                </a:solidFill>
                <a:effectLst>
                  <a:outerShdw blurRad="38100" dist="38100" dir="2700000" algn="tl">
                    <a:srgbClr val="808080"/>
                  </a:outerShdw>
                </a:effectLst>
              </a:rPr>
              <a:t>:</a:t>
            </a:r>
            <a:r>
              <a:rPr lang="en-US" altLang="en-US" sz="2400">
                <a:solidFill>
                  <a:schemeClr val="bg1"/>
                </a:solidFill>
                <a:effectLst>
                  <a:outerShdw blurRad="38100" dist="38100" dir="2700000" algn="tl">
                    <a:srgbClr val="808080"/>
                  </a:outerShdw>
                </a:effectLst>
              </a:rPr>
              <a:t> Rely on </a:t>
            </a:r>
            <a:br>
              <a:rPr lang="en-US" altLang="en-US" sz="2400">
                <a:solidFill>
                  <a:schemeClr val="bg1"/>
                </a:solidFill>
                <a:effectLst>
                  <a:outerShdw blurRad="38100" dist="38100" dir="2700000" algn="tl">
                    <a:srgbClr val="808080"/>
                  </a:outerShdw>
                </a:effectLst>
              </a:rPr>
            </a:br>
            <a:r>
              <a:rPr lang="en-US" altLang="en-US" sz="2400">
                <a:solidFill>
                  <a:schemeClr val="bg1"/>
                </a:solidFill>
                <a:effectLst>
                  <a:outerShdw blurRad="38100" dist="38100" dir="2700000" algn="tl">
                    <a:srgbClr val="808080"/>
                  </a:outerShdw>
                </a:effectLst>
              </a:rPr>
              <a:t>large, regional detention facilities</a:t>
            </a:r>
            <a:endParaRPr lang="en-US" altLang="en-US" sz="2400">
              <a:solidFill>
                <a:schemeClr val="bg1"/>
              </a:solidFill>
              <a:effectLst>
                <a:outerShdw blurRad="38100" dist="38100" dir="2700000" algn="tl">
                  <a:srgbClr val="808080"/>
                </a:outerShdw>
              </a:effectLst>
              <a:latin typeface="Times New Roman" charset="0"/>
            </a:endParaRPr>
          </a:p>
        </p:txBody>
      </p:sp>
      <p:sp>
        <p:nvSpPr>
          <p:cNvPr id="167941" name="Text Box 5"/>
          <p:cNvSpPr txBox="1">
            <a:spLocks noChangeArrowheads="1"/>
          </p:cNvSpPr>
          <p:nvPr/>
        </p:nvSpPr>
        <p:spPr bwMode="auto">
          <a:xfrm>
            <a:off x="836613" y="2106613"/>
            <a:ext cx="3182937" cy="15525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altLang="en-US" sz="2400" b="1">
                <a:solidFill>
                  <a:srgbClr val="FFFF99"/>
                </a:solidFill>
                <a:effectLst>
                  <a:outerShdw blurRad="38100" dist="38100" dir="2700000" algn="tl">
                    <a:srgbClr val="FFFFFF"/>
                  </a:outerShdw>
                </a:effectLst>
              </a:rPr>
              <a:t>On-site</a:t>
            </a:r>
            <a:r>
              <a:rPr lang="en-US" altLang="en-US" sz="2400" b="1">
                <a:solidFill>
                  <a:schemeClr val="bg1"/>
                </a:solidFill>
                <a:effectLst>
                  <a:outerShdw blurRad="38100" dist="38100" dir="2700000" algn="tl">
                    <a:srgbClr val="808080"/>
                  </a:outerShdw>
                </a:effectLst>
              </a:rPr>
              <a:t>:</a:t>
            </a:r>
            <a:r>
              <a:rPr lang="en-US" altLang="en-US" sz="2400">
                <a:solidFill>
                  <a:schemeClr val="bg1"/>
                </a:solidFill>
                <a:effectLst>
                  <a:outerShdw blurRad="38100" dist="38100" dir="2700000" algn="tl">
                    <a:srgbClr val="808080"/>
                  </a:outerShdw>
                </a:effectLst>
              </a:rPr>
              <a:t> Manage stormwater as close to the source as possible</a:t>
            </a:r>
          </a:p>
        </p:txBody>
      </p:sp>
      <p:sp>
        <p:nvSpPr>
          <p:cNvPr id="167942" name="Text Box 6"/>
          <p:cNvSpPr txBox="1">
            <a:spLocks noChangeArrowheads="1"/>
          </p:cNvSpPr>
          <p:nvPr/>
        </p:nvSpPr>
        <p:spPr bwMode="auto">
          <a:xfrm>
            <a:off x="1365250" y="6238875"/>
            <a:ext cx="3209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1400" i="1">
                <a:solidFill>
                  <a:schemeClr val="bg1"/>
                </a:solidFill>
              </a:rPr>
              <a:t>North Griffin Regional Detention Pond </a:t>
            </a:r>
          </a:p>
        </p:txBody>
      </p:sp>
      <p:pic>
        <p:nvPicPr>
          <p:cNvPr id="167943" name="Picture 7" descr="RainGarden5"/>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4133850" y="1773238"/>
            <a:ext cx="3570288" cy="23383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7944" name="Text Box 8"/>
          <p:cNvSpPr txBox="1">
            <a:spLocks noChangeArrowheads="1"/>
          </p:cNvSpPr>
          <p:nvPr/>
        </p:nvSpPr>
        <p:spPr bwMode="auto">
          <a:xfrm>
            <a:off x="4572000" y="3773488"/>
            <a:ext cx="2266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altLang="en-US" sz="1400" i="1">
                <a:solidFill>
                  <a:schemeClr val="bg1"/>
                </a:solidFill>
              </a:rPr>
              <a:t>A residential “rain garden”</a:t>
            </a:r>
          </a:p>
        </p:txBody>
      </p:sp>
      <p:pic>
        <p:nvPicPr>
          <p:cNvPr id="167945" name="Picture 9" descr="clear_compass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48375"/>
            <a:ext cx="812800" cy="809625"/>
          </a:xfrm>
          <a:prstGeom prst="rect">
            <a:avLst/>
          </a:prstGeom>
          <a:noFill/>
          <a:extLst>
            <a:ext uri="{909E8E84-426E-40DD-AFC4-6F175D3DCCD1}">
              <a14:hiddenFill xmlns:a14="http://schemas.microsoft.com/office/drawing/2010/main">
                <a:solidFill>
                  <a:schemeClr val="tx1"/>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990600" y="228600"/>
            <a:ext cx="7696200" cy="1066800"/>
          </a:xfrm>
        </p:spPr>
        <p:txBody>
          <a:bodyPr/>
          <a:lstStyle/>
          <a:p>
            <a:pPr algn="r"/>
            <a:r>
              <a:rPr lang="en-US" altLang="en-US"/>
              <a:t>Greenspace &amp; Water Quality</a:t>
            </a:r>
          </a:p>
        </p:txBody>
      </p:sp>
      <p:sp>
        <p:nvSpPr>
          <p:cNvPr id="168963" name="Rectangle 3"/>
          <p:cNvSpPr>
            <a:spLocks noGrp="1" noChangeArrowheads="1"/>
          </p:cNvSpPr>
          <p:nvPr>
            <p:ph type="body" sz="half" idx="2"/>
          </p:nvPr>
        </p:nvSpPr>
        <p:spPr>
          <a:xfrm>
            <a:off x="1524000" y="1295400"/>
            <a:ext cx="3695700" cy="2362200"/>
          </a:xfrm>
          <a:solidFill>
            <a:schemeClr val="accent1"/>
          </a:solidFill>
          <a:ln>
            <a:solidFill>
              <a:srgbClr val="CCFFCC"/>
            </a:solidFill>
            <a:miter lim="800000"/>
            <a:headEnd/>
            <a:tailEnd/>
          </a:ln>
        </p:spPr>
        <p:txBody>
          <a:bodyPr/>
          <a:lstStyle/>
          <a:p>
            <a:pPr>
              <a:buFontTx/>
              <a:buNone/>
            </a:pPr>
            <a:r>
              <a:rPr lang="en-US" altLang="en-US" sz="2400"/>
              <a:t>Greenspaces:</a:t>
            </a:r>
          </a:p>
          <a:p>
            <a:r>
              <a:rPr lang="en-US" altLang="en-US" sz="2400"/>
              <a:t>Promote infiltration</a:t>
            </a:r>
          </a:p>
          <a:p>
            <a:r>
              <a:rPr lang="en-US" altLang="en-US" sz="2400"/>
              <a:t>Decrease runoff</a:t>
            </a:r>
          </a:p>
          <a:p>
            <a:r>
              <a:rPr lang="en-US" altLang="en-US" sz="2400"/>
              <a:t>Provide buffers</a:t>
            </a:r>
          </a:p>
          <a:p>
            <a:r>
              <a:rPr lang="en-US" altLang="en-US" sz="2400"/>
              <a:t>Filter pollutants</a:t>
            </a:r>
          </a:p>
        </p:txBody>
      </p:sp>
      <p:sp>
        <p:nvSpPr>
          <p:cNvPr id="168964" name="Rectangle 4"/>
          <p:cNvSpPr>
            <a:spLocks noChangeArrowheads="1"/>
          </p:cNvSpPr>
          <p:nvPr/>
        </p:nvSpPr>
        <p:spPr bwMode="auto">
          <a:xfrm>
            <a:off x="5410200" y="4419600"/>
            <a:ext cx="3276600" cy="1955800"/>
          </a:xfrm>
          <a:prstGeom prst="rect">
            <a:avLst/>
          </a:prstGeom>
          <a:solidFill>
            <a:schemeClr val="bg1"/>
          </a:solidFill>
          <a:ln w="38100">
            <a:solidFill>
              <a:srgbClr val="33CC33"/>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l" eaLnBrk="0" hangingPunct="0"/>
            <a:r>
              <a:rPr lang="en-US" altLang="en-US" sz="2400" b="1"/>
              <a:t>WHERE</a:t>
            </a:r>
          </a:p>
          <a:p>
            <a:pPr algn="l" eaLnBrk="0" hangingPunct="0">
              <a:buFontTx/>
              <a:buChar char="•"/>
            </a:pPr>
            <a:r>
              <a:rPr lang="en-US" altLang="en-US" sz="2400"/>
              <a:t>Between impervious surfaces and streams</a:t>
            </a:r>
          </a:p>
          <a:p>
            <a:pPr algn="l" eaLnBrk="0" hangingPunct="0">
              <a:buFontTx/>
              <a:buChar char="•"/>
            </a:pPr>
            <a:r>
              <a:rPr lang="en-US" altLang="en-US" sz="2400"/>
              <a:t>Between impervious areas</a:t>
            </a:r>
          </a:p>
        </p:txBody>
      </p:sp>
      <p:pic>
        <p:nvPicPr>
          <p:cNvPr id="168965" name="Picture 5" descr="10-22-02 Buckman Heights courty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795713"/>
            <a:ext cx="3962400" cy="2801937"/>
          </a:xfrm>
          <a:prstGeom prst="rect">
            <a:avLst/>
          </a:prstGeom>
          <a:noFill/>
          <a:extLst>
            <a:ext uri="{909E8E84-426E-40DD-AFC4-6F175D3DCCD1}">
              <a14:hiddenFill xmlns:a14="http://schemas.microsoft.com/office/drawing/2010/main">
                <a:solidFill>
                  <a:srgbClr val="FFFFFF"/>
                </a:solidFill>
              </a14:hiddenFill>
            </a:ext>
          </a:extLst>
        </p:spPr>
      </p:pic>
      <p:pic>
        <p:nvPicPr>
          <p:cNvPr id="168966" name="Picture 6" descr="103-0309_A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752600"/>
            <a:ext cx="337820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168967" name="Picture 7" descr="clear_compass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48375"/>
            <a:ext cx="812800" cy="809625"/>
          </a:xfrm>
          <a:prstGeom prst="rect">
            <a:avLst/>
          </a:prstGeom>
          <a:noFill/>
          <a:extLst>
            <a:ext uri="{909E8E84-426E-40DD-AFC4-6F175D3DCCD1}">
              <a14:hiddenFill xmlns:a14="http://schemas.microsoft.com/office/drawing/2010/main">
                <a:solidFill>
                  <a:schemeClr val="tx1"/>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709613" y="252413"/>
            <a:ext cx="7772400" cy="1143000"/>
          </a:xfrm>
        </p:spPr>
        <p:txBody>
          <a:bodyPr/>
          <a:lstStyle/>
          <a:p>
            <a:r>
              <a:rPr lang="en-US" altLang="en-US"/>
              <a:t>Importance of Infiltration</a:t>
            </a:r>
          </a:p>
        </p:txBody>
      </p:sp>
      <p:sp>
        <p:nvSpPr>
          <p:cNvPr id="171011" name="Rectangle 3"/>
          <p:cNvSpPr>
            <a:spLocks noGrp="1" noChangeArrowheads="1"/>
          </p:cNvSpPr>
          <p:nvPr>
            <p:ph type="body" idx="1"/>
          </p:nvPr>
        </p:nvSpPr>
        <p:spPr>
          <a:xfrm>
            <a:off x="533400" y="2133600"/>
            <a:ext cx="4953000" cy="4292600"/>
          </a:xfrm>
        </p:spPr>
        <p:txBody>
          <a:bodyPr/>
          <a:lstStyle/>
          <a:p>
            <a:pPr>
              <a:lnSpc>
                <a:spcPct val="90000"/>
              </a:lnSpc>
            </a:pPr>
            <a:r>
              <a:rPr lang="en-US" altLang="en-US"/>
              <a:t>Preserves natural hydrology </a:t>
            </a:r>
          </a:p>
          <a:p>
            <a:pPr lvl="1">
              <a:lnSpc>
                <a:spcPct val="90000"/>
              </a:lnSpc>
            </a:pPr>
            <a:r>
              <a:rPr lang="en-US" altLang="en-US"/>
              <a:t>Reduces runoff and flooding</a:t>
            </a:r>
          </a:p>
          <a:p>
            <a:pPr lvl="1">
              <a:lnSpc>
                <a:spcPct val="90000"/>
              </a:lnSpc>
            </a:pPr>
            <a:r>
              <a:rPr lang="en-US" altLang="en-US"/>
              <a:t>Maintains base flows</a:t>
            </a:r>
          </a:p>
          <a:p>
            <a:pPr>
              <a:lnSpc>
                <a:spcPct val="90000"/>
              </a:lnSpc>
            </a:pPr>
            <a:r>
              <a:rPr lang="en-US" altLang="en-US"/>
              <a:t>Cleans water, removing pollutants</a:t>
            </a:r>
          </a:p>
          <a:p>
            <a:pPr>
              <a:lnSpc>
                <a:spcPct val="90000"/>
              </a:lnSpc>
            </a:pPr>
            <a:r>
              <a:rPr lang="en-US" altLang="en-US"/>
              <a:t>Inexpensive water quality control</a:t>
            </a:r>
          </a:p>
        </p:txBody>
      </p:sp>
      <p:pic>
        <p:nvPicPr>
          <p:cNvPr id="171012" name="Picture 4" descr="bioret1"/>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l="19193" r="17021"/>
          <a:stretch>
            <a:fillRect/>
          </a:stretch>
        </p:blipFill>
        <p:spPr bwMode="auto">
          <a:xfrm>
            <a:off x="5486400" y="2133600"/>
            <a:ext cx="3087688" cy="3629025"/>
          </a:xfrm>
          <a:prstGeom prst="rect">
            <a:avLst/>
          </a:prstGeom>
          <a:noFill/>
          <a:extLst>
            <a:ext uri="{909E8E84-426E-40DD-AFC4-6F175D3DCCD1}">
              <a14:hiddenFill xmlns:a14="http://schemas.microsoft.com/office/drawing/2010/main">
                <a:solidFill>
                  <a:srgbClr val="FFFFFF"/>
                </a:solidFill>
              </a14:hiddenFill>
            </a:ext>
          </a:extLst>
        </p:spPr>
      </p:pic>
      <p:pic>
        <p:nvPicPr>
          <p:cNvPr id="171013" name="Picture 5" descr="clear_compas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48375"/>
            <a:ext cx="812800" cy="809625"/>
          </a:xfrm>
          <a:prstGeom prst="rect">
            <a:avLst/>
          </a:prstGeom>
          <a:noFill/>
          <a:extLst>
            <a:ext uri="{909E8E84-426E-40DD-AFC4-6F175D3DCCD1}">
              <a14:hiddenFill xmlns:a14="http://schemas.microsoft.com/office/drawing/2010/main">
                <a:solidFill>
                  <a:schemeClr val="tx1"/>
                </a:solidFill>
              </a14:hiddenFill>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ctrTitle"/>
          </p:nvPr>
        </p:nvSpPr>
        <p:spPr/>
        <p:txBody>
          <a:bodyPr/>
          <a:lstStyle/>
          <a:p>
            <a:r>
              <a:rPr lang="en-US" altLang="en-US"/>
              <a:t>Lets Talk About How to Make A Rain Garden</a:t>
            </a:r>
          </a:p>
        </p:txBody>
      </p:sp>
      <p:sp>
        <p:nvSpPr>
          <p:cNvPr id="175107" name="Rectangle 3"/>
          <p:cNvSpPr>
            <a:spLocks noGrp="1" noChangeArrowheads="1"/>
          </p:cNvSpPr>
          <p:nvPr>
            <p:ph type="subTitle" idx="1"/>
          </p:nvPr>
        </p:nvSpPr>
        <p:spPr/>
        <p:txBody>
          <a:bodyPr/>
          <a:lstStyle/>
          <a:p>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914400"/>
            <a:ext cx="5791200" cy="2667000"/>
          </a:xfrm>
        </p:spPr>
        <p:txBody>
          <a:bodyPr/>
          <a:lstStyle/>
          <a:p>
            <a:r>
              <a:rPr lang="en-US" altLang="en-US" sz="5400" b="1">
                <a:latin typeface="CopprplGoth Bd BT" charset="0"/>
              </a:rPr>
              <a:t>Build Your Own Rain Garden</a:t>
            </a:r>
          </a:p>
        </p:txBody>
      </p:sp>
      <p:pic>
        <p:nvPicPr>
          <p:cNvPr id="2052" name="Picture 4" descr="Raingarden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4267200" cy="342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876800" y="1524000"/>
            <a:ext cx="3276600" cy="1525588"/>
          </a:xfrm>
        </p:spPr>
        <p:txBody>
          <a:bodyPr/>
          <a:lstStyle/>
          <a:p>
            <a:r>
              <a:rPr lang="en-US" altLang="en-US" sz="4000"/>
              <a:t>What is a Rain Garden?</a:t>
            </a:r>
          </a:p>
        </p:txBody>
      </p:sp>
      <p:sp>
        <p:nvSpPr>
          <p:cNvPr id="7171" name="Rectangle 3"/>
          <p:cNvSpPr>
            <a:spLocks noGrp="1" noChangeArrowheads="1"/>
          </p:cNvSpPr>
          <p:nvPr>
            <p:ph type="body" idx="1"/>
          </p:nvPr>
        </p:nvSpPr>
        <p:spPr>
          <a:xfrm>
            <a:off x="263525" y="2819400"/>
            <a:ext cx="7386638" cy="3733800"/>
          </a:xfrm>
        </p:spPr>
        <p:txBody>
          <a:bodyPr/>
          <a:lstStyle/>
          <a:p>
            <a:pPr>
              <a:lnSpc>
                <a:spcPct val="90000"/>
              </a:lnSpc>
            </a:pPr>
            <a:endParaRPr lang="en-US" altLang="en-US" sz="2800"/>
          </a:p>
          <a:p>
            <a:pPr>
              <a:lnSpc>
                <a:spcPct val="90000"/>
              </a:lnSpc>
            </a:pPr>
            <a:r>
              <a:rPr lang="en-US" altLang="en-US" sz="2800"/>
              <a:t>An area in a </a:t>
            </a:r>
            <a:r>
              <a:rPr lang="en-US" altLang="en-US" sz="2800">
                <a:solidFill>
                  <a:srgbClr val="009999"/>
                </a:solidFill>
              </a:rPr>
              <a:t>man-made landscape</a:t>
            </a:r>
            <a:r>
              <a:rPr lang="en-US" altLang="en-US" sz="2800"/>
              <a:t> that captures a </a:t>
            </a:r>
            <a:r>
              <a:rPr lang="en-US" altLang="en-US" sz="2800">
                <a:solidFill>
                  <a:srgbClr val="009999"/>
                </a:solidFill>
              </a:rPr>
              <a:t>shallow amount of water</a:t>
            </a:r>
            <a:r>
              <a:rPr lang="en-US" altLang="en-US" sz="2800"/>
              <a:t> and holds it for a </a:t>
            </a:r>
            <a:r>
              <a:rPr lang="en-US" altLang="en-US" sz="2800">
                <a:solidFill>
                  <a:srgbClr val="009999"/>
                </a:solidFill>
              </a:rPr>
              <a:t>short time period</a:t>
            </a:r>
          </a:p>
          <a:p>
            <a:pPr>
              <a:lnSpc>
                <a:spcPct val="90000"/>
              </a:lnSpc>
            </a:pPr>
            <a:r>
              <a:rPr lang="en-US" altLang="en-US" sz="2800"/>
              <a:t>Runoff water is captured and infiltrated into the </a:t>
            </a:r>
            <a:r>
              <a:rPr lang="en-US" altLang="en-US" sz="2800">
                <a:solidFill>
                  <a:srgbClr val="009999"/>
                </a:solidFill>
              </a:rPr>
              <a:t>soil </a:t>
            </a:r>
            <a:r>
              <a:rPr lang="en-US" altLang="en-US" sz="2800"/>
              <a:t>in an indented area where </a:t>
            </a:r>
            <a:r>
              <a:rPr lang="en-US" altLang="en-US" sz="2800">
                <a:solidFill>
                  <a:srgbClr val="009999"/>
                </a:solidFill>
              </a:rPr>
              <a:t>plants and soils </a:t>
            </a:r>
            <a:r>
              <a:rPr lang="en-US" altLang="en-US" sz="2800"/>
              <a:t>utilize and filter the water</a:t>
            </a:r>
          </a:p>
          <a:p>
            <a:pPr>
              <a:lnSpc>
                <a:spcPct val="90000"/>
              </a:lnSpc>
            </a:pPr>
            <a:r>
              <a:rPr lang="en-US" altLang="en-US" sz="2800"/>
              <a:t>An attractive addition to a landscape</a:t>
            </a:r>
          </a:p>
        </p:txBody>
      </p:sp>
      <p:pic>
        <p:nvPicPr>
          <p:cNvPr id="7172" name="Picture 4" descr="Rain Gardens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4084638" cy="27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Purpose of a Rain Garden</a:t>
            </a:r>
          </a:p>
        </p:txBody>
      </p:sp>
      <p:sp>
        <p:nvSpPr>
          <p:cNvPr id="9219" name="Rectangle 3"/>
          <p:cNvSpPr>
            <a:spLocks noGrp="1" noChangeArrowheads="1"/>
          </p:cNvSpPr>
          <p:nvPr>
            <p:ph type="body" sz="half" idx="1"/>
          </p:nvPr>
        </p:nvSpPr>
        <p:spPr/>
        <p:txBody>
          <a:bodyPr/>
          <a:lstStyle/>
          <a:p>
            <a:r>
              <a:rPr lang="en-US" altLang="en-US" sz="2800"/>
              <a:t>Captures runoff from impervious areas such as roofs, driveways, patios</a:t>
            </a:r>
          </a:p>
          <a:p>
            <a:r>
              <a:rPr lang="en-US" altLang="en-US" sz="2800"/>
              <a:t>Reduce runoff leaving landscape to become stormwater</a:t>
            </a:r>
          </a:p>
        </p:txBody>
      </p:sp>
      <p:pic>
        <p:nvPicPr>
          <p:cNvPr id="9221" name="Picture 5" descr="AUT_062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347913"/>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altLang="en-US" sz="4000"/>
              <a:t>Outline of Rain Garden Presentation</a:t>
            </a:r>
          </a:p>
        </p:txBody>
      </p:sp>
      <p:sp>
        <p:nvSpPr>
          <p:cNvPr id="179203" name="Rectangle 3"/>
          <p:cNvSpPr>
            <a:spLocks noGrp="1" noChangeArrowheads="1"/>
          </p:cNvSpPr>
          <p:nvPr>
            <p:ph type="body" idx="1"/>
          </p:nvPr>
        </p:nvSpPr>
        <p:spPr/>
        <p:txBody>
          <a:bodyPr/>
          <a:lstStyle/>
          <a:p>
            <a:r>
              <a:rPr lang="en-US" altLang="en-US" sz="2800"/>
              <a:t>Why Do We Want to Create Rain Gardens in Our Landscapes?</a:t>
            </a:r>
          </a:p>
          <a:p>
            <a:pPr lvl="1"/>
            <a:r>
              <a:rPr lang="en-US" altLang="en-US" sz="2400"/>
              <a:t>Discussion on stormwater and how it contributes pollution to streams and other water bodies</a:t>
            </a:r>
          </a:p>
          <a:p>
            <a:pPr lvl="1"/>
            <a:r>
              <a:rPr lang="en-US" altLang="en-US" sz="2400"/>
              <a:t>Solutions to stormwater pollution include beneficial uses of stormwater on-site to reduce stormwater volumes</a:t>
            </a:r>
          </a:p>
          <a:p>
            <a:r>
              <a:rPr lang="en-US" altLang="en-US" sz="2800"/>
              <a:t>Build Your Own Rain Garden</a:t>
            </a:r>
          </a:p>
          <a:p>
            <a:pPr lvl="1"/>
            <a:r>
              <a:rPr lang="en-US" altLang="en-US" sz="2400"/>
              <a:t>Define terms, benefits and purpose</a:t>
            </a:r>
          </a:p>
          <a:p>
            <a:pPr lvl="1"/>
            <a:r>
              <a:rPr lang="en-US" altLang="en-US" sz="2400"/>
              <a:t>How to design a simple rain garden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ltLang="en-US" sz="4000"/>
              <a:t>Other Facts About Rain Gardens</a:t>
            </a:r>
          </a:p>
        </p:txBody>
      </p:sp>
      <p:sp>
        <p:nvSpPr>
          <p:cNvPr id="189443" name="Rectangle 3"/>
          <p:cNvSpPr>
            <a:spLocks noGrp="1" noChangeArrowheads="1"/>
          </p:cNvSpPr>
          <p:nvPr>
            <p:ph type="body" idx="1"/>
          </p:nvPr>
        </p:nvSpPr>
        <p:spPr/>
        <p:txBody>
          <a:bodyPr/>
          <a:lstStyle/>
          <a:p>
            <a:r>
              <a:rPr lang="en-US" altLang="en-US"/>
              <a:t>Ponding should last no more than 48 hours after rain stops</a:t>
            </a:r>
          </a:p>
          <a:p>
            <a:r>
              <a:rPr lang="en-US" altLang="en-US"/>
              <a:t>Typical depths for rain gardens range from 4 to 12 inches with 6 to 8 inches recommended</a:t>
            </a:r>
          </a:p>
          <a:p>
            <a:r>
              <a:rPr lang="en-US" altLang="en-US"/>
              <a:t>Should not increase mosquito numbers</a:t>
            </a:r>
          </a:p>
          <a:p>
            <a:r>
              <a:rPr lang="en-US" altLang="en-US"/>
              <a:t>Will attract water loving critters such as frogs, toads and snakes</a:t>
            </a:r>
          </a:p>
          <a:p>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r>
              <a:rPr lang="en-US" altLang="en-US"/>
              <a:t>Benefits of Rain Gardens</a:t>
            </a:r>
          </a:p>
        </p:txBody>
      </p:sp>
      <p:sp>
        <p:nvSpPr>
          <p:cNvPr id="10243" name="Rectangle 3"/>
          <p:cNvSpPr>
            <a:spLocks noGrp="1" noChangeArrowheads="1"/>
          </p:cNvSpPr>
          <p:nvPr>
            <p:ph type="body" idx="1"/>
          </p:nvPr>
        </p:nvSpPr>
        <p:spPr>
          <a:xfrm>
            <a:off x="228600" y="1752600"/>
            <a:ext cx="7543800" cy="4497388"/>
          </a:xfrm>
        </p:spPr>
        <p:txBody>
          <a:bodyPr/>
          <a:lstStyle/>
          <a:p>
            <a:pPr>
              <a:lnSpc>
                <a:spcPct val="80000"/>
              </a:lnSpc>
            </a:pPr>
            <a:r>
              <a:rPr lang="en-US" altLang="en-US" sz="2800"/>
              <a:t>Low maintenance, low water use, beautiful landscape feature</a:t>
            </a:r>
          </a:p>
          <a:p>
            <a:pPr>
              <a:lnSpc>
                <a:spcPct val="80000"/>
              </a:lnSpc>
            </a:pPr>
            <a:r>
              <a:rPr lang="en-US" altLang="en-US" sz="2800"/>
              <a:t>Increases infiltration of rainwater in landscapes with impervious surfaces </a:t>
            </a:r>
          </a:p>
          <a:p>
            <a:pPr lvl="1">
              <a:lnSpc>
                <a:spcPct val="80000"/>
              </a:lnSpc>
            </a:pPr>
            <a:r>
              <a:rPr lang="en-US" altLang="en-US" sz="2400"/>
              <a:t>- infiltrates as much as 30 % more water than a flat or sloped lawn area</a:t>
            </a:r>
          </a:p>
          <a:p>
            <a:pPr>
              <a:lnSpc>
                <a:spcPct val="80000"/>
              </a:lnSpc>
            </a:pPr>
            <a:r>
              <a:rPr lang="en-US" altLang="en-US" sz="2800"/>
              <a:t>Reduces flooding risks  </a:t>
            </a:r>
          </a:p>
          <a:p>
            <a:pPr>
              <a:lnSpc>
                <a:spcPct val="80000"/>
              </a:lnSpc>
              <a:buFontTx/>
              <a:buNone/>
            </a:pPr>
            <a:r>
              <a:rPr lang="en-US" altLang="en-US" sz="2800"/>
              <a:t>    and stream bed destruction </a:t>
            </a:r>
          </a:p>
          <a:p>
            <a:pPr>
              <a:lnSpc>
                <a:spcPct val="80000"/>
              </a:lnSpc>
              <a:buFontTx/>
              <a:buNone/>
            </a:pPr>
            <a:r>
              <a:rPr lang="en-US" altLang="en-US" sz="2800"/>
              <a:t>    downstream </a:t>
            </a:r>
          </a:p>
          <a:p>
            <a:pPr>
              <a:lnSpc>
                <a:spcPct val="80000"/>
              </a:lnSpc>
            </a:pPr>
            <a:r>
              <a:rPr lang="en-US" altLang="en-US" sz="2800"/>
              <a:t>Can provide a different kind of </a:t>
            </a:r>
          </a:p>
          <a:p>
            <a:pPr>
              <a:lnSpc>
                <a:spcPct val="80000"/>
              </a:lnSpc>
              <a:buFontTx/>
              <a:buNone/>
            </a:pPr>
            <a:r>
              <a:rPr lang="en-US" altLang="en-US" sz="2800"/>
              <a:t>     habitat in the landscape</a:t>
            </a:r>
          </a:p>
          <a:p>
            <a:pPr>
              <a:lnSpc>
                <a:spcPct val="80000"/>
              </a:lnSpc>
            </a:pPr>
            <a:endParaRPr lang="en-US" altLang="en-US" sz="2800"/>
          </a:p>
          <a:p>
            <a:pPr>
              <a:lnSpc>
                <a:spcPct val="80000"/>
              </a:lnSpc>
            </a:pPr>
            <a:endParaRPr lang="en-US" altLang="en-US" sz="2800"/>
          </a:p>
        </p:txBody>
      </p:sp>
      <p:pic>
        <p:nvPicPr>
          <p:cNvPr id="10244" name="Picture 4" descr="Rain Gardens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810000"/>
            <a:ext cx="3219450"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en-US"/>
              <a:t>Planning Your Rain Garden</a:t>
            </a:r>
          </a:p>
        </p:txBody>
      </p:sp>
      <p:sp>
        <p:nvSpPr>
          <p:cNvPr id="136195" name="Rectangle 3"/>
          <p:cNvSpPr>
            <a:spLocks noGrp="1" noChangeArrowheads="1"/>
          </p:cNvSpPr>
          <p:nvPr>
            <p:ph type="body" idx="1"/>
          </p:nvPr>
        </p:nvSpPr>
        <p:spPr/>
        <p:txBody>
          <a:bodyPr/>
          <a:lstStyle/>
          <a:p>
            <a:r>
              <a:rPr lang="en-US" altLang="en-US"/>
              <a:t>Location </a:t>
            </a:r>
          </a:p>
          <a:p>
            <a:r>
              <a:rPr lang="en-US" altLang="en-US"/>
              <a:t>Size</a:t>
            </a:r>
          </a:p>
          <a:p>
            <a:r>
              <a:rPr lang="en-US" altLang="en-US"/>
              <a:t>Plant Mix</a:t>
            </a:r>
          </a:p>
          <a:p>
            <a:pPr>
              <a:buFontTx/>
              <a:buNone/>
            </a:pPr>
            <a:endParaRPr lang="en-US" altLang="en-US"/>
          </a:p>
        </p:txBody>
      </p:sp>
      <p:pic>
        <p:nvPicPr>
          <p:cNvPr id="136196" name="Picture 4" descr="Rain Garden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86000"/>
            <a:ext cx="4876800" cy="333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4000"/>
              <a:t>Locating the Rain Garden in a Landscape</a:t>
            </a:r>
          </a:p>
        </p:txBody>
      </p:sp>
      <p:sp>
        <p:nvSpPr>
          <p:cNvPr id="14339" name="Rectangle 3"/>
          <p:cNvSpPr>
            <a:spLocks noGrp="1" noChangeArrowheads="1"/>
          </p:cNvSpPr>
          <p:nvPr>
            <p:ph type="body" idx="1"/>
          </p:nvPr>
        </p:nvSpPr>
        <p:spPr>
          <a:xfrm>
            <a:off x="457200" y="1905000"/>
            <a:ext cx="8229600" cy="4525963"/>
          </a:xfrm>
        </p:spPr>
        <p:txBody>
          <a:bodyPr/>
          <a:lstStyle/>
          <a:p>
            <a:r>
              <a:rPr lang="en-US" altLang="en-US"/>
              <a:t>At least 10 ft from a building foundation</a:t>
            </a:r>
          </a:p>
          <a:p>
            <a:r>
              <a:rPr lang="en-US" altLang="en-US"/>
              <a:t>Near patio, driveways roads</a:t>
            </a:r>
          </a:p>
          <a:p>
            <a:r>
              <a:rPr lang="en-US" altLang="en-US"/>
              <a:t>Area that water will naturally move to –low area</a:t>
            </a:r>
          </a:p>
          <a:p>
            <a:r>
              <a:rPr lang="en-US" altLang="en-US"/>
              <a:t>Easy viewing from inside </a:t>
            </a:r>
          </a:p>
          <a:p>
            <a:r>
              <a:rPr lang="en-US" altLang="en-US"/>
              <a:t>Fitting into the rest of the landscape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Locations to Avoid</a:t>
            </a:r>
          </a:p>
        </p:txBody>
      </p:sp>
      <p:sp>
        <p:nvSpPr>
          <p:cNvPr id="15363" name="Rectangle 3"/>
          <p:cNvSpPr>
            <a:spLocks noGrp="1" noChangeArrowheads="1"/>
          </p:cNvSpPr>
          <p:nvPr>
            <p:ph type="body" idx="1"/>
          </p:nvPr>
        </p:nvSpPr>
        <p:spPr/>
        <p:txBody>
          <a:bodyPr/>
          <a:lstStyle/>
          <a:p>
            <a:r>
              <a:rPr lang="en-US" altLang="en-US"/>
              <a:t>Next to a building foundation</a:t>
            </a:r>
          </a:p>
          <a:p>
            <a:r>
              <a:rPr lang="en-US" altLang="en-US"/>
              <a:t>Over a septic system</a:t>
            </a:r>
          </a:p>
          <a:p>
            <a:r>
              <a:rPr lang="en-US" altLang="en-US"/>
              <a:t>Where water stands for long periods already</a:t>
            </a:r>
          </a:p>
          <a:p>
            <a:pPr lvl="1"/>
            <a:r>
              <a:rPr lang="en-US" altLang="en-US"/>
              <a:t>High seasonal water table area</a:t>
            </a:r>
          </a:p>
          <a:p>
            <a:r>
              <a:rPr lang="en-US" altLang="en-US"/>
              <a:t>Inside the dripline of any large trees</a:t>
            </a:r>
          </a:p>
          <a:p>
            <a:r>
              <a:rPr lang="en-US" altLang="en-US"/>
              <a:t>Slopes greater 12%</a:t>
            </a:r>
          </a:p>
          <a:p>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Rain Garden Size</a:t>
            </a:r>
          </a:p>
        </p:txBody>
      </p:sp>
      <p:sp>
        <p:nvSpPr>
          <p:cNvPr id="16387" name="Rectangle 3"/>
          <p:cNvSpPr>
            <a:spLocks noGrp="1" noChangeArrowheads="1"/>
          </p:cNvSpPr>
          <p:nvPr>
            <p:ph type="body" idx="1"/>
          </p:nvPr>
        </p:nvSpPr>
        <p:spPr/>
        <p:txBody>
          <a:bodyPr/>
          <a:lstStyle/>
          <a:p>
            <a:r>
              <a:rPr lang="en-US" altLang="en-US"/>
              <a:t>Depends on </a:t>
            </a:r>
          </a:p>
          <a:p>
            <a:pPr lvl="1"/>
            <a:r>
              <a:rPr lang="en-US" altLang="en-US"/>
              <a:t>Area of drainage (impervious area)</a:t>
            </a:r>
          </a:p>
          <a:p>
            <a:pPr lvl="1"/>
            <a:r>
              <a:rPr lang="en-US" altLang="en-US"/>
              <a:t>Depth of ponding of rain garden</a:t>
            </a:r>
          </a:p>
          <a:p>
            <a:pPr lvl="1"/>
            <a:r>
              <a:rPr lang="en-US" altLang="en-US"/>
              <a:t>Soil and Slope of location</a:t>
            </a:r>
          </a:p>
        </p:txBody>
      </p:sp>
      <p:pic>
        <p:nvPicPr>
          <p:cNvPr id="16388" name="Picture 4" descr="Rain Gard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733800"/>
            <a:ext cx="4249738" cy="29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Sizing a Rain Garden</a:t>
            </a:r>
          </a:p>
        </p:txBody>
      </p:sp>
      <p:sp>
        <p:nvSpPr>
          <p:cNvPr id="12291" name="Rectangle 3"/>
          <p:cNvSpPr>
            <a:spLocks noGrp="1" noChangeArrowheads="1"/>
          </p:cNvSpPr>
          <p:nvPr>
            <p:ph type="body" idx="1"/>
          </p:nvPr>
        </p:nvSpPr>
        <p:spPr>
          <a:xfrm>
            <a:off x="457200" y="1981200"/>
            <a:ext cx="5410200" cy="3962400"/>
          </a:xfrm>
        </p:spPr>
        <p:txBody>
          <a:bodyPr/>
          <a:lstStyle/>
          <a:p>
            <a:pPr>
              <a:lnSpc>
                <a:spcPct val="80000"/>
              </a:lnSpc>
              <a:buFontTx/>
              <a:buNone/>
            </a:pPr>
            <a:r>
              <a:rPr lang="en-US" altLang="en-US" sz="3600"/>
              <a:t>Determine drainage area</a:t>
            </a:r>
          </a:p>
          <a:p>
            <a:pPr>
              <a:lnSpc>
                <a:spcPct val="80000"/>
              </a:lnSpc>
            </a:pPr>
            <a:endParaRPr lang="en-US" altLang="en-US" sz="2800"/>
          </a:p>
          <a:p>
            <a:pPr>
              <a:lnSpc>
                <a:spcPct val="80000"/>
              </a:lnSpc>
            </a:pPr>
            <a:r>
              <a:rPr lang="en-US" altLang="en-US" sz="2800"/>
              <a:t>Figure out the size of the area that will have runoff going to the rain garden</a:t>
            </a:r>
          </a:p>
          <a:p>
            <a:pPr>
              <a:lnSpc>
                <a:spcPct val="80000"/>
              </a:lnSpc>
            </a:pPr>
            <a:r>
              <a:rPr lang="en-US" altLang="en-US" sz="2800"/>
              <a:t>For a house, draw a footprint </a:t>
            </a:r>
          </a:p>
          <a:p>
            <a:pPr>
              <a:lnSpc>
                <a:spcPct val="80000"/>
              </a:lnSpc>
            </a:pPr>
            <a:r>
              <a:rPr lang="en-US" altLang="en-US" sz="2800"/>
              <a:t>Break whole roof into areas going to each gutter</a:t>
            </a:r>
          </a:p>
          <a:p>
            <a:pPr>
              <a:lnSpc>
                <a:spcPct val="80000"/>
              </a:lnSpc>
            </a:pPr>
            <a:r>
              <a:rPr lang="en-US" altLang="en-US" sz="2800"/>
              <a:t>Figure areas for each gutter</a:t>
            </a:r>
          </a:p>
        </p:txBody>
      </p:sp>
      <p:grpSp>
        <p:nvGrpSpPr>
          <p:cNvPr id="12292" name="Group 4"/>
          <p:cNvGrpSpPr>
            <a:grpSpLocks/>
          </p:cNvGrpSpPr>
          <p:nvPr/>
        </p:nvGrpSpPr>
        <p:grpSpPr bwMode="auto">
          <a:xfrm rot="5400000">
            <a:off x="4762500" y="3238500"/>
            <a:ext cx="4572000" cy="1600200"/>
            <a:chOff x="1620" y="6300"/>
            <a:chExt cx="7200" cy="2520"/>
          </a:xfrm>
        </p:grpSpPr>
        <p:sp>
          <p:nvSpPr>
            <p:cNvPr id="12293" name="Rectangle 5"/>
            <p:cNvSpPr>
              <a:spLocks noChangeArrowheads="1"/>
            </p:cNvSpPr>
            <p:nvPr/>
          </p:nvSpPr>
          <p:spPr bwMode="auto">
            <a:xfrm>
              <a:off x="6480" y="6480"/>
              <a:ext cx="1080" cy="2340"/>
            </a:xfrm>
            <a:prstGeom prst="rect">
              <a:avLst/>
            </a:prstGeom>
            <a:solidFill>
              <a:srgbClr val="CCFFFF"/>
            </a:solidFill>
            <a:ln w="9525">
              <a:solidFill>
                <a:srgbClr val="000000"/>
              </a:solidFill>
              <a:miter lim="800000"/>
              <a:headEnd/>
              <a:tailEnd/>
            </a:ln>
          </p:spPr>
          <p:txBody>
            <a:bodyPr/>
            <a:lstStyle/>
            <a:p>
              <a:endParaRPr lang="en-US"/>
            </a:p>
          </p:txBody>
        </p:sp>
        <p:grpSp>
          <p:nvGrpSpPr>
            <p:cNvPr id="12294" name="Group 6"/>
            <p:cNvGrpSpPr>
              <a:grpSpLocks/>
            </p:cNvGrpSpPr>
            <p:nvPr/>
          </p:nvGrpSpPr>
          <p:grpSpPr bwMode="auto">
            <a:xfrm>
              <a:off x="1620" y="6300"/>
              <a:ext cx="7200" cy="2520"/>
              <a:chOff x="1620" y="6300"/>
              <a:chExt cx="7200" cy="2520"/>
            </a:xfrm>
          </p:grpSpPr>
          <p:sp>
            <p:nvSpPr>
              <p:cNvPr id="12295" name="AutoShape 7"/>
              <p:cNvSpPr>
                <a:spLocks noChangeArrowheads="1"/>
              </p:cNvSpPr>
              <p:nvPr/>
            </p:nvSpPr>
            <p:spPr bwMode="auto">
              <a:xfrm>
                <a:off x="1620" y="6480"/>
                <a:ext cx="180" cy="180"/>
              </a:xfrm>
              <a:prstGeom prst="roundRect">
                <a:avLst>
                  <a:gd name="adj" fmla="val 16667"/>
                </a:avLst>
              </a:prstGeom>
              <a:solidFill>
                <a:srgbClr val="CC99FF">
                  <a:alpha val="52000"/>
                </a:srgbClr>
              </a:solidFill>
              <a:ln w="9525">
                <a:solidFill>
                  <a:srgbClr val="000000"/>
                </a:solidFill>
                <a:round/>
                <a:headEnd/>
                <a:tailEnd/>
              </a:ln>
            </p:spPr>
            <p:txBody>
              <a:bodyPr/>
              <a:lstStyle/>
              <a:p>
                <a:endParaRPr lang="en-US"/>
              </a:p>
            </p:txBody>
          </p:sp>
          <p:sp>
            <p:nvSpPr>
              <p:cNvPr id="12296" name="AutoShape 8"/>
              <p:cNvSpPr>
                <a:spLocks noChangeArrowheads="1"/>
              </p:cNvSpPr>
              <p:nvPr/>
            </p:nvSpPr>
            <p:spPr bwMode="auto">
              <a:xfrm>
                <a:off x="8640" y="6480"/>
                <a:ext cx="180" cy="180"/>
              </a:xfrm>
              <a:prstGeom prst="roundRect">
                <a:avLst>
                  <a:gd name="adj" fmla="val 16667"/>
                </a:avLst>
              </a:prstGeom>
              <a:solidFill>
                <a:srgbClr val="FFFFCC">
                  <a:alpha val="60001"/>
                </a:srgbClr>
              </a:solidFill>
              <a:ln w="9525">
                <a:solidFill>
                  <a:srgbClr val="000000"/>
                </a:solidFill>
                <a:round/>
                <a:headEnd/>
                <a:tailEnd/>
              </a:ln>
            </p:spPr>
            <p:txBody>
              <a:bodyPr/>
              <a:lstStyle/>
              <a:p>
                <a:endParaRPr lang="en-US"/>
              </a:p>
            </p:txBody>
          </p:sp>
          <p:sp>
            <p:nvSpPr>
              <p:cNvPr id="12297" name="AutoShape 9"/>
              <p:cNvSpPr>
                <a:spLocks noChangeArrowheads="1"/>
              </p:cNvSpPr>
              <p:nvPr/>
            </p:nvSpPr>
            <p:spPr bwMode="auto">
              <a:xfrm>
                <a:off x="6300" y="8280"/>
                <a:ext cx="180" cy="180"/>
              </a:xfrm>
              <a:prstGeom prst="roundRect">
                <a:avLst>
                  <a:gd name="adj" fmla="val 16667"/>
                </a:avLst>
              </a:prstGeom>
              <a:solidFill>
                <a:srgbClr val="CCFFFF">
                  <a:alpha val="50000"/>
                </a:srgbClr>
              </a:solidFill>
              <a:ln w="9525">
                <a:solidFill>
                  <a:srgbClr val="000000"/>
                </a:solidFill>
                <a:round/>
                <a:headEnd/>
                <a:tailEnd/>
              </a:ln>
            </p:spPr>
            <p:txBody>
              <a:bodyPr/>
              <a:lstStyle/>
              <a:p>
                <a:endParaRPr lang="en-US"/>
              </a:p>
            </p:txBody>
          </p:sp>
          <p:sp>
            <p:nvSpPr>
              <p:cNvPr id="12298" name="Rectangle 10"/>
              <p:cNvSpPr>
                <a:spLocks noChangeArrowheads="1"/>
              </p:cNvSpPr>
              <p:nvPr/>
            </p:nvSpPr>
            <p:spPr bwMode="auto">
              <a:xfrm>
                <a:off x="1800" y="6480"/>
                <a:ext cx="900" cy="2340"/>
              </a:xfrm>
              <a:prstGeom prst="rect">
                <a:avLst/>
              </a:prstGeom>
              <a:solidFill>
                <a:srgbClr val="CC99FF"/>
              </a:solidFill>
              <a:ln w="9525">
                <a:solidFill>
                  <a:srgbClr val="000000"/>
                </a:solidFill>
                <a:miter lim="800000"/>
                <a:headEnd/>
                <a:tailEnd/>
              </a:ln>
            </p:spPr>
            <p:txBody>
              <a:bodyPr/>
              <a:lstStyle/>
              <a:p>
                <a:endParaRPr lang="en-US"/>
              </a:p>
            </p:txBody>
          </p:sp>
          <p:sp>
            <p:nvSpPr>
              <p:cNvPr id="12299" name="Rectangle 11"/>
              <p:cNvSpPr>
                <a:spLocks noChangeArrowheads="1"/>
              </p:cNvSpPr>
              <p:nvPr/>
            </p:nvSpPr>
            <p:spPr bwMode="auto">
              <a:xfrm>
                <a:off x="2700" y="6480"/>
                <a:ext cx="900" cy="2340"/>
              </a:xfrm>
              <a:prstGeom prst="rect">
                <a:avLst/>
              </a:prstGeom>
              <a:solidFill>
                <a:srgbClr val="CCFFFF"/>
              </a:solidFill>
              <a:ln w="9525">
                <a:solidFill>
                  <a:srgbClr val="000000"/>
                </a:solidFill>
                <a:miter lim="800000"/>
                <a:headEnd/>
                <a:tailEnd/>
              </a:ln>
            </p:spPr>
            <p:txBody>
              <a:bodyPr/>
              <a:lstStyle/>
              <a:p>
                <a:endParaRPr lang="en-US"/>
              </a:p>
            </p:txBody>
          </p:sp>
          <p:sp>
            <p:nvSpPr>
              <p:cNvPr id="12300" name="Rectangle 12"/>
              <p:cNvSpPr>
                <a:spLocks noChangeArrowheads="1"/>
              </p:cNvSpPr>
              <p:nvPr/>
            </p:nvSpPr>
            <p:spPr bwMode="auto">
              <a:xfrm>
                <a:off x="2700" y="6480"/>
                <a:ext cx="4860" cy="900"/>
              </a:xfrm>
              <a:prstGeom prst="rect">
                <a:avLst/>
              </a:prstGeom>
              <a:solidFill>
                <a:srgbClr val="C0C0C0"/>
              </a:solidFill>
              <a:ln w="9525">
                <a:solidFill>
                  <a:srgbClr val="000000"/>
                </a:solidFill>
                <a:miter lim="800000"/>
                <a:headEnd/>
                <a:tailEnd/>
              </a:ln>
            </p:spPr>
            <p:txBody>
              <a:bodyPr/>
              <a:lstStyle/>
              <a:p>
                <a:endParaRPr lang="en-US"/>
              </a:p>
            </p:txBody>
          </p:sp>
          <p:sp>
            <p:nvSpPr>
              <p:cNvPr id="12301" name="Rectangle 13"/>
              <p:cNvSpPr>
                <a:spLocks noChangeArrowheads="1"/>
              </p:cNvSpPr>
              <p:nvPr/>
            </p:nvSpPr>
            <p:spPr bwMode="auto">
              <a:xfrm>
                <a:off x="2700" y="7380"/>
                <a:ext cx="4860" cy="900"/>
              </a:xfrm>
              <a:prstGeom prst="rect">
                <a:avLst/>
              </a:prstGeom>
              <a:solidFill>
                <a:srgbClr val="CCFFFF"/>
              </a:solidFill>
              <a:ln w="9525">
                <a:solidFill>
                  <a:srgbClr val="000000"/>
                </a:solidFill>
                <a:miter lim="800000"/>
                <a:headEnd/>
                <a:tailEnd/>
              </a:ln>
            </p:spPr>
            <p:txBody>
              <a:bodyPr/>
              <a:lstStyle/>
              <a:p>
                <a:endParaRPr lang="en-US"/>
              </a:p>
            </p:txBody>
          </p:sp>
          <p:sp>
            <p:nvSpPr>
              <p:cNvPr id="12302" name="Rectangle 14"/>
              <p:cNvSpPr>
                <a:spLocks noChangeArrowheads="1"/>
              </p:cNvSpPr>
              <p:nvPr/>
            </p:nvSpPr>
            <p:spPr bwMode="auto">
              <a:xfrm>
                <a:off x="7560" y="6480"/>
                <a:ext cx="1080" cy="2340"/>
              </a:xfrm>
              <a:prstGeom prst="rect">
                <a:avLst/>
              </a:prstGeom>
              <a:solidFill>
                <a:srgbClr val="FFFFCC"/>
              </a:solidFill>
              <a:ln w="9525">
                <a:solidFill>
                  <a:srgbClr val="000000"/>
                </a:solidFill>
                <a:miter lim="800000"/>
                <a:headEnd/>
                <a:tailEnd/>
              </a:ln>
            </p:spPr>
            <p:txBody>
              <a:bodyPr/>
              <a:lstStyle/>
              <a:p>
                <a:endParaRPr lang="en-US"/>
              </a:p>
            </p:txBody>
          </p:sp>
          <p:sp>
            <p:nvSpPr>
              <p:cNvPr id="12303" name="AutoShape 15"/>
              <p:cNvSpPr>
                <a:spLocks noChangeArrowheads="1"/>
              </p:cNvSpPr>
              <p:nvPr/>
            </p:nvSpPr>
            <p:spPr bwMode="auto">
              <a:xfrm>
                <a:off x="3600" y="6300"/>
                <a:ext cx="180" cy="180"/>
              </a:xfrm>
              <a:prstGeom prst="roundRect">
                <a:avLst>
                  <a:gd name="adj" fmla="val 16667"/>
                </a:avLst>
              </a:prstGeom>
              <a:solidFill>
                <a:srgbClr val="C0C0C0">
                  <a:alpha val="53999"/>
                </a:srgbClr>
              </a:solidFill>
              <a:ln w="9525">
                <a:solidFill>
                  <a:srgbClr val="000000"/>
                </a:solidFill>
                <a:round/>
                <a:headEnd/>
                <a:tailEnd/>
              </a:ln>
            </p:spPr>
            <p:txBody>
              <a:bodyPr/>
              <a:lstStyle/>
              <a:p>
                <a:endParaRPr lang="en-US"/>
              </a:p>
            </p:txBody>
          </p:sp>
          <p:sp>
            <p:nvSpPr>
              <p:cNvPr id="12304" name="Line 16"/>
              <p:cNvSpPr>
                <a:spLocks noChangeShapeType="1"/>
              </p:cNvSpPr>
              <p:nvPr/>
            </p:nvSpPr>
            <p:spPr bwMode="auto">
              <a:xfrm>
                <a:off x="2700" y="7380"/>
                <a:ext cx="90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5" name="Line 17"/>
              <p:cNvSpPr>
                <a:spLocks noChangeShapeType="1"/>
              </p:cNvSpPr>
              <p:nvPr/>
            </p:nvSpPr>
            <p:spPr bwMode="auto">
              <a:xfrm flipV="1">
                <a:off x="2700" y="6480"/>
                <a:ext cx="10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6" name="Line 18"/>
              <p:cNvSpPr>
                <a:spLocks noChangeShapeType="1"/>
              </p:cNvSpPr>
              <p:nvPr/>
            </p:nvSpPr>
            <p:spPr bwMode="auto">
              <a:xfrm>
                <a:off x="6480" y="6480"/>
                <a:ext cx="10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2307" name="Line 19"/>
          <p:cNvSpPr>
            <a:spLocks noChangeShapeType="1"/>
          </p:cNvSpPr>
          <p:nvPr/>
        </p:nvSpPr>
        <p:spPr bwMode="auto">
          <a:xfrm>
            <a:off x="5867400" y="4343400"/>
            <a:ext cx="533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228600"/>
            <a:ext cx="5029200" cy="1143000"/>
          </a:xfrm>
        </p:spPr>
        <p:txBody>
          <a:bodyPr/>
          <a:lstStyle/>
          <a:p>
            <a:r>
              <a:rPr lang="en-US" altLang="en-US" sz="4000"/>
              <a:t>Soil Permeability Testing</a:t>
            </a:r>
          </a:p>
        </p:txBody>
      </p:sp>
      <p:sp>
        <p:nvSpPr>
          <p:cNvPr id="21507" name="Rectangle 3"/>
          <p:cNvSpPr>
            <a:spLocks noGrp="1" noChangeArrowheads="1"/>
          </p:cNvSpPr>
          <p:nvPr>
            <p:ph type="body" idx="1"/>
          </p:nvPr>
        </p:nvSpPr>
        <p:spPr>
          <a:xfrm>
            <a:off x="228600" y="1981200"/>
            <a:ext cx="8499475" cy="5792788"/>
          </a:xfrm>
        </p:spPr>
        <p:txBody>
          <a:bodyPr/>
          <a:lstStyle/>
          <a:p>
            <a:pPr marL="533400" indent="-533400">
              <a:buFontTx/>
              <a:buAutoNum type="arabicPeriod"/>
            </a:pPr>
            <a:r>
              <a:rPr lang="en-US" altLang="en-US" sz="2800"/>
              <a:t>Dig a hole 6 inches deep and wide</a:t>
            </a:r>
          </a:p>
          <a:p>
            <a:pPr marL="533400" indent="-533400">
              <a:buFontTx/>
              <a:buAutoNum type="arabicPeriod"/>
            </a:pPr>
            <a:r>
              <a:rPr lang="en-US" altLang="en-US" sz="2800"/>
              <a:t>Fill hole with water</a:t>
            </a:r>
          </a:p>
          <a:p>
            <a:pPr marL="533400" indent="-533400">
              <a:buFontTx/>
              <a:buAutoNum type="arabicPeriod"/>
            </a:pPr>
            <a:r>
              <a:rPr lang="en-US" altLang="en-US" sz="2800"/>
              <a:t>Check back after 12 hours - if water has not infiltrated into soil around hole, the soil or location is not suitable for a rain garden</a:t>
            </a:r>
          </a:p>
          <a:p>
            <a:pPr marL="533400" indent="-533400">
              <a:buFontTx/>
              <a:buAutoNum type="arabicPeriod"/>
            </a:pPr>
            <a:r>
              <a:rPr lang="en-US" altLang="en-US" sz="2800"/>
              <a:t>If water is standing in the hole after 12 hours</a:t>
            </a:r>
          </a:p>
          <a:p>
            <a:pPr marL="914400" lvl="1" indent="-457200"/>
            <a:r>
              <a:rPr lang="en-US" altLang="en-US" sz="2400"/>
              <a:t>Soil has permeability unsuitable for a rain garden </a:t>
            </a:r>
          </a:p>
          <a:p>
            <a:pPr marL="914400" lvl="1" indent="-457200"/>
            <a:r>
              <a:rPr lang="en-US" altLang="en-US" sz="2400"/>
              <a:t>Or a perched or high water table is preventing infiltration</a:t>
            </a:r>
          </a:p>
          <a:p>
            <a:pPr marL="533400" indent="-533400">
              <a:buFontTx/>
              <a:buNone/>
            </a:pPr>
            <a:endParaRPr lang="en-US" altLang="en-US" sz="2400"/>
          </a:p>
          <a:p>
            <a:pPr marL="533400" indent="-533400">
              <a:buFontTx/>
              <a:buNone/>
            </a:pPr>
            <a:r>
              <a:rPr lang="en-US" altLang="en-US" sz="2800"/>
              <a:t>	</a:t>
            </a:r>
          </a:p>
        </p:txBody>
      </p:sp>
      <p:pic>
        <p:nvPicPr>
          <p:cNvPr id="21508" name="Picture 4" descr="xeri28"/>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5791200" y="228600"/>
            <a:ext cx="3048000" cy="1684338"/>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Problem Soils</a:t>
            </a:r>
          </a:p>
        </p:txBody>
      </p:sp>
      <p:sp>
        <p:nvSpPr>
          <p:cNvPr id="13315" name="Rectangle 3"/>
          <p:cNvSpPr>
            <a:spLocks noGrp="1" noChangeArrowheads="1"/>
          </p:cNvSpPr>
          <p:nvPr>
            <p:ph type="body" sz="half" idx="1"/>
          </p:nvPr>
        </p:nvSpPr>
        <p:spPr/>
        <p:txBody>
          <a:bodyPr/>
          <a:lstStyle/>
          <a:p>
            <a:r>
              <a:rPr lang="en-US" altLang="en-US" sz="2800"/>
              <a:t>If soils are high in clay or have been compacted during development, they may not have the capacity to infiltrate well</a:t>
            </a:r>
          </a:p>
          <a:p>
            <a:r>
              <a:rPr lang="en-US" altLang="en-US" sz="2800"/>
              <a:t>The rain garden area soil can be removed and replaced with a better draining soil</a:t>
            </a:r>
          </a:p>
        </p:txBody>
      </p:sp>
      <p:pic>
        <p:nvPicPr>
          <p:cNvPr id="13316" name="Picture 4" descr="AUT_061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347913"/>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Problem Soils</a:t>
            </a:r>
          </a:p>
        </p:txBody>
      </p:sp>
      <p:sp>
        <p:nvSpPr>
          <p:cNvPr id="19459" name="Rectangle 3"/>
          <p:cNvSpPr>
            <a:spLocks noGrp="1" noChangeArrowheads="1"/>
          </p:cNvSpPr>
          <p:nvPr>
            <p:ph type="body" idx="1"/>
          </p:nvPr>
        </p:nvSpPr>
        <p:spPr/>
        <p:txBody>
          <a:bodyPr/>
          <a:lstStyle/>
          <a:p>
            <a:r>
              <a:rPr lang="en-US" altLang="en-US"/>
              <a:t>Ideal rain garden soil mix – 50-60% sand, 20-30% topsoil, 20-30% compost</a:t>
            </a:r>
          </a:p>
          <a:p>
            <a:pPr lvl="1"/>
            <a:r>
              <a:rPr lang="en-US" altLang="en-US"/>
              <a:t>No more than 10% of mix should be clay</a:t>
            </a:r>
          </a:p>
          <a:p>
            <a:r>
              <a:rPr lang="en-US" altLang="en-US"/>
              <a:t>Be careful of the nutrient content of composts…lower nutrient concentrations is better for the rain garden soil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p:txBody>
          <a:bodyPr/>
          <a:lstStyle/>
          <a:p>
            <a:r>
              <a:rPr lang="en-US" altLang="en-US" sz="4000"/>
              <a:t>Why Do We Want to Create Rain Gardens in Our Landscapes?</a:t>
            </a:r>
          </a:p>
        </p:txBody>
      </p:sp>
      <p:sp>
        <p:nvSpPr>
          <p:cNvPr id="154627" name="Rectangle 3"/>
          <p:cNvSpPr>
            <a:spLocks noGrp="1" noChangeArrowheads="1"/>
          </p:cNvSpPr>
          <p:nvPr>
            <p:ph type="subTitle" idx="1"/>
          </p:nvPr>
        </p:nvSpPr>
        <p:spPr/>
        <p:txBody>
          <a:bodyPr/>
          <a:lstStyle/>
          <a:p>
            <a:endParaRPr lang="en-US" altLang="en-US"/>
          </a:p>
          <a:p>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ltLang="en-US"/>
              <a:t>Soil Chemistry Test</a:t>
            </a:r>
          </a:p>
        </p:txBody>
      </p:sp>
      <p:sp>
        <p:nvSpPr>
          <p:cNvPr id="190467" name="Rectangle 3"/>
          <p:cNvSpPr>
            <a:spLocks noGrp="1" noChangeArrowheads="1"/>
          </p:cNvSpPr>
          <p:nvPr>
            <p:ph type="body" sz="half" idx="1"/>
          </p:nvPr>
        </p:nvSpPr>
        <p:spPr>
          <a:xfrm>
            <a:off x="457200" y="1600200"/>
            <a:ext cx="7010400" cy="4525963"/>
          </a:xfrm>
        </p:spPr>
        <p:txBody>
          <a:bodyPr/>
          <a:lstStyle/>
          <a:p>
            <a:pPr>
              <a:lnSpc>
                <a:spcPct val="90000"/>
              </a:lnSpc>
            </a:pPr>
            <a:r>
              <a:rPr lang="en-US" altLang="en-US" sz="2800"/>
              <a:t>Take 2 cups of soil and request a standard soil test from the local county extension agent  </a:t>
            </a:r>
          </a:p>
          <a:p>
            <a:pPr lvl="1">
              <a:lnSpc>
                <a:spcPct val="90000"/>
              </a:lnSpc>
            </a:pPr>
            <a:r>
              <a:rPr lang="en-US" altLang="en-US"/>
              <a:t>Results indicate whether pH or nutrients need adjusting for good plant health</a:t>
            </a:r>
          </a:p>
          <a:p>
            <a:pPr lvl="1">
              <a:lnSpc>
                <a:spcPct val="90000"/>
              </a:lnSpc>
            </a:pPr>
            <a:r>
              <a:rPr lang="en-US" altLang="en-US"/>
              <a:t>Takes about 2 weeks and will cost an analysis fee</a:t>
            </a:r>
          </a:p>
          <a:p>
            <a:pPr>
              <a:lnSpc>
                <a:spcPct val="90000"/>
              </a:lnSpc>
            </a:pPr>
            <a:endParaRPr lang="en-US" altLang="en-US" sz="2400"/>
          </a:p>
          <a:p>
            <a:pPr>
              <a:lnSpc>
                <a:spcPct val="90000"/>
              </a:lnSpc>
              <a:buFontTx/>
              <a:buNone/>
            </a:pPr>
            <a:r>
              <a:rPr lang="en-US" altLang="en-US" sz="2800"/>
              <a:t>	</a:t>
            </a:r>
          </a:p>
        </p:txBody>
      </p:sp>
      <p:pic>
        <p:nvPicPr>
          <p:cNvPr id="190469" name="Picture 5" descr="handlowres"/>
          <p:cNvPicPr>
            <a:picLocks noChangeAspect="1" noChangeArrowheads="1"/>
          </p:cNvPicPr>
          <p:nvPr>
            <p:ph sz="half" idx="2"/>
          </p:nvPr>
        </p:nvPicPr>
        <p:blipFill>
          <a:blip r:embed="rId3">
            <a:lum bright="6000"/>
            <a:extLst>
              <a:ext uri="{28A0092B-C50C-407E-A947-70E740481C1C}">
                <a14:useLocalDpi xmlns:a14="http://schemas.microsoft.com/office/drawing/2010/main" val="0"/>
              </a:ext>
            </a:extLst>
          </a:blip>
          <a:srcRect/>
          <a:stretch>
            <a:fillRect/>
          </a:stretch>
        </p:blipFill>
        <p:spPr>
          <a:xfrm>
            <a:off x="6019800" y="4756150"/>
            <a:ext cx="3124200" cy="2101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Deciding the Size </a:t>
            </a:r>
          </a:p>
        </p:txBody>
      </p:sp>
      <p:sp>
        <p:nvSpPr>
          <p:cNvPr id="20483" name="Rectangle 3"/>
          <p:cNvSpPr>
            <a:spLocks noGrp="1" noChangeArrowheads="1"/>
          </p:cNvSpPr>
          <p:nvPr>
            <p:ph type="body" idx="1"/>
          </p:nvPr>
        </p:nvSpPr>
        <p:spPr/>
        <p:txBody>
          <a:bodyPr/>
          <a:lstStyle/>
          <a:p>
            <a:pPr>
              <a:buFontTx/>
              <a:buNone/>
            </a:pPr>
            <a:r>
              <a:rPr lang="en-US" altLang="en-US"/>
              <a:t>A rain garden on a steeper slope can be smaller and deeper than a rain garden on a flatter slope </a:t>
            </a:r>
          </a:p>
          <a:p>
            <a:pPr>
              <a:buFontTx/>
              <a:buNone/>
            </a:pPr>
            <a:endParaRPr lang="en-US" altLang="en-US"/>
          </a:p>
          <a:p>
            <a:pPr>
              <a:buFontTx/>
              <a:buNone/>
            </a:pPr>
            <a:r>
              <a:rPr lang="en-US" altLang="en-US"/>
              <a:t>Measuring Slope</a:t>
            </a:r>
          </a:p>
          <a:p>
            <a:pPr>
              <a:buFontTx/>
              <a:buNone/>
            </a:pPr>
            <a:endParaRPr lang="en-US" altLang="en-US"/>
          </a:p>
        </p:txBody>
      </p:sp>
      <p:pic>
        <p:nvPicPr>
          <p:cNvPr id="20484" name="Picture 4" descr="slopemea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419600"/>
            <a:ext cx="6781800" cy="194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Deciding the Size </a:t>
            </a:r>
          </a:p>
        </p:txBody>
      </p:sp>
      <p:sp>
        <p:nvSpPr>
          <p:cNvPr id="11267" name="Rectangle 3"/>
          <p:cNvSpPr>
            <a:spLocks noGrp="1" noChangeArrowheads="1"/>
          </p:cNvSpPr>
          <p:nvPr>
            <p:ph type="body" idx="1"/>
          </p:nvPr>
        </p:nvSpPr>
        <p:spPr/>
        <p:txBody>
          <a:bodyPr/>
          <a:lstStyle/>
          <a:p>
            <a:pPr>
              <a:lnSpc>
                <a:spcPct val="90000"/>
              </a:lnSpc>
            </a:pPr>
            <a:r>
              <a:rPr lang="en-US" altLang="en-US"/>
              <a:t>Sandy soils – 5-8% of runoff area</a:t>
            </a:r>
          </a:p>
          <a:p>
            <a:pPr>
              <a:lnSpc>
                <a:spcPct val="90000"/>
              </a:lnSpc>
            </a:pPr>
            <a:r>
              <a:rPr lang="en-US" altLang="en-US"/>
              <a:t>Clay soils – 10-15% of runoff area</a:t>
            </a:r>
          </a:p>
          <a:p>
            <a:pPr>
              <a:lnSpc>
                <a:spcPct val="90000"/>
              </a:lnSpc>
            </a:pPr>
            <a:r>
              <a:rPr lang="en-US" altLang="en-US"/>
              <a:t>Example – Area = 1800 sq.ft</a:t>
            </a:r>
          </a:p>
          <a:p>
            <a:pPr lvl="1">
              <a:lnSpc>
                <a:spcPct val="90000"/>
              </a:lnSpc>
            </a:pPr>
            <a:r>
              <a:rPr lang="en-US" altLang="en-US"/>
              <a:t>Sandy soil - .06 X 1800 = 108 sq.ft</a:t>
            </a:r>
          </a:p>
          <a:p>
            <a:pPr lvl="1">
              <a:lnSpc>
                <a:spcPct val="90000"/>
              </a:lnSpc>
            </a:pPr>
            <a:r>
              <a:rPr lang="en-US" altLang="en-US"/>
              <a:t>Clay soil - .12 X 1800 = 216 sq.ft</a:t>
            </a:r>
          </a:p>
          <a:p>
            <a:pPr>
              <a:lnSpc>
                <a:spcPct val="90000"/>
              </a:lnSpc>
            </a:pPr>
            <a:r>
              <a:rPr lang="en-US" altLang="en-US"/>
              <a:t>If the area of the rain garden needs to be &gt; 300 sq ft, consider making two smaller ones or bring in the earth moving equipment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Installing the Rain Garden</a:t>
            </a:r>
          </a:p>
        </p:txBody>
      </p:sp>
      <p:sp>
        <p:nvSpPr>
          <p:cNvPr id="22531" name="Rectangle 3"/>
          <p:cNvSpPr>
            <a:spLocks noGrp="1" noChangeArrowheads="1"/>
          </p:cNvSpPr>
          <p:nvPr>
            <p:ph type="body" idx="1"/>
          </p:nvPr>
        </p:nvSpPr>
        <p:spPr/>
        <p:txBody>
          <a:bodyPr/>
          <a:lstStyle/>
          <a:p>
            <a:endParaRPr lang="en-US" altLang="en-US"/>
          </a:p>
        </p:txBody>
      </p:sp>
      <p:pic>
        <p:nvPicPr>
          <p:cNvPr id="22532" name="Picture 4" descr="sloped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6705600" cy="5032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jnce3a1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3505200" cy="3094038"/>
          </a:xfrm>
          <a:prstGeom prst="rect">
            <a:avLst/>
          </a:prstGeom>
          <a:noFill/>
          <a:extLst>
            <a:ext uri="{909E8E84-426E-40DD-AFC4-6F175D3DCCD1}">
              <a14:hiddenFill xmlns:a14="http://schemas.microsoft.com/office/drawing/2010/main">
                <a:solidFill>
                  <a:srgbClr val="FFFFFF"/>
                </a:solidFill>
              </a14:hiddenFill>
            </a:ext>
          </a:extLst>
        </p:spPr>
      </p:pic>
      <p:sp>
        <p:nvSpPr>
          <p:cNvPr id="156675" name="Rectangle 3"/>
          <p:cNvSpPr>
            <a:spLocks noGrp="1" noChangeArrowheads="1"/>
          </p:cNvSpPr>
          <p:nvPr>
            <p:ph type="title"/>
          </p:nvPr>
        </p:nvSpPr>
        <p:spPr>
          <a:xfrm>
            <a:off x="457200" y="152400"/>
            <a:ext cx="8229600" cy="1143000"/>
          </a:xfrm>
        </p:spPr>
        <p:txBody>
          <a:bodyPr/>
          <a:lstStyle/>
          <a:p>
            <a:r>
              <a:rPr lang="en-US" altLang="en-US"/>
              <a:t>Development Impacts</a:t>
            </a:r>
            <a:br>
              <a:rPr lang="en-US" altLang="en-US"/>
            </a:br>
            <a:r>
              <a:rPr lang="en-US" altLang="en-US"/>
              <a:t>on the Water Cycle</a:t>
            </a:r>
          </a:p>
        </p:txBody>
      </p:sp>
      <p:sp>
        <p:nvSpPr>
          <p:cNvPr id="156676" name="Freeform 4"/>
          <p:cNvSpPr>
            <a:spLocks/>
          </p:cNvSpPr>
          <p:nvPr/>
        </p:nvSpPr>
        <p:spPr bwMode="auto">
          <a:xfrm>
            <a:off x="833438" y="2339975"/>
            <a:ext cx="66675" cy="1588"/>
          </a:xfrm>
          <a:custGeom>
            <a:avLst/>
            <a:gdLst>
              <a:gd name="T0" fmla="*/ 0 w 82"/>
              <a:gd name="T1" fmla="*/ 0 h 2"/>
              <a:gd name="T2" fmla="*/ 82 w 82"/>
              <a:gd name="T3" fmla="*/ 0 h 2"/>
              <a:gd name="T4" fmla="*/ 0 w 82"/>
              <a:gd name="T5" fmla="*/ 2 h 2"/>
              <a:gd name="T6" fmla="*/ 0 w 82"/>
              <a:gd name="T7" fmla="*/ 2 h 2"/>
              <a:gd name="T8" fmla="*/ 0 w 82"/>
              <a:gd name="T9" fmla="*/ 0 h 2"/>
            </a:gdLst>
            <a:ahLst/>
            <a:cxnLst>
              <a:cxn ang="0">
                <a:pos x="T0" y="T1"/>
              </a:cxn>
              <a:cxn ang="0">
                <a:pos x="T2" y="T3"/>
              </a:cxn>
              <a:cxn ang="0">
                <a:pos x="T4" y="T5"/>
              </a:cxn>
              <a:cxn ang="0">
                <a:pos x="T6" y="T7"/>
              </a:cxn>
              <a:cxn ang="0">
                <a:pos x="T8" y="T9"/>
              </a:cxn>
            </a:cxnLst>
            <a:rect l="0" t="0" r="r" b="b"/>
            <a:pathLst>
              <a:path w="82" h="2">
                <a:moveTo>
                  <a:pt x="0" y="0"/>
                </a:moveTo>
                <a:lnTo>
                  <a:pt x="82" y="0"/>
                </a:lnTo>
                <a:lnTo>
                  <a:pt x="0" y="2"/>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677" name="Freeform 5"/>
          <p:cNvSpPr>
            <a:spLocks/>
          </p:cNvSpPr>
          <p:nvPr/>
        </p:nvSpPr>
        <p:spPr bwMode="auto">
          <a:xfrm>
            <a:off x="974725" y="2643188"/>
            <a:ext cx="127000" cy="61912"/>
          </a:xfrm>
          <a:custGeom>
            <a:avLst/>
            <a:gdLst>
              <a:gd name="T0" fmla="*/ 160 w 162"/>
              <a:gd name="T1" fmla="*/ 15 h 77"/>
              <a:gd name="T2" fmla="*/ 153 w 162"/>
              <a:gd name="T3" fmla="*/ 32 h 77"/>
              <a:gd name="T4" fmla="*/ 144 w 162"/>
              <a:gd name="T5" fmla="*/ 43 h 77"/>
              <a:gd name="T6" fmla="*/ 131 w 162"/>
              <a:gd name="T7" fmla="*/ 51 h 77"/>
              <a:gd name="T8" fmla="*/ 116 w 162"/>
              <a:gd name="T9" fmla="*/ 57 h 77"/>
              <a:gd name="T10" fmla="*/ 99 w 162"/>
              <a:gd name="T11" fmla="*/ 61 h 77"/>
              <a:gd name="T12" fmla="*/ 80 w 162"/>
              <a:gd name="T13" fmla="*/ 63 h 77"/>
              <a:gd name="T14" fmla="*/ 62 w 162"/>
              <a:gd name="T15" fmla="*/ 66 h 77"/>
              <a:gd name="T16" fmla="*/ 44 w 162"/>
              <a:gd name="T17" fmla="*/ 68 h 77"/>
              <a:gd name="T18" fmla="*/ 26 w 162"/>
              <a:gd name="T19" fmla="*/ 72 h 77"/>
              <a:gd name="T20" fmla="*/ 9 w 162"/>
              <a:gd name="T21" fmla="*/ 77 h 77"/>
              <a:gd name="T22" fmla="*/ 0 w 162"/>
              <a:gd name="T23" fmla="*/ 0 h 77"/>
              <a:gd name="T24" fmla="*/ 162 w 162"/>
              <a:gd name="T25" fmla="*/ 17 h 77"/>
              <a:gd name="T26" fmla="*/ 162 w 162"/>
              <a:gd name="T27" fmla="*/ 17 h 77"/>
              <a:gd name="T28" fmla="*/ 160 w 162"/>
              <a:gd name="T29" fmla="*/ 1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77">
                <a:moveTo>
                  <a:pt x="160" y="15"/>
                </a:moveTo>
                <a:lnTo>
                  <a:pt x="153" y="32"/>
                </a:lnTo>
                <a:lnTo>
                  <a:pt x="144" y="43"/>
                </a:lnTo>
                <a:lnTo>
                  <a:pt x="131" y="51"/>
                </a:lnTo>
                <a:lnTo>
                  <a:pt x="116" y="57"/>
                </a:lnTo>
                <a:lnTo>
                  <a:pt x="99" y="61"/>
                </a:lnTo>
                <a:lnTo>
                  <a:pt x="80" y="63"/>
                </a:lnTo>
                <a:lnTo>
                  <a:pt x="62" y="66"/>
                </a:lnTo>
                <a:lnTo>
                  <a:pt x="44" y="68"/>
                </a:lnTo>
                <a:lnTo>
                  <a:pt x="26" y="72"/>
                </a:lnTo>
                <a:lnTo>
                  <a:pt x="9" y="77"/>
                </a:lnTo>
                <a:lnTo>
                  <a:pt x="0" y="0"/>
                </a:lnTo>
                <a:lnTo>
                  <a:pt x="162" y="17"/>
                </a:lnTo>
                <a:lnTo>
                  <a:pt x="162" y="17"/>
                </a:lnTo>
                <a:lnTo>
                  <a:pt x="16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678" name="Freeform 6"/>
          <p:cNvSpPr>
            <a:spLocks/>
          </p:cNvSpPr>
          <p:nvPr/>
        </p:nvSpPr>
        <p:spPr bwMode="auto">
          <a:xfrm>
            <a:off x="971550" y="2841625"/>
            <a:ext cx="44450" cy="22225"/>
          </a:xfrm>
          <a:custGeom>
            <a:avLst/>
            <a:gdLst>
              <a:gd name="T0" fmla="*/ 55 w 56"/>
              <a:gd name="T1" fmla="*/ 9 h 27"/>
              <a:gd name="T2" fmla="*/ 54 w 56"/>
              <a:gd name="T3" fmla="*/ 12 h 27"/>
              <a:gd name="T4" fmla="*/ 49 w 56"/>
              <a:gd name="T5" fmla="*/ 13 h 27"/>
              <a:gd name="T6" fmla="*/ 45 w 56"/>
              <a:gd name="T7" fmla="*/ 16 h 27"/>
              <a:gd name="T8" fmla="*/ 40 w 56"/>
              <a:gd name="T9" fmla="*/ 19 h 27"/>
              <a:gd name="T10" fmla="*/ 34 w 56"/>
              <a:gd name="T11" fmla="*/ 22 h 27"/>
              <a:gd name="T12" fmla="*/ 28 w 56"/>
              <a:gd name="T13" fmla="*/ 24 h 27"/>
              <a:gd name="T14" fmla="*/ 21 w 56"/>
              <a:gd name="T15" fmla="*/ 27 h 27"/>
              <a:gd name="T16" fmla="*/ 16 w 56"/>
              <a:gd name="T17" fmla="*/ 27 h 27"/>
              <a:gd name="T18" fmla="*/ 9 w 56"/>
              <a:gd name="T19" fmla="*/ 27 h 27"/>
              <a:gd name="T20" fmla="*/ 2 w 56"/>
              <a:gd name="T21" fmla="*/ 26 h 27"/>
              <a:gd name="T22" fmla="*/ 0 w 56"/>
              <a:gd name="T23" fmla="*/ 0 h 27"/>
              <a:gd name="T24" fmla="*/ 56 w 56"/>
              <a:gd name="T25" fmla="*/ 9 h 27"/>
              <a:gd name="T26" fmla="*/ 56 w 56"/>
              <a:gd name="T27" fmla="*/ 9 h 27"/>
              <a:gd name="T28" fmla="*/ 55 w 56"/>
              <a:gd name="T29"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27">
                <a:moveTo>
                  <a:pt x="55" y="9"/>
                </a:moveTo>
                <a:lnTo>
                  <a:pt x="54" y="12"/>
                </a:lnTo>
                <a:lnTo>
                  <a:pt x="49" y="13"/>
                </a:lnTo>
                <a:lnTo>
                  <a:pt x="45" y="16"/>
                </a:lnTo>
                <a:lnTo>
                  <a:pt x="40" y="19"/>
                </a:lnTo>
                <a:lnTo>
                  <a:pt x="34" y="22"/>
                </a:lnTo>
                <a:lnTo>
                  <a:pt x="28" y="24"/>
                </a:lnTo>
                <a:lnTo>
                  <a:pt x="21" y="27"/>
                </a:lnTo>
                <a:lnTo>
                  <a:pt x="16" y="27"/>
                </a:lnTo>
                <a:lnTo>
                  <a:pt x="9" y="27"/>
                </a:lnTo>
                <a:lnTo>
                  <a:pt x="2" y="26"/>
                </a:lnTo>
                <a:lnTo>
                  <a:pt x="0" y="0"/>
                </a:lnTo>
                <a:lnTo>
                  <a:pt x="56" y="9"/>
                </a:lnTo>
                <a:lnTo>
                  <a:pt x="56" y="9"/>
                </a:lnTo>
                <a:lnTo>
                  <a:pt x="5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679" name="Freeform 7"/>
          <p:cNvSpPr>
            <a:spLocks/>
          </p:cNvSpPr>
          <p:nvPr/>
        </p:nvSpPr>
        <p:spPr bwMode="auto">
          <a:xfrm>
            <a:off x="985838" y="2987675"/>
            <a:ext cx="112712" cy="36513"/>
          </a:xfrm>
          <a:custGeom>
            <a:avLst/>
            <a:gdLst>
              <a:gd name="T0" fmla="*/ 140 w 142"/>
              <a:gd name="T1" fmla="*/ 24 h 47"/>
              <a:gd name="T2" fmla="*/ 126 w 142"/>
              <a:gd name="T3" fmla="*/ 28 h 47"/>
              <a:gd name="T4" fmla="*/ 112 w 142"/>
              <a:gd name="T5" fmla="*/ 32 h 47"/>
              <a:gd name="T6" fmla="*/ 98 w 142"/>
              <a:gd name="T7" fmla="*/ 35 h 47"/>
              <a:gd name="T8" fmla="*/ 85 w 142"/>
              <a:gd name="T9" fmla="*/ 37 h 47"/>
              <a:gd name="T10" fmla="*/ 74 w 142"/>
              <a:gd name="T11" fmla="*/ 40 h 47"/>
              <a:gd name="T12" fmla="*/ 62 w 142"/>
              <a:gd name="T13" fmla="*/ 41 h 47"/>
              <a:gd name="T14" fmla="*/ 48 w 142"/>
              <a:gd name="T15" fmla="*/ 44 h 47"/>
              <a:gd name="T16" fmla="*/ 34 w 142"/>
              <a:gd name="T17" fmla="*/ 44 h 47"/>
              <a:gd name="T18" fmla="*/ 18 w 142"/>
              <a:gd name="T19" fmla="*/ 45 h 47"/>
              <a:gd name="T20" fmla="*/ 0 w 142"/>
              <a:gd name="T21" fmla="*/ 47 h 47"/>
              <a:gd name="T22" fmla="*/ 0 w 142"/>
              <a:gd name="T23" fmla="*/ 0 h 47"/>
              <a:gd name="T24" fmla="*/ 142 w 142"/>
              <a:gd name="T25" fmla="*/ 25 h 47"/>
              <a:gd name="T26" fmla="*/ 142 w 142"/>
              <a:gd name="T27" fmla="*/ 25 h 47"/>
              <a:gd name="T28" fmla="*/ 140 w 142"/>
              <a:gd name="T29"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47">
                <a:moveTo>
                  <a:pt x="140" y="24"/>
                </a:moveTo>
                <a:lnTo>
                  <a:pt x="126" y="28"/>
                </a:lnTo>
                <a:lnTo>
                  <a:pt x="112" y="32"/>
                </a:lnTo>
                <a:lnTo>
                  <a:pt x="98" y="35"/>
                </a:lnTo>
                <a:lnTo>
                  <a:pt x="85" y="37"/>
                </a:lnTo>
                <a:lnTo>
                  <a:pt x="74" y="40"/>
                </a:lnTo>
                <a:lnTo>
                  <a:pt x="62" y="41"/>
                </a:lnTo>
                <a:lnTo>
                  <a:pt x="48" y="44"/>
                </a:lnTo>
                <a:lnTo>
                  <a:pt x="34" y="44"/>
                </a:lnTo>
                <a:lnTo>
                  <a:pt x="18" y="45"/>
                </a:lnTo>
                <a:lnTo>
                  <a:pt x="0" y="47"/>
                </a:lnTo>
                <a:lnTo>
                  <a:pt x="0" y="0"/>
                </a:lnTo>
                <a:lnTo>
                  <a:pt x="142" y="25"/>
                </a:lnTo>
                <a:lnTo>
                  <a:pt x="142" y="25"/>
                </a:lnTo>
                <a:lnTo>
                  <a:pt x="14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680" name="Freeform 8"/>
          <p:cNvSpPr>
            <a:spLocks/>
          </p:cNvSpPr>
          <p:nvPr/>
        </p:nvSpPr>
        <p:spPr bwMode="auto">
          <a:xfrm>
            <a:off x="788988" y="3113088"/>
            <a:ext cx="125412" cy="20637"/>
          </a:xfrm>
          <a:custGeom>
            <a:avLst/>
            <a:gdLst>
              <a:gd name="T0" fmla="*/ 155 w 157"/>
              <a:gd name="T1" fmla="*/ 26 h 26"/>
              <a:gd name="T2" fmla="*/ 141 w 157"/>
              <a:gd name="T3" fmla="*/ 25 h 26"/>
              <a:gd name="T4" fmla="*/ 126 w 157"/>
              <a:gd name="T5" fmla="*/ 22 h 26"/>
              <a:gd name="T6" fmla="*/ 110 w 157"/>
              <a:gd name="T7" fmla="*/ 19 h 26"/>
              <a:gd name="T8" fmla="*/ 96 w 157"/>
              <a:gd name="T9" fmla="*/ 17 h 26"/>
              <a:gd name="T10" fmla="*/ 81 w 157"/>
              <a:gd name="T11" fmla="*/ 14 h 26"/>
              <a:gd name="T12" fmla="*/ 65 w 157"/>
              <a:gd name="T13" fmla="*/ 12 h 26"/>
              <a:gd name="T14" fmla="*/ 50 w 157"/>
              <a:gd name="T15" fmla="*/ 11 h 26"/>
              <a:gd name="T16" fmla="*/ 33 w 157"/>
              <a:gd name="T17" fmla="*/ 10 h 26"/>
              <a:gd name="T18" fmla="*/ 16 w 157"/>
              <a:gd name="T19" fmla="*/ 10 h 26"/>
              <a:gd name="T20" fmla="*/ 0 w 157"/>
              <a:gd name="T21" fmla="*/ 10 h 26"/>
              <a:gd name="T22" fmla="*/ 16 w 157"/>
              <a:gd name="T23" fmla="*/ 7 h 26"/>
              <a:gd name="T24" fmla="*/ 33 w 157"/>
              <a:gd name="T25" fmla="*/ 4 h 26"/>
              <a:gd name="T26" fmla="*/ 49 w 157"/>
              <a:gd name="T27" fmla="*/ 3 h 26"/>
              <a:gd name="T28" fmla="*/ 65 w 157"/>
              <a:gd name="T29" fmla="*/ 2 h 26"/>
              <a:gd name="T30" fmla="*/ 81 w 157"/>
              <a:gd name="T31" fmla="*/ 0 h 26"/>
              <a:gd name="T32" fmla="*/ 95 w 157"/>
              <a:gd name="T33" fmla="*/ 0 h 26"/>
              <a:gd name="T34" fmla="*/ 110 w 157"/>
              <a:gd name="T35" fmla="*/ 2 h 26"/>
              <a:gd name="T36" fmla="*/ 126 w 157"/>
              <a:gd name="T37" fmla="*/ 3 h 26"/>
              <a:gd name="T38" fmla="*/ 141 w 157"/>
              <a:gd name="T39" fmla="*/ 4 h 26"/>
              <a:gd name="T40" fmla="*/ 157 w 157"/>
              <a:gd name="T41" fmla="*/ 7 h 26"/>
              <a:gd name="T42" fmla="*/ 157 w 157"/>
              <a:gd name="T43" fmla="*/ 26 h 26"/>
              <a:gd name="T44" fmla="*/ 157 w 157"/>
              <a:gd name="T45" fmla="*/ 26 h 26"/>
              <a:gd name="T46" fmla="*/ 155 w 157"/>
              <a:gd name="T4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26">
                <a:moveTo>
                  <a:pt x="155" y="26"/>
                </a:moveTo>
                <a:lnTo>
                  <a:pt x="141" y="25"/>
                </a:lnTo>
                <a:lnTo>
                  <a:pt x="126" y="22"/>
                </a:lnTo>
                <a:lnTo>
                  <a:pt x="110" y="19"/>
                </a:lnTo>
                <a:lnTo>
                  <a:pt x="96" y="17"/>
                </a:lnTo>
                <a:lnTo>
                  <a:pt x="81" y="14"/>
                </a:lnTo>
                <a:lnTo>
                  <a:pt x="65" y="12"/>
                </a:lnTo>
                <a:lnTo>
                  <a:pt x="50" y="11"/>
                </a:lnTo>
                <a:lnTo>
                  <a:pt x="33" y="10"/>
                </a:lnTo>
                <a:lnTo>
                  <a:pt x="16" y="10"/>
                </a:lnTo>
                <a:lnTo>
                  <a:pt x="0" y="10"/>
                </a:lnTo>
                <a:lnTo>
                  <a:pt x="16" y="7"/>
                </a:lnTo>
                <a:lnTo>
                  <a:pt x="33" y="4"/>
                </a:lnTo>
                <a:lnTo>
                  <a:pt x="49" y="3"/>
                </a:lnTo>
                <a:lnTo>
                  <a:pt x="65" y="2"/>
                </a:lnTo>
                <a:lnTo>
                  <a:pt x="81" y="0"/>
                </a:lnTo>
                <a:lnTo>
                  <a:pt x="95" y="0"/>
                </a:lnTo>
                <a:lnTo>
                  <a:pt x="110" y="2"/>
                </a:lnTo>
                <a:lnTo>
                  <a:pt x="126" y="3"/>
                </a:lnTo>
                <a:lnTo>
                  <a:pt x="141" y="4"/>
                </a:lnTo>
                <a:lnTo>
                  <a:pt x="157" y="7"/>
                </a:lnTo>
                <a:lnTo>
                  <a:pt x="157" y="26"/>
                </a:lnTo>
                <a:lnTo>
                  <a:pt x="157" y="26"/>
                </a:lnTo>
                <a:lnTo>
                  <a:pt x="155"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681" name="Freeform 9"/>
          <p:cNvSpPr>
            <a:spLocks/>
          </p:cNvSpPr>
          <p:nvPr/>
        </p:nvSpPr>
        <p:spPr bwMode="auto">
          <a:xfrm>
            <a:off x="1000125" y="3214688"/>
            <a:ext cx="155575" cy="36512"/>
          </a:xfrm>
          <a:custGeom>
            <a:avLst/>
            <a:gdLst>
              <a:gd name="T0" fmla="*/ 0 w 196"/>
              <a:gd name="T1" fmla="*/ 45 h 45"/>
              <a:gd name="T2" fmla="*/ 0 w 196"/>
              <a:gd name="T3" fmla="*/ 0 h 45"/>
              <a:gd name="T4" fmla="*/ 196 w 196"/>
              <a:gd name="T5" fmla="*/ 31 h 45"/>
              <a:gd name="T6" fmla="*/ 0 w 196"/>
              <a:gd name="T7" fmla="*/ 45 h 45"/>
              <a:gd name="T8" fmla="*/ 0 w 196"/>
              <a:gd name="T9" fmla="*/ 45 h 45"/>
            </a:gdLst>
            <a:ahLst/>
            <a:cxnLst>
              <a:cxn ang="0">
                <a:pos x="T0" y="T1"/>
              </a:cxn>
              <a:cxn ang="0">
                <a:pos x="T2" y="T3"/>
              </a:cxn>
              <a:cxn ang="0">
                <a:pos x="T4" y="T5"/>
              </a:cxn>
              <a:cxn ang="0">
                <a:pos x="T6" y="T7"/>
              </a:cxn>
              <a:cxn ang="0">
                <a:pos x="T8" y="T9"/>
              </a:cxn>
            </a:cxnLst>
            <a:rect l="0" t="0" r="r" b="b"/>
            <a:pathLst>
              <a:path w="196" h="45">
                <a:moveTo>
                  <a:pt x="0" y="45"/>
                </a:moveTo>
                <a:lnTo>
                  <a:pt x="0" y="0"/>
                </a:lnTo>
                <a:lnTo>
                  <a:pt x="196" y="31"/>
                </a:lnTo>
                <a:lnTo>
                  <a:pt x="0" y="45"/>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682" name="Freeform 10"/>
          <p:cNvSpPr>
            <a:spLocks/>
          </p:cNvSpPr>
          <p:nvPr/>
        </p:nvSpPr>
        <p:spPr bwMode="auto">
          <a:xfrm>
            <a:off x="830263" y="3317875"/>
            <a:ext cx="87312" cy="15875"/>
          </a:xfrm>
          <a:custGeom>
            <a:avLst/>
            <a:gdLst>
              <a:gd name="T0" fmla="*/ 0 w 111"/>
              <a:gd name="T1" fmla="*/ 19 h 20"/>
              <a:gd name="T2" fmla="*/ 48 w 111"/>
              <a:gd name="T3" fmla="*/ 0 h 20"/>
              <a:gd name="T4" fmla="*/ 111 w 111"/>
              <a:gd name="T5" fmla="*/ 11 h 20"/>
              <a:gd name="T6" fmla="*/ 1 w 111"/>
              <a:gd name="T7" fmla="*/ 20 h 20"/>
              <a:gd name="T8" fmla="*/ 1 w 111"/>
              <a:gd name="T9" fmla="*/ 20 h 20"/>
              <a:gd name="T10" fmla="*/ 0 w 111"/>
              <a:gd name="T11" fmla="*/ 19 h 20"/>
            </a:gdLst>
            <a:ahLst/>
            <a:cxnLst>
              <a:cxn ang="0">
                <a:pos x="T0" y="T1"/>
              </a:cxn>
              <a:cxn ang="0">
                <a:pos x="T2" y="T3"/>
              </a:cxn>
              <a:cxn ang="0">
                <a:pos x="T4" y="T5"/>
              </a:cxn>
              <a:cxn ang="0">
                <a:pos x="T6" y="T7"/>
              </a:cxn>
              <a:cxn ang="0">
                <a:pos x="T8" y="T9"/>
              </a:cxn>
              <a:cxn ang="0">
                <a:pos x="T10" y="T11"/>
              </a:cxn>
            </a:cxnLst>
            <a:rect l="0" t="0" r="r" b="b"/>
            <a:pathLst>
              <a:path w="111" h="20">
                <a:moveTo>
                  <a:pt x="0" y="19"/>
                </a:moveTo>
                <a:lnTo>
                  <a:pt x="48" y="0"/>
                </a:lnTo>
                <a:lnTo>
                  <a:pt x="111" y="11"/>
                </a:lnTo>
                <a:lnTo>
                  <a:pt x="1" y="20"/>
                </a:lnTo>
                <a:lnTo>
                  <a:pt x="1" y="20"/>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683" name="Freeform 11"/>
          <p:cNvSpPr>
            <a:spLocks/>
          </p:cNvSpPr>
          <p:nvPr/>
        </p:nvSpPr>
        <p:spPr bwMode="auto">
          <a:xfrm>
            <a:off x="1001713" y="3402013"/>
            <a:ext cx="53975" cy="1587"/>
          </a:xfrm>
          <a:custGeom>
            <a:avLst/>
            <a:gdLst>
              <a:gd name="T0" fmla="*/ 0 w 67"/>
              <a:gd name="T1" fmla="*/ 1 h 1"/>
              <a:gd name="T2" fmla="*/ 67 w 67"/>
              <a:gd name="T3" fmla="*/ 0 h 1"/>
              <a:gd name="T4" fmla="*/ 1 w 67"/>
              <a:gd name="T5" fmla="*/ 1 h 1"/>
              <a:gd name="T6" fmla="*/ 1 w 67"/>
              <a:gd name="T7" fmla="*/ 1 h 1"/>
              <a:gd name="T8" fmla="*/ 0 w 67"/>
              <a:gd name="T9" fmla="*/ 1 h 1"/>
            </a:gdLst>
            <a:ahLst/>
            <a:cxnLst>
              <a:cxn ang="0">
                <a:pos x="T0" y="T1"/>
              </a:cxn>
              <a:cxn ang="0">
                <a:pos x="T2" y="T3"/>
              </a:cxn>
              <a:cxn ang="0">
                <a:pos x="T4" y="T5"/>
              </a:cxn>
              <a:cxn ang="0">
                <a:pos x="T6" y="T7"/>
              </a:cxn>
              <a:cxn ang="0">
                <a:pos x="T8" y="T9"/>
              </a:cxn>
            </a:cxnLst>
            <a:rect l="0" t="0" r="r" b="b"/>
            <a:pathLst>
              <a:path w="67" h="1">
                <a:moveTo>
                  <a:pt x="0" y="1"/>
                </a:moveTo>
                <a:lnTo>
                  <a:pt x="67" y="0"/>
                </a:lnTo>
                <a:lnTo>
                  <a:pt x="1" y="1"/>
                </a:lnTo>
                <a:lnTo>
                  <a:pt x="1"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684" name="Freeform 12"/>
          <p:cNvSpPr>
            <a:spLocks/>
          </p:cNvSpPr>
          <p:nvPr/>
        </p:nvSpPr>
        <p:spPr bwMode="auto">
          <a:xfrm>
            <a:off x="1004888" y="3549650"/>
            <a:ext cx="128587" cy="20638"/>
          </a:xfrm>
          <a:custGeom>
            <a:avLst/>
            <a:gdLst>
              <a:gd name="T0" fmla="*/ 161 w 161"/>
              <a:gd name="T1" fmla="*/ 25 h 28"/>
              <a:gd name="T2" fmla="*/ 1 w 161"/>
              <a:gd name="T3" fmla="*/ 28 h 28"/>
              <a:gd name="T4" fmla="*/ 0 w 161"/>
              <a:gd name="T5" fmla="*/ 2 h 28"/>
              <a:gd name="T6" fmla="*/ 18 w 161"/>
              <a:gd name="T7" fmla="*/ 0 h 28"/>
              <a:gd name="T8" fmla="*/ 33 w 161"/>
              <a:gd name="T9" fmla="*/ 0 h 28"/>
              <a:gd name="T10" fmla="*/ 50 w 161"/>
              <a:gd name="T11" fmla="*/ 2 h 28"/>
              <a:gd name="T12" fmla="*/ 66 w 161"/>
              <a:gd name="T13" fmla="*/ 5 h 28"/>
              <a:gd name="T14" fmla="*/ 83 w 161"/>
              <a:gd name="T15" fmla="*/ 7 h 28"/>
              <a:gd name="T16" fmla="*/ 98 w 161"/>
              <a:gd name="T17" fmla="*/ 11 h 28"/>
              <a:gd name="T18" fmla="*/ 113 w 161"/>
              <a:gd name="T19" fmla="*/ 15 h 28"/>
              <a:gd name="T20" fmla="*/ 129 w 161"/>
              <a:gd name="T21" fmla="*/ 20 h 28"/>
              <a:gd name="T22" fmla="*/ 146 w 161"/>
              <a:gd name="T23" fmla="*/ 22 h 28"/>
              <a:gd name="T24" fmla="*/ 161 w 161"/>
              <a:gd name="T25" fmla="*/ 25 h 28"/>
              <a:gd name="T26" fmla="*/ 161 w 161"/>
              <a:gd name="T2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28">
                <a:moveTo>
                  <a:pt x="161" y="25"/>
                </a:moveTo>
                <a:lnTo>
                  <a:pt x="1" y="28"/>
                </a:lnTo>
                <a:lnTo>
                  <a:pt x="0" y="2"/>
                </a:lnTo>
                <a:lnTo>
                  <a:pt x="18" y="0"/>
                </a:lnTo>
                <a:lnTo>
                  <a:pt x="33" y="0"/>
                </a:lnTo>
                <a:lnTo>
                  <a:pt x="50" y="2"/>
                </a:lnTo>
                <a:lnTo>
                  <a:pt x="66" y="5"/>
                </a:lnTo>
                <a:lnTo>
                  <a:pt x="83" y="7"/>
                </a:lnTo>
                <a:lnTo>
                  <a:pt x="98" y="11"/>
                </a:lnTo>
                <a:lnTo>
                  <a:pt x="113" y="15"/>
                </a:lnTo>
                <a:lnTo>
                  <a:pt x="129" y="20"/>
                </a:lnTo>
                <a:lnTo>
                  <a:pt x="146" y="22"/>
                </a:lnTo>
                <a:lnTo>
                  <a:pt x="161" y="25"/>
                </a:lnTo>
                <a:lnTo>
                  <a:pt x="161"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685" name="Freeform 13"/>
          <p:cNvSpPr>
            <a:spLocks/>
          </p:cNvSpPr>
          <p:nvPr/>
        </p:nvSpPr>
        <p:spPr bwMode="auto">
          <a:xfrm>
            <a:off x="1000125" y="3752850"/>
            <a:ext cx="53975" cy="1588"/>
          </a:xfrm>
          <a:custGeom>
            <a:avLst/>
            <a:gdLst>
              <a:gd name="T0" fmla="*/ 66 w 67"/>
              <a:gd name="T1" fmla="*/ 0 h 2"/>
              <a:gd name="T2" fmla="*/ 0 w 67"/>
              <a:gd name="T3" fmla="*/ 1 h 2"/>
              <a:gd name="T4" fmla="*/ 4 w 67"/>
              <a:gd name="T5" fmla="*/ 1 h 2"/>
              <a:gd name="T6" fmla="*/ 10 w 67"/>
              <a:gd name="T7" fmla="*/ 1 h 2"/>
              <a:gd name="T8" fmla="*/ 15 w 67"/>
              <a:gd name="T9" fmla="*/ 1 h 2"/>
              <a:gd name="T10" fmla="*/ 22 w 67"/>
              <a:gd name="T11" fmla="*/ 1 h 2"/>
              <a:gd name="T12" fmla="*/ 29 w 67"/>
              <a:gd name="T13" fmla="*/ 1 h 2"/>
              <a:gd name="T14" fmla="*/ 36 w 67"/>
              <a:gd name="T15" fmla="*/ 1 h 2"/>
              <a:gd name="T16" fmla="*/ 45 w 67"/>
              <a:gd name="T17" fmla="*/ 2 h 2"/>
              <a:gd name="T18" fmla="*/ 52 w 67"/>
              <a:gd name="T19" fmla="*/ 2 h 2"/>
              <a:gd name="T20" fmla="*/ 59 w 67"/>
              <a:gd name="T21" fmla="*/ 1 h 2"/>
              <a:gd name="T22" fmla="*/ 67 w 67"/>
              <a:gd name="T23" fmla="*/ 1 h 2"/>
              <a:gd name="T24" fmla="*/ 67 w 67"/>
              <a:gd name="T25" fmla="*/ 1 h 2"/>
              <a:gd name="T26" fmla="*/ 66 w 67"/>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
                <a:moveTo>
                  <a:pt x="66" y="0"/>
                </a:moveTo>
                <a:lnTo>
                  <a:pt x="0" y="1"/>
                </a:lnTo>
                <a:lnTo>
                  <a:pt x="4" y="1"/>
                </a:lnTo>
                <a:lnTo>
                  <a:pt x="10" y="1"/>
                </a:lnTo>
                <a:lnTo>
                  <a:pt x="15" y="1"/>
                </a:lnTo>
                <a:lnTo>
                  <a:pt x="22" y="1"/>
                </a:lnTo>
                <a:lnTo>
                  <a:pt x="29" y="1"/>
                </a:lnTo>
                <a:lnTo>
                  <a:pt x="36" y="1"/>
                </a:lnTo>
                <a:lnTo>
                  <a:pt x="45" y="2"/>
                </a:lnTo>
                <a:lnTo>
                  <a:pt x="52" y="2"/>
                </a:lnTo>
                <a:lnTo>
                  <a:pt x="59" y="1"/>
                </a:lnTo>
                <a:lnTo>
                  <a:pt x="67" y="1"/>
                </a:lnTo>
                <a:lnTo>
                  <a:pt x="67" y="1"/>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686" name="Freeform 14"/>
          <p:cNvSpPr>
            <a:spLocks/>
          </p:cNvSpPr>
          <p:nvPr/>
        </p:nvSpPr>
        <p:spPr bwMode="auto">
          <a:xfrm>
            <a:off x="785813" y="3829050"/>
            <a:ext cx="141287" cy="7938"/>
          </a:xfrm>
          <a:custGeom>
            <a:avLst/>
            <a:gdLst>
              <a:gd name="T0" fmla="*/ 177 w 177"/>
              <a:gd name="T1" fmla="*/ 9 h 9"/>
              <a:gd name="T2" fmla="*/ 0 w 177"/>
              <a:gd name="T3" fmla="*/ 1 h 9"/>
              <a:gd name="T4" fmla="*/ 16 w 177"/>
              <a:gd name="T5" fmla="*/ 1 h 9"/>
              <a:gd name="T6" fmla="*/ 33 w 177"/>
              <a:gd name="T7" fmla="*/ 1 h 9"/>
              <a:gd name="T8" fmla="*/ 49 w 177"/>
              <a:gd name="T9" fmla="*/ 1 h 9"/>
              <a:gd name="T10" fmla="*/ 68 w 177"/>
              <a:gd name="T11" fmla="*/ 0 h 9"/>
              <a:gd name="T12" fmla="*/ 87 w 177"/>
              <a:gd name="T13" fmla="*/ 0 h 9"/>
              <a:gd name="T14" fmla="*/ 107 w 177"/>
              <a:gd name="T15" fmla="*/ 0 h 9"/>
              <a:gd name="T16" fmla="*/ 125 w 177"/>
              <a:gd name="T17" fmla="*/ 0 h 9"/>
              <a:gd name="T18" fmla="*/ 143 w 177"/>
              <a:gd name="T19" fmla="*/ 3 h 9"/>
              <a:gd name="T20" fmla="*/ 162 w 177"/>
              <a:gd name="T21" fmla="*/ 5 h 9"/>
              <a:gd name="T22" fmla="*/ 177 w 177"/>
              <a:gd name="T23" fmla="*/ 9 h 9"/>
              <a:gd name="T24" fmla="*/ 177 w 177"/>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9">
                <a:moveTo>
                  <a:pt x="177" y="9"/>
                </a:moveTo>
                <a:lnTo>
                  <a:pt x="0" y="1"/>
                </a:lnTo>
                <a:lnTo>
                  <a:pt x="16" y="1"/>
                </a:lnTo>
                <a:lnTo>
                  <a:pt x="33" y="1"/>
                </a:lnTo>
                <a:lnTo>
                  <a:pt x="49" y="1"/>
                </a:lnTo>
                <a:lnTo>
                  <a:pt x="68" y="0"/>
                </a:lnTo>
                <a:lnTo>
                  <a:pt x="87" y="0"/>
                </a:lnTo>
                <a:lnTo>
                  <a:pt x="107" y="0"/>
                </a:lnTo>
                <a:lnTo>
                  <a:pt x="125" y="0"/>
                </a:lnTo>
                <a:lnTo>
                  <a:pt x="143" y="3"/>
                </a:lnTo>
                <a:lnTo>
                  <a:pt x="162" y="5"/>
                </a:lnTo>
                <a:lnTo>
                  <a:pt x="177" y="9"/>
                </a:lnTo>
                <a:lnTo>
                  <a:pt x="17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687" name="Freeform 15"/>
          <p:cNvSpPr>
            <a:spLocks/>
          </p:cNvSpPr>
          <p:nvPr/>
        </p:nvSpPr>
        <p:spPr bwMode="auto">
          <a:xfrm>
            <a:off x="1012825" y="3921125"/>
            <a:ext cx="42863" cy="1588"/>
          </a:xfrm>
          <a:custGeom>
            <a:avLst/>
            <a:gdLst>
              <a:gd name="T0" fmla="*/ 0 w 55"/>
              <a:gd name="T1" fmla="*/ 55 w 55"/>
              <a:gd name="T2" fmla="*/ 0 w 55"/>
              <a:gd name="T3" fmla="*/ 0 w 55"/>
            </a:gdLst>
            <a:ahLst/>
            <a:cxnLst>
              <a:cxn ang="0">
                <a:pos x="T0" y="0"/>
              </a:cxn>
              <a:cxn ang="0">
                <a:pos x="T1" y="0"/>
              </a:cxn>
              <a:cxn ang="0">
                <a:pos x="T2" y="0"/>
              </a:cxn>
              <a:cxn ang="0">
                <a:pos x="T3" y="0"/>
              </a:cxn>
            </a:cxnLst>
            <a:rect l="0" t="0" r="r" b="b"/>
            <a:pathLst>
              <a:path w="55">
                <a:moveTo>
                  <a:pt x="0" y="0"/>
                </a:moveTo>
                <a:lnTo>
                  <a:pt x="55"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688" name="Freeform 16"/>
          <p:cNvSpPr>
            <a:spLocks/>
          </p:cNvSpPr>
          <p:nvPr/>
        </p:nvSpPr>
        <p:spPr bwMode="auto">
          <a:xfrm>
            <a:off x="1016000" y="4098925"/>
            <a:ext cx="261938" cy="57150"/>
          </a:xfrm>
          <a:custGeom>
            <a:avLst/>
            <a:gdLst>
              <a:gd name="T0" fmla="*/ 330 w 330"/>
              <a:gd name="T1" fmla="*/ 10 h 71"/>
              <a:gd name="T2" fmla="*/ 323 w 330"/>
              <a:gd name="T3" fmla="*/ 28 h 71"/>
              <a:gd name="T4" fmla="*/ 312 w 330"/>
              <a:gd name="T5" fmla="*/ 39 h 71"/>
              <a:gd name="T6" fmla="*/ 299 w 330"/>
              <a:gd name="T7" fmla="*/ 45 h 71"/>
              <a:gd name="T8" fmla="*/ 284 w 330"/>
              <a:gd name="T9" fmla="*/ 49 h 71"/>
              <a:gd name="T10" fmla="*/ 268 w 330"/>
              <a:gd name="T11" fmla="*/ 50 h 71"/>
              <a:gd name="T12" fmla="*/ 250 w 330"/>
              <a:gd name="T13" fmla="*/ 50 h 71"/>
              <a:gd name="T14" fmla="*/ 233 w 330"/>
              <a:gd name="T15" fmla="*/ 49 h 71"/>
              <a:gd name="T16" fmla="*/ 215 w 330"/>
              <a:gd name="T17" fmla="*/ 50 h 71"/>
              <a:gd name="T18" fmla="*/ 197 w 330"/>
              <a:gd name="T19" fmla="*/ 53 h 71"/>
              <a:gd name="T20" fmla="*/ 179 w 330"/>
              <a:gd name="T21" fmla="*/ 60 h 71"/>
              <a:gd name="T22" fmla="*/ 2 w 330"/>
              <a:gd name="T23" fmla="*/ 71 h 71"/>
              <a:gd name="T24" fmla="*/ 0 w 330"/>
              <a:gd name="T25" fmla="*/ 5 h 71"/>
              <a:gd name="T26" fmla="*/ 38 w 330"/>
              <a:gd name="T27" fmla="*/ 1 h 71"/>
              <a:gd name="T28" fmla="*/ 73 w 330"/>
              <a:gd name="T29" fmla="*/ 0 h 71"/>
              <a:gd name="T30" fmla="*/ 106 w 330"/>
              <a:gd name="T31" fmla="*/ 4 h 71"/>
              <a:gd name="T32" fmla="*/ 137 w 330"/>
              <a:gd name="T33" fmla="*/ 8 h 71"/>
              <a:gd name="T34" fmla="*/ 167 w 330"/>
              <a:gd name="T35" fmla="*/ 15 h 71"/>
              <a:gd name="T36" fmla="*/ 197 w 330"/>
              <a:gd name="T37" fmla="*/ 19 h 71"/>
              <a:gd name="T38" fmla="*/ 228 w 330"/>
              <a:gd name="T39" fmla="*/ 23 h 71"/>
              <a:gd name="T40" fmla="*/ 260 w 330"/>
              <a:gd name="T41" fmla="*/ 24 h 71"/>
              <a:gd name="T42" fmla="*/ 294 w 330"/>
              <a:gd name="T43" fmla="*/ 20 h 71"/>
              <a:gd name="T44" fmla="*/ 330 w 330"/>
              <a:gd name="T45" fmla="*/ 12 h 71"/>
              <a:gd name="T46" fmla="*/ 330 w 330"/>
              <a:gd name="T47" fmla="*/ 12 h 71"/>
              <a:gd name="T48" fmla="*/ 330 w 330"/>
              <a:gd name="T49" fmla="*/ 1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71">
                <a:moveTo>
                  <a:pt x="330" y="10"/>
                </a:moveTo>
                <a:lnTo>
                  <a:pt x="323" y="28"/>
                </a:lnTo>
                <a:lnTo>
                  <a:pt x="312" y="39"/>
                </a:lnTo>
                <a:lnTo>
                  <a:pt x="299" y="45"/>
                </a:lnTo>
                <a:lnTo>
                  <a:pt x="284" y="49"/>
                </a:lnTo>
                <a:lnTo>
                  <a:pt x="268" y="50"/>
                </a:lnTo>
                <a:lnTo>
                  <a:pt x="250" y="50"/>
                </a:lnTo>
                <a:lnTo>
                  <a:pt x="233" y="49"/>
                </a:lnTo>
                <a:lnTo>
                  <a:pt x="215" y="50"/>
                </a:lnTo>
                <a:lnTo>
                  <a:pt x="197" y="53"/>
                </a:lnTo>
                <a:lnTo>
                  <a:pt x="179" y="60"/>
                </a:lnTo>
                <a:lnTo>
                  <a:pt x="2" y="71"/>
                </a:lnTo>
                <a:lnTo>
                  <a:pt x="0" y="5"/>
                </a:lnTo>
                <a:lnTo>
                  <a:pt x="38" y="1"/>
                </a:lnTo>
                <a:lnTo>
                  <a:pt x="73" y="0"/>
                </a:lnTo>
                <a:lnTo>
                  <a:pt x="106" y="4"/>
                </a:lnTo>
                <a:lnTo>
                  <a:pt x="137" y="8"/>
                </a:lnTo>
                <a:lnTo>
                  <a:pt x="167" y="15"/>
                </a:lnTo>
                <a:lnTo>
                  <a:pt x="197" y="19"/>
                </a:lnTo>
                <a:lnTo>
                  <a:pt x="228" y="23"/>
                </a:lnTo>
                <a:lnTo>
                  <a:pt x="260" y="24"/>
                </a:lnTo>
                <a:lnTo>
                  <a:pt x="294" y="20"/>
                </a:lnTo>
                <a:lnTo>
                  <a:pt x="330" y="12"/>
                </a:lnTo>
                <a:lnTo>
                  <a:pt x="330" y="12"/>
                </a:lnTo>
                <a:lnTo>
                  <a:pt x="330" y="1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689" name="Freeform 17"/>
          <p:cNvSpPr>
            <a:spLocks/>
          </p:cNvSpPr>
          <p:nvPr/>
        </p:nvSpPr>
        <p:spPr bwMode="auto">
          <a:xfrm>
            <a:off x="1019175" y="4270375"/>
            <a:ext cx="239713" cy="25400"/>
          </a:xfrm>
          <a:custGeom>
            <a:avLst/>
            <a:gdLst>
              <a:gd name="T0" fmla="*/ 301 w 303"/>
              <a:gd name="T1" fmla="*/ 25 h 31"/>
              <a:gd name="T2" fmla="*/ 269 w 303"/>
              <a:gd name="T3" fmla="*/ 27 h 31"/>
              <a:gd name="T4" fmla="*/ 238 w 303"/>
              <a:gd name="T5" fmla="*/ 27 h 31"/>
              <a:gd name="T6" fmla="*/ 209 w 303"/>
              <a:gd name="T7" fmla="*/ 27 h 31"/>
              <a:gd name="T8" fmla="*/ 181 w 303"/>
              <a:gd name="T9" fmla="*/ 26 h 31"/>
              <a:gd name="T10" fmla="*/ 153 w 303"/>
              <a:gd name="T11" fmla="*/ 26 h 31"/>
              <a:gd name="T12" fmla="*/ 124 w 303"/>
              <a:gd name="T13" fmla="*/ 25 h 31"/>
              <a:gd name="T14" fmla="*/ 95 w 303"/>
              <a:gd name="T15" fmla="*/ 25 h 31"/>
              <a:gd name="T16" fmla="*/ 66 w 303"/>
              <a:gd name="T17" fmla="*/ 26 h 31"/>
              <a:gd name="T18" fmla="*/ 33 w 303"/>
              <a:gd name="T19" fmla="*/ 27 h 31"/>
              <a:gd name="T20" fmla="*/ 0 w 303"/>
              <a:gd name="T21" fmla="*/ 31 h 31"/>
              <a:gd name="T22" fmla="*/ 7 w 303"/>
              <a:gd name="T23" fmla="*/ 4 h 31"/>
              <a:gd name="T24" fmla="*/ 36 w 303"/>
              <a:gd name="T25" fmla="*/ 1 h 31"/>
              <a:gd name="T26" fmla="*/ 66 w 303"/>
              <a:gd name="T27" fmla="*/ 0 h 31"/>
              <a:gd name="T28" fmla="*/ 95 w 303"/>
              <a:gd name="T29" fmla="*/ 0 h 31"/>
              <a:gd name="T30" fmla="*/ 124 w 303"/>
              <a:gd name="T31" fmla="*/ 1 h 31"/>
              <a:gd name="T32" fmla="*/ 154 w 303"/>
              <a:gd name="T33" fmla="*/ 3 h 31"/>
              <a:gd name="T34" fmla="*/ 185 w 303"/>
              <a:gd name="T35" fmla="*/ 7 h 31"/>
              <a:gd name="T36" fmla="*/ 214 w 303"/>
              <a:gd name="T37" fmla="*/ 10 h 31"/>
              <a:gd name="T38" fmla="*/ 244 w 303"/>
              <a:gd name="T39" fmla="*/ 15 h 31"/>
              <a:gd name="T40" fmla="*/ 273 w 303"/>
              <a:gd name="T41" fmla="*/ 19 h 31"/>
              <a:gd name="T42" fmla="*/ 303 w 303"/>
              <a:gd name="T43" fmla="*/ 26 h 31"/>
              <a:gd name="T44" fmla="*/ 303 w 303"/>
              <a:gd name="T45" fmla="*/ 26 h 31"/>
              <a:gd name="T46" fmla="*/ 301 w 303"/>
              <a:gd name="T47"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3" h="31">
                <a:moveTo>
                  <a:pt x="301" y="25"/>
                </a:moveTo>
                <a:lnTo>
                  <a:pt x="269" y="27"/>
                </a:lnTo>
                <a:lnTo>
                  <a:pt x="238" y="27"/>
                </a:lnTo>
                <a:lnTo>
                  <a:pt x="209" y="27"/>
                </a:lnTo>
                <a:lnTo>
                  <a:pt x="181" y="26"/>
                </a:lnTo>
                <a:lnTo>
                  <a:pt x="153" y="26"/>
                </a:lnTo>
                <a:lnTo>
                  <a:pt x="124" y="25"/>
                </a:lnTo>
                <a:lnTo>
                  <a:pt x="95" y="25"/>
                </a:lnTo>
                <a:lnTo>
                  <a:pt x="66" y="26"/>
                </a:lnTo>
                <a:lnTo>
                  <a:pt x="33" y="27"/>
                </a:lnTo>
                <a:lnTo>
                  <a:pt x="0" y="31"/>
                </a:lnTo>
                <a:lnTo>
                  <a:pt x="7" y="4"/>
                </a:lnTo>
                <a:lnTo>
                  <a:pt x="36" y="1"/>
                </a:lnTo>
                <a:lnTo>
                  <a:pt x="66" y="0"/>
                </a:lnTo>
                <a:lnTo>
                  <a:pt x="95" y="0"/>
                </a:lnTo>
                <a:lnTo>
                  <a:pt x="124" y="1"/>
                </a:lnTo>
                <a:lnTo>
                  <a:pt x="154" y="3"/>
                </a:lnTo>
                <a:lnTo>
                  <a:pt x="185" y="7"/>
                </a:lnTo>
                <a:lnTo>
                  <a:pt x="214" y="10"/>
                </a:lnTo>
                <a:lnTo>
                  <a:pt x="244" y="15"/>
                </a:lnTo>
                <a:lnTo>
                  <a:pt x="273" y="19"/>
                </a:lnTo>
                <a:lnTo>
                  <a:pt x="303" y="26"/>
                </a:lnTo>
                <a:lnTo>
                  <a:pt x="303" y="26"/>
                </a:lnTo>
                <a:lnTo>
                  <a:pt x="301" y="25"/>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690" name="Freeform 18"/>
          <p:cNvSpPr>
            <a:spLocks/>
          </p:cNvSpPr>
          <p:nvPr/>
        </p:nvSpPr>
        <p:spPr bwMode="auto">
          <a:xfrm>
            <a:off x="1020763" y="4359275"/>
            <a:ext cx="431800" cy="52388"/>
          </a:xfrm>
          <a:custGeom>
            <a:avLst/>
            <a:gdLst>
              <a:gd name="T0" fmla="*/ 545 w 545"/>
              <a:gd name="T1" fmla="*/ 3 h 66"/>
              <a:gd name="T2" fmla="*/ 494 w 545"/>
              <a:gd name="T3" fmla="*/ 9 h 66"/>
              <a:gd name="T4" fmla="*/ 442 w 545"/>
              <a:gd name="T5" fmla="*/ 18 h 66"/>
              <a:gd name="T6" fmla="*/ 389 w 545"/>
              <a:gd name="T7" fmla="*/ 26 h 66"/>
              <a:gd name="T8" fmla="*/ 336 w 545"/>
              <a:gd name="T9" fmla="*/ 34 h 66"/>
              <a:gd name="T10" fmla="*/ 281 w 545"/>
              <a:gd name="T11" fmla="*/ 42 h 66"/>
              <a:gd name="T12" fmla="*/ 225 w 545"/>
              <a:gd name="T13" fmla="*/ 51 h 66"/>
              <a:gd name="T14" fmla="*/ 169 w 545"/>
              <a:gd name="T15" fmla="*/ 56 h 66"/>
              <a:gd name="T16" fmla="*/ 113 w 545"/>
              <a:gd name="T17" fmla="*/ 62 h 66"/>
              <a:gd name="T18" fmla="*/ 57 w 545"/>
              <a:gd name="T19" fmla="*/ 64 h 66"/>
              <a:gd name="T20" fmla="*/ 0 w 545"/>
              <a:gd name="T21" fmla="*/ 66 h 66"/>
              <a:gd name="T22" fmla="*/ 5 w 545"/>
              <a:gd name="T23" fmla="*/ 57 h 66"/>
              <a:gd name="T24" fmla="*/ 7 w 545"/>
              <a:gd name="T25" fmla="*/ 48 h 66"/>
              <a:gd name="T26" fmla="*/ 9 w 545"/>
              <a:gd name="T27" fmla="*/ 40 h 66"/>
              <a:gd name="T28" fmla="*/ 10 w 545"/>
              <a:gd name="T29" fmla="*/ 31 h 66"/>
              <a:gd name="T30" fmla="*/ 12 w 545"/>
              <a:gd name="T31" fmla="*/ 23 h 66"/>
              <a:gd name="T32" fmla="*/ 13 w 545"/>
              <a:gd name="T33" fmla="*/ 15 h 66"/>
              <a:gd name="T34" fmla="*/ 17 w 545"/>
              <a:gd name="T35" fmla="*/ 9 h 66"/>
              <a:gd name="T36" fmla="*/ 24 w 545"/>
              <a:gd name="T37" fmla="*/ 4 h 66"/>
              <a:gd name="T38" fmla="*/ 33 w 545"/>
              <a:gd name="T39" fmla="*/ 1 h 66"/>
              <a:gd name="T40" fmla="*/ 47 w 545"/>
              <a:gd name="T41" fmla="*/ 0 h 66"/>
              <a:gd name="T42" fmla="*/ 545 w 545"/>
              <a:gd name="T43" fmla="*/ 3 h 66"/>
              <a:gd name="T44" fmla="*/ 545 w 545"/>
              <a:gd name="T45"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5" h="66">
                <a:moveTo>
                  <a:pt x="545" y="3"/>
                </a:moveTo>
                <a:lnTo>
                  <a:pt x="494" y="9"/>
                </a:lnTo>
                <a:lnTo>
                  <a:pt x="442" y="18"/>
                </a:lnTo>
                <a:lnTo>
                  <a:pt x="389" y="26"/>
                </a:lnTo>
                <a:lnTo>
                  <a:pt x="336" y="34"/>
                </a:lnTo>
                <a:lnTo>
                  <a:pt x="281" y="42"/>
                </a:lnTo>
                <a:lnTo>
                  <a:pt x="225" y="51"/>
                </a:lnTo>
                <a:lnTo>
                  <a:pt x="169" y="56"/>
                </a:lnTo>
                <a:lnTo>
                  <a:pt x="113" y="62"/>
                </a:lnTo>
                <a:lnTo>
                  <a:pt x="57" y="64"/>
                </a:lnTo>
                <a:lnTo>
                  <a:pt x="0" y="66"/>
                </a:lnTo>
                <a:lnTo>
                  <a:pt x="5" y="57"/>
                </a:lnTo>
                <a:lnTo>
                  <a:pt x="7" y="48"/>
                </a:lnTo>
                <a:lnTo>
                  <a:pt x="9" y="40"/>
                </a:lnTo>
                <a:lnTo>
                  <a:pt x="10" y="31"/>
                </a:lnTo>
                <a:lnTo>
                  <a:pt x="12" y="23"/>
                </a:lnTo>
                <a:lnTo>
                  <a:pt x="13" y="15"/>
                </a:lnTo>
                <a:lnTo>
                  <a:pt x="17" y="9"/>
                </a:lnTo>
                <a:lnTo>
                  <a:pt x="24" y="4"/>
                </a:lnTo>
                <a:lnTo>
                  <a:pt x="33" y="1"/>
                </a:lnTo>
                <a:lnTo>
                  <a:pt x="47" y="0"/>
                </a:lnTo>
                <a:lnTo>
                  <a:pt x="545" y="3"/>
                </a:lnTo>
                <a:lnTo>
                  <a:pt x="545" y="3"/>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691" name="Freeform 19"/>
          <p:cNvSpPr>
            <a:spLocks/>
          </p:cNvSpPr>
          <p:nvPr/>
        </p:nvSpPr>
        <p:spPr bwMode="auto">
          <a:xfrm>
            <a:off x="750888" y="4516438"/>
            <a:ext cx="182562" cy="23812"/>
          </a:xfrm>
          <a:custGeom>
            <a:avLst/>
            <a:gdLst>
              <a:gd name="T0" fmla="*/ 227 w 229"/>
              <a:gd name="T1" fmla="*/ 8 h 32"/>
              <a:gd name="T2" fmla="*/ 209 w 229"/>
              <a:gd name="T3" fmla="*/ 18 h 32"/>
              <a:gd name="T4" fmla="*/ 188 w 229"/>
              <a:gd name="T5" fmla="*/ 23 h 32"/>
              <a:gd name="T6" fmla="*/ 167 w 229"/>
              <a:gd name="T7" fmla="*/ 28 h 32"/>
              <a:gd name="T8" fmla="*/ 143 w 229"/>
              <a:gd name="T9" fmla="*/ 29 h 32"/>
              <a:gd name="T10" fmla="*/ 120 w 229"/>
              <a:gd name="T11" fmla="*/ 30 h 32"/>
              <a:gd name="T12" fmla="*/ 97 w 229"/>
              <a:gd name="T13" fmla="*/ 30 h 32"/>
              <a:gd name="T14" fmla="*/ 73 w 229"/>
              <a:gd name="T15" fmla="*/ 29 h 32"/>
              <a:gd name="T16" fmla="*/ 49 w 229"/>
              <a:gd name="T17" fmla="*/ 29 h 32"/>
              <a:gd name="T18" fmla="*/ 24 w 229"/>
              <a:gd name="T19" fmla="*/ 30 h 32"/>
              <a:gd name="T20" fmla="*/ 0 w 229"/>
              <a:gd name="T21" fmla="*/ 32 h 32"/>
              <a:gd name="T22" fmla="*/ 14 w 229"/>
              <a:gd name="T23" fmla="*/ 19 h 32"/>
              <a:gd name="T24" fmla="*/ 31 w 229"/>
              <a:gd name="T25" fmla="*/ 10 h 32"/>
              <a:gd name="T26" fmla="*/ 50 w 229"/>
              <a:gd name="T27" fmla="*/ 4 h 32"/>
              <a:gd name="T28" fmla="*/ 73 w 229"/>
              <a:gd name="T29" fmla="*/ 2 h 32"/>
              <a:gd name="T30" fmla="*/ 97 w 229"/>
              <a:gd name="T31" fmla="*/ 0 h 32"/>
              <a:gd name="T32" fmla="*/ 122 w 229"/>
              <a:gd name="T33" fmla="*/ 2 h 32"/>
              <a:gd name="T34" fmla="*/ 147 w 229"/>
              <a:gd name="T35" fmla="*/ 2 h 32"/>
              <a:gd name="T36" fmla="*/ 172 w 229"/>
              <a:gd name="T37" fmla="*/ 3 h 32"/>
              <a:gd name="T38" fmla="*/ 196 w 229"/>
              <a:gd name="T39" fmla="*/ 3 h 32"/>
              <a:gd name="T40" fmla="*/ 220 w 229"/>
              <a:gd name="T41" fmla="*/ 2 h 32"/>
              <a:gd name="T42" fmla="*/ 229 w 229"/>
              <a:gd name="T43" fmla="*/ 8 h 32"/>
              <a:gd name="T44" fmla="*/ 229 w 229"/>
              <a:gd name="T45" fmla="*/ 8 h 32"/>
              <a:gd name="T46" fmla="*/ 227 w 229"/>
              <a:gd name="T4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9" h="32">
                <a:moveTo>
                  <a:pt x="227" y="8"/>
                </a:moveTo>
                <a:lnTo>
                  <a:pt x="209" y="18"/>
                </a:lnTo>
                <a:lnTo>
                  <a:pt x="188" y="23"/>
                </a:lnTo>
                <a:lnTo>
                  <a:pt x="167" y="28"/>
                </a:lnTo>
                <a:lnTo>
                  <a:pt x="143" y="29"/>
                </a:lnTo>
                <a:lnTo>
                  <a:pt x="120" y="30"/>
                </a:lnTo>
                <a:lnTo>
                  <a:pt x="97" y="30"/>
                </a:lnTo>
                <a:lnTo>
                  <a:pt x="73" y="29"/>
                </a:lnTo>
                <a:lnTo>
                  <a:pt x="49" y="29"/>
                </a:lnTo>
                <a:lnTo>
                  <a:pt x="24" y="30"/>
                </a:lnTo>
                <a:lnTo>
                  <a:pt x="0" y="32"/>
                </a:lnTo>
                <a:lnTo>
                  <a:pt x="14" y="19"/>
                </a:lnTo>
                <a:lnTo>
                  <a:pt x="31" y="10"/>
                </a:lnTo>
                <a:lnTo>
                  <a:pt x="50" y="4"/>
                </a:lnTo>
                <a:lnTo>
                  <a:pt x="73" y="2"/>
                </a:lnTo>
                <a:lnTo>
                  <a:pt x="97" y="0"/>
                </a:lnTo>
                <a:lnTo>
                  <a:pt x="122" y="2"/>
                </a:lnTo>
                <a:lnTo>
                  <a:pt x="147" y="2"/>
                </a:lnTo>
                <a:lnTo>
                  <a:pt x="172" y="3"/>
                </a:lnTo>
                <a:lnTo>
                  <a:pt x="196" y="3"/>
                </a:lnTo>
                <a:lnTo>
                  <a:pt x="220" y="2"/>
                </a:lnTo>
                <a:lnTo>
                  <a:pt x="229" y="8"/>
                </a:lnTo>
                <a:lnTo>
                  <a:pt x="229" y="8"/>
                </a:lnTo>
                <a:lnTo>
                  <a:pt x="227" y="8"/>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692" name="Freeform 20"/>
          <p:cNvSpPr>
            <a:spLocks/>
          </p:cNvSpPr>
          <p:nvPr/>
        </p:nvSpPr>
        <p:spPr bwMode="auto">
          <a:xfrm>
            <a:off x="1016000" y="4662488"/>
            <a:ext cx="369888" cy="50800"/>
          </a:xfrm>
          <a:custGeom>
            <a:avLst/>
            <a:gdLst>
              <a:gd name="T0" fmla="*/ 463 w 464"/>
              <a:gd name="T1" fmla="*/ 25 h 63"/>
              <a:gd name="T2" fmla="*/ 464 w 464"/>
              <a:gd name="T3" fmla="*/ 37 h 63"/>
              <a:gd name="T4" fmla="*/ 0 w 464"/>
              <a:gd name="T5" fmla="*/ 63 h 63"/>
              <a:gd name="T6" fmla="*/ 11 w 464"/>
              <a:gd name="T7" fmla="*/ 6 h 63"/>
              <a:gd name="T8" fmla="*/ 59 w 464"/>
              <a:gd name="T9" fmla="*/ 1 h 63"/>
              <a:gd name="T10" fmla="*/ 106 w 464"/>
              <a:gd name="T11" fmla="*/ 0 h 63"/>
              <a:gd name="T12" fmla="*/ 153 w 464"/>
              <a:gd name="T13" fmla="*/ 3 h 63"/>
              <a:gd name="T14" fmla="*/ 198 w 464"/>
              <a:gd name="T15" fmla="*/ 6 h 63"/>
              <a:gd name="T16" fmla="*/ 243 w 464"/>
              <a:gd name="T17" fmla="*/ 11 h 63"/>
              <a:gd name="T18" fmla="*/ 287 w 464"/>
              <a:gd name="T19" fmla="*/ 16 h 63"/>
              <a:gd name="T20" fmla="*/ 332 w 464"/>
              <a:gd name="T21" fmla="*/ 21 h 63"/>
              <a:gd name="T22" fmla="*/ 376 w 464"/>
              <a:gd name="T23" fmla="*/ 25 h 63"/>
              <a:gd name="T24" fmla="*/ 419 w 464"/>
              <a:gd name="T25" fmla="*/ 26 h 63"/>
              <a:gd name="T26" fmla="*/ 463 w 464"/>
              <a:gd name="T27" fmla="*/ 25 h 63"/>
              <a:gd name="T28" fmla="*/ 463 w 464"/>
              <a:gd name="T29" fmla="*/ 2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4" h="63">
                <a:moveTo>
                  <a:pt x="463" y="25"/>
                </a:moveTo>
                <a:lnTo>
                  <a:pt x="464" y="37"/>
                </a:lnTo>
                <a:lnTo>
                  <a:pt x="0" y="63"/>
                </a:lnTo>
                <a:lnTo>
                  <a:pt x="11" y="6"/>
                </a:lnTo>
                <a:lnTo>
                  <a:pt x="59" y="1"/>
                </a:lnTo>
                <a:lnTo>
                  <a:pt x="106" y="0"/>
                </a:lnTo>
                <a:lnTo>
                  <a:pt x="153" y="3"/>
                </a:lnTo>
                <a:lnTo>
                  <a:pt x="198" y="6"/>
                </a:lnTo>
                <a:lnTo>
                  <a:pt x="243" y="11"/>
                </a:lnTo>
                <a:lnTo>
                  <a:pt x="287" y="16"/>
                </a:lnTo>
                <a:lnTo>
                  <a:pt x="332" y="21"/>
                </a:lnTo>
                <a:lnTo>
                  <a:pt x="376" y="25"/>
                </a:lnTo>
                <a:lnTo>
                  <a:pt x="419" y="26"/>
                </a:lnTo>
                <a:lnTo>
                  <a:pt x="463" y="25"/>
                </a:lnTo>
                <a:lnTo>
                  <a:pt x="463" y="25"/>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693" name="Freeform 21"/>
          <p:cNvSpPr>
            <a:spLocks/>
          </p:cNvSpPr>
          <p:nvPr/>
        </p:nvSpPr>
        <p:spPr bwMode="auto">
          <a:xfrm>
            <a:off x="1019175" y="4816475"/>
            <a:ext cx="203200" cy="33338"/>
          </a:xfrm>
          <a:custGeom>
            <a:avLst/>
            <a:gdLst>
              <a:gd name="T0" fmla="*/ 254 w 255"/>
              <a:gd name="T1" fmla="*/ 37 h 41"/>
              <a:gd name="T2" fmla="*/ 229 w 255"/>
              <a:gd name="T3" fmla="*/ 38 h 41"/>
              <a:gd name="T4" fmla="*/ 201 w 255"/>
              <a:gd name="T5" fmla="*/ 38 h 41"/>
              <a:gd name="T6" fmla="*/ 173 w 255"/>
              <a:gd name="T7" fmla="*/ 39 h 41"/>
              <a:gd name="T8" fmla="*/ 143 w 255"/>
              <a:gd name="T9" fmla="*/ 41 h 41"/>
              <a:gd name="T10" fmla="*/ 114 w 255"/>
              <a:gd name="T11" fmla="*/ 41 h 41"/>
              <a:gd name="T12" fmla="*/ 86 w 255"/>
              <a:gd name="T13" fmla="*/ 41 h 41"/>
              <a:gd name="T14" fmla="*/ 60 w 255"/>
              <a:gd name="T15" fmla="*/ 41 h 41"/>
              <a:gd name="T16" fmla="*/ 36 w 255"/>
              <a:gd name="T17" fmla="*/ 39 h 41"/>
              <a:gd name="T18" fmla="*/ 15 w 255"/>
              <a:gd name="T19" fmla="*/ 37 h 41"/>
              <a:gd name="T20" fmla="*/ 0 w 255"/>
              <a:gd name="T21" fmla="*/ 34 h 41"/>
              <a:gd name="T22" fmla="*/ 4 w 255"/>
              <a:gd name="T23" fmla="*/ 17 h 41"/>
              <a:gd name="T24" fmla="*/ 15 w 255"/>
              <a:gd name="T25" fmla="*/ 8 h 41"/>
              <a:gd name="T26" fmla="*/ 35 w 255"/>
              <a:gd name="T27" fmla="*/ 1 h 41"/>
              <a:gd name="T28" fmla="*/ 60 w 255"/>
              <a:gd name="T29" fmla="*/ 0 h 41"/>
              <a:gd name="T30" fmla="*/ 88 w 255"/>
              <a:gd name="T31" fmla="*/ 0 h 41"/>
              <a:gd name="T32" fmla="*/ 121 w 255"/>
              <a:gd name="T33" fmla="*/ 1 h 41"/>
              <a:gd name="T34" fmla="*/ 153 w 255"/>
              <a:gd name="T35" fmla="*/ 4 h 41"/>
              <a:gd name="T36" fmla="*/ 187 w 255"/>
              <a:gd name="T37" fmla="*/ 6 h 41"/>
              <a:gd name="T38" fmla="*/ 218 w 255"/>
              <a:gd name="T39" fmla="*/ 9 h 41"/>
              <a:gd name="T40" fmla="*/ 247 w 255"/>
              <a:gd name="T41" fmla="*/ 11 h 41"/>
              <a:gd name="T42" fmla="*/ 255 w 255"/>
              <a:gd name="T43" fmla="*/ 37 h 41"/>
              <a:gd name="T44" fmla="*/ 255 w 255"/>
              <a:gd name="T45" fmla="*/ 37 h 41"/>
              <a:gd name="T46" fmla="*/ 254 w 255"/>
              <a:gd name="T47"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5" h="41">
                <a:moveTo>
                  <a:pt x="254" y="37"/>
                </a:moveTo>
                <a:lnTo>
                  <a:pt x="229" y="38"/>
                </a:lnTo>
                <a:lnTo>
                  <a:pt x="201" y="38"/>
                </a:lnTo>
                <a:lnTo>
                  <a:pt x="173" y="39"/>
                </a:lnTo>
                <a:lnTo>
                  <a:pt x="143" y="41"/>
                </a:lnTo>
                <a:lnTo>
                  <a:pt x="114" y="41"/>
                </a:lnTo>
                <a:lnTo>
                  <a:pt x="86" y="41"/>
                </a:lnTo>
                <a:lnTo>
                  <a:pt x="60" y="41"/>
                </a:lnTo>
                <a:lnTo>
                  <a:pt x="36" y="39"/>
                </a:lnTo>
                <a:lnTo>
                  <a:pt x="15" y="37"/>
                </a:lnTo>
                <a:lnTo>
                  <a:pt x="0" y="34"/>
                </a:lnTo>
                <a:lnTo>
                  <a:pt x="4" y="17"/>
                </a:lnTo>
                <a:lnTo>
                  <a:pt x="15" y="8"/>
                </a:lnTo>
                <a:lnTo>
                  <a:pt x="35" y="1"/>
                </a:lnTo>
                <a:lnTo>
                  <a:pt x="60" y="0"/>
                </a:lnTo>
                <a:lnTo>
                  <a:pt x="88" y="0"/>
                </a:lnTo>
                <a:lnTo>
                  <a:pt x="121" y="1"/>
                </a:lnTo>
                <a:lnTo>
                  <a:pt x="153" y="4"/>
                </a:lnTo>
                <a:lnTo>
                  <a:pt x="187" y="6"/>
                </a:lnTo>
                <a:lnTo>
                  <a:pt x="218" y="9"/>
                </a:lnTo>
                <a:lnTo>
                  <a:pt x="247" y="11"/>
                </a:lnTo>
                <a:lnTo>
                  <a:pt x="255" y="37"/>
                </a:lnTo>
                <a:lnTo>
                  <a:pt x="255" y="37"/>
                </a:lnTo>
                <a:lnTo>
                  <a:pt x="254" y="3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694" name="Freeform 22"/>
          <p:cNvSpPr>
            <a:spLocks/>
          </p:cNvSpPr>
          <p:nvPr/>
        </p:nvSpPr>
        <p:spPr bwMode="auto">
          <a:xfrm>
            <a:off x="1016000" y="4937125"/>
            <a:ext cx="404813" cy="61913"/>
          </a:xfrm>
          <a:custGeom>
            <a:avLst/>
            <a:gdLst>
              <a:gd name="T0" fmla="*/ 322 w 511"/>
              <a:gd name="T1" fmla="*/ 41 h 76"/>
              <a:gd name="T2" fmla="*/ 340 w 511"/>
              <a:gd name="T3" fmla="*/ 37 h 76"/>
              <a:gd name="T4" fmla="*/ 358 w 511"/>
              <a:gd name="T5" fmla="*/ 37 h 76"/>
              <a:gd name="T6" fmla="*/ 375 w 511"/>
              <a:gd name="T7" fmla="*/ 38 h 76"/>
              <a:gd name="T8" fmla="*/ 393 w 511"/>
              <a:gd name="T9" fmla="*/ 42 h 76"/>
              <a:gd name="T10" fmla="*/ 412 w 511"/>
              <a:gd name="T11" fmla="*/ 48 h 76"/>
              <a:gd name="T12" fmla="*/ 430 w 511"/>
              <a:gd name="T13" fmla="*/ 53 h 76"/>
              <a:gd name="T14" fmla="*/ 449 w 511"/>
              <a:gd name="T15" fmla="*/ 57 h 76"/>
              <a:gd name="T16" fmla="*/ 469 w 511"/>
              <a:gd name="T17" fmla="*/ 60 h 76"/>
              <a:gd name="T18" fmla="*/ 490 w 511"/>
              <a:gd name="T19" fmla="*/ 60 h 76"/>
              <a:gd name="T20" fmla="*/ 511 w 511"/>
              <a:gd name="T21" fmla="*/ 57 h 76"/>
              <a:gd name="T22" fmla="*/ 511 w 511"/>
              <a:gd name="T23" fmla="*/ 76 h 76"/>
              <a:gd name="T24" fmla="*/ 468 w 511"/>
              <a:gd name="T25" fmla="*/ 71 h 76"/>
              <a:gd name="T26" fmla="*/ 424 w 511"/>
              <a:gd name="T27" fmla="*/ 65 h 76"/>
              <a:gd name="T28" fmla="*/ 381 w 511"/>
              <a:gd name="T29" fmla="*/ 60 h 76"/>
              <a:gd name="T30" fmla="*/ 339 w 511"/>
              <a:gd name="T31" fmla="*/ 54 h 76"/>
              <a:gd name="T32" fmla="*/ 296 w 511"/>
              <a:gd name="T33" fmla="*/ 49 h 76"/>
              <a:gd name="T34" fmla="*/ 256 w 511"/>
              <a:gd name="T35" fmla="*/ 45 h 76"/>
              <a:gd name="T36" fmla="*/ 216 w 511"/>
              <a:gd name="T37" fmla="*/ 41 h 76"/>
              <a:gd name="T38" fmla="*/ 177 w 511"/>
              <a:gd name="T39" fmla="*/ 38 h 76"/>
              <a:gd name="T40" fmla="*/ 139 w 511"/>
              <a:gd name="T41" fmla="*/ 37 h 76"/>
              <a:gd name="T42" fmla="*/ 103 w 511"/>
              <a:gd name="T43" fmla="*/ 37 h 76"/>
              <a:gd name="T44" fmla="*/ 114 w 511"/>
              <a:gd name="T45" fmla="*/ 26 h 76"/>
              <a:gd name="T46" fmla="*/ 0 w 511"/>
              <a:gd name="T47" fmla="*/ 20 h 76"/>
              <a:gd name="T48" fmla="*/ 7 w 511"/>
              <a:gd name="T49" fmla="*/ 0 h 76"/>
              <a:gd name="T50" fmla="*/ 38 w 511"/>
              <a:gd name="T51" fmla="*/ 4 h 76"/>
              <a:gd name="T52" fmla="*/ 71 w 511"/>
              <a:gd name="T53" fmla="*/ 6 h 76"/>
              <a:gd name="T54" fmla="*/ 103 w 511"/>
              <a:gd name="T55" fmla="*/ 8 h 76"/>
              <a:gd name="T56" fmla="*/ 137 w 511"/>
              <a:gd name="T57" fmla="*/ 8 h 76"/>
              <a:gd name="T58" fmla="*/ 169 w 511"/>
              <a:gd name="T59" fmla="*/ 9 h 76"/>
              <a:gd name="T60" fmla="*/ 202 w 511"/>
              <a:gd name="T61" fmla="*/ 11 h 76"/>
              <a:gd name="T62" fmla="*/ 233 w 511"/>
              <a:gd name="T63" fmla="*/ 15 h 76"/>
              <a:gd name="T64" fmla="*/ 264 w 511"/>
              <a:gd name="T65" fmla="*/ 20 h 76"/>
              <a:gd name="T66" fmla="*/ 294 w 511"/>
              <a:gd name="T67" fmla="*/ 28 h 76"/>
              <a:gd name="T68" fmla="*/ 323 w 511"/>
              <a:gd name="T69" fmla="*/ 41 h 76"/>
              <a:gd name="T70" fmla="*/ 323 w 511"/>
              <a:gd name="T71" fmla="*/ 41 h 76"/>
              <a:gd name="T72" fmla="*/ 322 w 511"/>
              <a:gd name="T73" fmla="*/ 4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1" h="76">
                <a:moveTo>
                  <a:pt x="322" y="41"/>
                </a:moveTo>
                <a:lnTo>
                  <a:pt x="340" y="37"/>
                </a:lnTo>
                <a:lnTo>
                  <a:pt x="358" y="37"/>
                </a:lnTo>
                <a:lnTo>
                  <a:pt x="375" y="38"/>
                </a:lnTo>
                <a:lnTo>
                  <a:pt x="393" y="42"/>
                </a:lnTo>
                <a:lnTo>
                  <a:pt x="412" y="48"/>
                </a:lnTo>
                <a:lnTo>
                  <a:pt x="430" y="53"/>
                </a:lnTo>
                <a:lnTo>
                  <a:pt x="449" y="57"/>
                </a:lnTo>
                <a:lnTo>
                  <a:pt x="469" y="60"/>
                </a:lnTo>
                <a:lnTo>
                  <a:pt x="490" y="60"/>
                </a:lnTo>
                <a:lnTo>
                  <a:pt x="511" y="57"/>
                </a:lnTo>
                <a:lnTo>
                  <a:pt x="511" y="76"/>
                </a:lnTo>
                <a:lnTo>
                  <a:pt x="468" y="71"/>
                </a:lnTo>
                <a:lnTo>
                  <a:pt x="424" y="65"/>
                </a:lnTo>
                <a:lnTo>
                  <a:pt x="381" y="60"/>
                </a:lnTo>
                <a:lnTo>
                  <a:pt x="339" y="54"/>
                </a:lnTo>
                <a:lnTo>
                  <a:pt x="296" y="49"/>
                </a:lnTo>
                <a:lnTo>
                  <a:pt x="256" y="45"/>
                </a:lnTo>
                <a:lnTo>
                  <a:pt x="216" y="41"/>
                </a:lnTo>
                <a:lnTo>
                  <a:pt x="177" y="38"/>
                </a:lnTo>
                <a:lnTo>
                  <a:pt x="139" y="37"/>
                </a:lnTo>
                <a:lnTo>
                  <a:pt x="103" y="37"/>
                </a:lnTo>
                <a:lnTo>
                  <a:pt x="114" y="26"/>
                </a:lnTo>
                <a:lnTo>
                  <a:pt x="0" y="20"/>
                </a:lnTo>
                <a:lnTo>
                  <a:pt x="7" y="0"/>
                </a:lnTo>
                <a:lnTo>
                  <a:pt x="38" y="4"/>
                </a:lnTo>
                <a:lnTo>
                  <a:pt x="71" y="6"/>
                </a:lnTo>
                <a:lnTo>
                  <a:pt x="103" y="8"/>
                </a:lnTo>
                <a:lnTo>
                  <a:pt x="137" y="8"/>
                </a:lnTo>
                <a:lnTo>
                  <a:pt x="169" y="9"/>
                </a:lnTo>
                <a:lnTo>
                  <a:pt x="202" y="11"/>
                </a:lnTo>
                <a:lnTo>
                  <a:pt x="233" y="15"/>
                </a:lnTo>
                <a:lnTo>
                  <a:pt x="264" y="20"/>
                </a:lnTo>
                <a:lnTo>
                  <a:pt x="294" y="28"/>
                </a:lnTo>
                <a:lnTo>
                  <a:pt x="323" y="41"/>
                </a:lnTo>
                <a:lnTo>
                  <a:pt x="323" y="41"/>
                </a:lnTo>
                <a:lnTo>
                  <a:pt x="322" y="41"/>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56695" name="Picture 23" descr="NATSN2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981200"/>
            <a:ext cx="1582738" cy="1600200"/>
          </a:xfrm>
          <a:prstGeom prst="rect">
            <a:avLst/>
          </a:prstGeom>
          <a:noFill/>
          <a:extLst>
            <a:ext uri="{909E8E84-426E-40DD-AFC4-6F175D3DCCD1}">
              <a14:hiddenFill xmlns:a14="http://schemas.microsoft.com/office/drawing/2010/main">
                <a:solidFill>
                  <a:srgbClr val="FFFFFF"/>
                </a:solidFill>
              </a14:hiddenFill>
            </a:ext>
          </a:extLst>
        </p:spPr>
      </p:pic>
      <p:sp>
        <p:nvSpPr>
          <p:cNvPr id="156696" name="AutoShape 24"/>
          <p:cNvSpPr>
            <a:spLocks noChangeArrowheads="1"/>
          </p:cNvSpPr>
          <p:nvPr/>
        </p:nvSpPr>
        <p:spPr bwMode="auto">
          <a:xfrm>
            <a:off x="2209800" y="4876800"/>
            <a:ext cx="838200" cy="1447800"/>
          </a:xfrm>
          <a:prstGeom prst="downArrow">
            <a:avLst>
              <a:gd name="adj1" fmla="val 50000"/>
              <a:gd name="adj2" fmla="val 43182"/>
            </a:avLst>
          </a:prstGeom>
          <a:solidFill>
            <a:schemeClr val="bg1"/>
          </a:solidFill>
          <a:ln w="3810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697" name="AutoShape 25"/>
          <p:cNvSpPr>
            <a:spLocks noChangeArrowheads="1"/>
          </p:cNvSpPr>
          <p:nvPr/>
        </p:nvSpPr>
        <p:spPr bwMode="auto">
          <a:xfrm>
            <a:off x="838200" y="4724400"/>
            <a:ext cx="685800" cy="304800"/>
          </a:xfrm>
          <a:prstGeom prst="leftArrow">
            <a:avLst>
              <a:gd name="adj1" fmla="val 50000"/>
              <a:gd name="adj2" fmla="val 56250"/>
            </a:avLst>
          </a:prstGeom>
          <a:solidFill>
            <a:schemeClr val="bg1"/>
          </a:solidFill>
          <a:ln w="9525">
            <a:solidFill>
              <a:srgbClr val="00FFFF"/>
            </a:solidFill>
            <a:miter lim="800000"/>
            <a:headEnd/>
            <a:tailEnd/>
          </a:ln>
          <a:effectLst>
            <a:outerShdw blurRad="63500" dist="38099" dir="2700000" algn="ctr" rotWithShape="0">
              <a:schemeClr val="bg2">
                <a:alpha val="74998"/>
              </a:schemeClr>
            </a:outerShdw>
          </a:effectLst>
        </p:spPr>
        <p:txBody>
          <a:bodyPr wrap="none" anchor="ctr"/>
          <a:lstStyle/>
          <a:p>
            <a:endParaRPr lang="en-US"/>
          </a:p>
        </p:txBody>
      </p:sp>
      <p:pic>
        <p:nvPicPr>
          <p:cNvPr id="156698" name="Picture 26" descr="BLDCM030"/>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4114800" y="1828800"/>
            <a:ext cx="3962400" cy="3062288"/>
          </a:xfrm>
          <a:prstGeom prst="rect">
            <a:avLst/>
          </a:prstGeom>
          <a:gradFill rotWithShape="0">
            <a:gsLst>
              <a:gs pos="0">
                <a:srgbClr val="8488C4"/>
              </a:gs>
              <a:gs pos="53000">
                <a:srgbClr val="D4DEFF"/>
              </a:gs>
              <a:gs pos="83000">
                <a:srgbClr val="D4DEFF"/>
              </a:gs>
              <a:gs pos="100000">
                <a:srgbClr val="96AB94"/>
              </a:gs>
            </a:gsLst>
            <a:lin ang="5400000" scaled="1"/>
          </a:gradFill>
          <a:effectLst>
            <a:outerShdw blurRad="63500" dist="38099" dir="2700000" algn="ctr" rotWithShape="0">
              <a:schemeClr val="bg2">
                <a:alpha val="74998"/>
              </a:schemeClr>
            </a:outerShdw>
          </a:effectLst>
        </p:spPr>
      </p:pic>
      <p:sp>
        <p:nvSpPr>
          <p:cNvPr id="156699" name="AutoShape 27"/>
          <p:cNvSpPr>
            <a:spLocks noChangeArrowheads="1"/>
          </p:cNvSpPr>
          <p:nvPr/>
        </p:nvSpPr>
        <p:spPr bwMode="auto">
          <a:xfrm rot="5400000" flipH="1">
            <a:off x="5181600" y="4343400"/>
            <a:ext cx="914400" cy="1524000"/>
          </a:xfrm>
          <a:prstGeom prst="downArrow">
            <a:avLst>
              <a:gd name="adj1" fmla="val 50000"/>
              <a:gd name="adj2" fmla="val 41667"/>
            </a:avLst>
          </a:prstGeom>
          <a:solidFill>
            <a:schemeClr val="bg1"/>
          </a:solidFill>
          <a:ln w="57150">
            <a:solidFill>
              <a:srgbClr val="66FFFF"/>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700" name="AutoShape 28"/>
          <p:cNvSpPr>
            <a:spLocks noChangeArrowheads="1"/>
          </p:cNvSpPr>
          <p:nvPr/>
        </p:nvSpPr>
        <p:spPr bwMode="auto">
          <a:xfrm>
            <a:off x="6781800" y="4953000"/>
            <a:ext cx="533400" cy="685800"/>
          </a:xfrm>
          <a:prstGeom prst="downArrow">
            <a:avLst>
              <a:gd name="adj1" fmla="val 50000"/>
              <a:gd name="adj2" fmla="val 32143"/>
            </a:avLst>
          </a:prstGeom>
          <a:solidFill>
            <a:schemeClr val="bg1"/>
          </a:solidFill>
          <a:ln w="3810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156701" name="Picture 29" descr="NATSN2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057400"/>
            <a:ext cx="158273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56702" name="Picture 30" descr="clear_compass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533400"/>
            <a:ext cx="812800" cy="809625"/>
          </a:xfrm>
          <a:prstGeom prst="rect">
            <a:avLst/>
          </a:prstGeom>
          <a:noFill/>
          <a:extLst>
            <a:ext uri="{909E8E84-426E-40DD-AFC4-6F175D3DCCD1}">
              <a14:hiddenFill xmlns:a14="http://schemas.microsoft.com/office/drawing/2010/main">
                <a:solidFill>
                  <a:schemeClr val="tx1"/>
                </a:solidFill>
              </a14:hiddenFill>
            </a:ext>
          </a:extLst>
        </p:spPr>
      </p:pic>
      <p:sp>
        <p:nvSpPr>
          <p:cNvPr id="156703" name="Text Box 31"/>
          <p:cNvSpPr txBox="1">
            <a:spLocks noChangeArrowheads="1"/>
          </p:cNvSpPr>
          <p:nvPr/>
        </p:nvSpPr>
        <p:spPr bwMode="auto">
          <a:xfrm>
            <a:off x="533400" y="4953000"/>
            <a:ext cx="1195388"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50000"/>
              </a:spcBef>
            </a:pPr>
            <a:r>
              <a:rPr lang="en-US" altLang="en-US" sz="2800" b="1">
                <a:solidFill>
                  <a:srgbClr val="66FFFF"/>
                </a:solidFill>
                <a:effectLst>
                  <a:outerShdw blurRad="38100" dist="38100" dir="2700000" algn="tl">
                    <a:srgbClr val="000000"/>
                  </a:outerShdw>
                </a:effectLst>
              </a:rPr>
              <a:t>10%</a:t>
            </a:r>
          </a:p>
        </p:txBody>
      </p:sp>
      <p:sp>
        <p:nvSpPr>
          <p:cNvPr id="156704" name="Text Box 32"/>
          <p:cNvSpPr txBox="1">
            <a:spLocks noChangeArrowheads="1"/>
          </p:cNvSpPr>
          <p:nvPr/>
        </p:nvSpPr>
        <p:spPr bwMode="auto">
          <a:xfrm>
            <a:off x="2895600" y="5486400"/>
            <a:ext cx="112077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90000"/>
              </a:lnSpc>
              <a:spcBef>
                <a:spcPct val="50000"/>
              </a:spcBef>
            </a:pPr>
            <a:r>
              <a:rPr lang="en-US" altLang="en-US" sz="2800" b="1">
                <a:solidFill>
                  <a:schemeClr val="folHlink"/>
                </a:solidFill>
                <a:effectLst>
                  <a:outerShdw blurRad="38100" dist="38100" dir="2700000" algn="tl">
                    <a:srgbClr val="000000"/>
                  </a:outerShdw>
                </a:effectLst>
              </a:rPr>
              <a:t>50%</a:t>
            </a:r>
          </a:p>
        </p:txBody>
      </p:sp>
      <p:sp>
        <p:nvSpPr>
          <p:cNvPr id="156705" name="Text Box 33"/>
          <p:cNvSpPr txBox="1">
            <a:spLocks noChangeArrowheads="1"/>
          </p:cNvSpPr>
          <p:nvPr/>
        </p:nvSpPr>
        <p:spPr bwMode="auto">
          <a:xfrm>
            <a:off x="6577013" y="6003925"/>
            <a:ext cx="97313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50000"/>
              </a:spcBef>
            </a:pPr>
            <a:r>
              <a:rPr lang="en-US" altLang="en-US" sz="2800" b="1">
                <a:solidFill>
                  <a:schemeClr val="folHlink"/>
                </a:solidFill>
                <a:effectLst>
                  <a:outerShdw blurRad="38100" dist="38100" dir="2700000" algn="tl">
                    <a:srgbClr val="000000"/>
                  </a:outerShdw>
                </a:effectLst>
              </a:rPr>
              <a:t>15%</a:t>
            </a:r>
          </a:p>
        </p:txBody>
      </p:sp>
      <p:sp>
        <p:nvSpPr>
          <p:cNvPr id="156706" name="Text Box 34"/>
          <p:cNvSpPr txBox="1">
            <a:spLocks noChangeArrowheads="1"/>
          </p:cNvSpPr>
          <p:nvPr/>
        </p:nvSpPr>
        <p:spPr bwMode="auto">
          <a:xfrm>
            <a:off x="4038600" y="5029200"/>
            <a:ext cx="1017588"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90000"/>
              </a:lnSpc>
              <a:spcBef>
                <a:spcPct val="50000"/>
              </a:spcBef>
            </a:pPr>
            <a:r>
              <a:rPr lang="en-US" altLang="en-US" sz="2800" b="1">
                <a:solidFill>
                  <a:srgbClr val="66FFFF"/>
                </a:solidFill>
                <a:effectLst>
                  <a:outerShdw blurRad="38100" dist="38100" dir="2700000" algn="tl">
                    <a:srgbClr val="000000"/>
                  </a:outerShdw>
                </a:effectLst>
              </a:rPr>
              <a:t>55%</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a:xfrm>
            <a:off x="304800" y="1676400"/>
            <a:ext cx="7772400" cy="3544888"/>
          </a:xfrm>
        </p:spPr>
        <p:txBody>
          <a:bodyPr/>
          <a:lstStyle/>
          <a:p>
            <a:r>
              <a:rPr lang="en-US" altLang="en-US" sz="2800"/>
              <a:t>Inhibit recharge of groundwater</a:t>
            </a:r>
          </a:p>
          <a:p>
            <a:r>
              <a:rPr lang="en-US" altLang="en-US" sz="2800"/>
              <a:t>Prevent natural processing of </a:t>
            </a:r>
          </a:p>
          <a:p>
            <a:pPr>
              <a:buFontTx/>
              <a:buNone/>
            </a:pPr>
            <a:r>
              <a:rPr lang="en-US" altLang="en-US" sz="2800"/>
              <a:t>		pollutants in soil, plants</a:t>
            </a:r>
          </a:p>
          <a:p>
            <a:r>
              <a:rPr lang="en-US" altLang="en-US" sz="2800"/>
              <a:t>Provide a surface for accumulation of pollutants</a:t>
            </a:r>
          </a:p>
          <a:p>
            <a:r>
              <a:rPr lang="en-US" altLang="en-US" sz="2800"/>
              <a:t>Provide an express route for pollutants to waterways</a:t>
            </a:r>
          </a:p>
        </p:txBody>
      </p:sp>
      <p:sp>
        <p:nvSpPr>
          <p:cNvPr id="161795" name="Rectangle 3"/>
          <p:cNvSpPr>
            <a:spLocks noChangeArrowheads="1"/>
          </p:cNvSpPr>
          <p:nvPr/>
        </p:nvSpPr>
        <p:spPr bwMode="auto">
          <a:xfrm>
            <a:off x="304800" y="228600"/>
            <a:ext cx="5334000" cy="11430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0962" tIns="41275" rIns="80962" bIns="41275" anchor="ctr"/>
          <a:lstStyle>
            <a:lvl1pPr algn="l" defTabSz="741363">
              <a:defRPr>
                <a:solidFill>
                  <a:schemeClr val="tx1"/>
                </a:solidFill>
                <a:latin typeface="Arial" charset="0"/>
              </a:defRPr>
            </a:lvl1pPr>
            <a:lvl2pPr marL="409575" algn="l" defTabSz="741363">
              <a:defRPr>
                <a:solidFill>
                  <a:schemeClr val="tx1"/>
                </a:solidFill>
                <a:latin typeface="Arial" charset="0"/>
              </a:defRPr>
            </a:lvl2pPr>
            <a:lvl3pPr marL="822325" algn="l" defTabSz="741363">
              <a:defRPr>
                <a:solidFill>
                  <a:schemeClr val="tx1"/>
                </a:solidFill>
                <a:latin typeface="Arial" charset="0"/>
              </a:defRPr>
            </a:lvl3pPr>
            <a:lvl4pPr marL="1235075" algn="l" defTabSz="741363">
              <a:defRPr>
                <a:solidFill>
                  <a:schemeClr val="tx1"/>
                </a:solidFill>
                <a:latin typeface="Arial" charset="0"/>
              </a:defRPr>
            </a:lvl4pPr>
            <a:lvl5pPr marL="1644650" algn="l" defTabSz="741363">
              <a:defRPr>
                <a:solidFill>
                  <a:schemeClr val="tx1"/>
                </a:solidFill>
                <a:latin typeface="Arial" charset="0"/>
              </a:defRPr>
            </a:lvl5pPr>
            <a:lvl6pPr marL="2101850" defTabSz="741363" fontAlgn="base">
              <a:spcBef>
                <a:spcPct val="0"/>
              </a:spcBef>
              <a:spcAft>
                <a:spcPct val="0"/>
              </a:spcAft>
              <a:defRPr>
                <a:solidFill>
                  <a:schemeClr val="tx1"/>
                </a:solidFill>
                <a:latin typeface="Arial" charset="0"/>
              </a:defRPr>
            </a:lvl6pPr>
            <a:lvl7pPr marL="2559050" defTabSz="741363" fontAlgn="base">
              <a:spcBef>
                <a:spcPct val="0"/>
              </a:spcBef>
              <a:spcAft>
                <a:spcPct val="0"/>
              </a:spcAft>
              <a:defRPr>
                <a:solidFill>
                  <a:schemeClr val="tx1"/>
                </a:solidFill>
                <a:latin typeface="Arial" charset="0"/>
              </a:defRPr>
            </a:lvl7pPr>
            <a:lvl8pPr marL="3016250" defTabSz="741363" fontAlgn="base">
              <a:spcBef>
                <a:spcPct val="0"/>
              </a:spcBef>
              <a:spcAft>
                <a:spcPct val="0"/>
              </a:spcAft>
              <a:defRPr>
                <a:solidFill>
                  <a:schemeClr val="tx1"/>
                </a:solidFill>
                <a:latin typeface="Arial" charset="0"/>
              </a:defRPr>
            </a:lvl8pPr>
            <a:lvl9pPr marL="3473450" defTabSz="741363" fontAlgn="base">
              <a:spcBef>
                <a:spcPct val="0"/>
              </a:spcBef>
              <a:spcAft>
                <a:spcPct val="0"/>
              </a:spcAft>
              <a:defRPr>
                <a:solidFill>
                  <a:schemeClr val="tx1"/>
                </a:solidFill>
                <a:latin typeface="Arial" charset="0"/>
              </a:defRPr>
            </a:lvl9pPr>
          </a:lstStyle>
          <a:p>
            <a:pPr eaLnBrk="0" hangingPunct="0"/>
            <a:r>
              <a:rPr lang="en-US" altLang="en-US" sz="4400">
                <a:solidFill>
                  <a:srgbClr val="996633"/>
                </a:solidFill>
              </a:rPr>
              <a:t>Impervious surfaces</a:t>
            </a:r>
          </a:p>
        </p:txBody>
      </p:sp>
      <p:pic>
        <p:nvPicPr>
          <p:cNvPr id="16179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188" y="206375"/>
            <a:ext cx="3033712" cy="2279650"/>
          </a:xfrm>
          <a:prstGeom prst="rect">
            <a:avLst/>
          </a:prstGeom>
          <a:noFill/>
          <a:ln w="12700">
            <a:solidFill>
              <a:srgbClr val="FFF71A"/>
            </a:solidFill>
            <a:miter lim="800000"/>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pic>
      <p:pic>
        <p:nvPicPr>
          <p:cNvPr id="161797" name="Picture 5" descr="clear_compas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7275"/>
            <a:ext cx="725488" cy="720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ns1105-scan_Q50"/>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0" y="0"/>
            <a:ext cx="9144000" cy="6967538"/>
          </a:xfrm>
          <a:prstGeom prst="rect">
            <a:avLst/>
          </a:prstGeom>
          <a:noFill/>
          <a:extLst>
            <a:ext uri="{909E8E84-426E-40DD-AFC4-6F175D3DCCD1}">
              <a14:hiddenFill xmlns:a14="http://schemas.microsoft.com/office/drawing/2010/main">
                <a:solidFill>
                  <a:srgbClr val="FFFFFF"/>
                </a:solidFill>
              </a14:hiddenFill>
            </a:ext>
          </a:extLst>
        </p:spPr>
      </p:pic>
      <p:sp>
        <p:nvSpPr>
          <p:cNvPr id="163843" name="Text Box 3"/>
          <p:cNvSpPr txBox="1">
            <a:spLocks noChangeArrowheads="1"/>
          </p:cNvSpPr>
          <p:nvPr/>
        </p:nvSpPr>
        <p:spPr bwMode="auto">
          <a:xfrm>
            <a:off x="881063" y="304800"/>
            <a:ext cx="5349875" cy="835025"/>
          </a:xfrm>
          <a:prstGeom prst="rect">
            <a:avLst/>
          </a:prstGeom>
          <a:solidFill>
            <a:schemeClr val="tx1"/>
          </a:solidFill>
          <a:ln w="12700">
            <a:solidFill>
              <a:schemeClr val="bg2"/>
            </a:solidFill>
            <a:miter lim="800000"/>
            <a:headEnd type="none" w="sm" len="sm"/>
            <a:tailEnd type="none" w="sm" len="sm"/>
          </a:ln>
          <a:effectLst>
            <a:outerShdw blurRad="63500" dist="38099" dir="2700000" algn="ctr" rotWithShape="0">
              <a:schemeClr val="bg2">
                <a:alpha val="74998"/>
              </a:schemeClr>
            </a:outerShdw>
          </a:effectLst>
        </p:spPr>
        <p:txBody>
          <a:bodyPr>
            <a:spAutoFit/>
          </a:bodyPr>
          <a:lstStyle/>
          <a:p>
            <a:pPr eaLnBrk="0" hangingPunct="0"/>
            <a:r>
              <a:rPr lang="en-US" altLang="en-US" sz="2400" b="1">
                <a:solidFill>
                  <a:schemeClr val="bg1"/>
                </a:solidFill>
                <a:latin typeface="Tahoma" charset="0"/>
              </a:rPr>
              <a:t>Polluted Runoff is the #1 Water Quality Problem in the U.S.*</a:t>
            </a:r>
            <a:endParaRPr lang="en-US" altLang="en-US" sz="2400">
              <a:solidFill>
                <a:schemeClr val="bg1"/>
              </a:solidFill>
              <a:latin typeface="Times New Roman" charset="0"/>
            </a:endParaRPr>
          </a:p>
        </p:txBody>
      </p:sp>
      <p:pic>
        <p:nvPicPr>
          <p:cNvPr id="163844" name="Picture 4" descr="clear_compas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3" y="6173788"/>
            <a:ext cx="611187" cy="684212"/>
          </a:xfrm>
          <a:prstGeom prst="rect">
            <a:avLst/>
          </a:prstGeom>
          <a:noFill/>
          <a:extLst>
            <a:ext uri="{909E8E84-426E-40DD-AFC4-6F175D3DCCD1}">
              <a14:hiddenFill xmlns:a14="http://schemas.microsoft.com/office/drawing/2010/main">
                <a:solidFill>
                  <a:srgbClr val="FFFFFF"/>
                </a:solidFill>
              </a14:hiddenFill>
            </a:ext>
          </a:extLst>
        </p:spPr>
      </p:pic>
      <p:sp>
        <p:nvSpPr>
          <p:cNvPr id="163845" name="Text Box 5"/>
          <p:cNvSpPr txBox="1">
            <a:spLocks noChangeArrowheads="1"/>
          </p:cNvSpPr>
          <p:nvPr/>
        </p:nvSpPr>
        <p:spPr bwMode="auto">
          <a:xfrm>
            <a:off x="541338" y="6088063"/>
            <a:ext cx="1460500" cy="45720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p>
            <a:pPr algn="l" eaLnBrk="0" hangingPunct="0"/>
            <a:r>
              <a:rPr lang="en-US" altLang="en-US" sz="2400">
                <a:solidFill>
                  <a:schemeClr val="bg1"/>
                </a:solidFill>
                <a:latin typeface="Tahoma" charset="0"/>
              </a:rPr>
              <a:t>* </a:t>
            </a:r>
            <a:r>
              <a:rPr lang="en-US" altLang="en-US" sz="2400" b="1">
                <a:solidFill>
                  <a:schemeClr val="bg1"/>
                </a:solidFill>
                <a:latin typeface="Tahoma" charset="0"/>
              </a:rPr>
              <a:t>USEPA</a:t>
            </a:r>
            <a:endParaRPr lang="en-US" altLang="en-US">
              <a:solidFill>
                <a:schemeClr val="bg1"/>
              </a:solidFill>
              <a:latin typeface="Times New Roman"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6858000" y="5486400"/>
            <a:ext cx="990600" cy="45720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spcBef>
                <a:spcPct val="50000"/>
              </a:spcBef>
            </a:pPr>
            <a:endParaRPr lang="en-US" altLang="en-US" sz="2400" b="1">
              <a:effectLst>
                <a:outerShdw blurRad="38100" dist="38100" dir="2700000" algn="tl">
                  <a:srgbClr val="FFFFFF"/>
                </a:outerShdw>
              </a:effectLst>
              <a:latin typeface="Tahoma" charset="0"/>
            </a:endParaRPr>
          </a:p>
        </p:txBody>
      </p:sp>
      <p:sp>
        <p:nvSpPr>
          <p:cNvPr id="165891" name="Text Box 3"/>
          <p:cNvSpPr txBox="1">
            <a:spLocks noChangeArrowheads="1"/>
          </p:cNvSpPr>
          <p:nvPr/>
        </p:nvSpPr>
        <p:spPr bwMode="auto">
          <a:xfrm>
            <a:off x="5181600" y="5105400"/>
            <a:ext cx="990600" cy="45720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spcBef>
                <a:spcPct val="50000"/>
              </a:spcBef>
            </a:pPr>
            <a:endParaRPr lang="en-US" altLang="en-US" sz="2400" b="1">
              <a:effectLst>
                <a:outerShdw blurRad="38100" dist="38100" dir="2700000" algn="tl">
                  <a:srgbClr val="FFFFFF"/>
                </a:outerShdw>
              </a:effectLst>
              <a:latin typeface="Tahoma" charset="0"/>
            </a:endParaRPr>
          </a:p>
        </p:txBody>
      </p:sp>
      <p:pic>
        <p:nvPicPr>
          <p:cNvPr id="165892" name="Picture 4" descr="clear_compas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48375"/>
            <a:ext cx="812800" cy="809625"/>
          </a:xfrm>
          <a:prstGeom prst="rect">
            <a:avLst/>
          </a:prstGeom>
          <a:noFill/>
          <a:extLst>
            <a:ext uri="{909E8E84-426E-40DD-AFC4-6F175D3DCCD1}">
              <a14:hiddenFill xmlns:a14="http://schemas.microsoft.com/office/drawing/2010/main">
                <a:solidFill>
                  <a:schemeClr val="tx1"/>
                </a:solidFill>
              </a14:hiddenFill>
            </a:ext>
          </a:extLst>
        </p:spPr>
      </p:pic>
      <p:pic>
        <p:nvPicPr>
          <p:cNvPr id="165893" name="Picture 5" descr="ErinDsedi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524000"/>
            <a:ext cx="2193925" cy="32924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5894" name="Rectangle 6"/>
          <p:cNvSpPr>
            <a:spLocks noGrp="1" noChangeArrowheads="1"/>
          </p:cNvSpPr>
          <p:nvPr>
            <p:ph type="title"/>
          </p:nvPr>
        </p:nvSpPr>
        <p:spPr>
          <a:xfrm>
            <a:off x="303213" y="433388"/>
            <a:ext cx="8154987" cy="1143000"/>
          </a:xfrm>
        </p:spPr>
        <p:txBody>
          <a:bodyPr/>
          <a:lstStyle/>
          <a:p>
            <a:pPr algn="r"/>
            <a:r>
              <a:rPr lang="en-US" altLang="en-US" sz="3600"/>
              <a:t>Pollutants To Streams That Result from Development of Land</a:t>
            </a:r>
          </a:p>
        </p:txBody>
      </p:sp>
      <p:sp>
        <p:nvSpPr>
          <p:cNvPr id="165895" name="Rectangle 7"/>
          <p:cNvSpPr>
            <a:spLocks noGrp="1" noChangeArrowheads="1"/>
          </p:cNvSpPr>
          <p:nvPr>
            <p:ph type="body" sz="half" idx="1"/>
          </p:nvPr>
        </p:nvSpPr>
        <p:spPr>
          <a:xfrm>
            <a:off x="152400" y="1371600"/>
            <a:ext cx="3810000" cy="4113213"/>
          </a:xfrm>
        </p:spPr>
        <p:txBody>
          <a:bodyPr/>
          <a:lstStyle/>
          <a:p>
            <a:r>
              <a:rPr lang="en-US" altLang="en-US" sz="2800"/>
              <a:t>Nutrients</a:t>
            </a:r>
          </a:p>
          <a:p>
            <a:r>
              <a:rPr lang="en-US" altLang="en-US" sz="2800"/>
              <a:t>Pathogens</a:t>
            </a:r>
          </a:p>
          <a:p>
            <a:r>
              <a:rPr lang="en-US" altLang="en-US" sz="2800"/>
              <a:t>Sediment</a:t>
            </a:r>
          </a:p>
          <a:p>
            <a:r>
              <a:rPr lang="en-US" altLang="en-US" sz="2800"/>
              <a:t>Toxic contaminants</a:t>
            </a:r>
          </a:p>
          <a:p>
            <a:r>
              <a:rPr lang="en-US" altLang="en-US" sz="2800"/>
              <a:t>Debris</a:t>
            </a:r>
          </a:p>
          <a:p>
            <a:r>
              <a:rPr lang="en-US" altLang="en-US" sz="2800"/>
              <a:t>Thermal Stress</a:t>
            </a:r>
          </a:p>
        </p:txBody>
      </p:sp>
      <p:pic>
        <p:nvPicPr>
          <p:cNvPr id="165896" name="Picture 8" descr="ns1123-sc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733800"/>
            <a:ext cx="3581400" cy="2698750"/>
          </a:xfrm>
          <a:prstGeom prst="rect">
            <a:avLst/>
          </a:prstGeom>
          <a:noFill/>
          <a:effectLst>
            <a:outerShdw blurRad="63500" dist="7184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722" name="Object 2"/>
          <p:cNvGraphicFramePr>
            <a:graphicFrameLocks noChangeAspect="1"/>
          </p:cNvGraphicFramePr>
          <p:nvPr/>
        </p:nvGraphicFramePr>
        <p:xfrm>
          <a:off x="698500" y="1689100"/>
          <a:ext cx="7315200" cy="4919663"/>
        </p:xfrm>
        <a:graphic>
          <a:graphicData uri="http://schemas.openxmlformats.org/presentationml/2006/ole">
            <mc:AlternateContent xmlns:mc="http://schemas.openxmlformats.org/markup-compatibility/2006">
              <mc:Choice xmlns:v="urn:schemas-microsoft-com:vml" Requires="v">
                <p:oleObj spid="_x0000_s158752" name="Chart" r:id="rId4" imgW="5867529" imgH="3943435" progId="MSGraph.Chart.8">
                  <p:embed followColorScheme="full"/>
                </p:oleObj>
              </mc:Choice>
              <mc:Fallback>
                <p:oleObj name="Chart" r:id="rId4" imgW="5867529" imgH="3943435"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0" y="1689100"/>
                        <a:ext cx="7315200" cy="4919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8723" name="Freeform 3"/>
          <p:cNvSpPr>
            <a:spLocks/>
          </p:cNvSpPr>
          <p:nvPr/>
        </p:nvSpPr>
        <p:spPr bwMode="auto">
          <a:xfrm>
            <a:off x="1527175" y="2670175"/>
            <a:ext cx="5581650" cy="2828925"/>
          </a:xfrm>
          <a:custGeom>
            <a:avLst/>
            <a:gdLst>
              <a:gd name="T0" fmla="*/ 10 w 2949"/>
              <a:gd name="T1" fmla="*/ 1301 h 1373"/>
              <a:gd name="T2" fmla="*/ 42 w 2949"/>
              <a:gd name="T3" fmla="*/ 1312 h 1373"/>
              <a:gd name="T4" fmla="*/ 264 w 2949"/>
              <a:gd name="T5" fmla="*/ 1311 h 1373"/>
              <a:gd name="T6" fmla="*/ 575 w 2949"/>
              <a:gd name="T7" fmla="*/ 1240 h 1373"/>
              <a:gd name="T8" fmla="*/ 824 w 2949"/>
              <a:gd name="T9" fmla="*/ 991 h 1373"/>
              <a:gd name="T10" fmla="*/ 920 w 2949"/>
              <a:gd name="T11" fmla="*/ 787 h 1373"/>
              <a:gd name="T12" fmla="*/ 1011 w 2949"/>
              <a:gd name="T13" fmla="*/ 576 h 1373"/>
              <a:gd name="T14" fmla="*/ 1080 w 2949"/>
              <a:gd name="T15" fmla="*/ 379 h 1373"/>
              <a:gd name="T16" fmla="*/ 1177 w 2949"/>
              <a:gd name="T17" fmla="*/ 124 h 1373"/>
              <a:gd name="T18" fmla="*/ 1288 w 2949"/>
              <a:gd name="T19" fmla="*/ 2 h 1373"/>
              <a:gd name="T20" fmla="*/ 1371 w 2949"/>
              <a:gd name="T21" fmla="*/ 111 h 1373"/>
              <a:gd name="T22" fmla="*/ 1454 w 2949"/>
              <a:gd name="T23" fmla="*/ 417 h 1373"/>
              <a:gd name="T24" fmla="*/ 1509 w 2949"/>
              <a:gd name="T25" fmla="*/ 592 h 1373"/>
              <a:gd name="T26" fmla="*/ 1632 w 2949"/>
              <a:gd name="T27" fmla="*/ 859 h 1373"/>
              <a:gd name="T28" fmla="*/ 1866 w 2949"/>
              <a:gd name="T29" fmla="*/ 1104 h 1373"/>
              <a:gd name="T30" fmla="*/ 2165 w 2949"/>
              <a:gd name="T31" fmla="*/ 1237 h 1373"/>
              <a:gd name="T32" fmla="*/ 2405 w 2949"/>
              <a:gd name="T33" fmla="*/ 1312 h 1373"/>
              <a:gd name="T34" fmla="*/ 2582 w 2949"/>
              <a:gd name="T35" fmla="*/ 1342 h 1373"/>
              <a:gd name="T36" fmla="*/ 2845 w 2949"/>
              <a:gd name="T37" fmla="*/ 1368 h 1373"/>
              <a:gd name="T38" fmla="*/ 2949 w 2949"/>
              <a:gd name="T39" fmla="*/ 1368 h 1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49" h="1373">
                <a:moveTo>
                  <a:pt x="10" y="1301"/>
                </a:moveTo>
                <a:cubicBezTo>
                  <a:pt x="15" y="1302"/>
                  <a:pt x="0" y="1310"/>
                  <a:pt x="42" y="1312"/>
                </a:cubicBezTo>
                <a:cubicBezTo>
                  <a:pt x="84" y="1314"/>
                  <a:pt x="175" y="1323"/>
                  <a:pt x="264" y="1311"/>
                </a:cubicBezTo>
                <a:cubicBezTo>
                  <a:pt x="353" y="1299"/>
                  <a:pt x="482" y="1293"/>
                  <a:pt x="575" y="1240"/>
                </a:cubicBezTo>
                <a:cubicBezTo>
                  <a:pt x="669" y="1188"/>
                  <a:pt x="767" y="1067"/>
                  <a:pt x="824" y="991"/>
                </a:cubicBezTo>
                <a:cubicBezTo>
                  <a:pt x="881" y="916"/>
                  <a:pt x="889" y="856"/>
                  <a:pt x="920" y="787"/>
                </a:cubicBezTo>
                <a:cubicBezTo>
                  <a:pt x="952" y="718"/>
                  <a:pt x="984" y="645"/>
                  <a:pt x="1011" y="576"/>
                </a:cubicBezTo>
                <a:cubicBezTo>
                  <a:pt x="1039" y="508"/>
                  <a:pt x="1053" y="454"/>
                  <a:pt x="1080" y="379"/>
                </a:cubicBezTo>
                <a:cubicBezTo>
                  <a:pt x="1107" y="304"/>
                  <a:pt x="1142" y="188"/>
                  <a:pt x="1177" y="124"/>
                </a:cubicBezTo>
                <a:cubicBezTo>
                  <a:pt x="1212" y="61"/>
                  <a:pt x="1255" y="5"/>
                  <a:pt x="1288" y="2"/>
                </a:cubicBezTo>
                <a:cubicBezTo>
                  <a:pt x="1320" y="0"/>
                  <a:pt x="1344" y="42"/>
                  <a:pt x="1371" y="111"/>
                </a:cubicBezTo>
                <a:cubicBezTo>
                  <a:pt x="1398" y="181"/>
                  <a:pt x="1431" y="337"/>
                  <a:pt x="1454" y="417"/>
                </a:cubicBezTo>
                <a:cubicBezTo>
                  <a:pt x="1477" y="497"/>
                  <a:pt x="1479" y="518"/>
                  <a:pt x="1509" y="592"/>
                </a:cubicBezTo>
                <a:cubicBezTo>
                  <a:pt x="1539" y="666"/>
                  <a:pt x="1573" y="774"/>
                  <a:pt x="1632" y="859"/>
                </a:cubicBezTo>
                <a:cubicBezTo>
                  <a:pt x="1691" y="944"/>
                  <a:pt x="1777" y="1041"/>
                  <a:pt x="1866" y="1104"/>
                </a:cubicBezTo>
                <a:cubicBezTo>
                  <a:pt x="1955" y="1167"/>
                  <a:pt x="2075" y="1202"/>
                  <a:pt x="2165" y="1237"/>
                </a:cubicBezTo>
                <a:cubicBezTo>
                  <a:pt x="2255" y="1272"/>
                  <a:pt x="2336" y="1295"/>
                  <a:pt x="2405" y="1312"/>
                </a:cubicBezTo>
                <a:cubicBezTo>
                  <a:pt x="2474" y="1329"/>
                  <a:pt x="2509" y="1333"/>
                  <a:pt x="2582" y="1342"/>
                </a:cubicBezTo>
                <a:cubicBezTo>
                  <a:pt x="2655" y="1351"/>
                  <a:pt x="2784" y="1363"/>
                  <a:pt x="2845" y="1368"/>
                </a:cubicBezTo>
                <a:cubicBezTo>
                  <a:pt x="2906" y="1373"/>
                  <a:pt x="2927" y="1368"/>
                  <a:pt x="2949" y="1368"/>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724" name="Freeform 4"/>
          <p:cNvSpPr>
            <a:spLocks/>
          </p:cNvSpPr>
          <p:nvPr/>
        </p:nvSpPr>
        <p:spPr bwMode="auto">
          <a:xfrm>
            <a:off x="1557338" y="3659188"/>
            <a:ext cx="5541962" cy="1539875"/>
          </a:xfrm>
          <a:custGeom>
            <a:avLst/>
            <a:gdLst>
              <a:gd name="T0" fmla="*/ 0 w 2928"/>
              <a:gd name="T1" fmla="*/ 709 h 747"/>
              <a:gd name="T2" fmla="*/ 181 w 2928"/>
              <a:gd name="T3" fmla="*/ 720 h 747"/>
              <a:gd name="T4" fmla="*/ 387 w 2928"/>
              <a:gd name="T5" fmla="*/ 705 h 747"/>
              <a:gd name="T6" fmla="*/ 642 w 2928"/>
              <a:gd name="T7" fmla="*/ 636 h 747"/>
              <a:gd name="T8" fmla="*/ 903 w 2928"/>
              <a:gd name="T9" fmla="*/ 543 h 747"/>
              <a:gd name="T10" fmla="*/ 1087 w 2928"/>
              <a:gd name="T11" fmla="*/ 427 h 747"/>
              <a:gd name="T12" fmla="*/ 1278 w 2928"/>
              <a:gd name="T13" fmla="*/ 288 h 747"/>
              <a:gd name="T14" fmla="*/ 1399 w 2928"/>
              <a:gd name="T15" fmla="*/ 149 h 747"/>
              <a:gd name="T16" fmla="*/ 1533 w 2928"/>
              <a:gd name="T17" fmla="*/ 33 h 747"/>
              <a:gd name="T18" fmla="*/ 1730 w 2928"/>
              <a:gd name="T19" fmla="*/ 33 h 747"/>
              <a:gd name="T20" fmla="*/ 1915 w 2928"/>
              <a:gd name="T21" fmla="*/ 235 h 747"/>
              <a:gd name="T22" fmla="*/ 2070 w 2928"/>
              <a:gd name="T23" fmla="*/ 451 h 747"/>
              <a:gd name="T24" fmla="*/ 2261 w 2928"/>
              <a:gd name="T25" fmla="*/ 574 h 747"/>
              <a:gd name="T26" fmla="*/ 2615 w 2928"/>
              <a:gd name="T27" fmla="*/ 705 h 747"/>
              <a:gd name="T28" fmla="*/ 2928 w 2928"/>
              <a:gd name="T29"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8" h="747">
                <a:moveTo>
                  <a:pt x="0" y="709"/>
                </a:moveTo>
                <a:cubicBezTo>
                  <a:pt x="29" y="710"/>
                  <a:pt x="117" y="721"/>
                  <a:pt x="181" y="720"/>
                </a:cubicBezTo>
                <a:cubicBezTo>
                  <a:pt x="245" y="719"/>
                  <a:pt x="310" y="719"/>
                  <a:pt x="387" y="705"/>
                </a:cubicBezTo>
                <a:cubicBezTo>
                  <a:pt x="464" y="691"/>
                  <a:pt x="555" y="663"/>
                  <a:pt x="642" y="636"/>
                </a:cubicBezTo>
                <a:cubicBezTo>
                  <a:pt x="728" y="608"/>
                  <a:pt x="829" y="578"/>
                  <a:pt x="903" y="543"/>
                </a:cubicBezTo>
                <a:cubicBezTo>
                  <a:pt x="977" y="508"/>
                  <a:pt x="1025" y="469"/>
                  <a:pt x="1087" y="427"/>
                </a:cubicBezTo>
                <a:cubicBezTo>
                  <a:pt x="1149" y="385"/>
                  <a:pt x="1226" y="335"/>
                  <a:pt x="1278" y="288"/>
                </a:cubicBezTo>
                <a:cubicBezTo>
                  <a:pt x="1330" y="242"/>
                  <a:pt x="1356" y="191"/>
                  <a:pt x="1399" y="149"/>
                </a:cubicBezTo>
                <a:cubicBezTo>
                  <a:pt x="1441" y="107"/>
                  <a:pt x="1477" y="52"/>
                  <a:pt x="1533" y="33"/>
                </a:cubicBezTo>
                <a:cubicBezTo>
                  <a:pt x="1588" y="14"/>
                  <a:pt x="1667" y="0"/>
                  <a:pt x="1730" y="33"/>
                </a:cubicBezTo>
                <a:cubicBezTo>
                  <a:pt x="1794" y="67"/>
                  <a:pt x="1858" y="165"/>
                  <a:pt x="1915" y="235"/>
                </a:cubicBezTo>
                <a:cubicBezTo>
                  <a:pt x="1972" y="304"/>
                  <a:pt x="2013" y="394"/>
                  <a:pt x="2070" y="451"/>
                </a:cubicBezTo>
                <a:cubicBezTo>
                  <a:pt x="2127" y="507"/>
                  <a:pt x="2171" y="532"/>
                  <a:pt x="2261" y="574"/>
                </a:cubicBezTo>
                <a:cubicBezTo>
                  <a:pt x="2351" y="616"/>
                  <a:pt x="2504" y="676"/>
                  <a:pt x="2615" y="705"/>
                </a:cubicBezTo>
                <a:cubicBezTo>
                  <a:pt x="2726" y="734"/>
                  <a:pt x="2863" y="738"/>
                  <a:pt x="2928" y="747"/>
                </a:cubicBezTo>
              </a:path>
            </a:pathLst>
          </a:custGeom>
          <a:noFill/>
          <a:ln w="254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725" name="Text Box 5"/>
          <p:cNvSpPr txBox="1">
            <a:spLocks noChangeArrowheads="1"/>
          </p:cNvSpPr>
          <p:nvPr/>
        </p:nvSpPr>
        <p:spPr bwMode="auto">
          <a:xfrm>
            <a:off x="4454525" y="2174875"/>
            <a:ext cx="20891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400">
                <a:solidFill>
                  <a:srgbClr val="FF0000"/>
                </a:solidFill>
              </a:rPr>
              <a:t>Short, high volume peak discharge</a:t>
            </a:r>
          </a:p>
        </p:txBody>
      </p:sp>
      <p:sp>
        <p:nvSpPr>
          <p:cNvPr id="158726" name="Line 6"/>
          <p:cNvSpPr>
            <a:spLocks noChangeShapeType="1"/>
          </p:cNvSpPr>
          <p:nvPr/>
        </p:nvSpPr>
        <p:spPr bwMode="auto">
          <a:xfrm flipH="1">
            <a:off x="4110038" y="2471738"/>
            <a:ext cx="363537" cy="2968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727" name="Text Box 7"/>
          <p:cNvSpPr txBox="1">
            <a:spLocks noChangeArrowheads="1"/>
          </p:cNvSpPr>
          <p:nvPr/>
        </p:nvSpPr>
        <p:spPr bwMode="auto">
          <a:xfrm>
            <a:off x="4429125" y="2922588"/>
            <a:ext cx="2468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1400">
                <a:solidFill>
                  <a:srgbClr val="FF0000"/>
                </a:solidFill>
              </a:rPr>
              <a:t>Increased total runoff volume</a:t>
            </a:r>
          </a:p>
        </p:txBody>
      </p:sp>
      <p:sp>
        <p:nvSpPr>
          <p:cNvPr id="158728" name="Line 8"/>
          <p:cNvSpPr>
            <a:spLocks noChangeShapeType="1"/>
          </p:cNvSpPr>
          <p:nvPr/>
        </p:nvSpPr>
        <p:spPr bwMode="auto">
          <a:xfrm flipH="1">
            <a:off x="3929063" y="3163888"/>
            <a:ext cx="544512" cy="2968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729" name="Text Box 9"/>
          <p:cNvSpPr txBox="1">
            <a:spLocks noChangeArrowheads="1"/>
          </p:cNvSpPr>
          <p:nvPr/>
        </p:nvSpPr>
        <p:spPr bwMode="auto">
          <a:xfrm>
            <a:off x="6232525" y="4483100"/>
            <a:ext cx="1593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1400">
                <a:solidFill>
                  <a:schemeClr val="accent2"/>
                </a:solidFill>
              </a:rPr>
              <a:t>Higher base flows</a:t>
            </a:r>
          </a:p>
        </p:txBody>
      </p:sp>
      <p:sp>
        <p:nvSpPr>
          <p:cNvPr id="158730" name="Line 10"/>
          <p:cNvSpPr>
            <a:spLocks noChangeShapeType="1"/>
          </p:cNvSpPr>
          <p:nvPr/>
        </p:nvSpPr>
        <p:spPr bwMode="auto">
          <a:xfrm flipH="1">
            <a:off x="6326188" y="4746625"/>
            <a:ext cx="328612" cy="249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731" name="Text Box 11"/>
          <p:cNvSpPr txBox="1">
            <a:spLocks noChangeArrowheads="1"/>
          </p:cNvSpPr>
          <p:nvPr/>
        </p:nvSpPr>
        <p:spPr bwMode="auto">
          <a:xfrm>
            <a:off x="5059363" y="3386138"/>
            <a:ext cx="2560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altLang="en-US" sz="1400">
                <a:solidFill>
                  <a:schemeClr val="accent2"/>
                </a:solidFill>
              </a:rPr>
              <a:t>Baseline peak discharge</a:t>
            </a:r>
          </a:p>
        </p:txBody>
      </p:sp>
      <p:grpSp>
        <p:nvGrpSpPr>
          <p:cNvPr id="158732" name="Group 12"/>
          <p:cNvGrpSpPr>
            <a:grpSpLocks/>
          </p:cNvGrpSpPr>
          <p:nvPr/>
        </p:nvGrpSpPr>
        <p:grpSpPr bwMode="auto">
          <a:xfrm>
            <a:off x="2038350" y="2282825"/>
            <a:ext cx="709613" cy="989013"/>
            <a:chOff x="2021" y="1160"/>
            <a:chExt cx="288" cy="367"/>
          </a:xfrm>
        </p:grpSpPr>
        <p:grpSp>
          <p:nvGrpSpPr>
            <p:cNvPr id="158733" name="Group 13"/>
            <p:cNvGrpSpPr>
              <a:grpSpLocks/>
            </p:cNvGrpSpPr>
            <p:nvPr/>
          </p:nvGrpSpPr>
          <p:grpSpPr bwMode="auto">
            <a:xfrm>
              <a:off x="2021" y="1160"/>
              <a:ext cx="288" cy="367"/>
              <a:chOff x="624" y="3478"/>
              <a:chExt cx="288" cy="367"/>
            </a:xfrm>
          </p:grpSpPr>
          <p:sp>
            <p:nvSpPr>
              <p:cNvPr id="158734" name="Line 14"/>
              <p:cNvSpPr>
                <a:spLocks noChangeShapeType="1"/>
              </p:cNvSpPr>
              <p:nvPr/>
            </p:nvSpPr>
            <p:spPr bwMode="auto">
              <a:xfrm>
                <a:off x="794" y="3669"/>
                <a:ext cx="0" cy="144"/>
              </a:xfrm>
              <a:prstGeom prst="line">
                <a:avLst/>
              </a:prstGeom>
              <a:noFill/>
              <a:ln w="2222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158735" name="Group 15"/>
              <p:cNvGrpSpPr>
                <a:grpSpLocks/>
              </p:cNvGrpSpPr>
              <p:nvPr/>
            </p:nvGrpSpPr>
            <p:grpSpPr bwMode="auto">
              <a:xfrm>
                <a:off x="624" y="3478"/>
                <a:ext cx="288" cy="367"/>
                <a:chOff x="912" y="3504"/>
                <a:chExt cx="288" cy="367"/>
              </a:xfrm>
            </p:grpSpPr>
            <p:sp>
              <p:nvSpPr>
                <p:cNvPr id="158736" name="Line 16"/>
                <p:cNvSpPr>
                  <a:spLocks noChangeShapeType="1"/>
                </p:cNvSpPr>
                <p:nvPr/>
              </p:nvSpPr>
              <p:spPr bwMode="auto">
                <a:xfrm>
                  <a:off x="1125" y="3711"/>
                  <a:ext cx="0" cy="144"/>
                </a:xfrm>
                <a:prstGeom prst="line">
                  <a:avLst/>
                </a:prstGeom>
                <a:noFill/>
                <a:ln w="2222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737" name="Line 17"/>
                <p:cNvSpPr>
                  <a:spLocks noChangeShapeType="1"/>
                </p:cNvSpPr>
                <p:nvPr/>
              </p:nvSpPr>
              <p:spPr bwMode="auto">
                <a:xfrm>
                  <a:off x="1098" y="3727"/>
                  <a:ext cx="0" cy="144"/>
                </a:xfrm>
                <a:prstGeom prst="line">
                  <a:avLst/>
                </a:prstGeom>
                <a:noFill/>
                <a:ln w="2222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738" name="Line 18"/>
                <p:cNvSpPr>
                  <a:spLocks noChangeShapeType="1"/>
                </p:cNvSpPr>
                <p:nvPr/>
              </p:nvSpPr>
              <p:spPr bwMode="auto">
                <a:xfrm>
                  <a:off x="1108" y="3675"/>
                  <a:ext cx="0" cy="144"/>
                </a:xfrm>
                <a:prstGeom prst="line">
                  <a:avLst/>
                </a:prstGeom>
                <a:noFill/>
                <a:ln w="2222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739" name="Line 19"/>
                <p:cNvSpPr>
                  <a:spLocks noChangeShapeType="1"/>
                </p:cNvSpPr>
                <p:nvPr/>
              </p:nvSpPr>
              <p:spPr bwMode="auto">
                <a:xfrm>
                  <a:off x="1141" y="3674"/>
                  <a:ext cx="0" cy="144"/>
                </a:xfrm>
                <a:prstGeom prst="line">
                  <a:avLst/>
                </a:prstGeom>
                <a:noFill/>
                <a:ln w="2222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740" name="Line 20"/>
                <p:cNvSpPr>
                  <a:spLocks noChangeShapeType="1"/>
                </p:cNvSpPr>
                <p:nvPr/>
              </p:nvSpPr>
              <p:spPr bwMode="auto">
                <a:xfrm>
                  <a:off x="1008" y="3674"/>
                  <a:ext cx="0" cy="160"/>
                </a:xfrm>
                <a:prstGeom prst="line">
                  <a:avLst/>
                </a:prstGeom>
                <a:noFill/>
                <a:ln w="2222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741" name="Line 21"/>
                <p:cNvSpPr>
                  <a:spLocks noChangeShapeType="1"/>
                </p:cNvSpPr>
                <p:nvPr/>
              </p:nvSpPr>
              <p:spPr bwMode="auto">
                <a:xfrm>
                  <a:off x="987" y="3690"/>
                  <a:ext cx="0" cy="144"/>
                </a:xfrm>
                <a:prstGeom prst="line">
                  <a:avLst/>
                </a:prstGeom>
                <a:noFill/>
                <a:ln w="2222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742" name="Line 22"/>
                <p:cNvSpPr>
                  <a:spLocks noChangeShapeType="1"/>
                </p:cNvSpPr>
                <p:nvPr/>
              </p:nvSpPr>
              <p:spPr bwMode="auto">
                <a:xfrm>
                  <a:off x="1030" y="3696"/>
                  <a:ext cx="0" cy="160"/>
                </a:xfrm>
                <a:prstGeom prst="line">
                  <a:avLst/>
                </a:prstGeom>
                <a:noFill/>
                <a:ln w="2222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743" name="Line 23"/>
                <p:cNvSpPr>
                  <a:spLocks noChangeShapeType="1"/>
                </p:cNvSpPr>
                <p:nvPr/>
              </p:nvSpPr>
              <p:spPr bwMode="auto">
                <a:xfrm>
                  <a:off x="1050" y="3712"/>
                  <a:ext cx="0" cy="144"/>
                </a:xfrm>
                <a:prstGeom prst="line">
                  <a:avLst/>
                </a:prstGeom>
                <a:noFill/>
                <a:ln w="2222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744" name="Line 24"/>
                <p:cNvSpPr>
                  <a:spLocks noChangeShapeType="1"/>
                </p:cNvSpPr>
                <p:nvPr/>
              </p:nvSpPr>
              <p:spPr bwMode="auto">
                <a:xfrm>
                  <a:off x="1066" y="3717"/>
                  <a:ext cx="0" cy="144"/>
                </a:xfrm>
                <a:prstGeom prst="line">
                  <a:avLst/>
                </a:prstGeom>
                <a:noFill/>
                <a:ln w="2222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745" name="AutoShape 25"/>
                <p:cNvSpPr>
                  <a:spLocks noChangeArrowheads="1"/>
                </p:cNvSpPr>
                <p:nvPr/>
              </p:nvSpPr>
              <p:spPr bwMode="auto">
                <a:xfrm>
                  <a:off x="912" y="3504"/>
                  <a:ext cx="288" cy="192"/>
                </a:xfrm>
                <a:prstGeom prst="cloudCallout">
                  <a:avLst>
                    <a:gd name="adj1" fmla="val -1042"/>
                    <a:gd name="adj2" fmla="val 39065"/>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tLang="en-US" sz="2400">
                    <a:latin typeface="Times New Roman" charset="0"/>
                  </a:endParaRPr>
                </a:p>
              </p:txBody>
            </p:sp>
          </p:grpSp>
        </p:grpSp>
        <p:sp>
          <p:nvSpPr>
            <p:cNvPr id="158746" name="AutoShape 26"/>
            <p:cNvSpPr>
              <a:spLocks noChangeArrowheads="1"/>
            </p:cNvSpPr>
            <p:nvPr/>
          </p:nvSpPr>
          <p:spPr bwMode="auto">
            <a:xfrm>
              <a:off x="2127" y="1303"/>
              <a:ext cx="96" cy="192"/>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58747" name="Line 27"/>
          <p:cNvSpPr>
            <a:spLocks noChangeShapeType="1"/>
          </p:cNvSpPr>
          <p:nvPr/>
        </p:nvSpPr>
        <p:spPr bwMode="auto">
          <a:xfrm flipH="1">
            <a:off x="4746625" y="3560763"/>
            <a:ext cx="363538" cy="98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748" name="Text Box 28"/>
          <p:cNvSpPr txBox="1">
            <a:spLocks noChangeArrowheads="1"/>
          </p:cNvSpPr>
          <p:nvPr/>
        </p:nvSpPr>
        <p:spPr bwMode="auto">
          <a:xfrm>
            <a:off x="1406525" y="4665663"/>
            <a:ext cx="1533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1400">
                <a:solidFill>
                  <a:schemeClr val="accent2"/>
                </a:solidFill>
              </a:rPr>
              <a:t>Pre-development</a:t>
            </a:r>
          </a:p>
        </p:txBody>
      </p:sp>
      <p:sp>
        <p:nvSpPr>
          <p:cNvPr id="158749" name="Text Box 29"/>
          <p:cNvSpPr txBox="1">
            <a:spLocks noChangeArrowheads="1"/>
          </p:cNvSpPr>
          <p:nvPr/>
        </p:nvSpPr>
        <p:spPr bwMode="auto">
          <a:xfrm>
            <a:off x="1406525" y="5338763"/>
            <a:ext cx="1612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1400">
                <a:solidFill>
                  <a:srgbClr val="FF0000"/>
                </a:solidFill>
              </a:rPr>
              <a:t>Post-development</a:t>
            </a:r>
          </a:p>
        </p:txBody>
      </p:sp>
      <p:sp>
        <p:nvSpPr>
          <p:cNvPr id="158750" name="Oval 30"/>
          <p:cNvSpPr>
            <a:spLocks noChangeArrowheads="1"/>
          </p:cNvSpPr>
          <p:nvPr/>
        </p:nvSpPr>
        <p:spPr bwMode="auto">
          <a:xfrm>
            <a:off x="2257425" y="2568575"/>
            <a:ext cx="180975" cy="133350"/>
          </a:xfrm>
          <a:prstGeom prst="ellipse">
            <a:avLst/>
          </a:prstGeom>
          <a:solidFill>
            <a:schemeClr val="bg2"/>
          </a:solidFill>
          <a:ln w="9525">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8751" name="Rectangle 31"/>
          <p:cNvSpPr>
            <a:spLocks noGrp="1" noChangeArrowheads="1"/>
          </p:cNvSpPr>
          <p:nvPr>
            <p:ph type="title"/>
          </p:nvPr>
        </p:nvSpPr>
        <p:spPr>
          <a:noFill/>
          <a:ln/>
        </p:spPr>
        <p:txBody>
          <a:bodyPr/>
          <a:lstStyle/>
          <a:p>
            <a:r>
              <a:rPr lang="en-US" altLang="en-US"/>
              <a:t>Storm Hydrograph</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85800" y="304800"/>
            <a:ext cx="7696200" cy="1066800"/>
          </a:xfrm>
        </p:spPr>
        <p:txBody>
          <a:bodyPr/>
          <a:lstStyle/>
          <a:p>
            <a:r>
              <a:rPr kumimoji="1" lang="en-US" altLang="en-US" sz="3900"/>
              <a:t>Traditional Drainage Systems</a:t>
            </a:r>
            <a:br>
              <a:rPr kumimoji="1" lang="en-US" altLang="en-US" sz="3900"/>
            </a:br>
            <a:endParaRPr kumimoji="1" lang="en-US" altLang="en-US" sz="2800" b="1">
              <a:effectLst>
                <a:outerShdw blurRad="38100" dist="38100" dir="2700000" algn="tl">
                  <a:srgbClr val="000000"/>
                </a:outerShdw>
              </a:effectLst>
            </a:endParaRPr>
          </a:p>
        </p:txBody>
      </p:sp>
      <p:sp>
        <p:nvSpPr>
          <p:cNvPr id="159747" name="Rectangle 3"/>
          <p:cNvSpPr>
            <a:spLocks noGrp="1" noChangeArrowheads="1"/>
          </p:cNvSpPr>
          <p:nvPr>
            <p:ph type="body" idx="1"/>
          </p:nvPr>
        </p:nvSpPr>
        <p:spPr>
          <a:xfrm>
            <a:off x="457200" y="1600200"/>
            <a:ext cx="7772400" cy="1295400"/>
          </a:xfrm>
        </p:spPr>
        <p:txBody>
          <a:bodyPr/>
          <a:lstStyle/>
          <a:p>
            <a:r>
              <a:rPr kumimoji="1" lang="en-US" altLang="en-US" sz="3600" b="1"/>
              <a:t>collect, concentrate, convey</a:t>
            </a:r>
          </a:p>
        </p:txBody>
      </p:sp>
      <p:sp>
        <p:nvSpPr>
          <p:cNvPr id="159748" name="Rectangle 4"/>
          <p:cNvSpPr>
            <a:spLocks noChangeArrowheads="1"/>
          </p:cNvSpPr>
          <p:nvPr/>
        </p:nvSpPr>
        <p:spPr bwMode="auto">
          <a:xfrm>
            <a:off x="947738" y="279400"/>
            <a:ext cx="8639175" cy="685800"/>
          </a:xfrm>
          <a:prstGeom prst="rect">
            <a:avLst/>
          </a:prstGeom>
          <a:noFill/>
          <a:ln>
            <a:noFill/>
          </a:ln>
          <a:effectLst>
            <a:outerShdw blurRad="63500" dist="38099" dir="2700000" algn="ctr" rotWithShape="0">
              <a:srgbClr val="000066">
                <a:alpha val="74998"/>
              </a:srgbClr>
            </a:outerShdw>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anchor="b"/>
          <a:lstStyle>
            <a:lvl1pPr>
              <a:defRPr sz="4400">
                <a:solidFill>
                  <a:srgbClr val="996600"/>
                </a:solidFill>
                <a:latin typeface="Arial" charset="0"/>
              </a:defRPr>
            </a:lvl1pPr>
            <a:lvl2pPr>
              <a:defRPr sz="4400">
                <a:solidFill>
                  <a:srgbClr val="996600"/>
                </a:solidFill>
                <a:latin typeface="Arial" charset="0"/>
              </a:defRPr>
            </a:lvl2pPr>
            <a:lvl3pPr>
              <a:defRPr sz="4400">
                <a:solidFill>
                  <a:srgbClr val="996600"/>
                </a:solidFill>
                <a:latin typeface="Arial" charset="0"/>
              </a:defRPr>
            </a:lvl3pPr>
            <a:lvl4pPr>
              <a:defRPr sz="4400">
                <a:solidFill>
                  <a:srgbClr val="996600"/>
                </a:solidFill>
                <a:latin typeface="Arial" charset="0"/>
              </a:defRPr>
            </a:lvl4pPr>
            <a:lvl5pPr>
              <a:defRPr sz="4400">
                <a:solidFill>
                  <a:srgbClr val="996600"/>
                </a:solidFill>
                <a:latin typeface="Arial" charset="0"/>
              </a:defRPr>
            </a:lvl5pPr>
            <a:lvl6pPr marL="457200" algn="ctr" fontAlgn="base">
              <a:spcBef>
                <a:spcPct val="0"/>
              </a:spcBef>
              <a:spcAft>
                <a:spcPct val="0"/>
              </a:spcAft>
              <a:defRPr sz="4400">
                <a:solidFill>
                  <a:srgbClr val="996600"/>
                </a:solidFill>
                <a:latin typeface="Arial" charset="0"/>
              </a:defRPr>
            </a:lvl6pPr>
            <a:lvl7pPr marL="914400" algn="ctr" fontAlgn="base">
              <a:spcBef>
                <a:spcPct val="0"/>
              </a:spcBef>
              <a:spcAft>
                <a:spcPct val="0"/>
              </a:spcAft>
              <a:defRPr sz="4400">
                <a:solidFill>
                  <a:srgbClr val="996600"/>
                </a:solidFill>
                <a:latin typeface="Arial" charset="0"/>
              </a:defRPr>
            </a:lvl7pPr>
            <a:lvl8pPr marL="1371600" algn="ctr" fontAlgn="base">
              <a:spcBef>
                <a:spcPct val="0"/>
              </a:spcBef>
              <a:spcAft>
                <a:spcPct val="0"/>
              </a:spcAft>
              <a:defRPr sz="4400">
                <a:solidFill>
                  <a:srgbClr val="996600"/>
                </a:solidFill>
                <a:latin typeface="Arial" charset="0"/>
              </a:defRPr>
            </a:lvl8pPr>
            <a:lvl9pPr marL="1828800" algn="ctr" fontAlgn="base">
              <a:spcBef>
                <a:spcPct val="0"/>
              </a:spcBef>
              <a:spcAft>
                <a:spcPct val="0"/>
              </a:spcAft>
              <a:defRPr sz="4400">
                <a:solidFill>
                  <a:srgbClr val="996600"/>
                </a:solidFill>
                <a:latin typeface="Arial" charset="0"/>
              </a:defRPr>
            </a:lvl9pPr>
          </a:lstStyle>
          <a:p>
            <a:pPr eaLnBrk="0" hangingPunct="0"/>
            <a:endParaRPr lang="en-US" altLang="en-US"/>
          </a:p>
        </p:txBody>
      </p:sp>
      <p:grpSp>
        <p:nvGrpSpPr>
          <p:cNvPr id="159749" name="Group 5"/>
          <p:cNvGrpSpPr>
            <a:grpSpLocks/>
          </p:cNvGrpSpPr>
          <p:nvPr/>
        </p:nvGrpSpPr>
        <p:grpSpPr bwMode="auto">
          <a:xfrm>
            <a:off x="2895600" y="6019800"/>
            <a:ext cx="538163" cy="58738"/>
            <a:chOff x="2819" y="3984"/>
            <a:chExt cx="301" cy="37"/>
          </a:xfrm>
        </p:grpSpPr>
        <p:sp>
          <p:nvSpPr>
            <p:cNvPr id="159750" name="Line 6"/>
            <p:cNvSpPr>
              <a:spLocks noChangeShapeType="1"/>
            </p:cNvSpPr>
            <p:nvPr/>
          </p:nvSpPr>
          <p:spPr bwMode="auto">
            <a:xfrm flipV="1">
              <a:off x="2819" y="3984"/>
              <a:ext cx="121" cy="37"/>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51" name="Line 7"/>
            <p:cNvSpPr>
              <a:spLocks noChangeShapeType="1"/>
            </p:cNvSpPr>
            <p:nvPr/>
          </p:nvSpPr>
          <p:spPr bwMode="auto">
            <a:xfrm>
              <a:off x="2940" y="3984"/>
              <a:ext cx="161" cy="0"/>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52" name="Line 8"/>
            <p:cNvSpPr>
              <a:spLocks noChangeShapeType="1"/>
            </p:cNvSpPr>
            <p:nvPr/>
          </p:nvSpPr>
          <p:spPr bwMode="auto">
            <a:xfrm>
              <a:off x="2819" y="4021"/>
              <a:ext cx="202" cy="0"/>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53" name="Line 9"/>
            <p:cNvSpPr>
              <a:spLocks noChangeShapeType="1"/>
            </p:cNvSpPr>
            <p:nvPr/>
          </p:nvSpPr>
          <p:spPr bwMode="auto">
            <a:xfrm flipV="1">
              <a:off x="3021" y="3984"/>
              <a:ext cx="99" cy="37"/>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54" name="Line 10"/>
            <p:cNvSpPr>
              <a:spLocks noChangeShapeType="1"/>
            </p:cNvSpPr>
            <p:nvPr/>
          </p:nvSpPr>
          <p:spPr bwMode="auto">
            <a:xfrm flipV="1">
              <a:off x="2940" y="3984"/>
              <a:ext cx="121" cy="37"/>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55" name="Line 11"/>
            <p:cNvSpPr>
              <a:spLocks noChangeShapeType="1"/>
            </p:cNvSpPr>
            <p:nvPr/>
          </p:nvSpPr>
          <p:spPr bwMode="auto">
            <a:xfrm flipV="1">
              <a:off x="2859" y="3984"/>
              <a:ext cx="121" cy="37"/>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pic>
        <p:nvPicPr>
          <p:cNvPr id="159756" name="Picture 12" descr="dr_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514600"/>
            <a:ext cx="5810250" cy="3862388"/>
          </a:xfrm>
          <a:prstGeom prst="rect">
            <a:avLst/>
          </a:prstGeom>
          <a:noFill/>
          <a:extLst>
            <a:ext uri="{909E8E84-426E-40DD-AFC4-6F175D3DCCD1}">
              <a14:hiddenFill xmlns:a14="http://schemas.microsoft.com/office/drawing/2010/main">
                <a:solidFill>
                  <a:srgbClr val="FFFFFF"/>
                </a:solidFill>
              </a14:hiddenFill>
            </a:ext>
          </a:extLst>
        </p:spPr>
      </p:pic>
      <p:grpSp>
        <p:nvGrpSpPr>
          <p:cNvPr id="159757" name="Group 13"/>
          <p:cNvGrpSpPr>
            <a:grpSpLocks/>
          </p:cNvGrpSpPr>
          <p:nvPr/>
        </p:nvGrpSpPr>
        <p:grpSpPr bwMode="auto">
          <a:xfrm>
            <a:off x="5151438" y="3355975"/>
            <a:ext cx="3475037" cy="2757488"/>
            <a:chOff x="3360" y="1824"/>
            <a:chExt cx="2400" cy="2256"/>
          </a:xfrm>
        </p:grpSpPr>
        <p:sp>
          <p:nvSpPr>
            <p:cNvPr id="159758" name="Line 14"/>
            <p:cNvSpPr>
              <a:spLocks noChangeShapeType="1"/>
            </p:cNvSpPr>
            <p:nvPr/>
          </p:nvSpPr>
          <p:spPr bwMode="auto">
            <a:xfrm flipH="1">
              <a:off x="4511" y="3573"/>
              <a:ext cx="1249" cy="448"/>
            </a:xfrm>
            <a:prstGeom prst="line">
              <a:avLst/>
            </a:prstGeom>
            <a:noFill/>
            <a:ln w="38100">
              <a:solidFill>
                <a:srgbClr val="9999FF"/>
              </a:solidFill>
              <a:round/>
              <a:headEnd/>
              <a:tailEnd type="triangle" w="med" len="med"/>
            </a:ln>
            <a:effectLst>
              <a:outerShdw blurRad="63500" dist="38099" dir="2700000" algn="ctr" rotWithShape="0">
                <a:srgbClr val="000066">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9759" name="Line 15"/>
            <p:cNvSpPr>
              <a:spLocks noChangeShapeType="1"/>
            </p:cNvSpPr>
            <p:nvPr/>
          </p:nvSpPr>
          <p:spPr bwMode="auto">
            <a:xfrm flipH="1">
              <a:off x="3360" y="4080"/>
              <a:ext cx="564" cy="0"/>
            </a:xfrm>
            <a:prstGeom prst="line">
              <a:avLst/>
            </a:prstGeom>
            <a:noFill/>
            <a:ln w="38100">
              <a:solidFill>
                <a:srgbClr val="9999FF"/>
              </a:solidFill>
              <a:round/>
              <a:headEnd/>
              <a:tailEnd type="triangle" w="med" len="med"/>
            </a:ln>
            <a:effectLst>
              <a:outerShdw blurRad="63500" dist="38099" dir="2700000" algn="ctr" rotWithShape="0">
                <a:srgbClr val="000066">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9760" name="Line 16"/>
            <p:cNvSpPr>
              <a:spLocks noChangeShapeType="1"/>
            </p:cNvSpPr>
            <p:nvPr/>
          </p:nvSpPr>
          <p:spPr bwMode="auto">
            <a:xfrm flipH="1">
              <a:off x="4189" y="3125"/>
              <a:ext cx="161" cy="150"/>
            </a:xfrm>
            <a:prstGeom prst="line">
              <a:avLst/>
            </a:prstGeom>
            <a:noFill/>
            <a:ln w="38100">
              <a:solidFill>
                <a:srgbClr val="9999FF"/>
              </a:solidFill>
              <a:round/>
              <a:headEnd/>
              <a:tailEnd type="triangle" w="med" len="med"/>
            </a:ln>
            <a:effectLst>
              <a:outerShdw blurRad="63500" dist="38099" dir="2700000" algn="ctr" rotWithShape="0">
                <a:srgbClr val="000066">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9761" name="Line 17"/>
            <p:cNvSpPr>
              <a:spLocks noChangeShapeType="1"/>
            </p:cNvSpPr>
            <p:nvPr/>
          </p:nvSpPr>
          <p:spPr bwMode="auto">
            <a:xfrm flipV="1">
              <a:off x="4368" y="1824"/>
              <a:ext cx="0" cy="1296"/>
            </a:xfrm>
            <a:prstGeom prst="line">
              <a:avLst/>
            </a:prstGeom>
            <a:noFill/>
            <a:ln w="38100">
              <a:solidFill>
                <a:srgbClr val="9999FF"/>
              </a:solidFill>
              <a:round/>
              <a:headEnd/>
              <a:tailEnd/>
            </a:ln>
            <a:effectLst>
              <a:outerShdw blurRad="63500" dist="38099" dir="2700000" algn="ctr" rotWithShape="0">
                <a:srgbClr val="000066">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grpSp>
      <p:grpSp>
        <p:nvGrpSpPr>
          <p:cNvPr id="159762" name="Group 18"/>
          <p:cNvGrpSpPr>
            <a:grpSpLocks/>
          </p:cNvGrpSpPr>
          <p:nvPr/>
        </p:nvGrpSpPr>
        <p:grpSpPr bwMode="auto">
          <a:xfrm>
            <a:off x="990600" y="4972050"/>
            <a:ext cx="3330575" cy="1885950"/>
            <a:chOff x="144" y="2112"/>
            <a:chExt cx="2809" cy="1920"/>
          </a:xfrm>
        </p:grpSpPr>
        <p:grpSp>
          <p:nvGrpSpPr>
            <p:cNvPr id="159763" name="Group 19"/>
            <p:cNvGrpSpPr>
              <a:grpSpLocks/>
            </p:cNvGrpSpPr>
            <p:nvPr/>
          </p:nvGrpSpPr>
          <p:grpSpPr bwMode="auto">
            <a:xfrm>
              <a:off x="144" y="2112"/>
              <a:ext cx="2809" cy="1920"/>
              <a:chOff x="144" y="2112"/>
              <a:chExt cx="2809" cy="1920"/>
            </a:xfrm>
          </p:grpSpPr>
          <p:sp>
            <p:nvSpPr>
              <p:cNvPr id="159764" name="Line 20"/>
              <p:cNvSpPr>
                <a:spLocks noChangeShapeType="1"/>
              </p:cNvSpPr>
              <p:nvPr/>
            </p:nvSpPr>
            <p:spPr bwMode="auto">
              <a:xfrm>
                <a:off x="1997" y="3072"/>
                <a:ext cx="351" cy="0"/>
              </a:xfrm>
              <a:prstGeom prst="line">
                <a:avLst/>
              </a:prstGeom>
              <a:noFill/>
              <a:ln w="38100">
                <a:solidFill>
                  <a:srgbClr val="99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9765" name="Group 21"/>
              <p:cNvGrpSpPr>
                <a:grpSpLocks/>
              </p:cNvGrpSpPr>
              <p:nvPr/>
            </p:nvGrpSpPr>
            <p:grpSpPr bwMode="auto">
              <a:xfrm>
                <a:off x="144" y="2112"/>
                <a:ext cx="2809" cy="1920"/>
                <a:chOff x="144" y="2112"/>
                <a:chExt cx="2809" cy="1920"/>
              </a:xfrm>
            </p:grpSpPr>
            <p:sp>
              <p:nvSpPr>
                <p:cNvPr id="159766" name="Line 22"/>
                <p:cNvSpPr>
                  <a:spLocks noChangeShapeType="1"/>
                </p:cNvSpPr>
                <p:nvPr/>
              </p:nvSpPr>
              <p:spPr bwMode="auto">
                <a:xfrm>
                  <a:off x="2592" y="3792"/>
                  <a:ext cx="361" cy="192"/>
                </a:xfrm>
                <a:prstGeom prst="line">
                  <a:avLst/>
                </a:prstGeom>
                <a:noFill/>
                <a:ln w="9525" cap="rnd">
                  <a:solidFill>
                    <a:srgbClr val="9999FF"/>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67" name="Line 23"/>
                <p:cNvSpPr>
                  <a:spLocks noChangeShapeType="1"/>
                </p:cNvSpPr>
                <p:nvPr/>
              </p:nvSpPr>
              <p:spPr bwMode="auto">
                <a:xfrm>
                  <a:off x="144" y="3792"/>
                  <a:ext cx="2805" cy="240"/>
                </a:xfrm>
                <a:prstGeom prst="line">
                  <a:avLst/>
                </a:prstGeom>
                <a:noFill/>
                <a:ln w="9525" cap="rnd">
                  <a:solidFill>
                    <a:srgbClr val="9999FF"/>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9768" name="Group 24"/>
                <p:cNvGrpSpPr>
                  <a:grpSpLocks/>
                </p:cNvGrpSpPr>
                <p:nvPr/>
              </p:nvGrpSpPr>
              <p:grpSpPr bwMode="auto">
                <a:xfrm>
                  <a:off x="144" y="2112"/>
                  <a:ext cx="2448" cy="1680"/>
                  <a:chOff x="144" y="2112"/>
                  <a:chExt cx="2448" cy="1680"/>
                </a:xfrm>
              </p:grpSpPr>
              <p:sp>
                <p:nvSpPr>
                  <p:cNvPr id="159769" name="Rectangle 25"/>
                  <p:cNvSpPr>
                    <a:spLocks noChangeArrowheads="1"/>
                  </p:cNvSpPr>
                  <p:nvPr/>
                </p:nvSpPr>
                <p:spPr bwMode="auto">
                  <a:xfrm>
                    <a:off x="144" y="2112"/>
                    <a:ext cx="2448" cy="1680"/>
                  </a:xfrm>
                  <a:prstGeom prst="rect">
                    <a:avLst/>
                  </a:prstGeom>
                  <a:solidFill>
                    <a:srgbClr val="FFFFCC"/>
                  </a:solidFill>
                  <a:ln w="9525">
                    <a:solidFill>
                      <a:srgbClr val="000000"/>
                    </a:solidFill>
                    <a:miter lim="800000"/>
                    <a:headEnd/>
                    <a:tailEnd/>
                  </a:ln>
                </p:spPr>
                <p:txBody>
                  <a:bodyPr wrap="none" anchor="ctr"/>
                  <a:lstStyle/>
                  <a:p>
                    <a:endParaRPr lang="en-US"/>
                  </a:p>
                </p:txBody>
              </p:sp>
              <p:sp>
                <p:nvSpPr>
                  <p:cNvPr id="159770" name="Line 26"/>
                  <p:cNvSpPr>
                    <a:spLocks noChangeShapeType="1"/>
                  </p:cNvSpPr>
                  <p:nvPr/>
                </p:nvSpPr>
                <p:spPr bwMode="auto">
                  <a:xfrm>
                    <a:off x="1997" y="3072"/>
                    <a:ext cx="0" cy="192"/>
                  </a:xfrm>
                  <a:prstGeom prst="line">
                    <a:avLst/>
                  </a:prstGeom>
                  <a:noFill/>
                  <a:ln w="38100">
                    <a:solidFill>
                      <a:srgbClr val="9999FF"/>
                    </a:solidFill>
                    <a:round/>
                    <a:headEnd/>
                    <a:tailEnd/>
                  </a:ln>
                  <a:effectLst>
                    <a:outerShdw blurRad="63500" dist="38099" dir="2700000" algn="ctr" rotWithShape="0">
                      <a:srgbClr val="000066">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9771" name="Line 27"/>
                  <p:cNvSpPr>
                    <a:spLocks noChangeShapeType="1"/>
                  </p:cNvSpPr>
                  <p:nvPr/>
                </p:nvSpPr>
                <p:spPr bwMode="auto">
                  <a:xfrm>
                    <a:off x="2348" y="3072"/>
                    <a:ext cx="0" cy="336"/>
                  </a:xfrm>
                  <a:prstGeom prst="line">
                    <a:avLst/>
                  </a:prstGeom>
                  <a:noFill/>
                  <a:ln w="38100">
                    <a:solidFill>
                      <a:srgbClr val="9999FF"/>
                    </a:solidFill>
                    <a:round/>
                    <a:headEnd/>
                    <a:tailEnd/>
                  </a:ln>
                  <a:effectLst>
                    <a:outerShdw blurRad="63500" dist="38099" dir="2700000" algn="ctr" rotWithShape="0">
                      <a:srgbClr val="000066">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9772" name="Line 28"/>
                  <p:cNvSpPr>
                    <a:spLocks noChangeShapeType="1"/>
                  </p:cNvSpPr>
                  <p:nvPr/>
                </p:nvSpPr>
                <p:spPr bwMode="auto">
                  <a:xfrm flipH="1">
                    <a:off x="1096" y="3072"/>
                    <a:ext cx="250" cy="2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73" name="Line 29"/>
                  <p:cNvSpPr>
                    <a:spLocks noChangeShapeType="1"/>
                  </p:cNvSpPr>
                  <p:nvPr/>
                </p:nvSpPr>
                <p:spPr bwMode="auto">
                  <a:xfrm flipH="1">
                    <a:off x="912" y="3408"/>
                    <a:ext cx="1436" cy="192"/>
                  </a:xfrm>
                  <a:prstGeom prst="line">
                    <a:avLst/>
                  </a:prstGeom>
                  <a:noFill/>
                  <a:ln w="38100">
                    <a:solidFill>
                      <a:srgbClr val="9999FF"/>
                    </a:solidFill>
                    <a:round/>
                    <a:headEnd/>
                    <a:tailEnd/>
                  </a:ln>
                  <a:effectLst>
                    <a:outerShdw blurRad="63500" dist="38099" dir="2700000" algn="ctr" rotWithShape="0">
                      <a:srgbClr val="000066">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9774" name="Line 30"/>
                  <p:cNvSpPr>
                    <a:spLocks noChangeShapeType="1"/>
                  </p:cNvSpPr>
                  <p:nvPr/>
                </p:nvSpPr>
                <p:spPr bwMode="auto">
                  <a:xfrm flipH="1">
                    <a:off x="1104" y="3264"/>
                    <a:ext cx="893" cy="96"/>
                  </a:xfrm>
                  <a:prstGeom prst="line">
                    <a:avLst/>
                  </a:prstGeom>
                  <a:noFill/>
                  <a:ln w="38100">
                    <a:solidFill>
                      <a:srgbClr val="9999FF"/>
                    </a:solidFill>
                    <a:round/>
                    <a:headEnd/>
                    <a:tailEnd/>
                  </a:ln>
                  <a:effectLst>
                    <a:outerShdw blurRad="63500" dist="38099" dir="2700000" algn="ctr" rotWithShape="0">
                      <a:srgbClr val="000066">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9775" name="Line 31"/>
                  <p:cNvSpPr>
                    <a:spLocks noChangeShapeType="1"/>
                  </p:cNvSpPr>
                  <p:nvPr/>
                </p:nvSpPr>
                <p:spPr bwMode="auto">
                  <a:xfrm flipH="1" flipV="1">
                    <a:off x="672" y="3312"/>
                    <a:ext cx="432"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76" name="Line 32"/>
                  <p:cNvSpPr>
                    <a:spLocks noChangeShapeType="1"/>
                  </p:cNvSpPr>
                  <p:nvPr/>
                </p:nvSpPr>
                <p:spPr bwMode="auto">
                  <a:xfrm flipH="1">
                    <a:off x="720" y="3600"/>
                    <a:ext cx="203"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77" name="Oval 33"/>
                  <p:cNvSpPr>
                    <a:spLocks noChangeArrowheads="1"/>
                  </p:cNvSpPr>
                  <p:nvPr/>
                </p:nvSpPr>
                <p:spPr bwMode="auto">
                  <a:xfrm>
                    <a:off x="912" y="3360"/>
                    <a:ext cx="50" cy="48"/>
                  </a:xfrm>
                  <a:prstGeom prst="ellipse">
                    <a:avLst/>
                  </a:prstGeom>
                  <a:solidFill>
                    <a:srgbClr val="FFFFFF"/>
                  </a:solidFill>
                  <a:ln w="9525">
                    <a:solidFill>
                      <a:srgbClr val="000000"/>
                    </a:solidFill>
                    <a:round/>
                    <a:headEnd/>
                    <a:tailEnd/>
                  </a:ln>
                </p:spPr>
                <p:txBody>
                  <a:bodyPr wrap="none" anchor="ctr"/>
                  <a:lstStyle/>
                  <a:p>
                    <a:endParaRPr lang="en-US"/>
                  </a:p>
                </p:txBody>
              </p:sp>
              <p:sp>
                <p:nvSpPr>
                  <p:cNvPr id="159778" name="Oval 34"/>
                  <p:cNvSpPr>
                    <a:spLocks noChangeArrowheads="1"/>
                  </p:cNvSpPr>
                  <p:nvPr/>
                </p:nvSpPr>
                <p:spPr bwMode="auto">
                  <a:xfrm>
                    <a:off x="768" y="3456"/>
                    <a:ext cx="48" cy="48"/>
                  </a:xfrm>
                  <a:prstGeom prst="ellipse">
                    <a:avLst/>
                  </a:prstGeom>
                  <a:solidFill>
                    <a:srgbClr val="FFFFFF"/>
                  </a:solidFill>
                  <a:ln w="9525">
                    <a:solidFill>
                      <a:srgbClr val="000000"/>
                    </a:solidFill>
                    <a:round/>
                    <a:headEnd/>
                    <a:tailEnd/>
                  </a:ln>
                </p:spPr>
                <p:txBody>
                  <a:bodyPr wrap="none" anchor="ctr"/>
                  <a:lstStyle/>
                  <a:p>
                    <a:endParaRPr lang="en-US"/>
                  </a:p>
                </p:txBody>
              </p:sp>
              <p:sp>
                <p:nvSpPr>
                  <p:cNvPr id="159779" name="Oval 35"/>
                  <p:cNvSpPr>
                    <a:spLocks noChangeArrowheads="1"/>
                  </p:cNvSpPr>
                  <p:nvPr/>
                </p:nvSpPr>
                <p:spPr bwMode="auto">
                  <a:xfrm flipH="1">
                    <a:off x="864" y="3456"/>
                    <a:ext cx="50" cy="48"/>
                  </a:xfrm>
                  <a:prstGeom prst="ellipse">
                    <a:avLst/>
                  </a:prstGeom>
                  <a:solidFill>
                    <a:srgbClr val="FFFFFF"/>
                  </a:solidFill>
                  <a:ln w="9525">
                    <a:solidFill>
                      <a:srgbClr val="000000"/>
                    </a:solidFill>
                    <a:round/>
                    <a:headEnd/>
                    <a:tailEnd/>
                  </a:ln>
                </p:spPr>
                <p:txBody>
                  <a:bodyPr wrap="none" anchor="ctr"/>
                  <a:lstStyle/>
                  <a:p>
                    <a:endParaRPr lang="en-US"/>
                  </a:p>
                </p:txBody>
              </p:sp>
              <p:sp>
                <p:nvSpPr>
                  <p:cNvPr id="159780" name="Oval 36"/>
                  <p:cNvSpPr>
                    <a:spLocks noChangeArrowheads="1"/>
                  </p:cNvSpPr>
                  <p:nvPr/>
                </p:nvSpPr>
                <p:spPr bwMode="auto">
                  <a:xfrm>
                    <a:off x="672" y="3552"/>
                    <a:ext cx="50" cy="48"/>
                  </a:xfrm>
                  <a:prstGeom prst="ellipse">
                    <a:avLst/>
                  </a:prstGeom>
                  <a:solidFill>
                    <a:srgbClr val="FFFFFF"/>
                  </a:solidFill>
                  <a:ln w="9525">
                    <a:solidFill>
                      <a:srgbClr val="000000"/>
                    </a:solidFill>
                    <a:round/>
                    <a:headEnd/>
                    <a:tailEnd/>
                  </a:ln>
                </p:spPr>
                <p:txBody>
                  <a:bodyPr wrap="none" anchor="ctr"/>
                  <a:lstStyle/>
                  <a:p>
                    <a:endParaRPr lang="en-US"/>
                  </a:p>
                </p:txBody>
              </p:sp>
              <p:sp>
                <p:nvSpPr>
                  <p:cNvPr id="159781" name="Oval 37"/>
                  <p:cNvSpPr>
                    <a:spLocks noChangeArrowheads="1"/>
                  </p:cNvSpPr>
                  <p:nvPr/>
                </p:nvSpPr>
                <p:spPr bwMode="auto">
                  <a:xfrm>
                    <a:off x="720" y="3360"/>
                    <a:ext cx="50" cy="48"/>
                  </a:xfrm>
                  <a:prstGeom prst="ellipse">
                    <a:avLst/>
                  </a:prstGeom>
                  <a:solidFill>
                    <a:srgbClr val="FFFFFF"/>
                  </a:solidFill>
                  <a:ln w="9525">
                    <a:solidFill>
                      <a:srgbClr val="000000"/>
                    </a:solidFill>
                    <a:round/>
                    <a:headEnd/>
                    <a:tailEnd/>
                  </a:ln>
                </p:spPr>
                <p:txBody>
                  <a:bodyPr wrap="none" anchor="ctr"/>
                  <a:lstStyle/>
                  <a:p>
                    <a:endParaRPr lang="en-US"/>
                  </a:p>
                </p:txBody>
              </p:sp>
              <p:sp>
                <p:nvSpPr>
                  <p:cNvPr id="159782" name="Oval 38"/>
                  <p:cNvSpPr>
                    <a:spLocks noChangeArrowheads="1"/>
                  </p:cNvSpPr>
                  <p:nvPr/>
                </p:nvSpPr>
                <p:spPr bwMode="auto">
                  <a:xfrm>
                    <a:off x="672" y="3456"/>
                    <a:ext cx="50" cy="48"/>
                  </a:xfrm>
                  <a:prstGeom prst="ellipse">
                    <a:avLst/>
                  </a:prstGeom>
                  <a:solidFill>
                    <a:srgbClr val="FFFFFF"/>
                  </a:solidFill>
                  <a:ln w="9525">
                    <a:solidFill>
                      <a:srgbClr val="000000"/>
                    </a:solidFill>
                    <a:round/>
                    <a:headEnd/>
                    <a:tailEnd/>
                  </a:ln>
                </p:spPr>
                <p:txBody>
                  <a:bodyPr wrap="none" anchor="ctr"/>
                  <a:lstStyle/>
                  <a:p>
                    <a:endParaRPr lang="en-US"/>
                  </a:p>
                </p:txBody>
              </p:sp>
              <p:sp>
                <p:nvSpPr>
                  <p:cNvPr id="159783" name="Freeform 39"/>
                  <p:cNvSpPr>
                    <a:spLocks/>
                  </p:cNvSpPr>
                  <p:nvPr/>
                </p:nvSpPr>
                <p:spPr bwMode="auto">
                  <a:xfrm>
                    <a:off x="244" y="2784"/>
                    <a:ext cx="301" cy="960"/>
                  </a:xfrm>
                  <a:custGeom>
                    <a:avLst/>
                    <a:gdLst>
                      <a:gd name="T0" fmla="*/ 96 w 288"/>
                      <a:gd name="T1" fmla="*/ 0 h 960"/>
                      <a:gd name="T2" fmla="*/ 0 w 288"/>
                      <a:gd name="T3" fmla="*/ 96 h 960"/>
                      <a:gd name="T4" fmla="*/ 96 w 288"/>
                      <a:gd name="T5" fmla="*/ 432 h 960"/>
                      <a:gd name="T6" fmla="*/ 48 w 288"/>
                      <a:gd name="T7" fmla="*/ 768 h 960"/>
                      <a:gd name="T8" fmla="*/ 288 w 288"/>
                      <a:gd name="T9" fmla="*/ 960 h 960"/>
                    </a:gdLst>
                    <a:ahLst/>
                    <a:cxnLst>
                      <a:cxn ang="0">
                        <a:pos x="T0" y="T1"/>
                      </a:cxn>
                      <a:cxn ang="0">
                        <a:pos x="T2" y="T3"/>
                      </a:cxn>
                      <a:cxn ang="0">
                        <a:pos x="T4" y="T5"/>
                      </a:cxn>
                      <a:cxn ang="0">
                        <a:pos x="T6" y="T7"/>
                      </a:cxn>
                      <a:cxn ang="0">
                        <a:pos x="T8" y="T9"/>
                      </a:cxn>
                    </a:cxnLst>
                    <a:rect l="0" t="0" r="r" b="b"/>
                    <a:pathLst>
                      <a:path w="288" h="960">
                        <a:moveTo>
                          <a:pt x="96" y="0"/>
                        </a:moveTo>
                        <a:cubicBezTo>
                          <a:pt x="48" y="12"/>
                          <a:pt x="0" y="24"/>
                          <a:pt x="0" y="96"/>
                        </a:cubicBezTo>
                        <a:cubicBezTo>
                          <a:pt x="0" y="168"/>
                          <a:pt x="88" y="320"/>
                          <a:pt x="96" y="432"/>
                        </a:cubicBezTo>
                        <a:cubicBezTo>
                          <a:pt x="104" y="544"/>
                          <a:pt x="16" y="680"/>
                          <a:pt x="48" y="768"/>
                        </a:cubicBezTo>
                        <a:cubicBezTo>
                          <a:pt x="80" y="856"/>
                          <a:pt x="184" y="908"/>
                          <a:pt x="288" y="960"/>
                        </a:cubicBezTo>
                      </a:path>
                    </a:pathLst>
                  </a:custGeom>
                  <a:noFill/>
                  <a:ln w="952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9784" name="Freeform 40"/>
                  <p:cNvSpPr>
                    <a:spLocks/>
                  </p:cNvSpPr>
                  <p:nvPr/>
                </p:nvSpPr>
                <p:spPr bwMode="auto">
                  <a:xfrm>
                    <a:off x="595" y="2784"/>
                    <a:ext cx="300" cy="960"/>
                  </a:xfrm>
                  <a:custGeom>
                    <a:avLst/>
                    <a:gdLst>
                      <a:gd name="T0" fmla="*/ 96 w 288"/>
                      <a:gd name="T1" fmla="*/ 0 h 960"/>
                      <a:gd name="T2" fmla="*/ 0 w 288"/>
                      <a:gd name="T3" fmla="*/ 96 h 960"/>
                      <a:gd name="T4" fmla="*/ 96 w 288"/>
                      <a:gd name="T5" fmla="*/ 432 h 960"/>
                      <a:gd name="T6" fmla="*/ 48 w 288"/>
                      <a:gd name="T7" fmla="*/ 768 h 960"/>
                      <a:gd name="T8" fmla="*/ 288 w 288"/>
                      <a:gd name="T9" fmla="*/ 960 h 960"/>
                    </a:gdLst>
                    <a:ahLst/>
                    <a:cxnLst>
                      <a:cxn ang="0">
                        <a:pos x="T0" y="T1"/>
                      </a:cxn>
                      <a:cxn ang="0">
                        <a:pos x="T2" y="T3"/>
                      </a:cxn>
                      <a:cxn ang="0">
                        <a:pos x="T4" y="T5"/>
                      </a:cxn>
                      <a:cxn ang="0">
                        <a:pos x="T6" y="T7"/>
                      </a:cxn>
                      <a:cxn ang="0">
                        <a:pos x="T8" y="T9"/>
                      </a:cxn>
                    </a:cxnLst>
                    <a:rect l="0" t="0" r="r" b="b"/>
                    <a:pathLst>
                      <a:path w="288" h="960">
                        <a:moveTo>
                          <a:pt x="96" y="0"/>
                        </a:moveTo>
                        <a:cubicBezTo>
                          <a:pt x="48" y="12"/>
                          <a:pt x="0" y="24"/>
                          <a:pt x="0" y="96"/>
                        </a:cubicBezTo>
                        <a:cubicBezTo>
                          <a:pt x="0" y="168"/>
                          <a:pt x="88" y="320"/>
                          <a:pt x="96" y="432"/>
                        </a:cubicBezTo>
                        <a:cubicBezTo>
                          <a:pt x="104" y="544"/>
                          <a:pt x="16" y="680"/>
                          <a:pt x="48" y="768"/>
                        </a:cubicBezTo>
                        <a:cubicBezTo>
                          <a:pt x="80" y="856"/>
                          <a:pt x="184" y="908"/>
                          <a:pt x="288" y="960"/>
                        </a:cubicBezTo>
                      </a:path>
                    </a:pathLst>
                  </a:custGeom>
                  <a:noFill/>
                  <a:ln w="952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9785" name="Line 41"/>
                  <p:cNvSpPr>
                    <a:spLocks noChangeShapeType="1"/>
                  </p:cNvSpPr>
                  <p:nvPr/>
                </p:nvSpPr>
                <p:spPr bwMode="auto">
                  <a:xfrm>
                    <a:off x="444" y="3024"/>
                    <a:ext cx="0" cy="144"/>
                  </a:xfrm>
                  <a:prstGeom prst="line">
                    <a:avLst/>
                  </a:prstGeom>
                  <a:noFill/>
                  <a:ln w="9525">
                    <a:solidFill>
                      <a:srgbClr val="0000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59786" name="Group 42"/>
                  <p:cNvGrpSpPr>
                    <a:grpSpLocks/>
                  </p:cNvGrpSpPr>
                  <p:nvPr/>
                </p:nvGrpSpPr>
                <p:grpSpPr bwMode="auto">
                  <a:xfrm>
                    <a:off x="1968" y="2880"/>
                    <a:ext cx="480" cy="192"/>
                    <a:chOff x="1968" y="2880"/>
                    <a:chExt cx="480" cy="192"/>
                  </a:xfrm>
                </p:grpSpPr>
                <p:sp>
                  <p:nvSpPr>
                    <p:cNvPr id="159787" name="Line 43"/>
                    <p:cNvSpPr>
                      <a:spLocks noChangeShapeType="1"/>
                    </p:cNvSpPr>
                    <p:nvPr/>
                  </p:nvSpPr>
                  <p:spPr bwMode="auto">
                    <a:xfrm flipV="1">
                      <a:off x="1968" y="2880"/>
                      <a:ext cx="193" cy="192"/>
                    </a:xfrm>
                    <a:prstGeom prst="line">
                      <a:avLst/>
                    </a:prstGeom>
                    <a:noFill/>
                    <a:ln w="38100">
                      <a:solidFill>
                        <a:srgbClr val="9999FF"/>
                      </a:solidFill>
                      <a:round/>
                      <a:headEnd/>
                      <a:tailEnd/>
                    </a:ln>
                    <a:effectLst>
                      <a:outerShdw blurRad="63500" dist="38099" dir="2700000" algn="ctr" rotWithShape="0">
                        <a:srgbClr val="000066">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9788" name="Line 44"/>
                    <p:cNvSpPr>
                      <a:spLocks noChangeShapeType="1"/>
                    </p:cNvSpPr>
                    <p:nvPr/>
                  </p:nvSpPr>
                  <p:spPr bwMode="auto">
                    <a:xfrm>
                      <a:off x="2161" y="2880"/>
                      <a:ext cx="287" cy="0"/>
                    </a:xfrm>
                    <a:prstGeom prst="line">
                      <a:avLst/>
                    </a:prstGeom>
                    <a:noFill/>
                    <a:ln w="38100">
                      <a:solidFill>
                        <a:srgbClr val="9999FF"/>
                      </a:solidFill>
                      <a:round/>
                      <a:headEnd/>
                      <a:tailEnd/>
                    </a:ln>
                    <a:effectLst>
                      <a:outerShdw blurRad="63500" dist="38099" dir="2700000" algn="ctr" rotWithShape="0">
                        <a:srgbClr val="000066">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9789" name="Line 45"/>
                    <p:cNvSpPr>
                      <a:spLocks noChangeShapeType="1"/>
                    </p:cNvSpPr>
                    <p:nvPr/>
                  </p:nvSpPr>
                  <p:spPr bwMode="auto">
                    <a:xfrm>
                      <a:off x="1968" y="3072"/>
                      <a:ext cx="322" cy="0"/>
                    </a:xfrm>
                    <a:prstGeom prst="line">
                      <a:avLst/>
                    </a:prstGeom>
                    <a:noFill/>
                    <a:ln w="38100">
                      <a:solidFill>
                        <a:srgbClr val="9999FF"/>
                      </a:solidFill>
                      <a:round/>
                      <a:headEnd/>
                      <a:tailEnd/>
                    </a:ln>
                    <a:effectLst>
                      <a:outerShdw blurRad="63500" dist="38099" dir="2700000" algn="ctr" rotWithShape="0">
                        <a:srgbClr val="000066">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9790" name="Line 46"/>
                    <p:cNvSpPr>
                      <a:spLocks noChangeShapeType="1"/>
                    </p:cNvSpPr>
                    <p:nvPr/>
                  </p:nvSpPr>
                  <p:spPr bwMode="auto">
                    <a:xfrm flipV="1">
                      <a:off x="2290" y="2880"/>
                      <a:ext cx="158" cy="192"/>
                    </a:xfrm>
                    <a:prstGeom prst="line">
                      <a:avLst/>
                    </a:prstGeom>
                    <a:noFill/>
                    <a:ln w="38100">
                      <a:solidFill>
                        <a:srgbClr val="9999FF"/>
                      </a:solidFill>
                      <a:round/>
                      <a:headEnd/>
                      <a:tailEnd/>
                    </a:ln>
                    <a:effectLst>
                      <a:outerShdw blurRad="63500" dist="38099" dir="2700000" algn="ctr" rotWithShape="0">
                        <a:srgbClr val="000066">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9791" name="Line 47"/>
                    <p:cNvSpPr>
                      <a:spLocks noChangeShapeType="1"/>
                    </p:cNvSpPr>
                    <p:nvPr/>
                  </p:nvSpPr>
                  <p:spPr bwMode="auto">
                    <a:xfrm flipV="1">
                      <a:off x="2161" y="2880"/>
                      <a:ext cx="193" cy="192"/>
                    </a:xfrm>
                    <a:prstGeom prst="line">
                      <a:avLst/>
                    </a:prstGeom>
                    <a:noFill/>
                    <a:ln w="38100">
                      <a:solidFill>
                        <a:srgbClr val="9999FF"/>
                      </a:solidFill>
                      <a:round/>
                      <a:headEnd/>
                      <a:tailEnd/>
                    </a:ln>
                    <a:effectLst>
                      <a:outerShdw blurRad="63500" dist="38099" dir="2700000" algn="ctr" rotWithShape="0">
                        <a:srgbClr val="000066">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9792" name="Line 48"/>
                    <p:cNvSpPr>
                      <a:spLocks noChangeShapeType="1"/>
                    </p:cNvSpPr>
                    <p:nvPr/>
                  </p:nvSpPr>
                  <p:spPr bwMode="auto">
                    <a:xfrm flipV="1">
                      <a:off x="2032" y="2880"/>
                      <a:ext cx="193" cy="192"/>
                    </a:xfrm>
                    <a:prstGeom prst="line">
                      <a:avLst/>
                    </a:prstGeom>
                    <a:noFill/>
                    <a:ln w="38100">
                      <a:solidFill>
                        <a:srgbClr val="9999FF"/>
                      </a:solidFill>
                      <a:round/>
                      <a:headEnd/>
                      <a:tailEnd/>
                    </a:ln>
                    <a:effectLst>
                      <a:outerShdw blurRad="63500" dist="38099" dir="2700000" algn="ctr" rotWithShape="0">
                        <a:srgbClr val="000066">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159793" name="AutoShape 49"/>
                  <p:cNvSpPr>
                    <a:spLocks noChangeArrowheads="1"/>
                  </p:cNvSpPr>
                  <p:nvPr/>
                </p:nvSpPr>
                <p:spPr bwMode="auto">
                  <a:xfrm>
                    <a:off x="1344" y="2880"/>
                    <a:ext cx="816" cy="192"/>
                  </a:xfrm>
                  <a:prstGeom prst="parallelogram">
                    <a:avLst>
                      <a:gd name="adj" fmla="val 106250"/>
                    </a:avLst>
                  </a:prstGeom>
                  <a:solidFill>
                    <a:srgbClr val="1C1C1C"/>
                  </a:solidFill>
                  <a:ln w="9525">
                    <a:solidFill>
                      <a:srgbClr val="000000"/>
                    </a:solidFill>
                    <a:miter lim="800000"/>
                    <a:headEnd/>
                    <a:tailEnd/>
                  </a:ln>
                </p:spPr>
                <p:txBody>
                  <a:bodyPr wrap="none" anchor="ctr"/>
                  <a:lstStyle/>
                  <a:p>
                    <a:endParaRPr lang="en-US"/>
                  </a:p>
                </p:txBody>
              </p:sp>
              <p:sp>
                <p:nvSpPr>
                  <p:cNvPr id="159794" name="Oval 50"/>
                  <p:cNvSpPr>
                    <a:spLocks noChangeArrowheads="1"/>
                  </p:cNvSpPr>
                  <p:nvPr/>
                </p:nvSpPr>
                <p:spPr bwMode="auto">
                  <a:xfrm>
                    <a:off x="816" y="3552"/>
                    <a:ext cx="50" cy="48"/>
                  </a:xfrm>
                  <a:prstGeom prst="ellipse">
                    <a:avLst/>
                  </a:prstGeom>
                  <a:solidFill>
                    <a:srgbClr val="FFFFFF"/>
                  </a:solidFill>
                  <a:ln w="9525">
                    <a:solidFill>
                      <a:srgbClr val="000000"/>
                    </a:solidFill>
                    <a:round/>
                    <a:headEnd/>
                    <a:tailEnd/>
                  </a:ln>
                </p:spPr>
                <p:txBody>
                  <a:bodyPr wrap="none" anchor="ctr"/>
                  <a:lstStyle/>
                  <a:p>
                    <a:endParaRPr lang="en-US"/>
                  </a:p>
                </p:txBody>
              </p:sp>
              <p:sp>
                <p:nvSpPr>
                  <p:cNvPr id="159795" name="Oval 51"/>
                  <p:cNvSpPr>
                    <a:spLocks noChangeArrowheads="1"/>
                  </p:cNvSpPr>
                  <p:nvPr/>
                </p:nvSpPr>
                <p:spPr bwMode="auto">
                  <a:xfrm>
                    <a:off x="816" y="3360"/>
                    <a:ext cx="50" cy="48"/>
                  </a:xfrm>
                  <a:prstGeom prst="ellipse">
                    <a:avLst/>
                  </a:prstGeom>
                  <a:solidFill>
                    <a:srgbClr val="FFFFFF"/>
                  </a:solidFill>
                  <a:ln w="9525">
                    <a:solidFill>
                      <a:srgbClr val="000000"/>
                    </a:solidFill>
                    <a:round/>
                    <a:headEnd/>
                    <a:tailEnd/>
                  </a:ln>
                </p:spPr>
                <p:txBody>
                  <a:bodyPr wrap="none" anchor="ctr"/>
                  <a:lstStyle/>
                  <a:p>
                    <a:endParaRPr lang="en-US"/>
                  </a:p>
                </p:txBody>
              </p:sp>
            </p:grpSp>
          </p:grpSp>
        </p:grpSp>
        <p:sp>
          <p:nvSpPr>
            <p:cNvPr id="159796" name="Line 52"/>
            <p:cNvSpPr>
              <a:spLocks noChangeShapeType="1"/>
            </p:cNvSpPr>
            <p:nvPr/>
          </p:nvSpPr>
          <p:spPr bwMode="auto">
            <a:xfrm flipH="1">
              <a:off x="912" y="3360"/>
              <a:ext cx="192" cy="240"/>
            </a:xfrm>
            <a:prstGeom prst="line">
              <a:avLst/>
            </a:prstGeom>
            <a:noFill/>
            <a:ln w="38100">
              <a:solidFill>
                <a:srgbClr val="9999FF"/>
              </a:solidFill>
              <a:round/>
              <a:headEnd/>
              <a:tailEnd/>
            </a:ln>
            <a:effectLst>
              <a:outerShdw blurRad="63500" dist="38099" dir="2700000" algn="ctr" rotWithShape="0">
                <a:srgbClr val="000066">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grpSp>
      <p:grpSp>
        <p:nvGrpSpPr>
          <p:cNvPr id="159797" name="Group 53"/>
          <p:cNvGrpSpPr>
            <a:grpSpLocks/>
          </p:cNvGrpSpPr>
          <p:nvPr/>
        </p:nvGrpSpPr>
        <p:grpSpPr bwMode="auto">
          <a:xfrm>
            <a:off x="1611313" y="5980113"/>
            <a:ext cx="1665287" cy="508000"/>
            <a:chOff x="1296" y="2928"/>
            <a:chExt cx="1248" cy="528"/>
          </a:xfrm>
        </p:grpSpPr>
        <p:sp>
          <p:nvSpPr>
            <p:cNvPr id="159798" name="Line 54"/>
            <p:cNvSpPr>
              <a:spLocks noChangeShapeType="1"/>
            </p:cNvSpPr>
            <p:nvPr/>
          </p:nvSpPr>
          <p:spPr bwMode="auto">
            <a:xfrm>
              <a:off x="2160" y="3168"/>
              <a:ext cx="0" cy="192"/>
            </a:xfrm>
            <a:prstGeom prst="line">
              <a:avLst/>
            </a:prstGeom>
            <a:noFill/>
            <a:ln w="38100">
              <a:solidFill>
                <a:srgbClr val="9999FF"/>
              </a:solidFill>
              <a:round/>
              <a:headEnd/>
              <a:tailEnd type="triangle" w="med" len="med"/>
            </a:ln>
            <a:effectLst>
              <a:outerShdw blurRad="63500" dist="38099" dir="2700000" algn="ctr" rotWithShape="0">
                <a:srgbClr val="000066">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9799" name="Line 55"/>
            <p:cNvSpPr>
              <a:spLocks noChangeShapeType="1"/>
            </p:cNvSpPr>
            <p:nvPr/>
          </p:nvSpPr>
          <p:spPr bwMode="auto">
            <a:xfrm flipH="1">
              <a:off x="1296" y="3408"/>
              <a:ext cx="480" cy="48"/>
            </a:xfrm>
            <a:prstGeom prst="line">
              <a:avLst/>
            </a:prstGeom>
            <a:noFill/>
            <a:ln w="38100">
              <a:solidFill>
                <a:srgbClr val="9999FF"/>
              </a:solidFill>
              <a:round/>
              <a:headEnd/>
              <a:tailEnd type="triangle" w="med" len="med"/>
            </a:ln>
            <a:effectLst>
              <a:outerShdw blurRad="63500" dist="38099" dir="2700000" algn="ctr" rotWithShape="0">
                <a:srgbClr val="000066">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9800" name="AutoShape 56"/>
            <p:cNvSpPr>
              <a:spLocks noChangeArrowheads="1"/>
            </p:cNvSpPr>
            <p:nvPr/>
          </p:nvSpPr>
          <p:spPr bwMode="auto">
            <a:xfrm>
              <a:off x="2400" y="2928"/>
              <a:ext cx="144" cy="144"/>
            </a:xfrm>
            <a:prstGeom prst="leftArrow">
              <a:avLst>
                <a:gd name="adj1" fmla="val 50000"/>
                <a:gd name="adj2" fmla="val 25000"/>
              </a:avLst>
            </a:prstGeom>
            <a:solidFill>
              <a:srgbClr val="9999FF"/>
            </a:solidFill>
            <a:ln w="9525">
              <a:solidFill>
                <a:srgbClr val="000000"/>
              </a:solidFill>
              <a:miter lim="800000"/>
              <a:headEnd/>
              <a:tailEnd/>
            </a:ln>
            <a:effectLst>
              <a:outerShdw blurRad="63500" dist="38099" dir="2700000" algn="ctr" rotWithShape="0">
                <a:srgbClr val="000066">
                  <a:alpha val="74998"/>
                </a:srgbClr>
              </a:outerShdw>
            </a:effectLst>
          </p:spPr>
          <p:txBody>
            <a:bodyPr wrap="none" anchor="ctr"/>
            <a:lstStyle/>
            <a:p>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Multi-State_MG">
  <a:themeElements>
    <a:clrScheme name="Multi-State_M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ulti-State_M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a:ln>
              <a:noFill/>
            </a:ln>
            <a:solidFill>
              <a:schemeClr val="tx1"/>
            </a:solidFill>
            <a:effectLst/>
            <a:latin typeface="Arial" charset="0"/>
          </a:defRPr>
        </a:defPPr>
      </a:lstStyle>
    </a:lnDef>
  </a:objectDefaults>
  <a:extraClrSchemeLst>
    <a:extraClrScheme>
      <a:clrScheme name="Multi-State_M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ulti-State_M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ulti-State_M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ulti-State_M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ulti-State_M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ulti-State_M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ulti-State_M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ulti-State_M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ulti-State_M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ulti-State_M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ulti-State_M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ulti-State_M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MG_WQ_irrig</Template>
  <TotalTime>0</TotalTime>
  <Words>3881</Words>
  <Application>Microsoft Macintosh PowerPoint</Application>
  <PresentationFormat>On-screen Show (4:3)</PresentationFormat>
  <Paragraphs>344</Paragraphs>
  <Slides>33</Slides>
  <Notes>33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Times New Roman</vt:lpstr>
      <vt:lpstr>Tahoma</vt:lpstr>
      <vt:lpstr>CopprplGoth Bd BT</vt:lpstr>
      <vt:lpstr>Multi-State_MG</vt:lpstr>
      <vt:lpstr>Microsoft Graph 2000 Chart</vt:lpstr>
      <vt:lpstr>Rain Gardens in Home Landscapes</vt:lpstr>
      <vt:lpstr>Outline of Rain Garden Presentation</vt:lpstr>
      <vt:lpstr>Why Do We Want to Create Rain Gardens in Our Landscapes?</vt:lpstr>
      <vt:lpstr>Development Impacts on the Water Cycle</vt:lpstr>
      <vt:lpstr>PowerPoint Presentation</vt:lpstr>
      <vt:lpstr>PowerPoint Presentation</vt:lpstr>
      <vt:lpstr>Pollutants To Streams That Result from Development of Land</vt:lpstr>
      <vt:lpstr>Storm Hydrograph</vt:lpstr>
      <vt:lpstr>Traditional Drainage Systems </vt:lpstr>
      <vt:lpstr>The Traditional Approach</vt:lpstr>
      <vt:lpstr>Better Site Design Practices</vt:lpstr>
      <vt:lpstr>Better Site Design Practices</vt:lpstr>
      <vt:lpstr>On-site vs. Regional Approaches</vt:lpstr>
      <vt:lpstr>Greenspace &amp; Water Quality</vt:lpstr>
      <vt:lpstr>Importance of Infiltration</vt:lpstr>
      <vt:lpstr>Lets Talk About How to Make A Rain Garden</vt:lpstr>
      <vt:lpstr>Build Your Own Rain Garden</vt:lpstr>
      <vt:lpstr>What is a Rain Garden?</vt:lpstr>
      <vt:lpstr>Purpose of a Rain Garden</vt:lpstr>
      <vt:lpstr>Other Facts About Rain Gardens</vt:lpstr>
      <vt:lpstr>Benefits of Rain Gardens</vt:lpstr>
      <vt:lpstr>Planning Your Rain Garden</vt:lpstr>
      <vt:lpstr>Locating the Rain Garden in a Landscape</vt:lpstr>
      <vt:lpstr>Locations to Avoid</vt:lpstr>
      <vt:lpstr>Rain Garden Size</vt:lpstr>
      <vt:lpstr>Sizing a Rain Garden</vt:lpstr>
      <vt:lpstr>Soil Permeability Testing</vt:lpstr>
      <vt:lpstr>Problem Soils</vt:lpstr>
      <vt:lpstr>Problem Soils</vt:lpstr>
      <vt:lpstr>Soil Chemistry Test</vt:lpstr>
      <vt:lpstr>Deciding the Size </vt:lpstr>
      <vt:lpstr>Deciding the Size </vt:lpstr>
      <vt:lpstr>Installing the Rain Garden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 Gardens in Home Landscapes</dc:title>
  <dc:creator>George Braman</dc:creator>
  <cp:lastModifiedBy>George Braman</cp:lastModifiedBy>
  <cp:revision>1</cp:revision>
  <dcterms:created xsi:type="dcterms:W3CDTF">2015-09-08T04:39:29Z</dcterms:created>
  <dcterms:modified xsi:type="dcterms:W3CDTF">2015-09-08T04:40:07Z</dcterms:modified>
</cp:coreProperties>
</file>