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48" r:id="rId1"/>
  </p:sldMasterIdLst>
  <p:notesMasterIdLst>
    <p:notesMasterId r:id="rId121"/>
  </p:notesMasterIdLst>
  <p:sldIdLst>
    <p:sldId id="524" r:id="rId2"/>
    <p:sldId id="525" r:id="rId3"/>
    <p:sldId id="523" r:id="rId4"/>
    <p:sldId id="431" r:id="rId5"/>
    <p:sldId id="527" r:id="rId6"/>
    <p:sldId id="528" r:id="rId7"/>
    <p:sldId id="476" r:id="rId8"/>
    <p:sldId id="432" r:id="rId9"/>
    <p:sldId id="433" r:id="rId10"/>
    <p:sldId id="434" r:id="rId11"/>
    <p:sldId id="435" r:id="rId12"/>
    <p:sldId id="436" r:id="rId13"/>
    <p:sldId id="437" r:id="rId14"/>
    <p:sldId id="438" r:id="rId15"/>
    <p:sldId id="439" r:id="rId16"/>
    <p:sldId id="440" r:id="rId17"/>
    <p:sldId id="477" r:id="rId18"/>
    <p:sldId id="441" r:id="rId19"/>
    <p:sldId id="442" r:id="rId20"/>
    <p:sldId id="443" r:id="rId21"/>
    <p:sldId id="444" r:id="rId22"/>
    <p:sldId id="445" r:id="rId23"/>
    <p:sldId id="446" r:id="rId24"/>
    <p:sldId id="449" r:id="rId25"/>
    <p:sldId id="450" r:id="rId26"/>
    <p:sldId id="509" r:id="rId27"/>
    <p:sldId id="510" r:id="rId28"/>
    <p:sldId id="451" r:id="rId29"/>
    <p:sldId id="452" r:id="rId30"/>
    <p:sldId id="453" r:id="rId31"/>
    <p:sldId id="454" r:id="rId32"/>
    <p:sldId id="455" r:id="rId33"/>
    <p:sldId id="457" r:id="rId34"/>
    <p:sldId id="458" r:id="rId35"/>
    <p:sldId id="459" r:id="rId36"/>
    <p:sldId id="460" r:id="rId37"/>
    <p:sldId id="461" r:id="rId38"/>
    <p:sldId id="512" r:id="rId39"/>
    <p:sldId id="463" r:id="rId40"/>
    <p:sldId id="464" r:id="rId41"/>
    <p:sldId id="465" r:id="rId42"/>
    <p:sldId id="466" r:id="rId43"/>
    <p:sldId id="467" r:id="rId44"/>
    <p:sldId id="508" r:id="rId45"/>
    <p:sldId id="469" r:id="rId46"/>
    <p:sldId id="470" r:id="rId47"/>
    <p:sldId id="471" r:id="rId48"/>
    <p:sldId id="472" r:id="rId49"/>
    <p:sldId id="473" r:id="rId50"/>
    <p:sldId id="257" r:id="rId51"/>
    <p:sldId id="276" r:id="rId52"/>
    <p:sldId id="395" r:id="rId53"/>
    <p:sldId id="309" r:id="rId54"/>
    <p:sldId id="310" r:id="rId55"/>
    <p:sldId id="393" r:id="rId56"/>
    <p:sldId id="418" r:id="rId57"/>
    <p:sldId id="394" r:id="rId58"/>
    <p:sldId id="283" r:id="rId59"/>
    <p:sldId id="367" r:id="rId60"/>
    <p:sldId id="422" r:id="rId61"/>
    <p:sldId id="420" r:id="rId62"/>
    <p:sldId id="423" r:id="rId63"/>
    <p:sldId id="388" r:id="rId64"/>
    <p:sldId id="278" r:id="rId65"/>
    <p:sldId id="478" r:id="rId66"/>
    <p:sldId id="514" r:id="rId67"/>
    <p:sldId id="515" r:id="rId68"/>
    <p:sldId id="516" r:id="rId69"/>
    <p:sldId id="479" r:id="rId70"/>
    <p:sldId id="374" r:id="rId71"/>
    <p:sldId id="424" r:id="rId72"/>
    <p:sldId id="286" r:id="rId73"/>
    <p:sldId id="391" r:id="rId74"/>
    <p:sldId id="295" r:id="rId75"/>
    <p:sldId id="299" r:id="rId76"/>
    <p:sldId id="304" r:id="rId77"/>
    <p:sldId id="305" r:id="rId78"/>
    <p:sldId id="302" r:id="rId79"/>
    <p:sldId id="303" r:id="rId80"/>
    <p:sldId id="397" r:id="rId81"/>
    <p:sldId id="398" r:id="rId82"/>
    <p:sldId id="403" r:id="rId83"/>
    <p:sldId id="416" r:id="rId84"/>
    <p:sldId id="392" r:id="rId85"/>
    <p:sldId id="390" r:id="rId86"/>
    <p:sldId id="361" r:id="rId87"/>
    <p:sldId id="362" r:id="rId88"/>
    <p:sldId id="363" r:id="rId89"/>
    <p:sldId id="364" r:id="rId90"/>
    <p:sldId id="368" r:id="rId91"/>
    <p:sldId id="369" r:id="rId92"/>
    <p:sldId id="370" r:id="rId93"/>
    <p:sldId id="425" r:id="rId94"/>
    <p:sldId id="426" r:id="rId95"/>
    <p:sldId id="428" r:id="rId96"/>
    <p:sldId id="429" r:id="rId97"/>
    <p:sldId id="389" r:id="rId98"/>
    <p:sldId id="271" r:id="rId99"/>
    <p:sldId id="413" r:id="rId100"/>
    <p:sldId id="405" r:id="rId101"/>
    <p:sldId id="407" r:id="rId102"/>
    <p:sldId id="409" r:id="rId103"/>
    <p:sldId id="412" r:id="rId104"/>
    <p:sldId id="411" r:id="rId105"/>
    <p:sldId id="414" r:id="rId106"/>
    <p:sldId id="485" r:id="rId107"/>
    <p:sldId id="488" r:id="rId108"/>
    <p:sldId id="491" r:id="rId109"/>
    <p:sldId id="499" r:id="rId110"/>
    <p:sldId id="505" r:id="rId111"/>
    <p:sldId id="506" r:id="rId112"/>
    <p:sldId id="507" r:id="rId113"/>
    <p:sldId id="517" r:id="rId114"/>
    <p:sldId id="474" r:id="rId115"/>
    <p:sldId id="518" r:id="rId116"/>
    <p:sldId id="519" r:id="rId117"/>
    <p:sldId id="520" r:id="rId118"/>
    <p:sldId id="522" r:id="rId119"/>
    <p:sldId id="529" r:id="rId120"/>
  </p:sldIdLst>
  <p:sldSz cx="9144000" cy="6858000" type="screen4x3"/>
  <p:notesSz cx="6858000" cy="9144000"/>
  <p:defaultTextStyle>
    <a:defPPr>
      <a:defRPr lang="en-US"/>
    </a:defPPr>
    <a:lvl1pPr algn="l" rtl="0" fontAlgn="base">
      <a:spcBef>
        <a:spcPct val="0"/>
      </a:spcBef>
      <a:spcAft>
        <a:spcPct val="0"/>
      </a:spcAft>
      <a:defRPr sz="2800" kern="1200">
        <a:solidFill>
          <a:schemeClr val="tx1"/>
        </a:solidFill>
        <a:latin typeface="Times New Roman" charset="0"/>
        <a:ea typeface="+mn-ea"/>
        <a:cs typeface="+mn-cs"/>
      </a:defRPr>
    </a:lvl1pPr>
    <a:lvl2pPr marL="457200" algn="l" rtl="0" fontAlgn="base">
      <a:spcBef>
        <a:spcPct val="0"/>
      </a:spcBef>
      <a:spcAft>
        <a:spcPct val="0"/>
      </a:spcAft>
      <a:defRPr sz="2800" kern="1200">
        <a:solidFill>
          <a:schemeClr val="tx1"/>
        </a:solidFill>
        <a:latin typeface="Times New Roman" charset="0"/>
        <a:ea typeface="+mn-ea"/>
        <a:cs typeface="+mn-cs"/>
      </a:defRPr>
    </a:lvl2pPr>
    <a:lvl3pPr marL="914400" algn="l" rtl="0" fontAlgn="base">
      <a:spcBef>
        <a:spcPct val="0"/>
      </a:spcBef>
      <a:spcAft>
        <a:spcPct val="0"/>
      </a:spcAft>
      <a:defRPr sz="2800" kern="1200">
        <a:solidFill>
          <a:schemeClr val="tx1"/>
        </a:solidFill>
        <a:latin typeface="Times New Roman" charset="0"/>
        <a:ea typeface="+mn-ea"/>
        <a:cs typeface="+mn-cs"/>
      </a:defRPr>
    </a:lvl3pPr>
    <a:lvl4pPr marL="1371600" algn="l" rtl="0" fontAlgn="base">
      <a:spcBef>
        <a:spcPct val="0"/>
      </a:spcBef>
      <a:spcAft>
        <a:spcPct val="0"/>
      </a:spcAft>
      <a:defRPr sz="2800" kern="1200">
        <a:solidFill>
          <a:schemeClr val="tx1"/>
        </a:solidFill>
        <a:latin typeface="Times New Roman" charset="0"/>
        <a:ea typeface="+mn-ea"/>
        <a:cs typeface="+mn-cs"/>
      </a:defRPr>
    </a:lvl4pPr>
    <a:lvl5pPr marL="1828800" algn="l" rtl="0" fontAlgn="base">
      <a:spcBef>
        <a:spcPct val="0"/>
      </a:spcBef>
      <a:spcAft>
        <a:spcPct val="0"/>
      </a:spcAft>
      <a:defRPr sz="2800" kern="1200">
        <a:solidFill>
          <a:schemeClr val="tx1"/>
        </a:solidFill>
        <a:latin typeface="Times New Roman" charset="0"/>
        <a:ea typeface="+mn-ea"/>
        <a:cs typeface="+mn-cs"/>
      </a:defRPr>
    </a:lvl5pPr>
    <a:lvl6pPr marL="2286000" algn="l" defTabSz="914400" rtl="0" eaLnBrk="1" latinLnBrk="0" hangingPunct="1">
      <a:defRPr sz="2800" kern="1200">
        <a:solidFill>
          <a:schemeClr val="tx1"/>
        </a:solidFill>
        <a:latin typeface="Times New Roman" charset="0"/>
        <a:ea typeface="+mn-ea"/>
        <a:cs typeface="+mn-cs"/>
      </a:defRPr>
    </a:lvl6pPr>
    <a:lvl7pPr marL="2743200" algn="l" defTabSz="914400" rtl="0" eaLnBrk="1" latinLnBrk="0" hangingPunct="1">
      <a:defRPr sz="2800" kern="1200">
        <a:solidFill>
          <a:schemeClr val="tx1"/>
        </a:solidFill>
        <a:latin typeface="Times New Roman" charset="0"/>
        <a:ea typeface="+mn-ea"/>
        <a:cs typeface="+mn-cs"/>
      </a:defRPr>
    </a:lvl7pPr>
    <a:lvl8pPr marL="3200400" algn="l" defTabSz="914400" rtl="0" eaLnBrk="1" latinLnBrk="0" hangingPunct="1">
      <a:defRPr sz="2800" kern="1200">
        <a:solidFill>
          <a:schemeClr val="tx1"/>
        </a:solidFill>
        <a:latin typeface="Times New Roman" charset="0"/>
        <a:ea typeface="+mn-ea"/>
        <a:cs typeface="+mn-cs"/>
      </a:defRPr>
    </a:lvl8pPr>
    <a:lvl9pPr marL="3657600" algn="l" defTabSz="914400" rtl="0" eaLnBrk="1" latinLnBrk="0" hangingPunct="1">
      <a:defRPr sz="2800" kern="1200">
        <a:solidFill>
          <a:schemeClr val="tx1"/>
        </a:solidFill>
        <a:latin typeface="Times New Roman"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200A4"/>
    <a:srgbClr val="7000E0"/>
    <a:srgbClr val="66FFFF"/>
    <a:srgbClr val="000099"/>
    <a:srgbClr val="FF0000"/>
    <a:srgbClr val="FF9999"/>
    <a:srgbClr val="FF99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65" autoAdjust="0"/>
    <p:restoredTop sz="53662" autoAdjust="0"/>
  </p:normalViewPr>
  <p:slideViewPr>
    <p:cSldViewPr>
      <p:cViewPr varScale="1">
        <p:scale>
          <a:sx n="67" d="100"/>
          <a:sy n="67" d="100"/>
        </p:scale>
        <p:origin x="3384" y="168"/>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Lst>
  </p:outlineViewPr>
  <p:notesTextViewPr>
    <p:cViewPr>
      <p:scale>
        <a:sx n="120" d="100"/>
        <a:sy n="120" d="100"/>
      </p:scale>
      <p:origin x="0" y="0"/>
    </p:cViewPr>
  </p:notesTextViewPr>
  <p:sorterViewPr>
    <p:cViewPr>
      <p:scale>
        <a:sx n="66" d="100"/>
        <a:sy n="66" d="100"/>
      </p:scale>
      <p:origin x="0" y="5328"/>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notesMaster" Target="notesMasters/notesMaster1.xml"/><Relationship Id="rId122" Type="http://schemas.openxmlformats.org/officeDocument/2006/relationships/presProps" Target="presProps.xml"/><Relationship Id="rId123" Type="http://schemas.openxmlformats.org/officeDocument/2006/relationships/viewProps" Target="viewProps.xml"/><Relationship Id="rId124" Type="http://schemas.openxmlformats.org/officeDocument/2006/relationships/theme" Target="theme/theme1.xml"/><Relationship Id="rId12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_rels/viewProps.xml.rels><?xml version="1.0" encoding="UTF-8" standalone="yes"?>
<Relationships xmlns="http://schemas.openxmlformats.org/package/2006/relationships"><Relationship Id="rId11" Type="http://schemas.openxmlformats.org/officeDocument/2006/relationships/slide" Target="slides/slide66.xml"/><Relationship Id="rId12" Type="http://schemas.openxmlformats.org/officeDocument/2006/relationships/slide" Target="slides/slide67.xml"/><Relationship Id="rId13" Type="http://schemas.openxmlformats.org/officeDocument/2006/relationships/slide" Target="slides/slide69.xml"/><Relationship Id="rId14" Type="http://schemas.openxmlformats.org/officeDocument/2006/relationships/slide" Target="slides/slide86.xml"/><Relationship Id="rId15" Type="http://schemas.openxmlformats.org/officeDocument/2006/relationships/slide" Target="slides/slide93.xml"/><Relationship Id="rId16" Type="http://schemas.openxmlformats.org/officeDocument/2006/relationships/slide" Target="slides/slide107.xml"/><Relationship Id="rId17" Type="http://schemas.openxmlformats.org/officeDocument/2006/relationships/slide" Target="slides/slide108.xml"/><Relationship Id="rId18" Type="http://schemas.openxmlformats.org/officeDocument/2006/relationships/slide" Target="slides/slide109.xml"/><Relationship Id="rId19" Type="http://schemas.openxmlformats.org/officeDocument/2006/relationships/slide" Target="slides/slide113.xml"/><Relationship Id="rId1" Type="http://schemas.openxmlformats.org/officeDocument/2006/relationships/slide" Target="slides/slide4.xml"/><Relationship Id="rId2" Type="http://schemas.openxmlformats.org/officeDocument/2006/relationships/slide" Target="slides/slide7.xml"/><Relationship Id="rId3" Type="http://schemas.openxmlformats.org/officeDocument/2006/relationships/slide" Target="slides/slide21.xml"/><Relationship Id="rId4" Type="http://schemas.openxmlformats.org/officeDocument/2006/relationships/slide" Target="slides/slide24.xml"/><Relationship Id="rId5" Type="http://schemas.openxmlformats.org/officeDocument/2006/relationships/slide" Target="slides/slide28.xml"/><Relationship Id="rId6" Type="http://schemas.openxmlformats.org/officeDocument/2006/relationships/slide" Target="slides/slide29.xml"/><Relationship Id="rId7" Type="http://schemas.openxmlformats.org/officeDocument/2006/relationships/slide" Target="slides/slide37.xml"/><Relationship Id="rId8" Type="http://schemas.openxmlformats.org/officeDocument/2006/relationships/slide" Target="slides/slide50.xml"/><Relationship Id="rId9" Type="http://schemas.openxmlformats.org/officeDocument/2006/relationships/slide" Target="slides/slide62.xml"/><Relationship Id="rId10"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4099"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4100"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8FAED942-E3CB-1440-9EE4-C8EF1969181C}" type="slidenum">
              <a:rPr lang="en-US" altLang="en-US"/>
              <a:pPr/>
              <a:t>‹#›</a:t>
            </a:fld>
            <a:endParaRPr lang="en-US" altLang="en-US"/>
          </a:p>
        </p:txBody>
      </p:sp>
    </p:spTree>
    <p:extLst>
      <p:ext uri="{BB962C8B-B14F-4D97-AF65-F5344CB8AC3E}">
        <p14:creationId xmlns:p14="http://schemas.microsoft.com/office/powerpoint/2010/main" val="138705745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charset="0"/>
        <a:ea typeface="+mn-ea"/>
        <a:cs typeface="+mn-cs"/>
      </a:defRPr>
    </a:lvl1pPr>
    <a:lvl2pPr marL="457200" algn="l" rtl="0" fontAlgn="base">
      <a:spcBef>
        <a:spcPct val="30000"/>
      </a:spcBef>
      <a:spcAft>
        <a:spcPct val="0"/>
      </a:spcAft>
      <a:defRPr sz="1200" kern="1200">
        <a:solidFill>
          <a:schemeClr val="tx1"/>
        </a:solidFill>
        <a:latin typeface="Times New Roman" charset="0"/>
        <a:ea typeface="+mn-ea"/>
        <a:cs typeface="+mn-cs"/>
      </a:defRPr>
    </a:lvl2pPr>
    <a:lvl3pPr marL="914400" algn="l" rtl="0" fontAlgn="base">
      <a:spcBef>
        <a:spcPct val="30000"/>
      </a:spcBef>
      <a:spcAft>
        <a:spcPct val="0"/>
      </a:spcAft>
      <a:defRPr sz="1200" kern="1200">
        <a:solidFill>
          <a:schemeClr val="tx1"/>
        </a:solidFill>
        <a:latin typeface="Times New Roman" charset="0"/>
        <a:ea typeface="+mn-ea"/>
        <a:cs typeface="+mn-cs"/>
      </a:defRPr>
    </a:lvl3pPr>
    <a:lvl4pPr marL="1371600" algn="l" rtl="0" fontAlgn="base">
      <a:spcBef>
        <a:spcPct val="30000"/>
      </a:spcBef>
      <a:spcAft>
        <a:spcPct val="0"/>
      </a:spcAft>
      <a:defRPr sz="1200" kern="1200">
        <a:solidFill>
          <a:schemeClr val="tx1"/>
        </a:solidFill>
        <a:latin typeface="Times New Roman" charset="0"/>
        <a:ea typeface="+mn-ea"/>
        <a:cs typeface="+mn-cs"/>
      </a:defRPr>
    </a:lvl4pPr>
    <a:lvl5pPr marL="1828800" algn="l" rtl="0" fontAlgn="base">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52AB3D-94EB-024A-979A-FEAC1C502CFB}" type="slidenum">
              <a:rPr lang="en-US" altLang="en-US"/>
              <a:pPr/>
              <a:t>1</a:t>
            </a:fld>
            <a:endParaRPr lang="en-US" altLang="en-US"/>
          </a:p>
        </p:txBody>
      </p:sp>
      <p:sp>
        <p:nvSpPr>
          <p:cNvPr id="553986" name="Rectangle 2"/>
          <p:cNvSpPr>
            <a:spLocks noChangeArrowheads="1" noTextEdit="1"/>
          </p:cNvSpPr>
          <p:nvPr>
            <p:ph type="sldImg"/>
          </p:nvPr>
        </p:nvSpPr>
        <p:spPr>
          <a:xfrm>
            <a:off x="1144588" y="685800"/>
            <a:ext cx="4572000" cy="3429000"/>
          </a:xfrm>
          <a:ln/>
        </p:spPr>
      </p:sp>
      <p:sp>
        <p:nvSpPr>
          <p:cNvPr id="553987" name="Rectangle 3"/>
          <p:cNvSpPr>
            <a:spLocks noGrp="1" noChangeArrowheads="1"/>
          </p:cNvSpPr>
          <p:nvPr>
            <p:ph type="body" idx="1"/>
          </p:nvPr>
        </p:nvSpPr>
        <p:spPr>
          <a:xfrm>
            <a:off x="912813" y="4343400"/>
            <a:ext cx="5032375" cy="4114800"/>
          </a:xfrm>
        </p:spPr>
        <p:txBody>
          <a:bodyPr/>
          <a:lstStyle/>
          <a:p>
            <a:r>
              <a:rPr lang="en-US" altLang="en-US"/>
              <a:t>1. UGA Logo</a:t>
            </a:r>
          </a:p>
        </p:txBody>
      </p:sp>
    </p:spTree>
    <p:extLst>
      <p:ext uri="{BB962C8B-B14F-4D97-AF65-F5344CB8AC3E}">
        <p14:creationId xmlns:p14="http://schemas.microsoft.com/office/powerpoint/2010/main" val="1339624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88DF1D-3F8F-9748-A678-3E77BE41E877}" type="slidenum">
              <a:rPr lang="en-US" altLang="en-US"/>
              <a:pPr/>
              <a:t>10</a:t>
            </a:fld>
            <a:endParaRPr lang="en-US" altLang="en-US"/>
          </a:p>
        </p:txBody>
      </p:sp>
      <p:sp>
        <p:nvSpPr>
          <p:cNvPr id="468994" name="Rectangle 2"/>
          <p:cNvSpPr>
            <a:spLocks noChangeArrowheads="1" noTextEdit="1"/>
          </p:cNvSpPr>
          <p:nvPr>
            <p:ph type="sldImg"/>
          </p:nvPr>
        </p:nvSpPr>
        <p:spPr>
          <a:ln/>
        </p:spPr>
      </p:sp>
      <p:sp>
        <p:nvSpPr>
          <p:cNvPr id="468995" name="Rectangle 3"/>
          <p:cNvSpPr>
            <a:spLocks noGrp="1" noChangeArrowheads="1"/>
          </p:cNvSpPr>
          <p:nvPr>
            <p:ph type="body" idx="1"/>
          </p:nvPr>
        </p:nvSpPr>
        <p:spPr/>
        <p:txBody>
          <a:bodyPr/>
          <a:lstStyle/>
          <a:p>
            <a:r>
              <a:rPr lang="en-US" altLang="en-US">
                <a:ea typeface="Times New Roman" charset="0"/>
                <a:cs typeface="Times New Roman" charset="0"/>
              </a:rPr>
              <a:t>10. A seed carries genes from both parent plants, and appearance of resulting plants reflects the gene combination. When both parents come from the same species, the offspring resembles this species. If, however, parents belong to two different species, the offspring looks like a mixture of the species. This unique appearance results only if the cross is achieved every time a seed is produced. Hybrid seeds are a result of such crosses. </a:t>
            </a:r>
            <a:endParaRPr lang="en-US" altLang="en-US"/>
          </a:p>
        </p:txBody>
      </p:sp>
    </p:spTree>
    <p:extLst>
      <p:ext uri="{BB962C8B-B14F-4D97-AF65-F5344CB8AC3E}">
        <p14:creationId xmlns:p14="http://schemas.microsoft.com/office/powerpoint/2010/main" val="124742686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DE6491-8730-BE44-BE60-BC9F6D5CE3EE}" type="slidenum">
              <a:rPr lang="en-US" altLang="en-US"/>
              <a:pPr/>
              <a:t>100</a:t>
            </a:fld>
            <a:endParaRPr lang="en-US" altLang="en-US"/>
          </a:p>
        </p:txBody>
      </p:sp>
      <p:sp>
        <p:nvSpPr>
          <p:cNvPr id="322562"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22563"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100. Perlite is sterile, lightweight and chemically inert. For propagation, use horticultural grade #2.</a:t>
            </a:r>
          </a:p>
        </p:txBody>
      </p:sp>
    </p:spTree>
    <p:extLst>
      <p:ext uri="{BB962C8B-B14F-4D97-AF65-F5344CB8AC3E}">
        <p14:creationId xmlns:p14="http://schemas.microsoft.com/office/powerpoint/2010/main" val="100913177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2DB17F-C764-C041-93AA-30A0A69F31A5}" type="slidenum">
              <a:rPr lang="en-US" altLang="en-US"/>
              <a:pPr/>
              <a:t>101</a:t>
            </a:fld>
            <a:endParaRPr lang="en-US" altLang="en-US"/>
          </a:p>
        </p:txBody>
      </p:sp>
      <p:sp>
        <p:nvSpPr>
          <p:cNvPr id="326658"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26659"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101. Vermiculite is also sterile and lightweight; best to use for propagation mixes are coarse grades.</a:t>
            </a:r>
          </a:p>
        </p:txBody>
      </p:sp>
    </p:spTree>
    <p:extLst>
      <p:ext uri="{BB962C8B-B14F-4D97-AF65-F5344CB8AC3E}">
        <p14:creationId xmlns:p14="http://schemas.microsoft.com/office/powerpoint/2010/main" val="179934845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5DCFB6-AB2E-304A-8402-F4AA4C4D5669}" type="slidenum">
              <a:rPr lang="en-US" altLang="en-US"/>
              <a:pPr/>
              <a:t>102</a:t>
            </a:fld>
            <a:endParaRPr lang="en-US" altLang="en-US"/>
          </a:p>
        </p:txBody>
      </p:sp>
      <p:sp>
        <p:nvSpPr>
          <p:cNvPr id="330754"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30755"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a:spcBef>
                <a:spcPct val="0"/>
              </a:spcBef>
            </a:pPr>
            <a:r>
              <a:rPr lang="en-US" altLang="en-US"/>
              <a:t>102. Scoria is a naturally-occurring volcanic rock, which has been crushed and screened for size. Pumice is a white, natural glass. Both are similar to perlite.</a:t>
            </a:r>
          </a:p>
        </p:txBody>
      </p:sp>
    </p:spTree>
    <p:extLst>
      <p:ext uri="{BB962C8B-B14F-4D97-AF65-F5344CB8AC3E}">
        <p14:creationId xmlns:p14="http://schemas.microsoft.com/office/powerpoint/2010/main" val="78471571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294E2F-6CC2-954D-89FF-FA6815D41F6E}" type="slidenum">
              <a:rPr lang="en-US" altLang="en-US"/>
              <a:pPr/>
              <a:t>103</a:t>
            </a:fld>
            <a:endParaRPr lang="en-US" altLang="en-US"/>
          </a:p>
        </p:txBody>
      </p:sp>
      <p:sp>
        <p:nvSpPr>
          <p:cNvPr id="338946"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38947"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103. Peat can come from several types of plants, all collectively called peat. Peat moss is excellent when mixed with sand and perlite; the peat provides water and nutrient-holding capacity, while the perlite provides aeration.</a:t>
            </a:r>
          </a:p>
        </p:txBody>
      </p:sp>
    </p:spTree>
    <p:extLst>
      <p:ext uri="{BB962C8B-B14F-4D97-AF65-F5344CB8AC3E}">
        <p14:creationId xmlns:p14="http://schemas.microsoft.com/office/powerpoint/2010/main" val="101986174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3F458B-C59A-9148-BB85-63BB4212EFA8}" type="slidenum">
              <a:rPr lang="en-US" altLang="en-US"/>
              <a:pPr/>
              <a:t>104</a:t>
            </a:fld>
            <a:endParaRPr lang="en-US" altLang="en-US"/>
          </a:p>
        </p:txBody>
      </p:sp>
      <p:sp>
        <p:nvSpPr>
          <p:cNvPr id="334850"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34851"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104. Organic components include bark, which can be hardwood or pine bark.</a:t>
            </a:r>
          </a:p>
        </p:txBody>
      </p:sp>
    </p:spTree>
    <p:extLst>
      <p:ext uri="{BB962C8B-B14F-4D97-AF65-F5344CB8AC3E}">
        <p14:creationId xmlns:p14="http://schemas.microsoft.com/office/powerpoint/2010/main" val="174932789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A3C4F7-5B02-CB4E-9973-B6C91080B032}" type="slidenum">
              <a:rPr lang="en-US" altLang="en-US"/>
              <a:pPr/>
              <a:t>105</a:t>
            </a:fld>
            <a:endParaRPr lang="en-US" altLang="en-US"/>
          </a:p>
        </p:txBody>
      </p:sp>
      <p:sp>
        <p:nvSpPr>
          <p:cNvPr id="343042"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43043"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ea typeface="Times New Roman" charset="0"/>
                <a:cs typeface="Times New Roman" charset="0"/>
              </a:rPr>
              <a:t>105. For most plants a good propagation mix is 2 parts coarse perlite and one part peat. </a:t>
            </a:r>
          </a:p>
        </p:txBody>
      </p:sp>
    </p:spTree>
    <p:extLst>
      <p:ext uri="{BB962C8B-B14F-4D97-AF65-F5344CB8AC3E}">
        <p14:creationId xmlns:p14="http://schemas.microsoft.com/office/powerpoint/2010/main" val="190278702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46E7B4-956E-894D-A1BF-57C7AE398CF5}" type="slidenum">
              <a:rPr lang="en-US" altLang="en-US"/>
              <a:pPr/>
              <a:t>106</a:t>
            </a:fld>
            <a:endParaRPr lang="en-US" altLang="en-US"/>
          </a:p>
        </p:txBody>
      </p:sp>
      <p:sp>
        <p:nvSpPr>
          <p:cNvPr id="531458" name="Rectangle 2"/>
          <p:cNvSpPr>
            <a:spLocks noChangeArrowheads="1" noTextEdit="1"/>
          </p:cNvSpPr>
          <p:nvPr>
            <p:ph type="sldImg"/>
          </p:nvPr>
        </p:nvSpPr>
        <p:spPr>
          <a:ln/>
        </p:spPr>
      </p:sp>
      <p:sp>
        <p:nvSpPr>
          <p:cNvPr id="531459" name="Rectangle 3"/>
          <p:cNvSpPr>
            <a:spLocks noGrp="1" noChangeArrowheads="1"/>
          </p:cNvSpPr>
          <p:nvPr>
            <p:ph type="body" idx="1"/>
          </p:nvPr>
        </p:nvSpPr>
        <p:spPr/>
        <p:txBody>
          <a:bodyPr/>
          <a:lstStyle/>
          <a:p>
            <a:r>
              <a:rPr lang="en-US" altLang="en-US"/>
              <a:t>106. Let us now look briefly at propagation systems.</a:t>
            </a:r>
          </a:p>
        </p:txBody>
      </p:sp>
    </p:spTree>
    <p:extLst>
      <p:ext uri="{BB962C8B-B14F-4D97-AF65-F5344CB8AC3E}">
        <p14:creationId xmlns:p14="http://schemas.microsoft.com/office/powerpoint/2010/main" val="196259211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88DDF8-02B9-CC4A-8F2C-ACEA160EB3CF}" type="slidenum">
              <a:rPr lang="en-US" altLang="en-US"/>
              <a:pPr/>
              <a:t>107</a:t>
            </a:fld>
            <a:endParaRPr lang="en-US" altLang="en-US"/>
          </a:p>
        </p:txBody>
      </p:sp>
      <p:sp>
        <p:nvSpPr>
          <p:cNvPr id="532482" name="Rectangle 2"/>
          <p:cNvSpPr>
            <a:spLocks noChangeArrowheads="1" noTextEdit="1"/>
          </p:cNvSpPr>
          <p:nvPr>
            <p:ph type="sldImg"/>
          </p:nvPr>
        </p:nvSpPr>
        <p:spPr>
          <a:ln/>
        </p:spPr>
      </p:sp>
      <p:sp>
        <p:nvSpPr>
          <p:cNvPr id="532483" name="Rectangle 3"/>
          <p:cNvSpPr>
            <a:spLocks noGrp="1" noChangeArrowheads="1"/>
          </p:cNvSpPr>
          <p:nvPr>
            <p:ph type="body" idx="1"/>
          </p:nvPr>
        </p:nvSpPr>
        <p:spPr/>
        <p:txBody>
          <a:bodyPr/>
          <a:lstStyle/>
          <a:p>
            <a:r>
              <a:rPr lang="en-US" altLang="en-US"/>
              <a:t>107. In cutting propagation, mist is needed to keep leaves wet to maintain a favorable water status and to cool the leaves. The objective is not to water the cuttings, but to minimize transpiration and loss of moisture from the plant tissues. A mist system is composed of a cutoff valve, pressure regulator, filter (to screen small particles), solenoid valve and mist nozzles.</a:t>
            </a:r>
          </a:p>
        </p:txBody>
      </p:sp>
    </p:spTree>
    <p:extLst>
      <p:ext uri="{BB962C8B-B14F-4D97-AF65-F5344CB8AC3E}">
        <p14:creationId xmlns:p14="http://schemas.microsoft.com/office/powerpoint/2010/main" val="208440976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26AE47-6240-794F-B050-166878955414}" type="slidenum">
              <a:rPr lang="en-US" altLang="en-US"/>
              <a:pPr/>
              <a:t>108</a:t>
            </a:fld>
            <a:endParaRPr lang="en-US" altLang="en-US"/>
          </a:p>
        </p:txBody>
      </p:sp>
      <p:sp>
        <p:nvSpPr>
          <p:cNvPr id="533506" name="Rectangle 2"/>
          <p:cNvSpPr>
            <a:spLocks noChangeArrowheads="1" noTextEdit="1"/>
          </p:cNvSpPr>
          <p:nvPr>
            <p:ph type="sldImg"/>
          </p:nvPr>
        </p:nvSpPr>
        <p:spPr>
          <a:ln/>
        </p:spPr>
      </p:sp>
      <p:sp>
        <p:nvSpPr>
          <p:cNvPr id="533507" name="Rectangle 3"/>
          <p:cNvSpPr>
            <a:spLocks noGrp="1" noChangeArrowheads="1"/>
          </p:cNvSpPr>
          <p:nvPr>
            <p:ph type="body" idx="1"/>
          </p:nvPr>
        </p:nvSpPr>
        <p:spPr/>
        <p:txBody>
          <a:bodyPr/>
          <a:lstStyle/>
          <a:p>
            <a:r>
              <a:rPr lang="en-US" altLang="en-US"/>
              <a:t>108.You also need a timer, which should be installed away from the mist. It is important to use a timer designed for mist systems as it can be set for short durations, such as 20 seconds every 10 minutes.</a:t>
            </a:r>
          </a:p>
        </p:txBody>
      </p:sp>
    </p:spTree>
    <p:extLst>
      <p:ext uri="{BB962C8B-B14F-4D97-AF65-F5344CB8AC3E}">
        <p14:creationId xmlns:p14="http://schemas.microsoft.com/office/powerpoint/2010/main" val="77410280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039841-7A89-964C-B767-FCF03ED2B5AD}" type="slidenum">
              <a:rPr lang="en-US" altLang="en-US"/>
              <a:pPr/>
              <a:t>109</a:t>
            </a:fld>
            <a:endParaRPr lang="en-US" altLang="en-US"/>
          </a:p>
        </p:txBody>
      </p:sp>
      <p:sp>
        <p:nvSpPr>
          <p:cNvPr id="534530" name="Rectangle 2"/>
          <p:cNvSpPr>
            <a:spLocks noChangeArrowheads="1" noTextEdit="1"/>
          </p:cNvSpPr>
          <p:nvPr>
            <p:ph type="sldImg"/>
          </p:nvPr>
        </p:nvSpPr>
        <p:spPr>
          <a:ln/>
        </p:spPr>
      </p:sp>
      <p:sp>
        <p:nvSpPr>
          <p:cNvPr id="534531" name="Rectangle 3"/>
          <p:cNvSpPr>
            <a:spLocks noGrp="1" noChangeArrowheads="1"/>
          </p:cNvSpPr>
          <p:nvPr>
            <p:ph type="body" idx="1"/>
          </p:nvPr>
        </p:nvSpPr>
        <p:spPr/>
        <p:txBody>
          <a:bodyPr/>
          <a:lstStyle/>
          <a:p>
            <a:r>
              <a:rPr lang="en-US" altLang="en-US"/>
              <a:t>109. Bottom heat is helpful, especially when propagating during the cold months. Temperature controls plant development and if the roots are cold, they will be slow to develop. This is true for both seed and vegetative propagation. Optimal root zone temperature is 10 to 15 degrees higher than the air temperature; generally 65 to 75 degrees Fahrenheit. The thermostat placement should be positioned close to the roots.</a:t>
            </a:r>
          </a:p>
          <a:p>
            <a:r>
              <a:rPr lang="en-US" altLang="en-US"/>
              <a:t>You can make your own propagation box, with heating cable and thermostat, or you can purchase one.</a:t>
            </a:r>
          </a:p>
        </p:txBody>
      </p:sp>
    </p:spTree>
    <p:extLst>
      <p:ext uri="{BB962C8B-B14F-4D97-AF65-F5344CB8AC3E}">
        <p14:creationId xmlns:p14="http://schemas.microsoft.com/office/powerpoint/2010/main" val="889977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3774FE-ADCC-484C-980D-A2A94BB9C817}" type="slidenum">
              <a:rPr lang="en-US" altLang="en-US"/>
              <a:pPr/>
              <a:t>11</a:t>
            </a:fld>
            <a:endParaRPr lang="en-US" altLang="en-US"/>
          </a:p>
        </p:txBody>
      </p:sp>
      <p:sp>
        <p:nvSpPr>
          <p:cNvPr id="471042" name="Rectangle 2"/>
          <p:cNvSpPr>
            <a:spLocks noChangeArrowheads="1" noTextEdit="1"/>
          </p:cNvSpPr>
          <p:nvPr>
            <p:ph type="sldImg"/>
          </p:nvPr>
        </p:nvSpPr>
        <p:spPr>
          <a:ln/>
        </p:spPr>
      </p:sp>
      <p:sp>
        <p:nvSpPr>
          <p:cNvPr id="471043" name="Rectangle 3"/>
          <p:cNvSpPr>
            <a:spLocks noGrp="1" noChangeArrowheads="1"/>
          </p:cNvSpPr>
          <p:nvPr>
            <p:ph type="body" idx="1"/>
          </p:nvPr>
        </p:nvSpPr>
        <p:spPr/>
        <p:txBody>
          <a:bodyPr/>
          <a:lstStyle/>
          <a:p>
            <a:r>
              <a:rPr lang="en-US" altLang="en-US"/>
              <a:t>11. Seeds develop from fruits, and upon ripening, these can remain fleshy, such as berries, or dry out and become part of the seed coat, such as grains and grass seed. Thirdly, the fruit may dehisce, or open and release the seeds. In gymnosperms, seeds are exposed to the environment upon ripening.</a:t>
            </a:r>
          </a:p>
        </p:txBody>
      </p:sp>
    </p:spTree>
    <p:extLst>
      <p:ext uri="{BB962C8B-B14F-4D97-AF65-F5344CB8AC3E}">
        <p14:creationId xmlns:p14="http://schemas.microsoft.com/office/powerpoint/2010/main" val="176800846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5FC70E-A08F-9440-BA16-EF3CA6458FBC}" type="slidenum">
              <a:rPr lang="en-US" altLang="en-US"/>
              <a:pPr/>
              <a:t>110</a:t>
            </a:fld>
            <a:endParaRPr lang="en-US" altLang="en-US"/>
          </a:p>
        </p:txBody>
      </p:sp>
      <p:sp>
        <p:nvSpPr>
          <p:cNvPr id="535554" name="Rectangle 2"/>
          <p:cNvSpPr>
            <a:spLocks noChangeArrowheads="1" noTextEdit="1"/>
          </p:cNvSpPr>
          <p:nvPr>
            <p:ph type="sldImg"/>
          </p:nvPr>
        </p:nvSpPr>
        <p:spPr>
          <a:ln/>
        </p:spPr>
      </p:sp>
      <p:sp>
        <p:nvSpPr>
          <p:cNvPr id="535555" name="Rectangle 3"/>
          <p:cNvSpPr>
            <a:spLocks noGrp="1" noChangeArrowheads="1"/>
          </p:cNvSpPr>
          <p:nvPr>
            <p:ph type="body" idx="1"/>
          </p:nvPr>
        </p:nvSpPr>
        <p:spPr/>
        <p:txBody>
          <a:bodyPr/>
          <a:lstStyle/>
          <a:p>
            <a:r>
              <a:rPr lang="en-US" altLang="en-US"/>
              <a:t>110. This is an example of a home-built propagation box, using a soil heating cable and a thermostat. A smaller plastic box accommodates one standard size seeding tray. A digital thermostat with a timer is connected to it.</a:t>
            </a:r>
          </a:p>
        </p:txBody>
      </p:sp>
    </p:spTree>
    <p:extLst>
      <p:ext uri="{BB962C8B-B14F-4D97-AF65-F5344CB8AC3E}">
        <p14:creationId xmlns:p14="http://schemas.microsoft.com/office/powerpoint/2010/main" val="62550160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902D36-FAD0-3741-A75F-6300B6F8A23B}" type="slidenum">
              <a:rPr lang="en-US" altLang="en-US"/>
              <a:pPr/>
              <a:t>111</a:t>
            </a:fld>
            <a:endParaRPr lang="en-US" altLang="en-US"/>
          </a:p>
        </p:txBody>
      </p:sp>
      <p:sp>
        <p:nvSpPr>
          <p:cNvPr id="536578" name="Rectangle 2"/>
          <p:cNvSpPr>
            <a:spLocks noChangeArrowheads="1" noTextEdit="1"/>
          </p:cNvSpPr>
          <p:nvPr>
            <p:ph type="sldImg"/>
          </p:nvPr>
        </p:nvSpPr>
        <p:spPr>
          <a:ln/>
        </p:spPr>
      </p:sp>
      <p:sp>
        <p:nvSpPr>
          <p:cNvPr id="536579" name="Rectangle 3"/>
          <p:cNvSpPr>
            <a:spLocks noGrp="1" noChangeArrowheads="1"/>
          </p:cNvSpPr>
          <p:nvPr>
            <p:ph type="body" idx="1"/>
          </p:nvPr>
        </p:nvSpPr>
        <p:spPr/>
        <p:txBody>
          <a:bodyPr/>
          <a:lstStyle/>
          <a:p>
            <a:r>
              <a:rPr lang="en-US" altLang="en-US"/>
              <a:t>111.Propagation mats are easier to keep clean and can accommodate larger propagation benches.</a:t>
            </a:r>
          </a:p>
        </p:txBody>
      </p:sp>
    </p:spTree>
    <p:extLst>
      <p:ext uri="{BB962C8B-B14F-4D97-AF65-F5344CB8AC3E}">
        <p14:creationId xmlns:p14="http://schemas.microsoft.com/office/powerpoint/2010/main" val="87300636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480F1E-B935-224F-89D4-9045EADAC056}" type="slidenum">
              <a:rPr lang="en-US" altLang="en-US"/>
              <a:pPr/>
              <a:t>112</a:t>
            </a:fld>
            <a:endParaRPr lang="en-US" altLang="en-US"/>
          </a:p>
        </p:txBody>
      </p:sp>
      <p:sp>
        <p:nvSpPr>
          <p:cNvPr id="537602" name="Rectangle 2"/>
          <p:cNvSpPr>
            <a:spLocks noChangeArrowheads="1" noTextEdit="1"/>
          </p:cNvSpPr>
          <p:nvPr>
            <p:ph type="sldImg"/>
          </p:nvPr>
        </p:nvSpPr>
        <p:spPr>
          <a:ln/>
        </p:spPr>
      </p:sp>
      <p:sp>
        <p:nvSpPr>
          <p:cNvPr id="537603" name="Rectangle 3"/>
          <p:cNvSpPr>
            <a:spLocks noGrp="1" noChangeArrowheads="1"/>
          </p:cNvSpPr>
          <p:nvPr>
            <p:ph type="body" idx="1"/>
          </p:nvPr>
        </p:nvSpPr>
        <p:spPr/>
        <p:txBody>
          <a:bodyPr/>
          <a:lstStyle/>
          <a:p>
            <a:r>
              <a:rPr lang="en-US" altLang="en-US"/>
              <a:t>112. Several propagation trays can be heated with this propagation mat. These products are available through horticultural supply catalogs.</a:t>
            </a:r>
          </a:p>
        </p:txBody>
      </p:sp>
    </p:spTree>
    <p:extLst>
      <p:ext uri="{BB962C8B-B14F-4D97-AF65-F5344CB8AC3E}">
        <p14:creationId xmlns:p14="http://schemas.microsoft.com/office/powerpoint/2010/main" val="100966663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420B1F-AB37-9744-B7A3-242A267FE8B5}" type="slidenum">
              <a:rPr lang="en-US" altLang="en-US"/>
              <a:pPr/>
              <a:t>113</a:t>
            </a:fld>
            <a:endParaRPr lang="en-US" altLang="en-US"/>
          </a:p>
        </p:txBody>
      </p:sp>
      <p:sp>
        <p:nvSpPr>
          <p:cNvPr id="539650"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39651"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ea typeface="Times New Roman" charset="0"/>
                <a:cs typeface="Times New Roman" charset="0"/>
              </a:rPr>
              <a:t>113. Before we finish our presentation let’s look at some common sense tips that can save you some headaches and increase your chances of success when propagating plants.</a:t>
            </a:r>
            <a:r>
              <a:rPr lang="en-US" altLang="en-US"/>
              <a:t> </a:t>
            </a:r>
          </a:p>
        </p:txBody>
      </p:sp>
    </p:spTree>
    <p:extLst>
      <p:ext uri="{BB962C8B-B14F-4D97-AF65-F5344CB8AC3E}">
        <p14:creationId xmlns:p14="http://schemas.microsoft.com/office/powerpoint/2010/main" val="5138946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C0937A-BABB-B949-8C0A-0ECE7B28BD5B}" type="slidenum">
              <a:rPr lang="en-US" altLang="en-US"/>
              <a:pPr/>
              <a:t>114</a:t>
            </a:fld>
            <a:endParaRPr lang="en-US" altLang="en-US"/>
          </a:p>
        </p:txBody>
      </p:sp>
      <p:sp>
        <p:nvSpPr>
          <p:cNvPr id="520194" name="Rectangle 2"/>
          <p:cNvSpPr>
            <a:spLocks noChangeArrowheads="1" noTextEdit="1"/>
          </p:cNvSpPr>
          <p:nvPr>
            <p:ph type="sldImg"/>
          </p:nvPr>
        </p:nvSpPr>
        <p:spPr>
          <a:ln/>
        </p:spPr>
      </p:sp>
      <p:sp>
        <p:nvSpPr>
          <p:cNvPr id="520195" name="Rectangle 3"/>
          <p:cNvSpPr>
            <a:spLocks noGrp="1" noChangeArrowheads="1"/>
          </p:cNvSpPr>
          <p:nvPr>
            <p:ph type="body" idx="1"/>
          </p:nvPr>
        </p:nvSpPr>
        <p:spPr/>
        <p:txBody>
          <a:bodyPr/>
          <a:lstStyle/>
          <a:p>
            <a:r>
              <a:rPr lang="en-US" altLang="en-US"/>
              <a:t>114. Maintaining a clean and organized environment is one of the keys to success with plant propagation!</a:t>
            </a:r>
          </a:p>
        </p:txBody>
      </p:sp>
    </p:spTree>
    <p:extLst>
      <p:ext uri="{BB962C8B-B14F-4D97-AF65-F5344CB8AC3E}">
        <p14:creationId xmlns:p14="http://schemas.microsoft.com/office/powerpoint/2010/main" val="41431216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2EB65E-798D-F046-A665-A9334A82D549}" type="slidenum">
              <a:rPr lang="en-US" altLang="en-US"/>
              <a:pPr/>
              <a:t>115</a:t>
            </a:fld>
            <a:endParaRPr lang="en-US" altLang="en-US"/>
          </a:p>
        </p:txBody>
      </p:sp>
      <p:sp>
        <p:nvSpPr>
          <p:cNvPr id="541698"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41699"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ea typeface="Times New Roman" charset="0"/>
                <a:cs typeface="Times New Roman" charset="0"/>
              </a:rPr>
              <a:t>115. Do not use cuttings from plants that are infected with pests. This picture shows mealybugs on a geranium cutting. Mealybugs are among the most feared pests, especially in the home, because they are difficult to spot and control. Before you take a cutting, inspect the plant very carefully. </a:t>
            </a:r>
          </a:p>
        </p:txBody>
      </p:sp>
    </p:spTree>
    <p:extLst>
      <p:ext uri="{BB962C8B-B14F-4D97-AF65-F5344CB8AC3E}">
        <p14:creationId xmlns:p14="http://schemas.microsoft.com/office/powerpoint/2010/main" val="120250635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80A50B-7E09-0C4C-B4A9-2A96F21D5251}" type="slidenum">
              <a:rPr lang="en-US" altLang="en-US"/>
              <a:pPr/>
              <a:t>116</a:t>
            </a:fld>
            <a:endParaRPr lang="en-US" altLang="en-US"/>
          </a:p>
        </p:txBody>
      </p:sp>
      <p:sp>
        <p:nvSpPr>
          <p:cNvPr id="543746"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43747"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ea typeface="Times New Roman" charset="0"/>
                <a:cs typeface="Times New Roman" charset="0"/>
              </a:rPr>
              <a:t>116. This picture shows aphids on China doll leaf. Although much easier to kill than mealybugs, aphids can still be a nuisance. Be especially careful when you share cuttings with friends. Discard any plant material that appears unhealthy or shows pest infestation.</a:t>
            </a:r>
            <a:r>
              <a:rPr lang="en-US" altLang="en-US"/>
              <a:t> </a:t>
            </a:r>
          </a:p>
        </p:txBody>
      </p:sp>
    </p:spTree>
    <p:extLst>
      <p:ext uri="{BB962C8B-B14F-4D97-AF65-F5344CB8AC3E}">
        <p14:creationId xmlns:p14="http://schemas.microsoft.com/office/powerpoint/2010/main" val="55567295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89CA42-5248-F44E-8842-74C10ECFABED}" type="slidenum">
              <a:rPr lang="en-US" altLang="en-US"/>
              <a:pPr/>
              <a:t>117</a:t>
            </a:fld>
            <a:endParaRPr lang="en-US" altLang="en-US"/>
          </a:p>
        </p:txBody>
      </p:sp>
      <p:sp>
        <p:nvSpPr>
          <p:cNvPr id="545794"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45795"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ea typeface="Times New Roman" charset="0"/>
                <a:cs typeface="Times New Roman" charset="0"/>
              </a:rPr>
              <a:t>117. Likewise, do not use cuttings from diseased plants. This ivy suffers from a root disease. Propagating it will very likely spread the disease to the new cuttings. </a:t>
            </a:r>
          </a:p>
        </p:txBody>
      </p:sp>
    </p:spTree>
    <p:extLst>
      <p:ext uri="{BB962C8B-B14F-4D97-AF65-F5344CB8AC3E}">
        <p14:creationId xmlns:p14="http://schemas.microsoft.com/office/powerpoint/2010/main" val="193644072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F4B39C-DED8-C047-88F1-711499EBA30F}" type="slidenum">
              <a:rPr lang="en-US" altLang="en-US"/>
              <a:pPr/>
              <a:t>118</a:t>
            </a:fld>
            <a:endParaRPr lang="en-US" altLang="en-US"/>
          </a:p>
        </p:txBody>
      </p:sp>
      <p:sp>
        <p:nvSpPr>
          <p:cNvPr id="549890" name="Rectangle 2"/>
          <p:cNvSpPr>
            <a:spLocks noChangeArrowheads="1" noTextEdit="1"/>
          </p:cNvSpPr>
          <p:nvPr>
            <p:ph type="sldImg"/>
          </p:nvPr>
        </p:nvSpPr>
        <p:spPr>
          <a:ln/>
        </p:spPr>
      </p:sp>
      <p:sp>
        <p:nvSpPr>
          <p:cNvPr id="549891" name="Rectangle 3"/>
          <p:cNvSpPr>
            <a:spLocks noGrp="1" noChangeArrowheads="1"/>
          </p:cNvSpPr>
          <p:nvPr>
            <p:ph type="body" idx="1"/>
          </p:nvPr>
        </p:nvSpPr>
        <p:spPr/>
        <p:txBody>
          <a:bodyPr/>
          <a:lstStyle/>
          <a:p>
            <a:r>
              <a:rPr lang="en-US" altLang="en-US"/>
              <a:t>118. DISCUSSION QUESTIONS</a:t>
            </a:r>
          </a:p>
          <a:p>
            <a:r>
              <a:rPr lang="en-US" altLang="en-US"/>
              <a:t> 1. What are the methods of plant propagation?</a:t>
            </a:r>
          </a:p>
          <a:p>
            <a:r>
              <a:rPr lang="en-US" altLang="en-US"/>
              <a:t> 2. What are the different types of seed dormancy?</a:t>
            </a:r>
          </a:p>
          <a:p>
            <a:r>
              <a:rPr lang="en-US" altLang="en-US"/>
              <a:t> 3. What are the three standard categories of seeds based on their tolerance to drying and low temperature? </a:t>
            </a:r>
          </a:p>
          <a:p>
            <a:r>
              <a:rPr lang="en-US" altLang="en-US"/>
              <a:t> 4. What are the methods used to overcome seed dormancy imposed by hard seed coat?</a:t>
            </a:r>
          </a:p>
          <a:p>
            <a:r>
              <a:rPr lang="en-US" altLang="en-US"/>
              <a:t> 5. How does the mechanism of regulation work in photodormant seeds?</a:t>
            </a:r>
          </a:p>
          <a:p>
            <a:r>
              <a:rPr lang="en-US" altLang="en-US"/>
              <a:t> 6. What are the types of herbaceous cuttings?</a:t>
            </a:r>
          </a:p>
          <a:p>
            <a:r>
              <a:rPr lang="en-US" altLang="en-US"/>
              <a:t> 7. What are the types of woody cuttings?</a:t>
            </a:r>
          </a:p>
          <a:p>
            <a:r>
              <a:rPr lang="en-US" altLang="en-US"/>
              <a:t> 8. What are rooting hormones?</a:t>
            </a:r>
          </a:p>
          <a:p>
            <a:r>
              <a:rPr lang="en-US" altLang="en-US"/>
              <a:t> 9. How should you treat cuttings of woody plants?</a:t>
            </a:r>
          </a:p>
          <a:p>
            <a:r>
              <a:rPr lang="en-US" altLang="en-US"/>
              <a:t>10. What are the most common soilless growing media components?</a:t>
            </a:r>
          </a:p>
          <a:p>
            <a:r>
              <a:rPr lang="en-US" altLang="en-US"/>
              <a:t>11. Why is bottom heat needed?</a:t>
            </a:r>
          </a:p>
          <a:p>
            <a:endParaRPr lang="en-US" altLang="en-US" i="1"/>
          </a:p>
        </p:txBody>
      </p:sp>
    </p:spTree>
    <p:extLst>
      <p:ext uri="{BB962C8B-B14F-4D97-AF65-F5344CB8AC3E}">
        <p14:creationId xmlns:p14="http://schemas.microsoft.com/office/powerpoint/2010/main" val="64454436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8C7B97-F6FB-9944-A793-D23356D1DC9B}" type="slidenum">
              <a:rPr lang="en-US" altLang="en-US"/>
              <a:pPr/>
              <a:t>119</a:t>
            </a:fld>
            <a:endParaRPr lang="en-US" altLang="en-US"/>
          </a:p>
        </p:txBody>
      </p:sp>
      <p:sp>
        <p:nvSpPr>
          <p:cNvPr id="565250" name="Rectangle 2"/>
          <p:cNvSpPr>
            <a:spLocks noChangeArrowheads="1" noTextEdit="1"/>
          </p:cNvSpPr>
          <p:nvPr>
            <p:ph type="sldImg"/>
          </p:nvPr>
        </p:nvSpPr>
        <p:spPr>
          <a:ln/>
        </p:spPr>
      </p:sp>
      <p:sp>
        <p:nvSpPr>
          <p:cNvPr id="565251" name="Rectangle 3"/>
          <p:cNvSpPr>
            <a:spLocks noGrp="1" noChangeArrowheads="1"/>
          </p:cNvSpPr>
          <p:nvPr>
            <p:ph type="body" idx="1"/>
          </p:nvPr>
        </p:nvSpPr>
        <p:spPr/>
        <p:txBody>
          <a:bodyPr/>
          <a:lstStyle/>
          <a:p>
            <a:r>
              <a:rPr lang="en-US" altLang="en-US" i="1"/>
              <a:t>119. Credit slide</a:t>
            </a:r>
          </a:p>
        </p:txBody>
      </p:sp>
    </p:spTree>
    <p:extLst>
      <p:ext uri="{BB962C8B-B14F-4D97-AF65-F5344CB8AC3E}">
        <p14:creationId xmlns:p14="http://schemas.microsoft.com/office/powerpoint/2010/main" val="949694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A87434-1898-C741-9BD9-A680BA7D26E5}" type="slidenum">
              <a:rPr lang="en-US" altLang="en-US"/>
              <a:pPr/>
              <a:t>12</a:t>
            </a:fld>
            <a:endParaRPr lang="en-US" altLang="en-US"/>
          </a:p>
        </p:txBody>
      </p:sp>
      <p:sp>
        <p:nvSpPr>
          <p:cNvPr id="472066" name="Rectangle 2"/>
          <p:cNvSpPr>
            <a:spLocks noChangeArrowheads="1" noTextEdit="1"/>
          </p:cNvSpPr>
          <p:nvPr>
            <p:ph type="sldImg"/>
          </p:nvPr>
        </p:nvSpPr>
        <p:spPr>
          <a:ln/>
        </p:spPr>
      </p:sp>
      <p:sp>
        <p:nvSpPr>
          <p:cNvPr id="472067" name="Rectangle 3"/>
          <p:cNvSpPr>
            <a:spLocks noGrp="1" noChangeArrowheads="1"/>
          </p:cNvSpPr>
          <p:nvPr>
            <p:ph type="body" idx="1"/>
          </p:nvPr>
        </p:nvSpPr>
        <p:spPr/>
        <p:txBody>
          <a:bodyPr/>
          <a:lstStyle/>
          <a:p>
            <a:r>
              <a:rPr lang="en-US" altLang="en-US"/>
              <a:t>12. There are different methods to extract seeds from their fleshy or dry coats. Among the natural method of removing the fleshy coats is fermentation, which allows for softening of the fruit tissues. Dry fruit can be submerged and the empty husks will float. You can use a kitchen blender to remove the fruit parts. You also can use a gravity separator, or remove the seed by hand, which may work for small quantities of seed. Lastly, husks can be removed by sifting.</a:t>
            </a:r>
          </a:p>
        </p:txBody>
      </p:sp>
    </p:spTree>
    <p:extLst>
      <p:ext uri="{BB962C8B-B14F-4D97-AF65-F5344CB8AC3E}">
        <p14:creationId xmlns:p14="http://schemas.microsoft.com/office/powerpoint/2010/main" val="186997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43FD9E-7729-C94B-94D6-251D09AC681D}" type="slidenum">
              <a:rPr lang="en-US" altLang="en-US"/>
              <a:pPr/>
              <a:t>13</a:t>
            </a:fld>
            <a:endParaRPr lang="en-US" altLang="en-US"/>
          </a:p>
        </p:txBody>
      </p:sp>
      <p:sp>
        <p:nvSpPr>
          <p:cNvPr id="478210" name="Rectangle 2"/>
          <p:cNvSpPr>
            <a:spLocks noChangeArrowheads="1" noTextEdit="1"/>
          </p:cNvSpPr>
          <p:nvPr>
            <p:ph type="sldImg"/>
          </p:nvPr>
        </p:nvSpPr>
        <p:spPr>
          <a:ln/>
        </p:spPr>
      </p:sp>
      <p:sp>
        <p:nvSpPr>
          <p:cNvPr id="478211" name="Rectangle 3"/>
          <p:cNvSpPr>
            <a:spLocks noGrp="1" noChangeArrowheads="1"/>
          </p:cNvSpPr>
          <p:nvPr>
            <p:ph type="body" idx="1"/>
          </p:nvPr>
        </p:nvSpPr>
        <p:spPr/>
        <p:txBody>
          <a:bodyPr/>
          <a:lstStyle/>
          <a:p>
            <a:r>
              <a:rPr lang="en-US" altLang="en-US"/>
              <a:t>13. For the fleshy berry seed, such as that of Burford holly, you can use fermentation, blender, or remove the coat by hand. One berry contains numerous seeds, which you can easily extract by crashing the berry on a paper towel.</a:t>
            </a:r>
          </a:p>
        </p:txBody>
      </p:sp>
    </p:spTree>
    <p:extLst>
      <p:ext uri="{BB962C8B-B14F-4D97-AF65-F5344CB8AC3E}">
        <p14:creationId xmlns:p14="http://schemas.microsoft.com/office/powerpoint/2010/main" val="1094961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93728B-50B6-9C40-803B-C94C02EB9D22}" type="slidenum">
              <a:rPr lang="en-US" altLang="en-US"/>
              <a:pPr/>
              <a:t>14</a:t>
            </a:fld>
            <a:endParaRPr lang="en-US" altLang="en-US"/>
          </a:p>
        </p:txBody>
      </p:sp>
      <p:sp>
        <p:nvSpPr>
          <p:cNvPr id="479234" name="Rectangle 2"/>
          <p:cNvSpPr>
            <a:spLocks noChangeArrowheads="1" noTextEdit="1"/>
          </p:cNvSpPr>
          <p:nvPr>
            <p:ph type="sldImg"/>
          </p:nvPr>
        </p:nvSpPr>
        <p:spPr>
          <a:ln/>
        </p:spPr>
      </p:sp>
      <p:sp>
        <p:nvSpPr>
          <p:cNvPr id="479235" name="Rectangle 3"/>
          <p:cNvSpPr>
            <a:spLocks noGrp="1" noChangeArrowheads="1"/>
          </p:cNvSpPr>
          <p:nvPr>
            <p:ph type="body" idx="1"/>
          </p:nvPr>
        </p:nvSpPr>
        <p:spPr/>
        <p:txBody>
          <a:bodyPr/>
          <a:lstStyle/>
          <a:p>
            <a:pPr algn="just"/>
            <a:r>
              <a:rPr lang="en-US" altLang="en-US">
                <a:ea typeface="Times New Roman" charset="0"/>
                <a:cs typeface="Times New Roman" charset="0"/>
              </a:rPr>
              <a:t>14. When you collect seeds, make certain they are completely mature. Leave the fruit on the plant until they are dry, crisp, papery, or stiff. Usually the ripe seeds are exposed. The best time to gather seeds is in the afternoon on a sunny, dry day, as wet seeds often mold in storage. Clean the seeds by pouring them from one jar to another in front of a low-speed fan; this removes any dry plant parts. After cleaning, spread the seeds on newspapers to dry for one to two weeks. They can then be stored in small, dry bags or placed in jar or other airtight container. Store the jars in a cool, dry basement, the vegetable crisper of your refrigerator, or an interior closet. </a:t>
            </a:r>
          </a:p>
          <a:p>
            <a:pPr>
              <a:spcBef>
                <a:spcPct val="0"/>
              </a:spcBef>
            </a:pPr>
            <a:r>
              <a:rPr lang="en-US" altLang="en-US">
                <a:solidFill>
                  <a:schemeClr val="bg1"/>
                </a:solidFill>
              </a:rPr>
              <a:t>Cleaning seed reduces disease and weed seed from growing along with your selection. For many dry seed, simply crush dried material and blow gently, transferring the seed from hand to hand.</a:t>
            </a:r>
          </a:p>
        </p:txBody>
      </p:sp>
    </p:spTree>
    <p:extLst>
      <p:ext uri="{BB962C8B-B14F-4D97-AF65-F5344CB8AC3E}">
        <p14:creationId xmlns:p14="http://schemas.microsoft.com/office/powerpoint/2010/main" val="12306265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3CF2CE-D705-FF43-9DA4-DED1EF139965}" type="slidenum">
              <a:rPr lang="en-US" altLang="en-US"/>
              <a:pPr/>
              <a:t>15</a:t>
            </a:fld>
            <a:endParaRPr lang="en-US" altLang="en-US"/>
          </a:p>
        </p:txBody>
      </p:sp>
      <p:sp>
        <p:nvSpPr>
          <p:cNvPr id="480258" name="Rectangle 2"/>
          <p:cNvSpPr>
            <a:spLocks noChangeArrowheads="1" noTextEdit="1"/>
          </p:cNvSpPr>
          <p:nvPr>
            <p:ph type="sldImg"/>
          </p:nvPr>
        </p:nvSpPr>
        <p:spPr>
          <a:ln/>
        </p:spPr>
      </p:sp>
      <p:sp>
        <p:nvSpPr>
          <p:cNvPr id="480259" name="Rectangle 3"/>
          <p:cNvSpPr>
            <a:spLocks noGrp="1" noChangeArrowheads="1"/>
          </p:cNvSpPr>
          <p:nvPr>
            <p:ph type="body" idx="1"/>
          </p:nvPr>
        </p:nvSpPr>
        <p:spPr/>
        <p:txBody>
          <a:bodyPr/>
          <a:lstStyle/>
          <a:p>
            <a:pPr>
              <a:spcBef>
                <a:spcPct val="0"/>
              </a:spcBef>
            </a:pPr>
            <a:r>
              <a:rPr lang="en-US" altLang="en-US">
                <a:solidFill>
                  <a:schemeClr val="bg1"/>
                </a:solidFill>
              </a:rPr>
              <a:t>15. Some seeds can be tiny, such as begonia and orchid seeds. A very careful approach is often needed to be efficient and successful when planting tiny seeds.</a:t>
            </a:r>
          </a:p>
        </p:txBody>
      </p:sp>
    </p:spTree>
    <p:extLst>
      <p:ext uri="{BB962C8B-B14F-4D97-AF65-F5344CB8AC3E}">
        <p14:creationId xmlns:p14="http://schemas.microsoft.com/office/powerpoint/2010/main" val="726009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F47872-8DCC-A641-9371-987C17266845}" type="slidenum">
              <a:rPr lang="en-US" altLang="en-US"/>
              <a:pPr/>
              <a:t>16</a:t>
            </a:fld>
            <a:endParaRPr lang="en-US" altLang="en-US"/>
          </a:p>
        </p:txBody>
      </p:sp>
      <p:sp>
        <p:nvSpPr>
          <p:cNvPr id="481282" name="Rectangle 2"/>
          <p:cNvSpPr>
            <a:spLocks noChangeArrowheads="1" noTextEdit="1"/>
          </p:cNvSpPr>
          <p:nvPr>
            <p:ph type="sldImg"/>
          </p:nvPr>
        </p:nvSpPr>
        <p:spPr>
          <a:ln/>
        </p:spPr>
      </p:sp>
      <p:sp>
        <p:nvSpPr>
          <p:cNvPr id="481283" name="Rectangle 3"/>
          <p:cNvSpPr>
            <a:spLocks noGrp="1" noChangeArrowheads="1"/>
          </p:cNvSpPr>
          <p:nvPr>
            <p:ph type="body" idx="1"/>
          </p:nvPr>
        </p:nvSpPr>
        <p:spPr/>
        <p:txBody>
          <a:bodyPr/>
          <a:lstStyle/>
          <a:p>
            <a:r>
              <a:rPr lang="en-US" altLang="en-US"/>
              <a:t>16. An easy way to handle small seeds is by mixing them with clean sand and dispersing them by gently tapping the jar and pouring them into prepared rows on a surface of the soil. </a:t>
            </a:r>
          </a:p>
        </p:txBody>
      </p:sp>
    </p:spTree>
    <p:extLst>
      <p:ext uri="{BB962C8B-B14F-4D97-AF65-F5344CB8AC3E}">
        <p14:creationId xmlns:p14="http://schemas.microsoft.com/office/powerpoint/2010/main" val="45265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F2D768-35F9-7648-9B5B-ED65B7F6869E}" type="slidenum">
              <a:rPr lang="en-US" altLang="en-US"/>
              <a:pPr/>
              <a:t>17</a:t>
            </a:fld>
            <a:endParaRPr lang="en-US" altLang="en-US"/>
          </a:p>
        </p:txBody>
      </p:sp>
      <p:sp>
        <p:nvSpPr>
          <p:cNvPr id="427010"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27011"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algn="just"/>
            <a:r>
              <a:rPr lang="en-US" altLang="en-US">
                <a:ea typeface="Times New Roman" charset="0"/>
                <a:cs typeface="Times New Roman" charset="0"/>
              </a:rPr>
              <a:t>17. Ferns are propagated from spores, which are extremely small, almost powder-like. Ripe spores are brown and located on the underside of the fronds, where the fern fruiting structures, called sori are. The Leather leaf fern (pictured in photos one and two), has round fruiting structures, while Bird nest fern (right) has fruiting structures, arranged in rows on either side of the midrib. To collect the spores, hold a white sheet of paper underneath the frond and tap gently. Scatter the spores on the surface of a sterilized medium, usually one high in organic matter such as peat moss. It takes several weeks, sometimes months, for the young plants to germinate and reach sufficient transplanting size.</a:t>
            </a:r>
          </a:p>
          <a:p>
            <a:endParaRPr lang="en-US" altLang="en-US"/>
          </a:p>
        </p:txBody>
      </p:sp>
    </p:spTree>
    <p:extLst>
      <p:ext uri="{BB962C8B-B14F-4D97-AF65-F5344CB8AC3E}">
        <p14:creationId xmlns:p14="http://schemas.microsoft.com/office/powerpoint/2010/main" val="559845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11879B-3786-B84A-A959-692175027988}" type="slidenum">
              <a:rPr lang="en-US" altLang="en-US"/>
              <a:pPr/>
              <a:t>18</a:t>
            </a:fld>
            <a:endParaRPr lang="en-US" altLang="en-US"/>
          </a:p>
        </p:txBody>
      </p:sp>
      <p:sp>
        <p:nvSpPr>
          <p:cNvPr id="482306" name="Rectangle 2"/>
          <p:cNvSpPr>
            <a:spLocks noChangeArrowheads="1" noTextEdit="1"/>
          </p:cNvSpPr>
          <p:nvPr>
            <p:ph type="sldImg"/>
          </p:nvPr>
        </p:nvSpPr>
        <p:spPr>
          <a:ln/>
        </p:spPr>
      </p:sp>
      <p:sp>
        <p:nvSpPr>
          <p:cNvPr id="482307" name="Rectangle 3"/>
          <p:cNvSpPr>
            <a:spLocks noGrp="1" noChangeArrowheads="1"/>
          </p:cNvSpPr>
          <p:nvPr>
            <p:ph type="body" idx="1"/>
          </p:nvPr>
        </p:nvSpPr>
        <p:spPr/>
        <p:txBody>
          <a:bodyPr/>
          <a:lstStyle/>
          <a:p>
            <a:r>
              <a:rPr lang="en-US" altLang="en-US"/>
              <a:t>18. When purchasing commercial seed you have an option of selecting seeds that have been treated in a certain way, in order to increase germination and/or achieve uniform germination, and/or improve seedling survival. </a:t>
            </a:r>
          </a:p>
        </p:txBody>
      </p:sp>
    </p:spTree>
    <p:extLst>
      <p:ext uri="{BB962C8B-B14F-4D97-AF65-F5344CB8AC3E}">
        <p14:creationId xmlns:p14="http://schemas.microsoft.com/office/powerpoint/2010/main" val="11999148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2C15CE-23BF-0341-A397-B9B2407B3136}" type="slidenum">
              <a:rPr lang="en-US" altLang="en-US"/>
              <a:pPr/>
              <a:t>19</a:t>
            </a:fld>
            <a:endParaRPr lang="en-US" altLang="en-US"/>
          </a:p>
        </p:txBody>
      </p:sp>
      <p:sp>
        <p:nvSpPr>
          <p:cNvPr id="483330" name="Rectangle 2"/>
          <p:cNvSpPr>
            <a:spLocks noChangeArrowheads="1" noTextEdit="1"/>
          </p:cNvSpPr>
          <p:nvPr>
            <p:ph type="sldImg"/>
          </p:nvPr>
        </p:nvSpPr>
        <p:spPr>
          <a:ln/>
        </p:spPr>
      </p:sp>
      <p:sp>
        <p:nvSpPr>
          <p:cNvPr id="483331" name="Rectangle 3"/>
          <p:cNvSpPr>
            <a:spLocks noGrp="1" noChangeArrowheads="1"/>
          </p:cNvSpPr>
          <p:nvPr>
            <p:ph type="body" idx="1"/>
          </p:nvPr>
        </p:nvSpPr>
        <p:spPr/>
        <p:txBody>
          <a:bodyPr/>
          <a:lstStyle/>
          <a:p>
            <a:r>
              <a:rPr lang="en-US" altLang="en-US"/>
              <a:t>19. Seeds can be coated with fungicides or beneficial soil organisms, which serve to protect the young seedling after germination. The seed may have several coats of different materials, including nutrients. Seeds also may be pre-germinated, that is, they have been exposed to conditions favorable for germination, which would initiate the germination process, then they have been dried to stop it. All this has been aimed at improving germination.</a:t>
            </a:r>
          </a:p>
        </p:txBody>
      </p:sp>
    </p:spTree>
    <p:extLst>
      <p:ext uri="{BB962C8B-B14F-4D97-AF65-F5344CB8AC3E}">
        <p14:creationId xmlns:p14="http://schemas.microsoft.com/office/powerpoint/2010/main" val="2096850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CF04EF-3815-BE4E-9386-80216C4B89AF}" type="slidenum">
              <a:rPr lang="en-US" altLang="en-US"/>
              <a:pPr/>
              <a:t>2</a:t>
            </a:fld>
            <a:endParaRPr lang="en-US" altLang="en-US"/>
          </a:p>
        </p:txBody>
      </p:sp>
      <p:sp>
        <p:nvSpPr>
          <p:cNvPr id="556034" name="Rectangle 2"/>
          <p:cNvSpPr>
            <a:spLocks noChangeArrowheads="1" noTextEdit="1"/>
          </p:cNvSpPr>
          <p:nvPr>
            <p:ph type="sldImg"/>
          </p:nvPr>
        </p:nvSpPr>
        <p:spPr>
          <a:xfrm>
            <a:off x="1144588" y="685800"/>
            <a:ext cx="4572000" cy="3429000"/>
          </a:xfrm>
          <a:ln/>
        </p:spPr>
      </p:sp>
      <p:sp>
        <p:nvSpPr>
          <p:cNvPr id="556035" name="Rectangle 3"/>
          <p:cNvSpPr>
            <a:spLocks noGrp="1" noChangeArrowheads="1"/>
          </p:cNvSpPr>
          <p:nvPr>
            <p:ph type="body" idx="1"/>
          </p:nvPr>
        </p:nvSpPr>
        <p:spPr>
          <a:xfrm>
            <a:off x="912813" y="4343400"/>
            <a:ext cx="5032375" cy="4114800"/>
          </a:xfrm>
        </p:spPr>
        <p:txBody>
          <a:bodyPr/>
          <a:lstStyle/>
          <a:p>
            <a:r>
              <a:rPr lang="en-US" altLang="en-US"/>
              <a:t>2. UGA Cooperative Extension Web address</a:t>
            </a:r>
          </a:p>
        </p:txBody>
      </p:sp>
    </p:spTree>
    <p:extLst>
      <p:ext uri="{BB962C8B-B14F-4D97-AF65-F5344CB8AC3E}">
        <p14:creationId xmlns:p14="http://schemas.microsoft.com/office/powerpoint/2010/main" val="8485003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74338A-E707-8141-8F97-B31C774DD993}" type="slidenum">
              <a:rPr lang="en-US" altLang="en-US"/>
              <a:pPr/>
              <a:t>20</a:t>
            </a:fld>
            <a:endParaRPr lang="en-US" altLang="en-US"/>
          </a:p>
        </p:txBody>
      </p:sp>
      <p:sp>
        <p:nvSpPr>
          <p:cNvPr id="484354" name="Rectangle 2"/>
          <p:cNvSpPr>
            <a:spLocks noChangeArrowheads="1" noTextEdit="1"/>
          </p:cNvSpPr>
          <p:nvPr>
            <p:ph type="sldImg"/>
          </p:nvPr>
        </p:nvSpPr>
        <p:spPr>
          <a:ln/>
        </p:spPr>
      </p:sp>
      <p:sp>
        <p:nvSpPr>
          <p:cNvPr id="484355" name="Rectangle 3"/>
          <p:cNvSpPr>
            <a:spLocks noGrp="1" noChangeArrowheads="1"/>
          </p:cNvSpPr>
          <p:nvPr>
            <p:ph type="body" idx="1"/>
          </p:nvPr>
        </p:nvSpPr>
        <p:spPr/>
        <p:txBody>
          <a:bodyPr/>
          <a:lstStyle/>
          <a:p>
            <a:r>
              <a:rPr lang="en-US" altLang="en-US"/>
              <a:t>20. Seed storage is critical, especially when it comes to amount of moisture in the seed and temperature.</a:t>
            </a:r>
          </a:p>
        </p:txBody>
      </p:sp>
    </p:spTree>
    <p:extLst>
      <p:ext uri="{BB962C8B-B14F-4D97-AF65-F5344CB8AC3E}">
        <p14:creationId xmlns:p14="http://schemas.microsoft.com/office/powerpoint/2010/main" val="15576053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2EE7DF-188B-2E48-B334-603B0FB5A407}" type="slidenum">
              <a:rPr lang="en-US" altLang="en-US"/>
              <a:pPr/>
              <a:t>21</a:t>
            </a:fld>
            <a:endParaRPr lang="en-US" altLang="en-US"/>
          </a:p>
        </p:txBody>
      </p:sp>
      <p:sp>
        <p:nvSpPr>
          <p:cNvPr id="485378" name="Rectangle 2"/>
          <p:cNvSpPr>
            <a:spLocks noChangeArrowheads="1" noTextEdit="1"/>
          </p:cNvSpPr>
          <p:nvPr>
            <p:ph type="sldImg"/>
          </p:nvPr>
        </p:nvSpPr>
        <p:spPr>
          <a:ln/>
        </p:spPr>
      </p:sp>
      <p:sp>
        <p:nvSpPr>
          <p:cNvPr id="485379" name="Rectangle 3"/>
          <p:cNvSpPr>
            <a:spLocks noGrp="1" noChangeArrowheads="1"/>
          </p:cNvSpPr>
          <p:nvPr>
            <p:ph type="body" idx="1"/>
          </p:nvPr>
        </p:nvSpPr>
        <p:spPr/>
        <p:txBody>
          <a:bodyPr/>
          <a:lstStyle/>
          <a:p>
            <a:r>
              <a:rPr lang="en-US" altLang="en-US"/>
              <a:t>21. For storage purposes, seed scientists divide seeds into three standard categories based on their tolerance to drying and low temperature. These categories are called orthodox, recalcitrant, and intermediate.</a:t>
            </a:r>
            <a:br>
              <a:rPr lang="en-US" altLang="en-US"/>
            </a:br>
            <a:r>
              <a:rPr lang="en-US" altLang="en-US"/>
              <a:t>Recalcitrant seeds will die if dried below a critical moisture level, and cannot tolerate low temperatures. They are usually short-lived and therefore not easy to store. </a:t>
            </a:r>
          </a:p>
          <a:p>
            <a:endParaRPr lang="en-US" altLang="en-US"/>
          </a:p>
          <a:p>
            <a:endParaRPr lang="en-US" altLang="en-US"/>
          </a:p>
        </p:txBody>
      </p:sp>
    </p:spTree>
    <p:extLst>
      <p:ext uri="{BB962C8B-B14F-4D97-AF65-F5344CB8AC3E}">
        <p14:creationId xmlns:p14="http://schemas.microsoft.com/office/powerpoint/2010/main" val="8475445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51AE78-81C4-D94A-B836-E7FA0ACBAE02}" type="slidenum">
              <a:rPr lang="en-US" altLang="en-US"/>
              <a:pPr/>
              <a:t>22</a:t>
            </a:fld>
            <a:endParaRPr lang="en-US" altLang="en-US"/>
          </a:p>
        </p:txBody>
      </p:sp>
      <p:sp>
        <p:nvSpPr>
          <p:cNvPr id="486402" name="Rectangle 2"/>
          <p:cNvSpPr>
            <a:spLocks noChangeArrowheads="1" noTextEdit="1"/>
          </p:cNvSpPr>
          <p:nvPr>
            <p:ph type="sldImg"/>
          </p:nvPr>
        </p:nvSpPr>
        <p:spPr>
          <a:ln/>
        </p:spPr>
      </p:sp>
      <p:sp>
        <p:nvSpPr>
          <p:cNvPr id="486403" name="Rectangle 3"/>
          <p:cNvSpPr>
            <a:spLocks noGrp="1" noChangeArrowheads="1"/>
          </p:cNvSpPr>
          <p:nvPr>
            <p:ph type="body" idx="1"/>
          </p:nvPr>
        </p:nvSpPr>
        <p:spPr/>
        <p:txBody>
          <a:bodyPr/>
          <a:lstStyle/>
          <a:p>
            <a:r>
              <a:rPr lang="en-US" altLang="en-US"/>
              <a:t>22. Orthodox seeds can be dried to very low moisture levels. Once desiccated, they withstand freezing. They are straightforward to store and, under proper conditions, often can be stored for a long time. Most temperate crop seeds are orthodox.</a:t>
            </a:r>
          </a:p>
          <a:p>
            <a:r>
              <a:rPr lang="en-US" altLang="en-US"/>
              <a:t>Intermediate seeds can tolerate some combinations of desiccation and low temperatures, but tolerate freezing poorly. There is in fact a gradient from orthodox to recalcitrant, with no sharp boundaries between the categories.</a:t>
            </a:r>
          </a:p>
        </p:txBody>
      </p:sp>
    </p:spTree>
    <p:extLst>
      <p:ext uri="{BB962C8B-B14F-4D97-AF65-F5344CB8AC3E}">
        <p14:creationId xmlns:p14="http://schemas.microsoft.com/office/powerpoint/2010/main" val="4223053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7D2C8D-0955-544B-B656-9FE58AFFD006}" type="slidenum">
              <a:rPr lang="en-US" altLang="en-US"/>
              <a:pPr/>
              <a:t>23</a:t>
            </a:fld>
            <a:endParaRPr lang="en-US" altLang="en-US"/>
          </a:p>
        </p:txBody>
      </p:sp>
      <p:sp>
        <p:nvSpPr>
          <p:cNvPr id="487426" name="Rectangle 2"/>
          <p:cNvSpPr>
            <a:spLocks noChangeArrowheads="1" noTextEdit="1"/>
          </p:cNvSpPr>
          <p:nvPr>
            <p:ph type="sldImg"/>
          </p:nvPr>
        </p:nvSpPr>
        <p:spPr>
          <a:ln/>
        </p:spPr>
      </p:sp>
      <p:sp>
        <p:nvSpPr>
          <p:cNvPr id="487427" name="Rectangle 3"/>
          <p:cNvSpPr>
            <a:spLocks noGrp="1" noChangeArrowheads="1"/>
          </p:cNvSpPr>
          <p:nvPr>
            <p:ph type="body" idx="1"/>
          </p:nvPr>
        </p:nvSpPr>
        <p:spPr/>
        <p:txBody>
          <a:bodyPr/>
          <a:lstStyle/>
          <a:p>
            <a:r>
              <a:rPr lang="en-US" altLang="en-US"/>
              <a:t>23. Plants differ in their seed viability for extended periods of time.</a:t>
            </a:r>
          </a:p>
        </p:txBody>
      </p:sp>
    </p:spTree>
    <p:extLst>
      <p:ext uri="{BB962C8B-B14F-4D97-AF65-F5344CB8AC3E}">
        <p14:creationId xmlns:p14="http://schemas.microsoft.com/office/powerpoint/2010/main" val="2522952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96EB34-3F1D-2A4B-BBE9-521EBB99AA5E}" type="slidenum">
              <a:rPr lang="en-US" altLang="en-US"/>
              <a:pPr/>
              <a:t>24</a:t>
            </a:fld>
            <a:endParaRPr lang="en-US" altLang="en-US"/>
          </a:p>
        </p:txBody>
      </p:sp>
      <p:sp>
        <p:nvSpPr>
          <p:cNvPr id="488450" name="Rectangle 2"/>
          <p:cNvSpPr>
            <a:spLocks noChangeArrowheads="1" noTextEdit="1"/>
          </p:cNvSpPr>
          <p:nvPr>
            <p:ph type="sldImg"/>
          </p:nvPr>
        </p:nvSpPr>
        <p:spPr>
          <a:ln/>
        </p:spPr>
      </p:sp>
      <p:sp>
        <p:nvSpPr>
          <p:cNvPr id="488451" name="Rectangle 3"/>
          <p:cNvSpPr>
            <a:spLocks noGrp="1" noChangeArrowheads="1"/>
          </p:cNvSpPr>
          <p:nvPr>
            <p:ph type="body" idx="1"/>
          </p:nvPr>
        </p:nvSpPr>
        <p:spPr/>
        <p:txBody>
          <a:bodyPr/>
          <a:lstStyle/>
          <a:p>
            <a:r>
              <a:rPr lang="en-US" altLang="en-US"/>
              <a:t>24. When purchasing seeds, make sure you read the label carefully as it contains important information, such as how to plant the seed, how long can you store the seeds, where was the seed produced…</a:t>
            </a:r>
          </a:p>
        </p:txBody>
      </p:sp>
    </p:spTree>
    <p:extLst>
      <p:ext uri="{BB962C8B-B14F-4D97-AF65-F5344CB8AC3E}">
        <p14:creationId xmlns:p14="http://schemas.microsoft.com/office/powerpoint/2010/main" val="11927576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782D5F-4662-5348-BFDE-A5CD64000206}" type="slidenum">
              <a:rPr lang="en-US" altLang="en-US"/>
              <a:pPr/>
              <a:t>25</a:t>
            </a:fld>
            <a:endParaRPr lang="en-US" altLang="en-US"/>
          </a:p>
        </p:txBody>
      </p:sp>
      <p:sp>
        <p:nvSpPr>
          <p:cNvPr id="489474" name="Rectangle 2"/>
          <p:cNvSpPr>
            <a:spLocks noChangeArrowheads="1" noTextEdit="1"/>
          </p:cNvSpPr>
          <p:nvPr>
            <p:ph type="sldImg"/>
          </p:nvPr>
        </p:nvSpPr>
        <p:spPr>
          <a:ln/>
        </p:spPr>
      </p:sp>
      <p:sp>
        <p:nvSpPr>
          <p:cNvPr id="489475" name="Rectangle 3"/>
          <p:cNvSpPr>
            <a:spLocks noGrp="1" noChangeArrowheads="1"/>
          </p:cNvSpPr>
          <p:nvPr>
            <p:ph type="body" idx="1"/>
          </p:nvPr>
        </p:nvSpPr>
        <p:spPr/>
        <p:txBody>
          <a:bodyPr/>
          <a:lstStyle/>
          <a:p>
            <a:r>
              <a:rPr lang="en-US" altLang="en-US"/>
              <a:t>25. …also germination percentage and other information.</a:t>
            </a:r>
          </a:p>
        </p:txBody>
      </p:sp>
    </p:spTree>
    <p:extLst>
      <p:ext uri="{BB962C8B-B14F-4D97-AF65-F5344CB8AC3E}">
        <p14:creationId xmlns:p14="http://schemas.microsoft.com/office/powerpoint/2010/main" val="20653448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35FF08-5292-7447-AD09-62463D3E2B8E}" type="slidenum">
              <a:rPr lang="en-US" altLang="en-US"/>
              <a:pPr/>
              <a:t>26</a:t>
            </a:fld>
            <a:endParaRPr lang="en-US" altLang="en-US"/>
          </a:p>
        </p:txBody>
      </p:sp>
      <p:sp>
        <p:nvSpPr>
          <p:cNvPr id="500738" name="Rectangle 2"/>
          <p:cNvSpPr>
            <a:spLocks noChangeArrowheads="1" noTextEdit="1"/>
          </p:cNvSpPr>
          <p:nvPr>
            <p:ph type="sldImg"/>
          </p:nvPr>
        </p:nvSpPr>
        <p:spPr>
          <a:ln/>
        </p:spPr>
      </p:sp>
      <p:sp>
        <p:nvSpPr>
          <p:cNvPr id="500739" name="Rectangle 3"/>
          <p:cNvSpPr>
            <a:spLocks noGrp="1" noChangeArrowheads="1"/>
          </p:cNvSpPr>
          <p:nvPr>
            <p:ph type="body" idx="1"/>
          </p:nvPr>
        </p:nvSpPr>
        <p:spPr/>
        <p:txBody>
          <a:bodyPr/>
          <a:lstStyle/>
          <a:p>
            <a:r>
              <a:rPr lang="en-US" altLang="en-US"/>
              <a:t>26. Seed is composed of a seed coat, also called testa, cotyledons, seed leaves which are sources of food for the developing young embryo, the embryo itself, which consists of a shoot, epicotyl, hypocotyl, and radicle, the embryo root. Upon imbibing water, the seed coat swells and raptures, allowing for water to enter into the seed. The water triggers a chain of reactions, which bring about development of the embryo and eventual emergence from the seed coat.</a:t>
            </a:r>
          </a:p>
        </p:txBody>
      </p:sp>
    </p:spTree>
    <p:extLst>
      <p:ext uri="{BB962C8B-B14F-4D97-AF65-F5344CB8AC3E}">
        <p14:creationId xmlns:p14="http://schemas.microsoft.com/office/powerpoint/2010/main" val="3244339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6E8233-77B7-1E4E-A7C8-C852B3AE46C9}" type="slidenum">
              <a:rPr lang="en-US" altLang="en-US"/>
              <a:pPr/>
              <a:t>27</a:t>
            </a:fld>
            <a:endParaRPr lang="en-US" altLang="en-US"/>
          </a:p>
        </p:txBody>
      </p:sp>
      <p:sp>
        <p:nvSpPr>
          <p:cNvPr id="501762" name="Rectangle 2"/>
          <p:cNvSpPr>
            <a:spLocks noChangeArrowheads="1" noTextEdit="1"/>
          </p:cNvSpPr>
          <p:nvPr>
            <p:ph type="sldImg"/>
          </p:nvPr>
        </p:nvSpPr>
        <p:spPr>
          <a:ln/>
        </p:spPr>
      </p:sp>
      <p:sp>
        <p:nvSpPr>
          <p:cNvPr id="501763" name="Rectangle 3"/>
          <p:cNvSpPr>
            <a:spLocks noGrp="1" noChangeArrowheads="1"/>
          </p:cNvSpPr>
          <p:nvPr>
            <p:ph type="body" idx="1"/>
          </p:nvPr>
        </p:nvSpPr>
        <p:spPr/>
        <p:txBody>
          <a:bodyPr/>
          <a:lstStyle/>
          <a:p>
            <a:r>
              <a:rPr lang="en-US" altLang="en-US"/>
              <a:t>27. This diagram shows the sequence of events, which occur in the seed. Water stimulates production of the hormones gibberellins, which then diffuse to the aleurone layer, and stimulate the synthesis of various enzymes. Enzymes are released into the endosperm, where starch is stored and break it down to simple sugars, which are then transported to the developing embryo</a:t>
            </a:r>
            <a:r>
              <a:rPr lang="en-US" altLang="en-US">
                <a:effectLst>
                  <a:outerShdw blurRad="38100" dist="38100" dir="2700000" algn="tl">
                    <a:srgbClr val="C0C0C0"/>
                  </a:outerShdw>
                </a:effectLst>
              </a:rPr>
              <a:t>.</a:t>
            </a:r>
          </a:p>
        </p:txBody>
      </p:sp>
    </p:spTree>
    <p:extLst>
      <p:ext uri="{BB962C8B-B14F-4D97-AF65-F5344CB8AC3E}">
        <p14:creationId xmlns:p14="http://schemas.microsoft.com/office/powerpoint/2010/main" val="2997960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6E29BB-F762-1C4F-84C4-20A33FA42F1A}" type="slidenum">
              <a:rPr lang="en-US" altLang="en-US"/>
              <a:pPr/>
              <a:t>28</a:t>
            </a:fld>
            <a:endParaRPr lang="en-US" altLang="en-US"/>
          </a:p>
        </p:txBody>
      </p:sp>
      <p:sp>
        <p:nvSpPr>
          <p:cNvPr id="473090" name="Rectangle 2"/>
          <p:cNvSpPr>
            <a:spLocks noChangeArrowheads="1" noTextEdit="1"/>
          </p:cNvSpPr>
          <p:nvPr>
            <p:ph type="sldImg"/>
          </p:nvPr>
        </p:nvSpPr>
        <p:spPr>
          <a:ln/>
        </p:spPr>
      </p:sp>
      <p:sp>
        <p:nvSpPr>
          <p:cNvPr id="473091" name="Rectangle 3"/>
          <p:cNvSpPr>
            <a:spLocks noGrp="1" noChangeArrowheads="1"/>
          </p:cNvSpPr>
          <p:nvPr>
            <p:ph type="body" idx="1"/>
          </p:nvPr>
        </p:nvSpPr>
        <p:spPr/>
        <p:txBody>
          <a:bodyPr/>
          <a:lstStyle/>
          <a:p>
            <a:r>
              <a:rPr lang="en-US" altLang="en-US">
                <a:ea typeface="Times New Roman" charset="0"/>
                <a:cs typeface="Times New Roman" charset="0"/>
              </a:rPr>
              <a:t>28. Some seeds germinate readily, and are said to be non-dormant, while others do not germinate, and are said to be dormant. </a:t>
            </a:r>
            <a:endParaRPr lang="en-US" altLang="en-US"/>
          </a:p>
        </p:txBody>
      </p:sp>
    </p:spTree>
    <p:extLst>
      <p:ext uri="{BB962C8B-B14F-4D97-AF65-F5344CB8AC3E}">
        <p14:creationId xmlns:p14="http://schemas.microsoft.com/office/powerpoint/2010/main" val="6757109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62BEC5-A2CB-3C4E-845F-6CB6E39DCC25}" type="slidenum">
              <a:rPr lang="en-US" altLang="en-US"/>
              <a:pPr/>
              <a:t>29</a:t>
            </a:fld>
            <a:endParaRPr lang="en-US" altLang="en-US"/>
          </a:p>
        </p:txBody>
      </p:sp>
      <p:sp>
        <p:nvSpPr>
          <p:cNvPr id="490498" name="Rectangle 2"/>
          <p:cNvSpPr>
            <a:spLocks noChangeArrowheads="1" noTextEdit="1"/>
          </p:cNvSpPr>
          <p:nvPr>
            <p:ph type="sldImg"/>
          </p:nvPr>
        </p:nvSpPr>
        <p:spPr>
          <a:ln/>
        </p:spPr>
      </p:sp>
      <p:sp>
        <p:nvSpPr>
          <p:cNvPr id="490499" name="Rectangle 3"/>
          <p:cNvSpPr>
            <a:spLocks noGrp="1" noChangeArrowheads="1"/>
          </p:cNvSpPr>
          <p:nvPr>
            <p:ph type="body" idx="1"/>
          </p:nvPr>
        </p:nvSpPr>
        <p:spPr/>
        <p:txBody>
          <a:bodyPr/>
          <a:lstStyle/>
          <a:p>
            <a:r>
              <a:rPr lang="en-US" altLang="en-US">
                <a:ea typeface="Times New Roman" charset="0"/>
                <a:cs typeface="Times New Roman" charset="0"/>
              </a:rPr>
              <a:t>29. It is important to know if your seeds are dormant and which treatment will break that dormancy and allow them to germinate.</a:t>
            </a:r>
            <a:r>
              <a:rPr lang="en-US" altLang="en-US"/>
              <a:t> </a:t>
            </a:r>
          </a:p>
        </p:txBody>
      </p:sp>
    </p:spTree>
    <p:extLst>
      <p:ext uri="{BB962C8B-B14F-4D97-AF65-F5344CB8AC3E}">
        <p14:creationId xmlns:p14="http://schemas.microsoft.com/office/powerpoint/2010/main" val="780310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90BA3B-83F9-574B-B25C-3EBDDC3AF29D}" type="slidenum">
              <a:rPr lang="en-US" altLang="en-US"/>
              <a:pPr/>
              <a:t>3</a:t>
            </a:fld>
            <a:endParaRPr lang="en-US" altLang="en-US"/>
          </a:p>
        </p:txBody>
      </p:sp>
      <p:sp>
        <p:nvSpPr>
          <p:cNvPr id="551938" name="Rectangle 2"/>
          <p:cNvSpPr>
            <a:spLocks noChangeArrowheads="1" noTextEdit="1"/>
          </p:cNvSpPr>
          <p:nvPr>
            <p:ph type="sldImg"/>
          </p:nvPr>
        </p:nvSpPr>
        <p:spPr>
          <a:xfrm>
            <a:off x="1144588" y="685800"/>
            <a:ext cx="4572000" cy="3429000"/>
          </a:xfrm>
          <a:ln/>
        </p:spPr>
      </p:sp>
      <p:sp>
        <p:nvSpPr>
          <p:cNvPr id="551939" name="Rectangle 3"/>
          <p:cNvSpPr>
            <a:spLocks noGrp="1" noChangeArrowheads="1"/>
          </p:cNvSpPr>
          <p:nvPr>
            <p:ph type="body" idx="1"/>
          </p:nvPr>
        </p:nvSpPr>
        <p:spPr>
          <a:xfrm>
            <a:off x="912813" y="4343400"/>
            <a:ext cx="5032375" cy="4114800"/>
          </a:xfrm>
        </p:spPr>
        <p:txBody>
          <a:bodyPr/>
          <a:lstStyle/>
          <a:p>
            <a:r>
              <a:rPr lang="en-US" altLang="en-US"/>
              <a:t>3. Georgia Master Gardener Logo</a:t>
            </a:r>
          </a:p>
        </p:txBody>
      </p:sp>
    </p:spTree>
    <p:extLst>
      <p:ext uri="{BB962C8B-B14F-4D97-AF65-F5344CB8AC3E}">
        <p14:creationId xmlns:p14="http://schemas.microsoft.com/office/powerpoint/2010/main" val="14540335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7795AF-BA8E-DD48-951E-618EDB92ED7E}" type="slidenum">
              <a:rPr lang="en-US" altLang="en-US"/>
              <a:pPr/>
              <a:t>30</a:t>
            </a:fld>
            <a:endParaRPr lang="en-US" altLang="en-US"/>
          </a:p>
        </p:txBody>
      </p:sp>
      <p:sp>
        <p:nvSpPr>
          <p:cNvPr id="491522" name="Rectangle 2"/>
          <p:cNvSpPr>
            <a:spLocks noChangeArrowheads="1" noTextEdit="1"/>
          </p:cNvSpPr>
          <p:nvPr>
            <p:ph type="sldImg"/>
          </p:nvPr>
        </p:nvSpPr>
        <p:spPr>
          <a:ln/>
        </p:spPr>
      </p:sp>
      <p:sp>
        <p:nvSpPr>
          <p:cNvPr id="491523" name="Rectangle 3"/>
          <p:cNvSpPr>
            <a:spLocks noGrp="1" noChangeArrowheads="1"/>
          </p:cNvSpPr>
          <p:nvPr>
            <p:ph type="body" idx="1"/>
          </p:nvPr>
        </p:nvSpPr>
        <p:spPr/>
        <p:txBody>
          <a:bodyPr/>
          <a:lstStyle/>
          <a:p>
            <a:r>
              <a:rPr lang="en-US" altLang="en-US">
                <a:ea typeface="Times New Roman" charset="0"/>
                <a:cs typeface="Times New Roman" charset="0"/>
              </a:rPr>
              <a:t>30. Seed dormancy is nature's way of setting a time clock that allows seeds to initiate germination when conditions are normally favorable for germination and survival of the seedlings. Many trees and shrubs have dormant seeds. </a:t>
            </a:r>
            <a:endParaRPr lang="en-US" altLang="en-US"/>
          </a:p>
        </p:txBody>
      </p:sp>
    </p:spTree>
    <p:extLst>
      <p:ext uri="{BB962C8B-B14F-4D97-AF65-F5344CB8AC3E}">
        <p14:creationId xmlns:p14="http://schemas.microsoft.com/office/powerpoint/2010/main" val="21429543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9F3799-8DE7-DF4A-8B7F-4A8AB9C3676F}" type="slidenum">
              <a:rPr lang="en-US" altLang="en-US"/>
              <a:pPr/>
              <a:t>31</a:t>
            </a:fld>
            <a:endParaRPr lang="en-US" altLang="en-US"/>
          </a:p>
        </p:txBody>
      </p:sp>
      <p:sp>
        <p:nvSpPr>
          <p:cNvPr id="474114" name="Rectangle 2"/>
          <p:cNvSpPr>
            <a:spLocks noChangeArrowheads="1" noTextEdit="1"/>
          </p:cNvSpPr>
          <p:nvPr>
            <p:ph type="sldImg"/>
          </p:nvPr>
        </p:nvSpPr>
        <p:spPr>
          <a:ln/>
        </p:spPr>
      </p:sp>
      <p:sp>
        <p:nvSpPr>
          <p:cNvPr id="474115" name="Rectangle 3"/>
          <p:cNvSpPr>
            <a:spLocks noGrp="1" noChangeArrowheads="1"/>
          </p:cNvSpPr>
          <p:nvPr>
            <p:ph type="body" idx="1"/>
          </p:nvPr>
        </p:nvSpPr>
        <p:spPr/>
        <p:txBody>
          <a:bodyPr/>
          <a:lstStyle/>
          <a:p>
            <a:r>
              <a:rPr lang="en-US" altLang="en-US">
                <a:ea typeface="Times New Roman" charset="0"/>
                <a:cs typeface="Times New Roman" charset="0"/>
              </a:rPr>
              <a:t>31. Seeds are said to be quiescent when they are able to germinate upon absorption of water. Primary dormancy develops when the seed is attached to the plant and exists when first harvested. If a seed is not exposed to sufficient moisture, proper temperature, oxygen, and for some species light, the seed will not germinate. In this case, the seed's dormancy is due to unfavorable environmental conditions. Secondary dormancy is a condition that prevents germination after the seed has been detached from the plant and is exposed to specific unfavorable conditions.</a:t>
            </a:r>
          </a:p>
          <a:p>
            <a:r>
              <a:rPr lang="en-US" altLang="en-US">
                <a:ea typeface="Times New Roman" charset="0"/>
                <a:cs typeface="Times New Roman" charset="0"/>
              </a:rPr>
              <a:t>Note that when seeds ripen they may be dormant or not dormant. If they are dormant, they are referred to as having primary dormancy. Some seeds are not dormant when mature and they are known as quiescent. They germinate readily when given the proper environmental conditions. Seeds that do not have primary dormancy often acquire dormancy as they dry.</a:t>
            </a:r>
            <a:endParaRPr lang="en-US" altLang="en-US"/>
          </a:p>
        </p:txBody>
      </p:sp>
    </p:spTree>
    <p:extLst>
      <p:ext uri="{BB962C8B-B14F-4D97-AF65-F5344CB8AC3E}">
        <p14:creationId xmlns:p14="http://schemas.microsoft.com/office/powerpoint/2010/main" val="11850460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B2332E-9723-D741-879D-F5E87B23A9CC}" type="slidenum">
              <a:rPr lang="en-US" altLang="en-US"/>
              <a:pPr/>
              <a:t>32</a:t>
            </a:fld>
            <a:endParaRPr lang="en-US" altLang="en-US"/>
          </a:p>
        </p:txBody>
      </p:sp>
      <p:sp>
        <p:nvSpPr>
          <p:cNvPr id="493570" name="Rectangle 2"/>
          <p:cNvSpPr>
            <a:spLocks noChangeArrowheads="1" noTextEdit="1"/>
          </p:cNvSpPr>
          <p:nvPr>
            <p:ph type="sldImg"/>
          </p:nvPr>
        </p:nvSpPr>
        <p:spPr>
          <a:ln/>
        </p:spPr>
      </p:sp>
      <p:sp>
        <p:nvSpPr>
          <p:cNvPr id="493571" name="Rectangle 3"/>
          <p:cNvSpPr>
            <a:spLocks noGrp="1" noChangeArrowheads="1"/>
          </p:cNvSpPr>
          <p:nvPr>
            <p:ph type="body" idx="1"/>
          </p:nvPr>
        </p:nvSpPr>
        <p:spPr/>
        <p:txBody>
          <a:bodyPr/>
          <a:lstStyle/>
          <a:p>
            <a:r>
              <a:rPr lang="en-US" altLang="en-US">
                <a:ea typeface="Times New Roman" charset="0"/>
                <a:cs typeface="Times New Roman" charset="0"/>
              </a:rPr>
              <a:t>32. In exogenous dormancy the hard seed coat, which is impervious to water and gases, is the reason for the dormancy. The seed will not germinate until the seed coat is broken or scratched to make it permeable to water. In endogenous dormancy the embryo itself is not well developed. Lastly, a combination of two types of dormancy may exist.</a:t>
            </a:r>
            <a:endParaRPr lang="en-US" altLang="en-US"/>
          </a:p>
        </p:txBody>
      </p:sp>
    </p:spTree>
    <p:extLst>
      <p:ext uri="{BB962C8B-B14F-4D97-AF65-F5344CB8AC3E}">
        <p14:creationId xmlns:p14="http://schemas.microsoft.com/office/powerpoint/2010/main" val="13050654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1ED2D9-ED37-9D4E-A914-8BED81BA0DCD}" type="slidenum">
              <a:rPr lang="en-US" altLang="en-US"/>
              <a:pPr/>
              <a:t>33</a:t>
            </a:fld>
            <a:endParaRPr lang="en-US" altLang="en-US"/>
          </a:p>
        </p:txBody>
      </p:sp>
      <p:sp>
        <p:nvSpPr>
          <p:cNvPr id="492546" name="Rectangle 2"/>
          <p:cNvSpPr>
            <a:spLocks noChangeArrowheads="1" noTextEdit="1"/>
          </p:cNvSpPr>
          <p:nvPr>
            <p:ph type="sldImg"/>
          </p:nvPr>
        </p:nvSpPr>
        <p:spPr>
          <a:ln/>
        </p:spPr>
      </p:sp>
      <p:sp>
        <p:nvSpPr>
          <p:cNvPr id="492547" name="Rectangle 3"/>
          <p:cNvSpPr>
            <a:spLocks noGrp="1" noChangeArrowheads="1"/>
          </p:cNvSpPr>
          <p:nvPr>
            <p:ph type="body" idx="1"/>
          </p:nvPr>
        </p:nvSpPr>
        <p:spPr/>
        <p:txBody>
          <a:bodyPr/>
          <a:lstStyle/>
          <a:p>
            <a:r>
              <a:rPr lang="en-US" altLang="en-US">
                <a:ea typeface="Times New Roman" charset="0"/>
                <a:cs typeface="Times New Roman" charset="0"/>
              </a:rPr>
              <a:t>33. External or exogenous dormancy may be due to physical factors, such as an impermeable seed coat. Examples are legumes. In this case, a process of scarification will remove the dormancy. In nature, this often occurs by fall seeding. Scarification can be forced, rather than waiting for nature to change the seed coats. The seed coat may restrict the radicle from emerging, thereby inhibiting germination. This type of dormancy occurs in olive. In nature, coats are softened by environmental agents such as acid in guts of birds, microorganisms in warm, moist soil, or forest fires.</a:t>
            </a:r>
          </a:p>
          <a:p>
            <a:r>
              <a:rPr lang="en-US" altLang="en-US">
                <a:ea typeface="Times New Roman" charset="0"/>
                <a:cs typeface="Times New Roman" charset="0"/>
              </a:rPr>
              <a:t>The seed coat also may contain substances, which inhibit germination. This occurs in fleshy fruits, hulls, and capsules of many dry fruits. Examples are apples, citrus, grapes, desert plants. In nature, this type of dormancy is overcome by heavy rains, which can leach the inhibitors. Horticulturally, leaching with running water, while changing water every few days; chilling for a few days; excising the embryo; and/or using hormones, can overcome chemically-related exogenous dormancy.</a:t>
            </a:r>
          </a:p>
        </p:txBody>
      </p:sp>
    </p:spTree>
    <p:extLst>
      <p:ext uri="{BB962C8B-B14F-4D97-AF65-F5344CB8AC3E}">
        <p14:creationId xmlns:p14="http://schemas.microsoft.com/office/powerpoint/2010/main" val="19843800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FA77B8-3F96-6949-8DB5-7DF3079CD293}" type="slidenum">
              <a:rPr lang="en-US" altLang="en-US"/>
              <a:pPr/>
              <a:t>34</a:t>
            </a:fld>
            <a:endParaRPr lang="en-US" altLang="en-US"/>
          </a:p>
        </p:txBody>
      </p:sp>
      <p:sp>
        <p:nvSpPr>
          <p:cNvPr id="497666" name="Rectangle 2"/>
          <p:cNvSpPr>
            <a:spLocks noChangeArrowheads="1" noTextEdit="1"/>
          </p:cNvSpPr>
          <p:nvPr>
            <p:ph type="sldImg"/>
          </p:nvPr>
        </p:nvSpPr>
        <p:spPr>
          <a:ln/>
        </p:spPr>
      </p:sp>
      <p:sp>
        <p:nvSpPr>
          <p:cNvPr id="497667" name="Rectangle 3"/>
          <p:cNvSpPr>
            <a:spLocks noGrp="1" noChangeArrowheads="1"/>
          </p:cNvSpPr>
          <p:nvPr>
            <p:ph type="body" idx="1"/>
          </p:nvPr>
        </p:nvSpPr>
        <p:spPr/>
        <p:txBody>
          <a:bodyPr/>
          <a:lstStyle/>
          <a:p>
            <a:r>
              <a:rPr lang="en-US" altLang="en-US"/>
              <a:t>34. Internal seed dormancy may be due to morphological or physiological factors. The embryo may not be well-developed at the time of ripening, and may need additional growth after the seed is separated from the plant. Morphological dormancy occurs in several herbaceous plants such as Ranunculus, popp, also woody plants such as holly. In this case warm stratification is needed. </a:t>
            </a:r>
          </a:p>
          <a:p>
            <a:r>
              <a:rPr lang="en-US" altLang="en-US"/>
              <a:t>Physiological factors can be non-deep dormancy, which is short-termed and disappears with storage. Photodormancy is imposed by the inner membranes of freshly harvested seed and is typical of herbaceous plants such as annuals and veggies. It can be overcome by exposing the seed to red light. Why red light, will become clear in the next few slides. Intermediate dormancy is caused by the embryo-seed coat separation and can be overcome by cold stratification. Typical of conifers. </a:t>
            </a:r>
          </a:p>
          <a:p>
            <a:r>
              <a:rPr lang="en-US" altLang="en-US"/>
              <a:t>Lastly, deep physiological dormancy is caused by the embryo itself. Characteristic of many temperate trees and it can be overcome by cold stratification.</a:t>
            </a:r>
          </a:p>
        </p:txBody>
      </p:sp>
    </p:spTree>
    <p:extLst>
      <p:ext uri="{BB962C8B-B14F-4D97-AF65-F5344CB8AC3E}">
        <p14:creationId xmlns:p14="http://schemas.microsoft.com/office/powerpoint/2010/main" val="10548994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882626-7DBE-A245-9204-825B50838CF0}" type="slidenum">
              <a:rPr lang="en-US" altLang="en-US"/>
              <a:pPr/>
              <a:t>35</a:t>
            </a:fld>
            <a:endParaRPr lang="en-US" altLang="en-US"/>
          </a:p>
        </p:txBody>
      </p:sp>
      <p:sp>
        <p:nvSpPr>
          <p:cNvPr id="502786" name="Rectangle 2"/>
          <p:cNvSpPr>
            <a:spLocks noChangeArrowheads="1" noTextEdit="1"/>
          </p:cNvSpPr>
          <p:nvPr>
            <p:ph type="sldImg"/>
          </p:nvPr>
        </p:nvSpPr>
        <p:spPr>
          <a:ln/>
        </p:spPr>
      </p:sp>
      <p:sp>
        <p:nvSpPr>
          <p:cNvPr id="502787" name="Rectangle 3"/>
          <p:cNvSpPr>
            <a:spLocks noGrp="1" noChangeArrowheads="1"/>
          </p:cNvSpPr>
          <p:nvPr>
            <p:ph type="body" idx="1"/>
          </p:nvPr>
        </p:nvSpPr>
        <p:spPr/>
        <p:txBody>
          <a:bodyPr/>
          <a:lstStyle/>
          <a:p>
            <a:r>
              <a:rPr lang="en-US" altLang="en-US"/>
              <a:t>35. Double dormancy is due to some combination of underdeveloped embryo and physiological dormancy. Examples are Viburnum, Lilium, Peony. Require chilling period for embryo, followed by warm period for root, then a second cold period for shoot growth. Trillium and other native perennials have that type of dormancy.</a:t>
            </a:r>
          </a:p>
          <a:p>
            <a:r>
              <a:rPr lang="en-US" altLang="en-US"/>
              <a:t>Exo-endodormancy as the name implies is caused by both external and internal factors. This type can be overcome by sequential scarification and stratification treatments.</a:t>
            </a:r>
          </a:p>
        </p:txBody>
      </p:sp>
    </p:spTree>
    <p:extLst>
      <p:ext uri="{BB962C8B-B14F-4D97-AF65-F5344CB8AC3E}">
        <p14:creationId xmlns:p14="http://schemas.microsoft.com/office/powerpoint/2010/main" val="695959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11314B-40FD-6643-85CD-323954F864D8}" type="slidenum">
              <a:rPr lang="en-US" altLang="en-US"/>
              <a:pPr/>
              <a:t>36</a:t>
            </a:fld>
            <a:endParaRPr lang="en-US" altLang="en-US"/>
          </a:p>
        </p:txBody>
      </p:sp>
      <p:sp>
        <p:nvSpPr>
          <p:cNvPr id="503810" name="Rectangle 2"/>
          <p:cNvSpPr>
            <a:spLocks noChangeArrowheads="1" noTextEdit="1"/>
          </p:cNvSpPr>
          <p:nvPr>
            <p:ph type="sldImg"/>
          </p:nvPr>
        </p:nvSpPr>
        <p:spPr>
          <a:ln/>
        </p:spPr>
      </p:sp>
      <p:sp>
        <p:nvSpPr>
          <p:cNvPr id="503811" name="Rectangle 3"/>
          <p:cNvSpPr>
            <a:spLocks noGrp="1" noChangeArrowheads="1"/>
          </p:cNvSpPr>
          <p:nvPr>
            <p:ph type="body" idx="1"/>
          </p:nvPr>
        </p:nvSpPr>
        <p:spPr/>
        <p:txBody>
          <a:bodyPr/>
          <a:lstStyle/>
          <a:p>
            <a:r>
              <a:rPr lang="en-US" altLang="en-US"/>
              <a:t>36. Thermodormancy is an imposition of new dormancy mechanism during unfavorable conditions. The critical point is that this dormancy occurs after the seed has been separated from the plant. Prevents germination during unfavorable conditions in seed that have overcome primary dormancy. Example, Maple seeds germinate in spring, but if there is insufficient water or too high temperatures, a secondary dormancy will set in that then requires chilling for the seed to germinate.</a:t>
            </a:r>
          </a:p>
        </p:txBody>
      </p:sp>
    </p:spTree>
    <p:extLst>
      <p:ext uri="{BB962C8B-B14F-4D97-AF65-F5344CB8AC3E}">
        <p14:creationId xmlns:p14="http://schemas.microsoft.com/office/powerpoint/2010/main" val="14675570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9E1DA6-3A4E-A240-8A0C-225AB2674549}" type="slidenum">
              <a:rPr lang="en-US" altLang="en-US"/>
              <a:pPr/>
              <a:t>37</a:t>
            </a:fld>
            <a:endParaRPr lang="en-US" altLang="en-US"/>
          </a:p>
        </p:txBody>
      </p:sp>
      <p:sp>
        <p:nvSpPr>
          <p:cNvPr id="504834" name="Rectangle 2"/>
          <p:cNvSpPr>
            <a:spLocks noChangeArrowheads="1" noTextEdit="1"/>
          </p:cNvSpPr>
          <p:nvPr>
            <p:ph type="sldImg"/>
          </p:nvPr>
        </p:nvSpPr>
        <p:spPr>
          <a:ln/>
        </p:spPr>
      </p:sp>
      <p:sp>
        <p:nvSpPr>
          <p:cNvPr id="504835" name="Rectangle 3"/>
          <p:cNvSpPr>
            <a:spLocks noGrp="1" noChangeArrowheads="1"/>
          </p:cNvSpPr>
          <p:nvPr>
            <p:ph type="body" idx="1"/>
          </p:nvPr>
        </p:nvSpPr>
        <p:spPr/>
        <p:txBody>
          <a:bodyPr/>
          <a:lstStyle/>
          <a:p>
            <a:pPr>
              <a:spcBef>
                <a:spcPct val="0"/>
              </a:spcBef>
            </a:pPr>
            <a:r>
              <a:rPr lang="en-US" altLang="en-US">
                <a:solidFill>
                  <a:srgbClr val="F7F74D"/>
                </a:solidFill>
              </a:rPr>
              <a:t>37. Photodormancy </a:t>
            </a:r>
            <a:r>
              <a:rPr lang="en-US" altLang="en-US">
                <a:solidFill>
                  <a:schemeClr val="bg1"/>
                </a:solidFill>
                <a:effectLst>
                  <a:outerShdw blurRad="38100" dist="38100" dir="2700000" algn="tl">
                    <a:srgbClr val="C0C0C0"/>
                  </a:outerShdw>
                </a:effectLst>
              </a:rPr>
              <a:t>is a type of dormancy where the ability of the seed to germinate is controlled by the wavelength and duration of light received by the embryo. Examples are lettuce, butterfly weed and tobacco.</a:t>
            </a:r>
          </a:p>
        </p:txBody>
      </p:sp>
    </p:spTree>
    <p:extLst>
      <p:ext uri="{BB962C8B-B14F-4D97-AF65-F5344CB8AC3E}">
        <p14:creationId xmlns:p14="http://schemas.microsoft.com/office/powerpoint/2010/main" val="13822586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EE6F69-2587-7A41-B149-527465BAB72E}" type="slidenum">
              <a:rPr lang="en-US" altLang="en-US"/>
              <a:pPr/>
              <a:t>38</a:t>
            </a:fld>
            <a:endParaRPr lang="en-US" altLang="en-US"/>
          </a:p>
        </p:txBody>
      </p:sp>
      <p:sp>
        <p:nvSpPr>
          <p:cNvPr id="510978" name="Rectangle 2"/>
          <p:cNvSpPr>
            <a:spLocks noChangeArrowheads="1" noTextEdit="1"/>
          </p:cNvSpPr>
          <p:nvPr>
            <p:ph type="sldImg"/>
          </p:nvPr>
        </p:nvSpPr>
        <p:spPr>
          <a:ln/>
        </p:spPr>
      </p:sp>
      <p:sp>
        <p:nvSpPr>
          <p:cNvPr id="510979" name="Rectangle 3"/>
          <p:cNvSpPr>
            <a:spLocks noGrp="1" noChangeArrowheads="1"/>
          </p:cNvSpPr>
          <p:nvPr>
            <p:ph type="body" idx="1"/>
          </p:nvPr>
        </p:nvSpPr>
        <p:spPr/>
        <p:txBody>
          <a:bodyPr/>
          <a:lstStyle/>
          <a:p>
            <a:r>
              <a:rPr lang="en-US" altLang="en-US"/>
              <a:t>38. The role of light is an important one in a plant’s life cycle. Plants perceive and respond not only to light intensity but also to light quality. </a:t>
            </a:r>
          </a:p>
          <a:p>
            <a:r>
              <a:rPr lang="en-US" altLang="en-US"/>
              <a:t>Photodormancy and photoperiodism (sensitivity of a plant to the duration and timing of day and night) are under the same control mechanism. </a:t>
            </a:r>
          </a:p>
        </p:txBody>
      </p:sp>
    </p:spTree>
    <p:extLst>
      <p:ext uri="{BB962C8B-B14F-4D97-AF65-F5344CB8AC3E}">
        <p14:creationId xmlns:p14="http://schemas.microsoft.com/office/powerpoint/2010/main" val="1423146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2097C5-D6A0-C347-8583-B87E27515590}" type="slidenum">
              <a:rPr lang="en-US" altLang="en-US"/>
              <a:pPr/>
              <a:t>39</a:t>
            </a:fld>
            <a:endParaRPr lang="en-US" altLang="en-US"/>
          </a:p>
        </p:txBody>
      </p:sp>
      <p:sp>
        <p:nvSpPr>
          <p:cNvPr id="513026" name="Rectangle 2"/>
          <p:cNvSpPr>
            <a:spLocks noChangeArrowheads="1" noTextEdit="1"/>
          </p:cNvSpPr>
          <p:nvPr>
            <p:ph type="sldImg"/>
          </p:nvPr>
        </p:nvSpPr>
        <p:spPr>
          <a:ln/>
        </p:spPr>
      </p:sp>
      <p:sp>
        <p:nvSpPr>
          <p:cNvPr id="513027" name="Rectangle 3"/>
          <p:cNvSpPr>
            <a:spLocks noGrp="1" noChangeArrowheads="1"/>
          </p:cNvSpPr>
          <p:nvPr>
            <p:ph type="body" idx="1"/>
          </p:nvPr>
        </p:nvSpPr>
        <p:spPr/>
        <p:txBody>
          <a:bodyPr/>
          <a:lstStyle/>
          <a:p>
            <a:r>
              <a:rPr lang="en-US" altLang="en-US"/>
              <a:t>39. The mechanism by which plants perceive the quality or wavelength of light is the pigment phytochrome. Phytochrome exists in two forms: Pr, which is sensitive to red light (around 660 nanometers) and Pfr, which is sensitive to far-red light (around 740 nanometers). </a:t>
            </a:r>
            <a:r>
              <a:rPr lang="en-US" altLang="en-US">
                <a:effectLst>
                  <a:outerShdw blurRad="38100" dist="38100" dir="2700000" algn="tl">
                    <a:srgbClr val="C0C0C0"/>
                  </a:outerShdw>
                </a:effectLst>
              </a:rPr>
              <a:t>If a photoperiodic plant is exposed to light at the </a:t>
            </a:r>
            <a:r>
              <a:rPr lang="en-US" altLang="en-US"/>
              <a:t>740</a:t>
            </a:r>
            <a:r>
              <a:rPr lang="en-US" altLang="en-US">
                <a:effectLst>
                  <a:outerShdw blurRad="38100" dist="38100" dir="2700000" algn="tl">
                    <a:srgbClr val="C0C0C0"/>
                  </a:outerShdw>
                </a:effectLst>
              </a:rPr>
              <a:t> nm wavelength, Pfr is converted to Pr. If a photoperiodic plant is exposed to light at the </a:t>
            </a:r>
            <a:r>
              <a:rPr lang="en-US" altLang="en-US"/>
              <a:t>660</a:t>
            </a:r>
            <a:r>
              <a:rPr lang="en-US" altLang="en-US">
                <a:effectLst>
                  <a:outerShdw blurRad="38100" dist="38100" dir="2700000" algn="tl">
                    <a:srgbClr val="C0C0C0"/>
                  </a:outerShdw>
                </a:effectLst>
              </a:rPr>
              <a:t> nm wavelength, Pfr is converted to Pr.</a:t>
            </a:r>
          </a:p>
          <a:p>
            <a:endParaRPr lang="en-US" altLang="en-US">
              <a:effectLst>
                <a:outerShdw blurRad="38100" dist="38100" dir="2700000" algn="tl">
                  <a:srgbClr val="C0C0C0"/>
                </a:outerShdw>
              </a:effectLst>
            </a:endParaRPr>
          </a:p>
        </p:txBody>
      </p:sp>
    </p:spTree>
    <p:extLst>
      <p:ext uri="{BB962C8B-B14F-4D97-AF65-F5344CB8AC3E}">
        <p14:creationId xmlns:p14="http://schemas.microsoft.com/office/powerpoint/2010/main" val="1732233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878DE3-67F9-E149-B5D2-59BFEBDA8508}" type="slidenum">
              <a:rPr lang="en-US" altLang="en-US"/>
              <a:pPr/>
              <a:t>4</a:t>
            </a:fld>
            <a:endParaRPr lang="en-US" altLang="en-US"/>
          </a:p>
        </p:txBody>
      </p:sp>
      <p:sp>
        <p:nvSpPr>
          <p:cNvPr id="432130" name="Rectangle 2"/>
          <p:cNvSpPr>
            <a:spLocks noChangeArrowheads="1" noTextEdit="1"/>
          </p:cNvSpPr>
          <p:nvPr>
            <p:ph type="sldImg"/>
          </p:nvPr>
        </p:nvSpPr>
        <p:spPr>
          <a:ln/>
        </p:spPr>
      </p:sp>
      <p:sp>
        <p:nvSpPr>
          <p:cNvPr id="432131" name="Rectangle 3"/>
          <p:cNvSpPr>
            <a:spLocks noGrp="1" noChangeArrowheads="1"/>
          </p:cNvSpPr>
          <p:nvPr>
            <p:ph type="body" idx="1"/>
          </p:nvPr>
        </p:nvSpPr>
        <p:spPr/>
        <p:txBody>
          <a:bodyPr/>
          <a:lstStyle/>
          <a:p>
            <a:r>
              <a:rPr lang="en-US" altLang="en-US">
                <a:ea typeface="Times New Roman" charset="0"/>
                <a:cs typeface="Times New Roman" charset="0"/>
              </a:rPr>
              <a:t>4. Plant propagation is the creation of new plants from existing ones. Many of us have always wanted a garden or houseful of plants, but we could never afford more than a few. This presentation is designed to help you learn about different methods of plant propagation and help you start your own collection of plants.</a:t>
            </a:r>
          </a:p>
        </p:txBody>
      </p:sp>
    </p:spTree>
    <p:extLst>
      <p:ext uri="{BB962C8B-B14F-4D97-AF65-F5344CB8AC3E}">
        <p14:creationId xmlns:p14="http://schemas.microsoft.com/office/powerpoint/2010/main" val="17262623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BDF737-2089-D742-B968-35795B36BD72}" type="slidenum">
              <a:rPr lang="en-US" altLang="en-US"/>
              <a:pPr/>
              <a:t>40</a:t>
            </a:fld>
            <a:endParaRPr lang="en-US" altLang="en-US"/>
          </a:p>
        </p:txBody>
      </p:sp>
      <p:sp>
        <p:nvSpPr>
          <p:cNvPr id="514050" name="Rectangle 2"/>
          <p:cNvSpPr>
            <a:spLocks noChangeArrowheads="1" noTextEdit="1"/>
          </p:cNvSpPr>
          <p:nvPr>
            <p:ph type="sldImg"/>
          </p:nvPr>
        </p:nvSpPr>
        <p:spPr>
          <a:ln/>
        </p:spPr>
      </p:sp>
      <p:sp>
        <p:nvSpPr>
          <p:cNvPr id="514051" name="Rectangle 3"/>
          <p:cNvSpPr>
            <a:spLocks noGrp="1" noChangeArrowheads="1"/>
          </p:cNvSpPr>
          <p:nvPr>
            <p:ph type="body" idx="1"/>
          </p:nvPr>
        </p:nvSpPr>
        <p:spPr/>
        <p:txBody>
          <a:bodyPr/>
          <a:lstStyle/>
          <a:p>
            <a:r>
              <a:rPr lang="en-US" altLang="en-US"/>
              <a:t>40. The length of the night period plays a major role in determining which wavelength will be effective, as the phytochrome pigment tends to revert to Pr during long periods of darkness. Thus the length of exposure to light in a building, or if outdoors, the seasonal light changes, affect how long the plant perceives each form of phytochrome. </a:t>
            </a:r>
          </a:p>
        </p:txBody>
      </p:sp>
    </p:spTree>
    <p:extLst>
      <p:ext uri="{BB962C8B-B14F-4D97-AF65-F5344CB8AC3E}">
        <p14:creationId xmlns:p14="http://schemas.microsoft.com/office/powerpoint/2010/main" val="2128001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E4785F-AFB4-8442-949D-A0DAC8336A12}" type="slidenum">
              <a:rPr lang="en-US" altLang="en-US"/>
              <a:pPr/>
              <a:t>41</a:t>
            </a:fld>
            <a:endParaRPr lang="en-US" altLang="en-US"/>
          </a:p>
        </p:txBody>
      </p:sp>
      <p:sp>
        <p:nvSpPr>
          <p:cNvPr id="515074" name="Rectangle 2"/>
          <p:cNvSpPr>
            <a:spLocks noChangeArrowheads="1" noTextEdit="1"/>
          </p:cNvSpPr>
          <p:nvPr>
            <p:ph type="sldImg"/>
          </p:nvPr>
        </p:nvSpPr>
        <p:spPr>
          <a:ln/>
        </p:spPr>
      </p:sp>
      <p:sp>
        <p:nvSpPr>
          <p:cNvPr id="515075" name="Rectangle 3"/>
          <p:cNvSpPr>
            <a:spLocks noGrp="1" noChangeArrowheads="1"/>
          </p:cNvSpPr>
          <p:nvPr>
            <p:ph type="body" idx="1"/>
          </p:nvPr>
        </p:nvSpPr>
        <p:spPr/>
        <p:txBody>
          <a:bodyPr/>
          <a:lstStyle/>
          <a:p>
            <a:pPr>
              <a:spcBef>
                <a:spcPct val="0"/>
              </a:spcBef>
            </a:pPr>
            <a:r>
              <a:rPr lang="en-US" altLang="en-US"/>
              <a:t>41. Long hours of bright spring sun generate wavelengths in the 660 region, which is absorbed by the Pr form of hytochrome, converting it to the Pfr form. In turn, Pfr form stimulates germination.</a:t>
            </a:r>
          </a:p>
        </p:txBody>
      </p:sp>
    </p:spTree>
    <p:extLst>
      <p:ext uri="{BB962C8B-B14F-4D97-AF65-F5344CB8AC3E}">
        <p14:creationId xmlns:p14="http://schemas.microsoft.com/office/powerpoint/2010/main" val="9725378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ED7EDB-8C43-1848-8797-20EF08E88AB4}" type="slidenum">
              <a:rPr lang="en-US" altLang="en-US"/>
              <a:pPr/>
              <a:t>42</a:t>
            </a:fld>
            <a:endParaRPr lang="en-US" altLang="en-US"/>
          </a:p>
        </p:txBody>
      </p:sp>
      <p:sp>
        <p:nvSpPr>
          <p:cNvPr id="516098" name="Rectangle 2"/>
          <p:cNvSpPr>
            <a:spLocks noChangeArrowheads="1" noTextEdit="1"/>
          </p:cNvSpPr>
          <p:nvPr>
            <p:ph type="sldImg"/>
          </p:nvPr>
        </p:nvSpPr>
        <p:spPr>
          <a:ln/>
        </p:spPr>
      </p:sp>
      <p:sp>
        <p:nvSpPr>
          <p:cNvPr id="516099" name="Rectangle 3"/>
          <p:cNvSpPr>
            <a:spLocks noGrp="1" noChangeArrowheads="1"/>
          </p:cNvSpPr>
          <p:nvPr>
            <p:ph type="body" idx="1"/>
          </p:nvPr>
        </p:nvSpPr>
        <p:spPr/>
        <p:txBody>
          <a:bodyPr/>
          <a:lstStyle/>
          <a:p>
            <a:pPr>
              <a:spcBef>
                <a:spcPct val="0"/>
              </a:spcBef>
            </a:pPr>
            <a:r>
              <a:rPr lang="en-US" altLang="en-US"/>
              <a:t>42. Far-red light, such as is found under a vegetative canopy, prevents germination by converting the Pfr form into Pr.  </a:t>
            </a:r>
          </a:p>
        </p:txBody>
      </p:sp>
    </p:spTree>
    <p:extLst>
      <p:ext uri="{BB962C8B-B14F-4D97-AF65-F5344CB8AC3E}">
        <p14:creationId xmlns:p14="http://schemas.microsoft.com/office/powerpoint/2010/main" val="9461454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2C892A-B66C-064A-90DE-65A6DA82480D}" type="slidenum">
              <a:rPr lang="en-US" altLang="en-US"/>
              <a:pPr/>
              <a:t>43</a:t>
            </a:fld>
            <a:endParaRPr lang="en-US" altLang="en-US"/>
          </a:p>
        </p:txBody>
      </p:sp>
      <p:sp>
        <p:nvSpPr>
          <p:cNvPr id="517122" name="Rectangle 2"/>
          <p:cNvSpPr>
            <a:spLocks noChangeArrowheads="1" noTextEdit="1"/>
          </p:cNvSpPr>
          <p:nvPr>
            <p:ph type="sldImg"/>
          </p:nvPr>
        </p:nvSpPr>
        <p:spPr>
          <a:ln/>
        </p:spPr>
      </p:sp>
      <p:sp>
        <p:nvSpPr>
          <p:cNvPr id="517123" name="Rectangle 3"/>
          <p:cNvSpPr>
            <a:spLocks noGrp="1" noChangeArrowheads="1"/>
          </p:cNvSpPr>
          <p:nvPr>
            <p:ph type="body" idx="1"/>
          </p:nvPr>
        </p:nvSpPr>
        <p:spPr/>
        <p:txBody>
          <a:bodyPr/>
          <a:lstStyle/>
          <a:p>
            <a:pPr>
              <a:spcBef>
                <a:spcPct val="0"/>
              </a:spcBef>
            </a:pPr>
            <a:r>
              <a:rPr lang="en-US" altLang="en-US">
                <a:solidFill>
                  <a:schemeClr val="bg1"/>
                </a:solidFill>
              </a:rPr>
              <a:t>43. Darkness maintains Pr and quiescence. Buried seed won’t germinate until brought to the surface.</a:t>
            </a:r>
          </a:p>
          <a:p>
            <a:endParaRPr lang="en-US" altLang="en-US"/>
          </a:p>
        </p:txBody>
      </p:sp>
    </p:spTree>
    <p:extLst>
      <p:ext uri="{BB962C8B-B14F-4D97-AF65-F5344CB8AC3E}">
        <p14:creationId xmlns:p14="http://schemas.microsoft.com/office/powerpoint/2010/main" val="18977734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2E4BB9-9B68-0F49-899B-AD945C3539CC}" type="slidenum">
              <a:rPr lang="en-US" altLang="en-US"/>
              <a:pPr/>
              <a:t>44</a:t>
            </a:fld>
            <a:endParaRPr lang="en-US" altLang="en-US"/>
          </a:p>
        </p:txBody>
      </p:sp>
      <p:sp>
        <p:nvSpPr>
          <p:cNvPr id="477186"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77187"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algn="just"/>
            <a:r>
              <a:rPr lang="en-US" altLang="en-US">
                <a:ea typeface="Times New Roman" charset="0"/>
                <a:cs typeface="Times New Roman" charset="0"/>
              </a:rPr>
              <a:t>44. Plants differ in their requirements for light during germination. The table lists the light</a:t>
            </a:r>
            <a:r>
              <a:rPr lang="en-US" altLang="en-US" b="1">
                <a:ea typeface="Times New Roman" charset="0"/>
                <a:cs typeface="Times New Roman" charset="0"/>
              </a:rPr>
              <a:t> </a:t>
            </a:r>
            <a:r>
              <a:rPr lang="en-US" altLang="en-US">
                <a:ea typeface="Times New Roman" charset="0"/>
                <a:cs typeface="Times New Roman" charset="0"/>
              </a:rPr>
              <a:t>requirements for germination of selected herbaceous ornamental plants. Some species require light, some need dark, and others germinate under either light or dark conditions.</a:t>
            </a:r>
            <a:r>
              <a:rPr lang="en-US" altLang="en-US"/>
              <a:t> </a:t>
            </a:r>
          </a:p>
        </p:txBody>
      </p:sp>
    </p:spTree>
    <p:extLst>
      <p:ext uri="{BB962C8B-B14F-4D97-AF65-F5344CB8AC3E}">
        <p14:creationId xmlns:p14="http://schemas.microsoft.com/office/powerpoint/2010/main" val="14505934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EF556D-FC01-984C-B31D-10726512EE10}" type="slidenum">
              <a:rPr lang="en-US" altLang="en-US"/>
              <a:pPr/>
              <a:t>45</a:t>
            </a:fld>
            <a:endParaRPr lang="en-US" altLang="en-US"/>
          </a:p>
        </p:txBody>
      </p:sp>
      <p:sp>
        <p:nvSpPr>
          <p:cNvPr id="518146" name="Rectangle 2"/>
          <p:cNvSpPr>
            <a:spLocks noChangeArrowheads="1" noTextEdit="1"/>
          </p:cNvSpPr>
          <p:nvPr>
            <p:ph type="sldImg"/>
          </p:nvPr>
        </p:nvSpPr>
        <p:spPr>
          <a:ln/>
        </p:spPr>
      </p:sp>
      <p:sp>
        <p:nvSpPr>
          <p:cNvPr id="518147" name="Rectangle 3"/>
          <p:cNvSpPr>
            <a:spLocks noGrp="1" noChangeArrowheads="1"/>
          </p:cNvSpPr>
          <p:nvPr>
            <p:ph type="body" idx="1"/>
          </p:nvPr>
        </p:nvSpPr>
        <p:spPr/>
        <p:txBody>
          <a:bodyPr/>
          <a:lstStyle/>
          <a:p>
            <a:r>
              <a:rPr lang="en-US" altLang="en-US"/>
              <a:t>45. To induce more uniform germination, seeds can be preconditioned. The methods used are: m</a:t>
            </a:r>
            <a:r>
              <a:rPr lang="en-US" altLang="en-US">
                <a:effectLst>
                  <a:outerShdw blurRad="38100" dist="38100" dir="2700000" algn="tl">
                    <a:srgbClr val="C0C0C0"/>
                  </a:outerShdw>
                </a:effectLst>
              </a:rPr>
              <a:t>echanical scarification, soaking in water, acid scarification, moist chilling or freezing.</a:t>
            </a:r>
          </a:p>
        </p:txBody>
      </p:sp>
    </p:spTree>
    <p:extLst>
      <p:ext uri="{BB962C8B-B14F-4D97-AF65-F5344CB8AC3E}">
        <p14:creationId xmlns:p14="http://schemas.microsoft.com/office/powerpoint/2010/main" val="18894676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C78DEA-9CD4-804B-891A-589C5138EF01}" type="slidenum">
              <a:rPr lang="en-US" altLang="en-US"/>
              <a:pPr/>
              <a:t>46</a:t>
            </a:fld>
            <a:endParaRPr lang="en-US" altLang="en-US"/>
          </a:p>
        </p:txBody>
      </p:sp>
      <p:sp>
        <p:nvSpPr>
          <p:cNvPr id="496642" name="Rectangle 2"/>
          <p:cNvSpPr>
            <a:spLocks noChangeArrowheads="1" noTextEdit="1"/>
          </p:cNvSpPr>
          <p:nvPr>
            <p:ph type="sldImg"/>
          </p:nvPr>
        </p:nvSpPr>
        <p:spPr>
          <a:ln/>
        </p:spPr>
      </p:sp>
      <p:sp>
        <p:nvSpPr>
          <p:cNvPr id="496643" name="Rectangle 3"/>
          <p:cNvSpPr>
            <a:spLocks noGrp="1" noChangeArrowheads="1"/>
          </p:cNvSpPr>
          <p:nvPr>
            <p:ph type="body" idx="1"/>
          </p:nvPr>
        </p:nvSpPr>
        <p:spPr/>
        <p:txBody>
          <a:bodyPr/>
          <a:lstStyle/>
          <a:p>
            <a:r>
              <a:rPr lang="en-US" altLang="en-US">
                <a:ea typeface="Times New Roman" charset="0"/>
                <a:cs typeface="Times New Roman" charset="0"/>
              </a:rPr>
              <a:t>46. Mechanical scarification is way to weaken the seed coat. File the seed coat with a metal file, rub with sandpaper, nick with a knife, or crack gently with a hammer. </a:t>
            </a:r>
          </a:p>
        </p:txBody>
      </p:sp>
    </p:spTree>
    <p:extLst>
      <p:ext uri="{BB962C8B-B14F-4D97-AF65-F5344CB8AC3E}">
        <p14:creationId xmlns:p14="http://schemas.microsoft.com/office/powerpoint/2010/main" val="14427272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8FF4D3-DB92-224C-A534-E39A1652E1AE}" type="slidenum">
              <a:rPr lang="en-US" altLang="en-US"/>
              <a:pPr/>
              <a:t>47</a:t>
            </a:fld>
            <a:endParaRPr lang="en-US" altLang="en-US"/>
          </a:p>
        </p:txBody>
      </p:sp>
      <p:sp>
        <p:nvSpPr>
          <p:cNvPr id="495618" name="Rectangle 2"/>
          <p:cNvSpPr>
            <a:spLocks noChangeArrowheads="1" noTextEdit="1"/>
          </p:cNvSpPr>
          <p:nvPr>
            <p:ph type="sldImg"/>
          </p:nvPr>
        </p:nvSpPr>
        <p:spPr>
          <a:ln/>
        </p:spPr>
      </p:sp>
      <p:sp>
        <p:nvSpPr>
          <p:cNvPr id="495619" name="Rectangle 3"/>
          <p:cNvSpPr>
            <a:spLocks noGrp="1" noChangeArrowheads="1"/>
          </p:cNvSpPr>
          <p:nvPr>
            <p:ph type="body" idx="1"/>
          </p:nvPr>
        </p:nvSpPr>
        <p:spPr/>
        <p:txBody>
          <a:bodyPr/>
          <a:lstStyle/>
          <a:p>
            <a:r>
              <a:rPr lang="en-US" altLang="en-US">
                <a:ea typeface="Times New Roman" charset="0"/>
                <a:cs typeface="Times New Roman" charset="0"/>
              </a:rPr>
              <a:t>47. Commercial growers scarify seeds by soaking them in concentrated sulfuric acid. Sulfuric acid, however, can be very dangerous if not used with extreme caution. Vinegar is safer to use. Place the seeds in a glass container and cover with vinegar. Stir the seeds gently and soak for 10 minutes to several hours, depending on the species. Various reference books provide information on soaking time. When the seed coat has been thinned, remove the seeds, wash, and sow. </a:t>
            </a:r>
            <a:endParaRPr lang="en-US" altLang="en-US"/>
          </a:p>
        </p:txBody>
      </p:sp>
    </p:spTree>
    <p:extLst>
      <p:ext uri="{BB962C8B-B14F-4D97-AF65-F5344CB8AC3E}">
        <p14:creationId xmlns:p14="http://schemas.microsoft.com/office/powerpoint/2010/main" val="6785282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3C48B4-7200-984D-910A-8645574EC01F}" type="slidenum">
              <a:rPr lang="en-US" altLang="en-US"/>
              <a:pPr/>
              <a:t>48</a:t>
            </a:fld>
            <a:endParaRPr lang="en-US" altLang="en-US"/>
          </a:p>
        </p:txBody>
      </p:sp>
      <p:sp>
        <p:nvSpPr>
          <p:cNvPr id="519170" name="Rectangle 2"/>
          <p:cNvSpPr>
            <a:spLocks noChangeArrowheads="1" noTextEdit="1"/>
          </p:cNvSpPr>
          <p:nvPr>
            <p:ph type="sldImg"/>
          </p:nvPr>
        </p:nvSpPr>
        <p:spPr>
          <a:ln/>
        </p:spPr>
      </p:sp>
      <p:sp>
        <p:nvSpPr>
          <p:cNvPr id="519171" name="Rectangle 3"/>
          <p:cNvSpPr>
            <a:spLocks noGrp="1" noChangeArrowheads="1"/>
          </p:cNvSpPr>
          <p:nvPr>
            <p:ph type="body" idx="1"/>
          </p:nvPr>
        </p:nvSpPr>
        <p:spPr/>
        <p:txBody>
          <a:bodyPr/>
          <a:lstStyle/>
          <a:p>
            <a:r>
              <a:rPr lang="en-US" altLang="en-US">
                <a:ea typeface="Times New Roman" charset="0"/>
                <a:cs typeface="Times New Roman" charset="0"/>
              </a:rPr>
              <a:t>48. A third method is hot water scarification. Bring water to a boil, remove the pot from the stove, and place the seeds into the water. Allow the seeds to soak until the water is at room temperature. Remove the seeds from the water and sow. Following scarification, the seeds should be dull in appearance, but not deeply pitted or cracked. Sow as soon as possible because scarified seeds do not store well.</a:t>
            </a:r>
            <a:endParaRPr lang="en-US" altLang="en-US"/>
          </a:p>
        </p:txBody>
      </p:sp>
    </p:spTree>
    <p:extLst>
      <p:ext uri="{BB962C8B-B14F-4D97-AF65-F5344CB8AC3E}">
        <p14:creationId xmlns:p14="http://schemas.microsoft.com/office/powerpoint/2010/main" val="8863506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3E23D1-A3D3-9347-907E-17C88BE51464}" type="slidenum">
              <a:rPr lang="en-US" altLang="en-US"/>
              <a:pPr/>
              <a:t>49</a:t>
            </a:fld>
            <a:endParaRPr lang="en-US" altLang="en-US"/>
          </a:p>
        </p:txBody>
      </p:sp>
      <p:sp>
        <p:nvSpPr>
          <p:cNvPr id="475138" name="Rectangle 2"/>
          <p:cNvSpPr>
            <a:spLocks noChangeArrowheads="1" noTextEdit="1"/>
          </p:cNvSpPr>
          <p:nvPr>
            <p:ph type="sldImg"/>
          </p:nvPr>
        </p:nvSpPr>
        <p:spPr>
          <a:ln/>
        </p:spPr>
      </p:sp>
      <p:sp>
        <p:nvSpPr>
          <p:cNvPr id="475139" name="Rectangle 3"/>
          <p:cNvSpPr>
            <a:spLocks noGrp="1" noChangeArrowheads="1"/>
          </p:cNvSpPr>
          <p:nvPr>
            <p:ph type="body" idx="1"/>
          </p:nvPr>
        </p:nvSpPr>
        <p:spPr/>
        <p:txBody>
          <a:bodyPr/>
          <a:lstStyle/>
          <a:p>
            <a:r>
              <a:rPr lang="en-US" altLang="en-US">
                <a:ea typeface="Times New Roman" charset="0"/>
                <a:cs typeface="Times New Roman" charset="0"/>
              </a:rPr>
              <a:t>49. Cold stratification (moist-prechilling) involves mixing seeds with an equal volume of a moist medium (sand or peat, for example) in a closed container and storing them in a refrigerator (approximately 40</a:t>
            </a:r>
            <a:r>
              <a:rPr lang="en-US" altLang="en-US" baseline="30000">
                <a:ea typeface="Times New Roman" charset="0"/>
                <a:cs typeface="Times New Roman" charset="0"/>
              </a:rPr>
              <a:t>o</a:t>
            </a:r>
            <a:r>
              <a:rPr lang="en-US" altLang="en-US">
                <a:ea typeface="Times New Roman" charset="0"/>
                <a:cs typeface="Times New Roman" charset="0"/>
              </a:rPr>
              <a:t>F). Alternatively, you can wrap the seeds among moist paper towels. Periodically, check to see that the medium is moist but not wet. The length of time it takes to break dormancy varies with particular species; check reference books to determine the recommended amount of time. This type of dormancy may be satisfied naturally if seeds are sown outdoors in the fall. Warm stratification is similar except temperatures are maintained at 68</a:t>
            </a:r>
            <a:r>
              <a:rPr lang="en-US" altLang="en-US" baseline="30000">
                <a:ea typeface="Times New Roman" charset="0"/>
                <a:cs typeface="Times New Roman" charset="0"/>
              </a:rPr>
              <a:t>o</a:t>
            </a:r>
            <a:r>
              <a:rPr lang="en-US" altLang="en-US">
                <a:ea typeface="Times New Roman" charset="0"/>
                <a:cs typeface="Times New Roman" charset="0"/>
              </a:rPr>
              <a:t>F to 86</a:t>
            </a:r>
            <a:r>
              <a:rPr lang="en-US" altLang="en-US" baseline="30000">
                <a:ea typeface="Times New Roman" charset="0"/>
                <a:cs typeface="Times New Roman" charset="0"/>
              </a:rPr>
              <a:t>o</a:t>
            </a:r>
            <a:r>
              <a:rPr lang="en-US" altLang="en-US">
                <a:ea typeface="Times New Roman" charset="0"/>
                <a:cs typeface="Times New Roman" charset="0"/>
              </a:rPr>
              <a:t>F, depending on the species.</a:t>
            </a:r>
            <a:r>
              <a:rPr lang="en-US" altLang="en-US"/>
              <a:t> </a:t>
            </a:r>
          </a:p>
        </p:txBody>
      </p:sp>
    </p:spTree>
    <p:extLst>
      <p:ext uri="{BB962C8B-B14F-4D97-AF65-F5344CB8AC3E}">
        <p14:creationId xmlns:p14="http://schemas.microsoft.com/office/powerpoint/2010/main" val="1949151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EE04C1-39D5-9C4A-B1D9-7A07A8F66DF8}" type="slidenum">
              <a:rPr lang="en-US" altLang="en-US"/>
              <a:pPr/>
              <a:t>5</a:t>
            </a:fld>
            <a:endParaRPr lang="en-US" altLang="en-US"/>
          </a:p>
        </p:txBody>
      </p:sp>
      <p:sp>
        <p:nvSpPr>
          <p:cNvPr id="561154" name="Rectangle 2"/>
          <p:cNvSpPr>
            <a:spLocks noChangeArrowheads="1" noTextEdit="1"/>
          </p:cNvSpPr>
          <p:nvPr>
            <p:ph type="sldImg"/>
          </p:nvPr>
        </p:nvSpPr>
        <p:spPr>
          <a:xfrm>
            <a:off x="1144588" y="685800"/>
            <a:ext cx="4572000" cy="3429000"/>
          </a:xfrm>
          <a:ln/>
        </p:spPr>
      </p:sp>
      <p:sp>
        <p:nvSpPr>
          <p:cNvPr id="561155" name="Rectangle 3"/>
          <p:cNvSpPr>
            <a:spLocks noGrp="1" noChangeArrowheads="1"/>
          </p:cNvSpPr>
          <p:nvPr>
            <p:ph type="body" idx="1"/>
          </p:nvPr>
        </p:nvSpPr>
        <p:spPr>
          <a:xfrm>
            <a:off x="912813" y="4343400"/>
            <a:ext cx="5032375" cy="4114800"/>
          </a:xfrm>
        </p:spPr>
        <p:txBody>
          <a:bodyPr/>
          <a:lstStyle/>
          <a:p>
            <a:r>
              <a:rPr lang="en-US" altLang="en-US"/>
              <a:t>5. Understand basic principles of sexual plant propagation.</a:t>
            </a:r>
          </a:p>
          <a:p>
            <a:r>
              <a:rPr lang="en-US" altLang="en-US"/>
              <a:t>Be familiar with how plants are asexually propagated.</a:t>
            </a:r>
          </a:p>
          <a:p>
            <a:r>
              <a:rPr lang="en-US" altLang="en-US"/>
              <a:t>Be familiar with techniques for stem, leaf and root cutting propagation.</a:t>
            </a:r>
          </a:p>
          <a:p>
            <a:endParaRPr lang="en-US" altLang="en-US"/>
          </a:p>
        </p:txBody>
      </p:sp>
    </p:spTree>
    <p:extLst>
      <p:ext uri="{BB962C8B-B14F-4D97-AF65-F5344CB8AC3E}">
        <p14:creationId xmlns:p14="http://schemas.microsoft.com/office/powerpoint/2010/main" val="7876320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30726A-F886-2349-BA21-D0A6C2179702}" type="slidenum">
              <a:rPr lang="en-US" altLang="en-US"/>
              <a:pPr/>
              <a:t>50</a:t>
            </a:fld>
            <a:endParaRPr lang="en-US" altLang="en-US"/>
          </a:p>
        </p:txBody>
      </p:sp>
      <p:sp>
        <p:nvSpPr>
          <p:cNvPr id="5122"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23"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ea typeface="Times New Roman" charset="0"/>
                <a:cs typeface="Times New Roman" charset="0"/>
              </a:rPr>
              <a:t>50. Let’s now look at vegetative propagation. Vegetative propagation is done by removing and planting part of a plant and generating a complete replica. The offspring is identical to the parent because there is no mixing of the gene pools as in seed propagation. Also with vegetative propagation a larger plant can be obtained in a shorter period of time. </a:t>
            </a:r>
            <a:endParaRPr lang="en-US" altLang="en-US"/>
          </a:p>
          <a:p>
            <a:r>
              <a:rPr lang="en-US" altLang="en-US">
                <a:ea typeface="Times New Roman" charset="0"/>
                <a:cs typeface="Times New Roman" charset="0"/>
              </a:rPr>
              <a:t>The vegetative plant part is placed under conditions favorable for rooting. Size of the plant part varies from as large as the mature plant (e.g. division), to as small as a piece of the leaf. The plant part must develop its own roots to allow for water and mineral absorption.</a:t>
            </a:r>
          </a:p>
        </p:txBody>
      </p:sp>
    </p:spTree>
    <p:extLst>
      <p:ext uri="{BB962C8B-B14F-4D97-AF65-F5344CB8AC3E}">
        <p14:creationId xmlns:p14="http://schemas.microsoft.com/office/powerpoint/2010/main" val="16805159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C5F8F4-CA0D-6242-A894-204B62FD2453}" type="slidenum">
              <a:rPr lang="en-US" altLang="en-US"/>
              <a:pPr/>
              <a:t>51</a:t>
            </a:fld>
            <a:endParaRPr lang="en-US" altLang="en-US"/>
          </a:p>
        </p:txBody>
      </p:sp>
      <p:sp>
        <p:nvSpPr>
          <p:cNvPr id="93186" name="Rectangle 2"/>
          <p:cNvSpPr>
            <a:spLocks noChangeArrowheads="1" noTextEdit="1"/>
          </p:cNvSpPr>
          <p:nvPr>
            <p:ph type="sldImg"/>
          </p:nvPr>
        </p:nvSpPr>
        <p:spPr>
          <a:ln/>
        </p:spPr>
      </p:sp>
      <p:sp>
        <p:nvSpPr>
          <p:cNvPr id="93187" name="Rectangle 3"/>
          <p:cNvSpPr>
            <a:spLocks noGrp="1" noChangeArrowheads="1"/>
          </p:cNvSpPr>
          <p:nvPr>
            <p:ph type="body" idx="1"/>
          </p:nvPr>
        </p:nvSpPr>
        <p:spPr/>
        <p:txBody>
          <a:bodyPr/>
          <a:lstStyle/>
          <a:p>
            <a:r>
              <a:rPr lang="en-US" altLang="en-US">
                <a:ea typeface="Times New Roman" charset="0"/>
                <a:cs typeface="Times New Roman" charset="0"/>
              </a:rPr>
              <a:t>51. Vegetative propagation may be done for several reasons. It is the only way to reproduce an exact replica of the parent plant. Vegetative propagation produces a clone, which is genetically and physically identical to the parent plant. Commercially, nurserymen can generate higher profits with cuttings compared to grafting. Lastly, it can be used to avoid graft or bud incompatibility with the stock.</a:t>
            </a:r>
          </a:p>
        </p:txBody>
      </p:sp>
    </p:spTree>
    <p:extLst>
      <p:ext uri="{BB962C8B-B14F-4D97-AF65-F5344CB8AC3E}">
        <p14:creationId xmlns:p14="http://schemas.microsoft.com/office/powerpoint/2010/main" val="7274362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B98E62-E291-E14C-B3FD-5104EBDF2B87}" type="slidenum">
              <a:rPr lang="en-US" altLang="en-US"/>
              <a:pPr/>
              <a:t>52</a:t>
            </a:fld>
            <a:endParaRPr lang="en-US" altLang="en-US"/>
          </a:p>
        </p:txBody>
      </p:sp>
      <p:sp>
        <p:nvSpPr>
          <p:cNvPr id="302082"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02083"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ea typeface="Times New Roman" charset="0"/>
                <a:cs typeface="Times New Roman" charset="0"/>
              </a:rPr>
              <a:t>52. “Cutting” is a general term applied in vegetative propagation, it can be any portion of the vegetative plant body. In most plants, the areas which contain meristems (growing points), have to be included in the cutting. The meristems are found at the shoot tip and the tips of side branches, and also the root tips. However, not all plants can be propagated by root cuttings.</a:t>
            </a:r>
          </a:p>
        </p:txBody>
      </p:sp>
    </p:spTree>
    <p:extLst>
      <p:ext uri="{BB962C8B-B14F-4D97-AF65-F5344CB8AC3E}">
        <p14:creationId xmlns:p14="http://schemas.microsoft.com/office/powerpoint/2010/main" val="3963992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FE436D-714B-E945-B2B7-97AFE92E1BAD}" type="slidenum">
              <a:rPr lang="en-US" altLang="en-US"/>
              <a:pPr/>
              <a:t>53</a:t>
            </a:fld>
            <a:endParaRPr lang="en-US" altLang="en-US"/>
          </a:p>
        </p:txBody>
      </p:sp>
      <p:sp>
        <p:nvSpPr>
          <p:cNvPr id="126978" name="Rectangle 2"/>
          <p:cNvSpPr>
            <a:spLocks noChangeArrowheads="1" noTextEdit="1"/>
          </p:cNvSpPr>
          <p:nvPr>
            <p:ph type="sldImg"/>
          </p:nvPr>
        </p:nvSpPr>
        <p:spPr>
          <a:ln/>
        </p:spPr>
      </p:sp>
      <p:sp>
        <p:nvSpPr>
          <p:cNvPr id="126979" name="Rectangle 3"/>
          <p:cNvSpPr>
            <a:spLocks noGrp="1" noChangeArrowheads="1"/>
          </p:cNvSpPr>
          <p:nvPr>
            <p:ph type="body" idx="1"/>
          </p:nvPr>
        </p:nvSpPr>
        <p:spPr/>
        <p:txBody>
          <a:bodyPr/>
          <a:lstStyle/>
          <a:p>
            <a:r>
              <a:rPr lang="en-US" altLang="en-US">
                <a:ea typeface="Times New Roman" charset="0"/>
                <a:cs typeface="Times New Roman" charset="0"/>
              </a:rPr>
              <a:t>53. A typical herbaceous stem has an apical bud from which the plant grows in height. The nodes are places on the stem where leaves are attached. Axillary buds are found at each node. </a:t>
            </a:r>
          </a:p>
        </p:txBody>
      </p:sp>
    </p:spTree>
    <p:extLst>
      <p:ext uri="{BB962C8B-B14F-4D97-AF65-F5344CB8AC3E}">
        <p14:creationId xmlns:p14="http://schemas.microsoft.com/office/powerpoint/2010/main" val="7883251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3B30BD-3064-AF4F-8969-DFFFC175CA60}" type="slidenum">
              <a:rPr lang="en-US" altLang="en-US"/>
              <a:pPr/>
              <a:t>54</a:t>
            </a:fld>
            <a:endParaRPr lang="en-US" altLang="en-US"/>
          </a:p>
        </p:txBody>
      </p:sp>
      <p:sp>
        <p:nvSpPr>
          <p:cNvPr id="128002" name="Rectangle 2"/>
          <p:cNvSpPr>
            <a:spLocks noChangeArrowheads="1" noTextEdit="1"/>
          </p:cNvSpPr>
          <p:nvPr>
            <p:ph type="sldImg"/>
          </p:nvPr>
        </p:nvSpPr>
        <p:spPr>
          <a:ln/>
        </p:spPr>
      </p:sp>
      <p:sp>
        <p:nvSpPr>
          <p:cNvPr id="128003" name="Rectangle 3"/>
          <p:cNvSpPr>
            <a:spLocks noGrp="1" noChangeArrowheads="1"/>
          </p:cNvSpPr>
          <p:nvPr>
            <p:ph type="body" idx="1"/>
          </p:nvPr>
        </p:nvSpPr>
        <p:spPr/>
        <p:txBody>
          <a:bodyPr/>
          <a:lstStyle/>
          <a:p>
            <a:r>
              <a:rPr lang="en-US" altLang="en-US">
                <a:ea typeface="Times New Roman" charset="0"/>
                <a:cs typeface="Times New Roman" charset="0"/>
              </a:rPr>
              <a:t>54. Shoot cuttings may be made from: tip cuttings, which consist of the apical bud and the first one or two nodes on the stem, or they may be made from a stem section containing a single node or several nodes.</a:t>
            </a:r>
            <a:r>
              <a:rPr lang="en-US" altLang="en-US"/>
              <a:t> </a:t>
            </a:r>
          </a:p>
        </p:txBody>
      </p:sp>
    </p:spTree>
    <p:extLst>
      <p:ext uri="{BB962C8B-B14F-4D97-AF65-F5344CB8AC3E}">
        <p14:creationId xmlns:p14="http://schemas.microsoft.com/office/powerpoint/2010/main" val="15537407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7C9FD3-C36A-144B-B247-AD5846DEE6B7}" type="slidenum">
              <a:rPr lang="en-US" altLang="en-US"/>
              <a:pPr/>
              <a:t>55</a:t>
            </a:fld>
            <a:endParaRPr lang="en-US" altLang="en-US"/>
          </a:p>
        </p:txBody>
      </p:sp>
      <p:sp>
        <p:nvSpPr>
          <p:cNvPr id="285698"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85699"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ea typeface="Times New Roman" charset="0"/>
                <a:cs typeface="Times New Roman" charset="0"/>
              </a:rPr>
              <a:t>55. Woody plants have different types of shoot cuttings, depending on the season. Softwood cuttings are taken early in the growing season; they are the emerging shoots of shrubs, trees and evergreens. The wood is still green and easily bruised with a fingernail. They root faster compared to other types but need to be kept cool and moist because once cut, they loose water quickly. Examples of woody plants that can be propagated by softwood cuttings are beautyberry, crape myrtle, butterfly-bush.</a:t>
            </a:r>
          </a:p>
        </p:txBody>
      </p:sp>
    </p:spTree>
    <p:extLst>
      <p:ext uri="{BB962C8B-B14F-4D97-AF65-F5344CB8AC3E}">
        <p14:creationId xmlns:p14="http://schemas.microsoft.com/office/powerpoint/2010/main" val="3192175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A21342-D22F-7547-93D1-F99D0B38123B}" type="slidenum">
              <a:rPr lang="en-US" altLang="en-US"/>
              <a:pPr/>
              <a:t>56</a:t>
            </a:fld>
            <a:endParaRPr lang="en-US" altLang="en-US"/>
          </a:p>
        </p:txBody>
      </p:sp>
      <p:sp>
        <p:nvSpPr>
          <p:cNvPr id="351234"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51235"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ea typeface="Times New Roman" charset="0"/>
                <a:cs typeface="Times New Roman" charset="0"/>
              </a:rPr>
              <a:t>56. Semi-hardwood or greenwood cuttings are taken later in the growing season. This category applies to broadleaf evergreens such as rhododendron, photinia, holly, magnolia, and camellia taken in summer. The growth flush is completed, the wood is firm and leaves are mature. </a:t>
            </a:r>
          </a:p>
        </p:txBody>
      </p:sp>
    </p:spTree>
    <p:extLst>
      <p:ext uri="{BB962C8B-B14F-4D97-AF65-F5344CB8AC3E}">
        <p14:creationId xmlns:p14="http://schemas.microsoft.com/office/powerpoint/2010/main" val="6752966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7B1467-AA36-284B-B40B-9A617CC52F99}" type="slidenum">
              <a:rPr lang="en-US" altLang="en-US"/>
              <a:pPr/>
              <a:t>57</a:t>
            </a:fld>
            <a:endParaRPr lang="en-US" altLang="en-US"/>
          </a:p>
        </p:txBody>
      </p:sp>
      <p:sp>
        <p:nvSpPr>
          <p:cNvPr id="287746"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87747"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ea typeface="Times New Roman" charset="0"/>
                <a:cs typeface="Times New Roman" charset="0"/>
              </a:rPr>
              <a:t>57. Hardwood cuttings are taken later in the dormant season. This category applies to deciduous and broadleaf and needle evergreens. Generally, last season’s growth is collected in fall through winter.</a:t>
            </a:r>
          </a:p>
        </p:txBody>
      </p:sp>
    </p:spTree>
    <p:extLst>
      <p:ext uri="{BB962C8B-B14F-4D97-AF65-F5344CB8AC3E}">
        <p14:creationId xmlns:p14="http://schemas.microsoft.com/office/powerpoint/2010/main" val="2602095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13D98F-8796-B847-9504-08B314223908}" type="slidenum">
              <a:rPr lang="en-US" altLang="en-US"/>
              <a:pPr/>
              <a:t>58</a:t>
            </a:fld>
            <a:endParaRPr lang="en-US" altLang="en-US"/>
          </a:p>
        </p:txBody>
      </p:sp>
      <p:sp>
        <p:nvSpPr>
          <p:cNvPr id="100354" name="Rectangle 2"/>
          <p:cNvSpPr>
            <a:spLocks noChangeArrowheads="1" noTextEdit="1"/>
          </p:cNvSpPr>
          <p:nvPr>
            <p:ph type="sldImg"/>
          </p:nvPr>
        </p:nvSpPr>
        <p:spPr>
          <a:ln/>
        </p:spPr>
      </p:sp>
      <p:sp>
        <p:nvSpPr>
          <p:cNvPr id="100355" name="Rectangle 3"/>
          <p:cNvSpPr>
            <a:spLocks noGrp="1" noChangeArrowheads="1"/>
          </p:cNvSpPr>
          <p:nvPr>
            <p:ph type="body" idx="1"/>
          </p:nvPr>
        </p:nvSpPr>
        <p:spPr/>
        <p:txBody>
          <a:bodyPr/>
          <a:lstStyle/>
          <a:p>
            <a:r>
              <a:rPr lang="en-US" altLang="en-US"/>
              <a:t>58. It is helpful to know some basic rules of taking and treating cuttings.</a:t>
            </a:r>
          </a:p>
        </p:txBody>
      </p:sp>
    </p:spTree>
    <p:extLst>
      <p:ext uri="{BB962C8B-B14F-4D97-AF65-F5344CB8AC3E}">
        <p14:creationId xmlns:p14="http://schemas.microsoft.com/office/powerpoint/2010/main" val="10653360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2BACE3-3683-0647-95B1-26546176C48D}" type="slidenum">
              <a:rPr lang="en-US" altLang="en-US"/>
              <a:pPr/>
              <a:t>59</a:t>
            </a:fld>
            <a:endParaRPr lang="en-US" altLang="en-US"/>
          </a:p>
        </p:txBody>
      </p:sp>
      <p:sp>
        <p:nvSpPr>
          <p:cNvPr id="230402"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0403"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ea typeface="Times New Roman" charset="0"/>
                <a:cs typeface="Times New Roman" charset="0"/>
              </a:rPr>
              <a:t>59. When taking the cutting, make a slanting smooth cut with a sharp knife or clippers. Remove any flower buds. </a:t>
            </a:r>
            <a:endParaRPr lang="en-US" altLang="en-US"/>
          </a:p>
        </p:txBody>
      </p:sp>
    </p:spTree>
    <p:extLst>
      <p:ext uri="{BB962C8B-B14F-4D97-AF65-F5344CB8AC3E}">
        <p14:creationId xmlns:p14="http://schemas.microsoft.com/office/powerpoint/2010/main" val="1531222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1061B0-5A32-834F-AE7D-D232E3F1357C}" type="slidenum">
              <a:rPr lang="en-US" altLang="en-US"/>
              <a:pPr/>
              <a:t>6</a:t>
            </a:fld>
            <a:endParaRPr lang="en-US" altLang="en-US"/>
          </a:p>
        </p:txBody>
      </p:sp>
      <p:sp>
        <p:nvSpPr>
          <p:cNvPr id="563202" name="Rectangle 2"/>
          <p:cNvSpPr>
            <a:spLocks noChangeArrowheads="1" noTextEdit="1"/>
          </p:cNvSpPr>
          <p:nvPr>
            <p:ph type="sldImg"/>
          </p:nvPr>
        </p:nvSpPr>
        <p:spPr>
          <a:xfrm>
            <a:off x="1144588" y="685800"/>
            <a:ext cx="4572000" cy="3429000"/>
          </a:xfrm>
          <a:ln/>
        </p:spPr>
      </p:sp>
      <p:sp>
        <p:nvSpPr>
          <p:cNvPr id="563203" name="Rectangle 3"/>
          <p:cNvSpPr>
            <a:spLocks noGrp="1" noChangeArrowheads="1"/>
          </p:cNvSpPr>
          <p:nvPr>
            <p:ph type="body" idx="1"/>
          </p:nvPr>
        </p:nvSpPr>
        <p:spPr>
          <a:xfrm>
            <a:off x="912813" y="4343400"/>
            <a:ext cx="5032375" cy="4114800"/>
          </a:xfrm>
        </p:spPr>
        <p:txBody>
          <a:bodyPr/>
          <a:lstStyle/>
          <a:p>
            <a:r>
              <a:rPr lang="en-US" altLang="en-US"/>
              <a:t>6. Know basics of seed germination.</a:t>
            </a:r>
          </a:p>
          <a:p>
            <a:r>
              <a:rPr lang="en-US" altLang="en-US"/>
              <a:t>Be familiar with layering, grafting and budding as methods for plant propagation.</a:t>
            </a:r>
          </a:p>
        </p:txBody>
      </p:sp>
    </p:spTree>
    <p:extLst>
      <p:ext uri="{BB962C8B-B14F-4D97-AF65-F5344CB8AC3E}">
        <p14:creationId xmlns:p14="http://schemas.microsoft.com/office/powerpoint/2010/main" val="6425129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A58A29-0EA4-274F-A389-45E5C36F07A9}" type="slidenum">
              <a:rPr lang="en-US" altLang="en-US"/>
              <a:pPr/>
              <a:t>60</a:t>
            </a:fld>
            <a:endParaRPr lang="en-US" altLang="en-US"/>
          </a:p>
        </p:txBody>
      </p:sp>
      <p:sp>
        <p:nvSpPr>
          <p:cNvPr id="361474"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61475"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ea typeface="Times New Roman" charset="0"/>
                <a:cs typeface="Times New Roman" charset="0"/>
              </a:rPr>
              <a:t>60. The angled cut serves to increase the surface area of the cut. Wound the lower half-inch of stem on the opposite side of the last node.</a:t>
            </a:r>
            <a:r>
              <a:rPr lang="en-US" altLang="en-US"/>
              <a:t> The scraping of the stem exposes the cambial layer, underneath the bark, to the rooting hormones. This layer also generates the roots. </a:t>
            </a:r>
          </a:p>
        </p:txBody>
      </p:sp>
    </p:spTree>
    <p:extLst>
      <p:ext uri="{BB962C8B-B14F-4D97-AF65-F5344CB8AC3E}">
        <p14:creationId xmlns:p14="http://schemas.microsoft.com/office/powerpoint/2010/main" val="19559650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FDFC0C-A29B-A945-AEEF-3272070046DA}" type="slidenum">
              <a:rPr lang="en-US" altLang="en-US"/>
              <a:pPr/>
              <a:t>61</a:t>
            </a:fld>
            <a:endParaRPr lang="en-US" altLang="en-US"/>
          </a:p>
        </p:txBody>
      </p:sp>
      <p:sp>
        <p:nvSpPr>
          <p:cNvPr id="357378"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57379"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a:spcBef>
                <a:spcPct val="50000"/>
              </a:spcBef>
            </a:pPr>
            <a:r>
              <a:rPr lang="en-US" altLang="en-US"/>
              <a:t>61. Remove bottom leaves and/or cut bottom leaves in half to reduce transpiration. Some leaves should be left, because they are source of internal hormones to help initiate roots.</a:t>
            </a:r>
            <a:endParaRPr lang="en-US" altLang="en-US">
              <a:ea typeface="Times New Roman" charset="0"/>
              <a:cs typeface="Times New Roman" charset="0"/>
            </a:endParaRPr>
          </a:p>
        </p:txBody>
      </p:sp>
    </p:spTree>
    <p:extLst>
      <p:ext uri="{BB962C8B-B14F-4D97-AF65-F5344CB8AC3E}">
        <p14:creationId xmlns:p14="http://schemas.microsoft.com/office/powerpoint/2010/main" val="2242884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63F66C-8E65-9F40-93A7-A9F5A6167C22}" type="slidenum">
              <a:rPr lang="en-US" altLang="en-US"/>
              <a:pPr/>
              <a:t>62</a:t>
            </a:fld>
            <a:endParaRPr lang="en-US" altLang="en-US"/>
          </a:p>
        </p:txBody>
      </p:sp>
      <p:sp>
        <p:nvSpPr>
          <p:cNvPr id="363522"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63523"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ea typeface="Times New Roman" charset="0"/>
                <a:cs typeface="Times New Roman" charset="0"/>
              </a:rPr>
              <a:t>62. To understand root formation, we need to look in some detail at the science behind.</a:t>
            </a:r>
          </a:p>
        </p:txBody>
      </p:sp>
    </p:spTree>
    <p:extLst>
      <p:ext uri="{BB962C8B-B14F-4D97-AF65-F5344CB8AC3E}">
        <p14:creationId xmlns:p14="http://schemas.microsoft.com/office/powerpoint/2010/main" val="7814727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8FE47B-D304-3F40-A1BF-8EB8C2CE7313}" type="slidenum">
              <a:rPr lang="en-US" altLang="en-US"/>
              <a:pPr/>
              <a:t>63</a:t>
            </a:fld>
            <a:endParaRPr lang="en-US" altLang="en-US"/>
          </a:p>
        </p:txBody>
      </p:sp>
      <p:sp>
        <p:nvSpPr>
          <p:cNvPr id="521218" name="Rectangle 2"/>
          <p:cNvSpPr>
            <a:spLocks noChangeArrowheads="1" noTextEdit="1"/>
          </p:cNvSpPr>
          <p:nvPr>
            <p:ph type="sldImg"/>
          </p:nvPr>
        </p:nvSpPr>
        <p:spPr>
          <a:ln/>
        </p:spPr>
      </p:sp>
      <p:sp>
        <p:nvSpPr>
          <p:cNvPr id="521219" name="Rectangle 3"/>
          <p:cNvSpPr>
            <a:spLocks noGrp="1" noChangeArrowheads="1"/>
          </p:cNvSpPr>
          <p:nvPr>
            <p:ph type="body" idx="1"/>
          </p:nvPr>
        </p:nvSpPr>
        <p:spPr/>
        <p:txBody>
          <a:bodyPr/>
          <a:lstStyle/>
          <a:p>
            <a:pPr>
              <a:lnSpc>
                <a:spcPct val="90000"/>
              </a:lnSpc>
              <a:spcBef>
                <a:spcPct val="0"/>
              </a:spcBef>
            </a:pPr>
            <a:r>
              <a:rPr lang="en-US" altLang="en-US" sz="1400"/>
              <a:t>63. Wounding induces hormones to form in the cutting at the wound site. These hormones in turn cause cells to proliferate and form a dense mass of tissue, called callus. Callus is required for adventitious roots to develop.</a:t>
            </a:r>
          </a:p>
          <a:p>
            <a:endParaRPr lang="en-US" altLang="en-US" sz="1400"/>
          </a:p>
        </p:txBody>
      </p:sp>
    </p:spTree>
    <p:extLst>
      <p:ext uri="{BB962C8B-B14F-4D97-AF65-F5344CB8AC3E}">
        <p14:creationId xmlns:p14="http://schemas.microsoft.com/office/powerpoint/2010/main" val="2028771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4E4BA0-9551-8741-9EB6-31FAE0A4098D}" type="slidenum">
              <a:rPr lang="en-US" altLang="en-US"/>
              <a:pPr/>
              <a:t>64</a:t>
            </a:fld>
            <a:endParaRPr lang="en-US" altLang="en-US"/>
          </a:p>
        </p:txBody>
      </p:sp>
      <p:sp>
        <p:nvSpPr>
          <p:cNvPr id="95234" name="Rectangle 2"/>
          <p:cNvSpPr>
            <a:spLocks noChangeArrowheads="1" noTextEdit="1"/>
          </p:cNvSpPr>
          <p:nvPr>
            <p:ph type="sldImg"/>
          </p:nvPr>
        </p:nvSpPr>
        <p:spPr>
          <a:ln/>
        </p:spPr>
      </p:sp>
      <p:sp>
        <p:nvSpPr>
          <p:cNvPr id="95235" name="Rectangle 3"/>
          <p:cNvSpPr>
            <a:spLocks noGrp="1" noChangeArrowheads="1"/>
          </p:cNvSpPr>
          <p:nvPr>
            <p:ph type="body" idx="1"/>
          </p:nvPr>
        </p:nvSpPr>
        <p:spPr/>
        <p:txBody>
          <a:bodyPr/>
          <a:lstStyle/>
          <a:p>
            <a:r>
              <a:rPr lang="en-US" altLang="en-US">
                <a:ea typeface="Times New Roman" charset="0"/>
                <a:cs typeface="Times New Roman" charset="0"/>
              </a:rPr>
              <a:t>64. There are two types of adventitious roots: preformed, as in this Obedient Plant or wound-induced. Adventitious root formation is a prerequisite to successful cutting propagation. </a:t>
            </a:r>
          </a:p>
        </p:txBody>
      </p:sp>
    </p:spTree>
    <p:extLst>
      <p:ext uri="{BB962C8B-B14F-4D97-AF65-F5344CB8AC3E}">
        <p14:creationId xmlns:p14="http://schemas.microsoft.com/office/powerpoint/2010/main" val="16996282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0900E1-6118-F043-B5C4-F580BB5C379E}" type="slidenum">
              <a:rPr lang="en-US" altLang="en-US"/>
              <a:pPr/>
              <a:t>65</a:t>
            </a:fld>
            <a:endParaRPr lang="en-US" altLang="en-US"/>
          </a:p>
        </p:txBody>
      </p:sp>
      <p:sp>
        <p:nvSpPr>
          <p:cNvPr id="429058"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29059"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algn="just"/>
            <a:r>
              <a:rPr lang="en-US" altLang="en-US">
                <a:ea typeface="Times New Roman" charset="0"/>
                <a:cs typeface="Times New Roman" charset="0"/>
              </a:rPr>
              <a:t>65. Although factors, which trigger adventitious root formation are still unknown, we know plant hormones play a role. Hormones occur naturally in plants. They regulate plant’s physiological processes. Some hormones are involved in the formation of adventitious roots and are present in buds. Scientists have isolated and identified these substances. Synthetic rooting hormones are root-promoting chemicals that stimulate adventitious root formation. </a:t>
            </a:r>
          </a:p>
          <a:p>
            <a:endParaRPr lang="en-US" altLang="en-US"/>
          </a:p>
        </p:txBody>
      </p:sp>
    </p:spTree>
    <p:extLst>
      <p:ext uri="{BB962C8B-B14F-4D97-AF65-F5344CB8AC3E}">
        <p14:creationId xmlns:p14="http://schemas.microsoft.com/office/powerpoint/2010/main" val="19716056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E2B2FC-263E-AA4E-BBBE-37513A3B9368}" type="slidenum">
              <a:rPr lang="en-US" altLang="en-US"/>
              <a:pPr/>
              <a:t>66</a:t>
            </a:fld>
            <a:endParaRPr lang="en-US" altLang="en-US"/>
          </a:p>
        </p:txBody>
      </p:sp>
      <p:sp>
        <p:nvSpPr>
          <p:cNvPr id="528386" name="Rectangle 2"/>
          <p:cNvSpPr>
            <a:spLocks noChangeArrowheads="1" noTextEdit="1"/>
          </p:cNvSpPr>
          <p:nvPr>
            <p:ph type="sldImg"/>
          </p:nvPr>
        </p:nvSpPr>
        <p:spPr>
          <a:ln/>
        </p:spPr>
      </p:sp>
      <p:sp>
        <p:nvSpPr>
          <p:cNvPr id="528387" name="Rectangle 3"/>
          <p:cNvSpPr>
            <a:spLocks noGrp="1" noChangeArrowheads="1"/>
          </p:cNvSpPr>
          <p:nvPr>
            <p:ph type="body" idx="1"/>
          </p:nvPr>
        </p:nvSpPr>
        <p:spPr/>
        <p:txBody>
          <a:bodyPr/>
          <a:lstStyle/>
          <a:p>
            <a:pPr>
              <a:spcBef>
                <a:spcPct val="0"/>
              </a:spcBef>
            </a:pPr>
            <a:r>
              <a:rPr lang="en-US" altLang="en-US">
                <a:solidFill>
                  <a:srgbClr val="FFFF00"/>
                </a:solidFill>
              </a:rPr>
              <a:t>66. Plant rooting response to growth regulators falls into one of three classes…</a:t>
            </a:r>
          </a:p>
        </p:txBody>
      </p:sp>
    </p:spTree>
    <p:extLst>
      <p:ext uri="{BB962C8B-B14F-4D97-AF65-F5344CB8AC3E}">
        <p14:creationId xmlns:p14="http://schemas.microsoft.com/office/powerpoint/2010/main" val="110323423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8EAAE7-3D68-2D4B-9F79-C6F90D04315E}" type="slidenum">
              <a:rPr lang="en-US" altLang="en-US"/>
              <a:pPr/>
              <a:t>67</a:t>
            </a:fld>
            <a:endParaRPr lang="en-US" altLang="en-US"/>
          </a:p>
        </p:txBody>
      </p:sp>
      <p:sp>
        <p:nvSpPr>
          <p:cNvPr id="529410" name="Rectangle 2"/>
          <p:cNvSpPr>
            <a:spLocks noChangeArrowheads="1" noTextEdit="1"/>
          </p:cNvSpPr>
          <p:nvPr>
            <p:ph type="sldImg"/>
          </p:nvPr>
        </p:nvSpPr>
        <p:spPr>
          <a:ln/>
        </p:spPr>
      </p:sp>
      <p:sp>
        <p:nvSpPr>
          <p:cNvPr id="529411" name="Rectangle 3"/>
          <p:cNvSpPr>
            <a:spLocks noGrp="1" noChangeArrowheads="1"/>
          </p:cNvSpPr>
          <p:nvPr>
            <p:ph type="body" idx="1"/>
          </p:nvPr>
        </p:nvSpPr>
        <p:spPr/>
        <p:txBody>
          <a:bodyPr/>
          <a:lstStyle/>
          <a:p>
            <a:r>
              <a:rPr lang="en-US" altLang="en-US"/>
              <a:t>67. Auxins such as indole-3-acetic acid (IAA), indolebutyric acid (IBA), and indole-acetic acid naphtaleneacetic (NAA) have greatest effect on initiating roots in cuttings. The response, however, is not universal across plant species. Some are difficult to root and require special combination of hormones. Two hormones are sometimes more effective than either one alone, a synergistic effect.</a:t>
            </a:r>
          </a:p>
        </p:txBody>
      </p:sp>
    </p:spTree>
    <p:extLst>
      <p:ext uri="{BB962C8B-B14F-4D97-AF65-F5344CB8AC3E}">
        <p14:creationId xmlns:p14="http://schemas.microsoft.com/office/powerpoint/2010/main" val="68397944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265B38-D41C-D849-B775-6F5D61F2F591}" type="slidenum">
              <a:rPr lang="en-US" altLang="en-US"/>
              <a:pPr/>
              <a:t>68</a:t>
            </a:fld>
            <a:endParaRPr lang="en-US" altLang="en-US"/>
          </a:p>
        </p:txBody>
      </p:sp>
      <p:sp>
        <p:nvSpPr>
          <p:cNvPr id="530434" name="Rectangle 2"/>
          <p:cNvSpPr>
            <a:spLocks noChangeArrowheads="1" noTextEdit="1"/>
          </p:cNvSpPr>
          <p:nvPr>
            <p:ph type="sldImg"/>
          </p:nvPr>
        </p:nvSpPr>
        <p:spPr>
          <a:ln/>
        </p:spPr>
      </p:sp>
      <p:sp>
        <p:nvSpPr>
          <p:cNvPr id="530435" name="Rectangle 3"/>
          <p:cNvSpPr>
            <a:spLocks noGrp="1" noChangeArrowheads="1"/>
          </p:cNvSpPr>
          <p:nvPr>
            <p:ph type="body" idx="1"/>
          </p:nvPr>
        </p:nvSpPr>
        <p:spPr/>
        <p:txBody>
          <a:bodyPr/>
          <a:lstStyle/>
          <a:p>
            <a:r>
              <a:rPr lang="en-US" altLang="en-US"/>
              <a:t>68. Generally…</a:t>
            </a:r>
          </a:p>
        </p:txBody>
      </p:sp>
    </p:spTree>
    <p:extLst>
      <p:ext uri="{BB962C8B-B14F-4D97-AF65-F5344CB8AC3E}">
        <p14:creationId xmlns:p14="http://schemas.microsoft.com/office/powerpoint/2010/main" val="16260333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5834DC-074A-F945-83E4-BC82BFEC3CFD}" type="slidenum">
              <a:rPr lang="en-US" altLang="en-US"/>
              <a:pPr/>
              <a:t>69</a:t>
            </a:fld>
            <a:endParaRPr lang="en-US" altLang="en-US"/>
          </a:p>
        </p:txBody>
      </p:sp>
      <p:sp>
        <p:nvSpPr>
          <p:cNvPr id="431106"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1107"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ea typeface="Times New Roman" charset="0"/>
                <a:cs typeface="Times New Roman" charset="0"/>
              </a:rPr>
              <a:t>69. Rooting hormones are available as powder or liquid formulations. Some of the popular brands are Rootone, Rhizopon, Dip’n Grow, and Hormex. Rooting hormones are available from most garden stores. You can also mix your own concentration and formulation.</a:t>
            </a:r>
          </a:p>
        </p:txBody>
      </p:sp>
    </p:spTree>
    <p:extLst>
      <p:ext uri="{BB962C8B-B14F-4D97-AF65-F5344CB8AC3E}">
        <p14:creationId xmlns:p14="http://schemas.microsoft.com/office/powerpoint/2010/main" val="1275102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15F927-898D-8B44-9B93-1C2F0C0125FA}" type="slidenum">
              <a:rPr lang="en-US" altLang="en-US"/>
              <a:pPr/>
              <a:t>7</a:t>
            </a:fld>
            <a:endParaRPr lang="en-US" altLang="en-US"/>
          </a:p>
        </p:txBody>
      </p:sp>
      <p:sp>
        <p:nvSpPr>
          <p:cNvPr id="466946" name="Rectangle 2"/>
          <p:cNvSpPr>
            <a:spLocks noChangeArrowheads="1" noTextEdit="1"/>
          </p:cNvSpPr>
          <p:nvPr>
            <p:ph type="sldImg"/>
          </p:nvPr>
        </p:nvSpPr>
        <p:spPr>
          <a:ln/>
        </p:spPr>
      </p:sp>
      <p:sp>
        <p:nvSpPr>
          <p:cNvPr id="466947" name="Rectangle 3"/>
          <p:cNvSpPr>
            <a:spLocks noGrp="1" noChangeArrowheads="1"/>
          </p:cNvSpPr>
          <p:nvPr>
            <p:ph type="body" idx="1"/>
          </p:nvPr>
        </p:nvSpPr>
        <p:spPr/>
        <p:txBody>
          <a:bodyPr/>
          <a:lstStyle/>
          <a:p>
            <a:r>
              <a:rPr lang="en-US" altLang="en-US">
                <a:ea typeface="Times New Roman" charset="0"/>
                <a:cs typeface="Times New Roman" charset="0"/>
              </a:rPr>
              <a:t>7. Plants can be propagated in two ways: one, by seed or sexual propagation two, vegetatively, or asexual propagation.  </a:t>
            </a:r>
            <a:endParaRPr lang="en-US" altLang="en-US"/>
          </a:p>
        </p:txBody>
      </p:sp>
    </p:spTree>
    <p:extLst>
      <p:ext uri="{BB962C8B-B14F-4D97-AF65-F5344CB8AC3E}">
        <p14:creationId xmlns:p14="http://schemas.microsoft.com/office/powerpoint/2010/main" val="116786093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99214B-A84D-5348-BE9E-C7E416CC10B6}" type="slidenum">
              <a:rPr lang="en-US" altLang="en-US"/>
              <a:pPr/>
              <a:t>70</a:t>
            </a:fld>
            <a:endParaRPr lang="en-US" altLang="en-US"/>
          </a:p>
        </p:txBody>
      </p:sp>
      <p:sp>
        <p:nvSpPr>
          <p:cNvPr id="244738"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44739"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ea typeface="Times New Roman" charset="0"/>
                <a:cs typeface="Times New Roman" charset="0"/>
              </a:rPr>
              <a:t>70. Rooting hormones are especially helpful when propagating woody plants. Woody cuttings will root more uniformly and sometimes faster when treated with rooting hormones. However, more does not necessarily mean better, so make sure that you use the recommended concentration for a species. Also, shake off any excess powder from the cutting. Too much hormone has been shown to inhibit adventitious root formation.</a:t>
            </a:r>
            <a:endParaRPr lang="en-US" altLang="en-US"/>
          </a:p>
          <a:p>
            <a:r>
              <a:rPr lang="en-US" altLang="en-US">
                <a:ea typeface="Times New Roman" charset="0"/>
                <a:cs typeface="Times New Roman" charset="0"/>
              </a:rPr>
              <a:t>The picture in the middle shows callus formation on the cutting. Although callus usually precedes root formation, such extensive callus may not be a good sign. A possible cause is insufficient rooting hormone application when the cutting was stuck, or too much hormones. The picture on the right shows roots protruding from the mass of callus. This cutting has successfully rooted. </a:t>
            </a:r>
          </a:p>
        </p:txBody>
      </p:sp>
    </p:spTree>
    <p:extLst>
      <p:ext uri="{BB962C8B-B14F-4D97-AF65-F5344CB8AC3E}">
        <p14:creationId xmlns:p14="http://schemas.microsoft.com/office/powerpoint/2010/main" val="91314366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7C5085-E9B6-CC45-BB87-883EFD5DA524}" type="slidenum">
              <a:rPr lang="en-US" altLang="en-US"/>
              <a:pPr/>
              <a:t>71</a:t>
            </a:fld>
            <a:endParaRPr lang="en-US" altLang="en-US"/>
          </a:p>
        </p:txBody>
      </p:sp>
      <p:sp>
        <p:nvSpPr>
          <p:cNvPr id="365570"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65571"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algn="just"/>
            <a:r>
              <a:rPr lang="en-US" altLang="en-US">
                <a:ea typeface="Times New Roman" charset="0"/>
                <a:cs typeface="Times New Roman" charset="0"/>
              </a:rPr>
              <a:t>71. Plants may be vegetatively propagated from: plantlets, divisions, layering, root cuttings, or shoot cuttings. Shoot cuttings may be tip, stem, or leaf cuttings. Vegetative propagation generates a complete replica of the parent plant. Sometimes, however, when the parent plant contains tissues and cells with differing genetic makeup, the new plant generated from that tissue might look different than the parent plant. An example is a chimeral African violet propagated from leaf cuttings may generate two or more distinct flower color forms from a single leaf. Chimeral plant contains cells with differing genetic makeup.</a:t>
            </a:r>
          </a:p>
          <a:p>
            <a:endParaRPr lang="en-US" altLang="en-US"/>
          </a:p>
        </p:txBody>
      </p:sp>
    </p:spTree>
    <p:extLst>
      <p:ext uri="{BB962C8B-B14F-4D97-AF65-F5344CB8AC3E}">
        <p14:creationId xmlns:p14="http://schemas.microsoft.com/office/powerpoint/2010/main" val="128736896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8A0E8D-ADF7-AF45-962C-5B83E76BDB5C}" type="slidenum">
              <a:rPr lang="en-US" altLang="en-US"/>
              <a:pPr/>
              <a:t>72</a:t>
            </a:fld>
            <a:endParaRPr lang="en-US" altLang="en-US"/>
          </a:p>
        </p:txBody>
      </p:sp>
      <p:sp>
        <p:nvSpPr>
          <p:cNvPr id="103426" name="Rectangle 2"/>
          <p:cNvSpPr>
            <a:spLocks noChangeArrowheads="1" noTextEdit="1"/>
          </p:cNvSpPr>
          <p:nvPr>
            <p:ph type="sldImg"/>
          </p:nvPr>
        </p:nvSpPr>
        <p:spPr>
          <a:ln/>
        </p:spPr>
      </p:sp>
      <p:sp>
        <p:nvSpPr>
          <p:cNvPr id="103427" name="Rectangle 3"/>
          <p:cNvSpPr>
            <a:spLocks noGrp="1" noChangeArrowheads="1"/>
          </p:cNvSpPr>
          <p:nvPr>
            <p:ph type="body" idx="1"/>
          </p:nvPr>
        </p:nvSpPr>
        <p:spPr/>
        <p:txBody>
          <a:bodyPr/>
          <a:lstStyle/>
          <a:p>
            <a:pPr algn="just"/>
            <a:r>
              <a:rPr lang="en-US" altLang="en-US">
                <a:ea typeface="Times New Roman" charset="0"/>
                <a:cs typeface="Times New Roman" charset="0"/>
              </a:rPr>
              <a:t>72. One of the simplest</a:t>
            </a:r>
            <a:r>
              <a:rPr lang="en-US" altLang="en-US" b="1">
                <a:ea typeface="Times New Roman" charset="0"/>
                <a:cs typeface="Times New Roman" charset="0"/>
              </a:rPr>
              <a:t> </a:t>
            </a:r>
            <a:r>
              <a:rPr lang="en-US" altLang="en-US">
                <a:ea typeface="Times New Roman" charset="0"/>
                <a:cs typeface="Times New Roman" charset="0"/>
              </a:rPr>
              <a:t>vegetative propagation</a:t>
            </a:r>
            <a:r>
              <a:rPr lang="en-US" altLang="en-US" b="1">
                <a:ea typeface="Times New Roman" charset="0"/>
                <a:cs typeface="Times New Roman" charset="0"/>
              </a:rPr>
              <a:t> </a:t>
            </a:r>
            <a:r>
              <a:rPr lang="en-US" altLang="en-US">
                <a:ea typeface="Times New Roman" charset="0"/>
                <a:cs typeface="Times New Roman" charset="0"/>
              </a:rPr>
              <a:t>techniques</a:t>
            </a:r>
            <a:r>
              <a:rPr lang="en-US" altLang="en-US" b="1">
                <a:ea typeface="Times New Roman" charset="0"/>
                <a:cs typeface="Times New Roman" charset="0"/>
              </a:rPr>
              <a:t> </a:t>
            </a:r>
            <a:r>
              <a:rPr lang="en-US" altLang="en-US">
                <a:ea typeface="Times New Roman" charset="0"/>
                <a:cs typeface="Times New Roman" charset="0"/>
              </a:rPr>
              <a:t>involves removing plantlets from the mother plant. Plantlets are miniature, but complete plants, which grow by the side of, or on the top of the mother plant. Other names for them are “runners” or “suckers.” The strawberry begonia shown produces small plantlets at the ends of thin stems. Once the plantlet comes into contact with the soil, it roots.</a:t>
            </a:r>
          </a:p>
        </p:txBody>
      </p:sp>
    </p:spTree>
    <p:extLst>
      <p:ext uri="{BB962C8B-B14F-4D97-AF65-F5344CB8AC3E}">
        <p14:creationId xmlns:p14="http://schemas.microsoft.com/office/powerpoint/2010/main" val="91245123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BEA95C-A5F1-C748-9A33-1CC21C62716A}" type="slidenum">
              <a:rPr lang="en-US" altLang="en-US"/>
              <a:pPr/>
              <a:t>73</a:t>
            </a:fld>
            <a:endParaRPr lang="en-US" altLang="en-US"/>
          </a:p>
        </p:txBody>
      </p:sp>
      <p:sp>
        <p:nvSpPr>
          <p:cNvPr id="281602"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81603"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algn="just"/>
            <a:r>
              <a:rPr lang="en-US" altLang="en-US">
                <a:ea typeface="Times New Roman" charset="0"/>
                <a:cs typeface="Times New Roman" charset="0"/>
              </a:rPr>
              <a:t>73. Some Kalanchoes have plantlets that develop roots while they are still attached to the mother leaf. When these plantlets come in contact with the potting soil, roots quickly grow and anchor the young plant.  </a:t>
            </a:r>
          </a:p>
          <a:p>
            <a:endParaRPr lang="en-US" altLang="en-US"/>
          </a:p>
        </p:txBody>
      </p:sp>
    </p:spTree>
    <p:extLst>
      <p:ext uri="{BB962C8B-B14F-4D97-AF65-F5344CB8AC3E}">
        <p14:creationId xmlns:p14="http://schemas.microsoft.com/office/powerpoint/2010/main" val="38709938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99C52E-4B75-F948-A074-2BE64C891F19}" type="slidenum">
              <a:rPr lang="en-US" altLang="en-US"/>
              <a:pPr/>
              <a:t>74</a:t>
            </a:fld>
            <a:endParaRPr lang="en-US" altLang="en-US"/>
          </a:p>
        </p:txBody>
      </p:sp>
      <p:sp>
        <p:nvSpPr>
          <p:cNvPr id="112642" name="Rectangle 2"/>
          <p:cNvSpPr>
            <a:spLocks noChangeArrowheads="1" noTextEdit="1"/>
          </p:cNvSpPr>
          <p:nvPr>
            <p:ph type="sldImg"/>
          </p:nvPr>
        </p:nvSpPr>
        <p:spPr>
          <a:ln/>
        </p:spPr>
      </p:sp>
      <p:sp>
        <p:nvSpPr>
          <p:cNvPr id="112643" name="Rectangle 3"/>
          <p:cNvSpPr>
            <a:spLocks noGrp="1" noChangeArrowheads="1"/>
          </p:cNvSpPr>
          <p:nvPr>
            <p:ph type="body" idx="1"/>
          </p:nvPr>
        </p:nvSpPr>
        <p:spPr/>
        <p:txBody>
          <a:bodyPr/>
          <a:lstStyle/>
          <a:p>
            <a:r>
              <a:rPr lang="en-US" altLang="en-US">
                <a:ea typeface="Times New Roman" charset="0"/>
                <a:cs typeface="Times New Roman" charset="0"/>
              </a:rPr>
              <a:t>74. Division is one of the surest and easiest methods of plant propagation. It is done almost exclusively to herbaceous plants. It is important to divide plants when they are dormant in spring or fall. A good general rule to follow is to divide early-blooming species in the fall, and late-blooming species in the spring. Bearded Iris may be divided from July to September. Oriental poppy and Madonna lily should be separated when the foliage becomes yellow. An exception is Primrose can be divided immediately after the flowers fade in the spring before growth starts, or early in the fall. Greenhouse and houseplants can be divided in the spring, when their new growth is about to begin.</a:t>
            </a:r>
            <a:r>
              <a:rPr lang="en-US" altLang="en-US"/>
              <a:t> </a:t>
            </a:r>
          </a:p>
          <a:p>
            <a:r>
              <a:rPr lang="en-US" altLang="en-US"/>
              <a:t>Yarrow can be easily propagated by division. Simply pull out a clump and gently tease apart the individual shoots. You’ll be surprised how many they are!</a:t>
            </a:r>
          </a:p>
        </p:txBody>
      </p:sp>
    </p:spTree>
    <p:extLst>
      <p:ext uri="{BB962C8B-B14F-4D97-AF65-F5344CB8AC3E}">
        <p14:creationId xmlns:p14="http://schemas.microsoft.com/office/powerpoint/2010/main" val="125136331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46A8E6-AEE7-6B4D-A844-DE7697D0A5AE}" type="slidenum">
              <a:rPr lang="en-US" altLang="en-US"/>
              <a:pPr/>
              <a:t>75</a:t>
            </a:fld>
            <a:endParaRPr lang="en-US" altLang="en-US"/>
          </a:p>
        </p:txBody>
      </p:sp>
      <p:sp>
        <p:nvSpPr>
          <p:cNvPr id="116738" name="Rectangle 2"/>
          <p:cNvSpPr>
            <a:spLocks noChangeArrowheads="1" noTextEdit="1"/>
          </p:cNvSpPr>
          <p:nvPr>
            <p:ph type="sldImg"/>
          </p:nvPr>
        </p:nvSpPr>
        <p:spPr>
          <a:ln/>
        </p:spPr>
      </p:sp>
      <p:sp>
        <p:nvSpPr>
          <p:cNvPr id="116739" name="Rectangle 3"/>
          <p:cNvSpPr>
            <a:spLocks noGrp="1" noChangeArrowheads="1"/>
          </p:cNvSpPr>
          <p:nvPr>
            <p:ph type="body" idx="1"/>
          </p:nvPr>
        </p:nvSpPr>
        <p:spPr/>
        <p:txBody>
          <a:bodyPr/>
          <a:lstStyle/>
          <a:p>
            <a:pPr algn="just"/>
            <a:r>
              <a:rPr lang="en-US" altLang="en-US">
                <a:ea typeface="Times New Roman" charset="0"/>
                <a:cs typeface="Times New Roman" charset="0"/>
              </a:rPr>
              <a:t>75. Commercial catalogs often lump bulbs, corms, tubers, rhizomes, and rootstocks together under the category “bulbs”. Botanically speaking, each of these structures is different.</a:t>
            </a:r>
          </a:p>
          <a:p>
            <a:endParaRPr lang="en-US" altLang="en-US"/>
          </a:p>
        </p:txBody>
      </p:sp>
    </p:spTree>
    <p:extLst>
      <p:ext uri="{BB962C8B-B14F-4D97-AF65-F5344CB8AC3E}">
        <p14:creationId xmlns:p14="http://schemas.microsoft.com/office/powerpoint/2010/main" val="135593055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610ACC-22AE-6041-BDE2-9B0B61B216A8}" type="slidenum">
              <a:rPr lang="en-US" altLang="en-US"/>
              <a:pPr/>
              <a:t>76</a:t>
            </a:fld>
            <a:endParaRPr lang="en-US" altLang="en-US"/>
          </a:p>
        </p:txBody>
      </p:sp>
      <p:sp>
        <p:nvSpPr>
          <p:cNvPr id="121858" name="Rectangle 2"/>
          <p:cNvSpPr>
            <a:spLocks noChangeArrowheads="1" noTextEdit="1"/>
          </p:cNvSpPr>
          <p:nvPr>
            <p:ph type="sldImg"/>
          </p:nvPr>
        </p:nvSpPr>
        <p:spPr>
          <a:ln/>
        </p:spPr>
      </p:sp>
      <p:sp>
        <p:nvSpPr>
          <p:cNvPr id="121859" name="Rectangle 3"/>
          <p:cNvSpPr>
            <a:spLocks noGrp="1" noChangeArrowheads="1"/>
          </p:cNvSpPr>
          <p:nvPr>
            <p:ph type="body" idx="1"/>
          </p:nvPr>
        </p:nvSpPr>
        <p:spPr/>
        <p:txBody>
          <a:bodyPr/>
          <a:lstStyle/>
          <a:p>
            <a:r>
              <a:rPr lang="en-US" altLang="en-US">
                <a:ea typeface="Times New Roman" charset="0"/>
                <a:cs typeface="Times New Roman" charset="0"/>
              </a:rPr>
              <a:t>76. Tall Bearded Irises are rhizomatous plants. They can be increased by dividing the rhizomes between July and October. Dig up the rhizomes by inserting a spade about 10 inches away from the leaves and lifting the whole plant. The rhizome appears underneath the leaves and looks like a brown stem with roots.</a:t>
            </a:r>
            <a:r>
              <a:rPr lang="en-US" altLang="en-US"/>
              <a:t> </a:t>
            </a:r>
          </a:p>
        </p:txBody>
      </p:sp>
    </p:spTree>
    <p:extLst>
      <p:ext uri="{BB962C8B-B14F-4D97-AF65-F5344CB8AC3E}">
        <p14:creationId xmlns:p14="http://schemas.microsoft.com/office/powerpoint/2010/main" val="2837592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5A0614-F660-CD43-8ECE-B091D091EE17}" type="slidenum">
              <a:rPr lang="en-US" altLang="en-US"/>
              <a:pPr/>
              <a:t>77</a:t>
            </a:fld>
            <a:endParaRPr lang="en-US" altLang="en-US"/>
          </a:p>
        </p:txBody>
      </p:sp>
      <p:sp>
        <p:nvSpPr>
          <p:cNvPr id="122882" name="Rectangle 2"/>
          <p:cNvSpPr>
            <a:spLocks noChangeArrowheads="1" noTextEdit="1"/>
          </p:cNvSpPr>
          <p:nvPr>
            <p:ph type="sldImg"/>
          </p:nvPr>
        </p:nvSpPr>
        <p:spPr>
          <a:ln/>
        </p:spPr>
      </p:sp>
      <p:sp>
        <p:nvSpPr>
          <p:cNvPr id="122883" name="Rectangle 3"/>
          <p:cNvSpPr>
            <a:spLocks noGrp="1" noChangeArrowheads="1"/>
          </p:cNvSpPr>
          <p:nvPr>
            <p:ph type="body" idx="1"/>
          </p:nvPr>
        </p:nvSpPr>
        <p:spPr/>
        <p:txBody>
          <a:bodyPr/>
          <a:lstStyle/>
          <a:p>
            <a:r>
              <a:rPr lang="en-US" altLang="en-US">
                <a:ea typeface="Times New Roman" charset="0"/>
                <a:cs typeface="Times New Roman" charset="0"/>
              </a:rPr>
              <a:t>77. Separate the individual plants by cutting through the rhizome. Cut the leaves to within a third of their length. They are now ready for planting to their new location. </a:t>
            </a:r>
          </a:p>
        </p:txBody>
      </p:sp>
    </p:spTree>
    <p:extLst>
      <p:ext uri="{BB962C8B-B14F-4D97-AF65-F5344CB8AC3E}">
        <p14:creationId xmlns:p14="http://schemas.microsoft.com/office/powerpoint/2010/main" val="17273461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B61542-845B-E640-9EB3-F3C76325C8AC}" type="slidenum">
              <a:rPr lang="en-US" altLang="en-US"/>
              <a:pPr/>
              <a:t>78</a:t>
            </a:fld>
            <a:endParaRPr lang="en-US" altLang="en-US"/>
          </a:p>
        </p:txBody>
      </p:sp>
      <p:sp>
        <p:nvSpPr>
          <p:cNvPr id="119810" name="Rectangle 2"/>
          <p:cNvSpPr>
            <a:spLocks noChangeArrowheads="1" noTextEdit="1"/>
          </p:cNvSpPr>
          <p:nvPr>
            <p:ph type="sldImg"/>
          </p:nvPr>
        </p:nvSpPr>
        <p:spPr>
          <a:ln/>
        </p:spPr>
      </p:sp>
      <p:sp>
        <p:nvSpPr>
          <p:cNvPr id="119811" name="Rectangle 3"/>
          <p:cNvSpPr>
            <a:spLocks noGrp="1" noChangeArrowheads="1"/>
          </p:cNvSpPr>
          <p:nvPr>
            <p:ph type="body" idx="1"/>
          </p:nvPr>
        </p:nvSpPr>
        <p:spPr/>
        <p:txBody>
          <a:bodyPr/>
          <a:lstStyle/>
          <a:p>
            <a:r>
              <a:rPr lang="en-US" altLang="en-US">
                <a:ea typeface="Times New Roman" charset="0"/>
                <a:cs typeface="Times New Roman" charset="0"/>
              </a:rPr>
              <a:t>78. The first step in propagating Gladiolus is to dig up the old corms after the leaves have died.</a:t>
            </a:r>
            <a:r>
              <a:rPr lang="en-US" altLang="en-US"/>
              <a:t> </a:t>
            </a:r>
          </a:p>
        </p:txBody>
      </p:sp>
    </p:spTree>
    <p:extLst>
      <p:ext uri="{BB962C8B-B14F-4D97-AF65-F5344CB8AC3E}">
        <p14:creationId xmlns:p14="http://schemas.microsoft.com/office/powerpoint/2010/main" val="190023359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7CED63-FEDA-A942-985B-43AF6DC59A3D}" type="slidenum">
              <a:rPr lang="en-US" altLang="en-US"/>
              <a:pPr/>
              <a:t>79</a:t>
            </a:fld>
            <a:endParaRPr lang="en-US" altLang="en-US"/>
          </a:p>
        </p:txBody>
      </p:sp>
      <p:sp>
        <p:nvSpPr>
          <p:cNvPr id="120834" name="Rectangle 2"/>
          <p:cNvSpPr>
            <a:spLocks noChangeArrowheads="1" noTextEdit="1"/>
          </p:cNvSpPr>
          <p:nvPr>
            <p:ph type="sldImg"/>
          </p:nvPr>
        </p:nvSpPr>
        <p:spPr>
          <a:ln/>
        </p:spPr>
      </p:sp>
      <p:sp>
        <p:nvSpPr>
          <p:cNvPr id="120835" name="Rectangle 3"/>
          <p:cNvSpPr>
            <a:spLocks noGrp="1" noChangeArrowheads="1"/>
          </p:cNvSpPr>
          <p:nvPr>
            <p:ph type="body" idx="1"/>
          </p:nvPr>
        </p:nvSpPr>
        <p:spPr/>
        <p:txBody>
          <a:bodyPr/>
          <a:lstStyle/>
          <a:p>
            <a:pPr algn="just"/>
            <a:r>
              <a:rPr lang="en-US" altLang="en-US">
                <a:ea typeface="Times New Roman" charset="0"/>
                <a:cs typeface="Times New Roman" charset="0"/>
              </a:rPr>
              <a:t>79. On these freshly dug Gladiolus corms one can see a new daughter corm, an old mother corm, and one much smaller corm, called a cormel. Growth of leaves and flowers occurs at the expense of the corm’s food reserves. After flower initiation, one or two new corms develop and the mother corm eventually withers. The small cormels can be removed from the daughter corm and planted separately. They will flower in a few years.</a:t>
            </a:r>
          </a:p>
          <a:p>
            <a:endParaRPr lang="en-US" altLang="en-US"/>
          </a:p>
        </p:txBody>
      </p:sp>
    </p:spTree>
    <p:extLst>
      <p:ext uri="{BB962C8B-B14F-4D97-AF65-F5344CB8AC3E}">
        <p14:creationId xmlns:p14="http://schemas.microsoft.com/office/powerpoint/2010/main" val="1996699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1A959F-0856-ED49-AFE1-CE98BD52CDD0}" type="slidenum">
              <a:rPr lang="en-US" altLang="en-US"/>
              <a:pPr/>
              <a:t>8</a:t>
            </a:fld>
            <a:endParaRPr lang="en-US" altLang="en-US"/>
          </a:p>
        </p:txBody>
      </p:sp>
      <p:sp>
        <p:nvSpPr>
          <p:cNvPr id="467970" name="Rectangle 2"/>
          <p:cNvSpPr>
            <a:spLocks noChangeArrowheads="1" noTextEdit="1"/>
          </p:cNvSpPr>
          <p:nvPr>
            <p:ph type="sldImg"/>
          </p:nvPr>
        </p:nvSpPr>
        <p:spPr>
          <a:ln/>
        </p:spPr>
      </p:sp>
      <p:sp>
        <p:nvSpPr>
          <p:cNvPr id="467971" name="Rectangle 3"/>
          <p:cNvSpPr>
            <a:spLocks noGrp="1" noChangeArrowheads="1"/>
          </p:cNvSpPr>
          <p:nvPr>
            <p:ph type="body" idx="1"/>
          </p:nvPr>
        </p:nvSpPr>
        <p:spPr/>
        <p:txBody>
          <a:bodyPr/>
          <a:lstStyle/>
          <a:p>
            <a:r>
              <a:rPr lang="en-US" altLang="en-US">
                <a:ea typeface="Times New Roman" charset="0"/>
                <a:cs typeface="Times New Roman" charset="0"/>
              </a:rPr>
              <a:t>8. First let’s look at seed propagation. Seeds are infinite in variety, size, and shape. Orchid seeds contain over one million seeds in one ounce. In contrast, Double coconut, the world’s largest known seed, may weigh more than fifteen pounds.</a:t>
            </a:r>
          </a:p>
        </p:txBody>
      </p:sp>
    </p:spTree>
    <p:extLst>
      <p:ext uri="{BB962C8B-B14F-4D97-AF65-F5344CB8AC3E}">
        <p14:creationId xmlns:p14="http://schemas.microsoft.com/office/powerpoint/2010/main" val="23823457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A5BDC0-48ED-FC43-8889-0BD0CCEA841C}" type="slidenum">
              <a:rPr lang="en-US" altLang="en-US"/>
              <a:pPr/>
              <a:t>80</a:t>
            </a:fld>
            <a:endParaRPr lang="en-US" altLang="en-US"/>
          </a:p>
        </p:txBody>
      </p:sp>
      <p:sp>
        <p:nvSpPr>
          <p:cNvPr id="306178"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06179"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algn="just"/>
            <a:r>
              <a:rPr lang="en-US" altLang="en-US">
                <a:ea typeface="Times New Roman" charset="0"/>
                <a:cs typeface="Times New Roman" charset="0"/>
              </a:rPr>
              <a:t>80. Cross vine is propagated by shoot cuttings. Take at least two-node cutting as the lower node should be beneath the surface. Remove the lowermost leaves, as they tend to rot once under the soil line.</a:t>
            </a:r>
            <a:endParaRPr lang="en-US" altLang="en-US"/>
          </a:p>
        </p:txBody>
      </p:sp>
    </p:spTree>
    <p:extLst>
      <p:ext uri="{BB962C8B-B14F-4D97-AF65-F5344CB8AC3E}">
        <p14:creationId xmlns:p14="http://schemas.microsoft.com/office/powerpoint/2010/main" val="195442352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82BC0C-8953-6849-B508-3B0FEFF8EB6A}" type="slidenum">
              <a:rPr lang="en-US" altLang="en-US"/>
              <a:pPr/>
              <a:t>81</a:t>
            </a:fld>
            <a:endParaRPr lang="en-US" altLang="en-US"/>
          </a:p>
        </p:txBody>
      </p:sp>
      <p:sp>
        <p:nvSpPr>
          <p:cNvPr id="308226"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08227"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81. Similarly, Dianthus is propagated by shoot cuttings. A one-gallon pot can generate many cuttings. As cuttings are small, take several in a clump and stick together to encourage larger growth.</a:t>
            </a:r>
          </a:p>
        </p:txBody>
      </p:sp>
    </p:spTree>
    <p:extLst>
      <p:ext uri="{BB962C8B-B14F-4D97-AF65-F5344CB8AC3E}">
        <p14:creationId xmlns:p14="http://schemas.microsoft.com/office/powerpoint/2010/main" val="8632016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D3DA9F-CFB1-F04F-A0EB-58961B6E5698}" type="slidenum">
              <a:rPr lang="en-US" altLang="en-US"/>
              <a:pPr/>
              <a:t>82</a:t>
            </a:fld>
            <a:endParaRPr lang="en-US" altLang="en-US"/>
          </a:p>
        </p:txBody>
      </p:sp>
      <p:sp>
        <p:nvSpPr>
          <p:cNvPr id="318466"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18467"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82. Salvias are easily propagated by stem cuttings. Make sure you cut away any flower or seed heads, as they draw energy to themselves instead of to making roots. Again, at least one node should go below the soil.</a:t>
            </a:r>
          </a:p>
        </p:txBody>
      </p:sp>
    </p:spTree>
    <p:extLst>
      <p:ext uri="{BB962C8B-B14F-4D97-AF65-F5344CB8AC3E}">
        <p14:creationId xmlns:p14="http://schemas.microsoft.com/office/powerpoint/2010/main" val="123151781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8526FA-4FA2-1F4C-BA96-1C2979AAC555}" type="slidenum">
              <a:rPr lang="en-US" altLang="en-US"/>
              <a:pPr/>
              <a:t>83</a:t>
            </a:fld>
            <a:endParaRPr lang="en-US" altLang="en-US"/>
          </a:p>
        </p:txBody>
      </p:sp>
      <p:sp>
        <p:nvSpPr>
          <p:cNvPr id="347138"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47139"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ea typeface="Times New Roman" charset="0"/>
                <a:cs typeface="Times New Roman" charset="0"/>
              </a:rPr>
              <a:t>83. The Creeping Raspberry is propagated by stem cuttings, which creep along the soil surface. A small 3-inch piece of stem with two to three nodes is sufficient for propagation. Simply layer it in fresh soil and new roots will develop from the nodes, anchoring it.</a:t>
            </a:r>
            <a:endParaRPr lang="en-US" altLang="en-US"/>
          </a:p>
        </p:txBody>
      </p:sp>
    </p:spTree>
    <p:extLst>
      <p:ext uri="{BB962C8B-B14F-4D97-AF65-F5344CB8AC3E}">
        <p14:creationId xmlns:p14="http://schemas.microsoft.com/office/powerpoint/2010/main" val="67254372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04F8A1-A6DD-5341-AF7C-7864CA469616}" type="slidenum">
              <a:rPr lang="en-US" altLang="en-US"/>
              <a:pPr/>
              <a:t>84</a:t>
            </a:fld>
            <a:endParaRPr lang="en-US" altLang="en-US"/>
          </a:p>
        </p:txBody>
      </p:sp>
      <p:sp>
        <p:nvSpPr>
          <p:cNvPr id="283650"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83651"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ea typeface="Times New Roman" charset="0"/>
                <a:cs typeface="Times New Roman" charset="0"/>
              </a:rPr>
              <a:t>84. Some plants can be propagated from leaf cuttings, such as Mother-in-law’s tongue, Sansevieria, African violets, and many succulents, such as Jade plant, and Christmas cactus. L</a:t>
            </a:r>
            <a:r>
              <a:rPr lang="en-US" altLang="en-US"/>
              <a:t>eaf cuttings generally do not need misting to form roots, in fact, they tend to rot if placed under excessive moisture. </a:t>
            </a:r>
          </a:p>
        </p:txBody>
      </p:sp>
    </p:spTree>
    <p:extLst>
      <p:ext uri="{BB962C8B-B14F-4D97-AF65-F5344CB8AC3E}">
        <p14:creationId xmlns:p14="http://schemas.microsoft.com/office/powerpoint/2010/main" val="123596872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3E89FC-CD12-4844-9D88-A0DABF573108}" type="slidenum">
              <a:rPr lang="en-US" altLang="en-US"/>
              <a:pPr/>
              <a:t>85</a:t>
            </a:fld>
            <a:endParaRPr lang="en-US" altLang="en-US"/>
          </a:p>
        </p:txBody>
      </p:sp>
      <p:sp>
        <p:nvSpPr>
          <p:cNvPr id="279554"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79555"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ea typeface="Times New Roman" charset="0"/>
                <a:cs typeface="Times New Roman" charset="0"/>
              </a:rPr>
              <a:t>85. The ability of plants to propagate via leaf cuttings is related to a quality called adventitious buds. Not all plants have these small, dormant meristematic areas in their leaves, most plants don’t. Under favorable conditions the adventitious buds within the tissues of the leaf “awaken” and prompt development of an entire miniature plant.</a:t>
            </a:r>
            <a:r>
              <a:rPr lang="en-US" altLang="en-US"/>
              <a:t> If the baby plant is separated from this leaf and the leaf is placed back under favorable conditions, another plant will form. This is because the meristematic areas are numerous.</a:t>
            </a:r>
          </a:p>
        </p:txBody>
      </p:sp>
    </p:spTree>
    <p:extLst>
      <p:ext uri="{BB962C8B-B14F-4D97-AF65-F5344CB8AC3E}">
        <p14:creationId xmlns:p14="http://schemas.microsoft.com/office/powerpoint/2010/main" val="31697641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B62AEC-9454-DD48-9EB9-6AB12B11A810}" type="slidenum">
              <a:rPr lang="en-US" altLang="en-US"/>
              <a:pPr/>
              <a:t>86</a:t>
            </a:fld>
            <a:endParaRPr lang="en-US" altLang="en-US"/>
          </a:p>
        </p:txBody>
      </p:sp>
      <p:sp>
        <p:nvSpPr>
          <p:cNvPr id="218114"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8115"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ea typeface="Times New Roman" charset="0"/>
                <a:cs typeface="Times New Roman" charset="0"/>
              </a:rPr>
              <a:t>86. Many woody ornamental plants are propagated from cuttings. However, two things are crucial to success: taking the cuttings at the right time and providing a suitable environment for root initiation and development.</a:t>
            </a:r>
            <a:r>
              <a:rPr lang="en-US" altLang="en-US"/>
              <a:t> </a:t>
            </a:r>
          </a:p>
        </p:txBody>
      </p:sp>
    </p:spTree>
    <p:extLst>
      <p:ext uri="{BB962C8B-B14F-4D97-AF65-F5344CB8AC3E}">
        <p14:creationId xmlns:p14="http://schemas.microsoft.com/office/powerpoint/2010/main" val="166317915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031930-3ABA-1C41-ABBE-28CD862E464F}" type="slidenum">
              <a:rPr lang="en-US" altLang="en-US"/>
              <a:pPr/>
              <a:t>87</a:t>
            </a:fld>
            <a:endParaRPr lang="en-US" altLang="en-US"/>
          </a:p>
        </p:txBody>
      </p:sp>
      <p:sp>
        <p:nvSpPr>
          <p:cNvPr id="220162"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20163"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i="1">
                <a:ea typeface="Times New Roman" charset="0"/>
                <a:cs typeface="Times New Roman" charset="0"/>
              </a:rPr>
              <a:t>87. Loropetalum</a:t>
            </a:r>
            <a:r>
              <a:rPr lang="en-US" altLang="en-US">
                <a:ea typeface="Times New Roman" charset="0"/>
                <a:cs typeface="Times New Roman" charset="0"/>
              </a:rPr>
              <a:t>, for instance, is propagated from the flexible young growth, or semi-hardwood. The best time to take semi-hardwood cuttings is from June to September. In the spring, the growth is often too tender and succulent and will not propagate well. </a:t>
            </a:r>
          </a:p>
        </p:txBody>
      </p:sp>
    </p:spTree>
    <p:extLst>
      <p:ext uri="{BB962C8B-B14F-4D97-AF65-F5344CB8AC3E}">
        <p14:creationId xmlns:p14="http://schemas.microsoft.com/office/powerpoint/2010/main" val="140485831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4C5A48-AABE-D444-A2FD-60ACBE92474F}" type="slidenum">
              <a:rPr lang="en-US" altLang="en-US"/>
              <a:pPr/>
              <a:t>88</a:t>
            </a:fld>
            <a:endParaRPr lang="en-US" altLang="en-US"/>
          </a:p>
        </p:txBody>
      </p:sp>
      <p:sp>
        <p:nvSpPr>
          <p:cNvPr id="222210"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22211"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ea typeface="Times New Roman" charset="0"/>
                <a:cs typeface="Times New Roman" charset="0"/>
              </a:rPr>
              <a:t>88. If you’re working with larger branches, use only the semi-hardwood cuttings. Make the cutting about 6 inches long and remove the leaves from the lower half to one-third of the stem. </a:t>
            </a:r>
          </a:p>
        </p:txBody>
      </p:sp>
    </p:spTree>
    <p:extLst>
      <p:ext uri="{BB962C8B-B14F-4D97-AF65-F5344CB8AC3E}">
        <p14:creationId xmlns:p14="http://schemas.microsoft.com/office/powerpoint/2010/main" val="201843466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6666EE-AF89-6747-8D24-3F0004023B06}" type="slidenum">
              <a:rPr lang="en-US" altLang="en-US"/>
              <a:pPr/>
              <a:t>89</a:t>
            </a:fld>
            <a:endParaRPr lang="en-US" altLang="en-US"/>
          </a:p>
        </p:txBody>
      </p:sp>
      <p:sp>
        <p:nvSpPr>
          <p:cNvPr id="224258"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24259"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ea typeface="Times New Roman" charset="0"/>
                <a:cs typeface="Times New Roman" charset="0"/>
              </a:rPr>
              <a:t>89. Another woody plant commonly propagated by semi-hardwood cuttings is Azalea. Take</a:t>
            </a:r>
            <a:r>
              <a:rPr lang="en-US" altLang="en-US" b="1">
                <a:ea typeface="Times New Roman" charset="0"/>
                <a:cs typeface="Times New Roman" charset="0"/>
              </a:rPr>
              <a:t> </a:t>
            </a:r>
            <a:r>
              <a:rPr lang="en-US" altLang="en-US">
                <a:ea typeface="Times New Roman" charset="0"/>
                <a:cs typeface="Times New Roman" charset="0"/>
              </a:rPr>
              <a:t>4- to 6-inch</a:t>
            </a:r>
            <a:r>
              <a:rPr lang="en-US" altLang="en-US" b="1">
                <a:ea typeface="Times New Roman" charset="0"/>
                <a:cs typeface="Times New Roman" charset="0"/>
              </a:rPr>
              <a:t> </a:t>
            </a:r>
            <a:r>
              <a:rPr lang="en-US" altLang="en-US">
                <a:ea typeface="Times New Roman" charset="0"/>
                <a:cs typeface="Times New Roman" charset="0"/>
              </a:rPr>
              <a:t>cuttings from the upper part of the plant.</a:t>
            </a:r>
          </a:p>
        </p:txBody>
      </p:sp>
    </p:spTree>
    <p:extLst>
      <p:ext uri="{BB962C8B-B14F-4D97-AF65-F5344CB8AC3E}">
        <p14:creationId xmlns:p14="http://schemas.microsoft.com/office/powerpoint/2010/main" val="32259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34F511-CEF4-3D4A-9F37-9AB96022C389}" type="slidenum">
              <a:rPr lang="en-US" altLang="en-US"/>
              <a:pPr/>
              <a:t>9</a:t>
            </a:fld>
            <a:endParaRPr lang="en-US" altLang="en-US"/>
          </a:p>
        </p:txBody>
      </p:sp>
      <p:sp>
        <p:nvSpPr>
          <p:cNvPr id="470018" name="Rectangle 2"/>
          <p:cNvSpPr>
            <a:spLocks noChangeArrowheads="1" noTextEdit="1"/>
          </p:cNvSpPr>
          <p:nvPr>
            <p:ph type="sldImg"/>
          </p:nvPr>
        </p:nvSpPr>
        <p:spPr>
          <a:ln/>
        </p:spPr>
      </p:sp>
      <p:sp>
        <p:nvSpPr>
          <p:cNvPr id="470019" name="Rectangle 3"/>
          <p:cNvSpPr>
            <a:spLocks noGrp="1" noChangeArrowheads="1"/>
          </p:cNvSpPr>
          <p:nvPr>
            <p:ph type="body" idx="1"/>
          </p:nvPr>
        </p:nvSpPr>
        <p:spPr/>
        <p:txBody>
          <a:bodyPr/>
          <a:lstStyle/>
          <a:p>
            <a:r>
              <a:rPr lang="en-US" altLang="en-US"/>
              <a:t>9. You may want to collect your own seed or purchase commercial seed. Provenance indicates a seed’s origin, in terms of climate and geographic location. </a:t>
            </a:r>
            <a:r>
              <a:rPr lang="en-US" altLang="en-US">
                <a:solidFill>
                  <a:schemeClr val="bg1"/>
                </a:solidFill>
              </a:rPr>
              <a:t>This can have profound effects on seed germination and plant survival. </a:t>
            </a:r>
          </a:p>
        </p:txBody>
      </p:sp>
    </p:spTree>
    <p:extLst>
      <p:ext uri="{BB962C8B-B14F-4D97-AF65-F5344CB8AC3E}">
        <p14:creationId xmlns:p14="http://schemas.microsoft.com/office/powerpoint/2010/main" val="109905124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DB6D19-4AF3-FE44-B8B3-620E4D0B9B3C}" type="slidenum">
              <a:rPr lang="en-US" altLang="en-US"/>
              <a:pPr/>
              <a:t>90</a:t>
            </a:fld>
            <a:endParaRPr lang="en-US" altLang="en-US"/>
          </a:p>
        </p:txBody>
      </p:sp>
      <p:sp>
        <p:nvSpPr>
          <p:cNvPr id="232450"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2451"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ea typeface="Times New Roman" charset="0"/>
                <a:cs typeface="Times New Roman" charset="0"/>
              </a:rPr>
              <a:t>90. Holly is also propagated from semi-hardwood cuttings.</a:t>
            </a:r>
            <a:r>
              <a:rPr lang="en-US" altLang="en-US"/>
              <a:t> </a:t>
            </a:r>
          </a:p>
        </p:txBody>
      </p:sp>
    </p:spTree>
    <p:extLst>
      <p:ext uri="{BB962C8B-B14F-4D97-AF65-F5344CB8AC3E}">
        <p14:creationId xmlns:p14="http://schemas.microsoft.com/office/powerpoint/2010/main" val="102462997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60A4FE-D62B-D143-A56F-E87CA7611C95}" type="slidenum">
              <a:rPr lang="en-US" altLang="en-US"/>
              <a:pPr/>
              <a:t>91</a:t>
            </a:fld>
            <a:endParaRPr lang="en-US" altLang="en-US"/>
          </a:p>
        </p:txBody>
      </p:sp>
      <p:sp>
        <p:nvSpPr>
          <p:cNvPr id="234498"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4499"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ea typeface="Times New Roman" charset="0"/>
                <a:cs typeface="Times New Roman" charset="0"/>
              </a:rPr>
              <a:t>91. Juniper cuttings are made using a slightly different technique. Select a side branch that is 5 to 6 inches long. While holding the main stem firmly with one hand, tear away the side branch and make sure that a small piece of the main stem is still attached to it. This is called a ‘heel’ cutting. </a:t>
            </a:r>
          </a:p>
        </p:txBody>
      </p:sp>
    </p:spTree>
    <p:extLst>
      <p:ext uri="{BB962C8B-B14F-4D97-AF65-F5344CB8AC3E}">
        <p14:creationId xmlns:p14="http://schemas.microsoft.com/office/powerpoint/2010/main" val="28465814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60E94C-3A9B-BC4F-9755-31E4AB33FDD1}" type="slidenum">
              <a:rPr lang="en-US" altLang="en-US"/>
              <a:pPr/>
              <a:t>92</a:t>
            </a:fld>
            <a:endParaRPr lang="en-US" altLang="en-US"/>
          </a:p>
        </p:txBody>
      </p:sp>
      <p:sp>
        <p:nvSpPr>
          <p:cNvPr id="236546"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6547"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ea typeface="Times New Roman" charset="0"/>
                <a:cs typeface="Times New Roman" charset="0"/>
              </a:rPr>
              <a:t>92. Close up of two Juniper cuttings. </a:t>
            </a:r>
          </a:p>
        </p:txBody>
      </p:sp>
    </p:spTree>
    <p:extLst>
      <p:ext uri="{BB962C8B-B14F-4D97-AF65-F5344CB8AC3E}">
        <p14:creationId xmlns:p14="http://schemas.microsoft.com/office/powerpoint/2010/main" val="180337795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058683-AC6E-684C-A19F-B5589136D571}" type="slidenum">
              <a:rPr lang="en-US" altLang="en-US"/>
              <a:pPr/>
              <a:t>93</a:t>
            </a:fld>
            <a:endParaRPr lang="en-US" altLang="en-US"/>
          </a:p>
        </p:txBody>
      </p:sp>
      <p:sp>
        <p:nvSpPr>
          <p:cNvPr id="367618"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67619"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ea typeface="Times New Roman" charset="0"/>
                <a:cs typeface="Times New Roman" charset="0"/>
              </a:rPr>
              <a:t>93. Some woody plants are propagated by ground-layering. </a:t>
            </a:r>
          </a:p>
        </p:txBody>
      </p:sp>
    </p:spTree>
    <p:extLst>
      <p:ext uri="{BB962C8B-B14F-4D97-AF65-F5344CB8AC3E}">
        <p14:creationId xmlns:p14="http://schemas.microsoft.com/office/powerpoint/2010/main" val="193654596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954389-AA68-B243-BA4C-9A04FC876B03}" type="slidenum">
              <a:rPr lang="en-US" altLang="en-US"/>
              <a:pPr/>
              <a:t>94</a:t>
            </a:fld>
            <a:endParaRPr lang="en-US" altLang="en-US"/>
          </a:p>
        </p:txBody>
      </p:sp>
      <p:sp>
        <p:nvSpPr>
          <p:cNvPr id="369666"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69667"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algn="just"/>
            <a:r>
              <a:rPr lang="en-US" altLang="en-US">
                <a:ea typeface="Times New Roman" charset="0"/>
                <a:cs typeface="Times New Roman" charset="0"/>
              </a:rPr>
              <a:t>94. Ground-layering is done outside, in the landscape. It works best with plants that have arching branches that can be brought down in contact with the ground. This Oak leaf hydrangea had a branch that was perfectly positioned for ground-layering. First, the soil is improved for ground layering by mixing sand and an organic source such as peat moss.</a:t>
            </a:r>
          </a:p>
          <a:p>
            <a:pPr algn="just"/>
            <a:endParaRPr lang="en-US" altLang="en-US">
              <a:ea typeface="Times New Roman" charset="0"/>
              <a:cs typeface="Times New Roman" charset="0"/>
            </a:endParaRPr>
          </a:p>
          <a:p>
            <a:endParaRPr lang="en-US" altLang="en-US"/>
          </a:p>
        </p:txBody>
      </p:sp>
    </p:spTree>
    <p:extLst>
      <p:ext uri="{BB962C8B-B14F-4D97-AF65-F5344CB8AC3E}">
        <p14:creationId xmlns:p14="http://schemas.microsoft.com/office/powerpoint/2010/main" val="26579578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411224-FE6F-164C-B0E1-B4ECE43F8B00}" type="slidenum">
              <a:rPr lang="en-US" altLang="en-US"/>
              <a:pPr/>
              <a:t>95</a:t>
            </a:fld>
            <a:endParaRPr lang="en-US" altLang="en-US"/>
          </a:p>
        </p:txBody>
      </p:sp>
      <p:sp>
        <p:nvSpPr>
          <p:cNvPr id="373762"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73763"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algn="just"/>
            <a:r>
              <a:rPr lang="en-US" altLang="en-US">
                <a:ea typeface="Times New Roman" charset="0"/>
                <a:cs typeface="Times New Roman" charset="0"/>
              </a:rPr>
              <a:t>95. Then, a slit is cut in the stem of the selected branch at the point where roots are wanted. The ‘tongue’ made by cutting into the stem is held open by a toothpick, and the wound is dusted with a rooting hormone using a soft brush. The toothpick keeps the tissues separated, otherwise, they may close and heal the wound, without forming any roots. </a:t>
            </a:r>
          </a:p>
          <a:p>
            <a:endParaRPr lang="en-US" altLang="en-US"/>
          </a:p>
        </p:txBody>
      </p:sp>
    </p:spTree>
    <p:extLst>
      <p:ext uri="{BB962C8B-B14F-4D97-AF65-F5344CB8AC3E}">
        <p14:creationId xmlns:p14="http://schemas.microsoft.com/office/powerpoint/2010/main" val="46382315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AFF304-7D5D-2747-AE40-E311DB9FD276}" type="slidenum">
              <a:rPr lang="en-US" altLang="en-US"/>
              <a:pPr/>
              <a:t>96</a:t>
            </a:fld>
            <a:endParaRPr lang="en-US" altLang="en-US"/>
          </a:p>
        </p:txBody>
      </p:sp>
      <p:sp>
        <p:nvSpPr>
          <p:cNvPr id="375810"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75811"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ea typeface="Times New Roman" charset="0"/>
                <a:cs typeface="Times New Roman" charset="0"/>
              </a:rPr>
              <a:t>96. The shoot is placed in a 2-inches deep trench and covered with soil. Finally, the layer is watered and a rock is put over it to keep the layer in place and to help conserve moisture in the soil.</a:t>
            </a:r>
            <a:r>
              <a:rPr lang="en-US" altLang="en-US"/>
              <a:t> </a:t>
            </a:r>
          </a:p>
          <a:p>
            <a:endParaRPr lang="en-US" altLang="en-US">
              <a:ea typeface="Times New Roman" charset="0"/>
              <a:cs typeface="Times New Roman" charset="0"/>
            </a:endParaRPr>
          </a:p>
        </p:txBody>
      </p:sp>
    </p:spTree>
    <p:extLst>
      <p:ext uri="{BB962C8B-B14F-4D97-AF65-F5344CB8AC3E}">
        <p14:creationId xmlns:p14="http://schemas.microsoft.com/office/powerpoint/2010/main" val="11014428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C9DDE3-C721-2443-AF47-B88C887A8A95}" type="slidenum">
              <a:rPr lang="en-US" altLang="en-US"/>
              <a:pPr/>
              <a:t>97</a:t>
            </a:fld>
            <a:endParaRPr lang="en-US" altLang="en-US"/>
          </a:p>
        </p:txBody>
      </p:sp>
      <p:sp>
        <p:nvSpPr>
          <p:cNvPr id="277506"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77507"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ea typeface="Times New Roman" charset="0"/>
                <a:cs typeface="Times New Roman" charset="0"/>
              </a:rPr>
              <a:t>97. Let us take a brief look at substrates for plant propagation. </a:t>
            </a:r>
            <a:r>
              <a:rPr lang="en-US" altLang="en-US"/>
              <a:t>Any substance which provides air/water relationships of 25 to 40% air space is suitable, including soil, sand, pumice, and bark. </a:t>
            </a:r>
          </a:p>
        </p:txBody>
      </p:sp>
    </p:spTree>
    <p:extLst>
      <p:ext uri="{BB962C8B-B14F-4D97-AF65-F5344CB8AC3E}">
        <p14:creationId xmlns:p14="http://schemas.microsoft.com/office/powerpoint/2010/main" val="6404386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704D11-EA07-0648-B60C-22241696A318}" type="slidenum">
              <a:rPr lang="en-US" altLang="en-US"/>
              <a:pPr/>
              <a:t>98</a:t>
            </a:fld>
            <a:endParaRPr lang="en-US" altLang="en-US"/>
          </a:p>
        </p:txBody>
      </p:sp>
      <p:sp>
        <p:nvSpPr>
          <p:cNvPr id="88066" name="Rectangle 2"/>
          <p:cNvSpPr>
            <a:spLocks noChangeArrowheads="1" noTextEdit="1"/>
          </p:cNvSpPr>
          <p:nvPr>
            <p:ph type="sldImg"/>
          </p:nvPr>
        </p:nvSpPr>
        <p:spPr>
          <a:ln/>
        </p:spPr>
      </p:sp>
      <p:sp>
        <p:nvSpPr>
          <p:cNvPr id="88067" name="Rectangle 3"/>
          <p:cNvSpPr>
            <a:spLocks noGrp="1" noChangeArrowheads="1"/>
          </p:cNvSpPr>
          <p:nvPr>
            <p:ph type="body" idx="1"/>
          </p:nvPr>
        </p:nvSpPr>
        <p:spPr/>
        <p:txBody>
          <a:bodyPr/>
          <a:lstStyle/>
          <a:p>
            <a:r>
              <a:rPr lang="en-US" altLang="en-US"/>
              <a:t>98. Homeowners often use homemade mixes, made of garden soil.</a:t>
            </a:r>
          </a:p>
        </p:txBody>
      </p:sp>
    </p:spTree>
    <p:extLst>
      <p:ext uri="{BB962C8B-B14F-4D97-AF65-F5344CB8AC3E}">
        <p14:creationId xmlns:p14="http://schemas.microsoft.com/office/powerpoint/2010/main" val="49584787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24F88A-8EA8-C842-BB2D-C9C311E809A6}" type="slidenum">
              <a:rPr lang="en-US" altLang="en-US"/>
              <a:pPr/>
              <a:t>99</a:t>
            </a:fld>
            <a:endParaRPr lang="en-US" altLang="en-US"/>
          </a:p>
        </p:txBody>
      </p:sp>
      <p:sp>
        <p:nvSpPr>
          <p:cNvPr id="340994"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40995"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99. If you want to mix a soilless media, here’re some of the components. Inorganic components, such as sand, should be sterile.</a:t>
            </a:r>
          </a:p>
        </p:txBody>
      </p:sp>
    </p:spTree>
    <p:extLst>
      <p:ext uri="{BB962C8B-B14F-4D97-AF65-F5344CB8AC3E}">
        <p14:creationId xmlns:p14="http://schemas.microsoft.com/office/powerpoint/2010/main" val="1478651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318B503-8C22-EB4C-A5B4-D61A4648F4ED}" type="slidenum">
              <a:rPr lang="en-US" altLang="en-US"/>
              <a:pPr/>
              <a:t>‹#›</a:t>
            </a:fld>
            <a:endParaRPr lang="en-US" altLang="en-US"/>
          </a:p>
        </p:txBody>
      </p:sp>
    </p:spTree>
    <p:extLst>
      <p:ext uri="{BB962C8B-B14F-4D97-AF65-F5344CB8AC3E}">
        <p14:creationId xmlns:p14="http://schemas.microsoft.com/office/powerpoint/2010/main" val="1413887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7535DC3-0913-3C40-951E-E481FDD6E7C7}" type="slidenum">
              <a:rPr lang="en-US" altLang="en-US"/>
              <a:pPr/>
              <a:t>‹#›</a:t>
            </a:fld>
            <a:endParaRPr lang="en-US" altLang="en-US"/>
          </a:p>
        </p:txBody>
      </p:sp>
    </p:spTree>
    <p:extLst>
      <p:ext uri="{BB962C8B-B14F-4D97-AF65-F5344CB8AC3E}">
        <p14:creationId xmlns:p14="http://schemas.microsoft.com/office/powerpoint/2010/main" val="1172291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4449A35-5B88-6344-907D-07F1F18F8062}" type="slidenum">
              <a:rPr lang="en-US" altLang="en-US"/>
              <a:pPr/>
              <a:t>‹#›</a:t>
            </a:fld>
            <a:endParaRPr lang="en-US" altLang="en-US"/>
          </a:p>
        </p:txBody>
      </p:sp>
    </p:spTree>
    <p:extLst>
      <p:ext uri="{BB962C8B-B14F-4D97-AF65-F5344CB8AC3E}">
        <p14:creationId xmlns:p14="http://schemas.microsoft.com/office/powerpoint/2010/main" val="1681069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69BA79CE-3FD3-2941-8F84-31DBA596F70C}" type="slidenum">
              <a:rPr lang="en-US" altLang="en-US"/>
              <a:pPr/>
              <a:t>‹#›</a:t>
            </a:fld>
            <a:endParaRPr lang="en-US" altLang="en-US"/>
          </a:p>
        </p:txBody>
      </p:sp>
    </p:spTree>
    <p:extLst>
      <p:ext uri="{BB962C8B-B14F-4D97-AF65-F5344CB8AC3E}">
        <p14:creationId xmlns:p14="http://schemas.microsoft.com/office/powerpoint/2010/main" val="14406635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E17A61EC-268A-4340-A5A9-39C052832C45}" type="slidenum">
              <a:rPr lang="en-US" altLang="en-US"/>
              <a:pPr/>
              <a:t>‹#›</a:t>
            </a:fld>
            <a:endParaRPr lang="en-US" altLang="en-US"/>
          </a:p>
        </p:txBody>
      </p:sp>
    </p:spTree>
    <p:extLst>
      <p:ext uri="{BB962C8B-B14F-4D97-AF65-F5344CB8AC3E}">
        <p14:creationId xmlns:p14="http://schemas.microsoft.com/office/powerpoint/2010/main" val="354164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7CFD3DAF-E0EF-484D-B727-26C9EFB8EFBC}" type="slidenum">
              <a:rPr lang="en-US" altLang="en-US"/>
              <a:pPr/>
              <a:t>‹#›</a:t>
            </a:fld>
            <a:endParaRPr lang="en-US" altLang="en-US"/>
          </a:p>
        </p:txBody>
      </p:sp>
    </p:spTree>
    <p:extLst>
      <p:ext uri="{BB962C8B-B14F-4D97-AF65-F5344CB8AC3E}">
        <p14:creationId xmlns:p14="http://schemas.microsoft.com/office/powerpoint/2010/main" val="1304036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26CC4E8-9DA1-A744-BE80-66E83BB0633E}" type="slidenum">
              <a:rPr lang="en-US" altLang="en-US"/>
              <a:pPr/>
              <a:t>‹#›</a:t>
            </a:fld>
            <a:endParaRPr lang="en-US" altLang="en-US"/>
          </a:p>
        </p:txBody>
      </p:sp>
    </p:spTree>
    <p:extLst>
      <p:ext uri="{BB962C8B-B14F-4D97-AF65-F5344CB8AC3E}">
        <p14:creationId xmlns:p14="http://schemas.microsoft.com/office/powerpoint/2010/main" val="1873392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5C7216DB-F70A-1A48-BCA3-46C07CDA66ED}" type="slidenum">
              <a:rPr lang="en-US" altLang="en-US"/>
              <a:pPr/>
              <a:t>‹#›</a:t>
            </a:fld>
            <a:endParaRPr lang="en-US" altLang="en-US"/>
          </a:p>
        </p:txBody>
      </p:sp>
    </p:spTree>
    <p:extLst>
      <p:ext uri="{BB962C8B-B14F-4D97-AF65-F5344CB8AC3E}">
        <p14:creationId xmlns:p14="http://schemas.microsoft.com/office/powerpoint/2010/main" val="1850486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F0D81006-08BB-3042-964E-0E37035C430F}" type="slidenum">
              <a:rPr lang="en-US" altLang="en-US"/>
              <a:pPr/>
              <a:t>‹#›</a:t>
            </a:fld>
            <a:endParaRPr lang="en-US" altLang="en-US"/>
          </a:p>
        </p:txBody>
      </p:sp>
    </p:spTree>
    <p:extLst>
      <p:ext uri="{BB962C8B-B14F-4D97-AF65-F5344CB8AC3E}">
        <p14:creationId xmlns:p14="http://schemas.microsoft.com/office/powerpoint/2010/main" val="1263992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967E65F8-BF52-474B-B24C-864207BEB2B2}" type="slidenum">
              <a:rPr lang="en-US" altLang="en-US"/>
              <a:pPr/>
              <a:t>‹#›</a:t>
            </a:fld>
            <a:endParaRPr lang="en-US" altLang="en-US"/>
          </a:p>
        </p:txBody>
      </p:sp>
    </p:spTree>
    <p:extLst>
      <p:ext uri="{BB962C8B-B14F-4D97-AF65-F5344CB8AC3E}">
        <p14:creationId xmlns:p14="http://schemas.microsoft.com/office/powerpoint/2010/main" val="1015358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2081C886-2ACB-E14A-950A-82C7A30ED2FB}" type="slidenum">
              <a:rPr lang="en-US" altLang="en-US"/>
              <a:pPr/>
              <a:t>‹#›</a:t>
            </a:fld>
            <a:endParaRPr lang="en-US" altLang="en-US"/>
          </a:p>
        </p:txBody>
      </p:sp>
    </p:spTree>
    <p:extLst>
      <p:ext uri="{BB962C8B-B14F-4D97-AF65-F5344CB8AC3E}">
        <p14:creationId xmlns:p14="http://schemas.microsoft.com/office/powerpoint/2010/main" val="1224611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F0C4A8CB-D32A-684E-83B1-360D18A2EC18}" type="slidenum">
              <a:rPr lang="en-US" altLang="en-US"/>
              <a:pPr/>
              <a:t>‹#›</a:t>
            </a:fld>
            <a:endParaRPr lang="en-US" altLang="en-US"/>
          </a:p>
        </p:txBody>
      </p:sp>
    </p:spTree>
    <p:extLst>
      <p:ext uri="{BB962C8B-B14F-4D97-AF65-F5344CB8AC3E}">
        <p14:creationId xmlns:p14="http://schemas.microsoft.com/office/powerpoint/2010/main" val="566779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82B713EB-9233-E741-870F-E73139BDEF33}" type="slidenum">
              <a:rPr lang="en-US" altLang="en-US"/>
              <a:pPr/>
              <a:t>‹#›</a:t>
            </a:fld>
            <a:endParaRPr lang="en-US" altLang="en-US"/>
          </a:p>
        </p:txBody>
      </p:sp>
    </p:spTree>
    <p:extLst>
      <p:ext uri="{BB962C8B-B14F-4D97-AF65-F5344CB8AC3E}">
        <p14:creationId xmlns:p14="http://schemas.microsoft.com/office/powerpoint/2010/main" val="176730044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fld id="{E1F491F9-62E6-7B4D-9045-63DC8517F26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defRPr>
      </a:lvl2pPr>
      <a:lvl3pPr algn="ctr" rtl="0" fontAlgn="base">
        <a:spcBef>
          <a:spcPct val="0"/>
        </a:spcBef>
        <a:spcAft>
          <a:spcPct val="0"/>
        </a:spcAft>
        <a:defRPr sz="4400">
          <a:solidFill>
            <a:schemeClr val="tx2"/>
          </a:solidFill>
          <a:latin typeface="Times New Roman" charset="0"/>
        </a:defRPr>
      </a:lvl3pPr>
      <a:lvl4pPr algn="ctr" rtl="0" fontAlgn="base">
        <a:spcBef>
          <a:spcPct val="0"/>
        </a:spcBef>
        <a:spcAft>
          <a:spcPct val="0"/>
        </a:spcAft>
        <a:defRPr sz="4400">
          <a:solidFill>
            <a:schemeClr val="tx2"/>
          </a:solidFill>
          <a:latin typeface="Times New Roman" charset="0"/>
        </a:defRPr>
      </a:lvl4pPr>
      <a:lvl5pPr algn="ctr" rtl="0" fontAlgn="base">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0.xml"/><Relationship Id="rId3" Type="http://schemas.openxmlformats.org/officeDocument/2006/relationships/image" Target="../media/image126.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1.xml"/><Relationship Id="rId3" Type="http://schemas.openxmlformats.org/officeDocument/2006/relationships/image" Target="../media/image127.jpeg"/></Relationships>
</file>

<file path=ppt/slides/_rels/slide102.xml.rels><?xml version="1.0" encoding="UTF-8" standalone="yes"?>
<Relationships xmlns="http://schemas.openxmlformats.org/package/2006/relationships"><Relationship Id="rId3" Type="http://schemas.openxmlformats.org/officeDocument/2006/relationships/image" Target="../media/image128.jpeg"/><Relationship Id="rId4" Type="http://schemas.openxmlformats.org/officeDocument/2006/relationships/image" Target="../media/image129.jpeg"/><Relationship Id="rId1" Type="http://schemas.openxmlformats.org/officeDocument/2006/relationships/slideLayout" Target="../slideLayouts/slideLayout7.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3.xml"/><Relationship Id="rId3" Type="http://schemas.openxmlformats.org/officeDocument/2006/relationships/image" Target="../media/image130.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4.xml"/><Relationship Id="rId3" Type="http://schemas.openxmlformats.org/officeDocument/2006/relationships/image" Target="../media/image131.jpeg"/></Relationships>
</file>

<file path=ppt/slides/_rels/slide105.xml.rels><?xml version="1.0" encoding="UTF-8" standalone="yes"?>
<Relationships xmlns="http://schemas.openxmlformats.org/package/2006/relationships"><Relationship Id="rId3" Type="http://schemas.openxmlformats.org/officeDocument/2006/relationships/image" Target="../media/image132.jpeg"/><Relationship Id="rId4" Type="http://schemas.openxmlformats.org/officeDocument/2006/relationships/image" Target="../media/image133.jpeg"/><Relationship Id="rId1" Type="http://schemas.openxmlformats.org/officeDocument/2006/relationships/slideLayout" Target="../slideLayouts/slideLayout7.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6.xml"/><Relationship Id="rId3" Type="http://schemas.openxmlformats.org/officeDocument/2006/relationships/image" Target="../media/image134.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 Id="rId3" Type="http://schemas.openxmlformats.org/officeDocument/2006/relationships/image" Target="../media/image135.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 Id="rId3" Type="http://schemas.openxmlformats.org/officeDocument/2006/relationships/image" Target="../media/image136.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jpe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3" Type="http://schemas.openxmlformats.org/officeDocument/2006/relationships/image" Target="../media/image137.jpeg"/><Relationship Id="rId4" Type="http://schemas.openxmlformats.org/officeDocument/2006/relationships/image" Target="../media/image138.jpeg"/><Relationship Id="rId5" Type="http://schemas.openxmlformats.org/officeDocument/2006/relationships/image" Target="../media/image139.jpeg"/><Relationship Id="rId1" Type="http://schemas.openxmlformats.org/officeDocument/2006/relationships/slideLayout" Target="../slideLayouts/slideLayout7.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3" Type="http://schemas.openxmlformats.org/officeDocument/2006/relationships/image" Target="../media/image140.jpeg"/><Relationship Id="rId4" Type="http://schemas.openxmlformats.org/officeDocument/2006/relationships/image" Target="../media/image141.jpeg"/><Relationship Id="rId5" Type="http://schemas.openxmlformats.org/officeDocument/2006/relationships/image" Target="../media/image142.jpeg"/><Relationship Id="rId1" Type="http://schemas.openxmlformats.org/officeDocument/2006/relationships/slideLayout" Target="../slideLayouts/slideLayout7.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2.xml"/><Relationship Id="rId3" Type="http://schemas.openxmlformats.org/officeDocument/2006/relationships/image" Target="../media/image143.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3.xml"/><Relationship Id="rId3" Type="http://schemas.openxmlformats.org/officeDocument/2006/relationships/image" Target="../media/image144.jpeg"/></Relationships>
</file>

<file path=ppt/slides/_rels/slide114.xml.rels><?xml version="1.0" encoding="UTF-8" standalone="yes"?>
<Relationships xmlns="http://schemas.openxmlformats.org/package/2006/relationships"><Relationship Id="rId3" Type="http://schemas.openxmlformats.org/officeDocument/2006/relationships/image" Target="../media/image145.jpeg"/><Relationship Id="rId4" Type="http://schemas.openxmlformats.org/officeDocument/2006/relationships/image" Target="../media/image146.png"/><Relationship Id="rId1" Type="http://schemas.openxmlformats.org/officeDocument/2006/relationships/slideLayout" Target="../slideLayouts/slideLayout7.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5.xml"/><Relationship Id="rId3" Type="http://schemas.openxmlformats.org/officeDocument/2006/relationships/image" Target="../media/image147.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6.xml"/><Relationship Id="rId3" Type="http://schemas.openxmlformats.org/officeDocument/2006/relationships/image" Target="../media/image148.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7.xml"/><Relationship Id="rId3" Type="http://schemas.openxmlformats.org/officeDocument/2006/relationships/image" Target="../media/image149.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7.jpeg"/><Relationship Id="rId5" Type="http://schemas.openxmlformats.org/officeDocument/2006/relationships/image" Target="../media/image19.jpe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jpe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jpe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jpe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3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3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3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3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40.w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4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4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42.jpeg"/></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11.jpeg"/><Relationship Id="rId5" Type="http://schemas.openxmlformats.org/officeDocument/2006/relationships/image" Target="../media/image44.jpeg"/><Relationship Id="rId6" Type="http://schemas.openxmlformats.org/officeDocument/2006/relationships/image" Target="../media/image45.jpeg"/><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46.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47.jpeg"/></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5" Type="http://schemas.openxmlformats.org/officeDocument/2006/relationships/image" Target="../media/image50.jpeg"/><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53.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54.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55.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 Id="rId3" Type="http://schemas.openxmlformats.org/officeDocument/2006/relationships/image" Target="../media/image56.jpeg"/></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5" Type="http://schemas.openxmlformats.org/officeDocument/2006/relationships/image" Target="../media/image61.jpeg"/><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1" Type="http://schemas.openxmlformats.org/officeDocument/2006/relationships/slideLayout" Target="../slideLayouts/slideLayout7.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60.jpeg"/><Relationship Id="rId1" Type="http://schemas.openxmlformats.org/officeDocument/2006/relationships/slideLayout" Target="../slideLayouts/slideLayout7.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8.jpeg"/><Relationship Id="rId1" Type="http://schemas.openxmlformats.org/officeDocument/2006/relationships/slideLayout" Target="../slideLayouts/slideLayout7.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69.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jpeg"/><Relationship Id="rId5" Type="http://schemas.openxmlformats.org/officeDocument/2006/relationships/image" Target="../media/image72.jpeg"/><Relationship Id="rId1" Type="http://schemas.openxmlformats.org/officeDocument/2006/relationships/slideLayout" Target="../slideLayouts/slideLayout7.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jpeg"/></Relationships>
</file>

<file path=ppt/slides/_rels/slide70.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jpeg"/><Relationship Id="rId5" Type="http://schemas.openxmlformats.org/officeDocument/2006/relationships/image" Target="../media/image75.jpeg"/><Relationship Id="rId1" Type="http://schemas.openxmlformats.org/officeDocument/2006/relationships/slideLayout" Target="../slideLayouts/slideLayout7.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77.jpeg"/><Relationship Id="rId1" Type="http://schemas.openxmlformats.org/officeDocument/2006/relationships/slideLayout" Target="../slideLayouts/slideLayout7.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3.xml"/><Relationship Id="rId3" Type="http://schemas.openxmlformats.org/officeDocument/2006/relationships/image" Target="../media/image78.jpeg"/></Relationships>
</file>

<file path=ppt/slides/_rels/slide74.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52.jpeg"/><Relationship Id="rId5" Type="http://schemas.openxmlformats.org/officeDocument/2006/relationships/image" Target="../media/image80.jpeg"/><Relationship Id="rId1" Type="http://schemas.openxmlformats.org/officeDocument/2006/relationships/slideLayout" Target="../slideLayouts/slideLayout7.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5.xml"/><Relationship Id="rId3" Type="http://schemas.openxmlformats.org/officeDocument/2006/relationships/image" Target="../media/image81.jpeg"/></Relationships>
</file>

<file path=ppt/slides/_rels/slide76.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jpeg"/><Relationship Id="rId1" Type="http://schemas.openxmlformats.org/officeDocument/2006/relationships/slideLayout" Target="../slideLayouts/slideLayout7.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3" Type="http://schemas.openxmlformats.org/officeDocument/2006/relationships/image" Target="../media/image84.jpeg"/><Relationship Id="rId4" Type="http://schemas.openxmlformats.org/officeDocument/2006/relationships/image" Target="../media/image85.jpeg"/><Relationship Id="rId1" Type="http://schemas.openxmlformats.org/officeDocument/2006/relationships/slideLayout" Target="../slideLayouts/slideLayout7.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87.jpeg"/><Relationship Id="rId5" Type="http://schemas.openxmlformats.org/officeDocument/2006/relationships/image" Target="../media/image88.jpeg"/><Relationship Id="rId1" Type="http://schemas.openxmlformats.org/officeDocument/2006/relationships/slideLayout" Target="../slideLayouts/slideLayout7.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image" Target="../media/image90.jpeg"/><Relationship Id="rId1" Type="http://schemas.openxmlformats.org/officeDocument/2006/relationships/slideLayout" Target="../slideLayouts/slideLayout7.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jpeg"/><Relationship Id="rId7" Type="http://schemas.openxmlformats.org/officeDocument/2006/relationships/image" Target="../media/image11.jpeg"/><Relationship Id="rId8" Type="http://schemas.openxmlformats.org/officeDocument/2006/relationships/image" Target="../media/image12.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image" Target="../media/image91.jpeg"/><Relationship Id="rId4" Type="http://schemas.openxmlformats.org/officeDocument/2006/relationships/image" Target="../media/image92.jpeg"/><Relationship Id="rId1" Type="http://schemas.openxmlformats.org/officeDocument/2006/relationships/slideLayout" Target="../slideLayouts/slideLayout7.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3" Type="http://schemas.openxmlformats.org/officeDocument/2006/relationships/image" Target="../media/image93.jpeg"/><Relationship Id="rId4" Type="http://schemas.openxmlformats.org/officeDocument/2006/relationships/image" Target="../media/image94.jpeg"/><Relationship Id="rId1" Type="http://schemas.openxmlformats.org/officeDocument/2006/relationships/slideLayout" Target="../slideLayouts/slideLayout7.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image" Target="../media/image96.jpeg"/><Relationship Id="rId5" Type="http://schemas.openxmlformats.org/officeDocument/2006/relationships/image" Target="../media/image97.jpeg"/><Relationship Id="rId1" Type="http://schemas.openxmlformats.org/officeDocument/2006/relationships/slideLayout" Target="../slideLayouts/slideLayout7.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3" Type="http://schemas.openxmlformats.org/officeDocument/2006/relationships/image" Target="../media/image98.jpeg"/><Relationship Id="rId4" Type="http://schemas.openxmlformats.org/officeDocument/2006/relationships/image" Target="../media/image99.jpeg"/><Relationship Id="rId1" Type="http://schemas.openxmlformats.org/officeDocument/2006/relationships/slideLayout" Target="../slideLayouts/slideLayout7.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3" Type="http://schemas.openxmlformats.org/officeDocument/2006/relationships/image" Target="../media/image100.jpeg"/><Relationship Id="rId4" Type="http://schemas.openxmlformats.org/officeDocument/2006/relationships/image" Target="../media/image101.jpeg"/><Relationship Id="rId5" Type="http://schemas.openxmlformats.org/officeDocument/2006/relationships/image" Target="../media/image102.jpeg"/><Relationship Id="rId1" Type="http://schemas.openxmlformats.org/officeDocument/2006/relationships/slideLayout" Target="../slideLayouts/slideLayout7.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5.xml"/><Relationship Id="rId3" Type="http://schemas.openxmlformats.org/officeDocument/2006/relationships/image" Target="../media/image103.jpeg"/></Relationships>
</file>

<file path=ppt/slides/_rels/slide86.xml.rels><?xml version="1.0" encoding="UTF-8" standalone="yes"?>
<Relationships xmlns="http://schemas.openxmlformats.org/package/2006/relationships"><Relationship Id="rId3" Type="http://schemas.openxmlformats.org/officeDocument/2006/relationships/image" Target="../media/image104.jpeg"/><Relationship Id="rId4" Type="http://schemas.openxmlformats.org/officeDocument/2006/relationships/image" Target="../media/image105.jpeg"/><Relationship Id="rId1" Type="http://schemas.openxmlformats.org/officeDocument/2006/relationships/slideLayout" Target="../slideLayouts/slideLayout7.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7.xml"/><Relationship Id="rId3" Type="http://schemas.openxmlformats.org/officeDocument/2006/relationships/image" Target="../media/image106.jpeg"/></Relationships>
</file>

<file path=ppt/slides/_rels/slide88.xml.rels><?xml version="1.0" encoding="UTF-8" standalone="yes"?>
<Relationships xmlns="http://schemas.openxmlformats.org/package/2006/relationships"><Relationship Id="rId3" Type="http://schemas.openxmlformats.org/officeDocument/2006/relationships/image" Target="../media/image107.jpeg"/><Relationship Id="rId4" Type="http://schemas.openxmlformats.org/officeDocument/2006/relationships/image" Target="../media/image108.jpeg"/><Relationship Id="rId1" Type="http://schemas.openxmlformats.org/officeDocument/2006/relationships/slideLayout" Target="../slideLayouts/slideLayout7.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9.xml"/><Relationship Id="rId3" Type="http://schemas.openxmlformats.org/officeDocument/2006/relationships/image" Target="../media/image10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3.jpeg"/></Relationships>
</file>

<file path=ppt/slides/_rels/slide90.xml.rels><?xml version="1.0" encoding="UTF-8" standalone="yes"?>
<Relationships xmlns="http://schemas.openxmlformats.org/package/2006/relationships"><Relationship Id="rId3" Type="http://schemas.openxmlformats.org/officeDocument/2006/relationships/image" Target="../media/image110.jpeg"/><Relationship Id="rId4" Type="http://schemas.openxmlformats.org/officeDocument/2006/relationships/image" Target="../media/image111.jpeg"/><Relationship Id="rId5" Type="http://schemas.openxmlformats.org/officeDocument/2006/relationships/image" Target="../media/image112.jpeg"/><Relationship Id="rId1" Type="http://schemas.openxmlformats.org/officeDocument/2006/relationships/slideLayout" Target="../slideLayouts/slideLayout7.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3" Type="http://schemas.openxmlformats.org/officeDocument/2006/relationships/image" Target="../media/image113.jpeg"/><Relationship Id="rId4" Type="http://schemas.openxmlformats.org/officeDocument/2006/relationships/image" Target="../media/image114.jpeg"/><Relationship Id="rId1" Type="http://schemas.openxmlformats.org/officeDocument/2006/relationships/slideLayout" Target="../slideLayouts/slideLayout7.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2.xml"/><Relationship Id="rId3" Type="http://schemas.openxmlformats.org/officeDocument/2006/relationships/image" Target="../media/image115.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3.xml"/><Relationship Id="rId3" Type="http://schemas.openxmlformats.org/officeDocument/2006/relationships/image" Target="../media/image116.jpeg"/></Relationships>
</file>

<file path=ppt/slides/_rels/slide94.xml.rels><?xml version="1.0" encoding="UTF-8" standalone="yes"?>
<Relationships xmlns="http://schemas.openxmlformats.org/package/2006/relationships"><Relationship Id="rId3" Type="http://schemas.openxmlformats.org/officeDocument/2006/relationships/image" Target="../media/image117.jpeg"/><Relationship Id="rId4" Type="http://schemas.openxmlformats.org/officeDocument/2006/relationships/image" Target="../media/image118.jpeg"/><Relationship Id="rId1" Type="http://schemas.openxmlformats.org/officeDocument/2006/relationships/slideLayout" Target="../slideLayouts/slideLayout7.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5.xml"/><Relationship Id="rId3" Type="http://schemas.openxmlformats.org/officeDocument/2006/relationships/image" Target="../media/image119.jpeg"/></Relationships>
</file>

<file path=ppt/slides/_rels/slide96.xml.rels><?xml version="1.0" encoding="UTF-8" standalone="yes"?>
<Relationships xmlns="http://schemas.openxmlformats.org/package/2006/relationships"><Relationship Id="rId3" Type="http://schemas.openxmlformats.org/officeDocument/2006/relationships/image" Target="../media/image120.jpeg"/><Relationship Id="rId4" Type="http://schemas.openxmlformats.org/officeDocument/2006/relationships/image" Target="../media/image121.jpeg"/><Relationship Id="rId5" Type="http://schemas.openxmlformats.org/officeDocument/2006/relationships/image" Target="../media/image122.jpeg"/><Relationship Id="rId1" Type="http://schemas.openxmlformats.org/officeDocument/2006/relationships/slideLayout" Target="../slideLayouts/slideLayout7.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7.xml"/><Relationship Id="rId3" Type="http://schemas.openxmlformats.org/officeDocument/2006/relationships/image" Target="../media/image123.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8.xml"/><Relationship Id="rId3" Type="http://schemas.openxmlformats.org/officeDocument/2006/relationships/image" Target="../media/image124.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9.xml"/><Relationship Id="rId3" Type="http://schemas.openxmlformats.org/officeDocument/2006/relationships/image" Target="../media/image125.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5200A4"/>
            </a:gs>
            <a:gs pos="100000">
              <a:schemeClr val="bg1"/>
            </a:gs>
          </a:gsLst>
          <a:lin ang="5400000" scaled="1"/>
        </a:gradFill>
        <a:effectLst/>
      </p:bgPr>
    </p:bg>
    <p:spTree>
      <p:nvGrpSpPr>
        <p:cNvPr id="1" name=""/>
        <p:cNvGrpSpPr/>
        <p:nvPr/>
      </p:nvGrpSpPr>
      <p:grpSpPr>
        <a:xfrm>
          <a:off x="0" y="0"/>
          <a:ext cx="0" cy="0"/>
          <a:chOff x="0" y="0"/>
          <a:chExt cx="0" cy="0"/>
        </a:xfrm>
      </p:grpSpPr>
      <p:pic>
        <p:nvPicPr>
          <p:cNvPr id="552962" name="Picture 2" descr="UGABa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752600"/>
            <a:ext cx="7881938" cy="31289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ChangeArrowheads="1"/>
          </p:cNvSpPr>
          <p:nvPr/>
        </p:nvSpPr>
        <p:spPr bwMode="auto">
          <a:xfrm>
            <a:off x="2438400" y="304800"/>
            <a:ext cx="434975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800">
                <a:solidFill>
                  <a:schemeClr val="bg1"/>
                </a:solidFill>
                <a:effectLst>
                  <a:outerShdw blurRad="38100" dist="38100" dir="2700000" algn="tl">
                    <a:srgbClr val="000000"/>
                  </a:outerShdw>
                </a:effectLst>
              </a:rPr>
              <a:t> </a:t>
            </a:r>
            <a:r>
              <a:rPr lang="en-US" altLang="en-US" sz="4800" b="1">
                <a:solidFill>
                  <a:srgbClr val="F7F74D"/>
                </a:solidFill>
              </a:rPr>
              <a:t>Seed</a:t>
            </a:r>
            <a:r>
              <a:rPr lang="en-US" altLang="en-US" sz="4800">
                <a:solidFill>
                  <a:schemeClr val="bg1"/>
                </a:solidFill>
                <a:effectLst>
                  <a:outerShdw blurRad="38100" dist="38100" dir="2700000" algn="tl">
                    <a:srgbClr val="000000"/>
                  </a:outerShdw>
                </a:effectLst>
              </a:rPr>
              <a:t> </a:t>
            </a:r>
            <a:r>
              <a:rPr lang="en-US" altLang="en-US" sz="4800" b="1">
                <a:solidFill>
                  <a:srgbClr val="F7F74D"/>
                </a:solidFill>
              </a:rPr>
              <a:t>Collecting</a:t>
            </a:r>
          </a:p>
        </p:txBody>
      </p:sp>
      <p:sp>
        <p:nvSpPr>
          <p:cNvPr id="381955" name="Text Box 3"/>
          <p:cNvSpPr txBox="1">
            <a:spLocks noChangeArrowheads="1"/>
          </p:cNvSpPr>
          <p:nvPr/>
        </p:nvSpPr>
        <p:spPr bwMode="auto">
          <a:xfrm>
            <a:off x="685800" y="1524000"/>
            <a:ext cx="8229600"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3600">
                <a:solidFill>
                  <a:schemeClr val="bg1"/>
                </a:solidFill>
                <a:effectLst>
                  <a:outerShdw blurRad="38100" dist="38100" dir="2700000" algn="tl">
                    <a:srgbClr val="000000"/>
                  </a:outerShdw>
                </a:effectLst>
              </a:rPr>
              <a:t>Seeds collected from hybrids rarely look </a:t>
            </a:r>
          </a:p>
          <a:p>
            <a:r>
              <a:rPr lang="en-US" altLang="en-US" sz="3600">
                <a:solidFill>
                  <a:schemeClr val="bg1"/>
                </a:solidFill>
                <a:effectLst>
                  <a:outerShdw blurRad="38100" dist="38100" dir="2700000" algn="tl">
                    <a:srgbClr val="000000"/>
                  </a:outerShdw>
                </a:effectLst>
              </a:rPr>
              <a:t>like the parent plant due to the random </a:t>
            </a:r>
          </a:p>
          <a:p>
            <a:r>
              <a:rPr lang="en-US" altLang="en-US" sz="3600">
                <a:solidFill>
                  <a:schemeClr val="bg1"/>
                </a:solidFill>
                <a:effectLst>
                  <a:outerShdw blurRad="38100" dist="38100" dir="2700000" algn="tl">
                    <a:srgbClr val="000000"/>
                  </a:outerShdw>
                </a:effectLst>
              </a:rPr>
              <a:t>re-assortment of genetic material, and </a:t>
            </a:r>
          </a:p>
          <a:p>
            <a:r>
              <a:rPr lang="en-US" altLang="en-US" sz="3600">
                <a:solidFill>
                  <a:schemeClr val="bg1"/>
                </a:solidFill>
                <a:effectLst>
                  <a:outerShdw blurRad="38100" dist="38100" dir="2700000" algn="tl">
                    <a:srgbClr val="000000"/>
                  </a:outerShdw>
                </a:effectLst>
              </a:rPr>
              <a:t>the random sources of pollen.             Native species tend to be more stable, but also have variation between generations.</a:t>
            </a:r>
          </a:p>
          <a:p>
            <a:endParaRPr lang="en-US" altLang="en-US" sz="3600">
              <a:solidFill>
                <a:schemeClr val="bg1"/>
              </a:solidFill>
              <a:effectLst>
                <a:outerShdw blurRad="38100" dist="38100" dir="2700000" algn="tl">
                  <a:srgbClr val="000000"/>
                </a:outerShdw>
              </a:effectLst>
            </a:endParaRPr>
          </a:p>
          <a:p>
            <a:r>
              <a:rPr lang="en-US" altLang="en-US" sz="3600">
                <a:solidFill>
                  <a:schemeClr val="bg1"/>
                </a:solidFill>
                <a:effectLst>
                  <a:outerShdw blurRad="38100" dist="38100" dir="2700000" algn="tl">
                    <a:srgbClr val="000000"/>
                  </a:outerShdw>
                </a:effectLst>
              </a:rPr>
              <a:t>To get a clone, try vegetative propagation!</a:t>
            </a:r>
          </a:p>
        </p:txBody>
      </p:sp>
    </p:spTree>
  </p:cSld>
  <p:clrMapOvr>
    <a:masterClrMapping/>
  </p:clrMapOvr>
  <p:transition spd="slow">
    <p:random/>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p:cNvSpPr>
            <a:spLocks noChangeArrowheads="1"/>
          </p:cNvSpPr>
          <p:nvPr/>
        </p:nvSpPr>
        <p:spPr bwMode="auto">
          <a:xfrm>
            <a:off x="228600" y="76200"/>
            <a:ext cx="5686425"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3800">
                <a:solidFill>
                  <a:srgbClr val="FFFF00"/>
                </a:solidFill>
                <a:effectLst>
                  <a:outerShdw blurRad="38100" dist="38100" dir="2700000" algn="tl">
                    <a:srgbClr val="000000"/>
                  </a:outerShdw>
                </a:effectLst>
              </a:rPr>
              <a:t>Media components -- Perlite</a:t>
            </a:r>
          </a:p>
        </p:txBody>
      </p:sp>
      <p:sp>
        <p:nvSpPr>
          <p:cNvPr id="321539" name="Line 3"/>
          <p:cNvSpPr>
            <a:spLocks noChangeShapeType="1"/>
          </p:cNvSpPr>
          <p:nvPr/>
        </p:nvSpPr>
        <p:spPr bwMode="auto">
          <a:xfrm>
            <a:off x="304800" y="762000"/>
            <a:ext cx="85344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21540" name="Rectangle 4"/>
          <p:cNvSpPr>
            <a:spLocks noChangeArrowheads="1"/>
          </p:cNvSpPr>
          <p:nvPr/>
        </p:nvSpPr>
        <p:spPr bwMode="auto">
          <a:xfrm>
            <a:off x="152400" y="914400"/>
            <a:ext cx="8991600"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3400">
                <a:solidFill>
                  <a:srgbClr val="FFFF00"/>
                </a:solidFill>
                <a:effectLst>
                  <a:outerShdw blurRad="38100" dist="38100" dir="2700000" algn="tl">
                    <a:srgbClr val="000000"/>
                  </a:outerShdw>
                </a:effectLst>
              </a:rPr>
              <a:t>Crushed aluminum-silica volcanic rock, heated rapidly to 1800 </a:t>
            </a:r>
            <a:r>
              <a:rPr lang="en-US" altLang="en-US" sz="3400" baseline="30000">
                <a:solidFill>
                  <a:srgbClr val="FFFF00"/>
                </a:solidFill>
                <a:effectLst>
                  <a:outerShdw blurRad="38100" dist="38100" dir="2700000" algn="tl">
                    <a:srgbClr val="000000"/>
                  </a:outerShdw>
                </a:effectLst>
              </a:rPr>
              <a:t>0</a:t>
            </a:r>
            <a:r>
              <a:rPr lang="en-US" altLang="en-US" sz="3400">
                <a:solidFill>
                  <a:srgbClr val="FFFF00"/>
                </a:solidFill>
                <a:effectLst>
                  <a:outerShdw blurRad="38100" dist="38100" dir="2700000" algn="tl">
                    <a:srgbClr val="000000"/>
                  </a:outerShdw>
                </a:effectLst>
              </a:rPr>
              <a:t>F</a:t>
            </a:r>
          </a:p>
        </p:txBody>
      </p:sp>
      <p:sp>
        <p:nvSpPr>
          <p:cNvPr id="321542" name="Rectangle 6"/>
          <p:cNvSpPr>
            <a:spLocks noChangeArrowheads="1"/>
          </p:cNvSpPr>
          <p:nvPr/>
        </p:nvSpPr>
        <p:spPr bwMode="auto">
          <a:xfrm>
            <a:off x="4572000" y="2667000"/>
            <a:ext cx="4572000" cy="292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234950" indent="-234950">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a:lnSpc>
                <a:spcPct val="90000"/>
              </a:lnSpc>
              <a:spcBef>
                <a:spcPct val="20000"/>
              </a:spcBef>
              <a:spcAft>
                <a:spcPct val="20000"/>
              </a:spcAft>
              <a:buFontTx/>
              <a:buChar char="•"/>
            </a:pPr>
            <a:r>
              <a:rPr lang="en-US" altLang="en-US" sz="3000">
                <a:solidFill>
                  <a:srgbClr val="FFFF00"/>
                </a:solidFill>
                <a:effectLst>
                  <a:outerShdw blurRad="38100" dist="38100" dir="2700000" algn="tl">
                    <a:srgbClr val="000000"/>
                  </a:outerShdw>
                </a:effectLst>
              </a:rPr>
              <a:t>Sterile, lightweight &amp; chemically inert</a:t>
            </a:r>
          </a:p>
          <a:p>
            <a:pPr>
              <a:lnSpc>
                <a:spcPct val="90000"/>
              </a:lnSpc>
              <a:spcBef>
                <a:spcPct val="20000"/>
              </a:spcBef>
              <a:spcAft>
                <a:spcPct val="20000"/>
              </a:spcAft>
              <a:buFontTx/>
              <a:buChar char="•"/>
            </a:pPr>
            <a:r>
              <a:rPr lang="en-US" altLang="en-US" sz="3000">
                <a:solidFill>
                  <a:srgbClr val="FFFF00"/>
                </a:solidFill>
                <a:effectLst>
                  <a:outerShdw blurRad="38100" dist="38100" dir="2700000" algn="tl">
                    <a:srgbClr val="000000"/>
                  </a:outerShdw>
                </a:effectLst>
              </a:rPr>
              <a:t>No nutrients, low water-holding capacity, pH 7-7.5</a:t>
            </a:r>
          </a:p>
          <a:p>
            <a:pPr>
              <a:lnSpc>
                <a:spcPct val="90000"/>
              </a:lnSpc>
              <a:spcBef>
                <a:spcPct val="20000"/>
              </a:spcBef>
              <a:spcAft>
                <a:spcPct val="20000"/>
              </a:spcAft>
              <a:buFontTx/>
              <a:buChar char="•"/>
            </a:pPr>
            <a:r>
              <a:rPr lang="en-US" altLang="en-US" sz="3000">
                <a:solidFill>
                  <a:srgbClr val="FFFF00"/>
                </a:solidFill>
                <a:effectLst>
                  <a:outerShdw blurRad="38100" dist="38100" dir="2700000" algn="tl">
                    <a:srgbClr val="000000"/>
                  </a:outerShdw>
                </a:effectLst>
              </a:rPr>
              <a:t>Horticultural grade (#2) best</a:t>
            </a:r>
          </a:p>
        </p:txBody>
      </p:sp>
      <p:pic>
        <p:nvPicPr>
          <p:cNvPr id="321544" name="Picture 8" descr="Coarse perlite s"/>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457200" y="2743200"/>
            <a:ext cx="3860800" cy="2895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p:cNvSpPr>
            <a:spLocks noChangeArrowheads="1"/>
          </p:cNvSpPr>
          <p:nvPr/>
        </p:nvSpPr>
        <p:spPr bwMode="auto">
          <a:xfrm>
            <a:off x="228600" y="76200"/>
            <a:ext cx="6731000"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3800">
                <a:solidFill>
                  <a:srgbClr val="FFFF00"/>
                </a:solidFill>
                <a:effectLst>
                  <a:outerShdw blurRad="38100" dist="38100" dir="2700000" algn="tl">
                    <a:srgbClr val="000000"/>
                  </a:outerShdw>
                </a:effectLst>
              </a:rPr>
              <a:t>Media components -- Vermiculite</a:t>
            </a:r>
          </a:p>
        </p:txBody>
      </p:sp>
      <p:sp>
        <p:nvSpPr>
          <p:cNvPr id="325635" name="Line 3"/>
          <p:cNvSpPr>
            <a:spLocks noChangeShapeType="1"/>
          </p:cNvSpPr>
          <p:nvPr/>
        </p:nvSpPr>
        <p:spPr bwMode="auto">
          <a:xfrm>
            <a:off x="304800" y="762000"/>
            <a:ext cx="85344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25636" name="Rectangle 4"/>
          <p:cNvSpPr>
            <a:spLocks noChangeArrowheads="1"/>
          </p:cNvSpPr>
          <p:nvPr/>
        </p:nvSpPr>
        <p:spPr bwMode="auto">
          <a:xfrm>
            <a:off x="152400" y="914400"/>
            <a:ext cx="8991600"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3400">
                <a:solidFill>
                  <a:srgbClr val="FFFF00"/>
                </a:solidFill>
                <a:effectLst>
                  <a:outerShdw blurRad="38100" dist="38100" dir="2700000" algn="tl">
                    <a:srgbClr val="000000"/>
                  </a:outerShdw>
                </a:effectLst>
              </a:rPr>
              <a:t>Clay mineral w/ high potassium and magnesium, heated to 1400 </a:t>
            </a:r>
            <a:r>
              <a:rPr lang="en-US" altLang="en-US" sz="3400" baseline="30000">
                <a:solidFill>
                  <a:srgbClr val="FFFF00"/>
                </a:solidFill>
                <a:effectLst>
                  <a:outerShdw blurRad="38100" dist="38100" dir="2700000" algn="tl">
                    <a:srgbClr val="000000"/>
                  </a:outerShdw>
                </a:effectLst>
              </a:rPr>
              <a:t>0</a:t>
            </a:r>
            <a:r>
              <a:rPr lang="en-US" altLang="en-US" sz="3400">
                <a:solidFill>
                  <a:srgbClr val="FFFF00"/>
                </a:solidFill>
                <a:effectLst>
                  <a:outerShdw blurRad="38100" dist="38100" dir="2700000" algn="tl">
                    <a:srgbClr val="000000"/>
                  </a:outerShdw>
                </a:effectLst>
              </a:rPr>
              <a:t>F</a:t>
            </a:r>
          </a:p>
        </p:txBody>
      </p:sp>
      <p:sp>
        <p:nvSpPr>
          <p:cNvPr id="325637" name="Rectangle 5"/>
          <p:cNvSpPr>
            <a:spLocks noChangeArrowheads="1"/>
          </p:cNvSpPr>
          <p:nvPr/>
        </p:nvSpPr>
        <p:spPr bwMode="auto">
          <a:xfrm>
            <a:off x="4495800" y="3581400"/>
            <a:ext cx="4648200"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166688" indent="-166688">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a:lnSpc>
                <a:spcPct val="90000"/>
              </a:lnSpc>
              <a:spcBef>
                <a:spcPct val="20000"/>
              </a:spcBef>
              <a:spcAft>
                <a:spcPct val="20000"/>
              </a:spcAft>
              <a:buFontTx/>
              <a:buChar char="•"/>
            </a:pPr>
            <a:r>
              <a:rPr lang="en-US" altLang="en-US" sz="3000">
                <a:solidFill>
                  <a:srgbClr val="FFFF00"/>
                </a:solidFill>
                <a:effectLst>
                  <a:outerShdw blurRad="38100" dist="38100" dir="2700000" algn="tl">
                    <a:srgbClr val="000000"/>
                  </a:outerShdw>
                </a:effectLst>
              </a:rPr>
              <a:t>Sterile &amp; lightweight</a:t>
            </a:r>
          </a:p>
          <a:p>
            <a:pPr>
              <a:lnSpc>
                <a:spcPct val="90000"/>
              </a:lnSpc>
              <a:spcBef>
                <a:spcPct val="20000"/>
              </a:spcBef>
              <a:spcAft>
                <a:spcPct val="20000"/>
              </a:spcAft>
              <a:buFontTx/>
              <a:buChar char="•"/>
            </a:pPr>
            <a:r>
              <a:rPr lang="en-US" altLang="en-US" sz="3000">
                <a:solidFill>
                  <a:srgbClr val="FFFF00"/>
                </a:solidFill>
                <a:effectLst>
                  <a:outerShdw blurRad="38100" dist="38100" dir="2700000" algn="tl">
                    <a:srgbClr val="000000"/>
                  </a:outerShdw>
                </a:effectLst>
              </a:rPr>
              <a:t>High water– and nutrient holding capacity; pH 7-7.5</a:t>
            </a:r>
          </a:p>
          <a:p>
            <a:pPr>
              <a:lnSpc>
                <a:spcPct val="90000"/>
              </a:lnSpc>
              <a:spcBef>
                <a:spcPct val="20000"/>
              </a:spcBef>
              <a:spcAft>
                <a:spcPct val="20000"/>
              </a:spcAft>
              <a:buFontTx/>
              <a:buChar char="•"/>
            </a:pPr>
            <a:r>
              <a:rPr lang="en-US" altLang="en-US" sz="3000">
                <a:solidFill>
                  <a:srgbClr val="FFFF00"/>
                </a:solidFill>
                <a:effectLst>
                  <a:outerShdw blurRad="38100" dist="38100" dir="2700000" algn="tl">
                    <a:srgbClr val="000000"/>
                  </a:outerShdw>
                </a:effectLst>
              </a:rPr>
              <a:t>Use coarser grades</a:t>
            </a:r>
          </a:p>
        </p:txBody>
      </p:sp>
      <p:pic>
        <p:nvPicPr>
          <p:cNvPr id="325638" name="Picture 6" descr="coarse vermiculite s"/>
          <p:cNvPicPr>
            <a:picLocks noChangeAspect="1" noChangeArrowheads="1"/>
          </p:cNvPicPr>
          <p:nvPr/>
        </p:nvPicPr>
        <p:blipFill>
          <a:blip r:embed="rId3">
            <a:lum bright="10000"/>
            <a:extLst>
              <a:ext uri="{28A0092B-C50C-407E-A947-70E740481C1C}">
                <a14:useLocalDpi xmlns:a14="http://schemas.microsoft.com/office/drawing/2010/main" val="0"/>
              </a:ext>
            </a:extLst>
          </a:blip>
          <a:srcRect/>
          <a:stretch>
            <a:fillRect/>
          </a:stretch>
        </p:blipFill>
        <p:spPr bwMode="auto">
          <a:xfrm>
            <a:off x="304800" y="2895600"/>
            <a:ext cx="3860800" cy="2895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ChangeArrowheads="1"/>
          </p:cNvSpPr>
          <p:nvPr/>
        </p:nvSpPr>
        <p:spPr bwMode="auto">
          <a:xfrm>
            <a:off x="228600" y="76200"/>
            <a:ext cx="7643813"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3800">
                <a:solidFill>
                  <a:srgbClr val="FFFF00"/>
                </a:solidFill>
                <a:effectLst>
                  <a:outerShdw blurRad="38100" dist="38100" dir="2700000" algn="tl">
                    <a:srgbClr val="000000"/>
                  </a:outerShdw>
                </a:effectLst>
              </a:rPr>
              <a:t>Media components – Scoria &amp; Pumice</a:t>
            </a:r>
          </a:p>
        </p:txBody>
      </p:sp>
      <p:sp>
        <p:nvSpPr>
          <p:cNvPr id="329731" name="Line 3"/>
          <p:cNvSpPr>
            <a:spLocks noChangeShapeType="1"/>
          </p:cNvSpPr>
          <p:nvPr/>
        </p:nvSpPr>
        <p:spPr bwMode="auto">
          <a:xfrm>
            <a:off x="304800" y="762000"/>
            <a:ext cx="85344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29732" name="Rectangle 4"/>
          <p:cNvSpPr>
            <a:spLocks noChangeArrowheads="1"/>
          </p:cNvSpPr>
          <p:nvPr/>
        </p:nvSpPr>
        <p:spPr bwMode="auto">
          <a:xfrm>
            <a:off x="152400" y="914400"/>
            <a:ext cx="8991600" cy="164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3400">
                <a:solidFill>
                  <a:srgbClr val="FFFF00"/>
                </a:solidFill>
                <a:effectLst>
                  <a:outerShdw blurRad="38100" dist="38100" dir="2700000" algn="tl">
                    <a:srgbClr val="000000"/>
                  </a:outerShdw>
                </a:effectLst>
              </a:rPr>
              <a:t>Scoria is a naturally occurring volcanic rock, crushed and screened for size.</a:t>
            </a:r>
          </a:p>
          <a:p>
            <a:r>
              <a:rPr lang="en-US" altLang="en-US" sz="3400">
                <a:solidFill>
                  <a:srgbClr val="FFFF00"/>
                </a:solidFill>
                <a:effectLst>
                  <a:outerShdw blurRad="38100" dist="38100" dir="2700000" algn="tl">
                    <a:srgbClr val="000000"/>
                  </a:outerShdw>
                </a:effectLst>
              </a:rPr>
              <a:t>Pumice is a white, natural glass.</a:t>
            </a:r>
          </a:p>
        </p:txBody>
      </p:sp>
      <p:sp>
        <p:nvSpPr>
          <p:cNvPr id="329734" name="Rectangle 6"/>
          <p:cNvSpPr>
            <a:spLocks noChangeArrowheads="1"/>
          </p:cNvSpPr>
          <p:nvPr/>
        </p:nvSpPr>
        <p:spPr bwMode="auto">
          <a:xfrm>
            <a:off x="304800" y="2925763"/>
            <a:ext cx="472440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166688" indent="-166688">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a:lnSpc>
                <a:spcPct val="90000"/>
              </a:lnSpc>
              <a:spcBef>
                <a:spcPct val="10000"/>
              </a:spcBef>
              <a:spcAft>
                <a:spcPct val="10000"/>
              </a:spcAft>
              <a:buFontTx/>
              <a:buChar char="•"/>
            </a:pPr>
            <a:r>
              <a:rPr lang="en-US" altLang="en-US" sz="3000">
                <a:solidFill>
                  <a:srgbClr val="FFFF00"/>
                </a:solidFill>
                <a:effectLst>
                  <a:outerShdw blurRad="38100" dist="38100" dir="2700000" algn="tl">
                    <a:srgbClr val="000000"/>
                  </a:outerShdw>
                </a:effectLst>
              </a:rPr>
              <a:t>Similar qualities to perlite</a:t>
            </a:r>
          </a:p>
        </p:txBody>
      </p:sp>
      <p:pic>
        <p:nvPicPr>
          <p:cNvPr id="329739" name="Picture 11" descr="Pum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082925"/>
            <a:ext cx="3352800" cy="3089275"/>
          </a:xfrm>
          <a:prstGeom prst="rect">
            <a:avLst/>
          </a:prstGeom>
          <a:noFill/>
          <a:extLst>
            <a:ext uri="{909E8E84-426E-40DD-AFC4-6F175D3DCCD1}">
              <a14:hiddenFill xmlns:a14="http://schemas.microsoft.com/office/drawing/2010/main">
                <a:solidFill>
                  <a:srgbClr val="FFFFFF"/>
                </a:solidFill>
              </a14:hiddenFill>
            </a:ext>
          </a:extLst>
        </p:spPr>
      </p:pic>
      <p:pic>
        <p:nvPicPr>
          <p:cNvPr id="329740" name="Picture 12" descr="Scor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657600"/>
            <a:ext cx="3810000" cy="2517775"/>
          </a:xfrm>
          <a:prstGeom prst="rect">
            <a:avLst/>
          </a:prstGeom>
          <a:noFill/>
          <a:extLst>
            <a:ext uri="{909E8E84-426E-40DD-AFC4-6F175D3DCCD1}">
              <a14:hiddenFill xmlns:a14="http://schemas.microsoft.com/office/drawing/2010/main">
                <a:solidFill>
                  <a:srgbClr val="FFFFFF"/>
                </a:solidFill>
              </a14:hiddenFill>
            </a:ext>
          </a:extLst>
        </p:spPr>
      </p:pic>
      <p:sp>
        <p:nvSpPr>
          <p:cNvPr id="329741" name="Rectangle 13"/>
          <p:cNvSpPr>
            <a:spLocks noChangeArrowheads="1"/>
          </p:cNvSpPr>
          <p:nvPr/>
        </p:nvSpPr>
        <p:spPr bwMode="auto">
          <a:xfrm>
            <a:off x="2895600" y="6172200"/>
            <a:ext cx="128905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3400">
                <a:solidFill>
                  <a:srgbClr val="FFFF00"/>
                </a:solidFill>
                <a:effectLst>
                  <a:outerShdw blurRad="38100" dist="38100" dir="2700000" algn="tl">
                    <a:srgbClr val="000000"/>
                  </a:outerShdw>
                </a:effectLst>
              </a:rPr>
              <a:t>Scoria</a:t>
            </a:r>
          </a:p>
        </p:txBody>
      </p:sp>
      <p:sp>
        <p:nvSpPr>
          <p:cNvPr id="329742" name="Rectangle 14"/>
          <p:cNvSpPr>
            <a:spLocks noChangeArrowheads="1"/>
          </p:cNvSpPr>
          <p:nvPr/>
        </p:nvSpPr>
        <p:spPr bwMode="auto">
          <a:xfrm>
            <a:off x="6977063" y="6096000"/>
            <a:ext cx="1481137"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3400">
                <a:solidFill>
                  <a:srgbClr val="FFFF00"/>
                </a:solidFill>
                <a:effectLst>
                  <a:outerShdw blurRad="38100" dist="38100" dir="2700000" algn="tl">
                    <a:srgbClr val="000000"/>
                  </a:outerShdw>
                </a:effectLst>
              </a:rPr>
              <a:t>Pumice</a:t>
            </a:r>
          </a:p>
        </p:txBody>
      </p:sp>
    </p:spTree>
  </p:cSld>
  <p:clrMapOvr>
    <a:masterClrMapping/>
  </p:clrMapOvr>
  <p:transition>
    <p:random/>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ChangeArrowheads="1"/>
          </p:cNvSpPr>
          <p:nvPr/>
        </p:nvSpPr>
        <p:spPr bwMode="auto">
          <a:xfrm>
            <a:off x="228600" y="76200"/>
            <a:ext cx="5259388"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3800">
                <a:solidFill>
                  <a:srgbClr val="FFFF00"/>
                </a:solidFill>
                <a:effectLst>
                  <a:outerShdw blurRad="38100" dist="38100" dir="2700000" algn="tl">
                    <a:srgbClr val="000000"/>
                  </a:outerShdw>
                </a:effectLst>
              </a:rPr>
              <a:t>Media components -- Peat</a:t>
            </a:r>
          </a:p>
        </p:txBody>
      </p:sp>
      <p:sp>
        <p:nvSpPr>
          <p:cNvPr id="337923" name="Line 3"/>
          <p:cNvSpPr>
            <a:spLocks noChangeShapeType="1"/>
          </p:cNvSpPr>
          <p:nvPr/>
        </p:nvSpPr>
        <p:spPr bwMode="auto">
          <a:xfrm>
            <a:off x="304800" y="762000"/>
            <a:ext cx="85344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7924" name="Rectangle 4"/>
          <p:cNvSpPr>
            <a:spLocks noChangeArrowheads="1"/>
          </p:cNvSpPr>
          <p:nvPr/>
        </p:nvSpPr>
        <p:spPr bwMode="auto">
          <a:xfrm>
            <a:off x="152400" y="914400"/>
            <a:ext cx="8991600"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3400">
                <a:solidFill>
                  <a:srgbClr val="FFFF00"/>
                </a:solidFill>
                <a:effectLst>
                  <a:outerShdw blurRad="38100" dist="38100" dir="2700000" algn="tl">
                    <a:srgbClr val="000000"/>
                  </a:outerShdw>
                </a:effectLst>
              </a:rPr>
              <a:t>Sphagnum moss peat, hypnaceous moss, reed and sedge peats, and humus or muck peat</a:t>
            </a:r>
          </a:p>
        </p:txBody>
      </p:sp>
      <p:sp>
        <p:nvSpPr>
          <p:cNvPr id="337926" name="Rectangle 6"/>
          <p:cNvSpPr>
            <a:spLocks noChangeArrowheads="1"/>
          </p:cNvSpPr>
          <p:nvPr/>
        </p:nvSpPr>
        <p:spPr bwMode="auto">
          <a:xfrm>
            <a:off x="4267200" y="2362200"/>
            <a:ext cx="4876800" cy="420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166688" indent="-166688">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a:lnSpc>
                <a:spcPct val="90000"/>
              </a:lnSpc>
              <a:spcBef>
                <a:spcPct val="15000"/>
              </a:spcBef>
              <a:spcAft>
                <a:spcPct val="15000"/>
              </a:spcAft>
              <a:buFontTx/>
              <a:buChar char="•"/>
            </a:pPr>
            <a:r>
              <a:rPr lang="en-US" altLang="en-US" sz="3000">
                <a:solidFill>
                  <a:srgbClr val="FFFF00"/>
                </a:solidFill>
                <a:effectLst>
                  <a:outerShdw blurRad="38100" dist="38100" dir="2700000" algn="tl">
                    <a:srgbClr val="000000"/>
                  </a:outerShdw>
                </a:effectLst>
              </a:rPr>
              <a:t>Relatively sterile &amp; lightweight (when dry)</a:t>
            </a:r>
          </a:p>
          <a:p>
            <a:pPr>
              <a:lnSpc>
                <a:spcPct val="90000"/>
              </a:lnSpc>
              <a:spcBef>
                <a:spcPct val="15000"/>
              </a:spcBef>
              <a:spcAft>
                <a:spcPct val="15000"/>
              </a:spcAft>
              <a:buFontTx/>
              <a:buChar char="•"/>
            </a:pPr>
            <a:r>
              <a:rPr lang="en-US" altLang="en-US" sz="3000">
                <a:solidFill>
                  <a:srgbClr val="FFFF00"/>
                </a:solidFill>
                <a:effectLst>
                  <a:outerShdw blurRad="38100" dist="38100" dir="2700000" algn="tl">
                    <a:srgbClr val="000000"/>
                  </a:outerShdw>
                </a:effectLst>
              </a:rPr>
              <a:t>High water– and nutrient holding capacity; pH 3-4.5</a:t>
            </a:r>
          </a:p>
          <a:p>
            <a:pPr>
              <a:lnSpc>
                <a:spcPct val="90000"/>
              </a:lnSpc>
              <a:spcBef>
                <a:spcPct val="15000"/>
              </a:spcBef>
              <a:spcAft>
                <a:spcPct val="15000"/>
              </a:spcAft>
              <a:buFontTx/>
              <a:buChar char="•"/>
            </a:pPr>
            <a:r>
              <a:rPr lang="en-US" altLang="en-US" sz="3000">
                <a:solidFill>
                  <a:srgbClr val="FFFF00"/>
                </a:solidFill>
                <a:effectLst>
                  <a:outerShdw blurRad="38100" dist="38100" dir="2700000" algn="tl">
                    <a:srgbClr val="000000"/>
                  </a:outerShdw>
                </a:effectLst>
              </a:rPr>
              <a:t>Different sizes used (fine – seed, shredded form is most common)</a:t>
            </a:r>
          </a:p>
          <a:p>
            <a:pPr>
              <a:lnSpc>
                <a:spcPct val="90000"/>
              </a:lnSpc>
              <a:spcBef>
                <a:spcPct val="15000"/>
              </a:spcBef>
              <a:spcAft>
                <a:spcPct val="15000"/>
              </a:spcAft>
              <a:buFontTx/>
              <a:buChar char="•"/>
            </a:pPr>
            <a:r>
              <a:rPr lang="en-US" altLang="en-US" sz="3000">
                <a:solidFill>
                  <a:srgbClr val="FFFF00"/>
                </a:solidFill>
                <a:effectLst>
                  <a:outerShdw blurRad="38100" dist="38100" dir="2700000" algn="tl">
                    <a:srgbClr val="000000"/>
                  </a:outerShdw>
                </a:effectLst>
              </a:rPr>
              <a:t>Excellent when mixed w/ sand and perlite</a:t>
            </a:r>
          </a:p>
        </p:txBody>
      </p:sp>
      <p:pic>
        <p:nvPicPr>
          <p:cNvPr id="337927" name="Picture 7" descr="peat moss 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590800"/>
            <a:ext cx="3860800" cy="2895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p:cNvSpPr>
            <a:spLocks noChangeArrowheads="1"/>
          </p:cNvSpPr>
          <p:nvPr/>
        </p:nvSpPr>
        <p:spPr bwMode="auto">
          <a:xfrm>
            <a:off x="228600" y="76200"/>
            <a:ext cx="5367338"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3800">
                <a:solidFill>
                  <a:srgbClr val="FFFF00"/>
                </a:solidFill>
                <a:effectLst>
                  <a:outerShdw blurRad="38100" dist="38100" dir="2700000" algn="tl">
                    <a:srgbClr val="000000"/>
                  </a:outerShdw>
                </a:effectLst>
              </a:rPr>
              <a:t>Media components -- Bark</a:t>
            </a:r>
          </a:p>
        </p:txBody>
      </p:sp>
      <p:sp>
        <p:nvSpPr>
          <p:cNvPr id="333827" name="Line 3"/>
          <p:cNvSpPr>
            <a:spLocks noChangeShapeType="1"/>
          </p:cNvSpPr>
          <p:nvPr/>
        </p:nvSpPr>
        <p:spPr bwMode="auto">
          <a:xfrm>
            <a:off x="304800" y="762000"/>
            <a:ext cx="85344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3828" name="Rectangle 4"/>
          <p:cNvSpPr>
            <a:spLocks noChangeArrowheads="1"/>
          </p:cNvSpPr>
          <p:nvPr/>
        </p:nvSpPr>
        <p:spPr bwMode="auto">
          <a:xfrm>
            <a:off x="152400" y="914400"/>
            <a:ext cx="8991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3400">
                <a:solidFill>
                  <a:srgbClr val="FFFF00"/>
                </a:solidFill>
                <a:effectLst>
                  <a:outerShdw blurRad="38100" dist="38100" dir="2700000" algn="tl">
                    <a:srgbClr val="000000"/>
                  </a:outerShdw>
                </a:effectLst>
              </a:rPr>
              <a:t>Hardwood and pine bark</a:t>
            </a:r>
          </a:p>
        </p:txBody>
      </p:sp>
      <p:sp>
        <p:nvSpPr>
          <p:cNvPr id="333831" name="Rectangle 7"/>
          <p:cNvSpPr>
            <a:spLocks noChangeArrowheads="1"/>
          </p:cNvSpPr>
          <p:nvPr/>
        </p:nvSpPr>
        <p:spPr bwMode="auto">
          <a:xfrm>
            <a:off x="4419600" y="1981200"/>
            <a:ext cx="4724400" cy="416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166688" indent="-166688">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a:lnSpc>
                <a:spcPct val="90000"/>
              </a:lnSpc>
              <a:spcBef>
                <a:spcPct val="20000"/>
              </a:spcBef>
              <a:spcAft>
                <a:spcPct val="20000"/>
              </a:spcAft>
              <a:buFontTx/>
              <a:buChar char="•"/>
            </a:pPr>
            <a:r>
              <a:rPr lang="en-US" altLang="en-US" sz="3000">
                <a:solidFill>
                  <a:srgbClr val="FFFF00"/>
                </a:solidFill>
                <a:effectLst>
                  <a:outerShdw blurRad="38100" dist="38100" dir="2700000" algn="tl">
                    <a:srgbClr val="000000"/>
                  </a:outerShdw>
                </a:effectLst>
              </a:rPr>
              <a:t>Milled, w/ 70-80% of the particles in the 1/40 to 3/8-inch size, and 20-30% of the particles less than 1/40-inch size</a:t>
            </a:r>
          </a:p>
          <a:p>
            <a:pPr>
              <a:lnSpc>
                <a:spcPct val="90000"/>
              </a:lnSpc>
              <a:spcBef>
                <a:spcPct val="20000"/>
              </a:spcBef>
              <a:spcAft>
                <a:spcPct val="20000"/>
              </a:spcAft>
              <a:buFontTx/>
              <a:buChar char="•"/>
            </a:pPr>
            <a:r>
              <a:rPr lang="en-US" altLang="en-US" sz="3000">
                <a:solidFill>
                  <a:srgbClr val="FFFF00"/>
                </a:solidFill>
                <a:effectLst>
                  <a:outerShdw blurRad="38100" dist="38100" dir="2700000" algn="tl">
                    <a:srgbClr val="000000"/>
                  </a:outerShdw>
                </a:effectLst>
              </a:rPr>
              <a:t>High nutrient holding capacity; pH 3.5-4.0</a:t>
            </a:r>
          </a:p>
          <a:p>
            <a:pPr>
              <a:lnSpc>
                <a:spcPct val="90000"/>
              </a:lnSpc>
              <a:spcBef>
                <a:spcPct val="20000"/>
              </a:spcBef>
              <a:spcAft>
                <a:spcPct val="20000"/>
              </a:spcAft>
              <a:buFontTx/>
              <a:buChar char="•"/>
            </a:pPr>
            <a:r>
              <a:rPr lang="en-US" altLang="en-US" sz="3000">
                <a:solidFill>
                  <a:srgbClr val="FFFF00"/>
                </a:solidFill>
                <a:effectLst>
                  <a:outerShdw blurRad="38100" dist="38100" dir="2700000" algn="tl">
                    <a:srgbClr val="000000"/>
                  </a:outerShdw>
                </a:effectLst>
              </a:rPr>
              <a:t>Alone or mixed w/ others                             3 Bark: 2 Peat: 2 Perlite </a:t>
            </a:r>
          </a:p>
        </p:txBody>
      </p:sp>
      <p:pic>
        <p:nvPicPr>
          <p:cNvPr id="333832" name="Picture 8" descr="fine bark 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81200"/>
            <a:ext cx="3860800" cy="2895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Text Box 2"/>
          <p:cNvSpPr txBox="1">
            <a:spLocks noChangeArrowheads="1"/>
          </p:cNvSpPr>
          <p:nvPr/>
        </p:nvSpPr>
        <p:spPr bwMode="auto">
          <a:xfrm>
            <a:off x="114300" y="533400"/>
            <a:ext cx="89154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6075" indent="-346075">
              <a:tabLst>
                <a:tab pos="346075" algn="l"/>
              </a:tabLst>
              <a:defRPr sz="2400">
                <a:solidFill>
                  <a:schemeClr val="tx1"/>
                </a:solidFill>
                <a:latin typeface="Times New Roman" charset="0"/>
              </a:defRPr>
            </a:lvl1pPr>
            <a:lvl2pPr marL="1203325" indent="-631825">
              <a:tabLst>
                <a:tab pos="346075" algn="l"/>
              </a:tabLst>
              <a:defRPr sz="2400">
                <a:solidFill>
                  <a:schemeClr val="tx1"/>
                </a:solidFill>
                <a:latin typeface="Times New Roman" charset="0"/>
              </a:defRPr>
            </a:lvl2pPr>
            <a:lvl3pPr marL="1317625">
              <a:tabLst>
                <a:tab pos="346075" algn="l"/>
              </a:tabLst>
              <a:defRPr sz="2400">
                <a:solidFill>
                  <a:schemeClr val="tx1"/>
                </a:solidFill>
                <a:latin typeface="Times New Roman" charset="0"/>
              </a:defRPr>
            </a:lvl3pPr>
            <a:lvl4pPr marL="1431925">
              <a:tabLst>
                <a:tab pos="346075" algn="l"/>
              </a:tabLst>
              <a:defRPr sz="2400">
                <a:solidFill>
                  <a:schemeClr val="tx1"/>
                </a:solidFill>
                <a:latin typeface="Times New Roman" charset="0"/>
              </a:defRPr>
            </a:lvl4pPr>
            <a:lvl5pPr>
              <a:tabLst>
                <a:tab pos="346075" algn="l"/>
              </a:tabLst>
              <a:defRPr sz="2400">
                <a:solidFill>
                  <a:schemeClr val="tx1"/>
                </a:solidFill>
                <a:latin typeface="Times New Roman" charset="0"/>
              </a:defRPr>
            </a:lvl5pPr>
            <a:lvl6pPr fontAlgn="base">
              <a:spcBef>
                <a:spcPct val="0"/>
              </a:spcBef>
              <a:spcAft>
                <a:spcPct val="0"/>
              </a:spcAft>
              <a:tabLst>
                <a:tab pos="346075" algn="l"/>
              </a:tabLst>
              <a:defRPr sz="2400">
                <a:solidFill>
                  <a:schemeClr val="tx1"/>
                </a:solidFill>
                <a:latin typeface="Times New Roman" charset="0"/>
              </a:defRPr>
            </a:lvl6pPr>
            <a:lvl7pPr fontAlgn="base">
              <a:spcBef>
                <a:spcPct val="0"/>
              </a:spcBef>
              <a:spcAft>
                <a:spcPct val="0"/>
              </a:spcAft>
              <a:tabLst>
                <a:tab pos="346075" algn="l"/>
              </a:tabLst>
              <a:defRPr sz="2400">
                <a:solidFill>
                  <a:schemeClr val="tx1"/>
                </a:solidFill>
                <a:latin typeface="Times New Roman" charset="0"/>
              </a:defRPr>
            </a:lvl7pPr>
            <a:lvl8pPr fontAlgn="base">
              <a:spcBef>
                <a:spcPct val="0"/>
              </a:spcBef>
              <a:spcAft>
                <a:spcPct val="0"/>
              </a:spcAft>
              <a:tabLst>
                <a:tab pos="346075" algn="l"/>
              </a:tabLst>
              <a:defRPr sz="2400">
                <a:solidFill>
                  <a:schemeClr val="tx1"/>
                </a:solidFill>
                <a:latin typeface="Times New Roman" charset="0"/>
              </a:defRPr>
            </a:lvl8pPr>
            <a:lvl9pPr fontAlgn="base">
              <a:spcBef>
                <a:spcPct val="0"/>
              </a:spcBef>
              <a:spcAft>
                <a:spcPct val="0"/>
              </a:spcAft>
              <a:tabLst>
                <a:tab pos="346075" algn="l"/>
              </a:tabLst>
              <a:defRPr sz="2400">
                <a:solidFill>
                  <a:schemeClr val="tx1"/>
                </a:solidFill>
                <a:latin typeface="Times New Roman" charset="0"/>
              </a:defRPr>
            </a:lvl9pPr>
          </a:lstStyle>
          <a:p>
            <a:pPr>
              <a:lnSpc>
                <a:spcPct val="95000"/>
              </a:lnSpc>
              <a:spcBef>
                <a:spcPct val="25000"/>
              </a:spcBef>
              <a:spcAft>
                <a:spcPct val="25000"/>
              </a:spcAft>
              <a:buFont typeface="Wingdings" charset="2"/>
              <a:buNone/>
            </a:pPr>
            <a:r>
              <a:rPr lang="en-US" altLang="en-US" sz="3800" b="1">
                <a:solidFill>
                  <a:srgbClr val="FFFF00"/>
                </a:solidFill>
                <a:effectLst>
                  <a:outerShdw blurRad="38100" dist="38100" dir="2700000" algn="tl">
                    <a:srgbClr val="000000"/>
                  </a:outerShdw>
                </a:effectLst>
              </a:rPr>
              <a:t>For most plants:</a:t>
            </a:r>
          </a:p>
          <a:p>
            <a:pPr lvl="1">
              <a:lnSpc>
                <a:spcPct val="95000"/>
              </a:lnSpc>
              <a:spcBef>
                <a:spcPct val="25000"/>
              </a:spcBef>
              <a:spcAft>
                <a:spcPct val="25000"/>
              </a:spcAft>
              <a:buFont typeface="Wingdings" charset="2"/>
              <a:buNone/>
            </a:pPr>
            <a:r>
              <a:rPr lang="en-US" altLang="en-US" sz="4200" b="1">
                <a:solidFill>
                  <a:srgbClr val="FFFF00"/>
                </a:solidFill>
                <a:effectLst>
                  <a:outerShdw blurRad="38100" dist="38100" dir="2700000" algn="tl">
                    <a:srgbClr val="000000"/>
                  </a:outerShdw>
                </a:effectLst>
              </a:rPr>
              <a:t>2 coarse perlite: 1 peat ( by volume)</a:t>
            </a:r>
          </a:p>
        </p:txBody>
      </p:sp>
      <p:pic>
        <p:nvPicPr>
          <p:cNvPr id="342021" name="Picture 5" descr="a_127641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3886200"/>
            <a:ext cx="2590800" cy="2532063"/>
          </a:xfrm>
          <a:prstGeom prst="rect">
            <a:avLst/>
          </a:prstGeom>
          <a:noFill/>
          <a:extLst>
            <a:ext uri="{909E8E84-426E-40DD-AFC4-6F175D3DCCD1}">
              <a14:hiddenFill xmlns:a14="http://schemas.microsoft.com/office/drawing/2010/main">
                <a:solidFill>
                  <a:srgbClr val="FFFFFF"/>
                </a:solidFill>
              </a14:hiddenFill>
            </a:ext>
          </a:extLst>
        </p:spPr>
      </p:pic>
      <p:pic>
        <p:nvPicPr>
          <p:cNvPr id="342023" name="Picture 7" descr="a_1276419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2700338"/>
            <a:ext cx="2000250" cy="26749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42018">
                                            <p:txEl>
                                              <p:pRg st="0" end="0"/>
                                            </p:txEl>
                                          </p:spTgt>
                                        </p:tgtEl>
                                        <p:attrNameLst>
                                          <p:attrName>style.visibility</p:attrName>
                                        </p:attrNameLst>
                                      </p:cBhvr>
                                      <p:to>
                                        <p:strVal val="visible"/>
                                      </p:to>
                                    </p:set>
                                    <p:animEffect transition="in" filter="wipe(left)">
                                      <p:cBhvr>
                                        <p:cTn id="7" dur="500"/>
                                        <p:tgtEl>
                                          <p:spTgt spid="34201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42018">
                                            <p:txEl>
                                              <p:pRg st="1" end="1"/>
                                            </p:txEl>
                                          </p:spTgt>
                                        </p:tgtEl>
                                        <p:attrNameLst>
                                          <p:attrName>style.visibility</p:attrName>
                                        </p:attrNameLst>
                                      </p:cBhvr>
                                      <p:to>
                                        <p:strVal val="visible"/>
                                      </p:to>
                                    </p:set>
                                    <p:animEffect transition="in" filter="wipe(left)">
                                      <p:cBhvr>
                                        <p:cTn id="12" dur="500"/>
                                        <p:tgtEl>
                                          <p:spTgt spid="3420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018" grpId="0" build="p" bldLvl="2"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5" name="Picture 3" descr="prophou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514600"/>
            <a:ext cx="5283200" cy="3962400"/>
          </a:xfrm>
          <a:prstGeom prst="rect">
            <a:avLst/>
          </a:prstGeom>
          <a:noFill/>
          <a:extLst>
            <a:ext uri="{909E8E84-426E-40DD-AFC4-6F175D3DCCD1}">
              <a14:hiddenFill xmlns:a14="http://schemas.microsoft.com/office/drawing/2010/main">
                <a:solidFill>
                  <a:srgbClr val="FFFFFF"/>
                </a:solidFill>
              </a14:hiddenFill>
            </a:ext>
          </a:extLst>
        </p:spPr>
      </p:pic>
      <p:sp>
        <p:nvSpPr>
          <p:cNvPr id="438276" name="Text Box 4"/>
          <p:cNvSpPr txBox="1">
            <a:spLocks noChangeArrowheads="1"/>
          </p:cNvSpPr>
          <p:nvPr/>
        </p:nvSpPr>
        <p:spPr bwMode="auto">
          <a:xfrm>
            <a:off x="552450" y="685800"/>
            <a:ext cx="80391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5600" b="1">
                <a:solidFill>
                  <a:srgbClr val="FFFF00"/>
                </a:solidFill>
                <a:effectLst>
                  <a:outerShdw blurRad="38100" dist="38100" dir="2700000" algn="tl">
                    <a:srgbClr val="000000"/>
                  </a:outerShdw>
                </a:effectLst>
              </a:rPr>
              <a:t>Propagation Systems</a:t>
            </a:r>
          </a:p>
        </p:txBody>
      </p:sp>
    </p:spTree>
  </p:cSld>
  <p:clrMapOvr>
    <a:masterClrMapping/>
  </p:clrMapOvr>
  <p:transition>
    <p:random/>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2"/>
          <p:cNvSpPr>
            <a:spLocks noGrp="1" noChangeArrowheads="1"/>
          </p:cNvSpPr>
          <p:nvPr>
            <p:ph type="title"/>
          </p:nvPr>
        </p:nvSpPr>
        <p:spPr>
          <a:xfrm>
            <a:off x="1143000" y="304800"/>
            <a:ext cx="6858000" cy="1143000"/>
          </a:xfrm>
        </p:spPr>
        <p:txBody>
          <a:bodyPr/>
          <a:lstStyle/>
          <a:p>
            <a:r>
              <a:rPr lang="en-US" altLang="en-US" b="1">
                <a:solidFill>
                  <a:srgbClr val="FFFF00"/>
                </a:solidFill>
              </a:rPr>
              <a:t>Mist Systems – </a:t>
            </a:r>
            <a:br>
              <a:rPr lang="en-US" altLang="en-US" b="1">
                <a:solidFill>
                  <a:srgbClr val="FFFF00"/>
                </a:solidFill>
              </a:rPr>
            </a:br>
            <a:r>
              <a:rPr lang="en-US" altLang="en-US" b="1">
                <a:solidFill>
                  <a:srgbClr val="FFFF00"/>
                </a:solidFill>
              </a:rPr>
              <a:t>Purpose and Components</a:t>
            </a:r>
          </a:p>
        </p:txBody>
      </p:sp>
      <p:sp>
        <p:nvSpPr>
          <p:cNvPr id="446468" name="Line 4"/>
          <p:cNvSpPr>
            <a:spLocks noChangeShapeType="1"/>
          </p:cNvSpPr>
          <p:nvPr/>
        </p:nvSpPr>
        <p:spPr bwMode="auto">
          <a:xfrm>
            <a:off x="1219200" y="1676400"/>
            <a:ext cx="6858000" cy="0"/>
          </a:xfrm>
          <a:prstGeom prst="line">
            <a:avLst/>
          </a:prstGeom>
          <a:noFill/>
          <a:ln w="57150" cmpd="thickThin">
            <a:solidFill>
              <a:srgbClr val="FFCC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46469" name="Rectangle 5"/>
          <p:cNvSpPr>
            <a:spLocks noChangeArrowheads="1"/>
          </p:cNvSpPr>
          <p:nvPr/>
        </p:nvSpPr>
        <p:spPr bwMode="auto">
          <a:xfrm>
            <a:off x="457200" y="1905000"/>
            <a:ext cx="8305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a:lnSpc>
                <a:spcPct val="90000"/>
              </a:lnSpc>
              <a:spcBef>
                <a:spcPct val="20000"/>
              </a:spcBef>
              <a:spcAft>
                <a:spcPct val="10000"/>
              </a:spcAft>
              <a:buFont typeface="Wingdings" charset="2"/>
              <a:buChar char="§"/>
            </a:pPr>
            <a:r>
              <a:rPr lang="en-US" altLang="en-US" sz="3200">
                <a:solidFill>
                  <a:srgbClr val="FFFF00"/>
                </a:solidFill>
              </a:rPr>
              <a:t>Mist keeps the leaves wet to maintain a favorable water status and cools leaves</a:t>
            </a:r>
          </a:p>
          <a:p>
            <a:pPr>
              <a:lnSpc>
                <a:spcPct val="90000"/>
              </a:lnSpc>
              <a:spcBef>
                <a:spcPct val="20000"/>
              </a:spcBef>
              <a:spcAft>
                <a:spcPct val="10000"/>
              </a:spcAft>
              <a:buFont typeface="Wingdings" charset="2"/>
              <a:buChar char="§"/>
            </a:pPr>
            <a:r>
              <a:rPr lang="en-US" altLang="en-US" sz="3600" i="1">
                <a:solidFill>
                  <a:srgbClr val="FF9999"/>
                </a:solidFill>
              </a:rPr>
              <a:t>The objective is NOT to water the cuttings</a:t>
            </a:r>
          </a:p>
        </p:txBody>
      </p:sp>
      <p:sp>
        <p:nvSpPr>
          <p:cNvPr id="446471" name="Rectangle 7"/>
          <p:cNvSpPr>
            <a:spLocks noGrp="1" noChangeArrowheads="1"/>
          </p:cNvSpPr>
          <p:nvPr>
            <p:ph type="body" idx="1"/>
          </p:nvPr>
        </p:nvSpPr>
        <p:spPr>
          <a:xfrm>
            <a:off x="533400" y="3733800"/>
            <a:ext cx="8153400" cy="3352800"/>
          </a:xfrm>
          <a:noFill/>
          <a:ln/>
        </p:spPr>
        <p:txBody>
          <a:bodyPr/>
          <a:lstStyle/>
          <a:p>
            <a:pPr>
              <a:spcBef>
                <a:spcPct val="0"/>
              </a:spcBef>
              <a:buFont typeface="Wingdings" charset="2"/>
              <a:buChar char="§"/>
            </a:pPr>
            <a:r>
              <a:rPr lang="en-US" altLang="en-US">
                <a:solidFill>
                  <a:srgbClr val="FFFF00"/>
                </a:solidFill>
              </a:rPr>
              <a:t> Cutoff valve</a:t>
            </a:r>
          </a:p>
          <a:p>
            <a:pPr>
              <a:spcBef>
                <a:spcPct val="0"/>
              </a:spcBef>
              <a:buFont typeface="Wingdings" charset="2"/>
              <a:buChar char="§"/>
            </a:pPr>
            <a:r>
              <a:rPr lang="en-US" altLang="en-US">
                <a:solidFill>
                  <a:srgbClr val="FFFF00"/>
                </a:solidFill>
              </a:rPr>
              <a:t> Pressure regulator(s)</a:t>
            </a:r>
          </a:p>
          <a:p>
            <a:pPr>
              <a:spcBef>
                <a:spcPct val="0"/>
              </a:spcBef>
              <a:buFont typeface="Wingdings" charset="2"/>
              <a:buChar char="§"/>
            </a:pPr>
            <a:r>
              <a:rPr lang="en-US" altLang="en-US">
                <a:solidFill>
                  <a:srgbClr val="FFFF00"/>
                </a:solidFill>
              </a:rPr>
              <a:t> Filter</a:t>
            </a:r>
          </a:p>
          <a:p>
            <a:pPr>
              <a:spcBef>
                <a:spcPct val="0"/>
              </a:spcBef>
              <a:buFont typeface="Wingdings" charset="2"/>
              <a:buChar char="§"/>
            </a:pPr>
            <a:r>
              <a:rPr lang="en-US" altLang="en-US">
                <a:solidFill>
                  <a:srgbClr val="FFFF00"/>
                </a:solidFill>
              </a:rPr>
              <a:t> Solenoid valve</a:t>
            </a:r>
          </a:p>
          <a:p>
            <a:pPr>
              <a:spcBef>
                <a:spcPct val="0"/>
              </a:spcBef>
              <a:buFont typeface="Wingdings" charset="2"/>
              <a:buChar char="§"/>
            </a:pPr>
            <a:r>
              <a:rPr lang="en-US" altLang="en-US">
                <a:solidFill>
                  <a:srgbClr val="FFFF00"/>
                </a:solidFill>
              </a:rPr>
              <a:t> Mist nozzles</a:t>
            </a:r>
          </a:p>
        </p:txBody>
      </p:sp>
      <p:pic>
        <p:nvPicPr>
          <p:cNvPr id="446472" name="Picture 8" descr="mist nozz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3830638"/>
            <a:ext cx="3251200" cy="27987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2"/>
          <p:cNvSpPr>
            <a:spLocks noGrp="1" noChangeArrowheads="1"/>
          </p:cNvSpPr>
          <p:nvPr>
            <p:ph type="body" idx="1"/>
          </p:nvPr>
        </p:nvSpPr>
        <p:spPr>
          <a:xfrm>
            <a:off x="304800" y="1371600"/>
            <a:ext cx="8458200" cy="4114800"/>
          </a:xfrm>
        </p:spPr>
        <p:txBody>
          <a:bodyPr/>
          <a:lstStyle/>
          <a:p>
            <a:pPr marL="0" indent="0">
              <a:lnSpc>
                <a:spcPct val="90000"/>
              </a:lnSpc>
              <a:buFontTx/>
              <a:buNone/>
            </a:pPr>
            <a:r>
              <a:rPr lang="en-US" altLang="en-US" sz="3600">
                <a:solidFill>
                  <a:srgbClr val="FFFF00"/>
                </a:solidFill>
              </a:rPr>
              <a:t>Timer (install away from mist)</a:t>
            </a:r>
          </a:p>
          <a:p>
            <a:pPr marL="635000" lvl="2" indent="-406400">
              <a:lnSpc>
                <a:spcPct val="90000"/>
              </a:lnSpc>
              <a:buClr>
                <a:srgbClr val="FFFF00"/>
              </a:buClr>
              <a:buFont typeface="Wingdings" charset="2"/>
              <a:buChar char="§"/>
            </a:pPr>
            <a:r>
              <a:rPr lang="en-US" altLang="en-US" sz="3000">
                <a:solidFill>
                  <a:srgbClr val="FFFF00"/>
                </a:solidFill>
              </a:rPr>
              <a:t>Simple, malfunctions are obvious</a:t>
            </a:r>
          </a:p>
          <a:p>
            <a:pPr marL="635000" lvl="2" indent="-406400">
              <a:lnSpc>
                <a:spcPct val="90000"/>
              </a:lnSpc>
              <a:buClr>
                <a:srgbClr val="FFFF00"/>
              </a:buClr>
              <a:buFont typeface="Wingdings" charset="2"/>
              <a:buChar char="§"/>
            </a:pPr>
            <a:r>
              <a:rPr lang="en-US" altLang="en-US" sz="3000">
                <a:solidFill>
                  <a:srgbClr val="FFFF00"/>
                </a:solidFill>
              </a:rPr>
              <a:t>Use a timer designed for mist systems</a:t>
            </a:r>
          </a:p>
          <a:p>
            <a:pPr marL="635000" lvl="2" indent="-406400">
              <a:lnSpc>
                <a:spcPct val="90000"/>
              </a:lnSpc>
              <a:buClr>
                <a:srgbClr val="FFFF00"/>
              </a:buClr>
              <a:buFont typeface="Wingdings" charset="2"/>
              <a:buChar char="§"/>
            </a:pPr>
            <a:r>
              <a:rPr lang="en-US" altLang="en-US" sz="3000">
                <a:solidFill>
                  <a:srgbClr val="FFFF00"/>
                </a:solidFill>
              </a:rPr>
              <a:t>Turn the system off                                               at night (some have a                                  photocell built-in,                                                         or you can use a                                                    second timer)</a:t>
            </a:r>
            <a:r>
              <a:rPr lang="en-US" altLang="en-US" sz="2800">
                <a:solidFill>
                  <a:srgbClr val="FFFF00"/>
                </a:solidFill>
              </a:rPr>
              <a:t> </a:t>
            </a:r>
            <a:endParaRPr lang="en-US" altLang="en-US" sz="3000">
              <a:solidFill>
                <a:srgbClr val="FFFF00"/>
              </a:solidFill>
            </a:endParaRPr>
          </a:p>
        </p:txBody>
      </p:sp>
      <p:sp>
        <p:nvSpPr>
          <p:cNvPr id="449539" name="Rectangle 3"/>
          <p:cNvSpPr>
            <a:spLocks noGrp="1" noChangeArrowheads="1"/>
          </p:cNvSpPr>
          <p:nvPr>
            <p:ph type="title"/>
          </p:nvPr>
        </p:nvSpPr>
        <p:spPr>
          <a:xfrm>
            <a:off x="1306513" y="-152400"/>
            <a:ext cx="6770687" cy="1143000"/>
          </a:xfrm>
          <a:noFill/>
          <a:ln/>
        </p:spPr>
        <p:txBody>
          <a:bodyPr anchor="b"/>
          <a:lstStyle/>
          <a:p>
            <a:r>
              <a:rPr lang="en-US" altLang="en-US" sz="4800">
                <a:solidFill>
                  <a:srgbClr val="FFFF00"/>
                </a:solidFill>
              </a:rPr>
              <a:t>Mist Control Systems</a:t>
            </a:r>
          </a:p>
        </p:txBody>
      </p:sp>
      <p:sp>
        <p:nvSpPr>
          <p:cNvPr id="449540" name="Line 4"/>
          <p:cNvSpPr>
            <a:spLocks noChangeShapeType="1"/>
          </p:cNvSpPr>
          <p:nvPr/>
        </p:nvSpPr>
        <p:spPr bwMode="auto">
          <a:xfrm>
            <a:off x="1828800" y="1066800"/>
            <a:ext cx="5715000" cy="0"/>
          </a:xfrm>
          <a:prstGeom prst="line">
            <a:avLst/>
          </a:prstGeom>
          <a:noFill/>
          <a:ln w="57150" cmpd="thickThin">
            <a:solidFill>
              <a:srgbClr val="FFCC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pic>
        <p:nvPicPr>
          <p:cNvPr id="449542" name="Picture 6" descr="tim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276600"/>
            <a:ext cx="3873500" cy="3429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Grp="1" noChangeArrowheads="1"/>
          </p:cNvSpPr>
          <p:nvPr>
            <p:ph type="title"/>
          </p:nvPr>
        </p:nvSpPr>
        <p:spPr>
          <a:xfrm>
            <a:off x="1981200" y="-76200"/>
            <a:ext cx="5094288" cy="1143000"/>
          </a:xfrm>
        </p:spPr>
        <p:txBody>
          <a:bodyPr/>
          <a:lstStyle/>
          <a:p>
            <a:r>
              <a:rPr lang="en-US" altLang="en-US" sz="4800">
                <a:solidFill>
                  <a:srgbClr val="FFFF00"/>
                </a:solidFill>
              </a:rPr>
              <a:t>Bottom Heat</a:t>
            </a:r>
          </a:p>
        </p:txBody>
      </p:sp>
      <p:sp>
        <p:nvSpPr>
          <p:cNvPr id="457731" name="Rectangle 3"/>
          <p:cNvSpPr>
            <a:spLocks noGrp="1" noChangeArrowheads="1"/>
          </p:cNvSpPr>
          <p:nvPr>
            <p:ph type="body" idx="1"/>
          </p:nvPr>
        </p:nvSpPr>
        <p:spPr>
          <a:xfrm>
            <a:off x="304800" y="1219200"/>
            <a:ext cx="8839200" cy="4114800"/>
          </a:xfrm>
        </p:spPr>
        <p:txBody>
          <a:bodyPr/>
          <a:lstStyle/>
          <a:p>
            <a:pPr algn="ctr">
              <a:spcBef>
                <a:spcPct val="0"/>
              </a:spcBef>
              <a:buClr>
                <a:schemeClr val="tx1"/>
              </a:buClr>
              <a:buFontTx/>
              <a:buNone/>
            </a:pPr>
            <a:r>
              <a:rPr lang="en-US" altLang="en-US">
                <a:solidFill>
                  <a:srgbClr val="FFFF00"/>
                </a:solidFill>
              </a:rPr>
              <a:t>Why?</a:t>
            </a:r>
          </a:p>
          <a:p>
            <a:pPr>
              <a:spcBef>
                <a:spcPct val="0"/>
              </a:spcBef>
              <a:buClr>
                <a:srgbClr val="FFFF00"/>
              </a:buClr>
              <a:buFont typeface="Wingdings" charset="2"/>
              <a:buChar char="§"/>
            </a:pPr>
            <a:r>
              <a:rPr lang="en-US" altLang="en-US">
                <a:solidFill>
                  <a:srgbClr val="FFFF00"/>
                </a:solidFill>
              </a:rPr>
              <a:t>Temperature controls development</a:t>
            </a:r>
          </a:p>
          <a:p>
            <a:pPr>
              <a:spcBef>
                <a:spcPct val="0"/>
              </a:spcBef>
              <a:buClr>
                <a:srgbClr val="FFFF00"/>
              </a:buClr>
              <a:buFont typeface="Wingdings" charset="2"/>
              <a:buChar char="§"/>
            </a:pPr>
            <a:r>
              <a:rPr lang="en-US" altLang="en-US">
                <a:solidFill>
                  <a:srgbClr val="FFFF00"/>
                </a:solidFill>
              </a:rPr>
              <a:t>Cool tops, warm roots </a:t>
            </a:r>
          </a:p>
          <a:p>
            <a:pPr>
              <a:spcBef>
                <a:spcPct val="0"/>
              </a:spcBef>
              <a:buFontTx/>
              <a:buNone/>
            </a:pPr>
            <a:r>
              <a:rPr lang="en-US" altLang="en-US">
                <a:solidFill>
                  <a:srgbClr val="FFFF00"/>
                </a:solidFill>
              </a:rPr>
              <a:t>	</a:t>
            </a:r>
            <a:r>
              <a:rPr lang="en-US" altLang="en-US">
                <a:solidFill>
                  <a:srgbClr val="FF9999"/>
                </a:solidFill>
              </a:rPr>
              <a:t>Optimal root zone temperature: 65 - 75 </a:t>
            </a:r>
            <a:r>
              <a:rPr lang="en-US" altLang="en-US">
                <a:solidFill>
                  <a:srgbClr val="FF9999"/>
                </a:solidFill>
                <a:latin typeface="WP MathA" charset="0"/>
              </a:rPr>
              <a:t>E</a:t>
            </a:r>
            <a:r>
              <a:rPr lang="en-US" altLang="en-US">
                <a:solidFill>
                  <a:srgbClr val="FF9999"/>
                </a:solidFill>
              </a:rPr>
              <a:t>F 						(depending on species)</a:t>
            </a:r>
          </a:p>
          <a:p>
            <a:pPr>
              <a:spcBef>
                <a:spcPct val="0"/>
              </a:spcBef>
              <a:buFontTx/>
              <a:buNone/>
            </a:pPr>
            <a:r>
              <a:rPr lang="en-US" altLang="en-US">
                <a:solidFill>
                  <a:srgbClr val="FF9999"/>
                </a:solidFill>
              </a:rPr>
              <a:t>	Thermostat placement is crucial!</a:t>
            </a:r>
          </a:p>
        </p:txBody>
      </p:sp>
      <p:sp>
        <p:nvSpPr>
          <p:cNvPr id="457732" name="Line 4"/>
          <p:cNvSpPr>
            <a:spLocks noChangeShapeType="1"/>
          </p:cNvSpPr>
          <p:nvPr/>
        </p:nvSpPr>
        <p:spPr bwMode="auto">
          <a:xfrm>
            <a:off x="2590800" y="914400"/>
            <a:ext cx="3810000" cy="0"/>
          </a:xfrm>
          <a:prstGeom prst="line">
            <a:avLst/>
          </a:prstGeom>
          <a:noFill/>
          <a:ln w="57150" cmpd="thickThin">
            <a:solidFill>
              <a:srgbClr val="FFCC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57733" name="Rectangle 5"/>
          <p:cNvSpPr>
            <a:spLocks noChangeArrowheads="1"/>
          </p:cNvSpPr>
          <p:nvPr/>
        </p:nvSpPr>
        <p:spPr bwMode="auto">
          <a:xfrm>
            <a:off x="304800" y="4495800"/>
            <a:ext cx="8763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algn="ctr">
              <a:buClr>
                <a:schemeClr val="tx1"/>
              </a:buClr>
            </a:pPr>
            <a:r>
              <a:rPr lang="en-US" altLang="en-US" sz="3200">
                <a:solidFill>
                  <a:srgbClr val="FFFF00"/>
                </a:solidFill>
              </a:rPr>
              <a:t>How?</a:t>
            </a:r>
          </a:p>
          <a:p>
            <a:pPr>
              <a:buClr>
                <a:srgbClr val="FFFF00"/>
              </a:buClr>
              <a:buFont typeface="Wingdings" charset="2"/>
              <a:buChar char="§"/>
            </a:pPr>
            <a:r>
              <a:rPr lang="en-US" altLang="en-US" sz="3200">
                <a:solidFill>
                  <a:srgbClr val="FFFF00"/>
                </a:solidFill>
              </a:rPr>
              <a:t>Commercially available propagating mats</a:t>
            </a:r>
          </a:p>
          <a:p>
            <a:pPr>
              <a:buClr>
                <a:srgbClr val="FFFF00"/>
              </a:buClr>
              <a:buFont typeface="Wingdings" charset="2"/>
              <a:buChar char="§"/>
            </a:pPr>
            <a:r>
              <a:rPr lang="en-US" altLang="en-US" sz="3200">
                <a:solidFill>
                  <a:srgbClr val="FFFF00"/>
                </a:solidFill>
              </a:rPr>
              <a:t>Heat tape (soil heat cable) and thermostat</a:t>
            </a:r>
          </a:p>
          <a:p>
            <a:pPr>
              <a:buClr>
                <a:srgbClr val="FFFF00"/>
              </a:buClr>
              <a:buFont typeface="Wingdings" charset="2"/>
              <a:buChar char="§"/>
            </a:pPr>
            <a:r>
              <a:rPr lang="en-US" altLang="en-US" sz="3200">
                <a:solidFill>
                  <a:srgbClr val="FFFF00"/>
                </a:solidFill>
              </a:rPr>
              <a:t>Warm water pipes (can be buried)</a:t>
            </a:r>
          </a:p>
        </p:txBody>
      </p:sp>
    </p:spTree>
  </p:cSld>
  <p:clrMapOvr>
    <a:masterClrMapping/>
  </p:clrMapOvr>
  <p:transition>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Text Box 2"/>
          <p:cNvSpPr txBox="1">
            <a:spLocks noChangeArrowheads="1"/>
          </p:cNvSpPr>
          <p:nvPr/>
        </p:nvSpPr>
        <p:spPr bwMode="auto">
          <a:xfrm>
            <a:off x="533400" y="1600200"/>
            <a:ext cx="4800600" cy="437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20000"/>
              </a:spcBef>
              <a:spcAft>
                <a:spcPct val="20000"/>
              </a:spcAft>
            </a:pPr>
            <a:r>
              <a:rPr lang="en-US" altLang="en-US" sz="3600">
                <a:solidFill>
                  <a:schemeClr val="bg1"/>
                </a:solidFill>
                <a:effectLst>
                  <a:outerShdw blurRad="38100" dist="38100" dir="2700000" algn="tl">
                    <a:srgbClr val="000000"/>
                  </a:outerShdw>
                </a:effectLst>
              </a:rPr>
              <a:t>Fleshy Fruits:                 </a:t>
            </a:r>
            <a:r>
              <a:rPr lang="en-US" altLang="en-US" sz="3600">
                <a:solidFill>
                  <a:srgbClr val="66CCFF"/>
                </a:solidFill>
              </a:rPr>
              <a:t>Berries, Figs</a:t>
            </a:r>
            <a:endParaRPr lang="en-US" altLang="en-US" sz="4400">
              <a:solidFill>
                <a:schemeClr val="bg1"/>
              </a:solidFill>
              <a:effectLst>
                <a:outerShdw blurRad="38100" dist="38100" dir="2700000" algn="tl">
                  <a:srgbClr val="000000"/>
                </a:outerShdw>
              </a:effectLst>
            </a:endParaRPr>
          </a:p>
          <a:p>
            <a:pPr>
              <a:spcBef>
                <a:spcPct val="20000"/>
              </a:spcBef>
              <a:spcAft>
                <a:spcPct val="20000"/>
              </a:spcAft>
            </a:pPr>
            <a:r>
              <a:rPr lang="en-US" altLang="en-US" sz="3600">
                <a:solidFill>
                  <a:schemeClr val="bg1"/>
                </a:solidFill>
                <a:effectLst>
                  <a:outerShdw blurRad="38100" dist="38100" dir="2700000" algn="tl">
                    <a:srgbClr val="000000"/>
                  </a:outerShdw>
                </a:effectLst>
              </a:rPr>
              <a:t>Dry Fruits:                      </a:t>
            </a:r>
            <a:r>
              <a:rPr lang="en-US" altLang="en-US" sz="3600">
                <a:solidFill>
                  <a:srgbClr val="66CCFF"/>
                </a:solidFill>
              </a:rPr>
              <a:t>Grains, Grasses</a:t>
            </a:r>
            <a:endParaRPr lang="en-US" altLang="en-US" sz="3600">
              <a:solidFill>
                <a:schemeClr val="bg1"/>
              </a:solidFill>
              <a:effectLst>
                <a:outerShdw blurRad="38100" dist="38100" dir="2700000" algn="tl">
                  <a:srgbClr val="000000"/>
                </a:outerShdw>
              </a:effectLst>
            </a:endParaRPr>
          </a:p>
          <a:p>
            <a:pPr>
              <a:spcBef>
                <a:spcPct val="20000"/>
              </a:spcBef>
              <a:spcAft>
                <a:spcPct val="20000"/>
              </a:spcAft>
            </a:pPr>
            <a:r>
              <a:rPr lang="en-US" altLang="en-US" sz="3600">
                <a:solidFill>
                  <a:schemeClr val="bg1"/>
                </a:solidFill>
                <a:effectLst>
                  <a:outerShdw blurRad="38100" dist="38100" dir="2700000" algn="tl">
                    <a:srgbClr val="000000"/>
                  </a:outerShdw>
                </a:effectLst>
              </a:rPr>
              <a:t>Dry Seeds /             Dehiscent Pods: </a:t>
            </a:r>
            <a:r>
              <a:rPr lang="en-US" altLang="en-US" sz="3600">
                <a:solidFill>
                  <a:srgbClr val="66CCFF"/>
                </a:solidFill>
              </a:rPr>
              <a:t>Cones/Pods</a:t>
            </a:r>
          </a:p>
        </p:txBody>
      </p:sp>
      <p:pic>
        <p:nvPicPr>
          <p:cNvPr id="382980" name="Picture 4" descr="Image027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4271963"/>
            <a:ext cx="4038600" cy="2509837"/>
          </a:xfrm>
          <a:prstGeom prst="rect">
            <a:avLst/>
          </a:prstGeom>
          <a:noFill/>
          <a:extLst>
            <a:ext uri="{909E8E84-426E-40DD-AFC4-6F175D3DCCD1}">
              <a14:hiddenFill xmlns:a14="http://schemas.microsoft.com/office/drawing/2010/main">
                <a:solidFill>
                  <a:srgbClr val="FFFFFF"/>
                </a:solidFill>
              </a14:hiddenFill>
            </a:ext>
          </a:extLst>
        </p:spPr>
      </p:pic>
      <p:sp>
        <p:nvSpPr>
          <p:cNvPr id="382981" name="Rectangle 5"/>
          <p:cNvSpPr>
            <a:spLocks noChangeArrowheads="1"/>
          </p:cNvSpPr>
          <p:nvPr/>
        </p:nvSpPr>
        <p:spPr bwMode="auto">
          <a:xfrm>
            <a:off x="1143000" y="228600"/>
            <a:ext cx="718343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1">
                <a:solidFill>
                  <a:srgbClr val="F7F74D"/>
                </a:solidFill>
              </a:rPr>
              <a:t> Three Types of Seed Sources</a:t>
            </a:r>
          </a:p>
        </p:txBody>
      </p:sp>
      <p:pic>
        <p:nvPicPr>
          <p:cNvPr id="382985" name="Picture 9" descr="gra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362200"/>
            <a:ext cx="2120900" cy="2400300"/>
          </a:xfrm>
          <a:prstGeom prst="rect">
            <a:avLst/>
          </a:prstGeom>
          <a:noFill/>
          <a:extLst>
            <a:ext uri="{909E8E84-426E-40DD-AFC4-6F175D3DCCD1}">
              <a14:hiddenFill xmlns:a14="http://schemas.microsoft.com/office/drawing/2010/main">
                <a:solidFill>
                  <a:srgbClr val="FFFFFF"/>
                </a:solidFill>
              </a14:hiddenFill>
            </a:ext>
          </a:extLst>
        </p:spPr>
      </p:pic>
      <p:pic>
        <p:nvPicPr>
          <p:cNvPr id="382986" name="Picture 10" descr="fleshy frui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6475" y="1143000"/>
            <a:ext cx="2968625" cy="3060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6" name="Rectangle 4"/>
          <p:cNvSpPr>
            <a:spLocks noChangeArrowheads="1"/>
          </p:cNvSpPr>
          <p:nvPr/>
        </p:nvSpPr>
        <p:spPr bwMode="auto">
          <a:xfrm>
            <a:off x="6400800" y="609600"/>
            <a:ext cx="25908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r>
              <a:rPr kumimoji="1" lang="en-US" altLang="en-US" sz="4400" b="1">
                <a:solidFill>
                  <a:srgbClr val="FFFF00"/>
                </a:solidFill>
                <a:effectLst>
                  <a:outerShdw blurRad="38100" dist="38100" dir="2700000" algn="tl">
                    <a:srgbClr val="000000"/>
                  </a:outerShdw>
                </a:effectLst>
              </a:rPr>
              <a:t>Soil heat cable</a:t>
            </a:r>
          </a:p>
        </p:txBody>
      </p:sp>
      <p:pic>
        <p:nvPicPr>
          <p:cNvPr id="463878" name="Picture 6" descr="home-ma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6200"/>
            <a:ext cx="5842000" cy="5041900"/>
          </a:xfrm>
          <a:prstGeom prst="rect">
            <a:avLst/>
          </a:prstGeom>
          <a:noFill/>
          <a:extLst>
            <a:ext uri="{909E8E84-426E-40DD-AFC4-6F175D3DCCD1}">
              <a14:hiddenFill xmlns:a14="http://schemas.microsoft.com/office/drawing/2010/main">
                <a:solidFill>
                  <a:srgbClr val="FFFFFF"/>
                </a:solidFill>
              </a14:hiddenFill>
            </a:ext>
          </a:extLst>
        </p:spPr>
      </p:pic>
      <p:pic>
        <p:nvPicPr>
          <p:cNvPr id="463875" name="Picture 3" descr="REDIHE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2133600"/>
            <a:ext cx="3810000" cy="2798763"/>
          </a:xfrm>
          <a:prstGeom prst="rect">
            <a:avLst/>
          </a:prstGeom>
          <a:noFill/>
          <a:extLst>
            <a:ext uri="{909E8E84-426E-40DD-AFC4-6F175D3DCCD1}">
              <a14:hiddenFill xmlns:a14="http://schemas.microsoft.com/office/drawing/2010/main">
                <a:solidFill>
                  <a:srgbClr val="FFFFFF"/>
                </a:solidFill>
              </a14:hiddenFill>
            </a:ext>
          </a:extLst>
        </p:spPr>
      </p:pic>
      <p:pic>
        <p:nvPicPr>
          <p:cNvPr id="463877" name="Picture 5" descr="germin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4524375"/>
            <a:ext cx="4038600" cy="21812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898" name="Picture 2" descr="REDIHEA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711575"/>
            <a:ext cx="4702175" cy="2974975"/>
          </a:xfrm>
          <a:prstGeom prst="rect">
            <a:avLst/>
          </a:prstGeom>
          <a:noFill/>
          <a:extLst>
            <a:ext uri="{909E8E84-426E-40DD-AFC4-6F175D3DCCD1}">
              <a14:hiddenFill xmlns:a14="http://schemas.microsoft.com/office/drawing/2010/main">
                <a:solidFill>
                  <a:srgbClr val="FFFFFF"/>
                </a:solidFill>
              </a14:hiddenFill>
            </a:ext>
          </a:extLst>
        </p:spPr>
      </p:pic>
      <p:pic>
        <p:nvPicPr>
          <p:cNvPr id="464899" name="Picture 3" descr="REDIHEAT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
            <a:ext cx="4894263" cy="4413250"/>
          </a:xfrm>
          <a:prstGeom prst="rect">
            <a:avLst/>
          </a:prstGeom>
          <a:noFill/>
          <a:extLst>
            <a:ext uri="{909E8E84-426E-40DD-AFC4-6F175D3DCCD1}">
              <a14:hiddenFill xmlns:a14="http://schemas.microsoft.com/office/drawing/2010/main">
                <a:solidFill>
                  <a:srgbClr val="FFFFFF"/>
                </a:solidFill>
              </a14:hiddenFill>
            </a:ext>
          </a:extLst>
        </p:spPr>
      </p:pic>
      <p:pic>
        <p:nvPicPr>
          <p:cNvPr id="464900" name="Picture 4" descr="REDIHEAT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304800"/>
            <a:ext cx="3124200" cy="3109913"/>
          </a:xfrm>
          <a:prstGeom prst="rect">
            <a:avLst/>
          </a:prstGeom>
          <a:noFill/>
          <a:extLst>
            <a:ext uri="{909E8E84-426E-40DD-AFC4-6F175D3DCCD1}">
              <a14:hiddenFill xmlns:a14="http://schemas.microsoft.com/office/drawing/2010/main">
                <a:solidFill>
                  <a:srgbClr val="FFFFFF"/>
                </a:solidFill>
              </a14:hiddenFill>
            </a:ext>
          </a:extLst>
        </p:spPr>
      </p:pic>
      <p:sp>
        <p:nvSpPr>
          <p:cNvPr id="464901" name="Rectangle 5"/>
          <p:cNvSpPr>
            <a:spLocks noChangeArrowheads="1"/>
          </p:cNvSpPr>
          <p:nvPr/>
        </p:nvSpPr>
        <p:spPr bwMode="auto">
          <a:xfrm>
            <a:off x="228600" y="4968875"/>
            <a:ext cx="3735388"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r>
              <a:rPr kumimoji="1" lang="en-US" altLang="en-US" sz="4400" b="1">
                <a:solidFill>
                  <a:srgbClr val="FFFF00"/>
                </a:solidFill>
                <a:effectLst>
                  <a:outerShdw blurRad="38100" dist="38100" dir="2700000" algn="tl">
                    <a:srgbClr val="000000"/>
                  </a:outerShdw>
                </a:effectLst>
              </a:rPr>
              <a:t>Propagation  mat</a:t>
            </a:r>
          </a:p>
        </p:txBody>
      </p:sp>
    </p:spTree>
  </p:cSld>
  <p:clrMapOvr>
    <a:masterClrMapping/>
  </p:clrMapOvr>
  <p:transition>
    <p:random/>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5922" name="Picture 2" descr="REDIHEAT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5075" y="152400"/>
            <a:ext cx="5064125" cy="6484938"/>
          </a:xfrm>
          <a:prstGeom prst="rect">
            <a:avLst/>
          </a:prstGeom>
          <a:noFill/>
          <a:extLst>
            <a:ext uri="{909E8E84-426E-40DD-AFC4-6F175D3DCCD1}">
              <a14:hiddenFill xmlns:a14="http://schemas.microsoft.com/office/drawing/2010/main">
                <a:solidFill>
                  <a:srgbClr val="FFFFFF"/>
                </a:solidFill>
              </a14:hiddenFill>
            </a:ext>
          </a:extLst>
        </p:spPr>
      </p:pic>
      <p:sp>
        <p:nvSpPr>
          <p:cNvPr id="465923" name="Rectangle 3"/>
          <p:cNvSpPr>
            <a:spLocks noChangeArrowheads="1"/>
          </p:cNvSpPr>
          <p:nvPr/>
        </p:nvSpPr>
        <p:spPr bwMode="auto">
          <a:xfrm>
            <a:off x="304800" y="1828800"/>
            <a:ext cx="3354388"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r>
              <a:rPr kumimoji="1" lang="en-US" altLang="en-US" sz="4400" b="1">
                <a:solidFill>
                  <a:srgbClr val="FFFF00"/>
                </a:solidFill>
                <a:effectLst>
                  <a:outerShdw blurRad="38100" dist="38100" dir="2700000" algn="tl">
                    <a:srgbClr val="000000"/>
                  </a:outerShdw>
                </a:effectLst>
              </a:rPr>
              <a:t>Propagation  mat</a:t>
            </a:r>
          </a:p>
        </p:txBody>
      </p:sp>
    </p:spTree>
  </p:cSld>
  <p:clrMapOvr>
    <a:masterClrMapping/>
  </p:clrMapOvr>
  <p:transition>
    <p:random/>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2"/>
          <p:cNvSpPr>
            <a:spLocks noChangeArrowheads="1"/>
          </p:cNvSpPr>
          <p:nvPr/>
        </p:nvSpPr>
        <p:spPr bwMode="auto">
          <a:xfrm>
            <a:off x="381000" y="1143000"/>
            <a:ext cx="838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marL="457200" fontAlgn="base">
              <a:spcBef>
                <a:spcPct val="0"/>
              </a:spcBef>
              <a:spcAft>
                <a:spcPct val="0"/>
              </a:spcAft>
              <a:defRPr sz="2400">
                <a:solidFill>
                  <a:schemeClr val="tx1"/>
                </a:solidFill>
                <a:latin typeface="Times New Roman" charset="0"/>
              </a:defRPr>
            </a:lvl6pPr>
            <a:lvl7pPr marL="914400" fontAlgn="base">
              <a:spcBef>
                <a:spcPct val="0"/>
              </a:spcBef>
              <a:spcAft>
                <a:spcPct val="0"/>
              </a:spcAft>
              <a:defRPr sz="2400">
                <a:solidFill>
                  <a:schemeClr val="tx1"/>
                </a:solidFill>
                <a:latin typeface="Times New Roman" charset="0"/>
              </a:defRPr>
            </a:lvl7pPr>
            <a:lvl8pPr marL="1371600" fontAlgn="base">
              <a:spcBef>
                <a:spcPct val="0"/>
              </a:spcBef>
              <a:spcAft>
                <a:spcPct val="0"/>
              </a:spcAft>
              <a:defRPr sz="2400">
                <a:solidFill>
                  <a:schemeClr val="tx1"/>
                </a:solidFill>
                <a:latin typeface="Times New Roman" charset="0"/>
              </a:defRPr>
            </a:lvl8pPr>
            <a:lvl9pPr marL="1828800" fontAlgn="base">
              <a:spcBef>
                <a:spcPct val="0"/>
              </a:spcBef>
              <a:spcAft>
                <a:spcPct val="0"/>
              </a:spcAft>
              <a:defRPr sz="2400">
                <a:solidFill>
                  <a:schemeClr val="tx1"/>
                </a:solidFill>
                <a:latin typeface="Times New Roman" charset="0"/>
              </a:defRPr>
            </a:lvl9pPr>
          </a:lstStyle>
          <a:p>
            <a:pPr algn="ctr"/>
            <a:r>
              <a:rPr lang="en-US" altLang="en-US" sz="8000" b="1">
                <a:solidFill>
                  <a:srgbClr val="FFFF00"/>
                </a:solidFill>
                <a:effectLst>
                  <a:outerShdw blurRad="38100" dist="38100" dir="2700000" algn="tl">
                    <a:srgbClr val="000000"/>
                  </a:outerShdw>
                </a:effectLst>
              </a:rPr>
              <a:t>Tips For Success</a:t>
            </a:r>
          </a:p>
        </p:txBody>
      </p:sp>
      <p:pic>
        <p:nvPicPr>
          <p:cNvPr id="538630" name="Picture 6" descr="germination-l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895600"/>
            <a:ext cx="5761038" cy="33369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Text Box 2"/>
          <p:cNvSpPr txBox="1">
            <a:spLocks noChangeArrowheads="1"/>
          </p:cNvSpPr>
          <p:nvPr/>
        </p:nvSpPr>
        <p:spPr bwMode="auto">
          <a:xfrm>
            <a:off x="720725" y="228600"/>
            <a:ext cx="8042275"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4400">
                <a:solidFill>
                  <a:srgbClr val="F7F74D"/>
                </a:solidFill>
              </a:rPr>
              <a:t>Maintain </a:t>
            </a:r>
          </a:p>
          <a:p>
            <a:pPr algn="ctr"/>
            <a:r>
              <a:rPr lang="en-US" altLang="en-US" sz="4400">
                <a:solidFill>
                  <a:srgbClr val="F7F74D"/>
                </a:solidFill>
              </a:rPr>
              <a:t>Clean &amp; Organized Environment</a:t>
            </a:r>
          </a:p>
        </p:txBody>
      </p:sp>
      <p:pic>
        <p:nvPicPr>
          <p:cNvPr id="422915" name="Picture 3" descr="Img000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752600"/>
            <a:ext cx="4979988" cy="3281363"/>
          </a:xfrm>
          <a:prstGeom prst="rect">
            <a:avLst/>
          </a:prstGeom>
          <a:noFill/>
          <a:extLst>
            <a:ext uri="{909E8E84-426E-40DD-AFC4-6F175D3DCCD1}">
              <a14:hiddenFill xmlns:a14="http://schemas.microsoft.com/office/drawing/2010/main">
                <a:solidFill>
                  <a:srgbClr val="FFFFFF"/>
                </a:solidFill>
              </a14:hiddenFill>
            </a:ext>
          </a:extLst>
        </p:spPr>
      </p:pic>
      <p:pic>
        <p:nvPicPr>
          <p:cNvPr id="422916" name="Picture 4" descr="seedling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3581400"/>
            <a:ext cx="3429000" cy="28797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0674" name="Picture 2" descr="Image0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50" y="1524000"/>
            <a:ext cx="8978900" cy="3810000"/>
          </a:xfrm>
          <a:prstGeom prst="rect">
            <a:avLst/>
          </a:prstGeom>
          <a:noFill/>
          <a:extLst>
            <a:ext uri="{909E8E84-426E-40DD-AFC4-6F175D3DCCD1}">
              <a14:hiddenFill xmlns:a14="http://schemas.microsoft.com/office/drawing/2010/main">
                <a:solidFill>
                  <a:srgbClr val="FFFFFF"/>
                </a:solidFill>
              </a14:hiddenFill>
            </a:ext>
          </a:extLst>
        </p:spPr>
      </p:pic>
      <p:sp>
        <p:nvSpPr>
          <p:cNvPr id="540675" name="AutoShape 3"/>
          <p:cNvSpPr>
            <a:spLocks noChangeArrowheads="1"/>
          </p:cNvSpPr>
          <p:nvPr/>
        </p:nvSpPr>
        <p:spPr bwMode="auto">
          <a:xfrm>
            <a:off x="2362200" y="3124200"/>
            <a:ext cx="304800" cy="609600"/>
          </a:xfrm>
          <a:prstGeom prst="downArrow">
            <a:avLst>
              <a:gd name="adj1" fmla="val 50000"/>
              <a:gd name="adj2" fmla="val 50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0676" name="AutoShape 4"/>
          <p:cNvSpPr>
            <a:spLocks noChangeArrowheads="1"/>
          </p:cNvSpPr>
          <p:nvPr/>
        </p:nvSpPr>
        <p:spPr bwMode="auto">
          <a:xfrm rot="-10779348">
            <a:off x="7391400" y="3810000"/>
            <a:ext cx="304800" cy="609600"/>
          </a:xfrm>
          <a:prstGeom prst="downArrow">
            <a:avLst>
              <a:gd name="adj1" fmla="val 50000"/>
              <a:gd name="adj2" fmla="val 50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0677" name="AutoShape 5"/>
          <p:cNvSpPr>
            <a:spLocks noChangeArrowheads="1"/>
          </p:cNvSpPr>
          <p:nvPr/>
        </p:nvSpPr>
        <p:spPr bwMode="auto">
          <a:xfrm>
            <a:off x="6705600" y="2514600"/>
            <a:ext cx="304800" cy="609600"/>
          </a:xfrm>
          <a:prstGeom prst="downArrow">
            <a:avLst>
              <a:gd name="adj1" fmla="val 50000"/>
              <a:gd name="adj2" fmla="val 50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0678" name="AutoShape 6"/>
          <p:cNvSpPr>
            <a:spLocks noChangeArrowheads="1"/>
          </p:cNvSpPr>
          <p:nvPr/>
        </p:nvSpPr>
        <p:spPr bwMode="auto">
          <a:xfrm rot="-10779348">
            <a:off x="1219200" y="5029200"/>
            <a:ext cx="304800" cy="609600"/>
          </a:xfrm>
          <a:prstGeom prst="downArrow">
            <a:avLst>
              <a:gd name="adj1" fmla="val 50000"/>
              <a:gd name="adj2" fmla="val 50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0679" name="Text Box 7"/>
          <p:cNvSpPr txBox="1">
            <a:spLocks noChangeArrowheads="1"/>
          </p:cNvSpPr>
          <p:nvPr/>
        </p:nvSpPr>
        <p:spPr bwMode="auto">
          <a:xfrm>
            <a:off x="1524000" y="381000"/>
            <a:ext cx="685641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a:solidFill>
                  <a:srgbClr val="F7F74D"/>
                </a:solidFill>
              </a:rPr>
              <a:t>Use Healthy, Pest-Free Plants</a:t>
            </a:r>
          </a:p>
        </p:txBody>
      </p:sp>
    </p:spTree>
  </p:cSld>
  <p:clrMapOvr>
    <a:masterClrMapping/>
  </p:clrMapOvr>
  <p:transition>
    <p:random/>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22" name="Picture 2" descr="Aphi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8275"/>
            <a:ext cx="9144000" cy="6521450"/>
          </a:xfrm>
          <a:prstGeom prst="rect">
            <a:avLst/>
          </a:prstGeom>
          <a:noFill/>
          <a:extLst>
            <a:ext uri="{909E8E84-426E-40DD-AFC4-6F175D3DCCD1}">
              <a14:hiddenFill xmlns:a14="http://schemas.microsoft.com/office/drawing/2010/main">
                <a:solidFill>
                  <a:srgbClr val="FFFFFF"/>
                </a:solidFill>
              </a14:hiddenFill>
            </a:ext>
          </a:extLst>
        </p:spPr>
      </p:pic>
      <p:sp>
        <p:nvSpPr>
          <p:cNvPr id="542723" name="AutoShape 3"/>
          <p:cNvSpPr>
            <a:spLocks noChangeArrowheads="1"/>
          </p:cNvSpPr>
          <p:nvPr/>
        </p:nvSpPr>
        <p:spPr bwMode="auto">
          <a:xfrm rot="5400000">
            <a:off x="6248400" y="1981200"/>
            <a:ext cx="228600" cy="533400"/>
          </a:xfrm>
          <a:prstGeom prst="downArrow">
            <a:avLst>
              <a:gd name="adj1" fmla="val 50000"/>
              <a:gd name="adj2" fmla="val 58333"/>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24" name="AutoShape 4"/>
          <p:cNvSpPr>
            <a:spLocks noChangeArrowheads="1"/>
          </p:cNvSpPr>
          <p:nvPr/>
        </p:nvSpPr>
        <p:spPr bwMode="auto">
          <a:xfrm>
            <a:off x="5486400" y="3276600"/>
            <a:ext cx="304800" cy="609600"/>
          </a:xfrm>
          <a:prstGeom prst="downArrow">
            <a:avLst>
              <a:gd name="adj1" fmla="val 50000"/>
              <a:gd name="adj2" fmla="val 50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ransition>
    <p:random/>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4770" name="Picture 2" descr="Image0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371600"/>
            <a:ext cx="5791200" cy="5106988"/>
          </a:xfrm>
          <a:prstGeom prst="rect">
            <a:avLst/>
          </a:prstGeom>
          <a:noFill/>
          <a:extLst>
            <a:ext uri="{909E8E84-426E-40DD-AFC4-6F175D3DCCD1}">
              <a14:hiddenFill xmlns:a14="http://schemas.microsoft.com/office/drawing/2010/main">
                <a:solidFill>
                  <a:srgbClr val="FFFFFF"/>
                </a:solidFill>
              </a14:hiddenFill>
            </a:ext>
          </a:extLst>
        </p:spPr>
      </p:pic>
      <p:sp>
        <p:nvSpPr>
          <p:cNvPr id="544772" name="Text Box 4"/>
          <p:cNvSpPr txBox="1">
            <a:spLocks noChangeArrowheads="1"/>
          </p:cNvSpPr>
          <p:nvPr/>
        </p:nvSpPr>
        <p:spPr bwMode="auto">
          <a:xfrm>
            <a:off x="533400" y="457200"/>
            <a:ext cx="8077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4400">
                <a:solidFill>
                  <a:srgbClr val="F7F74D"/>
                </a:solidFill>
              </a:rPr>
              <a:t>Use Healthy, Disease-Free Plants</a:t>
            </a:r>
          </a:p>
        </p:txBody>
      </p:sp>
    </p:spTree>
  </p:cSld>
  <p:clrMapOvr>
    <a:masterClrMapping/>
  </p:clrMapOvr>
  <p:transition>
    <p:random/>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70" name="WordArt 6"/>
          <p:cNvSpPr>
            <a:spLocks noChangeArrowheads="1" noChangeShapeType="1" noTextEdit="1"/>
          </p:cNvSpPr>
          <p:nvPr/>
        </p:nvSpPr>
        <p:spPr bwMode="auto">
          <a:xfrm>
            <a:off x="2209800" y="1219200"/>
            <a:ext cx="4876800" cy="4267200"/>
          </a:xfrm>
          <a:prstGeom prst="rect">
            <a:avLst/>
          </a:prstGeom>
        </p:spPr>
        <p:txBody>
          <a:bodyPr wrap="none" fromWordArt="1">
            <a:prstTxWarp prst="textFadeUp">
              <a:avLst>
                <a:gd name="adj" fmla="val 9991"/>
              </a:avLst>
            </a:prstTxWarp>
          </a:bodyPr>
          <a:lstStyle/>
          <a:p>
            <a:pPr algn="ctr"/>
            <a:r>
              <a:rPr lang="en-US" sz="5400" kern="10">
                <a:ln w="12700">
                  <a:solidFill>
                    <a:srgbClr val="B2B2B2"/>
                  </a:solidFill>
                  <a:round/>
                  <a:headEnd/>
                  <a:tailEnd/>
                </a:ln>
                <a:gradFill rotWithShape="0">
                  <a:gsLst>
                    <a:gs pos="0">
                      <a:srgbClr val="520402"/>
                    </a:gs>
                    <a:gs pos="100000">
                      <a:srgbClr val="FFCC00"/>
                    </a:gs>
                  </a:gsLst>
                  <a:lin ang="5400000" scaled="1"/>
                </a:gradFill>
                <a:effectLst>
                  <a:outerShdw blurRad="63500" dist="38099" dir="2700000" sy="50000" rotWithShape="0">
                    <a:srgbClr val="875B0D">
                      <a:alpha val="70000"/>
                    </a:srgbClr>
                  </a:outerShdw>
                </a:effectLst>
                <a:latin typeface="Arial Black" charset="0"/>
                <a:ea typeface="Arial Black" charset="0"/>
                <a:cs typeface="Arial Black" charset="0"/>
              </a:rPr>
              <a:t>Questions?</a:t>
            </a:r>
          </a:p>
        </p:txBody>
      </p:sp>
    </p:spTree>
  </p:cSld>
  <p:clrMapOvr>
    <a:masterClrMapping/>
  </p:clrMapOvr>
  <p:transition>
    <p:random/>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Rectangle 2"/>
          <p:cNvSpPr>
            <a:spLocks noChangeArrowheads="1"/>
          </p:cNvSpPr>
          <p:nvPr/>
        </p:nvSpPr>
        <p:spPr bwMode="auto">
          <a:xfrm>
            <a:off x="304800" y="1447800"/>
            <a:ext cx="8610600" cy="290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80000"/>
              </a:lnSpc>
              <a:spcBef>
                <a:spcPct val="20000"/>
              </a:spcBef>
            </a:pPr>
            <a:r>
              <a:rPr lang="en-US" altLang="en-US" sz="4400" b="1">
                <a:solidFill>
                  <a:srgbClr val="FFFF00"/>
                </a:solidFill>
                <a:effectLst>
                  <a:outerShdw blurRad="38100" dist="38100" dir="2700000" algn="tl">
                    <a:srgbClr val="000000"/>
                  </a:outerShdw>
                </a:effectLst>
              </a:rPr>
              <a:t>Bodie V. Pennisi, Paul A. Thomas, Melvin R. Hall, and John M. Ruter</a:t>
            </a:r>
          </a:p>
          <a:p>
            <a:pPr algn="ctr">
              <a:lnSpc>
                <a:spcPct val="110000"/>
              </a:lnSpc>
              <a:spcBef>
                <a:spcPct val="20000"/>
              </a:spcBef>
            </a:pPr>
            <a:r>
              <a:rPr lang="en-US" altLang="en-US" sz="4400" b="1">
                <a:solidFill>
                  <a:srgbClr val="FFFF00"/>
                </a:solidFill>
                <a:effectLst>
                  <a:outerShdw blurRad="38100" dist="38100" dir="2700000" algn="tl">
                    <a:srgbClr val="000000"/>
                  </a:outerShdw>
                </a:effectLst>
              </a:rPr>
              <a:t>Horticulturists</a:t>
            </a:r>
          </a:p>
          <a:p>
            <a:pPr algn="ctr">
              <a:lnSpc>
                <a:spcPct val="110000"/>
              </a:lnSpc>
              <a:spcBef>
                <a:spcPct val="20000"/>
              </a:spcBef>
            </a:pPr>
            <a:endParaRPr lang="en-US" altLang="en-US" sz="4400" b="1">
              <a:solidFill>
                <a:srgbClr val="FFFF00"/>
              </a:solidFill>
              <a:effectLst>
                <a:outerShdw blurRad="38100" dist="38100" dir="2700000" algn="tl">
                  <a:srgbClr val="000000"/>
                </a:outerShdw>
              </a:effectLst>
            </a:endParaRPr>
          </a:p>
        </p:txBody>
      </p:sp>
      <p:sp>
        <p:nvSpPr>
          <p:cNvPr id="564227" name="Rectangle 3"/>
          <p:cNvSpPr>
            <a:spLocks noChangeArrowheads="1"/>
          </p:cNvSpPr>
          <p:nvPr/>
        </p:nvSpPr>
        <p:spPr bwMode="auto">
          <a:xfrm>
            <a:off x="1524000" y="4724400"/>
            <a:ext cx="6019800" cy="179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lnSpc>
                <a:spcPct val="70000"/>
              </a:lnSpc>
              <a:spcBef>
                <a:spcPct val="50000"/>
              </a:spcBef>
              <a:buSzPct val="150000"/>
              <a:buFont typeface="Wingdings" charset="2"/>
              <a:buNone/>
            </a:pPr>
            <a:r>
              <a:rPr lang="en-US" altLang="en-US" sz="3600" b="1">
                <a:solidFill>
                  <a:srgbClr val="FFFF00"/>
                </a:solidFill>
                <a:effectLst>
                  <a:outerShdw blurRad="38100" dist="38100" dir="2700000" algn="tl">
                    <a:srgbClr val="000000"/>
                  </a:outerShdw>
                </a:effectLst>
              </a:rPr>
              <a:t>Copyright</a:t>
            </a:r>
            <a:r>
              <a:rPr lang="en-US" altLang="en-US" sz="4000" b="1" baseline="30000">
                <a:solidFill>
                  <a:srgbClr val="FFFF00"/>
                </a:solidFill>
                <a:effectLst>
                  <a:outerShdw blurRad="38100" dist="38100" dir="2700000" algn="tl">
                    <a:srgbClr val="000000"/>
                  </a:outerShdw>
                </a:effectLst>
                <a:sym typeface="Symbol" charset="2"/>
              </a:rPr>
              <a:t></a:t>
            </a:r>
            <a:r>
              <a:rPr lang="en-US" altLang="en-US" sz="3600" b="1">
                <a:solidFill>
                  <a:srgbClr val="FFFF00"/>
                </a:solidFill>
                <a:effectLst>
                  <a:outerShdw blurRad="38100" dist="38100" dir="2700000" algn="tl">
                    <a:srgbClr val="000000"/>
                  </a:outerShdw>
                </a:effectLst>
                <a:sym typeface="Symbol" charset="2"/>
              </a:rPr>
              <a:t>, 2003</a:t>
            </a:r>
          </a:p>
          <a:p>
            <a:pPr algn="ctr" eaLnBrk="0" hangingPunct="0">
              <a:lnSpc>
                <a:spcPct val="70000"/>
              </a:lnSpc>
              <a:spcBef>
                <a:spcPct val="50000"/>
              </a:spcBef>
              <a:buSzPct val="150000"/>
              <a:buFont typeface="Wingdings" charset="2"/>
              <a:buNone/>
            </a:pPr>
            <a:r>
              <a:rPr lang="en-US" altLang="en-US" sz="3600" b="1">
                <a:solidFill>
                  <a:srgbClr val="FFFF00"/>
                </a:solidFill>
                <a:effectLst>
                  <a:outerShdw blurRad="38100" dist="38100" dir="2700000" algn="tl">
                    <a:srgbClr val="000000"/>
                  </a:outerShdw>
                </a:effectLst>
                <a:sym typeface="Symbol" charset="2"/>
              </a:rPr>
              <a:t>The University of Georgia </a:t>
            </a:r>
          </a:p>
          <a:p>
            <a:pPr algn="ctr" eaLnBrk="0" hangingPunct="0">
              <a:lnSpc>
                <a:spcPct val="70000"/>
              </a:lnSpc>
              <a:spcBef>
                <a:spcPct val="50000"/>
              </a:spcBef>
              <a:buSzPct val="150000"/>
              <a:buFont typeface="Wingdings" charset="2"/>
              <a:buNone/>
            </a:pPr>
            <a:r>
              <a:rPr lang="en-US" altLang="en-US" sz="3600" b="1">
                <a:solidFill>
                  <a:srgbClr val="FFFF00"/>
                </a:solidFill>
                <a:effectLst>
                  <a:outerShdw blurRad="38100" dist="38100" dir="2700000" algn="tl">
                    <a:srgbClr val="000000"/>
                  </a:outerShdw>
                </a:effectLst>
                <a:sym typeface="Symbol" charset="2"/>
              </a:rPr>
              <a:t>Department of Horticulture</a:t>
            </a:r>
            <a:endParaRPr lang="en-US" altLang="en-US" sz="3600" b="1">
              <a:solidFill>
                <a:srgbClr val="FFFF00"/>
              </a:solidFill>
              <a:effectLst>
                <a:outerShdw blurRad="38100" dist="38100" dir="2700000" algn="tl">
                  <a:srgbClr val="000000"/>
                </a:outerShdw>
              </a:effectLst>
            </a:endParaRPr>
          </a:p>
        </p:txBody>
      </p:sp>
    </p:spTree>
  </p:cSld>
  <p:clrMapOvr>
    <a:masterClrMapping/>
  </p:clrMapOvr>
  <p:transition>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ChangeArrowheads="1"/>
          </p:cNvSpPr>
          <p:nvPr/>
        </p:nvSpPr>
        <p:spPr bwMode="auto">
          <a:xfrm>
            <a:off x="457200" y="1247775"/>
            <a:ext cx="4572000" cy="484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altLang="en-US" sz="2400" b="1">
              <a:solidFill>
                <a:schemeClr val="bg1"/>
              </a:solidFill>
              <a:effectLst>
                <a:outerShdw blurRad="38100" dist="38100" dir="2700000" algn="tl">
                  <a:srgbClr val="000000"/>
                </a:outerShdw>
              </a:effectLst>
              <a:latin typeface="Comic Sans MS" charset="0"/>
            </a:endParaRPr>
          </a:p>
          <a:p>
            <a:pPr lvl="1">
              <a:spcBef>
                <a:spcPct val="50000"/>
              </a:spcBef>
              <a:buFontTx/>
              <a:buChar char="•"/>
            </a:pPr>
            <a:r>
              <a:rPr lang="en-US" altLang="en-US" sz="3200" b="1">
                <a:solidFill>
                  <a:schemeClr val="bg1"/>
                </a:solidFill>
                <a:effectLst>
                  <a:outerShdw blurRad="38100" dist="38100" dir="2700000" algn="tl">
                    <a:srgbClr val="000000"/>
                  </a:outerShdw>
                </a:effectLst>
              </a:rPr>
              <a:t>  Fermentation</a:t>
            </a:r>
          </a:p>
          <a:p>
            <a:pPr lvl="1">
              <a:spcBef>
                <a:spcPct val="50000"/>
              </a:spcBef>
              <a:buFontTx/>
              <a:buChar char="•"/>
            </a:pPr>
            <a:r>
              <a:rPr lang="en-US" altLang="en-US" sz="3200" b="1">
                <a:solidFill>
                  <a:schemeClr val="bg1"/>
                </a:solidFill>
                <a:effectLst>
                  <a:outerShdw blurRad="38100" dist="38100" dir="2700000" algn="tl">
                    <a:srgbClr val="000000"/>
                  </a:outerShdw>
                </a:effectLst>
              </a:rPr>
              <a:t>  Flotation</a:t>
            </a:r>
          </a:p>
          <a:p>
            <a:pPr lvl="1">
              <a:spcBef>
                <a:spcPct val="50000"/>
              </a:spcBef>
              <a:buFontTx/>
              <a:buChar char="•"/>
            </a:pPr>
            <a:r>
              <a:rPr lang="en-US" altLang="en-US" sz="3200" b="1">
                <a:solidFill>
                  <a:schemeClr val="bg1"/>
                </a:solidFill>
                <a:effectLst>
                  <a:outerShdw blurRad="38100" dist="38100" dir="2700000" algn="tl">
                    <a:srgbClr val="000000"/>
                  </a:outerShdw>
                </a:effectLst>
              </a:rPr>
              <a:t>  Blender Separation</a:t>
            </a:r>
          </a:p>
          <a:p>
            <a:pPr lvl="1">
              <a:spcBef>
                <a:spcPct val="50000"/>
              </a:spcBef>
              <a:buFontTx/>
              <a:buChar char="•"/>
            </a:pPr>
            <a:r>
              <a:rPr lang="en-US" altLang="en-US" sz="3200" b="1">
                <a:solidFill>
                  <a:schemeClr val="bg1"/>
                </a:solidFill>
                <a:effectLst>
                  <a:outerShdw blurRad="38100" dist="38100" dir="2700000" algn="tl">
                    <a:srgbClr val="000000"/>
                  </a:outerShdw>
                </a:effectLst>
              </a:rPr>
              <a:t>  Gravity Separators</a:t>
            </a:r>
          </a:p>
          <a:p>
            <a:pPr lvl="1">
              <a:spcBef>
                <a:spcPct val="50000"/>
              </a:spcBef>
              <a:buFontTx/>
              <a:buChar char="•"/>
            </a:pPr>
            <a:r>
              <a:rPr lang="en-US" altLang="en-US" sz="3200" b="1">
                <a:solidFill>
                  <a:schemeClr val="bg1"/>
                </a:solidFill>
                <a:effectLst>
                  <a:outerShdw blurRad="38100" dist="38100" dir="2700000" algn="tl">
                    <a:srgbClr val="000000"/>
                  </a:outerShdw>
                </a:effectLst>
              </a:rPr>
              <a:t>  Hand Separation</a:t>
            </a:r>
          </a:p>
          <a:p>
            <a:pPr lvl="1">
              <a:spcBef>
                <a:spcPct val="50000"/>
              </a:spcBef>
              <a:buFontTx/>
              <a:buChar char="•"/>
            </a:pPr>
            <a:r>
              <a:rPr lang="en-US" altLang="en-US" sz="3200" b="1">
                <a:solidFill>
                  <a:schemeClr val="bg1"/>
                </a:solidFill>
                <a:effectLst>
                  <a:outerShdw blurRad="38100" dist="38100" dir="2700000" algn="tl">
                    <a:srgbClr val="000000"/>
                  </a:outerShdw>
                </a:effectLst>
              </a:rPr>
              <a:t>  Sifting</a:t>
            </a:r>
          </a:p>
        </p:txBody>
      </p:sp>
      <p:sp>
        <p:nvSpPr>
          <p:cNvPr id="384003" name="Text Box 3"/>
          <p:cNvSpPr txBox="1">
            <a:spLocks noChangeArrowheads="1"/>
          </p:cNvSpPr>
          <p:nvPr/>
        </p:nvSpPr>
        <p:spPr bwMode="auto">
          <a:xfrm>
            <a:off x="1905000" y="533400"/>
            <a:ext cx="494823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1">
                <a:solidFill>
                  <a:srgbClr val="F7F74D"/>
                </a:solidFill>
              </a:rPr>
              <a:t>Extraction Methods</a:t>
            </a:r>
          </a:p>
        </p:txBody>
      </p:sp>
      <p:pic>
        <p:nvPicPr>
          <p:cNvPr id="384004" name="Picture 4" descr="psych-blen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600200"/>
            <a:ext cx="2720975" cy="4533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p:cNvSpPr>
            <a:spLocks noChangeArrowheads="1"/>
          </p:cNvSpPr>
          <p:nvPr/>
        </p:nvSpPr>
        <p:spPr bwMode="auto">
          <a:xfrm>
            <a:off x="2641600" y="838200"/>
            <a:ext cx="60277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lnSpc>
                <a:spcPct val="50000"/>
              </a:lnSpc>
              <a:spcBef>
                <a:spcPct val="50000"/>
              </a:spcBef>
            </a:pPr>
            <a:endParaRPr lang="en-US" altLang="en-US" sz="4000" b="1" i="1">
              <a:solidFill>
                <a:srgbClr val="B8D173"/>
              </a:solidFill>
              <a:latin typeface="Comic Sans MS" charset="0"/>
            </a:endParaRPr>
          </a:p>
        </p:txBody>
      </p:sp>
      <p:sp>
        <p:nvSpPr>
          <p:cNvPr id="385027" name="Text Box 3"/>
          <p:cNvSpPr txBox="1">
            <a:spLocks noChangeArrowheads="1"/>
          </p:cNvSpPr>
          <p:nvPr/>
        </p:nvSpPr>
        <p:spPr bwMode="auto">
          <a:xfrm>
            <a:off x="2100263" y="381000"/>
            <a:ext cx="452913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1">
                <a:solidFill>
                  <a:srgbClr val="F7F74D"/>
                </a:solidFill>
              </a:rPr>
              <a:t>Fleshy Berry Seed</a:t>
            </a:r>
          </a:p>
        </p:txBody>
      </p:sp>
      <p:pic>
        <p:nvPicPr>
          <p:cNvPr id="385028" name="Picture 4" descr="dirtyber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7650" y="3976688"/>
            <a:ext cx="3536950" cy="2652712"/>
          </a:xfrm>
          <a:prstGeom prst="rect">
            <a:avLst/>
          </a:prstGeom>
          <a:noFill/>
          <a:extLst>
            <a:ext uri="{909E8E84-426E-40DD-AFC4-6F175D3DCCD1}">
              <a14:hiddenFill xmlns:a14="http://schemas.microsoft.com/office/drawing/2010/main">
                <a:solidFill>
                  <a:srgbClr val="FFFFFF"/>
                </a:solidFill>
              </a14:hiddenFill>
            </a:ext>
          </a:extLst>
        </p:spPr>
      </p:pic>
      <p:pic>
        <p:nvPicPr>
          <p:cNvPr id="385029" name="Picture 5" descr="berryse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447800"/>
            <a:ext cx="2852738" cy="2522538"/>
          </a:xfrm>
          <a:prstGeom prst="rect">
            <a:avLst/>
          </a:prstGeom>
          <a:noFill/>
          <a:extLst>
            <a:ext uri="{909E8E84-426E-40DD-AFC4-6F175D3DCCD1}">
              <a14:hiddenFill xmlns:a14="http://schemas.microsoft.com/office/drawing/2010/main">
                <a:solidFill>
                  <a:srgbClr val="FFFFFF"/>
                </a:solidFill>
              </a14:hiddenFill>
            </a:ext>
          </a:extLst>
        </p:spPr>
      </p:pic>
      <p:pic>
        <p:nvPicPr>
          <p:cNvPr id="385030" name="Picture 6" descr="cleanberryse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1447800"/>
            <a:ext cx="3300413" cy="25955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ChangeArrowheads="1"/>
          </p:cNvSpPr>
          <p:nvPr/>
        </p:nvSpPr>
        <p:spPr bwMode="auto">
          <a:xfrm>
            <a:off x="2641600" y="838200"/>
            <a:ext cx="60277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lnSpc>
                <a:spcPct val="50000"/>
              </a:lnSpc>
              <a:spcBef>
                <a:spcPct val="50000"/>
              </a:spcBef>
            </a:pPr>
            <a:endParaRPr lang="en-US" altLang="en-US" sz="4000" b="1" i="1">
              <a:solidFill>
                <a:srgbClr val="B8D173"/>
              </a:solidFill>
              <a:latin typeface="Comic Sans MS" charset="0"/>
            </a:endParaRPr>
          </a:p>
        </p:txBody>
      </p:sp>
      <p:sp>
        <p:nvSpPr>
          <p:cNvPr id="386051" name="Text Box 3"/>
          <p:cNvSpPr txBox="1">
            <a:spLocks noChangeArrowheads="1"/>
          </p:cNvSpPr>
          <p:nvPr/>
        </p:nvSpPr>
        <p:spPr bwMode="auto">
          <a:xfrm>
            <a:off x="0" y="38100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4400" b="1">
                <a:solidFill>
                  <a:srgbClr val="F7F74D"/>
                </a:solidFill>
              </a:rPr>
              <a:t>Seed Cleaning / Separation</a:t>
            </a:r>
          </a:p>
        </p:txBody>
      </p:sp>
      <p:pic>
        <p:nvPicPr>
          <p:cNvPr id="386052" name="Picture 4" descr="cleanseed"/>
          <p:cNvPicPr>
            <a:picLocks noChangeAspect="1" noChangeArrowheads="1"/>
          </p:cNvPicPr>
          <p:nvPr/>
        </p:nvPicPr>
        <p:blipFill>
          <a:blip r:embed="rId3">
            <a:lum contrast="38000"/>
            <a:extLst>
              <a:ext uri="{28A0092B-C50C-407E-A947-70E740481C1C}">
                <a14:useLocalDpi xmlns:a14="http://schemas.microsoft.com/office/drawing/2010/main" val="0"/>
              </a:ext>
            </a:extLst>
          </a:blip>
          <a:srcRect/>
          <a:stretch>
            <a:fillRect/>
          </a:stretch>
        </p:blipFill>
        <p:spPr bwMode="auto">
          <a:xfrm>
            <a:off x="5105400" y="3810000"/>
            <a:ext cx="3657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386053" name="Picture 5" descr="dirtyse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447800"/>
            <a:ext cx="3733800" cy="2800350"/>
          </a:xfrm>
          <a:prstGeom prst="rect">
            <a:avLst/>
          </a:prstGeom>
          <a:noFill/>
          <a:extLst>
            <a:ext uri="{909E8E84-426E-40DD-AFC4-6F175D3DCCD1}">
              <a14:hiddenFill xmlns:a14="http://schemas.microsoft.com/office/drawing/2010/main">
                <a:solidFill>
                  <a:srgbClr val="FFFFFF"/>
                </a:solidFill>
              </a14:hiddenFill>
            </a:ext>
          </a:extLst>
        </p:spPr>
      </p:pic>
      <p:sp>
        <p:nvSpPr>
          <p:cNvPr id="386054" name="Text Box 6"/>
          <p:cNvSpPr txBox="1">
            <a:spLocks noChangeArrowheads="1"/>
          </p:cNvSpPr>
          <p:nvPr/>
        </p:nvSpPr>
        <p:spPr bwMode="auto">
          <a:xfrm>
            <a:off x="457200" y="4668838"/>
            <a:ext cx="4437063"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solidFill>
                  <a:schemeClr val="bg1"/>
                </a:solidFill>
                <a:effectLst>
                  <a:outerShdw blurRad="38100" dist="38100" dir="2700000" algn="tl">
                    <a:srgbClr val="000000"/>
                  </a:outerShdw>
                </a:effectLst>
              </a:rPr>
              <a:t>For many dry seed, simply </a:t>
            </a:r>
          </a:p>
          <a:p>
            <a:r>
              <a:rPr lang="en-US" altLang="en-US" b="1">
                <a:solidFill>
                  <a:schemeClr val="bg1"/>
                </a:solidFill>
                <a:effectLst>
                  <a:outerShdw blurRad="38100" dist="38100" dir="2700000" algn="tl">
                    <a:srgbClr val="000000"/>
                  </a:outerShdw>
                </a:effectLst>
              </a:rPr>
              <a:t>crush dried material and </a:t>
            </a:r>
          </a:p>
          <a:p>
            <a:r>
              <a:rPr lang="en-US" altLang="en-US" b="1">
                <a:solidFill>
                  <a:schemeClr val="bg1"/>
                </a:solidFill>
                <a:effectLst>
                  <a:outerShdw blurRad="38100" dist="38100" dir="2700000" algn="tl">
                    <a:srgbClr val="000000"/>
                  </a:outerShdw>
                </a:effectLst>
              </a:rPr>
              <a:t>blow gently, transferring </a:t>
            </a:r>
          </a:p>
          <a:p>
            <a:r>
              <a:rPr lang="en-US" altLang="en-US" b="1">
                <a:solidFill>
                  <a:schemeClr val="bg1"/>
                </a:solidFill>
                <a:effectLst>
                  <a:outerShdw blurRad="38100" dist="38100" dir="2700000" algn="tl">
                    <a:srgbClr val="000000"/>
                  </a:outerShdw>
                </a:effectLst>
              </a:rPr>
              <a:t>the seed from hand to hand.</a:t>
            </a:r>
          </a:p>
        </p:txBody>
      </p:sp>
      <p:sp>
        <p:nvSpPr>
          <p:cNvPr id="386055" name="Text Box 7"/>
          <p:cNvSpPr txBox="1">
            <a:spLocks noChangeArrowheads="1"/>
          </p:cNvSpPr>
          <p:nvPr/>
        </p:nvSpPr>
        <p:spPr bwMode="auto">
          <a:xfrm>
            <a:off x="4876800" y="1371600"/>
            <a:ext cx="40386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solidFill>
                  <a:schemeClr val="bg1"/>
                </a:solidFill>
                <a:effectLst>
                  <a:outerShdw blurRad="38100" dist="38100" dir="2700000" algn="tl">
                    <a:srgbClr val="000000"/>
                  </a:outerShdw>
                </a:effectLst>
              </a:rPr>
              <a:t>Cleaning seed reduces </a:t>
            </a:r>
          </a:p>
          <a:p>
            <a:r>
              <a:rPr lang="en-US" altLang="en-US" b="1">
                <a:solidFill>
                  <a:schemeClr val="bg1"/>
                </a:solidFill>
                <a:effectLst>
                  <a:outerShdw blurRad="38100" dist="38100" dir="2700000" algn="tl">
                    <a:srgbClr val="000000"/>
                  </a:outerShdw>
                </a:effectLst>
              </a:rPr>
              <a:t>disease and weed seed </a:t>
            </a:r>
          </a:p>
          <a:p>
            <a:r>
              <a:rPr lang="en-US" altLang="en-US" b="1">
                <a:solidFill>
                  <a:schemeClr val="bg1"/>
                </a:solidFill>
                <a:effectLst>
                  <a:outerShdw blurRad="38100" dist="38100" dir="2700000" algn="tl">
                    <a:srgbClr val="000000"/>
                  </a:outerShdw>
                </a:effectLst>
              </a:rPr>
              <a:t>from growing along with </a:t>
            </a:r>
          </a:p>
          <a:p>
            <a:r>
              <a:rPr lang="en-US" altLang="en-US" b="1">
                <a:solidFill>
                  <a:schemeClr val="bg1"/>
                </a:solidFill>
                <a:effectLst>
                  <a:outerShdw blurRad="38100" dist="38100" dir="2700000" algn="tl">
                    <a:srgbClr val="000000"/>
                  </a:outerShdw>
                </a:effectLst>
              </a:rPr>
              <a:t>your selection.</a:t>
            </a:r>
          </a:p>
        </p:txBody>
      </p:sp>
    </p:spTree>
  </p:cSld>
  <p:clrMapOvr>
    <a:masterClrMapping/>
  </p:clrMapOvr>
  <p:transition spd="slow">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074" name="Picture 2"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286000"/>
            <a:ext cx="3124200" cy="3124200"/>
          </a:xfrm>
          <a:prstGeom prst="rect">
            <a:avLst/>
          </a:prstGeom>
          <a:noFill/>
          <a:extLst>
            <a:ext uri="{909E8E84-426E-40DD-AFC4-6F175D3DCCD1}">
              <a14:hiddenFill xmlns:a14="http://schemas.microsoft.com/office/drawing/2010/main">
                <a:solidFill>
                  <a:srgbClr val="FFFFFF"/>
                </a:solidFill>
              </a14:hiddenFill>
            </a:ext>
          </a:extLst>
        </p:spPr>
      </p:pic>
      <p:sp>
        <p:nvSpPr>
          <p:cNvPr id="387075" name="Rectangle 3"/>
          <p:cNvSpPr>
            <a:spLocks noChangeArrowheads="1"/>
          </p:cNvSpPr>
          <p:nvPr/>
        </p:nvSpPr>
        <p:spPr bwMode="auto">
          <a:xfrm>
            <a:off x="1981200" y="457200"/>
            <a:ext cx="5608638"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800" b="1">
                <a:solidFill>
                  <a:srgbClr val="F7F74D"/>
                </a:solidFill>
              </a:rPr>
              <a:t>Handling Tiny Seeds</a:t>
            </a:r>
          </a:p>
        </p:txBody>
      </p:sp>
      <p:sp>
        <p:nvSpPr>
          <p:cNvPr id="387076" name="Text Box 4"/>
          <p:cNvSpPr txBox="1">
            <a:spLocks noChangeArrowheads="1"/>
          </p:cNvSpPr>
          <p:nvPr/>
        </p:nvSpPr>
        <p:spPr bwMode="auto">
          <a:xfrm>
            <a:off x="457200" y="1600200"/>
            <a:ext cx="4832350"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3600">
                <a:solidFill>
                  <a:schemeClr val="bg1"/>
                </a:solidFill>
                <a:effectLst>
                  <a:outerShdw blurRad="38100" dist="38100" dir="2700000" algn="tl">
                    <a:srgbClr val="000000"/>
                  </a:outerShdw>
                </a:effectLst>
              </a:rPr>
              <a:t>Some seeds can be </a:t>
            </a:r>
          </a:p>
          <a:p>
            <a:r>
              <a:rPr lang="en-US" altLang="en-US" sz="3600">
                <a:solidFill>
                  <a:schemeClr val="bg1"/>
                </a:solidFill>
                <a:effectLst>
                  <a:outerShdw blurRad="38100" dist="38100" dir="2700000" algn="tl">
                    <a:srgbClr val="000000"/>
                  </a:outerShdw>
                </a:effectLst>
              </a:rPr>
              <a:t>smaller than the head of </a:t>
            </a:r>
          </a:p>
          <a:p>
            <a:r>
              <a:rPr lang="en-US" altLang="en-US" sz="3600">
                <a:solidFill>
                  <a:schemeClr val="bg1"/>
                </a:solidFill>
                <a:effectLst>
                  <a:outerShdw blurRad="38100" dist="38100" dir="2700000" algn="tl">
                    <a:srgbClr val="000000"/>
                  </a:outerShdw>
                </a:effectLst>
              </a:rPr>
              <a:t>a pin.  They can also </a:t>
            </a:r>
          </a:p>
          <a:p>
            <a:r>
              <a:rPr lang="en-US" altLang="en-US" sz="3600">
                <a:solidFill>
                  <a:schemeClr val="bg1"/>
                </a:solidFill>
                <a:effectLst>
                  <a:outerShdw blurRad="38100" dist="38100" dir="2700000" algn="tl">
                    <a:srgbClr val="000000"/>
                  </a:outerShdw>
                </a:effectLst>
              </a:rPr>
              <a:t>be very expensive.  A </a:t>
            </a:r>
          </a:p>
          <a:p>
            <a:r>
              <a:rPr lang="en-US" altLang="en-US" sz="3600">
                <a:solidFill>
                  <a:schemeClr val="bg1"/>
                </a:solidFill>
                <a:effectLst>
                  <a:outerShdw blurRad="38100" dist="38100" dir="2700000" algn="tl">
                    <a:srgbClr val="000000"/>
                  </a:outerShdw>
                </a:effectLst>
              </a:rPr>
              <a:t>very careful approach</a:t>
            </a:r>
          </a:p>
          <a:p>
            <a:r>
              <a:rPr lang="en-US" altLang="en-US" sz="3600">
                <a:solidFill>
                  <a:schemeClr val="bg1"/>
                </a:solidFill>
                <a:effectLst>
                  <a:outerShdw blurRad="38100" dist="38100" dir="2700000" algn="tl">
                    <a:srgbClr val="000000"/>
                  </a:outerShdw>
                </a:effectLst>
              </a:rPr>
              <a:t>is often needed to be </a:t>
            </a:r>
          </a:p>
          <a:p>
            <a:r>
              <a:rPr lang="en-US" altLang="en-US" sz="3600">
                <a:solidFill>
                  <a:schemeClr val="bg1"/>
                </a:solidFill>
                <a:effectLst>
                  <a:outerShdw blurRad="38100" dist="38100" dir="2700000" algn="tl">
                    <a:srgbClr val="000000"/>
                  </a:outerShdw>
                </a:effectLst>
              </a:rPr>
              <a:t>efficient and successful</a:t>
            </a:r>
          </a:p>
          <a:p>
            <a:r>
              <a:rPr lang="en-US" altLang="en-US" sz="3600">
                <a:solidFill>
                  <a:schemeClr val="bg1"/>
                </a:solidFill>
                <a:effectLst>
                  <a:outerShdw blurRad="38100" dist="38100" dir="2700000" algn="tl">
                    <a:srgbClr val="000000"/>
                  </a:outerShdw>
                </a:effectLst>
              </a:rPr>
              <a:t>when planting tiny seeds.</a:t>
            </a:r>
          </a:p>
        </p:txBody>
      </p:sp>
    </p:spTree>
  </p:cSld>
  <p:clrMapOvr>
    <a:masterClrMapping/>
  </p:clrMapOvr>
  <p:transition spd="slow">
    <p:rand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Text Box 2"/>
          <p:cNvSpPr txBox="1">
            <a:spLocks noChangeArrowheads="1"/>
          </p:cNvSpPr>
          <p:nvPr/>
        </p:nvSpPr>
        <p:spPr bwMode="auto">
          <a:xfrm>
            <a:off x="0" y="228600"/>
            <a:ext cx="92964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4800" b="1">
                <a:solidFill>
                  <a:srgbClr val="F7F74D"/>
                </a:solidFill>
              </a:rPr>
              <a:t>Handling Tiny Seeds</a:t>
            </a:r>
            <a:r>
              <a:rPr lang="en-US" altLang="en-US" sz="4400">
                <a:solidFill>
                  <a:schemeClr val="bg1"/>
                </a:solidFill>
                <a:effectLst>
                  <a:outerShdw blurRad="38100" dist="38100" dir="2700000" algn="tl">
                    <a:srgbClr val="000000"/>
                  </a:outerShdw>
                </a:effectLst>
                <a:latin typeface="Comic Sans MS" charset="0"/>
              </a:rPr>
              <a:t> </a:t>
            </a:r>
          </a:p>
        </p:txBody>
      </p:sp>
      <p:sp>
        <p:nvSpPr>
          <p:cNvPr id="388099" name="Rectangle 3"/>
          <p:cNvSpPr>
            <a:spLocks noChangeArrowheads="1"/>
          </p:cNvSpPr>
          <p:nvPr/>
        </p:nvSpPr>
        <p:spPr bwMode="auto">
          <a:xfrm>
            <a:off x="2895600" y="5943600"/>
            <a:ext cx="322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3200" b="1">
                <a:solidFill>
                  <a:schemeClr val="hlink"/>
                </a:solidFill>
                <a:latin typeface="GoudyOlSt BT" charset="0"/>
              </a:rPr>
              <a:t>Mix Seed with Sand</a:t>
            </a:r>
          </a:p>
        </p:txBody>
      </p:sp>
      <p:pic>
        <p:nvPicPr>
          <p:cNvPr id="388100" name="Picture 4" descr="vi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123950"/>
            <a:ext cx="4495800" cy="3371850"/>
          </a:xfrm>
          <a:prstGeom prst="rect">
            <a:avLst/>
          </a:prstGeom>
          <a:noFill/>
          <a:extLst>
            <a:ext uri="{909E8E84-426E-40DD-AFC4-6F175D3DCCD1}">
              <a14:hiddenFill xmlns:a14="http://schemas.microsoft.com/office/drawing/2010/main">
                <a:solidFill>
                  <a:srgbClr val="FFFFFF"/>
                </a:solidFill>
              </a14:hiddenFill>
            </a:ext>
          </a:extLst>
        </p:spPr>
      </p:pic>
      <p:pic>
        <p:nvPicPr>
          <p:cNvPr id="388101" name="Picture 5" descr="seedmi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124200"/>
            <a:ext cx="248285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388102" name="Picture 6" descr="bestfla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9525" y="3124200"/>
            <a:ext cx="2479675" cy="3276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7" name="Picture 3075" descr="13280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6413" y="1295400"/>
            <a:ext cx="2908300" cy="5334000"/>
          </a:xfrm>
          <a:prstGeom prst="rect">
            <a:avLst/>
          </a:prstGeom>
          <a:noFill/>
          <a:extLst>
            <a:ext uri="{909E8E84-426E-40DD-AFC4-6F175D3DCCD1}">
              <a14:hiddenFill xmlns:a14="http://schemas.microsoft.com/office/drawing/2010/main">
                <a:solidFill>
                  <a:srgbClr val="FFFFFF"/>
                </a:solidFill>
              </a14:hiddenFill>
            </a:ext>
          </a:extLst>
        </p:spPr>
      </p:pic>
      <p:pic>
        <p:nvPicPr>
          <p:cNvPr id="425988" name="Picture 3076" descr="1804005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8050" y="1295400"/>
            <a:ext cx="4378325" cy="5334000"/>
          </a:xfrm>
          <a:prstGeom prst="rect">
            <a:avLst/>
          </a:prstGeom>
          <a:noFill/>
          <a:extLst>
            <a:ext uri="{909E8E84-426E-40DD-AFC4-6F175D3DCCD1}">
              <a14:hiddenFill xmlns:a14="http://schemas.microsoft.com/office/drawing/2010/main">
                <a:solidFill>
                  <a:srgbClr val="FFFFFF"/>
                </a:solidFill>
              </a14:hiddenFill>
            </a:ext>
          </a:extLst>
        </p:spPr>
      </p:pic>
      <p:sp>
        <p:nvSpPr>
          <p:cNvPr id="425992" name="Text Box 3080"/>
          <p:cNvSpPr txBox="1">
            <a:spLocks noChangeArrowheads="1"/>
          </p:cNvSpPr>
          <p:nvPr/>
        </p:nvSpPr>
        <p:spPr bwMode="auto">
          <a:xfrm>
            <a:off x="6200775" y="152400"/>
            <a:ext cx="22066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3200" b="1">
                <a:solidFill>
                  <a:srgbClr val="FFFF00"/>
                </a:solidFill>
                <a:effectLst>
                  <a:outerShdw blurRad="38100" dist="38100" dir="2700000" algn="tl">
                    <a:srgbClr val="000000"/>
                  </a:outerShdw>
                </a:effectLst>
              </a:rPr>
              <a:t>Ripe spores</a:t>
            </a:r>
          </a:p>
        </p:txBody>
      </p:sp>
      <p:sp>
        <p:nvSpPr>
          <p:cNvPr id="425993" name="Line 3081"/>
          <p:cNvSpPr>
            <a:spLocks noChangeShapeType="1"/>
          </p:cNvSpPr>
          <p:nvPr/>
        </p:nvSpPr>
        <p:spPr bwMode="auto">
          <a:xfrm flipH="1">
            <a:off x="3990975" y="762000"/>
            <a:ext cx="2209800" cy="2209800"/>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25994" name="Line 3082"/>
          <p:cNvSpPr>
            <a:spLocks noChangeShapeType="1"/>
          </p:cNvSpPr>
          <p:nvPr/>
        </p:nvSpPr>
        <p:spPr bwMode="auto">
          <a:xfrm>
            <a:off x="6200775" y="762000"/>
            <a:ext cx="0" cy="2819400"/>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25997" name="Rectangle 3085"/>
          <p:cNvSpPr>
            <a:spLocks noChangeArrowheads="1"/>
          </p:cNvSpPr>
          <p:nvPr/>
        </p:nvSpPr>
        <p:spPr bwMode="auto">
          <a:xfrm>
            <a:off x="228600" y="228600"/>
            <a:ext cx="1763713" cy="946150"/>
          </a:xfrm>
          <a:prstGeom prst="rect">
            <a:avLst/>
          </a:prstGeom>
          <a:noFill/>
          <a:ln>
            <a:noFill/>
          </a:ln>
          <a:effectLst/>
          <a:extLst>
            <a:ext uri="{909E8E84-426E-40DD-AFC4-6F175D3DCCD1}">
              <a14:hiddenFill xmlns:a14="http://schemas.microsoft.com/office/drawing/2010/main">
                <a:solidFill>
                  <a:srgbClr val="336600">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5600">
                <a:solidFill>
                  <a:srgbClr val="FFFF00"/>
                </a:solidFill>
                <a:effectLst>
                  <a:outerShdw blurRad="38100" dist="38100" dir="2700000" algn="tl">
                    <a:srgbClr val="000000"/>
                  </a:outerShdw>
                </a:effectLst>
              </a:rPr>
              <a:t>Ferns</a:t>
            </a:r>
          </a:p>
        </p:txBody>
      </p:sp>
    </p:spTree>
  </p:cSld>
  <p:clrMapOvr>
    <a:masterClrMapping/>
  </p:clrMapOvr>
  <p:transition>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2" name="Picture 2" descr="PSHITECSEEDS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0"/>
            <a:ext cx="45831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89123" name="Picture 3" descr="PeltedSeed"/>
          <p:cNvPicPr>
            <a:picLocks noChangeAspect="1" noChangeArrowheads="1"/>
          </p:cNvPicPr>
          <p:nvPr/>
        </p:nvPicPr>
        <p:blipFill>
          <a:blip r:embed="rId4">
            <a:lum bright="8000"/>
            <a:extLst>
              <a:ext uri="{28A0092B-C50C-407E-A947-70E740481C1C}">
                <a14:useLocalDpi xmlns:a14="http://schemas.microsoft.com/office/drawing/2010/main" val="0"/>
              </a:ext>
            </a:extLst>
          </a:blip>
          <a:srcRect/>
          <a:stretch>
            <a:fillRect/>
          </a:stretch>
        </p:blipFill>
        <p:spPr bwMode="auto">
          <a:xfrm>
            <a:off x="685800" y="2057400"/>
            <a:ext cx="2860675" cy="3911600"/>
          </a:xfrm>
          <a:prstGeom prst="rect">
            <a:avLst/>
          </a:prstGeom>
          <a:noFill/>
          <a:extLst>
            <a:ext uri="{909E8E84-426E-40DD-AFC4-6F175D3DCCD1}">
              <a14:hiddenFill xmlns:a14="http://schemas.microsoft.com/office/drawing/2010/main">
                <a:solidFill>
                  <a:srgbClr val="FFFFFF"/>
                </a:solidFill>
              </a14:hiddenFill>
            </a:ext>
          </a:extLst>
        </p:spPr>
      </p:pic>
      <p:sp>
        <p:nvSpPr>
          <p:cNvPr id="389124" name="Text Box 4"/>
          <p:cNvSpPr txBox="1">
            <a:spLocks noChangeArrowheads="1"/>
          </p:cNvSpPr>
          <p:nvPr/>
        </p:nvSpPr>
        <p:spPr bwMode="auto">
          <a:xfrm>
            <a:off x="762000" y="304800"/>
            <a:ext cx="2576513"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sz="4400" b="1">
                <a:solidFill>
                  <a:srgbClr val="F7F74D"/>
                </a:solidFill>
              </a:rPr>
              <a:t>Enhanced</a:t>
            </a:r>
          </a:p>
          <a:p>
            <a:pPr algn="ctr"/>
            <a:r>
              <a:rPr lang="en-US" altLang="en-US" sz="4400" b="1">
                <a:solidFill>
                  <a:srgbClr val="F7F74D"/>
                </a:solidFill>
              </a:rPr>
              <a:t>Seed</a:t>
            </a:r>
          </a:p>
        </p:txBody>
      </p:sp>
      <p:sp>
        <p:nvSpPr>
          <p:cNvPr id="389125" name="Text Box 5"/>
          <p:cNvSpPr txBox="1">
            <a:spLocks noChangeArrowheads="1"/>
          </p:cNvSpPr>
          <p:nvPr/>
        </p:nvSpPr>
        <p:spPr bwMode="auto">
          <a:xfrm>
            <a:off x="6781800" y="527050"/>
            <a:ext cx="143668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3200" b="1">
                <a:solidFill>
                  <a:srgbClr val="FF0000"/>
                </a:solidFill>
                <a:effectLst>
                  <a:outerShdw blurRad="38100" dist="38100" dir="2700000" algn="tl">
                    <a:srgbClr val="000000"/>
                  </a:outerShdw>
                </a:effectLst>
              </a:rPr>
              <a:t>Park’s </a:t>
            </a:r>
          </a:p>
          <a:p>
            <a:r>
              <a:rPr lang="en-US" altLang="en-US" sz="3200" b="1">
                <a:solidFill>
                  <a:srgbClr val="FF0000"/>
                </a:solidFill>
                <a:effectLst>
                  <a:outerShdw blurRad="38100" dist="38100" dir="2700000" algn="tl">
                    <a:srgbClr val="000000"/>
                  </a:outerShdw>
                </a:effectLst>
              </a:rPr>
              <a:t>Seed</a:t>
            </a:r>
          </a:p>
        </p:txBody>
      </p:sp>
    </p:spTree>
  </p:cSld>
  <p:clrMapOvr>
    <a:masterClrMapping/>
  </p:clrMapOvr>
  <p:transition spd="slow">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1026"/>
          <p:cNvSpPr>
            <a:spLocks noChangeArrowheads="1"/>
          </p:cNvSpPr>
          <p:nvPr/>
        </p:nvSpPr>
        <p:spPr bwMode="auto">
          <a:xfrm>
            <a:off x="685800" y="3581400"/>
            <a:ext cx="4572000" cy="277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defRPr>
            </a:lvl1pPr>
            <a:lvl2pPr marL="342900" indent="-228600">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a:spcBef>
                <a:spcPct val="50000"/>
              </a:spcBef>
            </a:pPr>
            <a:endParaRPr lang="en-US" altLang="en-US" sz="3200" b="1">
              <a:solidFill>
                <a:schemeClr val="bg1"/>
              </a:solidFill>
              <a:effectLst>
                <a:outerShdw blurRad="38100" dist="38100" dir="2700000" algn="tl">
                  <a:srgbClr val="000000"/>
                </a:outerShdw>
              </a:effectLst>
            </a:endParaRPr>
          </a:p>
          <a:p>
            <a:pPr lvl="1">
              <a:spcBef>
                <a:spcPct val="50000"/>
              </a:spcBef>
              <a:buFontTx/>
              <a:buChar char="•"/>
            </a:pPr>
            <a:r>
              <a:rPr lang="en-US" altLang="en-US" sz="3200" b="1">
                <a:solidFill>
                  <a:schemeClr val="bg1"/>
                </a:solidFill>
                <a:effectLst>
                  <a:outerShdw blurRad="38100" dist="38100" dir="2700000" algn="tl">
                    <a:srgbClr val="000000"/>
                  </a:outerShdw>
                </a:effectLst>
              </a:rPr>
              <a:t>Fungicides / Rhyzobia</a:t>
            </a:r>
          </a:p>
          <a:p>
            <a:pPr lvl="1">
              <a:spcBef>
                <a:spcPct val="50000"/>
              </a:spcBef>
              <a:buFontTx/>
              <a:buChar char="•"/>
            </a:pPr>
            <a:r>
              <a:rPr lang="en-US" altLang="en-US" sz="3200" b="1">
                <a:solidFill>
                  <a:schemeClr val="bg1"/>
                </a:solidFill>
                <a:effectLst>
                  <a:outerShdw blurRad="38100" dist="38100" dir="2700000" algn="tl">
                    <a:srgbClr val="000000"/>
                  </a:outerShdw>
                </a:effectLst>
              </a:rPr>
              <a:t>Polycoating</a:t>
            </a:r>
          </a:p>
          <a:p>
            <a:pPr lvl="1">
              <a:spcBef>
                <a:spcPct val="50000"/>
              </a:spcBef>
              <a:buFontTx/>
              <a:buChar char="•"/>
            </a:pPr>
            <a:r>
              <a:rPr lang="en-US" altLang="en-US" sz="3200" b="1">
                <a:solidFill>
                  <a:schemeClr val="bg1"/>
                </a:solidFill>
                <a:effectLst>
                  <a:outerShdw blurRad="38100" dist="38100" dir="2700000" algn="tl">
                    <a:srgbClr val="000000"/>
                  </a:outerShdw>
                </a:effectLst>
              </a:rPr>
              <a:t>Pre-germinated</a:t>
            </a:r>
          </a:p>
        </p:txBody>
      </p:sp>
      <p:sp>
        <p:nvSpPr>
          <p:cNvPr id="390147" name="Text Box 1027"/>
          <p:cNvSpPr txBox="1">
            <a:spLocks noChangeArrowheads="1"/>
          </p:cNvSpPr>
          <p:nvPr/>
        </p:nvSpPr>
        <p:spPr bwMode="auto">
          <a:xfrm>
            <a:off x="2770188" y="242888"/>
            <a:ext cx="3859212"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800" b="1">
                <a:solidFill>
                  <a:srgbClr val="F7F74D"/>
                </a:solidFill>
              </a:rPr>
              <a:t>Seed Coatings</a:t>
            </a:r>
          </a:p>
        </p:txBody>
      </p:sp>
      <p:pic>
        <p:nvPicPr>
          <p:cNvPr id="390148" name="Picture 1028" descr="coatse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19200"/>
            <a:ext cx="4953000" cy="2732088"/>
          </a:xfrm>
          <a:prstGeom prst="rect">
            <a:avLst/>
          </a:prstGeom>
          <a:noFill/>
          <a:extLst>
            <a:ext uri="{909E8E84-426E-40DD-AFC4-6F175D3DCCD1}">
              <a14:hiddenFill xmlns:a14="http://schemas.microsoft.com/office/drawing/2010/main">
                <a:solidFill>
                  <a:srgbClr val="FFFFFF"/>
                </a:solidFill>
              </a14:hiddenFill>
            </a:ext>
          </a:extLst>
        </p:spPr>
      </p:pic>
      <p:pic>
        <p:nvPicPr>
          <p:cNvPr id="390149" name="Picture 1029" descr="coa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8588" y="2954338"/>
            <a:ext cx="3630612" cy="3598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5010" name="Picture 2" descr="lflslide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685800"/>
            <a:ext cx="7772400" cy="5160963"/>
          </a:xfrm>
          <a:prstGeom prst="rect">
            <a:avLst/>
          </a:prstGeom>
          <a:noFill/>
          <a:extLst>
            <a:ext uri="{909E8E84-426E-40DD-AFC4-6F175D3DCCD1}">
              <a14:hiddenFill xmlns:a14="http://schemas.microsoft.com/office/drawing/2010/main">
                <a:solidFill>
                  <a:srgbClr val="FFFFFF"/>
                </a:solidFill>
              </a14:hiddenFill>
            </a:ext>
          </a:extLst>
        </p:spPr>
      </p:pic>
      <p:sp>
        <p:nvSpPr>
          <p:cNvPr id="555011" name="Text Box 3"/>
          <p:cNvSpPr txBox="1">
            <a:spLocks noChangeArrowheads="1"/>
          </p:cNvSpPr>
          <p:nvPr/>
        </p:nvSpPr>
        <p:spPr bwMode="auto">
          <a:xfrm>
            <a:off x="3908425" y="4495800"/>
            <a:ext cx="4473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endParaRPr lang="en-US" altLang="en-US" sz="2400">
              <a:latin typeface="Times" charset="0"/>
            </a:endParaRPr>
          </a:p>
        </p:txBody>
      </p:sp>
      <p:sp>
        <p:nvSpPr>
          <p:cNvPr id="555012" name="Text Box 4"/>
          <p:cNvSpPr txBox="1">
            <a:spLocks noChangeArrowheads="1"/>
          </p:cNvSpPr>
          <p:nvPr/>
        </p:nvSpPr>
        <p:spPr bwMode="auto">
          <a:xfrm>
            <a:off x="3810000" y="4876800"/>
            <a:ext cx="449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endParaRPr lang="en-US" altLang="en-US" sz="2400">
              <a:latin typeface="Times" charset="0"/>
            </a:endParaRPr>
          </a:p>
        </p:txBody>
      </p:sp>
      <p:sp>
        <p:nvSpPr>
          <p:cNvPr id="555013" name="Rectangle 5"/>
          <p:cNvSpPr>
            <a:spLocks noChangeArrowheads="1"/>
          </p:cNvSpPr>
          <p:nvPr/>
        </p:nvSpPr>
        <p:spPr bwMode="auto">
          <a:xfrm>
            <a:off x="1371600" y="5867400"/>
            <a:ext cx="6781800" cy="685800"/>
          </a:xfrm>
          <a:prstGeom prst="rect">
            <a:avLst/>
          </a:prstGeom>
          <a:solidFill>
            <a:srgbClr val="FFFF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0" hangingPunct="0"/>
            <a:r>
              <a:rPr lang="en-US" altLang="en-US" sz="2400" b="1">
                <a:solidFill>
                  <a:srgbClr val="3399FF"/>
                </a:solidFill>
                <a:latin typeface="Arial" charset="0"/>
              </a:rPr>
              <a:t>http</a:t>
            </a:r>
            <a:r>
              <a:rPr lang="en-US" altLang="en-US" b="1">
                <a:solidFill>
                  <a:srgbClr val="3399FF"/>
                </a:solidFill>
                <a:latin typeface="Arial" charset="0"/>
              </a:rPr>
              <a:t>://www.caes.uga.edu/extension/</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Text Box 2"/>
          <p:cNvSpPr txBox="1">
            <a:spLocks noChangeArrowheads="1"/>
          </p:cNvSpPr>
          <p:nvPr/>
        </p:nvSpPr>
        <p:spPr bwMode="auto">
          <a:xfrm>
            <a:off x="1828800" y="381000"/>
            <a:ext cx="53467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5400">
                <a:solidFill>
                  <a:srgbClr val="F7F74D"/>
                </a:solidFill>
              </a:rPr>
              <a:t>Seed Deterioration</a:t>
            </a:r>
          </a:p>
        </p:txBody>
      </p:sp>
      <p:sp>
        <p:nvSpPr>
          <p:cNvPr id="391171" name="Text Box 3"/>
          <p:cNvSpPr txBox="1">
            <a:spLocks noChangeArrowheads="1"/>
          </p:cNvSpPr>
          <p:nvPr/>
        </p:nvSpPr>
        <p:spPr bwMode="auto">
          <a:xfrm>
            <a:off x="990600" y="914400"/>
            <a:ext cx="7543800" cy="588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ltLang="en-US" b="1">
              <a:solidFill>
                <a:schemeClr val="bg1"/>
              </a:solidFill>
              <a:effectLst>
                <a:outerShdw blurRad="38100" dist="38100" dir="2700000" algn="tl">
                  <a:srgbClr val="000000"/>
                </a:outerShdw>
              </a:effectLst>
            </a:endParaRPr>
          </a:p>
          <a:p>
            <a:pPr>
              <a:buFontTx/>
              <a:buChar char="•"/>
            </a:pPr>
            <a:endParaRPr lang="en-US" altLang="en-US" b="1">
              <a:solidFill>
                <a:schemeClr val="bg1"/>
              </a:solidFill>
              <a:effectLst>
                <a:outerShdw blurRad="38100" dist="38100" dir="2700000" algn="tl">
                  <a:srgbClr val="000000"/>
                </a:outerShdw>
              </a:effectLst>
            </a:endParaRPr>
          </a:p>
          <a:p>
            <a:r>
              <a:rPr lang="en-US" altLang="en-US" sz="3200" b="1">
                <a:solidFill>
                  <a:schemeClr val="bg1"/>
                </a:solidFill>
                <a:effectLst>
                  <a:outerShdw blurRad="38100" dist="38100" dir="2700000" algn="tl">
                    <a:srgbClr val="000000"/>
                  </a:outerShdw>
                </a:effectLst>
              </a:rPr>
              <a:t>Seeds lose half their storage life for </a:t>
            </a:r>
          </a:p>
          <a:p>
            <a:r>
              <a:rPr lang="en-US" altLang="en-US" sz="3200" b="1">
                <a:solidFill>
                  <a:schemeClr val="bg1"/>
                </a:solidFill>
                <a:effectLst>
                  <a:outerShdw blurRad="38100" dist="38100" dir="2700000" algn="tl">
                    <a:srgbClr val="000000"/>
                  </a:outerShdw>
                </a:effectLst>
              </a:rPr>
              <a:t>every 1% increase in seed moisture </a:t>
            </a:r>
          </a:p>
          <a:p>
            <a:r>
              <a:rPr lang="en-US" altLang="en-US" sz="3200" b="1">
                <a:solidFill>
                  <a:schemeClr val="bg1"/>
                </a:solidFill>
                <a:effectLst>
                  <a:outerShdw blurRad="38100" dist="38100" dir="2700000" algn="tl">
                    <a:srgbClr val="000000"/>
                  </a:outerShdw>
                </a:effectLst>
              </a:rPr>
              <a:t>between 5 and 14%.</a:t>
            </a:r>
          </a:p>
          <a:p>
            <a:pPr>
              <a:buFontTx/>
              <a:buChar char="•"/>
            </a:pPr>
            <a:endParaRPr lang="en-US" altLang="en-US" sz="3200" b="1">
              <a:solidFill>
                <a:schemeClr val="bg1"/>
              </a:solidFill>
              <a:effectLst>
                <a:outerShdw blurRad="38100" dist="38100" dir="2700000" algn="tl">
                  <a:srgbClr val="000000"/>
                </a:outerShdw>
              </a:effectLst>
            </a:endParaRPr>
          </a:p>
          <a:p>
            <a:r>
              <a:rPr lang="en-US" altLang="en-US" sz="3200" b="1">
                <a:solidFill>
                  <a:schemeClr val="bg1"/>
                </a:solidFill>
                <a:effectLst>
                  <a:outerShdw blurRad="38100" dist="38100" dir="2700000" algn="tl">
                    <a:srgbClr val="000000"/>
                  </a:outerShdw>
                </a:effectLst>
              </a:rPr>
              <a:t>Seeds lose half their storage life for </a:t>
            </a:r>
          </a:p>
          <a:p>
            <a:r>
              <a:rPr lang="en-US" altLang="en-US" sz="3200" b="1">
                <a:solidFill>
                  <a:schemeClr val="bg1"/>
                </a:solidFill>
                <a:effectLst>
                  <a:outerShdw blurRad="38100" dist="38100" dir="2700000" algn="tl">
                    <a:srgbClr val="000000"/>
                  </a:outerShdw>
                </a:effectLst>
              </a:rPr>
              <a:t>every 5 degrees C increase in storage </a:t>
            </a:r>
          </a:p>
          <a:p>
            <a:r>
              <a:rPr lang="en-US" altLang="en-US" sz="3200" b="1">
                <a:solidFill>
                  <a:schemeClr val="bg1"/>
                </a:solidFill>
                <a:effectLst>
                  <a:outerShdw blurRad="38100" dist="38100" dir="2700000" algn="tl">
                    <a:srgbClr val="000000"/>
                  </a:outerShdw>
                </a:effectLst>
              </a:rPr>
              <a:t>temperature between 0</a:t>
            </a:r>
            <a:r>
              <a:rPr lang="en-US" altLang="en-US" sz="3200" b="1" baseline="52000">
                <a:solidFill>
                  <a:schemeClr val="bg1"/>
                </a:solidFill>
                <a:effectLst>
                  <a:outerShdw blurRad="38100" dist="38100" dir="2700000" algn="tl">
                    <a:srgbClr val="000000"/>
                  </a:outerShdw>
                </a:effectLst>
              </a:rPr>
              <a:t>o</a:t>
            </a:r>
            <a:r>
              <a:rPr lang="en-US" altLang="en-US" sz="3200" b="1">
                <a:solidFill>
                  <a:schemeClr val="bg1"/>
                </a:solidFill>
                <a:effectLst>
                  <a:outerShdw blurRad="38100" dist="38100" dir="2700000" algn="tl">
                    <a:srgbClr val="000000"/>
                  </a:outerShdw>
                </a:effectLst>
              </a:rPr>
              <a:t>and 50</a:t>
            </a:r>
            <a:r>
              <a:rPr lang="en-US" altLang="en-US" sz="3200" b="1" baseline="52000">
                <a:solidFill>
                  <a:schemeClr val="bg1"/>
                </a:solidFill>
                <a:effectLst>
                  <a:outerShdw blurRad="38100" dist="38100" dir="2700000" algn="tl">
                    <a:srgbClr val="000000"/>
                  </a:outerShdw>
                </a:effectLst>
              </a:rPr>
              <a:t>o</a:t>
            </a:r>
            <a:r>
              <a:rPr lang="en-US" altLang="en-US" sz="3200" b="1">
                <a:solidFill>
                  <a:schemeClr val="bg1"/>
                </a:solidFill>
                <a:effectLst>
                  <a:outerShdw blurRad="38100" dist="38100" dir="2700000" algn="tl">
                    <a:srgbClr val="000000"/>
                  </a:outerShdw>
                </a:effectLst>
              </a:rPr>
              <a:t>C.</a:t>
            </a:r>
          </a:p>
          <a:p>
            <a:endParaRPr lang="en-US" altLang="en-US" b="1">
              <a:solidFill>
                <a:schemeClr val="bg1"/>
              </a:solidFill>
              <a:effectLst>
                <a:outerShdw blurRad="38100" dist="38100" dir="2700000" algn="tl">
                  <a:srgbClr val="000000"/>
                </a:outerShdw>
              </a:effectLst>
              <a:latin typeface="Comic Sans MS" charset="0"/>
            </a:endParaRPr>
          </a:p>
          <a:p>
            <a:endParaRPr lang="en-US" altLang="en-US" b="1">
              <a:solidFill>
                <a:schemeClr val="bg1"/>
              </a:solidFill>
              <a:effectLst>
                <a:outerShdw blurRad="38100" dist="38100" dir="2700000" algn="tl">
                  <a:srgbClr val="000000"/>
                </a:outerShdw>
              </a:effectLst>
              <a:latin typeface="Comic Sans MS" charset="0"/>
            </a:endParaRPr>
          </a:p>
          <a:p>
            <a:r>
              <a:rPr lang="en-US" altLang="en-US" sz="4400" b="1">
                <a:solidFill>
                  <a:schemeClr val="bg1"/>
                </a:solidFill>
                <a:effectLst>
                  <a:outerShdw blurRad="38100" dist="38100" dir="2700000" algn="tl">
                    <a:srgbClr val="000000"/>
                  </a:outerShdw>
                </a:effectLst>
                <a:latin typeface="Comic Sans MS" charset="0"/>
              </a:rPr>
              <a:t> </a:t>
            </a:r>
          </a:p>
        </p:txBody>
      </p:sp>
      <p:sp>
        <p:nvSpPr>
          <p:cNvPr id="391172" name="Line 4"/>
          <p:cNvSpPr>
            <a:spLocks noChangeShapeType="1"/>
          </p:cNvSpPr>
          <p:nvPr/>
        </p:nvSpPr>
        <p:spPr bwMode="auto">
          <a:xfrm>
            <a:off x="990600" y="1295400"/>
            <a:ext cx="7239000" cy="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transition spd="slow">
    <p:rand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Text Box 2"/>
          <p:cNvSpPr txBox="1">
            <a:spLocks noChangeArrowheads="1"/>
          </p:cNvSpPr>
          <p:nvPr/>
        </p:nvSpPr>
        <p:spPr bwMode="auto">
          <a:xfrm>
            <a:off x="2111375" y="457200"/>
            <a:ext cx="451802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1">
                <a:solidFill>
                  <a:srgbClr val="F7F74D"/>
                </a:solidFill>
              </a:rPr>
              <a:t>SEED STORAGE</a:t>
            </a:r>
          </a:p>
        </p:txBody>
      </p:sp>
      <p:sp>
        <p:nvSpPr>
          <p:cNvPr id="392195" name="Text Box 3"/>
          <p:cNvSpPr txBox="1">
            <a:spLocks noChangeArrowheads="1"/>
          </p:cNvSpPr>
          <p:nvPr/>
        </p:nvSpPr>
        <p:spPr bwMode="auto">
          <a:xfrm>
            <a:off x="609600" y="2057400"/>
            <a:ext cx="8048625" cy="3627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tabLst>
                <a:tab pos="463550" algn="l"/>
              </a:tabLst>
              <a:defRPr sz="2400">
                <a:solidFill>
                  <a:schemeClr val="tx1"/>
                </a:solidFill>
                <a:latin typeface="Times New Roman" charset="0"/>
              </a:defRPr>
            </a:lvl1pPr>
            <a:lvl2pPr>
              <a:tabLst>
                <a:tab pos="463550" algn="l"/>
              </a:tabLst>
              <a:defRPr sz="2400">
                <a:solidFill>
                  <a:schemeClr val="tx1"/>
                </a:solidFill>
                <a:latin typeface="Times New Roman" charset="0"/>
              </a:defRPr>
            </a:lvl2pPr>
            <a:lvl3pPr>
              <a:tabLst>
                <a:tab pos="463550" algn="l"/>
              </a:tabLst>
              <a:defRPr sz="2400">
                <a:solidFill>
                  <a:schemeClr val="tx1"/>
                </a:solidFill>
                <a:latin typeface="Times New Roman" charset="0"/>
              </a:defRPr>
            </a:lvl3pPr>
            <a:lvl4pPr>
              <a:tabLst>
                <a:tab pos="463550" algn="l"/>
              </a:tabLst>
              <a:defRPr sz="2400">
                <a:solidFill>
                  <a:schemeClr val="tx1"/>
                </a:solidFill>
                <a:latin typeface="Times New Roman" charset="0"/>
              </a:defRPr>
            </a:lvl4pPr>
            <a:lvl5pPr>
              <a:tabLst>
                <a:tab pos="463550" algn="l"/>
              </a:tabLst>
              <a:defRPr sz="2400">
                <a:solidFill>
                  <a:schemeClr val="tx1"/>
                </a:solidFill>
                <a:latin typeface="Times New Roman" charset="0"/>
              </a:defRPr>
            </a:lvl5pPr>
            <a:lvl6pPr fontAlgn="base">
              <a:spcBef>
                <a:spcPct val="0"/>
              </a:spcBef>
              <a:spcAft>
                <a:spcPct val="0"/>
              </a:spcAft>
              <a:tabLst>
                <a:tab pos="463550" algn="l"/>
              </a:tabLst>
              <a:defRPr sz="2400">
                <a:solidFill>
                  <a:schemeClr val="tx1"/>
                </a:solidFill>
                <a:latin typeface="Times New Roman" charset="0"/>
              </a:defRPr>
            </a:lvl6pPr>
            <a:lvl7pPr fontAlgn="base">
              <a:spcBef>
                <a:spcPct val="0"/>
              </a:spcBef>
              <a:spcAft>
                <a:spcPct val="0"/>
              </a:spcAft>
              <a:tabLst>
                <a:tab pos="463550" algn="l"/>
              </a:tabLst>
              <a:defRPr sz="2400">
                <a:solidFill>
                  <a:schemeClr val="tx1"/>
                </a:solidFill>
                <a:latin typeface="Times New Roman" charset="0"/>
              </a:defRPr>
            </a:lvl7pPr>
            <a:lvl8pPr fontAlgn="base">
              <a:spcBef>
                <a:spcPct val="0"/>
              </a:spcBef>
              <a:spcAft>
                <a:spcPct val="0"/>
              </a:spcAft>
              <a:tabLst>
                <a:tab pos="463550" algn="l"/>
              </a:tabLst>
              <a:defRPr sz="2400">
                <a:solidFill>
                  <a:schemeClr val="tx1"/>
                </a:solidFill>
                <a:latin typeface="Times New Roman" charset="0"/>
              </a:defRPr>
            </a:lvl8pPr>
            <a:lvl9pPr fontAlgn="base">
              <a:spcBef>
                <a:spcPct val="0"/>
              </a:spcBef>
              <a:spcAft>
                <a:spcPct val="0"/>
              </a:spcAft>
              <a:tabLst>
                <a:tab pos="463550" algn="l"/>
              </a:tabLst>
              <a:defRPr sz="2400">
                <a:solidFill>
                  <a:schemeClr val="tx1"/>
                </a:solidFill>
                <a:latin typeface="Times New Roman" charset="0"/>
              </a:defRPr>
            </a:lvl9pPr>
          </a:lstStyle>
          <a:p>
            <a:r>
              <a:rPr lang="en-US" altLang="en-US" sz="3600" b="1">
                <a:solidFill>
                  <a:schemeClr val="bg1"/>
                </a:solidFill>
              </a:rPr>
              <a:t>Recalcitrant Seed</a:t>
            </a:r>
          </a:p>
          <a:p>
            <a:endParaRPr lang="en-US" altLang="en-US" sz="3600" b="1">
              <a:solidFill>
                <a:srgbClr val="F7F74D"/>
              </a:solidFill>
            </a:endParaRPr>
          </a:p>
          <a:p>
            <a:r>
              <a:rPr lang="en-US" altLang="en-US" sz="3200" b="1">
                <a:solidFill>
                  <a:schemeClr val="bg1"/>
                </a:solidFill>
                <a:effectLst>
                  <a:outerShdw blurRad="38100" dist="38100" dir="2700000" algn="tl">
                    <a:srgbClr val="000000"/>
                  </a:outerShdw>
                </a:effectLst>
              </a:rPr>
              <a:t>	</a:t>
            </a:r>
            <a:r>
              <a:rPr lang="en-US" altLang="en-US" sz="3200" b="1">
                <a:solidFill>
                  <a:srgbClr val="00FF00"/>
                </a:solidFill>
              </a:rPr>
              <a:t>Tropical</a:t>
            </a:r>
            <a:r>
              <a:rPr lang="en-US" altLang="en-US" sz="3200" b="1">
                <a:solidFill>
                  <a:schemeClr val="bg1"/>
                </a:solidFill>
                <a:effectLst>
                  <a:outerShdw blurRad="38100" dist="38100" dir="2700000" algn="tl">
                    <a:srgbClr val="000000"/>
                  </a:outerShdw>
                </a:effectLst>
              </a:rPr>
              <a:t> – Store warm and moist (ASAP)</a:t>
            </a:r>
          </a:p>
          <a:p>
            <a:r>
              <a:rPr lang="en-US" altLang="en-US" sz="3200" b="1">
                <a:solidFill>
                  <a:schemeClr val="bg1"/>
                </a:solidFill>
                <a:effectLst>
                  <a:outerShdw blurRad="38100" dist="38100" dir="2700000" algn="tl">
                    <a:srgbClr val="000000"/>
                  </a:outerShdw>
                </a:effectLst>
              </a:rPr>
              <a:t>		</a:t>
            </a:r>
            <a:r>
              <a:rPr lang="en-US" altLang="en-US" sz="3200" b="1">
                <a:solidFill>
                  <a:srgbClr val="FF33CC"/>
                </a:solidFill>
              </a:rPr>
              <a:t>Coffee, Cocoa, Mango</a:t>
            </a:r>
          </a:p>
          <a:p>
            <a:endParaRPr lang="en-US" altLang="en-US" sz="3200" b="1">
              <a:solidFill>
                <a:srgbClr val="FF33CC"/>
              </a:solidFill>
            </a:endParaRPr>
          </a:p>
          <a:p>
            <a:r>
              <a:rPr lang="en-US" altLang="en-US" sz="3200" b="1">
                <a:solidFill>
                  <a:schemeClr val="bg1"/>
                </a:solidFill>
                <a:effectLst>
                  <a:outerShdw blurRad="38100" dist="38100" dir="2700000" algn="tl">
                    <a:srgbClr val="000000"/>
                  </a:outerShdw>
                </a:effectLst>
              </a:rPr>
              <a:t>	</a:t>
            </a:r>
            <a:r>
              <a:rPr lang="en-US" altLang="en-US" sz="3200" b="1">
                <a:solidFill>
                  <a:srgbClr val="00FF00"/>
                </a:solidFill>
              </a:rPr>
              <a:t>Subtropical</a:t>
            </a:r>
            <a:r>
              <a:rPr lang="en-US" altLang="en-US" sz="3200" b="1">
                <a:solidFill>
                  <a:schemeClr val="bg1"/>
                </a:solidFill>
                <a:effectLst>
                  <a:outerShdw blurRad="38100" dist="38100" dir="2700000" algn="tl">
                    <a:srgbClr val="000000"/>
                  </a:outerShdw>
                </a:effectLst>
              </a:rPr>
              <a:t> – Store cool and moist (ASAP)</a:t>
            </a:r>
          </a:p>
          <a:p>
            <a:r>
              <a:rPr lang="en-US" altLang="en-US" sz="3200" b="1">
                <a:solidFill>
                  <a:schemeClr val="bg1"/>
                </a:solidFill>
                <a:effectLst>
                  <a:outerShdw blurRad="38100" dist="38100" dir="2700000" algn="tl">
                    <a:srgbClr val="000000"/>
                  </a:outerShdw>
                </a:effectLst>
              </a:rPr>
              <a:t>		</a:t>
            </a:r>
            <a:r>
              <a:rPr lang="en-US" altLang="en-US" sz="3200" b="1">
                <a:solidFill>
                  <a:srgbClr val="FF33CC"/>
                </a:solidFill>
              </a:rPr>
              <a:t>Maple, Oak, Elm, Poplar</a:t>
            </a:r>
          </a:p>
        </p:txBody>
      </p:sp>
      <p:sp>
        <p:nvSpPr>
          <p:cNvPr id="392196" name="Line 4"/>
          <p:cNvSpPr>
            <a:spLocks noChangeShapeType="1"/>
          </p:cNvSpPr>
          <p:nvPr/>
        </p:nvSpPr>
        <p:spPr bwMode="auto">
          <a:xfrm>
            <a:off x="990600" y="1295400"/>
            <a:ext cx="7239000" cy="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transition spd="slow">
    <p:rand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ChangeArrowheads="1"/>
          </p:cNvSpPr>
          <p:nvPr>
            <p:ph/>
          </p:nvPr>
        </p:nvSpPr>
        <p:spPr>
          <a:xfrm>
            <a:off x="457200" y="762000"/>
            <a:ext cx="8305800" cy="5486400"/>
          </a:xfrm>
        </p:spPr>
        <p:txBody>
          <a:bodyPr/>
          <a:lstStyle/>
          <a:p>
            <a:pPr>
              <a:spcBef>
                <a:spcPct val="0"/>
              </a:spcBef>
              <a:buFontTx/>
              <a:buNone/>
            </a:pPr>
            <a:r>
              <a:rPr lang="en-US" altLang="en-US" sz="3600" b="1">
                <a:solidFill>
                  <a:schemeClr val="bg1"/>
                </a:solidFill>
              </a:rPr>
              <a:t>Orthodox Seed</a:t>
            </a:r>
          </a:p>
          <a:p>
            <a:pPr>
              <a:spcBef>
                <a:spcPct val="0"/>
              </a:spcBef>
              <a:buFontTx/>
              <a:buNone/>
            </a:pPr>
            <a:endParaRPr lang="en-US" altLang="en-US" sz="3600" b="1">
              <a:solidFill>
                <a:schemeClr val="bg1"/>
              </a:solidFill>
            </a:endParaRPr>
          </a:p>
          <a:p>
            <a:pPr>
              <a:spcBef>
                <a:spcPct val="0"/>
              </a:spcBef>
              <a:buFontTx/>
              <a:buNone/>
            </a:pPr>
            <a:r>
              <a:rPr lang="en-US" altLang="en-US" sz="2800" b="1">
                <a:solidFill>
                  <a:schemeClr val="bg1"/>
                </a:solidFill>
              </a:rPr>
              <a:t>	</a:t>
            </a:r>
            <a:r>
              <a:rPr lang="en-US" altLang="en-US" sz="2800" b="1">
                <a:solidFill>
                  <a:srgbClr val="00FF00"/>
                </a:solidFill>
              </a:rPr>
              <a:t>Short-Lived</a:t>
            </a:r>
            <a:r>
              <a:rPr lang="en-US" altLang="en-US" sz="2800" b="1">
                <a:solidFill>
                  <a:schemeClr val="bg1"/>
                </a:solidFill>
                <a:effectLst>
                  <a:outerShdw blurRad="38100" dist="38100" dir="2700000" algn="tl">
                    <a:srgbClr val="000000"/>
                  </a:outerShdw>
                </a:effectLst>
              </a:rPr>
              <a:t> – Store dry and cold (Under 1 yr)</a:t>
            </a:r>
          </a:p>
          <a:p>
            <a:pPr>
              <a:spcBef>
                <a:spcPct val="0"/>
              </a:spcBef>
              <a:buFontTx/>
              <a:buNone/>
            </a:pPr>
            <a:r>
              <a:rPr lang="en-US" altLang="en-US" sz="2800" b="1">
                <a:solidFill>
                  <a:schemeClr val="bg1"/>
                </a:solidFill>
                <a:effectLst>
                  <a:outerShdw blurRad="38100" dist="38100" dir="2700000" algn="tl">
                    <a:srgbClr val="000000"/>
                  </a:outerShdw>
                </a:effectLst>
              </a:rPr>
              <a:t>		</a:t>
            </a:r>
            <a:r>
              <a:rPr lang="en-US" altLang="en-US" sz="2800" b="1">
                <a:solidFill>
                  <a:srgbClr val="FF33CC"/>
                </a:solidFill>
              </a:rPr>
              <a:t>Vinca, Pansy, Begonia</a:t>
            </a:r>
          </a:p>
          <a:p>
            <a:pPr>
              <a:spcBef>
                <a:spcPct val="0"/>
              </a:spcBef>
              <a:buFontTx/>
              <a:buNone/>
            </a:pPr>
            <a:endParaRPr lang="en-US" altLang="en-US" sz="2800" b="1">
              <a:solidFill>
                <a:schemeClr val="bg1"/>
              </a:solidFill>
            </a:endParaRPr>
          </a:p>
          <a:p>
            <a:pPr>
              <a:spcBef>
                <a:spcPct val="0"/>
              </a:spcBef>
              <a:buFontTx/>
              <a:buNone/>
            </a:pPr>
            <a:r>
              <a:rPr lang="en-US" altLang="en-US" sz="2800" b="1">
                <a:solidFill>
                  <a:schemeClr val="bg1"/>
                </a:solidFill>
                <a:effectLst>
                  <a:outerShdw blurRad="38100" dist="38100" dir="2700000" algn="tl">
                    <a:srgbClr val="000000"/>
                  </a:outerShdw>
                </a:effectLst>
              </a:rPr>
              <a:t>	</a:t>
            </a:r>
            <a:r>
              <a:rPr lang="en-US" altLang="en-US" sz="2800" b="1">
                <a:solidFill>
                  <a:srgbClr val="00FF00"/>
                </a:solidFill>
              </a:rPr>
              <a:t>Medium - Lived</a:t>
            </a:r>
            <a:r>
              <a:rPr lang="en-US" altLang="en-US" sz="2800" b="1">
                <a:solidFill>
                  <a:schemeClr val="bg1"/>
                </a:solidFill>
                <a:effectLst>
                  <a:outerShdw blurRad="38100" dist="38100" dir="2700000" algn="tl">
                    <a:srgbClr val="000000"/>
                  </a:outerShdw>
                </a:effectLst>
              </a:rPr>
              <a:t> -- Store dry and cold (2-5 years)</a:t>
            </a:r>
          </a:p>
          <a:p>
            <a:pPr>
              <a:spcBef>
                <a:spcPct val="0"/>
              </a:spcBef>
              <a:buFontTx/>
              <a:buNone/>
            </a:pPr>
            <a:r>
              <a:rPr lang="en-US" altLang="en-US" sz="2800" b="1">
                <a:solidFill>
                  <a:schemeClr val="bg1"/>
                </a:solidFill>
                <a:effectLst>
                  <a:outerShdw blurRad="38100" dist="38100" dir="2700000" algn="tl">
                    <a:srgbClr val="000000"/>
                  </a:outerShdw>
                </a:effectLst>
              </a:rPr>
              <a:t>		</a:t>
            </a:r>
            <a:r>
              <a:rPr lang="en-US" altLang="en-US" sz="2800" b="1">
                <a:solidFill>
                  <a:srgbClr val="FF33CC"/>
                </a:solidFill>
              </a:rPr>
              <a:t>Marigold, Petunia, Coleus</a:t>
            </a:r>
          </a:p>
          <a:p>
            <a:pPr>
              <a:spcBef>
                <a:spcPct val="0"/>
              </a:spcBef>
              <a:buFontTx/>
              <a:buNone/>
            </a:pPr>
            <a:endParaRPr lang="en-US" altLang="en-US" sz="2800" b="1">
              <a:solidFill>
                <a:schemeClr val="bg1"/>
              </a:solidFill>
              <a:effectLst>
                <a:outerShdw blurRad="38100" dist="38100" dir="2700000" algn="tl">
                  <a:srgbClr val="000000"/>
                </a:outerShdw>
              </a:effectLst>
            </a:endParaRPr>
          </a:p>
          <a:p>
            <a:pPr>
              <a:spcBef>
                <a:spcPct val="0"/>
              </a:spcBef>
              <a:buFontTx/>
              <a:buNone/>
            </a:pPr>
            <a:r>
              <a:rPr lang="en-US" altLang="en-US" sz="2800" b="1">
                <a:solidFill>
                  <a:schemeClr val="bg1"/>
                </a:solidFill>
                <a:effectLst>
                  <a:outerShdw blurRad="38100" dist="38100" dir="2700000" algn="tl">
                    <a:srgbClr val="000000"/>
                  </a:outerShdw>
                </a:effectLst>
              </a:rPr>
              <a:t>	</a:t>
            </a:r>
            <a:r>
              <a:rPr lang="en-US" altLang="en-US" sz="2800" b="1">
                <a:solidFill>
                  <a:srgbClr val="00FF00"/>
                </a:solidFill>
              </a:rPr>
              <a:t>Long - Lived</a:t>
            </a:r>
            <a:r>
              <a:rPr lang="en-US" altLang="en-US" sz="2800" b="1">
                <a:solidFill>
                  <a:schemeClr val="bg1"/>
                </a:solidFill>
                <a:effectLst>
                  <a:outerShdw blurRad="38100" dist="38100" dir="2700000" algn="tl">
                    <a:srgbClr val="000000"/>
                  </a:outerShdw>
                </a:effectLst>
              </a:rPr>
              <a:t> – Store dry and cold (5-200 years)</a:t>
            </a:r>
          </a:p>
          <a:p>
            <a:pPr>
              <a:spcBef>
                <a:spcPct val="0"/>
              </a:spcBef>
              <a:buFontTx/>
              <a:buNone/>
            </a:pPr>
            <a:r>
              <a:rPr lang="en-US" altLang="en-US" sz="2800" b="1">
                <a:solidFill>
                  <a:schemeClr val="bg1"/>
                </a:solidFill>
                <a:effectLst>
                  <a:outerShdw blurRad="38100" dist="38100" dir="2700000" algn="tl">
                    <a:srgbClr val="000000"/>
                  </a:outerShdw>
                </a:effectLst>
              </a:rPr>
              <a:t>		</a:t>
            </a:r>
            <a:r>
              <a:rPr lang="en-US" altLang="en-US" sz="2800" b="1">
                <a:solidFill>
                  <a:srgbClr val="FF33CC"/>
                </a:solidFill>
              </a:rPr>
              <a:t>Morning Glory, Zinnia, Hollyhock</a:t>
            </a:r>
            <a:r>
              <a:rPr lang="en-US" altLang="en-US" sz="2800" b="1">
                <a:solidFill>
                  <a:schemeClr val="bg1"/>
                </a:solidFill>
                <a:effectLst>
                  <a:outerShdw blurRad="38100" dist="38100" dir="2700000" algn="tl">
                    <a:srgbClr val="000000"/>
                  </a:outerShdw>
                </a:effectLst>
                <a:latin typeface="Comic Sans MS" charset="0"/>
              </a:rPr>
              <a:t> </a:t>
            </a:r>
          </a:p>
          <a:p>
            <a:endParaRPr lang="en-US" altLang="en-US" b="1"/>
          </a:p>
        </p:txBody>
      </p:sp>
    </p:spTree>
  </p:cSld>
  <p:clrMapOvr>
    <a:masterClrMapping/>
  </p:clrMapOvr>
  <p:transition spd="slow">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p:cNvSpPr>
            <a:spLocks noChangeArrowheads="1"/>
          </p:cNvSpPr>
          <p:nvPr/>
        </p:nvSpPr>
        <p:spPr bwMode="auto">
          <a:xfrm>
            <a:off x="2641600" y="838200"/>
            <a:ext cx="60277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lnSpc>
                <a:spcPct val="50000"/>
              </a:lnSpc>
              <a:spcBef>
                <a:spcPct val="50000"/>
              </a:spcBef>
            </a:pPr>
            <a:endParaRPr lang="en-US" altLang="en-US" sz="4000" b="1" i="1">
              <a:solidFill>
                <a:srgbClr val="B8D173"/>
              </a:solidFill>
              <a:latin typeface="Comic Sans MS" charset="0"/>
            </a:endParaRPr>
          </a:p>
        </p:txBody>
      </p:sp>
      <p:sp>
        <p:nvSpPr>
          <p:cNvPr id="394243" name="Text Box 3"/>
          <p:cNvSpPr txBox="1">
            <a:spLocks noChangeArrowheads="1"/>
          </p:cNvSpPr>
          <p:nvPr/>
        </p:nvSpPr>
        <p:spPr bwMode="auto">
          <a:xfrm>
            <a:off x="2827338" y="228600"/>
            <a:ext cx="327183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1">
                <a:solidFill>
                  <a:srgbClr val="F7F74D"/>
                </a:solidFill>
              </a:rPr>
              <a:t>Seed Storage</a:t>
            </a:r>
          </a:p>
        </p:txBody>
      </p:sp>
      <p:graphicFrame>
        <p:nvGraphicFramePr>
          <p:cNvPr id="394326" name="Group 86"/>
          <p:cNvGraphicFramePr>
            <a:graphicFrameLocks noGrp="1"/>
          </p:cNvGraphicFramePr>
          <p:nvPr/>
        </p:nvGraphicFramePr>
        <p:xfrm>
          <a:off x="815975" y="1371600"/>
          <a:ext cx="7261225" cy="4943475"/>
        </p:xfrm>
        <a:graphic>
          <a:graphicData uri="http://schemas.openxmlformats.org/drawingml/2006/table">
            <a:tbl>
              <a:tblPr/>
              <a:tblGrid>
                <a:gridCol w="2155825"/>
                <a:gridCol w="2743200"/>
                <a:gridCol w="2362200"/>
              </a:tblGrid>
              <a:tr h="801688">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FF0000"/>
                          </a:solidFill>
                          <a:effectLst/>
                          <a:latin typeface="Times New Roman" charset="0"/>
                        </a:rPr>
                        <a:t>1 Year or Less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9"/>
                    </a:solid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FF0000"/>
                          </a:solidFill>
                          <a:effectLst/>
                          <a:latin typeface="Times New Roman" charset="0"/>
                        </a:rPr>
                        <a:t>5 – 10 Years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9"/>
                    </a:solid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FF0000"/>
                          </a:solidFill>
                          <a:effectLst/>
                          <a:latin typeface="Times New Roman" charset="0"/>
                        </a:rPr>
                        <a:t>10-20 Years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9"/>
                    </a:solidFill>
                  </a:tcPr>
                </a:tc>
              </a:tr>
              <a:tr h="796925">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bg1"/>
                          </a:solidFill>
                          <a:effectLst/>
                          <a:latin typeface="Times New Roman" charset="0"/>
                        </a:rPr>
                        <a:t>Iberis</a:t>
                      </a:r>
                      <a:endParaRPr kumimoji="0" lang="en-US" altLang="en-US" sz="2800" b="0" i="0" u="none" strike="noStrike" cap="none" normalizeH="0" baseline="0">
                        <a:ln>
                          <a:noFill/>
                        </a:ln>
                        <a:solidFill>
                          <a:schemeClr val="tx1"/>
                        </a:solidFill>
                        <a:effectLst/>
                        <a:latin typeface="Times New Roman"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9"/>
                    </a:solid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bg1"/>
                          </a:solidFill>
                          <a:effectLst/>
                          <a:latin typeface="Times New Roman" charset="0"/>
                        </a:rPr>
                        <a:t>Cosmos</a:t>
                      </a:r>
                      <a:endParaRPr kumimoji="0" lang="en-US" altLang="en-US" sz="2800" b="0" i="0" u="none" strike="noStrike" cap="none" normalizeH="0" baseline="0">
                        <a:ln>
                          <a:noFill/>
                        </a:ln>
                        <a:solidFill>
                          <a:schemeClr val="tx1"/>
                        </a:solidFill>
                        <a:effectLst/>
                        <a:latin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9"/>
                    </a:solid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bg1"/>
                          </a:solidFill>
                          <a:effectLst/>
                          <a:latin typeface="Times New Roman" charset="0"/>
                        </a:rPr>
                        <a:t>Albizzia</a:t>
                      </a:r>
                      <a:endParaRPr kumimoji="0" lang="en-US" altLang="en-US" sz="2800" b="0" i="0" u="none" strike="noStrike" cap="none" normalizeH="0" baseline="0">
                        <a:ln>
                          <a:noFill/>
                        </a:ln>
                        <a:solidFill>
                          <a:schemeClr val="tx1"/>
                        </a:solidFill>
                        <a:effectLst/>
                        <a:latin typeface="Times New Roman"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9"/>
                    </a:solidFill>
                  </a:tcPr>
                </a:tc>
              </a:tr>
              <a:tr h="801688">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bg1"/>
                          </a:solidFill>
                          <a:effectLst/>
                          <a:latin typeface="Times New Roman" charset="0"/>
                        </a:rPr>
                        <a:t>Phlox</a:t>
                      </a:r>
                      <a:endParaRPr kumimoji="0" lang="en-US" altLang="en-US" sz="2800" b="0" i="0" u="none" strike="noStrike" cap="none" normalizeH="0" baseline="0">
                        <a:ln>
                          <a:noFill/>
                        </a:ln>
                        <a:solidFill>
                          <a:schemeClr val="tx1"/>
                        </a:solidFill>
                        <a:effectLst/>
                        <a:latin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dot"/>
                      <a:round/>
                      <a:headEnd type="none" w="med" len="med"/>
                      <a:tailEnd type="none" w="med" len="med"/>
                    </a:lnTlToBr>
                    <a:lnBlToTr w="12700" cap="flat" cmpd="sng" algn="ctr">
                      <a:solidFill>
                        <a:schemeClr val="tx1"/>
                      </a:solidFill>
                      <a:prstDash val="dot"/>
                      <a:round/>
                      <a:headEnd type="none" w="med" len="med"/>
                      <a:tailEnd type="none" w="med" len="med"/>
                    </a:lnBlToTr>
                    <a:solidFill>
                      <a:srgbClr val="000099"/>
                    </a:solid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bg1"/>
                          </a:solidFill>
                          <a:effectLst/>
                          <a:latin typeface="Times New Roman" charset="0"/>
                        </a:rPr>
                        <a:t>Dianthus</a:t>
                      </a:r>
                      <a:endParaRPr kumimoji="0" lang="en-US" altLang="en-US" sz="2800" b="0" i="0" u="none" strike="noStrike" cap="none" normalizeH="0" baseline="0">
                        <a:ln>
                          <a:noFill/>
                        </a:ln>
                        <a:solidFill>
                          <a:schemeClr val="tx1"/>
                        </a:solidFill>
                        <a:effectLst/>
                        <a:latin typeface="Times New Roman" charset="0"/>
                      </a:endParaRPr>
                    </a:p>
                  </a:txBody>
                  <a:tcPr horzOverflow="overflow">
                    <a:lnL w="12700" cap="flat" cmpd="sng" algn="ctr">
                      <a:solidFill>
                        <a:schemeClr val="tx1"/>
                      </a:solidFill>
                      <a:prstDash val="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9"/>
                    </a:solid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bg1"/>
                          </a:solidFill>
                          <a:effectLst/>
                          <a:latin typeface="Times New Roman" charset="0"/>
                        </a:rPr>
                        <a:t>Robinia</a:t>
                      </a:r>
                      <a:endParaRPr kumimoji="0" lang="en-US" altLang="en-US" sz="2800" b="0" i="0" u="none" strike="noStrike" cap="none" normalizeH="0" baseline="0">
                        <a:ln>
                          <a:noFill/>
                        </a:ln>
                        <a:solidFill>
                          <a:schemeClr val="tx1"/>
                        </a:solidFill>
                        <a:effectLst/>
                        <a:latin typeface="Times New Roman"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9"/>
                    </a:solidFill>
                  </a:tcPr>
                </a:tc>
              </a:tr>
              <a:tr h="801688">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bg1"/>
                          </a:solidFill>
                          <a:effectLst/>
                          <a:latin typeface="Times New Roman" charset="0"/>
                        </a:rPr>
                        <a:t>Delphinium</a:t>
                      </a:r>
                      <a:endParaRPr kumimoji="0" lang="en-US" altLang="en-US" sz="2800" b="0" i="0" u="none" strike="noStrike" cap="none" normalizeH="0" baseline="0">
                        <a:ln>
                          <a:noFill/>
                        </a:ln>
                        <a:solidFill>
                          <a:schemeClr val="tx1"/>
                        </a:solidFill>
                        <a:effectLst/>
                        <a:latin typeface="Times New Roman"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9"/>
                    </a:solid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bg1"/>
                          </a:solidFill>
                          <a:effectLst/>
                          <a:latin typeface="Times New Roman" charset="0"/>
                        </a:rPr>
                        <a:t>Calendula</a:t>
                      </a:r>
                      <a:endParaRPr kumimoji="0" lang="en-US" altLang="en-US" sz="2800" b="0" i="0" u="none" strike="noStrike" cap="none" normalizeH="0" baseline="0">
                        <a:ln>
                          <a:noFill/>
                        </a:ln>
                        <a:solidFill>
                          <a:schemeClr val="tx1"/>
                        </a:solidFill>
                        <a:effectLst/>
                        <a:latin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9"/>
                    </a:solid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bg1"/>
                          </a:solidFill>
                          <a:effectLst/>
                          <a:latin typeface="Times New Roman" charset="0"/>
                        </a:rPr>
                        <a:t>Tilia</a:t>
                      </a:r>
                      <a:endParaRPr kumimoji="0" lang="en-US" altLang="en-US" sz="2800" b="0" i="0" u="none" strike="noStrike" cap="none" normalizeH="0" baseline="0">
                        <a:ln>
                          <a:noFill/>
                        </a:ln>
                        <a:solidFill>
                          <a:schemeClr val="tx1"/>
                        </a:solidFill>
                        <a:effectLst/>
                        <a:latin typeface="Times New Roman"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9"/>
                    </a:solidFill>
                  </a:tcPr>
                </a:tc>
              </a:tr>
              <a:tr h="796925">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bg1"/>
                          </a:solidFill>
                          <a:effectLst/>
                          <a:latin typeface="Times New Roman" charset="0"/>
                        </a:rPr>
                        <a:t>Parsley</a:t>
                      </a:r>
                      <a:endParaRPr kumimoji="0" lang="en-US" altLang="en-US" sz="2800" b="0" i="0" u="none" strike="noStrike" cap="none" normalizeH="0" baseline="0">
                        <a:ln>
                          <a:noFill/>
                        </a:ln>
                        <a:solidFill>
                          <a:schemeClr val="tx1"/>
                        </a:solidFill>
                        <a:effectLst/>
                        <a:latin typeface="Times New Roman"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9"/>
                    </a:solid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bg1"/>
                          </a:solidFill>
                          <a:effectLst/>
                          <a:latin typeface="Times New Roman" charset="0"/>
                        </a:rPr>
                        <a:t>Petunia</a:t>
                      </a:r>
                      <a:endParaRPr kumimoji="0" lang="en-US" altLang="en-US" sz="2800" b="0" i="0" u="none" strike="noStrike" cap="none" normalizeH="0" baseline="0">
                        <a:ln>
                          <a:noFill/>
                        </a:ln>
                        <a:solidFill>
                          <a:schemeClr val="tx1"/>
                        </a:solidFill>
                        <a:effectLst/>
                        <a:latin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9"/>
                    </a:solid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bg1"/>
                          </a:solidFill>
                          <a:effectLst/>
                          <a:latin typeface="Times New Roman" charset="0"/>
                        </a:rPr>
                        <a:t>Elaeagnus</a:t>
                      </a:r>
                      <a:endParaRPr kumimoji="0" lang="en-US" altLang="en-US" sz="2800" b="0" i="0" u="none" strike="noStrike" cap="none" normalizeH="0" baseline="0">
                        <a:ln>
                          <a:noFill/>
                        </a:ln>
                        <a:solidFill>
                          <a:schemeClr val="tx1"/>
                        </a:solidFill>
                        <a:effectLst/>
                        <a:latin typeface="Times New Roman"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9"/>
                    </a:solidFill>
                  </a:tcPr>
                </a:tc>
              </a:tr>
              <a:tr h="801688">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bg1"/>
                          </a:solidFill>
                          <a:effectLst/>
                          <a:latin typeface="Times New Roman" charset="0"/>
                        </a:rPr>
                        <a:t>Onion</a:t>
                      </a:r>
                      <a:endParaRPr kumimoji="0" lang="en-US" altLang="en-US" sz="2800" b="0" i="0" u="none" strike="noStrike" cap="none" normalizeH="0" baseline="0">
                        <a:ln>
                          <a:noFill/>
                        </a:ln>
                        <a:solidFill>
                          <a:schemeClr val="tx1"/>
                        </a:solidFill>
                        <a:effectLst/>
                        <a:latin typeface="Times New Roman"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0099"/>
                    </a:solid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bg1"/>
                          </a:solidFill>
                          <a:effectLst/>
                          <a:latin typeface="Times New Roman" charset="0"/>
                        </a:rPr>
                        <a:t>Viola</a:t>
                      </a:r>
                      <a:endParaRPr kumimoji="0" lang="en-US" altLang="en-US" sz="2800" b="0" i="0" u="none" strike="noStrike" cap="none" normalizeH="0" baseline="0">
                        <a:ln>
                          <a:noFill/>
                        </a:ln>
                        <a:solidFill>
                          <a:schemeClr val="tx1"/>
                        </a:solidFill>
                        <a:effectLst/>
                        <a:latin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0099"/>
                    </a:solid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bg1"/>
                          </a:solidFill>
                          <a:effectLst/>
                          <a:latin typeface="Times New Roman" charset="0"/>
                        </a:rPr>
                        <a:t>Koelreuteria</a:t>
                      </a:r>
                      <a:endParaRPr kumimoji="0" lang="en-US" altLang="en-US" sz="2800" b="0" i="0" u="none" strike="noStrike" cap="none" normalizeH="0" baseline="0">
                        <a:ln>
                          <a:noFill/>
                        </a:ln>
                        <a:solidFill>
                          <a:schemeClr val="tx1"/>
                        </a:solidFill>
                        <a:effectLst/>
                        <a:latin typeface="Times New Roman"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0099"/>
                    </a:solidFill>
                  </a:tcPr>
                </a:tc>
              </a:tr>
            </a:tbl>
          </a:graphicData>
        </a:graphic>
      </p:graphicFrame>
    </p:spTree>
  </p:cSld>
  <p:clrMapOvr>
    <a:masterClrMapping/>
  </p:clrMapOvr>
  <p:transition spd="slow">
    <p:rand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4" name="Picture 1026" descr="seedpacket4"/>
          <p:cNvPicPr>
            <a:picLocks noChangeAspect="1" noChangeArrowheads="1"/>
          </p:cNvPicPr>
          <p:nvPr/>
        </p:nvPicPr>
        <p:blipFill>
          <a:blip r:embed="rId3">
            <a:lum bright="20000" contrast="14000"/>
            <a:extLst>
              <a:ext uri="{28A0092B-C50C-407E-A947-70E740481C1C}">
                <a14:useLocalDpi xmlns:a14="http://schemas.microsoft.com/office/drawing/2010/main" val="0"/>
              </a:ext>
            </a:extLst>
          </a:blip>
          <a:srcRect/>
          <a:stretch>
            <a:fillRect/>
          </a:stretch>
        </p:blipFill>
        <p:spPr bwMode="auto">
          <a:xfrm>
            <a:off x="788988" y="914400"/>
            <a:ext cx="4344987" cy="5791200"/>
          </a:xfrm>
          <a:prstGeom prst="rect">
            <a:avLst/>
          </a:prstGeom>
          <a:noFill/>
          <a:extLst>
            <a:ext uri="{909E8E84-426E-40DD-AFC4-6F175D3DCCD1}">
              <a14:hiddenFill xmlns:a14="http://schemas.microsoft.com/office/drawing/2010/main">
                <a:solidFill>
                  <a:srgbClr val="FFFFFF"/>
                </a:solidFill>
              </a14:hiddenFill>
            </a:ext>
          </a:extLst>
        </p:spPr>
      </p:pic>
      <p:pic>
        <p:nvPicPr>
          <p:cNvPr id="397315" name="Picture 1027" descr="seedpack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3000" y="152400"/>
            <a:ext cx="1498600" cy="2133600"/>
          </a:xfrm>
          <a:prstGeom prst="rect">
            <a:avLst/>
          </a:prstGeom>
          <a:noFill/>
          <a:extLst>
            <a:ext uri="{909E8E84-426E-40DD-AFC4-6F175D3DCCD1}">
              <a14:hiddenFill xmlns:a14="http://schemas.microsoft.com/office/drawing/2010/main">
                <a:solidFill>
                  <a:srgbClr val="FFFFFF"/>
                </a:solidFill>
              </a14:hiddenFill>
            </a:ext>
          </a:extLst>
        </p:spPr>
      </p:pic>
      <p:sp>
        <p:nvSpPr>
          <p:cNvPr id="397316" name="Line 1028"/>
          <p:cNvSpPr>
            <a:spLocks noChangeShapeType="1"/>
          </p:cNvSpPr>
          <p:nvPr/>
        </p:nvSpPr>
        <p:spPr bwMode="auto">
          <a:xfrm flipH="1">
            <a:off x="3962400" y="4419600"/>
            <a:ext cx="1752600" cy="838200"/>
          </a:xfrm>
          <a:prstGeom prst="line">
            <a:avLst/>
          </a:prstGeom>
          <a:noFill/>
          <a:ln w="444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97317" name="Line 1029"/>
          <p:cNvSpPr>
            <a:spLocks noChangeShapeType="1"/>
          </p:cNvSpPr>
          <p:nvPr/>
        </p:nvSpPr>
        <p:spPr bwMode="auto">
          <a:xfrm flipH="1">
            <a:off x="3962400" y="2971800"/>
            <a:ext cx="1676400" cy="0"/>
          </a:xfrm>
          <a:prstGeom prst="line">
            <a:avLst/>
          </a:prstGeom>
          <a:noFill/>
          <a:ln w="444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97318" name="Line 1030"/>
          <p:cNvSpPr>
            <a:spLocks noChangeShapeType="1"/>
          </p:cNvSpPr>
          <p:nvPr/>
        </p:nvSpPr>
        <p:spPr bwMode="auto">
          <a:xfrm flipH="1">
            <a:off x="3962400" y="5486400"/>
            <a:ext cx="1828800" cy="381000"/>
          </a:xfrm>
          <a:prstGeom prst="line">
            <a:avLst/>
          </a:prstGeom>
          <a:noFill/>
          <a:ln w="444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97319" name="Text Box 1031"/>
          <p:cNvSpPr txBox="1">
            <a:spLocks noChangeArrowheads="1"/>
          </p:cNvSpPr>
          <p:nvPr/>
        </p:nvSpPr>
        <p:spPr bwMode="auto">
          <a:xfrm>
            <a:off x="5943600" y="5081588"/>
            <a:ext cx="262413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solidFill>
                  <a:schemeClr val="bg1"/>
                </a:solidFill>
                <a:effectLst>
                  <a:outerShdw blurRad="38100" dist="38100" dir="2700000" algn="tl">
                    <a:srgbClr val="000000"/>
                  </a:outerShdw>
                </a:effectLst>
              </a:rPr>
              <a:t>Expiration Date</a:t>
            </a:r>
          </a:p>
        </p:txBody>
      </p:sp>
      <p:sp>
        <p:nvSpPr>
          <p:cNvPr id="397320" name="Text Box 1032"/>
          <p:cNvSpPr txBox="1">
            <a:spLocks noChangeArrowheads="1"/>
          </p:cNvSpPr>
          <p:nvPr/>
        </p:nvSpPr>
        <p:spPr bwMode="auto">
          <a:xfrm>
            <a:off x="5943600" y="4090988"/>
            <a:ext cx="24892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solidFill>
                  <a:schemeClr val="bg1"/>
                </a:solidFill>
                <a:effectLst>
                  <a:outerShdw blurRad="38100" dist="38100" dir="2700000" algn="tl">
                    <a:srgbClr val="000000"/>
                  </a:outerShdw>
                </a:effectLst>
              </a:rPr>
              <a:t>Planting Depth</a:t>
            </a:r>
          </a:p>
        </p:txBody>
      </p:sp>
      <p:sp>
        <p:nvSpPr>
          <p:cNvPr id="397321" name="Text Box 1033"/>
          <p:cNvSpPr txBox="1">
            <a:spLocks noChangeArrowheads="1"/>
          </p:cNvSpPr>
          <p:nvPr/>
        </p:nvSpPr>
        <p:spPr bwMode="auto">
          <a:xfrm>
            <a:off x="5943600" y="2719388"/>
            <a:ext cx="17430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solidFill>
                  <a:schemeClr val="bg1"/>
                </a:solidFill>
                <a:effectLst>
                  <a:outerShdw blurRad="38100" dist="38100" dir="2700000" algn="tl">
                    <a:srgbClr val="000000"/>
                  </a:outerShdw>
                </a:effectLst>
              </a:rPr>
              <a:t>Directions</a:t>
            </a:r>
          </a:p>
        </p:txBody>
      </p:sp>
      <p:sp>
        <p:nvSpPr>
          <p:cNvPr id="397322" name="Rectangle 1034"/>
          <p:cNvSpPr>
            <a:spLocks noChangeArrowheads="1"/>
          </p:cNvSpPr>
          <p:nvPr/>
        </p:nvSpPr>
        <p:spPr bwMode="auto">
          <a:xfrm>
            <a:off x="2133600" y="76200"/>
            <a:ext cx="4718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3600" b="1">
                <a:solidFill>
                  <a:srgbClr val="F7F74D"/>
                </a:solidFill>
              </a:rPr>
              <a:t>Important Information</a:t>
            </a:r>
          </a:p>
        </p:txBody>
      </p:sp>
      <p:sp>
        <p:nvSpPr>
          <p:cNvPr id="397323" name="Line 1035"/>
          <p:cNvSpPr>
            <a:spLocks noChangeShapeType="1"/>
          </p:cNvSpPr>
          <p:nvPr/>
        </p:nvSpPr>
        <p:spPr bwMode="auto">
          <a:xfrm flipH="1">
            <a:off x="3962400" y="6096000"/>
            <a:ext cx="1828800" cy="0"/>
          </a:xfrm>
          <a:prstGeom prst="line">
            <a:avLst/>
          </a:prstGeom>
          <a:noFill/>
          <a:ln w="444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97324" name="Text Box 1036"/>
          <p:cNvSpPr txBox="1">
            <a:spLocks noChangeArrowheads="1"/>
          </p:cNvSpPr>
          <p:nvPr/>
        </p:nvSpPr>
        <p:spPr bwMode="auto">
          <a:xfrm>
            <a:off x="5943600" y="5843588"/>
            <a:ext cx="12303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solidFill>
                  <a:schemeClr val="bg1"/>
                </a:solidFill>
                <a:effectLst>
                  <a:outerShdw blurRad="38100" dist="38100" dir="2700000" algn="tl">
                    <a:srgbClr val="000000"/>
                  </a:outerShdw>
                </a:effectLst>
              </a:rPr>
              <a:t>Source</a:t>
            </a:r>
          </a:p>
        </p:txBody>
      </p:sp>
    </p:spTree>
  </p:cSld>
  <p:clrMapOvr>
    <a:masterClrMapping/>
  </p:clrMapOvr>
  <p:transition spd="slow">
    <p:rand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8" name="Picture 2" descr="germin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00200"/>
            <a:ext cx="5594350" cy="4151313"/>
          </a:xfrm>
          <a:prstGeom prst="rect">
            <a:avLst/>
          </a:prstGeom>
          <a:noFill/>
          <a:extLst>
            <a:ext uri="{909E8E84-426E-40DD-AFC4-6F175D3DCCD1}">
              <a14:hiddenFill xmlns:a14="http://schemas.microsoft.com/office/drawing/2010/main">
                <a:solidFill>
                  <a:srgbClr val="FFFFFF"/>
                </a:solidFill>
              </a14:hiddenFill>
            </a:ext>
          </a:extLst>
        </p:spPr>
      </p:pic>
      <p:sp>
        <p:nvSpPr>
          <p:cNvPr id="398339" name="Text Box 3"/>
          <p:cNvSpPr txBox="1">
            <a:spLocks noChangeArrowheads="1"/>
          </p:cNvSpPr>
          <p:nvPr/>
        </p:nvSpPr>
        <p:spPr bwMode="auto">
          <a:xfrm>
            <a:off x="6934200" y="2643188"/>
            <a:ext cx="22288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solidFill>
                  <a:schemeClr val="bg1"/>
                </a:solidFill>
                <a:effectLst>
                  <a:outerShdw blurRad="38100" dist="38100" dir="2700000" algn="tl">
                    <a:srgbClr val="000000"/>
                  </a:outerShdw>
                </a:effectLst>
              </a:rPr>
              <a:t>Germination </a:t>
            </a:r>
          </a:p>
          <a:p>
            <a:r>
              <a:rPr lang="en-US" altLang="en-US" b="1">
                <a:solidFill>
                  <a:schemeClr val="bg1"/>
                </a:solidFill>
                <a:effectLst>
                  <a:outerShdw blurRad="38100" dist="38100" dir="2700000" algn="tl">
                    <a:srgbClr val="000000"/>
                  </a:outerShdw>
                </a:effectLst>
              </a:rPr>
              <a:t>Percentage</a:t>
            </a:r>
          </a:p>
        </p:txBody>
      </p:sp>
      <p:sp>
        <p:nvSpPr>
          <p:cNvPr id="398340" name="Line 4"/>
          <p:cNvSpPr>
            <a:spLocks noChangeShapeType="1"/>
          </p:cNvSpPr>
          <p:nvPr/>
        </p:nvSpPr>
        <p:spPr bwMode="auto">
          <a:xfrm flipH="1">
            <a:off x="3505200" y="2209800"/>
            <a:ext cx="3200400" cy="1143000"/>
          </a:xfrm>
          <a:prstGeom prst="line">
            <a:avLst/>
          </a:prstGeom>
          <a:noFill/>
          <a:ln w="444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98341" name="Line 5"/>
          <p:cNvSpPr>
            <a:spLocks noChangeShapeType="1"/>
          </p:cNvSpPr>
          <p:nvPr/>
        </p:nvSpPr>
        <p:spPr bwMode="auto">
          <a:xfrm flipH="1">
            <a:off x="5257800" y="3200400"/>
            <a:ext cx="1524000" cy="838200"/>
          </a:xfrm>
          <a:prstGeom prst="line">
            <a:avLst/>
          </a:prstGeom>
          <a:noFill/>
          <a:ln w="444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98342" name="Line 6"/>
          <p:cNvSpPr>
            <a:spLocks noChangeShapeType="1"/>
          </p:cNvSpPr>
          <p:nvPr/>
        </p:nvSpPr>
        <p:spPr bwMode="auto">
          <a:xfrm flipH="1" flipV="1">
            <a:off x="1600200" y="3733800"/>
            <a:ext cx="5181600" cy="2209800"/>
          </a:xfrm>
          <a:prstGeom prst="line">
            <a:avLst/>
          </a:prstGeom>
          <a:noFill/>
          <a:ln w="444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98343" name="Text Box 7"/>
          <p:cNvSpPr txBox="1">
            <a:spLocks noChangeArrowheads="1"/>
          </p:cNvSpPr>
          <p:nvPr/>
        </p:nvSpPr>
        <p:spPr bwMode="auto">
          <a:xfrm>
            <a:off x="6858000" y="1828800"/>
            <a:ext cx="20716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solidFill>
                  <a:schemeClr val="bg1"/>
                </a:solidFill>
                <a:effectLst>
                  <a:outerShdw blurRad="38100" dist="38100" dir="2700000" algn="tl">
                    <a:srgbClr val="000000"/>
                  </a:outerShdw>
                </a:effectLst>
              </a:rPr>
              <a:t>Lot Number</a:t>
            </a:r>
          </a:p>
        </p:txBody>
      </p:sp>
      <p:sp>
        <p:nvSpPr>
          <p:cNvPr id="398344" name="Text Box 8"/>
          <p:cNvSpPr txBox="1">
            <a:spLocks noChangeArrowheads="1"/>
          </p:cNvSpPr>
          <p:nvPr/>
        </p:nvSpPr>
        <p:spPr bwMode="auto">
          <a:xfrm>
            <a:off x="5867400" y="6110288"/>
            <a:ext cx="25638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solidFill>
                  <a:schemeClr val="bg1"/>
                </a:solidFill>
                <a:effectLst>
                  <a:outerShdw blurRad="38100" dist="38100" dir="2700000" algn="tl">
                    <a:srgbClr val="000000"/>
                  </a:outerShdw>
                </a:effectLst>
              </a:rPr>
              <a:t>Scientific Name</a:t>
            </a:r>
          </a:p>
        </p:txBody>
      </p:sp>
      <p:sp>
        <p:nvSpPr>
          <p:cNvPr id="398345" name="Rectangle 9"/>
          <p:cNvSpPr>
            <a:spLocks noChangeArrowheads="1"/>
          </p:cNvSpPr>
          <p:nvPr/>
        </p:nvSpPr>
        <p:spPr bwMode="auto">
          <a:xfrm>
            <a:off x="1828800" y="304800"/>
            <a:ext cx="454342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1">
                <a:solidFill>
                  <a:srgbClr val="F7F74D"/>
                </a:solidFill>
              </a:rPr>
              <a:t>More Information</a:t>
            </a:r>
          </a:p>
        </p:txBody>
      </p:sp>
    </p:spTree>
  </p:cSld>
  <p:clrMapOvr>
    <a:masterClrMapping/>
  </p:clrMapOvr>
  <p:transition spd="slow">
    <p:rand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8690" name="Picture 2" descr="germinatio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0"/>
            <a:ext cx="5616575"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9714" name="Picture 2" descr="anatomy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8039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99715" name="Text Box 3"/>
          <p:cNvSpPr txBox="1">
            <a:spLocks noChangeArrowheads="1"/>
          </p:cNvSpPr>
          <p:nvPr/>
        </p:nvSpPr>
        <p:spPr bwMode="auto">
          <a:xfrm>
            <a:off x="5867400" y="685800"/>
            <a:ext cx="3200400" cy="538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New Roman" charset="0"/>
              </a:defRPr>
            </a:lvl1pPr>
            <a:lvl2pPr marL="914400" indent="-457200">
              <a:defRPr sz="2400">
                <a:solidFill>
                  <a:schemeClr val="tx1"/>
                </a:solidFill>
                <a:latin typeface="Times New Roman" charset="0"/>
              </a:defRPr>
            </a:lvl2pPr>
            <a:lvl3pPr marL="1371600" indent="-457200">
              <a:defRPr sz="2400">
                <a:solidFill>
                  <a:schemeClr val="tx1"/>
                </a:solidFill>
                <a:latin typeface="Times New Roman" charset="0"/>
              </a:defRPr>
            </a:lvl3pPr>
            <a:lvl4pPr marL="1828800" indent="-457200">
              <a:defRPr sz="2400">
                <a:solidFill>
                  <a:schemeClr val="tx1"/>
                </a:solidFill>
                <a:latin typeface="Times New Roman" charset="0"/>
              </a:defRPr>
            </a:lvl4pPr>
            <a:lvl5pPr marL="2286000" indent="-457200">
              <a:defRPr sz="2400">
                <a:solidFill>
                  <a:schemeClr val="tx1"/>
                </a:solidFill>
                <a:latin typeface="Times New Roman" charset="0"/>
              </a:defRPr>
            </a:lvl5pPr>
            <a:lvl6pPr marL="2743200" indent="-457200" fontAlgn="base">
              <a:spcBef>
                <a:spcPct val="0"/>
              </a:spcBef>
              <a:spcAft>
                <a:spcPct val="0"/>
              </a:spcAft>
              <a:defRPr sz="2400">
                <a:solidFill>
                  <a:schemeClr val="tx1"/>
                </a:solidFill>
                <a:latin typeface="Times New Roman" charset="0"/>
              </a:defRPr>
            </a:lvl6pPr>
            <a:lvl7pPr marL="3200400" indent="-457200" fontAlgn="base">
              <a:spcBef>
                <a:spcPct val="0"/>
              </a:spcBef>
              <a:spcAft>
                <a:spcPct val="0"/>
              </a:spcAft>
              <a:defRPr sz="2400">
                <a:solidFill>
                  <a:schemeClr val="tx1"/>
                </a:solidFill>
                <a:latin typeface="Times New Roman" charset="0"/>
              </a:defRPr>
            </a:lvl7pPr>
            <a:lvl8pPr marL="3657600" indent="-457200" fontAlgn="base">
              <a:spcBef>
                <a:spcPct val="0"/>
              </a:spcBef>
              <a:spcAft>
                <a:spcPct val="0"/>
              </a:spcAft>
              <a:defRPr sz="2400">
                <a:solidFill>
                  <a:schemeClr val="tx1"/>
                </a:solidFill>
                <a:latin typeface="Times New Roman" charset="0"/>
              </a:defRPr>
            </a:lvl8pPr>
            <a:lvl9pPr marL="4114800" indent="-457200" fontAlgn="base">
              <a:spcBef>
                <a:spcPct val="0"/>
              </a:spcBef>
              <a:spcAft>
                <a:spcPct val="0"/>
              </a:spcAft>
              <a:defRPr sz="2400">
                <a:solidFill>
                  <a:schemeClr val="tx1"/>
                </a:solidFill>
                <a:latin typeface="Times New Roman" charset="0"/>
              </a:defRPr>
            </a:lvl9pPr>
          </a:lstStyle>
          <a:p>
            <a:pPr>
              <a:lnSpc>
                <a:spcPct val="90000"/>
              </a:lnSpc>
              <a:spcBef>
                <a:spcPct val="50000"/>
              </a:spcBef>
            </a:pPr>
            <a:r>
              <a:rPr lang="en-US" altLang="en-US" b="1">
                <a:solidFill>
                  <a:srgbClr val="FFFF00"/>
                </a:solidFill>
              </a:rPr>
              <a:t>1.  Imbibed water stimulates Gibberellin synthesis.   </a:t>
            </a:r>
          </a:p>
          <a:p>
            <a:pPr>
              <a:lnSpc>
                <a:spcPct val="90000"/>
              </a:lnSpc>
              <a:spcBef>
                <a:spcPct val="50000"/>
              </a:spcBef>
            </a:pPr>
            <a:r>
              <a:rPr lang="en-US" altLang="en-US" b="1">
                <a:solidFill>
                  <a:srgbClr val="FFFF00"/>
                </a:solidFill>
              </a:rPr>
              <a:t>2-3.  Gibberellins diffuse to the aleurone layer and stimulate the synthesis of enzymes.</a:t>
            </a:r>
          </a:p>
          <a:p>
            <a:pPr>
              <a:lnSpc>
                <a:spcPct val="90000"/>
              </a:lnSpc>
              <a:spcBef>
                <a:spcPct val="50000"/>
              </a:spcBef>
            </a:pPr>
            <a:r>
              <a:rPr lang="en-US" altLang="en-US" b="1">
                <a:solidFill>
                  <a:srgbClr val="FFFF00"/>
                </a:solidFill>
              </a:rPr>
              <a:t>4-5.  Enzymes break down the starch and the sugars are transported to the developing embryo</a:t>
            </a:r>
            <a:r>
              <a:rPr lang="en-US" altLang="en-US" b="1">
                <a:solidFill>
                  <a:srgbClr val="FFFF00"/>
                </a:solidFill>
                <a:effectLst>
                  <a:outerShdw blurRad="38100" dist="38100" dir="2700000" algn="tl">
                    <a:srgbClr val="000000"/>
                  </a:outerShdw>
                </a:effectLst>
              </a:rPr>
              <a:t>.</a:t>
            </a:r>
          </a:p>
        </p:txBody>
      </p:sp>
    </p:spTree>
  </p:cSld>
  <p:clrMapOvr>
    <a:masterClrMapping/>
  </p:clrMapOvr>
  <p:transition>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Grp="1" noChangeArrowheads="1"/>
          </p:cNvSpPr>
          <p:nvPr>
            <p:ph type="title"/>
          </p:nvPr>
        </p:nvSpPr>
        <p:spPr>
          <a:xfrm>
            <a:off x="685800" y="228600"/>
            <a:ext cx="7772400" cy="1143000"/>
          </a:xfrm>
        </p:spPr>
        <p:txBody>
          <a:bodyPr/>
          <a:lstStyle/>
          <a:p>
            <a:r>
              <a:rPr lang="en-US" altLang="en-US" sz="4800" b="1">
                <a:solidFill>
                  <a:srgbClr val="F7F74D"/>
                </a:solidFill>
              </a:rPr>
              <a:t>Seed and Plant Dormancy</a:t>
            </a:r>
          </a:p>
        </p:txBody>
      </p:sp>
      <p:pic>
        <p:nvPicPr>
          <p:cNvPr id="399363" name="Picture 3" descr="Tre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905000"/>
            <a:ext cx="2941638" cy="3921125"/>
          </a:xfrm>
          <a:prstGeom prst="rect">
            <a:avLst/>
          </a:prstGeom>
          <a:noFill/>
          <a:extLst>
            <a:ext uri="{909E8E84-426E-40DD-AFC4-6F175D3DCCD1}">
              <a14:hiddenFill xmlns:a14="http://schemas.microsoft.com/office/drawing/2010/main">
                <a:solidFill>
                  <a:srgbClr val="FFFFFF"/>
                </a:solidFill>
              </a14:hiddenFill>
            </a:ext>
          </a:extLst>
        </p:spPr>
      </p:pic>
      <p:sp>
        <p:nvSpPr>
          <p:cNvPr id="399364" name="Text Box 4"/>
          <p:cNvSpPr txBox="1">
            <a:spLocks noChangeArrowheads="1"/>
          </p:cNvSpPr>
          <p:nvPr/>
        </p:nvSpPr>
        <p:spPr bwMode="auto">
          <a:xfrm>
            <a:off x="381000" y="1676400"/>
            <a:ext cx="51816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pPr>
            <a:r>
              <a:rPr lang="en-US" altLang="en-US" sz="3600">
                <a:solidFill>
                  <a:schemeClr val="bg1"/>
                </a:solidFill>
                <a:effectLst>
                  <a:outerShdw blurRad="38100" dist="38100" dir="2700000" algn="tl">
                    <a:srgbClr val="000000"/>
                  </a:outerShdw>
                </a:effectLst>
              </a:rPr>
              <a:t>Dormancy is the condition </a:t>
            </a:r>
          </a:p>
          <a:p>
            <a:pPr>
              <a:lnSpc>
                <a:spcPct val="90000"/>
              </a:lnSpc>
            </a:pPr>
            <a:r>
              <a:rPr lang="en-US" altLang="en-US" sz="3600">
                <a:solidFill>
                  <a:schemeClr val="bg1"/>
                </a:solidFill>
                <a:effectLst>
                  <a:outerShdw blurRad="38100" dist="38100" dir="2700000" algn="tl">
                    <a:srgbClr val="000000"/>
                  </a:outerShdw>
                </a:effectLst>
              </a:rPr>
              <a:t>in which seeds will not </a:t>
            </a:r>
          </a:p>
          <a:p>
            <a:pPr>
              <a:lnSpc>
                <a:spcPct val="90000"/>
              </a:lnSpc>
            </a:pPr>
            <a:r>
              <a:rPr lang="en-US" altLang="en-US" sz="3600">
                <a:solidFill>
                  <a:schemeClr val="bg1"/>
                </a:solidFill>
                <a:effectLst>
                  <a:outerShdw blurRad="38100" dist="38100" dir="2700000" algn="tl">
                    <a:srgbClr val="000000"/>
                  </a:outerShdw>
                </a:effectLst>
              </a:rPr>
              <a:t>germinate even when </a:t>
            </a:r>
          </a:p>
          <a:p>
            <a:pPr>
              <a:lnSpc>
                <a:spcPct val="90000"/>
              </a:lnSpc>
            </a:pPr>
            <a:r>
              <a:rPr lang="en-US" altLang="en-US" sz="3600">
                <a:solidFill>
                  <a:schemeClr val="bg1"/>
                </a:solidFill>
                <a:effectLst>
                  <a:outerShdw blurRad="38100" dist="38100" dir="2700000" algn="tl">
                    <a:srgbClr val="000000"/>
                  </a:outerShdw>
                </a:effectLst>
              </a:rPr>
              <a:t>most of the environmental </a:t>
            </a:r>
          </a:p>
          <a:p>
            <a:pPr>
              <a:lnSpc>
                <a:spcPct val="90000"/>
              </a:lnSpc>
            </a:pPr>
            <a:r>
              <a:rPr lang="en-US" altLang="en-US" sz="3600">
                <a:solidFill>
                  <a:schemeClr val="bg1"/>
                </a:solidFill>
                <a:effectLst>
                  <a:outerShdw blurRad="38100" dist="38100" dir="2700000" algn="tl">
                    <a:srgbClr val="000000"/>
                  </a:outerShdw>
                </a:effectLst>
              </a:rPr>
              <a:t>conditions are favorable </a:t>
            </a:r>
          </a:p>
          <a:p>
            <a:pPr>
              <a:lnSpc>
                <a:spcPct val="90000"/>
              </a:lnSpc>
            </a:pPr>
            <a:r>
              <a:rPr lang="en-US" altLang="en-US" sz="3600">
                <a:solidFill>
                  <a:schemeClr val="bg1"/>
                </a:solidFill>
                <a:effectLst>
                  <a:outerShdw blurRad="38100" dist="38100" dir="2700000" algn="tl">
                    <a:srgbClr val="000000"/>
                  </a:outerShdw>
                </a:effectLst>
              </a:rPr>
              <a:t>for germination.</a:t>
            </a:r>
          </a:p>
          <a:p>
            <a:pPr>
              <a:lnSpc>
                <a:spcPct val="90000"/>
              </a:lnSpc>
            </a:pPr>
            <a:endParaRPr lang="en-US" altLang="en-US" sz="3600">
              <a:solidFill>
                <a:schemeClr val="bg1"/>
              </a:solidFill>
              <a:effectLst>
                <a:outerShdw blurRad="38100" dist="38100" dir="2700000" algn="tl">
                  <a:srgbClr val="000000"/>
                </a:outerShdw>
              </a:effectLst>
            </a:endParaRPr>
          </a:p>
          <a:p>
            <a:pPr>
              <a:lnSpc>
                <a:spcPct val="90000"/>
              </a:lnSpc>
            </a:pPr>
            <a:r>
              <a:rPr lang="en-US" altLang="en-US" sz="3600" b="1" i="1">
                <a:solidFill>
                  <a:srgbClr val="FFFF00"/>
                </a:solidFill>
                <a:effectLst>
                  <a:outerShdw blurRad="38100" dist="38100" dir="2700000" algn="tl">
                    <a:srgbClr val="000000"/>
                  </a:outerShdw>
                </a:effectLst>
              </a:rPr>
              <a:t>There are many types of dormancy!</a:t>
            </a:r>
            <a:r>
              <a:rPr lang="en-US" altLang="en-US" sz="4400">
                <a:solidFill>
                  <a:schemeClr val="bg1"/>
                </a:solidFill>
                <a:effectLst>
                  <a:outerShdw blurRad="38100" dist="38100" dir="2700000" algn="tl">
                    <a:srgbClr val="000000"/>
                  </a:outerShdw>
                </a:effectLst>
                <a:latin typeface="Comic Sans MS" charset="0"/>
              </a:rPr>
              <a:t> </a:t>
            </a:r>
          </a:p>
          <a:p>
            <a:pPr>
              <a:lnSpc>
                <a:spcPct val="80000"/>
              </a:lnSpc>
            </a:pPr>
            <a:endParaRPr lang="en-US" altLang="en-US" sz="4400">
              <a:solidFill>
                <a:schemeClr val="bg1"/>
              </a:solidFill>
              <a:effectLst>
                <a:outerShdw blurRad="38100" dist="38100" dir="2700000" algn="tl">
                  <a:srgbClr val="000000"/>
                </a:outerShdw>
              </a:effectLst>
              <a:latin typeface="Comic Sans MS" charset="0"/>
            </a:endParaRPr>
          </a:p>
        </p:txBody>
      </p:sp>
      <p:sp>
        <p:nvSpPr>
          <p:cNvPr id="399365" name="Line 5"/>
          <p:cNvSpPr>
            <a:spLocks noChangeShapeType="1"/>
          </p:cNvSpPr>
          <p:nvPr/>
        </p:nvSpPr>
        <p:spPr bwMode="auto">
          <a:xfrm>
            <a:off x="457200" y="1295400"/>
            <a:ext cx="8229600" cy="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transition>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Text Box 2"/>
          <p:cNvSpPr txBox="1">
            <a:spLocks noChangeArrowheads="1"/>
          </p:cNvSpPr>
          <p:nvPr/>
        </p:nvSpPr>
        <p:spPr bwMode="auto">
          <a:xfrm>
            <a:off x="457200" y="1295400"/>
            <a:ext cx="8077200" cy="515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3600" b="1">
                <a:solidFill>
                  <a:srgbClr val="F7F74D"/>
                </a:solidFill>
              </a:rPr>
              <a:t>Recalcitrant Seed</a:t>
            </a:r>
            <a:r>
              <a:rPr lang="en-US" altLang="en-US" sz="3600">
                <a:solidFill>
                  <a:schemeClr val="bg1"/>
                </a:solidFill>
                <a:effectLst>
                  <a:outerShdw blurRad="38100" dist="38100" dir="2700000" algn="tl">
                    <a:srgbClr val="000000"/>
                  </a:outerShdw>
                </a:effectLst>
              </a:rPr>
              <a:t> – seeds are able to germinate without desiccating.  They </a:t>
            </a:r>
          </a:p>
          <a:p>
            <a:r>
              <a:rPr lang="en-US" altLang="en-US" sz="3600">
                <a:solidFill>
                  <a:schemeClr val="bg1"/>
                </a:solidFill>
                <a:effectLst>
                  <a:outerShdw blurRad="38100" dist="38100" dir="2700000" algn="tl">
                    <a:srgbClr val="000000"/>
                  </a:outerShdw>
                </a:effectLst>
              </a:rPr>
              <a:t>lose viability after drying and must </a:t>
            </a:r>
          </a:p>
          <a:p>
            <a:r>
              <a:rPr lang="en-US" altLang="en-US" sz="3600">
                <a:solidFill>
                  <a:schemeClr val="bg1"/>
                </a:solidFill>
                <a:effectLst>
                  <a:outerShdw blurRad="38100" dist="38100" dir="2700000" algn="tl">
                    <a:srgbClr val="000000"/>
                  </a:outerShdw>
                </a:effectLst>
              </a:rPr>
              <a:t>be planted quickly.  </a:t>
            </a:r>
            <a:r>
              <a:rPr lang="en-US" altLang="en-US" sz="3600">
                <a:solidFill>
                  <a:srgbClr val="FF33CC"/>
                </a:solidFill>
              </a:rPr>
              <a:t>Oak, Maple, Coffee</a:t>
            </a:r>
          </a:p>
          <a:p>
            <a:endParaRPr lang="en-US" altLang="en-US" sz="4400">
              <a:solidFill>
                <a:schemeClr val="bg1"/>
              </a:solidFill>
              <a:effectLst>
                <a:outerShdw blurRad="38100" dist="38100" dir="2700000" algn="tl">
                  <a:srgbClr val="000000"/>
                </a:outerShdw>
              </a:effectLst>
            </a:endParaRPr>
          </a:p>
          <a:p>
            <a:r>
              <a:rPr lang="en-US" altLang="en-US" sz="3600" b="1">
                <a:solidFill>
                  <a:srgbClr val="F7F74D"/>
                </a:solidFill>
              </a:rPr>
              <a:t>Orthodox Seed </a:t>
            </a:r>
            <a:r>
              <a:rPr lang="en-US" altLang="en-US" sz="3600">
                <a:solidFill>
                  <a:schemeClr val="bg1"/>
                </a:solidFill>
                <a:effectLst>
                  <a:outerShdw blurRad="38100" dist="38100" dir="2700000" algn="tl">
                    <a:srgbClr val="000000"/>
                  </a:outerShdw>
                </a:effectLst>
              </a:rPr>
              <a:t> –seeds desiccate </a:t>
            </a:r>
          </a:p>
          <a:p>
            <a:r>
              <a:rPr lang="en-US" altLang="en-US" sz="3600">
                <a:solidFill>
                  <a:schemeClr val="bg1"/>
                </a:solidFill>
                <a:effectLst>
                  <a:outerShdw blurRad="38100" dist="38100" dir="2700000" algn="tl">
                    <a:srgbClr val="000000"/>
                  </a:outerShdw>
                </a:effectLst>
              </a:rPr>
              <a:t>after reaching full development to allow </a:t>
            </a:r>
          </a:p>
          <a:p>
            <a:r>
              <a:rPr lang="en-US" altLang="en-US" sz="3600">
                <a:solidFill>
                  <a:schemeClr val="bg1"/>
                </a:solidFill>
                <a:effectLst>
                  <a:outerShdw blurRad="38100" dist="38100" dir="2700000" algn="tl">
                    <a:srgbClr val="000000"/>
                  </a:outerShdw>
                </a:effectLst>
              </a:rPr>
              <a:t>the seed to be quiescent or dormant until </a:t>
            </a:r>
          </a:p>
          <a:p>
            <a:r>
              <a:rPr lang="en-US" altLang="en-US" sz="3600">
                <a:solidFill>
                  <a:schemeClr val="bg1"/>
                </a:solidFill>
                <a:effectLst>
                  <a:outerShdw blurRad="38100" dist="38100" dir="2700000" algn="tl">
                    <a:srgbClr val="000000"/>
                  </a:outerShdw>
                </a:effectLst>
              </a:rPr>
              <a:t>conditions are right to germinate. </a:t>
            </a:r>
            <a:r>
              <a:rPr lang="en-US" altLang="en-US" sz="3600">
                <a:solidFill>
                  <a:srgbClr val="FF33CC"/>
                </a:solidFill>
              </a:rPr>
              <a:t>Beans</a:t>
            </a:r>
          </a:p>
        </p:txBody>
      </p:sp>
      <p:sp>
        <p:nvSpPr>
          <p:cNvPr id="400387" name="Rectangle 3"/>
          <p:cNvSpPr>
            <a:spLocks noChangeArrowheads="1"/>
          </p:cNvSpPr>
          <p:nvPr/>
        </p:nvSpPr>
        <p:spPr bwMode="auto">
          <a:xfrm>
            <a:off x="2514600" y="304800"/>
            <a:ext cx="40957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1">
                <a:solidFill>
                  <a:srgbClr val="FFFF00"/>
                </a:solidFill>
              </a:rPr>
              <a:t>Terms To Know</a:t>
            </a:r>
          </a:p>
        </p:txBody>
      </p:sp>
      <p:sp>
        <p:nvSpPr>
          <p:cNvPr id="400388" name="Line 4"/>
          <p:cNvSpPr>
            <a:spLocks noChangeShapeType="1"/>
          </p:cNvSpPr>
          <p:nvPr/>
        </p:nvSpPr>
        <p:spPr bwMode="auto">
          <a:xfrm>
            <a:off x="457200" y="1066800"/>
            <a:ext cx="8229600" cy="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transition>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rgbClr val="5200A4"/>
            </a:gs>
            <a:gs pos="100000">
              <a:schemeClr val="bg1"/>
            </a:gs>
          </a:gsLst>
          <a:lin ang="5400000" scaled="1"/>
        </a:gradFill>
        <a:effectLst/>
      </p:bgPr>
    </p:bg>
    <p:spTree>
      <p:nvGrpSpPr>
        <p:cNvPr id="1" name=""/>
        <p:cNvGrpSpPr/>
        <p:nvPr/>
      </p:nvGrpSpPr>
      <p:grpSpPr>
        <a:xfrm>
          <a:off x="0" y="0"/>
          <a:ext cx="0" cy="0"/>
          <a:chOff x="0" y="0"/>
          <a:chExt cx="0" cy="0"/>
        </a:xfrm>
      </p:grpSpPr>
      <p:pic>
        <p:nvPicPr>
          <p:cNvPr id="550914" name="Picture 2" descr="Weblogo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914400"/>
            <a:ext cx="4991100" cy="4891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Text Box 2"/>
          <p:cNvSpPr txBox="1">
            <a:spLocks noChangeArrowheads="1"/>
          </p:cNvSpPr>
          <p:nvPr/>
        </p:nvSpPr>
        <p:spPr bwMode="auto">
          <a:xfrm>
            <a:off x="609600" y="396875"/>
            <a:ext cx="8158163"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800" b="1">
                <a:solidFill>
                  <a:srgbClr val="F7F74D"/>
                </a:solidFill>
              </a:rPr>
              <a:t>Advantages of Seed Dormancy</a:t>
            </a:r>
          </a:p>
        </p:txBody>
      </p:sp>
      <p:sp>
        <p:nvSpPr>
          <p:cNvPr id="401411" name="Text Box 3"/>
          <p:cNvSpPr txBox="1">
            <a:spLocks noChangeArrowheads="1"/>
          </p:cNvSpPr>
          <p:nvPr/>
        </p:nvSpPr>
        <p:spPr bwMode="auto">
          <a:xfrm>
            <a:off x="533400" y="2057400"/>
            <a:ext cx="7734300" cy="404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145000"/>
              </a:lnSpc>
              <a:buFont typeface="Wingdings" charset="2"/>
              <a:buChar char="§"/>
            </a:pPr>
            <a:r>
              <a:rPr lang="en-US" altLang="en-US" sz="3600">
                <a:solidFill>
                  <a:schemeClr val="bg1"/>
                </a:solidFill>
                <a:effectLst>
                  <a:outerShdw blurRad="38100" dist="38100" dir="2700000" algn="tl">
                    <a:srgbClr val="000000"/>
                  </a:outerShdw>
                </a:effectLst>
              </a:rPr>
              <a:t> Favors seedling survival</a:t>
            </a:r>
          </a:p>
          <a:p>
            <a:pPr>
              <a:lnSpc>
                <a:spcPct val="145000"/>
              </a:lnSpc>
              <a:buFont typeface="Wingdings" charset="2"/>
              <a:buChar char="§"/>
            </a:pPr>
            <a:r>
              <a:rPr lang="en-US" altLang="en-US" sz="3600">
                <a:solidFill>
                  <a:schemeClr val="bg1"/>
                </a:solidFill>
                <a:effectLst>
                  <a:outerShdw blurRad="38100" dist="38100" dir="2700000" algn="tl">
                    <a:srgbClr val="000000"/>
                  </a:outerShdw>
                </a:effectLst>
              </a:rPr>
              <a:t> Creates a seed bank</a:t>
            </a:r>
          </a:p>
          <a:p>
            <a:pPr>
              <a:lnSpc>
                <a:spcPct val="145000"/>
              </a:lnSpc>
              <a:buFont typeface="Wingdings" charset="2"/>
              <a:buChar char="§"/>
            </a:pPr>
            <a:r>
              <a:rPr lang="en-US" altLang="en-US" sz="3600">
                <a:solidFill>
                  <a:schemeClr val="bg1"/>
                </a:solidFill>
                <a:effectLst>
                  <a:outerShdw blurRad="38100" dist="38100" dir="2700000" algn="tl">
                    <a:srgbClr val="000000"/>
                  </a:outerShdw>
                </a:effectLst>
              </a:rPr>
              <a:t> Seed dispersal (birds)</a:t>
            </a:r>
          </a:p>
          <a:p>
            <a:pPr>
              <a:lnSpc>
                <a:spcPct val="145000"/>
              </a:lnSpc>
              <a:buFont typeface="Wingdings" charset="2"/>
              <a:buChar char="§"/>
            </a:pPr>
            <a:r>
              <a:rPr lang="en-US" altLang="en-US" sz="3600">
                <a:solidFill>
                  <a:schemeClr val="bg1"/>
                </a:solidFill>
                <a:effectLst>
                  <a:outerShdw blurRad="38100" dist="38100" dir="2700000" algn="tl">
                    <a:srgbClr val="000000"/>
                  </a:outerShdw>
                </a:effectLst>
              </a:rPr>
              <a:t> Synchronizes germination with seasons</a:t>
            </a:r>
          </a:p>
          <a:p>
            <a:pPr>
              <a:lnSpc>
                <a:spcPct val="115000"/>
              </a:lnSpc>
              <a:buFont typeface="Wingdings" charset="2"/>
              <a:buChar char="§"/>
            </a:pPr>
            <a:endParaRPr lang="en-US" altLang="en-US" sz="4400">
              <a:solidFill>
                <a:schemeClr val="bg1"/>
              </a:solidFill>
              <a:effectLst>
                <a:outerShdw blurRad="38100" dist="38100" dir="2700000" algn="tl">
                  <a:srgbClr val="000000"/>
                </a:outerShdw>
              </a:effectLst>
              <a:latin typeface="Comic Sans MS" charset="0"/>
            </a:endParaRPr>
          </a:p>
        </p:txBody>
      </p:sp>
      <p:pic>
        <p:nvPicPr>
          <p:cNvPr id="401412" name="Picture 4" descr="ipalbagrai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2514600"/>
            <a:ext cx="2971800" cy="2105025"/>
          </a:xfrm>
          <a:prstGeom prst="rect">
            <a:avLst/>
          </a:prstGeom>
          <a:noFill/>
          <a:extLst>
            <a:ext uri="{909E8E84-426E-40DD-AFC4-6F175D3DCCD1}">
              <a14:hiddenFill xmlns:a14="http://schemas.microsoft.com/office/drawing/2010/main">
                <a:solidFill>
                  <a:srgbClr val="FFFFFF"/>
                </a:solidFill>
              </a14:hiddenFill>
            </a:ext>
          </a:extLst>
        </p:spPr>
      </p:pic>
      <p:sp>
        <p:nvSpPr>
          <p:cNvPr id="401413" name="Line 5"/>
          <p:cNvSpPr>
            <a:spLocks noChangeShapeType="1"/>
          </p:cNvSpPr>
          <p:nvPr/>
        </p:nvSpPr>
        <p:spPr bwMode="auto">
          <a:xfrm>
            <a:off x="457200" y="1295400"/>
            <a:ext cx="8229600" cy="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transition spd="slow">
    <p:rand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Text Box 2"/>
          <p:cNvSpPr txBox="1">
            <a:spLocks noChangeArrowheads="1"/>
          </p:cNvSpPr>
          <p:nvPr/>
        </p:nvSpPr>
        <p:spPr bwMode="auto">
          <a:xfrm>
            <a:off x="1143000" y="152400"/>
            <a:ext cx="67341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1">
                <a:solidFill>
                  <a:srgbClr val="F7F74D"/>
                </a:solidFill>
              </a:rPr>
              <a:t>Types of Dormancy in Seed</a:t>
            </a:r>
          </a:p>
        </p:txBody>
      </p:sp>
      <p:sp>
        <p:nvSpPr>
          <p:cNvPr id="402435" name="Text Box 3"/>
          <p:cNvSpPr txBox="1">
            <a:spLocks noChangeArrowheads="1"/>
          </p:cNvSpPr>
          <p:nvPr/>
        </p:nvSpPr>
        <p:spPr bwMode="auto">
          <a:xfrm>
            <a:off x="381000" y="1371600"/>
            <a:ext cx="8432800" cy="497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3200" b="1">
                <a:solidFill>
                  <a:srgbClr val="F7F74D"/>
                </a:solidFill>
              </a:rPr>
              <a:t>Quiescent</a:t>
            </a:r>
            <a:r>
              <a:rPr lang="en-US" altLang="en-US">
                <a:solidFill>
                  <a:schemeClr val="bg1"/>
                </a:solidFill>
                <a:effectLst>
                  <a:outerShdw blurRad="38100" dist="38100" dir="2700000" algn="tl">
                    <a:srgbClr val="000000"/>
                  </a:outerShdw>
                </a:effectLst>
              </a:rPr>
              <a:t> – seeds are able to germinate upon </a:t>
            </a:r>
          </a:p>
          <a:p>
            <a:r>
              <a:rPr lang="en-US" altLang="en-US">
                <a:solidFill>
                  <a:schemeClr val="bg1"/>
                </a:solidFill>
                <a:effectLst>
                  <a:outerShdw blurRad="38100" dist="38100" dir="2700000" algn="tl">
                    <a:srgbClr val="000000"/>
                  </a:outerShdw>
                </a:effectLst>
              </a:rPr>
              <a:t>imbibition of water at permissive temperatures.   </a:t>
            </a:r>
          </a:p>
          <a:p>
            <a:endParaRPr lang="en-US" altLang="en-US">
              <a:solidFill>
                <a:schemeClr val="bg1"/>
              </a:solidFill>
              <a:effectLst>
                <a:outerShdw blurRad="38100" dist="38100" dir="2700000" algn="tl">
                  <a:srgbClr val="000000"/>
                </a:outerShdw>
              </a:effectLst>
            </a:endParaRPr>
          </a:p>
          <a:p>
            <a:r>
              <a:rPr lang="en-US" altLang="en-US" sz="3200" b="1">
                <a:solidFill>
                  <a:srgbClr val="F7F74D"/>
                </a:solidFill>
              </a:rPr>
              <a:t>Primary Dormancy</a:t>
            </a:r>
            <a:r>
              <a:rPr lang="en-US" altLang="en-US">
                <a:solidFill>
                  <a:schemeClr val="bg1"/>
                </a:solidFill>
                <a:effectLst>
                  <a:outerShdw blurRad="38100" dist="38100" dir="2700000" algn="tl">
                    <a:srgbClr val="000000"/>
                  </a:outerShdw>
                </a:effectLst>
              </a:rPr>
              <a:t> – seeds cannot germinate</a:t>
            </a:r>
          </a:p>
          <a:p>
            <a:r>
              <a:rPr lang="en-US" altLang="en-US">
                <a:solidFill>
                  <a:schemeClr val="bg1"/>
                </a:solidFill>
                <a:effectLst>
                  <a:outerShdw blurRad="38100" dist="38100" dir="2700000" algn="tl">
                    <a:srgbClr val="000000"/>
                  </a:outerShdw>
                </a:effectLst>
              </a:rPr>
              <a:t>even if immediate conditions are right. This form of </a:t>
            </a:r>
          </a:p>
          <a:p>
            <a:r>
              <a:rPr lang="en-US" altLang="en-US">
                <a:solidFill>
                  <a:schemeClr val="bg1"/>
                </a:solidFill>
                <a:effectLst>
                  <a:outerShdw blurRad="38100" dist="38100" dir="2700000" algn="tl">
                    <a:srgbClr val="000000"/>
                  </a:outerShdw>
                </a:effectLst>
              </a:rPr>
              <a:t>dormancy delays germination until season, or other</a:t>
            </a:r>
          </a:p>
          <a:p>
            <a:r>
              <a:rPr lang="en-US" altLang="en-US">
                <a:solidFill>
                  <a:schemeClr val="bg1"/>
                </a:solidFill>
                <a:effectLst>
                  <a:outerShdw blurRad="38100" dist="38100" dir="2700000" algn="tl">
                    <a:srgbClr val="000000"/>
                  </a:outerShdw>
                </a:effectLst>
              </a:rPr>
              <a:t>macro-environmental issues are right for survival.</a:t>
            </a:r>
          </a:p>
          <a:p>
            <a:endParaRPr lang="en-US" altLang="en-US">
              <a:solidFill>
                <a:schemeClr val="bg1"/>
              </a:solidFill>
              <a:effectLst>
                <a:outerShdw blurRad="38100" dist="38100" dir="2700000" algn="tl">
                  <a:srgbClr val="000000"/>
                </a:outerShdw>
              </a:effectLst>
            </a:endParaRPr>
          </a:p>
          <a:p>
            <a:r>
              <a:rPr lang="en-US" altLang="en-US" sz="3200" b="1">
                <a:solidFill>
                  <a:srgbClr val="F7F74D"/>
                </a:solidFill>
              </a:rPr>
              <a:t>Secondary Dormancy</a:t>
            </a:r>
            <a:r>
              <a:rPr lang="en-US" altLang="en-US">
                <a:solidFill>
                  <a:schemeClr val="bg1"/>
                </a:solidFill>
                <a:effectLst>
                  <a:outerShdw blurRad="38100" dist="38100" dir="2700000" algn="tl">
                    <a:srgbClr val="000000"/>
                  </a:outerShdw>
                </a:effectLst>
              </a:rPr>
              <a:t> – an additional level of  </a:t>
            </a:r>
          </a:p>
          <a:p>
            <a:r>
              <a:rPr lang="en-US" altLang="en-US">
                <a:solidFill>
                  <a:schemeClr val="bg1"/>
                </a:solidFill>
                <a:effectLst>
                  <a:outerShdw blurRad="38100" dist="38100" dir="2700000" algn="tl">
                    <a:srgbClr val="000000"/>
                  </a:outerShdw>
                </a:effectLst>
              </a:rPr>
              <a:t>protection to prevent germination. Can be induced under </a:t>
            </a:r>
          </a:p>
          <a:p>
            <a:r>
              <a:rPr lang="en-US" altLang="en-US">
                <a:solidFill>
                  <a:schemeClr val="bg1"/>
                </a:solidFill>
                <a:effectLst>
                  <a:outerShdw blurRad="38100" dist="38100" dir="2700000" algn="tl">
                    <a:srgbClr val="000000"/>
                  </a:outerShdw>
                </a:effectLst>
              </a:rPr>
              <a:t>very unfavorable conditions such as drought or cold, etc.  </a:t>
            </a:r>
          </a:p>
        </p:txBody>
      </p:sp>
      <p:sp>
        <p:nvSpPr>
          <p:cNvPr id="402436" name="Line 4"/>
          <p:cNvSpPr>
            <a:spLocks noChangeShapeType="1"/>
          </p:cNvSpPr>
          <p:nvPr/>
        </p:nvSpPr>
        <p:spPr bwMode="auto">
          <a:xfrm>
            <a:off x="457200" y="990600"/>
            <a:ext cx="8229600" cy="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transition spd="slow">
    <p:rand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Text Box 2"/>
          <p:cNvSpPr txBox="1">
            <a:spLocks noChangeArrowheads="1"/>
          </p:cNvSpPr>
          <p:nvPr/>
        </p:nvSpPr>
        <p:spPr bwMode="auto">
          <a:xfrm>
            <a:off x="457200" y="1427163"/>
            <a:ext cx="8382000" cy="4973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spcBef>
                <a:spcPct val="20000"/>
              </a:spcBef>
              <a:spcAft>
                <a:spcPct val="20000"/>
              </a:spcAft>
            </a:pPr>
            <a:r>
              <a:rPr lang="en-US" altLang="en-US" sz="3600">
                <a:solidFill>
                  <a:srgbClr val="F7F74D"/>
                </a:solidFill>
              </a:rPr>
              <a:t>Exogenous Dormancy</a:t>
            </a:r>
            <a:r>
              <a:rPr lang="en-US" altLang="en-US" sz="3600">
                <a:solidFill>
                  <a:schemeClr val="bg1"/>
                </a:solidFill>
                <a:effectLst>
                  <a:outerShdw blurRad="38100" dist="38100" dir="2700000" algn="tl">
                    <a:srgbClr val="000000"/>
                  </a:outerShdw>
                </a:effectLst>
              </a:rPr>
              <a:t> - imposed by factors outside the embryo                                           </a:t>
            </a:r>
            <a:r>
              <a:rPr lang="en-US" altLang="en-US" sz="3600">
                <a:solidFill>
                  <a:srgbClr val="66FFFF"/>
                </a:solidFill>
              </a:rPr>
              <a:t>Seed coat</a:t>
            </a:r>
            <a:r>
              <a:rPr lang="en-US" altLang="en-US" sz="3600">
                <a:solidFill>
                  <a:schemeClr val="bg1"/>
                </a:solidFill>
                <a:effectLst>
                  <a:outerShdw blurRad="38100" dist="38100" dir="2700000" algn="tl">
                    <a:srgbClr val="000000"/>
                  </a:outerShdw>
                </a:effectLst>
              </a:rPr>
              <a:t> </a:t>
            </a:r>
          </a:p>
          <a:p>
            <a:pPr>
              <a:lnSpc>
                <a:spcPct val="90000"/>
              </a:lnSpc>
              <a:spcBef>
                <a:spcPct val="20000"/>
              </a:spcBef>
              <a:spcAft>
                <a:spcPct val="20000"/>
              </a:spcAft>
            </a:pPr>
            <a:r>
              <a:rPr lang="en-US" altLang="en-US" sz="3600">
                <a:solidFill>
                  <a:srgbClr val="F7F74D"/>
                </a:solidFill>
              </a:rPr>
              <a:t>Endogenous Dormancy</a:t>
            </a:r>
            <a:r>
              <a:rPr lang="en-US" altLang="en-US" sz="3600">
                <a:solidFill>
                  <a:schemeClr val="bg1"/>
                </a:solidFill>
                <a:effectLst>
                  <a:outerShdw blurRad="38100" dist="38100" dir="2700000" algn="tl">
                    <a:srgbClr val="000000"/>
                  </a:outerShdw>
                </a:effectLst>
              </a:rPr>
              <a:t> - imposed by factors within the embryo                          </a:t>
            </a:r>
            <a:r>
              <a:rPr lang="en-US" altLang="en-US" sz="3600">
                <a:solidFill>
                  <a:srgbClr val="66FFFF"/>
                </a:solidFill>
              </a:rPr>
              <a:t>Underdeveloped embryo</a:t>
            </a:r>
          </a:p>
          <a:p>
            <a:pPr>
              <a:lnSpc>
                <a:spcPct val="90000"/>
              </a:lnSpc>
              <a:spcBef>
                <a:spcPct val="20000"/>
              </a:spcBef>
              <a:spcAft>
                <a:spcPct val="20000"/>
              </a:spcAft>
            </a:pPr>
            <a:r>
              <a:rPr lang="en-US" altLang="en-US" sz="3600">
                <a:solidFill>
                  <a:srgbClr val="F7F74D"/>
                </a:solidFill>
              </a:rPr>
              <a:t>Double (Combinational) Dormancy</a:t>
            </a:r>
            <a:r>
              <a:rPr lang="en-US" altLang="en-US" sz="3600">
                <a:solidFill>
                  <a:schemeClr val="bg1"/>
                </a:solidFill>
                <a:effectLst>
                  <a:outerShdw blurRad="38100" dist="38100" dir="2700000" algn="tl">
                    <a:srgbClr val="000000"/>
                  </a:outerShdw>
                </a:effectLst>
              </a:rPr>
              <a:t> – two kinds of dormancy                                                         </a:t>
            </a:r>
            <a:r>
              <a:rPr lang="en-US" altLang="en-US" sz="3600">
                <a:solidFill>
                  <a:srgbClr val="66FFFF"/>
                </a:solidFill>
              </a:rPr>
              <a:t>Seed coat</a:t>
            </a:r>
            <a:r>
              <a:rPr lang="en-US" altLang="en-US" sz="3600">
                <a:solidFill>
                  <a:srgbClr val="66FFFF"/>
                </a:solidFill>
                <a:effectLst>
                  <a:outerShdw blurRad="38100" dist="38100" dir="2700000" algn="tl">
                    <a:srgbClr val="000000"/>
                  </a:outerShdw>
                </a:effectLst>
              </a:rPr>
              <a:t> and u</a:t>
            </a:r>
            <a:r>
              <a:rPr lang="en-US" altLang="en-US" sz="3600">
                <a:solidFill>
                  <a:srgbClr val="66FFFF"/>
                </a:solidFill>
              </a:rPr>
              <a:t>nderdeveloped embryo</a:t>
            </a:r>
          </a:p>
        </p:txBody>
      </p:sp>
      <p:sp>
        <p:nvSpPr>
          <p:cNvPr id="403459" name="Rectangle 3"/>
          <p:cNvSpPr>
            <a:spLocks noChangeArrowheads="1"/>
          </p:cNvSpPr>
          <p:nvPr/>
        </p:nvSpPr>
        <p:spPr bwMode="auto">
          <a:xfrm>
            <a:off x="1219200" y="228600"/>
            <a:ext cx="671671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1">
                <a:solidFill>
                  <a:srgbClr val="F7F74D"/>
                </a:solidFill>
              </a:rPr>
              <a:t>Primary Dormancy in Seed</a:t>
            </a:r>
          </a:p>
        </p:txBody>
      </p:sp>
      <p:sp>
        <p:nvSpPr>
          <p:cNvPr id="403460" name="Line 4"/>
          <p:cNvSpPr>
            <a:spLocks noChangeShapeType="1"/>
          </p:cNvSpPr>
          <p:nvPr/>
        </p:nvSpPr>
        <p:spPr bwMode="auto">
          <a:xfrm>
            <a:off x="990600" y="1116013"/>
            <a:ext cx="7010400" cy="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transition spd="slow">
    <p:rand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Text Box 2"/>
          <p:cNvSpPr txBox="1">
            <a:spLocks noChangeArrowheads="1"/>
          </p:cNvSpPr>
          <p:nvPr/>
        </p:nvSpPr>
        <p:spPr bwMode="auto">
          <a:xfrm>
            <a:off x="2270125" y="796925"/>
            <a:ext cx="1841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ltLang="en-US" sz="4400">
              <a:solidFill>
                <a:schemeClr val="bg1"/>
              </a:solidFill>
              <a:effectLst>
                <a:outerShdw blurRad="38100" dist="38100" dir="2700000" algn="tl">
                  <a:srgbClr val="000000"/>
                </a:outerShdw>
              </a:effectLst>
              <a:latin typeface="Comic Sans MS" charset="0"/>
            </a:endParaRPr>
          </a:p>
        </p:txBody>
      </p:sp>
      <p:sp>
        <p:nvSpPr>
          <p:cNvPr id="405507" name="Rectangle 3"/>
          <p:cNvSpPr>
            <a:spLocks noChangeArrowheads="1"/>
          </p:cNvSpPr>
          <p:nvPr/>
        </p:nvSpPr>
        <p:spPr bwMode="auto">
          <a:xfrm>
            <a:off x="457200" y="1295400"/>
            <a:ext cx="8382000" cy="497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a:spcBef>
                <a:spcPct val="50000"/>
              </a:spcBef>
            </a:pPr>
            <a:endParaRPr lang="en-US" altLang="en-US" sz="3200">
              <a:solidFill>
                <a:schemeClr val="bg1"/>
              </a:solidFill>
              <a:effectLst>
                <a:outerShdw blurRad="38100" dist="38100" dir="2700000" algn="tl">
                  <a:srgbClr val="000000"/>
                </a:outerShdw>
              </a:effectLst>
              <a:latin typeface="Comic Sans MS" charset="0"/>
            </a:endParaRPr>
          </a:p>
          <a:p>
            <a:pPr>
              <a:spcBef>
                <a:spcPct val="50000"/>
              </a:spcBef>
              <a:buFontTx/>
              <a:buChar char="•"/>
            </a:pPr>
            <a:r>
              <a:rPr lang="en-US" altLang="en-US" sz="3200" b="1">
                <a:solidFill>
                  <a:srgbClr val="F7F74D"/>
                </a:solidFill>
              </a:rPr>
              <a:t>Physical</a:t>
            </a:r>
            <a:r>
              <a:rPr lang="en-US" altLang="en-US" sz="3200">
                <a:solidFill>
                  <a:schemeClr val="bg1"/>
                </a:solidFill>
              </a:rPr>
              <a:t> – Impermeable seed coat: </a:t>
            </a:r>
          </a:p>
          <a:p>
            <a:pPr>
              <a:spcBef>
                <a:spcPct val="50000"/>
              </a:spcBef>
            </a:pPr>
            <a:r>
              <a:rPr lang="en-US" altLang="en-US" sz="3200" b="1">
                <a:solidFill>
                  <a:srgbClr val="66CCFF"/>
                </a:solidFill>
              </a:rPr>
              <a:t>	Scarification</a:t>
            </a:r>
          </a:p>
          <a:p>
            <a:pPr>
              <a:spcBef>
                <a:spcPct val="50000"/>
              </a:spcBef>
              <a:buFontTx/>
              <a:buChar char="•"/>
            </a:pPr>
            <a:r>
              <a:rPr lang="en-US" altLang="en-US" sz="3200" b="1">
                <a:solidFill>
                  <a:srgbClr val="F7F74D"/>
                </a:solidFill>
              </a:rPr>
              <a:t>Mechanical</a:t>
            </a:r>
            <a:r>
              <a:rPr lang="en-US" altLang="en-US" sz="3200">
                <a:solidFill>
                  <a:schemeClr val="bg1"/>
                </a:solidFill>
              </a:rPr>
              <a:t> – Seed covering restricts radicle: </a:t>
            </a:r>
          </a:p>
          <a:p>
            <a:pPr>
              <a:spcBef>
                <a:spcPct val="50000"/>
              </a:spcBef>
            </a:pPr>
            <a:r>
              <a:rPr lang="en-US" altLang="en-US" sz="3200" b="1">
                <a:solidFill>
                  <a:srgbClr val="66CCFF"/>
                </a:solidFill>
              </a:rPr>
              <a:t>	Removal</a:t>
            </a:r>
          </a:p>
          <a:p>
            <a:pPr>
              <a:spcBef>
                <a:spcPct val="50000"/>
              </a:spcBef>
              <a:buFontTx/>
              <a:buChar char="•"/>
            </a:pPr>
            <a:r>
              <a:rPr lang="en-US" altLang="en-US" sz="3200" b="1">
                <a:solidFill>
                  <a:srgbClr val="F7F74D"/>
                </a:solidFill>
              </a:rPr>
              <a:t>Chemical</a:t>
            </a:r>
            <a:r>
              <a:rPr lang="en-US" altLang="en-US" sz="3200">
                <a:solidFill>
                  <a:schemeClr val="bg1"/>
                </a:solidFill>
              </a:rPr>
              <a:t> – Inhibitors in seed coat: </a:t>
            </a:r>
          </a:p>
          <a:p>
            <a:pPr>
              <a:spcBef>
                <a:spcPct val="50000"/>
              </a:spcBef>
            </a:pPr>
            <a:r>
              <a:rPr lang="en-US" altLang="en-US" sz="3200" b="1">
                <a:solidFill>
                  <a:srgbClr val="66CCFF"/>
                </a:solidFill>
              </a:rPr>
              <a:t>	Removal / Leaching</a:t>
            </a:r>
          </a:p>
        </p:txBody>
      </p:sp>
      <p:sp>
        <p:nvSpPr>
          <p:cNvPr id="405508" name="Rectangle 4"/>
          <p:cNvSpPr>
            <a:spLocks noChangeArrowheads="1"/>
          </p:cNvSpPr>
          <p:nvPr/>
        </p:nvSpPr>
        <p:spPr bwMode="auto">
          <a:xfrm>
            <a:off x="1752600" y="533400"/>
            <a:ext cx="5889625"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800" b="1">
                <a:solidFill>
                  <a:srgbClr val="F7F74D"/>
                </a:solidFill>
              </a:rPr>
              <a:t>Exogenous Dormancy</a:t>
            </a:r>
          </a:p>
        </p:txBody>
      </p:sp>
      <p:sp>
        <p:nvSpPr>
          <p:cNvPr id="405509" name="Line 5"/>
          <p:cNvSpPr>
            <a:spLocks noChangeShapeType="1"/>
          </p:cNvSpPr>
          <p:nvPr/>
        </p:nvSpPr>
        <p:spPr bwMode="auto">
          <a:xfrm>
            <a:off x="1143000" y="1447800"/>
            <a:ext cx="7239000" cy="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transition spd="slow">
    <p:rand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Text Box 2"/>
          <p:cNvSpPr txBox="1">
            <a:spLocks noChangeArrowheads="1"/>
          </p:cNvSpPr>
          <p:nvPr/>
        </p:nvSpPr>
        <p:spPr bwMode="auto">
          <a:xfrm>
            <a:off x="2270125" y="796925"/>
            <a:ext cx="1841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ltLang="en-US" sz="4400">
              <a:solidFill>
                <a:schemeClr val="bg1"/>
              </a:solidFill>
              <a:effectLst>
                <a:outerShdw blurRad="38100" dist="38100" dir="2700000" algn="tl">
                  <a:srgbClr val="000000"/>
                </a:outerShdw>
              </a:effectLst>
              <a:latin typeface="Comic Sans MS" charset="0"/>
            </a:endParaRPr>
          </a:p>
        </p:txBody>
      </p:sp>
      <p:sp>
        <p:nvSpPr>
          <p:cNvPr id="406531" name="Rectangle 3"/>
          <p:cNvSpPr>
            <a:spLocks noChangeArrowheads="1"/>
          </p:cNvSpPr>
          <p:nvPr/>
        </p:nvSpPr>
        <p:spPr bwMode="auto">
          <a:xfrm>
            <a:off x="0" y="1411288"/>
            <a:ext cx="9144000" cy="4989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5000"/>
              </a:lnSpc>
              <a:spcBef>
                <a:spcPct val="15000"/>
              </a:spcBef>
              <a:spcAft>
                <a:spcPct val="15000"/>
              </a:spcAft>
            </a:pPr>
            <a:r>
              <a:rPr lang="en-US" altLang="en-US" sz="3200">
                <a:solidFill>
                  <a:schemeClr val="bg1"/>
                </a:solidFill>
              </a:rPr>
              <a:t>  </a:t>
            </a:r>
            <a:r>
              <a:rPr lang="en-US" altLang="en-US" sz="3200" b="1">
                <a:solidFill>
                  <a:srgbClr val="F7F74D"/>
                </a:solidFill>
              </a:rPr>
              <a:t>Morphological</a:t>
            </a:r>
            <a:r>
              <a:rPr lang="en-US" altLang="en-US" sz="3200" b="1">
                <a:solidFill>
                  <a:srgbClr val="66CCFF"/>
                </a:solidFill>
              </a:rPr>
              <a:t> </a:t>
            </a:r>
            <a:r>
              <a:rPr lang="en-US" altLang="en-US" sz="3200">
                <a:solidFill>
                  <a:schemeClr val="bg1"/>
                </a:solidFill>
              </a:rPr>
              <a:t> - </a:t>
            </a:r>
            <a:r>
              <a:rPr lang="en-US" altLang="en-US">
                <a:solidFill>
                  <a:schemeClr val="bg1"/>
                </a:solidFill>
              </a:rPr>
              <a:t>Underdeveloped embryo: </a:t>
            </a:r>
          </a:p>
          <a:p>
            <a:pPr>
              <a:lnSpc>
                <a:spcPct val="85000"/>
              </a:lnSpc>
              <a:spcBef>
                <a:spcPct val="15000"/>
              </a:spcBef>
              <a:spcAft>
                <a:spcPct val="15000"/>
              </a:spcAft>
            </a:pPr>
            <a:r>
              <a:rPr lang="en-US" altLang="en-US">
                <a:solidFill>
                  <a:schemeClr val="bg1"/>
                </a:solidFill>
              </a:rPr>
              <a:t>					      </a:t>
            </a:r>
            <a:r>
              <a:rPr lang="en-US" altLang="en-US" sz="3200">
                <a:solidFill>
                  <a:srgbClr val="66CCFF"/>
                </a:solidFill>
              </a:rPr>
              <a:t>Warm Stratification</a:t>
            </a:r>
          </a:p>
          <a:p>
            <a:pPr>
              <a:lnSpc>
                <a:spcPct val="85000"/>
              </a:lnSpc>
              <a:spcBef>
                <a:spcPct val="15000"/>
              </a:spcBef>
              <a:spcAft>
                <a:spcPct val="15000"/>
              </a:spcAft>
            </a:pPr>
            <a:r>
              <a:rPr lang="en-US" altLang="en-US" sz="3200" b="1">
                <a:solidFill>
                  <a:srgbClr val="66CCFF"/>
                </a:solidFill>
              </a:rPr>
              <a:t>  </a:t>
            </a:r>
            <a:r>
              <a:rPr lang="en-US" altLang="en-US" sz="3200" b="1">
                <a:solidFill>
                  <a:srgbClr val="F7F74D"/>
                </a:solidFill>
              </a:rPr>
              <a:t>Physiological</a:t>
            </a:r>
            <a:r>
              <a:rPr lang="en-US" altLang="en-US" sz="3200" b="1">
                <a:solidFill>
                  <a:srgbClr val="66CCFF"/>
                </a:solidFill>
              </a:rPr>
              <a:t> </a:t>
            </a:r>
          </a:p>
          <a:p>
            <a:pPr lvl="1">
              <a:lnSpc>
                <a:spcPct val="85000"/>
              </a:lnSpc>
              <a:spcBef>
                <a:spcPct val="15000"/>
              </a:spcBef>
              <a:spcAft>
                <a:spcPct val="15000"/>
              </a:spcAft>
              <a:buClr>
                <a:schemeClr val="bg1"/>
              </a:buClr>
              <a:buFontTx/>
              <a:buChar char="•"/>
            </a:pPr>
            <a:r>
              <a:rPr lang="en-US" altLang="en-US" sz="3200">
                <a:solidFill>
                  <a:srgbClr val="66CCFF"/>
                </a:solidFill>
              </a:rPr>
              <a:t> </a:t>
            </a:r>
            <a:r>
              <a:rPr lang="en-US" altLang="en-US" sz="3200">
                <a:solidFill>
                  <a:srgbClr val="F7F74D"/>
                </a:solidFill>
              </a:rPr>
              <a:t>Non-Deep</a:t>
            </a:r>
            <a:r>
              <a:rPr lang="en-US" altLang="en-US" sz="3200">
                <a:solidFill>
                  <a:schemeClr val="bg1"/>
                </a:solidFill>
              </a:rPr>
              <a:t> – </a:t>
            </a:r>
            <a:r>
              <a:rPr lang="en-US" altLang="en-US">
                <a:solidFill>
                  <a:schemeClr val="bg1"/>
                </a:solidFill>
              </a:rPr>
              <a:t>After Ripening</a:t>
            </a:r>
            <a:r>
              <a:rPr lang="en-US" altLang="en-US" sz="3200">
                <a:solidFill>
                  <a:schemeClr val="bg1"/>
                </a:solidFill>
              </a:rPr>
              <a:t>: </a:t>
            </a:r>
            <a:r>
              <a:rPr lang="en-US" altLang="en-US" sz="3200">
                <a:solidFill>
                  <a:srgbClr val="66CCFF"/>
                </a:solidFill>
              </a:rPr>
              <a:t>Dry storage</a:t>
            </a:r>
            <a:r>
              <a:rPr lang="en-US" altLang="en-US" sz="3200">
                <a:solidFill>
                  <a:schemeClr val="bg1"/>
                </a:solidFill>
              </a:rPr>
              <a:t>	</a:t>
            </a:r>
          </a:p>
          <a:p>
            <a:pPr lvl="4">
              <a:lnSpc>
                <a:spcPct val="85000"/>
              </a:lnSpc>
              <a:spcBef>
                <a:spcPct val="15000"/>
              </a:spcBef>
              <a:spcAft>
                <a:spcPct val="15000"/>
              </a:spcAft>
            </a:pPr>
            <a:r>
              <a:rPr lang="en-US" altLang="en-US" sz="3200">
                <a:solidFill>
                  <a:schemeClr val="bg1"/>
                </a:solidFill>
              </a:rPr>
              <a:t>        </a:t>
            </a:r>
            <a:r>
              <a:rPr lang="en-US" altLang="en-US">
                <a:solidFill>
                  <a:schemeClr val="bg1"/>
                </a:solidFill>
              </a:rPr>
              <a:t>Photo-dormant</a:t>
            </a:r>
            <a:r>
              <a:rPr lang="en-US" altLang="en-US" sz="3200">
                <a:solidFill>
                  <a:schemeClr val="bg1"/>
                </a:solidFill>
              </a:rPr>
              <a:t>: </a:t>
            </a:r>
            <a:r>
              <a:rPr lang="en-US" altLang="en-US" sz="3200">
                <a:solidFill>
                  <a:srgbClr val="66CCFF"/>
                </a:solidFill>
              </a:rPr>
              <a:t>Exposure to red light</a:t>
            </a:r>
            <a:r>
              <a:rPr lang="en-US" altLang="en-US" sz="3200">
                <a:solidFill>
                  <a:schemeClr val="bg1"/>
                </a:solidFill>
              </a:rPr>
              <a:t>  </a:t>
            </a:r>
          </a:p>
          <a:p>
            <a:pPr lvl="1">
              <a:lnSpc>
                <a:spcPct val="85000"/>
              </a:lnSpc>
              <a:spcBef>
                <a:spcPct val="15000"/>
              </a:spcBef>
              <a:spcAft>
                <a:spcPct val="15000"/>
              </a:spcAft>
              <a:buFontTx/>
              <a:buChar char="•"/>
            </a:pPr>
            <a:r>
              <a:rPr lang="en-US" altLang="en-US" sz="3200">
                <a:solidFill>
                  <a:schemeClr val="bg1"/>
                </a:solidFill>
              </a:rPr>
              <a:t> </a:t>
            </a:r>
            <a:r>
              <a:rPr lang="en-US" altLang="en-US" sz="3200">
                <a:solidFill>
                  <a:srgbClr val="F7F74D"/>
                </a:solidFill>
              </a:rPr>
              <a:t>Intermediate</a:t>
            </a:r>
            <a:r>
              <a:rPr lang="en-US" altLang="en-US" sz="3200">
                <a:solidFill>
                  <a:schemeClr val="bg1"/>
                </a:solidFill>
              </a:rPr>
              <a:t> – </a:t>
            </a:r>
            <a:r>
              <a:rPr lang="en-US" altLang="en-US">
                <a:solidFill>
                  <a:schemeClr val="bg1"/>
                </a:solidFill>
              </a:rPr>
              <a:t>Embryo/coat separation</a:t>
            </a:r>
            <a:r>
              <a:rPr lang="en-US" altLang="en-US" sz="3200">
                <a:solidFill>
                  <a:schemeClr val="bg1"/>
                </a:solidFill>
              </a:rPr>
              <a:t>: </a:t>
            </a:r>
          </a:p>
          <a:p>
            <a:pPr lvl="1">
              <a:lnSpc>
                <a:spcPct val="85000"/>
              </a:lnSpc>
              <a:spcBef>
                <a:spcPct val="15000"/>
              </a:spcBef>
              <a:spcAft>
                <a:spcPct val="15000"/>
              </a:spcAft>
            </a:pPr>
            <a:r>
              <a:rPr lang="en-US" altLang="en-US" sz="3200">
                <a:solidFill>
                  <a:srgbClr val="66CCFF"/>
                </a:solidFill>
              </a:rPr>
              <a:t>					    Cold Stratification</a:t>
            </a:r>
          </a:p>
          <a:p>
            <a:pPr lvl="1">
              <a:lnSpc>
                <a:spcPct val="85000"/>
              </a:lnSpc>
              <a:spcBef>
                <a:spcPct val="15000"/>
              </a:spcBef>
              <a:spcAft>
                <a:spcPct val="15000"/>
              </a:spcAft>
              <a:buFontTx/>
              <a:buChar char="•"/>
            </a:pPr>
            <a:r>
              <a:rPr lang="en-US" altLang="en-US" sz="3200">
                <a:solidFill>
                  <a:schemeClr val="bg1"/>
                </a:solidFill>
              </a:rPr>
              <a:t> </a:t>
            </a:r>
            <a:r>
              <a:rPr lang="en-US" altLang="en-US" sz="3200">
                <a:solidFill>
                  <a:srgbClr val="F7F74D"/>
                </a:solidFill>
              </a:rPr>
              <a:t>Deep</a:t>
            </a:r>
            <a:r>
              <a:rPr lang="en-US" altLang="en-US" sz="3200">
                <a:solidFill>
                  <a:schemeClr val="bg1"/>
                </a:solidFill>
              </a:rPr>
              <a:t> – </a:t>
            </a:r>
            <a:r>
              <a:rPr lang="en-US" altLang="en-US">
                <a:solidFill>
                  <a:schemeClr val="bg1"/>
                </a:solidFill>
              </a:rPr>
              <a:t>embryo dormant</a:t>
            </a:r>
            <a:r>
              <a:rPr lang="en-US" altLang="en-US" sz="3200">
                <a:solidFill>
                  <a:schemeClr val="bg1"/>
                </a:solidFill>
              </a:rPr>
              <a:t>: </a:t>
            </a:r>
          </a:p>
          <a:p>
            <a:pPr lvl="1">
              <a:lnSpc>
                <a:spcPct val="85000"/>
              </a:lnSpc>
              <a:spcBef>
                <a:spcPct val="15000"/>
              </a:spcBef>
              <a:spcAft>
                <a:spcPct val="15000"/>
              </a:spcAft>
            </a:pPr>
            <a:r>
              <a:rPr lang="en-US" altLang="en-US" sz="3200">
                <a:solidFill>
                  <a:srgbClr val="66CCFF"/>
                </a:solidFill>
              </a:rPr>
              <a:t>					    Cold</a:t>
            </a:r>
            <a:r>
              <a:rPr lang="en-US" altLang="en-US" sz="3200">
                <a:solidFill>
                  <a:schemeClr val="bg1"/>
                </a:solidFill>
              </a:rPr>
              <a:t> </a:t>
            </a:r>
            <a:r>
              <a:rPr lang="en-US" altLang="en-US" sz="3200">
                <a:solidFill>
                  <a:srgbClr val="66CCFF"/>
                </a:solidFill>
              </a:rPr>
              <a:t>Stratification</a:t>
            </a:r>
            <a:r>
              <a:rPr lang="en-US" altLang="en-US" sz="3200" b="1">
                <a:solidFill>
                  <a:srgbClr val="66CCFF"/>
                </a:solidFill>
              </a:rPr>
              <a:t> </a:t>
            </a:r>
          </a:p>
        </p:txBody>
      </p:sp>
      <p:sp>
        <p:nvSpPr>
          <p:cNvPr id="406532" name="Rectangle 4"/>
          <p:cNvSpPr>
            <a:spLocks noChangeArrowheads="1"/>
          </p:cNvSpPr>
          <p:nvPr/>
        </p:nvSpPr>
        <p:spPr bwMode="auto">
          <a:xfrm>
            <a:off x="1981200" y="152400"/>
            <a:ext cx="575786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1">
                <a:solidFill>
                  <a:srgbClr val="F7F74D"/>
                </a:solidFill>
              </a:rPr>
              <a:t>Endogenous Dormancy</a:t>
            </a:r>
          </a:p>
        </p:txBody>
      </p:sp>
      <p:sp>
        <p:nvSpPr>
          <p:cNvPr id="406533" name="Line 5"/>
          <p:cNvSpPr>
            <a:spLocks noChangeShapeType="1"/>
          </p:cNvSpPr>
          <p:nvPr/>
        </p:nvSpPr>
        <p:spPr bwMode="auto">
          <a:xfrm>
            <a:off x="1066800" y="990600"/>
            <a:ext cx="7239000" cy="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transition spd="slow">
    <p:rand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Text Box 2"/>
          <p:cNvSpPr txBox="1">
            <a:spLocks noChangeArrowheads="1"/>
          </p:cNvSpPr>
          <p:nvPr/>
        </p:nvSpPr>
        <p:spPr bwMode="auto">
          <a:xfrm>
            <a:off x="2270125" y="796925"/>
            <a:ext cx="1841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ltLang="en-US" sz="4400">
              <a:solidFill>
                <a:schemeClr val="bg1"/>
              </a:solidFill>
              <a:effectLst>
                <a:outerShdw blurRad="38100" dist="38100" dir="2700000" algn="tl">
                  <a:srgbClr val="000000"/>
                </a:outerShdw>
              </a:effectLst>
              <a:latin typeface="Comic Sans MS" charset="0"/>
            </a:endParaRPr>
          </a:p>
        </p:txBody>
      </p:sp>
      <p:sp>
        <p:nvSpPr>
          <p:cNvPr id="407555" name="Rectangle 3"/>
          <p:cNvSpPr>
            <a:spLocks noChangeArrowheads="1"/>
          </p:cNvSpPr>
          <p:nvPr/>
        </p:nvSpPr>
        <p:spPr bwMode="auto">
          <a:xfrm>
            <a:off x="152400" y="762000"/>
            <a:ext cx="89916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4488" indent="-344488">
              <a:defRPr sz="2400">
                <a:solidFill>
                  <a:schemeClr val="tx1"/>
                </a:solidFill>
                <a:latin typeface="Times New Roman" charset="0"/>
              </a:defRPr>
            </a:lvl1pPr>
            <a:lvl2pPr marL="458788">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a:spcBef>
                <a:spcPct val="50000"/>
              </a:spcBef>
            </a:pPr>
            <a:endParaRPr lang="en-US" altLang="en-US" sz="3200">
              <a:solidFill>
                <a:schemeClr val="bg1"/>
              </a:solidFill>
              <a:effectLst>
                <a:outerShdw blurRad="38100" dist="38100" dir="2700000" algn="tl">
                  <a:srgbClr val="000000"/>
                </a:outerShdw>
              </a:effectLst>
              <a:latin typeface="Comic Sans MS" charset="0"/>
            </a:endParaRPr>
          </a:p>
          <a:p>
            <a:pPr>
              <a:spcBef>
                <a:spcPct val="50000"/>
              </a:spcBef>
            </a:pPr>
            <a:r>
              <a:rPr lang="en-US" altLang="en-US" sz="3200">
                <a:solidFill>
                  <a:schemeClr val="bg1"/>
                </a:solidFill>
              </a:rPr>
              <a:t> </a:t>
            </a:r>
            <a:r>
              <a:rPr lang="en-US" altLang="en-US" sz="3200" b="1">
                <a:solidFill>
                  <a:srgbClr val="F7F74D"/>
                </a:solidFill>
              </a:rPr>
              <a:t>Morpho-physiological</a:t>
            </a:r>
            <a:r>
              <a:rPr lang="en-US" altLang="en-US" sz="3200">
                <a:solidFill>
                  <a:schemeClr val="bg1"/>
                </a:solidFill>
              </a:rPr>
              <a:t> – Some combination of  underdeveloped embryo and physiological dormancy  </a:t>
            </a:r>
          </a:p>
          <a:p>
            <a:pPr>
              <a:spcBef>
                <a:spcPct val="50000"/>
              </a:spcBef>
            </a:pPr>
            <a:r>
              <a:rPr lang="en-US" altLang="en-US" sz="3200">
                <a:solidFill>
                  <a:schemeClr val="bg1"/>
                </a:solidFill>
              </a:rPr>
              <a:t>	</a:t>
            </a:r>
            <a:r>
              <a:rPr lang="en-US" altLang="en-US" sz="3200">
                <a:solidFill>
                  <a:srgbClr val="66CCFF"/>
                </a:solidFill>
              </a:rPr>
              <a:t>Cycles of warm and cold stratification.</a:t>
            </a:r>
            <a:endParaRPr lang="en-US" altLang="en-US" sz="3200" b="1">
              <a:solidFill>
                <a:srgbClr val="66CCFF"/>
              </a:solidFill>
            </a:endParaRPr>
          </a:p>
          <a:p>
            <a:pPr>
              <a:spcBef>
                <a:spcPct val="50000"/>
              </a:spcBef>
            </a:pPr>
            <a:r>
              <a:rPr lang="en-US" altLang="en-US" sz="3200" b="1">
                <a:solidFill>
                  <a:srgbClr val="66CCFF"/>
                </a:solidFill>
              </a:rPr>
              <a:t> </a:t>
            </a:r>
            <a:r>
              <a:rPr lang="en-US" altLang="en-US" sz="3200" b="1">
                <a:solidFill>
                  <a:srgbClr val="F7F74D"/>
                </a:solidFill>
              </a:rPr>
              <a:t>Exo-Endodormancy</a:t>
            </a:r>
            <a:r>
              <a:rPr lang="en-US" altLang="en-US" sz="3200">
                <a:solidFill>
                  <a:schemeClr val="bg1"/>
                </a:solidFill>
              </a:rPr>
              <a:t> – Combination of exogenous and endogenous dormancy conditions </a:t>
            </a:r>
          </a:p>
          <a:p>
            <a:pPr>
              <a:spcBef>
                <a:spcPct val="50000"/>
              </a:spcBef>
            </a:pPr>
            <a:r>
              <a:rPr lang="en-US" altLang="en-US" sz="3200">
                <a:solidFill>
                  <a:schemeClr val="bg1"/>
                </a:solidFill>
              </a:rPr>
              <a:t>	</a:t>
            </a:r>
            <a:r>
              <a:rPr lang="en-US" altLang="en-US" sz="3200">
                <a:solidFill>
                  <a:srgbClr val="66CCFF"/>
                </a:solidFill>
              </a:rPr>
              <a:t>Sequential combinations of dormancy releasing treatments, e.g. scarification followed by cold stratification.</a:t>
            </a:r>
          </a:p>
        </p:txBody>
      </p:sp>
      <p:sp>
        <p:nvSpPr>
          <p:cNvPr id="407556" name="Rectangle 4"/>
          <p:cNvSpPr>
            <a:spLocks noChangeArrowheads="1"/>
          </p:cNvSpPr>
          <p:nvPr/>
        </p:nvSpPr>
        <p:spPr bwMode="auto">
          <a:xfrm>
            <a:off x="2514600" y="304800"/>
            <a:ext cx="454501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1">
                <a:solidFill>
                  <a:srgbClr val="F7F74D"/>
                </a:solidFill>
              </a:rPr>
              <a:t>Double Dormancy</a:t>
            </a:r>
          </a:p>
        </p:txBody>
      </p:sp>
      <p:sp>
        <p:nvSpPr>
          <p:cNvPr id="407557" name="Line 5"/>
          <p:cNvSpPr>
            <a:spLocks noChangeShapeType="1"/>
          </p:cNvSpPr>
          <p:nvPr/>
        </p:nvSpPr>
        <p:spPr bwMode="auto">
          <a:xfrm>
            <a:off x="990600" y="1219200"/>
            <a:ext cx="7239000" cy="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transition spd="slow">
    <p:rand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Text Box 2050"/>
          <p:cNvSpPr txBox="1">
            <a:spLocks noChangeArrowheads="1"/>
          </p:cNvSpPr>
          <p:nvPr/>
        </p:nvSpPr>
        <p:spPr bwMode="auto">
          <a:xfrm>
            <a:off x="2270125" y="796925"/>
            <a:ext cx="1841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ltLang="en-US" sz="4400">
              <a:solidFill>
                <a:schemeClr val="bg1"/>
              </a:solidFill>
              <a:effectLst>
                <a:outerShdw blurRad="38100" dist="38100" dir="2700000" algn="tl">
                  <a:srgbClr val="000000"/>
                </a:outerShdw>
              </a:effectLst>
              <a:latin typeface="Comic Sans MS" charset="0"/>
            </a:endParaRPr>
          </a:p>
        </p:txBody>
      </p:sp>
      <p:sp>
        <p:nvSpPr>
          <p:cNvPr id="408579" name="Rectangle 2051"/>
          <p:cNvSpPr>
            <a:spLocks noChangeArrowheads="1"/>
          </p:cNvSpPr>
          <p:nvPr/>
        </p:nvSpPr>
        <p:spPr bwMode="auto">
          <a:xfrm>
            <a:off x="228600" y="1143000"/>
            <a:ext cx="8991600" cy="448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282575" indent="-282575">
              <a:defRPr sz="2400">
                <a:solidFill>
                  <a:schemeClr val="tx1"/>
                </a:solidFill>
                <a:latin typeface="Times New Roman" charset="0"/>
              </a:defRPr>
            </a:lvl1pPr>
            <a:lvl2pPr marL="565150" indent="-107950">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a:spcBef>
                <a:spcPct val="50000"/>
              </a:spcBef>
            </a:pPr>
            <a:endParaRPr lang="en-US" altLang="en-US" sz="3200">
              <a:solidFill>
                <a:schemeClr val="bg1"/>
              </a:solidFill>
              <a:effectLst>
                <a:outerShdw blurRad="38100" dist="38100" dir="2700000" algn="tl">
                  <a:srgbClr val="000000"/>
                </a:outerShdw>
              </a:effectLst>
              <a:latin typeface="Comic Sans MS" charset="0"/>
            </a:endParaRPr>
          </a:p>
          <a:p>
            <a:pPr>
              <a:spcBef>
                <a:spcPct val="50000"/>
              </a:spcBef>
              <a:buClr>
                <a:schemeClr val="bg1"/>
              </a:buClr>
              <a:buFontTx/>
              <a:buChar char="•"/>
            </a:pPr>
            <a:r>
              <a:rPr lang="en-US" altLang="en-US" sz="3200" b="1">
                <a:solidFill>
                  <a:srgbClr val="F7F74D"/>
                </a:solidFill>
              </a:rPr>
              <a:t>Thermodormancy</a:t>
            </a:r>
            <a:r>
              <a:rPr lang="en-US" altLang="en-US" sz="3200">
                <a:solidFill>
                  <a:schemeClr val="bg1"/>
                </a:solidFill>
              </a:rPr>
              <a:t> -  High temperatures induce dormancy</a:t>
            </a:r>
          </a:p>
          <a:p>
            <a:pPr lvl="3">
              <a:spcBef>
                <a:spcPct val="50000"/>
              </a:spcBef>
            </a:pPr>
            <a:r>
              <a:rPr lang="en-US" altLang="en-US" sz="3200">
                <a:solidFill>
                  <a:srgbClr val="66CCFF"/>
                </a:solidFill>
              </a:rPr>
              <a:t>Growth regulators or Cold stratification</a:t>
            </a:r>
          </a:p>
          <a:p>
            <a:pPr>
              <a:spcBef>
                <a:spcPct val="50000"/>
              </a:spcBef>
              <a:buClr>
                <a:schemeClr val="bg1"/>
              </a:buClr>
              <a:buFontTx/>
              <a:buChar char="•"/>
            </a:pPr>
            <a:r>
              <a:rPr lang="en-US" altLang="en-US" sz="3200" b="1">
                <a:solidFill>
                  <a:srgbClr val="F7F74D"/>
                </a:solidFill>
              </a:rPr>
              <a:t>Conditional </a:t>
            </a:r>
            <a:r>
              <a:rPr lang="en-US" altLang="en-US" sz="3200">
                <a:solidFill>
                  <a:schemeClr val="bg1"/>
                </a:solidFill>
              </a:rPr>
              <a:t> – Change in ability to germinate is related to time of year</a:t>
            </a:r>
          </a:p>
          <a:p>
            <a:pPr lvl="3">
              <a:spcBef>
                <a:spcPct val="50000"/>
              </a:spcBef>
            </a:pPr>
            <a:r>
              <a:rPr lang="en-US" altLang="en-US" sz="3200">
                <a:solidFill>
                  <a:srgbClr val="66CCFF"/>
                </a:solidFill>
              </a:rPr>
              <a:t>Chilling or Warm stratification</a:t>
            </a:r>
            <a:endParaRPr lang="en-US" altLang="en-US" sz="3200" b="1">
              <a:solidFill>
                <a:srgbClr val="66CCFF"/>
              </a:solidFill>
            </a:endParaRPr>
          </a:p>
        </p:txBody>
      </p:sp>
      <p:sp>
        <p:nvSpPr>
          <p:cNvPr id="408580" name="Rectangle 2052"/>
          <p:cNvSpPr>
            <a:spLocks noChangeArrowheads="1"/>
          </p:cNvSpPr>
          <p:nvPr/>
        </p:nvSpPr>
        <p:spPr bwMode="auto">
          <a:xfrm>
            <a:off x="1905000" y="381000"/>
            <a:ext cx="5821363"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800" b="1">
                <a:solidFill>
                  <a:srgbClr val="F7F74D"/>
                </a:solidFill>
              </a:rPr>
              <a:t>Secondary Dormancy</a:t>
            </a:r>
          </a:p>
        </p:txBody>
      </p:sp>
      <p:sp>
        <p:nvSpPr>
          <p:cNvPr id="408581" name="Line 2053"/>
          <p:cNvSpPr>
            <a:spLocks noChangeShapeType="1"/>
          </p:cNvSpPr>
          <p:nvPr/>
        </p:nvSpPr>
        <p:spPr bwMode="auto">
          <a:xfrm>
            <a:off x="990600" y="1371600"/>
            <a:ext cx="7239000" cy="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transition spd="slow">
    <p:rand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p:cNvSpPr>
            <a:spLocks noGrp="1" noChangeArrowheads="1"/>
          </p:cNvSpPr>
          <p:nvPr>
            <p:ph type="title"/>
          </p:nvPr>
        </p:nvSpPr>
        <p:spPr>
          <a:xfrm>
            <a:off x="685800" y="-76200"/>
            <a:ext cx="7772400" cy="1143000"/>
          </a:xfrm>
        </p:spPr>
        <p:txBody>
          <a:bodyPr/>
          <a:lstStyle/>
          <a:p>
            <a:r>
              <a:rPr lang="en-US" altLang="en-US" sz="5400" b="1">
                <a:solidFill>
                  <a:srgbClr val="F7F74D"/>
                </a:solidFill>
              </a:rPr>
              <a:t>Photodormancy</a:t>
            </a:r>
          </a:p>
        </p:txBody>
      </p:sp>
      <p:sp>
        <p:nvSpPr>
          <p:cNvPr id="409603" name="Text Box 3"/>
          <p:cNvSpPr txBox="1">
            <a:spLocks noChangeArrowheads="1"/>
          </p:cNvSpPr>
          <p:nvPr/>
        </p:nvSpPr>
        <p:spPr bwMode="auto">
          <a:xfrm>
            <a:off x="609600" y="1143000"/>
            <a:ext cx="7880350"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3600">
                <a:solidFill>
                  <a:srgbClr val="F7F74D"/>
                </a:solidFill>
              </a:rPr>
              <a:t>Photodormancy</a:t>
            </a:r>
            <a:r>
              <a:rPr lang="en-US" altLang="en-US" sz="3600">
                <a:solidFill>
                  <a:schemeClr val="bg1"/>
                </a:solidFill>
                <a:effectLst>
                  <a:outerShdw blurRad="38100" dist="38100" dir="2700000" algn="tl">
                    <a:srgbClr val="000000"/>
                  </a:outerShdw>
                </a:effectLst>
              </a:rPr>
              <a:t>:  A type of dormancy </a:t>
            </a:r>
          </a:p>
          <a:p>
            <a:r>
              <a:rPr lang="en-US" altLang="en-US" sz="3600">
                <a:solidFill>
                  <a:schemeClr val="bg1"/>
                </a:solidFill>
                <a:effectLst>
                  <a:outerShdw blurRad="38100" dist="38100" dir="2700000" algn="tl">
                    <a:srgbClr val="000000"/>
                  </a:outerShdw>
                </a:effectLst>
              </a:rPr>
              <a:t>where the ability of the seed to germinate </a:t>
            </a:r>
          </a:p>
          <a:p>
            <a:r>
              <a:rPr lang="en-US" altLang="en-US" sz="3600">
                <a:solidFill>
                  <a:schemeClr val="bg1"/>
                </a:solidFill>
                <a:effectLst>
                  <a:outerShdw blurRad="38100" dist="38100" dir="2700000" algn="tl">
                    <a:srgbClr val="000000"/>
                  </a:outerShdw>
                </a:effectLst>
              </a:rPr>
              <a:t>is controlled by the wavelength and </a:t>
            </a:r>
          </a:p>
          <a:p>
            <a:r>
              <a:rPr lang="en-US" altLang="en-US" sz="3600">
                <a:solidFill>
                  <a:schemeClr val="bg1"/>
                </a:solidFill>
                <a:effectLst>
                  <a:outerShdw blurRad="38100" dist="38100" dir="2700000" algn="tl">
                    <a:srgbClr val="000000"/>
                  </a:outerShdw>
                </a:effectLst>
              </a:rPr>
              <a:t>duration of light received by the embryo.</a:t>
            </a:r>
          </a:p>
          <a:p>
            <a:endParaRPr lang="en-US" altLang="en-US" sz="3600">
              <a:solidFill>
                <a:schemeClr val="bg1"/>
              </a:solidFill>
              <a:effectLst>
                <a:outerShdw blurRad="38100" dist="38100" dir="2700000" algn="tl">
                  <a:srgbClr val="000000"/>
                </a:outerShdw>
              </a:effectLst>
            </a:endParaRPr>
          </a:p>
          <a:p>
            <a:r>
              <a:rPr lang="en-US" altLang="en-US" sz="3600">
                <a:solidFill>
                  <a:srgbClr val="66CCFF"/>
                </a:solidFill>
              </a:rPr>
              <a:t>Lettuce, </a:t>
            </a:r>
          </a:p>
          <a:p>
            <a:r>
              <a:rPr lang="en-US" altLang="en-US" sz="3600">
                <a:solidFill>
                  <a:srgbClr val="66CCFF"/>
                </a:solidFill>
              </a:rPr>
              <a:t>Butterfly weed,</a:t>
            </a:r>
            <a:r>
              <a:rPr lang="en-US" altLang="en-US" sz="3600">
                <a:solidFill>
                  <a:schemeClr val="bg1"/>
                </a:solidFill>
                <a:effectLst>
                  <a:outerShdw blurRad="38100" dist="38100" dir="2700000" algn="tl">
                    <a:srgbClr val="000000"/>
                  </a:outerShdw>
                </a:effectLst>
              </a:rPr>
              <a:t> </a:t>
            </a:r>
          </a:p>
          <a:p>
            <a:r>
              <a:rPr lang="en-US" altLang="en-US" sz="3600">
                <a:solidFill>
                  <a:srgbClr val="66CCFF"/>
                </a:solidFill>
              </a:rPr>
              <a:t>Tobacco</a:t>
            </a:r>
          </a:p>
        </p:txBody>
      </p:sp>
      <p:sp>
        <p:nvSpPr>
          <p:cNvPr id="409604" name="Line 4"/>
          <p:cNvSpPr>
            <a:spLocks noChangeShapeType="1"/>
          </p:cNvSpPr>
          <p:nvPr/>
        </p:nvSpPr>
        <p:spPr bwMode="auto">
          <a:xfrm>
            <a:off x="990600" y="1066800"/>
            <a:ext cx="7239000" cy="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pic>
        <p:nvPicPr>
          <p:cNvPr id="409605" name="Picture 5" descr="seedl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5500" y="3517900"/>
            <a:ext cx="4279900" cy="3187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p:cNvSpPr>
            <a:spLocks noChangeArrowheads="1"/>
          </p:cNvSpPr>
          <p:nvPr/>
        </p:nvSpPr>
        <p:spPr bwMode="auto">
          <a:xfrm>
            <a:off x="457200" y="381000"/>
            <a:ext cx="8305800" cy="507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95000"/>
              </a:lnSpc>
            </a:pPr>
            <a:r>
              <a:rPr lang="en-US" altLang="en-US" sz="4600" b="1">
                <a:solidFill>
                  <a:srgbClr val="FFFF66"/>
                </a:solidFill>
                <a:effectLst>
                  <a:outerShdw blurRad="38100" dist="38100" dir="2700000" algn="tl">
                    <a:srgbClr val="000000"/>
                  </a:outerShdw>
                </a:effectLst>
              </a:rPr>
              <a:t>Photoperiodism:</a:t>
            </a:r>
          </a:p>
          <a:p>
            <a:pPr algn="ctr">
              <a:lnSpc>
                <a:spcPct val="95000"/>
              </a:lnSpc>
            </a:pPr>
            <a:r>
              <a:rPr lang="en-US" altLang="en-US" sz="3800" b="1">
                <a:solidFill>
                  <a:srgbClr val="FFFF66"/>
                </a:solidFill>
                <a:effectLst>
                  <a:outerShdw blurRad="38100" dist="38100" dir="2700000" algn="tl">
                    <a:srgbClr val="000000"/>
                  </a:outerShdw>
                </a:effectLst>
              </a:rPr>
              <a:t>Response to the duration and timing  of day and night</a:t>
            </a:r>
          </a:p>
          <a:p>
            <a:pPr algn="ctr">
              <a:lnSpc>
                <a:spcPct val="95000"/>
              </a:lnSpc>
            </a:pPr>
            <a:endParaRPr lang="en-US" altLang="en-US" sz="3800" b="1">
              <a:solidFill>
                <a:srgbClr val="FFFF66"/>
              </a:solidFill>
              <a:effectLst>
                <a:outerShdw blurRad="38100" dist="38100" dir="2700000" algn="tl">
                  <a:srgbClr val="000000"/>
                </a:outerShdw>
              </a:effectLst>
            </a:endParaRPr>
          </a:p>
          <a:p>
            <a:pPr algn="ctr">
              <a:lnSpc>
                <a:spcPct val="95000"/>
              </a:lnSpc>
            </a:pPr>
            <a:r>
              <a:rPr lang="en-US" altLang="en-US" sz="4600" b="1" i="1">
                <a:solidFill>
                  <a:srgbClr val="FFFF66"/>
                </a:solidFill>
                <a:effectLst>
                  <a:outerShdw blurRad="38100" dist="38100" dir="2700000" algn="tl">
                    <a:srgbClr val="000000"/>
                  </a:outerShdw>
                </a:effectLst>
              </a:rPr>
              <a:t>Photodormancy and Photoperiodism Are Under the Control of a Pigment - Phytochrome</a:t>
            </a:r>
          </a:p>
        </p:txBody>
      </p:sp>
      <p:pic>
        <p:nvPicPr>
          <p:cNvPr id="507908" name="Picture 4" descr="j03314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5029200"/>
            <a:ext cx="1441450" cy="1447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50" name="Picture 2" descr="spectr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029200"/>
            <a:ext cx="8534400" cy="1709738"/>
          </a:xfrm>
          <a:prstGeom prst="rect">
            <a:avLst/>
          </a:prstGeom>
          <a:noFill/>
          <a:extLst>
            <a:ext uri="{909E8E84-426E-40DD-AFC4-6F175D3DCCD1}">
              <a14:hiddenFill xmlns:a14="http://schemas.microsoft.com/office/drawing/2010/main">
                <a:solidFill>
                  <a:srgbClr val="FFFFFF"/>
                </a:solidFill>
              </a14:hiddenFill>
            </a:ext>
          </a:extLst>
        </p:spPr>
      </p:pic>
      <p:sp>
        <p:nvSpPr>
          <p:cNvPr id="411651" name="Text Box 3"/>
          <p:cNvSpPr txBox="1">
            <a:spLocks noChangeArrowheads="1"/>
          </p:cNvSpPr>
          <p:nvPr/>
        </p:nvSpPr>
        <p:spPr bwMode="auto">
          <a:xfrm>
            <a:off x="990600" y="196850"/>
            <a:ext cx="756761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3600" b="1">
                <a:solidFill>
                  <a:srgbClr val="F7F74D"/>
                </a:solidFill>
              </a:rPr>
              <a:t>What Is Phytochrome?</a:t>
            </a:r>
            <a:endParaRPr lang="en-US" altLang="en-US" b="1">
              <a:solidFill>
                <a:srgbClr val="F7F74D"/>
              </a:solidFill>
            </a:endParaRPr>
          </a:p>
        </p:txBody>
      </p:sp>
      <p:sp>
        <p:nvSpPr>
          <p:cNvPr id="411652" name="Text Box 4"/>
          <p:cNvSpPr txBox="1">
            <a:spLocks noChangeArrowheads="1"/>
          </p:cNvSpPr>
          <p:nvPr/>
        </p:nvSpPr>
        <p:spPr bwMode="auto">
          <a:xfrm>
            <a:off x="152400" y="990600"/>
            <a:ext cx="8915400" cy="441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282575" indent="-282575">
              <a:defRPr sz="2400">
                <a:solidFill>
                  <a:schemeClr val="tx1"/>
                </a:solidFill>
                <a:latin typeface="Times New Roman" charset="0"/>
              </a:defRPr>
            </a:lvl1pPr>
            <a:lvl2pPr marL="519113">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a:lnSpc>
                <a:spcPct val="85000"/>
              </a:lnSpc>
              <a:spcBef>
                <a:spcPct val="20000"/>
              </a:spcBef>
              <a:spcAft>
                <a:spcPct val="20000"/>
              </a:spcAft>
              <a:buClr>
                <a:srgbClr val="FFFF00"/>
              </a:buClr>
              <a:buFont typeface="Wingdings" charset="2"/>
              <a:buChar char="§"/>
            </a:pPr>
            <a:r>
              <a:rPr lang="en-US" altLang="en-US" sz="2800">
                <a:solidFill>
                  <a:schemeClr val="bg1"/>
                </a:solidFill>
              </a:rPr>
              <a:t>Phytochrome is a pigment found in some plant cells that controls plant development. </a:t>
            </a:r>
            <a:r>
              <a:rPr lang="en-US" altLang="en-US" sz="2800">
                <a:solidFill>
                  <a:srgbClr val="F7F74D"/>
                </a:solidFill>
              </a:rPr>
              <a:t>This pigment has two forms or “phases” it can exist in; P-red light sensitive (Pr) and          P-far red light sensitive (Pfr) forms. </a:t>
            </a:r>
          </a:p>
          <a:p>
            <a:pPr>
              <a:lnSpc>
                <a:spcPct val="85000"/>
              </a:lnSpc>
              <a:spcBef>
                <a:spcPct val="20000"/>
              </a:spcBef>
              <a:spcAft>
                <a:spcPct val="20000"/>
              </a:spcAft>
              <a:buClr>
                <a:srgbClr val="FFFF00"/>
              </a:buClr>
              <a:buFont typeface="Wingdings" charset="2"/>
              <a:buChar char="§"/>
            </a:pPr>
            <a:r>
              <a:rPr lang="en-US" altLang="en-US" sz="2800">
                <a:solidFill>
                  <a:schemeClr val="bg1"/>
                </a:solidFill>
                <a:effectLst>
                  <a:outerShdw blurRad="38100" dist="38100" dir="2700000" algn="tl">
                    <a:srgbClr val="000000"/>
                  </a:outerShdw>
                </a:effectLst>
              </a:rPr>
              <a:t>If a photoperiodic plant is exposed to light at the </a:t>
            </a:r>
            <a:r>
              <a:rPr lang="en-US" altLang="en-US" sz="2800" b="1">
                <a:solidFill>
                  <a:srgbClr val="C0060A"/>
                </a:solidFill>
              </a:rPr>
              <a:t>740</a:t>
            </a:r>
            <a:r>
              <a:rPr lang="en-US" altLang="en-US" sz="2800">
                <a:solidFill>
                  <a:schemeClr val="bg1"/>
                </a:solidFill>
                <a:effectLst>
                  <a:outerShdw blurRad="38100" dist="38100" dir="2700000" algn="tl">
                    <a:srgbClr val="000000"/>
                  </a:outerShdw>
                </a:effectLst>
              </a:rPr>
              <a:t> nm wavelength, Pfr is converted to Pr.   </a:t>
            </a:r>
          </a:p>
          <a:p>
            <a:pPr>
              <a:lnSpc>
                <a:spcPct val="85000"/>
              </a:lnSpc>
              <a:spcBef>
                <a:spcPct val="20000"/>
              </a:spcBef>
              <a:spcAft>
                <a:spcPct val="20000"/>
              </a:spcAft>
              <a:buClr>
                <a:srgbClr val="FFFF00"/>
              </a:buClr>
              <a:buFont typeface="Wingdings" charset="2"/>
              <a:buChar char="§"/>
            </a:pPr>
            <a:r>
              <a:rPr lang="en-US" altLang="en-US" sz="2800">
                <a:solidFill>
                  <a:schemeClr val="bg1"/>
                </a:solidFill>
                <a:effectLst>
                  <a:outerShdw blurRad="38100" dist="38100" dir="2700000" algn="tl">
                    <a:srgbClr val="000000"/>
                  </a:outerShdw>
                </a:effectLst>
              </a:rPr>
              <a:t>If a photoperiodic plant is exposed to light at the </a:t>
            </a:r>
            <a:r>
              <a:rPr lang="en-US" altLang="en-US" sz="2800" b="1">
                <a:solidFill>
                  <a:srgbClr val="FF0000"/>
                </a:solidFill>
              </a:rPr>
              <a:t>660</a:t>
            </a:r>
            <a:r>
              <a:rPr lang="en-US" altLang="en-US" sz="2800">
                <a:solidFill>
                  <a:schemeClr val="bg1"/>
                </a:solidFill>
                <a:effectLst>
                  <a:outerShdw blurRad="38100" dist="38100" dir="2700000" algn="tl">
                    <a:srgbClr val="000000"/>
                  </a:outerShdw>
                </a:effectLst>
              </a:rPr>
              <a:t> nm wavelength, Pfr is converted to Pr.</a:t>
            </a:r>
          </a:p>
          <a:p>
            <a:pPr>
              <a:lnSpc>
                <a:spcPct val="85000"/>
              </a:lnSpc>
              <a:spcBef>
                <a:spcPct val="20000"/>
              </a:spcBef>
              <a:spcAft>
                <a:spcPct val="20000"/>
              </a:spcAft>
              <a:buClr>
                <a:srgbClr val="FFFF00"/>
              </a:buClr>
              <a:buFont typeface="Wingdings" charset="2"/>
              <a:buChar char="§"/>
            </a:pPr>
            <a:r>
              <a:rPr lang="en-US" altLang="en-US" sz="2800">
                <a:solidFill>
                  <a:schemeClr val="bg1"/>
                </a:solidFill>
                <a:effectLst>
                  <a:outerShdw blurRad="38100" dist="38100" dir="2700000" algn="tl">
                    <a:srgbClr val="000000"/>
                  </a:outerShdw>
                </a:effectLst>
              </a:rPr>
              <a:t>The actual plant response is very specific to each species!  </a:t>
            </a:r>
            <a:endParaRPr lang="en-US" altLang="en-US" sz="2800">
              <a:solidFill>
                <a:schemeClr val="bg1"/>
              </a:solidFill>
            </a:endParaRPr>
          </a:p>
          <a:p>
            <a:pPr>
              <a:lnSpc>
                <a:spcPct val="85000"/>
              </a:lnSpc>
              <a:spcBef>
                <a:spcPct val="20000"/>
              </a:spcBef>
              <a:spcAft>
                <a:spcPct val="20000"/>
              </a:spcAft>
              <a:buClr>
                <a:srgbClr val="FFFF00"/>
              </a:buClr>
              <a:buFont typeface="Wingdings" charset="2"/>
              <a:buChar char="§"/>
            </a:pPr>
            <a:endParaRPr lang="en-US" altLang="en-US" sz="2800">
              <a:solidFill>
                <a:srgbClr val="F7F74D"/>
              </a:solidFill>
            </a:endParaRPr>
          </a:p>
        </p:txBody>
      </p:sp>
    </p:spTree>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4" name="Rectangle 4"/>
          <p:cNvSpPr>
            <a:spLocks noChangeArrowheads="1"/>
          </p:cNvSpPr>
          <p:nvPr/>
        </p:nvSpPr>
        <p:spPr bwMode="auto">
          <a:xfrm>
            <a:off x="533400" y="10668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marL="457200" fontAlgn="base">
              <a:spcBef>
                <a:spcPct val="0"/>
              </a:spcBef>
              <a:spcAft>
                <a:spcPct val="0"/>
              </a:spcAft>
              <a:defRPr sz="2400">
                <a:solidFill>
                  <a:schemeClr val="tx1"/>
                </a:solidFill>
                <a:latin typeface="Times New Roman" charset="0"/>
              </a:defRPr>
            </a:lvl6pPr>
            <a:lvl7pPr marL="914400" fontAlgn="base">
              <a:spcBef>
                <a:spcPct val="0"/>
              </a:spcBef>
              <a:spcAft>
                <a:spcPct val="0"/>
              </a:spcAft>
              <a:defRPr sz="2400">
                <a:solidFill>
                  <a:schemeClr val="tx1"/>
                </a:solidFill>
                <a:latin typeface="Times New Roman" charset="0"/>
              </a:defRPr>
            </a:lvl7pPr>
            <a:lvl8pPr marL="1371600" fontAlgn="base">
              <a:spcBef>
                <a:spcPct val="0"/>
              </a:spcBef>
              <a:spcAft>
                <a:spcPct val="0"/>
              </a:spcAft>
              <a:defRPr sz="2400">
                <a:solidFill>
                  <a:schemeClr val="tx1"/>
                </a:solidFill>
                <a:latin typeface="Times New Roman" charset="0"/>
              </a:defRPr>
            </a:lvl8pPr>
            <a:lvl9pPr marL="1828800" fontAlgn="base">
              <a:spcBef>
                <a:spcPct val="0"/>
              </a:spcBef>
              <a:spcAft>
                <a:spcPct val="0"/>
              </a:spcAft>
              <a:defRPr sz="2400">
                <a:solidFill>
                  <a:schemeClr val="tx1"/>
                </a:solidFill>
                <a:latin typeface="Times New Roman" charset="0"/>
              </a:defRPr>
            </a:lvl9pPr>
          </a:lstStyle>
          <a:p>
            <a:pPr algn="ctr">
              <a:lnSpc>
                <a:spcPct val="110000"/>
              </a:lnSpc>
            </a:pPr>
            <a:r>
              <a:rPr lang="en-US" altLang="en-US" sz="7200" b="1">
                <a:solidFill>
                  <a:srgbClr val="FFFF00"/>
                </a:solidFill>
                <a:effectLst>
                  <a:outerShdw blurRad="38100" dist="38100" dir="2700000" algn="tl">
                    <a:srgbClr val="000000"/>
                  </a:outerShdw>
                </a:effectLst>
              </a:rPr>
              <a:t>Propagation of Ornamental Plants</a:t>
            </a:r>
          </a:p>
        </p:txBody>
      </p:sp>
      <p:pic>
        <p:nvPicPr>
          <p:cNvPr id="378886" name="Picture 6" descr="talkingbea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200400"/>
            <a:ext cx="5110163" cy="30622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4" name="Picture 2" descr="spectr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953000"/>
            <a:ext cx="8839200" cy="1600200"/>
          </a:xfrm>
          <a:prstGeom prst="rect">
            <a:avLst/>
          </a:prstGeom>
          <a:noFill/>
          <a:extLst>
            <a:ext uri="{909E8E84-426E-40DD-AFC4-6F175D3DCCD1}">
              <a14:hiddenFill xmlns:a14="http://schemas.microsoft.com/office/drawing/2010/main">
                <a:solidFill>
                  <a:srgbClr val="FFFFFF"/>
                </a:solidFill>
              </a14:hiddenFill>
            </a:ext>
          </a:extLst>
        </p:spPr>
      </p:pic>
      <p:sp>
        <p:nvSpPr>
          <p:cNvPr id="412675" name="Text Box 3"/>
          <p:cNvSpPr txBox="1">
            <a:spLocks noChangeArrowheads="1"/>
          </p:cNvSpPr>
          <p:nvPr/>
        </p:nvSpPr>
        <p:spPr bwMode="auto">
          <a:xfrm>
            <a:off x="76200" y="76200"/>
            <a:ext cx="8839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3600">
                <a:solidFill>
                  <a:srgbClr val="F7F74D"/>
                </a:solidFill>
                <a:effectLst>
                  <a:outerShdw blurRad="38100" dist="38100" dir="2700000" algn="tl">
                    <a:srgbClr val="000000"/>
                  </a:outerShdw>
                </a:effectLst>
              </a:rPr>
              <a:t>Which Wavelengths Are Photoperiodic?  </a:t>
            </a:r>
            <a:endParaRPr lang="en-US" altLang="en-US">
              <a:solidFill>
                <a:srgbClr val="F7F74D"/>
              </a:solidFill>
              <a:effectLst>
                <a:outerShdw blurRad="38100" dist="38100" dir="2700000" algn="tl">
                  <a:srgbClr val="000000"/>
                </a:outerShdw>
              </a:effectLst>
            </a:endParaRPr>
          </a:p>
        </p:txBody>
      </p:sp>
      <p:sp>
        <p:nvSpPr>
          <p:cNvPr id="412676" name="Text Box 4"/>
          <p:cNvSpPr txBox="1">
            <a:spLocks noChangeArrowheads="1"/>
          </p:cNvSpPr>
          <p:nvPr/>
        </p:nvSpPr>
        <p:spPr bwMode="auto">
          <a:xfrm>
            <a:off x="228600" y="762000"/>
            <a:ext cx="8686800" cy="380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6075" indent="-346075">
              <a:defRPr sz="2400">
                <a:solidFill>
                  <a:schemeClr val="tx1"/>
                </a:solidFill>
                <a:latin typeface="Times New Roman" charset="0"/>
              </a:defRPr>
            </a:lvl1pPr>
            <a:lvl2pPr marL="460375">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a:lnSpc>
                <a:spcPct val="80000"/>
              </a:lnSpc>
              <a:spcBef>
                <a:spcPct val="50000"/>
              </a:spcBef>
              <a:buClr>
                <a:srgbClr val="FFFF00"/>
              </a:buClr>
              <a:buFont typeface="Wingdings" charset="2"/>
              <a:buChar char="§"/>
            </a:pPr>
            <a:endParaRPr lang="en-US" altLang="en-US">
              <a:solidFill>
                <a:srgbClr val="F7F74D"/>
              </a:solidFill>
              <a:effectLst>
                <a:outerShdw blurRad="38100" dist="38100" dir="2700000" algn="tl">
                  <a:srgbClr val="000000"/>
                </a:outerShdw>
              </a:effectLst>
            </a:endParaRPr>
          </a:p>
          <a:p>
            <a:pPr eaLnBrk="0" hangingPunct="0">
              <a:buFont typeface="Wingdings" charset="2"/>
              <a:buChar char="§"/>
            </a:pPr>
            <a:r>
              <a:rPr lang="en-US" altLang="en-US" sz="2800">
                <a:solidFill>
                  <a:schemeClr val="bg1"/>
                </a:solidFill>
                <a:effectLst>
                  <a:outerShdw blurRad="38100" dist="38100" dir="2700000" algn="tl">
                    <a:srgbClr val="000000"/>
                  </a:outerShdw>
                </a:effectLst>
              </a:rPr>
              <a:t>The length of the night period plays a major role in determining which wavelength will be effective, as the phytochrome pigment tends to revert to Pr during long periods of darkness.</a:t>
            </a:r>
            <a:r>
              <a:rPr lang="en-US" altLang="en-US" sz="2800">
                <a:solidFill>
                  <a:schemeClr val="bg1"/>
                </a:solidFill>
              </a:rPr>
              <a:t>   </a:t>
            </a:r>
          </a:p>
          <a:p>
            <a:pPr eaLnBrk="0" hangingPunct="0">
              <a:buFont typeface="Wingdings" charset="2"/>
              <a:buChar char="§"/>
            </a:pPr>
            <a:endParaRPr lang="en-US" altLang="en-US" sz="2800">
              <a:solidFill>
                <a:schemeClr val="bg1"/>
              </a:solidFill>
            </a:endParaRPr>
          </a:p>
          <a:p>
            <a:pPr eaLnBrk="0" hangingPunct="0">
              <a:buFont typeface="Wingdings" charset="2"/>
              <a:buChar char="§"/>
            </a:pPr>
            <a:r>
              <a:rPr lang="en-US" altLang="en-US" sz="2800">
                <a:solidFill>
                  <a:schemeClr val="bg1"/>
                </a:solidFill>
                <a:effectLst>
                  <a:outerShdw blurRad="38100" dist="38100" dir="2700000" algn="tl">
                    <a:srgbClr val="000000"/>
                  </a:outerShdw>
                </a:effectLst>
              </a:rPr>
              <a:t>Thus the length of exposure to light in a building, or if outdoors, the seasonal light changes, affect how long the plant perceives each form of phytochrome.</a:t>
            </a:r>
            <a:r>
              <a:rPr lang="en-US" altLang="en-US" sz="2800">
                <a:solidFill>
                  <a:srgbClr val="F7F74D"/>
                </a:solidFill>
                <a:effectLst>
                  <a:outerShdw blurRad="38100" dist="38100" dir="2700000" algn="tl">
                    <a:srgbClr val="000000"/>
                  </a:outerShdw>
                </a:effectLst>
              </a:rPr>
              <a:t>  </a:t>
            </a:r>
          </a:p>
        </p:txBody>
      </p:sp>
      <p:sp>
        <p:nvSpPr>
          <p:cNvPr id="412677" name="AutoShape 5"/>
          <p:cNvSpPr>
            <a:spLocks noChangeArrowheads="1"/>
          </p:cNvSpPr>
          <p:nvPr/>
        </p:nvSpPr>
        <p:spPr bwMode="auto">
          <a:xfrm>
            <a:off x="5791200" y="4724400"/>
            <a:ext cx="152400" cy="1143000"/>
          </a:xfrm>
          <a:prstGeom prst="downArrow">
            <a:avLst>
              <a:gd name="adj1" fmla="val 50000"/>
              <a:gd name="adj2" fmla="val 187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678" name="AutoShape 6"/>
          <p:cNvSpPr>
            <a:spLocks noChangeArrowheads="1"/>
          </p:cNvSpPr>
          <p:nvPr/>
        </p:nvSpPr>
        <p:spPr bwMode="auto">
          <a:xfrm>
            <a:off x="6019800" y="4729163"/>
            <a:ext cx="152400" cy="1138237"/>
          </a:xfrm>
          <a:prstGeom prst="downArrow">
            <a:avLst>
              <a:gd name="adj1" fmla="val 50000"/>
              <a:gd name="adj2" fmla="val 18671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679" name="Text Box 7"/>
          <p:cNvSpPr txBox="1">
            <a:spLocks noChangeArrowheads="1"/>
          </p:cNvSpPr>
          <p:nvPr/>
        </p:nvSpPr>
        <p:spPr bwMode="auto">
          <a:xfrm>
            <a:off x="6248400" y="5410200"/>
            <a:ext cx="990600" cy="457200"/>
          </a:xfrm>
          <a:prstGeom prst="rect">
            <a:avLst/>
          </a:prstGeom>
          <a:solidFill>
            <a:srgbClr val="003366">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400" b="1">
                <a:solidFill>
                  <a:srgbClr val="FFFF00"/>
                </a:solidFill>
              </a:rPr>
              <a:t>Here!</a:t>
            </a:r>
          </a:p>
        </p:txBody>
      </p:sp>
    </p:spTree>
  </p:cSld>
  <p:clrMapOvr>
    <a:masterClrMapping/>
  </p:clrMapOvr>
  <p:transition>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Text Box 2"/>
          <p:cNvSpPr txBox="1">
            <a:spLocks noChangeArrowheads="1"/>
          </p:cNvSpPr>
          <p:nvPr/>
        </p:nvSpPr>
        <p:spPr bwMode="auto">
          <a:xfrm>
            <a:off x="838200" y="6096000"/>
            <a:ext cx="1841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ltLang="en-US" sz="4400">
              <a:solidFill>
                <a:schemeClr val="bg1"/>
              </a:solidFill>
              <a:effectLst>
                <a:outerShdw blurRad="38100" dist="38100" dir="2700000" algn="tl">
                  <a:srgbClr val="000000"/>
                </a:outerShdw>
              </a:effectLst>
              <a:latin typeface="Comic Sans MS" charset="0"/>
            </a:endParaRPr>
          </a:p>
        </p:txBody>
      </p:sp>
      <p:sp>
        <p:nvSpPr>
          <p:cNvPr id="413699" name="Line 3"/>
          <p:cNvSpPr>
            <a:spLocks noChangeShapeType="1"/>
          </p:cNvSpPr>
          <p:nvPr/>
        </p:nvSpPr>
        <p:spPr bwMode="auto">
          <a:xfrm flipH="1">
            <a:off x="6477000" y="1981200"/>
            <a:ext cx="762000" cy="533400"/>
          </a:xfrm>
          <a:prstGeom prst="line">
            <a:avLst/>
          </a:prstGeom>
          <a:noFill/>
          <a:ln w="20320">
            <a:solidFill>
              <a:srgbClr val="8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700" name="Rectangle 4"/>
          <p:cNvSpPr>
            <a:spLocks noChangeArrowheads="1"/>
          </p:cNvSpPr>
          <p:nvPr/>
        </p:nvSpPr>
        <p:spPr bwMode="auto">
          <a:xfrm>
            <a:off x="3962400" y="2438400"/>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400">
                <a:solidFill>
                  <a:srgbClr val="FF33CC"/>
                </a:solidFill>
              </a:rPr>
              <a:t>(Fast)</a:t>
            </a:r>
          </a:p>
        </p:txBody>
      </p:sp>
      <p:sp>
        <p:nvSpPr>
          <p:cNvPr id="413701" name="Rectangle 5"/>
          <p:cNvSpPr>
            <a:spLocks noChangeArrowheads="1"/>
          </p:cNvSpPr>
          <p:nvPr/>
        </p:nvSpPr>
        <p:spPr bwMode="auto">
          <a:xfrm>
            <a:off x="3709988" y="3405188"/>
            <a:ext cx="14192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sz="2400">
                <a:solidFill>
                  <a:srgbClr val="00FF00"/>
                </a:solidFill>
              </a:rPr>
              <a:t>Dark </a:t>
            </a:r>
          </a:p>
          <a:p>
            <a:pPr algn="ctr"/>
            <a:r>
              <a:rPr lang="en-US" altLang="en-US" sz="2400">
                <a:solidFill>
                  <a:srgbClr val="00FF00"/>
                </a:solidFill>
              </a:rPr>
              <a:t>Reversion</a:t>
            </a:r>
          </a:p>
        </p:txBody>
      </p:sp>
      <p:sp>
        <p:nvSpPr>
          <p:cNvPr id="413702" name="Rectangle 6"/>
          <p:cNvSpPr>
            <a:spLocks noChangeArrowheads="1"/>
          </p:cNvSpPr>
          <p:nvPr/>
        </p:nvSpPr>
        <p:spPr bwMode="auto">
          <a:xfrm>
            <a:off x="3759200" y="2005013"/>
            <a:ext cx="1409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a:solidFill>
                  <a:srgbClr val="F7F74D"/>
                </a:solidFill>
              </a:rPr>
              <a:t>Red Light</a:t>
            </a:r>
          </a:p>
        </p:txBody>
      </p:sp>
      <p:sp>
        <p:nvSpPr>
          <p:cNvPr id="413703" name="Rectangle 7"/>
          <p:cNvSpPr>
            <a:spLocks noChangeArrowheads="1"/>
          </p:cNvSpPr>
          <p:nvPr/>
        </p:nvSpPr>
        <p:spPr bwMode="auto">
          <a:xfrm>
            <a:off x="7315200" y="1544638"/>
            <a:ext cx="13017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solidFill>
                  <a:srgbClr val="C0060A"/>
                </a:solidFill>
              </a:rPr>
              <a:t>740 nm</a:t>
            </a:r>
          </a:p>
        </p:txBody>
      </p:sp>
      <p:sp>
        <p:nvSpPr>
          <p:cNvPr id="413704" name="Rectangle 8"/>
          <p:cNvSpPr>
            <a:spLocks noChangeArrowheads="1"/>
          </p:cNvSpPr>
          <p:nvPr/>
        </p:nvSpPr>
        <p:spPr bwMode="auto">
          <a:xfrm>
            <a:off x="609600" y="1468438"/>
            <a:ext cx="13017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solidFill>
                  <a:srgbClr val="FF0000"/>
                </a:solidFill>
              </a:rPr>
              <a:t>660 nm</a:t>
            </a:r>
          </a:p>
        </p:txBody>
      </p:sp>
      <p:sp>
        <p:nvSpPr>
          <p:cNvPr id="413705" name="Rectangle 9"/>
          <p:cNvSpPr>
            <a:spLocks noChangeArrowheads="1"/>
          </p:cNvSpPr>
          <p:nvPr/>
        </p:nvSpPr>
        <p:spPr bwMode="auto">
          <a:xfrm>
            <a:off x="2438400" y="2228850"/>
            <a:ext cx="590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3600">
                <a:solidFill>
                  <a:schemeClr val="bg1"/>
                </a:solidFill>
                <a:effectLst>
                  <a:outerShdw blurRad="38100" dist="38100" dir="2700000" algn="tl">
                    <a:srgbClr val="000000"/>
                  </a:outerShdw>
                </a:effectLst>
              </a:rPr>
              <a:t>Pr</a:t>
            </a:r>
          </a:p>
        </p:txBody>
      </p:sp>
      <p:sp>
        <p:nvSpPr>
          <p:cNvPr id="413706" name="Rectangle 10"/>
          <p:cNvSpPr>
            <a:spLocks noChangeArrowheads="1"/>
          </p:cNvSpPr>
          <p:nvPr/>
        </p:nvSpPr>
        <p:spPr bwMode="auto">
          <a:xfrm>
            <a:off x="5638800" y="2259013"/>
            <a:ext cx="742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3600">
                <a:solidFill>
                  <a:schemeClr val="bg1"/>
                </a:solidFill>
                <a:effectLst>
                  <a:outerShdw blurRad="38100" dist="38100" dir="2700000" algn="tl">
                    <a:srgbClr val="000000"/>
                  </a:outerShdw>
                </a:effectLst>
              </a:rPr>
              <a:t>Pfr</a:t>
            </a:r>
            <a:endParaRPr lang="en-US" altLang="en-US" sz="3600" b="1" baseline="30000">
              <a:solidFill>
                <a:schemeClr val="bg1"/>
              </a:solidFill>
            </a:endParaRPr>
          </a:p>
        </p:txBody>
      </p:sp>
      <p:sp>
        <p:nvSpPr>
          <p:cNvPr id="413707" name="Rectangle 11"/>
          <p:cNvSpPr>
            <a:spLocks noChangeArrowheads="1"/>
          </p:cNvSpPr>
          <p:nvPr/>
        </p:nvSpPr>
        <p:spPr bwMode="auto">
          <a:xfrm>
            <a:off x="3962400" y="4191000"/>
            <a:ext cx="1014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a:solidFill>
                  <a:srgbClr val="FF33CC"/>
                </a:solidFill>
              </a:rPr>
              <a:t>(Slow)</a:t>
            </a:r>
          </a:p>
        </p:txBody>
      </p:sp>
      <p:sp>
        <p:nvSpPr>
          <p:cNvPr id="413708" name="Rectangle 12"/>
          <p:cNvSpPr>
            <a:spLocks noChangeArrowheads="1"/>
          </p:cNvSpPr>
          <p:nvPr/>
        </p:nvSpPr>
        <p:spPr bwMode="auto">
          <a:xfrm>
            <a:off x="3505200" y="2767013"/>
            <a:ext cx="1892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a:solidFill>
                  <a:srgbClr val="FF0000"/>
                </a:solidFill>
              </a:rPr>
              <a:t>Far Red Light</a:t>
            </a:r>
          </a:p>
        </p:txBody>
      </p:sp>
      <p:sp>
        <p:nvSpPr>
          <p:cNvPr id="413709" name="Line 13"/>
          <p:cNvSpPr>
            <a:spLocks noChangeShapeType="1"/>
          </p:cNvSpPr>
          <p:nvPr/>
        </p:nvSpPr>
        <p:spPr bwMode="auto">
          <a:xfrm>
            <a:off x="3371850" y="2438400"/>
            <a:ext cx="2095500" cy="0"/>
          </a:xfrm>
          <a:prstGeom prst="line">
            <a:avLst/>
          </a:prstGeom>
          <a:noFill/>
          <a:ln w="5524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710" name="Line 14"/>
          <p:cNvSpPr>
            <a:spLocks noChangeShapeType="1"/>
          </p:cNvSpPr>
          <p:nvPr/>
        </p:nvSpPr>
        <p:spPr bwMode="auto">
          <a:xfrm flipH="1">
            <a:off x="3390900" y="2819400"/>
            <a:ext cx="2057400" cy="0"/>
          </a:xfrm>
          <a:prstGeom prst="line">
            <a:avLst/>
          </a:prstGeom>
          <a:noFill/>
          <a:ln w="20320">
            <a:solidFill>
              <a:srgbClr val="8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711" name="Line 15"/>
          <p:cNvSpPr>
            <a:spLocks noChangeShapeType="1"/>
          </p:cNvSpPr>
          <p:nvPr/>
        </p:nvSpPr>
        <p:spPr bwMode="auto">
          <a:xfrm flipH="1" flipV="1">
            <a:off x="3924300" y="4191000"/>
            <a:ext cx="990600" cy="0"/>
          </a:xfrm>
          <a:prstGeom prst="line">
            <a:avLst/>
          </a:prstGeom>
          <a:noFill/>
          <a:ln w="20320">
            <a:solidFill>
              <a:srgbClr val="8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712" name="Line 16"/>
          <p:cNvSpPr>
            <a:spLocks noChangeShapeType="1"/>
          </p:cNvSpPr>
          <p:nvPr/>
        </p:nvSpPr>
        <p:spPr bwMode="auto">
          <a:xfrm flipH="1" flipV="1">
            <a:off x="2819400" y="2819400"/>
            <a:ext cx="914400" cy="914400"/>
          </a:xfrm>
          <a:prstGeom prst="line">
            <a:avLst/>
          </a:prstGeom>
          <a:noFill/>
          <a:ln w="20320">
            <a:solidFill>
              <a:srgbClr val="8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713" name="Line 17"/>
          <p:cNvSpPr>
            <a:spLocks noChangeShapeType="1"/>
          </p:cNvSpPr>
          <p:nvPr/>
        </p:nvSpPr>
        <p:spPr bwMode="auto">
          <a:xfrm>
            <a:off x="1676400" y="1905000"/>
            <a:ext cx="685800" cy="609600"/>
          </a:xfrm>
          <a:prstGeom prst="line">
            <a:avLst/>
          </a:prstGeom>
          <a:noFill/>
          <a:ln w="5842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714" name="Line 18"/>
          <p:cNvSpPr>
            <a:spLocks noChangeShapeType="1"/>
          </p:cNvSpPr>
          <p:nvPr/>
        </p:nvSpPr>
        <p:spPr bwMode="auto">
          <a:xfrm flipH="1">
            <a:off x="4953000" y="2895600"/>
            <a:ext cx="1066800" cy="838200"/>
          </a:xfrm>
          <a:prstGeom prst="line">
            <a:avLst/>
          </a:prstGeom>
          <a:noFill/>
          <a:ln w="20320">
            <a:solidFill>
              <a:srgbClr val="8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715" name="Rectangle 19"/>
          <p:cNvSpPr>
            <a:spLocks noChangeArrowheads="1"/>
          </p:cNvSpPr>
          <p:nvPr/>
        </p:nvSpPr>
        <p:spPr bwMode="auto">
          <a:xfrm>
            <a:off x="304800" y="914400"/>
            <a:ext cx="2133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3200" b="1">
                <a:solidFill>
                  <a:srgbClr val="F7F74D"/>
                </a:solidFill>
              </a:rPr>
              <a:t>Bright Sun</a:t>
            </a:r>
          </a:p>
        </p:txBody>
      </p:sp>
      <p:sp>
        <p:nvSpPr>
          <p:cNvPr id="413716" name="Rectangle 20"/>
          <p:cNvSpPr>
            <a:spLocks noChangeArrowheads="1"/>
          </p:cNvSpPr>
          <p:nvPr/>
        </p:nvSpPr>
        <p:spPr bwMode="auto">
          <a:xfrm>
            <a:off x="1444625" y="4191000"/>
            <a:ext cx="20605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sz="3200">
                <a:solidFill>
                  <a:srgbClr val="00FF00"/>
                </a:solidFill>
              </a:rPr>
              <a:t>Quiescence</a:t>
            </a:r>
          </a:p>
        </p:txBody>
      </p:sp>
      <p:sp>
        <p:nvSpPr>
          <p:cNvPr id="413717" name="Rectangle 21"/>
          <p:cNvSpPr>
            <a:spLocks noChangeArrowheads="1"/>
          </p:cNvSpPr>
          <p:nvPr/>
        </p:nvSpPr>
        <p:spPr bwMode="auto">
          <a:xfrm>
            <a:off x="6019800" y="4221163"/>
            <a:ext cx="24177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3200" b="1">
                <a:solidFill>
                  <a:srgbClr val="F7F74D"/>
                </a:solidFill>
              </a:rPr>
              <a:t>Germination</a:t>
            </a:r>
          </a:p>
        </p:txBody>
      </p:sp>
      <p:sp>
        <p:nvSpPr>
          <p:cNvPr id="413718" name="Text Box 22"/>
          <p:cNvSpPr txBox="1">
            <a:spLocks noChangeArrowheads="1"/>
          </p:cNvSpPr>
          <p:nvPr/>
        </p:nvSpPr>
        <p:spPr bwMode="auto">
          <a:xfrm>
            <a:off x="1062038" y="5459413"/>
            <a:ext cx="70453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sz="3200">
                <a:solidFill>
                  <a:schemeClr val="bg1"/>
                </a:solidFill>
              </a:rPr>
              <a:t>Long hours of bright spring sun stimulate</a:t>
            </a:r>
          </a:p>
          <a:p>
            <a:pPr algn="ctr"/>
            <a:r>
              <a:rPr lang="en-US" altLang="en-US" sz="3200">
                <a:solidFill>
                  <a:schemeClr val="bg1"/>
                </a:solidFill>
              </a:rPr>
              <a:t>formation of Pfr and germination begins.  </a:t>
            </a:r>
          </a:p>
        </p:txBody>
      </p:sp>
      <p:sp>
        <p:nvSpPr>
          <p:cNvPr id="413719" name="WordArt 23"/>
          <p:cNvSpPr>
            <a:spLocks noChangeArrowheads="1" noChangeShapeType="1" noTextEdit="1"/>
          </p:cNvSpPr>
          <p:nvPr/>
        </p:nvSpPr>
        <p:spPr bwMode="auto">
          <a:xfrm>
            <a:off x="3124200" y="685800"/>
            <a:ext cx="2667000" cy="836613"/>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44403"/>
              </a:avLst>
            </a:prstTxWarp>
            <a:scene3d>
              <a:camera prst="legacyPerspectiveFront">
                <a:rot lat="20519999" lon="1080000" rev="0"/>
              </a:camera>
              <a:lightRig rig="legacyHarsh2" dir="b"/>
            </a:scene3d>
            <a:sp3d extrusionH="430200" contourW="12700" prstMaterial="legacyMatte">
              <a:extrusionClr>
                <a:srgbClr val="FF6600"/>
              </a:extrusionClr>
              <a:contourClr>
                <a:srgbClr val="FFE701"/>
              </a:contourClr>
            </a:sp3d>
          </a:bodyPr>
          <a:lstStyle/>
          <a:p>
            <a:pPr algn="ctr"/>
            <a:r>
              <a:rPr lang="en-US" sz="3600" kern="10">
                <a:ln w="9525">
                  <a:round/>
                  <a:headEnd/>
                  <a:tailEnd/>
                </a:ln>
                <a:gradFill rotWithShape="0">
                  <a:gsLst>
                    <a:gs pos="0">
                      <a:srgbClr val="FFE701"/>
                    </a:gs>
                    <a:gs pos="100000">
                      <a:srgbClr val="FE3E02"/>
                    </a:gs>
                  </a:gsLst>
                  <a:lin ang="5400000" scaled="1"/>
                </a:gradFill>
                <a:latin typeface="Impact" charset="0"/>
                <a:ea typeface="Impact" charset="0"/>
                <a:cs typeface="Impact" charset="0"/>
              </a:rPr>
              <a:t>phytochrome </a:t>
            </a:r>
          </a:p>
        </p:txBody>
      </p:sp>
      <p:sp>
        <p:nvSpPr>
          <p:cNvPr id="413720" name="Line 24"/>
          <p:cNvSpPr>
            <a:spLocks noChangeShapeType="1"/>
          </p:cNvSpPr>
          <p:nvPr/>
        </p:nvSpPr>
        <p:spPr bwMode="auto">
          <a:xfrm>
            <a:off x="6172200" y="2895600"/>
            <a:ext cx="533400" cy="1371600"/>
          </a:xfrm>
          <a:prstGeom prst="line">
            <a:avLst/>
          </a:prstGeom>
          <a:noFill/>
          <a:ln w="5842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ransition>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3" name="Line 3"/>
          <p:cNvSpPr>
            <a:spLocks noChangeShapeType="1"/>
          </p:cNvSpPr>
          <p:nvPr/>
        </p:nvSpPr>
        <p:spPr bwMode="auto">
          <a:xfrm flipH="1">
            <a:off x="6400800" y="1828800"/>
            <a:ext cx="762000" cy="533400"/>
          </a:xfrm>
          <a:prstGeom prst="line">
            <a:avLst/>
          </a:prstGeom>
          <a:noFill/>
          <a:ln w="5842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724" name="Rectangle 4"/>
          <p:cNvSpPr>
            <a:spLocks noChangeArrowheads="1"/>
          </p:cNvSpPr>
          <p:nvPr/>
        </p:nvSpPr>
        <p:spPr bwMode="auto">
          <a:xfrm>
            <a:off x="3886200" y="2286000"/>
            <a:ext cx="121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000">
                <a:solidFill>
                  <a:srgbClr val="FF33CC"/>
                </a:solidFill>
              </a:rPr>
              <a:t>(Fast)</a:t>
            </a:r>
          </a:p>
        </p:txBody>
      </p:sp>
      <p:sp>
        <p:nvSpPr>
          <p:cNvPr id="414725" name="Rectangle 5"/>
          <p:cNvSpPr>
            <a:spLocks noChangeArrowheads="1"/>
          </p:cNvSpPr>
          <p:nvPr/>
        </p:nvSpPr>
        <p:spPr bwMode="auto">
          <a:xfrm>
            <a:off x="3633788" y="3252788"/>
            <a:ext cx="14192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sz="2400">
                <a:solidFill>
                  <a:srgbClr val="00FF00"/>
                </a:solidFill>
              </a:rPr>
              <a:t>Dark </a:t>
            </a:r>
          </a:p>
          <a:p>
            <a:pPr algn="ctr"/>
            <a:r>
              <a:rPr lang="en-US" altLang="en-US" sz="2400">
                <a:solidFill>
                  <a:srgbClr val="00FF00"/>
                </a:solidFill>
              </a:rPr>
              <a:t>Reversion</a:t>
            </a:r>
          </a:p>
        </p:txBody>
      </p:sp>
      <p:sp>
        <p:nvSpPr>
          <p:cNvPr id="414726" name="Rectangle 6"/>
          <p:cNvSpPr>
            <a:spLocks noChangeArrowheads="1"/>
          </p:cNvSpPr>
          <p:nvPr/>
        </p:nvSpPr>
        <p:spPr bwMode="auto">
          <a:xfrm>
            <a:off x="3683000" y="1752600"/>
            <a:ext cx="1409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a:solidFill>
                  <a:schemeClr val="accent2"/>
                </a:solidFill>
              </a:rPr>
              <a:t>Red Light</a:t>
            </a:r>
          </a:p>
        </p:txBody>
      </p:sp>
      <p:sp>
        <p:nvSpPr>
          <p:cNvPr id="414727" name="Rectangle 7"/>
          <p:cNvSpPr>
            <a:spLocks noChangeArrowheads="1"/>
          </p:cNvSpPr>
          <p:nvPr/>
        </p:nvSpPr>
        <p:spPr bwMode="auto">
          <a:xfrm>
            <a:off x="7239000" y="1392238"/>
            <a:ext cx="13017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solidFill>
                  <a:srgbClr val="C0060A"/>
                </a:solidFill>
              </a:rPr>
              <a:t>740 nm</a:t>
            </a:r>
          </a:p>
        </p:txBody>
      </p:sp>
      <p:sp>
        <p:nvSpPr>
          <p:cNvPr id="414728" name="Rectangle 8"/>
          <p:cNvSpPr>
            <a:spLocks noChangeArrowheads="1"/>
          </p:cNvSpPr>
          <p:nvPr/>
        </p:nvSpPr>
        <p:spPr bwMode="auto">
          <a:xfrm>
            <a:off x="533400" y="1295400"/>
            <a:ext cx="13017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solidFill>
                  <a:srgbClr val="FF0000"/>
                </a:solidFill>
              </a:rPr>
              <a:t>660 nm</a:t>
            </a:r>
          </a:p>
        </p:txBody>
      </p:sp>
      <p:sp>
        <p:nvSpPr>
          <p:cNvPr id="414729" name="Rectangle 9"/>
          <p:cNvSpPr>
            <a:spLocks noChangeArrowheads="1"/>
          </p:cNvSpPr>
          <p:nvPr/>
        </p:nvSpPr>
        <p:spPr bwMode="auto">
          <a:xfrm>
            <a:off x="2362200" y="2127250"/>
            <a:ext cx="5445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3200">
                <a:solidFill>
                  <a:schemeClr val="bg1"/>
                </a:solidFill>
                <a:effectLst>
                  <a:outerShdw blurRad="38100" dist="38100" dir="2700000" algn="tl">
                    <a:srgbClr val="000000"/>
                  </a:outerShdw>
                </a:effectLst>
              </a:rPr>
              <a:t>Pr</a:t>
            </a:r>
          </a:p>
        </p:txBody>
      </p:sp>
      <p:sp>
        <p:nvSpPr>
          <p:cNvPr id="414730" name="Rectangle 10"/>
          <p:cNvSpPr>
            <a:spLocks noChangeArrowheads="1"/>
          </p:cNvSpPr>
          <p:nvPr/>
        </p:nvSpPr>
        <p:spPr bwMode="auto">
          <a:xfrm>
            <a:off x="5562600" y="2157413"/>
            <a:ext cx="6794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3200">
                <a:solidFill>
                  <a:schemeClr val="bg1"/>
                </a:solidFill>
                <a:effectLst>
                  <a:outerShdw blurRad="38100" dist="38100" dir="2700000" algn="tl">
                    <a:srgbClr val="000000"/>
                  </a:outerShdw>
                </a:effectLst>
              </a:rPr>
              <a:t>Pfr</a:t>
            </a:r>
            <a:endParaRPr lang="en-US" altLang="en-US" sz="3200" b="1" baseline="30000">
              <a:solidFill>
                <a:schemeClr val="bg1"/>
              </a:solidFill>
            </a:endParaRPr>
          </a:p>
        </p:txBody>
      </p:sp>
      <p:sp>
        <p:nvSpPr>
          <p:cNvPr id="414731" name="Rectangle 11"/>
          <p:cNvSpPr>
            <a:spLocks noChangeArrowheads="1"/>
          </p:cNvSpPr>
          <p:nvPr/>
        </p:nvSpPr>
        <p:spPr bwMode="auto">
          <a:xfrm>
            <a:off x="3954463" y="4098925"/>
            <a:ext cx="8747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000">
                <a:solidFill>
                  <a:srgbClr val="FF33CC"/>
                </a:solidFill>
              </a:rPr>
              <a:t>(Slow)</a:t>
            </a:r>
          </a:p>
        </p:txBody>
      </p:sp>
      <p:sp>
        <p:nvSpPr>
          <p:cNvPr id="414732" name="Rectangle 12"/>
          <p:cNvSpPr>
            <a:spLocks noChangeArrowheads="1"/>
          </p:cNvSpPr>
          <p:nvPr/>
        </p:nvSpPr>
        <p:spPr bwMode="auto">
          <a:xfrm>
            <a:off x="3429000" y="2743200"/>
            <a:ext cx="1892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a:solidFill>
                  <a:srgbClr val="FF0000"/>
                </a:solidFill>
              </a:rPr>
              <a:t>Far Red Light</a:t>
            </a:r>
          </a:p>
        </p:txBody>
      </p:sp>
      <p:sp>
        <p:nvSpPr>
          <p:cNvPr id="414733" name="Line 13"/>
          <p:cNvSpPr>
            <a:spLocks noChangeShapeType="1"/>
          </p:cNvSpPr>
          <p:nvPr/>
        </p:nvSpPr>
        <p:spPr bwMode="auto">
          <a:xfrm>
            <a:off x="3295650" y="2286000"/>
            <a:ext cx="2095500" cy="0"/>
          </a:xfrm>
          <a:prstGeom prst="line">
            <a:avLst/>
          </a:prstGeom>
          <a:noFill/>
          <a:ln w="2032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734" name="Line 14"/>
          <p:cNvSpPr>
            <a:spLocks noChangeShapeType="1"/>
          </p:cNvSpPr>
          <p:nvPr/>
        </p:nvSpPr>
        <p:spPr bwMode="auto">
          <a:xfrm flipH="1">
            <a:off x="3276600" y="2667000"/>
            <a:ext cx="2057400" cy="0"/>
          </a:xfrm>
          <a:prstGeom prst="line">
            <a:avLst/>
          </a:prstGeom>
          <a:noFill/>
          <a:ln w="6477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735" name="Line 15"/>
          <p:cNvSpPr>
            <a:spLocks noChangeShapeType="1"/>
          </p:cNvSpPr>
          <p:nvPr/>
        </p:nvSpPr>
        <p:spPr bwMode="auto">
          <a:xfrm flipH="1" flipV="1">
            <a:off x="3848100" y="4038600"/>
            <a:ext cx="990600" cy="0"/>
          </a:xfrm>
          <a:prstGeom prst="line">
            <a:avLst/>
          </a:prstGeom>
          <a:noFill/>
          <a:ln w="20320">
            <a:solidFill>
              <a:srgbClr val="8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736" name="Line 16"/>
          <p:cNvSpPr>
            <a:spLocks noChangeShapeType="1"/>
          </p:cNvSpPr>
          <p:nvPr/>
        </p:nvSpPr>
        <p:spPr bwMode="auto">
          <a:xfrm flipH="1" flipV="1">
            <a:off x="2743200" y="2667000"/>
            <a:ext cx="990600" cy="838200"/>
          </a:xfrm>
          <a:prstGeom prst="line">
            <a:avLst/>
          </a:prstGeom>
          <a:noFill/>
          <a:ln w="20320">
            <a:solidFill>
              <a:srgbClr val="8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737" name="Line 17"/>
          <p:cNvSpPr>
            <a:spLocks noChangeShapeType="1"/>
          </p:cNvSpPr>
          <p:nvPr/>
        </p:nvSpPr>
        <p:spPr bwMode="auto">
          <a:xfrm>
            <a:off x="1600200" y="1752600"/>
            <a:ext cx="685800" cy="609600"/>
          </a:xfrm>
          <a:prstGeom prst="line">
            <a:avLst/>
          </a:prstGeom>
          <a:noFill/>
          <a:ln w="2349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738" name="Line 18"/>
          <p:cNvSpPr>
            <a:spLocks noChangeShapeType="1"/>
          </p:cNvSpPr>
          <p:nvPr/>
        </p:nvSpPr>
        <p:spPr bwMode="auto">
          <a:xfrm flipH="1">
            <a:off x="4800600" y="2743200"/>
            <a:ext cx="990600" cy="914400"/>
          </a:xfrm>
          <a:prstGeom prst="line">
            <a:avLst/>
          </a:prstGeom>
          <a:noFill/>
          <a:ln w="20320">
            <a:solidFill>
              <a:srgbClr val="8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739" name="Rectangle 19"/>
          <p:cNvSpPr>
            <a:spLocks noChangeArrowheads="1"/>
          </p:cNvSpPr>
          <p:nvPr/>
        </p:nvSpPr>
        <p:spPr bwMode="auto">
          <a:xfrm>
            <a:off x="6172200" y="914400"/>
            <a:ext cx="2743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b="1">
                <a:solidFill>
                  <a:srgbClr val="F7F74D"/>
                </a:solidFill>
              </a:rPr>
              <a:t> Far Red Light</a:t>
            </a:r>
          </a:p>
        </p:txBody>
      </p:sp>
      <p:sp>
        <p:nvSpPr>
          <p:cNvPr id="414740" name="Rectangle 20"/>
          <p:cNvSpPr>
            <a:spLocks noChangeArrowheads="1"/>
          </p:cNvSpPr>
          <p:nvPr/>
        </p:nvSpPr>
        <p:spPr bwMode="auto">
          <a:xfrm>
            <a:off x="5845175" y="3963988"/>
            <a:ext cx="19796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a:solidFill>
                  <a:srgbClr val="00FF00"/>
                </a:solidFill>
              </a:rPr>
              <a:t>Germination</a:t>
            </a:r>
          </a:p>
        </p:txBody>
      </p:sp>
      <p:sp>
        <p:nvSpPr>
          <p:cNvPr id="414741" name="Rectangle 21"/>
          <p:cNvSpPr>
            <a:spLocks noChangeArrowheads="1"/>
          </p:cNvSpPr>
          <p:nvPr/>
        </p:nvSpPr>
        <p:spPr bwMode="auto">
          <a:xfrm>
            <a:off x="838200" y="4108450"/>
            <a:ext cx="1879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solidFill>
                  <a:srgbClr val="F7F74D"/>
                </a:solidFill>
              </a:rPr>
              <a:t>Quiescence</a:t>
            </a:r>
          </a:p>
        </p:txBody>
      </p:sp>
      <p:sp>
        <p:nvSpPr>
          <p:cNvPr id="414742" name="Text Box 22"/>
          <p:cNvSpPr txBox="1">
            <a:spLocks noChangeArrowheads="1"/>
          </p:cNvSpPr>
          <p:nvPr/>
        </p:nvSpPr>
        <p:spPr bwMode="auto">
          <a:xfrm>
            <a:off x="381000" y="5181600"/>
            <a:ext cx="8636000"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3200">
                <a:solidFill>
                  <a:schemeClr val="bg1"/>
                </a:solidFill>
              </a:rPr>
              <a:t>Far-red light, such as is found under a vegetative canopy, prevents germination.  </a:t>
            </a:r>
          </a:p>
          <a:p>
            <a:pPr algn="ctr"/>
            <a:r>
              <a:rPr lang="en-US" altLang="en-US" sz="3200">
                <a:solidFill>
                  <a:schemeClr val="bg1"/>
                </a:solidFill>
              </a:rPr>
              <a:t>Seeds wait for sun. </a:t>
            </a:r>
          </a:p>
        </p:txBody>
      </p:sp>
      <p:sp>
        <p:nvSpPr>
          <p:cNvPr id="414743" name="WordArt 23"/>
          <p:cNvSpPr>
            <a:spLocks noChangeArrowheads="1" noChangeShapeType="1" noTextEdit="1"/>
          </p:cNvSpPr>
          <p:nvPr/>
        </p:nvSpPr>
        <p:spPr bwMode="auto">
          <a:xfrm>
            <a:off x="3048000" y="533400"/>
            <a:ext cx="2667000" cy="836613"/>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44403"/>
              </a:avLst>
            </a:prstTxWarp>
            <a:scene3d>
              <a:camera prst="legacyPerspectiveFront">
                <a:rot lat="20519999" lon="1080000" rev="0"/>
              </a:camera>
              <a:lightRig rig="legacyHarsh2" dir="b"/>
            </a:scene3d>
            <a:sp3d extrusionH="430200" contourW="12700" prstMaterial="legacyMatte">
              <a:extrusionClr>
                <a:srgbClr val="FF6600"/>
              </a:extrusionClr>
              <a:contourClr>
                <a:srgbClr val="FFE701"/>
              </a:contourClr>
            </a:sp3d>
          </a:bodyPr>
          <a:lstStyle/>
          <a:p>
            <a:pPr algn="ctr"/>
            <a:r>
              <a:rPr lang="en-US" sz="3600" kern="10">
                <a:ln w="9525">
                  <a:round/>
                  <a:headEnd/>
                  <a:tailEnd/>
                </a:ln>
                <a:gradFill rotWithShape="0">
                  <a:gsLst>
                    <a:gs pos="0">
                      <a:srgbClr val="FFE701"/>
                    </a:gs>
                    <a:gs pos="100000">
                      <a:srgbClr val="FE3E02"/>
                    </a:gs>
                  </a:gsLst>
                  <a:lin ang="5400000" scaled="1"/>
                </a:gradFill>
                <a:latin typeface="Impact" charset="0"/>
                <a:ea typeface="Impact" charset="0"/>
                <a:cs typeface="Impact" charset="0"/>
              </a:rPr>
              <a:t>phytochrome </a:t>
            </a:r>
          </a:p>
        </p:txBody>
      </p:sp>
      <p:sp>
        <p:nvSpPr>
          <p:cNvPr id="414744" name="Line 24"/>
          <p:cNvSpPr>
            <a:spLocks noChangeShapeType="1"/>
          </p:cNvSpPr>
          <p:nvPr/>
        </p:nvSpPr>
        <p:spPr bwMode="auto">
          <a:xfrm flipH="1">
            <a:off x="1676400" y="2743200"/>
            <a:ext cx="838200" cy="1295400"/>
          </a:xfrm>
          <a:prstGeom prst="line">
            <a:avLst/>
          </a:prstGeom>
          <a:noFill/>
          <a:ln w="5842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ransition>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7" name="Rectangle 3"/>
          <p:cNvSpPr>
            <a:spLocks noChangeArrowheads="1"/>
          </p:cNvSpPr>
          <p:nvPr/>
        </p:nvSpPr>
        <p:spPr bwMode="auto">
          <a:xfrm>
            <a:off x="4114800" y="2482850"/>
            <a:ext cx="121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000">
                <a:solidFill>
                  <a:srgbClr val="FF33CC"/>
                </a:solidFill>
              </a:rPr>
              <a:t>(Fast)</a:t>
            </a:r>
          </a:p>
        </p:txBody>
      </p:sp>
      <p:sp>
        <p:nvSpPr>
          <p:cNvPr id="415748" name="Rectangle 4"/>
          <p:cNvSpPr>
            <a:spLocks noChangeArrowheads="1"/>
          </p:cNvSpPr>
          <p:nvPr/>
        </p:nvSpPr>
        <p:spPr bwMode="auto">
          <a:xfrm>
            <a:off x="3709988" y="3405188"/>
            <a:ext cx="14192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sz="2400">
                <a:solidFill>
                  <a:srgbClr val="00FF00"/>
                </a:solidFill>
              </a:rPr>
              <a:t>Dark </a:t>
            </a:r>
          </a:p>
          <a:p>
            <a:pPr algn="ctr"/>
            <a:r>
              <a:rPr lang="en-US" altLang="en-US" sz="2400">
                <a:solidFill>
                  <a:srgbClr val="00FF00"/>
                </a:solidFill>
              </a:rPr>
              <a:t>Reversion</a:t>
            </a:r>
          </a:p>
        </p:txBody>
      </p:sp>
      <p:sp>
        <p:nvSpPr>
          <p:cNvPr id="415749" name="Rectangle 5"/>
          <p:cNvSpPr>
            <a:spLocks noChangeArrowheads="1"/>
          </p:cNvSpPr>
          <p:nvPr/>
        </p:nvSpPr>
        <p:spPr bwMode="auto">
          <a:xfrm>
            <a:off x="3759200" y="1954213"/>
            <a:ext cx="16144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chemeClr val="accent2"/>
                </a:solidFill>
              </a:rPr>
              <a:t>Red Light</a:t>
            </a:r>
          </a:p>
        </p:txBody>
      </p:sp>
      <p:sp>
        <p:nvSpPr>
          <p:cNvPr id="415750" name="Rectangle 6"/>
          <p:cNvSpPr>
            <a:spLocks noChangeArrowheads="1"/>
          </p:cNvSpPr>
          <p:nvPr/>
        </p:nvSpPr>
        <p:spPr bwMode="auto">
          <a:xfrm>
            <a:off x="7010400" y="1620838"/>
            <a:ext cx="13017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solidFill>
                  <a:srgbClr val="C0060A"/>
                </a:solidFill>
              </a:rPr>
              <a:t>740 nm</a:t>
            </a:r>
          </a:p>
        </p:txBody>
      </p:sp>
      <p:sp>
        <p:nvSpPr>
          <p:cNvPr id="415751" name="Rectangle 7"/>
          <p:cNvSpPr>
            <a:spLocks noChangeArrowheads="1"/>
          </p:cNvSpPr>
          <p:nvPr/>
        </p:nvSpPr>
        <p:spPr bwMode="auto">
          <a:xfrm>
            <a:off x="609600" y="1468438"/>
            <a:ext cx="13017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solidFill>
                  <a:srgbClr val="FF0000"/>
                </a:solidFill>
              </a:rPr>
              <a:t>660 nm</a:t>
            </a:r>
          </a:p>
        </p:txBody>
      </p:sp>
      <p:sp>
        <p:nvSpPr>
          <p:cNvPr id="415752" name="Rectangle 8"/>
          <p:cNvSpPr>
            <a:spLocks noChangeArrowheads="1"/>
          </p:cNvSpPr>
          <p:nvPr/>
        </p:nvSpPr>
        <p:spPr bwMode="auto">
          <a:xfrm>
            <a:off x="2438400" y="2228850"/>
            <a:ext cx="590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3600">
                <a:solidFill>
                  <a:schemeClr val="bg1"/>
                </a:solidFill>
                <a:effectLst>
                  <a:outerShdw blurRad="38100" dist="38100" dir="2700000" algn="tl">
                    <a:srgbClr val="000000"/>
                  </a:outerShdw>
                </a:effectLst>
              </a:rPr>
              <a:t>Pr</a:t>
            </a:r>
          </a:p>
        </p:txBody>
      </p:sp>
      <p:sp>
        <p:nvSpPr>
          <p:cNvPr id="415753" name="Rectangle 9"/>
          <p:cNvSpPr>
            <a:spLocks noChangeArrowheads="1"/>
          </p:cNvSpPr>
          <p:nvPr/>
        </p:nvSpPr>
        <p:spPr bwMode="auto">
          <a:xfrm>
            <a:off x="5638800" y="2259013"/>
            <a:ext cx="742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3600">
                <a:solidFill>
                  <a:schemeClr val="bg1"/>
                </a:solidFill>
                <a:effectLst>
                  <a:outerShdw blurRad="38100" dist="38100" dir="2700000" algn="tl">
                    <a:srgbClr val="000000"/>
                  </a:outerShdw>
                </a:effectLst>
              </a:rPr>
              <a:t>Pfr</a:t>
            </a:r>
            <a:endParaRPr lang="en-US" altLang="en-US" sz="3600" b="1" baseline="30000">
              <a:solidFill>
                <a:schemeClr val="bg1"/>
              </a:solidFill>
            </a:endParaRPr>
          </a:p>
        </p:txBody>
      </p:sp>
      <p:sp>
        <p:nvSpPr>
          <p:cNvPr id="415754" name="Rectangle 10"/>
          <p:cNvSpPr>
            <a:spLocks noChangeArrowheads="1"/>
          </p:cNvSpPr>
          <p:nvPr/>
        </p:nvSpPr>
        <p:spPr bwMode="auto">
          <a:xfrm>
            <a:off x="4038600" y="4292600"/>
            <a:ext cx="8747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000">
                <a:solidFill>
                  <a:srgbClr val="FF33CC"/>
                </a:solidFill>
              </a:rPr>
              <a:t>(Slow)</a:t>
            </a:r>
          </a:p>
        </p:txBody>
      </p:sp>
      <p:sp>
        <p:nvSpPr>
          <p:cNvPr id="415755" name="Rectangle 11"/>
          <p:cNvSpPr>
            <a:spLocks noChangeArrowheads="1"/>
          </p:cNvSpPr>
          <p:nvPr/>
        </p:nvSpPr>
        <p:spPr bwMode="auto">
          <a:xfrm>
            <a:off x="3505200" y="2716213"/>
            <a:ext cx="21780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chemeClr val="accent2"/>
                </a:solidFill>
              </a:rPr>
              <a:t>Far Red Light</a:t>
            </a:r>
          </a:p>
        </p:txBody>
      </p:sp>
      <p:sp>
        <p:nvSpPr>
          <p:cNvPr id="415756" name="Line 12"/>
          <p:cNvSpPr>
            <a:spLocks noChangeShapeType="1"/>
          </p:cNvSpPr>
          <p:nvPr/>
        </p:nvSpPr>
        <p:spPr bwMode="auto">
          <a:xfrm>
            <a:off x="3371850" y="2438400"/>
            <a:ext cx="2095500" cy="0"/>
          </a:xfrm>
          <a:prstGeom prst="line">
            <a:avLst/>
          </a:prstGeom>
          <a:noFill/>
          <a:ln w="2032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757" name="Line 13"/>
          <p:cNvSpPr>
            <a:spLocks noChangeShapeType="1"/>
          </p:cNvSpPr>
          <p:nvPr/>
        </p:nvSpPr>
        <p:spPr bwMode="auto">
          <a:xfrm flipH="1">
            <a:off x="3352800" y="2819400"/>
            <a:ext cx="2057400" cy="0"/>
          </a:xfrm>
          <a:prstGeom prst="line">
            <a:avLst/>
          </a:prstGeom>
          <a:noFill/>
          <a:ln w="2667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758" name="Line 14"/>
          <p:cNvSpPr>
            <a:spLocks noChangeShapeType="1"/>
          </p:cNvSpPr>
          <p:nvPr/>
        </p:nvSpPr>
        <p:spPr bwMode="auto">
          <a:xfrm flipH="1" flipV="1">
            <a:off x="3886200" y="4267200"/>
            <a:ext cx="990600" cy="0"/>
          </a:xfrm>
          <a:prstGeom prst="line">
            <a:avLst/>
          </a:prstGeom>
          <a:noFill/>
          <a:ln w="67945">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759" name="Line 15"/>
          <p:cNvSpPr>
            <a:spLocks noChangeShapeType="1"/>
          </p:cNvSpPr>
          <p:nvPr/>
        </p:nvSpPr>
        <p:spPr bwMode="auto">
          <a:xfrm flipH="1" flipV="1">
            <a:off x="2819400" y="2819400"/>
            <a:ext cx="914400" cy="1066800"/>
          </a:xfrm>
          <a:prstGeom prst="line">
            <a:avLst/>
          </a:prstGeom>
          <a:noFill/>
          <a:ln w="7112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760" name="Line 16"/>
          <p:cNvSpPr>
            <a:spLocks noChangeShapeType="1"/>
          </p:cNvSpPr>
          <p:nvPr/>
        </p:nvSpPr>
        <p:spPr bwMode="auto">
          <a:xfrm>
            <a:off x="1676400" y="1905000"/>
            <a:ext cx="685800" cy="609600"/>
          </a:xfrm>
          <a:prstGeom prst="line">
            <a:avLst/>
          </a:prstGeom>
          <a:noFill/>
          <a:ln w="2349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761" name="Rectangle 17"/>
          <p:cNvSpPr>
            <a:spLocks noChangeArrowheads="1"/>
          </p:cNvSpPr>
          <p:nvPr/>
        </p:nvSpPr>
        <p:spPr bwMode="auto">
          <a:xfrm>
            <a:off x="6049963" y="4167188"/>
            <a:ext cx="17224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sz="2400">
                <a:solidFill>
                  <a:srgbClr val="00FF00"/>
                </a:solidFill>
              </a:rPr>
              <a:t>Germination</a:t>
            </a:r>
          </a:p>
        </p:txBody>
      </p:sp>
      <p:sp>
        <p:nvSpPr>
          <p:cNvPr id="415762" name="Rectangle 18"/>
          <p:cNvSpPr>
            <a:spLocks noChangeArrowheads="1"/>
          </p:cNvSpPr>
          <p:nvPr/>
        </p:nvSpPr>
        <p:spPr bwMode="auto">
          <a:xfrm>
            <a:off x="914400" y="4213225"/>
            <a:ext cx="21272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3200" b="1">
                <a:solidFill>
                  <a:srgbClr val="F7F74D"/>
                </a:solidFill>
              </a:rPr>
              <a:t>Quiescence</a:t>
            </a:r>
          </a:p>
        </p:txBody>
      </p:sp>
      <p:sp>
        <p:nvSpPr>
          <p:cNvPr id="415763" name="Text Box 19"/>
          <p:cNvSpPr txBox="1">
            <a:spLocks noChangeArrowheads="1"/>
          </p:cNvSpPr>
          <p:nvPr/>
        </p:nvSpPr>
        <p:spPr bwMode="auto">
          <a:xfrm>
            <a:off x="233363" y="5154613"/>
            <a:ext cx="875823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sz="3200">
                <a:solidFill>
                  <a:schemeClr val="bg1"/>
                </a:solidFill>
              </a:rPr>
              <a:t>Darkness maintains Pr and quiescence.  Buried seed </a:t>
            </a:r>
          </a:p>
          <a:p>
            <a:pPr algn="ctr"/>
            <a:r>
              <a:rPr lang="en-US" altLang="en-US" sz="3200">
                <a:solidFill>
                  <a:schemeClr val="bg1"/>
                </a:solidFill>
              </a:rPr>
              <a:t>won’t germinate until brought to the surface. </a:t>
            </a:r>
          </a:p>
        </p:txBody>
      </p:sp>
      <p:sp>
        <p:nvSpPr>
          <p:cNvPr id="415764" name="WordArt 20"/>
          <p:cNvSpPr>
            <a:spLocks noChangeArrowheads="1" noChangeShapeType="1" noTextEdit="1"/>
          </p:cNvSpPr>
          <p:nvPr/>
        </p:nvSpPr>
        <p:spPr bwMode="auto">
          <a:xfrm>
            <a:off x="3200400" y="304800"/>
            <a:ext cx="2667000" cy="836613"/>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44403"/>
              </a:avLst>
            </a:prstTxWarp>
            <a:scene3d>
              <a:camera prst="legacyPerspectiveFront">
                <a:rot lat="20519999" lon="1080000" rev="0"/>
              </a:camera>
              <a:lightRig rig="legacyHarsh2" dir="b"/>
            </a:scene3d>
            <a:sp3d extrusionH="430200" contourW="12700" prstMaterial="legacyMatte">
              <a:extrusionClr>
                <a:srgbClr val="FF6600"/>
              </a:extrusionClr>
              <a:contourClr>
                <a:srgbClr val="FFE701"/>
              </a:contourClr>
            </a:sp3d>
          </a:bodyPr>
          <a:lstStyle/>
          <a:p>
            <a:pPr algn="ctr"/>
            <a:r>
              <a:rPr lang="en-US" sz="3600" kern="10">
                <a:ln w="9525">
                  <a:round/>
                  <a:headEnd/>
                  <a:tailEnd/>
                </a:ln>
                <a:gradFill rotWithShape="0">
                  <a:gsLst>
                    <a:gs pos="0">
                      <a:srgbClr val="FFE701"/>
                    </a:gs>
                    <a:gs pos="100000">
                      <a:srgbClr val="FE3E02"/>
                    </a:gs>
                  </a:gsLst>
                  <a:lin ang="5400000" scaled="1"/>
                </a:gradFill>
                <a:latin typeface="Impact" charset="0"/>
                <a:ea typeface="Impact" charset="0"/>
                <a:cs typeface="Impact" charset="0"/>
              </a:rPr>
              <a:t>phytochrome </a:t>
            </a:r>
          </a:p>
        </p:txBody>
      </p:sp>
      <p:sp>
        <p:nvSpPr>
          <p:cNvPr id="415765" name="Line 21"/>
          <p:cNvSpPr>
            <a:spLocks noChangeShapeType="1"/>
          </p:cNvSpPr>
          <p:nvPr/>
        </p:nvSpPr>
        <p:spPr bwMode="auto">
          <a:xfrm flipH="1">
            <a:off x="1752600" y="2895600"/>
            <a:ext cx="838200" cy="1295400"/>
          </a:xfrm>
          <a:prstGeom prst="line">
            <a:avLst/>
          </a:prstGeom>
          <a:noFill/>
          <a:ln w="67945">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766" name="Line 22"/>
          <p:cNvSpPr>
            <a:spLocks noChangeShapeType="1"/>
          </p:cNvSpPr>
          <p:nvPr/>
        </p:nvSpPr>
        <p:spPr bwMode="auto">
          <a:xfrm flipH="1">
            <a:off x="5105400" y="2895600"/>
            <a:ext cx="990600" cy="1143000"/>
          </a:xfrm>
          <a:prstGeom prst="line">
            <a:avLst/>
          </a:prstGeom>
          <a:noFill/>
          <a:ln w="6477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767" name="Text Box 23"/>
          <p:cNvSpPr txBox="1">
            <a:spLocks noChangeArrowheads="1"/>
          </p:cNvSpPr>
          <p:nvPr/>
        </p:nvSpPr>
        <p:spPr bwMode="auto">
          <a:xfrm>
            <a:off x="6172200" y="2987675"/>
            <a:ext cx="2449513"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800">
                <a:solidFill>
                  <a:schemeClr val="bg1"/>
                </a:solidFill>
                <a:effectLst>
                  <a:outerShdw blurRad="38100" dist="38100" dir="2700000" algn="tl">
                    <a:srgbClr val="000000"/>
                  </a:outerShdw>
                </a:effectLst>
              </a:rPr>
              <a:t>Darkness</a:t>
            </a:r>
          </a:p>
        </p:txBody>
      </p:sp>
    </p:spTree>
  </p:cSld>
  <p:clrMapOvr>
    <a:masterClrMapping/>
  </p:clrMapOvr>
  <p:transition>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Text Box 2"/>
          <p:cNvSpPr txBox="1">
            <a:spLocks noChangeArrowheads="1"/>
          </p:cNvSpPr>
          <p:nvPr/>
        </p:nvSpPr>
        <p:spPr bwMode="auto">
          <a:xfrm>
            <a:off x="762000" y="0"/>
            <a:ext cx="7620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3200" b="1">
                <a:solidFill>
                  <a:srgbClr val="FFFF00"/>
                </a:solidFill>
                <a:effectLst>
                  <a:outerShdw blurRad="38100" dist="38100" dir="2700000" algn="tl">
                    <a:srgbClr val="000000"/>
                  </a:outerShdw>
                </a:effectLst>
              </a:rPr>
              <a:t>Light Requirements for Germination</a:t>
            </a:r>
            <a:endParaRPr lang="en-US" altLang="en-US" sz="2400" b="1">
              <a:solidFill>
                <a:srgbClr val="FFFF00"/>
              </a:solidFill>
              <a:effectLst>
                <a:outerShdw blurRad="38100" dist="38100" dir="2700000" algn="tl">
                  <a:srgbClr val="000000"/>
                </a:outerShdw>
              </a:effectLst>
            </a:endParaRPr>
          </a:p>
        </p:txBody>
      </p:sp>
      <p:graphicFrame>
        <p:nvGraphicFramePr>
          <p:cNvPr id="476163" name="Group 3"/>
          <p:cNvGraphicFramePr>
            <a:graphicFrameLocks noGrp="1"/>
          </p:cNvGraphicFramePr>
          <p:nvPr/>
        </p:nvGraphicFramePr>
        <p:xfrm>
          <a:off x="457200" y="685800"/>
          <a:ext cx="3810000" cy="5975350"/>
        </p:xfrm>
        <a:graphic>
          <a:graphicData uri="http://schemas.openxmlformats.org/drawingml/2006/table">
            <a:tbl>
              <a:tblPr/>
              <a:tblGrid>
                <a:gridCol w="1676400"/>
                <a:gridCol w="2133600"/>
              </a:tblGrid>
              <a:tr h="674688">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FFFF00"/>
                          </a:solidFill>
                          <a:effectLst/>
                          <a:latin typeface="Times New Roman" charset="0"/>
                        </a:rPr>
                        <a:t>Species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69696"/>
                    </a:solid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FFFF00"/>
                          </a:solidFill>
                          <a:effectLst/>
                          <a:latin typeface="Times New Roman" charset="0"/>
                        </a:rPr>
                        <a:t>Light/Dark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69696"/>
                    </a:solidFill>
                  </a:tcPr>
                </a:tc>
              </a:tr>
              <a:tr h="571500">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rgbClr val="FFFF00"/>
                          </a:solidFill>
                          <a:effectLst/>
                          <a:latin typeface="Times New Roman" charset="0"/>
                        </a:rPr>
                        <a:t>Ageratum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rgbClr val="FFFF00"/>
                          </a:solidFill>
                          <a:effectLst/>
                          <a:latin typeface="Times New Roman" charset="0"/>
                        </a:rPr>
                        <a:t>Light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9750">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rgbClr val="FFFF00"/>
                          </a:solidFill>
                          <a:effectLst/>
                          <a:latin typeface="Times New Roman" charset="0"/>
                        </a:rPr>
                        <a:t>Aster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rgbClr val="FFFF00"/>
                          </a:solidFill>
                          <a:effectLst/>
                          <a:latin typeface="Times New Roman" charset="0"/>
                        </a:rPr>
                        <a:t>Either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1338">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rgbClr val="FFFF00"/>
                          </a:solidFill>
                          <a:effectLst/>
                          <a:latin typeface="Times New Roman" charset="0"/>
                        </a:rPr>
                        <a:t>Begonia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rgbClr val="FFFF00"/>
                          </a:solidFill>
                          <a:effectLst/>
                          <a:latin typeface="Times New Roman" charset="0"/>
                        </a:rPr>
                        <a:t>Light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9750">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rgbClr val="FFFF00"/>
                          </a:solidFill>
                          <a:effectLst/>
                          <a:latin typeface="Times New Roman" charset="0"/>
                        </a:rPr>
                        <a:t>Centaurea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rgbClr val="FFFF00"/>
                          </a:solidFill>
                          <a:effectLst/>
                          <a:latin typeface="Times New Roman" charset="0"/>
                        </a:rPr>
                        <a:t>Dark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9750">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rgbClr val="FFFF00"/>
                          </a:solidFill>
                          <a:effectLst/>
                          <a:latin typeface="Times New Roman" charset="0"/>
                        </a:rPr>
                        <a:t>Cosmos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rgbClr val="FFFF00"/>
                          </a:solidFill>
                          <a:effectLst/>
                          <a:latin typeface="Times New Roman" charset="0"/>
                        </a:rPr>
                        <a:t>Either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1338">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rgbClr val="FFFF00"/>
                          </a:solidFill>
                          <a:effectLst/>
                          <a:latin typeface="Times New Roman" charset="0"/>
                        </a:rPr>
                        <a:t>Dahlia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rgbClr val="FFFF00"/>
                          </a:solidFill>
                          <a:effectLst/>
                          <a:latin typeface="Times New Roman" charset="0"/>
                        </a:rPr>
                        <a:t>Either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0388">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rgbClr val="FFFF00"/>
                          </a:solidFill>
                          <a:effectLst/>
                          <a:latin typeface="Times New Roman" charset="0"/>
                        </a:rPr>
                        <a:t>Dianthus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rgbClr val="FFFF00"/>
                          </a:solidFill>
                          <a:effectLst/>
                          <a:latin typeface="Times New Roman" charset="0"/>
                        </a:rPr>
                        <a:t>Either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55625">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rgbClr val="FFFF00"/>
                          </a:solidFill>
                          <a:effectLst/>
                          <a:latin typeface="Times New Roman" charset="0"/>
                        </a:rPr>
                        <a:t>Geranium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rgbClr val="FFFF00"/>
                          </a:solidFill>
                          <a:effectLst/>
                          <a:latin typeface="Times New Roman" charset="0"/>
                        </a:rPr>
                        <a:t>Light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5588">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rgbClr val="FFFF00"/>
                          </a:solidFill>
                          <a:effectLst/>
                          <a:latin typeface="Times New Roman" charset="0"/>
                        </a:rPr>
                        <a:t>Impatiens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rgbClr val="FFFF00"/>
                          </a:solidFill>
                          <a:effectLst/>
                          <a:latin typeface="Times New Roman" charset="0"/>
                        </a:rPr>
                        <a:t>Light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rgbClr val="FFFF00"/>
                          </a:solidFill>
                          <a:effectLst/>
                          <a:latin typeface="Times New Roman" charset="0"/>
                        </a:rPr>
                        <a:t>Larkspur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rgbClr val="FFFF00"/>
                          </a:solidFill>
                          <a:effectLst/>
                          <a:latin typeface="Times New Roman" charset="0"/>
                        </a:rPr>
                        <a:t>Dark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476201" name="Group 41"/>
          <p:cNvGraphicFramePr>
            <a:graphicFrameLocks noGrp="1"/>
          </p:cNvGraphicFramePr>
          <p:nvPr/>
        </p:nvGraphicFramePr>
        <p:xfrm>
          <a:off x="4953000" y="685800"/>
          <a:ext cx="3810000" cy="5949950"/>
        </p:xfrm>
        <a:graphic>
          <a:graphicData uri="http://schemas.openxmlformats.org/drawingml/2006/table">
            <a:tbl>
              <a:tblPr/>
              <a:tblGrid>
                <a:gridCol w="1905000"/>
                <a:gridCol w="1905000"/>
              </a:tblGrid>
              <a:tr h="666750">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FFFF00"/>
                          </a:solidFill>
                          <a:effectLst/>
                          <a:latin typeface="Times New Roman" charset="0"/>
                        </a:rPr>
                        <a:t>Species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69696"/>
                    </a:solid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FFFF00"/>
                          </a:solidFill>
                          <a:effectLst/>
                          <a:latin typeface="Times New Roman" charset="0"/>
                        </a:rPr>
                        <a:t>Light/Dark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69696"/>
                    </a:solidFill>
                  </a:tcPr>
                </a:tc>
              </a:tr>
              <a:tr h="565150">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rgbClr val="FFFF00"/>
                          </a:solidFill>
                          <a:effectLst/>
                          <a:latin typeface="Times New Roman" charset="0"/>
                        </a:rPr>
                        <a:t>Marigold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rgbClr val="FFFF00"/>
                          </a:solidFill>
                          <a:effectLst/>
                          <a:latin typeface="Times New Roman" charset="0"/>
                        </a:rPr>
                        <a:t>Either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3400">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rgbClr val="FFFF00"/>
                          </a:solidFill>
                          <a:effectLst/>
                          <a:latin typeface="Times New Roman" charset="0"/>
                        </a:rPr>
                        <a:t>Nicotiana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rgbClr val="FFFF00"/>
                          </a:solidFill>
                          <a:effectLst/>
                          <a:latin typeface="Times New Roman" charset="0"/>
                        </a:rPr>
                        <a:t>Light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3400">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rgbClr val="FFFF00"/>
                          </a:solidFill>
                          <a:effectLst/>
                          <a:latin typeface="Times New Roman" charset="0"/>
                        </a:rPr>
                        <a:t>Pansy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rgbClr val="FFFF00"/>
                          </a:solidFill>
                          <a:effectLst/>
                          <a:latin typeface="Times New Roman" charset="0"/>
                        </a:rPr>
                        <a:t>Dark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1813">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rgbClr val="FFFF00"/>
                          </a:solidFill>
                          <a:effectLst/>
                          <a:latin typeface="Times New Roman" charset="0"/>
                        </a:rPr>
                        <a:t>Petunia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rgbClr val="FFFF00"/>
                          </a:solidFill>
                          <a:effectLst/>
                          <a:latin typeface="Times New Roman" charset="0"/>
                        </a:rPr>
                        <a:t>Light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3400">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rgbClr val="FFFF00"/>
                          </a:solidFill>
                          <a:effectLst/>
                          <a:latin typeface="Times New Roman" charset="0"/>
                        </a:rPr>
                        <a:t>Phlox</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rgbClr val="FFFF00"/>
                          </a:solidFill>
                          <a:effectLst/>
                          <a:latin typeface="Times New Roman" charset="0"/>
                        </a:rPr>
                        <a:t>Dark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3400">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rgbClr val="FFFF00"/>
                          </a:solidFill>
                          <a:effectLst/>
                          <a:latin typeface="Times New Roman" charset="0"/>
                        </a:rPr>
                        <a:t>Portulaca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rgbClr val="FFFF00"/>
                          </a:solidFill>
                          <a:effectLst/>
                          <a:latin typeface="Times New Roman" charset="0"/>
                        </a:rPr>
                        <a:t>Dark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3400">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rgbClr val="FFFF00"/>
                          </a:solidFill>
                          <a:effectLst/>
                          <a:latin typeface="Times New Roman" charset="0"/>
                        </a:rPr>
                        <a:t>Snapdragon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rgbClr val="FFFF00"/>
                          </a:solidFill>
                          <a:effectLst/>
                          <a:latin typeface="Times New Roman" charset="0"/>
                        </a:rPr>
                        <a:t>Light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0225">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rgbClr val="FFFF00"/>
                          </a:solidFill>
                          <a:effectLst/>
                          <a:latin typeface="Times New Roman" charset="0"/>
                        </a:rPr>
                        <a:t>Verbena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rgbClr val="FFFF00"/>
                          </a:solidFill>
                          <a:effectLst/>
                          <a:latin typeface="Times New Roman" charset="0"/>
                        </a:rPr>
                        <a:t>Dark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3400">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rgbClr val="FFFF00"/>
                          </a:solidFill>
                          <a:effectLst/>
                          <a:latin typeface="Times New Roman" charset="0"/>
                        </a:rPr>
                        <a:t>Vinca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rgbClr val="FFFF00"/>
                          </a:solidFill>
                          <a:effectLst/>
                          <a:latin typeface="Times New Roman" charset="0"/>
                        </a:rPr>
                        <a:t>Either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3375">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rgbClr val="FFFF00"/>
                          </a:solidFill>
                          <a:effectLst/>
                          <a:latin typeface="Times New Roman" charset="0"/>
                        </a:rPr>
                        <a:t>Zinnia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rgbClr val="FFFF00"/>
                          </a:solidFill>
                          <a:effectLst/>
                          <a:latin typeface="Times New Roman" charset="0"/>
                        </a:rPr>
                        <a:t>Either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rand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2"/>
          <p:cNvSpPr>
            <a:spLocks noChangeArrowheads="1"/>
          </p:cNvSpPr>
          <p:nvPr/>
        </p:nvSpPr>
        <p:spPr bwMode="auto">
          <a:xfrm>
            <a:off x="2641600" y="838200"/>
            <a:ext cx="60277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lnSpc>
                <a:spcPct val="50000"/>
              </a:lnSpc>
              <a:spcBef>
                <a:spcPct val="50000"/>
              </a:spcBef>
            </a:pPr>
            <a:endParaRPr lang="en-US" altLang="en-US" sz="4000" b="1" i="1">
              <a:solidFill>
                <a:srgbClr val="B8D173"/>
              </a:solidFill>
              <a:latin typeface="Comic Sans MS" charset="0"/>
            </a:endParaRPr>
          </a:p>
        </p:txBody>
      </p:sp>
      <p:sp>
        <p:nvSpPr>
          <p:cNvPr id="417795" name="Text Box 3"/>
          <p:cNvSpPr txBox="1">
            <a:spLocks noChangeArrowheads="1"/>
          </p:cNvSpPr>
          <p:nvPr/>
        </p:nvSpPr>
        <p:spPr bwMode="auto">
          <a:xfrm>
            <a:off x="1598613" y="381000"/>
            <a:ext cx="5961062" cy="125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sz="4800" b="1">
                <a:solidFill>
                  <a:srgbClr val="F7F74D"/>
                </a:solidFill>
              </a:rPr>
              <a:t>Preconditioning Seeds</a:t>
            </a:r>
          </a:p>
          <a:p>
            <a:pPr algn="ctr"/>
            <a:r>
              <a:rPr lang="en-US" altLang="en-US">
                <a:solidFill>
                  <a:schemeClr val="bg1"/>
                </a:solidFill>
                <a:effectLst>
                  <a:outerShdw blurRad="38100" dist="38100" dir="2700000" algn="tl">
                    <a:srgbClr val="000000"/>
                  </a:outerShdw>
                </a:effectLst>
              </a:rPr>
              <a:t>(for more uniform germination)</a:t>
            </a:r>
          </a:p>
        </p:txBody>
      </p:sp>
      <p:sp>
        <p:nvSpPr>
          <p:cNvPr id="417796" name="Text Box 4"/>
          <p:cNvSpPr txBox="1">
            <a:spLocks noChangeArrowheads="1"/>
          </p:cNvSpPr>
          <p:nvPr/>
        </p:nvSpPr>
        <p:spPr bwMode="auto">
          <a:xfrm>
            <a:off x="457200" y="3048000"/>
            <a:ext cx="4471988" cy="268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15000"/>
              </a:spcBef>
              <a:spcAft>
                <a:spcPct val="15000"/>
              </a:spcAft>
            </a:pPr>
            <a:r>
              <a:rPr lang="en-US" altLang="en-US" sz="3200">
                <a:solidFill>
                  <a:schemeClr val="bg1"/>
                </a:solidFill>
                <a:effectLst>
                  <a:outerShdw blurRad="38100" dist="38100" dir="2700000" algn="tl">
                    <a:srgbClr val="000000"/>
                  </a:outerShdw>
                </a:effectLst>
              </a:rPr>
              <a:t>Mechanical Scarification</a:t>
            </a:r>
          </a:p>
          <a:p>
            <a:pPr>
              <a:spcBef>
                <a:spcPct val="15000"/>
              </a:spcBef>
              <a:spcAft>
                <a:spcPct val="15000"/>
              </a:spcAft>
            </a:pPr>
            <a:r>
              <a:rPr lang="en-US" altLang="en-US" sz="3200">
                <a:solidFill>
                  <a:schemeClr val="bg1"/>
                </a:solidFill>
                <a:effectLst>
                  <a:outerShdw blurRad="38100" dist="38100" dir="2700000" algn="tl">
                    <a:srgbClr val="000000"/>
                  </a:outerShdw>
                </a:effectLst>
              </a:rPr>
              <a:t>Soaking in water</a:t>
            </a:r>
          </a:p>
          <a:p>
            <a:pPr>
              <a:spcBef>
                <a:spcPct val="15000"/>
              </a:spcBef>
              <a:spcAft>
                <a:spcPct val="15000"/>
              </a:spcAft>
            </a:pPr>
            <a:r>
              <a:rPr lang="en-US" altLang="en-US" sz="3200">
                <a:solidFill>
                  <a:schemeClr val="bg1"/>
                </a:solidFill>
                <a:effectLst>
                  <a:outerShdw blurRad="38100" dist="38100" dir="2700000" algn="tl">
                    <a:srgbClr val="000000"/>
                  </a:outerShdw>
                </a:effectLst>
              </a:rPr>
              <a:t>Acid Scarification</a:t>
            </a:r>
          </a:p>
          <a:p>
            <a:pPr>
              <a:spcBef>
                <a:spcPct val="15000"/>
              </a:spcBef>
              <a:spcAft>
                <a:spcPct val="15000"/>
              </a:spcAft>
            </a:pPr>
            <a:r>
              <a:rPr lang="en-US" altLang="en-US" sz="3200">
                <a:solidFill>
                  <a:schemeClr val="bg1"/>
                </a:solidFill>
                <a:effectLst>
                  <a:outerShdw blurRad="38100" dist="38100" dir="2700000" algn="tl">
                    <a:srgbClr val="000000"/>
                  </a:outerShdw>
                </a:effectLst>
              </a:rPr>
              <a:t>Moist Chilling / Freezing</a:t>
            </a:r>
            <a:r>
              <a:rPr lang="en-US" altLang="en-US" sz="4400">
                <a:solidFill>
                  <a:schemeClr val="bg1"/>
                </a:solidFill>
                <a:effectLst>
                  <a:outerShdw blurRad="38100" dist="38100" dir="2700000" algn="tl">
                    <a:srgbClr val="000000"/>
                  </a:outerShdw>
                </a:effectLst>
                <a:latin typeface="Comic Sans MS" charset="0"/>
              </a:rPr>
              <a:t> </a:t>
            </a:r>
          </a:p>
        </p:txBody>
      </p:sp>
      <p:sp>
        <p:nvSpPr>
          <p:cNvPr id="417797" name="Text Box 5"/>
          <p:cNvSpPr txBox="1">
            <a:spLocks noChangeArrowheads="1"/>
          </p:cNvSpPr>
          <p:nvPr/>
        </p:nvSpPr>
        <p:spPr bwMode="auto">
          <a:xfrm>
            <a:off x="457200" y="2209800"/>
            <a:ext cx="220503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3600" b="1">
                <a:solidFill>
                  <a:srgbClr val="F7F74D"/>
                </a:solidFill>
              </a:rPr>
              <a:t>Methods:</a:t>
            </a:r>
            <a:r>
              <a:rPr lang="en-US" altLang="en-US" sz="4400">
                <a:solidFill>
                  <a:schemeClr val="bg1"/>
                </a:solidFill>
                <a:effectLst>
                  <a:outerShdw blurRad="38100" dist="38100" dir="2700000" algn="tl">
                    <a:srgbClr val="000000"/>
                  </a:outerShdw>
                </a:effectLst>
                <a:latin typeface="Comic Sans MS" charset="0"/>
              </a:rPr>
              <a:t> </a:t>
            </a:r>
          </a:p>
        </p:txBody>
      </p:sp>
      <p:pic>
        <p:nvPicPr>
          <p:cNvPr id="417798" name="Picture 6" descr="wbgerm"/>
          <p:cNvPicPr>
            <a:picLocks noChangeAspect="1" noChangeArrowheads="1"/>
          </p:cNvPicPr>
          <p:nvPr/>
        </p:nvPicPr>
        <p:blipFill>
          <a:blip r:embed="rId3">
            <a:lum bright="10000" contrast="10000"/>
            <a:extLst>
              <a:ext uri="{28A0092B-C50C-407E-A947-70E740481C1C}">
                <a14:useLocalDpi xmlns:a14="http://schemas.microsoft.com/office/drawing/2010/main" val="0"/>
              </a:ext>
            </a:extLst>
          </a:blip>
          <a:srcRect/>
          <a:stretch>
            <a:fillRect/>
          </a:stretch>
        </p:blipFill>
        <p:spPr bwMode="auto">
          <a:xfrm>
            <a:off x="4891088" y="2481263"/>
            <a:ext cx="4024312" cy="32337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1026"/>
          <p:cNvSpPr>
            <a:spLocks noChangeArrowheads="1"/>
          </p:cNvSpPr>
          <p:nvPr/>
        </p:nvSpPr>
        <p:spPr bwMode="auto">
          <a:xfrm>
            <a:off x="2641600" y="838200"/>
            <a:ext cx="60277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lnSpc>
                <a:spcPct val="50000"/>
              </a:lnSpc>
              <a:spcBef>
                <a:spcPct val="50000"/>
              </a:spcBef>
            </a:pPr>
            <a:endParaRPr lang="en-US" altLang="en-US" sz="4000" b="1" i="1">
              <a:solidFill>
                <a:srgbClr val="B8D173"/>
              </a:solidFill>
              <a:latin typeface="Comic Sans MS" charset="0"/>
            </a:endParaRPr>
          </a:p>
        </p:txBody>
      </p:sp>
      <p:sp>
        <p:nvSpPr>
          <p:cNvPr id="418819" name="Text Box 1027"/>
          <p:cNvSpPr txBox="1">
            <a:spLocks noChangeArrowheads="1"/>
          </p:cNvSpPr>
          <p:nvPr/>
        </p:nvSpPr>
        <p:spPr bwMode="auto">
          <a:xfrm>
            <a:off x="1416050" y="217488"/>
            <a:ext cx="61277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1">
                <a:solidFill>
                  <a:srgbClr val="F7F74D"/>
                </a:solidFill>
              </a:rPr>
              <a:t>Mechanical Scarification</a:t>
            </a:r>
          </a:p>
        </p:txBody>
      </p:sp>
      <p:pic>
        <p:nvPicPr>
          <p:cNvPr id="418820" name="Picture 1028" descr="sandstonescra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524000"/>
            <a:ext cx="3886200" cy="3332163"/>
          </a:xfrm>
          <a:prstGeom prst="rect">
            <a:avLst/>
          </a:prstGeom>
          <a:noFill/>
          <a:extLst>
            <a:ext uri="{909E8E84-426E-40DD-AFC4-6F175D3DCCD1}">
              <a14:hiddenFill xmlns:a14="http://schemas.microsoft.com/office/drawing/2010/main">
                <a:solidFill>
                  <a:srgbClr val="FFFFFF"/>
                </a:solidFill>
              </a14:hiddenFill>
            </a:ext>
          </a:extLst>
        </p:spPr>
      </p:pic>
      <p:pic>
        <p:nvPicPr>
          <p:cNvPr id="418821" name="Picture 1029" descr="mimosase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970338"/>
            <a:ext cx="3048000" cy="2430462"/>
          </a:xfrm>
          <a:prstGeom prst="rect">
            <a:avLst/>
          </a:prstGeom>
          <a:noFill/>
          <a:extLst>
            <a:ext uri="{909E8E84-426E-40DD-AFC4-6F175D3DCCD1}">
              <a14:hiddenFill xmlns:a14="http://schemas.microsoft.com/office/drawing/2010/main">
                <a:solidFill>
                  <a:srgbClr val="FFFFFF"/>
                </a:solidFill>
              </a14:hiddenFill>
            </a:ext>
          </a:extLst>
        </p:spPr>
      </p:pic>
      <p:pic>
        <p:nvPicPr>
          <p:cNvPr id="418822" name="Picture 1030" descr="mechscar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3860800"/>
            <a:ext cx="4202113" cy="2540000"/>
          </a:xfrm>
          <a:prstGeom prst="rect">
            <a:avLst/>
          </a:prstGeom>
          <a:noFill/>
          <a:extLst>
            <a:ext uri="{909E8E84-426E-40DD-AFC4-6F175D3DCCD1}">
              <a14:hiddenFill xmlns:a14="http://schemas.microsoft.com/office/drawing/2010/main">
                <a:solidFill>
                  <a:srgbClr val="FFFFFF"/>
                </a:solidFill>
              </a14:hiddenFill>
            </a:ext>
          </a:extLst>
        </p:spPr>
      </p:pic>
      <p:pic>
        <p:nvPicPr>
          <p:cNvPr id="418823" name="Picture 1031" descr="scrapedmimos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1981200"/>
            <a:ext cx="3200400" cy="2400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2050"/>
          <p:cNvSpPr>
            <a:spLocks noChangeArrowheads="1"/>
          </p:cNvSpPr>
          <p:nvPr/>
        </p:nvSpPr>
        <p:spPr bwMode="auto">
          <a:xfrm>
            <a:off x="2641600" y="838200"/>
            <a:ext cx="60277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lnSpc>
                <a:spcPct val="50000"/>
              </a:lnSpc>
              <a:spcBef>
                <a:spcPct val="50000"/>
              </a:spcBef>
            </a:pPr>
            <a:endParaRPr lang="en-US" altLang="en-US" sz="4000" b="1" i="1">
              <a:solidFill>
                <a:srgbClr val="B8D173"/>
              </a:solidFill>
              <a:latin typeface="Comic Sans MS" charset="0"/>
            </a:endParaRPr>
          </a:p>
        </p:txBody>
      </p:sp>
      <p:sp>
        <p:nvSpPr>
          <p:cNvPr id="419843" name="Text Box 2051"/>
          <p:cNvSpPr txBox="1">
            <a:spLocks noChangeArrowheads="1"/>
          </p:cNvSpPr>
          <p:nvPr/>
        </p:nvSpPr>
        <p:spPr bwMode="auto">
          <a:xfrm>
            <a:off x="2374900" y="381000"/>
            <a:ext cx="44831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1">
                <a:solidFill>
                  <a:srgbClr val="F7F74D"/>
                </a:solidFill>
              </a:rPr>
              <a:t>Acid Scarification</a:t>
            </a:r>
          </a:p>
        </p:txBody>
      </p:sp>
      <p:pic>
        <p:nvPicPr>
          <p:cNvPr id="419844" name="Picture 2052" descr="acidscarific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4900" y="1447800"/>
            <a:ext cx="3600450" cy="4800600"/>
          </a:xfrm>
          <a:prstGeom prst="rect">
            <a:avLst/>
          </a:prstGeom>
          <a:noFill/>
          <a:extLst>
            <a:ext uri="{909E8E84-426E-40DD-AFC4-6F175D3DCCD1}">
              <a14:hiddenFill xmlns:a14="http://schemas.microsoft.com/office/drawing/2010/main">
                <a:solidFill>
                  <a:srgbClr val="FFFFFF"/>
                </a:solidFill>
              </a14:hiddenFill>
            </a:ext>
          </a:extLst>
        </p:spPr>
      </p:pic>
      <p:sp>
        <p:nvSpPr>
          <p:cNvPr id="419845" name="Text Box 2053"/>
          <p:cNvSpPr txBox="1">
            <a:spLocks noChangeArrowheads="1"/>
          </p:cNvSpPr>
          <p:nvPr/>
        </p:nvSpPr>
        <p:spPr bwMode="auto">
          <a:xfrm>
            <a:off x="685800" y="1447800"/>
            <a:ext cx="4267200" cy="545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3200">
                <a:solidFill>
                  <a:schemeClr val="bg1"/>
                </a:solidFill>
                <a:effectLst>
                  <a:outerShdw blurRad="38100" dist="38100" dir="2700000" algn="tl">
                    <a:srgbClr val="000000"/>
                  </a:outerShdw>
                </a:effectLst>
              </a:rPr>
              <a:t>An alternative to scraping the seed coat is to use acid to etch through the coat. There</a:t>
            </a:r>
          </a:p>
          <a:p>
            <a:r>
              <a:rPr lang="en-US" altLang="en-US" sz="3200">
                <a:solidFill>
                  <a:schemeClr val="bg1"/>
                </a:solidFill>
                <a:effectLst>
                  <a:outerShdw blurRad="38100" dist="38100" dir="2700000" algn="tl">
                    <a:srgbClr val="000000"/>
                  </a:outerShdw>
                </a:effectLst>
              </a:rPr>
              <a:t>are many reference books that advise which acid and how long to treat.</a:t>
            </a:r>
          </a:p>
          <a:p>
            <a:r>
              <a:rPr lang="en-US" altLang="en-US" sz="3200">
                <a:solidFill>
                  <a:schemeClr val="bg1"/>
                </a:solidFill>
                <a:effectLst>
                  <a:outerShdw blurRad="38100" dist="38100" dir="2700000" algn="tl">
                    <a:srgbClr val="000000"/>
                  </a:outerShdw>
                </a:effectLst>
              </a:rPr>
              <a:t>Tip: use vinegar as a safer alternative to acid.</a:t>
            </a:r>
            <a:r>
              <a:rPr lang="en-US" altLang="en-US" sz="3200">
                <a:solidFill>
                  <a:schemeClr val="bg1"/>
                </a:solidFill>
                <a:effectLst>
                  <a:outerShdw blurRad="38100" dist="38100" dir="2700000" algn="tl">
                    <a:srgbClr val="000000"/>
                  </a:outerShdw>
                </a:effectLst>
                <a:latin typeface="Comic Sans MS" charset="0"/>
              </a:rPr>
              <a:t> </a:t>
            </a:r>
          </a:p>
          <a:p>
            <a:endParaRPr lang="en-US" altLang="en-US" sz="3200">
              <a:solidFill>
                <a:schemeClr val="bg1"/>
              </a:solidFill>
              <a:effectLst>
                <a:outerShdw blurRad="38100" dist="38100" dir="2700000" algn="tl">
                  <a:srgbClr val="000000"/>
                </a:outerShdw>
              </a:effectLst>
              <a:latin typeface="Comic Sans MS" charset="0"/>
            </a:endParaRPr>
          </a:p>
        </p:txBody>
      </p:sp>
    </p:spTree>
  </p:cSld>
  <p:clrMapOvr>
    <a:masterClrMapping/>
  </p:clrMapOvr>
  <p:transition>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Text Box 2"/>
          <p:cNvSpPr txBox="1">
            <a:spLocks noChangeArrowheads="1"/>
          </p:cNvSpPr>
          <p:nvPr/>
        </p:nvSpPr>
        <p:spPr bwMode="auto">
          <a:xfrm>
            <a:off x="1447800" y="473075"/>
            <a:ext cx="6448425"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800" b="1">
                <a:solidFill>
                  <a:srgbClr val="F7F74D"/>
                </a:solidFill>
              </a:rPr>
              <a:t>Hot Water Scarification</a:t>
            </a:r>
          </a:p>
        </p:txBody>
      </p:sp>
      <p:pic>
        <p:nvPicPr>
          <p:cNvPr id="420867" name="Picture 3" descr="chaffsee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067050"/>
            <a:ext cx="4038600" cy="3028950"/>
          </a:xfrm>
          <a:prstGeom prst="rect">
            <a:avLst/>
          </a:prstGeom>
          <a:noFill/>
          <a:extLst>
            <a:ext uri="{909E8E84-426E-40DD-AFC4-6F175D3DCCD1}">
              <a14:hiddenFill xmlns:a14="http://schemas.microsoft.com/office/drawing/2010/main">
                <a:solidFill>
                  <a:srgbClr val="FFFFFF"/>
                </a:solidFill>
              </a14:hiddenFill>
            </a:ext>
          </a:extLst>
        </p:spPr>
      </p:pic>
      <p:sp>
        <p:nvSpPr>
          <p:cNvPr id="420868" name="Text Box 4"/>
          <p:cNvSpPr txBox="1">
            <a:spLocks noChangeArrowheads="1"/>
          </p:cNvSpPr>
          <p:nvPr/>
        </p:nvSpPr>
        <p:spPr bwMode="auto">
          <a:xfrm>
            <a:off x="685800" y="1752600"/>
            <a:ext cx="6845300" cy="447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3200">
                <a:solidFill>
                  <a:schemeClr val="bg1"/>
                </a:solidFill>
              </a:rPr>
              <a:t>Water temperature should be over 110</a:t>
            </a:r>
            <a:r>
              <a:rPr lang="en-US" altLang="en-US" sz="3200" baseline="30000">
                <a:solidFill>
                  <a:schemeClr val="bg1"/>
                </a:solidFill>
              </a:rPr>
              <a:t>O</a:t>
            </a:r>
            <a:r>
              <a:rPr lang="en-US" altLang="en-US" sz="3200">
                <a:solidFill>
                  <a:schemeClr val="bg1"/>
                </a:solidFill>
              </a:rPr>
              <a:t>F</a:t>
            </a:r>
          </a:p>
          <a:p>
            <a:endParaRPr lang="en-US" altLang="en-US" sz="3200">
              <a:solidFill>
                <a:schemeClr val="bg1"/>
              </a:solidFill>
            </a:endParaRPr>
          </a:p>
          <a:p>
            <a:r>
              <a:rPr lang="en-US" altLang="en-US" sz="3200">
                <a:solidFill>
                  <a:schemeClr val="bg1"/>
                </a:solidFill>
              </a:rPr>
              <a:t>Let soak for a few</a:t>
            </a:r>
          </a:p>
          <a:p>
            <a:r>
              <a:rPr lang="en-US" altLang="en-US" sz="3200">
                <a:solidFill>
                  <a:schemeClr val="bg1"/>
                </a:solidFill>
              </a:rPr>
              <a:t>hours. Stir often.</a:t>
            </a:r>
          </a:p>
          <a:p>
            <a:endParaRPr lang="en-US" altLang="en-US" sz="3200">
              <a:solidFill>
                <a:schemeClr val="bg1"/>
              </a:solidFill>
            </a:endParaRPr>
          </a:p>
          <a:p>
            <a:r>
              <a:rPr lang="en-US" altLang="en-US" sz="3200">
                <a:solidFill>
                  <a:schemeClr val="bg1"/>
                </a:solidFill>
              </a:rPr>
              <a:t>Do not re-heat</a:t>
            </a:r>
          </a:p>
          <a:p>
            <a:r>
              <a:rPr lang="en-US" altLang="en-US" sz="3200">
                <a:solidFill>
                  <a:schemeClr val="bg1"/>
                </a:solidFill>
              </a:rPr>
              <a:t>the water.</a:t>
            </a:r>
          </a:p>
          <a:p>
            <a:endParaRPr lang="en-US" altLang="en-US" sz="3200">
              <a:solidFill>
                <a:schemeClr val="bg1"/>
              </a:solidFill>
            </a:endParaRPr>
          </a:p>
          <a:p>
            <a:r>
              <a:rPr lang="en-US" altLang="en-US" sz="3200">
                <a:solidFill>
                  <a:schemeClr val="bg1"/>
                </a:solidFill>
              </a:rPr>
              <a:t>Plant ASAP.</a:t>
            </a:r>
          </a:p>
        </p:txBody>
      </p:sp>
    </p:spTree>
  </p:cSld>
  <p:clrMapOvr>
    <a:masterClrMapping/>
  </p:clrMapOvr>
  <p:transition spd="slow">
    <p:random/>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3074"/>
          <p:cNvSpPr>
            <a:spLocks noChangeArrowheads="1"/>
          </p:cNvSpPr>
          <p:nvPr/>
        </p:nvSpPr>
        <p:spPr bwMode="auto">
          <a:xfrm>
            <a:off x="2641600" y="838200"/>
            <a:ext cx="60277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lnSpc>
                <a:spcPct val="50000"/>
              </a:lnSpc>
              <a:spcBef>
                <a:spcPct val="50000"/>
              </a:spcBef>
            </a:pPr>
            <a:endParaRPr lang="en-US" altLang="en-US" sz="4000" b="1" i="1">
              <a:solidFill>
                <a:srgbClr val="B8D173"/>
              </a:solidFill>
              <a:latin typeface="Comic Sans MS" charset="0"/>
            </a:endParaRPr>
          </a:p>
        </p:txBody>
      </p:sp>
      <p:sp>
        <p:nvSpPr>
          <p:cNvPr id="421891" name="Text Box 3075"/>
          <p:cNvSpPr txBox="1">
            <a:spLocks noChangeArrowheads="1"/>
          </p:cNvSpPr>
          <p:nvPr/>
        </p:nvSpPr>
        <p:spPr bwMode="auto">
          <a:xfrm>
            <a:off x="762000" y="446088"/>
            <a:ext cx="4994275" cy="124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1">
                <a:solidFill>
                  <a:srgbClr val="F7F74D"/>
                </a:solidFill>
              </a:rPr>
              <a:t>Moist Stratification </a:t>
            </a:r>
          </a:p>
          <a:p>
            <a:r>
              <a:rPr lang="en-US" altLang="en-US" sz="3200">
                <a:solidFill>
                  <a:srgbClr val="F7F74D"/>
                </a:solidFill>
              </a:rPr>
              <a:t>        Cold or Warm</a:t>
            </a:r>
          </a:p>
        </p:txBody>
      </p:sp>
      <p:pic>
        <p:nvPicPr>
          <p:cNvPr id="421892" name="Picture 3076" descr="averyse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752600"/>
            <a:ext cx="3430588" cy="4572000"/>
          </a:xfrm>
          <a:prstGeom prst="rect">
            <a:avLst/>
          </a:prstGeom>
          <a:noFill/>
          <a:extLst>
            <a:ext uri="{909E8E84-426E-40DD-AFC4-6F175D3DCCD1}">
              <a14:hiddenFill xmlns:a14="http://schemas.microsoft.com/office/drawing/2010/main">
                <a:solidFill>
                  <a:srgbClr val="FFFFFF"/>
                </a:solidFill>
              </a14:hiddenFill>
            </a:ext>
          </a:extLst>
        </p:spPr>
      </p:pic>
      <p:pic>
        <p:nvPicPr>
          <p:cNvPr id="421893" name="Picture 3077" descr="wetse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133600"/>
            <a:ext cx="3476625" cy="2035175"/>
          </a:xfrm>
          <a:prstGeom prst="rect">
            <a:avLst/>
          </a:prstGeom>
          <a:noFill/>
          <a:extLst>
            <a:ext uri="{909E8E84-426E-40DD-AFC4-6F175D3DCCD1}">
              <a14:hiddenFill xmlns:a14="http://schemas.microsoft.com/office/drawing/2010/main">
                <a:solidFill>
                  <a:srgbClr val="FFFFFF"/>
                </a:solidFill>
              </a14:hiddenFill>
            </a:ext>
          </a:extLst>
        </p:spPr>
      </p:pic>
      <p:pic>
        <p:nvPicPr>
          <p:cNvPr id="421894" name="Picture 3078" descr="seedswet"/>
          <p:cNvPicPr>
            <a:picLocks noChangeAspect="1" noChangeArrowheads="1"/>
          </p:cNvPicPr>
          <p:nvPr/>
        </p:nvPicPr>
        <p:blipFill>
          <a:blip r:embed="rId5">
            <a:lum bright="22000" contrast="14000"/>
            <a:extLst>
              <a:ext uri="{28A0092B-C50C-407E-A947-70E740481C1C}">
                <a14:useLocalDpi xmlns:a14="http://schemas.microsoft.com/office/drawing/2010/main" val="0"/>
              </a:ext>
            </a:extLst>
          </a:blip>
          <a:srcRect/>
          <a:stretch>
            <a:fillRect/>
          </a:stretch>
        </p:blipFill>
        <p:spPr bwMode="auto">
          <a:xfrm>
            <a:off x="1524000" y="4191000"/>
            <a:ext cx="2743200" cy="2057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0">
              <a:srgbClr val="5200A4"/>
            </a:gs>
            <a:gs pos="100000">
              <a:schemeClr val="bg1"/>
            </a:gs>
          </a:gsLst>
          <a:lin ang="5400000" scaled="1"/>
        </a:gradFill>
        <a:effectLst/>
      </p:bgPr>
    </p:bg>
    <p:spTree>
      <p:nvGrpSpPr>
        <p:cNvPr id="1" name=""/>
        <p:cNvGrpSpPr/>
        <p:nvPr/>
      </p:nvGrpSpPr>
      <p:grpSpPr>
        <a:xfrm>
          <a:off x="0" y="0"/>
          <a:ext cx="0" cy="0"/>
          <a:chOff x="0" y="0"/>
          <a:chExt cx="0" cy="0"/>
        </a:xfrm>
      </p:grpSpPr>
      <p:sp>
        <p:nvSpPr>
          <p:cNvPr id="560130" name="Rectangle 2"/>
          <p:cNvSpPr>
            <a:spLocks noGrp="1" noChangeArrowheads="1"/>
          </p:cNvSpPr>
          <p:nvPr>
            <p:ph type="title"/>
          </p:nvPr>
        </p:nvSpPr>
        <p:spPr/>
        <p:txBody>
          <a:bodyPr/>
          <a:lstStyle/>
          <a:p>
            <a:r>
              <a:rPr lang="en-US" altLang="en-US" sz="7200">
                <a:solidFill>
                  <a:srgbClr val="FFFF00"/>
                </a:solidFill>
              </a:rPr>
              <a:t>Learning objectives</a:t>
            </a:r>
          </a:p>
        </p:txBody>
      </p:sp>
      <p:sp>
        <p:nvSpPr>
          <p:cNvPr id="560131" name="Rectangle 3"/>
          <p:cNvSpPr>
            <a:spLocks noGrp="1" noChangeArrowheads="1"/>
          </p:cNvSpPr>
          <p:nvPr>
            <p:ph type="body" idx="1"/>
          </p:nvPr>
        </p:nvSpPr>
        <p:spPr>
          <a:xfrm>
            <a:off x="685800" y="2590800"/>
            <a:ext cx="7772400" cy="3505200"/>
          </a:xfrm>
        </p:spPr>
        <p:txBody>
          <a:bodyPr/>
          <a:lstStyle/>
          <a:p>
            <a:r>
              <a:rPr lang="en-US" altLang="en-US" sz="2800" b="1">
                <a:effectLst>
                  <a:outerShdw blurRad="38100" dist="38100" dir="2700000" algn="tl">
                    <a:srgbClr val="FFFFFF"/>
                  </a:outerShdw>
                </a:effectLst>
                <a:latin typeface="Arial" charset="0"/>
              </a:rPr>
              <a:t>Basic principles of sexual plant propagation</a:t>
            </a:r>
          </a:p>
          <a:p>
            <a:endParaRPr lang="en-US" altLang="en-US" sz="2800" b="1">
              <a:effectLst>
                <a:outerShdw blurRad="38100" dist="38100" dir="2700000" algn="tl">
                  <a:srgbClr val="FFFFFF"/>
                </a:outerShdw>
              </a:effectLst>
              <a:latin typeface="Arial" charset="0"/>
            </a:endParaRPr>
          </a:p>
          <a:p>
            <a:r>
              <a:rPr lang="en-US" altLang="en-US" sz="2800" b="1">
                <a:effectLst>
                  <a:outerShdw blurRad="38100" dist="38100" dir="2700000" algn="tl">
                    <a:srgbClr val="FFFFFF"/>
                  </a:outerShdw>
                </a:effectLst>
                <a:latin typeface="Arial" charset="0"/>
              </a:rPr>
              <a:t>How plants are asexually propagated</a:t>
            </a:r>
          </a:p>
          <a:p>
            <a:endParaRPr lang="en-US" altLang="en-US" sz="2800" b="1">
              <a:effectLst>
                <a:outerShdw blurRad="38100" dist="38100" dir="2700000" algn="tl">
                  <a:srgbClr val="FFFFFF"/>
                </a:outerShdw>
              </a:effectLst>
              <a:latin typeface="Arial" charset="0"/>
            </a:endParaRPr>
          </a:p>
          <a:p>
            <a:r>
              <a:rPr lang="en-US" altLang="en-US" sz="2800" b="1">
                <a:effectLst>
                  <a:outerShdw blurRad="38100" dist="38100" dir="2700000" algn="tl">
                    <a:srgbClr val="FFFFFF"/>
                  </a:outerShdw>
                </a:effectLst>
                <a:latin typeface="Arial" charset="0"/>
              </a:rPr>
              <a:t>Techniques for stem, leaf and root cutting propagation</a:t>
            </a:r>
          </a:p>
          <a:p>
            <a:endParaRPr lang="en-US" altLang="en-US" sz="2800" b="1">
              <a:effectLst>
                <a:outerShdw blurRad="38100" dist="38100" dir="2700000" algn="tl">
                  <a:srgbClr val="FFFFFF"/>
                </a:outerShdw>
              </a:effectLst>
              <a:latin typeface="Arial" charset="0"/>
            </a:endParaRPr>
          </a:p>
          <a:p>
            <a:endParaRPr lang="en-US" altLang="en-US" sz="2400"/>
          </a:p>
          <a:p>
            <a:pPr>
              <a:buFontTx/>
              <a:buNone/>
            </a:pPr>
            <a:endParaRPr lang="en-US" altLang="en-US" sz="24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609600" y="9906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marL="457200" fontAlgn="base">
              <a:spcBef>
                <a:spcPct val="0"/>
              </a:spcBef>
              <a:spcAft>
                <a:spcPct val="0"/>
              </a:spcAft>
              <a:defRPr sz="2400">
                <a:solidFill>
                  <a:schemeClr val="tx1"/>
                </a:solidFill>
                <a:latin typeface="Times New Roman" charset="0"/>
              </a:defRPr>
            </a:lvl6pPr>
            <a:lvl7pPr marL="914400" fontAlgn="base">
              <a:spcBef>
                <a:spcPct val="0"/>
              </a:spcBef>
              <a:spcAft>
                <a:spcPct val="0"/>
              </a:spcAft>
              <a:defRPr sz="2400">
                <a:solidFill>
                  <a:schemeClr val="tx1"/>
                </a:solidFill>
                <a:latin typeface="Times New Roman" charset="0"/>
              </a:defRPr>
            </a:lvl7pPr>
            <a:lvl8pPr marL="1371600" fontAlgn="base">
              <a:spcBef>
                <a:spcPct val="0"/>
              </a:spcBef>
              <a:spcAft>
                <a:spcPct val="0"/>
              </a:spcAft>
              <a:defRPr sz="2400">
                <a:solidFill>
                  <a:schemeClr val="tx1"/>
                </a:solidFill>
                <a:latin typeface="Times New Roman" charset="0"/>
              </a:defRPr>
            </a:lvl8pPr>
            <a:lvl9pPr marL="1828800" fontAlgn="base">
              <a:spcBef>
                <a:spcPct val="0"/>
              </a:spcBef>
              <a:spcAft>
                <a:spcPct val="0"/>
              </a:spcAft>
              <a:defRPr sz="2400">
                <a:solidFill>
                  <a:schemeClr val="tx1"/>
                </a:solidFill>
                <a:latin typeface="Times New Roman" charset="0"/>
              </a:defRPr>
            </a:lvl9pPr>
          </a:lstStyle>
          <a:p>
            <a:pPr algn="ctr">
              <a:lnSpc>
                <a:spcPct val="110000"/>
              </a:lnSpc>
            </a:pPr>
            <a:r>
              <a:rPr lang="en-US" altLang="en-US" sz="6000" b="1">
                <a:solidFill>
                  <a:srgbClr val="FFFF00"/>
                </a:solidFill>
                <a:effectLst>
                  <a:outerShdw blurRad="38100" dist="38100" dir="2700000" algn="tl">
                    <a:srgbClr val="000000"/>
                  </a:outerShdw>
                </a:effectLst>
              </a:rPr>
              <a:t>Vegetative Propagation</a:t>
            </a:r>
          </a:p>
        </p:txBody>
      </p:sp>
      <p:pic>
        <p:nvPicPr>
          <p:cNvPr id="3077" name="Picture 5" descr="rooted cuttin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590800"/>
            <a:ext cx="3797300" cy="24955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0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2624138"/>
            <a:ext cx="3124200" cy="24622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457200" y="136525"/>
            <a:ext cx="84582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90000"/>
              </a:lnSpc>
            </a:pPr>
            <a:r>
              <a:rPr lang="en-US" altLang="en-US" sz="5000">
                <a:solidFill>
                  <a:srgbClr val="FFFF00"/>
                </a:solidFill>
                <a:effectLst>
                  <a:outerShdw blurRad="38100" dist="38100" dir="2700000" algn="tl">
                    <a:srgbClr val="000000"/>
                  </a:outerShdw>
                </a:effectLst>
              </a:rPr>
              <a:t>Why Vegetative Propagation?</a:t>
            </a:r>
          </a:p>
        </p:txBody>
      </p:sp>
      <p:sp>
        <p:nvSpPr>
          <p:cNvPr id="31747" name="Text Box 3"/>
          <p:cNvSpPr txBox="1">
            <a:spLocks noChangeArrowheads="1"/>
          </p:cNvSpPr>
          <p:nvPr/>
        </p:nvSpPr>
        <p:spPr bwMode="auto">
          <a:xfrm>
            <a:off x="495300" y="1349375"/>
            <a:ext cx="8648700" cy="505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tabLst>
                <a:tab pos="346075" algn="l"/>
              </a:tabLst>
              <a:defRPr sz="2400">
                <a:solidFill>
                  <a:schemeClr val="tx1"/>
                </a:solidFill>
                <a:latin typeface="Times New Roman" charset="0"/>
              </a:defRPr>
            </a:lvl1pPr>
            <a:lvl2pPr marL="914400" indent="-342900">
              <a:tabLst>
                <a:tab pos="346075" algn="l"/>
              </a:tabLst>
              <a:defRPr sz="2400">
                <a:solidFill>
                  <a:schemeClr val="tx1"/>
                </a:solidFill>
                <a:latin typeface="Times New Roman" charset="0"/>
              </a:defRPr>
            </a:lvl2pPr>
            <a:lvl3pPr marL="1028700">
              <a:tabLst>
                <a:tab pos="346075" algn="l"/>
              </a:tabLst>
              <a:defRPr sz="2400">
                <a:solidFill>
                  <a:schemeClr val="tx1"/>
                </a:solidFill>
                <a:latin typeface="Times New Roman" charset="0"/>
              </a:defRPr>
            </a:lvl3pPr>
            <a:lvl4pPr>
              <a:tabLst>
                <a:tab pos="346075" algn="l"/>
              </a:tabLst>
              <a:defRPr sz="2400">
                <a:solidFill>
                  <a:schemeClr val="tx1"/>
                </a:solidFill>
                <a:latin typeface="Times New Roman" charset="0"/>
              </a:defRPr>
            </a:lvl4pPr>
            <a:lvl5pPr>
              <a:tabLst>
                <a:tab pos="346075" algn="l"/>
              </a:tabLst>
              <a:defRPr sz="2400">
                <a:solidFill>
                  <a:schemeClr val="tx1"/>
                </a:solidFill>
                <a:latin typeface="Times New Roman" charset="0"/>
              </a:defRPr>
            </a:lvl5pPr>
            <a:lvl6pPr fontAlgn="base">
              <a:spcBef>
                <a:spcPct val="0"/>
              </a:spcBef>
              <a:spcAft>
                <a:spcPct val="0"/>
              </a:spcAft>
              <a:tabLst>
                <a:tab pos="346075" algn="l"/>
              </a:tabLst>
              <a:defRPr sz="2400">
                <a:solidFill>
                  <a:schemeClr val="tx1"/>
                </a:solidFill>
                <a:latin typeface="Times New Roman" charset="0"/>
              </a:defRPr>
            </a:lvl6pPr>
            <a:lvl7pPr fontAlgn="base">
              <a:spcBef>
                <a:spcPct val="0"/>
              </a:spcBef>
              <a:spcAft>
                <a:spcPct val="0"/>
              </a:spcAft>
              <a:tabLst>
                <a:tab pos="346075" algn="l"/>
              </a:tabLst>
              <a:defRPr sz="2400">
                <a:solidFill>
                  <a:schemeClr val="tx1"/>
                </a:solidFill>
                <a:latin typeface="Times New Roman" charset="0"/>
              </a:defRPr>
            </a:lvl7pPr>
            <a:lvl8pPr fontAlgn="base">
              <a:spcBef>
                <a:spcPct val="0"/>
              </a:spcBef>
              <a:spcAft>
                <a:spcPct val="0"/>
              </a:spcAft>
              <a:tabLst>
                <a:tab pos="346075" algn="l"/>
              </a:tabLst>
              <a:defRPr sz="2400">
                <a:solidFill>
                  <a:schemeClr val="tx1"/>
                </a:solidFill>
                <a:latin typeface="Times New Roman" charset="0"/>
              </a:defRPr>
            </a:lvl8pPr>
            <a:lvl9pPr fontAlgn="base">
              <a:spcBef>
                <a:spcPct val="0"/>
              </a:spcBef>
              <a:spcAft>
                <a:spcPct val="0"/>
              </a:spcAft>
              <a:tabLst>
                <a:tab pos="346075" algn="l"/>
              </a:tabLst>
              <a:defRPr sz="2400">
                <a:solidFill>
                  <a:schemeClr val="tx1"/>
                </a:solidFill>
                <a:latin typeface="Times New Roman" charset="0"/>
              </a:defRPr>
            </a:lvl9pPr>
          </a:lstStyle>
          <a:p>
            <a:pPr>
              <a:spcBef>
                <a:spcPct val="15000"/>
              </a:spcBef>
              <a:spcAft>
                <a:spcPct val="15000"/>
              </a:spcAft>
              <a:buFont typeface="Wingdings" charset="2"/>
              <a:buChar char="§"/>
            </a:pPr>
            <a:r>
              <a:rPr lang="en-US" altLang="en-US" sz="4200">
                <a:solidFill>
                  <a:srgbClr val="FFFF00"/>
                </a:solidFill>
                <a:effectLst>
                  <a:outerShdw blurRad="38100" dist="38100" dir="2700000" algn="tl">
                    <a:srgbClr val="000000"/>
                  </a:outerShdw>
                </a:effectLst>
              </a:rPr>
              <a:t>Maintain specific characteristics (cloning)</a:t>
            </a:r>
          </a:p>
          <a:p>
            <a:pPr lvl="1">
              <a:spcBef>
                <a:spcPct val="15000"/>
              </a:spcBef>
              <a:spcAft>
                <a:spcPct val="15000"/>
              </a:spcAft>
              <a:buFont typeface="Wingdings" charset="2"/>
              <a:buChar char="§"/>
            </a:pPr>
            <a:r>
              <a:rPr lang="en-US" altLang="en-US" sz="3800">
                <a:solidFill>
                  <a:srgbClr val="FFFF00"/>
                </a:solidFill>
                <a:effectLst>
                  <a:outerShdw blurRad="38100" dist="38100" dir="2700000" algn="tl">
                    <a:srgbClr val="000000"/>
                  </a:outerShdw>
                </a:effectLst>
              </a:rPr>
              <a:t>true-to-type plants</a:t>
            </a:r>
          </a:p>
          <a:p>
            <a:pPr>
              <a:spcBef>
                <a:spcPct val="15000"/>
              </a:spcBef>
              <a:spcAft>
                <a:spcPct val="15000"/>
              </a:spcAft>
              <a:buFont typeface="Wingdings" charset="2"/>
              <a:buChar char="§"/>
            </a:pPr>
            <a:r>
              <a:rPr lang="en-US" altLang="en-US" sz="4200">
                <a:solidFill>
                  <a:srgbClr val="FFFF00"/>
                </a:solidFill>
                <a:effectLst>
                  <a:outerShdw blurRad="38100" dist="38100" dir="2700000" algn="tl">
                    <a:srgbClr val="000000"/>
                  </a:outerShdw>
                </a:effectLst>
              </a:rPr>
              <a:t>Cost</a:t>
            </a:r>
          </a:p>
          <a:p>
            <a:pPr lvl="1">
              <a:spcBef>
                <a:spcPct val="15000"/>
              </a:spcBef>
              <a:spcAft>
                <a:spcPct val="15000"/>
              </a:spcAft>
              <a:buFont typeface="Wingdings" charset="2"/>
              <a:buChar char="§"/>
            </a:pPr>
            <a:r>
              <a:rPr lang="en-US" altLang="en-US" sz="3800">
                <a:solidFill>
                  <a:srgbClr val="FFFF00"/>
                </a:solidFill>
                <a:effectLst>
                  <a:outerShdw blurRad="38100" dist="38100" dir="2700000" algn="tl">
                    <a:srgbClr val="000000"/>
                  </a:outerShdw>
                </a:effectLst>
              </a:rPr>
              <a:t>break-even point for cuttings is           50-60% (90% or higher for grafting)</a:t>
            </a:r>
          </a:p>
          <a:p>
            <a:pPr>
              <a:spcBef>
                <a:spcPct val="15000"/>
              </a:spcBef>
              <a:spcAft>
                <a:spcPct val="15000"/>
              </a:spcAft>
              <a:buFont typeface="Wingdings" charset="2"/>
              <a:buChar char="§"/>
            </a:pPr>
            <a:r>
              <a:rPr lang="en-US" altLang="en-US" sz="3800">
                <a:solidFill>
                  <a:srgbClr val="FFFF00"/>
                </a:solidFill>
                <a:effectLst>
                  <a:outerShdw blurRad="38100" dist="38100" dir="2700000" algn="tl">
                    <a:srgbClr val="000000"/>
                  </a:outerShdw>
                </a:effectLst>
              </a:rPr>
              <a:t>Avoid graft/bud incompatibilities</a:t>
            </a:r>
          </a:p>
        </p:txBody>
      </p:sp>
      <p:sp>
        <p:nvSpPr>
          <p:cNvPr id="31748" name="Line 4"/>
          <p:cNvSpPr>
            <a:spLocks noChangeShapeType="1"/>
          </p:cNvSpPr>
          <p:nvPr/>
        </p:nvSpPr>
        <p:spPr bwMode="auto">
          <a:xfrm>
            <a:off x="304800" y="990600"/>
            <a:ext cx="85344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transition>
    <p:rand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9" name="Text Box 3"/>
          <p:cNvSpPr txBox="1">
            <a:spLocks noChangeArrowheads="1"/>
          </p:cNvSpPr>
          <p:nvPr/>
        </p:nvSpPr>
        <p:spPr bwMode="auto">
          <a:xfrm>
            <a:off x="152400" y="288925"/>
            <a:ext cx="2209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4000">
                <a:solidFill>
                  <a:srgbClr val="FFFF00"/>
                </a:solidFill>
                <a:effectLst>
                  <a:outerShdw blurRad="38100" dist="38100" dir="2700000" algn="tl">
                    <a:srgbClr val="000000"/>
                  </a:outerShdw>
                </a:effectLst>
              </a:rPr>
              <a:t>What is a ‘cutting’?</a:t>
            </a:r>
          </a:p>
        </p:txBody>
      </p:sp>
      <p:sp>
        <p:nvSpPr>
          <p:cNvPr id="301060" name="Text Box 4"/>
          <p:cNvSpPr txBox="1">
            <a:spLocks noChangeArrowheads="1"/>
          </p:cNvSpPr>
          <p:nvPr/>
        </p:nvSpPr>
        <p:spPr bwMode="auto">
          <a:xfrm>
            <a:off x="6629400" y="4191000"/>
            <a:ext cx="236220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3600">
                <a:solidFill>
                  <a:srgbClr val="FFFF00"/>
                </a:solidFill>
                <a:effectLst>
                  <a:outerShdw blurRad="38100" dist="38100" dir="2700000" algn="tl">
                    <a:srgbClr val="000000"/>
                  </a:outerShdw>
                </a:effectLst>
              </a:rPr>
              <a:t>any vegetative portion of the plant</a:t>
            </a:r>
          </a:p>
        </p:txBody>
      </p:sp>
      <p:pic>
        <p:nvPicPr>
          <p:cNvPr id="301061" name="Picture 5" descr="whole plant al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9200" y="336550"/>
            <a:ext cx="4165600" cy="6184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50" name="Picture 14" descr="cuttings 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76200"/>
            <a:ext cx="4129088" cy="6629400"/>
          </a:xfrm>
          <a:prstGeom prst="rect">
            <a:avLst/>
          </a:prstGeom>
          <a:noFill/>
          <a:extLst>
            <a:ext uri="{909E8E84-426E-40DD-AFC4-6F175D3DCCD1}">
              <a14:hiddenFill xmlns:a14="http://schemas.microsoft.com/office/drawing/2010/main">
                <a:solidFill>
                  <a:srgbClr val="FFFFFF"/>
                </a:solidFill>
              </a14:hiddenFill>
            </a:ext>
          </a:extLst>
        </p:spPr>
      </p:pic>
      <p:sp>
        <p:nvSpPr>
          <p:cNvPr id="65539" name="Text Box 3"/>
          <p:cNvSpPr txBox="1">
            <a:spLocks noChangeArrowheads="1"/>
          </p:cNvSpPr>
          <p:nvPr/>
        </p:nvSpPr>
        <p:spPr bwMode="auto">
          <a:xfrm>
            <a:off x="6781800" y="228600"/>
            <a:ext cx="1752600" cy="133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85000"/>
              </a:lnSpc>
            </a:pPr>
            <a:r>
              <a:rPr lang="en-US" altLang="en-US" sz="4800">
                <a:solidFill>
                  <a:srgbClr val="FFFF00"/>
                </a:solidFill>
                <a:effectLst>
                  <a:outerShdw blurRad="38100" dist="38100" dir="2700000" algn="tl">
                    <a:srgbClr val="000000"/>
                  </a:outerShdw>
                </a:effectLst>
              </a:rPr>
              <a:t>apical bud</a:t>
            </a:r>
          </a:p>
        </p:txBody>
      </p:sp>
      <p:sp>
        <p:nvSpPr>
          <p:cNvPr id="65540" name="Text Box 4"/>
          <p:cNvSpPr txBox="1">
            <a:spLocks noChangeArrowheads="1"/>
          </p:cNvSpPr>
          <p:nvPr/>
        </p:nvSpPr>
        <p:spPr bwMode="auto">
          <a:xfrm>
            <a:off x="6934200" y="3505200"/>
            <a:ext cx="1600200" cy="67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80000"/>
              </a:lnSpc>
              <a:spcBef>
                <a:spcPct val="50000"/>
              </a:spcBef>
            </a:pPr>
            <a:r>
              <a:rPr lang="en-US" altLang="en-US" sz="4800">
                <a:solidFill>
                  <a:srgbClr val="FFFF00"/>
                </a:solidFill>
                <a:effectLst>
                  <a:outerShdw blurRad="38100" dist="38100" dir="2700000" algn="tl">
                    <a:srgbClr val="000000"/>
                  </a:outerShdw>
                </a:effectLst>
              </a:rPr>
              <a:t>node</a:t>
            </a:r>
          </a:p>
        </p:txBody>
      </p:sp>
      <p:sp>
        <p:nvSpPr>
          <p:cNvPr id="65541" name="Rectangle 5"/>
          <p:cNvSpPr>
            <a:spLocks noChangeArrowheads="1"/>
          </p:cNvSpPr>
          <p:nvPr/>
        </p:nvSpPr>
        <p:spPr bwMode="auto">
          <a:xfrm>
            <a:off x="6896100" y="1830388"/>
            <a:ext cx="1335088"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800">
                <a:solidFill>
                  <a:srgbClr val="FFFF00"/>
                </a:solidFill>
                <a:effectLst>
                  <a:outerShdw blurRad="38100" dist="38100" dir="2700000" algn="tl">
                    <a:srgbClr val="000000"/>
                  </a:outerShdw>
                </a:effectLst>
              </a:rPr>
              <a:t>stem</a:t>
            </a:r>
          </a:p>
        </p:txBody>
      </p:sp>
      <p:sp>
        <p:nvSpPr>
          <p:cNvPr id="65542" name="Text Box 6"/>
          <p:cNvSpPr txBox="1">
            <a:spLocks noChangeArrowheads="1"/>
          </p:cNvSpPr>
          <p:nvPr/>
        </p:nvSpPr>
        <p:spPr bwMode="auto">
          <a:xfrm>
            <a:off x="6858000" y="5181600"/>
            <a:ext cx="2209800" cy="133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5000"/>
              </a:lnSpc>
            </a:pPr>
            <a:r>
              <a:rPr lang="en-US" altLang="en-US" sz="4800">
                <a:solidFill>
                  <a:srgbClr val="FFFF00"/>
                </a:solidFill>
                <a:effectLst>
                  <a:outerShdw blurRad="38100" dist="38100" dir="2700000" algn="tl">
                    <a:srgbClr val="000000"/>
                  </a:outerShdw>
                </a:effectLst>
              </a:rPr>
              <a:t>axillary buds</a:t>
            </a:r>
          </a:p>
        </p:txBody>
      </p:sp>
      <p:sp>
        <p:nvSpPr>
          <p:cNvPr id="65543" name="Line 7"/>
          <p:cNvSpPr>
            <a:spLocks noChangeShapeType="1"/>
          </p:cNvSpPr>
          <p:nvPr/>
        </p:nvSpPr>
        <p:spPr bwMode="auto">
          <a:xfrm flipH="1" flipV="1">
            <a:off x="4800600" y="5562600"/>
            <a:ext cx="2057400" cy="15240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5544" name="Line 8"/>
          <p:cNvSpPr>
            <a:spLocks noChangeShapeType="1"/>
          </p:cNvSpPr>
          <p:nvPr/>
        </p:nvSpPr>
        <p:spPr bwMode="auto">
          <a:xfrm flipH="1">
            <a:off x="4343400" y="5715000"/>
            <a:ext cx="2514600" cy="7620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5545" name="Line 9"/>
          <p:cNvSpPr>
            <a:spLocks noChangeShapeType="1"/>
          </p:cNvSpPr>
          <p:nvPr/>
        </p:nvSpPr>
        <p:spPr bwMode="auto">
          <a:xfrm flipH="1" flipV="1">
            <a:off x="4495800" y="2286000"/>
            <a:ext cx="2362200" cy="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5546" name="Line 10"/>
          <p:cNvSpPr>
            <a:spLocks noChangeShapeType="1"/>
          </p:cNvSpPr>
          <p:nvPr/>
        </p:nvSpPr>
        <p:spPr bwMode="auto">
          <a:xfrm flipH="1" flipV="1">
            <a:off x="4495800" y="3505200"/>
            <a:ext cx="2438400" cy="30480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5547" name="Line 11"/>
          <p:cNvSpPr>
            <a:spLocks noChangeShapeType="1"/>
          </p:cNvSpPr>
          <p:nvPr/>
        </p:nvSpPr>
        <p:spPr bwMode="auto">
          <a:xfrm flipH="1" flipV="1">
            <a:off x="4267200" y="533400"/>
            <a:ext cx="2590800" cy="22860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5548" name="Text Box 12"/>
          <p:cNvSpPr txBox="1">
            <a:spLocks noChangeArrowheads="1"/>
          </p:cNvSpPr>
          <p:nvPr/>
        </p:nvSpPr>
        <p:spPr bwMode="auto">
          <a:xfrm>
            <a:off x="7010400" y="4267200"/>
            <a:ext cx="1905000" cy="67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0000"/>
              </a:lnSpc>
              <a:spcBef>
                <a:spcPct val="50000"/>
              </a:spcBef>
            </a:pPr>
            <a:r>
              <a:rPr lang="en-US" altLang="en-US" sz="4800">
                <a:solidFill>
                  <a:srgbClr val="FFFF00"/>
                </a:solidFill>
                <a:effectLst>
                  <a:outerShdw blurRad="38100" dist="38100" dir="2700000" algn="tl">
                    <a:srgbClr val="000000"/>
                  </a:outerShdw>
                </a:effectLst>
              </a:rPr>
              <a:t>leaf</a:t>
            </a:r>
          </a:p>
        </p:txBody>
      </p:sp>
      <p:sp>
        <p:nvSpPr>
          <p:cNvPr id="65549" name="Line 13"/>
          <p:cNvSpPr>
            <a:spLocks noChangeShapeType="1"/>
          </p:cNvSpPr>
          <p:nvPr/>
        </p:nvSpPr>
        <p:spPr bwMode="auto">
          <a:xfrm flipH="1" flipV="1">
            <a:off x="2667000" y="3352800"/>
            <a:ext cx="4267200" cy="121920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5552" name="Text Box 16"/>
          <p:cNvSpPr txBox="1">
            <a:spLocks noChangeArrowheads="1"/>
          </p:cNvSpPr>
          <p:nvPr/>
        </p:nvSpPr>
        <p:spPr bwMode="auto">
          <a:xfrm>
            <a:off x="76200" y="5562600"/>
            <a:ext cx="2057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3200">
                <a:solidFill>
                  <a:srgbClr val="FFFF00"/>
                </a:solidFill>
                <a:effectLst>
                  <a:outerShdw blurRad="38100" dist="38100" dir="2700000" algn="tl">
                    <a:srgbClr val="000000"/>
                  </a:outerShdw>
                </a:effectLst>
              </a:rPr>
              <a:t>herbaceous plants</a:t>
            </a:r>
          </a:p>
        </p:txBody>
      </p:sp>
    </p:spTree>
  </p:cSld>
  <p:clrMapOvr>
    <a:masterClrMapping/>
  </p:clrMapOvr>
  <p:transition>
    <p:rand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72" name="Picture 12" descr="cuttin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50800"/>
            <a:ext cx="4343400" cy="6756400"/>
          </a:xfrm>
          <a:prstGeom prst="rect">
            <a:avLst/>
          </a:prstGeom>
          <a:noFill/>
          <a:extLst>
            <a:ext uri="{909E8E84-426E-40DD-AFC4-6F175D3DCCD1}">
              <a14:hiddenFill xmlns:a14="http://schemas.microsoft.com/office/drawing/2010/main">
                <a:solidFill>
                  <a:srgbClr val="FFFFFF"/>
                </a:solidFill>
              </a14:hiddenFill>
            </a:ext>
          </a:extLst>
        </p:spPr>
      </p:pic>
      <p:sp>
        <p:nvSpPr>
          <p:cNvPr id="66563" name="Text Box 3"/>
          <p:cNvSpPr txBox="1">
            <a:spLocks noChangeArrowheads="1"/>
          </p:cNvSpPr>
          <p:nvPr/>
        </p:nvSpPr>
        <p:spPr bwMode="auto">
          <a:xfrm>
            <a:off x="152400" y="1979613"/>
            <a:ext cx="19812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4000">
                <a:solidFill>
                  <a:srgbClr val="FFFF00"/>
                </a:solidFill>
                <a:effectLst>
                  <a:outerShdw blurRad="38100" dist="38100" dir="2700000" algn="tl">
                    <a:srgbClr val="000000"/>
                  </a:outerShdw>
                </a:effectLst>
              </a:rPr>
              <a:t>Types   of Cuttings</a:t>
            </a:r>
          </a:p>
        </p:txBody>
      </p:sp>
      <p:sp>
        <p:nvSpPr>
          <p:cNvPr id="66564" name="Line 4"/>
          <p:cNvSpPr>
            <a:spLocks noChangeShapeType="1"/>
          </p:cNvSpPr>
          <p:nvPr/>
        </p:nvSpPr>
        <p:spPr bwMode="auto">
          <a:xfrm flipV="1">
            <a:off x="4178300" y="1828800"/>
            <a:ext cx="457200" cy="2286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6565" name="Line 5"/>
          <p:cNvSpPr>
            <a:spLocks noChangeShapeType="1"/>
          </p:cNvSpPr>
          <p:nvPr/>
        </p:nvSpPr>
        <p:spPr bwMode="auto">
          <a:xfrm flipV="1">
            <a:off x="4711700" y="3200400"/>
            <a:ext cx="457200" cy="2286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6566" name="Text Box 6"/>
          <p:cNvSpPr txBox="1">
            <a:spLocks noChangeArrowheads="1"/>
          </p:cNvSpPr>
          <p:nvPr/>
        </p:nvSpPr>
        <p:spPr bwMode="auto">
          <a:xfrm>
            <a:off x="6858000" y="228600"/>
            <a:ext cx="2514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4000">
                <a:solidFill>
                  <a:srgbClr val="FFFF00"/>
                </a:solidFill>
                <a:effectLst>
                  <a:outerShdw blurRad="38100" dist="38100" dir="2700000" algn="tl">
                    <a:srgbClr val="000000"/>
                  </a:outerShdw>
                </a:effectLst>
              </a:rPr>
              <a:t>tip cutting</a:t>
            </a:r>
          </a:p>
        </p:txBody>
      </p:sp>
      <p:sp>
        <p:nvSpPr>
          <p:cNvPr id="66567" name="Text Box 7"/>
          <p:cNvSpPr txBox="1">
            <a:spLocks noChangeArrowheads="1"/>
          </p:cNvSpPr>
          <p:nvPr/>
        </p:nvSpPr>
        <p:spPr bwMode="auto">
          <a:xfrm>
            <a:off x="6934200" y="4038600"/>
            <a:ext cx="2057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0000"/>
              </a:lnSpc>
              <a:spcBef>
                <a:spcPct val="50000"/>
              </a:spcBef>
            </a:pPr>
            <a:r>
              <a:rPr lang="en-US" altLang="en-US" sz="4000">
                <a:solidFill>
                  <a:srgbClr val="FFFF00"/>
                </a:solidFill>
                <a:effectLst>
                  <a:outerShdw blurRad="38100" dist="38100" dir="2700000" algn="tl">
                    <a:srgbClr val="000000"/>
                  </a:outerShdw>
                </a:effectLst>
              </a:rPr>
              <a:t>stem cutting</a:t>
            </a:r>
          </a:p>
        </p:txBody>
      </p:sp>
      <p:sp>
        <p:nvSpPr>
          <p:cNvPr id="66568" name="AutoShape 8"/>
          <p:cNvSpPr>
            <a:spLocks/>
          </p:cNvSpPr>
          <p:nvPr/>
        </p:nvSpPr>
        <p:spPr bwMode="auto">
          <a:xfrm>
            <a:off x="5715000" y="3048000"/>
            <a:ext cx="609600" cy="3048000"/>
          </a:xfrm>
          <a:prstGeom prst="rightBrace">
            <a:avLst>
              <a:gd name="adj1" fmla="val 41667"/>
              <a:gd name="adj2" fmla="val 50000"/>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569" name="AutoShape 9"/>
          <p:cNvSpPr>
            <a:spLocks/>
          </p:cNvSpPr>
          <p:nvPr/>
        </p:nvSpPr>
        <p:spPr bwMode="auto">
          <a:xfrm rot="-1217585">
            <a:off x="5397500" y="1447800"/>
            <a:ext cx="609600" cy="1524000"/>
          </a:xfrm>
          <a:prstGeom prst="rightBrace">
            <a:avLst>
              <a:gd name="adj1" fmla="val 20833"/>
              <a:gd name="adj2" fmla="val 50000"/>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570" name="AutoShape 10"/>
          <p:cNvSpPr>
            <a:spLocks/>
          </p:cNvSpPr>
          <p:nvPr/>
        </p:nvSpPr>
        <p:spPr bwMode="auto">
          <a:xfrm rot="-1217585">
            <a:off x="4940300" y="0"/>
            <a:ext cx="609600" cy="1524000"/>
          </a:xfrm>
          <a:prstGeom prst="rightBrace">
            <a:avLst>
              <a:gd name="adj1" fmla="val 20833"/>
              <a:gd name="adj2" fmla="val 50000"/>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571" name="Text Box 11"/>
          <p:cNvSpPr txBox="1">
            <a:spLocks noChangeArrowheads="1"/>
          </p:cNvSpPr>
          <p:nvPr/>
        </p:nvSpPr>
        <p:spPr bwMode="auto">
          <a:xfrm>
            <a:off x="6934200" y="1577975"/>
            <a:ext cx="2667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0000"/>
              </a:lnSpc>
              <a:spcBef>
                <a:spcPct val="50000"/>
              </a:spcBef>
            </a:pPr>
            <a:r>
              <a:rPr lang="en-US" altLang="en-US" sz="4000">
                <a:solidFill>
                  <a:srgbClr val="FFFF00"/>
                </a:solidFill>
                <a:effectLst>
                  <a:outerShdw blurRad="38100" dist="38100" dir="2700000" algn="tl">
                    <a:srgbClr val="000000"/>
                  </a:outerShdw>
                </a:effectLst>
              </a:rPr>
              <a:t>one-node cutting</a:t>
            </a:r>
          </a:p>
        </p:txBody>
      </p:sp>
      <p:sp>
        <p:nvSpPr>
          <p:cNvPr id="66573" name="Text Box 13"/>
          <p:cNvSpPr txBox="1">
            <a:spLocks noChangeArrowheads="1"/>
          </p:cNvSpPr>
          <p:nvPr/>
        </p:nvSpPr>
        <p:spPr bwMode="auto">
          <a:xfrm>
            <a:off x="228600" y="5638800"/>
            <a:ext cx="2057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3200">
                <a:solidFill>
                  <a:srgbClr val="FFFF00"/>
                </a:solidFill>
                <a:effectLst>
                  <a:outerShdw blurRad="38100" dist="38100" dir="2700000" algn="tl">
                    <a:srgbClr val="000000"/>
                  </a:outerShdw>
                </a:effectLst>
              </a:rPr>
              <a:t>herbaceous plants</a:t>
            </a:r>
          </a:p>
        </p:txBody>
      </p:sp>
    </p:spTree>
  </p:cSld>
  <p:clrMapOvr>
    <a:masterClrMapping/>
  </p:clrMapOvr>
  <p:transition>
    <p:random/>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7" name="Rectangle 5"/>
          <p:cNvSpPr>
            <a:spLocks noChangeArrowheads="1"/>
          </p:cNvSpPr>
          <p:nvPr/>
        </p:nvSpPr>
        <p:spPr bwMode="auto">
          <a:xfrm>
            <a:off x="5791200" y="762000"/>
            <a:ext cx="3124200"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80000"/>
              </a:lnSpc>
            </a:pPr>
            <a:r>
              <a:rPr lang="en-US" altLang="en-US" sz="3600">
                <a:solidFill>
                  <a:srgbClr val="FFFF00"/>
                </a:solidFill>
                <a:effectLst>
                  <a:outerShdw blurRad="38100" dist="38100" dir="2700000" algn="tl">
                    <a:srgbClr val="000000"/>
                  </a:outerShdw>
                </a:effectLst>
              </a:rPr>
              <a:t>softwood cuttings</a:t>
            </a:r>
          </a:p>
        </p:txBody>
      </p:sp>
      <p:sp>
        <p:nvSpPr>
          <p:cNvPr id="284686" name="Text Box 14"/>
          <p:cNvSpPr txBox="1">
            <a:spLocks noChangeArrowheads="1"/>
          </p:cNvSpPr>
          <p:nvPr/>
        </p:nvSpPr>
        <p:spPr bwMode="auto">
          <a:xfrm>
            <a:off x="152400" y="136525"/>
            <a:ext cx="1905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4000">
                <a:solidFill>
                  <a:srgbClr val="FFFF00"/>
                </a:solidFill>
                <a:effectLst>
                  <a:outerShdw blurRad="38100" dist="38100" dir="2700000" algn="tl">
                    <a:srgbClr val="000000"/>
                  </a:outerShdw>
                </a:effectLst>
              </a:rPr>
              <a:t>woody plants</a:t>
            </a:r>
          </a:p>
        </p:txBody>
      </p:sp>
      <p:pic>
        <p:nvPicPr>
          <p:cNvPr id="284687" name="Picture 15" descr="Image0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609600"/>
            <a:ext cx="4184650" cy="6019800"/>
          </a:xfrm>
          <a:prstGeom prst="rect">
            <a:avLst/>
          </a:prstGeom>
          <a:noFill/>
          <a:extLst>
            <a:ext uri="{909E8E84-426E-40DD-AFC4-6F175D3DCCD1}">
              <a14:hiddenFill xmlns:a14="http://schemas.microsoft.com/office/drawing/2010/main">
                <a:solidFill>
                  <a:srgbClr val="FFFFFF"/>
                </a:solidFill>
              </a14:hiddenFill>
            </a:ext>
          </a:extLst>
        </p:spPr>
      </p:pic>
      <p:sp>
        <p:nvSpPr>
          <p:cNvPr id="284688" name="Rectangle 16"/>
          <p:cNvSpPr>
            <a:spLocks noChangeArrowheads="1"/>
          </p:cNvSpPr>
          <p:nvPr/>
        </p:nvSpPr>
        <p:spPr bwMode="auto">
          <a:xfrm>
            <a:off x="6324600" y="5045075"/>
            <a:ext cx="2438400" cy="59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r>
              <a:rPr lang="en-US" altLang="en-US" sz="3200">
                <a:solidFill>
                  <a:srgbClr val="FFFF00"/>
                </a:solidFill>
                <a:ea typeface="Arial" charset="0"/>
                <a:cs typeface="Arial" charset="0"/>
              </a:rPr>
              <a:t>taken early in the growing season</a:t>
            </a:r>
          </a:p>
        </p:txBody>
      </p:sp>
    </p:spTree>
  </p:cSld>
  <p:clrMapOvr>
    <a:masterClrMapping/>
  </p:clrMapOvr>
  <p:transition>
    <p:rand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Text Box 2"/>
          <p:cNvSpPr txBox="1">
            <a:spLocks noChangeArrowheads="1"/>
          </p:cNvSpPr>
          <p:nvPr/>
        </p:nvSpPr>
        <p:spPr bwMode="auto">
          <a:xfrm>
            <a:off x="4495800" y="323850"/>
            <a:ext cx="4343400"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80000"/>
              </a:lnSpc>
              <a:spcBef>
                <a:spcPct val="50000"/>
              </a:spcBef>
            </a:pPr>
            <a:r>
              <a:rPr lang="en-US" altLang="en-US" sz="3600">
                <a:solidFill>
                  <a:srgbClr val="FFFF00"/>
                </a:solidFill>
                <a:effectLst>
                  <a:outerShdw blurRad="38100" dist="38100" dir="2700000" algn="tl">
                    <a:srgbClr val="000000"/>
                  </a:outerShdw>
                </a:effectLst>
              </a:rPr>
              <a:t>semi-hardwood (greenwood) cuttings</a:t>
            </a:r>
          </a:p>
        </p:txBody>
      </p:sp>
      <p:pic>
        <p:nvPicPr>
          <p:cNvPr id="350214" name="Picture 6" descr="Image0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28600"/>
            <a:ext cx="3224213" cy="4572000"/>
          </a:xfrm>
          <a:prstGeom prst="rect">
            <a:avLst/>
          </a:prstGeom>
          <a:noFill/>
          <a:extLst>
            <a:ext uri="{909E8E84-426E-40DD-AFC4-6F175D3DCCD1}">
              <a14:hiddenFill xmlns:a14="http://schemas.microsoft.com/office/drawing/2010/main">
                <a:solidFill>
                  <a:srgbClr val="FFFFFF"/>
                </a:solidFill>
              </a14:hiddenFill>
            </a:ext>
          </a:extLst>
        </p:spPr>
      </p:pic>
      <p:sp>
        <p:nvSpPr>
          <p:cNvPr id="350216" name="Rectangle 8"/>
          <p:cNvSpPr>
            <a:spLocks noChangeArrowheads="1"/>
          </p:cNvSpPr>
          <p:nvPr/>
        </p:nvSpPr>
        <p:spPr bwMode="auto">
          <a:xfrm>
            <a:off x="457200" y="5562600"/>
            <a:ext cx="3810000" cy="59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r>
              <a:rPr lang="en-US" altLang="en-US" sz="3200">
                <a:solidFill>
                  <a:srgbClr val="FFFF00"/>
                </a:solidFill>
                <a:ea typeface="Arial" charset="0"/>
                <a:cs typeface="Arial" charset="0"/>
              </a:rPr>
              <a:t>taken in the summer (mid-July to early September)</a:t>
            </a:r>
            <a:endParaRPr lang="en-US" altLang="en-US" sz="6600">
              <a:solidFill>
                <a:srgbClr val="FFFF00"/>
              </a:solidFill>
            </a:endParaRPr>
          </a:p>
        </p:txBody>
      </p:sp>
      <p:pic>
        <p:nvPicPr>
          <p:cNvPr id="350217" name="Picture 9" descr="Image0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828800"/>
            <a:ext cx="3475038" cy="47958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Text Box 1026"/>
          <p:cNvSpPr txBox="1">
            <a:spLocks noChangeArrowheads="1"/>
          </p:cNvSpPr>
          <p:nvPr/>
        </p:nvSpPr>
        <p:spPr bwMode="auto">
          <a:xfrm>
            <a:off x="6477000" y="5486400"/>
            <a:ext cx="2514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80000"/>
              </a:lnSpc>
              <a:spcBef>
                <a:spcPct val="50000"/>
              </a:spcBef>
            </a:pPr>
            <a:r>
              <a:rPr lang="en-US" altLang="en-US" sz="4000">
                <a:solidFill>
                  <a:srgbClr val="FFFF00"/>
                </a:solidFill>
                <a:effectLst>
                  <a:outerShdw blurRad="38100" dist="38100" dir="2700000" algn="tl">
                    <a:srgbClr val="000000"/>
                  </a:outerShdw>
                </a:effectLst>
              </a:rPr>
              <a:t>hardwood cuttings</a:t>
            </a:r>
          </a:p>
        </p:txBody>
      </p:sp>
      <p:sp>
        <p:nvSpPr>
          <p:cNvPr id="286725" name="Text Box 1029"/>
          <p:cNvSpPr txBox="1">
            <a:spLocks noChangeArrowheads="1"/>
          </p:cNvSpPr>
          <p:nvPr/>
        </p:nvSpPr>
        <p:spPr bwMode="auto">
          <a:xfrm>
            <a:off x="152400" y="136525"/>
            <a:ext cx="1905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4000">
                <a:solidFill>
                  <a:srgbClr val="FFFF00"/>
                </a:solidFill>
                <a:effectLst>
                  <a:outerShdw blurRad="38100" dist="38100" dir="2700000" algn="tl">
                    <a:srgbClr val="000000"/>
                  </a:outerShdw>
                </a:effectLst>
              </a:rPr>
              <a:t>woody plants</a:t>
            </a:r>
          </a:p>
        </p:txBody>
      </p:sp>
      <p:pic>
        <p:nvPicPr>
          <p:cNvPr id="286726" name="Picture 1030" descr="Image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9088" y="914400"/>
            <a:ext cx="3541712" cy="5410200"/>
          </a:xfrm>
          <a:prstGeom prst="rect">
            <a:avLst/>
          </a:prstGeom>
          <a:noFill/>
          <a:extLst>
            <a:ext uri="{909E8E84-426E-40DD-AFC4-6F175D3DCCD1}">
              <a14:hiddenFill xmlns:a14="http://schemas.microsoft.com/office/drawing/2010/main">
                <a:solidFill>
                  <a:srgbClr val="FFFFFF"/>
                </a:solidFill>
              </a14:hiddenFill>
            </a:ext>
          </a:extLst>
        </p:spPr>
      </p:pic>
      <p:sp>
        <p:nvSpPr>
          <p:cNvPr id="286727" name="Rectangle 1031"/>
          <p:cNvSpPr>
            <a:spLocks noChangeArrowheads="1"/>
          </p:cNvSpPr>
          <p:nvPr/>
        </p:nvSpPr>
        <p:spPr bwMode="auto">
          <a:xfrm>
            <a:off x="6665913" y="3673475"/>
            <a:ext cx="2249487" cy="59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r>
              <a:rPr lang="en-US" altLang="en-US" sz="3200">
                <a:solidFill>
                  <a:srgbClr val="FFFF00"/>
                </a:solidFill>
                <a:ea typeface="Arial" charset="0"/>
                <a:cs typeface="Arial" charset="0"/>
              </a:rPr>
              <a:t>taken in the dormant season</a:t>
            </a:r>
            <a:endParaRPr lang="en-US" altLang="en-US" sz="6600">
              <a:solidFill>
                <a:srgbClr val="FFFF00"/>
              </a:solidFill>
            </a:endParaRPr>
          </a:p>
        </p:txBody>
      </p:sp>
      <p:pic>
        <p:nvPicPr>
          <p:cNvPr id="286729" name="Picture 1033" descr="hardwoo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76200"/>
            <a:ext cx="2286000" cy="1965325"/>
          </a:xfrm>
          <a:prstGeom prst="rect">
            <a:avLst/>
          </a:prstGeom>
          <a:noFill/>
          <a:extLst>
            <a:ext uri="{909E8E84-426E-40DD-AFC4-6F175D3DCCD1}">
              <a14:hiddenFill xmlns:a14="http://schemas.microsoft.com/office/drawing/2010/main">
                <a:solidFill>
                  <a:srgbClr val="FFFFFF"/>
                </a:solidFill>
              </a14:hiddenFill>
            </a:ext>
          </a:extLst>
        </p:spPr>
      </p:pic>
      <p:pic>
        <p:nvPicPr>
          <p:cNvPr id="286730" name="Picture 1034" descr="hardwood evergre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86000"/>
            <a:ext cx="2460625" cy="4381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152400" y="1828800"/>
            <a:ext cx="89154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8200">
                <a:solidFill>
                  <a:srgbClr val="FFFF00"/>
                </a:solidFill>
                <a:effectLst>
                  <a:outerShdw blurRad="38100" dist="38100" dir="2700000" algn="tl">
                    <a:srgbClr val="000000"/>
                  </a:outerShdw>
                </a:effectLst>
              </a:rPr>
              <a:t>Taking &amp; Treating Cuttings </a:t>
            </a:r>
          </a:p>
        </p:txBody>
      </p:sp>
    </p:spTree>
  </p:cSld>
  <p:clrMapOvr>
    <a:masterClrMapping/>
  </p:clrMapOvr>
  <p:transition>
    <p:random/>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82" name="Text Box 6"/>
          <p:cNvSpPr txBox="1">
            <a:spLocks noChangeArrowheads="1"/>
          </p:cNvSpPr>
          <p:nvPr/>
        </p:nvSpPr>
        <p:spPr bwMode="auto">
          <a:xfrm>
            <a:off x="381000" y="5029200"/>
            <a:ext cx="4191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3600">
                <a:solidFill>
                  <a:srgbClr val="FFFF00"/>
                </a:solidFill>
                <a:effectLst>
                  <a:outerShdw blurRad="38100" dist="38100" dir="2700000" algn="tl">
                    <a:srgbClr val="000000"/>
                  </a:outerShdw>
                </a:effectLst>
              </a:rPr>
              <a:t>Cut the woody stem at an angle</a:t>
            </a:r>
          </a:p>
        </p:txBody>
      </p:sp>
      <p:pic>
        <p:nvPicPr>
          <p:cNvPr id="229383" name="Picture 7" descr="camel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483235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229380" name="Picture 4" descr="Image1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2813" y="2209800"/>
            <a:ext cx="4268787" cy="4495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0">
          <a:gsLst>
            <a:gs pos="0">
              <a:srgbClr val="5200A4"/>
            </a:gs>
            <a:gs pos="100000">
              <a:schemeClr val="bg1"/>
            </a:gs>
          </a:gsLst>
          <a:lin ang="5400000" scaled="1"/>
        </a:gradFill>
        <a:effectLst/>
      </p:bgPr>
    </p:bg>
    <p:spTree>
      <p:nvGrpSpPr>
        <p:cNvPr id="1" name=""/>
        <p:cNvGrpSpPr/>
        <p:nvPr/>
      </p:nvGrpSpPr>
      <p:grpSpPr>
        <a:xfrm>
          <a:off x="0" y="0"/>
          <a:ext cx="0" cy="0"/>
          <a:chOff x="0" y="0"/>
          <a:chExt cx="0" cy="0"/>
        </a:xfrm>
      </p:grpSpPr>
      <p:sp>
        <p:nvSpPr>
          <p:cNvPr id="562178" name="Rectangle 2"/>
          <p:cNvSpPr>
            <a:spLocks noGrp="1" noChangeArrowheads="1"/>
          </p:cNvSpPr>
          <p:nvPr>
            <p:ph type="title"/>
          </p:nvPr>
        </p:nvSpPr>
        <p:spPr>
          <a:xfrm>
            <a:off x="533400" y="609600"/>
            <a:ext cx="7924800" cy="1143000"/>
          </a:xfrm>
        </p:spPr>
        <p:txBody>
          <a:bodyPr/>
          <a:lstStyle/>
          <a:p>
            <a:r>
              <a:rPr lang="en-US" altLang="en-US" sz="7200" b="1">
                <a:solidFill>
                  <a:srgbClr val="FFFF00"/>
                </a:solidFill>
                <a:effectLst>
                  <a:outerShdw blurRad="38100" dist="38100" dir="2700000" algn="tl">
                    <a:srgbClr val="000000"/>
                  </a:outerShdw>
                </a:effectLst>
              </a:rPr>
              <a:t>Learning objectives</a:t>
            </a:r>
          </a:p>
        </p:txBody>
      </p:sp>
      <p:sp>
        <p:nvSpPr>
          <p:cNvPr id="562179" name="Rectangle 3"/>
          <p:cNvSpPr>
            <a:spLocks noGrp="1" noChangeArrowheads="1"/>
          </p:cNvSpPr>
          <p:nvPr>
            <p:ph type="body" idx="1"/>
          </p:nvPr>
        </p:nvSpPr>
        <p:spPr>
          <a:xfrm>
            <a:off x="685800" y="2743200"/>
            <a:ext cx="7772400" cy="2971800"/>
          </a:xfrm>
        </p:spPr>
        <p:txBody>
          <a:bodyPr/>
          <a:lstStyle/>
          <a:p>
            <a:r>
              <a:rPr lang="en-US" altLang="en-US" sz="3600" b="1">
                <a:effectLst>
                  <a:outerShdw blurRad="38100" dist="38100" dir="2700000" algn="tl">
                    <a:srgbClr val="FFFFFF"/>
                  </a:outerShdw>
                </a:effectLst>
                <a:latin typeface="Arial" charset="0"/>
              </a:rPr>
              <a:t>Basics of seed germination</a:t>
            </a:r>
          </a:p>
          <a:p>
            <a:r>
              <a:rPr lang="en-US" altLang="en-US" sz="3600" b="1">
                <a:effectLst>
                  <a:outerShdw blurRad="38100" dist="38100" dir="2700000" algn="tl">
                    <a:srgbClr val="FFFFFF"/>
                  </a:outerShdw>
                </a:effectLst>
                <a:latin typeface="Arial" charset="0"/>
              </a:rPr>
              <a:t>Layering, grafting and budding as methods for plant propagation</a:t>
            </a:r>
          </a:p>
          <a:p>
            <a:pPr>
              <a:buFontTx/>
              <a:buNone/>
            </a:pPr>
            <a:endParaRPr lang="en-US" altLang="en-US" sz="36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50" name="Picture 2" descr="Image1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663825"/>
            <a:ext cx="6096000" cy="4117975"/>
          </a:xfrm>
          <a:prstGeom prst="rect">
            <a:avLst/>
          </a:prstGeom>
          <a:noFill/>
          <a:extLst>
            <a:ext uri="{909E8E84-426E-40DD-AFC4-6F175D3DCCD1}">
              <a14:hiddenFill xmlns:a14="http://schemas.microsoft.com/office/drawing/2010/main">
                <a:solidFill>
                  <a:srgbClr val="FFFFFF"/>
                </a:solidFill>
              </a14:hiddenFill>
            </a:ext>
          </a:extLst>
        </p:spPr>
      </p:pic>
      <p:pic>
        <p:nvPicPr>
          <p:cNvPr id="360451" name="Picture 3" descr="Image1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4953000" cy="4243388"/>
          </a:xfrm>
          <a:prstGeom prst="rect">
            <a:avLst/>
          </a:prstGeom>
          <a:noFill/>
          <a:extLst>
            <a:ext uri="{909E8E84-426E-40DD-AFC4-6F175D3DCCD1}">
              <a14:hiddenFill xmlns:a14="http://schemas.microsoft.com/office/drawing/2010/main">
                <a:solidFill>
                  <a:srgbClr val="FFFFFF"/>
                </a:solidFill>
              </a14:hiddenFill>
            </a:ext>
          </a:extLst>
        </p:spPr>
      </p:pic>
      <p:sp>
        <p:nvSpPr>
          <p:cNvPr id="360453" name="Text Box 5"/>
          <p:cNvSpPr txBox="1">
            <a:spLocks noChangeArrowheads="1"/>
          </p:cNvSpPr>
          <p:nvPr/>
        </p:nvSpPr>
        <p:spPr bwMode="auto">
          <a:xfrm>
            <a:off x="5257800" y="533400"/>
            <a:ext cx="3733800"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3200">
                <a:solidFill>
                  <a:srgbClr val="FFFF00"/>
                </a:solidFill>
                <a:effectLst>
                  <a:outerShdw blurRad="38100" dist="38100" dir="2700000" algn="tl">
                    <a:srgbClr val="000000"/>
                  </a:outerShdw>
                </a:effectLst>
              </a:rPr>
              <a:t>Make the angled cut on the side of the closest bud. </a:t>
            </a:r>
          </a:p>
        </p:txBody>
      </p:sp>
      <p:sp>
        <p:nvSpPr>
          <p:cNvPr id="360454" name="Text Box 6"/>
          <p:cNvSpPr txBox="1">
            <a:spLocks noChangeArrowheads="1"/>
          </p:cNvSpPr>
          <p:nvPr/>
        </p:nvSpPr>
        <p:spPr bwMode="auto">
          <a:xfrm>
            <a:off x="76200" y="4770438"/>
            <a:ext cx="2895600" cy="15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3200">
                <a:solidFill>
                  <a:srgbClr val="FFFF00"/>
                </a:solidFill>
                <a:effectLst>
                  <a:outerShdw blurRad="38100" dist="38100" dir="2700000" algn="tl">
                    <a:srgbClr val="000000"/>
                  </a:outerShdw>
                </a:effectLst>
              </a:rPr>
              <a:t>Scratch/scrape the stem on the other side. </a:t>
            </a:r>
          </a:p>
        </p:txBody>
      </p:sp>
    </p:spTree>
  </p:cSld>
  <p:clrMapOvr>
    <a:masterClrMapping/>
  </p:clrMapOvr>
  <p:transition>
    <p:random/>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Text Box 2"/>
          <p:cNvSpPr txBox="1">
            <a:spLocks noChangeArrowheads="1"/>
          </p:cNvSpPr>
          <p:nvPr/>
        </p:nvSpPr>
        <p:spPr bwMode="auto">
          <a:xfrm>
            <a:off x="4191000" y="152400"/>
            <a:ext cx="449580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3600">
                <a:solidFill>
                  <a:srgbClr val="FFFF00"/>
                </a:solidFill>
                <a:effectLst>
                  <a:outerShdw blurRad="38100" dist="38100" dir="2700000" algn="tl">
                    <a:srgbClr val="000000"/>
                  </a:outerShdw>
                </a:effectLst>
              </a:rPr>
              <a:t>Remove bottom leaves and/or cut bottom leaves in half to reduce transpiration.</a:t>
            </a:r>
          </a:p>
        </p:txBody>
      </p:sp>
      <p:pic>
        <p:nvPicPr>
          <p:cNvPr id="356356" name="Picture 4" descr="Image0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85800"/>
            <a:ext cx="3260725" cy="4800600"/>
          </a:xfrm>
          <a:prstGeom prst="rect">
            <a:avLst/>
          </a:prstGeom>
          <a:noFill/>
          <a:extLst>
            <a:ext uri="{909E8E84-426E-40DD-AFC4-6F175D3DCCD1}">
              <a14:hiddenFill xmlns:a14="http://schemas.microsoft.com/office/drawing/2010/main">
                <a:solidFill>
                  <a:srgbClr val="FFFFFF"/>
                </a:solidFill>
              </a14:hiddenFill>
            </a:ext>
          </a:extLst>
        </p:spPr>
      </p:pic>
      <p:pic>
        <p:nvPicPr>
          <p:cNvPr id="356357" name="Picture 5" descr="Image0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590800"/>
            <a:ext cx="3463925" cy="4038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2"/>
          <p:cNvSpPr>
            <a:spLocks noChangeArrowheads="1"/>
          </p:cNvSpPr>
          <p:nvPr/>
        </p:nvSpPr>
        <p:spPr bwMode="auto">
          <a:xfrm>
            <a:off x="609600" y="3048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marL="457200" fontAlgn="base">
              <a:spcBef>
                <a:spcPct val="0"/>
              </a:spcBef>
              <a:spcAft>
                <a:spcPct val="0"/>
              </a:spcAft>
              <a:defRPr sz="2400">
                <a:solidFill>
                  <a:schemeClr val="tx1"/>
                </a:solidFill>
                <a:latin typeface="Times New Roman" charset="0"/>
              </a:defRPr>
            </a:lvl6pPr>
            <a:lvl7pPr marL="914400" fontAlgn="base">
              <a:spcBef>
                <a:spcPct val="0"/>
              </a:spcBef>
              <a:spcAft>
                <a:spcPct val="0"/>
              </a:spcAft>
              <a:defRPr sz="2400">
                <a:solidFill>
                  <a:schemeClr val="tx1"/>
                </a:solidFill>
                <a:latin typeface="Times New Roman" charset="0"/>
              </a:defRPr>
            </a:lvl7pPr>
            <a:lvl8pPr marL="1371600" fontAlgn="base">
              <a:spcBef>
                <a:spcPct val="0"/>
              </a:spcBef>
              <a:spcAft>
                <a:spcPct val="0"/>
              </a:spcAft>
              <a:defRPr sz="2400">
                <a:solidFill>
                  <a:schemeClr val="tx1"/>
                </a:solidFill>
                <a:latin typeface="Times New Roman" charset="0"/>
              </a:defRPr>
            </a:lvl8pPr>
            <a:lvl9pPr marL="1828800" fontAlgn="base">
              <a:spcBef>
                <a:spcPct val="0"/>
              </a:spcBef>
              <a:spcAft>
                <a:spcPct val="0"/>
              </a:spcAft>
              <a:defRPr sz="2400">
                <a:solidFill>
                  <a:schemeClr val="tx1"/>
                </a:solidFill>
                <a:latin typeface="Times New Roman" charset="0"/>
              </a:defRPr>
            </a:lvl9pPr>
          </a:lstStyle>
          <a:p>
            <a:pPr algn="ctr">
              <a:lnSpc>
                <a:spcPct val="110000"/>
              </a:lnSpc>
            </a:pPr>
            <a:r>
              <a:rPr lang="en-US" altLang="en-US" sz="5400" b="1">
                <a:solidFill>
                  <a:srgbClr val="FFFF00"/>
                </a:solidFill>
                <a:effectLst>
                  <a:outerShdw blurRad="38100" dist="38100" dir="2700000" algn="tl">
                    <a:srgbClr val="000000"/>
                  </a:outerShdw>
                </a:effectLst>
              </a:rPr>
              <a:t>The Science behind…</a:t>
            </a:r>
          </a:p>
        </p:txBody>
      </p:sp>
      <p:pic>
        <p:nvPicPr>
          <p:cNvPr id="362500" name="Picture 4" descr="rooted cuttin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048000"/>
            <a:ext cx="4711700" cy="3097213"/>
          </a:xfrm>
          <a:prstGeom prst="rect">
            <a:avLst/>
          </a:prstGeom>
          <a:noFill/>
          <a:extLst>
            <a:ext uri="{909E8E84-426E-40DD-AFC4-6F175D3DCCD1}">
              <a14:hiddenFill xmlns:a14="http://schemas.microsoft.com/office/drawing/2010/main">
                <a:solidFill>
                  <a:srgbClr val="FFFFFF"/>
                </a:solidFill>
              </a14:hiddenFill>
            </a:ext>
          </a:extLst>
        </p:spPr>
      </p:pic>
      <p:pic>
        <p:nvPicPr>
          <p:cNvPr id="362502" name="Picture 6" descr="hardwoo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676400"/>
            <a:ext cx="2819400" cy="24241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8" name="Picture 2" descr="Image1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5029200" cy="3397250"/>
          </a:xfrm>
          <a:prstGeom prst="rect">
            <a:avLst/>
          </a:prstGeom>
          <a:noFill/>
          <a:extLst>
            <a:ext uri="{909E8E84-426E-40DD-AFC4-6F175D3DCCD1}">
              <a14:hiddenFill xmlns:a14="http://schemas.microsoft.com/office/drawing/2010/main">
                <a:solidFill>
                  <a:srgbClr val="FFFFFF"/>
                </a:solidFill>
              </a14:hiddenFill>
            </a:ext>
          </a:extLst>
        </p:spPr>
      </p:pic>
      <p:pic>
        <p:nvPicPr>
          <p:cNvPr id="275459" name="Picture 3" descr="Image08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457200"/>
            <a:ext cx="2986088" cy="5029200"/>
          </a:xfrm>
          <a:prstGeom prst="rect">
            <a:avLst/>
          </a:prstGeom>
          <a:noFill/>
          <a:extLst>
            <a:ext uri="{909E8E84-426E-40DD-AFC4-6F175D3DCCD1}">
              <a14:hiddenFill xmlns:a14="http://schemas.microsoft.com/office/drawing/2010/main">
                <a:solidFill>
                  <a:srgbClr val="FFFFFF"/>
                </a:solidFill>
              </a14:hiddenFill>
            </a:ext>
          </a:extLst>
        </p:spPr>
      </p:pic>
      <p:sp>
        <p:nvSpPr>
          <p:cNvPr id="275460" name="Rectangle 4"/>
          <p:cNvSpPr>
            <a:spLocks noChangeArrowheads="1"/>
          </p:cNvSpPr>
          <p:nvPr/>
        </p:nvSpPr>
        <p:spPr bwMode="auto">
          <a:xfrm>
            <a:off x="304800" y="3832225"/>
            <a:ext cx="426720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pPr>
            <a:r>
              <a:rPr lang="en-US" altLang="en-US" sz="4000">
                <a:solidFill>
                  <a:srgbClr val="FFFF00"/>
                </a:solidFill>
                <a:effectLst>
                  <a:outerShdw blurRad="38100" dist="38100" dir="2700000" algn="tl">
                    <a:srgbClr val="000000"/>
                  </a:outerShdw>
                </a:effectLst>
              </a:rPr>
              <a:t>Wounding induces hormones to form in the cutting at the wound site.</a:t>
            </a:r>
          </a:p>
        </p:txBody>
      </p:sp>
      <p:sp>
        <p:nvSpPr>
          <p:cNvPr id="275461" name="Rectangle 5"/>
          <p:cNvSpPr>
            <a:spLocks noChangeArrowheads="1"/>
          </p:cNvSpPr>
          <p:nvPr/>
        </p:nvSpPr>
        <p:spPr bwMode="auto">
          <a:xfrm>
            <a:off x="3811588" y="5840413"/>
            <a:ext cx="1487487" cy="762000"/>
          </a:xfrm>
          <a:prstGeom prst="rect">
            <a:avLst/>
          </a:prstGeom>
          <a:solidFill>
            <a:srgbClr val="00008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a:solidFill>
                  <a:srgbClr val="FFFF00"/>
                </a:solidFill>
                <a:effectLst>
                  <a:outerShdw blurRad="38100" dist="38100" dir="2700000" algn="tl">
                    <a:srgbClr val="000000"/>
                  </a:outerShdw>
                </a:effectLst>
              </a:rPr>
              <a:t>callus</a:t>
            </a:r>
          </a:p>
        </p:txBody>
      </p:sp>
      <p:sp>
        <p:nvSpPr>
          <p:cNvPr id="275462" name="Line 6"/>
          <p:cNvSpPr>
            <a:spLocks noChangeShapeType="1"/>
          </p:cNvSpPr>
          <p:nvPr/>
        </p:nvSpPr>
        <p:spPr bwMode="auto">
          <a:xfrm flipV="1">
            <a:off x="5410200" y="2743200"/>
            <a:ext cx="990600" cy="327660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75463" name="Rectangle 7"/>
          <p:cNvSpPr>
            <a:spLocks noChangeArrowheads="1"/>
          </p:cNvSpPr>
          <p:nvPr/>
        </p:nvSpPr>
        <p:spPr bwMode="auto">
          <a:xfrm>
            <a:off x="5943600" y="5711825"/>
            <a:ext cx="3200400" cy="962025"/>
          </a:xfrm>
          <a:prstGeom prst="rect">
            <a:avLst/>
          </a:prstGeom>
          <a:solidFill>
            <a:srgbClr val="003366">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75000"/>
              </a:lnSpc>
            </a:pPr>
            <a:r>
              <a:rPr lang="en-US" altLang="en-US" sz="3800">
                <a:solidFill>
                  <a:srgbClr val="FFFF00"/>
                </a:solidFill>
                <a:effectLst>
                  <a:outerShdw blurRad="38100" dist="38100" dir="2700000" algn="tl">
                    <a:srgbClr val="000000"/>
                  </a:outerShdw>
                </a:effectLst>
              </a:rPr>
              <a:t>adventitious roots</a:t>
            </a:r>
          </a:p>
        </p:txBody>
      </p:sp>
      <p:sp>
        <p:nvSpPr>
          <p:cNvPr id="275464" name="Line 8"/>
          <p:cNvSpPr>
            <a:spLocks noChangeShapeType="1"/>
          </p:cNvSpPr>
          <p:nvPr/>
        </p:nvSpPr>
        <p:spPr bwMode="auto">
          <a:xfrm flipH="1" flipV="1">
            <a:off x="7086600" y="3810000"/>
            <a:ext cx="685800" cy="18288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05" name="Picture 13" descr="Physostegia 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9175" y="381000"/>
            <a:ext cx="5503863" cy="6248400"/>
          </a:xfrm>
          <a:prstGeom prst="rect">
            <a:avLst/>
          </a:prstGeom>
          <a:noFill/>
          <a:extLst>
            <a:ext uri="{909E8E84-426E-40DD-AFC4-6F175D3DCCD1}">
              <a14:hiddenFill xmlns:a14="http://schemas.microsoft.com/office/drawing/2010/main">
                <a:solidFill>
                  <a:srgbClr val="FFFFFF"/>
                </a:solidFill>
              </a14:hiddenFill>
            </a:ext>
          </a:extLst>
        </p:spPr>
      </p:pic>
      <p:sp>
        <p:nvSpPr>
          <p:cNvPr id="33795" name="Text Box 3"/>
          <p:cNvSpPr txBox="1">
            <a:spLocks noChangeArrowheads="1"/>
          </p:cNvSpPr>
          <p:nvPr/>
        </p:nvSpPr>
        <p:spPr bwMode="auto">
          <a:xfrm>
            <a:off x="76200" y="241300"/>
            <a:ext cx="3352800" cy="219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4600">
                <a:solidFill>
                  <a:srgbClr val="FFFF00"/>
                </a:solidFill>
                <a:effectLst>
                  <a:outerShdw blurRad="38100" dist="38100" dir="2700000" algn="tl">
                    <a:srgbClr val="000000"/>
                  </a:outerShdw>
                </a:effectLst>
              </a:rPr>
              <a:t>Adventitious Roots Are Two Types</a:t>
            </a:r>
          </a:p>
        </p:txBody>
      </p:sp>
      <p:sp>
        <p:nvSpPr>
          <p:cNvPr id="33797" name="Rectangle 5"/>
          <p:cNvSpPr>
            <a:spLocks noChangeArrowheads="1"/>
          </p:cNvSpPr>
          <p:nvPr/>
        </p:nvSpPr>
        <p:spPr bwMode="auto">
          <a:xfrm>
            <a:off x="152400" y="4556125"/>
            <a:ext cx="35052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4000">
                <a:solidFill>
                  <a:srgbClr val="FFFF00"/>
                </a:solidFill>
                <a:effectLst>
                  <a:outerShdw blurRad="38100" dist="38100" dir="2700000" algn="tl">
                    <a:srgbClr val="000000"/>
                  </a:outerShdw>
                </a:effectLst>
              </a:rPr>
              <a:t>Preformed &amp; wound-induced</a:t>
            </a:r>
          </a:p>
        </p:txBody>
      </p:sp>
    </p:spTree>
  </p:cSld>
  <p:clrMapOvr>
    <a:masterClrMapping/>
  </p:clrMapOvr>
  <p:transition>
    <p:random/>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2050"/>
          <p:cNvSpPr>
            <a:spLocks noChangeArrowheads="1"/>
          </p:cNvSpPr>
          <p:nvPr/>
        </p:nvSpPr>
        <p:spPr bwMode="auto">
          <a:xfrm>
            <a:off x="457200" y="146050"/>
            <a:ext cx="8534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marL="457200" fontAlgn="base">
              <a:spcBef>
                <a:spcPct val="0"/>
              </a:spcBef>
              <a:spcAft>
                <a:spcPct val="0"/>
              </a:spcAft>
              <a:defRPr sz="2400">
                <a:solidFill>
                  <a:schemeClr val="tx1"/>
                </a:solidFill>
                <a:latin typeface="Times New Roman" charset="0"/>
              </a:defRPr>
            </a:lvl6pPr>
            <a:lvl7pPr marL="914400" fontAlgn="base">
              <a:spcBef>
                <a:spcPct val="0"/>
              </a:spcBef>
              <a:spcAft>
                <a:spcPct val="0"/>
              </a:spcAft>
              <a:defRPr sz="2400">
                <a:solidFill>
                  <a:schemeClr val="tx1"/>
                </a:solidFill>
                <a:latin typeface="Times New Roman" charset="0"/>
              </a:defRPr>
            </a:lvl7pPr>
            <a:lvl8pPr marL="1371600" fontAlgn="base">
              <a:spcBef>
                <a:spcPct val="0"/>
              </a:spcBef>
              <a:spcAft>
                <a:spcPct val="0"/>
              </a:spcAft>
              <a:defRPr sz="2400">
                <a:solidFill>
                  <a:schemeClr val="tx1"/>
                </a:solidFill>
                <a:latin typeface="Times New Roman" charset="0"/>
              </a:defRPr>
            </a:lvl8pPr>
            <a:lvl9pPr marL="1828800" fontAlgn="base">
              <a:spcBef>
                <a:spcPct val="0"/>
              </a:spcBef>
              <a:spcAft>
                <a:spcPct val="0"/>
              </a:spcAft>
              <a:defRPr sz="2400">
                <a:solidFill>
                  <a:schemeClr val="tx1"/>
                </a:solidFill>
                <a:latin typeface="Times New Roman" charset="0"/>
              </a:defRPr>
            </a:lvl9pPr>
          </a:lstStyle>
          <a:p>
            <a:pPr algn="ctr"/>
            <a:r>
              <a:rPr lang="en-US" altLang="en-US" sz="4400" b="1">
                <a:solidFill>
                  <a:srgbClr val="FFFF00"/>
                </a:solidFill>
              </a:rPr>
              <a:t>Plant Growth Substances (Hormones)</a:t>
            </a:r>
          </a:p>
        </p:txBody>
      </p:sp>
      <p:sp>
        <p:nvSpPr>
          <p:cNvPr id="428035" name="Rectangle 2051"/>
          <p:cNvSpPr>
            <a:spLocks noChangeArrowheads="1"/>
          </p:cNvSpPr>
          <p:nvPr/>
        </p:nvSpPr>
        <p:spPr bwMode="auto">
          <a:xfrm>
            <a:off x="457200" y="1752600"/>
            <a:ext cx="8572500" cy="476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01638" indent="-401638">
              <a:defRPr sz="2400">
                <a:solidFill>
                  <a:schemeClr val="tx1"/>
                </a:solidFill>
                <a:latin typeface="Times New Roman" charset="0"/>
              </a:defRPr>
            </a:lvl1pPr>
            <a:lvl2pPr marL="515938">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a:lnSpc>
                <a:spcPct val="95000"/>
              </a:lnSpc>
              <a:spcBef>
                <a:spcPct val="15000"/>
              </a:spcBef>
              <a:spcAft>
                <a:spcPct val="15000"/>
              </a:spcAft>
              <a:buClr>
                <a:srgbClr val="FFFF00"/>
              </a:buClr>
              <a:buSzPct val="70000"/>
              <a:buFont typeface="Wingdings" charset="2"/>
              <a:buChar char="v"/>
            </a:pPr>
            <a:r>
              <a:rPr lang="en-US" altLang="en-US" sz="3600" b="1">
                <a:solidFill>
                  <a:srgbClr val="FFFF00"/>
                </a:solidFill>
                <a:effectLst>
                  <a:outerShdw blurRad="38100" dist="38100" dir="2700000" algn="tl">
                    <a:srgbClr val="000000"/>
                  </a:outerShdw>
                </a:effectLst>
              </a:rPr>
              <a:t>Adventitious root formation involves plant hormones.   </a:t>
            </a:r>
          </a:p>
          <a:p>
            <a:pPr>
              <a:lnSpc>
                <a:spcPct val="95000"/>
              </a:lnSpc>
              <a:spcBef>
                <a:spcPct val="15000"/>
              </a:spcBef>
              <a:spcAft>
                <a:spcPct val="15000"/>
              </a:spcAft>
              <a:buClr>
                <a:srgbClr val="FFFF00"/>
              </a:buClr>
              <a:buSzPct val="70000"/>
              <a:buFont typeface="Wingdings" charset="2"/>
              <a:buChar char="v"/>
            </a:pPr>
            <a:r>
              <a:rPr lang="en-US" altLang="en-US" sz="3600" b="1">
                <a:solidFill>
                  <a:srgbClr val="FFFF00"/>
                </a:solidFill>
                <a:effectLst>
                  <a:outerShdw blurRad="38100" dist="38100" dir="2700000" algn="tl">
                    <a:srgbClr val="000000"/>
                  </a:outerShdw>
                </a:effectLst>
              </a:rPr>
              <a:t>Hormones occur</a:t>
            </a:r>
            <a:r>
              <a:rPr lang="en-US" altLang="en-US" sz="3600" b="1">
                <a:solidFill>
                  <a:srgbClr val="FFFF66"/>
                </a:solidFill>
                <a:effectLst>
                  <a:outerShdw blurRad="38100" dist="38100" dir="2700000" algn="tl">
                    <a:srgbClr val="000000"/>
                  </a:outerShdw>
                </a:effectLst>
              </a:rPr>
              <a:t> </a:t>
            </a:r>
            <a:r>
              <a:rPr lang="en-US" altLang="en-US" sz="3600" b="1">
                <a:solidFill>
                  <a:srgbClr val="FFFF00"/>
                </a:solidFill>
                <a:effectLst>
                  <a:outerShdw blurRad="38100" dist="38100" dir="2700000" algn="tl">
                    <a:srgbClr val="000000"/>
                  </a:outerShdw>
                </a:effectLst>
              </a:rPr>
              <a:t>naturally within plants.</a:t>
            </a:r>
          </a:p>
          <a:p>
            <a:pPr>
              <a:lnSpc>
                <a:spcPct val="95000"/>
              </a:lnSpc>
              <a:spcBef>
                <a:spcPct val="15000"/>
              </a:spcBef>
              <a:spcAft>
                <a:spcPct val="15000"/>
              </a:spcAft>
              <a:buClr>
                <a:srgbClr val="FFFF00"/>
              </a:buClr>
              <a:buSzPct val="70000"/>
              <a:buFont typeface="Wingdings" charset="2"/>
              <a:buChar char="v"/>
            </a:pPr>
            <a:r>
              <a:rPr lang="en-US" altLang="en-US" sz="3600" b="1">
                <a:solidFill>
                  <a:srgbClr val="FFFF00"/>
                </a:solidFill>
                <a:effectLst>
                  <a:outerShdw blurRad="38100" dist="38100" dir="2700000" algn="tl">
                    <a:srgbClr val="000000"/>
                  </a:outerShdw>
                </a:effectLst>
              </a:rPr>
              <a:t>Root-promoting hormones are present in buds.</a:t>
            </a:r>
          </a:p>
          <a:p>
            <a:pPr>
              <a:lnSpc>
                <a:spcPct val="95000"/>
              </a:lnSpc>
              <a:spcBef>
                <a:spcPct val="15000"/>
              </a:spcBef>
              <a:spcAft>
                <a:spcPct val="15000"/>
              </a:spcAft>
              <a:buClr>
                <a:srgbClr val="FFFF00"/>
              </a:buClr>
              <a:buSzPct val="70000"/>
              <a:buFont typeface="Wingdings" charset="2"/>
              <a:buChar char="v"/>
            </a:pPr>
            <a:r>
              <a:rPr lang="en-US" altLang="en-US" sz="3600" b="1">
                <a:solidFill>
                  <a:srgbClr val="FFFF00"/>
                </a:solidFill>
                <a:effectLst>
                  <a:outerShdw blurRad="38100" dist="38100" dir="2700000" algn="tl">
                    <a:srgbClr val="000000"/>
                  </a:outerShdw>
                </a:effectLst>
              </a:rPr>
              <a:t>Rooting hormones are synthetic chemicals that stimulate adventitious  root formation.</a:t>
            </a:r>
          </a:p>
        </p:txBody>
      </p:sp>
      <p:sp>
        <p:nvSpPr>
          <p:cNvPr id="428036" name="Line 2052"/>
          <p:cNvSpPr>
            <a:spLocks noChangeShapeType="1"/>
          </p:cNvSpPr>
          <p:nvPr/>
        </p:nvSpPr>
        <p:spPr bwMode="auto">
          <a:xfrm>
            <a:off x="1143000" y="1524000"/>
            <a:ext cx="6934200" cy="0"/>
          </a:xfrm>
          <a:prstGeom prst="line">
            <a:avLst/>
          </a:prstGeom>
          <a:noFill/>
          <a:ln w="57150" cmpd="thickThin">
            <a:solidFill>
              <a:srgbClr val="CC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transition>
    <p:random/>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2"/>
          <p:cNvSpPr>
            <a:spLocks noChangeArrowheads="1"/>
          </p:cNvSpPr>
          <p:nvPr/>
        </p:nvSpPr>
        <p:spPr bwMode="auto">
          <a:xfrm>
            <a:off x="457200" y="76200"/>
            <a:ext cx="8534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marL="457200" fontAlgn="base">
              <a:spcBef>
                <a:spcPct val="0"/>
              </a:spcBef>
              <a:spcAft>
                <a:spcPct val="0"/>
              </a:spcAft>
              <a:defRPr sz="2400">
                <a:solidFill>
                  <a:schemeClr val="tx1"/>
                </a:solidFill>
                <a:latin typeface="Times New Roman" charset="0"/>
              </a:defRPr>
            </a:lvl6pPr>
            <a:lvl7pPr marL="914400" fontAlgn="base">
              <a:spcBef>
                <a:spcPct val="0"/>
              </a:spcBef>
              <a:spcAft>
                <a:spcPct val="0"/>
              </a:spcAft>
              <a:defRPr sz="2400">
                <a:solidFill>
                  <a:schemeClr val="tx1"/>
                </a:solidFill>
                <a:latin typeface="Times New Roman" charset="0"/>
              </a:defRPr>
            </a:lvl7pPr>
            <a:lvl8pPr marL="1371600" fontAlgn="base">
              <a:spcBef>
                <a:spcPct val="0"/>
              </a:spcBef>
              <a:spcAft>
                <a:spcPct val="0"/>
              </a:spcAft>
              <a:defRPr sz="2400">
                <a:solidFill>
                  <a:schemeClr val="tx1"/>
                </a:solidFill>
                <a:latin typeface="Times New Roman" charset="0"/>
              </a:defRPr>
            </a:lvl8pPr>
            <a:lvl9pPr marL="1828800" fontAlgn="base">
              <a:spcBef>
                <a:spcPct val="0"/>
              </a:spcBef>
              <a:spcAft>
                <a:spcPct val="0"/>
              </a:spcAft>
              <a:defRPr sz="2400">
                <a:solidFill>
                  <a:schemeClr val="tx1"/>
                </a:solidFill>
                <a:latin typeface="Times New Roman" charset="0"/>
              </a:defRPr>
            </a:lvl9pPr>
          </a:lstStyle>
          <a:p>
            <a:pPr algn="ctr"/>
            <a:r>
              <a:rPr lang="en-US" altLang="en-US" sz="3600" b="1">
                <a:solidFill>
                  <a:srgbClr val="FFFF00"/>
                </a:solidFill>
              </a:rPr>
              <a:t>Plant Rooting Response to </a:t>
            </a:r>
          </a:p>
          <a:p>
            <a:pPr algn="ctr"/>
            <a:r>
              <a:rPr lang="en-US" altLang="en-US" sz="3600" b="1">
                <a:solidFill>
                  <a:srgbClr val="FFFF00"/>
                </a:solidFill>
              </a:rPr>
              <a:t>Growth  Regulators </a:t>
            </a:r>
          </a:p>
        </p:txBody>
      </p:sp>
      <p:sp>
        <p:nvSpPr>
          <p:cNvPr id="522243" name="Line 3"/>
          <p:cNvSpPr>
            <a:spLocks noChangeShapeType="1"/>
          </p:cNvSpPr>
          <p:nvPr/>
        </p:nvSpPr>
        <p:spPr bwMode="auto">
          <a:xfrm>
            <a:off x="762000" y="1371600"/>
            <a:ext cx="7772400" cy="0"/>
          </a:xfrm>
          <a:prstGeom prst="line">
            <a:avLst/>
          </a:prstGeom>
          <a:noFill/>
          <a:ln w="57150" cmpd="thickThin">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22244" name="Rectangle 4"/>
          <p:cNvSpPr>
            <a:spLocks noChangeArrowheads="1"/>
          </p:cNvSpPr>
          <p:nvPr/>
        </p:nvSpPr>
        <p:spPr bwMode="auto">
          <a:xfrm>
            <a:off x="304800" y="1584325"/>
            <a:ext cx="8610600" cy="483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New Roman" charset="0"/>
              </a:defRPr>
            </a:lvl1pPr>
            <a:lvl2pPr marL="914400" indent="-457200">
              <a:defRPr sz="2400">
                <a:solidFill>
                  <a:schemeClr val="tx1"/>
                </a:solidFill>
                <a:latin typeface="Times New Roman" charset="0"/>
              </a:defRPr>
            </a:lvl2pPr>
            <a:lvl3pPr marL="1371600" indent="-457200">
              <a:defRPr sz="2400">
                <a:solidFill>
                  <a:schemeClr val="tx1"/>
                </a:solidFill>
                <a:latin typeface="Times New Roman" charset="0"/>
              </a:defRPr>
            </a:lvl3pPr>
            <a:lvl4pPr marL="1828800" indent="-457200">
              <a:defRPr sz="2400">
                <a:solidFill>
                  <a:schemeClr val="tx1"/>
                </a:solidFill>
                <a:latin typeface="Times New Roman" charset="0"/>
              </a:defRPr>
            </a:lvl4pPr>
            <a:lvl5pPr marL="2286000" indent="-457200">
              <a:defRPr sz="2400">
                <a:solidFill>
                  <a:schemeClr val="tx1"/>
                </a:solidFill>
                <a:latin typeface="Times New Roman" charset="0"/>
              </a:defRPr>
            </a:lvl5pPr>
            <a:lvl6pPr marL="2743200" indent="-457200" fontAlgn="base">
              <a:spcBef>
                <a:spcPct val="0"/>
              </a:spcBef>
              <a:spcAft>
                <a:spcPct val="0"/>
              </a:spcAft>
              <a:defRPr sz="2400">
                <a:solidFill>
                  <a:schemeClr val="tx1"/>
                </a:solidFill>
                <a:latin typeface="Times New Roman" charset="0"/>
              </a:defRPr>
            </a:lvl6pPr>
            <a:lvl7pPr marL="3200400" indent="-457200" fontAlgn="base">
              <a:spcBef>
                <a:spcPct val="0"/>
              </a:spcBef>
              <a:spcAft>
                <a:spcPct val="0"/>
              </a:spcAft>
              <a:defRPr sz="2400">
                <a:solidFill>
                  <a:schemeClr val="tx1"/>
                </a:solidFill>
                <a:latin typeface="Times New Roman" charset="0"/>
              </a:defRPr>
            </a:lvl7pPr>
            <a:lvl8pPr marL="3657600" indent="-457200" fontAlgn="base">
              <a:spcBef>
                <a:spcPct val="0"/>
              </a:spcBef>
              <a:spcAft>
                <a:spcPct val="0"/>
              </a:spcAft>
              <a:defRPr sz="2400">
                <a:solidFill>
                  <a:schemeClr val="tx1"/>
                </a:solidFill>
                <a:latin typeface="Times New Roman" charset="0"/>
              </a:defRPr>
            </a:lvl8pPr>
            <a:lvl9pPr marL="4114800" indent="-457200" fontAlgn="base">
              <a:spcBef>
                <a:spcPct val="0"/>
              </a:spcBef>
              <a:spcAft>
                <a:spcPct val="0"/>
              </a:spcAft>
              <a:defRPr sz="2400">
                <a:solidFill>
                  <a:schemeClr val="tx1"/>
                </a:solidFill>
                <a:latin typeface="Times New Roman" charset="0"/>
              </a:defRPr>
            </a:lvl9pPr>
          </a:lstStyle>
          <a:p>
            <a:pPr>
              <a:lnSpc>
                <a:spcPct val="90000"/>
              </a:lnSpc>
              <a:spcBef>
                <a:spcPct val="20000"/>
              </a:spcBef>
              <a:spcAft>
                <a:spcPct val="20000"/>
              </a:spcAft>
              <a:buSzPct val="70000"/>
              <a:buFont typeface="Wingdings" charset="2"/>
              <a:buNone/>
            </a:pPr>
            <a:r>
              <a:rPr lang="en-US" altLang="en-US" sz="2800" b="1">
                <a:solidFill>
                  <a:srgbClr val="FFFF66"/>
                </a:solidFill>
                <a:effectLst>
                  <a:outerShdw blurRad="38100" dist="38100" dir="2700000" algn="tl">
                    <a:srgbClr val="000000"/>
                  </a:outerShdw>
                </a:effectLst>
              </a:rPr>
              <a:t>  Three classes:</a:t>
            </a:r>
          </a:p>
          <a:p>
            <a:pPr>
              <a:lnSpc>
                <a:spcPct val="90000"/>
              </a:lnSpc>
              <a:spcBef>
                <a:spcPct val="20000"/>
              </a:spcBef>
              <a:spcAft>
                <a:spcPct val="20000"/>
              </a:spcAft>
              <a:buSzPct val="70000"/>
              <a:buFont typeface="Wingdings" charset="2"/>
              <a:buAutoNum type="arabicPeriod"/>
            </a:pPr>
            <a:r>
              <a:rPr lang="en-US" altLang="en-US" sz="2800" b="1">
                <a:solidFill>
                  <a:srgbClr val="FFFF66"/>
                </a:solidFill>
                <a:effectLst>
                  <a:outerShdw blurRad="38100" dist="38100" dir="2700000" algn="tl">
                    <a:srgbClr val="000000"/>
                  </a:outerShdw>
                </a:effectLst>
              </a:rPr>
              <a:t>Plants that have all essential endogenous root substances plus auxins.  </a:t>
            </a:r>
            <a:r>
              <a:rPr lang="en-US" altLang="en-US" sz="2800" b="1" i="1">
                <a:solidFill>
                  <a:srgbClr val="FF9900"/>
                </a:solidFill>
                <a:effectLst>
                  <a:outerShdw blurRad="38100" dist="38100" dir="2700000" algn="tl">
                    <a:srgbClr val="000000"/>
                  </a:outerShdw>
                </a:effectLst>
              </a:rPr>
              <a:t>Cuttings rapidly form roots.</a:t>
            </a:r>
            <a:r>
              <a:rPr lang="en-US" altLang="en-US" sz="2800" b="1">
                <a:solidFill>
                  <a:srgbClr val="FFFF66"/>
                </a:solidFill>
                <a:effectLst>
                  <a:outerShdw blurRad="38100" dist="38100" dir="2700000" algn="tl">
                    <a:srgbClr val="000000"/>
                  </a:outerShdw>
                </a:effectLst>
              </a:rPr>
              <a:t> </a:t>
            </a:r>
          </a:p>
          <a:p>
            <a:pPr>
              <a:lnSpc>
                <a:spcPct val="90000"/>
              </a:lnSpc>
              <a:spcBef>
                <a:spcPct val="20000"/>
              </a:spcBef>
              <a:spcAft>
                <a:spcPct val="20000"/>
              </a:spcAft>
              <a:buSzPct val="70000"/>
              <a:buFont typeface="Wingdings" charset="2"/>
              <a:buAutoNum type="arabicPeriod"/>
            </a:pPr>
            <a:r>
              <a:rPr lang="en-US" altLang="en-US" sz="2800" b="1">
                <a:solidFill>
                  <a:srgbClr val="FFFF66"/>
                </a:solidFill>
                <a:effectLst>
                  <a:outerShdw blurRad="38100" dist="38100" dir="2700000" algn="tl">
                    <a:srgbClr val="000000"/>
                  </a:outerShdw>
                </a:effectLst>
              </a:rPr>
              <a:t>Plants that have all essential endogenous root substances but no auxins.  </a:t>
            </a:r>
            <a:r>
              <a:rPr lang="en-US" altLang="en-US" sz="2800" b="1" i="1">
                <a:solidFill>
                  <a:srgbClr val="FF9900"/>
                </a:solidFill>
                <a:effectLst>
                  <a:outerShdw blurRad="38100" dist="38100" dir="2700000" algn="tl">
                    <a:srgbClr val="000000"/>
                  </a:outerShdw>
                </a:effectLst>
              </a:rPr>
              <a:t>When cuttings are treated with auxins they rapidly form roots.</a:t>
            </a:r>
          </a:p>
          <a:p>
            <a:pPr>
              <a:lnSpc>
                <a:spcPct val="90000"/>
              </a:lnSpc>
              <a:spcBef>
                <a:spcPct val="20000"/>
              </a:spcBef>
              <a:spcAft>
                <a:spcPct val="20000"/>
              </a:spcAft>
              <a:buSzPct val="70000"/>
              <a:buFont typeface="Wingdings" charset="2"/>
              <a:buAutoNum type="arabicPeriod"/>
            </a:pPr>
            <a:r>
              <a:rPr lang="en-US" altLang="en-US" sz="2800" b="1">
                <a:solidFill>
                  <a:srgbClr val="FFFF66"/>
                </a:solidFill>
                <a:effectLst>
                  <a:outerShdw blurRad="38100" dist="38100" dir="2700000" algn="tl">
                    <a:srgbClr val="000000"/>
                  </a:outerShdw>
                </a:effectLst>
              </a:rPr>
              <a:t>Plants that lack an endogenous root substance(s) and/or lack the sensitivity to respond to this substance(s), even though natural auxins may or may not be present in abundance.                         </a:t>
            </a:r>
            <a:r>
              <a:rPr lang="en-US" altLang="en-US" sz="2800" b="1" i="1">
                <a:solidFill>
                  <a:srgbClr val="FF9900"/>
                </a:solidFill>
                <a:effectLst>
                  <a:outerShdw blurRad="38100" dist="38100" dir="2700000" algn="tl">
                    <a:srgbClr val="000000"/>
                  </a:outerShdw>
                </a:effectLst>
              </a:rPr>
              <a:t>External application of auxins has little or no effect.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8" name="Rectangle 4"/>
          <p:cNvSpPr>
            <a:spLocks noChangeArrowheads="1"/>
          </p:cNvSpPr>
          <p:nvPr/>
        </p:nvSpPr>
        <p:spPr bwMode="auto">
          <a:xfrm>
            <a:off x="152400" y="152400"/>
            <a:ext cx="8839200" cy="659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93700" indent="-393700">
              <a:defRPr sz="2400">
                <a:solidFill>
                  <a:schemeClr val="tx1"/>
                </a:solidFill>
                <a:latin typeface="Times New Roman" charset="0"/>
              </a:defRPr>
            </a:lvl1pPr>
            <a:lvl2pPr marL="1023938" indent="-515938">
              <a:defRPr sz="2400">
                <a:solidFill>
                  <a:schemeClr val="tx1"/>
                </a:solidFill>
                <a:latin typeface="Times New Roman" charset="0"/>
              </a:defRPr>
            </a:lvl2pPr>
            <a:lvl3pPr marL="1603375" indent="-465138">
              <a:defRPr sz="2400">
                <a:solidFill>
                  <a:schemeClr val="tx1"/>
                </a:solidFill>
                <a:latin typeface="Times New Roman" charset="0"/>
              </a:defRPr>
            </a:lvl3pPr>
            <a:lvl4pPr marL="1717675">
              <a:defRPr sz="2400">
                <a:solidFill>
                  <a:schemeClr val="tx1"/>
                </a:solidFill>
                <a:latin typeface="Times New Roman" charset="0"/>
              </a:defRPr>
            </a:lvl4pPr>
            <a:lvl5pPr marL="1831975">
              <a:defRPr sz="2400">
                <a:solidFill>
                  <a:schemeClr val="tx1"/>
                </a:solidFill>
                <a:latin typeface="Times New Roman" charset="0"/>
              </a:defRPr>
            </a:lvl5pPr>
            <a:lvl6pPr marL="2289175" fontAlgn="base">
              <a:spcBef>
                <a:spcPct val="0"/>
              </a:spcBef>
              <a:spcAft>
                <a:spcPct val="0"/>
              </a:spcAft>
              <a:defRPr sz="2400">
                <a:solidFill>
                  <a:schemeClr val="tx1"/>
                </a:solidFill>
                <a:latin typeface="Times New Roman" charset="0"/>
              </a:defRPr>
            </a:lvl6pPr>
            <a:lvl7pPr marL="2746375" fontAlgn="base">
              <a:spcBef>
                <a:spcPct val="0"/>
              </a:spcBef>
              <a:spcAft>
                <a:spcPct val="0"/>
              </a:spcAft>
              <a:defRPr sz="2400">
                <a:solidFill>
                  <a:schemeClr val="tx1"/>
                </a:solidFill>
                <a:latin typeface="Times New Roman" charset="0"/>
              </a:defRPr>
            </a:lvl7pPr>
            <a:lvl8pPr marL="3203575" fontAlgn="base">
              <a:spcBef>
                <a:spcPct val="0"/>
              </a:spcBef>
              <a:spcAft>
                <a:spcPct val="0"/>
              </a:spcAft>
              <a:defRPr sz="2400">
                <a:solidFill>
                  <a:schemeClr val="tx1"/>
                </a:solidFill>
                <a:latin typeface="Times New Roman" charset="0"/>
              </a:defRPr>
            </a:lvl8pPr>
            <a:lvl9pPr marL="3660775" fontAlgn="base">
              <a:spcBef>
                <a:spcPct val="0"/>
              </a:spcBef>
              <a:spcAft>
                <a:spcPct val="0"/>
              </a:spcAft>
              <a:defRPr sz="2400">
                <a:solidFill>
                  <a:schemeClr val="tx1"/>
                </a:solidFill>
                <a:latin typeface="Times New Roman" charset="0"/>
              </a:defRPr>
            </a:lvl9pPr>
          </a:lstStyle>
          <a:p>
            <a:pPr>
              <a:lnSpc>
                <a:spcPct val="80000"/>
              </a:lnSpc>
              <a:spcBef>
                <a:spcPct val="20000"/>
              </a:spcBef>
              <a:spcAft>
                <a:spcPct val="20000"/>
              </a:spcAft>
              <a:buSzPct val="70000"/>
              <a:buFont typeface="Wingdings" charset="2"/>
              <a:buChar char="v"/>
            </a:pPr>
            <a:r>
              <a:rPr lang="en-US" altLang="en-US" sz="3200" b="1">
                <a:solidFill>
                  <a:srgbClr val="FFFF00"/>
                </a:solidFill>
                <a:effectLst>
                  <a:outerShdw blurRad="38100" dist="38100" dir="2700000" algn="tl">
                    <a:srgbClr val="000000"/>
                  </a:outerShdw>
                </a:effectLst>
              </a:rPr>
              <a:t>Auxins such as indole-3-acetic acid (IAA), indolebutyric acid (IBA), and naphtaleneacetic acid (NAA) have greatest effect on initiating roots in cuttings</a:t>
            </a:r>
          </a:p>
          <a:p>
            <a:pPr>
              <a:lnSpc>
                <a:spcPct val="80000"/>
              </a:lnSpc>
              <a:spcBef>
                <a:spcPct val="20000"/>
              </a:spcBef>
              <a:spcAft>
                <a:spcPct val="20000"/>
              </a:spcAft>
              <a:buSzPct val="70000"/>
              <a:buFont typeface="Wingdings" charset="2"/>
              <a:buChar char="v"/>
            </a:pPr>
            <a:r>
              <a:rPr lang="en-US" altLang="en-US" sz="3200" b="1">
                <a:solidFill>
                  <a:srgbClr val="FFFF00"/>
                </a:solidFill>
                <a:effectLst>
                  <a:outerShdw blurRad="38100" dist="38100" dir="2700000" algn="tl">
                    <a:srgbClr val="000000"/>
                  </a:outerShdw>
                </a:effectLst>
              </a:rPr>
              <a:t>Not a universal response across plant species:</a:t>
            </a:r>
          </a:p>
          <a:p>
            <a:pPr lvl="1">
              <a:lnSpc>
                <a:spcPct val="80000"/>
              </a:lnSpc>
              <a:spcBef>
                <a:spcPct val="20000"/>
              </a:spcBef>
              <a:spcAft>
                <a:spcPct val="20000"/>
              </a:spcAft>
              <a:buSzPct val="70000"/>
              <a:buFont typeface="Wingdings" charset="2"/>
              <a:buChar char="Ä"/>
            </a:pPr>
            <a:r>
              <a:rPr lang="en-US" altLang="en-US" sz="3200" b="1">
                <a:solidFill>
                  <a:srgbClr val="FFFF00"/>
                </a:solidFill>
                <a:effectLst>
                  <a:outerShdw blurRad="38100" dist="38100" dir="2700000" algn="tl">
                    <a:srgbClr val="000000"/>
                  </a:outerShdw>
                </a:effectLst>
              </a:rPr>
              <a:t>difficult-to-root species</a:t>
            </a:r>
          </a:p>
          <a:p>
            <a:pPr lvl="1">
              <a:lnSpc>
                <a:spcPct val="80000"/>
              </a:lnSpc>
              <a:spcBef>
                <a:spcPct val="20000"/>
              </a:spcBef>
              <a:spcAft>
                <a:spcPct val="20000"/>
              </a:spcAft>
              <a:buSzPct val="70000"/>
              <a:buFont typeface="Wingdings" charset="2"/>
              <a:buChar char="Ä"/>
            </a:pPr>
            <a:r>
              <a:rPr lang="en-US" altLang="en-US" sz="3200" b="1">
                <a:solidFill>
                  <a:srgbClr val="FFFF00"/>
                </a:solidFill>
                <a:effectLst>
                  <a:outerShdw blurRad="38100" dist="38100" dir="2700000" algn="tl">
                    <a:srgbClr val="000000"/>
                  </a:outerShdw>
                </a:effectLst>
              </a:rPr>
              <a:t>mixtures of root-promoting substances are sometimes more effective than either component alone</a:t>
            </a:r>
          </a:p>
          <a:p>
            <a:pPr lvl="2">
              <a:lnSpc>
                <a:spcPct val="80000"/>
              </a:lnSpc>
              <a:spcBef>
                <a:spcPct val="20000"/>
              </a:spcBef>
              <a:spcAft>
                <a:spcPct val="20000"/>
              </a:spcAft>
              <a:buSzPct val="70000"/>
              <a:buFont typeface="Wingdings" charset="2"/>
              <a:buChar char="Ä"/>
            </a:pPr>
            <a:r>
              <a:rPr lang="en-US" altLang="en-US" sz="3200" b="1">
                <a:solidFill>
                  <a:srgbClr val="FFFF00"/>
                </a:solidFill>
                <a:effectLst>
                  <a:outerShdw blurRad="38100" dist="38100" dir="2700000" algn="tl">
                    <a:srgbClr val="000000"/>
                  </a:outerShdw>
                </a:effectLst>
              </a:rPr>
              <a:t>IBA + NAA are better than either one alone</a:t>
            </a:r>
          </a:p>
          <a:p>
            <a:pPr algn="ctr">
              <a:lnSpc>
                <a:spcPct val="85000"/>
              </a:lnSpc>
              <a:spcBef>
                <a:spcPct val="20000"/>
              </a:spcBef>
              <a:spcAft>
                <a:spcPct val="20000"/>
              </a:spcAft>
              <a:buSzPct val="70000"/>
              <a:buFont typeface="Wingdings" charset="2"/>
              <a:buNone/>
            </a:pPr>
            <a:r>
              <a:rPr lang="en-US" altLang="en-US" sz="3200" b="1">
                <a:solidFill>
                  <a:srgbClr val="FFFF00"/>
                </a:solidFill>
                <a:effectLst>
                  <a:outerShdw blurRad="38100" dist="38100" dir="2700000" algn="tl">
                    <a:srgbClr val="000000"/>
                  </a:outerShdw>
                </a:effectLst>
              </a:rPr>
              <a:t>  </a:t>
            </a:r>
            <a:r>
              <a:rPr lang="en-US" altLang="en-US" sz="3200" b="1" i="1">
                <a:solidFill>
                  <a:srgbClr val="FF9900"/>
                </a:solidFill>
                <a:effectLst>
                  <a:outerShdw blurRad="38100" dist="38100" dir="2700000" algn="tl">
                    <a:srgbClr val="000000"/>
                  </a:outerShdw>
                </a:effectLst>
              </a:rPr>
              <a:t>For general use in rooting stem cuttings of the majority of plants, IBA and /or NAA are recommended.</a:t>
            </a:r>
            <a:r>
              <a:rPr lang="en-US" altLang="en-US" sz="2800" b="1" i="1">
                <a:solidFill>
                  <a:srgbClr val="FFFF66"/>
                </a:solidFill>
                <a:effectLst>
                  <a:outerShdw blurRad="38100" dist="38100" dir="2700000" algn="tl">
                    <a:srgbClr val="000000"/>
                  </a:outerShdw>
                </a:effectLst>
              </a:rPr>
              <a:t>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2"/>
          <p:cNvSpPr>
            <a:spLocks noChangeArrowheads="1"/>
          </p:cNvSpPr>
          <p:nvPr/>
        </p:nvSpPr>
        <p:spPr bwMode="auto">
          <a:xfrm>
            <a:off x="457200" y="76200"/>
            <a:ext cx="8534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marL="457200" fontAlgn="base">
              <a:spcBef>
                <a:spcPct val="0"/>
              </a:spcBef>
              <a:spcAft>
                <a:spcPct val="0"/>
              </a:spcAft>
              <a:defRPr sz="2400">
                <a:solidFill>
                  <a:schemeClr val="tx1"/>
                </a:solidFill>
                <a:latin typeface="Times New Roman" charset="0"/>
              </a:defRPr>
            </a:lvl6pPr>
            <a:lvl7pPr marL="914400" fontAlgn="base">
              <a:spcBef>
                <a:spcPct val="0"/>
              </a:spcBef>
              <a:spcAft>
                <a:spcPct val="0"/>
              </a:spcAft>
              <a:defRPr sz="2400">
                <a:solidFill>
                  <a:schemeClr val="tx1"/>
                </a:solidFill>
                <a:latin typeface="Times New Roman" charset="0"/>
              </a:defRPr>
            </a:lvl7pPr>
            <a:lvl8pPr marL="1371600" fontAlgn="base">
              <a:spcBef>
                <a:spcPct val="0"/>
              </a:spcBef>
              <a:spcAft>
                <a:spcPct val="0"/>
              </a:spcAft>
              <a:defRPr sz="2400">
                <a:solidFill>
                  <a:schemeClr val="tx1"/>
                </a:solidFill>
                <a:latin typeface="Times New Roman" charset="0"/>
              </a:defRPr>
            </a:lvl8pPr>
            <a:lvl9pPr marL="1828800" fontAlgn="base">
              <a:spcBef>
                <a:spcPct val="0"/>
              </a:spcBef>
              <a:spcAft>
                <a:spcPct val="0"/>
              </a:spcAft>
              <a:defRPr sz="2400">
                <a:solidFill>
                  <a:schemeClr val="tx1"/>
                </a:solidFill>
                <a:latin typeface="Times New Roman" charset="0"/>
              </a:defRPr>
            </a:lvl9pPr>
          </a:lstStyle>
          <a:p>
            <a:pPr algn="ctr"/>
            <a:r>
              <a:rPr lang="en-US" altLang="en-US" sz="4000" b="1">
                <a:solidFill>
                  <a:srgbClr val="FFFF00"/>
                </a:solidFill>
              </a:rPr>
              <a:t>Rooting Hormones Concentrations </a:t>
            </a:r>
          </a:p>
        </p:txBody>
      </p:sp>
      <p:sp>
        <p:nvSpPr>
          <p:cNvPr id="524291" name="Line 3"/>
          <p:cNvSpPr>
            <a:spLocks noChangeShapeType="1"/>
          </p:cNvSpPr>
          <p:nvPr/>
        </p:nvSpPr>
        <p:spPr bwMode="auto">
          <a:xfrm>
            <a:off x="762000" y="1066800"/>
            <a:ext cx="7772400" cy="0"/>
          </a:xfrm>
          <a:prstGeom prst="line">
            <a:avLst/>
          </a:prstGeom>
          <a:noFill/>
          <a:ln w="57150" cmpd="thickThin">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24292" name="Rectangle 4"/>
          <p:cNvSpPr>
            <a:spLocks noChangeArrowheads="1"/>
          </p:cNvSpPr>
          <p:nvPr/>
        </p:nvSpPr>
        <p:spPr bwMode="auto">
          <a:xfrm>
            <a:off x="152400" y="1511300"/>
            <a:ext cx="8839200" cy="505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tabLst>
                <a:tab pos="165100" algn="l"/>
              </a:tabLst>
              <a:defRPr sz="2400">
                <a:solidFill>
                  <a:schemeClr val="tx1"/>
                </a:solidFill>
                <a:latin typeface="Times New Roman" charset="0"/>
              </a:defRPr>
            </a:lvl1pPr>
            <a:lvl2pPr marL="455613" indent="-341313">
              <a:tabLst>
                <a:tab pos="165100" algn="l"/>
              </a:tabLst>
              <a:defRPr sz="2400">
                <a:solidFill>
                  <a:schemeClr val="tx1"/>
                </a:solidFill>
                <a:latin typeface="Times New Roman" charset="0"/>
              </a:defRPr>
            </a:lvl2pPr>
            <a:lvl3pPr>
              <a:tabLst>
                <a:tab pos="165100" algn="l"/>
              </a:tabLst>
              <a:defRPr sz="2400">
                <a:solidFill>
                  <a:schemeClr val="tx1"/>
                </a:solidFill>
                <a:latin typeface="Times New Roman" charset="0"/>
              </a:defRPr>
            </a:lvl3pPr>
            <a:lvl4pPr>
              <a:tabLst>
                <a:tab pos="165100" algn="l"/>
              </a:tabLst>
              <a:defRPr sz="2400">
                <a:solidFill>
                  <a:schemeClr val="tx1"/>
                </a:solidFill>
                <a:latin typeface="Times New Roman" charset="0"/>
              </a:defRPr>
            </a:lvl4pPr>
            <a:lvl5pPr>
              <a:tabLst>
                <a:tab pos="165100" algn="l"/>
              </a:tabLst>
              <a:defRPr sz="2400">
                <a:solidFill>
                  <a:schemeClr val="tx1"/>
                </a:solidFill>
                <a:latin typeface="Times New Roman" charset="0"/>
              </a:defRPr>
            </a:lvl5pPr>
            <a:lvl6pPr fontAlgn="base">
              <a:spcBef>
                <a:spcPct val="0"/>
              </a:spcBef>
              <a:spcAft>
                <a:spcPct val="0"/>
              </a:spcAft>
              <a:tabLst>
                <a:tab pos="165100" algn="l"/>
              </a:tabLst>
              <a:defRPr sz="2400">
                <a:solidFill>
                  <a:schemeClr val="tx1"/>
                </a:solidFill>
                <a:latin typeface="Times New Roman" charset="0"/>
              </a:defRPr>
            </a:lvl6pPr>
            <a:lvl7pPr fontAlgn="base">
              <a:spcBef>
                <a:spcPct val="0"/>
              </a:spcBef>
              <a:spcAft>
                <a:spcPct val="0"/>
              </a:spcAft>
              <a:tabLst>
                <a:tab pos="165100" algn="l"/>
              </a:tabLst>
              <a:defRPr sz="2400">
                <a:solidFill>
                  <a:schemeClr val="tx1"/>
                </a:solidFill>
                <a:latin typeface="Times New Roman" charset="0"/>
              </a:defRPr>
            </a:lvl7pPr>
            <a:lvl8pPr fontAlgn="base">
              <a:spcBef>
                <a:spcPct val="0"/>
              </a:spcBef>
              <a:spcAft>
                <a:spcPct val="0"/>
              </a:spcAft>
              <a:tabLst>
                <a:tab pos="165100" algn="l"/>
              </a:tabLst>
              <a:defRPr sz="2400">
                <a:solidFill>
                  <a:schemeClr val="tx1"/>
                </a:solidFill>
                <a:latin typeface="Times New Roman" charset="0"/>
              </a:defRPr>
            </a:lvl8pPr>
            <a:lvl9pPr fontAlgn="base">
              <a:spcBef>
                <a:spcPct val="0"/>
              </a:spcBef>
              <a:spcAft>
                <a:spcPct val="0"/>
              </a:spcAft>
              <a:tabLst>
                <a:tab pos="165100" algn="l"/>
              </a:tabLst>
              <a:defRPr sz="2400">
                <a:solidFill>
                  <a:schemeClr val="tx1"/>
                </a:solidFill>
                <a:latin typeface="Times New Roman" charset="0"/>
              </a:defRPr>
            </a:lvl9pPr>
          </a:lstStyle>
          <a:p>
            <a:pPr>
              <a:lnSpc>
                <a:spcPct val="90000"/>
              </a:lnSpc>
              <a:spcBef>
                <a:spcPct val="20000"/>
              </a:spcBef>
              <a:spcAft>
                <a:spcPct val="20000"/>
              </a:spcAft>
              <a:buSzPct val="70000"/>
              <a:buFont typeface="Wingdings" charset="2"/>
              <a:buNone/>
            </a:pPr>
            <a:r>
              <a:rPr lang="en-US" altLang="en-US" sz="3200" b="1">
                <a:solidFill>
                  <a:srgbClr val="FFFF66"/>
                </a:solidFill>
                <a:effectLst>
                  <a:outerShdw blurRad="38100" dist="38100" dir="2700000" algn="tl">
                    <a:srgbClr val="000000"/>
                  </a:outerShdw>
                </a:effectLst>
              </a:rPr>
              <a:t>  Generally</a:t>
            </a:r>
          </a:p>
          <a:p>
            <a:pPr lvl="1">
              <a:lnSpc>
                <a:spcPct val="90000"/>
              </a:lnSpc>
              <a:spcBef>
                <a:spcPct val="20000"/>
              </a:spcBef>
              <a:spcAft>
                <a:spcPct val="20000"/>
              </a:spcAft>
              <a:buSzPct val="70000"/>
              <a:buFont typeface="Wingdings" charset="2"/>
              <a:buChar char="Ä"/>
            </a:pPr>
            <a:r>
              <a:rPr lang="en-US" altLang="en-US" sz="3200" b="1">
                <a:solidFill>
                  <a:srgbClr val="FFFF66"/>
                </a:solidFill>
                <a:effectLst>
                  <a:outerShdw blurRad="38100" dist="38100" dir="2700000" algn="tl">
                    <a:srgbClr val="000000"/>
                  </a:outerShdw>
                </a:effectLst>
              </a:rPr>
              <a:t>auxin concentrations of </a:t>
            </a:r>
            <a:r>
              <a:rPr lang="en-US" altLang="en-US" sz="3200" b="1" i="1">
                <a:solidFill>
                  <a:srgbClr val="FF9900"/>
                </a:solidFill>
                <a:effectLst>
                  <a:outerShdw blurRad="38100" dist="38100" dir="2700000" algn="tl">
                    <a:srgbClr val="000000"/>
                  </a:outerShdw>
                </a:effectLst>
              </a:rPr>
              <a:t>500 to 1,250 ppm</a:t>
            </a:r>
            <a:r>
              <a:rPr lang="en-US" altLang="en-US" sz="3200" b="1">
                <a:solidFill>
                  <a:srgbClr val="FFFF66"/>
                </a:solidFill>
                <a:effectLst>
                  <a:outerShdw blurRad="38100" dist="38100" dir="2700000" algn="tl">
                    <a:srgbClr val="000000"/>
                  </a:outerShdw>
                </a:effectLst>
              </a:rPr>
              <a:t> are used to root the majority of </a:t>
            </a:r>
            <a:r>
              <a:rPr lang="en-US" altLang="en-US" sz="3200" b="1">
                <a:solidFill>
                  <a:srgbClr val="FF9900"/>
                </a:solidFill>
                <a:effectLst>
                  <a:outerShdw blurRad="38100" dist="38100" dir="2700000" algn="tl">
                    <a:srgbClr val="000000"/>
                  </a:outerShdw>
                </a:effectLst>
              </a:rPr>
              <a:t>softwood and herbaceous cuttings</a:t>
            </a:r>
          </a:p>
          <a:p>
            <a:pPr lvl="1">
              <a:lnSpc>
                <a:spcPct val="90000"/>
              </a:lnSpc>
              <a:spcBef>
                <a:spcPct val="20000"/>
              </a:spcBef>
              <a:spcAft>
                <a:spcPct val="20000"/>
              </a:spcAft>
              <a:buClr>
                <a:srgbClr val="FFFF66"/>
              </a:buClr>
              <a:buSzPct val="70000"/>
              <a:buFont typeface="Wingdings" charset="2"/>
              <a:buChar char="Ä"/>
            </a:pPr>
            <a:r>
              <a:rPr lang="en-US" altLang="en-US" sz="3200" b="1">
                <a:solidFill>
                  <a:srgbClr val="FFFF66"/>
                </a:solidFill>
                <a:effectLst>
                  <a:outerShdw blurRad="38100" dist="38100" dir="2700000" algn="tl">
                    <a:srgbClr val="000000"/>
                  </a:outerShdw>
                </a:effectLst>
              </a:rPr>
              <a:t>auxin concentrations of </a:t>
            </a:r>
            <a:r>
              <a:rPr lang="en-US" altLang="en-US" sz="3200" b="1" i="1">
                <a:solidFill>
                  <a:srgbClr val="FF9900"/>
                </a:solidFill>
                <a:effectLst>
                  <a:outerShdw blurRad="38100" dist="38100" dir="2700000" algn="tl">
                    <a:srgbClr val="000000"/>
                  </a:outerShdw>
                </a:effectLst>
              </a:rPr>
              <a:t>1,000 to 3,000 ppm</a:t>
            </a:r>
            <a:r>
              <a:rPr lang="en-US" altLang="en-US" sz="3200" b="1">
                <a:solidFill>
                  <a:srgbClr val="FFFF66"/>
                </a:solidFill>
                <a:effectLst>
                  <a:outerShdw blurRad="38100" dist="38100" dir="2700000" algn="tl">
                    <a:srgbClr val="000000"/>
                  </a:outerShdw>
                </a:effectLst>
              </a:rPr>
              <a:t> with a maximum of 5,000 ppm are used to root </a:t>
            </a:r>
            <a:r>
              <a:rPr lang="en-US" altLang="en-US" sz="3200" b="1">
                <a:solidFill>
                  <a:srgbClr val="FF9900"/>
                </a:solidFill>
                <a:effectLst>
                  <a:outerShdw blurRad="38100" dist="38100" dir="2700000" algn="tl">
                    <a:srgbClr val="000000"/>
                  </a:outerShdw>
                </a:effectLst>
              </a:rPr>
              <a:t>semi-hardwood cuttings</a:t>
            </a:r>
          </a:p>
          <a:p>
            <a:pPr lvl="1">
              <a:lnSpc>
                <a:spcPct val="90000"/>
              </a:lnSpc>
              <a:spcBef>
                <a:spcPct val="20000"/>
              </a:spcBef>
              <a:spcAft>
                <a:spcPct val="20000"/>
              </a:spcAft>
              <a:buClr>
                <a:srgbClr val="FFFF66"/>
              </a:buClr>
              <a:buSzPct val="70000"/>
              <a:buFont typeface="Wingdings" charset="2"/>
              <a:buChar char="Ä"/>
            </a:pPr>
            <a:r>
              <a:rPr lang="en-US" altLang="en-US" sz="3200" b="1">
                <a:solidFill>
                  <a:srgbClr val="FFFF66"/>
                </a:solidFill>
                <a:effectLst>
                  <a:outerShdw blurRad="38100" dist="38100" dir="2700000" algn="tl">
                    <a:srgbClr val="000000"/>
                  </a:outerShdw>
                </a:effectLst>
              </a:rPr>
              <a:t>auxin concentrations of </a:t>
            </a:r>
            <a:r>
              <a:rPr lang="en-US" altLang="en-US" sz="3200" b="1" i="1">
                <a:solidFill>
                  <a:srgbClr val="FF9900"/>
                </a:solidFill>
                <a:effectLst>
                  <a:outerShdw blurRad="38100" dist="38100" dir="2700000" algn="tl">
                    <a:srgbClr val="000000"/>
                  </a:outerShdw>
                </a:effectLst>
              </a:rPr>
              <a:t>1,00 0 to 3,000 ppm</a:t>
            </a:r>
            <a:r>
              <a:rPr lang="en-US" altLang="en-US" sz="3200" b="1">
                <a:solidFill>
                  <a:srgbClr val="FFFF66"/>
                </a:solidFill>
                <a:effectLst>
                  <a:outerShdw blurRad="38100" dist="38100" dir="2700000" algn="tl">
                    <a:srgbClr val="000000"/>
                  </a:outerShdw>
                </a:effectLst>
              </a:rPr>
              <a:t> with a maximum of 10,000 ppm are used to root </a:t>
            </a:r>
            <a:r>
              <a:rPr lang="en-US" altLang="en-US" sz="3200" b="1">
                <a:solidFill>
                  <a:srgbClr val="FF9900"/>
                </a:solidFill>
                <a:effectLst>
                  <a:outerShdw blurRad="38100" dist="38100" dir="2700000" algn="tl">
                    <a:srgbClr val="000000"/>
                  </a:outerShdw>
                </a:effectLst>
              </a:rPr>
              <a:t>hardwood cuttings</a:t>
            </a:r>
            <a:endParaRPr lang="en-US" altLang="en-US" sz="3200" b="1">
              <a:solidFill>
                <a:srgbClr val="FFFF66"/>
              </a:solidFill>
              <a:effectLst>
                <a:outerShdw blurRad="38100" dist="38100" dir="2700000" algn="tl">
                  <a:srgbClr val="000000"/>
                </a:outerShdw>
              </a:effectLst>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2" name="Picture 2" descr="ROOT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990600"/>
            <a:ext cx="1765300" cy="3048000"/>
          </a:xfrm>
          <a:prstGeom prst="rect">
            <a:avLst/>
          </a:prstGeom>
          <a:noFill/>
          <a:extLst>
            <a:ext uri="{909E8E84-426E-40DD-AFC4-6F175D3DCCD1}">
              <a14:hiddenFill xmlns:a14="http://schemas.microsoft.com/office/drawing/2010/main">
                <a:solidFill>
                  <a:srgbClr val="FFFFFF"/>
                </a:solidFill>
              </a14:hiddenFill>
            </a:ext>
          </a:extLst>
        </p:spPr>
      </p:pic>
      <p:sp>
        <p:nvSpPr>
          <p:cNvPr id="430083" name="Rectangle 3"/>
          <p:cNvSpPr>
            <a:spLocks noChangeArrowheads="1"/>
          </p:cNvSpPr>
          <p:nvPr/>
        </p:nvSpPr>
        <p:spPr bwMode="auto">
          <a:xfrm>
            <a:off x="2362200" y="0"/>
            <a:ext cx="47005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1">
                <a:solidFill>
                  <a:srgbClr val="FFFF00"/>
                </a:solidFill>
                <a:effectLst>
                  <a:outerShdw blurRad="38100" dist="38100" dir="2700000" algn="tl">
                    <a:srgbClr val="000000"/>
                  </a:outerShdw>
                </a:effectLst>
              </a:rPr>
              <a:t>Rooting Hormones</a:t>
            </a:r>
          </a:p>
        </p:txBody>
      </p:sp>
      <p:sp>
        <p:nvSpPr>
          <p:cNvPr id="430084" name="Rectangle 4"/>
          <p:cNvSpPr>
            <a:spLocks noChangeArrowheads="1"/>
          </p:cNvSpPr>
          <p:nvPr/>
        </p:nvSpPr>
        <p:spPr bwMode="auto">
          <a:xfrm>
            <a:off x="2743200" y="1447800"/>
            <a:ext cx="57912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marL="457200" fontAlgn="base">
              <a:spcBef>
                <a:spcPct val="0"/>
              </a:spcBef>
              <a:spcAft>
                <a:spcPct val="0"/>
              </a:spcAft>
              <a:defRPr sz="2400">
                <a:solidFill>
                  <a:schemeClr val="tx1"/>
                </a:solidFill>
                <a:latin typeface="Times New Roman" charset="0"/>
              </a:defRPr>
            </a:lvl6pPr>
            <a:lvl7pPr marL="914400" fontAlgn="base">
              <a:spcBef>
                <a:spcPct val="0"/>
              </a:spcBef>
              <a:spcAft>
                <a:spcPct val="0"/>
              </a:spcAft>
              <a:defRPr sz="2400">
                <a:solidFill>
                  <a:schemeClr val="tx1"/>
                </a:solidFill>
                <a:latin typeface="Times New Roman" charset="0"/>
              </a:defRPr>
            </a:lvl7pPr>
            <a:lvl8pPr marL="1371600" fontAlgn="base">
              <a:spcBef>
                <a:spcPct val="0"/>
              </a:spcBef>
              <a:spcAft>
                <a:spcPct val="0"/>
              </a:spcAft>
              <a:defRPr sz="2400">
                <a:solidFill>
                  <a:schemeClr val="tx1"/>
                </a:solidFill>
                <a:latin typeface="Times New Roman" charset="0"/>
              </a:defRPr>
            </a:lvl8pPr>
            <a:lvl9pPr marL="1828800" fontAlgn="base">
              <a:spcBef>
                <a:spcPct val="0"/>
              </a:spcBef>
              <a:spcAft>
                <a:spcPct val="0"/>
              </a:spcAft>
              <a:defRPr sz="2400">
                <a:solidFill>
                  <a:schemeClr val="tx1"/>
                </a:solidFill>
                <a:latin typeface="Times New Roman" charset="0"/>
              </a:defRPr>
            </a:lvl9pPr>
          </a:lstStyle>
          <a:p>
            <a:pPr algn="ctr"/>
            <a:r>
              <a:rPr lang="en-US" altLang="en-US" sz="4400" b="1">
                <a:solidFill>
                  <a:srgbClr val="FFFF00"/>
                </a:solidFill>
              </a:rPr>
              <a:t>Powder  Formulations </a:t>
            </a:r>
          </a:p>
        </p:txBody>
      </p:sp>
      <p:pic>
        <p:nvPicPr>
          <p:cNvPr id="430085" name="Picture 5" descr="HORME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2590800"/>
            <a:ext cx="4737100" cy="1470025"/>
          </a:xfrm>
          <a:prstGeom prst="rect">
            <a:avLst/>
          </a:prstGeom>
          <a:noFill/>
          <a:extLst>
            <a:ext uri="{909E8E84-426E-40DD-AFC4-6F175D3DCCD1}">
              <a14:hiddenFill xmlns:a14="http://schemas.microsoft.com/office/drawing/2010/main">
                <a:solidFill>
                  <a:srgbClr val="FFFFFF"/>
                </a:solidFill>
              </a14:hiddenFill>
            </a:ext>
          </a:extLst>
        </p:spPr>
      </p:pic>
      <p:pic>
        <p:nvPicPr>
          <p:cNvPr id="430086" name="Picture 6" descr="DIP'N'GR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4267200"/>
            <a:ext cx="4054475" cy="2424113"/>
          </a:xfrm>
          <a:prstGeom prst="rect">
            <a:avLst/>
          </a:prstGeom>
          <a:noFill/>
          <a:extLst>
            <a:ext uri="{909E8E84-426E-40DD-AFC4-6F175D3DCCD1}">
              <a14:hiddenFill xmlns:a14="http://schemas.microsoft.com/office/drawing/2010/main">
                <a:solidFill>
                  <a:srgbClr val="FFFFFF"/>
                </a:solidFill>
              </a14:hiddenFill>
            </a:ext>
          </a:extLst>
        </p:spPr>
      </p:pic>
      <p:sp>
        <p:nvSpPr>
          <p:cNvPr id="430087" name="Rectangle 7"/>
          <p:cNvSpPr>
            <a:spLocks noChangeArrowheads="1"/>
          </p:cNvSpPr>
          <p:nvPr/>
        </p:nvSpPr>
        <p:spPr bwMode="auto">
          <a:xfrm>
            <a:off x="4343400" y="5410200"/>
            <a:ext cx="38100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marL="457200" fontAlgn="base">
              <a:spcBef>
                <a:spcPct val="0"/>
              </a:spcBef>
              <a:spcAft>
                <a:spcPct val="0"/>
              </a:spcAft>
              <a:defRPr sz="2400">
                <a:solidFill>
                  <a:schemeClr val="tx1"/>
                </a:solidFill>
                <a:latin typeface="Times New Roman" charset="0"/>
              </a:defRPr>
            </a:lvl6pPr>
            <a:lvl7pPr marL="914400" fontAlgn="base">
              <a:spcBef>
                <a:spcPct val="0"/>
              </a:spcBef>
              <a:spcAft>
                <a:spcPct val="0"/>
              </a:spcAft>
              <a:defRPr sz="2400">
                <a:solidFill>
                  <a:schemeClr val="tx1"/>
                </a:solidFill>
                <a:latin typeface="Times New Roman" charset="0"/>
              </a:defRPr>
            </a:lvl7pPr>
            <a:lvl8pPr marL="1371600" fontAlgn="base">
              <a:spcBef>
                <a:spcPct val="0"/>
              </a:spcBef>
              <a:spcAft>
                <a:spcPct val="0"/>
              </a:spcAft>
              <a:defRPr sz="2400">
                <a:solidFill>
                  <a:schemeClr val="tx1"/>
                </a:solidFill>
                <a:latin typeface="Times New Roman" charset="0"/>
              </a:defRPr>
            </a:lvl8pPr>
            <a:lvl9pPr marL="1828800" fontAlgn="base">
              <a:spcBef>
                <a:spcPct val="0"/>
              </a:spcBef>
              <a:spcAft>
                <a:spcPct val="0"/>
              </a:spcAft>
              <a:defRPr sz="2400">
                <a:solidFill>
                  <a:schemeClr val="tx1"/>
                </a:solidFill>
                <a:latin typeface="Times New Roman" charset="0"/>
              </a:defRPr>
            </a:lvl9pPr>
          </a:lstStyle>
          <a:p>
            <a:r>
              <a:rPr lang="en-US" altLang="en-US" sz="4400" b="1">
                <a:solidFill>
                  <a:srgbClr val="FFFF00"/>
                </a:solidFill>
              </a:rPr>
              <a:t>Liquid  Formulations </a:t>
            </a:r>
          </a:p>
        </p:txBody>
      </p:sp>
    </p:spTree>
  </p:cSld>
  <p:clrMapOvr>
    <a:masterClrMapping/>
  </p:clrMapOvr>
  <p:transition>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2" name="Picture 2" descr="seed"/>
          <p:cNvPicPr>
            <a:picLocks noChangeAspect="1" noChangeArrowheads="1"/>
          </p:cNvPicPr>
          <p:nvPr/>
        </p:nvPicPr>
        <p:blipFill>
          <a:blip r:embed="rId3">
            <a:lum bright="8000" contrast="16000"/>
            <a:extLst>
              <a:ext uri="{28A0092B-C50C-407E-A947-70E740481C1C}">
                <a14:useLocalDpi xmlns:a14="http://schemas.microsoft.com/office/drawing/2010/main" val="0"/>
              </a:ext>
            </a:extLst>
          </a:blip>
          <a:srcRect/>
          <a:stretch>
            <a:fillRect/>
          </a:stretch>
        </p:blipFill>
        <p:spPr bwMode="auto">
          <a:xfrm>
            <a:off x="1676400" y="2414588"/>
            <a:ext cx="5943600" cy="3605212"/>
          </a:xfrm>
          <a:prstGeom prst="rect">
            <a:avLst/>
          </a:prstGeom>
          <a:noFill/>
          <a:extLst>
            <a:ext uri="{909E8E84-426E-40DD-AFC4-6F175D3DCCD1}">
              <a14:hiddenFill xmlns:a14="http://schemas.microsoft.com/office/drawing/2010/main">
                <a:solidFill>
                  <a:srgbClr val="FFFFFF"/>
                </a:solidFill>
              </a14:hiddenFill>
            </a:ext>
          </a:extLst>
        </p:spPr>
      </p:pic>
      <p:sp>
        <p:nvSpPr>
          <p:cNvPr id="424963" name="Rectangle 3"/>
          <p:cNvSpPr>
            <a:spLocks noChangeArrowheads="1"/>
          </p:cNvSpPr>
          <p:nvPr/>
        </p:nvSpPr>
        <p:spPr bwMode="auto">
          <a:xfrm>
            <a:off x="609600" y="8382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marL="457200" fontAlgn="base">
              <a:spcBef>
                <a:spcPct val="0"/>
              </a:spcBef>
              <a:spcAft>
                <a:spcPct val="0"/>
              </a:spcAft>
              <a:defRPr sz="2400">
                <a:solidFill>
                  <a:schemeClr val="tx1"/>
                </a:solidFill>
                <a:latin typeface="Times New Roman" charset="0"/>
              </a:defRPr>
            </a:lvl6pPr>
            <a:lvl7pPr marL="914400" fontAlgn="base">
              <a:spcBef>
                <a:spcPct val="0"/>
              </a:spcBef>
              <a:spcAft>
                <a:spcPct val="0"/>
              </a:spcAft>
              <a:defRPr sz="2400">
                <a:solidFill>
                  <a:schemeClr val="tx1"/>
                </a:solidFill>
                <a:latin typeface="Times New Roman" charset="0"/>
              </a:defRPr>
            </a:lvl7pPr>
            <a:lvl8pPr marL="1371600" fontAlgn="base">
              <a:spcBef>
                <a:spcPct val="0"/>
              </a:spcBef>
              <a:spcAft>
                <a:spcPct val="0"/>
              </a:spcAft>
              <a:defRPr sz="2400">
                <a:solidFill>
                  <a:schemeClr val="tx1"/>
                </a:solidFill>
                <a:latin typeface="Times New Roman" charset="0"/>
              </a:defRPr>
            </a:lvl8pPr>
            <a:lvl9pPr marL="1828800" fontAlgn="base">
              <a:spcBef>
                <a:spcPct val="0"/>
              </a:spcBef>
              <a:spcAft>
                <a:spcPct val="0"/>
              </a:spcAft>
              <a:defRPr sz="2400">
                <a:solidFill>
                  <a:schemeClr val="tx1"/>
                </a:solidFill>
                <a:latin typeface="Times New Roman" charset="0"/>
              </a:defRPr>
            </a:lvl9pPr>
          </a:lstStyle>
          <a:p>
            <a:pPr algn="ctr">
              <a:lnSpc>
                <a:spcPct val="110000"/>
              </a:lnSpc>
            </a:pPr>
            <a:r>
              <a:rPr lang="en-US" altLang="en-US" sz="7200" b="1">
                <a:solidFill>
                  <a:srgbClr val="FFFF00"/>
                </a:solidFill>
                <a:effectLst>
                  <a:outerShdw blurRad="38100" dist="38100" dir="2700000" algn="tl">
                    <a:srgbClr val="000000"/>
                  </a:outerShdw>
                </a:effectLst>
              </a:rPr>
              <a:t>Seed Propagation</a:t>
            </a: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6" name="Rectangle 4"/>
          <p:cNvSpPr>
            <a:spLocks noChangeArrowheads="1"/>
          </p:cNvSpPr>
          <p:nvPr/>
        </p:nvSpPr>
        <p:spPr bwMode="auto">
          <a:xfrm>
            <a:off x="228600" y="5334000"/>
            <a:ext cx="4419600" cy="125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3800">
                <a:solidFill>
                  <a:srgbClr val="FFFF00"/>
                </a:solidFill>
                <a:effectLst>
                  <a:outerShdw blurRad="38100" dist="38100" dir="2700000" algn="tl">
                    <a:srgbClr val="000000"/>
                  </a:outerShdw>
                </a:effectLst>
              </a:rPr>
              <a:t>excessive hormones, only callus formed</a:t>
            </a:r>
          </a:p>
        </p:txBody>
      </p:sp>
      <p:pic>
        <p:nvPicPr>
          <p:cNvPr id="243718" name="Picture 6" descr="dip in horm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
            <a:ext cx="2832100" cy="3263900"/>
          </a:xfrm>
          <a:prstGeom prst="rect">
            <a:avLst/>
          </a:prstGeom>
          <a:noFill/>
          <a:extLst>
            <a:ext uri="{909E8E84-426E-40DD-AFC4-6F175D3DCCD1}">
              <a14:hiddenFill xmlns:a14="http://schemas.microsoft.com/office/drawing/2010/main">
                <a:solidFill>
                  <a:srgbClr val="FFFFFF"/>
                </a:solidFill>
              </a14:hiddenFill>
            </a:ext>
          </a:extLst>
        </p:spPr>
      </p:pic>
      <p:pic>
        <p:nvPicPr>
          <p:cNvPr id="243719" name="Picture 7" descr="roo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5300" y="533400"/>
            <a:ext cx="3492500" cy="5886450"/>
          </a:xfrm>
          <a:prstGeom prst="rect">
            <a:avLst/>
          </a:prstGeom>
          <a:noFill/>
          <a:extLst>
            <a:ext uri="{909E8E84-426E-40DD-AFC4-6F175D3DCCD1}">
              <a14:hiddenFill xmlns:a14="http://schemas.microsoft.com/office/drawing/2010/main">
                <a:solidFill>
                  <a:srgbClr val="FFFFFF"/>
                </a:solidFill>
              </a14:hiddenFill>
            </a:ext>
          </a:extLst>
        </p:spPr>
      </p:pic>
      <p:pic>
        <p:nvPicPr>
          <p:cNvPr id="243720" name="Picture 8" descr="callu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3400" y="914400"/>
            <a:ext cx="2489200" cy="4038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7" name="Rectangle 3"/>
          <p:cNvSpPr>
            <a:spLocks noChangeArrowheads="1"/>
          </p:cNvSpPr>
          <p:nvPr/>
        </p:nvSpPr>
        <p:spPr bwMode="auto">
          <a:xfrm>
            <a:off x="2286000" y="1676400"/>
            <a:ext cx="4648200" cy="379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10000"/>
              </a:spcBef>
              <a:spcAft>
                <a:spcPct val="10000"/>
              </a:spcAft>
              <a:buClr>
                <a:srgbClr val="FFFF00"/>
              </a:buClr>
              <a:buSzPct val="90000"/>
              <a:buFont typeface="Wingdings" charset="2"/>
              <a:buNone/>
            </a:pPr>
            <a:r>
              <a:rPr lang="en-US" altLang="en-US" sz="4200" b="1">
                <a:solidFill>
                  <a:srgbClr val="FF9999"/>
                </a:solidFill>
                <a:effectLst>
                  <a:outerShdw blurRad="38100" dist="38100" dir="2700000" algn="tl">
                    <a:srgbClr val="000000"/>
                  </a:outerShdw>
                </a:effectLst>
              </a:rPr>
              <a:t>  Plantlets </a:t>
            </a:r>
          </a:p>
          <a:p>
            <a:pPr>
              <a:spcBef>
                <a:spcPct val="10000"/>
              </a:spcBef>
              <a:spcAft>
                <a:spcPct val="10000"/>
              </a:spcAft>
              <a:buClr>
                <a:srgbClr val="FFFF00"/>
              </a:buClr>
              <a:buSzPct val="90000"/>
              <a:buFont typeface="Wingdings" charset="2"/>
              <a:buNone/>
            </a:pPr>
            <a:r>
              <a:rPr lang="en-US" altLang="en-US" sz="4200" b="1">
                <a:solidFill>
                  <a:srgbClr val="FF9999"/>
                </a:solidFill>
                <a:effectLst>
                  <a:outerShdw blurRad="38100" dist="38100" dir="2700000" algn="tl">
                    <a:srgbClr val="000000"/>
                  </a:outerShdw>
                </a:effectLst>
              </a:rPr>
              <a:t>  Divisions</a:t>
            </a:r>
          </a:p>
          <a:p>
            <a:pPr>
              <a:spcBef>
                <a:spcPct val="10000"/>
              </a:spcBef>
              <a:spcAft>
                <a:spcPct val="10000"/>
              </a:spcAft>
              <a:buClr>
                <a:srgbClr val="FFFF00"/>
              </a:buClr>
              <a:buSzPct val="90000"/>
              <a:buFont typeface="Wingdings" charset="2"/>
              <a:buNone/>
            </a:pPr>
            <a:r>
              <a:rPr lang="en-US" altLang="en-US" sz="4200" b="1">
                <a:solidFill>
                  <a:srgbClr val="FF9999"/>
                </a:solidFill>
                <a:effectLst>
                  <a:outerShdw blurRad="38100" dist="38100" dir="2700000" algn="tl">
                    <a:srgbClr val="000000"/>
                  </a:outerShdw>
                </a:effectLst>
              </a:rPr>
              <a:t>  Layering</a:t>
            </a:r>
          </a:p>
          <a:p>
            <a:pPr>
              <a:spcBef>
                <a:spcPct val="10000"/>
              </a:spcBef>
              <a:spcAft>
                <a:spcPct val="10000"/>
              </a:spcAft>
              <a:buClr>
                <a:srgbClr val="FFFF00"/>
              </a:buClr>
              <a:buSzPct val="90000"/>
              <a:buFont typeface="Wingdings" charset="2"/>
              <a:buNone/>
            </a:pPr>
            <a:r>
              <a:rPr lang="en-US" altLang="en-US" sz="4200" b="1">
                <a:solidFill>
                  <a:srgbClr val="FF9999"/>
                </a:solidFill>
                <a:effectLst>
                  <a:outerShdw blurRad="38100" dist="38100" dir="2700000" algn="tl">
                    <a:srgbClr val="000000"/>
                  </a:outerShdw>
                </a:effectLst>
              </a:rPr>
              <a:t>  Root cuttings</a:t>
            </a:r>
          </a:p>
          <a:p>
            <a:pPr>
              <a:spcBef>
                <a:spcPct val="10000"/>
              </a:spcBef>
              <a:spcAft>
                <a:spcPct val="10000"/>
              </a:spcAft>
              <a:buClr>
                <a:srgbClr val="FFFF00"/>
              </a:buClr>
              <a:buSzPct val="90000"/>
              <a:buFont typeface="Wingdings" charset="2"/>
              <a:buNone/>
            </a:pPr>
            <a:r>
              <a:rPr lang="en-US" altLang="en-US" sz="4200" b="1">
                <a:solidFill>
                  <a:srgbClr val="FF9999"/>
                </a:solidFill>
                <a:effectLst>
                  <a:outerShdw blurRad="38100" dist="38100" dir="2700000" algn="tl">
                    <a:srgbClr val="000000"/>
                  </a:outerShdw>
                </a:effectLst>
              </a:rPr>
              <a:t>  Shoot cuttings</a:t>
            </a:r>
          </a:p>
        </p:txBody>
      </p:sp>
      <p:sp>
        <p:nvSpPr>
          <p:cNvPr id="364549" name="Rectangle 5"/>
          <p:cNvSpPr>
            <a:spLocks noChangeArrowheads="1"/>
          </p:cNvSpPr>
          <p:nvPr/>
        </p:nvSpPr>
        <p:spPr bwMode="auto">
          <a:xfrm>
            <a:off x="457200" y="304800"/>
            <a:ext cx="8228013"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200" b="1">
                <a:solidFill>
                  <a:srgbClr val="FFFF00"/>
                </a:solidFill>
                <a:effectLst>
                  <a:outerShdw blurRad="38100" dist="38100" dir="2700000" algn="tl">
                    <a:srgbClr val="000000"/>
                  </a:outerShdw>
                </a:effectLst>
              </a:rPr>
              <a:t>Methods of Vegetative Propagation</a:t>
            </a:r>
          </a:p>
        </p:txBody>
      </p:sp>
    </p:spTree>
  </p:cSld>
  <p:clrMapOvr>
    <a:masterClrMapping/>
  </p:clrMapOvr>
  <p:transition>
    <p:random/>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18070041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819400"/>
            <a:ext cx="6451600" cy="3911600"/>
          </a:xfrm>
          <a:prstGeom prst="rect">
            <a:avLst/>
          </a:prstGeom>
          <a:noFill/>
          <a:extLst>
            <a:ext uri="{909E8E84-426E-40DD-AFC4-6F175D3DCCD1}">
              <a14:hiddenFill xmlns:a14="http://schemas.microsoft.com/office/drawing/2010/main">
                <a:solidFill>
                  <a:srgbClr val="FFFFFF"/>
                </a:solidFill>
              </a14:hiddenFill>
            </a:ext>
          </a:extLst>
        </p:spPr>
      </p:pic>
      <p:pic>
        <p:nvPicPr>
          <p:cNvPr id="41987" name="Picture 3" descr="18070029s"/>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87313" y="152400"/>
            <a:ext cx="3341687" cy="4343400"/>
          </a:xfrm>
          <a:prstGeom prst="rect">
            <a:avLst/>
          </a:prstGeom>
          <a:noFill/>
          <a:extLst>
            <a:ext uri="{909E8E84-426E-40DD-AFC4-6F175D3DCCD1}">
              <a14:hiddenFill xmlns:a14="http://schemas.microsoft.com/office/drawing/2010/main">
                <a:solidFill>
                  <a:srgbClr val="FFFFFF"/>
                </a:solidFill>
              </a14:hiddenFill>
            </a:ext>
          </a:extLst>
        </p:spPr>
      </p:pic>
      <p:sp>
        <p:nvSpPr>
          <p:cNvPr id="41988" name="Rectangle 4"/>
          <p:cNvSpPr>
            <a:spLocks noChangeArrowheads="1"/>
          </p:cNvSpPr>
          <p:nvPr/>
        </p:nvSpPr>
        <p:spPr bwMode="auto">
          <a:xfrm>
            <a:off x="3352800" y="381000"/>
            <a:ext cx="5791200" cy="1616075"/>
          </a:xfrm>
          <a:prstGeom prst="rect">
            <a:avLst/>
          </a:prstGeom>
          <a:noFill/>
          <a:ln>
            <a:noFill/>
          </a:ln>
          <a:effectLst/>
          <a:extLst>
            <a:ext uri="{909E8E84-426E-40DD-AFC4-6F175D3DCCD1}">
              <a14:hiddenFill xmlns:a14="http://schemas.microsoft.com/office/drawing/2010/main">
                <a:solidFill>
                  <a:srgbClr val="003366">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5000">
                <a:solidFill>
                  <a:srgbClr val="FFFF00"/>
                </a:solidFill>
                <a:effectLst>
                  <a:outerShdw blurRad="38100" dist="38100" dir="2700000" algn="tl">
                    <a:srgbClr val="000000"/>
                  </a:outerShdw>
                </a:effectLst>
              </a:rPr>
              <a:t>Strawberry begonia</a:t>
            </a:r>
          </a:p>
          <a:p>
            <a:pPr algn="ctr"/>
            <a:r>
              <a:rPr lang="en-US" altLang="en-US" sz="5000" i="1">
                <a:solidFill>
                  <a:srgbClr val="FFFF00"/>
                </a:solidFill>
                <a:effectLst>
                  <a:outerShdw blurRad="38100" dist="38100" dir="2700000" algn="tl">
                    <a:srgbClr val="000000"/>
                  </a:outerShdw>
                </a:effectLst>
              </a:rPr>
              <a:t>Saxifraga </a:t>
            </a:r>
          </a:p>
        </p:txBody>
      </p:sp>
      <p:sp>
        <p:nvSpPr>
          <p:cNvPr id="41989" name="Text Box 5"/>
          <p:cNvSpPr txBox="1">
            <a:spLocks noChangeArrowheads="1"/>
          </p:cNvSpPr>
          <p:nvPr/>
        </p:nvSpPr>
        <p:spPr bwMode="auto">
          <a:xfrm>
            <a:off x="0" y="5562600"/>
            <a:ext cx="4114800" cy="112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6800">
                <a:solidFill>
                  <a:srgbClr val="FFFF00"/>
                </a:solidFill>
                <a:effectLst>
                  <a:outerShdw blurRad="38100" dist="38100" dir="2700000" algn="tl">
                    <a:srgbClr val="000000"/>
                  </a:outerShdw>
                </a:effectLst>
              </a:rPr>
              <a:t>Plantlets</a:t>
            </a:r>
          </a:p>
        </p:txBody>
      </p:sp>
    </p:spTree>
  </p:cSld>
  <p:clrMapOvr>
    <a:masterClrMapping/>
  </p:clrMapOvr>
  <p:transition>
    <p:random/>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8" name="Picture 2" descr="kalanchoe with plantl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457200"/>
            <a:ext cx="6629400" cy="4665663"/>
          </a:xfrm>
          <a:prstGeom prst="rect">
            <a:avLst/>
          </a:prstGeom>
          <a:noFill/>
          <a:extLst>
            <a:ext uri="{909E8E84-426E-40DD-AFC4-6F175D3DCCD1}">
              <a14:hiddenFill xmlns:a14="http://schemas.microsoft.com/office/drawing/2010/main">
                <a:solidFill>
                  <a:srgbClr val="FFFFFF"/>
                </a:solidFill>
              </a14:hiddenFill>
            </a:ext>
          </a:extLst>
        </p:spPr>
      </p:pic>
      <p:sp>
        <p:nvSpPr>
          <p:cNvPr id="280580" name="Rectangle 4"/>
          <p:cNvSpPr>
            <a:spLocks noChangeArrowheads="1"/>
          </p:cNvSpPr>
          <p:nvPr/>
        </p:nvSpPr>
        <p:spPr bwMode="auto">
          <a:xfrm>
            <a:off x="609600" y="5715000"/>
            <a:ext cx="2936875" cy="854075"/>
          </a:xfrm>
          <a:prstGeom prst="rect">
            <a:avLst/>
          </a:prstGeom>
          <a:noFill/>
          <a:ln>
            <a:noFill/>
          </a:ln>
          <a:effectLst/>
          <a:extLst>
            <a:ext uri="{909E8E84-426E-40DD-AFC4-6F175D3DCCD1}">
              <a14:hiddenFill xmlns:a14="http://schemas.microsoft.com/office/drawing/2010/main">
                <a:solidFill>
                  <a:srgbClr val="336600">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5000" i="1">
                <a:solidFill>
                  <a:srgbClr val="FFFF00"/>
                </a:solidFill>
                <a:effectLst>
                  <a:outerShdw blurRad="38100" dist="38100" dir="2700000" algn="tl">
                    <a:srgbClr val="000000"/>
                  </a:outerShdw>
                </a:effectLst>
              </a:rPr>
              <a:t>Kalanchoe</a:t>
            </a:r>
          </a:p>
        </p:txBody>
      </p:sp>
    </p:spTree>
  </p:cSld>
  <p:clrMapOvr>
    <a:masterClrMapping/>
  </p:clrMapOvr>
  <p:transition>
    <p:random/>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Rectangle 4"/>
          <p:cNvSpPr>
            <a:spLocks noChangeArrowheads="1"/>
          </p:cNvSpPr>
          <p:nvPr/>
        </p:nvSpPr>
        <p:spPr bwMode="auto">
          <a:xfrm>
            <a:off x="457200" y="228600"/>
            <a:ext cx="5081588" cy="946150"/>
          </a:xfrm>
          <a:prstGeom prst="rect">
            <a:avLst/>
          </a:prstGeom>
          <a:noFill/>
          <a:ln>
            <a:noFill/>
          </a:ln>
          <a:effectLst/>
          <a:extLst>
            <a:ext uri="{909E8E84-426E-40DD-AFC4-6F175D3DCCD1}">
              <a14:hiddenFill xmlns:a14="http://schemas.microsoft.com/office/drawing/2010/main">
                <a:solidFill>
                  <a:srgbClr val="336600">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5600">
                <a:solidFill>
                  <a:srgbClr val="FFFF00"/>
                </a:solidFill>
                <a:effectLst>
                  <a:outerShdw blurRad="38100" dist="38100" dir="2700000" algn="tl">
                    <a:srgbClr val="000000"/>
                  </a:outerShdw>
                </a:effectLst>
              </a:rPr>
              <a:t>Yarrow, </a:t>
            </a:r>
            <a:r>
              <a:rPr lang="en-US" altLang="en-US" sz="5600" i="1">
                <a:solidFill>
                  <a:srgbClr val="FFFF00"/>
                </a:solidFill>
                <a:effectLst>
                  <a:outerShdw blurRad="38100" dist="38100" dir="2700000" algn="tl">
                    <a:srgbClr val="000000"/>
                  </a:outerShdw>
                </a:effectLst>
              </a:rPr>
              <a:t>Achillea</a:t>
            </a:r>
          </a:p>
        </p:txBody>
      </p:sp>
      <p:pic>
        <p:nvPicPr>
          <p:cNvPr id="51206" name="Picture 6" descr="Image0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71600"/>
            <a:ext cx="4830763" cy="3727450"/>
          </a:xfrm>
          <a:prstGeom prst="rect">
            <a:avLst/>
          </a:prstGeom>
          <a:noFill/>
          <a:extLst>
            <a:ext uri="{909E8E84-426E-40DD-AFC4-6F175D3DCCD1}">
              <a14:hiddenFill xmlns:a14="http://schemas.microsoft.com/office/drawing/2010/main">
                <a:solidFill>
                  <a:srgbClr val="FFFFFF"/>
                </a:solidFill>
              </a14:hiddenFill>
            </a:ext>
          </a:extLst>
        </p:spPr>
      </p:pic>
      <p:pic>
        <p:nvPicPr>
          <p:cNvPr id="51207" name="Picture 7" descr="Image0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7438" y="3479800"/>
            <a:ext cx="4094162" cy="3225800"/>
          </a:xfrm>
          <a:prstGeom prst="rect">
            <a:avLst/>
          </a:prstGeom>
          <a:noFill/>
          <a:extLst>
            <a:ext uri="{909E8E84-426E-40DD-AFC4-6F175D3DCCD1}">
              <a14:hiddenFill xmlns:a14="http://schemas.microsoft.com/office/drawing/2010/main">
                <a:solidFill>
                  <a:srgbClr val="FFFFFF"/>
                </a:solidFill>
              </a14:hiddenFill>
            </a:ext>
          </a:extLst>
        </p:spPr>
      </p:pic>
      <p:pic>
        <p:nvPicPr>
          <p:cNvPr id="51209" name="Picture 9" descr="Yellow yarrow flower 2 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228600"/>
            <a:ext cx="2946400" cy="2209800"/>
          </a:xfrm>
          <a:prstGeom prst="rect">
            <a:avLst/>
          </a:prstGeom>
          <a:noFill/>
          <a:extLst>
            <a:ext uri="{909E8E84-426E-40DD-AFC4-6F175D3DCCD1}">
              <a14:hiddenFill xmlns:a14="http://schemas.microsoft.com/office/drawing/2010/main">
                <a:solidFill>
                  <a:srgbClr val="FFFFFF"/>
                </a:solidFill>
              </a14:hiddenFill>
            </a:ext>
          </a:extLst>
        </p:spPr>
      </p:pic>
      <p:sp>
        <p:nvSpPr>
          <p:cNvPr id="51210" name="Text Box 10"/>
          <p:cNvSpPr txBox="1">
            <a:spLocks noChangeArrowheads="1"/>
          </p:cNvSpPr>
          <p:nvPr/>
        </p:nvSpPr>
        <p:spPr bwMode="auto">
          <a:xfrm>
            <a:off x="228600" y="5562600"/>
            <a:ext cx="3810000"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6200">
                <a:solidFill>
                  <a:srgbClr val="FFFF00"/>
                </a:solidFill>
                <a:effectLst>
                  <a:outerShdw blurRad="38100" dist="38100" dir="2700000" algn="tl">
                    <a:srgbClr val="000000"/>
                  </a:outerShdw>
                </a:effectLst>
              </a:rPr>
              <a:t>Divisions</a:t>
            </a:r>
          </a:p>
        </p:txBody>
      </p:sp>
    </p:spTree>
  </p:cSld>
  <p:clrMapOvr>
    <a:masterClrMapping/>
  </p:clrMapOvr>
  <p:transition>
    <p:random/>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838200" y="152400"/>
            <a:ext cx="7772400" cy="289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90000"/>
              </a:lnSpc>
            </a:pPr>
            <a:r>
              <a:rPr lang="en-US" altLang="en-US" sz="6800">
                <a:solidFill>
                  <a:srgbClr val="FFFF00"/>
                </a:solidFill>
                <a:effectLst>
                  <a:outerShdw blurRad="38100" dist="38100" dir="2700000" algn="tl">
                    <a:srgbClr val="000000"/>
                  </a:outerShdw>
                </a:effectLst>
              </a:rPr>
              <a:t>Bulbs, Corms, Tubers, Rhizomes, Rootstocks </a:t>
            </a:r>
          </a:p>
        </p:txBody>
      </p:sp>
      <p:pic>
        <p:nvPicPr>
          <p:cNvPr id="55299" name="Picture 3" descr="Amaryllis bulb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276600"/>
            <a:ext cx="5029200" cy="3438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Image17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334000" cy="4933950"/>
          </a:xfrm>
          <a:prstGeom prst="rect">
            <a:avLst/>
          </a:prstGeom>
          <a:noFill/>
          <a:extLst>
            <a:ext uri="{909E8E84-426E-40DD-AFC4-6F175D3DCCD1}">
              <a14:hiddenFill xmlns:a14="http://schemas.microsoft.com/office/drawing/2010/main">
                <a:solidFill>
                  <a:srgbClr val="FFFFFF"/>
                </a:solidFill>
              </a14:hiddenFill>
            </a:ext>
          </a:extLst>
        </p:spPr>
      </p:pic>
      <p:pic>
        <p:nvPicPr>
          <p:cNvPr id="60419" name="Picture 3" descr="Image17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2928938"/>
            <a:ext cx="5334000" cy="3929062"/>
          </a:xfrm>
          <a:prstGeom prst="rect">
            <a:avLst/>
          </a:prstGeom>
          <a:noFill/>
          <a:extLst>
            <a:ext uri="{909E8E84-426E-40DD-AFC4-6F175D3DCCD1}">
              <a14:hiddenFill xmlns:a14="http://schemas.microsoft.com/office/drawing/2010/main">
                <a:solidFill>
                  <a:srgbClr val="FFFFFF"/>
                </a:solidFill>
              </a14:hiddenFill>
            </a:ext>
          </a:extLst>
        </p:spPr>
      </p:pic>
      <p:sp>
        <p:nvSpPr>
          <p:cNvPr id="60420" name="Rectangle 4"/>
          <p:cNvSpPr>
            <a:spLocks noChangeArrowheads="1"/>
          </p:cNvSpPr>
          <p:nvPr/>
        </p:nvSpPr>
        <p:spPr bwMode="auto">
          <a:xfrm>
            <a:off x="6858000" y="611188"/>
            <a:ext cx="1233488" cy="1036637"/>
          </a:xfrm>
          <a:prstGeom prst="rect">
            <a:avLst/>
          </a:prstGeom>
          <a:noFill/>
          <a:ln>
            <a:noFill/>
          </a:ln>
          <a:effectLst/>
          <a:extLst>
            <a:ext uri="{909E8E84-426E-40DD-AFC4-6F175D3DCCD1}">
              <a14:hiddenFill xmlns:a14="http://schemas.microsoft.com/office/drawing/2010/main">
                <a:solidFill>
                  <a:srgbClr val="336600">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6200">
                <a:solidFill>
                  <a:srgbClr val="FFFF00"/>
                </a:solidFill>
                <a:effectLst>
                  <a:outerShdw blurRad="38100" dist="38100" dir="2700000" algn="tl">
                    <a:srgbClr val="000000"/>
                  </a:outerShdw>
                </a:effectLst>
              </a:rPr>
              <a:t>Iris</a:t>
            </a:r>
          </a:p>
        </p:txBody>
      </p:sp>
      <p:sp>
        <p:nvSpPr>
          <p:cNvPr id="60421" name="Rectangle 5"/>
          <p:cNvSpPr>
            <a:spLocks noChangeArrowheads="1"/>
          </p:cNvSpPr>
          <p:nvPr/>
        </p:nvSpPr>
        <p:spPr bwMode="auto">
          <a:xfrm>
            <a:off x="1295400" y="5840413"/>
            <a:ext cx="2290763" cy="793750"/>
          </a:xfrm>
          <a:prstGeom prst="rect">
            <a:avLst/>
          </a:prstGeom>
          <a:noFill/>
          <a:ln>
            <a:noFill/>
          </a:ln>
          <a:effectLst/>
          <a:extLst>
            <a:ext uri="{909E8E84-426E-40DD-AFC4-6F175D3DCCD1}">
              <a14:hiddenFill xmlns:a14="http://schemas.microsoft.com/office/drawing/2010/main">
                <a:solidFill>
                  <a:srgbClr val="336600">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600">
                <a:solidFill>
                  <a:srgbClr val="FFFF00"/>
                </a:solidFill>
                <a:effectLst>
                  <a:outerShdw blurRad="38100" dist="38100" dir="2700000" algn="tl">
                    <a:srgbClr val="000000"/>
                  </a:outerShdw>
                </a:effectLst>
              </a:rPr>
              <a:t>Rhizome</a:t>
            </a:r>
          </a:p>
        </p:txBody>
      </p:sp>
      <p:sp>
        <p:nvSpPr>
          <p:cNvPr id="60422" name="Line 6"/>
          <p:cNvSpPr>
            <a:spLocks noChangeShapeType="1"/>
          </p:cNvSpPr>
          <p:nvPr/>
        </p:nvSpPr>
        <p:spPr bwMode="auto">
          <a:xfrm flipV="1">
            <a:off x="3733800" y="5257800"/>
            <a:ext cx="1447800" cy="9906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transition>
    <p:random/>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Image1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7100" y="1790700"/>
            <a:ext cx="3136900" cy="5067300"/>
          </a:xfrm>
          <a:prstGeom prst="rect">
            <a:avLst/>
          </a:prstGeom>
          <a:noFill/>
          <a:extLst>
            <a:ext uri="{909E8E84-426E-40DD-AFC4-6F175D3DCCD1}">
              <a14:hiddenFill xmlns:a14="http://schemas.microsoft.com/office/drawing/2010/main">
                <a:solidFill>
                  <a:srgbClr val="FFFFFF"/>
                </a:solidFill>
              </a14:hiddenFill>
            </a:ext>
          </a:extLst>
        </p:spPr>
      </p:pic>
      <p:pic>
        <p:nvPicPr>
          <p:cNvPr id="61443" name="Picture 3" descr="Image17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943600" cy="58658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Image0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0"/>
            <a:ext cx="5257800" cy="3943350"/>
          </a:xfrm>
          <a:prstGeom prst="rect">
            <a:avLst/>
          </a:prstGeom>
          <a:noFill/>
          <a:extLst>
            <a:ext uri="{909E8E84-426E-40DD-AFC4-6F175D3DCCD1}">
              <a14:hiddenFill xmlns:a14="http://schemas.microsoft.com/office/drawing/2010/main">
                <a:solidFill>
                  <a:srgbClr val="FFFFFF"/>
                </a:solidFill>
              </a14:hiddenFill>
            </a:ext>
          </a:extLst>
        </p:spPr>
      </p:pic>
      <p:pic>
        <p:nvPicPr>
          <p:cNvPr id="58371" name="Picture 3" descr="Image0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495800" cy="3295650"/>
          </a:xfrm>
          <a:prstGeom prst="rect">
            <a:avLst/>
          </a:prstGeom>
          <a:noFill/>
          <a:extLst>
            <a:ext uri="{909E8E84-426E-40DD-AFC4-6F175D3DCCD1}">
              <a14:hiddenFill xmlns:a14="http://schemas.microsoft.com/office/drawing/2010/main">
                <a:solidFill>
                  <a:srgbClr val="FFFFFF"/>
                </a:solidFill>
              </a14:hiddenFill>
            </a:ext>
          </a:extLst>
        </p:spPr>
      </p:pic>
      <p:pic>
        <p:nvPicPr>
          <p:cNvPr id="58372" name="Picture 4" descr="Image04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2725" y="2514600"/>
            <a:ext cx="3343275" cy="4343400"/>
          </a:xfrm>
          <a:prstGeom prst="rect">
            <a:avLst/>
          </a:prstGeom>
          <a:noFill/>
          <a:extLst>
            <a:ext uri="{909E8E84-426E-40DD-AFC4-6F175D3DCCD1}">
              <a14:hiddenFill xmlns:a14="http://schemas.microsoft.com/office/drawing/2010/main">
                <a:solidFill>
                  <a:srgbClr val="FFFFFF"/>
                </a:solidFill>
              </a14:hiddenFill>
            </a:ext>
          </a:extLst>
        </p:spPr>
      </p:pic>
      <p:sp>
        <p:nvSpPr>
          <p:cNvPr id="58373" name="Rectangle 5"/>
          <p:cNvSpPr>
            <a:spLocks noChangeArrowheads="1"/>
          </p:cNvSpPr>
          <p:nvPr/>
        </p:nvSpPr>
        <p:spPr bwMode="auto">
          <a:xfrm>
            <a:off x="60325" y="5880100"/>
            <a:ext cx="2987675" cy="946150"/>
          </a:xfrm>
          <a:prstGeom prst="rect">
            <a:avLst/>
          </a:prstGeom>
          <a:noFill/>
          <a:ln>
            <a:noFill/>
          </a:ln>
          <a:effectLst/>
          <a:extLst>
            <a:ext uri="{909E8E84-426E-40DD-AFC4-6F175D3DCCD1}">
              <a14:hiddenFill xmlns:a14="http://schemas.microsoft.com/office/drawing/2010/main">
                <a:solidFill>
                  <a:srgbClr val="336600">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5600" i="1">
                <a:solidFill>
                  <a:srgbClr val="FFFF00"/>
                </a:solidFill>
                <a:effectLst>
                  <a:outerShdw blurRad="38100" dist="38100" dir="2700000" algn="tl">
                    <a:srgbClr val="000000"/>
                  </a:outerShdw>
                </a:effectLst>
              </a:rPr>
              <a:t>Gladiolus</a:t>
            </a:r>
          </a:p>
        </p:txBody>
      </p:sp>
    </p:spTree>
  </p:cSld>
  <p:clrMapOvr>
    <a:masterClrMapping/>
  </p:clrMapOvr>
  <p:transition>
    <p:random/>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Image05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625850"/>
            <a:ext cx="4038600" cy="3232150"/>
          </a:xfrm>
          <a:prstGeom prst="rect">
            <a:avLst/>
          </a:prstGeom>
          <a:noFill/>
          <a:extLst>
            <a:ext uri="{909E8E84-426E-40DD-AFC4-6F175D3DCCD1}">
              <a14:hiddenFill xmlns:a14="http://schemas.microsoft.com/office/drawing/2010/main">
                <a:solidFill>
                  <a:srgbClr val="FFFFFF"/>
                </a:solidFill>
              </a14:hiddenFill>
            </a:ext>
          </a:extLst>
        </p:spPr>
      </p:pic>
      <p:pic>
        <p:nvPicPr>
          <p:cNvPr id="59395" name="Picture 3" descr="Image04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28600"/>
            <a:ext cx="4724400" cy="4559300"/>
          </a:xfrm>
          <a:prstGeom prst="rect">
            <a:avLst/>
          </a:prstGeom>
          <a:noFill/>
          <a:extLst>
            <a:ext uri="{909E8E84-426E-40DD-AFC4-6F175D3DCCD1}">
              <a14:hiddenFill xmlns:a14="http://schemas.microsoft.com/office/drawing/2010/main">
                <a:solidFill>
                  <a:srgbClr val="FFFFFF"/>
                </a:solidFill>
              </a14:hiddenFill>
            </a:ext>
          </a:extLst>
        </p:spPr>
      </p:pic>
      <p:sp>
        <p:nvSpPr>
          <p:cNvPr id="59396" name="Rectangle 4"/>
          <p:cNvSpPr>
            <a:spLocks noChangeArrowheads="1"/>
          </p:cNvSpPr>
          <p:nvPr/>
        </p:nvSpPr>
        <p:spPr bwMode="auto">
          <a:xfrm>
            <a:off x="5638800" y="1524000"/>
            <a:ext cx="1981200"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4600">
                <a:solidFill>
                  <a:srgbClr val="FFFF00"/>
                </a:solidFill>
                <a:effectLst>
                  <a:outerShdw blurRad="38100" dist="38100" dir="2700000" algn="tl">
                    <a:srgbClr val="000000"/>
                  </a:outerShdw>
                </a:effectLst>
              </a:rPr>
              <a:t>Cormel</a:t>
            </a:r>
          </a:p>
        </p:txBody>
      </p:sp>
      <p:sp>
        <p:nvSpPr>
          <p:cNvPr id="59397" name="Line 5"/>
          <p:cNvSpPr>
            <a:spLocks noChangeShapeType="1"/>
          </p:cNvSpPr>
          <p:nvPr/>
        </p:nvSpPr>
        <p:spPr bwMode="auto">
          <a:xfrm flipH="1">
            <a:off x="3886200" y="762000"/>
            <a:ext cx="1600200" cy="990600"/>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398" name="Rectangle 6"/>
          <p:cNvSpPr>
            <a:spLocks noChangeArrowheads="1"/>
          </p:cNvSpPr>
          <p:nvPr/>
        </p:nvSpPr>
        <p:spPr bwMode="auto">
          <a:xfrm>
            <a:off x="5441950" y="277813"/>
            <a:ext cx="3397250"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200">
                <a:solidFill>
                  <a:srgbClr val="FFFF00"/>
                </a:solidFill>
                <a:effectLst>
                  <a:outerShdw blurRad="38100" dist="38100" dir="2700000" algn="tl">
                    <a:srgbClr val="000000"/>
                  </a:outerShdw>
                </a:effectLst>
              </a:rPr>
              <a:t>Daughter corm</a:t>
            </a:r>
          </a:p>
        </p:txBody>
      </p:sp>
      <p:sp>
        <p:nvSpPr>
          <p:cNvPr id="59399" name="Line 7"/>
          <p:cNvSpPr>
            <a:spLocks noChangeShapeType="1"/>
          </p:cNvSpPr>
          <p:nvPr/>
        </p:nvSpPr>
        <p:spPr bwMode="auto">
          <a:xfrm flipH="1">
            <a:off x="3124200" y="2057400"/>
            <a:ext cx="2438400" cy="533400"/>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400" name="Rectangle 8"/>
          <p:cNvSpPr>
            <a:spLocks noChangeArrowheads="1"/>
          </p:cNvSpPr>
          <p:nvPr/>
        </p:nvSpPr>
        <p:spPr bwMode="auto">
          <a:xfrm>
            <a:off x="5486400" y="2286000"/>
            <a:ext cx="4114800" cy="195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4600">
                <a:solidFill>
                  <a:srgbClr val="FFFF00"/>
                </a:solidFill>
                <a:effectLst>
                  <a:outerShdw blurRad="38100" dist="38100" dir="2700000" algn="tl">
                    <a:srgbClr val="000000"/>
                  </a:outerShdw>
                </a:effectLst>
              </a:rPr>
              <a:t>Mother corm</a:t>
            </a:r>
            <a:r>
              <a:rPr lang="en-US" altLang="en-US" sz="3800">
                <a:solidFill>
                  <a:srgbClr val="FFFF00"/>
                </a:solidFill>
                <a:effectLst>
                  <a:outerShdw blurRad="38100" dist="38100" dir="2700000" algn="tl">
                    <a:srgbClr val="000000"/>
                  </a:outerShdw>
                </a:effectLst>
              </a:rPr>
              <a:t> </a:t>
            </a:r>
          </a:p>
          <a:p>
            <a:r>
              <a:rPr lang="en-US" altLang="en-US" sz="3800">
                <a:solidFill>
                  <a:srgbClr val="FFFF00"/>
                </a:solidFill>
                <a:effectLst>
                  <a:outerShdw blurRad="38100" dist="38100" dir="2700000" algn="tl">
                    <a:srgbClr val="000000"/>
                  </a:outerShdw>
                </a:effectLst>
              </a:rPr>
              <a:t>(from previous year)</a:t>
            </a:r>
          </a:p>
        </p:txBody>
      </p:sp>
      <p:sp>
        <p:nvSpPr>
          <p:cNvPr id="59401" name="Line 9"/>
          <p:cNvSpPr>
            <a:spLocks noChangeShapeType="1"/>
          </p:cNvSpPr>
          <p:nvPr/>
        </p:nvSpPr>
        <p:spPr bwMode="auto">
          <a:xfrm flipH="1">
            <a:off x="3962400" y="2743200"/>
            <a:ext cx="1524000" cy="304800"/>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402" name="Rectangle 10"/>
          <p:cNvSpPr>
            <a:spLocks noChangeArrowheads="1"/>
          </p:cNvSpPr>
          <p:nvPr/>
        </p:nvSpPr>
        <p:spPr bwMode="auto">
          <a:xfrm>
            <a:off x="1219200" y="4845050"/>
            <a:ext cx="3276600"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4600">
                <a:solidFill>
                  <a:srgbClr val="FFFF00"/>
                </a:solidFill>
                <a:effectLst>
                  <a:outerShdw blurRad="38100" dist="38100" dir="2700000" algn="tl">
                    <a:srgbClr val="000000"/>
                  </a:outerShdw>
                </a:effectLst>
              </a:rPr>
              <a:t>Old corm</a:t>
            </a:r>
            <a:endParaRPr lang="en-US" altLang="en-US" sz="3800">
              <a:solidFill>
                <a:srgbClr val="FFFF00"/>
              </a:solidFill>
              <a:effectLst>
                <a:outerShdw blurRad="38100" dist="38100" dir="2700000" algn="tl">
                  <a:srgbClr val="000000"/>
                </a:outerShdw>
              </a:effectLst>
            </a:endParaRPr>
          </a:p>
        </p:txBody>
      </p:sp>
      <p:sp>
        <p:nvSpPr>
          <p:cNvPr id="59403" name="Line 11"/>
          <p:cNvSpPr>
            <a:spLocks noChangeShapeType="1"/>
          </p:cNvSpPr>
          <p:nvPr/>
        </p:nvSpPr>
        <p:spPr bwMode="auto">
          <a:xfrm>
            <a:off x="4114800" y="5334000"/>
            <a:ext cx="2819400" cy="0"/>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transition>
    <p:rand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ChangeArrowheads="1"/>
          </p:cNvSpPr>
          <p:nvPr/>
        </p:nvSpPr>
        <p:spPr bwMode="auto">
          <a:xfrm>
            <a:off x="2641600" y="838200"/>
            <a:ext cx="60277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lnSpc>
                <a:spcPct val="50000"/>
              </a:lnSpc>
              <a:spcBef>
                <a:spcPct val="50000"/>
              </a:spcBef>
            </a:pPr>
            <a:endParaRPr lang="en-US" altLang="en-US" sz="4000" b="1" i="1">
              <a:solidFill>
                <a:srgbClr val="B8D173"/>
              </a:solidFill>
              <a:latin typeface="Comic Sans MS" charset="0"/>
            </a:endParaRPr>
          </a:p>
        </p:txBody>
      </p:sp>
      <p:sp>
        <p:nvSpPr>
          <p:cNvPr id="379907" name="Text Box 3"/>
          <p:cNvSpPr txBox="1">
            <a:spLocks noChangeArrowheads="1"/>
          </p:cNvSpPr>
          <p:nvPr/>
        </p:nvSpPr>
        <p:spPr bwMode="auto">
          <a:xfrm>
            <a:off x="152400" y="457200"/>
            <a:ext cx="89154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4800" b="1">
                <a:solidFill>
                  <a:srgbClr val="F7F74D"/>
                </a:solidFill>
              </a:rPr>
              <a:t>No Two Seeds Are Alike</a:t>
            </a:r>
          </a:p>
        </p:txBody>
      </p:sp>
      <p:pic>
        <p:nvPicPr>
          <p:cNvPr id="379908" name="Picture 4" descr="berryse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057400"/>
            <a:ext cx="2438400" cy="1946275"/>
          </a:xfrm>
          <a:prstGeom prst="rect">
            <a:avLst/>
          </a:prstGeom>
          <a:noFill/>
          <a:extLst>
            <a:ext uri="{909E8E84-426E-40DD-AFC4-6F175D3DCCD1}">
              <a14:hiddenFill xmlns:a14="http://schemas.microsoft.com/office/drawing/2010/main">
                <a:solidFill>
                  <a:srgbClr val="FFFFFF"/>
                </a:solidFill>
              </a14:hiddenFill>
            </a:ext>
          </a:extLst>
        </p:spPr>
      </p:pic>
      <p:pic>
        <p:nvPicPr>
          <p:cNvPr id="379909" name="Picture 5" descr="carawayse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2057400"/>
            <a:ext cx="2362200" cy="1930400"/>
          </a:xfrm>
          <a:prstGeom prst="rect">
            <a:avLst/>
          </a:prstGeom>
          <a:noFill/>
          <a:extLst>
            <a:ext uri="{909E8E84-426E-40DD-AFC4-6F175D3DCCD1}">
              <a14:hiddenFill xmlns:a14="http://schemas.microsoft.com/office/drawing/2010/main">
                <a:solidFill>
                  <a:srgbClr val="FFFFFF"/>
                </a:solidFill>
              </a14:hiddenFill>
            </a:ext>
          </a:extLst>
        </p:spPr>
      </p:pic>
      <p:pic>
        <p:nvPicPr>
          <p:cNvPr id="379910" name="Picture 6" descr="limase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4152900"/>
            <a:ext cx="2590800" cy="1943100"/>
          </a:xfrm>
          <a:prstGeom prst="rect">
            <a:avLst/>
          </a:prstGeom>
          <a:noFill/>
          <a:extLst>
            <a:ext uri="{909E8E84-426E-40DD-AFC4-6F175D3DCCD1}">
              <a14:hiddenFill xmlns:a14="http://schemas.microsoft.com/office/drawing/2010/main">
                <a:solidFill>
                  <a:srgbClr val="FFFFFF"/>
                </a:solidFill>
              </a14:hiddenFill>
            </a:ext>
          </a:extLst>
        </p:spPr>
      </p:pic>
      <p:pic>
        <p:nvPicPr>
          <p:cNvPr id="379911" name="Picture 7" descr="vitexse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4152900"/>
            <a:ext cx="2590800" cy="1943100"/>
          </a:xfrm>
          <a:prstGeom prst="rect">
            <a:avLst/>
          </a:prstGeom>
          <a:noFill/>
          <a:extLst>
            <a:ext uri="{909E8E84-426E-40DD-AFC4-6F175D3DCCD1}">
              <a14:hiddenFill xmlns:a14="http://schemas.microsoft.com/office/drawing/2010/main">
                <a:solidFill>
                  <a:srgbClr val="FFFFFF"/>
                </a:solidFill>
              </a14:hiddenFill>
            </a:ext>
          </a:extLst>
        </p:spPr>
      </p:pic>
      <p:pic>
        <p:nvPicPr>
          <p:cNvPr id="379912" name="Picture 8" descr="mimosasee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2800" y="4152900"/>
            <a:ext cx="2438400" cy="1943100"/>
          </a:xfrm>
          <a:prstGeom prst="rect">
            <a:avLst/>
          </a:prstGeom>
          <a:noFill/>
          <a:extLst>
            <a:ext uri="{909E8E84-426E-40DD-AFC4-6F175D3DCCD1}">
              <a14:hiddenFill xmlns:a14="http://schemas.microsoft.com/office/drawing/2010/main">
                <a:solidFill>
                  <a:srgbClr val="FFFFFF"/>
                </a:solidFill>
              </a14:hiddenFill>
            </a:ext>
          </a:extLst>
        </p:spPr>
      </p:pic>
      <p:pic>
        <p:nvPicPr>
          <p:cNvPr id="379913" name="Picture 9" descr="morningsee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2057400"/>
            <a:ext cx="2514600" cy="1885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ChangeArrowheads="1"/>
          </p:cNvSpPr>
          <p:nvPr/>
        </p:nvSpPr>
        <p:spPr bwMode="auto">
          <a:xfrm>
            <a:off x="5257800" y="4419600"/>
            <a:ext cx="3581400" cy="1495425"/>
          </a:xfrm>
          <a:prstGeom prst="rect">
            <a:avLst/>
          </a:prstGeom>
          <a:noFill/>
          <a:ln>
            <a:noFill/>
          </a:ln>
          <a:effectLst/>
          <a:extLst>
            <a:ext uri="{909E8E84-426E-40DD-AFC4-6F175D3DCCD1}">
              <a14:hiddenFill xmlns:a14="http://schemas.microsoft.com/office/drawing/2010/main">
                <a:solidFill>
                  <a:srgbClr val="336600">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4600">
                <a:solidFill>
                  <a:srgbClr val="FFFF00"/>
                </a:solidFill>
                <a:effectLst>
                  <a:outerShdw blurRad="38100" dist="38100" dir="2700000" algn="tl">
                    <a:srgbClr val="000000"/>
                  </a:outerShdw>
                </a:effectLst>
              </a:rPr>
              <a:t>Cross vine, </a:t>
            </a:r>
            <a:r>
              <a:rPr lang="en-US" altLang="en-US" sz="4600" i="1">
                <a:solidFill>
                  <a:srgbClr val="FFFF00"/>
                </a:solidFill>
                <a:effectLst>
                  <a:outerShdw blurRad="38100" dist="38100" dir="2700000" algn="tl">
                    <a:srgbClr val="000000"/>
                  </a:outerShdw>
                </a:effectLst>
              </a:rPr>
              <a:t>Bignonia</a:t>
            </a:r>
          </a:p>
        </p:txBody>
      </p:sp>
      <p:pic>
        <p:nvPicPr>
          <p:cNvPr id="305157" name="Picture 5" descr="Cross vine 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04800"/>
            <a:ext cx="5511800" cy="3860800"/>
          </a:xfrm>
          <a:prstGeom prst="rect">
            <a:avLst/>
          </a:prstGeom>
          <a:noFill/>
          <a:extLst>
            <a:ext uri="{909E8E84-426E-40DD-AFC4-6F175D3DCCD1}">
              <a14:hiddenFill xmlns:a14="http://schemas.microsoft.com/office/drawing/2010/main">
                <a:solidFill>
                  <a:srgbClr val="FFFFFF"/>
                </a:solidFill>
              </a14:hiddenFill>
            </a:ext>
          </a:extLst>
        </p:spPr>
      </p:pic>
      <p:pic>
        <p:nvPicPr>
          <p:cNvPr id="305158" name="Picture 6" descr="Cross v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609600"/>
            <a:ext cx="3619500" cy="5016500"/>
          </a:xfrm>
          <a:prstGeom prst="rect">
            <a:avLst/>
          </a:prstGeom>
          <a:noFill/>
          <a:extLst>
            <a:ext uri="{909E8E84-426E-40DD-AFC4-6F175D3DCCD1}">
              <a14:hiddenFill xmlns:a14="http://schemas.microsoft.com/office/drawing/2010/main">
                <a:solidFill>
                  <a:srgbClr val="FFFFFF"/>
                </a:solidFill>
              </a14:hiddenFill>
            </a:ext>
          </a:extLst>
        </p:spPr>
      </p:pic>
      <p:sp>
        <p:nvSpPr>
          <p:cNvPr id="305159" name="Text Box 7"/>
          <p:cNvSpPr txBox="1">
            <a:spLocks noChangeArrowheads="1"/>
          </p:cNvSpPr>
          <p:nvPr/>
        </p:nvSpPr>
        <p:spPr bwMode="auto">
          <a:xfrm>
            <a:off x="0" y="5759450"/>
            <a:ext cx="4876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5600">
                <a:solidFill>
                  <a:srgbClr val="FFFF00"/>
                </a:solidFill>
                <a:effectLst>
                  <a:outerShdw blurRad="38100" dist="38100" dir="2700000" algn="tl">
                    <a:srgbClr val="000000"/>
                  </a:outerShdw>
                </a:effectLst>
              </a:rPr>
              <a:t>Shoot Cuttings</a:t>
            </a:r>
          </a:p>
        </p:txBody>
      </p:sp>
    </p:spTree>
  </p:cSld>
  <p:clrMapOvr>
    <a:masterClrMapping/>
  </p:clrMapOvr>
  <p:transition>
    <p:random/>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ChangeArrowheads="1"/>
          </p:cNvSpPr>
          <p:nvPr/>
        </p:nvSpPr>
        <p:spPr bwMode="auto">
          <a:xfrm>
            <a:off x="381000" y="5715000"/>
            <a:ext cx="2292350" cy="793750"/>
          </a:xfrm>
          <a:prstGeom prst="rect">
            <a:avLst/>
          </a:prstGeom>
          <a:noFill/>
          <a:ln>
            <a:noFill/>
          </a:ln>
          <a:effectLst/>
          <a:extLst>
            <a:ext uri="{909E8E84-426E-40DD-AFC4-6F175D3DCCD1}">
              <a14:hiddenFill xmlns:a14="http://schemas.microsoft.com/office/drawing/2010/main">
                <a:solidFill>
                  <a:srgbClr val="336600">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600">
                <a:solidFill>
                  <a:srgbClr val="FFFF00"/>
                </a:solidFill>
                <a:effectLst>
                  <a:outerShdw blurRad="38100" dist="38100" dir="2700000" algn="tl">
                    <a:srgbClr val="000000"/>
                  </a:outerShdw>
                </a:effectLst>
              </a:rPr>
              <a:t>Dianthus</a:t>
            </a:r>
          </a:p>
        </p:txBody>
      </p:sp>
      <p:pic>
        <p:nvPicPr>
          <p:cNvPr id="307203" name="Picture 3" descr="Dianthus 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533400"/>
            <a:ext cx="3937000" cy="5029200"/>
          </a:xfrm>
          <a:prstGeom prst="rect">
            <a:avLst/>
          </a:prstGeom>
          <a:noFill/>
          <a:extLst>
            <a:ext uri="{909E8E84-426E-40DD-AFC4-6F175D3DCCD1}">
              <a14:hiddenFill xmlns:a14="http://schemas.microsoft.com/office/drawing/2010/main">
                <a:solidFill>
                  <a:srgbClr val="FFFFFF"/>
                </a:solidFill>
              </a14:hiddenFill>
            </a:ext>
          </a:extLst>
        </p:spPr>
      </p:pic>
      <p:pic>
        <p:nvPicPr>
          <p:cNvPr id="307204" name="Picture 4" descr="Dianth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127000"/>
            <a:ext cx="4953000" cy="6604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ChangeArrowheads="1"/>
          </p:cNvSpPr>
          <p:nvPr/>
        </p:nvSpPr>
        <p:spPr bwMode="auto">
          <a:xfrm>
            <a:off x="304800" y="5181600"/>
            <a:ext cx="1643063" cy="793750"/>
          </a:xfrm>
          <a:prstGeom prst="rect">
            <a:avLst/>
          </a:prstGeom>
          <a:noFill/>
          <a:ln>
            <a:noFill/>
          </a:ln>
          <a:effectLst/>
          <a:extLst>
            <a:ext uri="{909E8E84-426E-40DD-AFC4-6F175D3DCCD1}">
              <a14:hiddenFill xmlns:a14="http://schemas.microsoft.com/office/drawing/2010/main">
                <a:solidFill>
                  <a:srgbClr val="336600">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600">
                <a:solidFill>
                  <a:srgbClr val="FFFF00"/>
                </a:solidFill>
                <a:effectLst>
                  <a:outerShdw blurRad="38100" dist="38100" dir="2700000" algn="tl">
                    <a:srgbClr val="000000"/>
                  </a:outerShdw>
                </a:effectLst>
              </a:rPr>
              <a:t>Salvia</a:t>
            </a:r>
          </a:p>
        </p:txBody>
      </p:sp>
      <p:pic>
        <p:nvPicPr>
          <p:cNvPr id="317444" name="Picture 4" descr="salvia spi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6200"/>
            <a:ext cx="3355975" cy="5029200"/>
          </a:xfrm>
          <a:prstGeom prst="rect">
            <a:avLst/>
          </a:prstGeom>
          <a:noFill/>
          <a:extLst>
            <a:ext uri="{909E8E84-426E-40DD-AFC4-6F175D3DCCD1}">
              <a14:hiddenFill xmlns:a14="http://schemas.microsoft.com/office/drawing/2010/main">
                <a:solidFill>
                  <a:srgbClr val="FFFFFF"/>
                </a:solidFill>
              </a14:hiddenFill>
            </a:ext>
          </a:extLst>
        </p:spPr>
      </p:pic>
      <p:pic>
        <p:nvPicPr>
          <p:cNvPr id="317445" name="Picture 5" descr="salvia 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3559175"/>
            <a:ext cx="4800600" cy="3179763"/>
          </a:xfrm>
          <a:prstGeom prst="rect">
            <a:avLst/>
          </a:prstGeom>
          <a:noFill/>
          <a:extLst>
            <a:ext uri="{909E8E84-426E-40DD-AFC4-6F175D3DCCD1}">
              <a14:hiddenFill xmlns:a14="http://schemas.microsoft.com/office/drawing/2010/main">
                <a:solidFill>
                  <a:srgbClr val="FFFFFF"/>
                </a:solidFill>
              </a14:hiddenFill>
            </a:ext>
          </a:extLst>
        </p:spPr>
      </p:pic>
      <p:pic>
        <p:nvPicPr>
          <p:cNvPr id="317446" name="Picture 6" descr="salvia 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228600"/>
            <a:ext cx="4419600" cy="31924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7" name="Rectangle 5"/>
          <p:cNvSpPr>
            <a:spLocks noChangeArrowheads="1"/>
          </p:cNvSpPr>
          <p:nvPr/>
        </p:nvSpPr>
        <p:spPr bwMode="auto">
          <a:xfrm>
            <a:off x="5867400" y="1676400"/>
            <a:ext cx="1962150" cy="946150"/>
          </a:xfrm>
          <a:prstGeom prst="rect">
            <a:avLst/>
          </a:prstGeom>
          <a:noFill/>
          <a:ln>
            <a:noFill/>
          </a:ln>
          <a:effectLst/>
          <a:extLst>
            <a:ext uri="{909E8E84-426E-40DD-AFC4-6F175D3DCCD1}">
              <a14:hiddenFill xmlns:a14="http://schemas.microsoft.com/office/drawing/2010/main">
                <a:solidFill>
                  <a:srgbClr val="336600">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5600" i="1">
                <a:solidFill>
                  <a:srgbClr val="FFFF00"/>
                </a:solidFill>
                <a:effectLst>
                  <a:outerShdw blurRad="38100" dist="38100" dir="2700000" algn="tl">
                    <a:srgbClr val="000000"/>
                  </a:outerShdw>
                </a:effectLst>
              </a:rPr>
              <a:t>Rubus</a:t>
            </a:r>
          </a:p>
        </p:txBody>
      </p:sp>
      <p:sp>
        <p:nvSpPr>
          <p:cNvPr id="346118" name="Rectangle 6"/>
          <p:cNvSpPr>
            <a:spLocks noChangeArrowheads="1"/>
          </p:cNvSpPr>
          <p:nvPr/>
        </p:nvSpPr>
        <p:spPr bwMode="auto">
          <a:xfrm>
            <a:off x="4876800" y="228600"/>
            <a:ext cx="3962400"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4600">
                <a:solidFill>
                  <a:srgbClr val="FFFF00"/>
                </a:solidFill>
                <a:effectLst>
                  <a:outerShdw blurRad="38100" dist="38100" dir="2700000" algn="tl">
                    <a:srgbClr val="000000"/>
                  </a:outerShdw>
                </a:effectLst>
              </a:rPr>
              <a:t>Creeping Raspberry</a:t>
            </a:r>
            <a:endParaRPr lang="en-US" altLang="en-US" sz="3800">
              <a:solidFill>
                <a:srgbClr val="FFFF00"/>
              </a:solidFill>
              <a:effectLst>
                <a:outerShdw blurRad="38100" dist="38100" dir="2700000" algn="tl">
                  <a:srgbClr val="000000"/>
                </a:outerShdw>
              </a:effectLst>
            </a:endParaRPr>
          </a:p>
        </p:txBody>
      </p:sp>
      <p:pic>
        <p:nvPicPr>
          <p:cNvPr id="346120" name="Picture 8" descr="Image0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743200"/>
            <a:ext cx="3703638" cy="3919538"/>
          </a:xfrm>
          <a:prstGeom prst="rect">
            <a:avLst/>
          </a:prstGeom>
          <a:noFill/>
          <a:extLst>
            <a:ext uri="{909E8E84-426E-40DD-AFC4-6F175D3DCCD1}">
              <a14:hiddenFill xmlns:a14="http://schemas.microsoft.com/office/drawing/2010/main">
                <a:solidFill>
                  <a:srgbClr val="FFFFFF"/>
                </a:solidFill>
              </a14:hiddenFill>
            </a:ext>
          </a:extLst>
        </p:spPr>
      </p:pic>
      <p:pic>
        <p:nvPicPr>
          <p:cNvPr id="346119" name="Picture 7" descr="Image0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04800"/>
            <a:ext cx="4876800" cy="3694113"/>
          </a:xfrm>
          <a:prstGeom prst="rect">
            <a:avLst/>
          </a:prstGeom>
          <a:noFill/>
          <a:extLst>
            <a:ext uri="{909E8E84-426E-40DD-AFC4-6F175D3DCCD1}">
              <a14:hiddenFill xmlns:a14="http://schemas.microsoft.com/office/drawing/2010/main">
                <a:solidFill>
                  <a:srgbClr val="FFFFFF"/>
                </a:solidFill>
              </a14:hiddenFill>
            </a:ext>
          </a:extLst>
        </p:spPr>
      </p:pic>
      <p:sp>
        <p:nvSpPr>
          <p:cNvPr id="346121" name="Text Box 9"/>
          <p:cNvSpPr txBox="1">
            <a:spLocks noChangeArrowheads="1"/>
          </p:cNvSpPr>
          <p:nvPr/>
        </p:nvSpPr>
        <p:spPr bwMode="auto">
          <a:xfrm>
            <a:off x="76200" y="5683250"/>
            <a:ext cx="4876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5600">
                <a:solidFill>
                  <a:srgbClr val="FFFF00"/>
                </a:solidFill>
                <a:effectLst>
                  <a:outerShdw blurRad="38100" dist="38100" dir="2700000" algn="tl">
                    <a:srgbClr val="000000"/>
                  </a:outerShdw>
                </a:effectLst>
              </a:rPr>
              <a:t>Stem Cuttings</a:t>
            </a:r>
          </a:p>
        </p:txBody>
      </p:sp>
    </p:spTree>
  </p:cSld>
  <p:clrMapOvr>
    <a:masterClrMapping/>
  </p:clrMapOvr>
  <p:transition>
    <p:random/>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Text Box 2"/>
          <p:cNvSpPr txBox="1">
            <a:spLocks noChangeArrowheads="1"/>
          </p:cNvSpPr>
          <p:nvPr/>
        </p:nvSpPr>
        <p:spPr bwMode="auto">
          <a:xfrm>
            <a:off x="3581400" y="381000"/>
            <a:ext cx="5562600" cy="112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6800">
                <a:solidFill>
                  <a:srgbClr val="FFFF00"/>
                </a:solidFill>
                <a:effectLst>
                  <a:outerShdw blurRad="38100" dist="38100" dir="2700000" algn="tl">
                    <a:srgbClr val="000000"/>
                  </a:outerShdw>
                </a:effectLst>
              </a:rPr>
              <a:t>Leaf Cuttings</a:t>
            </a:r>
          </a:p>
        </p:txBody>
      </p:sp>
      <p:pic>
        <p:nvPicPr>
          <p:cNvPr id="282627" name="Picture 3" descr="Plant Propag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6013" y="1752600"/>
            <a:ext cx="2795587" cy="3810000"/>
          </a:xfrm>
          <a:prstGeom prst="rect">
            <a:avLst/>
          </a:prstGeom>
          <a:noFill/>
          <a:extLst>
            <a:ext uri="{909E8E84-426E-40DD-AFC4-6F175D3DCCD1}">
              <a14:hiddenFill xmlns:a14="http://schemas.microsoft.com/office/drawing/2010/main">
                <a:solidFill>
                  <a:srgbClr val="FFFFFF"/>
                </a:solidFill>
              </a14:hiddenFill>
            </a:ext>
          </a:extLst>
        </p:spPr>
      </p:pic>
      <p:pic>
        <p:nvPicPr>
          <p:cNvPr id="282628" name="Picture 4" descr="18070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04800"/>
            <a:ext cx="3060700" cy="3733800"/>
          </a:xfrm>
          <a:prstGeom prst="rect">
            <a:avLst/>
          </a:prstGeom>
          <a:noFill/>
          <a:extLst>
            <a:ext uri="{909E8E84-426E-40DD-AFC4-6F175D3DCCD1}">
              <a14:hiddenFill xmlns:a14="http://schemas.microsoft.com/office/drawing/2010/main">
                <a:solidFill>
                  <a:srgbClr val="FFFFFF"/>
                </a:solidFill>
              </a14:hiddenFill>
            </a:ext>
          </a:extLst>
        </p:spPr>
      </p:pic>
      <p:pic>
        <p:nvPicPr>
          <p:cNvPr id="282629" name="Picture 5" descr="13160058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3694113"/>
            <a:ext cx="4038600" cy="28590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Text Box 1026"/>
          <p:cNvSpPr txBox="1">
            <a:spLocks noChangeArrowheads="1"/>
          </p:cNvSpPr>
          <p:nvPr/>
        </p:nvSpPr>
        <p:spPr bwMode="auto">
          <a:xfrm>
            <a:off x="1066800" y="0"/>
            <a:ext cx="7543800"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6200">
                <a:solidFill>
                  <a:srgbClr val="FFFF00"/>
                </a:solidFill>
                <a:effectLst>
                  <a:outerShdw blurRad="38100" dist="38100" dir="2700000" algn="tl">
                    <a:srgbClr val="000000"/>
                  </a:outerShdw>
                </a:effectLst>
              </a:rPr>
              <a:t>adventitious buds</a:t>
            </a:r>
          </a:p>
        </p:txBody>
      </p:sp>
      <p:pic>
        <p:nvPicPr>
          <p:cNvPr id="278531" name="Picture 1027" descr="Succulent plantlet2 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6100" y="1000125"/>
            <a:ext cx="5803900" cy="5705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ChangeArrowheads="1"/>
          </p:cNvSpPr>
          <p:nvPr/>
        </p:nvSpPr>
        <p:spPr bwMode="auto">
          <a:xfrm>
            <a:off x="762000" y="1066800"/>
            <a:ext cx="7848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marL="457200" fontAlgn="base">
              <a:spcBef>
                <a:spcPct val="0"/>
              </a:spcBef>
              <a:spcAft>
                <a:spcPct val="0"/>
              </a:spcAft>
              <a:defRPr sz="2400">
                <a:solidFill>
                  <a:schemeClr val="tx1"/>
                </a:solidFill>
                <a:latin typeface="Times New Roman" charset="0"/>
              </a:defRPr>
            </a:lvl6pPr>
            <a:lvl7pPr marL="914400" fontAlgn="base">
              <a:spcBef>
                <a:spcPct val="0"/>
              </a:spcBef>
              <a:spcAft>
                <a:spcPct val="0"/>
              </a:spcAft>
              <a:defRPr sz="2400">
                <a:solidFill>
                  <a:schemeClr val="tx1"/>
                </a:solidFill>
                <a:latin typeface="Times New Roman" charset="0"/>
              </a:defRPr>
            </a:lvl7pPr>
            <a:lvl8pPr marL="1371600" fontAlgn="base">
              <a:spcBef>
                <a:spcPct val="0"/>
              </a:spcBef>
              <a:spcAft>
                <a:spcPct val="0"/>
              </a:spcAft>
              <a:defRPr sz="2400">
                <a:solidFill>
                  <a:schemeClr val="tx1"/>
                </a:solidFill>
                <a:latin typeface="Times New Roman" charset="0"/>
              </a:defRPr>
            </a:lvl8pPr>
            <a:lvl9pPr marL="1828800" fontAlgn="base">
              <a:spcBef>
                <a:spcPct val="0"/>
              </a:spcBef>
              <a:spcAft>
                <a:spcPct val="0"/>
              </a:spcAft>
              <a:defRPr sz="2400">
                <a:solidFill>
                  <a:schemeClr val="tx1"/>
                </a:solidFill>
                <a:latin typeface="Times New Roman" charset="0"/>
              </a:defRPr>
            </a:lvl9pPr>
          </a:lstStyle>
          <a:p>
            <a:pPr algn="ctr">
              <a:lnSpc>
                <a:spcPct val="120000"/>
              </a:lnSpc>
            </a:pPr>
            <a:r>
              <a:rPr lang="en-US" altLang="en-US" sz="8800">
                <a:solidFill>
                  <a:srgbClr val="FFFF00"/>
                </a:solidFill>
                <a:effectLst>
                  <a:outerShdw blurRad="38100" dist="38100" dir="2700000" algn="tl">
                    <a:srgbClr val="000000"/>
                  </a:outerShdw>
                </a:effectLst>
              </a:rPr>
              <a:t>Woody Plants</a:t>
            </a:r>
          </a:p>
        </p:txBody>
      </p:sp>
      <p:pic>
        <p:nvPicPr>
          <p:cNvPr id="217091" name="Picture 3" descr="Image1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781300"/>
            <a:ext cx="4724400" cy="3543300"/>
          </a:xfrm>
          <a:prstGeom prst="rect">
            <a:avLst/>
          </a:prstGeom>
          <a:noFill/>
          <a:extLst>
            <a:ext uri="{909E8E84-426E-40DD-AFC4-6F175D3DCCD1}">
              <a14:hiddenFill xmlns:a14="http://schemas.microsoft.com/office/drawing/2010/main">
                <a:solidFill>
                  <a:srgbClr val="FFFFFF"/>
                </a:solidFill>
              </a14:hiddenFill>
            </a:ext>
          </a:extLst>
        </p:spPr>
      </p:pic>
      <p:pic>
        <p:nvPicPr>
          <p:cNvPr id="217093" name="Picture 5" descr="Image09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3600" y="2819400"/>
            <a:ext cx="4318000" cy="3498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9" name="Picture 3" descr="Image1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295400"/>
            <a:ext cx="6172200" cy="5249863"/>
          </a:xfrm>
          <a:prstGeom prst="rect">
            <a:avLst/>
          </a:prstGeom>
          <a:noFill/>
          <a:extLst>
            <a:ext uri="{909E8E84-426E-40DD-AFC4-6F175D3DCCD1}">
              <a14:hiddenFill xmlns:a14="http://schemas.microsoft.com/office/drawing/2010/main">
                <a:solidFill>
                  <a:srgbClr val="FFFFFF"/>
                </a:solidFill>
              </a14:hiddenFill>
            </a:ext>
          </a:extLst>
        </p:spPr>
      </p:pic>
      <p:sp>
        <p:nvSpPr>
          <p:cNvPr id="219140" name="Rectangle 4"/>
          <p:cNvSpPr>
            <a:spLocks noChangeArrowheads="1"/>
          </p:cNvSpPr>
          <p:nvPr/>
        </p:nvSpPr>
        <p:spPr bwMode="auto">
          <a:xfrm>
            <a:off x="533400" y="304800"/>
            <a:ext cx="3465513" cy="854075"/>
          </a:xfrm>
          <a:prstGeom prst="rect">
            <a:avLst/>
          </a:prstGeom>
          <a:noFill/>
          <a:ln>
            <a:noFill/>
          </a:ln>
          <a:effectLst/>
          <a:extLst>
            <a:ext uri="{909E8E84-426E-40DD-AFC4-6F175D3DCCD1}">
              <a14:hiddenFill xmlns:a14="http://schemas.microsoft.com/office/drawing/2010/main">
                <a:solidFill>
                  <a:srgbClr val="336600">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5000" i="1">
                <a:solidFill>
                  <a:srgbClr val="FFFF00"/>
                </a:solidFill>
                <a:effectLst>
                  <a:outerShdw blurRad="38100" dist="38100" dir="2700000" algn="tl">
                    <a:srgbClr val="000000"/>
                  </a:outerShdw>
                </a:effectLst>
              </a:rPr>
              <a:t>Loropetalum</a:t>
            </a:r>
            <a:endParaRPr lang="en-US" altLang="en-US" sz="4200" i="1">
              <a:solidFill>
                <a:srgbClr val="FFFF00"/>
              </a:solidFill>
              <a:effectLst>
                <a:outerShdw blurRad="38100" dist="38100" dir="2700000" algn="tl">
                  <a:srgbClr val="000000"/>
                </a:outerShdw>
              </a:effectLst>
            </a:endParaRPr>
          </a:p>
        </p:txBody>
      </p:sp>
    </p:spTree>
  </p:cSld>
  <p:clrMapOvr>
    <a:masterClrMapping/>
  </p:clrMapOvr>
  <p:transition>
    <p:random/>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1026" descr="Image1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3400"/>
            <a:ext cx="4229100" cy="5638800"/>
          </a:xfrm>
          <a:prstGeom prst="rect">
            <a:avLst/>
          </a:prstGeom>
          <a:noFill/>
          <a:extLst>
            <a:ext uri="{909E8E84-426E-40DD-AFC4-6F175D3DCCD1}">
              <a14:hiddenFill xmlns:a14="http://schemas.microsoft.com/office/drawing/2010/main">
                <a:solidFill>
                  <a:srgbClr val="FFFFFF"/>
                </a:solidFill>
              </a14:hiddenFill>
            </a:ext>
          </a:extLst>
        </p:spPr>
      </p:pic>
      <p:pic>
        <p:nvPicPr>
          <p:cNvPr id="221187" name="Picture 1027" descr="Image1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1800" y="381000"/>
            <a:ext cx="4902200" cy="6184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2" descr="Image0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066800"/>
            <a:ext cx="6819900" cy="5638800"/>
          </a:xfrm>
          <a:prstGeom prst="rect">
            <a:avLst/>
          </a:prstGeom>
          <a:noFill/>
          <a:extLst>
            <a:ext uri="{909E8E84-426E-40DD-AFC4-6F175D3DCCD1}">
              <a14:hiddenFill xmlns:a14="http://schemas.microsoft.com/office/drawing/2010/main">
                <a:solidFill>
                  <a:srgbClr val="FFFFFF"/>
                </a:solidFill>
              </a14:hiddenFill>
            </a:ext>
          </a:extLst>
        </p:spPr>
      </p:pic>
      <p:sp>
        <p:nvSpPr>
          <p:cNvPr id="223236" name="Rectangle 4"/>
          <p:cNvSpPr>
            <a:spLocks noChangeArrowheads="1"/>
          </p:cNvSpPr>
          <p:nvPr/>
        </p:nvSpPr>
        <p:spPr bwMode="auto">
          <a:xfrm>
            <a:off x="304800" y="152400"/>
            <a:ext cx="1949450" cy="854075"/>
          </a:xfrm>
          <a:prstGeom prst="rect">
            <a:avLst/>
          </a:prstGeom>
          <a:noFill/>
          <a:ln>
            <a:noFill/>
          </a:ln>
          <a:effectLst/>
          <a:extLst>
            <a:ext uri="{909E8E84-426E-40DD-AFC4-6F175D3DCCD1}">
              <a14:hiddenFill xmlns:a14="http://schemas.microsoft.com/office/drawing/2010/main">
                <a:solidFill>
                  <a:srgbClr val="336600">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5000">
                <a:solidFill>
                  <a:srgbClr val="FFFF00"/>
                </a:solidFill>
                <a:effectLst>
                  <a:outerShdw blurRad="38100" dist="38100" dir="2700000" algn="tl">
                    <a:srgbClr val="000000"/>
                  </a:outerShdw>
                </a:effectLst>
              </a:rPr>
              <a:t>Azalea</a:t>
            </a:r>
            <a:endParaRPr lang="en-US" altLang="en-US" sz="4200" i="1">
              <a:solidFill>
                <a:srgbClr val="FFFF00"/>
              </a:solidFill>
              <a:effectLst>
                <a:outerShdw blurRad="38100" dist="38100" dir="2700000" algn="tl">
                  <a:srgbClr val="000000"/>
                </a:outerShdw>
              </a:effectLst>
            </a:endParaRPr>
          </a:p>
        </p:txBody>
      </p:sp>
    </p:spTree>
  </p:cSld>
  <p:clrMapOvr>
    <a:masterClrMapping/>
  </p:clrMapOvr>
  <p:transition>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Text Box 2"/>
          <p:cNvSpPr txBox="1">
            <a:spLocks noChangeArrowheads="1"/>
          </p:cNvSpPr>
          <p:nvPr/>
        </p:nvSpPr>
        <p:spPr bwMode="auto">
          <a:xfrm>
            <a:off x="228600" y="774700"/>
            <a:ext cx="5181600" cy="539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3200">
                <a:solidFill>
                  <a:schemeClr val="bg1"/>
                </a:solidFill>
                <a:effectLst>
                  <a:outerShdw blurRad="38100" dist="38100" dir="2700000" algn="tl">
                    <a:srgbClr val="000000"/>
                  </a:outerShdw>
                </a:effectLst>
              </a:rPr>
              <a:t>                      </a:t>
            </a:r>
            <a:endParaRPr lang="en-US" altLang="en-US" sz="3200" b="1">
              <a:solidFill>
                <a:srgbClr val="F7F74D"/>
              </a:solidFill>
            </a:endParaRPr>
          </a:p>
          <a:p>
            <a:endParaRPr lang="en-US" altLang="en-US" sz="3200">
              <a:solidFill>
                <a:schemeClr val="bg1"/>
              </a:solidFill>
              <a:effectLst>
                <a:outerShdw blurRad="38100" dist="38100" dir="2700000" algn="tl">
                  <a:srgbClr val="000000"/>
                </a:outerShdw>
              </a:effectLst>
            </a:endParaRPr>
          </a:p>
          <a:p>
            <a:r>
              <a:rPr lang="en-US" altLang="en-US">
                <a:solidFill>
                  <a:srgbClr val="F7F74D"/>
                </a:solidFill>
              </a:rPr>
              <a:t>Provenance:</a:t>
            </a:r>
            <a:r>
              <a:rPr lang="en-US" altLang="en-US">
                <a:solidFill>
                  <a:schemeClr val="bg1"/>
                </a:solidFill>
                <a:effectLst>
                  <a:outerShdw blurRad="38100" dist="38100" dir="2700000" algn="tl">
                    <a:srgbClr val="000000"/>
                  </a:outerShdw>
                </a:effectLst>
              </a:rPr>
              <a:t>  A seed’s origin, in terms of climate and geographic location.  This can have profound effects on seed germination and plant survival.  </a:t>
            </a:r>
          </a:p>
          <a:p>
            <a:r>
              <a:rPr lang="en-US" altLang="en-US">
                <a:solidFill>
                  <a:schemeClr val="bg1"/>
                </a:solidFill>
                <a:effectLst>
                  <a:outerShdw blurRad="38100" dist="38100" dir="2700000" algn="tl">
                    <a:srgbClr val="000000"/>
                  </a:outerShdw>
                </a:effectLst>
              </a:rPr>
              <a:t>Example:  Hemlocks grown from southern North Carolina seed sources are more heat tolerant  than Hemlocks grown from Pennsylvania seed sources.</a:t>
            </a:r>
            <a:r>
              <a:rPr lang="en-US" altLang="en-US" sz="3200">
                <a:solidFill>
                  <a:schemeClr val="bg1"/>
                </a:solidFill>
                <a:effectLst>
                  <a:outerShdw blurRad="38100" dist="38100" dir="2700000" algn="tl">
                    <a:srgbClr val="000000"/>
                  </a:outerShdw>
                </a:effectLst>
              </a:rPr>
              <a:t>  </a:t>
            </a:r>
          </a:p>
        </p:txBody>
      </p:sp>
      <p:pic>
        <p:nvPicPr>
          <p:cNvPr id="380931" name="Picture 3" descr="provence"/>
          <p:cNvPicPr>
            <a:picLocks noChangeAspect="1" noChangeArrowheads="1"/>
          </p:cNvPicPr>
          <p:nvPr/>
        </p:nvPicPr>
        <p:blipFill>
          <a:blip r:embed="rId3">
            <a:lum bright="32000"/>
            <a:extLst>
              <a:ext uri="{28A0092B-C50C-407E-A947-70E740481C1C}">
                <a14:useLocalDpi xmlns:a14="http://schemas.microsoft.com/office/drawing/2010/main" val="0"/>
              </a:ext>
            </a:extLst>
          </a:blip>
          <a:srcRect/>
          <a:stretch>
            <a:fillRect/>
          </a:stretch>
        </p:blipFill>
        <p:spPr bwMode="auto">
          <a:xfrm>
            <a:off x="5275263" y="1143000"/>
            <a:ext cx="3716337" cy="5410200"/>
          </a:xfrm>
          <a:prstGeom prst="rect">
            <a:avLst/>
          </a:prstGeom>
          <a:noFill/>
          <a:extLst>
            <a:ext uri="{909E8E84-426E-40DD-AFC4-6F175D3DCCD1}">
              <a14:hiddenFill xmlns:a14="http://schemas.microsoft.com/office/drawing/2010/main">
                <a:solidFill>
                  <a:srgbClr val="FFFFFF"/>
                </a:solidFill>
              </a14:hiddenFill>
            </a:ext>
          </a:extLst>
        </p:spPr>
      </p:pic>
      <p:sp>
        <p:nvSpPr>
          <p:cNvPr id="380932" name="Rectangle 4"/>
          <p:cNvSpPr>
            <a:spLocks noChangeArrowheads="1"/>
          </p:cNvSpPr>
          <p:nvPr/>
        </p:nvSpPr>
        <p:spPr bwMode="auto">
          <a:xfrm>
            <a:off x="228600" y="152400"/>
            <a:ext cx="88392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4800" b="1">
                <a:solidFill>
                  <a:srgbClr val="F7F74D"/>
                </a:solidFill>
              </a:rPr>
              <a:t>Seed Collecting</a:t>
            </a:r>
          </a:p>
        </p:txBody>
      </p:sp>
    </p:spTree>
  </p:cSld>
  <p:clrMapOvr>
    <a:masterClrMapping/>
  </p:clrMapOvr>
  <p:transition spd="slow">
    <p:random/>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2" descr="Image1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4419600" cy="3716338"/>
          </a:xfrm>
          <a:prstGeom prst="rect">
            <a:avLst/>
          </a:prstGeom>
          <a:noFill/>
          <a:extLst>
            <a:ext uri="{909E8E84-426E-40DD-AFC4-6F175D3DCCD1}">
              <a14:hiddenFill xmlns:a14="http://schemas.microsoft.com/office/drawing/2010/main">
                <a:solidFill>
                  <a:srgbClr val="FFFFFF"/>
                </a:solidFill>
              </a14:hiddenFill>
            </a:ext>
          </a:extLst>
        </p:spPr>
      </p:pic>
      <p:sp>
        <p:nvSpPr>
          <p:cNvPr id="231427" name="Rectangle 3"/>
          <p:cNvSpPr>
            <a:spLocks noChangeArrowheads="1"/>
          </p:cNvSpPr>
          <p:nvPr/>
        </p:nvSpPr>
        <p:spPr bwMode="auto">
          <a:xfrm>
            <a:off x="228600" y="5715000"/>
            <a:ext cx="1630363" cy="854075"/>
          </a:xfrm>
          <a:prstGeom prst="rect">
            <a:avLst/>
          </a:prstGeom>
          <a:noFill/>
          <a:ln>
            <a:noFill/>
          </a:ln>
          <a:effectLst/>
          <a:extLst>
            <a:ext uri="{909E8E84-426E-40DD-AFC4-6F175D3DCCD1}">
              <a14:hiddenFill xmlns:a14="http://schemas.microsoft.com/office/drawing/2010/main">
                <a:solidFill>
                  <a:srgbClr val="336600">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5000">
                <a:solidFill>
                  <a:srgbClr val="FFFF00"/>
                </a:solidFill>
                <a:effectLst>
                  <a:outerShdw blurRad="38100" dist="38100" dir="2700000" algn="tl">
                    <a:srgbClr val="000000"/>
                  </a:outerShdw>
                </a:effectLst>
              </a:rPr>
              <a:t>Holly</a:t>
            </a:r>
          </a:p>
        </p:txBody>
      </p:sp>
      <p:pic>
        <p:nvPicPr>
          <p:cNvPr id="231428" name="Picture 4" descr="Image0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8275" y="1676400"/>
            <a:ext cx="2346325" cy="4441825"/>
          </a:xfrm>
          <a:prstGeom prst="rect">
            <a:avLst/>
          </a:prstGeom>
          <a:noFill/>
          <a:extLst>
            <a:ext uri="{909E8E84-426E-40DD-AFC4-6F175D3DCCD1}">
              <a14:hiddenFill xmlns:a14="http://schemas.microsoft.com/office/drawing/2010/main">
                <a:solidFill>
                  <a:srgbClr val="FFFFFF"/>
                </a:solidFill>
              </a14:hiddenFill>
            </a:ext>
          </a:extLst>
        </p:spPr>
      </p:pic>
      <p:pic>
        <p:nvPicPr>
          <p:cNvPr id="231429" name="Picture 5" descr="Image0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9513" y="2730500"/>
            <a:ext cx="2808287" cy="3975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5" name="Picture 3" descr="Image09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0"/>
            <a:ext cx="5105400" cy="4051300"/>
          </a:xfrm>
          <a:prstGeom prst="rect">
            <a:avLst/>
          </a:prstGeom>
          <a:noFill/>
          <a:extLst>
            <a:ext uri="{909E8E84-426E-40DD-AFC4-6F175D3DCCD1}">
              <a14:hiddenFill xmlns:a14="http://schemas.microsoft.com/office/drawing/2010/main">
                <a:solidFill>
                  <a:srgbClr val="FFFFFF"/>
                </a:solidFill>
              </a14:hiddenFill>
            </a:ext>
          </a:extLst>
        </p:spPr>
      </p:pic>
      <p:pic>
        <p:nvPicPr>
          <p:cNvPr id="233476" name="Picture 4" descr="Image09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2895600"/>
            <a:ext cx="5359400" cy="3962400"/>
          </a:xfrm>
          <a:prstGeom prst="rect">
            <a:avLst/>
          </a:prstGeom>
          <a:noFill/>
          <a:extLst>
            <a:ext uri="{909E8E84-426E-40DD-AFC4-6F175D3DCCD1}">
              <a14:hiddenFill xmlns:a14="http://schemas.microsoft.com/office/drawing/2010/main">
                <a:solidFill>
                  <a:srgbClr val="FFFFFF"/>
                </a:solidFill>
              </a14:hiddenFill>
            </a:ext>
          </a:extLst>
        </p:spPr>
      </p:pic>
      <p:sp>
        <p:nvSpPr>
          <p:cNvPr id="233477" name="Rectangle 5"/>
          <p:cNvSpPr>
            <a:spLocks noChangeArrowheads="1"/>
          </p:cNvSpPr>
          <p:nvPr/>
        </p:nvSpPr>
        <p:spPr bwMode="auto">
          <a:xfrm>
            <a:off x="457200" y="457200"/>
            <a:ext cx="2054225" cy="854075"/>
          </a:xfrm>
          <a:prstGeom prst="rect">
            <a:avLst/>
          </a:prstGeom>
          <a:noFill/>
          <a:ln>
            <a:noFill/>
          </a:ln>
          <a:effectLst/>
          <a:extLst>
            <a:ext uri="{909E8E84-426E-40DD-AFC4-6F175D3DCCD1}">
              <a14:hiddenFill xmlns:a14="http://schemas.microsoft.com/office/drawing/2010/main">
                <a:solidFill>
                  <a:srgbClr val="336600">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5000">
                <a:solidFill>
                  <a:srgbClr val="FFFF00"/>
                </a:solidFill>
                <a:effectLst>
                  <a:outerShdw blurRad="38100" dist="38100" dir="2700000" algn="tl">
                    <a:srgbClr val="000000"/>
                  </a:outerShdw>
                </a:effectLst>
              </a:rPr>
              <a:t>Juniper</a:t>
            </a:r>
            <a:endParaRPr lang="en-US" altLang="en-US" sz="4200" i="1">
              <a:solidFill>
                <a:srgbClr val="FFFF00"/>
              </a:solidFill>
              <a:effectLst>
                <a:outerShdw blurRad="38100" dist="38100" dir="2700000" algn="tl">
                  <a:srgbClr val="000000"/>
                </a:outerShdw>
              </a:effectLst>
            </a:endParaRPr>
          </a:p>
        </p:txBody>
      </p:sp>
      <p:sp>
        <p:nvSpPr>
          <p:cNvPr id="233478" name="Rectangle 6"/>
          <p:cNvSpPr>
            <a:spLocks noChangeArrowheads="1"/>
          </p:cNvSpPr>
          <p:nvPr/>
        </p:nvSpPr>
        <p:spPr bwMode="auto">
          <a:xfrm>
            <a:off x="128588" y="4194175"/>
            <a:ext cx="1243012" cy="854075"/>
          </a:xfrm>
          <a:prstGeom prst="rect">
            <a:avLst/>
          </a:prstGeom>
          <a:noFill/>
          <a:ln>
            <a:noFill/>
          </a:ln>
          <a:effectLst/>
          <a:extLst>
            <a:ext uri="{909E8E84-426E-40DD-AFC4-6F175D3DCCD1}">
              <a14:hiddenFill xmlns:a14="http://schemas.microsoft.com/office/drawing/2010/main">
                <a:solidFill>
                  <a:srgbClr val="336600">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5000">
                <a:solidFill>
                  <a:srgbClr val="FFFF00"/>
                </a:solidFill>
                <a:effectLst>
                  <a:outerShdw blurRad="38100" dist="38100" dir="2700000" algn="tl">
                    <a:srgbClr val="000000"/>
                  </a:outerShdw>
                </a:effectLst>
              </a:rPr>
              <a:t>heel</a:t>
            </a:r>
            <a:endParaRPr lang="en-US" altLang="en-US" sz="4200" i="1">
              <a:solidFill>
                <a:srgbClr val="FFFF00"/>
              </a:solidFill>
              <a:effectLst>
                <a:outerShdw blurRad="38100" dist="38100" dir="2700000" algn="tl">
                  <a:srgbClr val="000000"/>
                </a:outerShdw>
              </a:effectLst>
            </a:endParaRPr>
          </a:p>
        </p:txBody>
      </p:sp>
      <p:sp>
        <p:nvSpPr>
          <p:cNvPr id="233479" name="Line 7"/>
          <p:cNvSpPr>
            <a:spLocks noChangeShapeType="1"/>
          </p:cNvSpPr>
          <p:nvPr/>
        </p:nvSpPr>
        <p:spPr bwMode="auto">
          <a:xfrm>
            <a:off x="1371600" y="4648200"/>
            <a:ext cx="609600" cy="762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transition>
    <p:random/>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2" name="Picture 2" descr="Image1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04800"/>
            <a:ext cx="7772400" cy="63150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ChangeArrowheads="1"/>
          </p:cNvSpPr>
          <p:nvPr/>
        </p:nvSpPr>
        <p:spPr bwMode="auto">
          <a:xfrm>
            <a:off x="381000" y="838200"/>
            <a:ext cx="8305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marL="457200" fontAlgn="base">
              <a:spcBef>
                <a:spcPct val="0"/>
              </a:spcBef>
              <a:spcAft>
                <a:spcPct val="0"/>
              </a:spcAft>
              <a:defRPr sz="2400">
                <a:solidFill>
                  <a:schemeClr val="tx1"/>
                </a:solidFill>
                <a:latin typeface="Times New Roman" charset="0"/>
              </a:defRPr>
            </a:lvl6pPr>
            <a:lvl7pPr marL="914400" fontAlgn="base">
              <a:spcBef>
                <a:spcPct val="0"/>
              </a:spcBef>
              <a:spcAft>
                <a:spcPct val="0"/>
              </a:spcAft>
              <a:defRPr sz="2400">
                <a:solidFill>
                  <a:schemeClr val="tx1"/>
                </a:solidFill>
                <a:latin typeface="Times New Roman" charset="0"/>
              </a:defRPr>
            </a:lvl7pPr>
            <a:lvl8pPr marL="1371600" fontAlgn="base">
              <a:spcBef>
                <a:spcPct val="0"/>
              </a:spcBef>
              <a:spcAft>
                <a:spcPct val="0"/>
              </a:spcAft>
              <a:defRPr sz="2400">
                <a:solidFill>
                  <a:schemeClr val="tx1"/>
                </a:solidFill>
                <a:latin typeface="Times New Roman" charset="0"/>
              </a:defRPr>
            </a:lvl8pPr>
            <a:lvl9pPr marL="1828800" fontAlgn="base">
              <a:spcBef>
                <a:spcPct val="0"/>
              </a:spcBef>
              <a:spcAft>
                <a:spcPct val="0"/>
              </a:spcAft>
              <a:defRPr sz="2400">
                <a:solidFill>
                  <a:schemeClr val="tx1"/>
                </a:solidFill>
                <a:latin typeface="Times New Roman" charset="0"/>
              </a:defRPr>
            </a:lvl9pPr>
          </a:lstStyle>
          <a:p>
            <a:pPr algn="ctr">
              <a:lnSpc>
                <a:spcPct val="120000"/>
              </a:lnSpc>
            </a:pPr>
            <a:r>
              <a:rPr lang="en-US" altLang="en-US" sz="8000">
                <a:solidFill>
                  <a:srgbClr val="FFFF00"/>
                </a:solidFill>
                <a:effectLst>
                  <a:outerShdw blurRad="38100" dist="38100" dir="2700000" algn="tl">
                    <a:srgbClr val="000000"/>
                  </a:outerShdw>
                </a:effectLst>
              </a:rPr>
              <a:t>Ground-Layering</a:t>
            </a:r>
          </a:p>
        </p:txBody>
      </p:sp>
      <p:pic>
        <p:nvPicPr>
          <p:cNvPr id="366595" name="Picture 3" descr="Image0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2300" y="2332038"/>
            <a:ext cx="5346700" cy="42211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3" name="Picture 3" descr="Image0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5892800" cy="4419600"/>
          </a:xfrm>
          <a:prstGeom prst="rect">
            <a:avLst/>
          </a:prstGeom>
          <a:noFill/>
          <a:extLst>
            <a:ext uri="{909E8E84-426E-40DD-AFC4-6F175D3DCCD1}">
              <a14:hiddenFill xmlns:a14="http://schemas.microsoft.com/office/drawing/2010/main">
                <a:solidFill>
                  <a:srgbClr val="FFFFFF"/>
                </a:solidFill>
              </a14:hiddenFill>
            </a:ext>
          </a:extLst>
        </p:spPr>
      </p:pic>
      <p:pic>
        <p:nvPicPr>
          <p:cNvPr id="368644" name="Picture 4" descr="Image0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2725738"/>
            <a:ext cx="4724400" cy="3979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8" name="Picture 2" descr="Image0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71550"/>
            <a:ext cx="9144000" cy="4914900"/>
          </a:xfrm>
          <a:prstGeom prst="rect">
            <a:avLst/>
          </a:prstGeom>
          <a:noFill/>
          <a:extLst>
            <a:ext uri="{909E8E84-426E-40DD-AFC4-6F175D3DCCD1}">
              <a14:hiddenFill xmlns:a14="http://schemas.microsoft.com/office/drawing/2010/main">
                <a:solidFill>
                  <a:srgbClr val="FFFFFF"/>
                </a:solidFill>
              </a14:hiddenFill>
            </a:ext>
          </a:extLst>
        </p:spPr>
      </p:pic>
      <p:sp>
        <p:nvSpPr>
          <p:cNvPr id="372739" name="Rectangle 3"/>
          <p:cNvSpPr>
            <a:spLocks noChangeArrowheads="1"/>
          </p:cNvSpPr>
          <p:nvPr/>
        </p:nvSpPr>
        <p:spPr bwMode="auto">
          <a:xfrm>
            <a:off x="2362200" y="4876800"/>
            <a:ext cx="2362200" cy="854075"/>
          </a:xfrm>
          <a:prstGeom prst="rect">
            <a:avLst/>
          </a:prstGeom>
          <a:solidFill>
            <a:srgbClr val="003366">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5000">
                <a:solidFill>
                  <a:srgbClr val="FFFF00"/>
                </a:solidFill>
                <a:effectLst>
                  <a:outerShdw blurRad="38100" dist="38100" dir="2700000" algn="tl">
                    <a:srgbClr val="000000"/>
                  </a:outerShdw>
                </a:effectLst>
              </a:rPr>
              <a:t>Tongue</a:t>
            </a:r>
            <a:endParaRPr lang="en-US" altLang="en-US" sz="4200">
              <a:solidFill>
                <a:srgbClr val="FFFF00"/>
              </a:solidFill>
              <a:effectLst>
                <a:outerShdw blurRad="38100" dist="38100" dir="2700000" algn="tl">
                  <a:srgbClr val="000000"/>
                </a:outerShdw>
              </a:effectLst>
            </a:endParaRPr>
          </a:p>
        </p:txBody>
      </p:sp>
      <p:sp>
        <p:nvSpPr>
          <p:cNvPr id="372740" name="Line 4"/>
          <p:cNvSpPr>
            <a:spLocks noChangeShapeType="1"/>
          </p:cNvSpPr>
          <p:nvPr/>
        </p:nvSpPr>
        <p:spPr bwMode="auto">
          <a:xfrm flipV="1">
            <a:off x="4800600" y="4648200"/>
            <a:ext cx="914400" cy="6096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2741" name="Rectangle 5"/>
          <p:cNvSpPr>
            <a:spLocks noChangeArrowheads="1"/>
          </p:cNvSpPr>
          <p:nvPr/>
        </p:nvSpPr>
        <p:spPr bwMode="auto">
          <a:xfrm>
            <a:off x="6172200" y="1371600"/>
            <a:ext cx="2819400" cy="1387475"/>
          </a:xfrm>
          <a:prstGeom prst="rect">
            <a:avLst/>
          </a:prstGeom>
          <a:solidFill>
            <a:srgbClr val="003366">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85000"/>
              </a:lnSpc>
            </a:pPr>
            <a:r>
              <a:rPr lang="en-US" altLang="en-US" sz="5000">
                <a:solidFill>
                  <a:srgbClr val="FFFF00"/>
                </a:solidFill>
                <a:effectLst>
                  <a:outerShdw blurRad="38100" dist="38100" dir="2700000" algn="tl">
                    <a:srgbClr val="000000"/>
                  </a:outerShdw>
                </a:effectLst>
              </a:rPr>
              <a:t>Rooting hormone</a:t>
            </a:r>
            <a:endParaRPr lang="en-US" altLang="en-US" sz="4200">
              <a:solidFill>
                <a:srgbClr val="FFFF00"/>
              </a:solidFill>
              <a:effectLst>
                <a:outerShdw blurRad="38100" dist="38100" dir="2700000" algn="tl">
                  <a:srgbClr val="000000"/>
                </a:outerShdw>
              </a:effectLst>
            </a:endParaRPr>
          </a:p>
        </p:txBody>
      </p:sp>
      <p:sp>
        <p:nvSpPr>
          <p:cNvPr id="372742" name="Line 6"/>
          <p:cNvSpPr>
            <a:spLocks noChangeShapeType="1"/>
          </p:cNvSpPr>
          <p:nvPr/>
        </p:nvSpPr>
        <p:spPr bwMode="auto">
          <a:xfrm>
            <a:off x="3276600" y="2743200"/>
            <a:ext cx="609600" cy="6858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2743" name="Rectangle 7"/>
          <p:cNvSpPr>
            <a:spLocks noChangeArrowheads="1"/>
          </p:cNvSpPr>
          <p:nvPr/>
        </p:nvSpPr>
        <p:spPr bwMode="auto">
          <a:xfrm>
            <a:off x="1752600" y="1752600"/>
            <a:ext cx="2819400" cy="854075"/>
          </a:xfrm>
          <a:prstGeom prst="rect">
            <a:avLst/>
          </a:prstGeom>
          <a:solidFill>
            <a:srgbClr val="003366">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5000">
                <a:solidFill>
                  <a:srgbClr val="FFFF00"/>
                </a:solidFill>
                <a:effectLst>
                  <a:outerShdw blurRad="38100" dist="38100" dir="2700000" algn="tl">
                    <a:srgbClr val="000000"/>
                  </a:outerShdw>
                </a:effectLst>
              </a:rPr>
              <a:t>Toothpick</a:t>
            </a:r>
            <a:endParaRPr lang="en-US" altLang="en-US" sz="4200">
              <a:solidFill>
                <a:srgbClr val="FFFF00"/>
              </a:solidFill>
              <a:effectLst>
                <a:outerShdw blurRad="38100" dist="38100" dir="2700000" algn="tl">
                  <a:srgbClr val="000000"/>
                </a:outerShdw>
              </a:effectLst>
            </a:endParaRPr>
          </a:p>
        </p:txBody>
      </p:sp>
      <p:sp>
        <p:nvSpPr>
          <p:cNvPr id="372744" name="Line 8"/>
          <p:cNvSpPr>
            <a:spLocks noChangeShapeType="1"/>
          </p:cNvSpPr>
          <p:nvPr/>
        </p:nvSpPr>
        <p:spPr bwMode="auto">
          <a:xfrm flipH="1">
            <a:off x="5410200" y="2819400"/>
            <a:ext cx="762000" cy="12192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transition>
    <p:random/>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7" name="Picture 3" descr="Image0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4267200" cy="3589338"/>
          </a:xfrm>
          <a:prstGeom prst="rect">
            <a:avLst/>
          </a:prstGeom>
          <a:noFill/>
          <a:extLst>
            <a:ext uri="{909E8E84-426E-40DD-AFC4-6F175D3DCCD1}">
              <a14:hiddenFill xmlns:a14="http://schemas.microsoft.com/office/drawing/2010/main">
                <a:solidFill>
                  <a:srgbClr val="FFFFFF"/>
                </a:solidFill>
              </a14:hiddenFill>
            </a:ext>
          </a:extLst>
        </p:spPr>
      </p:pic>
      <p:pic>
        <p:nvPicPr>
          <p:cNvPr id="374786" name="Picture 2" descr="Image0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524000"/>
            <a:ext cx="4648200" cy="3486150"/>
          </a:xfrm>
          <a:prstGeom prst="rect">
            <a:avLst/>
          </a:prstGeom>
          <a:noFill/>
          <a:extLst>
            <a:ext uri="{909E8E84-426E-40DD-AFC4-6F175D3DCCD1}">
              <a14:hiddenFill xmlns:a14="http://schemas.microsoft.com/office/drawing/2010/main">
                <a:solidFill>
                  <a:srgbClr val="FFFFFF"/>
                </a:solidFill>
              </a14:hiddenFill>
            </a:ext>
          </a:extLst>
        </p:spPr>
      </p:pic>
      <p:pic>
        <p:nvPicPr>
          <p:cNvPr id="374788" name="Picture 4" descr="Image04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3657600"/>
            <a:ext cx="3594100" cy="30337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Text Box 2"/>
          <p:cNvSpPr txBox="1">
            <a:spLocks noChangeArrowheads="1"/>
          </p:cNvSpPr>
          <p:nvPr/>
        </p:nvSpPr>
        <p:spPr bwMode="auto">
          <a:xfrm>
            <a:off x="0" y="381000"/>
            <a:ext cx="91440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5600" b="1">
                <a:solidFill>
                  <a:srgbClr val="FFFF00"/>
                </a:solidFill>
                <a:effectLst>
                  <a:outerShdw blurRad="38100" dist="38100" dir="2700000" algn="tl">
                    <a:srgbClr val="000000"/>
                  </a:outerShdw>
                </a:effectLst>
              </a:rPr>
              <a:t>Soils and Growing Media For Propagation</a:t>
            </a:r>
          </a:p>
        </p:txBody>
      </p:sp>
      <p:pic>
        <p:nvPicPr>
          <p:cNvPr id="276483" name="Picture 3" descr="Orchid mix close-up 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048000"/>
            <a:ext cx="3822700" cy="2755900"/>
          </a:xfrm>
          <a:prstGeom prst="rect">
            <a:avLst/>
          </a:prstGeom>
          <a:noFill/>
          <a:extLst>
            <a:ext uri="{909E8E84-426E-40DD-AFC4-6F175D3DCCD1}">
              <a14:hiddenFill xmlns:a14="http://schemas.microsoft.com/office/drawing/2010/main">
                <a:solidFill>
                  <a:srgbClr val="FFFFFF"/>
                </a:solidFill>
              </a14:hiddenFill>
            </a:ext>
          </a:extLst>
        </p:spPr>
      </p:pic>
      <p:sp>
        <p:nvSpPr>
          <p:cNvPr id="276484" name="Text Box 4"/>
          <p:cNvSpPr txBox="1">
            <a:spLocks noChangeArrowheads="1"/>
          </p:cNvSpPr>
          <p:nvPr/>
        </p:nvSpPr>
        <p:spPr bwMode="auto">
          <a:xfrm>
            <a:off x="4495800" y="2743200"/>
            <a:ext cx="4648200" cy="330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6075" indent="-346075">
              <a:tabLst>
                <a:tab pos="346075" algn="l"/>
                <a:tab pos="1428750" algn="l"/>
              </a:tabLst>
              <a:defRPr sz="2400">
                <a:solidFill>
                  <a:schemeClr val="tx1"/>
                </a:solidFill>
                <a:latin typeface="Times New Roman" charset="0"/>
              </a:defRPr>
            </a:lvl1pPr>
            <a:lvl2pPr marL="914400" indent="-342900">
              <a:tabLst>
                <a:tab pos="346075" algn="l"/>
                <a:tab pos="1428750" algn="l"/>
              </a:tabLst>
              <a:defRPr sz="2400">
                <a:solidFill>
                  <a:schemeClr val="tx1"/>
                </a:solidFill>
                <a:latin typeface="Times New Roman" charset="0"/>
              </a:defRPr>
            </a:lvl2pPr>
            <a:lvl3pPr marL="1428750" indent="-400050">
              <a:tabLst>
                <a:tab pos="346075" algn="l"/>
                <a:tab pos="1428750" algn="l"/>
              </a:tabLst>
              <a:defRPr sz="2400">
                <a:solidFill>
                  <a:schemeClr val="tx1"/>
                </a:solidFill>
                <a:latin typeface="Times New Roman" charset="0"/>
              </a:defRPr>
            </a:lvl3pPr>
            <a:lvl4pPr marL="1543050">
              <a:tabLst>
                <a:tab pos="346075" algn="l"/>
                <a:tab pos="1428750" algn="l"/>
              </a:tabLst>
              <a:defRPr sz="2400">
                <a:solidFill>
                  <a:schemeClr val="tx1"/>
                </a:solidFill>
                <a:latin typeface="Times New Roman" charset="0"/>
              </a:defRPr>
            </a:lvl4pPr>
            <a:lvl5pPr>
              <a:tabLst>
                <a:tab pos="346075" algn="l"/>
                <a:tab pos="1428750" algn="l"/>
              </a:tabLst>
              <a:defRPr sz="2400">
                <a:solidFill>
                  <a:schemeClr val="tx1"/>
                </a:solidFill>
                <a:latin typeface="Times New Roman" charset="0"/>
              </a:defRPr>
            </a:lvl5pPr>
            <a:lvl6pPr fontAlgn="base">
              <a:spcBef>
                <a:spcPct val="0"/>
              </a:spcBef>
              <a:spcAft>
                <a:spcPct val="0"/>
              </a:spcAft>
              <a:tabLst>
                <a:tab pos="346075" algn="l"/>
                <a:tab pos="1428750" algn="l"/>
              </a:tabLst>
              <a:defRPr sz="2400">
                <a:solidFill>
                  <a:schemeClr val="tx1"/>
                </a:solidFill>
                <a:latin typeface="Times New Roman" charset="0"/>
              </a:defRPr>
            </a:lvl6pPr>
            <a:lvl7pPr fontAlgn="base">
              <a:spcBef>
                <a:spcPct val="0"/>
              </a:spcBef>
              <a:spcAft>
                <a:spcPct val="0"/>
              </a:spcAft>
              <a:tabLst>
                <a:tab pos="346075" algn="l"/>
                <a:tab pos="1428750" algn="l"/>
              </a:tabLst>
              <a:defRPr sz="2400">
                <a:solidFill>
                  <a:schemeClr val="tx1"/>
                </a:solidFill>
                <a:latin typeface="Times New Roman" charset="0"/>
              </a:defRPr>
            </a:lvl7pPr>
            <a:lvl8pPr fontAlgn="base">
              <a:spcBef>
                <a:spcPct val="0"/>
              </a:spcBef>
              <a:spcAft>
                <a:spcPct val="0"/>
              </a:spcAft>
              <a:tabLst>
                <a:tab pos="346075" algn="l"/>
                <a:tab pos="1428750" algn="l"/>
              </a:tabLst>
              <a:defRPr sz="2400">
                <a:solidFill>
                  <a:schemeClr val="tx1"/>
                </a:solidFill>
                <a:latin typeface="Times New Roman" charset="0"/>
              </a:defRPr>
            </a:lvl8pPr>
            <a:lvl9pPr fontAlgn="base">
              <a:spcBef>
                <a:spcPct val="0"/>
              </a:spcBef>
              <a:spcAft>
                <a:spcPct val="0"/>
              </a:spcAft>
              <a:tabLst>
                <a:tab pos="346075" algn="l"/>
                <a:tab pos="1428750" algn="l"/>
              </a:tabLst>
              <a:defRPr sz="2400">
                <a:solidFill>
                  <a:schemeClr val="tx1"/>
                </a:solidFill>
                <a:latin typeface="Times New Roman" charset="0"/>
              </a:defRPr>
            </a:lvl9pPr>
          </a:lstStyle>
          <a:p>
            <a:pPr>
              <a:lnSpc>
                <a:spcPct val="95000"/>
              </a:lnSpc>
              <a:spcBef>
                <a:spcPct val="25000"/>
              </a:spcBef>
              <a:spcAft>
                <a:spcPct val="25000"/>
              </a:spcAft>
              <a:buFont typeface="Wingdings" charset="2"/>
              <a:buChar char="§"/>
            </a:pPr>
            <a:r>
              <a:rPr lang="en-US" altLang="en-US" sz="3400">
                <a:solidFill>
                  <a:srgbClr val="FFFF00"/>
                </a:solidFill>
                <a:effectLst>
                  <a:outerShdw blurRad="38100" dist="38100" dir="2700000" algn="tl">
                    <a:srgbClr val="000000"/>
                  </a:outerShdw>
                </a:effectLst>
              </a:rPr>
              <a:t>Any substance providing air/water relationships (25 to 40% air space) </a:t>
            </a:r>
            <a:endParaRPr lang="en-US" altLang="en-US" sz="3800">
              <a:solidFill>
                <a:srgbClr val="FFFF00"/>
              </a:solidFill>
              <a:effectLst>
                <a:outerShdw blurRad="38100" dist="38100" dir="2700000" algn="tl">
                  <a:srgbClr val="000000"/>
                </a:outerShdw>
              </a:effectLst>
            </a:endParaRPr>
          </a:p>
          <a:p>
            <a:pPr lvl="1">
              <a:lnSpc>
                <a:spcPct val="95000"/>
              </a:lnSpc>
              <a:spcBef>
                <a:spcPct val="25000"/>
              </a:spcBef>
              <a:spcAft>
                <a:spcPct val="25000"/>
              </a:spcAft>
              <a:buFont typeface="Wingdings" charset="2"/>
              <a:buChar char="§"/>
            </a:pPr>
            <a:r>
              <a:rPr lang="en-US" altLang="en-US" sz="3400">
                <a:solidFill>
                  <a:srgbClr val="FFFF00"/>
                </a:solidFill>
                <a:effectLst>
                  <a:outerShdw blurRad="38100" dist="38100" dir="2700000" algn="tl">
                    <a:srgbClr val="000000"/>
                  </a:outerShdw>
                </a:effectLst>
              </a:rPr>
              <a:t>Soil, sand, pumice, bark </a:t>
            </a:r>
          </a:p>
        </p:txBody>
      </p:sp>
    </p:spTree>
  </p:cSld>
  <p:clrMapOvr>
    <a:masterClrMapping/>
  </p:clrMapOvr>
  <p:transition>
    <p:random/>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ChangeArrowheads="1"/>
          </p:cNvSpPr>
          <p:nvPr/>
        </p:nvSpPr>
        <p:spPr bwMode="auto">
          <a:xfrm>
            <a:off x="228600" y="76200"/>
            <a:ext cx="1147763"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3800">
                <a:solidFill>
                  <a:srgbClr val="FFFF00"/>
                </a:solidFill>
                <a:effectLst>
                  <a:outerShdw blurRad="38100" dist="38100" dir="2700000" algn="tl">
                    <a:srgbClr val="000000"/>
                  </a:outerShdw>
                </a:effectLst>
              </a:rPr>
              <a:t>Soils</a:t>
            </a:r>
          </a:p>
        </p:txBody>
      </p:sp>
      <p:sp>
        <p:nvSpPr>
          <p:cNvPr id="26628" name="Line 4"/>
          <p:cNvSpPr>
            <a:spLocks noChangeShapeType="1"/>
          </p:cNvSpPr>
          <p:nvPr/>
        </p:nvSpPr>
        <p:spPr bwMode="auto">
          <a:xfrm>
            <a:off x="304800" y="762000"/>
            <a:ext cx="85344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6629" name="Rectangle 5"/>
          <p:cNvSpPr>
            <a:spLocks noChangeArrowheads="1"/>
          </p:cNvSpPr>
          <p:nvPr/>
        </p:nvSpPr>
        <p:spPr bwMode="auto">
          <a:xfrm>
            <a:off x="152400" y="914400"/>
            <a:ext cx="8991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3400">
                <a:solidFill>
                  <a:srgbClr val="FFFF00"/>
                </a:solidFill>
                <a:effectLst>
                  <a:outerShdw blurRad="38100" dist="38100" dir="2700000" algn="tl">
                    <a:srgbClr val="000000"/>
                  </a:outerShdw>
                </a:effectLst>
              </a:rPr>
              <a:t>Garden soil (homemade mixes)</a:t>
            </a:r>
          </a:p>
        </p:txBody>
      </p:sp>
      <p:sp>
        <p:nvSpPr>
          <p:cNvPr id="26630" name="Rectangle 6"/>
          <p:cNvSpPr>
            <a:spLocks noChangeArrowheads="1"/>
          </p:cNvSpPr>
          <p:nvPr/>
        </p:nvSpPr>
        <p:spPr bwMode="auto">
          <a:xfrm>
            <a:off x="3810000" y="2438400"/>
            <a:ext cx="5334000"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234950" indent="-234950">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a:lnSpc>
                <a:spcPct val="90000"/>
              </a:lnSpc>
              <a:spcBef>
                <a:spcPct val="20000"/>
              </a:spcBef>
              <a:spcAft>
                <a:spcPct val="20000"/>
              </a:spcAft>
              <a:buFontTx/>
              <a:buChar char="•"/>
            </a:pPr>
            <a:r>
              <a:rPr lang="en-US" altLang="en-US" sz="3000">
                <a:solidFill>
                  <a:srgbClr val="FFFF00"/>
                </a:solidFill>
                <a:effectLst>
                  <a:outerShdw blurRad="38100" dist="38100" dir="2700000" algn="tl">
                    <a:srgbClr val="000000"/>
                  </a:outerShdw>
                </a:effectLst>
              </a:rPr>
              <a:t>Sterilize before use</a:t>
            </a:r>
          </a:p>
          <a:p>
            <a:pPr>
              <a:lnSpc>
                <a:spcPct val="90000"/>
              </a:lnSpc>
              <a:spcBef>
                <a:spcPct val="20000"/>
              </a:spcBef>
              <a:spcAft>
                <a:spcPct val="20000"/>
              </a:spcAft>
              <a:buFontTx/>
              <a:buChar char="•"/>
            </a:pPr>
            <a:r>
              <a:rPr lang="en-US" altLang="en-US" sz="3000">
                <a:solidFill>
                  <a:srgbClr val="FFFF00"/>
                </a:solidFill>
                <a:effectLst>
                  <a:outerShdw blurRad="38100" dist="38100" dir="2700000" algn="tl">
                    <a:srgbClr val="000000"/>
                  </a:outerShdw>
                </a:effectLst>
              </a:rPr>
              <a:t>Sieve moist soil through a ¼-inch sieve, place a layer up to 3-inch deep in a baking tray, bake for 30 min @ 400 </a:t>
            </a:r>
            <a:r>
              <a:rPr lang="en-US" altLang="en-US" sz="3000" baseline="30000">
                <a:solidFill>
                  <a:srgbClr val="FFFF00"/>
                </a:solidFill>
                <a:effectLst>
                  <a:outerShdw blurRad="38100" dist="38100" dir="2700000" algn="tl">
                    <a:srgbClr val="000000"/>
                  </a:outerShdw>
                </a:effectLst>
              </a:rPr>
              <a:t>0</a:t>
            </a:r>
            <a:r>
              <a:rPr lang="en-US" altLang="en-US" sz="3000">
                <a:solidFill>
                  <a:srgbClr val="FFFF00"/>
                </a:solidFill>
                <a:effectLst>
                  <a:outerShdw blurRad="38100" dist="38100" dir="2700000" algn="tl">
                    <a:srgbClr val="000000"/>
                  </a:outerShdw>
                </a:effectLst>
              </a:rPr>
              <a:t>F </a:t>
            </a:r>
          </a:p>
          <a:p>
            <a:pPr>
              <a:lnSpc>
                <a:spcPct val="90000"/>
              </a:lnSpc>
              <a:spcBef>
                <a:spcPct val="20000"/>
              </a:spcBef>
              <a:spcAft>
                <a:spcPct val="20000"/>
              </a:spcAft>
              <a:buFontTx/>
              <a:buChar char="•"/>
            </a:pPr>
            <a:r>
              <a:rPr lang="en-US" altLang="en-US" sz="3000">
                <a:solidFill>
                  <a:srgbClr val="FFFF00"/>
                </a:solidFill>
                <a:effectLst>
                  <a:outerShdw blurRad="38100" dist="38100" dir="2700000" algn="tl">
                    <a:srgbClr val="000000"/>
                  </a:outerShdw>
                </a:effectLst>
              </a:rPr>
              <a:t>In a microwave (seal in a pierced roasting bag) heat on high for 10 min</a:t>
            </a:r>
          </a:p>
        </p:txBody>
      </p:sp>
      <p:pic>
        <p:nvPicPr>
          <p:cNvPr id="26631" name="Picture 7" descr="So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590800"/>
            <a:ext cx="3276600" cy="23336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ChangeArrowheads="1"/>
          </p:cNvSpPr>
          <p:nvPr/>
        </p:nvSpPr>
        <p:spPr bwMode="auto">
          <a:xfrm>
            <a:off x="228600" y="76200"/>
            <a:ext cx="5394325"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3800">
                <a:solidFill>
                  <a:srgbClr val="FFFF00"/>
                </a:solidFill>
                <a:effectLst>
                  <a:outerShdw blurRad="38100" dist="38100" dir="2700000" algn="tl">
                    <a:srgbClr val="000000"/>
                  </a:outerShdw>
                </a:effectLst>
              </a:rPr>
              <a:t>Media components -- Sand</a:t>
            </a:r>
          </a:p>
        </p:txBody>
      </p:sp>
      <p:sp>
        <p:nvSpPr>
          <p:cNvPr id="339971" name="Line 3"/>
          <p:cNvSpPr>
            <a:spLocks noChangeShapeType="1"/>
          </p:cNvSpPr>
          <p:nvPr/>
        </p:nvSpPr>
        <p:spPr bwMode="auto">
          <a:xfrm>
            <a:off x="304800" y="762000"/>
            <a:ext cx="85344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9972" name="Rectangle 4"/>
          <p:cNvSpPr>
            <a:spLocks noChangeArrowheads="1"/>
          </p:cNvSpPr>
          <p:nvPr/>
        </p:nvSpPr>
        <p:spPr bwMode="auto">
          <a:xfrm>
            <a:off x="152400" y="914400"/>
            <a:ext cx="8991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3400">
                <a:solidFill>
                  <a:srgbClr val="FFFF00"/>
                </a:solidFill>
                <a:effectLst>
                  <a:outerShdw blurRad="38100" dist="38100" dir="2700000" algn="tl">
                    <a:srgbClr val="000000"/>
                  </a:outerShdw>
                </a:effectLst>
              </a:rPr>
              <a:t>Sharp builders sand (particle diameter </a:t>
            </a:r>
            <a:r>
              <a:rPr lang="en-US" altLang="en-US" sz="3400" u="sng">
                <a:solidFill>
                  <a:srgbClr val="FFFF00"/>
                </a:solidFill>
                <a:effectLst>
                  <a:outerShdw blurRad="38100" dist="38100" dir="2700000" algn="tl">
                    <a:srgbClr val="000000"/>
                  </a:outerShdw>
                </a:effectLst>
              </a:rPr>
              <a:t>0.5–2 mm</a:t>
            </a:r>
            <a:r>
              <a:rPr lang="en-US" altLang="en-US" sz="3400">
                <a:solidFill>
                  <a:srgbClr val="FFFF00"/>
                </a:solidFill>
                <a:effectLst>
                  <a:outerShdw blurRad="38100" dist="38100" dir="2700000" algn="tl">
                    <a:srgbClr val="000000"/>
                  </a:outerShdw>
                </a:effectLst>
              </a:rPr>
              <a:t>)</a:t>
            </a:r>
          </a:p>
        </p:txBody>
      </p:sp>
      <p:sp>
        <p:nvSpPr>
          <p:cNvPr id="339973" name="Rectangle 5"/>
          <p:cNvSpPr>
            <a:spLocks noChangeArrowheads="1"/>
          </p:cNvSpPr>
          <p:nvPr/>
        </p:nvSpPr>
        <p:spPr bwMode="auto">
          <a:xfrm>
            <a:off x="4419600" y="2362200"/>
            <a:ext cx="4572000"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234950" indent="-234950">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a:lnSpc>
                <a:spcPct val="90000"/>
              </a:lnSpc>
              <a:spcBef>
                <a:spcPct val="20000"/>
              </a:spcBef>
              <a:spcAft>
                <a:spcPct val="20000"/>
              </a:spcAft>
              <a:buFontTx/>
              <a:buChar char="•"/>
            </a:pPr>
            <a:r>
              <a:rPr lang="en-US" altLang="en-US" sz="3000">
                <a:solidFill>
                  <a:srgbClr val="FFFF00"/>
                </a:solidFill>
                <a:effectLst>
                  <a:outerShdw blurRad="38100" dist="38100" dir="2700000" algn="tl">
                    <a:srgbClr val="000000"/>
                  </a:outerShdw>
                </a:effectLst>
              </a:rPr>
              <a:t>Sterilize before use</a:t>
            </a:r>
          </a:p>
          <a:p>
            <a:pPr>
              <a:lnSpc>
                <a:spcPct val="90000"/>
              </a:lnSpc>
              <a:spcBef>
                <a:spcPct val="20000"/>
              </a:spcBef>
              <a:spcAft>
                <a:spcPct val="20000"/>
              </a:spcAft>
              <a:buFontTx/>
              <a:buChar char="•"/>
            </a:pPr>
            <a:r>
              <a:rPr lang="en-US" altLang="en-US" sz="3000">
                <a:solidFill>
                  <a:srgbClr val="FFFF00"/>
                </a:solidFill>
                <a:effectLst>
                  <a:outerShdw blurRad="38100" dist="38100" dir="2700000" algn="tl">
                    <a:srgbClr val="000000"/>
                  </a:outerShdw>
                </a:effectLst>
              </a:rPr>
              <a:t>No buffering capacity,         pH varies with source and  can change with the water, no nutrients, no water-holding capacity</a:t>
            </a:r>
          </a:p>
          <a:p>
            <a:pPr>
              <a:lnSpc>
                <a:spcPct val="90000"/>
              </a:lnSpc>
              <a:spcBef>
                <a:spcPct val="20000"/>
              </a:spcBef>
              <a:spcAft>
                <a:spcPct val="20000"/>
              </a:spcAft>
              <a:buFontTx/>
              <a:buChar char="•"/>
            </a:pPr>
            <a:r>
              <a:rPr lang="en-US" altLang="en-US" sz="3000">
                <a:solidFill>
                  <a:srgbClr val="FFFF00"/>
                </a:solidFill>
                <a:effectLst>
                  <a:outerShdw blurRad="38100" dist="38100" dir="2700000" algn="tl">
                    <a:srgbClr val="000000"/>
                  </a:outerShdw>
                </a:effectLst>
              </a:rPr>
              <a:t>Suitable with peat, perlite, and other components</a:t>
            </a:r>
          </a:p>
        </p:txBody>
      </p:sp>
      <p:pic>
        <p:nvPicPr>
          <p:cNvPr id="339974" name="Picture 6" descr="sand 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438400"/>
            <a:ext cx="3581400" cy="34893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8782</Words>
  <Application>Microsoft Macintosh PowerPoint</Application>
  <PresentationFormat>On-screen Show (4:3)</PresentationFormat>
  <Paragraphs>792</Paragraphs>
  <Slides>119</Slides>
  <Notes>119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119</vt:i4>
      </vt:variant>
    </vt:vector>
  </HeadingPairs>
  <TitlesOfParts>
    <vt:vector size="128" baseType="lpstr">
      <vt:lpstr>Times New Roman</vt:lpstr>
      <vt:lpstr>Times</vt:lpstr>
      <vt:lpstr>Arial</vt:lpstr>
      <vt:lpstr>Comic Sans MS</vt:lpstr>
      <vt:lpstr>GoudyOlSt BT</vt:lpstr>
      <vt:lpstr>Wingdings</vt:lpstr>
      <vt:lpstr>WP MathA</vt:lpstr>
      <vt:lpstr>Symbol</vt:lpstr>
      <vt:lpstr>Default Design</vt:lpstr>
      <vt:lpstr>PowerPoint Presentation</vt:lpstr>
      <vt:lpstr>PowerPoint Presentation</vt:lpstr>
      <vt:lpstr>PowerPoint Presentation</vt:lpstr>
      <vt:lpstr>PowerPoint Presentation</vt:lpstr>
      <vt:lpstr>Learning objectives</vt:lpstr>
      <vt:lpstr>Learning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Seed and Plant Dormancy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Photodormancy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Mist Systems –  Purpose and Components</vt:lpstr>
      <vt:lpstr>Mist Control Systems</vt:lpstr>
      <vt:lpstr>Bottom Heat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George Braman</dc:creator>
  <cp:lastModifiedBy>George Braman</cp:lastModifiedBy>
  <cp:revision>1</cp:revision>
  <dcterms:created xsi:type="dcterms:W3CDTF">2015-09-08T05:48:43Z</dcterms:created>
  <dcterms:modified xsi:type="dcterms:W3CDTF">2015-09-08T05:48:51Z</dcterms:modified>
</cp:coreProperties>
</file>