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</p:sldMasterIdLst>
  <p:notesMasterIdLst>
    <p:notesMasterId r:id="rId110"/>
  </p:notesMasterIdLst>
  <p:handoutMasterIdLst>
    <p:handoutMasterId r:id="rId111"/>
  </p:handoutMasterIdLst>
  <p:sldIdLst>
    <p:sldId id="547" r:id="rId6"/>
    <p:sldId id="604" r:id="rId7"/>
    <p:sldId id="605" r:id="rId8"/>
    <p:sldId id="648" r:id="rId9"/>
    <p:sldId id="649" r:id="rId10"/>
    <p:sldId id="650" r:id="rId11"/>
    <p:sldId id="651" r:id="rId12"/>
    <p:sldId id="652" r:id="rId13"/>
    <p:sldId id="653" r:id="rId14"/>
    <p:sldId id="654" r:id="rId15"/>
    <p:sldId id="655" r:id="rId16"/>
    <p:sldId id="583" r:id="rId17"/>
    <p:sldId id="632" r:id="rId18"/>
    <p:sldId id="584" r:id="rId19"/>
    <p:sldId id="585" r:id="rId20"/>
    <p:sldId id="586" r:id="rId21"/>
    <p:sldId id="634" r:id="rId22"/>
    <p:sldId id="606" r:id="rId23"/>
    <p:sldId id="607" r:id="rId24"/>
    <p:sldId id="608" r:id="rId25"/>
    <p:sldId id="609" r:id="rId26"/>
    <p:sldId id="610" r:id="rId27"/>
    <p:sldId id="611" r:id="rId28"/>
    <p:sldId id="643" r:id="rId29"/>
    <p:sldId id="644" r:id="rId30"/>
    <p:sldId id="645" r:id="rId31"/>
    <p:sldId id="646" r:id="rId32"/>
    <p:sldId id="647" r:id="rId33"/>
    <p:sldId id="620" r:id="rId34"/>
    <p:sldId id="621" r:id="rId35"/>
    <p:sldId id="622" r:id="rId36"/>
    <p:sldId id="623" r:id="rId37"/>
    <p:sldId id="624" r:id="rId38"/>
    <p:sldId id="637" r:id="rId39"/>
    <p:sldId id="588" r:id="rId40"/>
    <p:sldId id="575" r:id="rId41"/>
    <p:sldId id="642" r:id="rId42"/>
    <p:sldId id="636" r:id="rId43"/>
    <p:sldId id="556" r:id="rId44"/>
    <p:sldId id="570" r:id="rId45"/>
    <p:sldId id="576" r:id="rId46"/>
    <p:sldId id="522" r:id="rId47"/>
    <p:sldId id="540" r:id="rId48"/>
    <p:sldId id="512" r:id="rId49"/>
    <p:sldId id="549" r:id="rId50"/>
    <p:sldId id="525" r:id="rId51"/>
    <p:sldId id="641" r:id="rId52"/>
    <p:sldId id="638" r:id="rId53"/>
    <p:sldId id="554" r:id="rId54"/>
    <p:sldId id="563" r:id="rId55"/>
    <p:sldId id="639" r:id="rId56"/>
    <p:sldId id="640" r:id="rId57"/>
    <p:sldId id="513" r:id="rId58"/>
    <p:sldId id="510" r:id="rId59"/>
    <p:sldId id="514" r:id="rId60"/>
    <p:sldId id="551" r:id="rId61"/>
    <p:sldId id="517" r:id="rId62"/>
    <p:sldId id="552" r:id="rId63"/>
    <p:sldId id="550" r:id="rId64"/>
    <p:sldId id="516" r:id="rId65"/>
    <p:sldId id="573" r:id="rId66"/>
    <p:sldId id="553" r:id="rId67"/>
    <p:sldId id="558" r:id="rId68"/>
    <p:sldId id="579" r:id="rId69"/>
    <p:sldId id="511" r:id="rId70"/>
    <p:sldId id="561" r:id="rId71"/>
    <p:sldId id="527" r:id="rId72"/>
    <p:sldId id="528" r:id="rId73"/>
    <p:sldId id="531" r:id="rId74"/>
    <p:sldId id="529" r:id="rId75"/>
    <p:sldId id="530" r:id="rId76"/>
    <p:sldId id="526" r:id="rId77"/>
    <p:sldId id="532" r:id="rId78"/>
    <p:sldId id="635" r:id="rId79"/>
    <p:sldId id="568" r:id="rId80"/>
    <p:sldId id="569" r:id="rId81"/>
    <p:sldId id="560" r:id="rId82"/>
    <p:sldId id="559" r:id="rId83"/>
    <p:sldId id="562" r:id="rId84"/>
    <p:sldId id="541" r:id="rId85"/>
    <p:sldId id="543" r:id="rId86"/>
    <p:sldId id="564" r:id="rId87"/>
    <p:sldId id="565" r:id="rId88"/>
    <p:sldId id="566" r:id="rId89"/>
    <p:sldId id="567" r:id="rId90"/>
    <p:sldId id="507" r:id="rId91"/>
    <p:sldId id="589" r:id="rId92"/>
    <p:sldId id="628" r:id="rId93"/>
    <p:sldId id="590" r:id="rId94"/>
    <p:sldId id="591" r:id="rId95"/>
    <p:sldId id="592" r:id="rId96"/>
    <p:sldId id="593" r:id="rId97"/>
    <p:sldId id="594" r:id="rId98"/>
    <p:sldId id="595" r:id="rId99"/>
    <p:sldId id="596" r:id="rId100"/>
    <p:sldId id="597" r:id="rId101"/>
    <p:sldId id="598" r:id="rId102"/>
    <p:sldId id="599" r:id="rId103"/>
    <p:sldId id="600" r:id="rId104"/>
    <p:sldId id="627" r:id="rId105"/>
    <p:sldId id="601" r:id="rId106"/>
    <p:sldId id="629" r:id="rId107"/>
    <p:sldId id="630" r:id="rId108"/>
    <p:sldId id="631" r:id="rId109"/>
  </p:sldIdLst>
  <p:sldSz cx="10287000" cy="6858000" type="35mm"/>
  <p:notesSz cx="7019925" cy="9305925"/>
  <p:custShowLst>
    <p:custShow name="Southeastern Turf Conference" id="0">
      <p:sldLst>
        <p:sld r:id="rId65"/>
        <p:sld r:id="rId58"/>
        <p:sld r:id="rId59"/>
        <p:sld r:id="rId60"/>
        <p:sld r:id="rId70"/>
        <p:sld r:id="rId49"/>
        <p:sld r:id="rId51"/>
        <p:sld r:id="rId74"/>
        <p:sld r:id="rId75"/>
        <p:sld r:id="rId76"/>
        <p:sld r:id="rId48"/>
        <p:sld r:id="rId77"/>
        <p:sld r:id="rId78"/>
        <p:sld r:id="rId85"/>
        <p:sld r:id="rId86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b="1" kern="1200" baseline="30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3300"/>
    <a:srgbClr val="FF6600"/>
    <a:srgbClr val="FFFF00"/>
    <a:srgbClr val="00FF00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6" autoAdjust="0"/>
    <p:restoredTop sz="82690" autoAdjust="0"/>
  </p:normalViewPr>
  <p:slideViewPr>
    <p:cSldViewPr snapToGrid="0">
      <p:cViewPr>
        <p:scale>
          <a:sx n="60" d="100"/>
          <a:sy n="60" d="100"/>
        </p:scale>
        <p:origin x="2992" y="119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11" Type="http://schemas.openxmlformats.org/officeDocument/2006/relationships/handoutMaster" Target="handoutMasters/handoutMaster1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slide" Target="slides/slide95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endParaRPr lang="en-US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endParaRPr lang="en-US" altLang="en-US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endParaRPr lang="en-US" altLang="en-US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fld id="{90F70D97-13DA-764E-9C3F-363EC5AC5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80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endParaRPr lang="en-US" alt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endParaRPr lang="en-US" altLang="en-US"/>
          </a:p>
        </p:txBody>
      </p:sp>
      <p:sp>
        <p:nvSpPr>
          <p:cNvPr id="219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3763" y="698500"/>
            <a:ext cx="52339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9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13400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baseline="0"/>
            </a:lvl1pPr>
          </a:lstStyle>
          <a:p>
            <a:endParaRPr lang="en-US" altLang="en-US"/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/>
            </a:lvl1pPr>
          </a:lstStyle>
          <a:p>
            <a:fld id="{1C798F0B-3DBF-894A-A387-C11456919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88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4D5E0-7247-124C-9608-206CB8B536C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32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868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176D0-10C9-B84A-9C6B-7F16E53F201E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F97DF-F8EC-C14A-89FE-F055DD23A3C2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629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6237"/>
          </a:xfrm>
        </p:spPr>
        <p:txBody>
          <a:bodyPr/>
          <a:lstStyle/>
          <a:p>
            <a:r>
              <a:rPr lang="en-US" altLang="en-US"/>
              <a:t>After a few years, some general guidelines I use related to field use (and overuse).  I often get the question . . . “how much can my field be used”.</a:t>
            </a:r>
          </a:p>
        </p:txBody>
      </p:sp>
    </p:spTree>
    <p:extLst>
      <p:ext uri="{BB962C8B-B14F-4D97-AF65-F5344CB8AC3E}">
        <p14:creationId xmlns:p14="http://schemas.microsoft.com/office/powerpoint/2010/main" val="207650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558C8-A205-A942-8CDD-24928165CC6C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494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0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112FD-41D0-FA47-A135-F526B681B877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612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98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32949-A4F9-3A42-80A8-63C126A85FE4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544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98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F53A7-DE05-5D4E-99AB-8D62A665DFB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21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86237"/>
          </a:xfrm>
        </p:spPr>
        <p:txBody>
          <a:bodyPr/>
          <a:lstStyle/>
          <a:p>
            <a:r>
              <a:rPr lang="en-US" altLang="en-US"/>
              <a:t>Good slide of field worn to the dirt.</a:t>
            </a:r>
          </a:p>
        </p:txBody>
      </p:sp>
    </p:spTree>
    <p:extLst>
      <p:ext uri="{BB962C8B-B14F-4D97-AF65-F5344CB8AC3E}">
        <p14:creationId xmlns:p14="http://schemas.microsoft.com/office/powerpoint/2010/main" val="13837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0BE15-A300-4240-9FEF-E1465B2A288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4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2167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534A2-05E3-5645-85DA-FB8673A92DB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0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5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E80E-35AB-DB4D-ACE9-BD57958B486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05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85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84658-0AC7-E24F-95B8-D7C2EEEF04C7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42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2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41A18-7EF7-8248-84EF-5F4A75B959E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613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88E3B-74B4-5641-8525-444EDD3B6925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01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9DC4D-63D1-5F41-96A7-3651A20F7485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41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6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F2691-2E77-2D44-BDBA-D2370D515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B5600-B183-264D-AEE5-2EB3F1B69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8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6169-B08B-734E-B5C2-D08280AF1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20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E988E-0376-1845-9B2D-D590FD763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6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2BAF-CA6D-0849-9FE8-0326764CA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54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8BBD-D5E8-A14B-8357-1D1BEB3DE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7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AA212-DDDF-1D4A-B408-C5E82E57C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D7C5-DC7E-734B-B692-08E3909F3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18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9CEE0-0F02-4D4B-BFCA-4D2B944C5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4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5D8E8-C3D7-B441-9B5B-7C2A70D6B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2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5333-36A7-0143-A3F5-9DDE9F038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40B37-EDEA-0942-A73E-46E7506D2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97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E411-DB99-B64A-9E77-175777E9D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17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EC28B-8336-3F40-9A3C-B738D0BC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6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3A5D-ECCD-0D45-84AC-DACF7090E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63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F1581E8B-7182-844C-BBFE-ABA82808C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149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B9B2F9C4-51D5-624C-BABC-4D2197517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02B2-D4C6-034A-A40D-CC7613B8C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00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C889-EDD3-A34D-9A22-754F2F03B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86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9309-02D4-654A-94F0-E831E0C8A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0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3A18D-C7FD-C14E-BF3B-7401BBC57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19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D148B-2CF3-6141-BE91-C9623F42A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43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2E1BD-1E31-DA41-8898-DB587B16B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02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A873F-8087-1C48-8F0F-122604792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289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95F86-B034-E946-AF4C-A0055445D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1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0FBD-F00E-3B49-A081-42939432A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284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5996B-A2FC-A440-8AAF-EB3DE898D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0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37376-B275-5844-A29D-8E3D0FE0A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6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55C9C-61D9-6344-BCEE-59C3D57C9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301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33485857-4285-5849-9063-3C5C33BF0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32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9F139-79E7-DD42-B91A-66012EB49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04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DD2C5-BA00-4F4B-8A26-F2AFE1680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857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0BAA7-0332-2140-AA4D-66D438B33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98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23F04-8BA5-CA4C-8C6D-8820111E9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63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E9659-E516-1B4A-9409-DEAFD31A9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808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A0FD4-4215-DC44-85E9-7046DC03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37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70952-2DC5-C040-A31E-D2E7AB8BE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68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3FA6-36C2-5448-8C87-15C8A9EDF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170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9E2EE-8DB5-3941-92FA-20E80C618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196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BF23C-B04C-9C48-BDCC-8D26B30F7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568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4D018-F6D3-C744-ABD1-849EC9DF5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66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17916-A2F3-AF44-945C-2482C3535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01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9F8DF4B-3067-914A-82DC-3D1CDA75C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008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01D61724-8518-EA47-9F08-7552F1210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82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44F2E-622C-0C4D-85BE-F6F3CA00B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45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FA19F-805B-454F-A542-5EA6CF382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7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57CA0-E543-F94D-B33F-0370EB882E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476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D4DF0-DED6-6F42-A060-289307E42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359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C1142-CDE6-6E40-952E-21603643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976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0BDDF-A3C8-AD40-AA37-F1F7AF092B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535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D7D96-F097-B14E-9272-43123E771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501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7C72B-C004-7646-9DDB-86A644870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617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09185-6A8F-9846-B481-23FFACC56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788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032F-64C4-F14E-82DE-A9619ECA1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561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66F7E-8893-1E4E-AA3B-C8B109BC1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20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CDBBA-B4A3-E242-AB87-EE4B49746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912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7CB10-9BC4-934E-AD3C-3B815EC4E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84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fld id="{E3EE4D06-D8BF-584E-A44F-2ABDEF848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1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9C67F-808D-934D-A90D-47077E7D7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28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2AD5-D70E-C143-8E4D-FB86D5148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39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CA8C3-7E25-BC45-9B6E-C6F1C9A3A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9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4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/>
            </a:lvl1pPr>
          </a:lstStyle>
          <a:p>
            <a:fld id="{D5DF29C0-559D-774D-B3A3-EC8FC5C809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/>
            </a:lvl1pPr>
          </a:lstStyle>
          <a:p>
            <a:fld id="{9C5DF718-9D9C-2F4E-882A-E5E6AD190B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712" r:id="rId12"/>
    <p:sldLayoutId id="214748371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/>
            </a:lvl1pPr>
          </a:lstStyle>
          <a:p>
            <a:fld id="{A91B785E-54DE-6A4C-8F9C-741F4DA160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9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529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baseline="0"/>
            </a:lvl1pPr>
          </a:lstStyle>
          <a:p>
            <a:endParaRPr lang="en-US" altLang="en-US"/>
          </a:p>
        </p:txBody>
      </p:sp>
      <p:sp>
        <p:nvSpPr>
          <p:cNvPr id="529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/>
            </a:lvl1pPr>
          </a:lstStyle>
          <a:p>
            <a:fld id="{8C741814-0AF5-634D-A827-A5AF258B87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9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baseline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baseline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89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baseline="0">
                <a:latin typeface="+mn-lt"/>
              </a:defRPr>
            </a:lvl1pPr>
          </a:lstStyle>
          <a:p>
            <a:fld id="{5E466B8C-569C-6446-B059-B9D936C46B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4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56.emf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8.v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image" Target="../media/image31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Relationship Id="rId3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3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3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openxmlformats.org/officeDocument/2006/relationships/image" Target="../media/image3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4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6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7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0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1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2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2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3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" y="228600"/>
            <a:ext cx="10287000" cy="19812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 dirty="0">
                <a:solidFill>
                  <a:srgbClr val="FFFF00"/>
                </a:solidFill>
              </a:rPr>
              <a:t>Prioritizing Sports Turf Practices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6175" y="4343400"/>
            <a:ext cx="8001000" cy="24384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4400" b="1">
                <a:solidFill>
                  <a:schemeClr val="bg1"/>
                </a:solidFill>
              </a:rPr>
              <a:t>Clint Waltz, Ph.D.</a:t>
            </a:r>
          </a:p>
          <a:p>
            <a:r>
              <a:rPr lang="en-US" altLang="en-US" sz="4400" b="1">
                <a:solidFill>
                  <a:schemeClr val="bg1"/>
                </a:solidFill>
              </a:rPr>
              <a:t>Extension Turfgrass Specialist</a:t>
            </a:r>
          </a:p>
          <a:p>
            <a:r>
              <a:rPr lang="en-US" altLang="en-US" sz="4400" b="1">
                <a:solidFill>
                  <a:schemeClr val="bg1"/>
                </a:solidFill>
              </a:rPr>
              <a:t>The University of 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650" name="Group 2"/>
          <p:cNvGrpSpPr>
            <a:grpSpLocks/>
          </p:cNvGrpSpPr>
          <p:nvPr/>
        </p:nvGrpSpPr>
        <p:grpSpPr bwMode="auto">
          <a:xfrm>
            <a:off x="239713" y="1501775"/>
            <a:ext cx="5613400" cy="2632075"/>
            <a:chOff x="215" y="558"/>
            <a:chExt cx="4037" cy="1892"/>
          </a:xfrm>
        </p:grpSpPr>
        <p:sp>
          <p:nvSpPr>
            <p:cNvPr id="667651" name="Text Box 3"/>
            <p:cNvSpPr txBox="1">
              <a:spLocks noChangeArrowheads="1"/>
            </p:cNvSpPr>
            <p:nvPr/>
          </p:nvSpPr>
          <p:spPr bwMode="auto">
            <a:xfrm>
              <a:off x="2900" y="558"/>
              <a:ext cx="78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Turfgrass</a:t>
              </a:r>
            </a:p>
          </p:txBody>
        </p:sp>
        <p:sp>
          <p:nvSpPr>
            <p:cNvPr id="667652" name="Text Box 4"/>
            <p:cNvSpPr txBox="1">
              <a:spLocks noChangeArrowheads="1"/>
            </p:cNvSpPr>
            <p:nvPr/>
          </p:nvSpPr>
          <p:spPr bwMode="auto">
            <a:xfrm>
              <a:off x="2881" y="1074"/>
              <a:ext cx="805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12” Sand</a:t>
              </a:r>
            </a:p>
            <a:p>
              <a:r>
                <a:rPr lang="en-US" altLang="en-US" sz="1400" baseline="0"/>
                <a:t>Rootzone</a:t>
              </a:r>
            </a:p>
          </p:txBody>
        </p:sp>
        <p:sp>
          <p:nvSpPr>
            <p:cNvPr id="667653" name="Text Box 5"/>
            <p:cNvSpPr txBox="1">
              <a:spLocks noChangeArrowheads="1"/>
            </p:cNvSpPr>
            <p:nvPr/>
          </p:nvSpPr>
          <p:spPr bwMode="auto">
            <a:xfrm>
              <a:off x="3072" y="1743"/>
              <a:ext cx="118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4” Diameter Round Drain in Gravel Trench</a:t>
              </a:r>
            </a:p>
          </p:txBody>
        </p:sp>
        <p:grpSp>
          <p:nvGrpSpPr>
            <p:cNvPr id="667654" name="Group 6"/>
            <p:cNvGrpSpPr>
              <a:grpSpLocks/>
            </p:cNvGrpSpPr>
            <p:nvPr/>
          </p:nvGrpSpPr>
          <p:grpSpPr bwMode="auto">
            <a:xfrm>
              <a:off x="215" y="616"/>
              <a:ext cx="2494" cy="1671"/>
              <a:chOff x="215" y="616"/>
              <a:chExt cx="2494" cy="1671"/>
            </a:xfrm>
          </p:grpSpPr>
          <p:sp>
            <p:nvSpPr>
              <p:cNvPr id="667655" name="Freeform 7" descr="Sand"/>
              <p:cNvSpPr>
                <a:spLocks noChangeArrowheads="1"/>
              </p:cNvSpPr>
              <p:nvPr/>
            </p:nvSpPr>
            <p:spPr bwMode="auto">
              <a:xfrm>
                <a:off x="223" y="807"/>
                <a:ext cx="997" cy="1010"/>
              </a:xfrm>
              <a:custGeom>
                <a:avLst/>
                <a:gdLst>
                  <a:gd name="T0" fmla="*/ 2302 w 2305"/>
                  <a:gd name="T1" fmla="*/ 216 h 2232"/>
                  <a:gd name="T2" fmla="*/ 0 w 2305"/>
                  <a:gd name="T3" fmla="*/ 0 h 2232"/>
                  <a:gd name="T4" fmla="*/ 0 w 2305"/>
                  <a:gd name="T5" fmla="*/ 1853 h 2232"/>
                  <a:gd name="T6" fmla="*/ 2305 w 2305"/>
                  <a:gd name="T7" fmla="*/ 2232 h 2232"/>
                  <a:gd name="T8" fmla="*/ 2302 w 2305"/>
                  <a:gd name="T9" fmla="*/ 216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5" h="2232">
                    <a:moveTo>
                      <a:pt x="2302" y="216"/>
                    </a:moveTo>
                    <a:lnTo>
                      <a:pt x="0" y="0"/>
                    </a:lnTo>
                    <a:lnTo>
                      <a:pt x="0" y="1853"/>
                    </a:lnTo>
                    <a:lnTo>
                      <a:pt x="2305" y="2232"/>
                    </a:lnTo>
                    <a:lnTo>
                      <a:pt x="2302" y="21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6" name="Freeform 8"/>
              <p:cNvSpPr>
                <a:spLocks noChangeArrowheads="1"/>
              </p:cNvSpPr>
              <p:nvPr/>
            </p:nvSpPr>
            <p:spPr bwMode="auto">
              <a:xfrm>
                <a:off x="223" y="1642"/>
                <a:ext cx="993" cy="639"/>
              </a:xfrm>
              <a:custGeom>
                <a:avLst/>
                <a:gdLst>
                  <a:gd name="T0" fmla="*/ 2287 w 2296"/>
                  <a:gd name="T1" fmla="*/ 1413 h 1413"/>
                  <a:gd name="T2" fmla="*/ 2296 w 2296"/>
                  <a:gd name="T3" fmla="*/ 384 h 1413"/>
                  <a:gd name="T4" fmla="*/ 0 w 2296"/>
                  <a:gd name="T5" fmla="*/ 0 h 1413"/>
                  <a:gd name="T6" fmla="*/ 2 w 2296"/>
                  <a:gd name="T7" fmla="*/ 990 h 1413"/>
                  <a:gd name="T8" fmla="*/ 2287 w 2296"/>
                  <a:gd name="T9" fmla="*/ 1413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6" h="1413">
                    <a:moveTo>
                      <a:pt x="2287" y="1413"/>
                    </a:moveTo>
                    <a:lnTo>
                      <a:pt x="2296" y="384"/>
                    </a:lnTo>
                    <a:lnTo>
                      <a:pt x="0" y="0"/>
                    </a:lnTo>
                    <a:lnTo>
                      <a:pt x="2" y="990"/>
                    </a:lnTo>
                    <a:lnTo>
                      <a:pt x="2287" y="1413"/>
                    </a:lnTo>
                    <a:close/>
                  </a:path>
                </a:pathLst>
              </a:custGeom>
              <a:solidFill>
                <a:schemeClr val="bg2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7" name="Line 9"/>
              <p:cNvSpPr>
                <a:spLocks noChangeShapeType="1"/>
              </p:cNvSpPr>
              <p:nvPr/>
            </p:nvSpPr>
            <p:spPr bwMode="auto">
              <a:xfrm>
                <a:off x="1973" y="1384"/>
                <a:ext cx="16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8" name="Freeform 10"/>
              <p:cNvSpPr>
                <a:spLocks/>
              </p:cNvSpPr>
              <p:nvPr/>
            </p:nvSpPr>
            <p:spPr bwMode="auto">
              <a:xfrm>
                <a:off x="1827" y="1622"/>
                <a:ext cx="55" cy="36"/>
              </a:xfrm>
              <a:custGeom>
                <a:avLst/>
                <a:gdLst>
                  <a:gd name="T0" fmla="*/ 40 w 97"/>
                  <a:gd name="T1" fmla="*/ 74 h 74"/>
                  <a:gd name="T2" fmla="*/ 0 w 97"/>
                  <a:gd name="T3" fmla="*/ 23 h 74"/>
                  <a:gd name="T4" fmla="*/ 97 w 97"/>
                  <a:gd name="T5" fmla="*/ 0 h 74"/>
                  <a:gd name="T6" fmla="*/ 40 w 97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74">
                    <a:moveTo>
                      <a:pt x="40" y="74"/>
                    </a:moveTo>
                    <a:lnTo>
                      <a:pt x="0" y="23"/>
                    </a:lnTo>
                    <a:lnTo>
                      <a:pt x="97" y="0"/>
                    </a:lnTo>
                    <a:lnTo>
                      <a:pt x="4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59" name="Freeform 11" descr="Sand"/>
              <p:cNvSpPr>
                <a:spLocks/>
              </p:cNvSpPr>
              <p:nvPr/>
            </p:nvSpPr>
            <p:spPr bwMode="auto">
              <a:xfrm>
                <a:off x="1215" y="676"/>
                <a:ext cx="1490" cy="1152"/>
              </a:xfrm>
              <a:custGeom>
                <a:avLst/>
                <a:gdLst>
                  <a:gd name="T0" fmla="*/ 3442 w 3448"/>
                  <a:gd name="T1" fmla="*/ 1836 h 2549"/>
                  <a:gd name="T2" fmla="*/ 3448 w 3448"/>
                  <a:gd name="T3" fmla="*/ 0 h 2549"/>
                  <a:gd name="T4" fmla="*/ 0 w 3448"/>
                  <a:gd name="T5" fmla="*/ 501 h 2549"/>
                  <a:gd name="T6" fmla="*/ 0 w 3448"/>
                  <a:gd name="T7" fmla="*/ 2549 h 2549"/>
                  <a:gd name="T8" fmla="*/ 3442 w 3448"/>
                  <a:gd name="T9" fmla="*/ 1836 h 2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8" h="2549">
                    <a:moveTo>
                      <a:pt x="3442" y="1836"/>
                    </a:moveTo>
                    <a:lnTo>
                      <a:pt x="3448" y="0"/>
                    </a:lnTo>
                    <a:lnTo>
                      <a:pt x="0" y="501"/>
                    </a:lnTo>
                    <a:lnTo>
                      <a:pt x="0" y="2549"/>
                    </a:lnTo>
                    <a:lnTo>
                      <a:pt x="3442" y="183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0" cap="flat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0" name="Freeform 12"/>
              <p:cNvSpPr>
                <a:spLocks/>
              </p:cNvSpPr>
              <p:nvPr/>
            </p:nvSpPr>
            <p:spPr bwMode="auto">
              <a:xfrm>
                <a:off x="1216" y="1496"/>
                <a:ext cx="1489" cy="791"/>
              </a:xfrm>
              <a:custGeom>
                <a:avLst/>
                <a:gdLst>
                  <a:gd name="T0" fmla="*/ 0 w 3447"/>
                  <a:gd name="T1" fmla="*/ 708 h 1749"/>
                  <a:gd name="T2" fmla="*/ 0 w 3447"/>
                  <a:gd name="T3" fmla="*/ 1749 h 1749"/>
                  <a:gd name="T4" fmla="*/ 3446 w 3447"/>
                  <a:gd name="T5" fmla="*/ 914 h 1749"/>
                  <a:gd name="T6" fmla="*/ 3447 w 3447"/>
                  <a:gd name="T7" fmla="*/ 0 h 1749"/>
                  <a:gd name="T8" fmla="*/ 0 w 3447"/>
                  <a:gd name="T9" fmla="*/ 708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7" h="1749">
                    <a:moveTo>
                      <a:pt x="0" y="708"/>
                    </a:moveTo>
                    <a:lnTo>
                      <a:pt x="0" y="1749"/>
                    </a:lnTo>
                    <a:lnTo>
                      <a:pt x="3446" y="914"/>
                    </a:lnTo>
                    <a:lnTo>
                      <a:pt x="3447" y="0"/>
                    </a:lnTo>
                    <a:lnTo>
                      <a:pt x="0" y="708"/>
                    </a:lnTo>
                    <a:close/>
                  </a:path>
                </a:pathLst>
              </a:custGeom>
              <a:solidFill>
                <a:schemeClr val="bg2"/>
              </a:solidFill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1" name="Freeform 13"/>
              <p:cNvSpPr>
                <a:spLocks noChangeArrowheads="1"/>
              </p:cNvSpPr>
              <p:nvPr/>
            </p:nvSpPr>
            <p:spPr bwMode="auto">
              <a:xfrm>
                <a:off x="1924" y="1534"/>
                <a:ext cx="6" cy="6"/>
              </a:xfrm>
              <a:custGeom>
                <a:avLst/>
                <a:gdLst>
                  <a:gd name="T0" fmla="*/ 0 w 9"/>
                  <a:gd name="T1" fmla="*/ 5 h 10"/>
                  <a:gd name="T2" fmla="*/ 0 w 9"/>
                  <a:gd name="T3" fmla="*/ 6 h 10"/>
                  <a:gd name="T4" fmla="*/ 1 w 9"/>
                  <a:gd name="T5" fmla="*/ 8 h 10"/>
                  <a:gd name="T6" fmla="*/ 2 w 9"/>
                  <a:gd name="T7" fmla="*/ 9 h 10"/>
                  <a:gd name="T8" fmla="*/ 3 w 9"/>
                  <a:gd name="T9" fmla="*/ 9 h 10"/>
                  <a:gd name="T10" fmla="*/ 4 w 9"/>
                  <a:gd name="T11" fmla="*/ 10 h 10"/>
                  <a:gd name="T12" fmla="*/ 4 w 9"/>
                  <a:gd name="T13" fmla="*/ 10 h 10"/>
                  <a:gd name="T14" fmla="*/ 4 w 9"/>
                  <a:gd name="T15" fmla="*/ 10 h 10"/>
                  <a:gd name="T16" fmla="*/ 3 w 9"/>
                  <a:gd name="T17" fmla="*/ 10 h 10"/>
                  <a:gd name="T18" fmla="*/ 4 w 9"/>
                  <a:gd name="T19" fmla="*/ 10 h 10"/>
                  <a:gd name="T20" fmla="*/ 4 w 9"/>
                  <a:gd name="T21" fmla="*/ 10 h 10"/>
                  <a:gd name="T22" fmla="*/ 4 w 9"/>
                  <a:gd name="T23" fmla="*/ 9 h 10"/>
                  <a:gd name="T24" fmla="*/ 5 w 9"/>
                  <a:gd name="T25" fmla="*/ 9 h 10"/>
                  <a:gd name="T26" fmla="*/ 7 w 9"/>
                  <a:gd name="T27" fmla="*/ 8 h 10"/>
                  <a:gd name="T28" fmla="*/ 8 w 9"/>
                  <a:gd name="T29" fmla="*/ 6 h 10"/>
                  <a:gd name="T30" fmla="*/ 8 w 9"/>
                  <a:gd name="T31" fmla="*/ 5 h 10"/>
                  <a:gd name="T32" fmla="*/ 9 w 9"/>
                  <a:gd name="T33" fmla="*/ 5 h 10"/>
                  <a:gd name="T34" fmla="*/ 9 w 9"/>
                  <a:gd name="T35" fmla="*/ 5 h 10"/>
                  <a:gd name="T36" fmla="*/ 9 w 9"/>
                  <a:gd name="T37" fmla="*/ 5 h 10"/>
                  <a:gd name="T38" fmla="*/ 9 w 9"/>
                  <a:gd name="T39" fmla="*/ 5 h 10"/>
                  <a:gd name="T40" fmla="*/ 9 w 9"/>
                  <a:gd name="T41" fmla="*/ 5 h 10"/>
                  <a:gd name="T42" fmla="*/ 9 w 9"/>
                  <a:gd name="T43" fmla="*/ 5 h 10"/>
                  <a:gd name="T44" fmla="*/ 8 w 9"/>
                  <a:gd name="T45" fmla="*/ 4 h 10"/>
                  <a:gd name="T46" fmla="*/ 8 w 9"/>
                  <a:gd name="T47" fmla="*/ 3 h 10"/>
                  <a:gd name="T48" fmla="*/ 7 w 9"/>
                  <a:gd name="T49" fmla="*/ 1 h 10"/>
                  <a:gd name="T50" fmla="*/ 5 w 9"/>
                  <a:gd name="T51" fmla="*/ 0 h 10"/>
                  <a:gd name="T52" fmla="*/ 4 w 9"/>
                  <a:gd name="T53" fmla="*/ 0 h 10"/>
                  <a:gd name="T54" fmla="*/ 4 w 9"/>
                  <a:gd name="T55" fmla="*/ 0 h 10"/>
                  <a:gd name="T56" fmla="*/ 4 w 9"/>
                  <a:gd name="T57" fmla="*/ 0 h 10"/>
                  <a:gd name="T58" fmla="*/ 4 w 9"/>
                  <a:gd name="T59" fmla="*/ 0 h 10"/>
                  <a:gd name="T60" fmla="*/ 3 w 9"/>
                  <a:gd name="T61" fmla="*/ 0 h 10"/>
                  <a:gd name="T62" fmla="*/ 4 w 9"/>
                  <a:gd name="T63" fmla="*/ 0 h 10"/>
                  <a:gd name="T64" fmla="*/ 4 w 9"/>
                  <a:gd name="T65" fmla="*/ 0 h 10"/>
                  <a:gd name="T66" fmla="*/ 3 w 9"/>
                  <a:gd name="T67" fmla="*/ 0 h 10"/>
                  <a:gd name="T68" fmla="*/ 2 w 9"/>
                  <a:gd name="T69" fmla="*/ 0 h 10"/>
                  <a:gd name="T70" fmla="*/ 1 w 9"/>
                  <a:gd name="T71" fmla="*/ 1 h 10"/>
                  <a:gd name="T72" fmla="*/ 0 w 9"/>
                  <a:gd name="T73" fmla="*/ 3 h 10"/>
                  <a:gd name="T74" fmla="*/ 0 w 9"/>
                  <a:gd name="T7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2" name="Freeform 14" descr="Granite"/>
              <p:cNvSpPr>
                <a:spLocks/>
              </p:cNvSpPr>
              <p:nvPr/>
            </p:nvSpPr>
            <p:spPr bwMode="auto">
              <a:xfrm>
                <a:off x="1846" y="1510"/>
                <a:ext cx="363" cy="521"/>
              </a:xfrm>
              <a:custGeom>
                <a:avLst/>
                <a:gdLst>
                  <a:gd name="T0" fmla="*/ 0 w 838"/>
                  <a:gd name="T1" fmla="*/ 358 h 1151"/>
                  <a:gd name="T2" fmla="*/ 43 w 838"/>
                  <a:gd name="T3" fmla="*/ 237 h 1151"/>
                  <a:gd name="T4" fmla="*/ 94 w 838"/>
                  <a:gd name="T5" fmla="*/ 162 h 1151"/>
                  <a:gd name="T6" fmla="*/ 145 w 838"/>
                  <a:gd name="T7" fmla="*/ 111 h 1151"/>
                  <a:gd name="T8" fmla="*/ 217 w 838"/>
                  <a:gd name="T9" fmla="*/ 66 h 1151"/>
                  <a:gd name="T10" fmla="*/ 283 w 838"/>
                  <a:gd name="T11" fmla="*/ 27 h 1151"/>
                  <a:gd name="T12" fmla="*/ 352 w 838"/>
                  <a:gd name="T13" fmla="*/ 9 h 1151"/>
                  <a:gd name="T14" fmla="*/ 415 w 838"/>
                  <a:gd name="T15" fmla="*/ 3 h 1151"/>
                  <a:gd name="T16" fmla="*/ 472 w 838"/>
                  <a:gd name="T17" fmla="*/ 0 h 1151"/>
                  <a:gd name="T18" fmla="*/ 541 w 838"/>
                  <a:gd name="T19" fmla="*/ 3 h 1151"/>
                  <a:gd name="T20" fmla="*/ 598 w 838"/>
                  <a:gd name="T21" fmla="*/ 15 h 1151"/>
                  <a:gd name="T22" fmla="*/ 664 w 838"/>
                  <a:gd name="T23" fmla="*/ 30 h 1151"/>
                  <a:gd name="T24" fmla="*/ 742 w 838"/>
                  <a:gd name="T25" fmla="*/ 66 h 1151"/>
                  <a:gd name="T26" fmla="*/ 793 w 838"/>
                  <a:gd name="T27" fmla="*/ 126 h 1151"/>
                  <a:gd name="T28" fmla="*/ 832 w 838"/>
                  <a:gd name="T29" fmla="*/ 201 h 1151"/>
                  <a:gd name="T30" fmla="*/ 838 w 838"/>
                  <a:gd name="T31" fmla="*/ 948 h 1151"/>
                  <a:gd name="T32" fmla="*/ 6 w 838"/>
                  <a:gd name="T33" fmla="*/ 1151 h 1151"/>
                  <a:gd name="T34" fmla="*/ 0 w 838"/>
                  <a:gd name="T35" fmla="*/ 358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8" h="1151">
                    <a:moveTo>
                      <a:pt x="0" y="358"/>
                    </a:moveTo>
                    <a:lnTo>
                      <a:pt x="43" y="237"/>
                    </a:lnTo>
                    <a:lnTo>
                      <a:pt x="94" y="162"/>
                    </a:lnTo>
                    <a:lnTo>
                      <a:pt x="145" y="111"/>
                    </a:lnTo>
                    <a:lnTo>
                      <a:pt x="217" y="66"/>
                    </a:lnTo>
                    <a:lnTo>
                      <a:pt x="283" y="27"/>
                    </a:lnTo>
                    <a:lnTo>
                      <a:pt x="352" y="9"/>
                    </a:lnTo>
                    <a:lnTo>
                      <a:pt x="415" y="3"/>
                    </a:lnTo>
                    <a:lnTo>
                      <a:pt x="472" y="0"/>
                    </a:lnTo>
                    <a:lnTo>
                      <a:pt x="541" y="3"/>
                    </a:lnTo>
                    <a:lnTo>
                      <a:pt x="598" y="15"/>
                    </a:lnTo>
                    <a:lnTo>
                      <a:pt x="664" y="30"/>
                    </a:lnTo>
                    <a:lnTo>
                      <a:pt x="742" y="66"/>
                    </a:lnTo>
                    <a:lnTo>
                      <a:pt x="793" y="126"/>
                    </a:lnTo>
                    <a:lnTo>
                      <a:pt x="832" y="201"/>
                    </a:lnTo>
                    <a:lnTo>
                      <a:pt x="838" y="948"/>
                    </a:lnTo>
                    <a:lnTo>
                      <a:pt x="6" y="1151"/>
                    </a:lnTo>
                    <a:lnTo>
                      <a:pt x="0" y="3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63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80808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63" name="Freeform 15"/>
              <p:cNvSpPr>
                <a:spLocks noChangeArrowheads="1"/>
              </p:cNvSpPr>
              <p:nvPr/>
            </p:nvSpPr>
            <p:spPr bwMode="auto">
              <a:xfrm>
                <a:off x="1957" y="1477"/>
                <a:ext cx="5" cy="4"/>
              </a:xfrm>
              <a:custGeom>
                <a:avLst/>
                <a:gdLst>
                  <a:gd name="T0" fmla="*/ 0 w 9"/>
                  <a:gd name="T1" fmla="*/ 5 h 10"/>
                  <a:gd name="T2" fmla="*/ 0 w 9"/>
                  <a:gd name="T3" fmla="*/ 6 h 10"/>
                  <a:gd name="T4" fmla="*/ 1 w 9"/>
                  <a:gd name="T5" fmla="*/ 8 h 10"/>
                  <a:gd name="T6" fmla="*/ 2 w 9"/>
                  <a:gd name="T7" fmla="*/ 9 h 10"/>
                  <a:gd name="T8" fmla="*/ 3 w 9"/>
                  <a:gd name="T9" fmla="*/ 9 h 10"/>
                  <a:gd name="T10" fmla="*/ 4 w 9"/>
                  <a:gd name="T11" fmla="*/ 10 h 10"/>
                  <a:gd name="T12" fmla="*/ 4 w 9"/>
                  <a:gd name="T13" fmla="*/ 10 h 10"/>
                  <a:gd name="T14" fmla="*/ 4 w 9"/>
                  <a:gd name="T15" fmla="*/ 10 h 10"/>
                  <a:gd name="T16" fmla="*/ 3 w 9"/>
                  <a:gd name="T17" fmla="*/ 10 h 10"/>
                  <a:gd name="T18" fmla="*/ 4 w 9"/>
                  <a:gd name="T19" fmla="*/ 10 h 10"/>
                  <a:gd name="T20" fmla="*/ 4 w 9"/>
                  <a:gd name="T21" fmla="*/ 10 h 10"/>
                  <a:gd name="T22" fmla="*/ 4 w 9"/>
                  <a:gd name="T23" fmla="*/ 9 h 10"/>
                  <a:gd name="T24" fmla="*/ 6 w 9"/>
                  <a:gd name="T25" fmla="*/ 9 h 10"/>
                  <a:gd name="T26" fmla="*/ 7 w 9"/>
                  <a:gd name="T27" fmla="*/ 8 h 10"/>
                  <a:gd name="T28" fmla="*/ 8 w 9"/>
                  <a:gd name="T29" fmla="*/ 6 h 10"/>
                  <a:gd name="T30" fmla="*/ 8 w 9"/>
                  <a:gd name="T31" fmla="*/ 5 h 10"/>
                  <a:gd name="T32" fmla="*/ 9 w 9"/>
                  <a:gd name="T33" fmla="*/ 5 h 10"/>
                  <a:gd name="T34" fmla="*/ 9 w 9"/>
                  <a:gd name="T35" fmla="*/ 5 h 10"/>
                  <a:gd name="T36" fmla="*/ 9 w 9"/>
                  <a:gd name="T37" fmla="*/ 5 h 10"/>
                  <a:gd name="T38" fmla="*/ 9 w 9"/>
                  <a:gd name="T39" fmla="*/ 5 h 10"/>
                  <a:gd name="T40" fmla="*/ 9 w 9"/>
                  <a:gd name="T41" fmla="*/ 5 h 10"/>
                  <a:gd name="T42" fmla="*/ 9 w 9"/>
                  <a:gd name="T43" fmla="*/ 5 h 10"/>
                  <a:gd name="T44" fmla="*/ 8 w 9"/>
                  <a:gd name="T45" fmla="*/ 4 h 10"/>
                  <a:gd name="T46" fmla="*/ 8 w 9"/>
                  <a:gd name="T47" fmla="*/ 2 h 10"/>
                  <a:gd name="T48" fmla="*/ 7 w 9"/>
                  <a:gd name="T49" fmla="*/ 1 h 10"/>
                  <a:gd name="T50" fmla="*/ 6 w 9"/>
                  <a:gd name="T51" fmla="*/ 0 h 10"/>
                  <a:gd name="T52" fmla="*/ 4 w 9"/>
                  <a:gd name="T53" fmla="*/ 0 h 10"/>
                  <a:gd name="T54" fmla="*/ 4 w 9"/>
                  <a:gd name="T55" fmla="*/ 0 h 10"/>
                  <a:gd name="T56" fmla="*/ 4 w 9"/>
                  <a:gd name="T57" fmla="*/ 0 h 10"/>
                  <a:gd name="T58" fmla="*/ 4 w 9"/>
                  <a:gd name="T59" fmla="*/ 0 h 10"/>
                  <a:gd name="T60" fmla="*/ 3 w 9"/>
                  <a:gd name="T61" fmla="*/ 0 h 10"/>
                  <a:gd name="T62" fmla="*/ 4 w 9"/>
                  <a:gd name="T63" fmla="*/ 0 h 10"/>
                  <a:gd name="T64" fmla="*/ 4 w 9"/>
                  <a:gd name="T65" fmla="*/ 0 h 10"/>
                  <a:gd name="T66" fmla="*/ 3 w 9"/>
                  <a:gd name="T67" fmla="*/ 0 h 10"/>
                  <a:gd name="T68" fmla="*/ 2 w 9"/>
                  <a:gd name="T69" fmla="*/ 0 h 10"/>
                  <a:gd name="T70" fmla="*/ 1 w 9"/>
                  <a:gd name="T71" fmla="*/ 1 h 10"/>
                  <a:gd name="T72" fmla="*/ 0 w 9"/>
                  <a:gd name="T73" fmla="*/ 2 h 10"/>
                  <a:gd name="T74" fmla="*/ 0 w 9"/>
                  <a:gd name="T7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4" name="Freeform 16"/>
              <p:cNvSpPr>
                <a:spLocks noChangeArrowheads="1"/>
              </p:cNvSpPr>
              <p:nvPr/>
            </p:nvSpPr>
            <p:spPr bwMode="auto">
              <a:xfrm>
                <a:off x="1898" y="1477"/>
                <a:ext cx="4" cy="4"/>
              </a:xfrm>
              <a:custGeom>
                <a:avLst/>
                <a:gdLst>
                  <a:gd name="T0" fmla="*/ 0 w 9"/>
                  <a:gd name="T1" fmla="*/ 5 h 10"/>
                  <a:gd name="T2" fmla="*/ 0 w 9"/>
                  <a:gd name="T3" fmla="*/ 6 h 10"/>
                  <a:gd name="T4" fmla="*/ 1 w 9"/>
                  <a:gd name="T5" fmla="*/ 8 h 10"/>
                  <a:gd name="T6" fmla="*/ 2 w 9"/>
                  <a:gd name="T7" fmla="*/ 9 h 10"/>
                  <a:gd name="T8" fmla="*/ 3 w 9"/>
                  <a:gd name="T9" fmla="*/ 9 h 10"/>
                  <a:gd name="T10" fmla="*/ 4 w 9"/>
                  <a:gd name="T11" fmla="*/ 10 h 10"/>
                  <a:gd name="T12" fmla="*/ 4 w 9"/>
                  <a:gd name="T13" fmla="*/ 10 h 10"/>
                  <a:gd name="T14" fmla="*/ 4 w 9"/>
                  <a:gd name="T15" fmla="*/ 10 h 10"/>
                  <a:gd name="T16" fmla="*/ 3 w 9"/>
                  <a:gd name="T17" fmla="*/ 10 h 10"/>
                  <a:gd name="T18" fmla="*/ 4 w 9"/>
                  <a:gd name="T19" fmla="*/ 10 h 10"/>
                  <a:gd name="T20" fmla="*/ 4 w 9"/>
                  <a:gd name="T21" fmla="*/ 10 h 10"/>
                  <a:gd name="T22" fmla="*/ 4 w 9"/>
                  <a:gd name="T23" fmla="*/ 9 h 10"/>
                  <a:gd name="T24" fmla="*/ 5 w 9"/>
                  <a:gd name="T25" fmla="*/ 9 h 10"/>
                  <a:gd name="T26" fmla="*/ 7 w 9"/>
                  <a:gd name="T27" fmla="*/ 8 h 10"/>
                  <a:gd name="T28" fmla="*/ 8 w 9"/>
                  <a:gd name="T29" fmla="*/ 6 h 10"/>
                  <a:gd name="T30" fmla="*/ 8 w 9"/>
                  <a:gd name="T31" fmla="*/ 5 h 10"/>
                  <a:gd name="T32" fmla="*/ 9 w 9"/>
                  <a:gd name="T33" fmla="*/ 5 h 10"/>
                  <a:gd name="T34" fmla="*/ 9 w 9"/>
                  <a:gd name="T35" fmla="*/ 5 h 10"/>
                  <a:gd name="T36" fmla="*/ 9 w 9"/>
                  <a:gd name="T37" fmla="*/ 5 h 10"/>
                  <a:gd name="T38" fmla="*/ 9 w 9"/>
                  <a:gd name="T39" fmla="*/ 5 h 10"/>
                  <a:gd name="T40" fmla="*/ 9 w 9"/>
                  <a:gd name="T41" fmla="*/ 5 h 10"/>
                  <a:gd name="T42" fmla="*/ 9 w 9"/>
                  <a:gd name="T43" fmla="*/ 5 h 10"/>
                  <a:gd name="T44" fmla="*/ 8 w 9"/>
                  <a:gd name="T45" fmla="*/ 4 h 10"/>
                  <a:gd name="T46" fmla="*/ 8 w 9"/>
                  <a:gd name="T47" fmla="*/ 2 h 10"/>
                  <a:gd name="T48" fmla="*/ 7 w 9"/>
                  <a:gd name="T49" fmla="*/ 1 h 10"/>
                  <a:gd name="T50" fmla="*/ 5 w 9"/>
                  <a:gd name="T51" fmla="*/ 0 h 10"/>
                  <a:gd name="T52" fmla="*/ 4 w 9"/>
                  <a:gd name="T53" fmla="*/ 0 h 10"/>
                  <a:gd name="T54" fmla="*/ 4 w 9"/>
                  <a:gd name="T55" fmla="*/ 0 h 10"/>
                  <a:gd name="T56" fmla="*/ 4 w 9"/>
                  <a:gd name="T57" fmla="*/ 0 h 10"/>
                  <a:gd name="T58" fmla="*/ 4 w 9"/>
                  <a:gd name="T59" fmla="*/ 0 h 10"/>
                  <a:gd name="T60" fmla="*/ 3 w 9"/>
                  <a:gd name="T61" fmla="*/ 0 h 10"/>
                  <a:gd name="T62" fmla="*/ 4 w 9"/>
                  <a:gd name="T63" fmla="*/ 0 h 10"/>
                  <a:gd name="T64" fmla="*/ 4 w 9"/>
                  <a:gd name="T65" fmla="*/ 0 h 10"/>
                  <a:gd name="T66" fmla="*/ 3 w 9"/>
                  <a:gd name="T67" fmla="*/ 0 h 10"/>
                  <a:gd name="T68" fmla="*/ 2 w 9"/>
                  <a:gd name="T69" fmla="*/ 0 h 10"/>
                  <a:gd name="T70" fmla="*/ 1 w 9"/>
                  <a:gd name="T71" fmla="*/ 1 h 10"/>
                  <a:gd name="T72" fmla="*/ 0 w 9"/>
                  <a:gd name="T73" fmla="*/ 2 h 10"/>
                  <a:gd name="T74" fmla="*/ 0 w 9"/>
                  <a:gd name="T7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5" name="Freeform 17"/>
              <p:cNvSpPr>
                <a:spLocks noChangeArrowheads="1"/>
              </p:cNvSpPr>
              <p:nvPr/>
            </p:nvSpPr>
            <p:spPr bwMode="auto">
              <a:xfrm>
                <a:off x="1998" y="1530"/>
                <a:ext cx="5" cy="4"/>
              </a:xfrm>
              <a:custGeom>
                <a:avLst/>
                <a:gdLst>
                  <a:gd name="T0" fmla="*/ 0 w 8"/>
                  <a:gd name="T1" fmla="*/ 4 h 9"/>
                  <a:gd name="T2" fmla="*/ 0 w 8"/>
                  <a:gd name="T3" fmla="*/ 5 h 9"/>
                  <a:gd name="T4" fmla="*/ 1 w 8"/>
                  <a:gd name="T5" fmla="*/ 7 h 9"/>
                  <a:gd name="T6" fmla="*/ 2 w 8"/>
                  <a:gd name="T7" fmla="*/ 8 h 9"/>
                  <a:gd name="T8" fmla="*/ 3 w 8"/>
                  <a:gd name="T9" fmla="*/ 8 h 9"/>
                  <a:gd name="T10" fmla="*/ 4 w 8"/>
                  <a:gd name="T11" fmla="*/ 9 h 9"/>
                  <a:gd name="T12" fmla="*/ 4 w 8"/>
                  <a:gd name="T13" fmla="*/ 9 h 9"/>
                  <a:gd name="T14" fmla="*/ 4 w 8"/>
                  <a:gd name="T15" fmla="*/ 9 h 9"/>
                  <a:gd name="T16" fmla="*/ 3 w 8"/>
                  <a:gd name="T17" fmla="*/ 9 h 9"/>
                  <a:gd name="T18" fmla="*/ 4 w 8"/>
                  <a:gd name="T19" fmla="*/ 9 h 9"/>
                  <a:gd name="T20" fmla="*/ 4 w 8"/>
                  <a:gd name="T21" fmla="*/ 9 h 9"/>
                  <a:gd name="T22" fmla="*/ 4 w 8"/>
                  <a:gd name="T23" fmla="*/ 8 h 9"/>
                  <a:gd name="T24" fmla="*/ 5 w 8"/>
                  <a:gd name="T25" fmla="*/ 8 h 9"/>
                  <a:gd name="T26" fmla="*/ 6 w 8"/>
                  <a:gd name="T27" fmla="*/ 7 h 9"/>
                  <a:gd name="T28" fmla="*/ 7 w 8"/>
                  <a:gd name="T29" fmla="*/ 5 h 9"/>
                  <a:gd name="T30" fmla="*/ 7 w 8"/>
                  <a:gd name="T31" fmla="*/ 4 h 9"/>
                  <a:gd name="T32" fmla="*/ 8 w 8"/>
                  <a:gd name="T33" fmla="*/ 4 h 9"/>
                  <a:gd name="T34" fmla="*/ 8 w 8"/>
                  <a:gd name="T35" fmla="*/ 4 h 9"/>
                  <a:gd name="T36" fmla="*/ 8 w 8"/>
                  <a:gd name="T37" fmla="*/ 4 h 9"/>
                  <a:gd name="T38" fmla="*/ 7 w 8"/>
                  <a:gd name="T39" fmla="*/ 3 h 9"/>
                  <a:gd name="T40" fmla="*/ 8 w 8"/>
                  <a:gd name="T41" fmla="*/ 4 h 9"/>
                  <a:gd name="T42" fmla="*/ 8 w 8"/>
                  <a:gd name="T43" fmla="*/ 4 h 9"/>
                  <a:gd name="T44" fmla="*/ 7 w 8"/>
                  <a:gd name="T45" fmla="*/ 3 h 9"/>
                  <a:gd name="T46" fmla="*/ 7 w 8"/>
                  <a:gd name="T47" fmla="*/ 2 h 9"/>
                  <a:gd name="T48" fmla="*/ 6 w 8"/>
                  <a:gd name="T49" fmla="*/ 1 h 9"/>
                  <a:gd name="T50" fmla="*/ 5 w 8"/>
                  <a:gd name="T51" fmla="*/ 0 h 9"/>
                  <a:gd name="T52" fmla="*/ 4 w 8"/>
                  <a:gd name="T53" fmla="*/ 0 h 9"/>
                  <a:gd name="T54" fmla="*/ 4 w 8"/>
                  <a:gd name="T55" fmla="*/ 0 h 9"/>
                  <a:gd name="T56" fmla="*/ 4 w 8"/>
                  <a:gd name="T57" fmla="*/ 0 h 9"/>
                  <a:gd name="T58" fmla="*/ 4 w 8"/>
                  <a:gd name="T59" fmla="*/ 0 h 9"/>
                  <a:gd name="T60" fmla="*/ 3 w 8"/>
                  <a:gd name="T61" fmla="*/ 0 h 9"/>
                  <a:gd name="T62" fmla="*/ 4 w 8"/>
                  <a:gd name="T63" fmla="*/ 0 h 9"/>
                  <a:gd name="T64" fmla="*/ 4 w 8"/>
                  <a:gd name="T65" fmla="*/ 0 h 9"/>
                  <a:gd name="T66" fmla="*/ 3 w 8"/>
                  <a:gd name="T67" fmla="*/ 0 h 9"/>
                  <a:gd name="T68" fmla="*/ 2 w 8"/>
                  <a:gd name="T69" fmla="*/ 0 h 9"/>
                  <a:gd name="T70" fmla="*/ 1 w 8"/>
                  <a:gd name="T71" fmla="*/ 1 h 9"/>
                  <a:gd name="T72" fmla="*/ 0 w 8"/>
                  <a:gd name="T73" fmla="*/ 2 h 9"/>
                  <a:gd name="T74" fmla="*/ 0 w 8"/>
                  <a:gd name="T7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9"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6" name="Freeform 18"/>
              <p:cNvSpPr>
                <a:spLocks noChangeArrowheads="1"/>
              </p:cNvSpPr>
              <p:nvPr/>
            </p:nvSpPr>
            <p:spPr bwMode="auto">
              <a:xfrm>
                <a:off x="2082" y="1518"/>
                <a:ext cx="6" cy="6"/>
              </a:xfrm>
              <a:custGeom>
                <a:avLst/>
                <a:gdLst>
                  <a:gd name="T0" fmla="*/ 0 w 8"/>
                  <a:gd name="T1" fmla="*/ 5 h 10"/>
                  <a:gd name="T2" fmla="*/ 0 w 8"/>
                  <a:gd name="T3" fmla="*/ 7 h 10"/>
                  <a:gd name="T4" fmla="*/ 1 w 8"/>
                  <a:gd name="T5" fmla="*/ 8 h 10"/>
                  <a:gd name="T6" fmla="*/ 2 w 8"/>
                  <a:gd name="T7" fmla="*/ 9 h 10"/>
                  <a:gd name="T8" fmla="*/ 3 w 8"/>
                  <a:gd name="T9" fmla="*/ 9 h 10"/>
                  <a:gd name="T10" fmla="*/ 4 w 8"/>
                  <a:gd name="T11" fmla="*/ 10 h 10"/>
                  <a:gd name="T12" fmla="*/ 4 w 8"/>
                  <a:gd name="T13" fmla="*/ 10 h 10"/>
                  <a:gd name="T14" fmla="*/ 4 w 8"/>
                  <a:gd name="T15" fmla="*/ 10 h 10"/>
                  <a:gd name="T16" fmla="*/ 3 w 8"/>
                  <a:gd name="T17" fmla="*/ 10 h 10"/>
                  <a:gd name="T18" fmla="*/ 4 w 8"/>
                  <a:gd name="T19" fmla="*/ 10 h 10"/>
                  <a:gd name="T20" fmla="*/ 4 w 8"/>
                  <a:gd name="T21" fmla="*/ 10 h 10"/>
                  <a:gd name="T22" fmla="*/ 4 w 8"/>
                  <a:gd name="T23" fmla="*/ 9 h 10"/>
                  <a:gd name="T24" fmla="*/ 5 w 8"/>
                  <a:gd name="T25" fmla="*/ 9 h 10"/>
                  <a:gd name="T26" fmla="*/ 6 w 8"/>
                  <a:gd name="T27" fmla="*/ 8 h 10"/>
                  <a:gd name="T28" fmla="*/ 7 w 8"/>
                  <a:gd name="T29" fmla="*/ 7 h 10"/>
                  <a:gd name="T30" fmla="*/ 7 w 8"/>
                  <a:gd name="T31" fmla="*/ 5 h 10"/>
                  <a:gd name="T32" fmla="*/ 8 w 8"/>
                  <a:gd name="T33" fmla="*/ 5 h 10"/>
                  <a:gd name="T34" fmla="*/ 8 w 8"/>
                  <a:gd name="T35" fmla="*/ 5 h 10"/>
                  <a:gd name="T36" fmla="*/ 8 w 8"/>
                  <a:gd name="T37" fmla="*/ 5 h 10"/>
                  <a:gd name="T38" fmla="*/ 7 w 8"/>
                  <a:gd name="T39" fmla="*/ 5 h 10"/>
                  <a:gd name="T40" fmla="*/ 8 w 8"/>
                  <a:gd name="T41" fmla="*/ 5 h 10"/>
                  <a:gd name="T42" fmla="*/ 8 w 8"/>
                  <a:gd name="T43" fmla="*/ 5 h 10"/>
                  <a:gd name="T44" fmla="*/ 7 w 8"/>
                  <a:gd name="T45" fmla="*/ 4 h 10"/>
                  <a:gd name="T46" fmla="*/ 7 w 8"/>
                  <a:gd name="T47" fmla="*/ 3 h 10"/>
                  <a:gd name="T48" fmla="*/ 6 w 8"/>
                  <a:gd name="T49" fmla="*/ 1 h 10"/>
                  <a:gd name="T50" fmla="*/ 5 w 8"/>
                  <a:gd name="T51" fmla="*/ 0 h 10"/>
                  <a:gd name="T52" fmla="*/ 4 w 8"/>
                  <a:gd name="T53" fmla="*/ 0 h 10"/>
                  <a:gd name="T54" fmla="*/ 4 w 8"/>
                  <a:gd name="T55" fmla="*/ 0 h 10"/>
                  <a:gd name="T56" fmla="*/ 4 w 8"/>
                  <a:gd name="T57" fmla="*/ 0 h 10"/>
                  <a:gd name="T58" fmla="*/ 4 w 8"/>
                  <a:gd name="T59" fmla="*/ 0 h 10"/>
                  <a:gd name="T60" fmla="*/ 3 w 8"/>
                  <a:gd name="T61" fmla="*/ 0 h 10"/>
                  <a:gd name="T62" fmla="*/ 4 w 8"/>
                  <a:gd name="T63" fmla="*/ 0 h 10"/>
                  <a:gd name="T64" fmla="*/ 4 w 8"/>
                  <a:gd name="T65" fmla="*/ 0 h 10"/>
                  <a:gd name="T66" fmla="*/ 3 w 8"/>
                  <a:gd name="T67" fmla="*/ 0 h 10"/>
                  <a:gd name="T68" fmla="*/ 2 w 8"/>
                  <a:gd name="T69" fmla="*/ 0 h 10"/>
                  <a:gd name="T70" fmla="*/ 1 w 8"/>
                  <a:gd name="T71" fmla="*/ 1 h 10"/>
                  <a:gd name="T72" fmla="*/ 0 w 8"/>
                  <a:gd name="T73" fmla="*/ 3 h 10"/>
                  <a:gd name="T74" fmla="*/ 0 w 8"/>
                  <a:gd name="T7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7" name="Freeform 19"/>
              <p:cNvSpPr>
                <a:spLocks noChangeArrowheads="1"/>
              </p:cNvSpPr>
              <p:nvPr/>
            </p:nvSpPr>
            <p:spPr bwMode="auto">
              <a:xfrm>
                <a:off x="2170" y="1518"/>
                <a:ext cx="4" cy="6"/>
              </a:xfrm>
              <a:custGeom>
                <a:avLst/>
                <a:gdLst>
                  <a:gd name="T0" fmla="*/ 0 w 8"/>
                  <a:gd name="T1" fmla="*/ 5 h 10"/>
                  <a:gd name="T2" fmla="*/ 0 w 8"/>
                  <a:gd name="T3" fmla="*/ 7 h 10"/>
                  <a:gd name="T4" fmla="*/ 1 w 8"/>
                  <a:gd name="T5" fmla="*/ 8 h 10"/>
                  <a:gd name="T6" fmla="*/ 2 w 8"/>
                  <a:gd name="T7" fmla="*/ 9 h 10"/>
                  <a:gd name="T8" fmla="*/ 3 w 8"/>
                  <a:gd name="T9" fmla="*/ 9 h 10"/>
                  <a:gd name="T10" fmla="*/ 4 w 8"/>
                  <a:gd name="T11" fmla="*/ 10 h 10"/>
                  <a:gd name="T12" fmla="*/ 4 w 8"/>
                  <a:gd name="T13" fmla="*/ 10 h 10"/>
                  <a:gd name="T14" fmla="*/ 4 w 8"/>
                  <a:gd name="T15" fmla="*/ 10 h 10"/>
                  <a:gd name="T16" fmla="*/ 3 w 8"/>
                  <a:gd name="T17" fmla="*/ 10 h 10"/>
                  <a:gd name="T18" fmla="*/ 4 w 8"/>
                  <a:gd name="T19" fmla="*/ 10 h 10"/>
                  <a:gd name="T20" fmla="*/ 4 w 8"/>
                  <a:gd name="T21" fmla="*/ 10 h 10"/>
                  <a:gd name="T22" fmla="*/ 4 w 8"/>
                  <a:gd name="T23" fmla="*/ 9 h 10"/>
                  <a:gd name="T24" fmla="*/ 5 w 8"/>
                  <a:gd name="T25" fmla="*/ 9 h 10"/>
                  <a:gd name="T26" fmla="*/ 6 w 8"/>
                  <a:gd name="T27" fmla="*/ 8 h 10"/>
                  <a:gd name="T28" fmla="*/ 7 w 8"/>
                  <a:gd name="T29" fmla="*/ 7 h 10"/>
                  <a:gd name="T30" fmla="*/ 7 w 8"/>
                  <a:gd name="T31" fmla="*/ 5 h 10"/>
                  <a:gd name="T32" fmla="*/ 8 w 8"/>
                  <a:gd name="T33" fmla="*/ 5 h 10"/>
                  <a:gd name="T34" fmla="*/ 8 w 8"/>
                  <a:gd name="T35" fmla="*/ 5 h 10"/>
                  <a:gd name="T36" fmla="*/ 8 w 8"/>
                  <a:gd name="T37" fmla="*/ 5 h 10"/>
                  <a:gd name="T38" fmla="*/ 7 w 8"/>
                  <a:gd name="T39" fmla="*/ 5 h 10"/>
                  <a:gd name="T40" fmla="*/ 8 w 8"/>
                  <a:gd name="T41" fmla="*/ 5 h 10"/>
                  <a:gd name="T42" fmla="*/ 8 w 8"/>
                  <a:gd name="T43" fmla="*/ 5 h 10"/>
                  <a:gd name="T44" fmla="*/ 7 w 8"/>
                  <a:gd name="T45" fmla="*/ 4 h 10"/>
                  <a:gd name="T46" fmla="*/ 7 w 8"/>
                  <a:gd name="T47" fmla="*/ 3 h 10"/>
                  <a:gd name="T48" fmla="*/ 6 w 8"/>
                  <a:gd name="T49" fmla="*/ 1 h 10"/>
                  <a:gd name="T50" fmla="*/ 5 w 8"/>
                  <a:gd name="T51" fmla="*/ 0 h 10"/>
                  <a:gd name="T52" fmla="*/ 4 w 8"/>
                  <a:gd name="T53" fmla="*/ 0 h 10"/>
                  <a:gd name="T54" fmla="*/ 4 w 8"/>
                  <a:gd name="T55" fmla="*/ 0 h 10"/>
                  <a:gd name="T56" fmla="*/ 4 w 8"/>
                  <a:gd name="T57" fmla="*/ 0 h 10"/>
                  <a:gd name="T58" fmla="*/ 4 w 8"/>
                  <a:gd name="T59" fmla="*/ 0 h 10"/>
                  <a:gd name="T60" fmla="*/ 3 w 8"/>
                  <a:gd name="T61" fmla="*/ 0 h 10"/>
                  <a:gd name="T62" fmla="*/ 4 w 8"/>
                  <a:gd name="T63" fmla="*/ 0 h 10"/>
                  <a:gd name="T64" fmla="*/ 4 w 8"/>
                  <a:gd name="T65" fmla="*/ 0 h 10"/>
                  <a:gd name="T66" fmla="*/ 3 w 8"/>
                  <a:gd name="T67" fmla="*/ 0 h 10"/>
                  <a:gd name="T68" fmla="*/ 2 w 8"/>
                  <a:gd name="T69" fmla="*/ 0 h 10"/>
                  <a:gd name="T70" fmla="*/ 1 w 8"/>
                  <a:gd name="T71" fmla="*/ 1 h 10"/>
                  <a:gd name="T72" fmla="*/ 0 w 8"/>
                  <a:gd name="T73" fmla="*/ 3 h 10"/>
                  <a:gd name="T74" fmla="*/ 0 w 8"/>
                  <a:gd name="T7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8" name="Freeform 20"/>
              <p:cNvSpPr>
                <a:spLocks noChangeArrowheads="1"/>
              </p:cNvSpPr>
              <p:nvPr/>
            </p:nvSpPr>
            <p:spPr bwMode="auto">
              <a:xfrm>
                <a:off x="2143" y="1482"/>
                <a:ext cx="4" cy="4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5 h 9"/>
                  <a:gd name="T4" fmla="*/ 1 w 9"/>
                  <a:gd name="T5" fmla="*/ 7 h 9"/>
                  <a:gd name="T6" fmla="*/ 2 w 9"/>
                  <a:gd name="T7" fmla="*/ 8 h 9"/>
                  <a:gd name="T8" fmla="*/ 3 w 9"/>
                  <a:gd name="T9" fmla="*/ 8 h 9"/>
                  <a:gd name="T10" fmla="*/ 4 w 9"/>
                  <a:gd name="T11" fmla="*/ 9 h 9"/>
                  <a:gd name="T12" fmla="*/ 4 w 9"/>
                  <a:gd name="T13" fmla="*/ 9 h 9"/>
                  <a:gd name="T14" fmla="*/ 4 w 9"/>
                  <a:gd name="T15" fmla="*/ 9 h 9"/>
                  <a:gd name="T16" fmla="*/ 3 w 9"/>
                  <a:gd name="T17" fmla="*/ 9 h 9"/>
                  <a:gd name="T18" fmla="*/ 4 w 9"/>
                  <a:gd name="T19" fmla="*/ 9 h 9"/>
                  <a:gd name="T20" fmla="*/ 4 w 9"/>
                  <a:gd name="T21" fmla="*/ 9 h 9"/>
                  <a:gd name="T22" fmla="*/ 4 w 9"/>
                  <a:gd name="T23" fmla="*/ 8 h 9"/>
                  <a:gd name="T24" fmla="*/ 6 w 9"/>
                  <a:gd name="T25" fmla="*/ 8 h 9"/>
                  <a:gd name="T26" fmla="*/ 7 w 9"/>
                  <a:gd name="T27" fmla="*/ 7 h 9"/>
                  <a:gd name="T28" fmla="*/ 8 w 9"/>
                  <a:gd name="T29" fmla="*/ 5 h 9"/>
                  <a:gd name="T30" fmla="*/ 8 w 9"/>
                  <a:gd name="T31" fmla="*/ 4 h 9"/>
                  <a:gd name="T32" fmla="*/ 9 w 9"/>
                  <a:gd name="T33" fmla="*/ 4 h 9"/>
                  <a:gd name="T34" fmla="*/ 9 w 9"/>
                  <a:gd name="T35" fmla="*/ 4 h 9"/>
                  <a:gd name="T36" fmla="*/ 9 w 9"/>
                  <a:gd name="T37" fmla="*/ 4 h 9"/>
                  <a:gd name="T38" fmla="*/ 9 w 9"/>
                  <a:gd name="T39" fmla="*/ 3 h 9"/>
                  <a:gd name="T40" fmla="*/ 9 w 9"/>
                  <a:gd name="T41" fmla="*/ 4 h 9"/>
                  <a:gd name="T42" fmla="*/ 9 w 9"/>
                  <a:gd name="T43" fmla="*/ 4 h 9"/>
                  <a:gd name="T44" fmla="*/ 8 w 9"/>
                  <a:gd name="T45" fmla="*/ 3 h 9"/>
                  <a:gd name="T46" fmla="*/ 8 w 9"/>
                  <a:gd name="T47" fmla="*/ 2 h 9"/>
                  <a:gd name="T48" fmla="*/ 7 w 9"/>
                  <a:gd name="T49" fmla="*/ 1 h 9"/>
                  <a:gd name="T50" fmla="*/ 6 w 9"/>
                  <a:gd name="T51" fmla="*/ 0 h 9"/>
                  <a:gd name="T52" fmla="*/ 4 w 9"/>
                  <a:gd name="T53" fmla="*/ 0 h 9"/>
                  <a:gd name="T54" fmla="*/ 4 w 9"/>
                  <a:gd name="T55" fmla="*/ 0 h 9"/>
                  <a:gd name="T56" fmla="*/ 4 w 9"/>
                  <a:gd name="T57" fmla="*/ 0 h 9"/>
                  <a:gd name="T58" fmla="*/ 4 w 9"/>
                  <a:gd name="T59" fmla="*/ 0 h 9"/>
                  <a:gd name="T60" fmla="*/ 3 w 9"/>
                  <a:gd name="T61" fmla="*/ 0 h 9"/>
                  <a:gd name="T62" fmla="*/ 4 w 9"/>
                  <a:gd name="T63" fmla="*/ 0 h 9"/>
                  <a:gd name="T64" fmla="*/ 4 w 9"/>
                  <a:gd name="T65" fmla="*/ 0 h 9"/>
                  <a:gd name="T66" fmla="*/ 3 w 9"/>
                  <a:gd name="T67" fmla="*/ 0 h 9"/>
                  <a:gd name="T68" fmla="*/ 2 w 9"/>
                  <a:gd name="T69" fmla="*/ 0 h 9"/>
                  <a:gd name="T70" fmla="*/ 1 w 9"/>
                  <a:gd name="T71" fmla="*/ 1 h 9"/>
                  <a:gd name="T72" fmla="*/ 0 w 9"/>
                  <a:gd name="T73" fmla="*/ 2 h 9"/>
                  <a:gd name="T74" fmla="*/ 0 w 9"/>
                  <a:gd name="T7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69" name="Freeform 21"/>
              <p:cNvSpPr>
                <a:spLocks noChangeArrowheads="1"/>
              </p:cNvSpPr>
              <p:nvPr/>
            </p:nvSpPr>
            <p:spPr bwMode="auto">
              <a:xfrm>
                <a:off x="2050" y="1477"/>
                <a:ext cx="6" cy="4"/>
              </a:xfrm>
              <a:custGeom>
                <a:avLst/>
                <a:gdLst>
                  <a:gd name="T0" fmla="*/ 0 w 9"/>
                  <a:gd name="T1" fmla="*/ 5 h 10"/>
                  <a:gd name="T2" fmla="*/ 0 w 9"/>
                  <a:gd name="T3" fmla="*/ 6 h 10"/>
                  <a:gd name="T4" fmla="*/ 1 w 9"/>
                  <a:gd name="T5" fmla="*/ 8 h 10"/>
                  <a:gd name="T6" fmla="*/ 2 w 9"/>
                  <a:gd name="T7" fmla="*/ 9 h 10"/>
                  <a:gd name="T8" fmla="*/ 3 w 9"/>
                  <a:gd name="T9" fmla="*/ 9 h 10"/>
                  <a:gd name="T10" fmla="*/ 4 w 9"/>
                  <a:gd name="T11" fmla="*/ 10 h 10"/>
                  <a:gd name="T12" fmla="*/ 4 w 9"/>
                  <a:gd name="T13" fmla="*/ 10 h 10"/>
                  <a:gd name="T14" fmla="*/ 4 w 9"/>
                  <a:gd name="T15" fmla="*/ 10 h 10"/>
                  <a:gd name="T16" fmla="*/ 3 w 9"/>
                  <a:gd name="T17" fmla="*/ 10 h 10"/>
                  <a:gd name="T18" fmla="*/ 4 w 9"/>
                  <a:gd name="T19" fmla="*/ 10 h 10"/>
                  <a:gd name="T20" fmla="*/ 4 w 9"/>
                  <a:gd name="T21" fmla="*/ 10 h 10"/>
                  <a:gd name="T22" fmla="*/ 4 w 9"/>
                  <a:gd name="T23" fmla="*/ 9 h 10"/>
                  <a:gd name="T24" fmla="*/ 6 w 9"/>
                  <a:gd name="T25" fmla="*/ 9 h 10"/>
                  <a:gd name="T26" fmla="*/ 7 w 9"/>
                  <a:gd name="T27" fmla="*/ 8 h 10"/>
                  <a:gd name="T28" fmla="*/ 8 w 9"/>
                  <a:gd name="T29" fmla="*/ 6 h 10"/>
                  <a:gd name="T30" fmla="*/ 8 w 9"/>
                  <a:gd name="T31" fmla="*/ 5 h 10"/>
                  <a:gd name="T32" fmla="*/ 9 w 9"/>
                  <a:gd name="T33" fmla="*/ 5 h 10"/>
                  <a:gd name="T34" fmla="*/ 9 w 9"/>
                  <a:gd name="T35" fmla="*/ 5 h 10"/>
                  <a:gd name="T36" fmla="*/ 9 w 9"/>
                  <a:gd name="T37" fmla="*/ 5 h 10"/>
                  <a:gd name="T38" fmla="*/ 9 w 9"/>
                  <a:gd name="T39" fmla="*/ 5 h 10"/>
                  <a:gd name="T40" fmla="*/ 9 w 9"/>
                  <a:gd name="T41" fmla="*/ 5 h 10"/>
                  <a:gd name="T42" fmla="*/ 9 w 9"/>
                  <a:gd name="T43" fmla="*/ 5 h 10"/>
                  <a:gd name="T44" fmla="*/ 8 w 9"/>
                  <a:gd name="T45" fmla="*/ 4 h 10"/>
                  <a:gd name="T46" fmla="*/ 8 w 9"/>
                  <a:gd name="T47" fmla="*/ 2 h 10"/>
                  <a:gd name="T48" fmla="*/ 7 w 9"/>
                  <a:gd name="T49" fmla="*/ 1 h 10"/>
                  <a:gd name="T50" fmla="*/ 6 w 9"/>
                  <a:gd name="T51" fmla="*/ 0 h 10"/>
                  <a:gd name="T52" fmla="*/ 4 w 9"/>
                  <a:gd name="T53" fmla="*/ 0 h 10"/>
                  <a:gd name="T54" fmla="*/ 4 w 9"/>
                  <a:gd name="T55" fmla="*/ 0 h 10"/>
                  <a:gd name="T56" fmla="*/ 4 w 9"/>
                  <a:gd name="T57" fmla="*/ 0 h 10"/>
                  <a:gd name="T58" fmla="*/ 4 w 9"/>
                  <a:gd name="T59" fmla="*/ 0 h 10"/>
                  <a:gd name="T60" fmla="*/ 3 w 9"/>
                  <a:gd name="T61" fmla="*/ 0 h 10"/>
                  <a:gd name="T62" fmla="*/ 4 w 9"/>
                  <a:gd name="T63" fmla="*/ 0 h 10"/>
                  <a:gd name="T64" fmla="*/ 4 w 9"/>
                  <a:gd name="T65" fmla="*/ 0 h 10"/>
                  <a:gd name="T66" fmla="*/ 3 w 9"/>
                  <a:gd name="T67" fmla="*/ 0 h 10"/>
                  <a:gd name="T68" fmla="*/ 2 w 9"/>
                  <a:gd name="T69" fmla="*/ 0 h 10"/>
                  <a:gd name="T70" fmla="*/ 1 w 9"/>
                  <a:gd name="T71" fmla="*/ 1 h 10"/>
                  <a:gd name="T72" fmla="*/ 0 w 9"/>
                  <a:gd name="T73" fmla="*/ 2 h 10"/>
                  <a:gd name="T74" fmla="*/ 0 w 9"/>
                  <a:gd name="T7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70" name="Freeform 22"/>
              <p:cNvSpPr>
                <a:spLocks/>
              </p:cNvSpPr>
              <p:nvPr/>
            </p:nvSpPr>
            <p:spPr bwMode="auto">
              <a:xfrm>
                <a:off x="1214" y="1909"/>
                <a:ext cx="1495" cy="376"/>
              </a:xfrm>
              <a:custGeom>
                <a:avLst/>
                <a:gdLst>
                  <a:gd name="T0" fmla="*/ 0 w 3460"/>
                  <a:gd name="T1" fmla="*/ 829 h 829"/>
                  <a:gd name="T2" fmla="*/ 3460 w 3460"/>
                  <a:gd name="T3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60" h="829">
                    <a:moveTo>
                      <a:pt x="0" y="829"/>
                    </a:moveTo>
                    <a:lnTo>
                      <a:pt x="346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71" name="Freeform 23"/>
              <p:cNvSpPr>
                <a:spLocks/>
              </p:cNvSpPr>
              <p:nvPr/>
            </p:nvSpPr>
            <p:spPr bwMode="auto">
              <a:xfrm>
                <a:off x="2704" y="674"/>
                <a:ext cx="1" cy="1237"/>
              </a:xfrm>
              <a:custGeom>
                <a:avLst/>
                <a:gdLst>
                  <a:gd name="T0" fmla="*/ 0 w 1"/>
                  <a:gd name="T1" fmla="*/ 2733 h 2733"/>
                  <a:gd name="T2" fmla="*/ 0 w 1"/>
                  <a:gd name="T3" fmla="*/ 0 h 2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733">
                    <a:moveTo>
                      <a:pt x="0" y="273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7672" name="Group 24"/>
              <p:cNvGrpSpPr>
                <a:grpSpLocks/>
              </p:cNvGrpSpPr>
              <p:nvPr/>
            </p:nvGrpSpPr>
            <p:grpSpPr bwMode="auto">
              <a:xfrm>
                <a:off x="1915" y="1650"/>
                <a:ext cx="425" cy="318"/>
                <a:chOff x="6125" y="6434"/>
                <a:chExt cx="983" cy="702"/>
              </a:xfrm>
            </p:grpSpPr>
            <p:sp>
              <p:nvSpPr>
                <p:cNvPr id="667673" name="Freeform 25"/>
                <p:cNvSpPr>
                  <a:spLocks/>
                </p:cNvSpPr>
                <p:nvPr/>
              </p:nvSpPr>
              <p:spPr bwMode="auto">
                <a:xfrm>
                  <a:off x="6125" y="6434"/>
                  <a:ext cx="542" cy="616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74" name="Freeform 26"/>
                <p:cNvSpPr>
                  <a:spLocks/>
                </p:cNvSpPr>
                <p:nvPr/>
              </p:nvSpPr>
              <p:spPr bwMode="auto">
                <a:xfrm>
                  <a:off x="6208" y="6448"/>
                  <a:ext cx="542" cy="617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75" name="Freeform 27"/>
                <p:cNvSpPr>
                  <a:spLocks/>
                </p:cNvSpPr>
                <p:nvPr/>
              </p:nvSpPr>
              <p:spPr bwMode="auto">
                <a:xfrm>
                  <a:off x="6306" y="6460"/>
                  <a:ext cx="542" cy="617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76" name="Freeform 28"/>
                <p:cNvSpPr>
                  <a:spLocks/>
                </p:cNvSpPr>
                <p:nvPr/>
              </p:nvSpPr>
              <p:spPr bwMode="auto">
                <a:xfrm>
                  <a:off x="6391" y="6470"/>
                  <a:ext cx="541" cy="616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77" name="Freeform 29"/>
                <p:cNvSpPr>
                  <a:spLocks/>
                </p:cNvSpPr>
                <p:nvPr/>
              </p:nvSpPr>
              <p:spPr bwMode="auto">
                <a:xfrm>
                  <a:off x="6498" y="6497"/>
                  <a:ext cx="542" cy="616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78" name="Freeform 30"/>
                <p:cNvSpPr>
                  <a:spLocks/>
                </p:cNvSpPr>
                <p:nvPr/>
              </p:nvSpPr>
              <p:spPr bwMode="auto">
                <a:xfrm>
                  <a:off x="6598" y="6520"/>
                  <a:ext cx="510" cy="616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7679" name="Freeform 31"/>
                <p:cNvSpPr>
                  <a:spLocks/>
                </p:cNvSpPr>
                <p:nvPr/>
              </p:nvSpPr>
              <p:spPr bwMode="auto">
                <a:xfrm>
                  <a:off x="6652" y="6566"/>
                  <a:ext cx="399" cy="520"/>
                </a:xfrm>
                <a:custGeom>
                  <a:avLst/>
                  <a:gdLst>
                    <a:gd name="T0" fmla="*/ 203 w 350"/>
                    <a:gd name="T1" fmla="*/ 534 h 538"/>
                    <a:gd name="T2" fmla="*/ 255 w 350"/>
                    <a:gd name="T3" fmla="*/ 508 h 538"/>
                    <a:gd name="T4" fmla="*/ 298 w 350"/>
                    <a:gd name="T5" fmla="*/ 460 h 538"/>
                    <a:gd name="T6" fmla="*/ 330 w 350"/>
                    <a:gd name="T7" fmla="*/ 394 h 538"/>
                    <a:gd name="T8" fmla="*/ 347 w 350"/>
                    <a:gd name="T9" fmla="*/ 315 h 538"/>
                    <a:gd name="T10" fmla="*/ 350 w 350"/>
                    <a:gd name="T11" fmla="*/ 272 h 538"/>
                    <a:gd name="T12" fmla="*/ 350 w 350"/>
                    <a:gd name="T13" fmla="*/ 272 h 538"/>
                    <a:gd name="T14" fmla="*/ 350 w 350"/>
                    <a:gd name="T15" fmla="*/ 272 h 538"/>
                    <a:gd name="T16" fmla="*/ 350 w 350"/>
                    <a:gd name="T17" fmla="*/ 272 h 538"/>
                    <a:gd name="T18" fmla="*/ 350 w 350"/>
                    <a:gd name="T19" fmla="*/ 272 h 538"/>
                    <a:gd name="T20" fmla="*/ 350 w 350"/>
                    <a:gd name="T21" fmla="*/ 272 h 538"/>
                    <a:gd name="T22" fmla="*/ 347 w 350"/>
                    <a:gd name="T23" fmla="*/ 228 h 538"/>
                    <a:gd name="T24" fmla="*/ 330 w 350"/>
                    <a:gd name="T25" fmla="*/ 148 h 538"/>
                    <a:gd name="T26" fmla="*/ 298 w 350"/>
                    <a:gd name="T27" fmla="*/ 82 h 538"/>
                    <a:gd name="T28" fmla="*/ 255 w 350"/>
                    <a:gd name="T29" fmla="*/ 35 h 538"/>
                    <a:gd name="T30" fmla="*/ 203 w 350"/>
                    <a:gd name="T31" fmla="*/ 4 h 538"/>
                    <a:gd name="T32" fmla="*/ 166 w 350"/>
                    <a:gd name="T33" fmla="*/ 3 h 538"/>
                    <a:gd name="T34" fmla="*/ 157 w 350"/>
                    <a:gd name="T35" fmla="*/ 4 h 538"/>
                    <a:gd name="T36" fmla="*/ 147 w 350"/>
                    <a:gd name="T37" fmla="*/ 8 h 538"/>
                    <a:gd name="T38" fmla="*/ 94 w 350"/>
                    <a:gd name="T39" fmla="*/ 35 h 538"/>
                    <a:gd name="T40" fmla="*/ 51 w 350"/>
                    <a:gd name="T41" fmla="*/ 82 h 538"/>
                    <a:gd name="T42" fmla="*/ 19 w 350"/>
                    <a:gd name="T43" fmla="*/ 148 h 538"/>
                    <a:gd name="T44" fmla="*/ 2 w 350"/>
                    <a:gd name="T45" fmla="*/ 228 h 538"/>
                    <a:gd name="T46" fmla="*/ 0 w 350"/>
                    <a:gd name="T47" fmla="*/ 272 h 538"/>
                    <a:gd name="T48" fmla="*/ 0 w 350"/>
                    <a:gd name="T49" fmla="*/ 272 h 538"/>
                    <a:gd name="T50" fmla="*/ 0 w 350"/>
                    <a:gd name="T51" fmla="*/ 272 h 538"/>
                    <a:gd name="T52" fmla="*/ 0 w 350"/>
                    <a:gd name="T53" fmla="*/ 272 h 538"/>
                    <a:gd name="T54" fmla="*/ 0 w 350"/>
                    <a:gd name="T55" fmla="*/ 272 h 538"/>
                    <a:gd name="T56" fmla="*/ 0 w 350"/>
                    <a:gd name="T57" fmla="*/ 272 h 538"/>
                    <a:gd name="T58" fmla="*/ 2 w 350"/>
                    <a:gd name="T59" fmla="*/ 315 h 538"/>
                    <a:gd name="T60" fmla="*/ 19 w 350"/>
                    <a:gd name="T61" fmla="*/ 394 h 538"/>
                    <a:gd name="T62" fmla="*/ 51 w 350"/>
                    <a:gd name="T63" fmla="*/ 460 h 538"/>
                    <a:gd name="T64" fmla="*/ 94 w 350"/>
                    <a:gd name="T65" fmla="*/ 508 h 538"/>
                    <a:gd name="T66" fmla="*/ 147 w 350"/>
                    <a:gd name="T67" fmla="*/ 53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50" h="538">
                      <a:moveTo>
                        <a:pt x="175" y="538"/>
                      </a:moveTo>
                      <a:lnTo>
                        <a:pt x="203" y="534"/>
                      </a:lnTo>
                      <a:lnTo>
                        <a:pt x="230" y="524"/>
                      </a:lnTo>
                      <a:lnTo>
                        <a:pt x="255" y="508"/>
                      </a:lnTo>
                      <a:lnTo>
                        <a:pt x="277" y="486"/>
                      </a:lnTo>
                      <a:lnTo>
                        <a:pt x="298" y="460"/>
                      </a:lnTo>
                      <a:lnTo>
                        <a:pt x="316" y="428"/>
                      </a:lnTo>
                      <a:lnTo>
                        <a:pt x="330" y="394"/>
                      </a:lnTo>
                      <a:lnTo>
                        <a:pt x="340" y="355"/>
                      </a:lnTo>
                      <a:lnTo>
                        <a:pt x="347" y="315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1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50" y="272"/>
                      </a:lnTo>
                      <a:lnTo>
                        <a:pt x="347" y="228"/>
                      </a:lnTo>
                      <a:lnTo>
                        <a:pt x="340" y="187"/>
                      </a:lnTo>
                      <a:lnTo>
                        <a:pt x="330" y="148"/>
                      </a:lnTo>
                      <a:lnTo>
                        <a:pt x="316" y="114"/>
                      </a:lnTo>
                      <a:lnTo>
                        <a:pt x="298" y="82"/>
                      </a:lnTo>
                      <a:lnTo>
                        <a:pt x="277" y="56"/>
                      </a:lnTo>
                      <a:lnTo>
                        <a:pt x="255" y="35"/>
                      </a:lnTo>
                      <a:lnTo>
                        <a:pt x="230" y="18"/>
                      </a:lnTo>
                      <a:lnTo>
                        <a:pt x="203" y="4"/>
                      </a:lnTo>
                      <a:lnTo>
                        <a:pt x="181" y="0"/>
                      </a:lnTo>
                      <a:lnTo>
                        <a:pt x="166" y="3"/>
                      </a:lnTo>
                      <a:lnTo>
                        <a:pt x="157" y="4"/>
                      </a:lnTo>
                      <a:lnTo>
                        <a:pt x="157" y="4"/>
                      </a:lnTo>
                      <a:lnTo>
                        <a:pt x="175" y="0"/>
                      </a:lnTo>
                      <a:lnTo>
                        <a:pt x="147" y="8"/>
                      </a:lnTo>
                      <a:lnTo>
                        <a:pt x="119" y="18"/>
                      </a:lnTo>
                      <a:lnTo>
                        <a:pt x="94" y="35"/>
                      </a:lnTo>
                      <a:lnTo>
                        <a:pt x="71" y="56"/>
                      </a:lnTo>
                      <a:lnTo>
                        <a:pt x="51" y="82"/>
                      </a:lnTo>
                      <a:lnTo>
                        <a:pt x="33" y="114"/>
                      </a:lnTo>
                      <a:lnTo>
                        <a:pt x="19" y="148"/>
                      </a:lnTo>
                      <a:lnTo>
                        <a:pt x="8" y="187"/>
                      </a:lnTo>
                      <a:lnTo>
                        <a:pt x="2" y="228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2" y="315"/>
                      </a:lnTo>
                      <a:lnTo>
                        <a:pt x="8" y="355"/>
                      </a:lnTo>
                      <a:lnTo>
                        <a:pt x="19" y="394"/>
                      </a:lnTo>
                      <a:lnTo>
                        <a:pt x="33" y="428"/>
                      </a:lnTo>
                      <a:lnTo>
                        <a:pt x="51" y="460"/>
                      </a:lnTo>
                      <a:lnTo>
                        <a:pt x="71" y="486"/>
                      </a:lnTo>
                      <a:lnTo>
                        <a:pt x="94" y="508"/>
                      </a:lnTo>
                      <a:lnTo>
                        <a:pt x="119" y="524"/>
                      </a:lnTo>
                      <a:lnTo>
                        <a:pt x="147" y="534"/>
                      </a:lnTo>
                      <a:lnTo>
                        <a:pt x="175" y="53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90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FFFFFF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7680" name="Freeform 32"/>
              <p:cNvSpPr>
                <a:spLocks/>
              </p:cNvSpPr>
              <p:nvPr/>
            </p:nvSpPr>
            <p:spPr bwMode="auto">
              <a:xfrm>
                <a:off x="1216" y="904"/>
                <a:ext cx="2" cy="1383"/>
              </a:xfrm>
              <a:custGeom>
                <a:avLst/>
                <a:gdLst>
                  <a:gd name="T0" fmla="*/ 0 w 6"/>
                  <a:gd name="T1" fmla="*/ 3055 h 3055"/>
                  <a:gd name="T2" fmla="*/ 6 w 6"/>
                  <a:gd name="T3" fmla="*/ 0 h 3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3055">
                    <a:moveTo>
                      <a:pt x="0" y="3055"/>
                    </a:moveTo>
                    <a:lnTo>
                      <a:pt x="6" y="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81" name="Freeform 33"/>
              <p:cNvSpPr>
                <a:spLocks/>
              </p:cNvSpPr>
              <p:nvPr/>
            </p:nvSpPr>
            <p:spPr bwMode="auto">
              <a:xfrm>
                <a:off x="218" y="805"/>
                <a:ext cx="2" cy="1280"/>
              </a:xfrm>
              <a:custGeom>
                <a:avLst/>
                <a:gdLst>
                  <a:gd name="T0" fmla="*/ 3 w 3"/>
                  <a:gd name="T1" fmla="*/ 0 h 2828"/>
                  <a:gd name="T2" fmla="*/ 0 w 3"/>
                  <a:gd name="T3" fmla="*/ 2828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828">
                    <a:moveTo>
                      <a:pt x="3" y="0"/>
                    </a:moveTo>
                    <a:lnTo>
                      <a:pt x="0" y="282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82" name="Freeform 34"/>
              <p:cNvSpPr>
                <a:spLocks/>
              </p:cNvSpPr>
              <p:nvPr/>
            </p:nvSpPr>
            <p:spPr bwMode="auto">
              <a:xfrm>
                <a:off x="215" y="2083"/>
                <a:ext cx="1001" cy="199"/>
              </a:xfrm>
              <a:custGeom>
                <a:avLst/>
                <a:gdLst>
                  <a:gd name="T0" fmla="*/ 0 w 2301"/>
                  <a:gd name="T1" fmla="*/ 0 h 441"/>
                  <a:gd name="T2" fmla="*/ 2301 w 2301"/>
                  <a:gd name="T3" fmla="*/ 441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01" h="441">
                    <a:moveTo>
                      <a:pt x="0" y="0"/>
                    </a:moveTo>
                    <a:lnTo>
                      <a:pt x="2301" y="44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683" name="Freeform 35" descr="Dashed vertical"/>
              <p:cNvSpPr>
                <a:spLocks/>
              </p:cNvSpPr>
              <p:nvPr/>
            </p:nvSpPr>
            <p:spPr bwMode="auto">
              <a:xfrm>
                <a:off x="221" y="616"/>
                <a:ext cx="2474" cy="285"/>
              </a:xfrm>
              <a:custGeom>
                <a:avLst/>
                <a:gdLst>
                  <a:gd name="T0" fmla="*/ 2297 w 5725"/>
                  <a:gd name="T1" fmla="*/ 630 h 630"/>
                  <a:gd name="T2" fmla="*/ 0 w 5725"/>
                  <a:gd name="T3" fmla="*/ 415 h 630"/>
                  <a:gd name="T4" fmla="*/ 3427 w 5725"/>
                  <a:gd name="T5" fmla="*/ 0 h 630"/>
                  <a:gd name="T6" fmla="*/ 5725 w 5725"/>
                  <a:gd name="T7" fmla="*/ 120 h 630"/>
                  <a:gd name="T8" fmla="*/ 2297 w 5725"/>
                  <a:gd name="T9" fmla="*/ 63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5" h="630">
                    <a:moveTo>
                      <a:pt x="2297" y="630"/>
                    </a:moveTo>
                    <a:lnTo>
                      <a:pt x="0" y="415"/>
                    </a:lnTo>
                    <a:lnTo>
                      <a:pt x="3427" y="0"/>
                    </a:lnTo>
                    <a:lnTo>
                      <a:pt x="5725" y="120"/>
                    </a:lnTo>
                    <a:lnTo>
                      <a:pt x="2297" y="630"/>
                    </a:lnTo>
                    <a:close/>
                  </a:path>
                </a:pathLst>
              </a:custGeom>
              <a:pattFill prst="dashVert">
                <a:fgClr>
                  <a:srgbClr val="C0C0C0"/>
                </a:fgClr>
                <a:bgClr>
                  <a:srgbClr val="339966"/>
                </a:bgClr>
              </a:pattFill>
              <a:ln w="38100" cmpd="sng">
                <a:pattFill prst="ltVert">
                  <a:fgClr>
                    <a:srgbClr val="C0C0C0"/>
                  </a:fgClr>
                  <a:bgClr>
                    <a:srgbClr val="008000"/>
                  </a:bgClr>
                </a:patt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7684" name="Freeform 36"/>
            <p:cNvSpPr>
              <a:spLocks/>
            </p:cNvSpPr>
            <p:nvPr/>
          </p:nvSpPr>
          <p:spPr bwMode="auto">
            <a:xfrm>
              <a:off x="2343" y="1819"/>
              <a:ext cx="691" cy="0"/>
            </a:xfrm>
            <a:custGeom>
              <a:avLst/>
              <a:gdLst>
                <a:gd name="T0" fmla="*/ 1053 w 1053"/>
                <a:gd name="T1" fmla="*/ 0 h 1"/>
                <a:gd name="T2" fmla="*/ 0 w 105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3" h="1">
                  <a:moveTo>
                    <a:pt x="10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85" name="Freeform 37"/>
            <p:cNvSpPr>
              <a:spLocks/>
            </p:cNvSpPr>
            <p:nvPr/>
          </p:nvSpPr>
          <p:spPr bwMode="auto">
            <a:xfrm>
              <a:off x="2710" y="1142"/>
              <a:ext cx="330" cy="1"/>
            </a:xfrm>
            <a:custGeom>
              <a:avLst/>
              <a:gdLst>
                <a:gd name="T0" fmla="*/ 764 w 764"/>
                <a:gd name="T1" fmla="*/ 3 h 3"/>
                <a:gd name="T2" fmla="*/ 0 w 764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4" h="3">
                  <a:moveTo>
                    <a:pt x="764" y="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86" name="Freeform 38"/>
            <p:cNvSpPr>
              <a:spLocks/>
            </p:cNvSpPr>
            <p:nvPr/>
          </p:nvSpPr>
          <p:spPr bwMode="auto">
            <a:xfrm>
              <a:off x="2709" y="671"/>
              <a:ext cx="327" cy="0"/>
            </a:xfrm>
            <a:custGeom>
              <a:avLst/>
              <a:gdLst>
                <a:gd name="T0" fmla="*/ 757 w 757"/>
                <a:gd name="T1" fmla="*/ 0 h 1"/>
                <a:gd name="T2" fmla="*/ 0 w 7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7" h="1">
                  <a:moveTo>
                    <a:pt x="75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87" name="Text Box 39"/>
            <p:cNvSpPr txBox="1">
              <a:spLocks noChangeArrowheads="1"/>
            </p:cNvSpPr>
            <p:nvPr/>
          </p:nvSpPr>
          <p:spPr bwMode="auto">
            <a:xfrm>
              <a:off x="1933" y="2309"/>
              <a:ext cx="629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Subsoil</a:t>
              </a:r>
            </a:p>
          </p:txBody>
        </p:sp>
        <p:sp>
          <p:nvSpPr>
            <p:cNvPr id="667688" name="Line 40"/>
            <p:cNvSpPr>
              <a:spLocks noChangeShapeType="1"/>
            </p:cNvSpPr>
            <p:nvPr/>
          </p:nvSpPr>
          <p:spPr bwMode="auto">
            <a:xfrm>
              <a:off x="1852" y="2393"/>
              <a:ext cx="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89" name="Freeform 41"/>
            <p:cNvSpPr>
              <a:spLocks/>
            </p:cNvSpPr>
            <p:nvPr/>
          </p:nvSpPr>
          <p:spPr bwMode="auto">
            <a:xfrm>
              <a:off x="1659" y="2177"/>
              <a:ext cx="197" cy="216"/>
            </a:xfrm>
            <a:custGeom>
              <a:avLst/>
              <a:gdLst>
                <a:gd name="T0" fmla="*/ 300 w 300"/>
                <a:gd name="T1" fmla="*/ 307 h 307"/>
                <a:gd name="T2" fmla="*/ 0 w 300"/>
                <a:gd name="T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307">
                  <a:moveTo>
                    <a:pt x="300" y="307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7690" name="Group 42"/>
          <p:cNvGrpSpPr>
            <a:grpSpLocks/>
          </p:cNvGrpSpPr>
          <p:nvPr/>
        </p:nvGrpSpPr>
        <p:grpSpPr bwMode="auto">
          <a:xfrm>
            <a:off x="3697288" y="3833813"/>
            <a:ext cx="6362700" cy="2760662"/>
            <a:chOff x="1204" y="2232"/>
            <a:chExt cx="4344" cy="1886"/>
          </a:xfrm>
        </p:grpSpPr>
        <p:sp>
          <p:nvSpPr>
            <p:cNvPr id="667691" name="Freeform 43" descr="Sand"/>
            <p:cNvSpPr>
              <a:spLocks noChangeArrowheads="1"/>
            </p:cNvSpPr>
            <p:nvPr/>
          </p:nvSpPr>
          <p:spPr bwMode="auto">
            <a:xfrm>
              <a:off x="1212" y="2440"/>
              <a:ext cx="1005" cy="887"/>
            </a:xfrm>
            <a:custGeom>
              <a:avLst/>
              <a:gdLst>
                <a:gd name="T0" fmla="*/ 2302 w 2302"/>
                <a:gd name="T1" fmla="*/ 211 h 2199"/>
                <a:gd name="T2" fmla="*/ 0 w 2302"/>
                <a:gd name="T3" fmla="*/ 0 h 2199"/>
                <a:gd name="T4" fmla="*/ 0 w 2302"/>
                <a:gd name="T5" fmla="*/ 1807 h 2199"/>
                <a:gd name="T6" fmla="*/ 2302 w 2302"/>
                <a:gd name="T7" fmla="*/ 2199 h 2199"/>
                <a:gd name="T8" fmla="*/ 2302 w 2302"/>
                <a:gd name="T9" fmla="*/ 211 h 2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2" h="2199">
                  <a:moveTo>
                    <a:pt x="2302" y="211"/>
                  </a:moveTo>
                  <a:lnTo>
                    <a:pt x="0" y="0"/>
                  </a:lnTo>
                  <a:lnTo>
                    <a:pt x="0" y="1807"/>
                  </a:lnTo>
                  <a:lnTo>
                    <a:pt x="2302" y="2199"/>
                  </a:lnTo>
                  <a:lnTo>
                    <a:pt x="2302" y="211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2" name="Text Box 44"/>
            <p:cNvSpPr txBox="1">
              <a:spLocks noChangeArrowheads="1"/>
            </p:cNvSpPr>
            <p:nvPr/>
          </p:nvSpPr>
          <p:spPr bwMode="auto">
            <a:xfrm>
              <a:off x="3968" y="2232"/>
              <a:ext cx="73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Turfgrass</a:t>
              </a:r>
            </a:p>
          </p:txBody>
        </p:sp>
        <p:sp>
          <p:nvSpPr>
            <p:cNvPr id="667693" name="Text Box 45"/>
            <p:cNvSpPr txBox="1">
              <a:spLocks noChangeArrowheads="1"/>
            </p:cNvSpPr>
            <p:nvPr/>
          </p:nvSpPr>
          <p:spPr bwMode="auto">
            <a:xfrm>
              <a:off x="4018" y="2558"/>
              <a:ext cx="103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12” Rootzone Mix</a:t>
              </a:r>
            </a:p>
          </p:txBody>
        </p:sp>
        <p:sp>
          <p:nvSpPr>
            <p:cNvPr id="667694" name="Text Box 46"/>
            <p:cNvSpPr txBox="1">
              <a:spLocks noChangeArrowheads="1"/>
            </p:cNvSpPr>
            <p:nvPr/>
          </p:nvSpPr>
          <p:spPr bwMode="auto">
            <a:xfrm>
              <a:off x="2932" y="3996"/>
              <a:ext cx="627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Subsoil</a:t>
              </a:r>
            </a:p>
          </p:txBody>
        </p:sp>
        <p:sp>
          <p:nvSpPr>
            <p:cNvPr id="667695" name="Text Box 47"/>
            <p:cNvSpPr txBox="1">
              <a:spLocks noChangeArrowheads="1"/>
            </p:cNvSpPr>
            <p:nvPr/>
          </p:nvSpPr>
          <p:spPr bwMode="auto">
            <a:xfrm>
              <a:off x="4004" y="3472"/>
              <a:ext cx="154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4” Diameter Round Drain in Gravel Trench</a:t>
              </a:r>
            </a:p>
          </p:txBody>
        </p:sp>
        <p:sp>
          <p:nvSpPr>
            <p:cNvPr id="667696" name="Freeform 48"/>
            <p:cNvSpPr>
              <a:spLocks noChangeArrowheads="1"/>
            </p:cNvSpPr>
            <p:nvPr/>
          </p:nvSpPr>
          <p:spPr bwMode="auto">
            <a:xfrm>
              <a:off x="1207" y="3402"/>
              <a:ext cx="1009" cy="556"/>
            </a:xfrm>
            <a:custGeom>
              <a:avLst/>
              <a:gdLst>
                <a:gd name="T0" fmla="*/ 2310 w 2310"/>
                <a:gd name="T1" fmla="*/ 1381 h 1381"/>
                <a:gd name="T2" fmla="*/ 2307 w 2310"/>
                <a:gd name="T3" fmla="*/ 374 h 1381"/>
                <a:gd name="T4" fmla="*/ 11 w 2310"/>
                <a:gd name="T5" fmla="*/ 0 h 1381"/>
                <a:gd name="T6" fmla="*/ 0 w 2310"/>
                <a:gd name="T7" fmla="*/ 949 h 1381"/>
                <a:gd name="T8" fmla="*/ 2310 w 2310"/>
                <a:gd name="T9" fmla="*/ 1381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0" h="1381">
                  <a:moveTo>
                    <a:pt x="2310" y="1381"/>
                  </a:moveTo>
                  <a:lnTo>
                    <a:pt x="2307" y="374"/>
                  </a:lnTo>
                  <a:lnTo>
                    <a:pt x="11" y="0"/>
                  </a:lnTo>
                  <a:lnTo>
                    <a:pt x="0" y="949"/>
                  </a:lnTo>
                  <a:lnTo>
                    <a:pt x="2310" y="138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7" name="Line 49"/>
            <p:cNvSpPr>
              <a:spLocks noChangeShapeType="1"/>
            </p:cNvSpPr>
            <p:nvPr/>
          </p:nvSpPr>
          <p:spPr bwMode="auto">
            <a:xfrm>
              <a:off x="2979" y="2942"/>
              <a:ext cx="1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8" name="Freeform 50"/>
            <p:cNvSpPr>
              <a:spLocks/>
            </p:cNvSpPr>
            <p:nvPr/>
          </p:nvSpPr>
          <p:spPr bwMode="auto">
            <a:xfrm>
              <a:off x="2832" y="3148"/>
              <a:ext cx="56" cy="32"/>
            </a:xfrm>
            <a:custGeom>
              <a:avLst/>
              <a:gdLst>
                <a:gd name="T0" fmla="*/ 40 w 97"/>
                <a:gd name="T1" fmla="*/ 74 h 74"/>
                <a:gd name="T2" fmla="*/ 0 w 97"/>
                <a:gd name="T3" fmla="*/ 23 h 74"/>
                <a:gd name="T4" fmla="*/ 97 w 97"/>
                <a:gd name="T5" fmla="*/ 0 h 74"/>
                <a:gd name="T6" fmla="*/ 40 w 97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74">
                  <a:moveTo>
                    <a:pt x="40" y="74"/>
                  </a:moveTo>
                  <a:lnTo>
                    <a:pt x="0" y="23"/>
                  </a:lnTo>
                  <a:lnTo>
                    <a:pt x="97" y="0"/>
                  </a:lnTo>
                  <a:lnTo>
                    <a:pt x="40" y="7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699" name="Freeform 51" descr="Sand"/>
            <p:cNvSpPr>
              <a:spLocks/>
            </p:cNvSpPr>
            <p:nvPr/>
          </p:nvSpPr>
          <p:spPr bwMode="auto">
            <a:xfrm>
              <a:off x="2214" y="2326"/>
              <a:ext cx="1505" cy="1002"/>
            </a:xfrm>
            <a:custGeom>
              <a:avLst/>
              <a:gdLst>
                <a:gd name="T0" fmla="*/ 3442 w 3448"/>
                <a:gd name="T1" fmla="*/ 1836 h 2549"/>
                <a:gd name="T2" fmla="*/ 3448 w 3448"/>
                <a:gd name="T3" fmla="*/ 0 h 2549"/>
                <a:gd name="T4" fmla="*/ 0 w 3448"/>
                <a:gd name="T5" fmla="*/ 501 h 2549"/>
                <a:gd name="T6" fmla="*/ 0 w 3448"/>
                <a:gd name="T7" fmla="*/ 2549 h 2549"/>
                <a:gd name="T8" fmla="*/ 3442 w 3448"/>
                <a:gd name="T9" fmla="*/ 1836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8" h="2549">
                  <a:moveTo>
                    <a:pt x="3442" y="1836"/>
                  </a:moveTo>
                  <a:lnTo>
                    <a:pt x="3448" y="0"/>
                  </a:lnTo>
                  <a:lnTo>
                    <a:pt x="0" y="501"/>
                  </a:lnTo>
                  <a:lnTo>
                    <a:pt x="0" y="2549"/>
                  </a:lnTo>
                  <a:lnTo>
                    <a:pt x="3442" y="183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0" cap="flat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0" name="Freeform 52"/>
            <p:cNvSpPr>
              <a:spLocks/>
            </p:cNvSpPr>
            <p:nvPr/>
          </p:nvSpPr>
          <p:spPr bwMode="auto">
            <a:xfrm>
              <a:off x="2214" y="3275"/>
              <a:ext cx="1505" cy="682"/>
            </a:xfrm>
            <a:custGeom>
              <a:avLst/>
              <a:gdLst>
                <a:gd name="T0" fmla="*/ 0 w 2299"/>
                <a:gd name="T1" fmla="*/ 460 h 1128"/>
                <a:gd name="T2" fmla="*/ 0 w 2299"/>
                <a:gd name="T3" fmla="*/ 1128 h 1128"/>
                <a:gd name="T4" fmla="*/ 2298 w 2299"/>
                <a:gd name="T5" fmla="*/ 603 h 1128"/>
                <a:gd name="T6" fmla="*/ 2299 w 2299"/>
                <a:gd name="T7" fmla="*/ 0 h 1128"/>
                <a:gd name="T8" fmla="*/ 0 w 2299"/>
                <a:gd name="T9" fmla="*/ 46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9" h="1128">
                  <a:moveTo>
                    <a:pt x="0" y="460"/>
                  </a:moveTo>
                  <a:lnTo>
                    <a:pt x="0" y="1128"/>
                  </a:lnTo>
                  <a:lnTo>
                    <a:pt x="2298" y="603"/>
                  </a:lnTo>
                  <a:lnTo>
                    <a:pt x="2299" y="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1" name="Freeform 53"/>
            <p:cNvSpPr>
              <a:spLocks noChangeArrowheads="1"/>
            </p:cNvSpPr>
            <p:nvPr/>
          </p:nvSpPr>
          <p:spPr bwMode="auto">
            <a:xfrm>
              <a:off x="2930" y="3072"/>
              <a:ext cx="6" cy="5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5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3 h 10"/>
                <a:gd name="T48" fmla="*/ 7 w 9"/>
                <a:gd name="T49" fmla="*/ 1 h 10"/>
                <a:gd name="T50" fmla="*/ 5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3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2" name="Freeform 54" descr="Granite"/>
            <p:cNvSpPr>
              <a:spLocks/>
            </p:cNvSpPr>
            <p:nvPr/>
          </p:nvSpPr>
          <p:spPr bwMode="auto">
            <a:xfrm>
              <a:off x="1205" y="3040"/>
              <a:ext cx="2514" cy="712"/>
            </a:xfrm>
            <a:custGeom>
              <a:avLst/>
              <a:gdLst>
                <a:gd name="T0" fmla="*/ 3771 w 5758"/>
                <a:gd name="T1" fmla="*/ 992 h 1765"/>
                <a:gd name="T2" fmla="*/ 2311 w 5758"/>
                <a:gd name="T3" fmla="*/ 1272 h 1765"/>
                <a:gd name="T4" fmla="*/ 10 w 5758"/>
                <a:gd name="T5" fmla="*/ 891 h 1765"/>
                <a:gd name="T6" fmla="*/ 0 w 5758"/>
                <a:gd name="T7" fmla="*/ 291 h 1765"/>
                <a:gd name="T8" fmla="*/ 2310 w 5758"/>
                <a:gd name="T9" fmla="*/ 614 h 1765"/>
                <a:gd name="T10" fmla="*/ 5755 w 5758"/>
                <a:gd name="T11" fmla="*/ 0 h 1765"/>
                <a:gd name="T12" fmla="*/ 5758 w 5758"/>
                <a:gd name="T13" fmla="*/ 582 h 1765"/>
                <a:gd name="T14" fmla="*/ 4603 w 5758"/>
                <a:gd name="T15" fmla="*/ 839 h 1765"/>
                <a:gd name="T16" fmla="*/ 4609 w 5758"/>
                <a:gd name="T17" fmla="*/ 1567 h 1765"/>
                <a:gd name="T18" fmla="*/ 3777 w 5758"/>
                <a:gd name="T19" fmla="*/ 1765 h 1765"/>
                <a:gd name="T20" fmla="*/ 3771 w 5758"/>
                <a:gd name="T21" fmla="*/ 992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8" h="1765">
                  <a:moveTo>
                    <a:pt x="3771" y="992"/>
                  </a:moveTo>
                  <a:lnTo>
                    <a:pt x="2311" y="1272"/>
                  </a:lnTo>
                  <a:lnTo>
                    <a:pt x="10" y="891"/>
                  </a:lnTo>
                  <a:lnTo>
                    <a:pt x="0" y="291"/>
                  </a:lnTo>
                  <a:lnTo>
                    <a:pt x="2310" y="614"/>
                  </a:lnTo>
                  <a:lnTo>
                    <a:pt x="5755" y="0"/>
                  </a:lnTo>
                  <a:lnTo>
                    <a:pt x="5758" y="582"/>
                  </a:lnTo>
                  <a:lnTo>
                    <a:pt x="4603" y="839"/>
                  </a:lnTo>
                  <a:lnTo>
                    <a:pt x="4609" y="1567"/>
                  </a:lnTo>
                  <a:lnTo>
                    <a:pt x="3777" y="1765"/>
                  </a:lnTo>
                  <a:lnTo>
                    <a:pt x="3771" y="99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03" name="Freeform 55"/>
            <p:cNvSpPr>
              <a:spLocks noChangeArrowheads="1"/>
            </p:cNvSpPr>
            <p:nvPr/>
          </p:nvSpPr>
          <p:spPr bwMode="auto">
            <a:xfrm>
              <a:off x="2963" y="3023"/>
              <a:ext cx="5" cy="3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6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6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4" name="Freeform 56"/>
            <p:cNvSpPr>
              <a:spLocks noChangeArrowheads="1"/>
            </p:cNvSpPr>
            <p:nvPr/>
          </p:nvSpPr>
          <p:spPr bwMode="auto">
            <a:xfrm>
              <a:off x="2903" y="3023"/>
              <a:ext cx="4" cy="3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5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5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5" name="Freeform 57"/>
            <p:cNvSpPr>
              <a:spLocks noChangeArrowheads="1"/>
            </p:cNvSpPr>
            <p:nvPr/>
          </p:nvSpPr>
          <p:spPr bwMode="auto">
            <a:xfrm>
              <a:off x="3004" y="3069"/>
              <a:ext cx="6" cy="3"/>
            </a:xfrm>
            <a:custGeom>
              <a:avLst/>
              <a:gdLst>
                <a:gd name="T0" fmla="*/ 0 w 8"/>
                <a:gd name="T1" fmla="*/ 4 h 9"/>
                <a:gd name="T2" fmla="*/ 0 w 8"/>
                <a:gd name="T3" fmla="*/ 5 h 9"/>
                <a:gd name="T4" fmla="*/ 1 w 8"/>
                <a:gd name="T5" fmla="*/ 7 h 9"/>
                <a:gd name="T6" fmla="*/ 2 w 8"/>
                <a:gd name="T7" fmla="*/ 8 h 9"/>
                <a:gd name="T8" fmla="*/ 3 w 8"/>
                <a:gd name="T9" fmla="*/ 8 h 9"/>
                <a:gd name="T10" fmla="*/ 4 w 8"/>
                <a:gd name="T11" fmla="*/ 9 h 9"/>
                <a:gd name="T12" fmla="*/ 4 w 8"/>
                <a:gd name="T13" fmla="*/ 9 h 9"/>
                <a:gd name="T14" fmla="*/ 4 w 8"/>
                <a:gd name="T15" fmla="*/ 9 h 9"/>
                <a:gd name="T16" fmla="*/ 3 w 8"/>
                <a:gd name="T17" fmla="*/ 9 h 9"/>
                <a:gd name="T18" fmla="*/ 4 w 8"/>
                <a:gd name="T19" fmla="*/ 9 h 9"/>
                <a:gd name="T20" fmla="*/ 4 w 8"/>
                <a:gd name="T21" fmla="*/ 9 h 9"/>
                <a:gd name="T22" fmla="*/ 4 w 8"/>
                <a:gd name="T23" fmla="*/ 8 h 9"/>
                <a:gd name="T24" fmla="*/ 5 w 8"/>
                <a:gd name="T25" fmla="*/ 8 h 9"/>
                <a:gd name="T26" fmla="*/ 6 w 8"/>
                <a:gd name="T27" fmla="*/ 7 h 9"/>
                <a:gd name="T28" fmla="*/ 7 w 8"/>
                <a:gd name="T29" fmla="*/ 5 h 9"/>
                <a:gd name="T30" fmla="*/ 7 w 8"/>
                <a:gd name="T31" fmla="*/ 4 h 9"/>
                <a:gd name="T32" fmla="*/ 8 w 8"/>
                <a:gd name="T33" fmla="*/ 4 h 9"/>
                <a:gd name="T34" fmla="*/ 8 w 8"/>
                <a:gd name="T35" fmla="*/ 4 h 9"/>
                <a:gd name="T36" fmla="*/ 8 w 8"/>
                <a:gd name="T37" fmla="*/ 4 h 9"/>
                <a:gd name="T38" fmla="*/ 7 w 8"/>
                <a:gd name="T39" fmla="*/ 3 h 9"/>
                <a:gd name="T40" fmla="*/ 8 w 8"/>
                <a:gd name="T41" fmla="*/ 4 h 9"/>
                <a:gd name="T42" fmla="*/ 8 w 8"/>
                <a:gd name="T43" fmla="*/ 4 h 9"/>
                <a:gd name="T44" fmla="*/ 7 w 8"/>
                <a:gd name="T45" fmla="*/ 3 h 9"/>
                <a:gd name="T46" fmla="*/ 7 w 8"/>
                <a:gd name="T47" fmla="*/ 2 h 9"/>
                <a:gd name="T48" fmla="*/ 6 w 8"/>
                <a:gd name="T49" fmla="*/ 1 h 9"/>
                <a:gd name="T50" fmla="*/ 5 w 8"/>
                <a:gd name="T51" fmla="*/ 0 h 9"/>
                <a:gd name="T52" fmla="*/ 4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0 h 9"/>
                <a:gd name="T60" fmla="*/ 3 w 8"/>
                <a:gd name="T61" fmla="*/ 0 h 9"/>
                <a:gd name="T62" fmla="*/ 4 w 8"/>
                <a:gd name="T63" fmla="*/ 0 h 9"/>
                <a:gd name="T64" fmla="*/ 4 w 8"/>
                <a:gd name="T65" fmla="*/ 0 h 9"/>
                <a:gd name="T66" fmla="*/ 3 w 8"/>
                <a:gd name="T67" fmla="*/ 0 h 9"/>
                <a:gd name="T68" fmla="*/ 2 w 8"/>
                <a:gd name="T69" fmla="*/ 0 h 9"/>
                <a:gd name="T70" fmla="*/ 1 w 8"/>
                <a:gd name="T71" fmla="*/ 1 h 9"/>
                <a:gd name="T72" fmla="*/ 0 w 8"/>
                <a:gd name="T73" fmla="*/ 2 h 9"/>
                <a:gd name="T74" fmla="*/ 0 w 8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6" name="Freeform 58"/>
            <p:cNvSpPr>
              <a:spLocks noChangeArrowheads="1"/>
            </p:cNvSpPr>
            <p:nvPr/>
          </p:nvSpPr>
          <p:spPr bwMode="auto">
            <a:xfrm>
              <a:off x="3090" y="3058"/>
              <a:ext cx="5" cy="5"/>
            </a:xfrm>
            <a:custGeom>
              <a:avLst/>
              <a:gdLst>
                <a:gd name="T0" fmla="*/ 0 w 8"/>
                <a:gd name="T1" fmla="*/ 5 h 10"/>
                <a:gd name="T2" fmla="*/ 0 w 8"/>
                <a:gd name="T3" fmla="*/ 7 h 10"/>
                <a:gd name="T4" fmla="*/ 1 w 8"/>
                <a:gd name="T5" fmla="*/ 8 h 10"/>
                <a:gd name="T6" fmla="*/ 2 w 8"/>
                <a:gd name="T7" fmla="*/ 9 h 10"/>
                <a:gd name="T8" fmla="*/ 3 w 8"/>
                <a:gd name="T9" fmla="*/ 9 h 10"/>
                <a:gd name="T10" fmla="*/ 4 w 8"/>
                <a:gd name="T11" fmla="*/ 10 h 10"/>
                <a:gd name="T12" fmla="*/ 4 w 8"/>
                <a:gd name="T13" fmla="*/ 10 h 10"/>
                <a:gd name="T14" fmla="*/ 4 w 8"/>
                <a:gd name="T15" fmla="*/ 10 h 10"/>
                <a:gd name="T16" fmla="*/ 3 w 8"/>
                <a:gd name="T17" fmla="*/ 10 h 10"/>
                <a:gd name="T18" fmla="*/ 4 w 8"/>
                <a:gd name="T19" fmla="*/ 10 h 10"/>
                <a:gd name="T20" fmla="*/ 4 w 8"/>
                <a:gd name="T21" fmla="*/ 10 h 10"/>
                <a:gd name="T22" fmla="*/ 4 w 8"/>
                <a:gd name="T23" fmla="*/ 9 h 10"/>
                <a:gd name="T24" fmla="*/ 5 w 8"/>
                <a:gd name="T25" fmla="*/ 9 h 10"/>
                <a:gd name="T26" fmla="*/ 6 w 8"/>
                <a:gd name="T27" fmla="*/ 8 h 10"/>
                <a:gd name="T28" fmla="*/ 7 w 8"/>
                <a:gd name="T29" fmla="*/ 7 h 10"/>
                <a:gd name="T30" fmla="*/ 7 w 8"/>
                <a:gd name="T31" fmla="*/ 5 h 10"/>
                <a:gd name="T32" fmla="*/ 8 w 8"/>
                <a:gd name="T33" fmla="*/ 5 h 10"/>
                <a:gd name="T34" fmla="*/ 8 w 8"/>
                <a:gd name="T35" fmla="*/ 5 h 10"/>
                <a:gd name="T36" fmla="*/ 8 w 8"/>
                <a:gd name="T37" fmla="*/ 5 h 10"/>
                <a:gd name="T38" fmla="*/ 7 w 8"/>
                <a:gd name="T39" fmla="*/ 5 h 10"/>
                <a:gd name="T40" fmla="*/ 8 w 8"/>
                <a:gd name="T41" fmla="*/ 5 h 10"/>
                <a:gd name="T42" fmla="*/ 8 w 8"/>
                <a:gd name="T43" fmla="*/ 5 h 10"/>
                <a:gd name="T44" fmla="*/ 7 w 8"/>
                <a:gd name="T45" fmla="*/ 4 h 10"/>
                <a:gd name="T46" fmla="*/ 7 w 8"/>
                <a:gd name="T47" fmla="*/ 3 h 10"/>
                <a:gd name="T48" fmla="*/ 6 w 8"/>
                <a:gd name="T49" fmla="*/ 1 h 10"/>
                <a:gd name="T50" fmla="*/ 5 w 8"/>
                <a:gd name="T51" fmla="*/ 0 h 10"/>
                <a:gd name="T52" fmla="*/ 4 w 8"/>
                <a:gd name="T53" fmla="*/ 0 h 10"/>
                <a:gd name="T54" fmla="*/ 4 w 8"/>
                <a:gd name="T55" fmla="*/ 0 h 10"/>
                <a:gd name="T56" fmla="*/ 4 w 8"/>
                <a:gd name="T57" fmla="*/ 0 h 10"/>
                <a:gd name="T58" fmla="*/ 4 w 8"/>
                <a:gd name="T59" fmla="*/ 0 h 10"/>
                <a:gd name="T60" fmla="*/ 3 w 8"/>
                <a:gd name="T61" fmla="*/ 0 h 10"/>
                <a:gd name="T62" fmla="*/ 4 w 8"/>
                <a:gd name="T63" fmla="*/ 0 h 10"/>
                <a:gd name="T64" fmla="*/ 4 w 8"/>
                <a:gd name="T65" fmla="*/ 0 h 10"/>
                <a:gd name="T66" fmla="*/ 3 w 8"/>
                <a:gd name="T67" fmla="*/ 0 h 10"/>
                <a:gd name="T68" fmla="*/ 2 w 8"/>
                <a:gd name="T69" fmla="*/ 0 h 10"/>
                <a:gd name="T70" fmla="*/ 1 w 8"/>
                <a:gd name="T71" fmla="*/ 1 h 10"/>
                <a:gd name="T72" fmla="*/ 0 w 8"/>
                <a:gd name="T73" fmla="*/ 3 h 10"/>
                <a:gd name="T74" fmla="*/ 0 w 8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7" name="Freeform 59"/>
            <p:cNvSpPr>
              <a:spLocks noChangeArrowheads="1"/>
            </p:cNvSpPr>
            <p:nvPr/>
          </p:nvSpPr>
          <p:spPr bwMode="auto">
            <a:xfrm>
              <a:off x="3178" y="3058"/>
              <a:ext cx="4" cy="5"/>
            </a:xfrm>
            <a:custGeom>
              <a:avLst/>
              <a:gdLst>
                <a:gd name="T0" fmla="*/ 0 w 8"/>
                <a:gd name="T1" fmla="*/ 5 h 10"/>
                <a:gd name="T2" fmla="*/ 0 w 8"/>
                <a:gd name="T3" fmla="*/ 7 h 10"/>
                <a:gd name="T4" fmla="*/ 1 w 8"/>
                <a:gd name="T5" fmla="*/ 8 h 10"/>
                <a:gd name="T6" fmla="*/ 2 w 8"/>
                <a:gd name="T7" fmla="*/ 9 h 10"/>
                <a:gd name="T8" fmla="*/ 3 w 8"/>
                <a:gd name="T9" fmla="*/ 9 h 10"/>
                <a:gd name="T10" fmla="*/ 4 w 8"/>
                <a:gd name="T11" fmla="*/ 10 h 10"/>
                <a:gd name="T12" fmla="*/ 4 w 8"/>
                <a:gd name="T13" fmla="*/ 10 h 10"/>
                <a:gd name="T14" fmla="*/ 4 w 8"/>
                <a:gd name="T15" fmla="*/ 10 h 10"/>
                <a:gd name="T16" fmla="*/ 3 w 8"/>
                <a:gd name="T17" fmla="*/ 10 h 10"/>
                <a:gd name="T18" fmla="*/ 4 w 8"/>
                <a:gd name="T19" fmla="*/ 10 h 10"/>
                <a:gd name="T20" fmla="*/ 4 w 8"/>
                <a:gd name="T21" fmla="*/ 10 h 10"/>
                <a:gd name="T22" fmla="*/ 4 w 8"/>
                <a:gd name="T23" fmla="*/ 9 h 10"/>
                <a:gd name="T24" fmla="*/ 5 w 8"/>
                <a:gd name="T25" fmla="*/ 9 h 10"/>
                <a:gd name="T26" fmla="*/ 6 w 8"/>
                <a:gd name="T27" fmla="*/ 8 h 10"/>
                <a:gd name="T28" fmla="*/ 7 w 8"/>
                <a:gd name="T29" fmla="*/ 7 h 10"/>
                <a:gd name="T30" fmla="*/ 7 w 8"/>
                <a:gd name="T31" fmla="*/ 5 h 10"/>
                <a:gd name="T32" fmla="*/ 8 w 8"/>
                <a:gd name="T33" fmla="*/ 5 h 10"/>
                <a:gd name="T34" fmla="*/ 8 w 8"/>
                <a:gd name="T35" fmla="*/ 5 h 10"/>
                <a:gd name="T36" fmla="*/ 8 w 8"/>
                <a:gd name="T37" fmla="*/ 5 h 10"/>
                <a:gd name="T38" fmla="*/ 7 w 8"/>
                <a:gd name="T39" fmla="*/ 5 h 10"/>
                <a:gd name="T40" fmla="*/ 8 w 8"/>
                <a:gd name="T41" fmla="*/ 5 h 10"/>
                <a:gd name="T42" fmla="*/ 8 w 8"/>
                <a:gd name="T43" fmla="*/ 5 h 10"/>
                <a:gd name="T44" fmla="*/ 7 w 8"/>
                <a:gd name="T45" fmla="*/ 4 h 10"/>
                <a:gd name="T46" fmla="*/ 7 w 8"/>
                <a:gd name="T47" fmla="*/ 3 h 10"/>
                <a:gd name="T48" fmla="*/ 6 w 8"/>
                <a:gd name="T49" fmla="*/ 1 h 10"/>
                <a:gd name="T50" fmla="*/ 5 w 8"/>
                <a:gd name="T51" fmla="*/ 0 h 10"/>
                <a:gd name="T52" fmla="*/ 4 w 8"/>
                <a:gd name="T53" fmla="*/ 0 h 10"/>
                <a:gd name="T54" fmla="*/ 4 w 8"/>
                <a:gd name="T55" fmla="*/ 0 h 10"/>
                <a:gd name="T56" fmla="*/ 4 w 8"/>
                <a:gd name="T57" fmla="*/ 0 h 10"/>
                <a:gd name="T58" fmla="*/ 4 w 8"/>
                <a:gd name="T59" fmla="*/ 0 h 10"/>
                <a:gd name="T60" fmla="*/ 3 w 8"/>
                <a:gd name="T61" fmla="*/ 0 h 10"/>
                <a:gd name="T62" fmla="*/ 4 w 8"/>
                <a:gd name="T63" fmla="*/ 0 h 10"/>
                <a:gd name="T64" fmla="*/ 4 w 8"/>
                <a:gd name="T65" fmla="*/ 0 h 10"/>
                <a:gd name="T66" fmla="*/ 3 w 8"/>
                <a:gd name="T67" fmla="*/ 0 h 10"/>
                <a:gd name="T68" fmla="*/ 2 w 8"/>
                <a:gd name="T69" fmla="*/ 0 h 10"/>
                <a:gd name="T70" fmla="*/ 1 w 8"/>
                <a:gd name="T71" fmla="*/ 1 h 10"/>
                <a:gd name="T72" fmla="*/ 0 w 8"/>
                <a:gd name="T73" fmla="*/ 3 h 10"/>
                <a:gd name="T74" fmla="*/ 0 w 8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8" name="Freeform 60"/>
            <p:cNvSpPr>
              <a:spLocks noChangeArrowheads="1"/>
            </p:cNvSpPr>
            <p:nvPr/>
          </p:nvSpPr>
          <p:spPr bwMode="auto">
            <a:xfrm>
              <a:off x="3151" y="3027"/>
              <a:ext cx="4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7 h 9"/>
                <a:gd name="T6" fmla="*/ 2 w 9"/>
                <a:gd name="T7" fmla="*/ 8 h 9"/>
                <a:gd name="T8" fmla="*/ 3 w 9"/>
                <a:gd name="T9" fmla="*/ 8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9 h 9"/>
                <a:gd name="T16" fmla="*/ 3 w 9"/>
                <a:gd name="T17" fmla="*/ 9 h 9"/>
                <a:gd name="T18" fmla="*/ 4 w 9"/>
                <a:gd name="T19" fmla="*/ 9 h 9"/>
                <a:gd name="T20" fmla="*/ 4 w 9"/>
                <a:gd name="T21" fmla="*/ 9 h 9"/>
                <a:gd name="T22" fmla="*/ 4 w 9"/>
                <a:gd name="T23" fmla="*/ 8 h 9"/>
                <a:gd name="T24" fmla="*/ 6 w 9"/>
                <a:gd name="T25" fmla="*/ 8 h 9"/>
                <a:gd name="T26" fmla="*/ 7 w 9"/>
                <a:gd name="T27" fmla="*/ 7 h 9"/>
                <a:gd name="T28" fmla="*/ 8 w 9"/>
                <a:gd name="T29" fmla="*/ 5 h 9"/>
                <a:gd name="T30" fmla="*/ 8 w 9"/>
                <a:gd name="T31" fmla="*/ 4 h 9"/>
                <a:gd name="T32" fmla="*/ 9 w 9"/>
                <a:gd name="T33" fmla="*/ 4 h 9"/>
                <a:gd name="T34" fmla="*/ 9 w 9"/>
                <a:gd name="T35" fmla="*/ 4 h 9"/>
                <a:gd name="T36" fmla="*/ 9 w 9"/>
                <a:gd name="T37" fmla="*/ 4 h 9"/>
                <a:gd name="T38" fmla="*/ 9 w 9"/>
                <a:gd name="T39" fmla="*/ 3 h 9"/>
                <a:gd name="T40" fmla="*/ 9 w 9"/>
                <a:gd name="T41" fmla="*/ 4 h 9"/>
                <a:gd name="T42" fmla="*/ 9 w 9"/>
                <a:gd name="T43" fmla="*/ 4 h 9"/>
                <a:gd name="T44" fmla="*/ 8 w 9"/>
                <a:gd name="T45" fmla="*/ 3 h 9"/>
                <a:gd name="T46" fmla="*/ 8 w 9"/>
                <a:gd name="T47" fmla="*/ 2 h 9"/>
                <a:gd name="T48" fmla="*/ 7 w 9"/>
                <a:gd name="T49" fmla="*/ 1 h 9"/>
                <a:gd name="T50" fmla="*/ 6 w 9"/>
                <a:gd name="T51" fmla="*/ 0 h 9"/>
                <a:gd name="T52" fmla="*/ 4 w 9"/>
                <a:gd name="T53" fmla="*/ 0 h 9"/>
                <a:gd name="T54" fmla="*/ 4 w 9"/>
                <a:gd name="T55" fmla="*/ 0 h 9"/>
                <a:gd name="T56" fmla="*/ 4 w 9"/>
                <a:gd name="T57" fmla="*/ 0 h 9"/>
                <a:gd name="T58" fmla="*/ 4 w 9"/>
                <a:gd name="T59" fmla="*/ 0 h 9"/>
                <a:gd name="T60" fmla="*/ 3 w 9"/>
                <a:gd name="T61" fmla="*/ 0 h 9"/>
                <a:gd name="T62" fmla="*/ 4 w 9"/>
                <a:gd name="T63" fmla="*/ 0 h 9"/>
                <a:gd name="T64" fmla="*/ 4 w 9"/>
                <a:gd name="T65" fmla="*/ 0 h 9"/>
                <a:gd name="T66" fmla="*/ 3 w 9"/>
                <a:gd name="T67" fmla="*/ 0 h 9"/>
                <a:gd name="T68" fmla="*/ 2 w 9"/>
                <a:gd name="T69" fmla="*/ 0 h 9"/>
                <a:gd name="T70" fmla="*/ 1 w 9"/>
                <a:gd name="T71" fmla="*/ 1 h 9"/>
                <a:gd name="T72" fmla="*/ 0 w 9"/>
                <a:gd name="T73" fmla="*/ 2 h 9"/>
                <a:gd name="T74" fmla="*/ 0 w 9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09" name="Freeform 61"/>
            <p:cNvSpPr>
              <a:spLocks noChangeArrowheads="1"/>
            </p:cNvSpPr>
            <p:nvPr/>
          </p:nvSpPr>
          <p:spPr bwMode="auto">
            <a:xfrm>
              <a:off x="3057" y="3023"/>
              <a:ext cx="6" cy="3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6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6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10" name="Freeform 62"/>
            <p:cNvSpPr>
              <a:spLocks/>
            </p:cNvSpPr>
            <p:nvPr/>
          </p:nvSpPr>
          <p:spPr bwMode="auto">
            <a:xfrm>
              <a:off x="3723" y="2659"/>
              <a:ext cx="337" cy="2"/>
            </a:xfrm>
            <a:custGeom>
              <a:avLst/>
              <a:gdLst>
                <a:gd name="T0" fmla="*/ 515 w 515"/>
                <a:gd name="T1" fmla="*/ 0 h 4"/>
                <a:gd name="T2" fmla="*/ 0 w 51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5" h="4">
                  <a:moveTo>
                    <a:pt x="515" y="0"/>
                  </a:move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28575" cmpd="sng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11" name="Freeform 63"/>
            <p:cNvSpPr>
              <a:spLocks/>
            </p:cNvSpPr>
            <p:nvPr/>
          </p:nvSpPr>
          <p:spPr bwMode="auto">
            <a:xfrm>
              <a:off x="2212" y="3639"/>
              <a:ext cx="1508" cy="318"/>
            </a:xfrm>
            <a:custGeom>
              <a:avLst/>
              <a:gdLst>
                <a:gd name="T0" fmla="*/ 0 w 3453"/>
                <a:gd name="T1" fmla="*/ 788 h 788"/>
                <a:gd name="T2" fmla="*/ 3453 w 3453"/>
                <a:gd name="T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53" h="788">
                  <a:moveTo>
                    <a:pt x="0" y="788"/>
                  </a:moveTo>
                  <a:lnTo>
                    <a:pt x="3453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12" name="Freeform 64"/>
            <p:cNvSpPr>
              <a:spLocks/>
            </p:cNvSpPr>
            <p:nvPr/>
          </p:nvSpPr>
          <p:spPr bwMode="auto">
            <a:xfrm>
              <a:off x="3718" y="2324"/>
              <a:ext cx="31" cy="1315"/>
            </a:xfrm>
            <a:custGeom>
              <a:avLst/>
              <a:gdLst>
                <a:gd name="T0" fmla="*/ 0 w 1"/>
                <a:gd name="T1" fmla="*/ 3244 h 3244"/>
                <a:gd name="T2" fmla="*/ 0 w 1"/>
                <a:gd name="T3" fmla="*/ 0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244">
                  <a:moveTo>
                    <a:pt x="0" y="3244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7713" name="Group 65"/>
            <p:cNvGrpSpPr>
              <a:grpSpLocks/>
            </p:cNvGrpSpPr>
            <p:nvPr/>
          </p:nvGrpSpPr>
          <p:grpSpPr bwMode="auto">
            <a:xfrm>
              <a:off x="2921" y="3427"/>
              <a:ext cx="429" cy="276"/>
              <a:chOff x="6125" y="6434"/>
              <a:chExt cx="983" cy="702"/>
            </a:xfrm>
          </p:grpSpPr>
          <p:sp>
            <p:nvSpPr>
              <p:cNvPr id="667714" name="Freeform 66"/>
              <p:cNvSpPr>
                <a:spLocks/>
              </p:cNvSpPr>
              <p:nvPr/>
            </p:nvSpPr>
            <p:spPr bwMode="auto">
              <a:xfrm>
                <a:off x="6125" y="6434"/>
                <a:ext cx="542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15" name="Freeform 67"/>
              <p:cNvSpPr>
                <a:spLocks/>
              </p:cNvSpPr>
              <p:nvPr/>
            </p:nvSpPr>
            <p:spPr bwMode="auto">
              <a:xfrm>
                <a:off x="6208" y="6448"/>
                <a:ext cx="542" cy="617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16" name="Freeform 68"/>
              <p:cNvSpPr>
                <a:spLocks/>
              </p:cNvSpPr>
              <p:nvPr/>
            </p:nvSpPr>
            <p:spPr bwMode="auto">
              <a:xfrm>
                <a:off x="6306" y="6460"/>
                <a:ext cx="542" cy="617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17" name="Freeform 69"/>
              <p:cNvSpPr>
                <a:spLocks/>
              </p:cNvSpPr>
              <p:nvPr/>
            </p:nvSpPr>
            <p:spPr bwMode="auto">
              <a:xfrm>
                <a:off x="6391" y="6470"/>
                <a:ext cx="541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18" name="Freeform 70"/>
              <p:cNvSpPr>
                <a:spLocks/>
              </p:cNvSpPr>
              <p:nvPr/>
            </p:nvSpPr>
            <p:spPr bwMode="auto">
              <a:xfrm>
                <a:off x="6498" y="6497"/>
                <a:ext cx="542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19" name="Freeform 71"/>
              <p:cNvSpPr>
                <a:spLocks/>
              </p:cNvSpPr>
              <p:nvPr/>
            </p:nvSpPr>
            <p:spPr bwMode="auto">
              <a:xfrm>
                <a:off x="6598" y="6520"/>
                <a:ext cx="510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20" name="Freeform 72"/>
              <p:cNvSpPr>
                <a:spLocks/>
              </p:cNvSpPr>
              <p:nvPr/>
            </p:nvSpPr>
            <p:spPr bwMode="auto">
              <a:xfrm>
                <a:off x="6652" y="6566"/>
                <a:ext cx="399" cy="520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C0C0C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7721" name="Freeform 73"/>
            <p:cNvSpPr>
              <a:spLocks/>
            </p:cNvSpPr>
            <p:nvPr/>
          </p:nvSpPr>
          <p:spPr bwMode="auto">
            <a:xfrm>
              <a:off x="2213" y="2522"/>
              <a:ext cx="1" cy="1434"/>
            </a:xfrm>
            <a:custGeom>
              <a:avLst/>
              <a:gdLst>
                <a:gd name="T0" fmla="*/ 0 w 2"/>
                <a:gd name="T1" fmla="*/ 3555 h 3555"/>
                <a:gd name="T2" fmla="*/ 2 w 2"/>
                <a:gd name="T3" fmla="*/ 0 h 3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555">
                  <a:moveTo>
                    <a:pt x="0" y="3555"/>
                  </a:moveTo>
                  <a:lnTo>
                    <a:pt x="2" y="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22" name="Freeform 74"/>
            <p:cNvSpPr>
              <a:spLocks/>
            </p:cNvSpPr>
            <p:nvPr/>
          </p:nvSpPr>
          <p:spPr bwMode="auto">
            <a:xfrm>
              <a:off x="1207" y="2440"/>
              <a:ext cx="2" cy="1348"/>
            </a:xfrm>
            <a:custGeom>
              <a:avLst/>
              <a:gdLst>
                <a:gd name="T0" fmla="*/ 4 w 4"/>
                <a:gd name="T1" fmla="*/ 0 h 3342"/>
                <a:gd name="T2" fmla="*/ 0 w 4"/>
                <a:gd name="T3" fmla="*/ 3342 h 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3342">
                  <a:moveTo>
                    <a:pt x="4" y="0"/>
                  </a:moveTo>
                  <a:lnTo>
                    <a:pt x="0" y="334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23" name="Freeform 75"/>
            <p:cNvSpPr>
              <a:spLocks/>
            </p:cNvSpPr>
            <p:nvPr/>
          </p:nvSpPr>
          <p:spPr bwMode="auto">
            <a:xfrm>
              <a:off x="1204" y="3785"/>
              <a:ext cx="1010" cy="173"/>
            </a:xfrm>
            <a:custGeom>
              <a:avLst/>
              <a:gdLst>
                <a:gd name="T0" fmla="*/ 0 w 2301"/>
                <a:gd name="T1" fmla="*/ 0 h 441"/>
                <a:gd name="T2" fmla="*/ 2301 w 2301"/>
                <a:gd name="T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01" h="441">
                  <a:moveTo>
                    <a:pt x="0" y="0"/>
                  </a:moveTo>
                  <a:lnTo>
                    <a:pt x="2301" y="44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24" name="Freeform 76" descr="Dashed vertical"/>
            <p:cNvSpPr>
              <a:spLocks/>
            </p:cNvSpPr>
            <p:nvPr/>
          </p:nvSpPr>
          <p:spPr bwMode="auto">
            <a:xfrm>
              <a:off x="1210" y="2274"/>
              <a:ext cx="2499" cy="248"/>
            </a:xfrm>
            <a:custGeom>
              <a:avLst/>
              <a:gdLst>
                <a:gd name="T0" fmla="*/ 2297 w 5725"/>
                <a:gd name="T1" fmla="*/ 630 h 630"/>
                <a:gd name="T2" fmla="*/ 0 w 5725"/>
                <a:gd name="T3" fmla="*/ 415 h 630"/>
                <a:gd name="T4" fmla="*/ 3427 w 5725"/>
                <a:gd name="T5" fmla="*/ 0 h 630"/>
                <a:gd name="T6" fmla="*/ 5725 w 5725"/>
                <a:gd name="T7" fmla="*/ 120 h 630"/>
                <a:gd name="T8" fmla="*/ 2297 w 5725"/>
                <a:gd name="T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5" h="630">
                  <a:moveTo>
                    <a:pt x="2297" y="630"/>
                  </a:moveTo>
                  <a:lnTo>
                    <a:pt x="0" y="415"/>
                  </a:lnTo>
                  <a:lnTo>
                    <a:pt x="3427" y="0"/>
                  </a:lnTo>
                  <a:lnTo>
                    <a:pt x="5725" y="120"/>
                  </a:lnTo>
                  <a:lnTo>
                    <a:pt x="2297" y="630"/>
                  </a:lnTo>
                  <a:close/>
                </a:path>
              </a:pathLst>
            </a:custGeom>
            <a:pattFill prst="dashVert">
              <a:fgClr>
                <a:srgbClr val="C0C0C0"/>
              </a:fgClr>
              <a:bgClr>
                <a:srgbClr val="339966"/>
              </a:bgClr>
            </a:pattFill>
            <a:ln w="38100" cmpd="sng">
              <a:pattFill prst="ltVert">
                <a:fgClr>
                  <a:srgbClr val="C0C0C0"/>
                </a:fgClr>
                <a:bgClr>
                  <a:srgbClr val="008000"/>
                </a:bgClr>
              </a:patt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25" name="Freeform 77"/>
            <p:cNvSpPr>
              <a:spLocks/>
            </p:cNvSpPr>
            <p:nvPr/>
          </p:nvSpPr>
          <p:spPr bwMode="auto">
            <a:xfrm>
              <a:off x="3722" y="3127"/>
              <a:ext cx="345" cy="0"/>
            </a:xfrm>
            <a:custGeom>
              <a:avLst/>
              <a:gdLst>
                <a:gd name="T0" fmla="*/ 790 w 790"/>
                <a:gd name="T1" fmla="*/ 0 h 1"/>
                <a:gd name="T2" fmla="*/ 0 w 7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90" h="1">
                  <a:moveTo>
                    <a:pt x="79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mpd="sng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26" name="Text Box 78"/>
            <p:cNvSpPr txBox="1">
              <a:spLocks noChangeArrowheads="1"/>
            </p:cNvSpPr>
            <p:nvPr/>
          </p:nvSpPr>
          <p:spPr bwMode="auto">
            <a:xfrm>
              <a:off x="4055" y="3025"/>
              <a:ext cx="88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3662" tIns="46831" rIns="93662" bIns="4683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4” Pea Gravel Layer</a:t>
              </a:r>
            </a:p>
          </p:txBody>
        </p:sp>
        <p:sp>
          <p:nvSpPr>
            <p:cNvPr id="667727" name="Freeform 79"/>
            <p:cNvSpPr>
              <a:spLocks/>
            </p:cNvSpPr>
            <p:nvPr/>
          </p:nvSpPr>
          <p:spPr bwMode="auto">
            <a:xfrm>
              <a:off x="3723" y="2321"/>
              <a:ext cx="337" cy="1"/>
            </a:xfrm>
            <a:custGeom>
              <a:avLst/>
              <a:gdLst>
                <a:gd name="T0" fmla="*/ 772 w 772"/>
                <a:gd name="T1" fmla="*/ 0 h 2"/>
                <a:gd name="T2" fmla="*/ 0 w 772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2" h="2">
                  <a:moveTo>
                    <a:pt x="772" y="0"/>
                  </a:move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28575" cmpd="sng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28" name="Line 80"/>
            <p:cNvSpPr>
              <a:spLocks noChangeShapeType="1"/>
            </p:cNvSpPr>
            <p:nvPr/>
          </p:nvSpPr>
          <p:spPr bwMode="auto">
            <a:xfrm>
              <a:off x="2837" y="4045"/>
              <a:ext cx="18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blurRad="63500" dist="26940" dir="54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729" name="Freeform 81"/>
            <p:cNvSpPr>
              <a:spLocks/>
            </p:cNvSpPr>
            <p:nvPr/>
          </p:nvSpPr>
          <p:spPr bwMode="auto">
            <a:xfrm>
              <a:off x="2645" y="3870"/>
              <a:ext cx="196" cy="185"/>
            </a:xfrm>
            <a:custGeom>
              <a:avLst/>
              <a:gdLst>
                <a:gd name="T0" fmla="*/ 300 w 300"/>
                <a:gd name="T1" fmla="*/ 307 h 307"/>
                <a:gd name="T2" fmla="*/ 0 w 300"/>
                <a:gd name="T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307">
                  <a:moveTo>
                    <a:pt x="300" y="307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mpd="sng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7730" name="Freeform 82"/>
            <p:cNvSpPr>
              <a:spLocks/>
            </p:cNvSpPr>
            <p:nvPr/>
          </p:nvSpPr>
          <p:spPr bwMode="auto">
            <a:xfrm>
              <a:off x="3353" y="3591"/>
              <a:ext cx="686" cy="2"/>
            </a:xfrm>
            <a:custGeom>
              <a:avLst/>
              <a:gdLst>
                <a:gd name="T0" fmla="*/ 1048 w 1048"/>
                <a:gd name="T1" fmla="*/ 3 h 3"/>
                <a:gd name="T2" fmla="*/ 0 w 1048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8" h="3">
                  <a:moveTo>
                    <a:pt x="1048" y="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mpd="sng">
              <a:solidFill>
                <a:schemeClr val="tx1"/>
              </a:solidFill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7731" name="Rectangle 83"/>
          <p:cNvSpPr>
            <a:spLocks noGrp="1" noChangeArrowheads="1"/>
          </p:cNvSpPr>
          <p:nvPr>
            <p:ph type="title"/>
          </p:nvPr>
        </p:nvSpPr>
        <p:spPr>
          <a:xfrm>
            <a:off x="771525" y="63500"/>
            <a:ext cx="8743950" cy="1143000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Sand Rootzones: USGA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9344025" cy="914400"/>
          </a:xfrm>
          <a:noFill/>
          <a:ln/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Overseeding Transition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" y="1295400"/>
            <a:ext cx="7677150" cy="5562600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b="1">
                <a:solidFill>
                  <a:srgbClr val="00FF00"/>
                </a:solidFill>
              </a:rPr>
              <a:t>Transition early</a:t>
            </a:r>
            <a:endParaRPr lang="en-US" altLang="en-US" sz="4000" b="1">
              <a:solidFill>
                <a:schemeClr val="bg1"/>
              </a:solidFill>
            </a:endParaRP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ingdings" charset="2"/>
              <a:buChar char="P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Improved bermudagrass cover</a:t>
            </a:r>
            <a:endParaRPr lang="en-US" altLang="en-US" sz="3600" b="1"/>
          </a:p>
          <a:p>
            <a:pPr marL="457200" lvl="1" indent="-228600">
              <a:spcBef>
                <a:spcPct val="60000"/>
              </a:spcBef>
              <a:buClr>
                <a:srgbClr val="FFFF00"/>
              </a:buClr>
              <a:buFont typeface="Wingdings" charset="2"/>
              <a:buChar char="P"/>
            </a:pPr>
            <a:r>
              <a:rPr lang="en-US" altLang="en-US" sz="3600" b="1">
                <a:solidFill>
                  <a:schemeClr val="bg1"/>
                </a:solidFill>
              </a:rPr>
              <a:t> Consecutive years</a:t>
            </a:r>
          </a:p>
          <a:p>
            <a:pPr marL="457200" lvl="1" indent="-228600">
              <a:spcBef>
                <a:spcPct val="60000"/>
              </a:spcBef>
              <a:buFont typeface="Wingdings 2" charset="2"/>
              <a:buChar char="ó"/>
            </a:pPr>
            <a:r>
              <a:rPr lang="en-US" altLang="en-US" sz="3600" b="1">
                <a:solidFill>
                  <a:srgbClr val="FFFF00"/>
                </a:solidFill>
              </a:rPr>
              <a:t> </a:t>
            </a:r>
            <a:r>
              <a:rPr lang="en-US" altLang="en-US" sz="3600" b="1">
                <a:solidFill>
                  <a:schemeClr val="bg1"/>
                </a:solidFill>
              </a:rPr>
              <a:t>Herbicide aids</a:t>
            </a:r>
          </a:p>
          <a:p>
            <a:pPr lvl="2">
              <a:spcBef>
                <a:spcPct val="30000"/>
              </a:spcBef>
              <a:buFont typeface="Wingdings" charset="2"/>
              <a:buChar char="ü"/>
            </a:pPr>
            <a:r>
              <a:rPr lang="en-US" altLang="en-US" sz="3200" b="1">
                <a:solidFill>
                  <a:srgbClr val="FFFF00"/>
                </a:solidFill>
              </a:rPr>
              <a:t> </a:t>
            </a:r>
            <a:r>
              <a:rPr lang="en-US" altLang="en-US" sz="3200" b="1">
                <a:solidFill>
                  <a:schemeClr val="bg1"/>
                </a:solidFill>
              </a:rPr>
              <a:t>sulfonylureas</a:t>
            </a:r>
          </a:p>
          <a:p>
            <a:pPr lvl="2">
              <a:spcBef>
                <a:spcPct val="30000"/>
              </a:spcBef>
              <a:buFont typeface="Wingdings" charset="2"/>
              <a:buChar char="ü"/>
            </a:pPr>
            <a:r>
              <a:rPr lang="en-US" altLang="en-US" sz="3200" b="1">
                <a:solidFill>
                  <a:srgbClr val="FFFF00"/>
                </a:solidFill>
              </a:rPr>
              <a:t> </a:t>
            </a:r>
            <a:r>
              <a:rPr lang="en-US" altLang="en-US" sz="3200" b="1">
                <a:solidFill>
                  <a:schemeClr val="bg1"/>
                </a:solidFill>
              </a:rPr>
              <a:t>pronamide - restricted</a:t>
            </a:r>
          </a:p>
        </p:txBody>
      </p:sp>
      <p:pic>
        <p:nvPicPr>
          <p:cNvPr id="61030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2873375"/>
            <a:ext cx="4572000" cy="3527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5697538" y="6400800"/>
            <a:ext cx="2341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400" baseline="0">
                <a:solidFill>
                  <a:srgbClr val="FFFF00"/>
                </a:solidFill>
              </a:rPr>
              <a:t>Gelernter and Stowell, 2005</a:t>
            </a:r>
            <a:r>
              <a:rPr lang="en-US" altLang="en-US" sz="1400" b="0" baseline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8151813" y="4572000"/>
            <a:ext cx="1900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66CC"/>
                </a:solidFill>
              </a:rPr>
              <a:t>Revolver – 17 fl oz / 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342900" y="1042988"/>
            <a:ext cx="9829800" cy="3808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5400" i="1" baseline="0">
                <a:solidFill>
                  <a:srgbClr val="FFFF00"/>
                </a:solidFill>
              </a:rPr>
              <a:t>Overseeding Turfgrass Selection</a:t>
            </a:r>
          </a:p>
          <a:p>
            <a:pPr algn="ctr"/>
            <a:endParaRPr lang="en-US" altLang="en-US" sz="2800" baseline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buSzPct val="100000"/>
              <a:buFontTx/>
              <a:buChar char="•"/>
            </a:pPr>
            <a:r>
              <a:rPr lang="en-US" altLang="en-US" sz="5400" baseline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5400" i="1" baseline="0">
                <a:solidFill>
                  <a:schemeClr val="bg1"/>
                </a:solidFill>
              </a:rPr>
              <a:t>Annual Ryegrass</a:t>
            </a:r>
          </a:p>
          <a:p>
            <a:pPr lvl="4">
              <a:buSzPct val="100000"/>
              <a:buFontTx/>
              <a:buChar char="•"/>
            </a:pPr>
            <a:r>
              <a:rPr lang="en-US" altLang="en-US" sz="5400" baseline="0">
                <a:solidFill>
                  <a:srgbClr val="FFFF00"/>
                </a:solidFill>
              </a:rPr>
              <a:t>  </a:t>
            </a:r>
            <a:r>
              <a:rPr lang="en-US" altLang="en-US" sz="5400" i="1" baseline="0">
                <a:solidFill>
                  <a:schemeClr val="bg1"/>
                </a:solidFill>
              </a:rPr>
              <a:t>Intermediate Ryegrass</a:t>
            </a:r>
          </a:p>
          <a:p>
            <a:pPr lvl="4">
              <a:buSzPct val="100000"/>
              <a:buFontTx/>
              <a:buChar char="•"/>
            </a:pPr>
            <a:r>
              <a:rPr lang="en-US" altLang="en-US" sz="5400" baseline="0">
                <a:solidFill>
                  <a:srgbClr val="FFFF00"/>
                </a:solidFill>
              </a:rPr>
              <a:t>  </a:t>
            </a:r>
            <a:r>
              <a:rPr lang="en-US" altLang="en-US" sz="5400" i="1" baseline="0">
                <a:solidFill>
                  <a:schemeClr val="bg1"/>
                </a:solidFill>
              </a:rPr>
              <a:t>Perennial Ryegrass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5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369888" y="1177925"/>
          <a:ext cx="9917112" cy="568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59" name="Chart" r:id="rId3" imgW="9944164" imgH="5692055" progId="MSGraph.Chart.8">
                  <p:embed followColorScheme="full"/>
                </p:oleObj>
              </mc:Choice>
              <mc:Fallback>
                <p:oleObj name="Chart" r:id="rId3" imgW="9944164" imgH="569205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177925"/>
                        <a:ext cx="9917112" cy="568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7734300" y="20415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7256463" y="262096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5905500" y="3186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5067300" y="3770313"/>
            <a:ext cx="31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aseline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4770438" y="4337050"/>
            <a:ext cx="296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16457" name="Text Box 9"/>
          <p:cNvSpPr txBox="1">
            <a:spLocks noChangeArrowheads="1"/>
          </p:cNvSpPr>
          <p:nvPr/>
        </p:nvSpPr>
        <p:spPr bwMode="auto">
          <a:xfrm>
            <a:off x="6189663" y="49037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16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71463" y="49213"/>
            <a:ext cx="9752012" cy="11430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Bermudagrass Water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47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6850" y="1168400"/>
          <a:ext cx="9966325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4" name="Chart" r:id="rId4" imgW="9944164" imgH="5676829" progId="MSGraph.Chart.8">
                  <p:embed followColorScheme="full"/>
                </p:oleObj>
              </mc:Choice>
              <mc:Fallback>
                <p:oleObj name="Chart" r:id="rId4" imgW="9944164" imgH="567682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168400"/>
                        <a:ext cx="9966325" cy="568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  <p:grpSp>
        <p:nvGrpSpPr>
          <p:cNvPr id="617476" name="Group 4"/>
          <p:cNvGrpSpPr>
            <a:grpSpLocks/>
          </p:cNvGrpSpPr>
          <p:nvPr/>
        </p:nvGrpSpPr>
        <p:grpSpPr bwMode="auto">
          <a:xfrm>
            <a:off x="2395538" y="1984375"/>
            <a:ext cx="6316662" cy="3243263"/>
            <a:chOff x="1509" y="1306"/>
            <a:chExt cx="3979" cy="2043"/>
          </a:xfrm>
        </p:grpSpPr>
        <p:sp>
          <p:nvSpPr>
            <p:cNvPr id="617477" name="Text Box 5"/>
            <p:cNvSpPr txBox="1">
              <a:spLocks noChangeArrowheads="1"/>
            </p:cNvSpPr>
            <p:nvPr/>
          </p:nvSpPr>
          <p:spPr bwMode="auto">
            <a:xfrm>
              <a:off x="1509" y="130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17478" name="Text Box 6"/>
            <p:cNvSpPr txBox="1">
              <a:spLocks noChangeArrowheads="1"/>
            </p:cNvSpPr>
            <p:nvPr/>
          </p:nvSpPr>
          <p:spPr bwMode="auto">
            <a:xfrm>
              <a:off x="2397" y="166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17479" name="Text Box 7"/>
            <p:cNvSpPr txBox="1">
              <a:spLocks noChangeArrowheads="1"/>
            </p:cNvSpPr>
            <p:nvPr/>
          </p:nvSpPr>
          <p:spPr bwMode="auto">
            <a:xfrm>
              <a:off x="3428" y="201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000000"/>
                  </a:solidFill>
                </a:rPr>
                <a:t>ab</a:t>
              </a:r>
            </a:p>
          </p:txBody>
        </p:sp>
        <p:sp>
          <p:nvSpPr>
            <p:cNvPr id="617480" name="Text Box 8"/>
            <p:cNvSpPr txBox="1">
              <a:spLocks noChangeArrowheads="1"/>
            </p:cNvSpPr>
            <p:nvPr/>
          </p:nvSpPr>
          <p:spPr bwMode="auto">
            <a:xfrm>
              <a:off x="5292" y="238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617481" name="Text Box 9"/>
            <p:cNvSpPr txBox="1">
              <a:spLocks noChangeArrowheads="1"/>
            </p:cNvSpPr>
            <p:nvPr/>
          </p:nvSpPr>
          <p:spPr bwMode="auto">
            <a:xfrm>
              <a:off x="2851" y="2742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17482" name="Text Box 10"/>
            <p:cNvSpPr txBox="1">
              <a:spLocks noChangeArrowheads="1"/>
            </p:cNvSpPr>
            <p:nvPr/>
          </p:nvSpPr>
          <p:spPr bwMode="auto">
            <a:xfrm>
              <a:off x="3669" y="3099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000000"/>
                  </a:solidFill>
                </a:rPr>
                <a:t>ab</a:t>
              </a:r>
            </a:p>
          </p:txBody>
        </p:sp>
      </p:grpSp>
      <p:sp>
        <p:nvSpPr>
          <p:cNvPr id="617483" name="Rectangle 11"/>
          <p:cNvSpPr>
            <a:spLocks noGrp="1" noChangeArrowheads="1"/>
          </p:cNvSpPr>
          <p:nvPr>
            <p:ph type="title"/>
          </p:nvPr>
        </p:nvSpPr>
        <p:spPr>
          <a:xfrm>
            <a:off x="271463" y="49213"/>
            <a:ext cx="9752012" cy="1143000"/>
          </a:xfrm>
          <a:noFill/>
          <a:ln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Bermudagrass Water Usage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498" name="Object 2"/>
          <p:cNvGraphicFramePr>
            <a:graphicFrameLocks noChangeAspect="1"/>
          </p:cNvGraphicFramePr>
          <p:nvPr>
            <p:ph idx="1"/>
          </p:nvPr>
        </p:nvGraphicFramePr>
        <p:xfrm>
          <a:off x="266700" y="1143000"/>
          <a:ext cx="9677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07" name="Chart" r:id="rId3" imgW="9936423" imgH="5699817" progId="MSGraph.Chart.8">
                  <p:embed followColorScheme="full"/>
                </p:oleObj>
              </mc:Choice>
              <mc:Fallback>
                <p:oleObj name="Chart" r:id="rId3" imgW="9936423" imgH="569981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43000"/>
                        <a:ext cx="96774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8191500" y="20415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4610100" y="2590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cd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7505700" y="48768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3390900" y="32004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6896100" y="3733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5524500" y="42672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bc</a:t>
            </a:r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  <p:sp>
        <p:nvSpPr>
          <p:cNvPr id="618506" name="Rectangle 10"/>
          <p:cNvSpPr>
            <a:spLocks noGrp="1" noChangeArrowheads="1"/>
          </p:cNvSpPr>
          <p:nvPr>
            <p:ph type="title"/>
          </p:nvPr>
        </p:nvSpPr>
        <p:spPr>
          <a:xfrm>
            <a:off x="271463" y="-26988"/>
            <a:ext cx="9752012" cy="1143001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Bermudagrass Water Usage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674" name="Group 2"/>
          <p:cNvGrpSpPr>
            <a:grpSpLocks/>
          </p:cNvGrpSpPr>
          <p:nvPr/>
        </p:nvGrpSpPr>
        <p:grpSpPr bwMode="auto">
          <a:xfrm>
            <a:off x="392113" y="1733550"/>
            <a:ext cx="6564312" cy="2363788"/>
            <a:chOff x="1223" y="588"/>
            <a:chExt cx="4135" cy="1489"/>
          </a:xfrm>
        </p:grpSpPr>
        <p:sp>
          <p:nvSpPr>
            <p:cNvPr id="668675" name="Text Box 3"/>
            <p:cNvSpPr txBox="1">
              <a:spLocks noChangeArrowheads="1"/>
            </p:cNvSpPr>
            <p:nvPr/>
          </p:nvSpPr>
          <p:spPr bwMode="auto">
            <a:xfrm>
              <a:off x="3973" y="588"/>
              <a:ext cx="80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Turfgrass</a:t>
              </a:r>
            </a:p>
          </p:txBody>
        </p:sp>
        <p:sp>
          <p:nvSpPr>
            <p:cNvPr id="668676" name="Text Box 4"/>
            <p:cNvSpPr txBox="1">
              <a:spLocks noChangeArrowheads="1"/>
            </p:cNvSpPr>
            <p:nvPr/>
          </p:nvSpPr>
          <p:spPr bwMode="auto">
            <a:xfrm>
              <a:off x="3954" y="882"/>
              <a:ext cx="8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4” Sand</a:t>
              </a:r>
            </a:p>
            <a:p>
              <a:r>
                <a:rPr lang="en-US" altLang="en-US" sz="1400" baseline="0"/>
                <a:t>Rootzone</a:t>
              </a:r>
            </a:p>
          </p:txBody>
        </p:sp>
        <p:sp>
          <p:nvSpPr>
            <p:cNvPr id="668677" name="Text Box 5"/>
            <p:cNvSpPr txBox="1">
              <a:spLocks noChangeArrowheads="1"/>
            </p:cNvSpPr>
            <p:nvPr/>
          </p:nvSpPr>
          <p:spPr bwMode="auto">
            <a:xfrm>
              <a:off x="4149" y="1352"/>
              <a:ext cx="120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4” Diameter Round Drain in Gravel Trench</a:t>
              </a:r>
            </a:p>
          </p:txBody>
        </p:sp>
        <p:sp>
          <p:nvSpPr>
            <p:cNvPr id="668678" name="Freeform 6"/>
            <p:cNvSpPr>
              <a:spLocks noChangeArrowheads="1"/>
            </p:cNvSpPr>
            <p:nvPr/>
          </p:nvSpPr>
          <p:spPr bwMode="auto">
            <a:xfrm>
              <a:off x="1231" y="1249"/>
              <a:ext cx="1017" cy="655"/>
            </a:xfrm>
            <a:custGeom>
              <a:avLst/>
              <a:gdLst>
                <a:gd name="T0" fmla="*/ 2287 w 2296"/>
                <a:gd name="T1" fmla="*/ 1413 h 1413"/>
                <a:gd name="T2" fmla="*/ 2296 w 2296"/>
                <a:gd name="T3" fmla="*/ 384 h 1413"/>
                <a:gd name="T4" fmla="*/ 0 w 2296"/>
                <a:gd name="T5" fmla="*/ 0 h 1413"/>
                <a:gd name="T6" fmla="*/ 2 w 2296"/>
                <a:gd name="T7" fmla="*/ 990 h 1413"/>
                <a:gd name="T8" fmla="*/ 2287 w 2296"/>
                <a:gd name="T9" fmla="*/ 1413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6" h="1413">
                  <a:moveTo>
                    <a:pt x="2287" y="1413"/>
                  </a:moveTo>
                  <a:lnTo>
                    <a:pt x="2296" y="384"/>
                  </a:lnTo>
                  <a:lnTo>
                    <a:pt x="0" y="0"/>
                  </a:lnTo>
                  <a:lnTo>
                    <a:pt x="2" y="990"/>
                  </a:lnTo>
                  <a:lnTo>
                    <a:pt x="2287" y="1413"/>
                  </a:ln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79" name="Freeform 7" descr="Sand"/>
            <p:cNvSpPr>
              <a:spLocks noChangeArrowheads="1"/>
            </p:cNvSpPr>
            <p:nvPr/>
          </p:nvSpPr>
          <p:spPr bwMode="auto">
            <a:xfrm>
              <a:off x="1231" y="817"/>
              <a:ext cx="1022" cy="611"/>
            </a:xfrm>
            <a:custGeom>
              <a:avLst/>
              <a:gdLst>
                <a:gd name="T0" fmla="*/ 2302 w 2305"/>
                <a:gd name="T1" fmla="*/ 216 h 2232"/>
                <a:gd name="T2" fmla="*/ 0 w 2305"/>
                <a:gd name="T3" fmla="*/ 0 h 2232"/>
                <a:gd name="T4" fmla="*/ 0 w 2305"/>
                <a:gd name="T5" fmla="*/ 1853 h 2232"/>
                <a:gd name="T6" fmla="*/ 2305 w 2305"/>
                <a:gd name="T7" fmla="*/ 2232 h 2232"/>
                <a:gd name="T8" fmla="*/ 2302 w 2305"/>
                <a:gd name="T9" fmla="*/ 216 h 2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5" h="2232">
                  <a:moveTo>
                    <a:pt x="2302" y="216"/>
                  </a:moveTo>
                  <a:lnTo>
                    <a:pt x="0" y="0"/>
                  </a:lnTo>
                  <a:lnTo>
                    <a:pt x="0" y="1853"/>
                  </a:lnTo>
                  <a:lnTo>
                    <a:pt x="2305" y="2232"/>
                  </a:lnTo>
                  <a:lnTo>
                    <a:pt x="2302" y="2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0" name="Line 8"/>
            <p:cNvSpPr>
              <a:spLocks noChangeShapeType="1"/>
            </p:cNvSpPr>
            <p:nvPr/>
          </p:nvSpPr>
          <p:spPr bwMode="auto">
            <a:xfrm>
              <a:off x="3024" y="984"/>
              <a:ext cx="16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1" name="Freeform 9"/>
            <p:cNvSpPr>
              <a:spLocks/>
            </p:cNvSpPr>
            <p:nvPr/>
          </p:nvSpPr>
          <p:spPr bwMode="auto">
            <a:xfrm>
              <a:off x="2874" y="1228"/>
              <a:ext cx="57" cy="37"/>
            </a:xfrm>
            <a:custGeom>
              <a:avLst/>
              <a:gdLst>
                <a:gd name="T0" fmla="*/ 40 w 97"/>
                <a:gd name="T1" fmla="*/ 74 h 74"/>
                <a:gd name="T2" fmla="*/ 0 w 97"/>
                <a:gd name="T3" fmla="*/ 23 h 74"/>
                <a:gd name="T4" fmla="*/ 97 w 97"/>
                <a:gd name="T5" fmla="*/ 0 h 74"/>
                <a:gd name="T6" fmla="*/ 40 w 97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74">
                  <a:moveTo>
                    <a:pt x="40" y="74"/>
                  </a:moveTo>
                  <a:lnTo>
                    <a:pt x="0" y="23"/>
                  </a:lnTo>
                  <a:lnTo>
                    <a:pt x="97" y="0"/>
                  </a:lnTo>
                  <a:lnTo>
                    <a:pt x="40" y="7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2" name="Freeform 10" descr="Sand"/>
            <p:cNvSpPr>
              <a:spLocks/>
            </p:cNvSpPr>
            <p:nvPr/>
          </p:nvSpPr>
          <p:spPr bwMode="auto">
            <a:xfrm>
              <a:off x="2247" y="708"/>
              <a:ext cx="1527" cy="715"/>
            </a:xfrm>
            <a:custGeom>
              <a:avLst/>
              <a:gdLst>
                <a:gd name="T0" fmla="*/ 3442 w 3448"/>
                <a:gd name="T1" fmla="*/ 1836 h 2549"/>
                <a:gd name="T2" fmla="*/ 3448 w 3448"/>
                <a:gd name="T3" fmla="*/ 0 h 2549"/>
                <a:gd name="T4" fmla="*/ 0 w 3448"/>
                <a:gd name="T5" fmla="*/ 501 h 2549"/>
                <a:gd name="T6" fmla="*/ 0 w 3448"/>
                <a:gd name="T7" fmla="*/ 2549 h 2549"/>
                <a:gd name="T8" fmla="*/ 3442 w 3448"/>
                <a:gd name="T9" fmla="*/ 1836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8" h="2549">
                  <a:moveTo>
                    <a:pt x="3442" y="1836"/>
                  </a:moveTo>
                  <a:lnTo>
                    <a:pt x="3448" y="0"/>
                  </a:lnTo>
                  <a:lnTo>
                    <a:pt x="0" y="501"/>
                  </a:lnTo>
                  <a:lnTo>
                    <a:pt x="0" y="2549"/>
                  </a:lnTo>
                  <a:lnTo>
                    <a:pt x="3442" y="183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3" name="Freeform 11"/>
            <p:cNvSpPr>
              <a:spLocks/>
            </p:cNvSpPr>
            <p:nvPr/>
          </p:nvSpPr>
          <p:spPr bwMode="auto">
            <a:xfrm>
              <a:off x="2248" y="1099"/>
              <a:ext cx="1526" cy="811"/>
            </a:xfrm>
            <a:custGeom>
              <a:avLst/>
              <a:gdLst>
                <a:gd name="T0" fmla="*/ 0 w 3447"/>
                <a:gd name="T1" fmla="*/ 708 h 1749"/>
                <a:gd name="T2" fmla="*/ 0 w 3447"/>
                <a:gd name="T3" fmla="*/ 1749 h 1749"/>
                <a:gd name="T4" fmla="*/ 3446 w 3447"/>
                <a:gd name="T5" fmla="*/ 914 h 1749"/>
                <a:gd name="T6" fmla="*/ 3447 w 3447"/>
                <a:gd name="T7" fmla="*/ 0 h 1749"/>
                <a:gd name="T8" fmla="*/ 0 w 3447"/>
                <a:gd name="T9" fmla="*/ 708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7" h="1749">
                  <a:moveTo>
                    <a:pt x="0" y="708"/>
                  </a:moveTo>
                  <a:lnTo>
                    <a:pt x="0" y="1749"/>
                  </a:lnTo>
                  <a:lnTo>
                    <a:pt x="3446" y="914"/>
                  </a:lnTo>
                  <a:lnTo>
                    <a:pt x="3447" y="0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chemeClr val="bg2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4" name="Freeform 12"/>
            <p:cNvSpPr>
              <a:spLocks noChangeArrowheads="1"/>
            </p:cNvSpPr>
            <p:nvPr/>
          </p:nvSpPr>
          <p:spPr bwMode="auto">
            <a:xfrm>
              <a:off x="2974" y="1138"/>
              <a:ext cx="6" cy="6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5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3 h 10"/>
                <a:gd name="T48" fmla="*/ 7 w 9"/>
                <a:gd name="T49" fmla="*/ 1 h 10"/>
                <a:gd name="T50" fmla="*/ 5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3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5" name="Freeform 13" descr="Granite"/>
            <p:cNvSpPr>
              <a:spLocks/>
            </p:cNvSpPr>
            <p:nvPr/>
          </p:nvSpPr>
          <p:spPr bwMode="auto">
            <a:xfrm>
              <a:off x="2894" y="1113"/>
              <a:ext cx="372" cy="535"/>
            </a:xfrm>
            <a:custGeom>
              <a:avLst/>
              <a:gdLst>
                <a:gd name="T0" fmla="*/ 0 w 838"/>
                <a:gd name="T1" fmla="*/ 358 h 1151"/>
                <a:gd name="T2" fmla="*/ 43 w 838"/>
                <a:gd name="T3" fmla="*/ 237 h 1151"/>
                <a:gd name="T4" fmla="*/ 94 w 838"/>
                <a:gd name="T5" fmla="*/ 162 h 1151"/>
                <a:gd name="T6" fmla="*/ 145 w 838"/>
                <a:gd name="T7" fmla="*/ 111 h 1151"/>
                <a:gd name="T8" fmla="*/ 217 w 838"/>
                <a:gd name="T9" fmla="*/ 66 h 1151"/>
                <a:gd name="T10" fmla="*/ 283 w 838"/>
                <a:gd name="T11" fmla="*/ 27 h 1151"/>
                <a:gd name="T12" fmla="*/ 352 w 838"/>
                <a:gd name="T13" fmla="*/ 9 h 1151"/>
                <a:gd name="T14" fmla="*/ 415 w 838"/>
                <a:gd name="T15" fmla="*/ 3 h 1151"/>
                <a:gd name="T16" fmla="*/ 472 w 838"/>
                <a:gd name="T17" fmla="*/ 0 h 1151"/>
                <a:gd name="T18" fmla="*/ 541 w 838"/>
                <a:gd name="T19" fmla="*/ 3 h 1151"/>
                <a:gd name="T20" fmla="*/ 598 w 838"/>
                <a:gd name="T21" fmla="*/ 15 h 1151"/>
                <a:gd name="T22" fmla="*/ 664 w 838"/>
                <a:gd name="T23" fmla="*/ 30 h 1151"/>
                <a:gd name="T24" fmla="*/ 742 w 838"/>
                <a:gd name="T25" fmla="*/ 66 h 1151"/>
                <a:gd name="T26" fmla="*/ 793 w 838"/>
                <a:gd name="T27" fmla="*/ 126 h 1151"/>
                <a:gd name="T28" fmla="*/ 832 w 838"/>
                <a:gd name="T29" fmla="*/ 201 h 1151"/>
                <a:gd name="T30" fmla="*/ 838 w 838"/>
                <a:gd name="T31" fmla="*/ 948 h 1151"/>
                <a:gd name="T32" fmla="*/ 6 w 838"/>
                <a:gd name="T33" fmla="*/ 1151 h 1151"/>
                <a:gd name="T34" fmla="*/ 0 w 838"/>
                <a:gd name="T35" fmla="*/ 358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8" h="1151">
                  <a:moveTo>
                    <a:pt x="0" y="358"/>
                  </a:moveTo>
                  <a:lnTo>
                    <a:pt x="43" y="237"/>
                  </a:lnTo>
                  <a:lnTo>
                    <a:pt x="94" y="162"/>
                  </a:lnTo>
                  <a:lnTo>
                    <a:pt x="145" y="111"/>
                  </a:lnTo>
                  <a:lnTo>
                    <a:pt x="217" y="66"/>
                  </a:lnTo>
                  <a:lnTo>
                    <a:pt x="283" y="27"/>
                  </a:lnTo>
                  <a:lnTo>
                    <a:pt x="352" y="9"/>
                  </a:lnTo>
                  <a:lnTo>
                    <a:pt x="415" y="3"/>
                  </a:lnTo>
                  <a:lnTo>
                    <a:pt x="472" y="0"/>
                  </a:lnTo>
                  <a:lnTo>
                    <a:pt x="541" y="3"/>
                  </a:lnTo>
                  <a:lnTo>
                    <a:pt x="598" y="15"/>
                  </a:lnTo>
                  <a:lnTo>
                    <a:pt x="664" y="30"/>
                  </a:lnTo>
                  <a:lnTo>
                    <a:pt x="742" y="66"/>
                  </a:lnTo>
                  <a:lnTo>
                    <a:pt x="793" y="126"/>
                  </a:lnTo>
                  <a:lnTo>
                    <a:pt x="832" y="201"/>
                  </a:lnTo>
                  <a:lnTo>
                    <a:pt x="838" y="948"/>
                  </a:lnTo>
                  <a:lnTo>
                    <a:pt x="6" y="1151"/>
                  </a:lnTo>
                  <a:lnTo>
                    <a:pt x="0" y="35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6" name="Freeform 14"/>
            <p:cNvSpPr>
              <a:spLocks noChangeArrowheads="1"/>
            </p:cNvSpPr>
            <p:nvPr/>
          </p:nvSpPr>
          <p:spPr bwMode="auto">
            <a:xfrm>
              <a:off x="3008" y="1080"/>
              <a:ext cx="5" cy="4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6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6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7" name="Freeform 15"/>
            <p:cNvSpPr>
              <a:spLocks noChangeArrowheads="1"/>
            </p:cNvSpPr>
            <p:nvPr/>
          </p:nvSpPr>
          <p:spPr bwMode="auto">
            <a:xfrm>
              <a:off x="2947" y="1080"/>
              <a:ext cx="4" cy="4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5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5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8" name="Freeform 16"/>
            <p:cNvSpPr>
              <a:spLocks noChangeArrowheads="1"/>
            </p:cNvSpPr>
            <p:nvPr/>
          </p:nvSpPr>
          <p:spPr bwMode="auto">
            <a:xfrm>
              <a:off x="3050" y="1134"/>
              <a:ext cx="5" cy="4"/>
            </a:xfrm>
            <a:custGeom>
              <a:avLst/>
              <a:gdLst>
                <a:gd name="T0" fmla="*/ 0 w 8"/>
                <a:gd name="T1" fmla="*/ 4 h 9"/>
                <a:gd name="T2" fmla="*/ 0 w 8"/>
                <a:gd name="T3" fmla="*/ 5 h 9"/>
                <a:gd name="T4" fmla="*/ 1 w 8"/>
                <a:gd name="T5" fmla="*/ 7 h 9"/>
                <a:gd name="T6" fmla="*/ 2 w 8"/>
                <a:gd name="T7" fmla="*/ 8 h 9"/>
                <a:gd name="T8" fmla="*/ 3 w 8"/>
                <a:gd name="T9" fmla="*/ 8 h 9"/>
                <a:gd name="T10" fmla="*/ 4 w 8"/>
                <a:gd name="T11" fmla="*/ 9 h 9"/>
                <a:gd name="T12" fmla="*/ 4 w 8"/>
                <a:gd name="T13" fmla="*/ 9 h 9"/>
                <a:gd name="T14" fmla="*/ 4 w 8"/>
                <a:gd name="T15" fmla="*/ 9 h 9"/>
                <a:gd name="T16" fmla="*/ 3 w 8"/>
                <a:gd name="T17" fmla="*/ 9 h 9"/>
                <a:gd name="T18" fmla="*/ 4 w 8"/>
                <a:gd name="T19" fmla="*/ 9 h 9"/>
                <a:gd name="T20" fmla="*/ 4 w 8"/>
                <a:gd name="T21" fmla="*/ 9 h 9"/>
                <a:gd name="T22" fmla="*/ 4 w 8"/>
                <a:gd name="T23" fmla="*/ 8 h 9"/>
                <a:gd name="T24" fmla="*/ 5 w 8"/>
                <a:gd name="T25" fmla="*/ 8 h 9"/>
                <a:gd name="T26" fmla="*/ 6 w 8"/>
                <a:gd name="T27" fmla="*/ 7 h 9"/>
                <a:gd name="T28" fmla="*/ 7 w 8"/>
                <a:gd name="T29" fmla="*/ 5 h 9"/>
                <a:gd name="T30" fmla="*/ 7 w 8"/>
                <a:gd name="T31" fmla="*/ 4 h 9"/>
                <a:gd name="T32" fmla="*/ 8 w 8"/>
                <a:gd name="T33" fmla="*/ 4 h 9"/>
                <a:gd name="T34" fmla="*/ 8 w 8"/>
                <a:gd name="T35" fmla="*/ 4 h 9"/>
                <a:gd name="T36" fmla="*/ 8 w 8"/>
                <a:gd name="T37" fmla="*/ 4 h 9"/>
                <a:gd name="T38" fmla="*/ 7 w 8"/>
                <a:gd name="T39" fmla="*/ 3 h 9"/>
                <a:gd name="T40" fmla="*/ 8 w 8"/>
                <a:gd name="T41" fmla="*/ 4 h 9"/>
                <a:gd name="T42" fmla="*/ 8 w 8"/>
                <a:gd name="T43" fmla="*/ 4 h 9"/>
                <a:gd name="T44" fmla="*/ 7 w 8"/>
                <a:gd name="T45" fmla="*/ 3 h 9"/>
                <a:gd name="T46" fmla="*/ 7 w 8"/>
                <a:gd name="T47" fmla="*/ 2 h 9"/>
                <a:gd name="T48" fmla="*/ 6 w 8"/>
                <a:gd name="T49" fmla="*/ 1 h 9"/>
                <a:gd name="T50" fmla="*/ 5 w 8"/>
                <a:gd name="T51" fmla="*/ 0 h 9"/>
                <a:gd name="T52" fmla="*/ 4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0 h 9"/>
                <a:gd name="T60" fmla="*/ 3 w 8"/>
                <a:gd name="T61" fmla="*/ 0 h 9"/>
                <a:gd name="T62" fmla="*/ 4 w 8"/>
                <a:gd name="T63" fmla="*/ 0 h 9"/>
                <a:gd name="T64" fmla="*/ 4 w 8"/>
                <a:gd name="T65" fmla="*/ 0 h 9"/>
                <a:gd name="T66" fmla="*/ 3 w 8"/>
                <a:gd name="T67" fmla="*/ 0 h 9"/>
                <a:gd name="T68" fmla="*/ 2 w 8"/>
                <a:gd name="T69" fmla="*/ 0 h 9"/>
                <a:gd name="T70" fmla="*/ 1 w 8"/>
                <a:gd name="T71" fmla="*/ 1 h 9"/>
                <a:gd name="T72" fmla="*/ 0 w 8"/>
                <a:gd name="T73" fmla="*/ 2 h 9"/>
                <a:gd name="T74" fmla="*/ 0 w 8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9" name="Freeform 17"/>
            <p:cNvSpPr>
              <a:spLocks noChangeArrowheads="1"/>
            </p:cNvSpPr>
            <p:nvPr/>
          </p:nvSpPr>
          <p:spPr bwMode="auto">
            <a:xfrm>
              <a:off x="3136" y="1122"/>
              <a:ext cx="6" cy="6"/>
            </a:xfrm>
            <a:custGeom>
              <a:avLst/>
              <a:gdLst>
                <a:gd name="T0" fmla="*/ 0 w 8"/>
                <a:gd name="T1" fmla="*/ 5 h 10"/>
                <a:gd name="T2" fmla="*/ 0 w 8"/>
                <a:gd name="T3" fmla="*/ 7 h 10"/>
                <a:gd name="T4" fmla="*/ 1 w 8"/>
                <a:gd name="T5" fmla="*/ 8 h 10"/>
                <a:gd name="T6" fmla="*/ 2 w 8"/>
                <a:gd name="T7" fmla="*/ 9 h 10"/>
                <a:gd name="T8" fmla="*/ 3 w 8"/>
                <a:gd name="T9" fmla="*/ 9 h 10"/>
                <a:gd name="T10" fmla="*/ 4 w 8"/>
                <a:gd name="T11" fmla="*/ 10 h 10"/>
                <a:gd name="T12" fmla="*/ 4 w 8"/>
                <a:gd name="T13" fmla="*/ 10 h 10"/>
                <a:gd name="T14" fmla="*/ 4 w 8"/>
                <a:gd name="T15" fmla="*/ 10 h 10"/>
                <a:gd name="T16" fmla="*/ 3 w 8"/>
                <a:gd name="T17" fmla="*/ 10 h 10"/>
                <a:gd name="T18" fmla="*/ 4 w 8"/>
                <a:gd name="T19" fmla="*/ 10 h 10"/>
                <a:gd name="T20" fmla="*/ 4 w 8"/>
                <a:gd name="T21" fmla="*/ 10 h 10"/>
                <a:gd name="T22" fmla="*/ 4 w 8"/>
                <a:gd name="T23" fmla="*/ 9 h 10"/>
                <a:gd name="T24" fmla="*/ 5 w 8"/>
                <a:gd name="T25" fmla="*/ 9 h 10"/>
                <a:gd name="T26" fmla="*/ 6 w 8"/>
                <a:gd name="T27" fmla="*/ 8 h 10"/>
                <a:gd name="T28" fmla="*/ 7 w 8"/>
                <a:gd name="T29" fmla="*/ 7 h 10"/>
                <a:gd name="T30" fmla="*/ 7 w 8"/>
                <a:gd name="T31" fmla="*/ 5 h 10"/>
                <a:gd name="T32" fmla="*/ 8 w 8"/>
                <a:gd name="T33" fmla="*/ 5 h 10"/>
                <a:gd name="T34" fmla="*/ 8 w 8"/>
                <a:gd name="T35" fmla="*/ 5 h 10"/>
                <a:gd name="T36" fmla="*/ 8 w 8"/>
                <a:gd name="T37" fmla="*/ 5 h 10"/>
                <a:gd name="T38" fmla="*/ 7 w 8"/>
                <a:gd name="T39" fmla="*/ 5 h 10"/>
                <a:gd name="T40" fmla="*/ 8 w 8"/>
                <a:gd name="T41" fmla="*/ 5 h 10"/>
                <a:gd name="T42" fmla="*/ 8 w 8"/>
                <a:gd name="T43" fmla="*/ 5 h 10"/>
                <a:gd name="T44" fmla="*/ 7 w 8"/>
                <a:gd name="T45" fmla="*/ 4 h 10"/>
                <a:gd name="T46" fmla="*/ 7 w 8"/>
                <a:gd name="T47" fmla="*/ 3 h 10"/>
                <a:gd name="T48" fmla="*/ 6 w 8"/>
                <a:gd name="T49" fmla="*/ 1 h 10"/>
                <a:gd name="T50" fmla="*/ 5 w 8"/>
                <a:gd name="T51" fmla="*/ 0 h 10"/>
                <a:gd name="T52" fmla="*/ 4 w 8"/>
                <a:gd name="T53" fmla="*/ 0 h 10"/>
                <a:gd name="T54" fmla="*/ 4 w 8"/>
                <a:gd name="T55" fmla="*/ 0 h 10"/>
                <a:gd name="T56" fmla="*/ 4 w 8"/>
                <a:gd name="T57" fmla="*/ 0 h 10"/>
                <a:gd name="T58" fmla="*/ 4 w 8"/>
                <a:gd name="T59" fmla="*/ 0 h 10"/>
                <a:gd name="T60" fmla="*/ 3 w 8"/>
                <a:gd name="T61" fmla="*/ 0 h 10"/>
                <a:gd name="T62" fmla="*/ 4 w 8"/>
                <a:gd name="T63" fmla="*/ 0 h 10"/>
                <a:gd name="T64" fmla="*/ 4 w 8"/>
                <a:gd name="T65" fmla="*/ 0 h 10"/>
                <a:gd name="T66" fmla="*/ 3 w 8"/>
                <a:gd name="T67" fmla="*/ 0 h 10"/>
                <a:gd name="T68" fmla="*/ 2 w 8"/>
                <a:gd name="T69" fmla="*/ 0 h 10"/>
                <a:gd name="T70" fmla="*/ 1 w 8"/>
                <a:gd name="T71" fmla="*/ 1 h 10"/>
                <a:gd name="T72" fmla="*/ 0 w 8"/>
                <a:gd name="T73" fmla="*/ 3 h 10"/>
                <a:gd name="T74" fmla="*/ 0 w 8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0" name="Freeform 18"/>
            <p:cNvSpPr>
              <a:spLocks noChangeArrowheads="1"/>
            </p:cNvSpPr>
            <p:nvPr/>
          </p:nvSpPr>
          <p:spPr bwMode="auto">
            <a:xfrm>
              <a:off x="3226" y="1122"/>
              <a:ext cx="4" cy="6"/>
            </a:xfrm>
            <a:custGeom>
              <a:avLst/>
              <a:gdLst>
                <a:gd name="T0" fmla="*/ 0 w 8"/>
                <a:gd name="T1" fmla="*/ 5 h 10"/>
                <a:gd name="T2" fmla="*/ 0 w 8"/>
                <a:gd name="T3" fmla="*/ 7 h 10"/>
                <a:gd name="T4" fmla="*/ 1 w 8"/>
                <a:gd name="T5" fmla="*/ 8 h 10"/>
                <a:gd name="T6" fmla="*/ 2 w 8"/>
                <a:gd name="T7" fmla="*/ 9 h 10"/>
                <a:gd name="T8" fmla="*/ 3 w 8"/>
                <a:gd name="T9" fmla="*/ 9 h 10"/>
                <a:gd name="T10" fmla="*/ 4 w 8"/>
                <a:gd name="T11" fmla="*/ 10 h 10"/>
                <a:gd name="T12" fmla="*/ 4 w 8"/>
                <a:gd name="T13" fmla="*/ 10 h 10"/>
                <a:gd name="T14" fmla="*/ 4 w 8"/>
                <a:gd name="T15" fmla="*/ 10 h 10"/>
                <a:gd name="T16" fmla="*/ 3 w 8"/>
                <a:gd name="T17" fmla="*/ 10 h 10"/>
                <a:gd name="T18" fmla="*/ 4 w 8"/>
                <a:gd name="T19" fmla="*/ 10 h 10"/>
                <a:gd name="T20" fmla="*/ 4 w 8"/>
                <a:gd name="T21" fmla="*/ 10 h 10"/>
                <a:gd name="T22" fmla="*/ 4 w 8"/>
                <a:gd name="T23" fmla="*/ 9 h 10"/>
                <a:gd name="T24" fmla="*/ 5 w 8"/>
                <a:gd name="T25" fmla="*/ 9 h 10"/>
                <a:gd name="T26" fmla="*/ 6 w 8"/>
                <a:gd name="T27" fmla="*/ 8 h 10"/>
                <a:gd name="T28" fmla="*/ 7 w 8"/>
                <a:gd name="T29" fmla="*/ 7 h 10"/>
                <a:gd name="T30" fmla="*/ 7 w 8"/>
                <a:gd name="T31" fmla="*/ 5 h 10"/>
                <a:gd name="T32" fmla="*/ 8 w 8"/>
                <a:gd name="T33" fmla="*/ 5 h 10"/>
                <a:gd name="T34" fmla="*/ 8 w 8"/>
                <a:gd name="T35" fmla="*/ 5 h 10"/>
                <a:gd name="T36" fmla="*/ 8 w 8"/>
                <a:gd name="T37" fmla="*/ 5 h 10"/>
                <a:gd name="T38" fmla="*/ 7 w 8"/>
                <a:gd name="T39" fmla="*/ 5 h 10"/>
                <a:gd name="T40" fmla="*/ 8 w 8"/>
                <a:gd name="T41" fmla="*/ 5 h 10"/>
                <a:gd name="T42" fmla="*/ 8 w 8"/>
                <a:gd name="T43" fmla="*/ 5 h 10"/>
                <a:gd name="T44" fmla="*/ 7 w 8"/>
                <a:gd name="T45" fmla="*/ 4 h 10"/>
                <a:gd name="T46" fmla="*/ 7 w 8"/>
                <a:gd name="T47" fmla="*/ 3 h 10"/>
                <a:gd name="T48" fmla="*/ 6 w 8"/>
                <a:gd name="T49" fmla="*/ 1 h 10"/>
                <a:gd name="T50" fmla="*/ 5 w 8"/>
                <a:gd name="T51" fmla="*/ 0 h 10"/>
                <a:gd name="T52" fmla="*/ 4 w 8"/>
                <a:gd name="T53" fmla="*/ 0 h 10"/>
                <a:gd name="T54" fmla="*/ 4 w 8"/>
                <a:gd name="T55" fmla="*/ 0 h 10"/>
                <a:gd name="T56" fmla="*/ 4 w 8"/>
                <a:gd name="T57" fmla="*/ 0 h 10"/>
                <a:gd name="T58" fmla="*/ 4 w 8"/>
                <a:gd name="T59" fmla="*/ 0 h 10"/>
                <a:gd name="T60" fmla="*/ 3 w 8"/>
                <a:gd name="T61" fmla="*/ 0 h 10"/>
                <a:gd name="T62" fmla="*/ 4 w 8"/>
                <a:gd name="T63" fmla="*/ 0 h 10"/>
                <a:gd name="T64" fmla="*/ 4 w 8"/>
                <a:gd name="T65" fmla="*/ 0 h 10"/>
                <a:gd name="T66" fmla="*/ 3 w 8"/>
                <a:gd name="T67" fmla="*/ 0 h 10"/>
                <a:gd name="T68" fmla="*/ 2 w 8"/>
                <a:gd name="T69" fmla="*/ 0 h 10"/>
                <a:gd name="T70" fmla="*/ 1 w 8"/>
                <a:gd name="T71" fmla="*/ 1 h 10"/>
                <a:gd name="T72" fmla="*/ 0 w 8"/>
                <a:gd name="T73" fmla="*/ 3 h 10"/>
                <a:gd name="T74" fmla="*/ 0 w 8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1" name="Freeform 19"/>
            <p:cNvSpPr>
              <a:spLocks noChangeArrowheads="1"/>
            </p:cNvSpPr>
            <p:nvPr/>
          </p:nvSpPr>
          <p:spPr bwMode="auto">
            <a:xfrm>
              <a:off x="3198" y="1085"/>
              <a:ext cx="4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7 h 9"/>
                <a:gd name="T6" fmla="*/ 2 w 9"/>
                <a:gd name="T7" fmla="*/ 8 h 9"/>
                <a:gd name="T8" fmla="*/ 3 w 9"/>
                <a:gd name="T9" fmla="*/ 8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9 h 9"/>
                <a:gd name="T16" fmla="*/ 3 w 9"/>
                <a:gd name="T17" fmla="*/ 9 h 9"/>
                <a:gd name="T18" fmla="*/ 4 w 9"/>
                <a:gd name="T19" fmla="*/ 9 h 9"/>
                <a:gd name="T20" fmla="*/ 4 w 9"/>
                <a:gd name="T21" fmla="*/ 9 h 9"/>
                <a:gd name="T22" fmla="*/ 4 w 9"/>
                <a:gd name="T23" fmla="*/ 8 h 9"/>
                <a:gd name="T24" fmla="*/ 6 w 9"/>
                <a:gd name="T25" fmla="*/ 8 h 9"/>
                <a:gd name="T26" fmla="*/ 7 w 9"/>
                <a:gd name="T27" fmla="*/ 7 h 9"/>
                <a:gd name="T28" fmla="*/ 8 w 9"/>
                <a:gd name="T29" fmla="*/ 5 h 9"/>
                <a:gd name="T30" fmla="*/ 8 w 9"/>
                <a:gd name="T31" fmla="*/ 4 h 9"/>
                <a:gd name="T32" fmla="*/ 9 w 9"/>
                <a:gd name="T33" fmla="*/ 4 h 9"/>
                <a:gd name="T34" fmla="*/ 9 w 9"/>
                <a:gd name="T35" fmla="*/ 4 h 9"/>
                <a:gd name="T36" fmla="*/ 9 w 9"/>
                <a:gd name="T37" fmla="*/ 4 h 9"/>
                <a:gd name="T38" fmla="*/ 9 w 9"/>
                <a:gd name="T39" fmla="*/ 3 h 9"/>
                <a:gd name="T40" fmla="*/ 9 w 9"/>
                <a:gd name="T41" fmla="*/ 4 h 9"/>
                <a:gd name="T42" fmla="*/ 9 w 9"/>
                <a:gd name="T43" fmla="*/ 4 h 9"/>
                <a:gd name="T44" fmla="*/ 8 w 9"/>
                <a:gd name="T45" fmla="*/ 3 h 9"/>
                <a:gd name="T46" fmla="*/ 8 w 9"/>
                <a:gd name="T47" fmla="*/ 2 h 9"/>
                <a:gd name="T48" fmla="*/ 7 w 9"/>
                <a:gd name="T49" fmla="*/ 1 h 9"/>
                <a:gd name="T50" fmla="*/ 6 w 9"/>
                <a:gd name="T51" fmla="*/ 0 h 9"/>
                <a:gd name="T52" fmla="*/ 4 w 9"/>
                <a:gd name="T53" fmla="*/ 0 h 9"/>
                <a:gd name="T54" fmla="*/ 4 w 9"/>
                <a:gd name="T55" fmla="*/ 0 h 9"/>
                <a:gd name="T56" fmla="*/ 4 w 9"/>
                <a:gd name="T57" fmla="*/ 0 h 9"/>
                <a:gd name="T58" fmla="*/ 4 w 9"/>
                <a:gd name="T59" fmla="*/ 0 h 9"/>
                <a:gd name="T60" fmla="*/ 3 w 9"/>
                <a:gd name="T61" fmla="*/ 0 h 9"/>
                <a:gd name="T62" fmla="*/ 4 w 9"/>
                <a:gd name="T63" fmla="*/ 0 h 9"/>
                <a:gd name="T64" fmla="*/ 4 w 9"/>
                <a:gd name="T65" fmla="*/ 0 h 9"/>
                <a:gd name="T66" fmla="*/ 3 w 9"/>
                <a:gd name="T67" fmla="*/ 0 h 9"/>
                <a:gd name="T68" fmla="*/ 2 w 9"/>
                <a:gd name="T69" fmla="*/ 0 h 9"/>
                <a:gd name="T70" fmla="*/ 1 w 9"/>
                <a:gd name="T71" fmla="*/ 1 h 9"/>
                <a:gd name="T72" fmla="*/ 0 w 9"/>
                <a:gd name="T73" fmla="*/ 2 h 9"/>
                <a:gd name="T74" fmla="*/ 0 w 9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2" name="Freeform 20"/>
            <p:cNvSpPr>
              <a:spLocks noChangeArrowheads="1"/>
            </p:cNvSpPr>
            <p:nvPr/>
          </p:nvSpPr>
          <p:spPr bwMode="auto">
            <a:xfrm>
              <a:off x="3103" y="1080"/>
              <a:ext cx="6" cy="4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6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6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3" name="Freeform 21"/>
            <p:cNvSpPr>
              <a:spLocks/>
            </p:cNvSpPr>
            <p:nvPr/>
          </p:nvSpPr>
          <p:spPr bwMode="auto">
            <a:xfrm>
              <a:off x="2246" y="1522"/>
              <a:ext cx="1532" cy="386"/>
            </a:xfrm>
            <a:custGeom>
              <a:avLst/>
              <a:gdLst>
                <a:gd name="T0" fmla="*/ 0 w 3460"/>
                <a:gd name="T1" fmla="*/ 829 h 829"/>
                <a:gd name="T2" fmla="*/ 3460 w 3460"/>
                <a:gd name="T3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60" h="829">
                  <a:moveTo>
                    <a:pt x="0" y="829"/>
                  </a:moveTo>
                  <a:lnTo>
                    <a:pt x="346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8694" name="Group 22"/>
            <p:cNvGrpSpPr>
              <a:grpSpLocks/>
            </p:cNvGrpSpPr>
            <p:nvPr/>
          </p:nvGrpSpPr>
          <p:grpSpPr bwMode="auto">
            <a:xfrm>
              <a:off x="2965" y="1257"/>
              <a:ext cx="435" cy="326"/>
              <a:chOff x="6125" y="6434"/>
              <a:chExt cx="983" cy="702"/>
            </a:xfrm>
          </p:grpSpPr>
          <p:sp>
            <p:nvSpPr>
              <p:cNvPr id="668695" name="Freeform 23"/>
              <p:cNvSpPr>
                <a:spLocks/>
              </p:cNvSpPr>
              <p:nvPr/>
            </p:nvSpPr>
            <p:spPr bwMode="auto">
              <a:xfrm>
                <a:off x="6125" y="6434"/>
                <a:ext cx="542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6" name="Freeform 24"/>
              <p:cNvSpPr>
                <a:spLocks/>
              </p:cNvSpPr>
              <p:nvPr/>
            </p:nvSpPr>
            <p:spPr bwMode="auto">
              <a:xfrm>
                <a:off x="6208" y="6448"/>
                <a:ext cx="542" cy="617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7" name="Freeform 25"/>
              <p:cNvSpPr>
                <a:spLocks/>
              </p:cNvSpPr>
              <p:nvPr/>
            </p:nvSpPr>
            <p:spPr bwMode="auto">
              <a:xfrm>
                <a:off x="6306" y="6460"/>
                <a:ext cx="542" cy="617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8" name="Freeform 26"/>
              <p:cNvSpPr>
                <a:spLocks/>
              </p:cNvSpPr>
              <p:nvPr/>
            </p:nvSpPr>
            <p:spPr bwMode="auto">
              <a:xfrm>
                <a:off x="6391" y="6470"/>
                <a:ext cx="541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9" name="Freeform 27"/>
              <p:cNvSpPr>
                <a:spLocks/>
              </p:cNvSpPr>
              <p:nvPr/>
            </p:nvSpPr>
            <p:spPr bwMode="auto">
              <a:xfrm>
                <a:off x="6498" y="6497"/>
                <a:ext cx="542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700" name="Freeform 28"/>
              <p:cNvSpPr>
                <a:spLocks/>
              </p:cNvSpPr>
              <p:nvPr/>
            </p:nvSpPr>
            <p:spPr bwMode="auto">
              <a:xfrm>
                <a:off x="6598" y="6520"/>
                <a:ext cx="510" cy="616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80808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701" name="Freeform 29"/>
              <p:cNvSpPr>
                <a:spLocks/>
              </p:cNvSpPr>
              <p:nvPr/>
            </p:nvSpPr>
            <p:spPr bwMode="auto">
              <a:xfrm>
                <a:off x="6652" y="6566"/>
                <a:ext cx="399" cy="520"/>
              </a:xfrm>
              <a:custGeom>
                <a:avLst/>
                <a:gdLst>
                  <a:gd name="T0" fmla="*/ 203 w 350"/>
                  <a:gd name="T1" fmla="*/ 534 h 538"/>
                  <a:gd name="T2" fmla="*/ 255 w 350"/>
                  <a:gd name="T3" fmla="*/ 508 h 538"/>
                  <a:gd name="T4" fmla="*/ 298 w 350"/>
                  <a:gd name="T5" fmla="*/ 460 h 538"/>
                  <a:gd name="T6" fmla="*/ 330 w 350"/>
                  <a:gd name="T7" fmla="*/ 394 h 538"/>
                  <a:gd name="T8" fmla="*/ 347 w 350"/>
                  <a:gd name="T9" fmla="*/ 315 h 538"/>
                  <a:gd name="T10" fmla="*/ 350 w 350"/>
                  <a:gd name="T11" fmla="*/ 272 h 538"/>
                  <a:gd name="T12" fmla="*/ 350 w 350"/>
                  <a:gd name="T13" fmla="*/ 272 h 538"/>
                  <a:gd name="T14" fmla="*/ 350 w 350"/>
                  <a:gd name="T15" fmla="*/ 272 h 538"/>
                  <a:gd name="T16" fmla="*/ 350 w 350"/>
                  <a:gd name="T17" fmla="*/ 272 h 538"/>
                  <a:gd name="T18" fmla="*/ 350 w 350"/>
                  <a:gd name="T19" fmla="*/ 272 h 538"/>
                  <a:gd name="T20" fmla="*/ 350 w 350"/>
                  <a:gd name="T21" fmla="*/ 272 h 538"/>
                  <a:gd name="T22" fmla="*/ 347 w 350"/>
                  <a:gd name="T23" fmla="*/ 228 h 538"/>
                  <a:gd name="T24" fmla="*/ 330 w 350"/>
                  <a:gd name="T25" fmla="*/ 148 h 538"/>
                  <a:gd name="T26" fmla="*/ 298 w 350"/>
                  <a:gd name="T27" fmla="*/ 82 h 538"/>
                  <a:gd name="T28" fmla="*/ 255 w 350"/>
                  <a:gd name="T29" fmla="*/ 35 h 538"/>
                  <a:gd name="T30" fmla="*/ 203 w 350"/>
                  <a:gd name="T31" fmla="*/ 4 h 538"/>
                  <a:gd name="T32" fmla="*/ 166 w 350"/>
                  <a:gd name="T33" fmla="*/ 3 h 538"/>
                  <a:gd name="T34" fmla="*/ 157 w 350"/>
                  <a:gd name="T35" fmla="*/ 4 h 538"/>
                  <a:gd name="T36" fmla="*/ 147 w 350"/>
                  <a:gd name="T37" fmla="*/ 8 h 538"/>
                  <a:gd name="T38" fmla="*/ 94 w 350"/>
                  <a:gd name="T39" fmla="*/ 35 h 538"/>
                  <a:gd name="T40" fmla="*/ 51 w 350"/>
                  <a:gd name="T41" fmla="*/ 82 h 538"/>
                  <a:gd name="T42" fmla="*/ 19 w 350"/>
                  <a:gd name="T43" fmla="*/ 148 h 538"/>
                  <a:gd name="T44" fmla="*/ 2 w 350"/>
                  <a:gd name="T45" fmla="*/ 228 h 538"/>
                  <a:gd name="T46" fmla="*/ 0 w 350"/>
                  <a:gd name="T47" fmla="*/ 272 h 538"/>
                  <a:gd name="T48" fmla="*/ 0 w 350"/>
                  <a:gd name="T49" fmla="*/ 272 h 538"/>
                  <a:gd name="T50" fmla="*/ 0 w 350"/>
                  <a:gd name="T51" fmla="*/ 272 h 538"/>
                  <a:gd name="T52" fmla="*/ 0 w 350"/>
                  <a:gd name="T53" fmla="*/ 272 h 538"/>
                  <a:gd name="T54" fmla="*/ 0 w 350"/>
                  <a:gd name="T55" fmla="*/ 272 h 538"/>
                  <a:gd name="T56" fmla="*/ 0 w 350"/>
                  <a:gd name="T57" fmla="*/ 272 h 538"/>
                  <a:gd name="T58" fmla="*/ 2 w 350"/>
                  <a:gd name="T59" fmla="*/ 315 h 538"/>
                  <a:gd name="T60" fmla="*/ 19 w 350"/>
                  <a:gd name="T61" fmla="*/ 394 h 538"/>
                  <a:gd name="T62" fmla="*/ 51 w 350"/>
                  <a:gd name="T63" fmla="*/ 460 h 538"/>
                  <a:gd name="T64" fmla="*/ 94 w 350"/>
                  <a:gd name="T65" fmla="*/ 508 h 538"/>
                  <a:gd name="T66" fmla="*/ 147 w 350"/>
                  <a:gd name="T67" fmla="*/ 534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0" h="538">
                    <a:moveTo>
                      <a:pt x="175" y="538"/>
                    </a:moveTo>
                    <a:lnTo>
                      <a:pt x="203" y="534"/>
                    </a:lnTo>
                    <a:lnTo>
                      <a:pt x="230" y="524"/>
                    </a:lnTo>
                    <a:lnTo>
                      <a:pt x="255" y="508"/>
                    </a:lnTo>
                    <a:lnTo>
                      <a:pt x="277" y="486"/>
                    </a:lnTo>
                    <a:lnTo>
                      <a:pt x="298" y="460"/>
                    </a:lnTo>
                    <a:lnTo>
                      <a:pt x="316" y="428"/>
                    </a:lnTo>
                    <a:lnTo>
                      <a:pt x="330" y="394"/>
                    </a:lnTo>
                    <a:lnTo>
                      <a:pt x="340" y="355"/>
                    </a:lnTo>
                    <a:lnTo>
                      <a:pt x="347" y="315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1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50" y="272"/>
                    </a:lnTo>
                    <a:lnTo>
                      <a:pt x="347" y="228"/>
                    </a:lnTo>
                    <a:lnTo>
                      <a:pt x="340" y="187"/>
                    </a:lnTo>
                    <a:lnTo>
                      <a:pt x="330" y="148"/>
                    </a:lnTo>
                    <a:lnTo>
                      <a:pt x="316" y="114"/>
                    </a:lnTo>
                    <a:lnTo>
                      <a:pt x="298" y="82"/>
                    </a:lnTo>
                    <a:lnTo>
                      <a:pt x="277" y="56"/>
                    </a:lnTo>
                    <a:lnTo>
                      <a:pt x="255" y="35"/>
                    </a:lnTo>
                    <a:lnTo>
                      <a:pt x="230" y="18"/>
                    </a:lnTo>
                    <a:lnTo>
                      <a:pt x="203" y="4"/>
                    </a:lnTo>
                    <a:lnTo>
                      <a:pt x="181" y="0"/>
                    </a:lnTo>
                    <a:lnTo>
                      <a:pt x="166" y="3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75" y="0"/>
                    </a:lnTo>
                    <a:lnTo>
                      <a:pt x="147" y="8"/>
                    </a:lnTo>
                    <a:lnTo>
                      <a:pt x="119" y="18"/>
                    </a:lnTo>
                    <a:lnTo>
                      <a:pt x="94" y="35"/>
                    </a:lnTo>
                    <a:lnTo>
                      <a:pt x="71" y="56"/>
                    </a:lnTo>
                    <a:lnTo>
                      <a:pt x="51" y="82"/>
                    </a:lnTo>
                    <a:lnTo>
                      <a:pt x="33" y="114"/>
                    </a:lnTo>
                    <a:lnTo>
                      <a:pt x="19" y="148"/>
                    </a:lnTo>
                    <a:lnTo>
                      <a:pt x="8" y="187"/>
                    </a:lnTo>
                    <a:lnTo>
                      <a:pt x="2" y="228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1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315"/>
                    </a:lnTo>
                    <a:lnTo>
                      <a:pt x="8" y="355"/>
                    </a:lnTo>
                    <a:lnTo>
                      <a:pt x="19" y="394"/>
                    </a:lnTo>
                    <a:lnTo>
                      <a:pt x="33" y="428"/>
                    </a:lnTo>
                    <a:lnTo>
                      <a:pt x="51" y="460"/>
                    </a:lnTo>
                    <a:lnTo>
                      <a:pt x="71" y="486"/>
                    </a:lnTo>
                    <a:lnTo>
                      <a:pt x="94" y="508"/>
                    </a:lnTo>
                    <a:lnTo>
                      <a:pt x="119" y="524"/>
                    </a:lnTo>
                    <a:lnTo>
                      <a:pt x="147" y="534"/>
                    </a:lnTo>
                    <a:lnTo>
                      <a:pt x="175" y="538"/>
                    </a:lnTo>
                    <a:close/>
                  </a:path>
                </a:pathLst>
              </a:custGeom>
              <a:solidFill>
                <a:srgbClr val="C0C0C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FFFFFF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8702" name="Freeform 30"/>
            <p:cNvSpPr>
              <a:spLocks/>
            </p:cNvSpPr>
            <p:nvPr/>
          </p:nvSpPr>
          <p:spPr bwMode="auto">
            <a:xfrm>
              <a:off x="1223" y="1701"/>
              <a:ext cx="1025" cy="204"/>
            </a:xfrm>
            <a:custGeom>
              <a:avLst/>
              <a:gdLst>
                <a:gd name="T0" fmla="*/ 0 w 2301"/>
                <a:gd name="T1" fmla="*/ 0 h 441"/>
                <a:gd name="T2" fmla="*/ 2301 w 2301"/>
                <a:gd name="T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01" h="441">
                  <a:moveTo>
                    <a:pt x="0" y="0"/>
                  </a:moveTo>
                  <a:lnTo>
                    <a:pt x="2301" y="44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703" name="Freeform 31" descr="Dashed vertical"/>
            <p:cNvSpPr>
              <a:spLocks/>
            </p:cNvSpPr>
            <p:nvPr/>
          </p:nvSpPr>
          <p:spPr bwMode="auto">
            <a:xfrm>
              <a:off x="1229" y="657"/>
              <a:ext cx="2535" cy="252"/>
            </a:xfrm>
            <a:custGeom>
              <a:avLst/>
              <a:gdLst>
                <a:gd name="T0" fmla="*/ 2297 w 5725"/>
                <a:gd name="T1" fmla="*/ 630 h 630"/>
                <a:gd name="T2" fmla="*/ 0 w 5725"/>
                <a:gd name="T3" fmla="*/ 415 h 630"/>
                <a:gd name="T4" fmla="*/ 3427 w 5725"/>
                <a:gd name="T5" fmla="*/ 0 h 630"/>
                <a:gd name="T6" fmla="*/ 5725 w 5725"/>
                <a:gd name="T7" fmla="*/ 120 h 630"/>
                <a:gd name="T8" fmla="*/ 2297 w 5725"/>
                <a:gd name="T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5" h="630">
                  <a:moveTo>
                    <a:pt x="2297" y="630"/>
                  </a:moveTo>
                  <a:lnTo>
                    <a:pt x="0" y="415"/>
                  </a:lnTo>
                  <a:lnTo>
                    <a:pt x="3427" y="0"/>
                  </a:lnTo>
                  <a:lnTo>
                    <a:pt x="5725" y="120"/>
                  </a:lnTo>
                  <a:lnTo>
                    <a:pt x="2297" y="630"/>
                  </a:lnTo>
                  <a:close/>
                </a:path>
              </a:pathLst>
            </a:custGeom>
            <a:pattFill prst="dashVert">
              <a:fgClr>
                <a:srgbClr val="C0C0C0"/>
              </a:fgClr>
              <a:bgClr>
                <a:srgbClr val="339966"/>
              </a:bgClr>
            </a:pattFill>
            <a:ln w="38100" cmpd="sng">
              <a:pattFill prst="ltVert">
                <a:fgClr>
                  <a:srgbClr val="C0C0C0"/>
                </a:fgClr>
                <a:bgClr>
                  <a:srgbClr val="008000"/>
                </a:bgClr>
              </a:patt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04" name="Freeform 32"/>
            <p:cNvSpPr>
              <a:spLocks/>
            </p:cNvSpPr>
            <p:nvPr/>
          </p:nvSpPr>
          <p:spPr bwMode="auto">
            <a:xfrm>
              <a:off x="3403" y="1430"/>
              <a:ext cx="707" cy="0"/>
            </a:xfrm>
            <a:custGeom>
              <a:avLst/>
              <a:gdLst>
                <a:gd name="T0" fmla="*/ 1053 w 1053"/>
                <a:gd name="T1" fmla="*/ 0 h 1"/>
                <a:gd name="T2" fmla="*/ 0 w 105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3" h="1">
                  <a:moveTo>
                    <a:pt x="10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5" name="Freeform 33"/>
            <p:cNvSpPr>
              <a:spLocks/>
            </p:cNvSpPr>
            <p:nvPr/>
          </p:nvSpPr>
          <p:spPr bwMode="auto">
            <a:xfrm>
              <a:off x="3779" y="952"/>
              <a:ext cx="338" cy="1"/>
            </a:xfrm>
            <a:custGeom>
              <a:avLst/>
              <a:gdLst>
                <a:gd name="T0" fmla="*/ 764 w 764"/>
                <a:gd name="T1" fmla="*/ 3 h 3"/>
                <a:gd name="T2" fmla="*/ 0 w 764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4" h="3">
                  <a:moveTo>
                    <a:pt x="764" y="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6" name="Freeform 34"/>
            <p:cNvSpPr>
              <a:spLocks/>
            </p:cNvSpPr>
            <p:nvPr/>
          </p:nvSpPr>
          <p:spPr bwMode="auto">
            <a:xfrm>
              <a:off x="3778" y="704"/>
              <a:ext cx="334" cy="0"/>
            </a:xfrm>
            <a:custGeom>
              <a:avLst/>
              <a:gdLst>
                <a:gd name="T0" fmla="*/ 757 w 757"/>
                <a:gd name="T1" fmla="*/ 0 h 1"/>
                <a:gd name="T2" fmla="*/ 0 w 7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7" h="1">
                  <a:moveTo>
                    <a:pt x="75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7" name="Text Box 35"/>
            <p:cNvSpPr txBox="1">
              <a:spLocks noChangeArrowheads="1"/>
            </p:cNvSpPr>
            <p:nvPr/>
          </p:nvSpPr>
          <p:spPr bwMode="auto">
            <a:xfrm>
              <a:off x="2983" y="1932"/>
              <a:ext cx="64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Subsoil</a:t>
              </a:r>
            </a:p>
          </p:txBody>
        </p:sp>
        <p:sp>
          <p:nvSpPr>
            <p:cNvPr id="668708" name="Line 36"/>
            <p:cNvSpPr>
              <a:spLocks noChangeShapeType="1"/>
            </p:cNvSpPr>
            <p:nvPr/>
          </p:nvSpPr>
          <p:spPr bwMode="auto">
            <a:xfrm>
              <a:off x="2900" y="2019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709" name="Freeform 37"/>
            <p:cNvSpPr>
              <a:spLocks/>
            </p:cNvSpPr>
            <p:nvPr/>
          </p:nvSpPr>
          <p:spPr bwMode="auto">
            <a:xfrm>
              <a:off x="2702" y="1797"/>
              <a:ext cx="202" cy="222"/>
            </a:xfrm>
            <a:custGeom>
              <a:avLst/>
              <a:gdLst>
                <a:gd name="T0" fmla="*/ 300 w 300"/>
                <a:gd name="T1" fmla="*/ 307 h 307"/>
                <a:gd name="T2" fmla="*/ 0 w 300"/>
                <a:gd name="T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307">
                  <a:moveTo>
                    <a:pt x="300" y="307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8710" name="Group 38"/>
          <p:cNvGrpSpPr>
            <a:grpSpLocks/>
          </p:cNvGrpSpPr>
          <p:nvPr/>
        </p:nvGrpSpPr>
        <p:grpSpPr bwMode="auto">
          <a:xfrm>
            <a:off x="4370388" y="4062413"/>
            <a:ext cx="5643562" cy="2363787"/>
            <a:chOff x="1338" y="2551"/>
            <a:chExt cx="3555" cy="1489"/>
          </a:xfrm>
        </p:grpSpPr>
        <p:sp>
          <p:nvSpPr>
            <p:cNvPr id="668711" name="Text Box 39"/>
            <p:cNvSpPr txBox="1">
              <a:spLocks noChangeArrowheads="1"/>
            </p:cNvSpPr>
            <p:nvPr/>
          </p:nvSpPr>
          <p:spPr bwMode="auto">
            <a:xfrm>
              <a:off x="4088" y="2551"/>
              <a:ext cx="805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Turfgrass</a:t>
              </a:r>
            </a:p>
          </p:txBody>
        </p:sp>
        <p:sp>
          <p:nvSpPr>
            <p:cNvPr id="668712" name="Text Box 40"/>
            <p:cNvSpPr txBox="1">
              <a:spLocks noChangeArrowheads="1"/>
            </p:cNvSpPr>
            <p:nvPr/>
          </p:nvSpPr>
          <p:spPr bwMode="auto">
            <a:xfrm>
              <a:off x="4069" y="2845"/>
              <a:ext cx="8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4” Sand</a:t>
              </a:r>
            </a:p>
            <a:p>
              <a:r>
                <a:rPr lang="en-US" altLang="en-US" sz="1400" baseline="0"/>
                <a:t>Rootzone</a:t>
              </a:r>
            </a:p>
          </p:txBody>
        </p:sp>
        <p:sp>
          <p:nvSpPr>
            <p:cNvPr id="668713" name="Freeform 41"/>
            <p:cNvSpPr>
              <a:spLocks noChangeArrowheads="1"/>
            </p:cNvSpPr>
            <p:nvPr/>
          </p:nvSpPr>
          <p:spPr bwMode="auto">
            <a:xfrm>
              <a:off x="1346" y="3212"/>
              <a:ext cx="1017" cy="655"/>
            </a:xfrm>
            <a:custGeom>
              <a:avLst/>
              <a:gdLst>
                <a:gd name="T0" fmla="*/ 2287 w 2296"/>
                <a:gd name="T1" fmla="*/ 1413 h 1413"/>
                <a:gd name="T2" fmla="*/ 2296 w 2296"/>
                <a:gd name="T3" fmla="*/ 384 h 1413"/>
                <a:gd name="T4" fmla="*/ 0 w 2296"/>
                <a:gd name="T5" fmla="*/ 0 h 1413"/>
                <a:gd name="T6" fmla="*/ 2 w 2296"/>
                <a:gd name="T7" fmla="*/ 990 h 1413"/>
                <a:gd name="T8" fmla="*/ 2287 w 2296"/>
                <a:gd name="T9" fmla="*/ 1413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6" h="1413">
                  <a:moveTo>
                    <a:pt x="2287" y="1413"/>
                  </a:moveTo>
                  <a:lnTo>
                    <a:pt x="2296" y="384"/>
                  </a:lnTo>
                  <a:lnTo>
                    <a:pt x="0" y="0"/>
                  </a:lnTo>
                  <a:lnTo>
                    <a:pt x="2" y="990"/>
                  </a:lnTo>
                  <a:lnTo>
                    <a:pt x="2287" y="1413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14" name="Freeform 42" descr="Sand"/>
            <p:cNvSpPr>
              <a:spLocks noChangeArrowheads="1"/>
            </p:cNvSpPr>
            <p:nvPr/>
          </p:nvSpPr>
          <p:spPr bwMode="auto">
            <a:xfrm>
              <a:off x="1346" y="2780"/>
              <a:ext cx="1022" cy="611"/>
            </a:xfrm>
            <a:custGeom>
              <a:avLst/>
              <a:gdLst>
                <a:gd name="T0" fmla="*/ 2302 w 2305"/>
                <a:gd name="T1" fmla="*/ 216 h 2232"/>
                <a:gd name="T2" fmla="*/ 0 w 2305"/>
                <a:gd name="T3" fmla="*/ 0 h 2232"/>
                <a:gd name="T4" fmla="*/ 0 w 2305"/>
                <a:gd name="T5" fmla="*/ 1853 h 2232"/>
                <a:gd name="T6" fmla="*/ 2305 w 2305"/>
                <a:gd name="T7" fmla="*/ 2232 h 2232"/>
                <a:gd name="T8" fmla="*/ 2302 w 2305"/>
                <a:gd name="T9" fmla="*/ 216 h 2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5" h="2232">
                  <a:moveTo>
                    <a:pt x="2302" y="216"/>
                  </a:moveTo>
                  <a:lnTo>
                    <a:pt x="0" y="0"/>
                  </a:lnTo>
                  <a:lnTo>
                    <a:pt x="0" y="1853"/>
                  </a:lnTo>
                  <a:lnTo>
                    <a:pt x="2305" y="2232"/>
                  </a:lnTo>
                  <a:lnTo>
                    <a:pt x="2302" y="21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15" name="Line 43"/>
            <p:cNvSpPr>
              <a:spLocks noChangeShapeType="1"/>
            </p:cNvSpPr>
            <p:nvPr/>
          </p:nvSpPr>
          <p:spPr bwMode="auto">
            <a:xfrm>
              <a:off x="3139" y="2947"/>
              <a:ext cx="16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16" name="Freeform 44"/>
            <p:cNvSpPr>
              <a:spLocks/>
            </p:cNvSpPr>
            <p:nvPr/>
          </p:nvSpPr>
          <p:spPr bwMode="auto">
            <a:xfrm>
              <a:off x="2989" y="3191"/>
              <a:ext cx="57" cy="37"/>
            </a:xfrm>
            <a:custGeom>
              <a:avLst/>
              <a:gdLst>
                <a:gd name="T0" fmla="*/ 40 w 97"/>
                <a:gd name="T1" fmla="*/ 74 h 74"/>
                <a:gd name="T2" fmla="*/ 0 w 97"/>
                <a:gd name="T3" fmla="*/ 23 h 74"/>
                <a:gd name="T4" fmla="*/ 97 w 97"/>
                <a:gd name="T5" fmla="*/ 0 h 74"/>
                <a:gd name="T6" fmla="*/ 40 w 97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74">
                  <a:moveTo>
                    <a:pt x="40" y="74"/>
                  </a:moveTo>
                  <a:lnTo>
                    <a:pt x="0" y="23"/>
                  </a:lnTo>
                  <a:lnTo>
                    <a:pt x="97" y="0"/>
                  </a:lnTo>
                  <a:lnTo>
                    <a:pt x="40" y="7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17" name="Freeform 45" descr="Sand"/>
            <p:cNvSpPr>
              <a:spLocks/>
            </p:cNvSpPr>
            <p:nvPr/>
          </p:nvSpPr>
          <p:spPr bwMode="auto">
            <a:xfrm>
              <a:off x="2362" y="2671"/>
              <a:ext cx="1527" cy="715"/>
            </a:xfrm>
            <a:custGeom>
              <a:avLst/>
              <a:gdLst>
                <a:gd name="T0" fmla="*/ 3442 w 3448"/>
                <a:gd name="T1" fmla="*/ 1836 h 2549"/>
                <a:gd name="T2" fmla="*/ 3448 w 3448"/>
                <a:gd name="T3" fmla="*/ 0 h 2549"/>
                <a:gd name="T4" fmla="*/ 0 w 3448"/>
                <a:gd name="T5" fmla="*/ 501 h 2549"/>
                <a:gd name="T6" fmla="*/ 0 w 3448"/>
                <a:gd name="T7" fmla="*/ 2549 h 2549"/>
                <a:gd name="T8" fmla="*/ 3442 w 3448"/>
                <a:gd name="T9" fmla="*/ 1836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8" h="2549">
                  <a:moveTo>
                    <a:pt x="3442" y="1836"/>
                  </a:moveTo>
                  <a:lnTo>
                    <a:pt x="3448" y="0"/>
                  </a:lnTo>
                  <a:lnTo>
                    <a:pt x="0" y="501"/>
                  </a:lnTo>
                  <a:lnTo>
                    <a:pt x="0" y="2549"/>
                  </a:lnTo>
                  <a:lnTo>
                    <a:pt x="3442" y="1836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18" name="Freeform 46"/>
            <p:cNvSpPr>
              <a:spLocks/>
            </p:cNvSpPr>
            <p:nvPr/>
          </p:nvSpPr>
          <p:spPr bwMode="auto">
            <a:xfrm>
              <a:off x="2363" y="3062"/>
              <a:ext cx="1526" cy="811"/>
            </a:xfrm>
            <a:custGeom>
              <a:avLst/>
              <a:gdLst>
                <a:gd name="T0" fmla="*/ 0 w 3447"/>
                <a:gd name="T1" fmla="*/ 708 h 1749"/>
                <a:gd name="T2" fmla="*/ 0 w 3447"/>
                <a:gd name="T3" fmla="*/ 1749 h 1749"/>
                <a:gd name="T4" fmla="*/ 3446 w 3447"/>
                <a:gd name="T5" fmla="*/ 914 h 1749"/>
                <a:gd name="T6" fmla="*/ 3447 w 3447"/>
                <a:gd name="T7" fmla="*/ 0 h 1749"/>
                <a:gd name="T8" fmla="*/ 0 w 3447"/>
                <a:gd name="T9" fmla="*/ 708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7" h="1749">
                  <a:moveTo>
                    <a:pt x="0" y="708"/>
                  </a:moveTo>
                  <a:lnTo>
                    <a:pt x="0" y="1749"/>
                  </a:lnTo>
                  <a:lnTo>
                    <a:pt x="3446" y="914"/>
                  </a:lnTo>
                  <a:lnTo>
                    <a:pt x="3447" y="0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rgbClr val="FF00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19" name="Freeform 47"/>
            <p:cNvSpPr>
              <a:spLocks noChangeArrowheads="1"/>
            </p:cNvSpPr>
            <p:nvPr/>
          </p:nvSpPr>
          <p:spPr bwMode="auto">
            <a:xfrm>
              <a:off x="3089" y="3101"/>
              <a:ext cx="6" cy="6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5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3 h 10"/>
                <a:gd name="T48" fmla="*/ 7 w 9"/>
                <a:gd name="T49" fmla="*/ 1 h 10"/>
                <a:gd name="T50" fmla="*/ 5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3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0" name="Freeform 48"/>
            <p:cNvSpPr>
              <a:spLocks noChangeArrowheads="1"/>
            </p:cNvSpPr>
            <p:nvPr/>
          </p:nvSpPr>
          <p:spPr bwMode="auto">
            <a:xfrm>
              <a:off x="3123" y="3043"/>
              <a:ext cx="5" cy="4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6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6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1" name="Freeform 49"/>
            <p:cNvSpPr>
              <a:spLocks noChangeArrowheads="1"/>
            </p:cNvSpPr>
            <p:nvPr/>
          </p:nvSpPr>
          <p:spPr bwMode="auto">
            <a:xfrm>
              <a:off x="3062" y="3043"/>
              <a:ext cx="4" cy="4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5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5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2" name="Freeform 50"/>
            <p:cNvSpPr>
              <a:spLocks noChangeArrowheads="1"/>
            </p:cNvSpPr>
            <p:nvPr/>
          </p:nvSpPr>
          <p:spPr bwMode="auto">
            <a:xfrm>
              <a:off x="3165" y="3097"/>
              <a:ext cx="5" cy="4"/>
            </a:xfrm>
            <a:custGeom>
              <a:avLst/>
              <a:gdLst>
                <a:gd name="T0" fmla="*/ 0 w 8"/>
                <a:gd name="T1" fmla="*/ 4 h 9"/>
                <a:gd name="T2" fmla="*/ 0 w 8"/>
                <a:gd name="T3" fmla="*/ 5 h 9"/>
                <a:gd name="T4" fmla="*/ 1 w 8"/>
                <a:gd name="T5" fmla="*/ 7 h 9"/>
                <a:gd name="T6" fmla="*/ 2 w 8"/>
                <a:gd name="T7" fmla="*/ 8 h 9"/>
                <a:gd name="T8" fmla="*/ 3 w 8"/>
                <a:gd name="T9" fmla="*/ 8 h 9"/>
                <a:gd name="T10" fmla="*/ 4 w 8"/>
                <a:gd name="T11" fmla="*/ 9 h 9"/>
                <a:gd name="T12" fmla="*/ 4 w 8"/>
                <a:gd name="T13" fmla="*/ 9 h 9"/>
                <a:gd name="T14" fmla="*/ 4 w 8"/>
                <a:gd name="T15" fmla="*/ 9 h 9"/>
                <a:gd name="T16" fmla="*/ 3 w 8"/>
                <a:gd name="T17" fmla="*/ 9 h 9"/>
                <a:gd name="T18" fmla="*/ 4 w 8"/>
                <a:gd name="T19" fmla="*/ 9 h 9"/>
                <a:gd name="T20" fmla="*/ 4 w 8"/>
                <a:gd name="T21" fmla="*/ 9 h 9"/>
                <a:gd name="T22" fmla="*/ 4 w 8"/>
                <a:gd name="T23" fmla="*/ 8 h 9"/>
                <a:gd name="T24" fmla="*/ 5 w 8"/>
                <a:gd name="T25" fmla="*/ 8 h 9"/>
                <a:gd name="T26" fmla="*/ 6 w 8"/>
                <a:gd name="T27" fmla="*/ 7 h 9"/>
                <a:gd name="T28" fmla="*/ 7 w 8"/>
                <a:gd name="T29" fmla="*/ 5 h 9"/>
                <a:gd name="T30" fmla="*/ 7 w 8"/>
                <a:gd name="T31" fmla="*/ 4 h 9"/>
                <a:gd name="T32" fmla="*/ 8 w 8"/>
                <a:gd name="T33" fmla="*/ 4 h 9"/>
                <a:gd name="T34" fmla="*/ 8 w 8"/>
                <a:gd name="T35" fmla="*/ 4 h 9"/>
                <a:gd name="T36" fmla="*/ 8 w 8"/>
                <a:gd name="T37" fmla="*/ 4 h 9"/>
                <a:gd name="T38" fmla="*/ 7 w 8"/>
                <a:gd name="T39" fmla="*/ 3 h 9"/>
                <a:gd name="T40" fmla="*/ 8 w 8"/>
                <a:gd name="T41" fmla="*/ 4 h 9"/>
                <a:gd name="T42" fmla="*/ 8 w 8"/>
                <a:gd name="T43" fmla="*/ 4 h 9"/>
                <a:gd name="T44" fmla="*/ 7 w 8"/>
                <a:gd name="T45" fmla="*/ 3 h 9"/>
                <a:gd name="T46" fmla="*/ 7 w 8"/>
                <a:gd name="T47" fmla="*/ 2 h 9"/>
                <a:gd name="T48" fmla="*/ 6 w 8"/>
                <a:gd name="T49" fmla="*/ 1 h 9"/>
                <a:gd name="T50" fmla="*/ 5 w 8"/>
                <a:gd name="T51" fmla="*/ 0 h 9"/>
                <a:gd name="T52" fmla="*/ 4 w 8"/>
                <a:gd name="T53" fmla="*/ 0 h 9"/>
                <a:gd name="T54" fmla="*/ 4 w 8"/>
                <a:gd name="T55" fmla="*/ 0 h 9"/>
                <a:gd name="T56" fmla="*/ 4 w 8"/>
                <a:gd name="T57" fmla="*/ 0 h 9"/>
                <a:gd name="T58" fmla="*/ 4 w 8"/>
                <a:gd name="T59" fmla="*/ 0 h 9"/>
                <a:gd name="T60" fmla="*/ 3 w 8"/>
                <a:gd name="T61" fmla="*/ 0 h 9"/>
                <a:gd name="T62" fmla="*/ 4 w 8"/>
                <a:gd name="T63" fmla="*/ 0 h 9"/>
                <a:gd name="T64" fmla="*/ 4 w 8"/>
                <a:gd name="T65" fmla="*/ 0 h 9"/>
                <a:gd name="T66" fmla="*/ 3 w 8"/>
                <a:gd name="T67" fmla="*/ 0 h 9"/>
                <a:gd name="T68" fmla="*/ 2 w 8"/>
                <a:gd name="T69" fmla="*/ 0 h 9"/>
                <a:gd name="T70" fmla="*/ 1 w 8"/>
                <a:gd name="T71" fmla="*/ 1 h 9"/>
                <a:gd name="T72" fmla="*/ 0 w 8"/>
                <a:gd name="T73" fmla="*/ 2 h 9"/>
                <a:gd name="T74" fmla="*/ 0 w 8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3" name="Freeform 51"/>
            <p:cNvSpPr>
              <a:spLocks noChangeArrowheads="1"/>
            </p:cNvSpPr>
            <p:nvPr/>
          </p:nvSpPr>
          <p:spPr bwMode="auto">
            <a:xfrm>
              <a:off x="3251" y="3085"/>
              <a:ext cx="6" cy="6"/>
            </a:xfrm>
            <a:custGeom>
              <a:avLst/>
              <a:gdLst>
                <a:gd name="T0" fmla="*/ 0 w 8"/>
                <a:gd name="T1" fmla="*/ 5 h 10"/>
                <a:gd name="T2" fmla="*/ 0 w 8"/>
                <a:gd name="T3" fmla="*/ 7 h 10"/>
                <a:gd name="T4" fmla="*/ 1 w 8"/>
                <a:gd name="T5" fmla="*/ 8 h 10"/>
                <a:gd name="T6" fmla="*/ 2 w 8"/>
                <a:gd name="T7" fmla="*/ 9 h 10"/>
                <a:gd name="T8" fmla="*/ 3 w 8"/>
                <a:gd name="T9" fmla="*/ 9 h 10"/>
                <a:gd name="T10" fmla="*/ 4 w 8"/>
                <a:gd name="T11" fmla="*/ 10 h 10"/>
                <a:gd name="T12" fmla="*/ 4 w 8"/>
                <a:gd name="T13" fmla="*/ 10 h 10"/>
                <a:gd name="T14" fmla="*/ 4 w 8"/>
                <a:gd name="T15" fmla="*/ 10 h 10"/>
                <a:gd name="T16" fmla="*/ 3 w 8"/>
                <a:gd name="T17" fmla="*/ 10 h 10"/>
                <a:gd name="T18" fmla="*/ 4 w 8"/>
                <a:gd name="T19" fmla="*/ 10 h 10"/>
                <a:gd name="T20" fmla="*/ 4 w 8"/>
                <a:gd name="T21" fmla="*/ 10 h 10"/>
                <a:gd name="T22" fmla="*/ 4 w 8"/>
                <a:gd name="T23" fmla="*/ 9 h 10"/>
                <a:gd name="T24" fmla="*/ 5 w 8"/>
                <a:gd name="T25" fmla="*/ 9 h 10"/>
                <a:gd name="T26" fmla="*/ 6 w 8"/>
                <a:gd name="T27" fmla="*/ 8 h 10"/>
                <a:gd name="T28" fmla="*/ 7 w 8"/>
                <a:gd name="T29" fmla="*/ 7 h 10"/>
                <a:gd name="T30" fmla="*/ 7 w 8"/>
                <a:gd name="T31" fmla="*/ 5 h 10"/>
                <a:gd name="T32" fmla="*/ 8 w 8"/>
                <a:gd name="T33" fmla="*/ 5 h 10"/>
                <a:gd name="T34" fmla="*/ 8 w 8"/>
                <a:gd name="T35" fmla="*/ 5 h 10"/>
                <a:gd name="T36" fmla="*/ 8 w 8"/>
                <a:gd name="T37" fmla="*/ 5 h 10"/>
                <a:gd name="T38" fmla="*/ 7 w 8"/>
                <a:gd name="T39" fmla="*/ 5 h 10"/>
                <a:gd name="T40" fmla="*/ 8 w 8"/>
                <a:gd name="T41" fmla="*/ 5 h 10"/>
                <a:gd name="T42" fmla="*/ 8 w 8"/>
                <a:gd name="T43" fmla="*/ 5 h 10"/>
                <a:gd name="T44" fmla="*/ 7 w 8"/>
                <a:gd name="T45" fmla="*/ 4 h 10"/>
                <a:gd name="T46" fmla="*/ 7 w 8"/>
                <a:gd name="T47" fmla="*/ 3 h 10"/>
                <a:gd name="T48" fmla="*/ 6 w 8"/>
                <a:gd name="T49" fmla="*/ 1 h 10"/>
                <a:gd name="T50" fmla="*/ 5 w 8"/>
                <a:gd name="T51" fmla="*/ 0 h 10"/>
                <a:gd name="T52" fmla="*/ 4 w 8"/>
                <a:gd name="T53" fmla="*/ 0 h 10"/>
                <a:gd name="T54" fmla="*/ 4 w 8"/>
                <a:gd name="T55" fmla="*/ 0 h 10"/>
                <a:gd name="T56" fmla="*/ 4 w 8"/>
                <a:gd name="T57" fmla="*/ 0 h 10"/>
                <a:gd name="T58" fmla="*/ 4 w 8"/>
                <a:gd name="T59" fmla="*/ 0 h 10"/>
                <a:gd name="T60" fmla="*/ 3 w 8"/>
                <a:gd name="T61" fmla="*/ 0 h 10"/>
                <a:gd name="T62" fmla="*/ 4 w 8"/>
                <a:gd name="T63" fmla="*/ 0 h 10"/>
                <a:gd name="T64" fmla="*/ 4 w 8"/>
                <a:gd name="T65" fmla="*/ 0 h 10"/>
                <a:gd name="T66" fmla="*/ 3 w 8"/>
                <a:gd name="T67" fmla="*/ 0 h 10"/>
                <a:gd name="T68" fmla="*/ 2 w 8"/>
                <a:gd name="T69" fmla="*/ 0 h 10"/>
                <a:gd name="T70" fmla="*/ 1 w 8"/>
                <a:gd name="T71" fmla="*/ 1 h 10"/>
                <a:gd name="T72" fmla="*/ 0 w 8"/>
                <a:gd name="T73" fmla="*/ 3 h 10"/>
                <a:gd name="T74" fmla="*/ 0 w 8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4" name="Freeform 52"/>
            <p:cNvSpPr>
              <a:spLocks noChangeArrowheads="1"/>
            </p:cNvSpPr>
            <p:nvPr/>
          </p:nvSpPr>
          <p:spPr bwMode="auto">
            <a:xfrm>
              <a:off x="3341" y="3085"/>
              <a:ext cx="4" cy="6"/>
            </a:xfrm>
            <a:custGeom>
              <a:avLst/>
              <a:gdLst>
                <a:gd name="T0" fmla="*/ 0 w 8"/>
                <a:gd name="T1" fmla="*/ 5 h 10"/>
                <a:gd name="T2" fmla="*/ 0 w 8"/>
                <a:gd name="T3" fmla="*/ 7 h 10"/>
                <a:gd name="T4" fmla="*/ 1 w 8"/>
                <a:gd name="T5" fmla="*/ 8 h 10"/>
                <a:gd name="T6" fmla="*/ 2 w 8"/>
                <a:gd name="T7" fmla="*/ 9 h 10"/>
                <a:gd name="T8" fmla="*/ 3 w 8"/>
                <a:gd name="T9" fmla="*/ 9 h 10"/>
                <a:gd name="T10" fmla="*/ 4 w 8"/>
                <a:gd name="T11" fmla="*/ 10 h 10"/>
                <a:gd name="T12" fmla="*/ 4 w 8"/>
                <a:gd name="T13" fmla="*/ 10 h 10"/>
                <a:gd name="T14" fmla="*/ 4 w 8"/>
                <a:gd name="T15" fmla="*/ 10 h 10"/>
                <a:gd name="T16" fmla="*/ 3 w 8"/>
                <a:gd name="T17" fmla="*/ 10 h 10"/>
                <a:gd name="T18" fmla="*/ 4 w 8"/>
                <a:gd name="T19" fmla="*/ 10 h 10"/>
                <a:gd name="T20" fmla="*/ 4 w 8"/>
                <a:gd name="T21" fmla="*/ 10 h 10"/>
                <a:gd name="T22" fmla="*/ 4 w 8"/>
                <a:gd name="T23" fmla="*/ 9 h 10"/>
                <a:gd name="T24" fmla="*/ 5 w 8"/>
                <a:gd name="T25" fmla="*/ 9 h 10"/>
                <a:gd name="T26" fmla="*/ 6 w 8"/>
                <a:gd name="T27" fmla="*/ 8 h 10"/>
                <a:gd name="T28" fmla="*/ 7 w 8"/>
                <a:gd name="T29" fmla="*/ 7 h 10"/>
                <a:gd name="T30" fmla="*/ 7 w 8"/>
                <a:gd name="T31" fmla="*/ 5 h 10"/>
                <a:gd name="T32" fmla="*/ 8 w 8"/>
                <a:gd name="T33" fmla="*/ 5 h 10"/>
                <a:gd name="T34" fmla="*/ 8 w 8"/>
                <a:gd name="T35" fmla="*/ 5 h 10"/>
                <a:gd name="T36" fmla="*/ 8 w 8"/>
                <a:gd name="T37" fmla="*/ 5 h 10"/>
                <a:gd name="T38" fmla="*/ 7 w 8"/>
                <a:gd name="T39" fmla="*/ 5 h 10"/>
                <a:gd name="T40" fmla="*/ 8 w 8"/>
                <a:gd name="T41" fmla="*/ 5 h 10"/>
                <a:gd name="T42" fmla="*/ 8 w 8"/>
                <a:gd name="T43" fmla="*/ 5 h 10"/>
                <a:gd name="T44" fmla="*/ 7 w 8"/>
                <a:gd name="T45" fmla="*/ 4 h 10"/>
                <a:gd name="T46" fmla="*/ 7 w 8"/>
                <a:gd name="T47" fmla="*/ 3 h 10"/>
                <a:gd name="T48" fmla="*/ 6 w 8"/>
                <a:gd name="T49" fmla="*/ 1 h 10"/>
                <a:gd name="T50" fmla="*/ 5 w 8"/>
                <a:gd name="T51" fmla="*/ 0 h 10"/>
                <a:gd name="T52" fmla="*/ 4 w 8"/>
                <a:gd name="T53" fmla="*/ 0 h 10"/>
                <a:gd name="T54" fmla="*/ 4 w 8"/>
                <a:gd name="T55" fmla="*/ 0 h 10"/>
                <a:gd name="T56" fmla="*/ 4 w 8"/>
                <a:gd name="T57" fmla="*/ 0 h 10"/>
                <a:gd name="T58" fmla="*/ 4 w 8"/>
                <a:gd name="T59" fmla="*/ 0 h 10"/>
                <a:gd name="T60" fmla="*/ 3 w 8"/>
                <a:gd name="T61" fmla="*/ 0 h 10"/>
                <a:gd name="T62" fmla="*/ 4 w 8"/>
                <a:gd name="T63" fmla="*/ 0 h 10"/>
                <a:gd name="T64" fmla="*/ 4 w 8"/>
                <a:gd name="T65" fmla="*/ 0 h 10"/>
                <a:gd name="T66" fmla="*/ 3 w 8"/>
                <a:gd name="T67" fmla="*/ 0 h 10"/>
                <a:gd name="T68" fmla="*/ 2 w 8"/>
                <a:gd name="T69" fmla="*/ 0 h 10"/>
                <a:gd name="T70" fmla="*/ 1 w 8"/>
                <a:gd name="T71" fmla="*/ 1 h 10"/>
                <a:gd name="T72" fmla="*/ 0 w 8"/>
                <a:gd name="T73" fmla="*/ 3 h 10"/>
                <a:gd name="T74" fmla="*/ 0 w 8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5" name="Freeform 53"/>
            <p:cNvSpPr>
              <a:spLocks noChangeArrowheads="1"/>
            </p:cNvSpPr>
            <p:nvPr/>
          </p:nvSpPr>
          <p:spPr bwMode="auto">
            <a:xfrm>
              <a:off x="3313" y="3048"/>
              <a:ext cx="4" cy="4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5 h 9"/>
                <a:gd name="T4" fmla="*/ 1 w 9"/>
                <a:gd name="T5" fmla="*/ 7 h 9"/>
                <a:gd name="T6" fmla="*/ 2 w 9"/>
                <a:gd name="T7" fmla="*/ 8 h 9"/>
                <a:gd name="T8" fmla="*/ 3 w 9"/>
                <a:gd name="T9" fmla="*/ 8 h 9"/>
                <a:gd name="T10" fmla="*/ 4 w 9"/>
                <a:gd name="T11" fmla="*/ 9 h 9"/>
                <a:gd name="T12" fmla="*/ 4 w 9"/>
                <a:gd name="T13" fmla="*/ 9 h 9"/>
                <a:gd name="T14" fmla="*/ 4 w 9"/>
                <a:gd name="T15" fmla="*/ 9 h 9"/>
                <a:gd name="T16" fmla="*/ 3 w 9"/>
                <a:gd name="T17" fmla="*/ 9 h 9"/>
                <a:gd name="T18" fmla="*/ 4 w 9"/>
                <a:gd name="T19" fmla="*/ 9 h 9"/>
                <a:gd name="T20" fmla="*/ 4 w 9"/>
                <a:gd name="T21" fmla="*/ 9 h 9"/>
                <a:gd name="T22" fmla="*/ 4 w 9"/>
                <a:gd name="T23" fmla="*/ 8 h 9"/>
                <a:gd name="T24" fmla="*/ 6 w 9"/>
                <a:gd name="T25" fmla="*/ 8 h 9"/>
                <a:gd name="T26" fmla="*/ 7 w 9"/>
                <a:gd name="T27" fmla="*/ 7 h 9"/>
                <a:gd name="T28" fmla="*/ 8 w 9"/>
                <a:gd name="T29" fmla="*/ 5 h 9"/>
                <a:gd name="T30" fmla="*/ 8 w 9"/>
                <a:gd name="T31" fmla="*/ 4 h 9"/>
                <a:gd name="T32" fmla="*/ 9 w 9"/>
                <a:gd name="T33" fmla="*/ 4 h 9"/>
                <a:gd name="T34" fmla="*/ 9 w 9"/>
                <a:gd name="T35" fmla="*/ 4 h 9"/>
                <a:gd name="T36" fmla="*/ 9 w 9"/>
                <a:gd name="T37" fmla="*/ 4 h 9"/>
                <a:gd name="T38" fmla="*/ 9 w 9"/>
                <a:gd name="T39" fmla="*/ 3 h 9"/>
                <a:gd name="T40" fmla="*/ 9 w 9"/>
                <a:gd name="T41" fmla="*/ 4 h 9"/>
                <a:gd name="T42" fmla="*/ 9 w 9"/>
                <a:gd name="T43" fmla="*/ 4 h 9"/>
                <a:gd name="T44" fmla="*/ 8 w 9"/>
                <a:gd name="T45" fmla="*/ 3 h 9"/>
                <a:gd name="T46" fmla="*/ 8 w 9"/>
                <a:gd name="T47" fmla="*/ 2 h 9"/>
                <a:gd name="T48" fmla="*/ 7 w 9"/>
                <a:gd name="T49" fmla="*/ 1 h 9"/>
                <a:gd name="T50" fmla="*/ 6 w 9"/>
                <a:gd name="T51" fmla="*/ 0 h 9"/>
                <a:gd name="T52" fmla="*/ 4 w 9"/>
                <a:gd name="T53" fmla="*/ 0 h 9"/>
                <a:gd name="T54" fmla="*/ 4 w 9"/>
                <a:gd name="T55" fmla="*/ 0 h 9"/>
                <a:gd name="T56" fmla="*/ 4 w 9"/>
                <a:gd name="T57" fmla="*/ 0 h 9"/>
                <a:gd name="T58" fmla="*/ 4 w 9"/>
                <a:gd name="T59" fmla="*/ 0 h 9"/>
                <a:gd name="T60" fmla="*/ 3 w 9"/>
                <a:gd name="T61" fmla="*/ 0 h 9"/>
                <a:gd name="T62" fmla="*/ 4 w 9"/>
                <a:gd name="T63" fmla="*/ 0 h 9"/>
                <a:gd name="T64" fmla="*/ 4 w 9"/>
                <a:gd name="T65" fmla="*/ 0 h 9"/>
                <a:gd name="T66" fmla="*/ 3 w 9"/>
                <a:gd name="T67" fmla="*/ 0 h 9"/>
                <a:gd name="T68" fmla="*/ 2 w 9"/>
                <a:gd name="T69" fmla="*/ 0 h 9"/>
                <a:gd name="T70" fmla="*/ 1 w 9"/>
                <a:gd name="T71" fmla="*/ 1 h 9"/>
                <a:gd name="T72" fmla="*/ 0 w 9"/>
                <a:gd name="T73" fmla="*/ 2 h 9"/>
                <a:gd name="T74" fmla="*/ 0 w 9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6" name="Freeform 54"/>
            <p:cNvSpPr>
              <a:spLocks noChangeArrowheads="1"/>
            </p:cNvSpPr>
            <p:nvPr/>
          </p:nvSpPr>
          <p:spPr bwMode="auto">
            <a:xfrm>
              <a:off x="3218" y="3043"/>
              <a:ext cx="6" cy="4"/>
            </a:xfrm>
            <a:custGeom>
              <a:avLst/>
              <a:gdLst>
                <a:gd name="T0" fmla="*/ 0 w 9"/>
                <a:gd name="T1" fmla="*/ 5 h 10"/>
                <a:gd name="T2" fmla="*/ 0 w 9"/>
                <a:gd name="T3" fmla="*/ 6 h 10"/>
                <a:gd name="T4" fmla="*/ 1 w 9"/>
                <a:gd name="T5" fmla="*/ 8 h 10"/>
                <a:gd name="T6" fmla="*/ 2 w 9"/>
                <a:gd name="T7" fmla="*/ 9 h 10"/>
                <a:gd name="T8" fmla="*/ 3 w 9"/>
                <a:gd name="T9" fmla="*/ 9 h 10"/>
                <a:gd name="T10" fmla="*/ 4 w 9"/>
                <a:gd name="T11" fmla="*/ 10 h 10"/>
                <a:gd name="T12" fmla="*/ 4 w 9"/>
                <a:gd name="T13" fmla="*/ 10 h 10"/>
                <a:gd name="T14" fmla="*/ 4 w 9"/>
                <a:gd name="T15" fmla="*/ 10 h 10"/>
                <a:gd name="T16" fmla="*/ 3 w 9"/>
                <a:gd name="T17" fmla="*/ 10 h 10"/>
                <a:gd name="T18" fmla="*/ 4 w 9"/>
                <a:gd name="T19" fmla="*/ 10 h 10"/>
                <a:gd name="T20" fmla="*/ 4 w 9"/>
                <a:gd name="T21" fmla="*/ 10 h 10"/>
                <a:gd name="T22" fmla="*/ 4 w 9"/>
                <a:gd name="T23" fmla="*/ 9 h 10"/>
                <a:gd name="T24" fmla="*/ 6 w 9"/>
                <a:gd name="T25" fmla="*/ 9 h 10"/>
                <a:gd name="T26" fmla="*/ 7 w 9"/>
                <a:gd name="T27" fmla="*/ 8 h 10"/>
                <a:gd name="T28" fmla="*/ 8 w 9"/>
                <a:gd name="T29" fmla="*/ 6 h 10"/>
                <a:gd name="T30" fmla="*/ 8 w 9"/>
                <a:gd name="T31" fmla="*/ 5 h 10"/>
                <a:gd name="T32" fmla="*/ 9 w 9"/>
                <a:gd name="T33" fmla="*/ 5 h 10"/>
                <a:gd name="T34" fmla="*/ 9 w 9"/>
                <a:gd name="T35" fmla="*/ 5 h 10"/>
                <a:gd name="T36" fmla="*/ 9 w 9"/>
                <a:gd name="T37" fmla="*/ 5 h 10"/>
                <a:gd name="T38" fmla="*/ 9 w 9"/>
                <a:gd name="T39" fmla="*/ 5 h 10"/>
                <a:gd name="T40" fmla="*/ 9 w 9"/>
                <a:gd name="T41" fmla="*/ 5 h 10"/>
                <a:gd name="T42" fmla="*/ 9 w 9"/>
                <a:gd name="T43" fmla="*/ 5 h 10"/>
                <a:gd name="T44" fmla="*/ 8 w 9"/>
                <a:gd name="T45" fmla="*/ 4 h 10"/>
                <a:gd name="T46" fmla="*/ 8 w 9"/>
                <a:gd name="T47" fmla="*/ 2 h 10"/>
                <a:gd name="T48" fmla="*/ 7 w 9"/>
                <a:gd name="T49" fmla="*/ 1 h 10"/>
                <a:gd name="T50" fmla="*/ 6 w 9"/>
                <a:gd name="T51" fmla="*/ 0 h 10"/>
                <a:gd name="T52" fmla="*/ 4 w 9"/>
                <a:gd name="T53" fmla="*/ 0 h 10"/>
                <a:gd name="T54" fmla="*/ 4 w 9"/>
                <a:gd name="T55" fmla="*/ 0 h 10"/>
                <a:gd name="T56" fmla="*/ 4 w 9"/>
                <a:gd name="T57" fmla="*/ 0 h 10"/>
                <a:gd name="T58" fmla="*/ 4 w 9"/>
                <a:gd name="T59" fmla="*/ 0 h 10"/>
                <a:gd name="T60" fmla="*/ 3 w 9"/>
                <a:gd name="T61" fmla="*/ 0 h 10"/>
                <a:gd name="T62" fmla="*/ 4 w 9"/>
                <a:gd name="T63" fmla="*/ 0 h 10"/>
                <a:gd name="T64" fmla="*/ 4 w 9"/>
                <a:gd name="T65" fmla="*/ 0 h 10"/>
                <a:gd name="T66" fmla="*/ 3 w 9"/>
                <a:gd name="T67" fmla="*/ 0 h 10"/>
                <a:gd name="T68" fmla="*/ 2 w 9"/>
                <a:gd name="T69" fmla="*/ 0 h 10"/>
                <a:gd name="T70" fmla="*/ 1 w 9"/>
                <a:gd name="T71" fmla="*/ 1 h 10"/>
                <a:gd name="T72" fmla="*/ 0 w 9"/>
                <a:gd name="T73" fmla="*/ 2 h 10"/>
                <a:gd name="T74" fmla="*/ 0 w 9"/>
                <a:gd name="T7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0">
                  <a:moveTo>
                    <a:pt x="0" y="5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FFFFFF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27" name="Freeform 55"/>
            <p:cNvSpPr>
              <a:spLocks/>
            </p:cNvSpPr>
            <p:nvPr/>
          </p:nvSpPr>
          <p:spPr bwMode="auto">
            <a:xfrm>
              <a:off x="2361" y="3485"/>
              <a:ext cx="1532" cy="386"/>
            </a:xfrm>
            <a:custGeom>
              <a:avLst/>
              <a:gdLst>
                <a:gd name="T0" fmla="*/ 0 w 3460"/>
                <a:gd name="T1" fmla="*/ 829 h 829"/>
                <a:gd name="T2" fmla="*/ 3460 w 3460"/>
                <a:gd name="T3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60" h="829">
                  <a:moveTo>
                    <a:pt x="0" y="829"/>
                  </a:moveTo>
                  <a:lnTo>
                    <a:pt x="346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728" name="Freeform 56"/>
            <p:cNvSpPr>
              <a:spLocks/>
            </p:cNvSpPr>
            <p:nvPr/>
          </p:nvSpPr>
          <p:spPr bwMode="auto">
            <a:xfrm>
              <a:off x="1338" y="3664"/>
              <a:ext cx="1025" cy="204"/>
            </a:xfrm>
            <a:custGeom>
              <a:avLst/>
              <a:gdLst>
                <a:gd name="T0" fmla="*/ 0 w 2301"/>
                <a:gd name="T1" fmla="*/ 0 h 441"/>
                <a:gd name="T2" fmla="*/ 2301 w 2301"/>
                <a:gd name="T3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01" h="441">
                  <a:moveTo>
                    <a:pt x="0" y="0"/>
                  </a:moveTo>
                  <a:lnTo>
                    <a:pt x="2301" y="44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729" name="Freeform 57" descr="Dashed vertical"/>
            <p:cNvSpPr>
              <a:spLocks/>
            </p:cNvSpPr>
            <p:nvPr/>
          </p:nvSpPr>
          <p:spPr bwMode="auto">
            <a:xfrm>
              <a:off x="1344" y="2620"/>
              <a:ext cx="2535" cy="252"/>
            </a:xfrm>
            <a:custGeom>
              <a:avLst/>
              <a:gdLst>
                <a:gd name="T0" fmla="*/ 2297 w 5725"/>
                <a:gd name="T1" fmla="*/ 630 h 630"/>
                <a:gd name="T2" fmla="*/ 0 w 5725"/>
                <a:gd name="T3" fmla="*/ 415 h 630"/>
                <a:gd name="T4" fmla="*/ 3427 w 5725"/>
                <a:gd name="T5" fmla="*/ 0 h 630"/>
                <a:gd name="T6" fmla="*/ 5725 w 5725"/>
                <a:gd name="T7" fmla="*/ 120 h 630"/>
                <a:gd name="T8" fmla="*/ 2297 w 5725"/>
                <a:gd name="T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5" h="630">
                  <a:moveTo>
                    <a:pt x="2297" y="630"/>
                  </a:moveTo>
                  <a:lnTo>
                    <a:pt x="0" y="415"/>
                  </a:lnTo>
                  <a:lnTo>
                    <a:pt x="3427" y="0"/>
                  </a:lnTo>
                  <a:lnTo>
                    <a:pt x="5725" y="120"/>
                  </a:lnTo>
                  <a:lnTo>
                    <a:pt x="2297" y="630"/>
                  </a:lnTo>
                  <a:close/>
                </a:path>
              </a:pathLst>
            </a:custGeom>
            <a:pattFill prst="dashVert">
              <a:fgClr>
                <a:srgbClr val="C0C0C0"/>
              </a:fgClr>
              <a:bgClr>
                <a:srgbClr val="339966"/>
              </a:bgClr>
            </a:pattFill>
            <a:ln w="38100" cmpd="sng">
              <a:pattFill prst="ltVert">
                <a:fgClr>
                  <a:srgbClr val="C0C0C0"/>
                </a:fgClr>
                <a:bgClr>
                  <a:srgbClr val="008000"/>
                </a:bgClr>
              </a:patt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730" name="Freeform 58"/>
            <p:cNvSpPr>
              <a:spLocks/>
            </p:cNvSpPr>
            <p:nvPr/>
          </p:nvSpPr>
          <p:spPr bwMode="auto">
            <a:xfrm>
              <a:off x="3894" y="2915"/>
              <a:ext cx="338" cy="1"/>
            </a:xfrm>
            <a:custGeom>
              <a:avLst/>
              <a:gdLst>
                <a:gd name="T0" fmla="*/ 764 w 764"/>
                <a:gd name="T1" fmla="*/ 3 h 3"/>
                <a:gd name="T2" fmla="*/ 0 w 764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4" h="3">
                  <a:moveTo>
                    <a:pt x="764" y="3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31" name="Freeform 59"/>
            <p:cNvSpPr>
              <a:spLocks/>
            </p:cNvSpPr>
            <p:nvPr/>
          </p:nvSpPr>
          <p:spPr bwMode="auto">
            <a:xfrm>
              <a:off x="3893" y="2667"/>
              <a:ext cx="334" cy="0"/>
            </a:xfrm>
            <a:custGeom>
              <a:avLst/>
              <a:gdLst>
                <a:gd name="T0" fmla="*/ 757 w 757"/>
                <a:gd name="T1" fmla="*/ 0 h 1"/>
                <a:gd name="T2" fmla="*/ 0 w 75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7" h="1">
                  <a:moveTo>
                    <a:pt x="75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32" name="Text Box 60"/>
            <p:cNvSpPr txBox="1">
              <a:spLocks noChangeArrowheads="1"/>
            </p:cNvSpPr>
            <p:nvPr/>
          </p:nvSpPr>
          <p:spPr bwMode="auto">
            <a:xfrm>
              <a:off x="3098" y="3895"/>
              <a:ext cx="64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b" anchorCtr="1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r>
                <a:rPr lang="en-US" altLang="en-US" sz="1400" baseline="0"/>
                <a:t>Subsoil</a:t>
              </a:r>
            </a:p>
          </p:txBody>
        </p:sp>
        <p:sp>
          <p:nvSpPr>
            <p:cNvPr id="668733" name="Line 61"/>
            <p:cNvSpPr>
              <a:spLocks noChangeShapeType="1"/>
            </p:cNvSpPr>
            <p:nvPr/>
          </p:nvSpPr>
          <p:spPr bwMode="auto">
            <a:xfrm>
              <a:off x="3015" y="398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734" name="Freeform 62"/>
            <p:cNvSpPr>
              <a:spLocks/>
            </p:cNvSpPr>
            <p:nvPr/>
          </p:nvSpPr>
          <p:spPr bwMode="auto">
            <a:xfrm>
              <a:off x="2817" y="3760"/>
              <a:ext cx="202" cy="222"/>
            </a:xfrm>
            <a:custGeom>
              <a:avLst/>
              <a:gdLst>
                <a:gd name="T0" fmla="*/ 300 w 300"/>
                <a:gd name="T1" fmla="*/ 307 h 307"/>
                <a:gd name="T2" fmla="*/ 0 w 300"/>
                <a:gd name="T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307">
                  <a:moveTo>
                    <a:pt x="300" y="307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 type="arrow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8735" name="Rectangle 63"/>
          <p:cNvSpPr>
            <a:spLocks noGrp="1" noChangeArrowheads="1"/>
          </p:cNvSpPr>
          <p:nvPr>
            <p:ph type="title"/>
          </p:nvPr>
        </p:nvSpPr>
        <p:spPr>
          <a:xfrm>
            <a:off x="125413" y="38100"/>
            <a:ext cx="10036175" cy="1143000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Sand Rootzones: Sand 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22300" y="2524125"/>
            <a:ext cx="9110663" cy="8747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5400" i="1" baseline="0">
                <a:solidFill>
                  <a:schemeClr val="bg1"/>
                </a:solidFill>
                <a:latin typeface="CG Times" charset="0"/>
              </a:rPr>
              <a:t>Provide a field with beautiful green grass that is almost always playable and </a:t>
            </a:r>
            <a:r>
              <a:rPr lang="en-US" altLang="en-US" sz="5400" i="1" baseline="0">
                <a:solidFill>
                  <a:srgbClr val="FFFF00"/>
                </a:solidFill>
                <a:latin typeface="CG Times" charset="0"/>
              </a:rPr>
              <a:t>safe</a:t>
            </a:r>
            <a:r>
              <a:rPr lang="en-US" altLang="en-US" sz="5400" i="1" baseline="0">
                <a:solidFill>
                  <a:schemeClr val="bg1"/>
                </a:solidFill>
                <a:latin typeface="CG Times" charset="0"/>
              </a:rPr>
              <a:t> under heavy field usage (abuse)</a:t>
            </a:r>
          </a:p>
        </p:txBody>
      </p:sp>
      <p:sp>
        <p:nvSpPr>
          <p:cNvPr id="531460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00025"/>
            <a:ext cx="9294812" cy="2009775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 i="1">
                <a:solidFill>
                  <a:srgbClr val="FFFF00"/>
                </a:solidFill>
                <a:latin typeface="CG Times" charset="0"/>
              </a:rPr>
              <a:t>Challenge of Sports Turf Managers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2225675" y="385763"/>
            <a:ext cx="201613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8929" tIns="49464" rIns="98929" bIns="49464">
            <a:spAutoFit/>
          </a:bodyPr>
          <a:lstStyle>
            <a:lvl1pPr defTabSz="9890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95300" defTabSz="9890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89013" defTabSz="9890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84313" defTabSz="9890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978025" defTabSz="9890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4352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8924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3496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06825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3500" b="0" baseline="0">
              <a:solidFill>
                <a:schemeClr val="bg1"/>
              </a:solidFill>
            </a:endParaRPr>
          </a:p>
        </p:txBody>
      </p:sp>
      <p:pic>
        <p:nvPicPr>
          <p:cNvPr id="620547" name="Picture 3" descr="columbia soc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550" name="Rectangle 6"/>
          <p:cNvSpPr>
            <a:spLocks noGrp="1" noChangeArrowheads="1"/>
          </p:cNvSpPr>
          <p:nvPr>
            <p:ph type="title"/>
          </p:nvPr>
        </p:nvSpPr>
        <p:spPr>
          <a:xfrm>
            <a:off x="774700" y="98425"/>
            <a:ext cx="8743950" cy="1143000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 i="1">
                <a:solidFill>
                  <a:srgbClr val="FFFF00"/>
                </a:solidFill>
              </a:rPr>
              <a:t>Is this field safe?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1012825" y="1658938"/>
            <a:ext cx="8485188" cy="8747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6000" i="1" baseline="0">
                <a:solidFill>
                  <a:srgbClr val="FFFF00"/>
                </a:solidFill>
                <a:latin typeface="CG Times" charset="0"/>
              </a:rPr>
              <a:t>Budget </a:t>
            </a:r>
            <a:r>
              <a:rPr lang="en-US" altLang="en-US" sz="6000" i="1" baseline="0">
                <a:solidFill>
                  <a:schemeClr val="bg1"/>
                </a:solidFill>
                <a:latin typeface="CG Times" charset="0"/>
              </a:rPr>
              <a:t>plays a vital role in the degree of success and determines one’s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63" name="Group 11"/>
          <p:cNvGrpSpPr>
            <a:grpSpLocks/>
          </p:cNvGrpSpPr>
          <p:nvPr/>
        </p:nvGrpSpPr>
        <p:grpSpPr bwMode="auto">
          <a:xfrm>
            <a:off x="120650" y="1603375"/>
            <a:ext cx="10053638" cy="4887913"/>
            <a:chOff x="147" y="772"/>
            <a:chExt cx="6333" cy="3079"/>
          </a:xfrm>
        </p:grpSpPr>
        <p:sp>
          <p:nvSpPr>
            <p:cNvPr id="535555" name="Text Box 3"/>
            <p:cNvSpPr txBox="1">
              <a:spLocks noChangeArrowheads="1"/>
            </p:cNvSpPr>
            <p:nvPr/>
          </p:nvSpPr>
          <p:spPr bwMode="auto">
            <a:xfrm>
              <a:off x="4028" y="3024"/>
              <a:ext cx="2452" cy="4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Water management</a:t>
              </a:r>
            </a:p>
          </p:txBody>
        </p:sp>
        <p:sp>
          <p:nvSpPr>
            <p:cNvPr id="535556" name="Text Box 4"/>
            <p:cNvSpPr txBox="1">
              <a:spLocks noChangeArrowheads="1"/>
            </p:cNvSpPr>
            <p:nvPr/>
          </p:nvSpPr>
          <p:spPr bwMode="auto">
            <a:xfrm>
              <a:off x="147" y="3024"/>
              <a:ext cx="1960" cy="8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/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Vigorous </a:t>
              </a:r>
            </a:p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maintenance</a:t>
              </a:r>
            </a:p>
          </p:txBody>
        </p:sp>
        <p:sp>
          <p:nvSpPr>
            <p:cNvPr id="535557" name="Text Box 5"/>
            <p:cNvSpPr txBox="1">
              <a:spLocks noChangeArrowheads="1"/>
            </p:cNvSpPr>
            <p:nvPr/>
          </p:nvSpPr>
          <p:spPr bwMode="auto">
            <a:xfrm>
              <a:off x="1668" y="772"/>
              <a:ext cx="3188" cy="5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/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Limited Usage</a:t>
              </a:r>
            </a:p>
          </p:txBody>
        </p:sp>
        <p:sp>
          <p:nvSpPr>
            <p:cNvPr id="535558" name="Line 6"/>
            <p:cNvSpPr>
              <a:spLocks noChangeShapeType="1"/>
            </p:cNvSpPr>
            <p:nvPr/>
          </p:nvSpPr>
          <p:spPr bwMode="auto">
            <a:xfrm flipH="1">
              <a:off x="1352" y="1196"/>
              <a:ext cx="1731" cy="1737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stealth" w="lg" len="lg"/>
              <a:tailEnd type="stealth" w="lg" len="lg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59" name="Line 7"/>
            <p:cNvSpPr>
              <a:spLocks noChangeShapeType="1"/>
            </p:cNvSpPr>
            <p:nvPr/>
          </p:nvSpPr>
          <p:spPr bwMode="auto">
            <a:xfrm>
              <a:off x="3364" y="1228"/>
              <a:ext cx="1706" cy="1712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stealth" w="lg" len="lg"/>
              <a:tailEnd type="stealth" w="lg" len="lg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60" name="Line 8"/>
            <p:cNvSpPr>
              <a:spLocks noChangeShapeType="1"/>
            </p:cNvSpPr>
            <p:nvPr/>
          </p:nvSpPr>
          <p:spPr bwMode="auto">
            <a:xfrm>
              <a:off x="2199" y="3336"/>
              <a:ext cx="2117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stealth" w="lg" len="lg"/>
              <a:tailEnd type="stealth" w="lg" len="lg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61" name="Text Box 9"/>
            <p:cNvSpPr txBox="1">
              <a:spLocks noChangeArrowheads="1"/>
            </p:cNvSpPr>
            <p:nvPr/>
          </p:nvSpPr>
          <p:spPr bwMode="auto">
            <a:xfrm>
              <a:off x="2107" y="1999"/>
              <a:ext cx="2326" cy="8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/>
            <a:p>
              <a:pPr algn="ctr"/>
              <a:r>
                <a:rPr lang="en-US" altLang="en-US" sz="4200" i="1" baseline="0">
                  <a:solidFill>
                    <a:srgbClr val="FFFF00"/>
                  </a:solidFill>
                  <a:latin typeface="CG Times" charset="0"/>
                </a:rPr>
                <a:t>Proper design and construction</a:t>
              </a:r>
            </a:p>
          </p:txBody>
        </p:sp>
      </p:grpSp>
      <p:sp>
        <p:nvSpPr>
          <p:cNvPr id="535562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" y="165100"/>
            <a:ext cx="10066338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200" b="1">
                <a:solidFill>
                  <a:srgbClr val="FFFF00"/>
                </a:solidFill>
              </a:rPr>
              <a:t>Sports Turf Field Success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 descr="HGXBD0"/>
          <p:cNvSpPr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388938" y="3606800"/>
            <a:ext cx="9421812" cy="1273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>
            <a:lvl1pPr defTabSz="78581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392113" defTabSz="78581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785813" defTabSz="78581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177925" defTabSz="78581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570038" defTabSz="78581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0272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4844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29416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398838" defTabSz="785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7200" i="1" baseline="0">
                <a:solidFill>
                  <a:srgbClr val="FFFF00"/>
                </a:solidFill>
              </a:rPr>
              <a:t>Regulating Field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-104775"/>
            <a:ext cx="9520238" cy="2354263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6600" b="1">
                <a:solidFill>
                  <a:srgbClr val="FFFF00"/>
                </a:solidFill>
              </a:rPr>
              <a:t>Wear: Usage Maxims</a:t>
            </a:r>
            <a:br>
              <a:rPr lang="en-US" altLang="en-US" sz="6600" b="1">
                <a:solidFill>
                  <a:srgbClr val="FFFF00"/>
                </a:solidFill>
              </a:rPr>
            </a:br>
            <a:r>
              <a:rPr lang="en-US" altLang="en-US" sz="5400" b="1">
                <a:solidFill>
                  <a:srgbClr val="FFFF00"/>
                </a:solidFill>
              </a:rPr>
              <a:t>(200 – 400 – 600 Rule)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213" y="2122488"/>
            <a:ext cx="9675812" cy="4465637"/>
          </a:xfrm>
        </p:spPr>
        <p:txBody>
          <a:bodyPr/>
          <a:lstStyle/>
          <a:p>
            <a:pPr algn="l"/>
            <a:r>
              <a:rPr lang="en-US" altLang="en-US" sz="4400" b="1">
                <a:solidFill>
                  <a:srgbClr val="FFFF00"/>
                </a:solidFill>
              </a:rPr>
              <a:t>200</a:t>
            </a:r>
            <a:r>
              <a:rPr lang="en-US" altLang="en-US" sz="4400" b="1"/>
              <a:t> – </a:t>
            </a:r>
            <a:r>
              <a:rPr lang="en-US" altLang="en-US" sz="3600" b="1"/>
              <a:t>to sustain good field conditions use 			should not exceed 200 hours / year</a:t>
            </a:r>
          </a:p>
          <a:p>
            <a:pPr algn="l">
              <a:spcBef>
                <a:spcPct val="60000"/>
              </a:spcBef>
            </a:pPr>
            <a:r>
              <a:rPr lang="en-US" altLang="en-US" sz="4400" b="1">
                <a:solidFill>
                  <a:srgbClr val="FFFF00"/>
                </a:solidFill>
              </a:rPr>
              <a:t>400</a:t>
            </a:r>
            <a:r>
              <a:rPr lang="en-US" altLang="en-US" sz="3600" b="1"/>
              <a:t> – some fields can handled between 400 to 			600 hours of use / year</a:t>
            </a:r>
          </a:p>
          <a:p>
            <a:pPr algn="l">
              <a:spcBef>
                <a:spcPct val="60000"/>
              </a:spcBef>
            </a:pPr>
            <a:r>
              <a:rPr lang="en-US" altLang="en-US" sz="4400" b="1">
                <a:solidFill>
                  <a:srgbClr val="FFFF00"/>
                </a:solidFill>
              </a:rPr>
              <a:t>600</a:t>
            </a:r>
            <a:r>
              <a:rPr lang="en-US" altLang="en-US" sz="3600" b="1"/>
              <a:t> - 600 hours / year is extreme and poor 			conditions can be expected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038" y="1498600"/>
            <a:ext cx="9694862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Bermudagrass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0"/>
            <a:ext cx="9810750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Bermudagrass Cultivars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143000"/>
            <a:ext cx="9525000" cy="53340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indent="0">
              <a:spcBef>
                <a:spcPct val="60000"/>
              </a:spcBef>
              <a:buClr>
                <a:srgbClr val="FFFF00"/>
              </a:buClr>
              <a:buFont typeface="Wingdings" charset="2"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Vegetative</a:t>
            </a:r>
          </a:p>
          <a:p>
            <a:pPr marL="0" indent="0">
              <a:spcBef>
                <a:spcPct val="3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‘Tifway’ / 419,  ‘TifSport’ &amp; ‘Tifton 10’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ebdings" charset="2"/>
              <a:buChar char="s"/>
            </a:pPr>
            <a:r>
              <a:rPr lang="en-US" altLang="en-US" sz="3600" b="1">
                <a:solidFill>
                  <a:schemeClr val="bg1"/>
                </a:solidFill>
              </a:rPr>
              <a:t> Shade – ‘Celebration’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Certified grass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encourage the consumer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Putting green cultivars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‘Tifdwarf’, ‘TifEagle’, ‘Mini Verde’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4986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Sports Fields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0"/>
            <a:ext cx="9810750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Bermudagrass Cultivars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914400"/>
            <a:ext cx="9829800" cy="59436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indent="0">
              <a:spcBef>
                <a:spcPct val="60000"/>
              </a:spcBef>
              <a:buClr>
                <a:srgbClr val="FFFF00"/>
              </a:buClr>
              <a:buFont typeface="Wingdings" charset="2"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Seeded</a:t>
            </a:r>
          </a:p>
          <a:p>
            <a:pPr marL="0" indent="0">
              <a:spcBef>
                <a:spcPct val="3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‘Princess 77’,  ‘Riviera’, ‘Sahara’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Availability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Seeding rate – 1 lb / 1000 ft</a:t>
            </a:r>
            <a:r>
              <a:rPr lang="en-US" altLang="en-US" sz="4000" b="1" baseline="30000">
                <a:solidFill>
                  <a:schemeClr val="bg1"/>
                </a:solidFill>
              </a:rPr>
              <a:t>2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Cost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P MathA" charset="0"/>
              <a:buChar char="."/>
            </a:pPr>
            <a:r>
              <a:rPr lang="en-US" altLang="en-US" sz="3600" b="1">
                <a:solidFill>
                  <a:schemeClr val="bg1"/>
                </a:solidFill>
              </a:rPr>
              <a:t> $30 / lb for 1000 ft</a:t>
            </a:r>
            <a:r>
              <a:rPr lang="en-US" altLang="en-US" sz="3600" b="1" baseline="30000">
                <a:solidFill>
                  <a:schemeClr val="bg1"/>
                </a:solidFill>
              </a:rPr>
              <a:t>2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P MathA" charset="0"/>
              <a:buChar char="."/>
            </a:pPr>
            <a:r>
              <a:rPr lang="en-US" altLang="en-US" sz="3600" b="1">
                <a:solidFill>
                  <a:schemeClr val="bg1"/>
                </a:solidFill>
              </a:rPr>
              <a:t> $75 / pallet for 500 ft</a:t>
            </a:r>
            <a:r>
              <a:rPr lang="en-US" altLang="en-US" sz="3600" b="1" baseline="30000">
                <a:solidFill>
                  <a:schemeClr val="bg1"/>
                </a:solidFill>
              </a:rPr>
              <a:t>2</a:t>
            </a:r>
            <a:r>
              <a:rPr lang="en-US" altLang="en-US" sz="3600" b="1">
                <a:solidFill>
                  <a:schemeClr val="bg1"/>
                </a:solidFill>
              </a:rPr>
              <a:t> pallet = $150 / 1000 ft</a:t>
            </a:r>
            <a:r>
              <a:rPr lang="en-US" altLang="en-US" sz="3600" b="1" baseline="30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8361363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Turfgrass Cultivars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143000"/>
            <a:ext cx="6324600" cy="53340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indent="0">
              <a:spcBef>
                <a:spcPct val="60000"/>
              </a:spcBef>
              <a:buClr>
                <a:srgbClr val="FFFF00"/>
              </a:buClr>
              <a:buFont typeface="Wingdings" charset="2"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New or Old</a:t>
            </a:r>
          </a:p>
          <a:p>
            <a:pPr marL="0" indent="0">
              <a:spcBef>
                <a:spcPct val="3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Supply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Find local grower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costs – drop charges, fuel 	sur-charge</a:t>
            </a:r>
          </a:p>
          <a:p>
            <a:pPr marL="0" indent="0">
              <a:spcBef>
                <a:spcPct val="60000"/>
              </a:spcBef>
              <a:buClr>
                <a:srgbClr val="00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www.GeorgiaTurf.com 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Turfgrasses link</a:t>
            </a:r>
          </a:p>
        </p:txBody>
      </p:sp>
      <p:sp>
        <p:nvSpPr>
          <p:cNvPr id="586756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2006 Turfgrass Costs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graphicFrame>
        <p:nvGraphicFramePr>
          <p:cNvPr id="587779" name="Group 3"/>
          <p:cNvGraphicFramePr>
            <a:graphicFrameLocks noGrp="1"/>
          </p:cNvGraphicFramePr>
          <p:nvPr>
            <p:ph sz="half" idx="2"/>
          </p:nvPr>
        </p:nvGraphicFramePr>
        <p:xfrm>
          <a:off x="342900" y="1295400"/>
          <a:ext cx="9448800" cy="5102225"/>
        </p:xfrm>
        <a:graphic>
          <a:graphicData uri="http://schemas.openxmlformats.org/drawingml/2006/table">
            <a:tbl>
              <a:tblPr/>
              <a:tblGrid>
                <a:gridCol w="2241550"/>
                <a:gridCol w="998538"/>
                <a:gridCol w="1184275"/>
                <a:gridCol w="1187450"/>
                <a:gridCol w="401637"/>
                <a:gridCol w="1058863"/>
                <a:gridCol w="1187450"/>
                <a:gridCol w="1189037"/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On-the-farm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Delivered to Atlanta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32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Turfgrasses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2005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2006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Change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2005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2006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Change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638" algn="l"/>
                          <a:tab pos="1360488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638" algn="l"/>
                          <a:tab pos="1360488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638" algn="l"/>
                          <a:tab pos="1360488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638" algn="l"/>
                          <a:tab pos="1360488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638" algn="l"/>
                          <a:tab pos="1360488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1360488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1360488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1360488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638" algn="l"/>
                          <a:tab pos="1360488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1360488" algn="r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--- Cents / ft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---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	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14325" algn="l"/>
                          <a:tab pos="1457325" algn="r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14325" algn="l"/>
                          <a:tab pos="1457325" algn="r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14325" algn="l"/>
                          <a:tab pos="1457325" algn="r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14325" algn="l"/>
                          <a:tab pos="145732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14325" algn="l"/>
                          <a:tab pos="145732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l"/>
                          <a:tab pos="145732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l"/>
                          <a:tab pos="145732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l"/>
                          <a:tab pos="145732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l"/>
                          <a:tab pos="1457325" algn="r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  <a:tab pos="1457325" algn="r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--- Cents / ft</a:t>
                      </a:r>
                      <a:r>
                        <a:rPr kumimoji="0" lang="en-US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---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%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Bermudagrass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8.8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16.3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213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5.8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Zoysiagrass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-12.3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30.6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32.4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213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5.9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Centipedegrass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14.8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19.8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20.3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213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2.5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Tall Fescue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18.0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20.6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14.4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23.1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25.0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213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8.2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St. Augustinegrass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31788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1788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21.9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24.9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79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79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13.7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1432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28.0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95275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5275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31.0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3032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3213" algn="dec"/>
                        </a:tabLst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10.7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7845" name="Text Box 69"/>
          <p:cNvSpPr txBox="1">
            <a:spLocks noChangeArrowheads="1"/>
          </p:cNvSpPr>
          <p:nvPr/>
        </p:nvSpPr>
        <p:spPr bwMode="auto">
          <a:xfrm>
            <a:off x="250825" y="6400800"/>
            <a:ext cx="4216400" cy="3365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aseline="0">
                <a:solidFill>
                  <a:srgbClr val="FFFF00"/>
                </a:solidFill>
              </a:rPr>
              <a:t>*  Delivered price includes freight and pallets.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096500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2006 Bermuda Supply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250825" y="6400800"/>
            <a:ext cx="5260975" cy="3365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baseline="0">
                <a:solidFill>
                  <a:srgbClr val="FFFF00"/>
                </a:solidFill>
              </a:rPr>
              <a:t>*  Projected supply </a:t>
            </a:r>
            <a:r>
              <a:rPr lang="en-US" altLang="en-US" sz="1600" baseline="0">
                <a:solidFill>
                  <a:srgbClr val="FFFF00"/>
                </a:solidFill>
              </a:rPr>
              <a:t>for</a:t>
            </a:r>
            <a:r>
              <a:rPr lang="en-US" altLang="en-US" sz="1600" b="0" baseline="0">
                <a:solidFill>
                  <a:srgbClr val="FFFF00"/>
                </a:solidFill>
              </a:rPr>
              <a:t> the first 5 months of the calendar year.</a:t>
            </a:r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0" y="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8805" name="Object 5"/>
          <p:cNvGraphicFramePr>
            <a:graphicFrameLocks noChangeAspect="1"/>
          </p:cNvGraphicFramePr>
          <p:nvPr/>
        </p:nvGraphicFramePr>
        <p:xfrm>
          <a:off x="-6350" y="1371600"/>
          <a:ext cx="10109200" cy="477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06" name="Chart" r:id="rId4" imgW="6339769" imgH="2994703" progId="MSGraph.Chart.8">
                  <p:embed/>
                </p:oleObj>
              </mc:Choice>
              <mc:Fallback>
                <p:oleObj name="Chart" r:id="rId4" imgW="6339769" imgH="2994703" progId="MSGraph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1371600"/>
                        <a:ext cx="10109200" cy="477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9258300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Bermudagrass Cultivar Water Usage</a:t>
            </a:r>
          </a:p>
        </p:txBody>
      </p:sp>
      <p:graphicFrame>
        <p:nvGraphicFramePr>
          <p:cNvPr id="648195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600200"/>
          <a:ext cx="10287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10" name="Chart" r:id="rId3" imgW="9258236" imgH="4526237" progId="MSGraph.Chart.8">
                  <p:embed followColorScheme="full"/>
                </p:oleObj>
              </mc:Choice>
              <mc:Fallback>
                <p:oleObj name="Chart" r:id="rId3" imgW="9258236" imgH="452623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102870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Line 4"/>
          <p:cNvSpPr>
            <a:spLocks noChangeShapeType="1"/>
          </p:cNvSpPr>
          <p:nvPr/>
        </p:nvSpPr>
        <p:spPr bwMode="auto">
          <a:xfrm flipV="1">
            <a:off x="1590675" y="3352800"/>
            <a:ext cx="594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8197" name="Text Box 5"/>
          <p:cNvSpPr txBox="1">
            <a:spLocks noChangeArrowheads="1"/>
          </p:cNvSpPr>
          <p:nvPr/>
        </p:nvSpPr>
        <p:spPr bwMode="auto">
          <a:xfrm>
            <a:off x="1790700" y="28194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8198" name="Text Box 6"/>
          <p:cNvSpPr txBox="1">
            <a:spLocks noChangeArrowheads="1"/>
          </p:cNvSpPr>
          <p:nvPr/>
        </p:nvSpPr>
        <p:spPr bwMode="auto">
          <a:xfrm>
            <a:off x="2171700" y="3048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48199" name="Text Box 7"/>
          <p:cNvSpPr txBox="1">
            <a:spLocks noChangeArrowheads="1"/>
          </p:cNvSpPr>
          <p:nvPr/>
        </p:nvSpPr>
        <p:spPr bwMode="auto">
          <a:xfrm>
            <a:off x="2552700" y="3733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cd</a:t>
            </a:r>
          </a:p>
        </p:txBody>
      </p:sp>
      <p:sp>
        <p:nvSpPr>
          <p:cNvPr id="648200" name="Text Box 8"/>
          <p:cNvSpPr txBox="1">
            <a:spLocks noChangeArrowheads="1"/>
          </p:cNvSpPr>
          <p:nvPr/>
        </p:nvSpPr>
        <p:spPr bwMode="auto">
          <a:xfrm>
            <a:off x="2933700" y="34290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48201" name="Text Box 9"/>
          <p:cNvSpPr txBox="1">
            <a:spLocks noChangeArrowheads="1"/>
          </p:cNvSpPr>
          <p:nvPr/>
        </p:nvSpPr>
        <p:spPr bwMode="auto">
          <a:xfrm>
            <a:off x="3390900" y="38862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48202" name="Text Box 10"/>
          <p:cNvSpPr txBox="1">
            <a:spLocks noChangeArrowheads="1"/>
          </p:cNvSpPr>
          <p:nvPr/>
        </p:nvSpPr>
        <p:spPr bwMode="auto">
          <a:xfrm>
            <a:off x="3771900" y="32004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8203" name="Text Box 11"/>
          <p:cNvSpPr txBox="1">
            <a:spLocks noChangeArrowheads="1"/>
          </p:cNvSpPr>
          <p:nvPr/>
        </p:nvSpPr>
        <p:spPr bwMode="auto">
          <a:xfrm>
            <a:off x="4762500" y="32004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8204" name="Text Box 12"/>
          <p:cNvSpPr txBox="1">
            <a:spLocks noChangeArrowheads="1"/>
          </p:cNvSpPr>
          <p:nvPr/>
        </p:nvSpPr>
        <p:spPr bwMode="auto">
          <a:xfrm>
            <a:off x="5219700" y="32004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8205" name="Text Box 13"/>
          <p:cNvSpPr txBox="1">
            <a:spLocks noChangeArrowheads="1"/>
          </p:cNvSpPr>
          <p:nvPr/>
        </p:nvSpPr>
        <p:spPr bwMode="auto">
          <a:xfrm>
            <a:off x="5600700" y="34290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8206" name="Text Box 14"/>
          <p:cNvSpPr txBox="1">
            <a:spLocks noChangeArrowheads="1"/>
          </p:cNvSpPr>
          <p:nvPr/>
        </p:nvSpPr>
        <p:spPr bwMode="auto">
          <a:xfrm>
            <a:off x="5981700" y="3657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48207" name="Text Box 15"/>
          <p:cNvSpPr txBox="1">
            <a:spLocks noChangeArrowheads="1"/>
          </p:cNvSpPr>
          <p:nvPr/>
        </p:nvSpPr>
        <p:spPr bwMode="auto">
          <a:xfrm>
            <a:off x="6362700" y="40386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48208" name="Text Box 16"/>
          <p:cNvSpPr txBox="1">
            <a:spLocks noChangeArrowheads="1"/>
          </p:cNvSpPr>
          <p:nvPr/>
        </p:nvSpPr>
        <p:spPr bwMode="auto">
          <a:xfrm>
            <a:off x="6743700" y="3505200"/>
            <a:ext cx="22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8209" name="Text Box 17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9258300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Bermudagrass Cultivar Water Usage</a:t>
            </a:r>
          </a:p>
        </p:txBody>
      </p:sp>
      <p:graphicFrame>
        <p:nvGraphicFramePr>
          <p:cNvPr id="649219" name="Object 3"/>
          <p:cNvGraphicFramePr>
            <a:graphicFrameLocks noChangeAspect="1"/>
          </p:cNvGraphicFramePr>
          <p:nvPr>
            <p:ph idx="1"/>
          </p:nvPr>
        </p:nvGraphicFramePr>
        <p:xfrm>
          <a:off x="190500" y="1600200"/>
          <a:ext cx="100965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34" name="Chart" r:id="rId3" imgW="9258236" imgH="4526237" progId="MSGraph.Chart.8">
                  <p:embed followColorScheme="full"/>
                </p:oleObj>
              </mc:Choice>
              <mc:Fallback>
                <p:oleObj name="Chart" r:id="rId3" imgW="9258236" imgH="452623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600200"/>
                        <a:ext cx="100965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220" name="Line 4"/>
          <p:cNvSpPr>
            <a:spLocks noChangeShapeType="1"/>
          </p:cNvSpPr>
          <p:nvPr/>
        </p:nvSpPr>
        <p:spPr bwMode="auto">
          <a:xfrm>
            <a:off x="1714500" y="3276600"/>
            <a:ext cx="5867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1943100" y="3429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9222" name="Text Box 6"/>
          <p:cNvSpPr txBox="1">
            <a:spLocks noChangeArrowheads="1"/>
          </p:cNvSpPr>
          <p:nvPr/>
        </p:nvSpPr>
        <p:spPr bwMode="auto">
          <a:xfrm>
            <a:off x="2324100" y="34290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9223" name="Text Box 7"/>
          <p:cNvSpPr txBox="1">
            <a:spLocks noChangeArrowheads="1"/>
          </p:cNvSpPr>
          <p:nvPr/>
        </p:nvSpPr>
        <p:spPr bwMode="auto">
          <a:xfrm>
            <a:off x="2705100" y="41148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bc</a:t>
            </a:r>
          </a:p>
        </p:txBody>
      </p:sp>
      <p:sp>
        <p:nvSpPr>
          <p:cNvPr id="649224" name="Text Box 8"/>
          <p:cNvSpPr txBox="1">
            <a:spLocks noChangeArrowheads="1"/>
          </p:cNvSpPr>
          <p:nvPr/>
        </p:nvSpPr>
        <p:spPr bwMode="auto">
          <a:xfrm>
            <a:off x="3086100" y="4267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bc</a:t>
            </a:r>
          </a:p>
        </p:txBody>
      </p:sp>
      <p:sp>
        <p:nvSpPr>
          <p:cNvPr id="649225" name="Text Box 9"/>
          <p:cNvSpPr txBox="1">
            <a:spLocks noChangeArrowheads="1"/>
          </p:cNvSpPr>
          <p:nvPr/>
        </p:nvSpPr>
        <p:spPr bwMode="auto">
          <a:xfrm>
            <a:off x="3543300" y="47244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49226" name="Text Box 10"/>
          <p:cNvSpPr txBox="1">
            <a:spLocks noChangeArrowheads="1"/>
          </p:cNvSpPr>
          <p:nvPr/>
        </p:nvSpPr>
        <p:spPr bwMode="auto">
          <a:xfrm>
            <a:off x="3924300" y="3657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49227" name="Text Box 11"/>
          <p:cNvSpPr txBox="1">
            <a:spLocks noChangeArrowheads="1"/>
          </p:cNvSpPr>
          <p:nvPr/>
        </p:nvSpPr>
        <p:spPr bwMode="auto">
          <a:xfrm>
            <a:off x="4914900" y="3733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9228" name="Text Box 12"/>
          <p:cNvSpPr txBox="1">
            <a:spLocks noChangeArrowheads="1"/>
          </p:cNvSpPr>
          <p:nvPr/>
        </p:nvSpPr>
        <p:spPr bwMode="auto">
          <a:xfrm>
            <a:off x="5295900" y="3733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49229" name="Text Box 13"/>
          <p:cNvSpPr txBox="1">
            <a:spLocks noChangeArrowheads="1"/>
          </p:cNvSpPr>
          <p:nvPr/>
        </p:nvSpPr>
        <p:spPr bwMode="auto">
          <a:xfrm>
            <a:off x="5600700" y="4038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5981700" y="41751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6438900" y="4495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49232" name="Text Box 16"/>
          <p:cNvSpPr txBox="1">
            <a:spLocks noChangeArrowheads="1"/>
          </p:cNvSpPr>
          <p:nvPr/>
        </p:nvSpPr>
        <p:spPr bwMode="auto">
          <a:xfrm>
            <a:off x="6743700" y="3962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9258300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Bermudagrass Cultivar Water Usage</a:t>
            </a:r>
          </a:p>
        </p:txBody>
      </p:sp>
      <p:graphicFrame>
        <p:nvGraphicFramePr>
          <p:cNvPr id="65024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457325"/>
          <a:ext cx="10287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58" name="Chart" r:id="rId3" imgW="9258236" imgH="4526237" progId="MSGraph.Chart.8">
                  <p:embed followColorScheme="full"/>
                </p:oleObj>
              </mc:Choice>
              <mc:Fallback>
                <p:oleObj name="Chart" r:id="rId3" imgW="9258236" imgH="452623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7325"/>
                        <a:ext cx="102870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0244" name="Line 4"/>
          <p:cNvSpPr>
            <a:spLocks noChangeShapeType="1"/>
          </p:cNvSpPr>
          <p:nvPr/>
        </p:nvSpPr>
        <p:spPr bwMode="auto">
          <a:xfrm>
            <a:off x="1562100" y="2647950"/>
            <a:ext cx="601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0245" name="Text Box 5"/>
          <p:cNvSpPr txBox="1">
            <a:spLocks noChangeArrowheads="1"/>
          </p:cNvSpPr>
          <p:nvPr/>
        </p:nvSpPr>
        <p:spPr bwMode="auto">
          <a:xfrm>
            <a:off x="1790700" y="2971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6743700" y="36417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47" name="Text Box 7"/>
          <p:cNvSpPr txBox="1">
            <a:spLocks noChangeArrowheads="1"/>
          </p:cNvSpPr>
          <p:nvPr/>
        </p:nvSpPr>
        <p:spPr bwMode="auto">
          <a:xfrm>
            <a:off x="6362700" y="45466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0248" name="Text Box 8"/>
          <p:cNvSpPr txBox="1">
            <a:spLocks noChangeArrowheads="1"/>
          </p:cNvSpPr>
          <p:nvPr/>
        </p:nvSpPr>
        <p:spPr bwMode="auto">
          <a:xfrm>
            <a:off x="5981700" y="3489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49" name="Text Box 9"/>
          <p:cNvSpPr txBox="1">
            <a:spLocks noChangeArrowheads="1"/>
          </p:cNvSpPr>
          <p:nvPr/>
        </p:nvSpPr>
        <p:spPr bwMode="auto">
          <a:xfrm>
            <a:off x="5600700" y="33369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50" name="Text Box 10"/>
          <p:cNvSpPr txBox="1">
            <a:spLocks noChangeArrowheads="1"/>
          </p:cNvSpPr>
          <p:nvPr/>
        </p:nvSpPr>
        <p:spPr bwMode="auto">
          <a:xfrm>
            <a:off x="5219700" y="37179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51" name="Text Box 11"/>
          <p:cNvSpPr txBox="1">
            <a:spLocks noChangeArrowheads="1"/>
          </p:cNvSpPr>
          <p:nvPr/>
        </p:nvSpPr>
        <p:spPr bwMode="auto">
          <a:xfrm>
            <a:off x="4762500" y="36417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52" name="Text Box 12"/>
          <p:cNvSpPr txBox="1">
            <a:spLocks noChangeArrowheads="1"/>
          </p:cNvSpPr>
          <p:nvPr/>
        </p:nvSpPr>
        <p:spPr bwMode="auto">
          <a:xfrm>
            <a:off x="3771900" y="29559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53" name="Text Box 13"/>
          <p:cNvSpPr txBox="1">
            <a:spLocks noChangeArrowheads="1"/>
          </p:cNvSpPr>
          <p:nvPr/>
        </p:nvSpPr>
        <p:spPr bwMode="auto">
          <a:xfrm>
            <a:off x="3390900" y="36417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0254" name="Text Box 14"/>
          <p:cNvSpPr txBox="1">
            <a:spLocks noChangeArrowheads="1"/>
          </p:cNvSpPr>
          <p:nvPr/>
        </p:nvSpPr>
        <p:spPr bwMode="auto">
          <a:xfrm>
            <a:off x="2933700" y="3336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50255" name="Text Box 15"/>
          <p:cNvSpPr txBox="1">
            <a:spLocks noChangeArrowheads="1"/>
          </p:cNvSpPr>
          <p:nvPr/>
        </p:nvSpPr>
        <p:spPr bwMode="auto">
          <a:xfrm>
            <a:off x="2552700" y="3032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0256" name="Text Box 16"/>
          <p:cNvSpPr txBox="1">
            <a:spLocks noChangeArrowheads="1"/>
          </p:cNvSpPr>
          <p:nvPr/>
        </p:nvSpPr>
        <p:spPr bwMode="auto">
          <a:xfrm>
            <a:off x="2171700" y="31845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50257" name="Text Box 17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9258300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Bermudagrass Cultivar Water Usage</a:t>
            </a:r>
          </a:p>
        </p:txBody>
      </p:sp>
      <p:graphicFrame>
        <p:nvGraphicFramePr>
          <p:cNvPr id="651267" name="Object 3"/>
          <p:cNvGraphicFramePr>
            <a:graphicFrameLocks noChangeAspect="1"/>
          </p:cNvGraphicFramePr>
          <p:nvPr>
            <p:ph idx="1"/>
          </p:nvPr>
        </p:nvGraphicFramePr>
        <p:xfrm>
          <a:off x="38100" y="1447800"/>
          <a:ext cx="10287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282" name="Chart" r:id="rId3" imgW="9258236" imgH="4526237" progId="MSGraph.Chart.8">
                  <p:embed followColorScheme="full"/>
                </p:oleObj>
              </mc:Choice>
              <mc:Fallback>
                <p:oleObj name="Chart" r:id="rId3" imgW="9258236" imgH="4526237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1447800"/>
                        <a:ext cx="102870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1268" name="Line 4"/>
          <p:cNvSpPr>
            <a:spLocks noChangeShapeType="1"/>
          </p:cNvSpPr>
          <p:nvPr/>
        </p:nvSpPr>
        <p:spPr bwMode="auto">
          <a:xfrm>
            <a:off x="1628775" y="2647950"/>
            <a:ext cx="594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1269" name="Text Box 5"/>
          <p:cNvSpPr txBox="1">
            <a:spLocks noChangeArrowheads="1"/>
          </p:cNvSpPr>
          <p:nvPr/>
        </p:nvSpPr>
        <p:spPr bwMode="auto">
          <a:xfrm>
            <a:off x="1790700" y="32607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6667500" y="402272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51271" name="Text Box 7"/>
          <p:cNvSpPr txBox="1">
            <a:spLocks noChangeArrowheads="1"/>
          </p:cNvSpPr>
          <p:nvPr/>
        </p:nvSpPr>
        <p:spPr bwMode="auto">
          <a:xfrm>
            <a:off x="6362700" y="4556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5981700" y="38703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73" name="Text Box 9"/>
          <p:cNvSpPr txBox="1">
            <a:spLocks noChangeArrowheads="1"/>
          </p:cNvSpPr>
          <p:nvPr/>
        </p:nvSpPr>
        <p:spPr bwMode="auto">
          <a:xfrm>
            <a:off x="5524500" y="3794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74" name="Text Box 10"/>
          <p:cNvSpPr txBox="1">
            <a:spLocks noChangeArrowheads="1"/>
          </p:cNvSpPr>
          <p:nvPr/>
        </p:nvSpPr>
        <p:spPr bwMode="auto">
          <a:xfrm>
            <a:off x="5143500" y="39465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75" name="Text Box 11"/>
          <p:cNvSpPr txBox="1">
            <a:spLocks noChangeArrowheads="1"/>
          </p:cNvSpPr>
          <p:nvPr/>
        </p:nvSpPr>
        <p:spPr bwMode="auto">
          <a:xfrm>
            <a:off x="4686300" y="40227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ab</a:t>
            </a:r>
          </a:p>
        </p:txBody>
      </p:sp>
      <p:sp>
        <p:nvSpPr>
          <p:cNvPr id="651276" name="Text Box 12"/>
          <p:cNvSpPr txBox="1">
            <a:spLocks noChangeArrowheads="1"/>
          </p:cNvSpPr>
          <p:nvPr/>
        </p:nvSpPr>
        <p:spPr bwMode="auto">
          <a:xfrm>
            <a:off x="3771900" y="33369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77" name="Text Box 13"/>
          <p:cNvSpPr txBox="1">
            <a:spLocks noChangeArrowheads="1"/>
          </p:cNvSpPr>
          <p:nvPr/>
        </p:nvSpPr>
        <p:spPr bwMode="auto">
          <a:xfrm>
            <a:off x="3390900" y="40227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1278" name="Text Box 14"/>
          <p:cNvSpPr txBox="1">
            <a:spLocks noChangeArrowheads="1"/>
          </p:cNvSpPr>
          <p:nvPr/>
        </p:nvSpPr>
        <p:spPr bwMode="auto">
          <a:xfrm>
            <a:off x="2933700" y="34131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79" name="Text Box 15"/>
          <p:cNvSpPr txBox="1">
            <a:spLocks noChangeArrowheads="1"/>
          </p:cNvSpPr>
          <p:nvPr/>
        </p:nvSpPr>
        <p:spPr bwMode="auto">
          <a:xfrm>
            <a:off x="2552700" y="36417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1280" name="Text Box 16"/>
          <p:cNvSpPr txBox="1">
            <a:spLocks noChangeArrowheads="1"/>
          </p:cNvSpPr>
          <p:nvPr/>
        </p:nvSpPr>
        <p:spPr bwMode="auto">
          <a:xfrm>
            <a:off x="2171700" y="32607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51281" name="Text Box 17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1283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4800" b="1">
                <a:solidFill>
                  <a:srgbClr val="FFFF00"/>
                </a:solidFill>
              </a:rPr>
              <a:t>Bermudagrass Cultivar Water Usage</a:t>
            </a:r>
          </a:p>
        </p:txBody>
      </p:sp>
      <p:graphicFrame>
        <p:nvGraphicFramePr>
          <p:cNvPr id="652291" name="Object 3"/>
          <p:cNvGraphicFramePr>
            <a:graphicFrameLocks noChangeAspect="1"/>
          </p:cNvGraphicFramePr>
          <p:nvPr>
            <p:ph idx="1"/>
          </p:nvPr>
        </p:nvGraphicFramePr>
        <p:xfrm>
          <a:off x="573088" y="1066800"/>
          <a:ext cx="9117012" cy="607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97" name="Chart" r:id="rId3" imgW="6858085" imgH="4571915" progId="MSGraph.Chart.8">
                  <p:embed followColorScheme="full"/>
                </p:oleObj>
              </mc:Choice>
              <mc:Fallback>
                <p:oleObj name="Chart" r:id="rId3" imgW="6858085" imgH="457191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066800"/>
                        <a:ext cx="9117012" cy="607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2292" name="Text Box 4"/>
          <p:cNvSpPr txBox="1">
            <a:spLocks noChangeArrowheads="1"/>
          </p:cNvSpPr>
          <p:nvPr/>
        </p:nvSpPr>
        <p:spPr bwMode="auto">
          <a:xfrm>
            <a:off x="2705100" y="3886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52293" name="Text Box 5"/>
          <p:cNvSpPr txBox="1">
            <a:spLocks noChangeArrowheads="1"/>
          </p:cNvSpPr>
          <p:nvPr/>
        </p:nvSpPr>
        <p:spPr bwMode="auto">
          <a:xfrm>
            <a:off x="4533900" y="2971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6286500" y="2743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chemeClr val="bg1"/>
                </a:solidFill>
              </a:rPr>
              <a:t>ab</a:t>
            </a:r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8191500" y="2362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aseline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250825" y="6488113"/>
            <a:ext cx="167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aseline="0">
                <a:solidFill>
                  <a:srgbClr val="000000"/>
                </a:solidFill>
              </a:rPr>
              <a:t>Baldwin et al.,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10287000" cy="1143000"/>
          </a:xfrm>
          <a:noFill/>
          <a:ln/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Timing N Fertilization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" y="1066800"/>
            <a:ext cx="8010525" cy="57912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indent="0">
              <a:spcBef>
                <a:spcPct val="30000"/>
              </a:spcBef>
              <a:buClr>
                <a:srgbClr val="FFFF00"/>
              </a:buClr>
              <a:buFont typeface="Wingdings" charset="2"/>
              <a:buNone/>
            </a:pPr>
            <a:r>
              <a:rPr lang="en-US" altLang="en-US" sz="4000" b="1">
                <a:solidFill>
                  <a:schemeClr val="hlink"/>
                </a:solidFill>
              </a:rPr>
              <a:t>Warm-season Grasses</a:t>
            </a:r>
          </a:p>
          <a:p>
            <a:pPr marL="0" indent="0">
              <a:spcBef>
                <a:spcPct val="30000"/>
              </a:spcBef>
              <a:buClr>
                <a:srgbClr val="FFFF00"/>
              </a:buClr>
              <a:buSzPct val="90000"/>
              <a:buFont typeface="Webdings" charset="2"/>
              <a:buChar char="Ñ"/>
            </a:pPr>
            <a:r>
              <a:rPr lang="en-US" altLang="en-US" sz="4000" b="1"/>
              <a:t> </a:t>
            </a:r>
            <a:r>
              <a:rPr lang="en-US" altLang="en-US" sz="4000" b="1">
                <a:solidFill>
                  <a:schemeClr val="bg1"/>
                </a:solidFill>
              </a:rPr>
              <a:t>Soil Temperatures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SzPct val="90000"/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Active root growth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SzPct val="90000"/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65</a:t>
            </a:r>
            <a:r>
              <a:rPr lang="en-US" altLang="en-US" sz="3600" b="1">
                <a:solidFill>
                  <a:schemeClr val="bg1"/>
                </a:solidFill>
                <a:ea typeface="Times New Roman" charset="0"/>
                <a:cs typeface="Times New Roman" charset="0"/>
              </a:rPr>
              <a:t>°</a:t>
            </a:r>
            <a:r>
              <a:rPr lang="en-US" altLang="en-US" sz="3600" b="1">
                <a:solidFill>
                  <a:schemeClr val="bg1"/>
                </a:solidFill>
              </a:rPr>
              <a:t> F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SzPct val="90000"/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Consistently – multiple days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SzPct val="90000"/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4-inch depth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SzPct val="90000"/>
              <a:buFont typeface="Wingdings" charset="2"/>
              <a:buChar char="ü"/>
            </a:pPr>
            <a:r>
              <a:rPr lang="en-US" altLang="en-US" sz="3600" b="1">
                <a:solidFill>
                  <a:schemeClr val="bg1"/>
                </a:solidFill>
              </a:rPr>
              <a:t> </a:t>
            </a:r>
            <a:r>
              <a:rPr lang="en-US" altLang="en-US" sz="3600" b="1">
                <a:solidFill>
                  <a:schemeClr val="hlink"/>
                </a:solidFill>
              </a:rPr>
              <a:t>www.GeorgiaWeather.net</a:t>
            </a:r>
          </a:p>
          <a:p>
            <a:pPr marL="457200" lvl="1" indent="-228600">
              <a:spcBef>
                <a:spcPct val="30000"/>
              </a:spcBef>
              <a:buClr>
                <a:srgbClr val="FFFF00"/>
              </a:buClr>
              <a:buSzPct val="90000"/>
              <a:buFont typeface="Webdings" charset="2"/>
              <a:buChar char="s"/>
            </a:pPr>
            <a:r>
              <a:rPr lang="en-US" altLang="en-US" sz="3600" b="1">
                <a:solidFill>
                  <a:schemeClr val="bg1"/>
                </a:solidFill>
              </a:rPr>
              <a:t> Combination products</a:t>
            </a: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99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58" name="Picture 2" descr="Sports Field Publication - Cover (0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438400"/>
            <a:ext cx="2676525" cy="36671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2238" y="76200"/>
            <a:ext cx="10050462" cy="14478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en-US" b="1">
                <a:solidFill>
                  <a:srgbClr val="FFFF00"/>
                </a:solidFill>
              </a:rPr>
              <a:t>Designing, Constructing, &amp; Maintaining Bermudagrass Sports Fields</a:t>
            </a:r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752600"/>
            <a:ext cx="9525000" cy="44958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FFFF00"/>
              </a:buClr>
              <a:buFont typeface="Wingdings" charset="2"/>
              <a:buNone/>
            </a:pPr>
            <a:r>
              <a:rPr lang="en-US" altLang="en-US" sz="4000" b="1">
                <a:solidFill>
                  <a:schemeClr val="hlink"/>
                </a:solidFill>
              </a:rPr>
              <a:t>For Sale Publication -</a:t>
            </a:r>
            <a:r>
              <a:rPr lang="en-US" altLang="en-US" sz="4000" b="1">
                <a:solidFill>
                  <a:srgbClr val="00FF00"/>
                </a:solidFill>
              </a:rPr>
              <a:t> </a:t>
            </a:r>
            <a:r>
              <a:rPr lang="en-US" altLang="en-US" sz="3600" b="1">
                <a:solidFill>
                  <a:schemeClr val="bg1"/>
                </a:solidFill>
              </a:rPr>
              <a:t>Order information</a:t>
            </a:r>
            <a:endParaRPr lang="en-US" altLang="en-US" sz="4000" b="1">
              <a:solidFill>
                <a:srgbClr val="00FF00"/>
              </a:solidFill>
            </a:endParaRPr>
          </a:p>
          <a:p>
            <a:pPr marL="0" indent="0">
              <a:spcBef>
                <a:spcPct val="90000"/>
              </a:spcBef>
              <a:buClr>
                <a:srgbClr val="00FF00"/>
              </a:buClr>
              <a:buFont typeface="Wingdings 2" charset="2"/>
              <a:buNone/>
            </a:pPr>
            <a:r>
              <a:rPr lang="en-US" altLang="en-US" sz="3600" b="1">
                <a:solidFill>
                  <a:srgbClr val="FFFF00"/>
                </a:solidFill>
              </a:rPr>
              <a:t>www.GeorgiaTurf.com</a:t>
            </a:r>
          </a:p>
          <a:p>
            <a:pPr marL="0" indent="0">
              <a:spcBef>
                <a:spcPct val="90000"/>
              </a:spcBef>
              <a:buClr>
                <a:srgbClr val="00FF00"/>
              </a:buClr>
              <a:buFont typeface="Wingdings 2" charset="2"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Ag. Business Office</a:t>
            </a:r>
            <a:br>
              <a:rPr lang="en-US" altLang="en-US" sz="3600" b="1">
                <a:solidFill>
                  <a:schemeClr val="bg1"/>
                </a:solidFill>
              </a:rPr>
            </a:br>
            <a:r>
              <a:rPr lang="en-US" altLang="en-US" sz="3600" b="1">
                <a:solidFill>
                  <a:schemeClr val="bg1"/>
                </a:solidFill>
              </a:rPr>
              <a:t>Room 215, Conner Hall</a:t>
            </a:r>
            <a:br>
              <a:rPr lang="en-US" altLang="en-US" sz="3600" b="1">
                <a:solidFill>
                  <a:schemeClr val="bg1"/>
                </a:solidFill>
              </a:rPr>
            </a:br>
            <a:r>
              <a:rPr lang="en-US" altLang="en-US" sz="3600" b="1">
                <a:solidFill>
                  <a:schemeClr val="bg1"/>
                </a:solidFill>
              </a:rPr>
              <a:t>Athens, GA   30602</a:t>
            </a:r>
            <a:br>
              <a:rPr lang="en-US" altLang="en-US" sz="3600" b="1">
                <a:solidFill>
                  <a:schemeClr val="bg1"/>
                </a:solidFill>
              </a:rPr>
            </a:br>
            <a:r>
              <a:rPr lang="en-US" altLang="en-US" sz="3600" b="1">
                <a:solidFill>
                  <a:schemeClr val="bg1"/>
                </a:solidFill>
              </a:rPr>
              <a:t>(706) 542-8999 or 8575</a:t>
            </a:r>
            <a:br>
              <a:rPr lang="en-US" altLang="en-US" sz="3600" b="1">
                <a:solidFill>
                  <a:schemeClr val="bg1"/>
                </a:solidFill>
              </a:rPr>
            </a:br>
            <a:r>
              <a:rPr lang="en-US" altLang="en-US" sz="3600" b="1">
                <a:solidFill>
                  <a:schemeClr val="bg1"/>
                </a:solidFill>
              </a:rPr>
              <a:t>www.caes.uga.edu/publications/for_sale.html</a:t>
            </a:r>
            <a:endParaRPr lang="en-US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76200"/>
            <a:ext cx="9504363" cy="12192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Bermuda Fertilization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371600"/>
            <a:ext cx="7467600" cy="4953000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>
              <a:buFont typeface="Wingdings 2" charset="2"/>
              <a:buNone/>
            </a:pPr>
            <a:r>
              <a:rPr lang="en-US" altLang="en-US" sz="4000" b="1">
                <a:solidFill>
                  <a:schemeClr val="hlink"/>
                </a:solidFill>
              </a:rPr>
              <a:t>Common concerns</a:t>
            </a:r>
          </a:p>
          <a:p>
            <a:pPr marL="457200" lvl="1" indent="-228600">
              <a:buFont typeface="Wingdings 2" charset="2"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 </a:t>
            </a:r>
            <a:r>
              <a:rPr lang="en-US" altLang="en-US" sz="3600" b="1">
                <a:solidFill>
                  <a:schemeClr val="bg1"/>
                </a:solidFill>
              </a:rPr>
              <a:t>Don’t fertilize late in the season!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ebdings" charset="2"/>
              <a:buChar char="s"/>
            </a:pPr>
            <a:r>
              <a:rPr lang="en-US" altLang="en-US" sz="3200" b="1">
                <a:solidFill>
                  <a:schemeClr val="bg1"/>
                </a:solidFill>
              </a:rPr>
              <a:t> succulent turf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ebdings" charset="2"/>
              <a:buChar char="s"/>
            </a:pPr>
            <a:r>
              <a:rPr lang="en-US" altLang="en-US" sz="3200" b="1">
                <a:solidFill>
                  <a:schemeClr val="bg1"/>
                </a:solidFill>
              </a:rPr>
              <a:t> winter injury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ebdings" charset="2"/>
              <a:buChar char="s"/>
            </a:pPr>
            <a:r>
              <a:rPr lang="en-US" altLang="en-US" sz="3200" b="1">
                <a:solidFill>
                  <a:schemeClr val="bg1"/>
                </a:solidFill>
              </a:rPr>
              <a:t> delay spring green-up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ebdings" charset="2"/>
              <a:buChar char="s"/>
            </a:pPr>
            <a:r>
              <a:rPr lang="en-US" altLang="en-US" sz="3200" b="1">
                <a:solidFill>
                  <a:schemeClr val="bg1"/>
                </a:solidFill>
              </a:rPr>
              <a:t> susceptible to fall diseases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76200"/>
            <a:ext cx="9504363" cy="12192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7200" b="1">
                <a:solidFill>
                  <a:srgbClr val="FFFF00"/>
                </a:solidFill>
              </a:rPr>
              <a:t>Bermuda Fertilization</a:t>
            </a:r>
            <a:endParaRPr lang="en-US" altLang="en-US" sz="4800" b="1">
              <a:solidFill>
                <a:srgbClr val="FFFF00"/>
              </a:solidFill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" y="1066800"/>
            <a:ext cx="7239000" cy="5715000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>
              <a:buFont typeface="Wingdings 2" charset="2"/>
              <a:buNone/>
            </a:pPr>
            <a:r>
              <a:rPr lang="en-US" altLang="en-US" sz="4000" b="1">
                <a:solidFill>
                  <a:schemeClr val="hlink"/>
                </a:solidFill>
              </a:rPr>
              <a:t>New Thoughts</a:t>
            </a:r>
            <a:endParaRPr lang="en-US" altLang="en-US" sz="3600" b="1">
              <a:solidFill>
                <a:schemeClr val="hlink"/>
              </a:solidFill>
            </a:endParaRPr>
          </a:p>
          <a:p>
            <a:pPr marL="0" indent="0">
              <a:buClr>
                <a:schemeClr val="hlink"/>
              </a:buClr>
              <a:buFont typeface="Webdings" charset="2"/>
              <a:buChar char=""/>
            </a:pPr>
            <a:r>
              <a:rPr lang="en-US" altLang="en-US" sz="3600" b="1">
                <a:solidFill>
                  <a:schemeClr val="bg1"/>
                </a:solidFill>
              </a:rPr>
              <a:t> Fertilization</a:t>
            </a:r>
          </a:p>
          <a:p>
            <a:pPr marL="457200" lvl="1" indent="-228600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balanced ratios of N &amp; K</a:t>
            </a:r>
          </a:p>
          <a:p>
            <a:pPr marL="457200" lvl="1" indent="-228600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late season applications do not 	affect freeze tolerance</a:t>
            </a:r>
          </a:p>
          <a:p>
            <a:pPr marL="0" indent="0">
              <a:spcBef>
                <a:spcPct val="40000"/>
              </a:spcBef>
              <a:buClr>
                <a:schemeClr val="hlink"/>
              </a:buClr>
              <a:buFont typeface="Webdings" charset="2"/>
              <a:buChar char=""/>
            </a:pPr>
            <a:r>
              <a:rPr lang="en-US" altLang="en-US" sz="3600" b="1">
                <a:solidFill>
                  <a:schemeClr val="bg1"/>
                </a:solidFill>
              </a:rPr>
              <a:t> Caveat</a:t>
            </a:r>
          </a:p>
          <a:p>
            <a:pPr marL="457200" lvl="1" indent="-228600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soluble N at 0.5 to 1.0 lb N / 1000 ft</a:t>
            </a:r>
            <a:r>
              <a:rPr lang="en-US" altLang="en-US" sz="3200" b="1" baseline="30000">
                <a:solidFill>
                  <a:schemeClr val="bg1"/>
                </a:solidFill>
              </a:rPr>
              <a:t>2</a:t>
            </a:r>
          </a:p>
          <a:p>
            <a:pPr marL="457200" lvl="1" indent="-228600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2 to 4 weeks prior to hard frost</a:t>
            </a:r>
          </a:p>
          <a:p>
            <a:pPr marL="457200" lvl="1" indent="-228600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not in areas with historical SDS</a:t>
            </a:r>
            <a:endParaRPr lang="en-US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0"/>
            <a:ext cx="10287001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Bermuda Fertilization</a:t>
            </a:r>
          </a:p>
        </p:txBody>
      </p:sp>
      <p:graphicFrame>
        <p:nvGraphicFramePr>
          <p:cNvPr id="602115" name="Group 3"/>
          <p:cNvGraphicFramePr>
            <a:graphicFrameLocks noGrp="1"/>
          </p:cNvGraphicFramePr>
          <p:nvPr>
            <p:ph idx="1"/>
          </p:nvPr>
        </p:nvGraphicFramePr>
        <p:xfrm>
          <a:off x="266700" y="1447800"/>
          <a:ext cx="9601200" cy="4752975"/>
        </p:xfrm>
        <a:graphic>
          <a:graphicData uri="http://schemas.openxmlformats.org/drawingml/2006/table">
            <a:tbl>
              <a:tblPr/>
              <a:tblGrid>
                <a:gridCol w="1600200"/>
                <a:gridCol w="2800350"/>
                <a:gridCol w="2800350"/>
                <a:gridCol w="2400300"/>
              </a:tblGrid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Turf Color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 Rate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(1-9, 6=acceptable)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GH Regrowth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(lbs N / 1000 ft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Oct. 16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Oct. 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(%)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NTC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4.4 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4.3 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28.6 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5.3 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4.9 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24.7 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5.3 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6.3 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26.1 a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2154" name="Text Box 42"/>
          <p:cNvSpPr txBox="1">
            <a:spLocks noChangeArrowheads="1"/>
          </p:cNvSpPr>
          <p:nvPr/>
        </p:nvSpPr>
        <p:spPr bwMode="auto">
          <a:xfrm>
            <a:off x="190500" y="6221413"/>
            <a:ext cx="7540625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FFFF00"/>
                </a:solidFill>
              </a:rPr>
              <a:t>N applied Aug. 30 &amp; Sept. 27 in Blacksburg, VA. (Ervin et al.,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0"/>
            <a:ext cx="9639300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Bermuda Fertilization</a:t>
            </a:r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342900" y="6221413"/>
            <a:ext cx="67818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aseline="0">
                <a:solidFill>
                  <a:srgbClr val="FFFF00"/>
                </a:solidFill>
              </a:rPr>
              <a:t>N applied 2</a:t>
            </a:r>
            <a:r>
              <a:rPr lang="en-US" altLang="en-US" sz="2000">
                <a:solidFill>
                  <a:srgbClr val="FFFF00"/>
                </a:solidFill>
              </a:rPr>
              <a:t>nd</a:t>
            </a:r>
            <a:r>
              <a:rPr lang="en-US" altLang="en-US" sz="2000" baseline="0">
                <a:solidFill>
                  <a:srgbClr val="FFFF00"/>
                </a:solidFill>
              </a:rPr>
              <a:t> week Oct. in Starkville, MS. (Ervin et al., 2004)</a:t>
            </a:r>
          </a:p>
        </p:txBody>
      </p:sp>
      <p:graphicFrame>
        <p:nvGraphicFramePr>
          <p:cNvPr id="604164" name="Group 4"/>
          <p:cNvGraphicFramePr>
            <a:graphicFrameLocks noGrp="1"/>
          </p:cNvGraphicFramePr>
          <p:nvPr>
            <p:ph idx="1"/>
          </p:nvPr>
        </p:nvGraphicFramePr>
        <p:xfrm>
          <a:off x="419100" y="1371600"/>
          <a:ext cx="9296400" cy="4846638"/>
        </p:xfrm>
        <a:graphic>
          <a:graphicData uri="http://schemas.openxmlformats.org/drawingml/2006/table">
            <a:tbl>
              <a:tblPr/>
              <a:tblGrid>
                <a:gridCol w="1600200"/>
                <a:gridCol w="228600"/>
                <a:gridCol w="1422400"/>
                <a:gridCol w="1423988"/>
                <a:gridCol w="1420812"/>
                <a:gridCol w="381000"/>
                <a:gridCol w="1409700"/>
                <a:gridCol w="1409700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Turf Color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Rhizome TNC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 Rate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(1-9, 6=acceptable)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(g/kg)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(lbs N / 1000 ft</a:t>
                      </a:r>
                      <a:r>
                        <a:rPr kumimoji="0" lang="en-US" altLang="en-US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Oct. 17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Oct. 31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Apr.6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Dec.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NTC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14.6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6.2*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7.1*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6.9*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14.2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6.3*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7.3*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6.8*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13.6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4986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Construction Considerations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90488"/>
            <a:ext cx="10002837" cy="1143000"/>
          </a:xfrm>
          <a:noFill/>
          <a:ln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Most Important Factors!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14550"/>
            <a:ext cx="4876800" cy="3505200"/>
          </a:xfrm>
          <a:noFill/>
          <a:ln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688975" indent="-688975">
              <a:lnSpc>
                <a:spcPct val="120000"/>
              </a:lnSpc>
              <a:buFontTx/>
              <a:buAutoNum type="arabicPeriod"/>
            </a:pPr>
            <a:r>
              <a:rPr lang="en-US" altLang="en-US" sz="5400" b="1">
                <a:solidFill>
                  <a:schemeClr val="bg1"/>
                </a:solidFill>
              </a:rPr>
              <a:t>DRAINAGE</a:t>
            </a:r>
          </a:p>
          <a:p>
            <a:pPr marL="688975" indent="-688975">
              <a:lnSpc>
                <a:spcPct val="120000"/>
              </a:lnSpc>
              <a:buFontTx/>
              <a:buAutoNum type="arabicPeriod"/>
            </a:pPr>
            <a:r>
              <a:rPr lang="en-US" altLang="en-US" sz="5400" b="1">
                <a:solidFill>
                  <a:schemeClr val="bg1"/>
                </a:solidFill>
              </a:rPr>
              <a:t>DRAINAGE</a:t>
            </a:r>
          </a:p>
          <a:p>
            <a:pPr marL="688975" indent="-688975">
              <a:lnSpc>
                <a:spcPct val="120000"/>
              </a:lnSpc>
              <a:buFontTx/>
              <a:buAutoNum type="arabicPeriod"/>
            </a:pPr>
            <a:r>
              <a:rPr lang="en-US" altLang="en-US" sz="5400" b="1">
                <a:solidFill>
                  <a:schemeClr val="bg1"/>
                </a:solidFill>
              </a:rPr>
              <a:t>DRAINAGE</a:t>
            </a:r>
          </a:p>
        </p:txBody>
      </p:sp>
      <p:pic>
        <p:nvPicPr>
          <p:cNvPr id="539652" name="Picture 4" descr="DVFlood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3163" y="2062163"/>
            <a:ext cx="5076825" cy="3609975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4288" y="1446213"/>
            <a:ext cx="7724775" cy="32766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Soil Compaction</a:t>
            </a:r>
            <a:br>
              <a:rPr lang="en-US" altLang="en-US" sz="7200" b="1">
                <a:solidFill>
                  <a:srgbClr val="FFFF00"/>
                </a:solidFill>
              </a:rPr>
            </a:br>
            <a:r>
              <a:rPr lang="en-US" altLang="en-US" sz="7200" b="1">
                <a:solidFill>
                  <a:srgbClr val="FFFF00"/>
                </a:solidFill>
              </a:rPr>
              <a:t>&amp;</a:t>
            </a:r>
            <a:br>
              <a:rPr lang="en-US" altLang="en-US" sz="7200" b="1">
                <a:solidFill>
                  <a:srgbClr val="FFFF00"/>
                </a:solidFill>
              </a:rPr>
            </a:br>
            <a:r>
              <a:rPr lang="en-US" altLang="en-US" sz="7200" b="1">
                <a:solidFill>
                  <a:srgbClr val="FFFF00"/>
                </a:solidFill>
              </a:rPr>
              <a:t>Wear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0668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Soil Compaction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0"/>
            <a:ext cx="10287000" cy="2286000"/>
          </a:xfrm>
        </p:spPr>
        <p:txBody>
          <a:bodyPr/>
          <a:lstStyle/>
          <a:p>
            <a:pPr algn="l"/>
            <a:r>
              <a:rPr lang="en-US" altLang="en-US" sz="4400" b="1"/>
              <a:t>Generally the most common problem on 	sports facilities and is a natural result 	from field use and maintenance.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58738"/>
            <a:ext cx="10059988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200" b="1">
                <a:solidFill>
                  <a:srgbClr val="FFFF00"/>
                </a:solidFill>
              </a:rPr>
              <a:t>How do fields become hard?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39838"/>
            <a:ext cx="9578975" cy="5414962"/>
          </a:xfrm>
        </p:spPr>
        <p:txBody>
          <a:bodyPr/>
          <a:lstStyle/>
          <a:p>
            <a:pPr algn="ctr">
              <a:spcBef>
                <a:spcPct val="30000"/>
              </a:spcBef>
              <a:buClr>
                <a:srgbClr val="FF0000"/>
              </a:buClr>
              <a:buFont typeface="Wingdings 2" charset="2"/>
              <a:buNone/>
            </a:pPr>
            <a:r>
              <a:rPr lang="en-US" altLang="en-US" sz="5400" b="1">
                <a:solidFill>
                  <a:schemeClr val="hlink"/>
                </a:solidFill>
              </a:rPr>
              <a:t>Traffic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 2" charset="2"/>
              <a:buNone/>
            </a:pPr>
            <a:r>
              <a:rPr lang="en-US" altLang="en-US" sz="3600" b="1"/>
              <a:t> </a:t>
            </a:r>
            <a:r>
              <a:rPr lang="en-US" altLang="en-US" sz="4000" b="1">
                <a:solidFill>
                  <a:srgbClr val="FFFF00"/>
                </a:solidFill>
              </a:rPr>
              <a:t>Wear</a:t>
            </a:r>
            <a:r>
              <a:rPr lang="en-US" altLang="en-US" sz="3600" b="1"/>
              <a:t> - removes biomass that provides cushion 		and impact absorption</a:t>
            </a:r>
          </a:p>
          <a:p>
            <a:pPr>
              <a:spcBef>
                <a:spcPct val="120000"/>
              </a:spcBef>
              <a:buClr>
                <a:srgbClr val="FFFF00"/>
              </a:buClr>
              <a:buFont typeface="Wingdings 2" charset="2"/>
              <a:buNone/>
            </a:pPr>
            <a:r>
              <a:rPr lang="en-US" altLang="en-US" sz="3600" b="1"/>
              <a:t> </a:t>
            </a:r>
            <a:r>
              <a:rPr lang="en-US" altLang="en-US" sz="4000" b="1">
                <a:solidFill>
                  <a:srgbClr val="FFFF00"/>
                </a:solidFill>
              </a:rPr>
              <a:t>Compaction</a:t>
            </a:r>
            <a:r>
              <a:rPr lang="en-US" altLang="en-US" sz="3600" b="1"/>
              <a:t> - packing of soil particles into a 			given volume, resulting in a denser soil 		with decreased pore space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Traffic Types</a:t>
            </a:r>
            <a:endParaRPr lang="en-US" altLang="en-US" sz="5400" b="1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447800"/>
            <a:ext cx="5486400" cy="47244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Equipment Traffic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 Maintenance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 Construction</a:t>
            </a:r>
          </a:p>
        </p:txBody>
      </p:sp>
      <p:pic>
        <p:nvPicPr>
          <p:cNvPr id="466949" name="Picture 5" descr="Blower - Tractor Mounted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3025"/>
            <a:ext cx="4264025" cy="24320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51" name="Picture 7" descr="Mower on Field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25888"/>
            <a:ext cx="4264025" cy="261461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52" name="Picture 8" descr="Putting Green Construction - Rootzone Mix (5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965575"/>
            <a:ext cx="4108450" cy="253523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725" y="1828800"/>
            <a:ext cx="9680575" cy="22955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Design &amp; Construction Considerations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/>
          <a:p>
            <a:endParaRPr lang="en-US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Traffic Types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447800"/>
            <a:ext cx="5486400" cy="47244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Foot Traffic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 Maintenance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 Athletic event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 Practice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 Band</a:t>
            </a:r>
          </a:p>
        </p:txBody>
      </p:sp>
      <p:pic>
        <p:nvPicPr>
          <p:cNvPr id="504838" name="Picture 6" descr="ANGC Greens Ca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3390900"/>
            <a:ext cx="3414712" cy="29797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39" name="Picture 7" descr="Masters Gallery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277938"/>
            <a:ext cx="3840162" cy="32178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49213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Wear: Mowing Height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" y="1317625"/>
            <a:ext cx="8943975" cy="5106988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None/>
            </a:pPr>
            <a:r>
              <a:rPr lang="en-US" altLang="en-US" sz="4000" b="1"/>
              <a:t>Proper Mowing Height -  bermudagrass</a:t>
            </a:r>
          </a:p>
          <a:p>
            <a:pPr lvl="1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Raising from ½- to 1-inch</a:t>
            </a:r>
          </a:p>
          <a:p>
            <a:pPr lvl="2">
              <a:spcBef>
                <a:spcPct val="30000"/>
              </a:spcBef>
            </a:pPr>
            <a:r>
              <a:rPr lang="en-US" altLang="en-US" sz="3200" b="1"/>
              <a:t>improved impact adsorption</a:t>
            </a:r>
          </a:p>
          <a:p>
            <a:pPr lvl="1"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&gt; 1½-inch</a:t>
            </a:r>
          </a:p>
          <a:p>
            <a:pPr lvl="2">
              <a:spcBef>
                <a:spcPct val="30000"/>
              </a:spcBef>
            </a:pPr>
            <a:r>
              <a:rPr lang="en-US" altLang="en-US" sz="3200" b="1"/>
              <a:t> shoot density declines</a:t>
            </a:r>
          </a:p>
          <a:p>
            <a:pPr lvl="2">
              <a:spcBef>
                <a:spcPct val="30000"/>
              </a:spcBef>
            </a:pPr>
            <a:r>
              <a:rPr lang="en-US" altLang="en-US" sz="3200" b="1"/>
              <a:t> blades more prone to wear</a:t>
            </a:r>
          </a:p>
          <a:p>
            <a:pPr lvl="2">
              <a:spcBef>
                <a:spcPct val="30000"/>
              </a:spcBef>
            </a:pPr>
            <a:r>
              <a:rPr lang="en-US" altLang="en-US" sz="3200" b="1"/>
              <a:t> fewer plant to recover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066800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Aeration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9182100" cy="3200400"/>
          </a:xfrm>
        </p:spPr>
        <p:txBody>
          <a:bodyPr/>
          <a:lstStyle/>
          <a:p>
            <a:pPr algn="l"/>
            <a:r>
              <a:rPr lang="en-US" altLang="en-US" sz="4400" b="1"/>
              <a:t>The process of improving soil air 	exchange enhancing water and 	nutrient penetration into the soil, 	and reducing soil compaction.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30163"/>
            <a:ext cx="7724775" cy="1055687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Core </a:t>
            </a:r>
            <a:r>
              <a:rPr lang="en-US" altLang="en-US" sz="6600" b="1">
                <a:solidFill>
                  <a:srgbClr val="FFFF00"/>
                </a:solidFill>
              </a:rPr>
              <a:t>Cultivation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60500"/>
            <a:ext cx="9867900" cy="5194300"/>
          </a:xfrm>
        </p:spPr>
        <p:txBody>
          <a:bodyPr/>
          <a:lstStyle/>
          <a:p>
            <a:pPr algn="l"/>
            <a:r>
              <a:rPr lang="en-US" altLang="en-US" sz="3600" b="1"/>
              <a:t>One of the most important management practices 	for maintaining high quality playing fields, 	and often one of the least appreciated or 	used practices.</a:t>
            </a:r>
          </a:p>
          <a:p>
            <a:pPr algn="l">
              <a:spcBef>
                <a:spcPct val="120000"/>
              </a:spcBef>
            </a:pPr>
            <a:r>
              <a:rPr lang="en-US" altLang="en-US" sz="3600" b="1"/>
              <a:t>If used correctly, core cultivation truly relieves 	soil compaction, other cultivation practices 	are generally for thatch control and 	establishment.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1524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Principles of Aerification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spcBef>
                <a:spcPct val="30000"/>
              </a:spcBef>
              <a:buClr>
                <a:srgbClr val="FFFF00"/>
              </a:buClr>
              <a:buFont typeface="Wingdings" charset="2"/>
              <a:buChar char=""/>
            </a:pPr>
            <a:r>
              <a:rPr lang="en-US" altLang="en-US" sz="3600" b="1"/>
              <a:t>Step One:</a:t>
            </a:r>
          </a:p>
          <a:p>
            <a:pPr marL="952500" lvl="1" indent="-4953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Identify Problem Correctly</a:t>
            </a:r>
          </a:p>
          <a:p>
            <a:pPr marL="533400" indent="-533400">
              <a:spcBef>
                <a:spcPct val="120000"/>
              </a:spcBef>
              <a:buClr>
                <a:srgbClr val="FFFF00"/>
              </a:buClr>
              <a:buFont typeface="Wingdings" charset="2"/>
              <a:buChar char=""/>
            </a:pPr>
            <a:r>
              <a:rPr lang="en-US" altLang="en-US" sz="3600" b="1"/>
              <a:t>Step Two:</a:t>
            </a:r>
          </a:p>
          <a:p>
            <a:pPr marL="952500" lvl="1" indent="-495300"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/>
              <a:t>Determine most effective means of alleviating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Soil Compaction: Locations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" y="1335088"/>
            <a:ext cx="5486400" cy="5205412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Player benches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B/t hash-marks 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Sidelines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On-deck circles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Path to “Home”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600" b="1"/>
              <a:t> Goal mouths</a:t>
            </a:r>
          </a:p>
        </p:txBody>
      </p:sp>
      <p:pic>
        <p:nvPicPr>
          <p:cNvPr id="458756" name="Picture 4" descr="Image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062163"/>
            <a:ext cx="5638800" cy="37592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4530725" y="5759450"/>
            <a:ext cx="5492750" cy="4889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aseline="0">
                <a:solidFill>
                  <a:srgbClr val="FFFF00"/>
                </a:solidFill>
              </a:rPr>
              <a:t>Common worn areas of football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Aeration Methods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3600" b="1"/>
              <a:t>Core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Solid Tine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Deep Time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Deep Drilling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Grooving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Slicing</a:t>
            </a:r>
          </a:p>
        </p:txBody>
      </p:sp>
      <p:pic>
        <p:nvPicPr>
          <p:cNvPr id="427014" name="Picture 6" descr="Ground Breaker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028825"/>
            <a:ext cx="5246687" cy="39354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5737225" y="5964238"/>
            <a:ext cx="3241675" cy="4889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aseline="0">
                <a:solidFill>
                  <a:srgbClr val="FFFF00"/>
                </a:solidFill>
              </a:rPr>
              <a:t>Continuous Grooving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49213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Size &amp; Surface Area</a:t>
            </a:r>
          </a:p>
        </p:txBody>
      </p:sp>
      <p:graphicFrame>
        <p:nvGraphicFramePr>
          <p:cNvPr id="641027" name="Group 3"/>
          <p:cNvGraphicFramePr>
            <a:graphicFrameLocks noGrp="1"/>
          </p:cNvGraphicFramePr>
          <p:nvPr>
            <p:ph idx="1"/>
          </p:nvPr>
        </p:nvGraphicFramePr>
        <p:xfrm>
          <a:off x="457200" y="1277938"/>
          <a:ext cx="9332913" cy="4926012"/>
        </p:xfrm>
        <a:graphic>
          <a:graphicData uri="http://schemas.openxmlformats.org/drawingml/2006/table">
            <a:tbl>
              <a:tblPr/>
              <a:tblGrid>
                <a:gridCol w="1266825"/>
                <a:gridCol w="1958975"/>
                <a:gridCol w="1617663"/>
                <a:gridCol w="2032000"/>
                <a:gridCol w="2457450"/>
              </a:tblGrid>
              <a:tr h="1228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Tine Size</a:t>
                      </a:r>
                      <a:b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</a:b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(in)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Spacing (in - sp)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Holes / ft</a:t>
                      </a:r>
                      <a:r>
                        <a:rPr kumimoji="0" lang="en-US" alt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SA / Tine (in</a:t>
                      </a:r>
                      <a:r>
                        <a:rPr kumimoji="0" lang="en-US" alt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SA Affected (%)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2013" algn="dec"/>
                        </a:tabLst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	1.25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2013" algn="dec"/>
                        </a:tabLst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	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2013" algn="dec"/>
                        </a:tabLst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	1.25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13.64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2013" algn="dec"/>
                        </a:tabLst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	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2013" algn="dec"/>
                        </a:tabLs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2013" algn="dec"/>
                        </a:tabLst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	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1071" name="Text Box 47"/>
          <p:cNvSpPr txBox="1">
            <a:spLocks noChangeArrowheads="1"/>
          </p:cNvSpPr>
          <p:nvPr/>
        </p:nvSpPr>
        <p:spPr bwMode="auto">
          <a:xfrm>
            <a:off x="534988" y="617378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aseline="0"/>
              <a:t>Oatis,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49213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Mowing, Fert., &amp; Coring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74613" y="60960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aseline="0"/>
              <a:t>Michigan State Univ., 2002</a:t>
            </a:r>
          </a:p>
        </p:txBody>
      </p:sp>
      <p:graphicFrame>
        <p:nvGraphicFramePr>
          <p:cNvPr id="636932" name="Group 4"/>
          <p:cNvGraphicFramePr>
            <a:graphicFrameLocks noGrp="1"/>
          </p:cNvGraphicFramePr>
          <p:nvPr>
            <p:ph idx="1"/>
          </p:nvPr>
        </p:nvGraphicFramePr>
        <p:xfrm>
          <a:off x="163513" y="1778000"/>
          <a:ext cx="9896475" cy="4338638"/>
        </p:xfrm>
        <a:graphic>
          <a:graphicData uri="http://schemas.openxmlformats.org/drawingml/2006/table">
            <a:tbl>
              <a:tblPr/>
              <a:tblGrid>
                <a:gridCol w="1414462"/>
                <a:gridCol w="1412875"/>
                <a:gridCol w="1414463"/>
                <a:gridCol w="1412875"/>
                <a:gridCol w="1414462"/>
                <a:gridCol w="1412875"/>
                <a:gridCol w="1414463"/>
              </a:tblGrid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Mow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Fert.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Coring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%  Turfgrass Cover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(x/wk)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(lbs. N)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(x/yr)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Oct.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Oct. 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Nov. 16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(season)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$2,716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$5,207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$2,886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$5,377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Aeration Methods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816100"/>
            <a:ext cx="4295775" cy="4114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3600" b="1"/>
              <a:t>Spiking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Sub-Aerification</a:t>
            </a:r>
          </a:p>
          <a:p>
            <a:pPr>
              <a:spcBef>
                <a:spcPct val="30000"/>
              </a:spcBef>
            </a:pPr>
            <a:r>
              <a:rPr lang="en-US" altLang="en-US" sz="3600" b="1"/>
              <a:t>High pressure water/air injection</a:t>
            </a:r>
          </a:p>
        </p:txBody>
      </p:sp>
      <p:pic>
        <p:nvPicPr>
          <p:cNvPr id="463877" name="Picture 5" descr="DryJect (08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63725"/>
            <a:ext cx="4570413" cy="42148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5449888" y="6011863"/>
            <a:ext cx="4686300" cy="4889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aseline="0">
                <a:solidFill>
                  <a:srgbClr val="FFFF00"/>
                </a:solidFill>
              </a:rPr>
              <a:t>Aerify &amp; Backfill in one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530" name="Group 2"/>
          <p:cNvGrpSpPr>
            <a:grpSpLocks/>
          </p:cNvGrpSpPr>
          <p:nvPr/>
        </p:nvGrpSpPr>
        <p:grpSpPr bwMode="auto">
          <a:xfrm>
            <a:off x="120650" y="1603375"/>
            <a:ext cx="10053638" cy="4887913"/>
            <a:chOff x="147" y="772"/>
            <a:chExt cx="6333" cy="3079"/>
          </a:xfrm>
        </p:grpSpPr>
        <p:sp>
          <p:nvSpPr>
            <p:cNvPr id="662531" name="Text Box 3"/>
            <p:cNvSpPr txBox="1">
              <a:spLocks noChangeArrowheads="1"/>
            </p:cNvSpPr>
            <p:nvPr/>
          </p:nvSpPr>
          <p:spPr bwMode="auto">
            <a:xfrm>
              <a:off x="4028" y="3024"/>
              <a:ext cx="2452" cy="4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Water management</a:t>
              </a:r>
            </a:p>
          </p:txBody>
        </p:sp>
        <p:sp>
          <p:nvSpPr>
            <p:cNvPr id="662532" name="Text Box 4"/>
            <p:cNvSpPr txBox="1">
              <a:spLocks noChangeArrowheads="1"/>
            </p:cNvSpPr>
            <p:nvPr/>
          </p:nvSpPr>
          <p:spPr bwMode="auto">
            <a:xfrm>
              <a:off x="147" y="3024"/>
              <a:ext cx="1960" cy="8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/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Vigorous </a:t>
              </a:r>
            </a:p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maintenance</a:t>
              </a:r>
            </a:p>
          </p:txBody>
        </p:sp>
        <p:sp>
          <p:nvSpPr>
            <p:cNvPr id="662533" name="Text Box 5"/>
            <p:cNvSpPr txBox="1">
              <a:spLocks noChangeArrowheads="1"/>
            </p:cNvSpPr>
            <p:nvPr/>
          </p:nvSpPr>
          <p:spPr bwMode="auto">
            <a:xfrm>
              <a:off x="1668" y="772"/>
              <a:ext cx="3188" cy="5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/>
            <a:p>
              <a:pPr algn="ctr"/>
              <a:r>
                <a:rPr lang="en-US" altLang="en-US" sz="4200" i="1" baseline="0">
                  <a:solidFill>
                    <a:srgbClr val="FF8000"/>
                  </a:solidFill>
                  <a:latin typeface="CG Times" charset="0"/>
                </a:rPr>
                <a:t>Limited Usage</a:t>
              </a:r>
            </a:p>
          </p:txBody>
        </p:sp>
        <p:sp>
          <p:nvSpPr>
            <p:cNvPr id="662534" name="Line 6"/>
            <p:cNvSpPr>
              <a:spLocks noChangeShapeType="1"/>
            </p:cNvSpPr>
            <p:nvPr/>
          </p:nvSpPr>
          <p:spPr bwMode="auto">
            <a:xfrm flipH="1">
              <a:off x="1352" y="1196"/>
              <a:ext cx="1731" cy="1737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stealth" w="lg" len="lg"/>
              <a:tailEnd type="stealth" w="lg" len="lg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5" name="Line 7"/>
            <p:cNvSpPr>
              <a:spLocks noChangeShapeType="1"/>
            </p:cNvSpPr>
            <p:nvPr/>
          </p:nvSpPr>
          <p:spPr bwMode="auto">
            <a:xfrm>
              <a:off x="3364" y="1228"/>
              <a:ext cx="1706" cy="1712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stealth" w="lg" len="lg"/>
              <a:tailEnd type="stealth" w="lg" len="lg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6" name="Line 8"/>
            <p:cNvSpPr>
              <a:spLocks noChangeShapeType="1"/>
            </p:cNvSpPr>
            <p:nvPr/>
          </p:nvSpPr>
          <p:spPr bwMode="auto">
            <a:xfrm>
              <a:off x="2199" y="3336"/>
              <a:ext cx="2117" cy="0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 type="stealth" w="lg" len="lg"/>
              <a:tailEnd type="stealth" w="lg" len="lg"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537" name="Text Box 9"/>
            <p:cNvSpPr txBox="1">
              <a:spLocks noChangeArrowheads="1"/>
            </p:cNvSpPr>
            <p:nvPr/>
          </p:nvSpPr>
          <p:spPr bwMode="auto">
            <a:xfrm>
              <a:off x="2107" y="1999"/>
              <a:ext cx="2326" cy="8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/>
            <a:p>
              <a:pPr algn="ctr"/>
              <a:r>
                <a:rPr lang="en-US" altLang="en-US" sz="4200" i="1" baseline="0">
                  <a:solidFill>
                    <a:srgbClr val="FFFF00"/>
                  </a:solidFill>
                  <a:latin typeface="CG Times" charset="0"/>
                </a:rPr>
                <a:t>Proper design and construction</a:t>
              </a:r>
            </a:p>
          </p:txBody>
        </p:sp>
      </p:grpSp>
      <p:sp>
        <p:nvSpPr>
          <p:cNvPr id="662538" name="Rectangle 10"/>
          <p:cNvSpPr>
            <a:spLocks noGrp="1" noChangeArrowheads="1"/>
          </p:cNvSpPr>
          <p:nvPr>
            <p:ph type="title"/>
          </p:nvPr>
        </p:nvSpPr>
        <p:spPr>
          <a:xfrm>
            <a:off x="114300" y="165100"/>
            <a:ext cx="10066338" cy="11430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200" b="1">
                <a:solidFill>
                  <a:srgbClr val="FFFF00"/>
                </a:solidFill>
              </a:rPr>
              <a:t>Sports Turf Field Success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49213"/>
            <a:ext cx="8743950" cy="11525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Slicing / Spiking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01738"/>
            <a:ext cx="5749925" cy="5580062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4000" b="1"/>
              <a:t> Forgotten practice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4000" b="1"/>
              <a:t> Often as possible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4000" b="1"/>
              <a:t> Opens the soil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600" b="1"/>
              <a:t> Infiltration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600" b="1"/>
              <a:t> Gas exchange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600" b="1"/>
              <a:t> stimulates growth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600" b="1"/>
              <a:t> soil-to-seed contact</a:t>
            </a:r>
          </a:p>
        </p:txBody>
      </p:sp>
      <p:pic>
        <p:nvPicPr>
          <p:cNvPr id="486404" name="Picture 4" descr="Slicer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4081463"/>
            <a:ext cx="4130675" cy="2438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5" name="Picture 5" descr="Slicer Surface Disruption (Greens 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1404938"/>
            <a:ext cx="1384300" cy="25241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3188" y="2773363"/>
            <a:ext cx="9977437" cy="4008437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Southeastern Turf Conference</a:t>
            </a:r>
            <a:r>
              <a:rPr lang="en-US" altLang="en-US" sz="3600" b="1">
                <a:solidFill>
                  <a:schemeClr val="bg1"/>
                </a:solidFill>
              </a:rPr>
              <a:t> – May 1 &amp; 2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N. Ga. Turfgrass Field Day </a:t>
            </a:r>
            <a:r>
              <a:rPr lang="en-US" altLang="en-US" sz="3600" b="1">
                <a:solidFill>
                  <a:schemeClr val="bg1"/>
                </a:solidFill>
              </a:rPr>
              <a:t>–</a:t>
            </a:r>
            <a:r>
              <a:rPr lang="en-US" altLang="en-US" sz="3600" b="1">
                <a:solidFill>
                  <a:srgbClr val="00FF00"/>
                </a:solidFill>
              </a:rPr>
              <a:t> </a:t>
            </a:r>
            <a:r>
              <a:rPr lang="en-US" altLang="en-US" sz="3600" b="1">
                <a:solidFill>
                  <a:schemeClr val="bg1"/>
                </a:solidFill>
              </a:rPr>
              <a:t>May 24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UGA Turfgrass Field Day</a:t>
            </a:r>
            <a:r>
              <a:rPr lang="en-US" altLang="en-US" sz="3600" b="1">
                <a:solidFill>
                  <a:schemeClr val="bg1"/>
                </a:solidFill>
              </a:rPr>
              <a:t> – August 15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GSPA Field Day</a:t>
            </a:r>
            <a:r>
              <a:rPr lang="en-US" altLang="en-US" sz="3600" b="1">
                <a:solidFill>
                  <a:schemeClr val="bg1"/>
                </a:solidFill>
              </a:rPr>
              <a:t> – November 1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</a:rPr>
              <a:t>Turfgrass Institute</a:t>
            </a:r>
            <a:r>
              <a:rPr lang="en-US" altLang="en-US" sz="3600" b="1">
                <a:solidFill>
                  <a:schemeClr val="bg1"/>
                </a:solidFill>
              </a:rPr>
              <a:t> – December 5 &amp; 6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</a:endParaRPr>
          </a:p>
        </p:txBody>
      </p:sp>
      <p:sp>
        <p:nvSpPr>
          <p:cNvPr id="637955" name="Rectangle 3"/>
          <p:cNvSpPr>
            <a:spLocks noChangeArrowheads="1"/>
          </p:cNvSpPr>
          <p:nvPr>
            <p:ph type="title"/>
          </p:nvPr>
        </p:nvSpPr>
        <p:spPr>
          <a:xfrm>
            <a:off x="0" y="-152400"/>
            <a:ext cx="10287000" cy="1371600"/>
          </a:xfrm>
          <a:noFill/>
          <a:ln/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00CCFF"/>
                </a:solidFill>
              </a:rPr>
              <a:t>Important Dates in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752600"/>
            <a:ext cx="57912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Thank You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675" y="3352800"/>
            <a:ext cx="8623300" cy="3276600"/>
          </a:xfrm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5400" b="1">
                <a:solidFill>
                  <a:srgbClr val="00CCFF"/>
                </a:solidFill>
              </a:rPr>
              <a:t>Visit</a:t>
            </a:r>
          </a:p>
          <a:p>
            <a:pPr>
              <a:lnSpc>
                <a:spcPct val="80000"/>
              </a:lnSpc>
            </a:pPr>
            <a:r>
              <a:rPr lang="en-US" altLang="en-US" sz="5400" b="1">
                <a:solidFill>
                  <a:srgbClr val="66FF33"/>
                </a:solidFill>
              </a:rPr>
              <a:t>www.Georgiaturf.com</a:t>
            </a:r>
          </a:p>
          <a:p>
            <a:pPr>
              <a:lnSpc>
                <a:spcPct val="80000"/>
              </a:lnSpc>
            </a:pPr>
            <a:r>
              <a:rPr lang="en-US" altLang="en-US" sz="5400" b="1">
                <a:solidFill>
                  <a:srgbClr val="00CCFF"/>
                </a:solidFill>
              </a:rPr>
              <a:t>and</a:t>
            </a:r>
          </a:p>
          <a:p>
            <a:pPr>
              <a:lnSpc>
                <a:spcPct val="80000"/>
              </a:lnSpc>
            </a:pPr>
            <a:r>
              <a:rPr lang="en-US" altLang="en-US" sz="5400" b="1">
                <a:solidFill>
                  <a:srgbClr val="66FF33"/>
                </a:solidFill>
              </a:rPr>
              <a:t>www.Turfgrasswater.com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76200"/>
            <a:ext cx="100203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Factors Influencing Aeration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524000"/>
            <a:ext cx="8743950" cy="49530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Frequency &amp; Intensity of Field Use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Soil Texture &amp; Structure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Soil Moisture at the Time of Use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Turfgrass Cover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/>
              <a:t> Turfgrass Species/Cultivar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Benefits of Aerification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371600"/>
            <a:ext cx="8486775" cy="5181600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Relieve soil compaction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Aid in thatch control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Improve soil air exchange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Enhance water &amp; nutrient penetration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Disrupt undesired soil layer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Aid in modifying soil with topdressing</a:t>
            </a:r>
          </a:p>
          <a:p>
            <a:pPr>
              <a:spcBef>
                <a:spcPct val="30000"/>
              </a:spcBef>
              <a:buClr>
                <a:srgbClr val="00FF00"/>
              </a:buClr>
              <a:buFont typeface="Wingdings" charset="2"/>
              <a:buChar char="ü"/>
            </a:pPr>
            <a:r>
              <a:rPr lang="en-US" altLang="en-US" sz="3600" b="1"/>
              <a:t> Enhance water &amp; nutrient uptake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Benefits of Aerification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23900" y="1371600"/>
            <a:ext cx="8258175" cy="4953000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Increase pesticide effectiveness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Reduce runoff &amp; puddling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Increase soil temperature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Reduce effects of localized dry spots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Reduce surface hardness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Stimulate new growth</a:t>
            </a:r>
          </a:p>
          <a:p>
            <a:pPr>
              <a:spcBef>
                <a:spcPct val="3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Improve heat &amp; drought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Soil Compaction: Soil Pores</a:t>
            </a:r>
          </a:p>
        </p:txBody>
      </p:sp>
      <p:grpSp>
        <p:nvGrpSpPr>
          <p:cNvPr id="460963" name="Group 163"/>
          <p:cNvGrpSpPr>
            <a:grpSpLocks/>
          </p:cNvGrpSpPr>
          <p:nvPr/>
        </p:nvGrpSpPr>
        <p:grpSpPr bwMode="auto">
          <a:xfrm>
            <a:off x="554038" y="1905000"/>
            <a:ext cx="2152650" cy="2676525"/>
            <a:chOff x="360" y="1200"/>
            <a:chExt cx="1356" cy="1686"/>
          </a:xfrm>
        </p:grpSpPr>
        <p:sp>
          <p:nvSpPr>
            <p:cNvPr id="460821" name="Rectangle 21"/>
            <p:cNvSpPr>
              <a:spLocks noChangeArrowheads="1"/>
            </p:cNvSpPr>
            <p:nvPr/>
          </p:nvSpPr>
          <p:spPr bwMode="auto">
            <a:xfrm>
              <a:off x="360" y="1200"/>
              <a:ext cx="1356" cy="168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4" name="Oval 24"/>
            <p:cNvSpPr>
              <a:spLocks noChangeArrowheads="1"/>
            </p:cNvSpPr>
            <p:nvPr/>
          </p:nvSpPr>
          <p:spPr bwMode="auto">
            <a:xfrm>
              <a:off x="360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5" name="Oval 25"/>
            <p:cNvSpPr>
              <a:spLocks noChangeArrowheads="1"/>
            </p:cNvSpPr>
            <p:nvPr/>
          </p:nvSpPr>
          <p:spPr bwMode="auto">
            <a:xfrm>
              <a:off x="696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6" name="Oval 26"/>
            <p:cNvSpPr>
              <a:spLocks noChangeArrowheads="1"/>
            </p:cNvSpPr>
            <p:nvPr/>
          </p:nvSpPr>
          <p:spPr bwMode="auto">
            <a:xfrm>
              <a:off x="1032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7" name="Oval 27"/>
            <p:cNvSpPr>
              <a:spLocks noChangeArrowheads="1"/>
            </p:cNvSpPr>
            <p:nvPr/>
          </p:nvSpPr>
          <p:spPr bwMode="auto">
            <a:xfrm>
              <a:off x="1368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8" name="Oval 28"/>
            <p:cNvSpPr>
              <a:spLocks noChangeArrowheads="1"/>
            </p:cNvSpPr>
            <p:nvPr/>
          </p:nvSpPr>
          <p:spPr bwMode="auto">
            <a:xfrm>
              <a:off x="360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9" name="Oval 29"/>
            <p:cNvSpPr>
              <a:spLocks noChangeArrowheads="1"/>
            </p:cNvSpPr>
            <p:nvPr/>
          </p:nvSpPr>
          <p:spPr bwMode="auto">
            <a:xfrm>
              <a:off x="696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0" name="Oval 30"/>
            <p:cNvSpPr>
              <a:spLocks noChangeArrowheads="1"/>
            </p:cNvSpPr>
            <p:nvPr/>
          </p:nvSpPr>
          <p:spPr bwMode="auto">
            <a:xfrm>
              <a:off x="1032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1" name="Oval 31"/>
            <p:cNvSpPr>
              <a:spLocks noChangeArrowheads="1"/>
            </p:cNvSpPr>
            <p:nvPr/>
          </p:nvSpPr>
          <p:spPr bwMode="auto">
            <a:xfrm>
              <a:off x="1368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2" name="Oval 32"/>
            <p:cNvSpPr>
              <a:spLocks noChangeArrowheads="1"/>
            </p:cNvSpPr>
            <p:nvPr/>
          </p:nvSpPr>
          <p:spPr bwMode="auto">
            <a:xfrm>
              <a:off x="360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3" name="Oval 33"/>
            <p:cNvSpPr>
              <a:spLocks noChangeArrowheads="1"/>
            </p:cNvSpPr>
            <p:nvPr/>
          </p:nvSpPr>
          <p:spPr bwMode="auto">
            <a:xfrm>
              <a:off x="696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4" name="Oval 34"/>
            <p:cNvSpPr>
              <a:spLocks noChangeArrowheads="1"/>
            </p:cNvSpPr>
            <p:nvPr/>
          </p:nvSpPr>
          <p:spPr bwMode="auto">
            <a:xfrm>
              <a:off x="1032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5" name="Oval 35"/>
            <p:cNvSpPr>
              <a:spLocks noChangeArrowheads="1"/>
            </p:cNvSpPr>
            <p:nvPr/>
          </p:nvSpPr>
          <p:spPr bwMode="auto">
            <a:xfrm>
              <a:off x="1368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6" name="Oval 36"/>
            <p:cNvSpPr>
              <a:spLocks noChangeArrowheads="1"/>
            </p:cNvSpPr>
            <p:nvPr/>
          </p:nvSpPr>
          <p:spPr bwMode="auto">
            <a:xfrm>
              <a:off x="360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7" name="Oval 37"/>
            <p:cNvSpPr>
              <a:spLocks noChangeArrowheads="1"/>
            </p:cNvSpPr>
            <p:nvPr/>
          </p:nvSpPr>
          <p:spPr bwMode="auto">
            <a:xfrm>
              <a:off x="696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8" name="Oval 38"/>
            <p:cNvSpPr>
              <a:spLocks noChangeArrowheads="1"/>
            </p:cNvSpPr>
            <p:nvPr/>
          </p:nvSpPr>
          <p:spPr bwMode="auto">
            <a:xfrm>
              <a:off x="1032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39" name="Oval 39"/>
            <p:cNvSpPr>
              <a:spLocks noChangeArrowheads="1"/>
            </p:cNvSpPr>
            <p:nvPr/>
          </p:nvSpPr>
          <p:spPr bwMode="auto">
            <a:xfrm>
              <a:off x="1368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0" name="Oval 40"/>
            <p:cNvSpPr>
              <a:spLocks noChangeArrowheads="1"/>
            </p:cNvSpPr>
            <p:nvPr/>
          </p:nvSpPr>
          <p:spPr bwMode="auto">
            <a:xfrm>
              <a:off x="360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1" name="Oval 41"/>
            <p:cNvSpPr>
              <a:spLocks noChangeArrowheads="1"/>
            </p:cNvSpPr>
            <p:nvPr/>
          </p:nvSpPr>
          <p:spPr bwMode="auto">
            <a:xfrm>
              <a:off x="696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2" name="Oval 42"/>
            <p:cNvSpPr>
              <a:spLocks noChangeArrowheads="1"/>
            </p:cNvSpPr>
            <p:nvPr/>
          </p:nvSpPr>
          <p:spPr bwMode="auto">
            <a:xfrm>
              <a:off x="1032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3" name="Oval 43"/>
            <p:cNvSpPr>
              <a:spLocks noChangeArrowheads="1"/>
            </p:cNvSpPr>
            <p:nvPr/>
          </p:nvSpPr>
          <p:spPr bwMode="auto">
            <a:xfrm>
              <a:off x="1368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964" name="Group 164"/>
          <p:cNvGrpSpPr>
            <a:grpSpLocks/>
          </p:cNvGrpSpPr>
          <p:nvPr/>
        </p:nvGrpSpPr>
        <p:grpSpPr bwMode="auto">
          <a:xfrm>
            <a:off x="3895725" y="1892300"/>
            <a:ext cx="2152650" cy="2679700"/>
            <a:chOff x="2465" y="1192"/>
            <a:chExt cx="1356" cy="1688"/>
          </a:xfrm>
        </p:grpSpPr>
        <p:sp>
          <p:nvSpPr>
            <p:cNvPr id="460864" name="Oval 64"/>
            <p:cNvSpPr>
              <a:spLocks noChangeArrowheads="1"/>
            </p:cNvSpPr>
            <p:nvPr/>
          </p:nvSpPr>
          <p:spPr bwMode="auto">
            <a:xfrm>
              <a:off x="2472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5" name="Oval 65"/>
            <p:cNvSpPr>
              <a:spLocks noChangeArrowheads="1"/>
            </p:cNvSpPr>
            <p:nvPr/>
          </p:nvSpPr>
          <p:spPr bwMode="auto">
            <a:xfrm>
              <a:off x="2808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6" name="Oval 66"/>
            <p:cNvSpPr>
              <a:spLocks noChangeArrowheads="1"/>
            </p:cNvSpPr>
            <p:nvPr/>
          </p:nvSpPr>
          <p:spPr bwMode="auto">
            <a:xfrm>
              <a:off x="3144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7" name="Oval 67"/>
            <p:cNvSpPr>
              <a:spLocks noChangeArrowheads="1"/>
            </p:cNvSpPr>
            <p:nvPr/>
          </p:nvSpPr>
          <p:spPr bwMode="auto">
            <a:xfrm>
              <a:off x="3480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8" name="Oval 68"/>
            <p:cNvSpPr>
              <a:spLocks noChangeArrowheads="1"/>
            </p:cNvSpPr>
            <p:nvPr/>
          </p:nvSpPr>
          <p:spPr bwMode="auto">
            <a:xfrm>
              <a:off x="2472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9" name="Oval 69"/>
            <p:cNvSpPr>
              <a:spLocks noChangeArrowheads="1"/>
            </p:cNvSpPr>
            <p:nvPr/>
          </p:nvSpPr>
          <p:spPr bwMode="auto">
            <a:xfrm>
              <a:off x="2808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0" name="Oval 70"/>
            <p:cNvSpPr>
              <a:spLocks noChangeArrowheads="1"/>
            </p:cNvSpPr>
            <p:nvPr/>
          </p:nvSpPr>
          <p:spPr bwMode="auto">
            <a:xfrm>
              <a:off x="3144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1" name="Oval 71"/>
            <p:cNvSpPr>
              <a:spLocks noChangeArrowheads="1"/>
            </p:cNvSpPr>
            <p:nvPr/>
          </p:nvSpPr>
          <p:spPr bwMode="auto">
            <a:xfrm>
              <a:off x="3480" y="1536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2" name="Oval 72"/>
            <p:cNvSpPr>
              <a:spLocks noChangeArrowheads="1"/>
            </p:cNvSpPr>
            <p:nvPr/>
          </p:nvSpPr>
          <p:spPr bwMode="auto">
            <a:xfrm>
              <a:off x="2472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3" name="Oval 73"/>
            <p:cNvSpPr>
              <a:spLocks noChangeArrowheads="1"/>
            </p:cNvSpPr>
            <p:nvPr/>
          </p:nvSpPr>
          <p:spPr bwMode="auto">
            <a:xfrm>
              <a:off x="2808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4" name="Oval 74"/>
            <p:cNvSpPr>
              <a:spLocks noChangeArrowheads="1"/>
            </p:cNvSpPr>
            <p:nvPr/>
          </p:nvSpPr>
          <p:spPr bwMode="auto">
            <a:xfrm>
              <a:off x="3144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5" name="Oval 75"/>
            <p:cNvSpPr>
              <a:spLocks noChangeArrowheads="1"/>
            </p:cNvSpPr>
            <p:nvPr/>
          </p:nvSpPr>
          <p:spPr bwMode="auto">
            <a:xfrm>
              <a:off x="3480" y="1872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6" name="Oval 76"/>
            <p:cNvSpPr>
              <a:spLocks noChangeArrowheads="1"/>
            </p:cNvSpPr>
            <p:nvPr/>
          </p:nvSpPr>
          <p:spPr bwMode="auto">
            <a:xfrm>
              <a:off x="2472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7" name="Oval 77"/>
            <p:cNvSpPr>
              <a:spLocks noChangeArrowheads="1"/>
            </p:cNvSpPr>
            <p:nvPr/>
          </p:nvSpPr>
          <p:spPr bwMode="auto">
            <a:xfrm>
              <a:off x="2808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8" name="Oval 78"/>
            <p:cNvSpPr>
              <a:spLocks noChangeArrowheads="1"/>
            </p:cNvSpPr>
            <p:nvPr/>
          </p:nvSpPr>
          <p:spPr bwMode="auto">
            <a:xfrm>
              <a:off x="3144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9" name="Oval 79"/>
            <p:cNvSpPr>
              <a:spLocks noChangeArrowheads="1"/>
            </p:cNvSpPr>
            <p:nvPr/>
          </p:nvSpPr>
          <p:spPr bwMode="auto">
            <a:xfrm>
              <a:off x="3480" y="2208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0" name="Oval 80"/>
            <p:cNvSpPr>
              <a:spLocks noChangeArrowheads="1"/>
            </p:cNvSpPr>
            <p:nvPr/>
          </p:nvSpPr>
          <p:spPr bwMode="auto">
            <a:xfrm>
              <a:off x="2472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1" name="Oval 81"/>
            <p:cNvSpPr>
              <a:spLocks noChangeArrowheads="1"/>
            </p:cNvSpPr>
            <p:nvPr/>
          </p:nvSpPr>
          <p:spPr bwMode="auto">
            <a:xfrm>
              <a:off x="2808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2" name="Oval 82"/>
            <p:cNvSpPr>
              <a:spLocks noChangeArrowheads="1"/>
            </p:cNvSpPr>
            <p:nvPr/>
          </p:nvSpPr>
          <p:spPr bwMode="auto">
            <a:xfrm>
              <a:off x="3144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3" name="Oval 83"/>
            <p:cNvSpPr>
              <a:spLocks noChangeArrowheads="1"/>
            </p:cNvSpPr>
            <p:nvPr/>
          </p:nvSpPr>
          <p:spPr bwMode="auto">
            <a:xfrm>
              <a:off x="3480" y="254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4" name="Oval 84"/>
            <p:cNvSpPr>
              <a:spLocks noChangeArrowheads="1"/>
            </p:cNvSpPr>
            <p:nvPr/>
          </p:nvSpPr>
          <p:spPr bwMode="auto">
            <a:xfrm>
              <a:off x="2760" y="1488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5" name="Oval 85"/>
            <p:cNvSpPr>
              <a:spLocks noChangeArrowheads="1"/>
            </p:cNvSpPr>
            <p:nvPr/>
          </p:nvSpPr>
          <p:spPr bwMode="auto">
            <a:xfrm>
              <a:off x="3096" y="1488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6" name="Oval 86"/>
            <p:cNvSpPr>
              <a:spLocks noChangeArrowheads="1"/>
            </p:cNvSpPr>
            <p:nvPr/>
          </p:nvSpPr>
          <p:spPr bwMode="auto">
            <a:xfrm>
              <a:off x="3432" y="1488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7" name="Oval 87"/>
            <p:cNvSpPr>
              <a:spLocks noChangeArrowheads="1"/>
            </p:cNvSpPr>
            <p:nvPr/>
          </p:nvSpPr>
          <p:spPr bwMode="auto">
            <a:xfrm>
              <a:off x="2760" y="1824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8" name="Oval 88"/>
            <p:cNvSpPr>
              <a:spLocks noChangeArrowheads="1"/>
            </p:cNvSpPr>
            <p:nvPr/>
          </p:nvSpPr>
          <p:spPr bwMode="auto">
            <a:xfrm>
              <a:off x="3096" y="1824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89" name="Oval 89"/>
            <p:cNvSpPr>
              <a:spLocks noChangeArrowheads="1"/>
            </p:cNvSpPr>
            <p:nvPr/>
          </p:nvSpPr>
          <p:spPr bwMode="auto">
            <a:xfrm>
              <a:off x="3432" y="1824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0" name="Oval 90"/>
            <p:cNvSpPr>
              <a:spLocks noChangeArrowheads="1"/>
            </p:cNvSpPr>
            <p:nvPr/>
          </p:nvSpPr>
          <p:spPr bwMode="auto">
            <a:xfrm>
              <a:off x="2760" y="2160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1" name="Oval 91"/>
            <p:cNvSpPr>
              <a:spLocks noChangeArrowheads="1"/>
            </p:cNvSpPr>
            <p:nvPr/>
          </p:nvSpPr>
          <p:spPr bwMode="auto">
            <a:xfrm>
              <a:off x="3096" y="2160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2" name="Oval 92"/>
            <p:cNvSpPr>
              <a:spLocks noChangeArrowheads="1"/>
            </p:cNvSpPr>
            <p:nvPr/>
          </p:nvSpPr>
          <p:spPr bwMode="auto">
            <a:xfrm>
              <a:off x="3432" y="2160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3" name="Oval 93"/>
            <p:cNvSpPr>
              <a:spLocks noChangeArrowheads="1"/>
            </p:cNvSpPr>
            <p:nvPr/>
          </p:nvSpPr>
          <p:spPr bwMode="auto">
            <a:xfrm>
              <a:off x="2760" y="2496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4" name="Oval 94"/>
            <p:cNvSpPr>
              <a:spLocks noChangeArrowheads="1"/>
            </p:cNvSpPr>
            <p:nvPr/>
          </p:nvSpPr>
          <p:spPr bwMode="auto">
            <a:xfrm>
              <a:off x="3096" y="2496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5" name="Oval 95"/>
            <p:cNvSpPr>
              <a:spLocks noChangeArrowheads="1"/>
            </p:cNvSpPr>
            <p:nvPr/>
          </p:nvSpPr>
          <p:spPr bwMode="auto">
            <a:xfrm>
              <a:off x="3432" y="2496"/>
              <a:ext cx="96" cy="96"/>
            </a:xfrm>
            <a:prstGeom prst="ellipse">
              <a:avLst/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0901" name="Group 101"/>
            <p:cNvGrpSpPr>
              <a:grpSpLocks/>
            </p:cNvGrpSpPr>
            <p:nvPr/>
          </p:nvGrpSpPr>
          <p:grpSpPr bwMode="auto">
            <a:xfrm>
              <a:off x="2708" y="1458"/>
              <a:ext cx="193" cy="169"/>
              <a:chOff x="2708" y="1458"/>
              <a:chExt cx="193" cy="169"/>
            </a:xfrm>
          </p:grpSpPr>
          <p:sp>
            <p:nvSpPr>
              <p:cNvPr id="460896" name="Oval 96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98" name="Oval 98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99" name="Oval 99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00" name="Oval 100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02" name="Group 102"/>
            <p:cNvGrpSpPr>
              <a:grpSpLocks/>
            </p:cNvGrpSpPr>
            <p:nvPr/>
          </p:nvGrpSpPr>
          <p:grpSpPr bwMode="auto">
            <a:xfrm>
              <a:off x="3047" y="1458"/>
              <a:ext cx="193" cy="169"/>
              <a:chOff x="2708" y="1458"/>
              <a:chExt cx="193" cy="169"/>
            </a:xfrm>
          </p:grpSpPr>
          <p:sp>
            <p:nvSpPr>
              <p:cNvPr id="460903" name="Oval 103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04" name="Oval 104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05" name="Oval 105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06" name="Oval 106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07" name="Group 107"/>
            <p:cNvGrpSpPr>
              <a:grpSpLocks/>
            </p:cNvGrpSpPr>
            <p:nvPr/>
          </p:nvGrpSpPr>
          <p:grpSpPr bwMode="auto">
            <a:xfrm>
              <a:off x="3386" y="1458"/>
              <a:ext cx="193" cy="169"/>
              <a:chOff x="2708" y="1458"/>
              <a:chExt cx="193" cy="169"/>
            </a:xfrm>
          </p:grpSpPr>
          <p:sp>
            <p:nvSpPr>
              <p:cNvPr id="460908" name="Oval 108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09" name="Oval 109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0" name="Oval 110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1" name="Oval 111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12" name="Group 112"/>
            <p:cNvGrpSpPr>
              <a:grpSpLocks/>
            </p:cNvGrpSpPr>
            <p:nvPr/>
          </p:nvGrpSpPr>
          <p:grpSpPr bwMode="auto">
            <a:xfrm>
              <a:off x="2708" y="1797"/>
              <a:ext cx="193" cy="169"/>
              <a:chOff x="2708" y="1458"/>
              <a:chExt cx="193" cy="169"/>
            </a:xfrm>
          </p:grpSpPr>
          <p:sp>
            <p:nvSpPr>
              <p:cNvPr id="460913" name="Oval 113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4" name="Oval 114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5" name="Oval 115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6" name="Oval 116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17" name="Group 117"/>
            <p:cNvGrpSpPr>
              <a:grpSpLocks/>
            </p:cNvGrpSpPr>
            <p:nvPr/>
          </p:nvGrpSpPr>
          <p:grpSpPr bwMode="auto">
            <a:xfrm>
              <a:off x="3046" y="1797"/>
              <a:ext cx="193" cy="169"/>
              <a:chOff x="2708" y="1458"/>
              <a:chExt cx="193" cy="169"/>
            </a:xfrm>
          </p:grpSpPr>
          <p:sp>
            <p:nvSpPr>
              <p:cNvPr id="460918" name="Oval 118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19" name="Oval 119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20" name="Oval 120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21" name="Oval 121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22" name="Group 122"/>
            <p:cNvGrpSpPr>
              <a:grpSpLocks/>
            </p:cNvGrpSpPr>
            <p:nvPr/>
          </p:nvGrpSpPr>
          <p:grpSpPr bwMode="auto">
            <a:xfrm>
              <a:off x="3386" y="1797"/>
              <a:ext cx="193" cy="169"/>
              <a:chOff x="2708" y="1458"/>
              <a:chExt cx="193" cy="169"/>
            </a:xfrm>
          </p:grpSpPr>
          <p:sp>
            <p:nvSpPr>
              <p:cNvPr id="460923" name="Oval 123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24" name="Oval 124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25" name="Oval 125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26" name="Oval 126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27" name="Group 127"/>
            <p:cNvGrpSpPr>
              <a:grpSpLocks/>
            </p:cNvGrpSpPr>
            <p:nvPr/>
          </p:nvGrpSpPr>
          <p:grpSpPr bwMode="auto">
            <a:xfrm>
              <a:off x="2708" y="2136"/>
              <a:ext cx="193" cy="169"/>
              <a:chOff x="2708" y="1458"/>
              <a:chExt cx="193" cy="169"/>
            </a:xfrm>
          </p:grpSpPr>
          <p:sp>
            <p:nvSpPr>
              <p:cNvPr id="460928" name="Oval 128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29" name="Oval 129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30" name="Oval 130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31" name="Oval 131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32" name="Group 132"/>
            <p:cNvGrpSpPr>
              <a:grpSpLocks/>
            </p:cNvGrpSpPr>
            <p:nvPr/>
          </p:nvGrpSpPr>
          <p:grpSpPr bwMode="auto">
            <a:xfrm>
              <a:off x="3047" y="2136"/>
              <a:ext cx="193" cy="169"/>
              <a:chOff x="2708" y="1458"/>
              <a:chExt cx="193" cy="169"/>
            </a:xfrm>
          </p:grpSpPr>
          <p:sp>
            <p:nvSpPr>
              <p:cNvPr id="460933" name="Oval 133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34" name="Oval 134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35" name="Oval 135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36" name="Oval 136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37" name="Group 137"/>
            <p:cNvGrpSpPr>
              <a:grpSpLocks/>
            </p:cNvGrpSpPr>
            <p:nvPr/>
          </p:nvGrpSpPr>
          <p:grpSpPr bwMode="auto">
            <a:xfrm>
              <a:off x="3386" y="2136"/>
              <a:ext cx="193" cy="169"/>
              <a:chOff x="2708" y="1458"/>
              <a:chExt cx="193" cy="169"/>
            </a:xfrm>
          </p:grpSpPr>
          <p:sp>
            <p:nvSpPr>
              <p:cNvPr id="460938" name="Oval 138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39" name="Oval 139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0" name="Oval 140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1" name="Oval 141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42" name="Group 142"/>
            <p:cNvGrpSpPr>
              <a:grpSpLocks/>
            </p:cNvGrpSpPr>
            <p:nvPr/>
          </p:nvGrpSpPr>
          <p:grpSpPr bwMode="auto">
            <a:xfrm>
              <a:off x="2708" y="2475"/>
              <a:ext cx="193" cy="169"/>
              <a:chOff x="2708" y="1458"/>
              <a:chExt cx="193" cy="169"/>
            </a:xfrm>
          </p:grpSpPr>
          <p:sp>
            <p:nvSpPr>
              <p:cNvPr id="460943" name="Oval 143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4" name="Oval 144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5" name="Oval 145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6" name="Oval 146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47" name="Group 147"/>
            <p:cNvGrpSpPr>
              <a:grpSpLocks/>
            </p:cNvGrpSpPr>
            <p:nvPr/>
          </p:nvGrpSpPr>
          <p:grpSpPr bwMode="auto">
            <a:xfrm>
              <a:off x="3047" y="2450"/>
              <a:ext cx="193" cy="169"/>
              <a:chOff x="2708" y="1458"/>
              <a:chExt cx="193" cy="169"/>
            </a:xfrm>
          </p:grpSpPr>
          <p:sp>
            <p:nvSpPr>
              <p:cNvPr id="460948" name="Oval 148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9" name="Oval 149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0" name="Oval 150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1" name="Oval 151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0952" name="Group 152"/>
            <p:cNvGrpSpPr>
              <a:grpSpLocks/>
            </p:cNvGrpSpPr>
            <p:nvPr/>
          </p:nvGrpSpPr>
          <p:grpSpPr bwMode="auto">
            <a:xfrm>
              <a:off x="3386" y="2451"/>
              <a:ext cx="193" cy="169"/>
              <a:chOff x="2708" y="1458"/>
              <a:chExt cx="193" cy="169"/>
            </a:xfrm>
          </p:grpSpPr>
          <p:sp>
            <p:nvSpPr>
              <p:cNvPr id="460953" name="Oval 153"/>
              <p:cNvSpPr>
                <a:spLocks noChangeArrowheads="1"/>
              </p:cNvSpPr>
              <p:nvPr/>
            </p:nvSpPr>
            <p:spPr bwMode="auto">
              <a:xfrm>
                <a:off x="2781" y="1579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4" name="Oval 154"/>
              <p:cNvSpPr>
                <a:spLocks noChangeArrowheads="1"/>
              </p:cNvSpPr>
              <p:nvPr/>
            </p:nvSpPr>
            <p:spPr bwMode="auto">
              <a:xfrm>
                <a:off x="2853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5" name="Oval 155"/>
              <p:cNvSpPr>
                <a:spLocks noChangeArrowheads="1"/>
              </p:cNvSpPr>
              <p:nvPr/>
            </p:nvSpPr>
            <p:spPr bwMode="auto">
              <a:xfrm>
                <a:off x="2780" y="145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6" name="Oval 156"/>
              <p:cNvSpPr>
                <a:spLocks noChangeArrowheads="1"/>
              </p:cNvSpPr>
              <p:nvPr/>
            </p:nvSpPr>
            <p:spPr bwMode="auto">
              <a:xfrm>
                <a:off x="2708" y="1507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0961" name="Rectangle 161"/>
            <p:cNvSpPr>
              <a:spLocks noChangeArrowheads="1"/>
            </p:cNvSpPr>
            <p:nvPr/>
          </p:nvSpPr>
          <p:spPr bwMode="auto">
            <a:xfrm>
              <a:off x="2465" y="1192"/>
              <a:ext cx="1356" cy="168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1015" name="Group 215"/>
          <p:cNvGrpSpPr>
            <a:grpSpLocks/>
          </p:cNvGrpSpPr>
          <p:nvPr/>
        </p:nvGrpSpPr>
        <p:grpSpPr bwMode="auto">
          <a:xfrm>
            <a:off x="7246938" y="1905000"/>
            <a:ext cx="2133600" cy="533400"/>
            <a:chOff x="4584" y="1200"/>
            <a:chExt cx="1344" cy="336"/>
          </a:xfrm>
        </p:grpSpPr>
        <p:sp>
          <p:nvSpPr>
            <p:cNvPr id="460844" name="Oval 44"/>
            <p:cNvSpPr>
              <a:spLocks noChangeArrowheads="1"/>
            </p:cNvSpPr>
            <p:nvPr/>
          </p:nvSpPr>
          <p:spPr bwMode="auto">
            <a:xfrm>
              <a:off x="4584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5" name="Oval 45"/>
            <p:cNvSpPr>
              <a:spLocks noChangeArrowheads="1"/>
            </p:cNvSpPr>
            <p:nvPr/>
          </p:nvSpPr>
          <p:spPr bwMode="auto">
            <a:xfrm>
              <a:off x="4920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6" name="Oval 46"/>
            <p:cNvSpPr>
              <a:spLocks noChangeArrowheads="1"/>
            </p:cNvSpPr>
            <p:nvPr/>
          </p:nvSpPr>
          <p:spPr bwMode="auto">
            <a:xfrm>
              <a:off x="5256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47" name="Oval 47"/>
            <p:cNvSpPr>
              <a:spLocks noChangeArrowheads="1"/>
            </p:cNvSpPr>
            <p:nvPr/>
          </p:nvSpPr>
          <p:spPr bwMode="auto">
            <a:xfrm>
              <a:off x="5592" y="120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62" name="Rectangle 162"/>
          <p:cNvSpPr>
            <a:spLocks noChangeArrowheads="1"/>
          </p:cNvSpPr>
          <p:nvPr/>
        </p:nvSpPr>
        <p:spPr bwMode="auto">
          <a:xfrm>
            <a:off x="7235825" y="1892300"/>
            <a:ext cx="2152650" cy="26765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014" name="Group 214"/>
          <p:cNvGrpSpPr>
            <a:grpSpLocks/>
          </p:cNvGrpSpPr>
          <p:nvPr/>
        </p:nvGrpSpPr>
        <p:grpSpPr bwMode="auto">
          <a:xfrm>
            <a:off x="7245350" y="2814638"/>
            <a:ext cx="2133600" cy="533400"/>
            <a:chOff x="4571" y="1824"/>
            <a:chExt cx="1344" cy="336"/>
          </a:xfrm>
        </p:grpSpPr>
        <p:sp>
          <p:nvSpPr>
            <p:cNvPr id="460999" name="Oval 199"/>
            <p:cNvSpPr>
              <a:spLocks noChangeArrowheads="1"/>
            </p:cNvSpPr>
            <p:nvPr/>
          </p:nvSpPr>
          <p:spPr bwMode="auto">
            <a:xfrm>
              <a:off x="4571" y="182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0" name="Oval 200"/>
            <p:cNvSpPr>
              <a:spLocks noChangeArrowheads="1"/>
            </p:cNvSpPr>
            <p:nvPr/>
          </p:nvSpPr>
          <p:spPr bwMode="auto">
            <a:xfrm>
              <a:off x="4907" y="182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1" name="Oval 201"/>
            <p:cNvSpPr>
              <a:spLocks noChangeArrowheads="1"/>
            </p:cNvSpPr>
            <p:nvPr/>
          </p:nvSpPr>
          <p:spPr bwMode="auto">
            <a:xfrm>
              <a:off x="5243" y="182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2" name="Oval 202"/>
            <p:cNvSpPr>
              <a:spLocks noChangeArrowheads="1"/>
            </p:cNvSpPr>
            <p:nvPr/>
          </p:nvSpPr>
          <p:spPr bwMode="auto">
            <a:xfrm>
              <a:off x="5579" y="1824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1013" name="Group 213"/>
          <p:cNvGrpSpPr>
            <a:grpSpLocks/>
          </p:cNvGrpSpPr>
          <p:nvPr/>
        </p:nvGrpSpPr>
        <p:grpSpPr bwMode="auto">
          <a:xfrm>
            <a:off x="7245350" y="3775075"/>
            <a:ext cx="2133600" cy="533400"/>
            <a:chOff x="4571" y="2450"/>
            <a:chExt cx="1344" cy="336"/>
          </a:xfrm>
        </p:grpSpPr>
        <p:sp>
          <p:nvSpPr>
            <p:cNvPr id="461009" name="Oval 209"/>
            <p:cNvSpPr>
              <a:spLocks noChangeArrowheads="1"/>
            </p:cNvSpPr>
            <p:nvPr/>
          </p:nvSpPr>
          <p:spPr bwMode="auto">
            <a:xfrm>
              <a:off x="4571" y="245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0" name="Oval 210"/>
            <p:cNvSpPr>
              <a:spLocks noChangeArrowheads="1"/>
            </p:cNvSpPr>
            <p:nvPr/>
          </p:nvSpPr>
          <p:spPr bwMode="auto">
            <a:xfrm>
              <a:off x="4907" y="245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1" name="Oval 211"/>
            <p:cNvSpPr>
              <a:spLocks noChangeArrowheads="1"/>
            </p:cNvSpPr>
            <p:nvPr/>
          </p:nvSpPr>
          <p:spPr bwMode="auto">
            <a:xfrm>
              <a:off x="5243" y="245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2" name="Oval 212"/>
            <p:cNvSpPr>
              <a:spLocks noChangeArrowheads="1"/>
            </p:cNvSpPr>
            <p:nvPr/>
          </p:nvSpPr>
          <p:spPr bwMode="auto">
            <a:xfrm>
              <a:off x="5579" y="2450"/>
              <a:ext cx="336" cy="336"/>
            </a:xfrm>
            <a:prstGeom prst="ellipse">
              <a:avLst/>
            </a:prstGeom>
            <a:solidFill>
              <a:srgbClr val="F8F8F8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61018" name="Picture 218" descr="sand por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0829" b="4474"/>
          <a:stretch>
            <a:fillRect/>
          </a:stretch>
        </p:blipFill>
        <p:spPr bwMode="auto">
          <a:xfrm>
            <a:off x="7235825" y="3275013"/>
            <a:ext cx="21510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20" name="Picture 220" descr="sand pore 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0829" b="4474"/>
          <a:stretch>
            <a:fillRect/>
          </a:stretch>
        </p:blipFill>
        <p:spPr bwMode="auto">
          <a:xfrm>
            <a:off x="7254875" y="2314575"/>
            <a:ext cx="21510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22" name="Text Box 222"/>
          <p:cNvSpPr txBox="1">
            <a:spLocks noChangeArrowheads="1"/>
          </p:cNvSpPr>
          <p:nvPr/>
        </p:nvSpPr>
        <p:spPr bwMode="auto">
          <a:xfrm>
            <a:off x="496888" y="4581525"/>
            <a:ext cx="2265362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aseline="0"/>
              <a:t>Well sorted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aseline="0"/>
              <a:t>Loose packed</a:t>
            </a:r>
          </a:p>
        </p:txBody>
      </p:sp>
      <p:sp>
        <p:nvSpPr>
          <p:cNvPr id="461046" name="Text Box 246"/>
          <p:cNvSpPr txBox="1">
            <a:spLocks noChangeArrowheads="1"/>
          </p:cNvSpPr>
          <p:nvPr/>
        </p:nvSpPr>
        <p:spPr bwMode="auto">
          <a:xfrm>
            <a:off x="3838575" y="4581525"/>
            <a:ext cx="226536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aseline="0"/>
              <a:t>Well graded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aseline="0"/>
              <a:t>Loose packed</a:t>
            </a:r>
          </a:p>
        </p:txBody>
      </p:sp>
      <p:sp>
        <p:nvSpPr>
          <p:cNvPr id="461047" name="Text Box 247"/>
          <p:cNvSpPr txBox="1">
            <a:spLocks noChangeArrowheads="1"/>
          </p:cNvSpPr>
          <p:nvPr/>
        </p:nvSpPr>
        <p:spPr bwMode="auto">
          <a:xfrm>
            <a:off x="7178675" y="4581525"/>
            <a:ext cx="226536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aseline="0"/>
              <a:t>Well sorted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baseline="0"/>
              <a:t>Tight packed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2571750" y="1447800"/>
            <a:ext cx="5057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0" baseline="0"/>
              <a:t>Soil Compaction</a:t>
            </a:r>
            <a:endParaRPr lang="en-US" altLang="en-US" sz="2400" b="0" baseline="0"/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188913" y="3275013"/>
            <a:ext cx="3671887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  <a:tab pos="103505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 baseline="0"/>
              <a:t>Soil Texture (%)</a:t>
            </a:r>
          </a:p>
          <a:p>
            <a:pPr>
              <a:spcBef>
                <a:spcPct val="30000"/>
              </a:spcBef>
            </a:pPr>
            <a:r>
              <a:rPr lang="en-US" altLang="en-US" b="0" baseline="0">
                <a:solidFill>
                  <a:schemeClr val="bg1"/>
                </a:solidFill>
              </a:rPr>
              <a:t>	</a:t>
            </a:r>
            <a:r>
              <a:rPr lang="en-US" altLang="en-US" baseline="0">
                <a:solidFill>
                  <a:schemeClr val="bg1"/>
                </a:solidFill>
              </a:rPr>
              <a:t>Sand	(2.0 – 0.05 mm)</a:t>
            </a:r>
          </a:p>
          <a:p>
            <a:pPr>
              <a:spcBef>
                <a:spcPct val="30000"/>
              </a:spcBef>
            </a:pPr>
            <a:r>
              <a:rPr lang="en-US" altLang="en-US" baseline="0">
                <a:solidFill>
                  <a:schemeClr val="bg1"/>
                </a:solidFill>
              </a:rPr>
              <a:t>	Silt	(0.05 – 0.002 mm)</a:t>
            </a:r>
          </a:p>
          <a:p>
            <a:pPr>
              <a:spcBef>
                <a:spcPct val="30000"/>
              </a:spcBef>
            </a:pPr>
            <a:r>
              <a:rPr lang="en-US" altLang="en-US" baseline="0">
                <a:solidFill>
                  <a:schemeClr val="bg1"/>
                </a:solidFill>
              </a:rPr>
              <a:t>	Clay	(</a:t>
            </a:r>
            <a:r>
              <a:rPr lang="en-US" altLang="en-US" baseline="0">
                <a:solidFill>
                  <a:schemeClr val="bg1"/>
                </a:solidFill>
                <a:ea typeface="Times New Roman" charset="0"/>
                <a:cs typeface="Times New Roman" charset="0"/>
              </a:rPr>
              <a:t>&lt;</a:t>
            </a:r>
            <a:r>
              <a:rPr lang="en-US" altLang="en-US" baseline="0">
                <a:solidFill>
                  <a:schemeClr val="bg1"/>
                </a:solidFill>
              </a:rPr>
              <a:t>0.002 mm)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722688" y="4460875"/>
            <a:ext cx="2881312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 baseline="0"/>
              <a:t>Water Content</a:t>
            </a:r>
          </a:p>
          <a:p>
            <a:r>
              <a:rPr lang="en-US" altLang="en-US" b="0" baseline="0">
                <a:solidFill>
                  <a:schemeClr val="bg1"/>
                </a:solidFill>
              </a:rPr>
              <a:t>	</a:t>
            </a:r>
            <a:r>
              <a:rPr lang="en-US" altLang="en-US" baseline="0">
                <a:solidFill>
                  <a:schemeClr val="bg1"/>
                </a:solidFill>
              </a:rPr>
              <a:t>allows soil particles to move easier while pressing together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6835775" y="3581400"/>
            <a:ext cx="32242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3838" indent="-223838"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en-US" sz="3200" baseline="0"/>
              <a:t>Pressure Applied</a:t>
            </a:r>
          </a:p>
          <a:p>
            <a:r>
              <a:rPr lang="en-US" altLang="en-US" sz="3200" b="0" baseline="0"/>
              <a:t>	</a:t>
            </a:r>
            <a:r>
              <a:rPr lang="en-US" altLang="en-US" baseline="0">
                <a:solidFill>
                  <a:schemeClr val="bg1"/>
                </a:solidFill>
              </a:rPr>
              <a:t>Foot traffic</a:t>
            </a:r>
          </a:p>
          <a:p>
            <a:r>
              <a:rPr lang="en-US" altLang="en-US" baseline="0">
                <a:solidFill>
                  <a:schemeClr val="bg1"/>
                </a:solidFill>
              </a:rPr>
              <a:t>	Equipment traffic</a:t>
            </a:r>
          </a:p>
        </p:txBody>
      </p:sp>
      <p:cxnSp>
        <p:nvCxnSpPr>
          <p:cNvPr id="418823" name="AutoShape 7"/>
          <p:cNvCxnSpPr>
            <a:cxnSpLocks noChangeShapeType="1"/>
            <a:stCxn id="418819" idx="2"/>
            <a:endCxn id="418821" idx="0"/>
          </p:cNvCxnSpPr>
          <p:nvPr/>
        </p:nvCxnSpPr>
        <p:spPr bwMode="auto">
          <a:xfrm>
            <a:off x="5100638" y="2271713"/>
            <a:ext cx="63500" cy="21891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8824" name="AutoShape 8"/>
          <p:cNvCxnSpPr>
            <a:cxnSpLocks noChangeShapeType="1"/>
            <a:stCxn id="418819" idx="2"/>
            <a:endCxn id="418820" idx="0"/>
          </p:cNvCxnSpPr>
          <p:nvPr/>
        </p:nvCxnSpPr>
        <p:spPr bwMode="auto">
          <a:xfrm flipH="1">
            <a:off x="2025650" y="2271713"/>
            <a:ext cx="3074988" cy="10033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8825" name="AutoShape 9"/>
          <p:cNvCxnSpPr>
            <a:cxnSpLocks noChangeShapeType="1"/>
            <a:stCxn id="418819" idx="2"/>
            <a:endCxn id="418822" idx="0"/>
          </p:cNvCxnSpPr>
          <p:nvPr/>
        </p:nvCxnSpPr>
        <p:spPr bwMode="auto">
          <a:xfrm>
            <a:off x="5100638" y="2271713"/>
            <a:ext cx="3348037" cy="13096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8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130175" y="152400"/>
            <a:ext cx="10020300" cy="1143000"/>
          </a:xfrm>
          <a:noFill/>
          <a:ln/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800" b="1">
                <a:solidFill>
                  <a:srgbClr val="FFFF00"/>
                </a:solidFill>
              </a:rPr>
              <a:t>Soil Compaction: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150475" cy="1143000"/>
          </a:xfrm>
          <a:noFill/>
          <a:ln/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Soil Texture: Relative BD</a:t>
            </a:r>
          </a:p>
        </p:txBody>
      </p:sp>
      <p:graphicFrame>
        <p:nvGraphicFramePr>
          <p:cNvPr id="462118" name="Group 294"/>
          <p:cNvGraphicFramePr>
            <a:graphicFrameLocks noGrp="1"/>
          </p:cNvGraphicFramePr>
          <p:nvPr/>
        </p:nvGraphicFramePr>
        <p:xfrm>
          <a:off x="227013" y="2054225"/>
          <a:ext cx="9793287" cy="3217863"/>
        </p:xfrm>
        <a:graphic>
          <a:graphicData uri="http://schemas.openxmlformats.org/drawingml/2006/table">
            <a:tbl>
              <a:tblPr/>
              <a:tblGrid>
                <a:gridCol w="4186237"/>
                <a:gridCol w="2727325"/>
                <a:gridCol w="2879725"/>
              </a:tblGrid>
              <a:tr h="1023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Textural Class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Bulk Density</a:t>
                      </a:r>
                      <a:b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</a:b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(g/cm</a:t>
                      </a:r>
                      <a:r>
                        <a:rPr kumimoji="0" lang="en-US" alt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-3</a:t>
                      </a: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Sands or Compacted Clay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1.4 – 1.8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More Compacted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Loam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1.2 – 1.6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Loose silt loams or clay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1.0 – 1.4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Organic soils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0.2 – 1.0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Less Compacted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962" name="Line 138"/>
          <p:cNvSpPr>
            <a:spLocks noChangeShapeType="1"/>
          </p:cNvSpPr>
          <p:nvPr/>
        </p:nvSpPr>
        <p:spPr bwMode="auto">
          <a:xfrm>
            <a:off x="8485188" y="3697288"/>
            <a:ext cx="0" cy="1038225"/>
          </a:xfrm>
          <a:prstGeom prst="line">
            <a:avLst/>
          </a:prstGeom>
          <a:noFill/>
          <a:ln w="1016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104" name="Text Box 280"/>
          <p:cNvSpPr txBox="1">
            <a:spLocks noChangeArrowheads="1"/>
          </p:cNvSpPr>
          <p:nvPr/>
        </p:nvSpPr>
        <p:spPr bwMode="auto">
          <a:xfrm>
            <a:off x="188913" y="523398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aseline="0"/>
              <a:t>McCarty,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Soil Compaction: Soil Pores</a:t>
            </a:r>
          </a:p>
        </p:txBody>
      </p:sp>
      <p:graphicFrame>
        <p:nvGraphicFramePr>
          <p:cNvPr id="459841" name="Group 65"/>
          <p:cNvGraphicFramePr>
            <a:graphicFrameLocks noGrp="1"/>
          </p:cNvGraphicFramePr>
          <p:nvPr/>
        </p:nvGraphicFramePr>
        <p:xfrm>
          <a:off x="190500" y="1219200"/>
          <a:ext cx="9906000" cy="5289550"/>
        </p:xfrm>
        <a:graphic>
          <a:graphicData uri="http://schemas.openxmlformats.org/drawingml/2006/table">
            <a:tbl>
              <a:tblPr/>
              <a:tblGrid>
                <a:gridCol w="2057400"/>
                <a:gridCol w="1676400"/>
                <a:gridCol w="6172200"/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Pore Class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Diameter (mm)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Characteristics &amp; 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Macropores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+5 – 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Water drains by gravity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Transmits 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Large enough for plant roots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Micropores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0.08 - 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&lt;0.0001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Retain water after drainage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Water moves by capillary 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Root hairs can penetrate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Too small for large molecules &amp; 	microorganisms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90488"/>
            <a:ext cx="10002837" cy="1143000"/>
          </a:xfrm>
          <a:noFill/>
          <a:ln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altLang="en-US" sz="5600" b="1">
                <a:solidFill>
                  <a:srgbClr val="FFFF00"/>
                </a:solidFill>
              </a:rPr>
              <a:t>Three Most Important Factors!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14550"/>
            <a:ext cx="4876800" cy="3505200"/>
          </a:xfrm>
          <a:noFill/>
          <a:ln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688975" indent="-688975">
              <a:lnSpc>
                <a:spcPct val="120000"/>
              </a:lnSpc>
              <a:buFontTx/>
              <a:buAutoNum type="arabicPeriod"/>
            </a:pPr>
            <a:r>
              <a:rPr lang="en-US" altLang="en-US" sz="5400" b="1">
                <a:solidFill>
                  <a:schemeClr val="bg1"/>
                </a:solidFill>
              </a:rPr>
              <a:t>DRAINAGE</a:t>
            </a:r>
          </a:p>
          <a:p>
            <a:pPr marL="688975" indent="-688975">
              <a:lnSpc>
                <a:spcPct val="120000"/>
              </a:lnSpc>
              <a:buFontTx/>
              <a:buAutoNum type="arabicPeriod"/>
            </a:pPr>
            <a:r>
              <a:rPr lang="en-US" altLang="en-US" sz="5400" b="1">
                <a:solidFill>
                  <a:schemeClr val="bg1"/>
                </a:solidFill>
              </a:rPr>
              <a:t>DRAINAGE</a:t>
            </a:r>
          </a:p>
          <a:p>
            <a:pPr marL="688975" indent="-688975">
              <a:lnSpc>
                <a:spcPct val="120000"/>
              </a:lnSpc>
              <a:buFontTx/>
              <a:buAutoNum type="arabicPeriod"/>
            </a:pPr>
            <a:r>
              <a:rPr lang="en-US" altLang="en-US" sz="5400" b="1">
                <a:solidFill>
                  <a:schemeClr val="bg1"/>
                </a:solidFill>
              </a:rPr>
              <a:t>DRAINAGE</a:t>
            </a:r>
          </a:p>
        </p:txBody>
      </p:sp>
      <p:pic>
        <p:nvPicPr>
          <p:cNvPr id="663556" name="Picture 4" descr="DVFlood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3163" y="2062163"/>
            <a:ext cx="5076825" cy="3609975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762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Soil Compaction: Direct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2713" y="1163638"/>
            <a:ext cx="6299200" cy="54102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Increases soil bulk Density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200" b="1"/>
              <a:t> Reduces Pore Space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200" b="1"/>
              <a:t> Altered pore size distribution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Limits Air, Water, &amp; 	Nutrient Movement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200" b="1"/>
              <a:t> Reduces infiltration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 typeface="Wingdings" charset="2"/>
              <a:buChar char="P"/>
            </a:pPr>
            <a:r>
              <a:rPr lang="en-US" altLang="en-US" sz="3200" b="1"/>
              <a:t> Reduces percolation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Increases CO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 Levels</a:t>
            </a:r>
          </a:p>
        </p:txBody>
      </p:sp>
      <p:pic>
        <p:nvPicPr>
          <p:cNvPr id="417799" name="Picture 7" descr="soilcomp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160713"/>
            <a:ext cx="4864100" cy="31210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5181600" y="6203950"/>
            <a:ext cx="50085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aseline="0">
                <a:solidFill>
                  <a:srgbClr val="FFFF00"/>
                </a:solidFill>
              </a:rPr>
              <a:t>Standing water due to compaction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762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Soil Compaction: Indirect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8913" y="1752600"/>
            <a:ext cx="5486400" cy="48641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Thins Turf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 typeface="Wingdings 2" charset="2"/>
              <a:buChar char="ó"/>
            </a:pPr>
            <a:r>
              <a:rPr lang="en-US" altLang="en-US" sz="3200" b="1"/>
              <a:t> Reduced Turf Quality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Increases Water Runoff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Reduces Field Resilience</a:t>
            </a:r>
          </a:p>
          <a:p>
            <a:pPr lvl="1">
              <a:spcBef>
                <a:spcPct val="30000"/>
              </a:spcBef>
              <a:buClr>
                <a:srgbClr val="FF0000"/>
              </a:buClr>
              <a:buFont typeface="Wingdings 2" charset="2"/>
              <a:buChar char="ó"/>
            </a:pPr>
            <a:r>
              <a:rPr lang="en-US" altLang="en-US" sz="3200" b="1"/>
              <a:t> Increases Risk of Injury</a:t>
            </a:r>
          </a:p>
          <a:p>
            <a:pPr>
              <a:spcBef>
                <a:spcPct val="6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Increases Weed Growth</a:t>
            </a:r>
          </a:p>
        </p:txBody>
      </p:sp>
      <p:pic>
        <p:nvPicPr>
          <p:cNvPr id="507908" name="Picture 4" descr="Image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430463"/>
            <a:ext cx="4302125" cy="32639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600" b="1">
                <a:solidFill>
                  <a:srgbClr val="FFFF00"/>
                </a:solidFill>
              </a:rPr>
              <a:t>Soil Compaction: Measurement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" y="1143000"/>
            <a:ext cx="5486400" cy="54356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Bulk Density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Laboratory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Destructive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g cm</a:t>
            </a:r>
            <a:r>
              <a:rPr lang="en-US" altLang="en-US" sz="3200" b="1" baseline="30000"/>
              <a:t>-3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Surface Hardness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Clegg Impact Soil Tester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deceleration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gmax = 70 - 120</a:t>
            </a: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7947025" y="2659063"/>
            <a:ext cx="2151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aseline="0">
                <a:solidFill>
                  <a:srgbClr val="FFFF00"/>
                </a:solidFill>
              </a:rPr>
              <a:t>Clegg Impact Soil Tester</a:t>
            </a:r>
          </a:p>
        </p:txBody>
      </p:sp>
      <p:pic>
        <p:nvPicPr>
          <p:cNvPr id="462854" name="Picture 6" descr="CLEGG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277938"/>
            <a:ext cx="1838325" cy="30527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5" name="Picture 7" descr="CLEGGH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3563938"/>
            <a:ext cx="2209800" cy="297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76200"/>
            <a:ext cx="99441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600" b="1">
                <a:solidFill>
                  <a:srgbClr val="FFFF00"/>
                </a:solidFill>
              </a:rPr>
              <a:t>Soil Compaction: Measurement</a:t>
            </a:r>
            <a:endParaRPr lang="en-US" altLang="en-US" sz="5400" b="1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46225"/>
            <a:ext cx="5486400" cy="4724400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Water Infiltration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Double ring infiltrometer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in / hr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/>
              <a:t> Soil Strength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penetrometer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psi</a:t>
            </a:r>
          </a:p>
          <a:p>
            <a:pPr lvl="1">
              <a:spcBef>
                <a:spcPct val="30000"/>
              </a:spcBef>
              <a:buFontTx/>
              <a:buChar char="•"/>
            </a:pPr>
            <a:r>
              <a:rPr lang="en-US" altLang="en-US" sz="3200" b="1"/>
              <a:t> scaled (Turf Tec)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7831138" y="3157538"/>
            <a:ext cx="21510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aseline="0">
                <a:solidFill>
                  <a:srgbClr val="FFFF00"/>
                </a:solidFill>
              </a:rPr>
              <a:t>Turf Tec Penetrometer</a:t>
            </a:r>
          </a:p>
        </p:txBody>
      </p:sp>
      <p:pic>
        <p:nvPicPr>
          <p:cNvPr id="470023" name="Picture 7" descr="Pentrometer - Turf Tech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241425"/>
            <a:ext cx="1746250" cy="3838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0024" name="Picture 8" descr="Pentrometer - Turf Tech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38" y="4005263"/>
            <a:ext cx="2568575" cy="25717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25413"/>
            <a:ext cx="7724775" cy="922337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6600" b="1">
                <a:solidFill>
                  <a:srgbClr val="FFFF00"/>
                </a:solidFill>
              </a:rPr>
              <a:t>Gas Movement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963" y="1085850"/>
            <a:ext cx="9867900" cy="553085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FFFF00"/>
                </a:solidFill>
              </a:rPr>
              <a:t>Gas exchange</a:t>
            </a:r>
            <a:r>
              <a:rPr lang="en-US" altLang="en-US" sz="4400" b="1"/>
              <a:t> </a:t>
            </a:r>
            <a:r>
              <a:rPr lang="en-US" altLang="en-US" sz="3600" b="1"/>
              <a:t>- occurs through diffusion and its efficiency depends on a continuous network of macropores from the surface and down through-out the rooting depth.</a:t>
            </a:r>
          </a:p>
          <a:p>
            <a:pPr algn="l">
              <a:spcBef>
                <a:spcPct val="6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Oxygen diffusion</a:t>
            </a:r>
            <a:r>
              <a:rPr lang="en-US" altLang="en-US" sz="3600" b="1"/>
              <a:t> – 10,000 times slower through water than through air</a:t>
            </a:r>
          </a:p>
          <a:p>
            <a:pPr algn="l">
              <a:spcBef>
                <a:spcPct val="6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Compacted soil</a:t>
            </a:r>
            <a:r>
              <a:rPr lang="en-US" altLang="en-US" sz="3600" b="1"/>
              <a:t> – a soil devoid of macropores will reduce the oxygen diffusion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76200"/>
            <a:ext cx="10287001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Drawbacks to Aerification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527175"/>
            <a:ext cx="9248775" cy="4821238"/>
          </a:xfrm>
        </p:spPr>
        <p:txBody>
          <a:bodyPr/>
          <a:lstStyle/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Turf injury increasing potential for turf 	loss during stress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Disruption of the turf surface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Increase desiccation and/or injury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Reduced soil strength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 Creation of a localized soil compaction zone</a:t>
            </a:r>
          </a:p>
          <a:p>
            <a:pPr>
              <a:spcBef>
                <a:spcPct val="30000"/>
              </a:spcBef>
              <a:buClr>
                <a:srgbClr val="FF0000"/>
              </a:buClr>
              <a:buFont typeface="Wingdings 2" charset="2"/>
              <a:buChar char="O"/>
            </a:pPr>
            <a:r>
              <a:rPr lang="en-US" altLang="en-US" sz="3600" b="1"/>
              <a:t>Greater potential for water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High Pressure Injection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828800"/>
            <a:ext cx="6048375" cy="2819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3600" b="1"/>
              <a:t> Minimal surface disruption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Often as possible</a:t>
            </a:r>
          </a:p>
          <a:p>
            <a:pPr>
              <a:spcBef>
                <a:spcPct val="60000"/>
              </a:spcBef>
            </a:pPr>
            <a:r>
              <a:rPr lang="en-US" altLang="en-US" sz="3600" b="1"/>
              <a:t> Opens the soil</a:t>
            </a:r>
          </a:p>
        </p:txBody>
      </p:sp>
      <p:pic>
        <p:nvPicPr>
          <p:cNvPr id="478212" name="Picture 4" descr="Hydroject on CU Bent Research Green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546350"/>
            <a:ext cx="4416425" cy="363061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6016625" y="6127750"/>
            <a:ext cx="3668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aseline="0">
                <a:solidFill>
                  <a:srgbClr val="FFFF00"/>
                </a:solidFill>
              </a:rPr>
              <a:t>Original HPI: Hydroject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Penetration Factors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1676400"/>
            <a:ext cx="6810375" cy="4114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4000" b="1"/>
              <a:t>Soil Type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Soil Moisture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Tine Diameter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Weight &amp; Power of Aerator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Scheduling Factors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00200"/>
            <a:ext cx="8743950" cy="4724400"/>
          </a:xfrm>
        </p:spPr>
        <p:txBody>
          <a:bodyPr/>
          <a:lstStyle/>
          <a:p>
            <a:pPr marL="457200" indent="-457200">
              <a:spcBef>
                <a:spcPct val="3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Considerations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en-US" sz="3600" b="1"/>
              <a:t>Location</a:t>
            </a:r>
          </a:p>
          <a:p>
            <a:pPr marL="457200" indent="-457200">
              <a:spcBef>
                <a:spcPct val="60000"/>
              </a:spcBef>
            </a:pPr>
            <a:r>
              <a:rPr lang="en-US" altLang="en-US" sz="3600" b="1"/>
              <a:t>Species/Cultivar</a:t>
            </a:r>
          </a:p>
          <a:p>
            <a:pPr marL="457200" indent="-457200">
              <a:spcBef>
                <a:spcPct val="60000"/>
              </a:spcBef>
            </a:pPr>
            <a:r>
              <a:rPr lang="en-US" altLang="en-US" sz="3600" b="1"/>
              <a:t>Intensity of Use</a:t>
            </a:r>
          </a:p>
          <a:p>
            <a:pPr marL="457200" indent="-457200">
              <a:spcBef>
                <a:spcPct val="60000"/>
              </a:spcBef>
            </a:pPr>
            <a:r>
              <a:rPr lang="en-US" altLang="en-US" sz="3600" b="1"/>
              <a:t>Timing - </a:t>
            </a:r>
            <a:r>
              <a:rPr lang="en-US" altLang="en-US" sz="3600" b="1">
                <a:solidFill>
                  <a:schemeClr val="bg1"/>
                </a:solidFill>
              </a:rPr>
              <a:t>prior to or during early season 	root growth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762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Timing Factors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676400"/>
            <a:ext cx="8743950" cy="45720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4000" b="1"/>
              <a:t>Stage of plant growth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Effect on playing surface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Scheduling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Remember: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3600" b="1"/>
              <a:t>The larger the space (core hole) the longer the growing period needed for recovery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Oval 2"/>
          <p:cNvSpPr>
            <a:spLocks noChangeArrowheads="1"/>
          </p:cNvSpPr>
          <p:nvPr/>
        </p:nvSpPr>
        <p:spPr bwMode="auto">
          <a:xfrm>
            <a:off x="5187950" y="1166813"/>
            <a:ext cx="280988" cy="269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579" name="Oval 3"/>
          <p:cNvSpPr>
            <a:spLocks noChangeArrowheads="1"/>
          </p:cNvSpPr>
          <p:nvPr/>
        </p:nvSpPr>
        <p:spPr bwMode="auto">
          <a:xfrm>
            <a:off x="2311400" y="4743450"/>
            <a:ext cx="280988" cy="269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580" name="Line 4"/>
          <p:cNvSpPr>
            <a:spLocks noChangeShapeType="1"/>
          </p:cNvSpPr>
          <p:nvPr/>
        </p:nvSpPr>
        <p:spPr bwMode="auto">
          <a:xfrm flipH="1">
            <a:off x="2325688" y="1228725"/>
            <a:ext cx="2884487" cy="359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581" name="Line 5"/>
          <p:cNvSpPr>
            <a:spLocks noChangeShapeType="1"/>
          </p:cNvSpPr>
          <p:nvPr/>
        </p:nvSpPr>
        <p:spPr bwMode="auto">
          <a:xfrm flipH="1">
            <a:off x="2593975" y="1344613"/>
            <a:ext cx="2862263" cy="3541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5472113" y="5200650"/>
            <a:ext cx="14668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09750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69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41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13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385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baseline="0"/>
              <a:t>160 - feet</a:t>
            </a:r>
          </a:p>
        </p:txBody>
      </p:sp>
      <p:sp>
        <p:nvSpPr>
          <p:cNvPr id="664583" name="Freeform 7"/>
          <p:cNvSpPr>
            <a:spLocks/>
          </p:cNvSpPr>
          <p:nvPr/>
        </p:nvSpPr>
        <p:spPr bwMode="auto">
          <a:xfrm>
            <a:off x="479425" y="1385888"/>
            <a:ext cx="3502025" cy="3732212"/>
          </a:xfrm>
          <a:custGeom>
            <a:avLst/>
            <a:gdLst>
              <a:gd name="T0" fmla="*/ 0 w 2153"/>
              <a:gd name="T1" fmla="*/ 2295 h 2295"/>
              <a:gd name="T2" fmla="*/ 2153 w 2153"/>
              <a:gd name="T3" fmla="*/ 0 h 22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53" h="2295">
                <a:moveTo>
                  <a:pt x="0" y="2295"/>
                </a:moveTo>
                <a:lnTo>
                  <a:pt x="2153" y="0"/>
                </a:lnTo>
              </a:path>
            </a:pathLst>
          </a:custGeom>
          <a:solidFill>
            <a:srgbClr val="FFFFFF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40161" dir="15093903" algn="ctr" rotWithShape="0">
                    <a:srgbClr val="33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584" name="Freeform 8"/>
          <p:cNvSpPr>
            <a:spLocks/>
          </p:cNvSpPr>
          <p:nvPr/>
        </p:nvSpPr>
        <p:spPr bwMode="auto">
          <a:xfrm>
            <a:off x="7885113" y="1663700"/>
            <a:ext cx="1898650" cy="3478213"/>
          </a:xfrm>
          <a:custGeom>
            <a:avLst/>
            <a:gdLst>
              <a:gd name="T0" fmla="*/ 0 w 1168"/>
              <a:gd name="T1" fmla="*/ 2139 h 2139"/>
              <a:gd name="T2" fmla="*/ 1168 w 1168"/>
              <a:gd name="T3" fmla="*/ 0 h 21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8" h="2139">
                <a:moveTo>
                  <a:pt x="0" y="2139"/>
                </a:moveTo>
                <a:lnTo>
                  <a:pt x="1168" y="0"/>
                </a:lnTo>
              </a:path>
            </a:pathLst>
          </a:custGeom>
          <a:solidFill>
            <a:srgbClr val="FFFFFF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585" name="Freeform 9"/>
          <p:cNvSpPr>
            <a:spLocks/>
          </p:cNvSpPr>
          <p:nvPr/>
        </p:nvSpPr>
        <p:spPr bwMode="auto">
          <a:xfrm>
            <a:off x="3967163" y="917575"/>
            <a:ext cx="5859462" cy="752475"/>
          </a:xfrm>
          <a:custGeom>
            <a:avLst/>
            <a:gdLst>
              <a:gd name="T0" fmla="*/ 0 w 3603"/>
              <a:gd name="T1" fmla="*/ 292 h 463"/>
              <a:gd name="T2" fmla="*/ 1730 w 3603"/>
              <a:gd name="T3" fmla="*/ 28 h 463"/>
              <a:gd name="T4" fmla="*/ 3603 w 3603"/>
              <a:gd name="T5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3" h="463">
                <a:moveTo>
                  <a:pt x="0" y="292"/>
                </a:moveTo>
                <a:cubicBezTo>
                  <a:pt x="288" y="249"/>
                  <a:pt x="1130" y="0"/>
                  <a:pt x="1730" y="28"/>
                </a:cubicBezTo>
                <a:cubicBezTo>
                  <a:pt x="2330" y="56"/>
                  <a:pt x="3213" y="373"/>
                  <a:pt x="3603" y="46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162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586" name="Freeform 10"/>
          <p:cNvSpPr>
            <a:spLocks/>
          </p:cNvSpPr>
          <p:nvPr/>
        </p:nvSpPr>
        <p:spPr bwMode="auto">
          <a:xfrm>
            <a:off x="587375" y="5178425"/>
            <a:ext cx="7312025" cy="9525"/>
          </a:xfrm>
          <a:custGeom>
            <a:avLst/>
            <a:gdLst>
              <a:gd name="T0" fmla="*/ 0 w 4497"/>
              <a:gd name="T1" fmla="*/ 0 h 6"/>
              <a:gd name="T2" fmla="*/ 4497 w 4497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97" h="6">
                <a:moveTo>
                  <a:pt x="0" y="0"/>
                </a:moveTo>
                <a:lnTo>
                  <a:pt x="4497" y="6"/>
                </a:lnTo>
              </a:path>
            </a:pathLst>
          </a:custGeom>
          <a:solidFill>
            <a:srgbClr val="FFFFFF"/>
          </a:solidFill>
          <a:ln w="38100" cmpd="sng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587" name="Freeform 11"/>
          <p:cNvSpPr>
            <a:spLocks/>
          </p:cNvSpPr>
          <p:nvPr/>
        </p:nvSpPr>
        <p:spPr bwMode="auto">
          <a:xfrm>
            <a:off x="460375" y="4449763"/>
            <a:ext cx="7453313" cy="687387"/>
          </a:xfrm>
          <a:custGeom>
            <a:avLst/>
            <a:gdLst>
              <a:gd name="T0" fmla="*/ 0 w 4584"/>
              <a:gd name="T1" fmla="*/ 417 h 423"/>
              <a:gd name="T2" fmla="*/ 2382 w 4584"/>
              <a:gd name="T3" fmla="*/ 1 h 423"/>
              <a:gd name="T4" fmla="*/ 4584 w 4584"/>
              <a:gd name="T5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84" h="423">
                <a:moveTo>
                  <a:pt x="0" y="417"/>
                </a:moveTo>
                <a:cubicBezTo>
                  <a:pt x="397" y="348"/>
                  <a:pt x="1618" y="0"/>
                  <a:pt x="2382" y="1"/>
                </a:cubicBezTo>
                <a:cubicBezTo>
                  <a:pt x="3146" y="2"/>
                  <a:pt x="4125" y="335"/>
                  <a:pt x="4584" y="4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2411413" y="4724400"/>
            <a:ext cx="3355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09750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69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41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13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385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 baseline="0"/>
              <a:t>12 to 18-inch crown</a:t>
            </a:r>
          </a:p>
        </p:txBody>
      </p:sp>
      <p:sp>
        <p:nvSpPr>
          <p:cNvPr id="664589" name="Line 13"/>
          <p:cNvSpPr>
            <a:spLocks noChangeShapeType="1"/>
          </p:cNvSpPr>
          <p:nvPr/>
        </p:nvSpPr>
        <p:spPr bwMode="auto">
          <a:xfrm>
            <a:off x="4440238" y="4503738"/>
            <a:ext cx="3175" cy="623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4590" name="Group 14"/>
          <p:cNvGrpSpPr>
            <a:grpSpLocks/>
          </p:cNvGrpSpPr>
          <p:nvPr/>
        </p:nvGrpSpPr>
        <p:grpSpPr bwMode="auto">
          <a:xfrm>
            <a:off x="4206875" y="3292475"/>
            <a:ext cx="822325" cy="1041400"/>
            <a:chOff x="2736" y="2768"/>
            <a:chExt cx="506" cy="640"/>
          </a:xfrm>
        </p:grpSpPr>
        <p:sp>
          <p:nvSpPr>
            <p:cNvPr id="664591" name="Line 15"/>
            <p:cNvSpPr>
              <a:spLocks noChangeShapeType="1"/>
            </p:cNvSpPr>
            <p:nvPr/>
          </p:nvSpPr>
          <p:spPr bwMode="auto">
            <a:xfrm>
              <a:off x="2736" y="2768"/>
              <a:ext cx="0" cy="6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592" name="Line 16"/>
            <p:cNvSpPr>
              <a:spLocks noChangeShapeType="1"/>
            </p:cNvSpPr>
            <p:nvPr/>
          </p:nvSpPr>
          <p:spPr bwMode="auto">
            <a:xfrm>
              <a:off x="3242" y="2782"/>
              <a:ext cx="0" cy="62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593" name="Line 17"/>
            <p:cNvSpPr>
              <a:spLocks noChangeShapeType="1"/>
            </p:cNvSpPr>
            <p:nvPr/>
          </p:nvSpPr>
          <p:spPr bwMode="auto">
            <a:xfrm>
              <a:off x="2749" y="3045"/>
              <a:ext cx="4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4594" name="Group 18"/>
          <p:cNvGrpSpPr>
            <a:grpSpLocks/>
          </p:cNvGrpSpPr>
          <p:nvPr/>
        </p:nvGrpSpPr>
        <p:grpSpPr bwMode="auto">
          <a:xfrm>
            <a:off x="2178050" y="1601788"/>
            <a:ext cx="6556375" cy="2667000"/>
            <a:chOff x="1488" y="1728"/>
            <a:chExt cx="4032" cy="1640"/>
          </a:xfrm>
        </p:grpSpPr>
        <p:sp>
          <p:nvSpPr>
            <p:cNvPr id="664595" name="Line 19"/>
            <p:cNvSpPr>
              <a:spLocks noChangeShapeType="1"/>
            </p:cNvSpPr>
            <p:nvPr/>
          </p:nvSpPr>
          <p:spPr bwMode="auto">
            <a:xfrm>
              <a:off x="4704" y="1784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596" name="Line 20"/>
            <p:cNvSpPr>
              <a:spLocks noChangeShapeType="1"/>
            </p:cNvSpPr>
            <p:nvPr/>
          </p:nvSpPr>
          <p:spPr bwMode="auto">
            <a:xfrm>
              <a:off x="4320" y="2504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597" name="Line 21"/>
            <p:cNvSpPr>
              <a:spLocks noChangeShapeType="1"/>
            </p:cNvSpPr>
            <p:nvPr/>
          </p:nvSpPr>
          <p:spPr bwMode="auto">
            <a:xfrm>
              <a:off x="3936" y="3176"/>
              <a:ext cx="81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598" name="Line 22"/>
            <p:cNvSpPr>
              <a:spLocks noChangeShapeType="1"/>
            </p:cNvSpPr>
            <p:nvPr/>
          </p:nvSpPr>
          <p:spPr bwMode="auto">
            <a:xfrm rot="21311132" flipH="1">
              <a:off x="1488" y="3128"/>
              <a:ext cx="86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599" name="Line 23"/>
            <p:cNvSpPr>
              <a:spLocks noChangeShapeType="1"/>
            </p:cNvSpPr>
            <p:nvPr/>
          </p:nvSpPr>
          <p:spPr bwMode="auto">
            <a:xfrm rot="21311132" flipH="1">
              <a:off x="2112" y="2448"/>
              <a:ext cx="86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600" name="Line 24"/>
            <p:cNvSpPr>
              <a:spLocks noChangeShapeType="1"/>
            </p:cNvSpPr>
            <p:nvPr/>
          </p:nvSpPr>
          <p:spPr bwMode="auto">
            <a:xfrm rot="21311132" flipH="1">
              <a:off x="2745" y="1728"/>
              <a:ext cx="86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4601" name="Group 25"/>
          <p:cNvGrpSpPr>
            <a:grpSpLocks/>
          </p:cNvGrpSpPr>
          <p:nvPr/>
        </p:nvGrpSpPr>
        <p:grpSpPr bwMode="auto">
          <a:xfrm>
            <a:off x="6189663" y="287338"/>
            <a:ext cx="827087" cy="1041400"/>
            <a:chOff x="3984" y="752"/>
            <a:chExt cx="509" cy="640"/>
          </a:xfrm>
        </p:grpSpPr>
        <p:sp>
          <p:nvSpPr>
            <p:cNvPr id="664602" name="Line 26"/>
            <p:cNvSpPr>
              <a:spLocks noChangeShapeType="1"/>
            </p:cNvSpPr>
            <p:nvPr/>
          </p:nvSpPr>
          <p:spPr bwMode="auto">
            <a:xfrm flipV="1">
              <a:off x="3998" y="1028"/>
              <a:ext cx="464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603" name="Line 27"/>
            <p:cNvSpPr>
              <a:spLocks noChangeShapeType="1"/>
            </p:cNvSpPr>
            <p:nvPr/>
          </p:nvSpPr>
          <p:spPr bwMode="auto">
            <a:xfrm>
              <a:off x="3984" y="752"/>
              <a:ext cx="1" cy="6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604" name="Line 28"/>
            <p:cNvSpPr>
              <a:spLocks noChangeShapeType="1"/>
            </p:cNvSpPr>
            <p:nvPr/>
          </p:nvSpPr>
          <p:spPr bwMode="auto">
            <a:xfrm>
              <a:off x="4493" y="766"/>
              <a:ext cx="0" cy="62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4605" name="Group 29"/>
          <p:cNvGrpSpPr>
            <a:grpSpLocks/>
          </p:cNvGrpSpPr>
          <p:nvPr/>
        </p:nvGrpSpPr>
        <p:grpSpPr bwMode="auto">
          <a:xfrm>
            <a:off x="8005763" y="1574800"/>
            <a:ext cx="2144712" cy="3821113"/>
            <a:chOff x="4923" y="1508"/>
            <a:chExt cx="1319" cy="2350"/>
          </a:xfrm>
        </p:grpSpPr>
        <p:sp>
          <p:nvSpPr>
            <p:cNvPr id="664606" name="Oval 30"/>
            <p:cNvSpPr>
              <a:spLocks noChangeArrowheads="1"/>
            </p:cNvSpPr>
            <p:nvPr/>
          </p:nvSpPr>
          <p:spPr bwMode="auto">
            <a:xfrm>
              <a:off x="4923" y="3692"/>
              <a:ext cx="173" cy="1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607" name="Oval 31"/>
            <p:cNvSpPr>
              <a:spLocks noChangeArrowheads="1"/>
            </p:cNvSpPr>
            <p:nvPr/>
          </p:nvSpPr>
          <p:spPr bwMode="auto">
            <a:xfrm>
              <a:off x="6069" y="1508"/>
              <a:ext cx="173" cy="16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4608" name="Line 32"/>
            <p:cNvSpPr>
              <a:spLocks noChangeShapeType="1"/>
            </p:cNvSpPr>
            <p:nvPr/>
          </p:nvSpPr>
          <p:spPr bwMode="auto">
            <a:xfrm flipH="1">
              <a:off x="4932" y="1570"/>
              <a:ext cx="1159" cy="2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609" name="Line 33"/>
            <p:cNvSpPr>
              <a:spLocks noChangeShapeType="1"/>
            </p:cNvSpPr>
            <p:nvPr/>
          </p:nvSpPr>
          <p:spPr bwMode="auto">
            <a:xfrm flipH="1">
              <a:off x="5097" y="1641"/>
              <a:ext cx="1113" cy="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4610" name="Oval 34"/>
          <p:cNvSpPr>
            <a:spLocks noChangeArrowheads="1"/>
          </p:cNvSpPr>
          <p:nvPr/>
        </p:nvSpPr>
        <p:spPr bwMode="auto">
          <a:xfrm>
            <a:off x="155575" y="4768850"/>
            <a:ext cx="282575" cy="269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11" name="Oval 35"/>
          <p:cNvSpPr>
            <a:spLocks noChangeArrowheads="1"/>
          </p:cNvSpPr>
          <p:nvPr/>
        </p:nvSpPr>
        <p:spPr bwMode="auto">
          <a:xfrm>
            <a:off x="3394075" y="1255713"/>
            <a:ext cx="280988" cy="269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12" name="Line 36"/>
          <p:cNvSpPr>
            <a:spLocks noChangeShapeType="1"/>
          </p:cNvSpPr>
          <p:nvPr/>
        </p:nvSpPr>
        <p:spPr bwMode="auto">
          <a:xfrm flipH="1">
            <a:off x="157163" y="1292225"/>
            <a:ext cx="3284537" cy="356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613" name="Line 37"/>
          <p:cNvSpPr>
            <a:spLocks noChangeShapeType="1"/>
          </p:cNvSpPr>
          <p:nvPr/>
        </p:nvSpPr>
        <p:spPr bwMode="auto">
          <a:xfrm flipH="1">
            <a:off x="439738" y="1471613"/>
            <a:ext cx="3195637" cy="3440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614" name="Oval 38"/>
          <p:cNvSpPr>
            <a:spLocks noChangeArrowheads="1"/>
          </p:cNvSpPr>
          <p:nvPr/>
        </p:nvSpPr>
        <p:spPr bwMode="auto">
          <a:xfrm>
            <a:off x="5710238" y="4754563"/>
            <a:ext cx="282575" cy="269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15" name="Oval 39"/>
          <p:cNvSpPr>
            <a:spLocks noChangeArrowheads="1"/>
          </p:cNvSpPr>
          <p:nvPr/>
        </p:nvSpPr>
        <p:spPr bwMode="auto">
          <a:xfrm>
            <a:off x="7729538" y="1254125"/>
            <a:ext cx="280987" cy="2698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4616" name="Line 40"/>
          <p:cNvSpPr>
            <a:spLocks noChangeShapeType="1"/>
          </p:cNvSpPr>
          <p:nvPr/>
        </p:nvSpPr>
        <p:spPr bwMode="auto">
          <a:xfrm flipH="1">
            <a:off x="5726113" y="1328738"/>
            <a:ext cx="202565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617" name="Line 41"/>
          <p:cNvSpPr>
            <a:spLocks noChangeShapeType="1"/>
          </p:cNvSpPr>
          <p:nvPr/>
        </p:nvSpPr>
        <p:spPr bwMode="auto">
          <a:xfrm flipH="1">
            <a:off x="5994400" y="1446213"/>
            <a:ext cx="1976438" cy="345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4618" name="Text Box 42"/>
          <p:cNvSpPr txBox="1">
            <a:spLocks noChangeArrowheads="1"/>
          </p:cNvSpPr>
          <p:nvPr/>
        </p:nvSpPr>
        <p:spPr bwMode="auto">
          <a:xfrm>
            <a:off x="1250950" y="2335213"/>
            <a:ext cx="1085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62" tIns="46831" rIns="93662" bIns="46831">
            <a:spAutoFit/>
          </a:bodyPr>
          <a:lstStyle>
            <a:lvl1pPr defTabSz="93662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68313" defTabSz="93662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36625" defTabSz="93662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04938" defTabSz="93662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73250" defTabSz="93662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304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876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448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020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drainage 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Scheduling Factors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600200"/>
            <a:ext cx="874395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Caution: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3600" b="1"/>
              <a:t>Avoid coring if possible when grasses are 	dormant because this may encourage 	cool-season weed competition.</a:t>
            </a: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Remember: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sz="3600" b="1"/>
              <a:t>Repeated aeration to the same depth can 	cause a “Cultivation Pan”.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762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Cultivation Time Frames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1525" y="1981200"/>
            <a:ext cx="4289425" cy="4114800"/>
          </a:xfrm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en-US" altLang="en-US" sz="4000" b="1" u="sng">
                <a:solidFill>
                  <a:srgbClr val="FFFF00"/>
                </a:solidFill>
              </a:rPr>
              <a:t>Cool-season</a:t>
            </a:r>
            <a:endParaRPr lang="en-US" altLang="en-US" sz="4000" u="sng">
              <a:solidFill>
                <a:srgbClr val="FFFF00"/>
              </a:solidFill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Mid Spring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To</a:t>
            </a: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Late Fall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1981200"/>
            <a:ext cx="4289425" cy="4114800"/>
          </a:xfrm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en-US" altLang="en-US" sz="4000" b="1" u="sng">
                <a:solidFill>
                  <a:srgbClr val="FFFF00"/>
                </a:solidFill>
              </a:rPr>
              <a:t>Warm-season</a:t>
            </a:r>
            <a:endParaRPr lang="en-US" altLang="en-US" sz="4000" u="sng">
              <a:solidFill>
                <a:srgbClr val="FFFF00"/>
              </a:solidFill>
            </a:endParaRPr>
          </a:p>
          <a:p>
            <a:pPr algn="ctr">
              <a:spcBef>
                <a:spcPct val="30000"/>
              </a:spcBef>
              <a:buFontTx/>
              <a:buNone/>
            </a:pPr>
            <a:r>
              <a:rPr lang="en-US" altLang="en-US" sz="3600" b="1"/>
              <a:t>Early Spring</a:t>
            </a:r>
          </a:p>
          <a:p>
            <a:pPr algn="ctr">
              <a:buFontTx/>
              <a:buNone/>
            </a:pPr>
            <a:r>
              <a:rPr lang="en-US" altLang="en-US" sz="3600" b="1"/>
              <a:t>To</a:t>
            </a:r>
          </a:p>
          <a:p>
            <a:pPr algn="ctr">
              <a:buFontTx/>
              <a:buNone/>
            </a:pPr>
            <a:r>
              <a:rPr lang="en-US" altLang="en-US" sz="3600" b="1"/>
              <a:t>Mid Summer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Types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0" y="2057400"/>
            <a:ext cx="6048375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4000" b="1" u="sng">
                <a:solidFill>
                  <a:srgbClr val="FFFF00"/>
                </a:solidFill>
              </a:rPr>
              <a:t>Type</a:t>
            </a:r>
            <a:r>
              <a:rPr lang="en-US" altLang="en-US" sz="4000">
                <a:solidFill>
                  <a:srgbClr val="FFFF00"/>
                </a:solidFill>
              </a:rPr>
              <a:t>	</a:t>
            </a:r>
            <a:r>
              <a:rPr lang="en-US" altLang="en-US" sz="4000" b="1" u="sng">
                <a:solidFill>
                  <a:srgbClr val="FFFF00"/>
                </a:solidFill>
              </a:rPr>
              <a:t>Action</a:t>
            </a:r>
          </a:p>
          <a:p>
            <a:pPr>
              <a:spcBef>
                <a:spcPct val="30000"/>
              </a:spcBef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3600" b="1"/>
              <a:t>Hollow	Removes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3600" b="1"/>
              <a:t>Open/Spoon	Divots</a:t>
            </a:r>
          </a:p>
          <a:p>
            <a:pPr>
              <a:spcBef>
                <a:spcPct val="60000"/>
              </a:spcBef>
              <a:buClr>
                <a:schemeClr val="tx1"/>
              </a:buClr>
              <a:buFontTx/>
              <a:buNone/>
              <a:tabLst>
                <a:tab pos="350838" algn="l"/>
                <a:tab pos="3200400" algn="l"/>
              </a:tabLst>
            </a:pPr>
            <a:r>
              <a:rPr lang="en-US" altLang="en-US" sz="3600" b="1"/>
              <a:t>Solid	Lifts, Cracks, 			&amp; Shatters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1113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Best Practices</a:t>
            </a:r>
            <a:endParaRPr lang="en-US" altLang="en-US" sz="5400" b="1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470025"/>
            <a:ext cx="8743950" cy="5184775"/>
          </a:xfrm>
        </p:spPr>
        <p:txBody>
          <a:bodyPr/>
          <a:lstStyle/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P"/>
            </a:pPr>
            <a:r>
              <a:rPr lang="en-US" altLang="en-US" sz="4000" b="1"/>
              <a:t>Twice a Year - minimum</a:t>
            </a:r>
          </a:p>
          <a:p>
            <a:pPr lvl="1">
              <a:spcBef>
                <a:spcPct val="30000"/>
              </a:spcBef>
              <a:buClr>
                <a:srgbClr val="FFFF00"/>
              </a:buClr>
              <a:buFont typeface="Wingdings" charset="2"/>
              <a:buChar char=""/>
            </a:pPr>
            <a:r>
              <a:rPr lang="en-US" altLang="en-US" sz="3600" b="1"/>
              <a:t> late-spring</a:t>
            </a:r>
          </a:p>
          <a:p>
            <a:pPr lvl="1">
              <a:spcBef>
                <a:spcPct val="30000"/>
              </a:spcBef>
              <a:buClr>
                <a:srgbClr val="FFFF00"/>
              </a:buClr>
              <a:buFont typeface="Wingdings" charset="2"/>
              <a:buChar char=""/>
            </a:pPr>
            <a:r>
              <a:rPr lang="en-US" altLang="en-US" sz="3600" b="1"/>
              <a:t> early-fall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P"/>
            </a:pPr>
            <a:r>
              <a:rPr lang="en-US" altLang="en-US" sz="4000" b="1"/>
              <a:t> Water 12 to 24 hours Before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P"/>
            </a:pPr>
            <a:r>
              <a:rPr lang="en-US" altLang="en-US" sz="4000" b="1"/>
              <a:t> Remove Cores</a:t>
            </a:r>
          </a:p>
          <a:p>
            <a:pPr>
              <a:spcBef>
                <a:spcPct val="60000"/>
              </a:spcBef>
              <a:buClr>
                <a:srgbClr val="FFFF00"/>
              </a:buClr>
              <a:buFont typeface="Wingdings" charset="2"/>
              <a:buChar char="P"/>
            </a:pPr>
            <a:r>
              <a:rPr lang="en-US" altLang="en-US" sz="4000" b="1"/>
              <a:t> Topdress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1447800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400" b="1" i="1">
                <a:solidFill>
                  <a:srgbClr val="FFFF00"/>
                </a:solidFill>
              </a:rPr>
              <a:t>Usage Maxims</a:t>
            </a:r>
            <a:r>
              <a:rPr lang="en-US" altLang="en-US" sz="6000" b="1">
                <a:solidFill>
                  <a:srgbClr val="FFFF00"/>
                </a:solidFill>
              </a:rPr>
              <a:t/>
            </a:r>
            <a:br>
              <a:rPr lang="en-US" altLang="en-US" sz="6000" b="1">
                <a:solidFill>
                  <a:srgbClr val="FFFF00"/>
                </a:solidFill>
              </a:rPr>
            </a:br>
            <a:r>
              <a:rPr lang="en-US" altLang="en-US" sz="4000">
                <a:solidFill>
                  <a:srgbClr val="FFFF00"/>
                </a:solidFill>
              </a:rPr>
              <a:t>(200-400-600 Rule)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981200"/>
            <a:ext cx="9048750" cy="4725988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 i="1">
                <a:solidFill>
                  <a:schemeClr val="bg1"/>
                </a:solidFill>
              </a:rPr>
              <a:t> Generally advise that a field not be used 	in 	excess of 200 hours per year in order to 	sustain good field conditions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 i="1">
                <a:solidFill>
                  <a:schemeClr val="bg1"/>
                </a:solidFill>
              </a:rPr>
              <a:t> Under some circumstances, fields have 	successfully handled between 400 to 	600 hours of use per year with good 	field conditions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600" b="1" i="1">
                <a:solidFill>
                  <a:schemeClr val="bg1"/>
                </a:solidFill>
              </a:rPr>
              <a:t> Beyond 600 hours, you are expecting 	miracles and will be playing on dirt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806575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Topdressing</a:t>
            </a:r>
            <a:endParaRPr lang="en-US" altLang="en-US" b="1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1524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Topdressing: Sand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828800"/>
            <a:ext cx="4829175" cy="2819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4000" b="1"/>
              <a:t> Keep pores open</a:t>
            </a:r>
          </a:p>
          <a:p>
            <a:pPr>
              <a:spcBef>
                <a:spcPct val="60000"/>
              </a:spcBef>
            </a:pPr>
            <a:r>
              <a:rPr lang="en-US" altLang="en-US" sz="4000" b="1"/>
              <a:t> Helps with thatch</a:t>
            </a:r>
          </a:p>
        </p:txBody>
      </p:sp>
      <p:pic>
        <p:nvPicPr>
          <p:cNvPr id="500740" name="Picture 4" descr="Topdressing Sand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514600"/>
            <a:ext cx="4572000" cy="33305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Oval 2"/>
          <p:cNvSpPr>
            <a:spLocks noChangeArrowheads="1"/>
          </p:cNvSpPr>
          <p:nvPr/>
        </p:nvSpPr>
        <p:spPr bwMode="auto">
          <a:xfrm>
            <a:off x="3575050" y="1098550"/>
            <a:ext cx="3136900" cy="2787650"/>
          </a:xfrm>
          <a:prstGeom prst="ellipse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63" name="Oval 3"/>
          <p:cNvSpPr>
            <a:spLocks noChangeArrowheads="1"/>
          </p:cNvSpPr>
          <p:nvPr/>
        </p:nvSpPr>
        <p:spPr bwMode="auto">
          <a:xfrm>
            <a:off x="4629150" y="2492375"/>
            <a:ext cx="3136900" cy="2787650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2522538" y="2492375"/>
            <a:ext cx="3135312" cy="2787650"/>
          </a:xfrm>
          <a:prstGeom prst="ellipse">
            <a:avLst/>
          </a:prstGeom>
          <a:solidFill>
            <a:srgbClr val="FF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6165" name="Text Box 5"/>
          <p:cNvSpPr txBox="1">
            <a:spLocks noChangeArrowheads="1"/>
          </p:cNvSpPr>
          <p:nvPr/>
        </p:nvSpPr>
        <p:spPr bwMode="auto">
          <a:xfrm>
            <a:off x="4152900" y="381000"/>
            <a:ext cx="2971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u="sng" baseline="0">
                <a:solidFill>
                  <a:srgbClr val="FFFF00"/>
                </a:solidFill>
              </a:rPr>
              <a:t>Soil Properties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Physical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Chemical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Biological</a:t>
            </a: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1333500" y="3581400"/>
            <a:ext cx="27479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u="sng" baseline="0">
                <a:solidFill>
                  <a:srgbClr val="FFFF00"/>
                </a:solidFill>
              </a:rPr>
              <a:t>Climate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Temperature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Moisture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Light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Wind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Gases</a:t>
            </a: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5676900" y="3824288"/>
            <a:ext cx="27432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u="sng" baseline="0">
                <a:solidFill>
                  <a:srgbClr val="FFFF00"/>
                </a:solidFill>
              </a:rPr>
              <a:t>Management</a:t>
            </a:r>
          </a:p>
          <a:p>
            <a:pPr eaLnBrk="1" hangingPunct="1"/>
            <a:r>
              <a:rPr lang="en-US" altLang="en-US" baseline="0"/>
              <a:t>Mowing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Fertilization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Irrigation</a:t>
            </a:r>
          </a:p>
          <a:p>
            <a:pPr eaLnBrk="1" hangingPunct="1">
              <a:buFont typeface="Times New Roman" charset="0"/>
              <a:buChar char="-"/>
            </a:pPr>
            <a:r>
              <a:rPr lang="en-US" altLang="en-US" baseline="0"/>
              <a:t>Pesticides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4" name="Picture 4" descr="ANGC Greens Ca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79400"/>
            <a:ext cx="3611563" cy="2184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500"/>
            <a:ext cx="4897438" cy="32702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1047" name="Picture 7" descr="Image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5075"/>
            <a:ext cx="4260850" cy="284003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 descr="soilcompact&amp;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5897563" y="6034088"/>
            <a:ext cx="25987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09750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69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41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13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385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2000" baseline="0"/>
              <a:t>“Turtle-Back“</a:t>
            </a:r>
          </a:p>
          <a:p>
            <a:pPr algn="ctr"/>
            <a:r>
              <a:rPr lang="en-US" altLang="en-US" sz="2000" baseline="0"/>
              <a:t> Drainage Design</a:t>
            </a:r>
          </a:p>
        </p:txBody>
      </p:sp>
      <p:grpSp>
        <p:nvGrpSpPr>
          <p:cNvPr id="665603" name="Group 3"/>
          <p:cNvGrpSpPr>
            <a:grpSpLocks/>
          </p:cNvGrpSpPr>
          <p:nvPr/>
        </p:nvGrpSpPr>
        <p:grpSpPr bwMode="auto">
          <a:xfrm>
            <a:off x="5565775" y="3992563"/>
            <a:ext cx="2943225" cy="1606550"/>
            <a:chOff x="3552" y="1344"/>
            <a:chExt cx="2125" cy="1322"/>
          </a:xfrm>
        </p:grpSpPr>
        <p:sp>
          <p:nvSpPr>
            <p:cNvPr id="665604" name="Line 4"/>
            <p:cNvSpPr>
              <a:spLocks noChangeShapeType="1"/>
            </p:cNvSpPr>
            <p:nvPr/>
          </p:nvSpPr>
          <p:spPr bwMode="auto">
            <a:xfrm flipH="1">
              <a:off x="3552" y="1968"/>
              <a:ext cx="303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05" name="Freeform 5"/>
            <p:cNvSpPr>
              <a:spLocks/>
            </p:cNvSpPr>
            <p:nvPr/>
          </p:nvSpPr>
          <p:spPr bwMode="auto">
            <a:xfrm rot="-525453">
              <a:off x="4512" y="1344"/>
              <a:ext cx="53" cy="244"/>
            </a:xfrm>
            <a:custGeom>
              <a:avLst/>
              <a:gdLst>
                <a:gd name="T0" fmla="*/ 53 w 53"/>
                <a:gd name="T1" fmla="*/ 244 h 244"/>
                <a:gd name="T2" fmla="*/ 0 w 53"/>
                <a:gd name="T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244">
                  <a:moveTo>
                    <a:pt x="53" y="244"/>
                  </a:move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06" name="Line 6"/>
            <p:cNvSpPr>
              <a:spLocks noChangeShapeType="1"/>
            </p:cNvSpPr>
            <p:nvPr/>
          </p:nvSpPr>
          <p:spPr bwMode="auto">
            <a:xfrm>
              <a:off x="4752" y="2352"/>
              <a:ext cx="51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07" name="Line 7"/>
            <p:cNvSpPr>
              <a:spLocks noChangeShapeType="1"/>
            </p:cNvSpPr>
            <p:nvPr/>
          </p:nvSpPr>
          <p:spPr bwMode="auto">
            <a:xfrm>
              <a:off x="5328" y="1920"/>
              <a:ext cx="349" cy="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08" name="Freeform 8"/>
          <p:cNvSpPr>
            <a:spLocks/>
          </p:cNvSpPr>
          <p:nvPr/>
        </p:nvSpPr>
        <p:spPr bwMode="auto">
          <a:xfrm>
            <a:off x="7802563" y="3944938"/>
            <a:ext cx="730250" cy="438150"/>
          </a:xfrm>
          <a:custGeom>
            <a:avLst/>
            <a:gdLst>
              <a:gd name="T0" fmla="*/ 0 w 528"/>
              <a:gd name="T1" fmla="*/ 360 h 360"/>
              <a:gd name="T2" fmla="*/ 528 w 528"/>
              <a:gd name="T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8" h="360">
                <a:moveTo>
                  <a:pt x="0" y="360"/>
                </a:moveTo>
                <a:lnTo>
                  <a:pt x="528" y="0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09" name="Freeform 9"/>
          <p:cNvSpPr>
            <a:spLocks/>
          </p:cNvSpPr>
          <p:nvPr/>
        </p:nvSpPr>
        <p:spPr bwMode="auto">
          <a:xfrm>
            <a:off x="7993063" y="5097463"/>
            <a:ext cx="952500" cy="563562"/>
          </a:xfrm>
          <a:custGeom>
            <a:avLst/>
            <a:gdLst>
              <a:gd name="T0" fmla="*/ 0 w 688"/>
              <a:gd name="T1" fmla="*/ 0 h 465"/>
              <a:gd name="T2" fmla="*/ 688 w 688"/>
              <a:gd name="T3" fmla="*/ 465 h 4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465">
                <a:moveTo>
                  <a:pt x="0" y="0"/>
                </a:moveTo>
                <a:lnTo>
                  <a:pt x="688" y="465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0" name="Freeform 10"/>
          <p:cNvSpPr>
            <a:spLocks/>
          </p:cNvSpPr>
          <p:nvPr/>
        </p:nvSpPr>
        <p:spPr bwMode="auto">
          <a:xfrm>
            <a:off x="5127625" y="3940175"/>
            <a:ext cx="938213" cy="446088"/>
          </a:xfrm>
          <a:custGeom>
            <a:avLst/>
            <a:gdLst>
              <a:gd name="T0" fmla="*/ 677 w 677"/>
              <a:gd name="T1" fmla="*/ 367 h 367"/>
              <a:gd name="T2" fmla="*/ 0 w 677"/>
              <a:gd name="T3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7" h="367">
                <a:moveTo>
                  <a:pt x="677" y="367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1" name="Freeform 11"/>
          <p:cNvSpPr>
            <a:spLocks/>
          </p:cNvSpPr>
          <p:nvPr/>
        </p:nvSpPr>
        <p:spPr bwMode="auto">
          <a:xfrm>
            <a:off x="5562600" y="5100638"/>
            <a:ext cx="668338" cy="561975"/>
          </a:xfrm>
          <a:custGeom>
            <a:avLst/>
            <a:gdLst>
              <a:gd name="T0" fmla="*/ 482 w 482"/>
              <a:gd name="T1" fmla="*/ 0 h 463"/>
              <a:gd name="T2" fmla="*/ 0 w 482"/>
              <a:gd name="T3" fmla="*/ 463 h 4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2" h="463">
                <a:moveTo>
                  <a:pt x="482" y="0"/>
                </a:moveTo>
                <a:lnTo>
                  <a:pt x="0" y="463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2" name="Freeform 12"/>
          <p:cNvSpPr>
            <a:spLocks/>
          </p:cNvSpPr>
          <p:nvPr/>
        </p:nvSpPr>
        <p:spPr bwMode="auto">
          <a:xfrm>
            <a:off x="5549900" y="5657850"/>
            <a:ext cx="1588" cy="266700"/>
          </a:xfrm>
          <a:custGeom>
            <a:avLst/>
            <a:gdLst>
              <a:gd name="T0" fmla="*/ 0 w 1"/>
              <a:gd name="T1" fmla="*/ 0 h 219"/>
              <a:gd name="T2" fmla="*/ 0 w 1"/>
              <a:gd name="T3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19">
                <a:moveTo>
                  <a:pt x="0" y="0"/>
                </a:moveTo>
                <a:lnTo>
                  <a:pt x="0" y="219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3" name="Freeform 13"/>
          <p:cNvSpPr>
            <a:spLocks/>
          </p:cNvSpPr>
          <p:nvPr/>
        </p:nvSpPr>
        <p:spPr bwMode="auto">
          <a:xfrm>
            <a:off x="8948738" y="5680075"/>
            <a:ext cx="1587" cy="241300"/>
          </a:xfrm>
          <a:custGeom>
            <a:avLst/>
            <a:gdLst>
              <a:gd name="T0" fmla="*/ 0 w 1"/>
              <a:gd name="T1" fmla="*/ 0 h 198"/>
              <a:gd name="T2" fmla="*/ 0 w 1"/>
              <a:gd name="T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8">
                <a:moveTo>
                  <a:pt x="0" y="0"/>
                </a:moveTo>
                <a:lnTo>
                  <a:pt x="0" y="198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4" name="Freeform 14"/>
          <p:cNvSpPr>
            <a:spLocks/>
          </p:cNvSpPr>
          <p:nvPr/>
        </p:nvSpPr>
        <p:spPr bwMode="auto">
          <a:xfrm>
            <a:off x="5537200" y="5921375"/>
            <a:ext cx="3419475" cy="0"/>
          </a:xfrm>
          <a:custGeom>
            <a:avLst/>
            <a:gdLst>
              <a:gd name="T0" fmla="*/ 2469 w 2469"/>
              <a:gd name="T1" fmla="*/ 0 h 1"/>
              <a:gd name="T2" fmla="*/ 0 w 246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69" h="1">
                <a:moveTo>
                  <a:pt x="2469" y="0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5" name="Freeform 15"/>
          <p:cNvSpPr>
            <a:spLocks/>
          </p:cNvSpPr>
          <p:nvPr/>
        </p:nvSpPr>
        <p:spPr bwMode="auto">
          <a:xfrm>
            <a:off x="5113338" y="3933825"/>
            <a:ext cx="3175" cy="261938"/>
          </a:xfrm>
          <a:custGeom>
            <a:avLst/>
            <a:gdLst>
              <a:gd name="T0" fmla="*/ 0 w 2"/>
              <a:gd name="T1" fmla="*/ 0 h 160"/>
              <a:gd name="T2" fmla="*/ 2 w 2"/>
              <a:gd name="T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160">
                <a:moveTo>
                  <a:pt x="0" y="0"/>
                </a:moveTo>
                <a:lnTo>
                  <a:pt x="2" y="160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6" name="Freeform 16"/>
          <p:cNvSpPr>
            <a:spLocks/>
          </p:cNvSpPr>
          <p:nvPr/>
        </p:nvSpPr>
        <p:spPr bwMode="auto">
          <a:xfrm>
            <a:off x="5113338" y="4181475"/>
            <a:ext cx="423862" cy="1746250"/>
          </a:xfrm>
          <a:custGeom>
            <a:avLst/>
            <a:gdLst>
              <a:gd name="T0" fmla="*/ 0 w 307"/>
              <a:gd name="T1" fmla="*/ 0 h 1437"/>
              <a:gd name="T2" fmla="*/ 307 w 307"/>
              <a:gd name="T3" fmla="*/ 1437 h 14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7" h="1437">
                <a:moveTo>
                  <a:pt x="0" y="0"/>
                </a:moveTo>
                <a:lnTo>
                  <a:pt x="307" y="1437"/>
                </a:lnTo>
              </a:path>
            </a:pathLst>
          </a:custGeom>
          <a:solidFill>
            <a:srgbClr val="FFFFFF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17" name="Freeform 17"/>
          <p:cNvSpPr>
            <a:spLocks/>
          </p:cNvSpPr>
          <p:nvPr/>
        </p:nvSpPr>
        <p:spPr bwMode="auto">
          <a:xfrm>
            <a:off x="6230938" y="5099050"/>
            <a:ext cx="1768475" cy="1588"/>
          </a:xfrm>
          <a:custGeom>
            <a:avLst/>
            <a:gdLst>
              <a:gd name="T0" fmla="*/ 0 w 1056"/>
              <a:gd name="T1" fmla="*/ 0 h 1"/>
              <a:gd name="T2" fmla="*/ 1056 w 1056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6" h="1">
                <a:moveTo>
                  <a:pt x="0" y="0"/>
                </a:moveTo>
                <a:lnTo>
                  <a:pt x="1056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18" name="Freeform 18"/>
          <p:cNvSpPr>
            <a:spLocks/>
          </p:cNvSpPr>
          <p:nvPr/>
        </p:nvSpPr>
        <p:spPr bwMode="auto">
          <a:xfrm>
            <a:off x="6051550" y="4383088"/>
            <a:ext cx="179388" cy="715962"/>
          </a:xfrm>
          <a:custGeom>
            <a:avLst/>
            <a:gdLst>
              <a:gd name="T0" fmla="*/ 108 w 108"/>
              <a:gd name="T1" fmla="*/ 438 h 438"/>
              <a:gd name="T2" fmla="*/ 0 w 108"/>
              <a:gd name="T3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" h="438">
                <a:moveTo>
                  <a:pt x="108" y="438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19" name="Freeform 19"/>
          <p:cNvSpPr>
            <a:spLocks/>
          </p:cNvSpPr>
          <p:nvPr/>
        </p:nvSpPr>
        <p:spPr bwMode="auto">
          <a:xfrm>
            <a:off x="6057900" y="4378325"/>
            <a:ext cx="1749425" cy="1588"/>
          </a:xfrm>
          <a:custGeom>
            <a:avLst/>
            <a:gdLst>
              <a:gd name="T0" fmla="*/ 0 w 1047"/>
              <a:gd name="T1" fmla="*/ 0 h 1"/>
              <a:gd name="T2" fmla="*/ 1047 w 104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7" h="1">
                <a:moveTo>
                  <a:pt x="0" y="0"/>
                </a:moveTo>
                <a:lnTo>
                  <a:pt x="1047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0" name="Freeform 20"/>
          <p:cNvSpPr>
            <a:spLocks/>
          </p:cNvSpPr>
          <p:nvPr/>
        </p:nvSpPr>
        <p:spPr bwMode="auto">
          <a:xfrm>
            <a:off x="7807325" y="4383088"/>
            <a:ext cx="182563" cy="704850"/>
          </a:xfrm>
          <a:custGeom>
            <a:avLst/>
            <a:gdLst>
              <a:gd name="T0" fmla="*/ 108 w 108"/>
              <a:gd name="T1" fmla="*/ 432 h 432"/>
              <a:gd name="T2" fmla="*/ 0 w 108"/>
              <a:gd name="T3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" h="432">
                <a:moveTo>
                  <a:pt x="108" y="432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1" name="Freeform 21"/>
          <p:cNvSpPr>
            <a:spLocks/>
          </p:cNvSpPr>
          <p:nvPr/>
        </p:nvSpPr>
        <p:spPr bwMode="auto">
          <a:xfrm>
            <a:off x="5553075" y="5676900"/>
            <a:ext cx="3395663" cy="3175"/>
          </a:xfrm>
          <a:custGeom>
            <a:avLst/>
            <a:gdLst>
              <a:gd name="T0" fmla="*/ 0 w 2451"/>
              <a:gd name="T1" fmla="*/ 0 h 2"/>
              <a:gd name="T2" fmla="*/ 2451 w 2451"/>
              <a:gd name="T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51" h="2">
                <a:moveTo>
                  <a:pt x="0" y="0"/>
                </a:moveTo>
                <a:lnTo>
                  <a:pt x="2451" y="2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2" name="Freeform 22"/>
          <p:cNvSpPr>
            <a:spLocks/>
          </p:cNvSpPr>
          <p:nvPr/>
        </p:nvSpPr>
        <p:spPr bwMode="auto">
          <a:xfrm>
            <a:off x="5143500" y="3954463"/>
            <a:ext cx="409575" cy="1722437"/>
          </a:xfrm>
          <a:custGeom>
            <a:avLst/>
            <a:gdLst>
              <a:gd name="T0" fmla="*/ 245 w 245"/>
              <a:gd name="T1" fmla="*/ 1053 h 1053"/>
              <a:gd name="T2" fmla="*/ 0 w 245"/>
              <a:gd name="T3" fmla="*/ 0 h 105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5" h="1053">
                <a:moveTo>
                  <a:pt x="245" y="1053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3" name="Freeform 23"/>
          <p:cNvSpPr>
            <a:spLocks/>
          </p:cNvSpPr>
          <p:nvPr/>
        </p:nvSpPr>
        <p:spPr bwMode="auto">
          <a:xfrm>
            <a:off x="5100638" y="3943350"/>
            <a:ext cx="3452812" cy="4763"/>
          </a:xfrm>
          <a:custGeom>
            <a:avLst/>
            <a:gdLst>
              <a:gd name="T0" fmla="*/ 0 w 2493"/>
              <a:gd name="T1" fmla="*/ 0 h 4"/>
              <a:gd name="T2" fmla="*/ 2493 w 2493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93" h="4">
                <a:moveTo>
                  <a:pt x="0" y="0"/>
                </a:moveTo>
                <a:lnTo>
                  <a:pt x="2493" y="4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4" name="Text Box 24"/>
          <p:cNvSpPr txBox="1">
            <a:spLocks noChangeArrowheads="1"/>
          </p:cNvSpPr>
          <p:nvPr/>
        </p:nvSpPr>
        <p:spPr bwMode="auto">
          <a:xfrm rot="-10901">
            <a:off x="6176963" y="4402138"/>
            <a:ext cx="15811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662" tIns="46831" rIns="93662" bIns="46831">
            <a:spAutoFit/>
          </a:bodyPr>
          <a:lstStyle>
            <a:lvl1pPr defTabSz="93662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68313" defTabSz="93662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36625" defTabSz="93662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04938" defTabSz="93662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73250" defTabSz="93662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304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876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448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020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 b="0" baseline="0"/>
              <a:t>center area flat</a:t>
            </a:r>
          </a:p>
          <a:p>
            <a:pPr algn="ctr"/>
            <a:r>
              <a:rPr lang="en-US" altLang="en-US" sz="1800" b="0" baseline="0"/>
              <a:t>(no slope)</a:t>
            </a:r>
          </a:p>
        </p:txBody>
      </p:sp>
      <p:sp>
        <p:nvSpPr>
          <p:cNvPr id="665625" name="Freeform 25"/>
          <p:cNvSpPr>
            <a:spLocks/>
          </p:cNvSpPr>
          <p:nvPr/>
        </p:nvSpPr>
        <p:spPr bwMode="auto">
          <a:xfrm>
            <a:off x="8537575" y="3948113"/>
            <a:ext cx="406400" cy="1724025"/>
          </a:xfrm>
          <a:custGeom>
            <a:avLst/>
            <a:gdLst>
              <a:gd name="T0" fmla="*/ 294 w 294"/>
              <a:gd name="T1" fmla="*/ 1419 h 1419"/>
              <a:gd name="T2" fmla="*/ 0 w 294"/>
              <a:gd name="T3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419">
                <a:moveTo>
                  <a:pt x="294" y="1419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26" name="Text Box 26"/>
          <p:cNvSpPr txBox="1">
            <a:spLocks noChangeArrowheads="1"/>
          </p:cNvSpPr>
          <p:nvPr/>
        </p:nvSpPr>
        <p:spPr bwMode="auto">
          <a:xfrm>
            <a:off x="1849438" y="6021388"/>
            <a:ext cx="26479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09750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69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41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13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3855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2000" baseline="0"/>
              <a:t>“Hip Roof”</a:t>
            </a:r>
          </a:p>
          <a:p>
            <a:pPr algn="ctr"/>
            <a:r>
              <a:rPr lang="en-US" altLang="en-US" sz="2000" baseline="0"/>
              <a:t> Drainage Design</a:t>
            </a:r>
          </a:p>
        </p:txBody>
      </p:sp>
      <p:grpSp>
        <p:nvGrpSpPr>
          <p:cNvPr id="665627" name="Group 27"/>
          <p:cNvGrpSpPr>
            <a:grpSpLocks/>
          </p:cNvGrpSpPr>
          <p:nvPr/>
        </p:nvGrpSpPr>
        <p:grpSpPr bwMode="auto">
          <a:xfrm>
            <a:off x="915988" y="3930650"/>
            <a:ext cx="3984625" cy="2017713"/>
            <a:chOff x="195" y="1293"/>
            <a:chExt cx="2877" cy="1662"/>
          </a:xfrm>
        </p:grpSpPr>
        <p:grpSp>
          <p:nvGrpSpPr>
            <p:cNvPr id="665628" name="Group 28"/>
            <p:cNvGrpSpPr>
              <a:grpSpLocks/>
            </p:cNvGrpSpPr>
            <p:nvPr/>
          </p:nvGrpSpPr>
          <p:grpSpPr bwMode="auto">
            <a:xfrm>
              <a:off x="608" y="1397"/>
              <a:ext cx="2058" cy="1099"/>
              <a:chOff x="608" y="1398"/>
              <a:chExt cx="2058" cy="1099"/>
            </a:xfrm>
          </p:grpSpPr>
          <p:sp>
            <p:nvSpPr>
              <p:cNvPr id="665629" name="Line 29"/>
              <p:cNvSpPr>
                <a:spLocks noChangeShapeType="1"/>
              </p:cNvSpPr>
              <p:nvPr/>
            </p:nvSpPr>
            <p:spPr bwMode="auto">
              <a:xfrm>
                <a:off x="2408" y="1865"/>
                <a:ext cx="258" cy="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53882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30" name="Line 30"/>
              <p:cNvSpPr>
                <a:spLocks noChangeShapeType="1"/>
              </p:cNvSpPr>
              <p:nvPr/>
            </p:nvSpPr>
            <p:spPr bwMode="auto">
              <a:xfrm>
                <a:off x="1688" y="2181"/>
                <a:ext cx="52" cy="3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53882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31" name="Line 31"/>
              <p:cNvSpPr>
                <a:spLocks noChangeShapeType="1"/>
              </p:cNvSpPr>
              <p:nvPr/>
            </p:nvSpPr>
            <p:spPr bwMode="auto">
              <a:xfrm flipH="1">
                <a:off x="608" y="1918"/>
                <a:ext cx="309" cy="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53882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32" name="Freeform 32"/>
              <p:cNvSpPr>
                <a:spLocks/>
              </p:cNvSpPr>
              <p:nvPr/>
            </p:nvSpPr>
            <p:spPr bwMode="auto">
              <a:xfrm>
                <a:off x="1457" y="1398"/>
                <a:ext cx="148" cy="322"/>
              </a:xfrm>
              <a:custGeom>
                <a:avLst/>
                <a:gdLst>
                  <a:gd name="T0" fmla="*/ 138 w 138"/>
                  <a:gd name="T1" fmla="*/ 294 h 294"/>
                  <a:gd name="T2" fmla="*/ 0 w 138"/>
                  <a:gd name="T3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8" h="294">
                    <a:moveTo>
                      <a:pt x="138" y="294"/>
                    </a:move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53882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633" name="Freeform 33"/>
            <p:cNvSpPr>
              <a:spLocks/>
            </p:cNvSpPr>
            <p:nvPr/>
          </p:nvSpPr>
          <p:spPr bwMode="auto">
            <a:xfrm>
              <a:off x="1997" y="1850"/>
              <a:ext cx="1074" cy="883"/>
            </a:xfrm>
            <a:custGeom>
              <a:avLst/>
              <a:gdLst>
                <a:gd name="T0" fmla="*/ 0 w 1074"/>
                <a:gd name="T1" fmla="*/ 0 h 883"/>
                <a:gd name="T2" fmla="*/ 1074 w 1074"/>
                <a:gd name="T3" fmla="*/ 8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74" h="883">
                  <a:moveTo>
                    <a:pt x="0" y="0"/>
                  </a:moveTo>
                  <a:lnTo>
                    <a:pt x="1074" y="883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4" name="Freeform 34"/>
            <p:cNvSpPr>
              <a:spLocks/>
            </p:cNvSpPr>
            <p:nvPr/>
          </p:nvSpPr>
          <p:spPr bwMode="auto">
            <a:xfrm>
              <a:off x="217" y="1300"/>
              <a:ext cx="1082" cy="546"/>
            </a:xfrm>
            <a:custGeom>
              <a:avLst/>
              <a:gdLst>
                <a:gd name="T0" fmla="*/ 866 w 866"/>
                <a:gd name="T1" fmla="*/ 404 h 404"/>
                <a:gd name="T2" fmla="*/ 0 w 866"/>
                <a:gd name="T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6" h="404">
                  <a:moveTo>
                    <a:pt x="866" y="404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5" name="Freeform 35"/>
            <p:cNvSpPr>
              <a:spLocks/>
            </p:cNvSpPr>
            <p:nvPr/>
          </p:nvSpPr>
          <p:spPr bwMode="auto">
            <a:xfrm>
              <a:off x="543" y="1855"/>
              <a:ext cx="760" cy="868"/>
            </a:xfrm>
            <a:custGeom>
              <a:avLst/>
              <a:gdLst>
                <a:gd name="T0" fmla="*/ 608 w 608"/>
                <a:gd name="T1" fmla="*/ 0 h 643"/>
                <a:gd name="T2" fmla="*/ 0 w 608"/>
                <a:gd name="T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8" h="643">
                  <a:moveTo>
                    <a:pt x="608" y="0"/>
                  </a:moveTo>
                  <a:lnTo>
                    <a:pt x="0" y="643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6" name="Freeform 36"/>
            <p:cNvSpPr>
              <a:spLocks/>
            </p:cNvSpPr>
            <p:nvPr/>
          </p:nvSpPr>
          <p:spPr bwMode="auto">
            <a:xfrm>
              <a:off x="528" y="2737"/>
              <a:ext cx="3" cy="218"/>
            </a:xfrm>
            <a:custGeom>
              <a:avLst/>
              <a:gdLst>
                <a:gd name="T0" fmla="*/ 3 w 3"/>
                <a:gd name="T1" fmla="*/ 0 h 218"/>
                <a:gd name="T2" fmla="*/ 0 w 3"/>
                <a:gd name="T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18">
                  <a:moveTo>
                    <a:pt x="3" y="0"/>
                  </a:moveTo>
                  <a:lnTo>
                    <a:pt x="0" y="218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7" name="Freeform 37"/>
            <p:cNvSpPr>
              <a:spLocks/>
            </p:cNvSpPr>
            <p:nvPr/>
          </p:nvSpPr>
          <p:spPr bwMode="auto">
            <a:xfrm>
              <a:off x="3071" y="2723"/>
              <a:ext cx="1" cy="223"/>
            </a:xfrm>
            <a:custGeom>
              <a:avLst/>
              <a:gdLst>
                <a:gd name="T0" fmla="*/ 0 w 1"/>
                <a:gd name="T1" fmla="*/ 0 h 223"/>
                <a:gd name="T2" fmla="*/ 0 w 1"/>
                <a:gd name="T3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23">
                  <a:moveTo>
                    <a:pt x="0" y="0"/>
                  </a:moveTo>
                  <a:lnTo>
                    <a:pt x="0" y="223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8" name="Freeform 38"/>
            <p:cNvSpPr>
              <a:spLocks/>
            </p:cNvSpPr>
            <p:nvPr/>
          </p:nvSpPr>
          <p:spPr bwMode="auto">
            <a:xfrm>
              <a:off x="524" y="2943"/>
              <a:ext cx="2547" cy="1"/>
            </a:xfrm>
            <a:custGeom>
              <a:avLst/>
              <a:gdLst>
                <a:gd name="T0" fmla="*/ 2547 w 2547"/>
                <a:gd name="T1" fmla="*/ 0 h 1"/>
                <a:gd name="T2" fmla="*/ 0 w 254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47" h="1">
                  <a:moveTo>
                    <a:pt x="254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39" name="Freeform 39"/>
            <p:cNvSpPr>
              <a:spLocks/>
            </p:cNvSpPr>
            <p:nvPr/>
          </p:nvSpPr>
          <p:spPr bwMode="auto">
            <a:xfrm>
              <a:off x="201" y="1293"/>
              <a:ext cx="1" cy="216"/>
            </a:xfrm>
            <a:custGeom>
              <a:avLst/>
              <a:gdLst>
                <a:gd name="T0" fmla="*/ 0 w 1"/>
                <a:gd name="T1" fmla="*/ 0 h 216"/>
                <a:gd name="T2" fmla="*/ 0 w 1"/>
                <a:gd name="T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16">
                  <a:moveTo>
                    <a:pt x="0" y="0"/>
                  </a:moveTo>
                  <a:lnTo>
                    <a:pt x="0" y="216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0" name="Freeform 40"/>
            <p:cNvSpPr>
              <a:spLocks/>
            </p:cNvSpPr>
            <p:nvPr/>
          </p:nvSpPr>
          <p:spPr bwMode="auto">
            <a:xfrm>
              <a:off x="198" y="1494"/>
              <a:ext cx="321" cy="1458"/>
            </a:xfrm>
            <a:custGeom>
              <a:avLst/>
              <a:gdLst>
                <a:gd name="T0" fmla="*/ 0 w 321"/>
                <a:gd name="T1" fmla="*/ 0 h 1458"/>
                <a:gd name="T2" fmla="*/ 321 w 321"/>
                <a:gd name="T3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1458">
                  <a:moveTo>
                    <a:pt x="0" y="0"/>
                  </a:moveTo>
                  <a:lnTo>
                    <a:pt x="321" y="1458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1" name="Freeform 41"/>
            <p:cNvSpPr>
              <a:spLocks/>
            </p:cNvSpPr>
            <p:nvPr/>
          </p:nvSpPr>
          <p:spPr bwMode="auto">
            <a:xfrm>
              <a:off x="1299" y="1848"/>
              <a:ext cx="696" cy="1"/>
            </a:xfrm>
            <a:custGeom>
              <a:avLst/>
              <a:gdLst>
                <a:gd name="T0" fmla="*/ 0 w 696"/>
                <a:gd name="T1" fmla="*/ 0 h 1"/>
                <a:gd name="T2" fmla="*/ 696 w 69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6" h="1">
                  <a:moveTo>
                    <a:pt x="0" y="0"/>
                  </a:moveTo>
                  <a:lnTo>
                    <a:pt x="696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2" name="Freeform 42"/>
            <p:cNvSpPr>
              <a:spLocks/>
            </p:cNvSpPr>
            <p:nvPr/>
          </p:nvSpPr>
          <p:spPr bwMode="auto">
            <a:xfrm>
              <a:off x="536" y="2735"/>
              <a:ext cx="2527" cy="4"/>
            </a:xfrm>
            <a:custGeom>
              <a:avLst/>
              <a:gdLst>
                <a:gd name="T0" fmla="*/ 0 w 2022"/>
                <a:gd name="T1" fmla="*/ 0 h 3"/>
                <a:gd name="T2" fmla="*/ 2022 w 2022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22" h="3">
                  <a:moveTo>
                    <a:pt x="0" y="0"/>
                  </a:moveTo>
                  <a:lnTo>
                    <a:pt x="2022" y="3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3" name="Freeform 43"/>
            <p:cNvSpPr>
              <a:spLocks/>
            </p:cNvSpPr>
            <p:nvPr/>
          </p:nvSpPr>
          <p:spPr bwMode="auto">
            <a:xfrm>
              <a:off x="210" y="1305"/>
              <a:ext cx="324" cy="1470"/>
            </a:xfrm>
            <a:custGeom>
              <a:avLst/>
              <a:gdLst>
                <a:gd name="T0" fmla="*/ 324 w 324"/>
                <a:gd name="T1" fmla="*/ 1470 h 1470"/>
                <a:gd name="T2" fmla="*/ 0 w 324"/>
                <a:gd name="T3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470">
                  <a:moveTo>
                    <a:pt x="324" y="1470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4" name="Freeform 44"/>
            <p:cNvSpPr>
              <a:spLocks/>
            </p:cNvSpPr>
            <p:nvPr/>
          </p:nvSpPr>
          <p:spPr bwMode="auto">
            <a:xfrm>
              <a:off x="195" y="1299"/>
              <a:ext cx="2580" cy="3"/>
            </a:xfrm>
            <a:custGeom>
              <a:avLst/>
              <a:gdLst>
                <a:gd name="T0" fmla="*/ 0 w 2580"/>
                <a:gd name="T1" fmla="*/ 0 h 3"/>
                <a:gd name="T2" fmla="*/ 2580 w 2580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80" h="3">
                  <a:moveTo>
                    <a:pt x="0" y="0"/>
                  </a:moveTo>
                  <a:lnTo>
                    <a:pt x="2580" y="3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45" name="Freeform 45"/>
            <p:cNvSpPr>
              <a:spLocks/>
            </p:cNvSpPr>
            <p:nvPr/>
          </p:nvSpPr>
          <p:spPr bwMode="auto">
            <a:xfrm>
              <a:off x="1993" y="1296"/>
              <a:ext cx="769" cy="545"/>
            </a:xfrm>
            <a:custGeom>
              <a:avLst/>
              <a:gdLst>
                <a:gd name="T0" fmla="*/ 0 w 769"/>
                <a:gd name="T1" fmla="*/ 545 h 545"/>
                <a:gd name="T2" fmla="*/ 769 w 769"/>
                <a:gd name="T3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9" h="545">
                  <a:moveTo>
                    <a:pt x="0" y="545"/>
                  </a:moveTo>
                  <a:lnTo>
                    <a:pt x="769" y="0"/>
                  </a:lnTo>
                </a:path>
              </a:pathLst>
            </a:custGeom>
            <a:solidFill>
              <a:srgbClr val="FFFFFF"/>
            </a:solidFill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6" name="Freeform 46"/>
            <p:cNvSpPr>
              <a:spLocks/>
            </p:cNvSpPr>
            <p:nvPr/>
          </p:nvSpPr>
          <p:spPr bwMode="auto">
            <a:xfrm>
              <a:off x="2765" y="1299"/>
              <a:ext cx="303" cy="1425"/>
            </a:xfrm>
            <a:custGeom>
              <a:avLst/>
              <a:gdLst>
                <a:gd name="T0" fmla="*/ 303 w 303"/>
                <a:gd name="T1" fmla="*/ 1425 h 1425"/>
                <a:gd name="T2" fmla="*/ 0 w 303"/>
                <a:gd name="T3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3" h="1425">
                  <a:moveTo>
                    <a:pt x="303" y="1425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5647" name="Group 47"/>
          <p:cNvGrpSpPr>
            <a:grpSpLocks/>
          </p:cNvGrpSpPr>
          <p:nvPr/>
        </p:nvGrpSpPr>
        <p:grpSpPr bwMode="auto">
          <a:xfrm>
            <a:off x="1433513" y="169863"/>
            <a:ext cx="7219950" cy="3511550"/>
            <a:chOff x="882" y="104"/>
            <a:chExt cx="4439" cy="2160"/>
          </a:xfrm>
        </p:grpSpPr>
        <p:sp>
          <p:nvSpPr>
            <p:cNvPr id="665648" name="AutoShape 48"/>
            <p:cNvSpPr>
              <a:spLocks noChangeArrowheads="1"/>
            </p:cNvSpPr>
            <p:nvPr/>
          </p:nvSpPr>
          <p:spPr bwMode="auto">
            <a:xfrm rot="5400000">
              <a:off x="3333" y="675"/>
              <a:ext cx="1664" cy="10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9" name="AutoShape 49"/>
            <p:cNvSpPr>
              <a:spLocks noChangeArrowheads="1"/>
            </p:cNvSpPr>
            <p:nvPr/>
          </p:nvSpPr>
          <p:spPr bwMode="auto">
            <a:xfrm rot="16200000">
              <a:off x="876" y="653"/>
              <a:ext cx="1664" cy="105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0" name="Rectangle 50"/>
            <p:cNvSpPr>
              <a:spLocks noChangeArrowheads="1"/>
            </p:cNvSpPr>
            <p:nvPr/>
          </p:nvSpPr>
          <p:spPr bwMode="auto">
            <a:xfrm>
              <a:off x="1159" y="360"/>
              <a:ext cx="3539" cy="16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1" name="Freeform 51"/>
            <p:cNvSpPr>
              <a:spLocks/>
            </p:cNvSpPr>
            <p:nvPr/>
          </p:nvSpPr>
          <p:spPr bwMode="auto">
            <a:xfrm>
              <a:off x="5233" y="1062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2" name="Line 52"/>
            <p:cNvSpPr>
              <a:spLocks noChangeShapeType="1"/>
            </p:cNvSpPr>
            <p:nvPr/>
          </p:nvSpPr>
          <p:spPr bwMode="auto">
            <a:xfrm flipH="1" flipV="1">
              <a:off x="904" y="1020"/>
              <a:ext cx="273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3" name="Line 53"/>
            <p:cNvSpPr>
              <a:spLocks noChangeShapeType="1"/>
            </p:cNvSpPr>
            <p:nvPr/>
          </p:nvSpPr>
          <p:spPr bwMode="auto">
            <a:xfrm flipH="1" flipV="1">
              <a:off x="882" y="1181"/>
              <a:ext cx="272" cy="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4" name="Line 54"/>
            <p:cNvSpPr>
              <a:spLocks noChangeShapeType="1"/>
            </p:cNvSpPr>
            <p:nvPr/>
          </p:nvSpPr>
          <p:spPr bwMode="auto">
            <a:xfrm>
              <a:off x="1045" y="1052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5" name="Text Box 55"/>
            <p:cNvSpPr txBox="1">
              <a:spLocks noChangeArrowheads="1"/>
            </p:cNvSpPr>
            <p:nvPr/>
          </p:nvSpPr>
          <p:spPr bwMode="auto">
            <a:xfrm>
              <a:off x="4916" y="1005"/>
              <a:ext cx="34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Ctr="1"/>
            <a:lstStyle>
              <a:lvl1pPr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524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0646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35731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113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2685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257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1829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6401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100" baseline="0"/>
                <a:t>To</a:t>
              </a:r>
            </a:p>
            <a:p>
              <a:pPr algn="ctr"/>
              <a:endParaRPr lang="en-US" altLang="en-US" sz="1100" baseline="0"/>
            </a:p>
            <a:p>
              <a:pPr algn="ctr"/>
              <a:r>
                <a:rPr lang="en-US" altLang="en-US" sz="1100" baseline="0"/>
                <a:t>Outlet</a:t>
              </a:r>
            </a:p>
          </p:txBody>
        </p:sp>
        <p:sp>
          <p:nvSpPr>
            <p:cNvPr id="665656" name="Rectangle 56"/>
            <p:cNvSpPr>
              <a:spLocks noChangeArrowheads="1"/>
            </p:cNvSpPr>
            <p:nvPr/>
          </p:nvSpPr>
          <p:spPr bwMode="auto">
            <a:xfrm>
              <a:off x="1157" y="233"/>
              <a:ext cx="3770" cy="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3662" tIns="46831" rIns="93662" bIns="46831" anchor="ctr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endParaRPr lang="en-US" altLang="en-US" sz="2900" baseline="0">
                <a:solidFill>
                  <a:schemeClr val="bg1"/>
                </a:solidFill>
              </a:endParaRPr>
            </a:p>
          </p:txBody>
        </p:sp>
        <p:sp>
          <p:nvSpPr>
            <p:cNvPr id="665657" name="Rectangle 57"/>
            <p:cNvSpPr>
              <a:spLocks noChangeArrowheads="1"/>
            </p:cNvSpPr>
            <p:nvPr/>
          </p:nvSpPr>
          <p:spPr bwMode="auto">
            <a:xfrm>
              <a:off x="1157" y="2089"/>
              <a:ext cx="3758" cy="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5658" name="Rectangle 58"/>
            <p:cNvSpPr>
              <a:spLocks noChangeArrowheads="1"/>
            </p:cNvSpPr>
            <p:nvPr/>
          </p:nvSpPr>
          <p:spPr bwMode="auto">
            <a:xfrm>
              <a:off x="1756" y="1074"/>
              <a:ext cx="236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FDFD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3662" tIns="46831" rIns="93662" bIns="46831" anchor="ctr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600" baseline="0">
                  <a:solidFill>
                    <a:srgbClr val="000000"/>
                  </a:solidFill>
                </a:rPr>
                <a:t>18-inch center crown</a:t>
              </a:r>
              <a:endParaRPr lang="en-US" altLang="en-US" sz="1600" baseline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65659" name="Line 59"/>
            <p:cNvSpPr>
              <a:spLocks noChangeShapeType="1"/>
            </p:cNvSpPr>
            <p:nvPr/>
          </p:nvSpPr>
          <p:spPr bwMode="auto">
            <a:xfrm flipV="1">
              <a:off x="4925" y="1169"/>
              <a:ext cx="0" cy="9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0" name="Line 60"/>
            <p:cNvSpPr>
              <a:spLocks noChangeShapeType="1"/>
            </p:cNvSpPr>
            <p:nvPr/>
          </p:nvSpPr>
          <p:spPr bwMode="auto">
            <a:xfrm>
              <a:off x="4925" y="228"/>
              <a:ext cx="0" cy="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1" name="Line 61"/>
            <p:cNvSpPr>
              <a:spLocks noChangeShapeType="1"/>
            </p:cNvSpPr>
            <p:nvPr/>
          </p:nvSpPr>
          <p:spPr bwMode="auto">
            <a:xfrm>
              <a:off x="4927" y="1146"/>
              <a:ext cx="3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2" name="Text Box 62"/>
            <p:cNvSpPr txBox="1">
              <a:spLocks noChangeArrowheads="1"/>
            </p:cNvSpPr>
            <p:nvPr/>
          </p:nvSpPr>
          <p:spPr bwMode="auto">
            <a:xfrm>
              <a:off x="2095" y="2138"/>
              <a:ext cx="87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524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0646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35731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113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2685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257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1829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6401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100" baseline="0"/>
                <a:t>Tile Line</a:t>
              </a:r>
            </a:p>
          </p:txBody>
        </p:sp>
        <p:sp>
          <p:nvSpPr>
            <p:cNvPr id="665663" name="Line 63"/>
            <p:cNvSpPr>
              <a:spLocks noChangeShapeType="1"/>
            </p:cNvSpPr>
            <p:nvPr/>
          </p:nvSpPr>
          <p:spPr bwMode="auto">
            <a:xfrm flipV="1">
              <a:off x="4673" y="998"/>
              <a:ext cx="273" cy="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4" name="Line 64"/>
            <p:cNvSpPr>
              <a:spLocks noChangeShapeType="1"/>
            </p:cNvSpPr>
            <p:nvPr/>
          </p:nvSpPr>
          <p:spPr bwMode="auto">
            <a:xfrm flipV="1">
              <a:off x="4696" y="1159"/>
              <a:ext cx="272" cy="9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5" name="Line 65"/>
            <p:cNvSpPr>
              <a:spLocks noChangeShapeType="1"/>
            </p:cNvSpPr>
            <p:nvPr/>
          </p:nvSpPr>
          <p:spPr bwMode="auto">
            <a:xfrm>
              <a:off x="4804" y="1030"/>
              <a:ext cx="0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6" name="Line 66"/>
            <p:cNvSpPr>
              <a:spLocks noChangeShapeType="1"/>
            </p:cNvSpPr>
            <p:nvPr/>
          </p:nvSpPr>
          <p:spPr bwMode="auto">
            <a:xfrm>
              <a:off x="1638" y="334"/>
              <a:ext cx="0" cy="16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7" name="Line 67"/>
            <p:cNvSpPr>
              <a:spLocks noChangeShapeType="1"/>
            </p:cNvSpPr>
            <p:nvPr/>
          </p:nvSpPr>
          <p:spPr bwMode="auto">
            <a:xfrm>
              <a:off x="4201" y="334"/>
              <a:ext cx="0" cy="16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8" name="Rectangle 68"/>
            <p:cNvSpPr>
              <a:spLocks noChangeArrowheads="1"/>
            </p:cNvSpPr>
            <p:nvPr/>
          </p:nvSpPr>
          <p:spPr bwMode="auto">
            <a:xfrm>
              <a:off x="1162" y="338"/>
              <a:ext cx="3526" cy="1679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5669" name="Text Box 69"/>
            <p:cNvSpPr txBox="1">
              <a:spLocks noChangeArrowheads="1"/>
            </p:cNvSpPr>
            <p:nvPr/>
          </p:nvSpPr>
          <p:spPr bwMode="auto">
            <a:xfrm>
              <a:off x="1612" y="949"/>
              <a:ext cx="7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3662" tIns="46831" rIns="93662" bIns="46831">
              <a:spAutoFit/>
            </a:bodyPr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baseline="0"/>
                <a:t>1 to 2% slope</a:t>
              </a:r>
            </a:p>
          </p:txBody>
        </p:sp>
        <p:sp>
          <p:nvSpPr>
            <p:cNvPr id="665670" name="Text Box 70"/>
            <p:cNvSpPr txBox="1">
              <a:spLocks noChangeArrowheads="1"/>
            </p:cNvSpPr>
            <p:nvPr/>
          </p:nvSpPr>
          <p:spPr bwMode="auto">
            <a:xfrm>
              <a:off x="3618" y="960"/>
              <a:ext cx="7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3662" tIns="46831" rIns="93662" bIns="46831">
              <a:spAutoFit/>
            </a:bodyPr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b="0" baseline="0"/>
                <a:t>1 to 2% slope</a:t>
              </a:r>
            </a:p>
          </p:txBody>
        </p:sp>
        <p:sp>
          <p:nvSpPr>
            <p:cNvPr id="665671" name="Line 71"/>
            <p:cNvSpPr>
              <a:spLocks noChangeShapeType="1"/>
            </p:cNvSpPr>
            <p:nvPr/>
          </p:nvSpPr>
          <p:spPr bwMode="auto">
            <a:xfrm flipV="1">
              <a:off x="2886" y="579"/>
              <a:ext cx="0" cy="4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2" name="Line 72"/>
            <p:cNvSpPr>
              <a:spLocks noChangeShapeType="1"/>
            </p:cNvSpPr>
            <p:nvPr/>
          </p:nvSpPr>
          <p:spPr bwMode="auto">
            <a:xfrm>
              <a:off x="2891" y="1413"/>
              <a:ext cx="0" cy="4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3" name="Line 73"/>
            <p:cNvSpPr>
              <a:spLocks noChangeShapeType="1"/>
            </p:cNvSpPr>
            <p:nvPr/>
          </p:nvSpPr>
          <p:spPr bwMode="auto">
            <a:xfrm flipV="1">
              <a:off x="4278" y="1192"/>
              <a:ext cx="3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4" name="Line 74"/>
            <p:cNvSpPr>
              <a:spLocks noChangeShapeType="1"/>
            </p:cNvSpPr>
            <p:nvPr/>
          </p:nvSpPr>
          <p:spPr bwMode="auto">
            <a:xfrm flipH="1" flipV="1">
              <a:off x="1218" y="1201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675" name="Text Box 75"/>
            <p:cNvSpPr txBox="1">
              <a:spLocks noChangeArrowheads="1"/>
            </p:cNvSpPr>
            <p:nvPr/>
          </p:nvSpPr>
          <p:spPr bwMode="auto">
            <a:xfrm>
              <a:off x="2125" y="687"/>
              <a:ext cx="8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524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0646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35731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113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2685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257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1829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6401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100" baseline="0"/>
                <a:t>Tile Line </a:t>
              </a:r>
            </a:p>
            <a:p>
              <a:pPr algn="ctr"/>
              <a:r>
                <a:rPr lang="en-US" altLang="en-US" sz="1100" baseline="0"/>
                <a:t>(hash mark)</a:t>
              </a:r>
            </a:p>
          </p:txBody>
        </p:sp>
        <p:sp>
          <p:nvSpPr>
            <p:cNvPr id="665676" name="Freeform 76"/>
            <p:cNvSpPr>
              <a:spLocks/>
            </p:cNvSpPr>
            <p:nvPr/>
          </p:nvSpPr>
          <p:spPr bwMode="auto">
            <a:xfrm rot="16200000">
              <a:off x="4891" y="1595"/>
              <a:ext cx="82" cy="183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7" name="Freeform 77"/>
            <p:cNvSpPr>
              <a:spLocks/>
            </p:cNvSpPr>
            <p:nvPr/>
          </p:nvSpPr>
          <p:spPr bwMode="auto">
            <a:xfrm rot="5400000">
              <a:off x="4891" y="403"/>
              <a:ext cx="82" cy="183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8" name="Freeform 78"/>
            <p:cNvSpPr>
              <a:spLocks/>
            </p:cNvSpPr>
            <p:nvPr/>
          </p:nvSpPr>
          <p:spPr bwMode="auto">
            <a:xfrm>
              <a:off x="5233" y="1062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9" name="Freeform 79"/>
            <p:cNvSpPr>
              <a:spLocks/>
            </p:cNvSpPr>
            <p:nvPr/>
          </p:nvSpPr>
          <p:spPr bwMode="auto">
            <a:xfrm>
              <a:off x="3448" y="158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0" name="Freeform 80"/>
            <p:cNvSpPr>
              <a:spLocks/>
            </p:cNvSpPr>
            <p:nvPr/>
          </p:nvSpPr>
          <p:spPr bwMode="auto">
            <a:xfrm>
              <a:off x="1753" y="158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1" name="Freeform 81"/>
            <p:cNvSpPr>
              <a:spLocks/>
            </p:cNvSpPr>
            <p:nvPr/>
          </p:nvSpPr>
          <p:spPr bwMode="auto">
            <a:xfrm>
              <a:off x="3446" y="2015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2" name="Freeform 82"/>
            <p:cNvSpPr>
              <a:spLocks/>
            </p:cNvSpPr>
            <p:nvPr/>
          </p:nvSpPr>
          <p:spPr bwMode="auto">
            <a:xfrm>
              <a:off x="1745" y="2021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3" name="Text Box 83"/>
            <p:cNvSpPr txBox="1">
              <a:spLocks noChangeArrowheads="1"/>
            </p:cNvSpPr>
            <p:nvPr/>
          </p:nvSpPr>
          <p:spPr bwMode="auto">
            <a:xfrm>
              <a:off x="2035" y="104"/>
              <a:ext cx="87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524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0646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357313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11338" defTabSz="906463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2685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257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1829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640138" defTabSz="906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r>
                <a:rPr lang="en-US" altLang="en-US" sz="1100" baseline="0"/>
                <a:t>Tile Line</a:t>
              </a:r>
            </a:p>
          </p:txBody>
        </p:sp>
        <p:sp>
          <p:nvSpPr>
            <p:cNvPr id="665684" name="Rectangle 84"/>
            <p:cNvSpPr>
              <a:spLocks noChangeArrowheads="1"/>
            </p:cNvSpPr>
            <p:nvPr/>
          </p:nvSpPr>
          <p:spPr bwMode="auto">
            <a:xfrm flipV="1">
              <a:off x="1156" y="1555"/>
              <a:ext cx="3769" cy="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lIns="93662" tIns="46831" rIns="93662" bIns="46831" anchor="ctr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endParaRPr lang="en-US" altLang="en-US" sz="2900" baseline="0">
                <a:solidFill>
                  <a:schemeClr val="bg1"/>
                </a:solidFill>
              </a:endParaRPr>
            </a:p>
          </p:txBody>
        </p:sp>
        <p:sp>
          <p:nvSpPr>
            <p:cNvPr id="665685" name="Rectangle 85"/>
            <p:cNvSpPr>
              <a:spLocks noChangeArrowheads="1"/>
            </p:cNvSpPr>
            <p:nvPr/>
          </p:nvSpPr>
          <p:spPr bwMode="auto">
            <a:xfrm>
              <a:off x="1156" y="787"/>
              <a:ext cx="3769" cy="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3662" tIns="46831" rIns="93662" bIns="46831" anchor="ctr"/>
            <a:lstStyle>
              <a:lvl1pPr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468313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936625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04938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1873250" defTabSz="936625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3304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7876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2448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702050" defTabSz="9366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/>
              <a:endParaRPr lang="en-US" altLang="en-US" sz="2900" baseline="0">
                <a:solidFill>
                  <a:schemeClr val="bg1"/>
                </a:solidFill>
              </a:endParaRPr>
            </a:p>
          </p:txBody>
        </p:sp>
        <p:sp>
          <p:nvSpPr>
            <p:cNvPr id="665686" name="Freeform 86"/>
            <p:cNvSpPr>
              <a:spLocks/>
            </p:cNvSpPr>
            <p:nvPr/>
          </p:nvSpPr>
          <p:spPr bwMode="auto">
            <a:xfrm>
              <a:off x="3447" y="710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7" name="Freeform 87"/>
            <p:cNvSpPr>
              <a:spLocks/>
            </p:cNvSpPr>
            <p:nvPr/>
          </p:nvSpPr>
          <p:spPr bwMode="auto">
            <a:xfrm>
              <a:off x="3446" y="1486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8" name="Freeform 88"/>
            <p:cNvSpPr>
              <a:spLocks/>
            </p:cNvSpPr>
            <p:nvPr/>
          </p:nvSpPr>
          <p:spPr bwMode="auto">
            <a:xfrm>
              <a:off x="1763" y="1484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9" name="Freeform 89"/>
            <p:cNvSpPr>
              <a:spLocks/>
            </p:cNvSpPr>
            <p:nvPr/>
          </p:nvSpPr>
          <p:spPr bwMode="auto">
            <a:xfrm>
              <a:off x="1763" y="710"/>
              <a:ext cx="88" cy="171"/>
            </a:xfrm>
            <a:custGeom>
              <a:avLst/>
              <a:gdLst>
                <a:gd name="T0" fmla="*/ 0 w 75"/>
                <a:gd name="T1" fmla="*/ 0 h 157"/>
                <a:gd name="T2" fmla="*/ 75 w 75"/>
                <a:gd name="T3" fmla="*/ 79 h 157"/>
                <a:gd name="T4" fmla="*/ 0 w 75"/>
                <a:gd name="T5" fmla="*/ 157 h 157"/>
                <a:gd name="T6" fmla="*/ 0 w 75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57">
                  <a:moveTo>
                    <a:pt x="0" y="0"/>
                  </a:moveTo>
                  <a:lnTo>
                    <a:pt x="75" y="79"/>
                  </a:lnTo>
                  <a:lnTo>
                    <a:pt x="0" y="157"/>
                  </a:lnTo>
                  <a:lnTo>
                    <a:pt x="0" y="1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806575"/>
            <a:ext cx="7724775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7200" b="1">
                <a:solidFill>
                  <a:srgbClr val="FFFF00"/>
                </a:solidFill>
              </a:rPr>
              <a:t>Slicing / Spiking</a:t>
            </a:r>
            <a:endParaRPr lang="en-US" altLang="en-US" b="1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1806575"/>
            <a:ext cx="8737600" cy="1470025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anchor="ctr"/>
          <a:lstStyle/>
          <a:p>
            <a:r>
              <a:rPr lang="en-US" altLang="en-US" sz="6600" b="1">
                <a:solidFill>
                  <a:srgbClr val="FFFF00"/>
                </a:solidFill>
              </a:rPr>
              <a:t>High Pressure Injection</a:t>
            </a:r>
            <a:endParaRPr lang="en-US" altLang="en-US" sz="5400" b="1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9867900" cy="3429000"/>
          </a:xfrm>
        </p:spPr>
        <p:txBody>
          <a:bodyPr/>
          <a:lstStyle/>
          <a:p>
            <a:pPr algn="l"/>
            <a:endParaRPr lang="en-US" altLang="en-US" sz="4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9525"/>
            <a:ext cx="102552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" y="0"/>
            <a:ext cx="1009650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5600" b="1">
                <a:solidFill>
                  <a:srgbClr val="FFFF00"/>
                </a:solidFill>
              </a:rPr>
              <a:t>Core Surface Area Calculations</a:t>
            </a: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5657850" y="1920875"/>
            <a:ext cx="3086100" cy="2743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2" name="Oval 4"/>
          <p:cNvSpPr>
            <a:spLocks noChangeArrowheads="1"/>
          </p:cNvSpPr>
          <p:nvPr/>
        </p:nvSpPr>
        <p:spPr bwMode="auto">
          <a:xfrm>
            <a:off x="5143500" y="1463675"/>
            <a:ext cx="1439863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3" name="Oval 5"/>
          <p:cNvSpPr>
            <a:spLocks noChangeArrowheads="1"/>
          </p:cNvSpPr>
          <p:nvPr/>
        </p:nvSpPr>
        <p:spPr bwMode="auto">
          <a:xfrm>
            <a:off x="7818438" y="1463675"/>
            <a:ext cx="1439862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4" name="Oval 6"/>
          <p:cNvSpPr>
            <a:spLocks noChangeArrowheads="1"/>
          </p:cNvSpPr>
          <p:nvPr/>
        </p:nvSpPr>
        <p:spPr bwMode="auto">
          <a:xfrm>
            <a:off x="5143500" y="3841750"/>
            <a:ext cx="1439863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5" name="Oval 7"/>
          <p:cNvSpPr>
            <a:spLocks noChangeArrowheads="1"/>
          </p:cNvSpPr>
          <p:nvPr/>
        </p:nvSpPr>
        <p:spPr bwMode="auto">
          <a:xfrm>
            <a:off x="7818438" y="3841750"/>
            <a:ext cx="1439862" cy="1279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>
            <a:off x="6686550" y="4481513"/>
            <a:ext cx="10287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>
            <a:off x="8539163" y="2835275"/>
            <a:ext cx="0" cy="914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578" name="Line 10"/>
          <p:cNvSpPr>
            <a:spLocks noChangeShapeType="1"/>
          </p:cNvSpPr>
          <p:nvPr/>
        </p:nvSpPr>
        <p:spPr bwMode="auto">
          <a:xfrm>
            <a:off x="7920038" y="2103438"/>
            <a:ext cx="123507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579" name="Text Box 11"/>
          <p:cNvSpPr txBox="1">
            <a:spLocks noChangeArrowheads="1"/>
          </p:cNvSpPr>
          <p:nvPr/>
        </p:nvSpPr>
        <p:spPr bwMode="auto">
          <a:xfrm>
            <a:off x="6737350" y="4664075"/>
            <a:ext cx="892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baseline="0">
                <a:latin typeface="Arial" charset="0"/>
              </a:rPr>
              <a:t>5 inch</a:t>
            </a:r>
          </a:p>
        </p:txBody>
      </p:sp>
      <p:sp>
        <p:nvSpPr>
          <p:cNvPr id="493580" name="Text Box 12"/>
          <p:cNvSpPr txBox="1">
            <a:spLocks noChangeArrowheads="1"/>
          </p:cNvSpPr>
          <p:nvPr/>
        </p:nvSpPr>
        <p:spPr bwMode="auto">
          <a:xfrm>
            <a:off x="8743950" y="3109913"/>
            <a:ext cx="893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baseline="0">
                <a:latin typeface="Arial" charset="0"/>
              </a:rPr>
              <a:t>5 inch</a:t>
            </a:r>
          </a:p>
        </p:txBody>
      </p:sp>
      <p:sp>
        <p:nvSpPr>
          <p:cNvPr id="493581" name="Text Box 13"/>
          <p:cNvSpPr txBox="1">
            <a:spLocks noChangeArrowheads="1"/>
          </p:cNvSpPr>
          <p:nvPr/>
        </p:nvSpPr>
        <p:spPr bwMode="auto">
          <a:xfrm>
            <a:off x="8091488" y="1736725"/>
            <a:ext cx="893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0" baseline="0">
                <a:solidFill>
                  <a:schemeClr val="tx2"/>
                </a:solidFill>
                <a:latin typeface="Arial" charset="0"/>
              </a:rPr>
              <a:t>1 inch</a:t>
            </a:r>
          </a:p>
        </p:txBody>
      </p:sp>
      <p:sp>
        <p:nvSpPr>
          <p:cNvPr id="493582" name="Text Box 14"/>
          <p:cNvSpPr txBox="1">
            <a:spLocks noChangeArrowheads="1"/>
          </p:cNvSpPr>
          <p:nvPr/>
        </p:nvSpPr>
        <p:spPr bwMode="auto">
          <a:xfrm>
            <a:off x="153988" y="1782763"/>
            <a:ext cx="4219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194627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Arial" charset="0"/>
              </a:rPr>
              <a:t>Tine Diameter	=	1 inch</a:t>
            </a:r>
          </a:p>
          <a:p>
            <a:pPr eaLnBrk="1" hangingPunct="1"/>
            <a:r>
              <a:rPr lang="en-US" altLang="en-US" sz="2000" baseline="0">
                <a:latin typeface="Arial" charset="0"/>
              </a:rPr>
              <a:t>Tine Radius	=	1 in. / 2 = 0.5 inch</a:t>
            </a:r>
          </a:p>
        </p:txBody>
      </p:sp>
      <p:sp>
        <p:nvSpPr>
          <p:cNvPr id="493583" name="Text Box 15"/>
          <p:cNvSpPr txBox="1">
            <a:spLocks noChangeArrowheads="1"/>
          </p:cNvSpPr>
          <p:nvPr/>
        </p:nvSpPr>
        <p:spPr bwMode="auto">
          <a:xfrm>
            <a:off x="153988" y="2835275"/>
            <a:ext cx="481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aseline="0">
                <a:latin typeface="Arial" charset="0"/>
              </a:rPr>
              <a:t>Area of Spacing = 5 in x 5 in = 25 inch</a:t>
            </a:r>
            <a:r>
              <a:rPr lang="en-US" altLang="en-US" sz="2000">
                <a:latin typeface="Arial" charset="0"/>
              </a:rPr>
              <a:t>2</a:t>
            </a:r>
          </a:p>
        </p:txBody>
      </p:sp>
      <p:sp>
        <p:nvSpPr>
          <p:cNvPr id="493584" name="Text Box 16"/>
          <p:cNvSpPr txBox="1">
            <a:spLocks noChangeArrowheads="1"/>
          </p:cNvSpPr>
          <p:nvPr/>
        </p:nvSpPr>
        <p:spPr bwMode="auto">
          <a:xfrm>
            <a:off x="153988" y="3611563"/>
            <a:ext cx="416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4725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Arial" charset="0"/>
              </a:rPr>
              <a:t>Area of Core = </a:t>
            </a:r>
            <a:r>
              <a:rPr lang="el-GR" altLang="en-US" sz="2000" baseline="0">
                <a:latin typeface="Arial" charset="0"/>
                <a:sym typeface="Symbol" charset="2"/>
              </a:rPr>
              <a:t></a:t>
            </a:r>
            <a:r>
              <a:rPr lang="en-US" altLang="en-US" sz="2000" baseline="0">
                <a:latin typeface="Arial" charset="0"/>
              </a:rPr>
              <a:t>r</a:t>
            </a:r>
            <a:r>
              <a:rPr lang="en-US" altLang="en-US" sz="2000">
                <a:latin typeface="Arial" charset="0"/>
              </a:rPr>
              <a:t>2</a:t>
            </a:r>
          </a:p>
          <a:p>
            <a:pPr eaLnBrk="1" hangingPunct="1"/>
            <a:r>
              <a:rPr lang="en-US" altLang="en-US" sz="2000" baseline="0">
                <a:latin typeface="Arial" charset="0"/>
              </a:rPr>
              <a:t>Area of Core = </a:t>
            </a:r>
            <a:r>
              <a:rPr lang="en-US" altLang="en-US" sz="2000" baseline="0">
                <a:latin typeface="Arial" charset="0"/>
                <a:sym typeface="Symbol" charset="2"/>
              </a:rPr>
              <a:t>3.141</a:t>
            </a:r>
            <a:r>
              <a:rPr lang="en-US" altLang="en-US" sz="2000" baseline="0">
                <a:latin typeface="Arial" charset="0"/>
                <a:ea typeface="Arial" charset="0"/>
                <a:cs typeface="Arial" charset="0"/>
                <a:sym typeface="Symbol" charset="2"/>
              </a:rPr>
              <a:t>*</a:t>
            </a:r>
            <a:r>
              <a:rPr lang="en-US" altLang="en-US" sz="2000" baseline="0">
                <a:latin typeface="Arial" charset="0"/>
                <a:sym typeface="Symbol" charset="2"/>
              </a:rPr>
              <a:t>(0.5 in)</a:t>
            </a:r>
            <a:r>
              <a:rPr lang="en-US" altLang="en-US" sz="2000">
                <a:latin typeface="Arial" charset="0"/>
                <a:sym typeface="Symbol" charset="2"/>
              </a:rPr>
              <a:t>2</a:t>
            </a:r>
            <a:endParaRPr lang="en-US" altLang="en-US" sz="2000" baseline="0">
              <a:latin typeface="Arial" charset="0"/>
              <a:sym typeface="Symbol" charset="2"/>
            </a:endParaRPr>
          </a:p>
          <a:p>
            <a:pPr eaLnBrk="1" hangingPunct="1"/>
            <a:r>
              <a:rPr lang="en-US" altLang="en-US" sz="2000" baseline="0">
                <a:latin typeface="Arial" charset="0"/>
                <a:sym typeface="Symbol" charset="2"/>
              </a:rPr>
              <a:t>Area of Core = 3.141*0.25 in</a:t>
            </a:r>
            <a:r>
              <a:rPr lang="en-US" altLang="en-US" sz="2000">
                <a:latin typeface="Arial" charset="0"/>
                <a:sym typeface="Symbol" charset="2"/>
              </a:rPr>
              <a:t>2</a:t>
            </a:r>
            <a:endParaRPr lang="en-US" altLang="en-US" sz="2000">
              <a:latin typeface="Arial" charset="0"/>
            </a:endParaRPr>
          </a:p>
          <a:p>
            <a:pPr eaLnBrk="1" hangingPunct="1"/>
            <a:r>
              <a:rPr lang="en-US" altLang="en-US" sz="2000" baseline="0">
                <a:latin typeface="Arial" charset="0"/>
              </a:rPr>
              <a:t>Area of Core = 0.785 in</a:t>
            </a:r>
            <a:r>
              <a:rPr lang="en-US" altLang="en-US" sz="2000">
                <a:latin typeface="Arial" charset="0"/>
              </a:rPr>
              <a:t>2</a:t>
            </a:r>
          </a:p>
        </p:txBody>
      </p:sp>
      <p:sp>
        <p:nvSpPr>
          <p:cNvPr id="493585" name="Text Box 17"/>
          <p:cNvSpPr txBox="1">
            <a:spLocks noChangeArrowheads="1"/>
          </p:cNvSpPr>
          <p:nvPr/>
        </p:nvSpPr>
        <p:spPr bwMode="auto">
          <a:xfrm>
            <a:off x="153988" y="5211763"/>
            <a:ext cx="7458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8238" algn="l"/>
                <a:tab pos="2743200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000" baseline="0">
                <a:latin typeface="Arial" charset="0"/>
              </a:rPr>
              <a:t>Surface Area Affected = Area of Core/Area of Spacing</a:t>
            </a:r>
          </a:p>
          <a:p>
            <a:pPr eaLnBrk="1" hangingPunct="1"/>
            <a:r>
              <a:rPr lang="en-US" altLang="en-US" sz="2000" baseline="0">
                <a:latin typeface="Arial" charset="0"/>
              </a:rPr>
              <a:t>Surface Area Affected = 0.785 in</a:t>
            </a:r>
            <a:r>
              <a:rPr lang="en-US" altLang="en-US" sz="2000">
                <a:latin typeface="Arial" charset="0"/>
              </a:rPr>
              <a:t>2</a:t>
            </a:r>
            <a:r>
              <a:rPr lang="en-US" altLang="en-US" sz="2000" baseline="0">
                <a:latin typeface="Arial" charset="0"/>
              </a:rPr>
              <a:t> / 25 in</a:t>
            </a:r>
            <a:r>
              <a:rPr lang="en-US" altLang="en-US" sz="2000">
                <a:latin typeface="Arial" charset="0"/>
              </a:rPr>
              <a:t>2</a:t>
            </a:r>
          </a:p>
          <a:p>
            <a:pPr eaLnBrk="1" hangingPunct="1"/>
            <a:r>
              <a:rPr lang="en-US" altLang="en-US" u="sng" baseline="0">
                <a:solidFill>
                  <a:srgbClr val="FFFF00"/>
                </a:solidFill>
                <a:latin typeface="Arial" charset="0"/>
              </a:rPr>
              <a:t>Surface Area Affected = 0.031 in</a:t>
            </a:r>
            <a:r>
              <a:rPr lang="en-US" altLang="en-US" u="sng">
                <a:solidFill>
                  <a:srgbClr val="FFFF00"/>
                </a:solidFill>
                <a:latin typeface="Arial" charset="0"/>
              </a:rPr>
              <a:t>2 </a:t>
            </a:r>
            <a:r>
              <a:rPr lang="en-US" altLang="en-US" u="sng" baseline="0">
                <a:solidFill>
                  <a:srgbClr val="FFFF00"/>
                </a:solidFill>
                <a:latin typeface="Arial" charset="0"/>
              </a:rPr>
              <a:t>or 3.1%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304800"/>
            <a:ext cx="9515475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Spacing: 5x5 inches</a:t>
            </a:r>
          </a:p>
        </p:txBody>
      </p:sp>
      <p:graphicFrame>
        <p:nvGraphicFramePr>
          <p:cNvPr id="495619" name="Group 3"/>
          <p:cNvGraphicFramePr>
            <a:graphicFrameLocks noGrp="1"/>
          </p:cNvGraphicFramePr>
          <p:nvPr>
            <p:ph idx="1"/>
          </p:nvPr>
        </p:nvGraphicFramePr>
        <p:xfrm>
          <a:off x="771525" y="1981200"/>
          <a:ext cx="8743950" cy="3622675"/>
        </p:xfrm>
        <a:graphic>
          <a:graphicData uri="http://schemas.openxmlformats.org/drawingml/2006/table">
            <a:tbl>
              <a:tblPr/>
              <a:tblGrid>
                <a:gridCol w="1262063"/>
                <a:gridCol w="1127125"/>
                <a:gridCol w="1352550"/>
                <a:gridCol w="1803400"/>
                <a:gridCol w="1665287"/>
                <a:gridCol w="1533525"/>
              </a:tblGrid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Tine Size Diameter (in.)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Spacing (in.)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Holes / sq. ft.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/ tine (sq. 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Passes to remove 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1/2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0.79%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3/4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0.442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1.77%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0.785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3.14%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228600"/>
            <a:ext cx="8743950" cy="1143000"/>
          </a:xfrm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6600" b="1">
                <a:solidFill>
                  <a:srgbClr val="FFFF00"/>
                </a:solidFill>
              </a:rPr>
              <a:t>Tine Spacing: 5/8 inch</a:t>
            </a:r>
          </a:p>
        </p:txBody>
      </p:sp>
      <p:graphicFrame>
        <p:nvGraphicFramePr>
          <p:cNvPr id="496643" name="Group 3"/>
          <p:cNvGraphicFramePr>
            <a:graphicFrameLocks noGrp="1"/>
          </p:cNvGraphicFramePr>
          <p:nvPr>
            <p:ph idx="1"/>
          </p:nvPr>
        </p:nvGraphicFramePr>
        <p:xfrm>
          <a:off x="695325" y="1676400"/>
          <a:ext cx="9096375" cy="4114800"/>
        </p:xfrm>
        <a:graphic>
          <a:graphicData uri="http://schemas.openxmlformats.org/drawingml/2006/table">
            <a:tbl>
              <a:tblPr/>
              <a:tblGrid>
                <a:gridCol w="1312863"/>
                <a:gridCol w="1171575"/>
                <a:gridCol w="1408112"/>
                <a:gridCol w="1876425"/>
                <a:gridCol w="1731963"/>
                <a:gridCol w="1595437"/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Tine Size Diameter (in.)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Spacing (in.)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Holes / sq. ft.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/ tine (sq. in.)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Surface Area Impacted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# of Passes to remove 20%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4x4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0.307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1.92%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5x5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0.307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1.23%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5/8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6x6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0.307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0.85%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 descr="HGX9D7"/>
          <p:cNvSpPr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012825" y="2163763"/>
            <a:ext cx="8578850" cy="1298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/>
          <a:lstStyle/>
          <a:p>
            <a:pPr algn="ctr"/>
            <a:r>
              <a:rPr lang="en-US" altLang="en-US" sz="8000" i="1" baseline="0">
                <a:solidFill>
                  <a:srgbClr val="FFFF00"/>
                </a:solidFill>
              </a:rPr>
              <a:t>Renovation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  <p:bldP spid="404483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Cultural Practices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181600" cy="5257800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254125" algn="l"/>
              </a:tabLst>
            </a:pPr>
            <a:r>
              <a:rPr lang="en-US" altLang="en-US" sz="4400" b="1">
                <a:solidFill>
                  <a:srgbClr val="00FF00"/>
                </a:solidFill>
              </a:rPr>
              <a:t>Thatch</a:t>
            </a:r>
            <a:endParaRPr lang="en-US" altLang="en-US" sz="4400" b="1">
              <a:solidFill>
                <a:schemeClr val="bg1"/>
              </a:solidFill>
            </a:endParaRPr>
          </a:p>
          <a:p>
            <a:pPr marL="457200" lvl="1" indent="-342900">
              <a:lnSpc>
                <a:spcPct val="90000"/>
              </a:lnSpc>
              <a:buClr>
                <a:srgbClr val="FFFF00"/>
              </a:buClr>
              <a:buFont typeface="Wingdings 2" charset="2"/>
              <a:buChar char="ó"/>
              <a:tabLst>
                <a:tab pos="1254125" algn="l"/>
              </a:tabLst>
            </a:pPr>
            <a:r>
              <a:rPr lang="en-US" altLang="en-US" sz="3600" b="1">
                <a:solidFill>
                  <a:schemeClr val="bg1"/>
                </a:solidFill>
              </a:rPr>
              <a:t> Spongy collection of living &amp; dead material</a:t>
            </a:r>
          </a:p>
          <a:p>
            <a:pPr marL="457200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  <a:tabLst>
                <a:tab pos="1254125" algn="l"/>
              </a:tabLst>
            </a:pPr>
            <a:endParaRPr lang="en-US" altLang="en-US" sz="2000" b="1">
              <a:solidFill>
                <a:schemeClr val="bg1"/>
              </a:solidFill>
            </a:endParaRPr>
          </a:p>
          <a:p>
            <a:pPr marL="457200" lvl="1" indent="-342900"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  <a:tabLst>
                <a:tab pos="1254125" algn="l"/>
              </a:tabLst>
            </a:pPr>
            <a:r>
              <a:rPr lang="en-US" altLang="en-US" sz="3600" b="1">
                <a:solidFill>
                  <a:schemeClr val="bg1"/>
                </a:solidFill>
              </a:rPr>
              <a:t>Not all bad</a:t>
            </a:r>
          </a:p>
          <a:p>
            <a:pPr marL="914400" lvl="2"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  <a:tabLst>
                <a:tab pos="1254125" algn="l"/>
              </a:tabLst>
            </a:pPr>
            <a:r>
              <a:rPr lang="en-US" altLang="en-US" sz="3200" b="1">
                <a:solidFill>
                  <a:schemeClr val="bg1"/>
                </a:solidFill>
              </a:rPr>
              <a:t> natural cushion 	(endure wear &amp; tear)</a:t>
            </a:r>
          </a:p>
          <a:p>
            <a:pPr marL="914400" lvl="2"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  <a:tabLst>
                <a:tab pos="1254125" algn="l"/>
              </a:tabLst>
            </a:pPr>
            <a:r>
              <a:rPr lang="en-US" altLang="en-US" sz="3200" b="1">
                <a:solidFill>
                  <a:schemeClr val="bg1"/>
                </a:solidFill>
              </a:rPr>
              <a:t> retains moisture</a:t>
            </a:r>
          </a:p>
          <a:p>
            <a:pPr marL="914400" lvl="2">
              <a:lnSpc>
                <a:spcPct val="90000"/>
              </a:lnSpc>
              <a:buClr>
                <a:srgbClr val="FFFF00"/>
              </a:buClr>
              <a:buFont typeface="Wingdings" charset="2"/>
              <a:buChar char="ü"/>
              <a:tabLst>
                <a:tab pos="1254125" algn="l"/>
              </a:tabLst>
            </a:pPr>
            <a:r>
              <a:rPr lang="en-US" altLang="en-US" sz="3200" b="1">
                <a:solidFill>
                  <a:schemeClr val="bg1"/>
                </a:solidFill>
              </a:rPr>
              <a:t> insulates soil from temp. extremes</a:t>
            </a:r>
          </a:p>
        </p:txBody>
      </p:sp>
      <p:grpSp>
        <p:nvGrpSpPr>
          <p:cNvPr id="540678" name="Group 6"/>
          <p:cNvGrpSpPr>
            <a:grpSpLocks/>
          </p:cNvGrpSpPr>
          <p:nvPr/>
        </p:nvGrpSpPr>
        <p:grpSpPr bwMode="auto">
          <a:xfrm>
            <a:off x="5372100" y="1968500"/>
            <a:ext cx="4953000" cy="4724400"/>
            <a:chOff x="3384" y="960"/>
            <a:chExt cx="3120" cy="2976"/>
          </a:xfrm>
        </p:grpSpPr>
        <p:pic>
          <p:nvPicPr>
            <p:cNvPr id="540679" name="Picture 7" descr="thatch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t="10097" r="21895"/>
            <a:stretch>
              <a:fillRect/>
            </a:stretch>
          </p:blipFill>
          <p:spPr bwMode="auto">
            <a:xfrm>
              <a:off x="3384" y="960"/>
              <a:ext cx="1968" cy="273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0680" name="Text Box 8"/>
            <p:cNvSpPr txBox="1">
              <a:spLocks noChangeArrowheads="1"/>
            </p:cNvSpPr>
            <p:nvPr/>
          </p:nvSpPr>
          <p:spPr bwMode="auto">
            <a:xfrm>
              <a:off x="5357" y="1404"/>
              <a:ext cx="898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>
                  <a:solidFill>
                    <a:srgbClr val="FFFF00"/>
                  </a:solidFill>
                </a:rPr>
                <a:t>Thatch</a:t>
              </a:r>
            </a:p>
          </p:txBody>
        </p:sp>
        <p:sp>
          <p:nvSpPr>
            <p:cNvPr id="540681" name="Text Box 9"/>
            <p:cNvSpPr txBox="1">
              <a:spLocks noChangeArrowheads="1"/>
            </p:cNvSpPr>
            <p:nvPr/>
          </p:nvSpPr>
          <p:spPr bwMode="auto">
            <a:xfrm>
              <a:off x="5357" y="1872"/>
              <a:ext cx="1147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>
                  <a:solidFill>
                    <a:srgbClr val="FFFF00"/>
                  </a:solidFill>
                </a:rPr>
                <a:t>Sod layer</a:t>
              </a:r>
            </a:p>
          </p:txBody>
        </p:sp>
        <p:sp>
          <p:nvSpPr>
            <p:cNvPr id="540682" name="Text Box 10"/>
            <p:cNvSpPr txBox="1">
              <a:spLocks noChangeArrowheads="1"/>
            </p:cNvSpPr>
            <p:nvPr/>
          </p:nvSpPr>
          <p:spPr bwMode="auto">
            <a:xfrm>
              <a:off x="5357" y="2304"/>
              <a:ext cx="1140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>
                  <a:solidFill>
                    <a:srgbClr val="FFFF00"/>
                  </a:solidFill>
                </a:rPr>
                <a:t>Rootzone</a:t>
              </a:r>
            </a:p>
          </p:txBody>
        </p:sp>
        <p:sp>
          <p:nvSpPr>
            <p:cNvPr id="540683" name="Text Box 11"/>
            <p:cNvSpPr txBox="1">
              <a:spLocks noChangeArrowheads="1"/>
            </p:cNvSpPr>
            <p:nvPr/>
          </p:nvSpPr>
          <p:spPr bwMode="auto">
            <a:xfrm>
              <a:off x="3624" y="3686"/>
              <a:ext cx="1488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FFFF00"/>
                  </a:solidFill>
                </a:rPr>
                <a:t>Kentucky Bluegrass</a:t>
              </a:r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-76200"/>
            <a:ext cx="9515475" cy="1143000"/>
          </a:xfrm>
          <a:noFill/>
          <a:ln/>
          <a:effectLst>
            <a:outerShdw blurRad="63500" dist="8980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Green-up Problems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" y="1295400"/>
            <a:ext cx="5334000" cy="53340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000" b="1">
                <a:solidFill>
                  <a:srgbClr val="00FF00"/>
                </a:solidFill>
              </a:rPr>
              <a:t>Possible Causes</a:t>
            </a:r>
          </a:p>
          <a:p>
            <a:pPr marL="457200" lvl="1" indent="-228600">
              <a:spcBef>
                <a:spcPct val="5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3600" b="1">
                <a:solidFill>
                  <a:srgbClr val="FFFF00"/>
                </a:solidFill>
              </a:rPr>
              <a:t> </a:t>
            </a:r>
            <a:r>
              <a:rPr lang="en-US" altLang="en-US" sz="3600" b="1">
                <a:solidFill>
                  <a:schemeClr val="bg1"/>
                </a:solidFill>
              </a:rPr>
              <a:t>Thatch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Likely above 2” HOC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Excessive nitrogen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Excessive irrigation</a:t>
            </a:r>
          </a:p>
          <a:p>
            <a:pPr lvl="2">
              <a:spcBef>
                <a:spcPct val="60000"/>
              </a:spcBef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Increase disease 	incidences</a:t>
            </a:r>
          </a:p>
        </p:txBody>
      </p:sp>
      <p:grpSp>
        <p:nvGrpSpPr>
          <p:cNvPr id="611337" name="Group 9"/>
          <p:cNvGrpSpPr>
            <a:grpSpLocks/>
          </p:cNvGrpSpPr>
          <p:nvPr/>
        </p:nvGrpSpPr>
        <p:grpSpPr bwMode="auto">
          <a:xfrm>
            <a:off x="5372100" y="1524000"/>
            <a:ext cx="4953000" cy="4724400"/>
            <a:chOff x="3384" y="960"/>
            <a:chExt cx="3120" cy="2976"/>
          </a:xfrm>
        </p:grpSpPr>
        <p:pic>
          <p:nvPicPr>
            <p:cNvPr id="611332" name="Picture 4" descr="thatch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0" t="10097" r="21895"/>
            <a:stretch>
              <a:fillRect/>
            </a:stretch>
          </p:blipFill>
          <p:spPr bwMode="auto">
            <a:xfrm>
              <a:off x="3384" y="960"/>
              <a:ext cx="1968" cy="2736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5357" y="1404"/>
              <a:ext cx="89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>
                  <a:solidFill>
                    <a:srgbClr val="FFFF00"/>
                  </a:solidFill>
                </a:rPr>
                <a:t>Thatch</a:t>
              </a:r>
            </a:p>
          </p:txBody>
        </p:sp>
        <p:sp>
          <p:nvSpPr>
            <p:cNvPr id="611334" name="Text Box 6"/>
            <p:cNvSpPr txBox="1">
              <a:spLocks noChangeArrowheads="1"/>
            </p:cNvSpPr>
            <p:nvPr/>
          </p:nvSpPr>
          <p:spPr bwMode="auto">
            <a:xfrm>
              <a:off x="5357" y="1872"/>
              <a:ext cx="11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>
                  <a:solidFill>
                    <a:srgbClr val="FFFF00"/>
                  </a:solidFill>
                </a:rPr>
                <a:t>Sod layer</a:t>
              </a:r>
            </a:p>
          </p:txBody>
        </p:sp>
        <p:sp>
          <p:nvSpPr>
            <p:cNvPr id="611335" name="Text Box 7"/>
            <p:cNvSpPr txBox="1">
              <a:spLocks noChangeArrowheads="1"/>
            </p:cNvSpPr>
            <p:nvPr/>
          </p:nvSpPr>
          <p:spPr bwMode="auto">
            <a:xfrm>
              <a:off x="5357" y="2304"/>
              <a:ext cx="11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aseline="0">
                  <a:solidFill>
                    <a:srgbClr val="FFFF00"/>
                  </a:solidFill>
                </a:rPr>
                <a:t>Rootzone</a:t>
              </a:r>
            </a:p>
          </p:txBody>
        </p:sp>
        <p:sp>
          <p:nvSpPr>
            <p:cNvPr id="611336" name="Text Box 8"/>
            <p:cNvSpPr txBox="1">
              <a:spLocks noChangeArrowheads="1"/>
            </p:cNvSpPr>
            <p:nvPr/>
          </p:nvSpPr>
          <p:spPr bwMode="auto">
            <a:xfrm>
              <a:off x="3624" y="3686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aseline="0">
                  <a:solidFill>
                    <a:srgbClr val="FFFF00"/>
                  </a:solidFill>
                </a:rPr>
                <a:t>Kentucky Bluegrass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Advantages of Thatch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057400"/>
            <a:ext cx="6477000" cy="374015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Approx. ½ inch</a:t>
            </a:r>
            <a:endParaRPr lang="en-US" altLang="en-US" sz="4400" b="1">
              <a:solidFill>
                <a:schemeClr val="bg1"/>
              </a:solidFill>
            </a:endParaRPr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Adds resiliency to the turf</a:t>
            </a:r>
            <a:endParaRPr lang="en-US" altLang="en-US" sz="3600" b="1"/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Increases wear tolerance</a:t>
            </a:r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Increases impact absorption</a:t>
            </a:r>
            <a:endParaRPr lang="en-US" altLang="en-US" sz="3600" b="1"/>
          </a:p>
        </p:txBody>
      </p:sp>
      <p:sp>
        <p:nvSpPr>
          <p:cNvPr id="541700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Freeform 2"/>
          <p:cNvSpPr>
            <a:spLocks/>
          </p:cNvSpPr>
          <p:nvPr/>
        </p:nvSpPr>
        <p:spPr bwMode="auto">
          <a:xfrm rot="18900000">
            <a:off x="5692775" y="4203700"/>
            <a:ext cx="212725" cy="196850"/>
          </a:xfrm>
          <a:custGeom>
            <a:avLst/>
            <a:gdLst>
              <a:gd name="T0" fmla="*/ 8 w 131"/>
              <a:gd name="T1" fmla="*/ 131 h 131"/>
              <a:gd name="T2" fmla="*/ 6 w 131"/>
              <a:gd name="T3" fmla="*/ 131 h 131"/>
              <a:gd name="T4" fmla="*/ 5 w 131"/>
              <a:gd name="T5" fmla="*/ 131 h 131"/>
              <a:gd name="T6" fmla="*/ 4 w 131"/>
              <a:gd name="T7" fmla="*/ 130 h 131"/>
              <a:gd name="T8" fmla="*/ 3 w 131"/>
              <a:gd name="T9" fmla="*/ 129 h 131"/>
              <a:gd name="T10" fmla="*/ 1 w 131"/>
              <a:gd name="T11" fmla="*/ 128 h 131"/>
              <a:gd name="T12" fmla="*/ 0 w 131"/>
              <a:gd name="T13" fmla="*/ 126 h 131"/>
              <a:gd name="T14" fmla="*/ 0 w 131"/>
              <a:gd name="T15" fmla="*/ 125 h 131"/>
              <a:gd name="T16" fmla="*/ 0 w 131"/>
              <a:gd name="T17" fmla="*/ 123 h 131"/>
              <a:gd name="T18" fmla="*/ 0 w 131"/>
              <a:gd name="T19" fmla="*/ 9 h 131"/>
              <a:gd name="T20" fmla="*/ 0 w 131"/>
              <a:gd name="T21" fmla="*/ 7 h 131"/>
              <a:gd name="T22" fmla="*/ 0 w 131"/>
              <a:gd name="T23" fmla="*/ 6 h 131"/>
              <a:gd name="T24" fmla="*/ 1 w 131"/>
              <a:gd name="T25" fmla="*/ 4 h 131"/>
              <a:gd name="T26" fmla="*/ 2 w 131"/>
              <a:gd name="T27" fmla="*/ 3 h 131"/>
              <a:gd name="T28" fmla="*/ 3 w 131"/>
              <a:gd name="T29" fmla="*/ 2 h 131"/>
              <a:gd name="T30" fmla="*/ 4 w 131"/>
              <a:gd name="T31" fmla="*/ 1 h 131"/>
              <a:gd name="T32" fmla="*/ 6 w 131"/>
              <a:gd name="T33" fmla="*/ 0 h 131"/>
              <a:gd name="T34" fmla="*/ 7 w 131"/>
              <a:gd name="T35" fmla="*/ 0 h 131"/>
              <a:gd name="T36" fmla="*/ 9 w 131"/>
              <a:gd name="T37" fmla="*/ 0 h 131"/>
              <a:gd name="T38" fmla="*/ 123 w 131"/>
              <a:gd name="T39" fmla="*/ 0 h 131"/>
              <a:gd name="T40" fmla="*/ 125 w 131"/>
              <a:gd name="T41" fmla="*/ 0 h 131"/>
              <a:gd name="T42" fmla="*/ 126 w 131"/>
              <a:gd name="T43" fmla="*/ 1 h 131"/>
              <a:gd name="T44" fmla="*/ 127 w 131"/>
              <a:gd name="T45" fmla="*/ 1 h 131"/>
              <a:gd name="T46" fmla="*/ 128 w 131"/>
              <a:gd name="T47" fmla="*/ 2 h 131"/>
              <a:gd name="T48" fmla="*/ 130 w 131"/>
              <a:gd name="T49" fmla="*/ 3 h 131"/>
              <a:gd name="T50" fmla="*/ 131 w 131"/>
              <a:gd name="T51" fmla="*/ 5 h 131"/>
              <a:gd name="T52" fmla="*/ 131 w 131"/>
              <a:gd name="T53" fmla="*/ 6 h 131"/>
              <a:gd name="T54" fmla="*/ 131 w 131"/>
              <a:gd name="T55" fmla="*/ 8 h 131"/>
              <a:gd name="T56" fmla="*/ 131 w 131"/>
              <a:gd name="T57" fmla="*/ 122 h 131"/>
              <a:gd name="T58" fmla="*/ 131 w 131"/>
              <a:gd name="T59" fmla="*/ 124 h 131"/>
              <a:gd name="T60" fmla="*/ 131 w 131"/>
              <a:gd name="T61" fmla="*/ 126 h 131"/>
              <a:gd name="T62" fmla="*/ 130 w 131"/>
              <a:gd name="T63" fmla="*/ 127 h 131"/>
              <a:gd name="T64" fmla="*/ 129 w 131"/>
              <a:gd name="T65" fmla="*/ 128 h 131"/>
              <a:gd name="T66" fmla="*/ 128 w 131"/>
              <a:gd name="T67" fmla="*/ 129 h 131"/>
              <a:gd name="T68" fmla="*/ 127 w 131"/>
              <a:gd name="T69" fmla="*/ 131 h 131"/>
              <a:gd name="T70" fmla="*/ 125 w 131"/>
              <a:gd name="T71" fmla="*/ 131 h 131"/>
              <a:gd name="T72" fmla="*/ 124 w 131"/>
              <a:gd name="T73" fmla="*/ 131 h 131"/>
              <a:gd name="T74" fmla="*/ 122 w 131"/>
              <a:gd name="T75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131">
                <a:moveTo>
                  <a:pt x="9" y="131"/>
                </a:moveTo>
                <a:lnTo>
                  <a:pt x="8" y="131"/>
                </a:lnTo>
                <a:lnTo>
                  <a:pt x="7" y="131"/>
                </a:lnTo>
                <a:lnTo>
                  <a:pt x="6" y="131"/>
                </a:lnTo>
                <a:lnTo>
                  <a:pt x="6" y="131"/>
                </a:lnTo>
                <a:lnTo>
                  <a:pt x="5" y="131"/>
                </a:lnTo>
                <a:lnTo>
                  <a:pt x="4" y="131"/>
                </a:lnTo>
                <a:lnTo>
                  <a:pt x="4" y="130"/>
                </a:lnTo>
                <a:lnTo>
                  <a:pt x="3" y="129"/>
                </a:lnTo>
                <a:lnTo>
                  <a:pt x="3" y="129"/>
                </a:lnTo>
                <a:lnTo>
                  <a:pt x="2" y="128"/>
                </a:lnTo>
                <a:lnTo>
                  <a:pt x="1" y="128"/>
                </a:lnTo>
                <a:lnTo>
                  <a:pt x="1" y="127"/>
                </a:lnTo>
                <a:lnTo>
                  <a:pt x="0" y="126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0" y="122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2" y="3"/>
                </a:lnTo>
                <a:lnTo>
                  <a:pt x="3" y="2"/>
                </a:lnTo>
                <a:lnTo>
                  <a:pt x="3" y="2"/>
                </a:lnTo>
                <a:lnTo>
                  <a:pt x="4" y="1"/>
                </a:lnTo>
                <a:lnTo>
                  <a:pt x="4" y="1"/>
                </a:lnTo>
                <a:lnTo>
                  <a:pt x="5" y="1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22" y="0"/>
                </a:lnTo>
                <a:lnTo>
                  <a:pt x="123" y="0"/>
                </a:lnTo>
                <a:lnTo>
                  <a:pt x="124" y="0"/>
                </a:lnTo>
                <a:lnTo>
                  <a:pt x="125" y="0"/>
                </a:lnTo>
                <a:lnTo>
                  <a:pt x="125" y="0"/>
                </a:lnTo>
                <a:lnTo>
                  <a:pt x="126" y="1"/>
                </a:lnTo>
                <a:lnTo>
                  <a:pt x="127" y="1"/>
                </a:lnTo>
                <a:lnTo>
                  <a:pt x="127" y="1"/>
                </a:lnTo>
                <a:lnTo>
                  <a:pt x="128" y="2"/>
                </a:lnTo>
                <a:lnTo>
                  <a:pt x="128" y="2"/>
                </a:lnTo>
                <a:lnTo>
                  <a:pt x="129" y="3"/>
                </a:lnTo>
                <a:lnTo>
                  <a:pt x="130" y="3"/>
                </a:lnTo>
                <a:lnTo>
                  <a:pt x="130" y="4"/>
                </a:lnTo>
                <a:lnTo>
                  <a:pt x="131" y="5"/>
                </a:lnTo>
                <a:lnTo>
                  <a:pt x="131" y="6"/>
                </a:lnTo>
                <a:lnTo>
                  <a:pt x="131" y="6"/>
                </a:lnTo>
                <a:lnTo>
                  <a:pt x="131" y="7"/>
                </a:lnTo>
                <a:lnTo>
                  <a:pt x="131" y="8"/>
                </a:lnTo>
                <a:lnTo>
                  <a:pt x="131" y="9"/>
                </a:lnTo>
                <a:lnTo>
                  <a:pt x="131" y="122"/>
                </a:lnTo>
                <a:lnTo>
                  <a:pt x="131" y="123"/>
                </a:lnTo>
                <a:lnTo>
                  <a:pt x="131" y="124"/>
                </a:lnTo>
                <a:lnTo>
                  <a:pt x="131" y="125"/>
                </a:lnTo>
                <a:lnTo>
                  <a:pt x="131" y="126"/>
                </a:lnTo>
                <a:lnTo>
                  <a:pt x="131" y="126"/>
                </a:lnTo>
                <a:lnTo>
                  <a:pt x="130" y="127"/>
                </a:lnTo>
                <a:lnTo>
                  <a:pt x="130" y="128"/>
                </a:lnTo>
                <a:lnTo>
                  <a:pt x="129" y="128"/>
                </a:lnTo>
                <a:lnTo>
                  <a:pt x="129" y="129"/>
                </a:lnTo>
                <a:lnTo>
                  <a:pt x="128" y="129"/>
                </a:lnTo>
                <a:lnTo>
                  <a:pt x="127" y="130"/>
                </a:lnTo>
                <a:lnTo>
                  <a:pt x="127" y="131"/>
                </a:lnTo>
                <a:lnTo>
                  <a:pt x="126" y="131"/>
                </a:lnTo>
                <a:lnTo>
                  <a:pt x="125" y="131"/>
                </a:lnTo>
                <a:lnTo>
                  <a:pt x="125" y="131"/>
                </a:lnTo>
                <a:lnTo>
                  <a:pt x="124" y="131"/>
                </a:lnTo>
                <a:lnTo>
                  <a:pt x="123" y="131"/>
                </a:lnTo>
                <a:lnTo>
                  <a:pt x="122" y="131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27" name="Freeform 3"/>
          <p:cNvSpPr>
            <a:spLocks/>
          </p:cNvSpPr>
          <p:nvPr/>
        </p:nvSpPr>
        <p:spPr bwMode="auto">
          <a:xfrm rot="18900000">
            <a:off x="4740275" y="5189538"/>
            <a:ext cx="214313" cy="198437"/>
          </a:xfrm>
          <a:custGeom>
            <a:avLst/>
            <a:gdLst>
              <a:gd name="T0" fmla="*/ 8 w 132"/>
              <a:gd name="T1" fmla="*/ 132 h 132"/>
              <a:gd name="T2" fmla="*/ 7 w 132"/>
              <a:gd name="T3" fmla="*/ 132 h 132"/>
              <a:gd name="T4" fmla="*/ 5 w 132"/>
              <a:gd name="T5" fmla="*/ 131 h 132"/>
              <a:gd name="T6" fmla="*/ 4 w 132"/>
              <a:gd name="T7" fmla="*/ 131 h 132"/>
              <a:gd name="T8" fmla="*/ 3 w 132"/>
              <a:gd name="T9" fmla="*/ 129 h 132"/>
              <a:gd name="T10" fmla="*/ 1 w 132"/>
              <a:gd name="T11" fmla="*/ 129 h 132"/>
              <a:gd name="T12" fmla="*/ 1 w 132"/>
              <a:gd name="T13" fmla="*/ 127 h 132"/>
              <a:gd name="T14" fmla="*/ 0 w 132"/>
              <a:gd name="T15" fmla="*/ 125 h 132"/>
              <a:gd name="T16" fmla="*/ 0 w 132"/>
              <a:gd name="T17" fmla="*/ 124 h 132"/>
              <a:gd name="T18" fmla="*/ 0 w 132"/>
              <a:gd name="T19" fmla="*/ 10 h 132"/>
              <a:gd name="T20" fmla="*/ 0 w 132"/>
              <a:gd name="T21" fmla="*/ 8 h 132"/>
              <a:gd name="T22" fmla="*/ 0 w 132"/>
              <a:gd name="T23" fmla="*/ 6 h 132"/>
              <a:gd name="T24" fmla="*/ 1 w 132"/>
              <a:gd name="T25" fmla="*/ 5 h 132"/>
              <a:gd name="T26" fmla="*/ 2 w 132"/>
              <a:gd name="T27" fmla="*/ 4 h 132"/>
              <a:gd name="T28" fmla="*/ 3 w 132"/>
              <a:gd name="T29" fmla="*/ 3 h 132"/>
              <a:gd name="T30" fmla="*/ 4 w 132"/>
              <a:gd name="T31" fmla="*/ 1 h 132"/>
              <a:gd name="T32" fmla="*/ 6 w 132"/>
              <a:gd name="T33" fmla="*/ 1 h 132"/>
              <a:gd name="T34" fmla="*/ 7 w 132"/>
              <a:gd name="T35" fmla="*/ 0 h 132"/>
              <a:gd name="T36" fmla="*/ 9 w 132"/>
              <a:gd name="T37" fmla="*/ 0 h 132"/>
              <a:gd name="T38" fmla="*/ 123 w 132"/>
              <a:gd name="T39" fmla="*/ 0 h 132"/>
              <a:gd name="T40" fmla="*/ 125 w 132"/>
              <a:gd name="T41" fmla="*/ 0 h 132"/>
              <a:gd name="T42" fmla="*/ 126 w 132"/>
              <a:gd name="T43" fmla="*/ 1 h 132"/>
              <a:gd name="T44" fmla="*/ 127 w 132"/>
              <a:gd name="T45" fmla="*/ 2 h 132"/>
              <a:gd name="T46" fmla="*/ 129 w 132"/>
              <a:gd name="T47" fmla="*/ 3 h 132"/>
              <a:gd name="T48" fmla="*/ 130 w 132"/>
              <a:gd name="T49" fmla="*/ 4 h 132"/>
              <a:gd name="T50" fmla="*/ 131 w 132"/>
              <a:gd name="T51" fmla="*/ 6 h 132"/>
              <a:gd name="T52" fmla="*/ 131 w 132"/>
              <a:gd name="T53" fmla="*/ 7 h 132"/>
              <a:gd name="T54" fmla="*/ 132 w 132"/>
              <a:gd name="T55" fmla="*/ 9 h 132"/>
              <a:gd name="T56" fmla="*/ 132 w 132"/>
              <a:gd name="T57" fmla="*/ 123 h 132"/>
              <a:gd name="T58" fmla="*/ 131 w 132"/>
              <a:gd name="T59" fmla="*/ 124 h 132"/>
              <a:gd name="T60" fmla="*/ 131 w 132"/>
              <a:gd name="T61" fmla="*/ 126 h 132"/>
              <a:gd name="T62" fmla="*/ 130 w 132"/>
              <a:gd name="T63" fmla="*/ 128 h 132"/>
              <a:gd name="T64" fmla="*/ 129 w 132"/>
              <a:gd name="T65" fmla="*/ 129 h 132"/>
              <a:gd name="T66" fmla="*/ 128 w 132"/>
              <a:gd name="T67" fmla="*/ 130 h 132"/>
              <a:gd name="T68" fmla="*/ 127 w 132"/>
              <a:gd name="T69" fmla="*/ 131 h 132"/>
              <a:gd name="T70" fmla="*/ 125 w 132"/>
              <a:gd name="T71" fmla="*/ 132 h 132"/>
              <a:gd name="T72" fmla="*/ 124 w 132"/>
              <a:gd name="T73" fmla="*/ 132 h 132"/>
              <a:gd name="T74" fmla="*/ 122 w 132"/>
              <a:gd name="T7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32">
                <a:moveTo>
                  <a:pt x="9" y="132"/>
                </a:moveTo>
                <a:lnTo>
                  <a:pt x="8" y="132"/>
                </a:lnTo>
                <a:lnTo>
                  <a:pt x="7" y="132"/>
                </a:lnTo>
                <a:lnTo>
                  <a:pt x="7" y="132"/>
                </a:lnTo>
                <a:lnTo>
                  <a:pt x="6" y="132"/>
                </a:lnTo>
                <a:lnTo>
                  <a:pt x="5" y="131"/>
                </a:lnTo>
                <a:lnTo>
                  <a:pt x="4" y="131"/>
                </a:lnTo>
                <a:lnTo>
                  <a:pt x="4" y="131"/>
                </a:lnTo>
                <a:lnTo>
                  <a:pt x="3" y="130"/>
                </a:lnTo>
                <a:lnTo>
                  <a:pt x="3" y="129"/>
                </a:lnTo>
                <a:lnTo>
                  <a:pt x="2" y="129"/>
                </a:lnTo>
                <a:lnTo>
                  <a:pt x="1" y="129"/>
                </a:lnTo>
                <a:lnTo>
                  <a:pt x="1" y="128"/>
                </a:lnTo>
                <a:lnTo>
                  <a:pt x="1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4"/>
                </a:lnTo>
                <a:lnTo>
                  <a:pt x="0" y="123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3" y="3"/>
                </a:lnTo>
                <a:lnTo>
                  <a:pt x="3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22" y="0"/>
                </a:lnTo>
                <a:lnTo>
                  <a:pt x="123" y="0"/>
                </a:lnTo>
                <a:lnTo>
                  <a:pt x="124" y="0"/>
                </a:lnTo>
                <a:lnTo>
                  <a:pt x="125" y="0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7" y="2"/>
                </a:lnTo>
                <a:lnTo>
                  <a:pt x="128" y="3"/>
                </a:lnTo>
                <a:lnTo>
                  <a:pt x="129" y="3"/>
                </a:lnTo>
                <a:lnTo>
                  <a:pt x="129" y="4"/>
                </a:lnTo>
                <a:lnTo>
                  <a:pt x="130" y="4"/>
                </a:lnTo>
                <a:lnTo>
                  <a:pt x="130" y="5"/>
                </a:lnTo>
                <a:lnTo>
                  <a:pt x="131" y="6"/>
                </a:lnTo>
                <a:lnTo>
                  <a:pt x="131" y="6"/>
                </a:lnTo>
                <a:lnTo>
                  <a:pt x="131" y="7"/>
                </a:lnTo>
                <a:lnTo>
                  <a:pt x="131" y="8"/>
                </a:lnTo>
                <a:lnTo>
                  <a:pt x="132" y="9"/>
                </a:lnTo>
                <a:lnTo>
                  <a:pt x="132" y="10"/>
                </a:lnTo>
                <a:lnTo>
                  <a:pt x="132" y="123"/>
                </a:lnTo>
                <a:lnTo>
                  <a:pt x="132" y="124"/>
                </a:lnTo>
                <a:lnTo>
                  <a:pt x="131" y="124"/>
                </a:lnTo>
                <a:lnTo>
                  <a:pt x="131" y="125"/>
                </a:lnTo>
                <a:lnTo>
                  <a:pt x="131" y="126"/>
                </a:lnTo>
                <a:lnTo>
                  <a:pt x="131" y="127"/>
                </a:lnTo>
                <a:lnTo>
                  <a:pt x="130" y="128"/>
                </a:lnTo>
                <a:lnTo>
                  <a:pt x="130" y="129"/>
                </a:lnTo>
                <a:lnTo>
                  <a:pt x="129" y="129"/>
                </a:lnTo>
                <a:lnTo>
                  <a:pt x="129" y="129"/>
                </a:lnTo>
                <a:lnTo>
                  <a:pt x="128" y="130"/>
                </a:lnTo>
                <a:lnTo>
                  <a:pt x="127" y="131"/>
                </a:lnTo>
                <a:lnTo>
                  <a:pt x="127" y="131"/>
                </a:lnTo>
                <a:lnTo>
                  <a:pt x="126" y="131"/>
                </a:lnTo>
                <a:lnTo>
                  <a:pt x="125" y="132"/>
                </a:lnTo>
                <a:lnTo>
                  <a:pt x="125" y="132"/>
                </a:lnTo>
                <a:lnTo>
                  <a:pt x="124" y="132"/>
                </a:lnTo>
                <a:lnTo>
                  <a:pt x="123" y="132"/>
                </a:lnTo>
                <a:lnTo>
                  <a:pt x="122" y="132"/>
                </a:lnTo>
                <a:close/>
              </a:path>
            </a:pathLst>
          </a:custGeom>
          <a:solidFill>
            <a:schemeClr val="folHlink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28" name="Freeform 4"/>
          <p:cNvSpPr>
            <a:spLocks/>
          </p:cNvSpPr>
          <p:nvPr/>
        </p:nvSpPr>
        <p:spPr bwMode="auto">
          <a:xfrm rot="18900000">
            <a:off x="6675438" y="5184775"/>
            <a:ext cx="214312" cy="169863"/>
          </a:xfrm>
          <a:custGeom>
            <a:avLst/>
            <a:gdLst>
              <a:gd name="T0" fmla="*/ 9 w 132"/>
              <a:gd name="T1" fmla="*/ 114 h 114"/>
              <a:gd name="T2" fmla="*/ 7 w 132"/>
              <a:gd name="T3" fmla="*/ 114 h 114"/>
              <a:gd name="T4" fmla="*/ 6 w 132"/>
              <a:gd name="T5" fmla="*/ 113 h 114"/>
              <a:gd name="T6" fmla="*/ 4 w 132"/>
              <a:gd name="T7" fmla="*/ 113 h 114"/>
              <a:gd name="T8" fmla="*/ 3 w 132"/>
              <a:gd name="T9" fmla="*/ 112 h 114"/>
              <a:gd name="T10" fmla="*/ 2 w 132"/>
              <a:gd name="T11" fmla="*/ 111 h 114"/>
              <a:gd name="T12" fmla="*/ 1 w 132"/>
              <a:gd name="T13" fmla="*/ 109 h 114"/>
              <a:gd name="T14" fmla="*/ 1 w 132"/>
              <a:gd name="T15" fmla="*/ 108 h 114"/>
              <a:gd name="T16" fmla="*/ 0 w 132"/>
              <a:gd name="T17" fmla="*/ 107 h 114"/>
              <a:gd name="T18" fmla="*/ 0 w 132"/>
              <a:gd name="T19" fmla="*/ 8 h 114"/>
              <a:gd name="T20" fmla="*/ 1 w 132"/>
              <a:gd name="T21" fmla="*/ 7 h 114"/>
              <a:gd name="T22" fmla="*/ 1 w 132"/>
              <a:gd name="T23" fmla="*/ 5 h 114"/>
              <a:gd name="T24" fmla="*/ 1 w 132"/>
              <a:gd name="T25" fmla="*/ 4 h 114"/>
              <a:gd name="T26" fmla="*/ 2 w 132"/>
              <a:gd name="T27" fmla="*/ 3 h 114"/>
              <a:gd name="T28" fmla="*/ 4 w 132"/>
              <a:gd name="T29" fmla="*/ 2 h 114"/>
              <a:gd name="T30" fmla="*/ 5 w 132"/>
              <a:gd name="T31" fmla="*/ 1 h 114"/>
              <a:gd name="T32" fmla="*/ 7 w 132"/>
              <a:gd name="T33" fmla="*/ 1 h 114"/>
              <a:gd name="T34" fmla="*/ 8 w 132"/>
              <a:gd name="T35" fmla="*/ 0 h 114"/>
              <a:gd name="T36" fmla="*/ 9 w 132"/>
              <a:gd name="T37" fmla="*/ 0 h 114"/>
              <a:gd name="T38" fmla="*/ 124 w 132"/>
              <a:gd name="T39" fmla="*/ 0 h 114"/>
              <a:gd name="T40" fmla="*/ 125 w 132"/>
              <a:gd name="T41" fmla="*/ 0 h 114"/>
              <a:gd name="T42" fmla="*/ 126 w 132"/>
              <a:gd name="T43" fmla="*/ 1 h 114"/>
              <a:gd name="T44" fmla="*/ 128 w 132"/>
              <a:gd name="T45" fmla="*/ 2 h 114"/>
              <a:gd name="T46" fmla="*/ 129 w 132"/>
              <a:gd name="T47" fmla="*/ 3 h 114"/>
              <a:gd name="T48" fmla="*/ 130 w 132"/>
              <a:gd name="T49" fmla="*/ 4 h 114"/>
              <a:gd name="T50" fmla="*/ 131 w 132"/>
              <a:gd name="T51" fmla="*/ 5 h 114"/>
              <a:gd name="T52" fmla="*/ 132 w 132"/>
              <a:gd name="T53" fmla="*/ 6 h 114"/>
              <a:gd name="T54" fmla="*/ 132 w 132"/>
              <a:gd name="T55" fmla="*/ 8 h 114"/>
              <a:gd name="T56" fmla="*/ 132 w 132"/>
              <a:gd name="T57" fmla="*/ 106 h 114"/>
              <a:gd name="T58" fmla="*/ 132 w 132"/>
              <a:gd name="T59" fmla="*/ 108 h 114"/>
              <a:gd name="T60" fmla="*/ 132 w 132"/>
              <a:gd name="T61" fmla="*/ 109 h 114"/>
              <a:gd name="T62" fmla="*/ 131 w 132"/>
              <a:gd name="T63" fmla="*/ 110 h 114"/>
              <a:gd name="T64" fmla="*/ 130 w 132"/>
              <a:gd name="T65" fmla="*/ 111 h 114"/>
              <a:gd name="T66" fmla="*/ 129 w 132"/>
              <a:gd name="T67" fmla="*/ 112 h 114"/>
              <a:gd name="T68" fmla="*/ 127 w 132"/>
              <a:gd name="T69" fmla="*/ 113 h 114"/>
              <a:gd name="T70" fmla="*/ 126 w 132"/>
              <a:gd name="T71" fmla="*/ 113 h 114"/>
              <a:gd name="T72" fmla="*/ 124 w 132"/>
              <a:gd name="T73" fmla="*/ 114 h 114"/>
              <a:gd name="T74" fmla="*/ 123 w 132"/>
              <a:gd name="T75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" h="114">
                <a:moveTo>
                  <a:pt x="9" y="114"/>
                </a:moveTo>
                <a:lnTo>
                  <a:pt x="9" y="114"/>
                </a:lnTo>
                <a:lnTo>
                  <a:pt x="8" y="114"/>
                </a:lnTo>
                <a:lnTo>
                  <a:pt x="7" y="114"/>
                </a:lnTo>
                <a:lnTo>
                  <a:pt x="7" y="113"/>
                </a:lnTo>
                <a:lnTo>
                  <a:pt x="6" y="113"/>
                </a:lnTo>
                <a:lnTo>
                  <a:pt x="5" y="113"/>
                </a:lnTo>
                <a:lnTo>
                  <a:pt x="4" y="113"/>
                </a:lnTo>
                <a:lnTo>
                  <a:pt x="4" y="112"/>
                </a:lnTo>
                <a:lnTo>
                  <a:pt x="3" y="112"/>
                </a:lnTo>
                <a:lnTo>
                  <a:pt x="2" y="111"/>
                </a:lnTo>
                <a:lnTo>
                  <a:pt x="2" y="111"/>
                </a:lnTo>
                <a:lnTo>
                  <a:pt x="1" y="110"/>
                </a:lnTo>
                <a:lnTo>
                  <a:pt x="1" y="109"/>
                </a:lnTo>
                <a:lnTo>
                  <a:pt x="1" y="109"/>
                </a:lnTo>
                <a:lnTo>
                  <a:pt x="1" y="108"/>
                </a:lnTo>
                <a:lnTo>
                  <a:pt x="1" y="108"/>
                </a:lnTo>
                <a:lnTo>
                  <a:pt x="0" y="107"/>
                </a:lnTo>
                <a:lnTo>
                  <a:pt x="0" y="106"/>
                </a:lnTo>
                <a:lnTo>
                  <a:pt x="0" y="8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4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1"/>
                </a:lnTo>
                <a:lnTo>
                  <a:pt x="126" y="1"/>
                </a:lnTo>
                <a:lnTo>
                  <a:pt x="127" y="1"/>
                </a:lnTo>
                <a:lnTo>
                  <a:pt x="128" y="2"/>
                </a:lnTo>
                <a:lnTo>
                  <a:pt x="129" y="2"/>
                </a:lnTo>
                <a:lnTo>
                  <a:pt x="129" y="3"/>
                </a:lnTo>
                <a:lnTo>
                  <a:pt x="130" y="3"/>
                </a:lnTo>
                <a:lnTo>
                  <a:pt x="130" y="4"/>
                </a:lnTo>
                <a:lnTo>
                  <a:pt x="131" y="4"/>
                </a:lnTo>
                <a:lnTo>
                  <a:pt x="131" y="5"/>
                </a:lnTo>
                <a:lnTo>
                  <a:pt x="132" y="5"/>
                </a:lnTo>
                <a:lnTo>
                  <a:pt x="132" y="6"/>
                </a:lnTo>
                <a:lnTo>
                  <a:pt x="132" y="7"/>
                </a:lnTo>
                <a:lnTo>
                  <a:pt x="132" y="8"/>
                </a:lnTo>
                <a:lnTo>
                  <a:pt x="132" y="8"/>
                </a:lnTo>
                <a:lnTo>
                  <a:pt x="132" y="106"/>
                </a:lnTo>
                <a:lnTo>
                  <a:pt x="132" y="107"/>
                </a:lnTo>
                <a:lnTo>
                  <a:pt x="132" y="108"/>
                </a:lnTo>
                <a:lnTo>
                  <a:pt x="132" y="108"/>
                </a:lnTo>
                <a:lnTo>
                  <a:pt x="132" y="109"/>
                </a:lnTo>
                <a:lnTo>
                  <a:pt x="131" y="109"/>
                </a:lnTo>
                <a:lnTo>
                  <a:pt x="131" y="110"/>
                </a:lnTo>
                <a:lnTo>
                  <a:pt x="130" y="111"/>
                </a:lnTo>
                <a:lnTo>
                  <a:pt x="130" y="111"/>
                </a:lnTo>
                <a:lnTo>
                  <a:pt x="129" y="112"/>
                </a:lnTo>
                <a:lnTo>
                  <a:pt x="129" y="112"/>
                </a:lnTo>
                <a:lnTo>
                  <a:pt x="128" y="113"/>
                </a:lnTo>
                <a:lnTo>
                  <a:pt x="127" y="113"/>
                </a:lnTo>
                <a:lnTo>
                  <a:pt x="126" y="113"/>
                </a:lnTo>
                <a:lnTo>
                  <a:pt x="126" y="113"/>
                </a:lnTo>
                <a:lnTo>
                  <a:pt x="125" y="114"/>
                </a:lnTo>
                <a:lnTo>
                  <a:pt x="124" y="114"/>
                </a:lnTo>
                <a:lnTo>
                  <a:pt x="124" y="114"/>
                </a:lnTo>
                <a:lnTo>
                  <a:pt x="123" y="114"/>
                </a:lnTo>
                <a:close/>
              </a:path>
            </a:pathLst>
          </a:custGeom>
          <a:solidFill>
            <a:schemeClr val="folHlink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29" name="Freeform 5"/>
          <p:cNvSpPr>
            <a:spLocks noChangeArrowheads="1"/>
          </p:cNvSpPr>
          <p:nvPr/>
        </p:nvSpPr>
        <p:spPr bwMode="auto">
          <a:xfrm rot="18900000">
            <a:off x="5741988" y="6191250"/>
            <a:ext cx="158750" cy="169863"/>
          </a:xfrm>
          <a:custGeom>
            <a:avLst/>
            <a:gdLst>
              <a:gd name="T0" fmla="*/ 6 w 98"/>
              <a:gd name="T1" fmla="*/ 112 h 112"/>
              <a:gd name="T2" fmla="*/ 5 w 98"/>
              <a:gd name="T3" fmla="*/ 112 h 112"/>
              <a:gd name="T4" fmla="*/ 4 w 98"/>
              <a:gd name="T5" fmla="*/ 111 h 112"/>
              <a:gd name="T6" fmla="*/ 3 w 98"/>
              <a:gd name="T7" fmla="*/ 110 h 112"/>
              <a:gd name="T8" fmla="*/ 2 w 98"/>
              <a:gd name="T9" fmla="*/ 109 h 112"/>
              <a:gd name="T10" fmla="*/ 2 w 98"/>
              <a:gd name="T11" fmla="*/ 109 h 112"/>
              <a:gd name="T12" fmla="*/ 1 w 98"/>
              <a:gd name="T13" fmla="*/ 107 h 112"/>
              <a:gd name="T14" fmla="*/ 0 w 98"/>
              <a:gd name="T15" fmla="*/ 106 h 112"/>
              <a:gd name="T16" fmla="*/ 0 w 98"/>
              <a:gd name="T17" fmla="*/ 104 h 112"/>
              <a:gd name="T18" fmla="*/ 0 w 98"/>
              <a:gd name="T19" fmla="*/ 8 h 112"/>
              <a:gd name="T20" fmla="*/ 0 w 98"/>
              <a:gd name="T21" fmla="*/ 6 h 112"/>
              <a:gd name="T22" fmla="*/ 1 w 98"/>
              <a:gd name="T23" fmla="*/ 5 h 112"/>
              <a:gd name="T24" fmla="*/ 1 w 98"/>
              <a:gd name="T25" fmla="*/ 4 h 112"/>
              <a:gd name="T26" fmla="*/ 2 w 98"/>
              <a:gd name="T27" fmla="*/ 3 h 112"/>
              <a:gd name="T28" fmla="*/ 2 w 98"/>
              <a:gd name="T29" fmla="*/ 2 h 112"/>
              <a:gd name="T30" fmla="*/ 4 w 98"/>
              <a:gd name="T31" fmla="*/ 1 h 112"/>
              <a:gd name="T32" fmla="*/ 4 w 98"/>
              <a:gd name="T33" fmla="*/ 0 h 112"/>
              <a:gd name="T34" fmla="*/ 6 w 98"/>
              <a:gd name="T35" fmla="*/ 0 h 112"/>
              <a:gd name="T36" fmla="*/ 7 w 98"/>
              <a:gd name="T37" fmla="*/ 0 h 112"/>
              <a:gd name="T38" fmla="*/ 92 w 98"/>
              <a:gd name="T39" fmla="*/ 0 h 112"/>
              <a:gd name="T40" fmla="*/ 93 w 98"/>
              <a:gd name="T41" fmla="*/ 0 h 112"/>
              <a:gd name="T42" fmla="*/ 94 w 98"/>
              <a:gd name="T43" fmla="*/ 0 h 112"/>
              <a:gd name="T44" fmla="*/ 95 w 98"/>
              <a:gd name="T45" fmla="*/ 1 h 112"/>
              <a:gd name="T46" fmla="*/ 96 w 98"/>
              <a:gd name="T47" fmla="*/ 2 h 112"/>
              <a:gd name="T48" fmla="*/ 96 w 98"/>
              <a:gd name="T49" fmla="*/ 3 h 112"/>
              <a:gd name="T50" fmla="*/ 97 w 98"/>
              <a:gd name="T51" fmla="*/ 5 h 112"/>
              <a:gd name="T52" fmla="*/ 98 w 98"/>
              <a:gd name="T53" fmla="*/ 6 h 112"/>
              <a:gd name="T54" fmla="*/ 98 w 98"/>
              <a:gd name="T55" fmla="*/ 7 h 112"/>
              <a:gd name="T56" fmla="*/ 98 w 98"/>
              <a:gd name="T57" fmla="*/ 104 h 112"/>
              <a:gd name="T58" fmla="*/ 98 w 98"/>
              <a:gd name="T59" fmla="*/ 105 h 112"/>
              <a:gd name="T60" fmla="*/ 97 w 98"/>
              <a:gd name="T61" fmla="*/ 107 h 112"/>
              <a:gd name="T62" fmla="*/ 97 w 98"/>
              <a:gd name="T63" fmla="*/ 108 h 112"/>
              <a:gd name="T64" fmla="*/ 96 w 98"/>
              <a:gd name="T65" fmla="*/ 109 h 112"/>
              <a:gd name="T66" fmla="*/ 96 w 98"/>
              <a:gd name="T67" fmla="*/ 110 h 112"/>
              <a:gd name="T68" fmla="*/ 94 w 98"/>
              <a:gd name="T69" fmla="*/ 111 h 112"/>
              <a:gd name="T70" fmla="*/ 93 w 98"/>
              <a:gd name="T71" fmla="*/ 111 h 112"/>
              <a:gd name="T72" fmla="*/ 92 w 98"/>
              <a:gd name="T73" fmla="*/ 112 h 112"/>
              <a:gd name="T74" fmla="*/ 91 w 98"/>
              <a:gd name="T7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8" h="112">
                <a:moveTo>
                  <a:pt x="7" y="112"/>
                </a:moveTo>
                <a:lnTo>
                  <a:pt x="6" y="112"/>
                </a:lnTo>
                <a:lnTo>
                  <a:pt x="6" y="112"/>
                </a:lnTo>
                <a:lnTo>
                  <a:pt x="5" y="112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3" y="110"/>
                </a:lnTo>
                <a:lnTo>
                  <a:pt x="2" y="110"/>
                </a:lnTo>
                <a:lnTo>
                  <a:pt x="2" y="109"/>
                </a:lnTo>
                <a:lnTo>
                  <a:pt x="2" y="109"/>
                </a:lnTo>
                <a:lnTo>
                  <a:pt x="2" y="109"/>
                </a:lnTo>
                <a:lnTo>
                  <a:pt x="1" y="108"/>
                </a:lnTo>
                <a:lnTo>
                  <a:pt x="1" y="107"/>
                </a:lnTo>
                <a:lnTo>
                  <a:pt x="1" y="107"/>
                </a:lnTo>
                <a:lnTo>
                  <a:pt x="0" y="106"/>
                </a:lnTo>
                <a:lnTo>
                  <a:pt x="0" y="105"/>
                </a:lnTo>
                <a:lnTo>
                  <a:pt x="0" y="104"/>
                </a:lnTo>
                <a:lnTo>
                  <a:pt x="0" y="104"/>
                </a:lnTo>
                <a:lnTo>
                  <a:pt x="0" y="8"/>
                </a:lnTo>
                <a:lnTo>
                  <a:pt x="0" y="7"/>
                </a:lnTo>
                <a:lnTo>
                  <a:pt x="0" y="6"/>
                </a:lnTo>
                <a:lnTo>
                  <a:pt x="0" y="6"/>
                </a:lnTo>
                <a:lnTo>
                  <a:pt x="1" y="5"/>
                </a:lnTo>
                <a:lnTo>
                  <a:pt x="1" y="5"/>
                </a:lnTo>
                <a:lnTo>
                  <a:pt x="1" y="4"/>
                </a:lnTo>
                <a:lnTo>
                  <a:pt x="2" y="3"/>
                </a:lnTo>
                <a:lnTo>
                  <a:pt x="2" y="3"/>
                </a:lnTo>
                <a:lnTo>
                  <a:pt x="2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3" y="0"/>
                </a:lnTo>
                <a:lnTo>
                  <a:pt x="94" y="0"/>
                </a:lnTo>
                <a:lnTo>
                  <a:pt x="94" y="1"/>
                </a:lnTo>
                <a:lnTo>
                  <a:pt x="95" y="1"/>
                </a:lnTo>
                <a:lnTo>
                  <a:pt x="96" y="2"/>
                </a:lnTo>
                <a:lnTo>
                  <a:pt x="96" y="2"/>
                </a:lnTo>
                <a:lnTo>
                  <a:pt x="96" y="3"/>
                </a:lnTo>
                <a:lnTo>
                  <a:pt x="96" y="3"/>
                </a:lnTo>
                <a:lnTo>
                  <a:pt x="97" y="4"/>
                </a:lnTo>
                <a:lnTo>
                  <a:pt x="97" y="5"/>
                </a:lnTo>
                <a:lnTo>
                  <a:pt x="97" y="5"/>
                </a:lnTo>
                <a:lnTo>
                  <a:pt x="98" y="6"/>
                </a:lnTo>
                <a:lnTo>
                  <a:pt x="98" y="6"/>
                </a:lnTo>
                <a:lnTo>
                  <a:pt x="98" y="7"/>
                </a:lnTo>
                <a:lnTo>
                  <a:pt x="98" y="8"/>
                </a:lnTo>
                <a:lnTo>
                  <a:pt x="98" y="104"/>
                </a:lnTo>
                <a:lnTo>
                  <a:pt x="98" y="104"/>
                </a:lnTo>
                <a:lnTo>
                  <a:pt x="98" y="105"/>
                </a:lnTo>
                <a:lnTo>
                  <a:pt x="98" y="106"/>
                </a:lnTo>
                <a:lnTo>
                  <a:pt x="97" y="107"/>
                </a:lnTo>
                <a:lnTo>
                  <a:pt x="97" y="107"/>
                </a:lnTo>
                <a:lnTo>
                  <a:pt x="97" y="108"/>
                </a:lnTo>
                <a:lnTo>
                  <a:pt x="97" y="109"/>
                </a:lnTo>
                <a:lnTo>
                  <a:pt x="96" y="109"/>
                </a:lnTo>
                <a:lnTo>
                  <a:pt x="96" y="109"/>
                </a:lnTo>
                <a:lnTo>
                  <a:pt x="96" y="110"/>
                </a:lnTo>
                <a:lnTo>
                  <a:pt x="95" y="110"/>
                </a:lnTo>
                <a:lnTo>
                  <a:pt x="94" y="111"/>
                </a:lnTo>
                <a:lnTo>
                  <a:pt x="94" y="111"/>
                </a:lnTo>
                <a:lnTo>
                  <a:pt x="93" y="111"/>
                </a:lnTo>
                <a:lnTo>
                  <a:pt x="93" y="112"/>
                </a:lnTo>
                <a:lnTo>
                  <a:pt x="92" y="112"/>
                </a:lnTo>
                <a:lnTo>
                  <a:pt x="92" y="112"/>
                </a:lnTo>
                <a:lnTo>
                  <a:pt x="91" y="112"/>
                </a:lnTo>
                <a:close/>
              </a:path>
            </a:pathLst>
          </a:custGeom>
          <a:solidFill>
            <a:schemeClr val="folHlink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 rot="18840000">
            <a:off x="5027613" y="4494212"/>
            <a:ext cx="1576388" cy="1554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31" name="Freeform 7"/>
          <p:cNvSpPr>
            <a:spLocks/>
          </p:cNvSpPr>
          <p:nvPr/>
        </p:nvSpPr>
        <p:spPr bwMode="auto">
          <a:xfrm>
            <a:off x="6842125" y="2428875"/>
            <a:ext cx="2874963" cy="2905125"/>
          </a:xfrm>
          <a:custGeom>
            <a:avLst/>
            <a:gdLst>
              <a:gd name="T0" fmla="*/ 0 w 1768"/>
              <a:gd name="T1" fmla="*/ 1786 h 1786"/>
              <a:gd name="T2" fmla="*/ 1768 w 1768"/>
              <a:gd name="T3" fmla="*/ 0 h 17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68" h="1786">
                <a:moveTo>
                  <a:pt x="0" y="1786"/>
                </a:moveTo>
                <a:lnTo>
                  <a:pt x="1768" y="0"/>
                </a:lnTo>
              </a:path>
            </a:pathLst>
          </a:custGeom>
          <a:solidFill>
            <a:srgbClr val="FFFFFF"/>
          </a:solidFill>
          <a:ln w="19050" cmpd="sng">
            <a:solidFill>
              <a:schemeClr val="tx1"/>
            </a:solidFill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2" name="Line 8"/>
          <p:cNvSpPr>
            <a:spLocks noChangeShapeType="1"/>
          </p:cNvSpPr>
          <p:nvPr/>
        </p:nvSpPr>
        <p:spPr bwMode="auto">
          <a:xfrm flipH="1" flipV="1">
            <a:off x="1843088" y="2400300"/>
            <a:ext cx="2852737" cy="2894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3" name="Freeform 9"/>
          <p:cNvSpPr>
            <a:spLocks/>
          </p:cNvSpPr>
          <p:nvPr/>
        </p:nvSpPr>
        <p:spPr bwMode="auto">
          <a:xfrm rot="18360000">
            <a:off x="5553075" y="6022976"/>
            <a:ext cx="492125" cy="508000"/>
          </a:xfrm>
          <a:custGeom>
            <a:avLst/>
            <a:gdLst>
              <a:gd name="T0" fmla="*/ 313 w 313"/>
              <a:gd name="T1" fmla="*/ 164 h 328"/>
              <a:gd name="T2" fmla="*/ 310 w 313"/>
              <a:gd name="T3" fmla="*/ 137 h 328"/>
              <a:gd name="T4" fmla="*/ 305 w 313"/>
              <a:gd name="T5" fmla="*/ 112 h 328"/>
              <a:gd name="T6" fmla="*/ 295 w 313"/>
              <a:gd name="T7" fmla="*/ 88 h 328"/>
              <a:gd name="T8" fmla="*/ 282 w 313"/>
              <a:gd name="T9" fmla="*/ 66 h 328"/>
              <a:gd name="T10" fmla="*/ 267 w 313"/>
              <a:gd name="T11" fmla="*/ 47 h 328"/>
              <a:gd name="T12" fmla="*/ 248 w 313"/>
              <a:gd name="T13" fmla="*/ 31 h 328"/>
              <a:gd name="T14" fmla="*/ 228 w 313"/>
              <a:gd name="T15" fmla="*/ 18 h 328"/>
              <a:gd name="T16" fmla="*/ 205 w 313"/>
              <a:gd name="T17" fmla="*/ 8 h 328"/>
              <a:gd name="T18" fmla="*/ 181 w 313"/>
              <a:gd name="T19" fmla="*/ 2 h 328"/>
              <a:gd name="T20" fmla="*/ 156 w 313"/>
              <a:gd name="T21" fmla="*/ 0 h 328"/>
              <a:gd name="T22" fmla="*/ 156 w 313"/>
              <a:gd name="T23" fmla="*/ 0 h 328"/>
              <a:gd name="T24" fmla="*/ 130 w 313"/>
              <a:gd name="T25" fmla="*/ 2 h 328"/>
              <a:gd name="T26" fmla="*/ 106 w 313"/>
              <a:gd name="T27" fmla="*/ 8 h 328"/>
              <a:gd name="T28" fmla="*/ 84 w 313"/>
              <a:gd name="T29" fmla="*/ 18 h 328"/>
              <a:gd name="T30" fmla="*/ 63 w 313"/>
              <a:gd name="T31" fmla="*/ 31 h 328"/>
              <a:gd name="T32" fmla="*/ 45 w 313"/>
              <a:gd name="T33" fmla="*/ 47 h 328"/>
              <a:gd name="T34" fmla="*/ 30 w 313"/>
              <a:gd name="T35" fmla="*/ 66 h 328"/>
              <a:gd name="T36" fmla="*/ 17 w 313"/>
              <a:gd name="T37" fmla="*/ 88 h 328"/>
              <a:gd name="T38" fmla="*/ 7 w 313"/>
              <a:gd name="T39" fmla="*/ 112 h 328"/>
              <a:gd name="T40" fmla="*/ 2 w 313"/>
              <a:gd name="T41" fmla="*/ 137 h 328"/>
              <a:gd name="T42" fmla="*/ 0 w 313"/>
              <a:gd name="T43" fmla="*/ 163 h 328"/>
              <a:gd name="T44" fmla="*/ 0 w 313"/>
              <a:gd name="T45" fmla="*/ 164 h 328"/>
              <a:gd name="T46" fmla="*/ 2 w 313"/>
              <a:gd name="T47" fmla="*/ 190 h 328"/>
              <a:gd name="T48" fmla="*/ 7 w 313"/>
              <a:gd name="T49" fmla="*/ 215 h 328"/>
              <a:gd name="T50" fmla="*/ 17 w 313"/>
              <a:gd name="T51" fmla="*/ 239 h 328"/>
              <a:gd name="T52" fmla="*/ 30 w 313"/>
              <a:gd name="T53" fmla="*/ 260 h 328"/>
              <a:gd name="T54" fmla="*/ 45 w 313"/>
              <a:gd name="T55" fmla="*/ 279 h 328"/>
              <a:gd name="T56" fmla="*/ 63 w 313"/>
              <a:gd name="T57" fmla="*/ 296 h 328"/>
              <a:gd name="T58" fmla="*/ 84 w 313"/>
              <a:gd name="T59" fmla="*/ 309 h 328"/>
              <a:gd name="T60" fmla="*/ 106 w 313"/>
              <a:gd name="T61" fmla="*/ 319 h 328"/>
              <a:gd name="T62" fmla="*/ 130 w 313"/>
              <a:gd name="T63" fmla="*/ 325 h 328"/>
              <a:gd name="T64" fmla="*/ 155 w 313"/>
              <a:gd name="T65" fmla="*/ 328 h 328"/>
              <a:gd name="T66" fmla="*/ 156 w 313"/>
              <a:gd name="T67" fmla="*/ 328 h 328"/>
              <a:gd name="T68" fmla="*/ 181 w 313"/>
              <a:gd name="T69" fmla="*/ 325 h 328"/>
              <a:gd name="T70" fmla="*/ 205 w 313"/>
              <a:gd name="T71" fmla="*/ 319 h 328"/>
              <a:gd name="T72" fmla="*/ 228 w 313"/>
              <a:gd name="T73" fmla="*/ 309 h 328"/>
              <a:gd name="T74" fmla="*/ 248 w 313"/>
              <a:gd name="T75" fmla="*/ 296 h 328"/>
              <a:gd name="T76" fmla="*/ 267 w 313"/>
              <a:gd name="T77" fmla="*/ 279 h 328"/>
              <a:gd name="T78" fmla="*/ 282 w 313"/>
              <a:gd name="T79" fmla="*/ 260 h 328"/>
              <a:gd name="T80" fmla="*/ 295 w 313"/>
              <a:gd name="T81" fmla="*/ 239 h 328"/>
              <a:gd name="T82" fmla="*/ 305 w 313"/>
              <a:gd name="T83" fmla="*/ 215 h 328"/>
              <a:gd name="T84" fmla="*/ 310 w 313"/>
              <a:gd name="T85" fmla="*/ 190 h 328"/>
              <a:gd name="T86" fmla="*/ 313 w 313"/>
              <a:gd name="T87" fmla="*/ 16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3" h="328">
                <a:moveTo>
                  <a:pt x="313" y="164"/>
                </a:moveTo>
                <a:lnTo>
                  <a:pt x="310" y="137"/>
                </a:lnTo>
                <a:lnTo>
                  <a:pt x="305" y="112"/>
                </a:lnTo>
                <a:lnTo>
                  <a:pt x="295" y="88"/>
                </a:lnTo>
                <a:lnTo>
                  <a:pt x="282" y="66"/>
                </a:lnTo>
                <a:lnTo>
                  <a:pt x="267" y="47"/>
                </a:lnTo>
                <a:lnTo>
                  <a:pt x="248" y="31"/>
                </a:lnTo>
                <a:lnTo>
                  <a:pt x="228" y="18"/>
                </a:lnTo>
                <a:lnTo>
                  <a:pt x="205" y="8"/>
                </a:lnTo>
                <a:lnTo>
                  <a:pt x="181" y="2"/>
                </a:lnTo>
                <a:lnTo>
                  <a:pt x="156" y="0"/>
                </a:lnTo>
                <a:lnTo>
                  <a:pt x="156" y="0"/>
                </a:lnTo>
                <a:lnTo>
                  <a:pt x="130" y="2"/>
                </a:lnTo>
                <a:lnTo>
                  <a:pt x="106" y="8"/>
                </a:lnTo>
                <a:lnTo>
                  <a:pt x="84" y="18"/>
                </a:lnTo>
                <a:lnTo>
                  <a:pt x="63" y="31"/>
                </a:lnTo>
                <a:lnTo>
                  <a:pt x="45" y="47"/>
                </a:lnTo>
                <a:lnTo>
                  <a:pt x="30" y="66"/>
                </a:lnTo>
                <a:lnTo>
                  <a:pt x="17" y="88"/>
                </a:lnTo>
                <a:lnTo>
                  <a:pt x="7" y="112"/>
                </a:lnTo>
                <a:lnTo>
                  <a:pt x="2" y="137"/>
                </a:lnTo>
                <a:lnTo>
                  <a:pt x="0" y="163"/>
                </a:lnTo>
                <a:lnTo>
                  <a:pt x="0" y="164"/>
                </a:lnTo>
                <a:lnTo>
                  <a:pt x="2" y="190"/>
                </a:lnTo>
                <a:lnTo>
                  <a:pt x="7" y="215"/>
                </a:lnTo>
                <a:lnTo>
                  <a:pt x="17" y="239"/>
                </a:lnTo>
                <a:lnTo>
                  <a:pt x="30" y="260"/>
                </a:lnTo>
                <a:lnTo>
                  <a:pt x="45" y="279"/>
                </a:lnTo>
                <a:lnTo>
                  <a:pt x="63" y="296"/>
                </a:lnTo>
                <a:lnTo>
                  <a:pt x="84" y="309"/>
                </a:lnTo>
                <a:lnTo>
                  <a:pt x="106" y="319"/>
                </a:lnTo>
                <a:lnTo>
                  <a:pt x="130" y="325"/>
                </a:lnTo>
                <a:lnTo>
                  <a:pt x="155" y="328"/>
                </a:lnTo>
                <a:lnTo>
                  <a:pt x="156" y="328"/>
                </a:lnTo>
                <a:lnTo>
                  <a:pt x="181" y="325"/>
                </a:lnTo>
                <a:lnTo>
                  <a:pt x="205" y="319"/>
                </a:lnTo>
                <a:lnTo>
                  <a:pt x="228" y="309"/>
                </a:lnTo>
                <a:lnTo>
                  <a:pt x="248" y="296"/>
                </a:lnTo>
                <a:lnTo>
                  <a:pt x="267" y="279"/>
                </a:lnTo>
                <a:lnTo>
                  <a:pt x="282" y="260"/>
                </a:lnTo>
                <a:lnTo>
                  <a:pt x="295" y="239"/>
                </a:lnTo>
                <a:lnTo>
                  <a:pt x="305" y="215"/>
                </a:lnTo>
                <a:lnTo>
                  <a:pt x="310" y="190"/>
                </a:lnTo>
                <a:lnTo>
                  <a:pt x="313" y="164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4" name="Freeform 10"/>
          <p:cNvSpPr>
            <a:spLocks/>
          </p:cNvSpPr>
          <p:nvPr/>
        </p:nvSpPr>
        <p:spPr bwMode="auto">
          <a:xfrm rot="18360000">
            <a:off x="5572126" y="5132387"/>
            <a:ext cx="381000" cy="377825"/>
          </a:xfrm>
          <a:custGeom>
            <a:avLst/>
            <a:gdLst>
              <a:gd name="T0" fmla="*/ 233 w 233"/>
              <a:gd name="T1" fmla="*/ 127 h 253"/>
              <a:gd name="T2" fmla="*/ 231 w 233"/>
              <a:gd name="T3" fmla="*/ 106 h 253"/>
              <a:gd name="T4" fmla="*/ 227 w 233"/>
              <a:gd name="T5" fmla="*/ 86 h 253"/>
              <a:gd name="T6" fmla="*/ 220 w 233"/>
              <a:gd name="T7" fmla="*/ 68 h 253"/>
              <a:gd name="T8" fmla="*/ 210 w 233"/>
              <a:gd name="T9" fmla="*/ 52 h 253"/>
              <a:gd name="T10" fmla="*/ 199 w 233"/>
              <a:gd name="T11" fmla="*/ 37 h 253"/>
              <a:gd name="T12" fmla="*/ 185 w 233"/>
              <a:gd name="T13" fmla="*/ 24 h 253"/>
              <a:gd name="T14" fmla="*/ 170 w 233"/>
              <a:gd name="T15" fmla="*/ 14 h 253"/>
              <a:gd name="T16" fmla="*/ 153 w 233"/>
              <a:gd name="T17" fmla="*/ 6 h 253"/>
              <a:gd name="T18" fmla="*/ 135 w 233"/>
              <a:gd name="T19" fmla="*/ 1 h 253"/>
              <a:gd name="T20" fmla="*/ 117 w 233"/>
              <a:gd name="T21" fmla="*/ 0 h 253"/>
              <a:gd name="T22" fmla="*/ 117 w 233"/>
              <a:gd name="T23" fmla="*/ 0 h 253"/>
              <a:gd name="T24" fmla="*/ 98 w 233"/>
              <a:gd name="T25" fmla="*/ 1 h 253"/>
              <a:gd name="T26" fmla="*/ 80 w 233"/>
              <a:gd name="T27" fmla="*/ 6 h 253"/>
              <a:gd name="T28" fmla="*/ 63 w 233"/>
              <a:gd name="T29" fmla="*/ 14 h 253"/>
              <a:gd name="T30" fmla="*/ 48 w 233"/>
              <a:gd name="T31" fmla="*/ 24 h 253"/>
              <a:gd name="T32" fmla="*/ 34 w 233"/>
              <a:gd name="T33" fmla="*/ 37 h 253"/>
              <a:gd name="T34" fmla="*/ 22 w 233"/>
              <a:gd name="T35" fmla="*/ 52 h 253"/>
              <a:gd name="T36" fmla="*/ 13 w 233"/>
              <a:gd name="T37" fmla="*/ 68 h 253"/>
              <a:gd name="T38" fmla="*/ 6 w 233"/>
              <a:gd name="T39" fmla="*/ 86 h 253"/>
              <a:gd name="T40" fmla="*/ 1 w 233"/>
              <a:gd name="T41" fmla="*/ 106 h 253"/>
              <a:gd name="T42" fmla="*/ 0 w 233"/>
              <a:gd name="T43" fmla="*/ 126 h 253"/>
              <a:gd name="T44" fmla="*/ 0 w 233"/>
              <a:gd name="T45" fmla="*/ 127 h 253"/>
              <a:gd name="T46" fmla="*/ 1 w 233"/>
              <a:gd name="T47" fmla="*/ 147 h 253"/>
              <a:gd name="T48" fmla="*/ 6 w 233"/>
              <a:gd name="T49" fmla="*/ 166 h 253"/>
              <a:gd name="T50" fmla="*/ 13 w 233"/>
              <a:gd name="T51" fmla="*/ 184 h 253"/>
              <a:gd name="T52" fmla="*/ 22 w 233"/>
              <a:gd name="T53" fmla="*/ 201 h 253"/>
              <a:gd name="T54" fmla="*/ 34 w 233"/>
              <a:gd name="T55" fmla="*/ 215 h 253"/>
              <a:gd name="T56" fmla="*/ 48 w 233"/>
              <a:gd name="T57" fmla="*/ 228 h 253"/>
              <a:gd name="T58" fmla="*/ 63 w 233"/>
              <a:gd name="T59" fmla="*/ 238 h 253"/>
              <a:gd name="T60" fmla="*/ 80 w 233"/>
              <a:gd name="T61" fmla="*/ 246 h 253"/>
              <a:gd name="T62" fmla="*/ 98 w 233"/>
              <a:gd name="T63" fmla="*/ 251 h 253"/>
              <a:gd name="T64" fmla="*/ 116 w 233"/>
              <a:gd name="T65" fmla="*/ 253 h 253"/>
              <a:gd name="T66" fmla="*/ 117 w 233"/>
              <a:gd name="T67" fmla="*/ 253 h 253"/>
              <a:gd name="T68" fmla="*/ 135 w 233"/>
              <a:gd name="T69" fmla="*/ 251 h 253"/>
              <a:gd name="T70" fmla="*/ 153 w 233"/>
              <a:gd name="T71" fmla="*/ 246 h 253"/>
              <a:gd name="T72" fmla="*/ 170 w 233"/>
              <a:gd name="T73" fmla="*/ 238 h 253"/>
              <a:gd name="T74" fmla="*/ 185 w 233"/>
              <a:gd name="T75" fmla="*/ 228 h 253"/>
              <a:gd name="T76" fmla="*/ 199 w 233"/>
              <a:gd name="T77" fmla="*/ 215 h 253"/>
              <a:gd name="T78" fmla="*/ 210 w 233"/>
              <a:gd name="T79" fmla="*/ 201 h 253"/>
              <a:gd name="T80" fmla="*/ 220 w 233"/>
              <a:gd name="T81" fmla="*/ 184 h 253"/>
              <a:gd name="T82" fmla="*/ 227 w 233"/>
              <a:gd name="T83" fmla="*/ 166 h 253"/>
              <a:gd name="T84" fmla="*/ 231 w 233"/>
              <a:gd name="T85" fmla="*/ 147 h 253"/>
              <a:gd name="T86" fmla="*/ 233 w 233"/>
              <a:gd name="T87" fmla="*/ 127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3" h="253">
                <a:moveTo>
                  <a:pt x="233" y="127"/>
                </a:moveTo>
                <a:lnTo>
                  <a:pt x="231" y="106"/>
                </a:lnTo>
                <a:lnTo>
                  <a:pt x="227" y="86"/>
                </a:lnTo>
                <a:lnTo>
                  <a:pt x="220" y="68"/>
                </a:lnTo>
                <a:lnTo>
                  <a:pt x="210" y="52"/>
                </a:lnTo>
                <a:lnTo>
                  <a:pt x="199" y="37"/>
                </a:lnTo>
                <a:lnTo>
                  <a:pt x="185" y="24"/>
                </a:lnTo>
                <a:lnTo>
                  <a:pt x="170" y="14"/>
                </a:lnTo>
                <a:lnTo>
                  <a:pt x="153" y="6"/>
                </a:lnTo>
                <a:lnTo>
                  <a:pt x="135" y="1"/>
                </a:lnTo>
                <a:lnTo>
                  <a:pt x="117" y="0"/>
                </a:lnTo>
                <a:lnTo>
                  <a:pt x="117" y="0"/>
                </a:lnTo>
                <a:lnTo>
                  <a:pt x="98" y="1"/>
                </a:lnTo>
                <a:lnTo>
                  <a:pt x="80" y="6"/>
                </a:lnTo>
                <a:lnTo>
                  <a:pt x="63" y="14"/>
                </a:lnTo>
                <a:lnTo>
                  <a:pt x="48" y="24"/>
                </a:lnTo>
                <a:lnTo>
                  <a:pt x="34" y="37"/>
                </a:lnTo>
                <a:lnTo>
                  <a:pt x="22" y="52"/>
                </a:lnTo>
                <a:lnTo>
                  <a:pt x="13" y="68"/>
                </a:lnTo>
                <a:lnTo>
                  <a:pt x="6" y="86"/>
                </a:lnTo>
                <a:lnTo>
                  <a:pt x="1" y="106"/>
                </a:lnTo>
                <a:lnTo>
                  <a:pt x="0" y="126"/>
                </a:lnTo>
                <a:lnTo>
                  <a:pt x="0" y="127"/>
                </a:lnTo>
                <a:lnTo>
                  <a:pt x="1" y="147"/>
                </a:lnTo>
                <a:lnTo>
                  <a:pt x="6" y="166"/>
                </a:lnTo>
                <a:lnTo>
                  <a:pt x="13" y="184"/>
                </a:lnTo>
                <a:lnTo>
                  <a:pt x="22" y="201"/>
                </a:lnTo>
                <a:lnTo>
                  <a:pt x="34" y="215"/>
                </a:lnTo>
                <a:lnTo>
                  <a:pt x="48" y="228"/>
                </a:lnTo>
                <a:lnTo>
                  <a:pt x="63" y="238"/>
                </a:lnTo>
                <a:lnTo>
                  <a:pt x="80" y="246"/>
                </a:lnTo>
                <a:lnTo>
                  <a:pt x="98" y="251"/>
                </a:lnTo>
                <a:lnTo>
                  <a:pt x="116" y="253"/>
                </a:lnTo>
                <a:lnTo>
                  <a:pt x="117" y="253"/>
                </a:lnTo>
                <a:lnTo>
                  <a:pt x="135" y="251"/>
                </a:lnTo>
                <a:lnTo>
                  <a:pt x="153" y="246"/>
                </a:lnTo>
                <a:lnTo>
                  <a:pt x="170" y="238"/>
                </a:lnTo>
                <a:lnTo>
                  <a:pt x="185" y="228"/>
                </a:lnTo>
                <a:lnTo>
                  <a:pt x="199" y="215"/>
                </a:lnTo>
                <a:lnTo>
                  <a:pt x="210" y="201"/>
                </a:lnTo>
                <a:lnTo>
                  <a:pt x="220" y="184"/>
                </a:lnTo>
                <a:lnTo>
                  <a:pt x="227" y="166"/>
                </a:lnTo>
                <a:lnTo>
                  <a:pt x="231" y="147"/>
                </a:lnTo>
                <a:lnTo>
                  <a:pt x="233" y="127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5" name="Rectangle 11"/>
          <p:cNvSpPr>
            <a:spLocks noChangeArrowheads="1"/>
          </p:cNvSpPr>
          <p:nvPr/>
        </p:nvSpPr>
        <p:spPr bwMode="auto">
          <a:xfrm>
            <a:off x="5665788" y="5283200"/>
            <a:ext cx="163512" cy="58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36" name="Freeform 12"/>
          <p:cNvSpPr>
            <a:spLocks/>
          </p:cNvSpPr>
          <p:nvPr/>
        </p:nvSpPr>
        <p:spPr bwMode="auto">
          <a:xfrm>
            <a:off x="3962400" y="3386138"/>
            <a:ext cx="3624263" cy="1181100"/>
          </a:xfrm>
          <a:custGeom>
            <a:avLst/>
            <a:gdLst>
              <a:gd name="T0" fmla="*/ 2228 w 2228"/>
              <a:gd name="T1" fmla="*/ 726 h 726"/>
              <a:gd name="T2" fmla="*/ 2159 w 2228"/>
              <a:gd name="T3" fmla="*/ 561 h 726"/>
              <a:gd name="T4" fmla="*/ 2043 w 2228"/>
              <a:gd name="T5" fmla="*/ 422 h 726"/>
              <a:gd name="T6" fmla="*/ 1934 w 2228"/>
              <a:gd name="T7" fmla="*/ 321 h 726"/>
              <a:gd name="T8" fmla="*/ 1803 w 2228"/>
              <a:gd name="T9" fmla="*/ 234 h 726"/>
              <a:gd name="T10" fmla="*/ 1721 w 2228"/>
              <a:gd name="T11" fmla="*/ 177 h 726"/>
              <a:gd name="T12" fmla="*/ 1593 w 2228"/>
              <a:gd name="T13" fmla="*/ 102 h 726"/>
              <a:gd name="T14" fmla="*/ 1484 w 2228"/>
              <a:gd name="T15" fmla="*/ 63 h 726"/>
              <a:gd name="T16" fmla="*/ 1483 w 2228"/>
              <a:gd name="T17" fmla="*/ 59 h 726"/>
              <a:gd name="T18" fmla="*/ 1418 w 2228"/>
              <a:gd name="T19" fmla="*/ 44 h 726"/>
              <a:gd name="T20" fmla="*/ 1330 w 2228"/>
              <a:gd name="T21" fmla="*/ 30 h 726"/>
              <a:gd name="T22" fmla="*/ 1222 w 2228"/>
              <a:gd name="T23" fmla="*/ 7 h 726"/>
              <a:gd name="T24" fmla="*/ 1099 w 2228"/>
              <a:gd name="T25" fmla="*/ 0 h 726"/>
              <a:gd name="T26" fmla="*/ 960 w 2228"/>
              <a:gd name="T27" fmla="*/ 7 h 726"/>
              <a:gd name="T28" fmla="*/ 859 w 2228"/>
              <a:gd name="T29" fmla="*/ 37 h 726"/>
              <a:gd name="T30" fmla="*/ 749 w 2228"/>
              <a:gd name="T31" fmla="*/ 80 h 726"/>
              <a:gd name="T32" fmla="*/ 669 w 2228"/>
              <a:gd name="T33" fmla="*/ 117 h 726"/>
              <a:gd name="T34" fmla="*/ 582 w 2228"/>
              <a:gd name="T35" fmla="*/ 161 h 726"/>
              <a:gd name="T36" fmla="*/ 517 w 2228"/>
              <a:gd name="T37" fmla="*/ 205 h 726"/>
              <a:gd name="T38" fmla="*/ 437 w 2228"/>
              <a:gd name="T39" fmla="*/ 270 h 726"/>
              <a:gd name="T40" fmla="*/ 374 w 2228"/>
              <a:gd name="T41" fmla="*/ 315 h 726"/>
              <a:gd name="T42" fmla="*/ 305 w 2228"/>
              <a:gd name="T43" fmla="*/ 378 h 726"/>
              <a:gd name="T44" fmla="*/ 240 w 2228"/>
              <a:gd name="T45" fmla="*/ 444 h 726"/>
              <a:gd name="T46" fmla="*/ 183 w 2228"/>
              <a:gd name="T47" fmla="*/ 502 h 726"/>
              <a:gd name="T48" fmla="*/ 132 w 2228"/>
              <a:gd name="T49" fmla="*/ 561 h 726"/>
              <a:gd name="T50" fmla="*/ 80 w 2228"/>
              <a:gd name="T51" fmla="*/ 619 h 726"/>
              <a:gd name="T52" fmla="*/ 44 w 2228"/>
              <a:gd name="T53" fmla="*/ 656 h 726"/>
              <a:gd name="T54" fmla="*/ 0 w 2228"/>
              <a:gd name="T55" fmla="*/ 707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28" h="726">
                <a:moveTo>
                  <a:pt x="2228" y="726"/>
                </a:moveTo>
                <a:lnTo>
                  <a:pt x="2159" y="561"/>
                </a:lnTo>
                <a:lnTo>
                  <a:pt x="2043" y="422"/>
                </a:lnTo>
                <a:lnTo>
                  <a:pt x="1934" y="321"/>
                </a:lnTo>
                <a:lnTo>
                  <a:pt x="1803" y="234"/>
                </a:lnTo>
                <a:lnTo>
                  <a:pt x="1721" y="177"/>
                </a:lnTo>
                <a:lnTo>
                  <a:pt x="1593" y="102"/>
                </a:lnTo>
                <a:lnTo>
                  <a:pt x="1484" y="63"/>
                </a:lnTo>
                <a:lnTo>
                  <a:pt x="1483" y="59"/>
                </a:lnTo>
                <a:lnTo>
                  <a:pt x="1418" y="44"/>
                </a:lnTo>
                <a:lnTo>
                  <a:pt x="1330" y="30"/>
                </a:lnTo>
                <a:lnTo>
                  <a:pt x="1222" y="7"/>
                </a:lnTo>
                <a:lnTo>
                  <a:pt x="1099" y="0"/>
                </a:lnTo>
                <a:lnTo>
                  <a:pt x="960" y="7"/>
                </a:lnTo>
                <a:lnTo>
                  <a:pt x="859" y="37"/>
                </a:lnTo>
                <a:lnTo>
                  <a:pt x="749" y="80"/>
                </a:lnTo>
                <a:lnTo>
                  <a:pt x="669" y="117"/>
                </a:lnTo>
                <a:lnTo>
                  <a:pt x="582" y="161"/>
                </a:lnTo>
                <a:lnTo>
                  <a:pt x="517" y="205"/>
                </a:lnTo>
                <a:lnTo>
                  <a:pt x="437" y="270"/>
                </a:lnTo>
                <a:lnTo>
                  <a:pt x="374" y="315"/>
                </a:lnTo>
                <a:lnTo>
                  <a:pt x="305" y="378"/>
                </a:lnTo>
                <a:lnTo>
                  <a:pt x="240" y="444"/>
                </a:lnTo>
                <a:lnTo>
                  <a:pt x="183" y="502"/>
                </a:lnTo>
                <a:lnTo>
                  <a:pt x="132" y="561"/>
                </a:lnTo>
                <a:lnTo>
                  <a:pt x="80" y="619"/>
                </a:lnTo>
                <a:lnTo>
                  <a:pt x="44" y="656"/>
                </a:lnTo>
                <a:lnTo>
                  <a:pt x="0" y="707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7" name="Freeform 13"/>
          <p:cNvSpPr>
            <a:spLocks/>
          </p:cNvSpPr>
          <p:nvPr/>
        </p:nvSpPr>
        <p:spPr bwMode="auto">
          <a:xfrm>
            <a:off x="3775075" y="3232150"/>
            <a:ext cx="3937000" cy="1309688"/>
          </a:xfrm>
          <a:custGeom>
            <a:avLst/>
            <a:gdLst>
              <a:gd name="T0" fmla="*/ 2422 w 2422"/>
              <a:gd name="T1" fmla="*/ 806 h 806"/>
              <a:gd name="T2" fmla="*/ 2392 w 2422"/>
              <a:gd name="T3" fmla="*/ 725 h 806"/>
              <a:gd name="T4" fmla="*/ 2330 w 2422"/>
              <a:gd name="T5" fmla="*/ 602 h 806"/>
              <a:gd name="T6" fmla="*/ 2205 w 2422"/>
              <a:gd name="T7" fmla="*/ 453 h 806"/>
              <a:gd name="T8" fmla="*/ 2087 w 2422"/>
              <a:gd name="T9" fmla="*/ 344 h 806"/>
              <a:gd name="T10" fmla="*/ 1946 w 2422"/>
              <a:gd name="T11" fmla="*/ 250 h 806"/>
              <a:gd name="T12" fmla="*/ 1867 w 2422"/>
              <a:gd name="T13" fmla="*/ 194 h 806"/>
              <a:gd name="T14" fmla="*/ 1719 w 2422"/>
              <a:gd name="T15" fmla="*/ 109 h 806"/>
              <a:gd name="T16" fmla="*/ 1600 w 2422"/>
              <a:gd name="T17" fmla="*/ 65 h 806"/>
              <a:gd name="T18" fmla="*/ 1601 w 2422"/>
              <a:gd name="T19" fmla="*/ 62 h 806"/>
              <a:gd name="T20" fmla="*/ 1530 w 2422"/>
              <a:gd name="T21" fmla="*/ 46 h 806"/>
              <a:gd name="T22" fmla="*/ 1432 w 2422"/>
              <a:gd name="T23" fmla="*/ 23 h 806"/>
              <a:gd name="T24" fmla="*/ 1318 w 2422"/>
              <a:gd name="T25" fmla="*/ 7 h 806"/>
              <a:gd name="T26" fmla="*/ 1185 w 2422"/>
              <a:gd name="T27" fmla="*/ 0 h 806"/>
              <a:gd name="T28" fmla="*/ 1042 w 2422"/>
              <a:gd name="T29" fmla="*/ 11 h 806"/>
              <a:gd name="T30" fmla="*/ 934 w 2422"/>
              <a:gd name="T31" fmla="*/ 38 h 806"/>
              <a:gd name="T32" fmla="*/ 811 w 2422"/>
              <a:gd name="T33" fmla="*/ 89 h 806"/>
              <a:gd name="T34" fmla="*/ 724 w 2422"/>
              <a:gd name="T35" fmla="*/ 131 h 806"/>
              <a:gd name="T36" fmla="*/ 625 w 2422"/>
              <a:gd name="T37" fmla="*/ 179 h 806"/>
              <a:gd name="T38" fmla="*/ 562 w 2422"/>
              <a:gd name="T39" fmla="*/ 221 h 806"/>
              <a:gd name="T40" fmla="*/ 471 w 2422"/>
              <a:gd name="T41" fmla="*/ 288 h 806"/>
              <a:gd name="T42" fmla="*/ 412 w 2422"/>
              <a:gd name="T43" fmla="*/ 335 h 806"/>
              <a:gd name="T44" fmla="*/ 330 w 2422"/>
              <a:gd name="T45" fmla="*/ 406 h 806"/>
              <a:gd name="T46" fmla="*/ 259 w 2422"/>
              <a:gd name="T47" fmla="*/ 476 h 806"/>
              <a:gd name="T48" fmla="*/ 197 w 2422"/>
              <a:gd name="T49" fmla="*/ 539 h 806"/>
              <a:gd name="T50" fmla="*/ 142 w 2422"/>
              <a:gd name="T51" fmla="*/ 602 h 806"/>
              <a:gd name="T52" fmla="*/ 87 w 2422"/>
              <a:gd name="T53" fmla="*/ 665 h 806"/>
              <a:gd name="T54" fmla="*/ 47 w 2422"/>
              <a:gd name="T55" fmla="*/ 703 h 806"/>
              <a:gd name="T56" fmla="*/ 0 w 2422"/>
              <a:gd name="T57" fmla="*/ 757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22" h="806">
                <a:moveTo>
                  <a:pt x="2422" y="806"/>
                </a:moveTo>
                <a:lnTo>
                  <a:pt x="2392" y="725"/>
                </a:lnTo>
                <a:lnTo>
                  <a:pt x="2330" y="602"/>
                </a:lnTo>
                <a:lnTo>
                  <a:pt x="2205" y="453"/>
                </a:lnTo>
                <a:lnTo>
                  <a:pt x="2087" y="344"/>
                </a:lnTo>
                <a:lnTo>
                  <a:pt x="1946" y="250"/>
                </a:lnTo>
                <a:lnTo>
                  <a:pt x="1867" y="194"/>
                </a:lnTo>
                <a:lnTo>
                  <a:pt x="1719" y="109"/>
                </a:lnTo>
                <a:lnTo>
                  <a:pt x="1600" y="65"/>
                </a:lnTo>
                <a:lnTo>
                  <a:pt x="1601" y="62"/>
                </a:lnTo>
                <a:lnTo>
                  <a:pt x="1530" y="46"/>
                </a:lnTo>
                <a:lnTo>
                  <a:pt x="1432" y="23"/>
                </a:lnTo>
                <a:lnTo>
                  <a:pt x="1318" y="7"/>
                </a:lnTo>
                <a:lnTo>
                  <a:pt x="1185" y="0"/>
                </a:lnTo>
                <a:lnTo>
                  <a:pt x="1042" y="11"/>
                </a:lnTo>
                <a:lnTo>
                  <a:pt x="934" y="38"/>
                </a:lnTo>
                <a:lnTo>
                  <a:pt x="811" y="89"/>
                </a:lnTo>
                <a:lnTo>
                  <a:pt x="724" y="131"/>
                </a:lnTo>
                <a:lnTo>
                  <a:pt x="625" y="179"/>
                </a:lnTo>
                <a:lnTo>
                  <a:pt x="562" y="221"/>
                </a:lnTo>
                <a:lnTo>
                  <a:pt x="471" y="288"/>
                </a:lnTo>
                <a:lnTo>
                  <a:pt x="412" y="335"/>
                </a:lnTo>
                <a:lnTo>
                  <a:pt x="330" y="406"/>
                </a:lnTo>
                <a:lnTo>
                  <a:pt x="259" y="476"/>
                </a:lnTo>
                <a:lnTo>
                  <a:pt x="197" y="539"/>
                </a:lnTo>
                <a:lnTo>
                  <a:pt x="142" y="602"/>
                </a:lnTo>
                <a:lnTo>
                  <a:pt x="87" y="665"/>
                </a:lnTo>
                <a:lnTo>
                  <a:pt x="47" y="703"/>
                </a:lnTo>
                <a:lnTo>
                  <a:pt x="0" y="757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8" name="Line 14"/>
          <p:cNvSpPr>
            <a:spLocks noChangeShapeType="1"/>
          </p:cNvSpPr>
          <p:nvPr/>
        </p:nvSpPr>
        <p:spPr bwMode="auto">
          <a:xfrm flipH="1">
            <a:off x="6116638" y="2795588"/>
            <a:ext cx="3305175" cy="33766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39" name="Line 15"/>
          <p:cNvSpPr>
            <a:spLocks noChangeShapeType="1"/>
          </p:cNvSpPr>
          <p:nvPr/>
        </p:nvSpPr>
        <p:spPr bwMode="auto">
          <a:xfrm>
            <a:off x="2089150" y="2787650"/>
            <a:ext cx="3330575" cy="33512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0" name="Freeform 16"/>
          <p:cNvSpPr>
            <a:spLocks/>
          </p:cNvSpPr>
          <p:nvPr/>
        </p:nvSpPr>
        <p:spPr bwMode="auto">
          <a:xfrm>
            <a:off x="3770313" y="4441825"/>
            <a:ext cx="22225" cy="41275"/>
          </a:xfrm>
          <a:custGeom>
            <a:avLst/>
            <a:gdLst>
              <a:gd name="T0" fmla="*/ 13 w 13"/>
              <a:gd name="T1" fmla="*/ 0 h 26"/>
              <a:gd name="T2" fmla="*/ 0 w 13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26">
                <a:moveTo>
                  <a:pt x="13" y="0"/>
                </a:moveTo>
                <a:lnTo>
                  <a:pt x="0" y="26"/>
                </a:ln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1" name="Freeform 17"/>
          <p:cNvSpPr>
            <a:spLocks/>
          </p:cNvSpPr>
          <p:nvPr/>
        </p:nvSpPr>
        <p:spPr bwMode="auto">
          <a:xfrm>
            <a:off x="5422900" y="6127750"/>
            <a:ext cx="714375" cy="487363"/>
          </a:xfrm>
          <a:custGeom>
            <a:avLst/>
            <a:gdLst>
              <a:gd name="T0" fmla="*/ 436 w 439"/>
              <a:gd name="T1" fmla="*/ 15 h 300"/>
              <a:gd name="T2" fmla="*/ 436 w 439"/>
              <a:gd name="T3" fmla="*/ 51 h 300"/>
              <a:gd name="T4" fmla="*/ 439 w 439"/>
              <a:gd name="T5" fmla="*/ 99 h 300"/>
              <a:gd name="T6" fmla="*/ 421 w 439"/>
              <a:gd name="T7" fmla="*/ 177 h 300"/>
              <a:gd name="T8" fmla="*/ 394 w 439"/>
              <a:gd name="T9" fmla="*/ 219 h 300"/>
              <a:gd name="T10" fmla="*/ 364 w 439"/>
              <a:gd name="T11" fmla="*/ 258 h 300"/>
              <a:gd name="T12" fmla="*/ 298 w 439"/>
              <a:gd name="T13" fmla="*/ 294 h 300"/>
              <a:gd name="T14" fmla="*/ 259 w 439"/>
              <a:gd name="T15" fmla="*/ 300 h 300"/>
              <a:gd name="T16" fmla="*/ 220 w 439"/>
              <a:gd name="T17" fmla="*/ 300 h 300"/>
              <a:gd name="T18" fmla="*/ 187 w 439"/>
              <a:gd name="T19" fmla="*/ 297 h 300"/>
              <a:gd name="T20" fmla="*/ 154 w 439"/>
              <a:gd name="T21" fmla="*/ 294 h 300"/>
              <a:gd name="T22" fmla="*/ 115 w 439"/>
              <a:gd name="T23" fmla="*/ 276 h 300"/>
              <a:gd name="T24" fmla="*/ 82 w 439"/>
              <a:gd name="T25" fmla="*/ 255 h 300"/>
              <a:gd name="T26" fmla="*/ 55 w 439"/>
              <a:gd name="T27" fmla="*/ 219 h 300"/>
              <a:gd name="T28" fmla="*/ 34 w 439"/>
              <a:gd name="T29" fmla="*/ 189 h 300"/>
              <a:gd name="T30" fmla="*/ 16 w 439"/>
              <a:gd name="T31" fmla="*/ 132 h 300"/>
              <a:gd name="T32" fmla="*/ 16 w 439"/>
              <a:gd name="T33" fmla="*/ 78 h 300"/>
              <a:gd name="T34" fmla="*/ 22 w 439"/>
              <a:gd name="T35" fmla="*/ 36 h 300"/>
              <a:gd name="T36" fmla="*/ 0 w 439"/>
              <a:gd name="T37" fmla="*/ 0 h 300"/>
              <a:gd name="T38" fmla="*/ 0 w 439"/>
              <a:gd name="T3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39" h="300">
                <a:moveTo>
                  <a:pt x="436" y="15"/>
                </a:moveTo>
                <a:lnTo>
                  <a:pt x="436" y="51"/>
                </a:lnTo>
                <a:lnTo>
                  <a:pt x="439" y="99"/>
                </a:lnTo>
                <a:lnTo>
                  <a:pt x="421" y="177"/>
                </a:lnTo>
                <a:lnTo>
                  <a:pt x="394" y="219"/>
                </a:lnTo>
                <a:lnTo>
                  <a:pt x="364" y="258"/>
                </a:lnTo>
                <a:lnTo>
                  <a:pt x="298" y="294"/>
                </a:lnTo>
                <a:lnTo>
                  <a:pt x="259" y="300"/>
                </a:lnTo>
                <a:lnTo>
                  <a:pt x="220" y="300"/>
                </a:lnTo>
                <a:lnTo>
                  <a:pt x="187" y="297"/>
                </a:lnTo>
                <a:lnTo>
                  <a:pt x="154" y="294"/>
                </a:lnTo>
                <a:lnTo>
                  <a:pt x="115" y="276"/>
                </a:lnTo>
                <a:lnTo>
                  <a:pt x="82" y="255"/>
                </a:lnTo>
                <a:lnTo>
                  <a:pt x="55" y="219"/>
                </a:lnTo>
                <a:lnTo>
                  <a:pt x="34" y="189"/>
                </a:lnTo>
                <a:lnTo>
                  <a:pt x="16" y="132"/>
                </a:lnTo>
                <a:lnTo>
                  <a:pt x="16" y="78"/>
                </a:lnTo>
                <a:lnTo>
                  <a:pt x="22" y="3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2" name="Freeform 18"/>
          <p:cNvSpPr>
            <a:spLocks/>
          </p:cNvSpPr>
          <p:nvPr/>
        </p:nvSpPr>
        <p:spPr bwMode="auto">
          <a:xfrm>
            <a:off x="1847850" y="53975"/>
            <a:ext cx="7875588" cy="2381250"/>
          </a:xfrm>
          <a:custGeom>
            <a:avLst/>
            <a:gdLst>
              <a:gd name="T0" fmla="*/ 0 w 4843"/>
              <a:gd name="T1" fmla="*/ 1446 h 1464"/>
              <a:gd name="T2" fmla="*/ 191 w 4843"/>
              <a:gd name="T3" fmla="*/ 1196 h 1464"/>
              <a:gd name="T4" fmla="*/ 548 w 4843"/>
              <a:gd name="T5" fmla="*/ 789 h 1464"/>
              <a:gd name="T6" fmla="*/ 779 w 4843"/>
              <a:gd name="T7" fmla="*/ 548 h 1464"/>
              <a:gd name="T8" fmla="*/ 1060 w 4843"/>
              <a:gd name="T9" fmla="*/ 344 h 1464"/>
              <a:gd name="T10" fmla="*/ 1437 w 4843"/>
              <a:gd name="T11" fmla="*/ 174 h 1464"/>
              <a:gd name="T12" fmla="*/ 1906 w 4843"/>
              <a:gd name="T13" fmla="*/ 44 h 1464"/>
              <a:gd name="T14" fmla="*/ 2362 w 4843"/>
              <a:gd name="T15" fmla="*/ 0 h 1464"/>
              <a:gd name="T16" fmla="*/ 2650 w 4843"/>
              <a:gd name="T17" fmla="*/ 18 h 1464"/>
              <a:gd name="T18" fmla="*/ 2863 w 4843"/>
              <a:gd name="T19" fmla="*/ 53 h 1464"/>
              <a:gd name="T20" fmla="*/ 3202 w 4843"/>
              <a:gd name="T21" fmla="*/ 141 h 1464"/>
              <a:gd name="T22" fmla="*/ 3544 w 4843"/>
              <a:gd name="T23" fmla="*/ 285 h 1464"/>
              <a:gd name="T24" fmla="*/ 3835 w 4843"/>
              <a:gd name="T25" fmla="*/ 477 h 1464"/>
              <a:gd name="T26" fmla="*/ 4088 w 4843"/>
              <a:gd name="T27" fmla="*/ 662 h 1464"/>
              <a:gd name="T28" fmla="*/ 4355 w 4843"/>
              <a:gd name="T29" fmla="*/ 895 h 1464"/>
              <a:gd name="T30" fmla="*/ 4580 w 4843"/>
              <a:gd name="T31" fmla="*/ 1129 h 1464"/>
              <a:gd name="T32" fmla="*/ 4734 w 4843"/>
              <a:gd name="T33" fmla="*/ 1315 h 1464"/>
              <a:gd name="T34" fmla="*/ 4843 w 4843"/>
              <a:gd name="T35" fmla="*/ 1464 h 1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843" h="1464">
                <a:moveTo>
                  <a:pt x="0" y="1446"/>
                </a:moveTo>
                <a:lnTo>
                  <a:pt x="191" y="1196"/>
                </a:lnTo>
                <a:lnTo>
                  <a:pt x="548" y="789"/>
                </a:lnTo>
                <a:lnTo>
                  <a:pt x="779" y="548"/>
                </a:lnTo>
                <a:lnTo>
                  <a:pt x="1060" y="344"/>
                </a:lnTo>
                <a:lnTo>
                  <a:pt x="1437" y="174"/>
                </a:lnTo>
                <a:lnTo>
                  <a:pt x="1906" y="44"/>
                </a:lnTo>
                <a:lnTo>
                  <a:pt x="2362" y="0"/>
                </a:lnTo>
                <a:lnTo>
                  <a:pt x="2650" y="18"/>
                </a:lnTo>
                <a:lnTo>
                  <a:pt x="2863" y="53"/>
                </a:lnTo>
                <a:lnTo>
                  <a:pt x="3202" y="141"/>
                </a:lnTo>
                <a:lnTo>
                  <a:pt x="3544" y="285"/>
                </a:lnTo>
                <a:lnTo>
                  <a:pt x="3835" y="477"/>
                </a:lnTo>
                <a:lnTo>
                  <a:pt x="4088" y="662"/>
                </a:lnTo>
                <a:lnTo>
                  <a:pt x="4355" y="895"/>
                </a:lnTo>
                <a:lnTo>
                  <a:pt x="4580" y="1129"/>
                </a:lnTo>
                <a:lnTo>
                  <a:pt x="4734" y="1315"/>
                </a:lnTo>
                <a:lnTo>
                  <a:pt x="4843" y="1464"/>
                </a:ln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3" name="Freeform 19"/>
          <p:cNvSpPr>
            <a:spLocks/>
          </p:cNvSpPr>
          <p:nvPr/>
        </p:nvSpPr>
        <p:spPr bwMode="auto">
          <a:xfrm>
            <a:off x="2028825" y="328613"/>
            <a:ext cx="7494588" cy="2295525"/>
          </a:xfrm>
          <a:custGeom>
            <a:avLst/>
            <a:gdLst>
              <a:gd name="T0" fmla="*/ 0 w 4608"/>
              <a:gd name="T1" fmla="*/ 1385 h 1412"/>
              <a:gd name="T2" fmla="*/ 196 w 4608"/>
              <a:gd name="T3" fmla="*/ 1138 h 1412"/>
              <a:gd name="T4" fmla="*/ 513 w 4608"/>
              <a:gd name="T5" fmla="*/ 752 h 1412"/>
              <a:gd name="T6" fmla="*/ 737 w 4608"/>
              <a:gd name="T7" fmla="*/ 516 h 1412"/>
              <a:gd name="T8" fmla="*/ 1002 w 4608"/>
              <a:gd name="T9" fmla="*/ 317 h 1412"/>
              <a:gd name="T10" fmla="*/ 1190 w 4608"/>
              <a:gd name="T11" fmla="*/ 233 h 1412"/>
              <a:gd name="T12" fmla="*/ 1355 w 4608"/>
              <a:gd name="T13" fmla="*/ 172 h 1412"/>
              <a:gd name="T14" fmla="*/ 1581 w 4608"/>
              <a:gd name="T15" fmla="*/ 95 h 1412"/>
              <a:gd name="T16" fmla="*/ 1790 w 4608"/>
              <a:gd name="T17" fmla="*/ 42 h 1412"/>
              <a:gd name="T18" fmla="*/ 1971 w 4608"/>
              <a:gd name="T19" fmla="*/ 14 h 1412"/>
              <a:gd name="T20" fmla="*/ 2212 w 4608"/>
              <a:gd name="T21" fmla="*/ 0 h 1412"/>
              <a:gd name="T22" fmla="*/ 2467 w 4608"/>
              <a:gd name="T23" fmla="*/ 5 h 1412"/>
              <a:gd name="T24" fmla="*/ 2699 w 4608"/>
              <a:gd name="T25" fmla="*/ 28 h 1412"/>
              <a:gd name="T26" fmla="*/ 3021 w 4608"/>
              <a:gd name="T27" fmla="*/ 114 h 1412"/>
              <a:gd name="T28" fmla="*/ 3316 w 4608"/>
              <a:gd name="T29" fmla="*/ 238 h 1412"/>
              <a:gd name="T30" fmla="*/ 3489 w 4608"/>
              <a:gd name="T31" fmla="*/ 355 h 1412"/>
              <a:gd name="T32" fmla="*/ 3612 w 4608"/>
              <a:gd name="T33" fmla="*/ 448 h 1412"/>
              <a:gd name="T34" fmla="*/ 3845 w 4608"/>
              <a:gd name="T35" fmla="*/ 624 h 1412"/>
              <a:gd name="T36" fmla="*/ 4096 w 4608"/>
              <a:gd name="T37" fmla="*/ 837 h 1412"/>
              <a:gd name="T38" fmla="*/ 4307 w 4608"/>
              <a:gd name="T39" fmla="*/ 1054 h 1412"/>
              <a:gd name="T40" fmla="*/ 4452 w 4608"/>
              <a:gd name="T41" fmla="*/ 1225 h 1412"/>
              <a:gd name="T42" fmla="*/ 4608 w 4608"/>
              <a:gd name="T43" fmla="*/ 1412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08" h="1412">
                <a:moveTo>
                  <a:pt x="0" y="1385"/>
                </a:moveTo>
                <a:lnTo>
                  <a:pt x="196" y="1138"/>
                </a:lnTo>
                <a:lnTo>
                  <a:pt x="513" y="752"/>
                </a:lnTo>
                <a:lnTo>
                  <a:pt x="737" y="516"/>
                </a:lnTo>
                <a:lnTo>
                  <a:pt x="1002" y="317"/>
                </a:lnTo>
                <a:lnTo>
                  <a:pt x="1190" y="233"/>
                </a:lnTo>
                <a:lnTo>
                  <a:pt x="1355" y="172"/>
                </a:lnTo>
                <a:lnTo>
                  <a:pt x="1581" y="95"/>
                </a:lnTo>
                <a:lnTo>
                  <a:pt x="1790" y="42"/>
                </a:lnTo>
                <a:lnTo>
                  <a:pt x="1971" y="14"/>
                </a:lnTo>
                <a:lnTo>
                  <a:pt x="2212" y="0"/>
                </a:lnTo>
                <a:lnTo>
                  <a:pt x="2467" y="5"/>
                </a:lnTo>
                <a:lnTo>
                  <a:pt x="2699" y="28"/>
                </a:lnTo>
                <a:lnTo>
                  <a:pt x="3021" y="114"/>
                </a:lnTo>
                <a:lnTo>
                  <a:pt x="3316" y="238"/>
                </a:lnTo>
                <a:lnTo>
                  <a:pt x="3489" y="355"/>
                </a:lnTo>
                <a:lnTo>
                  <a:pt x="3612" y="448"/>
                </a:lnTo>
                <a:lnTo>
                  <a:pt x="3845" y="624"/>
                </a:lnTo>
                <a:lnTo>
                  <a:pt x="4096" y="837"/>
                </a:lnTo>
                <a:lnTo>
                  <a:pt x="4307" y="1054"/>
                </a:lnTo>
                <a:lnTo>
                  <a:pt x="4452" y="1225"/>
                </a:lnTo>
                <a:lnTo>
                  <a:pt x="4608" y="1412"/>
                </a:lnTo>
              </a:path>
            </a:pathLst>
          </a:cu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4" name="Freeform 20"/>
          <p:cNvSpPr>
            <a:spLocks/>
          </p:cNvSpPr>
          <p:nvPr/>
        </p:nvSpPr>
        <p:spPr bwMode="auto">
          <a:xfrm>
            <a:off x="2105025" y="434975"/>
            <a:ext cx="7310438" cy="2366963"/>
          </a:xfrm>
          <a:custGeom>
            <a:avLst/>
            <a:gdLst>
              <a:gd name="T0" fmla="*/ 0 w 4496"/>
              <a:gd name="T1" fmla="*/ 1456 h 1456"/>
              <a:gd name="T2" fmla="*/ 182 w 4496"/>
              <a:gd name="T3" fmla="*/ 1187 h 1456"/>
              <a:gd name="T4" fmla="*/ 493 w 4496"/>
              <a:gd name="T5" fmla="*/ 783 h 1456"/>
              <a:gd name="T6" fmla="*/ 713 w 4496"/>
              <a:gd name="T7" fmla="*/ 539 h 1456"/>
              <a:gd name="T8" fmla="*/ 973 w 4496"/>
              <a:gd name="T9" fmla="*/ 336 h 1456"/>
              <a:gd name="T10" fmla="*/ 1323 w 4496"/>
              <a:gd name="T11" fmla="*/ 179 h 1456"/>
              <a:gd name="T12" fmla="*/ 1752 w 4496"/>
              <a:gd name="T13" fmla="*/ 45 h 1456"/>
              <a:gd name="T14" fmla="*/ 2167 w 4496"/>
              <a:gd name="T15" fmla="*/ 0 h 1456"/>
              <a:gd name="T16" fmla="*/ 2414 w 4496"/>
              <a:gd name="T17" fmla="*/ 6 h 1456"/>
              <a:gd name="T18" fmla="*/ 2639 w 4496"/>
              <a:gd name="T19" fmla="*/ 30 h 1456"/>
              <a:gd name="T20" fmla="*/ 2935 w 4496"/>
              <a:gd name="T21" fmla="*/ 120 h 1456"/>
              <a:gd name="T22" fmla="*/ 3235 w 4496"/>
              <a:gd name="T23" fmla="*/ 246 h 1456"/>
              <a:gd name="T24" fmla="*/ 3543 w 4496"/>
              <a:gd name="T25" fmla="*/ 470 h 1456"/>
              <a:gd name="T26" fmla="*/ 3778 w 4496"/>
              <a:gd name="T27" fmla="*/ 650 h 1456"/>
              <a:gd name="T28" fmla="*/ 4024 w 4496"/>
              <a:gd name="T29" fmla="*/ 873 h 1456"/>
              <a:gd name="T30" fmla="*/ 4232 w 4496"/>
              <a:gd name="T31" fmla="*/ 1098 h 1456"/>
              <a:gd name="T32" fmla="*/ 4374 w 4496"/>
              <a:gd name="T33" fmla="*/ 1277 h 1456"/>
              <a:gd name="T34" fmla="*/ 4496 w 4496"/>
              <a:gd name="T35" fmla="*/ 1452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6" h="1456">
                <a:moveTo>
                  <a:pt x="0" y="1456"/>
                </a:moveTo>
                <a:lnTo>
                  <a:pt x="182" y="1187"/>
                </a:lnTo>
                <a:lnTo>
                  <a:pt x="493" y="783"/>
                </a:lnTo>
                <a:lnTo>
                  <a:pt x="713" y="539"/>
                </a:lnTo>
                <a:lnTo>
                  <a:pt x="973" y="336"/>
                </a:lnTo>
                <a:lnTo>
                  <a:pt x="1323" y="179"/>
                </a:lnTo>
                <a:lnTo>
                  <a:pt x="1752" y="45"/>
                </a:lnTo>
                <a:lnTo>
                  <a:pt x="2167" y="0"/>
                </a:lnTo>
                <a:lnTo>
                  <a:pt x="2414" y="6"/>
                </a:lnTo>
                <a:lnTo>
                  <a:pt x="2639" y="30"/>
                </a:lnTo>
                <a:lnTo>
                  <a:pt x="2935" y="120"/>
                </a:lnTo>
                <a:lnTo>
                  <a:pt x="3235" y="246"/>
                </a:lnTo>
                <a:lnTo>
                  <a:pt x="3543" y="470"/>
                </a:lnTo>
                <a:lnTo>
                  <a:pt x="3778" y="650"/>
                </a:lnTo>
                <a:lnTo>
                  <a:pt x="4024" y="873"/>
                </a:lnTo>
                <a:lnTo>
                  <a:pt x="4232" y="1098"/>
                </a:lnTo>
                <a:lnTo>
                  <a:pt x="4374" y="1277"/>
                </a:lnTo>
                <a:lnTo>
                  <a:pt x="4496" y="145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5" name="Text Box 21"/>
          <p:cNvSpPr txBox="1">
            <a:spLocks noChangeArrowheads="1"/>
          </p:cNvSpPr>
          <p:nvPr/>
        </p:nvSpPr>
        <p:spPr bwMode="auto">
          <a:xfrm>
            <a:off x="5926138" y="839788"/>
            <a:ext cx="765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drainage tile line</a:t>
            </a:r>
          </a:p>
        </p:txBody>
      </p:sp>
      <p:sp>
        <p:nvSpPr>
          <p:cNvPr id="666646" name="Line 22"/>
          <p:cNvSpPr>
            <a:spLocks noChangeShapeType="1"/>
          </p:cNvSpPr>
          <p:nvPr/>
        </p:nvSpPr>
        <p:spPr bwMode="auto">
          <a:xfrm flipV="1">
            <a:off x="6246813" y="481013"/>
            <a:ext cx="0" cy="382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47" name="Text Box 23"/>
          <p:cNvSpPr txBox="1">
            <a:spLocks noChangeArrowheads="1"/>
          </p:cNvSpPr>
          <p:nvPr/>
        </p:nvSpPr>
        <p:spPr bwMode="auto">
          <a:xfrm>
            <a:off x="5122863" y="80963"/>
            <a:ext cx="13255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500" b="0" baseline="0"/>
              <a:t>warning track</a:t>
            </a:r>
          </a:p>
        </p:txBody>
      </p:sp>
      <p:sp>
        <p:nvSpPr>
          <p:cNvPr id="666648" name="Rectangle 24"/>
          <p:cNvSpPr>
            <a:spLocks noChangeArrowheads="1"/>
          </p:cNvSpPr>
          <p:nvPr/>
        </p:nvSpPr>
        <p:spPr bwMode="auto">
          <a:xfrm rot="18900000">
            <a:off x="6805613" y="5456238"/>
            <a:ext cx="336550" cy="144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49" name="Rectangle 25"/>
          <p:cNvSpPr>
            <a:spLocks noChangeArrowheads="1"/>
          </p:cNvSpPr>
          <p:nvPr/>
        </p:nvSpPr>
        <p:spPr bwMode="auto">
          <a:xfrm rot="13500000">
            <a:off x="4465638" y="5576888"/>
            <a:ext cx="371475" cy="14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50" name="Line 26"/>
          <p:cNvSpPr>
            <a:spLocks noChangeShapeType="1"/>
          </p:cNvSpPr>
          <p:nvPr/>
        </p:nvSpPr>
        <p:spPr bwMode="auto">
          <a:xfrm flipV="1">
            <a:off x="7597775" y="2376488"/>
            <a:ext cx="1320800" cy="1312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1" name="Line 27"/>
          <p:cNvSpPr>
            <a:spLocks noChangeShapeType="1"/>
          </p:cNvSpPr>
          <p:nvPr/>
        </p:nvSpPr>
        <p:spPr bwMode="auto">
          <a:xfrm flipV="1">
            <a:off x="5815013" y="522288"/>
            <a:ext cx="0" cy="2466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2" name="Text Box 28"/>
          <p:cNvSpPr txBox="1">
            <a:spLocks noChangeArrowheads="1"/>
          </p:cNvSpPr>
          <p:nvPr/>
        </p:nvSpPr>
        <p:spPr bwMode="auto">
          <a:xfrm>
            <a:off x="6938963" y="2628900"/>
            <a:ext cx="15494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 b="0" baseline="0"/>
              <a:t>1 to 2% grade</a:t>
            </a:r>
          </a:p>
        </p:txBody>
      </p:sp>
      <p:sp>
        <p:nvSpPr>
          <p:cNvPr id="666653" name="Line 29"/>
          <p:cNvSpPr>
            <a:spLocks noChangeShapeType="1"/>
          </p:cNvSpPr>
          <p:nvPr/>
        </p:nvSpPr>
        <p:spPr bwMode="auto">
          <a:xfrm flipH="1">
            <a:off x="5303838" y="5453063"/>
            <a:ext cx="257175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4" name="Line 30"/>
          <p:cNvSpPr>
            <a:spLocks noChangeShapeType="1"/>
          </p:cNvSpPr>
          <p:nvPr/>
        </p:nvSpPr>
        <p:spPr bwMode="auto">
          <a:xfrm flipV="1">
            <a:off x="5878513" y="4851400"/>
            <a:ext cx="298450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5" name="Line 31"/>
          <p:cNvSpPr>
            <a:spLocks noChangeShapeType="1"/>
          </p:cNvSpPr>
          <p:nvPr/>
        </p:nvSpPr>
        <p:spPr bwMode="auto">
          <a:xfrm flipH="1" flipV="1">
            <a:off x="5322888" y="4908550"/>
            <a:ext cx="263525" cy="26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6" name="Text Box 32"/>
          <p:cNvSpPr txBox="1">
            <a:spLocks noChangeArrowheads="1"/>
          </p:cNvSpPr>
          <p:nvPr/>
        </p:nvSpPr>
        <p:spPr bwMode="auto">
          <a:xfrm>
            <a:off x="5462588" y="4481513"/>
            <a:ext cx="6699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infield</a:t>
            </a:r>
          </a:p>
          <a:p>
            <a:pPr algn="ctr"/>
            <a:r>
              <a:rPr lang="en-US" altLang="en-US" sz="1400" b="0" baseline="0"/>
              <a:t>turf</a:t>
            </a:r>
          </a:p>
        </p:txBody>
      </p:sp>
      <p:sp>
        <p:nvSpPr>
          <p:cNvPr id="666657" name="Line 33"/>
          <p:cNvSpPr>
            <a:spLocks noChangeShapeType="1"/>
          </p:cNvSpPr>
          <p:nvPr/>
        </p:nvSpPr>
        <p:spPr bwMode="auto">
          <a:xfrm flipH="1">
            <a:off x="4848225" y="5978525"/>
            <a:ext cx="211138" cy="21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8" name="Line 34"/>
          <p:cNvSpPr>
            <a:spLocks noChangeShapeType="1"/>
          </p:cNvSpPr>
          <p:nvPr/>
        </p:nvSpPr>
        <p:spPr bwMode="auto">
          <a:xfrm flipH="1">
            <a:off x="4759325" y="5894388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59" name="Line 35"/>
          <p:cNvSpPr>
            <a:spLocks noChangeShapeType="1"/>
          </p:cNvSpPr>
          <p:nvPr/>
        </p:nvSpPr>
        <p:spPr bwMode="auto">
          <a:xfrm flipV="1">
            <a:off x="6518275" y="4211638"/>
            <a:ext cx="596900" cy="598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0" name="Line 36"/>
          <p:cNvSpPr>
            <a:spLocks noChangeShapeType="1"/>
          </p:cNvSpPr>
          <p:nvPr/>
        </p:nvSpPr>
        <p:spPr bwMode="auto">
          <a:xfrm flipV="1">
            <a:off x="5807075" y="3440113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1" name="Line 37"/>
          <p:cNvSpPr>
            <a:spLocks noChangeShapeType="1"/>
          </p:cNvSpPr>
          <p:nvPr/>
        </p:nvSpPr>
        <p:spPr bwMode="auto">
          <a:xfrm flipH="1" flipV="1">
            <a:off x="4435475" y="4260850"/>
            <a:ext cx="563563" cy="56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2" name="Freeform 38"/>
          <p:cNvSpPr>
            <a:spLocks/>
          </p:cNvSpPr>
          <p:nvPr/>
        </p:nvSpPr>
        <p:spPr bwMode="auto">
          <a:xfrm>
            <a:off x="4303713" y="6388100"/>
            <a:ext cx="217487" cy="363538"/>
          </a:xfrm>
          <a:custGeom>
            <a:avLst/>
            <a:gdLst>
              <a:gd name="T0" fmla="*/ 133 w 133"/>
              <a:gd name="T1" fmla="*/ 0 h 242"/>
              <a:gd name="T2" fmla="*/ 0 w 133"/>
              <a:gd name="T3" fmla="*/ 145 h 242"/>
              <a:gd name="T4" fmla="*/ 88 w 133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242">
                <a:moveTo>
                  <a:pt x="133" y="0"/>
                </a:moveTo>
                <a:lnTo>
                  <a:pt x="0" y="145"/>
                </a:lnTo>
                <a:lnTo>
                  <a:pt x="88" y="24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3" name="Freeform 39"/>
          <p:cNvSpPr>
            <a:spLocks/>
          </p:cNvSpPr>
          <p:nvPr/>
        </p:nvSpPr>
        <p:spPr bwMode="auto">
          <a:xfrm>
            <a:off x="6970713" y="6348413"/>
            <a:ext cx="207962" cy="374650"/>
          </a:xfrm>
          <a:custGeom>
            <a:avLst/>
            <a:gdLst>
              <a:gd name="T0" fmla="*/ 0 w 129"/>
              <a:gd name="T1" fmla="*/ 0 h 249"/>
              <a:gd name="T2" fmla="*/ 129 w 129"/>
              <a:gd name="T3" fmla="*/ 144 h 249"/>
              <a:gd name="T4" fmla="*/ 36 w 129"/>
              <a:gd name="T5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249">
                <a:moveTo>
                  <a:pt x="0" y="0"/>
                </a:moveTo>
                <a:lnTo>
                  <a:pt x="129" y="144"/>
                </a:lnTo>
                <a:lnTo>
                  <a:pt x="36" y="249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4" name="Line 40"/>
          <p:cNvSpPr>
            <a:spLocks noChangeShapeType="1"/>
          </p:cNvSpPr>
          <p:nvPr/>
        </p:nvSpPr>
        <p:spPr bwMode="auto">
          <a:xfrm>
            <a:off x="6429375" y="5926138"/>
            <a:ext cx="258763" cy="25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5" name="Line 41"/>
          <p:cNvSpPr>
            <a:spLocks noChangeShapeType="1"/>
          </p:cNvSpPr>
          <p:nvPr/>
        </p:nvSpPr>
        <p:spPr bwMode="auto">
          <a:xfrm>
            <a:off x="4502150" y="3370263"/>
            <a:ext cx="136525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6" name="Line 42"/>
          <p:cNvSpPr>
            <a:spLocks noChangeShapeType="1"/>
          </p:cNvSpPr>
          <p:nvPr/>
        </p:nvSpPr>
        <p:spPr bwMode="auto">
          <a:xfrm flipH="1" flipV="1">
            <a:off x="3141663" y="3937000"/>
            <a:ext cx="5080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7" name="Line 43"/>
          <p:cNvSpPr>
            <a:spLocks noChangeShapeType="1"/>
          </p:cNvSpPr>
          <p:nvPr/>
        </p:nvSpPr>
        <p:spPr bwMode="auto">
          <a:xfrm flipH="1">
            <a:off x="6429375" y="3316288"/>
            <a:ext cx="3563938" cy="3571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68" name="Text Box 44"/>
          <p:cNvSpPr txBox="1">
            <a:spLocks noChangeArrowheads="1"/>
          </p:cNvSpPr>
          <p:nvPr/>
        </p:nvSpPr>
        <p:spPr bwMode="auto">
          <a:xfrm>
            <a:off x="3906838" y="3136900"/>
            <a:ext cx="86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200" b="0" baseline="0"/>
              <a:t>drainage tile line</a:t>
            </a:r>
          </a:p>
        </p:txBody>
      </p:sp>
      <p:sp>
        <p:nvSpPr>
          <p:cNvPr id="666669" name="Line 45"/>
          <p:cNvSpPr>
            <a:spLocks noChangeShapeType="1"/>
          </p:cNvSpPr>
          <p:nvPr/>
        </p:nvSpPr>
        <p:spPr bwMode="auto">
          <a:xfrm>
            <a:off x="1239838" y="3079750"/>
            <a:ext cx="3797300" cy="3806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70" name="Text Box 46"/>
          <p:cNvSpPr txBox="1">
            <a:spLocks noChangeArrowheads="1"/>
          </p:cNvSpPr>
          <p:nvPr/>
        </p:nvSpPr>
        <p:spPr bwMode="auto">
          <a:xfrm rot="21540000">
            <a:off x="4654550" y="6221413"/>
            <a:ext cx="7874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8 to 12" fall</a:t>
            </a:r>
          </a:p>
        </p:txBody>
      </p:sp>
      <p:sp>
        <p:nvSpPr>
          <p:cNvPr id="666671" name="Text Box 47"/>
          <p:cNvSpPr txBox="1">
            <a:spLocks noChangeArrowheads="1"/>
          </p:cNvSpPr>
          <p:nvPr/>
        </p:nvSpPr>
        <p:spPr bwMode="auto">
          <a:xfrm rot="21540000">
            <a:off x="6080125" y="6257925"/>
            <a:ext cx="723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8 to 12" fall</a:t>
            </a:r>
          </a:p>
        </p:txBody>
      </p:sp>
      <p:sp>
        <p:nvSpPr>
          <p:cNvPr id="666672" name="Text Box 48"/>
          <p:cNvSpPr txBox="1">
            <a:spLocks noChangeArrowheads="1"/>
          </p:cNvSpPr>
          <p:nvPr/>
        </p:nvSpPr>
        <p:spPr bwMode="auto">
          <a:xfrm>
            <a:off x="4510088" y="4003675"/>
            <a:ext cx="11382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10 to 12" fall</a:t>
            </a:r>
          </a:p>
        </p:txBody>
      </p:sp>
      <p:sp>
        <p:nvSpPr>
          <p:cNvPr id="666673" name="Text Box 49"/>
          <p:cNvSpPr txBox="1">
            <a:spLocks noChangeArrowheads="1"/>
          </p:cNvSpPr>
          <p:nvPr/>
        </p:nvSpPr>
        <p:spPr bwMode="auto">
          <a:xfrm>
            <a:off x="5900738" y="3981450"/>
            <a:ext cx="113823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10 to 12" fall</a:t>
            </a:r>
          </a:p>
        </p:txBody>
      </p:sp>
      <p:sp>
        <p:nvSpPr>
          <p:cNvPr id="666674" name="Line 50"/>
          <p:cNvSpPr>
            <a:spLocks noChangeShapeType="1"/>
          </p:cNvSpPr>
          <p:nvPr/>
        </p:nvSpPr>
        <p:spPr bwMode="auto">
          <a:xfrm>
            <a:off x="6516688" y="5846763"/>
            <a:ext cx="257175" cy="257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75" name="Line 51"/>
          <p:cNvSpPr>
            <a:spLocks noChangeShapeType="1"/>
          </p:cNvSpPr>
          <p:nvPr/>
        </p:nvSpPr>
        <p:spPr bwMode="auto">
          <a:xfrm>
            <a:off x="5913438" y="5457825"/>
            <a:ext cx="255587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76" name="Text Box 52"/>
          <p:cNvSpPr txBox="1">
            <a:spLocks noChangeArrowheads="1"/>
          </p:cNvSpPr>
          <p:nvPr/>
        </p:nvSpPr>
        <p:spPr bwMode="auto">
          <a:xfrm>
            <a:off x="5438775" y="5578475"/>
            <a:ext cx="596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6 to 8" fall</a:t>
            </a:r>
          </a:p>
        </p:txBody>
      </p:sp>
      <p:sp>
        <p:nvSpPr>
          <p:cNvPr id="666677" name="Rectangle 53"/>
          <p:cNvSpPr>
            <a:spLocks noChangeArrowheads="1"/>
          </p:cNvSpPr>
          <p:nvPr/>
        </p:nvSpPr>
        <p:spPr bwMode="auto">
          <a:xfrm>
            <a:off x="5656263" y="5295900"/>
            <a:ext cx="204787" cy="571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78" name="Text Box 54"/>
          <p:cNvSpPr txBox="1">
            <a:spLocks noChangeArrowheads="1"/>
          </p:cNvSpPr>
          <p:nvPr/>
        </p:nvSpPr>
        <p:spPr bwMode="auto">
          <a:xfrm>
            <a:off x="7545388" y="4751388"/>
            <a:ext cx="550862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b="0" baseline="0"/>
              <a:t>"hip"</a:t>
            </a:r>
          </a:p>
          <a:p>
            <a:pPr algn="ctr"/>
            <a:r>
              <a:rPr lang="en-US" altLang="en-US" sz="1600" b="0" baseline="0"/>
              <a:t>area</a:t>
            </a:r>
          </a:p>
        </p:txBody>
      </p:sp>
      <p:sp>
        <p:nvSpPr>
          <p:cNvPr id="666679" name="Text Box 55"/>
          <p:cNvSpPr txBox="1">
            <a:spLocks noChangeArrowheads="1"/>
          </p:cNvSpPr>
          <p:nvPr/>
        </p:nvSpPr>
        <p:spPr bwMode="auto">
          <a:xfrm>
            <a:off x="3552825" y="4837113"/>
            <a:ext cx="6016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600" b="0" baseline="0"/>
              <a:t>"hip"</a:t>
            </a:r>
          </a:p>
          <a:p>
            <a:pPr algn="ctr"/>
            <a:r>
              <a:rPr lang="en-US" altLang="en-US" sz="1600" b="0" baseline="0"/>
              <a:t>area</a:t>
            </a:r>
          </a:p>
        </p:txBody>
      </p:sp>
      <p:sp>
        <p:nvSpPr>
          <p:cNvPr id="666680" name="Text Box 56"/>
          <p:cNvSpPr txBox="1">
            <a:spLocks noChangeArrowheads="1"/>
          </p:cNvSpPr>
          <p:nvPr/>
        </p:nvSpPr>
        <p:spPr bwMode="auto">
          <a:xfrm>
            <a:off x="5970588" y="5064125"/>
            <a:ext cx="59531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6 to 8" fall</a:t>
            </a:r>
          </a:p>
        </p:txBody>
      </p:sp>
      <p:sp>
        <p:nvSpPr>
          <p:cNvPr id="666681" name="Text Box 57"/>
          <p:cNvSpPr txBox="1">
            <a:spLocks noChangeArrowheads="1"/>
          </p:cNvSpPr>
          <p:nvPr/>
        </p:nvSpPr>
        <p:spPr bwMode="auto">
          <a:xfrm>
            <a:off x="4932363" y="5089525"/>
            <a:ext cx="593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6 to 8" fall</a:t>
            </a:r>
          </a:p>
        </p:txBody>
      </p:sp>
      <p:sp>
        <p:nvSpPr>
          <p:cNvPr id="666682" name="Rectangle 58"/>
          <p:cNvSpPr>
            <a:spLocks noChangeArrowheads="1"/>
          </p:cNvSpPr>
          <p:nvPr/>
        </p:nvSpPr>
        <p:spPr bwMode="auto">
          <a:xfrm rot="1952730">
            <a:off x="6764338" y="1136650"/>
            <a:ext cx="177800" cy="157163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83" name="Rectangle 59"/>
          <p:cNvSpPr>
            <a:spLocks noChangeArrowheads="1"/>
          </p:cNvSpPr>
          <p:nvPr/>
        </p:nvSpPr>
        <p:spPr bwMode="auto">
          <a:xfrm rot="2830457">
            <a:off x="7846219" y="2012157"/>
            <a:ext cx="177800" cy="157162"/>
          </a:xfrm>
          <a:prstGeom prst="rect">
            <a:avLst/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84" name="Rectangle 60"/>
          <p:cNvSpPr>
            <a:spLocks noChangeArrowheads="1"/>
          </p:cNvSpPr>
          <p:nvPr/>
        </p:nvSpPr>
        <p:spPr bwMode="auto">
          <a:xfrm rot="19950388">
            <a:off x="4787900" y="1095375"/>
            <a:ext cx="176213" cy="158750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85" name="Rectangle 61"/>
          <p:cNvSpPr>
            <a:spLocks noChangeArrowheads="1"/>
          </p:cNvSpPr>
          <p:nvPr/>
        </p:nvSpPr>
        <p:spPr bwMode="auto">
          <a:xfrm rot="19289788">
            <a:off x="3389313" y="1793875"/>
            <a:ext cx="174625" cy="157163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66686" name="Text Box 62"/>
          <p:cNvSpPr txBox="1">
            <a:spLocks noChangeArrowheads="1"/>
          </p:cNvSpPr>
          <p:nvPr/>
        </p:nvSpPr>
        <p:spPr bwMode="auto">
          <a:xfrm>
            <a:off x="4325938" y="1350963"/>
            <a:ext cx="1165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surface catch basins (drains)</a:t>
            </a:r>
          </a:p>
        </p:txBody>
      </p:sp>
      <p:sp>
        <p:nvSpPr>
          <p:cNvPr id="666687" name="Text Box 63"/>
          <p:cNvSpPr txBox="1">
            <a:spLocks noChangeArrowheads="1"/>
          </p:cNvSpPr>
          <p:nvPr/>
        </p:nvSpPr>
        <p:spPr bwMode="auto">
          <a:xfrm>
            <a:off x="2879725" y="4276725"/>
            <a:ext cx="7381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200" b="0" baseline="0"/>
              <a:t>drainage tile line</a:t>
            </a:r>
          </a:p>
        </p:txBody>
      </p:sp>
      <p:sp>
        <p:nvSpPr>
          <p:cNvPr id="666688" name="Line 64"/>
          <p:cNvSpPr>
            <a:spLocks noChangeShapeType="1"/>
          </p:cNvSpPr>
          <p:nvPr/>
        </p:nvSpPr>
        <p:spPr bwMode="auto">
          <a:xfrm flipV="1">
            <a:off x="6896100" y="747713"/>
            <a:ext cx="247650" cy="388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89" name="Line 65"/>
          <p:cNvSpPr>
            <a:spLocks noChangeShapeType="1"/>
          </p:cNvSpPr>
          <p:nvPr/>
        </p:nvSpPr>
        <p:spPr bwMode="auto">
          <a:xfrm flipV="1">
            <a:off x="7977188" y="1628775"/>
            <a:ext cx="415925" cy="411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90" name="Line 66"/>
          <p:cNvSpPr>
            <a:spLocks noChangeShapeType="1"/>
          </p:cNvSpPr>
          <p:nvPr/>
        </p:nvSpPr>
        <p:spPr bwMode="auto">
          <a:xfrm flipH="1" flipV="1">
            <a:off x="4608513" y="614363"/>
            <a:ext cx="23018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91" name="Line 67"/>
          <p:cNvSpPr>
            <a:spLocks noChangeShapeType="1"/>
          </p:cNvSpPr>
          <p:nvPr/>
        </p:nvSpPr>
        <p:spPr bwMode="auto">
          <a:xfrm flipH="1" flipV="1">
            <a:off x="3146425" y="1436688"/>
            <a:ext cx="277813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92" name="Line 68"/>
          <p:cNvSpPr>
            <a:spLocks noChangeShapeType="1"/>
          </p:cNvSpPr>
          <p:nvPr/>
        </p:nvSpPr>
        <p:spPr bwMode="auto">
          <a:xfrm flipH="1" flipV="1">
            <a:off x="2636838" y="2432050"/>
            <a:ext cx="1246187" cy="124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693" name="Text Box 69"/>
          <p:cNvSpPr txBox="1">
            <a:spLocks noChangeArrowheads="1"/>
          </p:cNvSpPr>
          <p:nvPr/>
        </p:nvSpPr>
        <p:spPr bwMode="auto">
          <a:xfrm>
            <a:off x="3027363" y="2603500"/>
            <a:ext cx="1485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800" b="0" baseline="0"/>
              <a:t>1 to 2% grade</a:t>
            </a:r>
          </a:p>
        </p:txBody>
      </p:sp>
      <p:sp>
        <p:nvSpPr>
          <p:cNvPr id="666694" name="Text Box 70"/>
          <p:cNvSpPr txBox="1">
            <a:spLocks noChangeArrowheads="1"/>
          </p:cNvSpPr>
          <p:nvPr/>
        </p:nvSpPr>
        <p:spPr bwMode="auto">
          <a:xfrm>
            <a:off x="5081588" y="3582988"/>
            <a:ext cx="1204912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 defTabSz="9064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52438" defTabSz="9064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06463" defTabSz="9064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357313" defTabSz="9064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11338" defTabSz="9064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2685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257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1829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640138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altLang="en-US" sz="1400" b="0" baseline="0"/>
              <a:t>skinned  area</a:t>
            </a:r>
          </a:p>
        </p:txBody>
      </p:sp>
      <p:sp>
        <p:nvSpPr>
          <p:cNvPr id="666695" name="Text Box 71"/>
          <p:cNvSpPr txBox="1">
            <a:spLocks noChangeArrowheads="1"/>
          </p:cNvSpPr>
          <p:nvPr/>
        </p:nvSpPr>
        <p:spPr bwMode="auto">
          <a:xfrm>
            <a:off x="4905375" y="2200275"/>
            <a:ext cx="147478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62" tIns="46831" rIns="93662" bIns="46831">
            <a:spAutoFit/>
          </a:bodyPr>
          <a:lstStyle>
            <a:lvl1pPr defTabSz="93662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68313" defTabSz="93662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36625" defTabSz="93662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04938" defTabSz="93662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73250" defTabSz="93662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304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876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448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020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0" baseline="0"/>
              <a:t>outfield  turf</a:t>
            </a:r>
          </a:p>
        </p:txBody>
      </p:sp>
      <p:sp>
        <p:nvSpPr>
          <p:cNvPr id="666696" name="Text Box 72"/>
          <p:cNvSpPr txBox="1">
            <a:spLocks noChangeArrowheads="1"/>
          </p:cNvSpPr>
          <p:nvPr/>
        </p:nvSpPr>
        <p:spPr bwMode="auto">
          <a:xfrm>
            <a:off x="6169025" y="4400550"/>
            <a:ext cx="641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62" tIns="46831" rIns="93662" bIns="46831">
            <a:spAutoFit/>
          </a:bodyPr>
          <a:lstStyle>
            <a:lvl1pPr defTabSz="93662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68313" defTabSz="93662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36625" defTabSz="93662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04938" defTabSz="93662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73250" defTabSz="93662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304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876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448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020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90 ft</a:t>
            </a:r>
          </a:p>
        </p:txBody>
      </p:sp>
      <p:sp>
        <p:nvSpPr>
          <p:cNvPr id="666697" name="Text Box 73"/>
          <p:cNvSpPr txBox="1">
            <a:spLocks noChangeArrowheads="1"/>
          </p:cNvSpPr>
          <p:nvPr/>
        </p:nvSpPr>
        <p:spPr bwMode="auto">
          <a:xfrm>
            <a:off x="4824413" y="4438650"/>
            <a:ext cx="6413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662" tIns="46831" rIns="93662" bIns="46831">
            <a:spAutoFit/>
          </a:bodyPr>
          <a:lstStyle>
            <a:lvl1pPr defTabSz="936625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468313" defTabSz="936625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936625" defTabSz="936625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404938" defTabSz="936625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873250" defTabSz="936625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3304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7876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2448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70205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0" baseline="0">
                <a:effectLst>
                  <a:outerShdw blurRad="38100" dist="38100" dir="2700000" algn="tl">
                    <a:srgbClr val="C0C0C0"/>
                  </a:outerShdw>
                </a:effectLst>
              </a:rPr>
              <a:t>90 ft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Disadvantages of Thatch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219200"/>
            <a:ext cx="6477000" cy="55626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Greater than ½ inch</a:t>
            </a:r>
            <a:endParaRPr lang="en-US" altLang="en-US" sz="4400" b="1">
              <a:solidFill>
                <a:schemeClr val="bg1"/>
              </a:solidFill>
            </a:endParaRPr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Harbors insects &amp; disease</a:t>
            </a:r>
            <a:endParaRPr lang="en-US" altLang="en-US" sz="3600" b="1"/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Limits root penetration</a:t>
            </a:r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Reduces water infiltration</a:t>
            </a:r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Limits seed establishment</a:t>
            </a:r>
          </a:p>
          <a:p>
            <a:pPr marL="457200" lvl="1" indent="-342900">
              <a:spcBef>
                <a:spcPct val="7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Affects field performance</a:t>
            </a:r>
            <a:endParaRPr lang="en-US" altLang="en-US" sz="3600" b="1"/>
          </a:p>
        </p:txBody>
      </p:sp>
      <p:sp>
        <p:nvSpPr>
          <p:cNvPr id="54272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" y="-76200"/>
            <a:ext cx="10287000" cy="1295400"/>
          </a:xfrm>
          <a:noFill/>
          <a:ln/>
        </p:spPr>
        <p:txBody>
          <a:bodyPr/>
          <a:lstStyle/>
          <a:p>
            <a:r>
              <a:rPr lang="en-US" altLang="en-US" sz="6000" b="1">
                <a:solidFill>
                  <a:srgbClr val="FFFF00"/>
                </a:solidFill>
              </a:rPr>
              <a:t>Thatching of Common Grasses</a:t>
            </a:r>
          </a:p>
        </p:txBody>
      </p:sp>
      <p:graphicFrame>
        <p:nvGraphicFramePr>
          <p:cNvPr id="543747" name="Group 3"/>
          <p:cNvGraphicFramePr>
            <a:graphicFrameLocks noGrp="1"/>
          </p:cNvGraphicFramePr>
          <p:nvPr>
            <p:ph idx="1"/>
          </p:nvPr>
        </p:nvGraphicFramePr>
        <p:xfrm>
          <a:off x="571500" y="1530350"/>
          <a:ext cx="9144000" cy="4641850"/>
        </p:xfrm>
        <a:graphic>
          <a:graphicData uri="http://schemas.openxmlformats.org/drawingml/2006/table">
            <a:tbl>
              <a:tblPr/>
              <a:tblGrid>
                <a:gridCol w="4314825"/>
                <a:gridCol w="4829175"/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Thatching Tendency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Turfgrass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Moderate to Heavy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Bermudagrass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Zoysiagrass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Kentucky Bluegrass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Low to Moderate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Buffalograss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Creeping Red Fescue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Low (or nonthatching)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Tall Fescue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Perennial Ryegrass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769" name="Text Box 25"/>
          <p:cNvSpPr txBox="1">
            <a:spLocks noChangeArrowheads="1"/>
          </p:cNvSpPr>
          <p:nvPr/>
        </p:nvSpPr>
        <p:spPr bwMode="auto">
          <a:xfrm>
            <a:off x="250825" y="6289675"/>
            <a:ext cx="264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aseline="0">
                <a:solidFill>
                  <a:schemeClr val="bg1"/>
                </a:solidFill>
              </a:rPr>
              <a:t>Puhalla et al., 1999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Thatch Management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5181600" cy="4191000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4800" b="1">
                <a:solidFill>
                  <a:srgbClr val="00FF00"/>
                </a:solidFill>
              </a:rPr>
              <a:t>Reduction</a:t>
            </a:r>
            <a:endParaRPr lang="en-US" altLang="en-US" sz="4800" b="1">
              <a:solidFill>
                <a:schemeClr val="bg1"/>
              </a:solidFill>
            </a:endParaRPr>
          </a:p>
          <a:p>
            <a:pPr marL="457200" lvl="1" indent="-342900">
              <a:lnSpc>
                <a:spcPct val="9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Actively growing</a:t>
            </a:r>
          </a:p>
          <a:p>
            <a:pPr marL="457200" lvl="1" indent="-342900">
              <a:lnSpc>
                <a:spcPct val="9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Removal</a:t>
            </a:r>
          </a:p>
          <a:p>
            <a:pPr marL="914400" lvl="2">
              <a:lnSpc>
                <a:spcPct val="90000"/>
              </a:lnSpc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Aerification</a:t>
            </a:r>
          </a:p>
          <a:p>
            <a:pPr marL="914400" lvl="2">
              <a:lnSpc>
                <a:spcPct val="90000"/>
              </a:lnSpc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Vertical mowing</a:t>
            </a:r>
          </a:p>
          <a:p>
            <a:pPr marL="914400" lvl="2">
              <a:lnSpc>
                <a:spcPct val="90000"/>
              </a:lnSpc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Topdressing</a:t>
            </a:r>
          </a:p>
        </p:txBody>
      </p:sp>
      <p:pic>
        <p:nvPicPr>
          <p:cNvPr id="545796" name="Picture 4" descr="Verticutte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2400300"/>
            <a:ext cx="4838700" cy="3810000"/>
          </a:xfrm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Cultural Practices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181600" cy="51054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Aerification</a:t>
            </a:r>
            <a:endParaRPr lang="en-US" altLang="en-US" sz="4400" b="1">
              <a:solidFill>
                <a:schemeClr val="bg1"/>
              </a:solidFill>
            </a:endParaRPr>
          </a:p>
          <a:p>
            <a:pPr marL="457200" lvl="1" indent="-342900"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When - turf actively 	growing</a:t>
            </a:r>
            <a:endParaRPr lang="en-US" altLang="en-US" sz="3600" b="1"/>
          </a:p>
          <a:p>
            <a:pPr marL="457200" lvl="1" indent="-342900"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Remove thatch and 		organic layer</a:t>
            </a:r>
          </a:p>
          <a:p>
            <a:pPr marL="457200" lvl="1" indent="-342900"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Equipment - 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solid vs. hollow tines</a:t>
            </a:r>
          </a:p>
          <a:p>
            <a:pPr lvl="2">
              <a:buClr>
                <a:srgbClr val="FFFF00"/>
              </a:buClr>
              <a:buFont typeface="Wingdings" charset="2"/>
              <a:buChar char="ü"/>
            </a:pPr>
            <a:r>
              <a:rPr lang="en-US" altLang="en-US" sz="3200" b="1">
                <a:solidFill>
                  <a:schemeClr val="bg1"/>
                </a:solidFill>
              </a:rPr>
              <a:t> rental</a:t>
            </a:r>
            <a:endParaRPr lang="en-US" altLang="en-US" sz="3200" b="1"/>
          </a:p>
        </p:txBody>
      </p:sp>
      <p:pic>
        <p:nvPicPr>
          <p:cNvPr id="546820" name="Picture 4" descr="AERIFY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1371600"/>
            <a:ext cx="4295775" cy="3238500"/>
          </a:xfrm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46821" name="Picture 5" descr="C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876800"/>
            <a:ext cx="3446463" cy="17748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Core Aerification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524000"/>
            <a:ext cx="5867400" cy="49530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Common Questions</a:t>
            </a:r>
            <a:endParaRPr lang="en-US" altLang="en-US" sz="4400" b="1">
              <a:solidFill>
                <a:schemeClr val="bg1"/>
              </a:solidFill>
            </a:endParaRPr>
          </a:p>
          <a:p>
            <a:pPr marL="457200" lvl="1" indent="-342900">
              <a:spcBef>
                <a:spcPct val="5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4000" b="1"/>
              <a:t> </a:t>
            </a:r>
            <a:r>
              <a:rPr lang="en-US" altLang="en-US" sz="4000" b="1">
                <a:solidFill>
                  <a:schemeClr val="bg1"/>
                </a:solidFill>
              </a:rPr>
              <a:t>Solid or Hollow?</a:t>
            </a:r>
          </a:p>
          <a:p>
            <a:pPr lvl="2">
              <a:spcBef>
                <a:spcPct val="5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Hollow increased 	macropores</a:t>
            </a:r>
          </a:p>
          <a:p>
            <a:pPr marL="457200" lvl="1" indent="-342900">
              <a:spcBef>
                <a:spcPct val="75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4000" b="1">
                <a:solidFill>
                  <a:schemeClr val="bg1"/>
                </a:solidFill>
              </a:rPr>
              <a:t> Duration?</a:t>
            </a:r>
          </a:p>
          <a:p>
            <a:pPr lvl="2">
              <a:spcBef>
                <a:spcPct val="50000"/>
              </a:spcBef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>
                <a:solidFill>
                  <a:schemeClr val="bg1"/>
                </a:solidFill>
              </a:rPr>
              <a:t> 3 weeks</a:t>
            </a:r>
          </a:p>
        </p:txBody>
      </p:sp>
      <p:pic>
        <p:nvPicPr>
          <p:cNvPr id="547844" name="Picture 4" descr="AERIFY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100" y="1978025"/>
            <a:ext cx="4800600" cy="4044950"/>
          </a:xfr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Core Aerification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2660650"/>
            <a:ext cx="5181600" cy="30480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00FF00"/>
                </a:solidFill>
              </a:rPr>
              <a:t>3 times per year</a:t>
            </a:r>
            <a:endParaRPr lang="en-US" altLang="en-US" sz="4400" b="1">
              <a:solidFill>
                <a:schemeClr val="bg1"/>
              </a:solidFill>
            </a:endParaRPr>
          </a:p>
          <a:p>
            <a:pPr marL="457200" lvl="1" indent="-342900"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Spring Green-up</a:t>
            </a:r>
            <a:endParaRPr lang="en-US" altLang="en-US" sz="3600" b="1"/>
          </a:p>
          <a:p>
            <a:pPr marL="457200" lvl="1" indent="-342900"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Early Summer</a:t>
            </a:r>
          </a:p>
          <a:p>
            <a:pPr marL="457200" lvl="1" indent="-342900">
              <a:buClr>
                <a:srgbClr val="FFFF00"/>
              </a:buClr>
              <a:buFont typeface="Wingdings" charset="2"/>
              <a:buChar char="Ø"/>
            </a:pPr>
            <a:r>
              <a:rPr lang="en-US" altLang="en-US" sz="3600" b="1"/>
              <a:t> </a:t>
            </a:r>
            <a:r>
              <a:rPr lang="en-US" altLang="en-US" sz="3600" b="1">
                <a:solidFill>
                  <a:schemeClr val="bg1"/>
                </a:solidFill>
              </a:rPr>
              <a:t>After Playing Season</a:t>
            </a:r>
            <a:endParaRPr lang="en-US" altLang="en-US" sz="3600" b="1"/>
          </a:p>
        </p:txBody>
      </p:sp>
      <p:pic>
        <p:nvPicPr>
          <p:cNvPr id="548868" name="Picture 4" descr="Image3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2120900"/>
            <a:ext cx="4991100" cy="4127500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Topdressing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5486400" cy="49149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800" b="1">
                <a:solidFill>
                  <a:srgbClr val="00FF00"/>
                </a:solidFill>
              </a:rPr>
              <a:t>Reasons</a:t>
            </a:r>
            <a:endParaRPr lang="en-US" altLang="en-US" sz="4800" b="1">
              <a:solidFill>
                <a:schemeClr val="bg1"/>
              </a:solidFill>
            </a:endParaRP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Thatch management</a:t>
            </a: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Surface leveling</a:t>
            </a: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Soil amendment</a:t>
            </a: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Improve drainage</a:t>
            </a: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Assist in overseeding</a:t>
            </a:r>
          </a:p>
        </p:txBody>
      </p:sp>
      <p:pic>
        <p:nvPicPr>
          <p:cNvPr id="549892" name="Picture 4" descr="Image1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885950"/>
            <a:ext cx="4572000" cy="4191000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Topdressing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5486400" cy="49149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4800" b="1">
                <a:solidFill>
                  <a:srgbClr val="00FF00"/>
                </a:solidFill>
              </a:rPr>
              <a:t>Procedures</a:t>
            </a:r>
            <a:endParaRPr lang="en-US" altLang="en-US" sz="4800" b="1">
              <a:solidFill>
                <a:schemeClr val="bg1"/>
              </a:solidFill>
            </a:endParaRP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Light &amp; frequent</a:t>
            </a:r>
          </a:p>
          <a:p>
            <a:pPr marL="914400" lvl="2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3600" b="1">
                <a:solidFill>
                  <a:schemeClr val="bg1"/>
                </a:solidFill>
              </a:rPr>
              <a:t> 1/16 to 3/8”</a:t>
            </a:r>
          </a:p>
          <a:p>
            <a:pPr marL="457200" lvl="1" indent="-342900">
              <a:lnSpc>
                <a:spcPct val="140000"/>
              </a:lnSpc>
              <a:spcBef>
                <a:spcPct val="4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Reaching soil surface</a:t>
            </a:r>
          </a:p>
          <a:p>
            <a:pPr marL="914400" lvl="2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3600" b="1">
                <a:solidFill>
                  <a:schemeClr val="bg1"/>
                </a:solidFill>
              </a:rPr>
              <a:t>mow turf low</a:t>
            </a:r>
          </a:p>
          <a:p>
            <a:pPr marL="914400" lvl="2">
              <a:lnSpc>
                <a:spcPct val="8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3600" b="1">
                <a:solidFill>
                  <a:schemeClr val="bg1"/>
                </a:solidFill>
              </a:rPr>
              <a:t>broom or rub-in</a:t>
            </a:r>
          </a:p>
        </p:txBody>
      </p:sp>
      <p:pic>
        <p:nvPicPr>
          <p:cNvPr id="550916" name="Picture 4" descr="Image1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885950"/>
            <a:ext cx="4572000" cy="4191000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90488"/>
            <a:ext cx="9140825" cy="1143000"/>
          </a:xfrm>
          <a:noFill/>
          <a:ln/>
        </p:spPr>
        <p:txBody>
          <a:bodyPr/>
          <a:lstStyle/>
          <a:p>
            <a:r>
              <a:rPr lang="en-US" altLang="en-US" sz="7200" b="1">
                <a:solidFill>
                  <a:srgbClr val="FFFF00"/>
                </a:solidFill>
              </a:rPr>
              <a:t>Topdressing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5486400" cy="4495800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5400" b="1">
                <a:solidFill>
                  <a:srgbClr val="00FF00"/>
                </a:solidFill>
              </a:rPr>
              <a:t>Material</a:t>
            </a:r>
            <a:endParaRPr lang="en-US" altLang="en-US" sz="5400" b="1">
              <a:solidFill>
                <a:schemeClr val="bg1"/>
              </a:solidFill>
            </a:endParaRPr>
          </a:p>
          <a:p>
            <a:pPr marL="457200" lvl="1" indent="-342900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400" b="1">
                <a:solidFill>
                  <a:schemeClr val="bg1"/>
                </a:solidFill>
              </a:rPr>
              <a:t>Similar to existing</a:t>
            </a:r>
          </a:p>
          <a:p>
            <a:pPr marL="914400" lvl="2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3600" b="1">
                <a:solidFill>
                  <a:schemeClr val="bg1"/>
                </a:solidFill>
              </a:rPr>
              <a:t> </a:t>
            </a:r>
            <a:r>
              <a:rPr lang="en-US" altLang="en-US" sz="4000" b="1">
                <a:solidFill>
                  <a:schemeClr val="bg1"/>
                </a:solidFill>
              </a:rPr>
              <a:t>Chemically</a:t>
            </a:r>
          </a:p>
          <a:p>
            <a:pPr marL="914400" lvl="2">
              <a:lnSpc>
                <a:spcPct val="110000"/>
              </a:lnSpc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000" b="1">
                <a:solidFill>
                  <a:schemeClr val="bg1"/>
                </a:solidFill>
              </a:rPr>
              <a:t> Physically</a:t>
            </a:r>
          </a:p>
          <a:p>
            <a:pPr marL="457200" lvl="1" indent="-342900">
              <a:lnSpc>
                <a:spcPct val="140000"/>
              </a:lnSpc>
              <a:spcBef>
                <a:spcPct val="40000"/>
              </a:spcBef>
              <a:buClr>
                <a:srgbClr val="FFFF00"/>
              </a:buClr>
              <a:buFont typeface="Wingdings 2" charset="2"/>
              <a:buChar char="ó"/>
            </a:pPr>
            <a:r>
              <a:rPr lang="en-US" altLang="en-US" sz="4400" b="1">
                <a:solidFill>
                  <a:schemeClr val="bg1"/>
                </a:solidFill>
              </a:rPr>
              <a:t>Prevent layering</a:t>
            </a:r>
            <a:endParaRPr lang="en-US" altLang="en-US" sz="4800" b="1">
              <a:solidFill>
                <a:schemeClr val="bg1"/>
              </a:solidFill>
            </a:endParaRPr>
          </a:p>
        </p:txBody>
      </p:sp>
      <p:pic>
        <p:nvPicPr>
          <p:cNvPr id="551940" name="Picture 4" descr="Image0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862138"/>
            <a:ext cx="4762500" cy="4310062"/>
          </a:xfr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723900" y="1423988"/>
            <a:ext cx="9067800" cy="3749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altLang="en-US" sz="6000" i="1" baseline="0">
                <a:solidFill>
                  <a:srgbClr val="FFFF00"/>
                </a:solidFill>
              </a:rPr>
              <a:t>Overseeding </a:t>
            </a:r>
            <a:r>
              <a:rPr lang="en-US" altLang="en-US" sz="6000" i="1" baseline="0">
                <a:solidFill>
                  <a:schemeClr val="bg1"/>
                </a:solidFill>
              </a:rPr>
              <a:t>WEAKENS</a:t>
            </a:r>
            <a:r>
              <a:rPr lang="en-US" altLang="en-US" sz="6000" i="1" baseline="0">
                <a:solidFill>
                  <a:srgbClr val="FFFF00"/>
                </a:solidFill>
              </a:rPr>
              <a:t> the permanent turfgrass and will delay its green-up and growth in the 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rts Turf Management (11-01)">
  <a:themeElements>
    <a:clrScheme name="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ports Turf Management (11-01)">
  <a:themeElements>
    <a:clrScheme name="2_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2_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ports Turf Management (11-01)">
  <a:themeElements>
    <a:clrScheme name="1_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1_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1_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ports Turf Management (11-01)">
  <a:themeElements>
    <a:clrScheme name="3_Sports Turf Management (11-01)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FF"/>
      </a:hlink>
      <a:folHlink>
        <a:srgbClr val="B2B2B2"/>
      </a:folHlink>
    </a:clrScheme>
    <a:fontScheme name="3_Sports Turf Management (11-01)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_Sports Turf Management (11-01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ports Turf Management (11-01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ports Turf Management (11-01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ports Turf Management (11-01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ports Turf Management (11-0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ports Turf Management (11-0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ports Turf Management (11-0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ports Turf Management (11-01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30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99"/>
    </a:dk2>
    <a:lt2>
      <a:srgbClr val="00FF00"/>
    </a:lt2>
    <a:accent1>
      <a:srgbClr val="FFFF00"/>
    </a:accent1>
    <a:accent2>
      <a:srgbClr val="FFFF00"/>
    </a:accent2>
    <a:accent3>
      <a:srgbClr val="AAAACA"/>
    </a:accent3>
    <a:accent4>
      <a:srgbClr val="DADADA"/>
    </a:accent4>
    <a:accent5>
      <a:srgbClr val="FFFFAA"/>
    </a:accent5>
    <a:accent6>
      <a:srgbClr val="E7E700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Sports Turf Management (11-01)</Template>
  <TotalTime>1</TotalTime>
  <Words>2433</Words>
  <Application>Microsoft Macintosh PowerPoint</Application>
  <PresentationFormat>35mm Slides</PresentationFormat>
  <Paragraphs>871</Paragraphs>
  <Slides>104</Slides>
  <Notes>14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  <vt:variant>
        <vt:lpstr>Custom Shows</vt:lpstr>
      </vt:variant>
      <vt:variant>
        <vt:i4>1</vt:i4>
      </vt:variant>
    </vt:vector>
  </HeadingPairs>
  <TitlesOfParts>
    <vt:vector size="119" baseType="lpstr">
      <vt:lpstr>Times New Roman</vt:lpstr>
      <vt:lpstr>Arial</vt:lpstr>
      <vt:lpstr>Wingdings</vt:lpstr>
      <vt:lpstr>Wingdings 2</vt:lpstr>
      <vt:lpstr>CG Times</vt:lpstr>
      <vt:lpstr>Webdings</vt:lpstr>
      <vt:lpstr>WP MathA</vt:lpstr>
      <vt:lpstr>Symbol</vt:lpstr>
      <vt:lpstr>Sports Turf Management (11-01)</vt:lpstr>
      <vt:lpstr>2_Sports Turf Management (11-01)</vt:lpstr>
      <vt:lpstr>1_Sports Turf Management (11-01)</vt:lpstr>
      <vt:lpstr>3_Sports Turf Management (11-01)</vt:lpstr>
      <vt:lpstr>2_Default Design</vt:lpstr>
      <vt:lpstr>Microsoft Graph Chart</vt:lpstr>
      <vt:lpstr>Prioritizing Sports Turf Practices</vt:lpstr>
      <vt:lpstr>Sports Fields</vt:lpstr>
      <vt:lpstr>Designing, Constructing, &amp; Maintaining Bermudagrass Sports Fields</vt:lpstr>
      <vt:lpstr>Design &amp; Construction Considerations</vt:lpstr>
      <vt:lpstr>Sports Turf Field Success Formula</vt:lpstr>
      <vt:lpstr>Three Most Important Factors!</vt:lpstr>
      <vt:lpstr>PowerPoint Presentation</vt:lpstr>
      <vt:lpstr>PowerPoint Presentation</vt:lpstr>
      <vt:lpstr>PowerPoint Presentation</vt:lpstr>
      <vt:lpstr>Sand Rootzones: USGA</vt:lpstr>
      <vt:lpstr>Sand Rootzones: Sand Cap</vt:lpstr>
      <vt:lpstr>Challenge of Sports Turf Managers</vt:lpstr>
      <vt:lpstr>Is this field safe?</vt:lpstr>
      <vt:lpstr>PowerPoint Presentation</vt:lpstr>
      <vt:lpstr>Sports Turf Field Success Formula</vt:lpstr>
      <vt:lpstr>PowerPoint Presentation</vt:lpstr>
      <vt:lpstr>Wear: Usage Maxims (200 – 400 – 600 Rule)</vt:lpstr>
      <vt:lpstr>Bermudagrass</vt:lpstr>
      <vt:lpstr>Bermudagrass Cultivars</vt:lpstr>
      <vt:lpstr>Bermudagrass Cultivars</vt:lpstr>
      <vt:lpstr>Turfgrass Cultivars</vt:lpstr>
      <vt:lpstr>2006 Turfgrass Costs</vt:lpstr>
      <vt:lpstr>2006 Bermuda Supply</vt:lpstr>
      <vt:lpstr>Bermudagrass Cultivar Water Usage</vt:lpstr>
      <vt:lpstr>Bermudagrass Cultivar Water Usage</vt:lpstr>
      <vt:lpstr>Bermudagrass Cultivar Water Usage</vt:lpstr>
      <vt:lpstr>Bermudagrass Cultivar Water Usage</vt:lpstr>
      <vt:lpstr>Bermudagrass Cultivar Water Usage</vt:lpstr>
      <vt:lpstr>Timing N Fertilization</vt:lpstr>
      <vt:lpstr>Bermuda Fertilization</vt:lpstr>
      <vt:lpstr>Bermuda Fertilization</vt:lpstr>
      <vt:lpstr>Bermuda Fertilization</vt:lpstr>
      <vt:lpstr>Bermuda Fertilization</vt:lpstr>
      <vt:lpstr>Construction Considerations</vt:lpstr>
      <vt:lpstr>Most Important Factors!</vt:lpstr>
      <vt:lpstr>Soil Compaction &amp; Wear</vt:lpstr>
      <vt:lpstr>Soil Compaction</vt:lpstr>
      <vt:lpstr>How do fields become hard?</vt:lpstr>
      <vt:lpstr>Traffic Types</vt:lpstr>
      <vt:lpstr>Traffic Types</vt:lpstr>
      <vt:lpstr>Wear: Mowing Height</vt:lpstr>
      <vt:lpstr>Aeration</vt:lpstr>
      <vt:lpstr>Core Cultivation</vt:lpstr>
      <vt:lpstr>Principles of Aerification</vt:lpstr>
      <vt:lpstr>Soil Compaction: Locations</vt:lpstr>
      <vt:lpstr>Aeration Methods</vt:lpstr>
      <vt:lpstr>Tine Size &amp; Surface Area</vt:lpstr>
      <vt:lpstr>Mowing, Fert., &amp; Coring</vt:lpstr>
      <vt:lpstr>Aeration Methods</vt:lpstr>
      <vt:lpstr>Slicing / Spiking</vt:lpstr>
      <vt:lpstr>Important Dates in 2006</vt:lpstr>
      <vt:lpstr>Thank You</vt:lpstr>
      <vt:lpstr>Factors Influencing Aeration</vt:lpstr>
      <vt:lpstr>Benefits of Aerification</vt:lpstr>
      <vt:lpstr>Benefits of Aerification</vt:lpstr>
      <vt:lpstr>Soil Compaction: Soil Pores</vt:lpstr>
      <vt:lpstr>Soil Compaction: Components</vt:lpstr>
      <vt:lpstr>Soil Texture: Relative BD</vt:lpstr>
      <vt:lpstr>Soil Compaction: Soil Pores</vt:lpstr>
      <vt:lpstr>Soil Compaction: Direct</vt:lpstr>
      <vt:lpstr>Soil Compaction: Indirect</vt:lpstr>
      <vt:lpstr>Soil Compaction: Measurement</vt:lpstr>
      <vt:lpstr>Soil Compaction: Measurement</vt:lpstr>
      <vt:lpstr>Gas Movement</vt:lpstr>
      <vt:lpstr>Drawbacks to Aerification</vt:lpstr>
      <vt:lpstr>High Pressure Injection</vt:lpstr>
      <vt:lpstr>Penetration Factors</vt:lpstr>
      <vt:lpstr>Scheduling Factors</vt:lpstr>
      <vt:lpstr>Timing Factors</vt:lpstr>
      <vt:lpstr>Scheduling Factors</vt:lpstr>
      <vt:lpstr>Cultivation Time Frames</vt:lpstr>
      <vt:lpstr>Tine Types</vt:lpstr>
      <vt:lpstr>Best Practices</vt:lpstr>
      <vt:lpstr>Usage Maxims (200-400-600 Rule)</vt:lpstr>
      <vt:lpstr>Topdressing</vt:lpstr>
      <vt:lpstr>Topdressing: Sand</vt:lpstr>
      <vt:lpstr>PowerPoint Presentation</vt:lpstr>
      <vt:lpstr>PowerPoint Presentation</vt:lpstr>
      <vt:lpstr>PowerPoint Presentation</vt:lpstr>
      <vt:lpstr>Slicing / Spiking</vt:lpstr>
      <vt:lpstr>High Pressure Injection</vt:lpstr>
      <vt:lpstr>PowerPoint Presentation</vt:lpstr>
      <vt:lpstr>Core Surface Area Calculations</vt:lpstr>
      <vt:lpstr>Tine Spacing: 5x5 inches</vt:lpstr>
      <vt:lpstr>Tine Spacing: 5/8 inch</vt:lpstr>
      <vt:lpstr>PowerPoint Presentation</vt:lpstr>
      <vt:lpstr>Cultural Practices</vt:lpstr>
      <vt:lpstr>Green-up Problems</vt:lpstr>
      <vt:lpstr>Advantages of Thatch</vt:lpstr>
      <vt:lpstr>Disadvantages of Thatch</vt:lpstr>
      <vt:lpstr>Thatching of Common Grasses</vt:lpstr>
      <vt:lpstr>Thatch Management</vt:lpstr>
      <vt:lpstr>Cultural Practices</vt:lpstr>
      <vt:lpstr>Core Aerification</vt:lpstr>
      <vt:lpstr>Core Aerification</vt:lpstr>
      <vt:lpstr>Topdressing</vt:lpstr>
      <vt:lpstr>Topdressing</vt:lpstr>
      <vt:lpstr>Topdressing</vt:lpstr>
      <vt:lpstr>PowerPoint Presentation</vt:lpstr>
      <vt:lpstr>Overseeding Transition</vt:lpstr>
      <vt:lpstr>PowerPoint Presentation</vt:lpstr>
      <vt:lpstr>Bermudagrass Water Usage</vt:lpstr>
      <vt:lpstr>Bermudagrass Water Usage</vt:lpstr>
      <vt:lpstr>Bermudagrass Water Usage</vt:lpstr>
      <vt:lpstr>Southeastern Turf Conference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Prioritizing Sports Turf Practices</dc:title>
  <dc:creator>George Braman</dc:creator>
  <cp:lastModifiedBy>George Braman</cp:lastModifiedBy>
  <cp:revision>1</cp:revision>
  <cp:lastPrinted>1999-10-27T18:42:49Z</cp:lastPrinted>
  <dcterms:created xsi:type="dcterms:W3CDTF">2015-09-08T00:07:26Z</dcterms:created>
  <dcterms:modified xsi:type="dcterms:W3CDTF">2015-09-08T00:08:29Z</dcterms:modified>
</cp:coreProperties>
</file>